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5" r:id="rId2"/>
    <p:sldId id="286" r:id="rId3"/>
    <p:sldId id="287" r:id="rId4"/>
    <p:sldId id="288" r:id="rId5"/>
    <p:sldId id="302" r:id="rId6"/>
    <p:sldId id="296" r:id="rId7"/>
    <p:sldId id="303" r:id="rId8"/>
    <p:sldId id="304" r:id="rId9"/>
    <p:sldId id="298" r:id="rId10"/>
    <p:sldId id="306" r:id="rId11"/>
    <p:sldId id="305" r:id="rId12"/>
    <p:sldId id="307" r:id="rId13"/>
    <p:sldId id="308" r:id="rId14"/>
    <p:sldId id="309" r:id="rId15"/>
    <p:sldId id="299" r:id="rId16"/>
    <p:sldId id="310" r:id="rId17"/>
    <p:sldId id="300" r:id="rId18"/>
    <p:sldId id="311" r:id="rId19"/>
    <p:sldId id="312" r:id="rId20"/>
    <p:sldId id="313" r:id="rId21"/>
    <p:sldId id="290" r:id="rId22"/>
    <p:sldId id="291" r:id="rId23"/>
    <p:sldId id="294" r:id="rId24"/>
    <p:sldId id="314" r:id="rId25"/>
    <p:sldId id="315" r:id="rId26"/>
    <p:sldId id="292"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66"/>
    <a:srgbClr val="FFCC00"/>
    <a:srgbClr val="FF9933"/>
    <a:srgbClr val="FFFF66"/>
    <a:srgbClr val="CC0099"/>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16" autoAdjust="0"/>
    <p:restoredTop sz="90929"/>
  </p:normalViewPr>
  <p:slideViewPr>
    <p:cSldViewPr snapToGrid="0">
      <p:cViewPr>
        <p:scale>
          <a:sx n="90" d="100"/>
          <a:sy n="90" d="100"/>
        </p:scale>
        <p:origin x="-2748"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51EB613-1A3D-44CE-8CF5-098F7E5902B1}" type="slidenum">
              <a:rPr lang="en-US"/>
              <a:pPr>
                <a:defRPr/>
              </a:pPr>
              <a:t>‹#›</a:t>
            </a:fld>
            <a:endParaRPr lang="en-US"/>
          </a:p>
        </p:txBody>
      </p:sp>
    </p:spTree>
    <p:extLst>
      <p:ext uri="{BB962C8B-B14F-4D97-AF65-F5344CB8AC3E}">
        <p14:creationId xmlns:p14="http://schemas.microsoft.com/office/powerpoint/2010/main" val="14288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13AF14E-7A62-470C-BA2F-0863BF66CE9F}" type="slidenum">
              <a:rPr lang="en-US"/>
              <a:pPr>
                <a:defRPr/>
              </a:pPr>
              <a:t>‹#›</a:t>
            </a:fld>
            <a:endParaRPr lang="en-US"/>
          </a:p>
        </p:txBody>
      </p:sp>
    </p:spTree>
    <p:extLst>
      <p:ext uri="{BB962C8B-B14F-4D97-AF65-F5344CB8AC3E}">
        <p14:creationId xmlns:p14="http://schemas.microsoft.com/office/powerpoint/2010/main" val="2549124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5E417-5102-4E1F-BAF5-60E1E7CA63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AEC4F5-F149-4D81-BCB1-D37D8B234D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4E5EF-B2BE-4B05-B36F-6825B1830A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066517-8F87-4431-A649-35D7CC65F5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6246B-BC85-45F4-A8F0-CFDBE13E6E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4DCF1-E56F-4BA7-A093-564A7BDF88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0446B5-EA11-44B1-B3CB-7C2F4DF244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3FD87E-CAC2-4117-AA77-18539B1AA6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B63753-BBCA-42BE-99A7-1C7032F82B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3D82B8-2F43-45EA-BE0F-E37C531EEF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0DA6B-ED85-481F-9B9C-5B97AF7198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C6BC96F-308C-43CE-A170-B72041F699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3.w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1044"/>
          <p:cNvSpPr>
            <a:spLocks noChangeArrowheads="1"/>
          </p:cNvSpPr>
          <p:nvPr/>
        </p:nvSpPr>
        <p:spPr bwMode="auto">
          <a:xfrm>
            <a:off x="0" y="1094555"/>
            <a:ext cx="9144000" cy="1988887"/>
          </a:xfrm>
          <a:prstGeom prst="rect">
            <a:avLst/>
          </a:prstGeom>
          <a:noFill/>
          <a:ln w="9525">
            <a:noFill/>
            <a:miter lim="800000"/>
            <a:headEnd/>
            <a:tailEnd/>
          </a:ln>
        </p:spPr>
        <p:txBody>
          <a:bodyPr/>
          <a:lstStyle/>
          <a:p>
            <a:pPr marL="228600" indent="-228600">
              <a:spcBef>
                <a:spcPct val="20000"/>
              </a:spcBef>
            </a:pPr>
            <a:r>
              <a:rPr lang="en-US" sz="2200" b="1" u="sng" dirty="0" smtClean="0">
                <a:solidFill>
                  <a:schemeClr val="accent2"/>
                </a:solidFill>
              </a:rPr>
              <a:t>Reference</a:t>
            </a:r>
            <a:r>
              <a:rPr lang="en-US" sz="2200" dirty="0" smtClean="0">
                <a:solidFill>
                  <a:schemeClr val="accent2"/>
                </a:solidFill>
              </a:rPr>
              <a:t>:  </a:t>
            </a:r>
            <a:r>
              <a:rPr lang="en-US" sz="2200" dirty="0" smtClean="0">
                <a:solidFill>
                  <a:schemeClr val="accent2"/>
                </a:solidFill>
              </a:rPr>
              <a:t>(see </a:t>
            </a:r>
            <a:r>
              <a:rPr lang="en-US" sz="2200" dirty="0" smtClean="0">
                <a:solidFill>
                  <a:schemeClr val="accent2"/>
                </a:solidFill>
              </a:rPr>
              <a:t>course web site)</a:t>
            </a:r>
            <a:endParaRPr lang="en-US" sz="2200" b="1" u="sng" dirty="0">
              <a:solidFill>
                <a:schemeClr val="accent2"/>
              </a:solidFill>
            </a:endParaRPr>
          </a:p>
          <a:p>
            <a:pPr marL="228600" indent="-228600">
              <a:spcBef>
                <a:spcPct val="20000"/>
              </a:spcBef>
              <a:buFontTx/>
              <a:buChar char="•"/>
            </a:pPr>
            <a:r>
              <a:rPr lang="en-US" sz="2200" b="1" i="1" dirty="0">
                <a:solidFill>
                  <a:schemeClr val="accent2"/>
                </a:solidFill>
              </a:rPr>
              <a:t>Sample PSPICE Report</a:t>
            </a:r>
            <a:endParaRPr lang="en-US" sz="2200" dirty="0">
              <a:solidFill>
                <a:schemeClr val="accent2"/>
              </a:solidFill>
            </a:endParaRPr>
          </a:p>
          <a:p>
            <a:pPr marL="228600" indent="-228600">
              <a:spcBef>
                <a:spcPct val="20000"/>
              </a:spcBef>
              <a:buFontTx/>
              <a:buChar char="•"/>
            </a:pPr>
            <a:r>
              <a:rPr lang="en-US" sz="2200" dirty="0">
                <a:solidFill>
                  <a:schemeClr val="accent2"/>
                </a:solidFill>
              </a:rPr>
              <a:t>PSPICE Example:  </a:t>
            </a:r>
            <a:r>
              <a:rPr lang="en-US" sz="2200" b="1" i="1" u="sng" dirty="0">
                <a:solidFill>
                  <a:schemeClr val="accent2"/>
                </a:solidFill>
              </a:rPr>
              <a:t>DC Circuit </a:t>
            </a:r>
            <a:r>
              <a:rPr lang="en-US" sz="2200" b="1" i="1" u="sng" dirty="0" smtClean="0">
                <a:solidFill>
                  <a:schemeClr val="accent2"/>
                </a:solidFill>
              </a:rPr>
              <a:t>– First Example</a:t>
            </a:r>
            <a:r>
              <a:rPr lang="en-US" sz="2200" dirty="0" smtClean="0">
                <a:solidFill>
                  <a:schemeClr val="accent2"/>
                </a:solidFill>
              </a:rPr>
              <a:t> </a:t>
            </a:r>
            <a:endParaRPr lang="en-US" sz="2200" dirty="0">
              <a:solidFill>
                <a:schemeClr val="accent2"/>
              </a:solidFill>
            </a:endParaRPr>
          </a:p>
          <a:p>
            <a:pPr marL="228600" indent="-228600">
              <a:spcBef>
                <a:spcPct val="20000"/>
              </a:spcBef>
              <a:buFontTx/>
              <a:buChar char="•"/>
            </a:pPr>
            <a:r>
              <a:rPr lang="en-US" sz="2200" dirty="0" smtClean="0">
                <a:solidFill>
                  <a:schemeClr val="accent2"/>
                </a:solidFill>
              </a:rPr>
              <a:t>PSPICE </a:t>
            </a:r>
            <a:r>
              <a:rPr lang="en-US" sz="2200" dirty="0">
                <a:solidFill>
                  <a:schemeClr val="accent2"/>
                </a:solidFill>
              </a:rPr>
              <a:t>Example:  </a:t>
            </a:r>
            <a:r>
              <a:rPr lang="en-US" sz="2200" b="1" i="1" u="sng" dirty="0">
                <a:solidFill>
                  <a:schemeClr val="accent2"/>
                </a:solidFill>
              </a:rPr>
              <a:t>Analyzing Circuits with Dependent Sources</a:t>
            </a:r>
            <a:r>
              <a:rPr lang="en-US" sz="2200" b="1" i="1" dirty="0">
                <a:solidFill>
                  <a:schemeClr val="accent2"/>
                </a:solidFill>
              </a:rPr>
              <a:t> </a:t>
            </a:r>
          </a:p>
          <a:p>
            <a:pPr marL="233363" indent="-233363">
              <a:spcBef>
                <a:spcPct val="20000"/>
              </a:spcBef>
              <a:buFont typeface="Arial" panose="020B0604020202020204" pitchFamily="34" charset="0"/>
              <a:buChar char="•"/>
            </a:pPr>
            <a:r>
              <a:rPr lang="en-US" sz="2200" dirty="0" smtClean="0">
                <a:solidFill>
                  <a:schemeClr val="accent2"/>
                </a:solidFill>
              </a:rPr>
              <a:t>PSPICE </a:t>
            </a:r>
            <a:r>
              <a:rPr lang="en-US" sz="2200" dirty="0">
                <a:solidFill>
                  <a:schemeClr val="accent2"/>
                </a:solidFill>
              </a:rPr>
              <a:t>Assignment #1</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930" y="444500"/>
            <a:ext cx="1506070" cy="212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2761" y="494257"/>
            <a:ext cx="4079963" cy="584775"/>
          </a:xfrm>
          <a:prstGeom prst="rect">
            <a:avLst/>
          </a:prstGeom>
          <a:ln w="28575">
            <a:solidFill>
              <a:schemeClr val="accent2"/>
            </a:solidFill>
          </a:ln>
        </p:spPr>
        <p:txBody>
          <a:bodyPr wrap="none">
            <a:spAutoFit/>
          </a:bodyPr>
          <a:lstStyle/>
          <a:p>
            <a:r>
              <a:rPr lang="en-US" sz="3200" dirty="0" smtClean="0">
                <a:solidFill>
                  <a:schemeClr val="accent2"/>
                </a:solidFill>
              </a:rPr>
              <a:t>Introduction to PSPICE</a:t>
            </a:r>
            <a:endParaRPr lang="en-US" sz="3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298" y="3630258"/>
            <a:ext cx="5548702" cy="321711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 y="3519378"/>
            <a:ext cx="3657600" cy="3046988"/>
          </a:xfrm>
          <a:prstGeom prst="rect">
            <a:avLst/>
          </a:prstGeom>
        </p:spPr>
        <p:txBody>
          <a:bodyPr wrap="square">
            <a:spAutoFit/>
          </a:bodyPr>
          <a:lstStyle/>
          <a:p>
            <a:r>
              <a:rPr lang="en-US" b="1" u="sng" dirty="0" smtClean="0">
                <a:solidFill>
                  <a:schemeClr val="accent2"/>
                </a:solidFill>
              </a:rPr>
              <a:t>Topics to be presented</a:t>
            </a:r>
            <a:r>
              <a:rPr lang="en-US" dirty="0" smtClean="0">
                <a:solidFill>
                  <a:schemeClr val="accent2"/>
                </a:solidFill>
              </a:rPr>
              <a:t>:</a:t>
            </a:r>
          </a:p>
          <a:p>
            <a:pPr marL="342900" indent="-342900">
              <a:buFont typeface="Arial" panose="020B0604020202020204" pitchFamily="34" charset="0"/>
              <a:buChar char="•"/>
            </a:pPr>
            <a:r>
              <a:rPr lang="en-US" dirty="0" smtClean="0">
                <a:solidFill>
                  <a:schemeClr val="accent2"/>
                </a:solidFill>
              </a:rPr>
              <a:t>Introduction to PSPICE</a:t>
            </a:r>
          </a:p>
          <a:p>
            <a:pPr marL="342900" indent="-342900">
              <a:buFont typeface="Arial" panose="020B0604020202020204" pitchFamily="34" charset="0"/>
              <a:buChar char="•"/>
            </a:pPr>
            <a:r>
              <a:rPr lang="en-US" dirty="0" smtClean="0">
                <a:solidFill>
                  <a:schemeClr val="accent2"/>
                </a:solidFill>
              </a:rPr>
              <a:t>Creating your first project</a:t>
            </a:r>
          </a:p>
          <a:p>
            <a:pPr marL="342900" indent="-342900">
              <a:buFont typeface="Arial" panose="020B0604020202020204" pitchFamily="34" charset="0"/>
              <a:buChar char="•"/>
            </a:pPr>
            <a:r>
              <a:rPr lang="en-US" dirty="0" smtClean="0">
                <a:solidFill>
                  <a:schemeClr val="accent2"/>
                </a:solidFill>
              </a:rPr>
              <a:t>Bias Point Analysis</a:t>
            </a:r>
          </a:p>
          <a:p>
            <a:pPr marL="342900" indent="-342900">
              <a:buFont typeface="Arial" panose="020B0604020202020204" pitchFamily="34" charset="0"/>
              <a:buChar char="•"/>
            </a:pPr>
            <a:r>
              <a:rPr lang="en-US" dirty="0" smtClean="0">
                <a:solidFill>
                  <a:schemeClr val="accent2"/>
                </a:solidFill>
              </a:rPr>
              <a:t>Using PSPICE to analyze circuits with dependent sources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261" y="1438184"/>
            <a:ext cx="569344" cy="54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5"/>
          <p:cNvSpPr>
            <a:spLocks noChangeArrowheads="1"/>
          </p:cNvSpPr>
          <p:nvPr/>
        </p:nvSpPr>
        <p:spPr bwMode="auto">
          <a:xfrm>
            <a:off x="0" y="863600"/>
            <a:ext cx="7953555" cy="1560423"/>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8"/>
              <a:tabLst>
                <a:tab pos="1143000" algn="l"/>
                <a:tab pos="1600200" algn="l"/>
              </a:tabLst>
            </a:pPr>
            <a:r>
              <a:rPr lang="en-US" sz="2200" dirty="0" smtClean="0">
                <a:solidFill>
                  <a:schemeClr val="accent2"/>
                </a:solidFill>
              </a:rPr>
              <a:t>Select </a:t>
            </a:r>
            <a:r>
              <a:rPr lang="en-US" sz="2200" b="1" u="sng" dirty="0" smtClean="0">
                <a:solidFill>
                  <a:schemeClr val="accent2"/>
                </a:solidFill>
              </a:rPr>
              <a:t>Place - Wire</a:t>
            </a:r>
            <a:r>
              <a:rPr lang="en-US" sz="2200" b="1" dirty="0" smtClean="0">
                <a:solidFill>
                  <a:schemeClr val="accent2"/>
                </a:solidFill>
              </a:rPr>
              <a:t> </a:t>
            </a:r>
            <a:r>
              <a:rPr lang="en-US" sz="2200" dirty="0" smtClean="0">
                <a:solidFill>
                  <a:schemeClr val="accent2"/>
                </a:solidFill>
              </a:rPr>
              <a:t>(or use the toolbar) and add wires to connect the parts.  Right-click and select End Wire (or hit the Esc key) to exit the Place Wire tool.</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
        <p:nvSpPr>
          <p:cNvPr id="14" name="TextBox 13"/>
          <p:cNvSpPr txBox="1"/>
          <p:nvPr/>
        </p:nvSpPr>
        <p:spPr>
          <a:xfrm>
            <a:off x="6574234" y="2597793"/>
            <a:ext cx="1329531" cy="400110"/>
          </a:xfrm>
          <a:prstGeom prst="rect">
            <a:avLst/>
          </a:prstGeom>
          <a:noFill/>
          <a:ln w="28575">
            <a:solidFill>
              <a:srgbClr val="FF0000"/>
            </a:solidFill>
          </a:ln>
        </p:spPr>
        <p:txBody>
          <a:bodyPr wrap="none" rtlCol="0">
            <a:spAutoFit/>
          </a:bodyPr>
          <a:lstStyle/>
          <a:p>
            <a:r>
              <a:rPr lang="en-US" sz="2000" b="1" i="1" dirty="0" smtClean="0">
                <a:solidFill>
                  <a:srgbClr val="FF0000"/>
                </a:solidFill>
              </a:rPr>
              <a:t>Place Wire</a:t>
            </a:r>
            <a:endParaRPr lang="en-US" sz="2000" b="1" i="1" dirty="0">
              <a:solidFill>
                <a:srgbClr val="FF0000"/>
              </a:solidFill>
            </a:endParaRPr>
          </a:p>
        </p:txBody>
      </p:sp>
      <p:sp>
        <p:nvSpPr>
          <p:cNvPr id="13" name="Rectangle 12"/>
          <p:cNvSpPr/>
          <p:nvPr/>
        </p:nvSpPr>
        <p:spPr>
          <a:xfrm>
            <a:off x="8445261" y="2588373"/>
            <a:ext cx="569344" cy="409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3" t="24669" r="25607" b="24630"/>
          <a:stretch/>
        </p:blipFill>
        <p:spPr bwMode="auto">
          <a:xfrm>
            <a:off x="69012" y="3084200"/>
            <a:ext cx="7486490" cy="346325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Straight Arrow Connector 16"/>
          <p:cNvCxnSpPr>
            <a:stCxn id="14" idx="3"/>
            <a:endCxn id="13" idx="1"/>
          </p:cNvCxnSpPr>
          <p:nvPr/>
        </p:nvCxnSpPr>
        <p:spPr>
          <a:xfrm flipV="1">
            <a:off x="7903765" y="2793138"/>
            <a:ext cx="541496" cy="4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2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8660920" cy="5994400"/>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9"/>
              <a:tabLst>
                <a:tab pos="1143000" algn="l"/>
                <a:tab pos="1600200" algn="l"/>
              </a:tabLst>
            </a:pPr>
            <a:r>
              <a:rPr lang="en-US" sz="2200" dirty="0" smtClean="0">
                <a:solidFill>
                  <a:schemeClr val="accent2"/>
                </a:solidFill>
              </a:rPr>
              <a:t>Analysis of circuits in PSPICE is based on nodal analysis, so each circuit must contain a ground symbol.  The ground symbol named 0 must be used.  If this is omitted, a “floating nodes” error will occur during analysis.  The ground is added using </a:t>
            </a:r>
            <a:r>
              <a:rPr lang="en-US" sz="2200" b="1" u="sng" dirty="0" smtClean="0">
                <a:solidFill>
                  <a:schemeClr val="accent2"/>
                </a:solidFill>
              </a:rPr>
              <a:t>Place Ground</a:t>
            </a:r>
            <a:r>
              <a:rPr lang="en-US" sz="2200" dirty="0" smtClean="0">
                <a:solidFill>
                  <a:schemeClr val="accent2"/>
                </a:solidFill>
              </a:rPr>
              <a:t>.  If the 0 ground is not available, select </a:t>
            </a:r>
            <a:r>
              <a:rPr lang="en-US" sz="2200" b="1" u="sng" dirty="0" smtClean="0">
                <a:solidFill>
                  <a:schemeClr val="accent2"/>
                </a:solidFill>
              </a:rPr>
              <a:t>Add Library</a:t>
            </a:r>
            <a:r>
              <a:rPr lang="en-US" sz="2200" b="1" dirty="0" smtClean="0">
                <a:solidFill>
                  <a:schemeClr val="accent2"/>
                </a:solidFill>
              </a:rPr>
              <a:t> </a:t>
            </a:r>
            <a:r>
              <a:rPr lang="en-US" sz="2200" dirty="0" smtClean="0">
                <a:solidFill>
                  <a:schemeClr val="accent2"/>
                </a:solidFill>
              </a:rPr>
              <a:t>and you should find it in the PSPICE – SOURCE library.</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921" y="528547"/>
            <a:ext cx="448573" cy="625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474600" y="6380423"/>
            <a:ext cx="1816335" cy="400110"/>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Place Ground</a:t>
            </a:r>
            <a:endParaRPr lang="en-US" sz="2000" b="1" i="1" dirty="0">
              <a:solidFill>
                <a:srgbClr val="FF0000"/>
              </a:solidFill>
            </a:endParaRPr>
          </a:p>
        </p:txBody>
      </p:sp>
      <p:sp>
        <p:nvSpPr>
          <p:cNvPr id="12" name="Rectangle 11"/>
          <p:cNvSpPr/>
          <p:nvPr/>
        </p:nvSpPr>
        <p:spPr>
          <a:xfrm>
            <a:off x="8660920" y="5948749"/>
            <a:ext cx="448573" cy="378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3"/>
            <a:endCxn id="12" idx="1"/>
          </p:cNvCxnSpPr>
          <p:nvPr/>
        </p:nvCxnSpPr>
        <p:spPr>
          <a:xfrm flipV="1">
            <a:off x="8290935" y="6138224"/>
            <a:ext cx="369985" cy="4422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668" y="3366488"/>
            <a:ext cx="3688268" cy="289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6" y="3860800"/>
            <a:ext cx="4405462" cy="2057459"/>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0" y="6150114"/>
            <a:ext cx="1897811" cy="707886"/>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Ground added to the schematic</a:t>
            </a:r>
            <a:endParaRPr lang="en-US" sz="2000" b="1" i="1" dirty="0">
              <a:solidFill>
                <a:srgbClr val="FF0000"/>
              </a:solidFill>
            </a:endParaRPr>
          </a:p>
        </p:txBody>
      </p:sp>
      <p:cxnSp>
        <p:nvCxnSpPr>
          <p:cNvPr id="26" name="Straight Arrow Connector 25"/>
          <p:cNvCxnSpPr>
            <a:stCxn id="24" idx="0"/>
          </p:cNvCxnSpPr>
          <p:nvPr/>
        </p:nvCxnSpPr>
        <p:spPr>
          <a:xfrm flipV="1">
            <a:off x="948906" y="5738114"/>
            <a:ext cx="1117121" cy="41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67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741" y="393700"/>
            <a:ext cx="274751" cy="646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5"/>
          <p:cNvSpPr>
            <a:spLocks noChangeArrowheads="1"/>
          </p:cNvSpPr>
          <p:nvPr/>
        </p:nvSpPr>
        <p:spPr bwMode="auto">
          <a:xfrm>
            <a:off x="0" y="863600"/>
            <a:ext cx="7239000" cy="5994400"/>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10"/>
              <a:tabLst>
                <a:tab pos="1143000" algn="l"/>
                <a:tab pos="1600200" algn="l"/>
              </a:tabLst>
            </a:pPr>
            <a:r>
              <a:rPr lang="en-US" sz="2200" dirty="0" smtClean="0">
                <a:solidFill>
                  <a:schemeClr val="accent2"/>
                </a:solidFill>
              </a:rPr>
              <a:t>Use </a:t>
            </a:r>
            <a:r>
              <a:rPr lang="en-US" sz="2200" b="1" u="sng" dirty="0" smtClean="0">
                <a:solidFill>
                  <a:schemeClr val="accent2"/>
                </a:solidFill>
              </a:rPr>
              <a:t>Place - Net Alias</a:t>
            </a:r>
            <a:r>
              <a:rPr lang="en-US" sz="2200" b="1" dirty="0" smtClean="0">
                <a:solidFill>
                  <a:schemeClr val="accent2"/>
                </a:solidFill>
              </a:rPr>
              <a:t> </a:t>
            </a:r>
            <a:r>
              <a:rPr lang="en-US" sz="2200" dirty="0" smtClean="0">
                <a:solidFill>
                  <a:schemeClr val="accent2"/>
                </a:solidFill>
              </a:rPr>
              <a:t>(or the tool shown to the right) to label each node (N1 button in version 10.5 or </a:t>
            </a:r>
            <a:r>
              <a:rPr lang="en-US" sz="2200" dirty="0" err="1" smtClean="0">
                <a:solidFill>
                  <a:schemeClr val="accent2"/>
                </a:solidFill>
              </a:rPr>
              <a:t>abc</a:t>
            </a:r>
            <a:r>
              <a:rPr lang="en-US" sz="2200" dirty="0" smtClean="0">
                <a:solidFill>
                  <a:schemeClr val="accent2"/>
                </a:solidFill>
              </a:rPr>
              <a:t> button in version 16.5 as shown to the right).</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912"/>
          <a:stretch/>
        </p:blipFill>
        <p:spPr bwMode="auto">
          <a:xfrm>
            <a:off x="1164566" y="2373727"/>
            <a:ext cx="4086225" cy="134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b="41833"/>
          <a:stretch/>
        </p:blipFill>
        <p:spPr bwMode="auto">
          <a:xfrm>
            <a:off x="7578984" y="2638070"/>
            <a:ext cx="716365" cy="8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578984" y="1852698"/>
            <a:ext cx="724744" cy="707886"/>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Net Alias</a:t>
            </a:r>
            <a:endParaRPr lang="en-US" sz="2000" b="1" i="1" dirty="0">
              <a:solidFill>
                <a:srgbClr val="FF0000"/>
              </a:solidFill>
            </a:endParaRPr>
          </a:p>
        </p:txBody>
      </p:sp>
      <p:sp>
        <p:nvSpPr>
          <p:cNvPr id="13" name="Rectangle 12"/>
          <p:cNvSpPr/>
          <p:nvPr/>
        </p:nvSpPr>
        <p:spPr>
          <a:xfrm>
            <a:off x="8834741" y="2101367"/>
            <a:ext cx="270912" cy="210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3"/>
            <a:endCxn id="13" idx="1"/>
          </p:cNvCxnSpPr>
          <p:nvPr/>
        </p:nvCxnSpPr>
        <p:spPr>
          <a:xfrm>
            <a:off x="8303728" y="2206641"/>
            <a:ext cx="53101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84" y="5460318"/>
            <a:ext cx="716365" cy="71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027003"/>
            <a:ext cx="7941356" cy="830997"/>
          </a:xfrm>
          <a:prstGeom prst="rect">
            <a:avLst/>
          </a:prstGeom>
        </p:spPr>
        <p:txBody>
          <a:bodyPr wrap="square">
            <a:spAutoFit/>
          </a:bodyPr>
          <a:lstStyle/>
          <a:p>
            <a:r>
              <a:rPr lang="en-US" u="sng" dirty="0" smtClean="0">
                <a:solidFill>
                  <a:schemeClr val="accent2"/>
                </a:solidFill>
              </a:rPr>
              <a:t>Note</a:t>
            </a:r>
            <a:r>
              <a:rPr lang="en-US" dirty="0" smtClean="0">
                <a:solidFill>
                  <a:schemeClr val="accent2"/>
                </a:solidFill>
              </a:rPr>
              <a:t>:  There is a similar looking button on the toolbar used to place text.  Do not use this tool to label nodes. </a:t>
            </a:r>
            <a:endParaRPr lang="en-US" dirty="0"/>
          </a:p>
        </p:txBody>
      </p:sp>
      <p:sp>
        <p:nvSpPr>
          <p:cNvPr id="22" name="TextBox 21"/>
          <p:cNvSpPr txBox="1"/>
          <p:nvPr/>
        </p:nvSpPr>
        <p:spPr>
          <a:xfrm>
            <a:off x="7570605" y="6242445"/>
            <a:ext cx="724744" cy="400110"/>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Text</a:t>
            </a:r>
            <a:endParaRPr lang="en-US" sz="2000" b="1" i="1" dirty="0">
              <a:solidFill>
                <a:srgbClr val="FF0000"/>
              </a:solidFill>
            </a:endParaRPr>
          </a:p>
        </p:txBody>
      </p:sp>
      <p:sp>
        <p:nvSpPr>
          <p:cNvPr id="23" name="Rectangle 22"/>
          <p:cNvSpPr/>
          <p:nvPr/>
        </p:nvSpPr>
        <p:spPr>
          <a:xfrm>
            <a:off x="8826362" y="6337227"/>
            <a:ext cx="270912" cy="210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2" idx="3"/>
            <a:endCxn id="23" idx="1"/>
          </p:cNvCxnSpPr>
          <p:nvPr/>
        </p:nvCxnSpPr>
        <p:spPr>
          <a:xfrm>
            <a:off x="8295349" y="6442500"/>
            <a:ext cx="531013"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817687"/>
            <a:ext cx="4904117" cy="2279486"/>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337777" y="4016763"/>
            <a:ext cx="1897811" cy="1754326"/>
          </a:xfrm>
          <a:prstGeom prst="rect">
            <a:avLst/>
          </a:prstGeom>
          <a:noFill/>
          <a:ln w="28575">
            <a:solidFill>
              <a:srgbClr val="FF0000"/>
            </a:solidFill>
          </a:ln>
        </p:spPr>
        <p:txBody>
          <a:bodyPr wrap="square" rtlCol="0">
            <a:spAutoFit/>
          </a:bodyPr>
          <a:lstStyle/>
          <a:p>
            <a:pPr algn="ctr"/>
            <a:r>
              <a:rPr lang="en-US" sz="1800" b="1" i="1" dirty="0" smtClean="0">
                <a:solidFill>
                  <a:srgbClr val="FF0000"/>
                </a:solidFill>
              </a:rPr>
              <a:t>Nodes A, B, C, labeled using Net Alias tool.  Note that the ground node is already labeled (0).</a:t>
            </a:r>
            <a:endParaRPr lang="en-US" sz="1800" b="1" i="1" dirty="0">
              <a:solidFill>
                <a:srgbClr val="FF0000"/>
              </a:solidFill>
            </a:endParaRPr>
          </a:p>
        </p:txBody>
      </p:sp>
      <p:cxnSp>
        <p:nvCxnSpPr>
          <p:cNvPr id="28" name="Straight Arrow Connector 27"/>
          <p:cNvCxnSpPr/>
          <p:nvPr/>
        </p:nvCxnSpPr>
        <p:spPr>
          <a:xfrm>
            <a:off x="2235588" y="4166558"/>
            <a:ext cx="127536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2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 y="863600"/>
            <a:ext cx="4839419" cy="2871638"/>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11"/>
              <a:tabLst>
                <a:tab pos="1143000" algn="l"/>
                <a:tab pos="1600200" algn="l"/>
              </a:tabLst>
            </a:pPr>
            <a:r>
              <a:rPr lang="en-US" sz="2200" dirty="0" smtClean="0">
                <a:solidFill>
                  <a:schemeClr val="accent2"/>
                </a:solidFill>
              </a:rPr>
              <a:t>Double-click on the values next to each component to change their value.  Similarly, the names of the components can be changed.  R4 was changed to </a:t>
            </a:r>
            <a:r>
              <a:rPr lang="en-US" sz="2200" dirty="0" err="1" smtClean="0">
                <a:solidFill>
                  <a:schemeClr val="accent2"/>
                </a:solidFill>
              </a:rPr>
              <a:t>Rload</a:t>
            </a:r>
            <a:r>
              <a:rPr lang="en-US" sz="2200" dirty="0" smtClean="0">
                <a:solidFill>
                  <a:schemeClr val="accent2"/>
                </a:solidFill>
              </a:rPr>
              <a:t> below.</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30"/>
          <a:stretch/>
        </p:blipFill>
        <p:spPr bwMode="auto">
          <a:xfrm>
            <a:off x="4960189" y="825501"/>
            <a:ext cx="4112672" cy="298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3819"/>
            <a:ext cx="6974513" cy="3044182"/>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785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9425"/>
            <a:ext cx="6505575" cy="3838575"/>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49" t="62501" r="-1"/>
          <a:stretch/>
        </p:blipFill>
        <p:spPr bwMode="auto">
          <a:xfrm>
            <a:off x="8479766" y="1466580"/>
            <a:ext cx="629727" cy="539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5"/>
          <p:cNvSpPr>
            <a:spLocks noChangeArrowheads="1"/>
          </p:cNvSpPr>
          <p:nvPr/>
        </p:nvSpPr>
        <p:spPr bwMode="auto">
          <a:xfrm>
            <a:off x="-1" y="863600"/>
            <a:ext cx="4806256" cy="1801962"/>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12"/>
              <a:tabLst>
                <a:tab pos="1143000" algn="l"/>
                <a:tab pos="1600200" algn="l"/>
              </a:tabLst>
            </a:pPr>
            <a:r>
              <a:rPr lang="en-US" sz="2200" dirty="0" smtClean="0">
                <a:solidFill>
                  <a:schemeClr val="accent2"/>
                </a:solidFill>
              </a:rPr>
              <a:t>Add text to the schematic using the </a:t>
            </a:r>
            <a:r>
              <a:rPr lang="en-US" sz="2200" b="1" u="sng" dirty="0" smtClean="0">
                <a:solidFill>
                  <a:schemeClr val="accent2"/>
                </a:solidFill>
              </a:rPr>
              <a:t>Place Text</a:t>
            </a:r>
            <a:r>
              <a:rPr lang="en-US" sz="2200" dirty="0" smtClean="0">
                <a:solidFill>
                  <a:schemeClr val="accent2"/>
                </a:solidFill>
              </a:rPr>
              <a:t> tool.  Text can be placed anywhere on the schematic.</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
        <p:nvSpPr>
          <p:cNvPr id="12" name="TextBox 11"/>
          <p:cNvSpPr txBox="1"/>
          <p:nvPr/>
        </p:nvSpPr>
        <p:spPr>
          <a:xfrm>
            <a:off x="6745857" y="5776538"/>
            <a:ext cx="1445643" cy="400110"/>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Place Text</a:t>
            </a:r>
            <a:endParaRPr lang="en-US" sz="2000" b="1" i="1" dirty="0">
              <a:solidFill>
                <a:srgbClr val="FF0000"/>
              </a:solidFill>
            </a:endParaRPr>
          </a:p>
        </p:txBody>
      </p:sp>
      <p:sp>
        <p:nvSpPr>
          <p:cNvPr id="13" name="Rectangle 12"/>
          <p:cNvSpPr/>
          <p:nvPr/>
        </p:nvSpPr>
        <p:spPr>
          <a:xfrm>
            <a:off x="8560855" y="5759258"/>
            <a:ext cx="536419" cy="417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3"/>
            <a:endCxn id="13" idx="1"/>
          </p:cNvCxnSpPr>
          <p:nvPr/>
        </p:nvCxnSpPr>
        <p:spPr>
          <a:xfrm flipV="1">
            <a:off x="8191500" y="5967886"/>
            <a:ext cx="369355" cy="87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255" y="863601"/>
            <a:ext cx="3673511" cy="245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03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 y="725577"/>
            <a:ext cx="9014605" cy="2923397"/>
          </a:xfrm>
          <a:prstGeom prst="rect">
            <a:avLst/>
          </a:prstGeom>
          <a:noFill/>
          <a:ln w="9525">
            <a:noFill/>
            <a:miter lim="800000"/>
            <a:headEnd/>
            <a:tailEnd/>
          </a:ln>
        </p:spPr>
        <p:txBody>
          <a:bodyPr/>
          <a:lstStyle/>
          <a:p>
            <a:pPr marL="344488" lvl="1" indent="-344488">
              <a:spcBef>
                <a:spcPct val="20000"/>
              </a:spcBef>
              <a:buAutoNum type="arabicParenR" startAt="3"/>
              <a:tabLst>
                <a:tab pos="690563" algn="l"/>
                <a:tab pos="1600200" algn="l"/>
              </a:tabLst>
            </a:pPr>
            <a:r>
              <a:rPr lang="en-US" sz="2200" dirty="0" smtClean="0">
                <a:solidFill>
                  <a:schemeClr val="accent2"/>
                </a:solidFill>
              </a:rPr>
              <a:t>Create </a:t>
            </a:r>
            <a:r>
              <a:rPr lang="en-US" sz="2200" dirty="0">
                <a:solidFill>
                  <a:schemeClr val="accent2"/>
                </a:solidFill>
              </a:rPr>
              <a:t>a simulation profile (select </a:t>
            </a:r>
            <a:r>
              <a:rPr lang="en-US" sz="2200" b="1" dirty="0">
                <a:solidFill>
                  <a:schemeClr val="accent2"/>
                </a:solidFill>
              </a:rPr>
              <a:t>PSPICE – New Simulation Profile</a:t>
            </a:r>
            <a:r>
              <a:rPr lang="en-US" sz="2200" b="1" i="1" dirty="0">
                <a:solidFill>
                  <a:schemeClr val="accent2"/>
                </a:solidFill>
              </a:rPr>
              <a:t> </a:t>
            </a:r>
            <a:r>
              <a:rPr lang="en-US" sz="2200" dirty="0">
                <a:solidFill>
                  <a:schemeClr val="accent2"/>
                </a:solidFill>
              </a:rPr>
              <a:t>from the main menu</a:t>
            </a:r>
            <a:r>
              <a:rPr lang="en-US" sz="2200" dirty="0" smtClean="0">
                <a:solidFill>
                  <a:schemeClr val="accent2"/>
                </a:solidFill>
              </a:rPr>
              <a:t>)</a:t>
            </a:r>
          </a:p>
          <a:p>
            <a:pPr marL="635000" lvl="1" indent="-457200">
              <a:spcBef>
                <a:spcPct val="20000"/>
              </a:spcBef>
              <a:buFont typeface="+mj-lt"/>
              <a:buAutoNum type="alphaUcPeriod"/>
              <a:tabLst>
                <a:tab pos="1143000" algn="l"/>
                <a:tab pos="1600200" algn="l"/>
              </a:tabLst>
            </a:pPr>
            <a:r>
              <a:rPr lang="en-US" sz="2200" dirty="0" smtClean="0">
                <a:solidFill>
                  <a:schemeClr val="accent2"/>
                </a:solidFill>
              </a:rPr>
              <a:t>A)	If the PSPICE menu doesn’t appear, you may not have selected </a:t>
            </a:r>
            <a:r>
              <a:rPr lang="en-US" sz="2200" b="1" u="sng" dirty="0" smtClean="0">
                <a:solidFill>
                  <a:schemeClr val="accent2"/>
                </a:solidFill>
              </a:rPr>
              <a:t>Schematic</a:t>
            </a:r>
            <a:r>
              <a:rPr lang="en-US" sz="2200" dirty="0" smtClean="0">
                <a:solidFill>
                  <a:schemeClr val="accent2"/>
                </a:solidFill>
              </a:rPr>
              <a:t> instead of </a:t>
            </a:r>
            <a:r>
              <a:rPr lang="en-US" sz="2200" b="1" u="sng" dirty="0" smtClean="0">
                <a:solidFill>
                  <a:schemeClr val="accent2"/>
                </a:solidFill>
              </a:rPr>
              <a:t>Analog or Mixed Analog/Digital</a:t>
            </a:r>
            <a:r>
              <a:rPr lang="en-US" sz="2200" dirty="0" smtClean="0">
                <a:solidFill>
                  <a:schemeClr val="accent2"/>
                </a:solidFill>
              </a:rPr>
              <a:t> when you created the project, so start over and create a new project.  (You can copy your schematic and paste it into the new project.)</a:t>
            </a:r>
          </a:p>
          <a:p>
            <a:pPr marL="635000" lvl="1" indent="-457200">
              <a:spcBef>
                <a:spcPct val="20000"/>
              </a:spcBef>
              <a:buFont typeface="+mj-lt"/>
              <a:buAutoNum type="alphaUcPeriod"/>
              <a:tabLst>
                <a:tab pos="1143000" algn="l"/>
                <a:tab pos="1600200" algn="l"/>
              </a:tabLst>
            </a:pPr>
            <a:r>
              <a:rPr lang="en-US" sz="2200" dirty="0" smtClean="0">
                <a:solidFill>
                  <a:schemeClr val="accent2"/>
                </a:solidFill>
              </a:rPr>
              <a:t>Enter a </a:t>
            </a:r>
            <a:r>
              <a:rPr lang="en-US" sz="2200" b="1" u="sng" dirty="0" smtClean="0">
                <a:solidFill>
                  <a:schemeClr val="accent2"/>
                </a:solidFill>
              </a:rPr>
              <a:t>Name</a:t>
            </a:r>
            <a:r>
              <a:rPr lang="en-US" sz="2200" dirty="0" smtClean="0">
                <a:solidFill>
                  <a:schemeClr val="accent2"/>
                </a:solidFill>
              </a:rPr>
              <a:t> for the Simulation Profile.  Any name is OK.</a:t>
            </a:r>
          </a:p>
          <a:p>
            <a:pPr marL="635000" lvl="1" indent="-457200">
              <a:spcBef>
                <a:spcPct val="20000"/>
              </a:spcBef>
              <a:buFont typeface="+mj-lt"/>
              <a:buAutoNum type="alphaUcPeriod"/>
              <a:tabLst>
                <a:tab pos="1143000" algn="l"/>
                <a:tab pos="1600200" algn="l"/>
              </a:tabLst>
            </a:pPr>
            <a:r>
              <a:rPr lang="en-US" sz="2200" dirty="0" smtClean="0">
                <a:solidFill>
                  <a:schemeClr val="accent2"/>
                </a:solidFill>
              </a:rPr>
              <a:t>Select </a:t>
            </a:r>
            <a:r>
              <a:rPr lang="en-US" sz="2200" b="1" u="sng" dirty="0" smtClean="0">
                <a:solidFill>
                  <a:schemeClr val="accent2"/>
                </a:solidFill>
              </a:rPr>
              <a:t>Create</a:t>
            </a:r>
            <a:r>
              <a:rPr lang="en-US" sz="2200" dirty="0" smtClean="0">
                <a:solidFill>
                  <a:schemeClr val="accent2"/>
                </a:solidFill>
              </a:rPr>
              <a:t>.</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67" y="3931130"/>
            <a:ext cx="4919633" cy="292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576" t="1732" r="69382" b="78085"/>
          <a:stretch/>
        </p:blipFill>
        <p:spPr bwMode="auto">
          <a:xfrm>
            <a:off x="698740" y="3856008"/>
            <a:ext cx="2544792" cy="290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12742" y="4102986"/>
            <a:ext cx="1618315" cy="287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 y="725577"/>
            <a:ext cx="9144001" cy="1905748"/>
          </a:xfrm>
          <a:prstGeom prst="rect">
            <a:avLst/>
          </a:prstGeom>
          <a:noFill/>
          <a:ln w="9525">
            <a:noFill/>
            <a:miter lim="800000"/>
            <a:headEnd/>
            <a:tailEnd/>
          </a:ln>
        </p:spPr>
        <p:txBody>
          <a:bodyPr/>
          <a:lstStyle/>
          <a:p>
            <a:pPr marL="344488" lvl="1" indent="-344488">
              <a:spcBef>
                <a:spcPct val="20000"/>
              </a:spcBef>
              <a:buAutoNum type="arabicParenR" startAt="3"/>
              <a:tabLst>
                <a:tab pos="690563" algn="l"/>
                <a:tab pos="1600200" algn="l"/>
              </a:tabLst>
            </a:pPr>
            <a:r>
              <a:rPr lang="en-US" sz="2200" dirty="0" smtClean="0">
                <a:solidFill>
                  <a:schemeClr val="accent2"/>
                </a:solidFill>
              </a:rPr>
              <a:t>Create </a:t>
            </a:r>
            <a:r>
              <a:rPr lang="en-US" sz="2200" dirty="0">
                <a:solidFill>
                  <a:schemeClr val="accent2"/>
                </a:solidFill>
              </a:rPr>
              <a:t>a simulation profile (select </a:t>
            </a:r>
            <a:r>
              <a:rPr lang="en-US" sz="2200" b="1" dirty="0">
                <a:solidFill>
                  <a:schemeClr val="accent2"/>
                </a:solidFill>
              </a:rPr>
              <a:t>PSPICE – New Simulation Profile</a:t>
            </a:r>
            <a:r>
              <a:rPr lang="en-US" sz="2200" b="1" i="1" dirty="0">
                <a:solidFill>
                  <a:schemeClr val="accent2"/>
                </a:solidFill>
              </a:rPr>
              <a:t> </a:t>
            </a:r>
            <a:r>
              <a:rPr lang="en-US" sz="2200" dirty="0">
                <a:solidFill>
                  <a:schemeClr val="accent2"/>
                </a:solidFill>
              </a:rPr>
              <a:t>from the main menu</a:t>
            </a:r>
            <a:r>
              <a:rPr lang="en-US" sz="2200" dirty="0" smtClean="0">
                <a:solidFill>
                  <a:schemeClr val="accent2"/>
                </a:solidFill>
              </a:rPr>
              <a:t>)</a:t>
            </a:r>
          </a:p>
          <a:p>
            <a:pPr marL="635000" lvl="1" indent="-457200">
              <a:spcBef>
                <a:spcPct val="20000"/>
              </a:spcBef>
              <a:buFont typeface="+mj-lt"/>
              <a:buAutoNum type="alphaUcPeriod" startAt="4"/>
              <a:tabLst>
                <a:tab pos="1143000" algn="l"/>
                <a:tab pos="1600200" algn="l"/>
              </a:tabLst>
            </a:pPr>
            <a:r>
              <a:rPr lang="en-US" sz="2200" dirty="0" smtClean="0">
                <a:solidFill>
                  <a:schemeClr val="accent2"/>
                </a:solidFill>
              </a:rPr>
              <a:t>Select the type of analysis to be performed (</a:t>
            </a:r>
            <a:r>
              <a:rPr lang="en-US" sz="2200" b="1" u="sng" dirty="0" smtClean="0">
                <a:solidFill>
                  <a:schemeClr val="accent2"/>
                </a:solidFill>
              </a:rPr>
              <a:t>Bias Point</a:t>
            </a:r>
            <a:r>
              <a:rPr lang="en-US" sz="2200" dirty="0" smtClean="0">
                <a:solidFill>
                  <a:schemeClr val="accent2"/>
                </a:solidFill>
              </a:rPr>
              <a:t>) and select OK. There are 4 types of analysis in PSPICE.  This presentation will only focus on Bias Point analysis.</a:t>
            </a:r>
          </a:p>
          <a:p>
            <a:pPr marL="177800" indent="-457200">
              <a:spcBef>
                <a:spcPct val="20000"/>
              </a:spcBef>
              <a:tabLst>
                <a:tab pos="1143000" algn="l"/>
                <a:tab pos="1600200" algn="l"/>
              </a:tabLst>
            </a:pPr>
            <a:endParaRPr lang="en-US" sz="2200" b="1" u="sng" dirty="0">
              <a:solidFill>
                <a:schemeClr val="accent2"/>
              </a:solidFill>
            </a:endParaRP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2962275"/>
            <a:ext cx="51149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8410" y="2562045"/>
            <a:ext cx="4227483" cy="3342453"/>
          </a:xfrm>
          <a:prstGeom prst="rect">
            <a:avLst/>
          </a:prstGeom>
        </p:spPr>
        <p:txBody>
          <a:bodyPr wrap="square">
            <a:spAutoFit/>
          </a:bodyPr>
          <a:lstStyle/>
          <a:p>
            <a:pPr marL="1092200" lvl="2" indent="-457200">
              <a:spcBef>
                <a:spcPct val="20000"/>
              </a:spcBef>
              <a:buFont typeface="Arial" pitchFamily="34" charset="0"/>
              <a:buChar char="•"/>
              <a:tabLst>
                <a:tab pos="1143000" algn="l"/>
                <a:tab pos="1600200" algn="l"/>
              </a:tabLst>
            </a:pPr>
            <a:r>
              <a:rPr lang="en-US" sz="2200" b="1" u="sng" dirty="0">
                <a:solidFill>
                  <a:schemeClr val="accent2"/>
                </a:solidFill>
              </a:rPr>
              <a:t>Bias Point</a:t>
            </a:r>
            <a:r>
              <a:rPr lang="en-US" sz="2200" dirty="0">
                <a:solidFill>
                  <a:schemeClr val="accent2"/>
                </a:solidFill>
              </a:rPr>
              <a:t> (DC analysis where you place voltages, currents, and power on the schematic)</a:t>
            </a:r>
          </a:p>
          <a:p>
            <a:pPr marL="1092200" lvl="2" indent="-457200">
              <a:spcBef>
                <a:spcPct val="20000"/>
              </a:spcBef>
              <a:buFont typeface="Arial" pitchFamily="34" charset="0"/>
              <a:buChar char="•"/>
              <a:tabLst>
                <a:tab pos="1143000" algn="l"/>
                <a:tab pos="1600200" algn="l"/>
              </a:tabLst>
            </a:pPr>
            <a:r>
              <a:rPr lang="en-US" sz="2200" b="1" u="sng" dirty="0">
                <a:solidFill>
                  <a:schemeClr val="accent2"/>
                </a:solidFill>
              </a:rPr>
              <a:t>DC Sweep</a:t>
            </a:r>
            <a:r>
              <a:rPr lang="en-US" sz="2200" dirty="0">
                <a:solidFill>
                  <a:schemeClr val="accent2"/>
                </a:solidFill>
              </a:rPr>
              <a:t> (vary a source or component)</a:t>
            </a:r>
          </a:p>
          <a:p>
            <a:pPr marL="1092200" lvl="2" indent="-457200">
              <a:spcBef>
                <a:spcPct val="20000"/>
              </a:spcBef>
              <a:buFont typeface="Arial" pitchFamily="34" charset="0"/>
              <a:buChar char="•"/>
              <a:tabLst>
                <a:tab pos="1143000" algn="l"/>
                <a:tab pos="1600200" algn="l"/>
              </a:tabLst>
            </a:pPr>
            <a:r>
              <a:rPr lang="en-US" sz="2200" b="1" u="sng" dirty="0">
                <a:solidFill>
                  <a:schemeClr val="accent2"/>
                </a:solidFill>
              </a:rPr>
              <a:t>AC Sweep</a:t>
            </a:r>
            <a:r>
              <a:rPr lang="en-US" sz="2200" dirty="0">
                <a:solidFill>
                  <a:schemeClr val="accent2"/>
                </a:solidFill>
              </a:rPr>
              <a:t> (vary frequency)</a:t>
            </a:r>
          </a:p>
          <a:p>
            <a:pPr marL="1092200" lvl="2" indent="-457200">
              <a:spcBef>
                <a:spcPct val="20000"/>
              </a:spcBef>
              <a:buFont typeface="Arial" pitchFamily="34" charset="0"/>
              <a:buChar char="•"/>
              <a:tabLst>
                <a:tab pos="1143000" algn="l"/>
                <a:tab pos="1600200" algn="l"/>
              </a:tabLst>
            </a:pPr>
            <a:r>
              <a:rPr lang="en-US" sz="2200" b="1" u="sng" dirty="0">
                <a:solidFill>
                  <a:schemeClr val="accent2"/>
                </a:solidFill>
              </a:rPr>
              <a:t>Transient</a:t>
            </a:r>
            <a:r>
              <a:rPr lang="en-US" sz="2200" dirty="0">
                <a:solidFill>
                  <a:schemeClr val="accent2"/>
                </a:solidFill>
              </a:rPr>
              <a:t> (vary time)</a:t>
            </a:r>
          </a:p>
        </p:txBody>
      </p:sp>
      <p:sp>
        <p:nvSpPr>
          <p:cNvPr id="11" name="TextBox 10"/>
          <p:cNvSpPr txBox="1"/>
          <p:nvPr/>
        </p:nvSpPr>
        <p:spPr>
          <a:xfrm>
            <a:off x="4321834" y="2431270"/>
            <a:ext cx="2442713" cy="400110"/>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Change to Bias Point</a:t>
            </a:r>
            <a:endParaRPr lang="en-US" sz="2000" b="1" i="1" dirty="0">
              <a:solidFill>
                <a:srgbClr val="FF0000"/>
              </a:solidFill>
            </a:endParaRPr>
          </a:p>
        </p:txBody>
      </p:sp>
      <p:sp>
        <p:nvSpPr>
          <p:cNvPr id="12" name="Rectangle 11"/>
          <p:cNvSpPr/>
          <p:nvPr/>
        </p:nvSpPr>
        <p:spPr>
          <a:xfrm>
            <a:off x="4204515" y="3602654"/>
            <a:ext cx="1463040" cy="417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2"/>
            <a:endCxn id="12" idx="0"/>
          </p:cNvCxnSpPr>
          <p:nvPr/>
        </p:nvCxnSpPr>
        <p:spPr>
          <a:xfrm flipH="1">
            <a:off x="4936035" y="2831380"/>
            <a:ext cx="607156" cy="7712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69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9144000" cy="5994400"/>
          </a:xfrm>
          <a:prstGeom prst="rect">
            <a:avLst/>
          </a:prstGeom>
          <a:noFill/>
          <a:ln w="9525">
            <a:noFill/>
            <a:miter lim="800000"/>
            <a:headEnd/>
            <a:tailEnd/>
          </a:ln>
        </p:spPr>
        <p:txBody>
          <a:bodyPr/>
          <a:lstStyle/>
          <a:p>
            <a:pPr marL="635000" lvl="1" indent="-457200">
              <a:spcBef>
                <a:spcPct val="20000"/>
              </a:spcBef>
              <a:buFont typeface="+mj-lt"/>
              <a:buAutoNum type="arabicParenR" startAt="4"/>
              <a:tabLst>
                <a:tab pos="1143000" algn="l"/>
                <a:tab pos="1600200" algn="l"/>
              </a:tabLst>
            </a:pPr>
            <a:r>
              <a:rPr lang="en-US" sz="2200" dirty="0" smtClean="0">
                <a:solidFill>
                  <a:schemeClr val="accent2"/>
                </a:solidFill>
              </a:rPr>
              <a:t>Analyze the circuit (select </a:t>
            </a:r>
            <a:r>
              <a:rPr lang="en-US" sz="2200" b="1" dirty="0" smtClean="0">
                <a:solidFill>
                  <a:schemeClr val="accent2"/>
                </a:solidFill>
              </a:rPr>
              <a:t>PSPICE – Run</a:t>
            </a:r>
            <a:r>
              <a:rPr lang="en-US" sz="2200" b="1" i="1" dirty="0" smtClean="0">
                <a:solidFill>
                  <a:schemeClr val="accent2"/>
                </a:solidFill>
              </a:rPr>
              <a:t> </a:t>
            </a:r>
            <a:r>
              <a:rPr lang="en-US" sz="2200" dirty="0" smtClean="0">
                <a:solidFill>
                  <a:schemeClr val="accent2"/>
                </a:solidFill>
              </a:rPr>
              <a:t>from the </a:t>
            </a:r>
            <a:r>
              <a:rPr lang="en-US" sz="2200" dirty="0">
                <a:solidFill>
                  <a:schemeClr val="accent2"/>
                </a:solidFill>
              </a:rPr>
              <a:t>main </a:t>
            </a:r>
            <a:r>
              <a:rPr lang="en-US" sz="2200" dirty="0" smtClean="0">
                <a:solidFill>
                  <a:schemeClr val="accent2"/>
                </a:solidFill>
              </a:rPr>
              <a:t>menu or use the RUN button)</a:t>
            </a:r>
            <a:endParaRPr lang="en-US" sz="2200" dirty="0">
              <a:solidFill>
                <a:schemeClr val="accent2"/>
              </a:solidFill>
            </a:endParaRP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9434" b="78189"/>
          <a:stretch/>
        </p:blipFill>
        <p:spPr bwMode="auto">
          <a:xfrm>
            <a:off x="626174" y="2467156"/>
            <a:ext cx="7891651" cy="351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726648" y="1767035"/>
            <a:ext cx="1569972" cy="400110"/>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RUN button</a:t>
            </a:r>
            <a:endParaRPr lang="en-US" sz="2000" b="1" i="1" dirty="0">
              <a:solidFill>
                <a:srgbClr val="FF0000"/>
              </a:solidFill>
            </a:endParaRPr>
          </a:p>
        </p:txBody>
      </p:sp>
      <p:sp>
        <p:nvSpPr>
          <p:cNvPr id="12" name="Rectangle 11"/>
          <p:cNvSpPr/>
          <p:nvPr/>
        </p:nvSpPr>
        <p:spPr>
          <a:xfrm>
            <a:off x="3536901" y="3602654"/>
            <a:ext cx="379491" cy="348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2"/>
            <a:endCxn id="12" idx="0"/>
          </p:cNvCxnSpPr>
          <p:nvPr/>
        </p:nvCxnSpPr>
        <p:spPr>
          <a:xfrm flipH="1">
            <a:off x="3726647" y="2167145"/>
            <a:ext cx="784987" cy="14355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9144000" cy="1111849"/>
          </a:xfrm>
          <a:prstGeom prst="rect">
            <a:avLst/>
          </a:prstGeom>
          <a:noFill/>
          <a:ln w="9525">
            <a:noFill/>
            <a:miter lim="800000"/>
            <a:headEnd/>
            <a:tailEnd/>
          </a:ln>
        </p:spPr>
        <p:txBody>
          <a:bodyPr/>
          <a:lstStyle/>
          <a:p>
            <a:pPr marL="635000" lvl="1" indent="-457200">
              <a:spcBef>
                <a:spcPct val="20000"/>
              </a:spcBef>
              <a:buAutoNum type="arabicParenR" startAt="5"/>
              <a:tabLst>
                <a:tab pos="1143000" algn="l"/>
                <a:tab pos="1600200" algn="l"/>
              </a:tabLst>
            </a:pPr>
            <a:r>
              <a:rPr lang="en-US" sz="2200" dirty="0" smtClean="0">
                <a:solidFill>
                  <a:schemeClr val="accent2"/>
                </a:solidFill>
              </a:rPr>
              <a:t>View </a:t>
            </a:r>
            <a:r>
              <a:rPr lang="en-US" sz="2200" dirty="0">
                <a:solidFill>
                  <a:schemeClr val="accent2"/>
                </a:solidFill>
              </a:rPr>
              <a:t>the </a:t>
            </a:r>
            <a:r>
              <a:rPr lang="en-US" sz="2200" dirty="0" smtClean="0">
                <a:solidFill>
                  <a:schemeClr val="accent2"/>
                </a:solidFill>
              </a:rPr>
              <a:t>results.  Note that some values may have appeared automatically on your schematic.  Note voltages are displayed in the example below.  We will see how to display other values shortly.</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2070340"/>
            <a:ext cx="7677248" cy="44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18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750" t="1559" r="39449" b="39189"/>
          <a:stretch/>
        </p:blipFill>
        <p:spPr bwMode="auto">
          <a:xfrm>
            <a:off x="0" y="1017915"/>
            <a:ext cx="6434336" cy="584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5"/>
          <p:cNvSpPr>
            <a:spLocks noChangeArrowheads="1"/>
          </p:cNvSpPr>
          <p:nvPr/>
        </p:nvSpPr>
        <p:spPr bwMode="auto">
          <a:xfrm>
            <a:off x="4097548" y="1017915"/>
            <a:ext cx="5046452" cy="2190151"/>
          </a:xfrm>
          <a:prstGeom prst="rect">
            <a:avLst/>
          </a:prstGeom>
          <a:solidFill>
            <a:schemeClr val="bg1"/>
          </a:solidFill>
          <a:ln w="9525">
            <a:solidFill>
              <a:schemeClr val="accent2"/>
            </a:solidFill>
            <a:miter lim="800000"/>
            <a:headEnd/>
            <a:tailEnd/>
          </a:ln>
        </p:spPr>
        <p:txBody>
          <a:bodyPr/>
          <a:lstStyle/>
          <a:p>
            <a:pPr marL="344488" lvl="2" indent="-344488">
              <a:spcBef>
                <a:spcPct val="20000"/>
              </a:spcBef>
              <a:buFont typeface="+mj-lt"/>
              <a:buAutoNum type="alphaUcPeriod"/>
              <a:tabLst>
                <a:tab pos="344488" algn="l"/>
                <a:tab pos="1600200" algn="l"/>
              </a:tabLst>
            </a:pPr>
            <a:r>
              <a:rPr lang="en-US" sz="2200" dirty="0" smtClean="0">
                <a:solidFill>
                  <a:schemeClr val="accent2"/>
                </a:solidFill>
              </a:rPr>
              <a:t>Select </a:t>
            </a:r>
            <a:r>
              <a:rPr lang="en-US" sz="2200" b="1" u="sng" dirty="0" smtClean="0">
                <a:solidFill>
                  <a:schemeClr val="accent2"/>
                </a:solidFill>
              </a:rPr>
              <a:t>PSPICE – Bias Points</a:t>
            </a:r>
            <a:r>
              <a:rPr lang="en-US" sz="2200" dirty="0" smtClean="0">
                <a:solidFill>
                  <a:schemeClr val="accent2"/>
                </a:solidFill>
              </a:rPr>
              <a:t> to select which values you would like to see on the schematic (node voltages, currents, and/or power absorbed).  The schematic can get crowded with all values displayed as shown below.</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extLst>
      <p:ext uri="{BB962C8B-B14F-4D97-AF65-F5344CB8AC3E}">
        <p14:creationId xmlns:p14="http://schemas.microsoft.com/office/powerpoint/2010/main" val="16115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0" y="381000"/>
            <a:ext cx="9144000" cy="6477000"/>
          </a:xfrm>
          <a:prstGeom prst="rect">
            <a:avLst/>
          </a:prstGeom>
          <a:noFill/>
          <a:ln w="9525">
            <a:noFill/>
            <a:miter lim="800000"/>
            <a:headEnd/>
            <a:tailEnd/>
          </a:ln>
        </p:spPr>
        <p:txBody>
          <a:bodyPr/>
          <a:lstStyle/>
          <a:p>
            <a:pPr marL="228600" indent="-228600">
              <a:spcBef>
                <a:spcPct val="20000"/>
              </a:spcBef>
            </a:pPr>
            <a:r>
              <a:rPr lang="en-US" sz="2200" b="1" u="sng" dirty="0">
                <a:solidFill>
                  <a:schemeClr val="accent2"/>
                </a:solidFill>
              </a:rPr>
              <a:t>ORCAD Capture (PSPICE)</a:t>
            </a:r>
          </a:p>
          <a:p>
            <a:pPr marL="228600" indent="-228600">
              <a:spcBef>
                <a:spcPct val="20000"/>
              </a:spcBef>
              <a:buFontTx/>
              <a:buChar char="•"/>
            </a:pPr>
            <a:r>
              <a:rPr lang="en-US" sz="2200" dirty="0">
                <a:solidFill>
                  <a:schemeClr val="accent2"/>
                </a:solidFill>
              </a:rPr>
              <a:t>The software is referred to by the generic name PSPICE.  It was originally owned by </a:t>
            </a:r>
            <a:r>
              <a:rPr lang="en-US" sz="2200" dirty="0" err="1">
                <a:solidFill>
                  <a:schemeClr val="accent2"/>
                </a:solidFill>
              </a:rPr>
              <a:t>MicroSim</a:t>
            </a:r>
            <a:r>
              <a:rPr lang="en-US" sz="2200" dirty="0">
                <a:solidFill>
                  <a:schemeClr val="accent2"/>
                </a:solidFill>
              </a:rPr>
              <a:t> and then by ORCAD.  It is currently owned by Cadence, but has kept the ORCAD name. </a:t>
            </a:r>
            <a:endParaRPr lang="en-US" sz="2200" dirty="0" smtClean="0">
              <a:solidFill>
                <a:schemeClr val="accent2"/>
              </a:solidFill>
            </a:endParaRP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6"/>
          <p:cNvSpPr>
            <a:spLocks noChangeArrowheads="1"/>
          </p:cNvSpPr>
          <p:nvPr/>
        </p:nvSpPr>
        <p:spPr bwMode="auto">
          <a:xfrm>
            <a:off x="-1" y="1823778"/>
            <a:ext cx="5816009" cy="3885905"/>
          </a:xfrm>
          <a:prstGeom prst="rect">
            <a:avLst/>
          </a:prstGeom>
          <a:noFill/>
          <a:ln w="9525">
            <a:noFill/>
            <a:miter lim="800000"/>
            <a:headEnd/>
            <a:tailEnd/>
          </a:ln>
        </p:spPr>
        <p:txBody>
          <a:bodyPr/>
          <a:lstStyle/>
          <a:p>
            <a:pPr marL="228600" indent="-228600">
              <a:spcBef>
                <a:spcPct val="20000"/>
              </a:spcBef>
              <a:buFontTx/>
              <a:buChar char="•"/>
            </a:pPr>
            <a:r>
              <a:rPr lang="en-US" sz="2200" dirty="0">
                <a:solidFill>
                  <a:schemeClr val="accent2"/>
                </a:solidFill>
              </a:rPr>
              <a:t>See </a:t>
            </a:r>
            <a:r>
              <a:rPr lang="en-US" sz="2200" dirty="0" smtClean="0">
                <a:solidFill>
                  <a:schemeClr val="accent2"/>
                </a:solidFill>
              </a:rPr>
              <a:t>examples </a:t>
            </a:r>
            <a:r>
              <a:rPr lang="en-US" sz="2200" dirty="0">
                <a:solidFill>
                  <a:schemeClr val="accent2"/>
                </a:solidFill>
              </a:rPr>
              <a:t>on the course web site.  The examples contain numerous comments.  A classroom demonstration will provide further examples</a:t>
            </a:r>
            <a:r>
              <a:rPr lang="en-US" sz="2200" dirty="0" smtClean="0">
                <a:solidFill>
                  <a:schemeClr val="accent2"/>
                </a:solidFill>
              </a:rPr>
              <a:t>.</a:t>
            </a:r>
          </a:p>
          <a:p>
            <a:pPr marL="228600" indent="-228600">
              <a:spcBef>
                <a:spcPct val="20000"/>
              </a:spcBef>
              <a:buFontTx/>
              <a:buChar char="•"/>
            </a:pPr>
            <a:r>
              <a:rPr lang="en-US" sz="2200" dirty="0" smtClean="0">
                <a:solidFill>
                  <a:schemeClr val="accent2"/>
                </a:solidFill>
              </a:rPr>
              <a:t>The software is free to download from the Cadence website.  Search for </a:t>
            </a:r>
            <a:r>
              <a:rPr lang="en-US" sz="2200" b="1" i="1" dirty="0" smtClean="0">
                <a:solidFill>
                  <a:schemeClr val="accent2"/>
                </a:solidFill>
              </a:rPr>
              <a:t>Cadence ORCAD download</a:t>
            </a:r>
            <a:r>
              <a:rPr lang="en-US" sz="2200" dirty="0" smtClean="0">
                <a:solidFill>
                  <a:schemeClr val="accent2"/>
                </a:solidFill>
              </a:rPr>
              <a:t> or use the following link:</a:t>
            </a:r>
          </a:p>
          <a:p>
            <a:r>
              <a:rPr lang="en-US" sz="1800" u="sng" dirty="0" smtClean="0">
                <a:solidFill>
                  <a:srgbClr val="FF0000"/>
                </a:solidFill>
              </a:rPr>
              <a:t>www.cadence.com/products/orcad/pages/downloads.aspx</a:t>
            </a:r>
            <a:endParaRPr lang="en-US" sz="1800" dirty="0">
              <a:solidFill>
                <a:srgbClr val="FF0000"/>
              </a:solidFill>
            </a:endParaRPr>
          </a:p>
          <a:p>
            <a:pPr marL="228600" indent="-228600">
              <a:spcBef>
                <a:spcPct val="20000"/>
              </a:spcBef>
              <a:buFontTx/>
              <a:buChar char="•"/>
            </a:pPr>
            <a:r>
              <a:rPr lang="en-US" sz="2200" dirty="0" smtClean="0">
                <a:solidFill>
                  <a:schemeClr val="accent2"/>
                </a:solidFill>
              </a:rPr>
              <a:t>Run </a:t>
            </a:r>
            <a:r>
              <a:rPr lang="en-US" sz="2200" dirty="0">
                <a:solidFill>
                  <a:schemeClr val="accent2"/>
                </a:solidFill>
              </a:rPr>
              <a:t>the software by selecting </a:t>
            </a:r>
            <a:r>
              <a:rPr lang="en-US" sz="2200" b="1" dirty="0">
                <a:solidFill>
                  <a:schemeClr val="accent2"/>
                </a:solidFill>
              </a:rPr>
              <a:t>Start </a:t>
            </a:r>
            <a:r>
              <a:rPr lang="en-US" sz="2200" b="1" dirty="0" smtClean="0">
                <a:solidFill>
                  <a:schemeClr val="accent2"/>
                </a:solidFill>
              </a:rPr>
              <a:t>–</a:t>
            </a:r>
            <a:r>
              <a:rPr lang="en-US" sz="2200" dirty="0" smtClean="0">
                <a:solidFill>
                  <a:schemeClr val="accent2"/>
                </a:solidFill>
              </a:rPr>
              <a:t> </a:t>
            </a:r>
            <a:r>
              <a:rPr lang="en-US" sz="2200" b="1" dirty="0" smtClean="0">
                <a:solidFill>
                  <a:schemeClr val="accent2"/>
                </a:solidFill>
              </a:rPr>
              <a:t>All Programs </a:t>
            </a:r>
            <a:r>
              <a:rPr lang="en-US" sz="2200" b="1" dirty="0">
                <a:solidFill>
                  <a:schemeClr val="accent2"/>
                </a:solidFill>
              </a:rPr>
              <a:t>– Cadence – </a:t>
            </a:r>
            <a:r>
              <a:rPr lang="en-US" sz="2200" b="1" dirty="0" smtClean="0">
                <a:solidFill>
                  <a:schemeClr val="accent2"/>
                </a:solidFill>
              </a:rPr>
              <a:t>Cadence 16.6 Lite - ORCAD Capture CIS Lite</a:t>
            </a:r>
            <a:endParaRPr lang="en-US" sz="2200" b="1" dirty="0"/>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930" r="86337" b="8186"/>
          <a:stretch/>
        </p:blipFill>
        <p:spPr bwMode="auto">
          <a:xfrm>
            <a:off x="5816009" y="1547373"/>
            <a:ext cx="3327991" cy="531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392562"/>
            <a:ext cx="9144000" cy="3021319"/>
          </a:xfrm>
          <a:prstGeom prst="rect">
            <a:avLst/>
          </a:prstGeom>
          <a:solidFill>
            <a:schemeClr val="bg1"/>
          </a:solidFill>
          <a:ln w="9525">
            <a:noFill/>
            <a:miter lim="800000"/>
            <a:headEnd/>
            <a:tailEnd/>
          </a:ln>
        </p:spPr>
        <p:txBody>
          <a:bodyPr/>
          <a:lstStyle/>
          <a:p>
            <a:pPr marL="0" lvl="2">
              <a:spcBef>
                <a:spcPct val="20000"/>
              </a:spcBef>
              <a:tabLst>
                <a:tab pos="344488" algn="l"/>
                <a:tab pos="1600200" algn="l"/>
              </a:tabLst>
            </a:pPr>
            <a:r>
              <a:rPr lang="en-US" sz="2000" dirty="0" smtClean="0">
                <a:solidFill>
                  <a:schemeClr val="accent2"/>
                </a:solidFill>
              </a:rPr>
              <a:t>Notes on </a:t>
            </a:r>
            <a:r>
              <a:rPr lang="en-US" sz="2000" b="1" i="1" dirty="0" smtClean="0">
                <a:solidFill>
                  <a:schemeClr val="accent2"/>
                </a:solidFill>
              </a:rPr>
              <a:t>bias point values </a:t>
            </a:r>
            <a:r>
              <a:rPr lang="en-US" sz="2000" dirty="0" smtClean="0">
                <a:solidFill>
                  <a:schemeClr val="accent2"/>
                </a:solidFill>
              </a:rPr>
              <a:t>displayed in PSPICE:</a:t>
            </a:r>
          </a:p>
          <a:p>
            <a:pPr marL="342900" lvl="2" indent="-342900">
              <a:spcBef>
                <a:spcPct val="20000"/>
              </a:spcBef>
              <a:buFont typeface="Arial" panose="020B0604020202020204" pitchFamily="34" charset="0"/>
              <a:buChar char="•"/>
              <a:tabLst>
                <a:tab pos="344488" algn="l"/>
                <a:tab pos="1600200" algn="l"/>
              </a:tabLst>
            </a:pPr>
            <a:r>
              <a:rPr lang="en-US" sz="2000" b="1" u="sng" dirty="0" smtClean="0">
                <a:solidFill>
                  <a:schemeClr val="accent2"/>
                </a:solidFill>
              </a:rPr>
              <a:t>Only node voltages can be displayed</a:t>
            </a:r>
            <a:r>
              <a:rPr lang="en-US" sz="2000" dirty="0" smtClean="0">
                <a:solidFill>
                  <a:schemeClr val="accent2"/>
                </a:solidFill>
              </a:rPr>
              <a:t>.  Node voltages can be used to calculate component voltages.  For example, the voltage across R1 (+ on left) is:</a:t>
            </a:r>
          </a:p>
          <a:p>
            <a:pPr marL="0" lvl="2">
              <a:spcBef>
                <a:spcPct val="20000"/>
              </a:spcBef>
              <a:tabLst>
                <a:tab pos="344488" algn="l"/>
                <a:tab pos="1600200" algn="l"/>
              </a:tabLst>
            </a:pPr>
            <a:r>
              <a:rPr lang="en-US" sz="2000" dirty="0">
                <a:solidFill>
                  <a:schemeClr val="accent2"/>
                </a:solidFill>
              </a:rPr>
              <a:t>	</a:t>
            </a:r>
            <a:r>
              <a:rPr lang="en-US" sz="2000" dirty="0" smtClean="0">
                <a:solidFill>
                  <a:schemeClr val="accent2"/>
                </a:solidFill>
              </a:rPr>
              <a:t>V</a:t>
            </a:r>
            <a:r>
              <a:rPr lang="en-US" sz="2000" baseline="-25000" dirty="0" smtClean="0">
                <a:solidFill>
                  <a:schemeClr val="accent2"/>
                </a:solidFill>
              </a:rPr>
              <a:t>R1</a:t>
            </a:r>
            <a:r>
              <a:rPr lang="en-US" sz="2000" dirty="0" smtClean="0">
                <a:solidFill>
                  <a:schemeClr val="accent2"/>
                </a:solidFill>
              </a:rPr>
              <a:t> =  V</a:t>
            </a:r>
            <a:r>
              <a:rPr lang="en-US" sz="2000" baseline="-25000" dirty="0" smtClean="0">
                <a:solidFill>
                  <a:schemeClr val="accent2"/>
                </a:solidFill>
              </a:rPr>
              <a:t>A</a:t>
            </a:r>
            <a:r>
              <a:rPr lang="en-US" sz="2000" dirty="0" smtClean="0">
                <a:solidFill>
                  <a:schemeClr val="accent2"/>
                </a:solidFill>
              </a:rPr>
              <a:t> – V</a:t>
            </a:r>
            <a:r>
              <a:rPr lang="en-US" sz="2000" baseline="-25000" dirty="0" smtClean="0">
                <a:solidFill>
                  <a:schemeClr val="accent2"/>
                </a:solidFill>
              </a:rPr>
              <a:t>B</a:t>
            </a:r>
            <a:r>
              <a:rPr lang="en-US" sz="2000" dirty="0" smtClean="0">
                <a:solidFill>
                  <a:schemeClr val="accent2"/>
                </a:solidFill>
              </a:rPr>
              <a:t> = 24.00 – 13.99 = 10.01 V</a:t>
            </a:r>
          </a:p>
          <a:p>
            <a:pPr marL="342900" lvl="2" indent="-342900">
              <a:spcBef>
                <a:spcPct val="20000"/>
              </a:spcBef>
              <a:buFont typeface="Arial" panose="020B0604020202020204" pitchFamily="34" charset="0"/>
              <a:buChar char="•"/>
              <a:tabLst>
                <a:tab pos="344488" algn="l"/>
                <a:tab pos="1600200" algn="l"/>
              </a:tabLst>
            </a:pPr>
            <a:r>
              <a:rPr lang="en-US" sz="2000" b="1" u="sng" dirty="0" smtClean="0">
                <a:solidFill>
                  <a:schemeClr val="accent2"/>
                </a:solidFill>
              </a:rPr>
              <a:t>PSPICE only shows positive current values</a:t>
            </a:r>
            <a:r>
              <a:rPr lang="en-US" sz="2000" dirty="0" smtClean="0">
                <a:solidFill>
                  <a:schemeClr val="accent2"/>
                </a:solidFill>
              </a:rPr>
              <a:t>.  A dotted line shows which end of the component the positive current enters.  As examples, the current through R1 is to the right, the current through R2 is down, the current through the 24V source is up, etc.</a:t>
            </a:r>
          </a:p>
          <a:p>
            <a:pPr marL="342900" lvl="2" indent="-342900">
              <a:spcBef>
                <a:spcPct val="20000"/>
              </a:spcBef>
              <a:buFont typeface="Arial" panose="020B0604020202020204" pitchFamily="34" charset="0"/>
              <a:buChar char="•"/>
              <a:tabLst>
                <a:tab pos="344488" algn="l"/>
                <a:tab pos="1600200" algn="l"/>
              </a:tabLst>
            </a:pPr>
            <a:r>
              <a:rPr lang="en-US" sz="2000" b="1" u="sng" dirty="0" smtClean="0">
                <a:solidFill>
                  <a:schemeClr val="accent2"/>
                </a:solidFill>
              </a:rPr>
              <a:t>PSPICE only shows power absorbed</a:t>
            </a:r>
            <a:r>
              <a:rPr lang="en-US" sz="2000" dirty="0" smtClean="0">
                <a:solidFill>
                  <a:schemeClr val="accent2"/>
                </a:solidFill>
              </a:rPr>
              <a:t>.  Note that R2 absorbs 41.65 </a:t>
            </a:r>
            <a:r>
              <a:rPr lang="en-US" sz="2000" dirty="0" err="1" smtClean="0">
                <a:solidFill>
                  <a:schemeClr val="accent2"/>
                </a:solidFill>
              </a:rPr>
              <a:t>mW</a:t>
            </a:r>
            <a:r>
              <a:rPr lang="en-US" sz="2000" dirty="0" smtClean="0">
                <a:solidFill>
                  <a:schemeClr val="accent2"/>
                </a:solidFill>
              </a:rPr>
              <a:t> of power while the 24V source absorbs -109.2 </a:t>
            </a:r>
            <a:r>
              <a:rPr lang="en-US" sz="2000" dirty="0" err="1" smtClean="0">
                <a:solidFill>
                  <a:schemeClr val="accent2"/>
                </a:solidFill>
              </a:rPr>
              <a:t>mW</a:t>
            </a:r>
            <a:r>
              <a:rPr lang="en-US" sz="2000" dirty="0" smtClean="0">
                <a:solidFill>
                  <a:schemeClr val="accent2"/>
                </a:solidFill>
              </a:rPr>
              <a:t> (or delivers +109.2 </a:t>
            </a:r>
            <a:r>
              <a:rPr lang="en-US" sz="2000" dirty="0" err="1" smtClean="0">
                <a:solidFill>
                  <a:schemeClr val="accent2"/>
                </a:solidFill>
              </a:rPr>
              <a:t>mW</a:t>
            </a:r>
            <a:r>
              <a:rPr lang="en-US" sz="2000" dirty="0" smtClean="0">
                <a:solidFill>
                  <a:schemeClr val="accent2"/>
                </a:solidFill>
              </a:rPr>
              <a:t>).</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81" y="3413881"/>
            <a:ext cx="6467386" cy="344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84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ChangeArrowheads="1"/>
          </p:cNvSpPr>
          <p:nvPr/>
        </p:nvSpPr>
        <p:spPr bwMode="auto">
          <a:xfrm>
            <a:off x="0" y="406400"/>
            <a:ext cx="9144000" cy="1447800"/>
          </a:xfrm>
          <a:prstGeom prst="rect">
            <a:avLst/>
          </a:prstGeom>
          <a:noFill/>
          <a:ln w="9525">
            <a:noFill/>
            <a:miter lim="800000"/>
            <a:headEnd/>
            <a:tailEnd/>
          </a:ln>
        </p:spPr>
        <p:txBody>
          <a:bodyPr/>
          <a:lstStyle/>
          <a:p>
            <a:pPr marL="228600" indent="-228600">
              <a:spcBef>
                <a:spcPct val="20000"/>
              </a:spcBef>
            </a:pPr>
            <a:r>
              <a:rPr lang="en-US" sz="2200" b="1" u="sng" dirty="0" smtClean="0">
                <a:solidFill>
                  <a:schemeClr val="accent2"/>
                </a:solidFill>
              </a:rPr>
              <a:t>Component Values in PSPICE</a:t>
            </a:r>
            <a:endParaRPr lang="en-US" sz="2200" dirty="0">
              <a:solidFill>
                <a:schemeClr val="accent2"/>
              </a:solidFill>
            </a:endParaRPr>
          </a:p>
          <a:p>
            <a:pPr marL="228600" indent="-228600">
              <a:spcBef>
                <a:spcPct val="20000"/>
              </a:spcBef>
              <a:buFontTx/>
              <a:buChar char="•"/>
            </a:pPr>
            <a:r>
              <a:rPr lang="en-US" sz="2200" dirty="0">
                <a:solidFill>
                  <a:schemeClr val="accent2"/>
                </a:solidFill>
              </a:rPr>
              <a:t>PSPICE is not case-sensitive</a:t>
            </a:r>
          </a:p>
          <a:p>
            <a:pPr marL="228600" indent="-228600">
              <a:spcBef>
                <a:spcPct val="20000"/>
              </a:spcBef>
              <a:buFontTx/>
              <a:buChar char="•"/>
            </a:pPr>
            <a:r>
              <a:rPr lang="en-US" sz="2200" dirty="0">
                <a:solidFill>
                  <a:schemeClr val="accent2"/>
                </a:solidFill>
              </a:rPr>
              <a:t>Allowable prefixes are shown in the table below</a:t>
            </a:r>
            <a:endParaRPr lang="en-US" sz="2200" dirty="0"/>
          </a:p>
        </p:txBody>
      </p:sp>
      <p:graphicFrame>
        <p:nvGraphicFramePr>
          <p:cNvPr id="1026" name="Object 6"/>
          <p:cNvGraphicFramePr>
            <a:graphicFrameLocks noChangeAspect="1"/>
          </p:cNvGraphicFramePr>
          <p:nvPr/>
        </p:nvGraphicFramePr>
        <p:xfrm>
          <a:off x="506297" y="1752600"/>
          <a:ext cx="5456354" cy="3619500"/>
        </p:xfrm>
        <a:graphic>
          <a:graphicData uri="http://schemas.openxmlformats.org/presentationml/2006/ole">
            <mc:AlternateContent xmlns:mc="http://schemas.openxmlformats.org/markup-compatibility/2006">
              <mc:Choice xmlns:v="urn:schemas-microsoft-com:vml" Requires="v">
                <p:oleObj spid="_x0000_s1044" name="Document" r:id="rId3" imgW="5652000" imgH="2844720" progId="Word.Document.8">
                  <p:embed/>
                </p:oleObj>
              </mc:Choice>
              <mc:Fallback>
                <p:oleObj name="Document" r:id="rId3" imgW="5652000" imgH="284472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r="26509" b="3125"/>
                      <a:stretch>
                        <a:fillRect/>
                      </a:stretch>
                    </p:blipFill>
                    <p:spPr bwMode="auto">
                      <a:xfrm>
                        <a:off x="506297" y="1752600"/>
                        <a:ext cx="5456354"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7"/>
          <p:cNvSpPr>
            <a:spLocks noChangeArrowheads="1"/>
          </p:cNvSpPr>
          <p:nvPr/>
        </p:nvSpPr>
        <p:spPr bwMode="auto">
          <a:xfrm>
            <a:off x="0" y="5486400"/>
            <a:ext cx="8229600" cy="406400"/>
          </a:xfrm>
          <a:prstGeom prst="rect">
            <a:avLst/>
          </a:prstGeom>
          <a:noFill/>
          <a:ln w="9525">
            <a:noFill/>
            <a:miter lim="800000"/>
            <a:headEnd/>
            <a:tailEnd/>
          </a:ln>
        </p:spPr>
        <p:txBody>
          <a:bodyPr/>
          <a:lstStyle/>
          <a:p>
            <a:pPr marL="228600" indent="-228600">
              <a:spcBef>
                <a:spcPct val="20000"/>
              </a:spcBef>
            </a:pPr>
            <a:r>
              <a:rPr lang="en-US" sz="2200" dirty="0">
                <a:solidFill>
                  <a:schemeClr val="accent2"/>
                </a:solidFill>
              </a:rPr>
              <a:t>*  Note that m or M are used for milli.  Use MEG for mega, not M.</a:t>
            </a:r>
            <a:endParaRPr lang="en-US" sz="22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7"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0" y="381000"/>
            <a:ext cx="9144000" cy="2743200"/>
          </a:xfrm>
          <a:prstGeom prst="rect">
            <a:avLst/>
          </a:prstGeom>
          <a:noFill/>
          <a:ln w="9525">
            <a:noFill/>
            <a:miter lim="800000"/>
            <a:headEnd/>
            <a:tailEnd/>
          </a:ln>
        </p:spPr>
        <p:txBody>
          <a:bodyPr/>
          <a:lstStyle/>
          <a:p>
            <a:pPr marL="228600" indent="-228600">
              <a:spcBef>
                <a:spcPct val="20000"/>
              </a:spcBef>
            </a:pPr>
            <a:r>
              <a:rPr lang="en-US" sz="2200" b="1" u="sng" dirty="0" smtClean="0">
                <a:solidFill>
                  <a:schemeClr val="accent2"/>
                </a:solidFill>
              </a:rPr>
              <a:t>Component Values in PSPICE</a:t>
            </a:r>
            <a:endParaRPr lang="en-US" sz="2200" dirty="0" smtClean="0">
              <a:solidFill>
                <a:schemeClr val="accent2"/>
              </a:solidFill>
            </a:endParaRPr>
          </a:p>
          <a:p>
            <a:pPr marL="228600" indent="-228600">
              <a:spcBef>
                <a:spcPct val="20000"/>
              </a:spcBef>
            </a:pPr>
            <a:r>
              <a:rPr lang="en-US" sz="2200" dirty="0" smtClean="0">
                <a:solidFill>
                  <a:schemeClr val="accent2"/>
                </a:solidFill>
              </a:rPr>
              <a:t>When </a:t>
            </a:r>
            <a:r>
              <a:rPr lang="en-US" sz="2200" dirty="0">
                <a:solidFill>
                  <a:schemeClr val="accent2"/>
                </a:solidFill>
              </a:rPr>
              <a:t>PSPICE reads a component value:</a:t>
            </a:r>
          </a:p>
          <a:p>
            <a:pPr marL="228600" indent="-228600">
              <a:spcBef>
                <a:spcPct val="20000"/>
              </a:spcBef>
              <a:buFontTx/>
              <a:buChar char="•"/>
            </a:pPr>
            <a:r>
              <a:rPr lang="en-US" sz="2200" dirty="0">
                <a:solidFill>
                  <a:schemeClr val="accent2"/>
                </a:solidFill>
              </a:rPr>
              <a:t>No space is allowed between the value and the prefix or unit name</a:t>
            </a:r>
          </a:p>
          <a:p>
            <a:pPr marL="228600" indent="-228600">
              <a:spcBef>
                <a:spcPct val="20000"/>
              </a:spcBef>
              <a:buFontTx/>
              <a:buChar char="•"/>
            </a:pPr>
            <a:r>
              <a:rPr lang="en-US" sz="2200" dirty="0">
                <a:solidFill>
                  <a:schemeClr val="accent2"/>
                </a:solidFill>
              </a:rPr>
              <a:t>PSPICE essentially only looks at the first letter after the value to see if it is a valid prefix.  All other letters are ignored, so unit names can be entered in a variety of ways.  Several examples of specifying a 100 k</a:t>
            </a:r>
            <a:r>
              <a:rPr lang="en-US" sz="2200" dirty="0">
                <a:solidFill>
                  <a:schemeClr val="accent2"/>
                </a:solidFill>
                <a:sym typeface="Symbol" pitchFamily="18" charset="2"/>
              </a:rPr>
              <a:t></a:t>
            </a:r>
            <a:r>
              <a:rPr lang="en-US" sz="2200" dirty="0">
                <a:solidFill>
                  <a:schemeClr val="accent2"/>
                </a:solidFill>
              </a:rPr>
              <a:t> resistor are shown below:</a:t>
            </a:r>
          </a:p>
        </p:txBody>
      </p:sp>
      <p:pic>
        <p:nvPicPr>
          <p:cNvPr id="9222" name="Picture 9"/>
          <p:cNvPicPr>
            <a:picLocks noChangeAspect="1" noChangeArrowheads="1"/>
          </p:cNvPicPr>
          <p:nvPr/>
        </p:nvPicPr>
        <p:blipFill>
          <a:blip r:embed="rId2" cstate="print"/>
          <a:srcRect/>
          <a:stretch>
            <a:fillRect/>
          </a:stretch>
        </p:blipFill>
        <p:spPr bwMode="auto">
          <a:xfrm>
            <a:off x="981075" y="2986088"/>
            <a:ext cx="7427913" cy="1012825"/>
          </a:xfrm>
          <a:prstGeom prst="rect">
            <a:avLst/>
          </a:prstGeom>
          <a:noFill/>
          <a:ln w="9525">
            <a:noFill/>
            <a:miter lim="800000"/>
            <a:headEnd/>
            <a:tailEnd/>
          </a:ln>
        </p:spPr>
      </p:pic>
      <p:grpSp>
        <p:nvGrpSpPr>
          <p:cNvPr id="9223" name="Group 23"/>
          <p:cNvGrpSpPr>
            <a:grpSpLocks/>
          </p:cNvGrpSpPr>
          <p:nvPr/>
        </p:nvGrpSpPr>
        <p:grpSpPr bwMode="auto">
          <a:xfrm>
            <a:off x="990600" y="3886202"/>
            <a:ext cx="6096000" cy="1338264"/>
            <a:chOff x="624" y="2448"/>
            <a:chExt cx="3840" cy="843"/>
          </a:xfrm>
        </p:grpSpPr>
        <p:sp>
          <p:nvSpPr>
            <p:cNvPr id="9231" name="Arc 11"/>
            <p:cNvSpPr>
              <a:spLocks/>
            </p:cNvSpPr>
            <p:nvPr/>
          </p:nvSpPr>
          <p:spPr bwMode="auto">
            <a:xfrm flipH="1" flipV="1">
              <a:off x="624" y="2448"/>
              <a:ext cx="384" cy="288"/>
            </a:xfrm>
            <a:custGeom>
              <a:avLst/>
              <a:gdLst>
                <a:gd name="T0" fmla="*/ 0 w 21600"/>
                <a:gd name="T1" fmla="*/ 0 h 21600"/>
                <a:gd name="T2" fmla="*/ 384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32" name="Arc 12"/>
            <p:cNvSpPr>
              <a:spLocks/>
            </p:cNvSpPr>
            <p:nvPr/>
          </p:nvSpPr>
          <p:spPr bwMode="auto">
            <a:xfrm flipV="1">
              <a:off x="4080" y="2448"/>
              <a:ext cx="384" cy="288"/>
            </a:xfrm>
            <a:custGeom>
              <a:avLst/>
              <a:gdLst>
                <a:gd name="T0" fmla="*/ 0 w 21600"/>
                <a:gd name="T1" fmla="*/ 0 h 21600"/>
                <a:gd name="T2" fmla="*/ 384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33" name="Arc 13"/>
            <p:cNvSpPr>
              <a:spLocks/>
            </p:cNvSpPr>
            <p:nvPr/>
          </p:nvSpPr>
          <p:spPr bwMode="auto">
            <a:xfrm rot="10800000" flipH="1" flipV="1">
              <a:off x="2160" y="2736"/>
              <a:ext cx="384" cy="144"/>
            </a:xfrm>
            <a:custGeom>
              <a:avLst/>
              <a:gdLst>
                <a:gd name="T0" fmla="*/ 0 w 21600"/>
                <a:gd name="T1" fmla="*/ 0 h 21600"/>
                <a:gd name="T2" fmla="*/ 38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34" name="Arc 14"/>
            <p:cNvSpPr>
              <a:spLocks/>
            </p:cNvSpPr>
            <p:nvPr/>
          </p:nvSpPr>
          <p:spPr bwMode="auto">
            <a:xfrm rot="10800000" flipV="1">
              <a:off x="2544" y="2736"/>
              <a:ext cx="384" cy="144"/>
            </a:xfrm>
            <a:custGeom>
              <a:avLst/>
              <a:gdLst>
                <a:gd name="T0" fmla="*/ 0 w 21600"/>
                <a:gd name="T1" fmla="*/ 0 h 21600"/>
                <a:gd name="T2" fmla="*/ 38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35" name="Line 15"/>
            <p:cNvSpPr>
              <a:spLocks noChangeShapeType="1"/>
            </p:cNvSpPr>
            <p:nvPr/>
          </p:nvSpPr>
          <p:spPr bwMode="auto">
            <a:xfrm>
              <a:off x="1008" y="2736"/>
              <a:ext cx="1152" cy="0"/>
            </a:xfrm>
            <a:prstGeom prst="line">
              <a:avLst/>
            </a:prstGeom>
            <a:noFill/>
            <a:ln w="28575">
              <a:solidFill>
                <a:srgbClr val="FF3300"/>
              </a:solidFill>
              <a:round/>
              <a:headEnd/>
              <a:tailEnd/>
            </a:ln>
          </p:spPr>
          <p:txBody>
            <a:bodyPr wrap="none" anchor="ctr"/>
            <a:lstStyle/>
            <a:p>
              <a:endParaRPr lang="en-US" sz="3200"/>
            </a:p>
          </p:txBody>
        </p:sp>
        <p:sp>
          <p:nvSpPr>
            <p:cNvPr id="9236" name="Line 16"/>
            <p:cNvSpPr>
              <a:spLocks noChangeShapeType="1"/>
            </p:cNvSpPr>
            <p:nvPr/>
          </p:nvSpPr>
          <p:spPr bwMode="auto">
            <a:xfrm>
              <a:off x="2928" y="2736"/>
              <a:ext cx="1152" cy="0"/>
            </a:xfrm>
            <a:prstGeom prst="line">
              <a:avLst/>
            </a:prstGeom>
            <a:noFill/>
            <a:ln w="28575">
              <a:solidFill>
                <a:srgbClr val="FF3300"/>
              </a:solidFill>
              <a:round/>
              <a:headEnd/>
              <a:tailEnd/>
            </a:ln>
          </p:spPr>
          <p:txBody>
            <a:bodyPr wrap="none" anchor="ctr"/>
            <a:lstStyle/>
            <a:p>
              <a:endParaRPr lang="en-US" sz="3200"/>
            </a:p>
          </p:txBody>
        </p:sp>
        <p:sp>
          <p:nvSpPr>
            <p:cNvPr id="9237" name="Text Box 17"/>
            <p:cNvSpPr txBox="1">
              <a:spLocks noChangeArrowheads="1"/>
            </p:cNvSpPr>
            <p:nvPr/>
          </p:nvSpPr>
          <p:spPr bwMode="auto">
            <a:xfrm>
              <a:off x="1814" y="3000"/>
              <a:ext cx="1721" cy="291"/>
            </a:xfrm>
            <a:prstGeom prst="rect">
              <a:avLst/>
            </a:prstGeom>
            <a:noFill/>
            <a:ln w="9525">
              <a:noFill/>
              <a:miter lim="800000"/>
              <a:headEnd/>
              <a:tailEnd/>
            </a:ln>
          </p:spPr>
          <p:txBody>
            <a:bodyPr wrap="none">
              <a:spAutoFit/>
            </a:bodyPr>
            <a:lstStyle/>
            <a:p>
              <a:r>
                <a:rPr lang="en-US" b="1" i="1" dirty="0">
                  <a:solidFill>
                    <a:srgbClr val="FF3300"/>
                  </a:solidFill>
                </a:rPr>
                <a:t>Valid resistor values</a:t>
              </a:r>
              <a:endParaRPr lang="en-US" sz="3200" dirty="0"/>
            </a:p>
          </p:txBody>
        </p:sp>
      </p:grpSp>
      <p:grpSp>
        <p:nvGrpSpPr>
          <p:cNvPr id="9224" name="Group 24"/>
          <p:cNvGrpSpPr>
            <a:grpSpLocks/>
          </p:cNvGrpSpPr>
          <p:nvPr/>
        </p:nvGrpSpPr>
        <p:grpSpPr bwMode="auto">
          <a:xfrm>
            <a:off x="6994528" y="3886201"/>
            <a:ext cx="2149476" cy="1657351"/>
            <a:chOff x="4406" y="2448"/>
            <a:chExt cx="1354" cy="1044"/>
          </a:xfrm>
        </p:grpSpPr>
        <p:sp>
          <p:nvSpPr>
            <p:cNvPr id="9226" name="Arc 18"/>
            <p:cNvSpPr>
              <a:spLocks/>
            </p:cNvSpPr>
            <p:nvPr/>
          </p:nvSpPr>
          <p:spPr bwMode="auto">
            <a:xfrm rot="10800000" flipH="1" flipV="1">
              <a:off x="4752" y="2592"/>
              <a:ext cx="192" cy="144"/>
            </a:xfrm>
            <a:custGeom>
              <a:avLst/>
              <a:gdLst>
                <a:gd name="T0" fmla="*/ 0 w 21600"/>
                <a:gd name="T1" fmla="*/ 0 h 21600"/>
                <a:gd name="T2" fmla="*/ 192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27" name="Arc 19"/>
            <p:cNvSpPr>
              <a:spLocks/>
            </p:cNvSpPr>
            <p:nvPr/>
          </p:nvSpPr>
          <p:spPr bwMode="auto">
            <a:xfrm rot="10800000" flipV="1">
              <a:off x="4944" y="2592"/>
              <a:ext cx="192" cy="144"/>
            </a:xfrm>
            <a:custGeom>
              <a:avLst/>
              <a:gdLst>
                <a:gd name="T0" fmla="*/ 0 w 21600"/>
                <a:gd name="T1" fmla="*/ 0 h 21600"/>
                <a:gd name="T2" fmla="*/ 192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28" name="Arc 20"/>
            <p:cNvSpPr>
              <a:spLocks/>
            </p:cNvSpPr>
            <p:nvPr/>
          </p:nvSpPr>
          <p:spPr bwMode="auto">
            <a:xfrm flipV="1">
              <a:off x="5136" y="2448"/>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29" name="Arc 21"/>
            <p:cNvSpPr>
              <a:spLocks/>
            </p:cNvSpPr>
            <p:nvPr/>
          </p:nvSpPr>
          <p:spPr bwMode="auto">
            <a:xfrm flipH="1" flipV="1">
              <a:off x="4608" y="2448"/>
              <a:ext cx="144" cy="144"/>
            </a:xfrm>
            <a:custGeom>
              <a:avLst/>
              <a:gdLst>
                <a:gd name="T0" fmla="*/ 0 w 21600"/>
                <a:gd name="T1" fmla="*/ 0 h 21600"/>
                <a:gd name="T2" fmla="*/ 144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3200"/>
            </a:p>
          </p:txBody>
        </p:sp>
        <p:sp>
          <p:nvSpPr>
            <p:cNvPr id="9230" name="Text Box 22"/>
            <p:cNvSpPr txBox="1">
              <a:spLocks noChangeArrowheads="1"/>
            </p:cNvSpPr>
            <p:nvPr/>
          </p:nvSpPr>
          <p:spPr bwMode="auto">
            <a:xfrm>
              <a:off x="4406" y="2736"/>
              <a:ext cx="1354" cy="756"/>
            </a:xfrm>
            <a:prstGeom prst="rect">
              <a:avLst/>
            </a:prstGeom>
            <a:noFill/>
            <a:ln w="9525">
              <a:noFill/>
              <a:miter lim="800000"/>
              <a:headEnd/>
              <a:tailEnd/>
            </a:ln>
          </p:spPr>
          <p:txBody>
            <a:bodyPr wrap="none">
              <a:spAutoFit/>
            </a:bodyPr>
            <a:lstStyle/>
            <a:p>
              <a:r>
                <a:rPr lang="en-US" b="1" i="1" dirty="0">
                  <a:solidFill>
                    <a:srgbClr val="FF3300"/>
                  </a:solidFill>
                </a:rPr>
                <a:t>Invalid resistor</a:t>
              </a:r>
            </a:p>
            <a:p>
              <a:r>
                <a:rPr lang="en-US" b="1" i="1" dirty="0">
                  <a:solidFill>
                    <a:srgbClr val="FF3300"/>
                  </a:solidFill>
                </a:rPr>
                <a:t>value (no space</a:t>
              </a:r>
            </a:p>
            <a:p>
              <a:r>
                <a:rPr lang="en-US" b="1" i="1" dirty="0">
                  <a:solidFill>
                    <a:srgbClr val="FF3300"/>
                  </a:solidFill>
                </a:rPr>
                <a:t>allowed)</a:t>
              </a:r>
              <a:endParaRPr lang="en-US" sz="3200" dirty="0"/>
            </a:p>
          </p:txBody>
        </p:sp>
      </p:grpSp>
      <p:sp>
        <p:nvSpPr>
          <p:cNvPr id="2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0"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419100"/>
            <a:ext cx="9144000" cy="2133600"/>
          </a:xfrm>
          <a:prstGeom prst="rect">
            <a:avLst/>
          </a:prstGeom>
          <a:noFill/>
          <a:ln w="9525">
            <a:noFill/>
            <a:miter lim="800000"/>
            <a:headEnd/>
            <a:tailEnd/>
          </a:ln>
        </p:spPr>
        <p:txBody>
          <a:bodyPr/>
          <a:lstStyle/>
          <a:p>
            <a:pPr marL="228600" indent="-228600">
              <a:lnSpc>
                <a:spcPct val="80000"/>
              </a:lnSpc>
              <a:spcBef>
                <a:spcPct val="20000"/>
              </a:spcBef>
            </a:pPr>
            <a:r>
              <a:rPr lang="en-US" sz="2200" b="1" u="sng" dirty="0" smtClean="0">
                <a:solidFill>
                  <a:schemeClr val="accent2"/>
                </a:solidFill>
              </a:rPr>
              <a:t>Dependent sources in PSPICE</a:t>
            </a:r>
            <a:endParaRPr lang="en-US" sz="2200" b="1" u="sng" dirty="0">
              <a:solidFill>
                <a:schemeClr val="accent2"/>
              </a:solidFill>
            </a:endParaRPr>
          </a:p>
          <a:p>
            <a:pPr marL="800100" lvl="1" indent="-342900">
              <a:lnSpc>
                <a:spcPct val="80000"/>
              </a:lnSpc>
              <a:spcBef>
                <a:spcPct val="20000"/>
              </a:spcBef>
              <a:buFontTx/>
              <a:buChar char="–"/>
            </a:pPr>
            <a:r>
              <a:rPr lang="en-US" sz="2200" dirty="0">
                <a:solidFill>
                  <a:schemeClr val="accent2"/>
                </a:solidFill>
              </a:rPr>
              <a:t>Located in the analog library (</a:t>
            </a:r>
            <a:r>
              <a:rPr lang="en-US" sz="2200" b="1" dirty="0">
                <a:solidFill>
                  <a:schemeClr val="accent2"/>
                </a:solidFill>
              </a:rPr>
              <a:t>analog.olb</a:t>
            </a:r>
            <a:r>
              <a:rPr lang="en-US" sz="2200" dirty="0">
                <a:solidFill>
                  <a:schemeClr val="accent2"/>
                </a:solidFill>
              </a:rPr>
              <a:t>)</a:t>
            </a:r>
          </a:p>
          <a:p>
            <a:pPr marL="800100" lvl="1" indent="-342900">
              <a:lnSpc>
                <a:spcPct val="80000"/>
              </a:lnSpc>
              <a:spcBef>
                <a:spcPct val="20000"/>
              </a:spcBef>
              <a:buFontTx/>
              <a:buChar char="–"/>
            </a:pPr>
            <a:r>
              <a:rPr lang="en-US" sz="2200" dirty="0">
                <a:solidFill>
                  <a:schemeClr val="accent2"/>
                </a:solidFill>
              </a:rPr>
              <a:t>Use E, F, G, and H  (not EPOLY, FPOLY, GPOLY, and HPOLY)</a:t>
            </a:r>
          </a:p>
          <a:p>
            <a:pPr marL="800100" lvl="1" indent="-342900">
              <a:lnSpc>
                <a:spcPct val="80000"/>
              </a:lnSpc>
              <a:spcBef>
                <a:spcPct val="20000"/>
              </a:spcBef>
              <a:buFontTx/>
              <a:buChar char="–"/>
            </a:pPr>
            <a:r>
              <a:rPr lang="en-US" sz="2200" dirty="0">
                <a:solidFill>
                  <a:schemeClr val="accent2"/>
                </a:solidFill>
              </a:rPr>
              <a:t>Each source has a </a:t>
            </a:r>
            <a:r>
              <a:rPr lang="en-US" sz="2200" b="1" i="1" dirty="0">
                <a:solidFill>
                  <a:schemeClr val="accent2"/>
                </a:solidFill>
              </a:rPr>
              <a:t>round symbol that can be thought of as the source</a:t>
            </a:r>
            <a:r>
              <a:rPr lang="en-US" sz="2200" dirty="0">
                <a:solidFill>
                  <a:schemeClr val="accent2"/>
                </a:solidFill>
              </a:rPr>
              <a:t>.  The other terminals are for the control variable.</a:t>
            </a:r>
          </a:p>
          <a:p>
            <a:pPr marL="800100" lvl="1" indent="-342900">
              <a:lnSpc>
                <a:spcPct val="80000"/>
              </a:lnSpc>
              <a:spcBef>
                <a:spcPct val="20000"/>
              </a:spcBef>
              <a:buFontTx/>
              <a:buChar char="–"/>
            </a:pPr>
            <a:r>
              <a:rPr lang="en-US" sz="2200" dirty="0">
                <a:solidFill>
                  <a:schemeClr val="accent2"/>
                </a:solidFill>
              </a:rPr>
              <a:t>Double click on the source to set the GAIN property (default value = 1).  Be sure to change the property settings so that the GAIN is displayed.</a:t>
            </a:r>
            <a:endParaRPr lang="en-US" sz="2200" dirty="0"/>
          </a:p>
        </p:txBody>
      </p:sp>
      <p:graphicFrame>
        <p:nvGraphicFramePr>
          <p:cNvPr id="2050" name="Object 6"/>
          <p:cNvGraphicFramePr>
            <a:graphicFrameLocks noChangeAspect="1"/>
          </p:cNvGraphicFramePr>
          <p:nvPr/>
        </p:nvGraphicFramePr>
        <p:xfrm>
          <a:off x="1818809" y="2692400"/>
          <a:ext cx="7325191" cy="2298700"/>
        </p:xfrm>
        <a:graphic>
          <a:graphicData uri="http://schemas.openxmlformats.org/presentationml/2006/ole">
            <mc:AlternateContent xmlns:mc="http://schemas.openxmlformats.org/markup-compatibility/2006">
              <mc:Choice xmlns:v="urn:schemas-microsoft-com:vml" Requires="v">
                <p:oleObj spid="_x0000_s2069" name="Microsoft Draw Drawing" r:id="rId3" imgW="5477188" imgH="1714928" progId="MSDraw.Drawing.8.1">
                  <p:embed/>
                </p:oleObj>
              </mc:Choice>
              <mc:Fallback>
                <p:oleObj name="Microsoft Draw Drawing" r:id="rId3" imgW="5477188" imgH="1714928" progId="MSDraw.Drawing.8.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809" y="2692400"/>
                        <a:ext cx="7325191" cy="229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5" name="Picture 7"/>
          <p:cNvPicPr>
            <a:picLocks noChangeAspect="1" noChangeArrowheads="1"/>
          </p:cNvPicPr>
          <p:nvPr/>
        </p:nvPicPr>
        <p:blipFill>
          <a:blip r:embed="rId5" cstate="print"/>
          <a:srcRect/>
          <a:stretch>
            <a:fillRect/>
          </a:stretch>
        </p:blipFill>
        <p:spPr bwMode="auto">
          <a:xfrm>
            <a:off x="1832994" y="5257800"/>
            <a:ext cx="7311006" cy="1600200"/>
          </a:xfrm>
          <a:prstGeom prst="rect">
            <a:avLst/>
          </a:prstGeom>
          <a:noFill/>
          <a:ln w="9525">
            <a:noFill/>
            <a:miter lim="800000"/>
            <a:headEnd/>
            <a:tailEnd/>
          </a:ln>
        </p:spPr>
      </p:pic>
      <p:sp>
        <p:nvSpPr>
          <p:cNvPr id="2056" name="Rectangle 8"/>
          <p:cNvSpPr>
            <a:spLocks noChangeArrowheads="1"/>
          </p:cNvSpPr>
          <p:nvPr/>
        </p:nvSpPr>
        <p:spPr bwMode="auto">
          <a:xfrm>
            <a:off x="0" y="2705100"/>
            <a:ext cx="3276600" cy="381000"/>
          </a:xfrm>
          <a:prstGeom prst="rect">
            <a:avLst/>
          </a:prstGeom>
          <a:noFill/>
          <a:ln w="9525">
            <a:noFill/>
            <a:miter lim="800000"/>
            <a:headEnd/>
            <a:tailEnd/>
          </a:ln>
        </p:spPr>
        <p:txBody>
          <a:bodyPr/>
          <a:lstStyle/>
          <a:p>
            <a:pPr marL="228600" indent="-228600">
              <a:lnSpc>
                <a:spcPct val="80000"/>
              </a:lnSpc>
              <a:spcBef>
                <a:spcPct val="20000"/>
              </a:spcBef>
            </a:pPr>
            <a:r>
              <a:rPr lang="en-US" sz="2000" b="1" i="1" u="sng" dirty="0" smtClean="0">
                <a:solidFill>
                  <a:srgbClr val="FF3300"/>
                </a:solidFill>
              </a:rPr>
              <a:t>Textbook </a:t>
            </a:r>
            <a:r>
              <a:rPr lang="en-US" sz="2000" b="1" i="1" u="sng" dirty="0">
                <a:solidFill>
                  <a:srgbClr val="FF3300"/>
                </a:solidFill>
              </a:rPr>
              <a:t>symbols:</a:t>
            </a:r>
            <a:endParaRPr lang="en-US" sz="2000" b="1" i="1" dirty="0">
              <a:solidFill>
                <a:srgbClr val="FF3300"/>
              </a:solidFill>
            </a:endParaRPr>
          </a:p>
        </p:txBody>
      </p:sp>
      <p:sp>
        <p:nvSpPr>
          <p:cNvPr id="2057" name="Rectangle 9"/>
          <p:cNvSpPr>
            <a:spLocks noChangeArrowheads="1"/>
          </p:cNvSpPr>
          <p:nvPr/>
        </p:nvSpPr>
        <p:spPr bwMode="auto">
          <a:xfrm>
            <a:off x="0" y="5067300"/>
            <a:ext cx="3276600" cy="381000"/>
          </a:xfrm>
          <a:prstGeom prst="rect">
            <a:avLst/>
          </a:prstGeom>
          <a:noFill/>
          <a:ln w="9525">
            <a:noFill/>
            <a:miter lim="800000"/>
            <a:headEnd/>
            <a:tailEnd/>
          </a:ln>
        </p:spPr>
        <p:txBody>
          <a:bodyPr/>
          <a:lstStyle/>
          <a:p>
            <a:pPr marL="228600" indent="-228600">
              <a:lnSpc>
                <a:spcPct val="80000"/>
              </a:lnSpc>
              <a:spcBef>
                <a:spcPct val="20000"/>
              </a:spcBef>
            </a:pPr>
            <a:r>
              <a:rPr lang="en-US" sz="2000" b="1" i="1" u="sng" dirty="0">
                <a:solidFill>
                  <a:srgbClr val="FF3300"/>
                </a:solidFill>
              </a:rPr>
              <a:t>PSPICE symbols:</a:t>
            </a:r>
            <a:endParaRPr lang="en-US" sz="2000" b="1" i="1" dirty="0">
              <a:solidFill>
                <a:srgbClr val="FF3300"/>
              </a:solidFill>
            </a:endParaRP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419100"/>
            <a:ext cx="9144000" cy="1066800"/>
          </a:xfrm>
          <a:prstGeom prst="rect">
            <a:avLst/>
          </a:prstGeom>
          <a:noFill/>
          <a:ln w="9525">
            <a:noFill/>
            <a:miter lim="800000"/>
            <a:headEnd/>
            <a:tailEnd/>
          </a:ln>
        </p:spPr>
        <p:txBody>
          <a:bodyPr/>
          <a:lstStyle/>
          <a:p>
            <a:pPr marL="228600" indent="-228600">
              <a:lnSpc>
                <a:spcPct val="80000"/>
              </a:lnSpc>
              <a:spcBef>
                <a:spcPct val="20000"/>
              </a:spcBef>
            </a:pPr>
            <a:r>
              <a:rPr lang="en-US" sz="2200" b="1" u="sng" dirty="0" smtClean="0">
                <a:solidFill>
                  <a:schemeClr val="accent2"/>
                </a:solidFill>
              </a:rPr>
              <a:t>Example using dependent sources</a:t>
            </a:r>
          </a:p>
          <a:p>
            <a:pPr marL="228600" indent="-228600">
              <a:lnSpc>
                <a:spcPct val="80000"/>
              </a:lnSpc>
              <a:spcBef>
                <a:spcPct val="20000"/>
              </a:spcBef>
            </a:pPr>
            <a:r>
              <a:rPr lang="en-US" sz="2200" dirty="0" smtClean="0">
                <a:solidFill>
                  <a:schemeClr val="accent2"/>
                </a:solidFill>
              </a:rPr>
              <a:t>Analyze the circuit shown below by hand.</a:t>
            </a:r>
          </a:p>
          <a:p>
            <a:pPr marL="228600" indent="-228600">
              <a:lnSpc>
                <a:spcPct val="80000"/>
              </a:lnSpc>
              <a:spcBef>
                <a:spcPct val="20000"/>
              </a:spcBef>
            </a:pPr>
            <a:r>
              <a:rPr lang="en-US" sz="2200" dirty="0" smtClean="0">
                <a:solidFill>
                  <a:schemeClr val="accent2"/>
                </a:solidFill>
              </a:rPr>
              <a:t>Verify the results using PSPICE.</a:t>
            </a:r>
            <a:endParaRPr lang="en-US" sz="2200" dirty="0">
              <a:solidFill>
                <a:schemeClr val="accent2"/>
              </a:solidFill>
            </a:endParaRP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grpSp>
        <p:nvGrpSpPr>
          <p:cNvPr id="83" name="Group 82"/>
          <p:cNvGrpSpPr/>
          <p:nvPr/>
        </p:nvGrpSpPr>
        <p:grpSpPr>
          <a:xfrm>
            <a:off x="4306185" y="410464"/>
            <a:ext cx="4824055" cy="2042786"/>
            <a:chOff x="113896" y="874583"/>
            <a:chExt cx="5604378" cy="2362031"/>
          </a:xfrm>
        </p:grpSpPr>
        <p:cxnSp>
          <p:nvCxnSpPr>
            <p:cNvPr id="3" name="Straight Connector 2"/>
            <p:cNvCxnSpPr/>
            <p:nvPr/>
          </p:nvCxnSpPr>
          <p:spPr>
            <a:xfrm flipV="1">
              <a:off x="2014770" y="1261695"/>
              <a:ext cx="103516" cy="1289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118286" y="1280116"/>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18770" y="1280116"/>
              <a:ext cx="103832"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322602" y="1280116"/>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24603" y="1280116"/>
              <a:ext cx="103832"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528435" y="1296863"/>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30436" y="1372226"/>
              <a:ext cx="103832" cy="14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766" y="1390648"/>
              <a:ext cx="734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34268" y="1381649"/>
              <a:ext cx="20031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72982" y="2266529"/>
              <a:ext cx="195944" cy="331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668924" y="2266529"/>
              <a:ext cx="165798" cy="331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655526" y="1934934"/>
              <a:ext cx="179196" cy="331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472982" y="1934933"/>
              <a:ext cx="178776" cy="331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667251" y="2598124"/>
              <a:ext cx="1675" cy="63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647991" y="1381646"/>
              <a:ext cx="7535" cy="553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80766" y="3236613"/>
              <a:ext cx="345663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37399" y="1385624"/>
              <a:ext cx="0" cy="489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633883" y="1870457"/>
              <a:ext cx="103516" cy="1289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4641339" y="1999410"/>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33883" y="2065562"/>
              <a:ext cx="214048"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4648795" y="2161858"/>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641339" y="2228010"/>
              <a:ext cx="214048"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652523" y="2321793"/>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737399" y="2387945"/>
              <a:ext cx="121716"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33669" y="2476706"/>
              <a:ext cx="0" cy="75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64" idx="0"/>
            </p:cNvCxnSpPr>
            <p:nvPr/>
          </p:nvCxnSpPr>
          <p:spPr>
            <a:xfrm>
              <a:off x="1284496" y="1385624"/>
              <a:ext cx="0" cy="533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4" idx="4"/>
            </p:cNvCxnSpPr>
            <p:nvPr/>
          </p:nvCxnSpPr>
          <p:spPr>
            <a:xfrm flipH="1">
              <a:off x="1280766" y="2536997"/>
              <a:ext cx="3730" cy="699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983045" y="1919022"/>
              <a:ext cx="602901" cy="6179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bg1"/>
                </a:solidFill>
              </a:endParaRPr>
            </a:p>
          </p:txBody>
        </p:sp>
        <p:cxnSp>
          <p:nvCxnSpPr>
            <p:cNvPr id="74" name="Straight Arrow Connector 73"/>
            <p:cNvCxnSpPr/>
            <p:nvPr/>
          </p:nvCxnSpPr>
          <p:spPr>
            <a:xfrm>
              <a:off x="3667251" y="2109942"/>
              <a:ext cx="0" cy="3223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111369" y="1572262"/>
              <a:ext cx="510075" cy="1200329"/>
            </a:xfrm>
            <a:prstGeom prst="rect">
              <a:avLst/>
            </a:prstGeom>
            <a:noFill/>
          </p:spPr>
          <p:txBody>
            <a:bodyPr wrap="none" rtlCol="0">
              <a:spAutoFit/>
            </a:bodyPr>
            <a:lstStyle/>
            <a:p>
              <a:pPr algn="ctr"/>
              <a:r>
                <a:rPr lang="en-US" dirty="0" smtClean="0"/>
                <a:t>+</a:t>
              </a:r>
            </a:p>
            <a:p>
              <a:pPr algn="ctr"/>
              <a:r>
                <a:rPr lang="en-US" dirty="0" smtClean="0"/>
                <a:t>V</a:t>
              </a:r>
              <a:r>
                <a:rPr lang="en-US" baseline="-25000" dirty="0" smtClean="0"/>
                <a:t>2</a:t>
              </a:r>
            </a:p>
            <a:p>
              <a:pPr algn="ctr"/>
              <a:r>
                <a:rPr lang="en-US" dirty="0"/>
                <a:t>_</a:t>
              </a:r>
            </a:p>
          </p:txBody>
        </p:sp>
        <p:sp>
          <p:nvSpPr>
            <p:cNvPr id="88" name="TextBox 87"/>
            <p:cNvSpPr txBox="1"/>
            <p:nvPr/>
          </p:nvSpPr>
          <p:spPr>
            <a:xfrm>
              <a:off x="1280766" y="874583"/>
              <a:ext cx="389851" cy="461665"/>
            </a:xfrm>
            <a:prstGeom prst="rect">
              <a:avLst/>
            </a:prstGeom>
            <a:noFill/>
          </p:spPr>
          <p:txBody>
            <a:bodyPr wrap="none" rtlCol="0">
              <a:spAutoFit/>
            </a:bodyPr>
            <a:lstStyle/>
            <a:p>
              <a:pPr algn="ctr"/>
              <a:r>
                <a:rPr lang="en-US" dirty="0" smtClean="0"/>
                <a:t>I</a:t>
              </a:r>
              <a:r>
                <a:rPr lang="en-US" baseline="-25000" dirty="0"/>
                <a:t>1</a:t>
              </a:r>
              <a:endParaRPr lang="en-US" baseline="-25000" dirty="0" smtClean="0"/>
            </a:p>
          </p:txBody>
        </p:sp>
        <p:cxnSp>
          <p:nvCxnSpPr>
            <p:cNvPr id="89" name="Straight Arrow Connector 88"/>
            <p:cNvCxnSpPr/>
            <p:nvPr/>
          </p:nvCxnSpPr>
          <p:spPr>
            <a:xfrm>
              <a:off x="1677318" y="1105415"/>
              <a:ext cx="4409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136500" y="1918183"/>
              <a:ext cx="339191" cy="523220"/>
            </a:xfrm>
            <a:prstGeom prst="rect">
              <a:avLst/>
            </a:prstGeom>
            <a:noFill/>
          </p:spPr>
          <p:txBody>
            <a:bodyPr wrap="square" rtlCol="0">
              <a:spAutoFit/>
            </a:bodyPr>
            <a:lstStyle/>
            <a:p>
              <a:r>
                <a:rPr lang="en-US" sz="1400" b="1" dirty="0" smtClean="0"/>
                <a:t>+_</a:t>
              </a:r>
              <a:endParaRPr lang="en-US" sz="1400" b="1" dirty="0"/>
            </a:p>
          </p:txBody>
        </p:sp>
        <p:sp>
          <p:nvSpPr>
            <p:cNvPr id="92" name="TextBox 91"/>
            <p:cNvSpPr txBox="1"/>
            <p:nvPr/>
          </p:nvSpPr>
          <p:spPr>
            <a:xfrm>
              <a:off x="113896" y="2015041"/>
              <a:ext cx="869149" cy="461665"/>
            </a:xfrm>
            <a:prstGeom prst="rect">
              <a:avLst/>
            </a:prstGeom>
            <a:noFill/>
          </p:spPr>
          <p:txBody>
            <a:bodyPr wrap="none" rtlCol="0">
              <a:spAutoFit/>
            </a:bodyPr>
            <a:lstStyle/>
            <a:p>
              <a:pPr algn="ctr"/>
              <a:r>
                <a:rPr lang="en-US" dirty="0" smtClean="0"/>
                <a:t>100V</a:t>
              </a:r>
              <a:endParaRPr lang="en-US" baseline="-25000" dirty="0" smtClean="0"/>
            </a:p>
          </p:txBody>
        </p:sp>
        <p:sp>
          <p:nvSpPr>
            <p:cNvPr id="93" name="TextBox 92"/>
            <p:cNvSpPr txBox="1"/>
            <p:nvPr/>
          </p:nvSpPr>
          <p:spPr>
            <a:xfrm>
              <a:off x="2031212" y="1548873"/>
              <a:ext cx="651140" cy="461665"/>
            </a:xfrm>
            <a:prstGeom prst="rect">
              <a:avLst/>
            </a:prstGeom>
            <a:noFill/>
          </p:spPr>
          <p:txBody>
            <a:bodyPr wrap="none" rtlCol="0">
              <a:spAutoFit/>
            </a:bodyPr>
            <a:lstStyle/>
            <a:p>
              <a:pPr algn="ctr"/>
              <a:r>
                <a:rPr lang="en-US" dirty="0" smtClean="0"/>
                <a:t>8</a:t>
              </a:r>
              <a:r>
                <a:rPr lang="en-US" dirty="0" smtClean="0">
                  <a:sym typeface="Symbol"/>
                </a:rPr>
                <a:t></a:t>
              </a:r>
              <a:endParaRPr lang="en-US" baseline="-25000" dirty="0" smtClean="0"/>
            </a:p>
          </p:txBody>
        </p:sp>
        <p:sp>
          <p:nvSpPr>
            <p:cNvPr id="94" name="TextBox 93"/>
            <p:cNvSpPr txBox="1"/>
            <p:nvPr/>
          </p:nvSpPr>
          <p:spPr>
            <a:xfrm>
              <a:off x="4913245" y="1941593"/>
              <a:ext cx="805029" cy="461665"/>
            </a:xfrm>
            <a:prstGeom prst="rect">
              <a:avLst/>
            </a:prstGeom>
            <a:noFill/>
          </p:spPr>
          <p:txBody>
            <a:bodyPr wrap="none" rtlCol="0">
              <a:spAutoFit/>
            </a:bodyPr>
            <a:lstStyle/>
            <a:p>
              <a:pPr algn="ctr"/>
              <a:r>
                <a:rPr lang="en-US" dirty="0" smtClean="0">
                  <a:sym typeface="Symbol"/>
                </a:rPr>
                <a:t>30</a:t>
              </a:r>
              <a:endParaRPr lang="en-US" baseline="-25000" dirty="0" smtClean="0"/>
            </a:p>
          </p:txBody>
        </p:sp>
        <p:sp>
          <p:nvSpPr>
            <p:cNvPr id="95" name="TextBox 94"/>
            <p:cNvSpPr txBox="1"/>
            <p:nvPr/>
          </p:nvSpPr>
          <p:spPr>
            <a:xfrm>
              <a:off x="2557676" y="2065562"/>
              <a:ext cx="902811" cy="461665"/>
            </a:xfrm>
            <a:prstGeom prst="rect">
              <a:avLst/>
            </a:prstGeom>
            <a:noFill/>
          </p:spPr>
          <p:txBody>
            <a:bodyPr wrap="none" rtlCol="0">
              <a:spAutoFit/>
            </a:bodyPr>
            <a:lstStyle/>
            <a:p>
              <a:pPr algn="ctr"/>
              <a:r>
                <a:rPr lang="en-US" dirty="0" smtClean="0"/>
                <a:t>V</a:t>
              </a:r>
              <a:r>
                <a:rPr lang="en-US" baseline="-25000" dirty="0" smtClean="0"/>
                <a:t>2</a:t>
              </a:r>
              <a:r>
                <a:rPr lang="en-US" dirty="0" smtClean="0"/>
                <a:t>/20</a:t>
              </a:r>
              <a:endParaRPr lang="en-US" dirty="0"/>
            </a:p>
          </p:txBody>
        </p:sp>
      </p:grpSp>
      <p:graphicFrame>
        <p:nvGraphicFramePr>
          <p:cNvPr id="85" name="Object 84"/>
          <p:cNvGraphicFramePr>
            <a:graphicFrameLocks noChangeAspect="1"/>
          </p:cNvGraphicFramePr>
          <p:nvPr>
            <p:extLst>
              <p:ext uri="{D42A27DB-BD31-4B8C-83A1-F6EECF244321}">
                <p14:modId xmlns:p14="http://schemas.microsoft.com/office/powerpoint/2010/main" val="960504695"/>
              </p:ext>
            </p:extLst>
          </p:nvPr>
        </p:nvGraphicFramePr>
        <p:xfrm>
          <a:off x="0" y="2292855"/>
          <a:ext cx="5478371" cy="4516860"/>
        </p:xfrm>
        <a:graphic>
          <a:graphicData uri="http://schemas.openxmlformats.org/presentationml/2006/ole">
            <mc:AlternateContent xmlns:mc="http://schemas.openxmlformats.org/markup-compatibility/2006">
              <mc:Choice xmlns:v="urn:schemas-microsoft-com:vml" Requires="v">
                <p:oleObj spid="_x0000_s20492" name="Equation" r:id="rId3" imgW="3111480" imgH="2565360" progId="Equation.3">
                  <p:embed/>
                </p:oleObj>
              </mc:Choice>
              <mc:Fallback>
                <p:oleObj name="Equation" r:id="rId3" imgW="3111480" imgH="2565360" progId="Equation.3">
                  <p:embed/>
                  <p:pic>
                    <p:nvPicPr>
                      <p:cNvPr id="0" name=""/>
                      <p:cNvPicPr/>
                      <p:nvPr/>
                    </p:nvPicPr>
                    <p:blipFill>
                      <a:blip r:embed="rId4"/>
                      <a:stretch>
                        <a:fillRect/>
                      </a:stretch>
                    </p:blipFill>
                    <p:spPr>
                      <a:xfrm>
                        <a:off x="0" y="2292855"/>
                        <a:ext cx="5478371" cy="4516860"/>
                      </a:xfrm>
                      <a:prstGeom prst="rect">
                        <a:avLst/>
                      </a:prstGeom>
                    </p:spPr>
                  </p:pic>
                </p:oleObj>
              </mc:Fallback>
            </mc:AlternateContent>
          </a:graphicData>
        </a:graphic>
      </p:graphicFrame>
      <p:sp>
        <p:nvSpPr>
          <p:cNvPr id="99" name="Rectangle 98"/>
          <p:cNvSpPr/>
          <p:nvPr/>
        </p:nvSpPr>
        <p:spPr>
          <a:xfrm>
            <a:off x="0" y="5559044"/>
            <a:ext cx="871870" cy="427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0" y="6349398"/>
            <a:ext cx="1105786" cy="508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17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419100"/>
            <a:ext cx="9144000" cy="2133600"/>
          </a:xfrm>
          <a:prstGeom prst="rect">
            <a:avLst/>
          </a:prstGeom>
          <a:noFill/>
          <a:ln w="9525">
            <a:noFill/>
            <a:miter lim="800000"/>
            <a:headEnd/>
            <a:tailEnd/>
          </a:ln>
        </p:spPr>
        <p:txBody>
          <a:bodyPr/>
          <a:lstStyle/>
          <a:p>
            <a:pPr marL="228600" indent="-228600">
              <a:lnSpc>
                <a:spcPct val="80000"/>
              </a:lnSpc>
              <a:spcBef>
                <a:spcPct val="20000"/>
              </a:spcBef>
            </a:pPr>
            <a:r>
              <a:rPr lang="en-US" b="1" u="sng" dirty="0" smtClean="0">
                <a:solidFill>
                  <a:schemeClr val="accent2"/>
                </a:solidFill>
              </a:rPr>
              <a:t>Example using dependent sources (continued)</a:t>
            </a:r>
            <a:endParaRPr lang="en-US" b="1" u="sng" dirty="0">
              <a:solidFill>
                <a:schemeClr val="accent2"/>
              </a:solidFill>
            </a:endParaRP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4" y="3115180"/>
            <a:ext cx="6885907" cy="3733438"/>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73674" y="874583"/>
            <a:ext cx="4430667" cy="1723541"/>
            <a:chOff x="62097" y="874583"/>
            <a:chExt cx="5705974" cy="2362031"/>
          </a:xfrm>
        </p:grpSpPr>
        <p:cxnSp>
          <p:nvCxnSpPr>
            <p:cNvPr id="3" name="Straight Connector 2"/>
            <p:cNvCxnSpPr/>
            <p:nvPr/>
          </p:nvCxnSpPr>
          <p:spPr>
            <a:xfrm flipV="1">
              <a:off x="2014770" y="1261695"/>
              <a:ext cx="103516" cy="1289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118286" y="1280116"/>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18770" y="1280116"/>
              <a:ext cx="103832"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322602" y="1280116"/>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24603" y="1280116"/>
              <a:ext cx="103832"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528435" y="1296863"/>
              <a:ext cx="102001" cy="221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30436" y="1372226"/>
              <a:ext cx="103832" cy="145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0766" y="1390648"/>
              <a:ext cx="734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34268" y="1381649"/>
              <a:ext cx="20031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72982" y="2266529"/>
              <a:ext cx="195944" cy="331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668924" y="2266529"/>
              <a:ext cx="165798" cy="3315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655526" y="1934934"/>
              <a:ext cx="179196" cy="331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472982" y="1934933"/>
              <a:ext cx="178776" cy="331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667251" y="2598124"/>
              <a:ext cx="1675" cy="638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647991" y="1381646"/>
              <a:ext cx="7535" cy="553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80766" y="3236613"/>
              <a:ext cx="345663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37399" y="1385624"/>
              <a:ext cx="0" cy="489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633883" y="1870457"/>
              <a:ext cx="103516" cy="1289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4641339" y="1999410"/>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33883" y="2065562"/>
              <a:ext cx="214048"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4648795" y="2161858"/>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641339" y="2228010"/>
              <a:ext cx="214048"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652523" y="2321793"/>
              <a:ext cx="206592" cy="66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737399" y="2387945"/>
              <a:ext cx="121716" cy="887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33669" y="2476706"/>
              <a:ext cx="0" cy="75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64" idx="0"/>
            </p:cNvCxnSpPr>
            <p:nvPr/>
          </p:nvCxnSpPr>
          <p:spPr>
            <a:xfrm>
              <a:off x="1284496" y="1385624"/>
              <a:ext cx="0" cy="533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4" idx="4"/>
            </p:cNvCxnSpPr>
            <p:nvPr/>
          </p:nvCxnSpPr>
          <p:spPr>
            <a:xfrm flipH="1">
              <a:off x="1280766" y="2536997"/>
              <a:ext cx="3730" cy="699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983045" y="1919022"/>
              <a:ext cx="602901" cy="6179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bg1"/>
                </a:solidFill>
              </a:endParaRPr>
            </a:p>
          </p:txBody>
        </p:sp>
        <p:cxnSp>
          <p:nvCxnSpPr>
            <p:cNvPr id="74" name="Straight Arrow Connector 73"/>
            <p:cNvCxnSpPr/>
            <p:nvPr/>
          </p:nvCxnSpPr>
          <p:spPr>
            <a:xfrm>
              <a:off x="3667251" y="2109942"/>
              <a:ext cx="0" cy="3223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073054" y="1572263"/>
              <a:ext cx="586703" cy="1391918"/>
            </a:xfrm>
            <a:prstGeom prst="rect">
              <a:avLst/>
            </a:prstGeom>
            <a:noFill/>
          </p:spPr>
          <p:txBody>
            <a:bodyPr wrap="none" rtlCol="0">
              <a:spAutoFit/>
            </a:bodyPr>
            <a:lstStyle/>
            <a:p>
              <a:pPr algn="ctr"/>
              <a:r>
                <a:rPr lang="en-US" sz="2000" dirty="0" smtClean="0"/>
                <a:t>+</a:t>
              </a:r>
            </a:p>
            <a:p>
              <a:pPr algn="ctr"/>
              <a:r>
                <a:rPr lang="en-US" sz="2000" dirty="0" smtClean="0"/>
                <a:t>V</a:t>
              </a:r>
              <a:r>
                <a:rPr lang="en-US" sz="2000" baseline="-25000" dirty="0" smtClean="0"/>
                <a:t>2</a:t>
              </a:r>
            </a:p>
            <a:p>
              <a:pPr algn="ctr"/>
              <a:r>
                <a:rPr lang="en-US" sz="2000" dirty="0"/>
                <a:t>_</a:t>
              </a:r>
            </a:p>
          </p:txBody>
        </p:sp>
        <p:sp>
          <p:nvSpPr>
            <p:cNvPr id="88" name="TextBox 87"/>
            <p:cNvSpPr txBox="1"/>
            <p:nvPr/>
          </p:nvSpPr>
          <p:spPr>
            <a:xfrm>
              <a:off x="1247368" y="874583"/>
              <a:ext cx="456647" cy="548332"/>
            </a:xfrm>
            <a:prstGeom prst="rect">
              <a:avLst/>
            </a:prstGeom>
            <a:noFill/>
          </p:spPr>
          <p:txBody>
            <a:bodyPr wrap="none" rtlCol="0">
              <a:spAutoFit/>
            </a:bodyPr>
            <a:lstStyle/>
            <a:p>
              <a:pPr algn="ctr"/>
              <a:r>
                <a:rPr lang="en-US" sz="2000" dirty="0" smtClean="0"/>
                <a:t>I</a:t>
              </a:r>
              <a:r>
                <a:rPr lang="en-US" sz="2000" baseline="-25000" dirty="0"/>
                <a:t>1</a:t>
              </a:r>
              <a:endParaRPr lang="en-US" sz="2000" baseline="-25000" dirty="0" smtClean="0"/>
            </a:p>
          </p:txBody>
        </p:sp>
        <p:cxnSp>
          <p:nvCxnSpPr>
            <p:cNvPr id="89" name="Straight Arrow Connector 88"/>
            <p:cNvCxnSpPr/>
            <p:nvPr/>
          </p:nvCxnSpPr>
          <p:spPr>
            <a:xfrm>
              <a:off x="1677318" y="1105415"/>
              <a:ext cx="4409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136500" y="1918183"/>
              <a:ext cx="339191" cy="523220"/>
            </a:xfrm>
            <a:prstGeom prst="rect">
              <a:avLst/>
            </a:prstGeom>
            <a:noFill/>
          </p:spPr>
          <p:txBody>
            <a:bodyPr wrap="square" rtlCol="0">
              <a:spAutoFit/>
            </a:bodyPr>
            <a:lstStyle/>
            <a:p>
              <a:r>
                <a:rPr lang="en-US" sz="1400" b="1" dirty="0" smtClean="0"/>
                <a:t>+_</a:t>
              </a:r>
              <a:endParaRPr lang="en-US" sz="1400" b="1" dirty="0"/>
            </a:p>
          </p:txBody>
        </p:sp>
        <p:sp>
          <p:nvSpPr>
            <p:cNvPr id="92" name="TextBox 91"/>
            <p:cNvSpPr txBox="1"/>
            <p:nvPr/>
          </p:nvSpPr>
          <p:spPr>
            <a:xfrm>
              <a:off x="62097" y="2015041"/>
              <a:ext cx="972749" cy="548332"/>
            </a:xfrm>
            <a:prstGeom prst="rect">
              <a:avLst/>
            </a:prstGeom>
            <a:noFill/>
          </p:spPr>
          <p:txBody>
            <a:bodyPr wrap="none" rtlCol="0">
              <a:spAutoFit/>
            </a:bodyPr>
            <a:lstStyle/>
            <a:p>
              <a:pPr algn="ctr"/>
              <a:r>
                <a:rPr lang="en-US" sz="2000" dirty="0" smtClean="0"/>
                <a:t>100V</a:t>
              </a:r>
              <a:endParaRPr lang="en-US" sz="2000" baseline="-25000" dirty="0" smtClean="0"/>
            </a:p>
          </p:txBody>
        </p:sp>
        <p:sp>
          <p:nvSpPr>
            <p:cNvPr id="93" name="TextBox 92"/>
            <p:cNvSpPr txBox="1"/>
            <p:nvPr/>
          </p:nvSpPr>
          <p:spPr>
            <a:xfrm>
              <a:off x="1987048" y="1548873"/>
              <a:ext cx="739470" cy="548332"/>
            </a:xfrm>
            <a:prstGeom prst="rect">
              <a:avLst/>
            </a:prstGeom>
            <a:noFill/>
          </p:spPr>
          <p:txBody>
            <a:bodyPr wrap="none" rtlCol="0">
              <a:spAutoFit/>
            </a:bodyPr>
            <a:lstStyle/>
            <a:p>
              <a:pPr algn="ctr"/>
              <a:r>
                <a:rPr lang="en-US" sz="2000" dirty="0" smtClean="0"/>
                <a:t>8</a:t>
              </a:r>
              <a:r>
                <a:rPr lang="en-US" sz="2000" dirty="0" smtClean="0">
                  <a:sym typeface="Symbol"/>
                </a:rPr>
                <a:t></a:t>
              </a:r>
              <a:endParaRPr lang="en-US" sz="2000" baseline="-25000" dirty="0" smtClean="0"/>
            </a:p>
          </p:txBody>
        </p:sp>
        <p:sp>
          <p:nvSpPr>
            <p:cNvPr id="94" name="TextBox 93"/>
            <p:cNvSpPr txBox="1"/>
            <p:nvPr/>
          </p:nvSpPr>
          <p:spPr>
            <a:xfrm>
              <a:off x="4863448" y="1941593"/>
              <a:ext cx="904623" cy="548332"/>
            </a:xfrm>
            <a:prstGeom prst="rect">
              <a:avLst/>
            </a:prstGeom>
            <a:noFill/>
          </p:spPr>
          <p:txBody>
            <a:bodyPr wrap="none" rtlCol="0">
              <a:spAutoFit/>
            </a:bodyPr>
            <a:lstStyle/>
            <a:p>
              <a:pPr algn="ctr"/>
              <a:r>
                <a:rPr lang="en-US" sz="2000" dirty="0" smtClean="0">
                  <a:sym typeface="Symbol"/>
                </a:rPr>
                <a:t>30</a:t>
              </a:r>
              <a:endParaRPr lang="en-US" sz="2000" baseline="-25000" dirty="0" smtClean="0"/>
            </a:p>
          </p:txBody>
        </p:sp>
        <p:sp>
          <p:nvSpPr>
            <p:cNvPr id="95" name="TextBox 94"/>
            <p:cNvSpPr txBox="1"/>
            <p:nvPr/>
          </p:nvSpPr>
          <p:spPr>
            <a:xfrm>
              <a:off x="2505160" y="2065562"/>
              <a:ext cx="1007844" cy="548332"/>
            </a:xfrm>
            <a:prstGeom prst="rect">
              <a:avLst/>
            </a:prstGeom>
            <a:noFill/>
          </p:spPr>
          <p:txBody>
            <a:bodyPr wrap="none" rtlCol="0">
              <a:spAutoFit/>
            </a:bodyPr>
            <a:lstStyle/>
            <a:p>
              <a:pPr algn="ctr"/>
              <a:r>
                <a:rPr lang="en-US" sz="2000" dirty="0" smtClean="0"/>
                <a:t>V</a:t>
              </a:r>
              <a:r>
                <a:rPr lang="en-US" sz="2000" baseline="-25000" dirty="0" smtClean="0"/>
                <a:t>2</a:t>
              </a:r>
              <a:r>
                <a:rPr lang="en-US" sz="2000" dirty="0" smtClean="0"/>
                <a:t>/20</a:t>
              </a:r>
              <a:endParaRPr lang="en-US" sz="2000" dirty="0"/>
            </a:p>
          </p:txBody>
        </p:sp>
      </p:grpSp>
      <p:cxnSp>
        <p:nvCxnSpPr>
          <p:cNvPr id="46" name="Straight Arrow Connector 45"/>
          <p:cNvCxnSpPr/>
          <p:nvPr/>
        </p:nvCxnSpPr>
        <p:spPr>
          <a:xfrm>
            <a:off x="3003103" y="2106869"/>
            <a:ext cx="620545" cy="2720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4340" y="774128"/>
            <a:ext cx="4639659" cy="2246769"/>
          </a:xfrm>
          <a:prstGeom prst="rect">
            <a:avLst/>
          </a:prstGeom>
        </p:spPr>
        <p:txBody>
          <a:bodyPr wrap="square">
            <a:spAutoFit/>
          </a:bodyPr>
          <a:lstStyle/>
          <a:p>
            <a:r>
              <a:rPr lang="en-US" sz="2000" u="sng" dirty="0" smtClean="0">
                <a:solidFill>
                  <a:schemeClr val="accent2"/>
                </a:solidFill>
                <a:cs typeface="Times New Roman" pitchFamily="18" charset="0"/>
              </a:rPr>
              <a:t>Notes</a:t>
            </a:r>
            <a:r>
              <a:rPr lang="en-US" sz="2000" dirty="0">
                <a:solidFill>
                  <a:schemeClr val="accent2"/>
                </a:solidFill>
                <a:cs typeface="Times New Roman" pitchFamily="18" charset="0"/>
              </a:rPr>
              <a:t>:</a:t>
            </a:r>
          </a:p>
          <a:p>
            <a:pPr marL="342900" indent="-342900">
              <a:buFont typeface="Arial" panose="020B0604020202020204" pitchFamily="34" charset="0"/>
              <a:buChar char="•"/>
            </a:pPr>
            <a:r>
              <a:rPr lang="en-US" sz="2000" dirty="0">
                <a:solidFill>
                  <a:schemeClr val="accent2"/>
                </a:solidFill>
                <a:cs typeface="Times New Roman" pitchFamily="18" charset="0"/>
              </a:rPr>
              <a:t>Round symbol in </a:t>
            </a:r>
            <a:r>
              <a:rPr lang="en-US" sz="2000" dirty="0" smtClean="0">
                <a:solidFill>
                  <a:schemeClr val="accent2"/>
                </a:solidFill>
                <a:cs typeface="Times New Roman" pitchFamily="18" charset="0"/>
              </a:rPr>
              <a:t>the dependent source in the top schematic </a:t>
            </a:r>
            <a:r>
              <a:rPr lang="en-US" sz="2000" dirty="0">
                <a:solidFill>
                  <a:schemeClr val="accent2"/>
                </a:solidFill>
                <a:cs typeface="Times New Roman" pitchFamily="18" charset="0"/>
              </a:rPr>
              <a:t>corresponds to the diamond </a:t>
            </a:r>
            <a:r>
              <a:rPr lang="en-US" sz="2000" dirty="0" smtClean="0">
                <a:solidFill>
                  <a:schemeClr val="accent2"/>
                </a:solidFill>
                <a:cs typeface="Times New Roman" pitchFamily="18" charset="0"/>
              </a:rPr>
              <a:t>shape in PSPICE</a:t>
            </a:r>
          </a:p>
          <a:p>
            <a:pPr marL="342900" indent="-342900">
              <a:buFont typeface="Arial" panose="020B0604020202020204" pitchFamily="34" charset="0"/>
              <a:buChar char="•"/>
            </a:pPr>
            <a:r>
              <a:rPr lang="en-US" sz="2000" dirty="0" smtClean="0">
                <a:solidFill>
                  <a:schemeClr val="accent2"/>
                </a:solidFill>
                <a:cs typeface="Times New Roman" pitchFamily="18" charset="0"/>
              </a:rPr>
              <a:t>Gain set to 1/20 = 0.05</a:t>
            </a:r>
          </a:p>
          <a:p>
            <a:pPr marL="342900" indent="-342900">
              <a:buFont typeface="Arial" panose="020B0604020202020204" pitchFamily="34" charset="0"/>
              <a:buChar char="•"/>
            </a:pPr>
            <a:r>
              <a:rPr lang="en-US" sz="2000" dirty="0" smtClean="0">
                <a:solidFill>
                  <a:schemeClr val="accent2"/>
                </a:solidFill>
                <a:cs typeface="Times New Roman" pitchFamily="18" charset="0"/>
              </a:rPr>
              <a:t>Wires used to connect the control voltage, V</a:t>
            </a:r>
            <a:r>
              <a:rPr lang="en-US" sz="2000" baseline="-25000" dirty="0" smtClean="0">
                <a:solidFill>
                  <a:schemeClr val="accent2"/>
                </a:solidFill>
                <a:cs typeface="Times New Roman" pitchFamily="18" charset="0"/>
              </a:rPr>
              <a:t>2</a:t>
            </a:r>
            <a:r>
              <a:rPr lang="en-US" sz="2000" dirty="0" smtClean="0">
                <a:solidFill>
                  <a:schemeClr val="accent2"/>
                </a:solidFill>
                <a:cs typeface="Times New Roman" pitchFamily="18" charset="0"/>
              </a:rPr>
              <a:t>, to the source</a:t>
            </a:r>
            <a:endParaRPr lang="en-US" sz="2000" dirty="0">
              <a:solidFill>
                <a:schemeClr val="accent2"/>
              </a:solidFill>
              <a:cs typeface="Times New Roman" pitchFamily="18" charset="0"/>
            </a:endParaRPr>
          </a:p>
        </p:txBody>
      </p:sp>
      <p:sp>
        <p:nvSpPr>
          <p:cNvPr id="10" name="Rectangle 9"/>
          <p:cNvSpPr/>
          <p:nvPr/>
        </p:nvSpPr>
        <p:spPr>
          <a:xfrm>
            <a:off x="6959581" y="4099703"/>
            <a:ext cx="2184419" cy="1015663"/>
          </a:xfrm>
          <a:prstGeom prst="rect">
            <a:avLst/>
          </a:prstGeom>
        </p:spPr>
        <p:txBody>
          <a:bodyPr wrap="square">
            <a:spAutoFit/>
          </a:bodyPr>
          <a:lstStyle/>
          <a:p>
            <a:pPr algn="ctr"/>
            <a:r>
              <a:rPr lang="en-US" sz="2000" b="1" i="1" dirty="0" smtClean="0">
                <a:solidFill>
                  <a:srgbClr val="FF0000"/>
                </a:solidFill>
                <a:cs typeface="Times New Roman" pitchFamily="18" charset="0"/>
              </a:rPr>
              <a:t>PSPICE results match the hand results!</a:t>
            </a:r>
            <a:endParaRPr lang="en-US" sz="2000" b="1" i="1" dirty="0">
              <a:solidFill>
                <a:srgbClr val="FF0000"/>
              </a:solidFill>
            </a:endParaRPr>
          </a:p>
        </p:txBody>
      </p:sp>
    </p:spTree>
    <p:extLst>
      <p:ext uri="{BB962C8B-B14F-4D97-AF65-F5344CB8AC3E}">
        <p14:creationId xmlns:p14="http://schemas.microsoft.com/office/powerpoint/2010/main" val="330145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0" y="431800"/>
            <a:ext cx="9144000" cy="6426200"/>
          </a:xfrm>
          <a:prstGeom prst="rect">
            <a:avLst/>
          </a:prstGeom>
          <a:noFill/>
          <a:ln w="9525">
            <a:noFill/>
            <a:miter lim="800000"/>
            <a:headEnd/>
            <a:tailEnd/>
          </a:ln>
        </p:spPr>
        <p:txBody>
          <a:bodyPr/>
          <a:lstStyle/>
          <a:p>
            <a:pPr marL="228600" indent="-228600">
              <a:spcBef>
                <a:spcPct val="20000"/>
              </a:spcBef>
            </a:pPr>
            <a:r>
              <a:rPr lang="en-US" sz="2200" b="1" u="sng" dirty="0" smtClean="0">
                <a:solidFill>
                  <a:schemeClr val="accent2"/>
                </a:solidFill>
              </a:rPr>
              <a:t>PSPICE Demonstration</a:t>
            </a:r>
            <a:endParaRPr lang="en-US" sz="2200" dirty="0">
              <a:solidFill>
                <a:schemeClr val="accent2"/>
              </a:solidFill>
            </a:endParaRPr>
          </a:p>
          <a:p>
            <a:pPr marL="228600" indent="-228600">
              <a:spcBef>
                <a:spcPct val="20000"/>
              </a:spcBef>
            </a:pPr>
            <a:r>
              <a:rPr lang="en-US" sz="2200" dirty="0" smtClean="0">
                <a:solidFill>
                  <a:schemeClr val="accent2"/>
                </a:solidFill>
              </a:rPr>
              <a:t>If time allows and computers are available to the class, the instructor will lead</a:t>
            </a:r>
          </a:p>
          <a:p>
            <a:pPr marL="228600" indent="-228600">
              <a:spcBef>
                <a:spcPct val="20000"/>
              </a:spcBef>
            </a:pPr>
            <a:r>
              <a:rPr lang="en-US" sz="2200" dirty="0" smtClean="0">
                <a:solidFill>
                  <a:schemeClr val="accent2"/>
                </a:solidFill>
              </a:rPr>
              <a:t>the class in creating and analyzing circuits using PSPICE.</a:t>
            </a:r>
          </a:p>
          <a:p>
            <a:pPr marL="228600" indent="-228600">
              <a:spcBef>
                <a:spcPct val="20000"/>
              </a:spcBef>
            </a:pPr>
            <a:r>
              <a:rPr lang="en-US" sz="2200" u="sng" dirty="0" smtClean="0">
                <a:solidFill>
                  <a:schemeClr val="accent2"/>
                </a:solidFill>
              </a:rPr>
              <a:t>Demonstration topics</a:t>
            </a:r>
            <a:r>
              <a:rPr lang="en-US" sz="2200" dirty="0" smtClean="0">
                <a:solidFill>
                  <a:schemeClr val="accent2"/>
                </a:solidFill>
              </a:rPr>
              <a:t>:</a:t>
            </a:r>
          </a:p>
          <a:p>
            <a:pPr marL="228600" indent="-228600">
              <a:spcBef>
                <a:spcPct val="20000"/>
              </a:spcBef>
              <a:buFontTx/>
              <a:buChar char="•"/>
            </a:pPr>
            <a:r>
              <a:rPr lang="en-US" sz="2200" dirty="0" smtClean="0">
                <a:solidFill>
                  <a:schemeClr val="accent2"/>
                </a:solidFill>
              </a:rPr>
              <a:t>Launching the software and creating a project</a:t>
            </a:r>
          </a:p>
          <a:p>
            <a:pPr marL="228600" indent="-228600">
              <a:spcBef>
                <a:spcPct val="20000"/>
              </a:spcBef>
              <a:buFontTx/>
              <a:buChar char="•"/>
            </a:pPr>
            <a:r>
              <a:rPr lang="en-US" sz="2200" dirty="0" smtClean="0">
                <a:solidFill>
                  <a:schemeClr val="accent2"/>
                </a:solidFill>
              </a:rPr>
              <a:t>Creating and analyzing schematics</a:t>
            </a:r>
          </a:p>
          <a:p>
            <a:pPr marL="228600" indent="-228600">
              <a:spcBef>
                <a:spcPct val="20000"/>
              </a:spcBef>
              <a:buFontTx/>
              <a:buChar char="•"/>
            </a:pPr>
            <a:r>
              <a:rPr lang="en-US" sz="2200" dirty="0" smtClean="0">
                <a:solidFill>
                  <a:schemeClr val="accent2"/>
                </a:solidFill>
              </a:rPr>
              <a:t>Labeling nodes</a:t>
            </a:r>
          </a:p>
          <a:p>
            <a:pPr marL="228600" indent="-228600">
              <a:spcBef>
                <a:spcPct val="20000"/>
              </a:spcBef>
              <a:buFontTx/>
              <a:buChar char="•"/>
            </a:pPr>
            <a:r>
              <a:rPr lang="en-US" sz="2200" dirty="0" smtClean="0">
                <a:solidFill>
                  <a:schemeClr val="accent2"/>
                </a:solidFill>
              </a:rPr>
              <a:t>Using dependent sources</a:t>
            </a:r>
          </a:p>
          <a:p>
            <a:pPr marL="228600" indent="-228600">
              <a:spcBef>
                <a:spcPct val="20000"/>
              </a:spcBef>
              <a:buFontTx/>
              <a:buChar char="•"/>
            </a:pPr>
            <a:r>
              <a:rPr lang="en-US" sz="2200" dirty="0" smtClean="0">
                <a:solidFill>
                  <a:schemeClr val="accent2"/>
                </a:solidFill>
              </a:rPr>
              <a:t>Changing and displaying properties.  </a:t>
            </a:r>
            <a:r>
              <a:rPr lang="en-US" sz="2200" dirty="0">
                <a:solidFill>
                  <a:schemeClr val="accent2"/>
                </a:solidFill>
              </a:rPr>
              <a:t>In general, display any property that you set or change.</a:t>
            </a:r>
          </a:p>
          <a:p>
            <a:pPr marL="228600" indent="-228600">
              <a:spcBef>
                <a:spcPct val="20000"/>
              </a:spcBef>
              <a:buFontTx/>
              <a:buChar char="•"/>
            </a:pPr>
            <a:r>
              <a:rPr lang="en-US" sz="2200" dirty="0">
                <a:solidFill>
                  <a:schemeClr val="accent2"/>
                </a:solidFill>
              </a:rPr>
              <a:t>Adding text to a </a:t>
            </a:r>
            <a:r>
              <a:rPr lang="en-US" sz="2200" dirty="0" smtClean="0">
                <a:solidFill>
                  <a:schemeClr val="accent2"/>
                </a:solidFill>
              </a:rPr>
              <a:t>schematic</a:t>
            </a:r>
          </a:p>
          <a:p>
            <a:pPr marL="228600" indent="-228600">
              <a:spcBef>
                <a:spcPct val="20000"/>
              </a:spcBef>
              <a:buFontTx/>
              <a:buChar char="•"/>
            </a:pPr>
            <a:r>
              <a:rPr lang="en-US" sz="2200" dirty="0" smtClean="0">
                <a:solidFill>
                  <a:schemeClr val="accent2"/>
                </a:solidFill>
              </a:rPr>
              <a:t>Displaying results with a Bias Point analysis</a:t>
            </a:r>
          </a:p>
          <a:p>
            <a:pPr marL="228600" indent="-228600">
              <a:spcBef>
                <a:spcPct val="20000"/>
              </a:spcBef>
              <a:buFontTx/>
              <a:buChar char="•"/>
            </a:pPr>
            <a:r>
              <a:rPr lang="en-US" sz="2200" dirty="0" smtClean="0">
                <a:solidFill>
                  <a:schemeClr val="accent2"/>
                </a:solidFill>
              </a:rPr>
              <a:t>Calculating other voltage, current, and power values from the displayed bias point values</a:t>
            </a:r>
          </a:p>
          <a:p>
            <a:pPr marL="228600" indent="-228600">
              <a:spcBef>
                <a:spcPct val="20000"/>
              </a:spcBef>
              <a:buFontTx/>
              <a:buChar char="•"/>
            </a:pPr>
            <a:r>
              <a:rPr lang="en-US" sz="2200" dirty="0" smtClean="0">
                <a:solidFill>
                  <a:schemeClr val="accent2"/>
                </a:solidFill>
              </a:rPr>
              <a:t>Copying schematics to other documents</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5"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444500"/>
            <a:ext cx="7924800" cy="469900"/>
          </a:xfrm>
          <a:prstGeom prst="rect">
            <a:avLst/>
          </a:prstGeom>
          <a:noFill/>
          <a:ln w="9525">
            <a:noFill/>
            <a:miter lim="800000"/>
            <a:headEnd/>
            <a:tailEnd/>
          </a:ln>
        </p:spPr>
        <p:txBody>
          <a:bodyPr/>
          <a:lstStyle/>
          <a:p>
            <a:pPr marL="228600" indent="-228600">
              <a:spcBef>
                <a:spcPct val="20000"/>
              </a:spcBef>
            </a:pPr>
            <a:r>
              <a:rPr lang="en-US" sz="2200" b="1" u="sng" dirty="0">
                <a:solidFill>
                  <a:schemeClr val="accent2"/>
                </a:solidFill>
              </a:rPr>
              <a:t>Comparison - Evaluation Version versus Full Version</a:t>
            </a:r>
          </a:p>
        </p:txBody>
      </p:sp>
      <p:sp>
        <p:nvSpPr>
          <p:cNvPr id="6150" name="Rectangle 6"/>
          <p:cNvSpPr>
            <a:spLocks noChangeArrowheads="1"/>
          </p:cNvSpPr>
          <p:nvPr/>
        </p:nvSpPr>
        <p:spPr bwMode="auto">
          <a:xfrm>
            <a:off x="215900" y="990600"/>
            <a:ext cx="4381500" cy="5867400"/>
          </a:xfrm>
          <a:prstGeom prst="rect">
            <a:avLst/>
          </a:prstGeom>
          <a:noFill/>
          <a:ln w="9525">
            <a:noFill/>
            <a:miter lim="800000"/>
            <a:headEnd/>
            <a:tailEnd/>
          </a:ln>
        </p:spPr>
        <p:txBody>
          <a:bodyPr/>
          <a:lstStyle/>
          <a:p>
            <a:pPr marL="228600" indent="-228600">
              <a:spcBef>
                <a:spcPct val="20000"/>
              </a:spcBef>
            </a:pPr>
            <a:r>
              <a:rPr lang="en-US" sz="2200" b="1" u="sng" dirty="0">
                <a:solidFill>
                  <a:schemeClr val="accent2"/>
                </a:solidFill>
              </a:rPr>
              <a:t>Evaluation Version</a:t>
            </a:r>
          </a:p>
          <a:p>
            <a:pPr marL="228600" indent="-228600">
              <a:spcBef>
                <a:spcPct val="20000"/>
              </a:spcBef>
              <a:buFontTx/>
              <a:buChar char="•"/>
            </a:pPr>
            <a:r>
              <a:rPr lang="en-US" sz="2200" dirty="0">
                <a:solidFill>
                  <a:schemeClr val="accent2"/>
                </a:solidFill>
              </a:rPr>
              <a:t>Limit of 64 nodes</a:t>
            </a:r>
          </a:p>
          <a:p>
            <a:pPr marL="228600" indent="-228600">
              <a:spcBef>
                <a:spcPct val="20000"/>
              </a:spcBef>
              <a:buFontTx/>
              <a:buChar char="•"/>
            </a:pPr>
            <a:r>
              <a:rPr lang="en-US" sz="2200" dirty="0">
                <a:solidFill>
                  <a:schemeClr val="accent2"/>
                </a:solidFill>
              </a:rPr>
              <a:t>Limit of 1 page schematic</a:t>
            </a:r>
          </a:p>
          <a:p>
            <a:pPr marL="228600" indent="-228600">
              <a:spcBef>
                <a:spcPct val="20000"/>
              </a:spcBef>
              <a:buFontTx/>
              <a:buChar char="•"/>
            </a:pPr>
            <a:r>
              <a:rPr lang="en-US" sz="2200" dirty="0">
                <a:solidFill>
                  <a:schemeClr val="accent2"/>
                </a:solidFill>
              </a:rPr>
              <a:t>Standard libraries for sources and basic components are available</a:t>
            </a:r>
          </a:p>
          <a:p>
            <a:pPr marL="228600" indent="-228600">
              <a:spcBef>
                <a:spcPct val="20000"/>
              </a:spcBef>
              <a:buFontTx/>
              <a:buChar char="•"/>
            </a:pPr>
            <a:r>
              <a:rPr lang="en-US" sz="2200" dirty="0">
                <a:solidFill>
                  <a:schemeClr val="accent2"/>
                </a:solidFill>
              </a:rPr>
              <a:t>EVAL library (eval.slb) contains a couple hundred models of components, such as transistors, diodes, 7400 series IC’s, etc.</a:t>
            </a:r>
          </a:p>
          <a:p>
            <a:pPr marL="228600" indent="-228600">
              <a:spcBef>
                <a:spcPct val="20000"/>
              </a:spcBef>
              <a:buFontTx/>
              <a:buChar char="•"/>
            </a:pPr>
            <a:r>
              <a:rPr lang="en-US" sz="2200" dirty="0">
                <a:solidFill>
                  <a:schemeClr val="accent2"/>
                </a:solidFill>
              </a:rPr>
              <a:t>Cost:  Free</a:t>
            </a:r>
          </a:p>
          <a:p>
            <a:pPr marL="228600" indent="-228600">
              <a:spcBef>
                <a:spcPct val="20000"/>
              </a:spcBef>
              <a:buFontTx/>
              <a:buChar char="•"/>
            </a:pPr>
            <a:r>
              <a:rPr lang="en-US" sz="2200" dirty="0">
                <a:solidFill>
                  <a:schemeClr val="accent2"/>
                </a:solidFill>
              </a:rPr>
              <a:t>Some advanced features not included (such as printed circuit board layout)</a:t>
            </a:r>
          </a:p>
          <a:p>
            <a:pPr marL="228600" indent="-228600">
              <a:spcBef>
                <a:spcPct val="20000"/>
              </a:spcBef>
              <a:buFontTx/>
              <a:buChar char="•"/>
            </a:pPr>
            <a:endParaRPr lang="en-US" sz="2200" b="1" u="sng" dirty="0">
              <a:solidFill>
                <a:schemeClr val="accent2"/>
              </a:solidFill>
            </a:endParaRPr>
          </a:p>
        </p:txBody>
      </p:sp>
      <p:sp>
        <p:nvSpPr>
          <p:cNvPr id="6151" name="Rectangle 7"/>
          <p:cNvSpPr>
            <a:spLocks noChangeArrowheads="1"/>
          </p:cNvSpPr>
          <p:nvPr/>
        </p:nvSpPr>
        <p:spPr bwMode="auto">
          <a:xfrm>
            <a:off x="4521200" y="1041400"/>
            <a:ext cx="4622800" cy="5194300"/>
          </a:xfrm>
          <a:prstGeom prst="rect">
            <a:avLst/>
          </a:prstGeom>
          <a:noFill/>
          <a:ln w="9525">
            <a:noFill/>
            <a:miter lim="800000"/>
            <a:headEnd/>
            <a:tailEnd/>
          </a:ln>
        </p:spPr>
        <p:txBody>
          <a:bodyPr/>
          <a:lstStyle/>
          <a:p>
            <a:pPr marL="228600" indent="-228600">
              <a:spcBef>
                <a:spcPct val="20000"/>
              </a:spcBef>
            </a:pPr>
            <a:r>
              <a:rPr lang="en-US" sz="2200" b="1" u="sng" dirty="0">
                <a:solidFill>
                  <a:schemeClr val="accent2"/>
                </a:solidFill>
              </a:rPr>
              <a:t>Full Version</a:t>
            </a:r>
          </a:p>
          <a:p>
            <a:pPr marL="228600" indent="-228600">
              <a:spcBef>
                <a:spcPct val="20000"/>
              </a:spcBef>
              <a:buFontTx/>
              <a:buChar char="•"/>
            </a:pPr>
            <a:r>
              <a:rPr lang="en-US" sz="2200" dirty="0">
                <a:solidFill>
                  <a:schemeClr val="accent2"/>
                </a:solidFill>
              </a:rPr>
              <a:t>Unlimited number of nodes</a:t>
            </a:r>
          </a:p>
          <a:p>
            <a:pPr marL="228600" indent="-228600">
              <a:spcBef>
                <a:spcPct val="20000"/>
              </a:spcBef>
              <a:buFontTx/>
              <a:buChar char="•"/>
            </a:pPr>
            <a:r>
              <a:rPr lang="en-US" sz="2200" dirty="0">
                <a:solidFill>
                  <a:schemeClr val="accent2"/>
                </a:solidFill>
              </a:rPr>
              <a:t>Unlimited number of pages</a:t>
            </a:r>
          </a:p>
          <a:p>
            <a:pPr marL="228600" indent="-228600">
              <a:spcBef>
                <a:spcPct val="20000"/>
              </a:spcBef>
              <a:buFontTx/>
              <a:buChar char="•"/>
            </a:pPr>
            <a:r>
              <a:rPr lang="en-US" sz="2200" dirty="0">
                <a:solidFill>
                  <a:schemeClr val="accent2"/>
                </a:solidFill>
              </a:rPr>
              <a:t>Standard libraries for sources and basic components are available</a:t>
            </a:r>
          </a:p>
          <a:p>
            <a:pPr marL="228600" indent="-228600">
              <a:spcBef>
                <a:spcPct val="20000"/>
              </a:spcBef>
              <a:buFontTx/>
              <a:buChar char="•"/>
            </a:pPr>
            <a:r>
              <a:rPr lang="en-US" sz="2200" dirty="0">
                <a:solidFill>
                  <a:schemeClr val="accent2"/>
                </a:solidFill>
              </a:rPr>
              <a:t>Libraries for most commercially-available components available (tens of thousands of models).</a:t>
            </a:r>
          </a:p>
          <a:p>
            <a:pPr marL="228600" indent="-228600">
              <a:spcBef>
                <a:spcPct val="20000"/>
              </a:spcBef>
              <a:buFontTx/>
              <a:buChar char="•"/>
            </a:pPr>
            <a:r>
              <a:rPr lang="en-US" sz="2200" dirty="0">
                <a:solidFill>
                  <a:schemeClr val="accent2"/>
                </a:solidFill>
              </a:rPr>
              <a:t>Cost:  Thousands of dollars (depends on the platform and the types of features needed)</a:t>
            </a:r>
          </a:p>
          <a:p>
            <a:pPr marL="228600" indent="-228600">
              <a:spcBef>
                <a:spcPct val="20000"/>
              </a:spcBef>
              <a:buFontTx/>
              <a:buChar char="•"/>
            </a:pPr>
            <a:endParaRPr lang="en-US" sz="2200" dirty="0">
              <a:solidFill>
                <a:schemeClr val="accent2"/>
              </a:solidFill>
            </a:endParaRPr>
          </a:p>
          <a:p>
            <a:pPr marL="228600" indent="-228600">
              <a:spcBef>
                <a:spcPct val="20000"/>
              </a:spcBef>
              <a:buFontTx/>
              <a:buChar char="•"/>
            </a:pPr>
            <a:endParaRPr lang="en-US" sz="2200" dirty="0">
              <a:solidFill>
                <a:schemeClr val="accent2"/>
              </a:solidFill>
            </a:endParaRPr>
          </a:p>
          <a:p>
            <a:pPr marL="228600" indent="-228600">
              <a:spcBef>
                <a:spcPct val="20000"/>
              </a:spcBef>
              <a:buFontTx/>
              <a:buChar char="•"/>
            </a:pPr>
            <a:endParaRPr lang="en-US" sz="2200" b="1" u="sng" dirty="0">
              <a:solidFill>
                <a:schemeClr val="accent2"/>
              </a:solidFill>
            </a:endParaRPr>
          </a:p>
          <a:p>
            <a:pPr marL="228600" indent="-228600">
              <a:spcBef>
                <a:spcPct val="20000"/>
              </a:spcBef>
            </a:pPr>
            <a:endParaRPr lang="en-US" sz="2200" dirty="0">
              <a:solidFill>
                <a:schemeClr val="accent2"/>
              </a:solidFill>
            </a:endParaRP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7"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5"/>
          <p:cNvSpPr>
            <a:spLocks noChangeArrowheads="1"/>
          </p:cNvSpPr>
          <p:nvPr/>
        </p:nvSpPr>
        <p:spPr bwMode="auto">
          <a:xfrm>
            <a:off x="0" y="1346200"/>
            <a:ext cx="4329284" cy="5511800"/>
          </a:xfrm>
          <a:prstGeom prst="rect">
            <a:avLst/>
          </a:prstGeom>
          <a:noFill/>
          <a:ln w="9525">
            <a:noFill/>
            <a:miter lim="800000"/>
            <a:headEnd/>
            <a:tailEnd/>
          </a:ln>
        </p:spPr>
        <p:txBody>
          <a:bodyPr/>
          <a:lstStyle/>
          <a:p>
            <a:pPr>
              <a:spcBef>
                <a:spcPct val="20000"/>
              </a:spcBef>
              <a:tabLst>
                <a:tab pos="342900" algn="l"/>
                <a:tab pos="1143000" algn="l"/>
                <a:tab pos="1600200" algn="l"/>
              </a:tabLst>
            </a:pPr>
            <a:r>
              <a:rPr lang="en-US" sz="2200" dirty="0" smtClean="0">
                <a:solidFill>
                  <a:schemeClr val="accent2"/>
                </a:solidFill>
              </a:rPr>
              <a:t>1</a:t>
            </a:r>
            <a:r>
              <a:rPr lang="en-US" sz="2200" dirty="0">
                <a:solidFill>
                  <a:schemeClr val="accent2"/>
                </a:solidFill>
              </a:rPr>
              <a:t>)	</a:t>
            </a:r>
            <a:r>
              <a:rPr lang="en-US" sz="2200" u="sng" dirty="0">
                <a:solidFill>
                  <a:schemeClr val="accent2"/>
                </a:solidFill>
              </a:rPr>
              <a:t>Create a </a:t>
            </a:r>
            <a:r>
              <a:rPr lang="en-US" sz="2200" u="sng" dirty="0" smtClean="0">
                <a:solidFill>
                  <a:schemeClr val="accent2"/>
                </a:solidFill>
              </a:rPr>
              <a:t>Project</a:t>
            </a:r>
            <a:endParaRPr lang="en-US" sz="2200" u="sng" dirty="0">
              <a:solidFill>
                <a:schemeClr val="accent2"/>
              </a:solidFill>
            </a:endParaRPr>
          </a:p>
          <a:p>
            <a:pPr marL="685800" lvl="1" indent="-508000">
              <a:spcBef>
                <a:spcPct val="20000"/>
              </a:spcBef>
              <a:tabLst>
                <a:tab pos="1143000" algn="l"/>
                <a:tab pos="1600200" algn="l"/>
              </a:tabLst>
            </a:pPr>
            <a:r>
              <a:rPr lang="en-US" sz="2200" dirty="0">
                <a:solidFill>
                  <a:schemeClr val="accent2"/>
                </a:solidFill>
              </a:rPr>
              <a:t>A)	Select </a:t>
            </a:r>
            <a:r>
              <a:rPr lang="en-US" sz="2200" b="1" u="sng" dirty="0">
                <a:solidFill>
                  <a:schemeClr val="accent2"/>
                </a:solidFill>
              </a:rPr>
              <a:t>File – New – Project</a:t>
            </a:r>
            <a:r>
              <a:rPr lang="en-US" sz="2200" dirty="0">
                <a:solidFill>
                  <a:schemeClr val="accent2"/>
                </a:solidFill>
              </a:rPr>
              <a:t> from the main menu</a:t>
            </a:r>
          </a:p>
          <a:p>
            <a:pPr marL="685800" lvl="1" indent="-508000">
              <a:spcBef>
                <a:spcPct val="20000"/>
              </a:spcBef>
              <a:tabLst>
                <a:tab pos="1143000" algn="l"/>
                <a:tab pos="1600200" algn="l"/>
              </a:tabLst>
            </a:pPr>
            <a:r>
              <a:rPr lang="en-US" sz="2200" dirty="0">
                <a:solidFill>
                  <a:schemeClr val="accent2"/>
                </a:solidFill>
              </a:rPr>
              <a:t>B)	When the New Project box appears, specify the following:</a:t>
            </a:r>
          </a:p>
          <a:p>
            <a:pPr marL="1143000" lvl="2" indent="-228600">
              <a:spcBef>
                <a:spcPct val="20000"/>
              </a:spcBef>
              <a:buFontTx/>
              <a:buChar char="•"/>
              <a:tabLst>
                <a:tab pos="1143000" algn="l"/>
                <a:tab pos="1600200" algn="l"/>
              </a:tabLst>
            </a:pPr>
            <a:r>
              <a:rPr lang="en-US" sz="2200" dirty="0">
                <a:solidFill>
                  <a:schemeClr val="accent2"/>
                </a:solidFill>
              </a:rPr>
              <a:t>Assign the project a </a:t>
            </a:r>
            <a:r>
              <a:rPr lang="en-US" sz="2200" b="1" u="sng" dirty="0">
                <a:solidFill>
                  <a:schemeClr val="accent2"/>
                </a:solidFill>
              </a:rPr>
              <a:t>Name</a:t>
            </a:r>
            <a:r>
              <a:rPr lang="en-US" sz="2200" dirty="0">
                <a:solidFill>
                  <a:schemeClr val="accent2"/>
                </a:solidFill>
              </a:rPr>
              <a:t> (any name is fine)</a:t>
            </a:r>
          </a:p>
          <a:p>
            <a:pPr marL="1143000" lvl="2" indent="-228600">
              <a:spcBef>
                <a:spcPct val="20000"/>
              </a:spcBef>
              <a:buFontTx/>
              <a:buChar char="•"/>
              <a:tabLst>
                <a:tab pos="1143000" algn="l"/>
                <a:tab pos="1600200" algn="l"/>
              </a:tabLst>
            </a:pPr>
            <a:r>
              <a:rPr lang="en-US" sz="2200" dirty="0">
                <a:solidFill>
                  <a:schemeClr val="accent2"/>
                </a:solidFill>
              </a:rPr>
              <a:t>Create project using </a:t>
            </a:r>
            <a:r>
              <a:rPr lang="en-US" sz="2200" b="1" u="sng" dirty="0">
                <a:solidFill>
                  <a:schemeClr val="accent2"/>
                </a:solidFill>
              </a:rPr>
              <a:t>Analog or </a:t>
            </a:r>
            <a:r>
              <a:rPr lang="en-US" sz="2200" b="1" u="sng" dirty="0" smtClean="0">
                <a:solidFill>
                  <a:schemeClr val="accent2"/>
                </a:solidFill>
              </a:rPr>
              <a:t>Mixed Analog/Digital</a:t>
            </a:r>
            <a:endParaRPr lang="en-US" sz="2200" u="sng" dirty="0">
              <a:solidFill>
                <a:schemeClr val="accent2"/>
              </a:solidFill>
            </a:endParaRPr>
          </a:p>
          <a:p>
            <a:pPr marL="1143000" lvl="2" indent="-228600">
              <a:spcBef>
                <a:spcPct val="20000"/>
              </a:spcBef>
              <a:buFontTx/>
              <a:buChar char="•"/>
              <a:tabLst>
                <a:tab pos="1143000" algn="l"/>
                <a:tab pos="1600200" algn="l"/>
              </a:tabLst>
            </a:pPr>
            <a:r>
              <a:rPr lang="en-US" sz="2200" dirty="0">
                <a:solidFill>
                  <a:schemeClr val="accent2"/>
                </a:solidFill>
              </a:rPr>
              <a:t>Pick the </a:t>
            </a:r>
            <a:r>
              <a:rPr lang="en-US" sz="2200" b="1" u="sng" dirty="0">
                <a:solidFill>
                  <a:schemeClr val="accent2"/>
                </a:solidFill>
              </a:rPr>
              <a:t>Location</a:t>
            </a:r>
            <a:r>
              <a:rPr lang="en-US" sz="2200" dirty="0">
                <a:solidFill>
                  <a:schemeClr val="accent2"/>
                </a:solidFill>
              </a:rPr>
              <a:t> </a:t>
            </a:r>
            <a:r>
              <a:rPr lang="en-US" sz="2200" dirty="0" smtClean="0">
                <a:solidFill>
                  <a:schemeClr val="accent2"/>
                </a:solidFill>
              </a:rPr>
              <a:t>(select Browse and then select Create Dir to make a new folder for your project)</a:t>
            </a:r>
            <a:endParaRPr lang="en-US" sz="2200" dirty="0">
              <a:solidFill>
                <a:schemeClr val="accent2"/>
              </a:solidFill>
            </a:endParaRPr>
          </a:p>
        </p:txBody>
      </p:sp>
      <p:sp>
        <p:nvSpPr>
          <p:cNvPr id="10" name="Rectangle 5"/>
          <p:cNvSpPr>
            <a:spLocks noChangeArrowheads="1"/>
          </p:cNvSpPr>
          <p:nvPr/>
        </p:nvSpPr>
        <p:spPr bwMode="auto">
          <a:xfrm>
            <a:off x="0" y="393700"/>
            <a:ext cx="9144000" cy="8636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PSPICE</a:t>
            </a:r>
            <a:r>
              <a:rPr lang="en-US" sz="2200" dirty="0">
                <a:solidFill>
                  <a:schemeClr val="accent2"/>
                </a:solidFill>
              </a:rPr>
              <a:t> </a:t>
            </a:r>
            <a:endParaRPr lang="en-US" sz="2200" dirty="0" smtClean="0">
              <a:solidFill>
                <a:schemeClr val="accent2"/>
              </a:solidFill>
            </a:endParaRPr>
          </a:p>
          <a:p>
            <a:pPr>
              <a:spcBef>
                <a:spcPct val="20000"/>
              </a:spcBef>
              <a:tabLst>
                <a:tab pos="1143000" algn="l"/>
                <a:tab pos="1600200" algn="l"/>
              </a:tabLst>
            </a:pPr>
            <a:r>
              <a:rPr lang="en-US" sz="2200" dirty="0">
                <a:solidFill>
                  <a:schemeClr val="accent2"/>
                </a:solidFill>
              </a:rPr>
              <a:t>(See examples on class web site for more details and illustrations):</a:t>
            </a:r>
          </a:p>
          <a:p>
            <a:pPr>
              <a:spcBef>
                <a:spcPct val="20000"/>
              </a:spcBef>
              <a:tabLst>
                <a:tab pos="1143000" algn="l"/>
                <a:tab pos="1600200" algn="l"/>
              </a:tabLst>
            </a:pPr>
            <a:endParaRPr lang="en-US" sz="2200" dirty="0">
              <a:solidFill>
                <a:schemeClr val="accent2"/>
              </a:solidFill>
            </a:endParaRPr>
          </a:p>
        </p:txBody>
      </p:sp>
      <p:sp>
        <p:nvSpPr>
          <p:cNvPr id="11"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284" y="1744663"/>
            <a:ext cx="4814715" cy="444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1524000"/>
            <a:ext cx="7556500" cy="1905000"/>
          </a:xfrm>
          <a:prstGeom prst="rect">
            <a:avLst/>
          </a:prstGeom>
          <a:noFill/>
          <a:ln w="9525">
            <a:noFill/>
            <a:miter lim="800000"/>
            <a:headEnd/>
            <a:tailEnd/>
          </a:ln>
        </p:spPr>
        <p:txBody>
          <a:bodyPr/>
          <a:lstStyle/>
          <a:p>
            <a:pPr marL="1143000" lvl="2" indent="-508000">
              <a:spcBef>
                <a:spcPct val="20000"/>
              </a:spcBef>
              <a:tabLst>
                <a:tab pos="1143000" algn="l"/>
                <a:tab pos="1600200" algn="l"/>
              </a:tabLst>
            </a:pPr>
            <a:r>
              <a:rPr lang="en-US" sz="2200" dirty="0" smtClean="0">
                <a:solidFill>
                  <a:schemeClr val="accent2"/>
                </a:solidFill>
              </a:rPr>
              <a:t>C</a:t>
            </a:r>
            <a:r>
              <a:rPr lang="en-US" sz="2200" dirty="0">
                <a:solidFill>
                  <a:schemeClr val="accent2"/>
                </a:solidFill>
              </a:rPr>
              <a:t>)	If asked to </a:t>
            </a:r>
            <a:r>
              <a:rPr lang="en-US" sz="2200" i="1" dirty="0" smtClean="0">
                <a:solidFill>
                  <a:schemeClr val="accent2"/>
                </a:solidFill>
              </a:rPr>
              <a:t>create based on an existing project </a:t>
            </a:r>
            <a:r>
              <a:rPr lang="en-US" sz="2200" dirty="0" smtClean="0">
                <a:solidFill>
                  <a:schemeClr val="accent2"/>
                </a:solidFill>
              </a:rPr>
              <a:t>or </a:t>
            </a:r>
            <a:r>
              <a:rPr lang="en-US" sz="2200" i="1" dirty="0" smtClean="0">
                <a:solidFill>
                  <a:schemeClr val="accent2"/>
                </a:solidFill>
              </a:rPr>
              <a:t>create a blank project</a:t>
            </a:r>
            <a:r>
              <a:rPr lang="en-US" sz="2200" dirty="0" smtClean="0">
                <a:solidFill>
                  <a:schemeClr val="accent2"/>
                </a:solidFill>
              </a:rPr>
              <a:t>, select </a:t>
            </a:r>
            <a:r>
              <a:rPr lang="en-US" sz="2200" b="1" u="sng" dirty="0">
                <a:solidFill>
                  <a:schemeClr val="accent2"/>
                </a:solidFill>
              </a:rPr>
              <a:t>C</a:t>
            </a:r>
            <a:r>
              <a:rPr lang="en-US" sz="2200" b="1" u="sng" dirty="0" smtClean="0">
                <a:solidFill>
                  <a:schemeClr val="accent2"/>
                </a:solidFill>
              </a:rPr>
              <a:t>reate a blank </a:t>
            </a:r>
            <a:r>
              <a:rPr lang="en-US" sz="2200" b="1" u="sng" dirty="0">
                <a:solidFill>
                  <a:schemeClr val="accent2"/>
                </a:solidFill>
              </a:rPr>
              <a:t>project</a:t>
            </a:r>
            <a:r>
              <a:rPr lang="en-US" sz="2200" b="1" dirty="0" smtClean="0">
                <a:solidFill>
                  <a:schemeClr val="accent2"/>
                </a:solidFill>
              </a:rPr>
              <a:t>.</a:t>
            </a:r>
            <a:endParaRPr lang="en-US" sz="2200" b="1" dirty="0">
              <a:solidFill>
                <a:schemeClr val="accent2"/>
              </a:solidFill>
            </a:endParaRP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5"/>
          <p:cNvSpPr>
            <a:spLocks noChangeArrowheads="1"/>
          </p:cNvSpPr>
          <p:nvPr/>
        </p:nvSpPr>
        <p:spPr bwMode="auto">
          <a:xfrm>
            <a:off x="0" y="393700"/>
            <a:ext cx="9144000" cy="64643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PSPICE</a:t>
            </a:r>
            <a:r>
              <a:rPr lang="en-US" sz="2200" dirty="0">
                <a:solidFill>
                  <a:schemeClr val="accent2"/>
                </a:solidFill>
              </a:rPr>
              <a:t> </a:t>
            </a:r>
          </a:p>
          <a:p>
            <a:pPr>
              <a:spcBef>
                <a:spcPct val="20000"/>
              </a:spcBef>
              <a:tabLst>
                <a:tab pos="1143000" algn="l"/>
                <a:tab pos="1600200" algn="l"/>
              </a:tabLst>
            </a:pPr>
            <a:r>
              <a:rPr lang="en-US" sz="2200" dirty="0">
                <a:solidFill>
                  <a:schemeClr val="accent2"/>
                </a:solidFill>
              </a:rPr>
              <a:t>(See </a:t>
            </a:r>
            <a:r>
              <a:rPr lang="en-US" sz="2200" dirty="0" smtClean="0">
                <a:solidFill>
                  <a:schemeClr val="accent2"/>
                </a:solidFill>
              </a:rPr>
              <a:t>examples on class web site for details </a:t>
            </a:r>
            <a:r>
              <a:rPr lang="en-US" sz="2200" dirty="0">
                <a:solidFill>
                  <a:schemeClr val="accent2"/>
                </a:solidFill>
              </a:rPr>
              <a:t>and illustrations):</a:t>
            </a:r>
          </a:p>
          <a:p>
            <a:pPr marL="520700" lvl="1" indent="-342900">
              <a:spcBef>
                <a:spcPct val="20000"/>
              </a:spcBef>
              <a:tabLst>
                <a:tab pos="1143000" algn="l"/>
                <a:tab pos="1600200" algn="l"/>
              </a:tabLst>
            </a:pPr>
            <a:r>
              <a:rPr lang="en-US" sz="2200" dirty="0">
                <a:solidFill>
                  <a:schemeClr val="accent2"/>
                </a:solidFill>
              </a:rPr>
              <a:t>1)	</a:t>
            </a:r>
            <a:r>
              <a:rPr lang="en-US" sz="2200" u="sng" dirty="0">
                <a:solidFill>
                  <a:schemeClr val="accent2"/>
                </a:solidFill>
              </a:rPr>
              <a:t>Create a P</a:t>
            </a:r>
            <a:r>
              <a:rPr lang="en-US" sz="2200" u="sng" dirty="0" smtClean="0">
                <a:solidFill>
                  <a:schemeClr val="accent2"/>
                </a:solidFill>
              </a:rPr>
              <a:t>roject</a:t>
            </a:r>
            <a:endParaRPr lang="en-US" sz="2200" u="sng" dirty="0">
              <a:solidFill>
                <a:schemeClr val="accent2"/>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028" y="2608263"/>
            <a:ext cx="6777943" cy="249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spTree>
    <p:extLst>
      <p:ext uri="{BB962C8B-B14F-4D97-AF65-F5344CB8AC3E}">
        <p14:creationId xmlns:p14="http://schemas.microsoft.com/office/powerpoint/2010/main" val="113693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9144000" cy="5994400"/>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a:tabLst>
                <a:tab pos="1143000" algn="l"/>
                <a:tab pos="1600200" algn="l"/>
              </a:tabLst>
            </a:pPr>
            <a:r>
              <a:rPr lang="en-US" sz="2200" dirty="0" smtClean="0">
                <a:solidFill>
                  <a:schemeClr val="accent2"/>
                </a:solidFill>
              </a:rPr>
              <a:t>Select </a:t>
            </a:r>
            <a:r>
              <a:rPr lang="en-US" sz="2200" b="1" u="sng" dirty="0" smtClean="0">
                <a:solidFill>
                  <a:schemeClr val="accent2"/>
                </a:solidFill>
              </a:rPr>
              <a:t>Place - Part</a:t>
            </a:r>
            <a:r>
              <a:rPr lang="en-US" sz="2200" b="1" dirty="0" smtClean="0">
                <a:solidFill>
                  <a:schemeClr val="accent2"/>
                </a:solidFill>
              </a:rPr>
              <a:t> </a:t>
            </a:r>
            <a:r>
              <a:rPr lang="en-US" sz="2200" dirty="0" smtClean="0">
                <a:solidFill>
                  <a:schemeClr val="accent2"/>
                </a:solidFill>
              </a:rPr>
              <a:t>from the main menu.  A list of libraries and parts should appear.</a:t>
            </a:r>
          </a:p>
          <a:p>
            <a:pPr marL="1092200" lvl="2" indent="-457200">
              <a:spcBef>
                <a:spcPct val="20000"/>
              </a:spcBef>
              <a:buFont typeface="+mj-lt"/>
              <a:buAutoNum type="alphaUcPeriod"/>
              <a:tabLst>
                <a:tab pos="1143000" algn="l"/>
                <a:tab pos="1600200" algn="l"/>
              </a:tabLst>
            </a:pPr>
            <a:r>
              <a:rPr lang="en-US" sz="2200" dirty="0" smtClean="0">
                <a:solidFill>
                  <a:schemeClr val="accent2"/>
                </a:solidFill>
              </a:rPr>
              <a:t>If no libraries appear, select </a:t>
            </a:r>
            <a:r>
              <a:rPr lang="en-US" sz="2200" b="1" u="sng" dirty="0" smtClean="0">
                <a:solidFill>
                  <a:schemeClr val="accent2"/>
                </a:solidFill>
              </a:rPr>
              <a:t>Add Libraries</a:t>
            </a:r>
            <a:r>
              <a:rPr lang="en-US" sz="2200" b="1" dirty="0" smtClean="0">
                <a:solidFill>
                  <a:schemeClr val="accent2"/>
                </a:solidFill>
              </a:rPr>
              <a:t> </a:t>
            </a:r>
            <a:r>
              <a:rPr lang="en-US" sz="2200" dirty="0" smtClean="0">
                <a:solidFill>
                  <a:schemeClr val="accent2"/>
                </a:solidFill>
              </a:rPr>
              <a:t>and select all libraries listed in the PSPICE folder as shown below.  Select </a:t>
            </a:r>
            <a:r>
              <a:rPr lang="en-US" sz="2200" b="1" u="sng" dirty="0" smtClean="0">
                <a:solidFill>
                  <a:schemeClr val="accent2"/>
                </a:solidFill>
              </a:rPr>
              <a:t>Open</a:t>
            </a:r>
            <a:r>
              <a:rPr lang="en-US" sz="2200" dirty="0" smtClean="0">
                <a:solidFill>
                  <a:schemeClr val="accent2"/>
                </a:solidFill>
              </a:rPr>
              <a:t>.</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2725"/>
            <a:ext cx="86582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39000" y="4805362"/>
            <a:ext cx="342900" cy="4397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13400" y="2752725"/>
            <a:ext cx="673100" cy="320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9500" y="3217862"/>
            <a:ext cx="698500" cy="219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82300" y="3860800"/>
            <a:ext cx="1643399" cy="400110"/>
          </a:xfrm>
          <a:prstGeom prst="rect">
            <a:avLst/>
          </a:prstGeom>
          <a:noFill/>
          <a:ln w="28575">
            <a:solidFill>
              <a:srgbClr val="FF0000"/>
            </a:solidFill>
          </a:ln>
        </p:spPr>
        <p:txBody>
          <a:bodyPr wrap="none" rtlCol="0">
            <a:spAutoFit/>
          </a:bodyPr>
          <a:lstStyle/>
          <a:p>
            <a:r>
              <a:rPr lang="en-US" sz="2000" b="1" i="1" dirty="0" smtClean="0">
                <a:solidFill>
                  <a:srgbClr val="FF0000"/>
                </a:solidFill>
              </a:rPr>
              <a:t>Add Libraries</a:t>
            </a:r>
            <a:endParaRPr lang="en-US" sz="2000" b="1" i="1" dirty="0">
              <a:solidFill>
                <a:srgbClr val="FF0000"/>
              </a:solidFill>
            </a:endParaRPr>
          </a:p>
        </p:txBody>
      </p:sp>
      <p:cxnSp>
        <p:nvCxnSpPr>
          <p:cNvPr id="11" name="Straight Arrow Connector 10"/>
          <p:cNvCxnSpPr>
            <a:stCxn id="3" idx="2"/>
          </p:cNvCxnSpPr>
          <p:nvPr/>
        </p:nvCxnSpPr>
        <p:spPr>
          <a:xfrm>
            <a:off x="6604000" y="4260910"/>
            <a:ext cx="635000" cy="5444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a:off x="1778000" y="3752491"/>
            <a:ext cx="671902" cy="176841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2449902" y="4132442"/>
            <a:ext cx="1078576" cy="1008512"/>
          </a:xfrm>
          <a:prstGeom prst="rect">
            <a:avLst/>
          </a:prstGeom>
          <a:noFill/>
          <a:ln w="28575">
            <a:solidFill>
              <a:srgbClr val="FF0000"/>
            </a:solidFill>
          </a:ln>
        </p:spPr>
        <p:txBody>
          <a:bodyPr wrap="square" rtlCol="0">
            <a:spAutoFit/>
          </a:bodyPr>
          <a:lstStyle/>
          <a:p>
            <a:pPr algn="ctr"/>
            <a:r>
              <a:rPr lang="en-US" sz="2000" b="1" i="1" dirty="0" smtClean="0">
                <a:solidFill>
                  <a:srgbClr val="FF0000"/>
                </a:solidFill>
              </a:rPr>
              <a:t>Select these libraries</a:t>
            </a:r>
            <a:endParaRPr lang="en-US" sz="2000" b="1" i="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4822167" cy="1612181"/>
          </a:xfrm>
          <a:prstGeom prst="rect">
            <a:avLst/>
          </a:prstGeom>
          <a:noFill/>
          <a:ln w="9525">
            <a:noFill/>
            <a:miter lim="800000"/>
            <a:headEnd/>
            <a:tailEnd/>
          </a:ln>
        </p:spPr>
        <p:txBody>
          <a:bodyPr/>
          <a:lstStyle/>
          <a:p>
            <a:pPr marL="344488" lvl="1" indent="-344488">
              <a:spcBef>
                <a:spcPct val="20000"/>
              </a:spcBef>
              <a:buAutoNum type="arabicParenR" startAt="2"/>
              <a:tabLst>
                <a:tab pos="344488"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801688" lvl="3" indent="-457200">
              <a:spcBef>
                <a:spcPct val="20000"/>
              </a:spcBef>
              <a:buFont typeface="+mj-lt"/>
              <a:buAutoNum type="alphaUcPeriod" startAt="3"/>
              <a:tabLst>
                <a:tab pos="344488" algn="l"/>
                <a:tab pos="1600200" algn="l"/>
              </a:tabLst>
            </a:pPr>
            <a:r>
              <a:rPr lang="en-US" sz="2200" dirty="0" smtClean="0">
                <a:solidFill>
                  <a:schemeClr val="accent2"/>
                </a:solidFill>
              </a:rPr>
              <a:t>Select the desired part (such as R in the </a:t>
            </a:r>
            <a:r>
              <a:rPr lang="en-US" sz="2200" b="1" u="sng" dirty="0" smtClean="0">
                <a:solidFill>
                  <a:schemeClr val="accent2"/>
                </a:solidFill>
              </a:rPr>
              <a:t>Analog</a:t>
            </a:r>
            <a:r>
              <a:rPr lang="en-US" sz="2200" dirty="0" smtClean="0">
                <a:solidFill>
                  <a:schemeClr val="accent2"/>
                </a:solidFill>
              </a:rPr>
              <a:t> library as shown to the right).</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167" y="863600"/>
            <a:ext cx="4321834" cy="599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86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9144000" cy="5994400"/>
          </a:xfrm>
          <a:prstGeom prst="rect">
            <a:avLst/>
          </a:prstGeom>
          <a:noFill/>
          <a:ln w="9525">
            <a:noFill/>
            <a:miter lim="800000"/>
            <a:headEnd/>
            <a:tailEnd/>
          </a:ln>
        </p:spPr>
        <p:txBody>
          <a:bodyPr/>
          <a:lstStyle/>
          <a:p>
            <a:pPr marL="344488" lvl="1" indent="-344488">
              <a:spcBef>
                <a:spcPct val="20000"/>
              </a:spcBef>
              <a:buAutoNum type="arabicParenR" startAt="2"/>
              <a:tabLst>
                <a:tab pos="344488"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801688" lvl="3" indent="-457200">
              <a:spcBef>
                <a:spcPct val="20000"/>
              </a:spcBef>
              <a:buFont typeface="+mj-lt"/>
              <a:buAutoNum type="alphaUcPeriod" startAt="4"/>
              <a:tabLst>
                <a:tab pos="344488" algn="l"/>
                <a:tab pos="1600200" algn="l"/>
              </a:tabLst>
            </a:pPr>
            <a:r>
              <a:rPr lang="en-US" sz="2200" dirty="0" smtClean="0">
                <a:solidFill>
                  <a:schemeClr val="accent2"/>
                </a:solidFill>
              </a:rPr>
              <a:t>Click where you would like to place the part on the schematic.</a:t>
            </a:r>
          </a:p>
          <a:p>
            <a:pPr marL="801688" lvl="3" indent="-457200">
              <a:spcBef>
                <a:spcPct val="20000"/>
              </a:spcBef>
              <a:buFont typeface="+mj-lt"/>
              <a:buAutoNum type="alphaUcPeriod" startAt="4"/>
              <a:tabLst>
                <a:tab pos="344488" algn="l"/>
                <a:tab pos="1600200" algn="l"/>
              </a:tabLst>
            </a:pPr>
            <a:r>
              <a:rPr lang="en-US" sz="2200" dirty="0" smtClean="0">
                <a:solidFill>
                  <a:schemeClr val="accent2"/>
                </a:solidFill>
              </a:rPr>
              <a:t>Use </a:t>
            </a:r>
            <a:r>
              <a:rPr lang="en-US" sz="2200" b="1" dirty="0" smtClean="0">
                <a:solidFill>
                  <a:schemeClr val="accent2"/>
                </a:solidFill>
              </a:rPr>
              <a:t>R</a:t>
            </a:r>
            <a:r>
              <a:rPr lang="en-US" sz="2200" dirty="0" smtClean="0">
                <a:solidFill>
                  <a:schemeClr val="accent2"/>
                </a:solidFill>
              </a:rPr>
              <a:t> to rotate the part as you place it on the schematic.  Once it has been placed, it can be rotated, flipped, or mirrored by right-clicking on the part.</a:t>
            </a:r>
          </a:p>
          <a:p>
            <a:pPr marL="801688" lvl="3" indent="-457200">
              <a:spcBef>
                <a:spcPct val="20000"/>
              </a:spcBef>
              <a:buFont typeface="+mj-lt"/>
              <a:buAutoNum type="alphaUcPeriod" startAt="4"/>
              <a:tabLst>
                <a:tab pos="344488" algn="l"/>
                <a:tab pos="1600200" algn="l"/>
              </a:tabLst>
            </a:pPr>
            <a:r>
              <a:rPr lang="en-US" sz="2200" dirty="0" smtClean="0">
                <a:solidFill>
                  <a:schemeClr val="accent2"/>
                </a:solidFill>
              </a:rPr>
              <a:t>Continue clicking on the schematic to place multiple parts (such as several resistor) and then right click and select </a:t>
            </a:r>
            <a:r>
              <a:rPr lang="en-US" sz="2200" b="1" dirty="0" smtClean="0">
                <a:solidFill>
                  <a:schemeClr val="accent2"/>
                </a:solidFill>
              </a:rPr>
              <a:t>End Mode </a:t>
            </a:r>
            <a:r>
              <a:rPr lang="en-US" sz="2200" dirty="0" smtClean="0">
                <a:solidFill>
                  <a:schemeClr val="accent2"/>
                </a:solidFill>
              </a:rPr>
              <a:t>to stop.</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23" t="24830" r="23726" b="37585"/>
          <a:stretch/>
        </p:blipFill>
        <p:spPr bwMode="auto">
          <a:xfrm>
            <a:off x="452146" y="3738028"/>
            <a:ext cx="8239708" cy="2921563"/>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598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0" y="863600"/>
            <a:ext cx="9066362" cy="5994400"/>
          </a:xfrm>
          <a:prstGeom prst="rect">
            <a:avLst/>
          </a:prstGeom>
          <a:noFill/>
          <a:ln w="9525">
            <a:noFill/>
            <a:miter lim="800000"/>
            <a:headEnd/>
            <a:tailEnd/>
          </a:ln>
        </p:spPr>
        <p:txBody>
          <a:bodyPr/>
          <a:lstStyle/>
          <a:p>
            <a:pPr marL="635000" lvl="1" indent="-457200">
              <a:spcBef>
                <a:spcPct val="20000"/>
              </a:spcBef>
              <a:buAutoNum type="arabicParenR" startAt="2"/>
              <a:tabLst>
                <a:tab pos="1143000" algn="l"/>
                <a:tab pos="1600200" algn="l"/>
              </a:tabLst>
            </a:pPr>
            <a:r>
              <a:rPr lang="en-US" sz="2200" dirty="0" smtClean="0">
                <a:solidFill>
                  <a:schemeClr val="accent2"/>
                </a:solidFill>
              </a:rPr>
              <a:t>Draw </a:t>
            </a:r>
            <a:r>
              <a:rPr lang="en-US" sz="2200" dirty="0">
                <a:solidFill>
                  <a:schemeClr val="accent2"/>
                </a:solidFill>
              </a:rPr>
              <a:t>the </a:t>
            </a:r>
            <a:r>
              <a:rPr lang="en-US" sz="2200" dirty="0" smtClean="0">
                <a:solidFill>
                  <a:schemeClr val="accent2"/>
                </a:solidFill>
              </a:rPr>
              <a:t>schematic</a:t>
            </a:r>
          </a:p>
          <a:p>
            <a:pPr marL="1092200" lvl="2" indent="-457200">
              <a:spcBef>
                <a:spcPct val="20000"/>
              </a:spcBef>
              <a:buFont typeface="+mj-lt"/>
              <a:buAutoNum type="alphaUcPeriod" startAt="7"/>
              <a:tabLst>
                <a:tab pos="1143000" algn="l"/>
                <a:tab pos="1600200" algn="l"/>
              </a:tabLst>
            </a:pPr>
            <a:r>
              <a:rPr lang="en-US" sz="2200" dirty="0" smtClean="0">
                <a:solidFill>
                  <a:schemeClr val="accent2"/>
                </a:solidFill>
              </a:rPr>
              <a:t>Similarly, add a voltage source – part </a:t>
            </a:r>
            <a:r>
              <a:rPr lang="en-US" sz="2200" b="1" u="sng" dirty="0" smtClean="0">
                <a:solidFill>
                  <a:schemeClr val="accent2"/>
                </a:solidFill>
              </a:rPr>
              <a:t>VSRC</a:t>
            </a:r>
            <a:r>
              <a:rPr lang="en-US" sz="2200" dirty="0" smtClean="0">
                <a:solidFill>
                  <a:schemeClr val="accent2"/>
                </a:solidFill>
              </a:rPr>
              <a:t> from the </a:t>
            </a:r>
            <a:r>
              <a:rPr lang="en-US" sz="2200" b="1" u="sng" dirty="0" smtClean="0">
                <a:solidFill>
                  <a:schemeClr val="accent2"/>
                </a:solidFill>
              </a:rPr>
              <a:t>Source</a:t>
            </a:r>
            <a:r>
              <a:rPr lang="en-US" sz="2200" dirty="0" smtClean="0">
                <a:solidFill>
                  <a:schemeClr val="accent2"/>
                </a:solidFill>
              </a:rPr>
              <a:t> library.  You can use Place – Part from the main menu or use the toolbar on the right of the screen.  Note that the voltage source has been added to the schematic below.</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5"/>
          <p:cNvSpPr>
            <a:spLocks noChangeArrowheads="1"/>
          </p:cNvSpPr>
          <p:nvPr/>
        </p:nvSpPr>
        <p:spPr bwMode="auto">
          <a:xfrm>
            <a:off x="0" y="393700"/>
            <a:ext cx="9144000" cy="431800"/>
          </a:xfrm>
          <a:prstGeom prst="rect">
            <a:avLst/>
          </a:prstGeom>
          <a:noFill/>
          <a:ln w="9525">
            <a:noFill/>
            <a:miter lim="800000"/>
            <a:headEnd/>
            <a:tailEnd/>
          </a:ln>
        </p:spPr>
        <p:txBody>
          <a:bodyPr/>
          <a:lstStyle/>
          <a:p>
            <a:pPr>
              <a:spcBef>
                <a:spcPct val="20000"/>
              </a:spcBef>
              <a:tabLst>
                <a:tab pos="1143000" algn="l"/>
                <a:tab pos="1600200" algn="l"/>
              </a:tabLst>
            </a:pPr>
            <a:r>
              <a:rPr lang="en-US" sz="2200" b="1" u="sng" dirty="0">
                <a:solidFill>
                  <a:schemeClr val="accent2"/>
                </a:solidFill>
              </a:rPr>
              <a:t>Basic steps in creating and analyzing a circuit using </a:t>
            </a:r>
            <a:r>
              <a:rPr lang="en-US" sz="2200" b="1" u="sng" dirty="0" smtClean="0">
                <a:solidFill>
                  <a:schemeClr val="accent2"/>
                </a:solidFill>
              </a:rPr>
              <a:t>PSPICE</a:t>
            </a:r>
            <a:endParaRPr lang="en-US" sz="2200" b="1" u="sng" dirty="0">
              <a:solidFill>
                <a:schemeClr val="accent2"/>
              </a:solidFill>
            </a:endParaRPr>
          </a:p>
        </p:txBody>
      </p:sp>
      <p:sp>
        <p:nvSpPr>
          <p:cNvPr id="9" name="Rectangle 4"/>
          <p:cNvSpPr>
            <a:spLocks noChangeArrowheads="1"/>
          </p:cNvSpPr>
          <p:nvPr/>
        </p:nvSpPr>
        <p:spPr bwMode="auto">
          <a:xfrm>
            <a:off x="0" y="0"/>
            <a:ext cx="50292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PSPICE Lecture #1</a:t>
            </a:r>
            <a:endParaRPr lang="en-US" sz="32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517" t="11962" b="50000"/>
          <a:stretch/>
        </p:blipFill>
        <p:spPr bwMode="auto">
          <a:xfrm>
            <a:off x="43133" y="2708694"/>
            <a:ext cx="3051446" cy="414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282" y="4451231"/>
            <a:ext cx="5974151" cy="213234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805382" y="3114584"/>
            <a:ext cx="342900" cy="292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54407" y="3060954"/>
            <a:ext cx="1287532" cy="400110"/>
          </a:xfrm>
          <a:prstGeom prst="rect">
            <a:avLst/>
          </a:prstGeom>
          <a:noFill/>
          <a:ln w="28575">
            <a:solidFill>
              <a:srgbClr val="FF0000"/>
            </a:solidFill>
          </a:ln>
        </p:spPr>
        <p:txBody>
          <a:bodyPr wrap="none" rtlCol="0">
            <a:spAutoFit/>
          </a:bodyPr>
          <a:lstStyle/>
          <a:p>
            <a:r>
              <a:rPr lang="en-US" sz="2000" b="1" i="1" dirty="0" smtClean="0">
                <a:solidFill>
                  <a:srgbClr val="FF0000"/>
                </a:solidFill>
              </a:rPr>
              <a:t>Place Part</a:t>
            </a:r>
            <a:endParaRPr lang="en-US" sz="2000" b="1" i="1" dirty="0">
              <a:solidFill>
                <a:srgbClr val="FF0000"/>
              </a:solidFill>
            </a:endParaRPr>
          </a:p>
        </p:txBody>
      </p:sp>
      <p:cxnSp>
        <p:nvCxnSpPr>
          <p:cNvPr id="16" name="Straight Arrow Connector 15"/>
          <p:cNvCxnSpPr>
            <a:stCxn id="14" idx="1"/>
            <a:endCxn id="13" idx="3"/>
          </p:cNvCxnSpPr>
          <p:nvPr/>
        </p:nvCxnSpPr>
        <p:spPr>
          <a:xfrm flipH="1">
            <a:off x="3148282" y="3261009"/>
            <a:ext cx="5061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1725</Words>
  <Application>Microsoft Office PowerPoint</Application>
  <PresentationFormat>On-screen Show (4:3)</PresentationFormat>
  <Paragraphs>222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Default Design</vt:lpstr>
      <vt:lpstr>Document</vt:lpstr>
      <vt:lpstr>Microsoft 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246</cp:revision>
  <dcterms:created xsi:type="dcterms:W3CDTF">2003-05-19T18:05:36Z</dcterms:created>
  <dcterms:modified xsi:type="dcterms:W3CDTF">2013-08-29T20:26:16Z</dcterms:modified>
</cp:coreProperties>
</file>