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5" r:id="rId2"/>
    <p:sldId id="286" r:id="rId3"/>
    <p:sldId id="294" r:id="rId4"/>
    <p:sldId id="295" r:id="rId5"/>
    <p:sldId id="317" r:id="rId6"/>
    <p:sldId id="318" r:id="rId7"/>
    <p:sldId id="304" r:id="rId8"/>
    <p:sldId id="320" r:id="rId9"/>
    <p:sldId id="319" r:id="rId10"/>
    <p:sldId id="321" r:id="rId11"/>
    <p:sldId id="306" r:id="rId12"/>
    <p:sldId id="305" r:id="rId13"/>
    <p:sldId id="315" r:id="rId14"/>
    <p:sldId id="322" r:id="rId15"/>
    <p:sldId id="312" r:id="rId16"/>
    <p:sldId id="323" r:id="rId17"/>
    <p:sldId id="314" r:id="rId18"/>
    <p:sldId id="296"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CC66"/>
    <a:srgbClr val="FFCC00"/>
    <a:srgbClr val="FF9933"/>
    <a:srgbClr val="FFFF66"/>
    <a:srgbClr val="FF3300"/>
    <a:srgbClr val="00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31" autoAdjust="0"/>
    <p:restoredTop sz="90929"/>
  </p:normalViewPr>
  <p:slideViewPr>
    <p:cSldViewPr snapToObjects="1">
      <p:cViewPr varScale="1">
        <p:scale>
          <a:sx n="116" d="100"/>
          <a:sy n="116" d="100"/>
        </p:scale>
        <p:origin x="171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1BB48B7-841B-4B32-A775-DFC130E76D1A}" type="slidenum">
              <a:rPr lang="en-US"/>
              <a:pPr/>
              <a:t>‹#›</a:t>
            </a:fld>
            <a:endParaRPr lang="en-US"/>
          </a:p>
        </p:txBody>
      </p:sp>
    </p:spTree>
    <p:extLst>
      <p:ext uri="{BB962C8B-B14F-4D97-AF65-F5344CB8AC3E}">
        <p14:creationId xmlns:p14="http://schemas.microsoft.com/office/powerpoint/2010/main" val="64836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07F65BE-0593-4399-84F5-7B672D482F2A}" type="slidenum">
              <a:rPr lang="en-US"/>
              <a:pPr/>
              <a:t>‹#›</a:t>
            </a:fld>
            <a:endParaRPr lang="en-US"/>
          </a:p>
        </p:txBody>
      </p:sp>
    </p:spTree>
    <p:extLst>
      <p:ext uri="{BB962C8B-B14F-4D97-AF65-F5344CB8AC3E}">
        <p14:creationId xmlns:p14="http://schemas.microsoft.com/office/powerpoint/2010/main" val="17067044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62C9F0-9DE2-4760-BEBA-CF45CE0487B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0EBB23-638E-42C9-808D-6DE5A728CB9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43EED9-7612-4BA4-B973-B4D5AAB98C1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C13491-0653-4A42-A9AD-2DADCA80C44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8C22F6-6D90-4C7B-A731-7213A5FAD9E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C46F6F-93BD-4EC9-95C7-18C8A83A6A4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CD1E477-C006-4467-9938-4FE66EED8E1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9BB6AD4-CD9D-46B1-8160-8B8D4FA0804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532A574-BB6B-4C7A-9622-BA863D24278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9812204-3BE0-4EE6-B011-ADD40835654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CEF470-028E-472E-BE0F-D956C47AEEE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5111BB7-1958-4248-9510-58855835704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4" name="Rectangle 8"/>
          <p:cNvSpPr>
            <a:spLocks noChangeArrowheads="1"/>
          </p:cNvSpPr>
          <p:nvPr/>
        </p:nvSpPr>
        <p:spPr bwMode="auto">
          <a:xfrm>
            <a:off x="0" y="457200"/>
            <a:ext cx="9144000" cy="609600"/>
          </a:xfrm>
          <a:prstGeom prst="rect">
            <a:avLst/>
          </a:prstGeom>
          <a:noFill/>
          <a:ln w="9525">
            <a:noFill/>
            <a:miter lim="800000"/>
            <a:headEnd/>
            <a:tailEnd/>
          </a:ln>
          <a:effectLst/>
        </p:spPr>
        <p:txBody>
          <a:bodyPr/>
          <a:lstStyle/>
          <a:p>
            <a:pPr algn="ctr">
              <a:spcBef>
                <a:spcPct val="20000"/>
              </a:spcBef>
            </a:pPr>
            <a:r>
              <a:rPr lang="en-US" sz="3200" b="1" u="sng" dirty="0">
                <a:solidFill>
                  <a:schemeClr val="accent2"/>
                </a:solidFill>
              </a:rPr>
              <a:t>Navigating the </a:t>
            </a:r>
            <a:r>
              <a:rPr lang="en-US" sz="3200" b="1" u="sng" dirty="0" smtClean="0">
                <a:solidFill>
                  <a:schemeClr val="accent2"/>
                </a:solidFill>
              </a:rPr>
              <a:t>Arduino-BOT </a:t>
            </a:r>
            <a:r>
              <a:rPr lang="en-US" sz="3200" b="1" u="sng" dirty="0">
                <a:solidFill>
                  <a:schemeClr val="accent2"/>
                </a:solidFill>
              </a:rPr>
              <a:t>with whiskers</a:t>
            </a:r>
          </a:p>
          <a:p>
            <a:pPr>
              <a:spcBef>
                <a:spcPct val="20000"/>
              </a:spcBef>
            </a:pPr>
            <a:endParaRPr lang="en-US" sz="1000" b="1" u="sng" dirty="0">
              <a:solidFill>
                <a:schemeClr val="accent2"/>
              </a:solidFill>
            </a:endParaRPr>
          </a:p>
        </p:txBody>
      </p:sp>
      <p:sp>
        <p:nvSpPr>
          <p:cNvPr id="9"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1"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pic>
        <p:nvPicPr>
          <p:cNvPr id="8" name="Picture 7" descr="whiskerbot.jpg"/>
          <p:cNvPicPr>
            <a:picLocks noChangeAspect="1"/>
          </p:cNvPicPr>
          <p:nvPr/>
        </p:nvPicPr>
        <p:blipFill>
          <a:blip r:embed="rId2" cstate="print"/>
          <a:stretch>
            <a:fillRect/>
          </a:stretch>
        </p:blipFill>
        <p:spPr>
          <a:xfrm>
            <a:off x="1524000" y="1066800"/>
            <a:ext cx="5715000" cy="4017688"/>
          </a:xfrm>
          <a:prstGeom prst="rect">
            <a:avLst/>
          </a:prstGeom>
        </p:spPr>
      </p:pic>
      <p:sp>
        <p:nvSpPr>
          <p:cNvPr id="12" name="Rectangle 11"/>
          <p:cNvSpPr/>
          <p:nvPr/>
        </p:nvSpPr>
        <p:spPr>
          <a:xfrm>
            <a:off x="0" y="4826675"/>
            <a:ext cx="9144000" cy="2031325"/>
          </a:xfrm>
          <a:prstGeom prst="rect">
            <a:avLst/>
          </a:prstGeom>
        </p:spPr>
        <p:txBody>
          <a:bodyPr wrap="square">
            <a:spAutoFit/>
          </a:bodyPr>
          <a:lstStyle/>
          <a:p>
            <a:pPr marL="341313" indent="-341313">
              <a:tabLst>
                <a:tab pos="341313" algn="l"/>
              </a:tabLst>
            </a:pPr>
            <a:r>
              <a:rPr lang="en-US" sz="1800" b="1" u="sng" dirty="0">
                <a:solidFill>
                  <a:schemeClr val="accent2"/>
                </a:solidFill>
              </a:rPr>
              <a:t>References</a:t>
            </a:r>
            <a:r>
              <a:rPr lang="en-US" sz="1800" dirty="0">
                <a:solidFill>
                  <a:schemeClr val="accent2"/>
                </a:solidFill>
              </a:rPr>
              <a:t>: </a:t>
            </a:r>
          </a:p>
          <a:p>
            <a:pPr marL="341313" indent="-341313">
              <a:tabLst>
                <a:tab pos="341313" algn="l"/>
              </a:tabLst>
            </a:pPr>
            <a:r>
              <a:rPr lang="en-US" sz="1800" dirty="0"/>
              <a:t>1)	</a:t>
            </a:r>
            <a:r>
              <a:rPr lang="en-US" sz="1800" dirty="0" err="1"/>
              <a:t>Arduino</a:t>
            </a:r>
            <a:r>
              <a:rPr lang="en-US" sz="1800" dirty="0"/>
              <a:t>-BOT Lectures #1-5   - </a:t>
            </a:r>
            <a:r>
              <a:rPr lang="en-US" sz="1800" u="sng" dirty="0">
                <a:solidFill>
                  <a:schemeClr val="accent2"/>
                </a:solidFill>
              </a:rPr>
              <a:t>http://faculty.tcc.edu/PGordy/Egr120/</a:t>
            </a:r>
            <a:r>
              <a:rPr lang="en-US" sz="1800" dirty="0">
                <a:solidFill>
                  <a:schemeClr val="accent2"/>
                </a:solidFill>
              </a:rPr>
              <a:t> </a:t>
            </a:r>
          </a:p>
          <a:p>
            <a:pPr marL="341313" indent="-341313">
              <a:tabLst>
                <a:tab pos="341313" algn="l"/>
              </a:tabLst>
            </a:pPr>
            <a:r>
              <a:rPr lang="en-US" sz="1800" dirty="0"/>
              <a:t>2)	Robotics with the Board of Education Shield for Arduino web tutorials - </a:t>
            </a:r>
            <a:r>
              <a:rPr lang="en-US" sz="1800" u="sng" dirty="0">
                <a:solidFill>
                  <a:schemeClr val="accent2"/>
                </a:solidFill>
              </a:rPr>
              <a:t>http://learn.parallax.com/tutorials/robot/shield-bot/robotics-board-education-shield-arduino </a:t>
            </a:r>
            <a:endParaRPr lang="en-US" sz="1800" dirty="0">
              <a:solidFill>
                <a:schemeClr val="accent2"/>
              </a:solidFill>
            </a:endParaRPr>
          </a:p>
          <a:p>
            <a:pPr marL="341313" indent="-341313">
              <a:tabLst>
                <a:tab pos="341313" algn="l"/>
              </a:tabLst>
            </a:pPr>
            <a:r>
              <a:rPr lang="en-US" sz="1800" dirty="0"/>
              <a:t>3)	Board of Education Shield for Arduino documentation - </a:t>
            </a:r>
            <a:r>
              <a:rPr lang="en-US" sz="1800" u="sng" dirty="0">
                <a:solidFill>
                  <a:schemeClr val="accent2"/>
                </a:solidFill>
              </a:rPr>
              <a:t>https://www.parallax.com/downloads/robotics-board-education-shield-arduino</a:t>
            </a:r>
            <a:endParaRPr lang="en-US" sz="1800" dirty="0">
              <a:solidFill>
                <a:schemeClr val="accent2"/>
              </a:solidFill>
            </a:endParaRPr>
          </a:p>
          <a:p>
            <a:pPr marL="342900" indent="-342900">
              <a:buAutoNum type="arabicParenR" startAt="4"/>
              <a:tabLst>
                <a:tab pos="341313" algn="l"/>
              </a:tabLst>
            </a:pPr>
            <a:r>
              <a:rPr lang="en-US" sz="1800" dirty="0"/>
              <a:t>Arduino web site (software, microcontrollers, examples, and more)  - </a:t>
            </a:r>
            <a:r>
              <a:rPr lang="en-US" sz="1800" u="sng" dirty="0">
                <a:solidFill>
                  <a:schemeClr val="accent2"/>
                </a:solidFill>
              </a:rPr>
              <a:t>https://www.arduino.cc/</a:t>
            </a:r>
            <a:endParaRPr lang="en-US" sz="1800" dirty="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9" name="Rectangle 7"/>
          <p:cNvSpPr>
            <a:spLocks noChangeArrowheads="1"/>
          </p:cNvSpPr>
          <p:nvPr/>
        </p:nvSpPr>
        <p:spPr bwMode="auto">
          <a:xfrm>
            <a:off x="0" y="419100"/>
            <a:ext cx="3505200" cy="2362200"/>
          </a:xfrm>
          <a:prstGeom prst="rect">
            <a:avLst/>
          </a:prstGeom>
          <a:noFill/>
          <a:ln w="9525">
            <a:noFill/>
            <a:miter lim="800000"/>
            <a:headEnd/>
            <a:tailEnd/>
          </a:ln>
          <a:effectLst/>
        </p:spPr>
        <p:txBody>
          <a:bodyPr/>
          <a:lstStyle/>
          <a:p>
            <a:pPr>
              <a:spcBef>
                <a:spcPct val="20000"/>
              </a:spcBef>
              <a:tabLst>
                <a:tab pos="228600" algn="l"/>
              </a:tabLst>
            </a:pPr>
            <a:r>
              <a:rPr lang="en-US" sz="2000" b="1" i="1" u="sng" dirty="0" smtClean="0">
                <a:solidFill>
                  <a:schemeClr val="accent2"/>
                </a:solidFill>
              </a:rPr>
              <a:t>if – else structure</a:t>
            </a:r>
          </a:p>
          <a:p>
            <a:pPr>
              <a:spcBef>
                <a:spcPct val="20000"/>
              </a:spcBef>
              <a:tabLst>
                <a:tab pos="228600" algn="l"/>
              </a:tabLst>
            </a:pPr>
            <a:r>
              <a:rPr lang="en-US" sz="2000" dirty="0" smtClean="0">
                <a:solidFill>
                  <a:schemeClr val="accent2"/>
                </a:solidFill>
              </a:rPr>
              <a:t>The </a:t>
            </a:r>
            <a:r>
              <a:rPr lang="en-US" sz="2000" b="1" i="1" u="sng" dirty="0" smtClean="0">
                <a:solidFill>
                  <a:schemeClr val="accent2"/>
                </a:solidFill>
              </a:rPr>
              <a:t>if – else structure</a:t>
            </a:r>
            <a:r>
              <a:rPr lang="en-US" sz="2000" b="1" i="1" dirty="0" smtClean="0">
                <a:solidFill>
                  <a:schemeClr val="accent2"/>
                </a:solidFill>
              </a:rPr>
              <a:t> </a:t>
            </a:r>
            <a:r>
              <a:rPr lang="en-US" sz="2000" dirty="0" smtClean="0">
                <a:solidFill>
                  <a:schemeClr val="accent2"/>
                </a:solidFill>
              </a:rPr>
              <a:t>has the following form and executes one set of statements when the conditional statement is true and another set of statements conditional statement is false.</a:t>
            </a:r>
          </a:p>
        </p:txBody>
      </p:sp>
      <p:sp>
        <p:nvSpPr>
          <p:cNvPr id="2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10</a:t>
            </a:fld>
            <a:endParaRPr lang="en-US" sz="1800" dirty="0"/>
          </a:p>
        </p:txBody>
      </p:sp>
      <p:sp>
        <p:nvSpPr>
          <p:cNvPr id="2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3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sp>
        <p:nvSpPr>
          <p:cNvPr id="26" name="Rectangle 28"/>
          <p:cNvSpPr>
            <a:spLocks noChangeArrowheads="1"/>
          </p:cNvSpPr>
          <p:nvPr/>
        </p:nvSpPr>
        <p:spPr bwMode="auto">
          <a:xfrm>
            <a:off x="3964780" y="463550"/>
            <a:ext cx="5179220" cy="2667000"/>
          </a:xfrm>
          <a:prstGeom prst="rect">
            <a:avLst/>
          </a:prstGeom>
          <a:noFill/>
          <a:ln w="28575">
            <a:solidFill>
              <a:srgbClr val="FF0000"/>
            </a:solidFill>
            <a:miter lim="800000"/>
            <a:headEnd/>
            <a:tailEnd/>
          </a:ln>
          <a:effectLst/>
        </p:spPr>
        <p:txBody>
          <a:bodyPr/>
          <a:lstStyle/>
          <a:p>
            <a:pPr>
              <a:lnSpc>
                <a:spcPct val="90000"/>
              </a:lnSpc>
              <a:spcBef>
                <a:spcPct val="20000"/>
              </a:spcBef>
              <a:tabLst>
                <a:tab pos="914400" algn="l"/>
                <a:tab pos="2286000" algn="l"/>
              </a:tabLst>
            </a:pPr>
            <a:r>
              <a:rPr lang="en-US" sz="2000" b="1" dirty="0" smtClean="0">
                <a:solidFill>
                  <a:srgbClr val="FF3300"/>
                </a:solidFill>
              </a:rPr>
              <a:t>if (conditional statement) </a:t>
            </a:r>
          </a:p>
          <a:p>
            <a:pPr>
              <a:lnSpc>
                <a:spcPct val="90000"/>
              </a:lnSpc>
              <a:spcBef>
                <a:spcPct val="20000"/>
              </a:spcBef>
              <a:tabLst>
                <a:tab pos="914400" algn="l"/>
                <a:tab pos="2286000" algn="l"/>
              </a:tabLst>
            </a:pPr>
            <a:r>
              <a:rPr lang="en-US" sz="2000" b="1" dirty="0" smtClean="0">
                <a:solidFill>
                  <a:srgbClr val="FF3300"/>
                </a:solidFill>
              </a:rPr>
              <a:t>{</a:t>
            </a:r>
          </a:p>
          <a:p>
            <a:pPr>
              <a:lnSpc>
                <a:spcPct val="90000"/>
              </a:lnSpc>
              <a:spcBef>
                <a:spcPct val="20000"/>
              </a:spcBef>
              <a:tabLst>
                <a:tab pos="914400" algn="l"/>
                <a:tab pos="2286000" algn="l"/>
              </a:tabLst>
            </a:pPr>
            <a:r>
              <a:rPr lang="en-US" sz="2000" b="1" dirty="0" smtClean="0">
                <a:solidFill>
                  <a:srgbClr val="FF3300"/>
                </a:solidFill>
              </a:rPr>
              <a:t>	// execute these statements if true</a:t>
            </a:r>
          </a:p>
          <a:p>
            <a:pPr>
              <a:lnSpc>
                <a:spcPct val="90000"/>
              </a:lnSpc>
              <a:spcBef>
                <a:spcPct val="20000"/>
              </a:spcBef>
              <a:tabLst>
                <a:tab pos="914400" algn="l"/>
                <a:tab pos="2286000" algn="l"/>
              </a:tabLst>
            </a:pPr>
            <a:r>
              <a:rPr lang="en-US" sz="2000" b="1" dirty="0" smtClean="0">
                <a:solidFill>
                  <a:srgbClr val="FF3300"/>
                </a:solidFill>
              </a:rPr>
              <a:t>}</a:t>
            </a:r>
          </a:p>
          <a:p>
            <a:pPr>
              <a:lnSpc>
                <a:spcPct val="90000"/>
              </a:lnSpc>
              <a:spcBef>
                <a:spcPct val="20000"/>
              </a:spcBef>
              <a:tabLst>
                <a:tab pos="914400" algn="l"/>
                <a:tab pos="2286000" algn="l"/>
              </a:tabLst>
            </a:pPr>
            <a:r>
              <a:rPr lang="en-US" sz="2000" b="1" dirty="0" smtClean="0">
                <a:solidFill>
                  <a:srgbClr val="FF3300"/>
                </a:solidFill>
              </a:rPr>
              <a:t>else</a:t>
            </a:r>
          </a:p>
          <a:p>
            <a:pPr>
              <a:lnSpc>
                <a:spcPct val="90000"/>
              </a:lnSpc>
              <a:spcBef>
                <a:spcPct val="20000"/>
              </a:spcBef>
              <a:tabLst>
                <a:tab pos="914400" algn="l"/>
                <a:tab pos="2286000" algn="l"/>
              </a:tabLst>
            </a:pPr>
            <a:r>
              <a:rPr lang="en-US" sz="2000" b="1" dirty="0" smtClean="0">
                <a:solidFill>
                  <a:srgbClr val="FF3300"/>
                </a:solidFill>
              </a:rPr>
              <a:t>{</a:t>
            </a:r>
          </a:p>
          <a:p>
            <a:pPr>
              <a:lnSpc>
                <a:spcPct val="90000"/>
              </a:lnSpc>
              <a:spcBef>
                <a:spcPct val="20000"/>
              </a:spcBef>
              <a:tabLst>
                <a:tab pos="914400" algn="l"/>
                <a:tab pos="2286000" algn="l"/>
              </a:tabLst>
            </a:pPr>
            <a:r>
              <a:rPr lang="en-US" sz="2000" b="1" dirty="0" smtClean="0">
                <a:solidFill>
                  <a:srgbClr val="FF3300"/>
                </a:solidFill>
              </a:rPr>
              <a:t>	// execute these statements if false</a:t>
            </a:r>
          </a:p>
          <a:p>
            <a:pPr>
              <a:lnSpc>
                <a:spcPct val="90000"/>
              </a:lnSpc>
              <a:spcBef>
                <a:spcPct val="20000"/>
              </a:spcBef>
              <a:tabLst>
                <a:tab pos="914400" algn="l"/>
                <a:tab pos="2286000" algn="l"/>
              </a:tabLst>
            </a:pPr>
            <a:r>
              <a:rPr lang="en-US" sz="2000" b="1" dirty="0" smtClean="0">
                <a:solidFill>
                  <a:srgbClr val="FF3300"/>
                </a:solidFill>
              </a:rPr>
              <a:t>}</a:t>
            </a:r>
          </a:p>
          <a:p>
            <a:pPr>
              <a:lnSpc>
                <a:spcPct val="90000"/>
              </a:lnSpc>
              <a:spcBef>
                <a:spcPct val="20000"/>
              </a:spcBef>
              <a:tabLst>
                <a:tab pos="914400" algn="l"/>
                <a:tab pos="2286000" algn="l"/>
              </a:tabLst>
            </a:pPr>
            <a:endParaRPr lang="en-US" sz="2000" b="1" dirty="0" smtClean="0">
              <a:solidFill>
                <a:srgbClr val="FF3300"/>
              </a:solidFill>
            </a:endParaRPr>
          </a:p>
          <a:p>
            <a:pPr>
              <a:lnSpc>
                <a:spcPct val="90000"/>
              </a:lnSpc>
              <a:spcBef>
                <a:spcPct val="20000"/>
              </a:spcBef>
              <a:tabLst>
                <a:tab pos="914400" algn="l"/>
                <a:tab pos="2286000" algn="l"/>
              </a:tabLst>
            </a:pPr>
            <a:endParaRPr lang="en-US" sz="2000" b="1" dirty="0">
              <a:solidFill>
                <a:srgbClr val="FF3300"/>
              </a:solidFill>
            </a:endParaRPr>
          </a:p>
          <a:p>
            <a:pPr>
              <a:lnSpc>
                <a:spcPct val="90000"/>
              </a:lnSpc>
              <a:spcBef>
                <a:spcPct val="20000"/>
              </a:spcBef>
              <a:tabLst>
                <a:tab pos="914400" algn="l"/>
                <a:tab pos="2286000" algn="l"/>
              </a:tabLst>
            </a:pPr>
            <a:endParaRPr lang="en-US" sz="2000" dirty="0">
              <a:solidFill>
                <a:schemeClr val="accent2"/>
              </a:solidFill>
            </a:endParaRPr>
          </a:p>
        </p:txBody>
      </p:sp>
      <p:sp>
        <p:nvSpPr>
          <p:cNvPr id="48" name="Rectangle 47"/>
          <p:cNvSpPr/>
          <p:nvPr/>
        </p:nvSpPr>
        <p:spPr>
          <a:xfrm>
            <a:off x="3964780" y="3238500"/>
            <a:ext cx="5152172" cy="2862322"/>
          </a:xfrm>
          <a:prstGeom prst="rect">
            <a:avLst/>
          </a:prstGeom>
          <a:ln w="28575">
            <a:solidFill>
              <a:schemeClr val="accent2"/>
            </a:solidFill>
          </a:ln>
        </p:spPr>
        <p:txBody>
          <a:bodyPr wrap="square">
            <a:spAutoFit/>
          </a:bodyPr>
          <a:lstStyle/>
          <a:p>
            <a:r>
              <a:rPr lang="en-US" sz="2000" b="1" i="1" u="sng" dirty="0" smtClean="0">
                <a:solidFill>
                  <a:schemeClr val="accent2"/>
                </a:solidFill>
              </a:rPr>
              <a:t>Example</a:t>
            </a:r>
            <a:r>
              <a:rPr lang="en-US" sz="2000" b="1" i="1" dirty="0" smtClean="0">
                <a:solidFill>
                  <a:schemeClr val="accent2"/>
                </a:solidFill>
              </a:rPr>
              <a:t>:</a:t>
            </a:r>
          </a:p>
          <a:p>
            <a:r>
              <a:rPr lang="en-US" sz="2000" dirty="0" smtClean="0">
                <a:solidFill>
                  <a:schemeClr val="accent2"/>
                </a:solidFill>
              </a:rPr>
              <a:t>if (a &gt; b)</a:t>
            </a:r>
          </a:p>
          <a:p>
            <a:r>
              <a:rPr lang="en-US" sz="2000" dirty="0" smtClean="0">
                <a:solidFill>
                  <a:schemeClr val="accent2"/>
                </a:solidFill>
              </a:rPr>
              <a:t>{</a:t>
            </a:r>
          </a:p>
          <a:p>
            <a:r>
              <a:rPr lang="en-US" sz="2000" dirty="0" smtClean="0">
                <a:solidFill>
                  <a:schemeClr val="accent2"/>
                </a:solidFill>
              </a:rPr>
              <a:t>	</a:t>
            </a:r>
            <a:r>
              <a:rPr lang="en-US" sz="2000" dirty="0" err="1" smtClean="0">
                <a:solidFill>
                  <a:schemeClr val="accent2"/>
                </a:solidFill>
              </a:rPr>
              <a:t>Serial.print</a:t>
            </a:r>
            <a:r>
              <a:rPr lang="en-US" sz="2000" dirty="0" smtClean="0">
                <a:solidFill>
                  <a:schemeClr val="accent2"/>
                </a:solidFill>
              </a:rPr>
              <a:t>("a is greater than b");</a:t>
            </a:r>
          </a:p>
          <a:p>
            <a:r>
              <a:rPr lang="en-US" sz="2000" dirty="0" smtClean="0">
                <a:solidFill>
                  <a:schemeClr val="accent2"/>
                </a:solidFill>
              </a:rPr>
              <a:t>} </a:t>
            </a:r>
          </a:p>
          <a:p>
            <a:r>
              <a:rPr lang="en-US" sz="2000" dirty="0" smtClean="0">
                <a:solidFill>
                  <a:schemeClr val="accent2"/>
                </a:solidFill>
              </a:rPr>
              <a:t>else</a:t>
            </a:r>
          </a:p>
          <a:p>
            <a:r>
              <a:rPr lang="en-US" sz="2000" dirty="0" smtClean="0">
                <a:solidFill>
                  <a:schemeClr val="accent2"/>
                </a:solidFill>
              </a:rPr>
              <a:t>{</a:t>
            </a:r>
          </a:p>
          <a:p>
            <a:r>
              <a:rPr lang="en-US" sz="2000" dirty="0" smtClean="0">
                <a:solidFill>
                  <a:schemeClr val="accent2"/>
                </a:solidFill>
              </a:rPr>
              <a:t>	</a:t>
            </a:r>
            <a:r>
              <a:rPr lang="en-US" sz="2000" dirty="0" err="1" smtClean="0">
                <a:solidFill>
                  <a:schemeClr val="accent2"/>
                </a:solidFill>
              </a:rPr>
              <a:t>Serial.print</a:t>
            </a:r>
            <a:r>
              <a:rPr lang="en-US" sz="2000" dirty="0" smtClean="0">
                <a:solidFill>
                  <a:schemeClr val="accent2"/>
                </a:solidFill>
              </a:rPr>
              <a:t>(“a is not greater than b");</a:t>
            </a:r>
          </a:p>
          <a:p>
            <a:r>
              <a:rPr lang="en-US" sz="2000" dirty="0" smtClean="0">
                <a:solidFill>
                  <a:schemeClr val="accent2"/>
                </a:solidFill>
              </a:rPr>
              <a:t>} </a:t>
            </a:r>
          </a:p>
        </p:txBody>
      </p:sp>
      <p:grpSp>
        <p:nvGrpSpPr>
          <p:cNvPr id="27" name="Group 31"/>
          <p:cNvGrpSpPr>
            <a:grpSpLocks/>
          </p:cNvGrpSpPr>
          <p:nvPr/>
        </p:nvGrpSpPr>
        <p:grpSpPr bwMode="auto">
          <a:xfrm>
            <a:off x="202406" y="2857500"/>
            <a:ext cx="3252787" cy="3886200"/>
            <a:chOff x="1104" y="1440"/>
            <a:chExt cx="2049" cy="2448"/>
          </a:xfrm>
        </p:grpSpPr>
        <p:sp>
          <p:nvSpPr>
            <p:cNvPr id="49" name="Line 12"/>
            <p:cNvSpPr>
              <a:spLocks noChangeShapeType="1"/>
            </p:cNvSpPr>
            <p:nvPr/>
          </p:nvSpPr>
          <p:spPr bwMode="auto">
            <a:xfrm>
              <a:off x="1536" y="1440"/>
              <a:ext cx="0" cy="288"/>
            </a:xfrm>
            <a:prstGeom prst="line">
              <a:avLst/>
            </a:prstGeom>
            <a:noFill/>
            <a:ln w="28575">
              <a:solidFill>
                <a:schemeClr val="accent2"/>
              </a:solidFill>
              <a:round/>
              <a:headEnd/>
              <a:tailEnd type="triangle" w="med" len="med"/>
            </a:ln>
            <a:effectLst/>
          </p:spPr>
          <p:txBody>
            <a:bodyPr/>
            <a:lstStyle/>
            <a:p>
              <a:endParaRPr lang="en-US"/>
            </a:p>
          </p:txBody>
        </p:sp>
        <p:sp>
          <p:nvSpPr>
            <p:cNvPr id="50" name="Line 13"/>
            <p:cNvSpPr>
              <a:spLocks noChangeShapeType="1"/>
            </p:cNvSpPr>
            <p:nvPr/>
          </p:nvSpPr>
          <p:spPr bwMode="auto">
            <a:xfrm>
              <a:off x="1536" y="1680"/>
              <a:ext cx="0" cy="288"/>
            </a:xfrm>
            <a:prstGeom prst="line">
              <a:avLst/>
            </a:prstGeom>
            <a:noFill/>
            <a:ln w="28575">
              <a:solidFill>
                <a:schemeClr val="accent2"/>
              </a:solidFill>
              <a:round/>
              <a:headEnd/>
              <a:tailEnd/>
            </a:ln>
            <a:effectLst/>
          </p:spPr>
          <p:txBody>
            <a:bodyPr/>
            <a:lstStyle/>
            <a:p>
              <a:endParaRPr lang="en-US"/>
            </a:p>
          </p:txBody>
        </p:sp>
        <p:sp>
          <p:nvSpPr>
            <p:cNvPr id="51" name="AutoShape 14"/>
            <p:cNvSpPr>
              <a:spLocks noChangeArrowheads="1"/>
            </p:cNvSpPr>
            <p:nvPr/>
          </p:nvSpPr>
          <p:spPr bwMode="auto">
            <a:xfrm>
              <a:off x="1152" y="1968"/>
              <a:ext cx="768" cy="720"/>
            </a:xfrm>
            <a:prstGeom prst="diamond">
              <a:avLst/>
            </a:prstGeom>
            <a:noFill/>
            <a:ln w="28575">
              <a:solidFill>
                <a:schemeClr val="accent2"/>
              </a:solidFill>
              <a:miter lim="800000"/>
              <a:headEnd/>
              <a:tailEnd/>
            </a:ln>
            <a:effectLst/>
          </p:spPr>
          <p:txBody>
            <a:bodyPr wrap="none" anchor="ctr"/>
            <a:lstStyle/>
            <a:p>
              <a:endParaRPr lang="en-US"/>
            </a:p>
          </p:txBody>
        </p:sp>
        <p:sp>
          <p:nvSpPr>
            <p:cNvPr id="52" name="Rectangle 15"/>
            <p:cNvSpPr>
              <a:spLocks noChangeArrowheads="1"/>
            </p:cNvSpPr>
            <p:nvPr/>
          </p:nvSpPr>
          <p:spPr bwMode="auto">
            <a:xfrm>
              <a:off x="2256" y="2976"/>
              <a:ext cx="864" cy="336"/>
            </a:xfrm>
            <a:prstGeom prst="rect">
              <a:avLst/>
            </a:prstGeom>
            <a:noFill/>
            <a:ln w="28575">
              <a:solidFill>
                <a:schemeClr val="accent2"/>
              </a:solidFill>
              <a:miter lim="800000"/>
              <a:headEnd/>
              <a:tailEnd/>
            </a:ln>
            <a:effectLst/>
          </p:spPr>
          <p:txBody>
            <a:bodyPr wrap="none" anchor="ctr"/>
            <a:lstStyle/>
            <a:p>
              <a:endParaRPr lang="en-US"/>
            </a:p>
          </p:txBody>
        </p:sp>
        <p:sp>
          <p:nvSpPr>
            <p:cNvPr id="53" name="Rectangle 16"/>
            <p:cNvSpPr>
              <a:spLocks noChangeArrowheads="1"/>
            </p:cNvSpPr>
            <p:nvPr/>
          </p:nvSpPr>
          <p:spPr bwMode="auto">
            <a:xfrm>
              <a:off x="1104" y="2976"/>
              <a:ext cx="864" cy="336"/>
            </a:xfrm>
            <a:prstGeom prst="rect">
              <a:avLst/>
            </a:prstGeom>
            <a:noFill/>
            <a:ln w="28575">
              <a:solidFill>
                <a:schemeClr val="accent2"/>
              </a:solidFill>
              <a:miter lim="800000"/>
              <a:headEnd/>
              <a:tailEnd/>
            </a:ln>
            <a:effectLst/>
          </p:spPr>
          <p:txBody>
            <a:bodyPr wrap="none" anchor="ctr"/>
            <a:lstStyle/>
            <a:p>
              <a:endParaRPr lang="en-US"/>
            </a:p>
          </p:txBody>
        </p:sp>
        <p:sp>
          <p:nvSpPr>
            <p:cNvPr id="54" name="Line 17"/>
            <p:cNvSpPr>
              <a:spLocks noChangeShapeType="1"/>
            </p:cNvSpPr>
            <p:nvPr/>
          </p:nvSpPr>
          <p:spPr bwMode="auto">
            <a:xfrm>
              <a:off x="1536" y="2688"/>
              <a:ext cx="0" cy="192"/>
            </a:xfrm>
            <a:prstGeom prst="line">
              <a:avLst/>
            </a:prstGeom>
            <a:noFill/>
            <a:ln w="28575">
              <a:solidFill>
                <a:schemeClr val="accent2"/>
              </a:solidFill>
              <a:round/>
              <a:headEnd/>
              <a:tailEnd type="triangle" w="med" len="med"/>
            </a:ln>
            <a:effectLst/>
          </p:spPr>
          <p:txBody>
            <a:bodyPr/>
            <a:lstStyle/>
            <a:p>
              <a:endParaRPr lang="en-US"/>
            </a:p>
          </p:txBody>
        </p:sp>
        <p:sp>
          <p:nvSpPr>
            <p:cNvPr id="55" name="Line 18"/>
            <p:cNvSpPr>
              <a:spLocks noChangeShapeType="1"/>
            </p:cNvSpPr>
            <p:nvPr/>
          </p:nvSpPr>
          <p:spPr bwMode="auto">
            <a:xfrm>
              <a:off x="1536" y="2832"/>
              <a:ext cx="0" cy="144"/>
            </a:xfrm>
            <a:prstGeom prst="line">
              <a:avLst/>
            </a:prstGeom>
            <a:noFill/>
            <a:ln w="28575">
              <a:solidFill>
                <a:schemeClr val="accent2"/>
              </a:solidFill>
              <a:round/>
              <a:headEnd/>
              <a:tailEnd/>
            </a:ln>
            <a:effectLst/>
          </p:spPr>
          <p:txBody>
            <a:bodyPr/>
            <a:lstStyle/>
            <a:p>
              <a:endParaRPr lang="en-US"/>
            </a:p>
          </p:txBody>
        </p:sp>
        <p:sp>
          <p:nvSpPr>
            <p:cNvPr id="56" name="Line 19"/>
            <p:cNvSpPr>
              <a:spLocks noChangeShapeType="1"/>
            </p:cNvSpPr>
            <p:nvPr/>
          </p:nvSpPr>
          <p:spPr bwMode="auto">
            <a:xfrm>
              <a:off x="1536" y="3600"/>
              <a:ext cx="0" cy="288"/>
            </a:xfrm>
            <a:prstGeom prst="line">
              <a:avLst/>
            </a:prstGeom>
            <a:noFill/>
            <a:ln w="28575">
              <a:solidFill>
                <a:schemeClr val="accent2"/>
              </a:solidFill>
              <a:round/>
              <a:headEnd/>
              <a:tailEnd type="triangle" w="med" len="med"/>
            </a:ln>
            <a:effectLst/>
          </p:spPr>
          <p:txBody>
            <a:bodyPr/>
            <a:lstStyle/>
            <a:p>
              <a:endParaRPr lang="en-US"/>
            </a:p>
          </p:txBody>
        </p:sp>
        <p:sp>
          <p:nvSpPr>
            <p:cNvPr id="57" name="Line 20"/>
            <p:cNvSpPr>
              <a:spLocks noChangeShapeType="1"/>
            </p:cNvSpPr>
            <p:nvPr/>
          </p:nvSpPr>
          <p:spPr bwMode="auto">
            <a:xfrm>
              <a:off x="1536" y="3312"/>
              <a:ext cx="0" cy="288"/>
            </a:xfrm>
            <a:prstGeom prst="line">
              <a:avLst/>
            </a:prstGeom>
            <a:noFill/>
            <a:ln w="28575">
              <a:solidFill>
                <a:schemeClr val="accent2"/>
              </a:solidFill>
              <a:round/>
              <a:headEnd/>
              <a:tailEnd/>
            </a:ln>
            <a:effectLst/>
          </p:spPr>
          <p:txBody>
            <a:bodyPr/>
            <a:lstStyle/>
            <a:p>
              <a:endParaRPr lang="en-US"/>
            </a:p>
          </p:txBody>
        </p:sp>
        <p:sp>
          <p:nvSpPr>
            <p:cNvPr id="58" name="Line 21"/>
            <p:cNvSpPr>
              <a:spLocks noChangeShapeType="1"/>
            </p:cNvSpPr>
            <p:nvPr/>
          </p:nvSpPr>
          <p:spPr bwMode="auto">
            <a:xfrm>
              <a:off x="2640" y="2328"/>
              <a:ext cx="0" cy="552"/>
            </a:xfrm>
            <a:prstGeom prst="line">
              <a:avLst/>
            </a:prstGeom>
            <a:noFill/>
            <a:ln w="28575">
              <a:solidFill>
                <a:schemeClr val="accent2"/>
              </a:solidFill>
              <a:round/>
              <a:headEnd/>
              <a:tailEnd type="triangle" w="med" len="med"/>
            </a:ln>
            <a:effectLst/>
          </p:spPr>
          <p:txBody>
            <a:bodyPr/>
            <a:lstStyle/>
            <a:p>
              <a:endParaRPr lang="en-US"/>
            </a:p>
          </p:txBody>
        </p:sp>
        <p:sp>
          <p:nvSpPr>
            <p:cNvPr id="59" name="Line 22"/>
            <p:cNvSpPr>
              <a:spLocks noChangeShapeType="1"/>
            </p:cNvSpPr>
            <p:nvPr/>
          </p:nvSpPr>
          <p:spPr bwMode="auto">
            <a:xfrm>
              <a:off x="2640" y="2832"/>
              <a:ext cx="0" cy="144"/>
            </a:xfrm>
            <a:prstGeom prst="line">
              <a:avLst/>
            </a:prstGeom>
            <a:noFill/>
            <a:ln w="28575">
              <a:solidFill>
                <a:schemeClr val="accent2"/>
              </a:solidFill>
              <a:round/>
              <a:headEnd/>
              <a:tailEnd/>
            </a:ln>
            <a:effectLst/>
          </p:spPr>
          <p:txBody>
            <a:bodyPr/>
            <a:lstStyle/>
            <a:p>
              <a:endParaRPr lang="en-US"/>
            </a:p>
          </p:txBody>
        </p:sp>
        <p:sp>
          <p:nvSpPr>
            <p:cNvPr id="60" name="Line 23"/>
            <p:cNvSpPr>
              <a:spLocks noChangeShapeType="1"/>
            </p:cNvSpPr>
            <p:nvPr/>
          </p:nvSpPr>
          <p:spPr bwMode="auto">
            <a:xfrm>
              <a:off x="1920" y="2328"/>
              <a:ext cx="720" cy="0"/>
            </a:xfrm>
            <a:prstGeom prst="line">
              <a:avLst/>
            </a:prstGeom>
            <a:noFill/>
            <a:ln w="28575">
              <a:solidFill>
                <a:schemeClr val="accent2"/>
              </a:solidFill>
              <a:round/>
              <a:headEnd/>
              <a:tailEnd/>
            </a:ln>
            <a:effectLst/>
          </p:spPr>
          <p:txBody>
            <a:bodyPr/>
            <a:lstStyle/>
            <a:p>
              <a:endParaRPr lang="en-US"/>
            </a:p>
          </p:txBody>
        </p:sp>
        <p:sp>
          <p:nvSpPr>
            <p:cNvPr id="61" name="Line 24"/>
            <p:cNvSpPr>
              <a:spLocks noChangeShapeType="1"/>
            </p:cNvSpPr>
            <p:nvPr/>
          </p:nvSpPr>
          <p:spPr bwMode="auto">
            <a:xfrm>
              <a:off x="2640" y="3312"/>
              <a:ext cx="0" cy="288"/>
            </a:xfrm>
            <a:prstGeom prst="line">
              <a:avLst/>
            </a:prstGeom>
            <a:noFill/>
            <a:ln w="28575">
              <a:solidFill>
                <a:schemeClr val="accent2"/>
              </a:solidFill>
              <a:round/>
              <a:headEnd/>
              <a:tailEnd/>
            </a:ln>
            <a:effectLst/>
          </p:spPr>
          <p:txBody>
            <a:bodyPr/>
            <a:lstStyle/>
            <a:p>
              <a:endParaRPr lang="en-US"/>
            </a:p>
          </p:txBody>
        </p:sp>
        <p:sp>
          <p:nvSpPr>
            <p:cNvPr id="62" name="Line 25"/>
            <p:cNvSpPr>
              <a:spLocks noChangeShapeType="1"/>
            </p:cNvSpPr>
            <p:nvPr/>
          </p:nvSpPr>
          <p:spPr bwMode="auto">
            <a:xfrm>
              <a:off x="1536" y="3600"/>
              <a:ext cx="1104" cy="0"/>
            </a:xfrm>
            <a:prstGeom prst="line">
              <a:avLst/>
            </a:prstGeom>
            <a:noFill/>
            <a:ln w="28575">
              <a:solidFill>
                <a:schemeClr val="accent2"/>
              </a:solidFill>
              <a:round/>
              <a:headEnd/>
              <a:tailEnd/>
            </a:ln>
            <a:effectLst/>
          </p:spPr>
          <p:txBody>
            <a:bodyPr/>
            <a:lstStyle/>
            <a:p>
              <a:endParaRPr lang="en-US"/>
            </a:p>
          </p:txBody>
        </p:sp>
        <p:sp>
          <p:nvSpPr>
            <p:cNvPr id="63" name="Text Box 26"/>
            <p:cNvSpPr txBox="1">
              <a:spLocks noChangeArrowheads="1"/>
            </p:cNvSpPr>
            <p:nvPr/>
          </p:nvSpPr>
          <p:spPr bwMode="auto">
            <a:xfrm>
              <a:off x="1104" y="2976"/>
              <a:ext cx="875" cy="212"/>
            </a:xfrm>
            <a:prstGeom prst="rect">
              <a:avLst/>
            </a:prstGeom>
            <a:noFill/>
            <a:ln w="9525">
              <a:noFill/>
              <a:miter lim="800000"/>
              <a:headEnd/>
              <a:tailEnd/>
            </a:ln>
            <a:effectLst/>
          </p:spPr>
          <p:txBody>
            <a:bodyPr wrap="none">
              <a:spAutoFit/>
            </a:bodyPr>
            <a:lstStyle/>
            <a:p>
              <a:r>
                <a:rPr lang="en-US" sz="1600" b="1">
                  <a:solidFill>
                    <a:schemeClr val="accent2"/>
                  </a:solidFill>
                </a:rPr>
                <a:t>Do this if true</a:t>
              </a:r>
            </a:p>
          </p:txBody>
        </p:sp>
        <p:sp>
          <p:nvSpPr>
            <p:cNvPr id="64" name="Text Box 27"/>
            <p:cNvSpPr txBox="1">
              <a:spLocks noChangeArrowheads="1"/>
            </p:cNvSpPr>
            <p:nvPr/>
          </p:nvSpPr>
          <p:spPr bwMode="auto">
            <a:xfrm>
              <a:off x="2256" y="2976"/>
              <a:ext cx="897" cy="212"/>
            </a:xfrm>
            <a:prstGeom prst="rect">
              <a:avLst/>
            </a:prstGeom>
            <a:noFill/>
            <a:ln w="9525">
              <a:noFill/>
              <a:miter lim="800000"/>
              <a:headEnd/>
              <a:tailEnd/>
            </a:ln>
            <a:effectLst/>
          </p:spPr>
          <p:txBody>
            <a:bodyPr wrap="none">
              <a:spAutoFit/>
            </a:bodyPr>
            <a:lstStyle/>
            <a:p>
              <a:r>
                <a:rPr lang="en-US" sz="1600" b="1">
                  <a:solidFill>
                    <a:schemeClr val="accent2"/>
                  </a:solidFill>
                </a:rPr>
                <a:t>Do this if false</a:t>
              </a:r>
            </a:p>
          </p:txBody>
        </p:sp>
        <p:sp>
          <p:nvSpPr>
            <p:cNvPr id="65" name="Text Box 28"/>
            <p:cNvSpPr txBox="1">
              <a:spLocks noChangeArrowheads="1"/>
            </p:cNvSpPr>
            <p:nvPr/>
          </p:nvSpPr>
          <p:spPr bwMode="auto">
            <a:xfrm>
              <a:off x="1275" y="2140"/>
              <a:ext cx="522" cy="366"/>
            </a:xfrm>
            <a:prstGeom prst="rect">
              <a:avLst/>
            </a:prstGeom>
            <a:noFill/>
            <a:ln w="9525">
              <a:noFill/>
              <a:miter lim="800000"/>
              <a:headEnd/>
              <a:tailEnd/>
            </a:ln>
            <a:effectLst/>
          </p:spPr>
          <p:txBody>
            <a:bodyPr wrap="none">
              <a:spAutoFit/>
            </a:bodyPr>
            <a:lstStyle/>
            <a:p>
              <a:pPr algn="ctr"/>
              <a:r>
                <a:rPr lang="en-US" sz="1600" b="1">
                  <a:solidFill>
                    <a:schemeClr val="accent2"/>
                  </a:solidFill>
                </a:rPr>
                <a:t>Logical</a:t>
              </a:r>
            </a:p>
            <a:p>
              <a:pPr algn="ctr"/>
              <a:r>
                <a:rPr lang="en-US" sz="1600" b="1">
                  <a:solidFill>
                    <a:schemeClr val="accent2"/>
                  </a:solidFill>
                </a:rPr>
                <a:t>Test</a:t>
              </a:r>
            </a:p>
          </p:txBody>
        </p:sp>
        <p:sp>
          <p:nvSpPr>
            <p:cNvPr id="66" name="Text Box 29"/>
            <p:cNvSpPr txBox="1">
              <a:spLocks noChangeArrowheads="1"/>
            </p:cNvSpPr>
            <p:nvPr/>
          </p:nvSpPr>
          <p:spPr bwMode="auto">
            <a:xfrm>
              <a:off x="1275" y="2620"/>
              <a:ext cx="201" cy="212"/>
            </a:xfrm>
            <a:prstGeom prst="rect">
              <a:avLst/>
            </a:prstGeom>
            <a:noFill/>
            <a:ln w="9525">
              <a:noFill/>
              <a:miter lim="800000"/>
              <a:headEnd/>
              <a:tailEnd/>
            </a:ln>
            <a:effectLst/>
          </p:spPr>
          <p:txBody>
            <a:bodyPr wrap="none">
              <a:spAutoFit/>
            </a:bodyPr>
            <a:lstStyle/>
            <a:p>
              <a:r>
                <a:rPr lang="en-US" sz="1600" b="1">
                  <a:solidFill>
                    <a:schemeClr val="accent2"/>
                  </a:solidFill>
                </a:rPr>
                <a:t>T</a:t>
              </a:r>
            </a:p>
          </p:txBody>
        </p:sp>
        <p:sp>
          <p:nvSpPr>
            <p:cNvPr id="67" name="Text Box 30"/>
            <p:cNvSpPr txBox="1">
              <a:spLocks noChangeArrowheads="1"/>
            </p:cNvSpPr>
            <p:nvPr/>
          </p:nvSpPr>
          <p:spPr bwMode="auto">
            <a:xfrm>
              <a:off x="1979" y="2140"/>
              <a:ext cx="194" cy="212"/>
            </a:xfrm>
            <a:prstGeom prst="rect">
              <a:avLst/>
            </a:prstGeom>
            <a:noFill/>
            <a:ln w="9525">
              <a:noFill/>
              <a:miter lim="800000"/>
              <a:headEnd/>
              <a:tailEnd/>
            </a:ln>
            <a:effectLst/>
          </p:spPr>
          <p:txBody>
            <a:bodyPr wrap="none">
              <a:spAutoFit/>
            </a:bodyPr>
            <a:lstStyle/>
            <a:p>
              <a:r>
                <a:rPr lang="en-US" sz="1600" b="1">
                  <a:solidFill>
                    <a:schemeClr val="accent2"/>
                  </a:solidFill>
                </a:rPr>
                <a:t>F</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6" name="Rectangle 1028"/>
          <p:cNvSpPr>
            <a:spLocks noChangeArrowheads="1"/>
          </p:cNvSpPr>
          <p:nvPr/>
        </p:nvSpPr>
        <p:spPr bwMode="auto">
          <a:xfrm>
            <a:off x="0" y="457200"/>
            <a:ext cx="9144000" cy="1143000"/>
          </a:xfrm>
          <a:prstGeom prst="rect">
            <a:avLst/>
          </a:prstGeom>
          <a:noFill/>
          <a:ln w="9525">
            <a:noFill/>
            <a:miter lim="800000"/>
            <a:headEnd/>
            <a:tailEnd/>
          </a:ln>
          <a:effectLst/>
        </p:spPr>
        <p:txBody>
          <a:bodyPr/>
          <a:lstStyle/>
          <a:p>
            <a:pPr>
              <a:spcBef>
                <a:spcPct val="20000"/>
              </a:spcBef>
              <a:tabLst>
                <a:tab pos="228600" algn="l"/>
              </a:tabLst>
            </a:pPr>
            <a:r>
              <a:rPr lang="en-US" sz="2000" b="1" u="sng" dirty="0">
                <a:solidFill>
                  <a:schemeClr val="accent2"/>
                </a:solidFill>
              </a:rPr>
              <a:t>Adding a whisker </a:t>
            </a:r>
            <a:r>
              <a:rPr lang="en-US" sz="2000" b="1" u="sng" dirty="0" smtClean="0">
                <a:solidFill>
                  <a:schemeClr val="accent2"/>
                </a:solidFill>
              </a:rPr>
              <a:t>test circuit</a:t>
            </a:r>
            <a:endParaRPr lang="en-US" sz="2000" u="sng" dirty="0" smtClean="0">
              <a:solidFill>
                <a:schemeClr val="accent2"/>
              </a:solidFill>
            </a:endParaRPr>
          </a:p>
          <a:p>
            <a:pPr>
              <a:spcBef>
                <a:spcPct val="20000"/>
              </a:spcBef>
              <a:tabLst>
                <a:tab pos="228600" algn="l"/>
              </a:tabLst>
            </a:pPr>
            <a:r>
              <a:rPr lang="en-US" sz="2000" dirty="0" smtClean="0">
                <a:solidFill>
                  <a:schemeClr val="accent2"/>
                </a:solidFill>
              </a:rPr>
              <a:t>It is good to add a whisker test circuit so that we can be sure that the whiskers are working before we attempt to navigate using whiskers.</a:t>
            </a:r>
            <a:endParaRPr lang="en-US" sz="2000" dirty="0">
              <a:solidFill>
                <a:schemeClr val="accent2"/>
              </a:solidFill>
            </a:endParaRPr>
          </a:p>
        </p:txBody>
      </p:sp>
      <p:sp>
        <p:nvSpPr>
          <p:cNvPr id="20"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11</a:t>
            </a:fld>
            <a:endParaRPr lang="en-US" sz="1800" dirty="0"/>
          </a:p>
        </p:txBody>
      </p:sp>
      <p:sp>
        <p:nvSpPr>
          <p:cNvPr id="21"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22"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pic>
        <p:nvPicPr>
          <p:cNvPr id="5122" name="Picture 2"/>
          <p:cNvPicPr>
            <a:picLocks noChangeAspect="1" noChangeArrowheads="1"/>
          </p:cNvPicPr>
          <p:nvPr/>
        </p:nvPicPr>
        <p:blipFill>
          <a:blip r:embed="rId2" cstate="print"/>
          <a:srcRect/>
          <a:stretch>
            <a:fillRect/>
          </a:stretch>
        </p:blipFill>
        <p:spPr bwMode="auto">
          <a:xfrm>
            <a:off x="228601" y="1600200"/>
            <a:ext cx="6180856" cy="5257800"/>
          </a:xfrm>
          <a:prstGeom prst="rect">
            <a:avLst/>
          </a:prstGeom>
          <a:noFill/>
          <a:ln w="9525">
            <a:noFill/>
            <a:miter lim="800000"/>
            <a:headEnd/>
            <a:tailEnd/>
          </a:ln>
        </p:spPr>
      </p:pic>
      <p:sp>
        <p:nvSpPr>
          <p:cNvPr id="19" name="Rectangle 18"/>
          <p:cNvSpPr/>
          <p:nvPr/>
        </p:nvSpPr>
        <p:spPr>
          <a:xfrm>
            <a:off x="4529856" y="3048000"/>
            <a:ext cx="4614144" cy="1631216"/>
          </a:xfrm>
          <a:prstGeom prst="rect">
            <a:avLst/>
          </a:prstGeom>
          <a:ln w="28575">
            <a:solidFill>
              <a:schemeClr val="accent2"/>
            </a:solidFill>
          </a:ln>
        </p:spPr>
        <p:txBody>
          <a:bodyPr wrap="square">
            <a:spAutoFit/>
          </a:bodyPr>
          <a:lstStyle/>
          <a:p>
            <a:r>
              <a:rPr lang="en-US" sz="2000" b="1" u="sng" dirty="0" smtClean="0">
                <a:solidFill>
                  <a:schemeClr val="accent2"/>
                </a:solidFill>
              </a:rPr>
              <a:t>Test Circuit Operation</a:t>
            </a:r>
            <a:r>
              <a:rPr lang="en-US" sz="2000" dirty="0" smtClean="0">
                <a:solidFill>
                  <a:schemeClr val="accent2"/>
                </a:solidFill>
              </a:rPr>
              <a:t>:</a:t>
            </a:r>
          </a:p>
          <a:p>
            <a:pPr marL="228600" indent="-228600">
              <a:buFont typeface="Arial" pitchFamily="34" charset="0"/>
              <a:buChar char="•"/>
            </a:pPr>
            <a:r>
              <a:rPr lang="en-US" sz="2000" dirty="0" smtClean="0">
                <a:solidFill>
                  <a:schemeClr val="accent2"/>
                </a:solidFill>
              </a:rPr>
              <a:t>Press left whisker – light LED on pin 8</a:t>
            </a:r>
          </a:p>
          <a:p>
            <a:pPr marL="228600" indent="-228600">
              <a:buFont typeface="Arial" pitchFamily="34" charset="0"/>
              <a:buChar char="•"/>
            </a:pPr>
            <a:r>
              <a:rPr lang="en-US" sz="2000" dirty="0" smtClean="0">
                <a:solidFill>
                  <a:schemeClr val="accent2"/>
                </a:solidFill>
              </a:rPr>
              <a:t>Press right whisker – light LED on pin 2</a:t>
            </a:r>
          </a:p>
          <a:p>
            <a:pPr marL="228600" indent="-228600">
              <a:buFont typeface="Arial" pitchFamily="34" charset="0"/>
              <a:buChar char="•"/>
            </a:pPr>
            <a:r>
              <a:rPr lang="en-US" sz="2000" dirty="0" smtClean="0">
                <a:solidFill>
                  <a:schemeClr val="accent2"/>
                </a:solidFill>
              </a:rPr>
              <a:t>Press both whiskers – light both LEDs</a:t>
            </a:r>
          </a:p>
          <a:p>
            <a:pPr marL="228600" indent="-228600">
              <a:buFont typeface="Arial" pitchFamily="34" charset="0"/>
              <a:buChar char="•"/>
            </a:pPr>
            <a:r>
              <a:rPr lang="en-US" sz="2000" dirty="0" smtClean="0">
                <a:solidFill>
                  <a:schemeClr val="accent2"/>
                </a:solidFill>
              </a:rPr>
              <a:t>No whiskers pressed – neither LED lit</a:t>
            </a:r>
          </a:p>
        </p:txBody>
      </p:sp>
      <p:sp>
        <p:nvSpPr>
          <p:cNvPr id="23" name="Rectangle 22"/>
          <p:cNvSpPr/>
          <p:nvPr/>
        </p:nvSpPr>
        <p:spPr>
          <a:xfrm>
            <a:off x="6409457" y="4876800"/>
            <a:ext cx="2734543" cy="1200329"/>
          </a:xfrm>
          <a:prstGeom prst="rect">
            <a:avLst/>
          </a:prstGeom>
          <a:ln w="28575">
            <a:solidFill>
              <a:schemeClr val="accent2"/>
            </a:solidFill>
          </a:ln>
        </p:spPr>
        <p:txBody>
          <a:bodyPr wrap="square">
            <a:spAutoFit/>
          </a:bodyPr>
          <a:lstStyle/>
          <a:p>
            <a:r>
              <a:rPr lang="en-US" sz="1800" b="1" u="sng" dirty="0" smtClean="0">
                <a:solidFill>
                  <a:schemeClr val="accent2"/>
                </a:solidFill>
              </a:rPr>
              <a:t>Additional Parts Needed</a:t>
            </a:r>
            <a:r>
              <a:rPr lang="en-US" sz="1800" dirty="0" smtClean="0">
                <a:solidFill>
                  <a:schemeClr val="accent2"/>
                </a:solidFill>
              </a:rPr>
              <a:t>:</a:t>
            </a:r>
          </a:p>
          <a:p>
            <a:pPr marL="228600" indent="-228600">
              <a:buFont typeface="Arial" pitchFamily="34" charset="0"/>
              <a:buChar char="•"/>
            </a:pPr>
            <a:r>
              <a:rPr lang="en-US" sz="1800" dirty="0" smtClean="0">
                <a:solidFill>
                  <a:schemeClr val="accent2"/>
                </a:solidFill>
              </a:rPr>
              <a:t>Two 220 </a:t>
            </a:r>
            <a:r>
              <a:rPr lang="en-US" sz="1800" dirty="0" smtClean="0">
                <a:solidFill>
                  <a:schemeClr val="accent2"/>
                </a:solidFill>
                <a:sym typeface="Symbol"/>
              </a:rPr>
              <a:t> resistors (red-red-brown)</a:t>
            </a:r>
          </a:p>
          <a:p>
            <a:pPr marL="228600" indent="-228600">
              <a:buFont typeface="Arial" pitchFamily="34" charset="0"/>
              <a:buChar char="•"/>
            </a:pPr>
            <a:r>
              <a:rPr lang="en-US" sz="1800" dirty="0" smtClean="0">
                <a:solidFill>
                  <a:schemeClr val="accent2"/>
                </a:solidFill>
                <a:sym typeface="Symbol"/>
              </a:rPr>
              <a:t>Two LEDs</a:t>
            </a:r>
            <a:endParaRPr lang="en-US" sz="1800" dirty="0" smtClean="0">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2" name="Rectangle 4"/>
          <p:cNvSpPr>
            <a:spLocks noChangeArrowheads="1"/>
          </p:cNvSpPr>
          <p:nvPr/>
        </p:nvSpPr>
        <p:spPr bwMode="auto">
          <a:xfrm>
            <a:off x="0" y="419100"/>
            <a:ext cx="3276600" cy="6438900"/>
          </a:xfrm>
          <a:prstGeom prst="rect">
            <a:avLst/>
          </a:prstGeom>
          <a:noFill/>
          <a:ln w="9525">
            <a:noFill/>
            <a:miter lim="800000"/>
            <a:headEnd/>
            <a:tailEnd/>
          </a:ln>
          <a:effectLst/>
        </p:spPr>
        <p:txBody>
          <a:bodyPr/>
          <a:lstStyle/>
          <a:p>
            <a:pPr>
              <a:spcBef>
                <a:spcPct val="20000"/>
              </a:spcBef>
              <a:tabLst>
                <a:tab pos="228600" algn="l"/>
              </a:tabLst>
            </a:pPr>
            <a:r>
              <a:rPr lang="en-US" sz="1900" b="1" u="sng" dirty="0">
                <a:solidFill>
                  <a:schemeClr val="accent2"/>
                </a:solidFill>
              </a:rPr>
              <a:t>Whisker test </a:t>
            </a:r>
            <a:r>
              <a:rPr lang="en-US" sz="1900" b="1" u="sng" dirty="0" smtClean="0">
                <a:solidFill>
                  <a:schemeClr val="accent2"/>
                </a:solidFill>
              </a:rPr>
              <a:t>circuit program</a:t>
            </a:r>
            <a:r>
              <a:rPr lang="en-US" sz="1900" dirty="0" smtClean="0">
                <a:solidFill>
                  <a:schemeClr val="accent2"/>
                </a:solidFill>
              </a:rPr>
              <a:t> </a:t>
            </a:r>
            <a:endParaRPr lang="en-US" sz="1900" dirty="0">
              <a:solidFill>
                <a:schemeClr val="accent2"/>
              </a:solidFill>
            </a:endParaRPr>
          </a:p>
          <a:p>
            <a:pPr>
              <a:spcBef>
                <a:spcPct val="20000"/>
              </a:spcBef>
              <a:tabLst>
                <a:tab pos="228600" algn="l"/>
              </a:tabLst>
            </a:pPr>
            <a:r>
              <a:rPr lang="en-US" sz="2000" dirty="0">
                <a:solidFill>
                  <a:schemeClr val="accent2"/>
                </a:solidFill>
              </a:rPr>
              <a:t>It is nice to have a test circuit, so that we can tell if the whiskers are working properly.  An easy solution </a:t>
            </a:r>
            <a:r>
              <a:rPr lang="en-US" sz="2000" dirty="0" smtClean="0">
                <a:solidFill>
                  <a:schemeClr val="accent2"/>
                </a:solidFill>
              </a:rPr>
              <a:t>is </a:t>
            </a:r>
            <a:r>
              <a:rPr lang="en-US" sz="2000" dirty="0">
                <a:solidFill>
                  <a:schemeClr val="accent2"/>
                </a:solidFill>
              </a:rPr>
              <a:t>to add two LED (with series resistors) so that one LED lights when the left whisker hits a wall and the other LED lights when the right whisker hits a wall</a:t>
            </a:r>
            <a:r>
              <a:rPr lang="en-US" sz="2000" dirty="0" smtClean="0">
                <a:solidFill>
                  <a:schemeClr val="accent2"/>
                </a:solidFill>
              </a:rPr>
              <a:t>.  Note that the program below uses and </a:t>
            </a:r>
            <a:r>
              <a:rPr lang="en-US" sz="2000" b="1" i="1" dirty="0" smtClean="0">
                <a:solidFill>
                  <a:schemeClr val="accent2"/>
                </a:solidFill>
              </a:rPr>
              <a:t>if – else decision structure</a:t>
            </a:r>
            <a:r>
              <a:rPr lang="en-US" sz="2000" dirty="0" smtClean="0">
                <a:solidFill>
                  <a:schemeClr val="accent2"/>
                </a:solidFill>
              </a:rPr>
              <a:t>.</a:t>
            </a:r>
            <a:endParaRPr lang="en-US" sz="2000" dirty="0">
              <a:solidFill>
                <a:schemeClr val="accent2"/>
              </a:solidFill>
            </a:endParaRPr>
          </a:p>
          <a:p>
            <a:pPr>
              <a:spcBef>
                <a:spcPct val="20000"/>
              </a:spcBef>
              <a:tabLst>
                <a:tab pos="228600" algn="l"/>
              </a:tabLst>
            </a:pPr>
            <a:endParaRPr lang="en-US" sz="2000" dirty="0">
              <a:solidFill>
                <a:schemeClr val="accent2"/>
              </a:solidFill>
            </a:endParaRPr>
          </a:p>
        </p:txBody>
      </p:sp>
      <p:sp>
        <p:nvSpPr>
          <p:cNvPr id="9"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12</a:t>
            </a:fld>
            <a:endParaRPr lang="en-US" sz="1800" dirty="0"/>
          </a:p>
        </p:txBody>
      </p:sp>
      <p:sp>
        <p:nvSpPr>
          <p:cNvPr id="10"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1"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pic>
        <p:nvPicPr>
          <p:cNvPr id="6147" name="Picture 3"/>
          <p:cNvPicPr>
            <a:picLocks noChangeAspect="1" noChangeArrowheads="1"/>
          </p:cNvPicPr>
          <p:nvPr/>
        </p:nvPicPr>
        <p:blipFill>
          <a:blip r:embed="rId2" cstate="print"/>
          <a:srcRect l="1098" t="9955" r="19054" b="22414"/>
          <a:stretch>
            <a:fillRect/>
          </a:stretch>
        </p:blipFill>
        <p:spPr bwMode="auto">
          <a:xfrm>
            <a:off x="3276600" y="457200"/>
            <a:ext cx="5867401" cy="6400800"/>
          </a:xfrm>
          <a:prstGeom prst="rect">
            <a:avLst/>
          </a:prstGeom>
          <a:noFill/>
          <a:ln w="28575">
            <a:solidFill>
              <a:schemeClr val="accent2"/>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p:cNvSpPr>
            <a:spLocks noChangeArrowheads="1"/>
          </p:cNvSpPr>
          <p:nvPr/>
        </p:nvSpPr>
        <p:spPr bwMode="auto">
          <a:xfrm>
            <a:off x="0" y="419100"/>
            <a:ext cx="9144000" cy="3848100"/>
          </a:xfrm>
          <a:prstGeom prst="rect">
            <a:avLst/>
          </a:prstGeom>
          <a:noFill/>
          <a:ln w="9525">
            <a:noFill/>
            <a:miter lim="800000"/>
            <a:headEnd/>
            <a:tailEnd/>
          </a:ln>
          <a:effectLst/>
        </p:spPr>
        <p:txBody>
          <a:bodyPr/>
          <a:lstStyle/>
          <a:p>
            <a:pPr>
              <a:spcBef>
                <a:spcPct val="20000"/>
              </a:spcBef>
              <a:tabLst>
                <a:tab pos="228600" algn="l"/>
              </a:tabLst>
            </a:pPr>
            <a:r>
              <a:rPr lang="en-US" sz="2000" b="1" u="sng" dirty="0" smtClean="0">
                <a:solidFill>
                  <a:schemeClr val="accent2"/>
                </a:solidFill>
              </a:rPr>
              <a:t>More on functions in C++</a:t>
            </a:r>
            <a:endParaRPr lang="en-US" sz="2000" u="sng" dirty="0">
              <a:solidFill>
                <a:schemeClr val="accent2"/>
              </a:solidFill>
            </a:endParaRPr>
          </a:p>
          <a:p>
            <a:pPr>
              <a:lnSpc>
                <a:spcPct val="90000"/>
              </a:lnSpc>
              <a:spcBef>
                <a:spcPct val="20000"/>
              </a:spcBef>
              <a:tabLst>
                <a:tab pos="228600" algn="l"/>
              </a:tabLst>
            </a:pPr>
            <a:r>
              <a:rPr lang="en-US" sz="2000" dirty="0" smtClean="0">
                <a:solidFill>
                  <a:schemeClr val="accent2"/>
                </a:solidFill>
              </a:rPr>
              <a:t>Our Arduino programs so far have included two key functions:  setup( ) and loop( ).</a:t>
            </a:r>
          </a:p>
          <a:p>
            <a:pPr>
              <a:lnSpc>
                <a:spcPct val="90000"/>
              </a:lnSpc>
              <a:spcBef>
                <a:spcPct val="20000"/>
              </a:spcBef>
              <a:tabLst>
                <a:tab pos="228600" algn="l"/>
              </a:tabLst>
            </a:pPr>
            <a:r>
              <a:rPr lang="en-US" sz="2000" dirty="0" smtClean="0">
                <a:solidFill>
                  <a:schemeClr val="accent2"/>
                </a:solidFill>
              </a:rPr>
              <a:t>Programs can also have additional functions.</a:t>
            </a:r>
          </a:p>
          <a:p>
            <a:pPr>
              <a:lnSpc>
                <a:spcPct val="90000"/>
              </a:lnSpc>
              <a:spcBef>
                <a:spcPct val="20000"/>
              </a:spcBef>
              <a:tabLst>
                <a:tab pos="228600" algn="l"/>
              </a:tabLst>
            </a:pPr>
            <a:r>
              <a:rPr lang="en-US" sz="2000" dirty="0" smtClean="0">
                <a:solidFill>
                  <a:schemeClr val="accent2"/>
                </a:solidFill>
              </a:rPr>
              <a:t>Functions are particularly useful when you are likely to repeat sections of code.</a:t>
            </a:r>
          </a:p>
        </p:txBody>
      </p:sp>
      <p:sp>
        <p:nvSpPr>
          <p:cNvPr id="10"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13</a:t>
            </a:fld>
            <a:endParaRPr lang="en-US" sz="1800" dirty="0"/>
          </a:p>
        </p:txBody>
      </p:sp>
      <p:sp>
        <p:nvSpPr>
          <p:cNvPr id="11"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2"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pic>
        <p:nvPicPr>
          <p:cNvPr id="7171" name="Picture 3"/>
          <p:cNvPicPr>
            <a:picLocks noChangeAspect="1" noChangeArrowheads="1"/>
          </p:cNvPicPr>
          <p:nvPr/>
        </p:nvPicPr>
        <p:blipFill>
          <a:blip r:embed="rId2" cstate="print"/>
          <a:srcRect/>
          <a:stretch>
            <a:fillRect/>
          </a:stretch>
        </p:blipFill>
        <p:spPr bwMode="auto">
          <a:xfrm>
            <a:off x="3810000" y="1932011"/>
            <a:ext cx="5334000" cy="4925989"/>
          </a:xfrm>
          <a:prstGeom prst="rect">
            <a:avLst/>
          </a:prstGeom>
          <a:noFill/>
          <a:ln w="28575">
            <a:solidFill>
              <a:schemeClr val="accent2"/>
            </a:solidFill>
            <a:miter lim="800000"/>
            <a:headEnd/>
            <a:tailEnd/>
          </a:ln>
        </p:spPr>
      </p:pic>
      <p:sp>
        <p:nvSpPr>
          <p:cNvPr id="13" name="Rectangle 12"/>
          <p:cNvSpPr/>
          <p:nvPr/>
        </p:nvSpPr>
        <p:spPr>
          <a:xfrm>
            <a:off x="0" y="1981200"/>
            <a:ext cx="3810000" cy="2154436"/>
          </a:xfrm>
          <a:prstGeom prst="rect">
            <a:avLst/>
          </a:prstGeom>
        </p:spPr>
        <p:txBody>
          <a:bodyPr wrap="square">
            <a:spAutoFit/>
          </a:bodyPr>
          <a:lstStyle/>
          <a:p>
            <a:pPr>
              <a:lnSpc>
                <a:spcPct val="90000"/>
              </a:lnSpc>
              <a:spcBef>
                <a:spcPct val="20000"/>
              </a:spcBef>
              <a:tabLst>
                <a:tab pos="228600" algn="l"/>
              </a:tabLst>
            </a:pPr>
            <a:r>
              <a:rPr lang="en-US" sz="2000" b="1" i="1" u="sng" dirty="0" smtClean="0">
                <a:solidFill>
                  <a:schemeClr val="accent2"/>
                </a:solidFill>
              </a:rPr>
              <a:t>Example:</a:t>
            </a:r>
            <a:r>
              <a:rPr lang="en-US" sz="2000" b="1" i="1" dirty="0" smtClean="0">
                <a:solidFill>
                  <a:schemeClr val="accent2"/>
                </a:solidFill>
              </a:rPr>
              <a:t>  </a:t>
            </a:r>
          </a:p>
          <a:p>
            <a:pPr marL="228600" indent="-228600">
              <a:lnSpc>
                <a:spcPct val="90000"/>
              </a:lnSpc>
              <a:spcBef>
                <a:spcPct val="20000"/>
              </a:spcBef>
              <a:buFont typeface="Arial" pitchFamily="34" charset="0"/>
              <a:buChar char="•"/>
              <a:tabLst>
                <a:tab pos="228600" algn="l"/>
              </a:tabLst>
            </a:pPr>
            <a:r>
              <a:rPr lang="en-US" sz="2000" dirty="0" smtClean="0">
                <a:solidFill>
                  <a:schemeClr val="accent2"/>
                </a:solidFill>
              </a:rPr>
              <a:t>Use a function named </a:t>
            </a:r>
            <a:r>
              <a:rPr lang="en-US" sz="2000" b="1" i="1" dirty="0" smtClean="0">
                <a:solidFill>
                  <a:schemeClr val="accent2"/>
                </a:solidFill>
              </a:rPr>
              <a:t>pitch( ) </a:t>
            </a:r>
            <a:r>
              <a:rPr lang="en-US" sz="2000" dirty="0" smtClean="0">
                <a:solidFill>
                  <a:schemeClr val="accent2"/>
                </a:solidFill>
              </a:rPr>
              <a:t>to sound a tone using the buzzer on pin 4 at a specified frequency for 1 second.</a:t>
            </a:r>
          </a:p>
          <a:p>
            <a:pPr marL="228600" indent="-228600">
              <a:lnSpc>
                <a:spcPct val="90000"/>
              </a:lnSpc>
              <a:spcBef>
                <a:spcPct val="20000"/>
              </a:spcBef>
              <a:buFont typeface="Arial" pitchFamily="34" charset="0"/>
              <a:buChar char="•"/>
              <a:tabLst>
                <a:tab pos="228600" algn="l"/>
              </a:tabLst>
            </a:pPr>
            <a:r>
              <a:rPr lang="en-US" sz="2000" dirty="0" smtClean="0">
                <a:solidFill>
                  <a:schemeClr val="accent2"/>
                </a:solidFill>
              </a:rPr>
              <a:t>Call the function two times from </a:t>
            </a:r>
            <a:r>
              <a:rPr lang="en-US" sz="2000" b="1" i="1" dirty="0" smtClean="0">
                <a:solidFill>
                  <a:schemeClr val="accent2"/>
                </a:solidFill>
              </a:rPr>
              <a:t>setup(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p:cNvSpPr>
            <a:spLocks noChangeArrowheads="1"/>
          </p:cNvSpPr>
          <p:nvPr/>
        </p:nvSpPr>
        <p:spPr bwMode="auto">
          <a:xfrm>
            <a:off x="0" y="419100"/>
            <a:ext cx="3276600" cy="952500"/>
          </a:xfrm>
          <a:prstGeom prst="rect">
            <a:avLst/>
          </a:prstGeom>
          <a:noFill/>
          <a:ln w="9525">
            <a:noFill/>
            <a:miter lim="800000"/>
            <a:headEnd/>
            <a:tailEnd/>
          </a:ln>
          <a:effectLst/>
        </p:spPr>
        <p:txBody>
          <a:bodyPr/>
          <a:lstStyle/>
          <a:p>
            <a:pPr>
              <a:spcBef>
                <a:spcPct val="20000"/>
              </a:spcBef>
              <a:tabLst>
                <a:tab pos="228600" algn="l"/>
              </a:tabLst>
            </a:pPr>
            <a:r>
              <a:rPr lang="en-US" sz="2000" b="1" u="sng" dirty="0" smtClean="0">
                <a:solidFill>
                  <a:schemeClr val="accent2"/>
                </a:solidFill>
              </a:rPr>
              <a:t>Example </a:t>
            </a:r>
            <a:r>
              <a:rPr lang="en-US" sz="2000" b="1" i="1" dirty="0" smtClean="0">
                <a:solidFill>
                  <a:schemeClr val="accent2"/>
                </a:solidFill>
              </a:rPr>
              <a:t>– </a:t>
            </a:r>
            <a:r>
              <a:rPr lang="en-US" sz="2000" dirty="0" smtClean="0">
                <a:solidFill>
                  <a:schemeClr val="accent2"/>
                </a:solidFill>
              </a:rPr>
              <a:t>Using a function to blink an LED on pin 12   N times</a:t>
            </a:r>
          </a:p>
        </p:txBody>
      </p:sp>
      <p:sp>
        <p:nvSpPr>
          <p:cNvPr id="10"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14</a:t>
            </a:fld>
            <a:endParaRPr lang="en-US" sz="1800" dirty="0"/>
          </a:p>
        </p:txBody>
      </p:sp>
      <p:sp>
        <p:nvSpPr>
          <p:cNvPr id="11"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2"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pic>
        <p:nvPicPr>
          <p:cNvPr id="8194" name="Picture 2"/>
          <p:cNvPicPr>
            <a:picLocks noChangeAspect="1" noChangeArrowheads="1"/>
          </p:cNvPicPr>
          <p:nvPr/>
        </p:nvPicPr>
        <p:blipFill>
          <a:blip r:embed="rId2" cstate="print"/>
          <a:srcRect t="8899" r="18625" b="22581"/>
          <a:stretch>
            <a:fillRect/>
          </a:stretch>
        </p:blipFill>
        <p:spPr bwMode="auto">
          <a:xfrm>
            <a:off x="3276600" y="494763"/>
            <a:ext cx="5867400" cy="63632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121" name="Rectangle 121"/>
          <p:cNvSpPr>
            <a:spLocks noChangeArrowheads="1"/>
          </p:cNvSpPr>
          <p:nvPr/>
        </p:nvSpPr>
        <p:spPr bwMode="auto">
          <a:xfrm>
            <a:off x="0" y="419100"/>
            <a:ext cx="9144000" cy="6438900"/>
          </a:xfrm>
          <a:prstGeom prst="rect">
            <a:avLst/>
          </a:prstGeom>
          <a:noFill/>
          <a:ln w="9525">
            <a:noFill/>
            <a:miter lim="800000"/>
            <a:headEnd/>
            <a:tailEnd/>
          </a:ln>
          <a:effectLst/>
        </p:spPr>
        <p:txBody>
          <a:bodyPr/>
          <a:lstStyle/>
          <a:p>
            <a:pPr>
              <a:spcBef>
                <a:spcPct val="20000"/>
              </a:spcBef>
              <a:tabLst>
                <a:tab pos="228600" algn="l"/>
              </a:tabLst>
            </a:pPr>
            <a:r>
              <a:rPr lang="en-US" sz="2200" b="1" u="sng" dirty="0">
                <a:solidFill>
                  <a:schemeClr val="accent2"/>
                </a:solidFill>
              </a:rPr>
              <a:t>Sample whisker navigation program</a:t>
            </a:r>
            <a:endParaRPr lang="en-US" sz="2200" u="sng" dirty="0">
              <a:solidFill>
                <a:schemeClr val="accent2"/>
              </a:solidFill>
            </a:endParaRPr>
          </a:p>
          <a:p>
            <a:pPr>
              <a:spcBef>
                <a:spcPct val="20000"/>
              </a:spcBef>
              <a:tabLst>
                <a:tab pos="228600" algn="l"/>
              </a:tabLst>
            </a:pPr>
            <a:r>
              <a:rPr lang="en-US" sz="2200" dirty="0" smtClean="0">
                <a:solidFill>
                  <a:schemeClr val="accent2"/>
                </a:solidFill>
              </a:rPr>
              <a:t>Several methods could be used to navigate a track using whiskers.</a:t>
            </a:r>
          </a:p>
          <a:p>
            <a:pPr>
              <a:spcBef>
                <a:spcPct val="20000"/>
              </a:spcBef>
              <a:tabLst>
                <a:tab pos="228600" algn="l"/>
              </a:tabLst>
            </a:pPr>
            <a:r>
              <a:rPr lang="en-US" sz="2200" b="1" i="1" u="sng" dirty="0" smtClean="0">
                <a:solidFill>
                  <a:schemeClr val="accent2"/>
                </a:solidFill>
              </a:rPr>
              <a:t>One approach</a:t>
            </a:r>
            <a:endParaRPr lang="en-US" sz="2200" dirty="0">
              <a:solidFill>
                <a:schemeClr val="accent2"/>
              </a:solidFill>
            </a:endParaRPr>
          </a:p>
          <a:p>
            <a:pPr>
              <a:spcBef>
                <a:spcPct val="20000"/>
              </a:spcBef>
              <a:buFontTx/>
              <a:buChar char="•"/>
              <a:tabLst>
                <a:tab pos="228600" algn="l"/>
              </a:tabLst>
            </a:pPr>
            <a:r>
              <a:rPr lang="en-US" sz="2200" dirty="0">
                <a:solidFill>
                  <a:schemeClr val="accent2"/>
                </a:solidFill>
              </a:rPr>
              <a:t>  If neither whisker is pressed, go straight</a:t>
            </a:r>
          </a:p>
          <a:p>
            <a:pPr>
              <a:spcBef>
                <a:spcPct val="20000"/>
              </a:spcBef>
              <a:buFontTx/>
              <a:buChar char="•"/>
              <a:tabLst>
                <a:tab pos="228600" algn="l"/>
              </a:tabLst>
            </a:pPr>
            <a:r>
              <a:rPr lang="en-US" sz="2200" dirty="0">
                <a:solidFill>
                  <a:schemeClr val="accent2"/>
                </a:solidFill>
              </a:rPr>
              <a:t>  If the left whisker runs into an obstacle, back up a little bit and turn right </a:t>
            </a:r>
            <a:r>
              <a:rPr lang="en-US" sz="2200" dirty="0" smtClean="0">
                <a:solidFill>
                  <a:schemeClr val="accent2"/>
                </a:solidFill>
              </a:rPr>
              <a:t>60</a:t>
            </a:r>
            <a:r>
              <a:rPr lang="en-US" sz="2200" dirty="0" smtClean="0">
                <a:solidFill>
                  <a:schemeClr val="accent2"/>
                </a:solidFill>
                <a:cs typeface="Times New Roman" pitchFamily="18" charset="0"/>
              </a:rPr>
              <a:t>º</a:t>
            </a:r>
            <a:endParaRPr lang="en-US" sz="2200" dirty="0">
              <a:solidFill>
                <a:schemeClr val="accent2"/>
              </a:solidFill>
              <a:cs typeface="Times New Roman" pitchFamily="18" charset="0"/>
            </a:endParaRPr>
          </a:p>
          <a:p>
            <a:pPr>
              <a:spcBef>
                <a:spcPct val="20000"/>
              </a:spcBef>
              <a:buFontTx/>
              <a:buChar char="•"/>
              <a:tabLst>
                <a:tab pos="228600" algn="l"/>
              </a:tabLst>
            </a:pPr>
            <a:r>
              <a:rPr lang="en-US" sz="2200" dirty="0">
                <a:solidFill>
                  <a:schemeClr val="accent2"/>
                </a:solidFill>
                <a:cs typeface="Times New Roman" pitchFamily="18" charset="0"/>
              </a:rPr>
              <a:t>  </a:t>
            </a:r>
            <a:r>
              <a:rPr lang="en-US" sz="2200" dirty="0">
                <a:solidFill>
                  <a:schemeClr val="accent2"/>
                </a:solidFill>
              </a:rPr>
              <a:t>If the right whisker runs into an obstacle, back up a little bit and turn left </a:t>
            </a:r>
            <a:r>
              <a:rPr lang="en-US" sz="2200" dirty="0" smtClean="0">
                <a:solidFill>
                  <a:schemeClr val="accent2"/>
                </a:solidFill>
              </a:rPr>
              <a:t>60</a:t>
            </a:r>
            <a:r>
              <a:rPr lang="en-US" sz="2200" dirty="0" smtClean="0">
                <a:solidFill>
                  <a:schemeClr val="accent2"/>
                </a:solidFill>
                <a:cs typeface="Times New Roman" pitchFamily="18" charset="0"/>
              </a:rPr>
              <a:t>º</a:t>
            </a:r>
            <a:endParaRPr lang="en-US" sz="2200" dirty="0">
              <a:solidFill>
                <a:schemeClr val="accent2"/>
              </a:solidFill>
              <a:cs typeface="Times New Roman" pitchFamily="18" charset="0"/>
            </a:endParaRPr>
          </a:p>
          <a:p>
            <a:pPr>
              <a:spcBef>
                <a:spcPct val="20000"/>
              </a:spcBef>
              <a:buFontTx/>
              <a:buChar char="•"/>
              <a:tabLst>
                <a:tab pos="228600" algn="l"/>
              </a:tabLst>
            </a:pPr>
            <a:r>
              <a:rPr lang="en-US" sz="2200" dirty="0">
                <a:solidFill>
                  <a:schemeClr val="accent2"/>
                </a:solidFill>
                <a:cs typeface="Times New Roman" pitchFamily="18" charset="0"/>
              </a:rPr>
              <a:t>  </a:t>
            </a:r>
            <a:r>
              <a:rPr lang="en-US" sz="2200" dirty="0">
                <a:solidFill>
                  <a:schemeClr val="accent2"/>
                </a:solidFill>
              </a:rPr>
              <a:t>If both whiskers run into obstacles, back up a little bit and turn </a:t>
            </a:r>
            <a:r>
              <a:rPr lang="en-US" sz="2200" dirty="0" smtClean="0">
                <a:solidFill>
                  <a:schemeClr val="accent2"/>
                </a:solidFill>
              </a:rPr>
              <a:t>120</a:t>
            </a:r>
            <a:r>
              <a:rPr lang="en-US" sz="2200" dirty="0" smtClean="0">
                <a:solidFill>
                  <a:schemeClr val="accent2"/>
                </a:solidFill>
                <a:cs typeface="Times New Roman" pitchFamily="18" charset="0"/>
              </a:rPr>
              <a:t>º</a:t>
            </a:r>
          </a:p>
          <a:p>
            <a:pPr>
              <a:spcBef>
                <a:spcPct val="20000"/>
              </a:spcBef>
              <a:tabLst>
                <a:tab pos="228600" algn="l"/>
              </a:tabLst>
            </a:pPr>
            <a:r>
              <a:rPr lang="en-US" sz="2200" dirty="0" smtClean="0">
                <a:solidFill>
                  <a:schemeClr val="accent2"/>
                </a:solidFill>
                <a:cs typeface="Times New Roman" pitchFamily="18" charset="0"/>
              </a:rPr>
              <a:t>	(See illustration on the following slide)</a:t>
            </a:r>
          </a:p>
          <a:p>
            <a:pPr>
              <a:spcBef>
                <a:spcPct val="20000"/>
              </a:spcBef>
              <a:buFontTx/>
              <a:buChar char="•"/>
              <a:tabLst>
                <a:tab pos="228600" algn="l"/>
              </a:tabLst>
            </a:pPr>
            <a:endParaRPr lang="en-US" sz="1050" dirty="0" smtClean="0">
              <a:solidFill>
                <a:schemeClr val="accent2"/>
              </a:solidFill>
              <a:cs typeface="Times New Roman" pitchFamily="18" charset="0"/>
            </a:endParaRPr>
          </a:p>
          <a:p>
            <a:pPr>
              <a:spcBef>
                <a:spcPct val="20000"/>
              </a:spcBef>
              <a:tabLst>
                <a:tab pos="228600" algn="l"/>
              </a:tabLst>
            </a:pPr>
            <a:r>
              <a:rPr lang="en-US" sz="2200" b="1" i="1" u="sng" dirty="0" smtClean="0">
                <a:solidFill>
                  <a:schemeClr val="accent2"/>
                </a:solidFill>
                <a:cs typeface="Times New Roman" pitchFamily="18" charset="0"/>
              </a:rPr>
              <a:t>Using functions</a:t>
            </a:r>
          </a:p>
          <a:p>
            <a:pPr>
              <a:spcBef>
                <a:spcPct val="20000"/>
              </a:spcBef>
              <a:tabLst>
                <a:tab pos="228600" algn="l"/>
              </a:tabLst>
            </a:pPr>
            <a:r>
              <a:rPr lang="en-US" sz="2200" dirty="0" smtClean="0">
                <a:solidFill>
                  <a:schemeClr val="accent2"/>
                </a:solidFill>
                <a:cs typeface="Times New Roman" pitchFamily="18" charset="0"/>
              </a:rPr>
              <a:t>Additionally, functions can be very useful with this method.</a:t>
            </a:r>
          </a:p>
          <a:p>
            <a:pPr>
              <a:spcBef>
                <a:spcPct val="20000"/>
              </a:spcBef>
              <a:tabLst>
                <a:tab pos="228600" algn="l"/>
              </a:tabLst>
            </a:pPr>
            <a:r>
              <a:rPr lang="en-US" sz="2200" dirty="0" smtClean="0">
                <a:solidFill>
                  <a:schemeClr val="accent2"/>
                </a:solidFill>
                <a:cs typeface="Times New Roman" pitchFamily="18" charset="0"/>
              </a:rPr>
              <a:t>Functions can be written to:</a:t>
            </a:r>
          </a:p>
          <a:p>
            <a:pPr marL="228600" indent="-228600">
              <a:spcBef>
                <a:spcPct val="20000"/>
              </a:spcBef>
              <a:buFont typeface="Arial" pitchFamily="34" charset="0"/>
              <a:buChar char="•"/>
              <a:tabLst>
                <a:tab pos="228600" algn="l"/>
              </a:tabLst>
            </a:pPr>
            <a:r>
              <a:rPr lang="en-US" sz="2200" dirty="0" smtClean="0">
                <a:solidFill>
                  <a:schemeClr val="accent2"/>
                </a:solidFill>
                <a:cs typeface="Times New Roman" pitchFamily="18" charset="0"/>
              </a:rPr>
              <a:t>Go forward</a:t>
            </a:r>
          </a:p>
          <a:p>
            <a:pPr marL="228600" indent="-228600">
              <a:spcBef>
                <a:spcPct val="20000"/>
              </a:spcBef>
              <a:buFont typeface="Arial" pitchFamily="34" charset="0"/>
              <a:buChar char="•"/>
              <a:tabLst>
                <a:tab pos="228600" algn="l"/>
              </a:tabLst>
            </a:pPr>
            <a:r>
              <a:rPr lang="en-US" sz="2200" dirty="0" smtClean="0">
                <a:solidFill>
                  <a:schemeClr val="accent2"/>
                </a:solidFill>
                <a:cs typeface="Times New Roman" pitchFamily="18" charset="0"/>
              </a:rPr>
              <a:t>Turn left</a:t>
            </a:r>
          </a:p>
          <a:p>
            <a:pPr marL="228600" indent="-228600">
              <a:spcBef>
                <a:spcPct val="20000"/>
              </a:spcBef>
              <a:buFont typeface="Arial" pitchFamily="34" charset="0"/>
              <a:buChar char="•"/>
              <a:tabLst>
                <a:tab pos="228600" algn="l"/>
              </a:tabLst>
            </a:pPr>
            <a:r>
              <a:rPr lang="en-US" sz="2200" dirty="0" smtClean="0">
                <a:solidFill>
                  <a:schemeClr val="accent2"/>
                </a:solidFill>
                <a:cs typeface="Times New Roman" pitchFamily="18" charset="0"/>
              </a:rPr>
              <a:t>Turn right</a:t>
            </a:r>
          </a:p>
          <a:p>
            <a:pPr marL="228600" indent="-228600">
              <a:spcBef>
                <a:spcPct val="20000"/>
              </a:spcBef>
              <a:buFont typeface="Arial" pitchFamily="34" charset="0"/>
              <a:buChar char="•"/>
              <a:tabLst>
                <a:tab pos="228600" algn="l"/>
              </a:tabLst>
            </a:pPr>
            <a:r>
              <a:rPr lang="en-US" sz="2200" dirty="0" smtClean="0">
                <a:solidFill>
                  <a:schemeClr val="accent2"/>
                </a:solidFill>
                <a:cs typeface="Times New Roman" pitchFamily="18" charset="0"/>
              </a:rPr>
              <a:t>Backup</a:t>
            </a:r>
          </a:p>
          <a:p>
            <a:pPr>
              <a:spcBef>
                <a:spcPct val="20000"/>
              </a:spcBef>
              <a:buFontTx/>
              <a:buChar char="•"/>
              <a:tabLst>
                <a:tab pos="228600" algn="l"/>
              </a:tabLst>
            </a:pPr>
            <a:endParaRPr lang="en-US" sz="2200" dirty="0" smtClean="0">
              <a:solidFill>
                <a:schemeClr val="accent2"/>
              </a:solidFill>
              <a:cs typeface="Times New Roman" pitchFamily="18" charset="0"/>
            </a:endParaRPr>
          </a:p>
          <a:p>
            <a:pPr>
              <a:spcBef>
                <a:spcPct val="20000"/>
              </a:spcBef>
              <a:buFontTx/>
              <a:buChar char="•"/>
              <a:tabLst>
                <a:tab pos="228600" algn="l"/>
              </a:tabLst>
            </a:pPr>
            <a:endParaRPr lang="en-US" sz="2200" dirty="0" smtClean="0">
              <a:solidFill>
                <a:schemeClr val="accent2"/>
              </a:solidFill>
              <a:cs typeface="Times New Roman" pitchFamily="18" charset="0"/>
            </a:endParaRPr>
          </a:p>
          <a:p>
            <a:pPr>
              <a:spcBef>
                <a:spcPct val="20000"/>
              </a:spcBef>
              <a:tabLst>
                <a:tab pos="228600" algn="l"/>
              </a:tabLst>
            </a:pPr>
            <a:endParaRPr lang="en-US" sz="2200" dirty="0">
              <a:solidFill>
                <a:schemeClr val="accent2"/>
              </a:solidFill>
              <a:cs typeface="Times New Roman" pitchFamily="18" charset="0"/>
            </a:endParaRPr>
          </a:p>
        </p:txBody>
      </p:sp>
      <p:sp>
        <p:nvSpPr>
          <p:cNvPr id="9"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15</a:t>
            </a:fld>
            <a:endParaRPr lang="en-US" sz="1800" dirty="0"/>
          </a:p>
        </p:txBody>
      </p:sp>
      <p:sp>
        <p:nvSpPr>
          <p:cNvPr id="10"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1"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16</a:t>
            </a:fld>
            <a:endParaRPr lang="en-US" sz="1800" dirty="0"/>
          </a:p>
        </p:txBody>
      </p:sp>
      <p:sp>
        <p:nvSpPr>
          <p:cNvPr id="10"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1"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sp>
        <p:nvSpPr>
          <p:cNvPr id="6" name="Rectangle 4"/>
          <p:cNvSpPr>
            <a:spLocks noChangeArrowheads="1"/>
          </p:cNvSpPr>
          <p:nvPr/>
        </p:nvSpPr>
        <p:spPr bwMode="auto">
          <a:xfrm>
            <a:off x="0" y="457200"/>
            <a:ext cx="8140700" cy="393700"/>
          </a:xfrm>
          <a:prstGeom prst="rect">
            <a:avLst/>
          </a:prstGeom>
          <a:noFill/>
          <a:ln w="9525">
            <a:noFill/>
            <a:miter lim="800000"/>
            <a:headEnd/>
            <a:tailEnd/>
          </a:ln>
          <a:effectLst/>
        </p:spPr>
        <p:txBody>
          <a:bodyPr/>
          <a:lstStyle/>
          <a:p>
            <a:pPr>
              <a:spcBef>
                <a:spcPct val="20000"/>
              </a:spcBef>
              <a:tabLst>
                <a:tab pos="228600" algn="l"/>
              </a:tabLst>
            </a:pPr>
            <a:r>
              <a:rPr lang="en-US" sz="2200" b="1" u="sng" dirty="0" smtClean="0">
                <a:solidFill>
                  <a:schemeClr val="accent2"/>
                </a:solidFill>
              </a:rPr>
              <a:t>Whisker Navigation Program - Illustration</a:t>
            </a:r>
            <a:endParaRPr lang="en-US" sz="2200" b="1" u="sng" dirty="0">
              <a:solidFill>
                <a:schemeClr val="accent2"/>
              </a:solidFill>
            </a:endParaRPr>
          </a:p>
        </p:txBody>
      </p:sp>
      <p:sp>
        <p:nvSpPr>
          <p:cNvPr id="8" name="Text Box 208"/>
          <p:cNvSpPr txBox="1">
            <a:spLocks noChangeArrowheads="1"/>
          </p:cNvSpPr>
          <p:nvPr/>
        </p:nvSpPr>
        <p:spPr bwMode="auto">
          <a:xfrm>
            <a:off x="114300" y="4568345"/>
            <a:ext cx="2406536" cy="1015663"/>
          </a:xfrm>
          <a:prstGeom prst="rect">
            <a:avLst/>
          </a:prstGeom>
          <a:noFill/>
          <a:ln w="9525">
            <a:noFill/>
            <a:miter lim="800000"/>
            <a:headEnd/>
            <a:tailEnd/>
          </a:ln>
          <a:effectLst/>
        </p:spPr>
        <p:txBody>
          <a:bodyPr>
            <a:spAutoFit/>
          </a:bodyPr>
          <a:lstStyle/>
          <a:p>
            <a:pPr algn="ctr"/>
            <a:r>
              <a:rPr lang="en-US" sz="2000" b="1" i="1" dirty="0" smtClean="0">
                <a:solidFill>
                  <a:schemeClr val="accent2"/>
                </a:solidFill>
              </a:rPr>
              <a:t>Left whisker hits wall.  Back up a little and turn right.</a:t>
            </a:r>
            <a:endParaRPr lang="en-US" sz="2000" b="1" i="1" dirty="0">
              <a:solidFill>
                <a:schemeClr val="accent2"/>
              </a:solidFill>
            </a:endParaRPr>
          </a:p>
        </p:txBody>
      </p:sp>
      <p:sp>
        <p:nvSpPr>
          <p:cNvPr id="12" name="Line 212"/>
          <p:cNvSpPr>
            <a:spLocks noChangeShapeType="1"/>
          </p:cNvSpPr>
          <p:nvPr/>
        </p:nvSpPr>
        <p:spPr bwMode="auto">
          <a:xfrm>
            <a:off x="2286000" y="4819650"/>
            <a:ext cx="604308" cy="99837"/>
          </a:xfrm>
          <a:prstGeom prst="line">
            <a:avLst/>
          </a:prstGeom>
          <a:noFill/>
          <a:ln w="28575">
            <a:solidFill>
              <a:srgbClr val="0000FF"/>
            </a:solidFill>
            <a:round/>
            <a:headEnd/>
            <a:tailEnd type="triangle" w="med" len="med"/>
          </a:ln>
          <a:effectLst/>
        </p:spPr>
        <p:txBody>
          <a:bodyPr/>
          <a:lstStyle/>
          <a:p>
            <a:endParaRPr lang="en-US"/>
          </a:p>
        </p:txBody>
      </p:sp>
      <p:sp>
        <p:nvSpPr>
          <p:cNvPr id="13" name="Line 203"/>
          <p:cNvSpPr>
            <a:spLocks noChangeShapeType="1"/>
          </p:cNvSpPr>
          <p:nvPr/>
        </p:nvSpPr>
        <p:spPr bwMode="auto">
          <a:xfrm>
            <a:off x="2205939" y="3139930"/>
            <a:ext cx="2061261" cy="231920"/>
          </a:xfrm>
          <a:prstGeom prst="line">
            <a:avLst/>
          </a:prstGeom>
          <a:noFill/>
          <a:ln w="28575">
            <a:solidFill>
              <a:srgbClr val="0000FF"/>
            </a:solidFill>
            <a:round/>
            <a:headEnd/>
            <a:tailEnd type="triangle" w="med" len="med"/>
          </a:ln>
          <a:effectLst/>
        </p:spPr>
        <p:txBody>
          <a:bodyPr/>
          <a:lstStyle/>
          <a:p>
            <a:endParaRPr lang="en-US"/>
          </a:p>
        </p:txBody>
      </p:sp>
      <p:sp>
        <p:nvSpPr>
          <p:cNvPr id="17" name="Text Box 208"/>
          <p:cNvSpPr txBox="1">
            <a:spLocks noChangeArrowheads="1"/>
          </p:cNvSpPr>
          <p:nvPr/>
        </p:nvSpPr>
        <p:spPr bwMode="auto">
          <a:xfrm>
            <a:off x="0" y="2910995"/>
            <a:ext cx="2406536" cy="1015663"/>
          </a:xfrm>
          <a:prstGeom prst="rect">
            <a:avLst/>
          </a:prstGeom>
          <a:noFill/>
          <a:ln w="9525">
            <a:noFill/>
            <a:miter lim="800000"/>
            <a:headEnd/>
            <a:tailEnd/>
          </a:ln>
          <a:effectLst/>
        </p:spPr>
        <p:txBody>
          <a:bodyPr>
            <a:spAutoFit/>
          </a:bodyPr>
          <a:lstStyle/>
          <a:p>
            <a:pPr algn="ctr"/>
            <a:r>
              <a:rPr lang="en-US" sz="2000" b="1" i="1" dirty="0" smtClean="0">
                <a:solidFill>
                  <a:schemeClr val="accent2"/>
                </a:solidFill>
              </a:rPr>
              <a:t>Right whisker hits wall.  Back up a little and turn left.</a:t>
            </a:r>
            <a:endParaRPr lang="en-US" sz="2000" b="1" i="1" dirty="0">
              <a:solidFill>
                <a:schemeClr val="accent2"/>
              </a:solidFill>
            </a:endParaRPr>
          </a:p>
        </p:txBody>
      </p:sp>
      <p:grpSp>
        <p:nvGrpSpPr>
          <p:cNvPr id="18" name="Group 17"/>
          <p:cNvGrpSpPr/>
          <p:nvPr/>
        </p:nvGrpSpPr>
        <p:grpSpPr>
          <a:xfrm>
            <a:off x="2899833" y="1113554"/>
            <a:ext cx="5119012" cy="5617446"/>
            <a:chOff x="2899833" y="1113554"/>
            <a:chExt cx="5119012" cy="5617446"/>
          </a:xfrm>
        </p:grpSpPr>
        <p:sp>
          <p:nvSpPr>
            <p:cNvPr id="19" name="Rectangle 29"/>
            <p:cNvSpPr>
              <a:spLocks noChangeArrowheads="1"/>
            </p:cNvSpPr>
            <p:nvPr/>
          </p:nvSpPr>
          <p:spPr bwMode="auto">
            <a:xfrm>
              <a:off x="2899833" y="1113554"/>
              <a:ext cx="4327038" cy="5617446"/>
            </a:xfrm>
            <a:prstGeom prst="rect">
              <a:avLst/>
            </a:prstGeom>
            <a:solidFill>
              <a:srgbClr val="FFFF66"/>
            </a:solidFill>
            <a:ln w="57150">
              <a:noFill/>
              <a:miter lim="800000"/>
              <a:headEnd/>
              <a:tailEnd/>
            </a:ln>
            <a:effectLst/>
          </p:spPr>
          <p:txBody>
            <a:bodyPr wrap="none" anchor="ctr"/>
            <a:lstStyle/>
            <a:p>
              <a:endParaRPr lang="en-US"/>
            </a:p>
          </p:txBody>
        </p:sp>
        <p:sp>
          <p:nvSpPr>
            <p:cNvPr id="20" name="Line 30"/>
            <p:cNvSpPr>
              <a:spLocks noChangeShapeType="1"/>
            </p:cNvSpPr>
            <p:nvPr/>
          </p:nvSpPr>
          <p:spPr bwMode="auto">
            <a:xfrm>
              <a:off x="4349492" y="2274126"/>
              <a:ext cx="0" cy="4418774"/>
            </a:xfrm>
            <a:prstGeom prst="line">
              <a:avLst/>
            </a:prstGeom>
            <a:noFill/>
            <a:ln w="57150">
              <a:solidFill>
                <a:schemeClr val="tx1"/>
              </a:solidFill>
              <a:round/>
              <a:headEnd/>
              <a:tailEnd/>
            </a:ln>
            <a:effectLst/>
          </p:spPr>
          <p:txBody>
            <a:bodyPr/>
            <a:lstStyle/>
            <a:p>
              <a:endParaRPr lang="en-US"/>
            </a:p>
          </p:txBody>
        </p:sp>
        <p:sp>
          <p:nvSpPr>
            <p:cNvPr id="21" name="Line 31"/>
            <p:cNvSpPr>
              <a:spLocks noChangeShapeType="1"/>
            </p:cNvSpPr>
            <p:nvPr/>
          </p:nvSpPr>
          <p:spPr bwMode="auto">
            <a:xfrm>
              <a:off x="4327553" y="2274126"/>
              <a:ext cx="1471598" cy="0"/>
            </a:xfrm>
            <a:prstGeom prst="line">
              <a:avLst/>
            </a:prstGeom>
            <a:noFill/>
            <a:ln w="57150">
              <a:solidFill>
                <a:schemeClr val="tx1"/>
              </a:solidFill>
              <a:round/>
              <a:headEnd/>
              <a:tailEnd/>
            </a:ln>
            <a:effectLst/>
          </p:spPr>
          <p:txBody>
            <a:bodyPr/>
            <a:lstStyle/>
            <a:p>
              <a:endParaRPr lang="en-US"/>
            </a:p>
          </p:txBody>
        </p:sp>
        <p:sp>
          <p:nvSpPr>
            <p:cNvPr id="22" name="Line 32"/>
            <p:cNvSpPr>
              <a:spLocks noChangeShapeType="1"/>
            </p:cNvSpPr>
            <p:nvPr/>
          </p:nvSpPr>
          <p:spPr bwMode="auto">
            <a:xfrm>
              <a:off x="5868343" y="3536633"/>
              <a:ext cx="0" cy="1872482"/>
            </a:xfrm>
            <a:prstGeom prst="line">
              <a:avLst/>
            </a:prstGeom>
            <a:noFill/>
            <a:ln w="57150">
              <a:solidFill>
                <a:schemeClr val="tx1"/>
              </a:solidFill>
              <a:round/>
              <a:headEnd/>
              <a:tailEnd/>
            </a:ln>
            <a:effectLst/>
          </p:spPr>
          <p:txBody>
            <a:bodyPr/>
            <a:lstStyle/>
            <a:p>
              <a:endParaRPr lang="en-US"/>
            </a:p>
          </p:txBody>
        </p:sp>
        <p:sp>
          <p:nvSpPr>
            <p:cNvPr id="23" name="Line 33"/>
            <p:cNvSpPr>
              <a:spLocks noChangeShapeType="1"/>
            </p:cNvSpPr>
            <p:nvPr/>
          </p:nvSpPr>
          <p:spPr bwMode="auto">
            <a:xfrm>
              <a:off x="5868343" y="3557911"/>
              <a:ext cx="1336589" cy="0"/>
            </a:xfrm>
            <a:prstGeom prst="line">
              <a:avLst/>
            </a:prstGeom>
            <a:noFill/>
            <a:ln w="57150">
              <a:solidFill>
                <a:schemeClr val="tx1"/>
              </a:solidFill>
              <a:round/>
              <a:headEnd/>
              <a:tailEnd/>
            </a:ln>
            <a:effectLst/>
          </p:spPr>
          <p:txBody>
            <a:bodyPr/>
            <a:lstStyle/>
            <a:p>
              <a:endParaRPr lang="en-US"/>
            </a:p>
          </p:txBody>
        </p:sp>
        <p:sp>
          <p:nvSpPr>
            <p:cNvPr id="24" name="Line 34"/>
            <p:cNvSpPr>
              <a:spLocks noChangeShapeType="1"/>
            </p:cNvSpPr>
            <p:nvPr/>
          </p:nvSpPr>
          <p:spPr bwMode="auto">
            <a:xfrm>
              <a:off x="2899833" y="1118010"/>
              <a:ext cx="0" cy="5532333"/>
            </a:xfrm>
            <a:prstGeom prst="line">
              <a:avLst/>
            </a:prstGeom>
            <a:noFill/>
            <a:ln w="57150">
              <a:solidFill>
                <a:schemeClr val="tx1"/>
              </a:solidFill>
              <a:round/>
              <a:headEnd/>
              <a:tailEnd/>
            </a:ln>
            <a:effectLst/>
          </p:spPr>
          <p:txBody>
            <a:bodyPr/>
            <a:lstStyle/>
            <a:p>
              <a:endParaRPr lang="en-US"/>
            </a:p>
          </p:txBody>
        </p:sp>
        <p:sp>
          <p:nvSpPr>
            <p:cNvPr id="25" name="Line 35"/>
            <p:cNvSpPr>
              <a:spLocks noChangeShapeType="1"/>
            </p:cNvSpPr>
            <p:nvPr/>
          </p:nvSpPr>
          <p:spPr bwMode="auto">
            <a:xfrm>
              <a:off x="7181306" y="1118010"/>
              <a:ext cx="0" cy="2418623"/>
            </a:xfrm>
            <a:prstGeom prst="line">
              <a:avLst/>
            </a:prstGeom>
            <a:noFill/>
            <a:ln w="57150">
              <a:solidFill>
                <a:schemeClr val="tx1"/>
              </a:solidFill>
              <a:round/>
              <a:headEnd/>
              <a:tailEnd/>
            </a:ln>
            <a:effectLst/>
          </p:spPr>
          <p:txBody>
            <a:bodyPr/>
            <a:lstStyle/>
            <a:p>
              <a:endParaRPr lang="en-US"/>
            </a:p>
          </p:txBody>
        </p:sp>
        <p:sp>
          <p:nvSpPr>
            <p:cNvPr id="26" name="Line 36"/>
            <p:cNvSpPr>
              <a:spLocks noChangeShapeType="1"/>
            </p:cNvSpPr>
            <p:nvPr/>
          </p:nvSpPr>
          <p:spPr bwMode="auto">
            <a:xfrm>
              <a:off x="7226871" y="4568626"/>
              <a:ext cx="0" cy="2124274"/>
            </a:xfrm>
            <a:prstGeom prst="line">
              <a:avLst/>
            </a:prstGeom>
            <a:noFill/>
            <a:ln w="57150">
              <a:solidFill>
                <a:schemeClr val="tx1"/>
              </a:solidFill>
              <a:round/>
              <a:headEnd/>
              <a:tailEnd/>
            </a:ln>
            <a:effectLst/>
          </p:spPr>
          <p:txBody>
            <a:bodyPr/>
            <a:lstStyle/>
            <a:p>
              <a:endParaRPr lang="en-US"/>
            </a:p>
          </p:txBody>
        </p:sp>
        <p:sp>
          <p:nvSpPr>
            <p:cNvPr id="27" name="Line 37"/>
            <p:cNvSpPr>
              <a:spLocks noChangeShapeType="1"/>
            </p:cNvSpPr>
            <p:nvPr/>
          </p:nvSpPr>
          <p:spPr bwMode="auto">
            <a:xfrm>
              <a:off x="2899833" y="1118010"/>
              <a:ext cx="4281473" cy="0"/>
            </a:xfrm>
            <a:prstGeom prst="line">
              <a:avLst/>
            </a:prstGeom>
            <a:noFill/>
            <a:ln w="57150">
              <a:solidFill>
                <a:schemeClr val="tx1"/>
              </a:solidFill>
              <a:round/>
              <a:headEnd/>
              <a:tailEnd/>
            </a:ln>
            <a:effectLst/>
          </p:spPr>
          <p:txBody>
            <a:bodyPr/>
            <a:lstStyle/>
            <a:p>
              <a:endParaRPr lang="en-US"/>
            </a:p>
          </p:txBody>
        </p:sp>
        <p:sp>
          <p:nvSpPr>
            <p:cNvPr id="28" name="Line 38"/>
            <p:cNvSpPr>
              <a:spLocks noChangeShapeType="1"/>
            </p:cNvSpPr>
            <p:nvPr/>
          </p:nvSpPr>
          <p:spPr bwMode="auto">
            <a:xfrm>
              <a:off x="4327553" y="6671622"/>
              <a:ext cx="2899318" cy="0"/>
            </a:xfrm>
            <a:prstGeom prst="line">
              <a:avLst/>
            </a:prstGeom>
            <a:noFill/>
            <a:ln w="57150">
              <a:solidFill>
                <a:schemeClr val="tx1"/>
              </a:solidFill>
              <a:round/>
              <a:headEnd/>
              <a:tailEnd/>
            </a:ln>
            <a:effectLst/>
          </p:spPr>
          <p:txBody>
            <a:bodyPr/>
            <a:lstStyle/>
            <a:p>
              <a:endParaRPr lang="en-US"/>
            </a:p>
          </p:txBody>
        </p:sp>
        <p:sp>
          <p:nvSpPr>
            <p:cNvPr id="29" name="Line 39"/>
            <p:cNvSpPr>
              <a:spLocks noChangeShapeType="1"/>
            </p:cNvSpPr>
            <p:nvPr/>
          </p:nvSpPr>
          <p:spPr bwMode="auto">
            <a:xfrm>
              <a:off x="2899833" y="6650344"/>
              <a:ext cx="1495225" cy="0"/>
            </a:xfrm>
            <a:prstGeom prst="line">
              <a:avLst/>
            </a:prstGeom>
            <a:noFill/>
            <a:ln w="57150">
              <a:solidFill>
                <a:schemeClr val="tx1"/>
              </a:solidFill>
              <a:prstDash val="sysDot"/>
              <a:round/>
              <a:headEnd/>
              <a:tailEnd/>
            </a:ln>
            <a:effectLst/>
          </p:spPr>
          <p:txBody>
            <a:bodyPr/>
            <a:lstStyle/>
            <a:p>
              <a:endParaRPr lang="en-US"/>
            </a:p>
          </p:txBody>
        </p:sp>
        <p:sp>
          <p:nvSpPr>
            <p:cNvPr id="30" name="Line 40"/>
            <p:cNvSpPr>
              <a:spLocks noChangeShapeType="1"/>
            </p:cNvSpPr>
            <p:nvPr/>
          </p:nvSpPr>
          <p:spPr bwMode="auto">
            <a:xfrm>
              <a:off x="7204933" y="3557911"/>
              <a:ext cx="0" cy="1072776"/>
            </a:xfrm>
            <a:prstGeom prst="line">
              <a:avLst/>
            </a:prstGeom>
            <a:noFill/>
            <a:ln w="57150">
              <a:solidFill>
                <a:schemeClr val="tx1"/>
              </a:solidFill>
              <a:prstDash val="sysDot"/>
              <a:round/>
              <a:headEnd/>
              <a:tailEnd/>
            </a:ln>
            <a:effectLst/>
          </p:spPr>
          <p:txBody>
            <a:bodyPr/>
            <a:lstStyle/>
            <a:p>
              <a:endParaRPr lang="en-US"/>
            </a:p>
          </p:txBody>
        </p:sp>
        <p:sp>
          <p:nvSpPr>
            <p:cNvPr id="31" name="Line 93"/>
            <p:cNvSpPr>
              <a:spLocks noChangeShapeType="1"/>
            </p:cNvSpPr>
            <p:nvPr/>
          </p:nvSpPr>
          <p:spPr bwMode="auto">
            <a:xfrm>
              <a:off x="6774591" y="1118010"/>
              <a:ext cx="406715" cy="441523"/>
            </a:xfrm>
            <a:prstGeom prst="line">
              <a:avLst/>
            </a:prstGeom>
            <a:noFill/>
            <a:ln w="57150">
              <a:solidFill>
                <a:schemeClr val="tx1"/>
              </a:solidFill>
              <a:round/>
              <a:headEnd/>
              <a:tailEnd/>
            </a:ln>
            <a:effectLst/>
          </p:spPr>
          <p:txBody>
            <a:bodyPr/>
            <a:lstStyle/>
            <a:p>
              <a:endParaRPr lang="en-US"/>
            </a:p>
          </p:txBody>
        </p:sp>
        <p:grpSp>
          <p:nvGrpSpPr>
            <p:cNvPr id="32" name="Group 154"/>
            <p:cNvGrpSpPr>
              <a:grpSpLocks/>
            </p:cNvGrpSpPr>
            <p:nvPr/>
          </p:nvGrpSpPr>
          <p:grpSpPr bwMode="auto">
            <a:xfrm rot="20883245">
              <a:off x="2948860" y="4797993"/>
              <a:ext cx="465781" cy="530182"/>
              <a:chOff x="1676" y="2871"/>
              <a:chExt cx="372" cy="471"/>
            </a:xfrm>
          </p:grpSpPr>
          <p:sp>
            <p:nvSpPr>
              <p:cNvPr id="245" name="Rectangle 155"/>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246" name="Group 156"/>
              <p:cNvGrpSpPr>
                <a:grpSpLocks/>
              </p:cNvGrpSpPr>
              <p:nvPr/>
            </p:nvGrpSpPr>
            <p:grpSpPr bwMode="auto">
              <a:xfrm>
                <a:off x="1676" y="2871"/>
                <a:ext cx="100" cy="210"/>
                <a:chOff x="1680" y="2871"/>
                <a:chExt cx="52" cy="210"/>
              </a:xfrm>
            </p:grpSpPr>
            <p:sp>
              <p:nvSpPr>
                <p:cNvPr id="254" name="Arc 157"/>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255" name="Arc 158"/>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247" name="Group 159"/>
              <p:cNvGrpSpPr>
                <a:grpSpLocks/>
              </p:cNvGrpSpPr>
              <p:nvPr/>
            </p:nvGrpSpPr>
            <p:grpSpPr bwMode="auto">
              <a:xfrm flipH="1">
                <a:off x="1968" y="2871"/>
                <a:ext cx="80" cy="210"/>
                <a:chOff x="1680" y="2871"/>
                <a:chExt cx="52" cy="210"/>
              </a:xfrm>
            </p:grpSpPr>
            <p:sp>
              <p:nvSpPr>
                <p:cNvPr id="252" name="Arc 160"/>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253" name="Arc 161"/>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248" name="Rectangle 162"/>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49" name="Rectangle 163"/>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50" name="Rectangle 164"/>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51" name="Rectangle 165"/>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grpSp>
          <p:nvGrpSpPr>
            <p:cNvPr id="33" name="Group 166"/>
            <p:cNvGrpSpPr>
              <a:grpSpLocks/>
            </p:cNvGrpSpPr>
            <p:nvPr/>
          </p:nvGrpSpPr>
          <p:grpSpPr bwMode="auto">
            <a:xfrm rot="941949">
              <a:off x="3808684" y="3223309"/>
              <a:ext cx="465781" cy="530182"/>
              <a:chOff x="1676" y="2871"/>
              <a:chExt cx="372" cy="471"/>
            </a:xfrm>
          </p:grpSpPr>
          <p:sp>
            <p:nvSpPr>
              <p:cNvPr id="234" name="Rectangle 167"/>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235" name="Group 168"/>
              <p:cNvGrpSpPr>
                <a:grpSpLocks/>
              </p:cNvGrpSpPr>
              <p:nvPr/>
            </p:nvGrpSpPr>
            <p:grpSpPr bwMode="auto">
              <a:xfrm>
                <a:off x="1676" y="2871"/>
                <a:ext cx="100" cy="210"/>
                <a:chOff x="1680" y="2871"/>
                <a:chExt cx="52" cy="210"/>
              </a:xfrm>
            </p:grpSpPr>
            <p:sp>
              <p:nvSpPr>
                <p:cNvPr id="243" name="Arc 169"/>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244" name="Arc 170"/>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236" name="Group 171"/>
              <p:cNvGrpSpPr>
                <a:grpSpLocks/>
              </p:cNvGrpSpPr>
              <p:nvPr/>
            </p:nvGrpSpPr>
            <p:grpSpPr bwMode="auto">
              <a:xfrm flipH="1">
                <a:off x="1968" y="2871"/>
                <a:ext cx="80" cy="210"/>
                <a:chOff x="1680" y="2871"/>
                <a:chExt cx="52" cy="210"/>
              </a:xfrm>
            </p:grpSpPr>
            <p:sp>
              <p:nvSpPr>
                <p:cNvPr id="241" name="Arc 172"/>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242" name="Arc 173"/>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237" name="Rectangle 174"/>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38" name="Rectangle 175"/>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39" name="Rectangle 176"/>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40" name="Rectangle 177"/>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grpSp>
          <p:nvGrpSpPr>
            <p:cNvPr id="34" name="Group 178"/>
            <p:cNvGrpSpPr>
              <a:grpSpLocks/>
            </p:cNvGrpSpPr>
            <p:nvPr/>
          </p:nvGrpSpPr>
          <p:grpSpPr bwMode="auto">
            <a:xfrm rot="8120939">
              <a:off x="6625510" y="2714107"/>
              <a:ext cx="465781" cy="530182"/>
              <a:chOff x="1676" y="2871"/>
              <a:chExt cx="372" cy="471"/>
            </a:xfrm>
          </p:grpSpPr>
          <p:sp>
            <p:nvSpPr>
              <p:cNvPr id="223" name="Rectangle 179"/>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224" name="Group 180"/>
              <p:cNvGrpSpPr>
                <a:grpSpLocks/>
              </p:cNvGrpSpPr>
              <p:nvPr/>
            </p:nvGrpSpPr>
            <p:grpSpPr bwMode="auto">
              <a:xfrm>
                <a:off x="1676" y="2871"/>
                <a:ext cx="100" cy="210"/>
                <a:chOff x="1680" y="2871"/>
                <a:chExt cx="52" cy="210"/>
              </a:xfrm>
            </p:grpSpPr>
            <p:sp>
              <p:nvSpPr>
                <p:cNvPr id="232" name="Arc 181"/>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233" name="Arc 182"/>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225" name="Group 183"/>
              <p:cNvGrpSpPr>
                <a:grpSpLocks/>
              </p:cNvGrpSpPr>
              <p:nvPr/>
            </p:nvGrpSpPr>
            <p:grpSpPr bwMode="auto">
              <a:xfrm flipH="1">
                <a:off x="1968" y="2871"/>
                <a:ext cx="80" cy="210"/>
                <a:chOff x="1680" y="2871"/>
                <a:chExt cx="52" cy="210"/>
              </a:xfrm>
            </p:grpSpPr>
            <p:sp>
              <p:nvSpPr>
                <p:cNvPr id="230" name="Arc 184"/>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231" name="Arc 185"/>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226" name="Rectangle 186"/>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27" name="Rectangle 187"/>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28" name="Rectangle 188"/>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29" name="Rectangle 189"/>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grpSp>
          <p:nvGrpSpPr>
            <p:cNvPr id="35" name="Group 190"/>
            <p:cNvGrpSpPr>
              <a:grpSpLocks/>
            </p:cNvGrpSpPr>
            <p:nvPr/>
          </p:nvGrpSpPr>
          <p:grpSpPr bwMode="auto">
            <a:xfrm rot="6715986">
              <a:off x="6608433" y="2005335"/>
              <a:ext cx="465781" cy="530182"/>
              <a:chOff x="1676" y="2871"/>
              <a:chExt cx="372" cy="471"/>
            </a:xfrm>
          </p:grpSpPr>
          <p:sp>
            <p:nvSpPr>
              <p:cNvPr id="212" name="Rectangle 191"/>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213" name="Group 192"/>
              <p:cNvGrpSpPr>
                <a:grpSpLocks/>
              </p:cNvGrpSpPr>
              <p:nvPr/>
            </p:nvGrpSpPr>
            <p:grpSpPr bwMode="auto">
              <a:xfrm>
                <a:off x="1676" y="2871"/>
                <a:ext cx="100" cy="210"/>
                <a:chOff x="1680" y="2871"/>
                <a:chExt cx="52" cy="210"/>
              </a:xfrm>
            </p:grpSpPr>
            <p:sp>
              <p:nvSpPr>
                <p:cNvPr id="221" name="Arc 193"/>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222" name="Arc 194"/>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214" name="Group 195"/>
              <p:cNvGrpSpPr>
                <a:grpSpLocks/>
              </p:cNvGrpSpPr>
              <p:nvPr/>
            </p:nvGrpSpPr>
            <p:grpSpPr bwMode="auto">
              <a:xfrm flipH="1">
                <a:off x="1968" y="2871"/>
                <a:ext cx="80" cy="210"/>
                <a:chOff x="1680" y="2871"/>
                <a:chExt cx="52" cy="210"/>
              </a:xfrm>
            </p:grpSpPr>
            <p:sp>
              <p:nvSpPr>
                <p:cNvPr id="219" name="Arc 196"/>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220" name="Arc 197"/>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215" name="Rectangle 198"/>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16" name="Rectangle 199"/>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17" name="Rectangle 200"/>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18" name="Rectangle 201"/>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sp>
          <p:nvSpPr>
            <p:cNvPr id="36" name="Text Box 205"/>
            <p:cNvSpPr txBox="1">
              <a:spLocks noChangeArrowheads="1"/>
            </p:cNvSpPr>
            <p:nvPr/>
          </p:nvSpPr>
          <p:spPr bwMode="auto">
            <a:xfrm>
              <a:off x="3235668" y="2249302"/>
              <a:ext cx="1069946" cy="716366"/>
            </a:xfrm>
            <a:prstGeom prst="rect">
              <a:avLst/>
            </a:prstGeom>
            <a:noFill/>
            <a:ln w="9525">
              <a:noFill/>
              <a:miter lim="800000"/>
              <a:headEnd/>
              <a:tailEnd/>
            </a:ln>
            <a:effectLst/>
          </p:spPr>
          <p:txBody>
            <a:bodyPr>
              <a:spAutoFit/>
            </a:bodyPr>
            <a:lstStyle/>
            <a:p>
              <a:pPr algn="ctr"/>
              <a:r>
                <a:rPr lang="en-US" sz="1800" dirty="0"/>
                <a:t>Right</a:t>
              </a:r>
            </a:p>
            <a:p>
              <a:pPr algn="ctr"/>
              <a:r>
                <a:rPr lang="en-US" sz="1800" dirty="0"/>
                <a:t>Whisker</a:t>
              </a:r>
            </a:p>
          </p:txBody>
        </p:sp>
        <p:cxnSp>
          <p:nvCxnSpPr>
            <p:cNvPr id="37" name="Straight Arrow Connector 36"/>
            <p:cNvCxnSpPr>
              <a:endCxn id="245" idx="2"/>
            </p:cNvCxnSpPr>
            <p:nvPr/>
          </p:nvCxnSpPr>
          <p:spPr>
            <a:xfrm flipH="1" flipV="1">
              <a:off x="3248871" y="5319843"/>
              <a:ext cx="303955" cy="13190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34" idx="2"/>
            </p:cNvCxnSpPr>
            <p:nvPr/>
          </p:nvCxnSpPr>
          <p:spPr>
            <a:xfrm flipV="1">
              <a:off x="3314700" y="3746990"/>
              <a:ext cx="667199" cy="1806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01" idx="2"/>
            </p:cNvCxnSpPr>
            <p:nvPr/>
          </p:nvCxnSpPr>
          <p:spPr>
            <a:xfrm flipH="1" flipV="1">
              <a:off x="3280062" y="2398529"/>
              <a:ext cx="596616" cy="164007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0" name="Group 154"/>
            <p:cNvGrpSpPr>
              <a:grpSpLocks/>
            </p:cNvGrpSpPr>
            <p:nvPr/>
          </p:nvGrpSpPr>
          <p:grpSpPr bwMode="auto">
            <a:xfrm rot="20589532">
              <a:off x="2958385" y="1883344"/>
              <a:ext cx="465781" cy="530182"/>
              <a:chOff x="1676" y="2871"/>
              <a:chExt cx="372" cy="471"/>
            </a:xfrm>
          </p:grpSpPr>
          <p:sp>
            <p:nvSpPr>
              <p:cNvPr id="201" name="Rectangle 155"/>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202" name="Group 156"/>
              <p:cNvGrpSpPr>
                <a:grpSpLocks/>
              </p:cNvGrpSpPr>
              <p:nvPr/>
            </p:nvGrpSpPr>
            <p:grpSpPr bwMode="auto">
              <a:xfrm>
                <a:off x="1676" y="2871"/>
                <a:ext cx="100" cy="210"/>
                <a:chOff x="1680" y="2871"/>
                <a:chExt cx="52" cy="210"/>
              </a:xfrm>
            </p:grpSpPr>
            <p:sp>
              <p:nvSpPr>
                <p:cNvPr id="210" name="Arc 157"/>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211" name="Arc 158"/>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203" name="Group 159"/>
              <p:cNvGrpSpPr>
                <a:grpSpLocks/>
              </p:cNvGrpSpPr>
              <p:nvPr/>
            </p:nvGrpSpPr>
            <p:grpSpPr bwMode="auto">
              <a:xfrm flipH="1">
                <a:off x="1968" y="2871"/>
                <a:ext cx="80" cy="210"/>
                <a:chOff x="1680" y="2871"/>
                <a:chExt cx="52" cy="210"/>
              </a:xfrm>
            </p:grpSpPr>
            <p:sp>
              <p:nvSpPr>
                <p:cNvPr id="208" name="Arc 160"/>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209" name="Arc 161"/>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204" name="Rectangle 162"/>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05" name="Rectangle 163"/>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06" name="Rectangle 164"/>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07" name="Rectangle 165"/>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cxnSp>
          <p:nvCxnSpPr>
            <p:cNvPr id="41" name="Straight Arrow Connector 40"/>
            <p:cNvCxnSpPr>
              <a:endCxn id="190" idx="2"/>
            </p:cNvCxnSpPr>
            <p:nvPr/>
          </p:nvCxnSpPr>
          <p:spPr>
            <a:xfrm flipV="1">
              <a:off x="3390900" y="1683592"/>
              <a:ext cx="696077" cy="9453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166"/>
            <p:cNvGrpSpPr>
              <a:grpSpLocks/>
            </p:cNvGrpSpPr>
            <p:nvPr/>
          </p:nvGrpSpPr>
          <p:grpSpPr bwMode="auto">
            <a:xfrm rot="1863662">
              <a:off x="3980134" y="1184959"/>
              <a:ext cx="465781" cy="530182"/>
              <a:chOff x="1676" y="2871"/>
              <a:chExt cx="372" cy="471"/>
            </a:xfrm>
          </p:grpSpPr>
          <p:sp>
            <p:nvSpPr>
              <p:cNvPr id="190" name="Rectangle 167"/>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91" name="Group 168"/>
              <p:cNvGrpSpPr>
                <a:grpSpLocks/>
              </p:cNvGrpSpPr>
              <p:nvPr/>
            </p:nvGrpSpPr>
            <p:grpSpPr bwMode="auto">
              <a:xfrm>
                <a:off x="1676" y="2871"/>
                <a:ext cx="100" cy="210"/>
                <a:chOff x="1680" y="2871"/>
                <a:chExt cx="52" cy="210"/>
              </a:xfrm>
            </p:grpSpPr>
            <p:sp>
              <p:nvSpPr>
                <p:cNvPr id="199" name="Arc 169"/>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200" name="Arc 170"/>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192" name="Group 171"/>
              <p:cNvGrpSpPr>
                <a:grpSpLocks/>
              </p:cNvGrpSpPr>
              <p:nvPr/>
            </p:nvGrpSpPr>
            <p:grpSpPr bwMode="auto">
              <a:xfrm flipH="1">
                <a:off x="1968" y="2871"/>
                <a:ext cx="80" cy="210"/>
                <a:chOff x="1680" y="2871"/>
                <a:chExt cx="52" cy="210"/>
              </a:xfrm>
            </p:grpSpPr>
            <p:sp>
              <p:nvSpPr>
                <p:cNvPr id="197" name="Arc 172"/>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98" name="Arc 173"/>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193" name="Rectangle 174"/>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94" name="Rectangle 175"/>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95" name="Rectangle 176"/>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96" name="Rectangle 177"/>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cxnSp>
          <p:nvCxnSpPr>
            <p:cNvPr id="43" name="Straight Arrow Connector 42"/>
            <p:cNvCxnSpPr>
              <a:endCxn id="179" idx="2"/>
            </p:cNvCxnSpPr>
            <p:nvPr/>
          </p:nvCxnSpPr>
          <p:spPr>
            <a:xfrm flipV="1">
              <a:off x="3914775" y="1540563"/>
              <a:ext cx="1790085" cy="4120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166"/>
            <p:cNvGrpSpPr>
              <a:grpSpLocks/>
            </p:cNvGrpSpPr>
            <p:nvPr/>
          </p:nvGrpSpPr>
          <p:grpSpPr bwMode="auto">
            <a:xfrm rot="4099243">
              <a:off x="5713684" y="1165909"/>
              <a:ext cx="465781" cy="530182"/>
              <a:chOff x="1676" y="2871"/>
              <a:chExt cx="372" cy="471"/>
            </a:xfrm>
          </p:grpSpPr>
          <p:sp>
            <p:nvSpPr>
              <p:cNvPr id="179" name="Rectangle 167"/>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80" name="Group 168"/>
              <p:cNvGrpSpPr>
                <a:grpSpLocks/>
              </p:cNvGrpSpPr>
              <p:nvPr/>
            </p:nvGrpSpPr>
            <p:grpSpPr bwMode="auto">
              <a:xfrm>
                <a:off x="1676" y="2871"/>
                <a:ext cx="100" cy="210"/>
                <a:chOff x="1680" y="2871"/>
                <a:chExt cx="52" cy="210"/>
              </a:xfrm>
            </p:grpSpPr>
            <p:sp>
              <p:nvSpPr>
                <p:cNvPr id="188" name="Arc 169"/>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89" name="Arc 170"/>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181" name="Group 171"/>
              <p:cNvGrpSpPr>
                <a:grpSpLocks/>
              </p:cNvGrpSpPr>
              <p:nvPr/>
            </p:nvGrpSpPr>
            <p:grpSpPr bwMode="auto">
              <a:xfrm flipH="1">
                <a:off x="1968" y="2871"/>
                <a:ext cx="80" cy="210"/>
                <a:chOff x="1680" y="2871"/>
                <a:chExt cx="52" cy="210"/>
              </a:xfrm>
            </p:grpSpPr>
            <p:sp>
              <p:nvSpPr>
                <p:cNvPr id="186" name="Arc 172"/>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87" name="Arc 173"/>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182" name="Rectangle 174"/>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83" name="Rectangle 175"/>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84" name="Rectangle 176"/>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85" name="Rectangle 177"/>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cxnSp>
          <p:nvCxnSpPr>
            <p:cNvPr id="45" name="Straight Arrow Connector 44"/>
            <p:cNvCxnSpPr/>
            <p:nvPr/>
          </p:nvCxnSpPr>
          <p:spPr>
            <a:xfrm>
              <a:off x="5334000" y="1638300"/>
              <a:ext cx="1257300" cy="5429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223" idx="2"/>
            </p:cNvCxnSpPr>
            <p:nvPr/>
          </p:nvCxnSpPr>
          <p:spPr>
            <a:xfrm>
              <a:off x="6219825" y="2038354"/>
              <a:ext cx="443366" cy="7610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68" idx="2"/>
            </p:cNvCxnSpPr>
            <p:nvPr/>
          </p:nvCxnSpPr>
          <p:spPr>
            <a:xfrm flipH="1">
              <a:off x="6386147" y="2571754"/>
              <a:ext cx="157530" cy="4089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8" name="Group 178"/>
            <p:cNvGrpSpPr>
              <a:grpSpLocks/>
            </p:cNvGrpSpPr>
            <p:nvPr/>
          </p:nvGrpSpPr>
          <p:grpSpPr bwMode="auto">
            <a:xfrm rot="12279896">
              <a:off x="6054010" y="2961757"/>
              <a:ext cx="465781" cy="530182"/>
              <a:chOff x="1676" y="2871"/>
              <a:chExt cx="372" cy="471"/>
            </a:xfrm>
          </p:grpSpPr>
          <p:sp>
            <p:nvSpPr>
              <p:cNvPr id="168" name="Rectangle 179"/>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69" name="Group 180"/>
              <p:cNvGrpSpPr>
                <a:grpSpLocks/>
              </p:cNvGrpSpPr>
              <p:nvPr/>
            </p:nvGrpSpPr>
            <p:grpSpPr bwMode="auto">
              <a:xfrm>
                <a:off x="1676" y="2871"/>
                <a:ext cx="100" cy="210"/>
                <a:chOff x="1680" y="2871"/>
                <a:chExt cx="52" cy="210"/>
              </a:xfrm>
            </p:grpSpPr>
            <p:sp>
              <p:nvSpPr>
                <p:cNvPr id="177" name="Arc 181"/>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78" name="Arc 182"/>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170" name="Group 183"/>
              <p:cNvGrpSpPr>
                <a:grpSpLocks/>
              </p:cNvGrpSpPr>
              <p:nvPr/>
            </p:nvGrpSpPr>
            <p:grpSpPr bwMode="auto">
              <a:xfrm flipH="1">
                <a:off x="1968" y="2871"/>
                <a:ext cx="80" cy="210"/>
                <a:chOff x="1680" y="2871"/>
                <a:chExt cx="52" cy="210"/>
              </a:xfrm>
            </p:grpSpPr>
            <p:sp>
              <p:nvSpPr>
                <p:cNvPr id="175" name="Arc 184"/>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76" name="Arc 185"/>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171" name="Rectangle 186"/>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72" name="Rectangle 187"/>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73" name="Rectangle 188"/>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74" name="Rectangle 189"/>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cxnSp>
          <p:nvCxnSpPr>
            <p:cNvPr id="49" name="Straight Arrow Connector 48"/>
            <p:cNvCxnSpPr>
              <a:endCxn id="157" idx="2"/>
            </p:cNvCxnSpPr>
            <p:nvPr/>
          </p:nvCxnSpPr>
          <p:spPr>
            <a:xfrm flipH="1">
              <a:off x="4930922" y="2724154"/>
              <a:ext cx="1555603" cy="6264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0" name="Group 178"/>
            <p:cNvGrpSpPr>
              <a:grpSpLocks/>
            </p:cNvGrpSpPr>
            <p:nvPr/>
          </p:nvGrpSpPr>
          <p:grpSpPr bwMode="auto">
            <a:xfrm rot="14692587">
              <a:off x="4463336" y="3209408"/>
              <a:ext cx="465781" cy="530182"/>
              <a:chOff x="1676" y="2871"/>
              <a:chExt cx="372" cy="471"/>
            </a:xfrm>
          </p:grpSpPr>
          <p:sp>
            <p:nvSpPr>
              <p:cNvPr id="157" name="Rectangle 179"/>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58" name="Group 180"/>
              <p:cNvGrpSpPr>
                <a:grpSpLocks/>
              </p:cNvGrpSpPr>
              <p:nvPr/>
            </p:nvGrpSpPr>
            <p:grpSpPr bwMode="auto">
              <a:xfrm>
                <a:off x="1676" y="2871"/>
                <a:ext cx="100" cy="210"/>
                <a:chOff x="1680" y="2871"/>
                <a:chExt cx="52" cy="210"/>
              </a:xfrm>
            </p:grpSpPr>
            <p:sp>
              <p:nvSpPr>
                <p:cNvPr id="166" name="Arc 181"/>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67" name="Arc 182"/>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159" name="Group 183"/>
              <p:cNvGrpSpPr>
                <a:grpSpLocks/>
              </p:cNvGrpSpPr>
              <p:nvPr/>
            </p:nvGrpSpPr>
            <p:grpSpPr bwMode="auto">
              <a:xfrm flipH="1">
                <a:off x="1968" y="2871"/>
                <a:ext cx="80" cy="210"/>
                <a:chOff x="1680" y="2871"/>
                <a:chExt cx="52" cy="210"/>
              </a:xfrm>
            </p:grpSpPr>
            <p:sp>
              <p:nvSpPr>
                <p:cNvPr id="164" name="Arc 184"/>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65" name="Arc 185"/>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160" name="Rectangle 186"/>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61" name="Rectangle 187"/>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62" name="Rectangle 188"/>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63" name="Rectangle 189"/>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cxnSp>
          <p:nvCxnSpPr>
            <p:cNvPr id="51" name="Straight Arrow Connector 50"/>
            <p:cNvCxnSpPr>
              <a:endCxn id="146" idx="2"/>
            </p:cNvCxnSpPr>
            <p:nvPr/>
          </p:nvCxnSpPr>
          <p:spPr>
            <a:xfrm flipH="1">
              <a:off x="4768396" y="3228979"/>
              <a:ext cx="451305" cy="13334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2" name="Group 178"/>
            <p:cNvGrpSpPr>
              <a:grpSpLocks/>
            </p:cNvGrpSpPr>
            <p:nvPr/>
          </p:nvGrpSpPr>
          <p:grpSpPr bwMode="auto">
            <a:xfrm rot="12300843">
              <a:off x="4434762" y="4542908"/>
              <a:ext cx="465781" cy="530182"/>
              <a:chOff x="1676" y="2871"/>
              <a:chExt cx="372" cy="471"/>
            </a:xfrm>
          </p:grpSpPr>
          <p:sp>
            <p:nvSpPr>
              <p:cNvPr id="146" name="Rectangle 179"/>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47" name="Group 180"/>
              <p:cNvGrpSpPr>
                <a:grpSpLocks/>
              </p:cNvGrpSpPr>
              <p:nvPr/>
            </p:nvGrpSpPr>
            <p:grpSpPr bwMode="auto">
              <a:xfrm>
                <a:off x="1676" y="2871"/>
                <a:ext cx="100" cy="210"/>
                <a:chOff x="1680" y="2871"/>
                <a:chExt cx="52" cy="210"/>
              </a:xfrm>
            </p:grpSpPr>
            <p:sp>
              <p:nvSpPr>
                <p:cNvPr id="155" name="Arc 181"/>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56" name="Arc 182"/>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148" name="Group 183"/>
              <p:cNvGrpSpPr>
                <a:grpSpLocks/>
              </p:cNvGrpSpPr>
              <p:nvPr/>
            </p:nvGrpSpPr>
            <p:grpSpPr bwMode="auto">
              <a:xfrm flipH="1">
                <a:off x="1968" y="2871"/>
                <a:ext cx="80" cy="210"/>
                <a:chOff x="1680" y="2871"/>
                <a:chExt cx="52" cy="210"/>
              </a:xfrm>
            </p:grpSpPr>
            <p:sp>
              <p:nvSpPr>
                <p:cNvPr id="153" name="Arc 184"/>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54" name="Arc 185"/>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149" name="Rectangle 186"/>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0" name="Rectangle 187"/>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1" name="Rectangle 188"/>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2" name="Rectangle 189"/>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cxnSp>
          <p:nvCxnSpPr>
            <p:cNvPr id="53" name="Straight Arrow Connector 52"/>
            <p:cNvCxnSpPr>
              <a:endCxn id="135" idx="2"/>
            </p:cNvCxnSpPr>
            <p:nvPr/>
          </p:nvCxnSpPr>
          <p:spPr>
            <a:xfrm>
              <a:off x="4895850" y="4314825"/>
              <a:ext cx="797403" cy="17696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4" name="Group 178"/>
            <p:cNvGrpSpPr>
              <a:grpSpLocks/>
            </p:cNvGrpSpPr>
            <p:nvPr/>
          </p:nvGrpSpPr>
          <p:grpSpPr bwMode="auto">
            <a:xfrm rot="9386934">
              <a:off x="5577762" y="6057383"/>
              <a:ext cx="465781" cy="530182"/>
              <a:chOff x="1676" y="2871"/>
              <a:chExt cx="372" cy="471"/>
            </a:xfrm>
          </p:grpSpPr>
          <p:sp>
            <p:nvSpPr>
              <p:cNvPr id="135" name="Rectangle 179"/>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36" name="Group 180"/>
              <p:cNvGrpSpPr>
                <a:grpSpLocks/>
              </p:cNvGrpSpPr>
              <p:nvPr/>
            </p:nvGrpSpPr>
            <p:grpSpPr bwMode="auto">
              <a:xfrm>
                <a:off x="1676" y="2871"/>
                <a:ext cx="100" cy="210"/>
                <a:chOff x="1680" y="2871"/>
                <a:chExt cx="52" cy="210"/>
              </a:xfrm>
            </p:grpSpPr>
            <p:sp>
              <p:nvSpPr>
                <p:cNvPr id="144" name="Arc 181"/>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45" name="Arc 182"/>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137" name="Group 183"/>
              <p:cNvGrpSpPr>
                <a:grpSpLocks/>
              </p:cNvGrpSpPr>
              <p:nvPr/>
            </p:nvGrpSpPr>
            <p:grpSpPr bwMode="auto">
              <a:xfrm flipH="1">
                <a:off x="1968" y="2871"/>
                <a:ext cx="80" cy="210"/>
                <a:chOff x="1680" y="2871"/>
                <a:chExt cx="52" cy="210"/>
              </a:xfrm>
            </p:grpSpPr>
            <p:sp>
              <p:nvSpPr>
                <p:cNvPr id="142" name="Arc 184"/>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43" name="Arc 185"/>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138" name="Rectangle 186"/>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9" name="Rectangle 187"/>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40" name="Rectangle 188"/>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41" name="Rectangle 189"/>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cxnSp>
          <p:nvCxnSpPr>
            <p:cNvPr id="55" name="Straight Arrow Connector 54"/>
            <p:cNvCxnSpPr>
              <a:endCxn id="124" idx="2"/>
            </p:cNvCxnSpPr>
            <p:nvPr/>
          </p:nvCxnSpPr>
          <p:spPr>
            <a:xfrm>
              <a:off x="5619750" y="5876925"/>
              <a:ext cx="734936" cy="3547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178"/>
            <p:cNvGrpSpPr>
              <a:grpSpLocks/>
            </p:cNvGrpSpPr>
            <p:nvPr/>
          </p:nvGrpSpPr>
          <p:grpSpPr bwMode="auto">
            <a:xfrm rot="7166351">
              <a:off x="6358812" y="6085957"/>
              <a:ext cx="465781" cy="530182"/>
              <a:chOff x="1676" y="2871"/>
              <a:chExt cx="372" cy="471"/>
            </a:xfrm>
          </p:grpSpPr>
          <p:sp>
            <p:nvSpPr>
              <p:cNvPr id="124" name="Rectangle 179"/>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25" name="Group 180"/>
              <p:cNvGrpSpPr>
                <a:grpSpLocks/>
              </p:cNvGrpSpPr>
              <p:nvPr/>
            </p:nvGrpSpPr>
            <p:grpSpPr bwMode="auto">
              <a:xfrm>
                <a:off x="1676" y="2871"/>
                <a:ext cx="100" cy="210"/>
                <a:chOff x="1680" y="2871"/>
                <a:chExt cx="52" cy="210"/>
              </a:xfrm>
            </p:grpSpPr>
            <p:sp>
              <p:nvSpPr>
                <p:cNvPr id="133" name="Arc 181"/>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34" name="Arc 182"/>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126" name="Group 183"/>
              <p:cNvGrpSpPr>
                <a:grpSpLocks/>
              </p:cNvGrpSpPr>
              <p:nvPr/>
            </p:nvGrpSpPr>
            <p:grpSpPr bwMode="auto">
              <a:xfrm flipH="1">
                <a:off x="1968" y="2871"/>
                <a:ext cx="80" cy="210"/>
                <a:chOff x="1680" y="2871"/>
                <a:chExt cx="52" cy="210"/>
              </a:xfrm>
            </p:grpSpPr>
            <p:sp>
              <p:nvSpPr>
                <p:cNvPr id="131" name="Arc 184"/>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32" name="Arc 185"/>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127" name="Rectangle 186"/>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28" name="Rectangle 187"/>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29" name="Rectangle 188"/>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0" name="Rectangle 189"/>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cxnSp>
          <p:nvCxnSpPr>
            <p:cNvPr id="57" name="Straight Arrow Connector 56"/>
            <p:cNvCxnSpPr>
              <a:endCxn id="113" idx="2"/>
            </p:cNvCxnSpPr>
            <p:nvPr/>
          </p:nvCxnSpPr>
          <p:spPr>
            <a:xfrm flipV="1">
              <a:off x="6067425" y="5890765"/>
              <a:ext cx="583223" cy="1957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8" name="Group 178"/>
            <p:cNvGrpSpPr>
              <a:grpSpLocks/>
            </p:cNvGrpSpPr>
            <p:nvPr/>
          </p:nvGrpSpPr>
          <p:grpSpPr bwMode="auto">
            <a:xfrm rot="3938501">
              <a:off x="6654087" y="5504932"/>
              <a:ext cx="465781" cy="530182"/>
              <a:chOff x="1676" y="2871"/>
              <a:chExt cx="372" cy="471"/>
            </a:xfrm>
          </p:grpSpPr>
          <p:sp>
            <p:nvSpPr>
              <p:cNvPr id="113" name="Rectangle 179"/>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14" name="Group 180"/>
              <p:cNvGrpSpPr>
                <a:grpSpLocks/>
              </p:cNvGrpSpPr>
              <p:nvPr/>
            </p:nvGrpSpPr>
            <p:grpSpPr bwMode="auto">
              <a:xfrm>
                <a:off x="1676" y="2871"/>
                <a:ext cx="100" cy="210"/>
                <a:chOff x="1680" y="2871"/>
                <a:chExt cx="52" cy="210"/>
              </a:xfrm>
            </p:grpSpPr>
            <p:sp>
              <p:nvSpPr>
                <p:cNvPr id="122" name="Arc 181"/>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23" name="Arc 182"/>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115" name="Group 183"/>
              <p:cNvGrpSpPr>
                <a:grpSpLocks/>
              </p:cNvGrpSpPr>
              <p:nvPr/>
            </p:nvGrpSpPr>
            <p:grpSpPr bwMode="auto">
              <a:xfrm flipH="1">
                <a:off x="1968" y="2871"/>
                <a:ext cx="80" cy="210"/>
                <a:chOff x="1680" y="2871"/>
                <a:chExt cx="52" cy="210"/>
              </a:xfrm>
            </p:grpSpPr>
            <p:sp>
              <p:nvSpPr>
                <p:cNvPr id="120" name="Arc 184"/>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21" name="Arc 185"/>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116" name="Rectangle 186"/>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7" name="Rectangle 187"/>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8" name="Rectangle 188"/>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9" name="Rectangle 189"/>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cxnSp>
          <p:nvCxnSpPr>
            <p:cNvPr id="59" name="Straight Arrow Connector 58"/>
            <p:cNvCxnSpPr>
              <a:endCxn id="102" idx="2"/>
            </p:cNvCxnSpPr>
            <p:nvPr/>
          </p:nvCxnSpPr>
          <p:spPr>
            <a:xfrm flipV="1">
              <a:off x="6372225" y="5319593"/>
              <a:ext cx="384908" cy="6430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0" name="Group 178"/>
            <p:cNvGrpSpPr>
              <a:grpSpLocks/>
            </p:cNvGrpSpPr>
            <p:nvPr/>
          </p:nvGrpSpPr>
          <p:grpSpPr bwMode="auto">
            <a:xfrm rot="2062983">
              <a:off x="6663611" y="4828657"/>
              <a:ext cx="465781" cy="530182"/>
              <a:chOff x="1676" y="2871"/>
              <a:chExt cx="372" cy="471"/>
            </a:xfrm>
          </p:grpSpPr>
          <p:sp>
            <p:nvSpPr>
              <p:cNvPr id="102" name="Rectangle 179"/>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03" name="Group 180"/>
              <p:cNvGrpSpPr>
                <a:grpSpLocks/>
              </p:cNvGrpSpPr>
              <p:nvPr/>
            </p:nvGrpSpPr>
            <p:grpSpPr bwMode="auto">
              <a:xfrm>
                <a:off x="1676" y="2871"/>
                <a:ext cx="100" cy="210"/>
                <a:chOff x="1680" y="2871"/>
                <a:chExt cx="52" cy="210"/>
              </a:xfrm>
            </p:grpSpPr>
            <p:sp>
              <p:nvSpPr>
                <p:cNvPr id="111" name="Arc 181"/>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12" name="Arc 182"/>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104" name="Group 183"/>
              <p:cNvGrpSpPr>
                <a:grpSpLocks/>
              </p:cNvGrpSpPr>
              <p:nvPr/>
            </p:nvGrpSpPr>
            <p:grpSpPr bwMode="auto">
              <a:xfrm flipH="1">
                <a:off x="1968" y="2871"/>
                <a:ext cx="80" cy="210"/>
                <a:chOff x="1680" y="2871"/>
                <a:chExt cx="52" cy="210"/>
              </a:xfrm>
            </p:grpSpPr>
            <p:sp>
              <p:nvSpPr>
                <p:cNvPr id="109" name="Arc 184"/>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10" name="Arc 185"/>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105" name="Rectangle 186"/>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6" name="Rectangle 187"/>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7" name="Rectangle 188"/>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8" name="Rectangle 189"/>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cxnSp>
          <p:nvCxnSpPr>
            <p:cNvPr id="61" name="Straight Arrow Connector 60"/>
            <p:cNvCxnSpPr>
              <a:endCxn id="91" idx="2"/>
            </p:cNvCxnSpPr>
            <p:nvPr/>
          </p:nvCxnSpPr>
          <p:spPr>
            <a:xfrm flipH="1" flipV="1">
              <a:off x="6266316" y="4383402"/>
              <a:ext cx="344036" cy="11601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2" name="Group 178"/>
            <p:cNvGrpSpPr>
              <a:grpSpLocks/>
            </p:cNvGrpSpPr>
            <p:nvPr/>
          </p:nvGrpSpPr>
          <p:grpSpPr bwMode="auto">
            <a:xfrm rot="20652527">
              <a:off x="5949236" y="3866632"/>
              <a:ext cx="465781" cy="530182"/>
              <a:chOff x="1676" y="2871"/>
              <a:chExt cx="372" cy="471"/>
            </a:xfrm>
          </p:grpSpPr>
          <p:sp>
            <p:nvSpPr>
              <p:cNvPr id="91" name="Rectangle 179"/>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92" name="Group 180"/>
              <p:cNvGrpSpPr>
                <a:grpSpLocks/>
              </p:cNvGrpSpPr>
              <p:nvPr/>
            </p:nvGrpSpPr>
            <p:grpSpPr bwMode="auto">
              <a:xfrm>
                <a:off x="1676" y="2871"/>
                <a:ext cx="100" cy="210"/>
                <a:chOff x="1680" y="2871"/>
                <a:chExt cx="52" cy="210"/>
              </a:xfrm>
            </p:grpSpPr>
            <p:sp>
              <p:nvSpPr>
                <p:cNvPr id="100" name="Arc 181"/>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101" name="Arc 182"/>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93" name="Group 183"/>
              <p:cNvGrpSpPr>
                <a:grpSpLocks/>
              </p:cNvGrpSpPr>
              <p:nvPr/>
            </p:nvGrpSpPr>
            <p:grpSpPr bwMode="auto">
              <a:xfrm flipH="1">
                <a:off x="1968" y="2871"/>
                <a:ext cx="80" cy="210"/>
                <a:chOff x="1680" y="2871"/>
                <a:chExt cx="52" cy="210"/>
              </a:xfrm>
            </p:grpSpPr>
            <p:sp>
              <p:nvSpPr>
                <p:cNvPr id="98" name="Arc 184"/>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99" name="Arc 185"/>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94" name="Rectangle 186"/>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95" name="Rectangle 187"/>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96" name="Rectangle 188"/>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97" name="Rectangle 189"/>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cxnSp>
          <p:nvCxnSpPr>
            <p:cNvPr id="63" name="Straight Arrow Connector 62"/>
            <p:cNvCxnSpPr>
              <a:endCxn id="80" idx="2"/>
            </p:cNvCxnSpPr>
            <p:nvPr/>
          </p:nvCxnSpPr>
          <p:spPr>
            <a:xfrm flipV="1">
              <a:off x="6343652" y="4124508"/>
              <a:ext cx="339825" cy="55226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4" name="Group 178"/>
            <p:cNvGrpSpPr>
              <a:grpSpLocks/>
            </p:cNvGrpSpPr>
            <p:nvPr/>
          </p:nvGrpSpPr>
          <p:grpSpPr bwMode="auto">
            <a:xfrm rot="2170300">
              <a:off x="6596937" y="3638032"/>
              <a:ext cx="465781" cy="530182"/>
              <a:chOff x="1676" y="2871"/>
              <a:chExt cx="372" cy="471"/>
            </a:xfrm>
          </p:grpSpPr>
          <p:sp>
            <p:nvSpPr>
              <p:cNvPr id="80" name="Rectangle 179"/>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81" name="Group 180"/>
              <p:cNvGrpSpPr>
                <a:grpSpLocks/>
              </p:cNvGrpSpPr>
              <p:nvPr/>
            </p:nvGrpSpPr>
            <p:grpSpPr bwMode="auto">
              <a:xfrm>
                <a:off x="1676" y="2871"/>
                <a:ext cx="100" cy="210"/>
                <a:chOff x="1680" y="2871"/>
                <a:chExt cx="52" cy="210"/>
              </a:xfrm>
            </p:grpSpPr>
            <p:sp>
              <p:nvSpPr>
                <p:cNvPr id="89" name="Arc 181"/>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90" name="Arc 182"/>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82" name="Group 183"/>
              <p:cNvGrpSpPr>
                <a:grpSpLocks/>
              </p:cNvGrpSpPr>
              <p:nvPr/>
            </p:nvGrpSpPr>
            <p:grpSpPr bwMode="auto">
              <a:xfrm flipH="1">
                <a:off x="1968" y="2871"/>
                <a:ext cx="80" cy="210"/>
                <a:chOff x="1680" y="2871"/>
                <a:chExt cx="52" cy="210"/>
              </a:xfrm>
            </p:grpSpPr>
            <p:sp>
              <p:nvSpPr>
                <p:cNvPr id="87" name="Arc 184"/>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88" name="Arc 185"/>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83" name="Rectangle 186"/>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84" name="Rectangle 187"/>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85" name="Rectangle 188"/>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86" name="Rectangle 189"/>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cxnSp>
          <p:nvCxnSpPr>
            <p:cNvPr id="65" name="Straight Arrow Connector 64"/>
            <p:cNvCxnSpPr>
              <a:endCxn id="69" idx="2"/>
            </p:cNvCxnSpPr>
            <p:nvPr/>
          </p:nvCxnSpPr>
          <p:spPr>
            <a:xfrm flipV="1">
              <a:off x="6534152" y="4301913"/>
              <a:ext cx="958297" cy="795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6" name="Group 178"/>
            <p:cNvGrpSpPr>
              <a:grpSpLocks/>
            </p:cNvGrpSpPr>
            <p:nvPr/>
          </p:nvGrpSpPr>
          <p:grpSpPr bwMode="auto">
            <a:xfrm rot="4958558">
              <a:off x="7520863" y="3990457"/>
              <a:ext cx="465781" cy="530182"/>
              <a:chOff x="1676" y="2871"/>
              <a:chExt cx="372" cy="471"/>
            </a:xfrm>
          </p:grpSpPr>
          <p:sp>
            <p:nvSpPr>
              <p:cNvPr id="69" name="Rectangle 179"/>
              <p:cNvSpPr>
                <a:spLocks noChangeArrowheads="1"/>
              </p:cNvSpPr>
              <p:nvPr/>
            </p:nvSpPr>
            <p:spPr bwMode="auto">
              <a:xfrm>
                <a:off x="1776" y="3081"/>
                <a:ext cx="192" cy="261"/>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70" name="Group 180"/>
              <p:cNvGrpSpPr>
                <a:grpSpLocks/>
              </p:cNvGrpSpPr>
              <p:nvPr/>
            </p:nvGrpSpPr>
            <p:grpSpPr bwMode="auto">
              <a:xfrm>
                <a:off x="1676" y="2871"/>
                <a:ext cx="100" cy="210"/>
                <a:chOff x="1680" y="2871"/>
                <a:chExt cx="52" cy="210"/>
              </a:xfrm>
            </p:grpSpPr>
            <p:sp>
              <p:nvSpPr>
                <p:cNvPr id="78" name="Arc 181"/>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79" name="Arc 182"/>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grpSp>
            <p:nvGrpSpPr>
              <p:cNvPr id="71" name="Group 183"/>
              <p:cNvGrpSpPr>
                <a:grpSpLocks/>
              </p:cNvGrpSpPr>
              <p:nvPr/>
            </p:nvGrpSpPr>
            <p:grpSpPr bwMode="auto">
              <a:xfrm flipH="1">
                <a:off x="1968" y="2871"/>
                <a:ext cx="80" cy="210"/>
                <a:chOff x="1680" y="2871"/>
                <a:chExt cx="52" cy="210"/>
              </a:xfrm>
            </p:grpSpPr>
            <p:sp>
              <p:nvSpPr>
                <p:cNvPr id="76" name="Arc 184"/>
                <p:cNvSpPr>
                  <a:spLocks/>
                </p:cNvSpPr>
                <p:nvPr/>
              </p:nvSpPr>
              <p:spPr bwMode="auto">
                <a:xfrm rot="-10800000">
                  <a:off x="1680" y="2928"/>
                  <a:ext cx="52" cy="1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rot="10800000" wrap="none" anchor="ctr"/>
                <a:lstStyle/>
                <a:p>
                  <a:pPr algn="ctr"/>
                  <a:endParaRPr lang="en-US"/>
                </a:p>
              </p:txBody>
            </p:sp>
            <p:sp>
              <p:nvSpPr>
                <p:cNvPr id="77" name="Arc 185"/>
                <p:cNvSpPr>
                  <a:spLocks/>
                </p:cNvSpPr>
                <p:nvPr/>
              </p:nvSpPr>
              <p:spPr bwMode="auto">
                <a:xfrm rot="10800000" flipV="1">
                  <a:off x="1680" y="2871"/>
                  <a:ext cx="52" cy="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lgn="ctr"/>
                  <a:endParaRPr lang="en-US"/>
                </a:p>
              </p:txBody>
            </p:sp>
          </p:grpSp>
          <p:sp>
            <p:nvSpPr>
              <p:cNvPr id="72" name="Rectangle 186"/>
              <p:cNvSpPr>
                <a:spLocks noChangeArrowheads="1"/>
              </p:cNvSpPr>
              <p:nvPr/>
            </p:nvSpPr>
            <p:spPr bwMode="auto">
              <a:xfrm>
                <a:off x="1724"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3" name="Rectangle 187"/>
              <p:cNvSpPr>
                <a:spLocks noChangeArrowheads="1"/>
              </p:cNvSpPr>
              <p:nvPr/>
            </p:nvSpPr>
            <p:spPr bwMode="auto">
              <a:xfrm>
                <a:off x="1724"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4" name="Rectangle 188"/>
              <p:cNvSpPr>
                <a:spLocks noChangeArrowheads="1"/>
              </p:cNvSpPr>
              <p:nvPr/>
            </p:nvSpPr>
            <p:spPr bwMode="auto">
              <a:xfrm>
                <a:off x="1968" y="3124"/>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5" name="Rectangle 189"/>
              <p:cNvSpPr>
                <a:spLocks noChangeArrowheads="1"/>
              </p:cNvSpPr>
              <p:nvPr/>
            </p:nvSpPr>
            <p:spPr bwMode="auto">
              <a:xfrm>
                <a:off x="1968" y="3255"/>
                <a:ext cx="52" cy="8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sp>
          <p:nvSpPr>
            <p:cNvPr id="67" name="Rectangle 66"/>
            <p:cNvSpPr/>
            <p:nvPr/>
          </p:nvSpPr>
          <p:spPr>
            <a:xfrm>
              <a:off x="3626782" y="6274743"/>
              <a:ext cx="684803" cy="369332"/>
            </a:xfrm>
            <a:prstGeom prst="rect">
              <a:avLst/>
            </a:prstGeom>
          </p:spPr>
          <p:txBody>
            <a:bodyPr wrap="none">
              <a:spAutoFit/>
            </a:bodyPr>
            <a:lstStyle/>
            <a:p>
              <a:r>
                <a:rPr lang="en-US" sz="1800" b="1" dirty="0" smtClean="0">
                  <a:solidFill>
                    <a:srgbClr val="0000FF"/>
                  </a:solidFill>
                </a:rPr>
                <a:t>Start</a:t>
              </a:r>
              <a:endParaRPr lang="en-US" sz="1800" b="1" dirty="0"/>
            </a:p>
          </p:txBody>
        </p:sp>
        <p:sp>
          <p:nvSpPr>
            <p:cNvPr id="68" name="Rectangle 67"/>
            <p:cNvSpPr/>
            <p:nvPr/>
          </p:nvSpPr>
          <p:spPr>
            <a:xfrm rot="16200000">
              <a:off x="7017125" y="3541068"/>
              <a:ext cx="800219" cy="369332"/>
            </a:xfrm>
            <a:prstGeom prst="rect">
              <a:avLst/>
            </a:prstGeom>
          </p:spPr>
          <p:txBody>
            <a:bodyPr wrap="none">
              <a:spAutoFit/>
            </a:bodyPr>
            <a:lstStyle/>
            <a:p>
              <a:r>
                <a:rPr lang="en-US" sz="1800" b="1" dirty="0" smtClean="0">
                  <a:solidFill>
                    <a:srgbClr val="0000FF"/>
                  </a:solidFill>
                </a:rPr>
                <a:t>Finish</a:t>
              </a:r>
              <a:endParaRPr lang="en-US" sz="1800" b="1"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5" name="Rectangle 7"/>
          <p:cNvSpPr>
            <a:spLocks noChangeArrowheads="1"/>
          </p:cNvSpPr>
          <p:nvPr/>
        </p:nvSpPr>
        <p:spPr bwMode="auto">
          <a:xfrm>
            <a:off x="4712368" y="431800"/>
            <a:ext cx="4431632" cy="1625600"/>
          </a:xfrm>
          <a:prstGeom prst="rect">
            <a:avLst/>
          </a:prstGeom>
          <a:noFill/>
          <a:ln w="9525">
            <a:noFill/>
            <a:miter lim="800000"/>
            <a:headEnd/>
            <a:tailEnd/>
          </a:ln>
          <a:effectLst/>
        </p:spPr>
        <p:txBody>
          <a:bodyPr/>
          <a:lstStyle/>
          <a:p>
            <a:pPr>
              <a:lnSpc>
                <a:spcPct val="90000"/>
              </a:lnSpc>
              <a:spcBef>
                <a:spcPct val="20000"/>
              </a:spcBef>
              <a:tabLst>
                <a:tab pos="228600" algn="l"/>
              </a:tabLst>
            </a:pPr>
            <a:r>
              <a:rPr lang="en-US" sz="2000" b="1" u="sng" dirty="0">
                <a:solidFill>
                  <a:schemeClr val="accent2"/>
                </a:solidFill>
              </a:rPr>
              <a:t>Sample whisker navigation program</a:t>
            </a:r>
          </a:p>
          <a:p>
            <a:pPr>
              <a:lnSpc>
                <a:spcPct val="90000"/>
              </a:lnSpc>
              <a:spcBef>
                <a:spcPct val="20000"/>
              </a:spcBef>
              <a:tabLst>
                <a:tab pos="228600" algn="l"/>
              </a:tabLst>
            </a:pPr>
            <a:r>
              <a:rPr lang="en-US" sz="2000" dirty="0">
                <a:solidFill>
                  <a:schemeClr val="accent2"/>
                </a:solidFill>
              </a:rPr>
              <a:t>The </a:t>
            </a:r>
            <a:r>
              <a:rPr lang="en-US" sz="2000" dirty="0" smtClean="0">
                <a:solidFill>
                  <a:schemeClr val="accent2"/>
                </a:solidFill>
              </a:rPr>
              <a:t>following whisker </a:t>
            </a:r>
            <a:r>
              <a:rPr lang="en-US" sz="2000" dirty="0">
                <a:solidFill>
                  <a:schemeClr val="accent2"/>
                </a:solidFill>
              </a:rPr>
              <a:t>navigation program </a:t>
            </a:r>
            <a:r>
              <a:rPr lang="en-US" sz="2000" dirty="0" smtClean="0">
                <a:solidFill>
                  <a:schemeClr val="accent2"/>
                </a:solidFill>
              </a:rPr>
              <a:t>can be </a:t>
            </a:r>
            <a:r>
              <a:rPr lang="en-US" sz="2000" b="1" i="1" dirty="0" smtClean="0">
                <a:solidFill>
                  <a:srgbClr val="FF0000"/>
                </a:solidFill>
              </a:rPr>
              <a:t>downloaded from the course Blackboard site</a:t>
            </a:r>
            <a:r>
              <a:rPr lang="en-US" sz="2000" dirty="0" smtClean="0">
                <a:solidFill>
                  <a:schemeClr val="accent2"/>
                </a:solidFill>
              </a:rPr>
              <a:t>.  Discuss the program in class.</a:t>
            </a:r>
            <a:endParaRPr lang="en-US" sz="2000" dirty="0">
              <a:solidFill>
                <a:schemeClr val="accent2"/>
              </a:solidFill>
            </a:endParaRPr>
          </a:p>
        </p:txBody>
      </p:sp>
      <p:sp>
        <p:nvSpPr>
          <p:cNvPr id="10"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17</a:t>
            </a:fld>
            <a:endParaRPr lang="en-US" sz="1800" dirty="0"/>
          </a:p>
        </p:txBody>
      </p:sp>
      <p:sp>
        <p:nvSpPr>
          <p:cNvPr id="11"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2"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pic>
        <p:nvPicPr>
          <p:cNvPr id="4" name="Picture 3"/>
          <p:cNvPicPr>
            <a:picLocks noChangeAspect="1"/>
          </p:cNvPicPr>
          <p:nvPr/>
        </p:nvPicPr>
        <p:blipFill>
          <a:blip r:embed="rId2"/>
          <a:stretch>
            <a:fillRect/>
          </a:stretch>
        </p:blipFill>
        <p:spPr>
          <a:xfrm>
            <a:off x="0" y="705357"/>
            <a:ext cx="4712368" cy="6165558"/>
          </a:xfrm>
          <a:prstGeom prst="rect">
            <a:avLst/>
          </a:prstGeom>
          <a:noFill/>
          <a:ln w="28575">
            <a:solidFill>
              <a:schemeClr val="accent2"/>
            </a:solidFill>
            <a:miter lim="800000"/>
            <a:headEnd/>
            <a:tailEnd/>
          </a:ln>
        </p:spPr>
      </p:pic>
      <p:pic>
        <p:nvPicPr>
          <p:cNvPr id="5" name="Picture 4"/>
          <p:cNvPicPr>
            <a:picLocks noChangeAspect="1"/>
          </p:cNvPicPr>
          <p:nvPr/>
        </p:nvPicPr>
        <p:blipFill>
          <a:blip r:embed="rId3"/>
          <a:stretch>
            <a:fillRect/>
          </a:stretch>
        </p:blipFill>
        <p:spPr>
          <a:xfrm>
            <a:off x="4802853" y="2209800"/>
            <a:ext cx="4318493" cy="3791464"/>
          </a:xfrm>
          <a:prstGeom prst="rect">
            <a:avLst/>
          </a:prstGeom>
          <a:noFill/>
          <a:ln w="28575">
            <a:solidFill>
              <a:schemeClr val="accent2"/>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94F2FD8F-E56E-44E7-A66C-EAA2C9D2A701}" type="slidenum">
              <a:rPr lang="en-US"/>
              <a:pPr/>
              <a:t>18</a:t>
            </a:fld>
            <a:endParaRPr lang="en-US"/>
          </a:p>
        </p:txBody>
      </p:sp>
      <p:sp>
        <p:nvSpPr>
          <p:cNvPr id="366596" name="Rectangle 4"/>
          <p:cNvSpPr>
            <a:spLocks noChangeArrowheads="1"/>
          </p:cNvSpPr>
          <p:nvPr/>
        </p:nvSpPr>
        <p:spPr bwMode="auto">
          <a:xfrm>
            <a:off x="0" y="457200"/>
            <a:ext cx="9144000" cy="4114800"/>
          </a:xfrm>
          <a:prstGeom prst="rect">
            <a:avLst/>
          </a:prstGeom>
          <a:noFill/>
          <a:ln w="9525">
            <a:noFill/>
            <a:miter lim="800000"/>
            <a:headEnd/>
            <a:tailEnd/>
          </a:ln>
          <a:effectLst/>
        </p:spPr>
        <p:txBody>
          <a:bodyPr/>
          <a:lstStyle/>
          <a:p>
            <a:pPr>
              <a:spcBef>
                <a:spcPct val="20000"/>
              </a:spcBef>
              <a:tabLst>
                <a:tab pos="228600" algn="l"/>
              </a:tabLst>
            </a:pPr>
            <a:r>
              <a:rPr lang="en-US" sz="2200" b="1" u="sng" dirty="0">
                <a:solidFill>
                  <a:schemeClr val="accent2"/>
                </a:solidFill>
              </a:rPr>
              <a:t>Modifying the whisker navigation program</a:t>
            </a:r>
            <a:endParaRPr lang="en-US" sz="2200" dirty="0">
              <a:solidFill>
                <a:schemeClr val="accent2"/>
              </a:solidFill>
            </a:endParaRPr>
          </a:p>
          <a:p>
            <a:pPr>
              <a:spcBef>
                <a:spcPct val="20000"/>
              </a:spcBef>
              <a:tabLst>
                <a:tab pos="228600" algn="l"/>
              </a:tabLst>
            </a:pPr>
            <a:r>
              <a:rPr lang="en-US" sz="2200" dirty="0" smtClean="0">
                <a:solidFill>
                  <a:schemeClr val="accent2"/>
                </a:solidFill>
              </a:rPr>
              <a:t>The whisker navigation program provided may not work correctly at first.  Some things to adjust include:</a:t>
            </a:r>
          </a:p>
          <a:p>
            <a:pPr marL="233363" indent="-233363">
              <a:spcBef>
                <a:spcPct val="20000"/>
              </a:spcBef>
              <a:buFont typeface="Arial" pitchFamily="34" charset="0"/>
              <a:buChar char="•"/>
              <a:tabLst>
                <a:tab pos="228600" algn="l"/>
              </a:tabLst>
            </a:pPr>
            <a:r>
              <a:rPr lang="en-US" sz="2200" dirty="0" smtClean="0">
                <a:solidFill>
                  <a:schemeClr val="accent2"/>
                </a:solidFill>
              </a:rPr>
              <a:t>Adjust the values of Pulse Width to match your Arduino-BOT’s max speed</a:t>
            </a:r>
          </a:p>
          <a:p>
            <a:pPr marL="233363" indent="-233363">
              <a:spcBef>
                <a:spcPct val="20000"/>
              </a:spcBef>
              <a:buFont typeface="Arial" pitchFamily="34" charset="0"/>
              <a:buChar char="•"/>
              <a:tabLst>
                <a:tab pos="228600" algn="l"/>
              </a:tabLst>
            </a:pPr>
            <a:r>
              <a:rPr lang="en-US" sz="2200" dirty="0" smtClean="0">
                <a:solidFill>
                  <a:schemeClr val="accent2"/>
                </a:solidFill>
              </a:rPr>
              <a:t>Adjust how far the Arduino-BOT backs up in the </a:t>
            </a:r>
            <a:r>
              <a:rPr lang="en-US" sz="2200" b="1" i="1" dirty="0" smtClean="0">
                <a:solidFill>
                  <a:schemeClr val="accent2"/>
                </a:solidFill>
              </a:rPr>
              <a:t>backward( ) </a:t>
            </a:r>
            <a:r>
              <a:rPr lang="en-US" sz="2200" dirty="0" smtClean="0">
                <a:solidFill>
                  <a:schemeClr val="accent2"/>
                </a:solidFill>
              </a:rPr>
              <a:t>function</a:t>
            </a:r>
          </a:p>
          <a:p>
            <a:pPr marL="233363" indent="-233363">
              <a:spcBef>
                <a:spcPct val="20000"/>
              </a:spcBef>
              <a:buFont typeface="Arial" pitchFamily="34" charset="0"/>
              <a:buChar char="•"/>
              <a:tabLst>
                <a:tab pos="228600" algn="l"/>
              </a:tabLst>
            </a:pPr>
            <a:r>
              <a:rPr lang="en-US" sz="2200" dirty="0" smtClean="0">
                <a:solidFill>
                  <a:schemeClr val="accent2"/>
                </a:solidFill>
              </a:rPr>
              <a:t>Adjust how much the Arduino-BOT turns (left or right) when whiskers are hit in the </a:t>
            </a:r>
            <a:r>
              <a:rPr lang="en-US" sz="2200" b="1" i="1" dirty="0" smtClean="0">
                <a:solidFill>
                  <a:schemeClr val="accent2"/>
                </a:solidFill>
              </a:rPr>
              <a:t>forward( ), </a:t>
            </a:r>
            <a:r>
              <a:rPr lang="en-US" sz="2200" b="1" i="1" dirty="0" err="1" smtClean="0">
                <a:solidFill>
                  <a:schemeClr val="accent2"/>
                </a:solidFill>
              </a:rPr>
              <a:t>turnRight</a:t>
            </a:r>
            <a:r>
              <a:rPr lang="en-US" sz="2200" b="1" i="1" dirty="0" smtClean="0">
                <a:solidFill>
                  <a:schemeClr val="accent2"/>
                </a:solidFill>
              </a:rPr>
              <a:t>( ), </a:t>
            </a:r>
            <a:r>
              <a:rPr lang="en-US" sz="2200" dirty="0" smtClean="0">
                <a:solidFill>
                  <a:schemeClr val="accent2"/>
                </a:solidFill>
              </a:rPr>
              <a:t>and </a:t>
            </a:r>
            <a:r>
              <a:rPr lang="en-US" sz="2200" b="1" i="1" dirty="0" err="1" smtClean="0">
                <a:solidFill>
                  <a:schemeClr val="accent2"/>
                </a:solidFill>
              </a:rPr>
              <a:t>turnLeft</a:t>
            </a:r>
            <a:r>
              <a:rPr lang="en-US" sz="2200" b="1" i="1" dirty="0" smtClean="0">
                <a:solidFill>
                  <a:schemeClr val="accent2"/>
                </a:solidFill>
              </a:rPr>
              <a:t>( ) </a:t>
            </a:r>
            <a:r>
              <a:rPr lang="en-US" sz="2200" dirty="0" smtClean="0">
                <a:solidFill>
                  <a:schemeClr val="accent2"/>
                </a:solidFill>
              </a:rPr>
              <a:t>functions.</a:t>
            </a:r>
          </a:p>
          <a:p>
            <a:pPr marL="233363" indent="-233363">
              <a:spcBef>
                <a:spcPct val="20000"/>
              </a:spcBef>
              <a:buFont typeface="Arial" pitchFamily="34" charset="0"/>
              <a:buChar char="•"/>
              <a:tabLst>
                <a:tab pos="228600" algn="l"/>
              </a:tabLst>
            </a:pPr>
            <a:r>
              <a:rPr lang="en-US" sz="2200" dirty="0" smtClean="0">
                <a:solidFill>
                  <a:schemeClr val="accent2"/>
                </a:solidFill>
              </a:rPr>
              <a:t>The Arduino-BOT can sometimes get stuck in a corner as it backs up and turns left and then backs up and turns right.  If you avoid making the amount that it turns left and right the same then it can often work its way out of a corner (for example, turn right 40 degrees and turn left 30 degrees).</a:t>
            </a:r>
          </a:p>
          <a:p>
            <a:pPr marL="233363" indent="-233363">
              <a:spcBef>
                <a:spcPct val="20000"/>
              </a:spcBef>
              <a:buFont typeface="Arial" pitchFamily="34" charset="0"/>
              <a:buChar char="•"/>
              <a:tabLst>
                <a:tab pos="228600" algn="l"/>
              </a:tabLst>
            </a:pPr>
            <a:endParaRPr lang="en-US" sz="2200" dirty="0">
              <a:solidFill>
                <a:schemeClr val="accent2"/>
              </a:solidFill>
            </a:endParaRPr>
          </a:p>
        </p:txBody>
      </p:sp>
      <p:sp>
        <p:nvSpPr>
          <p:cNvPr id="10"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2"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3" name="Rectangle 5"/>
          <p:cNvSpPr>
            <a:spLocks noChangeArrowheads="1"/>
          </p:cNvSpPr>
          <p:nvPr/>
        </p:nvSpPr>
        <p:spPr bwMode="auto">
          <a:xfrm>
            <a:off x="0" y="419100"/>
            <a:ext cx="9144000" cy="6438900"/>
          </a:xfrm>
          <a:prstGeom prst="rect">
            <a:avLst/>
          </a:prstGeom>
          <a:noFill/>
          <a:ln w="9525">
            <a:noFill/>
            <a:miter lim="800000"/>
            <a:headEnd/>
            <a:tailEnd/>
          </a:ln>
          <a:effectLst/>
        </p:spPr>
        <p:txBody>
          <a:bodyPr/>
          <a:lstStyle/>
          <a:p>
            <a:pPr algn="ctr">
              <a:spcBef>
                <a:spcPct val="20000"/>
              </a:spcBef>
              <a:tabLst>
                <a:tab pos="228600" algn="l"/>
              </a:tabLst>
            </a:pPr>
            <a:r>
              <a:rPr lang="en-US" b="1" u="sng" dirty="0">
                <a:solidFill>
                  <a:schemeClr val="accent2"/>
                </a:solidFill>
              </a:rPr>
              <a:t>Tactile Navigation with the </a:t>
            </a:r>
            <a:r>
              <a:rPr lang="en-US" b="1" u="sng" dirty="0" smtClean="0">
                <a:solidFill>
                  <a:schemeClr val="accent2"/>
                </a:solidFill>
              </a:rPr>
              <a:t>Arduino-BOT</a:t>
            </a:r>
            <a:endParaRPr lang="en-US" b="1" u="sng" dirty="0">
              <a:solidFill>
                <a:schemeClr val="accent2"/>
              </a:solidFill>
            </a:endParaRPr>
          </a:p>
          <a:p>
            <a:pPr algn="ctr">
              <a:spcBef>
                <a:spcPct val="20000"/>
              </a:spcBef>
              <a:tabLst>
                <a:tab pos="228600" algn="l"/>
              </a:tabLst>
            </a:pPr>
            <a:r>
              <a:rPr lang="en-US" b="1" dirty="0">
                <a:solidFill>
                  <a:schemeClr val="accent2"/>
                </a:solidFill>
              </a:rPr>
              <a:t>(Wall following using whiskers)</a:t>
            </a:r>
          </a:p>
          <a:p>
            <a:pPr>
              <a:spcBef>
                <a:spcPct val="20000"/>
              </a:spcBef>
              <a:tabLst>
                <a:tab pos="228600" algn="l"/>
              </a:tabLst>
            </a:pPr>
            <a:endParaRPr lang="en-US" sz="2000" dirty="0">
              <a:solidFill>
                <a:schemeClr val="accent2"/>
              </a:solidFill>
            </a:endParaRPr>
          </a:p>
          <a:p>
            <a:pPr>
              <a:spcBef>
                <a:spcPct val="20000"/>
              </a:spcBef>
              <a:tabLst>
                <a:tab pos="228600" algn="l"/>
              </a:tabLst>
            </a:pPr>
            <a:r>
              <a:rPr lang="en-US" sz="2000" b="1" i="1" u="sng" dirty="0" smtClean="0">
                <a:solidFill>
                  <a:schemeClr val="accent2"/>
                </a:solidFill>
              </a:rPr>
              <a:t>Tactile navigation</a:t>
            </a:r>
            <a:r>
              <a:rPr lang="en-US" sz="2000" dirty="0" smtClean="0">
                <a:solidFill>
                  <a:schemeClr val="accent2"/>
                </a:solidFill>
              </a:rPr>
              <a:t>, or </a:t>
            </a:r>
            <a:r>
              <a:rPr lang="en-US" sz="2000" b="1" i="1" u="sng" dirty="0" smtClean="0">
                <a:solidFill>
                  <a:schemeClr val="accent2"/>
                </a:solidFill>
              </a:rPr>
              <a:t>navigation by touch</a:t>
            </a:r>
            <a:r>
              <a:rPr lang="en-US" sz="2000" dirty="0" smtClean="0">
                <a:solidFill>
                  <a:schemeClr val="accent2"/>
                </a:solidFill>
              </a:rPr>
              <a:t>, is used in a variety of robotic applications, including:</a:t>
            </a:r>
          </a:p>
          <a:p>
            <a:pPr marL="228600" indent="-228600">
              <a:spcBef>
                <a:spcPct val="20000"/>
              </a:spcBef>
              <a:buFont typeface="Arial" pitchFamily="34" charset="0"/>
              <a:buChar char="•"/>
              <a:tabLst>
                <a:tab pos="228600" algn="l"/>
              </a:tabLst>
            </a:pPr>
            <a:r>
              <a:rPr lang="en-US" sz="2000" dirty="0" smtClean="0">
                <a:solidFill>
                  <a:schemeClr val="accent2"/>
                </a:solidFill>
              </a:rPr>
              <a:t>Detecting when a robotic arm encounters an object</a:t>
            </a:r>
          </a:p>
          <a:p>
            <a:pPr marL="228600" indent="-228600">
              <a:spcBef>
                <a:spcPct val="20000"/>
              </a:spcBef>
              <a:buFont typeface="Arial" pitchFamily="34" charset="0"/>
              <a:buChar char="•"/>
              <a:tabLst>
                <a:tab pos="228600" algn="l"/>
              </a:tabLst>
            </a:pPr>
            <a:r>
              <a:rPr lang="en-US" sz="2000" dirty="0" smtClean="0">
                <a:solidFill>
                  <a:schemeClr val="accent2"/>
                </a:solidFill>
              </a:rPr>
              <a:t>Counting objects on a production line</a:t>
            </a:r>
          </a:p>
          <a:p>
            <a:pPr marL="228600" indent="-228600">
              <a:spcBef>
                <a:spcPct val="20000"/>
              </a:spcBef>
              <a:buFont typeface="Arial" pitchFamily="34" charset="0"/>
              <a:buChar char="•"/>
              <a:tabLst>
                <a:tab pos="228600" algn="l"/>
              </a:tabLst>
            </a:pPr>
            <a:r>
              <a:rPr lang="en-US" sz="2000" dirty="0" smtClean="0">
                <a:solidFill>
                  <a:schemeClr val="accent2"/>
                </a:solidFill>
              </a:rPr>
              <a:t>Aligning objects in an industrial process</a:t>
            </a:r>
          </a:p>
          <a:p>
            <a:pPr marL="228600" indent="-228600">
              <a:spcBef>
                <a:spcPct val="20000"/>
              </a:spcBef>
              <a:buFont typeface="Arial" pitchFamily="34" charset="0"/>
              <a:buChar char="•"/>
              <a:tabLst>
                <a:tab pos="228600" algn="l"/>
              </a:tabLst>
            </a:pPr>
            <a:r>
              <a:rPr lang="en-US" sz="2000" dirty="0" smtClean="0">
                <a:solidFill>
                  <a:schemeClr val="accent2"/>
                </a:solidFill>
              </a:rPr>
              <a:t>Detecting walls as a robot navigates its way around a course</a:t>
            </a:r>
          </a:p>
          <a:p>
            <a:pPr marL="228600" indent="-228600">
              <a:spcBef>
                <a:spcPct val="20000"/>
              </a:spcBef>
              <a:buFont typeface="Arial" pitchFamily="34" charset="0"/>
              <a:buChar char="•"/>
              <a:tabLst>
                <a:tab pos="228600" algn="l"/>
              </a:tabLst>
            </a:pPr>
            <a:endParaRPr lang="en-US" sz="2000" dirty="0" smtClean="0">
              <a:solidFill>
                <a:schemeClr val="accent2"/>
              </a:solidFill>
            </a:endParaRPr>
          </a:p>
          <a:p>
            <a:pPr>
              <a:spcBef>
                <a:spcPct val="20000"/>
              </a:spcBef>
            </a:pPr>
            <a:r>
              <a:rPr lang="en-US" sz="2000" dirty="0" smtClean="0">
                <a:solidFill>
                  <a:schemeClr val="accent2"/>
                </a:solidFill>
              </a:rPr>
              <a:t>In Team Assignment #4, each team will:</a:t>
            </a:r>
          </a:p>
          <a:p>
            <a:pPr marL="228600" indent="-228600">
              <a:spcBef>
                <a:spcPct val="20000"/>
              </a:spcBef>
              <a:buFont typeface="Arial" pitchFamily="34" charset="0"/>
              <a:buChar char="•"/>
            </a:pPr>
            <a:r>
              <a:rPr lang="en-US" sz="2000" dirty="0" smtClean="0">
                <a:solidFill>
                  <a:schemeClr val="accent2"/>
                </a:solidFill>
              </a:rPr>
              <a:t>Build tactile </a:t>
            </a:r>
            <a:r>
              <a:rPr lang="en-US" sz="2000" dirty="0">
                <a:solidFill>
                  <a:schemeClr val="accent2"/>
                </a:solidFill>
              </a:rPr>
              <a:t>switches, called </a:t>
            </a:r>
            <a:r>
              <a:rPr lang="en-US" sz="2000" b="1" u="sng" dirty="0">
                <a:solidFill>
                  <a:srgbClr val="FF3300"/>
                </a:solidFill>
              </a:rPr>
              <a:t>whiskers</a:t>
            </a:r>
            <a:r>
              <a:rPr lang="en-US" sz="2000" dirty="0">
                <a:solidFill>
                  <a:schemeClr val="accent2"/>
                </a:solidFill>
              </a:rPr>
              <a:t>, onto your </a:t>
            </a:r>
            <a:r>
              <a:rPr lang="en-US" sz="2000" dirty="0" smtClean="0">
                <a:solidFill>
                  <a:schemeClr val="accent2"/>
                </a:solidFill>
              </a:rPr>
              <a:t>Arduino-BOT </a:t>
            </a:r>
            <a:r>
              <a:rPr lang="en-US" sz="2000" dirty="0">
                <a:solidFill>
                  <a:schemeClr val="accent2"/>
                </a:solidFill>
              </a:rPr>
              <a:t>and test </a:t>
            </a:r>
            <a:r>
              <a:rPr lang="en-US" sz="2000" dirty="0" smtClean="0">
                <a:solidFill>
                  <a:schemeClr val="accent2"/>
                </a:solidFill>
              </a:rPr>
              <a:t>them</a:t>
            </a:r>
          </a:p>
          <a:p>
            <a:pPr marL="228600" indent="-228600">
              <a:spcBef>
                <a:spcPct val="20000"/>
              </a:spcBef>
              <a:buFont typeface="Arial" pitchFamily="34" charset="0"/>
              <a:buChar char="•"/>
            </a:pPr>
            <a:r>
              <a:rPr lang="en-US" sz="2000" dirty="0" smtClean="0">
                <a:solidFill>
                  <a:schemeClr val="accent2"/>
                </a:solidFill>
              </a:rPr>
              <a:t>Program </a:t>
            </a:r>
            <a:r>
              <a:rPr lang="en-US" sz="2000" dirty="0">
                <a:solidFill>
                  <a:schemeClr val="accent2"/>
                </a:solidFill>
              </a:rPr>
              <a:t>the </a:t>
            </a:r>
            <a:r>
              <a:rPr lang="en-US" sz="2000" dirty="0" smtClean="0">
                <a:solidFill>
                  <a:schemeClr val="accent2"/>
                </a:solidFill>
              </a:rPr>
              <a:t>Arduino-BOT </a:t>
            </a:r>
            <a:r>
              <a:rPr lang="en-US" sz="2000" dirty="0">
                <a:solidFill>
                  <a:schemeClr val="accent2"/>
                </a:solidFill>
              </a:rPr>
              <a:t>to </a:t>
            </a:r>
            <a:r>
              <a:rPr lang="en-US" sz="2000" dirty="0" smtClean="0">
                <a:solidFill>
                  <a:schemeClr val="accent2"/>
                </a:solidFill>
              </a:rPr>
              <a:t>detect when the whiskers encounter an obstacle</a:t>
            </a:r>
          </a:p>
          <a:p>
            <a:pPr marL="228600" indent="-228600">
              <a:spcBef>
                <a:spcPct val="20000"/>
              </a:spcBef>
              <a:buFont typeface="Arial" pitchFamily="34" charset="0"/>
              <a:buChar char="•"/>
            </a:pPr>
            <a:r>
              <a:rPr lang="en-US" sz="2000" dirty="0" smtClean="0">
                <a:solidFill>
                  <a:schemeClr val="accent2"/>
                </a:solidFill>
              </a:rPr>
              <a:t>Navigate a course by reacting when a whisker encounters a wall</a:t>
            </a:r>
          </a:p>
          <a:p>
            <a:pPr marL="228600" indent="-228600">
              <a:spcBef>
                <a:spcPct val="20000"/>
              </a:spcBef>
              <a:buFont typeface="Arial" pitchFamily="34" charset="0"/>
              <a:buChar char="•"/>
            </a:pPr>
            <a:endParaRPr lang="en-US" sz="2000" dirty="0" smtClean="0">
              <a:solidFill>
                <a:schemeClr val="accent2"/>
              </a:solidFill>
            </a:endParaRPr>
          </a:p>
          <a:p>
            <a:pPr>
              <a:spcBef>
                <a:spcPct val="20000"/>
              </a:spcBef>
            </a:pPr>
            <a:r>
              <a:rPr lang="en-US" sz="2000" dirty="0" smtClean="0">
                <a:solidFill>
                  <a:schemeClr val="accent2"/>
                </a:solidFill>
              </a:rPr>
              <a:t>Whiskers </a:t>
            </a:r>
            <a:r>
              <a:rPr lang="en-US" sz="2000" dirty="0">
                <a:solidFill>
                  <a:schemeClr val="accent2"/>
                </a:solidFill>
              </a:rPr>
              <a:t>give the </a:t>
            </a:r>
            <a:r>
              <a:rPr lang="en-US" sz="2000" dirty="0" smtClean="0">
                <a:solidFill>
                  <a:schemeClr val="accent2"/>
                </a:solidFill>
              </a:rPr>
              <a:t>Arduino-BOT </a:t>
            </a:r>
            <a:r>
              <a:rPr lang="en-US" sz="2000" dirty="0">
                <a:solidFill>
                  <a:schemeClr val="accent2"/>
                </a:solidFill>
              </a:rPr>
              <a:t>the ability to sense the world around it through touch, much like the antennae on an ant or the whiskers on a cat.</a:t>
            </a:r>
          </a:p>
        </p:txBody>
      </p:sp>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2</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600" y="549060"/>
            <a:ext cx="8305800" cy="5839040"/>
            <a:chOff x="228600" y="549060"/>
            <a:chExt cx="8305800" cy="5839040"/>
          </a:xfrm>
        </p:grpSpPr>
        <p:pic>
          <p:nvPicPr>
            <p:cNvPr id="10" name="Picture 9" descr="whiskerbot.jpg"/>
            <p:cNvPicPr>
              <a:picLocks noChangeAspect="1"/>
            </p:cNvPicPr>
            <p:nvPr/>
          </p:nvPicPr>
          <p:blipFill>
            <a:blip r:embed="rId2" cstate="print"/>
            <a:stretch>
              <a:fillRect/>
            </a:stretch>
          </p:blipFill>
          <p:spPr>
            <a:xfrm>
              <a:off x="228600" y="549060"/>
              <a:ext cx="8305800" cy="5839040"/>
            </a:xfrm>
            <a:prstGeom prst="rect">
              <a:avLst/>
            </a:prstGeom>
          </p:spPr>
        </p:pic>
        <p:sp>
          <p:nvSpPr>
            <p:cNvPr id="364548" name="Rectangle 4"/>
            <p:cNvSpPr>
              <a:spLocks noChangeArrowheads="1"/>
            </p:cNvSpPr>
            <p:nvPr/>
          </p:nvSpPr>
          <p:spPr bwMode="auto">
            <a:xfrm>
              <a:off x="1905000" y="6007100"/>
              <a:ext cx="1168400" cy="381000"/>
            </a:xfrm>
            <a:prstGeom prst="rect">
              <a:avLst/>
            </a:prstGeom>
            <a:noFill/>
            <a:ln w="9525">
              <a:noFill/>
              <a:miter lim="800000"/>
              <a:headEnd/>
              <a:tailEnd/>
            </a:ln>
            <a:effectLst/>
          </p:spPr>
          <p:txBody>
            <a:bodyPr/>
            <a:lstStyle/>
            <a:p>
              <a:pPr>
                <a:spcBef>
                  <a:spcPct val="20000"/>
                </a:spcBef>
                <a:tabLst>
                  <a:tab pos="228600" algn="l"/>
                </a:tabLst>
              </a:pPr>
              <a:r>
                <a:rPr lang="en-US" sz="1800" b="1">
                  <a:solidFill>
                    <a:srgbClr val="FF3300"/>
                  </a:solidFill>
                </a:rPr>
                <a:t>Whiskers</a:t>
              </a:r>
            </a:p>
          </p:txBody>
        </p:sp>
        <p:sp>
          <p:nvSpPr>
            <p:cNvPr id="364687" name="Line 143"/>
            <p:cNvSpPr>
              <a:spLocks noChangeShapeType="1"/>
            </p:cNvSpPr>
            <p:nvPr/>
          </p:nvSpPr>
          <p:spPr bwMode="auto">
            <a:xfrm flipH="1" flipV="1">
              <a:off x="1447800" y="3886200"/>
              <a:ext cx="787400" cy="2133600"/>
            </a:xfrm>
            <a:prstGeom prst="line">
              <a:avLst/>
            </a:prstGeom>
            <a:noFill/>
            <a:ln w="38100">
              <a:solidFill>
                <a:srgbClr val="FF3300"/>
              </a:solidFill>
              <a:round/>
              <a:headEnd/>
              <a:tailEnd type="triangle" w="med" len="med"/>
            </a:ln>
            <a:effectLst/>
          </p:spPr>
          <p:txBody>
            <a:bodyPr/>
            <a:lstStyle/>
            <a:p>
              <a:endParaRPr lang="en-US"/>
            </a:p>
          </p:txBody>
        </p:sp>
        <p:sp>
          <p:nvSpPr>
            <p:cNvPr id="364688" name="Line 144"/>
            <p:cNvSpPr>
              <a:spLocks noChangeShapeType="1"/>
            </p:cNvSpPr>
            <p:nvPr/>
          </p:nvSpPr>
          <p:spPr bwMode="auto">
            <a:xfrm flipV="1">
              <a:off x="2590800" y="4305300"/>
              <a:ext cx="2400300" cy="1714500"/>
            </a:xfrm>
            <a:prstGeom prst="line">
              <a:avLst/>
            </a:prstGeom>
            <a:noFill/>
            <a:ln w="38100">
              <a:solidFill>
                <a:srgbClr val="FF3300"/>
              </a:solidFill>
              <a:round/>
              <a:headEnd/>
              <a:tailEnd type="triangle" w="med" len="med"/>
            </a:ln>
            <a:effectLst/>
          </p:spPr>
          <p:txBody>
            <a:bodyPr/>
            <a:lstStyle/>
            <a:p>
              <a:endParaRPr lang="en-US"/>
            </a:p>
          </p:txBody>
        </p:sp>
      </p:grpSp>
      <p:sp>
        <p:nvSpPr>
          <p:cNvPr id="12"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3</a:t>
            </a:fld>
            <a:endParaRPr lang="en-US" sz="1800" dirty="0"/>
          </a:p>
        </p:txBody>
      </p:sp>
      <p:sp>
        <p:nvSpPr>
          <p:cNvPr id="13"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4"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4</a:t>
            </a:fld>
            <a:endParaRPr lang="en-US" sz="1800" dirty="0"/>
          </a:p>
        </p:txBody>
      </p:sp>
      <p:sp>
        <p:nvSpPr>
          <p:cNvPr id="13"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4"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pic>
        <p:nvPicPr>
          <p:cNvPr id="1026" name="Picture 2"/>
          <p:cNvPicPr>
            <a:picLocks noChangeAspect="1" noChangeArrowheads="1"/>
          </p:cNvPicPr>
          <p:nvPr/>
        </p:nvPicPr>
        <p:blipFill>
          <a:blip r:embed="rId2" cstate="print"/>
          <a:srcRect/>
          <a:stretch>
            <a:fillRect/>
          </a:stretch>
        </p:blipFill>
        <p:spPr bwMode="auto">
          <a:xfrm>
            <a:off x="0" y="492356"/>
            <a:ext cx="5410200" cy="6365644"/>
          </a:xfrm>
          <a:prstGeom prst="rect">
            <a:avLst/>
          </a:prstGeom>
          <a:noFill/>
          <a:ln w="9525">
            <a:noFill/>
            <a:miter lim="800000"/>
            <a:headEnd/>
            <a:tailEnd/>
          </a:ln>
        </p:spPr>
      </p:pic>
      <p:sp>
        <p:nvSpPr>
          <p:cNvPr id="365572" name="Rectangle 4"/>
          <p:cNvSpPr>
            <a:spLocks noChangeArrowheads="1"/>
          </p:cNvSpPr>
          <p:nvPr/>
        </p:nvSpPr>
        <p:spPr bwMode="auto">
          <a:xfrm>
            <a:off x="3962400" y="492356"/>
            <a:ext cx="5181600" cy="1412644"/>
          </a:xfrm>
          <a:prstGeom prst="rect">
            <a:avLst/>
          </a:prstGeom>
          <a:noFill/>
          <a:ln w="9525">
            <a:noFill/>
            <a:miter lim="800000"/>
            <a:headEnd/>
            <a:tailEnd/>
          </a:ln>
          <a:effectLst/>
        </p:spPr>
        <p:txBody>
          <a:bodyPr/>
          <a:lstStyle/>
          <a:p>
            <a:pPr>
              <a:spcBef>
                <a:spcPct val="20000"/>
              </a:spcBef>
              <a:tabLst>
                <a:tab pos="228600" algn="l"/>
              </a:tabLst>
            </a:pPr>
            <a:r>
              <a:rPr lang="en-US" sz="2000" b="1" u="sng" dirty="0">
                <a:solidFill>
                  <a:schemeClr val="accent2"/>
                </a:solidFill>
              </a:rPr>
              <a:t>Adding whiskers to the </a:t>
            </a:r>
            <a:r>
              <a:rPr lang="en-US" sz="2000" b="1" u="sng" dirty="0" smtClean="0">
                <a:solidFill>
                  <a:schemeClr val="accent2"/>
                </a:solidFill>
              </a:rPr>
              <a:t>Arduino-BOT</a:t>
            </a:r>
            <a:endParaRPr lang="en-US" sz="2000" u="sng" dirty="0">
              <a:solidFill>
                <a:schemeClr val="accent2"/>
              </a:solidFill>
            </a:endParaRPr>
          </a:p>
          <a:p>
            <a:pPr>
              <a:spcBef>
                <a:spcPct val="20000"/>
              </a:spcBef>
              <a:tabLst>
                <a:tab pos="228600" algn="l"/>
              </a:tabLst>
            </a:pPr>
            <a:r>
              <a:rPr lang="en-US" sz="2000" dirty="0">
                <a:solidFill>
                  <a:schemeClr val="accent2"/>
                </a:solidFill>
              </a:rPr>
              <a:t>If your </a:t>
            </a:r>
            <a:r>
              <a:rPr lang="en-US" sz="2000" dirty="0" smtClean="0">
                <a:solidFill>
                  <a:schemeClr val="accent2"/>
                </a:solidFill>
              </a:rPr>
              <a:t>Arduino-BOT </a:t>
            </a:r>
            <a:r>
              <a:rPr lang="en-US" sz="2000" dirty="0">
                <a:solidFill>
                  <a:schemeClr val="accent2"/>
                </a:solidFill>
              </a:rPr>
              <a:t>is not already equipped with whiskers, </a:t>
            </a:r>
            <a:r>
              <a:rPr lang="en-US" sz="2000" dirty="0" smtClean="0">
                <a:solidFill>
                  <a:schemeClr val="accent2"/>
                </a:solidFill>
              </a:rPr>
              <a:t>gather the parts listed and follow </a:t>
            </a:r>
            <a:r>
              <a:rPr lang="en-US" sz="2000" dirty="0">
                <a:solidFill>
                  <a:schemeClr val="accent2"/>
                </a:solidFill>
              </a:rPr>
              <a:t>the instructions </a:t>
            </a:r>
            <a:r>
              <a:rPr lang="en-US" sz="2000" dirty="0" smtClean="0">
                <a:solidFill>
                  <a:schemeClr val="accent2"/>
                </a:solidFill>
              </a:rPr>
              <a:t>on the following slides.</a:t>
            </a:r>
            <a:endParaRPr lang="en-US" sz="2000" dirty="0">
              <a:solidFill>
                <a:schemeClr val="accen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2" name="Rectangle 4"/>
          <p:cNvSpPr>
            <a:spLocks noChangeArrowheads="1"/>
          </p:cNvSpPr>
          <p:nvPr/>
        </p:nvSpPr>
        <p:spPr bwMode="auto">
          <a:xfrm>
            <a:off x="0" y="431800"/>
            <a:ext cx="9144000" cy="787400"/>
          </a:xfrm>
          <a:prstGeom prst="rect">
            <a:avLst/>
          </a:prstGeom>
          <a:noFill/>
          <a:ln w="9525">
            <a:noFill/>
            <a:miter lim="800000"/>
            <a:headEnd/>
            <a:tailEnd/>
          </a:ln>
          <a:effectLst/>
        </p:spPr>
        <p:txBody>
          <a:bodyPr/>
          <a:lstStyle/>
          <a:p>
            <a:pPr>
              <a:spcBef>
                <a:spcPct val="20000"/>
              </a:spcBef>
              <a:tabLst>
                <a:tab pos="228600" algn="l"/>
              </a:tabLst>
            </a:pPr>
            <a:r>
              <a:rPr lang="en-US" sz="2000" b="1" u="sng" dirty="0">
                <a:solidFill>
                  <a:schemeClr val="accent2"/>
                </a:solidFill>
              </a:rPr>
              <a:t>Adding whiskers to the BOE-BOT</a:t>
            </a:r>
            <a:endParaRPr lang="en-US" sz="2000" u="sng" dirty="0">
              <a:solidFill>
                <a:schemeClr val="accent2"/>
              </a:solidFill>
            </a:endParaRPr>
          </a:p>
          <a:p>
            <a:pPr>
              <a:spcBef>
                <a:spcPct val="20000"/>
              </a:spcBef>
              <a:tabLst>
                <a:tab pos="228600" algn="l"/>
              </a:tabLst>
            </a:pPr>
            <a:r>
              <a:rPr lang="en-US" sz="2000" dirty="0" smtClean="0">
                <a:solidFill>
                  <a:schemeClr val="accent2"/>
                </a:solidFill>
              </a:rPr>
              <a:t>Instructions for adding whiskers to your Arduino-BOT are shown below.</a:t>
            </a:r>
            <a:endParaRPr lang="en-US" sz="2000" dirty="0">
              <a:solidFill>
                <a:schemeClr val="accent2"/>
              </a:solidFill>
            </a:endParaRPr>
          </a:p>
        </p:txBody>
      </p:sp>
      <p:sp>
        <p:nvSpPr>
          <p:cNvPr id="12"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5</a:t>
            </a:fld>
            <a:endParaRPr lang="en-US" sz="1800" dirty="0"/>
          </a:p>
        </p:txBody>
      </p:sp>
      <p:sp>
        <p:nvSpPr>
          <p:cNvPr id="13"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4"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pic>
        <p:nvPicPr>
          <p:cNvPr id="2050" name="Picture 2"/>
          <p:cNvPicPr>
            <a:picLocks noChangeAspect="1" noChangeArrowheads="1"/>
          </p:cNvPicPr>
          <p:nvPr/>
        </p:nvPicPr>
        <p:blipFill>
          <a:blip r:embed="rId2" cstate="print"/>
          <a:srcRect/>
          <a:stretch>
            <a:fillRect/>
          </a:stretch>
        </p:blipFill>
        <p:spPr bwMode="auto">
          <a:xfrm>
            <a:off x="601267" y="1143000"/>
            <a:ext cx="8326833" cy="5715000"/>
          </a:xfrm>
          <a:prstGeom prst="rect">
            <a:avLst/>
          </a:prstGeom>
          <a:noFill/>
          <a:ln w="9525">
            <a:noFill/>
            <a:miter lim="800000"/>
            <a:headEnd/>
            <a:tailEnd/>
          </a:ln>
        </p:spPr>
      </p:pic>
      <p:sp>
        <p:nvSpPr>
          <p:cNvPr id="2" name="TextBox 1"/>
          <p:cNvSpPr txBox="1"/>
          <p:nvPr/>
        </p:nvSpPr>
        <p:spPr>
          <a:xfrm>
            <a:off x="6705600" y="3124200"/>
            <a:ext cx="2438400" cy="3785652"/>
          </a:xfrm>
          <a:prstGeom prst="rect">
            <a:avLst/>
          </a:prstGeom>
          <a:noFill/>
        </p:spPr>
        <p:txBody>
          <a:bodyPr wrap="square" rtlCol="0">
            <a:spAutoFit/>
          </a:bodyPr>
          <a:lstStyle/>
          <a:p>
            <a:r>
              <a:rPr lang="en-US" sz="2000" b="1" i="1" dirty="0" smtClean="0">
                <a:solidFill>
                  <a:srgbClr val="FF0000"/>
                </a:solidFill>
              </a:rPr>
              <a:t>Note that one whisker is above the nylon washer and one is below the washer (so that they don’t touch). </a:t>
            </a:r>
          </a:p>
          <a:p>
            <a:endParaRPr lang="en-US" sz="2000" b="1" i="1" dirty="0">
              <a:solidFill>
                <a:srgbClr val="FF0000"/>
              </a:solidFill>
            </a:endParaRPr>
          </a:p>
          <a:p>
            <a:r>
              <a:rPr lang="en-US" sz="2000" b="1" i="1" dirty="0" smtClean="0">
                <a:solidFill>
                  <a:srgbClr val="FF0000"/>
                </a:solidFill>
              </a:rPr>
              <a:t>You might also want to put a piece of tape on one whisker to keep the whiskers from touching.</a:t>
            </a:r>
            <a:endParaRPr lang="en-US" sz="2000" b="1" i="1" dirty="0">
              <a:solidFill>
                <a:srgbClr val="FF0000"/>
              </a:solidFill>
            </a:endParaRPr>
          </a:p>
        </p:txBody>
      </p:sp>
      <p:cxnSp>
        <p:nvCxnSpPr>
          <p:cNvPr id="4" name="Straight Arrow Connector 3"/>
          <p:cNvCxnSpPr/>
          <p:nvPr/>
        </p:nvCxnSpPr>
        <p:spPr>
          <a:xfrm flipH="1">
            <a:off x="5105400" y="3352800"/>
            <a:ext cx="1600200" cy="1524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6</a:t>
            </a:fld>
            <a:endParaRPr lang="en-US" sz="1800" dirty="0"/>
          </a:p>
        </p:txBody>
      </p:sp>
      <p:sp>
        <p:nvSpPr>
          <p:cNvPr id="10"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1"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pic>
        <p:nvPicPr>
          <p:cNvPr id="3074" name="Picture 2"/>
          <p:cNvPicPr>
            <a:picLocks noChangeAspect="1" noChangeArrowheads="1"/>
          </p:cNvPicPr>
          <p:nvPr/>
        </p:nvPicPr>
        <p:blipFill>
          <a:blip r:embed="rId2" cstate="print"/>
          <a:srcRect/>
          <a:stretch>
            <a:fillRect/>
          </a:stretch>
        </p:blipFill>
        <p:spPr bwMode="auto">
          <a:xfrm>
            <a:off x="533399" y="853470"/>
            <a:ext cx="8082367" cy="6004529"/>
          </a:xfrm>
          <a:prstGeom prst="rect">
            <a:avLst/>
          </a:prstGeom>
          <a:noFill/>
          <a:ln w="9525">
            <a:noFill/>
            <a:miter lim="800000"/>
            <a:headEnd/>
            <a:tailEnd/>
          </a:ln>
        </p:spPr>
      </p:pic>
      <p:sp>
        <p:nvSpPr>
          <p:cNvPr id="8" name="TextBox 7"/>
          <p:cNvSpPr txBox="1"/>
          <p:nvPr/>
        </p:nvSpPr>
        <p:spPr>
          <a:xfrm>
            <a:off x="762000" y="492198"/>
            <a:ext cx="3572453" cy="369332"/>
          </a:xfrm>
          <a:prstGeom prst="rect">
            <a:avLst/>
          </a:prstGeom>
          <a:noFill/>
        </p:spPr>
        <p:txBody>
          <a:bodyPr wrap="none" rtlCol="0">
            <a:spAutoFit/>
          </a:bodyPr>
          <a:lstStyle/>
          <a:p>
            <a:r>
              <a:rPr lang="en-US" sz="1800" b="1" dirty="0" smtClean="0"/>
              <a:t>Building the Whiskers (continued)</a:t>
            </a:r>
            <a:endParaRPr lang="en-US" sz="1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8" name="Rectangle 1028"/>
          <p:cNvSpPr>
            <a:spLocks noChangeArrowheads="1"/>
          </p:cNvSpPr>
          <p:nvPr/>
        </p:nvSpPr>
        <p:spPr bwMode="auto">
          <a:xfrm>
            <a:off x="0" y="419100"/>
            <a:ext cx="9144000" cy="2933700"/>
          </a:xfrm>
          <a:prstGeom prst="rect">
            <a:avLst/>
          </a:prstGeom>
          <a:noFill/>
          <a:ln w="9525">
            <a:noFill/>
            <a:miter lim="800000"/>
            <a:headEnd/>
            <a:tailEnd/>
          </a:ln>
          <a:effectLst/>
        </p:spPr>
        <p:txBody>
          <a:bodyPr/>
          <a:lstStyle/>
          <a:p>
            <a:pPr>
              <a:spcBef>
                <a:spcPct val="20000"/>
              </a:spcBef>
              <a:tabLst>
                <a:tab pos="228600" algn="l"/>
              </a:tabLst>
            </a:pPr>
            <a:r>
              <a:rPr lang="en-US" sz="2000" b="1" u="sng" dirty="0" smtClean="0">
                <a:solidFill>
                  <a:schemeClr val="accent2"/>
                </a:solidFill>
              </a:rPr>
              <a:t>How the whisker circuit works</a:t>
            </a:r>
            <a:endParaRPr lang="en-US" sz="2000" u="sng" dirty="0">
              <a:solidFill>
                <a:schemeClr val="accent2"/>
              </a:solidFill>
            </a:endParaRPr>
          </a:p>
          <a:p>
            <a:pPr>
              <a:spcBef>
                <a:spcPct val="20000"/>
              </a:spcBef>
              <a:tabLst>
                <a:tab pos="228600" algn="l"/>
              </a:tabLst>
            </a:pPr>
            <a:r>
              <a:rPr lang="en-US" sz="1900" dirty="0" smtClean="0">
                <a:solidFill>
                  <a:schemeClr val="accent2"/>
                </a:solidFill>
              </a:rPr>
              <a:t>The whiskers work as follows:</a:t>
            </a:r>
          </a:p>
          <a:p>
            <a:pPr marL="228600" indent="-228600">
              <a:spcBef>
                <a:spcPct val="20000"/>
              </a:spcBef>
              <a:buFont typeface="Arial" pitchFamily="34" charset="0"/>
              <a:buChar char="•"/>
              <a:tabLst>
                <a:tab pos="228600" algn="l"/>
              </a:tabLst>
            </a:pPr>
            <a:r>
              <a:rPr lang="en-US" sz="1900" dirty="0" smtClean="0">
                <a:solidFill>
                  <a:schemeClr val="accent2"/>
                </a:solidFill>
              </a:rPr>
              <a:t>The </a:t>
            </a:r>
            <a:r>
              <a:rPr lang="en-US" sz="1900" dirty="0">
                <a:solidFill>
                  <a:schemeClr val="accent2"/>
                </a:solidFill>
              </a:rPr>
              <a:t>whiskers are connected to standoffs on the </a:t>
            </a:r>
            <a:r>
              <a:rPr lang="en-US" sz="1900" dirty="0" smtClean="0">
                <a:solidFill>
                  <a:schemeClr val="accent2"/>
                </a:solidFill>
              </a:rPr>
              <a:t>Arduino-BOT </a:t>
            </a:r>
            <a:r>
              <a:rPr lang="en-US" sz="1900" dirty="0">
                <a:solidFill>
                  <a:schemeClr val="accent2"/>
                </a:solidFill>
              </a:rPr>
              <a:t>which are connected to </a:t>
            </a:r>
            <a:r>
              <a:rPr lang="en-US" sz="1900" dirty="0" smtClean="0">
                <a:solidFill>
                  <a:schemeClr val="accent2"/>
                </a:solidFill>
              </a:rPr>
              <a:t>ground.</a:t>
            </a:r>
          </a:p>
          <a:p>
            <a:pPr marL="228600" indent="-228600">
              <a:spcBef>
                <a:spcPct val="20000"/>
              </a:spcBef>
              <a:buFont typeface="Arial" pitchFamily="34" charset="0"/>
              <a:buChar char="•"/>
              <a:tabLst>
                <a:tab pos="228600" algn="l"/>
              </a:tabLst>
            </a:pPr>
            <a:r>
              <a:rPr lang="en-US" sz="1900" dirty="0" smtClean="0">
                <a:solidFill>
                  <a:schemeClr val="accent2"/>
                </a:solidFill>
              </a:rPr>
              <a:t>When no whisker is pressed, the digital input receives a HIGH voltage (5V) through the two resistors.</a:t>
            </a:r>
          </a:p>
          <a:p>
            <a:pPr marL="228600" indent="-228600">
              <a:spcBef>
                <a:spcPct val="20000"/>
              </a:spcBef>
              <a:buFont typeface="Arial" pitchFamily="34" charset="0"/>
              <a:buChar char="•"/>
              <a:tabLst>
                <a:tab pos="228600" algn="l"/>
              </a:tabLst>
            </a:pPr>
            <a:r>
              <a:rPr lang="en-US" sz="1900" dirty="0" smtClean="0">
                <a:solidFill>
                  <a:schemeClr val="accent2"/>
                </a:solidFill>
              </a:rPr>
              <a:t>When </a:t>
            </a:r>
            <a:r>
              <a:rPr lang="en-US" sz="1900" dirty="0">
                <a:solidFill>
                  <a:schemeClr val="accent2"/>
                </a:solidFill>
              </a:rPr>
              <a:t>the </a:t>
            </a:r>
            <a:r>
              <a:rPr lang="en-US" sz="1900" dirty="0" smtClean="0">
                <a:solidFill>
                  <a:schemeClr val="accent2"/>
                </a:solidFill>
              </a:rPr>
              <a:t>Arduino-BOT </a:t>
            </a:r>
            <a:r>
              <a:rPr lang="en-US" sz="1900" dirty="0">
                <a:solidFill>
                  <a:schemeClr val="accent2"/>
                </a:solidFill>
              </a:rPr>
              <a:t>runs into a wall, the whisker touches a “header” on the breadboard which will make a connection to a point in the circuit </a:t>
            </a:r>
            <a:r>
              <a:rPr lang="en-US" sz="1900" dirty="0" smtClean="0">
                <a:solidFill>
                  <a:schemeClr val="accent2"/>
                </a:solidFill>
              </a:rPr>
              <a:t>below and essentially closes a switch.  This provides a LOW (0V) digital input.</a:t>
            </a:r>
            <a:endParaRPr lang="en-US" sz="1900" dirty="0">
              <a:solidFill>
                <a:schemeClr val="accent2"/>
              </a:solidFill>
            </a:endParaRPr>
          </a:p>
        </p:txBody>
      </p:sp>
      <p:sp>
        <p:nvSpPr>
          <p:cNvPr id="9"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7</a:t>
            </a:fld>
            <a:endParaRPr lang="en-US" sz="1800" dirty="0"/>
          </a:p>
        </p:txBody>
      </p:sp>
      <p:sp>
        <p:nvSpPr>
          <p:cNvPr id="10"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1"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pic>
        <p:nvPicPr>
          <p:cNvPr id="4098" name="Picture 2"/>
          <p:cNvPicPr>
            <a:picLocks noChangeAspect="1" noChangeArrowheads="1"/>
          </p:cNvPicPr>
          <p:nvPr/>
        </p:nvPicPr>
        <p:blipFill>
          <a:blip r:embed="rId2" cstate="print"/>
          <a:srcRect/>
          <a:stretch>
            <a:fillRect/>
          </a:stretch>
        </p:blipFill>
        <p:spPr bwMode="auto">
          <a:xfrm>
            <a:off x="762000" y="3362352"/>
            <a:ext cx="7543800" cy="349564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9" name="Rectangle 7"/>
          <p:cNvSpPr>
            <a:spLocks noChangeArrowheads="1"/>
          </p:cNvSpPr>
          <p:nvPr/>
        </p:nvSpPr>
        <p:spPr bwMode="auto">
          <a:xfrm>
            <a:off x="0" y="419100"/>
            <a:ext cx="9144000" cy="3771900"/>
          </a:xfrm>
          <a:prstGeom prst="rect">
            <a:avLst/>
          </a:prstGeom>
          <a:noFill/>
          <a:ln w="9525">
            <a:noFill/>
            <a:miter lim="800000"/>
            <a:headEnd/>
            <a:tailEnd/>
          </a:ln>
          <a:effectLst/>
        </p:spPr>
        <p:txBody>
          <a:bodyPr/>
          <a:lstStyle/>
          <a:p>
            <a:pPr>
              <a:spcBef>
                <a:spcPct val="20000"/>
              </a:spcBef>
              <a:tabLst>
                <a:tab pos="228600" algn="l"/>
              </a:tabLst>
            </a:pPr>
            <a:r>
              <a:rPr lang="en-US" sz="2200" b="1" u="sng" dirty="0" smtClean="0">
                <a:solidFill>
                  <a:schemeClr val="accent2"/>
                </a:solidFill>
              </a:rPr>
              <a:t>Deciding what to do when a whisker is pressed</a:t>
            </a:r>
          </a:p>
          <a:p>
            <a:pPr>
              <a:spcBef>
                <a:spcPct val="20000"/>
              </a:spcBef>
              <a:tabLst>
                <a:tab pos="228600" algn="l"/>
              </a:tabLst>
            </a:pPr>
            <a:r>
              <a:rPr lang="en-US" sz="2200" dirty="0" smtClean="0">
                <a:solidFill>
                  <a:schemeClr val="accent2"/>
                </a:solidFill>
              </a:rPr>
              <a:t>Since we want the Arduino-BOT to do one thing when a whisker is pressed and another thing when the whisker is not pressed, we need to be able to make </a:t>
            </a:r>
            <a:r>
              <a:rPr lang="en-US" sz="2200" b="1" i="1" u="sng" dirty="0" smtClean="0">
                <a:solidFill>
                  <a:schemeClr val="accent2"/>
                </a:solidFill>
              </a:rPr>
              <a:t>decisions</a:t>
            </a:r>
            <a:r>
              <a:rPr lang="en-US" sz="2200" dirty="0" smtClean="0">
                <a:solidFill>
                  <a:schemeClr val="accent2"/>
                </a:solidFill>
              </a:rPr>
              <a:t> in our code.   A little more background in C++ is needed.</a:t>
            </a:r>
          </a:p>
          <a:p>
            <a:pPr>
              <a:spcBef>
                <a:spcPct val="20000"/>
              </a:spcBef>
              <a:tabLst>
                <a:tab pos="228600" algn="l"/>
              </a:tabLst>
            </a:pPr>
            <a:endParaRPr lang="en-US" sz="2200" dirty="0" smtClean="0">
              <a:solidFill>
                <a:schemeClr val="accent2"/>
              </a:solidFill>
            </a:endParaRPr>
          </a:p>
          <a:p>
            <a:pPr>
              <a:spcBef>
                <a:spcPct val="20000"/>
              </a:spcBef>
              <a:tabLst>
                <a:tab pos="228600" algn="l"/>
              </a:tabLst>
            </a:pPr>
            <a:r>
              <a:rPr lang="en-US" sz="2200" b="1" u="sng" dirty="0" smtClean="0">
                <a:solidFill>
                  <a:schemeClr val="accent2"/>
                </a:solidFill>
              </a:rPr>
              <a:t>Decision structures in C++</a:t>
            </a:r>
            <a:endParaRPr lang="en-US" sz="2200" u="sng" dirty="0" smtClean="0">
              <a:solidFill>
                <a:schemeClr val="accent2"/>
              </a:solidFill>
            </a:endParaRPr>
          </a:p>
          <a:p>
            <a:pPr>
              <a:spcBef>
                <a:spcPct val="20000"/>
              </a:spcBef>
              <a:tabLst>
                <a:tab pos="228600" algn="l"/>
              </a:tabLst>
            </a:pPr>
            <a:r>
              <a:rPr lang="en-US" sz="2200" dirty="0" smtClean="0">
                <a:solidFill>
                  <a:schemeClr val="accent2"/>
                </a:solidFill>
              </a:rPr>
              <a:t>C++ supports various </a:t>
            </a:r>
            <a:r>
              <a:rPr lang="en-US" sz="2200" dirty="0">
                <a:solidFill>
                  <a:schemeClr val="accent2"/>
                </a:solidFill>
              </a:rPr>
              <a:t>types of decision structures which allows the program to branch and perform different tasks based on some sort of logical test.  A common type of decision structure is the </a:t>
            </a:r>
            <a:r>
              <a:rPr lang="en-US" sz="2200" b="1" i="1" u="sng" dirty="0" smtClean="0">
                <a:solidFill>
                  <a:schemeClr val="accent2"/>
                </a:solidFill>
              </a:rPr>
              <a:t>if structure</a:t>
            </a:r>
            <a:r>
              <a:rPr lang="en-US" sz="2200" dirty="0" smtClean="0">
                <a:solidFill>
                  <a:schemeClr val="accent2"/>
                </a:solidFill>
              </a:rPr>
              <a:t>  (also the </a:t>
            </a:r>
            <a:r>
              <a:rPr lang="en-US" sz="2200" b="1" i="1" u="sng" dirty="0" smtClean="0">
                <a:solidFill>
                  <a:schemeClr val="accent2"/>
                </a:solidFill>
              </a:rPr>
              <a:t>if-else structure</a:t>
            </a:r>
            <a:r>
              <a:rPr lang="en-US" sz="2200" dirty="0" smtClean="0">
                <a:solidFill>
                  <a:schemeClr val="accent2"/>
                </a:solidFill>
              </a:rPr>
              <a:t>).</a:t>
            </a:r>
            <a:endParaRPr lang="en-US" sz="2200" dirty="0">
              <a:solidFill>
                <a:schemeClr val="accent2"/>
              </a:solidFill>
            </a:endParaRPr>
          </a:p>
        </p:txBody>
      </p:sp>
      <p:sp>
        <p:nvSpPr>
          <p:cNvPr id="2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8</a:t>
            </a:fld>
            <a:endParaRPr lang="en-US" sz="1800" dirty="0"/>
          </a:p>
        </p:txBody>
      </p:sp>
      <p:sp>
        <p:nvSpPr>
          <p:cNvPr id="2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3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9" name="Rectangle 7"/>
          <p:cNvSpPr>
            <a:spLocks noChangeArrowheads="1"/>
          </p:cNvSpPr>
          <p:nvPr/>
        </p:nvSpPr>
        <p:spPr bwMode="auto">
          <a:xfrm>
            <a:off x="0" y="419100"/>
            <a:ext cx="3886200" cy="3124200"/>
          </a:xfrm>
          <a:prstGeom prst="rect">
            <a:avLst/>
          </a:prstGeom>
          <a:noFill/>
          <a:ln w="9525">
            <a:noFill/>
            <a:miter lim="800000"/>
            <a:headEnd/>
            <a:tailEnd/>
          </a:ln>
          <a:effectLst/>
        </p:spPr>
        <p:txBody>
          <a:bodyPr/>
          <a:lstStyle/>
          <a:p>
            <a:pPr>
              <a:spcBef>
                <a:spcPct val="20000"/>
              </a:spcBef>
              <a:tabLst>
                <a:tab pos="228600" algn="l"/>
              </a:tabLst>
            </a:pPr>
            <a:r>
              <a:rPr lang="en-US" sz="2000" b="1" i="1" u="sng" dirty="0" smtClean="0">
                <a:solidFill>
                  <a:schemeClr val="accent2"/>
                </a:solidFill>
              </a:rPr>
              <a:t>if structure</a:t>
            </a:r>
          </a:p>
          <a:p>
            <a:pPr>
              <a:spcBef>
                <a:spcPct val="20000"/>
              </a:spcBef>
              <a:tabLst>
                <a:tab pos="228600" algn="l"/>
              </a:tabLst>
            </a:pPr>
            <a:r>
              <a:rPr lang="en-US" sz="2000" dirty="0" smtClean="0">
                <a:solidFill>
                  <a:schemeClr val="accent2"/>
                </a:solidFill>
              </a:rPr>
              <a:t>The </a:t>
            </a:r>
            <a:r>
              <a:rPr lang="en-US" sz="2000" b="1" i="1" u="sng" dirty="0" smtClean="0">
                <a:solidFill>
                  <a:schemeClr val="accent2"/>
                </a:solidFill>
              </a:rPr>
              <a:t>if structure</a:t>
            </a:r>
            <a:r>
              <a:rPr lang="en-US" sz="2000" b="1" i="1" dirty="0" smtClean="0">
                <a:solidFill>
                  <a:schemeClr val="accent2"/>
                </a:solidFill>
              </a:rPr>
              <a:t> </a:t>
            </a:r>
            <a:r>
              <a:rPr lang="en-US" sz="2000" dirty="0" smtClean="0">
                <a:solidFill>
                  <a:schemeClr val="accent2"/>
                </a:solidFill>
              </a:rPr>
              <a:t>has the following form and executes statements when the conditional statement is true.  No statements are executed when the conditional statement is false.</a:t>
            </a:r>
          </a:p>
        </p:txBody>
      </p:sp>
      <p:sp>
        <p:nvSpPr>
          <p:cNvPr id="2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9</a:t>
            </a:fld>
            <a:endParaRPr lang="en-US" sz="1800" dirty="0"/>
          </a:p>
        </p:txBody>
      </p:sp>
      <p:sp>
        <p:nvSpPr>
          <p:cNvPr id="2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3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#4      </a:t>
            </a:r>
            <a:r>
              <a:rPr lang="en-US" dirty="0">
                <a:solidFill>
                  <a:schemeClr val="accent2"/>
                </a:solidFill>
                <a:cs typeface="Times New Roman" pitchFamily="18" charset="0"/>
              </a:rPr>
              <a:t>EGR 120 – Introduction to Engineering</a:t>
            </a:r>
            <a:endParaRPr lang="en-US" sz="3600" dirty="0"/>
          </a:p>
        </p:txBody>
      </p:sp>
      <p:sp>
        <p:nvSpPr>
          <p:cNvPr id="26" name="Rectangle 28"/>
          <p:cNvSpPr>
            <a:spLocks noChangeArrowheads="1"/>
          </p:cNvSpPr>
          <p:nvPr/>
        </p:nvSpPr>
        <p:spPr bwMode="auto">
          <a:xfrm>
            <a:off x="3964780" y="495300"/>
            <a:ext cx="5179220" cy="1524000"/>
          </a:xfrm>
          <a:prstGeom prst="rect">
            <a:avLst/>
          </a:prstGeom>
          <a:noFill/>
          <a:ln w="28575">
            <a:solidFill>
              <a:srgbClr val="FF0000"/>
            </a:solidFill>
            <a:miter lim="800000"/>
            <a:headEnd/>
            <a:tailEnd/>
          </a:ln>
          <a:effectLst/>
        </p:spPr>
        <p:txBody>
          <a:bodyPr/>
          <a:lstStyle/>
          <a:p>
            <a:pPr>
              <a:lnSpc>
                <a:spcPct val="90000"/>
              </a:lnSpc>
              <a:spcBef>
                <a:spcPct val="20000"/>
              </a:spcBef>
              <a:tabLst>
                <a:tab pos="914400" algn="l"/>
                <a:tab pos="2286000" algn="l"/>
              </a:tabLst>
            </a:pPr>
            <a:r>
              <a:rPr lang="en-US" sz="2000" b="1" dirty="0" smtClean="0">
                <a:solidFill>
                  <a:srgbClr val="FF3300"/>
                </a:solidFill>
              </a:rPr>
              <a:t>if (conditional statement) </a:t>
            </a:r>
          </a:p>
          <a:p>
            <a:pPr>
              <a:lnSpc>
                <a:spcPct val="90000"/>
              </a:lnSpc>
              <a:spcBef>
                <a:spcPct val="20000"/>
              </a:spcBef>
              <a:tabLst>
                <a:tab pos="914400" algn="l"/>
                <a:tab pos="2286000" algn="l"/>
              </a:tabLst>
            </a:pPr>
            <a:r>
              <a:rPr lang="en-US" sz="2000" b="1" dirty="0" smtClean="0">
                <a:solidFill>
                  <a:srgbClr val="FF3300"/>
                </a:solidFill>
              </a:rPr>
              <a:t>{</a:t>
            </a:r>
          </a:p>
          <a:p>
            <a:pPr>
              <a:lnSpc>
                <a:spcPct val="90000"/>
              </a:lnSpc>
              <a:spcBef>
                <a:spcPct val="20000"/>
              </a:spcBef>
              <a:tabLst>
                <a:tab pos="914400" algn="l"/>
                <a:tab pos="2286000" algn="l"/>
              </a:tabLst>
            </a:pPr>
            <a:r>
              <a:rPr lang="en-US" sz="2000" b="1" dirty="0" smtClean="0">
                <a:solidFill>
                  <a:srgbClr val="FF3300"/>
                </a:solidFill>
              </a:rPr>
              <a:t>	// execute these statements if true</a:t>
            </a:r>
          </a:p>
          <a:p>
            <a:pPr>
              <a:lnSpc>
                <a:spcPct val="90000"/>
              </a:lnSpc>
              <a:spcBef>
                <a:spcPct val="20000"/>
              </a:spcBef>
              <a:tabLst>
                <a:tab pos="914400" algn="l"/>
                <a:tab pos="2286000" algn="l"/>
              </a:tabLst>
            </a:pPr>
            <a:r>
              <a:rPr lang="en-US" sz="2000" b="1" dirty="0" smtClean="0">
                <a:solidFill>
                  <a:srgbClr val="FF3300"/>
                </a:solidFill>
              </a:rPr>
              <a:t>}</a:t>
            </a:r>
          </a:p>
          <a:p>
            <a:pPr>
              <a:lnSpc>
                <a:spcPct val="90000"/>
              </a:lnSpc>
              <a:spcBef>
                <a:spcPct val="20000"/>
              </a:spcBef>
              <a:tabLst>
                <a:tab pos="914400" algn="l"/>
                <a:tab pos="2286000" algn="l"/>
              </a:tabLst>
            </a:pPr>
            <a:endParaRPr lang="en-US" sz="2000" b="1" dirty="0">
              <a:solidFill>
                <a:srgbClr val="FF3300"/>
              </a:solidFill>
            </a:endParaRPr>
          </a:p>
          <a:p>
            <a:pPr>
              <a:lnSpc>
                <a:spcPct val="90000"/>
              </a:lnSpc>
              <a:spcBef>
                <a:spcPct val="20000"/>
              </a:spcBef>
              <a:tabLst>
                <a:tab pos="914400" algn="l"/>
                <a:tab pos="2286000" algn="l"/>
              </a:tabLst>
            </a:pPr>
            <a:endParaRPr lang="en-US" sz="2000" dirty="0">
              <a:solidFill>
                <a:schemeClr val="accent2"/>
              </a:solidFill>
            </a:endParaRPr>
          </a:p>
        </p:txBody>
      </p:sp>
      <p:grpSp>
        <p:nvGrpSpPr>
          <p:cNvPr id="27" name="Group 26"/>
          <p:cNvGrpSpPr/>
          <p:nvPr/>
        </p:nvGrpSpPr>
        <p:grpSpPr>
          <a:xfrm>
            <a:off x="209549" y="2689225"/>
            <a:ext cx="2438400" cy="3886200"/>
            <a:chOff x="4441031" y="2743200"/>
            <a:chExt cx="2438400" cy="3886200"/>
          </a:xfrm>
        </p:grpSpPr>
        <p:sp>
          <p:nvSpPr>
            <p:cNvPr id="31" name="Line 12"/>
            <p:cNvSpPr>
              <a:spLocks noChangeShapeType="1"/>
            </p:cNvSpPr>
            <p:nvPr/>
          </p:nvSpPr>
          <p:spPr bwMode="auto">
            <a:xfrm>
              <a:off x="5126831" y="2743200"/>
              <a:ext cx="0" cy="457200"/>
            </a:xfrm>
            <a:prstGeom prst="line">
              <a:avLst/>
            </a:prstGeom>
            <a:noFill/>
            <a:ln w="28575">
              <a:solidFill>
                <a:schemeClr val="accent2"/>
              </a:solidFill>
              <a:round/>
              <a:headEnd/>
              <a:tailEnd type="triangle" w="med" len="med"/>
            </a:ln>
            <a:effectLst/>
          </p:spPr>
          <p:txBody>
            <a:bodyPr/>
            <a:lstStyle/>
            <a:p>
              <a:endParaRPr lang="en-US"/>
            </a:p>
          </p:txBody>
        </p:sp>
        <p:sp>
          <p:nvSpPr>
            <p:cNvPr id="32" name="Line 13"/>
            <p:cNvSpPr>
              <a:spLocks noChangeShapeType="1"/>
            </p:cNvSpPr>
            <p:nvPr/>
          </p:nvSpPr>
          <p:spPr bwMode="auto">
            <a:xfrm>
              <a:off x="5126831" y="3124200"/>
              <a:ext cx="0" cy="457200"/>
            </a:xfrm>
            <a:prstGeom prst="line">
              <a:avLst/>
            </a:prstGeom>
            <a:noFill/>
            <a:ln w="28575">
              <a:solidFill>
                <a:schemeClr val="accent2"/>
              </a:solidFill>
              <a:round/>
              <a:headEnd/>
              <a:tailEnd/>
            </a:ln>
            <a:effectLst/>
          </p:spPr>
          <p:txBody>
            <a:bodyPr/>
            <a:lstStyle/>
            <a:p>
              <a:endParaRPr lang="en-US"/>
            </a:p>
          </p:txBody>
        </p:sp>
        <p:sp>
          <p:nvSpPr>
            <p:cNvPr id="33" name="AutoShape 14"/>
            <p:cNvSpPr>
              <a:spLocks noChangeArrowheads="1"/>
            </p:cNvSpPr>
            <p:nvPr/>
          </p:nvSpPr>
          <p:spPr bwMode="auto">
            <a:xfrm>
              <a:off x="4517231" y="3581400"/>
              <a:ext cx="1219200" cy="1143000"/>
            </a:xfrm>
            <a:prstGeom prst="diamond">
              <a:avLst/>
            </a:prstGeom>
            <a:noFill/>
            <a:ln w="28575">
              <a:solidFill>
                <a:schemeClr val="accent2"/>
              </a:solidFill>
              <a:miter lim="800000"/>
              <a:headEnd/>
              <a:tailEnd/>
            </a:ln>
            <a:effectLst/>
          </p:spPr>
          <p:txBody>
            <a:bodyPr wrap="none" anchor="ctr"/>
            <a:lstStyle/>
            <a:p>
              <a:endParaRPr lang="en-US"/>
            </a:p>
          </p:txBody>
        </p:sp>
        <p:sp>
          <p:nvSpPr>
            <p:cNvPr id="34" name="Rectangle 16"/>
            <p:cNvSpPr>
              <a:spLocks noChangeArrowheads="1"/>
            </p:cNvSpPr>
            <p:nvPr/>
          </p:nvSpPr>
          <p:spPr bwMode="auto">
            <a:xfrm>
              <a:off x="4441031" y="5181600"/>
              <a:ext cx="1371600" cy="533400"/>
            </a:xfrm>
            <a:prstGeom prst="rect">
              <a:avLst/>
            </a:prstGeom>
            <a:noFill/>
            <a:ln w="28575">
              <a:solidFill>
                <a:schemeClr val="accent2"/>
              </a:solidFill>
              <a:miter lim="800000"/>
              <a:headEnd/>
              <a:tailEnd/>
            </a:ln>
            <a:effectLst/>
          </p:spPr>
          <p:txBody>
            <a:bodyPr wrap="none" anchor="ctr"/>
            <a:lstStyle/>
            <a:p>
              <a:endParaRPr lang="en-US"/>
            </a:p>
          </p:txBody>
        </p:sp>
        <p:sp>
          <p:nvSpPr>
            <p:cNvPr id="35" name="Line 17"/>
            <p:cNvSpPr>
              <a:spLocks noChangeShapeType="1"/>
            </p:cNvSpPr>
            <p:nvPr/>
          </p:nvSpPr>
          <p:spPr bwMode="auto">
            <a:xfrm>
              <a:off x="5126831" y="4724400"/>
              <a:ext cx="0" cy="304800"/>
            </a:xfrm>
            <a:prstGeom prst="line">
              <a:avLst/>
            </a:prstGeom>
            <a:noFill/>
            <a:ln w="28575">
              <a:solidFill>
                <a:schemeClr val="accent2"/>
              </a:solidFill>
              <a:round/>
              <a:headEnd/>
              <a:tailEnd type="triangle" w="med" len="med"/>
            </a:ln>
            <a:effectLst/>
          </p:spPr>
          <p:txBody>
            <a:bodyPr/>
            <a:lstStyle/>
            <a:p>
              <a:endParaRPr lang="en-US"/>
            </a:p>
          </p:txBody>
        </p:sp>
        <p:sp>
          <p:nvSpPr>
            <p:cNvPr id="36" name="Line 18"/>
            <p:cNvSpPr>
              <a:spLocks noChangeShapeType="1"/>
            </p:cNvSpPr>
            <p:nvPr/>
          </p:nvSpPr>
          <p:spPr bwMode="auto">
            <a:xfrm>
              <a:off x="5126831" y="4953000"/>
              <a:ext cx="0" cy="228600"/>
            </a:xfrm>
            <a:prstGeom prst="line">
              <a:avLst/>
            </a:prstGeom>
            <a:noFill/>
            <a:ln w="28575">
              <a:solidFill>
                <a:schemeClr val="accent2"/>
              </a:solidFill>
              <a:round/>
              <a:headEnd/>
              <a:tailEnd/>
            </a:ln>
            <a:effectLst/>
          </p:spPr>
          <p:txBody>
            <a:bodyPr/>
            <a:lstStyle/>
            <a:p>
              <a:endParaRPr lang="en-US"/>
            </a:p>
          </p:txBody>
        </p:sp>
        <p:sp>
          <p:nvSpPr>
            <p:cNvPr id="37" name="Line 19"/>
            <p:cNvSpPr>
              <a:spLocks noChangeShapeType="1"/>
            </p:cNvSpPr>
            <p:nvPr/>
          </p:nvSpPr>
          <p:spPr bwMode="auto">
            <a:xfrm>
              <a:off x="5126831" y="6172200"/>
              <a:ext cx="0" cy="457200"/>
            </a:xfrm>
            <a:prstGeom prst="line">
              <a:avLst/>
            </a:prstGeom>
            <a:noFill/>
            <a:ln w="28575">
              <a:solidFill>
                <a:schemeClr val="accent2"/>
              </a:solidFill>
              <a:round/>
              <a:headEnd/>
              <a:tailEnd type="triangle" w="med" len="med"/>
            </a:ln>
            <a:effectLst/>
          </p:spPr>
          <p:txBody>
            <a:bodyPr/>
            <a:lstStyle/>
            <a:p>
              <a:endParaRPr lang="en-US"/>
            </a:p>
          </p:txBody>
        </p:sp>
        <p:sp>
          <p:nvSpPr>
            <p:cNvPr id="38" name="Line 20"/>
            <p:cNvSpPr>
              <a:spLocks noChangeShapeType="1"/>
            </p:cNvSpPr>
            <p:nvPr/>
          </p:nvSpPr>
          <p:spPr bwMode="auto">
            <a:xfrm>
              <a:off x="5126831" y="5715000"/>
              <a:ext cx="0" cy="457200"/>
            </a:xfrm>
            <a:prstGeom prst="line">
              <a:avLst/>
            </a:prstGeom>
            <a:noFill/>
            <a:ln w="28575">
              <a:solidFill>
                <a:schemeClr val="accent2"/>
              </a:solidFill>
              <a:round/>
              <a:headEnd/>
              <a:tailEnd/>
            </a:ln>
            <a:effectLst/>
          </p:spPr>
          <p:txBody>
            <a:bodyPr/>
            <a:lstStyle/>
            <a:p>
              <a:endParaRPr lang="en-US"/>
            </a:p>
          </p:txBody>
        </p:sp>
        <p:sp>
          <p:nvSpPr>
            <p:cNvPr id="39" name="Line 21"/>
            <p:cNvSpPr>
              <a:spLocks noChangeShapeType="1"/>
            </p:cNvSpPr>
            <p:nvPr/>
          </p:nvSpPr>
          <p:spPr bwMode="auto">
            <a:xfrm>
              <a:off x="6879431" y="4152900"/>
              <a:ext cx="0" cy="876300"/>
            </a:xfrm>
            <a:prstGeom prst="line">
              <a:avLst/>
            </a:prstGeom>
            <a:noFill/>
            <a:ln w="28575">
              <a:solidFill>
                <a:schemeClr val="accent2"/>
              </a:solidFill>
              <a:round/>
              <a:headEnd/>
              <a:tailEnd type="triangle" w="med" len="med"/>
            </a:ln>
            <a:effectLst/>
          </p:spPr>
          <p:txBody>
            <a:bodyPr/>
            <a:lstStyle/>
            <a:p>
              <a:endParaRPr lang="en-US"/>
            </a:p>
          </p:txBody>
        </p:sp>
        <p:sp>
          <p:nvSpPr>
            <p:cNvPr id="40" name="Line 22"/>
            <p:cNvSpPr>
              <a:spLocks noChangeShapeType="1"/>
            </p:cNvSpPr>
            <p:nvPr/>
          </p:nvSpPr>
          <p:spPr bwMode="auto">
            <a:xfrm>
              <a:off x="6879431" y="4953000"/>
              <a:ext cx="0" cy="762000"/>
            </a:xfrm>
            <a:prstGeom prst="line">
              <a:avLst/>
            </a:prstGeom>
            <a:noFill/>
            <a:ln w="28575">
              <a:solidFill>
                <a:schemeClr val="accent2"/>
              </a:solidFill>
              <a:round/>
              <a:headEnd/>
              <a:tailEnd/>
            </a:ln>
            <a:effectLst/>
          </p:spPr>
          <p:txBody>
            <a:bodyPr/>
            <a:lstStyle/>
            <a:p>
              <a:endParaRPr lang="en-US"/>
            </a:p>
          </p:txBody>
        </p:sp>
        <p:sp>
          <p:nvSpPr>
            <p:cNvPr id="41" name="Line 23"/>
            <p:cNvSpPr>
              <a:spLocks noChangeShapeType="1"/>
            </p:cNvSpPr>
            <p:nvPr/>
          </p:nvSpPr>
          <p:spPr bwMode="auto">
            <a:xfrm>
              <a:off x="5736431" y="4152900"/>
              <a:ext cx="1143000" cy="0"/>
            </a:xfrm>
            <a:prstGeom prst="line">
              <a:avLst/>
            </a:prstGeom>
            <a:noFill/>
            <a:ln w="28575">
              <a:solidFill>
                <a:schemeClr val="accent2"/>
              </a:solidFill>
              <a:round/>
              <a:headEnd/>
              <a:tailEnd/>
            </a:ln>
            <a:effectLst/>
          </p:spPr>
          <p:txBody>
            <a:bodyPr/>
            <a:lstStyle/>
            <a:p>
              <a:endParaRPr lang="en-US"/>
            </a:p>
          </p:txBody>
        </p:sp>
        <p:sp>
          <p:nvSpPr>
            <p:cNvPr id="42" name="Line 24"/>
            <p:cNvSpPr>
              <a:spLocks noChangeShapeType="1"/>
            </p:cNvSpPr>
            <p:nvPr/>
          </p:nvSpPr>
          <p:spPr bwMode="auto">
            <a:xfrm>
              <a:off x="6879431" y="5715000"/>
              <a:ext cx="0" cy="457200"/>
            </a:xfrm>
            <a:prstGeom prst="line">
              <a:avLst/>
            </a:prstGeom>
            <a:noFill/>
            <a:ln w="28575">
              <a:solidFill>
                <a:schemeClr val="accent2"/>
              </a:solidFill>
              <a:round/>
              <a:headEnd/>
              <a:tailEnd/>
            </a:ln>
            <a:effectLst/>
          </p:spPr>
          <p:txBody>
            <a:bodyPr/>
            <a:lstStyle/>
            <a:p>
              <a:endParaRPr lang="en-US"/>
            </a:p>
          </p:txBody>
        </p:sp>
        <p:sp>
          <p:nvSpPr>
            <p:cNvPr id="43" name="Line 25"/>
            <p:cNvSpPr>
              <a:spLocks noChangeShapeType="1"/>
            </p:cNvSpPr>
            <p:nvPr/>
          </p:nvSpPr>
          <p:spPr bwMode="auto">
            <a:xfrm>
              <a:off x="5126831" y="6172200"/>
              <a:ext cx="1752600" cy="0"/>
            </a:xfrm>
            <a:prstGeom prst="line">
              <a:avLst/>
            </a:prstGeom>
            <a:noFill/>
            <a:ln w="28575">
              <a:solidFill>
                <a:schemeClr val="accent2"/>
              </a:solidFill>
              <a:round/>
              <a:headEnd/>
              <a:tailEnd/>
            </a:ln>
            <a:effectLst/>
          </p:spPr>
          <p:txBody>
            <a:bodyPr/>
            <a:lstStyle/>
            <a:p>
              <a:endParaRPr lang="en-US"/>
            </a:p>
          </p:txBody>
        </p:sp>
        <p:sp>
          <p:nvSpPr>
            <p:cNvPr id="44" name="Text Box 26"/>
            <p:cNvSpPr txBox="1">
              <a:spLocks noChangeArrowheads="1"/>
            </p:cNvSpPr>
            <p:nvPr/>
          </p:nvSpPr>
          <p:spPr bwMode="auto">
            <a:xfrm>
              <a:off x="4441031" y="5181600"/>
              <a:ext cx="1389062" cy="336550"/>
            </a:xfrm>
            <a:prstGeom prst="rect">
              <a:avLst/>
            </a:prstGeom>
            <a:noFill/>
            <a:ln w="9525">
              <a:noFill/>
              <a:miter lim="800000"/>
              <a:headEnd/>
              <a:tailEnd/>
            </a:ln>
            <a:effectLst/>
          </p:spPr>
          <p:txBody>
            <a:bodyPr wrap="none">
              <a:spAutoFit/>
            </a:bodyPr>
            <a:lstStyle/>
            <a:p>
              <a:r>
                <a:rPr lang="en-US" sz="1600" b="1" dirty="0">
                  <a:solidFill>
                    <a:schemeClr val="accent2"/>
                  </a:solidFill>
                </a:rPr>
                <a:t>Do this if true</a:t>
              </a:r>
            </a:p>
          </p:txBody>
        </p:sp>
        <p:sp>
          <p:nvSpPr>
            <p:cNvPr id="45" name="Text Box 28"/>
            <p:cNvSpPr txBox="1">
              <a:spLocks noChangeArrowheads="1"/>
            </p:cNvSpPr>
            <p:nvPr/>
          </p:nvSpPr>
          <p:spPr bwMode="auto">
            <a:xfrm>
              <a:off x="4712493" y="3854450"/>
              <a:ext cx="828675" cy="581025"/>
            </a:xfrm>
            <a:prstGeom prst="rect">
              <a:avLst/>
            </a:prstGeom>
            <a:noFill/>
            <a:ln w="9525">
              <a:noFill/>
              <a:miter lim="800000"/>
              <a:headEnd/>
              <a:tailEnd/>
            </a:ln>
            <a:effectLst/>
          </p:spPr>
          <p:txBody>
            <a:bodyPr wrap="none">
              <a:spAutoFit/>
            </a:bodyPr>
            <a:lstStyle/>
            <a:p>
              <a:pPr algn="ctr"/>
              <a:r>
                <a:rPr lang="en-US" sz="1600" b="1">
                  <a:solidFill>
                    <a:schemeClr val="accent2"/>
                  </a:solidFill>
                </a:rPr>
                <a:t>Logical</a:t>
              </a:r>
            </a:p>
            <a:p>
              <a:pPr algn="ctr"/>
              <a:r>
                <a:rPr lang="en-US" sz="1600" b="1">
                  <a:solidFill>
                    <a:schemeClr val="accent2"/>
                  </a:solidFill>
                </a:rPr>
                <a:t>Test</a:t>
              </a:r>
            </a:p>
          </p:txBody>
        </p:sp>
        <p:sp>
          <p:nvSpPr>
            <p:cNvPr id="46" name="Text Box 29"/>
            <p:cNvSpPr txBox="1">
              <a:spLocks noChangeArrowheads="1"/>
            </p:cNvSpPr>
            <p:nvPr/>
          </p:nvSpPr>
          <p:spPr bwMode="auto">
            <a:xfrm>
              <a:off x="4712493" y="4616450"/>
              <a:ext cx="319087" cy="336550"/>
            </a:xfrm>
            <a:prstGeom prst="rect">
              <a:avLst/>
            </a:prstGeom>
            <a:noFill/>
            <a:ln w="9525">
              <a:noFill/>
              <a:miter lim="800000"/>
              <a:headEnd/>
              <a:tailEnd/>
            </a:ln>
            <a:effectLst/>
          </p:spPr>
          <p:txBody>
            <a:bodyPr wrap="none">
              <a:spAutoFit/>
            </a:bodyPr>
            <a:lstStyle/>
            <a:p>
              <a:r>
                <a:rPr lang="en-US" sz="1600" b="1">
                  <a:solidFill>
                    <a:schemeClr val="accent2"/>
                  </a:solidFill>
                </a:rPr>
                <a:t>T</a:t>
              </a:r>
            </a:p>
          </p:txBody>
        </p:sp>
        <p:sp>
          <p:nvSpPr>
            <p:cNvPr id="47" name="Text Box 30"/>
            <p:cNvSpPr txBox="1">
              <a:spLocks noChangeArrowheads="1"/>
            </p:cNvSpPr>
            <p:nvPr/>
          </p:nvSpPr>
          <p:spPr bwMode="auto">
            <a:xfrm>
              <a:off x="5830093" y="3854450"/>
              <a:ext cx="307975" cy="336550"/>
            </a:xfrm>
            <a:prstGeom prst="rect">
              <a:avLst/>
            </a:prstGeom>
            <a:noFill/>
            <a:ln w="9525">
              <a:noFill/>
              <a:miter lim="800000"/>
              <a:headEnd/>
              <a:tailEnd/>
            </a:ln>
            <a:effectLst/>
          </p:spPr>
          <p:txBody>
            <a:bodyPr wrap="none">
              <a:spAutoFit/>
            </a:bodyPr>
            <a:lstStyle/>
            <a:p>
              <a:r>
                <a:rPr lang="en-US" sz="1600" b="1">
                  <a:solidFill>
                    <a:schemeClr val="accent2"/>
                  </a:solidFill>
                </a:rPr>
                <a:t>F</a:t>
              </a:r>
            </a:p>
          </p:txBody>
        </p:sp>
      </p:grpSp>
      <p:sp>
        <p:nvSpPr>
          <p:cNvPr id="48" name="Rectangle 47"/>
          <p:cNvSpPr/>
          <p:nvPr/>
        </p:nvSpPr>
        <p:spPr>
          <a:xfrm>
            <a:off x="3964780" y="2184846"/>
            <a:ext cx="5152172" cy="1692771"/>
          </a:xfrm>
          <a:prstGeom prst="rect">
            <a:avLst/>
          </a:prstGeom>
          <a:ln w="28575">
            <a:solidFill>
              <a:schemeClr val="accent2"/>
            </a:solidFill>
          </a:ln>
        </p:spPr>
        <p:txBody>
          <a:bodyPr wrap="square">
            <a:spAutoFit/>
          </a:bodyPr>
          <a:lstStyle/>
          <a:p>
            <a:r>
              <a:rPr lang="en-US" sz="2000" b="1" i="1" u="sng" dirty="0" smtClean="0">
                <a:solidFill>
                  <a:schemeClr val="accent2"/>
                </a:solidFill>
              </a:rPr>
              <a:t>Example</a:t>
            </a:r>
            <a:r>
              <a:rPr lang="en-US" sz="2000" b="1" i="1" dirty="0" smtClean="0">
                <a:solidFill>
                  <a:schemeClr val="accent2"/>
                </a:solidFill>
              </a:rPr>
              <a:t>:</a:t>
            </a:r>
          </a:p>
          <a:p>
            <a:r>
              <a:rPr lang="en-US" sz="2000" dirty="0" smtClean="0">
                <a:solidFill>
                  <a:schemeClr val="accent2"/>
                </a:solidFill>
              </a:rPr>
              <a:t>if (a &gt; b)</a:t>
            </a:r>
          </a:p>
          <a:p>
            <a:r>
              <a:rPr lang="en-US" sz="2000" dirty="0" smtClean="0">
                <a:solidFill>
                  <a:schemeClr val="accent2"/>
                </a:solidFill>
              </a:rPr>
              <a:t>{</a:t>
            </a:r>
          </a:p>
          <a:p>
            <a:r>
              <a:rPr lang="en-US" sz="2000" dirty="0" smtClean="0">
                <a:solidFill>
                  <a:schemeClr val="accent2"/>
                </a:solidFill>
              </a:rPr>
              <a:t>	</a:t>
            </a:r>
            <a:r>
              <a:rPr lang="en-US" sz="2000" dirty="0" err="1" smtClean="0">
                <a:solidFill>
                  <a:schemeClr val="accent2"/>
                </a:solidFill>
              </a:rPr>
              <a:t>Serial.print</a:t>
            </a:r>
            <a:r>
              <a:rPr lang="en-US" sz="2000" dirty="0" smtClean="0">
                <a:solidFill>
                  <a:schemeClr val="accent2"/>
                </a:solidFill>
              </a:rPr>
              <a:t>("a is greater than b");</a:t>
            </a:r>
          </a:p>
          <a:p>
            <a:r>
              <a:rPr lang="en-US" sz="2000" dirty="0" smtClean="0">
                <a:solidFill>
                  <a:schemeClr val="accent2"/>
                </a:solidFill>
              </a:rPr>
              <a:t>} </a:t>
            </a:r>
          </a:p>
        </p:txBody>
      </p:sp>
      <p:sp>
        <p:nvSpPr>
          <p:cNvPr id="49" name="Rectangle 48"/>
          <p:cNvSpPr/>
          <p:nvPr/>
        </p:nvSpPr>
        <p:spPr>
          <a:xfrm>
            <a:off x="3886200" y="5251986"/>
            <a:ext cx="5152172" cy="1323439"/>
          </a:xfrm>
          <a:prstGeom prst="rect">
            <a:avLst/>
          </a:prstGeom>
          <a:ln w="28575">
            <a:solidFill>
              <a:schemeClr val="accent2"/>
            </a:solidFill>
          </a:ln>
        </p:spPr>
        <p:txBody>
          <a:bodyPr wrap="square">
            <a:spAutoFit/>
          </a:bodyPr>
          <a:lstStyle/>
          <a:p>
            <a:r>
              <a:rPr lang="en-US" sz="2000" b="1" i="1" u="sng" dirty="0" smtClean="0">
                <a:solidFill>
                  <a:schemeClr val="accent2"/>
                </a:solidFill>
              </a:rPr>
              <a:t>Other examples of conditional statements</a:t>
            </a:r>
            <a:r>
              <a:rPr lang="en-US" sz="2000" b="1" i="1" dirty="0" smtClean="0">
                <a:solidFill>
                  <a:schemeClr val="accent2"/>
                </a:solidFill>
              </a:rPr>
              <a:t>:</a:t>
            </a:r>
          </a:p>
          <a:p>
            <a:r>
              <a:rPr lang="en-US" sz="2000" dirty="0" smtClean="0">
                <a:solidFill>
                  <a:schemeClr val="accent2"/>
                </a:solidFill>
              </a:rPr>
              <a:t>a &gt; b		a &gt;= b +c</a:t>
            </a:r>
          </a:p>
          <a:p>
            <a:r>
              <a:rPr lang="en-US" sz="2000" dirty="0" smtClean="0">
                <a:solidFill>
                  <a:schemeClr val="accent2"/>
                </a:solidFill>
              </a:rPr>
              <a:t>a &lt; 0		a + b &lt;= c + 3 </a:t>
            </a:r>
          </a:p>
          <a:p>
            <a:r>
              <a:rPr lang="en-US" sz="2000" dirty="0" smtClean="0">
                <a:solidFill>
                  <a:schemeClr val="accent2"/>
                </a:solidFill>
              </a:rPr>
              <a:t>a == b		a != 0</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4888</TotalTime>
  <Words>1288</Words>
  <Application>Microsoft Office PowerPoint</Application>
  <PresentationFormat>On-screen Show (4:3)</PresentationFormat>
  <Paragraphs>175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Tidewater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EGR 277 – Digital Logic</dc:title>
  <dc:creator>tcgordp</dc:creator>
  <cp:lastModifiedBy>Student</cp:lastModifiedBy>
  <cp:revision>317</cp:revision>
  <dcterms:created xsi:type="dcterms:W3CDTF">2003-05-19T18:05:36Z</dcterms:created>
  <dcterms:modified xsi:type="dcterms:W3CDTF">2017-05-31T15:42:40Z</dcterms:modified>
</cp:coreProperties>
</file>