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85" r:id="rId2"/>
    <p:sldId id="286" r:id="rId3"/>
    <p:sldId id="290" r:id="rId4"/>
    <p:sldId id="291" r:id="rId5"/>
    <p:sldId id="292" r:id="rId6"/>
    <p:sldId id="293" r:id="rId7"/>
    <p:sldId id="287" r:id="rId8"/>
    <p:sldId id="288" r:id="rId9"/>
    <p:sldId id="289" r:id="rId10"/>
    <p:sldId id="295" r:id="rId11"/>
    <p:sldId id="297" r:id="rId12"/>
    <p:sldId id="299" r:id="rId13"/>
    <p:sldId id="300" r:id="rId14"/>
    <p:sldId id="302" r:id="rId15"/>
    <p:sldId id="303" r:id="rId16"/>
    <p:sldId id="305" r:id="rId17"/>
    <p:sldId id="307" r:id="rId18"/>
    <p:sldId id="310" r:id="rId19"/>
    <p:sldId id="313" r:id="rId20"/>
    <p:sldId id="315" r:id="rId21"/>
    <p:sldId id="331" r:id="rId22"/>
    <p:sldId id="333" r:id="rId23"/>
    <p:sldId id="294" r:id="rId2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CC99"/>
    <a:srgbClr val="FFCC66"/>
    <a:srgbClr val="FFCC00"/>
    <a:srgbClr val="FF9933"/>
    <a:srgbClr val="CC0099"/>
    <a:srgbClr val="FF33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58" autoAdjust="0"/>
    <p:restoredTop sz="90929"/>
  </p:normalViewPr>
  <p:slideViewPr>
    <p:cSldViewPr snapToGrid="0">
      <p:cViewPr varScale="1">
        <p:scale>
          <a:sx n="117" d="100"/>
          <a:sy n="117" d="100"/>
        </p:scale>
        <p:origin x="17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1E61C88-1483-4A67-BE5B-38026C37A217}" type="slidenum">
              <a:rPr lang="en-US" altLang="en-US"/>
              <a:pPr/>
              <a:t>‹#›</a:t>
            </a:fld>
            <a:endParaRPr lang="en-US" altLang="en-US"/>
          </a:p>
        </p:txBody>
      </p:sp>
    </p:spTree>
    <p:extLst>
      <p:ext uri="{BB962C8B-B14F-4D97-AF65-F5344CB8AC3E}">
        <p14:creationId xmlns:p14="http://schemas.microsoft.com/office/powerpoint/2010/main" val="2157801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3937B46-5B32-45F6-8410-479782D55A01}" type="slidenum">
              <a:rPr lang="en-US" altLang="en-US"/>
              <a:pPr/>
              <a:t>‹#›</a:t>
            </a:fld>
            <a:endParaRPr lang="en-US" altLang="en-US"/>
          </a:p>
        </p:txBody>
      </p:sp>
    </p:spTree>
    <p:extLst>
      <p:ext uri="{BB962C8B-B14F-4D97-AF65-F5344CB8AC3E}">
        <p14:creationId xmlns:p14="http://schemas.microsoft.com/office/powerpoint/2010/main" val="29025091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937B46-5B32-45F6-8410-479782D55A01}" type="slidenum">
              <a:rPr lang="en-US" altLang="en-US" smtClean="0"/>
              <a:pPr/>
              <a:t>17</a:t>
            </a:fld>
            <a:endParaRPr lang="en-US" altLang="en-US"/>
          </a:p>
        </p:txBody>
      </p:sp>
    </p:spTree>
    <p:extLst>
      <p:ext uri="{BB962C8B-B14F-4D97-AF65-F5344CB8AC3E}">
        <p14:creationId xmlns:p14="http://schemas.microsoft.com/office/powerpoint/2010/main" val="3871936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937B46-5B32-45F6-8410-479782D55A01}" type="slidenum">
              <a:rPr lang="en-US" altLang="en-US" smtClean="0"/>
              <a:pPr/>
              <a:t>18</a:t>
            </a:fld>
            <a:endParaRPr lang="en-US" altLang="en-US"/>
          </a:p>
        </p:txBody>
      </p:sp>
    </p:spTree>
    <p:extLst>
      <p:ext uri="{BB962C8B-B14F-4D97-AF65-F5344CB8AC3E}">
        <p14:creationId xmlns:p14="http://schemas.microsoft.com/office/powerpoint/2010/main" val="3595362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937B46-5B32-45F6-8410-479782D55A01}" type="slidenum">
              <a:rPr lang="en-US" altLang="en-US" smtClean="0"/>
              <a:pPr/>
              <a:t>21</a:t>
            </a:fld>
            <a:endParaRPr lang="en-US" altLang="en-US"/>
          </a:p>
        </p:txBody>
      </p:sp>
    </p:spTree>
    <p:extLst>
      <p:ext uri="{BB962C8B-B14F-4D97-AF65-F5344CB8AC3E}">
        <p14:creationId xmlns:p14="http://schemas.microsoft.com/office/powerpoint/2010/main" val="1229073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8D201C0-65F5-4808-8B26-CA3BD40ED587}" type="slidenum">
              <a:rPr lang="en-US" altLang="en-US"/>
              <a:pPr/>
              <a:t>‹#›</a:t>
            </a:fld>
            <a:endParaRPr lang="en-US" altLang="en-US"/>
          </a:p>
        </p:txBody>
      </p:sp>
    </p:spTree>
    <p:extLst>
      <p:ext uri="{BB962C8B-B14F-4D97-AF65-F5344CB8AC3E}">
        <p14:creationId xmlns:p14="http://schemas.microsoft.com/office/powerpoint/2010/main" val="1016357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7770985-2522-4B4B-A549-C35281D2F447}" type="slidenum">
              <a:rPr lang="en-US" altLang="en-US"/>
              <a:pPr/>
              <a:t>‹#›</a:t>
            </a:fld>
            <a:endParaRPr lang="en-US" altLang="en-US"/>
          </a:p>
        </p:txBody>
      </p:sp>
    </p:spTree>
    <p:extLst>
      <p:ext uri="{BB962C8B-B14F-4D97-AF65-F5344CB8AC3E}">
        <p14:creationId xmlns:p14="http://schemas.microsoft.com/office/powerpoint/2010/main" val="316128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E133562-DF32-448E-8777-C11E0BF5CA46}" type="slidenum">
              <a:rPr lang="en-US" altLang="en-US"/>
              <a:pPr/>
              <a:t>‹#›</a:t>
            </a:fld>
            <a:endParaRPr lang="en-US" altLang="en-US"/>
          </a:p>
        </p:txBody>
      </p:sp>
    </p:spTree>
    <p:extLst>
      <p:ext uri="{BB962C8B-B14F-4D97-AF65-F5344CB8AC3E}">
        <p14:creationId xmlns:p14="http://schemas.microsoft.com/office/powerpoint/2010/main" val="241668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4AEA3F-232A-4487-A087-93F591454F7E}" type="slidenum">
              <a:rPr lang="en-US" altLang="en-US"/>
              <a:pPr/>
              <a:t>‹#›</a:t>
            </a:fld>
            <a:endParaRPr lang="en-US" altLang="en-US"/>
          </a:p>
        </p:txBody>
      </p:sp>
    </p:spTree>
    <p:extLst>
      <p:ext uri="{BB962C8B-B14F-4D97-AF65-F5344CB8AC3E}">
        <p14:creationId xmlns:p14="http://schemas.microsoft.com/office/powerpoint/2010/main" val="15807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61033D-B13D-49EB-9671-A00FBE6F28DA}" type="slidenum">
              <a:rPr lang="en-US" altLang="en-US"/>
              <a:pPr/>
              <a:t>‹#›</a:t>
            </a:fld>
            <a:endParaRPr lang="en-US" altLang="en-US"/>
          </a:p>
        </p:txBody>
      </p:sp>
    </p:spTree>
    <p:extLst>
      <p:ext uri="{BB962C8B-B14F-4D97-AF65-F5344CB8AC3E}">
        <p14:creationId xmlns:p14="http://schemas.microsoft.com/office/powerpoint/2010/main" val="4170888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3B99D02-CAA8-4E61-8136-B408933E7F79}" type="slidenum">
              <a:rPr lang="en-US" altLang="en-US"/>
              <a:pPr/>
              <a:t>‹#›</a:t>
            </a:fld>
            <a:endParaRPr lang="en-US" altLang="en-US"/>
          </a:p>
        </p:txBody>
      </p:sp>
    </p:spTree>
    <p:extLst>
      <p:ext uri="{BB962C8B-B14F-4D97-AF65-F5344CB8AC3E}">
        <p14:creationId xmlns:p14="http://schemas.microsoft.com/office/powerpoint/2010/main" val="330703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3A3D82C-9DE6-4D2A-9349-DFD57842573A}" type="slidenum">
              <a:rPr lang="en-US" altLang="en-US"/>
              <a:pPr/>
              <a:t>‹#›</a:t>
            </a:fld>
            <a:endParaRPr lang="en-US" altLang="en-US"/>
          </a:p>
        </p:txBody>
      </p:sp>
    </p:spTree>
    <p:extLst>
      <p:ext uri="{BB962C8B-B14F-4D97-AF65-F5344CB8AC3E}">
        <p14:creationId xmlns:p14="http://schemas.microsoft.com/office/powerpoint/2010/main" val="3765065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96D494-5D6A-456F-83C7-5316244B7CFE}" type="slidenum">
              <a:rPr lang="en-US" altLang="en-US"/>
              <a:pPr/>
              <a:t>‹#›</a:t>
            </a:fld>
            <a:endParaRPr lang="en-US" altLang="en-US"/>
          </a:p>
        </p:txBody>
      </p:sp>
    </p:spTree>
    <p:extLst>
      <p:ext uri="{BB962C8B-B14F-4D97-AF65-F5344CB8AC3E}">
        <p14:creationId xmlns:p14="http://schemas.microsoft.com/office/powerpoint/2010/main" val="188208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0447248-300A-4A19-803E-CCE30A1C3635}" type="slidenum">
              <a:rPr lang="en-US" altLang="en-US"/>
              <a:pPr/>
              <a:t>‹#›</a:t>
            </a:fld>
            <a:endParaRPr lang="en-US" altLang="en-US"/>
          </a:p>
        </p:txBody>
      </p:sp>
    </p:spTree>
    <p:extLst>
      <p:ext uri="{BB962C8B-B14F-4D97-AF65-F5344CB8AC3E}">
        <p14:creationId xmlns:p14="http://schemas.microsoft.com/office/powerpoint/2010/main" val="401129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A3EED19-AA91-4710-A4F4-590BB8876C6C}" type="slidenum">
              <a:rPr lang="en-US" altLang="en-US"/>
              <a:pPr/>
              <a:t>‹#›</a:t>
            </a:fld>
            <a:endParaRPr lang="en-US" altLang="en-US"/>
          </a:p>
        </p:txBody>
      </p:sp>
    </p:spTree>
    <p:extLst>
      <p:ext uri="{BB962C8B-B14F-4D97-AF65-F5344CB8AC3E}">
        <p14:creationId xmlns:p14="http://schemas.microsoft.com/office/powerpoint/2010/main" val="341142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2388061-6379-439B-9286-89AEE56B8190}" type="slidenum">
              <a:rPr lang="en-US" altLang="en-US"/>
              <a:pPr/>
              <a:t>‹#›</a:t>
            </a:fld>
            <a:endParaRPr lang="en-US" altLang="en-US"/>
          </a:p>
        </p:txBody>
      </p:sp>
    </p:spTree>
    <p:extLst>
      <p:ext uri="{BB962C8B-B14F-4D97-AF65-F5344CB8AC3E}">
        <p14:creationId xmlns:p14="http://schemas.microsoft.com/office/powerpoint/2010/main" val="3465032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C54B0C0-43B8-423E-858E-1663C0301A3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609600" y="228600"/>
            <a:ext cx="0" cy="6400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4739" name="Line 3"/>
          <p:cNvSpPr>
            <a:spLocks noChangeShapeType="1"/>
          </p:cNvSpPr>
          <p:nvPr/>
        </p:nvSpPr>
        <p:spPr bwMode="auto">
          <a:xfrm>
            <a:off x="609600" y="609600"/>
            <a:ext cx="78486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4740" name="Rectangle 4"/>
          <p:cNvSpPr>
            <a:spLocks noChangeArrowheads="1"/>
          </p:cNvSpPr>
          <p:nvPr/>
        </p:nvSpPr>
        <p:spPr bwMode="auto">
          <a:xfrm>
            <a:off x="685800" y="228600"/>
            <a:ext cx="648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fontAlgn="base">
              <a:spcBef>
                <a:spcPct val="20000"/>
              </a:spcBef>
              <a:spcAft>
                <a:spcPct val="0"/>
              </a:spcAft>
              <a:defRPr sz="2000">
                <a:solidFill>
                  <a:schemeClr val="tx1"/>
                </a:solidFill>
                <a:latin typeface="Times New Roman" panose="02020603050405020304" pitchFamily="18" charset="0"/>
              </a:defRPr>
            </a:lvl6pPr>
            <a:lvl7pPr algn="ctr" fontAlgn="base">
              <a:spcBef>
                <a:spcPct val="20000"/>
              </a:spcBef>
              <a:spcAft>
                <a:spcPct val="0"/>
              </a:spcAft>
              <a:defRPr sz="2000">
                <a:solidFill>
                  <a:schemeClr val="tx1"/>
                </a:solidFill>
                <a:latin typeface="Times New Roman" panose="02020603050405020304" pitchFamily="18" charset="0"/>
              </a:defRPr>
            </a:lvl7pPr>
            <a:lvl8pPr algn="ctr" fontAlgn="base">
              <a:spcBef>
                <a:spcPct val="20000"/>
              </a:spcBef>
              <a:spcAft>
                <a:spcPct val="0"/>
              </a:spcAft>
              <a:defRPr sz="2000">
                <a:solidFill>
                  <a:schemeClr val="tx1"/>
                </a:solidFill>
                <a:latin typeface="Times New Roman" panose="02020603050405020304" pitchFamily="18" charset="0"/>
              </a:defRPr>
            </a:lvl8pPr>
            <a:lvl9pPr algn="ctr" fontAlgn="base">
              <a:spcBef>
                <a:spcPct val="20000"/>
              </a:spcBef>
              <a:spcAft>
                <a:spcPct val="0"/>
              </a:spcAft>
              <a:defRPr sz="2000">
                <a:solidFill>
                  <a:schemeClr val="tx1"/>
                </a:solidFill>
                <a:latin typeface="Times New Roman" panose="02020603050405020304" pitchFamily="18" charset="0"/>
              </a:defRPr>
            </a:lvl9pPr>
          </a:lstStyle>
          <a:p>
            <a:pPr algn="l"/>
            <a:r>
              <a:rPr lang="en-US" altLang="en-US" sz="2000" dirty="0" smtClean="0">
                <a:solidFill>
                  <a:schemeClr val="accent2"/>
                </a:solidFill>
                <a:cs typeface="Times New Roman" panose="02020603050405020304" pitchFamily="18" charset="0"/>
              </a:rPr>
              <a:t>Lecture #7      </a:t>
            </a:r>
            <a:r>
              <a:rPr lang="en-US" altLang="en-US" sz="2000" dirty="0">
                <a:solidFill>
                  <a:schemeClr val="accent2"/>
                </a:solidFill>
                <a:cs typeface="Times New Roman" panose="02020603050405020304" pitchFamily="18" charset="0"/>
              </a:rPr>
              <a:t>EGR 120 – Introduction to Engineering</a:t>
            </a:r>
            <a:endParaRPr lang="en-US" altLang="en-US" dirty="0"/>
          </a:p>
        </p:txBody>
      </p:sp>
      <p:sp>
        <p:nvSpPr>
          <p:cNvPr id="244744" name="Rectangle 8"/>
          <p:cNvSpPr>
            <a:spLocks noChangeArrowheads="1"/>
          </p:cNvSpPr>
          <p:nvPr/>
        </p:nvSpPr>
        <p:spPr bwMode="auto">
          <a:xfrm>
            <a:off x="635000" y="609600"/>
            <a:ext cx="71374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fontAlgn="base">
              <a:spcBef>
                <a:spcPct val="20000"/>
              </a:spcBef>
              <a:spcAft>
                <a:spcPct val="0"/>
              </a:spcAft>
              <a:defRPr sz="2000">
                <a:solidFill>
                  <a:schemeClr val="tx1"/>
                </a:solidFill>
                <a:latin typeface="Times New Roman" panose="02020603050405020304" pitchFamily="18" charset="0"/>
              </a:defRPr>
            </a:lvl6pPr>
            <a:lvl7pPr algn="ctr" fontAlgn="base">
              <a:spcBef>
                <a:spcPct val="20000"/>
              </a:spcBef>
              <a:spcAft>
                <a:spcPct val="0"/>
              </a:spcAft>
              <a:defRPr sz="2000">
                <a:solidFill>
                  <a:schemeClr val="tx1"/>
                </a:solidFill>
                <a:latin typeface="Times New Roman" panose="02020603050405020304" pitchFamily="18" charset="0"/>
              </a:defRPr>
            </a:lvl7pPr>
            <a:lvl8pPr algn="ctr" fontAlgn="base">
              <a:spcBef>
                <a:spcPct val="20000"/>
              </a:spcBef>
              <a:spcAft>
                <a:spcPct val="0"/>
              </a:spcAft>
              <a:defRPr sz="2000">
                <a:solidFill>
                  <a:schemeClr val="tx1"/>
                </a:solidFill>
                <a:latin typeface="Times New Roman" panose="02020603050405020304" pitchFamily="18" charset="0"/>
              </a:defRPr>
            </a:lvl8pPr>
            <a:lvl9pPr algn="ctr" fontAlgn="base">
              <a:spcBef>
                <a:spcPct val="20000"/>
              </a:spcBef>
              <a:spcAft>
                <a:spcPct val="0"/>
              </a:spcAft>
              <a:defRPr sz="2000">
                <a:solidFill>
                  <a:schemeClr val="tx1"/>
                </a:solidFill>
                <a:latin typeface="Times New Roman" panose="02020603050405020304" pitchFamily="18" charset="0"/>
              </a:defRPr>
            </a:lvl9pPr>
          </a:lstStyle>
          <a:p>
            <a:pPr algn="l"/>
            <a:r>
              <a:rPr lang="en-US" altLang="en-US" b="1" u="sng" dirty="0">
                <a:solidFill>
                  <a:schemeClr val="accent2"/>
                </a:solidFill>
              </a:rPr>
              <a:t>Engineering Ethics</a:t>
            </a:r>
            <a:endParaRPr lang="en-US" altLang="en-US" sz="1800" dirty="0">
              <a:solidFill>
                <a:srgbClr val="FF3300"/>
              </a:solidFill>
            </a:endParaRPr>
          </a:p>
        </p:txBody>
      </p:sp>
      <p:pic>
        <p:nvPicPr>
          <p:cNvPr id="10" name="Picture 9"/>
          <p:cNvPicPr>
            <a:picLocks noChangeAspect="1"/>
          </p:cNvPicPr>
          <p:nvPr/>
        </p:nvPicPr>
        <p:blipFill>
          <a:blip r:embed="rId2"/>
          <a:stretch>
            <a:fillRect/>
          </a:stretch>
        </p:blipFill>
        <p:spPr>
          <a:xfrm>
            <a:off x="1543867" y="4887211"/>
            <a:ext cx="6336942" cy="1970789"/>
          </a:xfrm>
          <a:prstGeom prst="rect">
            <a:avLst/>
          </a:prstGeom>
        </p:spPr>
      </p:pic>
      <p:sp>
        <p:nvSpPr>
          <p:cNvPr id="12" name="Rectangle 1044"/>
          <p:cNvSpPr>
            <a:spLocks noChangeArrowheads="1"/>
          </p:cNvSpPr>
          <p:nvPr/>
        </p:nvSpPr>
        <p:spPr bwMode="auto">
          <a:xfrm>
            <a:off x="635000" y="1218153"/>
            <a:ext cx="8509000" cy="3759200"/>
          </a:xfrm>
          <a:prstGeom prst="rect">
            <a:avLst/>
          </a:prstGeom>
          <a:noFill/>
          <a:ln w="9525">
            <a:noFill/>
            <a:miter lim="800000"/>
            <a:headEnd/>
            <a:tailEnd/>
          </a:ln>
          <a:effectLst/>
        </p:spPr>
        <p:txBody>
          <a:bodyPr/>
          <a:lstStyle/>
          <a:p>
            <a:pPr marL="228600" indent="-228600">
              <a:spcBef>
                <a:spcPct val="20000"/>
              </a:spcBef>
            </a:pPr>
            <a:r>
              <a:rPr lang="en-US" sz="2000" b="1" u="sng" dirty="0" smtClean="0">
                <a:solidFill>
                  <a:schemeClr val="accent2"/>
                </a:solidFill>
                <a:cs typeface="Times New Roman" pitchFamily="18" charset="0"/>
              </a:rPr>
              <a:t>Reading </a:t>
            </a:r>
            <a:r>
              <a:rPr lang="en-US" sz="2000" b="1" u="sng" dirty="0">
                <a:solidFill>
                  <a:schemeClr val="accent2"/>
                </a:solidFill>
                <a:cs typeface="Times New Roman" pitchFamily="18" charset="0"/>
              </a:rPr>
              <a:t>Assignment</a:t>
            </a:r>
            <a:r>
              <a:rPr lang="en-US" sz="2000" b="1" dirty="0">
                <a:solidFill>
                  <a:schemeClr val="accent2"/>
                </a:solidFill>
                <a:cs typeface="Times New Roman" pitchFamily="18" charset="0"/>
              </a:rPr>
              <a:t>:  </a:t>
            </a:r>
          </a:p>
          <a:p>
            <a:pPr marL="228600" indent="-228600">
              <a:spcBef>
                <a:spcPct val="20000"/>
              </a:spcBef>
              <a:buFontTx/>
              <a:buChar char="•"/>
            </a:pPr>
            <a:r>
              <a:rPr lang="en-US" sz="2000" dirty="0">
                <a:solidFill>
                  <a:schemeClr val="accent2"/>
                </a:solidFill>
              </a:rPr>
              <a:t>Read Chapter </a:t>
            </a:r>
            <a:r>
              <a:rPr lang="en-US" sz="2000" dirty="0" smtClean="0">
                <a:solidFill>
                  <a:schemeClr val="accent2"/>
                </a:solidFill>
              </a:rPr>
              <a:t>5 in </a:t>
            </a:r>
            <a:r>
              <a:rPr lang="en-US" sz="2000" u="sng" dirty="0" smtClean="0">
                <a:solidFill>
                  <a:schemeClr val="accent2"/>
                </a:solidFill>
              </a:rPr>
              <a:t>Engineering Fundamentals – An Introduction to Engineering, </a:t>
            </a:r>
            <a:r>
              <a:rPr lang="en-US" sz="2000" u="sng" dirty="0" smtClean="0">
                <a:solidFill>
                  <a:schemeClr val="accent2"/>
                </a:solidFill>
              </a:rPr>
              <a:t>5E</a:t>
            </a:r>
            <a:r>
              <a:rPr lang="en-US" sz="2000" dirty="0" smtClean="0">
                <a:solidFill>
                  <a:schemeClr val="accent2"/>
                </a:solidFill>
              </a:rPr>
              <a:t> </a:t>
            </a:r>
            <a:r>
              <a:rPr lang="en-US" sz="2000" dirty="0" smtClean="0">
                <a:solidFill>
                  <a:schemeClr val="accent2"/>
                </a:solidFill>
              </a:rPr>
              <a:t>by Moaveni  </a:t>
            </a:r>
            <a:endParaRPr lang="en-US" sz="2000" dirty="0">
              <a:solidFill>
                <a:schemeClr val="accent2"/>
              </a:solidFill>
            </a:endParaRPr>
          </a:p>
          <a:p>
            <a:pPr marL="228600" indent="-228600">
              <a:spcBef>
                <a:spcPct val="20000"/>
              </a:spcBef>
              <a:buFontTx/>
              <a:buChar char="•"/>
            </a:pPr>
            <a:r>
              <a:rPr lang="en-US" sz="2000" dirty="0">
                <a:solidFill>
                  <a:schemeClr val="accent2"/>
                </a:solidFill>
              </a:rPr>
              <a:t>NSPE Code of Ethics (included in course Blackboard </a:t>
            </a:r>
            <a:r>
              <a:rPr lang="en-US" sz="2000" dirty="0" smtClean="0">
                <a:solidFill>
                  <a:schemeClr val="accent2"/>
                </a:solidFill>
              </a:rPr>
              <a:t>site)</a:t>
            </a:r>
          </a:p>
          <a:p>
            <a:pPr marL="228600" indent="-228600">
              <a:spcBef>
                <a:spcPct val="20000"/>
              </a:spcBef>
            </a:pPr>
            <a:r>
              <a:rPr lang="en-US" sz="2000" b="1" u="sng" dirty="0" smtClean="0">
                <a:solidFill>
                  <a:schemeClr val="accent2"/>
                </a:solidFill>
              </a:rPr>
              <a:t>Homework Assignments</a:t>
            </a:r>
            <a:r>
              <a:rPr lang="en-US" sz="2000" b="1" dirty="0" smtClean="0">
                <a:solidFill>
                  <a:schemeClr val="accent2"/>
                </a:solidFill>
              </a:rPr>
              <a:t>:</a:t>
            </a:r>
            <a:r>
              <a:rPr lang="en-US" sz="2000" dirty="0" smtClean="0">
                <a:solidFill>
                  <a:schemeClr val="accent2"/>
                </a:solidFill>
              </a:rPr>
              <a:t>  </a:t>
            </a:r>
          </a:p>
          <a:p>
            <a:pPr marL="228600" indent="-228600">
              <a:spcBef>
                <a:spcPct val="20000"/>
              </a:spcBef>
              <a:buFontTx/>
              <a:buChar char="•"/>
            </a:pPr>
            <a:r>
              <a:rPr lang="en-US" sz="2000" dirty="0" smtClean="0">
                <a:solidFill>
                  <a:schemeClr val="accent2"/>
                </a:solidFill>
              </a:rPr>
              <a:t>Homework #4</a:t>
            </a:r>
          </a:p>
          <a:p>
            <a:pPr marL="228600" indent="-228600">
              <a:spcBef>
                <a:spcPct val="20000"/>
              </a:spcBef>
              <a:buFontTx/>
              <a:buChar char="•"/>
            </a:pPr>
            <a:r>
              <a:rPr lang="en-US" sz="2000" dirty="0" smtClean="0">
                <a:solidFill>
                  <a:schemeClr val="accent2"/>
                </a:solidFill>
              </a:rPr>
              <a:t>In-Class </a:t>
            </a:r>
            <a:r>
              <a:rPr lang="en-US" sz="2000" dirty="0" smtClean="0">
                <a:solidFill>
                  <a:schemeClr val="accent2"/>
                </a:solidFill>
              </a:rPr>
              <a:t>Assignment:  </a:t>
            </a:r>
            <a:r>
              <a:rPr lang="en-US" sz="2000" dirty="0" smtClean="0">
                <a:solidFill>
                  <a:schemeClr val="accent2"/>
                </a:solidFill>
              </a:rPr>
              <a:t>Engineering Case Studies</a:t>
            </a:r>
          </a:p>
          <a:p>
            <a:pPr marL="227013" indent="-227013">
              <a:spcBef>
                <a:spcPct val="20000"/>
              </a:spcBef>
              <a:buFont typeface="Arial" panose="020B0604020202020204" pitchFamily="34" charset="0"/>
              <a:buChar char="•"/>
            </a:pPr>
            <a:r>
              <a:rPr lang="en-US" sz="2000" dirty="0" smtClean="0">
                <a:solidFill>
                  <a:schemeClr val="accent2"/>
                </a:solidFill>
              </a:rPr>
              <a:t>Video to be shown in class.  Complete the corresponding media assignment:</a:t>
            </a:r>
          </a:p>
          <a:p>
            <a:pPr marL="685800" lvl="1" indent="-228600">
              <a:spcBef>
                <a:spcPct val="20000"/>
              </a:spcBef>
              <a:buFontTx/>
              <a:buChar char="•"/>
            </a:pPr>
            <a:r>
              <a:rPr lang="en-US" sz="2000" dirty="0" smtClean="0">
                <a:solidFill>
                  <a:schemeClr val="accent2"/>
                </a:solidFill>
              </a:rPr>
              <a:t>Media Assignment #4A (“Incident at Morales”)</a:t>
            </a:r>
          </a:p>
          <a:p>
            <a:pPr marL="685800" lvl="1" indent="-228600">
              <a:spcBef>
                <a:spcPct val="20000"/>
              </a:spcBef>
              <a:buFontTx/>
              <a:buChar char="•"/>
            </a:pPr>
            <a:r>
              <a:rPr lang="en-US" sz="2000" dirty="0" smtClean="0">
                <a:solidFill>
                  <a:schemeClr val="accent2"/>
                </a:solidFill>
              </a:rPr>
              <a:t>Media Assignment #4B (“Gilbane Gold”)</a:t>
            </a:r>
          </a:p>
          <a:p>
            <a:pPr marL="228600" indent="-228600">
              <a:spcBef>
                <a:spcPct val="20000"/>
              </a:spcBef>
              <a:buFontTx/>
              <a:buChar char="•"/>
            </a:pPr>
            <a:endParaRPr lang="en-US" sz="2000" dirty="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609599" y="609600"/>
            <a:ext cx="7772400" cy="567928"/>
          </a:xfrm>
        </p:spPr>
        <p:txBody>
          <a:bodyPr anchor="t"/>
          <a:lstStyle/>
          <a:p>
            <a:pPr algn="l" eaLnBrk="1" hangingPunct="1"/>
            <a:r>
              <a:rPr lang="en-US" altLang="en-US" sz="2400" b="1" u="sng" dirty="0" smtClean="0">
                <a:solidFill>
                  <a:schemeClr val="accent6"/>
                </a:solidFill>
              </a:rPr>
              <a:t>Case Study #3</a:t>
            </a:r>
            <a:r>
              <a:rPr lang="en-US" altLang="en-US" sz="2400" b="1" dirty="0" smtClean="0">
                <a:solidFill>
                  <a:schemeClr val="accent6"/>
                </a:solidFill>
              </a:rPr>
              <a:t>:  2002 Milton F. Lunch Ethics Contest</a:t>
            </a:r>
          </a:p>
        </p:txBody>
      </p:sp>
      <p:sp>
        <p:nvSpPr>
          <p:cNvPr id="19460" name="Text Box 4"/>
          <p:cNvSpPr txBox="1">
            <a:spLocks noChangeArrowheads="1"/>
          </p:cNvSpPr>
          <p:nvPr/>
        </p:nvSpPr>
        <p:spPr bwMode="auto">
          <a:xfrm>
            <a:off x="685800" y="1129571"/>
            <a:ext cx="8458200"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spcBef>
                <a:spcPct val="50000"/>
              </a:spcBef>
            </a:pPr>
            <a:r>
              <a:rPr lang="en-US" altLang="en-US" sz="2200" i="1" u="sng" dirty="0">
                <a:solidFill>
                  <a:schemeClr val="accent6"/>
                </a:solidFill>
                <a:latin typeface="+mj-lt"/>
              </a:rPr>
              <a:t>Facts</a:t>
            </a:r>
            <a:r>
              <a:rPr lang="en-US" altLang="en-US" sz="2200" i="1" dirty="0" smtClean="0">
                <a:solidFill>
                  <a:schemeClr val="accent6"/>
                </a:solidFill>
                <a:latin typeface="+mj-lt"/>
              </a:rPr>
              <a:t>:  </a:t>
            </a:r>
            <a:r>
              <a:rPr lang="en-US" altLang="en-US" sz="2200" b="0" dirty="0" smtClean="0">
                <a:solidFill>
                  <a:schemeClr val="accent6"/>
                </a:solidFill>
                <a:latin typeface="+mj-lt"/>
              </a:rPr>
              <a:t>Engineer </a:t>
            </a:r>
            <a:r>
              <a:rPr lang="en-US" altLang="en-US" sz="2200" b="0" dirty="0">
                <a:solidFill>
                  <a:schemeClr val="accent6"/>
                </a:solidFill>
                <a:latin typeface="+mj-lt"/>
              </a:rPr>
              <a:t>A is a graduating senior with excellent credentials from X University.  Engineer A has had a series of job interviews with engineering companies from around the U.S.  Following interviews with several industrial companies, Engineer A decides to accept an offer with ABC Incorporated located in his hometown of Townville and plans to notify ABC the following week.  In the interim period, Engineer A receives a call from Engineer B, an executive with XYZ Incorporated, a potential employer with whom Engineer A </a:t>
            </a:r>
            <a:r>
              <a:rPr lang="en-US" altLang="en-US" sz="2200" b="0" dirty="0" smtClean="0">
                <a:solidFill>
                  <a:schemeClr val="accent6"/>
                </a:solidFill>
                <a:latin typeface="+mj-lt"/>
              </a:rPr>
              <a:t>interviewed</a:t>
            </a:r>
            <a:r>
              <a:rPr lang="en-US" altLang="en-US" sz="2200" b="0" dirty="0">
                <a:solidFill>
                  <a:schemeClr val="accent6"/>
                </a:solidFill>
                <a:latin typeface="+mj-lt"/>
              </a:rPr>
              <a:t>. On behalf of XYZ, Engineer B offers Engineer A (at XYZ’s expense) a chance to visit XYZ’s headquarters in </a:t>
            </a:r>
            <a:r>
              <a:rPr lang="en-US" altLang="en-US" sz="2200" b="0" dirty="0" err="1">
                <a:solidFill>
                  <a:schemeClr val="accent6"/>
                </a:solidFill>
                <a:latin typeface="+mj-lt"/>
              </a:rPr>
              <a:t>Mountainville</a:t>
            </a:r>
            <a:r>
              <a:rPr lang="en-US" altLang="en-US" sz="2200" b="0" dirty="0">
                <a:solidFill>
                  <a:schemeClr val="accent6"/>
                </a:solidFill>
                <a:latin typeface="+mj-lt"/>
              </a:rPr>
              <a:t>, a city located near a resort area following Engineer A’s graduation. Engineer A had earlier decided he would not accept a position with XYZ if offered a position by ABC, because Engineer A wanted to live near Townville to be close to family and friends, and also because ABC provided better long-term professional </a:t>
            </a:r>
            <a:r>
              <a:rPr lang="en-US" altLang="en-US" sz="2200" b="0" dirty="0" smtClean="0">
                <a:solidFill>
                  <a:schemeClr val="accent6"/>
                </a:solidFill>
                <a:latin typeface="+mj-lt"/>
              </a:rPr>
              <a:t>opportunities.  </a:t>
            </a:r>
          </a:p>
          <a:p>
            <a:pPr>
              <a:spcBef>
                <a:spcPct val="50000"/>
              </a:spcBef>
            </a:pPr>
            <a:r>
              <a:rPr lang="en-US" altLang="en-US" sz="2200" b="0" dirty="0" smtClean="0">
                <a:solidFill>
                  <a:schemeClr val="accent6"/>
                </a:solidFill>
                <a:latin typeface="+mj-lt"/>
              </a:rPr>
              <a:t>(continued)</a:t>
            </a:r>
            <a:endParaRPr lang="en-US" altLang="en-US" sz="2200" b="0" dirty="0">
              <a:solidFill>
                <a:schemeClr val="accent6"/>
              </a:solidFill>
              <a:latin typeface="+mj-lt"/>
            </a:endParaRPr>
          </a:p>
        </p:txBody>
      </p:sp>
      <p:sp>
        <p:nvSpPr>
          <p:cNvPr id="19461" name="Footer Placeholder 4"/>
          <p:cNvSpPr txBox="1">
            <a:spLocks noGrp="1"/>
          </p:cNvSpPr>
          <p:nvPr/>
        </p:nvSpPr>
        <p:spPr bwMode="gray">
          <a:xfrm>
            <a:off x="4914900" y="6629400"/>
            <a:ext cx="422275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000" dirty="0">
                <a:solidFill>
                  <a:schemeClr val="accent1"/>
                </a:solidFill>
              </a:rPr>
              <a:t>© 2011 Cengage Learning Engineering. All Rights Reserved.</a:t>
            </a:r>
          </a:p>
        </p:txBody>
      </p:sp>
      <p:sp>
        <p:nvSpPr>
          <p:cNvPr id="7" name="Line 1028"/>
          <p:cNvSpPr>
            <a:spLocks noChangeShapeType="1"/>
          </p:cNvSpPr>
          <p:nvPr/>
        </p:nvSpPr>
        <p:spPr bwMode="auto">
          <a:xfrm>
            <a:off x="609600" y="228600"/>
            <a:ext cx="0" cy="6400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029"/>
          <p:cNvSpPr>
            <a:spLocks noChangeShapeType="1"/>
          </p:cNvSpPr>
          <p:nvPr/>
        </p:nvSpPr>
        <p:spPr bwMode="auto">
          <a:xfrm>
            <a:off x="609600" y="609600"/>
            <a:ext cx="78486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1030"/>
          <p:cNvSpPr>
            <a:spLocks noChangeArrowheads="1"/>
          </p:cNvSpPr>
          <p:nvPr/>
        </p:nvSpPr>
        <p:spPr bwMode="auto">
          <a:xfrm>
            <a:off x="685800" y="228600"/>
            <a:ext cx="648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fontAlgn="base">
              <a:spcBef>
                <a:spcPct val="20000"/>
              </a:spcBef>
              <a:spcAft>
                <a:spcPct val="0"/>
              </a:spcAft>
              <a:defRPr sz="2000">
                <a:solidFill>
                  <a:schemeClr val="tx1"/>
                </a:solidFill>
                <a:latin typeface="Times New Roman" panose="02020603050405020304" pitchFamily="18" charset="0"/>
              </a:defRPr>
            </a:lvl6pPr>
            <a:lvl7pPr algn="ctr" fontAlgn="base">
              <a:spcBef>
                <a:spcPct val="20000"/>
              </a:spcBef>
              <a:spcAft>
                <a:spcPct val="0"/>
              </a:spcAft>
              <a:defRPr sz="2000">
                <a:solidFill>
                  <a:schemeClr val="tx1"/>
                </a:solidFill>
                <a:latin typeface="Times New Roman" panose="02020603050405020304" pitchFamily="18" charset="0"/>
              </a:defRPr>
            </a:lvl7pPr>
            <a:lvl8pPr algn="ctr" fontAlgn="base">
              <a:spcBef>
                <a:spcPct val="20000"/>
              </a:spcBef>
              <a:spcAft>
                <a:spcPct val="0"/>
              </a:spcAft>
              <a:defRPr sz="2000">
                <a:solidFill>
                  <a:schemeClr val="tx1"/>
                </a:solidFill>
                <a:latin typeface="Times New Roman" panose="02020603050405020304" pitchFamily="18" charset="0"/>
              </a:defRPr>
            </a:lvl8pPr>
            <a:lvl9pPr algn="ctr" fontAlgn="base">
              <a:spcBef>
                <a:spcPct val="20000"/>
              </a:spcBef>
              <a:spcAft>
                <a:spcPct val="0"/>
              </a:spcAft>
              <a:defRPr sz="2000">
                <a:solidFill>
                  <a:schemeClr val="tx1"/>
                </a:solidFill>
                <a:latin typeface="Times New Roman" panose="02020603050405020304" pitchFamily="18" charset="0"/>
              </a:defRPr>
            </a:lvl9pPr>
          </a:lstStyle>
          <a:p>
            <a:pPr algn="l"/>
            <a:r>
              <a:rPr lang="en-US" altLang="en-US" sz="2000" dirty="0" smtClean="0">
                <a:solidFill>
                  <a:schemeClr val="accent2"/>
                </a:solidFill>
                <a:cs typeface="Times New Roman" panose="02020603050405020304" pitchFamily="18" charset="0"/>
              </a:rPr>
              <a:t>Lecture #7      </a:t>
            </a:r>
            <a:r>
              <a:rPr lang="en-US" altLang="en-US" sz="2000" dirty="0">
                <a:solidFill>
                  <a:schemeClr val="accent2"/>
                </a:solidFill>
                <a:cs typeface="Times New Roman" panose="02020603050405020304" pitchFamily="18" charset="0"/>
              </a:rPr>
              <a:t>EGR 120 – Introduction to Engineering</a:t>
            </a:r>
            <a:endParaRPr lang="en-US" altLang="en-US" dirty="0"/>
          </a:p>
        </p:txBody>
      </p:sp>
      <p:sp>
        <p:nvSpPr>
          <p:cNvPr id="10" name="Slide Number Placeholder 4"/>
          <p:cNvSpPr>
            <a:spLocks noGrp="1"/>
          </p:cNvSpPr>
          <p:nvPr>
            <p:ph type="sldNum" sz="quarter" idx="12"/>
          </p:nvPr>
        </p:nvSpPr>
        <p:spPr>
          <a:xfrm>
            <a:off x="7239000" y="0"/>
            <a:ext cx="1905000" cy="457200"/>
          </a:xfrm>
        </p:spPr>
        <p:txBody>
          <a:bodyPr/>
          <a:lstStyle/>
          <a:p>
            <a:r>
              <a:rPr lang="en-US" altLang="en-US" dirty="0" smtClean="0"/>
              <a:t>10</a:t>
            </a:r>
            <a:endParaRPr lang="en-US" altLang="en-US" dirty="0"/>
          </a:p>
        </p:txBody>
      </p:sp>
    </p:spTree>
    <p:extLst>
      <p:ext uri="{BB962C8B-B14F-4D97-AF65-F5344CB8AC3E}">
        <p14:creationId xmlns:p14="http://schemas.microsoft.com/office/powerpoint/2010/main" val="1785705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3"/>
          <p:cNvSpPr txBox="1">
            <a:spLocks noChangeArrowheads="1"/>
          </p:cNvSpPr>
          <p:nvPr/>
        </p:nvSpPr>
        <p:spPr bwMode="auto">
          <a:xfrm>
            <a:off x="723900" y="1201380"/>
            <a:ext cx="8420100" cy="501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spcBef>
                <a:spcPct val="50000"/>
              </a:spcBef>
            </a:pPr>
            <a:r>
              <a:rPr lang="en-US" altLang="en-US" sz="2200" i="1" u="sng" dirty="0" smtClean="0">
                <a:solidFill>
                  <a:schemeClr val="accent6"/>
                </a:solidFill>
                <a:latin typeface="+mj-lt"/>
              </a:rPr>
              <a:t>Facts</a:t>
            </a:r>
            <a:r>
              <a:rPr lang="en-US" altLang="en-US" sz="2200" b="0" dirty="0" smtClean="0">
                <a:solidFill>
                  <a:schemeClr val="accent6"/>
                </a:solidFill>
                <a:latin typeface="+mj-lt"/>
              </a:rPr>
              <a:t> (continued):  However</a:t>
            </a:r>
            <a:r>
              <a:rPr lang="en-US" altLang="en-US" sz="2200" b="0" dirty="0">
                <a:solidFill>
                  <a:schemeClr val="accent6"/>
                </a:solidFill>
                <a:latin typeface="+mj-lt"/>
              </a:rPr>
              <a:t>, after receiving the call from XYZ, Engineer A decides to accept the invitation to visit XYZ's headquarters and combine the trip with a post-graduation vacation, believing that the visit to XYZ will broaden Engineer A’s knowledge of the employment market, as well as future professional opportunities with XYZ. A week after the trip, Engineer A calls ABC and informs the company that he will accept the position with ABC</a:t>
            </a:r>
            <a:r>
              <a:rPr lang="en-US" altLang="en-US" sz="2200" b="0" dirty="0" smtClean="0">
                <a:solidFill>
                  <a:schemeClr val="accent6"/>
                </a:solidFill>
                <a:latin typeface="+mj-lt"/>
              </a:rPr>
              <a:t>.</a:t>
            </a:r>
          </a:p>
          <a:p>
            <a:pPr>
              <a:spcBef>
                <a:spcPct val="50000"/>
              </a:spcBef>
            </a:pPr>
            <a:r>
              <a:rPr lang="en-US" altLang="en-US" sz="2200" i="1" u="sng" dirty="0" smtClean="0">
                <a:solidFill>
                  <a:schemeClr val="accent6"/>
                </a:solidFill>
                <a:latin typeface="+mj-lt"/>
              </a:rPr>
              <a:t>Questions</a:t>
            </a:r>
            <a:r>
              <a:rPr lang="en-US" altLang="en-US" sz="2200" i="1" dirty="0" smtClean="0">
                <a:solidFill>
                  <a:schemeClr val="accent6"/>
                </a:solidFill>
                <a:latin typeface="+mj-lt"/>
              </a:rPr>
              <a:t>:</a:t>
            </a:r>
            <a:endParaRPr lang="en-US" altLang="en-US" sz="2200" i="1" dirty="0">
              <a:solidFill>
                <a:schemeClr val="accent6"/>
              </a:solidFill>
              <a:latin typeface="+mj-lt"/>
            </a:endParaRPr>
          </a:p>
          <a:p>
            <a:pPr marL="342900" indent="-342900">
              <a:spcBef>
                <a:spcPct val="50000"/>
              </a:spcBef>
              <a:buFont typeface="Arial" panose="020B0604020202020204" pitchFamily="34" charset="0"/>
              <a:buChar char="•"/>
            </a:pPr>
            <a:r>
              <a:rPr lang="en-US" altLang="en-US" sz="2200" b="0" dirty="0">
                <a:solidFill>
                  <a:schemeClr val="accent6"/>
                </a:solidFill>
                <a:latin typeface="+mj-lt"/>
              </a:rPr>
              <a:t>Was it ethical for Engineer A to accept the invitation to visit XYZ headquarters?</a:t>
            </a:r>
            <a:r>
              <a:rPr lang="en-US" altLang="en-US" sz="2200" dirty="0">
                <a:solidFill>
                  <a:schemeClr val="accent6"/>
                </a:solidFill>
                <a:latin typeface="+mj-lt"/>
              </a:rPr>
              <a:t> </a:t>
            </a:r>
            <a:endParaRPr lang="en-US" altLang="en-US" sz="2200" dirty="0" smtClean="0">
              <a:solidFill>
                <a:schemeClr val="accent6"/>
              </a:solidFill>
              <a:latin typeface="+mj-lt"/>
            </a:endParaRPr>
          </a:p>
          <a:p>
            <a:pPr marL="342900" indent="-342900" eaLnBrk="0" hangingPunct="0">
              <a:spcBef>
                <a:spcPct val="30000"/>
              </a:spcBef>
              <a:buFont typeface="Arial" panose="020B0604020202020204" pitchFamily="34" charset="0"/>
              <a:buChar char="•"/>
            </a:pPr>
            <a:r>
              <a:rPr lang="en-US" altLang="en-US" sz="2200" b="0" dirty="0">
                <a:solidFill>
                  <a:schemeClr val="accent6"/>
                </a:solidFill>
                <a:latin typeface="+mj-lt"/>
                <a:sym typeface="Symbol" panose="05050102010706020507" pitchFamily="18" charset="2"/>
              </a:rPr>
              <a:t>What section(s) of the NSPE Code of Ethics might apply to this situation?</a:t>
            </a:r>
          </a:p>
          <a:p>
            <a:pPr>
              <a:spcBef>
                <a:spcPct val="50000"/>
              </a:spcBef>
            </a:pPr>
            <a:endParaRPr lang="en-US" altLang="en-US" sz="2200" b="0" dirty="0">
              <a:solidFill>
                <a:schemeClr val="accent6"/>
              </a:solidFill>
              <a:latin typeface="+mj-lt"/>
            </a:endParaRPr>
          </a:p>
        </p:txBody>
      </p:sp>
      <p:sp>
        <p:nvSpPr>
          <p:cNvPr id="21509" name="Footer Placeholder 4"/>
          <p:cNvSpPr txBox="1">
            <a:spLocks noGrp="1"/>
          </p:cNvSpPr>
          <p:nvPr/>
        </p:nvSpPr>
        <p:spPr bwMode="gray">
          <a:xfrm>
            <a:off x="4933950" y="6629400"/>
            <a:ext cx="422275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000" dirty="0">
                <a:solidFill>
                  <a:schemeClr val="accent1"/>
                </a:solidFill>
              </a:rPr>
              <a:t>© 2011 Cengage Learning Engineering. All Rights Reserved.</a:t>
            </a:r>
          </a:p>
        </p:txBody>
      </p:sp>
      <p:sp>
        <p:nvSpPr>
          <p:cNvPr id="7" name="Line 1028"/>
          <p:cNvSpPr>
            <a:spLocks noChangeShapeType="1"/>
          </p:cNvSpPr>
          <p:nvPr/>
        </p:nvSpPr>
        <p:spPr bwMode="auto">
          <a:xfrm>
            <a:off x="609600" y="228600"/>
            <a:ext cx="0" cy="6400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029"/>
          <p:cNvSpPr>
            <a:spLocks noChangeShapeType="1"/>
          </p:cNvSpPr>
          <p:nvPr/>
        </p:nvSpPr>
        <p:spPr bwMode="auto">
          <a:xfrm>
            <a:off x="609600" y="609600"/>
            <a:ext cx="78486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1030"/>
          <p:cNvSpPr>
            <a:spLocks noChangeArrowheads="1"/>
          </p:cNvSpPr>
          <p:nvPr/>
        </p:nvSpPr>
        <p:spPr bwMode="auto">
          <a:xfrm>
            <a:off x="685800" y="228600"/>
            <a:ext cx="648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fontAlgn="base">
              <a:spcBef>
                <a:spcPct val="20000"/>
              </a:spcBef>
              <a:spcAft>
                <a:spcPct val="0"/>
              </a:spcAft>
              <a:defRPr sz="2000">
                <a:solidFill>
                  <a:schemeClr val="tx1"/>
                </a:solidFill>
                <a:latin typeface="Times New Roman" panose="02020603050405020304" pitchFamily="18" charset="0"/>
              </a:defRPr>
            </a:lvl6pPr>
            <a:lvl7pPr algn="ctr" fontAlgn="base">
              <a:spcBef>
                <a:spcPct val="20000"/>
              </a:spcBef>
              <a:spcAft>
                <a:spcPct val="0"/>
              </a:spcAft>
              <a:defRPr sz="2000">
                <a:solidFill>
                  <a:schemeClr val="tx1"/>
                </a:solidFill>
                <a:latin typeface="Times New Roman" panose="02020603050405020304" pitchFamily="18" charset="0"/>
              </a:defRPr>
            </a:lvl7pPr>
            <a:lvl8pPr algn="ctr" fontAlgn="base">
              <a:spcBef>
                <a:spcPct val="20000"/>
              </a:spcBef>
              <a:spcAft>
                <a:spcPct val="0"/>
              </a:spcAft>
              <a:defRPr sz="2000">
                <a:solidFill>
                  <a:schemeClr val="tx1"/>
                </a:solidFill>
                <a:latin typeface="Times New Roman" panose="02020603050405020304" pitchFamily="18" charset="0"/>
              </a:defRPr>
            </a:lvl8pPr>
            <a:lvl9pPr algn="ctr" fontAlgn="base">
              <a:spcBef>
                <a:spcPct val="20000"/>
              </a:spcBef>
              <a:spcAft>
                <a:spcPct val="0"/>
              </a:spcAft>
              <a:defRPr sz="2000">
                <a:solidFill>
                  <a:schemeClr val="tx1"/>
                </a:solidFill>
                <a:latin typeface="Times New Roman" panose="02020603050405020304" pitchFamily="18" charset="0"/>
              </a:defRPr>
            </a:lvl9pPr>
          </a:lstStyle>
          <a:p>
            <a:pPr algn="l"/>
            <a:r>
              <a:rPr lang="en-US" altLang="en-US" sz="2000" dirty="0" smtClean="0">
                <a:solidFill>
                  <a:schemeClr val="accent2"/>
                </a:solidFill>
                <a:cs typeface="Times New Roman" panose="02020603050405020304" pitchFamily="18" charset="0"/>
              </a:rPr>
              <a:t>Lecture #7      </a:t>
            </a:r>
            <a:r>
              <a:rPr lang="en-US" altLang="en-US" sz="2000" dirty="0">
                <a:solidFill>
                  <a:schemeClr val="accent2"/>
                </a:solidFill>
                <a:cs typeface="Times New Roman" panose="02020603050405020304" pitchFamily="18" charset="0"/>
              </a:rPr>
              <a:t>EGR 120 – Introduction to Engineering</a:t>
            </a:r>
            <a:endParaRPr lang="en-US" altLang="en-US" dirty="0"/>
          </a:p>
        </p:txBody>
      </p:sp>
      <p:sp>
        <p:nvSpPr>
          <p:cNvPr id="11" name="Rectangle 2"/>
          <p:cNvSpPr>
            <a:spLocks noGrp="1" noChangeArrowheads="1"/>
          </p:cNvSpPr>
          <p:nvPr>
            <p:ph type="title"/>
          </p:nvPr>
        </p:nvSpPr>
        <p:spPr>
          <a:xfrm>
            <a:off x="609599" y="609600"/>
            <a:ext cx="7772400" cy="567928"/>
          </a:xfrm>
        </p:spPr>
        <p:txBody>
          <a:bodyPr anchor="t"/>
          <a:lstStyle/>
          <a:p>
            <a:pPr algn="l" eaLnBrk="1" hangingPunct="1"/>
            <a:r>
              <a:rPr lang="en-US" altLang="en-US" sz="2400" b="1" u="sng" dirty="0" smtClean="0">
                <a:solidFill>
                  <a:schemeClr val="accent6"/>
                </a:solidFill>
              </a:rPr>
              <a:t>Case Study #3</a:t>
            </a:r>
            <a:r>
              <a:rPr lang="en-US" altLang="en-US" sz="2400" b="1" dirty="0" smtClean="0">
                <a:solidFill>
                  <a:schemeClr val="accent6"/>
                </a:solidFill>
              </a:rPr>
              <a:t>:  (continued)</a:t>
            </a:r>
          </a:p>
        </p:txBody>
      </p:sp>
      <p:sp>
        <p:nvSpPr>
          <p:cNvPr id="10" name="Slide Number Placeholder 4"/>
          <p:cNvSpPr>
            <a:spLocks noGrp="1"/>
          </p:cNvSpPr>
          <p:nvPr>
            <p:ph type="sldNum" sz="quarter" idx="12"/>
          </p:nvPr>
        </p:nvSpPr>
        <p:spPr>
          <a:xfrm>
            <a:off x="7239000" y="0"/>
            <a:ext cx="1905000" cy="457200"/>
          </a:xfrm>
        </p:spPr>
        <p:txBody>
          <a:bodyPr/>
          <a:lstStyle/>
          <a:p>
            <a:r>
              <a:rPr lang="en-US" altLang="en-US" dirty="0" smtClean="0"/>
              <a:t>11</a:t>
            </a:r>
            <a:endParaRPr lang="en-US" altLang="en-US" dirty="0"/>
          </a:p>
        </p:txBody>
      </p:sp>
    </p:spTree>
    <p:extLst>
      <p:ext uri="{BB962C8B-B14F-4D97-AF65-F5344CB8AC3E}">
        <p14:creationId xmlns:p14="http://schemas.microsoft.com/office/powerpoint/2010/main" val="186471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3"/>
          <p:cNvSpPr txBox="1">
            <a:spLocks noChangeArrowheads="1"/>
          </p:cNvSpPr>
          <p:nvPr/>
        </p:nvSpPr>
        <p:spPr bwMode="auto">
          <a:xfrm>
            <a:off x="685800" y="1246287"/>
            <a:ext cx="84201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spcBef>
                <a:spcPct val="50000"/>
              </a:spcBef>
            </a:pPr>
            <a:r>
              <a:rPr lang="en-US" altLang="en-US" sz="2800" i="1" u="sng" dirty="0">
                <a:solidFill>
                  <a:schemeClr val="accent6"/>
                </a:solidFill>
                <a:latin typeface="+mj-lt"/>
              </a:rPr>
              <a:t>Facts</a:t>
            </a:r>
            <a:r>
              <a:rPr lang="en-US" altLang="en-US" sz="2800" b="0" i="1" dirty="0" smtClean="0">
                <a:solidFill>
                  <a:schemeClr val="accent6"/>
                </a:solidFill>
                <a:latin typeface="+mj-lt"/>
              </a:rPr>
              <a:t>:  </a:t>
            </a:r>
            <a:r>
              <a:rPr lang="en-US" altLang="en-US" b="0" dirty="0" smtClean="0">
                <a:solidFill>
                  <a:schemeClr val="accent6"/>
                </a:solidFill>
                <a:latin typeface="+mj-lt"/>
              </a:rPr>
              <a:t>Individual </a:t>
            </a:r>
            <a:r>
              <a:rPr lang="en-US" altLang="en-US" b="0" dirty="0">
                <a:solidFill>
                  <a:schemeClr val="accent6"/>
                </a:solidFill>
                <a:latin typeface="+mj-lt"/>
              </a:rPr>
              <a:t>A is involved in a vehicular accident during which another individual, Individual B, is killed.  During the police investigation, the police determined and recommended to prosecutors that the matter should be converted from a civil matter to a criminal prosecution, and Individual A is charged with homicide.  As part of the prosecutor’s investigation, the prosecutor (Prosecutor C) retains Engineer D (an engineering expert) to review the record and provide a supporting forensic report and testimony in the prosecution of Individual </a:t>
            </a:r>
            <a:r>
              <a:rPr lang="en-US" altLang="en-US" b="0" dirty="0" smtClean="0">
                <a:solidFill>
                  <a:schemeClr val="accent6"/>
                </a:solidFill>
                <a:latin typeface="+mj-lt"/>
              </a:rPr>
              <a:t>A.  Following </a:t>
            </a:r>
            <a:r>
              <a:rPr lang="en-US" altLang="en-US" b="0" dirty="0">
                <a:solidFill>
                  <a:schemeClr val="accent6"/>
                </a:solidFill>
                <a:latin typeface="+mj-lt"/>
              </a:rPr>
              <a:t>Engineer D’s extensive review of the record, Engineer D finds technical evidence to demonstrate that the cause of the accident was non-criminal and determines that he cannot support the prosecution’s theory that Individual A’s actions support a criminal prosecution.</a:t>
            </a:r>
          </a:p>
        </p:txBody>
      </p:sp>
      <p:sp>
        <p:nvSpPr>
          <p:cNvPr id="23557" name="Footer Placeholder 4"/>
          <p:cNvSpPr txBox="1">
            <a:spLocks noGrp="1"/>
          </p:cNvSpPr>
          <p:nvPr/>
        </p:nvSpPr>
        <p:spPr bwMode="gray">
          <a:xfrm>
            <a:off x="4921250" y="6631543"/>
            <a:ext cx="422275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000" dirty="0">
                <a:solidFill>
                  <a:schemeClr val="accent1"/>
                </a:solidFill>
              </a:rPr>
              <a:t>© 2011 Cengage Learning Engineering. All Rights Reserved.</a:t>
            </a:r>
          </a:p>
        </p:txBody>
      </p:sp>
      <p:sp>
        <p:nvSpPr>
          <p:cNvPr id="7" name="Line 1028"/>
          <p:cNvSpPr>
            <a:spLocks noChangeShapeType="1"/>
          </p:cNvSpPr>
          <p:nvPr/>
        </p:nvSpPr>
        <p:spPr bwMode="auto">
          <a:xfrm>
            <a:off x="609600" y="228600"/>
            <a:ext cx="0" cy="6400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029"/>
          <p:cNvSpPr>
            <a:spLocks noChangeShapeType="1"/>
          </p:cNvSpPr>
          <p:nvPr/>
        </p:nvSpPr>
        <p:spPr bwMode="auto">
          <a:xfrm>
            <a:off x="609600" y="609600"/>
            <a:ext cx="78486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1030"/>
          <p:cNvSpPr>
            <a:spLocks noChangeArrowheads="1"/>
          </p:cNvSpPr>
          <p:nvPr/>
        </p:nvSpPr>
        <p:spPr bwMode="auto">
          <a:xfrm>
            <a:off x="685800" y="228600"/>
            <a:ext cx="648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fontAlgn="base">
              <a:spcBef>
                <a:spcPct val="20000"/>
              </a:spcBef>
              <a:spcAft>
                <a:spcPct val="0"/>
              </a:spcAft>
              <a:defRPr sz="2000">
                <a:solidFill>
                  <a:schemeClr val="tx1"/>
                </a:solidFill>
                <a:latin typeface="Times New Roman" panose="02020603050405020304" pitchFamily="18" charset="0"/>
              </a:defRPr>
            </a:lvl6pPr>
            <a:lvl7pPr algn="ctr" fontAlgn="base">
              <a:spcBef>
                <a:spcPct val="20000"/>
              </a:spcBef>
              <a:spcAft>
                <a:spcPct val="0"/>
              </a:spcAft>
              <a:defRPr sz="2000">
                <a:solidFill>
                  <a:schemeClr val="tx1"/>
                </a:solidFill>
                <a:latin typeface="Times New Roman" panose="02020603050405020304" pitchFamily="18" charset="0"/>
              </a:defRPr>
            </a:lvl7pPr>
            <a:lvl8pPr algn="ctr" fontAlgn="base">
              <a:spcBef>
                <a:spcPct val="20000"/>
              </a:spcBef>
              <a:spcAft>
                <a:spcPct val="0"/>
              </a:spcAft>
              <a:defRPr sz="2000">
                <a:solidFill>
                  <a:schemeClr val="tx1"/>
                </a:solidFill>
                <a:latin typeface="Times New Roman" panose="02020603050405020304" pitchFamily="18" charset="0"/>
              </a:defRPr>
            </a:lvl8pPr>
            <a:lvl9pPr algn="ctr" fontAlgn="base">
              <a:spcBef>
                <a:spcPct val="20000"/>
              </a:spcBef>
              <a:spcAft>
                <a:spcPct val="0"/>
              </a:spcAft>
              <a:defRPr sz="2000">
                <a:solidFill>
                  <a:schemeClr val="tx1"/>
                </a:solidFill>
                <a:latin typeface="Times New Roman" panose="02020603050405020304" pitchFamily="18" charset="0"/>
              </a:defRPr>
            </a:lvl9pPr>
          </a:lstStyle>
          <a:p>
            <a:pPr algn="l"/>
            <a:r>
              <a:rPr lang="en-US" altLang="en-US" sz="2000" dirty="0" smtClean="0">
                <a:solidFill>
                  <a:schemeClr val="accent2"/>
                </a:solidFill>
                <a:cs typeface="Times New Roman" panose="02020603050405020304" pitchFamily="18" charset="0"/>
              </a:rPr>
              <a:t>Lecture #7      </a:t>
            </a:r>
            <a:r>
              <a:rPr lang="en-US" altLang="en-US" sz="2000" dirty="0">
                <a:solidFill>
                  <a:schemeClr val="accent2"/>
                </a:solidFill>
                <a:cs typeface="Times New Roman" panose="02020603050405020304" pitchFamily="18" charset="0"/>
              </a:rPr>
              <a:t>EGR 120 – Introduction to Engineering</a:t>
            </a:r>
            <a:endParaRPr lang="en-US" altLang="en-US" dirty="0"/>
          </a:p>
        </p:txBody>
      </p:sp>
      <p:sp>
        <p:nvSpPr>
          <p:cNvPr id="11" name="Rectangle 2"/>
          <p:cNvSpPr txBox="1">
            <a:spLocks noChangeArrowheads="1"/>
          </p:cNvSpPr>
          <p:nvPr/>
        </p:nvSpPr>
        <p:spPr bwMode="auto">
          <a:xfrm>
            <a:off x="685800" y="609600"/>
            <a:ext cx="7772400" cy="567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algn="l"/>
            <a:r>
              <a:rPr lang="en-US" altLang="en-US" sz="2400" b="1" u="sng" dirty="0" smtClean="0">
                <a:solidFill>
                  <a:schemeClr val="accent6"/>
                </a:solidFill>
              </a:rPr>
              <a:t>Case Study #4</a:t>
            </a:r>
            <a:r>
              <a:rPr lang="en-US" altLang="en-US" sz="2400" b="1" dirty="0" smtClean="0">
                <a:solidFill>
                  <a:schemeClr val="accent6"/>
                </a:solidFill>
              </a:rPr>
              <a:t>:  2003 Milton F. Lunch Ethics Contest</a:t>
            </a:r>
            <a:endParaRPr lang="en-US" altLang="en-US" sz="2400" b="1" dirty="0">
              <a:solidFill>
                <a:schemeClr val="accent6"/>
              </a:solidFill>
            </a:endParaRPr>
          </a:p>
        </p:txBody>
      </p:sp>
      <p:sp>
        <p:nvSpPr>
          <p:cNvPr id="10" name="Slide Number Placeholder 4"/>
          <p:cNvSpPr>
            <a:spLocks noGrp="1"/>
          </p:cNvSpPr>
          <p:nvPr>
            <p:ph type="sldNum" sz="quarter" idx="12"/>
          </p:nvPr>
        </p:nvSpPr>
        <p:spPr>
          <a:xfrm>
            <a:off x="7239000" y="0"/>
            <a:ext cx="1905000" cy="457200"/>
          </a:xfrm>
        </p:spPr>
        <p:txBody>
          <a:bodyPr/>
          <a:lstStyle/>
          <a:p>
            <a:r>
              <a:rPr lang="en-US" altLang="en-US" dirty="0" smtClean="0"/>
              <a:t>12</a:t>
            </a:r>
            <a:endParaRPr lang="en-US" altLang="en-US" dirty="0"/>
          </a:p>
        </p:txBody>
      </p:sp>
    </p:spTree>
    <p:extLst>
      <p:ext uri="{BB962C8B-B14F-4D97-AF65-F5344CB8AC3E}">
        <p14:creationId xmlns:p14="http://schemas.microsoft.com/office/powerpoint/2010/main" val="1420213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3"/>
          <p:cNvSpPr txBox="1">
            <a:spLocks noChangeArrowheads="1"/>
          </p:cNvSpPr>
          <p:nvPr/>
        </p:nvSpPr>
        <p:spPr bwMode="auto">
          <a:xfrm>
            <a:off x="685798" y="1177528"/>
            <a:ext cx="845820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spcBef>
                <a:spcPct val="50000"/>
              </a:spcBef>
            </a:pPr>
            <a:r>
              <a:rPr lang="en-US" altLang="en-US" i="1" u="sng" dirty="0">
                <a:solidFill>
                  <a:schemeClr val="accent6"/>
                </a:solidFill>
                <a:latin typeface="+mj-lt"/>
              </a:rPr>
              <a:t>Facts</a:t>
            </a:r>
            <a:r>
              <a:rPr lang="en-US" altLang="en-US" b="0" i="1" dirty="0">
                <a:solidFill>
                  <a:schemeClr val="accent6"/>
                </a:solidFill>
                <a:latin typeface="+mj-lt"/>
              </a:rPr>
              <a:t> (continued):</a:t>
            </a:r>
          </a:p>
          <a:p>
            <a:pPr>
              <a:spcBef>
                <a:spcPct val="50000"/>
              </a:spcBef>
            </a:pPr>
            <a:r>
              <a:rPr lang="en-US" altLang="en-US" b="0" dirty="0" smtClean="0">
                <a:solidFill>
                  <a:schemeClr val="accent6"/>
                </a:solidFill>
                <a:latin typeface="+mj-lt"/>
              </a:rPr>
              <a:t>Learning </a:t>
            </a:r>
            <a:r>
              <a:rPr lang="en-US" altLang="en-US" b="0" dirty="0">
                <a:solidFill>
                  <a:schemeClr val="accent6"/>
                </a:solidFill>
                <a:latin typeface="+mj-lt"/>
              </a:rPr>
              <a:t>of Engineer D’s determination, Prosecutor C continues the prosecution of Individual A, and does not call Engineer D as a witness at trial.  The trial ends in a hung jury, and the case is expected to be retried in the near future.</a:t>
            </a:r>
          </a:p>
        </p:txBody>
      </p:sp>
      <p:sp>
        <p:nvSpPr>
          <p:cNvPr id="24581" name="Footer Placeholder 4"/>
          <p:cNvSpPr txBox="1">
            <a:spLocks noGrp="1"/>
          </p:cNvSpPr>
          <p:nvPr/>
        </p:nvSpPr>
        <p:spPr bwMode="gray">
          <a:xfrm>
            <a:off x="4914898" y="6629400"/>
            <a:ext cx="422275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000" dirty="0">
                <a:solidFill>
                  <a:schemeClr val="accent1"/>
                </a:solidFill>
              </a:rPr>
              <a:t>© 2011 Cengage Learning Engineering. All Rights Reserved.</a:t>
            </a:r>
          </a:p>
        </p:txBody>
      </p:sp>
      <p:sp>
        <p:nvSpPr>
          <p:cNvPr id="7" name="Line 1028"/>
          <p:cNvSpPr>
            <a:spLocks noChangeShapeType="1"/>
          </p:cNvSpPr>
          <p:nvPr/>
        </p:nvSpPr>
        <p:spPr bwMode="auto">
          <a:xfrm>
            <a:off x="609600" y="228600"/>
            <a:ext cx="0" cy="6400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029"/>
          <p:cNvSpPr>
            <a:spLocks noChangeShapeType="1"/>
          </p:cNvSpPr>
          <p:nvPr/>
        </p:nvSpPr>
        <p:spPr bwMode="auto">
          <a:xfrm>
            <a:off x="609600" y="609600"/>
            <a:ext cx="78486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1030"/>
          <p:cNvSpPr>
            <a:spLocks noChangeArrowheads="1"/>
          </p:cNvSpPr>
          <p:nvPr/>
        </p:nvSpPr>
        <p:spPr bwMode="auto">
          <a:xfrm>
            <a:off x="685800" y="228600"/>
            <a:ext cx="648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fontAlgn="base">
              <a:spcBef>
                <a:spcPct val="20000"/>
              </a:spcBef>
              <a:spcAft>
                <a:spcPct val="0"/>
              </a:spcAft>
              <a:defRPr sz="2000">
                <a:solidFill>
                  <a:schemeClr val="tx1"/>
                </a:solidFill>
                <a:latin typeface="Times New Roman" panose="02020603050405020304" pitchFamily="18" charset="0"/>
              </a:defRPr>
            </a:lvl6pPr>
            <a:lvl7pPr algn="ctr" fontAlgn="base">
              <a:spcBef>
                <a:spcPct val="20000"/>
              </a:spcBef>
              <a:spcAft>
                <a:spcPct val="0"/>
              </a:spcAft>
              <a:defRPr sz="2000">
                <a:solidFill>
                  <a:schemeClr val="tx1"/>
                </a:solidFill>
                <a:latin typeface="Times New Roman" panose="02020603050405020304" pitchFamily="18" charset="0"/>
              </a:defRPr>
            </a:lvl7pPr>
            <a:lvl8pPr algn="ctr" fontAlgn="base">
              <a:spcBef>
                <a:spcPct val="20000"/>
              </a:spcBef>
              <a:spcAft>
                <a:spcPct val="0"/>
              </a:spcAft>
              <a:defRPr sz="2000">
                <a:solidFill>
                  <a:schemeClr val="tx1"/>
                </a:solidFill>
                <a:latin typeface="Times New Roman" panose="02020603050405020304" pitchFamily="18" charset="0"/>
              </a:defRPr>
            </a:lvl8pPr>
            <a:lvl9pPr algn="ctr" fontAlgn="base">
              <a:spcBef>
                <a:spcPct val="20000"/>
              </a:spcBef>
              <a:spcAft>
                <a:spcPct val="0"/>
              </a:spcAft>
              <a:defRPr sz="2000">
                <a:solidFill>
                  <a:schemeClr val="tx1"/>
                </a:solidFill>
                <a:latin typeface="Times New Roman" panose="02020603050405020304" pitchFamily="18" charset="0"/>
              </a:defRPr>
            </a:lvl9pPr>
          </a:lstStyle>
          <a:p>
            <a:pPr algn="l"/>
            <a:r>
              <a:rPr lang="en-US" altLang="en-US" sz="2000" dirty="0" smtClean="0">
                <a:solidFill>
                  <a:schemeClr val="accent2"/>
                </a:solidFill>
                <a:cs typeface="Times New Roman" panose="02020603050405020304" pitchFamily="18" charset="0"/>
              </a:rPr>
              <a:t>Lecture #7      </a:t>
            </a:r>
            <a:r>
              <a:rPr lang="en-US" altLang="en-US" sz="2000" dirty="0">
                <a:solidFill>
                  <a:schemeClr val="accent2"/>
                </a:solidFill>
                <a:cs typeface="Times New Roman" panose="02020603050405020304" pitchFamily="18" charset="0"/>
              </a:rPr>
              <a:t>EGR 120 – Introduction to Engineering</a:t>
            </a:r>
            <a:endParaRPr lang="en-US" altLang="en-US" dirty="0"/>
          </a:p>
        </p:txBody>
      </p:sp>
      <p:sp>
        <p:nvSpPr>
          <p:cNvPr id="11" name="Rectangle 2"/>
          <p:cNvSpPr>
            <a:spLocks noGrp="1" noChangeArrowheads="1"/>
          </p:cNvSpPr>
          <p:nvPr>
            <p:ph type="title"/>
          </p:nvPr>
        </p:nvSpPr>
        <p:spPr>
          <a:xfrm>
            <a:off x="609599" y="609600"/>
            <a:ext cx="7772400" cy="567928"/>
          </a:xfrm>
        </p:spPr>
        <p:txBody>
          <a:bodyPr anchor="t"/>
          <a:lstStyle/>
          <a:p>
            <a:pPr algn="l" eaLnBrk="1" hangingPunct="1"/>
            <a:r>
              <a:rPr lang="en-US" altLang="en-US" sz="2400" b="1" u="sng" dirty="0" smtClean="0">
                <a:solidFill>
                  <a:schemeClr val="accent6"/>
                </a:solidFill>
              </a:rPr>
              <a:t>Case Study #4</a:t>
            </a:r>
            <a:r>
              <a:rPr lang="en-US" altLang="en-US" sz="2400" b="1" dirty="0" smtClean="0">
                <a:solidFill>
                  <a:schemeClr val="accent6"/>
                </a:solidFill>
              </a:rPr>
              <a:t>:  (continued)</a:t>
            </a:r>
          </a:p>
        </p:txBody>
      </p:sp>
      <p:sp>
        <p:nvSpPr>
          <p:cNvPr id="3" name="Rectangle 2"/>
          <p:cNvSpPr/>
          <p:nvPr/>
        </p:nvSpPr>
        <p:spPr>
          <a:xfrm>
            <a:off x="609599" y="3392013"/>
            <a:ext cx="8534401" cy="2234458"/>
          </a:xfrm>
          <a:prstGeom prst="rect">
            <a:avLst/>
          </a:prstGeom>
        </p:spPr>
        <p:txBody>
          <a:bodyPr wrap="square">
            <a:spAutoFit/>
          </a:bodyPr>
          <a:lstStyle/>
          <a:p>
            <a:pPr>
              <a:spcBef>
                <a:spcPct val="50000"/>
              </a:spcBef>
            </a:pPr>
            <a:r>
              <a:rPr lang="en-US" altLang="en-US" b="1" i="1" u="sng" dirty="0">
                <a:solidFill>
                  <a:schemeClr val="accent6"/>
                </a:solidFill>
              </a:rPr>
              <a:t>Questions</a:t>
            </a:r>
            <a:r>
              <a:rPr lang="en-US" altLang="en-US" b="1" i="1" dirty="0">
                <a:solidFill>
                  <a:schemeClr val="accent6"/>
                </a:solidFill>
              </a:rPr>
              <a:t>:</a:t>
            </a:r>
          </a:p>
          <a:p>
            <a:pPr marL="342900" indent="-342900">
              <a:spcBef>
                <a:spcPct val="50000"/>
              </a:spcBef>
              <a:buFont typeface="Arial" panose="020B0604020202020204" pitchFamily="34" charset="0"/>
              <a:buChar char="•"/>
            </a:pPr>
            <a:r>
              <a:rPr lang="en-US" altLang="en-US" b="0" dirty="0" smtClean="0">
                <a:solidFill>
                  <a:schemeClr val="accent6"/>
                </a:solidFill>
              </a:rPr>
              <a:t>What are Engineer D’s ethical obligations under the facts and circumstances?</a:t>
            </a:r>
          </a:p>
          <a:p>
            <a:pPr marL="342900" indent="-342900" eaLnBrk="0" hangingPunct="0">
              <a:spcBef>
                <a:spcPct val="30000"/>
              </a:spcBef>
              <a:buFont typeface="Arial" panose="020B0604020202020204" pitchFamily="34" charset="0"/>
              <a:buChar char="•"/>
            </a:pPr>
            <a:r>
              <a:rPr lang="en-US" altLang="en-US" dirty="0" smtClean="0">
                <a:solidFill>
                  <a:schemeClr val="accent6"/>
                </a:solidFill>
                <a:sym typeface="Symbol" panose="05050102010706020507" pitchFamily="18" charset="2"/>
              </a:rPr>
              <a:t>What </a:t>
            </a:r>
            <a:r>
              <a:rPr lang="en-US" altLang="en-US" dirty="0">
                <a:solidFill>
                  <a:schemeClr val="accent6"/>
                </a:solidFill>
                <a:sym typeface="Symbol" panose="05050102010706020507" pitchFamily="18" charset="2"/>
              </a:rPr>
              <a:t>section(s) of the NSPE Code of Ethics might apply to this situation?</a:t>
            </a:r>
          </a:p>
        </p:txBody>
      </p:sp>
      <p:sp>
        <p:nvSpPr>
          <p:cNvPr id="12" name="Slide Number Placeholder 4"/>
          <p:cNvSpPr>
            <a:spLocks noGrp="1"/>
          </p:cNvSpPr>
          <p:nvPr>
            <p:ph type="sldNum" sz="quarter" idx="12"/>
          </p:nvPr>
        </p:nvSpPr>
        <p:spPr>
          <a:xfrm>
            <a:off x="7239000" y="0"/>
            <a:ext cx="1905000" cy="457200"/>
          </a:xfrm>
        </p:spPr>
        <p:txBody>
          <a:bodyPr/>
          <a:lstStyle/>
          <a:p>
            <a:r>
              <a:rPr lang="en-US" altLang="en-US" dirty="0" smtClean="0"/>
              <a:t>13</a:t>
            </a:r>
            <a:endParaRPr lang="en-US" altLang="en-US" dirty="0"/>
          </a:p>
        </p:txBody>
      </p:sp>
    </p:spTree>
    <p:extLst>
      <p:ext uri="{BB962C8B-B14F-4D97-AF65-F5344CB8AC3E}">
        <p14:creationId xmlns:p14="http://schemas.microsoft.com/office/powerpoint/2010/main" val="626912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09599" y="609600"/>
            <a:ext cx="8534401" cy="474482"/>
          </a:xfrm>
        </p:spPr>
        <p:txBody>
          <a:bodyPr anchor="t"/>
          <a:lstStyle/>
          <a:p>
            <a:pPr algn="l" eaLnBrk="1" hangingPunct="1"/>
            <a:r>
              <a:rPr lang="en-US" altLang="en-US" sz="2200" b="1" u="sng" dirty="0" smtClean="0">
                <a:solidFill>
                  <a:schemeClr val="accent6"/>
                </a:solidFill>
              </a:rPr>
              <a:t>Case Study #5</a:t>
            </a:r>
            <a:r>
              <a:rPr lang="en-US" altLang="en-US" sz="2200" b="1" dirty="0" smtClean="0">
                <a:solidFill>
                  <a:schemeClr val="accent6"/>
                </a:solidFill>
              </a:rPr>
              <a:t>:  Confidentiality of Engineering Report:  Case No. 82-2</a:t>
            </a:r>
          </a:p>
        </p:txBody>
      </p:sp>
      <p:sp>
        <p:nvSpPr>
          <p:cNvPr id="26628" name="Text Box 3"/>
          <p:cNvSpPr txBox="1">
            <a:spLocks noChangeArrowheads="1"/>
          </p:cNvSpPr>
          <p:nvPr/>
        </p:nvSpPr>
        <p:spPr bwMode="auto">
          <a:xfrm>
            <a:off x="685801" y="1252766"/>
            <a:ext cx="8241384"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spcBef>
                <a:spcPct val="50000"/>
              </a:spcBef>
            </a:pPr>
            <a:r>
              <a:rPr lang="en-US" altLang="en-US" i="1" u="sng" dirty="0">
                <a:solidFill>
                  <a:schemeClr val="accent6"/>
                </a:solidFill>
                <a:latin typeface="+mj-lt"/>
              </a:rPr>
              <a:t>Facts</a:t>
            </a:r>
            <a:r>
              <a:rPr lang="en-US" altLang="en-US" b="0" i="1" dirty="0" smtClean="0">
                <a:solidFill>
                  <a:schemeClr val="accent6"/>
                </a:solidFill>
                <a:latin typeface="+mj-lt"/>
              </a:rPr>
              <a:t>:  </a:t>
            </a:r>
            <a:r>
              <a:rPr lang="en-US" altLang="en-US" b="0" dirty="0" smtClean="0">
                <a:solidFill>
                  <a:schemeClr val="accent6"/>
                </a:solidFill>
                <a:latin typeface="+mj-lt"/>
              </a:rPr>
              <a:t>Engineer </a:t>
            </a:r>
            <a:r>
              <a:rPr lang="en-US" altLang="en-US" b="0" dirty="0">
                <a:solidFill>
                  <a:schemeClr val="accent6"/>
                </a:solidFill>
                <a:latin typeface="+mj-lt"/>
              </a:rPr>
              <a:t>A offers a home owner inspection service, whereby he undertakes to perform an engineering inspection of residences by prospective purchaser.  Engineer A performed this service for a client (husband and wife) for a fee and prepared a one-page written report, concluding that the residence under consideration was in generally good condition requiring no major repairs, but noting several minor items needing </a:t>
            </a:r>
            <a:r>
              <a:rPr lang="en-US" altLang="en-US" b="0" dirty="0" smtClean="0">
                <a:solidFill>
                  <a:schemeClr val="accent6"/>
                </a:solidFill>
                <a:latin typeface="+mj-lt"/>
              </a:rPr>
              <a:t>attention. </a:t>
            </a:r>
            <a:r>
              <a:rPr lang="en-US" altLang="en-US" b="0" dirty="0">
                <a:solidFill>
                  <a:schemeClr val="accent6"/>
                </a:solidFill>
                <a:latin typeface="+mj-lt"/>
              </a:rPr>
              <a:t>Engineer A submitted his report to the client showing that a carbon copy was sent to the real estate firm</a:t>
            </a:r>
            <a:r>
              <a:rPr lang="en-US" altLang="en-US" dirty="0">
                <a:solidFill>
                  <a:schemeClr val="accent6"/>
                </a:solidFill>
                <a:latin typeface="+mj-lt"/>
              </a:rPr>
              <a:t> </a:t>
            </a:r>
            <a:r>
              <a:rPr lang="en-US" altLang="en-US" b="0" dirty="0">
                <a:solidFill>
                  <a:schemeClr val="accent6"/>
                </a:solidFill>
                <a:latin typeface="+mj-lt"/>
              </a:rPr>
              <a:t>handling the sale of the residence. </a:t>
            </a:r>
            <a:endParaRPr lang="en-US" altLang="en-US" b="0" dirty="0" smtClean="0">
              <a:solidFill>
                <a:schemeClr val="accent6"/>
              </a:solidFill>
              <a:latin typeface="+mj-lt"/>
            </a:endParaRPr>
          </a:p>
          <a:p>
            <a:pPr>
              <a:spcBef>
                <a:spcPct val="50000"/>
              </a:spcBef>
            </a:pPr>
            <a:endParaRPr lang="en-US" altLang="en-US" b="0" dirty="0">
              <a:solidFill>
                <a:schemeClr val="accent6"/>
              </a:solidFill>
              <a:latin typeface="+mj-lt"/>
            </a:endParaRPr>
          </a:p>
        </p:txBody>
      </p:sp>
      <p:sp>
        <p:nvSpPr>
          <p:cNvPr id="26629" name="Footer Placeholder 4"/>
          <p:cNvSpPr txBox="1">
            <a:spLocks noGrp="1"/>
          </p:cNvSpPr>
          <p:nvPr/>
        </p:nvSpPr>
        <p:spPr bwMode="gray">
          <a:xfrm>
            <a:off x="4921250" y="6629400"/>
            <a:ext cx="422275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000" dirty="0">
                <a:solidFill>
                  <a:schemeClr val="accent1"/>
                </a:solidFill>
              </a:rPr>
              <a:t>© 2011 Cengage Learning Engineering. All Rights Reserved.</a:t>
            </a:r>
          </a:p>
        </p:txBody>
      </p:sp>
      <p:sp>
        <p:nvSpPr>
          <p:cNvPr id="7" name="Line 1028"/>
          <p:cNvSpPr>
            <a:spLocks noChangeShapeType="1"/>
          </p:cNvSpPr>
          <p:nvPr/>
        </p:nvSpPr>
        <p:spPr bwMode="auto">
          <a:xfrm>
            <a:off x="609600" y="228600"/>
            <a:ext cx="0" cy="6400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029"/>
          <p:cNvSpPr>
            <a:spLocks noChangeShapeType="1"/>
          </p:cNvSpPr>
          <p:nvPr/>
        </p:nvSpPr>
        <p:spPr bwMode="auto">
          <a:xfrm>
            <a:off x="609600" y="609600"/>
            <a:ext cx="78486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1030"/>
          <p:cNvSpPr>
            <a:spLocks noChangeArrowheads="1"/>
          </p:cNvSpPr>
          <p:nvPr/>
        </p:nvSpPr>
        <p:spPr bwMode="auto">
          <a:xfrm>
            <a:off x="685800" y="228600"/>
            <a:ext cx="648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fontAlgn="base">
              <a:spcBef>
                <a:spcPct val="20000"/>
              </a:spcBef>
              <a:spcAft>
                <a:spcPct val="0"/>
              </a:spcAft>
              <a:defRPr sz="2000">
                <a:solidFill>
                  <a:schemeClr val="tx1"/>
                </a:solidFill>
                <a:latin typeface="Times New Roman" panose="02020603050405020304" pitchFamily="18" charset="0"/>
              </a:defRPr>
            </a:lvl6pPr>
            <a:lvl7pPr algn="ctr" fontAlgn="base">
              <a:spcBef>
                <a:spcPct val="20000"/>
              </a:spcBef>
              <a:spcAft>
                <a:spcPct val="0"/>
              </a:spcAft>
              <a:defRPr sz="2000">
                <a:solidFill>
                  <a:schemeClr val="tx1"/>
                </a:solidFill>
                <a:latin typeface="Times New Roman" panose="02020603050405020304" pitchFamily="18" charset="0"/>
              </a:defRPr>
            </a:lvl7pPr>
            <a:lvl8pPr algn="ctr" fontAlgn="base">
              <a:spcBef>
                <a:spcPct val="20000"/>
              </a:spcBef>
              <a:spcAft>
                <a:spcPct val="0"/>
              </a:spcAft>
              <a:defRPr sz="2000">
                <a:solidFill>
                  <a:schemeClr val="tx1"/>
                </a:solidFill>
                <a:latin typeface="Times New Roman" panose="02020603050405020304" pitchFamily="18" charset="0"/>
              </a:defRPr>
            </a:lvl8pPr>
            <a:lvl9pPr algn="ctr" fontAlgn="base">
              <a:spcBef>
                <a:spcPct val="20000"/>
              </a:spcBef>
              <a:spcAft>
                <a:spcPct val="0"/>
              </a:spcAft>
              <a:defRPr sz="2000">
                <a:solidFill>
                  <a:schemeClr val="tx1"/>
                </a:solidFill>
                <a:latin typeface="Times New Roman" panose="02020603050405020304" pitchFamily="18" charset="0"/>
              </a:defRPr>
            </a:lvl9pPr>
          </a:lstStyle>
          <a:p>
            <a:pPr algn="l"/>
            <a:r>
              <a:rPr lang="en-US" altLang="en-US" sz="2000" dirty="0" smtClean="0">
                <a:solidFill>
                  <a:schemeClr val="accent2"/>
                </a:solidFill>
                <a:cs typeface="Times New Roman" panose="02020603050405020304" pitchFamily="18" charset="0"/>
              </a:rPr>
              <a:t>Lecture #7      </a:t>
            </a:r>
            <a:r>
              <a:rPr lang="en-US" altLang="en-US" sz="2000" dirty="0">
                <a:solidFill>
                  <a:schemeClr val="accent2"/>
                </a:solidFill>
                <a:cs typeface="Times New Roman" panose="02020603050405020304" pitchFamily="18" charset="0"/>
              </a:rPr>
              <a:t>EGR 120 – Introduction to Engineering</a:t>
            </a:r>
            <a:endParaRPr lang="en-US" altLang="en-US" dirty="0"/>
          </a:p>
        </p:txBody>
      </p:sp>
      <p:sp>
        <p:nvSpPr>
          <p:cNvPr id="10" name="Slide Number Placeholder 4"/>
          <p:cNvSpPr>
            <a:spLocks noGrp="1"/>
          </p:cNvSpPr>
          <p:nvPr>
            <p:ph type="sldNum" sz="quarter" idx="12"/>
          </p:nvPr>
        </p:nvSpPr>
        <p:spPr>
          <a:xfrm>
            <a:off x="7239000" y="0"/>
            <a:ext cx="1905000" cy="457200"/>
          </a:xfrm>
        </p:spPr>
        <p:txBody>
          <a:bodyPr/>
          <a:lstStyle/>
          <a:p>
            <a:r>
              <a:rPr lang="en-US" altLang="en-US" dirty="0" smtClean="0"/>
              <a:t>14</a:t>
            </a:r>
            <a:endParaRPr lang="en-US" altLang="en-US" dirty="0"/>
          </a:p>
        </p:txBody>
      </p:sp>
    </p:spTree>
    <p:extLst>
      <p:ext uri="{BB962C8B-B14F-4D97-AF65-F5344CB8AC3E}">
        <p14:creationId xmlns:p14="http://schemas.microsoft.com/office/powerpoint/2010/main" val="1903065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723900" y="1329928"/>
            <a:ext cx="76962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spcBef>
                <a:spcPct val="50000"/>
              </a:spcBef>
            </a:pPr>
            <a:r>
              <a:rPr lang="en-US" altLang="en-US" i="1" u="sng" dirty="0">
                <a:solidFill>
                  <a:schemeClr val="accent6"/>
                </a:solidFill>
                <a:latin typeface="+mj-lt"/>
              </a:rPr>
              <a:t>Facts</a:t>
            </a:r>
            <a:r>
              <a:rPr lang="en-US" altLang="en-US" b="0" i="1" dirty="0">
                <a:solidFill>
                  <a:schemeClr val="accent6"/>
                </a:solidFill>
                <a:latin typeface="+mj-lt"/>
              </a:rPr>
              <a:t> (continued</a:t>
            </a:r>
            <a:r>
              <a:rPr lang="en-US" altLang="en-US" b="0" i="1" dirty="0" smtClean="0">
                <a:solidFill>
                  <a:schemeClr val="accent6"/>
                </a:solidFill>
                <a:latin typeface="+mj-lt"/>
              </a:rPr>
              <a:t>):  </a:t>
            </a:r>
          </a:p>
          <a:p>
            <a:pPr>
              <a:spcBef>
                <a:spcPct val="50000"/>
              </a:spcBef>
            </a:pPr>
            <a:r>
              <a:rPr lang="en-US" altLang="en-US" b="0" dirty="0" smtClean="0">
                <a:solidFill>
                  <a:schemeClr val="accent6"/>
                </a:solidFill>
                <a:latin typeface="+mj-lt"/>
              </a:rPr>
              <a:t>They </a:t>
            </a:r>
            <a:r>
              <a:rPr lang="en-US" altLang="en-US" b="0" dirty="0">
                <a:solidFill>
                  <a:schemeClr val="accent6"/>
                </a:solidFill>
                <a:latin typeface="+mj-lt"/>
              </a:rPr>
              <a:t>also complained that Engineer A acted unethically in submitting a copy of the report to any others who had not been a party to the agreement for the inspection services</a:t>
            </a:r>
            <a:r>
              <a:rPr lang="en-US" altLang="en-US" b="0" dirty="0" smtClean="0">
                <a:solidFill>
                  <a:schemeClr val="accent6"/>
                </a:solidFill>
                <a:latin typeface="+mj-lt"/>
              </a:rPr>
              <a:t>.</a:t>
            </a:r>
            <a:endParaRPr lang="en-US" altLang="en-US" dirty="0">
              <a:solidFill>
                <a:schemeClr val="accent6"/>
              </a:solidFill>
              <a:latin typeface="+mj-lt"/>
            </a:endParaRPr>
          </a:p>
        </p:txBody>
      </p:sp>
      <p:sp>
        <p:nvSpPr>
          <p:cNvPr id="27653" name="Footer Placeholder 4"/>
          <p:cNvSpPr txBox="1">
            <a:spLocks noGrp="1"/>
          </p:cNvSpPr>
          <p:nvPr/>
        </p:nvSpPr>
        <p:spPr bwMode="gray">
          <a:xfrm>
            <a:off x="4921250" y="6629400"/>
            <a:ext cx="422275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000" dirty="0">
                <a:solidFill>
                  <a:schemeClr val="accent1"/>
                </a:solidFill>
              </a:rPr>
              <a:t>© 2011 Cengage Learning Engineering. All Rights Reserved.</a:t>
            </a:r>
          </a:p>
        </p:txBody>
      </p:sp>
      <p:sp>
        <p:nvSpPr>
          <p:cNvPr id="7" name="Line 1028"/>
          <p:cNvSpPr>
            <a:spLocks noChangeShapeType="1"/>
          </p:cNvSpPr>
          <p:nvPr/>
        </p:nvSpPr>
        <p:spPr bwMode="auto">
          <a:xfrm>
            <a:off x="609600" y="228600"/>
            <a:ext cx="0" cy="6400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029"/>
          <p:cNvSpPr>
            <a:spLocks noChangeShapeType="1"/>
          </p:cNvSpPr>
          <p:nvPr/>
        </p:nvSpPr>
        <p:spPr bwMode="auto">
          <a:xfrm>
            <a:off x="609600" y="609600"/>
            <a:ext cx="78486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1030"/>
          <p:cNvSpPr>
            <a:spLocks noChangeArrowheads="1"/>
          </p:cNvSpPr>
          <p:nvPr/>
        </p:nvSpPr>
        <p:spPr bwMode="auto">
          <a:xfrm>
            <a:off x="685800" y="228600"/>
            <a:ext cx="648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fontAlgn="base">
              <a:spcBef>
                <a:spcPct val="20000"/>
              </a:spcBef>
              <a:spcAft>
                <a:spcPct val="0"/>
              </a:spcAft>
              <a:defRPr sz="2000">
                <a:solidFill>
                  <a:schemeClr val="tx1"/>
                </a:solidFill>
                <a:latin typeface="Times New Roman" panose="02020603050405020304" pitchFamily="18" charset="0"/>
              </a:defRPr>
            </a:lvl6pPr>
            <a:lvl7pPr algn="ctr" fontAlgn="base">
              <a:spcBef>
                <a:spcPct val="20000"/>
              </a:spcBef>
              <a:spcAft>
                <a:spcPct val="0"/>
              </a:spcAft>
              <a:defRPr sz="2000">
                <a:solidFill>
                  <a:schemeClr val="tx1"/>
                </a:solidFill>
                <a:latin typeface="Times New Roman" panose="02020603050405020304" pitchFamily="18" charset="0"/>
              </a:defRPr>
            </a:lvl7pPr>
            <a:lvl8pPr algn="ctr" fontAlgn="base">
              <a:spcBef>
                <a:spcPct val="20000"/>
              </a:spcBef>
              <a:spcAft>
                <a:spcPct val="0"/>
              </a:spcAft>
              <a:defRPr sz="2000">
                <a:solidFill>
                  <a:schemeClr val="tx1"/>
                </a:solidFill>
                <a:latin typeface="Times New Roman" panose="02020603050405020304" pitchFamily="18" charset="0"/>
              </a:defRPr>
            </a:lvl8pPr>
            <a:lvl9pPr algn="ctr" fontAlgn="base">
              <a:spcBef>
                <a:spcPct val="20000"/>
              </a:spcBef>
              <a:spcAft>
                <a:spcPct val="0"/>
              </a:spcAft>
              <a:defRPr sz="2000">
                <a:solidFill>
                  <a:schemeClr val="tx1"/>
                </a:solidFill>
                <a:latin typeface="Times New Roman" panose="02020603050405020304" pitchFamily="18" charset="0"/>
              </a:defRPr>
            </a:lvl9pPr>
          </a:lstStyle>
          <a:p>
            <a:pPr algn="l"/>
            <a:r>
              <a:rPr lang="en-US" altLang="en-US" sz="2000" dirty="0" smtClean="0">
                <a:solidFill>
                  <a:schemeClr val="accent2"/>
                </a:solidFill>
                <a:cs typeface="Times New Roman" panose="02020603050405020304" pitchFamily="18" charset="0"/>
              </a:rPr>
              <a:t>Lecture #7      </a:t>
            </a:r>
            <a:r>
              <a:rPr lang="en-US" altLang="en-US" sz="2000" dirty="0">
                <a:solidFill>
                  <a:schemeClr val="accent2"/>
                </a:solidFill>
                <a:cs typeface="Times New Roman" panose="02020603050405020304" pitchFamily="18" charset="0"/>
              </a:rPr>
              <a:t>EGR 120 – Introduction to Engineering</a:t>
            </a:r>
            <a:endParaRPr lang="en-US" altLang="en-US" dirty="0"/>
          </a:p>
        </p:txBody>
      </p:sp>
      <p:sp>
        <p:nvSpPr>
          <p:cNvPr id="11" name="Rectangle 2"/>
          <p:cNvSpPr txBox="1">
            <a:spLocks noChangeArrowheads="1"/>
          </p:cNvSpPr>
          <p:nvPr/>
        </p:nvSpPr>
        <p:spPr bwMode="auto">
          <a:xfrm>
            <a:off x="609599" y="609600"/>
            <a:ext cx="7772400" cy="567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algn="l"/>
            <a:r>
              <a:rPr lang="en-US" altLang="en-US" sz="2400" b="1" u="sng" dirty="0" smtClean="0">
                <a:solidFill>
                  <a:schemeClr val="accent6"/>
                </a:solidFill>
              </a:rPr>
              <a:t>Case Study #5</a:t>
            </a:r>
            <a:r>
              <a:rPr lang="en-US" altLang="en-US" sz="2400" b="1" dirty="0" smtClean="0">
                <a:solidFill>
                  <a:schemeClr val="accent6"/>
                </a:solidFill>
              </a:rPr>
              <a:t>:  (continued)</a:t>
            </a:r>
            <a:endParaRPr lang="en-US" altLang="en-US" sz="2400" b="1" dirty="0">
              <a:solidFill>
                <a:schemeClr val="accent6"/>
              </a:solidFill>
            </a:endParaRPr>
          </a:p>
        </p:txBody>
      </p:sp>
      <p:sp>
        <p:nvSpPr>
          <p:cNvPr id="12" name="Rectangle 11"/>
          <p:cNvSpPr/>
          <p:nvPr/>
        </p:nvSpPr>
        <p:spPr>
          <a:xfrm>
            <a:off x="609599" y="3392013"/>
            <a:ext cx="8534401" cy="2234458"/>
          </a:xfrm>
          <a:prstGeom prst="rect">
            <a:avLst/>
          </a:prstGeom>
        </p:spPr>
        <p:txBody>
          <a:bodyPr wrap="square">
            <a:spAutoFit/>
          </a:bodyPr>
          <a:lstStyle/>
          <a:p>
            <a:pPr>
              <a:spcBef>
                <a:spcPct val="50000"/>
              </a:spcBef>
            </a:pPr>
            <a:r>
              <a:rPr lang="en-US" altLang="en-US" b="1" i="1" u="sng" dirty="0">
                <a:solidFill>
                  <a:schemeClr val="accent6"/>
                </a:solidFill>
              </a:rPr>
              <a:t>Questions</a:t>
            </a:r>
            <a:r>
              <a:rPr lang="en-US" altLang="en-US" b="1" i="1" dirty="0">
                <a:solidFill>
                  <a:schemeClr val="accent6"/>
                </a:solidFill>
              </a:rPr>
              <a:t>:</a:t>
            </a:r>
          </a:p>
          <a:p>
            <a:pPr marL="342900" indent="-342900">
              <a:spcBef>
                <a:spcPct val="50000"/>
              </a:spcBef>
              <a:buFont typeface="Arial" panose="020B0604020202020204" pitchFamily="34" charset="0"/>
              <a:buChar char="•"/>
            </a:pPr>
            <a:r>
              <a:rPr lang="en-US" altLang="en-US" b="0" dirty="0" smtClean="0">
                <a:solidFill>
                  <a:schemeClr val="accent6"/>
                </a:solidFill>
              </a:rPr>
              <a:t>Did Engineer A act unethically in submitting a copy of the home inspection report to the real estate firm representing the owners?</a:t>
            </a:r>
          </a:p>
          <a:p>
            <a:pPr marL="342900" indent="-342900" eaLnBrk="0" hangingPunct="0">
              <a:spcBef>
                <a:spcPct val="30000"/>
              </a:spcBef>
              <a:buFont typeface="Arial" panose="020B0604020202020204" pitchFamily="34" charset="0"/>
              <a:buChar char="•"/>
            </a:pPr>
            <a:r>
              <a:rPr lang="en-US" altLang="en-US" dirty="0" smtClean="0">
                <a:solidFill>
                  <a:schemeClr val="accent6"/>
                </a:solidFill>
                <a:sym typeface="Symbol" panose="05050102010706020507" pitchFamily="18" charset="2"/>
              </a:rPr>
              <a:t>What </a:t>
            </a:r>
            <a:r>
              <a:rPr lang="en-US" altLang="en-US" dirty="0">
                <a:solidFill>
                  <a:schemeClr val="accent6"/>
                </a:solidFill>
                <a:sym typeface="Symbol" panose="05050102010706020507" pitchFamily="18" charset="2"/>
              </a:rPr>
              <a:t>section(s) of the NSPE Code of Ethics might apply to this situation?</a:t>
            </a:r>
          </a:p>
        </p:txBody>
      </p:sp>
      <p:sp>
        <p:nvSpPr>
          <p:cNvPr id="10" name="Slide Number Placeholder 4"/>
          <p:cNvSpPr>
            <a:spLocks noGrp="1"/>
          </p:cNvSpPr>
          <p:nvPr>
            <p:ph type="sldNum" sz="quarter" idx="12"/>
          </p:nvPr>
        </p:nvSpPr>
        <p:spPr>
          <a:xfrm>
            <a:off x="7239000" y="0"/>
            <a:ext cx="1905000" cy="457200"/>
          </a:xfrm>
        </p:spPr>
        <p:txBody>
          <a:bodyPr/>
          <a:lstStyle/>
          <a:p>
            <a:r>
              <a:rPr lang="en-US" altLang="en-US" dirty="0" smtClean="0"/>
              <a:t>15</a:t>
            </a:r>
            <a:endParaRPr lang="en-US" altLang="en-US" dirty="0"/>
          </a:p>
        </p:txBody>
      </p:sp>
    </p:spTree>
    <p:extLst>
      <p:ext uri="{BB962C8B-B14F-4D97-AF65-F5344CB8AC3E}">
        <p14:creationId xmlns:p14="http://schemas.microsoft.com/office/powerpoint/2010/main" val="2162679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609599" y="609600"/>
            <a:ext cx="8534401" cy="531043"/>
          </a:xfrm>
        </p:spPr>
        <p:txBody>
          <a:bodyPr anchor="t"/>
          <a:lstStyle/>
          <a:p>
            <a:pPr algn="l" eaLnBrk="1" hangingPunct="1"/>
            <a:r>
              <a:rPr lang="en-US" altLang="en-US" sz="2400" b="1" u="sng" dirty="0" smtClean="0">
                <a:solidFill>
                  <a:schemeClr val="accent6"/>
                </a:solidFill>
              </a:rPr>
              <a:t>Case Study #6</a:t>
            </a:r>
            <a:r>
              <a:rPr lang="en-US" altLang="en-US" sz="2400" b="1" dirty="0" smtClean="0">
                <a:solidFill>
                  <a:schemeClr val="accent6"/>
                </a:solidFill>
              </a:rPr>
              <a:t>:  Gift Sharing of Hotel Suite:  Case No. 87-4</a:t>
            </a:r>
          </a:p>
        </p:txBody>
      </p:sp>
      <p:sp>
        <p:nvSpPr>
          <p:cNvPr id="29700" name="Text Box 3"/>
          <p:cNvSpPr txBox="1">
            <a:spLocks noChangeArrowheads="1"/>
          </p:cNvSpPr>
          <p:nvPr/>
        </p:nvSpPr>
        <p:spPr bwMode="auto">
          <a:xfrm>
            <a:off x="723900" y="1293043"/>
            <a:ext cx="84201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spcBef>
                <a:spcPct val="50000"/>
              </a:spcBef>
            </a:pPr>
            <a:r>
              <a:rPr lang="en-US" altLang="en-US" i="1" u="sng" dirty="0">
                <a:solidFill>
                  <a:schemeClr val="accent6"/>
                </a:solidFill>
                <a:latin typeface="+mj-lt"/>
              </a:rPr>
              <a:t>Facts</a:t>
            </a:r>
            <a:r>
              <a:rPr lang="en-US" altLang="en-US" b="0" i="1" dirty="0" smtClean="0">
                <a:solidFill>
                  <a:schemeClr val="accent6"/>
                </a:solidFill>
                <a:latin typeface="+mj-lt"/>
              </a:rPr>
              <a:t>:  </a:t>
            </a:r>
            <a:r>
              <a:rPr lang="en-US" altLang="en-US" b="0" dirty="0" smtClean="0">
                <a:solidFill>
                  <a:schemeClr val="accent6"/>
                </a:solidFill>
                <a:latin typeface="+mj-lt"/>
              </a:rPr>
              <a:t>Engineer </a:t>
            </a:r>
            <a:r>
              <a:rPr lang="en-US" altLang="en-US" b="0" dirty="0">
                <a:solidFill>
                  <a:schemeClr val="accent6"/>
                </a:solidFill>
                <a:latin typeface="+mj-lt"/>
              </a:rPr>
              <a:t>B is director of engineering with a large governmental agency that uses many engineering consultants.  Engineer A is a principal in a large engineering firm that performs services for that agency.  Both are members of an engineering society that is conducting a two-day seminar in a distant city.  Both plan to attend the seminar, and they agree to share costs of a two-bedroom hotel suite in order to have better accommodations.</a:t>
            </a:r>
          </a:p>
        </p:txBody>
      </p:sp>
      <p:sp>
        <p:nvSpPr>
          <p:cNvPr id="29701" name="Footer Placeholder 4"/>
          <p:cNvSpPr txBox="1">
            <a:spLocks noGrp="1"/>
          </p:cNvSpPr>
          <p:nvPr/>
        </p:nvSpPr>
        <p:spPr bwMode="gray">
          <a:xfrm>
            <a:off x="4921250" y="6629400"/>
            <a:ext cx="422275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000" dirty="0">
                <a:solidFill>
                  <a:schemeClr val="accent1"/>
                </a:solidFill>
              </a:rPr>
              <a:t>© 2011 Cengage Learning Engineering. All Rights Reserved.</a:t>
            </a:r>
          </a:p>
        </p:txBody>
      </p:sp>
      <p:sp>
        <p:nvSpPr>
          <p:cNvPr id="7" name="Line 1028"/>
          <p:cNvSpPr>
            <a:spLocks noChangeShapeType="1"/>
          </p:cNvSpPr>
          <p:nvPr/>
        </p:nvSpPr>
        <p:spPr bwMode="auto">
          <a:xfrm>
            <a:off x="609600" y="228600"/>
            <a:ext cx="0" cy="6400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029"/>
          <p:cNvSpPr>
            <a:spLocks noChangeShapeType="1"/>
          </p:cNvSpPr>
          <p:nvPr/>
        </p:nvSpPr>
        <p:spPr bwMode="auto">
          <a:xfrm>
            <a:off x="609600" y="609600"/>
            <a:ext cx="78486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1030"/>
          <p:cNvSpPr>
            <a:spLocks noChangeArrowheads="1"/>
          </p:cNvSpPr>
          <p:nvPr/>
        </p:nvSpPr>
        <p:spPr bwMode="auto">
          <a:xfrm>
            <a:off x="685800" y="228600"/>
            <a:ext cx="648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fontAlgn="base">
              <a:spcBef>
                <a:spcPct val="20000"/>
              </a:spcBef>
              <a:spcAft>
                <a:spcPct val="0"/>
              </a:spcAft>
              <a:defRPr sz="2000">
                <a:solidFill>
                  <a:schemeClr val="tx1"/>
                </a:solidFill>
                <a:latin typeface="Times New Roman" panose="02020603050405020304" pitchFamily="18" charset="0"/>
              </a:defRPr>
            </a:lvl6pPr>
            <a:lvl7pPr algn="ctr" fontAlgn="base">
              <a:spcBef>
                <a:spcPct val="20000"/>
              </a:spcBef>
              <a:spcAft>
                <a:spcPct val="0"/>
              </a:spcAft>
              <a:defRPr sz="2000">
                <a:solidFill>
                  <a:schemeClr val="tx1"/>
                </a:solidFill>
                <a:latin typeface="Times New Roman" panose="02020603050405020304" pitchFamily="18" charset="0"/>
              </a:defRPr>
            </a:lvl7pPr>
            <a:lvl8pPr algn="ctr" fontAlgn="base">
              <a:spcBef>
                <a:spcPct val="20000"/>
              </a:spcBef>
              <a:spcAft>
                <a:spcPct val="0"/>
              </a:spcAft>
              <a:defRPr sz="2000">
                <a:solidFill>
                  <a:schemeClr val="tx1"/>
                </a:solidFill>
                <a:latin typeface="Times New Roman" panose="02020603050405020304" pitchFamily="18" charset="0"/>
              </a:defRPr>
            </a:lvl8pPr>
            <a:lvl9pPr algn="ctr" fontAlgn="base">
              <a:spcBef>
                <a:spcPct val="20000"/>
              </a:spcBef>
              <a:spcAft>
                <a:spcPct val="0"/>
              </a:spcAft>
              <a:defRPr sz="2000">
                <a:solidFill>
                  <a:schemeClr val="tx1"/>
                </a:solidFill>
                <a:latin typeface="Times New Roman" panose="02020603050405020304" pitchFamily="18" charset="0"/>
              </a:defRPr>
            </a:lvl9pPr>
          </a:lstStyle>
          <a:p>
            <a:pPr algn="l"/>
            <a:r>
              <a:rPr lang="en-US" altLang="en-US" sz="2000" dirty="0" smtClean="0">
                <a:solidFill>
                  <a:schemeClr val="accent2"/>
                </a:solidFill>
                <a:cs typeface="Times New Roman" panose="02020603050405020304" pitchFamily="18" charset="0"/>
              </a:rPr>
              <a:t>Lecture #7      </a:t>
            </a:r>
            <a:r>
              <a:rPr lang="en-US" altLang="en-US" sz="2000" dirty="0">
                <a:solidFill>
                  <a:schemeClr val="accent2"/>
                </a:solidFill>
                <a:cs typeface="Times New Roman" panose="02020603050405020304" pitchFamily="18" charset="0"/>
              </a:rPr>
              <a:t>EGR 120 – Introduction to Engineering</a:t>
            </a:r>
            <a:endParaRPr lang="en-US" altLang="en-US" dirty="0"/>
          </a:p>
        </p:txBody>
      </p:sp>
      <p:sp>
        <p:nvSpPr>
          <p:cNvPr id="10" name="Rectangle 9"/>
          <p:cNvSpPr/>
          <p:nvPr/>
        </p:nvSpPr>
        <p:spPr>
          <a:xfrm>
            <a:off x="609599" y="4022354"/>
            <a:ext cx="8534401" cy="1865126"/>
          </a:xfrm>
          <a:prstGeom prst="rect">
            <a:avLst/>
          </a:prstGeom>
        </p:spPr>
        <p:txBody>
          <a:bodyPr wrap="square">
            <a:spAutoFit/>
          </a:bodyPr>
          <a:lstStyle/>
          <a:p>
            <a:pPr>
              <a:spcBef>
                <a:spcPct val="50000"/>
              </a:spcBef>
            </a:pPr>
            <a:r>
              <a:rPr lang="en-US" altLang="en-US" b="1" i="1" u="sng" dirty="0">
                <a:solidFill>
                  <a:schemeClr val="accent6"/>
                </a:solidFill>
              </a:rPr>
              <a:t>Questions</a:t>
            </a:r>
            <a:r>
              <a:rPr lang="en-US" altLang="en-US" b="1" i="1" dirty="0">
                <a:solidFill>
                  <a:schemeClr val="accent6"/>
                </a:solidFill>
              </a:rPr>
              <a:t>:</a:t>
            </a:r>
          </a:p>
          <a:p>
            <a:pPr marL="342900" indent="-342900">
              <a:spcBef>
                <a:spcPct val="50000"/>
              </a:spcBef>
              <a:buFont typeface="Arial" panose="020B0604020202020204" pitchFamily="34" charset="0"/>
              <a:buChar char="•"/>
            </a:pPr>
            <a:r>
              <a:rPr lang="en-US" altLang="en-US" b="0" dirty="0" smtClean="0">
                <a:solidFill>
                  <a:schemeClr val="accent6"/>
                </a:solidFill>
              </a:rPr>
              <a:t>Was it ethical for Engineer A and B to share the hotel suite?</a:t>
            </a:r>
          </a:p>
          <a:p>
            <a:pPr marL="342900" indent="-342900" eaLnBrk="0" hangingPunct="0">
              <a:spcBef>
                <a:spcPct val="30000"/>
              </a:spcBef>
              <a:buFont typeface="Arial" panose="020B0604020202020204" pitchFamily="34" charset="0"/>
              <a:buChar char="•"/>
            </a:pPr>
            <a:r>
              <a:rPr lang="en-US" altLang="en-US" dirty="0" smtClean="0">
                <a:solidFill>
                  <a:schemeClr val="accent6"/>
                </a:solidFill>
                <a:sym typeface="Symbol" panose="05050102010706020507" pitchFamily="18" charset="2"/>
              </a:rPr>
              <a:t>What </a:t>
            </a:r>
            <a:r>
              <a:rPr lang="en-US" altLang="en-US" dirty="0">
                <a:solidFill>
                  <a:schemeClr val="accent6"/>
                </a:solidFill>
                <a:sym typeface="Symbol" panose="05050102010706020507" pitchFamily="18" charset="2"/>
              </a:rPr>
              <a:t>section(s) of the NSPE Code of Ethics might apply to this situation?</a:t>
            </a:r>
          </a:p>
        </p:txBody>
      </p:sp>
      <p:sp>
        <p:nvSpPr>
          <p:cNvPr id="11" name="Slide Number Placeholder 4"/>
          <p:cNvSpPr>
            <a:spLocks noGrp="1"/>
          </p:cNvSpPr>
          <p:nvPr>
            <p:ph type="sldNum" sz="quarter" idx="12"/>
          </p:nvPr>
        </p:nvSpPr>
        <p:spPr>
          <a:xfrm>
            <a:off x="7239000" y="0"/>
            <a:ext cx="1905000" cy="457200"/>
          </a:xfrm>
        </p:spPr>
        <p:txBody>
          <a:bodyPr/>
          <a:lstStyle/>
          <a:p>
            <a:r>
              <a:rPr lang="en-US" altLang="en-US" dirty="0" smtClean="0"/>
              <a:t>1</a:t>
            </a:r>
            <a:fld id="{639EF2ED-32A1-4E5B-B60F-64B344146B36}" type="slidenum">
              <a:rPr lang="en-US" altLang="en-US" smtClean="0"/>
              <a:pPr/>
              <a:t>16</a:t>
            </a:fld>
            <a:endParaRPr lang="en-US" altLang="en-US" dirty="0"/>
          </a:p>
        </p:txBody>
      </p:sp>
    </p:spTree>
    <p:extLst>
      <p:ext uri="{BB962C8B-B14F-4D97-AF65-F5344CB8AC3E}">
        <p14:creationId xmlns:p14="http://schemas.microsoft.com/office/powerpoint/2010/main" val="3576370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609598" y="609600"/>
            <a:ext cx="8534401" cy="381001"/>
          </a:xfrm>
        </p:spPr>
        <p:txBody>
          <a:bodyPr anchor="t"/>
          <a:lstStyle/>
          <a:p>
            <a:pPr algn="l" eaLnBrk="1" hangingPunct="1"/>
            <a:r>
              <a:rPr lang="en-US" altLang="en-US" sz="1900" b="1" u="sng" dirty="0" smtClean="0">
                <a:solidFill>
                  <a:schemeClr val="accent6"/>
                </a:solidFill>
              </a:rPr>
              <a:t>Case Study #7</a:t>
            </a:r>
            <a:r>
              <a:rPr lang="en-US" altLang="en-US" sz="1900" b="1" dirty="0" smtClean="0">
                <a:solidFill>
                  <a:schemeClr val="accent6"/>
                </a:solidFill>
              </a:rPr>
              <a:t>: Credit for Engineering Work-Design Competition: Case No. 92-1</a:t>
            </a:r>
          </a:p>
        </p:txBody>
      </p:sp>
      <p:sp>
        <p:nvSpPr>
          <p:cNvPr id="31748" name="Text Box 3"/>
          <p:cNvSpPr txBox="1">
            <a:spLocks noChangeArrowheads="1"/>
          </p:cNvSpPr>
          <p:nvPr/>
        </p:nvSpPr>
        <p:spPr bwMode="auto">
          <a:xfrm>
            <a:off x="666748" y="1114721"/>
            <a:ext cx="8420100"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spcBef>
                <a:spcPct val="50000"/>
              </a:spcBef>
            </a:pPr>
            <a:r>
              <a:rPr lang="en-US" altLang="en-US" sz="2200" i="1" u="sng" dirty="0">
                <a:solidFill>
                  <a:schemeClr val="accent6"/>
                </a:solidFill>
                <a:latin typeface="+mj-lt"/>
              </a:rPr>
              <a:t>Facts</a:t>
            </a:r>
            <a:r>
              <a:rPr lang="en-US" altLang="en-US" sz="2200" b="0" i="1" dirty="0" smtClean="0">
                <a:solidFill>
                  <a:schemeClr val="accent6"/>
                </a:solidFill>
                <a:latin typeface="+mj-lt"/>
              </a:rPr>
              <a:t>:   </a:t>
            </a:r>
            <a:r>
              <a:rPr lang="en-US" altLang="en-US" sz="2200" b="0" dirty="0" smtClean="0">
                <a:solidFill>
                  <a:schemeClr val="accent6"/>
                </a:solidFill>
                <a:latin typeface="+mj-lt"/>
              </a:rPr>
              <a:t>Engineer </a:t>
            </a:r>
            <a:r>
              <a:rPr lang="en-US" altLang="en-US" sz="2200" b="0" dirty="0">
                <a:solidFill>
                  <a:schemeClr val="accent6"/>
                </a:solidFill>
                <a:latin typeface="+mj-lt"/>
              </a:rPr>
              <a:t>A is retained by a city to design a bridge as part of an elevated highway system.  Engineer A then retains the services of Engineer B, a structural engineer with expertise in horizontal geometry, super structure design, and elevations to perform certain aspects of the design services.  Engineer B designs the bridge’s three curved welded plate girder spans, which were critical elements of the bridge </a:t>
            </a:r>
            <a:r>
              <a:rPr lang="en-US" altLang="en-US" sz="2200" b="0" dirty="0" smtClean="0">
                <a:solidFill>
                  <a:schemeClr val="accent6"/>
                </a:solidFill>
                <a:latin typeface="+mj-lt"/>
              </a:rPr>
              <a:t>design. </a:t>
            </a:r>
            <a:r>
              <a:rPr lang="en-US" altLang="en-US" sz="2200" b="0" dirty="0">
                <a:solidFill>
                  <a:schemeClr val="accent6"/>
                </a:solidFill>
                <a:latin typeface="+mj-lt"/>
              </a:rPr>
              <a:t>Several months following completion of the bridge, Engineer A enters the bridge design into a national organization’s bridge design competition.  The bridge design wins a prize.  However, the entry fails to credit Engineer B for his part of the design</a:t>
            </a:r>
            <a:r>
              <a:rPr lang="en-US" altLang="en-US" sz="2200" b="0" dirty="0" smtClean="0">
                <a:solidFill>
                  <a:schemeClr val="accent6"/>
                </a:solidFill>
                <a:latin typeface="+mj-lt"/>
              </a:rPr>
              <a:t>.</a:t>
            </a:r>
            <a:endParaRPr lang="en-US" altLang="en-US" sz="2200" b="0" dirty="0">
              <a:solidFill>
                <a:schemeClr val="accent6"/>
              </a:solidFill>
              <a:latin typeface="+mj-lt"/>
            </a:endParaRPr>
          </a:p>
        </p:txBody>
      </p:sp>
      <p:sp>
        <p:nvSpPr>
          <p:cNvPr id="31749" name="Footer Placeholder 4"/>
          <p:cNvSpPr txBox="1">
            <a:spLocks noGrp="1"/>
          </p:cNvSpPr>
          <p:nvPr/>
        </p:nvSpPr>
        <p:spPr bwMode="gray">
          <a:xfrm>
            <a:off x="4921249" y="6629400"/>
            <a:ext cx="422275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000" dirty="0">
                <a:solidFill>
                  <a:schemeClr val="accent1"/>
                </a:solidFill>
              </a:rPr>
              <a:t>© 2011 Cengage Learning Engineering. All Rights Reserved.</a:t>
            </a:r>
          </a:p>
        </p:txBody>
      </p:sp>
      <p:sp>
        <p:nvSpPr>
          <p:cNvPr id="7" name="Line 1028"/>
          <p:cNvSpPr>
            <a:spLocks noChangeShapeType="1"/>
          </p:cNvSpPr>
          <p:nvPr/>
        </p:nvSpPr>
        <p:spPr bwMode="auto">
          <a:xfrm>
            <a:off x="609600" y="228600"/>
            <a:ext cx="0" cy="6400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029"/>
          <p:cNvSpPr>
            <a:spLocks noChangeShapeType="1"/>
          </p:cNvSpPr>
          <p:nvPr/>
        </p:nvSpPr>
        <p:spPr bwMode="auto">
          <a:xfrm>
            <a:off x="609600" y="609600"/>
            <a:ext cx="78486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1030"/>
          <p:cNvSpPr>
            <a:spLocks noChangeArrowheads="1"/>
          </p:cNvSpPr>
          <p:nvPr/>
        </p:nvSpPr>
        <p:spPr bwMode="auto">
          <a:xfrm>
            <a:off x="685800" y="228600"/>
            <a:ext cx="648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fontAlgn="base">
              <a:spcBef>
                <a:spcPct val="20000"/>
              </a:spcBef>
              <a:spcAft>
                <a:spcPct val="0"/>
              </a:spcAft>
              <a:defRPr sz="2000">
                <a:solidFill>
                  <a:schemeClr val="tx1"/>
                </a:solidFill>
                <a:latin typeface="Times New Roman" panose="02020603050405020304" pitchFamily="18" charset="0"/>
              </a:defRPr>
            </a:lvl6pPr>
            <a:lvl7pPr algn="ctr" fontAlgn="base">
              <a:spcBef>
                <a:spcPct val="20000"/>
              </a:spcBef>
              <a:spcAft>
                <a:spcPct val="0"/>
              </a:spcAft>
              <a:defRPr sz="2000">
                <a:solidFill>
                  <a:schemeClr val="tx1"/>
                </a:solidFill>
                <a:latin typeface="Times New Roman" panose="02020603050405020304" pitchFamily="18" charset="0"/>
              </a:defRPr>
            </a:lvl7pPr>
            <a:lvl8pPr algn="ctr" fontAlgn="base">
              <a:spcBef>
                <a:spcPct val="20000"/>
              </a:spcBef>
              <a:spcAft>
                <a:spcPct val="0"/>
              </a:spcAft>
              <a:defRPr sz="2000">
                <a:solidFill>
                  <a:schemeClr val="tx1"/>
                </a:solidFill>
                <a:latin typeface="Times New Roman" panose="02020603050405020304" pitchFamily="18" charset="0"/>
              </a:defRPr>
            </a:lvl8pPr>
            <a:lvl9pPr algn="ctr" fontAlgn="base">
              <a:spcBef>
                <a:spcPct val="20000"/>
              </a:spcBef>
              <a:spcAft>
                <a:spcPct val="0"/>
              </a:spcAft>
              <a:defRPr sz="2000">
                <a:solidFill>
                  <a:schemeClr val="tx1"/>
                </a:solidFill>
                <a:latin typeface="Times New Roman" panose="02020603050405020304" pitchFamily="18" charset="0"/>
              </a:defRPr>
            </a:lvl9pPr>
          </a:lstStyle>
          <a:p>
            <a:pPr algn="l"/>
            <a:r>
              <a:rPr lang="en-US" altLang="en-US" sz="2000" dirty="0" smtClean="0">
                <a:solidFill>
                  <a:schemeClr val="accent2"/>
                </a:solidFill>
                <a:cs typeface="Times New Roman" panose="02020603050405020304" pitchFamily="18" charset="0"/>
              </a:rPr>
              <a:t>Lecture #7      </a:t>
            </a:r>
            <a:r>
              <a:rPr lang="en-US" altLang="en-US" sz="2000" dirty="0">
                <a:solidFill>
                  <a:schemeClr val="accent2"/>
                </a:solidFill>
                <a:cs typeface="Times New Roman" panose="02020603050405020304" pitchFamily="18" charset="0"/>
              </a:rPr>
              <a:t>EGR 120 – Introduction to Engineering</a:t>
            </a:r>
            <a:endParaRPr lang="en-US" altLang="en-US" dirty="0"/>
          </a:p>
        </p:txBody>
      </p:sp>
      <p:sp>
        <p:nvSpPr>
          <p:cNvPr id="10" name="Rectangle 9"/>
          <p:cNvSpPr/>
          <p:nvPr/>
        </p:nvSpPr>
        <p:spPr>
          <a:xfrm>
            <a:off x="609599" y="4573453"/>
            <a:ext cx="8534401" cy="2055947"/>
          </a:xfrm>
          <a:prstGeom prst="rect">
            <a:avLst/>
          </a:prstGeom>
        </p:spPr>
        <p:txBody>
          <a:bodyPr wrap="square">
            <a:spAutoFit/>
          </a:bodyPr>
          <a:lstStyle/>
          <a:p>
            <a:pPr>
              <a:spcBef>
                <a:spcPct val="50000"/>
              </a:spcBef>
            </a:pPr>
            <a:r>
              <a:rPr lang="en-US" altLang="en-US" sz="2200" b="1" i="1" u="sng" dirty="0">
                <a:solidFill>
                  <a:schemeClr val="accent6"/>
                </a:solidFill>
              </a:rPr>
              <a:t>Questions</a:t>
            </a:r>
            <a:r>
              <a:rPr lang="en-US" altLang="en-US" sz="2200" b="1" i="1" dirty="0">
                <a:solidFill>
                  <a:schemeClr val="accent6"/>
                </a:solidFill>
              </a:rPr>
              <a:t>:</a:t>
            </a:r>
          </a:p>
          <a:p>
            <a:pPr marL="342900" indent="-342900">
              <a:spcBef>
                <a:spcPct val="50000"/>
              </a:spcBef>
              <a:buFont typeface="Arial" panose="020B0604020202020204" pitchFamily="34" charset="0"/>
              <a:buChar char="•"/>
            </a:pPr>
            <a:r>
              <a:rPr lang="en-US" altLang="en-US" sz="2200" b="0" dirty="0" smtClean="0">
                <a:solidFill>
                  <a:schemeClr val="accent6"/>
                </a:solidFill>
              </a:rPr>
              <a:t>Was it ethical for Engineer A to fail to give credit to Engineer B for his part in the design?</a:t>
            </a:r>
          </a:p>
          <a:p>
            <a:pPr marL="342900" indent="-342900" eaLnBrk="0" hangingPunct="0">
              <a:spcBef>
                <a:spcPct val="30000"/>
              </a:spcBef>
              <a:buFont typeface="Arial" panose="020B0604020202020204" pitchFamily="34" charset="0"/>
              <a:buChar char="•"/>
            </a:pPr>
            <a:r>
              <a:rPr lang="en-US" altLang="en-US" sz="2200" dirty="0" smtClean="0">
                <a:solidFill>
                  <a:schemeClr val="accent6"/>
                </a:solidFill>
                <a:sym typeface="Symbol" panose="05050102010706020507" pitchFamily="18" charset="2"/>
              </a:rPr>
              <a:t>What </a:t>
            </a:r>
            <a:r>
              <a:rPr lang="en-US" altLang="en-US" sz="2200" dirty="0">
                <a:solidFill>
                  <a:schemeClr val="accent6"/>
                </a:solidFill>
                <a:sym typeface="Symbol" panose="05050102010706020507" pitchFamily="18" charset="2"/>
              </a:rPr>
              <a:t>section(s) of the NSPE Code of Ethics might apply to this situation?</a:t>
            </a:r>
          </a:p>
        </p:txBody>
      </p:sp>
      <p:sp>
        <p:nvSpPr>
          <p:cNvPr id="11" name="Slide Number Placeholder 4"/>
          <p:cNvSpPr>
            <a:spLocks noGrp="1"/>
          </p:cNvSpPr>
          <p:nvPr>
            <p:ph type="sldNum" sz="quarter" idx="12"/>
          </p:nvPr>
        </p:nvSpPr>
        <p:spPr>
          <a:xfrm>
            <a:off x="7239000" y="0"/>
            <a:ext cx="1905000" cy="457200"/>
          </a:xfrm>
        </p:spPr>
        <p:txBody>
          <a:bodyPr/>
          <a:lstStyle/>
          <a:p>
            <a:r>
              <a:rPr lang="en-US" altLang="en-US" dirty="0" smtClean="0"/>
              <a:t>17</a:t>
            </a:r>
            <a:endParaRPr lang="en-US" altLang="en-US" dirty="0"/>
          </a:p>
        </p:txBody>
      </p:sp>
    </p:spTree>
    <p:extLst>
      <p:ext uri="{BB962C8B-B14F-4D97-AF65-F5344CB8AC3E}">
        <p14:creationId xmlns:p14="http://schemas.microsoft.com/office/powerpoint/2010/main" val="4112894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609598" y="609600"/>
            <a:ext cx="8534401" cy="465056"/>
          </a:xfrm>
        </p:spPr>
        <p:txBody>
          <a:bodyPr anchor="t"/>
          <a:lstStyle/>
          <a:p>
            <a:pPr algn="l" eaLnBrk="1" hangingPunct="1"/>
            <a:r>
              <a:rPr lang="en-US" altLang="en-US" sz="2000" b="1" u="sng" dirty="0" smtClean="0">
                <a:solidFill>
                  <a:schemeClr val="accent6"/>
                </a:solidFill>
              </a:rPr>
              <a:t>Case Study #8</a:t>
            </a:r>
            <a:r>
              <a:rPr lang="en-US" altLang="en-US" sz="2000" b="1" dirty="0" smtClean="0">
                <a:solidFill>
                  <a:schemeClr val="accent6"/>
                </a:solidFill>
              </a:rPr>
              <a:t>:  Services - Same Services for Different Clients: Case No. 00-3</a:t>
            </a:r>
          </a:p>
        </p:txBody>
      </p:sp>
      <p:sp>
        <p:nvSpPr>
          <p:cNvPr id="34820" name="Text Box 3"/>
          <p:cNvSpPr txBox="1">
            <a:spLocks noChangeArrowheads="1"/>
          </p:cNvSpPr>
          <p:nvPr/>
        </p:nvSpPr>
        <p:spPr bwMode="auto">
          <a:xfrm>
            <a:off x="685800" y="1133356"/>
            <a:ext cx="84201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spcBef>
                <a:spcPct val="50000"/>
              </a:spcBef>
            </a:pPr>
            <a:r>
              <a:rPr lang="en-US" altLang="en-US" sz="2200" i="1" u="sng" dirty="0">
                <a:solidFill>
                  <a:schemeClr val="accent6"/>
                </a:solidFill>
                <a:latin typeface="+mj-lt"/>
              </a:rPr>
              <a:t>Facts</a:t>
            </a:r>
            <a:r>
              <a:rPr lang="en-US" altLang="en-US" sz="2200" b="0" i="1" dirty="0" smtClean="0">
                <a:solidFill>
                  <a:schemeClr val="accent6"/>
                </a:solidFill>
                <a:latin typeface="+mj-lt"/>
              </a:rPr>
              <a:t>:  </a:t>
            </a:r>
            <a:r>
              <a:rPr lang="en-US" altLang="en-US" sz="2200" b="0" dirty="0" smtClean="0">
                <a:solidFill>
                  <a:schemeClr val="accent6"/>
                </a:solidFill>
                <a:latin typeface="+mj-lt"/>
              </a:rPr>
              <a:t>Engineer </a:t>
            </a:r>
            <a:r>
              <a:rPr lang="en-US" altLang="en-US" sz="2200" b="0" dirty="0">
                <a:solidFill>
                  <a:schemeClr val="accent6"/>
                </a:solidFill>
                <a:latin typeface="+mj-lt"/>
              </a:rPr>
              <a:t>A, a professional engineers, performs a traffic study for Client X as part of the client’s permit application for traffic flow for the development of a store.  Engineer A invoices Client X for a complete traffic </a:t>
            </a:r>
            <a:r>
              <a:rPr lang="en-US" altLang="en-US" sz="2200" b="0" dirty="0" smtClean="0">
                <a:solidFill>
                  <a:schemeClr val="accent6"/>
                </a:solidFill>
                <a:latin typeface="+mj-lt"/>
              </a:rPr>
              <a:t>study. </a:t>
            </a:r>
            <a:r>
              <a:rPr lang="en-US" altLang="en-US" sz="2200" b="0" dirty="0">
                <a:solidFill>
                  <a:schemeClr val="accent6"/>
                </a:solidFill>
                <a:latin typeface="+mj-lt"/>
              </a:rPr>
              <a:t>Later, Client X learns that part of the traffic study provided by Engineer A to Client X was earlier developed by Engineer A for a developer, Client Y, at a nearby location and that Engineer A invoiced Client Y for the complete traffic study.  The second study on a new project for Client X utilized some of the same raw data as was in the report prepared for Client Y.  The final conclusion of the engineering study was essentially the same in both studies.</a:t>
            </a:r>
            <a:r>
              <a:rPr lang="en-US" altLang="en-US" sz="2200" dirty="0">
                <a:solidFill>
                  <a:schemeClr val="accent6"/>
                </a:solidFill>
                <a:latin typeface="+mj-lt"/>
              </a:rPr>
              <a:t> </a:t>
            </a:r>
          </a:p>
          <a:p>
            <a:pPr>
              <a:spcBef>
                <a:spcPct val="50000"/>
              </a:spcBef>
            </a:pPr>
            <a:endParaRPr lang="en-US" altLang="en-US" sz="2200" b="0" dirty="0" smtClean="0">
              <a:solidFill>
                <a:schemeClr val="accent6"/>
              </a:solidFill>
              <a:latin typeface="+mj-lt"/>
            </a:endParaRPr>
          </a:p>
          <a:p>
            <a:pPr>
              <a:spcBef>
                <a:spcPct val="50000"/>
              </a:spcBef>
            </a:pPr>
            <a:endParaRPr lang="en-US" altLang="en-US" sz="2200" b="0" dirty="0">
              <a:solidFill>
                <a:schemeClr val="accent6"/>
              </a:solidFill>
              <a:latin typeface="+mj-lt"/>
            </a:endParaRPr>
          </a:p>
        </p:txBody>
      </p:sp>
      <p:sp>
        <p:nvSpPr>
          <p:cNvPr id="34821" name="Footer Placeholder 4"/>
          <p:cNvSpPr txBox="1">
            <a:spLocks noGrp="1"/>
          </p:cNvSpPr>
          <p:nvPr/>
        </p:nvSpPr>
        <p:spPr bwMode="gray">
          <a:xfrm>
            <a:off x="4921250" y="6641184"/>
            <a:ext cx="422275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000" dirty="0">
                <a:solidFill>
                  <a:schemeClr val="accent1"/>
                </a:solidFill>
              </a:rPr>
              <a:t>© 2011 Cengage Learning Engineering. All Rights Reserved.</a:t>
            </a:r>
          </a:p>
        </p:txBody>
      </p:sp>
      <p:sp>
        <p:nvSpPr>
          <p:cNvPr id="7" name="Line 1028"/>
          <p:cNvSpPr>
            <a:spLocks noChangeShapeType="1"/>
          </p:cNvSpPr>
          <p:nvPr/>
        </p:nvSpPr>
        <p:spPr bwMode="auto">
          <a:xfrm>
            <a:off x="609600" y="228600"/>
            <a:ext cx="0" cy="6400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029"/>
          <p:cNvSpPr>
            <a:spLocks noChangeShapeType="1"/>
          </p:cNvSpPr>
          <p:nvPr/>
        </p:nvSpPr>
        <p:spPr bwMode="auto">
          <a:xfrm>
            <a:off x="609600" y="609600"/>
            <a:ext cx="78486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1030"/>
          <p:cNvSpPr>
            <a:spLocks noChangeArrowheads="1"/>
          </p:cNvSpPr>
          <p:nvPr/>
        </p:nvSpPr>
        <p:spPr bwMode="auto">
          <a:xfrm>
            <a:off x="685800" y="228600"/>
            <a:ext cx="648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fontAlgn="base">
              <a:spcBef>
                <a:spcPct val="20000"/>
              </a:spcBef>
              <a:spcAft>
                <a:spcPct val="0"/>
              </a:spcAft>
              <a:defRPr sz="2000">
                <a:solidFill>
                  <a:schemeClr val="tx1"/>
                </a:solidFill>
                <a:latin typeface="Times New Roman" panose="02020603050405020304" pitchFamily="18" charset="0"/>
              </a:defRPr>
            </a:lvl6pPr>
            <a:lvl7pPr algn="ctr" fontAlgn="base">
              <a:spcBef>
                <a:spcPct val="20000"/>
              </a:spcBef>
              <a:spcAft>
                <a:spcPct val="0"/>
              </a:spcAft>
              <a:defRPr sz="2000">
                <a:solidFill>
                  <a:schemeClr val="tx1"/>
                </a:solidFill>
                <a:latin typeface="Times New Roman" panose="02020603050405020304" pitchFamily="18" charset="0"/>
              </a:defRPr>
            </a:lvl7pPr>
            <a:lvl8pPr algn="ctr" fontAlgn="base">
              <a:spcBef>
                <a:spcPct val="20000"/>
              </a:spcBef>
              <a:spcAft>
                <a:spcPct val="0"/>
              </a:spcAft>
              <a:defRPr sz="2000">
                <a:solidFill>
                  <a:schemeClr val="tx1"/>
                </a:solidFill>
                <a:latin typeface="Times New Roman" panose="02020603050405020304" pitchFamily="18" charset="0"/>
              </a:defRPr>
            </a:lvl8pPr>
            <a:lvl9pPr algn="ctr" fontAlgn="base">
              <a:spcBef>
                <a:spcPct val="20000"/>
              </a:spcBef>
              <a:spcAft>
                <a:spcPct val="0"/>
              </a:spcAft>
              <a:defRPr sz="2000">
                <a:solidFill>
                  <a:schemeClr val="tx1"/>
                </a:solidFill>
                <a:latin typeface="Times New Roman" panose="02020603050405020304" pitchFamily="18" charset="0"/>
              </a:defRPr>
            </a:lvl9pPr>
          </a:lstStyle>
          <a:p>
            <a:pPr algn="l"/>
            <a:r>
              <a:rPr lang="en-US" altLang="en-US" sz="2000" dirty="0" smtClean="0">
                <a:solidFill>
                  <a:schemeClr val="accent2"/>
                </a:solidFill>
                <a:cs typeface="Times New Roman" panose="02020603050405020304" pitchFamily="18" charset="0"/>
              </a:rPr>
              <a:t>Lecture #7      </a:t>
            </a:r>
            <a:r>
              <a:rPr lang="en-US" altLang="en-US" sz="2000" dirty="0">
                <a:solidFill>
                  <a:schemeClr val="accent2"/>
                </a:solidFill>
                <a:cs typeface="Times New Roman" panose="02020603050405020304" pitchFamily="18" charset="0"/>
              </a:rPr>
              <a:t>EGR 120 – Introduction to Engineering</a:t>
            </a:r>
            <a:endParaRPr lang="en-US" altLang="en-US" dirty="0"/>
          </a:p>
        </p:txBody>
      </p:sp>
      <p:sp>
        <p:nvSpPr>
          <p:cNvPr id="10" name="Rectangle 9"/>
          <p:cNvSpPr/>
          <p:nvPr/>
        </p:nvSpPr>
        <p:spPr>
          <a:xfrm>
            <a:off x="609599" y="4573453"/>
            <a:ext cx="8534401" cy="1671227"/>
          </a:xfrm>
          <a:prstGeom prst="rect">
            <a:avLst/>
          </a:prstGeom>
        </p:spPr>
        <p:txBody>
          <a:bodyPr wrap="square">
            <a:spAutoFit/>
          </a:bodyPr>
          <a:lstStyle/>
          <a:p>
            <a:pPr>
              <a:spcBef>
                <a:spcPct val="50000"/>
              </a:spcBef>
            </a:pPr>
            <a:r>
              <a:rPr lang="en-US" altLang="en-US" sz="2200" b="1" i="1" u="sng" dirty="0">
                <a:solidFill>
                  <a:schemeClr val="accent6"/>
                </a:solidFill>
              </a:rPr>
              <a:t>Questions</a:t>
            </a:r>
            <a:r>
              <a:rPr lang="en-US" altLang="en-US" sz="2200" b="1" i="1" dirty="0">
                <a:solidFill>
                  <a:schemeClr val="accent6"/>
                </a:solidFill>
              </a:rPr>
              <a:t>:</a:t>
            </a:r>
          </a:p>
          <a:p>
            <a:pPr marL="342900" indent="-342900">
              <a:spcBef>
                <a:spcPct val="50000"/>
              </a:spcBef>
              <a:buFont typeface="Arial" panose="020B0604020202020204" pitchFamily="34" charset="0"/>
              <a:buChar char="•"/>
            </a:pPr>
            <a:r>
              <a:rPr lang="en-US" altLang="en-US" sz="2000" b="0" dirty="0" smtClean="0">
                <a:solidFill>
                  <a:srgbClr val="0000CC"/>
                </a:solidFill>
              </a:rPr>
              <a:t>Was it ethical for Engineer A to charge Client X for the complete traffic study?</a:t>
            </a:r>
          </a:p>
          <a:p>
            <a:pPr marL="342900" indent="-342900" eaLnBrk="0" hangingPunct="0">
              <a:spcBef>
                <a:spcPct val="30000"/>
              </a:spcBef>
              <a:buFont typeface="Arial" panose="020B0604020202020204" pitchFamily="34" charset="0"/>
              <a:buChar char="•"/>
            </a:pPr>
            <a:r>
              <a:rPr lang="en-US" altLang="en-US" sz="2200" dirty="0" smtClean="0">
                <a:solidFill>
                  <a:schemeClr val="accent6"/>
                </a:solidFill>
                <a:sym typeface="Symbol" panose="05050102010706020507" pitchFamily="18" charset="2"/>
              </a:rPr>
              <a:t>What </a:t>
            </a:r>
            <a:r>
              <a:rPr lang="en-US" altLang="en-US" sz="2200" dirty="0">
                <a:solidFill>
                  <a:schemeClr val="accent6"/>
                </a:solidFill>
                <a:sym typeface="Symbol" panose="05050102010706020507" pitchFamily="18" charset="2"/>
              </a:rPr>
              <a:t>section(s) of the NSPE Code of Ethics might apply to this situation?</a:t>
            </a:r>
          </a:p>
        </p:txBody>
      </p:sp>
      <p:sp>
        <p:nvSpPr>
          <p:cNvPr id="11" name="Slide Number Placeholder 4"/>
          <p:cNvSpPr>
            <a:spLocks noGrp="1"/>
          </p:cNvSpPr>
          <p:nvPr>
            <p:ph type="sldNum" sz="quarter" idx="12"/>
          </p:nvPr>
        </p:nvSpPr>
        <p:spPr>
          <a:xfrm>
            <a:off x="7239000" y="0"/>
            <a:ext cx="1905000" cy="457200"/>
          </a:xfrm>
        </p:spPr>
        <p:txBody>
          <a:bodyPr/>
          <a:lstStyle/>
          <a:p>
            <a:r>
              <a:rPr lang="en-US" altLang="en-US" dirty="0" smtClean="0"/>
              <a:t>18</a:t>
            </a:r>
            <a:endParaRPr lang="en-US" altLang="en-US" dirty="0"/>
          </a:p>
        </p:txBody>
      </p:sp>
    </p:spTree>
    <p:extLst>
      <p:ext uri="{BB962C8B-B14F-4D97-AF65-F5344CB8AC3E}">
        <p14:creationId xmlns:p14="http://schemas.microsoft.com/office/powerpoint/2010/main" val="4082424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647700" y="609600"/>
            <a:ext cx="8458200" cy="794994"/>
          </a:xfrm>
        </p:spPr>
        <p:txBody>
          <a:bodyPr anchor="t"/>
          <a:lstStyle/>
          <a:p>
            <a:pPr algn="l" eaLnBrk="1" hangingPunct="1"/>
            <a:r>
              <a:rPr lang="en-US" altLang="en-US" sz="2400" b="1" u="sng" dirty="0">
                <a:solidFill>
                  <a:schemeClr val="accent6"/>
                </a:solidFill>
              </a:rPr>
              <a:t>Case Study </a:t>
            </a:r>
            <a:r>
              <a:rPr lang="en-US" altLang="en-US" sz="2400" b="1" u="sng" dirty="0" smtClean="0">
                <a:solidFill>
                  <a:schemeClr val="accent6"/>
                </a:solidFill>
              </a:rPr>
              <a:t>#9</a:t>
            </a:r>
            <a:r>
              <a:rPr lang="en-US" altLang="en-US" sz="2400" b="1" dirty="0" smtClean="0">
                <a:solidFill>
                  <a:schemeClr val="accent6"/>
                </a:solidFill>
              </a:rPr>
              <a:t>:  Use of Alleged Hazardous Material in a Processing Facility:  Case No. 99-11</a:t>
            </a:r>
          </a:p>
        </p:txBody>
      </p:sp>
      <p:sp>
        <p:nvSpPr>
          <p:cNvPr id="37892" name="Text Box 3"/>
          <p:cNvSpPr txBox="1">
            <a:spLocks noChangeArrowheads="1"/>
          </p:cNvSpPr>
          <p:nvPr/>
        </p:nvSpPr>
        <p:spPr bwMode="auto">
          <a:xfrm>
            <a:off x="685800" y="1502688"/>
            <a:ext cx="84201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spcBef>
                <a:spcPct val="50000"/>
              </a:spcBef>
            </a:pPr>
            <a:r>
              <a:rPr lang="en-US" altLang="en-US" sz="2200" i="1" u="sng" dirty="0">
                <a:solidFill>
                  <a:schemeClr val="accent6"/>
                </a:solidFill>
                <a:latin typeface="+mj-lt"/>
              </a:rPr>
              <a:t>Facts</a:t>
            </a:r>
            <a:r>
              <a:rPr lang="en-US" altLang="en-US" sz="2200" b="0" i="1" dirty="0" smtClean="0">
                <a:solidFill>
                  <a:schemeClr val="accent6"/>
                </a:solidFill>
                <a:latin typeface="+mj-lt"/>
              </a:rPr>
              <a:t>:   </a:t>
            </a:r>
            <a:r>
              <a:rPr lang="en-US" altLang="en-US" sz="2200" b="0" dirty="0" smtClean="0">
                <a:solidFill>
                  <a:schemeClr val="accent6"/>
                </a:solidFill>
                <a:latin typeface="+mj-lt"/>
              </a:rPr>
              <a:t>Engineer </a:t>
            </a:r>
            <a:r>
              <a:rPr lang="en-US" altLang="en-US" sz="2200" b="0" dirty="0">
                <a:solidFill>
                  <a:schemeClr val="accent6"/>
                </a:solidFill>
                <a:latin typeface="+mj-lt"/>
              </a:rPr>
              <a:t>A is a graduate engineer in a company’s manufacturing facility that uses toxic chemicals in its processing operations.  Engineer A’s job has nothing to do with the use and control of these </a:t>
            </a:r>
            <a:r>
              <a:rPr lang="en-US" altLang="en-US" sz="2200" b="0" dirty="0" smtClean="0">
                <a:solidFill>
                  <a:schemeClr val="accent6"/>
                </a:solidFill>
                <a:latin typeface="+mj-lt"/>
              </a:rPr>
              <a:t>materials. </a:t>
            </a:r>
            <a:r>
              <a:rPr lang="en-US" altLang="en-US" sz="2200" b="0" dirty="0">
                <a:solidFill>
                  <a:schemeClr val="accent6"/>
                </a:solidFill>
                <a:latin typeface="+mj-lt"/>
              </a:rPr>
              <a:t>A chemical called “MegaX” is used at the site.  Recent stories in the news have reported alleged immediate and long-term human genetic hazards from inhalation of or other contact with MegaX.  The news items are based on findings from laboratory experiments, which were done on mice, by a graduate student at a well-respected university’s physiology department.  Other scientists have neither confirmed nor refuted the experimental findings.  Federal and local governments have not made official pronouncements on the </a:t>
            </a:r>
            <a:r>
              <a:rPr lang="en-US" altLang="en-US" sz="2200" b="0" dirty="0" smtClean="0">
                <a:solidFill>
                  <a:schemeClr val="accent6"/>
                </a:solidFill>
                <a:latin typeface="+mj-lt"/>
              </a:rPr>
              <a:t>subject. </a:t>
            </a:r>
            <a:r>
              <a:rPr lang="en-US" altLang="en-US" sz="2200" b="0" dirty="0">
                <a:solidFill>
                  <a:schemeClr val="accent6"/>
                </a:solidFill>
                <a:latin typeface="+mj-lt"/>
              </a:rPr>
              <a:t>Several colleagues outside of the company have approached Engineer A on the subject and ask Engineer A to “do something” to eliminate the use of MegaX at the processing facility. </a:t>
            </a:r>
          </a:p>
        </p:txBody>
      </p:sp>
      <p:sp>
        <p:nvSpPr>
          <p:cNvPr id="37893" name="Footer Placeholder 4"/>
          <p:cNvSpPr txBox="1">
            <a:spLocks noGrp="1"/>
          </p:cNvSpPr>
          <p:nvPr/>
        </p:nvSpPr>
        <p:spPr bwMode="gray">
          <a:xfrm>
            <a:off x="4921250" y="6629400"/>
            <a:ext cx="422275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000" dirty="0">
                <a:solidFill>
                  <a:schemeClr val="accent1"/>
                </a:solidFill>
              </a:rPr>
              <a:t>© 2011 Cengage Learning Engineering. All Rights Reserved.</a:t>
            </a:r>
          </a:p>
        </p:txBody>
      </p:sp>
      <p:sp>
        <p:nvSpPr>
          <p:cNvPr id="7" name="Line 1028"/>
          <p:cNvSpPr>
            <a:spLocks noChangeShapeType="1"/>
          </p:cNvSpPr>
          <p:nvPr/>
        </p:nvSpPr>
        <p:spPr bwMode="auto">
          <a:xfrm>
            <a:off x="609600" y="228600"/>
            <a:ext cx="0" cy="6400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029"/>
          <p:cNvSpPr>
            <a:spLocks noChangeShapeType="1"/>
          </p:cNvSpPr>
          <p:nvPr/>
        </p:nvSpPr>
        <p:spPr bwMode="auto">
          <a:xfrm>
            <a:off x="609600" y="609600"/>
            <a:ext cx="78486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1030"/>
          <p:cNvSpPr>
            <a:spLocks noChangeArrowheads="1"/>
          </p:cNvSpPr>
          <p:nvPr/>
        </p:nvSpPr>
        <p:spPr bwMode="auto">
          <a:xfrm>
            <a:off x="685800" y="228600"/>
            <a:ext cx="648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fontAlgn="base">
              <a:spcBef>
                <a:spcPct val="20000"/>
              </a:spcBef>
              <a:spcAft>
                <a:spcPct val="0"/>
              </a:spcAft>
              <a:defRPr sz="2000">
                <a:solidFill>
                  <a:schemeClr val="tx1"/>
                </a:solidFill>
                <a:latin typeface="Times New Roman" panose="02020603050405020304" pitchFamily="18" charset="0"/>
              </a:defRPr>
            </a:lvl6pPr>
            <a:lvl7pPr algn="ctr" fontAlgn="base">
              <a:spcBef>
                <a:spcPct val="20000"/>
              </a:spcBef>
              <a:spcAft>
                <a:spcPct val="0"/>
              </a:spcAft>
              <a:defRPr sz="2000">
                <a:solidFill>
                  <a:schemeClr val="tx1"/>
                </a:solidFill>
                <a:latin typeface="Times New Roman" panose="02020603050405020304" pitchFamily="18" charset="0"/>
              </a:defRPr>
            </a:lvl7pPr>
            <a:lvl8pPr algn="ctr" fontAlgn="base">
              <a:spcBef>
                <a:spcPct val="20000"/>
              </a:spcBef>
              <a:spcAft>
                <a:spcPct val="0"/>
              </a:spcAft>
              <a:defRPr sz="2000">
                <a:solidFill>
                  <a:schemeClr val="tx1"/>
                </a:solidFill>
                <a:latin typeface="Times New Roman" panose="02020603050405020304" pitchFamily="18" charset="0"/>
              </a:defRPr>
            </a:lvl8pPr>
            <a:lvl9pPr algn="ctr" fontAlgn="base">
              <a:spcBef>
                <a:spcPct val="20000"/>
              </a:spcBef>
              <a:spcAft>
                <a:spcPct val="0"/>
              </a:spcAft>
              <a:defRPr sz="2000">
                <a:solidFill>
                  <a:schemeClr val="tx1"/>
                </a:solidFill>
                <a:latin typeface="Times New Roman" panose="02020603050405020304" pitchFamily="18" charset="0"/>
              </a:defRPr>
            </a:lvl9pPr>
          </a:lstStyle>
          <a:p>
            <a:pPr algn="l"/>
            <a:r>
              <a:rPr lang="en-US" altLang="en-US" sz="2000" dirty="0" smtClean="0">
                <a:solidFill>
                  <a:schemeClr val="accent2"/>
                </a:solidFill>
                <a:cs typeface="Times New Roman" panose="02020603050405020304" pitchFamily="18" charset="0"/>
              </a:rPr>
              <a:t>Lecture #7      </a:t>
            </a:r>
            <a:r>
              <a:rPr lang="en-US" altLang="en-US" sz="2000" dirty="0">
                <a:solidFill>
                  <a:schemeClr val="accent2"/>
                </a:solidFill>
                <a:cs typeface="Times New Roman" panose="02020603050405020304" pitchFamily="18" charset="0"/>
              </a:rPr>
              <a:t>EGR 120 – Introduction to Engineering</a:t>
            </a:r>
            <a:endParaRPr lang="en-US" altLang="en-US" dirty="0"/>
          </a:p>
        </p:txBody>
      </p:sp>
      <p:sp>
        <p:nvSpPr>
          <p:cNvPr id="10" name="Slide Number Placeholder 4"/>
          <p:cNvSpPr>
            <a:spLocks noGrp="1"/>
          </p:cNvSpPr>
          <p:nvPr>
            <p:ph type="sldNum" sz="quarter" idx="12"/>
          </p:nvPr>
        </p:nvSpPr>
        <p:spPr>
          <a:xfrm>
            <a:off x="7239000" y="0"/>
            <a:ext cx="1905000" cy="457200"/>
          </a:xfrm>
        </p:spPr>
        <p:txBody>
          <a:bodyPr/>
          <a:lstStyle/>
          <a:p>
            <a:r>
              <a:rPr lang="en-US" altLang="en-US" dirty="0" smtClean="0"/>
              <a:t>19</a:t>
            </a:r>
            <a:endParaRPr lang="en-US" altLang="en-US" dirty="0"/>
          </a:p>
        </p:txBody>
      </p:sp>
    </p:spTree>
    <p:extLst>
      <p:ext uri="{BB962C8B-B14F-4D97-AF65-F5344CB8AC3E}">
        <p14:creationId xmlns:p14="http://schemas.microsoft.com/office/powerpoint/2010/main" val="3843448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12"/>
          </p:nvPr>
        </p:nvSpPr>
        <p:spPr>
          <a:xfrm>
            <a:off x="7218780" y="-275"/>
            <a:ext cx="1905000" cy="457200"/>
          </a:xfrm>
        </p:spPr>
        <p:txBody>
          <a:bodyPr/>
          <a:lstStyle/>
          <a:p>
            <a:fld id="{C54EC144-F9F1-4CEA-BCA7-673B1E8634A7}" type="slidenum">
              <a:rPr lang="en-US" altLang="en-US"/>
              <a:pPr/>
              <a:t>2</a:t>
            </a:fld>
            <a:endParaRPr lang="en-US" altLang="en-US"/>
          </a:p>
        </p:txBody>
      </p:sp>
      <p:sp>
        <p:nvSpPr>
          <p:cNvPr id="314371" name="Text Box 3"/>
          <p:cNvSpPr txBox="1">
            <a:spLocks noChangeArrowheads="1"/>
          </p:cNvSpPr>
          <p:nvPr/>
        </p:nvSpPr>
        <p:spPr bwMode="auto">
          <a:xfrm>
            <a:off x="609600" y="701117"/>
            <a:ext cx="6985000"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406400" indent="-292100">
              <a:defRPr sz="2400">
                <a:solidFill>
                  <a:schemeClr val="tx1"/>
                </a:solidFill>
                <a:latin typeface="Times New Roman" panose="02020603050405020304" pitchFamily="18" charset="0"/>
              </a:defRPr>
            </a:lvl2pPr>
            <a:lvl3pPr marL="1549400" indent="-457200">
              <a:defRPr sz="2400">
                <a:solidFill>
                  <a:schemeClr val="tx1"/>
                </a:solidFill>
                <a:latin typeface="Times New Roman" panose="02020603050405020304" pitchFamily="18" charset="0"/>
              </a:defRPr>
            </a:lvl3pPr>
            <a:lvl4pPr marL="2120900" indent="-457200">
              <a:defRPr sz="2400">
                <a:solidFill>
                  <a:schemeClr val="tx1"/>
                </a:solidFill>
                <a:latin typeface="Times New Roman" panose="02020603050405020304" pitchFamily="18" charset="0"/>
              </a:defRPr>
            </a:lvl4pPr>
            <a:lvl5pPr marL="2692400" indent="-457200">
              <a:defRPr sz="2400">
                <a:solidFill>
                  <a:schemeClr val="tx1"/>
                </a:solidFill>
                <a:latin typeface="Times New Roman" panose="02020603050405020304" pitchFamily="18" charset="0"/>
              </a:defRPr>
            </a:lvl5pPr>
            <a:lvl6pPr marL="3149600" indent="-457200" fontAlgn="base">
              <a:spcBef>
                <a:spcPct val="0"/>
              </a:spcBef>
              <a:spcAft>
                <a:spcPct val="0"/>
              </a:spcAft>
              <a:defRPr sz="2400">
                <a:solidFill>
                  <a:schemeClr val="tx1"/>
                </a:solidFill>
                <a:latin typeface="Times New Roman" panose="02020603050405020304" pitchFamily="18" charset="0"/>
              </a:defRPr>
            </a:lvl6pPr>
            <a:lvl7pPr marL="3606800" indent="-457200" fontAlgn="base">
              <a:spcBef>
                <a:spcPct val="0"/>
              </a:spcBef>
              <a:spcAft>
                <a:spcPct val="0"/>
              </a:spcAft>
              <a:defRPr sz="2400">
                <a:solidFill>
                  <a:schemeClr val="tx1"/>
                </a:solidFill>
                <a:latin typeface="Times New Roman" panose="02020603050405020304" pitchFamily="18" charset="0"/>
              </a:defRPr>
            </a:lvl7pPr>
            <a:lvl8pPr marL="4064000" indent="-457200" fontAlgn="base">
              <a:spcBef>
                <a:spcPct val="0"/>
              </a:spcBef>
              <a:spcAft>
                <a:spcPct val="0"/>
              </a:spcAft>
              <a:defRPr sz="2400">
                <a:solidFill>
                  <a:schemeClr val="tx1"/>
                </a:solidFill>
                <a:latin typeface="Times New Roman" panose="02020603050405020304" pitchFamily="18" charset="0"/>
              </a:defRPr>
            </a:lvl8pPr>
            <a:lvl9pPr marL="4521200" indent="-457200" fontAlgn="base">
              <a:spcBef>
                <a:spcPct val="0"/>
              </a:spcBef>
              <a:spcAft>
                <a:spcPct val="0"/>
              </a:spcAft>
              <a:defRPr sz="2400">
                <a:solidFill>
                  <a:schemeClr val="tx1"/>
                </a:solidFill>
                <a:latin typeface="Times New Roman" panose="02020603050405020304" pitchFamily="18" charset="0"/>
              </a:defRPr>
            </a:lvl9pPr>
          </a:lstStyle>
          <a:p>
            <a:pPr>
              <a:spcBef>
                <a:spcPct val="30000"/>
              </a:spcBef>
              <a:buFont typeface="Wingdings" panose="05000000000000000000" pitchFamily="2" charset="2"/>
              <a:buNone/>
            </a:pPr>
            <a:r>
              <a:rPr lang="en-US" altLang="en-US" b="1" u="sng" dirty="0">
                <a:solidFill>
                  <a:schemeClr val="accent2"/>
                </a:solidFill>
                <a:sym typeface="Symbol" panose="05050102010706020507" pitchFamily="18" charset="2"/>
              </a:rPr>
              <a:t>Ethical Conflicts</a:t>
            </a:r>
            <a:endParaRPr lang="en-US" altLang="en-US" dirty="0">
              <a:solidFill>
                <a:schemeClr val="accent2"/>
              </a:solidFill>
              <a:sym typeface="Symbol" panose="05050102010706020507" pitchFamily="18" charset="2"/>
            </a:endParaRPr>
          </a:p>
          <a:p>
            <a:pPr>
              <a:spcBef>
                <a:spcPct val="30000"/>
              </a:spcBef>
              <a:buFont typeface="Wingdings" panose="05000000000000000000" pitchFamily="2" charset="2"/>
              <a:buNone/>
            </a:pPr>
            <a:r>
              <a:rPr lang="en-US" altLang="en-US" dirty="0">
                <a:solidFill>
                  <a:schemeClr val="accent2"/>
                </a:solidFill>
                <a:sym typeface="Symbol" panose="05050102010706020507" pitchFamily="18" charset="2"/>
              </a:rPr>
              <a:t>Engineers might be pulled in different directions:</a:t>
            </a:r>
          </a:p>
          <a:p>
            <a:pPr>
              <a:spcBef>
                <a:spcPct val="30000"/>
              </a:spcBef>
              <a:buFont typeface="Wingdings" panose="05000000000000000000" pitchFamily="2" charset="2"/>
              <a:buNone/>
            </a:pPr>
            <a:endParaRPr lang="en-US" altLang="en-US" dirty="0">
              <a:solidFill>
                <a:schemeClr val="accent2"/>
              </a:solidFill>
              <a:sym typeface="Symbol" panose="05050102010706020507" pitchFamily="18" charset="2"/>
            </a:endParaRPr>
          </a:p>
        </p:txBody>
      </p:sp>
      <p:sp>
        <p:nvSpPr>
          <p:cNvPr id="314372" name="Line 4"/>
          <p:cNvSpPr>
            <a:spLocks noChangeShapeType="1"/>
          </p:cNvSpPr>
          <p:nvPr/>
        </p:nvSpPr>
        <p:spPr bwMode="auto">
          <a:xfrm>
            <a:off x="609600" y="228600"/>
            <a:ext cx="0" cy="6400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373" name="Line 5"/>
          <p:cNvSpPr>
            <a:spLocks noChangeShapeType="1"/>
          </p:cNvSpPr>
          <p:nvPr/>
        </p:nvSpPr>
        <p:spPr bwMode="auto">
          <a:xfrm>
            <a:off x="609600" y="609600"/>
            <a:ext cx="78486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374" name="Rectangle 6"/>
          <p:cNvSpPr>
            <a:spLocks noChangeArrowheads="1"/>
          </p:cNvSpPr>
          <p:nvPr/>
        </p:nvSpPr>
        <p:spPr bwMode="auto">
          <a:xfrm>
            <a:off x="685800" y="228600"/>
            <a:ext cx="648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fontAlgn="base">
              <a:spcBef>
                <a:spcPct val="20000"/>
              </a:spcBef>
              <a:spcAft>
                <a:spcPct val="0"/>
              </a:spcAft>
              <a:defRPr sz="2000">
                <a:solidFill>
                  <a:schemeClr val="tx1"/>
                </a:solidFill>
                <a:latin typeface="Times New Roman" panose="02020603050405020304" pitchFamily="18" charset="0"/>
              </a:defRPr>
            </a:lvl6pPr>
            <a:lvl7pPr algn="ctr" fontAlgn="base">
              <a:spcBef>
                <a:spcPct val="20000"/>
              </a:spcBef>
              <a:spcAft>
                <a:spcPct val="0"/>
              </a:spcAft>
              <a:defRPr sz="2000">
                <a:solidFill>
                  <a:schemeClr val="tx1"/>
                </a:solidFill>
                <a:latin typeface="Times New Roman" panose="02020603050405020304" pitchFamily="18" charset="0"/>
              </a:defRPr>
            </a:lvl7pPr>
            <a:lvl8pPr algn="ctr" fontAlgn="base">
              <a:spcBef>
                <a:spcPct val="20000"/>
              </a:spcBef>
              <a:spcAft>
                <a:spcPct val="0"/>
              </a:spcAft>
              <a:defRPr sz="2000">
                <a:solidFill>
                  <a:schemeClr val="tx1"/>
                </a:solidFill>
                <a:latin typeface="Times New Roman" panose="02020603050405020304" pitchFamily="18" charset="0"/>
              </a:defRPr>
            </a:lvl8pPr>
            <a:lvl9pPr algn="ctr" fontAlgn="base">
              <a:spcBef>
                <a:spcPct val="20000"/>
              </a:spcBef>
              <a:spcAft>
                <a:spcPct val="0"/>
              </a:spcAft>
              <a:defRPr sz="2000">
                <a:solidFill>
                  <a:schemeClr val="tx1"/>
                </a:solidFill>
                <a:latin typeface="Times New Roman" panose="02020603050405020304" pitchFamily="18" charset="0"/>
              </a:defRPr>
            </a:lvl9pPr>
          </a:lstStyle>
          <a:p>
            <a:pPr algn="l"/>
            <a:r>
              <a:rPr lang="en-US" altLang="en-US" sz="2000" dirty="0" smtClean="0">
                <a:solidFill>
                  <a:schemeClr val="accent2"/>
                </a:solidFill>
                <a:cs typeface="Times New Roman" panose="02020603050405020304" pitchFamily="18" charset="0"/>
              </a:rPr>
              <a:t>Lecture #7      </a:t>
            </a:r>
            <a:r>
              <a:rPr lang="en-US" altLang="en-US" sz="2000" dirty="0">
                <a:solidFill>
                  <a:schemeClr val="accent2"/>
                </a:solidFill>
                <a:cs typeface="Times New Roman" panose="02020603050405020304" pitchFamily="18" charset="0"/>
              </a:rPr>
              <a:t>EGR 120 – Introduction to Engineering</a:t>
            </a:r>
            <a:endParaRPr lang="en-US" altLang="en-US" dirty="0"/>
          </a:p>
        </p:txBody>
      </p:sp>
      <p:grpSp>
        <p:nvGrpSpPr>
          <p:cNvPr id="314376" name="Group 8"/>
          <p:cNvGrpSpPr>
            <a:grpSpLocks/>
          </p:cNvGrpSpPr>
          <p:nvPr/>
        </p:nvGrpSpPr>
        <p:grpSpPr bwMode="auto">
          <a:xfrm>
            <a:off x="998993" y="1740973"/>
            <a:ext cx="6725404" cy="4889500"/>
            <a:chOff x="1142" y="1405"/>
            <a:chExt cx="3332" cy="2541"/>
          </a:xfrm>
        </p:grpSpPr>
        <p:sp>
          <p:nvSpPr>
            <p:cNvPr id="314377" name="AutoShape 9"/>
            <p:cNvSpPr>
              <a:spLocks noChangeArrowheads="1"/>
            </p:cNvSpPr>
            <p:nvPr/>
          </p:nvSpPr>
          <p:spPr bwMode="auto">
            <a:xfrm>
              <a:off x="1392" y="1656"/>
              <a:ext cx="2832" cy="204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378" name="Text Box 10"/>
            <p:cNvSpPr txBox="1">
              <a:spLocks noChangeArrowheads="1"/>
            </p:cNvSpPr>
            <p:nvPr/>
          </p:nvSpPr>
          <p:spPr bwMode="auto">
            <a:xfrm>
              <a:off x="2064" y="1405"/>
              <a:ext cx="15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Tahoma" panose="020B0604030504040204" pitchFamily="34" charset="0"/>
                </a:rPr>
                <a:t>Personal conscience</a:t>
              </a:r>
            </a:p>
          </p:txBody>
        </p:sp>
        <p:sp>
          <p:nvSpPr>
            <p:cNvPr id="314379" name="Text Box 11"/>
            <p:cNvSpPr txBox="1">
              <a:spLocks noChangeArrowheads="1"/>
            </p:cNvSpPr>
            <p:nvPr/>
          </p:nvSpPr>
          <p:spPr bwMode="auto">
            <a:xfrm>
              <a:off x="2064" y="3696"/>
              <a:ext cx="14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Tahoma" panose="020B0604030504040204" pitchFamily="34" charset="0"/>
                </a:rPr>
                <a:t>Professional ethics</a:t>
              </a:r>
            </a:p>
          </p:txBody>
        </p:sp>
        <p:sp>
          <p:nvSpPr>
            <p:cNvPr id="314380" name="Text Box 12"/>
            <p:cNvSpPr txBox="1">
              <a:spLocks noChangeArrowheads="1"/>
            </p:cNvSpPr>
            <p:nvPr/>
          </p:nvSpPr>
          <p:spPr bwMode="auto">
            <a:xfrm rot="-5400000">
              <a:off x="607" y="2455"/>
              <a:ext cx="131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Tahoma" panose="020B0604030504040204" pitchFamily="34" charset="0"/>
                </a:rPr>
                <a:t>Needs of society</a:t>
              </a:r>
            </a:p>
          </p:txBody>
        </p:sp>
        <p:sp>
          <p:nvSpPr>
            <p:cNvPr id="314381" name="Text Box 13"/>
            <p:cNvSpPr txBox="1">
              <a:spLocks noChangeArrowheads="1"/>
            </p:cNvSpPr>
            <p:nvPr/>
          </p:nvSpPr>
          <p:spPr bwMode="auto">
            <a:xfrm rot="5400000">
              <a:off x="3568" y="2576"/>
              <a:ext cx="156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Tahoma" panose="020B0604030504040204" pitchFamily="34" charset="0"/>
                </a:rPr>
                <a:t>Needs of employer</a:t>
              </a:r>
            </a:p>
          </p:txBody>
        </p:sp>
        <p:sp>
          <p:nvSpPr>
            <p:cNvPr id="314382" name="AutoShape 14"/>
            <p:cNvSpPr>
              <a:spLocks noChangeArrowheads="1"/>
            </p:cNvSpPr>
            <p:nvPr/>
          </p:nvSpPr>
          <p:spPr bwMode="auto">
            <a:xfrm>
              <a:off x="2544" y="2448"/>
              <a:ext cx="480" cy="480"/>
            </a:xfrm>
            <a:prstGeom prst="smileyFace">
              <a:avLst>
                <a:gd name="adj" fmla="val 4653"/>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2"/>
          <p:cNvSpPr txBox="1">
            <a:spLocks noChangeArrowheads="1"/>
          </p:cNvSpPr>
          <p:nvPr/>
        </p:nvSpPr>
        <p:spPr bwMode="auto">
          <a:xfrm>
            <a:off x="685799" y="1206043"/>
            <a:ext cx="76962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spcBef>
                <a:spcPct val="50000"/>
              </a:spcBef>
            </a:pPr>
            <a:r>
              <a:rPr lang="en-US" altLang="en-US" b="0" dirty="0" smtClean="0">
                <a:solidFill>
                  <a:schemeClr val="accent6"/>
                </a:solidFill>
                <a:latin typeface="+mj-lt"/>
              </a:rPr>
              <a:t>Engineer </a:t>
            </a:r>
            <a:r>
              <a:rPr lang="en-US" altLang="en-US" b="0" dirty="0">
                <a:solidFill>
                  <a:schemeClr val="accent6"/>
                </a:solidFill>
                <a:latin typeface="+mj-lt"/>
              </a:rPr>
              <a:t>A mentions this concern to her manager who tells Engineer A, “Don’t worry, we have an Industrial Safety Specialist who handles that</a:t>
            </a:r>
            <a:r>
              <a:rPr lang="en-US" altLang="en-US" b="0" dirty="0" smtClean="0">
                <a:solidFill>
                  <a:schemeClr val="accent6"/>
                </a:solidFill>
                <a:latin typeface="+mj-lt"/>
              </a:rPr>
              <a:t>.” </a:t>
            </a:r>
            <a:r>
              <a:rPr lang="en-US" altLang="en-US" b="0" dirty="0">
                <a:solidFill>
                  <a:schemeClr val="accent6"/>
                </a:solidFill>
                <a:latin typeface="+mj-lt"/>
              </a:rPr>
              <a:t>Two months elapse and MegaX is still used in the factory.  The controversy in the press continues, but since there is no further scientific evidence pro or con in the matter, the issues remain unresolved.  The use of the chemical in the processing facility has increased and now more workers are exposed daily to the substance than was the case two months ago.</a:t>
            </a:r>
            <a:endParaRPr lang="en-US" altLang="en-US" dirty="0">
              <a:solidFill>
                <a:schemeClr val="accent6"/>
              </a:solidFill>
              <a:latin typeface="+mj-lt"/>
            </a:endParaRPr>
          </a:p>
          <a:p>
            <a:pPr>
              <a:spcBef>
                <a:spcPct val="50000"/>
              </a:spcBef>
            </a:pPr>
            <a:r>
              <a:rPr lang="en-US" altLang="en-US" b="0" dirty="0" smtClean="0">
                <a:solidFill>
                  <a:schemeClr val="accent6"/>
                </a:solidFill>
                <a:latin typeface="+mj-lt"/>
              </a:rPr>
              <a:t> </a:t>
            </a:r>
            <a:endParaRPr lang="en-US" altLang="en-US" dirty="0">
              <a:solidFill>
                <a:schemeClr val="accent6"/>
              </a:solidFill>
              <a:latin typeface="+mj-lt"/>
            </a:endParaRPr>
          </a:p>
        </p:txBody>
      </p:sp>
      <p:sp>
        <p:nvSpPr>
          <p:cNvPr id="39941" name="Footer Placeholder 4"/>
          <p:cNvSpPr txBox="1">
            <a:spLocks noGrp="1"/>
          </p:cNvSpPr>
          <p:nvPr/>
        </p:nvSpPr>
        <p:spPr bwMode="gray">
          <a:xfrm>
            <a:off x="4921251" y="6629400"/>
            <a:ext cx="422275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000">
                <a:solidFill>
                  <a:schemeClr val="accent1"/>
                </a:solidFill>
              </a:rPr>
              <a:t>© 2011 Cengage Learning Engineering. All Rights Reserved.</a:t>
            </a:r>
          </a:p>
        </p:txBody>
      </p:sp>
      <p:sp>
        <p:nvSpPr>
          <p:cNvPr id="7" name="Line 1028"/>
          <p:cNvSpPr>
            <a:spLocks noChangeShapeType="1"/>
          </p:cNvSpPr>
          <p:nvPr/>
        </p:nvSpPr>
        <p:spPr bwMode="auto">
          <a:xfrm>
            <a:off x="609600" y="228600"/>
            <a:ext cx="0" cy="6400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029"/>
          <p:cNvSpPr>
            <a:spLocks noChangeShapeType="1"/>
          </p:cNvSpPr>
          <p:nvPr/>
        </p:nvSpPr>
        <p:spPr bwMode="auto">
          <a:xfrm>
            <a:off x="609600" y="609600"/>
            <a:ext cx="78486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1030"/>
          <p:cNvSpPr>
            <a:spLocks noChangeArrowheads="1"/>
          </p:cNvSpPr>
          <p:nvPr/>
        </p:nvSpPr>
        <p:spPr bwMode="auto">
          <a:xfrm>
            <a:off x="685800" y="228600"/>
            <a:ext cx="648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fontAlgn="base">
              <a:spcBef>
                <a:spcPct val="20000"/>
              </a:spcBef>
              <a:spcAft>
                <a:spcPct val="0"/>
              </a:spcAft>
              <a:defRPr sz="2000">
                <a:solidFill>
                  <a:schemeClr val="tx1"/>
                </a:solidFill>
                <a:latin typeface="Times New Roman" panose="02020603050405020304" pitchFamily="18" charset="0"/>
              </a:defRPr>
            </a:lvl6pPr>
            <a:lvl7pPr algn="ctr" fontAlgn="base">
              <a:spcBef>
                <a:spcPct val="20000"/>
              </a:spcBef>
              <a:spcAft>
                <a:spcPct val="0"/>
              </a:spcAft>
              <a:defRPr sz="2000">
                <a:solidFill>
                  <a:schemeClr val="tx1"/>
                </a:solidFill>
                <a:latin typeface="Times New Roman" panose="02020603050405020304" pitchFamily="18" charset="0"/>
              </a:defRPr>
            </a:lvl7pPr>
            <a:lvl8pPr algn="ctr" fontAlgn="base">
              <a:spcBef>
                <a:spcPct val="20000"/>
              </a:spcBef>
              <a:spcAft>
                <a:spcPct val="0"/>
              </a:spcAft>
              <a:defRPr sz="2000">
                <a:solidFill>
                  <a:schemeClr val="tx1"/>
                </a:solidFill>
                <a:latin typeface="Times New Roman" panose="02020603050405020304" pitchFamily="18" charset="0"/>
              </a:defRPr>
            </a:lvl8pPr>
            <a:lvl9pPr algn="ctr" fontAlgn="base">
              <a:spcBef>
                <a:spcPct val="20000"/>
              </a:spcBef>
              <a:spcAft>
                <a:spcPct val="0"/>
              </a:spcAft>
              <a:defRPr sz="2000">
                <a:solidFill>
                  <a:schemeClr val="tx1"/>
                </a:solidFill>
                <a:latin typeface="Times New Roman" panose="02020603050405020304" pitchFamily="18" charset="0"/>
              </a:defRPr>
            </a:lvl9pPr>
          </a:lstStyle>
          <a:p>
            <a:pPr algn="l"/>
            <a:r>
              <a:rPr lang="en-US" altLang="en-US" sz="2000" dirty="0" smtClean="0">
                <a:solidFill>
                  <a:schemeClr val="accent2"/>
                </a:solidFill>
                <a:cs typeface="Times New Roman" panose="02020603050405020304" pitchFamily="18" charset="0"/>
              </a:rPr>
              <a:t>Lecture #7      </a:t>
            </a:r>
            <a:r>
              <a:rPr lang="en-US" altLang="en-US" sz="2000" dirty="0">
                <a:solidFill>
                  <a:schemeClr val="accent2"/>
                </a:solidFill>
                <a:cs typeface="Times New Roman" panose="02020603050405020304" pitchFamily="18" charset="0"/>
              </a:rPr>
              <a:t>EGR 120 – Introduction to Engineering</a:t>
            </a:r>
            <a:endParaRPr lang="en-US" altLang="en-US" dirty="0"/>
          </a:p>
        </p:txBody>
      </p:sp>
      <p:sp>
        <p:nvSpPr>
          <p:cNvPr id="11" name="Rectangle 2"/>
          <p:cNvSpPr txBox="1">
            <a:spLocks noChangeArrowheads="1"/>
          </p:cNvSpPr>
          <p:nvPr/>
        </p:nvSpPr>
        <p:spPr bwMode="auto">
          <a:xfrm>
            <a:off x="609599" y="609600"/>
            <a:ext cx="7772400" cy="567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algn="l"/>
            <a:r>
              <a:rPr lang="en-US" altLang="en-US" sz="2400" b="1" u="sng" dirty="0" smtClean="0">
                <a:solidFill>
                  <a:schemeClr val="accent6"/>
                </a:solidFill>
              </a:rPr>
              <a:t>Case Study #9</a:t>
            </a:r>
            <a:r>
              <a:rPr lang="en-US" altLang="en-US" sz="2400" b="1" dirty="0" smtClean="0">
                <a:solidFill>
                  <a:schemeClr val="accent6"/>
                </a:solidFill>
              </a:rPr>
              <a:t>:  (continued)</a:t>
            </a:r>
            <a:endParaRPr lang="en-US" altLang="en-US" sz="2400" b="1" dirty="0">
              <a:solidFill>
                <a:schemeClr val="accent6"/>
              </a:solidFill>
            </a:endParaRPr>
          </a:p>
        </p:txBody>
      </p:sp>
      <p:sp>
        <p:nvSpPr>
          <p:cNvPr id="12" name="Rectangle 11"/>
          <p:cNvSpPr/>
          <p:nvPr/>
        </p:nvSpPr>
        <p:spPr>
          <a:xfrm>
            <a:off x="609599" y="4623542"/>
            <a:ext cx="8534401" cy="2234458"/>
          </a:xfrm>
          <a:prstGeom prst="rect">
            <a:avLst/>
          </a:prstGeom>
        </p:spPr>
        <p:txBody>
          <a:bodyPr wrap="square">
            <a:spAutoFit/>
          </a:bodyPr>
          <a:lstStyle/>
          <a:p>
            <a:pPr>
              <a:spcBef>
                <a:spcPct val="50000"/>
              </a:spcBef>
            </a:pPr>
            <a:r>
              <a:rPr lang="en-US" altLang="en-US" b="1" i="1" u="sng" dirty="0">
                <a:solidFill>
                  <a:schemeClr val="accent6"/>
                </a:solidFill>
              </a:rPr>
              <a:t>Questions</a:t>
            </a:r>
            <a:r>
              <a:rPr lang="en-US" altLang="en-US" b="1" i="1" dirty="0" smtClean="0">
                <a:solidFill>
                  <a:schemeClr val="accent6"/>
                </a:solidFill>
              </a:rPr>
              <a:t>:</a:t>
            </a:r>
          </a:p>
          <a:p>
            <a:pPr marL="342900" indent="-342900">
              <a:spcBef>
                <a:spcPct val="50000"/>
              </a:spcBef>
              <a:buFont typeface="Arial" panose="020B0604020202020204" pitchFamily="34" charset="0"/>
              <a:buChar char="•"/>
            </a:pPr>
            <a:r>
              <a:rPr lang="en-US" altLang="en-US" dirty="0" smtClean="0">
                <a:solidFill>
                  <a:schemeClr val="accent6"/>
                </a:solidFill>
              </a:rPr>
              <a:t>Does Engineer A have an obligation to take further action under the facts and circumstances?</a:t>
            </a:r>
          </a:p>
          <a:p>
            <a:pPr marL="342900" indent="-342900" eaLnBrk="0" hangingPunct="0">
              <a:spcBef>
                <a:spcPct val="30000"/>
              </a:spcBef>
              <a:buFont typeface="Arial" panose="020B0604020202020204" pitchFamily="34" charset="0"/>
              <a:buChar char="•"/>
            </a:pPr>
            <a:r>
              <a:rPr lang="en-US" altLang="en-US" dirty="0" smtClean="0">
                <a:solidFill>
                  <a:schemeClr val="accent6"/>
                </a:solidFill>
                <a:sym typeface="Symbol" panose="05050102010706020507" pitchFamily="18" charset="2"/>
              </a:rPr>
              <a:t>What </a:t>
            </a:r>
            <a:r>
              <a:rPr lang="en-US" altLang="en-US" dirty="0">
                <a:solidFill>
                  <a:schemeClr val="accent6"/>
                </a:solidFill>
                <a:sym typeface="Symbol" panose="05050102010706020507" pitchFamily="18" charset="2"/>
              </a:rPr>
              <a:t>section(s) of the NSPE Code of Ethics might apply to this situation?</a:t>
            </a:r>
          </a:p>
        </p:txBody>
      </p:sp>
      <p:sp>
        <p:nvSpPr>
          <p:cNvPr id="13" name="Slide Number Placeholder 4"/>
          <p:cNvSpPr>
            <a:spLocks noGrp="1"/>
          </p:cNvSpPr>
          <p:nvPr>
            <p:ph type="sldNum" sz="quarter" idx="12"/>
          </p:nvPr>
        </p:nvSpPr>
        <p:spPr>
          <a:xfrm>
            <a:off x="7239000" y="0"/>
            <a:ext cx="1905000" cy="457200"/>
          </a:xfrm>
        </p:spPr>
        <p:txBody>
          <a:bodyPr/>
          <a:lstStyle/>
          <a:p>
            <a:r>
              <a:rPr lang="en-US" altLang="en-US" dirty="0" smtClean="0"/>
              <a:t>20</a:t>
            </a:r>
            <a:endParaRPr lang="en-US" altLang="en-US" dirty="0"/>
          </a:p>
        </p:txBody>
      </p:sp>
    </p:spTree>
    <p:extLst>
      <p:ext uri="{BB962C8B-B14F-4D97-AF65-F5344CB8AC3E}">
        <p14:creationId xmlns:p14="http://schemas.microsoft.com/office/powerpoint/2010/main" val="1553320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607241" y="609600"/>
            <a:ext cx="8534401" cy="1143000"/>
          </a:xfrm>
        </p:spPr>
        <p:txBody>
          <a:bodyPr anchor="t"/>
          <a:lstStyle/>
          <a:p>
            <a:pPr algn="l" eaLnBrk="1" hangingPunct="1"/>
            <a:r>
              <a:rPr lang="en-US" altLang="en-US" sz="2400" b="1" u="sng" dirty="0">
                <a:solidFill>
                  <a:schemeClr val="accent6"/>
                </a:solidFill>
              </a:rPr>
              <a:t>Case Study </a:t>
            </a:r>
            <a:r>
              <a:rPr lang="en-US" altLang="en-US" sz="2400" b="1" u="sng" dirty="0" smtClean="0">
                <a:solidFill>
                  <a:schemeClr val="accent6"/>
                </a:solidFill>
              </a:rPr>
              <a:t>#10</a:t>
            </a:r>
            <a:r>
              <a:rPr lang="en-US" altLang="en-US" sz="2400" b="1" dirty="0" smtClean="0">
                <a:solidFill>
                  <a:schemeClr val="accent6"/>
                </a:solidFill>
              </a:rPr>
              <a:t>:  Advertising – Statement of Project Success:  Case No.  79-6</a:t>
            </a:r>
          </a:p>
        </p:txBody>
      </p:sp>
      <p:sp>
        <p:nvSpPr>
          <p:cNvPr id="56324" name="Text Box 3"/>
          <p:cNvSpPr txBox="1">
            <a:spLocks noChangeArrowheads="1"/>
          </p:cNvSpPr>
          <p:nvPr/>
        </p:nvSpPr>
        <p:spPr bwMode="auto">
          <a:xfrm>
            <a:off x="685800" y="1600886"/>
            <a:ext cx="807720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spcBef>
                <a:spcPct val="50000"/>
              </a:spcBef>
            </a:pPr>
            <a:r>
              <a:rPr lang="en-US" altLang="en-US" i="1" u="sng" dirty="0">
                <a:solidFill>
                  <a:schemeClr val="accent6"/>
                </a:solidFill>
                <a:latin typeface="+mj-lt"/>
              </a:rPr>
              <a:t>Facts</a:t>
            </a:r>
            <a:r>
              <a:rPr lang="en-US" altLang="en-US" b="0" i="1" dirty="0" smtClean="0">
                <a:solidFill>
                  <a:schemeClr val="accent6"/>
                </a:solidFill>
                <a:latin typeface="+mj-lt"/>
              </a:rPr>
              <a:t>:  </a:t>
            </a:r>
            <a:r>
              <a:rPr lang="en-US" altLang="en-US" b="0" dirty="0" smtClean="0">
                <a:solidFill>
                  <a:schemeClr val="accent6"/>
                </a:solidFill>
                <a:latin typeface="+mj-lt"/>
              </a:rPr>
              <a:t>Engineer </a:t>
            </a:r>
            <a:r>
              <a:rPr lang="en-US" altLang="en-US" b="0" dirty="0">
                <a:solidFill>
                  <a:schemeClr val="accent6"/>
                </a:solidFill>
                <a:latin typeface="+mj-lt"/>
              </a:rPr>
              <a:t>A published an advertisement in the classified section of a daily newspaper under the heading, “Business Services,” which read in full:  “</a:t>
            </a:r>
            <a:r>
              <a:rPr lang="en-US" altLang="en-US" b="0" i="1" dirty="0">
                <a:solidFill>
                  <a:schemeClr val="accent6"/>
                </a:solidFill>
                <a:latin typeface="+mj-lt"/>
              </a:rPr>
              <a:t>Consulting Engineer for Industry.  Can reduce present process heating fuel consumption by 30% to 70% while doubling capacity in same floor space.  For more information contact Engineer A, telephone 123-456-7890</a:t>
            </a:r>
            <a:r>
              <a:rPr lang="en-US" altLang="en-US" b="0" dirty="0">
                <a:solidFill>
                  <a:schemeClr val="accent6"/>
                </a:solidFill>
                <a:latin typeface="+mj-lt"/>
              </a:rPr>
              <a:t>.”</a:t>
            </a:r>
          </a:p>
        </p:txBody>
      </p:sp>
      <p:sp>
        <p:nvSpPr>
          <p:cNvPr id="56325" name="Footer Placeholder 4"/>
          <p:cNvSpPr txBox="1">
            <a:spLocks noGrp="1"/>
          </p:cNvSpPr>
          <p:nvPr/>
        </p:nvSpPr>
        <p:spPr bwMode="gray">
          <a:xfrm>
            <a:off x="4874441" y="6629400"/>
            <a:ext cx="422275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000">
                <a:solidFill>
                  <a:schemeClr val="accent1"/>
                </a:solidFill>
              </a:rPr>
              <a:t>© 2011 Cengage Learning Engineering. All Rights Reserved.</a:t>
            </a:r>
          </a:p>
        </p:txBody>
      </p:sp>
      <p:sp>
        <p:nvSpPr>
          <p:cNvPr id="7" name="Line 1028"/>
          <p:cNvSpPr>
            <a:spLocks noChangeShapeType="1"/>
          </p:cNvSpPr>
          <p:nvPr/>
        </p:nvSpPr>
        <p:spPr bwMode="auto">
          <a:xfrm>
            <a:off x="609600" y="228600"/>
            <a:ext cx="0" cy="6400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029"/>
          <p:cNvSpPr>
            <a:spLocks noChangeShapeType="1"/>
          </p:cNvSpPr>
          <p:nvPr/>
        </p:nvSpPr>
        <p:spPr bwMode="auto">
          <a:xfrm>
            <a:off x="609600" y="609600"/>
            <a:ext cx="78486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1030"/>
          <p:cNvSpPr>
            <a:spLocks noChangeArrowheads="1"/>
          </p:cNvSpPr>
          <p:nvPr/>
        </p:nvSpPr>
        <p:spPr bwMode="auto">
          <a:xfrm>
            <a:off x="685800" y="228600"/>
            <a:ext cx="648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fontAlgn="base">
              <a:spcBef>
                <a:spcPct val="20000"/>
              </a:spcBef>
              <a:spcAft>
                <a:spcPct val="0"/>
              </a:spcAft>
              <a:defRPr sz="2000">
                <a:solidFill>
                  <a:schemeClr val="tx1"/>
                </a:solidFill>
                <a:latin typeface="Times New Roman" panose="02020603050405020304" pitchFamily="18" charset="0"/>
              </a:defRPr>
            </a:lvl6pPr>
            <a:lvl7pPr algn="ctr" fontAlgn="base">
              <a:spcBef>
                <a:spcPct val="20000"/>
              </a:spcBef>
              <a:spcAft>
                <a:spcPct val="0"/>
              </a:spcAft>
              <a:defRPr sz="2000">
                <a:solidFill>
                  <a:schemeClr val="tx1"/>
                </a:solidFill>
                <a:latin typeface="Times New Roman" panose="02020603050405020304" pitchFamily="18" charset="0"/>
              </a:defRPr>
            </a:lvl7pPr>
            <a:lvl8pPr algn="ctr" fontAlgn="base">
              <a:spcBef>
                <a:spcPct val="20000"/>
              </a:spcBef>
              <a:spcAft>
                <a:spcPct val="0"/>
              </a:spcAft>
              <a:defRPr sz="2000">
                <a:solidFill>
                  <a:schemeClr val="tx1"/>
                </a:solidFill>
                <a:latin typeface="Times New Roman" panose="02020603050405020304" pitchFamily="18" charset="0"/>
              </a:defRPr>
            </a:lvl8pPr>
            <a:lvl9pPr algn="ctr" fontAlgn="base">
              <a:spcBef>
                <a:spcPct val="20000"/>
              </a:spcBef>
              <a:spcAft>
                <a:spcPct val="0"/>
              </a:spcAft>
              <a:defRPr sz="2000">
                <a:solidFill>
                  <a:schemeClr val="tx1"/>
                </a:solidFill>
                <a:latin typeface="Times New Roman" panose="02020603050405020304" pitchFamily="18" charset="0"/>
              </a:defRPr>
            </a:lvl9pPr>
          </a:lstStyle>
          <a:p>
            <a:pPr algn="l"/>
            <a:r>
              <a:rPr lang="en-US" altLang="en-US" sz="2000" dirty="0" smtClean="0">
                <a:solidFill>
                  <a:schemeClr val="accent2"/>
                </a:solidFill>
                <a:cs typeface="Times New Roman" panose="02020603050405020304" pitchFamily="18" charset="0"/>
              </a:rPr>
              <a:t>Lecture #7      </a:t>
            </a:r>
            <a:r>
              <a:rPr lang="en-US" altLang="en-US" sz="2000" dirty="0">
                <a:solidFill>
                  <a:schemeClr val="accent2"/>
                </a:solidFill>
                <a:cs typeface="Times New Roman" panose="02020603050405020304" pitchFamily="18" charset="0"/>
              </a:rPr>
              <a:t>EGR 120 – Introduction to Engineering</a:t>
            </a:r>
            <a:endParaRPr lang="en-US" altLang="en-US" dirty="0"/>
          </a:p>
        </p:txBody>
      </p:sp>
      <p:sp>
        <p:nvSpPr>
          <p:cNvPr id="10" name="Rectangle 9"/>
          <p:cNvSpPr/>
          <p:nvPr/>
        </p:nvSpPr>
        <p:spPr>
          <a:xfrm>
            <a:off x="607242" y="4111801"/>
            <a:ext cx="8534401" cy="1865126"/>
          </a:xfrm>
          <a:prstGeom prst="rect">
            <a:avLst/>
          </a:prstGeom>
        </p:spPr>
        <p:txBody>
          <a:bodyPr wrap="square">
            <a:spAutoFit/>
          </a:bodyPr>
          <a:lstStyle/>
          <a:p>
            <a:pPr>
              <a:spcBef>
                <a:spcPct val="50000"/>
              </a:spcBef>
            </a:pPr>
            <a:r>
              <a:rPr lang="en-US" altLang="en-US" b="1" i="1" u="sng" dirty="0">
                <a:solidFill>
                  <a:schemeClr val="accent6"/>
                </a:solidFill>
              </a:rPr>
              <a:t>Questions</a:t>
            </a:r>
            <a:r>
              <a:rPr lang="en-US" altLang="en-US" b="1" i="1" dirty="0" smtClean="0">
                <a:solidFill>
                  <a:schemeClr val="accent6"/>
                </a:solidFill>
              </a:rPr>
              <a:t>:</a:t>
            </a:r>
          </a:p>
          <a:p>
            <a:pPr marL="342900" indent="-342900">
              <a:spcBef>
                <a:spcPct val="50000"/>
              </a:spcBef>
              <a:buFont typeface="Arial" panose="020B0604020202020204" pitchFamily="34" charset="0"/>
              <a:buChar char="•"/>
            </a:pPr>
            <a:r>
              <a:rPr lang="en-US" altLang="en-US" dirty="0">
                <a:solidFill>
                  <a:schemeClr val="accent6"/>
                </a:solidFill>
              </a:rPr>
              <a:t>Was Engineer A’s advertisement ethical?</a:t>
            </a:r>
          </a:p>
          <a:p>
            <a:pPr marL="342900" indent="-342900" eaLnBrk="0" hangingPunct="0">
              <a:spcBef>
                <a:spcPct val="30000"/>
              </a:spcBef>
              <a:buFont typeface="Arial" panose="020B0604020202020204" pitchFamily="34" charset="0"/>
              <a:buChar char="•"/>
            </a:pPr>
            <a:r>
              <a:rPr lang="en-US" altLang="en-US" dirty="0" smtClean="0">
                <a:solidFill>
                  <a:schemeClr val="accent6"/>
                </a:solidFill>
                <a:sym typeface="Symbol" panose="05050102010706020507" pitchFamily="18" charset="2"/>
              </a:rPr>
              <a:t>What </a:t>
            </a:r>
            <a:r>
              <a:rPr lang="en-US" altLang="en-US" dirty="0">
                <a:solidFill>
                  <a:schemeClr val="accent6"/>
                </a:solidFill>
                <a:sym typeface="Symbol" panose="05050102010706020507" pitchFamily="18" charset="2"/>
              </a:rPr>
              <a:t>section(s) of the NSPE Code of Ethics might apply to this situation?</a:t>
            </a:r>
          </a:p>
        </p:txBody>
      </p:sp>
      <p:sp>
        <p:nvSpPr>
          <p:cNvPr id="11" name="Slide Number Placeholder 4"/>
          <p:cNvSpPr>
            <a:spLocks noGrp="1"/>
          </p:cNvSpPr>
          <p:nvPr>
            <p:ph type="sldNum" sz="quarter" idx="12"/>
          </p:nvPr>
        </p:nvSpPr>
        <p:spPr>
          <a:xfrm>
            <a:off x="7239000" y="0"/>
            <a:ext cx="1905000" cy="457200"/>
          </a:xfrm>
        </p:spPr>
        <p:txBody>
          <a:bodyPr/>
          <a:lstStyle/>
          <a:p>
            <a:r>
              <a:rPr lang="en-US" altLang="en-US" dirty="0" smtClean="0"/>
              <a:t>21</a:t>
            </a:r>
            <a:endParaRPr lang="en-US" altLang="en-US" dirty="0"/>
          </a:p>
        </p:txBody>
      </p:sp>
    </p:spTree>
    <p:extLst>
      <p:ext uri="{BB962C8B-B14F-4D97-AF65-F5344CB8AC3E}">
        <p14:creationId xmlns:p14="http://schemas.microsoft.com/office/powerpoint/2010/main" val="4028239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609599" y="609600"/>
            <a:ext cx="8534401" cy="1143000"/>
          </a:xfrm>
        </p:spPr>
        <p:txBody>
          <a:bodyPr anchor="t"/>
          <a:lstStyle/>
          <a:p>
            <a:pPr algn="l" eaLnBrk="1" hangingPunct="1"/>
            <a:r>
              <a:rPr lang="en-US" altLang="en-US" sz="2400" b="1" u="sng" dirty="0">
                <a:solidFill>
                  <a:schemeClr val="accent6"/>
                </a:solidFill>
              </a:rPr>
              <a:t>Case Study </a:t>
            </a:r>
            <a:r>
              <a:rPr lang="en-US" altLang="en-US" sz="2400" b="1" u="sng" dirty="0" smtClean="0">
                <a:solidFill>
                  <a:schemeClr val="accent6"/>
                </a:solidFill>
              </a:rPr>
              <a:t>#11</a:t>
            </a:r>
            <a:r>
              <a:rPr lang="en-US" altLang="en-US" sz="2400" b="1" dirty="0" smtClean="0">
                <a:solidFill>
                  <a:schemeClr val="accent6"/>
                </a:solidFill>
              </a:rPr>
              <a:t>: Using Technical Proposal of Another Without Consent:  Case No.  83-3</a:t>
            </a:r>
          </a:p>
        </p:txBody>
      </p:sp>
      <p:sp>
        <p:nvSpPr>
          <p:cNvPr id="58372" name="Text Box 3"/>
          <p:cNvSpPr txBox="1">
            <a:spLocks noChangeArrowheads="1"/>
          </p:cNvSpPr>
          <p:nvPr/>
        </p:nvSpPr>
        <p:spPr bwMode="auto">
          <a:xfrm>
            <a:off x="685800" y="1546225"/>
            <a:ext cx="84582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spcBef>
                <a:spcPct val="50000"/>
              </a:spcBef>
            </a:pPr>
            <a:r>
              <a:rPr lang="en-US" altLang="en-US" sz="2200" i="1" u="sng" dirty="0">
                <a:solidFill>
                  <a:schemeClr val="accent6"/>
                </a:solidFill>
                <a:latin typeface="+mj-lt"/>
              </a:rPr>
              <a:t>Facts</a:t>
            </a:r>
            <a:r>
              <a:rPr lang="en-US" altLang="en-US" sz="2200" b="0" i="1" dirty="0" smtClean="0">
                <a:solidFill>
                  <a:schemeClr val="accent6"/>
                </a:solidFill>
                <a:latin typeface="+mj-lt"/>
              </a:rPr>
              <a:t>:   </a:t>
            </a:r>
            <a:r>
              <a:rPr lang="en-US" altLang="en-US" sz="2200" b="0" dirty="0" smtClean="0">
                <a:solidFill>
                  <a:schemeClr val="accent6"/>
                </a:solidFill>
                <a:latin typeface="+mj-lt"/>
              </a:rPr>
              <a:t>Engineer </a:t>
            </a:r>
            <a:r>
              <a:rPr lang="en-US" altLang="en-US" sz="2200" b="0" dirty="0">
                <a:solidFill>
                  <a:schemeClr val="accent6"/>
                </a:solidFill>
                <a:latin typeface="+mj-lt"/>
              </a:rPr>
              <a:t>B submitted a proposal to a county council following an interview concerning a project.  The proposal included technical information and data that the council requested as a basis for the selection.  Smith, a staff member of the council, made Engineer B’s proposal available to Engineer A.  Engineer A used Engineer B’s proposal without Engineer B’s consent in developing another proposal, which was subsequently submitted to the council.  The extent to which Engineer A used Engineer B’s information and data is in dispute between the parties.</a:t>
            </a:r>
          </a:p>
        </p:txBody>
      </p:sp>
      <p:sp>
        <p:nvSpPr>
          <p:cNvPr id="58373" name="Footer Placeholder 4"/>
          <p:cNvSpPr txBox="1">
            <a:spLocks noGrp="1"/>
          </p:cNvSpPr>
          <p:nvPr/>
        </p:nvSpPr>
        <p:spPr bwMode="gray">
          <a:xfrm>
            <a:off x="4876799" y="6629400"/>
            <a:ext cx="422275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000" dirty="0">
                <a:solidFill>
                  <a:schemeClr val="accent1"/>
                </a:solidFill>
              </a:rPr>
              <a:t>© 2011 Cengage Learning Engineering. All Rights Reserved.</a:t>
            </a:r>
          </a:p>
        </p:txBody>
      </p:sp>
      <p:sp>
        <p:nvSpPr>
          <p:cNvPr id="7" name="Line 1028"/>
          <p:cNvSpPr>
            <a:spLocks noChangeShapeType="1"/>
          </p:cNvSpPr>
          <p:nvPr/>
        </p:nvSpPr>
        <p:spPr bwMode="auto">
          <a:xfrm>
            <a:off x="609600" y="228600"/>
            <a:ext cx="0" cy="6400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029"/>
          <p:cNvSpPr>
            <a:spLocks noChangeShapeType="1"/>
          </p:cNvSpPr>
          <p:nvPr/>
        </p:nvSpPr>
        <p:spPr bwMode="auto">
          <a:xfrm>
            <a:off x="609600" y="609600"/>
            <a:ext cx="78486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1030"/>
          <p:cNvSpPr>
            <a:spLocks noChangeArrowheads="1"/>
          </p:cNvSpPr>
          <p:nvPr/>
        </p:nvSpPr>
        <p:spPr bwMode="auto">
          <a:xfrm>
            <a:off x="685800" y="228600"/>
            <a:ext cx="648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fontAlgn="base">
              <a:spcBef>
                <a:spcPct val="20000"/>
              </a:spcBef>
              <a:spcAft>
                <a:spcPct val="0"/>
              </a:spcAft>
              <a:defRPr sz="2000">
                <a:solidFill>
                  <a:schemeClr val="tx1"/>
                </a:solidFill>
                <a:latin typeface="Times New Roman" panose="02020603050405020304" pitchFamily="18" charset="0"/>
              </a:defRPr>
            </a:lvl6pPr>
            <a:lvl7pPr algn="ctr" fontAlgn="base">
              <a:spcBef>
                <a:spcPct val="20000"/>
              </a:spcBef>
              <a:spcAft>
                <a:spcPct val="0"/>
              </a:spcAft>
              <a:defRPr sz="2000">
                <a:solidFill>
                  <a:schemeClr val="tx1"/>
                </a:solidFill>
                <a:latin typeface="Times New Roman" panose="02020603050405020304" pitchFamily="18" charset="0"/>
              </a:defRPr>
            </a:lvl7pPr>
            <a:lvl8pPr algn="ctr" fontAlgn="base">
              <a:spcBef>
                <a:spcPct val="20000"/>
              </a:spcBef>
              <a:spcAft>
                <a:spcPct val="0"/>
              </a:spcAft>
              <a:defRPr sz="2000">
                <a:solidFill>
                  <a:schemeClr val="tx1"/>
                </a:solidFill>
                <a:latin typeface="Times New Roman" panose="02020603050405020304" pitchFamily="18" charset="0"/>
              </a:defRPr>
            </a:lvl8pPr>
            <a:lvl9pPr algn="ctr" fontAlgn="base">
              <a:spcBef>
                <a:spcPct val="20000"/>
              </a:spcBef>
              <a:spcAft>
                <a:spcPct val="0"/>
              </a:spcAft>
              <a:defRPr sz="2000">
                <a:solidFill>
                  <a:schemeClr val="tx1"/>
                </a:solidFill>
                <a:latin typeface="Times New Roman" panose="02020603050405020304" pitchFamily="18" charset="0"/>
              </a:defRPr>
            </a:lvl9pPr>
          </a:lstStyle>
          <a:p>
            <a:pPr algn="l"/>
            <a:r>
              <a:rPr lang="en-US" altLang="en-US" sz="2000" dirty="0" smtClean="0">
                <a:solidFill>
                  <a:schemeClr val="accent2"/>
                </a:solidFill>
                <a:cs typeface="Times New Roman" panose="02020603050405020304" pitchFamily="18" charset="0"/>
              </a:rPr>
              <a:t>Lecture #7      </a:t>
            </a:r>
            <a:r>
              <a:rPr lang="en-US" altLang="en-US" sz="2000" dirty="0">
                <a:solidFill>
                  <a:schemeClr val="accent2"/>
                </a:solidFill>
                <a:cs typeface="Times New Roman" panose="02020603050405020304" pitchFamily="18" charset="0"/>
              </a:rPr>
              <a:t>EGR 120 – Introduction to Engineering</a:t>
            </a:r>
            <a:endParaRPr lang="en-US" altLang="en-US" dirty="0"/>
          </a:p>
        </p:txBody>
      </p:sp>
      <p:sp>
        <p:nvSpPr>
          <p:cNvPr id="10" name="Rectangle 9"/>
          <p:cNvSpPr/>
          <p:nvPr/>
        </p:nvSpPr>
        <p:spPr>
          <a:xfrm>
            <a:off x="565148" y="4349198"/>
            <a:ext cx="8534401" cy="2394502"/>
          </a:xfrm>
          <a:prstGeom prst="rect">
            <a:avLst/>
          </a:prstGeom>
        </p:spPr>
        <p:txBody>
          <a:bodyPr wrap="square">
            <a:spAutoFit/>
          </a:bodyPr>
          <a:lstStyle/>
          <a:p>
            <a:pPr>
              <a:spcBef>
                <a:spcPct val="50000"/>
              </a:spcBef>
            </a:pPr>
            <a:r>
              <a:rPr lang="en-US" altLang="en-US" sz="2200" b="1" i="1" u="sng" dirty="0">
                <a:solidFill>
                  <a:schemeClr val="accent6"/>
                </a:solidFill>
              </a:rPr>
              <a:t>Questions</a:t>
            </a:r>
            <a:r>
              <a:rPr lang="en-US" altLang="en-US" sz="2200" b="1" i="1" dirty="0" smtClean="0">
                <a:solidFill>
                  <a:schemeClr val="accent6"/>
                </a:solidFill>
              </a:rPr>
              <a:t>:</a:t>
            </a:r>
          </a:p>
          <a:p>
            <a:pPr marL="342900" indent="-342900">
              <a:spcBef>
                <a:spcPct val="50000"/>
              </a:spcBef>
              <a:buFont typeface="Arial" panose="020B0604020202020204" pitchFamily="34" charset="0"/>
              <a:buChar char="•"/>
            </a:pPr>
            <a:r>
              <a:rPr lang="en-US" altLang="en-US" sz="2200" dirty="0">
                <a:solidFill>
                  <a:schemeClr val="accent6"/>
                </a:solidFill>
              </a:rPr>
              <a:t>Was it unethical for Engineer A to use Engineer B’s proposal without Engineer B’s consent in order for Engineer A to develop a proposal that Engineer A subsequently submitted to the council?</a:t>
            </a:r>
          </a:p>
          <a:p>
            <a:pPr marL="342900" indent="-342900" eaLnBrk="0" hangingPunct="0">
              <a:spcBef>
                <a:spcPct val="30000"/>
              </a:spcBef>
              <a:buFont typeface="Arial" panose="020B0604020202020204" pitchFamily="34" charset="0"/>
              <a:buChar char="•"/>
            </a:pPr>
            <a:r>
              <a:rPr lang="en-US" altLang="en-US" sz="2200" dirty="0" smtClean="0">
                <a:solidFill>
                  <a:schemeClr val="accent6"/>
                </a:solidFill>
                <a:sym typeface="Symbol" panose="05050102010706020507" pitchFamily="18" charset="2"/>
              </a:rPr>
              <a:t>What </a:t>
            </a:r>
            <a:r>
              <a:rPr lang="en-US" altLang="en-US" sz="2200" dirty="0">
                <a:solidFill>
                  <a:schemeClr val="accent6"/>
                </a:solidFill>
                <a:sym typeface="Symbol" panose="05050102010706020507" pitchFamily="18" charset="2"/>
              </a:rPr>
              <a:t>section(s) of the NSPE Code of Ethics might apply to this situation?</a:t>
            </a:r>
          </a:p>
        </p:txBody>
      </p:sp>
      <p:sp>
        <p:nvSpPr>
          <p:cNvPr id="11" name="Slide Number Placeholder 4"/>
          <p:cNvSpPr>
            <a:spLocks noGrp="1"/>
          </p:cNvSpPr>
          <p:nvPr>
            <p:ph type="sldNum" sz="quarter" idx="12"/>
          </p:nvPr>
        </p:nvSpPr>
        <p:spPr>
          <a:xfrm>
            <a:off x="7239000" y="0"/>
            <a:ext cx="1905000" cy="457200"/>
          </a:xfrm>
        </p:spPr>
        <p:txBody>
          <a:bodyPr/>
          <a:lstStyle/>
          <a:p>
            <a:r>
              <a:rPr lang="en-US" altLang="en-US" dirty="0" smtClean="0"/>
              <a:t>22</a:t>
            </a:r>
            <a:endParaRPr lang="en-US" altLang="en-US" dirty="0"/>
          </a:p>
        </p:txBody>
      </p:sp>
    </p:spTree>
    <p:extLst>
      <p:ext uri="{BB962C8B-B14F-4D97-AF65-F5344CB8AC3E}">
        <p14:creationId xmlns:p14="http://schemas.microsoft.com/office/powerpoint/2010/main" val="2397288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a:xfrm>
            <a:off x="7238999" y="0"/>
            <a:ext cx="1905000" cy="457200"/>
          </a:xfrm>
        </p:spPr>
        <p:txBody>
          <a:bodyPr/>
          <a:lstStyle/>
          <a:p>
            <a:fld id="{9B4E9D22-15B9-4478-923A-0FF8AC5EFBCD}" type="slidenum">
              <a:rPr lang="en-US" altLang="en-US"/>
              <a:pPr/>
              <a:t>23</a:t>
            </a:fld>
            <a:endParaRPr lang="en-US" altLang="en-US" dirty="0"/>
          </a:p>
        </p:txBody>
      </p:sp>
      <p:sp>
        <p:nvSpPr>
          <p:cNvPr id="326659" name="Line 3"/>
          <p:cNvSpPr>
            <a:spLocks noChangeShapeType="1"/>
          </p:cNvSpPr>
          <p:nvPr/>
        </p:nvSpPr>
        <p:spPr bwMode="auto">
          <a:xfrm>
            <a:off x="609600" y="228600"/>
            <a:ext cx="0" cy="6400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660" name="Line 4"/>
          <p:cNvSpPr>
            <a:spLocks noChangeShapeType="1"/>
          </p:cNvSpPr>
          <p:nvPr/>
        </p:nvSpPr>
        <p:spPr bwMode="auto">
          <a:xfrm>
            <a:off x="609600" y="609600"/>
            <a:ext cx="78486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661" name="Rectangle 5"/>
          <p:cNvSpPr>
            <a:spLocks noChangeArrowheads="1"/>
          </p:cNvSpPr>
          <p:nvPr/>
        </p:nvSpPr>
        <p:spPr bwMode="auto">
          <a:xfrm>
            <a:off x="685800" y="228600"/>
            <a:ext cx="648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fontAlgn="base">
              <a:spcBef>
                <a:spcPct val="20000"/>
              </a:spcBef>
              <a:spcAft>
                <a:spcPct val="0"/>
              </a:spcAft>
              <a:defRPr sz="2000">
                <a:solidFill>
                  <a:schemeClr val="tx1"/>
                </a:solidFill>
                <a:latin typeface="Times New Roman" panose="02020603050405020304" pitchFamily="18" charset="0"/>
              </a:defRPr>
            </a:lvl6pPr>
            <a:lvl7pPr algn="ctr" fontAlgn="base">
              <a:spcBef>
                <a:spcPct val="20000"/>
              </a:spcBef>
              <a:spcAft>
                <a:spcPct val="0"/>
              </a:spcAft>
              <a:defRPr sz="2000">
                <a:solidFill>
                  <a:schemeClr val="tx1"/>
                </a:solidFill>
                <a:latin typeface="Times New Roman" panose="02020603050405020304" pitchFamily="18" charset="0"/>
              </a:defRPr>
            </a:lvl7pPr>
            <a:lvl8pPr algn="ctr" fontAlgn="base">
              <a:spcBef>
                <a:spcPct val="20000"/>
              </a:spcBef>
              <a:spcAft>
                <a:spcPct val="0"/>
              </a:spcAft>
              <a:defRPr sz="2000">
                <a:solidFill>
                  <a:schemeClr val="tx1"/>
                </a:solidFill>
                <a:latin typeface="Times New Roman" panose="02020603050405020304" pitchFamily="18" charset="0"/>
              </a:defRPr>
            </a:lvl8pPr>
            <a:lvl9pPr algn="ctr" fontAlgn="base">
              <a:spcBef>
                <a:spcPct val="20000"/>
              </a:spcBef>
              <a:spcAft>
                <a:spcPct val="0"/>
              </a:spcAft>
              <a:defRPr sz="2000">
                <a:solidFill>
                  <a:schemeClr val="tx1"/>
                </a:solidFill>
                <a:latin typeface="Times New Roman" panose="02020603050405020304" pitchFamily="18" charset="0"/>
              </a:defRPr>
            </a:lvl9pPr>
          </a:lstStyle>
          <a:p>
            <a:pPr algn="l"/>
            <a:r>
              <a:rPr lang="en-US" altLang="en-US" sz="2000" dirty="0" smtClean="0">
                <a:solidFill>
                  <a:schemeClr val="accent2"/>
                </a:solidFill>
                <a:cs typeface="Times New Roman" panose="02020603050405020304" pitchFamily="18" charset="0"/>
              </a:rPr>
              <a:t>Lecture #7      </a:t>
            </a:r>
            <a:r>
              <a:rPr lang="en-US" altLang="en-US" sz="2000" dirty="0">
                <a:solidFill>
                  <a:schemeClr val="accent2"/>
                </a:solidFill>
                <a:cs typeface="Times New Roman" panose="02020603050405020304" pitchFamily="18" charset="0"/>
              </a:rPr>
              <a:t>EGR 120 – Introduction to Engineering</a:t>
            </a:r>
            <a:endParaRPr lang="en-US" altLang="en-US" dirty="0"/>
          </a:p>
        </p:txBody>
      </p:sp>
      <p:sp>
        <p:nvSpPr>
          <p:cNvPr id="326663" name="Rectangle 7"/>
          <p:cNvSpPr>
            <a:spLocks noChangeArrowheads="1"/>
          </p:cNvSpPr>
          <p:nvPr/>
        </p:nvSpPr>
        <p:spPr bwMode="auto">
          <a:xfrm>
            <a:off x="609598" y="609599"/>
            <a:ext cx="8534401" cy="3491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fontAlgn="base">
              <a:spcBef>
                <a:spcPct val="20000"/>
              </a:spcBef>
              <a:spcAft>
                <a:spcPct val="0"/>
              </a:spcAft>
              <a:buChar char="»"/>
              <a:defRPr sz="2000">
                <a:solidFill>
                  <a:schemeClr val="tx1"/>
                </a:solidFill>
                <a:latin typeface="Times New Roman" panose="02020603050405020304" pitchFamily="18" charset="0"/>
              </a:defRPr>
            </a:lvl6pPr>
            <a:lvl7pPr fontAlgn="base">
              <a:spcBef>
                <a:spcPct val="20000"/>
              </a:spcBef>
              <a:spcAft>
                <a:spcPct val="0"/>
              </a:spcAft>
              <a:buChar char="»"/>
              <a:defRPr sz="2000">
                <a:solidFill>
                  <a:schemeClr val="tx1"/>
                </a:solidFill>
                <a:latin typeface="Times New Roman" panose="02020603050405020304" pitchFamily="18" charset="0"/>
              </a:defRPr>
            </a:lvl7pPr>
            <a:lvl8pPr fontAlgn="base">
              <a:spcBef>
                <a:spcPct val="20000"/>
              </a:spcBef>
              <a:spcAft>
                <a:spcPct val="0"/>
              </a:spcAft>
              <a:buChar char="»"/>
              <a:defRPr sz="2000">
                <a:solidFill>
                  <a:schemeClr val="tx1"/>
                </a:solidFill>
                <a:latin typeface="Times New Roman" panose="02020603050405020304" pitchFamily="18" charset="0"/>
              </a:defRPr>
            </a:lvl8pPr>
            <a:lvl9pPr fontAlgn="base">
              <a:spcBef>
                <a:spcPct val="20000"/>
              </a:spcBef>
              <a:spcAft>
                <a:spcPct val="0"/>
              </a:spcAft>
              <a:buChar char="»"/>
              <a:defRPr sz="2000">
                <a:solidFill>
                  <a:schemeClr val="tx1"/>
                </a:solidFill>
                <a:latin typeface="Times New Roman" panose="02020603050405020304" pitchFamily="18" charset="0"/>
              </a:defRPr>
            </a:lvl9pPr>
          </a:lstStyle>
          <a:p>
            <a:pPr marL="0" indent="0">
              <a:buNone/>
            </a:pPr>
            <a:r>
              <a:rPr lang="en-US" altLang="en-US" sz="2400" b="1" u="sng" dirty="0" smtClean="0">
                <a:solidFill>
                  <a:schemeClr val="accent2"/>
                </a:solidFill>
              </a:rPr>
              <a:t>Video</a:t>
            </a:r>
            <a:r>
              <a:rPr lang="en-US" altLang="en-US" sz="2400" b="1" dirty="0" smtClean="0">
                <a:solidFill>
                  <a:schemeClr val="accent2"/>
                </a:solidFill>
              </a:rPr>
              <a:t>:</a:t>
            </a:r>
            <a:endParaRPr lang="en-US" altLang="en-US" sz="2400" dirty="0">
              <a:solidFill>
                <a:schemeClr val="accent2"/>
              </a:solidFill>
            </a:endParaRPr>
          </a:p>
          <a:p>
            <a:pPr marL="0" indent="0">
              <a:buNone/>
            </a:pPr>
            <a:r>
              <a:rPr lang="en-US" altLang="en-US" sz="2400" dirty="0" smtClean="0">
                <a:solidFill>
                  <a:schemeClr val="accent2"/>
                </a:solidFill>
              </a:rPr>
              <a:t>One of the two following videos will be shown during class.</a:t>
            </a:r>
          </a:p>
          <a:p>
            <a:r>
              <a:rPr lang="en-US" altLang="en-US" sz="2400" b="1" i="1" dirty="0" smtClean="0">
                <a:solidFill>
                  <a:schemeClr val="accent2"/>
                </a:solidFill>
              </a:rPr>
              <a:t>“Gilbane Gold” </a:t>
            </a:r>
            <a:r>
              <a:rPr lang="en-US" altLang="en-US" sz="2400" dirty="0" smtClean="0">
                <a:solidFill>
                  <a:schemeClr val="accent2"/>
                </a:solidFill>
              </a:rPr>
              <a:t>(25 minutes) – Complete </a:t>
            </a:r>
            <a:r>
              <a:rPr lang="en-US" altLang="en-US" sz="2400" u="sng" dirty="0" smtClean="0">
                <a:solidFill>
                  <a:schemeClr val="accent2"/>
                </a:solidFill>
              </a:rPr>
              <a:t>Media Assignment #4B</a:t>
            </a:r>
          </a:p>
          <a:p>
            <a:r>
              <a:rPr lang="en-US" altLang="en-US" sz="2400" b="1" i="1" dirty="0" smtClean="0">
                <a:solidFill>
                  <a:schemeClr val="accent2"/>
                </a:solidFill>
              </a:rPr>
              <a:t>“The Incident at Morales” </a:t>
            </a:r>
            <a:r>
              <a:rPr lang="en-US" altLang="en-US" sz="2400" dirty="0" smtClean="0">
                <a:solidFill>
                  <a:schemeClr val="accent2"/>
                </a:solidFill>
              </a:rPr>
              <a:t>(36 minutes)  - Complete </a:t>
            </a:r>
            <a:r>
              <a:rPr lang="en-US" altLang="en-US" sz="2400" u="sng" dirty="0" smtClean="0">
                <a:solidFill>
                  <a:schemeClr val="accent2"/>
                </a:solidFill>
              </a:rPr>
              <a:t>Media Assignment #4A</a:t>
            </a:r>
          </a:p>
          <a:p>
            <a:endParaRPr lang="en-US" altLang="en-US" sz="1400" dirty="0">
              <a:solidFill>
                <a:schemeClr val="accent2"/>
              </a:solidFill>
            </a:endParaRPr>
          </a:p>
          <a:p>
            <a:pPr marL="0" indent="0">
              <a:buNone/>
            </a:pPr>
            <a:r>
              <a:rPr lang="en-US" altLang="en-US" sz="2400" dirty="0" smtClean="0">
                <a:solidFill>
                  <a:schemeClr val="accent2"/>
                </a:solidFill>
              </a:rPr>
              <a:t>Complete the worksheet for the video shown and submit it on the date assigned by the instructor.</a:t>
            </a:r>
            <a:endParaRPr lang="en-US" altLang="en-US" sz="2400" dirty="0">
              <a:solidFill>
                <a:schemeClr val="accent2"/>
              </a:solidFill>
            </a:endParaRPr>
          </a:p>
        </p:txBody>
      </p:sp>
      <p:pic>
        <p:nvPicPr>
          <p:cNvPr id="3" name="Picture 2"/>
          <p:cNvPicPr>
            <a:picLocks noChangeAspect="1"/>
          </p:cNvPicPr>
          <p:nvPr/>
        </p:nvPicPr>
        <p:blipFill>
          <a:blip r:embed="rId2"/>
          <a:stretch>
            <a:fillRect/>
          </a:stretch>
        </p:blipFill>
        <p:spPr>
          <a:xfrm>
            <a:off x="864908" y="3971630"/>
            <a:ext cx="3848493" cy="2886370"/>
          </a:xfrm>
          <a:prstGeom prst="rect">
            <a:avLst/>
          </a:prstGeom>
        </p:spPr>
      </p:pic>
      <p:pic>
        <p:nvPicPr>
          <p:cNvPr id="4" name="Picture 3"/>
          <p:cNvPicPr>
            <a:picLocks noChangeAspect="1"/>
          </p:cNvPicPr>
          <p:nvPr/>
        </p:nvPicPr>
        <p:blipFill>
          <a:blip r:embed="rId3"/>
          <a:stretch>
            <a:fillRect/>
          </a:stretch>
        </p:blipFill>
        <p:spPr>
          <a:xfrm>
            <a:off x="5009780" y="3971630"/>
            <a:ext cx="3837840" cy="28783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a:xfrm>
            <a:off x="7239000" y="-16565"/>
            <a:ext cx="1905000" cy="457200"/>
          </a:xfrm>
        </p:spPr>
        <p:txBody>
          <a:bodyPr/>
          <a:lstStyle/>
          <a:p>
            <a:fld id="{3F83921F-6340-4CBA-9D49-0CEC1ED2DAC0}" type="slidenum">
              <a:rPr lang="en-US" altLang="en-US"/>
              <a:pPr/>
              <a:t>3</a:t>
            </a:fld>
            <a:endParaRPr lang="en-US" altLang="en-US"/>
          </a:p>
        </p:txBody>
      </p:sp>
      <p:sp>
        <p:nvSpPr>
          <p:cNvPr id="318467" name="Text Box 3"/>
          <p:cNvSpPr txBox="1">
            <a:spLocks noChangeArrowheads="1"/>
          </p:cNvSpPr>
          <p:nvPr/>
        </p:nvSpPr>
        <p:spPr bwMode="auto">
          <a:xfrm>
            <a:off x="616670" y="626164"/>
            <a:ext cx="8527329" cy="153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485900" indent="-457200">
              <a:defRPr sz="2400">
                <a:solidFill>
                  <a:schemeClr val="tx1"/>
                </a:solidFill>
                <a:latin typeface="Times New Roman" panose="02020603050405020304" pitchFamily="18" charset="0"/>
              </a:defRPr>
            </a:lvl3pPr>
            <a:lvl4pPr marL="2057400" indent="-457200">
              <a:defRPr sz="2400">
                <a:solidFill>
                  <a:schemeClr val="tx1"/>
                </a:solidFill>
                <a:latin typeface="Times New Roman" panose="02020603050405020304" pitchFamily="18" charset="0"/>
              </a:defRPr>
            </a:lvl4pPr>
            <a:lvl5pPr marL="2628900" indent="-457200">
              <a:defRPr sz="2400">
                <a:solidFill>
                  <a:schemeClr val="tx1"/>
                </a:solidFill>
                <a:latin typeface="Times New Roman" panose="02020603050405020304" pitchFamily="18" charset="0"/>
              </a:defRPr>
            </a:lvl5pPr>
            <a:lvl6pPr marL="3086100" indent="-457200" fontAlgn="base">
              <a:spcBef>
                <a:spcPct val="0"/>
              </a:spcBef>
              <a:spcAft>
                <a:spcPct val="0"/>
              </a:spcAft>
              <a:defRPr sz="2400">
                <a:solidFill>
                  <a:schemeClr val="tx1"/>
                </a:solidFill>
                <a:latin typeface="Times New Roman" panose="02020603050405020304" pitchFamily="18" charset="0"/>
              </a:defRPr>
            </a:lvl6pPr>
            <a:lvl7pPr marL="3543300" indent="-457200" fontAlgn="base">
              <a:spcBef>
                <a:spcPct val="0"/>
              </a:spcBef>
              <a:spcAft>
                <a:spcPct val="0"/>
              </a:spcAft>
              <a:defRPr sz="2400">
                <a:solidFill>
                  <a:schemeClr val="tx1"/>
                </a:solidFill>
                <a:latin typeface="Times New Roman" panose="02020603050405020304" pitchFamily="18" charset="0"/>
              </a:defRPr>
            </a:lvl7pPr>
            <a:lvl8pPr marL="4000500" indent="-457200" fontAlgn="base">
              <a:spcBef>
                <a:spcPct val="0"/>
              </a:spcBef>
              <a:spcAft>
                <a:spcPct val="0"/>
              </a:spcAft>
              <a:defRPr sz="2400">
                <a:solidFill>
                  <a:schemeClr val="tx1"/>
                </a:solidFill>
                <a:latin typeface="Times New Roman" panose="02020603050405020304" pitchFamily="18" charset="0"/>
              </a:defRPr>
            </a:lvl8pPr>
            <a:lvl9pPr marL="4457700" indent="-457200" fontAlgn="base">
              <a:spcBef>
                <a:spcPct val="0"/>
              </a:spcBef>
              <a:spcAft>
                <a:spcPct val="0"/>
              </a:spcAft>
              <a:defRPr sz="2400">
                <a:solidFill>
                  <a:schemeClr val="tx1"/>
                </a:solidFill>
                <a:latin typeface="Times New Roman" panose="02020603050405020304" pitchFamily="18" charset="0"/>
              </a:defRPr>
            </a:lvl9pPr>
          </a:lstStyle>
          <a:p>
            <a:pPr eaLnBrk="0" hangingPunct="0">
              <a:lnSpc>
                <a:spcPct val="90000"/>
              </a:lnSpc>
              <a:spcBef>
                <a:spcPct val="30000"/>
              </a:spcBef>
            </a:pPr>
            <a:r>
              <a:rPr lang="en-US" altLang="en-US" b="1" u="sng" dirty="0">
                <a:solidFill>
                  <a:schemeClr val="accent2"/>
                </a:solidFill>
                <a:sym typeface="Symbol" panose="05050102010706020507" pitchFamily="18" charset="2"/>
              </a:rPr>
              <a:t>FE Exam Questions on Engineering Ethics</a:t>
            </a:r>
          </a:p>
          <a:p>
            <a:pPr eaLnBrk="0" hangingPunct="0">
              <a:lnSpc>
                <a:spcPct val="90000"/>
              </a:lnSpc>
              <a:spcBef>
                <a:spcPct val="30000"/>
              </a:spcBef>
            </a:pPr>
            <a:r>
              <a:rPr lang="en-US" altLang="en-US" dirty="0">
                <a:solidFill>
                  <a:schemeClr val="accent2"/>
                </a:solidFill>
                <a:sym typeface="Symbol" panose="05050102010706020507" pitchFamily="18" charset="2"/>
              </a:rPr>
              <a:t>Recall that the Fundamentals of Engineering (FE) Exam includes questions on engineering </a:t>
            </a:r>
            <a:r>
              <a:rPr lang="en-US" altLang="en-US" dirty="0" smtClean="0">
                <a:solidFill>
                  <a:schemeClr val="accent2"/>
                </a:solidFill>
                <a:sym typeface="Symbol" panose="05050102010706020507" pitchFamily="18" charset="2"/>
              </a:rPr>
              <a:t>ethics.  </a:t>
            </a:r>
            <a:r>
              <a:rPr lang="en-US" altLang="en-US" dirty="0">
                <a:solidFill>
                  <a:schemeClr val="accent2"/>
                </a:solidFill>
                <a:sym typeface="Symbol" panose="05050102010706020507" pitchFamily="18" charset="2"/>
              </a:rPr>
              <a:t>This exam </a:t>
            </a:r>
            <a:r>
              <a:rPr lang="en-US" altLang="en-US" dirty="0" smtClean="0">
                <a:solidFill>
                  <a:schemeClr val="accent2"/>
                </a:solidFill>
                <a:sym typeface="Symbol" panose="05050102010706020507" pitchFamily="18" charset="2"/>
              </a:rPr>
              <a:t>uses </a:t>
            </a:r>
            <a:r>
              <a:rPr lang="en-US" altLang="en-US" dirty="0">
                <a:solidFill>
                  <a:schemeClr val="accent2"/>
                </a:solidFill>
                <a:sym typeface="Symbol" panose="05050102010706020507" pitchFamily="18" charset="2"/>
              </a:rPr>
              <a:t>a multiple-choice format and might include problems similar to those shown below.</a:t>
            </a:r>
          </a:p>
        </p:txBody>
      </p:sp>
      <p:sp>
        <p:nvSpPr>
          <p:cNvPr id="318468" name="Line 4"/>
          <p:cNvSpPr>
            <a:spLocks noChangeShapeType="1"/>
          </p:cNvSpPr>
          <p:nvPr/>
        </p:nvSpPr>
        <p:spPr bwMode="auto">
          <a:xfrm>
            <a:off x="609600" y="228600"/>
            <a:ext cx="0" cy="6400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469" name="Line 5"/>
          <p:cNvSpPr>
            <a:spLocks noChangeShapeType="1"/>
          </p:cNvSpPr>
          <p:nvPr/>
        </p:nvSpPr>
        <p:spPr bwMode="auto">
          <a:xfrm>
            <a:off x="609600" y="609600"/>
            <a:ext cx="78486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470" name="Rectangle 6"/>
          <p:cNvSpPr>
            <a:spLocks noChangeArrowheads="1"/>
          </p:cNvSpPr>
          <p:nvPr/>
        </p:nvSpPr>
        <p:spPr bwMode="auto">
          <a:xfrm>
            <a:off x="685800" y="228600"/>
            <a:ext cx="648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fontAlgn="base">
              <a:spcBef>
                <a:spcPct val="20000"/>
              </a:spcBef>
              <a:spcAft>
                <a:spcPct val="0"/>
              </a:spcAft>
              <a:defRPr sz="2000">
                <a:solidFill>
                  <a:schemeClr val="tx1"/>
                </a:solidFill>
                <a:latin typeface="Times New Roman" panose="02020603050405020304" pitchFamily="18" charset="0"/>
              </a:defRPr>
            </a:lvl6pPr>
            <a:lvl7pPr algn="ctr" fontAlgn="base">
              <a:spcBef>
                <a:spcPct val="20000"/>
              </a:spcBef>
              <a:spcAft>
                <a:spcPct val="0"/>
              </a:spcAft>
              <a:defRPr sz="2000">
                <a:solidFill>
                  <a:schemeClr val="tx1"/>
                </a:solidFill>
                <a:latin typeface="Times New Roman" panose="02020603050405020304" pitchFamily="18" charset="0"/>
              </a:defRPr>
            </a:lvl7pPr>
            <a:lvl8pPr algn="ctr" fontAlgn="base">
              <a:spcBef>
                <a:spcPct val="20000"/>
              </a:spcBef>
              <a:spcAft>
                <a:spcPct val="0"/>
              </a:spcAft>
              <a:defRPr sz="2000">
                <a:solidFill>
                  <a:schemeClr val="tx1"/>
                </a:solidFill>
                <a:latin typeface="Times New Roman" panose="02020603050405020304" pitchFamily="18" charset="0"/>
              </a:defRPr>
            </a:lvl8pPr>
            <a:lvl9pPr algn="ctr" fontAlgn="base">
              <a:spcBef>
                <a:spcPct val="20000"/>
              </a:spcBef>
              <a:spcAft>
                <a:spcPct val="0"/>
              </a:spcAft>
              <a:defRPr sz="2000">
                <a:solidFill>
                  <a:schemeClr val="tx1"/>
                </a:solidFill>
                <a:latin typeface="Times New Roman" panose="02020603050405020304" pitchFamily="18" charset="0"/>
              </a:defRPr>
            </a:lvl9pPr>
          </a:lstStyle>
          <a:p>
            <a:pPr algn="l"/>
            <a:r>
              <a:rPr lang="en-US" altLang="en-US" sz="2000" dirty="0" smtClean="0">
                <a:solidFill>
                  <a:schemeClr val="accent2"/>
                </a:solidFill>
                <a:cs typeface="Times New Roman" panose="02020603050405020304" pitchFamily="18" charset="0"/>
              </a:rPr>
              <a:t>Lecture #7      </a:t>
            </a:r>
            <a:r>
              <a:rPr lang="en-US" altLang="en-US" sz="2000" dirty="0">
                <a:solidFill>
                  <a:schemeClr val="accent2"/>
                </a:solidFill>
                <a:cs typeface="Times New Roman" panose="02020603050405020304" pitchFamily="18" charset="0"/>
              </a:rPr>
              <a:t>EGR 120 – Introduction to Engineering</a:t>
            </a:r>
            <a:endParaRPr lang="en-US" altLang="en-US" dirty="0"/>
          </a:p>
        </p:txBody>
      </p:sp>
      <p:sp>
        <p:nvSpPr>
          <p:cNvPr id="318472" name="Text Box 8"/>
          <p:cNvSpPr txBox="1">
            <a:spLocks noChangeArrowheads="1"/>
          </p:cNvSpPr>
          <p:nvPr/>
        </p:nvSpPr>
        <p:spPr bwMode="auto">
          <a:xfrm>
            <a:off x="698500" y="2327856"/>
            <a:ext cx="8445500" cy="3711785"/>
          </a:xfrm>
          <a:prstGeom prst="rect">
            <a:avLst/>
          </a:prstGeom>
          <a:solidFill>
            <a:srgbClr val="FFFF66"/>
          </a:solidFill>
          <a:ln w="28575">
            <a:solidFill>
              <a:schemeClr val="accent2"/>
            </a:solidFill>
            <a:miter lim="800000"/>
            <a:headEnd/>
            <a:tailEnd/>
          </a:ln>
          <a:effectLst/>
        </p:spPr>
        <p:txBody>
          <a:bodyPr wrap="square">
            <a:spAutoFit/>
          </a:bodyPr>
          <a:lstStyle>
            <a:lvl1pPr marL="457200" indent="-457200">
              <a:tabLst>
                <a:tab pos="457200" algn="l"/>
              </a:tabLst>
              <a:defRPr sz="2400">
                <a:solidFill>
                  <a:schemeClr val="tx1"/>
                </a:solidFill>
                <a:latin typeface="Times New Roman" panose="02020603050405020304" pitchFamily="18" charset="0"/>
              </a:defRPr>
            </a:lvl1pPr>
            <a:lvl2pPr marL="1092200" indent="-457200">
              <a:tabLst>
                <a:tab pos="457200" algn="l"/>
              </a:tabLst>
              <a:defRPr sz="2400">
                <a:solidFill>
                  <a:schemeClr val="tx1"/>
                </a:solidFill>
                <a:latin typeface="Times New Roman" panose="02020603050405020304" pitchFamily="18" charset="0"/>
              </a:defRPr>
            </a:lvl2pPr>
            <a:lvl3pPr marL="1663700" indent="-457200">
              <a:tabLst>
                <a:tab pos="457200" algn="l"/>
              </a:tabLst>
              <a:defRPr sz="2400">
                <a:solidFill>
                  <a:schemeClr val="tx1"/>
                </a:solidFill>
                <a:latin typeface="Times New Roman" panose="02020603050405020304" pitchFamily="18" charset="0"/>
              </a:defRPr>
            </a:lvl3pPr>
            <a:lvl4pPr marL="2235200" indent="-457200">
              <a:tabLst>
                <a:tab pos="457200" algn="l"/>
              </a:tabLst>
              <a:defRPr sz="2400">
                <a:solidFill>
                  <a:schemeClr val="tx1"/>
                </a:solidFill>
                <a:latin typeface="Times New Roman" panose="02020603050405020304" pitchFamily="18" charset="0"/>
              </a:defRPr>
            </a:lvl4pPr>
            <a:lvl5pPr marL="2806700" indent="-457200">
              <a:tabLst>
                <a:tab pos="457200" algn="l"/>
              </a:tabLst>
              <a:defRPr sz="2400">
                <a:solidFill>
                  <a:schemeClr val="tx1"/>
                </a:solidFill>
                <a:latin typeface="Times New Roman" panose="02020603050405020304" pitchFamily="18" charset="0"/>
              </a:defRPr>
            </a:lvl5pPr>
            <a:lvl6pPr marL="3263900" indent="-457200" fontAlgn="base">
              <a:spcBef>
                <a:spcPct val="0"/>
              </a:spcBef>
              <a:spcAft>
                <a:spcPct val="0"/>
              </a:spcAft>
              <a:tabLst>
                <a:tab pos="457200" algn="l"/>
              </a:tabLst>
              <a:defRPr sz="2400">
                <a:solidFill>
                  <a:schemeClr val="tx1"/>
                </a:solidFill>
                <a:latin typeface="Times New Roman" panose="02020603050405020304" pitchFamily="18" charset="0"/>
              </a:defRPr>
            </a:lvl6pPr>
            <a:lvl7pPr marL="3721100" indent="-457200" fontAlgn="base">
              <a:spcBef>
                <a:spcPct val="0"/>
              </a:spcBef>
              <a:spcAft>
                <a:spcPct val="0"/>
              </a:spcAft>
              <a:tabLst>
                <a:tab pos="457200" algn="l"/>
              </a:tabLst>
              <a:defRPr sz="2400">
                <a:solidFill>
                  <a:schemeClr val="tx1"/>
                </a:solidFill>
                <a:latin typeface="Times New Roman" panose="02020603050405020304" pitchFamily="18" charset="0"/>
              </a:defRPr>
            </a:lvl7pPr>
            <a:lvl8pPr marL="4178300" indent="-457200" fontAlgn="base">
              <a:spcBef>
                <a:spcPct val="0"/>
              </a:spcBef>
              <a:spcAft>
                <a:spcPct val="0"/>
              </a:spcAft>
              <a:tabLst>
                <a:tab pos="457200" algn="l"/>
              </a:tabLst>
              <a:defRPr sz="2400">
                <a:solidFill>
                  <a:schemeClr val="tx1"/>
                </a:solidFill>
                <a:latin typeface="Times New Roman" panose="02020603050405020304" pitchFamily="18" charset="0"/>
              </a:defRPr>
            </a:lvl8pPr>
            <a:lvl9pPr marL="4635500" indent="-457200" fontAlgn="base">
              <a:spcBef>
                <a:spcPct val="0"/>
              </a:spcBef>
              <a:spcAft>
                <a:spcPct val="0"/>
              </a:spcAft>
              <a:tabLst>
                <a:tab pos="457200" algn="l"/>
              </a:tabLst>
              <a:defRPr sz="2400">
                <a:solidFill>
                  <a:schemeClr val="tx1"/>
                </a:solidFill>
                <a:latin typeface="Times New Roman" panose="02020603050405020304" pitchFamily="18" charset="0"/>
              </a:defRPr>
            </a:lvl9pPr>
          </a:lstStyle>
          <a:p>
            <a:pPr eaLnBrk="0" hangingPunct="0">
              <a:lnSpc>
                <a:spcPct val="90000"/>
              </a:lnSpc>
              <a:spcBef>
                <a:spcPct val="30000"/>
              </a:spcBef>
            </a:pPr>
            <a:r>
              <a:rPr lang="en-US" altLang="en-US" b="1" u="sng" dirty="0">
                <a:solidFill>
                  <a:schemeClr val="accent2"/>
                </a:solidFill>
                <a:sym typeface="Symbol" panose="05050102010706020507" pitchFamily="18" charset="2"/>
              </a:rPr>
              <a:t>FE-Style Ethics Question #1</a:t>
            </a:r>
            <a:r>
              <a:rPr lang="en-US" altLang="en-US" b="1" dirty="0">
                <a:solidFill>
                  <a:schemeClr val="accent2"/>
                </a:solidFill>
                <a:sym typeface="Symbol" panose="05050102010706020507" pitchFamily="18" charset="2"/>
              </a:rPr>
              <a:t>:</a:t>
            </a:r>
          </a:p>
          <a:p>
            <a:pPr marL="0" indent="0" eaLnBrk="0" hangingPunct="0">
              <a:spcBef>
                <a:spcPct val="30000"/>
              </a:spcBef>
              <a:tabLst>
                <a:tab pos="339725" algn="l"/>
              </a:tabLst>
            </a:pPr>
            <a:r>
              <a:rPr lang="en-US" altLang="en-US" b="1" dirty="0">
                <a:solidFill>
                  <a:schemeClr val="accent2"/>
                </a:solidFill>
                <a:sym typeface="Symbol" panose="05050102010706020507" pitchFamily="18" charset="2"/>
              </a:rPr>
              <a:t>When is the receipt of compensation from more than one party for the </a:t>
            </a:r>
            <a:r>
              <a:rPr lang="en-US" altLang="en-US" b="1" dirty="0" smtClean="0">
                <a:solidFill>
                  <a:schemeClr val="accent2"/>
                </a:solidFill>
                <a:sym typeface="Symbol" panose="05050102010706020507" pitchFamily="18" charset="2"/>
              </a:rPr>
              <a:t>same project ethical</a:t>
            </a:r>
            <a:r>
              <a:rPr lang="en-US" altLang="en-US" b="1" dirty="0">
                <a:solidFill>
                  <a:schemeClr val="accent2"/>
                </a:solidFill>
                <a:sym typeface="Symbol" panose="05050102010706020507" pitchFamily="18" charset="2"/>
              </a:rPr>
              <a:t>?</a:t>
            </a:r>
          </a:p>
          <a:p>
            <a:pPr eaLnBrk="0" hangingPunct="0">
              <a:lnSpc>
                <a:spcPct val="90000"/>
              </a:lnSpc>
              <a:spcBef>
                <a:spcPct val="30000"/>
              </a:spcBef>
            </a:pPr>
            <a:r>
              <a:rPr lang="en-US" altLang="en-US" b="1" dirty="0">
                <a:solidFill>
                  <a:schemeClr val="accent2"/>
                </a:solidFill>
                <a:sym typeface="Symbol" panose="05050102010706020507" pitchFamily="18" charset="2"/>
              </a:rPr>
              <a:t>A)	Never</a:t>
            </a:r>
          </a:p>
          <a:p>
            <a:pPr eaLnBrk="0" hangingPunct="0">
              <a:lnSpc>
                <a:spcPct val="90000"/>
              </a:lnSpc>
              <a:spcBef>
                <a:spcPct val="30000"/>
              </a:spcBef>
            </a:pPr>
            <a:r>
              <a:rPr lang="en-US" altLang="en-US" b="1" dirty="0">
                <a:solidFill>
                  <a:schemeClr val="accent2"/>
                </a:solidFill>
                <a:sym typeface="Symbol" panose="05050102010706020507" pitchFamily="18" charset="2"/>
              </a:rPr>
              <a:t>B)	When the total of all compensation received does not exceed “reasonable” compensation for the type of work performed</a:t>
            </a:r>
          </a:p>
          <a:p>
            <a:pPr eaLnBrk="0" hangingPunct="0">
              <a:lnSpc>
                <a:spcPct val="90000"/>
              </a:lnSpc>
              <a:spcBef>
                <a:spcPct val="30000"/>
              </a:spcBef>
            </a:pPr>
            <a:r>
              <a:rPr lang="en-US" altLang="en-US" b="1" dirty="0">
                <a:solidFill>
                  <a:schemeClr val="accent2"/>
                </a:solidFill>
                <a:sym typeface="Symbol" panose="05050102010706020507" pitchFamily="18" charset="2"/>
              </a:rPr>
              <a:t>C)	Always</a:t>
            </a:r>
          </a:p>
          <a:p>
            <a:pPr eaLnBrk="0" hangingPunct="0">
              <a:lnSpc>
                <a:spcPct val="90000"/>
              </a:lnSpc>
              <a:spcBef>
                <a:spcPct val="30000"/>
              </a:spcBef>
            </a:pPr>
            <a:r>
              <a:rPr lang="en-US" altLang="en-US" b="1" dirty="0">
                <a:solidFill>
                  <a:schemeClr val="accent2"/>
                </a:solidFill>
                <a:sym typeface="Symbol" panose="05050102010706020507" pitchFamily="18" charset="2"/>
              </a:rPr>
              <a:t>D)	When all parties involved know about and agree to the arrangement</a:t>
            </a:r>
          </a:p>
        </p:txBody>
      </p:sp>
      <p:sp>
        <p:nvSpPr>
          <p:cNvPr id="10" name="Text Box 7"/>
          <p:cNvSpPr txBox="1">
            <a:spLocks noChangeArrowheads="1"/>
          </p:cNvSpPr>
          <p:nvPr/>
        </p:nvSpPr>
        <p:spPr bwMode="auto">
          <a:xfrm>
            <a:off x="609600" y="6027003"/>
            <a:ext cx="8458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457200" algn="l"/>
              </a:tabLst>
              <a:defRPr sz="2400">
                <a:solidFill>
                  <a:schemeClr val="tx1"/>
                </a:solidFill>
                <a:latin typeface="Times New Roman" panose="02020603050405020304" pitchFamily="18" charset="0"/>
              </a:defRPr>
            </a:lvl1pPr>
            <a:lvl2pPr marL="1092200" indent="-457200">
              <a:tabLst>
                <a:tab pos="457200" algn="l"/>
              </a:tabLst>
              <a:defRPr sz="2400">
                <a:solidFill>
                  <a:schemeClr val="tx1"/>
                </a:solidFill>
                <a:latin typeface="Times New Roman" panose="02020603050405020304" pitchFamily="18" charset="0"/>
              </a:defRPr>
            </a:lvl2pPr>
            <a:lvl3pPr marL="1663700" indent="-457200">
              <a:tabLst>
                <a:tab pos="457200" algn="l"/>
              </a:tabLst>
              <a:defRPr sz="2400">
                <a:solidFill>
                  <a:schemeClr val="tx1"/>
                </a:solidFill>
                <a:latin typeface="Times New Roman" panose="02020603050405020304" pitchFamily="18" charset="0"/>
              </a:defRPr>
            </a:lvl3pPr>
            <a:lvl4pPr marL="2235200" indent="-457200">
              <a:tabLst>
                <a:tab pos="457200" algn="l"/>
              </a:tabLst>
              <a:defRPr sz="2400">
                <a:solidFill>
                  <a:schemeClr val="tx1"/>
                </a:solidFill>
                <a:latin typeface="Times New Roman" panose="02020603050405020304" pitchFamily="18" charset="0"/>
              </a:defRPr>
            </a:lvl4pPr>
            <a:lvl5pPr marL="2806700" indent="-457200">
              <a:tabLst>
                <a:tab pos="457200" algn="l"/>
              </a:tabLst>
              <a:defRPr sz="2400">
                <a:solidFill>
                  <a:schemeClr val="tx1"/>
                </a:solidFill>
                <a:latin typeface="Times New Roman" panose="02020603050405020304" pitchFamily="18" charset="0"/>
              </a:defRPr>
            </a:lvl5pPr>
            <a:lvl6pPr marL="3263900" indent="-457200" fontAlgn="base">
              <a:spcBef>
                <a:spcPct val="0"/>
              </a:spcBef>
              <a:spcAft>
                <a:spcPct val="0"/>
              </a:spcAft>
              <a:tabLst>
                <a:tab pos="457200" algn="l"/>
              </a:tabLst>
              <a:defRPr sz="2400">
                <a:solidFill>
                  <a:schemeClr val="tx1"/>
                </a:solidFill>
                <a:latin typeface="Times New Roman" panose="02020603050405020304" pitchFamily="18" charset="0"/>
              </a:defRPr>
            </a:lvl6pPr>
            <a:lvl7pPr marL="3721100" indent="-457200" fontAlgn="base">
              <a:spcBef>
                <a:spcPct val="0"/>
              </a:spcBef>
              <a:spcAft>
                <a:spcPct val="0"/>
              </a:spcAft>
              <a:tabLst>
                <a:tab pos="457200" algn="l"/>
              </a:tabLst>
              <a:defRPr sz="2400">
                <a:solidFill>
                  <a:schemeClr val="tx1"/>
                </a:solidFill>
                <a:latin typeface="Times New Roman" panose="02020603050405020304" pitchFamily="18" charset="0"/>
              </a:defRPr>
            </a:lvl7pPr>
            <a:lvl8pPr marL="4178300" indent="-457200" fontAlgn="base">
              <a:spcBef>
                <a:spcPct val="0"/>
              </a:spcBef>
              <a:spcAft>
                <a:spcPct val="0"/>
              </a:spcAft>
              <a:tabLst>
                <a:tab pos="457200" algn="l"/>
              </a:tabLst>
              <a:defRPr sz="2400">
                <a:solidFill>
                  <a:schemeClr val="tx1"/>
                </a:solidFill>
                <a:latin typeface="Times New Roman" panose="02020603050405020304" pitchFamily="18" charset="0"/>
              </a:defRPr>
            </a:lvl8pPr>
            <a:lvl9pPr marL="4635500" indent="-457200" fontAlgn="base">
              <a:spcBef>
                <a:spcPct val="0"/>
              </a:spcBef>
              <a:spcAft>
                <a:spcPct val="0"/>
              </a:spcAft>
              <a:tabLst>
                <a:tab pos="457200" algn="l"/>
              </a:tabLst>
              <a:defRPr sz="2400">
                <a:solidFill>
                  <a:schemeClr val="tx1"/>
                </a:solidFill>
                <a:latin typeface="Times New Roman" panose="02020603050405020304" pitchFamily="18" charset="0"/>
              </a:defRPr>
            </a:lvl9pPr>
          </a:lstStyle>
          <a:p>
            <a:pPr marL="0" indent="0" eaLnBrk="0" hangingPunct="0">
              <a:spcBef>
                <a:spcPct val="30000"/>
              </a:spcBef>
              <a:buFont typeface="Wingdings" panose="05000000000000000000" pitchFamily="2" charset="2"/>
              <a:buNone/>
              <a:tabLst>
                <a:tab pos="282575" algn="l"/>
              </a:tabLst>
            </a:pPr>
            <a:r>
              <a:rPr lang="en-US" altLang="en-US" dirty="0">
                <a:solidFill>
                  <a:schemeClr val="accent2"/>
                </a:solidFill>
                <a:sym typeface="Symbol" panose="05050102010706020507" pitchFamily="18" charset="2"/>
              </a:rPr>
              <a:t>What section(s) of the NSPE Code of Ethics might apply to this situation?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a:xfrm>
            <a:off x="7251699" y="-11378"/>
            <a:ext cx="1905000" cy="457200"/>
          </a:xfrm>
        </p:spPr>
        <p:txBody>
          <a:bodyPr/>
          <a:lstStyle/>
          <a:p>
            <a:fld id="{C7F36E71-9510-4D7A-9203-4FCA59C15027}" type="slidenum">
              <a:rPr lang="en-US" altLang="en-US"/>
              <a:pPr/>
              <a:t>4</a:t>
            </a:fld>
            <a:endParaRPr lang="en-US" altLang="en-US" dirty="0"/>
          </a:p>
        </p:txBody>
      </p:sp>
      <p:sp>
        <p:nvSpPr>
          <p:cNvPr id="319491" name="Text Box 3"/>
          <p:cNvSpPr txBox="1">
            <a:spLocks noChangeArrowheads="1"/>
          </p:cNvSpPr>
          <p:nvPr/>
        </p:nvSpPr>
        <p:spPr bwMode="auto">
          <a:xfrm>
            <a:off x="711200" y="812800"/>
            <a:ext cx="8432800" cy="2973122"/>
          </a:xfrm>
          <a:prstGeom prst="rect">
            <a:avLst/>
          </a:prstGeom>
          <a:solidFill>
            <a:srgbClr val="FFFF66"/>
          </a:solidFill>
          <a:ln w="28575">
            <a:solidFill>
              <a:schemeClr val="accent2"/>
            </a:solidFill>
            <a:miter lim="800000"/>
            <a:headEnd/>
            <a:tailEnd/>
          </a:ln>
          <a:effectLst/>
        </p:spPr>
        <p:txBody>
          <a:bodyPr wrap="square">
            <a:spAutoFit/>
          </a:bodyPr>
          <a:lstStyle>
            <a:defPPr>
              <a:defRPr lang="en-US"/>
            </a:defPPr>
            <a:lvl1pPr marL="457200" indent="-457200" eaLnBrk="0" hangingPunct="0">
              <a:lnSpc>
                <a:spcPct val="90000"/>
              </a:lnSpc>
              <a:spcBef>
                <a:spcPct val="30000"/>
              </a:spcBef>
              <a:tabLst>
                <a:tab pos="457200" algn="l"/>
              </a:tabLst>
              <a:defRPr sz="2000" b="1" u="sng">
                <a:solidFill>
                  <a:schemeClr val="accent2"/>
                </a:solidFill>
              </a:defRPr>
            </a:lvl1pPr>
            <a:lvl2pPr marL="1092200" indent="-457200">
              <a:tabLst>
                <a:tab pos="457200" algn="l"/>
              </a:tabLst>
            </a:lvl2pPr>
            <a:lvl3pPr marL="1663700" indent="-457200">
              <a:tabLst>
                <a:tab pos="457200" algn="l"/>
              </a:tabLst>
            </a:lvl3pPr>
            <a:lvl4pPr marL="2235200" indent="-457200">
              <a:tabLst>
                <a:tab pos="457200" algn="l"/>
              </a:tabLst>
            </a:lvl4pPr>
            <a:lvl5pPr marL="2806700" indent="-457200">
              <a:tabLst>
                <a:tab pos="457200" algn="l"/>
              </a:tabLst>
            </a:lvl5pPr>
            <a:lvl6pPr marL="3263900" indent="-457200" fontAlgn="base">
              <a:spcBef>
                <a:spcPct val="0"/>
              </a:spcBef>
              <a:spcAft>
                <a:spcPct val="0"/>
              </a:spcAft>
              <a:tabLst>
                <a:tab pos="457200" algn="l"/>
              </a:tabLst>
            </a:lvl6pPr>
            <a:lvl7pPr marL="3721100" indent="-457200" fontAlgn="base">
              <a:spcBef>
                <a:spcPct val="0"/>
              </a:spcBef>
              <a:spcAft>
                <a:spcPct val="0"/>
              </a:spcAft>
              <a:tabLst>
                <a:tab pos="457200" algn="l"/>
              </a:tabLst>
            </a:lvl7pPr>
            <a:lvl8pPr marL="4178300" indent="-457200" fontAlgn="base">
              <a:spcBef>
                <a:spcPct val="0"/>
              </a:spcBef>
              <a:spcAft>
                <a:spcPct val="0"/>
              </a:spcAft>
              <a:tabLst>
                <a:tab pos="457200" algn="l"/>
              </a:tabLst>
            </a:lvl8pPr>
            <a:lvl9pPr marL="4635500" indent="-457200" fontAlgn="base">
              <a:spcBef>
                <a:spcPct val="0"/>
              </a:spcBef>
              <a:spcAft>
                <a:spcPct val="0"/>
              </a:spcAft>
              <a:tabLst>
                <a:tab pos="457200" algn="l"/>
              </a:tabLst>
            </a:lvl9pPr>
          </a:lstStyle>
          <a:p>
            <a:r>
              <a:rPr lang="en-US" altLang="en-US" sz="2400" dirty="0">
                <a:sym typeface="Symbol" panose="05050102010706020507" pitchFamily="18" charset="2"/>
              </a:rPr>
              <a:t>FE-Style Ethics Question #2:</a:t>
            </a:r>
          </a:p>
          <a:p>
            <a:r>
              <a:rPr lang="en-US" altLang="en-US" sz="2400" u="none" dirty="0">
                <a:sym typeface="Symbol" panose="05050102010706020507" pitchFamily="18" charset="2"/>
              </a:rPr>
              <a:t>When may professionals make political donations?</a:t>
            </a:r>
          </a:p>
          <a:p>
            <a:r>
              <a:rPr lang="en-US" altLang="en-US" sz="2400" u="none" dirty="0">
                <a:sym typeface="Symbol" panose="05050102010706020507" pitchFamily="18" charset="2"/>
              </a:rPr>
              <a:t>A)	At no time</a:t>
            </a:r>
          </a:p>
          <a:p>
            <a:r>
              <a:rPr lang="en-US" altLang="en-US" sz="2400" u="none" dirty="0">
                <a:sym typeface="Symbol" panose="05050102010706020507" pitchFamily="18" charset="2"/>
              </a:rPr>
              <a:t>B)	If it is not for current, past, or future influence or favors</a:t>
            </a:r>
          </a:p>
          <a:p>
            <a:r>
              <a:rPr lang="en-US" altLang="en-US" sz="2400" u="none" dirty="0">
                <a:sym typeface="Symbol" panose="05050102010706020507" pitchFamily="18" charset="2"/>
              </a:rPr>
              <a:t>C)	If all donations are made as an individual and do not represent a firm or entity</a:t>
            </a:r>
          </a:p>
          <a:p>
            <a:r>
              <a:rPr lang="en-US" altLang="en-US" sz="2400" u="none" dirty="0">
                <a:sym typeface="Symbol" panose="05050102010706020507" pitchFamily="18" charset="2"/>
              </a:rPr>
              <a:t>D)	Only below specified amounts</a:t>
            </a:r>
          </a:p>
        </p:txBody>
      </p:sp>
      <p:sp>
        <p:nvSpPr>
          <p:cNvPr id="319492" name="Line 4"/>
          <p:cNvSpPr>
            <a:spLocks noChangeShapeType="1"/>
          </p:cNvSpPr>
          <p:nvPr/>
        </p:nvSpPr>
        <p:spPr bwMode="auto">
          <a:xfrm>
            <a:off x="609600" y="228600"/>
            <a:ext cx="0" cy="6400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493" name="Line 5"/>
          <p:cNvSpPr>
            <a:spLocks noChangeShapeType="1"/>
          </p:cNvSpPr>
          <p:nvPr/>
        </p:nvSpPr>
        <p:spPr bwMode="auto">
          <a:xfrm>
            <a:off x="609600" y="609600"/>
            <a:ext cx="78486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494" name="Rectangle 6"/>
          <p:cNvSpPr>
            <a:spLocks noChangeArrowheads="1"/>
          </p:cNvSpPr>
          <p:nvPr/>
        </p:nvSpPr>
        <p:spPr bwMode="auto">
          <a:xfrm>
            <a:off x="685800" y="228600"/>
            <a:ext cx="648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fontAlgn="base">
              <a:spcBef>
                <a:spcPct val="20000"/>
              </a:spcBef>
              <a:spcAft>
                <a:spcPct val="0"/>
              </a:spcAft>
              <a:defRPr sz="2000">
                <a:solidFill>
                  <a:schemeClr val="tx1"/>
                </a:solidFill>
                <a:latin typeface="Times New Roman" panose="02020603050405020304" pitchFamily="18" charset="0"/>
              </a:defRPr>
            </a:lvl6pPr>
            <a:lvl7pPr algn="ctr" fontAlgn="base">
              <a:spcBef>
                <a:spcPct val="20000"/>
              </a:spcBef>
              <a:spcAft>
                <a:spcPct val="0"/>
              </a:spcAft>
              <a:defRPr sz="2000">
                <a:solidFill>
                  <a:schemeClr val="tx1"/>
                </a:solidFill>
                <a:latin typeface="Times New Roman" panose="02020603050405020304" pitchFamily="18" charset="0"/>
              </a:defRPr>
            </a:lvl7pPr>
            <a:lvl8pPr algn="ctr" fontAlgn="base">
              <a:spcBef>
                <a:spcPct val="20000"/>
              </a:spcBef>
              <a:spcAft>
                <a:spcPct val="0"/>
              </a:spcAft>
              <a:defRPr sz="2000">
                <a:solidFill>
                  <a:schemeClr val="tx1"/>
                </a:solidFill>
                <a:latin typeface="Times New Roman" panose="02020603050405020304" pitchFamily="18" charset="0"/>
              </a:defRPr>
            </a:lvl8pPr>
            <a:lvl9pPr algn="ctr" fontAlgn="base">
              <a:spcBef>
                <a:spcPct val="20000"/>
              </a:spcBef>
              <a:spcAft>
                <a:spcPct val="0"/>
              </a:spcAft>
              <a:defRPr sz="2000">
                <a:solidFill>
                  <a:schemeClr val="tx1"/>
                </a:solidFill>
                <a:latin typeface="Times New Roman" panose="02020603050405020304" pitchFamily="18" charset="0"/>
              </a:defRPr>
            </a:lvl9pPr>
          </a:lstStyle>
          <a:p>
            <a:pPr algn="l"/>
            <a:r>
              <a:rPr lang="en-US" altLang="en-US" sz="2000" dirty="0" smtClean="0">
                <a:solidFill>
                  <a:schemeClr val="accent2"/>
                </a:solidFill>
                <a:cs typeface="Times New Roman" panose="02020603050405020304" pitchFamily="18" charset="0"/>
              </a:rPr>
              <a:t>Lecture #7      </a:t>
            </a:r>
            <a:r>
              <a:rPr lang="en-US" altLang="en-US" sz="2000" dirty="0">
                <a:solidFill>
                  <a:schemeClr val="accent2"/>
                </a:solidFill>
                <a:cs typeface="Times New Roman" panose="02020603050405020304" pitchFamily="18" charset="0"/>
              </a:rPr>
              <a:t>EGR 120 – Introduction to Engineering</a:t>
            </a:r>
            <a:endParaRPr lang="en-US" altLang="en-US" dirty="0"/>
          </a:p>
        </p:txBody>
      </p:sp>
      <p:sp>
        <p:nvSpPr>
          <p:cNvPr id="319495" name="Text Box 7"/>
          <p:cNvSpPr txBox="1">
            <a:spLocks noChangeArrowheads="1"/>
          </p:cNvSpPr>
          <p:nvPr/>
        </p:nvSpPr>
        <p:spPr bwMode="auto">
          <a:xfrm>
            <a:off x="609600" y="4178300"/>
            <a:ext cx="8534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457200" algn="l"/>
              </a:tabLst>
              <a:defRPr sz="2400">
                <a:solidFill>
                  <a:schemeClr val="tx1"/>
                </a:solidFill>
                <a:latin typeface="Times New Roman" panose="02020603050405020304" pitchFamily="18" charset="0"/>
              </a:defRPr>
            </a:lvl1pPr>
            <a:lvl2pPr marL="1092200" indent="-457200">
              <a:tabLst>
                <a:tab pos="457200" algn="l"/>
              </a:tabLst>
              <a:defRPr sz="2400">
                <a:solidFill>
                  <a:schemeClr val="tx1"/>
                </a:solidFill>
                <a:latin typeface="Times New Roman" panose="02020603050405020304" pitchFamily="18" charset="0"/>
              </a:defRPr>
            </a:lvl2pPr>
            <a:lvl3pPr marL="1663700" indent="-457200">
              <a:tabLst>
                <a:tab pos="457200" algn="l"/>
              </a:tabLst>
              <a:defRPr sz="2400">
                <a:solidFill>
                  <a:schemeClr val="tx1"/>
                </a:solidFill>
                <a:latin typeface="Times New Roman" panose="02020603050405020304" pitchFamily="18" charset="0"/>
              </a:defRPr>
            </a:lvl3pPr>
            <a:lvl4pPr marL="2235200" indent="-457200">
              <a:tabLst>
                <a:tab pos="457200" algn="l"/>
              </a:tabLst>
              <a:defRPr sz="2400">
                <a:solidFill>
                  <a:schemeClr val="tx1"/>
                </a:solidFill>
                <a:latin typeface="Times New Roman" panose="02020603050405020304" pitchFamily="18" charset="0"/>
              </a:defRPr>
            </a:lvl4pPr>
            <a:lvl5pPr marL="2806700" indent="-457200">
              <a:tabLst>
                <a:tab pos="457200" algn="l"/>
              </a:tabLst>
              <a:defRPr sz="2400">
                <a:solidFill>
                  <a:schemeClr val="tx1"/>
                </a:solidFill>
                <a:latin typeface="Times New Roman" panose="02020603050405020304" pitchFamily="18" charset="0"/>
              </a:defRPr>
            </a:lvl5pPr>
            <a:lvl6pPr marL="3263900" indent="-457200" fontAlgn="base">
              <a:spcBef>
                <a:spcPct val="0"/>
              </a:spcBef>
              <a:spcAft>
                <a:spcPct val="0"/>
              </a:spcAft>
              <a:tabLst>
                <a:tab pos="457200" algn="l"/>
              </a:tabLst>
              <a:defRPr sz="2400">
                <a:solidFill>
                  <a:schemeClr val="tx1"/>
                </a:solidFill>
                <a:latin typeface="Times New Roman" panose="02020603050405020304" pitchFamily="18" charset="0"/>
              </a:defRPr>
            </a:lvl6pPr>
            <a:lvl7pPr marL="3721100" indent="-457200" fontAlgn="base">
              <a:spcBef>
                <a:spcPct val="0"/>
              </a:spcBef>
              <a:spcAft>
                <a:spcPct val="0"/>
              </a:spcAft>
              <a:tabLst>
                <a:tab pos="457200" algn="l"/>
              </a:tabLst>
              <a:defRPr sz="2400">
                <a:solidFill>
                  <a:schemeClr val="tx1"/>
                </a:solidFill>
                <a:latin typeface="Times New Roman" panose="02020603050405020304" pitchFamily="18" charset="0"/>
              </a:defRPr>
            </a:lvl7pPr>
            <a:lvl8pPr marL="4178300" indent="-457200" fontAlgn="base">
              <a:spcBef>
                <a:spcPct val="0"/>
              </a:spcBef>
              <a:spcAft>
                <a:spcPct val="0"/>
              </a:spcAft>
              <a:tabLst>
                <a:tab pos="457200" algn="l"/>
              </a:tabLst>
              <a:defRPr sz="2400">
                <a:solidFill>
                  <a:schemeClr val="tx1"/>
                </a:solidFill>
                <a:latin typeface="Times New Roman" panose="02020603050405020304" pitchFamily="18" charset="0"/>
              </a:defRPr>
            </a:lvl8pPr>
            <a:lvl9pPr marL="4635500" indent="-457200" fontAlgn="base">
              <a:spcBef>
                <a:spcPct val="0"/>
              </a:spcBef>
              <a:spcAft>
                <a:spcPct val="0"/>
              </a:spcAft>
              <a:tabLst>
                <a:tab pos="457200" algn="l"/>
              </a:tabLst>
              <a:defRPr sz="2400">
                <a:solidFill>
                  <a:schemeClr val="tx1"/>
                </a:solidFill>
                <a:latin typeface="Times New Roman" panose="02020603050405020304" pitchFamily="18" charset="0"/>
              </a:defRPr>
            </a:lvl9pPr>
          </a:lstStyle>
          <a:p>
            <a:pPr marL="0" indent="0" eaLnBrk="0" hangingPunct="0">
              <a:spcBef>
                <a:spcPct val="30000"/>
              </a:spcBef>
              <a:buFont typeface="Wingdings" panose="05000000000000000000" pitchFamily="2" charset="2"/>
              <a:buNone/>
              <a:tabLst>
                <a:tab pos="282575" algn="l"/>
              </a:tabLst>
            </a:pPr>
            <a:r>
              <a:rPr lang="en-US" altLang="en-US" dirty="0">
                <a:solidFill>
                  <a:schemeClr val="accent2"/>
                </a:solidFill>
                <a:sym typeface="Symbol" panose="05050102010706020507" pitchFamily="18" charset="2"/>
              </a:rPr>
              <a:t>What section(s) of the NSPE Code of Ethics might apply to this situation?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a:xfrm>
            <a:off x="7239000" y="0"/>
            <a:ext cx="1905000" cy="457200"/>
          </a:xfrm>
        </p:spPr>
        <p:txBody>
          <a:bodyPr/>
          <a:lstStyle/>
          <a:p>
            <a:fld id="{4AE1550E-5A6B-499B-BF2A-36E561020B77}" type="slidenum">
              <a:rPr lang="en-US" altLang="en-US"/>
              <a:pPr/>
              <a:t>5</a:t>
            </a:fld>
            <a:endParaRPr lang="en-US" altLang="en-US" dirty="0"/>
          </a:p>
        </p:txBody>
      </p:sp>
      <p:sp>
        <p:nvSpPr>
          <p:cNvPr id="320515" name="Text Box 3"/>
          <p:cNvSpPr txBox="1">
            <a:spLocks noChangeArrowheads="1"/>
          </p:cNvSpPr>
          <p:nvPr/>
        </p:nvSpPr>
        <p:spPr bwMode="auto">
          <a:xfrm>
            <a:off x="749300" y="850900"/>
            <a:ext cx="8394700" cy="2973122"/>
          </a:xfrm>
          <a:prstGeom prst="rect">
            <a:avLst/>
          </a:prstGeom>
          <a:solidFill>
            <a:srgbClr val="FFFF66"/>
          </a:solidFill>
          <a:ln w="28575">
            <a:solidFill>
              <a:schemeClr val="accent2"/>
            </a:solidFill>
            <a:miter lim="800000"/>
            <a:headEnd/>
            <a:tailEnd/>
          </a:ln>
          <a:effectLst/>
        </p:spPr>
        <p:txBody>
          <a:bodyPr wrap="square">
            <a:spAutoFit/>
          </a:bodyPr>
          <a:lstStyle>
            <a:defPPr>
              <a:defRPr lang="en-US"/>
            </a:defPPr>
            <a:lvl1pPr marL="457200" indent="-457200" eaLnBrk="0" hangingPunct="0">
              <a:lnSpc>
                <a:spcPct val="90000"/>
              </a:lnSpc>
              <a:spcBef>
                <a:spcPct val="30000"/>
              </a:spcBef>
              <a:tabLst>
                <a:tab pos="457200" algn="l"/>
              </a:tabLst>
              <a:defRPr b="1" u="sng">
                <a:solidFill>
                  <a:schemeClr val="accent2"/>
                </a:solidFill>
              </a:defRPr>
            </a:lvl1pPr>
            <a:lvl2pPr marL="1092200" indent="-457200">
              <a:tabLst>
                <a:tab pos="457200" algn="l"/>
              </a:tabLst>
            </a:lvl2pPr>
            <a:lvl3pPr marL="1663700" indent="-457200">
              <a:tabLst>
                <a:tab pos="457200" algn="l"/>
              </a:tabLst>
            </a:lvl3pPr>
            <a:lvl4pPr marL="2235200" indent="-457200">
              <a:tabLst>
                <a:tab pos="457200" algn="l"/>
              </a:tabLst>
            </a:lvl4pPr>
            <a:lvl5pPr marL="2806700" indent="-457200">
              <a:tabLst>
                <a:tab pos="457200" algn="l"/>
              </a:tabLst>
            </a:lvl5pPr>
            <a:lvl6pPr marL="3263900" indent="-457200" fontAlgn="base">
              <a:spcBef>
                <a:spcPct val="0"/>
              </a:spcBef>
              <a:spcAft>
                <a:spcPct val="0"/>
              </a:spcAft>
              <a:tabLst>
                <a:tab pos="457200" algn="l"/>
              </a:tabLst>
            </a:lvl6pPr>
            <a:lvl7pPr marL="3721100" indent="-457200" fontAlgn="base">
              <a:spcBef>
                <a:spcPct val="0"/>
              </a:spcBef>
              <a:spcAft>
                <a:spcPct val="0"/>
              </a:spcAft>
              <a:tabLst>
                <a:tab pos="457200" algn="l"/>
              </a:tabLst>
            </a:lvl7pPr>
            <a:lvl8pPr marL="4178300" indent="-457200" fontAlgn="base">
              <a:spcBef>
                <a:spcPct val="0"/>
              </a:spcBef>
              <a:spcAft>
                <a:spcPct val="0"/>
              </a:spcAft>
              <a:tabLst>
                <a:tab pos="457200" algn="l"/>
              </a:tabLst>
            </a:lvl8pPr>
            <a:lvl9pPr marL="4635500" indent="-457200" fontAlgn="base">
              <a:spcBef>
                <a:spcPct val="0"/>
              </a:spcBef>
              <a:spcAft>
                <a:spcPct val="0"/>
              </a:spcAft>
              <a:tabLst>
                <a:tab pos="457200" algn="l"/>
              </a:tabLst>
            </a:lvl9pPr>
          </a:lstStyle>
          <a:p>
            <a:r>
              <a:rPr lang="en-US" altLang="en-US" dirty="0">
                <a:sym typeface="Symbol" panose="05050102010706020507" pitchFamily="18" charset="2"/>
              </a:rPr>
              <a:t>FE-Style Ethics Question #3:</a:t>
            </a:r>
          </a:p>
          <a:p>
            <a:pPr marL="0" indent="0">
              <a:tabLst>
                <a:tab pos="339725" algn="l"/>
              </a:tabLst>
            </a:pPr>
            <a:r>
              <a:rPr lang="en-US" altLang="en-US" u="none" dirty="0">
                <a:sym typeface="Symbol" panose="05050102010706020507" pitchFamily="18" charset="2"/>
              </a:rPr>
              <a:t>In the event of an ethical conflict, to whom does </a:t>
            </a:r>
            <a:r>
              <a:rPr lang="en-US" altLang="en-US" u="none" dirty="0" smtClean="0">
                <a:sym typeface="Symbol" panose="05050102010706020507" pitchFamily="18" charset="2"/>
              </a:rPr>
              <a:t>the  </a:t>
            </a:r>
            <a:r>
              <a:rPr lang="en-US" altLang="en-US" u="none" dirty="0">
                <a:sym typeface="Symbol" panose="05050102010706020507" pitchFamily="18" charset="2"/>
              </a:rPr>
              <a:t>professional hold </a:t>
            </a:r>
            <a:r>
              <a:rPr lang="en-US" altLang="en-US" u="none" dirty="0" smtClean="0">
                <a:sym typeface="Symbol" panose="05050102010706020507" pitchFamily="18" charset="2"/>
              </a:rPr>
              <a:t>the </a:t>
            </a:r>
            <a:r>
              <a:rPr lang="en-US" altLang="en-US" dirty="0" smtClean="0">
                <a:sym typeface="Symbol" panose="05050102010706020507" pitchFamily="18" charset="2"/>
              </a:rPr>
              <a:t>least</a:t>
            </a:r>
            <a:r>
              <a:rPr lang="en-US" altLang="en-US" u="none" dirty="0" smtClean="0">
                <a:sym typeface="Symbol" panose="05050102010706020507" pitchFamily="18" charset="2"/>
              </a:rPr>
              <a:t> </a:t>
            </a:r>
            <a:r>
              <a:rPr lang="en-US" altLang="en-US" u="none" dirty="0">
                <a:sym typeface="Symbol" panose="05050102010706020507" pitchFamily="18" charset="2"/>
              </a:rPr>
              <a:t>ethical responsibility?</a:t>
            </a:r>
          </a:p>
          <a:p>
            <a:r>
              <a:rPr lang="en-US" altLang="en-US" u="none" dirty="0">
                <a:sym typeface="Symbol" panose="05050102010706020507" pitchFamily="18" charset="2"/>
              </a:rPr>
              <a:t>A)	The employer</a:t>
            </a:r>
          </a:p>
          <a:p>
            <a:r>
              <a:rPr lang="en-US" altLang="en-US" u="none" dirty="0">
                <a:sym typeface="Symbol" panose="05050102010706020507" pitchFamily="18" charset="2"/>
              </a:rPr>
              <a:t>B)	The client</a:t>
            </a:r>
          </a:p>
          <a:p>
            <a:r>
              <a:rPr lang="en-US" altLang="en-US" u="none" dirty="0">
                <a:sym typeface="Symbol" panose="05050102010706020507" pitchFamily="18" charset="2"/>
              </a:rPr>
              <a:t>C)	The consumer</a:t>
            </a:r>
          </a:p>
          <a:p>
            <a:r>
              <a:rPr lang="en-US" altLang="en-US" u="none" dirty="0">
                <a:sym typeface="Symbol" panose="05050102010706020507" pitchFamily="18" charset="2"/>
              </a:rPr>
              <a:t>D)	Society </a:t>
            </a:r>
          </a:p>
        </p:txBody>
      </p:sp>
      <p:sp>
        <p:nvSpPr>
          <p:cNvPr id="320516" name="Line 4"/>
          <p:cNvSpPr>
            <a:spLocks noChangeShapeType="1"/>
          </p:cNvSpPr>
          <p:nvPr/>
        </p:nvSpPr>
        <p:spPr bwMode="auto">
          <a:xfrm>
            <a:off x="609600" y="228600"/>
            <a:ext cx="0" cy="6400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517" name="Line 5"/>
          <p:cNvSpPr>
            <a:spLocks noChangeShapeType="1"/>
          </p:cNvSpPr>
          <p:nvPr/>
        </p:nvSpPr>
        <p:spPr bwMode="auto">
          <a:xfrm>
            <a:off x="609600" y="609600"/>
            <a:ext cx="78486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518" name="Rectangle 6"/>
          <p:cNvSpPr>
            <a:spLocks noChangeArrowheads="1"/>
          </p:cNvSpPr>
          <p:nvPr/>
        </p:nvSpPr>
        <p:spPr bwMode="auto">
          <a:xfrm>
            <a:off x="685800" y="228600"/>
            <a:ext cx="648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fontAlgn="base">
              <a:spcBef>
                <a:spcPct val="20000"/>
              </a:spcBef>
              <a:spcAft>
                <a:spcPct val="0"/>
              </a:spcAft>
              <a:defRPr sz="2000">
                <a:solidFill>
                  <a:schemeClr val="tx1"/>
                </a:solidFill>
                <a:latin typeface="Times New Roman" panose="02020603050405020304" pitchFamily="18" charset="0"/>
              </a:defRPr>
            </a:lvl6pPr>
            <a:lvl7pPr algn="ctr" fontAlgn="base">
              <a:spcBef>
                <a:spcPct val="20000"/>
              </a:spcBef>
              <a:spcAft>
                <a:spcPct val="0"/>
              </a:spcAft>
              <a:defRPr sz="2000">
                <a:solidFill>
                  <a:schemeClr val="tx1"/>
                </a:solidFill>
                <a:latin typeface="Times New Roman" panose="02020603050405020304" pitchFamily="18" charset="0"/>
              </a:defRPr>
            </a:lvl7pPr>
            <a:lvl8pPr algn="ctr" fontAlgn="base">
              <a:spcBef>
                <a:spcPct val="20000"/>
              </a:spcBef>
              <a:spcAft>
                <a:spcPct val="0"/>
              </a:spcAft>
              <a:defRPr sz="2000">
                <a:solidFill>
                  <a:schemeClr val="tx1"/>
                </a:solidFill>
                <a:latin typeface="Times New Roman" panose="02020603050405020304" pitchFamily="18" charset="0"/>
              </a:defRPr>
            </a:lvl8pPr>
            <a:lvl9pPr algn="ctr" fontAlgn="base">
              <a:spcBef>
                <a:spcPct val="20000"/>
              </a:spcBef>
              <a:spcAft>
                <a:spcPct val="0"/>
              </a:spcAft>
              <a:defRPr sz="2000">
                <a:solidFill>
                  <a:schemeClr val="tx1"/>
                </a:solidFill>
                <a:latin typeface="Times New Roman" panose="02020603050405020304" pitchFamily="18" charset="0"/>
              </a:defRPr>
            </a:lvl9pPr>
          </a:lstStyle>
          <a:p>
            <a:pPr algn="l"/>
            <a:r>
              <a:rPr lang="en-US" altLang="en-US" sz="2000" dirty="0" smtClean="0">
                <a:solidFill>
                  <a:schemeClr val="accent2"/>
                </a:solidFill>
                <a:cs typeface="Times New Roman" panose="02020603050405020304" pitchFamily="18" charset="0"/>
              </a:rPr>
              <a:t>Lecture #7      </a:t>
            </a:r>
            <a:r>
              <a:rPr lang="en-US" altLang="en-US" sz="2000" dirty="0">
                <a:solidFill>
                  <a:schemeClr val="accent2"/>
                </a:solidFill>
                <a:cs typeface="Times New Roman" panose="02020603050405020304" pitchFamily="18" charset="0"/>
              </a:rPr>
              <a:t>EGR 120 – Introduction to Engineering</a:t>
            </a:r>
            <a:endParaRPr lang="en-US" altLang="en-US" dirty="0"/>
          </a:p>
        </p:txBody>
      </p:sp>
      <p:sp>
        <p:nvSpPr>
          <p:cNvPr id="9" name="Text Box 7"/>
          <p:cNvSpPr txBox="1">
            <a:spLocks noChangeArrowheads="1"/>
          </p:cNvSpPr>
          <p:nvPr/>
        </p:nvSpPr>
        <p:spPr bwMode="auto">
          <a:xfrm>
            <a:off x="609600" y="4522420"/>
            <a:ext cx="8458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457200" algn="l"/>
              </a:tabLst>
              <a:defRPr sz="2400">
                <a:solidFill>
                  <a:schemeClr val="tx1"/>
                </a:solidFill>
                <a:latin typeface="Times New Roman" panose="02020603050405020304" pitchFamily="18" charset="0"/>
              </a:defRPr>
            </a:lvl1pPr>
            <a:lvl2pPr marL="1092200" indent="-457200">
              <a:tabLst>
                <a:tab pos="457200" algn="l"/>
              </a:tabLst>
              <a:defRPr sz="2400">
                <a:solidFill>
                  <a:schemeClr val="tx1"/>
                </a:solidFill>
                <a:latin typeface="Times New Roman" panose="02020603050405020304" pitchFamily="18" charset="0"/>
              </a:defRPr>
            </a:lvl2pPr>
            <a:lvl3pPr marL="1663700" indent="-457200">
              <a:tabLst>
                <a:tab pos="457200" algn="l"/>
              </a:tabLst>
              <a:defRPr sz="2400">
                <a:solidFill>
                  <a:schemeClr val="tx1"/>
                </a:solidFill>
                <a:latin typeface="Times New Roman" panose="02020603050405020304" pitchFamily="18" charset="0"/>
              </a:defRPr>
            </a:lvl3pPr>
            <a:lvl4pPr marL="2235200" indent="-457200">
              <a:tabLst>
                <a:tab pos="457200" algn="l"/>
              </a:tabLst>
              <a:defRPr sz="2400">
                <a:solidFill>
                  <a:schemeClr val="tx1"/>
                </a:solidFill>
                <a:latin typeface="Times New Roman" panose="02020603050405020304" pitchFamily="18" charset="0"/>
              </a:defRPr>
            </a:lvl4pPr>
            <a:lvl5pPr marL="2806700" indent="-457200">
              <a:tabLst>
                <a:tab pos="457200" algn="l"/>
              </a:tabLst>
              <a:defRPr sz="2400">
                <a:solidFill>
                  <a:schemeClr val="tx1"/>
                </a:solidFill>
                <a:latin typeface="Times New Roman" panose="02020603050405020304" pitchFamily="18" charset="0"/>
              </a:defRPr>
            </a:lvl5pPr>
            <a:lvl6pPr marL="3263900" indent="-457200" fontAlgn="base">
              <a:spcBef>
                <a:spcPct val="0"/>
              </a:spcBef>
              <a:spcAft>
                <a:spcPct val="0"/>
              </a:spcAft>
              <a:tabLst>
                <a:tab pos="457200" algn="l"/>
              </a:tabLst>
              <a:defRPr sz="2400">
                <a:solidFill>
                  <a:schemeClr val="tx1"/>
                </a:solidFill>
                <a:latin typeface="Times New Roman" panose="02020603050405020304" pitchFamily="18" charset="0"/>
              </a:defRPr>
            </a:lvl6pPr>
            <a:lvl7pPr marL="3721100" indent="-457200" fontAlgn="base">
              <a:spcBef>
                <a:spcPct val="0"/>
              </a:spcBef>
              <a:spcAft>
                <a:spcPct val="0"/>
              </a:spcAft>
              <a:tabLst>
                <a:tab pos="457200" algn="l"/>
              </a:tabLst>
              <a:defRPr sz="2400">
                <a:solidFill>
                  <a:schemeClr val="tx1"/>
                </a:solidFill>
                <a:latin typeface="Times New Roman" panose="02020603050405020304" pitchFamily="18" charset="0"/>
              </a:defRPr>
            </a:lvl7pPr>
            <a:lvl8pPr marL="4178300" indent="-457200" fontAlgn="base">
              <a:spcBef>
                <a:spcPct val="0"/>
              </a:spcBef>
              <a:spcAft>
                <a:spcPct val="0"/>
              </a:spcAft>
              <a:tabLst>
                <a:tab pos="457200" algn="l"/>
              </a:tabLst>
              <a:defRPr sz="2400">
                <a:solidFill>
                  <a:schemeClr val="tx1"/>
                </a:solidFill>
                <a:latin typeface="Times New Roman" panose="02020603050405020304" pitchFamily="18" charset="0"/>
              </a:defRPr>
            </a:lvl8pPr>
            <a:lvl9pPr marL="4635500" indent="-457200" fontAlgn="base">
              <a:spcBef>
                <a:spcPct val="0"/>
              </a:spcBef>
              <a:spcAft>
                <a:spcPct val="0"/>
              </a:spcAft>
              <a:tabLst>
                <a:tab pos="457200" algn="l"/>
              </a:tabLst>
              <a:defRPr sz="2400">
                <a:solidFill>
                  <a:schemeClr val="tx1"/>
                </a:solidFill>
                <a:latin typeface="Times New Roman" panose="02020603050405020304" pitchFamily="18" charset="0"/>
              </a:defRPr>
            </a:lvl9pPr>
          </a:lstStyle>
          <a:p>
            <a:pPr marL="0" indent="0" eaLnBrk="0" hangingPunct="0">
              <a:spcBef>
                <a:spcPct val="30000"/>
              </a:spcBef>
              <a:buFont typeface="Wingdings" panose="05000000000000000000" pitchFamily="2" charset="2"/>
              <a:buNone/>
              <a:tabLst>
                <a:tab pos="282575" algn="l"/>
              </a:tabLst>
            </a:pPr>
            <a:r>
              <a:rPr lang="en-US" altLang="en-US" dirty="0">
                <a:solidFill>
                  <a:schemeClr val="accent2"/>
                </a:solidFill>
                <a:sym typeface="Symbol" panose="05050102010706020507" pitchFamily="18" charset="2"/>
              </a:rPr>
              <a:t>What section(s) of the NSPE Code of Ethics might apply to this situation?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a:xfrm>
            <a:off x="7239000" y="0"/>
            <a:ext cx="1905000" cy="457200"/>
          </a:xfrm>
        </p:spPr>
        <p:txBody>
          <a:bodyPr/>
          <a:lstStyle/>
          <a:p>
            <a:r>
              <a:rPr lang="en-US" altLang="en-US" dirty="0" smtClean="0"/>
              <a:t>6</a:t>
            </a:r>
            <a:endParaRPr lang="en-US" altLang="en-US" dirty="0"/>
          </a:p>
        </p:txBody>
      </p:sp>
      <p:sp>
        <p:nvSpPr>
          <p:cNvPr id="321539" name="Text Box 1027"/>
          <p:cNvSpPr txBox="1">
            <a:spLocks noChangeArrowheads="1"/>
          </p:cNvSpPr>
          <p:nvPr/>
        </p:nvSpPr>
        <p:spPr bwMode="auto">
          <a:xfrm>
            <a:off x="711200" y="812800"/>
            <a:ext cx="8432800" cy="2640723"/>
          </a:xfrm>
          <a:prstGeom prst="rect">
            <a:avLst/>
          </a:prstGeom>
          <a:solidFill>
            <a:srgbClr val="FFFF66"/>
          </a:solidFill>
          <a:ln w="28575">
            <a:solidFill>
              <a:schemeClr val="accent2"/>
            </a:solidFill>
            <a:miter lim="800000"/>
            <a:headEnd/>
            <a:tailEnd/>
          </a:ln>
          <a:effectLst/>
        </p:spPr>
        <p:txBody>
          <a:bodyPr wrap="square">
            <a:spAutoFit/>
          </a:bodyPr>
          <a:lstStyle>
            <a:defPPr>
              <a:defRPr lang="en-US"/>
            </a:defPPr>
            <a:lvl1pPr marL="457200" indent="-457200" eaLnBrk="0" hangingPunct="0">
              <a:lnSpc>
                <a:spcPct val="90000"/>
              </a:lnSpc>
              <a:spcBef>
                <a:spcPct val="30000"/>
              </a:spcBef>
              <a:tabLst>
                <a:tab pos="457200" algn="l"/>
              </a:tabLst>
              <a:defRPr b="1" u="sng">
                <a:solidFill>
                  <a:schemeClr val="accent2"/>
                </a:solidFill>
              </a:defRPr>
            </a:lvl1pPr>
            <a:lvl2pPr marL="1092200" indent="-457200">
              <a:tabLst>
                <a:tab pos="457200" algn="l"/>
              </a:tabLst>
            </a:lvl2pPr>
            <a:lvl3pPr marL="1663700" indent="-457200">
              <a:tabLst>
                <a:tab pos="457200" algn="l"/>
              </a:tabLst>
            </a:lvl3pPr>
            <a:lvl4pPr marL="2235200" indent="-457200">
              <a:tabLst>
                <a:tab pos="457200" algn="l"/>
              </a:tabLst>
            </a:lvl4pPr>
            <a:lvl5pPr marL="2806700" indent="-457200">
              <a:tabLst>
                <a:tab pos="457200" algn="l"/>
              </a:tabLst>
            </a:lvl5pPr>
            <a:lvl6pPr marL="3263900" indent="-457200" fontAlgn="base">
              <a:spcBef>
                <a:spcPct val="0"/>
              </a:spcBef>
              <a:spcAft>
                <a:spcPct val="0"/>
              </a:spcAft>
              <a:tabLst>
                <a:tab pos="457200" algn="l"/>
              </a:tabLst>
            </a:lvl6pPr>
            <a:lvl7pPr marL="3721100" indent="-457200" fontAlgn="base">
              <a:spcBef>
                <a:spcPct val="0"/>
              </a:spcBef>
              <a:spcAft>
                <a:spcPct val="0"/>
              </a:spcAft>
              <a:tabLst>
                <a:tab pos="457200" algn="l"/>
              </a:tabLst>
            </a:lvl7pPr>
            <a:lvl8pPr marL="4178300" indent="-457200" fontAlgn="base">
              <a:spcBef>
                <a:spcPct val="0"/>
              </a:spcBef>
              <a:spcAft>
                <a:spcPct val="0"/>
              </a:spcAft>
              <a:tabLst>
                <a:tab pos="457200" algn="l"/>
              </a:tabLst>
            </a:lvl8pPr>
            <a:lvl9pPr marL="4635500" indent="-457200" fontAlgn="base">
              <a:spcBef>
                <a:spcPct val="0"/>
              </a:spcBef>
              <a:spcAft>
                <a:spcPct val="0"/>
              </a:spcAft>
              <a:tabLst>
                <a:tab pos="457200" algn="l"/>
              </a:tabLst>
            </a:lvl9pPr>
          </a:lstStyle>
          <a:p>
            <a:r>
              <a:rPr lang="en-US" altLang="en-US" dirty="0">
                <a:sym typeface="Symbol" panose="05050102010706020507" pitchFamily="18" charset="2"/>
              </a:rPr>
              <a:t>FE-Style Ethics Question #4:</a:t>
            </a:r>
          </a:p>
          <a:p>
            <a:r>
              <a:rPr lang="en-US" altLang="en-US" u="none" dirty="0">
                <a:sym typeface="Symbol" panose="05050102010706020507" pitchFamily="18" charset="2"/>
              </a:rPr>
              <a:t>“Whistle-blowing” is</a:t>
            </a:r>
          </a:p>
          <a:p>
            <a:r>
              <a:rPr lang="en-US" altLang="en-US" u="none" dirty="0">
                <a:sym typeface="Symbol" panose="05050102010706020507" pitchFamily="18" charset="2"/>
              </a:rPr>
              <a:t>A)	An ethical practice</a:t>
            </a:r>
          </a:p>
          <a:p>
            <a:r>
              <a:rPr lang="en-US" altLang="en-US" u="none" dirty="0">
                <a:sym typeface="Symbol" panose="05050102010706020507" pitchFamily="18" charset="2"/>
              </a:rPr>
              <a:t>B)	An illegal practice</a:t>
            </a:r>
          </a:p>
          <a:p>
            <a:r>
              <a:rPr lang="en-US" altLang="en-US" u="none" dirty="0">
                <a:sym typeface="Symbol" panose="05050102010706020507" pitchFamily="18" charset="2"/>
              </a:rPr>
              <a:t>C)	An unethical practice</a:t>
            </a:r>
          </a:p>
          <a:p>
            <a:r>
              <a:rPr lang="en-US" altLang="en-US" u="none" dirty="0">
                <a:sym typeface="Symbol" panose="05050102010706020507" pitchFamily="18" charset="2"/>
              </a:rPr>
              <a:t>D)	A career-enhancing practice</a:t>
            </a:r>
          </a:p>
        </p:txBody>
      </p:sp>
      <p:sp>
        <p:nvSpPr>
          <p:cNvPr id="321540" name="Line 1028"/>
          <p:cNvSpPr>
            <a:spLocks noChangeShapeType="1"/>
          </p:cNvSpPr>
          <p:nvPr/>
        </p:nvSpPr>
        <p:spPr bwMode="auto">
          <a:xfrm>
            <a:off x="609600" y="228600"/>
            <a:ext cx="0" cy="6400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541" name="Line 1029"/>
          <p:cNvSpPr>
            <a:spLocks noChangeShapeType="1"/>
          </p:cNvSpPr>
          <p:nvPr/>
        </p:nvSpPr>
        <p:spPr bwMode="auto">
          <a:xfrm>
            <a:off x="609600" y="609600"/>
            <a:ext cx="78486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542" name="Rectangle 1030"/>
          <p:cNvSpPr>
            <a:spLocks noChangeArrowheads="1"/>
          </p:cNvSpPr>
          <p:nvPr/>
        </p:nvSpPr>
        <p:spPr bwMode="auto">
          <a:xfrm>
            <a:off x="685800" y="228600"/>
            <a:ext cx="648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fontAlgn="base">
              <a:spcBef>
                <a:spcPct val="20000"/>
              </a:spcBef>
              <a:spcAft>
                <a:spcPct val="0"/>
              </a:spcAft>
              <a:defRPr sz="2000">
                <a:solidFill>
                  <a:schemeClr val="tx1"/>
                </a:solidFill>
                <a:latin typeface="Times New Roman" panose="02020603050405020304" pitchFamily="18" charset="0"/>
              </a:defRPr>
            </a:lvl6pPr>
            <a:lvl7pPr algn="ctr" fontAlgn="base">
              <a:spcBef>
                <a:spcPct val="20000"/>
              </a:spcBef>
              <a:spcAft>
                <a:spcPct val="0"/>
              </a:spcAft>
              <a:defRPr sz="2000">
                <a:solidFill>
                  <a:schemeClr val="tx1"/>
                </a:solidFill>
                <a:latin typeface="Times New Roman" panose="02020603050405020304" pitchFamily="18" charset="0"/>
              </a:defRPr>
            </a:lvl7pPr>
            <a:lvl8pPr algn="ctr" fontAlgn="base">
              <a:spcBef>
                <a:spcPct val="20000"/>
              </a:spcBef>
              <a:spcAft>
                <a:spcPct val="0"/>
              </a:spcAft>
              <a:defRPr sz="2000">
                <a:solidFill>
                  <a:schemeClr val="tx1"/>
                </a:solidFill>
                <a:latin typeface="Times New Roman" panose="02020603050405020304" pitchFamily="18" charset="0"/>
              </a:defRPr>
            </a:lvl8pPr>
            <a:lvl9pPr algn="ctr" fontAlgn="base">
              <a:spcBef>
                <a:spcPct val="20000"/>
              </a:spcBef>
              <a:spcAft>
                <a:spcPct val="0"/>
              </a:spcAft>
              <a:defRPr sz="2000">
                <a:solidFill>
                  <a:schemeClr val="tx1"/>
                </a:solidFill>
                <a:latin typeface="Times New Roman" panose="02020603050405020304" pitchFamily="18" charset="0"/>
              </a:defRPr>
            </a:lvl9pPr>
          </a:lstStyle>
          <a:p>
            <a:pPr algn="l"/>
            <a:r>
              <a:rPr lang="en-US" altLang="en-US" sz="2000" dirty="0" smtClean="0">
                <a:solidFill>
                  <a:schemeClr val="accent2"/>
                </a:solidFill>
                <a:cs typeface="Times New Roman" panose="02020603050405020304" pitchFamily="18" charset="0"/>
              </a:rPr>
              <a:t>Lecture #7      </a:t>
            </a:r>
            <a:r>
              <a:rPr lang="en-US" altLang="en-US" sz="2000" dirty="0">
                <a:solidFill>
                  <a:schemeClr val="accent2"/>
                </a:solidFill>
                <a:cs typeface="Times New Roman" panose="02020603050405020304" pitchFamily="18" charset="0"/>
              </a:rPr>
              <a:t>EGR 120 – Introduction to Engineering</a:t>
            </a:r>
            <a:endParaRPr lang="en-US" altLang="en-US" dirty="0"/>
          </a:p>
        </p:txBody>
      </p:sp>
      <p:sp>
        <p:nvSpPr>
          <p:cNvPr id="9" name="Text Box 7"/>
          <p:cNvSpPr txBox="1">
            <a:spLocks noChangeArrowheads="1"/>
          </p:cNvSpPr>
          <p:nvPr/>
        </p:nvSpPr>
        <p:spPr bwMode="auto">
          <a:xfrm>
            <a:off x="609600" y="4304933"/>
            <a:ext cx="8458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457200" algn="l"/>
              </a:tabLst>
              <a:defRPr sz="2400">
                <a:solidFill>
                  <a:schemeClr val="tx1"/>
                </a:solidFill>
                <a:latin typeface="Times New Roman" panose="02020603050405020304" pitchFamily="18" charset="0"/>
              </a:defRPr>
            </a:lvl1pPr>
            <a:lvl2pPr marL="1092200" indent="-457200">
              <a:tabLst>
                <a:tab pos="457200" algn="l"/>
              </a:tabLst>
              <a:defRPr sz="2400">
                <a:solidFill>
                  <a:schemeClr val="tx1"/>
                </a:solidFill>
                <a:latin typeface="Times New Roman" panose="02020603050405020304" pitchFamily="18" charset="0"/>
              </a:defRPr>
            </a:lvl2pPr>
            <a:lvl3pPr marL="1663700" indent="-457200">
              <a:tabLst>
                <a:tab pos="457200" algn="l"/>
              </a:tabLst>
              <a:defRPr sz="2400">
                <a:solidFill>
                  <a:schemeClr val="tx1"/>
                </a:solidFill>
                <a:latin typeface="Times New Roman" panose="02020603050405020304" pitchFamily="18" charset="0"/>
              </a:defRPr>
            </a:lvl3pPr>
            <a:lvl4pPr marL="2235200" indent="-457200">
              <a:tabLst>
                <a:tab pos="457200" algn="l"/>
              </a:tabLst>
              <a:defRPr sz="2400">
                <a:solidFill>
                  <a:schemeClr val="tx1"/>
                </a:solidFill>
                <a:latin typeface="Times New Roman" panose="02020603050405020304" pitchFamily="18" charset="0"/>
              </a:defRPr>
            </a:lvl4pPr>
            <a:lvl5pPr marL="2806700" indent="-457200">
              <a:tabLst>
                <a:tab pos="457200" algn="l"/>
              </a:tabLst>
              <a:defRPr sz="2400">
                <a:solidFill>
                  <a:schemeClr val="tx1"/>
                </a:solidFill>
                <a:latin typeface="Times New Roman" panose="02020603050405020304" pitchFamily="18" charset="0"/>
              </a:defRPr>
            </a:lvl5pPr>
            <a:lvl6pPr marL="3263900" indent="-457200" fontAlgn="base">
              <a:spcBef>
                <a:spcPct val="0"/>
              </a:spcBef>
              <a:spcAft>
                <a:spcPct val="0"/>
              </a:spcAft>
              <a:tabLst>
                <a:tab pos="457200" algn="l"/>
              </a:tabLst>
              <a:defRPr sz="2400">
                <a:solidFill>
                  <a:schemeClr val="tx1"/>
                </a:solidFill>
                <a:latin typeface="Times New Roman" panose="02020603050405020304" pitchFamily="18" charset="0"/>
              </a:defRPr>
            </a:lvl6pPr>
            <a:lvl7pPr marL="3721100" indent="-457200" fontAlgn="base">
              <a:spcBef>
                <a:spcPct val="0"/>
              </a:spcBef>
              <a:spcAft>
                <a:spcPct val="0"/>
              </a:spcAft>
              <a:tabLst>
                <a:tab pos="457200" algn="l"/>
              </a:tabLst>
              <a:defRPr sz="2400">
                <a:solidFill>
                  <a:schemeClr val="tx1"/>
                </a:solidFill>
                <a:latin typeface="Times New Roman" panose="02020603050405020304" pitchFamily="18" charset="0"/>
              </a:defRPr>
            </a:lvl7pPr>
            <a:lvl8pPr marL="4178300" indent="-457200" fontAlgn="base">
              <a:spcBef>
                <a:spcPct val="0"/>
              </a:spcBef>
              <a:spcAft>
                <a:spcPct val="0"/>
              </a:spcAft>
              <a:tabLst>
                <a:tab pos="457200" algn="l"/>
              </a:tabLst>
              <a:defRPr sz="2400">
                <a:solidFill>
                  <a:schemeClr val="tx1"/>
                </a:solidFill>
                <a:latin typeface="Times New Roman" panose="02020603050405020304" pitchFamily="18" charset="0"/>
              </a:defRPr>
            </a:lvl8pPr>
            <a:lvl9pPr marL="4635500" indent="-457200" fontAlgn="base">
              <a:spcBef>
                <a:spcPct val="0"/>
              </a:spcBef>
              <a:spcAft>
                <a:spcPct val="0"/>
              </a:spcAft>
              <a:tabLst>
                <a:tab pos="457200" algn="l"/>
              </a:tabLst>
              <a:defRPr sz="2400">
                <a:solidFill>
                  <a:schemeClr val="tx1"/>
                </a:solidFill>
                <a:latin typeface="Times New Roman" panose="02020603050405020304" pitchFamily="18" charset="0"/>
              </a:defRPr>
            </a:lvl9pPr>
          </a:lstStyle>
          <a:p>
            <a:pPr marL="0" indent="0" eaLnBrk="0" hangingPunct="0">
              <a:spcBef>
                <a:spcPct val="30000"/>
              </a:spcBef>
              <a:buFont typeface="Wingdings" panose="05000000000000000000" pitchFamily="2" charset="2"/>
              <a:buNone/>
              <a:tabLst>
                <a:tab pos="282575" algn="l"/>
              </a:tabLst>
            </a:pPr>
            <a:r>
              <a:rPr lang="en-US" altLang="en-US" dirty="0">
                <a:solidFill>
                  <a:schemeClr val="accent2"/>
                </a:solidFill>
                <a:sym typeface="Symbol" panose="05050102010706020507" pitchFamily="18" charset="2"/>
              </a:rPr>
              <a:t>What section(s) of the NSPE Code of Ethics might apply to this situation?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Text Box 3"/>
          <p:cNvSpPr txBox="1">
            <a:spLocks noChangeArrowheads="1"/>
          </p:cNvSpPr>
          <p:nvPr/>
        </p:nvSpPr>
        <p:spPr bwMode="auto">
          <a:xfrm>
            <a:off x="609600" y="609600"/>
            <a:ext cx="8534400" cy="389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30000"/>
              </a:spcBef>
            </a:pPr>
            <a:r>
              <a:rPr lang="en-US" altLang="en-US" b="1" u="sng" dirty="0">
                <a:solidFill>
                  <a:schemeClr val="accent2"/>
                </a:solidFill>
                <a:sym typeface="Symbol" panose="05050102010706020507" pitchFamily="18" charset="2"/>
              </a:rPr>
              <a:t>Case Studies in Engineering Ethics</a:t>
            </a:r>
            <a:endParaRPr lang="en-US" altLang="en-US" dirty="0">
              <a:solidFill>
                <a:schemeClr val="accent2"/>
              </a:solidFill>
              <a:sym typeface="Symbol" panose="05050102010706020507" pitchFamily="18" charset="2"/>
            </a:endParaRPr>
          </a:p>
          <a:p>
            <a:pPr eaLnBrk="0" hangingPunct="0">
              <a:lnSpc>
                <a:spcPct val="90000"/>
              </a:lnSpc>
              <a:spcBef>
                <a:spcPct val="30000"/>
              </a:spcBef>
            </a:pPr>
            <a:r>
              <a:rPr lang="en-US" altLang="en-US" dirty="0">
                <a:solidFill>
                  <a:schemeClr val="accent2"/>
                </a:solidFill>
                <a:sym typeface="Symbol" panose="05050102010706020507" pitchFamily="18" charset="2"/>
              </a:rPr>
              <a:t>“Case studies” are often used in engineering ethics to present scenarios where engineers might find themselves in ethical dilemmas.  These case studies give the student a chance to think about how he or she might respond in a similar situation and to see how the NSPE Code of Ethics might provide some guidance.  </a:t>
            </a:r>
            <a:endParaRPr lang="en-US" altLang="en-US" dirty="0" smtClean="0">
              <a:solidFill>
                <a:schemeClr val="accent2"/>
              </a:solidFill>
              <a:sym typeface="Symbol" panose="05050102010706020507" pitchFamily="18" charset="2"/>
            </a:endParaRPr>
          </a:p>
          <a:p>
            <a:pPr eaLnBrk="0" hangingPunct="0">
              <a:lnSpc>
                <a:spcPct val="90000"/>
              </a:lnSpc>
              <a:spcBef>
                <a:spcPct val="30000"/>
              </a:spcBef>
            </a:pPr>
            <a:r>
              <a:rPr lang="en-US" altLang="en-US" dirty="0" smtClean="0">
                <a:solidFill>
                  <a:schemeClr val="accent2"/>
                </a:solidFill>
                <a:sym typeface="Symbol" panose="05050102010706020507" pitchFamily="18" charset="2"/>
              </a:rPr>
              <a:t>A related homework assignment presents several case studies for discussion.  </a:t>
            </a:r>
          </a:p>
          <a:p>
            <a:pPr eaLnBrk="0" hangingPunct="0">
              <a:lnSpc>
                <a:spcPct val="90000"/>
              </a:lnSpc>
              <a:spcBef>
                <a:spcPct val="30000"/>
              </a:spcBef>
            </a:pPr>
            <a:r>
              <a:rPr lang="en-US" altLang="en-US" dirty="0" smtClean="0">
                <a:solidFill>
                  <a:schemeClr val="accent2"/>
                </a:solidFill>
                <a:sym typeface="Symbol" panose="05050102010706020507" pitchFamily="18" charset="2"/>
              </a:rPr>
              <a:t>Some examples are also presented in the following slides.</a:t>
            </a:r>
          </a:p>
          <a:p>
            <a:pPr eaLnBrk="0" hangingPunct="0">
              <a:lnSpc>
                <a:spcPct val="90000"/>
              </a:lnSpc>
              <a:spcBef>
                <a:spcPct val="30000"/>
              </a:spcBef>
            </a:pPr>
            <a:r>
              <a:rPr lang="en-US" altLang="en-US" dirty="0" smtClean="0">
                <a:solidFill>
                  <a:schemeClr val="accent2"/>
                </a:solidFill>
                <a:sym typeface="Symbol" panose="05050102010706020507" pitchFamily="18" charset="2"/>
              </a:rPr>
              <a:t>Most of the examples are from the textbook.</a:t>
            </a:r>
            <a:endParaRPr lang="en-US" altLang="en-US" dirty="0">
              <a:solidFill>
                <a:schemeClr val="accent2"/>
              </a:solidFill>
              <a:sym typeface="Symbol" panose="05050102010706020507" pitchFamily="18" charset="2"/>
            </a:endParaRPr>
          </a:p>
        </p:txBody>
      </p:sp>
      <p:sp>
        <p:nvSpPr>
          <p:cNvPr id="315396" name="Line 4"/>
          <p:cNvSpPr>
            <a:spLocks noChangeShapeType="1"/>
          </p:cNvSpPr>
          <p:nvPr/>
        </p:nvSpPr>
        <p:spPr bwMode="auto">
          <a:xfrm>
            <a:off x="609600" y="228600"/>
            <a:ext cx="0" cy="6400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397" name="Line 5"/>
          <p:cNvSpPr>
            <a:spLocks noChangeShapeType="1"/>
          </p:cNvSpPr>
          <p:nvPr/>
        </p:nvSpPr>
        <p:spPr bwMode="auto">
          <a:xfrm>
            <a:off x="609600" y="609600"/>
            <a:ext cx="78486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398" name="Rectangle 6"/>
          <p:cNvSpPr>
            <a:spLocks noChangeArrowheads="1"/>
          </p:cNvSpPr>
          <p:nvPr/>
        </p:nvSpPr>
        <p:spPr bwMode="auto">
          <a:xfrm>
            <a:off x="685800" y="228600"/>
            <a:ext cx="648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fontAlgn="base">
              <a:spcBef>
                <a:spcPct val="20000"/>
              </a:spcBef>
              <a:spcAft>
                <a:spcPct val="0"/>
              </a:spcAft>
              <a:defRPr sz="2000">
                <a:solidFill>
                  <a:schemeClr val="tx1"/>
                </a:solidFill>
                <a:latin typeface="Times New Roman" panose="02020603050405020304" pitchFamily="18" charset="0"/>
              </a:defRPr>
            </a:lvl6pPr>
            <a:lvl7pPr algn="ctr" fontAlgn="base">
              <a:spcBef>
                <a:spcPct val="20000"/>
              </a:spcBef>
              <a:spcAft>
                <a:spcPct val="0"/>
              </a:spcAft>
              <a:defRPr sz="2000">
                <a:solidFill>
                  <a:schemeClr val="tx1"/>
                </a:solidFill>
                <a:latin typeface="Times New Roman" panose="02020603050405020304" pitchFamily="18" charset="0"/>
              </a:defRPr>
            </a:lvl7pPr>
            <a:lvl8pPr algn="ctr" fontAlgn="base">
              <a:spcBef>
                <a:spcPct val="20000"/>
              </a:spcBef>
              <a:spcAft>
                <a:spcPct val="0"/>
              </a:spcAft>
              <a:defRPr sz="2000">
                <a:solidFill>
                  <a:schemeClr val="tx1"/>
                </a:solidFill>
                <a:latin typeface="Times New Roman" panose="02020603050405020304" pitchFamily="18" charset="0"/>
              </a:defRPr>
            </a:lvl8pPr>
            <a:lvl9pPr algn="ctr" fontAlgn="base">
              <a:spcBef>
                <a:spcPct val="20000"/>
              </a:spcBef>
              <a:spcAft>
                <a:spcPct val="0"/>
              </a:spcAft>
              <a:defRPr sz="2000">
                <a:solidFill>
                  <a:schemeClr val="tx1"/>
                </a:solidFill>
                <a:latin typeface="Times New Roman" panose="02020603050405020304" pitchFamily="18" charset="0"/>
              </a:defRPr>
            </a:lvl9pPr>
          </a:lstStyle>
          <a:p>
            <a:pPr algn="l"/>
            <a:r>
              <a:rPr lang="en-US" altLang="en-US" sz="2000" dirty="0" smtClean="0">
                <a:solidFill>
                  <a:schemeClr val="accent2"/>
                </a:solidFill>
                <a:cs typeface="Times New Roman" panose="02020603050405020304" pitchFamily="18" charset="0"/>
              </a:rPr>
              <a:t>Lecture #7      </a:t>
            </a:r>
            <a:r>
              <a:rPr lang="en-US" altLang="en-US" sz="2000" dirty="0">
                <a:solidFill>
                  <a:schemeClr val="accent2"/>
                </a:solidFill>
                <a:cs typeface="Times New Roman" panose="02020603050405020304" pitchFamily="18" charset="0"/>
              </a:rPr>
              <a:t>EGR 120 – Introduction to Engineering</a:t>
            </a:r>
            <a:endParaRPr lang="en-US" altLang="en-US" dirty="0"/>
          </a:p>
        </p:txBody>
      </p:sp>
      <p:sp>
        <p:nvSpPr>
          <p:cNvPr id="8" name="Slide Number Placeholder 4"/>
          <p:cNvSpPr txBox="1">
            <a:spLocks/>
          </p:cNvSpPr>
          <p:nvPr/>
        </p:nvSpPr>
        <p:spPr bwMode="auto">
          <a:xfrm>
            <a:off x="723900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dirty="0" smtClean="0"/>
              <a:t>7</a:t>
            </a: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Text Box 1027"/>
          <p:cNvSpPr txBox="1">
            <a:spLocks noChangeArrowheads="1"/>
          </p:cNvSpPr>
          <p:nvPr/>
        </p:nvSpPr>
        <p:spPr bwMode="auto">
          <a:xfrm>
            <a:off x="609600" y="626098"/>
            <a:ext cx="8534400" cy="624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90000"/>
              </a:lnSpc>
              <a:spcBef>
                <a:spcPct val="30000"/>
              </a:spcBef>
            </a:pPr>
            <a:r>
              <a:rPr lang="en-US" altLang="en-US" sz="1950" b="1" u="sng" dirty="0" smtClean="0">
                <a:solidFill>
                  <a:schemeClr val="accent2"/>
                </a:solidFill>
                <a:sym typeface="Symbol" panose="05050102010706020507" pitchFamily="18" charset="2"/>
              </a:rPr>
              <a:t>Case Study #1</a:t>
            </a:r>
            <a:r>
              <a:rPr lang="en-US" altLang="en-US" sz="1950" dirty="0" smtClean="0">
                <a:solidFill>
                  <a:schemeClr val="accent2"/>
                </a:solidFill>
                <a:sym typeface="Symbol" panose="05050102010706020507" pitchFamily="18" charset="2"/>
              </a:rPr>
              <a:t>:</a:t>
            </a:r>
          </a:p>
          <a:p>
            <a:pPr eaLnBrk="0" hangingPunct="0">
              <a:lnSpc>
                <a:spcPct val="90000"/>
              </a:lnSpc>
              <a:spcBef>
                <a:spcPct val="30000"/>
              </a:spcBef>
            </a:pPr>
            <a:r>
              <a:rPr lang="en-US" altLang="en-US" sz="1950" b="1" i="1" u="sng" dirty="0" smtClean="0">
                <a:solidFill>
                  <a:schemeClr val="accent2"/>
                </a:solidFill>
              </a:rPr>
              <a:t>Facts</a:t>
            </a:r>
            <a:r>
              <a:rPr lang="en-US" altLang="en-US" sz="1950" dirty="0" smtClean="0">
                <a:solidFill>
                  <a:schemeClr val="accent2"/>
                </a:solidFill>
              </a:rPr>
              <a:t>:  You are a Chemical Engineer working for the Environmental Protection Agency (EPA) responsible for investigating motor vehicle engine pollution control standards. You have found that one group of engines produced by a major automobile manufacturer for the current model of automobiles now being sold exceeds pollution control standards. The manufacturer is notified to determine the direction of corrective recall action.</a:t>
            </a:r>
          </a:p>
          <a:p>
            <a:pPr eaLnBrk="0" hangingPunct="0">
              <a:lnSpc>
                <a:spcPct val="90000"/>
              </a:lnSpc>
              <a:spcBef>
                <a:spcPct val="10000"/>
              </a:spcBef>
            </a:pPr>
            <a:r>
              <a:rPr lang="en-US" altLang="en-US" sz="1950" dirty="0" smtClean="0">
                <a:solidFill>
                  <a:schemeClr val="accent2"/>
                </a:solidFill>
                <a:sym typeface="Symbol" panose="05050102010706020507" pitchFamily="18" charset="2"/>
              </a:rPr>
              <a:t>The manufacturer submits a plan to you proposing to leave the current engines alone, but to make sure that next year’s models would be especially designed for lower emissions to make up for the excessive levels emitted by the current models.</a:t>
            </a:r>
          </a:p>
          <a:p>
            <a:pPr eaLnBrk="0" hangingPunct="0">
              <a:spcBef>
                <a:spcPct val="30000"/>
              </a:spcBef>
            </a:pPr>
            <a:r>
              <a:rPr lang="en-US" altLang="en-US" sz="1950" dirty="0" smtClean="0">
                <a:solidFill>
                  <a:schemeClr val="accent2"/>
                </a:solidFill>
                <a:sym typeface="Symbol" panose="05050102010706020507" pitchFamily="18" charset="2"/>
              </a:rPr>
              <a:t>The </a:t>
            </a:r>
            <a:r>
              <a:rPr lang="en-US" altLang="en-US" sz="1950" dirty="0">
                <a:solidFill>
                  <a:schemeClr val="accent2"/>
                </a:solidFill>
                <a:sym typeface="Symbol" panose="05050102010706020507" pitchFamily="18" charset="2"/>
              </a:rPr>
              <a:t>manufacturer claims that their plan would save them $11.8 million and in addition would save the owners $25.8 million in fuel costs because the repairs necessary to improve emission performance would increase fuel consumption. </a:t>
            </a:r>
          </a:p>
          <a:p>
            <a:pPr eaLnBrk="0" hangingPunct="0">
              <a:spcBef>
                <a:spcPct val="30000"/>
              </a:spcBef>
            </a:pPr>
            <a:r>
              <a:rPr lang="en-US" altLang="en-US" sz="1950" dirty="0">
                <a:solidFill>
                  <a:schemeClr val="accent2"/>
                </a:solidFill>
                <a:sym typeface="Symbol" panose="05050102010706020507" pitchFamily="18" charset="2"/>
              </a:rPr>
              <a:t>The proposal from the manufacturer comes to you for your recommendation.  </a:t>
            </a:r>
          </a:p>
          <a:p>
            <a:pPr eaLnBrk="0" hangingPunct="0">
              <a:spcBef>
                <a:spcPct val="30000"/>
              </a:spcBef>
            </a:pPr>
            <a:r>
              <a:rPr lang="en-US" altLang="en-US" sz="1950" u="sng" dirty="0" smtClean="0">
                <a:solidFill>
                  <a:schemeClr val="accent2"/>
                </a:solidFill>
                <a:sym typeface="Symbol" panose="05050102010706020507" pitchFamily="18" charset="2"/>
              </a:rPr>
              <a:t>Questions</a:t>
            </a:r>
            <a:r>
              <a:rPr lang="en-US" altLang="en-US" sz="1950" dirty="0" smtClean="0">
                <a:solidFill>
                  <a:schemeClr val="accent2"/>
                </a:solidFill>
                <a:sym typeface="Symbol" panose="05050102010706020507" pitchFamily="18" charset="2"/>
              </a:rPr>
              <a:t>:</a:t>
            </a:r>
          </a:p>
          <a:p>
            <a:pPr marL="342900" indent="-342900" eaLnBrk="0" hangingPunct="0">
              <a:spcBef>
                <a:spcPct val="30000"/>
              </a:spcBef>
              <a:buFont typeface="Arial" panose="020B0604020202020204" pitchFamily="34" charset="0"/>
              <a:buChar char="•"/>
            </a:pPr>
            <a:r>
              <a:rPr lang="en-US" altLang="en-US" sz="1950" dirty="0" smtClean="0">
                <a:solidFill>
                  <a:schemeClr val="accent2"/>
                </a:solidFill>
                <a:sym typeface="Symbol" panose="05050102010706020507" pitchFamily="18" charset="2"/>
              </a:rPr>
              <a:t>What </a:t>
            </a:r>
            <a:r>
              <a:rPr lang="en-US" altLang="en-US" sz="1950" dirty="0">
                <a:solidFill>
                  <a:schemeClr val="accent2"/>
                </a:solidFill>
                <a:sym typeface="Symbol" panose="05050102010706020507" pitchFamily="18" charset="2"/>
              </a:rPr>
              <a:t>would you recommend?</a:t>
            </a:r>
          </a:p>
          <a:p>
            <a:pPr lvl="1" eaLnBrk="0" hangingPunct="0">
              <a:spcBef>
                <a:spcPct val="30000"/>
              </a:spcBef>
              <a:buFont typeface="Wingdings" panose="05000000000000000000" pitchFamily="2" charset="2"/>
              <a:buChar char="§"/>
            </a:pPr>
            <a:r>
              <a:rPr lang="en-US" altLang="en-US" sz="1950" dirty="0">
                <a:solidFill>
                  <a:schemeClr val="accent2"/>
                </a:solidFill>
                <a:sym typeface="Symbol" panose="05050102010706020507" pitchFamily="18" charset="2"/>
              </a:rPr>
              <a:t>   an acceptance of manufacturer’s proposal</a:t>
            </a:r>
          </a:p>
          <a:p>
            <a:pPr lvl="1" eaLnBrk="0" hangingPunct="0">
              <a:spcBef>
                <a:spcPct val="30000"/>
              </a:spcBef>
              <a:buFont typeface="Wingdings" panose="05000000000000000000" pitchFamily="2" charset="2"/>
              <a:buChar char="§"/>
            </a:pPr>
            <a:r>
              <a:rPr lang="en-US" altLang="en-US" sz="1950" dirty="0">
                <a:solidFill>
                  <a:schemeClr val="accent2"/>
                </a:solidFill>
                <a:sym typeface="Symbol" panose="05050102010706020507" pitchFamily="18" charset="2"/>
              </a:rPr>
              <a:t>   an immediate recall action</a:t>
            </a:r>
          </a:p>
          <a:p>
            <a:pPr marL="342900" indent="-342900" eaLnBrk="0" hangingPunct="0">
              <a:spcBef>
                <a:spcPct val="30000"/>
              </a:spcBef>
              <a:buFont typeface="Arial" panose="020B0604020202020204" pitchFamily="34" charset="0"/>
              <a:buChar char="•"/>
            </a:pPr>
            <a:r>
              <a:rPr lang="en-US" altLang="en-US" sz="1950" dirty="0" smtClean="0">
                <a:solidFill>
                  <a:schemeClr val="accent2"/>
                </a:solidFill>
                <a:sym typeface="Symbol" panose="05050102010706020507" pitchFamily="18" charset="2"/>
              </a:rPr>
              <a:t>What </a:t>
            </a:r>
            <a:r>
              <a:rPr lang="en-US" altLang="en-US" sz="1950" dirty="0">
                <a:solidFill>
                  <a:schemeClr val="accent2"/>
                </a:solidFill>
                <a:sym typeface="Symbol" panose="05050102010706020507" pitchFamily="18" charset="2"/>
              </a:rPr>
              <a:t>section(s) of the NSPE Code of Ethics might apply to this situation?</a:t>
            </a:r>
          </a:p>
        </p:txBody>
      </p:sp>
      <p:sp>
        <p:nvSpPr>
          <p:cNvPr id="316420" name="Line 1028"/>
          <p:cNvSpPr>
            <a:spLocks noChangeShapeType="1"/>
          </p:cNvSpPr>
          <p:nvPr/>
        </p:nvSpPr>
        <p:spPr bwMode="auto">
          <a:xfrm>
            <a:off x="609600" y="228600"/>
            <a:ext cx="0" cy="6400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421" name="Line 1029"/>
          <p:cNvSpPr>
            <a:spLocks noChangeShapeType="1"/>
          </p:cNvSpPr>
          <p:nvPr/>
        </p:nvSpPr>
        <p:spPr bwMode="auto">
          <a:xfrm>
            <a:off x="609600" y="609600"/>
            <a:ext cx="78486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422" name="Rectangle 1030"/>
          <p:cNvSpPr>
            <a:spLocks noChangeArrowheads="1"/>
          </p:cNvSpPr>
          <p:nvPr/>
        </p:nvSpPr>
        <p:spPr bwMode="auto">
          <a:xfrm>
            <a:off x="685800" y="228600"/>
            <a:ext cx="648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fontAlgn="base">
              <a:spcBef>
                <a:spcPct val="20000"/>
              </a:spcBef>
              <a:spcAft>
                <a:spcPct val="0"/>
              </a:spcAft>
              <a:defRPr sz="2000">
                <a:solidFill>
                  <a:schemeClr val="tx1"/>
                </a:solidFill>
                <a:latin typeface="Times New Roman" panose="02020603050405020304" pitchFamily="18" charset="0"/>
              </a:defRPr>
            </a:lvl6pPr>
            <a:lvl7pPr algn="ctr" fontAlgn="base">
              <a:spcBef>
                <a:spcPct val="20000"/>
              </a:spcBef>
              <a:spcAft>
                <a:spcPct val="0"/>
              </a:spcAft>
              <a:defRPr sz="2000">
                <a:solidFill>
                  <a:schemeClr val="tx1"/>
                </a:solidFill>
                <a:latin typeface="Times New Roman" panose="02020603050405020304" pitchFamily="18" charset="0"/>
              </a:defRPr>
            </a:lvl7pPr>
            <a:lvl8pPr algn="ctr" fontAlgn="base">
              <a:spcBef>
                <a:spcPct val="20000"/>
              </a:spcBef>
              <a:spcAft>
                <a:spcPct val="0"/>
              </a:spcAft>
              <a:defRPr sz="2000">
                <a:solidFill>
                  <a:schemeClr val="tx1"/>
                </a:solidFill>
                <a:latin typeface="Times New Roman" panose="02020603050405020304" pitchFamily="18" charset="0"/>
              </a:defRPr>
            </a:lvl8pPr>
            <a:lvl9pPr algn="ctr" fontAlgn="base">
              <a:spcBef>
                <a:spcPct val="20000"/>
              </a:spcBef>
              <a:spcAft>
                <a:spcPct val="0"/>
              </a:spcAft>
              <a:defRPr sz="2000">
                <a:solidFill>
                  <a:schemeClr val="tx1"/>
                </a:solidFill>
                <a:latin typeface="Times New Roman" panose="02020603050405020304" pitchFamily="18" charset="0"/>
              </a:defRPr>
            </a:lvl9pPr>
          </a:lstStyle>
          <a:p>
            <a:pPr algn="l"/>
            <a:r>
              <a:rPr lang="en-US" altLang="en-US" sz="2000" dirty="0" smtClean="0">
                <a:solidFill>
                  <a:schemeClr val="accent2"/>
                </a:solidFill>
                <a:cs typeface="Times New Roman" panose="02020603050405020304" pitchFamily="18" charset="0"/>
              </a:rPr>
              <a:t>Lecture #7      </a:t>
            </a:r>
            <a:r>
              <a:rPr lang="en-US" altLang="en-US" sz="2000" dirty="0">
                <a:solidFill>
                  <a:schemeClr val="accent2"/>
                </a:solidFill>
                <a:cs typeface="Times New Roman" panose="02020603050405020304" pitchFamily="18" charset="0"/>
              </a:rPr>
              <a:t>EGR 120 – Introduction to Engineering</a:t>
            </a:r>
            <a:endParaRPr lang="en-US" altLang="en-US" dirty="0"/>
          </a:p>
        </p:txBody>
      </p:sp>
      <p:sp>
        <p:nvSpPr>
          <p:cNvPr id="8" name="Slide Number Placeholder 4"/>
          <p:cNvSpPr>
            <a:spLocks noGrp="1"/>
          </p:cNvSpPr>
          <p:nvPr>
            <p:ph type="sldNum" sz="quarter" idx="12"/>
          </p:nvPr>
        </p:nvSpPr>
        <p:spPr>
          <a:xfrm>
            <a:off x="7239000" y="0"/>
            <a:ext cx="1905000" cy="457200"/>
          </a:xfrm>
        </p:spPr>
        <p:txBody>
          <a:bodyPr/>
          <a:lstStyle/>
          <a:p>
            <a:r>
              <a:rPr lang="en-US" altLang="en-US" dirty="0" smtClean="0"/>
              <a:t>8</a:t>
            </a: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Text Box 3"/>
          <p:cNvSpPr txBox="1">
            <a:spLocks noChangeArrowheads="1"/>
          </p:cNvSpPr>
          <p:nvPr/>
        </p:nvSpPr>
        <p:spPr bwMode="auto">
          <a:xfrm>
            <a:off x="609600" y="609600"/>
            <a:ext cx="8534400" cy="596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u="sng" dirty="0">
                <a:solidFill>
                  <a:schemeClr val="accent2"/>
                </a:solidFill>
                <a:sym typeface="Symbol" panose="05050102010706020507" pitchFamily="18" charset="2"/>
              </a:rPr>
              <a:t>Case Study #2</a:t>
            </a:r>
            <a:r>
              <a:rPr lang="en-US" altLang="en-US" dirty="0">
                <a:solidFill>
                  <a:schemeClr val="accent2"/>
                </a:solidFill>
                <a:sym typeface="Symbol" panose="05050102010706020507" pitchFamily="18" charset="2"/>
              </a:rPr>
              <a:t>: </a:t>
            </a:r>
          </a:p>
          <a:p>
            <a:r>
              <a:rPr lang="en-US" altLang="en-US" b="1" i="1" u="sng" dirty="0" smtClean="0">
                <a:solidFill>
                  <a:schemeClr val="accent2"/>
                </a:solidFill>
                <a:sym typeface="Symbol" panose="05050102010706020507" pitchFamily="18" charset="2"/>
              </a:rPr>
              <a:t>Facts</a:t>
            </a:r>
            <a:r>
              <a:rPr lang="en-US" altLang="en-US" dirty="0" smtClean="0">
                <a:solidFill>
                  <a:schemeClr val="accent2"/>
                </a:solidFill>
                <a:sym typeface="Symbol" panose="05050102010706020507" pitchFamily="18" charset="2"/>
              </a:rPr>
              <a:t>:  Assume </a:t>
            </a:r>
            <a:r>
              <a:rPr lang="en-US" altLang="en-US" dirty="0">
                <a:solidFill>
                  <a:schemeClr val="accent2"/>
                </a:solidFill>
                <a:sym typeface="Symbol" panose="05050102010706020507" pitchFamily="18" charset="2"/>
              </a:rPr>
              <a:t>that you are an Engineer working for a high-tech company that makes extensive use of trichloroethylene (TCE), an industrial solvent that causes cancer and affects the liver, kidneys, and nervous system.  Your company has established a storage site and you are responsible for designing a monitoring a system for detecting possible leakage. You submitted your design to your supervisor for approval two months ago, but to date have not received any indication that the corrective design solution has been reviewed. Two weeks ago when you questioned your supervisor about the status, he said it was still in the “approval cycle.”</a:t>
            </a:r>
          </a:p>
          <a:p>
            <a:pPr eaLnBrk="0" hangingPunct="0">
              <a:spcBef>
                <a:spcPct val="30000"/>
              </a:spcBef>
            </a:pPr>
            <a:r>
              <a:rPr lang="en-US" altLang="en-US" b="1" i="1" u="sng" dirty="0" smtClean="0">
                <a:solidFill>
                  <a:schemeClr val="accent2"/>
                </a:solidFill>
                <a:sym typeface="Symbol" panose="05050102010706020507" pitchFamily="18" charset="2"/>
              </a:rPr>
              <a:t>Questions</a:t>
            </a:r>
            <a:r>
              <a:rPr lang="en-US" altLang="en-US" b="1" i="1" dirty="0" smtClean="0">
                <a:solidFill>
                  <a:schemeClr val="accent2"/>
                </a:solidFill>
                <a:sym typeface="Symbol" panose="05050102010706020507" pitchFamily="18" charset="2"/>
              </a:rPr>
              <a:t>:</a:t>
            </a:r>
          </a:p>
          <a:p>
            <a:pPr marL="342900" indent="-342900" eaLnBrk="0" hangingPunct="0">
              <a:spcBef>
                <a:spcPct val="30000"/>
              </a:spcBef>
              <a:buFont typeface="Arial" panose="020B0604020202020204" pitchFamily="34" charset="0"/>
              <a:buChar char="•"/>
            </a:pPr>
            <a:r>
              <a:rPr lang="en-US" altLang="en-US" dirty="0" smtClean="0">
                <a:solidFill>
                  <a:schemeClr val="accent2"/>
                </a:solidFill>
                <a:sym typeface="Symbol" panose="05050102010706020507" pitchFamily="18" charset="2"/>
              </a:rPr>
              <a:t>What </a:t>
            </a:r>
            <a:r>
              <a:rPr lang="en-US" altLang="en-US" dirty="0">
                <a:solidFill>
                  <a:schemeClr val="accent2"/>
                </a:solidFill>
                <a:sym typeface="Symbol" panose="05050102010706020507" pitchFamily="18" charset="2"/>
              </a:rPr>
              <a:t>would you do?</a:t>
            </a:r>
          </a:p>
          <a:p>
            <a:pPr marL="342900" indent="-342900" eaLnBrk="0" hangingPunct="0">
              <a:spcBef>
                <a:spcPct val="30000"/>
              </a:spcBef>
              <a:buFont typeface="Arial" panose="020B0604020202020204" pitchFamily="34" charset="0"/>
              <a:buChar char="•"/>
            </a:pPr>
            <a:r>
              <a:rPr lang="en-US" altLang="en-US" dirty="0" smtClean="0">
                <a:solidFill>
                  <a:schemeClr val="accent2"/>
                </a:solidFill>
                <a:sym typeface="Symbol" panose="05050102010706020507" pitchFamily="18" charset="2"/>
              </a:rPr>
              <a:t>What </a:t>
            </a:r>
            <a:r>
              <a:rPr lang="en-US" altLang="en-US" dirty="0">
                <a:solidFill>
                  <a:schemeClr val="accent2"/>
                </a:solidFill>
                <a:sym typeface="Symbol" panose="05050102010706020507" pitchFamily="18" charset="2"/>
              </a:rPr>
              <a:t>section(s) of the NSPE Code of Ethics might apply to this situation</a:t>
            </a:r>
            <a:r>
              <a:rPr lang="en-US" altLang="en-US" dirty="0" smtClean="0">
                <a:solidFill>
                  <a:schemeClr val="accent2"/>
                </a:solidFill>
                <a:sym typeface="Symbol" panose="05050102010706020507" pitchFamily="18" charset="2"/>
              </a:rPr>
              <a:t>?</a:t>
            </a:r>
            <a:endParaRPr lang="en-US" altLang="en-US" dirty="0">
              <a:solidFill>
                <a:schemeClr val="accent2"/>
              </a:solidFill>
              <a:sym typeface="Symbol" panose="05050102010706020507" pitchFamily="18" charset="2"/>
            </a:endParaRPr>
          </a:p>
        </p:txBody>
      </p:sp>
      <p:sp>
        <p:nvSpPr>
          <p:cNvPr id="317444" name="Line 4"/>
          <p:cNvSpPr>
            <a:spLocks noChangeShapeType="1"/>
          </p:cNvSpPr>
          <p:nvPr/>
        </p:nvSpPr>
        <p:spPr bwMode="auto">
          <a:xfrm>
            <a:off x="609600" y="228600"/>
            <a:ext cx="0" cy="6400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45" name="Line 5"/>
          <p:cNvSpPr>
            <a:spLocks noChangeShapeType="1"/>
          </p:cNvSpPr>
          <p:nvPr/>
        </p:nvSpPr>
        <p:spPr bwMode="auto">
          <a:xfrm>
            <a:off x="609600" y="609600"/>
            <a:ext cx="78486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46" name="Rectangle 6"/>
          <p:cNvSpPr>
            <a:spLocks noChangeArrowheads="1"/>
          </p:cNvSpPr>
          <p:nvPr/>
        </p:nvSpPr>
        <p:spPr bwMode="auto">
          <a:xfrm>
            <a:off x="685800" y="228600"/>
            <a:ext cx="648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Times New Roman" panose="02020603050405020304" pitchFamily="18" charset="0"/>
              </a:defRPr>
            </a:lvl1pPr>
            <a:lvl2pPr algn="ctr">
              <a:spcBef>
                <a:spcPct val="20000"/>
              </a:spcBef>
              <a:defRPr sz="2800">
                <a:solidFill>
                  <a:schemeClr val="tx1"/>
                </a:solidFill>
                <a:latin typeface="Times New Roman" panose="02020603050405020304" pitchFamily="18" charset="0"/>
              </a:defRPr>
            </a:lvl2pPr>
            <a:lvl3pPr algn="ctr">
              <a:spcBef>
                <a:spcPct val="20000"/>
              </a:spcBef>
              <a:defRPr sz="2400">
                <a:solidFill>
                  <a:schemeClr val="tx1"/>
                </a:solidFill>
                <a:latin typeface="Times New Roman" panose="02020603050405020304" pitchFamily="18" charset="0"/>
              </a:defRPr>
            </a:lvl3pPr>
            <a:lvl4pPr algn="ctr">
              <a:spcBef>
                <a:spcPct val="20000"/>
              </a:spcBef>
              <a:defRPr sz="2000">
                <a:solidFill>
                  <a:schemeClr val="tx1"/>
                </a:solidFill>
                <a:latin typeface="Times New Roman" panose="02020603050405020304" pitchFamily="18" charset="0"/>
              </a:defRPr>
            </a:lvl4pPr>
            <a:lvl5pPr algn="ctr">
              <a:spcBef>
                <a:spcPct val="20000"/>
              </a:spcBef>
              <a:defRPr sz="2000">
                <a:solidFill>
                  <a:schemeClr val="tx1"/>
                </a:solidFill>
                <a:latin typeface="Times New Roman" panose="02020603050405020304" pitchFamily="18" charset="0"/>
              </a:defRPr>
            </a:lvl5pPr>
            <a:lvl6pPr algn="ctr" fontAlgn="base">
              <a:spcBef>
                <a:spcPct val="20000"/>
              </a:spcBef>
              <a:spcAft>
                <a:spcPct val="0"/>
              </a:spcAft>
              <a:defRPr sz="2000">
                <a:solidFill>
                  <a:schemeClr val="tx1"/>
                </a:solidFill>
                <a:latin typeface="Times New Roman" panose="02020603050405020304" pitchFamily="18" charset="0"/>
              </a:defRPr>
            </a:lvl6pPr>
            <a:lvl7pPr algn="ctr" fontAlgn="base">
              <a:spcBef>
                <a:spcPct val="20000"/>
              </a:spcBef>
              <a:spcAft>
                <a:spcPct val="0"/>
              </a:spcAft>
              <a:defRPr sz="2000">
                <a:solidFill>
                  <a:schemeClr val="tx1"/>
                </a:solidFill>
                <a:latin typeface="Times New Roman" panose="02020603050405020304" pitchFamily="18" charset="0"/>
              </a:defRPr>
            </a:lvl7pPr>
            <a:lvl8pPr algn="ctr" fontAlgn="base">
              <a:spcBef>
                <a:spcPct val="20000"/>
              </a:spcBef>
              <a:spcAft>
                <a:spcPct val="0"/>
              </a:spcAft>
              <a:defRPr sz="2000">
                <a:solidFill>
                  <a:schemeClr val="tx1"/>
                </a:solidFill>
                <a:latin typeface="Times New Roman" panose="02020603050405020304" pitchFamily="18" charset="0"/>
              </a:defRPr>
            </a:lvl8pPr>
            <a:lvl9pPr algn="ctr" fontAlgn="base">
              <a:spcBef>
                <a:spcPct val="20000"/>
              </a:spcBef>
              <a:spcAft>
                <a:spcPct val="0"/>
              </a:spcAft>
              <a:defRPr sz="2000">
                <a:solidFill>
                  <a:schemeClr val="tx1"/>
                </a:solidFill>
                <a:latin typeface="Times New Roman" panose="02020603050405020304" pitchFamily="18" charset="0"/>
              </a:defRPr>
            </a:lvl9pPr>
          </a:lstStyle>
          <a:p>
            <a:pPr algn="l"/>
            <a:r>
              <a:rPr lang="en-US" altLang="en-US" sz="2000" dirty="0" smtClean="0">
                <a:solidFill>
                  <a:schemeClr val="accent2"/>
                </a:solidFill>
                <a:cs typeface="Times New Roman" panose="02020603050405020304" pitchFamily="18" charset="0"/>
              </a:rPr>
              <a:t>Lecture #7      </a:t>
            </a:r>
            <a:r>
              <a:rPr lang="en-US" altLang="en-US" sz="2000" dirty="0">
                <a:solidFill>
                  <a:schemeClr val="accent2"/>
                </a:solidFill>
                <a:cs typeface="Times New Roman" panose="02020603050405020304" pitchFamily="18" charset="0"/>
              </a:rPr>
              <a:t>EGR 120 – Introduction to Engineering</a:t>
            </a:r>
            <a:endParaRPr lang="en-US" altLang="en-US" dirty="0"/>
          </a:p>
        </p:txBody>
      </p:sp>
      <p:sp>
        <p:nvSpPr>
          <p:cNvPr id="8" name="Slide Number Placeholder 4"/>
          <p:cNvSpPr>
            <a:spLocks noGrp="1"/>
          </p:cNvSpPr>
          <p:nvPr>
            <p:ph type="sldNum" sz="quarter" idx="12"/>
          </p:nvPr>
        </p:nvSpPr>
        <p:spPr>
          <a:xfrm>
            <a:off x="7239000" y="0"/>
            <a:ext cx="1905000" cy="457200"/>
          </a:xfrm>
        </p:spPr>
        <p:txBody>
          <a:bodyPr/>
          <a:lstStyle/>
          <a:p>
            <a:r>
              <a:rPr lang="en-US" altLang="en-US" dirty="0" smtClean="0"/>
              <a:t>9</a:t>
            </a:r>
            <a:endParaRPr lang="en-US" altLang="en-US" dirty="0"/>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3296</TotalTime>
  <Words>2936</Words>
  <Application>Microsoft Office PowerPoint</Application>
  <PresentationFormat>On-screen Show (4:3)</PresentationFormat>
  <Paragraphs>190</Paragraphs>
  <Slides>23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Symbol</vt:lpstr>
      <vt:lpstr>Tahoma</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 #3:  2002 Milton F. Lunch Ethics Contest</vt:lpstr>
      <vt:lpstr>Case Study #3:  (continued)</vt:lpstr>
      <vt:lpstr>PowerPoint Presentation</vt:lpstr>
      <vt:lpstr>Case Study #4:  (continued)</vt:lpstr>
      <vt:lpstr>Case Study #5:  Confidentiality of Engineering Report:  Case No. 82-2</vt:lpstr>
      <vt:lpstr>PowerPoint Presentation</vt:lpstr>
      <vt:lpstr>Case Study #6:  Gift Sharing of Hotel Suite:  Case No. 87-4</vt:lpstr>
      <vt:lpstr>Case Study #7: Credit for Engineering Work-Design Competition: Case No. 92-1</vt:lpstr>
      <vt:lpstr>Case Study #8:  Services - Same Services for Different Clients: Case No. 00-3</vt:lpstr>
      <vt:lpstr>Case Study #9:  Use of Alleged Hazardous Material in a Processing Facility:  Case No. 99-11</vt:lpstr>
      <vt:lpstr>PowerPoint Presentation</vt:lpstr>
      <vt:lpstr>Case Study #10:  Advertising – Statement of Project Success:  Case No.  79-6</vt:lpstr>
      <vt:lpstr>Case Study #11: Using Technical Proposal of Another Without Consent:  Case No.  83-3</vt:lpstr>
      <vt:lpstr>PowerPoint Presentation</vt:lpstr>
    </vt:vector>
  </TitlesOfParts>
  <Company>Tidewater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EGR 277 – Digital Logic</dc:title>
  <dc:creator>tcgordp</dc:creator>
  <cp:lastModifiedBy>Paul Gordy</cp:lastModifiedBy>
  <cp:revision>238</cp:revision>
  <dcterms:created xsi:type="dcterms:W3CDTF">2003-05-19T18:05:36Z</dcterms:created>
  <dcterms:modified xsi:type="dcterms:W3CDTF">2016-02-02T17:57:58Z</dcterms:modified>
</cp:coreProperties>
</file>