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87" r:id="rId3"/>
    <p:sldId id="286" r:id="rId4"/>
    <p:sldId id="285" r:id="rId5"/>
    <p:sldId id="288" r:id="rId6"/>
    <p:sldId id="289" r:id="rId7"/>
    <p:sldId id="297" r:id="rId8"/>
    <p:sldId id="290" r:id="rId9"/>
    <p:sldId id="291" r:id="rId10"/>
    <p:sldId id="292" r:id="rId11"/>
    <p:sldId id="293" r:id="rId12"/>
    <p:sldId id="295" r:id="rId13"/>
    <p:sldId id="296" r:id="rId14"/>
    <p:sldId id="294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  <a:srgbClr val="FFCC00"/>
    <a:srgbClr val="FF9933"/>
    <a:srgbClr val="FFFF66"/>
    <a:srgbClr val="99CCFF"/>
    <a:srgbClr val="FF33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86957" autoAdjust="0"/>
  </p:normalViewPr>
  <p:slideViewPr>
    <p:cSldViewPr snapToGrid="0">
      <p:cViewPr varScale="1">
        <p:scale>
          <a:sx n="110" d="100"/>
          <a:sy n="110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420325E-7302-4B56-A46D-2839F46FB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B0771D-E52B-4CFD-9EF9-BC480AAE81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B0771D-E52B-4CFD-9EF9-BC480AAE819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99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0E6EA-3C70-4002-B4C5-BD31CD965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49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2F88-C62E-4CD9-8E94-61436B57D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61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7A1DA-D9EC-419F-A38F-21DBC5D03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21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2270B-A974-4E50-BC73-C2C2D1033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76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463D-B6AA-4DCC-9AA7-775A22866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9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82A08-483E-430C-B42C-765E4592C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1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9FFA-1329-4D13-BF5C-B7CA6BC22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3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68700-0CF8-4F5D-9D41-A11C24B30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7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D23E-3E69-43EE-8A7B-C1E239953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6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F09F4-E30D-4BB6-BDD5-6C7C9D974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59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E7648-8223-403B-BC2F-4E98504CE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B5DD73D-A9CD-49B0-BE33-6A1C24A0E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7FA78-49B2-46A3-9B84-A0541D8E9274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sz="2000" b="1" dirty="0">
                <a:solidFill>
                  <a:srgbClr val="0000FF"/>
                </a:solidFill>
              </a:rPr>
              <a:t>EGR 120 – Introduction to </a:t>
            </a:r>
            <a:r>
              <a:rPr lang="en-US" sz="2000" b="1" dirty="0" smtClean="0">
                <a:solidFill>
                  <a:srgbClr val="0000FF"/>
                </a:solidFill>
              </a:rPr>
              <a:t>Engineering</a:t>
            </a:r>
          </a:p>
          <a:p>
            <a:pPr>
              <a:buNone/>
            </a:pPr>
            <a:endParaRPr lang="en-US" sz="11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rgbClr val="0000FF"/>
                </a:solidFill>
              </a:rPr>
              <a:t>MATLAB </a:t>
            </a:r>
            <a:r>
              <a:rPr lang="en-US" sz="2800" b="1" u="sng" dirty="0">
                <a:solidFill>
                  <a:srgbClr val="0000FF"/>
                </a:solidFill>
              </a:rPr>
              <a:t>– Lecture </a:t>
            </a:r>
            <a:r>
              <a:rPr lang="en-US" sz="2800" b="1" u="sng" dirty="0" smtClean="0">
                <a:solidFill>
                  <a:srgbClr val="0000FF"/>
                </a:solidFill>
              </a:rPr>
              <a:t>C</a:t>
            </a:r>
            <a:r>
              <a:rPr lang="en-US" sz="2800" b="1" u="sng" dirty="0">
                <a:solidFill>
                  <a:srgbClr val="0000FF"/>
                </a:solidFill>
              </a:rPr>
              <a:t>:  </a:t>
            </a:r>
            <a:r>
              <a:rPr lang="en-US" altLang="en-US" sz="2800" b="1" u="sng" dirty="0">
                <a:solidFill>
                  <a:srgbClr val="0000FF"/>
                </a:solidFill>
              </a:rPr>
              <a:t>Making Decisions in MATLAB</a:t>
            </a:r>
          </a:p>
          <a:p>
            <a:pPr>
              <a:buNone/>
            </a:pPr>
            <a:endParaRPr lang="en-US" sz="3600" b="1" u="sng" dirty="0">
              <a:solidFill>
                <a:srgbClr val="0000FF"/>
              </a:solidFill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1372689"/>
            <a:ext cx="9144000" cy="548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Program Flow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So far our MATLAB examples have been limited to examples of straight line code, or a series of instructions that are executed in a single sequence. 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However, two additional </a:t>
            </a:r>
            <a:endParaRPr lang="en-US" altLang="en-US" sz="28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control </a:t>
            </a: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structures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include:  </a:t>
            </a:r>
            <a:endParaRPr lang="en-US" altLang="en-US" sz="28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339725" indent="-339725" eaLnBrk="1" hangingPunct="1">
              <a:lnSpc>
                <a:spcPct val="80000"/>
              </a:lnSpc>
              <a:tabLst>
                <a:tab pos="339725" algn="l"/>
                <a:tab pos="914400" algn="l"/>
              </a:tabLst>
            </a:pPr>
            <a:r>
              <a:rPr lang="en-US" altLang="en-US" sz="2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Conditional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control structures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(also called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decision structures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branching structures</a:t>
            </a: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  <a:p>
            <a:pPr marL="339725" indent="-339725" eaLnBrk="1" hangingPunct="1">
              <a:lnSpc>
                <a:spcPct val="80000"/>
              </a:lnSpc>
              <a:tabLst>
                <a:tab pos="339725" algn="l"/>
                <a:tab pos="914400" algn="l"/>
              </a:tabLst>
            </a:pPr>
            <a:r>
              <a:rPr lang="en-US" altLang="en-US" sz="2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Iterative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control structures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(also called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looping structures</a:t>
            </a: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altLang="en-US" sz="28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Flowcharts are used below to illustrate the difference between straight line, conditional, and iterative structures on the following slide.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This </a:t>
            </a:r>
            <a:r>
              <a:rPr lang="en-US" altLang="en-US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lecture will focus on conditional structures.  Iterative structures will be covered in </a:t>
            </a:r>
            <a:r>
              <a:rPr lang="en-US" altLang="en-US" sz="28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 later course.</a:t>
            </a:r>
            <a:endParaRPr lang="en-US" altLang="en-US" sz="2800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3502" y="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F02E36-B13C-47A2-9A52-04876CF7D47A}" type="slidenum">
              <a:rPr lang="en-US" altLang="en-US" sz="1400" smtClean="0"/>
              <a:pPr/>
              <a:t>10</a:t>
            </a:fld>
            <a:endParaRPr lang="en-US" altLang="en-US" sz="1400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" y="0"/>
            <a:ext cx="3492136" cy="135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IF – THEN – ELSE </a:t>
            </a:r>
            <a:r>
              <a:rPr lang="en-US" altLang="en-US" sz="2000" b="1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structure</a:t>
            </a:r>
            <a:endParaRPr lang="en-US" altLang="en-US" sz="20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There are four versions of this structure as shown.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492136" y="4355"/>
            <a:ext cx="5181600" cy="99713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relational/logical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&lt;commands to execute if test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492136" y="1181100"/>
            <a:ext cx="5181600" cy="1570809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relational/logical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&lt;commands to execute if test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&lt;commands to execute if test is false&gt;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92136" y="2931522"/>
            <a:ext cx="5181600" cy="158822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relational/logical test #1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&lt;commands to execute if test #1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chemeClr val="accent6"/>
                </a:solidFill>
                <a:cs typeface="Times New Roman" panose="02020603050405020304" pitchFamily="18" charset="0"/>
              </a:rPr>
              <a:t>elseif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relational/logical test #2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&lt;commands to execute if test #2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492136" y="4652553"/>
            <a:ext cx="5651863" cy="220544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relational/logical test #1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&lt;commands to execute if test #1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chemeClr val="accent6"/>
                </a:solidFill>
                <a:cs typeface="Times New Roman" panose="02020603050405020304" pitchFamily="18" charset="0"/>
              </a:rPr>
              <a:t>elseif</a:t>
            </a: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relational/logical test #2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&lt;commands to execute if test #2 is true&gt;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 &lt;commands to execute if all tests above are false&gt;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" y="5049880"/>
            <a:ext cx="3200400" cy="155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Note that an unlimited number of </a:t>
            </a:r>
            <a:r>
              <a:rPr lang="en-US" altLang="en-US" sz="2000" b="1" i="1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elseif</a:t>
            </a:r>
            <a:r>
              <a:rPr lang="en-US" alt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 statements could be added to the last two structures.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C74A0-B056-4977-9E5E-C0A43FF7449C}" type="slidenum">
              <a:rPr lang="en-US" altLang="en-US" sz="1400"/>
              <a:pPr/>
              <a:t>11</a:t>
            </a:fld>
            <a:endParaRPr lang="en-US" altLang="en-US" sz="1400" dirty="0"/>
          </a:p>
        </p:txBody>
      </p:sp>
      <p:pic>
        <p:nvPicPr>
          <p:cNvPr id="1331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9" t="15625" r="41406" b="63304"/>
          <a:stretch>
            <a:fillRect/>
          </a:stretch>
        </p:blipFill>
        <p:spPr bwMode="auto">
          <a:xfrm>
            <a:off x="0" y="4545874"/>
            <a:ext cx="5028598" cy="2312126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0" y="0"/>
            <a:ext cx="9110186" cy="440120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228B22"/>
                </a:solidFill>
                <a:latin typeface="Courier New" panose="02070309020205020404" pitchFamily="49" charset="0"/>
              </a:rPr>
              <a:t>% IF - THEN - ELSE structure - Example 1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228B22"/>
                </a:solidFill>
                <a:latin typeface="Courier New" panose="02070309020205020404" pitchFamily="49" charset="0"/>
              </a:rPr>
              <a:t>% EGR </a:t>
            </a:r>
            <a:r>
              <a:rPr lang="en-US" altLang="en-US" sz="20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120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228B22"/>
                </a:solidFill>
                <a:latin typeface="Courier New" panose="02070309020205020404" pitchFamily="49" charset="0"/>
              </a:rPr>
              <a:t>% filename: if1.m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228B22"/>
                </a:solidFill>
                <a:latin typeface="Courier New" panose="02070309020205020404" pitchFamily="49" charset="0"/>
              </a:rPr>
              <a:t>% Sample program to calculate weekly pay.  </a:t>
            </a:r>
            <a:endParaRPr lang="en-US" altLang="en-US" sz="2000" b="1" dirty="0" smtClean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% Overtime </a:t>
            </a:r>
            <a:r>
              <a:rPr lang="en-US" altLang="en-US" sz="2000" b="1" dirty="0">
                <a:solidFill>
                  <a:srgbClr val="228B22"/>
                </a:solidFill>
                <a:latin typeface="Courier New" panose="02070309020205020404" pitchFamily="49" charset="0"/>
              </a:rPr>
              <a:t>paid for over 40 hours.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format </a:t>
            </a:r>
            <a:r>
              <a:rPr lang="en-US" altLang="en-US" sz="2000" b="1" dirty="0">
                <a:solidFill>
                  <a:srgbClr val="A020F0"/>
                </a:solidFill>
                <a:latin typeface="Courier New" panose="02070309020205020404" pitchFamily="49" charset="0"/>
              </a:rPr>
              <a:t>compact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Hours = input(</a:t>
            </a:r>
            <a:r>
              <a:rPr lang="en-US" altLang="en-US" sz="20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number of hours worked this week: '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Rate = input(</a:t>
            </a:r>
            <a:r>
              <a:rPr lang="en-US" altLang="en-US" sz="20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amount paid per hour:  $'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Pay = Hours*Rate;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Hours &gt; 40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2000" b="1" dirty="0">
                <a:solidFill>
                  <a:srgbClr val="A020F0"/>
                </a:solidFill>
                <a:latin typeface="Courier New" panose="02070309020205020404" pitchFamily="49" charset="0"/>
              </a:rPr>
              <a:t>'You earned overtime pay.'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Pay = Pay + (Hours-40)*Rate/2;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A020F0"/>
                </a:solidFill>
                <a:latin typeface="Courier New" panose="02070309020205020404" pitchFamily="49" charset="0"/>
              </a:rPr>
              <a:t>'Your pay is $%0.2f\</a:t>
            </a:r>
            <a:r>
              <a:rPr lang="en-US" altLang="en-US" sz="2000" b="1" dirty="0" err="1">
                <a:solidFill>
                  <a:srgbClr val="A020F0"/>
                </a:solidFill>
                <a:latin typeface="Courier New" panose="02070309020205020404" pitchFamily="49" charset="0"/>
              </a:rPr>
              <a:t>n'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,Pay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17F35A-B585-4ACF-9BB1-6140838FF0AD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0"/>
            <a:ext cx="8180445" cy="452431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IF - THEN - ELSE structure - Example 2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EGR </a:t>
            </a:r>
            <a:r>
              <a:rPr lang="en-US" altLang="en-US" sz="18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120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filename: if2.m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Sample program to calculate weekly pay.  </a:t>
            </a:r>
            <a:endParaRPr lang="en-US" altLang="en-US" sz="1800" b="1" dirty="0" smtClean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% Overtime </a:t>
            </a:r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paid for over 40 hours.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format 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compact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Hours = input(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number of hours worked this week: 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Rate = input(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amount paid per hour:  $'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Hours &lt;= 40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'No overtime earned.'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Pay = Hours*Rate;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'You earned overtime pay.'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Pay = 40*Rate + (Hours-40)*Rate*1.5;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'Your pay is $%0.2f\</a:t>
            </a:r>
            <a:r>
              <a:rPr lang="en-US" altLang="en-US" sz="1800" b="1" dirty="0" err="1">
                <a:solidFill>
                  <a:srgbClr val="A020F0"/>
                </a:solidFill>
                <a:latin typeface="Courier New" panose="02070309020205020404" pitchFamily="49" charset="0"/>
              </a:rPr>
              <a:t>n'</a:t>
            </a:r>
            <a:r>
              <a:rPr lang="en-US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,Pay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9" t="15625" r="41797" b="60417"/>
          <a:stretch>
            <a:fillRect/>
          </a:stretch>
        </p:blipFill>
        <p:spPr bwMode="auto">
          <a:xfrm>
            <a:off x="1256937" y="4533900"/>
            <a:ext cx="4395788" cy="23241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F7F7BD-8E5A-474F-919B-27BDAF4EFABC}" type="slidenum">
              <a:rPr lang="en-US" altLang="en-US" sz="1400"/>
              <a:pPr/>
              <a:t>13</a:t>
            </a:fld>
            <a:endParaRPr lang="en-US" altLang="en-US" sz="1400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2827258"/>
            <a:ext cx="5689600" cy="4016484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IF - THEN - ELSE structure - Example 3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EGR </a:t>
            </a:r>
            <a:r>
              <a:rPr lang="en-US" altLang="en-US" sz="17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120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filename: if3.m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Sample program to calculate y(x) defined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over several ranges of x.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format </a:t>
            </a:r>
            <a:r>
              <a:rPr lang="en-US" altLang="en-US" sz="1700" b="1" dirty="0">
                <a:solidFill>
                  <a:srgbClr val="A020F0"/>
                </a:solidFill>
                <a:latin typeface="Courier New" panose="02070309020205020404" pitchFamily="49" charset="0"/>
              </a:rPr>
              <a:t>compact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x = input(</a:t>
            </a:r>
            <a:r>
              <a:rPr lang="en-US" altLang="en-US" sz="17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value of x: '</a:t>
            </a:r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y = 0;  </a:t>
            </a:r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This value will be replaced if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700" b="1" dirty="0">
                <a:solidFill>
                  <a:srgbClr val="228B22"/>
                </a:solidFill>
                <a:latin typeface="Courier New" panose="02070309020205020404" pitchFamily="49" charset="0"/>
              </a:rPr>
              <a:t>% x is between 0 and 20.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 0 &lt;= x &amp; x &lt; 10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y = 4*x;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 10 &lt;= x &amp; x &lt; 20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y = -4*x+80;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US" altLang="en-US" sz="17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7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700" b="1" dirty="0">
                <a:solidFill>
                  <a:srgbClr val="A020F0"/>
                </a:solidFill>
                <a:latin typeface="Courier New" panose="02070309020205020404" pitchFamily="49" charset="0"/>
              </a:rPr>
              <a:t>'y(x) = %0.2f\</a:t>
            </a:r>
            <a:r>
              <a:rPr lang="en-US" altLang="en-US" sz="1700" b="1" dirty="0" err="1">
                <a:solidFill>
                  <a:srgbClr val="A020F0"/>
                </a:solidFill>
                <a:latin typeface="Courier New" panose="02070309020205020404" pitchFamily="49" charset="0"/>
              </a:rPr>
              <a:t>n'</a:t>
            </a:r>
            <a:r>
              <a:rPr lang="en-US" altLang="en-US" sz="17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,y</a:t>
            </a:r>
            <a:r>
              <a:rPr lang="en-US" altLang="en-US" sz="17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07051"/>
              </p:ext>
            </p:extLst>
          </p:nvPr>
        </p:nvGraphicFramePr>
        <p:xfrm>
          <a:off x="31460" y="33746"/>
          <a:ext cx="3623964" cy="189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2184400" imgH="1143000" progId="Equation.3">
                  <p:embed/>
                </p:oleObj>
              </mc:Choice>
              <mc:Fallback>
                <p:oleObj name="Equation" r:id="rId3" imgW="2184400" imgH="1143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0" y="33746"/>
                        <a:ext cx="3623964" cy="189665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8" name="Group 24"/>
          <p:cNvGrpSpPr>
            <a:grpSpLocks/>
          </p:cNvGrpSpPr>
          <p:nvPr/>
        </p:nvGrpSpPr>
        <p:grpSpPr bwMode="auto">
          <a:xfrm>
            <a:off x="4507412" y="111331"/>
            <a:ext cx="4495657" cy="2491200"/>
            <a:chOff x="2928" y="1660"/>
            <a:chExt cx="2417" cy="1297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3152" y="1872"/>
              <a:ext cx="0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1" name="Line 10"/>
            <p:cNvSpPr>
              <a:spLocks noChangeShapeType="1"/>
            </p:cNvSpPr>
            <p:nvPr/>
          </p:nvSpPr>
          <p:spPr bwMode="auto">
            <a:xfrm flipV="1">
              <a:off x="2928" y="2728"/>
              <a:ext cx="22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2" name="Line 11"/>
            <p:cNvSpPr>
              <a:spLocks noChangeShapeType="1"/>
            </p:cNvSpPr>
            <p:nvPr/>
          </p:nvSpPr>
          <p:spPr bwMode="auto">
            <a:xfrm>
              <a:off x="2928" y="2736"/>
              <a:ext cx="22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3" name="Line 12"/>
            <p:cNvSpPr>
              <a:spLocks noChangeShapeType="1"/>
            </p:cNvSpPr>
            <p:nvPr/>
          </p:nvSpPr>
          <p:spPr bwMode="auto">
            <a:xfrm flipV="1">
              <a:off x="3152" y="2112"/>
              <a:ext cx="736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4" name="Line 13"/>
            <p:cNvSpPr>
              <a:spLocks noChangeShapeType="1"/>
            </p:cNvSpPr>
            <p:nvPr/>
          </p:nvSpPr>
          <p:spPr bwMode="auto">
            <a:xfrm flipH="1" flipV="1">
              <a:off x="3888" y="2112"/>
              <a:ext cx="736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5" name="Line 14"/>
            <p:cNvSpPr>
              <a:spLocks noChangeShapeType="1"/>
            </p:cNvSpPr>
            <p:nvPr/>
          </p:nvSpPr>
          <p:spPr bwMode="auto">
            <a:xfrm>
              <a:off x="4624" y="2728"/>
              <a:ext cx="45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062" y="2755"/>
              <a:ext cx="1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0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3798" y="2765"/>
              <a:ext cx="2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10</a:t>
              </a:r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4534" y="2755"/>
              <a:ext cx="2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20</a:t>
              </a:r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5184" y="2630"/>
              <a:ext cx="1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3062" y="1660"/>
              <a:ext cx="1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y</a:t>
              </a:r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2928" y="2006"/>
              <a:ext cx="2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40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152" y="2112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H="1">
              <a:off x="3888" y="2112"/>
              <a:ext cx="0" cy="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pic>
        <p:nvPicPr>
          <p:cNvPr id="15369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9" t="15625" r="57536" b="48958"/>
          <a:stretch>
            <a:fillRect/>
          </a:stretch>
        </p:blipFill>
        <p:spPr bwMode="auto">
          <a:xfrm>
            <a:off x="6374674" y="2811679"/>
            <a:ext cx="2769326" cy="403206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3175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FB7CEC-19E2-4843-83FF-C00A76953CE7}" type="slidenum">
              <a:rPr lang="en-US" altLang="en-US" sz="1400"/>
              <a:pPr/>
              <a:t>14</a:t>
            </a:fld>
            <a:endParaRPr lang="en-US" altLang="en-US" sz="1400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3175"/>
            <a:ext cx="7491153" cy="590931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IF - THEN - ELSE structure - Example 4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EGR </a:t>
            </a:r>
            <a:r>
              <a:rPr lang="en-US" altLang="en-US" sz="1800" b="1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120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filename: if4.m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Sample program to display letter grade for an input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numerical grade using a standard 10 point scale.  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228B22"/>
                </a:solidFill>
                <a:latin typeface="Courier New" panose="02070309020205020404" pitchFamily="49" charset="0"/>
              </a:rPr>
              <a:t>% Display error message if grades are from 0 to 100.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format 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compact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Grade = input(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'Enter numerical grade (0 to 100):  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Grade &lt; 0 | Grade &gt; 100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'Invalid grade'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Grade &gt;= 90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'Grade = A'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Grade &gt;= 80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'Grade = B'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Grade &gt;= 70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'Grade = C'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Grade &gt;= 60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'Grade = D'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disp(</a:t>
            </a:r>
            <a:r>
              <a:rPr lang="en-US" altLang="en-US" sz="1800" b="1" dirty="0">
                <a:solidFill>
                  <a:srgbClr val="A020F0"/>
                </a:solidFill>
                <a:latin typeface="Courier New" panose="02070309020205020404" pitchFamily="49" charset="0"/>
              </a:rPr>
              <a:t>'Grade = F'</a:t>
            </a:r>
            <a:r>
              <a:rPr lang="en-US" altLang="en-U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altLang="en-US" sz="1800" b="1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9" t="15625" r="43489" b="34895"/>
          <a:stretch>
            <a:fillRect/>
          </a:stretch>
        </p:blipFill>
        <p:spPr bwMode="auto">
          <a:xfrm>
            <a:off x="5242560" y="2374490"/>
            <a:ext cx="3901440" cy="448351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3175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FB7CEC-19E2-4843-83FF-C00A76953CE7}" type="slidenum">
              <a:rPr lang="en-US" altLang="en-US" sz="1400"/>
              <a:pPr/>
              <a:t>15</a:t>
            </a:fld>
            <a:endParaRPr lang="en-US" altLang="en-US" sz="1400" dirty="0"/>
          </a:p>
        </p:txBody>
      </p:sp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" y="3175"/>
            <a:ext cx="9143999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Examples</a:t>
            </a:r>
            <a:r>
              <a:rPr lang="en-US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 Try one or more of the examples below in class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Prompt the user to enter two numbers, A and B.  Display one of the following: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A is the largest number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B is the largest number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The numbers are equal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 startAt="2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Prompt the user to enter their age (assume that an integer is entered).  Display the following based on the age entered: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for Age &lt; 0 display:  “Bad input”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for 0 </a:t>
            </a:r>
            <a:r>
              <a:rPr lang="en-US" altLang="en-US" sz="2400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Age </a:t>
            </a:r>
            <a:r>
              <a:rPr lang="en-US" altLang="en-US" sz="2400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12, display:  “Child”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for 13 </a:t>
            </a:r>
            <a:r>
              <a:rPr lang="en-US" altLang="en-US" sz="2400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Age </a:t>
            </a:r>
            <a:r>
              <a:rPr lang="en-US" altLang="en-US" sz="2400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19, display:  “Teenager”</a:t>
            </a:r>
          </a:p>
          <a:p>
            <a:pPr marL="461963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for Age </a:t>
            </a:r>
            <a:r>
              <a:rPr lang="en-US" altLang="en-US" sz="2400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&gt;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20, display:  “Adult”</a:t>
            </a:r>
          </a:p>
          <a:p>
            <a:pPr marL="461963" indent="-461963" eaLnBrk="1" hangingPunct="1">
              <a:lnSpc>
                <a:spcPct val="80000"/>
              </a:lnSpc>
              <a:buAutoNum type="arabicParenR" startAt="3"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Prompt the user the month (1-12) and the day of the month (1-31)</a:t>
            </a:r>
          </a:p>
          <a:p>
            <a:pPr marL="687388" indent="-225425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Display “Invalid month” if an invalid month is entered.</a:t>
            </a:r>
          </a:p>
          <a:p>
            <a:pPr marL="687388" indent="-225425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Test the day to be sure that it is valid for a specific month.  For example, if the month is 4,6,9 or 11, the day can only be 1-30.  Ignore leap years.  Display “Invalid day” if an invalid day is entered.</a:t>
            </a:r>
          </a:p>
          <a:p>
            <a:pPr marL="687388" indent="-225425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Display “Valid month and day” if no errors were detected.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2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-1561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E89C82-1B9A-4C8D-86C5-E8BD5D63D610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grpSp>
        <p:nvGrpSpPr>
          <p:cNvPr id="5126" name="Group 86"/>
          <p:cNvGrpSpPr>
            <a:grpSpLocks/>
          </p:cNvGrpSpPr>
          <p:nvPr/>
        </p:nvGrpSpPr>
        <p:grpSpPr bwMode="auto">
          <a:xfrm>
            <a:off x="-130" y="63726"/>
            <a:ext cx="2827204" cy="6235382"/>
            <a:chOff x="346" y="496"/>
            <a:chExt cx="1427" cy="3566"/>
          </a:xfrm>
        </p:grpSpPr>
        <p:sp>
          <p:nvSpPr>
            <p:cNvPr id="5168" name="Rectangle 11"/>
            <p:cNvSpPr>
              <a:spLocks noChangeArrowheads="1"/>
            </p:cNvSpPr>
            <p:nvPr/>
          </p:nvSpPr>
          <p:spPr bwMode="auto">
            <a:xfrm>
              <a:off x="528" y="832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69" name="Line 17"/>
            <p:cNvSpPr>
              <a:spLocks noChangeShapeType="1"/>
            </p:cNvSpPr>
            <p:nvPr/>
          </p:nvSpPr>
          <p:spPr bwMode="auto">
            <a:xfrm>
              <a:off x="936" y="496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Rectangle 29"/>
            <p:cNvSpPr>
              <a:spLocks noChangeArrowheads="1"/>
            </p:cNvSpPr>
            <p:nvPr/>
          </p:nvSpPr>
          <p:spPr bwMode="auto">
            <a:xfrm>
              <a:off x="528" y="1408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71" name="Line 30"/>
            <p:cNvSpPr>
              <a:spLocks noChangeShapeType="1"/>
            </p:cNvSpPr>
            <p:nvPr/>
          </p:nvSpPr>
          <p:spPr bwMode="auto">
            <a:xfrm>
              <a:off x="936" y="1072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Rectangle 32"/>
            <p:cNvSpPr>
              <a:spLocks noChangeArrowheads="1"/>
            </p:cNvSpPr>
            <p:nvPr/>
          </p:nvSpPr>
          <p:spPr bwMode="auto">
            <a:xfrm>
              <a:off x="528" y="1984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73" name="Line 33"/>
            <p:cNvSpPr>
              <a:spLocks noChangeShapeType="1"/>
            </p:cNvSpPr>
            <p:nvPr/>
          </p:nvSpPr>
          <p:spPr bwMode="auto">
            <a:xfrm>
              <a:off x="936" y="1648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Rectangle 35"/>
            <p:cNvSpPr>
              <a:spLocks noChangeArrowheads="1"/>
            </p:cNvSpPr>
            <p:nvPr/>
          </p:nvSpPr>
          <p:spPr bwMode="auto">
            <a:xfrm>
              <a:off x="528" y="2560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75" name="Line 36"/>
            <p:cNvSpPr>
              <a:spLocks noChangeShapeType="1"/>
            </p:cNvSpPr>
            <p:nvPr/>
          </p:nvSpPr>
          <p:spPr bwMode="auto">
            <a:xfrm>
              <a:off x="936" y="2224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38"/>
            <p:cNvSpPr>
              <a:spLocks noChangeShapeType="1"/>
            </p:cNvSpPr>
            <p:nvPr/>
          </p:nvSpPr>
          <p:spPr bwMode="auto">
            <a:xfrm>
              <a:off x="932" y="2800"/>
              <a:ext cx="4" cy="3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Rectangle 81"/>
            <p:cNvSpPr>
              <a:spLocks noChangeArrowheads="1"/>
            </p:cNvSpPr>
            <p:nvPr/>
          </p:nvSpPr>
          <p:spPr bwMode="auto">
            <a:xfrm>
              <a:off x="528" y="3168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78" name="Line 82"/>
            <p:cNvSpPr>
              <a:spLocks noChangeShapeType="1"/>
            </p:cNvSpPr>
            <p:nvPr/>
          </p:nvSpPr>
          <p:spPr bwMode="auto">
            <a:xfrm>
              <a:off x="932" y="3408"/>
              <a:ext cx="4" cy="3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Text Box 83"/>
            <p:cNvSpPr txBox="1">
              <a:spLocks noChangeArrowheads="1"/>
            </p:cNvSpPr>
            <p:nvPr/>
          </p:nvSpPr>
          <p:spPr bwMode="auto">
            <a:xfrm>
              <a:off x="346" y="3833"/>
              <a:ext cx="142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b="1" u="sng" dirty="0"/>
                <a:t>Straight Line </a:t>
              </a:r>
              <a:r>
                <a:rPr lang="en-US" altLang="en-US" sz="2000" b="1" u="sng" dirty="0" smtClean="0"/>
                <a:t>Structure</a:t>
              </a:r>
              <a:endParaRPr lang="en-US" altLang="en-US" sz="2000" b="1" u="sng" dirty="0"/>
            </a:p>
          </p:txBody>
        </p:sp>
      </p:grpSp>
      <p:grpSp>
        <p:nvGrpSpPr>
          <p:cNvPr id="5127" name="Group 87"/>
          <p:cNvGrpSpPr>
            <a:grpSpLocks/>
          </p:cNvGrpSpPr>
          <p:nvPr/>
        </p:nvGrpSpPr>
        <p:grpSpPr bwMode="auto">
          <a:xfrm>
            <a:off x="2318140" y="66492"/>
            <a:ext cx="4360725" cy="6826798"/>
            <a:chOff x="1568" y="472"/>
            <a:chExt cx="2636" cy="4147"/>
          </a:xfrm>
        </p:grpSpPr>
        <p:sp>
          <p:nvSpPr>
            <p:cNvPr id="5147" name="AutoShape 8"/>
            <p:cNvSpPr>
              <a:spLocks noChangeArrowheads="1"/>
            </p:cNvSpPr>
            <p:nvPr/>
          </p:nvSpPr>
          <p:spPr bwMode="auto">
            <a:xfrm>
              <a:off x="2412" y="1384"/>
              <a:ext cx="720" cy="680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8" name="Rectangle 40"/>
            <p:cNvSpPr>
              <a:spLocks noChangeArrowheads="1"/>
            </p:cNvSpPr>
            <p:nvPr/>
          </p:nvSpPr>
          <p:spPr bwMode="auto">
            <a:xfrm>
              <a:off x="2344" y="808"/>
              <a:ext cx="872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49" name="Line 41"/>
            <p:cNvSpPr>
              <a:spLocks noChangeShapeType="1"/>
            </p:cNvSpPr>
            <p:nvPr/>
          </p:nvSpPr>
          <p:spPr bwMode="auto">
            <a:xfrm>
              <a:off x="2772" y="472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3"/>
            <p:cNvSpPr>
              <a:spLocks noChangeShapeType="1"/>
            </p:cNvSpPr>
            <p:nvPr/>
          </p:nvSpPr>
          <p:spPr bwMode="auto">
            <a:xfrm>
              <a:off x="2772" y="1048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Text Box 46"/>
            <p:cNvSpPr txBox="1">
              <a:spLocks noChangeArrowheads="1"/>
            </p:cNvSpPr>
            <p:nvPr/>
          </p:nvSpPr>
          <p:spPr bwMode="auto">
            <a:xfrm>
              <a:off x="2582" y="1561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Test</a:t>
              </a:r>
            </a:p>
          </p:txBody>
        </p:sp>
        <p:sp>
          <p:nvSpPr>
            <p:cNvPr id="5152" name="Line 48"/>
            <p:cNvSpPr>
              <a:spLocks noChangeShapeType="1"/>
            </p:cNvSpPr>
            <p:nvPr/>
          </p:nvSpPr>
          <p:spPr bwMode="auto">
            <a:xfrm>
              <a:off x="3564" y="1728"/>
              <a:ext cx="0" cy="2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49"/>
            <p:cNvSpPr>
              <a:spLocks noChangeShapeType="1"/>
            </p:cNvSpPr>
            <p:nvPr/>
          </p:nvSpPr>
          <p:spPr bwMode="auto">
            <a:xfrm>
              <a:off x="3564" y="2560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50"/>
            <p:cNvSpPr>
              <a:spLocks noChangeShapeType="1"/>
            </p:cNvSpPr>
            <p:nvPr/>
          </p:nvSpPr>
          <p:spPr bwMode="auto">
            <a:xfrm>
              <a:off x="3132" y="1728"/>
              <a:ext cx="4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Rectangle 51"/>
            <p:cNvSpPr>
              <a:spLocks noChangeArrowheads="1"/>
            </p:cNvSpPr>
            <p:nvPr/>
          </p:nvSpPr>
          <p:spPr bwMode="auto">
            <a:xfrm>
              <a:off x="1568" y="1984"/>
              <a:ext cx="844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Commands</a:t>
              </a:r>
            </a:p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to execute</a:t>
              </a:r>
            </a:p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if False</a:t>
              </a:r>
            </a:p>
          </p:txBody>
        </p:sp>
        <p:sp>
          <p:nvSpPr>
            <p:cNvPr id="5156" name="Line 52"/>
            <p:cNvSpPr>
              <a:spLocks noChangeShapeType="1"/>
            </p:cNvSpPr>
            <p:nvPr/>
          </p:nvSpPr>
          <p:spPr bwMode="auto">
            <a:xfrm>
              <a:off x="1980" y="1728"/>
              <a:ext cx="0" cy="2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53"/>
            <p:cNvSpPr>
              <a:spLocks noChangeShapeType="1"/>
            </p:cNvSpPr>
            <p:nvPr/>
          </p:nvSpPr>
          <p:spPr bwMode="auto">
            <a:xfrm>
              <a:off x="1974" y="2560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54"/>
            <p:cNvSpPr>
              <a:spLocks noChangeShapeType="1"/>
            </p:cNvSpPr>
            <p:nvPr/>
          </p:nvSpPr>
          <p:spPr bwMode="auto">
            <a:xfrm>
              <a:off x="1980" y="1728"/>
              <a:ext cx="4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55"/>
            <p:cNvSpPr>
              <a:spLocks noChangeShapeType="1"/>
            </p:cNvSpPr>
            <p:nvPr/>
          </p:nvSpPr>
          <p:spPr bwMode="auto">
            <a:xfrm>
              <a:off x="1974" y="2800"/>
              <a:ext cx="159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Rectangle 56"/>
            <p:cNvSpPr>
              <a:spLocks noChangeArrowheads="1"/>
            </p:cNvSpPr>
            <p:nvPr/>
          </p:nvSpPr>
          <p:spPr bwMode="auto">
            <a:xfrm>
              <a:off x="2344" y="3136"/>
              <a:ext cx="872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61" name="Line 57"/>
            <p:cNvSpPr>
              <a:spLocks noChangeShapeType="1"/>
            </p:cNvSpPr>
            <p:nvPr/>
          </p:nvSpPr>
          <p:spPr bwMode="auto">
            <a:xfrm>
              <a:off x="2772" y="2800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58"/>
            <p:cNvSpPr>
              <a:spLocks noChangeShapeType="1"/>
            </p:cNvSpPr>
            <p:nvPr/>
          </p:nvSpPr>
          <p:spPr bwMode="auto">
            <a:xfrm>
              <a:off x="2772" y="3376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Rectangle 59"/>
            <p:cNvSpPr>
              <a:spLocks noChangeArrowheads="1"/>
            </p:cNvSpPr>
            <p:nvPr/>
          </p:nvSpPr>
          <p:spPr bwMode="auto">
            <a:xfrm>
              <a:off x="3132" y="1984"/>
              <a:ext cx="828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Commands</a:t>
              </a:r>
            </a:p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to execute</a:t>
              </a:r>
            </a:p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if True</a:t>
              </a:r>
            </a:p>
          </p:txBody>
        </p:sp>
        <p:sp>
          <p:nvSpPr>
            <p:cNvPr id="5164" name="Text Box 60"/>
            <p:cNvSpPr txBox="1">
              <a:spLocks noChangeArrowheads="1"/>
            </p:cNvSpPr>
            <p:nvPr/>
          </p:nvSpPr>
          <p:spPr bwMode="auto">
            <a:xfrm>
              <a:off x="3216" y="1497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True</a:t>
              </a:r>
            </a:p>
          </p:txBody>
        </p:sp>
        <p:sp>
          <p:nvSpPr>
            <p:cNvPr id="5165" name="Text Box 61"/>
            <p:cNvSpPr txBox="1">
              <a:spLocks noChangeArrowheads="1"/>
            </p:cNvSpPr>
            <p:nvPr/>
          </p:nvSpPr>
          <p:spPr bwMode="auto">
            <a:xfrm>
              <a:off x="1908" y="1497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False</a:t>
              </a:r>
            </a:p>
          </p:txBody>
        </p:sp>
        <p:sp>
          <p:nvSpPr>
            <p:cNvPr id="5166" name="Line 80"/>
            <p:cNvSpPr>
              <a:spLocks noChangeShapeType="1"/>
            </p:cNvSpPr>
            <p:nvPr/>
          </p:nvSpPr>
          <p:spPr bwMode="auto">
            <a:xfrm>
              <a:off x="4128" y="1714"/>
              <a:ext cx="0" cy="9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Text Box 84"/>
            <p:cNvSpPr txBox="1">
              <a:spLocks noChangeArrowheads="1"/>
            </p:cNvSpPr>
            <p:nvPr/>
          </p:nvSpPr>
          <p:spPr bwMode="auto">
            <a:xfrm>
              <a:off x="2095" y="4002"/>
              <a:ext cx="2109" cy="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b="1" u="sng" dirty="0" smtClean="0"/>
                <a:t>Decision Structure</a:t>
              </a:r>
              <a:endParaRPr lang="en-US" altLang="en-US" sz="2000" b="1" u="sng" dirty="0"/>
            </a:p>
            <a:p>
              <a:pPr eaLnBrk="1" hangingPunct="1"/>
              <a:r>
                <a:rPr lang="en-US" altLang="en-US" sz="2000" b="1" dirty="0" smtClean="0"/>
                <a:t>(</a:t>
              </a:r>
              <a:r>
                <a:rPr lang="en-US" altLang="en-US" sz="2000" b="1" dirty="0"/>
                <a:t>branching structure</a:t>
              </a:r>
              <a:r>
                <a:rPr lang="en-US" altLang="en-US" sz="2000" b="1" dirty="0" smtClean="0"/>
                <a:t>)</a:t>
              </a:r>
            </a:p>
            <a:p>
              <a:pPr eaLnBrk="1" hangingPunct="1"/>
              <a:r>
                <a:rPr lang="en-US" altLang="en-US" sz="2000" b="1" dirty="0" smtClean="0"/>
                <a:t>(</a:t>
              </a:r>
              <a:r>
                <a:rPr lang="en-US" altLang="en-US" sz="2000" b="1" dirty="0" err="1" smtClean="0"/>
                <a:t>contidional</a:t>
              </a:r>
              <a:r>
                <a:rPr lang="en-US" altLang="en-US" sz="2000" b="1" dirty="0" smtClean="0"/>
                <a:t> control structure)</a:t>
              </a:r>
            </a:p>
          </p:txBody>
        </p:sp>
      </p:grpSp>
      <p:grpSp>
        <p:nvGrpSpPr>
          <p:cNvPr id="5128" name="Group 88"/>
          <p:cNvGrpSpPr>
            <a:grpSpLocks/>
          </p:cNvGrpSpPr>
          <p:nvPr/>
        </p:nvGrpSpPr>
        <p:grpSpPr bwMode="auto">
          <a:xfrm>
            <a:off x="6536104" y="71622"/>
            <a:ext cx="2506074" cy="6435215"/>
            <a:chOff x="4224" y="464"/>
            <a:chExt cx="1468" cy="3975"/>
          </a:xfrm>
        </p:grpSpPr>
        <p:sp>
          <p:nvSpPr>
            <p:cNvPr id="5129" name="Rectangle 62"/>
            <p:cNvSpPr>
              <a:spLocks noChangeArrowheads="1"/>
            </p:cNvSpPr>
            <p:nvPr/>
          </p:nvSpPr>
          <p:spPr bwMode="auto">
            <a:xfrm>
              <a:off x="4488" y="800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30" name="Line 63"/>
            <p:cNvSpPr>
              <a:spLocks noChangeShapeType="1"/>
            </p:cNvSpPr>
            <p:nvPr/>
          </p:nvSpPr>
          <p:spPr bwMode="auto">
            <a:xfrm>
              <a:off x="4896" y="464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64"/>
            <p:cNvSpPr>
              <a:spLocks noChangeArrowheads="1"/>
            </p:cNvSpPr>
            <p:nvPr/>
          </p:nvSpPr>
          <p:spPr bwMode="auto">
            <a:xfrm>
              <a:off x="4488" y="2304"/>
              <a:ext cx="816" cy="24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Commands</a:t>
              </a:r>
            </a:p>
          </p:txBody>
        </p:sp>
        <p:sp>
          <p:nvSpPr>
            <p:cNvPr id="5132" name="Line 65"/>
            <p:cNvSpPr>
              <a:spLocks noChangeShapeType="1"/>
            </p:cNvSpPr>
            <p:nvPr/>
          </p:nvSpPr>
          <p:spPr bwMode="auto">
            <a:xfrm>
              <a:off x="4896" y="1040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67"/>
            <p:cNvSpPr>
              <a:spLocks noChangeShapeType="1"/>
            </p:cNvSpPr>
            <p:nvPr/>
          </p:nvSpPr>
          <p:spPr bwMode="auto">
            <a:xfrm>
              <a:off x="4896" y="2544"/>
              <a:ext cx="0" cy="1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68"/>
            <p:cNvSpPr>
              <a:spLocks noChangeArrowheads="1"/>
            </p:cNvSpPr>
            <p:nvPr/>
          </p:nvSpPr>
          <p:spPr bwMode="auto">
            <a:xfrm>
              <a:off x="4488" y="3160"/>
              <a:ext cx="816" cy="24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Command</a:t>
              </a:r>
            </a:p>
          </p:txBody>
        </p:sp>
        <p:sp>
          <p:nvSpPr>
            <p:cNvPr id="5135" name="Line 69"/>
            <p:cNvSpPr>
              <a:spLocks noChangeShapeType="1"/>
            </p:cNvSpPr>
            <p:nvPr/>
          </p:nvSpPr>
          <p:spPr bwMode="auto">
            <a:xfrm>
              <a:off x="4896" y="2832"/>
              <a:ext cx="0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70"/>
            <p:cNvSpPr>
              <a:spLocks noChangeShapeType="1"/>
            </p:cNvSpPr>
            <p:nvPr/>
          </p:nvSpPr>
          <p:spPr bwMode="auto">
            <a:xfrm>
              <a:off x="4916" y="3400"/>
              <a:ext cx="4" cy="3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AutoShape 71"/>
            <p:cNvSpPr>
              <a:spLocks noChangeArrowheads="1"/>
            </p:cNvSpPr>
            <p:nvPr/>
          </p:nvSpPr>
          <p:spPr bwMode="auto">
            <a:xfrm>
              <a:off x="4536" y="1384"/>
              <a:ext cx="720" cy="680"/>
            </a:xfrm>
            <a:prstGeom prst="diamond">
              <a:avLst/>
            </a:prstGeom>
            <a:solidFill>
              <a:srgbClr val="66FFCC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8" name="Text Box 72"/>
            <p:cNvSpPr txBox="1">
              <a:spLocks noChangeArrowheads="1"/>
            </p:cNvSpPr>
            <p:nvPr/>
          </p:nvSpPr>
          <p:spPr bwMode="auto">
            <a:xfrm>
              <a:off x="4662" y="1561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Setup</a:t>
              </a:r>
            </a:p>
          </p:txBody>
        </p:sp>
        <p:sp>
          <p:nvSpPr>
            <p:cNvPr id="5139" name="Line 73"/>
            <p:cNvSpPr>
              <a:spLocks noChangeShapeType="1"/>
            </p:cNvSpPr>
            <p:nvPr/>
          </p:nvSpPr>
          <p:spPr bwMode="auto">
            <a:xfrm>
              <a:off x="5256" y="1728"/>
              <a:ext cx="3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74"/>
            <p:cNvSpPr>
              <a:spLocks noChangeShapeType="1"/>
            </p:cNvSpPr>
            <p:nvPr/>
          </p:nvSpPr>
          <p:spPr bwMode="auto">
            <a:xfrm>
              <a:off x="4224" y="1728"/>
              <a:ext cx="3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75"/>
            <p:cNvSpPr txBox="1">
              <a:spLocks noChangeArrowheads="1"/>
            </p:cNvSpPr>
            <p:nvPr/>
          </p:nvSpPr>
          <p:spPr bwMode="auto">
            <a:xfrm>
              <a:off x="5256" y="1497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accent2"/>
                  </a:solidFill>
                </a:rPr>
                <a:t>Done</a:t>
              </a:r>
            </a:p>
          </p:txBody>
        </p:sp>
        <p:sp>
          <p:nvSpPr>
            <p:cNvPr id="5142" name="Line 76"/>
            <p:cNvSpPr>
              <a:spLocks noChangeShapeType="1"/>
            </p:cNvSpPr>
            <p:nvPr/>
          </p:nvSpPr>
          <p:spPr bwMode="auto">
            <a:xfrm>
              <a:off x="4896" y="2064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77"/>
            <p:cNvSpPr>
              <a:spLocks noChangeShapeType="1"/>
            </p:cNvSpPr>
            <p:nvPr/>
          </p:nvSpPr>
          <p:spPr bwMode="auto">
            <a:xfrm>
              <a:off x="5564" y="1728"/>
              <a:ext cx="4" cy="11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78"/>
            <p:cNvSpPr>
              <a:spLocks noChangeShapeType="1"/>
            </p:cNvSpPr>
            <p:nvPr/>
          </p:nvSpPr>
          <p:spPr bwMode="auto">
            <a:xfrm>
              <a:off x="4896" y="2832"/>
              <a:ext cx="6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79"/>
            <p:cNvSpPr>
              <a:spLocks noChangeShapeType="1"/>
            </p:cNvSpPr>
            <p:nvPr/>
          </p:nvSpPr>
          <p:spPr bwMode="auto">
            <a:xfrm>
              <a:off x="4224" y="2704"/>
              <a:ext cx="6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85"/>
            <p:cNvSpPr txBox="1">
              <a:spLocks noChangeArrowheads="1"/>
            </p:cNvSpPr>
            <p:nvPr/>
          </p:nvSpPr>
          <p:spPr bwMode="auto">
            <a:xfrm>
              <a:off x="4265" y="4002"/>
              <a:ext cx="1351" cy="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b="1" u="sng" dirty="0"/>
                <a:t>Iterative </a:t>
              </a:r>
              <a:r>
                <a:rPr lang="en-US" altLang="en-US" sz="2000" b="1" u="sng" dirty="0" smtClean="0"/>
                <a:t>Structure</a:t>
              </a:r>
              <a:endParaRPr lang="en-US" altLang="en-US" sz="2000" b="1" u="sng" dirty="0"/>
            </a:p>
            <a:p>
              <a:pPr eaLnBrk="1" hangingPunct="1"/>
              <a:r>
                <a:rPr lang="en-US" altLang="en-US" sz="2000" b="1" dirty="0"/>
                <a:t>(looping structure)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9826FB-ADC3-49C9-8372-765E6D75D2B9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Since conditional structures involve branching based on the result of logical tests (such as a program that branches if x &gt; 2), it is important to first introduce </a:t>
            </a:r>
            <a:r>
              <a:rPr lang="en-US" altLang="en-US" sz="2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expressions</a:t>
            </a: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Expressions</a:t>
            </a:r>
          </a:p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variables in MATLAB can have values of </a:t>
            </a:r>
            <a:r>
              <a:rPr lang="en-US" altLang="en-US" sz="2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true</a:t>
            </a: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2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false</a:t>
            </a: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To create a logical variable, a logical values simply needs to be assigned to it.</a:t>
            </a:r>
          </a:p>
          <a:p>
            <a:pPr eaLnBrk="1" hangingPunct="1"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For 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sz="2600" b="1" dirty="0">
                <a:solidFill>
                  <a:srgbClr val="FF3300"/>
                </a:solidFill>
                <a:cs typeface="Times New Roman" panose="02020603050405020304" pitchFamily="18" charset="0"/>
              </a:rPr>
              <a:t>A =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 B = false;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Note that logical values also have a numerical equivalent: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true =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>
                <a:solidFill>
                  <a:schemeClr val="accent2"/>
                </a:solidFill>
                <a:cs typeface="Times New Roman" panose="02020603050405020304" pitchFamily="18" charset="0"/>
              </a:rPr>
              <a:t>false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D49754-C01F-4678-AC18-695B3FCB046E}" type="slidenum">
              <a:rPr lang="en-US" altLang="en-US" sz="1400"/>
              <a:pPr/>
              <a:t>4</a:t>
            </a:fld>
            <a:endParaRPr lang="en-US" altLang="en-US" sz="1400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-12700" y="21386"/>
            <a:ext cx="9156700" cy="335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Relational Operators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MATLAB generally uses </a:t>
            </a:r>
            <a:r>
              <a:rPr lang="en-US" altLang="en-US" sz="24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expressions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(resulting in true or false conditions) for tests in conditional structures.  The general form is: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                        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A1  relational operator A2 </a:t>
            </a:r>
            <a:r>
              <a:rPr lang="en-US" alt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     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for example: 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x &gt; 2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where A1 and A2 are arithmetic expressions, variables, or strings.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The table below shows the relational operators available in MATLAB.  Several examples of logical expressions are also shown.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37457" y="3039224"/>
            <a:ext cx="3352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Table of Relational </a:t>
            </a:r>
            <a:r>
              <a:rPr lang="en-US" altLang="en-US" sz="18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Operators</a:t>
            </a:r>
            <a:endParaRPr lang="en-US" altLang="en-US" sz="18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67719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5069"/>
              </p:ext>
            </p:extLst>
          </p:nvPr>
        </p:nvGraphicFramePr>
        <p:xfrm>
          <a:off x="0" y="3394824"/>
          <a:ext cx="4356100" cy="3022600"/>
        </p:xfrm>
        <a:graphic>
          <a:graphicData uri="http://schemas.openxmlformats.org/drawingml/2006/table">
            <a:tbl>
              <a:tblPr/>
              <a:tblGrid>
                <a:gridCol w="1478503">
                  <a:extLst>
                    <a:ext uri="{9D8B030D-6E8A-4147-A177-3AD203B41FA5}">
                      <a16:colId xmlns:a16="http://schemas.microsoft.com/office/drawing/2014/main" val="593099512"/>
                    </a:ext>
                  </a:extLst>
                </a:gridCol>
                <a:gridCol w="2877597">
                  <a:extLst>
                    <a:ext uri="{9D8B030D-6E8A-4147-A177-3AD203B41FA5}">
                      <a16:colId xmlns:a16="http://schemas.microsoft.com/office/drawing/2014/main" val="49841273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12525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202621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628166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940000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066494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066042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916661"/>
                  </a:ext>
                </a:extLst>
              </a:tr>
            </a:tbl>
          </a:graphicData>
        </a:graphic>
      </p:graphicFrame>
      <p:graphicFrame>
        <p:nvGraphicFramePr>
          <p:cNvPr id="36776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162698"/>
              </p:ext>
            </p:extLst>
          </p:nvPr>
        </p:nvGraphicFramePr>
        <p:xfrm>
          <a:off x="4724399" y="3373438"/>
          <a:ext cx="4419601" cy="3502748"/>
        </p:xfrm>
        <a:graphic>
          <a:graphicData uri="http://schemas.openxmlformats.org/drawingml/2006/table">
            <a:tbl>
              <a:tblPr/>
              <a:tblGrid>
                <a:gridCol w="2498035">
                  <a:extLst>
                    <a:ext uri="{9D8B030D-6E8A-4147-A177-3AD203B41FA5}">
                      <a16:colId xmlns:a16="http://schemas.microsoft.com/office/drawing/2014/main" val="1991126341"/>
                    </a:ext>
                  </a:extLst>
                </a:gridCol>
                <a:gridCol w="1921566">
                  <a:extLst>
                    <a:ext uri="{9D8B030D-6E8A-4147-A177-3AD203B41FA5}">
                      <a16:colId xmlns:a16="http://schemas.microsoft.com/office/drawing/2014/main" val="2281617137"/>
                    </a:ext>
                  </a:extLst>
                </a:gridCol>
              </a:tblGrid>
              <a:tr h="7438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Expression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(for x = 2, y = 5)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01587"/>
                  </a:ext>
                </a:extLst>
              </a:tr>
              <a:tr h="455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&lt;=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 (1)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369727"/>
                  </a:ext>
                </a:extLst>
              </a:tr>
              <a:tr h="45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~= y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 (1)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59535"/>
                  </a:ext>
                </a:extLst>
              </a:tr>
              <a:tr h="45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2*x = = 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 (0)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84673"/>
                  </a:ext>
                </a:extLst>
              </a:tr>
              <a:tr h="45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&gt; 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 (0)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76610"/>
                  </a:ext>
                </a:extLst>
              </a:tr>
              <a:tr h="45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+ 3 &gt;= y - 1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 (1)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732821"/>
                  </a:ext>
                </a:extLst>
              </a:tr>
              <a:tr h="4570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‘A’ &lt; ‘B’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 (1)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29743"/>
                  </a:ext>
                </a:extLst>
              </a:tr>
            </a:tbl>
          </a:graphicData>
        </a:graphic>
      </p:graphicFrame>
      <p:sp>
        <p:nvSpPr>
          <p:cNvPr id="7228" name="Rectangle 151"/>
          <p:cNvSpPr>
            <a:spLocks noChangeArrowheads="1"/>
          </p:cNvSpPr>
          <p:nvPr/>
        </p:nvSpPr>
        <p:spPr bwMode="auto">
          <a:xfrm>
            <a:off x="5286103" y="3039224"/>
            <a:ext cx="4343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Examples of Logical Expressions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10698" y="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BFBEAA-A1B7-43DB-8383-6173D102B8A5}" type="slidenum">
              <a:rPr lang="en-US" altLang="en-US" sz="1400"/>
              <a:pPr/>
              <a:t>5</a:t>
            </a:fld>
            <a:endParaRPr lang="en-US" altLang="en-US" sz="1400" dirty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" y="0"/>
            <a:ext cx="9144000" cy="30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Operators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operators are used in MATLAB between two logical operands to yield a logical result.  The general form for logical expression with the 5 available binary operators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en-US" sz="2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L1  logical operator L2        </a:t>
            </a:r>
            <a:r>
              <a:rPr lang="en-US" altLang="en-US" sz="2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for example:  </a:t>
            </a:r>
            <a:r>
              <a:rPr lang="en-US" alt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x &gt; 2 </a:t>
            </a:r>
            <a:r>
              <a:rPr lang="en-US" altLang="en-US" sz="2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&amp; </a:t>
            </a:r>
            <a:r>
              <a:rPr lang="en-US" alt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x &lt; 8</a:t>
            </a: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where L1 and L2 are logical expressions or variables.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The general form for logical expression with </a:t>
            </a:r>
            <a:r>
              <a:rPr lang="en-US" altLang="en-US" sz="2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one unary </a:t>
            </a: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operators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                </a:t>
            </a:r>
            <a:r>
              <a:rPr lang="en-US" altLang="en-US" sz="2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logical operator L1    </a:t>
            </a:r>
            <a:r>
              <a:rPr lang="en-US" altLang="en-US" sz="2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 </a:t>
            </a: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(for example:  </a:t>
            </a:r>
            <a:r>
              <a:rPr lang="en-US" altLang="en-US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~x &gt; 2</a:t>
            </a:r>
            <a:r>
              <a:rPr lang="en-US" altLang="en-US" sz="2200" dirty="0">
                <a:solidFill>
                  <a:schemeClr val="accent2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" y="3291841"/>
            <a:ext cx="3335383" cy="33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Table </a:t>
            </a:r>
            <a:r>
              <a:rPr lang="en-US" altLang="en-US" sz="2000" b="1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of </a:t>
            </a:r>
            <a:r>
              <a:rPr lang="en-US" altLang="en-US" sz="20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Operators</a:t>
            </a:r>
            <a:endParaRPr lang="en-US" altLang="en-US" sz="20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70792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2973"/>
              </p:ext>
            </p:extLst>
          </p:nvPr>
        </p:nvGraphicFramePr>
        <p:xfrm>
          <a:off x="28303" y="3715434"/>
          <a:ext cx="9115697" cy="3126409"/>
        </p:xfrm>
        <a:graphic>
          <a:graphicData uri="http://schemas.openxmlformats.org/drawingml/2006/table">
            <a:tbl>
              <a:tblPr/>
              <a:tblGrid>
                <a:gridCol w="1402080">
                  <a:extLst>
                    <a:ext uri="{9D8B030D-6E8A-4147-A177-3AD203B41FA5}">
                      <a16:colId xmlns:a16="http://schemas.microsoft.com/office/drawing/2014/main" val="2079162938"/>
                    </a:ext>
                  </a:extLst>
                </a:gridCol>
                <a:gridCol w="5347063">
                  <a:extLst>
                    <a:ext uri="{9D8B030D-6E8A-4147-A177-3AD203B41FA5}">
                      <a16:colId xmlns:a16="http://schemas.microsoft.com/office/drawing/2014/main" val="2202875148"/>
                    </a:ext>
                  </a:extLst>
                </a:gridCol>
                <a:gridCol w="2366554">
                  <a:extLst>
                    <a:ext uri="{9D8B030D-6E8A-4147-A177-3AD203B41FA5}">
                      <a16:colId xmlns:a16="http://schemas.microsoft.com/office/drawing/2014/main" val="3828301115"/>
                    </a:ext>
                  </a:extLst>
                </a:gridCol>
              </a:tblGrid>
              <a:tr h="43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 or unary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176972"/>
                  </a:ext>
                </a:extLst>
              </a:tr>
              <a:tr h="43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AND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72425"/>
                  </a:ext>
                </a:extLst>
              </a:tr>
              <a:tr h="476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&amp;&amp;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AND with shortcut evaluation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105287"/>
                  </a:ext>
                </a:extLst>
              </a:tr>
              <a:tr h="43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|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OR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75997"/>
                  </a:ext>
                </a:extLst>
              </a:tr>
              <a:tr h="4913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||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OR with shortcut evaluation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404951"/>
                  </a:ext>
                </a:extLst>
              </a:tr>
              <a:tr h="43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Exclusive OR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547999"/>
                  </a:ext>
                </a:extLst>
              </a:tr>
              <a:tr h="43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NOT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Unary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427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0491" y="0"/>
            <a:ext cx="313509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EDD72A-1953-4C4B-A646-1109C5917699}" type="slidenum">
              <a:rPr lang="en-US" altLang="en-US" sz="1400"/>
              <a:pPr/>
              <a:t>6</a:t>
            </a:fld>
            <a:endParaRPr lang="en-US" altLang="en-US" sz="1400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5334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200" b="1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Truth </a:t>
            </a:r>
            <a:r>
              <a:rPr lang="en-US" altLang="en-US" sz="22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Tables for Logical Operators</a:t>
            </a:r>
            <a:endParaRPr lang="en-US" altLang="en-US" sz="22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71888" name="Group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408041"/>
              </p:ext>
            </p:extLst>
          </p:nvPr>
        </p:nvGraphicFramePr>
        <p:xfrm>
          <a:off x="520336" y="658585"/>
          <a:ext cx="8127273" cy="2346840"/>
        </p:xfrm>
        <a:graphic>
          <a:graphicData uri="http://schemas.openxmlformats.org/drawingml/2006/table">
            <a:tbl>
              <a:tblPr firstRow="1"/>
              <a:tblGrid>
                <a:gridCol w="831199">
                  <a:extLst>
                    <a:ext uri="{9D8B030D-6E8A-4147-A177-3AD203B41FA5}">
                      <a16:colId xmlns:a16="http://schemas.microsoft.com/office/drawing/2014/main" val="1492471647"/>
                    </a:ext>
                  </a:extLst>
                </a:gridCol>
                <a:gridCol w="923554">
                  <a:extLst>
                    <a:ext uri="{9D8B030D-6E8A-4147-A177-3AD203B41FA5}">
                      <a16:colId xmlns:a16="http://schemas.microsoft.com/office/drawing/2014/main" val="3294279498"/>
                    </a:ext>
                  </a:extLst>
                </a:gridCol>
                <a:gridCol w="1200619">
                  <a:extLst>
                    <a:ext uri="{9D8B030D-6E8A-4147-A177-3AD203B41FA5}">
                      <a16:colId xmlns:a16="http://schemas.microsoft.com/office/drawing/2014/main" val="2421681937"/>
                    </a:ext>
                  </a:extLst>
                </a:gridCol>
                <a:gridCol w="1108265">
                  <a:extLst>
                    <a:ext uri="{9D8B030D-6E8A-4147-A177-3AD203B41FA5}">
                      <a16:colId xmlns:a16="http://schemas.microsoft.com/office/drawing/2014/main" val="351508431"/>
                    </a:ext>
                  </a:extLst>
                </a:gridCol>
                <a:gridCol w="2031818">
                  <a:extLst>
                    <a:ext uri="{9D8B030D-6E8A-4147-A177-3AD203B41FA5}">
                      <a16:colId xmlns:a16="http://schemas.microsoft.com/office/drawing/2014/main" val="1511301444"/>
                    </a:ext>
                  </a:extLst>
                </a:gridCol>
                <a:gridCol w="2031818">
                  <a:extLst>
                    <a:ext uri="{9D8B030D-6E8A-4147-A177-3AD203B41FA5}">
                      <a16:colId xmlns:a16="http://schemas.microsoft.com/office/drawing/2014/main" val="3029629186"/>
                    </a:ext>
                  </a:extLst>
                </a:gridCol>
              </a:tblGrid>
              <a:tr h="694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L1</a:t>
                      </a:r>
                    </a:p>
                  </a:txBody>
                  <a:tcPr marL="91431" marR="9143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L2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L1 &amp; L2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AND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L1 | L2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OR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xor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(L1,L2)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Exclusive-OR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~L1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58109"/>
                  </a:ext>
                </a:extLst>
              </a:tr>
              <a:tr h="36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616120"/>
                  </a:ext>
                </a:extLst>
              </a:tr>
              <a:tr h="36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3325"/>
                  </a:ext>
                </a:extLst>
              </a:tr>
              <a:tr h="36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207857"/>
                  </a:ext>
                </a:extLst>
              </a:tr>
              <a:tr h="36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91431" marR="9143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09090"/>
                  </a:ext>
                </a:extLst>
              </a:tr>
            </a:tbl>
          </a:graphicData>
        </a:graphic>
      </p:graphicFrame>
      <p:graphicFrame>
        <p:nvGraphicFramePr>
          <p:cNvPr id="10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78568"/>
              </p:ext>
            </p:extLst>
          </p:nvPr>
        </p:nvGraphicFramePr>
        <p:xfrm>
          <a:off x="11973" y="4113610"/>
          <a:ext cx="9144000" cy="2743404"/>
        </p:xfrm>
        <a:graphic>
          <a:graphicData uri="http://schemas.openxmlformats.org/drawingml/2006/table">
            <a:tbl>
              <a:tblPr/>
              <a:tblGrid>
                <a:gridCol w="5167314">
                  <a:extLst>
                    <a:ext uri="{9D8B030D-6E8A-4147-A177-3AD203B41FA5}">
                      <a16:colId xmlns:a16="http://schemas.microsoft.com/office/drawing/2014/main" val="2134512313"/>
                    </a:ext>
                  </a:extLst>
                </a:gridCol>
                <a:gridCol w="3976686">
                  <a:extLst>
                    <a:ext uri="{9D8B030D-6E8A-4147-A177-3AD203B41FA5}">
                      <a16:colId xmlns:a16="http://schemas.microsoft.com/office/drawing/2014/main" val="1307222177"/>
                    </a:ext>
                  </a:extLst>
                </a:gridCol>
              </a:tblGrid>
              <a:tr h="41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Expression (for x = 2, y = 5)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368847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&lt; x &amp; x &lt; 4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99848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&lt; x &lt; 4 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invalid expression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849498"/>
                  </a:ext>
                </a:extLst>
              </a:tr>
              <a:tr h="365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~(x &lt; y)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29581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= = 1 | x = = 3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163548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xor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(x &gt; 3, y &gt; 3)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8873"/>
                  </a:ext>
                </a:extLst>
              </a:tr>
            </a:tbl>
          </a:graphicData>
        </a:graphic>
      </p:graphicFrame>
      <p:sp>
        <p:nvSpPr>
          <p:cNvPr id="11" name="Rectangle 73"/>
          <p:cNvSpPr>
            <a:spLocks noChangeArrowheads="1"/>
          </p:cNvSpPr>
          <p:nvPr/>
        </p:nvSpPr>
        <p:spPr bwMode="auto">
          <a:xfrm>
            <a:off x="-101599" y="3540881"/>
            <a:ext cx="9143999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2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Examples</a:t>
            </a:r>
            <a:r>
              <a:rPr lang="en-US" altLang="en-US" sz="2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 Determine the result in each case below:  (true (1) or false (0)</a:t>
            </a:r>
            <a:endParaRPr lang="en-US" altLang="en-US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9037" y="0"/>
            <a:ext cx="2032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EDD72A-1953-4C4B-A646-1109C5917699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graphicFrame>
        <p:nvGraphicFramePr>
          <p:cNvPr id="371981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38118"/>
              </p:ext>
            </p:extLst>
          </p:nvPr>
        </p:nvGraphicFramePr>
        <p:xfrm>
          <a:off x="311330" y="452846"/>
          <a:ext cx="8700907" cy="3292479"/>
        </p:xfrm>
        <a:graphic>
          <a:graphicData uri="http://schemas.openxmlformats.org/drawingml/2006/table">
            <a:tbl>
              <a:tblPr/>
              <a:tblGrid>
                <a:gridCol w="1495783">
                  <a:extLst>
                    <a:ext uri="{9D8B030D-6E8A-4147-A177-3AD203B41FA5}">
                      <a16:colId xmlns:a16="http://schemas.microsoft.com/office/drawing/2014/main" val="1051344029"/>
                    </a:ext>
                  </a:extLst>
                </a:gridCol>
                <a:gridCol w="7205124">
                  <a:extLst>
                    <a:ext uri="{9D8B030D-6E8A-4147-A177-3AD203B41FA5}">
                      <a16:colId xmlns:a16="http://schemas.microsoft.com/office/drawing/2014/main" val="876527655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Precedence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249328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Parentheses (if nested parentheses exist, innermost  have precedence)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94249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Exponentiation (^)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861205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Unary NOT operator (~)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1047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Multiplication (*), division (/)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09938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Addition (+), subtraction (-)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12088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Relational operators (= =, ~=, &gt;, &gt;=, &lt;, &lt;=) from left to right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4442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AND operators (&amp;, &amp;&amp;) from left to right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60060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4" marR="91444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OR and Exclusive OR operators (|, ||,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xor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 from left to right</a:t>
                      </a:r>
                    </a:p>
                  </a:txBody>
                  <a:tcPr marL="91444" marR="9144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85988"/>
                  </a:ext>
                </a:extLst>
              </a:tr>
            </a:tbl>
          </a:graphicData>
        </a:graphic>
      </p:graphicFrame>
      <p:sp>
        <p:nvSpPr>
          <p:cNvPr id="9299" name="Rectangle 249"/>
          <p:cNvSpPr>
            <a:spLocks noChangeArrowheads="1"/>
          </p:cNvSpPr>
          <p:nvPr/>
        </p:nvSpPr>
        <p:spPr bwMode="auto">
          <a:xfrm>
            <a:off x="0" y="0"/>
            <a:ext cx="9144000" cy="45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u="sng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Precedence </a:t>
            </a:r>
            <a:r>
              <a:rPr lang="en-US" altLang="en-US" sz="20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of Operations</a:t>
            </a:r>
            <a:r>
              <a:rPr lang="en-US" altLang="en-US" sz="20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 (1 = highest precedence, 8 = lowest precedence)</a:t>
            </a:r>
          </a:p>
        </p:txBody>
      </p:sp>
      <p:graphicFrame>
        <p:nvGraphicFramePr>
          <p:cNvPr id="7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46522"/>
              </p:ext>
            </p:extLst>
          </p:nvPr>
        </p:nvGraphicFramePr>
        <p:xfrm>
          <a:off x="-1" y="4557577"/>
          <a:ext cx="9144000" cy="2286170"/>
        </p:xfrm>
        <a:graphic>
          <a:graphicData uri="http://schemas.openxmlformats.org/drawingml/2006/table">
            <a:tbl>
              <a:tblPr/>
              <a:tblGrid>
                <a:gridCol w="5167314">
                  <a:extLst>
                    <a:ext uri="{9D8B030D-6E8A-4147-A177-3AD203B41FA5}">
                      <a16:colId xmlns:a16="http://schemas.microsoft.com/office/drawing/2014/main" val="2134512313"/>
                    </a:ext>
                  </a:extLst>
                </a:gridCol>
                <a:gridCol w="3976686">
                  <a:extLst>
                    <a:ext uri="{9D8B030D-6E8A-4147-A177-3AD203B41FA5}">
                      <a16:colId xmlns:a16="http://schemas.microsoft.com/office/drawing/2014/main" val="1307222177"/>
                    </a:ext>
                  </a:extLst>
                </a:gridCol>
              </a:tblGrid>
              <a:tr h="41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Logical Expression (for x = 2, y = 5)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368847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= = 2 | y &gt; 3 &amp; x &lt; 0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99848"/>
                  </a:ext>
                </a:extLst>
              </a:tr>
              <a:tr h="365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= = 2 &amp; y &gt; 3 | x &lt; 0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29581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 (x ~= 3 &amp; y ~= 5)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163548"/>
                  </a:ext>
                </a:extLst>
              </a:tr>
              <a:tr h="365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~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xor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(x &gt; 3, y &gt; 3)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8873"/>
                  </a:ext>
                </a:extLst>
              </a:tr>
            </a:tbl>
          </a:graphicData>
        </a:graphic>
      </p:graphicFrame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0" y="4020371"/>
            <a:ext cx="9143999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2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Examples</a:t>
            </a:r>
            <a:r>
              <a:rPr lang="en-US" altLang="en-US" sz="2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 Determine the result in each case below:  (true (1) or false (0)</a:t>
            </a:r>
            <a:endParaRPr lang="en-US" altLang="en-US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1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31450E-BAFE-452A-B694-276B18EF9BAC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0276" name="Rectangle 85"/>
          <p:cNvSpPr>
            <a:spLocks noChangeArrowheads="1"/>
          </p:cNvSpPr>
          <p:nvPr/>
        </p:nvSpPr>
        <p:spPr bwMode="auto">
          <a:xfrm>
            <a:off x="0" y="0"/>
            <a:ext cx="9144000" cy="515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Shortcut evaluation</a:t>
            </a:r>
            <a:r>
              <a:rPr lang="en-US" altLang="en-US" sz="2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(a minor point)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What is the difference between </a:t>
            </a:r>
            <a:r>
              <a:rPr lang="en-US" altLang="en-US" sz="24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AND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(&amp;) and </a:t>
            </a:r>
            <a:r>
              <a:rPr lang="en-US" altLang="en-US" sz="24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AND with shortcut evaluation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(&amp;&amp;)?  </a:t>
            </a:r>
            <a:endParaRPr lang="en-US" altLang="en-US" sz="2400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difference is illustrated below: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L1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&amp; L2    </a:t>
            </a:r>
            <a:r>
              <a:rPr lang="en-US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%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L1 and L2 are both evaluated, then the results are </a:t>
            </a:r>
            <a:r>
              <a:rPr lang="en-US" altLang="en-US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ANDed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L1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&amp;&amp; L2  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%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L1 is evaluated.  If it is false, the result of the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entire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                   % expression is false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, so L2 is never evaluated. 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Also note that &amp;&amp; works only with scalars, where &amp; works with either scalar or array values.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The differences are between </a:t>
            </a:r>
            <a:r>
              <a:rPr lang="en-US" altLang="en-US" sz="24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OR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(|) and </a:t>
            </a:r>
            <a:r>
              <a:rPr lang="en-US" altLang="en-US" sz="24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Logical OR with shortcut </a:t>
            </a:r>
            <a:r>
              <a:rPr lang="en-US" altLang="en-US" sz="2400" b="1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evaluation</a:t>
            </a:r>
            <a:r>
              <a:rPr lang="en-US" altLang="en-US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(||) are similar to those described above for &amp; and &amp;&amp;.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DCE9C3-1E3D-4248-BF6A-D1B7AB71C3F0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1270" name="Rectangle 31"/>
          <p:cNvSpPr>
            <a:spLocks noChangeArrowheads="1"/>
          </p:cNvSpPr>
          <p:nvPr/>
        </p:nvSpPr>
        <p:spPr bwMode="auto">
          <a:xfrm>
            <a:off x="0" y="-1"/>
            <a:ext cx="9144000" cy="30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indent="-228600">
              <a:spcBef>
                <a:spcPct val="20000"/>
              </a:spcBef>
              <a:buChar char="•"/>
              <a:tabLst>
                <a:tab pos="461963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1963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 dirty="0">
                <a:solidFill>
                  <a:schemeClr val="accent2"/>
                </a:solidFill>
                <a:cs typeface="Times New Roman" panose="02020603050405020304" pitchFamily="18" charset="0"/>
              </a:rPr>
              <a:t>Conditional Control Structures in MATLAB</a:t>
            </a:r>
            <a:endParaRPr lang="en-US" altLang="en-US" sz="28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MATLAB offers three types of conditional control structures: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IF – THEN – ELSE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SWITCH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TRY/CATCH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structure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We will only cover the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IF – THEN – ELSE </a:t>
            </a:r>
            <a:r>
              <a:rPr lang="en-US" altLang="en-US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structure as it is the most common.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1810</Words>
  <Application>Microsoft Office PowerPoint</Application>
  <PresentationFormat>On-screen Show (4:3)</PresentationFormat>
  <Paragraphs>326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Times New Roman</vt:lpstr>
      <vt:lpstr>Verdana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335</cp:revision>
  <cp:lastPrinted>2003-10-06T06:34:52Z</cp:lastPrinted>
  <dcterms:created xsi:type="dcterms:W3CDTF">2003-05-19T18:05:36Z</dcterms:created>
  <dcterms:modified xsi:type="dcterms:W3CDTF">2019-07-10T19:00:24Z</dcterms:modified>
</cp:coreProperties>
</file>