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6" r:id="rId2"/>
    <p:sldId id="273" r:id="rId3"/>
    <p:sldId id="277" r:id="rId4"/>
    <p:sldId id="274" r:id="rId5"/>
    <p:sldId id="275" r:id="rId6"/>
    <p:sldId id="266"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278" r:id="rId30"/>
    <p:sldId id="268" r:id="rId31"/>
    <p:sldId id="257" r:id="rId32"/>
    <p:sldId id="258" r:id="rId33"/>
    <p:sldId id="303" r:id="rId34"/>
    <p:sldId id="269" r:id="rId35"/>
    <p:sldId id="270" r:id="rId36"/>
    <p:sldId id="276" r:id="rId37"/>
    <p:sldId id="271"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009900"/>
    <a:srgbClr val="0000FF"/>
    <a:srgbClr val="FFCC99"/>
    <a:srgbClr val="FFCC00"/>
    <a:srgbClr val="FFFF99"/>
    <a:srgbClr val="FF0000"/>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2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950210-5956-48DF-80FB-916BFC897537}" type="slidenum">
              <a:rPr lang="en-US"/>
              <a:pPr/>
              <a:t>‹#›</a:t>
            </a:fld>
            <a:endParaRPr lang="en-US"/>
          </a:p>
        </p:txBody>
      </p:sp>
    </p:spTree>
    <p:extLst>
      <p:ext uri="{BB962C8B-B14F-4D97-AF65-F5344CB8AC3E}">
        <p14:creationId xmlns:p14="http://schemas.microsoft.com/office/powerpoint/2010/main" val="1731571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AC01432-5628-4404-9899-A0B98189A41E}" type="slidenum">
              <a:rPr lang="en-US"/>
              <a:pPr/>
              <a:t>‹#›</a:t>
            </a:fld>
            <a:endParaRPr lang="en-US"/>
          </a:p>
        </p:txBody>
      </p:sp>
    </p:spTree>
    <p:extLst>
      <p:ext uri="{BB962C8B-B14F-4D97-AF65-F5344CB8AC3E}">
        <p14:creationId xmlns:p14="http://schemas.microsoft.com/office/powerpoint/2010/main" val="3716331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190C58-934E-4E96-B161-506A50ACEB55}"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104C6A-36BC-44C2-9DCD-20FFF157040B}"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45416D-A078-451B-86D6-0725338867B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E90069-1DB3-45F8-86D9-50E9677D3401}"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F4E986-418D-49AA-8064-CD26EECE8838}"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B745B0-3C32-40EC-8059-16C95E1F5F6B}"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C03B5BB-3679-441B-A28E-336F670185E8}"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64290F2-14AB-4FDA-9CC6-FD86F23265F2}"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FACC29-51B1-47C8-AA31-F4978521B944}"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2170E8-77AD-42B8-8F0C-5258273F57D0}"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C8C41F-768F-47DB-957F-CDC2F7A44E58}"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1E39BC-A78B-4C13-A7D3-DE67DB8727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e.duke.edu/"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www.bike.shimano.com/"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ikepedia.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amilycar.com/Classroom/Images/Cooling-System.gi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ridethetide.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careercornerstone.org/eleceng/eleceng.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wikipedia.com/"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wikipedia.com/"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reescale.com/"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hyperlink" Target="http://www.careercornerstone.org/civileng/civileng.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wikipedia.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ultimaterollercoaster.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wikipedia.com/"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prol.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careercornerstone.org/industrial/industrial.h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iie2net.c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wikipedia.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deming.eng.clemson.edu/pub/tutorials/qctools/qct.htm#LIS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Jimbatterson@live.com"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careercornerstone.org/mecheng/mecheng.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picksnsplan.or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239000" y="0"/>
            <a:ext cx="1905000" cy="457200"/>
          </a:xfrm>
        </p:spPr>
        <p:txBody>
          <a:bodyPr/>
          <a:lstStyle/>
          <a:p>
            <a:fld id="{1F5DAEA0-EDC0-4651-B4A3-888001137995}" type="slidenum">
              <a:rPr lang="en-US"/>
              <a:pPr/>
              <a:t>1</a:t>
            </a:fld>
            <a:endParaRPr lang="en-US" dirty="0"/>
          </a:p>
        </p:txBody>
      </p:sp>
      <p:sp>
        <p:nvSpPr>
          <p:cNvPr id="2067"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2068"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2071" name="Rectangle 23"/>
          <p:cNvSpPr>
            <a:spLocks noChangeArrowheads="1"/>
          </p:cNvSpPr>
          <p:nvPr/>
        </p:nvSpPr>
        <p:spPr bwMode="auto">
          <a:xfrm>
            <a:off x="0" y="609600"/>
            <a:ext cx="9144000" cy="6248400"/>
          </a:xfrm>
          <a:prstGeom prst="rect">
            <a:avLst/>
          </a:prstGeom>
          <a:noFill/>
          <a:ln w="9525">
            <a:noFill/>
            <a:miter lim="800000"/>
            <a:headEnd/>
            <a:tailEnd/>
          </a:ln>
          <a:effectLst/>
        </p:spPr>
        <p:txBody>
          <a:bodyPr/>
          <a:lstStyle/>
          <a:p>
            <a:pPr>
              <a:lnSpc>
                <a:spcPct val="90000"/>
              </a:lnSpc>
              <a:spcBef>
                <a:spcPct val="20000"/>
              </a:spcBef>
              <a:tabLst>
                <a:tab pos="228600" algn="l"/>
                <a:tab pos="520700" algn="l"/>
              </a:tabLst>
            </a:pPr>
            <a:r>
              <a:rPr lang="en-US" sz="3600" b="1" u="sng" dirty="0">
                <a:solidFill>
                  <a:schemeClr val="accent2"/>
                </a:solidFill>
              </a:rPr>
              <a:t>Engineering – A great career choice</a:t>
            </a:r>
          </a:p>
          <a:p>
            <a:pPr>
              <a:lnSpc>
                <a:spcPct val="90000"/>
              </a:lnSpc>
              <a:spcBef>
                <a:spcPct val="20000"/>
              </a:spcBef>
              <a:tabLst>
                <a:tab pos="228600" algn="l"/>
                <a:tab pos="520700" algn="l"/>
              </a:tabLst>
            </a:pPr>
            <a:endParaRPr lang="en-US" sz="2000" b="1" dirty="0">
              <a:solidFill>
                <a:schemeClr val="accent2"/>
              </a:solidFill>
            </a:endParaRPr>
          </a:p>
          <a:p>
            <a:pPr>
              <a:lnSpc>
                <a:spcPct val="90000"/>
              </a:lnSpc>
              <a:spcBef>
                <a:spcPct val="20000"/>
              </a:spcBef>
              <a:tabLst>
                <a:tab pos="228600" algn="l"/>
                <a:tab pos="520700" algn="l"/>
              </a:tabLst>
            </a:pPr>
            <a:r>
              <a:rPr lang="en-US" b="1" dirty="0">
                <a:solidFill>
                  <a:schemeClr val="accent2"/>
                </a:solidFill>
              </a:rPr>
              <a:t>Before pursuing an engineering career, you should answer:</a:t>
            </a: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What </a:t>
            </a:r>
            <a:r>
              <a:rPr lang="en-US" b="1" dirty="0">
                <a:solidFill>
                  <a:schemeClr val="accent2"/>
                </a:solidFill>
              </a:rPr>
              <a:t>is engineering?</a:t>
            </a: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What do engineers do?</a:t>
            </a: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Why study engineering?</a:t>
            </a:r>
            <a:endParaRPr lang="en-US" b="1" dirty="0">
              <a:solidFill>
                <a:schemeClr val="accent2"/>
              </a:solidFill>
            </a:endParaRP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What </a:t>
            </a:r>
            <a:r>
              <a:rPr lang="en-US" b="1" dirty="0">
                <a:solidFill>
                  <a:schemeClr val="accent2"/>
                </a:solidFill>
              </a:rPr>
              <a:t>are the functions of engineering?</a:t>
            </a: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What </a:t>
            </a:r>
            <a:r>
              <a:rPr lang="en-US" b="1" dirty="0">
                <a:solidFill>
                  <a:schemeClr val="accent2"/>
                </a:solidFill>
              </a:rPr>
              <a:t>are the engineering disciplines?</a:t>
            </a: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Where </a:t>
            </a:r>
            <a:r>
              <a:rPr lang="en-US" b="1" dirty="0">
                <a:solidFill>
                  <a:schemeClr val="accent2"/>
                </a:solidFill>
              </a:rPr>
              <a:t>does the engineer fit into the technical spectrum?</a:t>
            </a: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How </a:t>
            </a:r>
            <a:r>
              <a:rPr lang="en-US" b="1" dirty="0">
                <a:solidFill>
                  <a:schemeClr val="accent2"/>
                </a:solidFill>
              </a:rPr>
              <a:t>are engineers educated?</a:t>
            </a:r>
          </a:p>
          <a:p>
            <a:pPr marL="347663" indent="-347663" eaLnBrk="1" hangingPunct="1">
              <a:spcBef>
                <a:spcPct val="50000"/>
              </a:spcBef>
              <a:buFont typeface="Wingdings" pitchFamily="2" charset="2"/>
              <a:buChar char="§"/>
              <a:tabLst>
                <a:tab pos="347663" algn="l"/>
                <a:tab pos="520700" algn="l"/>
              </a:tabLst>
            </a:pPr>
            <a:r>
              <a:rPr lang="en-US" b="1" dirty="0" smtClean="0">
                <a:solidFill>
                  <a:schemeClr val="accent2"/>
                </a:solidFill>
              </a:rPr>
              <a:t>What </a:t>
            </a:r>
            <a:r>
              <a:rPr lang="en-US" b="1" dirty="0">
                <a:solidFill>
                  <a:schemeClr val="accent2"/>
                </a:solidFill>
              </a:rPr>
              <a:t>are the advantages and disadvantages of graduate degrees?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0"/>
            <a:ext cx="9144000" cy="757130"/>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Mechanical Engineering Fields:  Bioengineering</a:t>
            </a:r>
            <a:r>
              <a:rPr lang="en-US" sz="2400" dirty="0">
                <a:solidFill>
                  <a:schemeClr val="accent2"/>
                </a:solidFill>
                <a:latin typeface="Times New Roman" pitchFamily="18" charset="0"/>
              </a:rPr>
              <a:t> </a:t>
            </a:r>
            <a:r>
              <a:rPr lang="en-US" sz="2400" dirty="0">
                <a:latin typeface="Times New Roman" pitchFamily="18" charset="0"/>
              </a:rPr>
              <a:t>– Designing biomedical devices, such as artificial joints, or biomedical equipment.</a:t>
            </a:r>
          </a:p>
        </p:txBody>
      </p:sp>
      <p:sp>
        <p:nvSpPr>
          <p:cNvPr id="8195" name="Text Box 5"/>
          <p:cNvSpPr txBox="1">
            <a:spLocks noChangeArrowheads="1"/>
          </p:cNvSpPr>
          <p:nvPr/>
        </p:nvSpPr>
        <p:spPr bwMode="auto">
          <a:xfrm>
            <a:off x="4544085" y="6505442"/>
            <a:ext cx="4572000" cy="2862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400" dirty="0">
                <a:latin typeface="Times New Roman" pitchFamily="18" charset="0"/>
              </a:rPr>
              <a:t>Reference: “How Does An MRI Work?” </a:t>
            </a:r>
            <a:r>
              <a:rPr lang="en-US" sz="1400" dirty="0" smtClean="0">
                <a:latin typeface="Times New Roman" pitchFamily="18" charset="0"/>
                <a:hlinkClick r:id="rId2"/>
              </a:rPr>
              <a:t>www.ee.duke.edu</a:t>
            </a:r>
            <a:r>
              <a:rPr lang="en-US" sz="1400" dirty="0" smtClean="0">
                <a:latin typeface="Times New Roman" pitchFamily="18" charset="0"/>
              </a:rPr>
              <a:t> </a:t>
            </a:r>
            <a:endParaRPr lang="en-US" sz="1400" dirty="0">
              <a:latin typeface="Times New Roman" pitchFamily="18" charset="0"/>
            </a:endParaRPr>
          </a:p>
        </p:txBody>
      </p:sp>
      <p:pic>
        <p:nvPicPr>
          <p:cNvPr id="8196" name="Picture 8" descr="ankle_arthroplasty_intro01"/>
          <p:cNvPicPr>
            <a:picLocks noChangeAspect="1" noChangeArrowheads="1"/>
          </p:cNvPicPr>
          <p:nvPr/>
        </p:nvPicPr>
        <p:blipFill>
          <a:blip r:embed="rId3" cstate="print"/>
          <a:srcRect/>
          <a:stretch>
            <a:fillRect/>
          </a:stretch>
        </p:blipFill>
        <p:spPr bwMode="auto">
          <a:xfrm>
            <a:off x="0" y="1447800"/>
            <a:ext cx="4367213" cy="5410200"/>
          </a:xfrm>
          <a:prstGeom prst="rect">
            <a:avLst/>
          </a:prstGeom>
          <a:noFill/>
          <a:ln w="9525">
            <a:noFill/>
            <a:miter lim="800000"/>
            <a:headEnd/>
            <a:tailEnd/>
          </a:ln>
        </p:spPr>
      </p:pic>
      <p:pic>
        <p:nvPicPr>
          <p:cNvPr id="8197" name="Picture 7" descr="MRI maching - www"/>
          <p:cNvPicPr>
            <a:picLocks noChangeAspect="1" noChangeArrowheads="1"/>
          </p:cNvPicPr>
          <p:nvPr/>
        </p:nvPicPr>
        <p:blipFill>
          <a:blip r:embed="rId4" cstate="print"/>
          <a:srcRect/>
          <a:stretch>
            <a:fillRect/>
          </a:stretch>
        </p:blipFill>
        <p:spPr bwMode="auto">
          <a:xfrm>
            <a:off x="4114800" y="1371600"/>
            <a:ext cx="5029200" cy="4662488"/>
          </a:xfrm>
          <a:prstGeom prst="rect">
            <a:avLst/>
          </a:prstGeom>
          <a:noFill/>
          <a:ln w="9525">
            <a:noFill/>
            <a:miter lim="800000"/>
            <a:headEnd/>
            <a:tailEnd/>
          </a:ln>
        </p:spPr>
      </p:pic>
    </p:spTree>
    <p:extLst>
      <p:ext uri="{BB962C8B-B14F-4D97-AF65-F5344CB8AC3E}">
        <p14:creationId xmlns:p14="http://schemas.microsoft.com/office/powerpoint/2010/main" val="28414547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2" cstate="print"/>
          <a:srcRect/>
          <a:stretch>
            <a:fillRect/>
          </a:stretch>
        </p:blipFill>
        <p:spPr bwMode="auto">
          <a:xfrm>
            <a:off x="1828800" y="754063"/>
            <a:ext cx="7315200" cy="6103937"/>
          </a:xfrm>
          <a:prstGeom prst="rect">
            <a:avLst/>
          </a:prstGeom>
          <a:noFill/>
          <a:ln w="9525">
            <a:noFill/>
            <a:miter lim="800000"/>
            <a:headEnd/>
            <a:tailEnd/>
          </a:ln>
        </p:spPr>
      </p:pic>
      <p:sp>
        <p:nvSpPr>
          <p:cNvPr id="9219" name="Text Box 5"/>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tabLst>
                <a:tab pos="457200" algn="l"/>
                <a:tab pos="685800" algn="l"/>
              </a:tabLst>
            </a:pPr>
            <a:r>
              <a:rPr lang="en-US" sz="2400" b="1" u="sng" dirty="0">
                <a:solidFill>
                  <a:schemeClr val="accent2"/>
                </a:solidFill>
                <a:latin typeface="Times New Roman" pitchFamily="18" charset="0"/>
              </a:rPr>
              <a:t>Mechanical Engineering Fields:  Applied Mechanics</a:t>
            </a:r>
            <a:r>
              <a:rPr lang="en-US" sz="2400" dirty="0">
                <a:solidFill>
                  <a:schemeClr val="accent2"/>
                </a:solidFill>
                <a:latin typeface="Times New Roman" pitchFamily="18" charset="0"/>
              </a:rPr>
              <a:t> </a:t>
            </a:r>
            <a:r>
              <a:rPr lang="en-US" sz="2400" dirty="0">
                <a:latin typeface="Times New Roman" pitchFamily="18" charset="0"/>
              </a:rPr>
              <a:t>- Designing parts of almost any type, from steering linkages in cars to bicycle frames to toys.</a:t>
            </a:r>
          </a:p>
        </p:txBody>
      </p:sp>
      <p:sp>
        <p:nvSpPr>
          <p:cNvPr id="9220" name="Text Box 5"/>
          <p:cNvSpPr txBox="1">
            <a:spLocks noChangeArrowheads="1"/>
          </p:cNvSpPr>
          <p:nvPr/>
        </p:nvSpPr>
        <p:spPr bwMode="auto">
          <a:xfrm>
            <a:off x="0" y="6491288"/>
            <a:ext cx="6858000" cy="2862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400" u="sng" dirty="0">
                <a:latin typeface="Times New Roman" pitchFamily="18" charset="0"/>
              </a:rPr>
              <a:t>Reference</a:t>
            </a:r>
            <a:r>
              <a:rPr lang="en-US" sz="1400" dirty="0">
                <a:latin typeface="Times New Roman" pitchFamily="18" charset="0"/>
              </a:rPr>
              <a:t>: FC-R700 Crank (</a:t>
            </a:r>
            <a:r>
              <a:rPr lang="en-US" sz="1400" dirty="0" smtClean="0">
                <a:latin typeface="Times New Roman" pitchFamily="18" charset="0"/>
                <a:hlinkClick r:id="rId3"/>
              </a:rPr>
              <a:t>www.bike.shimano.com</a:t>
            </a:r>
            <a:r>
              <a:rPr lang="en-US" sz="1400" dirty="0" smtClean="0">
                <a:latin typeface="Times New Roman" pitchFamily="18" charset="0"/>
              </a:rPr>
              <a:t>  </a:t>
            </a:r>
            <a:r>
              <a:rPr lang="en-US" sz="1400" dirty="0">
                <a:latin typeface="Times New Roman" pitchFamily="18" charset="0"/>
              </a:rPr>
              <a:t>)</a:t>
            </a:r>
          </a:p>
        </p:txBody>
      </p:sp>
      <p:pic>
        <p:nvPicPr>
          <p:cNvPr id="9221" name="Picture 7" descr="Shimano FC-R700 Crank"/>
          <p:cNvPicPr>
            <a:picLocks noChangeAspect="1" noChangeArrowheads="1"/>
          </p:cNvPicPr>
          <p:nvPr/>
        </p:nvPicPr>
        <p:blipFill>
          <a:blip r:embed="rId4" cstate="print"/>
          <a:srcRect l="14999" t="20000" r="14999" b="18500"/>
          <a:stretch>
            <a:fillRect/>
          </a:stretch>
        </p:blipFill>
        <p:spPr bwMode="auto">
          <a:xfrm>
            <a:off x="0" y="3703638"/>
            <a:ext cx="4343400" cy="2544762"/>
          </a:xfrm>
          <a:prstGeom prst="rect">
            <a:avLst/>
          </a:prstGeom>
          <a:noFill/>
          <a:ln w="28575">
            <a:solidFill>
              <a:schemeClr val="accent2"/>
            </a:solidFill>
            <a:miter lim="800000"/>
            <a:headEnd/>
            <a:tailEnd/>
          </a:ln>
        </p:spPr>
      </p:pic>
    </p:spTree>
    <p:extLst>
      <p:ext uri="{BB962C8B-B14F-4D97-AF65-F5344CB8AC3E}">
        <p14:creationId xmlns:p14="http://schemas.microsoft.com/office/powerpoint/2010/main" val="5523495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0" y="0"/>
            <a:ext cx="9144000" cy="1089529"/>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Mechanical Engineering Fields:  Manufacturing</a:t>
            </a:r>
            <a:r>
              <a:rPr lang="en-US" sz="2400" dirty="0">
                <a:solidFill>
                  <a:schemeClr val="accent2"/>
                </a:solidFill>
                <a:latin typeface="Times New Roman" pitchFamily="18" charset="0"/>
              </a:rPr>
              <a:t> </a:t>
            </a:r>
            <a:r>
              <a:rPr lang="en-US" sz="2400" dirty="0">
                <a:latin typeface="Times New Roman" pitchFamily="18" charset="0"/>
              </a:rPr>
              <a:t>– Producing products of any type, from computers to sports equipment to heavy equipment.  ME’s even need to build the tools to make other tools.</a:t>
            </a:r>
          </a:p>
        </p:txBody>
      </p:sp>
      <p:sp>
        <p:nvSpPr>
          <p:cNvPr id="10243" name="Text Box 5"/>
          <p:cNvSpPr txBox="1">
            <a:spLocks noChangeArrowheads="1"/>
          </p:cNvSpPr>
          <p:nvPr/>
        </p:nvSpPr>
        <p:spPr bwMode="auto">
          <a:xfrm>
            <a:off x="0" y="6491288"/>
            <a:ext cx="8610600" cy="3139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600" u="sng" dirty="0">
                <a:latin typeface="Times New Roman" pitchFamily="18" charset="0"/>
              </a:rPr>
              <a:t>Reference</a:t>
            </a:r>
            <a:r>
              <a:rPr lang="en-US" sz="1600" dirty="0">
                <a:latin typeface="Times New Roman" pitchFamily="18" charset="0"/>
              </a:rPr>
              <a:t>: Manufacturing the Boeing 787 – </a:t>
            </a:r>
            <a:r>
              <a:rPr lang="en-US" sz="1600" dirty="0" smtClean="0">
                <a:latin typeface="Times New Roman" pitchFamily="18" charset="0"/>
                <a:hlinkClick r:id="rId2"/>
              </a:rPr>
              <a:t>www.wikepedia.com</a:t>
            </a:r>
            <a:r>
              <a:rPr lang="en-US" sz="1600" dirty="0" smtClean="0">
                <a:latin typeface="Times New Roman" pitchFamily="18" charset="0"/>
              </a:rPr>
              <a:t>  </a:t>
            </a:r>
            <a:endParaRPr lang="en-US" sz="1600" dirty="0">
              <a:latin typeface="Times New Roman" pitchFamily="18" charset="0"/>
            </a:endParaRPr>
          </a:p>
        </p:txBody>
      </p:sp>
      <p:pic>
        <p:nvPicPr>
          <p:cNvPr id="10244" name="Picture 6" descr="Boeing_787_Section_41_final_assembly"/>
          <p:cNvPicPr>
            <a:picLocks noChangeAspect="1" noChangeArrowheads="1"/>
          </p:cNvPicPr>
          <p:nvPr/>
        </p:nvPicPr>
        <p:blipFill>
          <a:blip r:embed="rId3" cstate="print"/>
          <a:srcRect/>
          <a:stretch>
            <a:fillRect/>
          </a:stretch>
        </p:blipFill>
        <p:spPr bwMode="auto">
          <a:xfrm>
            <a:off x="0" y="1041400"/>
            <a:ext cx="8153400" cy="5435600"/>
          </a:xfrm>
          <a:prstGeom prst="rect">
            <a:avLst/>
          </a:prstGeom>
          <a:noFill/>
          <a:ln w="9525">
            <a:noFill/>
            <a:miter lim="800000"/>
            <a:headEnd/>
            <a:tailEnd/>
          </a:ln>
        </p:spPr>
      </p:pic>
    </p:spTree>
    <p:extLst>
      <p:ext uri="{BB962C8B-B14F-4D97-AF65-F5344CB8AC3E}">
        <p14:creationId xmlns:p14="http://schemas.microsoft.com/office/powerpoint/2010/main" val="15215707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0" y="0"/>
            <a:ext cx="9144000" cy="1089529"/>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Mechanical Engineering Fields:  Fluids Engineering</a:t>
            </a:r>
            <a:r>
              <a:rPr lang="en-US" sz="2400" dirty="0">
                <a:solidFill>
                  <a:schemeClr val="accent2"/>
                </a:solidFill>
                <a:latin typeface="Times New Roman" pitchFamily="18" charset="0"/>
              </a:rPr>
              <a:t> </a:t>
            </a:r>
            <a:r>
              <a:rPr lang="en-US" sz="2400" dirty="0">
                <a:latin typeface="Times New Roman" pitchFamily="18" charset="0"/>
              </a:rPr>
              <a:t>- Dealing with any system where fluids flow, from pumps to turbines to brake lines on automobiles.</a:t>
            </a:r>
          </a:p>
        </p:txBody>
      </p:sp>
      <p:sp>
        <p:nvSpPr>
          <p:cNvPr id="11267" name="Text Box 5"/>
          <p:cNvSpPr txBox="1">
            <a:spLocks noChangeArrowheads="1"/>
          </p:cNvSpPr>
          <p:nvPr/>
        </p:nvSpPr>
        <p:spPr bwMode="auto">
          <a:xfrm>
            <a:off x="457200" y="6491288"/>
            <a:ext cx="8686800" cy="3416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600" dirty="0">
                <a:latin typeface="Times New Roman" pitchFamily="18" charset="0"/>
              </a:rPr>
              <a:t>Reference: </a:t>
            </a:r>
            <a:r>
              <a:rPr lang="en-US" sz="1800" dirty="0">
                <a:hlinkClick r:id="rId2"/>
              </a:rPr>
              <a:t>http://</a:t>
            </a:r>
            <a:r>
              <a:rPr lang="en-US" sz="1800" dirty="0" smtClean="0">
                <a:hlinkClick r:id="rId2"/>
              </a:rPr>
              <a:t>www.familycar.com/Classroom/Images/Cooling-System.gif</a:t>
            </a:r>
            <a:r>
              <a:rPr lang="en-US" sz="1800" dirty="0" smtClean="0"/>
              <a:t>  </a:t>
            </a:r>
            <a:endParaRPr lang="en-US" sz="1800" dirty="0"/>
          </a:p>
        </p:txBody>
      </p:sp>
      <p:pic>
        <p:nvPicPr>
          <p:cNvPr id="11268" name="Picture 6" descr="Cooling-System"/>
          <p:cNvPicPr>
            <a:picLocks noChangeAspect="1" noChangeArrowheads="1"/>
          </p:cNvPicPr>
          <p:nvPr/>
        </p:nvPicPr>
        <p:blipFill>
          <a:blip r:embed="rId3" cstate="print"/>
          <a:srcRect/>
          <a:stretch>
            <a:fillRect/>
          </a:stretch>
        </p:blipFill>
        <p:spPr bwMode="auto">
          <a:xfrm>
            <a:off x="0" y="1066800"/>
            <a:ext cx="8686800" cy="5067300"/>
          </a:xfrm>
          <a:prstGeom prst="rect">
            <a:avLst/>
          </a:prstGeom>
          <a:noFill/>
          <a:ln w="9525">
            <a:noFill/>
            <a:miter lim="800000"/>
            <a:headEnd/>
            <a:tailEnd/>
          </a:ln>
        </p:spPr>
      </p:pic>
    </p:spTree>
    <p:extLst>
      <p:ext uri="{BB962C8B-B14F-4D97-AF65-F5344CB8AC3E}">
        <p14:creationId xmlns:p14="http://schemas.microsoft.com/office/powerpoint/2010/main" val="290382183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0" y="0"/>
            <a:ext cx="9144000" cy="1089529"/>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Mechanical Engineering Fields:  Transportation </a:t>
            </a:r>
            <a:r>
              <a:rPr lang="en-US" sz="2400" dirty="0">
                <a:latin typeface="Times New Roman" pitchFamily="18" charset="0"/>
              </a:rPr>
              <a:t>– Providing society with safe, reliable, and efficient means of transportation, from aircraft to subways to automobiles.</a:t>
            </a:r>
          </a:p>
        </p:txBody>
      </p:sp>
      <p:sp>
        <p:nvSpPr>
          <p:cNvPr id="12291" name="Text Box 5"/>
          <p:cNvSpPr txBox="1">
            <a:spLocks noChangeArrowheads="1"/>
          </p:cNvSpPr>
          <p:nvPr/>
        </p:nvSpPr>
        <p:spPr bwMode="auto">
          <a:xfrm>
            <a:off x="457200" y="6491288"/>
            <a:ext cx="8686800" cy="3416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600" dirty="0">
                <a:latin typeface="Times New Roman" pitchFamily="18" charset="0"/>
              </a:rPr>
              <a:t>Reference: </a:t>
            </a:r>
            <a:r>
              <a:rPr lang="en-US" sz="1800" dirty="0">
                <a:hlinkClick r:id="rId2"/>
              </a:rPr>
              <a:t>www.ridethetide.com</a:t>
            </a:r>
            <a:r>
              <a:rPr lang="en-US" sz="1800" dirty="0"/>
              <a:t> </a:t>
            </a:r>
          </a:p>
        </p:txBody>
      </p:sp>
      <p:pic>
        <p:nvPicPr>
          <p:cNvPr id="12292" name="Picture 5" descr="The-TideCar-Illustration"/>
          <p:cNvPicPr>
            <a:picLocks noChangeAspect="1" noChangeArrowheads="1"/>
          </p:cNvPicPr>
          <p:nvPr/>
        </p:nvPicPr>
        <p:blipFill>
          <a:blip r:embed="rId3" cstate="print"/>
          <a:srcRect/>
          <a:stretch>
            <a:fillRect/>
          </a:stretch>
        </p:blipFill>
        <p:spPr bwMode="auto">
          <a:xfrm>
            <a:off x="0" y="1084263"/>
            <a:ext cx="9144000" cy="4689475"/>
          </a:xfrm>
          <a:prstGeom prst="rect">
            <a:avLst/>
          </a:prstGeom>
          <a:noFill/>
          <a:ln w="9525">
            <a:noFill/>
            <a:miter lim="800000"/>
            <a:headEnd/>
            <a:tailEnd/>
          </a:ln>
        </p:spPr>
      </p:pic>
    </p:spTree>
    <p:extLst>
      <p:ext uri="{BB962C8B-B14F-4D97-AF65-F5344CB8AC3E}">
        <p14:creationId xmlns:p14="http://schemas.microsoft.com/office/powerpoint/2010/main" val="23500535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E9D21A4-092E-47F2-B913-595B497F342D}" type="slidenum">
              <a:rPr lang="en-US" sz="1400"/>
              <a:pPr algn="r"/>
              <a:t>15</a:t>
            </a:fld>
            <a:endParaRPr lang="en-US" sz="1400"/>
          </a:p>
        </p:txBody>
      </p:sp>
      <p:sp>
        <p:nvSpPr>
          <p:cNvPr id="13318" name="Text Box 5"/>
          <p:cNvSpPr txBox="1">
            <a:spLocks noChangeArrowheads="1"/>
          </p:cNvSpPr>
          <p:nvPr/>
        </p:nvSpPr>
        <p:spPr bwMode="auto">
          <a:xfrm>
            <a:off x="0" y="457200"/>
            <a:ext cx="9144000" cy="5816977"/>
          </a:xfrm>
          <a:prstGeom prst="rect">
            <a:avLst/>
          </a:prstGeom>
          <a:noFill/>
          <a:ln w="9525">
            <a:noFill/>
            <a:miter lim="800000"/>
            <a:headEnd/>
            <a:tailEnd/>
          </a:ln>
        </p:spPr>
        <p:txBody>
          <a:bodyPr>
            <a:spAutoFit/>
          </a:bodyPr>
          <a:lstStyle/>
          <a:p>
            <a:pPr marL="228600" indent="-228600">
              <a:tabLst>
                <a:tab pos="228600" algn="l"/>
                <a:tab pos="685800" algn="l"/>
              </a:tabLst>
            </a:pPr>
            <a:r>
              <a:rPr lang="en-US" sz="2800" b="1" u="sng" dirty="0">
                <a:solidFill>
                  <a:schemeClr val="accent2"/>
                </a:solidFill>
                <a:latin typeface="Times New Roman" pitchFamily="18" charset="0"/>
              </a:rPr>
              <a:t>Electrical Engineering – what is it? </a:t>
            </a:r>
            <a:r>
              <a:rPr lang="en-US" sz="2800" b="1" i="1" dirty="0">
                <a:solidFill>
                  <a:schemeClr val="accent2"/>
                </a:solidFill>
                <a:latin typeface="Times New Roman" pitchFamily="18" charset="0"/>
              </a:rPr>
              <a:t> </a:t>
            </a:r>
          </a:p>
          <a:p>
            <a:pPr marL="228600" indent="-228600">
              <a:tabLst>
                <a:tab pos="228600" algn="l"/>
                <a:tab pos="685800" algn="l"/>
              </a:tabLst>
            </a:pPr>
            <a:r>
              <a:rPr lang="en-US" sz="2800" b="1" i="1" dirty="0">
                <a:latin typeface="Times New Roman" pitchFamily="18" charset="0"/>
              </a:rPr>
              <a:t>“Electrical and electronics engineers design, develop, test, and supervise the manufacture of electrical and electronic equipment. </a:t>
            </a:r>
          </a:p>
          <a:p>
            <a:pPr marL="228600" indent="-228600">
              <a:tabLst>
                <a:tab pos="228600" algn="l"/>
                <a:tab pos="685800" algn="l"/>
              </a:tabLst>
            </a:pPr>
            <a:r>
              <a:rPr lang="en-US" sz="2800" b="1" i="1" dirty="0">
                <a:latin typeface="Times New Roman" pitchFamily="18" charset="0"/>
              </a:rPr>
              <a:t>Some of this equipment includes broadcast and communications systems; electric motors, machinery controls, lighting, and wiring in buildings, automobiles, aircraft, and radar and navigation systems; and power generating, controlling, and transmission devices used by electric utilities. Many electrical and electronics engineers also work in areas closely related to computers.”</a:t>
            </a:r>
          </a:p>
          <a:p>
            <a:pPr marL="228600" indent="-228600">
              <a:tabLst>
                <a:tab pos="228600" algn="l"/>
                <a:tab pos="685800" algn="l"/>
              </a:tabLst>
            </a:pPr>
            <a:endParaRPr lang="en-US" sz="2800" dirty="0">
              <a:latin typeface="Times New Roman" pitchFamily="18" charset="0"/>
            </a:endParaRPr>
          </a:p>
          <a:p>
            <a:pPr marL="228600" indent="-228600">
              <a:tabLst>
                <a:tab pos="228600" algn="l"/>
                <a:tab pos="685800" algn="l"/>
              </a:tabLst>
            </a:pPr>
            <a:r>
              <a:rPr lang="en-US" sz="1800" dirty="0">
                <a:latin typeface="Times New Roman" pitchFamily="18" charset="0"/>
              </a:rPr>
              <a:t>Reference:  Sloan Career Cornerstone Center </a:t>
            </a:r>
            <a:r>
              <a:rPr lang="en-US" sz="1800" dirty="0" smtClean="0">
                <a:latin typeface="Times New Roman" pitchFamily="18" charset="0"/>
                <a:hlinkClick r:id="rId2"/>
              </a:rPr>
              <a:t>http</a:t>
            </a:r>
            <a:r>
              <a:rPr lang="en-US" sz="1800" dirty="0">
                <a:latin typeface="Times New Roman" pitchFamily="18" charset="0"/>
                <a:hlinkClick r:id="rId2"/>
              </a:rPr>
              <a:t>://</a:t>
            </a:r>
            <a:r>
              <a:rPr lang="en-US" sz="1800" dirty="0" smtClean="0">
                <a:latin typeface="Times New Roman" pitchFamily="18" charset="0"/>
                <a:hlinkClick r:id="rId2"/>
              </a:rPr>
              <a:t>www.careercornerstone.org/eleceng/eleceng.htm</a:t>
            </a:r>
            <a:endParaRPr lang="en-US" sz="1800" dirty="0">
              <a:latin typeface="Times New Roman" pitchFamily="18" charset="0"/>
            </a:endParaRPr>
          </a:p>
        </p:txBody>
      </p:sp>
      <p:sp>
        <p:nvSpPr>
          <p:cNvPr id="8"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9"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extLst>
      <p:ext uri="{BB962C8B-B14F-4D97-AF65-F5344CB8AC3E}">
        <p14:creationId xmlns:p14="http://schemas.microsoft.com/office/powerpoint/2010/main" val="15947188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0"/>
            <a:ext cx="9144000" cy="1421928"/>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Electrical Engineering Fields:  Telecommunications</a:t>
            </a:r>
            <a:r>
              <a:rPr lang="en-US" sz="2400" dirty="0">
                <a:solidFill>
                  <a:schemeClr val="accent2"/>
                </a:solidFill>
                <a:latin typeface="Times New Roman" pitchFamily="18" charset="0"/>
              </a:rPr>
              <a:t> </a:t>
            </a:r>
            <a:r>
              <a:rPr lang="en-US" sz="2400" dirty="0">
                <a:latin typeface="Times New Roman" pitchFamily="18" charset="0"/>
              </a:rPr>
              <a:t>– Designing telecommunications systems, from local area networks to satellite communications, including equipment such as routers, switches, antennas, transmitters, and cell phones.</a:t>
            </a:r>
          </a:p>
        </p:txBody>
      </p:sp>
      <p:sp>
        <p:nvSpPr>
          <p:cNvPr id="14339" name="Text Box 5"/>
          <p:cNvSpPr txBox="1">
            <a:spLocks noChangeArrowheads="1"/>
          </p:cNvSpPr>
          <p:nvPr/>
        </p:nvSpPr>
        <p:spPr bwMode="auto">
          <a:xfrm>
            <a:off x="228600" y="6491288"/>
            <a:ext cx="8686800" cy="3139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600" dirty="0">
                <a:latin typeface="Times New Roman" pitchFamily="18" charset="0"/>
              </a:rPr>
              <a:t>Reference: Cell-tower and </a:t>
            </a:r>
            <a:r>
              <a:rPr lang="en-US" sz="1600" dirty="0" err="1">
                <a:latin typeface="Times New Roman" pitchFamily="18" charset="0"/>
              </a:rPr>
              <a:t>MilStar</a:t>
            </a:r>
            <a:r>
              <a:rPr lang="en-US" sz="1600" dirty="0">
                <a:latin typeface="Times New Roman" pitchFamily="18" charset="0"/>
              </a:rPr>
              <a:t> communications satellite   </a:t>
            </a:r>
            <a:r>
              <a:rPr lang="en-US" sz="1600" dirty="0">
                <a:latin typeface="Times New Roman" pitchFamily="18" charset="0"/>
                <a:hlinkClick r:id="rId2"/>
              </a:rPr>
              <a:t>www.wikipedia.com</a:t>
            </a:r>
            <a:r>
              <a:rPr lang="en-US" sz="1600" dirty="0">
                <a:latin typeface="Times New Roman" pitchFamily="18" charset="0"/>
              </a:rPr>
              <a:t> </a:t>
            </a:r>
            <a:r>
              <a:rPr lang="en-US" sz="1600" dirty="0"/>
              <a:t> </a:t>
            </a:r>
            <a:r>
              <a:rPr lang="en-US" sz="1600" dirty="0" smtClean="0"/>
              <a:t> </a:t>
            </a:r>
            <a:endParaRPr lang="en-US" sz="1600" dirty="0"/>
          </a:p>
        </p:txBody>
      </p:sp>
      <p:pic>
        <p:nvPicPr>
          <p:cNvPr id="14340" name="Picture 6" descr="Cell-Tower - wikipedia"/>
          <p:cNvPicPr>
            <a:picLocks noChangeAspect="1" noChangeArrowheads="1"/>
          </p:cNvPicPr>
          <p:nvPr/>
        </p:nvPicPr>
        <p:blipFill>
          <a:blip r:embed="rId3" cstate="print"/>
          <a:srcRect l="14149" t="11111" r="25719"/>
          <a:stretch>
            <a:fillRect/>
          </a:stretch>
        </p:blipFill>
        <p:spPr bwMode="auto">
          <a:xfrm>
            <a:off x="0" y="1371600"/>
            <a:ext cx="2552700" cy="5029200"/>
          </a:xfrm>
          <a:prstGeom prst="rect">
            <a:avLst/>
          </a:prstGeom>
          <a:noFill/>
          <a:ln w="9525">
            <a:noFill/>
            <a:miter lim="800000"/>
            <a:headEnd/>
            <a:tailEnd/>
          </a:ln>
        </p:spPr>
      </p:pic>
      <p:pic>
        <p:nvPicPr>
          <p:cNvPr id="14341" name="Picture 7" descr="Milstar communications satellite - wikipedia"/>
          <p:cNvPicPr>
            <a:picLocks noChangeAspect="1" noChangeArrowheads="1"/>
          </p:cNvPicPr>
          <p:nvPr/>
        </p:nvPicPr>
        <p:blipFill>
          <a:blip r:embed="rId4" cstate="print"/>
          <a:srcRect/>
          <a:stretch>
            <a:fillRect/>
          </a:stretch>
        </p:blipFill>
        <p:spPr bwMode="auto">
          <a:xfrm>
            <a:off x="2590800" y="1371600"/>
            <a:ext cx="6553200" cy="5000625"/>
          </a:xfrm>
          <a:prstGeom prst="rect">
            <a:avLst/>
          </a:prstGeom>
          <a:noFill/>
          <a:ln w="9525">
            <a:noFill/>
            <a:miter lim="800000"/>
            <a:headEnd/>
            <a:tailEnd/>
          </a:ln>
        </p:spPr>
      </p:pic>
    </p:spTree>
    <p:extLst>
      <p:ext uri="{BB962C8B-B14F-4D97-AF65-F5344CB8AC3E}">
        <p14:creationId xmlns:p14="http://schemas.microsoft.com/office/powerpoint/2010/main" val="11481128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0"/>
            <a:ext cx="9144000" cy="1421928"/>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Electrical Engineering Fields:  Energy and Electrical Power</a:t>
            </a:r>
            <a:r>
              <a:rPr lang="en-US" sz="2400" dirty="0">
                <a:solidFill>
                  <a:schemeClr val="accent2"/>
                </a:solidFill>
                <a:latin typeface="Times New Roman" pitchFamily="18" charset="0"/>
              </a:rPr>
              <a:t> </a:t>
            </a:r>
            <a:r>
              <a:rPr lang="en-US" sz="2400" dirty="0">
                <a:latin typeface="Times New Roman" pitchFamily="18" charset="0"/>
              </a:rPr>
              <a:t>– Generating power from a variety of sources, including coal, nuclear, wind, fuel cells, etc., to providing power to customers through power distribution networks.</a:t>
            </a:r>
          </a:p>
        </p:txBody>
      </p:sp>
      <p:sp>
        <p:nvSpPr>
          <p:cNvPr id="15363" name="Text Box 5"/>
          <p:cNvSpPr txBox="1">
            <a:spLocks noChangeArrowheads="1"/>
          </p:cNvSpPr>
          <p:nvPr/>
        </p:nvSpPr>
        <p:spPr bwMode="auto">
          <a:xfrm>
            <a:off x="0" y="6538787"/>
            <a:ext cx="8686800" cy="3139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600" dirty="0">
                <a:latin typeface="Times New Roman" pitchFamily="18" charset="0"/>
              </a:rPr>
              <a:t>Reference: Electrical substation and solar hot-water heaters  </a:t>
            </a:r>
            <a:r>
              <a:rPr lang="en-US" sz="1600" dirty="0">
                <a:latin typeface="Times New Roman" pitchFamily="18" charset="0"/>
                <a:hlinkClick r:id="rId2"/>
              </a:rPr>
              <a:t>www.wikipedia.com</a:t>
            </a:r>
            <a:r>
              <a:rPr lang="en-US" sz="1600" dirty="0">
                <a:latin typeface="Times New Roman" pitchFamily="18" charset="0"/>
              </a:rPr>
              <a:t> </a:t>
            </a:r>
            <a:endParaRPr lang="en-US" sz="1600" dirty="0"/>
          </a:p>
        </p:txBody>
      </p:sp>
      <p:pic>
        <p:nvPicPr>
          <p:cNvPr id="15364" name="Picture 6" descr="Electrical_Substation - wikipedia"/>
          <p:cNvPicPr>
            <a:picLocks noChangeAspect="1" noChangeArrowheads="1"/>
          </p:cNvPicPr>
          <p:nvPr/>
        </p:nvPicPr>
        <p:blipFill>
          <a:blip r:embed="rId3" cstate="print"/>
          <a:srcRect l="8197" r="6557"/>
          <a:stretch>
            <a:fillRect/>
          </a:stretch>
        </p:blipFill>
        <p:spPr bwMode="auto">
          <a:xfrm>
            <a:off x="0" y="1447800"/>
            <a:ext cx="4648200" cy="4089400"/>
          </a:xfrm>
          <a:prstGeom prst="rect">
            <a:avLst/>
          </a:prstGeom>
          <a:noFill/>
          <a:ln w="9525">
            <a:noFill/>
            <a:miter lim="800000"/>
            <a:headEnd/>
            <a:tailEnd/>
          </a:ln>
        </p:spPr>
      </p:pic>
      <p:pic>
        <p:nvPicPr>
          <p:cNvPr id="15365" name="Picture 7" descr="solar hot water heaters - wikipedia"/>
          <p:cNvPicPr>
            <a:picLocks noChangeAspect="1" noChangeArrowheads="1"/>
          </p:cNvPicPr>
          <p:nvPr/>
        </p:nvPicPr>
        <p:blipFill>
          <a:blip r:embed="rId4" cstate="print"/>
          <a:srcRect l="10345"/>
          <a:stretch>
            <a:fillRect/>
          </a:stretch>
        </p:blipFill>
        <p:spPr bwMode="auto">
          <a:xfrm>
            <a:off x="4719638" y="1143000"/>
            <a:ext cx="4424362" cy="5105400"/>
          </a:xfrm>
          <a:prstGeom prst="rect">
            <a:avLst/>
          </a:prstGeom>
          <a:noFill/>
          <a:ln w="9525">
            <a:noFill/>
            <a:miter lim="800000"/>
            <a:headEnd/>
            <a:tailEnd/>
          </a:ln>
        </p:spPr>
      </p:pic>
    </p:spTree>
    <p:extLst>
      <p:ext uri="{BB962C8B-B14F-4D97-AF65-F5344CB8AC3E}">
        <p14:creationId xmlns:p14="http://schemas.microsoft.com/office/powerpoint/2010/main" val="15881671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0"/>
            <a:ext cx="9144000" cy="1089529"/>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Electrical Engineering Fields:  Semiconductors</a:t>
            </a:r>
            <a:r>
              <a:rPr lang="en-US" sz="2400" dirty="0">
                <a:solidFill>
                  <a:schemeClr val="accent2"/>
                </a:solidFill>
                <a:latin typeface="Times New Roman" pitchFamily="18" charset="0"/>
              </a:rPr>
              <a:t> </a:t>
            </a:r>
            <a:r>
              <a:rPr lang="en-US" sz="2400" dirty="0">
                <a:latin typeface="Times New Roman" pitchFamily="18" charset="0"/>
              </a:rPr>
              <a:t>– Design of semiconductor chips from memory to microprocessors, including applications such as imbedded processing and computer products.</a:t>
            </a:r>
          </a:p>
        </p:txBody>
      </p:sp>
      <p:sp>
        <p:nvSpPr>
          <p:cNvPr id="16387" name="Text Box 5"/>
          <p:cNvSpPr txBox="1">
            <a:spLocks noChangeArrowheads="1"/>
          </p:cNvSpPr>
          <p:nvPr/>
        </p:nvSpPr>
        <p:spPr bwMode="auto">
          <a:xfrm>
            <a:off x="3276600" y="3886200"/>
            <a:ext cx="5867400" cy="2529923"/>
          </a:xfrm>
          <a:prstGeom prst="rect">
            <a:avLst/>
          </a:prstGeom>
          <a:solidFill>
            <a:schemeClr val="bg1"/>
          </a:solidFill>
          <a:ln w="9525">
            <a:noFill/>
            <a:miter lim="800000"/>
            <a:headEnd/>
            <a:tailEnd/>
          </a:ln>
        </p:spPr>
        <p:txBody>
          <a:bodyPr>
            <a:spAutoFit/>
          </a:bodyPr>
          <a:lstStyle/>
          <a:p>
            <a:pPr>
              <a:lnSpc>
                <a:spcPct val="90000"/>
              </a:lnSpc>
              <a:tabLst>
                <a:tab pos="457200" algn="l"/>
                <a:tab pos="685800" algn="l"/>
              </a:tabLst>
            </a:pPr>
            <a:r>
              <a:rPr lang="en-US" sz="2200" dirty="0">
                <a:latin typeface="Times New Roman" pitchFamily="18" charset="0"/>
              </a:rPr>
              <a:t>Everyone has heard of Intel microprocessors, but the 18 billion microprocessors shipped by </a:t>
            </a:r>
            <a:r>
              <a:rPr lang="en-US" sz="2200" b="1" dirty="0">
                <a:solidFill>
                  <a:srgbClr val="FF0000"/>
                </a:solidFill>
                <a:latin typeface="Times New Roman" pitchFamily="18" charset="0"/>
              </a:rPr>
              <a:t>Freescale Semiconductors</a:t>
            </a:r>
            <a:r>
              <a:rPr lang="en-US" sz="2200" dirty="0">
                <a:latin typeface="Times New Roman" pitchFamily="18" charset="0"/>
              </a:rPr>
              <a:t> </a:t>
            </a:r>
            <a:r>
              <a:rPr lang="en-US" sz="2200" dirty="0" smtClean="0">
                <a:latin typeface="Times New Roman" pitchFamily="18" charset="0"/>
              </a:rPr>
              <a:t>(</a:t>
            </a:r>
            <a:r>
              <a:rPr lang="en-US" sz="2200" dirty="0" smtClean="0">
                <a:latin typeface="Times New Roman" pitchFamily="18" charset="0"/>
                <a:hlinkClick r:id="rId2"/>
              </a:rPr>
              <a:t>www.freescale.com</a:t>
            </a:r>
            <a:r>
              <a:rPr lang="en-US" sz="2200" dirty="0" smtClean="0">
                <a:latin typeface="Times New Roman" pitchFamily="18" charset="0"/>
              </a:rPr>
              <a:t>) </a:t>
            </a:r>
            <a:r>
              <a:rPr lang="en-US" sz="2200" dirty="0">
                <a:latin typeface="Times New Roman" pitchFamily="18" charset="0"/>
              </a:rPr>
              <a:t>are used all around you in automobiles, home appliances, media players, mobile phones, motor controllers, and networking infrastructures.   Freescale is the world’s leading manufacturer of automotive microprocessors.</a:t>
            </a:r>
          </a:p>
        </p:txBody>
      </p:sp>
      <p:pic>
        <p:nvPicPr>
          <p:cNvPr id="16388" name="Picture 6" descr="freescale semiconductor products"/>
          <p:cNvPicPr>
            <a:picLocks noChangeAspect="1" noChangeArrowheads="1"/>
          </p:cNvPicPr>
          <p:nvPr/>
        </p:nvPicPr>
        <p:blipFill>
          <a:blip r:embed="rId3" cstate="print"/>
          <a:srcRect l="3847" t="7692" r="3847" b="7692"/>
          <a:stretch>
            <a:fillRect/>
          </a:stretch>
        </p:blipFill>
        <p:spPr bwMode="auto">
          <a:xfrm>
            <a:off x="0" y="1066800"/>
            <a:ext cx="3048000" cy="2794000"/>
          </a:xfrm>
          <a:prstGeom prst="rect">
            <a:avLst/>
          </a:prstGeom>
          <a:noFill/>
          <a:ln w="9525">
            <a:noFill/>
            <a:miter lim="800000"/>
            <a:headEnd/>
            <a:tailEnd/>
          </a:ln>
        </p:spPr>
      </p:pic>
      <p:pic>
        <p:nvPicPr>
          <p:cNvPr id="16389" name="Picture 7"/>
          <p:cNvPicPr>
            <a:picLocks noChangeAspect="1" noChangeArrowheads="1"/>
          </p:cNvPicPr>
          <p:nvPr/>
        </p:nvPicPr>
        <p:blipFill>
          <a:blip r:embed="rId4" cstate="print"/>
          <a:srcRect l="15973" t="32408" r="32639" b="36111"/>
          <a:stretch>
            <a:fillRect/>
          </a:stretch>
        </p:blipFill>
        <p:spPr bwMode="auto">
          <a:xfrm>
            <a:off x="3048000" y="1066800"/>
            <a:ext cx="6096000" cy="2801938"/>
          </a:xfrm>
          <a:prstGeom prst="rect">
            <a:avLst/>
          </a:prstGeom>
          <a:noFill/>
          <a:ln w="9525">
            <a:noFill/>
            <a:miter lim="800000"/>
            <a:headEnd/>
            <a:tailEnd/>
          </a:ln>
        </p:spPr>
      </p:pic>
      <p:pic>
        <p:nvPicPr>
          <p:cNvPr id="16390" name="Picture 8" descr="Remote keyless entry - freescale"/>
          <p:cNvPicPr>
            <a:picLocks noChangeAspect="1" noChangeArrowheads="1"/>
          </p:cNvPicPr>
          <p:nvPr/>
        </p:nvPicPr>
        <p:blipFill>
          <a:blip r:embed="rId5" cstate="print"/>
          <a:srcRect/>
          <a:stretch>
            <a:fillRect/>
          </a:stretch>
        </p:blipFill>
        <p:spPr bwMode="auto">
          <a:xfrm>
            <a:off x="0" y="3884613"/>
            <a:ext cx="3200400" cy="2973387"/>
          </a:xfrm>
          <a:prstGeom prst="rect">
            <a:avLst/>
          </a:prstGeom>
          <a:noFill/>
          <a:ln w="9525">
            <a:noFill/>
            <a:miter lim="800000"/>
            <a:headEnd/>
            <a:tailEnd/>
          </a:ln>
        </p:spPr>
      </p:pic>
    </p:spTree>
    <p:extLst>
      <p:ext uri="{BB962C8B-B14F-4D97-AF65-F5344CB8AC3E}">
        <p14:creationId xmlns:p14="http://schemas.microsoft.com/office/powerpoint/2010/main" val="34602306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33DCE2-88FB-4152-B4E4-251681E16D71}" type="slidenum">
              <a:rPr lang="en-US" sz="1400"/>
              <a:pPr algn="r"/>
              <a:t>19</a:t>
            </a:fld>
            <a:endParaRPr lang="en-US" sz="1400"/>
          </a:p>
        </p:txBody>
      </p:sp>
      <p:sp>
        <p:nvSpPr>
          <p:cNvPr id="18438" name="Text Box 5"/>
          <p:cNvSpPr txBox="1">
            <a:spLocks noChangeArrowheads="1"/>
          </p:cNvSpPr>
          <p:nvPr/>
        </p:nvSpPr>
        <p:spPr bwMode="auto">
          <a:xfrm>
            <a:off x="-1509" y="533400"/>
            <a:ext cx="9144000" cy="2800767"/>
          </a:xfrm>
          <a:prstGeom prst="rect">
            <a:avLst/>
          </a:prstGeom>
          <a:noFill/>
          <a:ln w="9525">
            <a:noFill/>
            <a:miter lim="800000"/>
            <a:headEnd/>
            <a:tailEnd/>
          </a:ln>
        </p:spPr>
        <p:txBody>
          <a:bodyPr>
            <a:spAutoFit/>
          </a:bodyPr>
          <a:lstStyle/>
          <a:p>
            <a:pPr>
              <a:tabLst>
                <a:tab pos="342900" algn="l"/>
                <a:tab pos="685800" algn="l"/>
              </a:tabLst>
            </a:pPr>
            <a:r>
              <a:rPr lang="en-US" sz="2800" b="1" u="sng" dirty="0">
                <a:solidFill>
                  <a:schemeClr val="accent2"/>
                </a:solidFill>
                <a:latin typeface="Times New Roman" pitchFamily="18" charset="0"/>
              </a:rPr>
              <a:t>Civil Engineering – what is it? </a:t>
            </a:r>
            <a:r>
              <a:rPr lang="en-US" sz="2800" b="1" i="1" dirty="0">
                <a:solidFill>
                  <a:schemeClr val="accent2"/>
                </a:solidFill>
                <a:latin typeface="Times New Roman" pitchFamily="18" charset="0"/>
              </a:rPr>
              <a:t> </a:t>
            </a:r>
          </a:p>
          <a:p>
            <a:pPr>
              <a:tabLst>
                <a:tab pos="342900" algn="l"/>
                <a:tab pos="685800" algn="l"/>
              </a:tabLst>
            </a:pPr>
            <a:r>
              <a:rPr lang="en-US" sz="2800" b="1" i="1" dirty="0">
                <a:latin typeface="Times New Roman" pitchFamily="18" charset="0"/>
              </a:rPr>
              <a:t>“Civil engineers are problem solvers, meeting the challenges of pollution, traffic congestion, drinking water and energy needs, urban redevelopment, and community planning.” </a:t>
            </a:r>
          </a:p>
          <a:p>
            <a:pPr>
              <a:tabLst>
                <a:tab pos="342900" algn="l"/>
                <a:tab pos="685800" algn="l"/>
              </a:tabLst>
            </a:pPr>
            <a:endParaRPr lang="en-US" sz="2800" dirty="0">
              <a:latin typeface="Times New Roman" pitchFamily="18" charset="0"/>
            </a:endParaRPr>
          </a:p>
          <a:p>
            <a:pPr>
              <a:tabLst>
                <a:tab pos="342900" algn="l"/>
                <a:tab pos="685800" algn="l"/>
              </a:tabLst>
            </a:pPr>
            <a:r>
              <a:rPr lang="en-US" sz="1800" dirty="0">
                <a:latin typeface="Times New Roman" pitchFamily="18" charset="0"/>
              </a:rPr>
              <a:t>Reference:  Sloan Career Cornerstone Center </a:t>
            </a:r>
            <a:r>
              <a:rPr lang="en-US" sz="1800" dirty="0" smtClean="0">
                <a:solidFill>
                  <a:srgbClr val="0000FF"/>
                </a:solidFill>
                <a:latin typeface="Times New Roman" pitchFamily="18" charset="0"/>
                <a:hlinkClick r:id="rId2"/>
              </a:rPr>
              <a:t>http</a:t>
            </a:r>
            <a:r>
              <a:rPr lang="en-US" sz="1800" dirty="0">
                <a:solidFill>
                  <a:srgbClr val="0000FF"/>
                </a:solidFill>
                <a:latin typeface="Times New Roman" pitchFamily="18" charset="0"/>
                <a:hlinkClick r:id="rId2"/>
              </a:rPr>
              <a:t>://</a:t>
            </a:r>
            <a:r>
              <a:rPr lang="en-US" sz="1800" dirty="0" smtClean="0">
                <a:solidFill>
                  <a:srgbClr val="0000FF"/>
                </a:solidFill>
                <a:latin typeface="Times New Roman" pitchFamily="18" charset="0"/>
                <a:hlinkClick r:id="rId2"/>
              </a:rPr>
              <a:t>www.careercornerstone.org/civileng/civileng.htm</a:t>
            </a:r>
            <a:endParaRPr lang="en-US" sz="1800" dirty="0">
              <a:latin typeface="Times New Roman" pitchFamily="18" charset="0"/>
            </a:endParaRPr>
          </a:p>
        </p:txBody>
      </p:sp>
      <p:sp>
        <p:nvSpPr>
          <p:cNvPr id="8"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9" name="Rectangle 20"/>
          <p:cNvSpPr>
            <a:spLocks noChangeArrowheads="1"/>
          </p:cNvSpPr>
          <p:nvPr/>
        </p:nvSpPr>
        <p:spPr bwMode="auto">
          <a:xfrm>
            <a:off x="-1" y="0"/>
            <a:ext cx="9142491"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extLst>
      <p:ext uri="{BB962C8B-B14F-4D97-AF65-F5344CB8AC3E}">
        <p14:creationId xmlns:p14="http://schemas.microsoft.com/office/powerpoint/2010/main" val="18511238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ChangeArrowheads="1"/>
          </p:cNvSpPr>
          <p:nvPr/>
        </p:nvSpPr>
        <p:spPr bwMode="auto">
          <a:xfrm>
            <a:off x="0" y="533400"/>
            <a:ext cx="8305800" cy="838200"/>
          </a:xfrm>
          <a:prstGeom prst="rect">
            <a:avLst/>
          </a:prstGeom>
          <a:noFill/>
          <a:ln w="9525">
            <a:noFill/>
            <a:miter lim="800000"/>
            <a:headEnd/>
            <a:tailEnd/>
          </a:ln>
          <a:effectLst/>
        </p:spPr>
        <p:txBody>
          <a:bodyPr/>
          <a:lstStyle/>
          <a:p>
            <a:pPr>
              <a:lnSpc>
                <a:spcPct val="90000"/>
              </a:lnSpc>
              <a:spcBef>
                <a:spcPct val="20000"/>
              </a:spcBef>
              <a:tabLst>
                <a:tab pos="228600" algn="l"/>
                <a:tab pos="520700" algn="l"/>
              </a:tabLst>
            </a:pPr>
            <a:r>
              <a:rPr lang="en-US" sz="2800" b="1" u="sng" dirty="0" smtClean="0">
                <a:solidFill>
                  <a:schemeClr val="accent2"/>
                </a:solidFill>
              </a:rPr>
              <a:t>What is Engineering</a:t>
            </a:r>
            <a:r>
              <a:rPr lang="en-US" sz="2800" b="1" dirty="0" smtClean="0">
                <a:solidFill>
                  <a:schemeClr val="accent2"/>
                </a:solidFill>
              </a:rPr>
              <a:t>?</a:t>
            </a:r>
          </a:p>
          <a:p>
            <a:pPr>
              <a:lnSpc>
                <a:spcPct val="90000"/>
              </a:lnSpc>
              <a:spcBef>
                <a:spcPct val="20000"/>
              </a:spcBef>
              <a:tabLst>
                <a:tab pos="228600" algn="l"/>
                <a:tab pos="520700" algn="l"/>
              </a:tabLst>
            </a:pPr>
            <a:r>
              <a:rPr lang="en-US" dirty="0" smtClean="0">
                <a:solidFill>
                  <a:schemeClr val="accent2"/>
                </a:solidFill>
              </a:rPr>
              <a:t>Some definitions include:</a:t>
            </a:r>
            <a:endParaRPr lang="en-US" dirty="0">
              <a:solidFill>
                <a:schemeClr val="accent2"/>
              </a:solidFill>
            </a:endParaRPr>
          </a:p>
        </p:txBody>
      </p:sp>
      <p:sp>
        <p:nvSpPr>
          <p:cNvPr id="7" name="TextBox 6"/>
          <p:cNvSpPr txBox="1"/>
          <p:nvPr/>
        </p:nvSpPr>
        <p:spPr>
          <a:xfrm>
            <a:off x="0" y="1524000"/>
            <a:ext cx="9144000" cy="2677656"/>
          </a:xfrm>
          <a:prstGeom prst="rect">
            <a:avLst/>
          </a:prstGeom>
          <a:solidFill>
            <a:srgbClr val="FFCC99"/>
          </a:solidFill>
        </p:spPr>
        <p:txBody>
          <a:bodyPr wrap="square" rtlCol="0">
            <a:spAutoFit/>
          </a:bodyPr>
          <a:lstStyle/>
          <a:p>
            <a:r>
              <a:rPr lang="en-US" b="1" i="1" dirty="0" smtClean="0">
                <a:solidFill>
                  <a:schemeClr val="accent2"/>
                </a:solidFill>
              </a:rPr>
              <a:t>Engineering has been defined in many ways.  It is often referred to as the “application of science” because engineers take abstract ideas and build tangible products from them.  Another definition is “design under constraint,” because to “engineer” a product means to construct it in such a way that it will do exactly what you want it to, without any unexpected consequences.</a:t>
            </a:r>
          </a:p>
          <a:p>
            <a:pPr algn="r"/>
            <a:r>
              <a:rPr lang="en-US" b="1" dirty="0" smtClean="0">
                <a:solidFill>
                  <a:schemeClr val="accent2"/>
                </a:solidFill>
              </a:rPr>
              <a:t>- National Academy of Engineering</a:t>
            </a:r>
            <a:endParaRPr lang="en-US" b="1" dirty="0">
              <a:solidFill>
                <a:schemeClr val="accent2"/>
              </a:solidFill>
            </a:endParaRPr>
          </a:p>
        </p:txBody>
      </p:sp>
      <p:sp>
        <p:nvSpPr>
          <p:cNvPr id="8" name="TextBox 7"/>
          <p:cNvSpPr txBox="1"/>
          <p:nvPr/>
        </p:nvSpPr>
        <p:spPr>
          <a:xfrm>
            <a:off x="0" y="4648200"/>
            <a:ext cx="9144000" cy="1569660"/>
          </a:xfrm>
          <a:prstGeom prst="rect">
            <a:avLst/>
          </a:prstGeom>
          <a:solidFill>
            <a:srgbClr val="FFCC99"/>
          </a:solidFill>
        </p:spPr>
        <p:txBody>
          <a:bodyPr wrap="square" rtlCol="0">
            <a:spAutoFit/>
          </a:bodyPr>
          <a:lstStyle/>
          <a:p>
            <a:r>
              <a:rPr lang="en-US" b="1" i="1" dirty="0" smtClean="0">
                <a:solidFill>
                  <a:schemeClr val="accent2"/>
                </a:solidFill>
              </a:rPr>
              <a:t>Engineering is the application of science and mathematics by which the properties of matter and the sources of energy in nature are made useful to people.</a:t>
            </a:r>
          </a:p>
          <a:p>
            <a:pPr algn="r"/>
            <a:r>
              <a:rPr lang="en-US" b="1" dirty="0" smtClean="0">
                <a:solidFill>
                  <a:schemeClr val="accent2"/>
                </a:solidFill>
              </a:rPr>
              <a:t>- Merriam-Webster online dictionary</a:t>
            </a:r>
            <a:endParaRPr lang="en-US" b="1" dirty="0">
              <a:solidFill>
                <a:schemeClr val="accent2"/>
              </a:solidFill>
            </a:endParaRPr>
          </a:p>
        </p:txBody>
      </p:sp>
      <p:sp>
        <p:nvSpPr>
          <p:cNvPr id="9" name="Slide Number Placeholder 3"/>
          <p:cNvSpPr>
            <a:spLocks noGrp="1"/>
          </p:cNvSpPr>
          <p:nvPr>
            <p:ph type="sldNum" sz="quarter" idx="12"/>
          </p:nvPr>
        </p:nvSpPr>
        <p:spPr>
          <a:xfrm>
            <a:off x="7239000" y="0"/>
            <a:ext cx="1905000" cy="457200"/>
          </a:xfrm>
        </p:spPr>
        <p:txBody>
          <a:bodyPr/>
          <a:lstStyle/>
          <a:p>
            <a:fld id="{1F5DAEA0-EDC0-4651-B4A3-888001137995}" type="slidenum">
              <a:rPr lang="en-US"/>
              <a:pPr/>
              <a:t>2</a:t>
            </a:fld>
            <a:endParaRPr lang="en-US" dirty="0"/>
          </a:p>
        </p:txBody>
      </p:sp>
      <p:sp>
        <p:nvSpPr>
          <p:cNvPr id="10"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1"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0" y="0"/>
            <a:ext cx="9144000" cy="1052513"/>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Civil Engineering Fields:  Transportation Engineering</a:t>
            </a:r>
            <a:r>
              <a:rPr lang="en-US" sz="2400" dirty="0">
                <a:solidFill>
                  <a:schemeClr val="accent2"/>
                </a:solidFill>
                <a:latin typeface="Times New Roman" pitchFamily="18" charset="0"/>
              </a:rPr>
              <a:t> </a:t>
            </a:r>
            <a:r>
              <a:rPr lang="en-US" sz="2300" dirty="0">
                <a:latin typeface="Times New Roman" pitchFamily="18" charset="0"/>
              </a:rPr>
              <a:t>– Using new materials and construction methods to provide cost-effective solutions with minimal environmental impact to meet our growing transportation needs.</a:t>
            </a:r>
          </a:p>
        </p:txBody>
      </p:sp>
      <p:sp>
        <p:nvSpPr>
          <p:cNvPr id="19459" name="Text Box 5"/>
          <p:cNvSpPr txBox="1">
            <a:spLocks noChangeArrowheads="1"/>
          </p:cNvSpPr>
          <p:nvPr/>
        </p:nvSpPr>
        <p:spPr bwMode="auto">
          <a:xfrm>
            <a:off x="457200" y="6491288"/>
            <a:ext cx="8686800" cy="4247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2000" dirty="0">
                <a:latin typeface="Times New Roman" pitchFamily="18" charset="0"/>
              </a:rPr>
              <a:t>Reference: Chesapeake Bay Bridge-Tunnel   </a:t>
            </a:r>
            <a:r>
              <a:rPr lang="en-US" sz="2000" dirty="0" smtClean="0">
                <a:latin typeface="Times New Roman" pitchFamily="18" charset="0"/>
                <a:hlinkClick r:id="rId2"/>
              </a:rPr>
              <a:t>www.wikipedia.com</a:t>
            </a:r>
            <a:r>
              <a:rPr lang="en-US" sz="2000" dirty="0" smtClean="0">
                <a:latin typeface="Times New Roman" pitchFamily="18" charset="0"/>
              </a:rPr>
              <a:t>  </a:t>
            </a:r>
            <a:r>
              <a:rPr lang="en-US" dirty="0" smtClean="0"/>
              <a:t> </a:t>
            </a:r>
            <a:endParaRPr lang="en-US" dirty="0"/>
          </a:p>
        </p:txBody>
      </p:sp>
      <p:pic>
        <p:nvPicPr>
          <p:cNvPr id="19460" name="Picture 6" descr="chesapeake bay bridge tunnel"/>
          <p:cNvPicPr>
            <a:picLocks noChangeAspect="1" noChangeArrowheads="1"/>
          </p:cNvPicPr>
          <p:nvPr/>
        </p:nvPicPr>
        <p:blipFill>
          <a:blip r:embed="rId3" cstate="print"/>
          <a:srcRect t="21391"/>
          <a:stretch>
            <a:fillRect/>
          </a:stretch>
        </p:blipFill>
        <p:spPr bwMode="auto">
          <a:xfrm>
            <a:off x="0" y="1066800"/>
            <a:ext cx="9144000" cy="5391150"/>
          </a:xfrm>
          <a:prstGeom prst="rect">
            <a:avLst/>
          </a:prstGeom>
          <a:noFill/>
          <a:ln w="9525">
            <a:noFill/>
            <a:miter lim="800000"/>
            <a:headEnd/>
            <a:tailEnd/>
          </a:ln>
        </p:spPr>
      </p:pic>
    </p:spTree>
    <p:extLst>
      <p:ext uri="{BB962C8B-B14F-4D97-AF65-F5344CB8AC3E}">
        <p14:creationId xmlns:p14="http://schemas.microsoft.com/office/powerpoint/2010/main" val="27397195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0" y="0"/>
            <a:ext cx="9144000" cy="1368425"/>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Civil Engineering Fields:  Structural Engineering</a:t>
            </a:r>
            <a:r>
              <a:rPr lang="en-US" sz="2400" dirty="0">
                <a:solidFill>
                  <a:schemeClr val="accent2"/>
                </a:solidFill>
                <a:latin typeface="Times New Roman" pitchFamily="18" charset="0"/>
              </a:rPr>
              <a:t> </a:t>
            </a:r>
            <a:r>
              <a:rPr lang="en-US" sz="2300" dirty="0">
                <a:latin typeface="Times New Roman" pitchFamily="18" charset="0"/>
              </a:rPr>
              <a:t>– Designing structures from buildings to bridges to amusement park rides, civil engineers use a variety of materials and techniques to provide the desired strength, durability, and appearance for projects that benefit the public.</a:t>
            </a:r>
          </a:p>
        </p:txBody>
      </p:sp>
      <p:sp>
        <p:nvSpPr>
          <p:cNvPr id="20483" name="Text Box 5"/>
          <p:cNvSpPr txBox="1">
            <a:spLocks noChangeArrowheads="1"/>
          </p:cNvSpPr>
          <p:nvPr/>
        </p:nvSpPr>
        <p:spPr bwMode="auto">
          <a:xfrm>
            <a:off x="457200" y="6573838"/>
            <a:ext cx="8686800" cy="28416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400" dirty="0">
                <a:latin typeface="Times New Roman" pitchFamily="18" charset="0"/>
              </a:rPr>
              <a:t>Reference: Silver Bullet Roller Coaster – </a:t>
            </a:r>
            <a:r>
              <a:rPr lang="en-US" sz="1400" dirty="0" err="1">
                <a:latin typeface="Times New Roman" pitchFamily="18" charset="0"/>
              </a:rPr>
              <a:t>Knotts</a:t>
            </a:r>
            <a:r>
              <a:rPr lang="en-US" sz="1400" dirty="0">
                <a:latin typeface="Times New Roman" pitchFamily="18" charset="0"/>
              </a:rPr>
              <a:t> Berry Farm, Buena Park, CA   </a:t>
            </a:r>
            <a:r>
              <a:rPr lang="en-US" sz="1400" dirty="0">
                <a:latin typeface="Times New Roman" pitchFamily="18" charset="0"/>
                <a:hlinkClick r:id="rId2"/>
              </a:rPr>
              <a:t>www.ultimaterollercoaster.com</a:t>
            </a:r>
            <a:r>
              <a:rPr lang="en-US" sz="1400" dirty="0">
                <a:latin typeface="Times New Roman" pitchFamily="18" charset="0"/>
              </a:rPr>
              <a:t> </a:t>
            </a:r>
            <a:r>
              <a:rPr lang="en-US" sz="1400" dirty="0"/>
              <a:t> </a:t>
            </a:r>
          </a:p>
        </p:txBody>
      </p:sp>
      <p:pic>
        <p:nvPicPr>
          <p:cNvPr id="20484" name="Picture 6" descr="Silver Bullet Knotts Berry Farm CA ultimaterollercoaster com"/>
          <p:cNvPicPr>
            <a:picLocks noChangeAspect="1" noChangeArrowheads="1"/>
          </p:cNvPicPr>
          <p:nvPr/>
        </p:nvPicPr>
        <p:blipFill>
          <a:blip r:embed="rId3" cstate="print"/>
          <a:srcRect t="10349"/>
          <a:stretch>
            <a:fillRect/>
          </a:stretch>
        </p:blipFill>
        <p:spPr bwMode="auto">
          <a:xfrm>
            <a:off x="609600" y="1371600"/>
            <a:ext cx="7924800" cy="5167313"/>
          </a:xfrm>
          <a:prstGeom prst="rect">
            <a:avLst/>
          </a:prstGeom>
          <a:noFill/>
          <a:ln w="9525">
            <a:noFill/>
            <a:miter lim="800000"/>
            <a:headEnd/>
            <a:tailEnd/>
          </a:ln>
        </p:spPr>
      </p:pic>
    </p:spTree>
    <p:extLst>
      <p:ext uri="{BB962C8B-B14F-4D97-AF65-F5344CB8AC3E}">
        <p14:creationId xmlns:p14="http://schemas.microsoft.com/office/powerpoint/2010/main" val="19713973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0" y="0"/>
            <a:ext cx="9144000" cy="1368425"/>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Civil Engineering Fields:  Geotechnical Engineering</a:t>
            </a:r>
            <a:r>
              <a:rPr lang="en-US" sz="2400" dirty="0">
                <a:solidFill>
                  <a:schemeClr val="accent2"/>
                </a:solidFill>
                <a:latin typeface="Times New Roman" pitchFamily="18" charset="0"/>
              </a:rPr>
              <a:t> </a:t>
            </a:r>
            <a:r>
              <a:rPr lang="en-US" sz="2300" dirty="0">
                <a:latin typeface="Times New Roman" pitchFamily="18" charset="0"/>
              </a:rPr>
              <a:t>– Designing structures such as tunnels, retaining walls, dams, piers, and offshore platforms.  Design aspects include analysis of the soil and rock that support structures and minimizing the effect of earthquakes.</a:t>
            </a:r>
          </a:p>
        </p:txBody>
      </p:sp>
      <p:sp>
        <p:nvSpPr>
          <p:cNvPr id="21507" name="Text Box 5"/>
          <p:cNvSpPr txBox="1">
            <a:spLocks noChangeArrowheads="1"/>
          </p:cNvSpPr>
          <p:nvPr/>
        </p:nvSpPr>
        <p:spPr bwMode="auto">
          <a:xfrm>
            <a:off x="457200" y="6324600"/>
            <a:ext cx="8686800" cy="3416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800" dirty="0">
                <a:latin typeface="Times New Roman" pitchFamily="18" charset="0"/>
              </a:rPr>
              <a:t>Reference: Driving piles for a bridge in Napa, CA,  Hoover Dam     </a:t>
            </a:r>
            <a:r>
              <a:rPr lang="en-US" sz="1800" dirty="0" smtClean="0">
                <a:latin typeface="Times New Roman" pitchFamily="18" charset="0"/>
                <a:hlinkClick r:id="rId2"/>
              </a:rPr>
              <a:t>www.wikipedia.com</a:t>
            </a:r>
            <a:r>
              <a:rPr lang="en-US" sz="1800" dirty="0" smtClean="0">
                <a:latin typeface="Times New Roman" pitchFamily="18" charset="0"/>
              </a:rPr>
              <a:t>   </a:t>
            </a:r>
            <a:endParaRPr lang="en-US" sz="1800" dirty="0">
              <a:latin typeface="Times New Roman" pitchFamily="18" charset="0"/>
            </a:endParaRPr>
          </a:p>
        </p:txBody>
      </p:sp>
      <p:pic>
        <p:nvPicPr>
          <p:cNvPr id="21508" name="Picture 5" descr="PileDriving for bridge in Napa CA"/>
          <p:cNvPicPr>
            <a:picLocks noChangeAspect="1" noChangeArrowheads="1"/>
          </p:cNvPicPr>
          <p:nvPr/>
        </p:nvPicPr>
        <p:blipFill>
          <a:blip r:embed="rId3" cstate="print"/>
          <a:srcRect r="7843"/>
          <a:stretch>
            <a:fillRect/>
          </a:stretch>
        </p:blipFill>
        <p:spPr bwMode="auto">
          <a:xfrm>
            <a:off x="0" y="1371600"/>
            <a:ext cx="3317875" cy="4800600"/>
          </a:xfrm>
          <a:prstGeom prst="rect">
            <a:avLst/>
          </a:prstGeom>
          <a:noFill/>
          <a:ln w="9525">
            <a:noFill/>
            <a:miter lim="800000"/>
            <a:headEnd/>
            <a:tailEnd/>
          </a:ln>
        </p:spPr>
      </p:pic>
      <p:pic>
        <p:nvPicPr>
          <p:cNvPr id="21509" name="Picture 6" descr="800px-Hoover_dam_from_air - wikipedia"/>
          <p:cNvPicPr>
            <a:picLocks noChangeAspect="1" noChangeArrowheads="1"/>
          </p:cNvPicPr>
          <p:nvPr/>
        </p:nvPicPr>
        <p:blipFill>
          <a:blip r:embed="rId4" cstate="print"/>
          <a:srcRect l="10146"/>
          <a:stretch>
            <a:fillRect/>
          </a:stretch>
        </p:blipFill>
        <p:spPr bwMode="auto">
          <a:xfrm>
            <a:off x="3352800" y="1371600"/>
            <a:ext cx="5791200" cy="4832350"/>
          </a:xfrm>
          <a:prstGeom prst="rect">
            <a:avLst/>
          </a:prstGeom>
          <a:noFill/>
          <a:ln w="9525">
            <a:noFill/>
            <a:miter lim="800000"/>
            <a:headEnd/>
            <a:tailEnd/>
          </a:ln>
        </p:spPr>
      </p:pic>
    </p:spTree>
    <p:extLst>
      <p:ext uri="{BB962C8B-B14F-4D97-AF65-F5344CB8AC3E}">
        <p14:creationId xmlns:p14="http://schemas.microsoft.com/office/powerpoint/2010/main" val="1711159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0" y="0"/>
            <a:ext cx="9144000" cy="1368425"/>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Civil Engineering Fields:  Environmental Engineering</a:t>
            </a:r>
            <a:r>
              <a:rPr lang="en-US" sz="2400" dirty="0">
                <a:solidFill>
                  <a:schemeClr val="accent2"/>
                </a:solidFill>
                <a:latin typeface="Times New Roman" pitchFamily="18" charset="0"/>
              </a:rPr>
              <a:t> </a:t>
            </a:r>
            <a:r>
              <a:rPr lang="en-US" sz="2300" dirty="0">
                <a:latin typeface="Times New Roman" pitchFamily="18" charset="0"/>
              </a:rPr>
              <a:t>– Providing safe drinking water, minimizing the impact of projects on wetlands, reducing pollution, cleaning up hazardous waste sites, disposing of wastewater, managing solid wastes, and managing natural resources.</a:t>
            </a:r>
          </a:p>
        </p:txBody>
      </p:sp>
      <p:sp>
        <p:nvSpPr>
          <p:cNvPr id="22531" name="Text Box 5"/>
          <p:cNvSpPr txBox="1">
            <a:spLocks noChangeArrowheads="1"/>
          </p:cNvSpPr>
          <p:nvPr/>
        </p:nvSpPr>
        <p:spPr bwMode="auto">
          <a:xfrm>
            <a:off x="457200" y="6518275"/>
            <a:ext cx="8686800" cy="3416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800" dirty="0">
                <a:latin typeface="Times New Roman" pitchFamily="18" charset="0"/>
              </a:rPr>
              <a:t>Reference: Smog in </a:t>
            </a:r>
            <a:r>
              <a:rPr lang="en-US" sz="1800" dirty="0" err="1">
                <a:latin typeface="Times New Roman" pitchFamily="18" charset="0"/>
              </a:rPr>
              <a:t>Bejiing</a:t>
            </a:r>
            <a:r>
              <a:rPr lang="en-US" sz="1800" dirty="0">
                <a:latin typeface="Times New Roman" pitchFamily="18" charset="0"/>
              </a:rPr>
              <a:t> before the 2008 Olympics   </a:t>
            </a:r>
            <a:r>
              <a:rPr lang="en-US" sz="1800" dirty="0">
                <a:latin typeface="Times New Roman" pitchFamily="18" charset="0"/>
                <a:hlinkClick r:id="rId2"/>
              </a:rPr>
              <a:t>www.sprol.com</a:t>
            </a:r>
            <a:r>
              <a:rPr lang="en-US" sz="1800" dirty="0">
                <a:latin typeface="Times New Roman" pitchFamily="18" charset="0"/>
              </a:rPr>
              <a:t>  </a:t>
            </a:r>
          </a:p>
        </p:txBody>
      </p:sp>
      <p:pic>
        <p:nvPicPr>
          <p:cNvPr id="22532" name="Picture 6" descr="bejiing olympics 2008 www sprol com"/>
          <p:cNvPicPr>
            <a:picLocks noChangeAspect="1" noChangeArrowheads="1"/>
          </p:cNvPicPr>
          <p:nvPr/>
        </p:nvPicPr>
        <p:blipFill>
          <a:blip r:embed="rId3" cstate="print"/>
          <a:srcRect b="9525"/>
          <a:stretch>
            <a:fillRect/>
          </a:stretch>
        </p:blipFill>
        <p:spPr bwMode="auto">
          <a:xfrm>
            <a:off x="228600" y="1371600"/>
            <a:ext cx="8610600" cy="5113338"/>
          </a:xfrm>
          <a:prstGeom prst="rect">
            <a:avLst/>
          </a:prstGeom>
          <a:noFill/>
          <a:ln w="9525">
            <a:noFill/>
            <a:miter lim="800000"/>
            <a:headEnd/>
            <a:tailEnd/>
          </a:ln>
        </p:spPr>
      </p:pic>
    </p:spTree>
    <p:extLst>
      <p:ext uri="{BB962C8B-B14F-4D97-AF65-F5344CB8AC3E}">
        <p14:creationId xmlns:p14="http://schemas.microsoft.com/office/powerpoint/2010/main" val="200904812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E8FAC52-B23C-4F15-8B9E-59A9BC021E89}" type="slidenum">
              <a:rPr lang="en-US" sz="1400"/>
              <a:pPr algn="r"/>
              <a:t>24</a:t>
            </a:fld>
            <a:endParaRPr lang="en-US" sz="1400"/>
          </a:p>
        </p:txBody>
      </p:sp>
      <p:sp>
        <p:nvSpPr>
          <p:cNvPr id="23558" name="Text Box 5"/>
          <p:cNvSpPr txBox="1">
            <a:spLocks noChangeArrowheads="1"/>
          </p:cNvSpPr>
          <p:nvPr/>
        </p:nvSpPr>
        <p:spPr bwMode="auto">
          <a:xfrm>
            <a:off x="0" y="457200"/>
            <a:ext cx="9144000" cy="3724096"/>
          </a:xfrm>
          <a:prstGeom prst="rect">
            <a:avLst/>
          </a:prstGeom>
          <a:noFill/>
          <a:ln w="9525">
            <a:noFill/>
            <a:miter lim="800000"/>
            <a:headEnd/>
            <a:tailEnd/>
          </a:ln>
        </p:spPr>
        <p:txBody>
          <a:bodyPr>
            <a:spAutoFit/>
          </a:bodyPr>
          <a:lstStyle/>
          <a:p>
            <a:pPr>
              <a:tabLst>
                <a:tab pos="406400" algn="l"/>
                <a:tab pos="685800" algn="l"/>
              </a:tabLst>
            </a:pPr>
            <a:r>
              <a:rPr lang="en-US" sz="2800" b="1" u="sng" dirty="0">
                <a:solidFill>
                  <a:schemeClr val="accent2"/>
                </a:solidFill>
                <a:latin typeface="Times New Roman" pitchFamily="18" charset="0"/>
              </a:rPr>
              <a:t>Industrial Engineering – what is it? </a:t>
            </a:r>
            <a:r>
              <a:rPr lang="en-US" sz="2800" b="1" i="1" dirty="0">
                <a:solidFill>
                  <a:schemeClr val="accent2"/>
                </a:solidFill>
                <a:latin typeface="Times New Roman" pitchFamily="18" charset="0"/>
              </a:rPr>
              <a:t> </a:t>
            </a:r>
          </a:p>
          <a:p>
            <a:pPr>
              <a:tabLst>
                <a:tab pos="406400" algn="l"/>
                <a:tab pos="685800" algn="l"/>
              </a:tabLst>
            </a:pPr>
            <a:r>
              <a:rPr lang="en-US" sz="2800" b="1" i="1" dirty="0">
                <a:latin typeface="Times New Roman" pitchFamily="18" charset="0"/>
              </a:rPr>
              <a:t>“Industrial engineers determine the most effective ways to use the basic factors of production -- people, machines, materials, information, and energy -- to make a product or to provide a service. They are the bridge between management goals and operational performance.” </a:t>
            </a:r>
          </a:p>
          <a:p>
            <a:pPr>
              <a:tabLst>
                <a:tab pos="406400" algn="l"/>
                <a:tab pos="685800" algn="l"/>
              </a:tabLst>
            </a:pPr>
            <a:endParaRPr lang="en-US" sz="2800" dirty="0">
              <a:latin typeface="Times New Roman" pitchFamily="18" charset="0"/>
            </a:endParaRPr>
          </a:p>
          <a:p>
            <a:pPr>
              <a:tabLst>
                <a:tab pos="406400" algn="l"/>
                <a:tab pos="685800" algn="l"/>
              </a:tabLst>
            </a:pPr>
            <a:r>
              <a:rPr lang="en-US" sz="2000" dirty="0">
                <a:latin typeface="Times New Roman" pitchFamily="18" charset="0"/>
              </a:rPr>
              <a:t>Reference:  Sloan Career Cornerstone Center (</a:t>
            </a:r>
            <a:r>
              <a:rPr lang="en-US" sz="2000" dirty="0">
                <a:latin typeface="Times New Roman" pitchFamily="18" charset="0"/>
                <a:hlinkClick r:id="rId2"/>
              </a:rPr>
              <a:t>http://</a:t>
            </a:r>
            <a:r>
              <a:rPr lang="en-US" sz="2000" dirty="0" smtClean="0">
                <a:latin typeface="Times New Roman" pitchFamily="18" charset="0"/>
                <a:hlinkClick r:id="rId2"/>
              </a:rPr>
              <a:t>www.careercornerstone.org/industrial/industrial.htm</a:t>
            </a:r>
            <a:r>
              <a:rPr lang="en-US" sz="2000" dirty="0" smtClean="0">
                <a:latin typeface="Times New Roman" pitchFamily="18" charset="0"/>
              </a:rPr>
              <a:t>)</a:t>
            </a:r>
            <a:endParaRPr lang="en-US" sz="2000" dirty="0">
              <a:latin typeface="Times New Roman" pitchFamily="18" charset="0"/>
            </a:endParaRPr>
          </a:p>
        </p:txBody>
      </p:sp>
      <p:sp>
        <p:nvSpPr>
          <p:cNvPr id="8"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9"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extLst>
      <p:ext uri="{BB962C8B-B14F-4D97-AF65-F5344CB8AC3E}">
        <p14:creationId xmlns:p14="http://schemas.microsoft.com/office/powerpoint/2010/main" val="22987944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B5CD40F6-7834-4054-9121-A400D5EA9D47}" type="slidenum">
              <a:rPr lang="en-US" sz="1400"/>
              <a:pPr algn="r"/>
              <a:t>25</a:t>
            </a:fld>
            <a:endParaRPr lang="en-US" sz="1400"/>
          </a:p>
        </p:txBody>
      </p:sp>
      <p:sp>
        <p:nvSpPr>
          <p:cNvPr id="24582" name="Text Box 5"/>
          <p:cNvSpPr txBox="1">
            <a:spLocks noChangeArrowheads="1"/>
          </p:cNvSpPr>
          <p:nvPr/>
        </p:nvSpPr>
        <p:spPr bwMode="auto">
          <a:xfrm>
            <a:off x="0" y="386281"/>
            <a:ext cx="9144000" cy="5643563"/>
          </a:xfrm>
          <a:prstGeom prst="rect">
            <a:avLst/>
          </a:prstGeom>
          <a:noFill/>
          <a:ln w="9525">
            <a:noFill/>
            <a:miter lim="800000"/>
            <a:headEnd/>
            <a:tailEnd/>
          </a:ln>
        </p:spPr>
        <p:txBody>
          <a:bodyPr>
            <a:spAutoFit/>
          </a:bodyPr>
          <a:lstStyle/>
          <a:p>
            <a:pPr marL="228600" indent="-228600">
              <a:tabLst>
                <a:tab pos="406400" algn="l"/>
                <a:tab pos="685800" algn="l"/>
              </a:tabLst>
            </a:pPr>
            <a:r>
              <a:rPr lang="en-US" sz="2800" b="1" u="sng" dirty="0">
                <a:solidFill>
                  <a:schemeClr val="accent2"/>
                </a:solidFill>
                <a:latin typeface="Times New Roman" pitchFamily="18" charset="0"/>
              </a:rPr>
              <a:t>Industrial Engineering – what is it? </a:t>
            </a:r>
            <a:r>
              <a:rPr lang="en-US" sz="2800" b="1" i="1" dirty="0">
                <a:solidFill>
                  <a:schemeClr val="accent2"/>
                </a:solidFill>
                <a:latin typeface="Times New Roman" pitchFamily="18" charset="0"/>
              </a:rPr>
              <a:t> </a:t>
            </a:r>
          </a:p>
          <a:p>
            <a:pPr marL="228600" indent="-228600">
              <a:tabLst>
                <a:tab pos="406400" algn="l"/>
                <a:tab pos="685800" algn="l"/>
              </a:tabLst>
            </a:pPr>
            <a:r>
              <a:rPr lang="en-US" sz="2800" b="1" i="1" dirty="0">
                <a:latin typeface="Times New Roman" pitchFamily="18" charset="0"/>
              </a:rPr>
              <a:t>“Industrial Engineers make processes better in the following ways:</a:t>
            </a:r>
          </a:p>
          <a:p>
            <a:pPr marL="228600" indent="-228600">
              <a:buFontTx/>
              <a:buChar char="•"/>
              <a:tabLst>
                <a:tab pos="406400" algn="l"/>
                <a:tab pos="685800" algn="l"/>
              </a:tabLst>
            </a:pPr>
            <a:r>
              <a:rPr lang="en-US" sz="2800" b="1" i="1" dirty="0">
                <a:latin typeface="Times New Roman" pitchFamily="18" charset="0"/>
              </a:rPr>
              <a:t>More efficient and more profitable business practices </a:t>
            </a:r>
          </a:p>
          <a:p>
            <a:pPr marL="228600" indent="-228600">
              <a:buFontTx/>
              <a:buChar char="•"/>
              <a:tabLst>
                <a:tab pos="406400" algn="l"/>
                <a:tab pos="685800" algn="l"/>
              </a:tabLst>
            </a:pPr>
            <a:r>
              <a:rPr lang="en-US" sz="2800" b="1" i="1" dirty="0">
                <a:latin typeface="Times New Roman" pitchFamily="18" charset="0"/>
              </a:rPr>
              <a:t>Better customer service and product quality </a:t>
            </a:r>
          </a:p>
          <a:p>
            <a:pPr marL="228600" indent="-228600">
              <a:buFontTx/>
              <a:buChar char="•"/>
              <a:tabLst>
                <a:tab pos="406400" algn="l"/>
                <a:tab pos="685800" algn="l"/>
              </a:tabLst>
            </a:pPr>
            <a:r>
              <a:rPr lang="en-US" sz="2800" b="1" i="1" dirty="0">
                <a:latin typeface="Times New Roman" pitchFamily="18" charset="0"/>
              </a:rPr>
              <a:t>Improved efficiency </a:t>
            </a:r>
          </a:p>
          <a:p>
            <a:pPr marL="228600" indent="-228600">
              <a:buFontTx/>
              <a:buChar char="•"/>
              <a:tabLst>
                <a:tab pos="406400" algn="l"/>
                <a:tab pos="685800" algn="l"/>
              </a:tabLst>
            </a:pPr>
            <a:r>
              <a:rPr lang="en-US" sz="2800" b="1" i="1" dirty="0">
                <a:latin typeface="Times New Roman" pitchFamily="18" charset="0"/>
              </a:rPr>
              <a:t>Increased ability to do more with less </a:t>
            </a:r>
          </a:p>
          <a:p>
            <a:pPr marL="228600" indent="-228600">
              <a:buFontTx/>
              <a:buChar char="•"/>
              <a:tabLst>
                <a:tab pos="406400" algn="l"/>
                <a:tab pos="685800" algn="l"/>
              </a:tabLst>
            </a:pPr>
            <a:r>
              <a:rPr lang="en-US" sz="2800" b="1" i="1" dirty="0">
                <a:latin typeface="Times New Roman" pitchFamily="18" charset="0"/>
              </a:rPr>
              <a:t>Making work safer, faster, easier, and more rewarding </a:t>
            </a:r>
          </a:p>
          <a:p>
            <a:pPr marL="228600" indent="-228600">
              <a:buFontTx/>
              <a:buChar char="•"/>
              <a:tabLst>
                <a:tab pos="406400" algn="l"/>
                <a:tab pos="685800" algn="l"/>
              </a:tabLst>
            </a:pPr>
            <a:r>
              <a:rPr lang="en-US" sz="2800" b="1" i="1" dirty="0">
                <a:latin typeface="Times New Roman" pitchFamily="18" charset="0"/>
              </a:rPr>
              <a:t>Helping companies produce more products quickly </a:t>
            </a:r>
          </a:p>
          <a:p>
            <a:pPr marL="228600" indent="-228600">
              <a:buFontTx/>
              <a:buChar char="•"/>
              <a:tabLst>
                <a:tab pos="406400" algn="l"/>
                <a:tab pos="685800" algn="l"/>
              </a:tabLst>
            </a:pPr>
            <a:r>
              <a:rPr lang="en-US" sz="2800" b="1" i="1" dirty="0">
                <a:latin typeface="Times New Roman" pitchFamily="18" charset="0"/>
              </a:rPr>
              <a:t>Making the world safer through better designed products </a:t>
            </a:r>
          </a:p>
          <a:p>
            <a:pPr marL="228600" indent="-228600">
              <a:buFontTx/>
              <a:buChar char="•"/>
              <a:tabLst>
                <a:tab pos="406400" algn="l"/>
                <a:tab pos="685800" algn="l"/>
              </a:tabLst>
            </a:pPr>
            <a:r>
              <a:rPr lang="en-US" sz="2800" b="1" i="1" dirty="0">
                <a:latin typeface="Times New Roman" pitchFamily="18" charset="0"/>
              </a:rPr>
              <a:t>Reducing costs associated with new technologies” </a:t>
            </a:r>
          </a:p>
          <a:p>
            <a:pPr marL="228600" indent="-228600">
              <a:tabLst>
                <a:tab pos="406400" algn="l"/>
                <a:tab pos="685800" algn="l"/>
              </a:tabLst>
            </a:pPr>
            <a:endParaRPr lang="en-US" sz="2800" dirty="0">
              <a:latin typeface="Times New Roman" pitchFamily="18" charset="0"/>
            </a:endParaRPr>
          </a:p>
          <a:p>
            <a:pPr marL="228600" indent="-228600">
              <a:tabLst>
                <a:tab pos="406400" algn="l"/>
                <a:tab pos="685800" algn="l"/>
              </a:tabLst>
            </a:pPr>
            <a:r>
              <a:rPr lang="en-US" sz="2000" dirty="0">
                <a:latin typeface="Times New Roman" pitchFamily="18" charset="0"/>
              </a:rPr>
              <a:t>Reference:  Institute of Industrial Engineers </a:t>
            </a:r>
            <a:r>
              <a:rPr lang="en-US" sz="2000" dirty="0">
                <a:latin typeface="Times New Roman" pitchFamily="18" charset="0"/>
                <a:hlinkClick r:id="rId2"/>
              </a:rPr>
              <a:t>www.iie2net.org</a:t>
            </a:r>
            <a:r>
              <a:rPr lang="en-US" sz="2000" dirty="0">
                <a:latin typeface="Times New Roman" pitchFamily="18" charset="0"/>
              </a:rPr>
              <a:t> </a:t>
            </a:r>
          </a:p>
        </p:txBody>
      </p:sp>
      <p:sp>
        <p:nvSpPr>
          <p:cNvPr id="8"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9"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extLst>
      <p:ext uri="{BB962C8B-B14F-4D97-AF65-F5344CB8AC3E}">
        <p14:creationId xmlns:p14="http://schemas.microsoft.com/office/powerpoint/2010/main" val="32621413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0" y="0"/>
            <a:ext cx="9144000" cy="1089529"/>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Industrial Engineering:  Time and Motion Studies</a:t>
            </a:r>
            <a:r>
              <a:rPr lang="en-US" sz="2400" dirty="0">
                <a:solidFill>
                  <a:schemeClr val="accent2"/>
                </a:solidFill>
                <a:latin typeface="Times New Roman" pitchFamily="18" charset="0"/>
              </a:rPr>
              <a:t> </a:t>
            </a:r>
            <a:r>
              <a:rPr lang="en-US" sz="2400" dirty="0">
                <a:latin typeface="Times New Roman" pitchFamily="18" charset="0"/>
              </a:rPr>
              <a:t>– Industrial engineers might analyze an assembly line to improve efficiency, to reduce expense, or to eliminate injuries.</a:t>
            </a:r>
          </a:p>
        </p:txBody>
      </p:sp>
      <p:sp>
        <p:nvSpPr>
          <p:cNvPr id="25603" name="Text Box 5"/>
          <p:cNvSpPr txBox="1">
            <a:spLocks noChangeArrowheads="1"/>
          </p:cNvSpPr>
          <p:nvPr/>
        </p:nvSpPr>
        <p:spPr bwMode="auto">
          <a:xfrm>
            <a:off x="24897" y="6487746"/>
            <a:ext cx="8686800" cy="3416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600" dirty="0">
                <a:latin typeface="Times New Roman" pitchFamily="18" charset="0"/>
              </a:rPr>
              <a:t>Reference:  Hyundai assembly </a:t>
            </a:r>
            <a:r>
              <a:rPr lang="en-US" sz="1600" dirty="0" smtClean="0">
                <a:latin typeface="Times New Roman" pitchFamily="18" charset="0"/>
              </a:rPr>
              <a:t>line (</a:t>
            </a:r>
            <a:r>
              <a:rPr lang="en-US" sz="1600" dirty="0" smtClean="0">
                <a:latin typeface="Times New Roman" pitchFamily="18" charset="0"/>
                <a:hlinkClick r:id="rId2"/>
              </a:rPr>
              <a:t>www.wikipedia.com</a:t>
            </a:r>
            <a:r>
              <a:rPr lang="en-US" sz="1600" dirty="0" smtClean="0">
                <a:latin typeface="Times New Roman" pitchFamily="18" charset="0"/>
              </a:rPr>
              <a:t> ) </a:t>
            </a:r>
            <a:r>
              <a:rPr lang="en-US" sz="1800" dirty="0" smtClean="0"/>
              <a:t> </a:t>
            </a:r>
            <a:endParaRPr lang="en-US" sz="1800" dirty="0"/>
          </a:p>
        </p:txBody>
      </p:sp>
      <p:pic>
        <p:nvPicPr>
          <p:cNvPr id="25604" name="Picture 4" descr="797px-Hyundai_car_assembly_line - wikipedia"/>
          <p:cNvPicPr>
            <a:picLocks noChangeAspect="1" noChangeArrowheads="1"/>
          </p:cNvPicPr>
          <p:nvPr/>
        </p:nvPicPr>
        <p:blipFill>
          <a:blip r:embed="rId3" cstate="print"/>
          <a:srcRect/>
          <a:stretch>
            <a:fillRect/>
          </a:stretch>
        </p:blipFill>
        <p:spPr bwMode="auto">
          <a:xfrm>
            <a:off x="838200" y="1066800"/>
            <a:ext cx="7162800" cy="5395913"/>
          </a:xfrm>
          <a:prstGeom prst="rect">
            <a:avLst/>
          </a:prstGeom>
          <a:noFill/>
          <a:ln w="9525">
            <a:noFill/>
            <a:miter lim="800000"/>
            <a:headEnd/>
            <a:tailEnd/>
          </a:ln>
        </p:spPr>
      </p:pic>
    </p:spTree>
    <p:extLst>
      <p:ext uri="{BB962C8B-B14F-4D97-AF65-F5344CB8AC3E}">
        <p14:creationId xmlns:p14="http://schemas.microsoft.com/office/powerpoint/2010/main" val="132705652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0"/>
            <a:ext cx="9144000" cy="1089025"/>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Industrial Engineering:  Statistical Quality Control</a:t>
            </a:r>
            <a:r>
              <a:rPr lang="en-US" sz="2400" dirty="0">
                <a:latin typeface="Times New Roman" pitchFamily="18" charset="0"/>
              </a:rPr>
              <a:t> – Industrial engineers often work in production environments and use many statistical tools to analyze and improve processes.</a:t>
            </a:r>
          </a:p>
        </p:txBody>
      </p:sp>
      <p:sp>
        <p:nvSpPr>
          <p:cNvPr id="26627" name="Text Box 5"/>
          <p:cNvSpPr txBox="1">
            <a:spLocks noChangeArrowheads="1"/>
          </p:cNvSpPr>
          <p:nvPr/>
        </p:nvSpPr>
        <p:spPr bwMode="auto">
          <a:xfrm>
            <a:off x="0" y="6511087"/>
            <a:ext cx="8686800" cy="341632"/>
          </a:xfrm>
          <a:prstGeom prst="rect">
            <a:avLst/>
          </a:prstGeom>
          <a:solidFill>
            <a:schemeClr val="bg1"/>
          </a:solidFill>
          <a:ln w="9525">
            <a:noFill/>
            <a:miter lim="800000"/>
            <a:headEnd/>
            <a:tailEnd/>
          </a:ln>
        </p:spPr>
        <p:txBody>
          <a:bodyPr>
            <a:spAutoFit/>
          </a:bodyPr>
          <a:lstStyle/>
          <a:p>
            <a:pPr marL="1320800" indent="-1320800">
              <a:lnSpc>
                <a:spcPct val="90000"/>
              </a:lnSpc>
              <a:tabLst>
                <a:tab pos="457200" algn="l"/>
                <a:tab pos="685800" algn="l"/>
              </a:tabLst>
            </a:pPr>
            <a:r>
              <a:rPr lang="en-US" sz="1800" dirty="0">
                <a:latin typeface="Times New Roman" pitchFamily="18" charset="0"/>
              </a:rPr>
              <a:t>Reference:  </a:t>
            </a:r>
            <a:r>
              <a:rPr lang="en-US" sz="1800" dirty="0" smtClean="0">
                <a:latin typeface="Times New Roman" pitchFamily="18" charset="0"/>
              </a:rPr>
              <a:t>(</a:t>
            </a:r>
            <a:r>
              <a:rPr lang="en-US" sz="1800" dirty="0" smtClean="0">
                <a:latin typeface="Times New Roman" pitchFamily="18" charset="0"/>
                <a:hlinkClick r:id="rId2"/>
              </a:rPr>
              <a:t>http</a:t>
            </a:r>
            <a:r>
              <a:rPr lang="en-US" sz="1800" dirty="0">
                <a:latin typeface="Times New Roman" pitchFamily="18" charset="0"/>
                <a:hlinkClick r:id="rId2"/>
              </a:rPr>
              <a:t>://</a:t>
            </a:r>
            <a:r>
              <a:rPr lang="en-US" sz="1800" dirty="0" smtClean="0">
                <a:latin typeface="Times New Roman" pitchFamily="18" charset="0"/>
                <a:hlinkClick r:id="rId2"/>
              </a:rPr>
              <a:t>deming.eng.clemson.edu/pub/tutorials/qctools/qct.htm#LIST</a:t>
            </a:r>
            <a:r>
              <a:rPr lang="en-US" sz="1800" dirty="0" smtClean="0">
                <a:latin typeface="Times New Roman" pitchFamily="18" charset="0"/>
              </a:rPr>
              <a:t> ) </a:t>
            </a:r>
            <a:endParaRPr lang="en-US" sz="2000" dirty="0"/>
          </a:p>
        </p:txBody>
      </p:sp>
      <p:pic>
        <p:nvPicPr>
          <p:cNvPr id="26628" name="Picture 2"/>
          <p:cNvPicPr>
            <a:picLocks noChangeAspect="1" noChangeArrowheads="1"/>
          </p:cNvPicPr>
          <p:nvPr/>
        </p:nvPicPr>
        <p:blipFill>
          <a:blip r:embed="rId3" cstate="print"/>
          <a:srcRect l="5714" t="28952" r="67619" b="45905"/>
          <a:stretch>
            <a:fillRect/>
          </a:stretch>
        </p:blipFill>
        <p:spPr bwMode="auto">
          <a:xfrm>
            <a:off x="0" y="1143000"/>
            <a:ext cx="8839200" cy="5208588"/>
          </a:xfrm>
          <a:prstGeom prst="rect">
            <a:avLst/>
          </a:prstGeom>
          <a:noFill/>
          <a:ln w="9525">
            <a:noFill/>
            <a:miter lim="800000"/>
            <a:headEnd/>
            <a:tailEnd/>
          </a:ln>
        </p:spPr>
      </p:pic>
    </p:spTree>
    <p:extLst>
      <p:ext uri="{BB962C8B-B14F-4D97-AF65-F5344CB8AC3E}">
        <p14:creationId xmlns:p14="http://schemas.microsoft.com/office/powerpoint/2010/main" val="35882502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637730C-098E-4E41-84FD-77768E3814E0}" type="slidenum">
              <a:rPr lang="en-US" sz="1400"/>
              <a:pPr algn="r"/>
              <a:t>28</a:t>
            </a:fld>
            <a:endParaRPr lang="en-US" sz="1400"/>
          </a:p>
        </p:txBody>
      </p:sp>
      <p:sp>
        <p:nvSpPr>
          <p:cNvPr id="50182" name="Text Box 5"/>
          <p:cNvSpPr txBox="1">
            <a:spLocks noChangeArrowheads="1"/>
          </p:cNvSpPr>
          <p:nvPr/>
        </p:nvSpPr>
        <p:spPr bwMode="auto">
          <a:xfrm>
            <a:off x="0" y="434915"/>
            <a:ext cx="9144000" cy="3970338"/>
          </a:xfrm>
          <a:prstGeom prst="rect">
            <a:avLst/>
          </a:prstGeom>
          <a:noFill/>
          <a:ln w="9525">
            <a:noFill/>
            <a:miter lim="800000"/>
            <a:headEnd/>
            <a:tailEnd/>
          </a:ln>
        </p:spPr>
        <p:txBody>
          <a:bodyPr>
            <a:spAutoFit/>
          </a:bodyPr>
          <a:lstStyle/>
          <a:p>
            <a:pPr>
              <a:tabLst>
                <a:tab pos="406400" algn="l"/>
                <a:tab pos="685800" algn="l"/>
              </a:tabLst>
              <a:defRPr/>
            </a:pPr>
            <a:r>
              <a:rPr lang="en-US" sz="2800" b="1" u="sng" dirty="0">
                <a:solidFill>
                  <a:schemeClr val="accent2"/>
                </a:solidFill>
                <a:latin typeface="Times New Roman" pitchFamily="18" charset="0"/>
              </a:rPr>
              <a:t>Other Engineering Disciplines </a:t>
            </a:r>
            <a:r>
              <a:rPr lang="en-US" sz="2800" b="1" i="1" dirty="0">
                <a:solidFill>
                  <a:schemeClr val="accent2"/>
                </a:solidFill>
                <a:latin typeface="Times New Roman" pitchFamily="18" charset="0"/>
              </a:rPr>
              <a:t> </a:t>
            </a:r>
          </a:p>
          <a:p>
            <a:pPr marL="342900" indent="-342900">
              <a:buFont typeface="Arial" pitchFamily="34" charset="0"/>
              <a:buChar char="•"/>
              <a:tabLst>
                <a:tab pos="342900" algn="l"/>
                <a:tab pos="685800" algn="l"/>
              </a:tabLst>
              <a:defRPr/>
            </a:pPr>
            <a:r>
              <a:rPr lang="en-US" sz="2800" dirty="0">
                <a:latin typeface="Times New Roman" pitchFamily="18" charset="0"/>
              </a:rPr>
              <a:t>There are many engineering disciplines and it would be difficult to discuss them all.</a:t>
            </a:r>
          </a:p>
          <a:p>
            <a:pPr marL="342900" indent="-342900">
              <a:buFont typeface="Arial" pitchFamily="34" charset="0"/>
              <a:buChar char="•"/>
              <a:tabLst>
                <a:tab pos="342900" algn="l"/>
                <a:tab pos="685800" algn="l"/>
              </a:tabLst>
              <a:defRPr/>
            </a:pPr>
            <a:r>
              <a:rPr lang="en-US" sz="2800" dirty="0">
                <a:latin typeface="Times New Roman" pitchFamily="18" charset="0"/>
              </a:rPr>
              <a:t>Doing some research on engineering disciplines that interest you is a good investment in your future.</a:t>
            </a:r>
          </a:p>
          <a:p>
            <a:pPr marL="342900" indent="-342900">
              <a:buFont typeface="Arial" pitchFamily="34" charset="0"/>
              <a:buChar char="•"/>
              <a:tabLst>
                <a:tab pos="342900" algn="l"/>
                <a:tab pos="685800" algn="l"/>
              </a:tabLst>
              <a:defRPr/>
            </a:pPr>
            <a:r>
              <a:rPr lang="en-US" sz="2800" dirty="0">
                <a:latin typeface="Times New Roman" pitchFamily="18" charset="0"/>
              </a:rPr>
              <a:t>Note that large industries often hire engineers, technologists, or technicians from a variety of disciplines.  For example, you don’t necessarily need to be an aerospace engineer to work for an aerospace engineering company. </a:t>
            </a:r>
          </a:p>
        </p:txBody>
      </p:sp>
      <p:grpSp>
        <p:nvGrpSpPr>
          <p:cNvPr id="2" name="Group 1"/>
          <p:cNvGrpSpPr/>
          <p:nvPr/>
        </p:nvGrpSpPr>
        <p:grpSpPr>
          <a:xfrm>
            <a:off x="1066800" y="4578350"/>
            <a:ext cx="6705600" cy="1905000"/>
            <a:chOff x="1143000" y="4800600"/>
            <a:chExt cx="6705600" cy="1905000"/>
          </a:xfrm>
        </p:grpSpPr>
        <p:sp>
          <p:nvSpPr>
            <p:cNvPr id="7" name="Rounded Rectangle 6"/>
            <p:cNvSpPr/>
            <p:nvPr/>
          </p:nvSpPr>
          <p:spPr>
            <a:xfrm>
              <a:off x="1143000" y="4800600"/>
              <a:ext cx="6705600" cy="190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56" name="TextBox 7"/>
            <p:cNvSpPr txBox="1">
              <a:spLocks noChangeArrowheads="1"/>
            </p:cNvSpPr>
            <p:nvPr/>
          </p:nvSpPr>
          <p:spPr bwMode="auto">
            <a:xfrm>
              <a:off x="2286000" y="4800600"/>
              <a:ext cx="4792663" cy="461963"/>
            </a:xfrm>
            <a:prstGeom prst="rect">
              <a:avLst/>
            </a:prstGeom>
            <a:noFill/>
            <a:ln w="9525">
              <a:noFill/>
              <a:miter lim="800000"/>
              <a:headEnd/>
              <a:tailEnd/>
            </a:ln>
          </p:spPr>
          <p:txBody>
            <a:bodyPr wrap="none">
              <a:spAutoFit/>
            </a:bodyPr>
            <a:lstStyle/>
            <a:p>
              <a:r>
                <a:rPr lang="en-US" sz="2400">
                  <a:solidFill>
                    <a:srgbClr val="0000FF"/>
                  </a:solidFill>
                </a:rPr>
                <a:t>Aerospace Engineering Company</a:t>
              </a:r>
            </a:p>
          </p:txBody>
        </p:sp>
        <p:sp>
          <p:nvSpPr>
            <p:cNvPr id="27657" name="TextBox 9"/>
            <p:cNvSpPr txBox="1">
              <a:spLocks noChangeArrowheads="1"/>
            </p:cNvSpPr>
            <p:nvPr/>
          </p:nvSpPr>
          <p:spPr bwMode="auto">
            <a:xfrm>
              <a:off x="1219200" y="5257800"/>
              <a:ext cx="2252540" cy="400110"/>
            </a:xfrm>
            <a:prstGeom prst="rect">
              <a:avLst/>
            </a:prstGeom>
            <a:solidFill>
              <a:schemeClr val="bg1"/>
            </a:solidFill>
            <a:ln w="12700">
              <a:solidFill>
                <a:schemeClr val="tx1"/>
              </a:solidFill>
              <a:miter lim="800000"/>
              <a:headEnd/>
              <a:tailEnd/>
            </a:ln>
          </p:spPr>
          <p:txBody>
            <a:bodyPr wrap="none">
              <a:spAutoFit/>
            </a:bodyPr>
            <a:lstStyle/>
            <a:p>
              <a:r>
                <a:rPr lang="en-US" sz="2000" dirty="0"/>
                <a:t>Electrical Engineers</a:t>
              </a:r>
            </a:p>
          </p:txBody>
        </p:sp>
        <p:sp>
          <p:nvSpPr>
            <p:cNvPr id="27658" name="TextBox 10"/>
            <p:cNvSpPr txBox="1">
              <a:spLocks noChangeArrowheads="1"/>
            </p:cNvSpPr>
            <p:nvPr/>
          </p:nvSpPr>
          <p:spPr bwMode="auto">
            <a:xfrm>
              <a:off x="1600200" y="5791200"/>
              <a:ext cx="2252540" cy="400110"/>
            </a:xfrm>
            <a:prstGeom prst="rect">
              <a:avLst/>
            </a:prstGeom>
            <a:solidFill>
              <a:schemeClr val="bg1"/>
            </a:solidFill>
            <a:ln w="12700">
              <a:solidFill>
                <a:schemeClr val="tx1"/>
              </a:solidFill>
              <a:miter lim="800000"/>
              <a:headEnd/>
              <a:tailEnd/>
            </a:ln>
          </p:spPr>
          <p:txBody>
            <a:bodyPr wrap="none">
              <a:spAutoFit/>
            </a:bodyPr>
            <a:lstStyle/>
            <a:p>
              <a:r>
                <a:rPr lang="en-US" sz="2000"/>
                <a:t>Industrial Engineers</a:t>
              </a:r>
            </a:p>
          </p:txBody>
        </p:sp>
        <p:sp>
          <p:nvSpPr>
            <p:cNvPr id="27659" name="TextBox 11"/>
            <p:cNvSpPr txBox="1">
              <a:spLocks noChangeArrowheads="1"/>
            </p:cNvSpPr>
            <p:nvPr/>
          </p:nvSpPr>
          <p:spPr bwMode="auto">
            <a:xfrm>
              <a:off x="5181600" y="5257800"/>
              <a:ext cx="2355132" cy="400110"/>
            </a:xfrm>
            <a:prstGeom prst="rect">
              <a:avLst/>
            </a:prstGeom>
            <a:solidFill>
              <a:schemeClr val="bg1"/>
            </a:solidFill>
            <a:ln w="12700">
              <a:solidFill>
                <a:schemeClr val="tx1"/>
              </a:solidFill>
              <a:miter lim="800000"/>
              <a:headEnd/>
              <a:tailEnd/>
            </a:ln>
          </p:spPr>
          <p:txBody>
            <a:bodyPr wrap="none">
              <a:spAutoFit/>
            </a:bodyPr>
            <a:lstStyle/>
            <a:p>
              <a:r>
                <a:rPr lang="en-US" sz="2000"/>
                <a:t>Aerospace Engineers</a:t>
              </a:r>
            </a:p>
          </p:txBody>
        </p:sp>
        <p:sp>
          <p:nvSpPr>
            <p:cNvPr id="27660" name="TextBox 12"/>
            <p:cNvSpPr txBox="1">
              <a:spLocks noChangeArrowheads="1"/>
            </p:cNvSpPr>
            <p:nvPr/>
          </p:nvSpPr>
          <p:spPr bwMode="auto">
            <a:xfrm>
              <a:off x="4724400" y="5791200"/>
              <a:ext cx="2467342" cy="400110"/>
            </a:xfrm>
            <a:prstGeom prst="rect">
              <a:avLst/>
            </a:prstGeom>
            <a:solidFill>
              <a:schemeClr val="bg1"/>
            </a:solidFill>
            <a:ln w="12700">
              <a:solidFill>
                <a:schemeClr val="tx1"/>
              </a:solidFill>
              <a:miter lim="800000"/>
              <a:headEnd/>
              <a:tailEnd/>
            </a:ln>
          </p:spPr>
          <p:txBody>
            <a:bodyPr wrap="none">
              <a:spAutoFit/>
            </a:bodyPr>
            <a:lstStyle/>
            <a:p>
              <a:r>
                <a:rPr lang="en-US" sz="2000"/>
                <a:t>Mechanical Engineers</a:t>
              </a:r>
            </a:p>
          </p:txBody>
        </p:sp>
        <p:sp>
          <p:nvSpPr>
            <p:cNvPr id="27661" name="TextBox 13"/>
            <p:cNvSpPr txBox="1">
              <a:spLocks noChangeArrowheads="1"/>
            </p:cNvSpPr>
            <p:nvPr/>
          </p:nvSpPr>
          <p:spPr bwMode="auto">
            <a:xfrm>
              <a:off x="3276600" y="6248400"/>
              <a:ext cx="1856598" cy="400110"/>
            </a:xfrm>
            <a:prstGeom prst="rect">
              <a:avLst/>
            </a:prstGeom>
            <a:solidFill>
              <a:schemeClr val="bg1"/>
            </a:solidFill>
            <a:ln w="12700">
              <a:solidFill>
                <a:schemeClr val="tx1"/>
              </a:solidFill>
              <a:miter lim="800000"/>
              <a:headEnd/>
              <a:tailEnd/>
            </a:ln>
          </p:spPr>
          <p:txBody>
            <a:bodyPr wrap="none">
              <a:spAutoFit/>
            </a:bodyPr>
            <a:lstStyle/>
            <a:p>
              <a:r>
                <a:rPr lang="en-US" sz="2000"/>
                <a:t>Other Engineers</a:t>
              </a:r>
            </a:p>
          </p:txBody>
        </p:sp>
      </p:grpSp>
      <p:sp>
        <p:nvSpPr>
          <p:cNvPr id="15"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6" name="Rectangle 20"/>
          <p:cNvSpPr>
            <a:spLocks noChangeArrowheads="1"/>
          </p:cNvSpPr>
          <p:nvPr/>
        </p:nvSpPr>
        <p:spPr bwMode="auto">
          <a:xfrm>
            <a:off x="0" y="0"/>
            <a:ext cx="9144000" cy="377825"/>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extLst>
      <p:ext uri="{BB962C8B-B14F-4D97-AF65-F5344CB8AC3E}">
        <p14:creationId xmlns:p14="http://schemas.microsoft.com/office/powerpoint/2010/main" val="34407236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762000" y="762000"/>
            <a:ext cx="7924800" cy="366713"/>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sz="1800">
                <a:solidFill>
                  <a:schemeClr val="accent2"/>
                </a:solidFill>
              </a:rPr>
              <a:t> </a:t>
            </a:r>
          </a:p>
        </p:txBody>
      </p:sp>
      <p:sp>
        <p:nvSpPr>
          <p:cNvPr id="41990" name="Text Box 6"/>
          <p:cNvSpPr txBox="1">
            <a:spLocks noChangeArrowheads="1"/>
          </p:cNvSpPr>
          <p:nvPr/>
        </p:nvSpPr>
        <p:spPr bwMode="auto">
          <a:xfrm>
            <a:off x="0" y="381000"/>
            <a:ext cx="9144000" cy="6955750"/>
          </a:xfrm>
          <a:prstGeom prst="rect">
            <a:avLst/>
          </a:prstGeom>
          <a:noFill/>
          <a:ln w="9525">
            <a:noFill/>
            <a:miter lim="800000"/>
            <a:headEnd/>
            <a:tailEnd/>
          </a:ln>
          <a:effectLst/>
        </p:spPr>
        <p:txBody>
          <a:bodyPr wrap="square">
            <a:spAutoFit/>
          </a:bodyPr>
          <a:lstStyle/>
          <a:p>
            <a:pPr eaLnBrk="1" hangingPunct="1">
              <a:spcBef>
                <a:spcPct val="50000"/>
              </a:spcBef>
              <a:buFont typeface="Wingdings" pitchFamily="2" charset="2"/>
              <a:buNone/>
              <a:tabLst>
                <a:tab pos="692150" algn="l"/>
              </a:tabLst>
            </a:pPr>
            <a:r>
              <a:rPr lang="en-US" sz="2800" b="1" u="sng" dirty="0" smtClean="0">
                <a:solidFill>
                  <a:schemeClr val="accent2"/>
                </a:solidFill>
              </a:rPr>
              <a:t>Specialization</a:t>
            </a:r>
            <a:r>
              <a:rPr lang="en-US" sz="2800" dirty="0" smtClean="0">
                <a:solidFill>
                  <a:schemeClr val="accent2"/>
                </a:solidFill>
              </a:rPr>
              <a:t> </a:t>
            </a:r>
            <a:endParaRPr lang="en-US" sz="2800" dirty="0">
              <a:solidFill>
                <a:schemeClr val="accent2"/>
              </a:solidFill>
            </a:endParaRPr>
          </a:p>
          <a:p>
            <a:pPr eaLnBrk="1" hangingPunct="1">
              <a:spcBef>
                <a:spcPct val="50000"/>
              </a:spcBef>
              <a:buFont typeface="Wingdings" pitchFamily="2" charset="2"/>
              <a:buNone/>
              <a:tabLst>
                <a:tab pos="692150" algn="l"/>
              </a:tabLst>
            </a:pPr>
            <a:r>
              <a:rPr lang="en-US" dirty="0" smtClean="0">
                <a:solidFill>
                  <a:schemeClr val="accent2"/>
                </a:solidFill>
              </a:rPr>
              <a:t>Most BS engineering degrees offer electives in the junior and senior years allowing you to specialize to some extent.  For example, civil </a:t>
            </a:r>
            <a:r>
              <a:rPr lang="en-US" dirty="0">
                <a:solidFill>
                  <a:schemeClr val="accent2"/>
                </a:solidFill>
              </a:rPr>
              <a:t>e</a:t>
            </a:r>
            <a:r>
              <a:rPr lang="en-US" dirty="0" smtClean="0">
                <a:solidFill>
                  <a:schemeClr val="accent2"/>
                </a:solidFill>
              </a:rPr>
              <a:t>ngineering students might specialize in:</a:t>
            </a:r>
          </a:p>
          <a:p>
            <a:pPr eaLnBrk="1" hangingPunct="1">
              <a:spcBef>
                <a:spcPct val="50000"/>
              </a:spcBef>
              <a:tabLst>
                <a:tab pos="692150" algn="l"/>
              </a:tabLst>
            </a:pPr>
            <a:r>
              <a:rPr lang="en-US" dirty="0" smtClean="0">
                <a:solidFill>
                  <a:schemeClr val="accent2"/>
                </a:solidFill>
              </a:rPr>
              <a:t>- Transportation</a:t>
            </a:r>
            <a:br>
              <a:rPr lang="en-US" dirty="0" smtClean="0">
                <a:solidFill>
                  <a:schemeClr val="accent2"/>
                </a:solidFill>
              </a:rPr>
            </a:br>
            <a:r>
              <a:rPr lang="en-US" dirty="0" smtClean="0">
                <a:solidFill>
                  <a:schemeClr val="accent2"/>
                </a:solidFill>
              </a:rPr>
              <a:t>- Structural</a:t>
            </a:r>
            <a:br>
              <a:rPr lang="en-US" dirty="0" smtClean="0">
                <a:solidFill>
                  <a:schemeClr val="accent2"/>
                </a:solidFill>
              </a:rPr>
            </a:br>
            <a:r>
              <a:rPr lang="en-US" dirty="0" smtClean="0">
                <a:solidFill>
                  <a:schemeClr val="accent2"/>
                </a:solidFill>
              </a:rPr>
              <a:t>- Environmental</a:t>
            </a:r>
            <a:br>
              <a:rPr lang="en-US" dirty="0" smtClean="0">
                <a:solidFill>
                  <a:schemeClr val="accent2"/>
                </a:solidFill>
              </a:rPr>
            </a:br>
            <a:r>
              <a:rPr lang="en-US" dirty="0" smtClean="0">
                <a:solidFill>
                  <a:schemeClr val="accent2"/>
                </a:solidFill>
              </a:rPr>
              <a:t>- Geotechnical</a:t>
            </a:r>
            <a:br>
              <a:rPr lang="en-US" dirty="0" smtClean="0">
                <a:solidFill>
                  <a:schemeClr val="accent2"/>
                </a:solidFill>
              </a:rPr>
            </a:br>
            <a:r>
              <a:rPr lang="en-US" dirty="0" smtClean="0">
                <a:solidFill>
                  <a:schemeClr val="accent2"/>
                </a:solidFill>
              </a:rPr>
              <a:t>- Water</a:t>
            </a:r>
            <a:endParaRPr lang="en-US" dirty="0">
              <a:solidFill>
                <a:schemeClr val="accent2"/>
              </a:solidFill>
            </a:endParaRPr>
          </a:p>
          <a:p>
            <a:pPr eaLnBrk="1" hangingPunct="1">
              <a:spcBef>
                <a:spcPct val="50000"/>
              </a:spcBef>
              <a:buFont typeface="Wingdings" pitchFamily="2" charset="2"/>
              <a:buNone/>
              <a:tabLst>
                <a:tab pos="692150" algn="l"/>
              </a:tabLst>
            </a:pPr>
            <a:r>
              <a:rPr lang="en-US" dirty="0" smtClean="0">
                <a:solidFill>
                  <a:schemeClr val="accent2"/>
                </a:solidFill>
              </a:rPr>
              <a:t>A student might specialize by:</a:t>
            </a:r>
            <a:br>
              <a:rPr lang="en-US" dirty="0" smtClean="0">
                <a:solidFill>
                  <a:schemeClr val="accent2"/>
                </a:solidFill>
              </a:rPr>
            </a:br>
            <a:r>
              <a:rPr lang="en-US" dirty="0" smtClean="0">
                <a:solidFill>
                  <a:schemeClr val="accent2"/>
                </a:solidFill>
              </a:rPr>
              <a:t>- Selecting electives in a specialized area</a:t>
            </a:r>
            <a:br>
              <a:rPr lang="en-US" dirty="0" smtClean="0">
                <a:solidFill>
                  <a:schemeClr val="accent2"/>
                </a:solidFill>
              </a:rPr>
            </a:br>
            <a:r>
              <a:rPr lang="en-US" dirty="0" smtClean="0">
                <a:solidFill>
                  <a:schemeClr val="accent2"/>
                </a:solidFill>
              </a:rPr>
              <a:t>- Some degrees offer official specializations</a:t>
            </a:r>
            <a:br>
              <a:rPr lang="en-US" dirty="0" smtClean="0">
                <a:solidFill>
                  <a:schemeClr val="accent2"/>
                </a:solidFill>
              </a:rPr>
            </a:br>
            <a:r>
              <a:rPr lang="en-US" sz="2000" dirty="0" smtClean="0">
                <a:solidFill>
                  <a:schemeClr val="accent2"/>
                </a:solidFill>
              </a:rPr>
              <a:t>      Ex:  BS in Mechanical Engineering with specialization in Nuclear Engineering</a:t>
            </a:r>
            <a:br>
              <a:rPr lang="en-US" sz="2000" dirty="0" smtClean="0">
                <a:solidFill>
                  <a:schemeClr val="accent2"/>
                </a:solidFill>
              </a:rPr>
            </a:br>
            <a:r>
              <a:rPr lang="en-US" dirty="0" smtClean="0">
                <a:solidFill>
                  <a:schemeClr val="accent2"/>
                </a:solidFill>
              </a:rPr>
              <a:t>- Pursuing an advanced degree (MS or PhD)</a:t>
            </a:r>
            <a:br>
              <a:rPr lang="en-US" dirty="0" smtClean="0">
                <a:solidFill>
                  <a:schemeClr val="accent2"/>
                </a:solidFill>
              </a:rPr>
            </a:br>
            <a:r>
              <a:rPr lang="en-US" dirty="0" smtClean="0">
                <a:solidFill>
                  <a:schemeClr val="accent2"/>
                </a:solidFill>
              </a:rPr>
              <a:t>     </a:t>
            </a:r>
            <a:r>
              <a:rPr lang="en-US" sz="2000" dirty="0" smtClean="0">
                <a:solidFill>
                  <a:schemeClr val="accent2"/>
                </a:solidFill>
              </a:rPr>
              <a:t>Ex:  BS in Civil Engineering then pursue a MS in Civil Engineering with almost</a:t>
            </a:r>
            <a:br>
              <a:rPr lang="en-US" sz="2000" dirty="0" smtClean="0">
                <a:solidFill>
                  <a:schemeClr val="accent2"/>
                </a:solidFill>
              </a:rPr>
            </a:br>
            <a:r>
              <a:rPr lang="en-US" sz="2000" dirty="0" smtClean="0">
                <a:solidFill>
                  <a:schemeClr val="accent2"/>
                </a:solidFill>
              </a:rPr>
              <a:t>              all of the coursework in structural engineering</a:t>
            </a:r>
            <a:endParaRPr lang="en-US" sz="2000" dirty="0">
              <a:solidFill>
                <a:schemeClr val="accent2"/>
              </a:solidFill>
            </a:endParaRPr>
          </a:p>
          <a:p>
            <a:pPr eaLnBrk="1" hangingPunct="1">
              <a:spcBef>
                <a:spcPct val="50000"/>
              </a:spcBef>
              <a:buFont typeface="Wingdings" pitchFamily="2" charset="2"/>
              <a:buNone/>
              <a:tabLst>
                <a:tab pos="692150" algn="l"/>
              </a:tabLst>
            </a:pPr>
            <a:endParaRPr lang="en-US" sz="2000" dirty="0">
              <a:solidFill>
                <a:schemeClr val="accent2"/>
              </a:solidFill>
            </a:endParaRPr>
          </a:p>
        </p:txBody>
      </p:sp>
      <p:sp>
        <p:nvSpPr>
          <p:cNvPr id="9"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0"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extLst>
      <p:ext uri="{BB962C8B-B14F-4D97-AF65-F5344CB8AC3E}">
        <p14:creationId xmlns:p14="http://schemas.microsoft.com/office/powerpoint/2010/main" val="31048506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ChangeArrowheads="1"/>
          </p:cNvSpPr>
          <p:nvPr/>
        </p:nvSpPr>
        <p:spPr bwMode="auto">
          <a:xfrm>
            <a:off x="0" y="470324"/>
            <a:ext cx="8305800" cy="533400"/>
          </a:xfrm>
          <a:prstGeom prst="rect">
            <a:avLst/>
          </a:prstGeom>
          <a:noFill/>
          <a:ln w="9525">
            <a:noFill/>
            <a:miter lim="800000"/>
            <a:headEnd/>
            <a:tailEnd/>
          </a:ln>
          <a:effectLst/>
        </p:spPr>
        <p:txBody>
          <a:bodyPr/>
          <a:lstStyle/>
          <a:p>
            <a:pPr>
              <a:lnSpc>
                <a:spcPct val="90000"/>
              </a:lnSpc>
              <a:spcBef>
                <a:spcPct val="20000"/>
              </a:spcBef>
              <a:tabLst>
                <a:tab pos="228600" algn="l"/>
                <a:tab pos="520700" algn="l"/>
              </a:tabLst>
            </a:pPr>
            <a:r>
              <a:rPr lang="en-US" sz="2800" b="1" u="sng" dirty="0" smtClean="0">
                <a:solidFill>
                  <a:schemeClr val="accent2"/>
                </a:solidFill>
              </a:rPr>
              <a:t>What do Engineers do</a:t>
            </a:r>
            <a:r>
              <a:rPr lang="en-US" sz="2800" b="1" dirty="0" smtClean="0">
                <a:solidFill>
                  <a:schemeClr val="accent2"/>
                </a:solidFill>
              </a:rPr>
              <a:t>?</a:t>
            </a:r>
          </a:p>
        </p:txBody>
      </p:sp>
      <p:sp>
        <p:nvSpPr>
          <p:cNvPr id="9" name="Slide Number Placeholder 3"/>
          <p:cNvSpPr>
            <a:spLocks noGrp="1"/>
          </p:cNvSpPr>
          <p:nvPr>
            <p:ph type="sldNum" sz="quarter" idx="12"/>
          </p:nvPr>
        </p:nvSpPr>
        <p:spPr>
          <a:xfrm>
            <a:off x="7239000" y="0"/>
            <a:ext cx="1905000" cy="457200"/>
          </a:xfrm>
        </p:spPr>
        <p:txBody>
          <a:bodyPr/>
          <a:lstStyle/>
          <a:p>
            <a:fld id="{1F5DAEA0-EDC0-4651-B4A3-888001137995}" type="slidenum">
              <a:rPr lang="en-US"/>
              <a:pPr/>
              <a:t>3</a:t>
            </a:fld>
            <a:endParaRPr lang="en-US" dirty="0"/>
          </a:p>
        </p:txBody>
      </p:sp>
      <p:sp>
        <p:nvSpPr>
          <p:cNvPr id="10"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1"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pic>
        <p:nvPicPr>
          <p:cNvPr id="12" name="Picture 11" descr="Figure 1-3.jpg"/>
          <p:cNvPicPr>
            <a:picLocks noChangeAspect="1"/>
          </p:cNvPicPr>
          <p:nvPr/>
        </p:nvPicPr>
        <p:blipFill>
          <a:blip r:embed="rId2">
            <a:extLst>
              <a:ext uri="{28A0092B-C50C-407E-A947-70E740481C1C}">
                <a14:useLocalDpi xmlns:a14="http://schemas.microsoft.com/office/drawing/2010/main" val="0"/>
              </a:ext>
            </a:extLst>
          </a:blip>
          <a:srcRect l="22935"/>
          <a:stretch>
            <a:fillRect/>
          </a:stretch>
        </p:blipFill>
        <p:spPr bwMode="auto">
          <a:xfrm>
            <a:off x="0" y="3657600"/>
            <a:ext cx="5508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5447168" y="3698438"/>
            <a:ext cx="369683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spcBef>
                <a:spcPct val="50000"/>
              </a:spcBef>
            </a:pPr>
            <a:r>
              <a:rPr lang="en-US" altLang="en-US" b="0" dirty="0">
                <a:solidFill>
                  <a:srgbClr val="0000CC"/>
                </a:solidFill>
                <a:latin typeface="+mj-lt"/>
              </a:rPr>
              <a:t>Engineers apply physical and chemical laws and principles and mathematics to design million of products and services that we use in our everyday lives</a:t>
            </a:r>
          </a:p>
        </p:txBody>
      </p:sp>
      <p:sp>
        <p:nvSpPr>
          <p:cNvPr id="14" name="Text Box 8"/>
          <p:cNvSpPr txBox="1">
            <a:spLocks noChangeArrowheads="1"/>
          </p:cNvSpPr>
          <p:nvPr/>
        </p:nvSpPr>
        <p:spPr bwMode="auto">
          <a:xfrm>
            <a:off x="0" y="1035951"/>
            <a:ext cx="33528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spcBef>
                <a:spcPct val="50000"/>
              </a:spcBef>
            </a:pPr>
            <a:r>
              <a:rPr lang="en-US" altLang="en-US" sz="2800" b="0" dirty="0">
                <a:solidFill>
                  <a:srgbClr val="0000CC"/>
                </a:solidFill>
                <a:latin typeface="+mj-lt"/>
              </a:rPr>
              <a:t>Engineers make products and provide services that make our lives better</a:t>
            </a:r>
          </a:p>
        </p:txBody>
      </p:sp>
      <p:pic>
        <p:nvPicPr>
          <p:cNvPr id="15" name="Picture 14" descr="Figure 1-1.jpg"/>
          <p:cNvPicPr>
            <a:picLocks noChangeAspect="1"/>
          </p:cNvPicPr>
          <p:nvPr/>
        </p:nvPicPr>
        <p:blipFill>
          <a:blip r:embed="rId3" cstate="print">
            <a:extLst>
              <a:ext uri="{28A0092B-C50C-407E-A947-70E740481C1C}">
                <a14:useLocalDpi xmlns:a14="http://schemas.microsoft.com/office/drawing/2010/main" val="0"/>
              </a:ext>
            </a:extLst>
          </a:blip>
          <a:srcRect l="22784"/>
          <a:stretch>
            <a:fillRect/>
          </a:stretch>
        </p:blipFill>
        <p:spPr bwMode="auto">
          <a:xfrm>
            <a:off x="3352800" y="1093047"/>
            <a:ext cx="5791200" cy="172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4"/>
          <p:cNvSpPr txBox="1">
            <a:spLocks noGrp="1"/>
          </p:cNvSpPr>
          <p:nvPr/>
        </p:nvSpPr>
        <p:spPr bwMode="gray">
          <a:xfrm>
            <a:off x="76200" y="6592054"/>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en-US" altLang="en-US" sz="1000" dirty="0">
              <a:solidFill>
                <a:srgbClr val="0000FF"/>
              </a:solidFill>
            </a:endParaRPr>
          </a:p>
          <a:p>
            <a:r>
              <a:rPr lang="en-US" altLang="en-US" sz="1200" b="0" dirty="0">
                <a:solidFill>
                  <a:srgbClr val="0000CC"/>
                </a:solidFill>
                <a:latin typeface="+mj-lt"/>
              </a:rPr>
              <a:t>© 2011 Cengage Learning Engineering. All Rights Reserved.</a:t>
            </a:r>
          </a:p>
        </p:txBody>
      </p:sp>
    </p:spTree>
    <p:extLst>
      <p:ext uri="{BB962C8B-B14F-4D97-AF65-F5344CB8AC3E}">
        <p14:creationId xmlns:p14="http://schemas.microsoft.com/office/powerpoint/2010/main" val="301546948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5"/>
          <p:cNvSpPr txBox="1">
            <a:spLocks noChangeArrowheads="1"/>
          </p:cNvSpPr>
          <p:nvPr/>
        </p:nvSpPr>
        <p:spPr bwMode="auto">
          <a:xfrm>
            <a:off x="762000" y="762000"/>
            <a:ext cx="7924800" cy="366713"/>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sz="1800">
                <a:solidFill>
                  <a:schemeClr val="accent2"/>
                </a:solidFill>
              </a:rPr>
              <a:t> </a:t>
            </a:r>
          </a:p>
        </p:txBody>
      </p:sp>
      <p:sp>
        <p:nvSpPr>
          <p:cNvPr id="44038" name="Text Box 6"/>
          <p:cNvSpPr txBox="1">
            <a:spLocks noChangeArrowheads="1"/>
          </p:cNvSpPr>
          <p:nvPr/>
        </p:nvSpPr>
        <p:spPr bwMode="auto">
          <a:xfrm>
            <a:off x="0" y="457200"/>
            <a:ext cx="9144000" cy="1015663"/>
          </a:xfrm>
          <a:prstGeom prst="rect">
            <a:avLst/>
          </a:prstGeom>
          <a:noFill/>
          <a:ln w="9525">
            <a:noFill/>
            <a:miter lim="800000"/>
            <a:headEnd/>
            <a:tailEnd/>
          </a:ln>
          <a:effectLst/>
        </p:spPr>
        <p:txBody>
          <a:bodyPr wrap="square">
            <a:spAutoFit/>
          </a:bodyPr>
          <a:lstStyle/>
          <a:p>
            <a:pPr eaLnBrk="1" hangingPunct="1">
              <a:spcBef>
                <a:spcPct val="50000"/>
              </a:spcBef>
              <a:buFont typeface="Wingdings" pitchFamily="2" charset="2"/>
              <a:buNone/>
              <a:tabLst>
                <a:tab pos="692150" algn="l"/>
              </a:tabLst>
            </a:pPr>
            <a:r>
              <a:rPr lang="en-US" b="1" u="sng" dirty="0">
                <a:solidFill>
                  <a:schemeClr val="accent2"/>
                </a:solidFill>
              </a:rPr>
              <a:t>Broad engineering degrees versus specialized engineering degrees?</a:t>
            </a:r>
            <a:endParaRPr lang="en-US" dirty="0">
              <a:solidFill>
                <a:schemeClr val="accent2"/>
              </a:solidFill>
            </a:endParaRPr>
          </a:p>
          <a:p>
            <a:pPr eaLnBrk="1" hangingPunct="1">
              <a:spcBef>
                <a:spcPct val="50000"/>
              </a:spcBef>
              <a:buFont typeface="Wingdings" pitchFamily="2" charset="2"/>
              <a:buNone/>
              <a:tabLst>
                <a:tab pos="692150" algn="l"/>
              </a:tabLst>
            </a:pPr>
            <a:r>
              <a:rPr lang="en-US" dirty="0" smtClean="0">
                <a:solidFill>
                  <a:schemeClr val="accent2"/>
                </a:solidFill>
              </a:rPr>
              <a:t>Discuss the benefits of each option below:</a:t>
            </a:r>
            <a:endParaRPr lang="en-US" dirty="0">
              <a:solidFill>
                <a:schemeClr val="accent2"/>
              </a:solidFill>
            </a:endParaRPr>
          </a:p>
        </p:txBody>
      </p:sp>
      <p:sp>
        <p:nvSpPr>
          <p:cNvPr id="44039" name="Rectangle 7"/>
          <p:cNvSpPr>
            <a:spLocks noChangeArrowheads="1"/>
          </p:cNvSpPr>
          <p:nvPr/>
        </p:nvSpPr>
        <p:spPr bwMode="auto">
          <a:xfrm>
            <a:off x="1371600" y="1600200"/>
            <a:ext cx="2133600" cy="1143000"/>
          </a:xfrm>
          <a:prstGeom prst="rect">
            <a:avLst/>
          </a:prstGeom>
          <a:solidFill>
            <a:srgbClr val="CCECFF"/>
          </a:solidFill>
          <a:ln w="9525">
            <a:solidFill>
              <a:schemeClr val="tx1"/>
            </a:solidFill>
            <a:miter lim="800000"/>
            <a:headEnd/>
            <a:tailEnd/>
          </a:ln>
          <a:effectLst/>
        </p:spPr>
        <p:txBody>
          <a:bodyPr wrap="none" anchor="ctr"/>
          <a:lstStyle/>
          <a:p>
            <a:pPr algn="ctr"/>
            <a:r>
              <a:rPr lang="en-US" dirty="0"/>
              <a:t>Aerospace</a:t>
            </a:r>
          </a:p>
          <a:p>
            <a:pPr algn="ctr"/>
            <a:r>
              <a:rPr lang="en-US" dirty="0"/>
              <a:t>Engineering</a:t>
            </a:r>
          </a:p>
          <a:p>
            <a:pPr algn="ctr"/>
            <a:r>
              <a:rPr lang="en-US" dirty="0"/>
              <a:t>degree</a:t>
            </a:r>
          </a:p>
        </p:txBody>
      </p:sp>
      <p:sp>
        <p:nvSpPr>
          <p:cNvPr id="44041" name="Rectangle 9"/>
          <p:cNvSpPr>
            <a:spLocks noChangeArrowheads="1"/>
          </p:cNvSpPr>
          <p:nvPr/>
        </p:nvSpPr>
        <p:spPr bwMode="auto">
          <a:xfrm>
            <a:off x="5181600" y="1600200"/>
            <a:ext cx="3124200" cy="1143000"/>
          </a:xfrm>
          <a:prstGeom prst="rect">
            <a:avLst/>
          </a:prstGeom>
          <a:solidFill>
            <a:srgbClr val="CCECFF"/>
          </a:solidFill>
          <a:ln w="9525">
            <a:solidFill>
              <a:schemeClr val="tx1"/>
            </a:solidFill>
            <a:miter lim="800000"/>
            <a:headEnd/>
            <a:tailEnd/>
          </a:ln>
          <a:effectLst/>
        </p:spPr>
        <p:txBody>
          <a:bodyPr wrap="none" anchor="ctr"/>
          <a:lstStyle/>
          <a:p>
            <a:pPr algn="ctr"/>
            <a:r>
              <a:rPr lang="en-US" dirty="0"/>
              <a:t>Mechanical Engineering</a:t>
            </a:r>
          </a:p>
          <a:p>
            <a:pPr algn="ctr"/>
            <a:r>
              <a:rPr lang="en-US" dirty="0"/>
              <a:t>Degree with some</a:t>
            </a:r>
          </a:p>
          <a:p>
            <a:pPr algn="ctr"/>
            <a:r>
              <a:rPr lang="en-US" dirty="0"/>
              <a:t>aerospace electives</a:t>
            </a:r>
          </a:p>
        </p:txBody>
      </p:sp>
      <p:sp>
        <p:nvSpPr>
          <p:cNvPr id="44042" name="Line 10"/>
          <p:cNvSpPr>
            <a:spLocks noChangeShapeType="1"/>
          </p:cNvSpPr>
          <p:nvPr/>
        </p:nvSpPr>
        <p:spPr bwMode="auto">
          <a:xfrm>
            <a:off x="3886200" y="1981200"/>
            <a:ext cx="838200" cy="0"/>
          </a:xfrm>
          <a:prstGeom prst="line">
            <a:avLst/>
          </a:prstGeom>
          <a:noFill/>
          <a:ln w="76200">
            <a:solidFill>
              <a:srgbClr val="FF0000"/>
            </a:solidFill>
            <a:round/>
            <a:headEnd type="triangle" w="med" len="med"/>
            <a:tailEnd type="triangle" w="med" len="med"/>
          </a:ln>
          <a:effectLst/>
        </p:spPr>
        <p:txBody>
          <a:bodyPr/>
          <a:lstStyle/>
          <a:p>
            <a:endParaRPr lang="en-US"/>
          </a:p>
        </p:txBody>
      </p:sp>
      <p:sp>
        <p:nvSpPr>
          <p:cNvPr id="44043" name="Text Box 11"/>
          <p:cNvSpPr txBox="1">
            <a:spLocks noChangeArrowheads="1"/>
          </p:cNvSpPr>
          <p:nvPr/>
        </p:nvSpPr>
        <p:spPr bwMode="auto">
          <a:xfrm>
            <a:off x="4114800" y="2057400"/>
            <a:ext cx="387350" cy="579438"/>
          </a:xfrm>
          <a:prstGeom prst="rect">
            <a:avLst/>
          </a:prstGeom>
          <a:noFill/>
          <a:ln w="9525">
            <a:noFill/>
            <a:miter lim="800000"/>
            <a:headEnd/>
            <a:tailEnd/>
          </a:ln>
          <a:effectLst/>
        </p:spPr>
        <p:txBody>
          <a:bodyPr wrap="none">
            <a:spAutoFit/>
          </a:bodyPr>
          <a:lstStyle/>
          <a:p>
            <a:r>
              <a:rPr lang="en-US" sz="3200" b="1">
                <a:solidFill>
                  <a:srgbClr val="FF0000"/>
                </a:solidFill>
              </a:rPr>
              <a:t>?</a:t>
            </a:r>
          </a:p>
        </p:txBody>
      </p:sp>
      <p:sp>
        <p:nvSpPr>
          <p:cNvPr id="44044" name="Rectangle 12"/>
          <p:cNvSpPr>
            <a:spLocks noChangeArrowheads="1"/>
          </p:cNvSpPr>
          <p:nvPr/>
        </p:nvSpPr>
        <p:spPr bwMode="auto">
          <a:xfrm>
            <a:off x="1371600" y="2895600"/>
            <a:ext cx="2133600" cy="1143000"/>
          </a:xfrm>
          <a:prstGeom prst="rect">
            <a:avLst/>
          </a:prstGeom>
          <a:solidFill>
            <a:srgbClr val="FFFF99"/>
          </a:solidFill>
          <a:ln w="9525">
            <a:solidFill>
              <a:schemeClr val="tx1"/>
            </a:solidFill>
            <a:miter lim="800000"/>
            <a:headEnd/>
            <a:tailEnd/>
          </a:ln>
          <a:effectLst/>
        </p:spPr>
        <p:txBody>
          <a:bodyPr wrap="none" anchor="ctr"/>
          <a:lstStyle/>
          <a:p>
            <a:pPr algn="ctr"/>
            <a:r>
              <a:rPr lang="en-US" dirty="0"/>
              <a:t>Environmental</a:t>
            </a:r>
          </a:p>
          <a:p>
            <a:pPr algn="ctr"/>
            <a:r>
              <a:rPr lang="en-US" dirty="0"/>
              <a:t>Engineering</a:t>
            </a:r>
          </a:p>
          <a:p>
            <a:pPr algn="ctr"/>
            <a:r>
              <a:rPr lang="en-US" dirty="0"/>
              <a:t>degree</a:t>
            </a:r>
          </a:p>
        </p:txBody>
      </p:sp>
      <p:sp>
        <p:nvSpPr>
          <p:cNvPr id="44045" name="Rectangle 13"/>
          <p:cNvSpPr>
            <a:spLocks noChangeArrowheads="1"/>
          </p:cNvSpPr>
          <p:nvPr/>
        </p:nvSpPr>
        <p:spPr bwMode="auto">
          <a:xfrm>
            <a:off x="5181600" y="2895600"/>
            <a:ext cx="3124200" cy="1219200"/>
          </a:xfrm>
          <a:prstGeom prst="rect">
            <a:avLst/>
          </a:prstGeom>
          <a:solidFill>
            <a:srgbClr val="FFFF99"/>
          </a:solidFill>
          <a:ln w="9525">
            <a:solidFill>
              <a:schemeClr val="tx1"/>
            </a:solidFill>
            <a:miter lim="800000"/>
            <a:headEnd/>
            <a:tailEnd/>
          </a:ln>
          <a:effectLst/>
        </p:spPr>
        <p:txBody>
          <a:bodyPr wrap="none" anchor="ctr"/>
          <a:lstStyle/>
          <a:p>
            <a:pPr algn="ctr"/>
            <a:r>
              <a:rPr lang="en-US" dirty="0"/>
              <a:t>Civil Engineering</a:t>
            </a:r>
          </a:p>
          <a:p>
            <a:pPr algn="ctr"/>
            <a:r>
              <a:rPr lang="en-US" dirty="0"/>
              <a:t>Degree with some</a:t>
            </a:r>
          </a:p>
          <a:p>
            <a:pPr algn="ctr"/>
            <a:r>
              <a:rPr lang="en-US" dirty="0"/>
              <a:t>environmental electives</a:t>
            </a:r>
          </a:p>
        </p:txBody>
      </p:sp>
      <p:sp>
        <p:nvSpPr>
          <p:cNvPr id="44046" name="Line 14"/>
          <p:cNvSpPr>
            <a:spLocks noChangeShapeType="1"/>
          </p:cNvSpPr>
          <p:nvPr/>
        </p:nvSpPr>
        <p:spPr bwMode="auto">
          <a:xfrm>
            <a:off x="3886200" y="3276600"/>
            <a:ext cx="838200" cy="0"/>
          </a:xfrm>
          <a:prstGeom prst="line">
            <a:avLst/>
          </a:prstGeom>
          <a:noFill/>
          <a:ln w="76200">
            <a:solidFill>
              <a:srgbClr val="FF0000"/>
            </a:solidFill>
            <a:round/>
            <a:headEnd type="triangle" w="med" len="med"/>
            <a:tailEnd type="triangle" w="med" len="med"/>
          </a:ln>
          <a:effectLst/>
        </p:spPr>
        <p:txBody>
          <a:bodyPr/>
          <a:lstStyle/>
          <a:p>
            <a:endParaRPr lang="en-US"/>
          </a:p>
        </p:txBody>
      </p:sp>
      <p:sp>
        <p:nvSpPr>
          <p:cNvPr id="44047" name="Text Box 15"/>
          <p:cNvSpPr txBox="1">
            <a:spLocks noChangeArrowheads="1"/>
          </p:cNvSpPr>
          <p:nvPr/>
        </p:nvSpPr>
        <p:spPr bwMode="auto">
          <a:xfrm>
            <a:off x="4114800" y="3352800"/>
            <a:ext cx="387350" cy="579438"/>
          </a:xfrm>
          <a:prstGeom prst="rect">
            <a:avLst/>
          </a:prstGeom>
          <a:noFill/>
          <a:ln w="9525">
            <a:noFill/>
            <a:miter lim="800000"/>
            <a:headEnd/>
            <a:tailEnd/>
          </a:ln>
          <a:effectLst/>
        </p:spPr>
        <p:txBody>
          <a:bodyPr wrap="none">
            <a:spAutoFit/>
          </a:bodyPr>
          <a:lstStyle/>
          <a:p>
            <a:r>
              <a:rPr lang="en-US" sz="3200" b="1">
                <a:solidFill>
                  <a:srgbClr val="FF0000"/>
                </a:solidFill>
              </a:rPr>
              <a:t>?</a:t>
            </a:r>
          </a:p>
        </p:txBody>
      </p:sp>
      <p:sp>
        <p:nvSpPr>
          <p:cNvPr id="44048" name="Rectangle 16"/>
          <p:cNvSpPr>
            <a:spLocks noChangeArrowheads="1"/>
          </p:cNvSpPr>
          <p:nvPr/>
        </p:nvSpPr>
        <p:spPr bwMode="auto">
          <a:xfrm>
            <a:off x="1371600" y="4191000"/>
            <a:ext cx="2133600" cy="1295400"/>
          </a:xfrm>
          <a:prstGeom prst="rect">
            <a:avLst/>
          </a:prstGeom>
          <a:solidFill>
            <a:srgbClr val="FFCC00"/>
          </a:solidFill>
          <a:ln w="9525">
            <a:solidFill>
              <a:schemeClr val="tx1"/>
            </a:solidFill>
            <a:miter lim="800000"/>
            <a:headEnd/>
            <a:tailEnd/>
          </a:ln>
          <a:effectLst/>
        </p:spPr>
        <p:txBody>
          <a:bodyPr wrap="none" anchor="ctr"/>
          <a:lstStyle/>
          <a:p>
            <a:pPr algn="ctr"/>
            <a:r>
              <a:rPr lang="en-US" dirty="0"/>
              <a:t>Computer</a:t>
            </a:r>
          </a:p>
          <a:p>
            <a:pPr algn="ctr"/>
            <a:r>
              <a:rPr lang="en-US" dirty="0"/>
              <a:t>Engineering</a:t>
            </a:r>
          </a:p>
          <a:p>
            <a:pPr algn="ctr"/>
            <a:r>
              <a:rPr lang="en-US" dirty="0"/>
              <a:t>degree</a:t>
            </a:r>
          </a:p>
        </p:txBody>
      </p:sp>
      <p:sp>
        <p:nvSpPr>
          <p:cNvPr id="44049" name="Rectangle 17"/>
          <p:cNvSpPr>
            <a:spLocks noChangeArrowheads="1"/>
          </p:cNvSpPr>
          <p:nvPr/>
        </p:nvSpPr>
        <p:spPr bwMode="auto">
          <a:xfrm>
            <a:off x="5181600" y="4343400"/>
            <a:ext cx="3124200" cy="1143000"/>
          </a:xfrm>
          <a:prstGeom prst="rect">
            <a:avLst/>
          </a:prstGeom>
          <a:solidFill>
            <a:srgbClr val="FFCC00"/>
          </a:solidFill>
          <a:ln w="9525">
            <a:solidFill>
              <a:schemeClr val="tx1"/>
            </a:solidFill>
            <a:miter lim="800000"/>
            <a:headEnd/>
            <a:tailEnd/>
          </a:ln>
          <a:effectLst/>
        </p:spPr>
        <p:txBody>
          <a:bodyPr wrap="none" anchor="ctr"/>
          <a:lstStyle/>
          <a:p>
            <a:pPr algn="ctr"/>
            <a:r>
              <a:rPr lang="en-US" dirty="0"/>
              <a:t>Electrical Engineering</a:t>
            </a:r>
          </a:p>
          <a:p>
            <a:pPr algn="ctr"/>
            <a:r>
              <a:rPr lang="en-US" dirty="0"/>
              <a:t>Degree with some</a:t>
            </a:r>
          </a:p>
          <a:p>
            <a:pPr algn="ctr"/>
            <a:r>
              <a:rPr lang="en-US" dirty="0"/>
              <a:t>Computer Eng. electives</a:t>
            </a:r>
          </a:p>
        </p:txBody>
      </p:sp>
      <p:sp>
        <p:nvSpPr>
          <p:cNvPr id="44050" name="Line 18"/>
          <p:cNvSpPr>
            <a:spLocks noChangeShapeType="1"/>
          </p:cNvSpPr>
          <p:nvPr/>
        </p:nvSpPr>
        <p:spPr bwMode="auto">
          <a:xfrm>
            <a:off x="3886200" y="4572000"/>
            <a:ext cx="838200" cy="0"/>
          </a:xfrm>
          <a:prstGeom prst="line">
            <a:avLst/>
          </a:prstGeom>
          <a:noFill/>
          <a:ln w="76200">
            <a:solidFill>
              <a:srgbClr val="FF0000"/>
            </a:solidFill>
            <a:round/>
            <a:headEnd type="triangle" w="med" len="med"/>
            <a:tailEnd type="triangle" w="med" len="med"/>
          </a:ln>
          <a:effectLst/>
        </p:spPr>
        <p:txBody>
          <a:bodyPr/>
          <a:lstStyle/>
          <a:p>
            <a:endParaRPr lang="en-US"/>
          </a:p>
        </p:txBody>
      </p:sp>
      <p:sp>
        <p:nvSpPr>
          <p:cNvPr id="44051" name="Text Box 19"/>
          <p:cNvSpPr txBox="1">
            <a:spLocks noChangeArrowheads="1"/>
          </p:cNvSpPr>
          <p:nvPr/>
        </p:nvSpPr>
        <p:spPr bwMode="auto">
          <a:xfrm>
            <a:off x="4114800" y="4648200"/>
            <a:ext cx="387350" cy="579438"/>
          </a:xfrm>
          <a:prstGeom prst="rect">
            <a:avLst/>
          </a:prstGeom>
          <a:noFill/>
          <a:ln w="9525">
            <a:noFill/>
            <a:miter lim="800000"/>
            <a:headEnd/>
            <a:tailEnd/>
          </a:ln>
          <a:effectLst/>
        </p:spPr>
        <p:txBody>
          <a:bodyPr wrap="none">
            <a:spAutoFit/>
          </a:bodyPr>
          <a:lstStyle/>
          <a:p>
            <a:r>
              <a:rPr lang="en-US" sz="3200" b="1">
                <a:solidFill>
                  <a:srgbClr val="FF0000"/>
                </a:solidFill>
              </a:rPr>
              <a:t>?</a:t>
            </a:r>
          </a:p>
        </p:txBody>
      </p:sp>
      <p:sp>
        <p:nvSpPr>
          <p:cNvPr id="44052" name="Text Box 20"/>
          <p:cNvSpPr txBox="1">
            <a:spLocks noChangeArrowheads="1"/>
          </p:cNvSpPr>
          <p:nvPr/>
        </p:nvSpPr>
        <p:spPr bwMode="auto">
          <a:xfrm>
            <a:off x="685800" y="5486400"/>
            <a:ext cx="8153400" cy="461665"/>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b="1" u="sng" dirty="0">
                <a:solidFill>
                  <a:schemeClr val="accent2"/>
                </a:solidFill>
              </a:rPr>
              <a:t>Benefits to specialized degrees</a:t>
            </a:r>
            <a:r>
              <a:rPr lang="en-US" dirty="0">
                <a:solidFill>
                  <a:schemeClr val="accent2"/>
                </a:solidFill>
              </a:rPr>
              <a:t>      </a:t>
            </a:r>
            <a:r>
              <a:rPr lang="en-US" dirty="0" smtClean="0">
                <a:solidFill>
                  <a:schemeClr val="accent2"/>
                </a:solidFill>
              </a:rPr>
              <a:t> </a:t>
            </a:r>
            <a:r>
              <a:rPr lang="en-US" b="1" u="sng" dirty="0">
                <a:solidFill>
                  <a:schemeClr val="accent2"/>
                </a:solidFill>
              </a:rPr>
              <a:t>Benefits to broad degrees</a:t>
            </a:r>
            <a:endParaRPr lang="en-US" dirty="0">
              <a:solidFill>
                <a:schemeClr val="accent2"/>
              </a:solidFill>
            </a:endParaRPr>
          </a:p>
        </p:txBody>
      </p:sp>
      <p:sp>
        <p:nvSpPr>
          <p:cNvPr id="22"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23"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83" name="Group 15"/>
          <p:cNvGrpSpPr>
            <a:grpSpLocks/>
          </p:cNvGrpSpPr>
          <p:nvPr/>
        </p:nvGrpSpPr>
        <p:grpSpPr bwMode="auto">
          <a:xfrm>
            <a:off x="990600" y="2057400"/>
            <a:ext cx="7315200" cy="2743200"/>
            <a:chOff x="576" y="1200"/>
            <a:chExt cx="4608" cy="1728"/>
          </a:xfrm>
        </p:grpSpPr>
        <p:sp>
          <p:nvSpPr>
            <p:cNvPr id="32775" name="Oval 7"/>
            <p:cNvSpPr>
              <a:spLocks noChangeArrowheads="1"/>
            </p:cNvSpPr>
            <p:nvPr/>
          </p:nvSpPr>
          <p:spPr bwMode="auto">
            <a:xfrm>
              <a:off x="576" y="1248"/>
              <a:ext cx="3792" cy="168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32776" name="Oval 8"/>
            <p:cNvSpPr>
              <a:spLocks noChangeArrowheads="1"/>
            </p:cNvSpPr>
            <p:nvPr/>
          </p:nvSpPr>
          <p:spPr bwMode="auto">
            <a:xfrm>
              <a:off x="720" y="1680"/>
              <a:ext cx="1008" cy="768"/>
            </a:xfrm>
            <a:prstGeom prst="ellipse">
              <a:avLst/>
            </a:prstGeom>
            <a:solidFill>
              <a:srgbClr val="CCFFCC"/>
            </a:solidFill>
            <a:ln w="9525">
              <a:solidFill>
                <a:schemeClr val="tx1"/>
              </a:solidFill>
              <a:round/>
              <a:headEnd/>
              <a:tailEnd/>
            </a:ln>
            <a:effectLst/>
          </p:spPr>
          <p:txBody>
            <a:bodyPr wrap="none" anchor="ctr"/>
            <a:lstStyle/>
            <a:p>
              <a:endParaRPr lang="en-US"/>
            </a:p>
          </p:txBody>
        </p:sp>
        <p:sp>
          <p:nvSpPr>
            <p:cNvPr id="32777" name="Text Box 9"/>
            <p:cNvSpPr txBox="1">
              <a:spLocks noChangeArrowheads="1"/>
            </p:cNvSpPr>
            <p:nvPr/>
          </p:nvSpPr>
          <p:spPr bwMode="auto">
            <a:xfrm>
              <a:off x="768" y="1824"/>
              <a:ext cx="1104" cy="442"/>
            </a:xfrm>
            <a:prstGeom prst="rect">
              <a:avLst/>
            </a:prstGeom>
            <a:noFill/>
            <a:ln w="9525">
              <a:noFill/>
              <a:miter lim="800000"/>
              <a:headEnd/>
              <a:tailEnd/>
            </a:ln>
            <a:effectLst/>
          </p:spPr>
          <p:txBody>
            <a:bodyPr>
              <a:spAutoFit/>
            </a:bodyPr>
            <a:lstStyle/>
            <a:p>
              <a:pPr eaLnBrk="1" hangingPunct="1">
                <a:spcBef>
                  <a:spcPct val="50000"/>
                </a:spcBef>
              </a:pPr>
              <a:r>
                <a:rPr lang="en-US" sz="2000">
                  <a:latin typeface="Tahoma" charset="0"/>
                </a:rPr>
                <a:t>Technology Team</a:t>
              </a:r>
            </a:p>
          </p:txBody>
        </p:sp>
        <p:sp>
          <p:nvSpPr>
            <p:cNvPr id="32778" name="Line 10"/>
            <p:cNvSpPr>
              <a:spLocks noChangeShapeType="1"/>
            </p:cNvSpPr>
            <p:nvPr/>
          </p:nvSpPr>
          <p:spPr bwMode="auto">
            <a:xfrm flipH="1">
              <a:off x="3984" y="1488"/>
              <a:ext cx="336" cy="96"/>
            </a:xfrm>
            <a:prstGeom prst="line">
              <a:avLst/>
            </a:prstGeom>
            <a:noFill/>
            <a:ln w="9525">
              <a:solidFill>
                <a:schemeClr val="tx1"/>
              </a:solidFill>
              <a:round/>
              <a:headEnd/>
              <a:tailEnd type="triangle" w="med" len="med"/>
            </a:ln>
            <a:effectLst/>
          </p:spPr>
          <p:txBody>
            <a:bodyPr wrap="none"/>
            <a:lstStyle/>
            <a:p>
              <a:endParaRPr lang="en-US"/>
            </a:p>
          </p:txBody>
        </p:sp>
        <p:sp>
          <p:nvSpPr>
            <p:cNvPr id="32779" name="Text Box 11"/>
            <p:cNvSpPr txBox="1">
              <a:spLocks noChangeArrowheads="1"/>
            </p:cNvSpPr>
            <p:nvPr/>
          </p:nvSpPr>
          <p:spPr bwMode="auto">
            <a:xfrm>
              <a:off x="4320" y="1200"/>
              <a:ext cx="864" cy="518"/>
            </a:xfrm>
            <a:prstGeom prst="rect">
              <a:avLst/>
            </a:prstGeom>
            <a:noFill/>
            <a:ln w="9525">
              <a:noFill/>
              <a:miter lim="800000"/>
              <a:headEnd/>
              <a:tailEnd/>
            </a:ln>
            <a:effectLst/>
          </p:spPr>
          <p:txBody>
            <a:bodyPr>
              <a:spAutoFit/>
            </a:bodyPr>
            <a:lstStyle/>
            <a:p>
              <a:pPr eaLnBrk="1" hangingPunct="1">
                <a:spcBef>
                  <a:spcPct val="50000"/>
                </a:spcBef>
              </a:pPr>
              <a:r>
                <a:rPr lang="en-US">
                  <a:latin typeface="Tahoma" charset="0"/>
                </a:rPr>
                <a:t>Design Team</a:t>
              </a:r>
            </a:p>
          </p:txBody>
        </p:sp>
        <p:sp>
          <p:nvSpPr>
            <p:cNvPr id="32780" name="Text Box 12"/>
            <p:cNvSpPr txBox="1">
              <a:spLocks noChangeArrowheads="1"/>
            </p:cNvSpPr>
            <p:nvPr/>
          </p:nvSpPr>
          <p:spPr bwMode="auto">
            <a:xfrm>
              <a:off x="1824" y="1344"/>
              <a:ext cx="2352" cy="1440"/>
            </a:xfrm>
            <a:prstGeom prst="rect">
              <a:avLst/>
            </a:prstGeom>
            <a:noFill/>
            <a:ln w="9525">
              <a:noFill/>
              <a:miter lim="800000"/>
              <a:headEnd/>
              <a:tailEnd/>
            </a:ln>
            <a:effectLst/>
          </p:spPr>
          <p:txBody>
            <a:bodyPr>
              <a:spAutoFit/>
            </a:bodyPr>
            <a:lstStyle/>
            <a:p>
              <a:pPr eaLnBrk="1" hangingPunct="1">
                <a:spcBef>
                  <a:spcPct val="50000"/>
                </a:spcBef>
                <a:buFontTx/>
                <a:buChar char="•"/>
              </a:pPr>
              <a:r>
                <a:rPr lang="en-US" dirty="0">
                  <a:latin typeface="Tahoma" charset="0"/>
                </a:rPr>
                <a:t> </a:t>
              </a:r>
              <a:r>
                <a:rPr lang="en-US" sz="2000" dirty="0">
                  <a:latin typeface="Tahoma" charset="0"/>
                </a:rPr>
                <a:t>managers</a:t>
              </a:r>
            </a:p>
            <a:p>
              <a:pPr eaLnBrk="1" hangingPunct="1">
                <a:spcBef>
                  <a:spcPct val="50000"/>
                </a:spcBef>
                <a:buFontTx/>
                <a:buChar char="•"/>
              </a:pPr>
              <a:r>
                <a:rPr lang="en-US" sz="2000" dirty="0">
                  <a:latin typeface="Tahoma" charset="0"/>
                </a:rPr>
                <a:t> sale representatives</a:t>
              </a:r>
            </a:p>
            <a:p>
              <a:pPr eaLnBrk="1" hangingPunct="1">
                <a:spcBef>
                  <a:spcPct val="50000"/>
                </a:spcBef>
                <a:buFontTx/>
                <a:buChar char="•"/>
              </a:pPr>
              <a:r>
                <a:rPr lang="en-US" sz="2000" dirty="0">
                  <a:latin typeface="Tahoma" charset="0"/>
                </a:rPr>
                <a:t> field service persons</a:t>
              </a:r>
            </a:p>
            <a:p>
              <a:pPr eaLnBrk="1" hangingPunct="1">
                <a:spcBef>
                  <a:spcPct val="50000"/>
                </a:spcBef>
                <a:buFontTx/>
                <a:buChar char="•"/>
              </a:pPr>
              <a:r>
                <a:rPr lang="en-US" sz="2000" dirty="0">
                  <a:latin typeface="Tahoma" charset="0"/>
                </a:rPr>
                <a:t> financial representatives</a:t>
              </a:r>
            </a:p>
            <a:p>
              <a:pPr eaLnBrk="1" hangingPunct="1">
                <a:spcBef>
                  <a:spcPct val="50000"/>
                </a:spcBef>
                <a:buFontTx/>
                <a:buChar char="•"/>
              </a:pPr>
              <a:r>
                <a:rPr lang="en-US" sz="2000" dirty="0">
                  <a:latin typeface="Tahoma" charset="0"/>
                </a:rPr>
                <a:t> purchasing personnel</a:t>
              </a:r>
            </a:p>
          </p:txBody>
        </p:sp>
      </p:grpSp>
      <p:sp>
        <p:nvSpPr>
          <p:cNvPr id="32781" name="Text Box 13"/>
          <p:cNvSpPr txBox="1">
            <a:spLocks noChangeArrowheads="1"/>
          </p:cNvSpPr>
          <p:nvPr/>
        </p:nvSpPr>
        <p:spPr bwMode="auto">
          <a:xfrm>
            <a:off x="0" y="1066800"/>
            <a:ext cx="9144000" cy="830997"/>
          </a:xfrm>
          <a:prstGeom prst="rect">
            <a:avLst/>
          </a:prstGeom>
          <a:noFill/>
          <a:ln w="9525">
            <a:noFill/>
            <a:miter lim="800000"/>
            <a:headEnd/>
            <a:tailEnd/>
          </a:ln>
          <a:effectLst/>
        </p:spPr>
        <p:txBody>
          <a:bodyPr wrap="square">
            <a:spAutoFit/>
          </a:bodyPr>
          <a:lstStyle/>
          <a:p>
            <a:pPr eaLnBrk="1" hangingPunct="1">
              <a:spcBef>
                <a:spcPct val="50000"/>
              </a:spcBef>
            </a:pPr>
            <a:r>
              <a:rPr lang="en-US" b="1" u="sng" dirty="0">
                <a:solidFill>
                  <a:schemeClr val="accent2"/>
                </a:solidFill>
              </a:rPr>
              <a:t>Project (Design) Team</a:t>
            </a:r>
            <a:r>
              <a:rPr lang="en-US" dirty="0">
                <a:solidFill>
                  <a:schemeClr val="accent2"/>
                </a:solidFill>
              </a:rPr>
              <a:t>: responsible for bringing a device, process or system into reality.</a:t>
            </a:r>
          </a:p>
        </p:txBody>
      </p:sp>
      <p:sp>
        <p:nvSpPr>
          <p:cNvPr id="32782" name="Text Box 14"/>
          <p:cNvSpPr txBox="1">
            <a:spLocks noChangeArrowheads="1"/>
          </p:cNvSpPr>
          <p:nvPr/>
        </p:nvSpPr>
        <p:spPr bwMode="auto">
          <a:xfrm>
            <a:off x="0" y="4919008"/>
            <a:ext cx="9144000" cy="1938992"/>
          </a:xfrm>
          <a:prstGeom prst="rect">
            <a:avLst/>
          </a:prstGeom>
          <a:noFill/>
          <a:ln w="9525">
            <a:noFill/>
            <a:miter lim="800000"/>
            <a:headEnd/>
            <a:tailEnd/>
          </a:ln>
          <a:effectLst/>
        </p:spPr>
        <p:txBody>
          <a:bodyPr wrap="square">
            <a:spAutoFit/>
          </a:bodyPr>
          <a:lstStyle/>
          <a:p>
            <a:pPr eaLnBrk="1" hangingPunct="1">
              <a:spcBef>
                <a:spcPct val="50000"/>
              </a:spcBef>
            </a:pPr>
            <a:r>
              <a:rPr lang="en-US" dirty="0">
                <a:solidFill>
                  <a:schemeClr val="accent2"/>
                </a:solidFill>
              </a:rPr>
              <a:t>Design team often meets for schedules, design specifications, potential problems, etc. Frequent technical communications (in oral/written forms) among team members are essential.  Engineers are part of the “Technology Team” that is responsible for the design and production of the product.</a:t>
            </a:r>
          </a:p>
        </p:txBody>
      </p:sp>
      <p:sp>
        <p:nvSpPr>
          <p:cNvPr id="16"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7"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18" name="Rectangle 17"/>
          <p:cNvSpPr/>
          <p:nvPr/>
        </p:nvSpPr>
        <p:spPr>
          <a:xfrm>
            <a:off x="0" y="457200"/>
            <a:ext cx="9144000" cy="461665"/>
          </a:xfrm>
          <a:prstGeom prst="rect">
            <a:avLst/>
          </a:prstGeom>
        </p:spPr>
        <p:txBody>
          <a:bodyPr wrap="square">
            <a:spAutoFit/>
          </a:bodyPr>
          <a:lstStyle/>
          <a:p>
            <a:pPr eaLnBrk="1" hangingPunct="1">
              <a:spcBef>
                <a:spcPct val="50000"/>
              </a:spcBef>
              <a:buFont typeface="Wingdings" pitchFamily="2" charset="2"/>
              <a:buNone/>
              <a:tabLst>
                <a:tab pos="692150" algn="l"/>
              </a:tabLst>
            </a:pPr>
            <a:r>
              <a:rPr lang="en-US" b="1" u="sng" dirty="0" smtClean="0">
                <a:solidFill>
                  <a:schemeClr val="accent2"/>
                </a:solidFill>
              </a:rPr>
              <a:t>Where does the engineering fit into the technical spectrum?</a:t>
            </a: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6" name="Text Box 14"/>
          <p:cNvSpPr txBox="1">
            <a:spLocks noChangeArrowheads="1"/>
          </p:cNvSpPr>
          <p:nvPr/>
        </p:nvSpPr>
        <p:spPr bwMode="auto">
          <a:xfrm>
            <a:off x="0" y="457200"/>
            <a:ext cx="9144000" cy="5780044"/>
          </a:xfrm>
          <a:prstGeom prst="rect">
            <a:avLst/>
          </a:prstGeom>
          <a:noFill/>
          <a:ln w="9525">
            <a:noFill/>
            <a:miter lim="800000"/>
            <a:headEnd/>
            <a:tailEnd/>
          </a:ln>
          <a:effectLst/>
        </p:spPr>
        <p:txBody>
          <a:bodyPr wrap="square">
            <a:spAutoFit/>
          </a:bodyPr>
          <a:lstStyle/>
          <a:p>
            <a:pPr eaLnBrk="1" hangingPunct="1">
              <a:spcBef>
                <a:spcPct val="50000"/>
              </a:spcBef>
              <a:tabLst>
                <a:tab pos="692150" algn="l"/>
              </a:tabLst>
            </a:pPr>
            <a:r>
              <a:rPr lang="en-US" b="1" u="sng" dirty="0">
                <a:solidFill>
                  <a:schemeClr val="accent2"/>
                </a:solidFill>
              </a:rPr>
              <a:t>Technology Team</a:t>
            </a:r>
            <a:r>
              <a:rPr lang="en-US" dirty="0">
                <a:solidFill>
                  <a:schemeClr val="accent2"/>
                </a:solidFill>
              </a:rPr>
              <a:t>: responsible for finding successful solutions for human needs. Advanced and sophisticated technology requires a team effort.  Not all companies are organized this way, but many define the following levels of technical professionals:</a:t>
            </a:r>
          </a:p>
          <a:p>
            <a:pPr eaLnBrk="1" hangingPunct="1">
              <a:lnSpc>
                <a:spcPct val="60000"/>
              </a:lnSpc>
              <a:spcBef>
                <a:spcPct val="50000"/>
              </a:spcBef>
              <a:buFontTx/>
              <a:buAutoNum type="arabicParenR"/>
              <a:tabLst>
                <a:tab pos="692150" algn="l"/>
              </a:tabLst>
            </a:pPr>
            <a:r>
              <a:rPr lang="en-US" dirty="0">
                <a:solidFill>
                  <a:schemeClr val="accent2"/>
                </a:solidFill>
              </a:rPr>
              <a:t>  Scientists</a:t>
            </a:r>
          </a:p>
          <a:p>
            <a:pPr eaLnBrk="1" hangingPunct="1">
              <a:lnSpc>
                <a:spcPct val="60000"/>
              </a:lnSpc>
              <a:spcBef>
                <a:spcPct val="50000"/>
              </a:spcBef>
              <a:buFontTx/>
              <a:buAutoNum type="arabicParenR"/>
              <a:tabLst>
                <a:tab pos="692150" algn="l"/>
              </a:tabLst>
            </a:pPr>
            <a:endParaRPr lang="en-US" dirty="0">
              <a:solidFill>
                <a:schemeClr val="accent2"/>
              </a:solidFill>
            </a:endParaRPr>
          </a:p>
          <a:p>
            <a:pPr eaLnBrk="1" hangingPunct="1">
              <a:lnSpc>
                <a:spcPct val="60000"/>
              </a:lnSpc>
              <a:spcBef>
                <a:spcPct val="50000"/>
              </a:spcBef>
              <a:buFontTx/>
              <a:buAutoNum type="arabicParenR"/>
              <a:tabLst>
                <a:tab pos="692150" algn="l"/>
              </a:tabLst>
            </a:pPr>
            <a:r>
              <a:rPr lang="en-US" dirty="0">
                <a:solidFill>
                  <a:schemeClr val="accent2"/>
                </a:solidFill>
              </a:rPr>
              <a:t>  Engineers</a:t>
            </a:r>
          </a:p>
          <a:p>
            <a:pPr eaLnBrk="1" hangingPunct="1">
              <a:lnSpc>
                <a:spcPct val="60000"/>
              </a:lnSpc>
              <a:spcBef>
                <a:spcPct val="50000"/>
              </a:spcBef>
              <a:buFontTx/>
              <a:buAutoNum type="arabicParenR"/>
              <a:tabLst>
                <a:tab pos="692150" algn="l"/>
              </a:tabLst>
            </a:pPr>
            <a:endParaRPr lang="en-US" dirty="0">
              <a:solidFill>
                <a:schemeClr val="accent2"/>
              </a:solidFill>
            </a:endParaRPr>
          </a:p>
          <a:p>
            <a:pPr eaLnBrk="1" hangingPunct="1">
              <a:lnSpc>
                <a:spcPct val="60000"/>
              </a:lnSpc>
              <a:spcBef>
                <a:spcPct val="50000"/>
              </a:spcBef>
              <a:buFontTx/>
              <a:buAutoNum type="arabicParenR"/>
              <a:tabLst>
                <a:tab pos="692150" algn="l"/>
              </a:tabLst>
            </a:pPr>
            <a:r>
              <a:rPr lang="en-US" dirty="0">
                <a:solidFill>
                  <a:schemeClr val="accent2"/>
                </a:solidFill>
              </a:rPr>
              <a:t>  Technologists</a:t>
            </a:r>
          </a:p>
          <a:p>
            <a:pPr eaLnBrk="1" hangingPunct="1">
              <a:lnSpc>
                <a:spcPct val="60000"/>
              </a:lnSpc>
              <a:spcBef>
                <a:spcPct val="50000"/>
              </a:spcBef>
              <a:buFontTx/>
              <a:buAutoNum type="arabicParenR"/>
              <a:tabLst>
                <a:tab pos="692150" algn="l"/>
              </a:tabLst>
            </a:pPr>
            <a:endParaRPr lang="en-US" dirty="0">
              <a:solidFill>
                <a:schemeClr val="accent2"/>
              </a:solidFill>
            </a:endParaRPr>
          </a:p>
          <a:p>
            <a:pPr eaLnBrk="1" hangingPunct="1">
              <a:lnSpc>
                <a:spcPct val="60000"/>
              </a:lnSpc>
              <a:spcBef>
                <a:spcPct val="50000"/>
              </a:spcBef>
              <a:buFontTx/>
              <a:buAutoNum type="arabicParenR"/>
              <a:tabLst>
                <a:tab pos="692150" algn="l"/>
              </a:tabLst>
            </a:pPr>
            <a:r>
              <a:rPr lang="en-US" dirty="0">
                <a:solidFill>
                  <a:schemeClr val="accent2"/>
                </a:solidFill>
              </a:rPr>
              <a:t>  Technicians</a:t>
            </a:r>
          </a:p>
          <a:p>
            <a:pPr eaLnBrk="1" hangingPunct="1">
              <a:lnSpc>
                <a:spcPct val="60000"/>
              </a:lnSpc>
              <a:spcBef>
                <a:spcPct val="50000"/>
              </a:spcBef>
              <a:buFontTx/>
              <a:buAutoNum type="arabicParenR"/>
              <a:tabLst>
                <a:tab pos="692150" algn="l"/>
              </a:tabLst>
            </a:pPr>
            <a:endParaRPr lang="en-US" dirty="0">
              <a:solidFill>
                <a:schemeClr val="accent2"/>
              </a:solidFill>
            </a:endParaRPr>
          </a:p>
          <a:p>
            <a:pPr eaLnBrk="1" hangingPunct="1">
              <a:lnSpc>
                <a:spcPct val="60000"/>
              </a:lnSpc>
              <a:spcBef>
                <a:spcPct val="50000"/>
              </a:spcBef>
              <a:buFontTx/>
              <a:buAutoNum type="arabicParenR"/>
              <a:tabLst>
                <a:tab pos="692150" algn="l"/>
              </a:tabLst>
            </a:pPr>
            <a:r>
              <a:rPr lang="en-US" dirty="0">
                <a:solidFill>
                  <a:schemeClr val="accent2"/>
                </a:solidFill>
              </a:rPr>
              <a:t>  </a:t>
            </a:r>
            <a:r>
              <a:rPr lang="en-US" dirty="0" smtClean="0">
                <a:solidFill>
                  <a:schemeClr val="accent2"/>
                </a:solidFill>
              </a:rPr>
              <a:t>Trades</a:t>
            </a:r>
            <a:endParaRPr lang="en-US" dirty="0">
              <a:solidFill>
                <a:schemeClr val="accent2"/>
              </a:solidFill>
            </a:endParaRPr>
          </a:p>
          <a:p>
            <a:pPr eaLnBrk="1" hangingPunct="1">
              <a:spcBef>
                <a:spcPct val="50000"/>
              </a:spcBef>
              <a:buFont typeface="Wingdings" pitchFamily="2" charset="2"/>
              <a:buNone/>
              <a:tabLst>
                <a:tab pos="692150" algn="l"/>
              </a:tabLst>
            </a:pPr>
            <a:endParaRPr lang="en-US" b="1" u="sng" dirty="0">
              <a:solidFill>
                <a:schemeClr val="accent2"/>
              </a:solidFill>
            </a:endParaRPr>
          </a:p>
        </p:txBody>
      </p:sp>
      <p:sp>
        <p:nvSpPr>
          <p:cNvPr id="7" name="Slide Number Placeholder 3"/>
          <p:cNvSpPr txBox="1">
            <a:spLocks/>
          </p:cNvSpPr>
          <p:nvPr/>
        </p:nvSpPr>
        <p:spPr bwMode="auto">
          <a:xfrm>
            <a:off x="8153400" y="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5DAEA0-EDC0-4651-B4A3-888001137995}" type="slidenum">
              <a:rPr kumimoji="0" lang="en-US" sz="14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smtClean="0">
              <a:ln>
                <a:noFill/>
              </a:ln>
              <a:solidFill>
                <a:schemeClr val="tx1"/>
              </a:solidFill>
              <a:effectLst/>
              <a:uLnTx/>
              <a:uFillTx/>
              <a:latin typeface="Times New Roman" charset="0"/>
              <a:ea typeface="+mn-ea"/>
              <a:cs typeface="+mn-cs"/>
            </a:endParaRPr>
          </a:p>
        </p:txBody>
      </p:sp>
      <p:sp>
        <p:nvSpPr>
          <p:cNvPr id="8"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9" name="Rectangle 20"/>
          <p:cNvSpPr>
            <a:spLocks noChangeArrowheads="1"/>
          </p:cNvSpPr>
          <p:nvPr/>
        </p:nvSpPr>
        <p:spPr bwMode="auto">
          <a:xfrm>
            <a:off x="0" y="0"/>
            <a:ext cx="9144000" cy="33372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2" name="Up Arrow 1"/>
          <p:cNvSpPr/>
          <p:nvPr/>
        </p:nvSpPr>
        <p:spPr bwMode="auto">
          <a:xfrm>
            <a:off x="2819400" y="2133600"/>
            <a:ext cx="381000" cy="3429000"/>
          </a:xfrm>
          <a:prstGeom prst="upArrow">
            <a:avLst/>
          </a:prstGeom>
          <a:solidFill>
            <a:schemeClr val="accent1"/>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3" name="TextBox 2"/>
          <p:cNvSpPr txBox="1"/>
          <p:nvPr/>
        </p:nvSpPr>
        <p:spPr>
          <a:xfrm>
            <a:off x="3161416" y="3116389"/>
            <a:ext cx="2159566" cy="646331"/>
          </a:xfrm>
          <a:prstGeom prst="rect">
            <a:avLst/>
          </a:prstGeom>
          <a:noFill/>
        </p:spPr>
        <p:txBody>
          <a:bodyPr wrap="none" rtlCol="0">
            <a:spAutoFit/>
          </a:bodyPr>
          <a:lstStyle/>
          <a:p>
            <a:r>
              <a:rPr lang="en-US" sz="3600" b="1" i="1" dirty="0" smtClean="0">
                <a:solidFill>
                  <a:srgbClr val="00B050"/>
                </a:solidFill>
              </a:rPr>
              <a:t>Education</a:t>
            </a:r>
            <a:endParaRPr lang="en-US" sz="3600" b="1" i="1" dirty="0">
              <a:solidFill>
                <a:srgbClr val="00B050"/>
              </a:solidFill>
            </a:endParaRPr>
          </a:p>
        </p:txBody>
      </p:sp>
      <p:sp>
        <p:nvSpPr>
          <p:cNvPr id="10" name="Up Arrow 9"/>
          <p:cNvSpPr/>
          <p:nvPr/>
        </p:nvSpPr>
        <p:spPr bwMode="auto">
          <a:xfrm rot="10800000">
            <a:off x="6172200" y="2169059"/>
            <a:ext cx="381000" cy="3429000"/>
          </a:xfrm>
          <a:prstGeom prst="upArrow">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3366"/>
              </a:solidFill>
              <a:effectLst/>
              <a:latin typeface="Times New Roman" charset="0"/>
            </a:endParaRPr>
          </a:p>
        </p:txBody>
      </p:sp>
      <p:sp>
        <p:nvSpPr>
          <p:cNvPr id="11" name="TextBox 10"/>
          <p:cNvSpPr txBox="1"/>
          <p:nvPr/>
        </p:nvSpPr>
        <p:spPr>
          <a:xfrm>
            <a:off x="6522892" y="3254580"/>
            <a:ext cx="2185214" cy="646331"/>
          </a:xfrm>
          <a:prstGeom prst="rect">
            <a:avLst/>
          </a:prstGeom>
          <a:noFill/>
        </p:spPr>
        <p:txBody>
          <a:bodyPr wrap="none" rtlCol="0">
            <a:spAutoFit/>
          </a:bodyPr>
          <a:lstStyle/>
          <a:p>
            <a:r>
              <a:rPr lang="en-US" sz="3600" b="1" i="1" dirty="0" smtClean="0">
                <a:solidFill>
                  <a:srgbClr val="7030A0"/>
                </a:solidFill>
              </a:rPr>
              <a:t>Hands-On</a:t>
            </a:r>
            <a:endParaRPr lang="en-US" sz="3600" b="1" i="1" dirty="0">
              <a:solidFill>
                <a:srgbClr val="7030A0"/>
              </a:solidFill>
            </a:endParaRPr>
          </a:p>
        </p:txBody>
      </p:sp>
      <p:sp>
        <p:nvSpPr>
          <p:cNvPr id="4" name="Rectangle 3"/>
          <p:cNvSpPr/>
          <p:nvPr/>
        </p:nvSpPr>
        <p:spPr>
          <a:xfrm>
            <a:off x="-9808" y="6409915"/>
            <a:ext cx="9153808" cy="461665"/>
          </a:xfrm>
          <a:prstGeom prst="rect">
            <a:avLst/>
          </a:prstGeom>
        </p:spPr>
        <p:txBody>
          <a:bodyPr wrap="square">
            <a:spAutoFit/>
          </a:bodyPr>
          <a:lstStyle/>
          <a:p>
            <a:pPr algn="ctr"/>
            <a:r>
              <a:rPr lang="en-US" b="1" i="1" dirty="0" smtClean="0">
                <a:solidFill>
                  <a:schemeClr val="accent2"/>
                </a:solidFill>
              </a:rPr>
              <a:t>Another similar comparison is shown on the following slide.</a:t>
            </a:r>
            <a:endParaRPr lang="en-US" b="1" i="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8531"/>
            <a:ext cx="9144000" cy="6943725"/>
            <a:chOff x="0" y="-9525"/>
            <a:chExt cx="9144000" cy="6943725"/>
          </a:xfrm>
        </p:grpSpPr>
        <p:pic>
          <p:nvPicPr>
            <p:cNvPr id="19" name="Picture 2" descr="Jim Batt back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3"/>
            <p:cNvSpPr txBox="1">
              <a:spLocks noChangeArrowheads="1"/>
            </p:cNvSpPr>
            <p:nvPr/>
          </p:nvSpPr>
          <p:spPr bwMode="auto">
            <a:xfrm>
              <a:off x="7124700" y="3098800"/>
              <a:ext cx="153035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endParaRPr lang="en-US" altLang="en-US" sz="1000" b="1" u="sng">
                <a:solidFill>
                  <a:srgbClr val="000066"/>
                </a:solidFill>
                <a:ea typeface="MS PGothic" pitchFamily="34" charset="-128"/>
              </a:endParaRPr>
            </a:p>
            <a:p>
              <a:pPr>
                <a:lnSpc>
                  <a:spcPct val="100000"/>
                </a:lnSpc>
                <a:spcBef>
                  <a:spcPct val="0"/>
                </a:spcBef>
              </a:pPr>
              <a:r>
                <a:rPr lang="en-US" altLang="en-US" sz="1000" b="1">
                  <a:solidFill>
                    <a:srgbClr val="000066"/>
                  </a:solidFill>
                  <a:ea typeface="MS PGothic" pitchFamily="34" charset="-128"/>
                </a:rPr>
                <a:t>Welding</a:t>
              </a:r>
            </a:p>
            <a:p>
              <a:pPr>
                <a:lnSpc>
                  <a:spcPct val="100000"/>
                </a:lnSpc>
                <a:spcBef>
                  <a:spcPct val="0"/>
                </a:spcBef>
              </a:pPr>
              <a:r>
                <a:rPr lang="en-US" altLang="en-US" sz="1000" b="1">
                  <a:solidFill>
                    <a:srgbClr val="000066"/>
                  </a:solidFill>
                  <a:ea typeface="MS PGothic" pitchFamily="34" charset="-128"/>
                </a:rPr>
                <a:t>HVAC</a:t>
              </a:r>
            </a:p>
            <a:p>
              <a:pPr>
                <a:lnSpc>
                  <a:spcPct val="100000"/>
                </a:lnSpc>
                <a:spcBef>
                  <a:spcPct val="0"/>
                </a:spcBef>
              </a:pPr>
              <a:r>
                <a:rPr lang="en-US" altLang="en-US" sz="1000" b="1">
                  <a:solidFill>
                    <a:srgbClr val="000066"/>
                  </a:solidFill>
                  <a:ea typeface="MS PGothic" pitchFamily="34" charset="-128"/>
                </a:rPr>
                <a:t>Electricity</a:t>
              </a:r>
            </a:p>
            <a:p>
              <a:pPr>
                <a:lnSpc>
                  <a:spcPct val="100000"/>
                </a:lnSpc>
                <a:spcBef>
                  <a:spcPct val="0"/>
                </a:spcBef>
              </a:pPr>
              <a:r>
                <a:rPr lang="en-US" altLang="en-US" sz="1000" b="1">
                  <a:solidFill>
                    <a:srgbClr val="000066"/>
                  </a:solidFill>
                  <a:ea typeface="MS PGothic" pitchFamily="34" charset="-128"/>
                </a:rPr>
                <a:t>Plumbing</a:t>
              </a:r>
            </a:p>
            <a:p>
              <a:pPr>
                <a:lnSpc>
                  <a:spcPct val="100000"/>
                </a:lnSpc>
                <a:spcBef>
                  <a:spcPct val="0"/>
                </a:spcBef>
              </a:pPr>
              <a:r>
                <a:rPr lang="en-US" altLang="en-US" sz="1000" b="1">
                  <a:solidFill>
                    <a:srgbClr val="000066"/>
                  </a:solidFill>
                  <a:ea typeface="MS PGothic" pitchFamily="34" charset="-128"/>
                </a:rPr>
                <a:t>Electronics</a:t>
              </a:r>
            </a:p>
            <a:p>
              <a:pPr>
                <a:lnSpc>
                  <a:spcPct val="100000"/>
                </a:lnSpc>
                <a:spcBef>
                  <a:spcPct val="0"/>
                </a:spcBef>
              </a:pPr>
              <a:r>
                <a:rPr lang="en-US" altLang="en-US" sz="1000" b="1">
                  <a:solidFill>
                    <a:srgbClr val="000066"/>
                  </a:solidFill>
                  <a:ea typeface="MS PGothic" pitchFamily="34" charset="-128"/>
                </a:rPr>
                <a:t>Manufacturing</a:t>
              </a:r>
            </a:p>
            <a:p>
              <a:pPr>
                <a:lnSpc>
                  <a:spcPct val="100000"/>
                </a:lnSpc>
                <a:spcBef>
                  <a:spcPct val="0"/>
                </a:spcBef>
              </a:pPr>
              <a:r>
                <a:rPr lang="en-US" altLang="en-US" sz="1000" b="1">
                  <a:solidFill>
                    <a:srgbClr val="000066"/>
                  </a:solidFill>
                  <a:ea typeface="MS PGothic" pitchFamily="34" charset="-128"/>
                </a:rPr>
                <a:t>(Surgeon 19</a:t>
              </a:r>
              <a:r>
                <a:rPr lang="en-US" altLang="en-US" sz="1000" b="1" baseline="30000">
                  <a:solidFill>
                    <a:srgbClr val="000066"/>
                  </a:solidFill>
                  <a:ea typeface="MS PGothic" pitchFamily="34" charset="-128"/>
                </a:rPr>
                <a:t>th</a:t>
              </a:r>
              <a:r>
                <a:rPr lang="en-US" altLang="en-US" sz="1000" b="1">
                  <a:solidFill>
                    <a:srgbClr val="000066"/>
                  </a:solidFill>
                  <a:ea typeface="MS PGothic" pitchFamily="34" charset="-128"/>
                </a:rPr>
                <a:t> C.)</a:t>
              </a:r>
            </a:p>
            <a:p>
              <a:pPr>
                <a:lnSpc>
                  <a:spcPct val="100000"/>
                </a:lnSpc>
                <a:spcBef>
                  <a:spcPct val="0"/>
                </a:spcBef>
              </a:pPr>
              <a:endParaRPr lang="en-US" altLang="en-US" sz="1000" b="1">
                <a:solidFill>
                  <a:srgbClr val="000066"/>
                </a:solidFill>
                <a:ea typeface="MS PGothic" pitchFamily="34" charset="-128"/>
              </a:endParaRPr>
            </a:p>
            <a:p>
              <a:pPr>
                <a:lnSpc>
                  <a:spcPct val="100000"/>
                </a:lnSpc>
                <a:spcBef>
                  <a:spcPct val="0"/>
                </a:spcBef>
              </a:pPr>
              <a:endParaRPr lang="en-US" altLang="en-US" sz="1000" b="1">
                <a:solidFill>
                  <a:srgbClr val="000066"/>
                </a:solidFill>
                <a:ea typeface="MS PGothic" pitchFamily="34" charset="-128"/>
              </a:endParaRPr>
            </a:p>
            <a:p>
              <a:pPr>
                <a:lnSpc>
                  <a:spcPct val="100000"/>
                </a:lnSpc>
                <a:spcBef>
                  <a:spcPct val="0"/>
                </a:spcBef>
              </a:pPr>
              <a:r>
                <a:rPr lang="en-US" altLang="en-US" sz="1000" b="1">
                  <a:solidFill>
                    <a:srgbClr val="000066"/>
                  </a:solidFill>
                  <a:ea typeface="MS PGothic" pitchFamily="34" charset="-128"/>
                </a:rPr>
                <a:t>A+ Comp Repair</a:t>
              </a:r>
            </a:p>
            <a:p>
              <a:pPr>
                <a:lnSpc>
                  <a:spcPct val="100000"/>
                </a:lnSpc>
                <a:spcBef>
                  <a:spcPct val="0"/>
                </a:spcBef>
              </a:pPr>
              <a:r>
                <a:rPr lang="en-US" altLang="en-US" sz="1000" b="1">
                  <a:solidFill>
                    <a:srgbClr val="000066"/>
                  </a:solidFill>
                  <a:ea typeface="MS PGothic" pitchFamily="34" charset="-128"/>
                </a:rPr>
                <a:t>Comp Network Admin</a:t>
              </a:r>
            </a:p>
            <a:p>
              <a:pPr>
                <a:lnSpc>
                  <a:spcPct val="100000"/>
                </a:lnSpc>
                <a:spcBef>
                  <a:spcPct val="0"/>
                </a:spcBef>
              </a:pPr>
              <a:r>
                <a:rPr lang="en-US" altLang="en-US" sz="1000" b="1">
                  <a:solidFill>
                    <a:srgbClr val="000066"/>
                  </a:solidFill>
                  <a:ea typeface="MS PGothic" pitchFamily="34" charset="-128"/>
                </a:rPr>
                <a:t>CISCO Network</a:t>
              </a:r>
            </a:p>
            <a:p>
              <a:pPr>
                <a:lnSpc>
                  <a:spcPct val="100000"/>
                </a:lnSpc>
                <a:spcBef>
                  <a:spcPct val="0"/>
                </a:spcBef>
              </a:pPr>
              <a:r>
                <a:rPr lang="en-US" altLang="en-US" sz="1000" b="1">
                  <a:solidFill>
                    <a:srgbClr val="000066"/>
                  </a:solidFill>
                  <a:ea typeface="MS PGothic" pitchFamily="34" charset="-128"/>
                </a:rPr>
                <a:t>ORACLE Internet</a:t>
              </a:r>
            </a:p>
            <a:p>
              <a:pPr>
                <a:lnSpc>
                  <a:spcPct val="100000"/>
                </a:lnSpc>
                <a:spcBef>
                  <a:spcPct val="0"/>
                </a:spcBef>
              </a:pPr>
              <a:r>
                <a:rPr lang="en-US" altLang="en-US" sz="1000" b="1">
                  <a:solidFill>
                    <a:srgbClr val="000066"/>
                  </a:solidFill>
                  <a:ea typeface="MS PGothic" pitchFamily="34" charset="-128"/>
                </a:rPr>
                <a:t>CAD</a:t>
              </a:r>
            </a:p>
            <a:p>
              <a:pPr>
                <a:lnSpc>
                  <a:spcPct val="100000"/>
                </a:lnSpc>
                <a:spcBef>
                  <a:spcPct val="0"/>
                </a:spcBef>
              </a:pPr>
              <a:r>
                <a:rPr lang="en-US" altLang="en-US" sz="1000" b="1">
                  <a:solidFill>
                    <a:srgbClr val="000066"/>
                  </a:solidFill>
                  <a:ea typeface="MS PGothic" pitchFamily="34" charset="-128"/>
                </a:rPr>
                <a:t>Model &amp; Simulation</a:t>
              </a:r>
              <a:endParaRPr lang="en-US" altLang="en-US" sz="1200" b="1">
                <a:solidFill>
                  <a:srgbClr val="000066"/>
                </a:solidFill>
                <a:ea typeface="MS PGothic" pitchFamily="34" charset="-128"/>
              </a:endParaRPr>
            </a:p>
          </p:txBody>
        </p:sp>
        <p:sp>
          <p:nvSpPr>
            <p:cNvPr id="21" name="Text Box 4"/>
            <p:cNvSpPr txBox="1">
              <a:spLocks noChangeArrowheads="1"/>
            </p:cNvSpPr>
            <p:nvPr/>
          </p:nvSpPr>
          <p:spPr bwMode="auto">
            <a:xfrm>
              <a:off x="3943350" y="6689725"/>
              <a:ext cx="3492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000" b="1">
                  <a:solidFill>
                    <a:srgbClr val="000066"/>
                  </a:solidFill>
                  <a:ea typeface="MS PGothic" pitchFamily="34" charset="-128"/>
                </a:rPr>
                <a:t>*  Sometimes “Instrument Maker”</a:t>
              </a:r>
              <a:endParaRPr lang="en-US" altLang="en-US" sz="1000">
                <a:solidFill>
                  <a:srgbClr val="000066"/>
                </a:solidFill>
                <a:ea typeface="MS PGothic" pitchFamily="34" charset="-128"/>
              </a:endParaRPr>
            </a:p>
          </p:txBody>
        </p:sp>
        <p:sp>
          <p:nvSpPr>
            <p:cNvPr id="22" name="Text Box 5"/>
            <p:cNvSpPr txBox="1">
              <a:spLocks noChangeArrowheads="1"/>
            </p:cNvSpPr>
            <p:nvPr/>
          </p:nvSpPr>
          <p:spPr bwMode="auto">
            <a:xfrm rot="21287164">
              <a:off x="2655888" y="476250"/>
              <a:ext cx="33607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200">
                  <a:solidFill>
                    <a:schemeClr val="hlink"/>
                  </a:solidFill>
                  <a:ea typeface="MS PGothic" pitchFamily="34" charset="-128"/>
                </a:rPr>
                <a:t>S K I L L   C O M P O N E N T S</a:t>
              </a:r>
            </a:p>
          </p:txBody>
        </p:sp>
        <p:sp>
          <p:nvSpPr>
            <p:cNvPr id="23" name="Text Box 6"/>
            <p:cNvSpPr txBox="1">
              <a:spLocks noChangeArrowheads="1"/>
            </p:cNvSpPr>
            <p:nvPr/>
          </p:nvSpPr>
          <p:spPr bwMode="auto">
            <a:xfrm>
              <a:off x="855663" y="411163"/>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pPr>
              <a:r>
                <a:rPr lang="en-US" altLang="en-US" sz="1800" b="1">
                  <a:solidFill>
                    <a:srgbClr val="FF9C04"/>
                  </a:solidFill>
                  <a:ea typeface="MS PGothic" pitchFamily="34" charset="-128"/>
                </a:rPr>
                <a:t>THEORY</a:t>
              </a:r>
              <a:endParaRPr lang="en-US" altLang="en-US" sz="2000" b="1">
                <a:solidFill>
                  <a:srgbClr val="FF9C04"/>
                </a:solidFill>
                <a:ea typeface="MS PGothic" pitchFamily="34" charset="-128"/>
              </a:endParaRPr>
            </a:p>
          </p:txBody>
        </p:sp>
        <p:sp>
          <p:nvSpPr>
            <p:cNvPr id="24" name="Text Box 7"/>
            <p:cNvSpPr txBox="1">
              <a:spLocks noChangeArrowheads="1"/>
            </p:cNvSpPr>
            <p:nvPr/>
          </p:nvSpPr>
          <p:spPr bwMode="auto">
            <a:xfrm>
              <a:off x="6723063" y="612775"/>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pPr>
              <a:r>
                <a:rPr lang="en-US" altLang="en-US" sz="1800" b="1">
                  <a:solidFill>
                    <a:schemeClr val="bg1"/>
                  </a:solidFill>
                  <a:ea typeface="MS PGothic" pitchFamily="34" charset="-128"/>
                </a:rPr>
                <a:t>HANDS-ON</a:t>
              </a:r>
              <a:endParaRPr lang="en-US" altLang="en-US" sz="2000" b="1">
                <a:solidFill>
                  <a:schemeClr val="bg1"/>
                </a:solidFill>
                <a:ea typeface="MS PGothic" pitchFamily="34" charset="-128"/>
              </a:endParaRPr>
            </a:p>
          </p:txBody>
        </p:sp>
        <p:sp>
          <p:nvSpPr>
            <p:cNvPr id="25" name="Text Box 8"/>
            <p:cNvSpPr txBox="1">
              <a:spLocks noChangeArrowheads="1"/>
            </p:cNvSpPr>
            <p:nvPr/>
          </p:nvSpPr>
          <p:spPr bwMode="auto">
            <a:xfrm>
              <a:off x="5105400" y="3236913"/>
              <a:ext cx="1563688"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en-US" altLang="en-US" sz="1100" b="1">
                  <a:solidFill>
                    <a:srgbClr val="000066"/>
                  </a:solidFill>
                  <a:ea typeface="MS PGothic" pitchFamily="34" charset="-128"/>
                </a:rPr>
                <a:t>Wind Tunnel</a:t>
              </a:r>
            </a:p>
            <a:p>
              <a:pPr>
                <a:lnSpc>
                  <a:spcPct val="100000"/>
                </a:lnSpc>
                <a:spcBef>
                  <a:spcPct val="0"/>
                </a:spcBef>
              </a:pPr>
              <a:r>
                <a:rPr lang="en-US" altLang="en-US" sz="1100" b="1">
                  <a:solidFill>
                    <a:srgbClr val="000066"/>
                  </a:solidFill>
                  <a:ea typeface="MS PGothic" pitchFamily="34" charset="-128"/>
                </a:rPr>
                <a:t>Aircraft Maintenance</a:t>
              </a:r>
            </a:p>
            <a:p>
              <a:pPr>
                <a:lnSpc>
                  <a:spcPct val="100000"/>
                </a:lnSpc>
                <a:spcBef>
                  <a:spcPct val="0"/>
                </a:spcBef>
              </a:pPr>
              <a:r>
                <a:rPr lang="en-US" altLang="en-US" sz="1100" b="1">
                  <a:solidFill>
                    <a:srgbClr val="000066"/>
                  </a:solidFill>
                  <a:ea typeface="MS PGothic" pitchFamily="34" charset="-128"/>
                </a:rPr>
                <a:t>Airframe/Powerplant</a:t>
              </a:r>
            </a:p>
            <a:p>
              <a:pPr>
                <a:lnSpc>
                  <a:spcPct val="100000"/>
                </a:lnSpc>
                <a:spcBef>
                  <a:spcPct val="0"/>
                </a:spcBef>
              </a:pPr>
              <a:r>
                <a:rPr lang="en-US" altLang="en-US" sz="1100" b="1">
                  <a:solidFill>
                    <a:srgbClr val="000066"/>
                  </a:solidFill>
                  <a:ea typeface="MS PGothic" pitchFamily="34" charset="-128"/>
                </a:rPr>
                <a:t>Particle Detectors</a:t>
              </a:r>
            </a:p>
            <a:p>
              <a:pPr>
                <a:lnSpc>
                  <a:spcPct val="100000"/>
                </a:lnSpc>
                <a:spcBef>
                  <a:spcPct val="0"/>
                </a:spcBef>
              </a:pPr>
              <a:r>
                <a:rPr lang="en-US" altLang="en-US" sz="1100" b="1">
                  <a:solidFill>
                    <a:srgbClr val="000066"/>
                  </a:solidFill>
                  <a:ea typeface="MS PGothic" pitchFamily="34" charset="-128"/>
                </a:rPr>
                <a:t>Integrated Circuits</a:t>
              </a:r>
            </a:p>
            <a:p>
              <a:pPr>
                <a:lnSpc>
                  <a:spcPct val="100000"/>
                </a:lnSpc>
                <a:spcBef>
                  <a:spcPct val="0"/>
                </a:spcBef>
              </a:pPr>
              <a:endParaRPr lang="en-US" altLang="en-US" sz="1100">
                <a:solidFill>
                  <a:srgbClr val="000066"/>
                </a:solidFill>
                <a:ea typeface="MS PGothic" pitchFamily="34" charset="-128"/>
              </a:endParaRPr>
            </a:p>
            <a:p>
              <a:pPr>
                <a:lnSpc>
                  <a:spcPct val="100000"/>
                </a:lnSpc>
                <a:spcBef>
                  <a:spcPct val="0"/>
                </a:spcBef>
              </a:pPr>
              <a:endParaRPr lang="en-US" altLang="en-US" sz="1100" b="1">
                <a:solidFill>
                  <a:srgbClr val="000066"/>
                </a:solidFill>
                <a:ea typeface="MS PGothic" pitchFamily="34" charset="-128"/>
              </a:endParaRPr>
            </a:p>
          </p:txBody>
        </p:sp>
        <p:sp>
          <p:nvSpPr>
            <p:cNvPr id="26" name="Text Box 9"/>
            <p:cNvSpPr txBox="1">
              <a:spLocks noChangeArrowheads="1"/>
            </p:cNvSpPr>
            <p:nvPr/>
          </p:nvSpPr>
          <p:spPr bwMode="auto">
            <a:xfrm>
              <a:off x="1981200" y="3259138"/>
              <a:ext cx="1214438"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100" b="1" dirty="0">
                  <a:solidFill>
                    <a:srgbClr val="000066"/>
                  </a:solidFill>
                  <a:ea typeface="MS PGothic" pitchFamily="34" charset="-128"/>
                </a:rPr>
                <a:t>Physicist</a:t>
              </a:r>
            </a:p>
            <a:p>
              <a:pPr>
                <a:lnSpc>
                  <a:spcPct val="100000"/>
                </a:lnSpc>
                <a:spcBef>
                  <a:spcPct val="0"/>
                </a:spcBef>
              </a:pPr>
              <a:r>
                <a:rPr lang="en-US" altLang="en-US" sz="1100" b="1" dirty="0">
                  <a:solidFill>
                    <a:srgbClr val="000066"/>
                  </a:solidFill>
                  <a:ea typeface="MS PGothic" pitchFamily="34" charset="-128"/>
                </a:rPr>
                <a:t>Chemist</a:t>
              </a:r>
            </a:p>
            <a:p>
              <a:pPr>
                <a:lnSpc>
                  <a:spcPct val="100000"/>
                </a:lnSpc>
                <a:spcBef>
                  <a:spcPct val="0"/>
                </a:spcBef>
              </a:pPr>
              <a:r>
                <a:rPr lang="en-US" altLang="en-US" sz="1100" b="1" dirty="0">
                  <a:solidFill>
                    <a:srgbClr val="000066"/>
                  </a:solidFill>
                  <a:ea typeface="MS PGothic" pitchFamily="34" charset="-128"/>
                </a:rPr>
                <a:t>Biologist</a:t>
              </a:r>
            </a:p>
            <a:p>
              <a:pPr>
                <a:lnSpc>
                  <a:spcPct val="100000"/>
                </a:lnSpc>
                <a:spcBef>
                  <a:spcPct val="0"/>
                </a:spcBef>
              </a:pPr>
              <a:r>
                <a:rPr lang="en-US" altLang="en-US" sz="1100" b="1" dirty="0">
                  <a:solidFill>
                    <a:srgbClr val="000066"/>
                  </a:solidFill>
                  <a:ea typeface="MS PGothic" pitchFamily="34" charset="-128"/>
                </a:rPr>
                <a:t>Research MD</a:t>
              </a:r>
            </a:p>
            <a:p>
              <a:pPr>
                <a:lnSpc>
                  <a:spcPct val="100000"/>
                </a:lnSpc>
                <a:spcBef>
                  <a:spcPct val="0"/>
                </a:spcBef>
              </a:pPr>
              <a:r>
                <a:rPr lang="en-US" altLang="en-US" sz="1100" b="1" dirty="0">
                  <a:solidFill>
                    <a:srgbClr val="000066"/>
                  </a:solidFill>
                  <a:ea typeface="MS PGothic" pitchFamily="34" charset="-128"/>
                </a:rPr>
                <a:t>Astronomer</a:t>
              </a:r>
            </a:p>
            <a:p>
              <a:pPr>
                <a:lnSpc>
                  <a:spcPct val="100000"/>
                </a:lnSpc>
                <a:spcBef>
                  <a:spcPct val="0"/>
                </a:spcBef>
              </a:pPr>
              <a:r>
                <a:rPr lang="en-US" altLang="en-US" sz="1100" b="1" dirty="0">
                  <a:solidFill>
                    <a:srgbClr val="000066"/>
                  </a:solidFill>
                  <a:ea typeface="MS PGothic" pitchFamily="34" charset="-128"/>
                </a:rPr>
                <a:t>Geologist</a:t>
              </a:r>
              <a:endParaRPr lang="en-US" altLang="en-US" sz="1100" i="1" dirty="0">
                <a:solidFill>
                  <a:srgbClr val="000066"/>
                </a:solidFill>
                <a:ea typeface="MS PGothic" pitchFamily="34" charset="-128"/>
              </a:endParaRPr>
            </a:p>
          </p:txBody>
        </p:sp>
        <p:sp>
          <p:nvSpPr>
            <p:cNvPr id="27" name="Text Box 10"/>
            <p:cNvSpPr txBox="1">
              <a:spLocks noChangeArrowheads="1"/>
            </p:cNvSpPr>
            <p:nvPr/>
          </p:nvSpPr>
          <p:spPr bwMode="auto">
            <a:xfrm>
              <a:off x="457200" y="3259138"/>
              <a:ext cx="10414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100" b="1">
                  <a:solidFill>
                    <a:srgbClr val="000066"/>
                  </a:solidFill>
                  <a:ea typeface="MS PGothic" pitchFamily="34" charset="-128"/>
                </a:rPr>
                <a:t>Algebraist</a:t>
              </a:r>
            </a:p>
            <a:p>
              <a:pPr>
                <a:lnSpc>
                  <a:spcPct val="100000"/>
                </a:lnSpc>
                <a:spcBef>
                  <a:spcPct val="0"/>
                </a:spcBef>
              </a:pPr>
              <a:r>
                <a:rPr lang="en-US" altLang="en-US" sz="1100" b="1">
                  <a:solidFill>
                    <a:srgbClr val="000066"/>
                  </a:solidFill>
                  <a:ea typeface="MS PGothic" pitchFamily="34" charset="-128"/>
                </a:rPr>
                <a:t>Geometer</a:t>
              </a:r>
            </a:p>
            <a:p>
              <a:pPr>
                <a:lnSpc>
                  <a:spcPct val="100000"/>
                </a:lnSpc>
                <a:spcBef>
                  <a:spcPct val="0"/>
                </a:spcBef>
              </a:pPr>
              <a:r>
                <a:rPr lang="en-US" altLang="en-US" sz="1100" b="1">
                  <a:solidFill>
                    <a:srgbClr val="000066"/>
                  </a:solidFill>
                  <a:ea typeface="MS PGothic" pitchFamily="34" charset="-128"/>
                </a:rPr>
                <a:t>Topologist</a:t>
              </a:r>
            </a:p>
            <a:p>
              <a:pPr>
                <a:lnSpc>
                  <a:spcPct val="100000"/>
                </a:lnSpc>
                <a:spcBef>
                  <a:spcPct val="0"/>
                </a:spcBef>
              </a:pPr>
              <a:r>
                <a:rPr lang="en-US" altLang="en-US" sz="1100" b="1">
                  <a:solidFill>
                    <a:srgbClr val="000066"/>
                  </a:solidFill>
                  <a:ea typeface="MS PGothic" pitchFamily="34" charset="-128"/>
                </a:rPr>
                <a:t>Statistician</a:t>
              </a:r>
              <a:endParaRPr lang="en-US" altLang="en-US" sz="1100">
                <a:solidFill>
                  <a:srgbClr val="000066"/>
                </a:solidFill>
                <a:ea typeface="MS PGothic" pitchFamily="34" charset="-128"/>
              </a:endParaRPr>
            </a:p>
            <a:p>
              <a:pPr>
                <a:lnSpc>
                  <a:spcPct val="100000"/>
                </a:lnSpc>
                <a:spcBef>
                  <a:spcPct val="0"/>
                </a:spcBef>
              </a:pPr>
              <a:endParaRPr lang="en-US" altLang="en-US" sz="1100">
                <a:solidFill>
                  <a:srgbClr val="000066"/>
                </a:solidFill>
                <a:ea typeface="MS PGothic" pitchFamily="34" charset="-128"/>
              </a:endParaRPr>
            </a:p>
            <a:p>
              <a:pPr>
                <a:lnSpc>
                  <a:spcPct val="100000"/>
                </a:lnSpc>
                <a:spcBef>
                  <a:spcPct val="0"/>
                </a:spcBef>
              </a:pPr>
              <a:endParaRPr lang="en-US" altLang="en-US" sz="1100">
                <a:solidFill>
                  <a:srgbClr val="000066"/>
                </a:solidFill>
                <a:ea typeface="MS PGothic" pitchFamily="34" charset="-128"/>
              </a:endParaRPr>
            </a:p>
          </p:txBody>
        </p:sp>
        <p:sp>
          <p:nvSpPr>
            <p:cNvPr id="28" name="Text Box 11"/>
            <p:cNvSpPr txBox="1">
              <a:spLocks noChangeArrowheads="1"/>
            </p:cNvSpPr>
            <p:nvPr/>
          </p:nvSpPr>
          <p:spPr bwMode="auto">
            <a:xfrm>
              <a:off x="3503613" y="3238500"/>
              <a:ext cx="1477962"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en-US" altLang="en-US" sz="1100" b="1">
                  <a:solidFill>
                    <a:srgbClr val="000066"/>
                  </a:solidFill>
                  <a:ea typeface="MS PGothic" pitchFamily="34" charset="-128"/>
                </a:rPr>
                <a:t>Aerospace</a:t>
              </a:r>
            </a:p>
            <a:p>
              <a:pPr>
                <a:lnSpc>
                  <a:spcPct val="100000"/>
                </a:lnSpc>
                <a:spcBef>
                  <a:spcPct val="0"/>
                </a:spcBef>
              </a:pPr>
              <a:r>
                <a:rPr lang="en-US" altLang="en-US" sz="1100" b="1">
                  <a:solidFill>
                    <a:srgbClr val="000066"/>
                  </a:solidFill>
                  <a:ea typeface="MS PGothic" pitchFamily="34" charset="-128"/>
                </a:rPr>
                <a:t>Automotive</a:t>
              </a:r>
            </a:p>
            <a:p>
              <a:pPr>
                <a:lnSpc>
                  <a:spcPct val="100000"/>
                </a:lnSpc>
                <a:spcBef>
                  <a:spcPct val="0"/>
                </a:spcBef>
              </a:pPr>
              <a:r>
                <a:rPr lang="en-US" altLang="en-US" sz="1100" b="1">
                  <a:solidFill>
                    <a:srgbClr val="000066"/>
                  </a:solidFill>
                  <a:ea typeface="MS PGothic" pitchFamily="34" charset="-128"/>
                </a:rPr>
                <a:t>Chemical</a:t>
              </a:r>
            </a:p>
            <a:p>
              <a:pPr>
                <a:lnSpc>
                  <a:spcPct val="100000"/>
                </a:lnSpc>
                <a:spcBef>
                  <a:spcPct val="0"/>
                </a:spcBef>
              </a:pPr>
              <a:r>
                <a:rPr lang="en-US" altLang="en-US" sz="1100" b="1">
                  <a:solidFill>
                    <a:srgbClr val="000066"/>
                  </a:solidFill>
                  <a:ea typeface="MS PGothic" pitchFamily="34" charset="-128"/>
                </a:rPr>
                <a:t>Electronics</a:t>
              </a:r>
            </a:p>
            <a:p>
              <a:pPr>
                <a:lnSpc>
                  <a:spcPct val="100000"/>
                </a:lnSpc>
                <a:spcBef>
                  <a:spcPct val="0"/>
                </a:spcBef>
              </a:pPr>
              <a:r>
                <a:rPr lang="en-US" altLang="en-US" sz="1100" b="1">
                  <a:solidFill>
                    <a:srgbClr val="000066"/>
                  </a:solidFill>
                  <a:ea typeface="MS PGothic" pitchFamily="34" charset="-128"/>
                </a:rPr>
                <a:t>Computer</a:t>
              </a:r>
            </a:p>
            <a:p>
              <a:pPr>
                <a:lnSpc>
                  <a:spcPct val="100000"/>
                </a:lnSpc>
                <a:spcBef>
                  <a:spcPct val="0"/>
                </a:spcBef>
              </a:pPr>
              <a:r>
                <a:rPr lang="en-US" altLang="en-US" sz="1100" b="1">
                  <a:solidFill>
                    <a:srgbClr val="000066"/>
                  </a:solidFill>
                  <a:ea typeface="MS PGothic" pitchFamily="34" charset="-128"/>
                </a:rPr>
                <a:t>Civil</a:t>
              </a:r>
            </a:p>
            <a:p>
              <a:pPr>
                <a:lnSpc>
                  <a:spcPct val="100000"/>
                </a:lnSpc>
                <a:spcBef>
                  <a:spcPct val="0"/>
                </a:spcBef>
              </a:pPr>
              <a:r>
                <a:rPr lang="en-US" altLang="en-US" sz="1100" b="1">
                  <a:solidFill>
                    <a:srgbClr val="000066"/>
                  </a:solidFill>
                  <a:ea typeface="MS PGothic" pitchFamily="34" charset="-128"/>
                </a:rPr>
                <a:t>Model &amp; Simulation</a:t>
              </a:r>
            </a:p>
            <a:p>
              <a:pPr>
                <a:lnSpc>
                  <a:spcPct val="100000"/>
                </a:lnSpc>
                <a:spcBef>
                  <a:spcPct val="0"/>
                </a:spcBef>
              </a:pPr>
              <a:r>
                <a:rPr lang="en-US" altLang="en-US" sz="1100" b="1">
                  <a:solidFill>
                    <a:srgbClr val="000066"/>
                  </a:solidFill>
                  <a:ea typeface="MS PGothic" pitchFamily="34" charset="-128"/>
                </a:rPr>
                <a:t>Research Surgeon</a:t>
              </a:r>
              <a:endParaRPr lang="en-US" altLang="en-US" sz="1300">
                <a:solidFill>
                  <a:srgbClr val="000066"/>
                </a:solidFill>
                <a:ea typeface="MS PGothic" pitchFamily="34" charset="-128"/>
              </a:endParaRPr>
            </a:p>
          </p:txBody>
        </p:sp>
        <p:sp>
          <p:nvSpPr>
            <p:cNvPr id="29" name="Line 12"/>
            <p:cNvSpPr>
              <a:spLocks noChangeShapeType="1"/>
            </p:cNvSpPr>
            <p:nvPr/>
          </p:nvSpPr>
          <p:spPr bwMode="auto">
            <a:xfrm flipV="1">
              <a:off x="6723063" y="6419850"/>
              <a:ext cx="2149475" cy="15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3"/>
            <p:cNvSpPr>
              <a:spLocks noChangeShapeType="1"/>
            </p:cNvSpPr>
            <p:nvPr/>
          </p:nvSpPr>
          <p:spPr bwMode="auto">
            <a:xfrm>
              <a:off x="207963" y="6410325"/>
              <a:ext cx="3155950" cy="952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4"/>
            <p:cNvSpPr>
              <a:spLocks noChangeShapeType="1"/>
            </p:cNvSpPr>
            <p:nvPr/>
          </p:nvSpPr>
          <p:spPr bwMode="auto">
            <a:xfrm flipV="1">
              <a:off x="3449638" y="6410325"/>
              <a:ext cx="3222625" cy="9525"/>
            </a:xfrm>
            <a:prstGeom prst="line">
              <a:avLst/>
            </a:prstGeom>
            <a:noFill/>
            <a:ln w="28575">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15"/>
            <p:cNvSpPr txBox="1">
              <a:spLocks noChangeArrowheads="1"/>
            </p:cNvSpPr>
            <p:nvPr/>
          </p:nvSpPr>
          <p:spPr bwMode="auto">
            <a:xfrm>
              <a:off x="230188" y="6719888"/>
              <a:ext cx="26304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pPr>
              <a:r>
                <a:rPr lang="en-US" altLang="en-US" sz="800" u="sng">
                  <a:solidFill>
                    <a:srgbClr val="000066"/>
                  </a:solidFill>
                  <a:ea typeface="MS PGothic" pitchFamily="34" charset="-128"/>
                  <a:hlinkClick r:id="rId3"/>
                </a:rPr>
                <a:t>Jimbatterson@live.com</a:t>
              </a:r>
              <a:r>
                <a:rPr lang="en-US" altLang="en-US" sz="800">
                  <a:solidFill>
                    <a:srgbClr val="000066"/>
                  </a:solidFill>
                  <a:ea typeface="MS PGothic" pitchFamily="34" charset="-128"/>
                </a:rPr>
                <a:t>  – May 2007</a:t>
              </a:r>
            </a:p>
          </p:txBody>
        </p:sp>
        <p:sp>
          <p:nvSpPr>
            <p:cNvPr id="33" name="Text Box 16"/>
            <p:cNvSpPr txBox="1">
              <a:spLocks noChangeArrowheads="1"/>
            </p:cNvSpPr>
            <p:nvPr/>
          </p:nvSpPr>
          <p:spPr bwMode="auto">
            <a:xfrm>
              <a:off x="595313" y="1246188"/>
              <a:ext cx="1543050" cy="244475"/>
            </a:xfrm>
            <a:prstGeom prst="rect">
              <a:avLst/>
            </a:prstGeom>
            <a:noFill/>
            <a:ln>
              <a:noFill/>
            </a:ln>
            <a:effectLst/>
            <a:extLst>
              <a:ext uri="{909E8E84-426E-40DD-AFC4-6F175D3DCCD1}">
                <a14:hiddenFill xmlns:a14="http://schemas.microsoft.com/office/drawing/2010/main">
                  <a:solidFill>
                    <a:srgbClr val="6C00B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0"/>
                </a:spcBef>
              </a:pPr>
              <a:r>
                <a:rPr lang="en-US" altLang="en-US" sz="1000" b="1">
                  <a:solidFill>
                    <a:schemeClr val="hlink"/>
                  </a:solidFill>
                  <a:ea typeface="MS PGothic" pitchFamily="34" charset="-128"/>
                </a:rPr>
                <a:t>Theoretical Physics</a:t>
              </a:r>
            </a:p>
          </p:txBody>
        </p:sp>
        <p:sp>
          <p:nvSpPr>
            <p:cNvPr id="34" name="Text Box 17"/>
            <p:cNvSpPr txBox="1">
              <a:spLocks noChangeArrowheads="1"/>
            </p:cNvSpPr>
            <p:nvPr/>
          </p:nvSpPr>
          <p:spPr bwMode="auto">
            <a:xfrm>
              <a:off x="3074988" y="1254125"/>
              <a:ext cx="2052637" cy="244475"/>
            </a:xfrm>
            <a:prstGeom prst="rect">
              <a:avLst/>
            </a:prstGeom>
            <a:noFill/>
            <a:ln>
              <a:noFill/>
            </a:ln>
            <a:effectLst/>
            <a:extLst>
              <a:ext uri="{909E8E84-426E-40DD-AFC4-6F175D3DCCD1}">
                <a14:hiddenFill xmlns:a14="http://schemas.microsoft.com/office/drawing/2010/main">
                  <a:solidFill>
                    <a:srgbClr val="6C00B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pPr>
              <a:r>
                <a:rPr lang="en-US" altLang="en-US" sz="1000" b="1">
                  <a:solidFill>
                    <a:schemeClr val="hlink"/>
                  </a:solidFill>
                  <a:ea typeface="MS PGothic" pitchFamily="34" charset="-128"/>
                </a:rPr>
                <a:t>Experimental Physics</a:t>
              </a:r>
            </a:p>
          </p:txBody>
        </p:sp>
        <p:sp>
          <p:nvSpPr>
            <p:cNvPr id="35" name="AutoShape 18"/>
            <p:cNvSpPr>
              <a:spLocks noChangeArrowheads="1"/>
            </p:cNvSpPr>
            <p:nvPr/>
          </p:nvSpPr>
          <p:spPr bwMode="auto">
            <a:xfrm>
              <a:off x="2068513" y="1301750"/>
              <a:ext cx="1003300" cy="152400"/>
            </a:xfrm>
            <a:prstGeom prst="leftRightArrow">
              <a:avLst>
                <a:gd name="adj1" fmla="val 37500"/>
                <a:gd name="adj2" fmla="val 8122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19"/>
            <p:cNvSpPr txBox="1">
              <a:spLocks noChangeArrowheads="1"/>
            </p:cNvSpPr>
            <p:nvPr/>
          </p:nvSpPr>
          <p:spPr bwMode="auto">
            <a:xfrm>
              <a:off x="3381375" y="5683250"/>
              <a:ext cx="15589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300" b="1">
                  <a:solidFill>
                    <a:srgbClr val="000066"/>
                  </a:solidFill>
                  <a:ea typeface="MS PGothic" pitchFamily="34" charset="-128"/>
                </a:rPr>
                <a:t>4-yr College (+)</a:t>
              </a:r>
            </a:p>
          </p:txBody>
        </p:sp>
        <p:sp>
          <p:nvSpPr>
            <p:cNvPr id="37" name="Text Box 20"/>
            <p:cNvSpPr txBox="1">
              <a:spLocks noChangeArrowheads="1"/>
            </p:cNvSpPr>
            <p:nvPr/>
          </p:nvSpPr>
          <p:spPr bwMode="auto">
            <a:xfrm>
              <a:off x="158750" y="5684838"/>
              <a:ext cx="1560513"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300" b="1">
                  <a:solidFill>
                    <a:srgbClr val="000066"/>
                  </a:solidFill>
                  <a:ea typeface="MS PGothic" pitchFamily="34" charset="-128"/>
                </a:rPr>
                <a:t>4-yr College (+)</a:t>
              </a:r>
            </a:p>
          </p:txBody>
        </p:sp>
        <p:sp>
          <p:nvSpPr>
            <p:cNvPr id="38" name="Text Box 21"/>
            <p:cNvSpPr txBox="1">
              <a:spLocks noChangeArrowheads="1"/>
            </p:cNvSpPr>
            <p:nvPr/>
          </p:nvSpPr>
          <p:spPr bwMode="auto">
            <a:xfrm>
              <a:off x="4992688" y="5676900"/>
              <a:ext cx="163671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300" b="1">
                  <a:solidFill>
                    <a:srgbClr val="000066"/>
                  </a:solidFill>
                  <a:ea typeface="MS PGothic" pitchFamily="34" charset="-128"/>
                </a:rPr>
                <a:t>2-yr college/OJT</a:t>
              </a:r>
            </a:p>
          </p:txBody>
        </p:sp>
        <p:sp>
          <p:nvSpPr>
            <p:cNvPr id="39" name="Text Box 22"/>
            <p:cNvSpPr txBox="1">
              <a:spLocks noChangeArrowheads="1"/>
            </p:cNvSpPr>
            <p:nvPr/>
          </p:nvSpPr>
          <p:spPr bwMode="auto">
            <a:xfrm>
              <a:off x="1754188" y="5683250"/>
              <a:ext cx="163671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300" b="1">
                  <a:solidFill>
                    <a:srgbClr val="000066"/>
                  </a:solidFill>
                  <a:ea typeface="MS PGothic" pitchFamily="34" charset="-128"/>
                </a:rPr>
                <a:t>4-yr College (+)</a:t>
              </a:r>
            </a:p>
          </p:txBody>
        </p:sp>
        <p:sp>
          <p:nvSpPr>
            <p:cNvPr id="40" name="Rectangle 23"/>
            <p:cNvSpPr>
              <a:spLocks noChangeArrowheads="1"/>
            </p:cNvSpPr>
            <p:nvPr/>
          </p:nvSpPr>
          <p:spPr bwMode="auto">
            <a:xfrm>
              <a:off x="1825625" y="2481263"/>
              <a:ext cx="142716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pPr>
              <a:r>
                <a:rPr lang="en-US" altLang="en-US" sz="1100" i="1">
                  <a:solidFill>
                    <a:schemeClr val="hlink"/>
                  </a:solidFill>
                  <a:ea typeface="MS PGothic" pitchFamily="34" charset="-128"/>
                </a:rPr>
                <a:t>Discover &amp; describe</a:t>
              </a:r>
            </a:p>
            <a:p>
              <a:pPr>
                <a:lnSpc>
                  <a:spcPct val="100000"/>
                </a:lnSpc>
                <a:spcBef>
                  <a:spcPct val="0"/>
                </a:spcBef>
              </a:pPr>
              <a:r>
                <a:rPr lang="en-US" altLang="en-US" sz="1100" i="1">
                  <a:solidFill>
                    <a:schemeClr val="hlink"/>
                  </a:solidFill>
                  <a:ea typeface="MS PGothic" pitchFamily="34" charset="-128"/>
                </a:rPr>
                <a:t>existing world</a:t>
              </a:r>
            </a:p>
          </p:txBody>
        </p:sp>
        <p:sp>
          <p:nvSpPr>
            <p:cNvPr id="41" name="Text Box 24"/>
            <p:cNvSpPr txBox="1">
              <a:spLocks noChangeArrowheads="1"/>
            </p:cNvSpPr>
            <p:nvPr/>
          </p:nvSpPr>
          <p:spPr bwMode="auto">
            <a:xfrm>
              <a:off x="85725" y="2479675"/>
              <a:ext cx="16271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100" i="1">
                  <a:solidFill>
                    <a:schemeClr val="hlink"/>
                  </a:solidFill>
                  <a:ea typeface="MS PGothic" pitchFamily="34" charset="-128"/>
                </a:rPr>
                <a:t>Discover languages</a:t>
              </a:r>
              <a:br>
                <a:rPr lang="en-US" altLang="en-US" sz="1100" i="1">
                  <a:solidFill>
                    <a:schemeClr val="hlink"/>
                  </a:solidFill>
                  <a:ea typeface="MS PGothic" pitchFamily="34" charset="-128"/>
                </a:rPr>
              </a:br>
              <a:r>
                <a:rPr lang="en-US" altLang="en-US" sz="1100" i="1">
                  <a:solidFill>
                    <a:schemeClr val="hlink"/>
                  </a:solidFill>
                  <a:ea typeface="MS PGothic" pitchFamily="34" charset="-128"/>
                </a:rPr>
                <a:t>to quantitatively describe existing world</a:t>
              </a:r>
            </a:p>
          </p:txBody>
        </p:sp>
        <p:sp>
          <p:nvSpPr>
            <p:cNvPr id="42" name="Text Box 25"/>
            <p:cNvSpPr txBox="1">
              <a:spLocks noChangeArrowheads="1"/>
            </p:cNvSpPr>
            <p:nvPr/>
          </p:nvSpPr>
          <p:spPr bwMode="auto">
            <a:xfrm>
              <a:off x="3551238" y="2487613"/>
              <a:ext cx="122396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100" i="1">
                  <a:solidFill>
                    <a:schemeClr val="hlink"/>
                  </a:solidFill>
                  <a:ea typeface="MS PGothic" pitchFamily="34" charset="-128"/>
                </a:rPr>
                <a:t>Design &amp; build</a:t>
              </a:r>
              <a:br>
                <a:rPr lang="en-US" altLang="en-US" sz="1100" i="1">
                  <a:solidFill>
                    <a:schemeClr val="hlink"/>
                  </a:solidFill>
                  <a:ea typeface="MS PGothic" pitchFamily="34" charset="-128"/>
                </a:rPr>
              </a:br>
              <a:r>
                <a:rPr lang="en-US" altLang="en-US" sz="1100" i="1">
                  <a:solidFill>
                    <a:schemeClr val="hlink"/>
                  </a:solidFill>
                  <a:ea typeface="MS PGothic" pitchFamily="34" charset="-128"/>
                </a:rPr>
                <a:t>new systems</a:t>
              </a:r>
            </a:p>
          </p:txBody>
        </p:sp>
        <p:sp>
          <p:nvSpPr>
            <p:cNvPr id="43" name="Text Box 26"/>
            <p:cNvSpPr txBox="1">
              <a:spLocks noChangeArrowheads="1"/>
            </p:cNvSpPr>
            <p:nvPr/>
          </p:nvSpPr>
          <p:spPr bwMode="auto">
            <a:xfrm>
              <a:off x="5092700" y="2481263"/>
              <a:ext cx="151606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100" i="1">
                  <a:solidFill>
                    <a:schemeClr val="hlink"/>
                  </a:solidFill>
                  <a:ea typeface="MS PGothic" pitchFamily="34" charset="-128"/>
                </a:rPr>
                <a:t>Fabricate &amp; operate</a:t>
              </a:r>
            </a:p>
            <a:p>
              <a:pPr>
                <a:lnSpc>
                  <a:spcPct val="100000"/>
                </a:lnSpc>
                <a:spcBef>
                  <a:spcPct val="0"/>
                </a:spcBef>
              </a:pPr>
              <a:r>
                <a:rPr lang="en-US" altLang="en-US" sz="1100" i="1">
                  <a:solidFill>
                    <a:schemeClr val="hlink"/>
                  </a:solidFill>
                  <a:ea typeface="MS PGothic" pitchFamily="34" charset="-128"/>
                </a:rPr>
                <a:t>new systems</a:t>
              </a:r>
            </a:p>
          </p:txBody>
        </p:sp>
        <p:sp>
          <p:nvSpPr>
            <p:cNvPr id="44" name="Rectangle 27"/>
            <p:cNvSpPr>
              <a:spLocks noChangeArrowheads="1"/>
            </p:cNvSpPr>
            <p:nvPr/>
          </p:nvSpPr>
          <p:spPr bwMode="auto">
            <a:xfrm>
              <a:off x="6894513" y="2481263"/>
              <a:ext cx="192881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100" i="1">
                  <a:solidFill>
                    <a:schemeClr val="hlink"/>
                  </a:solidFill>
                  <a:ea typeface="MS PGothic" pitchFamily="34" charset="-128"/>
                </a:rPr>
                <a:t>Build or repair existing systems/components</a:t>
              </a:r>
              <a:endParaRPr lang="en-US" altLang="en-US" sz="1000" i="1">
                <a:solidFill>
                  <a:schemeClr val="hlink"/>
                </a:solidFill>
                <a:ea typeface="MS PGothic" pitchFamily="34" charset="-128"/>
              </a:endParaRPr>
            </a:p>
          </p:txBody>
        </p:sp>
        <p:sp>
          <p:nvSpPr>
            <p:cNvPr id="45" name="Text Box 28"/>
            <p:cNvSpPr txBox="1">
              <a:spLocks noChangeArrowheads="1"/>
            </p:cNvSpPr>
            <p:nvPr/>
          </p:nvSpPr>
          <p:spPr bwMode="auto">
            <a:xfrm>
              <a:off x="6069013" y="3317875"/>
              <a:ext cx="185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pPr>
              <a:endParaRPr lang="en-US" altLang="en-US" sz="1800">
                <a:solidFill>
                  <a:srgbClr val="000066"/>
                </a:solidFill>
                <a:ea typeface="MS PGothic" pitchFamily="34" charset="-128"/>
              </a:endParaRPr>
            </a:p>
          </p:txBody>
        </p:sp>
        <p:sp>
          <p:nvSpPr>
            <p:cNvPr id="46" name="Text Box 29"/>
            <p:cNvSpPr txBox="1">
              <a:spLocks noChangeArrowheads="1"/>
            </p:cNvSpPr>
            <p:nvPr/>
          </p:nvSpPr>
          <p:spPr bwMode="auto">
            <a:xfrm>
              <a:off x="6886575" y="5694363"/>
              <a:ext cx="180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000">
                  <a:solidFill>
                    <a:srgbClr val="000066"/>
                  </a:solidFill>
                  <a:ea typeface="MS PGothic" pitchFamily="34" charset="-128"/>
                </a:rPr>
                <a:t> </a:t>
              </a:r>
              <a:r>
                <a:rPr lang="en-US" altLang="en-US" sz="1200" b="1">
                  <a:solidFill>
                    <a:srgbClr val="000066"/>
                  </a:solidFill>
                  <a:ea typeface="MS PGothic" pitchFamily="34" charset="-128"/>
                </a:rPr>
                <a:t>HS with National Certifications</a:t>
              </a:r>
            </a:p>
          </p:txBody>
        </p:sp>
        <p:sp>
          <p:nvSpPr>
            <p:cNvPr id="47" name="Rectangle 30"/>
            <p:cNvSpPr>
              <a:spLocks noChangeArrowheads="1"/>
            </p:cNvSpPr>
            <p:nvPr/>
          </p:nvSpPr>
          <p:spPr bwMode="auto">
            <a:xfrm>
              <a:off x="7146925" y="3022600"/>
              <a:ext cx="1482725" cy="2127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accent2"/>
                </a:solidFill>
              </a:endParaRPr>
            </a:p>
          </p:txBody>
        </p:sp>
        <p:sp>
          <p:nvSpPr>
            <p:cNvPr id="48" name="Rectangle 31"/>
            <p:cNvSpPr>
              <a:spLocks noChangeArrowheads="1"/>
            </p:cNvSpPr>
            <p:nvPr/>
          </p:nvSpPr>
          <p:spPr bwMode="auto">
            <a:xfrm>
              <a:off x="7397750" y="2994025"/>
              <a:ext cx="96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pPr>
              <a:r>
                <a:rPr lang="en-US" altLang="en-US" sz="1200" b="1">
                  <a:solidFill>
                    <a:schemeClr val="accent2"/>
                  </a:solidFill>
                  <a:ea typeface="MS PGothic" pitchFamily="34" charset="-128"/>
                </a:rPr>
                <a:t>Traditional</a:t>
              </a:r>
            </a:p>
          </p:txBody>
        </p:sp>
        <p:sp>
          <p:nvSpPr>
            <p:cNvPr id="49" name="Rectangle 32"/>
            <p:cNvSpPr>
              <a:spLocks noChangeArrowheads="1"/>
            </p:cNvSpPr>
            <p:nvPr/>
          </p:nvSpPr>
          <p:spPr bwMode="auto">
            <a:xfrm>
              <a:off x="7146925" y="4346575"/>
              <a:ext cx="1482725" cy="2127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33"/>
            <p:cNvSpPr>
              <a:spLocks noChangeArrowheads="1"/>
            </p:cNvSpPr>
            <p:nvPr/>
          </p:nvSpPr>
          <p:spPr bwMode="auto">
            <a:xfrm>
              <a:off x="7326313" y="4310063"/>
              <a:ext cx="1104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pPr>
              <a:r>
                <a:rPr lang="en-US" altLang="en-US" sz="1200" b="1">
                  <a:solidFill>
                    <a:schemeClr val="accent2"/>
                  </a:solidFill>
                  <a:ea typeface="MS PGothic" pitchFamily="34" charset="-128"/>
                </a:rPr>
                <a:t>21st Century</a:t>
              </a:r>
            </a:p>
          </p:txBody>
        </p:sp>
        <p:sp>
          <p:nvSpPr>
            <p:cNvPr id="51" name="Line 34"/>
            <p:cNvSpPr>
              <a:spLocks noChangeShapeType="1"/>
            </p:cNvSpPr>
            <p:nvPr/>
          </p:nvSpPr>
          <p:spPr bwMode="auto">
            <a:xfrm flipV="1">
              <a:off x="292100" y="347663"/>
              <a:ext cx="8553450" cy="777875"/>
            </a:xfrm>
            <a:prstGeom prst="line">
              <a:avLst/>
            </a:prstGeom>
            <a:noFill/>
            <a:ln w="38100">
              <a:solidFill>
                <a:srgbClr val="C91E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Text Box 35"/>
            <p:cNvSpPr txBox="1">
              <a:spLocks noChangeArrowheads="1"/>
            </p:cNvSpPr>
            <p:nvPr/>
          </p:nvSpPr>
          <p:spPr bwMode="auto">
            <a:xfrm>
              <a:off x="177800" y="6086475"/>
              <a:ext cx="320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600">
                  <a:solidFill>
                    <a:srgbClr val="000066"/>
                  </a:solidFill>
                  <a:ea typeface="MS PGothic" pitchFamily="34" charset="-128"/>
                </a:rPr>
                <a:t>Traditional Academic</a:t>
              </a:r>
            </a:p>
          </p:txBody>
        </p:sp>
        <p:sp>
          <p:nvSpPr>
            <p:cNvPr id="53" name="Text Box 36"/>
            <p:cNvSpPr txBox="1">
              <a:spLocks noChangeArrowheads="1"/>
            </p:cNvSpPr>
            <p:nvPr/>
          </p:nvSpPr>
          <p:spPr bwMode="auto">
            <a:xfrm>
              <a:off x="6627813" y="6081713"/>
              <a:ext cx="2217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600">
                  <a:solidFill>
                    <a:srgbClr val="000066"/>
                  </a:solidFill>
                  <a:ea typeface="MS PGothic" pitchFamily="34" charset="-128"/>
                </a:rPr>
                <a:t>CTE</a:t>
              </a:r>
            </a:p>
          </p:txBody>
        </p:sp>
        <p:sp>
          <p:nvSpPr>
            <p:cNvPr id="54" name="Text Box 37"/>
            <p:cNvSpPr txBox="1">
              <a:spLocks noChangeArrowheads="1"/>
            </p:cNvSpPr>
            <p:nvPr/>
          </p:nvSpPr>
          <p:spPr bwMode="auto">
            <a:xfrm>
              <a:off x="3352800" y="6092825"/>
              <a:ext cx="326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pPr>
              <a:r>
                <a:rPr lang="en-US" altLang="en-US" sz="1600">
                  <a:solidFill>
                    <a:srgbClr val="000066"/>
                  </a:solidFill>
                  <a:ea typeface="MS PGothic" pitchFamily="34" charset="-128"/>
                </a:rPr>
                <a:t>Current K-12 “Gap”</a:t>
              </a:r>
              <a:endParaRPr lang="en-US" altLang="en-US" sz="1800">
                <a:solidFill>
                  <a:srgbClr val="000066"/>
                </a:solidFill>
                <a:ea typeface="MS PGothic" pitchFamily="34" charset="-128"/>
              </a:endParaRPr>
            </a:p>
          </p:txBody>
        </p:sp>
      </p:grpSp>
    </p:spTree>
    <p:extLst>
      <p:ext uri="{BB962C8B-B14F-4D97-AF65-F5344CB8AC3E}">
        <p14:creationId xmlns:p14="http://schemas.microsoft.com/office/powerpoint/2010/main" val="22203462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0" y="533400"/>
            <a:ext cx="7924800" cy="366713"/>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sz="1800">
                <a:solidFill>
                  <a:schemeClr val="accent2"/>
                </a:solidFill>
              </a:rPr>
              <a:t> </a:t>
            </a:r>
          </a:p>
        </p:txBody>
      </p:sp>
      <p:sp>
        <p:nvSpPr>
          <p:cNvPr id="45062" name="Text Box 6"/>
          <p:cNvSpPr txBox="1">
            <a:spLocks noChangeArrowheads="1"/>
          </p:cNvSpPr>
          <p:nvPr/>
        </p:nvSpPr>
        <p:spPr bwMode="auto">
          <a:xfrm>
            <a:off x="0" y="381000"/>
            <a:ext cx="9144000" cy="6063198"/>
          </a:xfrm>
          <a:prstGeom prst="rect">
            <a:avLst/>
          </a:prstGeom>
          <a:noFill/>
          <a:ln w="9525">
            <a:noFill/>
            <a:miter lim="800000"/>
            <a:headEnd/>
            <a:tailEnd/>
          </a:ln>
          <a:effectLst/>
        </p:spPr>
        <p:txBody>
          <a:bodyPr wrap="square">
            <a:spAutoFit/>
          </a:bodyPr>
          <a:lstStyle/>
          <a:p>
            <a:pPr marL="457200" indent="-457200" eaLnBrk="1" hangingPunct="1">
              <a:spcBef>
                <a:spcPct val="50000"/>
              </a:spcBef>
              <a:buFont typeface="Wingdings" pitchFamily="2" charset="2"/>
              <a:buNone/>
              <a:tabLst>
                <a:tab pos="692150" algn="l"/>
              </a:tabLst>
            </a:pPr>
            <a:r>
              <a:rPr lang="en-US" sz="2800" b="1" u="sng" dirty="0">
                <a:solidFill>
                  <a:schemeClr val="accent2"/>
                </a:solidFill>
              </a:rPr>
              <a:t>The Functions of an </a:t>
            </a:r>
            <a:r>
              <a:rPr lang="en-US" sz="2800" b="1" u="sng" dirty="0" smtClean="0">
                <a:solidFill>
                  <a:schemeClr val="accent2"/>
                </a:solidFill>
              </a:rPr>
              <a:t>Engineer</a:t>
            </a:r>
          </a:p>
          <a:p>
            <a:pPr eaLnBrk="1" hangingPunct="1">
              <a:spcBef>
                <a:spcPct val="50000"/>
              </a:spcBef>
              <a:buFont typeface="Wingdings" pitchFamily="2" charset="2"/>
              <a:buNone/>
              <a:tabLst>
                <a:tab pos="692150" algn="l"/>
              </a:tabLst>
            </a:pPr>
            <a:r>
              <a:rPr lang="en-US" dirty="0" smtClean="0">
                <a:solidFill>
                  <a:schemeClr val="accent2"/>
                </a:solidFill>
              </a:rPr>
              <a:t>The work that engineers do is very broad.  Some examples include:</a:t>
            </a:r>
            <a:endParaRPr lang="en-US" dirty="0">
              <a:solidFill>
                <a:schemeClr val="accent2"/>
              </a:solidFill>
            </a:endParaRPr>
          </a:p>
          <a:p>
            <a:pPr marL="457200" indent="-457200" eaLnBrk="1" hangingPunct="1">
              <a:spcBef>
                <a:spcPct val="50000"/>
              </a:spcBef>
              <a:buFont typeface="Wingdings" pitchFamily="2" charset="2"/>
              <a:buAutoNum type="arabicParenR"/>
              <a:tabLst>
                <a:tab pos="692150" algn="l"/>
              </a:tabLst>
            </a:pPr>
            <a:r>
              <a:rPr lang="en-US" dirty="0" smtClean="0">
                <a:solidFill>
                  <a:schemeClr val="accent2"/>
                </a:solidFill>
              </a:rPr>
              <a:t>Research &amp; Development</a:t>
            </a:r>
            <a:endParaRPr lang="en-US" dirty="0">
              <a:solidFill>
                <a:schemeClr val="accent2"/>
              </a:solidFill>
            </a:endParaRPr>
          </a:p>
          <a:p>
            <a:pPr marL="457200" indent="-457200" eaLnBrk="1" hangingPunct="1">
              <a:spcBef>
                <a:spcPct val="50000"/>
              </a:spcBef>
              <a:buFont typeface="Wingdings" pitchFamily="2" charset="2"/>
              <a:buAutoNum type="arabicParenR"/>
              <a:tabLst>
                <a:tab pos="692150" algn="l"/>
              </a:tabLst>
            </a:pPr>
            <a:r>
              <a:rPr lang="en-US" dirty="0">
                <a:solidFill>
                  <a:schemeClr val="accent2"/>
                </a:solidFill>
              </a:rPr>
              <a:t>Design</a:t>
            </a:r>
          </a:p>
          <a:p>
            <a:pPr marL="457200" indent="-457200" eaLnBrk="1" hangingPunct="1">
              <a:spcBef>
                <a:spcPct val="50000"/>
              </a:spcBef>
              <a:buFont typeface="Wingdings" pitchFamily="2" charset="2"/>
              <a:buAutoNum type="arabicParenR"/>
              <a:tabLst>
                <a:tab pos="692150" algn="l"/>
              </a:tabLst>
            </a:pPr>
            <a:r>
              <a:rPr lang="en-US" dirty="0">
                <a:solidFill>
                  <a:schemeClr val="accent2"/>
                </a:solidFill>
              </a:rPr>
              <a:t>Production and Testing</a:t>
            </a:r>
          </a:p>
          <a:p>
            <a:pPr marL="457200" indent="-457200" eaLnBrk="1" hangingPunct="1">
              <a:spcBef>
                <a:spcPct val="50000"/>
              </a:spcBef>
              <a:buFont typeface="Wingdings" pitchFamily="2" charset="2"/>
              <a:buAutoNum type="arabicParenR"/>
              <a:tabLst>
                <a:tab pos="692150" algn="l"/>
              </a:tabLst>
            </a:pPr>
            <a:r>
              <a:rPr lang="en-US" dirty="0">
                <a:solidFill>
                  <a:schemeClr val="accent2"/>
                </a:solidFill>
              </a:rPr>
              <a:t>Construction</a:t>
            </a:r>
          </a:p>
          <a:p>
            <a:pPr marL="457200" indent="-457200" eaLnBrk="1" hangingPunct="1">
              <a:spcBef>
                <a:spcPct val="50000"/>
              </a:spcBef>
              <a:buFont typeface="Wingdings" pitchFamily="2" charset="2"/>
              <a:buAutoNum type="arabicParenR"/>
              <a:tabLst>
                <a:tab pos="692150" algn="l"/>
              </a:tabLst>
            </a:pPr>
            <a:r>
              <a:rPr lang="en-US" dirty="0">
                <a:solidFill>
                  <a:schemeClr val="accent2"/>
                </a:solidFill>
              </a:rPr>
              <a:t>Operations (plant engineer)</a:t>
            </a:r>
          </a:p>
          <a:p>
            <a:pPr marL="457200" indent="-457200" eaLnBrk="1" hangingPunct="1">
              <a:spcBef>
                <a:spcPct val="50000"/>
              </a:spcBef>
              <a:buFont typeface="Wingdings" pitchFamily="2" charset="2"/>
              <a:buAutoNum type="arabicParenR"/>
              <a:tabLst>
                <a:tab pos="692150" algn="l"/>
              </a:tabLst>
            </a:pPr>
            <a:r>
              <a:rPr lang="en-US" dirty="0" smtClean="0">
                <a:solidFill>
                  <a:schemeClr val="accent2"/>
                </a:solidFill>
              </a:rPr>
              <a:t>Sales &amp; Marketing</a:t>
            </a:r>
            <a:endParaRPr lang="en-US" dirty="0">
              <a:solidFill>
                <a:schemeClr val="accent2"/>
              </a:solidFill>
            </a:endParaRPr>
          </a:p>
          <a:p>
            <a:pPr marL="457200" indent="-457200" eaLnBrk="1" hangingPunct="1">
              <a:spcBef>
                <a:spcPct val="50000"/>
              </a:spcBef>
              <a:buFont typeface="Wingdings" pitchFamily="2" charset="2"/>
              <a:buAutoNum type="arabicParenR"/>
              <a:tabLst>
                <a:tab pos="692150" algn="l"/>
              </a:tabLst>
            </a:pPr>
            <a:r>
              <a:rPr lang="en-US" dirty="0" smtClean="0">
                <a:solidFill>
                  <a:schemeClr val="accent2"/>
                </a:solidFill>
              </a:rPr>
              <a:t>Project Management</a:t>
            </a:r>
            <a:endParaRPr lang="en-US" dirty="0">
              <a:solidFill>
                <a:schemeClr val="accent2"/>
              </a:solidFill>
            </a:endParaRPr>
          </a:p>
          <a:p>
            <a:pPr marL="457200" indent="-457200" eaLnBrk="1" hangingPunct="1">
              <a:spcBef>
                <a:spcPct val="50000"/>
              </a:spcBef>
              <a:buFont typeface="Wingdings" pitchFamily="2" charset="2"/>
              <a:buAutoNum type="arabicParenR"/>
              <a:tabLst>
                <a:tab pos="692150" algn="l"/>
              </a:tabLst>
            </a:pPr>
            <a:r>
              <a:rPr lang="en-US" dirty="0">
                <a:solidFill>
                  <a:schemeClr val="accent2"/>
                </a:solidFill>
              </a:rPr>
              <a:t>Consulting</a:t>
            </a:r>
          </a:p>
          <a:p>
            <a:pPr marL="457200" indent="-457200" eaLnBrk="1" hangingPunct="1">
              <a:spcBef>
                <a:spcPct val="50000"/>
              </a:spcBef>
              <a:buFont typeface="Wingdings" pitchFamily="2" charset="2"/>
              <a:buAutoNum type="arabicParenR"/>
              <a:tabLst>
                <a:tab pos="692150" algn="l"/>
              </a:tabLst>
            </a:pPr>
            <a:r>
              <a:rPr lang="en-US" dirty="0">
                <a:solidFill>
                  <a:schemeClr val="accent2"/>
                </a:solidFill>
              </a:rPr>
              <a:t>Teaching</a:t>
            </a:r>
          </a:p>
        </p:txBody>
      </p:sp>
      <p:sp>
        <p:nvSpPr>
          <p:cNvPr id="8" name="Slide Number Placeholder 3"/>
          <p:cNvSpPr txBox="1">
            <a:spLocks/>
          </p:cNvSpPr>
          <p:nvPr/>
        </p:nvSpPr>
        <p:spPr bwMode="auto">
          <a:xfrm>
            <a:off x="8153400" y="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5DAEA0-EDC0-4651-B4A3-888001137995}" type="slidenum">
              <a:rPr kumimoji="0" lang="en-US" sz="14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smtClean="0">
              <a:ln>
                <a:noFill/>
              </a:ln>
              <a:solidFill>
                <a:schemeClr val="tx1"/>
              </a:solidFill>
              <a:effectLst/>
              <a:uLnTx/>
              <a:uFillTx/>
              <a:latin typeface="Times New Roman" charset="0"/>
              <a:ea typeface="+mn-ea"/>
              <a:cs typeface="+mn-cs"/>
            </a:endParaRPr>
          </a:p>
        </p:txBody>
      </p:sp>
      <p:sp>
        <p:nvSpPr>
          <p:cNvPr id="9"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0"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762000" y="762000"/>
            <a:ext cx="7924800" cy="366713"/>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sz="1800">
                <a:solidFill>
                  <a:schemeClr val="accent2"/>
                </a:solidFill>
              </a:rPr>
              <a:t> </a:t>
            </a:r>
          </a:p>
        </p:txBody>
      </p:sp>
      <p:sp>
        <p:nvSpPr>
          <p:cNvPr id="46086" name="Text Box 6"/>
          <p:cNvSpPr txBox="1">
            <a:spLocks noChangeArrowheads="1"/>
          </p:cNvSpPr>
          <p:nvPr/>
        </p:nvSpPr>
        <p:spPr bwMode="auto">
          <a:xfrm>
            <a:off x="0" y="457200"/>
            <a:ext cx="9144000" cy="5509200"/>
          </a:xfrm>
          <a:prstGeom prst="rect">
            <a:avLst/>
          </a:prstGeom>
          <a:noFill/>
          <a:ln w="9525">
            <a:noFill/>
            <a:miter lim="800000"/>
            <a:headEnd/>
            <a:tailEnd/>
          </a:ln>
          <a:effectLst/>
        </p:spPr>
        <p:txBody>
          <a:bodyPr wrap="square">
            <a:spAutoFit/>
          </a:bodyPr>
          <a:lstStyle/>
          <a:p>
            <a:pPr marL="457200" indent="-457200" eaLnBrk="1" hangingPunct="1">
              <a:spcBef>
                <a:spcPct val="50000"/>
              </a:spcBef>
              <a:buFont typeface="Wingdings" pitchFamily="2" charset="2"/>
              <a:buNone/>
              <a:tabLst>
                <a:tab pos="692150" algn="l"/>
              </a:tabLst>
            </a:pPr>
            <a:r>
              <a:rPr lang="en-US" sz="2800" b="1" u="sng" dirty="0">
                <a:solidFill>
                  <a:schemeClr val="accent2"/>
                </a:solidFill>
              </a:rPr>
              <a:t>Engineering degrees</a:t>
            </a:r>
            <a:endParaRPr lang="en-US" sz="2800" dirty="0">
              <a:solidFill>
                <a:schemeClr val="accent2"/>
              </a:solidFill>
            </a:endParaRPr>
          </a:p>
          <a:p>
            <a:pPr marL="457200" indent="-457200" eaLnBrk="1" hangingPunct="1">
              <a:spcBef>
                <a:spcPct val="50000"/>
              </a:spcBef>
              <a:buFont typeface="Wingdings" pitchFamily="2" charset="2"/>
              <a:buChar char="§"/>
              <a:tabLst>
                <a:tab pos="692150" algn="l"/>
              </a:tabLst>
            </a:pPr>
            <a:r>
              <a:rPr lang="en-US" u="sng" dirty="0" smtClean="0">
                <a:solidFill>
                  <a:schemeClr val="accent2"/>
                </a:solidFill>
              </a:rPr>
              <a:t>BS degree</a:t>
            </a:r>
            <a:r>
              <a:rPr lang="en-US" dirty="0" smtClean="0">
                <a:solidFill>
                  <a:schemeClr val="accent2"/>
                </a:solidFill>
              </a:rPr>
              <a:t>:  Most </a:t>
            </a:r>
            <a:r>
              <a:rPr lang="en-US" dirty="0">
                <a:solidFill>
                  <a:schemeClr val="accent2"/>
                </a:solidFill>
              </a:rPr>
              <a:t>engineers work with a BS </a:t>
            </a:r>
            <a:r>
              <a:rPr lang="en-US" dirty="0" smtClean="0">
                <a:solidFill>
                  <a:schemeClr val="accent2"/>
                </a:solidFill>
              </a:rPr>
              <a:t>degree</a:t>
            </a:r>
          </a:p>
          <a:p>
            <a:pPr marL="457200" indent="-457200" eaLnBrk="1" hangingPunct="1">
              <a:spcBef>
                <a:spcPct val="50000"/>
              </a:spcBef>
              <a:buFont typeface="Wingdings" pitchFamily="2" charset="2"/>
              <a:buChar char="§"/>
              <a:tabLst>
                <a:tab pos="692150" algn="l"/>
              </a:tabLst>
            </a:pPr>
            <a:r>
              <a:rPr lang="en-US" u="sng" dirty="0" smtClean="0">
                <a:solidFill>
                  <a:schemeClr val="accent2"/>
                </a:solidFill>
              </a:rPr>
              <a:t>Minors</a:t>
            </a:r>
            <a:r>
              <a:rPr lang="en-US" dirty="0" smtClean="0">
                <a:solidFill>
                  <a:schemeClr val="accent2"/>
                </a:solidFill>
              </a:rPr>
              <a:t>:  </a:t>
            </a:r>
          </a:p>
          <a:p>
            <a:pPr marL="914400" lvl="1" indent="-457200" eaLnBrk="1" hangingPunct="1">
              <a:spcBef>
                <a:spcPct val="50000"/>
              </a:spcBef>
              <a:buFont typeface="Wingdings" panose="05000000000000000000" pitchFamily="2" charset="2"/>
              <a:buChar char="v"/>
              <a:tabLst>
                <a:tab pos="692150" algn="l"/>
              </a:tabLst>
            </a:pPr>
            <a:r>
              <a:rPr lang="en-US" dirty="0" smtClean="0">
                <a:solidFill>
                  <a:schemeClr val="accent2"/>
                </a:solidFill>
              </a:rPr>
              <a:t>Why get a minor?</a:t>
            </a:r>
          </a:p>
          <a:p>
            <a:pPr marL="914400" lvl="1" indent="-457200" eaLnBrk="1" hangingPunct="1">
              <a:spcBef>
                <a:spcPct val="50000"/>
              </a:spcBef>
              <a:buFont typeface="Wingdings" panose="05000000000000000000" pitchFamily="2" charset="2"/>
              <a:buChar char="v"/>
              <a:tabLst>
                <a:tab pos="692150" algn="l"/>
              </a:tabLst>
            </a:pPr>
            <a:r>
              <a:rPr lang="en-US" dirty="0" smtClean="0">
                <a:solidFill>
                  <a:schemeClr val="accent2"/>
                </a:solidFill>
              </a:rPr>
              <a:t>What is required?  </a:t>
            </a:r>
          </a:p>
          <a:p>
            <a:pPr marL="914400" lvl="1" indent="-457200" eaLnBrk="1" hangingPunct="1">
              <a:spcBef>
                <a:spcPct val="50000"/>
              </a:spcBef>
              <a:buFont typeface="Wingdings" pitchFamily="2" charset="2"/>
              <a:buChar char="§"/>
              <a:tabLst>
                <a:tab pos="692150" algn="l"/>
              </a:tabLst>
            </a:pPr>
            <a:endParaRPr lang="en-US" dirty="0" smtClean="0">
              <a:solidFill>
                <a:schemeClr val="accent2"/>
              </a:solidFill>
            </a:endParaRPr>
          </a:p>
          <a:p>
            <a:pPr marL="914400" lvl="1" indent="-457200" eaLnBrk="1" hangingPunct="1">
              <a:spcBef>
                <a:spcPct val="50000"/>
              </a:spcBef>
              <a:buFont typeface="Wingdings" pitchFamily="2" charset="2"/>
              <a:buChar char="§"/>
              <a:tabLst>
                <a:tab pos="692150" algn="l"/>
              </a:tabLst>
            </a:pPr>
            <a:endParaRPr lang="en-US" dirty="0">
              <a:solidFill>
                <a:schemeClr val="accent2"/>
              </a:solidFill>
            </a:endParaRPr>
          </a:p>
          <a:p>
            <a:pPr marL="457200" indent="-457200" eaLnBrk="1" hangingPunct="1">
              <a:spcBef>
                <a:spcPct val="50000"/>
              </a:spcBef>
              <a:buFont typeface="Wingdings" pitchFamily="2" charset="2"/>
              <a:buChar char="§"/>
              <a:tabLst>
                <a:tab pos="692150" algn="l"/>
              </a:tabLst>
            </a:pPr>
            <a:r>
              <a:rPr lang="en-US" u="sng" dirty="0" smtClean="0">
                <a:solidFill>
                  <a:schemeClr val="accent2"/>
                </a:solidFill>
              </a:rPr>
              <a:t>Double majors</a:t>
            </a:r>
            <a:r>
              <a:rPr lang="en-US" dirty="0" smtClean="0">
                <a:solidFill>
                  <a:schemeClr val="accent2"/>
                </a:solidFill>
              </a:rPr>
              <a:t>:  </a:t>
            </a:r>
          </a:p>
          <a:p>
            <a:pPr marL="914400" lvl="1" indent="-457200" eaLnBrk="1" hangingPunct="1">
              <a:spcBef>
                <a:spcPct val="50000"/>
              </a:spcBef>
              <a:buFont typeface="Wingdings" panose="05000000000000000000" pitchFamily="2" charset="2"/>
              <a:buChar char="v"/>
              <a:tabLst>
                <a:tab pos="692150" algn="l"/>
              </a:tabLst>
            </a:pPr>
            <a:r>
              <a:rPr lang="en-US" dirty="0" smtClean="0">
                <a:solidFill>
                  <a:schemeClr val="accent2"/>
                </a:solidFill>
              </a:rPr>
              <a:t>Why get a double major?</a:t>
            </a:r>
          </a:p>
          <a:p>
            <a:pPr marL="914400" lvl="1" indent="-457200" eaLnBrk="1" hangingPunct="1">
              <a:spcBef>
                <a:spcPct val="50000"/>
              </a:spcBef>
              <a:buFont typeface="Wingdings" panose="05000000000000000000" pitchFamily="2" charset="2"/>
              <a:buChar char="v"/>
              <a:tabLst>
                <a:tab pos="692150" algn="l"/>
              </a:tabLst>
            </a:pPr>
            <a:r>
              <a:rPr lang="en-US" dirty="0" smtClean="0">
                <a:solidFill>
                  <a:schemeClr val="accent2"/>
                </a:solidFill>
              </a:rPr>
              <a:t>What is required?</a:t>
            </a:r>
          </a:p>
        </p:txBody>
      </p:sp>
      <p:sp>
        <p:nvSpPr>
          <p:cNvPr id="9" name="Slide Number Placeholder 3"/>
          <p:cNvSpPr txBox="1">
            <a:spLocks/>
          </p:cNvSpPr>
          <p:nvPr/>
        </p:nvSpPr>
        <p:spPr bwMode="auto">
          <a:xfrm>
            <a:off x="8153400" y="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5DAEA0-EDC0-4651-B4A3-888001137995}" type="slidenum">
              <a:rPr kumimoji="0" lang="en-US" sz="14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smtClean="0">
              <a:ln>
                <a:noFill/>
              </a:ln>
              <a:solidFill>
                <a:schemeClr val="tx1"/>
              </a:solidFill>
              <a:effectLst/>
              <a:uLnTx/>
              <a:uFillTx/>
              <a:latin typeface="Times New Roman" charset="0"/>
              <a:ea typeface="+mn-ea"/>
              <a:cs typeface="+mn-cs"/>
            </a:endParaRPr>
          </a:p>
        </p:txBody>
      </p:sp>
      <p:sp>
        <p:nvSpPr>
          <p:cNvPr id="10"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1"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762000" y="762000"/>
            <a:ext cx="7924800" cy="366713"/>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sz="1800">
                <a:solidFill>
                  <a:schemeClr val="accent2"/>
                </a:solidFill>
              </a:rPr>
              <a:t> </a:t>
            </a:r>
          </a:p>
        </p:txBody>
      </p:sp>
      <p:sp>
        <p:nvSpPr>
          <p:cNvPr id="46086" name="Text Box 6"/>
          <p:cNvSpPr txBox="1">
            <a:spLocks noChangeArrowheads="1"/>
          </p:cNvSpPr>
          <p:nvPr/>
        </p:nvSpPr>
        <p:spPr bwMode="auto">
          <a:xfrm>
            <a:off x="0" y="436001"/>
            <a:ext cx="9144000" cy="1077218"/>
          </a:xfrm>
          <a:prstGeom prst="rect">
            <a:avLst/>
          </a:prstGeom>
          <a:noFill/>
          <a:ln w="9525">
            <a:noFill/>
            <a:miter lim="800000"/>
            <a:headEnd/>
            <a:tailEnd/>
          </a:ln>
          <a:effectLst/>
        </p:spPr>
        <p:txBody>
          <a:bodyPr wrap="square">
            <a:spAutoFit/>
          </a:bodyPr>
          <a:lstStyle/>
          <a:p>
            <a:pPr marL="457200" indent="-457200" eaLnBrk="1" hangingPunct="1">
              <a:spcBef>
                <a:spcPct val="50000"/>
              </a:spcBef>
              <a:buFont typeface="Wingdings" pitchFamily="2" charset="2"/>
              <a:buNone/>
              <a:tabLst>
                <a:tab pos="692150" algn="l"/>
              </a:tabLst>
            </a:pPr>
            <a:r>
              <a:rPr lang="en-US" sz="2800" b="1" u="sng" dirty="0">
                <a:solidFill>
                  <a:schemeClr val="accent2"/>
                </a:solidFill>
              </a:rPr>
              <a:t>Engineering </a:t>
            </a:r>
            <a:r>
              <a:rPr lang="en-US" sz="2800" b="1" u="sng" dirty="0" smtClean="0">
                <a:solidFill>
                  <a:schemeClr val="accent2"/>
                </a:solidFill>
              </a:rPr>
              <a:t>graduate degrees</a:t>
            </a:r>
            <a:endParaRPr lang="en-US" sz="2800" dirty="0">
              <a:solidFill>
                <a:schemeClr val="accent2"/>
              </a:solidFill>
            </a:endParaRPr>
          </a:p>
          <a:p>
            <a:pPr marL="457200" indent="-457200" eaLnBrk="1" hangingPunct="1">
              <a:spcBef>
                <a:spcPct val="50000"/>
              </a:spcBef>
              <a:buFont typeface="Wingdings" pitchFamily="2" charset="2"/>
              <a:buChar char="§"/>
              <a:tabLst>
                <a:tab pos="692150" algn="l"/>
              </a:tabLst>
            </a:pPr>
            <a:r>
              <a:rPr lang="en-US" dirty="0" smtClean="0">
                <a:solidFill>
                  <a:schemeClr val="accent2"/>
                </a:solidFill>
              </a:rPr>
              <a:t>What is involved in getting a graduate degree in engineering?</a:t>
            </a:r>
            <a:endParaRPr lang="en-US" dirty="0">
              <a:solidFill>
                <a:schemeClr val="accent2"/>
              </a:solidFill>
            </a:endParaRPr>
          </a:p>
        </p:txBody>
      </p:sp>
      <p:sp>
        <p:nvSpPr>
          <p:cNvPr id="46087" name="Text Box 7"/>
          <p:cNvSpPr txBox="1">
            <a:spLocks noChangeArrowheads="1"/>
          </p:cNvSpPr>
          <p:nvPr/>
        </p:nvSpPr>
        <p:spPr bwMode="auto">
          <a:xfrm>
            <a:off x="0" y="1593202"/>
            <a:ext cx="4114800" cy="830997"/>
          </a:xfrm>
          <a:prstGeom prst="rect">
            <a:avLst/>
          </a:prstGeom>
          <a:noFill/>
          <a:ln w="9525">
            <a:noFill/>
            <a:miter lim="800000"/>
            <a:headEnd/>
            <a:tailEnd/>
          </a:ln>
          <a:effectLst/>
        </p:spPr>
        <p:txBody>
          <a:bodyPr wrap="square">
            <a:spAutoFit/>
          </a:bodyPr>
          <a:lstStyle/>
          <a:p>
            <a:pPr marL="457200" indent="-457200" algn="ctr" eaLnBrk="1" hangingPunct="1">
              <a:spcBef>
                <a:spcPct val="50000"/>
              </a:spcBef>
              <a:buFont typeface="Wingdings" pitchFamily="2" charset="2"/>
              <a:buNone/>
              <a:tabLst>
                <a:tab pos="692150" algn="l"/>
              </a:tabLst>
            </a:pPr>
            <a:r>
              <a:rPr lang="en-US" dirty="0">
                <a:solidFill>
                  <a:schemeClr val="accent2"/>
                </a:solidFill>
              </a:rPr>
              <a:t>Requirements </a:t>
            </a:r>
            <a:r>
              <a:rPr lang="en-US" dirty="0" smtClean="0">
                <a:solidFill>
                  <a:schemeClr val="accent2"/>
                </a:solidFill>
              </a:rPr>
              <a:t>for</a:t>
            </a:r>
            <a:br>
              <a:rPr lang="en-US" dirty="0" smtClean="0">
                <a:solidFill>
                  <a:schemeClr val="accent2"/>
                </a:solidFill>
              </a:rPr>
            </a:br>
            <a:r>
              <a:rPr lang="en-US" u="sng" dirty="0" smtClean="0">
                <a:solidFill>
                  <a:schemeClr val="accent2"/>
                </a:solidFill>
              </a:rPr>
              <a:t>MS degree </a:t>
            </a:r>
            <a:r>
              <a:rPr lang="en-US" u="sng" dirty="0">
                <a:solidFill>
                  <a:schemeClr val="accent2"/>
                </a:solidFill>
              </a:rPr>
              <a:t>in </a:t>
            </a:r>
            <a:r>
              <a:rPr lang="en-US" u="sng" dirty="0" smtClean="0">
                <a:solidFill>
                  <a:schemeClr val="accent2"/>
                </a:solidFill>
              </a:rPr>
              <a:t>Engineering</a:t>
            </a:r>
            <a:endParaRPr lang="en-US" u="sng" dirty="0">
              <a:solidFill>
                <a:schemeClr val="accent2"/>
              </a:solidFill>
            </a:endParaRPr>
          </a:p>
        </p:txBody>
      </p:sp>
      <p:sp>
        <p:nvSpPr>
          <p:cNvPr id="9" name="Slide Number Placeholder 3"/>
          <p:cNvSpPr txBox="1">
            <a:spLocks/>
          </p:cNvSpPr>
          <p:nvPr/>
        </p:nvSpPr>
        <p:spPr bwMode="auto">
          <a:xfrm>
            <a:off x="8153400" y="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5DAEA0-EDC0-4651-B4A3-888001137995}" type="slidenum">
              <a:rPr kumimoji="0" lang="en-US" sz="14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smtClean="0">
              <a:ln>
                <a:noFill/>
              </a:ln>
              <a:solidFill>
                <a:schemeClr val="tx1"/>
              </a:solidFill>
              <a:effectLst/>
              <a:uLnTx/>
              <a:uFillTx/>
              <a:latin typeface="Times New Roman" charset="0"/>
              <a:ea typeface="+mn-ea"/>
              <a:cs typeface="+mn-cs"/>
            </a:endParaRPr>
          </a:p>
        </p:txBody>
      </p:sp>
      <p:sp>
        <p:nvSpPr>
          <p:cNvPr id="10"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1" name="Rectangle 20"/>
          <p:cNvSpPr>
            <a:spLocks noChangeArrowheads="1"/>
          </p:cNvSpPr>
          <p:nvPr/>
        </p:nvSpPr>
        <p:spPr bwMode="auto">
          <a:xfrm>
            <a:off x="0" y="0"/>
            <a:ext cx="9144000" cy="377494"/>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12" name="Text Box 7"/>
          <p:cNvSpPr txBox="1">
            <a:spLocks noChangeArrowheads="1"/>
          </p:cNvSpPr>
          <p:nvPr/>
        </p:nvSpPr>
        <p:spPr bwMode="auto">
          <a:xfrm>
            <a:off x="4495800" y="1669402"/>
            <a:ext cx="4419600" cy="830997"/>
          </a:xfrm>
          <a:prstGeom prst="rect">
            <a:avLst/>
          </a:prstGeom>
          <a:noFill/>
          <a:ln w="9525">
            <a:noFill/>
            <a:miter lim="800000"/>
            <a:headEnd/>
            <a:tailEnd/>
          </a:ln>
          <a:effectLst/>
        </p:spPr>
        <p:txBody>
          <a:bodyPr wrap="square">
            <a:spAutoFit/>
          </a:bodyPr>
          <a:lstStyle/>
          <a:p>
            <a:pPr marL="457200" indent="-457200" algn="ctr" eaLnBrk="1" hangingPunct="1">
              <a:spcBef>
                <a:spcPct val="50000"/>
              </a:spcBef>
              <a:buFont typeface="Wingdings" pitchFamily="2" charset="2"/>
              <a:buNone/>
              <a:tabLst>
                <a:tab pos="692150" algn="l"/>
              </a:tabLst>
            </a:pPr>
            <a:r>
              <a:rPr lang="en-US" dirty="0">
                <a:solidFill>
                  <a:schemeClr val="accent2"/>
                </a:solidFill>
              </a:rPr>
              <a:t>Requirements </a:t>
            </a:r>
            <a:r>
              <a:rPr lang="en-US" dirty="0" smtClean="0">
                <a:solidFill>
                  <a:schemeClr val="accent2"/>
                </a:solidFill>
              </a:rPr>
              <a:t>for</a:t>
            </a:r>
            <a:br>
              <a:rPr lang="en-US" dirty="0" smtClean="0">
                <a:solidFill>
                  <a:schemeClr val="accent2"/>
                </a:solidFill>
              </a:rPr>
            </a:br>
            <a:r>
              <a:rPr lang="en-US" u="sng" dirty="0" smtClean="0">
                <a:solidFill>
                  <a:schemeClr val="accent2"/>
                </a:solidFill>
              </a:rPr>
              <a:t>Ph.D. degree </a:t>
            </a:r>
            <a:r>
              <a:rPr lang="en-US" u="sng" dirty="0">
                <a:solidFill>
                  <a:schemeClr val="accent2"/>
                </a:solidFill>
              </a:rPr>
              <a:t>in </a:t>
            </a:r>
            <a:r>
              <a:rPr lang="en-US" u="sng" dirty="0" smtClean="0">
                <a:solidFill>
                  <a:schemeClr val="accent2"/>
                </a:solidFill>
              </a:rPr>
              <a:t>Engineering</a:t>
            </a:r>
            <a:endParaRPr lang="en-US" u="sng" dirty="0">
              <a:solidFill>
                <a:schemeClr val="accent2"/>
              </a:solidFill>
            </a:endParaRPr>
          </a:p>
        </p:txBody>
      </p:sp>
      <p:sp>
        <p:nvSpPr>
          <p:cNvPr id="4" name="Rectangle 3"/>
          <p:cNvSpPr/>
          <p:nvPr/>
        </p:nvSpPr>
        <p:spPr>
          <a:xfrm>
            <a:off x="0" y="3733800"/>
            <a:ext cx="9144000" cy="830997"/>
          </a:xfrm>
          <a:prstGeom prst="rect">
            <a:avLst/>
          </a:prstGeom>
        </p:spPr>
        <p:txBody>
          <a:bodyPr wrap="square">
            <a:spAutoFit/>
          </a:bodyPr>
          <a:lstStyle/>
          <a:p>
            <a:pPr marL="457200" indent="-457200" eaLnBrk="1" hangingPunct="1">
              <a:spcBef>
                <a:spcPct val="50000"/>
              </a:spcBef>
              <a:buFont typeface="Wingdings" pitchFamily="2" charset="2"/>
              <a:buChar char="§"/>
              <a:tabLst>
                <a:tab pos="692150" algn="l"/>
              </a:tabLst>
            </a:pPr>
            <a:r>
              <a:rPr lang="en-US" dirty="0">
                <a:solidFill>
                  <a:schemeClr val="accent2"/>
                </a:solidFill>
              </a:rPr>
              <a:t>What </a:t>
            </a:r>
            <a:r>
              <a:rPr lang="en-US" dirty="0" smtClean="0">
                <a:solidFill>
                  <a:schemeClr val="accent2"/>
                </a:solidFill>
              </a:rPr>
              <a:t>are the advantages and disadvantages of getting a graduate </a:t>
            </a:r>
            <a:r>
              <a:rPr lang="en-US" dirty="0">
                <a:solidFill>
                  <a:schemeClr val="accent2"/>
                </a:solidFill>
              </a:rPr>
              <a:t>degree in engineering?</a:t>
            </a:r>
          </a:p>
        </p:txBody>
      </p:sp>
      <p:sp>
        <p:nvSpPr>
          <p:cNvPr id="13" name="Text Box 7"/>
          <p:cNvSpPr txBox="1">
            <a:spLocks noChangeArrowheads="1"/>
          </p:cNvSpPr>
          <p:nvPr/>
        </p:nvSpPr>
        <p:spPr bwMode="auto">
          <a:xfrm>
            <a:off x="0" y="4549914"/>
            <a:ext cx="4114800" cy="461665"/>
          </a:xfrm>
          <a:prstGeom prst="rect">
            <a:avLst/>
          </a:prstGeom>
          <a:noFill/>
          <a:ln w="9525">
            <a:noFill/>
            <a:miter lim="800000"/>
            <a:headEnd/>
            <a:tailEnd/>
          </a:ln>
          <a:effectLst/>
        </p:spPr>
        <p:txBody>
          <a:bodyPr wrap="square">
            <a:spAutoFit/>
          </a:bodyPr>
          <a:lstStyle/>
          <a:p>
            <a:pPr marL="457200" indent="-457200" algn="ctr" eaLnBrk="1" hangingPunct="1">
              <a:spcBef>
                <a:spcPct val="50000"/>
              </a:spcBef>
              <a:buFont typeface="Wingdings" pitchFamily="2" charset="2"/>
              <a:buNone/>
              <a:tabLst>
                <a:tab pos="692150" algn="l"/>
              </a:tabLst>
            </a:pPr>
            <a:r>
              <a:rPr lang="en-US" u="sng" dirty="0" smtClean="0">
                <a:solidFill>
                  <a:schemeClr val="accent2"/>
                </a:solidFill>
              </a:rPr>
              <a:t>Advantages</a:t>
            </a:r>
            <a:endParaRPr lang="en-US" u="sng" dirty="0">
              <a:solidFill>
                <a:schemeClr val="accent2"/>
              </a:solidFill>
            </a:endParaRPr>
          </a:p>
        </p:txBody>
      </p:sp>
      <p:sp>
        <p:nvSpPr>
          <p:cNvPr id="14" name="Text Box 7"/>
          <p:cNvSpPr txBox="1">
            <a:spLocks noChangeArrowheads="1"/>
          </p:cNvSpPr>
          <p:nvPr/>
        </p:nvSpPr>
        <p:spPr bwMode="auto">
          <a:xfrm>
            <a:off x="4495800" y="4564797"/>
            <a:ext cx="4419600" cy="461665"/>
          </a:xfrm>
          <a:prstGeom prst="rect">
            <a:avLst/>
          </a:prstGeom>
          <a:noFill/>
          <a:ln w="9525">
            <a:noFill/>
            <a:miter lim="800000"/>
            <a:headEnd/>
            <a:tailEnd/>
          </a:ln>
          <a:effectLst/>
        </p:spPr>
        <p:txBody>
          <a:bodyPr wrap="square">
            <a:spAutoFit/>
          </a:bodyPr>
          <a:lstStyle/>
          <a:p>
            <a:pPr marL="457200" indent="-457200" algn="ctr" eaLnBrk="1" hangingPunct="1">
              <a:spcBef>
                <a:spcPct val="50000"/>
              </a:spcBef>
              <a:buFont typeface="Wingdings" pitchFamily="2" charset="2"/>
              <a:buNone/>
              <a:tabLst>
                <a:tab pos="692150" algn="l"/>
              </a:tabLst>
            </a:pPr>
            <a:r>
              <a:rPr lang="en-US" u="sng" dirty="0" smtClean="0">
                <a:solidFill>
                  <a:schemeClr val="accent2"/>
                </a:solidFill>
              </a:rPr>
              <a:t>Disadvantages</a:t>
            </a:r>
            <a:endParaRPr lang="en-US" u="sng" dirty="0">
              <a:solidFill>
                <a:schemeClr val="accent2"/>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762000" y="762000"/>
            <a:ext cx="7924800" cy="366713"/>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sz="1800">
                <a:solidFill>
                  <a:schemeClr val="accent2"/>
                </a:solidFill>
              </a:rPr>
              <a:t> </a:t>
            </a:r>
          </a:p>
        </p:txBody>
      </p:sp>
      <p:sp>
        <p:nvSpPr>
          <p:cNvPr id="47110" name="Text Box 6"/>
          <p:cNvSpPr txBox="1">
            <a:spLocks noChangeArrowheads="1"/>
          </p:cNvSpPr>
          <p:nvPr/>
        </p:nvSpPr>
        <p:spPr bwMode="auto">
          <a:xfrm>
            <a:off x="0" y="457200"/>
            <a:ext cx="9144000" cy="3662541"/>
          </a:xfrm>
          <a:prstGeom prst="rect">
            <a:avLst/>
          </a:prstGeom>
          <a:noFill/>
          <a:ln w="9525">
            <a:noFill/>
            <a:miter lim="800000"/>
            <a:headEnd/>
            <a:tailEnd/>
          </a:ln>
          <a:effectLst/>
        </p:spPr>
        <p:txBody>
          <a:bodyPr wrap="square">
            <a:spAutoFit/>
          </a:bodyPr>
          <a:lstStyle/>
          <a:p>
            <a:pPr eaLnBrk="1" hangingPunct="1">
              <a:spcBef>
                <a:spcPct val="50000"/>
              </a:spcBef>
              <a:buFont typeface="Wingdings" pitchFamily="2" charset="2"/>
              <a:buNone/>
              <a:tabLst>
                <a:tab pos="692150" algn="l"/>
              </a:tabLst>
            </a:pPr>
            <a:r>
              <a:rPr lang="en-US" sz="2800" b="1" u="sng" dirty="0">
                <a:solidFill>
                  <a:schemeClr val="accent2"/>
                </a:solidFill>
              </a:rPr>
              <a:t>Other graduate degrees often obtained by engineers</a:t>
            </a:r>
            <a:endParaRPr lang="en-US" sz="2800" dirty="0">
              <a:solidFill>
                <a:schemeClr val="accent2"/>
              </a:solidFill>
            </a:endParaRPr>
          </a:p>
          <a:p>
            <a:pPr eaLnBrk="1" hangingPunct="1">
              <a:spcBef>
                <a:spcPct val="50000"/>
              </a:spcBef>
              <a:buFont typeface="Wingdings" pitchFamily="2" charset="2"/>
              <a:buNone/>
              <a:tabLst>
                <a:tab pos="692150" algn="l"/>
              </a:tabLst>
            </a:pPr>
            <a:r>
              <a:rPr lang="en-US" dirty="0">
                <a:solidFill>
                  <a:schemeClr val="accent2"/>
                </a:solidFill>
              </a:rPr>
              <a:t>Two common graduate degrees obtained after a B.S. degree in engineering are:</a:t>
            </a:r>
          </a:p>
          <a:p>
            <a:pPr eaLnBrk="1" hangingPunct="1">
              <a:spcBef>
                <a:spcPct val="50000"/>
              </a:spcBef>
              <a:buFont typeface="Wingdings" pitchFamily="2" charset="2"/>
              <a:buChar char="§"/>
              <a:tabLst>
                <a:tab pos="692150" algn="l"/>
              </a:tabLst>
            </a:pPr>
            <a:r>
              <a:rPr lang="en-US" dirty="0">
                <a:solidFill>
                  <a:schemeClr val="accent2"/>
                </a:solidFill>
              </a:rPr>
              <a:t>  M.S. in Engineering Management (Ph.D. also available)</a:t>
            </a:r>
          </a:p>
          <a:p>
            <a:pPr eaLnBrk="1" hangingPunct="1">
              <a:spcBef>
                <a:spcPct val="50000"/>
              </a:spcBef>
              <a:buFont typeface="Wingdings" pitchFamily="2" charset="2"/>
              <a:buChar char="§"/>
              <a:tabLst>
                <a:tab pos="692150" algn="l"/>
              </a:tabLst>
            </a:pPr>
            <a:r>
              <a:rPr lang="en-US" dirty="0">
                <a:solidFill>
                  <a:schemeClr val="accent2"/>
                </a:solidFill>
              </a:rPr>
              <a:t>  MBA (Master’s in Business Administration)</a:t>
            </a:r>
          </a:p>
          <a:p>
            <a:pPr eaLnBrk="1" hangingPunct="1">
              <a:spcBef>
                <a:spcPct val="50000"/>
              </a:spcBef>
              <a:buFont typeface="Wingdings" pitchFamily="2" charset="2"/>
              <a:buNone/>
              <a:tabLst>
                <a:tab pos="692150" algn="l"/>
              </a:tabLst>
            </a:pPr>
            <a:endParaRPr lang="en-US" u="sng" dirty="0">
              <a:solidFill>
                <a:schemeClr val="accent2"/>
              </a:solidFill>
            </a:endParaRPr>
          </a:p>
          <a:p>
            <a:pPr eaLnBrk="1" hangingPunct="1">
              <a:spcBef>
                <a:spcPct val="50000"/>
              </a:spcBef>
              <a:buFont typeface="Wingdings" pitchFamily="2" charset="2"/>
              <a:buNone/>
              <a:tabLst>
                <a:tab pos="692150" algn="l"/>
              </a:tabLst>
            </a:pPr>
            <a:r>
              <a:rPr lang="en-US" u="sng" dirty="0">
                <a:solidFill>
                  <a:schemeClr val="accent2"/>
                </a:solidFill>
              </a:rPr>
              <a:t>Why would engineers pursue these degrees?</a:t>
            </a:r>
          </a:p>
        </p:txBody>
      </p:sp>
      <p:sp>
        <p:nvSpPr>
          <p:cNvPr id="8" name="Slide Number Placeholder 3"/>
          <p:cNvSpPr txBox="1">
            <a:spLocks/>
          </p:cNvSpPr>
          <p:nvPr/>
        </p:nvSpPr>
        <p:spPr bwMode="auto">
          <a:xfrm>
            <a:off x="8153400" y="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5DAEA0-EDC0-4651-B4A3-888001137995}" type="slidenum">
              <a:rPr kumimoji="0" lang="en-US" sz="14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smtClean="0">
              <a:ln>
                <a:noFill/>
              </a:ln>
              <a:solidFill>
                <a:schemeClr val="tx1"/>
              </a:solidFill>
              <a:effectLst/>
              <a:uLnTx/>
              <a:uFillTx/>
              <a:latin typeface="Times New Roman" charset="0"/>
              <a:ea typeface="+mn-ea"/>
              <a:cs typeface="+mn-cs"/>
            </a:endParaRPr>
          </a:p>
        </p:txBody>
      </p:sp>
      <p:sp>
        <p:nvSpPr>
          <p:cNvPr id="9"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0"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8153400" y="0"/>
            <a:ext cx="990600" cy="381000"/>
          </a:xfrm>
        </p:spPr>
        <p:txBody>
          <a:bodyPr/>
          <a:lstStyle/>
          <a:p>
            <a:fld id="{1F5DAEA0-EDC0-4651-B4A3-888001137995}" type="slidenum">
              <a:rPr lang="en-US"/>
              <a:pPr/>
              <a:t>4</a:t>
            </a:fld>
            <a:endParaRPr lang="en-US" dirty="0"/>
          </a:p>
        </p:txBody>
      </p:sp>
      <p:sp>
        <p:nvSpPr>
          <p:cNvPr id="10"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1"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12" name="Rectangle 23"/>
          <p:cNvSpPr>
            <a:spLocks noChangeArrowheads="1"/>
          </p:cNvSpPr>
          <p:nvPr/>
        </p:nvSpPr>
        <p:spPr bwMode="auto">
          <a:xfrm>
            <a:off x="0" y="533400"/>
            <a:ext cx="9144000" cy="1295400"/>
          </a:xfrm>
          <a:prstGeom prst="rect">
            <a:avLst/>
          </a:prstGeom>
          <a:noFill/>
          <a:ln w="9525">
            <a:noFill/>
            <a:miter lim="800000"/>
            <a:headEnd/>
            <a:tailEnd/>
          </a:ln>
          <a:effectLst/>
        </p:spPr>
        <p:txBody>
          <a:bodyPr/>
          <a:lstStyle/>
          <a:p>
            <a:pPr>
              <a:lnSpc>
                <a:spcPct val="90000"/>
              </a:lnSpc>
              <a:spcBef>
                <a:spcPct val="20000"/>
              </a:spcBef>
              <a:tabLst>
                <a:tab pos="228600" algn="l"/>
                <a:tab pos="520700" algn="l"/>
              </a:tabLst>
            </a:pPr>
            <a:r>
              <a:rPr lang="en-US" sz="2800" b="1" u="sng" dirty="0" smtClean="0">
                <a:solidFill>
                  <a:schemeClr val="accent2"/>
                </a:solidFill>
              </a:rPr>
              <a:t>Why Engineering</a:t>
            </a:r>
            <a:r>
              <a:rPr lang="en-US" sz="2800" b="1" dirty="0" smtClean="0">
                <a:solidFill>
                  <a:schemeClr val="accent2"/>
                </a:solidFill>
              </a:rPr>
              <a:t>?</a:t>
            </a:r>
          </a:p>
          <a:p>
            <a:pPr>
              <a:lnSpc>
                <a:spcPct val="90000"/>
              </a:lnSpc>
              <a:spcBef>
                <a:spcPct val="20000"/>
              </a:spcBef>
              <a:tabLst>
                <a:tab pos="228600" algn="l"/>
                <a:tab pos="520700" algn="l"/>
              </a:tabLst>
            </a:pPr>
            <a:r>
              <a:rPr lang="en-US" dirty="0" smtClean="0">
                <a:solidFill>
                  <a:schemeClr val="accent2"/>
                </a:solidFill>
              </a:rPr>
              <a:t>Why do students pursue degrees in Engineering?  Discuss some possible reasons in class:</a:t>
            </a:r>
          </a:p>
          <a:p>
            <a:pPr>
              <a:lnSpc>
                <a:spcPct val="90000"/>
              </a:lnSpc>
              <a:spcBef>
                <a:spcPct val="20000"/>
              </a:spcBef>
              <a:buFont typeface="Arial" pitchFamily="34" charset="0"/>
              <a:buChar char="•"/>
              <a:tabLst>
                <a:tab pos="228600" algn="l"/>
                <a:tab pos="520700" algn="l"/>
              </a:tabLst>
            </a:pPr>
            <a:r>
              <a:rPr lang="en-US" dirty="0">
                <a:solidFill>
                  <a:schemeClr val="accent2"/>
                </a:solidFill>
              </a:rPr>
              <a:t> </a:t>
            </a: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r>
              <a:rPr lang="en-US" dirty="0">
                <a:solidFill>
                  <a:schemeClr val="accent2"/>
                </a:solidFill>
              </a:rPr>
              <a:t> </a:t>
            </a:r>
            <a:endParaRPr lang="en-US" dirty="0" smtClean="0">
              <a:solidFill>
                <a:schemeClr val="accent2"/>
              </a:solidFill>
            </a:endParaRPr>
          </a:p>
          <a:p>
            <a:pPr>
              <a:lnSpc>
                <a:spcPct val="90000"/>
              </a:lnSpc>
              <a:spcBef>
                <a:spcPct val="20000"/>
              </a:spcBef>
              <a:tabLst>
                <a:tab pos="228600" algn="l"/>
                <a:tab pos="520700" algn="l"/>
              </a:tabLst>
            </a:pP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r>
              <a:rPr lang="en-US" dirty="0">
                <a:solidFill>
                  <a:schemeClr val="accent2"/>
                </a:solidFill>
              </a:rPr>
              <a:t> </a:t>
            </a:r>
            <a:endParaRPr lang="en-US" dirty="0" smtClean="0">
              <a:solidFill>
                <a:schemeClr val="accent2"/>
              </a:solidFill>
            </a:endParaRPr>
          </a:p>
          <a:p>
            <a:pPr>
              <a:lnSpc>
                <a:spcPct val="90000"/>
              </a:lnSpc>
              <a:spcBef>
                <a:spcPct val="20000"/>
              </a:spcBef>
              <a:tabLst>
                <a:tab pos="228600" algn="l"/>
                <a:tab pos="520700" algn="l"/>
              </a:tabLst>
            </a:pP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r>
              <a:rPr lang="en-US" dirty="0">
                <a:solidFill>
                  <a:schemeClr val="accent2"/>
                </a:solidFill>
              </a:rPr>
              <a:t> </a:t>
            </a: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r>
              <a:rPr lang="en-US" dirty="0">
                <a:solidFill>
                  <a:schemeClr val="accent2"/>
                </a:solidFill>
              </a:rPr>
              <a:t> </a:t>
            </a: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r>
              <a:rPr lang="en-US" dirty="0">
                <a:solidFill>
                  <a:schemeClr val="accent2"/>
                </a:solidFill>
              </a:rPr>
              <a:t> </a:t>
            </a:r>
            <a:endParaRPr lang="en-US" dirty="0" smtClean="0">
              <a:solidFill>
                <a:schemeClr val="accent2"/>
              </a:solidFill>
            </a:endParaRPr>
          </a:p>
          <a:p>
            <a:pPr>
              <a:lnSpc>
                <a:spcPct val="90000"/>
              </a:lnSpc>
              <a:spcBef>
                <a:spcPct val="20000"/>
              </a:spcBef>
              <a:buFont typeface="Arial" pitchFamily="34" charset="0"/>
              <a:buChar char="•"/>
              <a:tabLst>
                <a:tab pos="228600" algn="l"/>
                <a:tab pos="520700" algn="l"/>
              </a:tabLst>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ChangeArrowheads="1"/>
          </p:cNvSpPr>
          <p:nvPr/>
        </p:nvSpPr>
        <p:spPr bwMode="auto">
          <a:xfrm>
            <a:off x="0" y="533400"/>
            <a:ext cx="9144000" cy="838200"/>
          </a:xfrm>
          <a:prstGeom prst="rect">
            <a:avLst/>
          </a:prstGeom>
          <a:noFill/>
          <a:ln w="9525">
            <a:noFill/>
            <a:miter lim="800000"/>
            <a:headEnd/>
            <a:tailEnd/>
          </a:ln>
          <a:effectLst/>
        </p:spPr>
        <p:txBody>
          <a:bodyPr/>
          <a:lstStyle/>
          <a:p>
            <a:pPr>
              <a:lnSpc>
                <a:spcPct val="90000"/>
              </a:lnSpc>
              <a:spcBef>
                <a:spcPct val="20000"/>
              </a:spcBef>
              <a:tabLst>
                <a:tab pos="228600" algn="l"/>
                <a:tab pos="520700" algn="l"/>
              </a:tabLst>
            </a:pPr>
            <a:r>
              <a:rPr lang="en-US" sz="2800" b="1" u="sng" dirty="0" smtClean="0">
                <a:solidFill>
                  <a:schemeClr val="accent2"/>
                </a:solidFill>
              </a:rPr>
              <a:t>Why Engineering</a:t>
            </a:r>
            <a:r>
              <a:rPr lang="en-US" sz="2800" b="1" dirty="0" smtClean="0">
                <a:solidFill>
                  <a:schemeClr val="accent2"/>
                </a:solidFill>
              </a:rPr>
              <a:t>?</a:t>
            </a:r>
          </a:p>
          <a:p>
            <a:pPr>
              <a:lnSpc>
                <a:spcPct val="90000"/>
              </a:lnSpc>
              <a:spcBef>
                <a:spcPct val="20000"/>
              </a:spcBef>
              <a:tabLst>
                <a:tab pos="228600" algn="l"/>
                <a:tab pos="520700" algn="l"/>
              </a:tabLst>
            </a:pPr>
            <a:r>
              <a:rPr lang="en-US" dirty="0" smtClean="0">
                <a:solidFill>
                  <a:schemeClr val="accent2"/>
                </a:solidFill>
              </a:rPr>
              <a:t>Maybe you can relate to some of these students’ remarks:</a:t>
            </a:r>
            <a:endParaRPr lang="en-US" dirty="0">
              <a:solidFill>
                <a:schemeClr val="accent2"/>
              </a:solidFill>
            </a:endParaRPr>
          </a:p>
        </p:txBody>
      </p:sp>
      <p:sp>
        <p:nvSpPr>
          <p:cNvPr id="7" name="TextBox 6"/>
          <p:cNvSpPr txBox="1"/>
          <p:nvPr/>
        </p:nvSpPr>
        <p:spPr>
          <a:xfrm>
            <a:off x="0" y="1524000"/>
            <a:ext cx="9144000" cy="1569660"/>
          </a:xfrm>
          <a:prstGeom prst="rect">
            <a:avLst/>
          </a:prstGeom>
          <a:solidFill>
            <a:srgbClr val="FFCC99"/>
          </a:solidFill>
        </p:spPr>
        <p:txBody>
          <a:bodyPr wrap="square" rtlCol="0">
            <a:spAutoFit/>
          </a:bodyPr>
          <a:lstStyle/>
          <a:p>
            <a:r>
              <a:rPr lang="en-US" b="1" i="1" dirty="0" smtClean="0">
                <a:solidFill>
                  <a:schemeClr val="accent2"/>
                </a:solidFill>
              </a:rPr>
              <a:t>I chose to pursue engineering because I enjoyed math and science in school, and always had a love for tinkering with electronics and mechanical gadgets since I was old enough to hold a screwdriver.</a:t>
            </a:r>
          </a:p>
          <a:p>
            <a:pPr algn="r"/>
            <a:r>
              <a:rPr lang="en-US" b="1" dirty="0" smtClean="0">
                <a:solidFill>
                  <a:schemeClr val="accent2"/>
                </a:solidFill>
              </a:rPr>
              <a:t>- S. Houghton, Computer Engineer</a:t>
            </a:r>
            <a:endParaRPr lang="en-US" b="1" dirty="0">
              <a:solidFill>
                <a:schemeClr val="accent2"/>
              </a:solidFill>
            </a:endParaRPr>
          </a:p>
        </p:txBody>
      </p:sp>
      <p:sp>
        <p:nvSpPr>
          <p:cNvPr id="8" name="TextBox 7"/>
          <p:cNvSpPr txBox="1"/>
          <p:nvPr/>
        </p:nvSpPr>
        <p:spPr>
          <a:xfrm>
            <a:off x="0" y="3352800"/>
            <a:ext cx="9144000" cy="1200329"/>
          </a:xfrm>
          <a:prstGeom prst="rect">
            <a:avLst/>
          </a:prstGeom>
          <a:solidFill>
            <a:srgbClr val="FFCC99"/>
          </a:solidFill>
        </p:spPr>
        <p:txBody>
          <a:bodyPr wrap="square" rtlCol="0">
            <a:spAutoFit/>
          </a:bodyPr>
          <a:lstStyle/>
          <a:p>
            <a:r>
              <a:rPr lang="en-US" b="1" i="1" dirty="0" smtClean="0">
                <a:solidFill>
                  <a:schemeClr val="accent2"/>
                </a:solidFill>
              </a:rPr>
              <a:t>I wanted to pursue engineering to make some kind of positive and (hopefully) enduring mark on the world.”</a:t>
            </a:r>
          </a:p>
          <a:p>
            <a:pPr algn="r"/>
            <a:r>
              <a:rPr lang="en-US" b="1" dirty="0" smtClean="0">
                <a:solidFill>
                  <a:schemeClr val="accent2"/>
                </a:solidFill>
              </a:rPr>
              <a:t>- J. </a:t>
            </a:r>
            <a:r>
              <a:rPr lang="en-US" b="1" dirty="0" err="1" smtClean="0">
                <a:solidFill>
                  <a:schemeClr val="accent2"/>
                </a:solidFill>
              </a:rPr>
              <a:t>Kronberg</a:t>
            </a:r>
            <a:r>
              <a:rPr lang="en-US" b="1" dirty="0" smtClean="0">
                <a:solidFill>
                  <a:schemeClr val="accent2"/>
                </a:solidFill>
              </a:rPr>
              <a:t>, Electrical Engineer</a:t>
            </a:r>
            <a:endParaRPr lang="en-US" b="1" dirty="0">
              <a:solidFill>
                <a:schemeClr val="accent2"/>
              </a:solidFill>
            </a:endParaRPr>
          </a:p>
        </p:txBody>
      </p:sp>
      <p:sp>
        <p:nvSpPr>
          <p:cNvPr id="9" name="Slide Number Placeholder 3"/>
          <p:cNvSpPr>
            <a:spLocks noGrp="1"/>
          </p:cNvSpPr>
          <p:nvPr>
            <p:ph type="sldNum" sz="quarter" idx="12"/>
          </p:nvPr>
        </p:nvSpPr>
        <p:spPr>
          <a:xfrm>
            <a:off x="7239000" y="0"/>
            <a:ext cx="1905000" cy="457200"/>
          </a:xfrm>
        </p:spPr>
        <p:txBody>
          <a:bodyPr/>
          <a:lstStyle/>
          <a:p>
            <a:fld id="{1F5DAEA0-EDC0-4651-B4A3-888001137995}" type="slidenum">
              <a:rPr lang="en-US"/>
              <a:pPr/>
              <a:t>5</a:t>
            </a:fld>
            <a:endParaRPr lang="en-US" dirty="0"/>
          </a:p>
        </p:txBody>
      </p:sp>
      <p:sp>
        <p:nvSpPr>
          <p:cNvPr id="10"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1"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12" name="TextBox 11"/>
          <p:cNvSpPr txBox="1"/>
          <p:nvPr/>
        </p:nvSpPr>
        <p:spPr>
          <a:xfrm>
            <a:off x="0" y="4876800"/>
            <a:ext cx="9144000" cy="1200329"/>
          </a:xfrm>
          <a:prstGeom prst="rect">
            <a:avLst/>
          </a:prstGeom>
          <a:solidFill>
            <a:srgbClr val="FFCC99"/>
          </a:solidFill>
        </p:spPr>
        <p:txBody>
          <a:bodyPr wrap="square" rtlCol="0">
            <a:spAutoFit/>
          </a:bodyPr>
          <a:lstStyle/>
          <a:p>
            <a:r>
              <a:rPr lang="en-US" b="1" i="1" dirty="0" smtClean="0">
                <a:solidFill>
                  <a:schemeClr val="accent2"/>
                </a:solidFill>
              </a:rPr>
              <a:t>I excelled in math and science, my dad was an engineer, and it was a field with a lot of opportunity for women.</a:t>
            </a:r>
          </a:p>
          <a:p>
            <a:pPr algn="r"/>
            <a:r>
              <a:rPr lang="en-US" b="1" dirty="0" smtClean="0">
                <a:solidFill>
                  <a:schemeClr val="accent2"/>
                </a:solidFill>
              </a:rPr>
              <a:t>- D. </a:t>
            </a:r>
            <a:r>
              <a:rPr lang="en-US" b="1" dirty="0" err="1" smtClean="0">
                <a:solidFill>
                  <a:schemeClr val="accent2"/>
                </a:solidFill>
              </a:rPr>
              <a:t>Lanigan</a:t>
            </a:r>
            <a:r>
              <a:rPr lang="en-US" b="1" dirty="0" smtClean="0">
                <a:solidFill>
                  <a:schemeClr val="accent2"/>
                </a:solidFill>
              </a:rPr>
              <a:t>, Industrial Engineer</a:t>
            </a:r>
            <a:endParaRPr lang="en-US" b="1" dirty="0">
              <a:solidFill>
                <a:schemeClr val="accent2"/>
              </a:solidFill>
            </a:endParaRPr>
          </a:p>
        </p:txBody>
      </p:sp>
      <p:sp>
        <p:nvSpPr>
          <p:cNvPr id="2" name="Rectangle 1"/>
          <p:cNvSpPr/>
          <p:nvPr/>
        </p:nvSpPr>
        <p:spPr>
          <a:xfrm>
            <a:off x="0" y="6519446"/>
            <a:ext cx="4503925" cy="338554"/>
          </a:xfrm>
          <a:prstGeom prst="rect">
            <a:avLst/>
          </a:prstGeom>
        </p:spPr>
        <p:txBody>
          <a:bodyPr wrap="none">
            <a:spAutoFit/>
          </a:bodyPr>
          <a:lstStyle/>
          <a:p>
            <a:r>
              <a:rPr lang="en-US" sz="1600" dirty="0" smtClean="0">
                <a:solidFill>
                  <a:schemeClr val="accent2"/>
                </a:solidFill>
              </a:rPr>
              <a:t>Reference:  </a:t>
            </a:r>
            <a:r>
              <a:rPr lang="en-US" sz="1600" u="sng" dirty="0" smtClean="0">
                <a:solidFill>
                  <a:schemeClr val="accent2"/>
                </a:solidFill>
              </a:rPr>
              <a:t>Thinking Like An Engineer</a:t>
            </a:r>
            <a:r>
              <a:rPr lang="en-US" sz="1600" dirty="0" smtClean="0">
                <a:solidFill>
                  <a:schemeClr val="accent2"/>
                </a:solidFill>
              </a:rPr>
              <a:t>, by Stephan </a:t>
            </a:r>
            <a:endParaRPr lang="en-US" sz="1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762000" y="762000"/>
            <a:ext cx="7924800" cy="366713"/>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tabLst>
                <a:tab pos="692150" algn="l"/>
              </a:tabLst>
            </a:pPr>
            <a:r>
              <a:rPr lang="en-US" sz="1800">
                <a:solidFill>
                  <a:schemeClr val="accent2"/>
                </a:solidFill>
              </a:rPr>
              <a:t> </a:t>
            </a:r>
          </a:p>
        </p:txBody>
      </p:sp>
      <p:sp>
        <p:nvSpPr>
          <p:cNvPr id="8" name="Slide Number Placeholder 3"/>
          <p:cNvSpPr txBox="1">
            <a:spLocks/>
          </p:cNvSpPr>
          <p:nvPr/>
        </p:nvSpPr>
        <p:spPr bwMode="auto">
          <a:xfrm>
            <a:off x="8153400" y="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5DAEA0-EDC0-4651-B4A3-888001137995}" type="slidenum">
              <a:rPr kumimoji="0" lang="en-US" sz="14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smtClean="0">
              <a:ln>
                <a:noFill/>
              </a:ln>
              <a:solidFill>
                <a:schemeClr val="tx1"/>
              </a:solidFill>
              <a:effectLst/>
              <a:uLnTx/>
              <a:uFillTx/>
              <a:latin typeface="Times New Roman" charset="0"/>
              <a:ea typeface="+mn-ea"/>
              <a:cs typeface="+mn-cs"/>
            </a:endParaRPr>
          </a:p>
        </p:txBody>
      </p:sp>
      <p:sp>
        <p:nvSpPr>
          <p:cNvPr id="9"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10"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7" name="Text Box 8"/>
          <p:cNvSpPr txBox="1">
            <a:spLocks noChangeArrowheads="1"/>
          </p:cNvSpPr>
          <p:nvPr/>
        </p:nvSpPr>
        <p:spPr bwMode="auto">
          <a:xfrm>
            <a:off x="0" y="457200"/>
            <a:ext cx="9175687" cy="5693866"/>
          </a:xfrm>
          <a:prstGeom prst="rect">
            <a:avLst/>
          </a:prstGeom>
          <a:noFill/>
          <a:ln w="31750">
            <a:noFill/>
            <a:miter lim="800000"/>
            <a:headEnd/>
            <a:tailEnd/>
          </a:ln>
        </p:spPr>
        <p:txBody>
          <a:bodyPr wrap="square">
            <a:spAutoFit/>
          </a:bodyPr>
          <a:lstStyle/>
          <a:p>
            <a:pPr>
              <a:tabLst>
                <a:tab pos="571500" algn="l"/>
              </a:tabLst>
            </a:pPr>
            <a:r>
              <a:rPr lang="en-US" sz="2800" b="1" u="sng" dirty="0">
                <a:solidFill>
                  <a:schemeClr val="accent2"/>
                </a:solidFill>
                <a:latin typeface="Times New Roman" pitchFamily="18" charset="0"/>
              </a:rPr>
              <a:t>T</a:t>
            </a:r>
            <a:r>
              <a:rPr lang="en-US" sz="2800" b="1" u="sng" dirty="0" smtClean="0">
                <a:solidFill>
                  <a:schemeClr val="accent2"/>
                </a:solidFill>
                <a:latin typeface="Times New Roman" pitchFamily="18" charset="0"/>
              </a:rPr>
              <a:t>he </a:t>
            </a:r>
            <a:r>
              <a:rPr lang="en-US" sz="2800" b="1" u="sng" dirty="0">
                <a:solidFill>
                  <a:schemeClr val="accent2"/>
                </a:solidFill>
                <a:latin typeface="Times New Roman" pitchFamily="18" charset="0"/>
              </a:rPr>
              <a:t>three largest engineering disciplines</a:t>
            </a:r>
          </a:p>
          <a:p>
            <a:pPr marL="514350" indent="-514350">
              <a:buAutoNum type="arabicPeriod"/>
              <a:tabLst>
                <a:tab pos="571500" algn="l"/>
              </a:tabLst>
            </a:pPr>
            <a:r>
              <a:rPr lang="en-US" sz="2800" dirty="0" smtClean="0">
                <a:latin typeface="Times New Roman" pitchFamily="18" charset="0"/>
              </a:rPr>
              <a:t>Mechanical (23.9% </a:t>
            </a:r>
            <a:r>
              <a:rPr lang="en-US" sz="2800" dirty="0">
                <a:latin typeface="Times New Roman" pitchFamily="18" charset="0"/>
              </a:rPr>
              <a:t>of </a:t>
            </a:r>
            <a:r>
              <a:rPr lang="en-US" sz="2800" dirty="0" smtClean="0">
                <a:latin typeface="Times New Roman" pitchFamily="18" charset="0"/>
              </a:rPr>
              <a:t>2014 </a:t>
            </a:r>
            <a:r>
              <a:rPr lang="en-US" sz="2800" dirty="0">
                <a:latin typeface="Times New Roman" pitchFamily="18" charset="0"/>
              </a:rPr>
              <a:t>engineering graduates</a:t>
            </a:r>
            <a:r>
              <a:rPr lang="en-US" sz="2800" dirty="0" smtClean="0">
                <a:latin typeface="Times New Roman" pitchFamily="18" charset="0"/>
              </a:rPr>
              <a:t>)</a:t>
            </a:r>
          </a:p>
          <a:p>
            <a:pPr marL="514350" indent="-514350">
              <a:buAutoNum type="arabicPeriod"/>
              <a:tabLst>
                <a:tab pos="571500" algn="l"/>
              </a:tabLst>
            </a:pPr>
            <a:endParaRPr lang="en-US" sz="2800" dirty="0">
              <a:latin typeface="Times New Roman" pitchFamily="18" charset="0"/>
            </a:endParaRPr>
          </a:p>
          <a:p>
            <a:pPr marL="514350" indent="-514350">
              <a:buAutoNum type="arabicPeriod" startAt="2"/>
              <a:tabLst>
                <a:tab pos="571500" algn="l"/>
              </a:tabLst>
            </a:pPr>
            <a:r>
              <a:rPr lang="en-US" sz="2800" dirty="0" smtClean="0">
                <a:latin typeface="Times New Roman" pitchFamily="18" charset="0"/>
              </a:rPr>
              <a:t>Electrical/Computer </a:t>
            </a:r>
            <a:r>
              <a:rPr lang="en-US" sz="2800" dirty="0">
                <a:latin typeface="Times New Roman" pitchFamily="18" charset="0"/>
              </a:rPr>
              <a:t>(</a:t>
            </a:r>
            <a:r>
              <a:rPr lang="en-US" sz="2800" dirty="0" smtClean="0">
                <a:latin typeface="Times New Roman" pitchFamily="18" charset="0"/>
              </a:rPr>
              <a:t>18.4%)</a:t>
            </a:r>
          </a:p>
          <a:p>
            <a:pPr marL="514350" indent="-514350">
              <a:buAutoNum type="arabicPeriod" startAt="2"/>
              <a:tabLst>
                <a:tab pos="571500" algn="l"/>
              </a:tabLst>
            </a:pPr>
            <a:endParaRPr lang="en-US" sz="2800" dirty="0">
              <a:latin typeface="Times New Roman" pitchFamily="18" charset="0"/>
            </a:endParaRPr>
          </a:p>
          <a:p>
            <a:pPr>
              <a:tabLst>
                <a:tab pos="571500" algn="l"/>
              </a:tabLst>
            </a:pPr>
            <a:r>
              <a:rPr lang="en-US" sz="2800" dirty="0">
                <a:latin typeface="Times New Roman" pitchFamily="18" charset="0"/>
              </a:rPr>
              <a:t>3.	Civil (</a:t>
            </a:r>
            <a:r>
              <a:rPr lang="en-US" sz="2800" dirty="0" smtClean="0">
                <a:latin typeface="Times New Roman" pitchFamily="18" charset="0"/>
              </a:rPr>
              <a:t>12.4%)</a:t>
            </a:r>
            <a:endParaRPr lang="en-US" sz="2800" dirty="0">
              <a:latin typeface="Times New Roman" pitchFamily="18" charset="0"/>
            </a:endParaRPr>
          </a:p>
          <a:p>
            <a:pPr>
              <a:tabLst>
                <a:tab pos="571500" algn="l"/>
              </a:tabLst>
            </a:pPr>
            <a:endParaRPr lang="en-US" sz="2800" dirty="0">
              <a:latin typeface="Times New Roman" pitchFamily="18" charset="0"/>
            </a:endParaRPr>
          </a:p>
          <a:p>
            <a:pPr>
              <a:tabLst>
                <a:tab pos="571500" algn="l"/>
              </a:tabLst>
            </a:pPr>
            <a:r>
              <a:rPr lang="en-US" sz="2800" dirty="0">
                <a:latin typeface="Times New Roman" pitchFamily="18" charset="0"/>
              </a:rPr>
              <a:t>So </a:t>
            </a:r>
            <a:r>
              <a:rPr lang="en-US" sz="2800" dirty="0" smtClean="0">
                <a:latin typeface="Times New Roman" pitchFamily="18" charset="0"/>
              </a:rPr>
              <a:t>54.7% </a:t>
            </a:r>
            <a:r>
              <a:rPr lang="en-US" sz="2800" dirty="0">
                <a:latin typeface="Times New Roman" pitchFamily="18" charset="0"/>
              </a:rPr>
              <a:t>of engineering graduates are in one of these three disciplines</a:t>
            </a:r>
            <a:r>
              <a:rPr lang="en-US" sz="2800" dirty="0" smtClean="0">
                <a:latin typeface="Times New Roman" pitchFamily="18" charset="0"/>
              </a:rPr>
              <a:t>.</a:t>
            </a:r>
          </a:p>
          <a:p>
            <a:pPr>
              <a:tabLst>
                <a:tab pos="571500" algn="l"/>
              </a:tabLst>
            </a:pPr>
            <a:endParaRPr lang="en-US" sz="2800" dirty="0">
              <a:latin typeface="Times New Roman" pitchFamily="18" charset="0"/>
            </a:endParaRPr>
          </a:p>
          <a:p>
            <a:pPr>
              <a:tabLst>
                <a:tab pos="571500" algn="l"/>
              </a:tabLst>
            </a:pPr>
            <a:r>
              <a:rPr lang="en-US" sz="2800" dirty="0" smtClean="0">
                <a:latin typeface="Times New Roman" pitchFamily="18" charset="0"/>
              </a:rPr>
              <a:t>There are many other engineering disciplines.  The chart on the following slide shows the number of graduates with BS degrees in each engineering discipline.</a:t>
            </a:r>
            <a:endParaRPr lang="en-US" sz="28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 calcmode="lin" valueType="num">
                                      <p:cBhvr additive="base">
                                        <p:cTn id="31"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t="12230"/>
          <a:stretch/>
        </p:blipFill>
        <p:spPr bwMode="auto">
          <a:xfrm>
            <a:off x="228600" y="531446"/>
            <a:ext cx="8305800" cy="5862934"/>
          </a:xfrm>
          <a:prstGeom prst="rect">
            <a:avLst/>
          </a:prstGeom>
          <a:ln>
            <a:noFill/>
          </a:ln>
          <a:extLst>
            <a:ext uri="{53640926-AAD7-44D8-BBD7-CCE9431645EC}">
              <a14:shadowObscured xmlns:a14="http://schemas.microsoft.com/office/drawing/2010/main"/>
            </a:ext>
          </a:extLst>
        </p:spPr>
      </p:pic>
      <p:sp>
        <p:nvSpPr>
          <p:cNvPr id="8"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9"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
        <p:nvSpPr>
          <p:cNvPr id="3" name="Rectangle 2"/>
          <p:cNvSpPr/>
          <p:nvPr/>
        </p:nvSpPr>
        <p:spPr>
          <a:xfrm>
            <a:off x="-6790" y="6396335"/>
            <a:ext cx="9067800" cy="369332"/>
          </a:xfrm>
          <a:prstGeom prst="rect">
            <a:avLst/>
          </a:prstGeom>
        </p:spPr>
        <p:txBody>
          <a:bodyPr wrap="square">
            <a:spAutoFit/>
          </a:bodyPr>
          <a:lstStyle/>
          <a:p>
            <a:pPr marL="228600" indent="-228600">
              <a:tabLst>
                <a:tab pos="228600" algn="l"/>
                <a:tab pos="685800" algn="l"/>
              </a:tabLst>
            </a:pPr>
            <a:r>
              <a:rPr lang="en-US" sz="1800" dirty="0">
                <a:latin typeface="Times New Roman" pitchFamily="18" charset="0"/>
              </a:rPr>
              <a:t>Reference:  </a:t>
            </a:r>
            <a:r>
              <a:rPr lang="en-US" sz="1800" dirty="0" smtClean="0">
                <a:latin typeface="Times New Roman" pitchFamily="18" charset="0"/>
              </a:rPr>
              <a:t>American Society for Engineering Education (ASEE)</a:t>
            </a:r>
            <a:endParaRPr lang="en-US" sz="1800" dirty="0">
              <a:latin typeface="Times New Roman" pitchFamily="18" charset="0"/>
            </a:endParaRPr>
          </a:p>
        </p:txBody>
      </p:sp>
      <p:sp>
        <p:nvSpPr>
          <p:cNvPr id="4" name="Rectangle 3"/>
          <p:cNvSpPr/>
          <p:nvPr/>
        </p:nvSpPr>
        <p:spPr>
          <a:xfrm>
            <a:off x="3200400" y="662819"/>
            <a:ext cx="4838700" cy="1200329"/>
          </a:xfrm>
          <a:prstGeom prst="rect">
            <a:avLst/>
          </a:prstGeom>
        </p:spPr>
        <p:txBody>
          <a:bodyPr wrap="square">
            <a:spAutoFit/>
          </a:bodyPr>
          <a:lstStyle/>
          <a:p>
            <a:r>
              <a:rPr lang="en-US" dirty="0"/>
              <a:t>Bachelor’s Degrees Awarded By Engineering Discipline in </a:t>
            </a:r>
            <a:r>
              <a:rPr lang="en-US" dirty="0" smtClean="0"/>
              <a:t>2013-2014: 99,173</a:t>
            </a:r>
            <a:endParaRPr lang="en-US" dirty="0"/>
          </a:p>
        </p:txBody>
      </p:sp>
    </p:spTree>
    <p:extLst>
      <p:ext uri="{BB962C8B-B14F-4D97-AF65-F5344CB8AC3E}">
        <p14:creationId xmlns:p14="http://schemas.microsoft.com/office/powerpoint/2010/main" val="37145873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AF70B11-75B3-4606-9656-73046153C839}" type="slidenum">
              <a:rPr lang="en-US" sz="1400"/>
              <a:pPr algn="r"/>
              <a:t>8</a:t>
            </a:fld>
            <a:endParaRPr lang="en-US" sz="1400"/>
          </a:p>
        </p:txBody>
      </p:sp>
      <p:sp>
        <p:nvSpPr>
          <p:cNvPr id="6150" name="Text Box 5"/>
          <p:cNvSpPr txBox="1">
            <a:spLocks noChangeArrowheads="1"/>
          </p:cNvSpPr>
          <p:nvPr/>
        </p:nvSpPr>
        <p:spPr bwMode="auto">
          <a:xfrm>
            <a:off x="0" y="395335"/>
            <a:ext cx="9144000" cy="6370975"/>
          </a:xfrm>
          <a:prstGeom prst="rect">
            <a:avLst/>
          </a:prstGeom>
          <a:noFill/>
          <a:ln w="9525">
            <a:noFill/>
            <a:miter lim="800000"/>
            <a:headEnd/>
            <a:tailEnd/>
          </a:ln>
        </p:spPr>
        <p:txBody>
          <a:bodyPr>
            <a:spAutoFit/>
          </a:bodyPr>
          <a:lstStyle/>
          <a:p>
            <a:pPr marL="228600" indent="-228600">
              <a:tabLst>
                <a:tab pos="228600" algn="l"/>
                <a:tab pos="685800" algn="l"/>
              </a:tabLst>
            </a:pPr>
            <a:r>
              <a:rPr lang="en-US" sz="2800" b="1" u="sng" dirty="0">
                <a:solidFill>
                  <a:schemeClr val="accent2"/>
                </a:solidFill>
                <a:latin typeface="Times New Roman" pitchFamily="18" charset="0"/>
              </a:rPr>
              <a:t>Mechanical Engineering – what is it</a:t>
            </a:r>
            <a:r>
              <a:rPr lang="en-US" sz="2800" b="1" u="sng" dirty="0">
                <a:solidFill>
                  <a:srgbClr val="0000FF"/>
                </a:solidFill>
                <a:latin typeface="Times New Roman" pitchFamily="18" charset="0"/>
              </a:rPr>
              <a:t>? </a:t>
            </a:r>
            <a:r>
              <a:rPr lang="en-US" sz="2800" b="1" i="1" dirty="0">
                <a:solidFill>
                  <a:srgbClr val="0000FF"/>
                </a:solidFill>
                <a:latin typeface="Times New Roman" pitchFamily="18" charset="0"/>
              </a:rPr>
              <a:t> </a:t>
            </a:r>
          </a:p>
          <a:p>
            <a:pPr>
              <a:tabLst>
                <a:tab pos="0" algn="l"/>
                <a:tab pos="685800" algn="l"/>
              </a:tabLst>
            </a:pPr>
            <a:r>
              <a:rPr lang="en-US" sz="2800" dirty="0" smtClean="0">
                <a:latin typeface="Times New Roman" pitchFamily="18" charset="0"/>
              </a:rPr>
              <a:t>Mechanical engineering is a very broad discipline.    Mechanical engineers can work in a wide variety of industries.</a:t>
            </a:r>
          </a:p>
          <a:p>
            <a:pPr marL="228600" indent="-228600">
              <a:tabLst>
                <a:tab pos="228600" algn="l"/>
                <a:tab pos="685800" algn="l"/>
              </a:tabLst>
            </a:pPr>
            <a:endParaRPr lang="en-US" sz="2800" dirty="0" smtClean="0">
              <a:latin typeface="Times New Roman" pitchFamily="18" charset="0"/>
            </a:endParaRPr>
          </a:p>
          <a:p>
            <a:pPr marL="228600" indent="-228600">
              <a:tabLst>
                <a:tab pos="228600" algn="l"/>
                <a:tab pos="685800" algn="l"/>
              </a:tabLst>
            </a:pPr>
            <a:r>
              <a:rPr lang="en-US" sz="2800" b="1" i="1" dirty="0" smtClean="0">
                <a:latin typeface="Times New Roman" pitchFamily="18" charset="0"/>
              </a:rPr>
              <a:t>“</a:t>
            </a:r>
            <a:r>
              <a:rPr lang="en-US" sz="2800" b="1" i="1" dirty="0">
                <a:latin typeface="Times New Roman" pitchFamily="18" charset="0"/>
              </a:rPr>
              <a:t>Mechanical engineers research, design, develop, manufacture, and test tools, engines, machines, and other mechanical devices. They work on power-producing machines such as electric generators, internal combustion engines, and steam and gas turbines. They also work on power-using machines such as refrigeration and air-conditioning equipment, machine tools, material handling systems, elevators and escalators, industrial production equipment, and robots used in manufacturing.” </a:t>
            </a:r>
          </a:p>
          <a:p>
            <a:pPr marL="228600" indent="-228600">
              <a:tabLst>
                <a:tab pos="228600" algn="l"/>
                <a:tab pos="685800" algn="l"/>
              </a:tabLst>
            </a:pPr>
            <a:endParaRPr lang="en-US" sz="2800" dirty="0">
              <a:latin typeface="Times New Roman" pitchFamily="18" charset="0"/>
            </a:endParaRPr>
          </a:p>
          <a:p>
            <a:pPr marL="228600" indent="-228600">
              <a:tabLst>
                <a:tab pos="228600" algn="l"/>
                <a:tab pos="685800" algn="l"/>
              </a:tabLst>
            </a:pPr>
            <a:r>
              <a:rPr lang="en-US" sz="1600" dirty="0">
                <a:latin typeface="Times New Roman" pitchFamily="18" charset="0"/>
              </a:rPr>
              <a:t>Reference:  Sloan Career Cornerstone Center </a:t>
            </a:r>
            <a:r>
              <a:rPr lang="en-US" sz="1600" dirty="0" smtClean="0">
                <a:latin typeface="Times New Roman" pitchFamily="18" charset="0"/>
                <a:hlinkClick r:id="rId2"/>
              </a:rPr>
              <a:t>http</a:t>
            </a:r>
            <a:r>
              <a:rPr lang="en-US" sz="1600" dirty="0">
                <a:latin typeface="Times New Roman" pitchFamily="18" charset="0"/>
                <a:hlinkClick r:id="rId2"/>
              </a:rPr>
              <a:t>://</a:t>
            </a:r>
            <a:r>
              <a:rPr lang="en-US" sz="1600" dirty="0" smtClean="0">
                <a:latin typeface="Times New Roman" pitchFamily="18" charset="0"/>
                <a:hlinkClick r:id="rId2"/>
              </a:rPr>
              <a:t>www.careercornerstone.org/mecheng/mecheng.htm</a:t>
            </a:r>
            <a:r>
              <a:rPr lang="en-US" sz="1600" dirty="0" smtClean="0">
                <a:latin typeface="Times New Roman" pitchFamily="18" charset="0"/>
              </a:rPr>
              <a:t> </a:t>
            </a:r>
            <a:endParaRPr lang="en-US" sz="1600" dirty="0">
              <a:latin typeface="Times New Roman" pitchFamily="18" charset="0"/>
            </a:endParaRPr>
          </a:p>
        </p:txBody>
      </p:sp>
      <p:sp>
        <p:nvSpPr>
          <p:cNvPr id="8" name="Line 19"/>
          <p:cNvSpPr>
            <a:spLocks noChangeShapeType="1"/>
          </p:cNvSpPr>
          <p:nvPr/>
        </p:nvSpPr>
        <p:spPr bwMode="auto">
          <a:xfrm>
            <a:off x="0" y="381000"/>
            <a:ext cx="9144000" cy="0"/>
          </a:xfrm>
          <a:prstGeom prst="line">
            <a:avLst/>
          </a:prstGeom>
          <a:noFill/>
          <a:ln w="38100">
            <a:solidFill>
              <a:schemeClr val="accent2"/>
            </a:solidFill>
            <a:round/>
            <a:headEnd/>
            <a:tailEnd/>
          </a:ln>
          <a:effectLst/>
        </p:spPr>
        <p:txBody>
          <a:bodyPr/>
          <a:lstStyle/>
          <a:p>
            <a:endParaRPr lang="en-US"/>
          </a:p>
        </p:txBody>
      </p:sp>
      <p:sp>
        <p:nvSpPr>
          <p:cNvPr id="9" name="Rectangle 20"/>
          <p:cNvSpPr>
            <a:spLocks noChangeArrowheads="1"/>
          </p:cNvSpPr>
          <p:nvPr/>
        </p:nvSpPr>
        <p:spPr bwMode="auto">
          <a:xfrm>
            <a:off x="0" y="0"/>
            <a:ext cx="9144000" cy="381000"/>
          </a:xfrm>
          <a:prstGeom prst="rect">
            <a:avLst/>
          </a:prstGeom>
          <a:noFill/>
          <a:ln w="9525">
            <a:noFill/>
            <a:miter lim="800000"/>
            <a:headEnd/>
            <a:tailEnd/>
          </a:ln>
          <a:effectLst/>
        </p:spPr>
        <p:txBody>
          <a:bodyPr/>
          <a:lstStyle/>
          <a:p>
            <a:pPr marL="342900" indent="-342900">
              <a:spcBef>
                <a:spcPct val="20000"/>
              </a:spcBef>
            </a:pPr>
            <a:r>
              <a:rPr lang="en-US" sz="2000" dirty="0" smtClean="0">
                <a:solidFill>
                  <a:schemeClr val="accent2"/>
                </a:solidFill>
                <a:cs typeface="Times New Roman" charset="0"/>
              </a:rPr>
              <a:t>A Great Career Choice            </a:t>
            </a:r>
            <a:r>
              <a:rPr lang="en-US" sz="2000" dirty="0">
                <a:solidFill>
                  <a:schemeClr val="accent2"/>
                </a:solidFill>
                <a:cs typeface="Times New Roman" charset="0"/>
              </a:rPr>
              <a:t>EGR 120 – Introduction to Engineering</a:t>
            </a:r>
            <a:endParaRPr lang="en-US" sz="3200" dirty="0"/>
          </a:p>
        </p:txBody>
      </p:sp>
    </p:spTree>
    <p:extLst>
      <p:ext uri="{BB962C8B-B14F-4D97-AF65-F5344CB8AC3E}">
        <p14:creationId xmlns:p14="http://schemas.microsoft.com/office/powerpoint/2010/main" val="19131782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D1A11E6-4FE9-4705-81C7-678717F2C208}" type="slidenum">
              <a:rPr lang="en-US" sz="1400"/>
              <a:pPr algn="r"/>
              <a:t>9</a:t>
            </a:fld>
            <a:endParaRPr lang="en-US" sz="1400"/>
          </a:p>
        </p:txBody>
      </p:sp>
      <p:sp>
        <p:nvSpPr>
          <p:cNvPr id="7171" name="Text Box 5"/>
          <p:cNvSpPr txBox="1">
            <a:spLocks noChangeArrowheads="1"/>
          </p:cNvSpPr>
          <p:nvPr/>
        </p:nvSpPr>
        <p:spPr bwMode="auto">
          <a:xfrm>
            <a:off x="0" y="0"/>
            <a:ext cx="9144000" cy="1034129"/>
          </a:xfrm>
          <a:prstGeom prst="rect">
            <a:avLst/>
          </a:prstGeom>
          <a:noFill/>
          <a:ln w="9525">
            <a:noFill/>
            <a:miter lim="800000"/>
            <a:headEnd/>
            <a:tailEnd/>
          </a:ln>
        </p:spPr>
        <p:txBody>
          <a:bodyPr>
            <a:spAutoFit/>
          </a:bodyPr>
          <a:lstStyle/>
          <a:p>
            <a:pPr>
              <a:lnSpc>
                <a:spcPct val="90000"/>
              </a:lnSpc>
              <a:tabLst>
                <a:tab pos="457200" algn="l"/>
                <a:tab pos="685800" algn="l"/>
              </a:tabLst>
            </a:pPr>
            <a:r>
              <a:rPr lang="en-US" sz="2400" b="1" u="sng" dirty="0">
                <a:solidFill>
                  <a:schemeClr val="accent2"/>
                </a:solidFill>
                <a:latin typeface="Times New Roman" pitchFamily="18" charset="0"/>
              </a:rPr>
              <a:t>Mechanical Engineering Fields:  Energy Conversion</a:t>
            </a:r>
            <a:r>
              <a:rPr lang="en-US" sz="2200" dirty="0">
                <a:solidFill>
                  <a:schemeClr val="accent2"/>
                </a:solidFill>
                <a:latin typeface="Times New Roman" pitchFamily="18" charset="0"/>
              </a:rPr>
              <a:t> </a:t>
            </a:r>
            <a:r>
              <a:rPr lang="en-US" sz="2200" dirty="0">
                <a:latin typeface="Times New Roman" pitchFamily="18" charset="0"/>
              </a:rPr>
              <a:t>– Harnessing any type of energy for useful purposes, from designing and operating nuclear power plants to using alternative fuels for automobiles.</a:t>
            </a:r>
          </a:p>
        </p:txBody>
      </p:sp>
      <p:pic>
        <p:nvPicPr>
          <p:cNvPr id="7172" name="Picture 7" descr="Pickens Plan - assembly02_1600x1200"/>
          <p:cNvPicPr>
            <a:picLocks noChangeAspect="1" noChangeArrowheads="1"/>
          </p:cNvPicPr>
          <p:nvPr/>
        </p:nvPicPr>
        <p:blipFill>
          <a:blip r:embed="rId2" cstate="print"/>
          <a:srcRect/>
          <a:stretch>
            <a:fillRect/>
          </a:stretch>
        </p:blipFill>
        <p:spPr bwMode="auto">
          <a:xfrm>
            <a:off x="0" y="971550"/>
            <a:ext cx="7848600" cy="5886450"/>
          </a:xfrm>
          <a:prstGeom prst="rect">
            <a:avLst/>
          </a:prstGeom>
          <a:noFill/>
          <a:ln w="9525">
            <a:noFill/>
            <a:miter lim="800000"/>
            <a:headEnd/>
            <a:tailEnd/>
          </a:ln>
        </p:spPr>
      </p:pic>
      <p:sp>
        <p:nvSpPr>
          <p:cNvPr id="7173" name="Text Box 5"/>
          <p:cNvSpPr txBox="1">
            <a:spLocks noChangeArrowheads="1"/>
          </p:cNvSpPr>
          <p:nvPr/>
        </p:nvSpPr>
        <p:spPr bwMode="auto">
          <a:xfrm>
            <a:off x="6248400" y="914400"/>
            <a:ext cx="2895600" cy="286232"/>
          </a:xfrm>
          <a:prstGeom prst="rect">
            <a:avLst/>
          </a:prstGeom>
          <a:solidFill>
            <a:schemeClr val="bg1"/>
          </a:solidFill>
          <a:ln w="9525">
            <a:noFill/>
            <a:miter lim="800000"/>
            <a:headEnd/>
            <a:tailEnd/>
          </a:ln>
        </p:spPr>
        <p:txBody>
          <a:bodyPr>
            <a:spAutoFit/>
          </a:bodyPr>
          <a:lstStyle/>
          <a:p>
            <a:pPr>
              <a:lnSpc>
                <a:spcPct val="90000"/>
              </a:lnSpc>
              <a:tabLst>
                <a:tab pos="457200" algn="l"/>
                <a:tab pos="685800" algn="l"/>
              </a:tabLst>
            </a:pPr>
            <a:r>
              <a:rPr lang="en-US" sz="1400" dirty="0">
                <a:latin typeface="Times New Roman" pitchFamily="18" charset="0"/>
              </a:rPr>
              <a:t>Reference:  </a:t>
            </a:r>
            <a:r>
              <a:rPr lang="en-US" sz="1400" dirty="0">
                <a:latin typeface="Times New Roman" pitchFamily="18" charset="0"/>
                <a:hlinkClick r:id="rId3"/>
              </a:rPr>
              <a:t>www.ppicksnsplan.org</a:t>
            </a:r>
            <a:r>
              <a:rPr lang="en-US" sz="1400" dirty="0">
                <a:latin typeface="Times New Roman" pitchFamily="18" charset="0"/>
              </a:rPr>
              <a:t> </a:t>
            </a:r>
            <a:r>
              <a:rPr lang="en-US" sz="1400" dirty="0" smtClean="0">
                <a:latin typeface="Times New Roman" pitchFamily="18" charset="0"/>
              </a:rPr>
              <a:t> </a:t>
            </a:r>
            <a:endParaRPr lang="en-US" sz="1400" dirty="0">
              <a:latin typeface="Times New Roman" pitchFamily="18" charset="0"/>
            </a:endParaRPr>
          </a:p>
        </p:txBody>
      </p:sp>
    </p:spTree>
    <p:extLst>
      <p:ext uri="{BB962C8B-B14F-4D97-AF65-F5344CB8AC3E}">
        <p14:creationId xmlns:p14="http://schemas.microsoft.com/office/powerpoint/2010/main" val="12586712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2D2DB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2321</Words>
  <Application>Microsoft Office PowerPoint</Application>
  <PresentationFormat>On-screen Show (4:3)</PresentationFormat>
  <Paragraphs>321</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MS PGothic</vt:lpstr>
      <vt:lpstr>Arial</vt:lpstr>
      <vt:lpstr>Tahoma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Gordy</dc:creator>
  <cp:lastModifiedBy>Paul Gordy</cp:lastModifiedBy>
  <cp:revision>54</cp:revision>
  <dcterms:created xsi:type="dcterms:W3CDTF">2000-08-28T19:19:15Z</dcterms:created>
  <dcterms:modified xsi:type="dcterms:W3CDTF">2018-01-10T18:57:47Z</dcterms:modified>
</cp:coreProperties>
</file>