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handoutMasterIdLst>
    <p:handoutMasterId r:id="rId61"/>
  </p:handoutMasterIdLst>
  <p:sldIdLst>
    <p:sldId id="269" r:id="rId2"/>
    <p:sldId id="270" r:id="rId3"/>
    <p:sldId id="271" r:id="rId4"/>
    <p:sldId id="272" r:id="rId5"/>
    <p:sldId id="273" r:id="rId6"/>
    <p:sldId id="274" r:id="rId7"/>
    <p:sldId id="275" r:id="rId8"/>
    <p:sldId id="276" r:id="rId9"/>
    <p:sldId id="277" r:id="rId10"/>
    <p:sldId id="278" r:id="rId11"/>
    <p:sldId id="279" r:id="rId12"/>
    <p:sldId id="280" r:id="rId13"/>
    <p:sldId id="317" r:id="rId14"/>
    <p:sldId id="281" r:id="rId15"/>
    <p:sldId id="283" r:id="rId16"/>
    <p:sldId id="284" r:id="rId17"/>
    <p:sldId id="285" r:id="rId18"/>
    <p:sldId id="286" r:id="rId19"/>
    <p:sldId id="287" r:id="rId20"/>
    <p:sldId id="288" r:id="rId21"/>
    <p:sldId id="291" r:id="rId22"/>
    <p:sldId id="292" r:id="rId23"/>
    <p:sldId id="293" r:id="rId24"/>
    <p:sldId id="294" r:id="rId25"/>
    <p:sldId id="295" r:id="rId26"/>
    <p:sldId id="296" r:id="rId27"/>
    <p:sldId id="297" r:id="rId28"/>
    <p:sldId id="298" r:id="rId29"/>
    <p:sldId id="299" r:id="rId30"/>
    <p:sldId id="300" r:id="rId31"/>
    <p:sldId id="333" r:id="rId32"/>
    <p:sldId id="334" r:id="rId33"/>
    <p:sldId id="335" r:id="rId34"/>
    <p:sldId id="318" r:id="rId35"/>
    <p:sldId id="301" r:id="rId36"/>
    <p:sldId id="302" r:id="rId37"/>
    <p:sldId id="303" r:id="rId38"/>
    <p:sldId id="304" r:id="rId39"/>
    <p:sldId id="305" r:id="rId40"/>
    <p:sldId id="311" r:id="rId41"/>
    <p:sldId id="312" r:id="rId42"/>
    <p:sldId id="313" r:id="rId43"/>
    <p:sldId id="314" r:id="rId44"/>
    <p:sldId id="315" r:id="rId45"/>
    <p:sldId id="316" r:id="rId46"/>
    <p:sldId id="319" r:id="rId47"/>
    <p:sldId id="320" r:id="rId48"/>
    <p:sldId id="321" r:id="rId49"/>
    <p:sldId id="322" r:id="rId50"/>
    <p:sldId id="323" r:id="rId51"/>
    <p:sldId id="324" r:id="rId52"/>
    <p:sldId id="325" r:id="rId53"/>
    <p:sldId id="326" r:id="rId54"/>
    <p:sldId id="327" r:id="rId55"/>
    <p:sldId id="328" r:id="rId56"/>
    <p:sldId id="329" r:id="rId57"/>
    <p:sldId id="330" r:id="rId58"/>
    <p:sldId id="332" r:id="rId59"/>
  </p:sldIdLst>
  <p:sldSz cx="9144000" cy="6858000" type="screen4x3"/>
  <p:notesSz cx="6954838" cy="93091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CCFFFF"/>
    <a:srgbClr val="FF3300"/>
    <a:srgbClr val="FFFF66"/>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44" autoAdjust="0"/>
    <p:restoredTop sz="90929"/>
  </p:normalViewPr>
  <p:slideViewPr>
    <p:cSldViewPr>
      <p:cViewPr varScale="1">
        <p:scale>
          <a:sx n="116" d="100"/>
          <a:sy n="116" d="100"/>
        </p:scale>
        <p:origin x="1554"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emf"/><Relationship Id="rId1" Type="http://schemas.openxmlformats.org/officeDocument/2006/relationships/image" Target="../media/image30.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6.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image" Target="../media/image48.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 Id="rId5" Type="http://schemas.openxmlformats.org/officeDocument/2006/relationships/image" Target="../media/image56.wmf"/><Relationship Id="rId4" Type="http://schemas.openxmlformats.org/officeDocument/2006/relationships/image" Target="../media/image55.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wmf"/><Relationship Id="rId1" Type="http://schemas.openxmlformats.org/officeDocument/2006/relationships/image" Target="../media/image57.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image" Target="../media/image60.wmf"/><Relationship Id="rId4" Type="http://schemas.openxmlformats.org/officeDocument/2006/relationships/image" Target="../media/image63.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66.wmf"/><Relationship Id="rId7" Type="http://schemas.openxmlformats.org/officeDocument/2006/relationships/image" Target="../media/image70.wmf"/><Relationship Id="rId2" Type="http://schemas.openxmlformats.org/officeDocument/2006/relationships/image" Target="../media/image65.wmf"/><Relationship Id="rId1" Type="http://schemas.openxmlformats.org/officeDocument/2006/relationships/image" Target="../media/image64.wmf"/><Relationship Id="rId6" Type="http://schemas.openxmlformats.org/officeDocument/2006/relationships/image" Target="../media/image69.wmf"/><Relationship Id="rId5" Type="http://schemas.openxmlformats.org/officeDocument/2006/relationships/image" Target="../media/image68.wmf"/><Relationship Id="rId4" Type="http://schemas.openxmlformats.org/officeDocument/2006/relationships/image" Target="../media/image67.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71.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7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74.wmf"/><Relationship Id="rId1" Type="http://schemas.openxmlformats.org/officeDocument/2006/relationships/image" Target="../media/image73.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75.w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77.wmf"/><Relationship Id="rId1" Type="http://schemas.openxmlformats.org/officeDocument/2006/relationships/image" Target="../media/image76.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78.emf"/></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81.wmf"/><Relationship Id="rId2" Type="http://schemas.openxmlformats.org/officeDocument/2006/relationships/image" Target="../media/image80.wmf"/><Relationship Id="rId1" Type="http://schemas.openxmlformats.org/officeDocument/2006/relationships/image" Target="../media/image79.wmf"/><Relationship Id="rId4" Type="http://schemas.openxmlformats.org/officeDocument/2006/relationships/image" Target="../media/image82.w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84.wmf"/><Relationship Id="rId2" Type="http://schemas.openxmlformats.org/officeDocument/2006/relationships/image" Target="../media/image83.wmf"/><Relationship Id="rId1" Type="http://schemas.openxmlformats.org/officeDocument/2006/relationships/image" Target="../media/image82.wmf"/><Relationship Id="rId5" Type="http://schemas.openxmlformats.org/officeDocument/2006/relationships/image" Target="../media/image86.wmf"/><Relationship Id="rId4" Type="http://schemas.openxmlformats.org/officeDocument/2006/relationships/image" Target="../media/image85.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9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6" Type="http://schemas.openxmlformats.org/officeDocument/2006/relationships/image" Target="../media/image11.wmf"/><Relationship Id="rId5" Type="http://schemas.openxmlformats.org/officeDocument/2006/relationships/image" Target="../media/image6.wmf"/><Relationship Id="rId4"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4.wmf"/><Relationship Id="rId7" Type="http://schemas.openxmlformats.org/officeDocument/2006/relationships/image" Target="../media/image17.wmf"/><Relationship Id="rId2" Type="http://schemas.openxmlformats.org/officeDocument/2006/relationships/image" Target="../media/image13.wmf"/><Relationship Id="rId1" Type="http://schemas.openxmlformats.org/officeDocument/2006/relationships/image" Target="../media/image12.wmf"/><Relationship Id="rId6" Type="http://schemas.openxmlformats.org/officeDocument/2006/relationships/image" Target="../media/image6.wmf"/><Relationship Id="rId5" Type="http://schemas.openxmlformats.org/officeDocument/2006/relationships/image" Target="../media/image16.wmf"/><Relationship Id="rId4"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3013763" cy="465455"/>
          </a:xfrm>
          <a:prstGeom prst="rect">
            <a:avLst/>
          </a:prstGeom>
          <a:noFill/>
          <a:ln w="9525">
            <a:noFill/>
            <a:miter lim="800000"/>
            <a:headEnd/>
            <a:tailEnd/>
          </a:ln>
          <a:effectLst/>
        </p:spPr>
        <p:txBody>
          <a:bodyPr vert="horz" wrap="square" lIns="92930" tIns="46465" rIns="92930" bIns="46465" numCol="1" anchor="t" anchorCtr="0" compatLnSpc="1">
            <a:prstTxWarp prst="textNoShape">
              <a:avLst/>
            </a:prstTxWarp>
          </a:bodyPr>
          <a:lstStyle>
            <a:lvl1pPr>
              <a:defRPr sz="1200"/>
            </a:lvl1pPr>
          </a:lstStyle>
          <a:p>
            <a:endParaRPr lang="en-US"/>
          </a:p>
        </p:txBody>
      </p:sp>
      <p:sp>
        <p:nvSpPr>
          <p:cNvPr id="18435" name="Rectangle 3"/>
          <p:cNvSpPr>
            <a:spLocks noGrp="1" noChangeArrowheads="1"/>
          </p:cNvSpPr>
          <p:nvPr>
            <p:ph type="dt" sz="quarter" idx="1"/>
          </p:nvPr>
        </p:nvSpPr>
        <p:spPr bwMode="auto">
          <a:xfrm>
            <a:off x="3941075" y="0"/>
            <a:ext cx="3013763" cy="465455"/>
          </a:xfrm>
          <a:prstGeom prst="rect">
            <a:avLst/>
          </a:prstGeom>
          <a:noFill/>
          <a:ln w="9525">
            <a:noFill/>
            <a:miter lim="800000"/>
            <a:headEnd/>
            <a:tailEnd/>
          </a:ln>
          <a:effectLst/>
        </p:spPr>
        <p:txBody>
          <a:bodyPr vert="horz" wrap="square" lIns="92930" tIns="46465" rIns="92930" bIns="46465" numCol="1" anchor="t" anchorCtr="0" compatLnSpc="1">
            <a:prstTxWarp prst="textNoShape">
              <a:avLst/>
            </a:prstTxWarp>
          </a:bodyPr>
          <a:lstStyle>
            <a:lvl1pPr algn="r">
              <a:defRPr sz="1200"/>
            </a:lvl1pPr>
          </a:lstStyle>
          <a:p>
            <a:endParaRPr lang="en-US"/>
          </a:p>
        </p:txBody>
      </p:sp>
      <p:sp>
        <p:nvSpPr>
          <p:cNvPr id="18436" name="Rectangle 4"/>
          <p:cNvSpPr>
            <a:spLocks noGrp="1" noChangeArrowheads="1"/>
          </p:cNvSpPr>
          <p:nvPr>
            <p:ph type="ftr" sz="quarter" idx="2"/>
          </p:nvPr>
        </p:nvSpPr>
        <p:spPr bwMode="auto">
          <a:xfrm>
            <a:off x="0" y="8843645"/>
            <a:ext cx="3013763" cy="465455"/>
          </a:xfrm>
          <a:prstGeom prst="rect">
            <a:avLst/>
          </a:prstGeom>
          <a:noFill/>
          <a:ln w="9525">
            <a:noFill/>
            <a:miter lim="800000"/>
            <a:headEnd/>
            <a:tailEnd/>
          </a:ln>
          <a:effectLst/>
        </p:spPr>
        <p:txBody>
          <a:bodyPr vert="horz" wrap="square" lIns="92930" tIns="46465" rIns="92930" bIns="46465" numCol="1" anchor="b" anchorCtr="0" compatLnSpc="1">
            <a:prstTxWarp prst="textNoShape">
              <a:avLst/>
            </a:prstTxWarp>
          </a:bodyPr>
          <a:lstStyle>
            <a:lvl1pPr>
              <a:defRPr sz="1200"/>
            </a:lvl1pPr>
          </a:lstStyle>
          <a:p>
            <a:endParaRPr lang="en-US"/>
          </a:p>
        </p:txBody>
      </p:sp>
      <p:sp>
        <p:nvSpPr>
          <p:cNvPr id="18437" name="Rectangle 5"/>
          <p:cNvSpPr>
            <a:spLocks noGrp="1" noChangeArrowheads="1"/>
          </p:cNvSpPr>
          <p:nvPr>
            <p:ph type="sldNum" sz="quarter" idx="3"/>
          </p:nvPr>
        </p:nvSpPr>
        <p:spPr bwMode="auto">
          <a:xfrm>
            <a:off x="3941075" y="8843645"/>
            <a:ext cx="3013763" cy="465455"/>
          </a:xfrm>
          <a:prstGeom prst="rect">
            <a:avLst/>
          </a:prstGeom>
          <a:noFill/>
          <a:ln w="9525">
            <a:noFill/>
            <a:miter lim="800000"/>
            <a:headEnd/>
            <a:tailEnd/>
          </a:ln>
          <a:effectLst/>
        </p:spPr>
        <p:txBody>
          <a:bodyPr vert="horz" wrap="square" lIns="92930" tIns="46465" rIns="92930" bIns="46465" numCol="1" anchor="b" anchorCtr="0" compatLnSpc="1">
            <a:prstTxWarp prst="textNoShape">
              <a:avLst/>
            </a:prstTxWarp>
          </a:bodyPr>
          <a:lstStyle>
            <a:lvl1pPr algn="r">
              <a:defRPr sz="1200"/>
            </a:lvl1pPr>
          </a:lstStyle>
          <a:p>
            <a:fld id="{C9CFE498-913F-4891-8410-C3ED826D0E46}" type="slidenum">
              <a:rPr lang="en-US"/>
              <a:pPr/>
              <a:t>‹#›</a:t>
            </a:fld>
            <a:endParaRPr lang="en-US"/>
          </a:p>
        </p:txBody>
      </p:sp>
    </p:spTree>
    <p:extLst>
      <p:ext uri="{BB962C8B-B14F-4D97-AF65-F5344CB8AC3E}">
        <p14:creationId xmlns:p14="http://schemas.microsoft.com/office/powerpoint/2010/main" val="25121068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13763" cy="465455"/>
          </a:xfrm>
          <a:prstGeom prst="rect">
            <a:avLst/>
          </a:prstGeom>
          <a:noFill/>
          <a:ln w="9525">
            <a:noFill/>
            <a:miter lim="800000"/>
            <a:headEnd/>
            <a:tailEnd/>
          </a:ln>
          <a:effectLst/>
        </p:spPr>
        <p:txBody>
          <a:bodyPr vert="horz" wrap="square" lIns="92930" tIns="46465" rIns="92930" bIns="46465" numCol="1" anchor="t" anchorCtr="0" compatLnSpc="1">
            <a:prstTxWarp prst="textNoShape">
              <a:avLst/>
            </a:prstTxWarp>
          </a:bodyPr>
          <a:lstStyle>
            <a:lvl1pPr>
              <a:defRPr sz="1200"/>
            </a:lvl1pPr>
          </a:lstStyle>
          <a:p>
            <a:endParaRPr lang="en-US"/>
          </a:p>
        </p:txBody>
      </p:sp>
      <p:sp>
        <p:nvSpPr>
          <p:cNvPr id="3075" name="Rectangle 3"/>
          <p:cNvSpPr>
            <a:spLocks noGrp="1" noChangeArrowheads="1"/>
          </p:cNvSpPr>
          <p:nvPr>
            <p:ph type="dt" idx="1"/>
          </p:nvPr>
        </p:nvSpPr>
        <p:spPr bwMode="auto">
          <a:xfrm>
            <a:off x="3941075" y="0"/>
            <a:ext cx="3013763" cy="465455"/>
          </a:xfrm>
          <a:prstGeom prst="rect">
            <a:avLst/>
          </a:prstGeom>
          <a:noFill/>
          <a:ln w="9525">
            <a:noFill/>
            <a:miter lim="800000"/>
            <a:headEnd/>
            <a:tailEnd/>
          </a:ln>
          <a:effectLst/>
        </p:spPr>
        <p:txBody>
          <a:bodyPr vert="horz" wrap="square" lIns="92930" tIns="46465" rIns="92930" bIns="46465" numCol="1" anchor="t" anchorCtr="0" compatLnSpc="1">
            <a:prstTxWarp prst="textNoShape">
              <a:avLst/>
            </a:prstTxWarp>
          </a:bodyPr>
          <a:lstStyle>
            <a:lvl1pPr algn="r">
              <a:defRPr sz="1200"/>
            </a:lvl1pPr>
          </a:lstStyle>
          <a:p>
            <a:endParaRPr lang="en-US"/>
          </a:p>
        </p:txBody>
      </p:sp>
      <p:sp>
        <p:nvSpPr>
          <p:cNvPr id="3076" name="Rectangle 4"/>
          <p:cNvSpPr>
            <a:spLocks noGrp="1" noRot="1" noChangeAspect="1" noChangeArrowheads="1" noTextEdit="1"/>
          </p:cNvSpPr>
          <p:nvPr>
            <p:ph type="sldImg" idx="2"/>
          </p:nvPr>
        </p:nvSpPr>
        <p:spPr bwMode="auto">
          <a:xfrm>
            <a:off x="1150938" y="698500"/>
            <a:ext cx="4652962" cy="3490913"/>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927312" y="4421823"/>
            <a:ext cx="5100215" cy="4189095"/>
          </a:xfrm>
          <a:prstGeom prst="rect">
            <a:avLst/>
          </a:prstGeom>
          <a:noFill/>
          <a:ln w="9525">
            <a:noFill/>
            <a:miter lim="800000"/>
            <a:headEnd/>
            <a:tailEnd/>
          </a:ln>
          <a:effectLst/>
        </p:spPr>
        <p:txBody>
          <a:bodyPr vert="horz" wrap="square" lIns="92930" tIns="46465" rIns="92930" bIns="4646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8" name="Rectangle 6"/>
          <p:cNvSpPr>
            <a:spLocks noGrp="1" noChangeArrowheads="1"/>
          </p:cNvSpPr>
          <p:nvPr>
            <p:ph type="ftr" sz="quarter" idx="4"/>
          </p:nvPr>
        </p:nvSpPr>
        <p:spPr bwMode="auto">
          <a:xfrm>
            <a:off x="0" y="8843645"/>
            <a:ext cx="3013763" cy="465455"/>
          </a:xfrm>
          <a:prstGeom prst="rect">
            <a:avLst/>
          </a:prstGeom>
          <a:noFill/>
          <a:ln w="9525">
            <a:noFill/>
            <a:miter lim="800000"/>
            <a:headEnd/>
            <a:tailEnd/>
          </a:ln>
          <a:effectLst/>
        </p:spPr>
        <p:txBody>
          <a:bodyPr vert="horz" wrap="square" lIns="92930" tIns="46465" rIns="92930" bIns="46465" numCol="1" anchor="b" anchorCtr="0" compatLnSpc="1">
            <a:prstTxWarp prst="textNoShape">
              <a:avLst/>
            </a:prstTxWarp>
          </a:bodyPr>
          <a:lstStyle>
            <a:lvl1pPr>
              <a:defRPr sz="1200"/>
            </a:lvl1pPr>
          </a:lstStyle>
          <a:p>
            <a:endParaRPr lang="en-US"/>
          </a:p>
        </p:txBody>
      </p:sp>
      <p:sp>
        <p:nvSpPr>
          <p:cNvPr id="3079" name="Rectangle 7"/>
          <p:cNvSpPr>
            <a:spLocks noGrp="1" noChangeArrowheads="1"/>
          </p:cNvSpPr>
          <p:nvPr>
            <p:ph type="sldNum" sz="quarter" idx="5"/>
          </p:nvPr>
        </p:nvSpPr>
        <p:spPr bwMode="auto">
          <a:xfrm>
            <a:off x="3941075" y="8843645"/>
            <a:ext cx="3013763" cy="465455"/>
          </a:xfrm>
          <a:prstGeom prst="rect">
            <a:avLst/>
          </a:prstGeom>
          <a:noFill/>
          <a:ln w="9525">
            <a:noFill/>
            <a:miter lim="800000"/>
            <a:headEnd/>
            <a:tailEnd/>
          </a:ln>
          <a:effectLst/>
        </p:spPr>
        <p:txBody>
          <a:bodyPr vert="horz" wrap="square" lIns="92930" tIns="46465" rIns="92930" bIns="46465" numCol="1" anchor="b" anchorCtr="0" compatLnSpc="1">
            <a:prstTxWarp prst="textNoShape">
              <a:avLst/>
            </a:prstTxWarp>
          </a:bodyPr>
          <a:lstStyle>
            <a:lvl1pPr algn="r">
              <a:defRPr sz="1200"/>
            </a:lvl1pPr>
          </a:lstStyle>
          <a:p>
            <a:fld id="{04E8E018-67D1-4B9C-9D8F-54B4F8280D7C}" type="slidenum">
              <a:rPr lang="en-US"/>
              <a:pPr/>
              <a:t>‹#›</a:t>
            </a:fld>
            <a:endParaRPr lang="en-US"/>
          </a:p>
        </p:txBody>
      </p:sp>
    </p:spTree>
    <p:extLst>
      <p:ext uri="{BB962C8B-B14F-4D97-AF65-F5344CB8AC3E}">
        <p14:creationId xmlns:p14="http://schemas.microsoft.com/office/powerpoint/2010/main" val="91239034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E8E018-67D1-4B9C-9D8F-54B4F8280D7C}" type="slidenum">
              <a:rPr lang="en-US" smtClean="0"/>
              <a:pPr/>
              <a:t>31</a:t>
            </a:fld>
            <a:endParaRPr lang="en-US"/>
          </a:p>
        </p:txBody>
      </p:sp>
    </p:spTree>
    <p:extLst>
      <p:ext uri="{BB962C8B-B14F-4D97-AF65-F5344CB8AC3E}">
        <p14:creationId xmlns:p14="http://schemas.microsoft.com/office/powerpoint/2010/main" val="112993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E8E018-67D1-4B9C-9D8F-54B4F8280D7C}" type="slidenum">
              <a:rPr lang="en-US" smtClean="0"/>
              <a:pPr/>
              <a:t>32</a:t>
            </a:fld>
            <a:endParaRPr lang="en-US"/>
          </a:p>
        </p:txBody>
      </p:sp>
    </p:spTree>
    <p:extLst>
      <p:ext uri="{BB962C8B-B14F-4D97-AF65-F5344CB8AC3E}">
        <p14:creationId xmlns:p14="http://schemas.microsoft.com/office/powerpoint/2010/main" val="3375825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E8E018-67D1-4B9C-9D8F-54B4F8280D7C}" type="slidenum">
              <a:rPr lang="en-US" smtClean="0"/>
              <a:pPr/>
              <a:t>33</a:t>
            </a:fld>
            <a:endParaRPr lang="en-US"/>
          </a:p>
        </p:txBody>
      </p:sp>
    </p:spTree>
    <p:extLst>
      <p:ext uri="{BB962C8B-B14F-4D97-AF65-F5344CB8AC3E}">
        <p14:creationId xmlns:p14="http://schemas.microsoft.com/office/powerpoint/2010/main" val="1018267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852ED6D-DD9E-4F16-BE20-43FAE07461C9}"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4477398-AE68-4248-B506-0090BD18F37C}"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9211DE8-E9EF-491C-8955-1332ED4ED82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59A6E8-8251-4C2A-B6BC-185401B2C4BF}"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AA24930-D30B-4C6D-B2A4-C15F41694A9C}"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CE8303E-4050-4D83-8ADB-E4586FCB44A3}"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31808BC-A999-446B-9BF1-524D6C929188}"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5B12334-48DE-4FFA-B76A-51998B9E1994}"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F442F6C-7B0C-4875-9CFB-1274BD1D7FAA}"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0B94FC7-B427-47D8-8164-AB35B246259A}"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DD4F183-6B7B-43EB-A9B5-5CF9497E5339}"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6C97D20C-3858-4063-8FAB-AD4CD7E585E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21.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22.wmf"/></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oleObject" Target="../embeddings/oleObject25.bin"/><Relationship Id="rId7" Type="http://schemas.openxmlformats.org/officeDocument/2006/relationships/oleObject" Target="../embeddings/oleObject27.bin"/><Relationship Id="rId2" Type="http://schemas.openxmlformats.org/officeDocument/2006/relationships/slideLayout" Target="../slideLayouts/slideLayout1.xml"/><Relationship Id="rId1" Type="http://schemas.openxmlformats.org/officeDocument/2006/relationships/vmlDrawing" Target="../drawings/vmlDrawing9.vml"/><Relationship Id="rId6" Type="http://schemas.openxmlformats.org/officeDocument/2006/relationships/image" Target="../media/image25.wmf"/><Relationship Id="rId5" Type="http://schemas.openxmlformats.org/officeDocument/2006/relationships/oleObject" Target="../embeddings/oleObject26.bin"/><Relationship Id="rId4" Type="http://schemas.openxmlformats.org/officeDocument/2006/relationships/image" Target="../media/image24.wmf"/></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28.wmf"/><Relationship Id="rId2" Type="http://schemas.openxmlformats.org/officeDocument/2006/relationships/slideLayout" Target="../slideLayouts/slideLayout1.xml"/><Relationship Id="rId1" Type="http://schemas.openxmlformats.org/officeDocument/2006/relationships/vmlDrawing" Target="../drawings/vmlDrawing10.vml"/><Relationship Id="rId6" Type="http://schemas.openxmlformats.org/officeDocument/2006/relationships/oleObject" Target="../embeddings/oleObject29.bin"/><Relationship Id="rId5" Type="http://schemas.openxmlformats.org/officeDocument/2006/relationships/image" Target="../media/image27.wmf"/><Relationship Id="rId4" Type="http://schemas.openxmlformats.org/officeDocument/2006/relationships/oleObject" Target="../embeddings/oleObject28.bin"/></Relationships>
</file>

<file path=ppt/slides/_rels/slide17.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oleObject" Target="../embeddings/oleObject30.bin"/><Relationship Id="rId7" Type="http://schemas.openxmlformats.org/officeDocument/2006/relationships/oleObject" Target="../embeddings/oleObject32.bin"/><Relationship Id="rId2" Type="http://schemas.openxmlformats.org/officeDocument/2006/relationships/slideLayout" Target="../slideLayouts/slideLayout1.xml"/><Relationship Id="rId1" Type="http://schemas.openxmlformats.org/officeDocument/2006/relationships/vmlDrawing" Target="../drawings/vmlDrawing11.vml"/><Relationship Id="rId6" Type="http://schemas.openxmlformats.org/officeDocument/2006/relationships/image" Target="../media/image31.emf"/><Relationship Id="rId5" Type="http://schemas.openxmlformats.org/officeDocument/2006/relationships/oleObject" Target="../embeddings/oleObject31.bin"/><Relationship Id="rId4" Type="http://schemas.openxmlformats.org/officeDocument/2006/relationships/image" Target="../media/image30.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1.xml"/><Relationship Id="rId1" Type="http://schemas.openxmlformats.org/officeDocument/2006/relationships/vmlDrawing" Target="../drawings/vmlDrawing12.vml"/><Relationship Id="rId6" Type="http://schemas.openxmlformats.org/officeDocument/2006/relationships/image" Target="../media/image34.wmf"/><Relationship Id="rId5" Type="http://schemas.openxmlformats.org/officeDocument/2006/relationships/oleObject" Target="../embeddings/oleObject34.bin"/><Relationship Id="rId4" Type="http://schemas.openxmlformats.org/officeDocument/2006/relationships/image" Target="../media/image33.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1.xml"/><Relationship Id="rId1" Type="http://schemas.openxmlformats.org/officeDocument/2006/relationships/vmlDrawing" Target="../drawings/vmlDrawing13.vml"/><Relationship Id="rId4" Type="http://schemas.openxmlformats.org/officeDocument/2006/relationships/image" Target="../media/image35.emf"/></Relationships>
</file>

<file path=ppt/slides/_rels/slide2.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2.bin"/><Relationship Id="rId4" Type="http://schemas.openxmlformats.org/officeDocument/2006/relationships/image" Target="../media/image1.wmf"/></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1.xml"/><Relationship Id="rId1" Type="http://schemas.openxmlformats.org/officeDocument/2006/relationships/vmlDrawing" Target="../drawings/vmlDrawing14.vml"/><Relationship Id="rId6" Type="http://schemas.openxmlformats.org/officeDocument/2006/relationships/image" Target="../media/image37.wmf"/><Relationship Id="rId5" Type="http://schemas.openxmlformats.org/officeDocument/2006/relationships/oleObject" Target="../embeddings/oleObject37.bin"/><Relationship Id="rId4" Type="http://schemas.openxmlformats.org/officeDocument/2006/relationships/image" Target="../media/image36.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1.xml"/><Relationship Id="rId1" Type="http://schemas.openxmlformats.org/officeDocument/2006/relationships/vmlDrawing" Target="../drawings/vmlDrawing15.vml"/><Relationship Id="rId4" Type="http://schemas.openxmlformats.org/officeDocument/2006/relationships/image" Target="../media/image38.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oleObject" Target="../embeddings/oleObject39.bin"/><Relationship Id="rId7" Type="http://schemas.openxmlformats.org/officeDocument/2006/relationships/oleObject" Target="../embeddings/oleObject41.bin"/><Relationship Id="rId2" Type="http://schemas.openxmlformats.org/officeDocument/2006/relationships/slideLayout" Target="../slideLayouts/slideLayout1.xml"/><Relationship Id="rId1" Type="http://schemas.openxmlformats.org/officeDocument/2006/relationships/vmlDrawing" Target="../drawings/vmlDrawing16.vml"/><Relationship Id="rId6" Type="http://schemas.openxmlformats.org/officeDocument/2006/relationships/image" Target="../media/image40.wmf"/><Relationship Id="rId5" Type="http://schemas.openxmlformats.org/officeDocument/2006/relationships/oleObject" Target="../embeddings/oleObject40.bin"/><Relationship Id="rId4" Type="http://schemas.openxmlformats.org/officeDocument/2006/relationships/image" Target="../media/image39.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1.xml"/><Relationship Id="rId1" Type="http://schemas.openxmlformats.org/officeDocument/2006/relationships/vmlDrawing" Target="../drawings/vmlDrawing17.vml"/><Relationship Id="rId4" Type="http://schemas.openxmlformats.org/officeDocument/2006/relationships/image" Target="../media/image42.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1.xml"/><Relationship Id="rId1" Type="http://schemas.openxmlformats.org/officeDocument/2006/relationships/vmlDrawing" Target="../drawings/vmlDrawing18.vml"/><Relationship Id="rId4" Type="http://schemas.openxmlformats.org/officeDocument/2006/relationships/image" Target="../media/image43.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1.xml"/><Relationship Id="rId1" Type="http://schemas.openxmlformats.org/officeDocument/2006/relationships/vmlDrawing" Target="../drawings/vmlDrawing19.vml"/><Relationship Id="rId4" Type="http://schemas.openxmlformats.org/officeDocument/2006/relationships/image" Target="../media/image44.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1.xml"/><Relationship Id="rId1" Type="http://schemas.openxmlformats.org/officeDocument/2006/relationships/vmlDrawing" Target="../drawings/vmlDrawing20.vml"/><Relationship Id="rId4" Type="http://schemas.openxmlformats.org/officeDocument/2006/relationships/image" Target="../media/image45.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1.xml"/><Relationship Id="rId1" Type="http://schemas.openxmlformats.org/officeDocument/2006/relationships/vmlDrawing" Target="../drawings/vmlDrawing21.vml"/><Relationship Id="rId4" Type="http://schemas.openxmlformats.org/officeDocument/2006/relationships/image" Target="../media/image46.wmf"/></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22.vml"/><Relationship Id="rId5" Type="http://schemas.openxmlformats.org/officeDocument/2006/relationships/image" Target="../media/image47.wmf"/><Relationship Id="rId4" Type="http://schemas.openxmlformats.org/officeDocument/2006/relationships/oleObject" Target="../embeddings/oleObject47.bin"/></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50.bin"/><Relationship Id="rId3" Type="http://schemas.openxmlformats.org/officeDocument/2006/relationships/notesSlide" Target="../notesSlides/notesSlide2.xml"/><Relationship Id="rId7" Type="http://schemas.openxmlformats.org/officeDocument/2006/relationships/image" Target="../media/image49.wmf"/><Relationship Id="rId2" Type="http://schemas.openxmlformats.org/officeDocument/2006/relationships/slideLayout" Target="../slideLayouts/slideLayout1.xml"/><Relationship Id="rId1" Type="http://schemas.openxmlformats.org/officeDocument/2006/relationships/vmlDrawing" Target="../drawings/vmlDrawing23.vml"/><Relationship Id="rId6" Type="http://schemas.openxmlformats.org/officeDocument/2006/relationships/oleObject" Target="../embeddings/oleObject49.bin"/><Relationship Id="rId5" Type="http://schemas.openxmlformats.org/officeDocument/2006/relationships/image" Target="../media/image48.wmf"/><Relationship Id="rId4" Type="http://schemas.openxmlformats.org/officeDocument/2006/relationships/oleObject" Target="../embeddings/oleObject48.bin"/><Relationship Id="rId9" Type="http://schemas.openxmlformats.org/officeDocument/2006/relationships/image" Target="../media/image50.wmf"/></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8" Type="http://schemas.openxmlformats.org/officeDocument/2006/relationships/image" Target="../media/image54.wmf"/><Relationship Id="rId3" Type="http://schemas.openxmlformats.org/officeDocument/2006/relationships/oleObject" Target="../embeddings/oleObject51.bin"/><Relationship Id="rId7" Type="http://schemas.openxmlformats.org/officeDocument/2006/relationships/oleObject" Target="../embeddings/oleObject53.bin"/><Relationship Id="rId12" Type="http://schemas.openxmlformats.org/officeDocument/2006/relationships/image" Target="../media/image56.wmf"/><Relationship Id="rId2" Type="http://schemas.openxmlformats.org/officeDocument/2006/relationships/slideLayout" Target="../slideLayouts/slideLayout1.xml"/><Relationship Id="rId1" Type="http://schemas.openxmlformats.org/officeDocument/2006/relationships/vmlDrawing" Target="../drawings/vmlDrawing24.vml"/><Relationship Id="rId6" Type="http://schemas.openxmlformats.org/officeDocument/2006/relationships/image" Target="../media/image53.wmf"/><Relationship Id="rId11" Type="http://schemas.openxmlformats.org/officeDocument/2006/relationships/oleObject" Target="../embeddings/oleObject55.bin"/><Relationship Id="rId5" Type="http://schemas.openxmlformats.org/officeDocument/2006/relationships/oleObject" Target="../embeddings/oleObject52.bin"/><Relationship Id="rId10" Type="http://schemas.openxmlformats.org/officeDocument/2006/relationships/image" Target="../media/image55.wmf"/><Relationship Id="rId4" Type="http://schemas.openxmlformats.org/officeDocument/2006/relationships/image" Target="../media/image52.wmf"/><Relationship Id="rId9" Type="http://schemas.openxmlformats.org/officeDocument/2006/relationships/oleObject" Target="../embeddings/oleObject54.bin"/></Relationships>
</file>

<file path=ppt/slides/_rels/slide36.xml.rels><?xml version="1.0" encoding="UTF-8" standalone="yes"?>
<Relationships xmlns="http://schemas.openxmlformats.org/package/2006/relationships"><Relationship Id="rId8" Type="http://schemas.openxmlformats.org/officeDocument/2006/relationships/image" Target="../media/image59.wmf"/><Relationship Id="rId3" Type="http://schemas.openxmlformats.org/officeDocument/2006/relationships/oleObject" Target="../embeddings/oleObject56.bin"/><Relationship Id="rId7" Type="http://schemas.openxmlformats.org/officeDocument/2006/relationships/oleObject" Target="../embeddings/oleObject58.bin"/><Relationship Id="rId2" Type="http://schemas.openxmlformats.org/officeDocument/2006/relationships/slideLayout" Target="../slideLayouts/slideLayout1.xml"/><Relationship Id="rId1" Type="http://schemas.openxmlformats.org/officeDocument/2006/relationships/vmlDrawing" Target="../drawings/vmlDrawing25.vml"/><Relationship Id="rId6" Type="http://schemas.openxmlformats.org/officeDocument/2006/relationships/image" Target="../media/image58.wmf"/><Relationship Id="rId5" Type="http://schemas.openxmlformats.org/officeDocument/2006/relationships/oleObject" Target="../embeddings/oleObject57.bin"/><Relationship Id="rId4" Type="http://schemas.openxmlformats.org/officeDocument/2006/relationships/image" Target="../media/image57.wmf"/></Relationships>
</file>

<file path=ppt/slides/_rels/slide37.xml.rels><?xml version="1.0" encoding="UTF-8" standalone="yes"?>
<Relationships xmlns="http://schemas.openxmlformats.org/package/2006/relationships"><Relationship Id="rId8" Type="http://schemas.openxmlformats.org/officeDocument/2006/relationships/image" Target="../media/image62.wmf"/><Relationship Id="rId3" Type="http://schemas.openxmlformats.org/officeDocument/2006/relationships/oleObject" Target="../embeddings/oleObject59.bin"/><Relationship Id="rId7" Type="http://schemas.openxmlformats.org/officeDocument/2006/relationships/oleObject" Target="../embeddings/oleObject61.bin"/><Relationship Id="rId2" Type="http://schemas.openxmlformats.org/officeDocument/2006/relationships/slideLayout" Target="../slideLayouts/slideLayout1.xml"/><Relationship Id="rId1" Type="http://schemas.openxmlformats.org/officeDocument/2006/relationships/vmlDrawing" Target="../drawings/vmlDrawing26.vml"/><Relationship Id="rId6" Type="http://schemas.openxmlformats.org/officeDocument/2006/relationships/image" Target="../media/image61.wmf"/><Relationship Id="rId5" Type="http://schemas.openxmlformats.org/officeDocument/2006/relationships/oleObject" Target="../embeddings/oleObject60.bin"/><Relationship Id="rId10" Type="http://schemas.openxmlformats.org/officeDocument/2006/relationships/image" Target="../media/image63.wmf"/><Relationship Id="rId4" Type="http://schemas.openxmlformats.org/officeDocument/2006/relationships/image" Target="../media/image60.wmf"/><Relationship Id="rId9" Type="http://schemas.openxmlformats.org/officeDocument/2006/relationships/oleObject" Target="../embeddings/oleObject62.bin"/></Relationships>
</file>

<file path=ppt/slides/_rels/slide38.xml.rels><?xml version="1.0" encoding="UTF-8" standalone="yes"?>
<Relationships xmlns="http://schemas.openxmlformats.org/package/2006/relationships"><Relationship Id="rId8" Type="http://schemas.openxmlformats.org/officeDocument/2006/relationships/image" Target="../media/image66.wmf"/><Relationship Id="rId13" Type="http://schemas.openxmlformats.org/officeDocument/2006/relationships/oleObject" Target="../embeddings/oleObject68.bin"/><Relationship Id="rId3" Type="http://schemas.openxmlformats.org/officeDocument/2006/relationships/oleObject" Target="../embeddings/oleObject63.bin"/><Relationship Id="rId7" Type="http://schemas.openxmlformats.org/officeDocument/2006/relationships/oleObject" Target="../embeddings/oleObject65.bin"/><Relationship Id="rId12" Type="http://schemas.openxmlformats.org/officeDocument/2006/relationships/image" Target="../media/image68.wmf"/><Relationship Id="rId2" Type="http://schemas.openxmlformats.org/officeDocument/2006/relationships/slideLayout" Target="../slideLayouts/slideLayout1.xml"/><Relationship Id="rId16" Type="http://schemas.openxmlformats.org/officeDocument/2006/relationships/image" Target="../media/image70.wmf"/><Relationship Id="rId1" Type="http://schemas.openxmlformats.org/officeDocument/2006/relationships/vmlDrawing" Target="../drawings/vmlDrawing27.vml"/><Relationship Id="rId6" Type="http://schemas.openxmlformats.org/officeDocument/2006/relationships/image" Target="../media/image65.wmf"/><Relationship Id="rId11" Type="http://schemas.openxmlformats.org/officeDocument/2006/relationships/oleObject" Target="../embeddings/oleObject67.bin"/><Relationship Id="rId5" Type="http://schemas.openxmlformats.org/officeDocument/2006/relationships/oleObject" Target="../embeddings/oleObject64.bin"/><Relationship Id="rId15" Type="http://schemas.openxmlformats.org/officeDocument/2006/relationships/oleObject" Target="../embeddings/oleObject69.bin"/><Relationship Id="rId10" Type="http://schemas.openxmlformats.org/officeDocument/2006/relationships/image" Target="../media/image67.wmf"/><Relationship Id="rId4" Type="http://schemas.openxmlformats.org/officeDocument/2006/relationships/image" Target="../media/image64.wmf"/><Relationship Id="rId9" Type="http://schemas.openxmlformats.org/officeDocument/2006/relationships/oleObject" Target="../embeddings/oleObject66.bin"/><Relationship Id="rId14" Type="http://schemas.openxmlformats.org/officeDocument/2006/relationships/image" Target="../media/image69.w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4.wmf"/></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Layout" Target="../slideLayouts/slideLayout1.xml"/><Relationship Id="rId1" Type="http://schemas.openxmlformats.org/officeDocument/2006/relationships/vmlDrawing" Target="../drawings/vmlDrawing28.vml"/><Relationship Id="rId4" Type="http://schemas.openxmlformats.org/officeDocument/2006/relationships/image" Target="../media/image71.w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Layout" Target="../slideLayouts/slideLayout1.xml"/><Relationship Id="rId1" Type="http://schemas.openxmlformats.org/officeDocument/2006/relationships/vmlDrawing" Target="../drawings/vmlDrawing29.vml"/><Relationship Id="rId4" Type="http://schemas.openxmlformats.org/officeDocument/2006/relationships/image" Target="../media/image72.w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Layout" Target="../slideLayouts/slideLayout1.xml"/><Relationship Id="rId1" Type="http://schemas.openxmlformats.org/officeDocument/2006/relationships/vmlDrawing" Target="../drawings/vmlDrawing30.vml"/><Relationship Id="rId6" Type="http://schemas.openxmlformats.org/officeDocument/2006/relationships/image" Target="../media/image74.wmf"/><Relationship Id="rId5" Type="http://schemas.openxmlformats.org/officeDocument/2006/relationships/oleObject" Target="../embeddings/oleObject73.bin"/><Relationship Id="rId4" Type="http://schemas.openxmlformats.org/officeDocument/2006/relationships/image" Target="../media/image73.w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74.bin"/><Relationship Id="rId2" Type="http://schemas.openxmlformats.org/officeDocument/2006/relationships/slideLayout" Target="../slideLayouts/slideLayout1.xml"/><Relationship Id="rId1" Type="http://schemas.openxmlformats.org/officeDocument/2006/relationships/vmlDrawing" Target="../drawings/vmlDrawing31.vml"/><Relationship Id="rId4" Type="http://schemas.openxmlformats.org/officeDocument/2006/relationships/image" Target="../media/image75.w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75.bin"/><Relationship Id="rId2" Type="http://schemas.openxmlformats.org/officeDocument/2006/relationships/slideLayout" Target="../slideLayouts/slideLayout1.xml"/><Relationship Id="rId1" Type="http://schemas.openxmlformats.org/officeDocument/2006/relationships/vmlDrawing" Target="../drawings/vmlDrawing32.vml"/><Relationship Id="rId6" Type="http://schemas.openxmlformats.org/officeDocument/2006/relationships/image" Target="../media/image77.wmf"/><Relationship Id="rId5" Type="http://schemas.openxmlformats.org/officeDocument/2006/relationships/oleObject" Target="../embeddings/oleObject76.bin"/><Relationship Id="rId4" Type="http://schemas.openxmlformats.org/officeDocument/2006/relationships/image" Target="../media/image76.w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77.bin"/><Relationship Id="rId2" Type="http://schemas.openxmlformats.org/officeDocument/2006/relationships/slideLayout" Target="../slideLayouts/slideLayout1.xml"/><Relationship Id="rId1" Type="http://schemas.openxmlformats.org/officeDocument/2006/relationships/vmlDrawing" Target="../drawings/vmlDrawing33.vml"/><Relationship Id="rId4" Type="http://schemas.openxmlformats.org/officeDocument/2006/relationships/image" Target="../media/image78.emf"/></Relationships>
</file>

<file path=ppt/slides/_rels/slide47.xml.rels><?xml version="1.0" encoding="UTF-8" standalone="yes"?>
<Relationships xmlns="http://schemas.openxmlformats.org/package/2006/relationships"><Relationship Id="rId8" Type="http://schemas.openxmlformats.org/officeDocument/2006/relationships/image" Target="../media/image81.wmf"/><Relationship Id="rId3" Type="http://schemas.openxmlformats.org/officeDocument/2006/relationships/oleObject" Target="../embeddings/oleObject78.bin"/><Relationship Id="rId7" Type="http://schemas.openxmlformats.org/officeDocument/2006/relationships/oleObject" Target="../embeddings/oleObject80.bin"/><Relationship Id="rId2" Type="http://schemas.openxmlformats.org/officeDocument/2006/relationships/slideLayout" Target="../slideLayouts/slideLayout1.xml"/><Relationship Id="rId1" Type="http://schemas.openxmlformats.org/officeDocument/2006/relationships/vmlDrawing" Target="../drawings/vmlDrawing34.vml"/><Relationship Id="rId6" Type="http://schemas.openxmlformats.org/officeDocument/2006/relationships/image" Target="../media/image80.wmf"/><Relationship Id="rId5" Type="http://schemas.openxmlformats.org/officeDocument/2006/relationships/oleObject" Target="../embeddings/oleObject79.bin"/><Relationship Id="rId10" Type="http://schemas.openxmlformats.org/officeDocument/2006/relationships/image" Target="../media/image82.wmf"/><Relationship Id="rId4" Type="http://schemas.openxmlformats.org/officeDocument/2006/relationships/image" Target="../media/image79.wmf"/><Relationship Id="rId9" Type="http://schemas.openxmlformats.org/officeDocument/2006/relationships/oleObject" Target="../embeddings/oleObject81.bin"/></Relationships>
</file>

<file path=ppt/slides/_rels/slide48.xml.rels><?xml version="1.0" encoding="UTF-8" standalone="yes"?>
<Relationships xmlns="http://schemas.openxmlformats.org/package/2006/relationships"><Relationship Id="rId8" Type="http://schemas.openxmlformats.org/officeDocument/2006/relationships/image" Target="../media/image84.wmf"/><Relationship Id="rId3" Type="http://schemas.openxmlformats.org/officeDocument/2006/relationships/oleObject" Target="../embeddings/oleObject82.bin"/><Relationship Id="rId7" Type="http://schemas.openxmlformats.org/officeDocument/2006/relationships/oleObject" Target="../embeddings/oleObject84.bin"/><Relationship Id="rId12" Type="http://schemas.openxmlformats.org/officeDocument/2006/relationships/image" Target="../media/image86.wmf"/><Relationship Id="rId2" Type="http://schemas.openxmlformats.org/officeDocument/2006/relationships/slideLayout" Target="../slideLayouts/slideLayout1.xml"/><Relationship Id="rId1" Type="http://schemas.openxmlformats.org/officeDocument/2006/relationships/vmlDrawing" Target="../drawings/vmlDrawing35.vml"/><Relationship Id="rId6" Type="http://schemas.openxmlformats.org/officeDocument/2006/relationships/image" Target="../media/image83.wmf"/><Relationship Id="rId11" Type="http://schemas.openxmlformats.org/officeDocument/2006/relationships/oleObject" Target="../embeddings/oleObject86.bin"/><Relationship Id="rId5" Type="http://schemas.openxmlformats.org/officeDocument/2006/relationships/oleObject" Target="../embeddings/oleObject83.bin"/><Relationship Id="rId10" Type="http://schemas.openxmlformats.org/officeDocument/2006/relationships/image" Target="../media/image85.wmf"/><Relationship Id="rId4" Type="http://schemas.openxmlformats.org/officeDocument/2006/relationships/image" Target="../media/image82.wmf"/><Relationship Id="rId9" Type="http://schemas.openxmlformats.org/officeDocument/2006/relationships/oleObject" Target="../embeddings/oleObject85.bin"/></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6.wmf"/><Relationship Id="rId5" Type="http://schemas.openxmlformats.org/officeDocument/2006/relationships/oleObject" Target="../embeddings/oleObject6.bin"/><Relationship Id="rId4" Type="http://schemas.openxmlformats.org/officeDocument/2006/relationships/image" Target="../media/image5.wmf"/></Relationships>
</file>

<file path=ppt/slides/_rels/slide50.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87.jpeg"/><Relationship Id="rId1" Type="http://schemas.openxmlformats.org/officeDocument/2006/relationships/slideLayout" Target="../slideLayouts/slideLayout1.xml"/><Relationship Id="rId5" Type="http://schemas.openxmlformats.org/officeDocument/2006/relationships/image" Target="../media/image90.jpeg"/><Relationship Id="rId4" Type="http://schemas.openxmlformats.org/officeDocument/2006/relationships/image" Target="../media/image89.jpeg"/></Relationships>
</file>

<file path=ppt/slides/_rels/slide51.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91.jpeg"/><Relationship Id="rId1" Type="http://schemas.openxmlformats.org/officeDocument/2006/relationships/slideLayout" Target="../slideLayouts/slideLayout1.xml"/><Relationship Id="rId5" Type="http://schemas.openxmlformats.org/officeDocument/2006/relationships/image" Target="../media/image94.jpeg"/><Relationship Id="rId4" Type="http://schemas.openxmlformats.org/officeDocument/2006/relationships/image" Target="../media/image93.jpeg"/></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87.bin"/><Relationship Id="rId2" Type="http://schemas.openxmlformats.org/officeDocument/2006/relationships/slideLayout" Target="../slideLayouts/slideLayout1.xml"/><Relationship Id="rId1" Type="http://schemas.openxmlformats.org/officeDocument/2006/relationships/vmlDrawing" Target="../drawings/vmlDrawing36.vml"/><Relationship Id="rId4" Type="http://schemas.openxmlformats.org/officeDocument/2006/relationships/image" Target="../media/image95.w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9.wmf"/><Relationship Id="rId13" Type="http://schemas.openxmlformats.org/officeDocument/2006/relationships/oleObject" Target="../embeddings/oleObject12.bin"/><Relationship Id="rId3" Type="http://schemas.openxmlformats.org/officeDocument/2006/relationships/oleObject" Target="../embeddings/oleObject7.bin"/><Relationship Id="rId7" Type="http://schemas.openxmlformats.org/officeDocument/2006/relationships/oleObject" Target="../embeddings/oleObject9.bin"/><Relationship Id="rId12" Type="http://schemas.openxmlformats.org/officeDocument/2006/relationships/image" Target="../media/image6.wmf"/><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8.wmf"/><Relationship Id="rId11" Type="http://schemas.openxmlformats.org/officeDocument/2006/relationships/oleObject" Target="../embeddings/oleObject11.bin"/><Relationship Id="rId5" Type="http://schemas.openxmlformats.org/officeDocument/2006/relationships/oleObject" Target="../embeddings/oleObject8.bin"/><Relationship Id="rId10" Type="http://schemas.openxmlformats.org/officeDocument/2006/relationships/image" Target="../media/image10.wmf"/><Relationship Id="rId4" Type="http://schemas.openxmlformats.org/officeDocument/2006/relationships/image" Target="../media/image7.wmf"/><Relationship Id="rId9" Type="http://schemas.openxmlformats.org/officeDocument/2006/relationships/oleObject" Target="../embeddings/oleObject10.bin"/><Relationship Id="rId14" Type="http://schemas.openxmlformats.org/officeDocument/2006/relationships/image" Target="../media/image11.wmf"/></Relationships>
</file>

<file path=ppt/slides/_rels/slide7.xml.rels><?xml version="1.0" encoding="UTF-8" standalone="yes"?>
<Relationships xmlns="http://schemas.openxmlformats.org/package/2006/relationships"><Relationship Id="rId8" Type="http://schemas.openxmlformats.org/officeDocument/2006/relationships/image" Target="../media/image14.wmf"/><Relationship Id="rId13" Type="http://schemas.openxmlformats.org/officeDocument/2006/relationships/oleObject" Target="../embeddings/oleObject18.bin"/><Relationship Id="rId3" Type="http://schemas.openxmlformats.org/officeDocument/2006/relationships/oleObject" Target="../embeddings/oleObject13.bin"/><Relationship Id="rId7" Type="http://schemas.openxmlformats.org/officeDocument/2006/relationships/oleObject" Target="../embeddings/oleObject15.bin"/><Relationship Id="rId12" Type="http://schemas.openxmlformats.org/officeDocument/2006/relationships/image" Target="../media/image16.wmf"/><Relationship Id="rId2" Type="http://schemas.openxmlformats.org/officeDocument/2006/relationships/slideLayout" Target="../slideLayouts/slideLayout1.xml"/><Relationship Id="rId16" Type="http://schemas.openxmlformats.org/officeDocument/2006/relationships/image" Target="../media/image17.wmf"/><Relationship Id="rId1" Type="http://schemas.openxmlformats.org/officeDocument/2006/relationships/vmlDrawing" Target="../drawings/vmlDrawing5.vml"/><Relationship Id="rId6" Type="http://schemas.openxmlformats.org/officeDocument/2006/relationships/image" Target="../media/image13.wmf"/><Relationship Id="rId11" Type="http://schemas.openxmlformats.org/officeDocument/2006/relationships/oleObject" Target="../embeddings/oleObject17.bin"/><Relationship Id="rId5" Type="http://schemas.openxmlformats.org/officeDocument/2006/relationships/oleObject" Target="../embeddings/oleObject14.bin"/><Relationship Id="rId15" Type="http://schemas.openxmlformats.org/officeDocument/2006/relationships/oleObject" Target="../embeddings/oleObject19.bin"/><Relationship Id="rId10" Type="http://schemas.openxmlformats.org/officeDocument/2006/relationships/image" Target="../media/image15.wmf"/><Relationship Id="rId4" Type="http://schemas.openxmlformats.org/officeDocument/2006/relationships/image" Target="../media/image12.wmf"/><Relationship Id="rId9" Type="http://schemas.openxmlformats.org/officeDocument/2006/relationships/oleObject" Target="../embeddings/oleObject16.bin"/><Relationship Id="rId14" Type="http://schemas.openxmlformats.org/officeDocument/2006/relationships/image" Target="../media/image6.wmf"/></Relationships>
</file>

<file path=ppt/slides/_rels/slide8.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oleObject" Target="../embeddings/oleObject20.bin"/><Relationship Id="rId7" Type="http://schemas.openxmlformats.org/officeDocument/2006/relationships/oleObject" Target="../embeddings/oleObject22.bin"/><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19.wmf"/><Relationship Id="rId5" Type="http://schemas.openxmlformats.org/officeDocument/2006/relationships/oleObject" Target="../embeddings/oleObject21.bin"/><Relationship Id="rId4" Type="http://schemas.openxmlformats.org/officeDocument/2006/relationships/image" Target="../media/image18.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7" name="Rectangle 5"/>
          <p:cNvSpPr>
            <a:spLocks noChangeArrowheads="1"/>
          </p:cNvSpPr>
          <p:nvPr/>
        </p:nvSpPr>
        <p:spPr bwMode="auto">
          <a:xfrm>
            <a:off x="0" y="381000"/>
            <a:ext cx="9144000" cy="533400"/>
          </a:xfrm>
          <a:prstGeom prst="rect">
            <a:avLst/>
          </a:prstGeom>
          <a:noFill/>
          <a:ln w="9525">
            <a:noFill/>
            <a:miter lim="800000"/>
            <a:headEnd/>
            <a:tailEnd/>
          </a:ln>
          <a:effectLst/>
        </p:spPr>
        <p:txBody>
          <a:bodyPr/>
          <a:lstStyle/>
          <a:p>
            <a:pPr marL="457200" indent="-457200">
              <a:spcBef>
                <a:spcPct val="20000"/>
              </a:spcBef>
              <a:tabLst>
                <a:tab pos="457200" algn="l"/>
                <a:tab pos="914400" algn="l"/>
              </a:tabLst>
            </a:pPr>
            <a:r>
              <a:rPr lang="en-US" sz="2200" b="1" u="sng" dirty="0">
                <a:solidFill>
                  <a:srgbClr val="FF3300"/>
                </a:solidFill>
                <a:cs typeface="Times New Roman" pitchFamily="18" charset="0"/>
              </a:rPr>
              <a:t>Read</a:t>
            </a:r>
            <a:r>
              <a:rPr lang="en-US" sz="2200" b="1" dirty="0">
                <a:solidFill>
                  <a:srgbClr val="FF3300"/>
                </a:solidFill>
                <a:cs typeface="Times New Roman" pitchFamily="18" charset="0"/>
              </a:rPr>
              <a:t>:  </a:t>
            </a:r>
            <a:r>
              <a:rPr lang="en-US" sz="2200" dirty="0">
                <a:solidFill>
                  <a:srgbClr val="FF3300"/>
                </a:solidFill>
                <a:cs typeface="Times New Roman" pitchFamily="18" charset="0"/>
              </a:rPr>
              <a:t>Chapter 9 and Appendix B in </a:t>
            </a:r>
            <a:r>
              <a:rPr lang="en-US" sz="2200" i="1" u="sng" dirty="0">
                <a:solidFill>
                  <a:srgbClr val="FF3300"/>
                </a:solidFill>
                <a:cs typeface="Times New Roman" pitchFamily="18" charset="0"/>
              </a:rPr>
              <a:t>Electric Circuits, 10</a:t>
            </a:r>
            <a:r>
              <a:rPr lang="en-US" sz="2200" i="1" u="sng" baseline="30000" dirty="0">
                <a:solidFill>
                  <a:srgbClr val="FF3300"/>
                </a:solidFill>
                <a:cs typeface="Times New Roman" pitchFamily="18" charset="0"/>
              </a:rPr>
              <a:t>th</a:t>
            </a:r>
            <a:r>
              <a:rPr lang="en-US" sz="2200" i="1" u="sng" dirty="0">
                <a:solidFill>
                  <a:srgbClr val="FF3300"/>
                </a:solidFill>
                <a:cs typeface="Times New Roman" pitchFamily="18" charset="0"/>
              </a:rPr>
              <a:t> Edition</a:t>
            </a:r>
            <a:r>
              <a:rPr lang="en-US" sz="2200" dirty="0">
                <a:solidFill>
                  <a:srgbClr val="FF3300"/>
                </a:solidFill>
                <a:cs typeface="Times New Roman" pitchFamily="18" charset="0"/>
              </a:rPr>
              <a:t> by Nilsson</a:t>
            </a:r>
          </a:p>
        </p:txBody>
      </p:sp>
      <p:sp>
        <p:nvSpPr>
          <p:cNvPr id="192518" name="Rectangle 6"/>
          <p:cNvSpPr>
            <a:spLocks noChangeArrowheads="1"/>
          </p:cNvSpPr>
          <p:nvPr/>
        </p:nvSpPr>
        <p:spPr bwMode="auto">
          <a:xfrm>
            <a:off x="0" y="990600"/>
            <a:ext cx="9144000" cy="4495800"/>
          </a:xfrm>
          <a:prstGeom prst="rect">
            <a:avLst/>
          </a:prstGeom>
          <a:noFill/>
          <a:ln w="9525">
            <a:noFill/>
            <a:miter lim="800000"/>
            <a:headEnd/>
            <a:tailEnd/>
          </a:ln>
          <a:effectLst/>
        </p:spPr>
        <p:txBody>
          <a:bodyPr/>
          <a:lstStyle/>
          <a:p>
            <a:pPr>
              <a:spcBef>
                <a:spcPct val="20000"/>
              </a:spcBef>
              <a:tabLst>
                <a:tab pos="228600" algn="l"/>
                <a:tab pos="914400" algn="l"/>
              </a:tabLst>
            </a:pPr>
            <a:r>
              <a:rPr lang="en-US" sz="2200" b="1" u="sng" dirty="0">
                <a:solidFill>
                  <a:schemeClr val="accent2"/>
                </a:solidFill>
                <a:cs typeface="Times New Roman" pitchFamily="18" charset="0"/>
              </a:rPr>
              <a:t>Sinusoidal Steady-State Analysis</a:t>
            </a:r>
            <a:r>
              <a:rPr lang="en-US" sz="2200" b="1" dirty="0">
                <a:solidFill>
                  <a:schemeClr val="accent2"/>
                </a:solidFill>
                <a:cs typeface="Times New Roman" pitchFamily="18" charset="0"/>
              </a:rPr>
              <a:t>  </a:t>
            </a:r>
          </a:p>
          <a:p>
            <a:pPr>
              <a:spcBef>
                <a:spcPct val="20000"/>
              </a:spcBef>
              <a:buFontTx/>
              <a:buChar char="•"/>
              <a:tabLst>
                <a:tab pos="228600" algn="l"/>
                <a:tab pos="914400" algn="l"/>
              </a:tabLst>
            </a:pPr>
            <a:r>
              <a:rPr lang="en-US" sz="2200" dirty="0">
                <a:solidFill>
                  <a:schemeClr val="accent2"/>
                </a:solidFill>
                <a:cs typeface="Times New Roman" pitchFamily="18" charset="0"/>
              </a:rPr>
              <a:t>  also called </a:t>
            </a:r>
            <a:r>
              <a:rPr lang="en-US" sz="2200" b="1" i="1" dirty="0">
                <a:solidFill>
                  <a:schemeClr val="accent2"/>
                </a:solidFill>
                <a:cs typeface="Times New Roman" pitchFamily="18" charset="0"/>
              </a:rPr>
              <a:t>AC Circuit Analysis</a:t>
            </a:r>
          </a:p>
          <a:p>
            <a:pPr>
              <a:spcBef>
                <a:spcPct val="20000"/>
              </a:spcBef>
              <a:buFontTx/>
              <a:buChar char="•"/>
              <a:tabLst>
                <a:tab pos="228600" algn="l"/>
                <a:tab pos="914400" algn="l"/>
              </a:tabLst>
            </a:pPr>
            <a:r>
              <a:rPr lang="en-US" sz="2200" dirty="0">
                <a:solidFill>
                  <a:schemeClr val="accent2"/>
                </a:solidFill>
                <a:cs typeface="Times New Roman" pitchFamily="18" charset="0"/>
              </a:rPr>
              <a:t>  also called </a:t>
            </a:r>
            <a:r>
              <a:rPr lang="en-US" sz="2200" b="1" i="1" dirty="0">
                <a:solidFill>
                  <a:schemeClr val="accent2"/>
                </a:solidFill>
                <a:cs typeface="Times New Roman" pitchFamily="18" charset="0"/>
              </a:rPr>
              <a:t>Phasor Analysis</a:t>
            </a:r>
          </a:p>
          <a:p>
            <a:pPr>
              <a:spcBef>
                <a:spcPct val="20000"/>
              </a:spcBef>
              <a:tabLst>
                <a:tab pos="228600" algn="l"/>
                <a:tab pos="914400" algn="l"/>
              </a:tabLst>
            </a:pPr>
            <a:r>
              <a:rPr lang="en-US" sz="2200" dirty="0">
                <a:solidFill>
                  <a:schemeClr val="accent2"/>
                </a:solidFill>
                <a:cs typeface="Times New Roman" pitchFamily="18" charset="0"/>
              </a:rPr>
              <a:t>Discuss each name.</a:t>
            </a:r>
          </a:p>
          <a:p>
            <a:pPr>
              <a:spcBef>
                <a:spcPct val="20000"/>
              </a:spcBef>
              <a:tabLst>
                <a:tab pos="228600" algn="l"/>
                <a:tab pos="914400" algn="l"/>
              </a:tabLst>
            </a:pPr>
            <a:r>
              <a:rPr lang="en-US" sz="2200" dirty="0">
                <a:solidFill>
                  <a:schemeClr val="accent2"/>
                </a:solidFill>
                <a:cs typeface="Times New Roman" pitchFamily="18" charset="0"/>
              </a:rPr>
              <a:t> </a:t>
            </a:r>
          </a:p>
          <a:p>
            <a:pPr>
              <a:spcBef>
                <a:spcPct val="20000"/>
              </a:spcBef>
              <a:tabLst>
                <a:tab pos="228600" algn="l"/>
                <a:tab pos="914400" algn="l"/>
              </a:tabLst>
            </a:pPr>
            <a:endParaRPr lang="en-US" sz="2200" dirty="0">
              <a:solidFill>
                <a:schemeClr val="accent2"/>
              </a:solidFill>
              <a:cs typeface="Times New Roman" pitchFamily="18" charset="0"/>
            </a:endParaRPr>
          </a:p>
          <a:p>
            <a:pPr>
              <a:spcBef>
                <a:spcPct val="20000"/>
              </a:spcBef>
              <a:tabLst>
                <a:tab pos="228600" algn="l"/>
                <a:tab pos="914400" algn="l"/>
              </a:tabLst>
            </a:pPr>
            <a:endParaRPr lang="en-US" sz="2200" dirty="0">
              <a:solidFill>
                <a:schemeClr val="accent2"/>
              </a:solidFill>
              <a:cs typeface="Times New Roman" pitchFamily="18" charset="0"/>
            </a:endParaRPr>
          </a:p>
          <a:p>
            <a:pPr>
              <a:spcBef>
                <a:spcPct val="20000"/>
              </a:spcBef>
              <a:tabLst>
                <a:tab pos="228600" algn="l"/>
                <a:tab pos="914400" algn="l"/>
              </a:tabLst>
            </a:pPr>
            <a:r>
              <a:rPr lang="en-US" sz="2200" dirty="0">
                <a:solidFill>
                  <a:schemeClr val="accent2"/>
                </a:solidFill>
                <a:cs typeface="Times New Roman" pitchFamily="18" charset="0"/>
              </a:rPr>
              <a:t>Before beginning a study of AC circuit analysis, it is helpful to introduce (or review) two related topics:</a:t>
            </a:r>
          </a:p>
          <a:p>
            <a:pPr>
              <a:spcBef>
                <a:spcPct val="20000"/>
              </a:spcBef>
              <a:tabLst>
                <a:tab pos="400050" algn="l"/>
                <a:tab pos="914400" algn="l"/>
              </a:tabLst>
            </a:pPr>
            <a:r>
              <a:rPr lang="en-US" sz="2200" dirty="0">
                <a:solidFill>
                  <a:schemeClr val="accent2"/>
                </a:solidFill>
                <a:cs typeface="Times New Roman" pitchFamily="18" charset="0"/>
              </a:rPr>
              <a:t>1)	sinusoidal waveforms</a:t>
            </a:r>
          </a:p>
          <a:p>
            <a:pPr>
              <a:spcBef>
                <a:spcPct val="20000"/>
              </a:spcBef>
              <a:tabLst>
                <a:tab pos="400050" algn="l"/>
                <a:tab pos="914400" algn="l"/>
              </a:tabLst>
            </a:pPr>
            <a:r>
              <a:rPr lang="en-US" sz="2200" dirty="0">
                <a:solidFill>
                  <a:schemeClr val="accent2"/>
                </a:solidFill>
                <a:cs typeface="Times New Roman" pitchFamily="18" charset="0"/>
              </a:rPr>
              <a:t>2)	complex numbers</a:t>
            </a:r>
          </a:p>
        </p:txBody>
      </p:sp>
      <p:sp>
        <p:nvSpPr>
          <p:cNvPr id="9"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10"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1" name="Rectangle 4"/>
          <p:cNvSpPr>
            <a:spLocks noChangeArrowheads="1"/>
          </p:cNvSpPr>
          <p:nvPr/>
        </p:nvSpPr>
        <p:spPr bwMode="auto">
          <a:xfrm>
            <a:off x="0" y="0"/>
            <a:ext cx="6705600" cy="304800"/>
          </a:xfrm>
          <a:prstGeom prst="rect">
            <a:avLst/>
          </a:prstGeom>
          <a:noFill/>
          <a:ln w="9525">
            <a:noFill/>
            <a:miter lim="800000"/>
            <a:headEnd/>
            <a:tailEnd/>
          </a:ln>
        </p:spPr>
        <p:txBody>
          <a:bodyPr/>
          <a:lstStyle/>
          <a:p>
            <a:pPr>
              <a:spcBef>
                <a:spcPct val="20000"/>
              </a:spcBef>
            </a:pPr>
            <a:r>
              <a:rPr lang="en-US" sz="2000" dirty="0">
                <a:solidFill>
                  <a:schemeClr val="accent2"/>
                </a:solidFill>
                <a:cs typeface="Times New Roman" pitchFamily="18" charset="0"/>
              </a:rPr>
              <a:t>Chapter 9      EGR 272 – Circuit Theory II</a:t>
            </a:r>
            <a:endParaRPr lang="en-US" sz="3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41" name="Rectangle 5"/>
          <p:cNvSpPr>
            <a:spLocks noChangeArrowheads="1"/>
          </p:cNvSpPr>
          <p:nvPr/>
        </p:nvSpPr>
        <p:spPr bwMode="auto">
          <a:xfrm>
            <a:off x="0" y="381000"/>
            <a:ext cx="7848600" cy="762000"/>
          </a:xfrm>
          <a:prstGeom prst="rect">
            <a:avLst/>
          </a:prstGeom>
          <a:noFill/>
          <a:ln w="9525">
            <a:noFill/>
            <a:miter lim="800000"/>
            <a:headEnd/>
            <a:tailEnd/>
          </a:ln>
          <a:effectLst/>
        </p:spPr>
        <p:txBody>
          <a:bodyPr/>
          <a:lstStyle/>
          <a:p>
            <a:pPr>
              <a:spcBef>
                <a:spcPct val="20000"/>
              </a:spcBef>
              <a:tabLst>
                <a:tab pos="228600" algn="l"/>
                <a:tab pos="457200" algn="l"/>
                <a:tab pos="914400" algn="l"/>
              </a:tabLst>
            </a:pPr>
            <a:r>
              <a:rPr lang="en-US" sz="2200" dirty="0">
                <a:solidFill>
                  <a:schemeClr val="accent2"/>
                </a:solidFill>
                <a:cs typeface="Times New Roman" pitchFamily="18" charset="0"/>
              </a:rPr>
              <a:t>2) 	</a:t>
            </a:r>
            <a:r>
              <a:rPr lang="en-US" sz="2200" u="sng" dirty="0">
                <a:solidFill>
                  <a:schemeClr val="accent2"/>
                </a:solidFill>
                <a:cs typeface="Times New Roman" pitchFamily="18" charset="0"/>
              </a:rPr>
              <a:t>Multiplication/Division</a:t>
            </a:r>
            <a:r>
              <a:rPr lang="en-US" sz="2200" dirty="0">
                <a:solidFill>
                  <a:schemeClr val="accent2"/>
                </a:solidFill>
                <a:cs typeface="Times New Roman" pitchFamily="18" charset="0"/>
              </a:rPr>
              <a:t> – easiest in polar form</a:t>
            </a:r>
          </a:p>
        </p:txBody>
      </p:sp>
      <p:sp>
        <p:nvSpPr>
          <p:cNvPr id="219143" name="Rectangle 7"/>
          <p:cNvSpPr>
            <a:spLocks noChangeArrowheads="1"/>
          </p:cNvSpPr>
          <p:nvPr/>
        </p:nvSpPr>
        <p:spPr bwMode="auto">
          <a:xfrm>
            <a:off x="0" y="3810000"/>
            <a:ext cx="7848600" cy="762000"/>
          </a:xfrm>
          <a:prstGeom prst="rect">
            <a:avLst/>
          </a:prstGeom>
          <a:noFill/>
          <a:ln w="9525">
            <a:noFill/>
            <a:miter lim="800000"/>
            <a:headEnd/>
            <a:tailEnd/>
          </a:ln>
          <a:effectLst/>
        </p:spPr>
        <p:txBody>
          <a:bodyPr/>
          <a:lstStyle/>
          <a:p>
            <a:pPr>
              <a:spcBef>
                <a:spcPct val="20000"/>
              </a:spcBef>
              <a:tabLst>
                <a:tab pos="228600" algn="l"/>
                <a:tab pos="457200" algn="l"/>
                <a:tab pos="914400" algn="l"/>
              </a:tabLst>
            </a:pPr>
            <a:r>
              <a:rPr lang="en-US" sz="2200">
                <a:solidFill>
                  <a:schemeClr val="accent2"/>
                </a:solidFill>
                <a:cs typeface="Times New Roman" pitchFamily="18" charset="0"/>
              </a:rPr>
              <a:t>3) 	</a:t>
            </a:r>
            <a:r>
              <a:rPr lang="en-US" sz="2200" u="sng">
                <a:solidFill>
                  <a:schemeClr val="accent2"/>
                </a:solidFill>
                <a:cs typeface="Times New Roman" pitchFamily="18" charset="0"/>
              </a:rPr>
              <a:t>Inversion</a:t>
            </a:r>
            <a:endParaRPr lang="en-US" sz="2200">
              <a:solidFill>
                <a:schemeClr val="accent2"/>
              </a:solidFill>
              <a:cs typeface="Times New Roman" pitchFamily="18" charset="0"/>
            </a:endParaRPr>
          </a:p>
        </p:txBody>
      </p:sp>
      <p:sp>
        <p:nvSpPr>
          <p:cNvPr id="9"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10"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1" name="Rectangle 4"/>
          <p:cNvSpPr>
            <a:spLocks noChangeArrowheads="1"/>
          </p:cNvSpPr>
          <p:nvPr/>
        </p:nvSpPr>
        <p:spPr bwMode="auto">
          <a:xfrm>
            <a:off x="0" y="0"/>
            <a:ext cx="6705600" cy="304800"/>
          </a:xfrm>
          <a:prstGeom prst="rect">
            <a:avLst/>
          </a:prstGeom>
          <a:noFill/>
          <a:ln w="9525">
            <a:noFill/>
            <a:miter lim="800000"/>
            <a:headEnd/>
            <a:tailEnd/>
          </a:ln>
        </p:spPr>
        <p:txBody>
          <a:bodyPr/>
          <a:lstStyle/>
          <a:p>
            <a:pPr>
              <a:spcBef>
                <a:spcPct val="20000"/>
              </a:spcBef>
            </a:pPr>
            <a:r>
              <a:rPr lang="en-US" sz="2000" dirty="0">
                <a:solidFill>
                  <a:schemeClr val="accent2"/>
                </a:solidFill>
                <a:cs typeface="Times New Roman" pitchFamily="18" charset="0"/>
              </a:rPr>
              <a:t>Chapter 9      EGR 272 – Circuit Theory II</a:t>
            </a:r>
            <a:endParaRPr lang="en-US" sz="3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5" name="Rectangle 5"/>
          <p:cNvSpPr>
            <a:spLocks noChangeArrowheads="1"/>
          </p:cNvSpPr>
          <p:nvPr/>
        </p:nvSpPr>
        <p:spPr bwMode="auto">
          <a:xfrm>
            <a:off x="0" y="381000"/>
            <a:ext cx="7848600" cy="762000"/>
          </a:xfrm>
          <a:prstGeom prst="rect">
            <a:avLst/>
          </a:prstGeom>
          <a:noFill/>
          <a:ln w="9525">
            <a:noFill/>
            <a:miter lim="800000"/>
            <a:headEnd/>
            <a:tailEnd/>
          </a:ln>
          <a:effectLst/>
        </p:spPr>
        <p:txBody>
          <a:bodyPr/>
          <a:lstStyle/>
          <a:p>
            <a:pPr>
              <a:spcBef>
                <a:spcPct val="20000"/>
              </a:spcBef>
              <a:tabLst>
                <a:tab pos="228600" algn="l"/>
                <a:tab pos="457200" algn="l"/>
                <a:tab pos="914400" algn="l"/>
              </a:tabLst>
            </a:pPr>
            <a:r>
              <a:rPr lang="en-US" sz="2200" dirty="0">
                <a:solidFill>
                  <a:schemeClr val="accent2"/>
                </a:solidFill>
                <a:cs typeface="Times New Roman" pitchFamily="18" charset="0"/>
              </a:rPr>
              <a:t>4) 	</a:t>
            </a:r>
            <a:r>
              <a:rPr lang="en-US" sz="2200" u="sng" dirty="0">
                <a:solidFill>
                  <a:schemeClr val="accent2"/>
                </a:solidFill>
                <a:cs typeface="Times New Roman" pitchFamily="18" charset="0"/>
              </a:rPr>
              <a:t>Exponentiation</a:t>
            </a:r>
            <a:endParaRPr lang="en-US" sz="2200" dirty="0">
              <a:solidFill>
                <a:schemeClr val="accent2"/>
              </a:solidFill>
              <a:cs typeface="Times New Roman" pitchFamily="18" charset="0"/>
            </a:endParaRPr>
          </a:p>
        </p:txBody>
      </p:sp>
      <p:sp>
        <p:nvSpPr>
          <p:cNvPr id="220167" name="Rectangle 7"/>
          <p:cNvSpPr>
            <a:spLocks noChangeArrowheads="1"/>
          </p:cNvSpPr>
          <p:nvPr/>
        </p:nvSpPr>
        <p:spPr bwMode="auto">
          <a:xfrm>
            <a:off x="0" y="3352800"/>
            <a:ext cx="7848600" cy="762000"/>
          </a:xfrm>
          <a:prstGeom prst="rect">
            <a:avLst/>
          </a:prstGeom>
          <a:noFill/>
          <a:ln w="9525">
            <a:noFill/>
            <a:miter lim="800000"/>
            <a:headEnd/>
            <a:tailEnd/>
          </a:ln>
          <a:effectLst/>
        </p:spPr>
        <p:txBody>
          <a:bodyPr/>
          <a:lstStyle/>
          <a:p>
            <a:pPr>
              <a:spcBef>
                <a:spcPct val="20000"/>
              </a:spcBef>
              <a:tabLst>
                <a:tab pos="228600" algn="l"/>
                <a:tab pos="457200" algn="l"/>
                <a:tab pos="914400" algn="l"/>
              </a:tabLst>
            </a:pPr>
            <a:r>
              <a:rPr lang="en-US" sz="2200">
                <a:solidFill>
                  <a:schemeClr val="accent2"/>
                </a:solidFill>
                <a:cs typeface="Times New Roman" pitchFamily="18" charset="0"/>
              </a:rPr>
              <a:t>5) 	</a:t>
            </a:r>
            <a:r>
              <a:rPr lang="en-US" sz="2200" u="sng">
                <a:solidFill>
                  <a:schemeClr val="accent2"/>
                </a:solidFill>
                <a:cs typeface="Times New Roman" pitchFamily="18" charset="0"/>
              </a:rPr>
              <a:t>Conjugate</a:t>
            </a:r>
            <a:endParaRPr lang="en-US" sz="2200">
              <a:solidFill>
                <a:schemeClr val="accent2"/>
              </a:solidFill>
              <a:cs typeface="Times New Roman" pitchFamily="18" charset="0"/>
            </a:endParaRPr>
          </a:p>
        </p:txBody>
      </p:sp>
      <p:sp>
        <p:nvSpPr>
          <p:cNvPr id="220168" name="Rectangle 8"/>
          <p:cNvSpPr>
            <a:spLocks noChangeArrowheads="1"/>
          </p:cNvSpPr>
          <p:nvPr/>
        </p:nvSpPr>
        <p:spPr bwMode="auto">
          <a:xfrm>
            <a:off x="457200" y="4800600"/>
            <a:ext cx="3276600" cy="381000"/>
          </a:xfrm>
          <a:prstGeom prst="rect">
            <a:avLst/>
          </a:prstGeom>
          <a:noFill/>
          <a:ln w="9525">
            <a:noFill/>
            <a:miter lim="800000"/>
            <a:headEnd/>
            <a:tailEnd/>
          </a:ln>
          <a:effectLst/>
        </p:spPr>
        <p:txBody>
          <a:bodyPr/>
          <a:lstStyle/>
          <a:p>
            <a:pPr>
              <a:spcBef>
                <a:spcPct val="20000"/>
              </a:spcBef>
              <a:tabLst>
                <a:tab pos="228600" algn="l"/>
                <a:tab pos="914400" algn="l"/>
              </a:tabLst>
            </a:pPr>
            <a:r>
              <a:rPr lang="en-US" sz="2200" u="sng">
                <a:solidFill>
                  <a:srgbClr val="FF3300"/>
                </a:solidFill>
                <a:cs typeface="Times New Roman" pitchFamily="18" charset="0"/>
              </a:rPr>
              <a:t>Example</a:t>
            </a:r>
            <a:r>
              <a:rPr lang="en-US" sz="2200">
                <a:solidFill>
                  <a:srgbClr val="FF3300"/>
                </a:solidFill>
                <a:cs typeface="Times New Roman" pitchFamily="18" charset="0"/>
              </a:rPr>
              <a:t>:</a:t>
            </a:r>
          </a:p>
        </p:txBody>
      </p:sp>
      <p:graphicFrame>
        <p:nvGraphicFramePr>
          <p:cNvPr id="220169" name="Object 9"/>
          <p:cNvGraphicFramePr>
            <a:graphicFrameLocks noChangeAspect="1"/>
          </p:cNvGraphicFramePr>
          <p:nvPr/>
        </p:nvGraphicFramePr>
        <p:xfrm>
          <a:off x="1752600" y="4724400"/>
          <a:ext cx="3238296" cy="685800"/>
        </p:xfrm>
        <a:graphic>
          <a:graphicData uri="http://schemas.openxmlformats.org/presentationml/2006/ole">
            <mc:AlternateContent xmlns:mc="http://schemas.openxmlformats.org/markup-compatibility/2006">
              <mc:Choice xmlns:v="urn:schemas-microsoft-com:vml" Requires="v">
                <p:oleObj spid="_x0000_s220188" name="Equation" r:id="rId3" imgW="1981080" imgH="419040" progId="Equation.3">
                  <p:embed/>
                </p:oleObj>
              </mc:Choice>
              <mc:Fallback>
                <p:oleObj name="Equation" r:id="rId3" imgW="1981080" imgH="419040" progId="Equation.3">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4724400"/>
                        <a:ext cx="3238296"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12"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3" name="Rectangle 4"/>
          <p:cNvSpPr>
            <a:spLocks noChangeArrowheads="1"/>
          </p:cNvSpPr>
          <p:nvPr/>
        </p:nvSpPr>
        <p:spPr bwMode="auto">
          <a:xfrm>
            <a:off x="0" y="0"/>
            <a:ext cx="6705600" cy="304800"/>
          </a:xfrm>
          <a:prstGeom prst="rect">
            <a:avLst/>
          </a:prstGeom>
          <a:noFill/>
          <a:ln w="9525">
            <a:noFill/>
            <a:miter lim="800000"/>
            <a:headEnd/>
            <a:tailEnd/>
          </a:ln>
        </p:spPr>
        <p:txBody>
          <a:bodyPr/>
          <a:lstStyle/>
          <a:p>
            <a:pPr>
              <a:spcBef>
                <a:spcPct val="20000"/>
              </a:spcBef>
            </a:pPr>
            <a:r>
              <a:rPr lang="en-US" sz="2000" dirty="0">
                <a:solidFill>
                  <a:schemeClr val="accent2"/>
                </a:solidFill>
                <a:cs typeface="Times New Roman" pitchFamily="18" charset="0"/>
              </a:rPr>
              <a:t>Chapter 9      EGR 272 – Circuit Theory II</a:t>
            </a:r>
            <a:endParaRPr lang="en-US" sz="3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91" name="Rectangle 7"/>
          <p:cNvSpPr>
            <a:spLocks noChangeArrowheads="1"/>
          </p:cNvSpPr>
          <p:nvPr/>
        </p:nvSpPr>
        <p:spPr bwMode="auto">
          <a:xfrm>
            <a:off x="0" y="381000"/>
            <a:ext cx="8305800" cy="5943600"/>
          </a:xfrm>
          <a:prstGeom prst="rect">
            <a:avLst/>
          </a:prstGeom>
          <a:noFill/>
          <a:ln w="9525">
            <a:noFill/>
            <a:miter lim="800000"/>
            <a:headEnd/>
            <a:tailEnd/>
          </a:ln>
          <a:effectLst/>
        </p:spPr>
        <p:txBody>
          <a:bodyPr/>
          <a:lstStyle/>
          <a:p>
            <a:pPr marL="342900" indent="-342900">
              <a:spcBef>
                <a:spcPct val="20000"/>
              </a:spcBef>
              <a:tabLst>
                <a:tab pos="342900" algn="l"/>
                <a:tab pos="914400" algn="l"/>
                <a:tab pos="3657600" algn="l"/>
                <a:tab pos="4000500" algn="l"/>
              </a:tabLst>
            </a:pPr>
            <a:r>
              <a:rPr lang="en-US" sz="2800" u="sng" dirty="0">
                <a:solidFill>
                  <a:srgbClr val="FF3300"/>
                </a:solidFill>
                <a:cs typeface="Times New Roman" pitchFamily="18" charset="0"/>
              </a:rPr>
              <a:t>Example</a:t>
            </a:r>
            <a:r>
              <a:rPr lang="en-US" sz="2800" dirty="0">
                <a:solidFill>
                  <a:srgbClr val="FF3300"/>
                </a:solidFill>
                <a:cs typeface="Times New Roman" pitchFamily="18" charset="0"/>
              </a:rPr>
              <a:t>:  Convert to the other form or simplify.</a:t>
            </a:r>
          </a:p>
          <a:p>
            <a:pPr marL="342900" indent="-342900">
              <a:lnSpc>
                <a:spcPct val="150000"/>
              </a:lnSpc>
              <a:spcBef>
                <a:spcPct val="20000"/>
              </a:spcBef>
              <a:tabLst>
                <a:tab pos="342900" algn="l"/>
                <a:tab pos="914400" algn="l"/>
                <a:tab pos="3657600" algn="l"/>
                <a:tab pos="4000500" algn="l"/>
              </a:tabLst>
            </a:pPr>
            <a:r>
              <a:rPr lang="en-US" sz="2800" dirty="0">
                <a:cs typeface="Times New Roman" pitchFamily="18" charset="0"/>
              </a:rPr>
              <a:t>1)  -3		2)  -j3</a:t>
            </a:r>
          </a:p>
          <a:p>
            <a:pPr marL="342900" indent="-342900">
              <a:lnSpc>
                <a:spcPct val="150000"/>
              </a:lnSpc>
              <a:spcBef>
                <a:spcPct val="20000"/>
              </a:spcBef>
              <a:tabLst>
                <a:tab pos="342900" algn="l"/>
                <a:tab pos="914400" algn="l"/>
                <a:tab pos="3657600" algn="l"/>
                <a:tab pos="4000500" algn="l"/>
              </a:tabLst>
            </a:pPr>
            <a:r>
              <a:rPr lang="en-US" sz="2800" dirty="0">
                <a:cs typeface="Times New Roman" pitchFamily="18" charset="0"/>
              </a:rPr>
              <a:t>3)	  j6		4)	  -4/j</a:t>
            </a:r>
          </a:p>
          <a:p>
            <a:pPr marL="342900" indent="-342900">
              <a:lnSpc>
                <a:spcPct val="150000"/>
              </a:lnSpc>
              <a:spcBef>
                <a:spcPct val="20000"/>
              </a:spcBef>
              <a:tabLst>
                <a:tab pos="342900" algn="l"/>
                <a:tab pos="914400" algn="l"/>
                <a:tab pos="3657600" algn="l"/>
                <a:tab pos="4000500" algn="l"/>
              </a:tabLst>
            </a:pPr>
            <a:r>
              <a:rPr lang="en-US" sz="2800" dirty="0">
                <a:cs typeface="Times New Roman" pitchFamily="18" charset="0"/>
              </a:rPr>
              <a:t>5)	  1/(j2)	6)   j</a:t>
            </a:r>
            <a:r>
              <a:rPr lang="en-US" sz="2800" baseline="30000" dirty="0">
                <a:cs typeface="Times New Roman" pitchFamily="18" charset="0"/>
              </a:rPr>
              <a:t>2</a:t>
            </a:r>
          </a:p>
          <a:p>
            <a:pPr marL="342900" indent="-342900">
              <a:lnSpc>
                <a:spcPct val="150000"/>
              </a:lnSpc>
              <a:spcBef>
                <a:spcPct val="20000"/>
              </a:spcBef>
              <a:tabLst>
                <a:tab pos="342900" algn="l"/>
                <a:tab pos="914400" algn="l"/>
                <a:tab pos="3657600" algn="l"/>
                <a:tab pos="4000500" algn="l"/>
              </a:tabLst>
            </a:pPr>
            <a:r>
              <a:rPr lang="en-US" sz="2800" dirty="0">
                <a:cs typeface="Times New Roman" pitchFamily="18" charset="0"/>
              </a:rPr>
              <a:t>7)   j</a:t>
            </a:r>
            <a:r>
              <a:rPr lang="en-US" sz="2800" baseline="30000" dirty="0">
                <a:cs typeface="Times New Roman" pitchFamily="18" charset="0"/>
              </a:rPr>
              <a:t>3</a:t>
            </a:r>
            <a:r>
              <a:rPr lang="en-US" sz="2800" dirty="0">
                <a:cs typeface="Times New Roman" pitchFamily="18" charset="0"/>
              </a:rPr>
              <a:t>		8)   j</a:t>
            </a:r>
            <a:r>
              <a:rPr lang="en-US" sz="2800" baseline="30000" dirty="0">
                <a:cs typeface="Times New Roman" pitchFamily="18" charset="0"/>
              </a:rPr>
              <a:t>4</a:t>
            </a:r>
            <a:endParaRPr lang="en-US" sz="2800" dirty="0">
              <a:cs typeface="Times New Roman" pitchFamily="18" charset="0"/>
            </a:endParaRPr>
          </a:p>
          <a:p>
            <a:pPr marL="342900" indent="-342900">
              <a:lnSpc>
                <a:spcPct val="150000"/>
              </a:lnSpc>
              <a:spcBef>
                <a:spcPct val="20000"/>
              </a:spcBef>
              <a:tabLst>
                <a:tab pos="342900" algn="l"/>
                <a:tab pos="914400" algn="l"/>
                <a:tab pos="3657600" algn="l"/>
                <a:tab pos="4000500" algn="l"/>
              </a:tabLst>
            </a:pPr>
            <a:r>
              <a:rPr lang="en-US" sz="2800" dirty="0">
                <a:cs typeface="Times New Roman" pitchFamily="18" charset="0"/>
              </a:rPr>
              <a:t>9)	  300 – j250	10)   250</a:t>
            </a:r>
            <a:r>
              <a:rPr lang="en-US" sz="2800" dirty="0">
                <a:cs typeface="Times New Roman" pitchFamily="18" charset="0"/>
                <a:sym typeface="Symbol" pitchFamily="18" charset="2"/>
              </a:rPr>
              <a:t>-75°</a:t>
            </a:r>
          </a:p>
          <a:p>
            <a:pPr marL="342900" indent="-342900">
              <a:lnSpc>
                <a:spcPct val="150000"/>
              </a:lnSpc>
              <a:spcBef>
                <a:spcPct val="20000"/>
              </a:spcBef>
              <a:tabLst>
                <a:tab pos="342900" algn="l"/>
                <a:tab pos="914400" algn="l"/>
                <a:tab pos="3657600" algn="l"/>
                <a:tab pos="4000500" algn="l"/>
              </a:tabLst>
            </a:pPr>
            <a:r>
              <a:rPr lang="en-US" sz="2800" dirty="0">
                <a:cs typeface="Times New Roman" pitchFamily="18" charset="0"/>
                <a:sym typeface="Symbol" pitchFamily="18" charset="2"/>
              </a:rPr>
              <a:t>11)  (-3 - j6)</a:t>
            </a:r>
            <a:r>
              <a:rPr lang="en-US" sz="2800" baseline="30000" dirty="0">
                <a:cs typeface="Times New Roman" pitchFamily="18" charset="0"/>
                <a:sym typeface="Symbol" pitchFamily="18" charset="2"/>
              </a:rPr>
              <a:t>*</a:t>
            </a:r>
            <a:r>
              <a:rPr lang="en-US" sz="2800" dirty="0">
                <a:cs typeface="Times New Roman" pitchFamily="18" charset="0"/>
                <a:sym typeface="Symbol" pitchFamily="18" charset="2"/>
              </a:rPr>
              <a:t>	12)   (</a:t>
            </a:r>
            <a:r>
              <a:rPr lang="en-US" sz="2800" dirty="0">
                <a:cs typeface="Times New Roman" pitchFamily="18" charset="0"/>
              </a:rPr>
              <a:t>250</a:t>
            </a:r>
            <a:r>
              <a:rPr lang="en-US" sz="2800" dirty="0">
                <a:cs typeface="Times New Roman" pitchFamily="18" charset="0"/>
                <a:sym typeface="Symbol" pitchFamily="18" charset="2"/>
              </a:rPr>
              <a:t>-75°)</a:t>
            </a:r>
            <a:r>
              <a:rPr lang="en-US" sz="2800" baseline="30000" dirty="0">
                <a:cs typeface="Times New Roman" pitchFamily="18" charset="0"/>
                <a:sym typeface="Symbol" pitchFamily="18" charset="2"/>
              </a:rPr>
              <a:t>*</a:t>
            </a:r>
            <a:endParaRPr lang="en-US" sz="2800" dirty="0">
              <a:cs typeface="Times New Roman" pitchFamily="18" charset="0"/>
              <a:sym typeface="Symbol" pitchFamily="18" charset="2"/>
            </a:endParaRPr>
          </a:p>
          <a:p>
            <a:pPr marL="342900" indent="-342900">
              <a:lnSpc>
                <a:spcPct val="150000"/>
              </a:lnSpc>
              <a:spcBef>
                <a:spcPct val="20000"/>
              </a:spcBef>
              <a:tabLst>
                <a:tab pos="342900" algn="l"/>
                <a:tab pos="914400" algn="l"/>
                <a:tab pos="3657600" algn="l"/>
                <a:tab pos="4000500" algn="l"/>
              </a:tabLst>
            </a:pPr>
            <a:r>
              <a:rPr lang="en-US" sz="2800" dirty="0">
                <a:cs typeface="Times New Roman" pitchFamily="18" charset="0"/>
                <a:sym typeface="Symbol" pitchFamily="18" charset="2"/>
              </a:rPr>
              <a:t>13)  (4 + j7)</a:t>
            </a:r>
            <a:r>
              <a:rPr lang="en-US" sz="2800" baseline="30000" dirty="0">
                <a:cs typeface="Times New Roman" pitchFamily="18" charset="0"/>
                <a:sym typeface="Symbol" pitchFamily="18" charset="2"/>
              </a:rPr>
              <a:t>2</a:t>
            </a:r>
            <a:r>
              <a:rPr lang="en-US" sz="2800" dirty="0">
                <a:cs typeface="Times New Roman" pitchFamily="18" charset="0"/>
                <a:sym typeface="Symbol" pitchFamily="18" charset="2"/>
              </a:rPr>
              <a:t>	14)   (-4 + j6)</a:t>
            </a:r>
            <a:r>
              <a:rPr lang="en-US" sz="2800" baseline="30000" dirty="0">
                <a:cs typeface="Times New Roman" pitchFamily="18" charset="0"/>
                <a:sym typeface="Symbol" pitchFamily="18" charset="2"/>
              </a:rPr>
              <a:t>-1</a:t>
            </a:r>
            <a:endParaRPr lang="en-US" sz="2800" dirty="0">
              <a:cs typeface="Times New Roman" pitchFamily="18" charset="0"/>
            </a:endParaRPr>
          </a:p>
        </p:txBody>
      </p:sp>
      <p:sp>
        <p:nvSpPr>
          <p:cNvPr id="9"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10"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1" name="Rectangle 4"/>
          <p:cNvSpPr>
            <a:spLocks noChangeArrowheads="1"/>
          </p:cNvSpPr>
          <p:nvPr/>
        </p:nvSpPr>
        <p:spPr bwMode="auto">
          <a:xfrm>
            <a:off x="0" y="0"/>
            <a:ext cx="6705600" cy="304800"/>
          </a:xfrm>
          <a:prstGeom prst="rect">
            <a:avLst/>
          </a:prstGeom>
          <a:noFill/>
          <a:ln w="9525">
            <a:noFill/>
            <a:miter lim="800000"/>
            <a:headEnd/>
            <a:tailEnd/>
          </a:ln>
        </p:spPr>
        <p:txBody>
          <a:bodyPr/>
          <a:lstStyle/>
          <a:p>
            <a:pPr>
              <a:spcBef>
                <a:spcPct val="20000"/>
              </a:spcBef>
            </a:pPr>
            <a:r>
              <a:rPr lang="en-US" sz="2000" dirty="0">
                <a:solidFill>
                  <a:schemeClr val="accent2"/>
                </a:solidFill>
                <a:cs typeface="Times New Roman" pitchFamily="18" charset="0"/>
              </a:rPr>
              <a:t>Chapter 9      EGR 272 – Circuit Theory II</a:t>
            </a:r>
            <a:endParaRPr lang="en-US" sz="3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91" name="Rectangle 7"/>
          <p:cNvSpPr>
            <a:spLocks noChangeArrowheads="1"/>
          </p:cNvSpPr>
          <p:nvPr/>
        </p:nvSpPr>
        <p:spPr bwMode="auto">
          <a:xfrm>
            <a:off x="0" y="381000"/>
            <a:ext cx="7924800" cy="457200"/>
          </a:xfrm>
          <a:prstGeom prst="rect">
            <a:avLst/>
          </a:prstGeom>
          <a:noFill/>
          <a:ln w="9525">
            <a:noFill/>
            <a:miter lim="800000"/>
            <a:headEnd/>
            <a:tailEnd/>
          </a:ln>
          <a:effectLst/>
        </p:spPr>
        <p:txBody>
          <a:bodyPr/>
          <a:lstStyle/>
          <a:p>
            <a:pPr marL="342900" indent="-342900">
              <a:spcBef>
                <a:spcPct val="20000"/>
              </a:spcBef>
              <a:tabLst>
                <a:tab pos="342900" algn="l"/>
                <a:tab pos="914400" algn="l"/>
                <a:tab pos="3657600" algn="l"/>
                <a:tab pos="4000500" algn="l"/>
              </a:tabLst>
            </a:pPr>
            <a:r>
              <a:rPr lang="en-US" sz="2200" u="sng" dirty="0">
                <a:solidFill>
                  <a:srgbClr val="FF3300"/>
                </a:solidFill>
                <a:cs typeface="Times New Roman" pitchFamily="18" charset="0"/>
              </a:rPr>
              <a:t>Example</a:t>
            </a:r>
            <a:r>
              <a:rPr lang="en-US" sz="2200" dirty="0">
                <a:solidFill>
                  <a:srgbClr val="FF3300"/>
                </a:solidFill>
                <a:cs typeface="Times New Roman" pitchFamily="18" charset="0"/>
              </a:rPr>
              <a:t>:  Simplify the following (by hand or using a calculator)</a:t>
            </a:r>
          </a:p>
        </p:txBody>
      </p:sp>
      <p:graphicFrame>
        <p:nvGraphicFramePr>
          <p:cNvPr id="221193" name="Object 9"/>
          <p:cNvGraphicFramePr>
            <a:graphicFrameLocks noChangeAspect="1"/>
          </p:cNvGraphicFramePr>
          <p:nvPr/>
        </p:nvGraphicFramePr>
        <p:xfrm>
          <a:off x="0" y="838200"/>
          <a:ext cx="4825096" cy="6019800"/>
        </p:xfrm>
        <a:graphic>
          <a:graphicData uri="http://schemas.openxmlformats.org/presentationml/2006/ole">
            <mc:AlternateContent xmlns:mc="http://schemas.openxmlformats.org/markup-compatibility/2006">
              <mc:Choice xmlns:v="urn:schemas-microsoft-com:vml" Requires="v">
                <p:oleObj spid="_x0000_s273429" name="Equation" r:id="rId3" imgW="2044440" imgH="2489040" progId="">
                  <p:embed/>
                </p:oleObj>
              </mc:Choice>
              <mc:Fallback>
                <p:oleObj name="Equation" r:id="rId3" imgW="2044440" imgH="2489040" progId="">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38200"/>
                        <a:ext cx="4825096" cy="601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10"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1" name="Rectangle 4"/>
          <p:cNvSpPr>
            <a:spLocks noChangeArrowheads="1"/>
          </p:cNvSpPr>
          <p:nvPr/>
        </p:nvSpPr>
        <p:spPr bwMode="auto">
          <a:xfrm>
            <a:off x="0" y="0"/>
            <a:ext cx="6705600" cy="304800"/>
          </a:xfrm>
          <a:prstGeom prst="rect">
            <a:avLst/>
          </a:prstGeom>
          <a:noFill/>
          <a:ln w="9525">
            <a:noFill/>
            <a:miter lim="800000"/>
            <a:headEnd/>
            <a:tailEnd/>
          </a:ln>
        </p:spPr>
        <p:txBody>
          <a:bodyPr/>
          <a:lstStyle/>
          <a:p>
            <a:pPr>
              <a:spcBef>
                <a:spcPct val="20000"/>
              </a:spcBef>
            </a:pPr>
            <a:r>
              <a:rPr lang="en-US" sz="2000" dirty="0">
                <a:solidFill>
                  <a:schemeClr val="accent2"/>
                </a:solidFill>
                <a:cs typeface="Times New Roman" pitchFamily="18" charset="0"/>
              </a:rPr>
              <a:t>Chapter 9      EGR 272 – Circuit Theory II</a:t>
            </a:r>
            <a:endParaRPr lang="en-US" sz="3200" dirty="0"/>
          </a:p>
        </p:txBody>
      </p:sp>
      <p:sp>
        <p:nvSpPr>
          <p:cNvPr id="7" name="Rectangle 7"/>
          <p:cNvSpPr>
            <a:spLocks noChangeArrowheads="1"/>
          </p:cNvSpPr>
          <p:nvPr/>
        </p:nvSpPr>
        <p:spPr bwMode="auto">
          <a:xfrm>
            <a:off x="3810000" y="4953000"/>
            <a:ext cx="5334000" cy="1905000"/>
          </a:xfrm>
          <a:prstGeom prst="rect">
            <a:avLst/>
          </a:prstGeom>
          <a:noFill/>
          <a:ln w="28575">
            <a:solidFill>
              <a:schemeClr val="accent6"/>
            </a:solidFill>
            <a:miter lim="800000"/>
            <a:headEnd/>
            <a:tailEnd/>
          </a:ln>
          <a:effectLst/>
        </p:spPr>
        <p:txBody>
          <a:bodyPr/>
          <a:lstStyle/>
          <a:p>
            <a:pPr>
              <a:spcBef>
                <a:spcPct val="20000"/>
              </a:spcBef>
              <a:tabLst>
                <a:tab pos="114300" algn="l"/>
                <a:tab pos="914400" algn="l"/>
                <a:tab pos="3657600" algn="l"/>
                <a:tab pos="4000500" algn="l"/>
              </a:tabLst>
            </a:pPr>
            <a:r>
              <a:rPr lang="en-US" sz="2200" u="sng" dirty="0" smtClean="0">
                <a:solidFill>
                  <a:schemeClr val="accent2"/>
                </a:solidFill>
                <a:cs typeface="Times New Roman" pitchFamily="18" charset="0"/>
              </a:rPr>
              <a:t>Note for Mastering Engineering</a:t>
            </a:r>
            <a:r>
              <a:rPr lang="en-US" sz="2200" dirty="0" smtClean="0">
                <a:solidFill>
                  <a:schemeClr val="accent2"/>
                </a:solidFill>
                <a:cs typeface="Times New Roman" pitchFamily="18" charset="0"/>
              </a:rPr>
              <a:t>:  </a:t>
            </a:r>
          </a:p>
          <a:p>
            <a:pPr marL="228600" indent="-228600">
              <a:spcBef>
                <a:spcPct val="20000"/>
              </a:spcBef>
              <a:buFont typeface="Arial" panose="020B0604020202020204" pitchFamily="34" charset="0"/>
              <a:buChar char="•"/>
              <a:tabLst>
                <a:tab pos="114300" algn="l"/>
                <a:tab pos="914400" algn="l"/>
                <a:tab pos="3657600" algn="l"/>
                <a:tab pos="4000500" algn="l"/>
              </a:tabLst>
            </a:pPr>
            <a:r>
              <a:rPr lang="en-US" sz="2200" dirty="0" smtClean="0">
                <a:solidFill>
                  <a:schemeClr val="accent2"/>
                </a:solidFill>
                <a:cs typeface="Times New Roman" pitchFamily="18" charset="0"/>
              </a:rPr>
              <a:t>If a problem asks you to enter a result as a “</a:t>
            </a:r>
            <a:r>
              <a:rPr lang="en-US" sz="2200" b="1" i="1" dirty="0" smtClean="0">
                <a:solidFill>
                  <a:schemeClr val="accent2"/>
                </a:solidFill>
                <a:cs typeface="Times New Roman" pitchFamily="18" charset="0"/>
              </a:rPr>
              <a:t>complex number</a:t>
            </a:r>
            <a:r>
              <a:rPr lang="en-US" sz="2200" dirty="0" smtClean="0">
                <a:solidFill>
                  <a:schemeClr val="accent2"/>
                </a:solidFill>
                <a:cs typeface="Times New Roman" pitchFamily="18" charset="0"/>
              </a:rPr>
              <a:t>”, use </a:t>
            </a:r>
            <a:r>
              <a:rPr lang="en-US" sz="2200" b="1" i="1" dirty="0" smtClean="0">
                <a:solidFill>
                  <a:schemeClr val="accent2"/>
                </a:solidFill>
                <a:cs typeface="Times New Roman" pitchFamily="18" charset="0"/>
              </a:rPr>
              <a:t>rectangular form</a:t>
            </a:r>
            <a:r>
              <a:rPr lang="en-US" sz="2200" dirty="0" smtClean="0">
                <a:solidFill>
                  <a:schemeClr val="accent2"/>
                </a:solidFill>
                <a:cs typeface="Times New Roman" pitchFamily="18" charset="0"/>
              </a:rPr>
              <a:t>.</a:t>
            </a:r>
          </a:p>
          <a:p>
            <a:pPr marL="228600" indent="-228600">
              <a:spcBef>
                <a:spcPct val="20000"/>
              </a:spcBef>
              <a:buFont typeface="Arial" panose="020B0604020202020204" pitchFamily="34" charset="0"/>
              <a:buChar char="•"/>
              <a:tabLst>
                <a:tab pos="114300" algn="l"/>
                <a:tab pos="914400" algn="l"/>
                <a:tab pos="3657600" algn="l"/>
                <a:tab pos="4000500" algn="l"/>
              </a:tabLst>
            </a:pPr>
            <a:r>
              <a:rPr lang="en-US" sz="2200" dirty="0" smtClean="0">
                <a:solidFill>
                  <a:schemeClr val="accent2"/>
                </a:solidFill>
                <a:cs typeface="Times New Roman" pitchFamily="18" charset="0"/>
              </a:rPr>
              <a:t>If a problem asks you to enter a result in “</a:t>
            </a:r>
            <a:r>
              <a:rPr lang="en-US" sz="2200" b="1" i="1" dirty="0" smtClean="0">
                <a:solidFill>
                  <a:schemeClr val="accent2"/>
                </a:solidFill>
                <a:cs typeface="Times New Roman" pitchFamily="18" charset="0"/>
              </a:rPr>
              <a:t>polar form</a:t>
            </a:r>
            <a:r>
              <a:rPr lang="en-US" sz="2200" dirty="0" smtClean="0">
                <a:solidFill>
                  <a:schemeClr val="accent2"/>
                </a:solidFill>
                <a:cs typeface="Times New Roman" pitchFamily="18" charset="0"/>
              </a:rPr>
              <a:t>”, use </a:t>
            </a:r>
            <a:r>
              <a:rPr lang="en-US" sz="2200" b="1" i="1" dirty="0" smtClean="0">
                <a:solidFill>
                  <a:schemeClr val="accent2"/>
                </a:solidFill>
                <a:cs typeface="Times New Roman" pitchFamily="18" charset="0"/>
              </a:rPr>
              <a:t>polar form</a:t>
            </a:r>
            <a:r>
              <a:rPr lang="en-US" sz="2200" dirty="0" smtClean="0">
                <a:solidFill>
                  <a:schemeClr val="accent2"/>
                </a:solidFill>
                <a:cs typeface="Times New Roman" pitchFamily="18" charset="0"/>
              </a:rPr>
              <a:t>.</a:t>
            </a:r>
            <a:endParaRPr lang="en-US" sz="2200" dirty="0">
              <a:solidFill>
                <a:schemeClr val="accent2"/>
              </a:solidFill>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7" name="Rectangle 5"/>
          <p:cNvSpPr>
            <a:spLocks noChangeArrowheads="1"/>
          </p:cNvSpPr>
          <p:nvPr/>
        </p:nvSpPr>
        <p:spPr bwMode="auto">
          <a:xfrm>
            <a:off x="0" y="381000"/>
            <a:ext cx="2590800" cy="457200"/>
          </a:xfrm>
          <a:prstGeom prst="rect">
            <a:avLst/>
          </a:prstGeom>
          <a:noFill/>
          <a:ln w="9525">
            <a:noFill/>
            <a:miter lim="800000"/>
            <a:headEnd/>
            <a:tailEnd/>
          </a:ln>
          <a:effectLst/>
        </p:spPr>
        <p:txBody>
          <a:bodyPr/>
          <a:lstStyle/>
          <a:p>
            <a:pPr marL="457200" indent="-457200">
              <a:spcBef>
                <a:spcPct val="20000"/>
              </a:spcBef>
              <a:tabLst>
                <a:tab pos="457200" algn="l"/>
                <a:tab pos="914400" algn="l"/>
              </a:tabLst>
            </a:pPr>
            <a:r>
              <a:rPr lang="en-US" b="1" u="sng" dirty="0">
                <a:solidFill>
                  <a:schemeClr val="accent2"/>
                </a:solidFill>
                <a:cs typeface="Times New Roman" pitchFamily="18" charset="0"/>
              </a:rPr>
              <a:t>Phasor Analysis</a:t>
            </a:r>
            <a:endParaRPr lang="en-US" dirty="0">
              <a:solidFill>
                <a:schemeClr val="accent2"/>
              </a:solidFill>
              <a:cs typeface="Times New Roman" pitchFamily="18" charset="0"/>
            </a:endParaRPr>
          </a:p>
        </p:txBody>
      </p:sp>
      <p:sp>
        <p:nvSpPr>
          <p:cNvPr id="192518" name="Rectangle 6"/>
          <p:cNvSpPr>
            <a:spLocks noChangeArrowheads="1"/>
          </p:cNvSpPr>
          <p:nvPr/>
        </p:nvSpPr>
        <p:spPr bwMode="auto">
          <a:xfrm>
            <a:off x="0" y="2971800"/>
            <a:ext cx="9144000" cy="3733800"/>
          </a:xfrm>
          <a:prstGeom prst="rect">
            <a:avLst/>
          </a:prstGeom>
          <a:noFill/>
          <a:ln w="9525">
            <a:noFill/>
            <a:miter lim="800000"/>
            <a:headEnd/>
            <a:tailEnd/>
          </a:ln>
          <a:effectLst/>
        </p:spPr>
        <p:txBody>
          <a:bodyPr/>
          <a:lstStyle/>
          <a:p>
            <a:pPr>
              <a:spcBef>
                <a:spcPct val="20000"/>
              </a:spcBef>
              <a:tabLst>
                <a:tab pos="228600" algn="l"/>
                <a:tab pos="914400" algn="l"/>
              </a:tabLst>
            </a:pPr>
            <a:r>
              <a:rPr lang="en-US" sz="1700" dirty="0">
                <a:solidFill>
                  <a:schemeClr val="accent2"/>
                </a:solidFill>
              </a:rPr>
              <a:t>The use of complex numbers to solve ac circuit problems – the so-called </a:t>
            </a:r>
            <a:r>
              <a:rPr lang="en-US" sz="1700" b="1" i="1" dirty="0">
                <a:solidFill>
                  <a:schemeClr val="accent2"/>
                </a:solidFill>
              </a:rPr>
              <a:t>phasor method </a:t>
            </a:r>
            <a:r>
              <a:rPr lang="en-US" sz="1700" dirty="0">
                <a:solidFill>
                  <a:schemeClr val="accent2"/>
                </a:solidFill>
              </a:rPr>
              <a:t>considered in this chapter – was first done by German-Austrian mathematician and electrical engineer Charles Proteus Steinmetz in a paper presented in 1893.  He is noted also for the laws of hysteresis and for his work in manufactured lighting.</a:t>
            </a:r>
          </a:p>
          <a:p>
            <a:pPr>
              <a:spcBef>
                <a:spcPct val="20000"/>
              </a:spcBef>
              <a:tabLst>
                <a:tab pos="228600" algn="l"/>
                <a:tab pos="914400" algn="l"/>
              </a:tabLst>
            </a:pPr>
            <a:r>
              <a:rPr lang="en-US" sz="1700" dirty="0">
                <a:solidFill>
                  <a:schemeClr val="accent2"/>
                </a:solidFill>
              </a:rPr>
              <a:t>Steinmetz was born in Breslau, Germany, the son of a government railway worker.  He was deformed from birth and lost his mother when he was 1 year old, but this did not keep him from becoming a scientific genius.  Just as his work on hysteresis later attracted the attention of the scientific community, his political activities while he was at the University at Breslau attracted the police.  He was forced to flee the country just as he had finished the work for his doctorate, which he never received.  He did electrical research in the United States, primarily with the General Electric Company.  His paper on complex numbers revolutionized the analysis of ac circuits, although it was said at the time that no one but Steinmetz understood the method.  In 1897 he also published the first book to reduce ac calculations to a science. </a:t>
            </a:r>
          </a:p>
          <a:p>
            <a:pPr>
              <a:spcBef>
                <a:spcPct val="20000"/>
              </a:spcBef>
              <a:tabLst>
                <a:tab pos="228600" algn="l"/>
                <a:tab pos="914400" algn="l"/>
              </a:tabLst>
            </a:pPr>
            <a:r>
              <a:rPr lang="en-US" sz="1700" dirty="0">
                <a:solidFill>
                  <a:schemeClr val="accent2"/>
                </a:solidFill>
              </a:rPr>
              <a:t>(Electric Circuit Analysis, 2</a:t>
            </a:r>
            <a:r>
              <a:rPr lang="en-US" sz="1700" baseline="30000" dirty="0">
                <a:solidFill>
                  <a:schemeClr val="accent2"/>
                </a:solidFill>
              </a:rPr>
              <a:t>nd</a:t>
            </a:r>
            <a:r>
              <a:rPr lang="en-US" sz="1700" dirty="0">
                <a:solidFill>
                  <a:schemeClr val="accent2"/>
                </a:solidFill>
              </a:rPr>
              <a:t> Edition, by Johnson, Johnson, and </a:t>
            </a:r>
            <a:r>
              <a:rPr lang="en-US" sz="1700" dirty="0" err="1">
                <a:solidFill>
                  <a:schemeClr val="accent2"/>
                </a:solidFill>
              </a:rPr>
              <a:t>Hilburn</a:t>
            </a:r>
            <a:r>
              <a:rPr lang="en-US" sz="1700" dirty="0">
                <a:solidFill>
                  <a:schemeClr val="accent2"/>
                </a:solidFill>
              </a:rPr>
              <a:t>, p. 307)</a:t>
            </a:r>
          </a:p>
        </p:txBody>
      </p:sp>
      <p:pic>
        <p:nvPicPr>
          <p:cNvPr id="192521" name="Picture 9" descr="D:\EGR272\Images\Steinmetz.jpg"/>
          <p:cNvPicPr>
            <a:picLocks noChangeAspect="1" noChangeArrowheads="1"/>
          </p:cNvPicPr>
          <p:nvPr/>
        </p:nvPicPr>
        <p:blipFill>
          <a:blip r:embed="rId2" cstate="print"/>
          <a:srcRect l="3189" t="2272" r="4318" b="9091"/>
          <a:stretch>
            <a:fillRect/>
          </a:stretch>
        </p:blipFill>
        <p:spPr bwMode="auto">
          <a:xfrm>
            <a:off x="5771651" y="381000"/>
            <a:ext cx="1926136" cy="2590800"/>
          </a:xfrm>
          <a:prstGeom prst="rect">
            <a:avLst/>
          </a:prstGeom>
          <a:noFill/>
        </p:spPr>
      </p:pic>
      <p:sp>
        <p:nvSpPr>
          <p:cNvPr id="192523" name="Rectangle 11"/>
          <p:cNvSpPr>
            <a:spLocks noChangeArrowheads="1"/>
          </p:cNvSpPr>
          <p:nvPr/>
        </p:nvSpPr>
        <p:spPr bwMode="auto">
          <a:xfrm>
            <a:off x="0" y="914400"/>
            <a:ext cx="5105400" cy="2209800"/>
          </a:xfrm>
          <a:prstGeom prst="rect">
            <a:avLst/>
          </a:prstGeom>
          <a:noFill/>
          <a:ln w="9525">
            <a:noFill/>
            <a:miter lim="800000"/>
            <a:headEnd/>
            <a:tailEnd/>
          </a:ln>
          <a:effectLst/>
        </p:spPr>
        <p:txBody>
          <a:bodyPr/>
          <a:lstStyle/>
          <a:p>
            <a:pPr>
              <a:spcBef>
                <a:spcPct val="20000"/>
              </a:spcBef>
              <a:tabLst>
                <a:tab pos="914400" algn="l"/>
              </a:tabLst>
            </a:pPr>
            <a:r>
              <a:rPr lang="en-US" sz="2200" dirty="0">
                <a:solidFill>
                  <a:srgbClr val="FF3300"/>
                </a:solidFill>
                <a:cs typeface="Times New Roman" pitchFamily="18" charset="0"/>
              </a:rPr>
              <a:t>“I have found the equation that will enable us to transmit electricity through alternating current over thousands of miles.  I have reduced it to a simple problem in algebra.”</a:t>
            </a:r>
          </a:p>
          <a:p>
            <a:pPr>
              <a:spcBef>
                <a:spcPct val="20000"/>
              </a:spcBef>
              <a:tabLst>
                <a:tab pos="914400" algn="l"/>
              </a:tabLst>
            </a:pPr>
            <a:r>
              <a:rPr lang="en-US" sz="2200" dirty="0">
                <a:solidFill>
                  <a:srgbClr val="FF3300"/>
                </a:solidFill>
                <a:cs typeface="Times New Roman" pitchFamily="18" charset="0"/>
              </a:rPr>
              <a:t>Charles Proteus Steinmetz</a:t>
            </a:r>
          </a:p>
        </p:txBody>
      </p:sp>
      <p:sp>
        <p:nvSpPr>
          <p:cNvPr id="11"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12"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3" name="Rectangle 4"/>
          <p:cNvSpPr>
            <a:spLocks noChangeArrowheads="1"/>
          </p:cNvSpPr>
          <p:nvPr/>
        </p:nvSpPr>
        <p:spPr bwMode="auto">
          <a:xfrm>
            <a:off x="0" y="0"/>
            <a:ext cx="6705600" cy="304800"/>
          </a:xfrm>
          <a:prstGeom prst="rect">
            <a:avLst/>
          </a:prstGeom>
          <a:noFill/>
          <a:ln w="9525">
            <a:noFill/>
            <a:miter lim="800000"/>
            <a:headEnd/>
            <a:tailEnd/>
          </a:ln>
        </p:spPr>
        <p:txBody>
          <a:bodyPr/>
          <a:lstStyle/>
          <a:p>
            <a:pPr>
              <a:spcBef>
                <a:spcPct val="20000"/>
              </a:spcBef>
            </a:pPr>
            <a:r>
              <a:rPr lang="en-US" sz="2000" dirty="0">
                <a:solidFill>
                  <a:schemeClr val="accent2"/>
                </a:solidFill>
                <a:cs typeface="Times New Roman" pitchFamily="18" charset="0"/>
              </a:rPr>
              <a:t>Chapter 9      EGR 272 – Circuit Theory II</a:t>
            </a:r>
            <a:endParaRPr lang="en-US" sz="3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6" name="Rectangle 8"/>
          <p:cNvSpPr>
            <a:spLocks noChangeArrowheads="1"/>
          </p:cNvSpPr>
          <p:nvPr/>
        </p:nvSpPr>
        <p:spPr bwMode="auto">
          <a:xfrm>
            <a:off x="0" y="1981200"/>
            <a:ext cx="9144000" cy="457200"/>
          </a:xfrm>
          <a:prstGeom prst="rect">
            <a:avLst/>
          </a:prstGeom>
          <a:noFill/>
          <a:ln w="9525">
            <a:noFill/>
            <a:miter lim="800000"/>
            <a:headEnd/>
            <a:tailEnd/>
          </a:ln>
          <a:effectLst/>
        </p:spPr>
        <p:txBody>
          <a:bodyPr/>
          <a:lstStyle/>
          <a:p>
            <a:pPr>
              <a:spcBef>
                <a:spcPct val="20000"/>
              </a:spcBef>
              <a:tabLst>
                <a:tab pos="228600" algn="l"/>
                <a:tab pos="914400" algn="l"/>
              </a:tabLst>
            </a:pPr>
            <a:r>
              <a:rPr lang="en-US" sz="2200" b="1" u="sng" dirty="0">
                <a:solidFill>
                  <a:srgbClr val="FF3300"/>
                </a:solidFill>
              </a:rPr>
              <a:t>Examples</a:t>
            </a:r>
            <a:r>
              <a:rPr lang="en-US" sz="2200" dirty="0">
                <a:solidFill>
                  <a:srgbClr val="FF3300"/>
                </a:solidFill>
              </a:rPr>
              <a:t>:  Convert to the other notation (time waveform or phasor)</a:t>
            </a:r>
          </a:p>
        </p:txBody>
      </p:sp>
      <p:sp>
        <p:nvSpPr>
          <p:cNvPr id="222214" name="Rectangle 6"/>
          <p:cNvSpPr>
            <a:spLocks noChangeArrowheads="1"/>
          </p:cNvSpPr>
          <p:nvPr/>
        </p:nvSpPr>
        <p:spPr bwMode="auto">
          <a:xfrm>
            <a:off x="0" y="381000"/>
            <a:ext cx="9144000" cy="1600200"/>
          </a:xfrm>
          <a:prstGeom prst="rect">
            <a:avLst/>
          </a:prstGeom>
          <a:noFill/>
          <a:ln w="9525">
            <a:noFill/>
            <a:miter lim="800000"/>
            <a:headEnd/>
            <a:tailEnd/>
          </a:ln>
          <a:effectLst/>
        </p:spPr>
        <p:txBody>
          <a:bodyPr/>
          <a:lstStyle/>
          <a:p>
            <a:pPr>
              <a:spcBef>
                <a:spcPct val="20000"/>
              </a:spcBef>
              <a:tabLst>
                <a:tab pos="228600" algn="l"/>
                <a:tab pos="914400" algn="l"/>
              </a:tabLst>
            </a:pPr>
            <a:r>
              <a:rPr lang="en-US" sz="2200" b="1" u="sng" dirty="0">
                <a:solidFill>
                  <a:schemeClr val="accent2"/>
                </a:solidFill>
              </a:rPr>
              <a:t>Phasor</a:t>
            </a:r>
            <a:r>
              <a:rPr lang="en-US" sz="2200" b="1" dirty="0">
                <a:solidFill>
                  <a:schemeClr val="accent2"/>
                </a:solidFill>
              </a:rPr>
              <a:t> </a:t>
            </a:r>
            <a:r>
              <a:rPr lang="en-US" sz="2200" dirty="0">
                <a:solidFill>
                  <a:schemeClr val="accent2"/>
                </a:solidFill>
              </a:rPr>
              <a:t>– a complex number in polar form representing either a sinusoidal voltage or a sinusoidal current.  </a:t>
            </a:r>
          </a:p>
          <a:p>
            <a:pPr>
              <a:spcBef>
                <a:spcPct val="20000"/>
              </a:spcBef>
              <a:tabLst>
                <a:tab pos="228600" algn="l"/>
                <a:tab pos="914400" algn="l"/>
              </a:tabLst>
            </a:pPr>
            <a:r>
              <a:rPr lang="en-US" sz="2200" dirty="0">
                <a:solidFill>
                  <a:schemeClr val="accent2"/>
                </a:solidFill>
              </a:rPr>
              <a:t>Symbolically, if a time waveform is designated at v(t), then the corresponding phasor is designated by     .</a:t>
            </a:r>
          </a:p>
        </p:txBody>
      </p:sp>
      <p:graphicFrame>
        <p:nvGraphicFramePr>
          <p:cNvPr id="222217" name="Object 9"/>
          <p:cNvGraphicFramePr>
            <a:graphicFrameLocks noChangeAspect="1"/>
          </p:cNvGraphicFramePr>
          <p:nvPr/>
        </p:nvGraphicFramePr>
        <p:xfrm>
          <a:off x="2743200" y="1447800"/>
          <a:ext cx="400050" cy="457200"/>
        </p:xfrm>
        <a:graphic>
          <a:graphicData uri="http://schemas.openxmlformats.org/presentationml/2006/ole">
            <mc:AlternateContent xmlns:mc="http://schemas.openxmlformats.org/markup-compatibility/2006">
              <mc:Choice xmlns:v="urn:schemas-microsoft-com:vml" Requires="v">
                <p:oleObj spid="_x0000_s223291" name="Equation" r:id="rId3" imgW="164880" imgH="215640" progId="">
                  <p:embed/>
                </p:oleObj>
              </mc:Choice>
              <mc:Fallback>
                <p:oleObj name="Equation" r:id="rId3" imgW="164880" imgH="215640" progId="">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1447800"/>
                        <a:ext cx="40005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 name="Group 15"/>
          <p:cNvGrpSpPr>
            <a:grpSpLocks/>
          </p:cNvGrpSpPr>
          <p:nvPr/>
        </p:nvGrpSpPr>
        <p:grpSpPr bwMode="auto">
          <a:xfrm>
            <a:off x="152400" y="2591583"/>
            <a:ext cx="8991600" cy="2590800"/>
            <a:chOff x="816" y="1790"/>
            <a:chExt cx="4136" cy="1168"/>
          </a:xfrm>
        </p:grpSpPr>
        <p:graphicFrame>
          <p:nvGraphicFramePr>
            <p:cNvPr id="222220" name="Object 12"/>
            <p:cNvGraphicFramePr>
              <a:graphicFrameLocks noChangeAspect="1"/>
            </p:cNvGraphicFramePr>
            <p:nvPr/>
          </p:nvGraphicFramePr>
          <p:xfrm>
            <a:off x="816" y="1790"/>
            <a:ext cx="4136" cy="1168"/>
          </p:xfrm>
          <a:graphic>
            <a:graphicData uri="http://schemas.openxmlformats.org/presentationml/2006/ole">
              <mc:AlternateContent xmlns:mc="http://schemas.openxmlformats.org/markup-compatibility/2006">
                <mc:Choice xmlns:v="urn:schemas-microsoft-com:vml" Requires="v">
                  <p:oleObj spid="_x0000_s223292" name="Document" r:id="rId5" imgW="6852240" imgH="1943280" progId="Word.Document.8">
                    <p:embed/>
                  </p:oleObj>
                </mc:Choice>
                <mc:Fallback>
                  <p:oleObj name="Document" r:id="rId5" imgW="6852240" imgH="1943280" progId="Word.Document.8">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r="23192" b="21568"/>
                        <a:stretch>
                          <a:fillRect/>
                        </a:stretch>
                      </p:blipFill>
                      <p:spPr bwMode="auto">
                        <a:xfrm>
                          <a:off x="816" y="1790"/>
                          <a:ext cx="4136" cy="1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2221" name="Object 13"/>
            <p:cNvGraphicFramePr>
              <a:graphicFrameLocks noChangeAspect="1"/>
            </p:cNvGraphicFramePr>
            <p:nvPr/>
          </p:nvGraphicFramePr>
          <p:xfrm>
            <a:off x="3129" y="2683"/>
            <a:ext cx="1680" cy="224"/>
          </p:xfrm>
          <a:graphic>
            <a:graphicData uri="http://schemas.openxmlformats.org/presentationml/2006/ole">
              <mc:AlternateContent xmlns:mc="http://schemas.openxmlformats.org/markup-compatibility/2006">
                <mc:Choice xmlns:v="urn:schemas-microsoft-com:vml" Requires="v">
                  <p:oleObj spid="_x0000_s223293" name="Equation" r:id="rId7" imgW="1714320" imgH="228600" progId="">
                    <p:embed/>
                  </p:oleObj>
                </mc:Choice>
                <mc:Fallback>
                  <p:oleObj name="Equation" r:id="rId7" imgW="1714320" imgH="228600" progId="">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29" y="2683"/>
                          <a:ext cx="1680" cy="2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5"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16"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7" name="Rectangle 4"/>
          <p:cNvSpPr>
            <a:spLocks noChangeArrowheads="1"/>
          </p:cNvSpPr>
          <p:nvPr/>
        </p:nvSpPr>
        <p:spPr bwMode="auto">
          <a:xfrm>
            <a:off x="0" y="0"/>
            <a:ext cx="6705600" cy="304800"/>
          </a:xfrm>
          <a:prstGeom prst="rect">
            <a:avLst/>
          </a:prstGeom>
          <a:noFill/>
          <a:ln w="9525">
            <a:noFill/>
            <a:miter lim="800000"/>
            <a:headEnd/>
            <a:tailEnd/>
          </a:ln>
        </p:spPr>
        <p:txBody>
          <a:bodyPr/>
          <a:lstStyle/>
          <a:p>
            <a:pPr>
              <a:spcBef>
                <a:spcPct val="20000"/>
              </a:spcBef>
            </a:pPr>
            <a:r>
              <a:rPr lang="en-US" sz="2000" dirty="0">
                <a:solidFill>
                  <a:schemeClr val="accent2"/>
                </a:solidFill>
                <a:cs typeface="Times New Roman" pitchFamily="18" charset="0"/>
              </a:rPr>
              <a:t>Chapter 9      EGR 272 – Circuit Theory II</a:t>
            </a:r>
            <a:endParaRPr lang="en-US" sz="3200" dirty="0"/>
          </a:p>
        </p:txBody>
      </p:sp>
      <p:sp>
        <p:nvSpPr>
          <p:cNvPr id="13" name="Rectangle 12"/>
          <p:cNvSpPr/>
          <p:nvPr/>
        </p:nvSpPr>
        <p:spPr>
          <a:xfrm>
            <a:off x="0" y="5486400"/>
            <a:ext cx="9144000" cy="1107996"/>
          </a:xfrm>
          <a:prstGeom prst="rect">
            <a:avLst/>
          </a:prstGeom>
        </p:spPr>
        <p:txBody>
          <a:bodyPr wrap="square">
            <a:spAutoFit/>
          </a:bodyPr>
          <a:lstStyle/>
          <a:p>
            <a:r>
              <a:rPr lang="en-US" sz="2200" b="1" u="sng" dirty="0">
                <a:solidFill>
                  <a:schemeClr val="accent2"/>
                </a:solidFill>
              </a:rPr>
              <a:t>Should phasors use </a:t>
            </a:r>
            <a:r>
              <a:rPr lang="en-US" sz="2200" b="1" u="sng" dirty="0" err="1">
                <a:solidFill>
                  <a:schemeClr val="accent2"/>
                </a:solidFill>
              </a:rPr>
              <a:t>cos</a:t>
            </a:r>
            <a:r>
              <a:rPr lang="en-US" sz="2200" b="1" u="sng" dirty="0">
                <a:solidFill>
                  <a:schemeClr val="accent2"/>
                </a:solidFill>
              </a:rPr>
              <a:t>( ) or sin( )?</a:t>
            </a:r>
          </a:p>
          <a:p>
            <a:pPr marL="228600" indent="-228600">
              <a:buFont typeface="Arial" pitchFamily="34" charset="0"/>
              <a:buChar char="•"/>
            </a:pPr>
            <a:r>
              <a:rPr lang="en-US" sz="2200" dirty="0">
                <a:solidFill>
                  <a:schemeClr val="accent2"/>
                </a:solidFill>
              </a:rPr>
              <a:t>It doesn’t matter as long as you are consistent.</a:t>
            </a:r>
          </a:p>
          <a:p>
            <a:pPr marL="228600" indent="-228600">
              <a:buFont typeface="Arial" pitchFamily="34" charset="0"/>
              <a:buChar char="•"/>
            </a:pPr>
            <a:r>
              <a:rPr lang="en-US" sz="2200" dirty="0">
                <a:solidFill>
                  <a:schemeClr val="accent2"/>
                </a:solidFill>
              </a:rPr>
              <a:t>Our textbook typically uses </a:t>
            </a:r>
            <a:r>
              <a:rPr lang="en-US" sz="2200" dirty="0" err="1">
                <a:solidFill>
                  <a:schemeClr val="accent2"/>
                </a:solidFill>
              </a:rPr>
              <a:t>cos</a:t>
            </a:r>
            <a:r>
              <a:rPr lang="en-US" sz="2200" dirty="0">
                <a:solidFill>
                  <a:schemeClr val="accent2"/>
                </a:solidFill>
              </a:rPr>
              <a:t>( ). </a:t>
            </a:r>
            <a:endParaRPr lang="en-US" sz="2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9" name="Rectangle 7"/>
          <p:cNvSpPr>
            <a:spLocks noChangeArrowheads="1"/>
          </p:cNvSpPr>
          <p:nvPr/>
        </p:nvSpPr>
        <p:spPr bwMode="auto">
          <a:xfrm>
            <a:off x="0" y="381000"/>
            <a:ext cx="9144000" cy="6400800"/>
          </a:xfrm>
          <a:prstGeom prst="rect">
            <a:avLst/>
          </a:prstGeom>
          <a:noFill/>
          <a:ln w="9525">
            <a:noFill/>
            <a:miter lim="800000"/>
            <a:headEnd/>
            <a:tailEnd/>
          </a:ln>
          <a:effectLst/>
        </p:spPr>
        <p:txBody>
          <a:bodyPr/>
          <a:lstStyle/>
          <a:p>
            <a:pPr>
              <a:spcBef>
                <a:spcPct val="20000"/>
              </a:spcBef>
              <a:tabLst>
                <a:tab pos="228600" algn="l"/>
                <a:tab pos="914400" algn="l"/>
              </a:tabLst>
            </a:pPr>
            <a:r>
              <a:rPr lang="en-US" sz="2000" b="1" u="sng" dirty="0">
                <a:solidFill>
                  <a:schemeClr val="accent2"/>
                </a:solidFill>
              </a:rPr>
              <a:t>Justification for “phasor analysis”</a:t>
            </a:r>
            <a:r>
              <a:rPr lang="en-US" sz="2000" dirty="0">
                <a:solidFill>
                  <a:schemeClr val="accent2"/>
                </a:solidFill>
              </a:rPr>
              <a:t>    Consider the circuit shown below.  </a:t>
            </a:r>
          </a:p>
          <a:p>
            <a:pPr>
              <a:spcBef>
                <a:spcPct val="20000"/>
              </a:spcBef>
              <a:tabLst>
                <a:tab pos="228600" algn="l"/>
                <a:tab pos="914400" algn="l"/>
              </a:tabLst>
            </a:pPr>
            <a:endParaRPr lang="en-US" sz="2000" dirty="0">
              <a:solidFill>
                <a:schemeClr val="accent2"/>
              </a:solidFill>
            </a:endParaRPr>
          </a:p>
          <a:p>
            <a:pPr>
              <a:spcBef>
                <a:spcPct val="20000"/>
              </a:spcBef>
              <a:tabLst>
                <a:tab pos="228600" algn="l"/>
                <a:tab pos="914400" algn="l"/>
              </a:tabLst>
            </a:pPr>
            <a:endParaRPr lang="en-US" sz="2000" dirty="0">
              <a:solidFill>
                <a:schemeClr val="accent2"/>
              </a:solidFill>
            </a:endParaRPr>
          </a:p>
          <a:p>
            <a:pPr>
              <a:spcBef>
                <a:spcPct val="20000"/>
              </a:spcBef>
              <a:tabLst>
                <a:tab pos="228600" algn="l"/>
                <a:tab pos="914400" algn="l"/>
              </a:tabLst>
            </a:pPr>
            <a:endParaRPr lang="en-US" sz="2000" dirty="0">
              <a:solidFill>
                <a:schemeClr val="accent2"/>
              </a:solidFill>
            </a:endParaRPr>
          </a:p>
          <a:p>
            <a:pPr>
              <a:spcBef>
                <a:spcPct val="20000"/>
              </a:spcBef>
              <a:tabLst>
                <a:tab pos="228600" algn="l"/>
                <a:tab pos="914400" algn="l"/>
              </a:tabLst>
            </a:pPr>
            <a:endParaRPr lang="en-US" sz="2000" dirty="0">
              <a:solidFill>
                <a:schemeClr val="accent2"/>
              </a:solidFill>
            </a:endParaRPr>
          </a:p>
          <a:p>
            <a:pPr>
              <a:spcBef>
                <a:spcPct val="20000"/>
              </a:spcBef>
              <a:tabLst>
                <a:tab pos="228600" algn="l"/>
                <a:tab pos="914400" algn="l"/>
              </a:tabLst>
            </a:pPr>
            <a:endParaRPr lang="en-US" sz="2000" dirty="0">
              <a:solidFill>
                <a:schemeClr val="accent2"/>
              </a:solidFill>
            </a:endParaRPr>
          </a:p>
          <a:p>
            <a:pPr>
              <a:spcBef>
                <a:spcPct val="20000"/>
              </a:spcBef>
              <a:tabLst>
                <a:tab pos="0" algn="l"/>
                <a:tab pos="914400" algn="l"/>
              </a:tabLst>
            </a:pPr>
            <a:r>
              <a:rPr lang="en-US" sz="2000" dirty="0">
                <a:solidFill>
                  <a:schemeClr val="accent2"/>
                </a:solidFill>
              </a:rPr>
              <a:t>v</a:t>
            </a:r>
            <a:r>
              <a:rPr lang="en-US" sz="2000" baseline="-25000" dirty="0">
                <a:solidFill>
                  <a:schemeClr val="accent2"/>
                </a:solidFill>
              </a:rPr>
              <a:t>1</a:t>
            </a:r>
            <a:r>
              <a:rPr lang="en-US" sz="2000" dirty="0">
                <a:solidFill>
                  <a:schemeClr val="accent2"/>
                </a:solidFill>
              </a:rPr>
              <a:t>(t) and v</a:t>
            </a:r>
            <a:r>
              <a:rPr lang="en-US" sz="2000" baseline="-25000" dirty="0">
                <a:solidFill>
                  <a:schemeClr val="accent2"/>
                </a:solidFill>
              </a:rPr>
              <a:t>2</a:t>
            </a:r>
            <a:r>
              <a:rPr lang="en-US" sz="2000" dirty="0">
                <a:solidFill>
                  <a:schemeClr val="accent2"/>
                </a:solidFill>
              </a:rPr>
              <a:t>(t) must have the same form as the voltage source, v(t) (or forcing function).  </a:t>
            </a:r>
          </a:p>
          <a:p>
            <a:pPr>
              <a:spcBef>
                <a:spcPct val="20000"/>
              </a:spcBef>
              <a:tabLst>
                <a:tab pos="0" algn="l"/>
                <a:tab pos="914400" algn="l"/>
              </a:tabLst>
            </a:pPr>
            <a:r>
              <a:rPr lang="en-US" sz="2000" dirty="0">
                <a:solidFill>
                  <a:schemeClr val="accent2"/>
                </a:solidFill>
              </a:rPr>
              <a:t>So  v</a:t>
            </a:r>
            <a:r>
              <a:rPr lang="en-US" sz="2000" baseline="-25000" dirty="0">
                <a:solidFill>
                  <a:schemeClr val="accent2"/>
                </a:solidFill>
              </a:rPr>
              <a:t>1</a:t>
            </a:r>
            <a:r>
              <a:rPr lang="en-US" sz="2000" dirty="0">
                <a:solidFill>
                  <a:schemeClr val="accent2"/>
                </a:solidFill>
              </a:rPr>
              <a:t>(t)  = V</a:t>
            </a:r>
            <a:r>
              <a:rPr lang="en-US" sz="2000" baseline="-25000" dirty="0">
                <a:solidFill>
                  <a:schemeClr val="accent2"/>
                </a:solidFill>
              </a:rPr>
              <a:t>1</a:t>
            </a:r>
            <a:r>
              <a:rPr lang="en-US" sz="2000" dirty="0">
                <a:solidFill>
                  <a:schemeClr val="accent2"/>
                </a:solidFill>
              </a:rPr>
              <a:t>cos(wt+</a:t>
            </a:r>
            <a:r>
              <a:rPr lang="en-US" sz="2000" dirty="0">
                <a:solidFill>
                  <a:schemeClr val="accent2"/>
                </a:solidFill>
                <a:sym typeface="Symbol"/>
              </a:rPr>
              <a:t>) and </a:t>
            </a:r>
            <a:r>
              <a:rPr lang="en-US" sz="2000" dirty="0">
                <a:solidFill>
                  <a:schemeClr val="accent2"/>
                </a:solidFill>
              </a:rPr>
              <a:t>v</a:t>
            </a:r>
            <a:r>
              <a:rPr lang="en-US" sz="2000" baseline="-25000" dirty="0">
                <a:solidFill>
                  <a:schemeClr val="accent2"/>
                </a:solidFill>
              </a:rPr>
              <a:t>2</a:t>
            </a:r>
            <a:r>
              <a:rPr lang="en-US" sz="2000" dirty="0">
                <a:solidFill>
                  <a:schemeClr val="accent2"/>
                </a:solidFill>
              </a:rPr>
              <a:t>(t) =</a:t>
            </a:r>
            <a:r>
              <a:rPr lang="en-US" sz="2000" dirty="0">
                <a:solidFill>
                  <a:schemeClr val="accent2"/>
                </a:solidFill>
                <a:sym typeface="Symbol"/>
              </a:rPr>
              <a:t> </a:t>
            </a:r>
            <a:r>
              <a:rPr lang="en-US" sz="2000" dirty="0">
                <a:solidFill>
                  <a:schemeClr val="accent2"/>
                </a:solidFill>
              </a:rPr>
              <a:t>V</a:t>
            </a:r>
            <a:r>
              <a:rPr lang="en-US" sz="2000" baseline="-25000" dirty="0">
                <a:solidFill>
                  <a:schemeClr val="accent2"/>
                </a:solidFill>
              </a:rPr>
              <a:t>2</a:t>
            </a:r>
            <a:r>
              <a:rPr lang="en-US" sz="2000" dirty="0">
                <a:solidFill>
                  <a:schemeClr val="accent2"/>
                </a:solidFill>
              </a:rPr>
              <a:t>cos(wt+</a:t>
            </a:r>
            <a:r>
              <a:rPr lang="en-US" sz="2000" dirty="0">
                <a:solidFill>
                  <a:schemeClr val="accent2"/>
                </a:solidFill>
                <a:sym typeface="Symbol"/>
              </a:rPr>
              <a:t>)</a:t>
            </a:r>
          </a:p>
          <a:p>
            <a:pPr>
              <a:spcBef>
                <a:spcPct val="20000"/>
              </a:spcBef>
              <a:tabLst>
                <a:tab pos="228600" algn="l"/>
                <a:tab pos="914400" algn="l"/>
              </a:tabLst>
            </a:pPr>
            <a:r>
              <a:rPr lang="en-US" sz="2000" u="sng" dirty="0">
                <a:solidFill>
                  <a:schemeClr val="accent2"/>
                </a:solidFill>
                <a:sym typeface="Symbol"/>
              </a:rPr>
              <a:t>KVL yields</a:t>
            </a:r>
            <a:r>
              <a:rPr lang="en-US" sz="2000" dirty="0">
                <a:solidFill>
                  <a:schemeClr val="accent2"/>
                </a:solidFill>
                <a:sym typeface="Symbol"/>
              </a:rPr>
              <a:t>:   	     v(t) = </a:t>
            </a:r>
            <a:r>
              <a:rPr lang="en-US" sz="2000" dirty="0">
                <a:solidFill>
                  <a:schemeClr val="accent2"/>
                </a:solidFill>
              </a:rPr>
              <a:t>v</a:t>
            </a:r>
            <a:r>
              <a:rPr lang="en-US" sz="2000" baseline="-25000" dirty="0">
                <a:solidFill>
                  <a:schemeClr val="accent2"/>
                </a:solidFill>
              </a:rPr>
              <a:t>1</a:t>
            </a:r>
            <a:r>
              <a:rPr lang="en-US" sz="2000" dirty="0">
                <a:solidFill>
                  <a:schemeClr val="accent2"/>
                </a:solidFill>
              </a:rPr>
              <a:t>(t) + v</a:t>
            </a:r>
            <a:r>
              <a:rPr lang="en-US" sz="2000" baseline="-25000" dirty="0">
                <a:solidFill>
                  <a:schemeClr val="accent2"/>
                </a:solidFill>
              </a:rPr>
              <a:t>2</a:t>
            </a:r>
            <a:r>
              <a:rPr lang="en-US" sz="2000" dirty="0">
                <a:solidFill>
                  <a:schemeClr val="accent2"/>
                </a:solidFill>
              </a:rPr>
              <a:t>(t)     </a:t>
            </a:r>
            <a:r>
              <a:rPr lang="en-US" sz="2000" b="1" i="1" dirty="0">
                <a:solidFill>
                  <a:srgbClr val="FF0000"/>
                </a:solidFill>
              </a:rPr>
              <a:t>(KVL in the time-domain)</a:t>
            </a:r>
          </a:p>
          <a:p>
            <a:pPr>
              <a:spcBef>
                <a:spcPct val="20000"/>
              </a:spcBef>
              <a:tabLst>
                <a:tab pos="228600" algn="l"/>
                <a:tab pos="914400" algn="l"/>
              </a:tabLst>
            </a:pPr>
            <a:r>
              <a:rPr lang="en-US" sz="2000" dirty="0">
                <a:solidFill>
                  <a:schemeClr val="accent2"/>
                </a:solidFill>
                <a:sym typeface="Symbol"/>
              </a:rPr>
              <a:t>			</a:t>
            </a:r>
            <a:r>
              <a:rPr lang="en-US" sz="2000" dirty="0">
                <a:solidFill>
                  <a:schemeClr val="accent2"/>
                </a:solidFill>
              </a:rPr>
              <a:t> </a:t>
            </a:r>
            <a:r>
              <a:rPr lang="en-US" sz="2000" dirty="0" err="1">
                <a:solidFill>
                  <a:schemeClr val="accent2"/>
                </a:solidFill>
              </a:rPr>
              <a:t>V</a:t>
            </a:r>
            <a:r>
              <a:rPr lang="en-US" sz="2000" baseline="-25000" dirty="0" err="1">
                <a:solidFill>
                  <a:schemeClr val="accent2"/>
                </a:solidFill>
              </a:rPr>
              <a:t>P</a:t>
            </a:r>
            <a:r>
              <a:rPr lang="en-US" sz="2000" dirty="0" err="1">
                <a:solidFill>
                  <a:schemeClr val="accent2"/>
                </a:solidFill>
              </a:rPr>
              <a:t>cos</a:t>
            </a:r>
            <a:r>
              <a:rPr lang="en-US" sz="2000" dirty="0">
                <a:solidFill>
                  <a:schemeClr val="accent2"/>
                </a:solidFill>
              </a:rPr>
              <a:t>(</a:t>
            </a:r>
            <a:r>
              <a:rPr lang="en-US" sz="2000" dirty="0" err="1">
                <a:solidFill>
                  <a:schemeClr val="accent2"/>
                </a:solidFill>
              </a:rPr>
              <a:t>wt</a:t>
            </a:r>
            <a:r>
              <a:rPr lang="en-US" sz="2000" dirty="0">
                <a:solidFill>
                  <a:schemeClr val="accent2"/>
                </a:solidFill>
              </a:rPr>
              <a:t>+</a:t>
            </a:r>
            <a:r>
              <a:rPr lang="en-US" sz="2000" dirty="0">
                <a:solidFill>
                  <a:schemeClr val="accent2"/>
                </a:solidFill>
                <a:sym typeface="Symbol"/>
              </a:rPr>
              <a:t>)</a:t>
            </a:r>
            <a:r>
              <a:rPr lang="en-US" sz="2000" dirty="0">
                <a:solidFill>
                  <a:schemeClr val="accent2"/>
                </a:solidFill>
              </a:rPr>
              <a:t>  = V</a:t>
            </a:r>
            <a:r>
              <a:rPr lang="en-US" sz="2000" baseline="-25000" dirty="0">
                <a:solidFill>
                  <a:schemeClr val="accent2"/>
                </a:solidFill>
              </a:rPr>
              <a:t>1</a:t>
            </a:r>
            <a:r>
              <a:rPr lang="en-US" sz="2000" dirty="0">
                <a:solidFill>
                  <a:schemeClr val="accent2"/>
                </a:solidFill>
              </a:rPr>
              <a:t>cos(wt+</a:t>
            </a:r>
            <a:r>
              <a:rPr lang="en-US" sz="2000" dirty="0">
                <a:solidFill>
                  <a:schemeClr val="accent2"/>
                </a:solidFill>
                <a:sym typeface="Symbol"/>
              </a:rPr>
              <a:t>) + </a:t>
            </a:r>
            <a:r>
              <a:rPr lang="en-US" sz="2000" dirty="0">
                <a:solidFill>
                  <a:schemeClr val="accent2"/>
                </a:solidFill>
              </a:rPr>
              <a:t>V</a:t>
            </a:r>
            <a:r>
              <a:rPr lang="en-US" sz="2000" baseline="-25000" dirty="0">
                <a:solidFill>
                  <a:schemeClr val="accent2"/>
                </a:solidFill>
              </a:rPr>
              <a:t>2</a:t>
            </a:r>
            <a:r>
              <a:rPr lang="en-US" sz="2000" dirty="0">
                <a:solidFill>
                  <a:schemeClr val="accent2"/>
                </a:solidFill>
              </a:rPr>
              <a:t>cos(wt+</a:t>
            </a:r>
            <a:r>
              <a:rPr lang="en-US" sz="2000" dirty="0">
                <a:solidFill>
                  <a:schemeClr val="accent2"/>
                </a:solidFill>
                <a:sym typeface="Symbol"/>
              </a:rPr>
              <a:t>)</a:t>
            </a:r>
          </a:p>
          <a:p>
            <a:pPr>
              <a:spcBef>
                <a:spcPct val="20000"/>
              </a:spcBef>
              <a:tabLst>
                <a:tab pos="228600" algn="l"/>
                <a:tab pos="914400" algn="l"/>
              </a:tabLst>
            </a:pPr>
            <a:r>
              <a:rPr lang="en-US" sz="2000" dirty="0">
                <a:solidFill>
                  <a:schemeClr val="accent2"/>
                </a:solidFill>
                <a:sym typeface="Symbol"/>
              </a:rPr>
              <a:t>		    Now replacing the equation by an equation with the same real part:</a:t>
            </a:r>
          </a:p>
          <a:p>
            <a:pPr>
              <a:spcBef>
                <a:spcPct val="20000"/>
              </a:spcBef>
              <a:tabLst>
                <a:tab pos="228600" algn="l"/>
                <a:tab pos="914400" algn="l"/>
              </a:tabLst>
            </a:pPr>
            <a:r>
              <a:rPr lang="en-US" sz="2000" dirty="0">
                <a:solidFill>
                  <a:schemeClr val="accent2"/>
                </a:solidFill>
                <a:sym typeface="Symbol"/>
              </a:rPr>
              <a:t>			</a:t>
            </a:r>
            <a:r>
              <a:rPr lang="en-US" sz="2000" dirty="0">
                <a:solidFill>
                  <a:schemeClr val="accent2"/>
                </a:solidFill>
              </a:rPr>
              <a:t> </a:t>
            </a:r>
            <a:r>
              <a:rPr lang="en-US" sz="2000" dirty="0" err="1">
                <a:solidFill>
                  <a:schemeClr val="accent2"/>
                </a:solidFill>
              </a:rPr>
              <a:t>V</a:t>
            </a:r>
            <a:r>
              <a:rPr lang="en-US" sz="2000" baseline="-25000" dirty="0" err="1">
                <a:solidFill>
                  <a:schemeClr val="accent2"/>
                </a:solidFill>
              </a:rPr>
              <a:t>P</a:t>
            </a:r>
            <a:r>
              <a:rPr lang="en-US" sz="2000" dirty="0" err="1">
                <a:solidFill>
                  <a:schemeClr val="accent2"/>
                </a:solidFill>
              </a:rPr>
              <a:t>e</a:t>
            </a:r>
            <a:r>
              <a:rPr lang="en-US" sz="2000" baseline="30000" dirty="0" err="1">
                <a:solidFill>
                  <a:schemeClr val="accent2"/>
                </a:solidFill>
              </a:rPr>
              <a:t>j</a:t>
            </a:r>
            <a:r>
              <a:rPr lang="en-US" sz="2000" baseline="30000" dirty="0">
                <a:solidFill>
                  <a:schemeClr val="accent2"/>
                </a:solidFill>
              </a:rPr>
              <a:t>(</a:t>
            </a:r>
            <a:r>
              <a:rPr lang="en-US" sz="2000" baseline="30000" dirty="0" err="1">
                <a:solidFill>
                  <a:schemeClr val="accent2"/>
                </a:solidFill>
              </a:rPr>
              <a:t>wt</a:t>
            </a:r>
            <a:r>
              <a:rPr lang="en-US" sz="2000" baseline="30000" dirty="0">
                <a:solidFill>
                  <a:schemeClr val="accent2"/>
                </a:solidFill>
              </a:rPr>
              <a:t>+</a:t>
            </a:r>
            <a:r>
              <a:rPr lang="en-US" sz="2000" baseline="30000" dirty="0">
                <a:solidFill>
                  <a:schemeClr val="accent2"/>
                </a:solidFill>
                <a:sym typeface="Symbol"/>
              </a:rPr>
              <a:t></a:t>
            </a:r>
            <a:r>
              <a:rPr lang="en-US" sz="2000" baseline="30000" dirty="0">
                <a:solidFill>
                  <a:schemeClr val="accent2"/>
                </a:solidFill>
              </a:rPr>
              <a:t>)</a:t>
            </a:r>
            <a:r>
              <a:rPr lang="en-US" sz="2000" dirty="0">
                <a:solidFill>
                  <a:schemeClr val="accent2"/>
                </a:solidFill>
                <a:sym typeface="Symbol"/>
              </a:rPr>
              <a:t> = </a:t>
            </a:r>
            <a:r>
              <a:rPr lang="en-US" sz="2000" dirty="0">
                <a:solidFill>
                  <a:schemeClr val="accent2"/>
                </a:solidFill>
              </a:rPr>
              <a:t>V</a:t>
            </a:r>
            <a:r>
              <a:rPr lang="en-US" sz="2000" baseline="-25000" dirty="0">
                <a:solidFill>
                  <a:schemeClr val="accent2"/>
                </a:solidFill>
              </a:rPr>
              <a:t>1</a:t>
            </a:r>
            <a:r>
              <a:rPr lang="en-US" sz="2000" dirty="0">
                <a:solidFill>
                  <a:schemeClr val="accent2"/>
                </a:solidFill>
              </a:rPr>
              <a:t>e</a:t>
            </a:r>
            <a:r>
              <a:rPr lang="en-US" sz="2000" baseline="30000" dirty="0">
                <a:solidFill>
                  <a:schemeClr val="accent2"/>
                </a:solidFill>
              </a:rPr>
              <a:t>j(wt+</a:t>
            </a:r>
            <a:r>
              <a:rPr lang="en-US" sz="2000" baseline="30000" dirty="0">
                <a:solidFill>
                  <a:schemeClr val="accent2"/>
                </a:solidFill>
                <a:sym typeface="Symbol"/>
              </a:rPr>
              <a:t></a:t>
            </a:r>
            <a:r>
              <a:rPr lang="en-US" sz="2000" baseline="30000" dirty="0">
                <a:solidFill>
                  <a:schemeClr val="accent2"/>
                </a:solidFill>
              </a:rPr>
              <a:t>)</a:t>
            </a:r>
            <a:r>
              <a:rPr lang="en-US" sz="2000" dirty="0">
                <a:solidFill>
                  <a:schemeClr val="accent2"/>
                </a:solidFill>
              </a:rPr>
              <a:t> + V</a:t>
            </a:r>
            <a:r>
              <a:rPr lang="en-US" sz="2000" baseline="-25000" dirty="0">
                <a:solidFill>
                  <a:schemeClr val="accent2"/>
                </a:solidFill>
              </a:rPr>
              <a:t>2</a:t>
            </a:r>
            <a:r>
              <a:rPr lang="en-US" sz="2000" dirty="0">
                <a:solidFill>
                  <a:schemeClr val="accent2"/>
                </a:solidFill>
              </a:rPr>
              <a:t>e</a:t>
            </a:r>
            <a:r>
              <a:rPr lang="en-US" sz="2000" baseline="30000" dirty="0">
                <a:solidFill>
                  <a:schemeClr val="accent2"/>
                </a:solidFill>
              </a:rPr>
              <a:t>j(wt+</a:t>
            </a:r>
            <a:r>
              <a:rPr lang="en-US" sz="2000" baseline="30000" dirty="0">
                <a:solidFill>
                  <a:schemeClr val="accent2"/>
                </a:solidFill>
                <a:sym typeface="Symbol"/>
              </a:rPr>
              <a:t></a:t>
            </a:r>
            <a:r>
              <a:rPr lang="en-US" sz="2000" baseline="30000" dirty="0">
                <a:solidFill>
                  <a:schemeClr val="accent2"/>
                </a:solidFill>
              </a:rPr>
              <a:t>)</a:t>
            </a:r>
            <a:r>
              <a:rPr lang="en-US" sz="2000" dirty="0">
                <a:solidFill>
                  <a:schemeClr val="accent2"/>
                </a:solidFill>
              </a:rPr>
              <a:t> </a:t>
            </a:r>
          </a:p>
          <a:p>
            <a:pPr>
              <a:spcBef>
                <a:spcPct val="20000"/>
              </a:spcBef>
              <a:tabLst>
                <a:tab pos="228600" algn="l"/>
                <a:tab pos="914400" algn="l"/>
              </a:tabLst>
            </a:pPr>
            <a:r>
              <a:rPr lang="en-US" sz="2000" dirty="0">
                <a:solidFill>
                  <a:schemeClr val="accent2"/>
                </a:solidFill>
                <a:sym typeface="Symbol"/>
              </a:rPr>
              <a:t>		    Dividing by </a:t>
            </a:r>
            <a:r>
              <a:rPr lang="en-US" sz="2000" dirty="0" err="1">
                <a:solidFill>
                  <a:schemeClr val="accent2"/>
                </a:solidFill>
                <a:sym typeface="Symbol"/>
              </a:rPr>
              <a:t>e</a:t>
            </a:r>
            <a:r>
              <a:rPr lang="en-US" sz="2000" baseline="30000" dirty="0" err="1">
                <a:solidFill>
                  <a:schemeClr val="accent2"/>
                </a:solidFill>
                <a:sym typeface="Symbol"/>
              </a:rPr>
              <a:t>jwt</a:t>
            </a:r>
            <a:r>
              <a:rPr lang="en-US" sz="2000" dirty="0">
                <a:solidFill>
                  <a:schemeClr val="accent2"/>
                </a:solidFill>
                <a:sym typeface="Symbol"/>
              </a:rPr>
              <a:t> yields</a:t>
            </a:r>
          </a:p>
          <a:p>
            <a:pPr>
              <a:spcBef>
                <a:spcPct val="20000"/>
              </a:spcBef>
              <a:tabLst>
                <a:tab pos="228600" algn="l"/>
                <a:tab pos="914400" algn="l"/>
              </a:tabLst>
            </a:pPr>
            <a:r>
              <a:rPr lang="en-US" sz="2000" dirty="0">
                <a:solidFill>
                  <a:schemeClr val="accent2"/>
                </a:solidFill>
              </a:rPr>
              <a:t>			</a:t>
            </a:r>
            <a:r>
              <a:rPr lang="en-US" sz="2000" dirty="0" err="1">
                <a:solidFill>
                  <a:schemeClr val="accent2"/>
                </a:solidFill>
              </a:rPr>
              <a:t>V</a:t>
            </a:r>
            <a:r>
              <a:rPr lang="en-US" sz="2000" baseline="-25000" dirty="0" err="1">
                <a:solidFill>
                  <a:schemeClr val="accent2"/>
                </a:solidFill>
              </a:rPr>
              <a:t>P</a:t>
            </a:r>
            <a:r>
              <a:rPr lang="en-US" sz="2000" dirty="0" err="1">
                <a:solidFill>
                  <a:schemeClr val="accent2"/>
                </a:solidFill>
              </a:rPr>
              <a:t>e</a:t>
            </a:r>
            <a:r>
              <a:rPr lang="en-US" sz="2000" baseline="30000" dirty="0" err="1">
                <a:solidFill>
                  <a:schemeClr val="accent2"/>
                </a:solidFill>
              </a:rPr>
              <a:t>j</a:t>
            </a:r>
            <a:r>
              <a:rPr lang="en-US" sz="2000" baseline="30000" dirty="0">
                <a:solidFill>
                  <a:schemeClr val="accent2"/>
                </a:solidFill>
                <a:sym typeface="Symbol"/>
              </a:rPr>
              <a:t> </a:t>
            </a:r>
            <a:r>
              <a:rPr lang="en-US" sz="2000" dirty="0">
                <a:solidFill>
                  <a:schemeClr val="accent2"/>
                </a:solidFill>
                <a:sym typeface="Symbol"/>
              </a:rPr>
              <a:t> = </a:t>
            </a:r>
            <a:r>
              <a:rPr lang="en-US" sz="2000" dirty="0">
                <a:solidFill>
                  <a:schemeClr val="accent2"/>
                </a:solidFill>
              </a:rPr>
              <a:t>V</a:t>
            </a:r>
            <a:r>
              <a:rPr lang="en-US" sz="2000" baseline="-25000" dirty="0">
                <a:solidFill>
                  <a:schemeClr val="accent2"/>
                </a:solidFill>
              </a:rPr>
              <a:t>1</a:t>
            </a:r>
            <a:r>
              <a:rPr lang="en-US" sz="2000" dirty="0">
                <a:solidFill>
                  <a:schemeClr val="accent2"/>
                </a:solidFill>
              </a:rPr>
              <a:t>e</a:t>
            </a:r>
            <a:r>
              <a:rPr lang="en-US" sz="2000" baseline="30000" dirty="0">
                <a:solidFill>
                  <a:schemeClr val="accent2"/>
                </a:solidFill>
              </a:rPr>
              <a:t>j</a:t>
            </a:r>
            <a:r>
              <a:rPr lang="en-US" sz="2000" baseline="30000" dirty="0">
                <a:solidFill>
                  <a:schemeClr val="accent2"/>
                </a:solidFill>
                <a:sym typeface="Symbol"/>
              </a:rPr>
              <a:t></a:t>
            </a:r>
            <a:r>
              <a:rPr lang="en-US" sz="2000" dirty="0">
                <a:solidFill>
                  <a:schemeClr val="accent2"/>
                </a:solidFill>
              </a:rPr>
              <a:t> + V</a:t>
            </a:r>
            <a:r>
              <a:rPr lang="en-US" sz="2000" baseline="-25000" dirty="0">
                <a:solidFill>
                  <a:schemeClr val="accent2"/>
                </a:solidFill>
              </a:rPr>
              <a:t>2</a:t>
            </a:r>
            <a:r>
              <a:rPr lang="en-US" sz="2000" dirty="0">
                <a:solidFill>
                  <a:schemeClr val="accent2"/>
                </a:solidFill>
              </a:rPr>
              <a:t>e</a:t>
            </a:r>
            <a:r>
              <a:rPr lang="en-US" sz="2000" baseline="30000" dirty="0">
                <a:solidFill>
                  <a:schemeClr val="accent2"/>
                </a:solidFill>
              </a:rPr>
              <a:t>j</a:t>
            </a:r>
            <a:r>
              <a:rPr lang="en-US" sz="2000" baseline="30000" dirty="0">
                <a:solidFill>
                  <a:schemeClr val="accent2"/>
                </a:solidFill>
                <a:sym typeface="Symbol"/>
              </a:rPr>
              <a:t></a:t>
            </a:r>
            <a:r>
              <a:rPr lang="en-US" sz="2000" dirty="0">
                <a:solidFill>
                  <a:schemeClr val="accent2"/>
                </a:solidFill>
              </a:rPr>
              <a:t> </a:t>
            </a:r>
          </a:p>
          <a:p>
            <a:pPr>
              <a:spcBef>
                <a:spcPct val="20000"/>
              </a:spcBef>
              <a:tabLst>
                <a:tab pos="228600" algn="l"/>
                <a:tab pos="914400" algn="l"/>
                <a:tab pos="1314450" algn="l"/>
              </a:tabLst>
            </a:pPr>
            <a:r>
              <a:rPr lang="en-US" sz="2000" dirty="0">
                <a:solidFill>
                  <a:schemeClr val="accent2"/>
                </a:solidFill>
                <a:sym typeface="Symbol"/>
              </a:rPr>
              <a:t>		    But these are simply polar numbers (in true polar form) so</a:t>
            </a:r>
          </a:p>
          <a:p>
            <a:pPr>
              <a:spcBef>
                <a:spcPct val="20000"/>
              </a:spcBef>
              <a:tabLst>
                <a:tab pos="228600" algn="l"/>
                <a:tab pos="914400" algn="l"/>
              </a:tabLst>
            </a:pPr>
            <a:r>
              <a:rPr lang="en-US" sz="2000" dirty="0">
                <a:solidFill>
                  <a:schemeClr val="accent2"/>
                </a:solidFill>
                <a:sym typeface="Symbol"/>
              </a:rPr>
              <a:t>			V</a:t>
            </a:r>
            <a:r>
              <a:rPr lang="en-US" sz="2000" baseline="-25000" dirty="0">
                <a:solidFill>
                  <a:schemeClr val="accent2"/>
                </a:solidFill>
                <a:sym typeface="Symbol"/>
              </a:rPr>
              <a:t>P</a:t>
            </a:r>
            <a:r>
              <a:rPr lang="en-US" sz="2000" dirty="0">
                <a:solidFill>
                  <a:schemeClr val="accent2"/>
                </a:solidFill>
                <a:sym typeface="Symbol"/>
              </a:rPr>
              <a:t>  = V</a:t>
            </a:r>
            <a:r>
              <a:rPr lang="en-US" sz="2000" baseline="-25000" dirty="0">
                <a:solidFill>
                  <a:schemeClr val="accent2"/>
                </a:solidFill>
                <a:sym typeface="Symbol"/>
              </a:rPr>
              <a:t>1</a:t>
            </a:r>
            <a:r>
              <a:rPr lang="en-US" sz="2000" dirty="0">
                <a:solidFill>
                  <a:schemeClr val="accent2"/>
                </a:solidFill>
                <a:sym typeface="Symbol"/>
              </a:rPr>
              <a:t>    +   V</a:t>
            </a:r>
            <a:r>
              <a:rPr lang="en-US" sz="2000" baseline="-25000" dirty="0">
                <a:solidFill>
                  <a:schemeClr val="accent2"/>
                </a:solidFill>
                <a:sym typeface="Symbol"/>
              </a:rPr>
              <a:t>2</a:t>
            </a:r>
            <a:r>
              <a:rPr lang="en-US" sz="2000" dirty="0">
                <a:solidFill>
                  <a:schemeClr val="accent2"/>
                </a:solidFill>
                <a:sym typeface="Symbol"/>
              </a:rPr>
              <a:t>     or</a:t>
            </a:r>
          </a:p>
          <a:p>
            <a:pPr>
              <a:spcBef>
                <a:spcPct val="20000"/>
              </a:spcBef>
              <a:tabLst>
                <a:tab pos="228600" algn="l"/>
                <a:tab pos="914400" algn="l"/>
              </a:tabLst>
            </a:pPr>
            <a:r>
              <a:rPr lang="en-US" sz="2000" dirty="0">
                <a:solidFill>
                  <a:schemeClr val="accent2"/>
                </a:solidFill>
                <a:sym typeface="Symbol"/>
              </a:rPr>
              <a:t>			 			      </a:t>
            </a:r>
            <a:r>
              <a:rPr lang="en-US" sz="2000" b="1" i="1" dirty="0">
                <a:solidFill>
                  <a:srgbClr val="FF0000"/>
                </a:solidFill>
                <a:sym typeface="Symbol"/>
              </a:rPr>
              <a:t>(KVL using phasors)</a:t>
            </a:r>
          </a:p>
          <a:p>
            <a:pPr>
              <a:spcBef>
                <a:spcPct val="20000"/>
              </a:spcBef>
              <a:tabLst>
                <a:tab pos="228600" algn="l"/>
                <a:tab pos="914400" algn="l"/>
              </a:tabLst>
            </a:pPr>
            <a:endParaRPr lang="en-US" sz="2000" dirty="0">
              <a:solidFill>
                <a:schemeClr val="accent2"/>
              </a:solidFill>
              <a:sym typeface="Symbol"/>
            </a:endParaRPr>
          </a:p>
          <a:p>
            <a:pPr>
              <a:spcBef>
                <a:spcPct val="20000"/>
              </a:spcBef>
              <a:tabLst>
                <a:tab pos="228600" algn="l"/>
                <a:tab pos="914400" algn="l"/>
              </a:tabLst>
            </a:pPr>
            <a:endParaRPr lang="en-US" sz="2000" dirty="0">
              <a:solidFill>
                <a:schemeClr val="accent2"/>
              </a:solidFill>
            </a:endParaRPr>
          </a:p>
        </p:txBody>
      </p:sp>
      <p:sp>
        <p:nvSpPr>
          <p:cNvPr id="10"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11"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2" name="Rectangle 4"/>
          <p:cNvSpPr>
            <a:spLocks noChangeArrowheads="1"/>
          </p:cNvSpPr>
          <p:nvPr/>
        </p:nvSpPr>
        <p:spPr bwMode="auto">
          <a:xfrm>
            <a:off x="0" y="0"/>
            <a:ext cx="6705600" cy="304800"/>
          </a:xfrm>
          <a:prstGeom prst="rect">
            <a:avLst/>
          </a:prstGeom>
          <a:noFill/>
          <a:ln w="9525">
            <a:noFill/>
            <a:miter lim="800000"/>
            <a:headEnd/>
            <a:tailEnd/>
          </a:ln>
        </p:spPr>
        <p:txBody>
          <a:bodyPr/>
          <a:lstStyle/>
          <a:p>
            <a:pPr>
              <a:spcBef>
                <a:spcPct val="20000"/>
              </a:spcBef>
            </a:pPr>
            <a:r>
              <a:rPr lang="en-US" sz="2000" dirty="0">
                <a:solidFill>
                  <a:schemeClr val="accent2"/>
                </a:solidFill>
                <a:cs typeface="Times New Roman" pitchFamily="18" charset="0"/>
              </a:rPr>
              <a:t>Chapter 9      EGR 272 – Circuit Theory II</a:t>
            </a:r>
            <a:endParaRPr lang="en-US" sz="3200" dirty="0"/>
          </a:p>
        </p:txBody>
      </p:sp>
      <p:pic>
        <p:nvPicPr>
          <p:cNvPr id="224259" name="Picture 3"/>
          <p:cNvPicPr>
            <a:picLocks noChangeAspect="1" noChangeArrowheads="1"/>
          </p:cNvPicPr>
          <p:nvPr/>
        </p:nvPicPr>
        <p:blipFill>
          <a:blip r:embed="rId3" cstate="print"/>
          <a:srcRect/>
          <a:stretch>
            <a:fillRect/>
          </a:stretch>
        </p:blipFill>
        <p:spPr bwMode="auto">
          <a:xfrm>
            <a:off x="2057400" y="838200"/>
            <a:ext cx="3657600" cy="1532771"/>
          </a:xfrm>
          <a:prstGeom prst="rect">
            <a:avLst/>
          </a:prstGeom>
          <a:noFill/>
          <a:ln w="9525">
            <a:noFill/>
            <a:miter lim="800000"/>
            <a:headEnd/>
            <a:tailEnd/>
          </a:ln>
        </p:spPr>
      </p:pic>
      <p:graphicFrame>
        <p:nvGraphicFramePr>
          <p:cNvPr id="13" name="Object 12"/>
          <p:cNvGraphicFramePr>
            <a:graphicFrameLocks noChangeAspect="1"/>
          </p:cNvGraphicFramePr>
          <p:nvPr>
            <p:extLst>
              <p:ext uri="{D42A27DB-BD31-4B8C-83A1-F6EECF244321}">
                <p14:modId xmlns:p14="http://schemas.microsoft.com/office/powerpoint/2010/main" val="237621196"/>
              </p:ext>
            </p:extLst>
          </p:nvPr>
        </p:nvGraphicFramePr>
        <p:xfrm>
          <a:off x="2514600" y="6217145"/>
          <a:ext cx="2057400" cy="481609"/>
        </p:xfrm>
        <a:graphic>
          <a:graphicData uri="http://schemas.openxmlformats.org/presentationml/2006/ole">
            <mc:AlternateContent xmlns:mc="http://schemas.openxmlformats.org/markup-compatibility/2006">
              <mc:Choice xmlns:v="urn:schemas-microsoft-com:vml" Requires="v">
                <p:oleObj spid="_x0000_s224297" name="Equation" r:id="rId4" imgW="1091880" imgH="215640" progId="Equation.3">
                  <p:embed/>
                </p:oleObj>
              </mc:Choice>
              <mc:Fallback>
                <p:oleObj name="Equation" r:id="rId4" imgW="1091880" imgH="215640" progId="Equation.3">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6217145"/>
                        <a:ext cx="2057400" cy="481609"/>
                      </a:xfrm>
                      <a:prstGeom prst="rect">
                        <a:avLst/>
                      </a:prstGeom>
                      <a:noFill/>
                    </p:spPr>
                  </p:pic>
                </p:oleObj>
              </mc:Fallback>
            </mc:AlternateContent>
          </a:graphicData>
        </a:graphic>
      </p:graphicFrame>
      <p:sp>
        <p:nvSpPr>
          <p:cNvPr id="14" name="Rectangle 13"/>
          <p:cNvSpPr/>
          <p:nvPr/>
        </p:nvSpPr>
        <p:spPr>
          <a:xfrm>
            <a:off x="2019301" y="3314700"/>
            <a:ext cx="2171699" cy="381000"/>
          </a:xfrm>
          <a:prstGeom prst="rect">
            <a:avLst/>
          </a:prstGeom>
          <a:noFill/>
          <a:ln w="2857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2314574" y="6248400"/>
            <a:ext cx="2514600" cy="457200"/>
          </a:xfrm>
          <a:prstGeom prst="rect">
            <a:avLst/>
          </a:prstGeom>
          <a:noFill/>
          <a:ln w="2857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Arc 15"/>
          <p:cNvSpPr/>
          <p:nvPr/>
        </p:nvSpPr>
        <p:spPr>
          <a:xfrm rot="10800000">
            <a:off x="914400" y="3676650"/>
            <a:ext cx="2819400" cy="2800350"/>
          </a:xfrm>
          <a:prstGeom prst="arc">
            <a:avLst/>
          </a:prstGeom>
          <a:ln w="28575">
            <a:solidFill>
              <a:srgbClr val="FF3300"/>
            </a:solidFill>
            <a:headEnd type="triangle" w="lg" len="med"/>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Arc 17"/>
          <p:cNvSpPr/>
          <p:nvPr/>
        </p:nvSpPr>
        <p:spPr>
          <a:xfrm rot="10800000" flipV="1">
            <a:off x="914398" y="3486150"/>
            <a:ext cx="2190751" cy="3238500"/>
          </a:xfrm>
          <a:prstGeom prst="arc">
            <a:avLst/>
          </a:prstGeom>
          <a:ln w="28575">
            <a:solidFill>
              <a:srgbClr val="FF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1470908956"/>
              </p:ext>
            </p:extLst>
          </p:nvPr>
        </p:nvGraphicFramePr>
        <p:xfrm>
          <a:off x="5518151" y="4448175"/>
          <a:ext cx="3441697" cy="657225"/>
        </p:xfrm>
        <a:graphic>
          <a:graphicData uri="http://schemas.openxmlformats.org/presentationml/2006/ole">
            <mc:AlternateContent xmlns:mc="http://schemas.openxmlformats.org/markup-compatibility/2006">
              <mc:Choice xmlns:v="urn:schemas-microsoft-com:vml" Requires="v">
                <p:oleObj spid="_x0000_s224298" name="Equation" r:id="rId6" imgW="2527200" imgH="482400" progId="Equation.3">
                  <p:embed/>
                </p:oleObj>
              </mc:Choice>
              <mc:Fallback>
                <p:oleObj name="Equation" r:id="rId6" imgW="2527200" imgH="482400" progId="Equation.3">
                  <p:embed/>
                  <p:pic>
                    <p:nvPicPr>
                      <p:cNvPr id="0" name=""/>
                      <p:cNvPicPr/>
                      <p:nvPr/>
                    </p:nvPicPr>
                    <p:blipFill>
                      <a:blip r:embed="rId7"/>
                      <a:stretch>
                        <a:fillRect/>
                      </a:stretch>
                    </p:blipFill>
                    <p:spPr>
                      <a:xfrm>
                        <a:off x="5518151" y="4448175"/>
                        <a:ext cx="3441697" cy="657225"/>
                      </a:xfrm>
                      <a:prstGeom prst="rect">
                        <a:avLst/>
                      </a:prstGeom>
                      <a:ln w="28575">
                        <a:solidFill>
                          <a:schemeClr val="accent6"/>
                        </a:solidFill>
                      </a:ln>
                    </p:spPr>
                  </p:pic>
                </p:oleObj>
              </mc:Fallback>
            </mc:AlternateContent>
          </a:graphicData>
        </a:graphic>
      </p:graphicFrame>
      <p:sp>
        <p:nvSpPr>
          <p:cNvPr id="3" name="Rectangle 2"/>
          <p:cNvSpPr/>
          <p:nvPr/>
        </p:nvSpPr>
        <p:spPr>
          <a:xfrm>
            <a:off x="6324600" y="896535"/>
            <a:ext cx="2743200" cy="1015663"/>
          </a:xfrm>
          <a:prstGeom prst="rect">
            <a:avLst/>
          </a:prstGeom>
          <a:ln w="19050">
            <a:solidFill>
              <a:srgbClr val="FF0000"/>
            </a:solidFill>
          </a:ln>
        </p:spPr>
        <p:txBody>
          <a:bodyPr wrap="square">
            <a:spAutoFit/>
          </a:bodyPr>
          <a:lstStyle/>
          <a:p>
            <a:r>
              <a:rPr lang="en-US" sz="2000" dirty="0">
                <a:solidFill>
                  <a:srgbClr val="FF0000"/>
                </a:solidFill>
              </a:rPr>
              <a:t>This is essentially a short proof showing why phasor analysis works.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61" name="Rectangle 5"/>
          <p:cNvSpPr>
            <a:spLocks noChangeArrowheads="1"/>
          </p:cNvSpPr>
          <p:nvPr/>
        </p:nvSpPr>
        <p:spPr bwMode="auto">
          <a:xfrm>
            <a:off x="0" y="3886200"/>
            <a:ext cx="7010400" cy="1371600"/>
          </a:xfrm>
          <a:prstGeom prst="rect">
            <a:avLst/>
          </a:prstGeom>
          <a:noFill/>
          <a:ln w="9525">
            <a:noFill/>
            <a:miter lim="800000"/>
            <a:headEnd/>
            <a:tailEnd/>
          </a:ln>
          <a:effectLst/>
        </p:spPr>
        <p:txBody>
          <a:bodyPr/>
          <a:lstStyle/>
          <a:p>
            <a:pPr>
              <a:spcBef>
                <a:spcPct val="20000"/>
              </a:spcBef>
              <a:tabLst>
                <a:tab pos="228600" algn="l"/>
                <a:tab pos="914400" algn="l"/>
              </a:tabLst>
            </a:pPr>
            <a:r>
              <a:rPr lang="en-US" sz="2200" dirty="0">
                <a:solidFill>
                  <a:schemeClr val="accent2"/>
                </a:solidFill>
              </a:rPr>
              <a:t>Note that the relationship above is similar to Ohm’s Law.</a:t>
            </a:r>
          </a:p>
          <a:p>
            <a:pPr>
              <a:spcBef>
                <a:spcPct val="20000"/>
              </a:spcBef>
              <a:tabLst>
                <a:tab pos="228600" algn="l"/>
                <a:tab pos="914400" algn="l"/>
              </a:tabLst>
            </a:pPr>
            <a:r>
              <a:rPr lang="en-US" sz="2200" dirty="0">
                <a:solidFill>
                  <a:schemeClr val="accent2"/>
                </a:solidFill>
              </a:rPr>
              <a:t>Now we will define impedance for resistors, inductors, and capacitors.</a:t>
            </a:r>
          </a:p>
          <a:p>
            <a:pPr>
              <a:spcBef>
                <a:spcPct val="20000"/>
              </a:spcBef>
              <a:tabLst>
                <a:tab pos="228600" algn="l"/>
                <a:tab pos="914400" algn="l"/>
              </a:tabLst>
            </a:pPr>
            <a:r>
              <a:rPr lang="en-US" sz="2200" b="1" u="sng" dirty="0">
                <a:solidFill>
                  <a:schemeClr val="accent2"/>
                </a:solidFill>
              </a:rPr>
              <a:t>Resistors</a:t>
            </a:r>
            <a:r>
              <a:rPr lang="en-US" sz="2200" b="1" dirty="0">
                <a:solidFill>
                  <a:schemeClr val="accent2"/>
                </a:solidFill>
              </a:rPr>
              <a:t>:</a:t>
            </a:r>
          </a:p>
          <a:p>
            <a:pPr>
              <a:spcBef>
                <a:spcPct val="20000"/>
              </a:spcBef>
              <a:tabLst>
                <a:tab pos="228600" algn="l"/>
                <a:tab pos="914400" algn="l"/>
              </a:tabLst>
            </a:pPr>
            <a:r>
              <a:rPr lang="en-US" sz="2200" dirty="0">
                <a:solidFill>
                  <a:schemeClr val="accent2"/>
                </a:solidFill>
              </a:rPr>
              <a:t>If </a:t>
            </a:r>
            <a:r>
              <a:rPr lang="en-US" sz="2200" dirty="0" err="1">
                <a:solidFill>
                  <a:schemeClr val="accent2"/>
                </a:solidFill>
              </a:rPr>
              <a:t>i</a:t>
            </a:r>
            <a:r>
              <a:rPr lang="en-US" sz="2200" dirty="0">
                <a:solidFill>
                  <a:schemeClr val="accent2"/>
                </a:solidFill>
              </a:rPr>
              <a:t>(t) = </a:t>
            </a:r>
            <a:r>
              <a:rPr lang="en-US" sz="2200" dirty="0" err="1">
                <a:solidFill>
                  <a:schemeClr val="accent2"/>
                </a:solidFill>
              </a:rPr>
              <a:t>I</a:t>
            </a:r>
            <a:r>
              <a:rPr lang="en-US" sz="2200" baseline="-25000" dirty="0" err="1">
                <a:solidFill>
                  <a:schemeClr val="accent2"/>
                </a:solidFill>
              </a:rPr>
              <a:t>p</a:t>
            </a:r>
            <a:r>
              <a:rPr lang="en-US" sz="2200" dirty="0" err="1">
                <a:solidFill>
                  <a:schemeClr val="accent2"/>
                </a:solidFill>
              </a:rPr>
              <a:t>cos</a:t>
            </a:r>
            <a:r>
              <a:rPr lang="en-US" sz="2200" dirty="0">
                <a:solidFill>
                  <a:schemeClr val="accent2"/>
                </a:solidFill>
              </a:rPr>
              <a:t>(wt + </a:t>
            </a:r>
            <a:r>
              <a:rPr lang="en-US" sz="2200" dirty="0">
                <a:solidFill>
                  <a:schemeClr val="accent2"/>
                </a:solidFill>
                <a:sym typeface="Symbol" pitchFamily="18" charset="2"/>
              </a:rPr>
              <a:t></a:t>
            </a:r>
            <a:r>
              <a:rPr lang="en-US" sz="2200" dirty="0">
                <a:solidFill>
                  <a:schemeClr val="accent2"/>
                </a:solidFill>
              </a:rPr>
              <a:t>), find v(t) and show that </a:t>
            </a:r>
          </a:p>
          <a:p>
            <a:pPr>
              <a:spcBef>
                <a:spcPct val="20000"/>
              </a:spcBef>
              <a:tabLst>
                <a:tab pos="228600" algn="l"/>
                <a:tab pos="914400" algn="l"/>
              </a:tabLst>
            </a:pPr>
            <a:endParaRPr lang="en-US" sz="2200" dirty="0">
              <a:solidFill>
                <a:schemeClr val="accent2"/>
              </a:solidFill>
            </a:endParaRPr>
          </a:p>
        </p:txBody>
      </p:sp>
      <p:sp>
        <p:nvSpPr>
          <p:cNvPr id="224262" name="Rectangle 6"/>
          <p:cNvSpPr>
            <a:spLocks noChangeArrowheads="1"/>
          </p:cNvSpPr>
          <p:nvPr/>
        </p:nvSpPr>
        <p:spPr bwMode="auto">
          <a:xfrm>
            <a:off x="0" y="381000"/>
            <a:ext cx="8001000" cy="1676400"/>
          </a:xfrm>
          <a:prstGeom prst="rect">
            <a:avLst/>
          </a:prstGeom>
          <a:noFill/>
          <a:ln w="9525">
            <a:noFill/>
            <a:miter lim="800000"/>
            <a:headEnd/>
            <a:tailEnd/>
          </a:ln>
          <a:effectLst/>
        </p:spPr>
        <p:txBody>
          <a:bodyPr/>
          <a:lstStyle/>
          <a:p>
            <a:pPr>
              <a:spcBef>
                <a:spcPct val="20000"/>
              </a:spcBef>
              <a:tabLst>
                <a:tab pos="228600" algn="l"/>
                <a:tab pos="914400" algn="l"/>
              </a:tabLst>
            </a:pPr>
            <a:r>
              <a:rPr lang="en-US" sz="2200" dirty="0">
                <a:solidFill>
                  <a:schemeClr val="accent2"/>
                </a:solidFill>
              </a:rPr>
              <a:t>Before we get into the details of phasor analysis, we need a method of representing components in AC circuits.  We will introduce a new term called </a:t>
            </a:r>
            <a:r>
              <a:rPr lang="en-US" sz="2200" b="1" i="1" u="sng" dirty="0">
                <a:solidFill>
                  <a:schemeClr val="accent2"/>
                </a:solidFill>
              </a:rPr>
              <a:t>impedance</a:t>
            </a:r>
            <a:r>
              <a:rPr lang="en-US" sz="2200" dirty="0">
                <a:solidFill>
                  <a:schemeClr val="accent2"/>
                </a:solidFill>
              </a:rPr>
              <a:t>.</a:t>
            </a:r>
          </a:p>
          <a:p>
            <a:pPr>
              <a:spcBef>
                <a:spcPct val="20000"/>
              </a:spcBef>
              <a:tabLst>
                <a:tab pos="228600" algn="l"/>
                <a:tab pos="914400" algn="l"/>
              </a:tabLst>
            </a:pPr>
            <a:endParaRPr lang="en-US" sz="2200" dirty="0">
              <a:solidFill>
                <a:schemeClr val="accent2"/>
              </a:solidFill>
            </a:endParaRPr>
          </a:p>
          <a:p>
            <a:pPr>
              <a:spcBef>
                <a:spcPct val="20000"/>
              </a:spcBef>
              <a:tabLst>
                <a:tab pos="228600" algn="l"/>
                <a:tab pos="914400" algn="l"/>
              </a:tabLst>
            </a:pPr>
            <a:r>
              <a:rPr lang="en-US" sz="2200" b="1" u="sng" dirty="0">
                <a:solidFill>
                  <a:schemeClr val="accent2"/>
                </a:solidFill>
              </a:rPr>
              <a:t>Complex Impedance</a:t>
            </a:r>
          </a:p>
          <a:p>
            <a:pPr>
              <a:spcBef>
                <a:spcPct val="20000"/>
              </a:spcBef>
              <a:tabLst>
                <a:tab pos="228600" algn="l"/>
                <a:tab pos="914400" algn="l"/>
              </a:tabLst>
            </a:pPr>
            <a:r>
              <a:rPr lang="en-US" sz="2200" dirty="0">
                <a:solidFill>
                  <a:schemeClr val="accent2"/>
                </a:solidFill>
              </a:rPr>
              <a:t>Z = impedance or complex impedance (in </a:t>
            </a:r>
            <a:r>
              <a:rPr lang="en-US" sz="2200" dirty="0">
                <a:solidFill>
                  <a:schemeClr val="accent2"/>
                </a:solidFill>
                <a:sym typeface="Symbol" pitchFamily="18" charset="2"/>
              </a:rPr>
              <a:t></a:t>
            </a:r>
            <a:r>
              <a:rPr lang="en-US" sz="2200" dirty="0">
                <a:solidFill>
                  <a:schemeClr val="accent2"/>
                </a:solidFill>
              </a:rPr>
              <a:t>)</a:t>
            </a:r>
          </a:p>
        </p:txBody>
      </p:sp>
      <p:graphicFrame>
        <p:nvGraphicFramePr>
          <p:cNvPr id="224265" name="Object 9"/>
          <p:cNvGraphicFramePr>
            <a:graphicFrameLocks noChangeAspect="1"/>
          </p:cNvGraphicFramePr>
          <p:nvPr/>
        </p:nvGraphicFramePr>
        <p:xfrm>
          <a:off x="609600" y="2743200"/>
          <a:ext cx="2889813" cy="914400"/>
        </p:xfrm>
        <a:graphic>
          <a:graphicData uri="http://schemas.openxmlformats.org/presentationml/2006/ole">
            <mc:AlternateContent xmlns:mc="http://schemas.openxmlformats.org/markup-compatibility/2006">
              <mc:Choice xmlns:v="urn:schemas-microsoft-com:vml" Requires="v">
                <p:oleObj spid="_x0000_s225339" name="Equation" r:id="rId3" imgW="1752480" imgH="444240" progId="">
                  <p:embed/>
                </p:oleObj>
              </mc:Choice>
              <mc:Fallback>
                <p:oleObj name="Equation" r:id="rId3" imgW="1752480" imgH="44424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743200"/>
                        <a:ext cx="2889813" cy="914400"/>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4266" name="Object 10"/>
          <p:cNvGraphicFramePr>
            <a:graphicFrameLocks noChangeAspect="1"/>
          </p:cNvGraphicFramePr>
          <p:nvPr/>
        </p:nvGraphicFramePr>
        <p:xfrm>
          <a:off x="5257800" y="1524000"/>
          <a:ext cx="1714500" cy="1924050"/>
        </p:xfrm>
        <a:graphic>
          <a:graphicData uri="http://schemas.openxmlformats.org/presentationml/2006/ole">
            <mc:AlternateContent xmlns:mc="http://schemas.openxmlformats.org/markup-compatibility/2006">
              <mc:Choice xmlns:v="urn:schemas-microsoft-com:vml" Requires="v">
                <p:oleObj spid="_x0000_s225340" name="Microsoft Draw Drawing" r:id="rId5" imgW="1281600" imgH="1446480" progId="">
                  <p:embed/>
                </p:oleObj>
              </mc:Choice>
              <mc:Fallback>
                <p:oleObj name="Microsoft Draw Drawing" r:id="rId5" imgW="1281600" imgH="1446480"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7800" y="1524000"/>
                        <a:ext cx="1714500" cy="1924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4267" name="Object 11"/>
          <p:cNvGraphicFramePr>
            <a:graphicFrameLocks noChangeAspect="1"/>
          </p:cNvGraphicFramePr>
          <p:nvPr/>
        </p:nvGraphicFramePr>
        <p:xfrm>
          <a:off x="5334000" y="5334000"/>
          <a:ext cx="3048000" cy="695325"/>
        </p:xfrm>
        <a:graphic>
          <a:graphicData uri="http://schemas.openxmlformats.org/presentationml/2006/ole">
            <mc:AlternateContent xmlns:mc="http://schemas.openxmlformats.org/markup-compatibility/2006">
              <mc:Choice xmlns:v="urn:schemas-microsoft-com:vml" Requires="v">
                <p:oleObj spid="_x0000_s225341" name="Equation" r:id="rId7" imgW="2298600" imgH="419040" progId="">
                  <p:embed/>
                </p:oleObj>
              </mc:Choice>
              <mc:Fallback>
                <p:oleObj name="Equation" r:id="rId7" imgW="2298600" imgH="419040" progId="">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0" y="5334000"/>
                        <a:ext cx="3048000" cy="695325"/>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13"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4" name="Rectangle 4"/>
          <p:cNvSpPr>
            <a:spLocks noChangeArrowheads="1"/>
          </p:cNvSpPr>
          <p:nvPr/>
        </p:nvSpPr>
        <p:spPr bwMode="auto">
          <a:xfrm>
            <a:off x="0" y="0"/>
            <a:ext cx="6705600" cy="304800"/>
          </a:xfrm>
          <a:prstGeom prst="rect">
            <a:avLst/>
          </a:prstGeom>
          <a:noFill/>
          <a:ln w="9525">
            <a:noFill/>
            <a:miter lim="800000"/>
            <a:headEnd/>
            <a:tailEnd/>
          </a:ln>
        </p:spPr>
        <p:txBody>
          <a:bodyPr/>
          <a:lstStyle/>
          <a:p>
            <a:pPr>
              <a:spcBef>
                <a:spcPct val="20000"/>
              </a:spcBef>
            </a:pPr>
            <a:r>
              <a:rPr lang="en-US" sz="2000" dirty="0">
                <a:solidFill>
                  <a:schemeClr val="accent2"/>
                </a:solidFill>
                <a:cs typeface="Times New Roman" pitchFamily="18" charset="0"/>
              </a:rPr>
              <a:t>Chapter 9      EGR 272 – Circuit Theory II</a:t>
            </a:r>
            <a:endParaRPr lang="en-US" sz="32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5" name="Rectangle 5"/>
          <p:cNvSpPr>
            <a:spLocks noChangeArrowheads="1"/>
          </p:cNvSpPr>
          <p:nvPr/>
        </p:nvSpPr>
        <p:spPr bwMode="auto">
          <a:xfrm>
            <a:off x="0" y="381000"/>
            <a:ext cx="5715000" cy="990600"/>
          </a:xfrm>
          <a:prstGeom prst="rect">
            <a:avLst/>
          </a:prstGeom>
          <a:noFill/>
          <a:ln w="9525">
            <a:noFill/>
            <a:miter lim="800000"/>
            <a:headEnd/>
            <a:tailEnd/>
          </a:ln>
          <a:effectLst/>
        </p:spPr>
        <p:txBody>
          <a:bodyPr/>
          <a:lstStyle/>
          <a:p>
            <a:pPr>
              <a:spcBef>
                <a:spcPct val="20000"/>
              </a:spcBef>
              <a:tabLst>
                <a:tab pos="228600" algn="l"/>
                <a:tab pos="914400" algn="l"/>
              </a:tabLst>
            </a:pPr>
            <a:r>
              <a:rPr lang="en-US" sz="2200" b="1" u="sng" dirty="0">
                <a:solidFill>
                  <a:schemeClr val="accent2"/>
                </a:solidFill>
              </a:rPr>
              <a:t>Inductors</a:t>
            </a:r>
            <a:r>
              <a:rPr lang="en-US" sz="2200" b="1" dirty="0">
                <a:solidFill>
                  <a:schemeClr val="accent2"/>
                </a:solidFill>
              </a:rPr>
              <a:t>:</a:t>
            </a:r>
          </a:p>
          <a:p>
            <a:pPr>
              <a:spcBef>
                <a:spcPct val="20000"/>
              </a:spcBef>
              <a:tabLst>
                <a:tab pos="228600" algn="l"/>
                <a:tab pos="914400" algn="l"/>
              </a:tabLst>
            </a:pPr>
            <a:r>
              <a:rPr lang="en-US" sz="2200" dirty="0">
                <a:solidFill>
                  <a:schemeClr val="accent2"/>
                </a:solidFill>
              </a:rPr>
              <a:t>If </a:t>
            </a:r>
            <a:r>
              <a:rPr lang="en-US" sz="2200" dirty="0" err="1">
                <a:solidFill>
                  <a:schemeClr val="accent2"/>
                </a:solidFill>
              </a:rPr>
              <a:t>i</a:t>
            </a:r>
            <a:r>
              <a:rPr lang="en-US" sz="2200" dirty="0">
                <a:solidFill>
                  <a:schemeClr val="accent2"/>
                </a:solidFill>
              </a:rPr>
              <a:t>(t) = </a:t>
            </a:r>
            <a:r>
              <a:rPr lang="en-US" sz="2200" dirty="0" err="1">
                <a:solidFill>
                  <a:schemeClr val="accent2"/>
                </a:solidFill>
              </a:rPr>
              <a:t>I</a:t>
            </a:r>
            <a:r>
              <a:rPr lang="en-US" sz="2200" baseline="-25000" dirty="0" err="1">
                <a:solidFill>
                  <a:schemeClr val="accent2"/>
                </a:solidFill>
              </a:rPr>
              <a:t>p</a:t>
            </a:r>
            <a:r>
              <a:rPr lang="en-US" sz="2200" dirty="0" err="1">
                <a:solidFill>
                  <a:schemeClr val="accent2"/>
                </a:solidFill>
              </a:rPr>
              <a:t>cos</a:t>
            </a:r>
            <a:r>
              <a:rPr lang="en-US" sz="2200" dirty="0">
                <a:solidFill>
                  <a:schemeClr val="accent2"/>
                </a:solidFill>
              </a:rPr>
              <a:t>(wt + </a:t>
            </a:r>
            <a:r>
              <a:rPr lang="en-US" sz="2200" dirty="0">
                <a:solidFill>
                  <a:schemeClr val="accent2"/>
                </a:solidFill>
                <a:sym typeface="Symbol" pitchFamily="18" charset="2"/>
              </a:rPr>
              <a:t></a:t>
            </a:r>
            <a:r>
              <a:rPr lang="en-US" sz="2200" dirty="0">
                <a:solidFill>
                  <a:schemeClr val="accent2"/>
                </a:solidFill>
              </a:rPr>
              <a:t>), find v(t) and show that </a:t>
            </a:r>
          </a:p>
          <a:p>
            <a:pPr>
              <a:spcBef>
                <a:spcPct val="20000"/>
              </a:spcBef>
              <a:tabLst>
                <a:tab pos="228600" algn="l"/>
                <a:tab pos="914400" algn="l"/>
              </a:tabLst>
            </a:pPr>
            <a:endParaRPr lang="en-US" sz="2200" dirty="0">
              <a:solidFill>
                <a:schemeClr val="accent2"/>
              </a:solidFill>
            </a:endParaRPr>
          </a:p>
        </p:txBody>
      </p:sp>
      <p:graphicFrame>
        <p:nvGraphicFramePr>
          <p:cNvPr id="225291" name="Object 11"/>
          <p:cNvGraphicFramePr>
            <a:graphicFrameLocks noChangeAspect="1"/>
          </p:cNvGraphicFramePr>
          <p:nvPr/>
        </p:nvGraphicFramePr>
        <p:xfrm>
          <a:off x="5334000" y="838200"/>
          <a:ext cx="3048000" cy="388938"/>
        </p:xfrm>
        <a:graphic>
          <a:graphicData uri="http://schemas.openxmlformats.org/presentationml/2006/ole">
            <mc:AlternateContent xmlns:mc="http://schemas.openxmlformats.org/markup-compatibility/2006">
              <mc:Choice xmlns:v="urn:schemas-microsoft-com:vml" Requires="v">
                <p:oleObj spid="_x0000_s226344" name="Equation" r:id="rId3" imgW="2082600" imgH="228600" progId="">
                  <p:embed/>
                </p:oleObj>
              </mc:Choice>
              <mc:Fallback>
                <p:oleObj name="Equation" r:id="rId3" imgW="2082600" imgH="22860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838200"/>
                        <a:ext cx="3048000" cy="388938"/>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5292" name="Rectangle 12"/>
          <p:cNvSpPr>
            <a:spLocks noChangeArrowheads="1"/>
          </p:cNvSpPr>
          <p:nvPr/>
        </p:nvSpPr>
        <p:spPr bwMode="auto">
          <a:xfrm>
            <a:off x="0" y="3581400"/>
            <a:ext cx="5777120" cy="1287780"/>
          </a:xfrm>
          <a:prstGeom prst="rect">
            <a:avLst/>
          </a:prstGeom>
          <a:noFill/>
          <a:ln w="9525">
            <a:noFill/>
            <a:miter lim="800000"/>
            <a:headEnd/>
            <a:tailEnd/>
          </a:ln>
          <a:effectLst/>
        </p:spPr>
        <p:txBody>
          <a:bodyPr/>
          <a:lstStyle/>
          <a:p>
            <a:pPr>
              <a:spcBef>
                <a:spcPct val="20000"/>
              </a:spcBef>
              <a:tabLst>
                <a:tab pos="228600" algn="l"/>
                <a:tab pos="914400" algn="l"/>
              </a:tabLst>
            </a:pPr>
            <a:r>
              <a:rPr lang="en-US" sz="2200" b="1" u="sng">
                <a:solidFill>
                  <a:schemeClr val="accent2"/>
                </a:solidFill>
              </a:rPr>
              <a:t>Capacitors</a:t>
            </a:r>
            <a:r>
              <a:rPr lang="en-US" sz="2200" b="1">
                <a:solidFill>
                  <a:schemeClr val="accent2"/>
                </a:solidFill>
              </a:rPr>
              <a:t>:</a:t>
            </a:r>
          </a:p>
          <a:p>
            <a:pPr>
              <a:spcBef>
                <a:spcPct val="20000"/>
              </a:spcBef>
              <a:tabLst>
                <a:tab pos="228600" algn="l"/>
                <a:tab pos="914400" algn="l"/>
              </a:tabLst>
            </a:pPr>
            <a:r>
              <a:rPr lang="en-US" sz="2200">
                <a:solidFill>
                  <a:schemeClr val="accent2"/>
                </a:solidFill>
              </a:rPr>
              <a:t>If v(t) = V</a:t>
            </a:r>
            <a:r>
              <a:rPr lang="en-US" sz="2200" baseline="-25000">
                <a:solidFill>
                  <a:schemeClr val="accent2"/>
                </a:solidFill>
              </a:rPr>
              <a:t>p</a:t>
            </a:r>
            <a:r>
              <a:rPr lang="en-US" sz="2200">
                <a:solidFill>
                  <a:schemeClr val="accent2"/>
                </a:solidFill>
              </a:rPr>
              <a:t>cos(wt + </a:t>
            </a:r>
            <a:r>
              <a:rPr lang="en-US" sz="2200">
                <a:solidFill>
                  <a:schemeClr val="accent2"/>
                </a:solidFill>
                <a:sym typeface="Symbol" pitchFamily="18" charset="2"/>
              </a:rPr>
              <a:t></a:t>
            </a:r>
            <a:r>
              <a:rPr lang="en-US" sz="2200">
                <a:solidFill>
                  <a:schemeClr val="accent2"/>
                </a:solidFill>
              </a:rPr>
              <a:t>), find i(t) and show that </a:t>
            </a:r>
          </a:p>
          <a:p>
            <a:pPr>
              <a:spcBef>
                <a:spcPct val="20000"/>
              </a:spcBef>
              <a:tabLst>
                <a:tab pos="228600" algn="l"/>
                <a:tab pos="914400" algn="l"/>
              </a:tabLst>
            </a:pPr>
            <a:endParaRPr lang="en-US" sz="2200">
              <a:solidFill>
                <a:schemeClr val="accent2"/>
              </a:solidFill>
            </a:endParaRPr>
          </a:p>
        </p:txBody>
      </p:sp>
      <p:graphicFrame>
        <p:nvGraphicFramePr>
          <p:cNvPr id="225293" name="Object 13"/>
          <p:cNvGraphicFramePr>
            <a:graphicFrameLocks noChangeAspect="1"/>
          </p:cNvGraphicFramePr>
          <p:nvPr/>
        </p:nvGraphicFramePr>
        <p:xfrm>
          <a:off x="5334000" y="3886200"/>
          <a:ext cx="3657600" cy="620713"/>
        </p:xfrm>
        <a:graphic>
          <a:graphicData uri="http://schemas.openxmlformats.org/presentationml/2006/ole">
            <mc:AlternateContent xmlns:mc="http://schemas.openxmlformats.org/markup-compatibility/2006">
              <mc:Choice xmlns:v="urn:schemas-microsoft-com:vml" Requires="v">
                <p:oleObj spid="_x0000_s226345" name="Equation" r:id="rId5" imgW="3124080" imgH="419040" progId="">
                  <p:embed/>
                </p:oleObj>
              </mc:Choice>
              <mc:Fallback>
                <p:oleObj name="Equation" r:id="rId5" imgW="3124080" imgH="419040"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0" y="3886200"/>
                        <a:ext cx="3657600" cy="620713"/>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12"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3" name="Rectangle 4"/>
          <p:cNvSpPr>
            <a:spLocks noChangeArrowheads="1"/>
          </p:cNvSpPr>
          <p:nvPr/>
        </p:nvSpPr>
        <p:spPr bwMode="auto">
          <a:xfrm>
            <a:off x="0" y="0"/>
            <a:ext cx="6705600" cy="304800"/>
          </a:xfrm>
          <a:prstGeom prst="rect">
            <a:avLst/>
          </a:prstGeom>
          <a:noFill/>
          <a:ln w="9525">
            <a:noFill/>
            <a:miter lim="800000"/>
            <a:headEnd/>
            <a:tailEnd/>
          </a:ln>
        </p:spPr>
        <p:txBody>
          <a:bodyPr/>
          <a:lstStyle/>
          <a:p>
            <a:pPr>
              <a:spcBef>
                <a:spcPct val="20000"/>
              </a:spcBef>
            </a:pPr>
            <a:r>
              <a:rPr lang="en-US" sz="2000" dirty="0">
                <a:solidFill>
                  <a:schemeClr val="accent2"/>
                </a:solidFill>
                <a:cs typeface="Times New Roman" pitchFamily="18" charset="0"/>
              </a:rPr>
              <a:t>Chapter 9      EGR 272 – Circuit Theory II</a:t>
            </a:r>
            <a:endParaRPr lang="en-US" sz="32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9" name="Rectangle 5"/>
          <p:cNvSpPr>
            <a:spLocks noChangeArrowheads="1"/>
          </p:cNvSpPr>
          <p:nvPr/>
        </p:nvSpPr>
        <p:spPr bwMode="auto">
          <a:xfrm>
            <a:off x="0" y="2743200"/>
            <a:ext cx="9144000" cy="609600"/>
          </a:xfrm>
          <a:prstGeom prst="rect">
            <a:avLst/>
          </a:prstGeom>
          <a:noFill/>
          <a:ln w="9525">
            <a:noFill/>
            <a:miter lim="800000"/>
            <a:headEnd/>
            <a:tailEnd/>
          </a:ln>
          <a:effectLst/>
        </p:spPr>
        <p:txBody>
          <a:bodyPr/>
          <a:lstStyle/>
          <a:p>
            <a:pPr>
              <a:spcBef>
                <a:spcPct val="20000"/>
              </a:spcBef>
              <a:tabLst>
                <a:tab pos="228600" algn="l"/>
                <a:tab pos="914400" algn="l"/>
              </a:tabLst>
            </a:pPr>
            <a:r>
              <a:rPr lang="en-US" sz="2200" b="1" u="sng" dirty="0">
                <a:solidFill>
                  <a:srgbClr val="FF3300"/>
                </a:solidFill>
              </a:rPr>
              <a:t>Example</a:t>
            </a:r>
            <a:r>
              <a:rPr lang="en-US" sz="2200" b="1" dirty="0">
                <a:solidFill>
                  <a:srgbClr val="FF3300"/>
                </a:solidFill>
              </a:rPr>
              <a:t>:  </a:t>
            </a:r>
            <a:r>
              <a:rPr lang="en-US" sz="2200" dirty="0">
                <a:solidFill>
                  <a:srgbClr val="FF3300"/>
                </a:solidFill>
              </a:rPr>
              <a:t>Find I(t) in the circuit below using phasor analysis.  </a:t>
            </a:r>
          </a:p>
        </p:txBody>
      </p:sp>
      <p:graphicFrame>
        <p:nvGraphicFramePr>
          <p:cNvPr id="226313" name="Object 9"/>
          <p:cNvGraphicFramePr>
            <a:graphicFrameLocks noChangeAspect="1"/>
          </p:cNvGraphicFramePr>
          <p:nvPr/>
        </p:nvGraphicFramePr>
        <p:xfrm>
          <a:off x="0" y="3276600"/>
          <a:ext cx="4191000" cy="2057400"/>
        </p:xfrm>
        <a:graphic>
          <a:graphicData uri="http://schemas.openxmlformats.org/presentationml/2006/ole">
            <mc:AlternateContent xmlns:mc="http://schemas.openxmlformats.org/markup-compatibility/2006">
              <mc:Choice xmlns:v="urn:schemas-microsoft-com:vml" Requires="v">
                <p:oleObj spid="_x0000_s227349" name="Microsoft Draw Drawing" r:id="rId3" imgW="3474000" imgH="1712880" progId="">
                  <p:embed/>
                </p:oleObj>
              </mc:Choice>
              <mc:Fallback>
                <p:oleObj name="Microsoft Draw Drawing" r:id="rId3" imgW="3474000" imgH="171288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276600"/>
                        <a:ext cx="4191000" cy="205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10"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1" name="Rectangle 4"/>
          <p:cNvSpPr>
            <a:spLocks noChangeArrowheads="1"/>
          </p:cNvSpPr>
          <p:nvPr/>
        </p:nvSpPr>
        <p:spPr bwMode="auto">
          <a:xfrm>
            <a:off x="0" y="0"/>
            <a:ext cx="6705600" cy="304800"/>
          </a:xfrm>
          <a:prstGeom prst="rect">
            <a:avLst/>
          </a:prstGeom>
          <a:noFill/>
          <a:ln w="9525">
            <a:noFill/>
            <a:miter lim="800000"/>
            <a:headEnd/>
            <a:tailEnd/>
          </a:ln>
        </p:spPr>
        <p:txBody>
          <a:bodyPr/>
          <a:lstStyle/>
          <a:p>
            <a:pPr>
              <a:spcBef>
                <a:spcPct val="20000"/>
              </a:spcBef>
            </a:pPr>
            <a:r>
              <a:rPr lang="en-US" sz="2000" dirty="0">
                <a:solidFill>
                  <a:schemeClr val="accent2"/>
                </a:solidFill>
                <a:cs typeface="Times New Roman" pitchFamily="18" charset="0"/>
              </a:rPr>
              <a:t>Chapter 9      EGR 272 – Circuit Theory II</a:t>
            </a:r>
            <a:endParaRPr lang="en-US" sz="3200" dirty="0"/>
          </a:p>
        </p:txBody>
      </p:sp>
      <p:sp>
        <p:nvSpPr>
          <p:cNvPr id="7" name="Rectangle 5"/>
          <p:cNvSpPr>
            <a:spLocks noChangeArrowheads="1"/>
          </p:cNvSpPr>
          <p:nvPr/>
        </p:nvSpPr>
        <p:spPr bwMode="auto">
          <a:xfrm>
            <a:off x="0" y="381000"/>
            <a:ext cx="7620000" cy="1752600"/>
          </a:xfrm>
          <a:prstGeom prst="rect">
            <a:avLst/>
          </a:prstGeom>
          <a:noFill/>
          <a:ln w="9525">
            <a:noFill/>
            <a:miter lim="800000"/>
            <a:headEnd/>
            <a:tailEnd/>
          </a:ln>
          <a:effectLst/>
        </p:spPr>
        <p:txBody>
          <a:bodyPr/>
          <a:lstStyle/>
          <a:p>
            <a:pPr marL="292100" indent="-292100">
              <a:spcBef>
                <a:spcPct val="20000"/>
              </a:spcBef>
              <a:tabLst>
                <a:tab pos="228600" algn="l"/>
                <a:tab pos="914400" algn="l"/>
              </a:tabLst>
            </a:pPr>
            <a:r>
              <a:rPr lang="en-US" sz="2200" b="1" u="sng" dirty="0">
                <a:solidFill>
                  <a:schemeClr val="accent2"/>
                </a:solidFill>
              </a:rPr>
              <a:t>AC Circuit Analysis Procedure:</a:t>
            </a:r>
          </a:p>
          <a:p>
            <a:pPr marL="292100" indent="-292100">
              <a:spcBef>
                <a:spcPct val="20000"/>
              </a:spcBef>
              <a:tabLst>
                <a:tab pos="228600" algn="l"/>
                <a:tab pos="914400" algn="l"/>
              </a:tabLst>
            </a:pPr>
            <a:r>
              <a:rPr lang="en-US" sz="2200" dirty="0">
                <a:solidFill>
                  <a:schemeClr val="accent2"/>
                </a:solidFill>
              </a:rPr>
              <a:t>1)  Draw the phasor circuit (showing voltage and current sources as phasors and using complex impedances for the components).</a:t>
            </a:r>
          </a:p>
          <a:p>
            <a:pPr marL="292100" indent="-292100">
              <a:spcBef>
                <a:spcPct val="20000"/>
              </a:spcBef>
              <a:tabLst>
                <a:tab pos="228600" algn="l"/>
                <a:tab pos="914400" algn="l"/>
              </a:tabLst>
            </a:pPr>
            <a:r>
              <a:rPr lang="en-US" sz="2200" dirty="0">
                <a:solidFill>
                  <a:schemeClr val="accent2"/>
                </a:solidFill>
              </a:rPr>
              <a:t>2)  Analyze the circuit in the same way that you might analyze a DC circuit.</a:t>
            </a:r>
          </a:p>
          <a:p>
            <a:pPr marL="292100" indent="-292100">
              <a:spcBef>
                <a:spcPct val="20000"/>
              </a:spcBef>
              <a:tabLst>
                <a:tab pos="228600" algn="l"/>
                <a:tab pos="914400" algn="l"/>
              </a:tabLst>
            </a:pPr>
            <a:r>
              <a:rPr lang="en-US" sz="2200" dirty="0">
                <a:solidFill>
                  <a:schemeClr val="accent2"/>
                </a:solidFill>
              </a:rPr>
              <a:t>3)  Convert the final phasor result back to the time domain.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50" name="Rectangle 1030"/>
          <p:cNvSpPr>
            <a:spLocks noChangeArrowheads="1"/>
          </p:cNvSpPr>
          <p:nvPr/>
        </p:nvSpPr>
        <p:spPr bwMode="auto">
          <a:xfrm>
            <a:off x="0" y="381000"/>
            <a:ext cx="9144000" cy="2971800"/>
          </a:xfrm>
          <a:prstGeom prst="rect">
            <a:avLst/>
          </a:prstGeom>
          <a:noFill/>
          <a:ln w="9525">
            <a:noFill/>
            <a:miter lim="800000"/>
            <a:headEnd/>
            <a:tailEnd/>
          </a:ln>
          <a:effectLst/>
        </p:spPr>
        <p:txBody>
          <a:bodyPr/>
          <a:lstStyle/>
          <a:p>
            <a:pPr>
              <a:spcBef>
                <a:spcPct val="20000"/>
              </a:spcBef>
              <a:tabLst>
                <a:tab pos="228600" algn="l"/>
                <a:tab pos="914400" algn="l"/>
              </a:tabLst>
            </a:pPr>
            <a:r>
              <a:rPr lang="en-US" sz="2200" b="1" u="sng" dirty="0">
                <a:solidFill>
                  <a:schemeClr val="accent2"/>
                </a:solidFill>
                <a:cs typeface="Times New Roman" pitchFamily="18" charset="0"/>
              </a:rPr>
              <a:t>Sinusoidal Waveforms</a:t>
            </a:r>
            <a:endParaRPr lang="en-US" sz="2200" b="1" dirty="0">
              <a:solidFill>
                <a:schemeClr val="accent2"/>
              </a:solidFill>
              <a:cs typeface="Times New Roman" pitchFamily="18" charset="0"/>
            </a:endParaRPr>
          </a:p>
          <a:p>
            <a:pPr>
              <a:spcBef>
                <a:spcPct val="20000"/>
              </a:spcBef>
              <a:tabLst>
                <a:tab pos="228600" algn="l"/>
                <a:tab pos="914400" algn="l"/>
              </a:tabLst>
            </a:pPr>
            <a:r>
              <a:rPr lang="en-US" sz="2200" dirty="0">
                <a:solidFill>
                  <a:schemeClr val="accent2"/>
                </a:solidFill>
                <a:cs typeface="Times New Roman" pitchFamily="18" charset="0"/>
              </a:rPr>
              <a:t>In general, a sinusoidal voltage waveform can be expressed as:</a:t>
            </a:r>
          </a:p>
          <a:p>
            <a:pPr>
              <a:spcBef>
                <a:spcPct val="20000"/>
              </a:spcBef>
              <a:tabLst>
                <a:tab pos="228600" algn="l"/>
                <a:tab pos="914400" algn="l"/>
              </a:tabLst>
            </a:pPr>
            <a:r>
              <a:rPr lang="en-US" sz="2200" dirty="0">
                <a:solidFill>
                  <a:schemeClr val="accent2"/>
                </a:solidFill>
                <a:cs typeface="Times New Roman" pitchFamily="18" charset="0"/>
              </a:rPr>
              <a:t>	v(t) = </a:t>
            </a:r>
            <a:r>
              <a:rPr lang="en-US" sz="2200" dirty="0" err="1">
                <a:solidFill>
                  <a:schemeClr val="accent2"/>
                </a:solidFill>
                <a:cs typeface="Times New Roman" pitchFamily="18" charset="0"/>
              </a:rPr>
              <a:t>V</a:t>
            </a:r>
            <a:r>
              <a:rPr lang="en-US" sz="2200" baseline="-30000" dirty="0" err="1">
                <a:solidFill>
                  <a:schemeClr val="accent2"/>
                </a:solidFill>
                <a:cs typeface="Times New Roman" pitchFamily="18" charset="0"/>
              </a:rPr>
              <a:t>p</a:t>
            </a:r>
            <a:r>
              <a:rPr lang="en-US" sz="2200" dirty="0" err="1">
                <a:solidFill>
                  <a:schemeClr val="accent2"/>
                </a:solidFill>
                <a:cs typeface="Times New Roman" pitchFamily="18" charset="0"/>
              </a:rPr>
              <a:t>cos</a:t>
            </a:r>
            <a:r>
              <a:rPr lang="en-US" sz="2200" dirty="0">
                <a:solidFill>
                  <a:schemeClr val="accent2"/>
                </a:solidFill>
                <a:cs typeface="Times New Roman" pitchFamily="18" charset="0"/>
              </a:rPr>
              <a:t>(wt)        where</a:t>
            </a:r>
          </a:p>
          <a:p>
            <a:pPr>
              <a:spcBef>
                <a:spcPct val="20000"/>
              </a:spcBef>
              <a:tabLst>
                <a:tab pos="228600" algn="l"/>
                <a:tab pos="914400" algn="l"/>
              </a:tabLst>
            </a:pPr>
            <a:r>
              <a:rPr lang="en-US" sz="2200" dirty="0" err="1">
                <a:solidFill>
                  <a:schemeClr val="accent2"/>
                </a:solidFill>
                <a:cs typeface="Times New Roman" pitchFamily="18" charset="0"/>
              </a:rPr>
              <a:t>V</a:t>
            </a:r>
            <a:r>
              <a:rPr lang="en-US" sz="2200" baseline="-30000" dirty="0" err="1">
                <a:solidFill>
                  <a:schemeClr val="accent2"/>
                </a:solidFill>
                <a:cs typeface="Times New Roman" pitchFamily="18" charset="0"/>
              </a:rPr>
              <a:t>p</a:t>
            </a:r>
            <a:r>
              <a:rPr lang="en-US" sz="2200" dirty="0">
                <a:solidFill>
                  <a:schemeClr val="accent2"/>
                </a:solidFill>
                <a:cs typeface="Times New Roman" pitchFamily="18" charset="0"/>
              </a:rPr>
              <a:t> = peak or maximum voltage</a:t>
            </a:r>
          </a:p>
          <a:p>
            <a:pPr>
              <a:spcBef>
                <a:spcPct val="20000"/>
              </a:spcBef>
              <a:tabLst>
                <a:tab pos="228600" algn="l"/>
                <a:tab pos="914400" algn="l"/>
              </a:tabLst>
            </a:pPr>
            <a:r>
              <a:rPr lang="en-US" sz="2200" dirty="0">
                <a:solidFill>
                  <a:schemeClr val="accent2"/>
                </a:solidFill>
                <a:cs typeface="Times New Roman" pitchFamily="18" charset="0"/>
              </a:rPr>
              <a:t>w = radian frequency (in </a:t>
            </a:r>
            <a:r>
              <a:rPr lang="en-US" sz="2200" dirty="0" err="1">
                <a:solidFill>
                  <a:schemeClr val="accent2"/>
                </a:solidFill>
                <a:cs typeface="Times New Roman" pitchFamily="18" charset="0"/>
              </a:rPr>
              <a:t>rad</a:t>
            </a:r>
            <a:r>
              <a:rPr lang="en-US" sz="2200" dirty="0">
                <a:solidFill>
                  <a:schemeClr val="accent2"/>
                </a:solidFill>
                <a:cs typeface="Times New Roman" pitchFamily="18" charset="0"/>
              </a:rPr>
              <a:t>/s)</a:t>
            </a:r>
          </a:p>
          <a:p>
            <a:pPr>
              <a:spcBef>
                <a:spcPct val="20000"/>
              </a:spcBef>
              <a:tabLst>
                <a:tab pos="228600" algn="l"/>
                <a:tab pos="914400" algn="l"/>
              </a:tabLst>
            </a:pPr>
            <a:r>
              <a:rPr lang="en-US" sz="2200" dirty="0">
                <a:solidFill>
                  <a:schemeClr val="accent2"/>
                </a:solidFill>
                <a:cs typeface="Times New Roman" pitchFamily="18" charset="0"/>
              </a:rPr>
              <a:t>T = period (in seconds)</a:t>
            </a:r>
          </a:p>
          <a:p>
            <a:pPr>
              <a:spcBef>
                <a:spcPct val="20000"/>
              </a:spcBef>
              <a:tabLst>
                <a:tab pos="228600" algn="l"/>
                <a:tab pos="914400" algn="l"/>
              </a:tabLst>
            </a:pPr>
            <a:r>
              <a:rPr lang="en-US" sz="2200" dirty="0">
                <a:solidFill>
                  <a:schemeClr val="accent2"/>
                </a:solidFill>
                <a:cs typeface="Times New Roman" pitchFamily="18" charset="0"/>
              </a:rPr>
              <a:t>f = frequency in Hertz (Hz) </a:t>
            </a:r>
          </a:p>
        </p:txBody>
      </p:sp>
      <p:graphicFrame>
        <p:nvGraphicFramePr>
          <p:cNvPr id="210951" name="Object 1031"/>
          <p:cNvGraphicFramePr>
            <a:graphicFrameLocks noChangeAspect="1"/>
          </p:cNvGraphicFramePr>
          <p:nvPr/>
        </p:nvGraphicFramePr>
        <p:xfrm>
          <a:off x="4648200" y="1066800"/>
          <a:ext cx="4295775" cy="2657475"/>
        </p:xfrm>
        <a:graphic>
          <a:graphicData uri="http://schemas.openxmlformats.org/presentationml/2006/ole">
            <mc:AlternateContent xmlns:mc="http://schemas.openxmlformats.org/markup-compatibility/2006">
              <mc:Choice xmlns:v="urn:schemas-microsoft-com:vml" Requires="v">
                <p:oleObj spid="_x0000_s211009" name="Microsoft Draw Drawing" r:id="rId3" imgW="3905280" imgH="2415960" progId="">
                  <p:embed/>
                </p:oleObj>
              </mc:Choice>
              <mc:Fallback>
                <p:oleObj name="Microsoft Draw Drawing" r:id="rId3" imgW="3905280" imgH="2415960" progId="">
                  <p:embed/>
                  <p:pic>
                    <p:nvPicPr>
                      <p:cNvPr id="0" name="Picture 10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066800"/>
                        <a:ext cx="4295775" cy="2657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0953" name="Object 1033"/>
          <p:cNvGraphicFramePr>
            <a:graphicFrameLocks noChangeAspect="1"/>
          </p:cNvGraphicFramePr>
          <p:nvPr/>
        </p:nvGraphicFramePr>
        <p:xfrm>
          <a:off x="228600" y="3276600"/>
          <a:ext cx="2831690" cy="685800"/>
        </p:xfrm>
        <a:graphic>
          <a:graphicData uri="http://schemas.openxmlformats.org/presentationml/2006/ole">
            <mc:AlternateContent xmlns:mc="http://schemas.openxmlformats.org/markup-compatibility/2006">
              <mc:Choice xmlns:v="urn:schemas-microsoft-com:vml" Requires="v">
                <p:oleObj spid="_x0000_s211010" name="Equation" r:id="rId5" imgW="1625400" imgH="393480" progId="Equation.3">
                  <p:embed/>
                </p:oleObj>
              </mc:Choice>
              <mc:Fallback>
                <p:oleObj name="Equation" r:id="rId5" imgW="1625400" imgH="393480" progId="Equation.3">
                  <p:embed/>
                  <p:pic>
                    <p:nvPicPr>
                      <p:cNvPr id="0" name="Picture 103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3276600"/>
                        <a:ext cx="2831690" cy="685800"/>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0954" name="Object 1034"/>
          <p:cNvGraphicFramePr>
            <a:graphicFrameLocks noChangeAspect="1"/>
          </p:cNvGraphicFramePr>
          <p:nvPr/>
        </p:nvGraphicFramePr>
        <p:xfrm>
          <a:off x="-1" y="4114800"/>
          <a:ext cx="6336853" cy="784225"/>
        </p:xfrm>
        <a:graphic>
          <a:graphicData uri="http://schemas.openxmlformats.org/presentationml/2006/ole">
            <mc:AlternateContent xmlns:mc="http://schemas.openxmlformats.org/markup-compatibility/2006">
              <mc:Choice xmlns:v="urn:schemas-microsoft-com:vml" Requires="v">
                <p:oleObj spid="_x0000_s211011" name="Equation" r:id="rId7" imgW="3327120" imgH="444240" progId="Equation.3">
                  <p:embed/>
                </p:oleObj>
              </mc:Choice>
              <mc:Fallback>
                <p:oleObj name="Equation" r:id="rId7" imgW="3327120" imgH="444240" progId="Equation.3">
                  <p:embed/>
                  <p:pic>
                    <p:nvPicPr>
                      <p:cNvPr id="0" name="Picture 103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 y="4114800"/>
                        <a:ext cx="6336853" cy="784225"/>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0955" name="Rectangle 1035"/>
          <p:cNvSpPr>
            <a:spLocks noChangeArrowheads="1"/>
          </p:cNvSpPr>
          <p:nvPr/>
        </p:nvSpPr>
        <p:spPr bwMode="auto">
          <a:xfrm>
            <a:off x="0" y="4953000"/>
            <a:ext cx="9144000" cy="838200"/>
          </a:xfrm>
          <a:prstGeom prst="rect">
            <a:avLst/>
          </a:prstGeom>
          <a:noFill/>
          <a:ln w="9525">
            <a:noFill/>
            <a:miter lim="800000"/>
            <a:headEnd/>
            <a:tailEnd/>
          </a:ln>
          <a:effectLst/>
        </p:spPr>
        <p:txBody>
          <a:bodyPr/>
          <a:lstStyle/>
          <a:p>
            <a:pPr>
              <a:spcBef>
                <a:spcPct val="20000"/>
              </a:spcBef>
              <a:tabLst>
                <a:tab pos="228600" algn="l"/>
                <a:tab pos="914400" algn="l"/>
              </a:tabLst>
            </a:pPr>
            <a:r>
              <a:rPr lang="en-US" sz="2200" b="1" u="sng" dirty="0">
                <a:solidFill>
                  <a:srgbClr val="FF3300"/>
                </a:solidFill>
                <a:cs typeface="Times New Roman" pitchFamily="18" charset="0"/>
              </a:rPr>
              <a:t>Example:</a:t>
            </a:r>
            <a:r>
              <a:rPr lang="en-US" sz="2200" dirty="0">
                <a:solidFill>
                  <a:srgbClr val="FF3300"/>
                </a:solidFill>
                <a:cs typeface="Times New Roman" pitchFamily="18" charset="0"/>
              </a:rPr>
              <a:t>  An AC wall outlet has V</a:t>
            </a:r>
            <a:r>
              <a:rPr lang="en-US" sz="2200" baseline="-30000" dirty="0">
                <a:solidFill>
                  <a:srgbClr val="FF3300"/>
                </a:solidFill>
                <a:cs typeface="Times New Roman" pitchFamily="18" charset="0"/>
              </a:rPr>
              <a:t>RMS</a:t>
            </a:r>
            <a:r>
              <a:rPr lang="en-US" sz="2200" dirty="0">
                <a:solidFill>
                  <a:srgbClr val="FF3300"/>
                </a:solidFill>
                <a:cs typeface="Times New Roman" pitchFamily="18" charset="0"/>
              </a:rPr>
              <a:t> = 120V and f = 60 Hz.  Express the voltage as a time function and sketch the voltage waveform.</a:t>
            </a:r>
          </a:p>
        </p:txBody>
      </p:sp>
      <p:sp>
        <p:nvSpPr>
          <p:cNvPr id="12"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13"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4" name="Rectangle 4"/>
          <p:cNvSpPr>
            <a:spLocks noChangeArrowheads="1"/>
          </p:cNvSpPr>
          <p:nvPr/>
        </p:nvSpPr>
        <p:spPr bwMode="auto">
          <a:xfrm>
            <a:off x="0" y="0"/>
            <a:ext cx="6705600" cy="304800"/>
          </a:xfrm>
          <a:prstGeom prst="rect">
            <a:avLst/>
          </a:prstGeom>
          <a:noFill/>
          <a:ln w="9525">
            <a:noFill/>
            <a:miter lim="800000"/>
            <a:headEnd/>
            <a:tailEnd/>
          </a:ln>
        </p:spPr>
        <p:txBody>
          <a:bodyPr/>
          <a:lstStyle/>
          <a:p>
            <a:pPr>
              <a:spcBef>
                <a:spcPct val="20000"/>
              </a:spcBef>
            </a:pPr>
            <a:r>
              <a:rPr lang="en-US" sz="2000" dirty="0">
                <a:solidFill>
                  <a:schemeClr val="accent2"/>
                </a:solidFill>
                <a:cs typeface="Times New Roman" pitchFamily="18" charset="0"/>
              </a:rPr>
              <a:t>Chapter 9      EGR 272 – Circuit Theory II</a:t>
            </a:r>
            <a:endParaRPr lang="en-US" sz="32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3" name="Rectangle 5"/>
          <p:cNvSpPr>
            <a:spLocks noChangeArrowheads="1"/>
          </p:cNvSpPr>
          <p:nvPr/>
        </p:nvSpPr>
        <p:spPr bwMode="auto">
          <a:xfrm>
            <a:off x="0" y="381000"/>
            <a:ext cx="9144000" cy="1295400"/>
          </a:xfrm>
          <a:prstGeom prst="rect">
            <a:avLst/>
          </a:prstGeom>
          <a:noFill/>
          <a:ln w="9525">
            <a:noFill/>
            <a:miter lim="800000"/>
            <a:headEnd/>
            <a:tailEnd/>
          </a:ln>
          <a:effectLst/>
        </p:spPr>
        <p:txBody>
          <a:bodyPr/>
          <a:lstStyle/>
          <a:p>
            <a:pPr>
              <a:spcBef>
                <a:spcPct val="20000"/>
              </a:spcBef>
              <a:tabLst>
                <a:tab pos="228600" algn="l"/>
                <a:tab pos="914400" algn="l"/>
              </a:tabLst>
            </a:pPr>
            <a:r>
              <a:rPr lang="en-US" sz="2200" b="1" u="sng" dirty="0">
                <a:solidFill>
                  <a:schemeClr val="accent2"/>
                </a:solidFill>
              </a:rPr>
              <a:t>KVL and KCL in AC circuits:</a:t>
            </a:r>
          </a:p>
          <a:p>
            <a:pPr>
              <a:spcBef>
                <a:spcPct val="20000"/>
              </a:spcBef>
              <a:tabLst>
                <a:tab pos="228600" algn="l"/>
                <a:tab pos="914400" algn="l"/>
              </a:tabLst>
            </a:pPr>
            <a:r>
              <a:rPr lang="en-US" sz="2200" dirty="0">
                <a:solidFill>
                  <a:schemeClr val="accent2"/>
                </a:solidFill>
              </a:rPr>
              <a:t>KVL and KCL are satisfied in AC circuits using phasor voltages and currents.  They are not satisfied using the magnitudes of the voltages or the currents. </a:t>
            </a:r>
          </a:p>
        </p:txBody>
      </p:sp>
      <p:sp>
        <p:nvSpPr>
          <p:cNvPr id="227335" name="Rectangle 7"/>
          <p:cNvSpPr>
            <a:spLocks noChangeArrowheads="1"/>
          </p:cNvSpPr>
          <p:nvPr/>
        </p:nvSpPr>
        <p:spPr bwMode="auto">
          <a:xfrm>
            <a:off x="0" y="1600200"/>
            <a:ext cx="8497455" cy="381000"/>
          </a:xfrm>
          <a:prstGeom prst="rect">
            <a:avLst/>
          </a:prstGeom>
          <a:noFill/>
          <a:ln w="9525">
            <a:noFill/>
            <a:miter lim="800000"/>
            <a:headEnd/>
            <a:tailEnd/>
          </a:ln>
          <a:effectLst/>
        </p:spPr>
        <p:txBody>
          <a:bodyPr/>
          <a:lstStyle/>
          <a:p>
            <a:pPr>
              <a:spcBef>
                <a:spcPct val="20000"/>
              </a:spcBef>
              <a:tabLst>
                <a:tab pos="228600" algn="l"/>
                <a:tab pos="914400" algn="l"/>
              </a:tabLst>
            </a:pPr>
            <a:r>
              <a:rPr lang="en-US" sz="2200" b="1" u="sng" dirty="0">
                <a:solidFill>
                  <a:srgbClr val="FF3300"/>
                </a:solidFill>
              </a:rPr>
              <a:t>Example</a:t>
            </a:r>
            <a:r>
              <a:rPr lang="en-US" sz="2200" b="1" dirty="0">
                <a:solidFill>
                  <a:srgbClr val="FF3300"/>
                </a:solidFill>
              </a:rPr>
              <a:t>:  </a:t>
            </a:r>
            <a:r>
              <a:rPr lang="en-US" sz="2200" dirty="0">
                <a:solidFill>
                  <a:srgbClr val="FF3300"/>
                </a:solidFill>
              </a:rPr>
              <a:t>For the previous example, show that: </a:t>
            </a:r>
          </a:p>
        </p:txBody>
      </p:sp>
      <p:graphicFrame>
        <p:nvGraphicFramePr>
          <p:cNvPr id="227336" name="Object 8"/>
          <p:cNvGraphicFramePr>
            <a:graphicFrameLocks noChangeAspect="1"/>
          </p:cNvGraphicFramePr>
          <p:nvPr/>
        </p:nvGraphicFramePr>
        <p:xfrm>
          <a:off x="-1" y="2133600"/>
          <a:ext cx="7231757" cy="990600"/>
        </p:xfrm>
        <a:graphic>
          <a:graphicData uri="http://schemas.openxmlformats.org/presentationml/2006/ole">
            <mc:AlternateContent xmlns:mc="http://schemas.openxmlformats.org/markup-compatibility/2006">
              <mc:Choice xmlns:v="urn:schemas-microsoft-com:vml" Requires="v">
                <p:oleObj spid="_x0000_s228392" name="Equation" r:id="rId3" imgW="4343400" imgH="558720" progId="">
                  <p:embed/>
                </p:oleObj>
              </mc:Choice>
              <mc:Fallback>
                <p:oleObj name="Equation" r:id="rId3" imgW="4343400" imgH="55872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2133600"/>
                        <a:ext cx="7231757"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11"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2" name="Rectangle 4"/>
          <p:cNvSpPr>
            <a:spLocks noChangeArrowheads="1"/>
          </p:cNvSpPr>
          <p:nvPr/>
        </p:nvSpPr>
        <p:spPr bwMode="auto">
          <a:xfrm>
            <a:off x="0" y="0"/>
            <a:ext cx="6705600" cy="304800"/>
          </a:xfrm>
          <a:prstGeom prst="rect">
            <a:avLst/>
          </a:prstGeom>
          <a:noFill/>
          <a:ln w="9525">
            <a:noFill/>
            <a:miter lim="800000"/>
            <a:headEnd/>
            <a:tailEnd/>
          </a:ln>
        </p:spPr>
        <p:txBody>
          <a:bodyPr/>
          <a:lstStyle/>
          <a:p>
            <a:pPr>
              <a:spcBef>
                <a:spcPct val="20000"/>
              </a:spcBef>
            </a:pPr>
            <a:r>
              <a:rPr lang="en-US" sz="2000" dirty="0">
                <a:solidFill>
                  <a:schemeClr val="accent2"/>
                </a:solidFill>
                <a:cs typeface="Times New Roman" pitchFamily="18" charset="0"/>
              </a:rPr>
              <a:t>Chapter 9      EGR 272 – Circuit Theory II</a:t>
            </a:r>
            <a:endParaRPr lang="en-US" sz="3200" dirty="0"/>
          </a:p>
        </p:txBody>
      </p:sp>
      <p:sp>
        <p:nvSpPr>
          <p:cNvPr id="8" name="Rectangle 6"/>
          <p:cNvSpPr>
            <a:spLocks noChangeArrowheads="1"/>
          </p:cNvSpPr>
          <p:nvPr/>
        </p:nvSpPr>
        <p:spPr bwMode="auto">
          <a:xfrm>
            <a:off x="0" y="5029200"/>
            <a:ext cx="7010400" cy="914400"/>
          </a:xfrm>
          <a:prstGeom prst="rect">
            <a:avLst/>
          </a:prstGeom>
          <a:noFill/>
          <a:ln w="9525">
            <a:noFill/>
            <a:miter lim="800000"/>
            <a:headEnd/>
            <a:tailEnd/>
          </a:ln>
          <a:effectLst/>
        </p:spPr>
        <p:txBody>
          <a:bodyPr/>
          <a:lstStyle/>
          <a:p>
            <a:pPr>
              <a:spcBef>
                <a:spcPct val="20000"/>
              </a:spcBef>
              <a:tabLst>
                <a:tab pos="228600" algn="l"/>
                <a:tab pos="914400" algn="l"/>
              </a:tabLst>
            </a:pPr>
            <a:r>
              <a:rPr lang="en-US" sz="2200" b="1" u="sng" dirty="0">
                <a:solidFill>
                  <a:srgbClr val="FF3300"/>
                </a:solidFill>
              </a:rPr>
              <a:t>Example</a:t>
            </a:r>
            <a:r>
              <a:rPr lang="en-US" sz="2200" b="1" dirty="0">
                <a:solidFill>
                  <a:srgbClr val="FF3300"/>
                </a:solidFill>
              </a:rPr>
              <a:t>:  </a:t>
            </a:r>
            <a:r>
              <a:rPr lang="en-US" sz="2200" dirty="0">
                <a:solidFill>
                  <a:srgbClr val="FF3300"/>
                </a:solidFill>
              </a:rPr>
              <a:t>For the previous example, show that</a:t>
            </a:r>
          </a:p>
          <a:p>
            <a:pPr>
              <a:spcBef>
                <a:spcPct val="20000"/>
              </a:spcBef>
              <a:tabLst>
                <a:tab pos="228600" algn="l"/>
                <a:tab pos="914400" algn="l"/>
              </a:tabLst>
            </a:pPr>
            <a:r>
              <a:rPr lang="en-US" sz="2200" dirty="0">
                <a:solidFill>
                  <a:srgbClr val="FF3300"/>
                </a:solidFill>
              </a:rPr>
              <a:t>using a </a:t>
            </a:r>
            <a:r>
              <a:rPr lang="en-US" sz="2200" b="1" i="1" u="sng" dirty="0">
                <a:solidFill>
                  <a:srgbClr val="FF3300"/>
                </a:solidFill>
              </a:rPr>
              <a:t>phasor diagram</a:t>
            </a:r>
            <a:r>
              <a:rPr lang="en-US" sz="2200" dirty="0">
                <a:solidFill>
                  <a:srgbClr val="FF3300"/>
                </a:solidFill>
              </a:rPr>
              <a:t>. </a:t>
            </a:r>
          </a:p>
        </p:txBody>
      </p:sp>
      <p:graphicFrame>
        <p:nvGraphicFramePr>
          <p:cNvPr id="228355" name="Object 3"/>
          <p:cNvGraphicFramePr>
            <a:graphicFrameLocks noChangeAspect="1"/>
          </p:cNvGraphicFramePr>
          <p:nvPr/>
        </p:nvGraphicFramePr>
        <p:xfrm>
          <a:off x="5562600" y="5029200"/>
          <a:ext cx="1785938" cy="396875"/>
        </p:xfrm>
        <a:graphic>
          <a:graphicData uri="http://schemas.openxmlformats.org/presentationml/2006/ole">
            <mc:AlternateContent xmlns:mc="http://schemas.openxmlformats.org/markup-compatibility/2006">
              <mc:Choice xmlns:v="urn:schemas-microsoft-com:vml" Requires="v">
                <p:oleObj spid="_x0000_s228393" name="Equation" r:id="rId5" imgW="1028520" imgH="215640" progId="">
                  <p:embed/>
                </p:oleObj>
              </mc:Choice>
              <mc:Fallback>
                <p:oleObj name="Equation" r:id="rId5" imgW="1028520" imgH="215640"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2600" y="5029200"/>
                        <a:ext cx="1785938" cy="39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5" name="Rectangle 5"/>
          <p:cNvSpPr>
            <a:spLocks noChangeArrowheads="1"/>
          </p:cNvSpPr>
          <p:nvPr/>
        </p:nvSpPr>
        <p:spPr bwMode="auto">
          <a:xfrm>
            <a:off x="0" y="381000"/>
            <a:ext cx="9144000" cy="1143000"/>
          </a:xfrm>
          <a:prstGeom prst="rect">
            <a:avLst/>
          </a:prstGeom>
          <a:noFill/>
          <a:ln w="9525">
            <a:noFill/>
            <a:miter lim="800000"/>
            <a:headEnd/>
            <a:tailEnd/>
          </a:ln>
          <a:effectLst/>
        </p:spPr>
        <p:txBody>
          <a:bodyPr/>
          <a:lstStyle/>
          <a:p>
            <a:pPr marL="292100" indent="-292100">
              <a:lnSpc>
                <a:spcPct val="80000"/>
              </a:lnSpc>
              <a:spcBef>
                <a:spcPct val="20000"/>
              </a:spcBef>
              <a:tabLst>
                <a:tab pos="228600" algn="l"/>
                <a:tab pos="914400" algn="l"/>
              </a:tabLst>
            </a:pPr>
            <a:r>
              <a:rPr lang="en-US" sz="2200" b="1" u="sng" dirty="0">
                <a:solidFill>
                  <a:srgbClr val="FF3300"/>
                </a:solidFill>
              </a:rPr>
              <a:t>Example</a:t>
            </a:r>
            <a:r>
              <a:rPr lang="en-US" sz="2200" b="1" dirty="0">
                <a:solidFill>
                  <a:srgbClr val="FF3300"/>
                </a:solidFill>
              </a:rPr>
              <a:t>:</a:t>
            </a:r>
            <a:r>
              <a:rPr lang="en-US" sz="2200" dirty="0">
                <a:solidFill>
                  <a:srgbClr val="FF3300"/>
                </a:solidFill>
              </a:rPr>
              <a:t>  Analyze the circuit below using phasor analysis.  Specifically,</a:t>
            </a:r>
          </a:p>
          <a:p>
            <a:pPr marL="292100" indent="-292100">
              <a:spcBef>
                <a:spcPct val="20000"/>
              </a:spcBef>
              <a:tabLst>
                <a:tab pos="228600" algn="l"/>
                <a:tab pos="914400" algn="l"/>
              </a:tabLst>
            </a:pPr>
            <a:r>
              <a:rPr lang="en-US" sz="2200" dirty="0">
                <a:solidFill>
                  <a:srgbClr val="FF3300"/>
                </a:solidFill>
              </a:rPr>
              <a:t>A)  Find the total circuit impedance</a:t>
            </a:r>
          </a:p>
          <a:p>
            <a:pPr marL="292100" indent="-292100">
              <a:lnSpc>
                <a:spcPct val="80000"/>
              </a:lnSpc>
              <a:spcBef>
                <a:spcPct val="20000"/>
              </a:spcBef>
              <a:tabLst>
                <a:tab pos="228600" algn="l"/>
                <a:tab pos="914400" algn="l"/>
              </a:tabLst>
            </a:pPr>
            <a:r>
              <a:rPr lang="en-US" sz="2200" dirty="0">
                <a:solidFill>
                  <a:srgbClr val="FF3300"/>
                </a:solidFill>
              </a:rPr>
              <a:t>B)  Find the total current, </a:t>
            </a:r>
            <a:r>
              <a:rPr lang="en-US" sz="2200" dirty="0" err="1">
                <a:solidFill>
                  <a:srgbClr val="FF3300"/>
                </a:solidFill>
              </a:rPr>
              <a:t>i</a:t>
            </a:r>
            <a:r>
              <a:rPr lang="en-US" sz="2200" dirty="0">
                <a:solidFill>
                  <a:srgbClr val="FF3300"/>
                </a:solidFill>
              </a:rPr>
              <a:t>(t)              </a:t>
            </a:r>
            <a:r>
              <a:rPr lang="en-US" sz="1800" b="1" i="1" dirty="0">
                <a:solidFill>
                  <a:srgbClr val="FF3300"/>
                </a:solidFill>
              </a:rPr>
              <a:t>(Example is continued on the following slide)</a:t>
            </a:r>
          </a:p>
        </p:txBody>
      </p:sp>
      <p:graphicFrame>
        <p:nvGraphicFramePr>
          <p:cNvPr id="230406" name="Object 6"/>
          <p:cNvGraphicFramePr>
            <a:graphicFrameLocks noChangeAspect="1"/>
          </p:cNvGraphicFramePr>
          <p:nvPr/>
        </p:nvGraphicFramePr>
        <p:xfrm>
          <a:off x="0" y="1524000"/>
          <a:ext cx="6303146" cy="2286000"/>
        </p:xfrm>
        <a:graphic>
          <a:graphicData uri="http://schemas.openxmlformats.org/presentationml/2006/ole">
            <mc:AlternateContent xmlns:mc="http://schemas.openxmlformats.org/markup-compatibility/2006">
              <mc:Choice xmlns:v="urn:schemas-microsoft-com:vml" Requires="v">
                <p:oleObj spid="_x0000_s230421" name="Microsoft Draw Drawing" r:id="rId3" imgW="5106960" imgH="1855440" progId="">
                  <p:embed/>
                </p:oleObj>
              </mc:Choice>
              <mc:Fallback>
                <p:oleObj name="Microsoft Draw Drawing" r:id="rId3" imgW="5106960" imgH="185544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24000"/>
                        <a:ext cx="6303146" cy="228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10"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1" name="Rectangle 4"/>
          <p:cNvSpPr>
            <a:spLocks noChangeArrowheads="1"/>
          </p:cNvSpPr>
          <p:nvPr/>
        </p:nvSpPr>
        <p:spPr bwMode="auto">
          <a:xfrm>
            <a:off x="0" y="0"/>
            <a:ext cx="6705600" cy="304800"/>
          </a:xfrm>
          <a:prstGeom prst="rect">
            <a:avLst/>
          </a:prstGeom>
          <a:noFill/>
          <a:ln w="9525">
            <a:noFill/>
            <a:miter lim="800000"/>
            <a:headEnd/>
            <a:tailEnd/>
          </a:ln>
        </p:spPr>
        <p:txBody>
          <a:bodyPr/>
          <a:lstStyle/>
          <a:p>
            <a:pPr>
              <a:spcBef>
                <a:spcPct val="20000"/>
              </a:spcBef>
            </a:pPr>
            <a:r>
              <a:rPr lang="en-US" sz="2000" dirty="0">
                <a:solidFill>
                  <a:schemeClr val="accent2"/>
                </a:solidFill>
                <a:cs typeface="Times New Roman" pitchFamily="18" charset="0"/>
              </a:rPr>
              <a:t>Chapter 9      EGR 272 – Circuit Theory II</a:t>
            </a:r>
            <a:endParaRPr lang="en-US" sz="32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9" name="Rectangle 5"/>
          <p:cNvSpPr>
            <a:spLocks noChangeArrowheads="1"/>
          </p:cNvSpPr>
          <p:nvPr/>
        </p:nvSpPr>
        <p:spPr bwMode="auto">
          <a:xfrm>
            <a:off x="0" y="381000"/>
            <a:ext cx="9144000" cy="2057400"/>
          </a:xfrm>
          <a:prstGeom prst="rect">
            <a:avLst/>
          </a:prstGeom>
          <a:noFill/>
          <a:ln w="9525">
            <a:noFill/>
            <a:miter lim="800000"/>
            <a:headEnd/>
            <a:tailEnd/>
          </a:ln>
          <a:effectLst/>
        </p:spPr>
        <p:txBody>
          <a:bodyPr/>
          <a:lstStyle/>
          <a:p>
            <a:pPr marL="292100" indent="-292100">
              <a:lnSpc>
                <a:spcPct val="80000"/>
              </a:lnSpc>
              <a:spcBef>
                <a:spcPct val="20000"/>
              </a:spcBef>
              <a:tabLst>
                <a:tab pos="228600" algn="l"/>
                <a:tab pos="914400" algn="l"/>
              </a:tabLst>
            </a:pPr>
            <a:r>
              <a:rPr lang="en-US" sz="2200" b="1" u="sng" dirty="0">
                <a:solidFill>
                  <a:srgbClr val="FF3300"/>
                </a:solidFill>
              </a:rPr>
              <a:t>Example</a:t>
            </a:r>
            <a:r>
              <a:rPr lang="en-US" sz="2200" b="1" dirty="0">
                <a:solidFill>
                  <a:srgbClr val="FF3300"/>
                </a:solidFill>
              </a:rPr>
              <a:t>:</a:t>
            </a:r>
            <a:r>
              <a:rPr lang="en-US" sz="2200" dirty="0">
                <a:solidFill>
                  <a:srgbClr val="FF3300"/>
                </a:solidFill>
              </a:rPr>
              <a:t>  (continued)</a:t>
            </a:r>
          </a:p>
          <a:p>
            <a:pPr marL="292100" indent="-292100">
              <a:spcBef>
                <a:spcPct val="20000"/>
              </a:spcBef>
              <a:tabLst>
                <a:tab pos="228600" algn="l"/>
                <a:tab pos="914400" algn="l"/>
              </a:tabLst>
            </a:pPr>
            <a:r>
              <a:rPr lang="en-US" sz="2200" dirty="0">
                <a:solidFill>
                  <a:srgbClr val="FF3300"/>
                </a:solidFill>
              </a:rPr>
              <a:t>C)  Use current division to find i</a:t>
            </a:r>
            <a:r>
              <a:rPr lang="en-US" sz="2200" baseline="-25000" dirty="0">
                <a:solidFill>
                  <a:srgbClr val="FF3300"/>
                </a:solidFill>
              </a:rPr>
              <a:t>1</a:t>
            </a:r>
            <a:r>
              <a:rPr lang="en-US" sz="2200" dirty="0">
                <a:solidFill>
                  <a:srgbClr val="FF3300"/>
                </a:solidFill>
              </a:rPr>
              <a:t>(t) and i</a:t>
            </a:r>
            <a:r>
              <a:rPr lang="en-US" sz="2200" baseline="-25000" dirty="0">
                <a:solidFill>
                  <a:srgbClr val="FF3300"/>
                </a:solidFill>
              </a:rPr>
              <a:t>2</a:t>
            </a:r>
            <a:r>
              <a:rPr lang="en-US" sz="2200" dirty="0">
                <a:solidFill>
                  <a:srgbClr val="FF3300"/>
                </a:solidFill>
              </a:rPr>
              <a:t>(t)</a:t>
            </a:r>
          </a:p>
          <a:p>
            <a:pPr marL="457200" indent="-457200">
              <a:lnSpc>
                <a:spcPct val="80000"/>
              </a:lnSpc>
              <a:spcBef>
                <a:spcPct val="20000"/>
              </a:spcBef>
              <a:buAutoNum type="alphaUcParenR" startAt="4"/>
              <a:tabLst>
                <a:tab pos="228600" algn="l"/>
                <a:tab pos="914400" algn="l"/>
              </a:tabLst>
            </a:pPr>
            <a:r>
              <a:rPr lang="en-US" sz="2200" dirty="0">
                <a:solidFill>
                  <a:srgbClr val="FF3300"/>
                </a:solidFill>
              </a:rPr>
              <a:t>Show that KCL is satisfied using current phasors, but not current magnitudes.</a:t>
            </a:r>
          </a:p>
          <a:p>
            <a:pPr marL="457200" indent="-457200">
              <a:lnSpc>
                <a:spcPct val="80000"/>
              </a:lnSpc>
              <a:spcBef>
                <a:spcPct val="20000"/>
              </a:spcBef>
              <a:buAutoNum type="alphaUcParenR" startAt="4"/>
              <a:tabLst>
                <a:tab pos="228600" algn="l"/>
                <a:tab pos="914400" algn="l"/>
              </a:tabLst>
            </a:pPr>
            <a:r>
              <a:rPr lang="en-US" sz="2200" dirty="0">
                <a:solidFill>
                  <a:srgbClr val="FF3300"/>
                </a:solidFill>
              </a:rPr>
              <a:t>E)  Show that KCL is satisfied using a </a:t>
            </a:r>
            <a:r>
              <a:rPr lang="en-US" sz="2200" u="sng" dirty="0">
                <a:solidFill>
                  <a:srgbClr val="FF3300"/>
                </a:solidFill>
              </a:rPr>
              <a:t>phasor diagram</a:t>
            </a:r>
            <a:r>
              <a:rPr lang="en-US" sz="2200" dirty="0">
                <a:solidFill>
                  <a:srgbClr val="FF3300"/>
                </a:solidFill>
              </a:rPr>
              <a:t>.</a:t>
            </a:r>
          </a:p>
        </p:txBody>
      </p:sp>
      <p:sp>
        <p:nvSpPr>
          <p:cNvPr id="8"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9"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0" name="Rectangle 4"/>
          <p:cNvSpPr>
            <a:spLocks noChangeArrowheads="1"/>
          </p:cNvSpPr>
          <p:nvPr/>
        </p:nvSpPr>
        <p:spPr bwMode="auto">
          <a:xfrm>
            <a:off x="0" y="0"/>
            <a:ext cx="6705600" cy="304800"/>
          </a:xfrm>
          <a:prstGeom prst="rect">
            <a:avLst/>
          </a:prstGeom>
          <a:noFill/>
          <a:ln w="9525">
            <a:noFill/>
            <a:miter lim="800000"/>
            <a:headEnd/>
            <a:tailEnd/>
          </a:ln>
        </p:spPr>
        <p:txBody>
          <a:bodyPr/>
          <a:lstStyle/>
          <a:p>
            <a:pPr>
              <a:spcBef>
                <a:spcPct val="20000"/>
              </a:spcBef>
            </a:pPr>
            <a:r>
              <a:rPr lang="en-US" sz="2000" dirty="0">
                <a:solidFill>
                  <a:schemeClr val="accent2"/>
                </a:solidFill>
                <a:cs typeface="Times New Roman" pitchFamily="18" charset="0"/>
              </a:rPr>
              <a:t>Chapter 9      EGR 272 – Circuit Theory II</a:t>
            </a:r>
            <a:endParaRPr lang="en-US" sz="32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8" name="Rectangle 6"/>
          <p:cNvSpPr>
            <a:spLocks noChangeArrowheads="1"/>
          </p:cNvSpPr>
          <p:nvPr/>
        </p:nvSpPr>
        <p:spPr bwMode="auto">
          <a:xfrm>
            <a:off x="0" y="381000"/>
            <a:ext cx="9144000" cy="1371600"/>
          </a:xfrm>
          <a:prstGeom prst="rect">
            <a:avLst/>
          </a:prstGeom>
          <a:noFill/>
          <a:ln w="9525">
            <a:noFill/>
            <a:miter lim="800000"/>
            <a:headEnd/>
            <a:tailEnd/>
          </a:ln>
          <a:effectLst/>
        </p:spPr>
        <p:txBody>
          <a:bodyPr/>
          <a:lstStyle/>
          <a:p>
            <a:pPr>
              <a:spcBef>
                <a:spcPct val="20000"/>
              </a:spcBef>
              <a:tabLst>
                <a:tab pos="228600" algn="l"/>
                <a:tab pos="914400" algn="l"/>
              </a:tabLst>
            </a:pPr>
            <a:r>
              <a:rPr lang="en-US" sz="2200" b="1" u="sng" dirty="0">
                <a:solidFill>
                  <a:schemeClr val="accent2"/>
                </a:solidFill>
                <a:cs typeface="Times New Roman" pitchFamily="18" charset="0"/>
              </a:rPr>
              <a:t>Using Phasors to Add Sinusoids</a:t>
            </a:r>
          </a:p>
          <a:p>
            <a:pPr>
              <a:spcBef>
                <a:spcPct val="20000"/>
              </a:spcBef>
              <a:tabLst>
                <a:tab pos="228600" algn="l"/>
                <a:tab pos="914400" algn="l"/>
              </a:tabLst>
            </a:pPr>
            <a:r>
              <a:rPr lang="en-US" sz="2200" dirty="0">
                <a:solidFill>
                  <a:schemeClr val="accent2"/>
                </a:solidFill>
                <a:cs typeface="Times New Roman" pitchFamily="18" charset="0"/>
              </a:rPr>
              <a:t>Sinusoidal voltages or currents could be added using various trigonometric identities; however, they are more easily combined using phasors. </a:t>
            </a:r>
          </a:p>
        </p:txBody>
      </p:sp>
      <p:sp>
        <p:nvSpPr>
          <p:cNvPr id="192520" name="Rectangle 8"/>
          <p:cNvSpPr>
            <a:spLocks noChangeArrowheads="1"/>
          </p:cNvSpPr>
          <p:nvPr/>
        </p:nvSpPr>
        <p:spPr bwMode="auto">
          <a:xfrm>
            <a:off x="0" y="1600200"/>
            <a:ext cx="9144000" cy="914400"/>
          </a:xfrm>
          <a:prstGeom prst="rect">
            <a:avLst/>
          </a:prstGeom>
          <a:noFill/>
          <a:ln w="9525">
            <a:noFill/>
            <a:miter lim="800000"/>
            <a:headEnd/>
            <a:tailEnd/>
          </a:ln>
          <a:effectLst/>
        </p:spPr>
        <p:txBody>
          <a:bodyPr/>
          <a:lstStyle/>
          <a:p>
            <a:pPr>
              <a:spcBef>
                <a:spcPct val="20000"/>
              </a:spcBef>
              <a:tabLst>
                <a:tab pos="228600" algn="l"/>
                <a:tab pos="914400" algn="l"/>
              </a:tabLst>
            </a:pPr>
            <a:r>
              <a:rPr lang="en-US" sz="2200" b="1" u="sng" dirty="0">
                <a:solidFill>
                  <a:srgbClr val="FF3300"/>
                </a:solidFill>
                <a:cs typeface="Times New Roman" pitchFamily="18" charset="0"/>
              </a:rPr>
              <a:t>Example</a:t>
            </a:r>
            <a:r>
              <a:rPr lang="en-US" sz="2200" dirty="0">
                <a:solidFill>
                  <a:srgbClr val="FF3300"/>
                </a:solidFill>
                <a:cs typeface="Times New Roman" pitchFamily="18" charset="0"/>
              </a:rPr>
              <a:t>:  If v</a:t>
            </a:r>
            <a:r>
              <a:rPr lang="en-US" sz="2200" baseline="-30000" dirty="0">
                <a:solidFill>
                  <a:srgbClr val="FF3300"/>
                </a:solidFill>
                <a:cs typeface="Times New Roman" pitchFamily="18" charset="0"/>
              </a:rPr>
              <a:t>1</a:t>
            </a:r>
            <a:r>
              <a:rPr lang="en-US" sz="2200" dirty="0">
                <a:solidFill>
                  <a:srgbClr val="FF3300"/>
                </a:solidFill>
                <a:cs typeface="Times New Roman" pitchFamily="18" charset="0"/>
              </a:rPr>
              <a:t> = 10cos(200t + 15</a:t>
            </a:r>
            <a:r>
              <a:rPr lang="en-US" sz="2200" dirty="0">
                <a:solidFill>
                  <a:srgbClr val="FF3300"/>
                </a:solidFill>
                <a:cs typeface="Times New Roman" pitchFamily="18" charset="0"/>
                <a:sym typeface="Symbol" pitchFamily="18" charset="2"/>
              </a:rPr>
              <a:t></a:t>
            </a:r>
            <a:r>
              <a:rPr lang="en-US" sz="2200" dirty="0">
                <a:solidFill>
                  <a:srgbClr val="FF3300"/>
                </a:solidFill>
                <a:cs typeface="Times New Roman" pitchFamily="18" charset="0"/>
              </a:rPr>
              <a:t>), v</a:t>
            </a:r>
            <a:r>
              <a:rPr lang="en-US" sz="2200" baseline="-30000" dirty="0">
                <a:solidFill>
                  <a:srgbClr val="FF3300"/>
                </a:solidFill>
                <a:cs typeface="Times New Roman" pitchFamily="18" charset="0"/>
              </a:rPr>
              <a:t>2</a:t>
            </a:r>
            <a:r>
              <a:rPr lang="en-US" sz="2200" dirty="0">
                <a:solidFill>
                  <a:srgbClr val="FF3300"/>
                </a:solidFill>
                <a:cs typeface="Times New Roman" pitchFamily="18" charset="0"/>
              </a:rPr>
              <a:t> = 15cos(200t + -30</a:t>
            </a:r>
            <a:r>
              <a:rPr lang="en-US" sz="2200" dirty="0">
                <a:solidFill>
                  <a:srgbClr val="FF3300"/>
                </a:solidFill>
                <a:cs typeface="Times New Roman" pitchFamily="18" charset="0"/>
                <a:sym typeface="Symbol" pitchFamily="18" charset="2"/>
              </a:rPr>
              <a:t></a:t>
            </a:r>
            <a:r>
              <a:rPr lang="en-US" sz="2200" dirty="0">
                <a:solidFill>
                  <a:srgbClr val="FF3300"/>
                </a:solidFill>
                <a:cs typeface="Times New Roman" pitchFamily="18" charset="0"/>
              </a:rPr>
              <a:t>), and v</a:t>
            </a:r>
            <a:r>
              <a:rPr lang="en-US" sz="2200" baseline="-30000" dirty="0">
                <a:solidFill>
                  <a:srgbClr val="FF3300"/>
                </a:solidFill>
                <a:cs typeface="Times New Roman" pitchFamily="18" charset="0"/>
              </a:rPr>
              <a:t>3</a:t>
            </a:r>
            <a:r>
              <a:rPr lang="en-US" sz="2200" dirty="0">
                <a:solidFill>
                  <a:srgbClr val="FF3300"/>
                </a:solidFill>
                <a:cs typeface="Times New Roman" pitchFamily="18" charset="0"/>
              </a:rPr>
              <a:t> = 8sin(200t), find v</a:t>
            </a:r>
            <a:r>
              <a:rPr lang="en-US" sz="2200" baseline="-30000" dirty="0">
                <a:solidFill>
                  <a:srgbClr val="FF3300"/>
                </a:solidFill>
                <a:cs typeface="Times New Roman" pitchFamily="18" charset="0"/>
              </a:rPr>
              <a:t>4</a:t>
            </a:r>
            <a:r>
              <a:rPr lang="en-US" sz="2200" dirty="0">
                <a:solidFill>
                  <a:srgbClr val="FF3300"/>
                </a:solidFill>
                <a:cs typeface="Times New Roman" pitchFamily="18" charset="0"/>
              </a:rPr>
              <a:t>.</a:t>
            </a:r>
          </a:p>
        </p:txBody>
      </p:sp>
      <p:grpSp>
        <p:nvGrpSpPr>
          <p:cNvPr id="2" name="Group 62"/>
          <p:cNvGrpSpPr>
            <a:grpSpLocks/>
          </p:cNvGrpSpPr>
          <p:nvPr/>
        </p:nvGrpSpPr>
        <p:grpSpPr bwMode="auto">
          <a:xfrm>
            <a:off x="304800" y="2590800"/>
            <a:ext cx="2870200" cy="2427287"/>
            <a:chOff x="480" y="1975"/>
            <a:chExt cx="1808" cy="1529"/>
          </a:xfrm>
        </p:grpSpPr>
        <p:sp>
          <p:nvSpPr>
            <p:cNvPr id="192522" name="Rectangle 10"/>
            <p:cNvSpPr>
              <a:spLocks noChangeArrowheads="1"/>
            </p:cNvSpPr>
            <p:nvPr/>
          </p:nvSpPr>
          <p:spPr bwMode="auto">
            <a:xfrm>
              <a:off x="1166" y="2240"/>
              <a:ext cx="293" cy="235"/>
            </a:xfrm>
            <a:prstGeom prst="rect">
              <a:avLst/>
            </a:prstGeom>
            <a:solidFill>
              <a:srgbClr val="FFFF00"/>
            </a:solidFill>
            <a:ln w="33338">
              <a:solidFill>
                <a:srgbClr val="000000"/>
              </a:solidFill>
              <a:miter lim="800000"/>
              <a:headEnd/>
              <a:tailEnd/>
            </a:ln>
          </p:spPr>
          <p:txBody>
            <a:bodyPr/>
            <a:lstStyle/>
            <a:p>
              <a:endParaRPr lang="en-US"/>
            </a:p>
          </p:txBody>
        </p:sp>
        <p:sp>
          <p:nvSpPr>
            <p:cNvPr id="192523" name="Rectangle 11"/>
            <p:cNvSpPr>
              <a:spLocks noChangeArrowheads="1"/>
            </p:cNvSpPr>
            <p:nvPr/>
          </p:nvSpPr>
          <p:spPr bwMode="auto">
            <a:xfrm>
              <a:off x="823" y="2347"/>
              <a:ext cx="343" cy="21"/>
            </a:xfrm>
            <a:prstGeom prst="rect">
              <a:avLst/>
            </a:prstGeom>
            <a:solidFill>
              <a:srgbClr val="000000"/>
            </a:solidFill>
            <a:ln w="9525">
              <a:noFill/>
              <a:miter lim="800000"/>
              <a:headEnd/>
              <a:tailEnd/>
            </a:ln>
          </p:spPr>
          <p:txBody>
            <a:bodyPr/>
            <a:lstStyle/>
            <a:p>
              <a:endParaRPr lang="en-US"/>
            </a:p>
          </p:txBody>
        </p:sp>
        <p:sp>
          <p:nvSpPr>
            <p:cNvPr id="192524" name="Rectangle 12"/>
            <p:cNvSpPr>
              <a:spLocks noChangeArrowheads="1"/>
            </p:cNvSpPr>
            <p:nvPr/>
          </p:nvSpPr>
          <p:spPr bwMode="auto">
            <a:xfrm>
              <a:off x="1452" y="2347"/>
              <a:ext cx="343" cy="21"/>
            </a:xfrm>
            <a:prstGeom prst="rect">
              <a:avLst/>
            </a:prstGeom>
            <a:solidFill>
              <a:srgbClr val="000000"/>
            </a:solidFill>
            <a:ln w="9525">
              <a:noFill/>
              <a:miter lim="800000"/>
              <a:headEnd/>
              <a:tailEnd/>
            </a:ln>
          </p:spPr>
          <p:txBody>
            <a:bodyPr/>
            <a:lstStyle/>
            <a:p>
              <a:endParaRPr lang="en-US"/>
            </a:p>
          </p:txBody>
        </p:sp>
        <p:sp>
          <p:nvSpPr>
            <p:cNvPr id="192525" name="Rectangle 13"/>
            <p:cNvSpPr>
              <a:spLocks noChangeArrowheads="1"/>
            </p:cNvSpPr>
            <p:nvPr/>
          </p:nvSpPr>
          <p:spPr bwMode="auto">
            <a:xfrm>
              <a:off x="1166" y="2983"/>
              <a:ext cx="293" cy="236"/>
            </a:xfrm>
            <a:prstGeom prst="rect">
              <a:avLst/>
            </a:prstGeom>
            <a:solidFill>
              <a:srgbClr val="FFFF00"/>
            </a:solidFill>
            <a:ln w="33338">
              <a:solidFill>
                <a:srgbClr val="000000"/>
              </a:solidFill>
              <a:miter lim="800000"/>
              <a:headEnd/>
              <a:tailEnd/>
            </a:ln>
          </p:spPr>
          <p:txBody>
            <a:bodyPr/>
            <a:lstStyle/>
            <a:p>
              <a:endParaRPr lang="en-US"/>
            </a:p>
          </p:txBody>
        </p:sp>
        <p:sp>
          <p:nvSpPr>
            <p:cNvPr id="192526" name="Rectangle 14"/>
            <p:cNvSpPr>
              <a:spLocks noChangeArrowheads="1"/>
            </p:cNvSpPr>
            <p:nvPr/>
          </p:nvSpPr>
          <p:spPr bwMode="auto">
            <a:xfrm>
              <a:off x="823" y="3090"/>
              <a:ext cx="343" cy="21"/>
            </a:xfrm>
            <a:prstGeom prst="rect">
              <a:avLst/>
            </a:prstGeom>
            <a:solidFill>
              <a:srgbClr val="000000"/>
            </a:solidFill>
            <a:ln w="9525">
              <a:noFill/>
              <a:miter lim="800000"/>
              <a:headEnd/>
              <a:tailEnd/>
            </a:ln>
          </p:spPr>
          <p:txBody>
            <a:bodyPr/>
            <a:lstStyle/>
            <a:p>
              <a:endParaRPr lang="en-US"/>
            </a:p>
          </p:txBody>
        </p:sp>
        <p:sp>
          <p:nvSpPr>
            <p:cNvPr id="192527" name="Rectangle 15"/>
            <p:cNvSpPr>
              <a:spLocks noChangeArrowheads="1"/>
            </p:cNvSpPr>
            <p:nvPr/>
          </p:nvSpPr>
          <p:spPr bwMode="auto">
            <a:xfrm>
              <a:off x="1452" y="3090"/>
              <a:ext cx="343" cy="21"/>
            </a:xfrm>
            <a:prstGeom prst="rect">
              <a:avLst/>
            </a:prstGeom>
            <a:solidFill>
              <a:srgbClr val="000000"/>
            </a:solidFill>
            <a:ln w="9525">
              <a:noFill/>
              <a:miter lim="800000"/>
              <a:headEnd/>
              <a:tailEnd/>
            </a:ln>
          </p:spPr>
          <p:txBody>
            <a:bodyPr/>
            <a:lstStyle/>
            <a:p>
              <a:endParaRPr lang="en-US"/>
            </a:p>
          </p:txBody>
        </p:sp>
        <p:sp>
          <p:nvSpPr>
            <p:cNvPr id="192528" name="Rectangle 16"/>
            <p:cNvSpPr>
              <a:spLocks noChangeArrowheads="1"/>
            </p:cNvSpPr>
            <p:nvPr/>
          </p:nvSpPr>
          <p:spPr bwMode="auto">
            <a:xfrm>
              <a:off x="709" y="2583"/>
              <a:ext cx="236" cy="293"/>
            </a:xfrm>
            <a:prstGeom prst="rect">
              <a:avLst/>
            </a:prstGeom>
            <a:solidFill>
              <a:srgbClr val="FFFF00"/>
            </a:solidFill>
            <a:ln w="33338">
              <a:solidFill>
                <a:srgbClr val="000000"/>
              </a:solidFill>
              <a:miter lim="800000"/>
              <a:headEnd/>
              <a:tailEnd/>
            </a:ln>
          </p:spPr>
          <p:txBody>
            <a:bodyPr/>
            <a:lstStyle/>
            <a:p>
              <a:endParaRPr lang="en-US"/>
            </a:p>
          </p:txBody>
        </p:sp>
        <p:sp>
          <p:nvSpPr>
            <p:cNvPr id="192529" name="Rectangle 17"/>
            <p:cNvSpPr>
              <a:spLocks noChangeArrowheads="1"/>
            </p:cNvSpPr>
            <p:nvPr/>
          </p:nvSpPr>
          <p:spPr bwMode="auto">
            <a:xfrm>
              <a:off x="816" y="2354"/>
              <a:ext cx="21" cy="229"/>
            </a:xfrm>
            <a:prstGeom prst="rect">
              <a:avLst/>
            </a:prstGeom>
            <a:solidFill>
              <a:srgbClr val="000000"/>
            </a:solidFill>
            <a:ln w="9525">
              <a:noFill/>
              <a:miter lim="800000"/>
              <a:headEnd/>
              <a:tailEnd/>
            </a:ln>
          </p:spPr>
          <p:txBody>
            <a:bodyPr/>
            <a:lstStyle/>
            <a:p>
              <a:endParaRPr lang="en-US"/>
            </a:p>
          </p:txBody>
        </p:sp>
        <p:sp>
          <p:nvSpPr>
            <p:cNvPr id="192530" name="Rectangle 18"/>
            <p:cNvSpPr>
              <a:spLocks noChangeArrowheads="1"/>
            </p:cNvSpPr>
            <p:nvPr/>
          </p:nvSpPr>
          <p:spPr bwMode="auto">
            <a:xfrm>
              <a:off x="816" y="2868"/>
              <a:ext cx="21" cy="229"/>
            </a:xfrm>
            <a:prstGeom prst="rect">
              <a:avLst/>
            </a:prstGeom>
            <a:solidFill>
              <a:srgbClr val="000000"/>
            </a:solidFill>
            <a:ln w="9525">
              <a:noFill/>
              <a:miter lim="800000"/>
              <a:headEnd/>
              <a:tailEnd/>
            </a:ln>
          </p:spPr>
          <p:txBody>
            <a:bodyPr/>
            <a:lstStyle/>
            <a:p>
              <a:endParaRPr lang="en-US"/>
            </a:p>
          </p:txBody>
        </p:sp>
        <p:sp>
          <p:nvSpPr>
            <p:cNvPr id="192531" name="Rectangle 19"/>
            <p:cNvSpPr>
              <a:spLocks noChangeArrowheads="1"/>
            </p:cNvSpPr>
            <p:nvPr/>
          </p:nvSpPr>
          <p:spPr bwMode="auto">
            <a:xfrm>
              <a:off x="1681" y="2583"/>
              <a:ext cx="236" cy="293"/>
            </a:xfrm>
            <a:prstGeom prst="rect">
              <a:avLst/>
            </a:prstGeom>
            <a:solidFill>
              <a:srgbClr val="FFFF00"/>
            </a:solidFill>
            <a:ln w="33338">
              <a:solidFill>
                <a:srgbClr val="000000"/>
              </a:solidFill>
              <a:miter lim="800000"/>
              <a:headEnd/>
              <a:tailEnd/>
            </a:ln>
          </p:spPr>
          <p:txBody>
            <a:bodyPr/>
            <a:lstStyle/>
            <a:p>
              <a:endParaRPr lang="en-US"/>
            </a:p>
          </p:txBody>
        </p:sp>
        <p:sp>
          <p:nvSpPr>
            <p:cNvPr id="192532" name="Rectangle 20"/>
            <p:cNvSpPr>
              <a:spLocks noChangeArrowheads="1"/>
            </p:cNvSpPr>
            <p:nvPr/>
          </p:nvSpPr>
          <p:spPr bwMode="auto">
            <a:xfrm>
              <a:off x="1788" y="2354"/>
              <a:ext cx="22" cy="229"/>
            </a:xfrm>
            <a:prstGeom prst="rect">
              <a:avLst/>
            </a:prstGeom>
            <a:solidFill>
              <a:srgbClr val="000000"/>
            </a:solidFill>
            <a:ln w="9525">
              <a:noFill/>
              <a:miter lim="800000"/>
              <a:headEnd/>
              <a:tailEnd/>
            </a:ln>
          </p:spPr>
          <p:txBody>
            <a:bodyPr/>
            <a:lstStyle/>
            <a:p>
              <a:endParaRPr lang="en-US"/>
            </a:p>
          </p:txBody>
        </p:sp>
        <p:sp>
          <p:nvSpPr>
            <p:cNvPr id="192533" name="Rectangle 21"/>
            <p:cNvSpPr>
              <a:spLocks noChangeArrowheads="1"/>
            </p:cNvSpPr>
            <p:nvPr/>
          </p:nvSpPr>
          <p:spPr bwMode="auto">
            <a:xfrm>
              <a:off x="1788" y="2868"/>
              <a:ext cx="22" cy="229"/>
            </a:xfrm>
            <a:prstGeom prst="rect">
              <a:avLst/>
            </a:prstGeom>
            <a:solidFill>
              <a:srgbClr val="000000"/>
            </a:solidFill>
            <a:ln w="9525">
              <a:noFill/>
              <a:miter lim="800000"/>
              <a:headEnd/>
              <a:tailEnd/>
            </a:ln>
          </p:spPr>
          <p:txBody>
            <a:bodyPr/>
            <a:lstStyle/>
            <a:p>
              <a:endParaRPr lang="en-US"/>
            </a:p>
          </p:txBody>
        </p:sp>
        <p:sp>
          <p:nvSpPr>
            <p:cNvPr id="192534" name="Rectangle 22"/>
            <p:cNvSpPr>
              <a:spLocks noChangeArrowheads="1"/>
            </p:cNvSpPr>
            <p:nvPr/>
          </p:nvSpPr>
          <p:spPr bwMode="auto">
            <a:xfrm>
              <a:off x="480" y="2661"/>
              <a:ext cx="236" cy="157"/>
            </a:xfrm>
            <a:prstGeom prst="rect">
              <a:avLst/>
            </a:prstGeom>
            <a:noFill/>
            <a:ln w="9525">
              <a:noFill/>
              <a:miter lim="800000"/>
              <a:headEnd/>
              <a:tailEnd/>
            </a:ln>
          </p:spPr>
          <p:txBody>
            <a:bodyPr/>
            <a:lstStyle/>
            <a:p>
              <a:endParaRPr lang="en-US"/>
            </a:p>
          </p:txBody>
        </p:sp>
        <p:sp>
          <p:nvSpPr>
            <p:cNvPr id="192535" name="Rectangle 23"/>
            <p:cNvSpPr>
              <a:spLocks noChangeArrowheads="1"/>
            </p:cNvSpPr>
            <p:nvPr/>
          </p:nvSpPr>
          <p:spPr bwMode="auto">
            <a:xfrm>
              <a:off x="516" y="2661"/>
              <a:ext cx="162" cy="182"/>
            </a:xfrm>
            <a:prstGeom prst="rect">
              <a:avLst/>
            </a:prstGeom>
            <a:noFill/>
            <a:ln w="9525">
              <a:noFill/>
              <a:miter lim="800000"/>
              <a:headEnd/>
              <a:tailEnd/>
            </a:ln>
          </p:spPr>
          <p:txBody>
            <a:bodyPr wrap="none" lIns="0" tIns="0" rIns="0" bIns="0">
              <a:spAutoFit/>
            </a:bodyPr>
            <a:lstStyle/>
            <a:p>
              <a:r>
                <a:rPr lang="en-US" sz="1900" b="1">
                  <a:solidFill>
                    <a:srgbClr val="0000FF"/>
                  </a:solidFill>
                </a:rPr>
                <a:t>V</a:t>
              </a:r>
              <a:r>
                <a:rPr lang="en-US" sz="1900" b="1" baseline="-25000">
                  <a:solidFill>
                    <a:srgbClr val="0000FF"/>
                  </a:solidFill>
                </a:rPr>
                <a:t>1</a:t>
              </a:r>
              <a:endParaRPr lang="en-US"/>
            </a:p>
          </p:txBody>
        </p:sp>
        <p:sp>
          <p:nvSpPr>
            <p:cNvPr id="192537" name="Rectangle 25"/>
            <p:cNvSpPr>
              <a:spLocks noChangeArrowheads="1"/>
            </p:cNvSpPr>
            <p:nvPr/>
          </p:nvSpPr>
          <p:spPr bwMode="auto">
            <a:xfrm>
              <a:off x="673" y="2718"/>
              <a:ext cx="71" cy="143"/>
            </a:xfrm>
            <a:prstGeom prst="rect">
              <a:avLst/>
            </a:prstGeom>
            <a:noFill/>
            <a:ln w="9525">
              <a:noFill/>
              <a:miter lim="800000"/>
              <a:headEnd/>
              <a:tailEnd/>
            </a:ln>
          </p:spPr>
          <p:txBody>
            <a:bodyPr wrap="none" lIns="0" tIns="0" rIns="0" bIns="0">
              <a:spAutoFit/>
            </a:bodyPr>
            <a:lstStyle/>
            <a:p>
              <a:r>
                <a:rPr lang="en-US" sz="1300" b="1">
                  <a:solidFill>
                    <a:srgbClr val="0000FF"/>
                  </a:solidFill>
                </a:rPr>
                <a:t> </a:t>
              </a:r>
              <a:endParaRPr lang="en-US"/>
            </a:p>
          </p:txBody>
        </p:sp>
        <p:sp>
          <p:nvSpPr>
            <p:cNvPr id="192538" name="Rectangle 26"/>
            <p:cNvSpPr>
              <a:spLocks noChangeArrowheads="1"/>
            </p:cNvSpPr>
            <p:nvPr/>
          </p:nvSpPr>
          <p:spPr bwMode="auto">
            <a:xfrm>
              <a:off x="480" y="2375"/>
              <a:ext cx="129" cy="158"/>
            </a:xfrm>
            <a:prstGeom prst="rect">
              <a:avLst/>
            </a:prstGeom>
            <a:noFill/>
            <a:ln w="9525">
              <a:noFill/>
              <a:miter lim="800000"/>
              <a:headEnd/>
              <a:tailEnd/>
            </a:ln>
          </p:spPr>
          <p:txBody>
            <a:bodyPr/>
            <a:lstStyle/>
            <a:p>
              <a:endParaRPr lang="en-US"/>
            </a:p>
          </p:txBody>
        </p:sp>
        <p:sp>
          <p:nvSpPr>
            <p:cNvPr id="192539" name="Rectangle 27"/>
            <p:cNvSpPr>
              <a:spLocks noChangeArrowheads="1"/>
            </p:cNvSpPr>
            <p:nvPr/>
          </p:nvSpPr>
          <p:spPr bwMode="auto">
            <a:xfrm>
              <a:off x="509" y="2382"/>
              <a:ext cx="150" cy="207"/>
            </a:xfrm>
            <a:prstGeom prst="rect">
              <a:avLst/>
            </a:prstGeom>
            <a:noFill/>
            <a:ln w="9525">
              <a:noFill/>
              <a:miter lim="800000"/>
              <a:headEnd/>
              <a:tailEnd/>
            </a:ln>
          </p:spPr>
          <p:txBody>
            <a:bodyPr wrap="none" lIns="0" tIns="0" rIns="0" bIns="0">
              <a:spAutoFit/>
            </a:bodyPr>
            <a:lstStyle/>
            <a:p>
              <a:r>
                <a:rPr lang="en-US" sz="1900" b="1">
                  <a:solidFill>
                    <a:srgbClr val="0000FF"/>
                  </a:solidFill>
                </a:rPr>
                <a:t>+</a:t>
              </a:r>
              <a:endParaRPr lang="en-US"/>
            </a:p>
          </p:txBody>
        </p:sp>
        <p:sp>
          <p:nvSpPr>
            <p:cNvPr id="192540" name="Rectangle 28"/>
            <p:cNvSpPr>
              <a:spLocks noChangeArrowheads="1"/>
            </p:cNvSpPr>
            <p:nvPr/>
          </p:nvSpPr>
          <p:spPr bwMode="auto">
            <a:xfrm>
              <a:off x="594" y="2382"/>
              <a:ext cx="100" cy="207"/>
            </a:xfrm>
            <a:prstGeom prst="rect">
              <a:avLst/>
            </a:prstGeom>
            <a:noFill/>
            <a:ln w="9525">
              <a:noFill/>
              <a:miter lim="800000"/>
              <a:headEnd/>
              <a:tailEnd/>
            </a:ln>
          </p:spPr>
          <p:txBody>
            <a:bodyPr wrap="none" lIns="0" tIns="0" rIns="0" bIns="0">
              <a:spAutoFit/>
            </a:bodyPr>
            <a:lstStyle/>
            <a:p>
              <a:r>
                <a:rPr lang="en-US" sz="1900" b="1">
                  <a:solidFill>
                    <a:srgbClr val="0000FF"/>
                  </a:solidFill>
                </a:rPr>
                <a:t> </a:t>
              </a:r>
              <a:endParaRPr lang="en-US"/>
            </a:p>
          </p:txBody>
        </p:sp>
        <p:sp>
          <p:nvSpPr>
            <p:cNvPr id="192541" name="Rectangle 29"/>
            <p:cNvSpPr>
              <a:spLocks noChangeArrowheads="1"/>
            </p:cNvSpPr>
            <p:nvPr/>
          </p:nvSpPr>
          <p:spPr bwMode="auto">
            <a:xfrm>
              <a:off x="480" y="2947"/>
              <a:ext cx="122" cy="157"/>
            </a:xfrm>
            <a:prstGeom prst="rect">
              <a:avLst/>
            </a:prstGeom>
            <a:noFill/>
            <a:ln w="9525">
              <a:noFill/>
              <a:miter lim="800000"/>
              <a:headEnd/>
              <a:tailEnd/>
            </a:ln>
          </p:spPr>
          <p:txBody>
            <a:bodyPr/>
            <a:lstStyle/>
            <a:p>
              <a:endParaRPr lang="en-US"/>
            </a:p>
          </p:txBody>
        </p:sp>
        <p:sp>
          <p:nvSpPr>
            <p:cNvPr id="192542" name="Rectangle 30"/>
            <p:cNvSpPr>
              <a:spLocks noChangeArrowheads="1"/>
            </p:cNvSpPr>
            <p:nvPr/>
          </p:nvSpPr>
          <p:spPr bwMode="auto">
            <a:xfrm>
              <a:off x="509" y="2947"/>
              <a:ext cx="143" cy="207"/>
            </a:xfrm>
            <a:prstGeom prst="rect">
              <a:avLst/>
            </a:prstGeom>
            <a:noFill/>
            <a:ln w="9525">
              <a:noFill/>
              <a:miter lim="800000"/>
              <a:headEnd/>
              <a:tailEnd/>
            </a:ln>
          </p:spPr>
          <p:txBody>
            <a:bodyPr wrap="none" lIns="0" tIns="0" rIns="0" bIns="0">
              <a:spAutoFit/>
            </a:bodyPr>
            <a:lstStyle/>
            <a:p>
              <a:r>
                <a:rPr lang="en-US" sz="1900" b="1">
                  <a:solidFill>
                    <a:srgbClr val="0000FF"/>
                  </a:solidFill>
                </a:rPr>
                <a:t>_</a:t>
              </a:r>
              <a:endParaRPr lang="en-US"/>
            </a:p>
          </p:txBody>
        </p:sp>
        <p:sp>
          <p:nvSpPr>
            <p:cNvPr id="192543" name="Rectangle 31"/>
            <p:cNvSpPr>
              <a:spLocks noChangeArrowheads="1"/>
            </p:cNvSpPr>
            <p:nvPr/>
          </p:nvSpPr>
          <p:spPr bwMode="auto">
            <a:xfrm>
              <a:off x="587" y="2947"/>
              <a:ext cx="100" cy="207"/>
            </a:xfrm>
            <a:prstGeom prst="rect">
              <a:avLst/>
            </a:prstGeom>
            <a:noFill/>
            <a:ln w="9525">
              <a:noFill/>
              <a:miter lim="800000"/>
              <a:headEnd/>
              <a:tailEnd/>
            </a:ln>
          </p:spPr>
          <p:txBody>
            <a:bodyPr wrap="none" lIns="0" tIns="0" rIns="0" bIns="0">
              <a:spAutoFit/>
            </a:bodyPr>
            <a:lstStyle/>
            <a:p>
              <a:r>
                <a:rPr lang="en-US" sz="1900" b="1">
                  <a:solidFill>
                    <a:srgbClr val="0000FF"/>
                  </a:solidFill>
                </a:rPr>
                <a:t> </a:t>
              </a:r>
              <a:endParaRPr lang="en-US"/>
            </a:p>
          </p:txBody>
        </p:sp>
        <p:sp>
          <p:nvSpPr>
            <p:cNvPr id="192544" name="Rectangle 32"/>
            <p:cNvSpPr>
              <a:spLocks noChangeArrowheads="1"/>
            </p:cNvSpPr>
            <p:nvPr/>
          </p:nvSpPr>
          <p:spPr bwMode="auto">
            <a:xfrm>
              <a:off x="2024" y="2661"/>
              <a:ext cx="229" cy="157"/>
            </a:xfrm>
            <a:prstGeom prst="rect">
              <a:avLst/>
            </a:prstGeom>
            <a:noFill/>
            <a:ln w="9525">
              <a:noFill/>
              <a:miter lim="800000"/>
              <a:headEnd/>
              <a:tailEnd/>
            </a:ln>
          </p:spPr>
          <p:txBody>
            <a:bodyPr/>
            <a:lstStyle/>
            <a:p>
              <a:endParaRPr lang="en-US"/>
            </a:p>
          </p:txBody>
        </p:sp>
        <p:sp>
          <p:nvSpPr>
            <p:cNvPr id="192545" name="Rectangle 33"/>
            <p:cNvSpPr>
              <a:spLocks noChangeArrowheads="1"/>
            </p:cNvSpPr>
            <p:nvPr/>
          </p:nvSpPr>
          <p:spPr bwMode="auto">
            <a:xfrm>
              <a:off x="2060" y="2661"/>
              <a:ext cx="162" cy="182"/>
            </a:xfrm>
            <a:prstGeom prst="rect">
              <a:avLst/>
            </a:prstGeom>
            <a:noFill/>
            <a:ln w="9525">
              <a:noFill/>
              <a:miter lim="800000"/>
              <a:headEnd/>
              <a:tailEnd/>
            </a:ln>
          </p:spPr>
          <p:txBody>
            <a:bodyPr wrap="none" lIns="0" tIns="0" rIns="0" bIns="0">
              <a:spAutoFit/>
            </a:bodyPr>
            <a:lstStyle/>
            <a:p>
              <a:r>
                <a:rPr lang="en-US" sz="1900" b="1">
                  <a:solidFill>
                    <a:srgbClr val="0000FF"/>
                  </a:solidFill>
                </a:rPr>
                <a:t>V</a:t>
              </a:r>
              <a:r>
                <a:rPr lang="en-US" sz="1900" b="1" baseline="-25000">
                  <a:solidFill>
                    <a:srgbClr val="0000FF"/>
                  </a:solidFill>
                </a:rPr>
                <a:t>3</a:t>
              </a:r>
              <a:endParaRPr lang="en-US"/>
            </a:p>
          </p:txBody>
        </p:sp>
        <p:sp>
          <p:nvSpPr>
            <p:cNvPr id="192547" name="Rectangle 35"/>
            <p:cNvSpPr>
              <a:spLocks noChangeArrowheads="1"/>
            </p:cNvSpPr>
            <p:nvPr/>
          </p:nvSpPr>
          <p:spPr bwMode="auto">
            <a:xfrm>
              <a:off x="2217" y="2718"/>
              <a:ext cx="71" cy="143"/>
            </a:xfrm>
            <a:prstGeom prst="rect">
              <a:avLst/>
            </a:prstGeom>
            <a:noFill/>
            <a:ln w="9525">
              <a:noFill/>
              <a:miter lim="800000"/>
              <a:headEnd/>
              <a:tailEnd/>
            </a:ln>
          </p:spPr>
          <p:txBody>
            <a:bodyPr wrap="none" lIns="0" tIns="0" rIns="0" bIns="0">
              <a:spAutoFit/>
            </a:bodyPr>
            <a:lstStyle/>
            <a:p>
              <a:r>
                <a:rPr lang="en-US" sz="1300" b="1">
                  <a:solidFill>
                    <a:srgbClr val="0000FF"/>
                  </a:solidFill>
                </a:rPr>
                <a:t> </a:t>
              </a:r>
              <a:endParaRPr lang="en-US"/>
            </a:p>
          </p:txBody>
        </p:sp>
        <p:sp>
          <p:nvSpPr>
            <p:cNvPr id="192548" name="Rectangle 36"/>
            <p:cNvSpPr>
              <a:spLocks noChangeArrowheads="1"/>
            </p:cNvSpPr>
            <p:nvPr/>
          </p:nvSpPr>
          <p:spPr bwMode="auto">
            <a:xfrm>
              <a:off x="2024" y="2375"/>
              <a:ext cx="129" cy="158"/>
            </a:xfrm>
            <a:prstGeom prst="rect">
              <a:avLst/>
            </a:prstGeom>
            <a:noFill/>
            <a:ln w="9525">
              <a:noFill/>
              <a:miter lim="800000"/>
              <a:headEnd/>
              <a:tailEnd/>
            </a:ln>
          </p:spPr>
          <p:txBody>
            <a:bodyPr/>
            <a:lstStyle/>
            <a:p>
              <a:endParaRPr lang="en-US"/>
            </a:p>
          </p:txBody>
        </p:sp>
        <p:sp>
          <p:nvSpPr>
            <p:cNvPr id="192549" name="Rectangle 37"/>
            <p:cNvSpPr>
              <a:spLocks noChangeArrowheads="1"/>
            </p:cNvSpPr>
            <p:nvPr/>
          </p:nvSpPr>
          <p:spPr bwMode="auto">
            <a:xfrm>
              <a:off x="2053" y="2382"/>
              <a:ext cx="150" cy="207"/>
            </a:xfrm>
            <a:prstGeom prst="rect">
              <a:avLst/>
            </a:prstGeom>
            <a:noFill/>
            <a:ln w="9525">
              <a:noFill/>
              <a:miter lim="800000"/>
              <a:headEnd/>
              <a:tailEnd/>
            </a:ln>
          </p:spPr>
          <p:txBody>
            <a:bodyPr wrap="none" lIns="0" tIns="0" rIns="0" bIns="0">
              <a:spAutoFit/>
            </a:bodyPr>
            <a:lstStyle/>
            <a:p>
              <a:r>
                <a:rPr lang="en-US" sz="1900" b="1">
                  <a:solidFill>
                    <a:srgbClr val="0000FF"/>
                  </a:solidFill>
                </a:rPr>
                <a:t>+</a:t>
              </a:r>
              <a:endParaRPr lang="en-US"/>
            </a:p>
          </p:txBody>
        </p:sp>
        <p:sp>
          <p:nvSpPr>
            <p:cNvPr id="192550" name="Rectangle 38"/>
            <p:cNvSpPr>
              <a:spLocks noChangeArrowheads="1"/>
            </p:cNvSpPr>
            <p:nvPr/>
          </p:nvSpPr>
          <p:spPr bwMode="auto">
            <a:xfrm>
              <a:off x="2139" y="2382"/>
              <a:ext cx="100" cy="207"/>
            </a:xfrm>
            <a:prstGeom prst="rect">
              <a:avLst/>
            </a:prstGeom>
            <a:noFill/>
            <a:ln w="9525">
              <a:noFill/>
              <a:miter lim="800000"/>
              <a:headEnd/>
              <a:tailEnd/>
            </a:ln>
          </p:spPr>
          <p:txBody>
            <a:bodyPr wrap="none" lIns="0" tIns="0" rIns="0" bIns="0">
              <a:spAutoFit/>
            </a:bodyPr>
            <a:lstStyle/>
            <a:p>
              <a:r>
                <a:rPr lang="en-US" sz="1900" b="1">
                  <a:solidFill>
                    <a:srgbClr val="0000FF"/>
                  </a:solidFill>
                </a:rPr>
                <a:t> </a:t>
              </a:r>
              <a:endParaRPr lang="en-US"/>
            </a:p>
          </p:txBody>
        </p:sp>
        <p:sp>
          <p:nvSpPr>
            <p:cNvPr id="192551" name="Rectangle 39"/>
            <p:cNvSpPr>
              <a:spLocks noChangeArrowheads="1"/>
            </p:cNvSpPr>
            <p:nvPr/>
          </p:nvSpPr>
          <p:spPr bwMode="auto">
            <a:xfrm>
              <a:off x="2024" y="2947"/>
              <a:ext cx="122" cy="157"/>
            </a:xfrm>
            <a:prstGeom prst="rect">
              <a:avLst/>
            </a:prstGeom>
            <a:noFill/>
            <a:ln w="9525">
              <a:noFill/>
              <a:miter lim="800000"/>
              <a:headEnd/>
              <a:tailEnd/>
            </a:ln>
          </p:spPr>
          <p:txBody>
            <a:bodyPr/>
            <a:lstStyle/>
            <a:p>
              <a:endParaRPr lang="en-US"/>
            </a:p>
          </p:txBody>
        </p:sp>
        <p:sp>
          <p:nvSpPr>
            <p:cNvPr id="192552" name="Rectangle 40"/>
            <p:cNvSpPr>
              <a:spLocks noChangeArrowheads="1"/>
            </p:cNvSpPr>
            <p:nvPr/>
          </p:nvSpPr>
          <p:spPr bwMode="auto">
            <a:xfrm>
              <a:off x="2053" y="2947"/>
              <a:ext cx="143" cy="207"/>
            </a:xfrm>
            <a:prstGeom prst="rect">
              <a:avLst/>
            </a:prstGeom>
            <a:noFill/>
            <a:ln w="9525">
              <a:noFill/>
              <a:miter lim="800000"/>
              <a:headEnd/>
              <a:tailEnd/>
            </a:ln>
          </p:spPr>
          <p:txBody>
            <a:bodyPr wrap="none" lIns="0" tIns="0" rIns="0" bIns="0">
              <a:spAutoFit/>
            </a:bodyPr>
            <a:lstStyle/>
            <a:p>
              <a:r>
                <a:rPr lang="en-US" sz="1900" b="1">
                  <a:solidFill>
                    <a:srgbClr val="0000FF"/>
                  </a:solidFill>
                </a:rPr>
                <a:t>_</a:t>
              </a:r>
              <a:endParaRPr lang="en-US"/>
            </a:p>
          </p:txBody>
        </p:sp>
        <p:sp>
          <p:nvSpPr>
            <p:cNvPr id="192553" name="Rectangle 41"/>
            <p:cNvSpPr>
              <a:spLocks noChangeArrowheads="1"/>
            </p:cNvSpPr>
            <p:nvPr/>
          </p:nvSpPr>
          <p:spPr bwMode="auto">
            <a:xfrm>
              <a:off x="2131" y="2947"/>
              <a:ext cx="100" cy="207"/>
            </a:xfrm>
            <a:prstGeom prst="rect">
              <a:avLst/>
            </a:prstGeom>
            <a:noFill/>
            <a:ln w="9525">
              <a:noFill/>
              <a:miter lim="800000"/>
              <a:headEnd/>
              <a:tailEnd/>
            </a:ln>
          </p:spPr>
          <p:txBody>
            <a:bodyPr wrap="none" lIns="0" tIns="0" rIns="0" bIns="0">
              <a:spAutoFit/>
            </a:bodyPr>
            <a:lstStyle/>
            <a:p>
              <a:r>
                <a:rPr lang="en-US" sz="1900" b="1">
                  <a:solidFill>
                    <a:srgbClr val="0000FF"/>
                  </a:solidFill>
                </a:rPr>
                <a:t> </a:t>
              </a:r>
              <a:endParaRPr lang="en-US"/>
            </a:p>
          </p:txBody>
        </p:sp>
        <p:sp>
          <p:nvSpPr>
            <p:cNvPr id="192554" name="Rectangle 42"/>
            <p:cNvSpPr>
              <a:spLocks noChangeArrowheads="1"/>
            </p:cNvSpPr>
            <p:nvPr/>
          </p:nvSpPr>
          <p:spPr bwMode="auto">
            <a:xfrm>
              <a:off x="1166" y="2025"/>
              <a:ext cx="229" cy="157"/>
            </a:xfrm>
            <a:prstGeom prst="rect">
              <a:avLst/>
            </a:prstGeom>
            <a:noFill/>
            <a:ln w="9525">
              <a:noFill/>
              <a:miter lim="800000"/>
              <a:headEnd/>
              <a:tailEnd/>
            </a:ln>
          </p:spPr>
          <p:txBody>
            <a:bodyPr/>
            <a:lstStyle/>
            <a:p>
              <a:endParaRPr lang="en-US"/>
            </a:p>
          </p:txBody>
        </p:sp>
        <p:sp>
          <p:nvSpPr>
            <p:cNvPr id="192555" name="Rectangle 43"/>
            <p:cNvSpPr>
              <a:spLocks noChangeArrowheads="1"/>
            </p:cNvSpPr>
            <p:nvPr/>
          </p:nvSpPr>
          <p:spPr bwMode="auto">
            <a:xfrm>
              <a:off x="1202" y="2025"/>
              <a:ext cx="162" cy="182"/>
            </a:xfrm>
            <a:prstGeom prst="rect">
              <a:avLst/>
            </a:prstGeom>
            <a:noFill/>
            <a:ln w="9525">
              <a:noFill/>
              <a:miter lim="800000"/>
              <a:headEnd/>
              <a:tailEnd/>
            </a:ln>
          </p:spPr>
          <p:txBody>
            <a:bodyPr wrap="none" lIns="0" tIns="0" rIns="0" bIns="0">
              <a:spAutoFit/>
            </a:bodyPr>
            <a:lstStyle/>
            <a:p>
              <a:r>
                <a:rPr lang="en-US" sz="1900" b="1">
                  <a:solidFill>
                    <a:srgbClr val="0000FF"/>
                  </a:solidFill>
                </a:rPr>
                <a:t>V</a:t>
              </a:r>
              <a:r>
                <a:rPr lang="en-US" sz="1900" b="1" baseline="-25000">
                  <a:solidFill>
                    <a:srgbClr val="0000FF"/>
                  </a:solidFill>
                </a:rPr>
                <a:t>2</a:t>
              </a:r>
              <a:endParaRPr lang="en-US"/>
            </a:p>
          </p:txBody>
        </p:sp>
        <p:sp>
          <p:nvSpPr>
            <p:cNvPr id="192557" name="Rectangle 45"/>
            <p:cNvSpPr>
              <a:spLocks noChangeArrowheads="1"/>
            </p:cNvSpPr>
            <p:nvPr/>
          </p:nvSpPr>
          <p:spPr bwMode="auto">
            <a:xfrm>
              <a:off x="1359" y="2082"/>
              <a:ext cx="71" cy="143"/>
            </a:xfrm>
            <a:prstGeom prst="rect">
              <a:avLst/>
            </a:prstGeom>
            <a:noFill/>
            <a:ln w="9525">
              <a:noFill/>
              <a:miter lim="800000"/>
              <a:headEnd/>
              <a:tailEnd/>
            </a:ln>
          </p:spPr>
          <p:txBody>
            <a:bodyPr wrap="none" lIns="0" tIns="0" rIns="0" bIns="0">
              <a:spAutoFit/>
            </a:bodyPr>
            <a:lstStyle/>
            <a:p>
              <a:r>
                <a:rPr lang="en-US" sz="1300" b="1">
                  <a:solidFill>
                    <a:srgbClr val="0000FF"/>
                  </a:solidFill>
                </a:rPr>
                <a:t> </a:t>
              </a:r>
              <a:endParaRPr lang="en-US"/>
            </a:p>
          </p:txBody>
        </p:sp>
        <p:sp>
          <p:nvSpPr>
            <p:cNvPr id="192558" name="Rectangle 46"/>
            <p:cNvSpPr>
              <a:spLocks noChangeArrowheads="1"/>
            </p:cNvSpPr>
            <p:nvPr/>
          </p:nvSpPr>
          <p:spPr bwMode="auto">
            <a:xfrm>
              <a:off x="880" y="2032"/>
              <a:ext cx="129" cy="158"/>
            </a:xfrm>
            <a:prstGeom prst="rect">
              <a:avLst/>
            </a:prstGeom>
            <a:noFill/>
            <a:ln w="9525">
              <a:noFill/>
              <a:miter lim="800000"/>
              <a:headEnd/>
              <a:tailEnd/>
            </a:ln>
          </p:spPr>
          <p:txBody>
            <a:bodyPr/>
            <a:lstStyle/>
            <a:p>
              <a:endParaRPr lang="en-US"/>
            </a:p>
          </p:txBody>
        </p:sp>
        <p:sp>
          <p:nvSpPr>
            <p:cNvPr id="192559" name="Rectangle 47"/>
            <p:cNvSpPr>
              <a:spLocks noChangeArrowheads="1"/>
            </p:cNvSpPr>
            <p:nvPr/>
          </p:nvSpPr>
          <p:spPr bwMode="auto">
            <a:xfrm>
              <a:off x="909" y="2032"/>
              <a:ext cx="150" cy="207"/>
            </a:xfrm>
            <a:prstGeom prst="rect">
              <a:avLst/>
            </a:prstGeom>
            <a:noFill/>
            <a:ln w="9525">
              <a:noFill/>
              <a:miter lim="800000"/>
              <a:headEnd/>
              <a:tailEnd/>
            </a:ln>
          </p:spPr>
          <p:txBody>
            <a:bodyPr wrap="none" lIns="0" tIns="0" rIns="0" bIns="0">
              <a:spAutoFit/>
            </a:bodyPr>
            <a:lstStyle/>
            <a:p>
              <a:r>
                <a:rPr lang="en-US" sz="1900" b="1">
                  <a:solidFill>
                    <a:srgbClr val="0000FF"/>
                  </a:solidFill>
                </a:rPr>
                <a:t>+</a:t>
              </a:r>
              <a:endParaRPr lang="en-US"/>
            </a:p>
          </p:txBody>
        </p:sp>
        <p:sp>
          <p:nvSpPr>
            <p:cNvPr id="192560" name="Rectangle 48"/>
            <p:cNvSpPr>
              <a:spLocks noChangeArrowheads="1"/>
            </p:cNvSpPr>
            <p:nvPr/>
          </p:nvSpPr>
          <p:spPr bwMode="auto">
            <a:xfrm>
              <a:off x="995" y="2032"/>
              <a:ext cx="100" cy="207"/>
            </a:xfrm>
            <a:prstGeom prst="rect">
              <a:avLst/>
            </a:prstGeom>
            <a:noFill/>
            <a:ln w="9525">
              <a:noFill/>
              <a:miter lim="800000"/>
              <a:headEnd/>
              <a:tailEnd/>
            </a:ln>
          </p:spPr>
          <p:txBody>
            <a:bodyPr wrap="none" lIns="0" tIns="0" rIns="0" bIns="0">
              <a:spAutoFit/>
            </a:bodyPr>
            <a:lstStyle/>
            <a:p>
              <a:r>
                <a:rPr lang="en-US" sz="1900" b="1">
                  <a:solidFill>
                    <a:srgbClr val="0000FF"/>
                  </a:solidFill>
                </a:rPr>
                <a:t> </a:t>
              </a:r>
              <a:endParaRPr lang="en-US"/>
            </a:p>
          </p:txBody>
        </p:sp>
        <p:sp>
          <p:nvSpPr>
            <p:cNvPr id="192561" name="Rectangle 49"/>
            <p:cNvSpPr>
              <a:spLocks noChangeArrowheads="1"/>
            </p:cNvSpPr>
            <p:nvPr/>
          </p:nvSpPr>
          <p:spPr bwMode="auto">
            <a:xfrm>
              <a:off x="1624" y="1975"/>
              <a:ext cx="121" cy="157"/>
            </a:xfrm>
            <a:prstGeom prst="rect">
              <a:avLst/>
            </a:prstGeom>
            <a:noFill/>
            <a:ln w="9525">
              <a:noFill/>
              <a:miter lim="800000"/>
              <a:headEnd/>
              <a:tailEnd/>
            </a:ln>
          </p:spPr>
          <p:txBody>
            <a:bodyPr/>
            <a:lstStyle/>
            <a:p>
              <a:endParaRPr lang="en-US"/>
            </a:p>
          </p:txBody>
        </p:sp>
        <p:sp>
          <p:nvSpPr>
            <p:cNvPr id="192562" name="Rectangle 50"/>
            <p:cNvSpPr>
              <a:spLocks noChangeArrowheads="1"/>
            </p:cNvSpPr>
            <p:nvPr/>
          </p:nvSpPr>
          <p:spPr bwMode="auto">
            <a:xfrm>
              <a:off x="1652" y="1975"/>
              <a:ext cx="143" cy="207"/>
            </a:xfrm>
            <a:prstGeom prst="rect">
              <a:avLst/>
            </a:prstGeom>
            <a:noFill/>
            <a:ln w="9525">
              <a:noFill/>
              <a:miter lim="800000"/>
              <a:headEnd/>
              <a:tailEnd/>
            </a:ln>
          </p:spPr>
          <p:txBody>
            <a:bodyPr wrap="none" lIns="0" tIns="0" rIns="0" bIns="0">
              <a:spAutoFit/>
            </a:bodyPr>
            <a:lstStyle/>
            <a:p>
              <a:r>
                <a:rPr lang="en-US" sz="1900" b="1">
                  <a:solidFill>
                    <a:srgbClr val="0000FF"/>
                  </a:solidFill>
                </a:rPr>
                <a:t>_</a:t>
              </a:r>
              <a:endParaRPr lang="en-US"/>
            </a:p>
          </p:txBody>
        </p:sp>
        <p:sp>
          <p:nvSpPr>
            <p:cNvPr id="192563" name="Rectangle 51"/>
            <p:cNvSpPr>
              <a:spLocks noChangeArrowheads="1"/>
            </p:cNvSpPr>
            <p:nvPr/>
          </p:nvSpPr>
          <p:spPr bwMode="auto">
            <a:xfrm>
              <a:off x="1731" y="1975"/>
              <a:ext cx="100" cy="207"/>
            </a:xfrm>
            <a:prstGeom prst="rect">
              <a:avLst/>
            </a:prstGeom>
            <a:noFill/>
            <a:ln w="9525">
              <a:noFill/>
              <a:miter lim="800000"/>
              <a:headEnd/>
              <a:tailEnd/>
            </a:ln>
          </p:spPr>
          <p:txBody>
            <a:bodyPr wrap="none" lIns="0" tIns="0" rIns="0" bIns="0">
              <a:spAutoFit/>
            </a:bodyPr>
            <a:lstStyle/>
            <a:p>
              <a:r>
                <a:rPr lang="en-US" sz="1900" b="1">
                  <a:solidFill>
                    <a:srgbClr val="0000FF"/>
                  </a:solidFill>
                </a:rPr>
                <a:t> </a:t>
              </a:r>
              <a:endParaRPr lang="en-US"/>
            </a:p>
          </p:txBody>
        </p:sp>
        <p:sp>
          <p:nvSpPr>
            <p:cNvPr id="192564" name="Rectangle 52"/>
            <p:cNvSpPr>
              <a:spLocks noChangeArrowheads="1"/>
            </p:cNvSpPr>
            <p:nvPr/>
          </p:nvSpPr>
          <p:spPr bwMode="auto">
            <a:xfrm>
              <a:off x="1223" y="3290"/>
              <a:ext cx="236" cy="157"/>
            </a:xfrm>
            <a:prstGeom prst="rect">
              <a:avLst/>
            </a:prstGeom>
            <a:noFill/>
            <a:ln w="9525">
              <a:noFill/>
              <a:miter lim="800000"/>
              <a:headEnd/>
              <a:tailEnd/>
            </a:ln>
          </p:spPr>
          <p:txBody>
            <a:bodyPr/>
            <a:lstStyle/>
            <a:p>
              <a:endParaRPr lang="en-US"/>
            </a:p>
          </p:txBody>
        </p:sp>
        <p:sp>
          <p:nvSpPr>
            <p:cNvPr id="192565" name="Rectangle 53"/>
            <p:cNvSpPr>
              <a:spLocks noChangeArrowheads="1"/>
            </p:cNvSpPr>
            <p:nvPr/>
          </p:nvSpPr>
          <p:spPr bwMode="auto">
            <a:xfrm>
              <a:off x="1259" y="3297"/>
              <a:ext cx="162" cy="182"/>
            </a:xfrm>
            <a:prstGeom prst="rect">
              <a:avLst/>
            </a:prstGeom>
            <a:noFill/>
            <a:ln w="9525">
              <a:noFill/>
              <a:miter lim="800000"/>
              <a:headEnd/>
              <a:tailEnd/>
            </a:ln>
          </p:spPr>
          <p:txBody>
            <a:bodyPr wrap="none" lIns="0" tIns="0" rIns="0" bIns="0">
              <a:spAutoFit/>
            </a:bodyPr>
            <a:lstStyle/>
            <a:p>
              <a:r>
                <a:rPr lang="en-US" sz="1900" b="1">
                  <a:solidFill>
                    <a:srgbClr val="0000FF"/>
                  </a:solidFill>
                </a:rPr>
                <a:t>V</a:t>
              </a:r>
              <a:r>
                <a:rPr lang="en-US" sz="1900" b="1" baseline="-25000">
                  <a:solidFill>
                    <a:srgbClr val="0000FF"/>
                  </a:solidFill>
                </a:rPr>
                <a:t>4</a:t>
              </a:r>
              <a:endParaRPr lang="en-US"/>
            </a:p>
          </p:txBody>
        </p:sp>
        <p:sp>
          <p:nvSpPr>
            <p:cNvPr id="192568" name="Rectangle 56"/>
            <p:cNvSpPr>
              <a:spLocks noChangeArrowheads="1"/>
            </p:cNvSpPr>
            <p:nvPr/>
          </p:nvSpPr>
          <p:spPr bwMode="auto">
            <a:xfrm>
              <a:off x="880" y="3290"/>
              <a:ext cx="129" cy="157"/>
            </a:xfrm>
            <a:prstGeom prst="rect">
              <a:avLst/>
            </a:prstGeom>
            <a:noFill/>
            <a:ln w="9525">
              <a:noFill/>
              <a:miter lim="800000"/>
              <a:headEnd/>
              <a:tailEnd/>
            </a:ln>
          </p:spPr>
          <p:txBody>
            <a:bodyPr/>
            <a:lstStyle/>
            <a:p>
              <a:endParaRPr lang="en-US"/>
            </a:p>
          </p:txBody>
        </p:sp>
        <p:sp>
          <p:nvSpPr>
            <p:cNvPr id="192569" name="Rectangle 57"/>
            <p:cNvSpPr>
              <a:spLocks noChangeArrowheads="1"/>
            </p:cNvSpPr>
            <p:nvPr/>
          </p:nvSpPr>
          <p:spPr bwMode="auto">
            <a:xfrm>
              <a:off x="909" y="3297"/>
              <a:ext cx="150" cy="207"/>
            </a:xfrm>
            <a:prstGeom prst="rect">
              <a:avLst/>
            </a:prstGeom>
            <a:noFill/>
            <a:ln w="9525">
              <a:noFill/>
              <a:miter lim="800000"/>
              <a:headEnd/>
              <a:tailEnd/>
            </a:ln>
          </p:spPr>
          <p:txBody>
            <a:bodyPr wrap="none" lIns="0" tIns="0" rIns="0" bIns="0">
              <a:spAutoFit/>
            </a:bodyPr>
            <a:lstStyle/>
            <a:p>
              <a:r>
                <a:rPr lang="en-US" sz="1900" b="1">
                  <a:solidFill>
                    <a:srgbClr val="0000FF"/>
                  </a:solidFill>
                </a:rPr>
                <a:t>+</a:t>
              </a:r>
              <a:endParaRPr lang="en-US"/>
            </a:p>
          </p:txBody>
        </p:sp>
        <p:sp>
          <p:nvSpPr>
            <p:cNvPr id="192570" name="Rectangle 58"/>
            <p:cNvSpPr>
              <a:spLocks noChangeArrowheads="1"/>
            </p:cNvSpPr>
            <p:nvPr/>
          </p:nvSpPr>
          <p:spPr bwMode="auto">
            <a:xfrm>
              <a:off x="995" y="3297"/>
              <a:ext cx="100" cy="207"/>
            </a:xfrm>
            <a:prstGeom prst="rect">
              <a:avLst/>
            </a:prstGeom>
            <a:noFill/>
            <a:ln w="9525">
              <a:noFill/>
              <a:miter lim="800000"/>
              <a:headEnd/>
              <a:tailEnd/>
            </a:ln>
          </p:spPr>
          <p:txBody>
            <a:bodyPr wrap="none" lIns="0" tIns="0" rIns="0" bIns="0">
              <a:spAutoFit/>
            </a:bodyPr>
            <a:lstStyle/>
            <a:p>
              <a:r>
                <a:rPr lang="en-US" sz="1900" b="1">
                  <a:solidFill>
                    <a:srgbClr val="0000FF"/>
                  </a:solidFill>
                </a:rPr>
                <a:t> </a:t>
              </a:r>
              <a:endParaRPr lang="en-US"/>
            </a:p>
          </p:txBody>
        </p:sp>
        <p:sp>
          <p:nvSpPr>
            <p:cNvPr id="192571" name="Rectangle 59"/>
            <p:cNvSpPr>
              <a:spLocks noChangeArrowheads="1"/>
            </p:cNvSpPr>
            <p:nvPr/>
          </p:nvSpPr>
          <p:spPr bwMode="auto">
            <a:xfrm>
              <a:off x="1624" y="3233"/>
              <a:ext cx="121" cy="157"/>
            </a:xfrm>
            <a:prstGeom prst="rect">
              <a:avLst/>
            </a:prstGeom>
            <a:noFill/>
            <a:ln w="9525">
              <a:noFill/>
              <a:miter lim="800000"/>
              <a:headEnd/>
              <a:tailEnd/>
            </a:ln>
          </p:spPr>
          <p:txBody>
            <a:bodyPr/>
            <a:lstStyle/>
            <a:p>
              <a:endParaRPr lang="en-US"/>
            </a:p>
          </p:txBody>
        </p:sp>
        <p:sp>
          <p:nvSpPr>
            <p:cNvPr id="192572" name="Rectangle 60"/>
            <p:cNvSpPr>
              <a:spLocks noChangeArrowheads="1"/>
            </p:cNvSpPr>
            <p:nvPr/>
          </p:nvSpPr>
          <p:spPr bwMode="auto">
            <a:xfrm>
              <a:off x="1652" y="3240"/>
              <a:ext cx="143" cy="207"/>
            </a:xfrm>
            <a:prstGeom prst="rect">
              <a:avLst/>
            </a:prstGeom>
            <a:noFill/>
            <a:ln w="9525">
              <a:noFill/>
              <a:miter lim="800000"/>
              <a:headEnd/>
              <a:tailEnd/>
            </a:ln>
          </p:spPr>
          <p:txBody>
            <a:bodyPr wrap="none" lIns="0" tIns="0" rIns="0" bIns="0">
              <a:spAutoFit/>
            </a:bodyPr>
            <a:lstStyle/>
            <a:p>
              <a:r>
                <a:rPr lang="en-US" sz="1900" b="1">
                  <a:solidFill>
                    <a:srgbClr val="0000FF"/>
                  </a:solidFill>
                </a:rPr>
                <a:t>_</a:t>
              </a:r>
              <a:endParaRPr lang="en-US"/>
            </a:p>
          </p:txBody>
        </p:sp>
        <p:sp>
          <p:nvSpPr>
            <p:cNvPr id="192573" name="Rectangle 61"/>
            <p:cNvSpPr>
              <a:spLocks noChangeArrowheads="1"/>
            </p:cNvSpPr>
            <p:nvPr/>
          </p:nvSpPr>
          <p:spPr bwMode="auto">
            <a:xfrm>
              <a:off x="1731" y="3240"/>
              <a:ext cx="100" cy="207"/>
            </a:xfrm>
            <a:prstGeom prst="rect">
              <a:avLst/>
            </a:prstGeom>
            <a:noFill/>
            <a:ln w="9525">
              <a:noFill/>
              <a:miter lim="800000"/>
              <a:headEnd/>
              <a:tailEnd/>
            </a:ln>
          </p:spPr>
          <p:txBody>
            <a:bodyPr wrap="none" lIns="0" tIns="0" rIns="0" bIns="0">
              <a:spAutoFit/>
            </a:bodyPr>
            <a:lstStyle/>
            <a:p>
              <a:r>
                <a:rPr lang="en-US" sz="1900" b="1">
                  <a:solidFill>
                    <a:srgbClr val="0000FF"/>
                  </a:solidFill>
                </a:rPr>
                <a:t> </a:t>
              </a:r>
              <a:endParaRPr lang="en-US"/>
            </a:p>
          </p:txBody>
        </p:sp>
      </p:grpSp>
      <p:sp>
        <p:nvSpPr>
          <p:cNvPr id="58"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59"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60" name="Rectangle 4"/>
          <p:cNvSpPr>
            <a:spLocks noChangeArrowheads="1"/>
          </p:cNvSpPr>
          <p:nvPr/>
        </p:nvSpPr>
        <p:spPr bwMode="auto">
          <a:xfrm>
            <a:off x="0" y="0"/>
            <a:ext cx="6705600" cy="304800"/>
          </a:xfrm>
          <a:prstGeom prst="rect">
            <a:avLst/>
          </a:prstGeom>
          <a:noFill/>
          <a:ln w="9525">
            <a:noFill/>
            <a:miter lim="800000"/>
            <a:headEnd/>
            <a:tailEnd/>
          </a:ln>
        </p:spPr>
        <p:txBody>
          <a:bodyPr/>
          <a:lstStyle/>
          <a:p>
            <a:pPr>
              <a:spcBef>
                <a:spcPct val="20000"/>
              </a:spcBef>
            </a:pPr>
            <a:r>
              <a:rPr lang="en-US" sz="2000" dirty="0">
                <a:solidFill>
                  <a:schemeClr val="accent2"/>
                </a:solidFill>
                <a:cs typeface="Times New Roman" pitchFamily="18" charset="0"/>
              </a:rPr>
              <a:t>Chapter 9      EGR 272 – Circuit Theory II</a:t>
            </a:r>
            <a:endParaRPr lang="en-US" sz="32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5" name="Rectangle 7"/>
          <p:cNvSpPr>
            <a:spLocks noChangeArrowheads="1"/>
          </p:cNvSpPr>
          <p:nvPr/>
        </p:nvSpPr>
        <p:spPr bwMode="auto">
          <a:xfrm>
            <a:off x="0" y="381000"/>
            <a:ext cx="9144000" cy="4343400"/>
          </a:xfrm>
          <a:prstGeom prst="rect">
            <a:avLst/>
          </a:prstGeom>
          <a:noFill/>
          <a:ln w="9525">
            <a:noFill/>
            <a:miter lim="800000"/>
            <a:headEnd/>
            <a:tailEnd/>
          </a:ln>
          <a:effectLst/>
        </p:spPr>
        <p:txBody>
          <a:bodyPr/>
          <a:lstStyle/>
          <a:p>
            <a:pPr>
              <a:spcBef>
                <a:spcPct val="20000"/>
              </a:spcBef>
              <a:tabLst>
                <a:tab pos="0" algn="l"/>
                <a:tab pos="914400" algn="l"/>
              </a:tabLst>
            </a:pPr>
            <a:r>
              <a:rPr lang="en-US" sz="2200" b="1" u="sng" dirty="0">
                <a:solidFill>
                  <a:schemeClr val="accent2"/>
                </a:solidFill>
                <a:cs typeface="Times New Roman" pitchFamily="18" charset="0"/>
              </a:rPr>
              <a:t>Review of DC Circuit Analysis Techniques</a:t>
            </a:r>
            <a:r>
              <a:rPr lang="en-US" sz="2200" dirty="0">
                <a:solidFill>
                  <a:schemeClr val="accent2"/>
                </a:solidFill>
                <a:cs typeface="Times New Roman" pitchFamily="18" charset="0"/>
              </a:rPr>
              <a:t> </a:t>
            </a:r>
          </a:p>
          <a:p>
            <a:pPr>
              <a:spcBef>
                <a:spcPct val="20000"/>
              </a:spcBef>
              <a:tabLst>
                <a:tab pos="0" algn="l"/>
                <a:tab pos="914400" algn="l"/>
              </a:tabLst>
            </a:pPr>
            <a:r>
              <a:rPr lang="en-US" sz="2200" dirty="0">
                <a:solidFill>
                  <a:schemeClr val="accent2"/>
                </a:solidFill>
                <a:cs typeface="Times New Roman" pitchFamily="18" charset="0"/>
              </a:rPr>
              <a:t>Analyzing AC circuits is very similar to analyzing DC resistive circuits.  Several examples are presented below which will also serve to review many DC analysis techniques, including:</a:t>
            </a:r>
          </a:p>
          <a:p>
            <a:pPr>
              <a:spcBef>
                <a:spcPct val="20000"/>
              </a:spcBef>
              <a:buFontTx/>
              <a:buChar char="•"/>
              <a:tabLst>
                <a:tab pos="0" algn="l"/>
                <a:tab pos="914400" algn="l"/>
              </a:tabLst>
            </a:pPr>
            <a:r>
              <a:rPr lang="en-US" sz="2200" dirty="0">
                <a:solidFill>
                  <a:schemeClr val="accent2"/>
                </a:solidFill>
                <a:cs typeface="Times New Roman" pitchFamily="18" charset="0"/>
              </a:rPr>
              <a:t>  Source transformations</a:t>
            </a:r>
          </a:p>
          <a:p>
            <a:pPr>
              <a:spcBef>
                <a:spcPct val="20000"/>
              </a:spcBef>
              <a:buFontTx/>
              <a:buChar char="•"/>
              <a:tabLst>
                <a:tab pos="0" algn="l"/>
                <a:tab pos="914400" algn="l"/>
              </a:tabLst>
            </a:pPr>
            <a:r>
              <a:rPr lang="en-US" sz="2200" dirty="0">
                <a:solidFill>
                  <a:schemeClr val="accent2"/>
                </a:solidFill>
                <a:cs typeface="Times New Roman" pitchFamily="18" charset="0"/>
              </a:rPr>
              <a:t>  Mesh equations</a:t>
            </a:r>
          </a:p>
          <a:p>
            <a:pPr>
              <a:spcBef>
                <a:spcPct val="20000"/>
              </a:spcBef>
              <a:buFontTx/>
              <a:buChar char="•"/>
              <a:tabLst>
                <a:tab pos="0" algn="l"/>
                <a:tab pos="914400" algn="l"/>
              </a:tabLst>
            </a:pPr>
            <a:r>
              <a:rPr lang="en-US" sz="2200" dirty="0">
                <a:solidFill>
                  <a:schemeClr val="accent2"/>
                </a:solidFill>
                <a:cs typeface="Times New Roman" pitchFamily="18" charset="0"/>
              </a:rPr>
              <a:t>  Node equations</a:t>
            </a:r>
          </a:p>
          <a:p>
            <a:pPr>
              <a:spcBef>
                <a:spcPct val="20000"/>
              </a:spcBef>
              <a:buFontTx/>
              <a:buChar char="•"/>
              <a:tabLst>
                <a:tab pos="0" algn="l"/>
                <a:tab pos="914400" algn="l"/>
              </a:tabLst>
            </a:pPr>
            <a:r>
              <a:rPr lang="en-US" sz="2200" dirty="0">
                <a:solidFill>
                  <a:schemeClr val="accent2"/>
                </a:solidFill>
                <a:cs typeface="Times New Roman" pitchFamily="18" charset="0"/>
              </a:rPr>
              <a:t>  Superposition</a:t>
            </a:r>
          </a:p>
          <a:p>
            <a:pPr marL="228600" indent="-228600">
              <a:spcBef>
                <a:spcPct val="20000"/>
              </a:spcBef>
              <a:buFontTx/>
              <a:buChar char="•"/>
              <a:tabLst>
                <a:tab pos="228600" algn="l"/>
                <a:tab pos="914400" algn="l"/>
              </a:tabLst>
            </a:pPr>
            <a:r>
              <a:rPr lang="en-US" sz="2200" dirty="0">
                <a:solidFill>
                  <a:schemeClr val="accent2"/>
                </a:solidFill>
                <a:cs typeface="Times New Roman" pitchFamily="18" charset="0"/>
              </a:rPr>
              <a:t>Operational Amplifiers (op amps)</a:t>
            </a:r>
          </a:p>
          <a:p>
            <a:pPr>
              <a:spcBef>
                <a:spcPct val="20000"/>
              </a:spcBef>
              <a:buFontTx/>
              <a:buChar char="•"/>
              <a:tabLst>
                <a:tab pos="0" algn="l"/>
                <a:tab pos="914400" algn="l"/>
              </a:tabLst>
            </a:pPr>
            <a:r>
              <a:rPr lang="en-US" sz="2200" dirty="0">
                <a:solidFill>
                  <a:schemeClr val="accent2"/>
                </a:solidFill>
                <a:cs typeface="Times New Roman" pitchFamily="18" charset="0"/>
              </a:rPr>
              <a:t>  Thevenin’s and Norton’s theorems</a:t>
            </a:r>
          </a:p>
          <a:p>
            <a:pPr>
              <a:spcBef>
                <a:spcPct val="20000"/>
              </a:spcBef>
              <a:buFontTx/>
              <a:buChar char="•"/>
              <a:tabLst>
                <a:tab pos="0" algn="l"/>
                <a:tab pos="914400" algn="l"/>
              </a:tabLst>
            </a:pPr>
            <a:r>
              <a:rPr lang="en-US" sz="2200" dirty="0">
                <a:solidFill>
                  <a:schemeClr val="accent2"/>
                </a:solidFill>
                <a:cs typeface="Times New Roman" pitchFamily="18" charset="0"/>
              </a:rPr>
              <a:t>  Maximum Power Transfer theorem</a:t>
            </a:r>
          </a:p>
        </p:txBody>
      </p:sp>
      <p:sp>
        <p:nvSpPr>
          <p:cNvPr id="9"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10"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1" name="Rectangle 4"/>
          <p:cNvSpPr>
            <a:spLocks noChangeArrowheads="1"/>
          </p:cNvSpPr>
          <p:nvPr/>
        </p:nvSpPr>
        <p:spPr bwMode="auto">
          <a:xfrm>
            <a:off x="0" y="0"/>
            <a:ext cx="6705600" cy="304800"/>
          </a:xfrm>
          <a:prstGeom prst="rect">
            <a:avLst/>
          </a:prstGeom>
          <a:noFill/>
          <a:ln w="9525">
            <a:noFill/>
            <a:miter lim="800000"/>
            <a:headEnd/>
            <a:tailEnd/>
          </a:ln>
        </p:spPr>
        <p:txBody>
          <a:bodyPr/>
          <a:lstStyle/>
          <a:p>
            <a:pPr>
              <a:spcBef>
                <a:spcPct val="20000"/>
              </a:spcBef>
            </a:pPr>
            <a:r>
              <a:rPr lang="en-US" sz="2000" dirty="0">
                <a:solidFill>
                  <a:schemeClr val="accent2"/>
                </a:solidFill>
                <a:cs typeface="Times New Roman" pitchFamily="18" charset="0"/>
              </a:rPr>
              <a:t>Chapter 9      EGR 272 – Circuit Theory II</a:t>
            </a:r>
            <a:endParaRPr lang="en-US" sz="32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7" name="Rectangle 5"/>
          <p:cNvSpPr>
            <a:spLocks noChangeArrowheads="1"/>
          </p:cNvSpPr>
          <p:nvPr/>
        </p:nvSpPr>
        <p:spPr bwMode="auto">
          <a:xfrm>
            <a:off x="0" y="381000"/>
            <a:ext cx="9144000" cy="3200400"/>
          </a:xfrm>
          <a:prstGeom prst="rect">
            <a:avLst/>
          </a:prstGeom>
          <a:noFill/>
          <a:ln w="9525">
            <a:noFill/>
            <a:miter lim="800000"/>
            <a:headEnd/>
            <a:tailEnd/>
          </a:ln>
          <a:effectLst/>
        </p:spPr>
        <p:txBody>
          <a:bodyPr/>
          <a:lstStyle/>
          <a:p>
            <a:pPr>
              <a:lnSpc>
                <a:spcPct val="80000"/>
              </a:lnSpc>
              <a:spcBef>
                <a:spcPct val="20000"/>
              </a:spcBef>
              <a:tabLst>
                <a:tab pos="228600" algn="l"/>
                <a:tab pos="914400" algn="l"/>
              </a:tabLst>
            </a:pPr>
            <a:r>
              <a:rPr lang="en-US" sz="2200" b="1" u="sng" dirty="0">
                <a:solidFill>
                  <a:schemeClr val="accent2"/>
                </a:solidFill>
                <a:cs typeface="Times New Roman" pitchFamily="18" charset="0"/>
              </a:rPr>
              <a:t>Source transformations</a:t>
            </a:r>
            <a:endParaRPr lang="en-US" sz="2200" dirty="0">
              <a:solidFill>
                <a:schemeClr val="accent2"/>
              </a:solidFill>
              <a:cs typeface="Times New Roman" pitchFamily="18" charset="0"/>
            </a:endParaRPr>
          </a:p>
          <a:p>
            <a:pPr>
              <a:lnSpc>
                <a:spcPct val="80000"/>
              </a:lnSpc>
              <a:spcBef>
                <a:spcPct val="20000"/>
              </a:spcBef>
              <a:tabLst>
                <a:tab pos="228600" algn="l"/>
                <a:tab pos="914400" algn="l"/>
              </a:tabLst>
            </a:pPr>
            <a:r>
              <a:rPr lang="en-US" sz="2200" dirty="0">
                <a:solidFill>
                  <a:schemeClr val="accent2"/>
                </a:solidFill>
                <a:cs typeface="Times New Roman" pitchFamily="18" charset="0"/>
              </a:rPr>
              <a:t>A phasor voltage source with a series impedance may be transformed into a phasor current source with a parallel impedance as illustrated below.  The two sources are identical as far as the load is concerned.  </a:t>
            </a:r>
          </a:p>
          <a:p>
            <a:pPr>
              <a:lnSpc>
                <a:spcPct val="80000"/>
              </a:lnSpc>
              <a:spcBef>
                <a:spcPct val="20000"/>
              </a:spcBef>
              <a:tabLst>
                <a:tab pos="228600" algn="l"/>
                <a:tab pos="914400" algn="l"/>
              </a:tabLst>
            </a:pPr>
            <a:r>
              <a:rPr lang="en-US" sz="2200" u="sng" dirty="0">
                <a:solidFill>
                  <a:schemeClr val="accent2"/>
                </a:solidFill>
                <a:cs typeface="Times New Roman" pitchFamily="18" charset="0"/>
              </a:rPr>
              <a:t>Notes</a:t>
            </a:r>
            <a:r>
              <a:rPr lang="en-US" sz="2200" dirty="0">
                <a:solidFill>
                  <a:schemeClr val="accent2"/>
                </a:solidFill>
                <a:cs typeface="Times New Roman" pitchFamily="18" charset="0"/>
              </a:rPr>
              <a:t>:</a:t>
            </a:r>
          </a:p>
          <a:p>
            <a:pPr>
              <a:lnSpc>
                <a:spcPct val="80000"/>
              </a:lnSpc>
              <a:spcBef>
                <a:spcPct val="20000"/>
              </a:spcBef>
              <a:buFontTx/>
              <a:buChar char="•"/>
              <a:tabLst>
                <a:tab pos="228600" algn="l"/>
                <a:tab pos="914400" algn="l"/>
              </a:tabLst>
            </a:pPr>
            <a:r>
              <a:rPr lang="en-US" sz="2200" dirty="0">
                <a:solidFill>
                  <a:schemeClr val="accent2"/>
                </a:solidFill>
                <a:cs typeface="Times New Roman" pitchFamily="18" charset="0"/>
              </a:rPr>
              <a:t>  Not all sources can be transformed.  Discuss.</a:t>
            </a:r>
          </a:p>
          <a:p>
            <a:pPr>
              <a:lnSpc>
                <a:spcPct val="90000"/>
              </a:lnSpc>
              <a:spcBef>
                <a:spcPct val="20000"/>
              </a:spcBef>
              <a:buFontTx/>
              <a:buChar char="•"/>
              <a:tabLst>
                <a:tab pos="228600" algn="l"/>
                <a:tab pos="914400" algn="l"/>
              </a:tabLst>
            </a:pPr>
            <a:r>
              <a:rPr lang="en-US" sz="2200" dirty="0">
                <a:solidFill>
                  <a:schemeClr val="accent2"/>
                </a:solidFill>
                <a:cs typeface="Times New Roman" pitchFamily="18" charset="0"/>
              </a:rPr>
              <a:t>  The two sources are not equivalent internally.  For example, the voltage across     Z</a:t>
            </a:r>
            <a:r>
              <a:rPr lang="en-US" sz="2200" baseline="-25000" dirty="0">
                <a:solidFill>
                  <a:schemeClr val="accent2"/>
                </a:solidFill>
                <a:cs typeface="Times New Roman" pitchFamily="18" charset="0"/>
              </a:rPr>
              <a:t>s </a:t>
            </a:r>
            <a:r>
              <a:rPr lang="en-US" sz="2200" dirty="0">
                <a:solidFill>
                  <a:schemeClr val="accent2"/>
                </a:solidFill>
                <a:cs typeface="Times New Roman" pitchFamily="18" charset="0"/>
              </a:rPr>
              <a:t>is not equivalent to the voltage across </a:t>
            </a:r>
            <a:r>
              <a:rPr lang="en-US" sz="2200" dirty="0" err="1">
                <a:solidFill>
                  <a:schemeClr val="accent2"/>
                </a:solidFill>
                <a:cs typeface="Times New Roman" pitchFamily="18" charset="0"/>
              </a:rPr>
              <a:t>Z</a:t>
            </a:r>
            <a:r>
              <a:rPr lang="en-US" sz="2200" baseline="-25000" dirty="0" err="1">
                <a:solidFill>
                  <a:schemeClr val="accent2"/>
                </a:solidFill>
                <a:cs typeface="Times New Roman" pitchFamily="18" charset="0"/>
              </a:rPr>
              <a:t>p</a:t>
            </a:r>
            <a:r>
              <a:rPr lang="en-US" sz="2200" dirty="0">
                <a:solidFill>
                  <a:schemeClr val="accent2"/>
                </a:solidFill>
                <a:cs typeface="Times New Roman" pitchFamily="18" charset="0"/>
              </a:rPr>
              <a:t>.</a:t>
            </a:r>
          </a:p>
          <a:p>
            <a:pPr>
              <a:lnSpc>
                <a:spcPct val="80000"/>
              </a:lnSpc>
              <a:spcBef>
                <a:spcPct val="20000"/>
              </a:spcBef>
              <a:buFontTx/>
              <a:buChar char="•"/>
              <a:tabLst>
                <a:tab pos="228600" algn="l"/>
                <a:tab pos="914400" algn="l"/>
              </a:tabLst>
            </a:pPr>
            <a:r>
              <a:rPr lang="en-US" sz="2200" dirty="0">
                <a:solidFill>
                  <a:schemeClr val="accent2"/>
                </a:solidFill>
                <a:cs typeface="Times New Roman" pitchFamily="18" charset="0"/>
              </a:rPr>
              <a:t>  Dependent sources can be transformed.</a:t>
            </a:r>
            <a:endParaRPr lang="en-US" sz="2200" b="1" u="sng" dirty="0">
              <a:solidFill>
                <a:schemeClr val="accent2"/>
              </a:solidFill>
              <a:cs typeface="Times New Roman" pitchFamily="18" charset="0"/>
            </a:endParaRPr>
          </a:p>
        </p:txBody>
      </p:sp>
      <p:graphicFrame>
        <p:nvGraphicFramePr>
          <p:cNvPr id="233480" name="Object 8"/>
          <p:cNvGraphicFramePr>
            <a:graphicFrameLocks noChangeAspect="1"/>
          </p:cNvGraphicFramePr>
          <p:nvPr/>
        </p:nvGraphicFramePr>
        <p:xfrm>
          <a:off x="1066800" y="3200400"/>
          <a:ext cx="6781800" cy="1749425"/>
        </p:xfrm>
        <a:graphic>
          <a:graphicData uri="http://schemas.openxmlformats.org/presentationml/2006/ole">
            <mc:AlternateContent xmlns:mc="http://schemas.openxmlformats.org/markup-compatibility/2006">
              <mc:Choice xmlns:v="urn:schemas-microsoft-com:vml" Requires="v">
                <p:oleObj spid="_x0000_s231483" name="Microsoft Draw Drawing" r:id="rId3" imgW="7092360" imgH="1814400" progId="">
                  <p:embed/>
                </p:oleObj>
              </mc:Choice>
              <mc:Fallback>
                <p:oleObj name="Microsoft Draw Drawing" r:id="rId3" imgW="7092360" imgH="181440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3200400"/>
                        <a:ext cx="6781800" cy="1749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3481" name="Object 9"/>
          <p:cNvGraphicFramePr>
            <a:graphicFrameLocks noChangeAspect="1"/>
          </p:cNvGraphicFramePr>
          <p:nvPr/>
        </p:nvGraphicFramePr>
        <p:xfrm>
          <a:off x="685800" y="6248400"/>
          <a:ext cx="2805113" cy="403225"/>
        </p:xfrm>
        <a:graphic>
          <a:graphicData uri="http://schemas.openxmlformats.org/presentationml/2006/ole">
            <mc:AlternateContent xmlns:mc="http://schemas.openxmlformats.org/markup-compatibility/2006">
              <mc:Choice xmlns:v="urn:schemas-microsoft-com:vml" Requires="v">
                <p:oleObj spid="_x0000_s231484" name="Equation" r:id="rId5" imgW="1676160" imgH="241200" progId="Equation.3">
                  <p:embed/>
                </p:oleObj>
              </mc:Choice>
              <mc:Fallback>
                <p:oleObj name="Equation" r:id="rId5" imgW="1676160" imgH="2412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6248400"/>
                        <a:ext cx="2805113" cy="403225"/>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3482" name="Rectangle 10"/>
          <p:cNvSpPr>
            <a:spLocks noChangeArrowheads="1"/>
          </p:cNvSpPr>
          <p:nvPr/>
        </p:nvSpPr>
        <p:spPr bwMode="auto">
          <a:xfrm>
            <a:off x="0" y="5334000"/>
            <a:ext cx="4343400" cy="685800"/>
          </a:xfrm>
          <a:prstGeom prst="rect">
            <a:avLst/>
          </a:prstGeom>
          <a:noFill/>
          <a:ln w="9525">
            <a:noFill/>
            <a:miter lim="800000"/>
            <a:headEnd/>
            <a:tailEnd/>
          </a:ln>
          <a:effectLst/>
        </p:spPr>
        <p:txBody>
          <a:bodyPr/>
          <a:lstStyle/>
          <a:p>
            <a:pPr>
              <a:spcBef>
                <a:spcPct val="20000"/>
              </a:spcBef>
              <a:tabLst>
                <a:tab pos="228600" algn="l"/>
                <a:tab pos="914400" algn="l"/>
              </a:tabLst>
            </a:pPr>
            <a:r>
              <a:rPr lang="en-US" sz="2200" b="1" u="sng" dirty="0">
                <a:solidFill>
                  <a:schemeClr val="accent2"/>
                </a:solidFill>
                <a:cs typeface="Times New Roman" pitchFamily="18" charset="0"/>
              </a:rPr>
              <a:t>Converting a real current source</a:t>
            </a:r>
          </a:p>
          <a:p>
            <a:pPr>
              <a:spcBef>
                <a:spcPct val="20000"/>
              </a:spcBef>
              <a:tabLst>
                <a:tab pos="228600" algn="l"/>
                <a:tab pos="914400" algn="l"/>
              </a:tabLst>
            </a:pPr>
            <a:r>
              <a:rPr lang="en-US" sz="2200" b="1" u="sng" dirty="0">
                <a:solidFill>
                  <a:schemeClr val="accent2"/>
                </a:solidFill>
                <a:cs typeface="Times New Roman" pitchFamily="18" charset="0"/>
              </a:rPr>
              <a:t>to a real voltage source:</a:t>
            </a:r>
            <a:endParaRPr lang="en-US" sz="2200" dirty="0">
              <a:solidFill>
                <a:schemeClr val="accent2"/>
              </a:solidFill>
              <a:cs typeface="Times New Roman" pitchFamily="18" charset="0"/>
            </a:endParaRPr>
          </a:p>
        </p:txBody>
      </p:sp>
      <p:sp>
        <p:nvSpPr>
          <p:cNvPr id="233483" name="Rectangle 11"/>
          <p:cNvSpPr>
            <a:spLocks noChangeArrowheads="1"/>
          </p:cNvSpPr>
          <p:nvPr/>
        </p:nvSpPr>
        <p:spPr bwMode="auto">
          <a:xfrm>
            <a:off x="4648200" y="5334000"/>
            <a:ext cx="4114800" cy="914400"/>
          </a:xfrm>
          <a:prstGeom prst="rect">
            <a:avLst/>
          </a:prstGeom>
          <a:noFill/>
          <a:ln w="9525">
            <a:noFill/>
            <a:miter lim="800000"/>
            <a:headEnd/>
            <a:tailEnd/>
          </a:ln>
          <a:effectLst/>
        </p:spPr>
        <p:txBody>
          <a:bodyPr/>
          <a:lstStyle/>
          <a:p>
            <a:pPr>
              <a:spcBef>
                <a:spcPct val="20000"/>
              </a:spcBef>
              <a:tabLst>
                <a:tab pos="228600" algn="l"/>
                <a:tab pos="914400" algn="l"/>
              </a:tabLst>
            </a:pPr>
            <a:r>
              <a:rPr lang="en-US" sz="2200" b="1" u="sng" dirty="0">
                <a:solidFill>
                  <a:schemeClr val="accent2"/>
                </a:solidFill>
                <a:cs typeface="Times New Roman" pitchFamily="18" charset="0"/>
              </a:rPr>
              <a:t>Converting a real voltage source</a:t>
            </a:r>
          </a:p>
          <a:p>
            <a:pPr>
              <a:spcBef>
                <a:spcPct val="20000"/>
              </a:spcBef>
              <a:tabLst>
                <a:tab pos="228600" algn="l"/>
                <a:tab pos="914400" algn="l"/>
              </a:tabLst>
            </a:pPr>
            <a:r>
              <a:rPr lang="en-US" sz="2200" b="1" u="sng" dirty="0">
                <a:solidFill>
                  <a:schemeClr val="accent2"/>
                </a:solidFill>
                <a:cs typeface="Times New Roman" pitchFamily="18" charset="0"/>
              </a:rPr>
              <a:t>to a real current source:</a:t>
            </a:r>
            <a:endParaRPr lang="en-US" sz="2200" dirty="0">
              <a:solidFill>
                <a:schemeClr val="accent2"/>
              </a:solidFill>
              <a:cs typeface="Times New Roman" pitchFamily="18" charset="0"/>
            </a:endParaRPr>
          </a:p>
        </p:txBody>
      </p:sp>
      <p:graphicFrame>
        <p:nvGraphicFramePr>
          <p:cNvPr id="233484" name="Object 12"/>
          <p:cNvGraphicFramePr>
            <a:graphicFrameLocks noChangeAspect="1"/>
          </p:cNvGraphicFramePr>
          <p:nvPr/>
        </p:nvGraphicFramePr>
        <p:xfrm>
          <a:off x="5181600" y="6137275"/>
          <a:ext cx="2438400" cy="720725"/>
        </p:xfrm>
        <a:graphic>
          <a:graphicData uri="http://schemas.openxmlformats.org/presentationml/2006/ole">
            <mc:AlternateContent xmlns:mc="http://schemas.openxmlformats.org/markup-compatibility/2006">
              <mc:Choice xmlns:v="urn:schemas-microsoft-com:vml" Requires="v">
                <p:oleObj spid="_x0000_s231485" name="Equation" r:id="rId7" imgW="1460160" imgH="431640" progId="Equation.3">
                  <p:embed/>
                </p:oleObj>
              </mc:Choice>
              <mc:Fallback>
                <p:oleObj name="Equation" r:id="rId7" imgW="1460160" imgH="43164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81600" y="6137275"/>
                        <a:ext cx="2438400" cy="720725"/>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3485" name="Line 13"/>
          <p:cNvSpPr>
            <a:spLocks noChangeShapeType="1"/>
          </p:cNvSpPr>
          <p:nvPr/>
        </p:nvSpPr>
        <p:spPr bwMode="auto">
          <a:xfrm>
            <a:off x="0" y="5181600"/>
            <a:ext cx="9144000" cy="0"/>
          </a:xfrm>
          <a:prstGeom prst="line">
            <a:avLst/>
          </a:prstGeom>
          <a:noFill/>
          <a:ln w="38100">
            <a:solidFill>
              <a:schemeClr val="accent2"/>
            </a:solidFill>
            <a:round/>
            <a:headEnd/>
            <a:tailEnd/>
          </a:ln>
          <a:effectLst/>
        </p:spPr>
        <p:txBody>
          <a:bodyPr/>
          <a:lstStyle/>
          <a:p>
            <a:endParaRPr lang="en-US"/>
          </a:p>
        </p:txBody>
      </p:sp>
      <p:sp>
        <p:nvSpPr>
          <p:cNvPr id="14"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15"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6" name="Rectangle 4"/>
          <p:cNvSpPr>
            <a:spLocks noChangeArrowheads="1"/>
          </p:cNvSpPr>
          <p:nvPr/>
        </p:nvSpPr>
        <p:spPr bwMode="auto">
          <a:xfrm>
            <a:off x="0" y="0"/>
            <a:ext cx="6705600" cy="304800"/>
          </a:xfrm>
          <a:prstGeom prst="rect">
            <a:avLst/>
          </a:prstGeom>
          <a:noFill/>
          <a:ln w="9525">
            <a:noFill/>
            <a:miter lim="800000"/>
            <a:headEnd/>
            <a:tailEnd/>
          </a:ln>
        </p:spPr>
        <p:txBody>
          <a:bodyPr/>
          <a:lstStyle/>
          <a:p>
            <a:pPr>
              <a:spcBef>
                <a:spcPct val="20000"/>
              </a:spcBef>
            </a:pPr>
            <a:r>
              <a:rPr lang="en-US" sz="2000" dirty="0">
                <a:solidFill>
                  <a:schemeClr val="accent2"/>
                </a:solidFill>
                <a:cs typeface="Times New Roman" pitchFamily="18" charset="0"/>
              </a:rPr>
              <a:t>Chapter 9      EGR 272 – Circuit Theory II</a:t>
            </a:r>
            <a:endParaRPr lang="en-US" sz="32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502" name="Rectangle 6"/>
          <p:cNvSpPr>
            <a:spLocks noChangeArrowheads="1"/>
          </p:cNvSpPr>
          <p:nvPr/>
        </p:nvSpPr>
        <p:spPr bwMode="auto">
          <a:xfrm>
            <a:off x="0" y="381000"/>
            <a:ext cx="8077200" cy="381000"/>
          </a:xfrm>
          <a:prstGeom prst="rect">
            <a:avLst/>
          </a:prstGeom>
          <a:noFill/>
          <a:ln w="9525">
            <a:noFill/>
            <a:miter lim="800000"/>
            <a:headEnd/>
            <a:tailEnd/>
          </a:ln>
          <a:effectLst/>
        </p:spPr>
        <p:txBody>
          <a:bodyPr/>
          <a:lstStyle/>
          <a:p>
            <a:pPr>
              <a:spcBef>
                <a:spcPct val="20000"/>
              </a:spcBef>
              <a:tabLst>
                <a:tab pos="228600" algn="l"/>
                <a:tab pos="914400" algn="l"/>
              </a:tabLst>
            </a:pPr>
            <a:r>
              <a:rPr lang="en-US" sz="2200" b="1" u="sng" dirty="0">
                <a:solidFill>
                  <a:srgbClr val="FF3300"/>
                </a:solidFill>
                <a:cs typeface="Times New Roman" pitchFamily="18" charset="0"/>
              </a:rPr>
              <a:t>Example</a:t>
            </a:r>
            <a:r>
              <a:rPr lang="en-US" sz="2200" dirty="0">
                <a:solidFill>
                  <a:srgbClr val="FF3300"/>
                </a:solidFill>
                <a:cs typeface="Times New Roman" pitchFamily="18" charset="0"/>
              </a:rPr>
              <a:t>:  Solve for the voltage V using source transformations.</a:t>
            </a:r>
          </a:p>
        </p:txBody>
      </p:sp>
      <p:graphicFrame>
        <p:nvGraphicFramePr>
          <p:cNvPr id="234503" name="Object 7"/>
          <p:cNvGraphicFramePr>
            <a:graphicFrameLocks noChangeAspect="1"/>
          </p:cNvGraphicFramePr>
          <p:nvPr/>
        </p:nvGraphicFramePr>
        <p:xfrm>
          <a:off x="0" y="762000"/>
          <a:ext cx="7567613" cy="2038350"/>
        </p:xfrm>
        <a:graphic>
          <a:graphicData uri="http://schemas.openxmlformats.org/presentationml/2006/ole">
            <mc:AlternateContent xmlns:mc="http://schemas.openxmlformats.org/markup-compatibility/2006">
              <mc:Choice xmlns:v="urn:schemas-microsoft-com:vml" Requires="v">
                <p:oleObj spid="_x0000_s232469" name="Microsoft Draw Drawing" r:id="rId3" imgW="6816960" imgH="1836360" progId="">
                  <p:embed/>
                </p:oleObj>
              </mc:Choice>
              <mc:Fallback>
                <p:oleObj name="Microsoft Draw Drawing" r:id="rId3" imgW="6816960" imgH="183636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62000"/>
                        <a:ext cx="7567613" cy="2038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10"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1" name="Rectangle 4"/>
          <p:cNvSpPr>
            <a:spLocks noChangeArrowheads="1"/>
          </p:cNvSpPr>
          <p:nvPr/>
        </p:nvSpPr>
        <p:spPr bwMode="auto">
          <a:xfrm>
            <a:off x="0" y="0"/>
            <a:ext cx="6705600" cy="304800"/>
          </a:xfrm>
          <a:prstGeom prst="rect">
            <a:avLst/>
          </a:prstGeom>
          <a:noFill/>
          <a:ln w="9525">
            <a:noFill/>
            <a:miter lim="800000"/>
            <a:headEnd/>
            <a:tailEnd/>
          </a:ln>
        </p:spPr>
        <p:txBody>
          <a:bodyPr/>
          <a:lstStyle/>
          <a:p>
            <a:pPr>
              <a:spcBef>
                <a:spcPct val="20000"/>
              </a:spcBef>
            </a:pPr>
            <a:r>
              <a:rPr lang="en-US" sz="2000" dirty="0">
                <a:solidFill>
                  <a:schemeClr val="accent2"/>
                </a:solidFill>
                <a:cs typeface="Times New Roman" pitchFamily="18" charset="0"/>
              </a:rPr>
              <a:t>Chapter 9      EGR 272 – Circuit Theory II</a:t>
            </a:r>
            <a:endParaRPr lang="en-US" sz="32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5" name="Rectangle 5"/>
          <p:cNvSpPr>
            <a:spLocks noChangeArrowheads="1"/>
          </p:cNvSpPr>
          <p:nvPr/>
        </p:nvSpPr>
        <p:spPr bwMode="auto">
          <a:xfrm>
            <a:off x="0" y="381000"/>
            <a:ext cx="8077200" cy="381000"/>
          </a:xfrm>
          <a:prstGeom prst="rect">
            <a:avLst/>
          </a:prstGeom>
          <a:noFill/>
          <a:ln w="9525">
            <a:noFill/>
            <a:miter lim="800000"/>
            <a:headEnd/>
            <a:tailEnd/>
          </a:ln>
          <a:effectLst/>
        </p:spPr>
        <p:txBody>
          <a:bodyPr/>
          <a:lstStyle/>
          <a:p>
            <a:pPr>
              <a:spcBef>
                <a:spcPct val="20000"/>
              </a:spcBef>
              <a:tabLst>
                <a:tab pos="228600" algn="l"/>
                <a:tab pos="914400" algn="l"/>
              </a:tabLst>
            </a:pPr>
            <a:r>
              <a:rPr lang="en-US" sz="2200" b="1" u="sng" dirty="0">
                <a:solidFill>
                  <a:schemeClr val="accent2"/>
                </a:solidFill>
                <a:cs typeface="Times New Roman" pitchFamily="18" charset="0"/>
              </a:rPr>
              <a:t>Mesh equations:</a:t>
            </a:r>
          </a:p>
        </p:txBody>
      </p:sp>
      <p:sp>
        <p:nvSpPr>
          <p:cNvPr id="235527" name="Rectangle 7"/>
          <p:cNvSpPr>
            <a:spLocks noChangeArrowheads="1"/>
          </p:cNvSpPr>
          <p:nvPr/>
        </p:nvSpPr>
        <p:spPr bwMode="auto">
          <a:xfrm>
            <a:off x="0" y="838200"/>
            <a:ext cx="8077200" cy="381000"/>
          </a:xfrm>
          <a:prstGeom prst="rect">
            <a:avLst/>
          </a:prstGeom>
          <a:noFill/>
          <a:ln w="9525">
            <a:noFill/>
            <a:miter lim="800000"/>
            <a:headEnd/>
            <a:tailEnd/>
          </a:ln>
          <a:effectLst/>
        </p:spPr>
        <p:txBody>
          <a:bodyPr/>
          <a:lstStyle/>
          <a:p>
            <a:pPr>
              <a:spcBef>
                <a:spcPct val="20000"/>
              </a:spcBef>
              <a:tabLst>
                <a:tab pos="228600" algn="l"/>
                <a:tab pos="914400" algn="l"/>
              </a:tabLst>
            </a:pPr>
            <a:r>
              <a:rPr lang="en-US" sz="2200" b="1" u="sng" dirty="0">
                <a:solidFill>
                  <a:srgbClr val="FF3300"/>
                </a:solidFill>
                <a:cs typeface="Times New Roman" pitchFamily="18" charset="0"/>
              </a:rPr>
              <a:t>Example</a:t>
            </a:r>
            <a:r>
              <a:rPr lang="en-US" sz="2200" dirty="0">
                <a:solidFill>
                  <a:srgbClr val="FF3300"/>
                </a:solidFill>
                <a:cs typeface="Times New Roman" pitchFamily="18" charset="0"/>
              </a:rPr>
              <a:t>:  Solve for the voltage V using mesh equations.</a:t>
            </a:r>
          </a:p>
        </p:txBody>
      </p:sp>
      <p:graphicFrame>
        <p:nvGraphicFramePr>
          <p:cNvPr id="235528" name="Object 8"/>
          <p:cNvGraphicFramePr>
            <a:graphicFrameLocks noChangeAspect="1"/>
          </p:cNvGraphicFramePr>
          <p:nvPr/>
        </p:nvGraphicFramePr>
        <p:xfrm>
          <a:off x="0" y="1295400"/>
          <a:ext cx="6858000" cy="1709738"/>
        </p:xfrm>
        <a:graphic>
          <a:graphicData uri="http://schemas.openxmlformats.org/presentationml/2006/ole">
            <mc:AlternateContent xmlns:mc="http://schemas.openxmlformats.org/markup-compatibility/2006">
              <mc:Choice xmlns:v="urn:schemas-microsoft-com:vml" Requires="v">
                <p:oleObj spid="_x0000_s233493" name="Microsoft Draw Drawing" r:id="rId3" imgW="6410880" imgH="1598400" progId="">
                  <p:embed/>
                </p:oleObj>
              </mc:Choice>
              <mc:Fallback>
                <p:oleObj name="Microsoft Draw Drawing" r:id="rId3" imgW="6410880" imgH="159840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95400"/>
                        <a:ext cx="6858000" cy="1709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11"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2" name="Rectangle 4"/>
          <p:cNvSpPr>
            <a:spLocks noChangeArrowheads="1"/>
          </p:cNvSpPr>
          <p:nvPr/>
        </p:nvSpPr>
        <p:spPr bwMode="auto">
          <a:xfrm>
            <a:off x="0" y="0"/>
            <a:ext cx="6705600" cy="304800"/>
          </a:xfrm>
          <a:prstGeom prst="rect">
            <a:avLst/>
          </a:prstGeom>
          <a:noFill/>
          <a:ln w="9525">
            <a:noFill/>
            <a:miter lim="800000"/>
            <a:headEnd/>
            <a:tailEnd/>
          </a:ln>
        </p:spPr>
        <p:txBody>
          <a:bodyPr/>
          <a:lstStyle/>
          <a:p>
            <a:pPr>
              <a:spcBef>
                <a:spcPct val="20000"/>
              </a:spcBef>
            </a:pPr>
            <a:r>
              <a:rPr lang="en-US" sz="2000" dirty="0">
                <a:solidFill>
                  <a:schemeClr val="accent2"/>
                </a:solidFill>
                <a:cs typeface="Times New Roman" pitchFamily="18" charset="0"/>
              </a:rPr>
              <a:t>Chapter 9      EGR 272 – Circuit Theory II</a:t>
            </a:r>
            <a:endParaRPr lang="en-US" sz="32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9" name="Rectangle 5"/>
          <p:cNvSpPr>
            <a:spLocks noChangeArrowheads="1"/>
          </p:cNvSpPr>
          <p:nvPr/>
        </p:nvSpPr>
        <p:spPr bwMode="auto">
          <a:xfrm>
            <a:off x="0" y="381000"/>
            <a:ext cx="8077200" cy="381000"/>
          </a:xfrm>
          <a:prstGeom prst="rect">
            <a:avLst/>
          </a:prstGeom>
          <a:noFill/>
          <a:ln w="9525">
            <a:noFill/>
            <a:miter lim="800000"/>
            <a:headEnd/>
            <a:tailEnd/>
          </a:ln>
          <a:effectLst/>
        </p:spPr>
        <p:txBody>
          <a:bodyPr/>
          <a:lstStyle/>
          <a:p>
            <a:pPr>
              <a:spcBef>
                <a:spcPct val="20000"/>
              </a:spcBef>
              <a:tabLst>
                <a:tab pos="228600" algn="l"/>
                <a:tab pos="914400" algn="l"/>
              </a:tabLst>
            </a:pPr>
            <a:r>
              <a:rPr lang="en-US" sz="2200" b="1" u="sng" dirty="0">
                <a:solidFill>
                  <a:schemeClr val="accent2"/>
                </a:solidFill>
                <a:cs typeface="Times New Roman" pitchFamily="18" charset="0"/>
              </a:rPr>
              <a:t>Node equations:</a:t>
            </a:r>
          </a:p>
        </p:txBody>
      </p:sp>
      <p:sp>
        <p:nvSpPr>
          <p:cNvPr id="236550" name="Rectangle 6"/>
          <p:cNvSpPr>
            <a:spLocks noChangeArrowheads="1"/>
          </p:cNvSpPr>
          <p:nvPr/>
        </p:nvSpPr>
        <p:spPr bwMode="auto">
          <a:xfrm>
            <a:off x="0" y="838200"/>
            <a:ext cx="8077200" cy="381000"/>
          </a:xfrm>
          <a:prstGeom prst="rect">
            <a:avLst/>
          </a:prstGeom>
          <a:noFill/>
          <a:ln w="9525">
            <a:noFill/>
            <a:miter lim="800000"/>
            <a:headEnd/>
            <a:tailEnd/>
          </a:ln>
          <a:effectLst/>
        </p:spPr>
        <p:txBody>
          <a:bodyPr/>
          <a:lstStyle/>
          <a:p>
            <a:pPr>
              <a:spcBef>
                <a:spcPct val="20000"/>
              </a:spcBef>
              <a:tabLst>
                <a:tab pos="228600" algn="l"/>
                <a:tab pos="914400" algn="l"/>
              </a:tabLst>
            </a:pPr>
            <a:r>
              <a:rPr lang="en-US" sz="2200" b="1" u="sng" dirty="0">
                <a:solidFill>
                  <a:srgbClr val="FF3300"/>
                </a:solidFill>
                <a:cs typeface="Times New Roman" pitchFamily="18" charset="0"/>
              </a:rPr>
              <a:t>Example</a:t>
            </a:r>
            <a:r>
              <a:rPr lang="en-US" sz="2200" dirty="0">
                <a:solidFill>
                  <a:srgbClr val="FF3300"/>
                </a:solidFill>
                <a:cs typeface="Times New Roman" pitchFamily="18" charset="0"/>
              </a:rPr>
              <a:t>:  Solve for the current </a:t>
            </a:r>
            <a:r>
              <a:rPr lang="en-US" sz="2200" dirty="0" err="1">
                <a:solidFill>
                  <a:srgbClr val="FF3300"/>
                </a:solidFill>
                <a:cs typeface="Times New Roman" pitchFamily="18" charset="0"/>
              </a:rPr>
              <a:t>i</a:t>
            </a:r>
            <a:r>
              <a:rPr lang="en-US" sz="2200" dirty="0">
                <a:solidFill>
                  <a:srgbClr val="FF3300"/>
                </a:solidFill>
                <a:cs typeface="Times New Roman" pitchFamily="18" charset="0"/>
              </a:rPr>
              <a:t>(t) using node equations.</a:t>
            </a:r>
          </a:p>
        </p:txBody>
      </p:sp>
      <p:graphicFrame>
        <p:nvGraphicFramePr>
          <p:cNvPr id="236552" name="Object 8"/>
          <p:cNvGraphicFramePr>
            <a:graphicFrameLocks noChangeAspect="1"/>
          </p:cNvGraphicFramePr>
          <p:nvPr/>
        </p:nvGraphicFramePr>
        <p:xfrm>
          <a:off x="0" y="1219200"/>
          <a:ext cx="5614987" cy="1817688"/>
        </p:xfrm>
        <a:graphic>
          <a:graphicData uri="http://schemas.openxmlformats.org/presentationml/2006/ole">
            <mc:AlternateContent xmlns:mc="http://schemas.openxmlformats.org/markup-compatibility/2006">
              <mc:Choice xmlns:v="urn:schemas-microsoft-com:vml" Requires="v">
                <p:oleObj spid="_x0000_s234517" name="Microsoft Draw Drawing" r:id="rId3" imgW="5126400" imgH="1662480" progId="">
                  <p:embed/>
                </p:oleObj>
              </mc:Choice>
              <mc:Fallback>
                <p:oleObj name="Microsoft Draw Drawing" r:id="rId3" imgW="5126400" imgH="166248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19200"/>
                        <a:ext cx="5614987" cy="1817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11"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2" name="Rectangle 4"/>
          <p:cNvSpPr>
            <a:spLocks noChangeArrowheads="1"/>
          </p:cNvSpPr>
          <p:nvPr/>
        </p:nvSpPr>
        <p:spPr bwMode="auto">
          <a:xfrm>
            <a:off x="0" y="0"/>
            <a:ext cx="6705600" cy="304800"/>
          </a:xfrm>
          <a:prstGeom prst="rect">
            <a:avLst/>
          </a:prstGeom>
          <a:noFill/>
          <a:ln w="9525">
            <a:noFill/>
            <a:miter lim="800000"/>
            <a:headEnd/>
            <a:tailEnd/>
          </a:ln>
        </p:spPr>
        <p:txBody>
          <a:bodyPr/>
          <a:lstStyle/>
          <a:p>
            <a:pPr>
              <a:spcBef>
                <a:spcPct val="20000"/>
              </a:spcBef>
            </a:pPr>
            <a:r>
              <a:rPr lang="en-US" sz="2000" dirty="0">
                <a:solidFill>
                  <a:schemeClr val="accent2"/>
                </a:solidFill>
                <a:cs typeface="Times New Roman" pitchFamily="18" charset="0"/>
              </a:rPr>
              <a:t>Chapter 9      EGR 272 – Circuit Theory II</a:t>
            </a:r>
            <a:endParaRPr lang="en-US" sz="32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3" name="Rectangle 5"/>
          <p:cNvSpPr>
            <a:spLocks noChangeArrowheads="1"/>
          </p:cNvSpPr>
          <p:nvPr/>
        </p:nvSpPr>
        <p:spPr bwMode="auto">
          <a:xfrm>
            <a:off x="0" y="381000"/>
            <a:ext cx="9144000" cy="2362200"/>
          </a:xfrm>
          <a:prstGeom prst="rect">
            <a:avLst/>
          </a:prstGeom>
          <a:noFill/>
          <a:ln w="9525">
            <a:noFill/>
            <a:miter lim="800000"/>
            <a:headEnd/>
            <a:tailEnd/>
          </a:ln>
          <a:effectLst/>
        </p:spPr>
        <p:txBody>
          <a:bodyPr/>
          <a:lstStyle/>
          <a:p>
            <a:pPr>
              <a:lnSpc>
                <a:spcPct val="80000"/>
              </a:lnSpc>
              <a:spcBef>
                <a:spcPct val="20000"/>
              </a:spcBef>
              <a:tabLst>
                <a:tab pos="228600" algn="l"/>
                <a:tab pos="914400" algn="l"/>
              </a:tabLst>
            </a:pPr>
            <a:r>
              <a:rPr lang="en-US" sz="2200" b="1" u="sng" dirty="0">
                <a:solidFill>
                  <a:schemeClr val="accent2"/>
                </a:solidFill>
                <a:cs typeface="Times New Roman" pitchFamily="18" charset="0"/>
              </a:rPr>
              <a:t>Superposition:</a:t>
            </a:r>
          </a:p>
          <a:p>
            <a:pPr>
              <a:lnSpc>
                <a:spcPct val="90000"/>
              </a:lnSpc>
              <a:spcBef>
                <a:spcPct val="20000"/>
              </a:spcBef>
              <a:tabLst>
                <a:tab pos="228600" algn="l"/>
                <a:tab pos="914400" algn="l"/>
              </a:tabLst>
            </a:pPr>
            <a:r>
              <a:rPr lang="en-US" sz="2200" dirty="0">
                <a:solidFill>
                  <a:schemeClr val="accent2"/>
                </a:solidFill>
                <a:cs typeface="Times New Roman" pitchFamily="18" charset="0"/>
              </a:rPr>
              <a:t>Superposition can be used to analyze multiple-source AC circuits in a manner very similar to analyzing DC circuits.  However, there are two special cases where it is highly recommended that superposition be used:</a:t>
            </a:r>
          </a:p>
          <a:p>
            <a:pPr>
              <a:lnSpc>
                <a:spcPct val="80000"/>
              </a:lnSpc>
              <a:spcBef>
                <a:spcPct val="20000"/>
              </a:spcBef>
              <a:buFontTx/>
              <a:buChar char="•"/>
              <a:tabLst>
                <a:tab pos="228600" algn="l"/>
                <a:tab pos="914400" algn="l"/>
              </a:tabLst>
            </a:pPr>
            <a:r>
              <a:rPr lang="en-US" sz="2200" dirty="0">
                <a:solidFill>
                  <a:schemeClr val="accent2"/>
                </a:solidFill>
                <a:cs typeface="Times New Roman" pitchFamily="18" charset="0"/>
              </a:rPr>
              <a:t>  Circuits that include sources at two or more different </a:t>
            </a:r>
            <a:r>
              <a:rPr lang="en-US" sz="2200" dirty="0" smtClean="0">
                <a:solidFill>
                  <a:schemeClr val="accent2"/>
                </a:solidFill>
                <a:cs typeface="Times New Roman" pitchFamily="18" charset="0"/>
              </a:rPr>
              <a:t>frequencies.</a:t>
            </a:r>
            <a:endParaRPr lang="en-US" sz="2200" dirty="0">
              <a:solidFill>
                <a:schemeClr val="accent2"/>
              </a:solidFill>
              <a:cs typeface="Times New Roman" pitchFamily="18" charset="0"/>
            </a:endParaRPr>
          </a:p>
          <a:p>
            <a:pPr>
              <a:lnSpc>
                <a:spcPct val="80000"/>
              </a:lnSpc>
              <a:spcBef>
                <a:spcPct val="20000"/>
              </a:spcBef>
              <a:buFontTx/>
              <a:buChar char="•"/>
              <a:tabLst>
                <a:tab pos="228600" algn="l"/>
                <a:tab pos="914400" algn="l"/>
              </a:tabLst>
            </a:pPr>
            <a:r>
              <a:rPr lang="en-US" sz="2200" dirty="0">
                <a:solidFill>
                  <a:schemeClr val="accent2"/>
                </a:solidFill>
                <a:cs typeface="Times New Roman" pitchFamily="18" charset="0"/>
              </a:rPr>
              <a:t>  Circuits that include both DC and AC sources  (</a:t>
            </a:r>
            <a:r>
              <a:rPr lang="en-US" sz="2200" u="sng" dirty="0">
                <a:solidFill>
                  <a:schemeClr val="accent2"/>
                </a:solidFill>
                <a:cs typeface="Times New Roman" pitchFamily="18" charset="0"/>
              </a:rPr>
              <a:t>Note</a:t>
            </a:r>
            <a:r>
              <a:rPr lang="en-US" sz="2200" dirty="0">
                <a:solidFill>
                  <a:schemeClr val="accent2"/>
                </a:solidFill>
                <a:cs typeface="Times New Roman" pitchFamily="18" charset="0"/>
              </a:rPr>
              <a:t>:  you could think of DC</a:t>
            </a:r>
          </a:p>
          <a:p>
            <a:pPr>
              <a:lnSpc>
                <a:spcPct val="80000"/>
              </a:lnSpc>
              <a:spcBef>
                <a:spcPct val="20000"/>
              </a:spcBef>
              <a:tabLst>
                <a:tab pos="228600" algn="l"/>
                <a:tab pos="914400" algn="l"/>
              </a:tabLst>
            </a:pPr>
            <a:r>
              <a:rPr lang="en-US" sz="2200" dirty="0">
                <a:solidFill>
                  <a:schemeClr val="accent2"/>
                </a:solidFill>
                <a:cs typeface="Times New Roman" pitchFamily="18" charset="0"/>
              </a:rPr>
              <a:t>    sources as acting like AC sources with w = 0.)</a:t>
            </a:r>
          </a:p>
        </p:txBody>
      </p:sp>
      <p:sp>
        <p:nvSpPr>
          <p:cNvPr id="237574" name="Rectangle 6"/>
          <p:cNvSpPr>
            <a:spLocks noChangeArrowheads="1"/>
          </p:cNvSpPr>
          <p:nvPr/>
        </p:nvSpPr>
        <p:spPr bwMode="auto">
          <a:xfrm>
            <a:off x="0" y="2743200"/>
            <a:ext cx="9144000" cy="381000"/>
          </a:xfrm>
          <a:prstGeom prst="rect">
            <a:avLst/>
          </a:prstGeom>
          <a:noFill/>
          <a:ln w="9525">
            <a:noFill/>
            <a:miter lim="800000"/>
            <a:headEnd/>
            <a:tailEnd/>
          </a:ln>
          <a:effectLst/>
        </p:spPr>
        <p:txBody>
          <a:bodyPr/>
          <a:lstStyle/>
          <a:p>
            <a:pPr>
              <a:spcBef>
                <a:spcPct val="20000"/>
              </a:spcBef>
              <a:tabLst>
                <a:tab pos="228600" algn="l"/>
                <a:tab pos="914400" algn="l"/>
              </a:tabLst>
            </a:pPr>
            <a:r>
              <a:rPr lang="en-US" sz="2200" b="1" u="sng" dirty="0">
                <a:solidFill>
                  <a:srgbClr val="FF3300"/>
                </a:solidFill>
                <a:cs typeface="Times New Roman" pitchFamily="18" charset="0"/>
              </a:rPr>
              <a:t>Example 1 (sources with different frequencies)</a:t>
            </a:r>
            <a:r>
              <a:rPr lang="en-US" sz="2200" dirty="0">
                <a:solidFill>
                  <a:srgbClr val="FF3300"/>
                </a:solidFill>
                <a:cs typeface="Times New Roman" pitchFamily="18" charset="0"/>
              </a:rPr>
              <a:t>:  </a:t>
            </a:r>
            <a:r>
              <a:rPr lang="en-US" sz="2200" b="1" dirty="0">
                <a:solidFill>
                  <a:srgbClr val="FF3300"/>
                </a:solidFill>
                <a:cs typeface="Times New Roman" pitchFamily="18" charset="0"/>
              </a:rPr>
              <a:t>Solve for the voltage V using superposition.</a:t>
            </a:r>
          </a:p>
        </p:txBody>
      </p:sp>
      <p:graphicFrame>
        <p:nvGraphicFramePr>
          <p:cNvPr id="237576" name="Object 8"/>
          <p:cNvGraphicFramePr>
            <a:graphicFrameLocks noChangeAspect="1"/>
          </p:cNvGraphicFramePr>
          <p:nvPr/>
        </p:nvGraphicFramePr>
        <p:xfrm>
          <a:off x="0" y="3505200"/>
          <a:ext cx="5715000" cy="1905000"/>
        </p:xfrm>
        <a:graphic>
          <a:graphicData uri="http://schemas.openxmlformats.org/presentationml/2006/ole">
            <mc:AlternateContent xmlns:mc="http://schemas.openxmlformats.org/markup-compatibility/2006">
              <mc:Choice xmlns:v="urn:schemas-microsoft-com:vml" Requires="v">
                <p:oleObj spid="_x0000_s235541" name="Microsoft Draw Drawing" r:id="rId3" imgW="5458320" imgH="1820520" progId="">
                  <p:embed/>
                </p:oleObj>
              </mc:Choice>
              <mc:Fallback>
                <p:oleObj name="Microsoft Draw Drawing" r:id="rId3" imgW="5458320" imgH="182052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505200"/>
                        <a:ext cx="5715000" cy="1905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11"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2" name="Rectangle 4"/>
          <p:cNvSpPr>
            <a:spLocks noChangeArrowheads="1"/>
          </p:cNvSpPr>
          <p:nvPr/>
        </p:nvSpPr>
        <p:spPr bwMode="auto">
          <a:xfrm>
            <a:off x="0" y="0"/>
            <a:ext cx="6705600" cy="304800"/>
          </a:xfrm>
          <a:prstGeom prst="rect">
            <a:avLst/>
          </a:prstGeom>
          <a:noFill/>
          <a:ln w="9525">
            <a:noFill/>
            <a:miter lim="800000"/>
            <a:headEnd/>
            <a:tailEnd/>
          </a:ln>
        </p:spPr>
        <p:txBody>
          <a:bodyPr/>
          <a:lstStyle/>
          <a:p>
            <a:pPr>
              <a:spcBef>
                <a:spcPct val="20000"/>
              </a:spcBef>
            </a:pPr>
            <a:r>
              <a:rPr lang="en-US" sz="2000" dirty="0">
                <a:solidFill>
                  <a:schemeClr val="accent2"/>
                </a:solidFill>
                <a:cs typeface="Times New Roman" pitchFamily="18" charset="0"/>
              </a:rPr>
              <a:t>Chapter 9      EGR 272 – Circuit Theory II</a:t>
            </a:r>
            <a:endParaRPr lang="en-US" sz="3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3" name="Rectangle 5"/>
          <p:cNvSpPr>
            <a:spLocks noChangeArrowheads="1"/>
          </p:cNvSpPr>
          <p:nvPr/>
        </p:nvSpPr>
        <p:spPr bwMode="auto">
          <a:xfrm>
            <a:off x="0" y="381000"/>
            <a:ext cx="9144000" cy="1600200"/>
          </a:xfrm>
          <a:prstGeom prst="rect">
            <a:avLst/>
          </a:prstGeom>
          <a:noFill/>
          <a:ln w="9525">
            <a:noFill/>
            <a:miter lim="800000"/>
            <a:headEnd/>
            <a:tailEnd/>
          </a:ln>
          <a:effectLst/>
        </p:spPr>
        <p:txBody>
          <a:bodyPr/>
          <a:lstStyle/>
          <a:p>
            <a:pPr>
              <a:spcBef>
                <a:spcPct val="20000"/>
              </a:spcBef>
              <a:tabLst>
                <a:tab pos="228600" algn="l"/>
                <a:tab pos="914400" algn="l"/>
              </a:tabLst>
            </a:pPr>
            <a:r>
              <a:rPr lang="en-US" sz="2200" b="1" u="sng" dirty="0">
                <a:solidFill>
                  <a:schemeClr val="accent2"/>
                </a:solidFill>
                <a:cs typeface="Times New Roman" pitchFamily="18" charset="0"/>
              </a:rPr>
              <a:t>Shifted waveforms</a:t>
            </a:r>
            <a:r>
              <a:rPr lang="en-US" sz="2200" b="1" dirty="0">
                <a:solidFill>
                  <a:schemeClr val="accent2"/>
                </a:solidFill>
                <a:cs typeface="Times New Roman" pitchFamily="18" charset="0"/>
              </a:rPr>
              <a:t>:  </a:t>
            </a:r>
          </a:p>
          <a:p>
            <a:pPr>
              <a:spcBef>
                <a:spcPct val="20000"/>
              </a:spcBef>
              <a:tabLst>
                <a:tab pos="228600" algn="l"/>
                <a:tab pos="914400" algn="l"/>
              </a:tabLst>
            </a:pPr>
            <a:r>
              <a:rPr lang="en-US" sz="2200" dirty="0">
                <a:solidFill>
                  <a:schemeClr val="accent2"/>
                </a:solidFill>
                <a:cs typeface="Times New Roman" pitchFamily="18" charset="0"/>
              </a:rPr>
              <a:t>v(t) = </a:t>
            </a:r>
            <a:r>
              <a:rPr lang="en-US" sz="2200" dirty="0" err="1">
                <a:solidFill>
                  <a:schemeClr val="accent2"/>
                </a:solidFill>
                <a:cs typeface="Times New Roman" pitchFamily="18" charset="0"/>
              </a:rPr>
              <a:t>V</a:t>
            </a:r>
            <a:r>
              <a:rPr lang="en-US" sz="2200" baseline="-30000" dirty="0" err="1">
                <a:solidFill>
                  <a:schemeClr val="accent2"/>
                </a:solidFill>
                <a:cs typeface="Times New Roman" pitchFamily="18" charset="0"/>
              </a:rPr>
              <a:t>p</a:t>
            </a:r>
            <a:r>
              <a:rPr lang="en-US" sz="2200" dirty="0" err="1">
                <a:solidFill>
                  <a:schemeClr val="accent2"/>
                </a:solidFill>
                <a:cs typeface="Times New Roman" pitchFamily="18" charset="0"/>
              </a:rPr>
              <a:t>cos</a:t>
            </a:r>
            <a:r>
              <a:rPr lang="en-US" sz="2200" dirty="0">
                <a:solidFill>
                  <a:schemeClr val="accent2"/>
                </a:solidFill>
                <a:cs typeface="Times New Roman" pitchFamily="18" charset="0"/>
              </a:rPr>
              <a:t>(wt + </a:t>
            </a:r>
            <a:r>
              <a:rPr lang="en-US" sz="2200" dirty="0">
                <a:solidFill>
                  <a:schemeClr val="accent2"/>
                </a:solidFill>
                <a:cs typeface="Times New Roman" pitchFamily="18" charset="0"/>
                <a:sym typeface="Symbol" pitchFamily="18" charset="2"/>
              </a:rPr>
              <a:t></a:t>
            </a:r>
            <a:r>
              <a:rPr lang="en-US" sz="2200" dirty="0">
                <a:solidFill>
                  <a:schemeClr val="accent2"/>
                </a:solidFill>
                <a:cs typeface="Times New Roman" pitchFamily="18" charset="0"/>
              </a:rPr>
              <a:t> )    where   </a:t>
            </a:r>
            <a:r>
              <a:rPr lang="en-US" sz="2200" dirty="0">
                <a:solidFill>
                  <a:schemeClr val="accent2"/>
                </a:solidFill>
                <a:cs typeface="Times New Roman" pitchFamily="18" charset="0"/>
                <a:sym typeface="Symbol" pitchFamily="18" charset="2"/>
              </a:rPr>
              <a:t></a:t>
            </a:r>
            <a:r>
              <a:rPr lang="en-US" sz="2200" dirty="0">
                <a:solidFill>
                  <a:schemeClr val="accent2"/>
                </a:solidFill>
                <a:cs typeface="Times New Roman" pitchFamily="18" charset="0"/>
              </a:rPr>
              <a:t> = phase angle in degrees</a:t>
            </a:r>
          </a:p>
          <a:p>
            <a:pPr marL="228600" indent="-228600">
              <a:spcBef>
                <a:spcPct val="20000"/>
              </a:spcBef>
              <a:buFont typeface="Arial" pitchFamily="34" charset="0"/>
              <a:buChar char="•"/>
              <a:tabLst>
                <a:tab pos="228600" algn="l"/>
                <a:tab pos="914400" algn="l"/>
              </a:tabLst>
            </a:pPr>
            <a:r>
              <a:rPr lang="en-US" sz="2200" dirty="0">
                <a:solidFill>
                  <a:schemeClr val="accent2"/>
                </a:solidFill>
                <a:cs typeface="Times New Roman" pitchFamily="18" charset="0"/>
              </a:rPr>
              <a:t>a shift to the left is positive and a shift to the right is negative (as with any function)</a:t>
            </a:r>
          </a:p>
        </p:txBody>
      </p:sp>
      <p:sp>
        <p:nvSpPr>
          <p:cNvPr id="211977" name="Rectangle 9"/>
          <p:cNvSpPr>
            <a:spLocks noChangeArrowheads="1"/>
          </p:cNvSpPr>
          <p:nvPr/>
        </p:nvSpPr>
        <p:spPr bwMode="auto">
          <a:xfrm>
            <a:off x="0" y="1981200"/>
            <a:ext cx="8001000" cy="609600"/>
          </a:xfrm>
          <a:prstGeom prst="rect">
            <a:avLst/>
          </a:prstGeom>
          <a:noFill/>
          <a:ln w="9525">
            <a:noFill/>
            <a:miter lim="800000"/>
            <a:headEnd/>
            <a:tailEnd/>
          </a:ln>
          <a:effectLst/>
        </p:spPr>
        <p:txBody>
          <a:bodyPr/>
          <a:lstStyle/>
          <a:p>
            <a:pPr>
              <a:spcBef>
                <a:spcPct val="20000"/>
              </a:spcBef>
              <a:tabLst>
                <a:tab pos="228600" algn="l"/>
                <a:tab pos="914400" algn="l"/>
              </a:tabLst>
            </a:pPr>
            <a:r>
              <a:rPr lang="en-US" sz="2200" b="1" u="sng" dirty="0">
                <a:solidFill>
                  <a:srgbClr val="FF3300"/>
                </a:solidFill>
                <a:cs typeface="Times New Roman" pitchFamily="18" charset="0"/>
              </a:rPr>
              <a:t>Example:</a:t>
            </a:r>
            <a:r>
              <a:rPr lang="en-US" sz="2200" dirty="0">
                <a:solidFill>
                  <a:srgbClr val="FF3300"/>
                </a:solidFill>
                <a:cs typeface="Times New Roman" pitchFamily="18" charset="0"/>
              </a:rPr>
              <a:t>  Sketch v(t) = 50cos(500t – 30</a:t>
            </a:r>
            <a:r>
              <a:rPr lang="en-US" sz="2200" baseline="30000" dirty="0">
                <a:solidFill>
                  <a:srgbClr val="FF3300"/>
                </a:solidFill>
                <a:cs typeface="Times New Roman" pitchFamily="18" charset="0"/>
              </a:rPr>
              <a:t>o</a:t>
            </a:r>
            <a:r>
              <a:rPr lang="en-US" sz="2200" dirty="0">
                <a:solidFill>
                  <a:srgbClr val="FF3300"/>
                </a:solidFill>
                <a:cs typeface="Times New Roman" pitchFamily="18" charset="0"/>
              </a:rPr>
              <a:t>)</a:t>
            </a:r>
          </a:p>
        </p:txBody>
      </p:sp>
      <p:sp>
        <p:nvSpPr>
          <p:cNvPr id="211978" name="Rectangle 10"/>
          <p:cNvSpPr>
            <a:spLocks noChangeArrowheads="1"/>
          </p:cNvSpPr>
          <p:nvPr/>
        </p:nvSpPr>
        <p:spPr bwMode="auto">
          <a:xfrm>
            <a:off x="0" y="3733800"/>
            <a:ext cx="8001000" cy="1295400"/>
          </a:xfrm>
          <a:prstGeom prst="rect">
            <a:avLst/>
          </a:prstGeom>
          <a:noFill/>
          <a:ln w="9525">
            <a:noFill/>
            <a:miter lim="800000"/>
            <a:headEnd/>
            <a:tailEnd/>
          </a:ln>
          <a:effectLst/>
        </p:spPr>
        <p:txBody>
          <a:bodyPr/>
          <a:lstStyle/>
          <a:p>
            <a:pPr>
              <a:spcBef>
                <a:spcPct val="20000"/>
              </a:spcBef>
              <a:tabLst>
                <a:tab pos="228600" algn="l"/>
                <a:tab pos="914400" algn="l"/>
              </a:tabLst>
            </a:pPr>
            <a:r>
              <a:rPr lang="en-US" sz="2200" b="1" u="sng" dirty="0">
                <a:solidFill>
                  <a:schemeClr val="accent2"/>
                </a:solidFill>
                <a:cs typeface="Times New Roman" pitchFamily="18" charset="0"/>
              </a:rPr>
              <a:t>Radians versus degrees</a:t>
            </a:r>
            <a:r>
              <a:rPr lang="en-US" sz="2200" b="1" dirty="0">
                <a:solidFill>
                  <a:schemeClr val="accent2"/>
                </a:solidFill>
                <a:cs typeface="Times New Roman" pitchFamily="18" charset="0"/>
              </a:rPr>
              <a:t>:  </a:t>
            </a:r>
          </a:p>
          <a:p>
            <a:pPr>
              <a:spcBef>
                <a:spcPct val="20000"/>
              </a:spcBef>
              <a:tabLst>
                <a:tab pos="228600" algn="l"/>
                <a:tab pos="914400" algn="l"/>
              </a:tabLst>
            </a:pPr>
            <a:r>
              <a:rPr lang="en-US" sz="2200" dirty="0">
                <a:solidFill>
                  <a:schemeClr val="accent2"/>
                </a:solidFill>
                <a:cs typeface="Times New Roman" pitchFamily="18" charset="0"/>
              </a:rPr>
              <a:t>Note that the argument of the cosine in v(t) = </a:t>
            </a:r>
            <a:r>
              <a:rPr lang="en-US" sz="2200" dirty="0" err="1">
                <a:solidFill>
                  <a:schemeClr val="accent2"/>
                </a:solidFill>
                <a:cs typeface="Times New Roman" pitchFamily="18" charset="0"/>
              </a:rPr>
              <a:t>V</a:t>
            </a:r>
            <a:r>
              <a:rPr lang="en-US" sz="2200" baseline="-30000" dirty="0" err="1">
                <a:solidFill>
                  <a:schemeClr val="accent2"/>
                </a:solidFill>
                <a:cs typeface="Times New Roman" pitchFamily="18" charset="0"/>
              </a:rPr>
              <a:t>p</a:t>
            </a:r>
            <a:r>
              <a:rPr lang="en-US" sz="2200" dirty="0" err="1">
                <a:solidFill>
                  <a:schemeClr val="accent2"/>
                </a:solidFill>
                <a:cs typeface="Times New Roman" pitchFamily="18" charset="0"/>
              </a:rPr>
              <a:t>cos</a:t>
            </a:r>
            <a:r>
              <a:rPr lang="en-US" sz="2200" dirty="0">
                <a:solidFill>
                  <a:schemeClr val="accent2"/>
                </a:solidFill>
                <a:cs typeface="Times New Roman" pitchFamily="18" charset="0"/>
              </a:rPr>
              <a:t>(wt + </a:t>
            </a:r>
            <a:r>
              <a:rPr lang="en-US" sz="2200" dirty="0">
                <a:solidFill>
                  <a:schemeClr val="accent2"/>
                </a:solidFill>
                <a:cs typeface="Times New Roman" pitchFamily="18" charset="0"/>
                <a:sym typeface="Symbol" pitchFamily="18" charset="2"/>
              </a:rPr>
              <a:t></a:t>
            </a:r>
            <a:r>
              <a:rPr lang="en-US" sz="2200" dirty="0">
                <a:solidFill>
                  <a:schemeClr val="accent2"/>
                </a:solidFill>
                <a:cs typeface="Times New Roman" pitchFamily="18" charset="0"/>
              </a:rPr>
              <a:t> ) has mixed units – both radians and degrees.  If this function is evaluated at a particular time t, care must be taken such that the units agree.</a:t>
            </a:r>
          </a:p>
        </p:txBody>
      </p:sp>
      <p:sp>
        <p:nvSpPr>
          <p:cNvPr id="211979" name="Rectangle 11"/>
          <p:cNvSpPr>
            <a:spLocks noChangeArrowheads="1"/>
          </p:cNvSpPr>
          <p:nvPr/>
        </p:nvSpPr>
        <p:spPr bwMode="auto">
          <a:xfrm>
            <a:off x="0" y="5334000"/>
            <a:ext cx="8001000" cy="381000"/>
          </a:xfrm>
          <a:prstGeom prst="rect">
            <a:avLst/>
          </a:prstGeom>
          <a:noFill/>
          <a:ln w="9525">
            <a:noFill/>
            <a:miter lim="800000"/>
            <a:headEnd/>
            <a:tailEnd/>
          </a:ln>
          <a:effectLst/>
        </p:spPr>
        <p:txBody>
          <a:bodyPr/>
          <a:lstStyle/>
          <a:p>
            <a:pPr>
              <a:spcBef>
                <a:spcPct val="20000"/>
              </a:spcBef>
              <a:tabLst>
                <a:tab pos="228600" algn="l"/>
                <a:tab pos="914400" algn="l"/>
              </a:tabLst>
            </a:pPr>
            <a:r>
              <a:rPr lang="en-US" sz="2200" b="1" u="sng" dirty="0">
                <a:solidFill>
                  <a:srgbClr val="FF3300"/>
                </a:solidFill>
                <a:cs typeface="Times New Roman" pitchFamily="18" charset="0"/>
              </a:rPr>
              <a:t>Example:</a:t>
            </a:r>
            <a:r>
              <a:rPr lang="en-US" sz="2200" dirty="0">
                <a:solidFill>
                  <a:srgbClr val="FF3300"/>
                </a:solidFill>
                <a:cs typeface="Times New Roman" pitchFamily="18" charset="0"/>
              </a:rPr>
              <a:t>  Evaluate v(t) = 50cos(500t – 40</a:t>
            </a:r>
            <a:r>
              <a:rPr lang="en-US" sz="2200" baseline="30000" dirty="0">
                <a:solidFill>
                  <a:srgbClr val="FF3300"/>
                </a:solidFill>
                <a:cs typeface="Times New Roman" pitchFamily="18" charset="0"/>
              </a:rPr>
              <a:t>o</a:t>
            </a:r>
            <a:r>
              <a:rPr lang="en-US" sz="2200" dirty="0">
                <a:solidFill>
                  <a:srgbClr val="FF3300"/>
                </a:solidFill>
                <a:cs typeface="Times New Roman" pitchFamily="18" charset="0"/>
              </a:rPr>
              <a:t>) at t = 1ms.  </a:t>
            </a:r>
          </a:p>
        </p:txBody>
      </p:sp>
      <p:sp>
        <p:nvSpPr>
          <p:cNvPr id="11"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12"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3" name="Rectangle 4"/>
          <p:cNvSpPr>
            <a:spLocks noChangeArrowheads="1"/>
          </p:cNvSpPr>
          <p:nvPr/>
        </p:nvSpPr>
        <p:spPr bwMode="auto">
          <a:xfrm>
            <a:off x="0" y="0"/>
            <a:ext cx="6705600" cy="304800"/>
          </a:xfrm>
          <a:prstGeom prst="rect">
            <a:avLst/>
          </a:prstGeom>
          <a:noFill/>
          <a:ln w="9525">
            <a:noFill/>
            <a:miter lim="800000"/>
            <a:headEnd/>
            <a:tailEnd/>
          </a:ln>
        </p:spPr>
        <p:txBody>
          <a:bodyPr/>
          <a:lstStyle/>
          <a:p>
            <a:pPr>
              <a:spcBef>
                <a:spcPct val="20000"/>
              </a:spcBef>
            </a:pPr>
            <a:r>
              <a:rPr lang="en-US" sz="2000" dirty="0">
                <a:solidFill>
                  <a:schemeClr val="accent2"/>
                </a:solidFill>
                <a:cs typeface="Times New Roman" pitchFamily="18" charset="0"/>
              </a:rPr>
              <a:t>Chapter 9      EGR 272 – Circuit Theory II</a:t>
            </a:r>
            <a:endParaRPr lang="en-US" sz="32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8" name="Rectangle 6"/>
          <p:cNvSpPr>
            <a:spLocks noChangeArrowheads="1"/>
          </p:cNvSpPr>
          <p:nvPr/>
        </p:nvSpPr>
        <p:spPr bwMode="auto">
          <a:xfrm>
            <a:off x="0" y="381000"/>
            <a:ext cx="9144000" cy="381000"/>
          </a:xfrm>
          <a:prstGeom prst="rect">
            <a:avLst/>
          </a:prstGeom>
          <a:noFill/>
          <a:ln w="9525">
            <a:noFill/>
            <a:miter lim="800000"/>
            <a:headEnd/>
            <a:tailEnd/>
          </a:ln>
          <a:effectLst/>
        </p:spPr>
        <p:txBody>
          <a:bodyPr/>
          <a:lstStyle/>
          <a:p>
            <a:pPr>
              <a:spcBef>
                <a:spcPct val="20000"/>
              </a:spcBef>
              <a:tabLst>
                <a:tab pos="228600" algn="l"/>
                <a:tab pos="914400" algn="l"/>
              </a:tabLst>
            </a:pPr>
            <a:r>
              <a:rPr lang="en-US" sz="2100" b="1" u="sng" dirty="0">
                <a:solidFill>
                  <a:srgbClr val="FF3300"/>
                </a:solidFill>
                <a:cs typeface="Times New Roman" pitchFamily="18" charset="0"/>
              </a:rPr>
              <a:t>Example 2 (AC and DC sources)</a:t>
            </a:r>
            <a:r>
              <a:rPr lang="en-US" sz="2100" dirty="0">
                <a:solidFill>
                  <a:srgbClr val="FF3300"/>
                </a:solidFill>
                <a:cs typeface="Times New Roman" pitchFamily="18" charset="0"/>
              </a:rPr>
              <a:t>:  </a:t>
            </a:r>
            <a:r>
              <a:rPr lang="en-US" sz="2100" b="1" dirty="0">
                <a:solidFill>
                  <a:srgbClr val="FF3300"/>
                </a:solidFill>
                <a:cs typeface="Times New Roman" pitchFamily="18" charset="0"/>
              </a:rPr>
              <a:t>Solve for the voltage V using superposition.</a:t>
            </a:r>
          </a:p>
        </p:txBody>
      </p:sp>
      <p:graphicFrame>
        <p:nvGraphicFramePr>
          <p:cNvPr id="238600" name="Object 8"/>
          <p:cNvGraphicFramePr>
            <a:graphicFrameLocks noChangeAspect="1"/>
          </p:cNvGraphicFramePr>
          <p:nvPr/>
        </p:nvGraphicFramePr>
        <p:xfrm>
          <a:off x="152400" y="762000"/>
          <a:ext cx="6324600" cy="2112963"/>
        </p:xfrm>
        <a:graphic>
          <a:graphicData uri="http://schemas.openxmlformats.org/presentationml/2006/ole">
            <mc:AlternateContent xmlns:mc="http://schemas.openxmlformats.org/markup-compatibility/2006">
              <mc:Choice xmlns:v="urn:schemas-microsoft-com:vml" Requires="v">
                <p:oleObj spid="_x0000_s236565" name="Microsoft Draw Drawing" r:id="rId3" imgW="5800680" imgH="1936800" progId="">
                  <p:embed/>
                </p:oleObj>
              </mc:Choice>
              <mc:Fallback>
                <p:oleObj name="Microsoft Draw Drawing" r:id="rId3" imgW="5800680" imgH="193680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762000"/>
                        <a:ext cx="6324600" cy="2112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10"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1" name="Rectangle 4"/>
          <p:cNvSpPr>
            <a:spLocks noChangeArrowheads="1"/>
          </p:cNvSpPr>
          <p:nvPr/>
        </p:nvSpPr>
        <p:spPr bwMode="auto">
          <a:xfrm>
            <a:off x="0" y="0"/>
            <a:ext cx="6705600" cy="304800"/>
          </a:xfrm>
          <a:prstGeom prst="rect">
            <a:avLst/>
          </a:prstGeom>
          <a:noFill/>
          <a:ln w="9525">
            <a:noFill/>
            <a:miter lim="800000"/>
            <a:headEnd/>
            <a:tailEnd/>
          </a:ln>
        </p:spPr>
        <p:txBody>
          <a:bodyPr/>
          <a:lstStyle/>
          <a:p>
            <a:pPr>
              <a:spcBef>
                <a:spcPct val="20000"/>
              </a:spcBef>
            </a:pPr>
            <a:r>
              <a:rPr lang="en-US" sz="2000" dirty="0">
                <a:solidFill>
                  <a:schemeClr val="accent2"/>
                </a:solidFill>
                <a:cs typeface="Times New Roman" pitchFamily="18" charset="0"/>
              </a:rPr>
              <a:t>Chapter 9      EGR 272 – Circuit Theory II</a:t>
            </a:r>
            <a:endParaRPr lang="en-US" sz="32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9" name="Rectangle 9"/>
          <p:cNvSpPr>
            <a:spLocks noChangeArrowheads="1"/>
          </p:cNvSpPr>
          <p:nvPr/>
        </p:nvSpPr>
        <p:spPr bwMode="auto">
          <a:xfrm>
            <a:off x="0" y="381000"/>
            <a:ext cx="9144000" cy="2349322"/>
          </a:xfrm>
          <a:prstGeom prst="rect">
            <a:avLst/>
          </a:prstGeom>
          <a:noFill/>
          <a:ln w="9525">
            <a:noFill/>
            <a:miter lim="800000"/>
            <a:headEnd/>
            <a:tailEnd/>
          </a:ln>
          <a:effectLst/>
        </p:spPr>
        <p:txBody>
          <a:bodyPr/>
          <a:lstStyle/>
          <a:p>
            <a:pPr>
              <a:spcBef>
                <a:spcPct val="20000"/>
              </a:spcBef>
              <a:tabLst>
                <a:tab pos="457200" algn="l"/>
              </a:tabLst>
            </a:pPr>
            <a:r>
              <a:rPr lang="en-US" sz="2200" b="1" u="sng" dirty="0">
                <a:solidFill>
                  <a:schemeClr val="accent2"/>
                </a:solidFill>
                <a:cs typeface="Times New Roman" pitchFamily="18" charset="0"/>
              </a:rPr>
              <a:t>Thevenin’s and Norton’s Theorems</a:t>
            </a:r>
            <a:r>
              <a:rPr lang="en-US" sz="2200" dirty="0">
                <a:solidFill>
                  <a:schemeClr val="accent2"/>
                </a:solidFill>
                <a:cs typeface="Times New Roman" pitchFamily="18" charset="0"/>
              </a:rPr>
              <a:t> – Recall that a</a:t>
            </a:r>
            <a:r>
              <a:rPr lang="en-US" sz="2200" dirty="0">
                <a:solidFill>
                  <a:schemeClr val="accent2"/>
                </a:solidFill>
              </a:rPr>
              <a:t>ny one-port network N may be represented by either of the following types of equivalent circuits:</a:t>
            </a:r>
          </a:p>
          <a:p>
            <a:pPr marL="228600" indent="-228600">
              <a:spcBef>
                <a:spcPct val="20000"/>
              </a:spcBef>
              <a:buFont typeface="Arial" panose="020B0604020202020204" pitchFamily="34" charset="0"/>
              <a:buChar char="•"/>
              <a:tabLst>
                <a:tab pos="457200" algn="l"/>
              </a:tabLst>
            </a:pPr>
            <a:r>
              <a:rPr lang="en-US" sz="2200" b="1" u="sng" dirty="0">
                <a:solidFill>
                  <a:schemeClr val="accent2"/>
                </a:solidFill>
              </a:rPr>
              <a:t>Thevenin Equivalent Circuit</a:t>
            </a:r>
            <a:r>
              <a:rPr lang="en-US" sz="2200" dirty="0">
                <a:solidFill>
                  <a:schemeClr val="accent2"/>
                </a:solidFill>
              </a:rPr>
              <a:t> (TEC) – consisting of a voltage source and a series impedance</a:t>
            </a:r>
          </a:p>
          <a:p>
            <a:pPr marL="228600" indent="-228600">
              <a:spcBef>
                <a:spcPct val="20000"/>
              </a:spcBef>
              <a:buFont typeface="Arial" panose="020B0604020202020204" pitchFamily="34" charset="0"/>
              <a:buChar char="•"/>
              <a:tabLst>
                <a:tab pos="457200" algn="l"/>
              </a:tabLst>
            </a:pPr>
            <a:r>
              <a:rPr lang="en-US" sz="2200" b="1" u="sng" dirty="0">
                <a:solidFill>
                  <a:schemeClr val="accent2"/>
                </a:solidFill>
              </a:rPr>
              <a:t>Norton Equivalent Circuit</a:t>
            </a:r>
            <a:r>
              <a:rPr lang="en-US" sz="2200" dirty="0">
                <a:solidFill>
                  <a:schemeClr val="accent2"/>
                </a:solidFill>
              </a:rPr>
              <a:t> (NEC) – consisting of a current source and a parallel impedance</a:t>
            </a:r>
            <a:endParaRPr lang="en-US" sz="2200" dirty="0"/>
          </a:p>
        </p:txBody>
      </p:sp>
      <p:sp>
        <p:nvSpPr>
          <p:cNvPr id="10"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11"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2" name="Rectangle 4"/>
          <p:cNvSpPr>
            <a:spLocks noChangeArrowheads="1"/>
          </p:cNvSpPr>
          <p:nvPr/>
        </p:nvSpPr>
        <p:spPr bwMode="auto">
          <a:xfrm>
            <a:off x="0" y="0"/>
            <a:ext cx="6705600" cy="304800"/>
          </a:xfrm>
          <a:prstGeom prst="rect">
            <a:avLst/>
          </a:prstGeom>
          <a:noFill/>
          <a:ln w="9525">
            <a:noFill/>
            <a:miter lim="800000"/>
            <a:headEnd/>
            <a:tailEnd/>
          </a:ln>
        </p:spPr>
        <p:txBody>
          <a:bodyPr/>
          <a:lstStyle/>
          <a:p>
            <a:pPr>
              <a:spcBef>
                <a:spcPct val="20000"/>
              </a:spcBef>
            </a:pPr>
            <a:r>
              <a:rPr lang="en-US" sz="2000" dirty="0">
                <a:solidFill>
                  <a:schemeClr val="accent2"/>
                </a:solidFill>
                <a:cs typeface="Times New Roman" pitchFamily="18" charset="0"/>
              </a:rPr>
              <a:t>Chapter 9      EGR 272 – Circuit Theory II</a:t>
            </a:r>
            <a:endParaRPr lang="en-US" sz="3200" dirty="0"/>
          </a:p>
        </p:txBody>
      </p:sp>
      <p:sp>
        <p:nvSpPr>
          <p:cNvPr id="4" name="Rectangle 3"/>
          <p:cNvSpPr/>
          <p:nvPr/>
        </p:nvSpPr>
        <p:spPr>
          <a:xfrm>
            <a:off x="156157" y="4439260"/>
            <a:ext cx="1021433" cy="461665"/>
          </a:xfrm>
          <a:prstGeom prst="rect">
            <a:avLst/>
          </a:prstGeom>
        </p:spPr>
        <p:txBody>
          <a:bodyPr wrap="none">
            <a:spAutoFit/>
          </a:bodyPr>
          <a:lstStyle/>
          <a:p>
            <a:r>
              <a:rPr lang="en-US" dirty="0">
                <a:solidFill>
                  <a:schemeClr val="accent2"/>
                </a:solidFill>
                <a:cs typeface="Times New Roman" pitchFamily="18" charset="0"/>
              </a:rPr>
              <a:t>where:</a:t>
            </a:r>
          </a:p>
        </p:txBody>
      </p:sp>
      <p:graphicFrame>
        <p:nvGraphicFramePr>
          <p:cNvPr id="6" name="Object 5"/>
          <p:cNvGraphicFramePr>
            <a:graphicFrameLocks noChangeAspect="1"/>
          </p:cNvGraphicFramePr>
          <p:nvPr>
            <p:extLst>
              <p:ext uri="{D42A27DB-BD31-4B8C-83A1-F6EECF244321}">
                <p14:modId xmlns:p14="http://schemas.microsoft.com/office/powerpoint/2010/main" val="920507705"/>
              </p:ext>
            </p:extLst>
          </p:nvPr>
        </p:nvGraphicFramePr>
        <p:xfrm>
          <a:off x="1376363" y="4845050"/>
          <a:ext cx="6330950" cy="2012950"/>
        </p:xfrm>
        <a:graphic>
          <a:graphicData uri="http://schemas.openxmlformats.org/presentationml/2006/ole">
            <mc:AlternateContent xmlns:mc="http://schemas.openxmlformats.org/markup-compatibility/2006">
              <mc:Choice xmlns:v="urn:schemas-microsoft-com:vml" Requires="v">
                <p:oleObj spid="_x0000_s279570" name="Equation" r:id="rId4" imgW="3593880" imgH="1143000" progId="Equation.3">
                  <p:embed/>
                </p:oleObj>
              </mc:Choice>
              <mc:Fallback>
                <p:oleObj name="Equation" r:id="rId4" imgW="3593880" imgH="1143000" progId="Equation.3">
                  <p:embed/>
                  <p:pic>
                    <p:nvPicPr>
                      <p:cNvPr id="0" name=""/>
                      <p:cNvPicPr/>
                      <p:nvPr/>
                    </p:nvPicPr>
                    <p:blipFill>
                      <a:blip r:embed="rId5"/>
                      <a:stretch>
                        <a:fillRect/>
                      </a:stretch>
                    </p:blipFill>
                    <p:spPr>
                      <a:xfrm>
                        <a:off x="1376363" y="4845050"/>
                        <a:ext cx="6330950" cy="2012950"/>
                      </a:xfrm>
                      <a:prstGeom prst="rect">
                        <a:avLst/>
                      </a:prstGeom>
                      <a:noFill/>
                      <a:ln w="31750">
                        <a:solidFill>
                          <a:schemeClr val="accent2"/>
                        </a:solidFill>
                      </a:ln>
                    </p:spPr>
                  </p:pic>
                </p:oleObj>
              </mc:Fallback>
            </mc:AlternateContent>
          </a:graphicData>
        </a:graphic>
      </p:graphicFrame>
      <p:grpSp>
        <p:nvGrpSpPr>
          <p:cNvPr id="9" name="Group 8"/>
          <p:cNvGrpSpPr/>
          <p:nvPr/>
        </p:nvGrpSpPr>
        <p:grpSpPr>
          <a:xfrm>
            <a:off x="70159" y="2729849"/>
            <a:ext cx="8976676" cy="2114847"/>
            <a:chOff x="38100" y="741463"/>
            <a:chExt cx="8976676" cy="2114847"/>
          </a:xfrm>
        </p:grpSpPr>
        <p:sp>
          <p:nvSpPr>
            <p:cNvPr id="13" name="TextBox 12"/>
            <p:cNvSpPr txBox="1"/>
            <p:nvPr/>
          </p:nvSpPr>
          <p:spPr>
            <a:xfrm>
              <a:off x="38100" y="762000"/>
              <a:ext cx="1828800" cy="1569660"/>
            </a:xfrm>
            <a:prstGeom prst="rect">
              <a:avLst/>
            </a:prstGeom>
            <a:noFill/>
          </p:spPr>
          <p:txBody>
            <a:bodyPr wrap="square" rtlCol="0">
              <a:spAutoFit/>
            </a:bodyPr>
            <a:lstStyle/>
            <a:p>
              <a:pPr algn="ctr"/>
              <a:r>
                <a:rPr lang="en-US" sz="1600" b="1" dirty="0">
                  <a:solidFill>
                    <a:schemeClr val="accent6"/>
                  </a:solidFill>
                </a:rPr>
                <a:t>Network N</a:t>
              </a:r>
            </a:p>
            <a:p>
              <a:pPr algn="ctr"/>
              <a:r>
                <a:rPr lang="en-US" sz="1600" b="1" dirty="0">
                  <a:solidFill>
                    <a:schemeClr val="accent6"/>
                  </a:solidFill>
                </a:rPr>
                <a:t>independent sources, dependent sources, and resistors</a:t>
              </a:r>
            </a:p>
          </p:txBody>
        </p:sp>
        <p:grpSp>
          <p:nvGrpSpPr>
            <p:cNvPr id="14" name="Group 13"/>
            <p:cNvGrpSpPr/>
            <p:nvPr/>
          </p:nvGrpSpPr>
          <p:grpSpPr>
            <a:xfrm>
              <a:off x="3309463" y="741463"/>
              <a:ext cx="2548747" cy="1362698"/>
              <a:chOff x="3309463" y="741463"/>
              <a:chExt cx="2548747" cy="1362698"/>
            </a:xfrm>
          </p:grpSpPr>
          <p:cxnSp>
            <p:nvCxnSpPr>
              <p:cNvPr id="67" name="Straight Connector 66"/>
              <p:cNvCxnSpPr/>
              <p:nvPr/>
            </p:nvCxnSpPr>
            <p:spPr>
              <a:xfrm>
                <a:off x="4623851" y="1066800"/>
                <a:ext cx="9144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964562" y="2057399"/>
                <a:ext cx="1573689" cy="1"/>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538251" y="1066800"/>
                <a:ext cx="0" cy="30480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71" idx="2"/>
              </p:cNvCxnSpPr>
              <p:nvPr/>
            </p:nvCxnSpPr>
            <p:spPr>
              <a:xfrm>
                <a:off x="5538251" y="1696938"/>
                <a:ext cx="0" cy="360461"/>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5218291" y="1358384"/>
                <a:ext cx="639919" cy="338554"/>
              </a:xfrm>
              <a:prstGeom prst="rect">
                <a:avLst/>
              </a:prstGeom>
              <a:solidFill>
                <a:srgbClr val="FFFFCC"/>
              </a:solidFill>
              <a:ln w="28575">
                <a:solidFill>
                  <a:schemeClr val="accent6"/>
                </a:solidFill>
              </a:ln>
            </p:spPr>
            <p:txBody>
              <a:bodyPr wrap="none" rtlCol="0">
                <a:spAutoFit/>
              </a:bodyPr>
              <a:lstStyle/>
              <a:p>
                <a:r>
                  <a:rPr lang="en-US" sz="1600" b="1" dirty="0">
                    <a:solidFill>
                      <a:schemeClr val="accent6"/>
                    </a:solidFill>
                  </a:rPr>
                  <a:t>Load</a:t>
                </a:r>
              </a:p>
            </p:txBody>
          </p:sp>
          <p:sp>
            <p:nvSpPr>
              <p:cNvPr id="72" name="Oval 71"/>
              <p:cNvSpPr/>
              <p:nvPr/>
            </p:nvSpPr>
            <p:spPr>
              <a:xfrm>
                <a:off x="5020171" y="1020037"/>
                <a:ext cx="76200" cy="93525"/>
              </a:xfrm>
              <a:prstGeom prst="ellipse">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Oval 72"/>
              <p:cNvSpPr/>
              <p:nvPr/>
            </p:nvSpPr>
            <p:spPr>
              <a:xfrm>
                <a:off x="5020171" y="2010636"/>
                <a:ext cx="76200" cy="93525"/>
              </a:xfrm>
              <a:prstGeom prst="ellipse">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p:cNvSpPr txBox="1"/>
              <p:nvPr/>
            </p:nvSpPr>
            <p:spPr>
              <a:xfrm>
                <a:off x="4892200" y="1053672"/>
                <a:ext cx="332142" cy="923330"/>
              </a:xfrm>
              <a:prstGeom prst="rect">
                <a:avLst/>
              </a:prstGeom>
              <a:noFill/>
            </p:spPr>
            <p:txBody>
              <a:bodyPr wrap="none" rtlCol="0">
                <a:spAutoFit/>
              </a:bodyPr>
              <a:lstStyle/>
              <a:p>
                <a:pPr algn="ctr"/>
                <a:r>
                  <a:rPr lang="en-US" sz="1600" b="1" dirty="0">
                    <a:solidFill>
                      <a:schemeClr val="accent6"/>
                    </a:solidFill>
                  </a:rPr>
                  <a:t>+</a:t>
                </a:r>
              </a:p>
              <a:p>
                <a:pPr algn="ctr"/>
                <a:endParaRPr lang="en-US" sz="600" b="1" dirty="0">
                  <a:solidFill>
                    <a:schemeClr val="accent6"/>
                  </a:solidFill>
                </a:endParaRPr>
              </a:p>
              <a:p>
                <a:pPr algn="ctr"/>
                <a:r>
                  <a:rPr lang="en-US" sz="1600" b="1" dirty="0">
                    <a:solidFill>
                      <a:schemeClr val="accent6"/>
                    </a:solidFill>
                  </a:rPr>
                  <a:t>V</a:t>
                </a:r>
              </a:p>
              <a:p>
                <a:pPr algn="ctr"/>
                <a:r>
                  <a:rPr lang="en-US" sz="1600" b="1" dirty="0">
                    <a:solidFill>
                      <a:schemeClr val="accent6"/>
                    </a:solidFill>
                  </a:rPr>
                  <a:t>_</a:t>
                </a:r>
              </a:p>
            </p:txBody>
          </p:sp>
          <p:sp>
            <p:nvSpPr>
              <p:cNvPr id="75" name="TextBox 74"/>
              <p:cNvSpPr txBox="1"/>
              <p:nvPr/>
            </p:nvSpPr>
            <p:spPr>
              <a:xfrm>
                <a:off x="4652445" y="741463"/>
                <a:ext cx="264816" cy="338554"/>
              </a:xfrm>
              <a:prstGeom prst="rect">
                <a:avLst/>
              </a:prstGeom>
              <a:noFill/>
            </p:spPr>
            <p:txBody>
              <a:bodyPr wrap="none" rtlCol="0">
                <a:spAutoFit/>
              </a:bodyPr>
              <a:lstStyle/>
              <a:p>
                <a:pPr algn="ctr"/>
                <a:r>
                  <a:rPr lang="en-US" sz="1600" b="1" dirty="0">
                    <a:solidFill>
                      <a:schemeClr val="accent6"/>
                    </a:solidFill>
                  </a:rPr>
                  <a:t>I</a:t>
                </a:r>
              </a:p>
            </p:txBody>
          </p:sp>
          <p:cxnSp>
            <p:nvCxnSpPr>
              <p:cNvPr id="76" name="Straight Connector 75"/>
              <p:cNvCxnSpPr/>
              <p:nvPr/>
            </p:nvCxnSpPr>
            <p:spPr>
              <a:xfrm>
                <a:off x="4892200" y="910740"/>
                <a:ext cx="341251" cy="0"/>
              </a:xfrm>
              <a:prstGeom prst="line">
                <a:avLst/>
              </a:prstGeom>
              <a:ln w="28575">
                <a:solidFill>
                  <a:schemeClr val="accent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7" name="Oval 76"/>
              <p:cNvSpPr/>
              <p:nvPr/>
            </p:nvSpPr>
            <p:spPr>
              <a:xfrm>
                <a:off x="3774062" y="1350302"/>
                <a:ext cx="381000" cy="381000"/>
              </a:xfrm>
              <a:prstGeom prst="ellipse">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8" name="Straight Connector 77"/>
              <p:cNvCxnSpPr>
                <a:endCxn id="77" idx="0"/>
              </p:cNvCxnSpPr>
              <p:nvPr/>
            </p:nvCxnSpPr>
            <p:spPr>
              <a:xfrm>
                <a:off x="3964562" y="1072484"/>
                <a:ext cx="0" cy="277818"/>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stCxn id="77" idx="4"/>
              </p:cNvCxnSpPr>
              <p:nvPr/>
            </p:nvCxnSpPr>
            <p:spPr>
              <a:xfrm>
                <a:off x="3964562" y="1731302"/>
                <a:ext cx="0" cy="331781"/>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3828889" y="1309969"/>
                <a:ext cx="272831" cy="461665"/>
              </a:xfrm>
              <a:prstGeom prst="rect">
                <a:avLst/>
              </a:prstGeom>
              <a:noFill/>
            </p:spPr>
            <p:txBody>
              <a:bodyPr wrap="none" rtlCol="0">
                <a:spAutoFit/>
              </a:bodyPr>
              <a:lstStyle/>
              <a:p>
                <a:pPr algn="ctr"/>
                <a:r>
                  <a:rPr lang="en-US" sz="1200" b="1" dirty="0">
                    <a:solidFill>
                      <a:schemeClr val="accent6"/>
                    </a:solidFill>
                  </a:rPr>
                  <a:t>+</a:t>
                </a:r>
              </a:p>
              <a:p>
                <a:pPr algn="ctr"/>
                <a:r>
                  <a:rPr lang="en-US" sz="1200" b="1" dirty="0">
                    <a:solidFill>
                      <a:schemeClr val="accent6"/>
                    </a:solidFill>
                  </a:rPr>
                  <a:t>-</a:t>
                </a:r>
              </a:p>
            </p:txBody>
          </p:sp>
          <p:cxnSp>
            <p:nvCxnSpPr>
              <p:cNvPr id="81" name="Straight Connector 80"/>
              <p:cNvCxnSpPr/>
              <p:nvPr/>
            </p:nvCxnSpPr>
            <p:spPr>
              <a:xfrm>
                <a:off x="3964562" y="1068241"/>
                <a:ext cx="1905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V="1">
                <a:off x="4155062" y="1005169"/>
                <a:ext cx="69406" cy="63072"/>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4224468" y="1005169"/>
                <a:ext cx="78164" cy="172567"/>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4303683" y="1005169"/>
                <a:ext cx="61119" cy="172568"/>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4371065" y="1008302"/>
                <a:ext cx="78164" cy="172567"/>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V="1">
                <a:off x="4450280" y="1008302"/>
                <a:ext cx="61119" cy="172568"/>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4507464" y="1008302"/>
                <a:ext cx="78164" cy="172567"/>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V="1">
                <a:off x="4586679" y="1066800"/>
                <a:ext cx="44349" cy="114071"/>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4200601" y="1138515"/>
                <a:ext cx="522066" cy="338554"/>
              </a:xfrm>
              <a:prstGeom prst="rect">
                <a:avLst/>
              </a:prstGeom>
              <a:noFill/>
            </p:spPr>
            <p:txBody>
              <a:bodyPr wrap="none" rtlCol="0">
                <a:spAutoFit/>
              </a:bodyPr>
              <a:lstStyle/>
              <a:p>
                <a:pPr algn="ctr"/>
                <a:r>
                  <a:rPr lang="en-US" sz="1600" b="1" dirty="0">
                    <a:solidFill>
                      <a:schemeClr val="accent6"/>
                    </a:solidFill>
                  </a:rPr>
                  <a:t>R</a:t>
                </a:r>
                <a:r>
                  <a:rPr lang="en-US" sz="1600" b="1" baseline="-25000" dirty="0">
                    <a:solidFill>
                      <a:schemeClr val="accent6"/>
                    </a:solidFill>
                  </a:rPr>
                  <a:t>TH</a:t>
                </a:r>
              </a:p>
            </p:txBody>
          </p:sp>
          <p:sp>
            <p:nvSpPr>
              <p:cNvPr id="90" name="TextBox 89"/>
              <p:cNvSpPr txBox="1"/>
              <p:nvPr/>
            </p:nvSpPr>
            <p:spPr>
              <a:xfrm>
                <a:off x="3309463" y="1353633"/>
                <a:ext cx="529311" cy="338554"/>
              </a:xfrm>
              <a:prstGeom prst="rect">
                <a:avLst/>
              </a:prstGeom>
              <a:noFill/>
            </p:spPr>
            <p:txBody>
              <a:bodyPr wrap="none" rtlCol="0">
                <a:spAutoFit/>
              </a:bodyPr>
              <a:lstStyle/>
              <a:p>
                <a:pPr algn="ctr"/>
                <a:r>
                  <a:rPr lang="en-US" sz="1600" b="1" dirty="0">
                    <a:solidFill>
                      <a:schemeClr val="accent6"/>
                    </a:solidFill>
                  </a:rPr>
                  <a:t>V</a:t>
                </a:r>
                <a:r>
                  <a:rPr lang="en-US" sz="1600" b="1" baseline="-25000" dirty="0">
                    <a:solidFill>
                      <a:schemeClr val="accent6"/>
                    </a:solidFill>
                  </a:rPr>
                  <a:t>TH</a:t>
                </a:r>
              </a:p>
            </p:txBody>
          </p:sp>
        </p:grpSp>
        <p:grpSp>
          <p:nvGrpSpPr>
            <p:cNvPr id="15" name="Group 14"/>
            <p:cNvGrpSpPr/>
            <p:nvPr/>
          </p:nvGrpSpPr>
          <p:grpSpPr>
            <a:xfrm>
              <a:off x="6324280" y="741463"/>
              <a:ext cx="2690496" cy="1362698"/>
              <a:chOff x="6110255" y="741463"/>
              <a:chExt cx="2690496" cy="1362698"/>
            </a:xfrm>
          </p:grpSpPr>
          <p:cxnSp>
            <p:nvCxnSpPr>
              <p:cNvPr id="42" name="Straight Connector 41"/>
              <p:cNvCxnSpPr/>
              <p:nvPr/>
            </p:nvCxnSpPr>
            <p:spPr>
              <a:xfrm>
                <a:off x="7566392" y="1066800"/>
                <a:ext cx="9144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670059" y="2056357"/>
                <a:ext cx="1810733" cy="1043"/>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480792" y="1066800"/>
                <a:ext cx="0" cy="30480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46" idx="2"/>
              </p:cNvCxnSpPr>
              <p:nvPr/>
            </p:nvCxnSpPr>
            <p:spPr>
              <a:xfrm>
                <a:off x="8480792" y="1696938"/>
                <a:ext cx="0" cy="360461"/>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8160832" y="1358384"/>
                <a:ext cx="639919" cy="338554"/>
              </a:xfrm>
              <a:prstGeom prst="rect">
                <a:avLst/>
              </a:prstGeom>
              <a:solidFill>
                <a:srgbClr val="FFFFCC"/>
              </a:solidFill>
              <a:ln w="28575">
                <a:solidFill>
                  <a:schemeClr val="accent6"/>
                </a:solidFill>
              </a:ln>
            </p:spPr>
            <p:txBody>
              <a:bodyPr wrap="none" rtlCol="0">
                <a:spAutoFit/>
              </a:bodyPr>
              <a:lstStyle/>
              <a:p>
                <a:r>
                  <a:rPr lang="en-US" sz="1600" b="1" dirty="0">
                    <a:solidFill>
                      <a:schemeClr val="accent6"/>
                    </a:solidFill>
                  </a:rPr>
                  <a:t>Load</a:t>
                </a:r>
              </a:p>
            </p:txBody>
          </p:sp>
          <p:sp>
            <p:nvSpPr>
              <p:cNvPr id="47" name="Oval 46"/>
              <p:cNvSpPr/>
              <p:nvPr/>
            </p:nvSpPr>
            <p:spPr>
              <a:xfrm>
                <a:off x="7962712" y="1020037"/>
                <a:ext cx="76200" cy="93525"/>
              </a:xfrm>
              <a:prstGeom prst="ellipse">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p:cNvSpPr/>
              <p:nvPr/>
            </p:nvSpPr>
            <p:spPr>
              <a:xfrm>
                <a:off x="7962712" y="2010636"/>
                <a:ext cx="76200" cy="93525"/>
              </a:xfrm>
              <a:prstGeom prst="ellipse">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7834741" y="1053672"/>
                <a:ext cx="332142" cy="923330"/>
              </a:xfrm>
              <a:prstGeom prst="rect">
                <a:avLst/>
              </a:prstGeom>
              <a:noFill/>
            </p:spPr>
            <p:txBody>
              <a:bodyPr wrap="none" rtlCol="0">
                <a:spAutoFit/>
              </a:bodyPr>
              <a:lstStyle/>
              <a:p>
                <a:pPr algn="ctr"/>
                <a:r>
                  <a:rPr lang="en-US" sz="1600" b="1" dirty="0">
                    <a:solidFill>
                      <a:schemeClr val="accent6"/>
                    </a:solidFill>
                  </a:rPr>
                  <a:t>+</a:t>
                </a:r>
              </a:p>
              <a:p>
                <a:pPr algn="ctr"/>
                <a:endParaRPr lang="en-US" sz="600" b="1" dirty="0">
                  <a:solidFill>
                    <a:schemeClr val="accent6"/>
                  </a:solidFill>
                </a:endParaRPr>
              </a:p>
              <a:p>
                <a:pPr algn="ctr"/>
                <a:r>
                  <a:rPr lang="en-US" sz="1600" b="1" dirty="0">
                    <a:solidFill>
                      <a:schemeClr val="accent6"/>
                    </a:solidFill>
                  </a:rPr>
                  <a:t>V</a:t>
                </a:r>
              </a:p>
              <a:p>
                <a:pPr algn="ctr"/>
                <a:r>
                  <a:rPr lang="en-US" sz="1600" b="1" dirty="0">
                    <a:solidFill>
                      <a:schemeClr val="accent6"/>
                    </a:solidFill>
                  </a:rPr>
                  <a:t>_</a:t>
                </a:r>
              </a:p>
            </p:txBody>
          </p:sp>
          <p:sp>
            <p:nvSpPr>
              <p:cNvPr id="50" name="TextBox 49"/>
              <p:cNvSpPr txBox="1"/>
              <p:nvPr/>
            </p:nvSpPr>
            <p:spPr>
              <a:xfrm>
                <a:off x="7594986" y="741463"/>
                <a:ext cx="264816" cy="338554"/>
              </a:xfrm>
              <a:prstGeom prst="rect">
                <a:avLst/>
              </a:prstGeom>
              <a:noFill/>
            </p:spPr>
            <p:txBody>
              <a:bodyPr wrap="none" rtlCol="0">
                <a:spAutoFit/>
              </a:bodyPr>
              <a:lstStyle/>
              <a:p>
                <a:pPr algn="ctr"/>
                <a:r>
                  <a:rPr lang="en-US" sz="1600" b="1" dirty="0">
                    <a:solidFill>
                      <a:schemeClr val="accent6"/>
                    </a:solidFill>
                  </a:rPr>
                  <a:t>I</a:t>
                </a:r>
              </a:p>
            </p:txBody>
          </p:sp>
          <p:cxnSp>
            <p:nvCxnSpPr>
              <p:cNvPr id="51" name="Straight Connector 50"/>
              <p:cNvCxnSpPr/>
              <p:nvPr/>
            </p:nvCxnSpPr>
            <p:spPr>
              <a:xfrm>
                <a:off x="7834741" y="910740"/>
                <a:ext cx="341251" cy="0"/>
              </a:xfrm>
              <a:prstGeom prst="line">
                <a:avLst/>
              </a:prstGeom>
              <a:ln w="28575">
                <a:solidFill>
                  <a:schemeClr val="accent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2" name="Oval 51"/>
              <p:cNvSpPr/>
              <p:nvPr/>
            </p:nvSpPr>
            <p:spPr>
              <a:xfrm>
                <a:off x="6492300" y="1344689"/>
                <a:ext cx="381000" cy="381000"/>
              </a:xfrm>
              <a:prstGeom prst="ellipse">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p:cNvCxnSpPr>
                <a:endCxn id="52" idx="0"/>
              </p:cNvCxnSpPr>
              <p:nvPr/>
            </p:nvCxnSpPr>
            <p:spPr>
              <a:xfrm>
                <a:off x="6682800" y="1066871"/>
                <a:ext cx="0" cy="277818"/>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52" idx="4"/>
              </p:cNvCxnSpPr>
              <p:nvPr/>
            </p:nvCxnSpPr>
            <p:spPr>
              <a:xfrm>
                <a:off x="6682800" y="1725689"/>
                <a:ext cx="0" cy="331781"/>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6682799" y="1066799"/>
                <a:ext cx="883593" cy="933"/>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6988639" y="1307792"/>
                <a:ext cx="431528" cy="338554"/>
              </a:xfrm>
              <a:prstGeom prst="rect">
                <a:avLst/>
              </a:prstGeom>
              <a:noFill/>
            </p:spPr>
            <p:txBody>
              <a:bodyPr wrap="none" rtlCol="0">
                <a:spAutoFit/>
              </a:bodyPr>
              <a:lstStyle/>
              <a:p>
                <a:pPr algn="ctr"/>
                <a:r>
                  <a:rPr lang="en-US" sz="1600" b="1" dirty="0">
                    <a:solidFill>
                      <a:schemeClr val="accent6"/>
                    </a:solidFill>
                  </a:rPr>
                  <a:t>R</a:t>
                </a:r>
                <a:r>
                  <a:rPr lang="en-US" sz="1600" b="1" baseline="-25000" dirty="0">
                    <a:solidFill>
                      <a:schemeClr val="accent6"/>
                    </a:solidFill>
                  </a:rPr>
                  <a:t>N</a:t>
                </a:r>
              </a:p>
            </p:txBody>
          </p:sp>
          <p:sp>
            <p:nvSpPr>
              <p:cNvPr id="57" name="TextBox 56"/>
              <p:cNvSpPr txBox="1"/>
              <p:nvPr/>
            </p:nvSpPr>
            <p:spPr>
              <a:xfrm>
                <a:off x="6110255" y="1348020"/>
                <a:ext cx="364202" cy="338554"/>
              </a:xfrm>
              <a:prstGeom prst="rect">
                <a:avLst/>
              </a:prstGeom>
              <a:noFill/>
            </p:spPr>
            <p:txBody>
              <a:bodyPr wrap="none" rtlCol="0">
                <a:spAutoFit/>
              </a:bodyPr>
              <a:lstStyle/>
              <a:p>
                <a:pPr algn="ctr"/>
                <a:r>
                  <a:rPr lang="en-US" sz="1600" b="1" dirty="0" smtClean="0">
                    <a:solidFill>
                      <a:schemeClr val="accent6"/>
                    </a:solidFill>
                  </a:rPr>
                  <a:t>I</a:t>
                </a:r>
                <a:r>
                  <a:rPr lang="en-US" sz="1600" b="1" baseline="-25000" dirty="0" smtClean="0">
                    <a:solidFill>
                      <a:schemeClr val="accent6"/>
                    </a:solidFill>
                  </a:rPr>
                  <a:t>N</a:t>
                </a:r>
                <a:endParaRPr lang="en-US" sz="1600" b="1" baseline="-25000" dirty="0">
                  <a:solidFill>
                    <a:schemeClr val="accent6"/>
                  </a:solidFill>
                </a:endParaRPr>
              </a:p>
            </p:txBody>
          </p:sp>
          <p:cxnSp>
            <p:nvCxnSpPr>
              <p:cNvPr id="58" name="Straight Connector 57"/>
              <p:cNvCxnSpPr/>
              <p:nvPr/>
            </p:nvCxnSpPr>
            <p:spPr>
              <a:xfrm>
                <a:off x="7467600" y="1066799"/>
                <a:ext cx="0" cy="24317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7459960" y="1289716"/>
                <a:ext cx="76200" cy="97498"/>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7366837" y="1374810"/>
                <a:ext cx="169323" cy="82065"/>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7366837" y="1462324"/>
                <a:ext cx="169323" cy="7729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a:off x="7362712" y="1535189"/>
                <a:ext cx="169323" cy="82065"/>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7362712" y="1622703"/>
                <a:ext cx="169323" cy="7729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a:off x="7459960" y="1698325"/>
                <a:ext cx="72076" cy="102001"/>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7467600" y="1800326"/>
                <a:ext cx="0" cy="257073"/>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flipV="1">
                <a:off x="6687428" y="1404232"/>
                <a:ext cx="1" cy="272474"/>
              </a:xfrm>
              <a:prstGeom prst="line">
                <a:avLst/>
              </a:prstGeom>
              <a:ln w="28575">
                <a:solidFill>
                  <a:schemeClr val="accent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3069523" y="1413540"/>
              <a:ext cx="190500" cy="206364"/>
              <a:chOff x="3048000" y="1515001"/>
              <a:chExt cx="190500" cy="206364"/>
            </a:xfrm>
          </p:grpSpPr>
          <p:cxnSp>
            <p:nvCxnSpPr>
              <p:cNvPr id="39" name="Straight Connector 38"/>
              <p:cNvCxnSpPr/>
              <p:nvPr/>
            </p:nvCxnSpPr>
            <p:spPr>
              <a:xfrm>
                <a:off x="3048000" y="1515001"/>
                <a:ext cx="1905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3048000" y="1617254"/>
                <a:ext cx="1905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048000" y="1721365"/>
                <a:ext cx="1905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6002715" y="1419728"/>
              <a:ext cx="190500" cy="206364"/>
              <a:chOff x="3048000" y="1515001"/>
              <a:chExt cx="190500" cy="206364"/>
            </a:xfrm>
          </p:grpSpPr>
          <p:cxnSp>
            <p:nvCxnSpPr>
              <p:cNvPr id="36" name="Straight Connector 35"/>
              <p:cNvCxnSpPr/>
              <p:nvPr/>
            </p:nvCxnSpPr>
            <p:spPr>
              <a:xfrm>
                <a:off x="3048000" y="1515001"/>
                <a:ext cx="1905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048000" y="1617254"/>
                <a:ext cx="1905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3048000" y="1721365"/>
                <a:ext cx="1905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9" name="Left Brace 18"/>
            <p:cNvSpPr/>
            <p:nvPr/>
          </p:nvSpPr>
          <p:spPr>
            <a:xfrm rot="16200000">
              <a:off x="4174012" y="1592241"/>
              <a:ext cx="192056" cy="1652662"/>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0" name="TextBox 19"/>
            <p:cNvSpPr txBox="1"/>
            <p:nvPr/>
          </p:nvSpPr>
          <p:spPr>
            <a:xfrm>
              <a:off x="4004200" y="2517756"/>
              <a:ext cx="604653" cy="338554"/>
            </a:xfrm>
            <a:prstGeom prst="rect">
              <a:avLst/>
            </a:prstGeom>
            <a:noFill/>
          </p:spPr>
          <p:txBody>
            <a:bodyPr wrap="none" rtlCol="0">
              <a:spAutoFit/>
            </a:bodyPr>
            <a:lstStyle/>
            <a:p>
              <a:pPr algn="ctr"/>
              <a:r>
                <a:rPr lang="en-US" sz="1600" b="1" dirty="0">
                  <a:solidFill>
                    <a:srgbClr val="FF0000"/>
                  </a:solidFill>
                </a:rPr>
                <a:t>TEC</a:t>
              </a:r>
              <a:endParaRPr lang="en-US" sz="1600" b="1" baseline="-25000" dirty="0">
                <a:solidFill>
                  <a:srgbClr val="FF0000"/>
                </a:solidFill>
              </a:endParaRPr>
            </a:p>
          </p:txBody>
        </p:sp>
        <p:sp>
          <p:nvSpPr>
            <p:cNvPr id="21" name="Left Brace 20"/>
            <p:cNvSpPr/>
            <p:nvPr/>
          </p:nvSpPr>
          <p:spPr>
            <a:xfrm rot="16200000">
              <a:off x="7322288" y="1587432"/>
              <a:ext cx="192056" cy="1652662"/>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2" name="TextBox 21"/>
            <p:cNvSpPr txBox="1"/>
            <p:nvPr/>
          </p:nvSpPr>
          <p:spPr>
            <a:xfrm>
              <a:off x="7146865" y="2512947"/>
              <a:ext cx="615874" cy="338554"/>
            </a:xfrm>
            <a:prstGeom prst="rect">
              <a:avLst/>
            </a:prstGeom>
            <a:noFill/>
          </p:spPr>
          <p:txBody>
            <a:bodyPr wrap="none" rtlCol="0">
              <a:spAutoFit/>
            </a:bodyPr>
            <a:lstStyle/>
            <a:p>
              <a:pPr algn="ctr"/>
              <a:r>
                <a:rPr lang="en-US" sz="1600" b="1" dirty="0">
                  <a:solidFill>
                    <a:srgbClr val="FF0000"/>
                  </a:solidFill>
                </a:rPr>
                <a:t>NEC</a:t>
              </a:r>
              <a:endParaRPr lang="en-US" sz="1600" b="1" baseline="-25000" dirty="0">
                <a:solidFill>
                  <a:srgbClr val="FF0000"/>
                </a:solidFill>
              </a:endParaRPr>
            </a:p>
          </p:txBody>
        </p:sp>
        <p:grpSp>
          <p:nvGrpSpPr>
            <p:cNvPr id="23" name="Group 22"/>
            <p:cNvGrpSpPr/>
            <p:nvPr/>
          </p:nvGrpSpPr>
          <p:grpSpPr>
            <a:xfrm>
              <a:off x="228600" y="741463"/>
              <a:ext cx="2682159" cy="1600115"/>
              <a:chOff x="228600" y="741463"/>
              <a:chExt cx="2682159" cy="1600115"/>
            </a:xfrm>
          </p:grpSpPr>
          <p:sp>
            <p:nvSpPr>
              <p:cNvPr id="24" name="Rectangle: Rounded Corners 23"/>
              <p:cNvSpPr/>
              <p:nvPr/>
            </p:nvSpPr>
            <p:spPr>
              <a:xfrm>
                <a:off x="228600" y="762000"/>
                <a:ext cx="1447800" cy="1569660"/>
              </a:xfrm>
              <a:prstGeom prst="roundRect">
                <a:avLst/>
              </a:prstGeom>
              <a:solidFill>
                <a:srgbClr val="FFFFCC"/>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p:cNvCxnSpPr/>
              <p:nvPr/>
            </p:nvCxnSpPr>
            <p:spPr>
              <a:xfrm>
                <a:off x="1676400" y="1066800"/>
                <a:ext cx="9144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676400" y="2057400"/>
                <a:ext cx="9144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590800" y="1066800"/>
                <a:ext cx="0" cy="30480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29" idx="2"/>
              </p:cNvCxnSpPr>
              <p:nvPr/>
            </p:nvCxnSpPr>
            <p:spPr>
              <a:xfrm>
                <a:off x="2590800" y="1696938"/>
                <a:ext cx="0" cy="360461"/>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270840" y="1358384"/>
                <a:ext cx="639919" cy="338554"/>
              </a:xfrm>
              <a:prstGeom prst="rect">
                <a:avLst/>
              </a:prstGeom>
              <a:solidFill>
                <a:srgbClr val="FFFFCC"/>
              </a:solidFill>
              <a:ln w="28575">
                <a:solidFill>
                  <a:schemeClr val="accent6"/>
                </a:solidFill>
              </a:ln>
            </p:spPr>
            <p:txBody>
              <a:bodyPr wrap="none" rtlCol="0">
                <a:spAutoFit/>
              </a:bodyPr>
              <a:lstStyle/>
              <a:p>
                <a:r>
                  <a:rPr lang="en-US" sz="1600" b="1" dirty="0">
                    <a:solidFill>
                      <a:schemeClr val="accent6"/>
                    </a:solidFill>
                  </a:rPr>
                  <a:t>Load</a:t>
                </a:r>
              </a:p>
            </p:txBody>
          </p:sp>
          <p:sp>
            <p:nvSpPr>
              <p:cNvPr id="30" name="Oval 29"/>
              <p:cNvSpPr/>
              <p:nvPr/>
            </p:nvSpPr>
            <p:spPr>
              <a:xfrm>
                <a:off x="2072720" y="1020037"/>
                <a:ext cx="76200" cy="93525"/>
              </a:xfrm>
              <a:prstGeom prst="ellipse">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p:nvPr/>
            </p:nvSpPr>
            <p:spPr>
              <a:xfrm>
                <a:off x="2072720" y="2010636"/>
                <a:ext cx="76200" cy="93525"/>
              </a:xfrm>
              <a:prstGeom prst="ellipse">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p:cNvSpPr txBox="1"/>
              <p:nvPr/>
            </p:nvSpPr>
            <p:spPr>
              <a:xfrm>
                <a:off x="1944749" y="1053672"/>
                <a:ext cx="332142" cy="923330"/>
              </a:xfrm>
              <a:prstGeom prst="rect">
                <a:avLst/>
              </a:prstGeom>
              <a:noFill/>
            </p:spPr>
            <p:txBody>
              <a:bodyPr wrap="none" rtlCol="0">
                <a:spAutoFit/>
              </a:bodyPr>
              <a:lstStyle/>
              <a:p>
                <a:pPr algn="ctr"/>
                <a:r>
                  <a:rPr lang="en-US" sz="1600" b="1" dirty="0">
                    <a:solidFill>
                      <a:schemeClr val="accent6"/>
                    </a:solidFill>
                  </a:rPr>
                  <a:t>+</a:t>
                </a:r>
              </a:p>
              <a:p>
                <a:pPr algn="ctr"/>
                <a:endParaRPr lang="en-US" sz="600" b="1" dirty="0">
                  <a:solidFill>
                    <a:schemeClr val="accent6"/>
                  </a:solidFill>
                </a:endParaRPr>
              </a:p>
              <a:p>
                <a:pPr algn="ctr"/>
                <a:r>
                  <a:rPr lang="en-US" sz="1600" b="1" dirty="0">
                    <a:solidFill>
                      <a:schemeClr val="accent6"/>
                    </a:solidFill>
                  </a:rPr>
                  <a:t>V</a:t>
                </a:r>
              </a:p>
              <a:p>
                <a:pPr algn="ctr"/>
                <a:r>
                  <a:rPr lang="en-US" sz="1600" b="1" dirty="0">
                    <a:solidFill>
                      <a:schemeClr val="accent6"/>
                    </a:solidFill>
                  </a:rPr>
                  <a:t>_</a:t>
                </a:r>
              </a:p>
            </p:txBody>
          </p:sp>
          <p:sp>
            <p:nvSpPr>
              <p:cNvPr id="33" name="TextBox 32"/>
              <p:cNvSpPr txBox="1"/>
              <p:nvPr/>
            </p:nvSpPr>
            <p:spPr>
              <a:xfrm>
                <a:off x="1704994" y="741463"/>
                <a:ext cx="264816" cy="338554"/>
              </a:xfrm>
              <a:prstGeom prst="rect">
                <a:avLst/>
              </a:prstGeom>
              <a:noFill/>
            </p:spPr>
            <p:txBody>
              <a:bodyPr wrap="none" rtlCol="0">
                <a:spAutoFit/>
              </a:bodyPr>
              <a:lstStyle/>
              <a:p>
                <a:pPr algn="ctr"/>
                <a:r>
                  <a:rPr lang="en-US" sz="1600" b="1" dirty="0">
                    <a:solidFill>
                      <a:schemeClr val="accent6"/>
                    </a:solidFill>
                  </a:rPr>
                  <a:t>I</a:t>
                </a:r>
              </a:p>
            </p:txBody>
          </p:sp>
          <p:cxnSp>
            <p:nvCxnSpPr>
              <p:cNvPr id="34" name="Straight Connector 33"/>
              <p:cNvCxnSpPr/>
              <p:nvPr/>
            </p:nvCxnSpPr>
            <p:spPr>
              <a:xfrm>
                <a:off x="1944749" y="910740"/>
                <a:ext cx="341251" cy="0"/>
              </a:xfrm>
              <a:prstGeom prst="line">
                <a:avLst/>
              </a:prstGeom>
              <a:ln w="28575">
                <a:solidFill>
                  <a:schemeClr val="accent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39742" y="771918"/>
                <a:ext cx="1389972" cy="1569660"/>
              </a:xfrm>
              <a:prstGeom prst="rect">
                <a:avLst/>
              </a:prstGeom>
              <a:noFill/>
            </p:spPr>
            <p:txBody>
              <a:bodyPr wrap="square" rtlCol="0">
                <a:spAutoFit/>
              </a:bodyPr>
              <a:lstStyle/>
              <a:p>
                <a:pPr algn="ctr"/>
                <a:r>
                  <a:rPr lang="en-US" sz="1600" b="1" dirty="0">
                    <a:solidFill>
                      <a:schemeClr val="accent6"/>
                    </a:solidFill>
                  </a:rPr>
                  <a:t>Network N </a:t>
                </a:r>
                <a:br>
                  <a:rPr lang="en-US" sz="1600" b="1" dirty="0">
                    <a:solidFill>
                      <a:schemeClr val="accent6"/>
                    </a:solidFill>
                  </a:rPr>
                </a:br>
                <a:r>
                  <a:rPr lang="en-US" sz="1600" b="1" dirty="0">
                    <a:solidFill>
                      <a:schemeClr val="accent6"/>
                    </a:solidFill>
                  </a:rPr>
                  <a:t>(independent sources,</a:t>
                </a:r>
              </a:p>
              <a:p>
                <a:pPr algn="ctr"/>
                <a:r>
                  <a:rPr lang="en-US" sz="1600" b="1" dirty="0">
                    <a:solidFill>
                      <a:schemeClr val="accent6"/>
                    </a:solidFill>
                  </a:rPr>
                  <a:t>dependent sources,</a:t>
                </a:r>
              </a:p>
              <a:p>
                <a:pPr algn="ctr"/>
                <a:r>
                  <a:rPr lang="en-US" sz="1600" b="1" dirty="0">
                    <a:solidFill>
                      <a:schemeClr val="accent6"/>
                    </a:solidFill>
                  </a:rPr>
                  <a:t>and resistors)</a:t>
                </a:r>
              </a:p>
            </p:txBody>
          </p:sp>
        </p:grpSp>
      </p:grpSp>
    </p:spTree>
    <p:extLst>
      <p:ext uri="{BB962C8B-B14F-4D97-AF65-F5344CB8AC3E}">
        <p14:creationId xmlns:p14="http://schemas.microsoft.com/office/powerpoint/2010/main" val="10572621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11"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2" name="Rectangle 4"/>
          <p:cNvSpPr>
            <a:spLocks noChangeArrowheads="1"/>
          </p:cNvSpPr>
          <p:nvPr/>
        </p:nvSpPr>
        <p:spPr bwMode="auto">
          <a:xfrm>
            <a:off x="0" y="0"/>
            <a:ext cx="6705600" cy="304800"/>
          </a:xfrm>
          <a:prstGeom prst="rect">
            <a:avLst/>
          </a:prstGeom>
          <a:noFill/>
          <a:ln w="9525">
            <a:noFill/>
            <a:miter lim="800000"/>
            <a:headEnd/>
            <a:tailEnd/>
          </a:ln>
        </p:spPr>
        <p:txBody>
          <a:bodyPr/>
          <a:lstStyle/>
          <a:p>
            <a:pPr>
              <a:spcBef>
                <a:spcPct val="20000"/>
              </a:spcBef>
            </a:pPr>
            <a:r>
              <a:rPr lang="en-US" sz="2000" dirty="0">
                <a:solidFill>
                  <a:schemeClr val="accent2"/>
                </a:solidFill>
                <a:cs typeface="Times New Roman" pitchFamily="18" charset="0"/>
              </a:rPr>
              <a:t>Chapter 9      EGR 272 – Circuit Theory II</a:t>
            </a:r>
            <a:endParaRPr lang="en-US" sz="3200" dirty="0"/>
          </a:p>
        </p:txBody>
      </p:sp>
      <p:grpSp>
        <p:nvGrpSpPr>
          <p:cNvPr id="4" name="Group 3"/>
          <p:cNvGrpSpPr/>
          <p:nvPr/>
        </p:nvGrpSpPr>
        <p:grpSpPr>
          <a:xfrm>
            <a:off x="0" y="391954"/>
            <a:ext cx="9144000" cy="1446550"/>
            <a:chOff x="0" y="391954"/>
            <a:chExt cx="9144000" cy="1446550"/>
          </a:xfrm>
        </p:grpSpPr>
        <p:sp>
          <p:nvSpPr>
            <p:cNvPr id="2" name="Rectangle 1"/>
            <p:cNvSpPr/>
            <p:nvPr/>
          </p:nvSpPr>
          <p:spPr>
            <a:xfrm>
              <a:off x="0" y="391954"/>
              <a:ext cx="9144000" cy="1446550"/>
            </a:xfrm>
            <a:prstGeom prst="rect">
              <a:avLst/>
            </a:prstGeom>
          </p:spPr>
          <p:txBody>
            <a:bodyPr wrap="square">
              <a:spAutoFit/>
            </a:bodyPr>
            <a:lstStyle/>
            <a:p>
              <a:r>
                <a:rPr lang="en-US" sz="2200" b="1" u="sng" dirty="0">
                  <a:solidFill>
                    <a:schemeClr val="accent2"/>
                  </a:solidFill>
                  <a:cs typeface="Times New Roman" pitchFamily="18" charset="0"/>
                </a:rPr>
                <a:t>Thevenin’s and Norton’s Theorems with AC Circuits</a:t>
              </a:r>
              <a:r>
                <a:rPr lang="en-US" sz="2200" dirty="0">
                  <a:solidFill>
                    <a:schemeClr val="accent2"/>
                  </a:solidFill>
                  <a:cs typeface="Times New Roman" pitchFamily="18" charset="0"/>
                </a:rPr>
                <a:t>:  </a:t>
              </a:r>
            </a:p>
            <a:p>
              <a:r>
                <a:rPr lang="en-US" sz="2200" dirty="0">
                  <a:solidFill>
                    <a:schemeClr val="accent2"/>
                  </a:solidFill>
                  <a:cs typeface="Times New Roman" pitchFamily="18" charset="0"/>
                </a:rPr>
                <a:t>Thevenin’s and Norton’s theorems apply to AC circuits as well, but</a:t>
              </a:r>
            </a:p>
            <a:p>
              <a:r>
                <a:rPr lang="en-US" sz="2200" dirty="0">
                  <a:solidFill>
                    <a:schemeClr val="accent2"/>
                  </a:solidFill>
                  <a:cs typeface="Times New Roman" pitchFamily="18" charset="0"/>
                </a:rPr>
                <a:t>        and       are now phasors and R</a:t>
              </a:r>
              <a:r>
                <a:rPr lang="en-US" sz="2200" baseline="-25000" dirty="0">
                  <a:solidFill>
                    <a:schemeClr val="accent2"/>
                  </a:solidFill>
                  <a:cs typeface="Times New Roman" pitchFamily="18" charset="0"/>
                </a:rPr>
                <a:t>TH</a:t>
              </a:r>
              <a:r>
                <a:rPr lang="en-US" sz="2200" dirty="0">
                  <a:solidFill>
                    <a:schemeClr val="accent2"/>
                  </a:solidFill>
                  <a:cs typeface="Times New Roman" pitchFamily="18" charset="0"/>
                </a:rPr>
                <a:t> or R</a:t>
              </a:r>
              <a:r>
                <a:rPr lang="en-US" sz="2200" baseline="-25000" dirty="0">
                  <a:solidFill>
                    <a:schemeClr val="accent2"/>
                  </a:solidFill>
                  <a:cs typeface="Times New Roman" pitchFamily="18" charset="0"/>
                </a:rPr>
                <a:t>N</a:t>
              </a:r>
              <a:r>
                <a:rPr lang="en-US" sz="2200" dirty="0">
                  <a:solidFill>
                    <a:schemeClr val="accent2"/>
                  </a:solidFill>
                  <a:cs typeface="Times New Roman" pitchFamily="18" charset="0"/>
                </a:rPr>
                <a:t> are replaced by Z</a:t>
              </a:r>
              <a:r>
                <a:rPr lang="en-US" sz="2200" baseline="-25000" dirty="0">
                  <a:solidFill>
                    <a:schemeClr val="accent2"/>
                  </a:solidFill>
                  <a:cs typeface="Times New Roman" pitchFamily="18" charset="0"/>
                </a:rPr>
                <a:t>TH</a:t>
              </a:r>
              <a:r>
                <a:rPr lang="en-US" sz="2200" dirty="0">
                  <a:solidFill>
                    <a:schemeClr val="accent2"/>
                  </a:solidFill>
                  <a:cs typeface="Times New Roman" pitchFamily="18" charset="0"/>
                </a:rPr>
                <a:t> or Z</a:t>
              </a:r>
              <a:r>
                <a:rPr lang="en-US" sz="2200" baseline="-25000" dirty="0">
                  <a:solidFill>
                    <a:schemeClr val="accent2"/>
                  </a:solidFill>
                  <a:cs typeface="Times New Roman" pitchFamily="18" charset="0"/>
                </a:rPr>
                <a:t>N</a:t>
              </a:r>
              <a:r>
                <a:rPr lang="en-US" sz="2200" dirty="0">
                  <a:solidFill>
                    <a:schemeClr val="accent2"/>
                  </a:solidFill>
                  <a:cs typeface="Times New Roman" pitchFamily="18" charset="0"/>
                </a:rPr>
                <a:t> as shown below.</a:t>
              </a:r>
              <a:r>
                <a:rPr lang="en-US" sz="2200" dirty="0">
                  <a:solidFill>
                    <a:schemeClr val="accent2"/>
                  </a:solidFill>
                </a:rPr>
                <a:t> </a:t>
              </a:r>
              <a:endParaRPr lang="en-US" sz="2200" dirty="0"/>
            </a:p>
          </p:txBody>
        </p:sp>
        <p:graphicFrame>
          <p:nvGraphicFramePr>
            <p:cNvPr id="3" name="Object 2"/>
            <p:cNvGraphicFramePr>
              <a:graphicFrameLocks noChangeAspect="1"/>
            </p:cNvGraphicFramePr>
            <p:nvPr>
              <p:extLst>
                <p:ext uri="{D42A27DB-BD31-4B8C-83A1-F6EECF244321}">
                  <p14:modId xmlns:p14="http://schemas.microsoft.com/office/powerpoint/2010/main" val="520275921"/>
                </p:ext>
              </p:extLst>
            </p:nvPr>
          </p:nvGraphicFramePr>
          <p:xfrm>
            <a:off x="76200" y="1107222"/>
            <a:ext cx="457200" cy="337930"/>
          </p:xfrm>
          <a:graphic>
            <a:graphicData uri="http://schemas.openxmlformats.org/presentationml/2006/ole">
              <mc:AlternateContent xmlns:mc="http://schemas.openxmlformats.org/markup-compatibility/2006">
                <mc:Choice xmlns:v="urn:schemas-microsoft-com:vml" Requires="v">
                  <p:oleObj spid="_x0000_s280621" name="Equation" r:id="rId4" imgW="291960" imgH="215640" progId="Equation.3">
                    <p:embed/>
                  </p:oleObj>
                </mc:Choice>
                <mc:Fallback>
                  <p:oleObj name="Equation" r:id="rId4" imgW="291960" imgH="215640" progId="Equation.3">
                    <p:embed/>
                    <p:pic>
                      <p:nvPicPr>
                        <p:cNvPr id="0" name=""/>
                        <p:cNvPicPr/>
                        <p:nvPr/>
                      </p:nvPicPr>
                      <p:blipFill>
                        <a:blip r:embed="rId5"/>
                        <a:stretch>
                          <a:fillRect/>
                        </a:stretch>
                      </p:blipFill>
                      <p:spPr>
                        <a:xfrm>
                          <a:off x="76200" y="1107222"/>
                          <a:ext cx="457200" cy="337930"/>
                        </a:xfrm>
                        <a:prstGeom prst="rect">
                          <a:avLst/>
                        </a:prstGeom>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2919244251"/>
                </p:ext>
              </p:extLst>
            </p:nvPr>
          </p:nvGraphicFramePr>
          <p:xfrm>
            <a:off x="1143000" y="1096121"/>
            <a:ext cx="304800" cy="368377"/>
          </p:xfrm>
          <a:graphic>
            <a:graphicData uri="http://schemas.openxmlformats.org/presentationml/2006/ole">
              <mc:AlternateContent xmlns:mc="http://schemas.openxmlformats.org/markup-compatibility/2006">
                <mc:Choice xmlns:v="urn:schemas-microsoft-com:vml" Requires="v">
                  <p:oleObj spid="_x0000_s280622" name="Equation" r:id="rId6" imgW="177480" imgH="215640" progId="Equation.3">
                    <p:embed/>
                  </p:oleObj>
                </mc:Choice>
                <mc:Fallback>
                  <p:oleObj name="Equation" r:id="rId6" imgW="177480" imgH="215640" progId="Equation.3">
                    <p:embed/>
                    <p:pic>
                      <p:nvPicPr>
                        <p:cNvPr id="0" name=""/>
                        <p:cNvPicPr/>
                        <p:nvPr/>
                      </p:nvPicPr>
                      <p:blipFill>
                        <a:blip r:embed="rId7"/>
                        <a:stretch>
                          <a:fillRect/>
                        </a:stretch>
                      </p:blipFill>
                      <p:spPr>
                        <a:xfrm>
                          <a:off x="1143000" y="1096121"/>
                          <a:ext cx="304800" cy="368377"/>
                        </a:xfrm>
                        <a:prstGeom prst="rect">
                          <a:avLst/>
                        </a:prstGeom>
                      </p:spPr>
                    </p:pic>
                  </p:oleObj>
                </mc:Fallback>
              </mc:AlternateContent>
            </a:graphicData>
          </a:graphic>
        </p:graphicFrame>
      </p:grpSp>
      <p:graphicFrame>
        <p:nvGraphicFramePr>
          <p:cNvPr id="13" name="Object 12"/>
          <p:cNvGraphicFramePr>
            <a:graphicFrameLocks noChangeAspect="1"/>
          </p:cNvGraphicFramePr>
          <p:nvPr>
            <p:extLst>
              <p:ext uri="{D42A27DB-BD31-4B8C-83A1-F6EECF244321}">
                <p14:modId xmlns:p14="http://schemas.microsoft.com/office/powerpoint/2010/main" val="1968930424"/>
              </p:ext>
            </p:extLst>
          </p:nvPr>
        </p:nvGraphicFramePr>
        <p:xfrm>
          <a:off x="1590675" y="4451567"/>
          <a:ext cx="6731025" cy="2244289"/>
        </p:xfrm>
        <a:graphic>
          <a:graphicData uri="http://schemas.openxmlformats.org/presentationml/2006/ole">
            <mc:AlternateContent xmlns:mc="http://schemas.openxmlformats.org/markup-compatibility/2006">
              <mc:Choice xmlns:v="urn:schemas-microsoft-com:vml" Requires="v">
                <p:oleObj spid="_x0000_s280623" name="Equation" r:id="rId8" imgW="3581280" imgH="1193760" progId="Equation.3">
                  <p:embed/>
                </p:oleObj>
              </mc:Choice>
              <mc:Fallback>
                <p:oleObj name="Equation" r:id="rId8" imgW="3581280" imgH="1193760" progId="Equation.3">
                  <p:embed/>
                  <p:pic>
                    <p:nvPicPr>
                      <p:cNvPr id="0" name=""/>
                      <p:cNvPicPr/>
                      <p:nvPr/>
                    </p:nvPicPr>
                    <p:blipFill>
                      <a:blip r:embed="rId9"/>
                      <a:stretch>
                        <a:fillRect/>
                      </a:stretch>
                    </p:blipFill>
                    <p:spPr>
                      <a:xfrm>
                        <a:off x="1590675" y="4451567"/>
                        <a:ext cx="6731025" cy="2244289"/>
                      </a:xfrm>
                      <a:prstGeom prst="rect">
                        <a:avLst/>
                      </a:prstGeom>
                      <a:noFill/>
                      <a:ln w="31750">
                        <a:solidFill>
                          <a:schemeClr val="accent2"/>
                        </a:solidFill>
                      </a:ln>
                    </p:spPr>
                  </p:pic>
                </p:oleObj>
              </mc:Fallback>
            </mc:AlternateContent>
          </a:graphicData>
        </a:graphic>
      </p:graphicFrame>
      <p:grpSp>
        <p:nvGrpSpPr>
          <p:cNvPr id="105" name="Group 104"/>
          <p:cNvGrpSpPr/>
          <p:nvPr/>
        </p:nvGrpSpPr>
        <p:grpSpPr>
          <a:xfrm>
            <a:off x="0" y="1848422"/>
            <a:ext cx="8976676" cy="2358422"/>
            <a:chOff x="0" y="1848422"/>
            <a:chExt cx="8976676" cy="2358422"/>
          </a:xfrm>
        </p:grpSpPr>
        <p:grpSp>
          <p:nvGrpSpPr>
            <p:cNvPr id="20" name="Group 19"/>
            <p:cNvGrpSpPr/>
            <p:nvPr/>
          </p:nvGrpSpPr>
          <p:grpSpPr>
            <a:xfrm>
              <a:off x="3031423" y="2764074"/>
              <a:ext cx="190500" cy="206364"/>
              <a:chOff x="3048000" y="1515001"/>
              <a:chExt cx="190500" cy="206364"/>
            </a:xfrm>
          </p:grpSpPr>
          <p:cxnSp>
            <p:nvCxnSpPr>
              <p:cNvPr id="42" name="Straight Connector 41"/>
              <p:cNvCxnSpPr/>
              <p:nvPr/>
            </p:nvCxnSpPr>
            <p:spPr>
              <a:xfrm>
                <a:off x="3048000" y="1515001"/>
                <a:ext cx="1905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048000" y="1617254"/>
                <a:ext cx="1905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3048000" y="1721365"/>
                <a:ext cx="1905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5964615" y="2770262"/>
              <a:ext cx="190500" cy="206364"/>
              <a:chOff x="3048000" y="1515001"/>
              <a:chExt cx="190500" cy="206364"/>
            </a:xfrm>
          </p:grpSpPr>
          <p:cxnSp>
            <p:nvCxnSpPr>
              <p:cNvPr id="39" name="Straight Connector 38"/>
              <p:cNvCxnSpPr/>
              <p:nvPr/>
            </p:nvCxnSpPr>
            <p:spPr>
              <a:xfrm>
                <a:off x="3048000" y="1515001"/>
                <a:ext cx="1905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3048000" y="1617254"/>
                <a:ext cx="1905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048000" y="1721365"/>
                <a:ext cx="1905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4" name="Group 103"/>
            <p:cNvGrpSpPr/>
            <p:nvPr/>
          </p:nvGrpSpPr>
          <p:grpSpPr>
            <a:xfrm>
              <a:off x="0" y="1848422"/>
              <a:ext cx="2872659" cy="2117850"/>
              <a:chOff x="0" y="1848422"/>
              <a:chExt cx="2872659" cy="2117850"/>
            </a:xfrm>
          </p:grpSpPr>
          <p:sp>
            <p:nvSpPr>
              <p:cNvPr id="15" name="TextBox 14"/>
              <p:cNvSpPr txBox="1"/>
              <p:nvPr/>
            </p:nvSpPr>
            <p:spPr>
              <a:xfrm>
                <a:off x="0" y="2112534"/>
                <a:ext cx="1828800" cy="1569660"/>
              </a:xfrm>
              <a:prstGeom prst="rect">
                <a:avLst/>
              </a:prstGeom>
              <a:noFill/>
            </p:spPr>
            <p:txBody>
              <a:bodyPr wrap="square" rtlCol="0">
                <a:spAutoFit/>
              </a:bodyPr>
              <a:lstStyle/>
              <a:p>
                <a:pPr algn="ctr"/>
                <a:r>
                  <a:rPr lang="en-US" sz="1600" b="1" dirty="0">
                    <a:solidFill>
                      <a:schemeClr val="accent6"/>
                    </a:solidFill>
                  </a:rPr>
                  <a:t>Network N</a:t>
                </a:r>
              </a:p>
              <a:p>
                <a:pPr algn="ctr"/>
                <a:r>
                  <a:rPr lang="en-US" sz="1600" b="1" dirty="0">
                    <a:solidFill>
                      <a:schemeClr val="accent6"/>
                    </a:solidFill>
                  </a:rPr>
                  <a:t>independent sources, dependent sources, and resistors</a:t>
                </a:r>
              </a:p>
            </p:txBody>
          </p:sp>
          <p:sp>
            <p:nvSpPr>
              <p:cNvPr id="27" name="Rectangle: Rounded Corners 26"/>
              <p:cNvSpPr/>
              <p:nvPr/>
            </p:nvSpPr>
            <p:spPr>
              <a:xfrm>
                <a:off x="190500" y="1848422"/>
                <a:ext cx="1447800" cy="2113978"/>
              </a:xfrm>
              <a:prstGeom prst="roundRect">
                <a:avLst/>
              </a:prstGeom>
              <a:solidFill>
                <a:srgbClr val="FFFFCC"/>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8" name="Straight Connector 27"/>
              <p:cNvCxnSpPr/>
              <p:nvPr/>
            </p:nvCxnSpPr>
            <p:spPr>
              <a:xfrm>
                <a:off x="1638300" y="2417334"/>
                <a:ext cx="9144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638300" y="3407934"/>
                <a:ext cx="9144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552700" y="2417334"/>
                <a:ext cx="0" cy="30480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32" idx="2"/>
              </p:cNvCxnSpPr>
              <p:nvPr/>
            </p:nvCxnSpPr>
            <p:spPr>
              <a:xfrm>
                <a:off x="2552700" y="3047472"/>
                <a:ext cx="0" cy="360461"/>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232740" y="2708918"/>
                <a:ext cx="639919" cy="338554"/>
              </a:xfrm>
              <a:prstGeom prst="rect">
                <a:avLst/>
              </a:prstGeom>
              <a:solidFill>
                <a:srgbClr val="FFFFCC"/>
              </a:solidFill>
              <a:ln w="28575">
                <a:solidFill>
                  <a:schemeClr val="accent6"/>
                </a:solidFill>
              </a:ln>
            </p:spPr>
            <p:txBody>
              <a:bodyPr wrap="none" rtlCol="0">
                <a:spAutoFit/>
              </a:bodyPr>
              <a:lstStyle/>
              <a:p>
                <a:r>
                  <a:rPr lang="en-US" sz="1600" b="1" dirty="0">
                    <a:solidFill>
                      <a:schemeClr val="accent6"/>
                    </a:solidFill>
                  </a:rPr>
                  <a:t>Load</a:t>
                </a:r>
              </a:p>
            </p:txBody>
          </p:sp>
          <p:sp>
            <p:nvSpPr>
              <p:cNvPr id="33" name="Oval 32"/>
              <p:cNvSpPr/>
              <p:nvPr/>
            </p:nvSpPr>
            <p:spPr>
              <a:xfrm>
                <a:off x="2034620" y="2370571"/>
                <a:ext cx="76200" cy="93525"/>
              </a:xfrm>
              <a:prstGeom prst="ellipse">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p:cNvSpPr/>
              <p:nvPr/>
            </p:nvSpPr>
            <p:spPr>
              <a:xfrm>
                <a:off x="2034620" y="3361170"/>
                <a:ext cx="76200" cy="93525"/>
              </a:xfrm>
              <a:prstGeom prst="ellipse">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p:cNvSpPr txBox="1"/>
              <p:nvPr/>
            </p:nvSpPr>
            <p:spPr>
              <a:xfrm>
                <a:off x="1906649" y="2404206"/>
                <a:ext cx="332142" cy="923330"/>
              </a:xfrm>
              <a:prstGeom prst="rect">
                <a:avLst/>
              </a:prstGeom>
              <a:noFill/>
            </p:spPr>
            <p:txBody>
              <a:bodyPr wrap="none" rtlCol="0">
                <a:spAutoFit/>
              </a:bodyPr>
              <a:lstStyle/>
              <a:p>
                <a:pPr algn="ctr"/>
                <a:r>
                  <a:rPr lang="en-US" sz="1600" b="1" dirty="0">
                    <a:solidFill>
                      <a:schemeClr val="accent6"/>
                    </a:solidFill>
                  </a:rPr>
                  <a:t>+</a:t>
                </a:r>
              </a:p>
              <a:p>
                <a:pPr algn="ctr"/>
                <a:endParaRPr lang="en-US" sz="600" b="1" dirty="0">
                  <a:solidFill>
                    <a:schemeClr val="accent6"/>
                  </a:solidFill>
                </a:endParaRPr>
              </a:p>
              <a:p>
                <a:pPr algn="ctr"/>
                <a:r>
                  <a:rPr lang="en-US" sz="1600" b="1" dirty="0">
                    <a:solidFill>
                      <a:schemeClr val="accent6"/>
                    </a:solidFill>
                  </a:rPr>
                  <a:t>V</a:t>
                </a:r>
              </a:p>
              <a:p>
                <a:pPr algn="ctr"/>
                <a:r>
                  <a:rPr lang="en-US" sz="1600" b="1" dirty="0">
                    <a:solidFill>
                      <a:schemeClr val="accent6"/>
                    </a:solidFill>
                  </a:rPr>
                  <a:t>_</a:t>
                </a:r>
              </a:p>
            </p:txBody>
          </p:sp>
          <p:sp>
            <p:nvSpPr>
              <p:cNvPr id="36" name="TextBox 35"/>
              <p:cNvSpPr txBox="1"/>
              <p:nvPr/>
            </p:nvSpPr>
            <p:spPr>
              <a:xfrm>
                <a:off x="1666894" y="2091997"/>
                <a:ext cx="264816" cy="338554"/>
              </a:xfrm>
              <a:prstGeom prst="rect">
                <a:avLst/>
              </a:prstGeom>
              <a:noFill/>
            </p:spPr>
            <p:txBody>
              <a:bodyPr wrap="none" rtlCol="0">
                <a:spAutoFit/>
              </a:bodyPr>
              <a:lstStyle/>
              <a:p>
                <a:pPr algn="ctr"/>
                <a:r>
                  <a:rPr lang="en-US" sz="1600" b="1" dirty="0">
                    <a:solidFill>
                      <a:schemeClr val="accent6"/>
                    </a:solidFill>
                  </a:rPr>
                  <a:t>I</a:t>
                </a:r>
              </a:p>
            </p:txBody>
          </p:sp>
          <p:cxnSp>
            <p:nvCxnSpPr>
              <p:cNvPr id="37" name="Straight Connector 36"/>
              <p:cNvCxnSpPr/>
              <p:nvPr/>
            </p:nvCxnSpPr>
            <p:spPr>
              <a:xfrm>
                <a:off x="1906649" y="2261274"/>
                <a:ext cx="341251" cy="0"/>
              </a:xfrm>
              <a:prstGeom prst="line">
                <a:avLst/>
              </a:prstGeom>
              <a:ln w="28575">
                <a:solidFill>
                  <a:schemeClr val="accent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21975" y="1904169"/>
                <a:ext cx="1389972" cy="2062103"/>
              </a:xfrm>
              <a:prstGeom prst="rect">
                <a:avLst/>
              </a:prstGeom>
              <a:noFill/>
            </p:spPr>
            <p:txBody>
              <a:bodyPr wrap="square" rtlCol="0">
                <a:spAutoFit/>
              </a:bodyPr>
              <a:lstStyle/>
              <a:p>
                <a:pPr algn="ctr"/>
                <a:r>
                  <a:rPr lang="en-US" sz="1600" b="1" dirty="0">
                    <a:solidFill>
                      <a:schemeClr val="accent6"/>
                    </a:solidFill>
                  </a:rPr>
                  <a:t>Network N </a:t>
                </a:r>
                <a:br>
                  <a:rPr lang="en-US" sz="1600" b="1" dirty="0">
                    <a:solidFill>
                      <a:schemeClr val="accent6"/>
                    </a:solidFill>
                  </a:rPr>
                </a:br>
                <a:r>
                  <a:rPr lang="en-US" sz="1600" b="1" dirty="0">
                    <a:solidFill>
                      <a:schemeClr val="accent6"/>
                    </a:solidFill>
                  </a:rPr>
                  <a:t>(independent sources,</a:t>
                </a:r>
              </a:p>
              <a:p>
                <a:pPr algn="ctr"/>
                <a:r>
                  <a:rPr lang="en-US" sz="1600" b="1" dirty="0">
                    <a:solidFill>
                      <a:schemeClr val="accent6"/>
                    </a:solidFill>
                  </a:rPr>
                  <a:t>dependent sources,</a:t>
                </a:r>
              </a:p>
              <a:p>
                <a:pPr algn="ctr"/>
                <a:r>
                  <a:rPr lang="en-US" sz="1600" b="1" dirty="0">
                    <a:solidFill>
                      <a:schemeClr val="accent6"/>
                    </a:solidFill>
                  </a:rPr>
                  <a:t>resistors, capacitors, &amp; inductors)</a:t>
                </a:r>
              </a:p>
            </p:txBody>
          </p:sp>
          <p:cxnSp>
            <p:nvCxnSpPr>
              <p:cNvPr id="6" name="Straight Connector 5"/>
              <p:cNvCxnSpPr/>
              <p:nvPr/>
            </p:nvCxnSpPr>
            <p:spPr>
              <a:xfrm>
                <a:off x="1752600" y="2112534"/>
                <a:ext cx="762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V="1">
                <a:off x="1996520" y="2764074"/>
                <a:ext cx="114300" cy="1351"/>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103" name="Group 102"/>
            <p:cNvGrpSpPr/>
            <p:nvPr/>
          </p:nvGrpSpPr>
          <p:grpSpPr>
            <a:xfrm>
              <a:off x="3271363" y="2091997"/>
              <a:ext cx="2548747" cy="2114847"/>
              <a:chOff x="3271363" y="2091997"/>
              <a:chExt cx="2548747" cy="2114847"/>
            </a:xfrm>
          </p:grpSpPr>
          <p:cxnSp>
            <p:nvCxnSpPr>
              <p:cNvPr id="70" name="Straight Connector 69"/>
              <p:cNvCxnSpPr/>
              <p:nvPr/>
            </p:nvCxnSpPr>
            <p:spPr>
              <a:xfrm>
                <a:off x="4585751" y="2417334"/>
                <a:ext cx="9144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3926462" y="3407933"/>
                <a:ext cx="1573689" cy="1"/>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5500151" y="2417334"/>
                <a:ext cx="0" cy="30480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74" idx="2"/>
              </p:cNvCxnSpPr>
              <p:nvPr/>
            </p:nvCxnSpPr>
            <p:spPr>
              <a:xfrm>
                <a:off x="5500151" y="3047472"/>
                <a:ext cx="0" cy="360461"/>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5180191" y="2708918"/>
                <a:ext cx="639919" cy="338554"/>
              </a:xfrm>
              <a:prstGeom prst="rect">
                <a:avLst/>
              </a:prstGeom>
              <a:solidFill>
                <a:srgbClr val="FFFFCC"/>
              </a:solidFill>
              <a:ln w="28575">
                <a:solidFill>
                  <a:schemeClr val="accent6"/>
                </a:solidFill>
              </a:ln>
            </p:spPr>
            <p:txBody>
              <a:bodyPr wrap="none" rtlCol="0">
                <a:spAutoFit/>
              </a:bodyPr>
              <a:lstStyle/>
              <a:p>
                <a:r>
                  <a:rPr lang="en-US" sz="1600" b="1" dirty="0">
                    <a:solidFill>
                      <a:schemeClr val="accent6"/>
                    </a:solidFill>
                  </a:rPr>
                  <a:t>Load</a:t>
                </a:r>
              </a:p>
            </p:txBody>
          </p:sp>
          <p:sp>
            <p:nvSpPr>
              <p:cNvPr id="75" name="Oval 74"/>
              <p:cNvSpPr/>
              <p:nvPr/>
            </p:nvSpPr>
            <p:spPr>
              <a:xfrm>
                <a:off x="4982071" y="2370571"/>
                <a:ext cx="76200" cy="93525"/>
              </a:xfrm>
              <a:prstGeom prst="ellipse">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p:cNvSpPr/>
              <p:nvPr/>
            </p:nvSpPr>
            <p:spPr>
              <a:xfrm>
                <a:off x="4982071" y="3361170"/>
                <a:ext cx="76200" cy="93525"/>
              </a:xfrm>
              <a:prstGeom prst="ellipse">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p:cNvSpPr txBox="1"/>
              <p:nvPr/>
            </p:nvSpPr>
            <p:spPr>
              <a:xfrm>
                <a:off x="4854100" y="2404206"/>
                <a:ext cx="332142" cy="923330"/>
              </a:xfrm>
              <a:prstGeom prst="rect">
                <a:avLst/>
              </a:prstGeom>
              <a:noFill/>
            </p:spPr>
            <p:txBody>
              <a:bodyPr wrap="none" rtlCol="0">
                <a:spAutoFit/>
              </a:bodyPr>
              <a:lstStyle/>
              <a:p>
                <a:pPr algn="ctr"/>
                <a:r>
                  <a:rPr lang="en-US" sz="1600" b="1" dirty="0">
                    <a:solidFill>
                      <a:schemeClr val="accent6"/>
                    </a:solidFill>
                  </a:rPr>
                  <a:t>+</a:t>
                </a:r>
              </a:p>
              <a:p>
                <a:pPr algn="ctr"/>
                <a:endParaRPr lang="en-US" sz="600" b="1" dirty="0">
                  <a:solidFill>
                    <a:schemeClr val="accent6"/>
                  </a:solidFill>
                </a:endParaRPr>
              </a:p>
              <a:p>
                <a:pPr algn="ctr"/>
                <a:r>
                  <a:rPr lang="en-US" sz="1600" b="1" dirty="0">
                    <a:solidFill>
                      <a:schemeClr val="accent6"/>
                    </a:solidFill>
                  </a:rPr>
                  <a:t>V</a:t>
                </a:r>
              </a:p>
              <a:p>
                <a:pPr algn="ctr"/>
                <a:r>
                  <a:rPr lang="en-US" sz="1600" b="1" dirty="0">
                    <a:solidFill>
                      <a:schemeClr val="accent6"/>
                    </a:solidFill>
                  </a:rPr>
                  <a:t>_</a:t>
                </a:r>
              </a:p>
            </p:txBody>
          </p:sp>
          <p:sp>
            <p:nvSpPr>
              <p:cNvPr id="78" name="TextBox 77"/>
              <p:cNvSpPr txBox="1"/>
              <p:nvPr/>
            </p:nvSpPr>
            <p:spPr>
              <a:xfrm>
                <a:off x="4614345" y="2091997"/>
                <a:ext cx="264816" cy="338554"/>
              </a:xfrm>
              <a:prstGeom prst="rect">
                <a:avLst/>
              </a:prstGeom>
              <a:noFill/>
            </p:spPr>
            <p:txBody>
              <a:bodyPr wrap="none" rtlCol="0">
                <a:spAutoFit/>
              </a:bodyPr>
              <a:lstStyle/>
              <a:p>
                <a:pPr algn="ctr"/>
                <a:r>
                  <a:rPr lang="en-US" sz="1600" b="1" dirty="0">
                    <a:solidFill>
                      <a:schemeClr val="accent6"/>
                    </a:solidFill>
                  </a:rPr>
                  <a:t>I</a:t>
                </a:r>
              </a:p>
            </p:txBody>
          </p:sp>
          <p:cxnSp>
            <p:nvCxnSpPr>
              <p:cNvPr id="79" name="Straight Connector 78"/>
              <p:cNvCxnSpPr/>
              <p:nvPr/>
            </p:nvCxnSpPr>
            <p:spPr>
              <a:xfrm>
                <a:off x="4854100" y="2261274"/>
                <a:ext cx="341251" cy="0"/>
              </a:xfrm>
              <a:prstGeom prst="line">
                <a:avLst/>
              </a:prstGeom>
              <a:ln w="28575">
                <a:solidFill>
                  <a:schemeClr val="accent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0" name="Oval 79"/>
              <p:cNvSpPr/>
              <p:nvPr/>
            </p:nvSpPr>
            <p:spPr>
              <a:xfrm>
                <a:off x="3735962" y="2700836"/>
                <a:ext cx="381000" cy="381000"/>
              </a:xfrm>
              <a:prstGeom prst="ellipse">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1" name="Straight Connector 80"/>
              <p:cNvCxnSpPr>
                <a:endCxn id="80" idx="0"/>
              </p:cNvCxnSpPr>
              <p:nvPr/>
            </p:nvCxnSpPr>
            <p:spPr>
              <a:xfrm>
                <a:off x="3926462" y="2423018"/>
                <a:ext cx="0" cy="277818"/>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a:stCxn id="80" idx="4"/>
              </p:cNvCxnSpPr>
              <p:nvPr/>
            </p:nvCxnSpPr>
            <p:spPr>
              <a:xfrm>
                <a:off x="3926462" y="3081836"/>
                <a:ext cx="0" cy="331781"/>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3790789" y="2660503"/>
                <a:ext cx="272831" cy="461665"/>
              </a:xfrm>
              <a:prstGeom prst="rect">
                <a:avLst/>
              </a:prstGeom>
              <a:noFill/>
            </p:spPr>
            <p:txBody>
              <a:bodyPr wrap="none" rtlCol="0">
                <a:spAutoFit/>
              </a:bodyPr>
              <a:lstStyle/>
              <a:p>
                <a:pPr algn="ctr"/>
                <a:r>
                  <a:rPr lang="en-US" sz="1200" b="1" dirty="0">
                    <a:solidFill>
                      <a:schemeClr val="accent6"/>
                    </a:solidFill>
                  </a:rPr>
                  <a:t>+</a:t>
                </a:r>
              </a:p>
              <a:p>
                <a:pPr algn="ctr"/>
                <a:r>
                  <a:rPr lang="en-US" sz="1200" b="1" dirty="0">
                    <a:solidFill>
                      <a:schemeClr val="accent6"/>
                    </a:solidFill>
                  </a:rPr>
                  <a:t>-</a:t>
                </a:r>
              </a:p>
            </p:txBody>
          </p:sp>
          <p:cxnSp>
            <p:nvCxnSpPr>
              <p:cNvPr id="84" name="Straight Connector 83"/>
              <p:cNvCxnSpPr/>
              <p:nvPr/>
            </p:nvCxnSpPr>
            <p:spPr>
              <a:xfrm>
                <a:off x="3926462" y="2418775"/>
                <a:ext cx="1905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V="1">
                <a:off x="4116962" y="2355703"/>
                <a:ext cx="69406" cy="63072"/>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4186368" y="2355703"/>
                <a:ext cx="78164" cy="172567"/>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V="1">
                <a:off x="4265583" y="2355703"/>
                <a:ext cx="61119" cy="172568"/>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4332965" y="2358836"/>
                <a:ext cx="78164" cy="172567"/>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V="1">
                <a:off x="4412180" y="2358836"/>
                <a:ext cx="61119" cy="172568"/>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4469364" y="2358836"/>
                <a:ext cx="78164" cy="172567"/>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V="1">
                <a:off x="4548579" y="2417334"/>
                <a:ext cx="44349" cy="114071"/>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4164488" y="2489049"/>
                <a:ext cx="518091" cy="338554"/>
              </a:xfrm>
              <a:prstGeom prst="rect">
                <a:avLst/>
              </a:prstGeom>
              <a:noFill/>
            </p:spPr>
            <p:txBody>
              <a:bodyPr wrap="none" rtlCol="0">
                <a:spAutoFit/>
              </a:bodyPr>
              <a:lstStyle/>
              <a:p>
                <a:pPr algn="ctr"/>
                <a:r>
                  <a:rPr lang="en-US" sz="1600" b="1" dirty="0">
                    <a:solidFill>
                      <a:schemeClr val="accent6"/>
                    </a:solidFill>
                  </a:rPr>
                  <a:t>Z</a:t>
                </a:r>
                <a:r>
                  <a:rPr lang="en-US" sz="1600" b="1" baseline="-25000" dirty="0">
                    <a:solidFill>
                      <a:schemeClr val="accent6"/>
                    </a:solidFill>
                  </a:rPr>
                  <a:t>TH</a:t>
                </a:r>
              </a:p>
            </p:txBody>
          </p:sp>
          <p:sp>
            <p:nvSpPr>
              <p:cNvPr id="93" name="TextBox 92"/>
              <p:cNvSpPr txBox="1"/>
              <p:nvPr/>
            </p:nvSpPr>
            <p:spPr>
              <a:xfrm>
                <a:off x="3271363" y="2704167"/>
                <a:ext cx="529311" cy="338554"/>
              </a:xfrm>
              <a:prstGeom prst="rect">
                <a:avLst/>
              </a:prstGeom>
              <a:noFill/>
            </p:spPr>
            <p:txBody>
              <a:bodyPr wrap="none" rtlCol="0">
                <a:spAutoFit/>
              </a:bodyPr>
              <a:lstStyle/>
              <a:p>
                <a:pPr algn="ctr"/>
                <a:r>
                  <a:rPr lang="en-US" sz="1600" b="1" dirty="0">
                    <a:solidFill>
                      <a:schemeClr val="accent6"/>
                    </a:solidFill>
                  </a:rPr>
                  <a:t>V</a:t>
                </a:r>
                <a:r>
                  <a:rPr lang="en-US" sz="1600" b="1" baseline="-25000" dirty="0">
                    <a:solidFill>
                      <a:schemeClr val="accent6"/>
                    </a:solidFill>
                  </a:rPr>
                  <a:t>TH</a:t>
                </a:r>
              </a:p>
            </p:txBody>
          </p:sp>
          <p:sp>
            <p:nvSpPr>
              <p:cNvPr id="22" name="Left Brace 21"/>
              <p:cNvSpPr/>
              <p:nvPr/>
            </p:nvSpPr>
            <p:spPr>
              <a:xfrm rot="16200000">
                <a:off x="4135912" y="2942775"/>
                <a:ext cx="192056" cy="1652662"/>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 name="TextBox 22"/>
              <p:cNvSpPr txBox="1"/>
              <p:nvPr/>
            </p:nvSpPr>
            <p:spPr>
              <a:xfrm>
                <a:off x="3966100" y="3868290"/>
                <a:ext cx="604653" cy="338554"/>
              </a:xfrm>
              <a:prstGeom prst="rect">
                <a:avLst/>
              </a:prstGeom>
              <a:noFill/>
            </p:spPr>
            <p:txBody>
              <a:bodyPr wrap="none" rtlCol="0">
                <a:spAutoFit/>
              </a:bodyPr>
              <a:lstStyle/>
              <a:p>
                <a:pPr algn="ctr"/>
                <a:r>
                  <a:rPr lang="en-US" sz="1600" b="1" dirty="0">
                    <a:solidFill>
                      <a:srgbClr val="FF0000"/>
                    </a:solidFill>
                  </a:rPr>
                  <a:t>TEC</a:t>
                </a:r>
                <a:endParaRPr lang="en-US" sz="1600" b="1" baseline="-25000" dirty="0">
                  <a:solidFill>
                    <a:srgbClr val="FF0000"/>
                  </a:solidFill>
                </a:endParaRPr>
              </a:p>
            </p:txBody>
          </p:sp>
          <p:cxnSp>
            <p:nvCxnSpPr>
              <p:cNvPr id="94" name="Straight Connector 93"/>
              <p:cNvCxnSpPr/>
              <p:nvPr/>
            </p:nvCxnSpPr>
            <p:spPr>
              <a:xfrm>
                <a:off x="4708653" y="2133600"/>
                <a:ext cx="762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V="1">
                <a:off x="4951575" y="2786366"/>
                <a:ext cx="114300" cy="1351"/>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V="1">
                <a:off x="3361949" y="2754833"/>
                <a:ext cx="114300" cy="1351"/>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102" name="Group 101"/>
            <p:cNvGrpSpPr/>
            <p:nvPr/>
          </p:nvGrpSpPr>
          <p:grpSpPr>
            <a:xfrm>
              <a:off x="6286180" y="2091997"/>
              <a:ext cx="2690496" cy="2110038"/>
              <a:chOff x="6286180" y="2091997"/>
              <a:chExt cx="2690496" cy="2110038"/>
            </a:xfrm>
          </p:grpSpPr>
          <p:cxnSp>
            <p:nvCxnSpPr>
              <p:cNvPr id="45" name="Straight Connector 44"/>
              <p:cNvCxnSpPr/>
              <p:nvPr/>
            </p:nvCxnSpPr>
            <p:spPr>
              <a:xfrm>
                <a:off x="7742317" y="2417334"/>
                <a:ext cx="9144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845984" y="3406891"/>
                <a:ext cx="1810733" cy="1043"/>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8656717" y="2417334"/>
                <a:ext cx="0" cy="30480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49" idx="2"/>
              </p:cNvCxnSpPr>
              <p:nvPr/>
            </p:nvCxnSpPr>
            <p:spPr>
              <a:xfrm>
                <a:off x="8656717" y="3047472"/>
                <a:ext cx="0" cy="360461"/>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8336757" y="2708918"/>
                <a:ext cx="639919" cy="338554"/>
              </a:xfrm>
              <a:prstGeom prst="rect">
                <a:avLst/>
              </a:prstGeom>
              <a:solidFill>
                <a:srgbClr val="FFFFCC"/>
              </a:solidFill>
              <a:ln w="28575">
                <a:solidFill>
                  <a:schemeClr val="accent6"/>
                </a:solidFill>
              </a:ln>
            </p:spPr>
            <p:txBody>
              <a:bodyPr wrap="none" rtlCol="0">
                <a:spAutoFit/>
              </a:bodyPr>
              <a:lstStyle/>
              <a:p>
                <a:r>
                  <a:rPr lang="en-US" sz="1600" b="1" dirty="0">
                    <a:solidFill>
                      <a:schemeClr val="accent6"/>
                    </a:solidFill>
                  </a:rPr>
                  <a:t>Load</a:t>
                </a:r>
              </a:p>
            </p:txBody>
          </p:sp>
          <p:sp>
            <p:nvSpPr>
              <p:cNvPr id="50" name="Oval 49"/>
              <p:cNvSpPr/>
              <p:nvPr/>
            </p:nvSpPr>
            <p:spPr>
              <a:xfrm>
                <a:off x="8138637" y="2370571"/>
                <a:ext cx="76200" cy="93525"/>
              </a:xfrm>
              <a:prstGeom prst="ellipse">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50"/>
              <p:cNvSpPr/>
              <p:nvPr/>
            </p:nvSpPr>
            <p:spPr>
              <a:xfrm>
                <a:off x="8138637" y="3361170"/>
                <a:ext cx="76200" cy="93525"/>
              </a:xfrm>
              <a:prstGeom prst="ellipse">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8010666" y="2404206"/>
                <a:ext cx="332142" cy="923330"/>
              </a:xfrm>
              <a:prstGeom prst="rect">
                <a:avLst/>
              </a:prstGeom>
              <a:noFill/>
            </p:spPr>
            <p:txBody>
              <a:bodyPr wrap="none" rtlCol="0">
                <a:spAutoFit/>
              </a:bodyPr>
              <a:lstStyle/>
              <a:p>
                <a:pPr algn="ctr"/>
                <a:r>
                  <a:rPr lang="en-US" sz="1600" b="1" dirty="0">
                    <a:solidFill>
                      <a:schemeClr val="accent6"/>
                    </a:solidFill>
                  </a:rPr>
                  <a:t>+</a:t>
                </a:r>
              </a:p>
              <a:p>
                <a:pPr algn="ctr"/>
                <a:endParaRPr lang="en-US" sz="600" b="1" dirty="0">
                  <a:solidFill>
                    <a:schemeClr val="accent6"/>
                  </a:solidFill>
                </a:endParaRPr>
              </a:p>
              <a:p>
                <a:pPr algn="ctr"/>
                <a:r>
                  <a:rPr lang="en-US" sz="1600" b="1" dirty="0">
                    <a:solidFill>
                      <a:schemeClr val="accent6"/>
                    </a:solidFill>
                  </a:rPr>
                  <a:t>V</a:t>
                </a:r>
              </a:p>
              <a:p>
                <a:pPr algn="ctr"/>
                <a:r>
                  <a:rPr lang="en-US" sz="1600" b="1" dirty="0">
                    <a:solidFill>
                      <a:schemeClr val="accent6"/>
                    </a:solidFill>
                  </a:rPr>
                  <a:t>_</a:t>
                </a:r>
              </a:p>
            </p:txBody>
          </p:sp>
          <p:sp>
            <p:nvSpPr>
              <p:cNvPr id="53" name="TextBox 52"/>
              <p:cNvSpPr txBox="1"/>
              <p:nvPr/>
            </p:nvSpPr>
            <p:spPr>
              <a:xfrm>
                <a:off x="7770911" y="2091997"/>
                <a:ext cx="264816" cy="338554"/>
              </a:xfrm>
              <a:prstGeom prst="rect">
                <a:avLst/>
              </a:prstGeom>
              <a:noFill/>
            </p:spPr>
            <p:txBody>
              <a:bodyPr wrap="none" rtlCol="0">
                <a:spAutoFit/>
              </a:bodyPr>
              <a:lstStyle/>
              <a:p>
                <a:pPr algn="ctr"/>
                <a:r>
                  <a:rPr lang="en-US" sz="1600" b="1" dirty="0">
                    <a:solidFill>
                      <a:schemeClr val="accent6"/>
                    </a:solidFill>
                  </a:rPr>
                  <a:t>I</a:t>
                </a:r>
              </a:p>
            </p:txBody>
          </p:sp>
          <p:cxnSp>
            <p:nvCxnSpPr>
              <p:cNvPr id="54" name="Straight Connector 53"/>
              <p:cNvCxnSpPr/>
              <p:nvPr/>
            </p:nvCxnSpPr>
            <p:spPr>
              <a:xfrm>
                <a:off x="8010666" y="2261274"/>
                <a:ext cx="341251" cy="0"/>
              </a:xfrm>
              <a:prstGeom prst="line">
                <a:avLst/>
              </a:prstGeom>
              <a:ln w="28575">
                <a:solidFill>
                  <a:schemeClr val="accent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5" name="Oval 54"/>
              <p:cNvSpPr/>
              <p:nvPr/>
            </p:nvSpPr>
            <p:spPr>
              <a:xfrm>
                <a:off x="6668225" y="2695223"/>
                <a:ext cx="381000" cy="381000"/>
              </a:xfrm>
              <a:prstGeom prst="ellipse">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Connector 55"/>
              <p:cNvCxnSpPr>
                <a:endCxn id="55" idx="0"/>
              </p:cNvCxnSpPr>
              <p:nvPr/>
            </p:nvCxnSpPr>
            <p:spPr>
              <a:xfrm>
                <a:off x="6858725" y="2417405"/>
                <a:ext cx="0" cy="277818"/>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55" idx="4"/>
              </p:cNvCxnSpPr>
              <p:nvPr/>
            </p:nvCxnSpPr>
            <p:spPr>
              <a:xfrm>
                <a:off x="6858725" y="3076223"/>
                <a:ext cx="0" cy="331781"/>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6858724" y="2417333"/>
                <a:ext cx="883593" cy="933"/>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7170174" y="2658326"/>
                <a:ext cx="420307" cy="338554"/>
              </a:xfrm>
              <a:prstGeom prst="rect">
                <a:avLst/>
              </a:prstGeom>
              <a:noFill/>
            </p:spPr>
            <p:txBody>
              <a:bodyPr wrap="none" rtlCol="0">
                <a:spAutoFit/>
              </a:bodyPr>
              <a:lstStyle/>
              <a:p>
                <a:pPr algn="ctr"/>
                <a:r>
                  <a:rPr lang="en-US" sz="1600" b="1" dirty="0">
                    <a:solidFill>
                      <a:schemeClr val="accent6"/>
                    </a:solidFill>
                  </a:rPr>
                  <a:t>Z</a:t>
                </a:r>
                <a:r>
                  <a:rPr lang="en-US" sz="1600" b="1" baseline="-25000" dirty="0">
                    <a:solidFill>
                      <a:schemeClr val="accent6"/>
                    </a:solidFill>
                  </a:rPr>
                  <a:t>N</a:t>
                </a:r>
              </a:p>
            </p:txBody>
          </p:sp>
          <p:sp>
            <p:nvSpPr>
              <p:cNvPr id="60" name="TextBox 59"/>
              <p:cNvSpPr txBox="1"/>
              <p:nvPr/>
            </p:nvSpPr>
            <p:spPr>
              <a:xfrm>
                <a:off x="6286180" y="2698554"/>
                <a:ext cx="364202" cy="338554"/>
              </a:xfrm>
              <a:prstGeom prst="rect">
                <a:avLst/>
              </a:prstGeom>
              <a:noFill/>
            </p:spPr>
            <p:txBody>
              <a:bodyPr wrap="none" rtlCol="0">
                <a:spAutoFit/>
              </a:bodyPr>
              <a:lstStyle/>
              <a:p>
                <a:pPr algn="ctr"/>
                <a:r>
                  <a:rPr lang="en-US" sz="1600" b="1" dirty="0" smtClean="0">
                    <a:solidFill>
                      <a:schemeClr val="accent6"/>
                    </a:solidFill>
                  </a:rPr>
                  <a:t>I</a:t>
                </a:r>
                <a:r>
                  <a:rPr lang="en-US" sz="1600" b="1" baseline="-25000" dirty="0" smtClean="0">
                    <a:solidFill>
                      <a:schemeClr val="accent6"/>
                    </a:solidFill>
                  </a:rPr>
                  <a:t>N</a:t>
                </a:r>
                <a:endParaRPr lang="en-US" sz="1600" b="1" baseline="-25000" dirty="0">
                  <a:solidFill>
                    <a:schemeClr val="accent6"/>
                  </a:solidFill>
                </a:endParaRPr>
              </a:p>
            </p:txBody>
          </p:sp>
          <p:cxnSp>
            <p:nvCxnSpPr>
              <p:cNvPr id="61" name="Straight Connector 60"/>
              <p:cNvCxnSpPr/>
              <p:nvPr/>
            </p:nvCxnSpPr>
            <p:spPr>
              <a:xfrm>
                <a:off x="7643525" y="2417333"/>
                <a:ext cx="0" cy="24317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7635885" y="2640250"/>
                <a:ext cx="76200" cy="97498"/>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a:off x="7542762" y="2725344"/>
                <a:ext cx="169323" cy="82065"/>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7542762" y="2812858"/>
                <a:ext cx="169323" cy="7729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7538637" y="2885723"/>
                <a:ext cx="169323" cy="82065"/>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7538637" y="2973237"/>
                <a:ext cx="169323" cy="7729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a:off x="7635885" y="3048859"/>
                <a:ext cx="72076" cy="102001"/>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7643525" y="3150860"/>
                <a:ext cx="0" cy="257073"/>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flipV="1">
                <a:off x="6863353" y="2754766"/>
                <a:ext cx="1" cy="272474"/>
              </a:xfrm>
              <a:prstGeom prst="line">
                <a:avLst/>
              </a:prstGeom>
              <a:ln w="28575">
                <a:solidFill>
                  <a:schemeClr val="accent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Left Brace 23"/>
              <p:cNvSpPr/>
              <p:nvPr/>
            </p:nvSpPr>
            <p:spPr>
              <a:xfrm rot="16200000">
                <a:off x="7284188" y="2937966"/>
                <a:ext cx="192056" cy="1652662"/>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5" name="TextBox 24"/>
              <p:cNvSpPr txBox="1"/>
              <p:nvPr/>
            </p:nvSpPr>
            <p:spPr>
              <a:xfrm>
                <a:off x="7108765" y="3863481"/>
                <a:ext cx="615874" cy="338554"/>
              </a:xfrm>
              <a:prstGeom prst="rect">
                <a:avLst/>
              </a:prstGeom>
              <a:noFill/>
            </p:spPr>
            <p:txBody>
              <a:bodyPr wrap="none" rtlCol="0">
                <a:spAutoFit/>
              </a:bodyPr>
              <a:lstStyle/>
              <a:p>
                <a:pPr algn="ctr"/>
                <a:r>
                  <a:rPr lang="en-US" sz="1600" b="1" dirty="0">
                    <a:solidFill>
                      <a:srgbClr val="FF0000"/>
                    </a:solidFill>
                  </a:rPr>
                  <a:t>NEC</a:t>
                </a:r>
                <a:endParaRPr lang="en-US" sz="1600" b="1" baseline="-25000" dirty="0">
                  <a:solidFill>
                    <a:srgbClr val="FF0000"/>
                  </a:solidFill>
                </a:endParaRPr>
              </a:p>
            </p:txBody>
          </p:sp>
          <p:cxnSp>
            <p:nvCxnSpPr>
              <p:cNvPr id="95" name="Straight Connector 94"/>
              <p:cNvCxnSpPr/>
              <p:nvPr/>
            </p:nvCxnSpPr>
            <p:spPr>
              <a:xfrm>
                <a:off x="7853450" y="2133600"/>
                <a:ext cx="762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V="1">
                <a:off x="8100537" y="2785015"/>
                <a:ext cx="114300" cy="1351"/>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6324600" y="2722134"/>
                <a:ext cx="762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grpSp>
      </p:grpSp>
      <p:sp>
        <p:nvSpPr>
          <p:cNvPr id="106" name="Rectangle 105"/>
          <p:cNvSpPr/>
          <p:nvPr/>
        </p:nvSpPr>
        <p:spPr>
          <a:xfrm>
            <a:off x="304800" y="4055200"/>
            <a:ext cx="1021433" cy="461665"/>
          </a:xfrm>
          <a:prstGeom prst="rect">
            <a:avLst/>
          </a:prstGeom>
        </p:spPr>
        <p:txBody>
          <a:bodyPr wrap="none">
            <a:spAutoFit/>
          </a:bodyPr>
          <a:lstStyle/>
          <a:p>
            <a:r>
              <a:rPr lang="en-US" dirty="0">
                <a:solidFill>
                  <a:schemeClr val="accent2"/>
                </a:solidFill>
                <a:cs typeface="Times New Roman" pitchFamily="18" charset="0"/>
              </a:rPr>
              <a:t>where:</a:t>
            </a:r>
          </a:p>
        </p:txBody>
      </p:sp>
    </p:spTree>
    <p:extLst>
      <p:ext uri="{BB962C8B-B14F-4D97-AF65-F5344CB8AC3E}">
        <p14:creationId xmlns:p14="http://schemas.microsoft.com/office/powerpoint/2010/main" val="24223172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11"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2" name="Rectangle 4"/>
          <p:cNvSpPr>
            <a:spLocks noChangeArrowheads="1"/>
          </p:cNvSpPr>
          <p:nvPr/>
        </p:nvSpPr>
        <p:spPr bwMode="auto">
          <a:xfrm>
            <a:off x="0" y="0"/>
            <a:ext cx="6705600" cy="304800"/>
          </a:xfrm>
          <a:prstGeom prst="rect">
            <a:avLst/>
          </a:prstGeom>
          <a:noFill/>
          <a:ln w="9525">
            <a:noFill/>
            <a:miter lim="800000"/>
            <a:headEnd/>
            <a:tailEnd/>
          </a:ln>
        </p:spPr>
        <p:txBody>
          <a:bodyPr/>
          <a:lstStyle/>
          <a:p>
            <a:pPr>
              <a:spcBef>
                <a:spcPct val="20000"/>
              </a:spcBef>
            </a:pPr>
            <a:r>
              <a:rPr lang="en-US" sz="2000" dirty="0">
                <a:solidFill>
                  <a:schemeClr val="accent2"/>
                </a:solidFill>
                <a:cs typeface="Times New Roman" pitchFamily="18" charset="0"/>
              </a:rPr>
              <a:t>Chapter 9      EGR 272 – Circuit Theory II</a:t>
            </a:r>
            <a:endParaRPr lang="en-US" sz="3200" dirty="0"/>
          </a:p>
        </p:txBody>
      </p:sp>
      <p:sp>
        <p:nvSpPr>
          <p:cNvPr id="140" name="Rectangle 5"/>
          <p:cNvSpPr>
            <a:spLocks noChangeArrowheads="1"/>
          </p:cNvSpPr>
          <p:nvPr/>
        </p:nvSpPr>
        <p:spPr bwMode="auto">
          <a:xfrm>
            <a:off x="0" y="381000"/>
            <a:ext cx="8077200" cy="381000"/>
          </a:xfrm>
          <a:prstGeom prst="rect">
            <a:avLst/>
          </a:prstGeom>
          <a:noFill/>
          <a:ln w="9525">
            <a:noFill/>
            <a:miter lim="800000"/>
            <a:headEnd/>
            <a:tailEnd/>
          </a:ln>
          <a:effectLst/>
        </p:spPr>
        <p:txBody>
          <a:bodyPr/>
          <a:lstStyle/>
          <a:p>
            <a:pPr>
              <a:spcBef>
                <a:spcPct val="20000"/>
              </a:spcBef>
              <a:tabLst>
                <a:tab pos="228600" algn="l"/>
                <a:tab pos="914400" algn="l"/>
              </a:tabLst>
            </a:pPr>
            <a:r>
              <a:rPr lang="en-US" sz="2200" b="1" u="sng" dirty="0">
                <a:solidFill>
                  <a:schemeClr val="accent2"/>
                </a:solidFill>
                <a:cs typeface="Times New Roman" pitchFamily="18" charset="0"/>
              </a:rPr>
              <a:t>Thevenin’s Theorem:</a:t>
            </a:r>
          </a:p>
        </p:txBody>
      </p:sp>
      <p:sp>
        <p:nvSpPr>
          <p:cNvPr id="141" name="Rectangle 7"/>
          <p:cNvSpPr>
            <a:spLocks noChangeArrowheads="1"/>
          </p:cNvSpPr>
          <p:nvPr/>
        </p:nvSpPr>
        <p:spPr bwMode="auto">
          <a:xfrm>
            <a:off x="0" y="838200"/>
            <a:ext cx="9144000" cy="381000"/>
          </a:xfrm>
          <a:prstGeom prst="rect">
            <a:avLst/>
          </a:prstGeom>
          <a:noFill/>
          <a:ln w="9525">
            <a:noFill/>
            <a:miter lim="800000"/>
            <a:headEnd/>
            <a:tailEnd/>
          </a:ln>
          <a:effectLst/>
        </p:spPr>
        <p:txBody>
          <a:bodyPr/>
          <a:lstStyle/>
          <a:p>
            <a:pPr>
              <a:spcBef>
                <a:spcPct val="20000"/>
              </a:spcBef>
              <a:tabLst>
                <a:tab pos="228600" algn="l"/>
                <a:tab pos="914400" algn="l"/>
              </a:tabLst>
            </a:pPr>
            <a:r>
              <a:rPr lang="en-US" sz="2100" b="1" u="sng" dirty="0">
                <a:solidFill>
                  <a:srgbClr val="FF3300"/>
                </a:solidFill>
                <a:cs typeface="Times New Roman" pitchFamily="18" charset="0"/>
              </a:rPr>
              <a:t>Example</a:t>
            </a:r>
            <a:r>
              <a:rPr lang="en-US" sz="2100" dirty="0">
                <a:solidFill>
                  <a:srgbClr val="FF3300"/>
                </a:solidFill>
                <a:cs typeface="Times New Roman" pitchFamily="18" charset="0"/>
              </a:rPr>
              <a:t>: </a:t>
            </a:r>
            <a:r>
              <a:rPr lang="en-US" sz="2100" dirty="0" smtClean="0">
                <a:solidFill>
                  <a:srgbClr val="FF3300"/>
                </a:solidFill>
                <a:cs typeface="Times New Roman" pitchFamily="18" charset="0"/>
              </a:rPr>
              <a:t>Find </a:t>
            </a:r>
            <a:r>
              <a:rPr lang="en-US" sz="2100" dirty="0">
                <a:solidFill>
                  <a:srgbClr val="FF3300"/>
                </a:solidFill>
                <a:cs typeface="Times New Roman" pitchFamily="18" charset="0"/>
              </a:rPr>
              <a:t>the Thevenin Equivalent Circuit seen by </a:t>
            </a:r>
            <a:r>
              <a:rPr lang="en-US" sz="2100" dirty="0" smtClean="0">
                <a:solidFill>
                  <a:srgbClr val="FF3300"/>
                </a:solidFill>
                <a:cs typeface="Times New Roman" pitchFamily="18" charset="0"/>
              </a:rPr>
              <a:t>R</a:t>
            </a:r>
            <a:r>
              <a:rPr lang="en-US" sz="2100" baseline="-25000" dirty="0" smtClean="0">
                <a:solidFill>
                  <a:srgbClr val="FF3300"/>
                </a:solidFill>
                <a:cs typeface="Times New Roman" pitchFamily="18" charset="0"/>
              </a:rPr>
              <a:t>L</a:t>
            </a:r>
            <a:r>
              <a:rPr lang="en-US" sz="2100" dirty="0" smtClean="0">
                <a:solidFill>
                  <a:srgbClr val="FF3300"/>
                </a:solidFill>
                <a:cs typeface="Times New Roman" pitchFamily="18" charset="0"/>
              </a:rPr>
              <a:t> in the circuit </a:t>
            </a:r>
            <a:r>
              <a:rPr lang="en-US" sz="2100" dirty="0">
                <a:solidFill>
                  <a:srgbClr val="FF3300"/>
                </a:solidFill>
                <a:cs typeface="Times New Roman" pitchFamily="18" charset="0"/>
              </a:rPr>
              <a:t>below.</a:t>
            </a:r>
          </a:p>
        </p:txBody>
      </p:sp>
      <p:grpSp>
        <p:nvGrpSpPr>
          <p:cNvPr id="6" name="Group 5"/>
          <p:cNvGrpSpPr/>
          <p:nvPr/>
        </p:nvGrpSpPr>
        <p:grpSpPr>
          <a:xfrm>
            <a:off x="76200" y="1268361"/>
            <a:ext cx="5230422" cy="1114026"/>
            <a:chOff x="180681" y="1509111"/>
            <a:chExt cx="5230422" cy="1114026"/>
          </a:xfrm>
        </p:grpSpPr>
        <p:cxnSp>
          <p:nvCxnSpPr>
            <p:cNvPr id="8" name="Straight Connector 7"/>
            <p:cNvCxnSpPr/>
            <p:nvPr/>
          </p:nvCxnSpPr>
          <p:spPr>
            <a:xfrm flipV="1">
              <a:off x="1818676" y="2614899"/>
              <a:ext cx="3118830" cy="7125"/>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529393" y="1586756"/>
              <a:ext cx="301685" cy="923330"/>
            </a:xfrm>
            <a:prstGeom prst="rect">
              <a:avLst/>
            </a:prstGeom>
            <a:noFill/>
          </p:spPr>
          <p:txBody>
            <a:bodyPr wrap="none" rtlCol="0">
              <a:spAutoFit/>
            </a:bodyPr>
            <a:lstStyle/>
            <a:p>
              <a:pPr algn="ctr"/>
              <a:r>
                <a:rPr lang="en-US" sz="1600" b="1" dirty="0">
                  <a:solidFill>
                    <a:schemeClr val="accent6"/>
                  </a:solidFill>
                </a:rPr>
                <a:t>+</a:t>
              </a:r>
            </a:p>
            <a:p>
              <a:pPr algn="ctr"/>
              <a:endParaRPr lang="en-US" sz="600" b="1" dirty="0">
                <a:solidFill>
                  <a:schemeClr val="accent6"/>
                </a:solidFill>
              </a:endParaRPr>
            </a:p>
            <a:p>
              <a:pPr algn="ctr"/>
              <a:r>
                <a:rPr lang="en-US" sz="1600" b="1" dirty="0" smtClean="0">
                  <a:solidFill>
                    <a:schemeClr val="accent6"/>
                  </a:solidFill>
                </a:rPr>
                <a:t> </a:t>
              </a:r>
              <a:endParaRPr lang="en-US" sz="1600" b="1" dirty="0">
                <a:solidFill>
                  <a:schemeClr val="accent6"/>
                </a:solidFill>
              </a:endParaRPr>
            </a:p>
            <a:p>
              <a:pPr algn="ctr"/>
              <a:r>
                <a:rPr lang="en-US" sz="1600" b="1" dirty="0">
                  <a:solidFill>
                    <a:schemeClr val="accent6"/>
                  </a:solidFill>
                </a:rPr>
                <a:t>_</a:t>
              </a:r>
            </a:p>
          </p:txBody>
        </p:sp>
        <p:sp>
          <p:nvSpPr>
            <p:cNvPr id="13" name="Oval 12"/>
            <p:cNvSpPr/>
            <p:nvPr/>
          </p:nvSpPr>
          <p:spPr>
            <a:xfrm>
              <a:off x="1640917" y="1910356"/>
              <a:ext cx="381000" cy="381000"/>
            </a:xfrm>
            <a:prstGeom prst="ellipse">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a:endCxn id="13" idx="0"/>
            </p:cNvCxnSpPr>
            <p:nvPr/>
          </p:nvCxnSpPr>
          <p:spPr>
            <a:xfrm>
              <a:off x="1831417" y="1632538"/>
              <a:ext cx="0" cy="277818"/>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3" idx="4"/>
            </p:cNvCxnSpPr>
            <p:nvPr/>
          </p:nvCxnSpPr>
          <p:spPr>
            <a:xfrm>
              <a:off x="1831417" y="2291356"/>
              <a:ext cx="0" cy="331781"/>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831416" y="1633401"/>
              <a:ext cx="643560" cy="4473"/>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80681" y="1927961"/>
              <a:ext cx="1476173" cy="338554"/>
            </a:xfrm>
            <a:prstGeom prst="rect">
              <a:avLst/>
            </a:prstGeom>
            <a:noFill/>
          </p:spPr>
          <p:txBody>
            <a:bodyPr wrap="none" rtlCol="0">
              <a:spAutoFit/>
            </a:bodyPr>
            <a:lstStyle/>
            <a:p>
              <a:pPr algn="ctr"/>
              <a:r>
                <a:rPr lang="en-US" sz="1600" b="1" dirty="0" smtClean="0">
                  <a:solidFill>
                    <a:schemeClr val="accent6"/>
                  </a:solidFill>
                </a:rPr>
                <a:t>50cos(5000t) V</a:t>
              </a:r>
              <a:endParaRPr lang="en-US" sz="1600" b="1" baseline="-25000" dirty="0">
                <a:solidFill>
                  <a:schemeClr val="accent6"/>
                </a:solidFill>
              </a:endParaRPr>
            </a:p>
          </p:txBody>
        </p:sp>
        <p:grpSp>
          <p:nvGrpSpPr>
            <p:cNvPr id="19" name="Group 18"/>
            <p:cNvGrpSpPr/>
            <p:nvPr/>
          </p:nvGrpSpPr>
          <p:grpSpPr>
            <a:xfrm>
              <a:off x="3768155" y="1509111"/>
              <a:ext cx="797908" cy="244468"/>
              <a:chOff x="7001204" y="2599186"/>
              <a:chExt cx="797908" cy="343315"/>
            </a:xfrm>
          </p:grpSpPr>
          <p:sp>
            <p:nvSpPr>
              <p:cNvPr id="46" name="Arc 45"/>
              <p:cNvSpPr/>
              <p:nvPr/>
            </p:nvSpPr>
            <p:spPr>
              <a:xfrm rot="16200000">
                <a:off x="6938273" y="2670731"/>
                <a:ext cx="343315" cy="200226"/>
              </a:xfrm>
              <a:prstGeom prst="arc">
                <a:avLst/>
              </a:prstGeom>
              <a:ln w="2857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Arc 46"/>
              <p:cNvSpPr/>
              <p:nvPr/>
            </p:nvSpPr>
            <p:spPr>
              <a:xfrm rot="16200000" flipV="1">
                <a:off x="6929659" y="2670731"/>
                <a:ext cx="343315" cy="200226"/>
              </a:xfrm>
              <a:prstGeom prst="arc">
                <a:avLst/>
              </a:prstGeom>
              <a:ln w="2857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Arc 47"/>
              <p:cNvSpPr/>
              <p:nvPr/>
            </p:nvSpPr>
            <p:spPr>
              <a:xfrm rot="16200000">
                <a:off x="7132798" y="2670731"/>
                <a:ext cx="343315" cy="200226"/>
              </a:xfrm>
              <a:prstGeom prst="arc">
                <a:avLst/>
              </a:prstGeom>
              <a:ln w="2857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Arc 48"/>
              <p:cNvSpPr/>
              <p:nvPr/>
            </p:nvSpPr>
            <p:spPr>
              <a:xfrm rot="16200000" flipV="1">
                <a:off x="7124184" y="2670731"/>
                <a:ext cx="343315" cy="200226"/>
              </a:xfrm>
              <a:prstGeom prst="arc">
                <a:avLst/>
              </a:prstGeom>
              <a:ln w="2857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Arc 49"/>
              <p:cNvSpPr/>
              <p:nvPr/>
            </p:nvSpPr>
            <p:spPr>
              <a:xfrm rot="16200000">
                <a:off x="7332816" y="2670731"/>
                <a:ext cx="343315" cy="200226"/>
              </a:xfrm>
              <a:prstGeom prst="arc">
                <a:avLst/>
              </a:prstGeom>
              <a:ln w="2857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Arc 50"/>
              <p:cNvSpPr/>
              <p:nvPr/>
            </p:nvSpPr>
            <p:spPr>
              <a:xfrm rot="16200000" flipV="1">
                <a:off x="7324203" y="2670731"/>
                <a:ext cx="343315" cy="200226"/>
              </a:xfrm>
              <a:prstGeom prst="arc">
                <a:avLst/>
              </a:prstGeom>
              <a:ln w="2857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Arc 51"/>
              <p:cNvSpPr/>
              <p:nvPr/>
            </p:nvSpPr>
            <p:spPr>
              <a:xfrm rot="16200000">
                <a:off x="7527341" y="2670731"/>
                <a:ext cx="343315" cy="200226"/>
              </a:xfrm>
              <a:prstGeom prst="arc">
                <a:avLst/>
              </a:prstGeom>
              <a:ln w="2857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Arc 52"/>
              <p:cNvSpPr/>
              <p:nvPr/>
            </p:nvSpPr>
            <p:spPr>
              <a:xfrm rot="16200000" flipV="1">
                <a:off x="7518728" y="2670731"/>
                <a:ext cx="343315" cy="200226"/>
              </a:xfrm>
              <a:prstGeom prst="arc">
                <a:avLst/>
              </a:prstGeom>
              <a:ln w="2857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cxnSp>
          <p:nvCxnSpPr>
            <p:cNvPr id="20" name="Straight Connector 19"/>
            <p:cNvCxnSpPr/>
            <p:nvPr/>
          </p:nvCxnSpPr>
          <p:spPr>
            <a:xfrm flipH="1">
              <a:off x="3529284" y="1614063"/>
              <a:ext cx="2" cy="420708"/>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529284" y="2169624"/>
              <a:ext cx="1" cy="435038"/>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384585" y="2027356"/>
              <a:ext cx="289397" cy="10936"/>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387408" y="2158688"/>
              <a:ext cx="289397" cy="10936"/>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435977" y="1703450"/>
              <a:ext cx="389851" cy="338554"/>
            </a:xfrm>
            <a:prstGeom prst="rect">
              <a:avLst/>
            </a:prstGeom>
            <a:noFill/>
          </p:spPr>
          <p:txBody>
            <a:bodyPr wrap="none" rtlCol="0">
              <a:spAutoFit/>
            </a:bodyPr>
            <a:lstStyle/>
            <a:p>
              <a:pPr algn="ctr"/>
              <a:r>
                <a:rPr lang="en-US" sz="1600" b="1" dirty="0" smtClean="0">
                  <a:solidFill>
                    <a:schemeClr val="accent6"/>
                  </a:solidFill>
                </a:rPr>
                <a:t>30</a:t>
              </a:r>
              <a:endParaRPr lang="en-US" sz="1600" b="1" baseline="-25000" dirty="0">
                <a:solidFill>
                  <a:schemeClr val="accent6"/>
                </a:solidFill>
              </a:endParaRPr>
            </a:p>
          </p:txBody>
        </p:sp>
        <p:sp>
          <p:nvSpPr>
            <p:cNvPr id="25" name="TextBox 24"/>
            <p:cNvSpPr txBox="1"/>
            <p:nvPr/>
          </p:nvSpPr>
          <p:spPr>
            <a:xfrm>
              <a:off x="3876798" y="1634172"/>
              <a:ext cx="619080" cy="338554"/>
            </a:xfrm>
            <a:prstGeom prst="rect">
              <a:avLst/>
            </a:prstGeom>
            <a:noFill/>
          </p:spPr>
          <p:txBody>
            <a:bodyPr wrap="none" rtlCol="0">
              <a:spAutoFit/>
            </a:bodyPr>
            <a:lstStyle/>
            <a:p>
              <a:pPr algn="ctr"/>
              <a:r>
                <a:rPr lang="en-US" sz="1600" b="1" dirty="0">
                  <a:solidFill>
                    <a:schemeClr val="accent6"/>
                  </a:solidFill>
                </a:rPr>
                <a:t>3</a:t>
              </a:r>
              <a:r>
                <a:rPr lang="en-US" sz="1600" b="1" dirty="0" smtClean="0">
                  <a:solidFill>
                    <a:schemeClr val="accent6"/>
                  </a:solidFill>
                </a:rPr>
                <a:t>mH</a:t>
              </a:r>
              <a:endParaRPr lang="en-US" sz="1600" b="1" baseline="-25000" dirty="0">
                <a:solidFill>
                  <a:schemeClr val="accent6"/>
                </a:solidFill>
              </a:endParaRPr>
            </a:p>
          </p:txBody>
        </p:sp>
        <p:sp>
          <p:nvSpPr>
            <p:cNvPr id="26" name="TextBox 25"/>
            <p:cNvSpPr txBox="1"/>
            <p:nvPr/>
          </p:nvSpPr>
          <p:spPr>
            <a:xfrm>
              <a:off x="2813606" y="1935800"/>
              <a:ext cx="530915" cy="338554"/>
            </a:xfrm>
            <a:prstGeom prst="rect">
              <a:avLst/>
            </a:prstGeom>
            <a:noFill/>
          </p:spPr>
          <p:txBody>
            <a:bodyPr wrap="none" rtlCol="0">
              <a:spAutoFit/>
            </a:bodyPr>
            <a:lstStyle/>
            <a:p>
              <a:pPr algn="ctr"/>
              <a:r>
                <a:rPr lang="en-US" sz="1600" b="1" dirty="0" smtClean="0">
                  <a:solidFill>
                    <a:schemeClr val="accent6"/>
                  </a:solidFill>
                </a:rPr>
                <a:t>5</a:t>
              </a:r>
              <a:r>
                <a:rPr lang="en-US" sz="1600" b="1" dirty="0" smtClean="0">
                  <a:solidFill>
                    <a:schemeClr val="accent6"/>
                  </a:solidFill>
                  <a:sym typeface="Symbol" panose="05050102010706020507" pitchFamily="18" charset="2"/>
                </a:rPr>
                <a:t></a:t>
              </a:r>
              <a:r>
                <a:rPr lang="en-US" sz="1600" b="1" dirty="0" smtClean="0">
                  <a:solidFill>
                    <a:schemeClr val="accent6"/>
                  </a:solidFill>
                </a:rPr>
                <a:t>F</a:t>
              </a:r>
              <a:endParaRPr lang="en-US" sz="1600" b="1" baseline="-25000" dirty="0">
                <a:solidFill>
                  <a:schemeClr val="accent6"/>
                </a:solidFill>
              </a:endParaRPr>
            </a:p>
          </p:txBody>
        </p:sp>
        <p:cxnSp>
          <p:nvCxnSpPr>
            <p:cNvPr id="31" name="Straight Connector 30"/>
            <p:cNvCxnSpPr/>
            <p:nvPr/>
          </p:nvCxnSpPr>
          <p:spPr>
            <a:xfrm flipV="1">
              <a:off x="2461795" y="1553320"/>
              <a:ext cx="48443" cy="83739"/>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510238" y="1553320"/>
              <a:ext cx="78164" cy="172567"/>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2589453" y="1553320"/>
              <a:ext cx="61119" cy="172568"/>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656835" y="1556453"/>
              <a:ext cx="78164" cy="172567"/>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2736050" y="1556453"/>
              <a:ext cx="61119" cy="172568"/>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793234" y="1556453"/>
              <a:ext cx="78164" cy="172567"/>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2872449" y="1614951"/>
              <a:ext cx="44349" cy="114071"/>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4557905" y="1614759"/>
              <a:ext cx="379601" cy="1113"/>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39" name="Group 38"/>
            <p:cNvGrpSpPr/>
            <p:nvPr/>
          </p:nvGrpSpPr>
          <p:grpSpPr>
            <a:xfrm>
              <a:off x="1706879" y="2009303"/>
              <a:ext cx="235723" cy="166667"/>
              <a:chOff x="4572000" y="4499859"/>
              <a:chExt cx="399541" cy="258756"/>
            </a:xfrm>
          </p:grpSpPr>
          <p:sp>
            <p:nvSpPr>
              <p:cNvPr id="41" name="Arc 40"/>
              <p:cNvSpPr/>
              <p:nvPr/>
            </p:nvSpPr>
            <p:spPr>
              <a:xfrm rot="16200000">
                <a:off x="4558493" y="4536268"/>
                <a:ext cx="244468" cy="200226"/>
              </a:xfrm>
              <a:prstGeom prst="arc">
                <a:avLst/>
              </a:prstGeom>
              <a:ln w="2857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Arc 41"/>
              <p:cNvSpPr/>
              <p:nvPr/>
            </p:nvSpPr>
            <p:spPr>
              <a:xfrm rot="16200000" flipV="1">
                <a:off x="4549879" y="4536268"/>
                <a:ext cx="244468" cy="200226"/>
              </a:xfrm>
              <a:prstGeom prst="arc">
                <a:avLst/>
              </a:prstGeom>
              <a:ln w="2857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3" name="Group 42"/>
              <p:cNvGrpSpPr/>
              <p:nvPr/>
            </p:nvGrpSpPr>
            <p:grpSpPr>
              <a:xfrm flipV="1">
                <a:off x="4762701" y="4499859"/>
                <a:ext cx="208840" cy="244468"/>
                <a:chOff x="4724400" y="4666547"/>
                <a:chExt cx="208840" cy="244468"/>
              </a:xfrm>
            </p:grpSpPr>
            <p:sp>
              <p:nvSpPr>
                <p:cNvPr id="44" name="Arc 43"/>
                <p:cNvSpPr/>
                <p:nvPr/>
              </p:nvSpPr>
              <p:spPr>
                <a:xfrm rot="16200000">
                  <a:off x="4710893" y="4688668"/>
                  <a:ext cx="244468" cy="200226"/>
                </a:xfrm>
                <a:prstGeom prst="arc">
                  <a:avLst/>
                </a:prstGeom>
                <a:ln w="2857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Arc 44"/>
                <p:cNvSpPr/>
                <p:nvPr/>
              </p:nvSpPr>
              <p:spPr>
                <a:xfrm rot="16200000" flipV="1">
                  <a:off x="4702279" y="4688668"/>
                  <a:ext cx="244468" cy="200226"/>
                </a:xfrm>
                <a:prstGeom prst="arc">
                  <a:avLst/>
                </a:prstGeom>
                <a:ln w="2857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cxnSp>
          <p:nvCxnSpPr>
            <p:cNvPr id="40" name="Straight Connector 39"/>
            <p:cNvCxnSpPr/>
            <p:nvPr/>
          </p:nvCxnSpPr>
          <p:spPr>
            <a:xfrm>
              <a:off x="2916798" y="1614063"/>
              <a:ext cx="857077" cy="2773"/>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4931154" y="1597502"/>
              <a:ext cx="0" cy="229128"/>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4923514" y="1806377"/>
              <a:ext cx="76200" cy="97498"/>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a:off x="4830391" y="1891471"/>
              <a:ext cx="169323" cy="82065"/>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4830391" y="1978985"/>
              <a:ext cx="169323" cy="7729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4826266" y="2051850"/>
              <a:ext cx="169323" cy="82065"/>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4826266" y="2139364"/>
              <a:ext cx="169323" cy="7729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4923514" y="2214986"/>
              <a:ext cx="72076" cy="102001"/>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4931154" y="2316987"/>
              <a:ext cx="6352" cy="297912"/>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4987590" y="1878593"/>
              <a:ext cx="423513" cy="338554"/>
            </a:xfrm>
            <a:prstGeom prst="rect">
              <a:avLst/>
            </a:prstGeom>
            <a:noFill/>
          </p:spPr>
          <p:txBody>
            <a:bodyPr wrap="none" rtlCol="0">
              <a:spAutoFit/>
            </a:bodyPr>
            <a:lstStyle/>
            <a:p>
              <a:pPr algn="ctr"/>
              <a:r>
                <a:rPr lang="en-US" sz="1600" b="1" dirty="0" smtClean="0">
                  <a:solidFill>
                    <a:schemeClr val="accent6"/>
                  </a:solidFill>
                </a:rPr>
                <a:t>R</a:t>
              </a:r>
              <a:r>
                <a:rPr lang="en-US" sz="1600" b="1" baseline="-25000" dirty="0" smtClean="0">
                  <a:solidFill>
                    <a:schemeClr val="accent6"/>
                  </a:solidFill>
                </a:rPr>
                <a:t>L</a:t>
              </a:r>
              <a:endParaRPr lang="en-US" sz="1600" b="1" baseline="-25000" dirty="0">
                <a:solidFill>
                  <a:schemeClr val="accent6"/>
                </a:solidFill>
              </a:endParaRPr>
            </a:p>
          </p:txBody>
        </p:sp>
      </p:grpSp>
    </p:spTree>
    <p:extLst>
      <p:ext uri="{BB962C8B-B14F-4D97-AF65-F5344CB8AC3E}">
        <p14:creationId xmlns:p14="http://schemas.microsoft.com/office/powerpoint/2010/main" val="9643247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9" name="Rectangle 9"/>
          <p:cNvSpPr>
            <a:spLocks noChangeArrowheads="1"/>
          </p:cNvSpPr>
          <p:nvPr/>
        </p:nvSpPr>
        <p:spPr bwMode="auto">
          <a:xfrm>
            <a:off x="0" y="381000"/>
            <a:ext cx="9144000" cy="2362200"/>
          </a:xfrm>
          <a:prstGeom prst="rect">
            <a:avLst/>
          </a:prstGeom>
          <a:noFill/>
          <a:ln w="9525">
            <a:noFill/>
            <a:miter lim="800000"/>
            <a:headEnd/>
            <a:tailEnd/>
          </a:ln>
          <a:effectLst/>
        </p:spPr>
        <p:txBody>
          <a:bodyPr/>
          <a:lstStyle/>
          <a:p>
            <a:pPr>
              <a:spcBef>
                <a:spcPct val="20000"/>
              </a:spcBef>
              <a:tabLst>
                <a:tab pos="342900" algn="l"/>
                <a:tab pos="914400" algn="l"/>
              </a:tabLst>
            </a:pPr>
            <a:r>
              <a:rPr lang="en-US" sz="2200" b="1" u="sng" dirty="0">
                <a:solidFill>
                  <a:schemeClr val="accent2"/>
                </a:solidFill>
                <a:cs typeface="Times New Roman" pitchFamily="18" charset="0"/>
              </a:rPr>
              <a:t>Op Amps</a:t>
            </a:r>
            <a:r>
              <a:rPr lang="en-US" sz="2200" dirty="0">
                <a:solidFill>
                  <a:schemeClr val="accent2"/>
                </a:solidFill>
                <a:cs typeface="Times New Roman" pitchFamily="18" charset="0"/>
              </a:rPr>
              <a:t> - Analyzing op amps with AC sources is similar to analyzing op amps with other sources.  Recall three key steps:</a:t>
            </a:r>
          </a:p>
          <a:p>
            <a:pPr marL="342900" indent="-342900">
              <a:spcBef>
                <a:spcPct val="20000"/>
              </a:spcBef>
              <a:buFont typeface="Arial" panose="020B0604020202020204" pitchFamily="34" charset="0"/>
              <a:buChar char="•"/>
              <a:tabLst>
                <a:tab pos="342900" algn="l"/>
                <a:tab pos="914400" algn="l"/>
              </a:tabLst>
            </a:pPr>
            <a:r>
              <a:rPr lang="en-US" sz="2200" dirty="0">
                <a:solidFill>
                  <a:schemeClr val="accent2"/>
                </a:solidFill>
                <a:cs typeface="Times New Roman" pitchFamily="18" charset="0"/>
              </a:rPr>
              <a:t>V+ = V</a:t>
            </a:r>
            <a:r>
              <a:rPr lang="en-US" sz="2200" baseline="30000" dirty="0">
                <a:solidFill>
                  <a:schemeClr val="accent2"/>
                </a:solidFill>
                <a:cs typeface="Times New Roman" pitchFamily="18" charset="0"/>
              </a:rPr>
              <a:t>-</a:t>
            </a:r>
            <a:r>
              <a:rPr lang="en-US" sz="2200" dirty="0">
                <a:solidFill>
                  <a:schemeClr val="accent2"/>
                </a:solidFill>
                <a:cs typeface="Times New Roman" pitchFamily="18" charset="0"/>
              </a:rPr>
              <a:t>  (the voltage is the same at the two input terminals)</a:t>
            </a:r>
          </a:p>
          <a:p>
            <a:pPr marL="342900" indent="-342900">
              <a:spcBef>
                <a:spcPct val="20000"/>
              </a:spcBef>
              <a:buFont typeface="Arial" panose="020B0604020202020204" pitchFamily="34" charset="0"/>
              <a:buChar char="•"/>
              <a:tabLst>
                <a:tab pos="342900" algn="l"/>
                <a:tab pos="914400" algn="l"/>
              </a:tabLst>
            </a:pPr>
            <a:r>
              <a:rPr lang="en-US" sz="2200" dirty="0">
                <a:solidFill>
                  <a:schemeClr val="accent2"/>
                </a:solidFill>
                <a:cs typeface="Times New Roman" pitchFamily="18" charset="0"/>
              </a:rPr>
              <a:t>I</a:t>
            </a:r>
            <a:r>
              <a:rPr lang="en-US" sz="2200" baseline="30000" dirty="0">
                <a:solidFill>
                  <a:schemeClr val="accent2"/>
                </a:solidFill>
                <a:cs typeface="Times New Roman" pitchFamily="18" charset="0"/>
              </a:rPr>
              <a:t>+</a:t>
            </a:r>
            <a:r>
              <a:rPr lang="en-US" sz="2200" dirty="0">
                <a:solidFill>
                  <a:schemeClr val="accent2"/>
                </a:solidFill>
                <a:cs typeface="Times New Roman" pitchFamily="18" charset="0"/>
              </a:rPr>
              <a:t> = I</a:t>
            </a:r>
            <a:r>
              <a:rPr lang="en-US" sz="2200" baseline="30000" dirty="0">
                <a:solidFill>
                  <a:schemeClr val="accent2"/>
                </a:solidFill>
                <a:cs typeface="Times New Roman" pitchFamily="18" charset="0"/>
              </a:rPr>
              <a:t>-</a:t>
            </a:r>
            <a:r>
              <a:rPr lang="en-US" sz="2200" dirty="0">
                <a:solidFill>
                  <a:schemeClr val="accent2"/>
                </a:solidFill>
                <a:cs typeface="Times New Roman" pitchFamily="18" charset="0"/>
              </a:rPr>
              <a:t> = 0 (no current enters the op amp at the inputs)</a:t>
            </a:r>
          </a:p>
          <a:p>
            <a:pPr marL="342900" indent="-342900">
              <a:spcBef>
                <a:spcPct val="20000"/>
              </a:spcBef>
              <a:buFont typeface="Arial" panose="020B0604020202020204" pitchFamily="34" charset="0"/>
              <a:buChar char="•"/>
              <a:tabLst>
                <a:tab pos="342900" algn="l"/>
                <a:tab pos="914400" algn="l"/>
              </a:tabLst>
            </a:pPr>
            <a:r>
              <a:rPr lang="en-US" sz="2200" dirty="0">
                <a:solidFill>
                  <a:schemeClr val="accent2"/>
                </a:solidFill>
                <a:cs typeface="Times New Roman" pitchFamily="18" charset="0"/>
              </a:rPr>
              <a:t>Use node equations</a:t>
            </a:r>
          </a:p>
          <a:p>
            <a:pPr>
              <a:spcBef>
                <a:spcPct val="20000"/>
              </a:spcBef>
              <a:tabLst>
                <a:tab pos="342900" algn="l"/>
                <a:tab pos="914400" algn="l"/>
              </a:tabLst>
            </a:pPr>
            <a:r>
              <a:rPr lang="en-US" sz="2200" b="1" i="1" u="sng" dirty="0">
                <a:solidFill>
                  <a:schemeClr val="accent2"/>
                </a:solidFill>
                <a:cs typeface="Times New Roman" pitchFamily="18" charset="0"/>
              </a:rPr>
              <a:t>Example</a:t>
            </a:r>
            <a:r>
              <a:rPr lang="en-US" sz="2200" dirty="0">
                <a:solidFill>
                  <a:schemeClr val="accent2"/>
                </a:solidFill>
                <a:cs typeface="Times New Roman" pitchFamily="18" charset="0"/>
              </a:rPr>
              <a:t>:  Solve for V</a:t>
            </a:r>
            <a:r>
              <a:rPr lang="en-US" sz="2200" baseline="-25000" dirty="0">
                <a:solidFill>
                  <a:schemeClr val="accent2"/>
                </a:solidFill>
                <a:cs typeface="Times New Roman" pitchFamily="18" charset="0"/>
              </a:rPr>
              <a:t>o</a:t>
            </a:r>
            <a:r>
              <a:rPr lang="en-US" sz="2200" dirty="0">
                <a:solidFill>
                  <a:schemeClr val="accent2"/>
                </a:solidFill>
                <a:cs typeface="Times New Roman" pitchFamily="18" charset="0"/>
              </a:rPr>
              <a:t> and I</a:t>
            </a:r>
            <a:r>
              <a:rPr lang="en-US" sz="2200" baseline="-25000" dirty="0">
                <a:solidFill>
                  <a:schemeClr val="accent2"/>
                </a:solidFill>
                <a:cs typeface="Times New Roman" pitchFamily="18" charset="0"/>
              </a:rPr>
              <a:t>o</a:t>
            </a:r>
            <a:r>
              <a:rPr lang="en-US" sz="2200" dirty="0">
                <a:solidFill>
                  <a:schemeClr val="accent2"/>
                </a:solidFill>
                <a:cs typeface="Times New Roman" pitchFamily="18" charset="0"/>
              </a:rPr>
              <a:t> in the op am circuit below.</a:t>
            </a:r>
          </a:p>
        </p:txBody>
      </p:sp>
      <p:sp>
        <p:nvSpPr>
          <p:cNvPr id="10"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11"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2" name="Rectangle 4"/>
          <p:cNvSpPr>
            <a:spLocks noChangeArrowheads="1"/>
          </p:cNvSpPr>
          <p:nvPr/>
        </p:nvSpPr>
        <p:spPr bwMode="auto">
          <a:xfrm>
            <a:off x="0" y="0"/>
            <a:ext cx="6705600" cy="304800"/>
          </a:xfrm>
          <a:prstGeom prst="rect">
            <a:avLst/>
          </a:prstGeom>
          <a:noFill/>
          <a:ln w="9525">
            <a:noFill/>
            <a:miter lim="800000"/>
            <a:headEnd/>
            <a:tailEnd/>
          </a:ln>
        </p:spPr>
        <p:txBody>
          <a:bodyPr/>
          <a:lstStyle/>
          <a:p>
            <a:pPr>
              <a:spcBef>
                <a:spcPct val="20000"/>
              </a:spcBef>
            </a:pPr>
            <a:r>
              <a:rPr lang="en-US" sz="2000" dirty="0">
                <a:solidFill>
                  <a:schemeClr val="accent2"/>
                </a:solidFill>
                <a:cs typeface="Times New Roman" pitchFamily="18" charset="0"/>
              </a:rPr>
              <a:t>Chapter 9      EGR 272 – Circuit Theory II</a:t>
            </a:r>
            <a:endParaRPr lang="en-US" sz="3200" dirty="0"/>
          </a:p>
        </p:txBody>
      </p:sp>
      <p:grpSp>
        <p:nvGrpSpPr>
          <p:cNvPr id="14" name="Group 13"/>
          <p:cNvGrpSpPr/>
          <p:nvPr/>
        </p:nvGrpSpPr>
        <p:grpSpPr>
          <a:xfrm>
            <a:off x="0" y="2721429"/>
            <a:ext cx="5512992" cy="2514600"/>
            <a:chOff x="2721" y="3145971"/>
            <a:chExt cx="5512992" cy="2514600"/>
          </a:xfrm>
        </p:grpSpPr>
        <p:pic>
          <p:nvPicPr>
            <p:cNvPr id="5" name="Picture 4"/>
            <p:cNvPicPr>
              <a:picLocks noChangeAspect="1"/>
            </p:cNvPicPr>
            <p:nvPr/>
          </p:nvPicPr>
          <p:blipFill>
            <a:blip r:embed="rId2"/>
            <a:stretch>
              <a:fillRect/>
            </a:stretch>
          </p:blipFill>
          <p:spPr>
            <a:xfrm>
              <a:off x="1295400" y="3145971"/>
              <a:ext cx="3840794" cy="2514600"/>
            </a:xfrm>
            <a:prstGeom prst="rect">
              <a:avLst/>
            </a:prstGeom>
          </p:spPr>
        </p:pic>
        <p:cxnSp>
          <p:nvCxnSpPr>
            <p:cNvPr id="7" name="Straight Arrow Connector 6"/>
            <p:cNvCxnSpPr/>
            <p:nvPr/>
          </p:nvCxnSpPr>
          <p:spPr>
            <a:xfrm>
              <a:off x="4343400" y="4403271"/>
              <a:ext cx="45720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038600" y="4066596"/>
              <a:ext cx="338554" cy="369332"/>
            </a:xfrm>
            <a:prstGeom prst="rect">
              <a:avLst/>
            </a:prstGeom>
            <a:noFill/>
          </p:spPr>
          <p:txBody>
            <a:bodyPr wrap="none" rtlCol="0">
              <a:spAutoFit/>
            </a:bodyPr>
            <a:lstStyle/>
            <a:p>
              <a:r>
                <a:rPr lang="en-US" sz="1800" dirty="0"/>
                <a:t>I</a:t>
              </a:r>
              <a:r>
                <a:rPr lang="en-US" sz="1800" baseline="-25000" dirty="0"/>
                <a:t>o</a:t>
              </a:r>
            </a:p>
          </p:txBody>
        </p:sp>
        <p:sp>
          <p:nvSpPr>
            <p:cNvPr id="13" name="TextBox 12"/>
            <p:cNvSpPr txBox="1"/>
            <p:nvPr/>
          </p:nvSpPr>
          <p:spPr>
            <a:xfrm>
              <a:off x="5117142" y="4438650"/>
              <a:ext cx="398571" cy="830997"/>
            </a:xfrm>
            <a:prstGeom prst="rect">
              <a:avLst/>
            </a:prstGeom>
            <a:noFill/>
          </p:spPr>
          <p:txBody>
            <a:bodyPr wrap="none" rtlCol="0">
              <a:spAutoFit/>
            </a:bodyPr>
            <a:lstStyle/>
            <a:p>
              <a:pPr algn="ctr"/>
              <a:r>
                <a:rPr lang="en-US" sz="1800" dirty="0"/>
                <a:t>+</a:t>
              </a:r>
            </a:p>
            <a:p>
              <a:pPr algn="ctr"/>
              <a:r>
                <a:rPr lang="en-US" sz="1800" dirty="0"/>
                <a:t>V</a:t>
              </a:r>
              <a:r>
                <a:rPr lang="en-US" sz="1800" baseline="-25000" dirty="0"/>
                <a:t>o</a:t>
              </a:r>
            </a:p>
            <a:p>
              <a:pPr algn="ctr"/>
              <a:r>
                <a:rPr lang="en-US" sz="1800" baseline="-25000" dirty="0"/>
                <a:t>_</a:t>
              </a:r>
            </a:p>
          </p:txBody>
        </p:sp>
        <p:sp>
          <p:nvSpPr>
            <p:cNvPr id="15" name="TextBox 14"/>
            <p:cNvSpPr txBox="1"/>
            <p:nvPr/>
          </p:nvSpPr>
          <p:spPr>
            <a:xfrm>
              <a:off x="2721" y="4492981"/>
              <a:ext cx="1439561" cy="369332"/>
            </a:xfrm>
            <a:prstGeom prst="rect">
              <a:avLst/>
            </a:prstGeom>
            <a:noFill/>
          </p:spPr>
          <p:txBody>
            <a:bodyPr wrap="none" rtlCol="0">
              <a:spAutoFit/>
            </a:bodyPr>
            <a:lstStyle/>
            <a:p>
              <a:r>
                <a:rPr lang="en-US" sz="1800" dirty="0"/>
                <a:t>20cos(10t) V</a:t>
              </a:r>
              <a:endParaRPr lang="en-US" sz="1800" baseline="-25000" dirty="0"/>
            </a:p>
          </p:txBody>
        </p:sp>
      </p:grpSp>
    </p:spTree>
    <p:extLst>
      <p:ext uri="{BB962C8B-B14F-4D97-AF65-F5344CB8AC3E}">
        <p14:creationId xmlns:p14="http://schemas.microsoft.com/office/powerpoint/2010/main" val="39363571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8" name="Rectangle 6"/>
          <p:cNvSpPr>
            <a:spLocks noChangeArrowheads="1"/>
          </p:cNvSpPr>
          <p:nvPr/>
        </p:nvSpPr>
        <p:spPr bwMode="auto">
          <a:xfrm>
            <a:off x="0" y="381000"/>
            <a:ext cx="7543800" cy="914400"/>
          </a:xfrm>
          <a:prstGeom prst="rect">
            <a:avLst/>
          </a:prstGeom>
          <a:noFill/>
          <a:ln w="9525">
            <a:noFill/>
            <a:miter lim="800000"/>
            <a:headEnd/>
            <a:tailEnd/>
          </a:ln>
          <a:effectLst/>
        </p:spPr>
        <p:txBody>
          <a:bodyPr/>
          <a:lstStyle/>
          <a:p>
            <a:pPr>
              <a:spcBef>
                <a:spcPct val="20000"/>
              </a:spcBef>
              <a:tabLst>
                <a:tab pos="228600" algn="l"/>
                <a:tab pos="914400" algn="l"/>
              </a:tabLst>
            </a:pPr>
            <a:r>
              <a:rPr lang="en-US" sz="2200" b="1" u="sng" dirty="0">
                <a:solidFill>
                  <a:schemeClr val="accent2"/>
                </a:solidFill>
                <a:cs typeface="Times New Roman" pitchFamily="18" charset="0"/>
              </a:rPr>
              <a:t>Impedance, Resistance, and Reactance</a:t>
            </a:r>
            <a:endParaRPr lang="en-US" sz="2200" dirty="0">
              <a:solidFill>
                <a:schemeClr val="accent2"/>
              </a:solidFill>
              <a:cs typeface="Times New Roman" pitchFamily="18" charset="0"/>
            </a:endParaRPr>
          </a:p>
          <a:p>
            <a:pPr>
              <a:spcBef>
                <a:spcPct val="20000"/>
              </a:spcBef>
              <a:tabLst>
                <a:tab pos="228600" algn="l"/>
                <a:tab pos="914400" algn="l"/>
              </a:tabLst>
            </a:pPr>
            <a:r>
              <a:rPr lang="en-US" sz="2200" dirty="0">
                <a:solidFill>
                  <a:schemeClr val="accent2"/>
                </a:solidFill>
                <a:cs typeface="Times New Roman" pitchFamily="18" charset="0"/>
              </a:rPr>
              <a:t>Recall that impedance, Z, is defined as follows:</a:t>
            </a:r>
            <a:endParaRPr lang="en-US" sz="2200" b="1" u="sng" dirty="0">
              <a:solidFill>
                <a:schemeClr val="accent2"/>
              </a:solidFill>
              <a:cs typeface="Times New Roman" pitchFamily="18" charset="0"/>
            </a:endParaRPr>
          </a:p>
        </p:txBody>
      </p:sp>
      <p:graphicFrame>
        <p:nvGraphicFramePr>
          <p:cNvPr id="192575" name="Object 63"/>
          <p:cNvGraphicFramePr>
            <a:graphicFrameLocks noChangeAspect="1"/>
          </p:cNvGraphicFramePr>
          <p:nvPr/>
        </p:nvGraphicFramePr>
        <p:xfrm>
          <a:off x="838199" y="1219200"/>
          <a:ext cx="2408663" cy="685800"/>
        </p:xfrm>
        <a:graphic>
          <a:graphicData uri="http://schemas.openxmlformats.org/presentationml/2006/ole">
            <mc:AlternateContent xmlns:mc="http://schemas.openxmlformats.org/markup-compatibility/2006">
              <mc:Choice xmlns:v="urn:schemas-microsoft-com:vml" Requires="v">
                <p:oleObj spid="_x0000_s237665" name="Equation" r:id="rId3" imgW="1473120" imgH="419040" progId="Equation.3">
                  <p:embed/>
                </p:oleObj>
              </mc:Choice>
              <mc:Fallback>
                <p:oleObj name="Equation" r:id="rId3" imgW="1473120" imgH="4190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199" y="1219200"/>
                        <a:ext cx="2408663" cy="685800"/>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576" name="Rectangle 64"/>
          <p:cNvSpPr>
            <a:spLocks noChangeArrowheads="1"/>
          </p:cNvSpPr>
          <p:nvPr/>
        </p:nvSpPr>
        <p:spPr bwMode="auto">
          <a:xfrm>
            <a:off x="0" y="2286000"/>
            <a:ext cx="7696200" cy="381000"/>
          </a:xfrm>
          <a:prstGeom prst="rect">
            <a:avLst/>
          </a:prstGeom>
          <a:noFill/>
          <a:ln w="9525">
            <a:noFill/>
            <a:miter lim="800000"/>
            <a:headEnd/>
            <a:tailEnd/>
          </a:ln>
          <a:effectLst/>
        </p:spPr>
        <p:txBody>
          <a:bodyPr/>
          <a:lstStyle/>
          <a:p>
            <a:pPr>
              <a:spcBef>
                <a:spcPct val="20000"/>
              </a:spcBef>
              <a:tabLst>
                <a:tab pos="228600" algn="l"/>
                <a:tab pos="914400" algn="l"/>
              </a:tabLst>
            </a:pPr>
            <a:r>
              <a:rPr lang="en-US" sz="2200" dirty="0">
                <a:solidFill>
                  <a:schemeClr val="accent2"/>
                </a:solidFill>
                <a:cs typeface="Times New Roman" pitchFamily="18" charset="0"/>
              </a:rPr>
              <a:t>Expressing Z in rectangular and polar form yields:</a:t>
            </a:r>
          </a:p>
        </p:txBody>
      </p:sp>
      <p:graphicFrame>
        <p:nvGraphicFramePr>
          <p:cNvPr id="192577" name="Object 65"/>
          <p:cNvGraphicFramePr>
            <a:graphicFrameLocks noChangeAspect="1"/>
          </p:cNvGraphicFramePr>
          <p:nvPr/>
        </p:nvGraphicFramePr>
        <p:xfrm>
          <a:off x="457200" y="2895600"/>
          <a:ext cx="1400310" cy="450850"/>
        </p:xfrm>
        <a:graphic>
          <a:graphicData uri="http://schemas.openxmlformats.org/presentationml/2006/ole">
            <mc:AlternateContent xmlns:mc="http://schemas.openxmlformats.org/markup-compatibility/2006">
              <mc:Choice xmlns:v="urn:schemas-microsoft-com:vml" Requires="v">
                <p:oleObj spid="_x0000_s237666" name="Equation" r:id="rId5" imgW="749160" imgH="241200" progId="Equation.3">
                  <p:embed/>
                </p:oleObj>
              </mc:Choice>
              <mc:Fallback>
                <p:oleObj name="Equation" r:id="rId5" imgW="749160" imgH="2412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2895600"/>
                        <a:ext cx="1400310" cy="450850"/>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578" name="Rectangle 66"/>
          <p:cNvSpPr>
            <a:spLocks noChangeArrowheads="1"/>
          </p:cNvSpPr>
          <p:nvPr/>
        </p:nvSpPr>
        <p:spPr bwMode="auto">
          <a:xfrm>
            <a:off x="838200" y="4572000"/>
            <a:ext cx="1143000" cy="381000"/>
          </a:xfrm>
          <a:prstGeom prst="rect">
            <a:avLst/>
          </a:prstGeom>
          <a:noFill/>
          <a:ln w="9525">
            <a:noFill/>
            <a:miter lim="800000"/>
            <a:headEnd/>
            <a:tailEnd/>
          </a:ln>
          <a:effectLst/>
        </p:spPr>
        <p:txBody>
          <a:bodyPr/>
          <a:lstStyle/>
          <a:p>
            <a:pPr>
              <a:spcBef>
                <a:spcPct val="20000"/>
              </a:spcBef>
              <a:tabLst>
                <a:tab pos="228600" algn="l"/>
                <a:tab pos="914400" algn="l"/>
              </a:tabLst>
            </a:pPr>
            <a:r>
              <a:rPr lang="en-US" sz="2200" dirty="0">
                <a:solidFill>
                  <a:schemeClr val="accent2"/>
                </a:solidFill>
                <a:cs typeface="Times New Roman" pitchFamily="18" charset="0"/>
              </a:rPr>
              <a:t>where:</a:t>
            </a:r>
          </a:p>
        </p:txBody>
      </p:sp>
      <p:graphicFrame>
        <p:nvGraphicFramePr>
          <p:cNvPr id="192579" name="Object 67"/>
          <p:cNvGraphicFramePr>
            <a:graphicFrameLocks noChangeAspect="1"/>
          </p:cNvGraphicFramePr>
          <p:nvPr/>
        </p:nvGraphicFramePr>
        <p:xfrm>
          <a:off x="1828800" y="5105400"/>
          <a:ext cx="3017334" cy="914400"/>
        </p:xfrm>
        <a:graphic>
          <a:graphicData uri="http://schemas.openxmlformats.org/presentationml/2006/ole">
            <mc:AlternateContent xmlns:mc="http://schemas.openxmlformats.org/markup-compatibility/2006">
              <mc:Choice xmlns:v="urn:schemas-microsoft-com:vml" Requires="v">
                <p:oleObj spid="_x0000_s237667" name="Equation" r:id="rId7" imgW="1676160" imgH="507960" progId="Equation.3">
                  <p:embed/>
                </p:oleObj>
              </mc:Choice>
              <mc:Fallback>
                <p:oleObj name="Equation" r:id="rId7" imgW="1676160" imgH="50796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28800" y="5105400"/>
                        <a:ext cx="3017334" cy="914400"/>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580" name="Rectangle 68"/>
          <p:cNvSpPr>
            <a:spLocks noChangeArrowheads="1"/>
          </p:cNvSpPr>
          <p:nvPr/>
        </p:nvSpPr>
        <p:spPr bwMode="auto">
          <a:xfrm>
            <a:off x="2057400" y="2895600"/>
            <a:ext cx="1066800" cy="381000"/>
          </a:xfrm>
          <a:prstGeom prst="rect">
            <a:avLst/>
          </a:prstGeom>
          <a:noFill/>
          <a:ln w="9525">
            <a:noFill/>
            <a:miter lim="800000"/>
            <a:headEnd/>
            <a:tailEnd/>
          </a:ln>
          <a:effectLst/>
        </p:spPr>
        <p:txBody>
          <a:bodyPr/>
          <a:lstStyle/>
          <a:p>
            <a:pPr>
              <a:spcBef>
                <a:spcPct val="20000"/>
              </a:spcBef>
              <a:tabLst>
                <a:tab pos="228600" algn="l"/>
                <a:tab pos="914400" algn="l"/>
              </a:tabLst>
            </a:pPr>
            <a:r>
              <a:rPr lang="en-US" sz="2200" dirty="0">
                <a:solidFill>
                  <a:schemeClr val="accent2"/>
                </a:solidFill>
                <a:cs typeface="Times New Roman" pitchFamily="18" charset="0"/>
              </a:rPr>
              <a:t>and</a:t>
            </a:r>
          </a:p>
        </p:txBody>
      </p:sp>
      <p:graphicFrame>
        <p:nvGraphicFramePr>
          <p:cNvPr id="192581" name="Object 69"/>
          <p:cNvGraphicFramePr>
            <a:graphicFrameLocks noChangeAspect="1"/>
          </p:cNvGraphicFramePr>
          <p:nvPr/>
        </p:nvGraphicFramePr>
        <p:xfrm>
          <a:off x="1905000" y="3886200"/>
          <a:ext cx="1690688" cy="542626"/>
        </p:xfrm>
        <a:graphic>
          <a:graphicData uri="http://schemas.openxmlformats.org/presentationml/2006/ole">
            <mc:AlternateContent xmlns:mc="http://schemas.openxmlformats.org/markup-compatibility/2006">
              <mc:Choice xmlns:v="urn:schemas-microsoft-com:vml" Requires="v">
                <p:oleObj spid="_x0000_s237668" name="Equation" r:id="rId9" imgW="990360" imgH="317160" progId="Equation.3">
                  <p:embed/>
                </p:oleObj>
              </mc:Choice>
              <mc:Fallback>
                <p:oleObj name="Equation" r:id="rId9" imgW="990360" imgH="31716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05000" y="3886200"/>
                        <a:ext cx="1690688" cy="542626"/>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2595" name="Object 83"/>
          <p:cNvGraphicFramePr>
            <a:graphicFrameLocks noChangeAspect="1"/>
          </p:cNvGraphicFramePr>
          <p:nvPr/>
        </p:nvGraphicFramePr>
        <p:xfrm>
          <a:off x="2971800" y="2895600"/>
          <a:ext cx="1219200" cy="473122"/>
        </p:xfrm>
        <a:graphic>
          <a:graphicData uri="http://schemas.openxmlformats.org/presentationml/2006/ole">
            <mc:AlternateContent xmlns:mc="http://schemas.openxmlformats.org/markup-compatibility/2006">
              <mc:Choice xmlns:v="urn:schemas-microsoft-com:vml" Requires="v">
                <p:oleObj spid="_x0000_s237669" name="Equation" r:id="rId11" imgW="685800" imgH="266400" progId="Equation.3">
                  <p:embed/>
                </p:oleObj>
              </mc:Choice>
              <mc:Fallback>
                <p:oleObj name="Equation" r:id="rId11" imgW="685800" imgH="266400" progId="Equation.3">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71800" y="2895600"/>
                        <a:ext cx="1219200" cy="473122"/>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596" name="Rectangle 84"/>
          <p:cNvSpPr>
            <a:spLocks noChangeArrowheads="1"/>
          </p:cNvSpPr>
          <p:nvPr/>
        </p:nvSpPr>
        <p:spPr bwMode="auto">
          <a:xfrm>
            <a:off x="0" y="3886200"/>
            <a:ext cx="1981200" cy="381000"/>
          </a:xfrm>
          <a:prstGeom prst="rect">
            <a:avLst/>
          </a:prstGeom>
          <a:noFill/>
          <a:ln w="9525">
            <a:noFill/>
            <a:miter lim="800000"/>
            <a:headEnd/>
            <a:tailEnd/>
          </a:ln>
          <a:effectLst/>
        </p:spPr>
        <p:txBody>
          <a:bodyPr/>
          <a:lstStyle/>
          <a:p>
            <a:pPr>
              <a:spcBef>
                <a:spcPct val="20000"/>
              </a:spcBef>
              <a:tabLst>
                <a:tab pos="228600" algn="l"/>
                <a:tab pos="914400" algn="l"/>
              </a:tabLst>
            </a:pPr>
            <a:r>
              <a:rPr lang="en-US" sz="2200" dirty="0">
                <a:solidFill>
                  <a:schemeClr val="accent2"/>
                </a:solidFill>
                <a:cs typeface="Times New Roman" pitchFamily="18" charset="0"/>
              </a:rPr>
              <a:t>Also note that</a:t>
            </a:r>
          </a:p>
        </p:txBody>
      </p:sp>
      <p:sp>
        <p:nvSpPr>
          <p:cNvPr id="18"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19"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20" name="Rectangle 4"/>
          <p:cNvSpPr>
            <a:spLocks noChangeArrowheads="1"/>
          </p:cNvSpPr>
          <p:nvPr/>
        </p:nvSpPr>
        <p:spPr bwMode="auto">
          <a:xfrm>
            <a:off x="0" y="0"/>
            <a:ext cx="6705600" cy="304800"/>
          </a:xfrm>
          <a:prstGeom prst="rect">
            <a:avLst/>
          </a:prstGeom>
          <a:noFill/>
          <a:ln w="9525">
            <a:noFill/>
            <a:miter lim="800000"/>
            <a:headEnd/>
            <a:tailEnd/>
          </a:ln>
        </p:spPr>
        <p:txBody>
          <a:bodyPr/>
          <a:lstStyle/>
          <a:p>
            <a:pPr>
              <a:spcBef>
                <a:spcPct val="20000"/>
              </a:spcBef>
            </a:pPr>
            <a:r>
              <a:rPr lang="en-US" sz="2000" dirty="0">
                <a:solidFill>
                  <a:schemeClr val="accent2"/>
                </a:solidFill>
                <a:cs typeface="Times New Roman" pitchFamily="18" charset="0"/>
              </a:rPr>
              <a:t>Chapter 9      EGR 272 – Circuit Theory II</a:t>
            </a:r>
            <a:endParaRPr lang="en-US" sz="32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78" name="Rectangle 14"/>
          <p:cNvSpPr>
            <a:spLocks noChangeArrowheads="1"/>
          </p:cNvSpPr>
          <p:nvPr/>
        </p:nvSpPr>
        <p:spPr bwMode="auto">
          <a:xfrm>
            <a:off x="0" y="381000"/>
            <a:ext cx="9144000" cy="1295400"/>
          </a:xfrm>
          <a:prstGeom prst="rect">
            <a:avLst/>
          </a:prstGeom>
          <a:noFill/>
          <a:ln w="9525">
            <a:noFill/>
            <a:miter lim="800000"/>
            <a:headEnd/>
            <a:tailEnd/>
          </a:ln>
          <a:effectLst/>
        </p:spPr>
        <p:txBody>
          <a:bodyPr/>
          <a:lstStyle/>
          <a:p>
            <a:pPr>
              <a:spcBef>
                <a:spcPct val="20000"/>
              </a:spcBef>
              <a:tabLst>
                <a:tab pos="228600" algn="l"/>
                <a:tab pos="914400" algn="l"/>
              </a:tabLst>
            </a:pPr>
            <a:r>
              <a:rPr lang="en-US" sz="2200" b="1" u="sng" dirty="0">
                <a:solidFill>
                  <a:schemeClr val="accent2"/>
                </a:solidFill>
                <a:cs typeface="Times New Roman" pitchFamily="18" charset="0"/>
              </a:rPr>
              <a:t>Impedance Diagram</a:t>
            </a:r>
            <a:r>
              <a:rPr lang="en-US" sz="2200" b="1" dirty="0">
                <a:solidFill>
                  <a:schemeClr val="accent2"/>
                </a:solidFill>
                <a:cs typeface="Times New Roman" pitchFamily="18" charset="0"/>
              </a:rPr>
              <a:t>:</a:t>
            </a:r>
          </a:p>
          <a:p>
            <a:pPr>
              <a:spcBef>
                <a:spcPct val="20000"/>
              </a:spcBef>
              <a:tabLst>
                <a:tab pos="228600" algn="l"/>
                <a:tab pos="914400" algn="l"/>
              </a:tabLst>
            </a:pPr>
            <a:r>
              <a:rPr lang="en-US" sz="2200" dirty="0">
                <a:solidFill>
                  <a:schemeClr val="accent2"/>
                </a:solidFill>
                <a:cs typeface="Times New Roman" pitchFamily="18" charset="0"/>
              </a:rPr>
              <a:t>The relationship between Z, R, and X is sometimes illustrated using an </a:t>
            </a:r>
            <a:r>
              <a:rPr lang="en-US" sz="2200" b="1" i="1" u="sng" dirty="0">
                <a:solidFill>
                  <a:schemeClr val="accent2"/>
                </a:solidFill>
                <a:cs typeface="Times New Roman" pitchFamily="18" charset="0"/>
              </a:rPr>
              <a:t>impedance diagram</a:t>
            </a:r>
            <a:r>
              <a:rPr lang="en-US" sz="2200" dirty="0">
                <a:solidFill>
                  <a:schemeClr val="accent2"/>
                </a:solidFill>
                <a:cs typeface="Times New Roman" pitchFamily="18" charset="0"/>
              </a:rPr>
              <a:t> as shown:</a:t>
            </a:r>
          </a:p>
        </p:txBody>
      </p:sp>
      <p:grpSp>
        <p:nvGrpSpPr>
          <p:cNvPr id="2" name="Group 37"/>
          <p:cNvGrpSpPr>
            <a:grpSpLocks/>
          </p:cNvGrpSpPr>
          <p:nvPr/>
        </p:nvGrpSpPr>
        <p:grpSpPr bwMode="auto">
          <a:xfrm>
            <a:off x="1371600" y="1752600"/>
            <a:ext cx="2800350" cy="2195513"/>
            <a:chOff x="3648" y="1680"/>
            <a:chExt cx="1764" cy="1383"/>
          </a:xfrm>
        </p:grpSpPr>
        <p:sp>
          <p:nvSpPr>
            <p:cNvPr id="241679" name="Line 15"/>
            <p:cNvSpPr>
              <a:spLocks noChangeShapeType="1"/>
            </p:cNvSpPr>
            <p:nvPr/>
          </p:nvSpPr>
          <p:spPr bwMode="auto">
            <a:xfrm>
              <a:off x="3792" y="2832"/>
              <a:ext cx="1344" cy="0"/>
            </a:xfrm>
            <a:prstGeom prst="line">
              <a:avLst/>
            </a:prstGeom>
            <a:noFill/>
            <a:ln w="28575">
              <a:solidFill>
                <a:schemeClr val="accent2"/>
              </a:solidFill>
              <a:round/>
              <a:headEnd/>
              <a:tailEnd type="triangle" w="med" len="med"/>
            </a:ln>
            <a:effectLst/>
          </p:spPr>
          <p:txBody>
            <a:bodyPr/>
            <a:lstStyle/>
            <a:p>
              <a:endParaRPr lang="en-US"/>
            </a:p>
          </p:txBody>
        </p:sp>
        <p:sp>
          <p:nvSpPr>
            <p:cNvPr id="241680" name="Line 16"/>
            <p:cNvSpPr>
              <a:spLocks noChangeShapeType="1"/>
            </p:cNvSpPr>
            <p:nvPr/>
          </p:nvSpPr>
          <p:spPr bwMode="auto">
            <a:xfrm flipV="1">
              <a:off x="3888" y="1872"/>
              <a:ext cx="0" cy="1056"/>
            </a:xfrm>
            <a:prstGeom prst="line">
              <a:avLst/>
            </a:prstGeom>
            <a:noFill/>
            <a:ln w="28575">
              <a:solidFill>
                <a:schemeClr val="accent2"/>
              </a:solidFill>
              <a:round/>
              <a:headEnd/>
              <a:tailEnd type="triangle" w="med" len="med"/>
            </a:ln>
            <a:effectLst/>
          </p:spPr>
          <p:txBody>
            <a:bodyPr/>
            <a:lstStyle/>
            <a:p>
              <a:endParaRPr lang="en-US"/>
            </a:p>
          </p:txBody>
        </p:sp>
        <p:sp>
          <p:nvSpPr>
            <p:cNvPr id="241681" name="Line 17"/>
            <p:cNvSpPr>
              <a:spLocks noChangeShapeType="1"/>
            </p:cNvSpPr>
            <p:nvPr/>
          </p:nvSpPr>
          <p:spPr bwMode="auto">
            <a:xfrm flipV="1">
              <a:off x="3888" y="2064"/>
              <a:ext cx="1056" cy="768"/>
            </a:xfrm>
            <a:prstGeom prst="line">
              <a:avLst/>
            </a:prstGeom>
            <a:noFill/>
            <a:ln w="28575">
              <a:solidFill>
                <a:srgbClr val="FF3300"/>
              </a:solidFill>
              <a:round/>
              <a:headEnd/>
              <a:tailEnd type="triangle" w="med" len="med"/>
            </a:ln>
            <a:effectLst/>
          </p:spPr>
          <p:txBody>
            <a:bodyPr/>
            <a:lstStyle/>
            <a:p>
              <a:endParaRPr lang="en-US"/>
            </a:p>
          </p:txBody>
        </p:sp>
        <p:sp>
          <p:nvSpPr>
            <p:cNvPr id="241682" name="Line 18"/>
            <p:cNvSpPr>
              <a:spLocks noChangeShapeType="1"/>
            </p:cNvSpPr>
            <p:nvPr/>
          </p:nvSpPr>
          <p:spPr bwMode="auto">
            <a:xfrm>
              <a:off x="4944" y="2064"/>
              <a:ext cx="0" cy="768"/>
            </a:xfrm>
            <a:prstGeom prst="line">
              <a:avLst/>
            </a:prstGeom>
            <a:noFill/>
            <a:ln w="28575">
              <a:solidFill>
                <a:schemeClr val="tx1"/>
              </a:solidFill>
              <a:prstDash val="dash"/>
              <a:round/>
              <a:headEnd/>
              <a:tailEnd/>
            </a:ln>
            <a:effectLst/>
          </p:spPr>
          <p:txBody>
            <a:bodyPr/>
            <a:lstStyle/>
            <a:p>
              <a:endParaRPr lang="en-US"/>
            </a:p>
          </p:txBody>
        </p:sp>
        <p:sp>
          <p:nvSpPr>
            <p:cNvPr id="241683" name="Line 19"/>
            <p:cNvSpPr>
              <a:spLocks noChangeShapeType="1"/>
            </p:cNvSpPr>
            <p:nvPr/>
          </p:nvSpPr>
          <p:spPr bwMode="auto">
            <a:xfrm flipH="1">
              <a:off x="3888" y="2064"/>
              <a:ext cx="1056" cy="0"/>
            </a:xfrm>
            <a:prstGeom prst="line">
              <a:avLst/>
            </a:prstGeom>
            <a:noFill/>
            <a:ln w="28575">
              <a:solidFill>
                <a:schemeClr val="tx1"/>
              </a:solidFill>
              <a:prstDash val="dash"/>
              <a:round/>
              <a:headEnd/>
              <a:tailEnd/>
            </a:ln>
            <a:effectLst/>
          </p:spPr>
          <p:txBody>
            <a:bodyPr/>
            <a:lstStyle/>
            <a:p>
              <a:endParaRPr lang="en-US"/>
            </a:p>
          </p:txBody>
        </p:sp>
        <p:sp>
          <p:nvSpPr>
            <p:cNvPr id="241684" name="Text Box 20"/>
            <p:cNvSpPr txBox="1">
              <a:spLocks noChangeArrowheads="1"/>
            </p:cNvSpPr>
            <p:nvPr/>
          </p:nvSpPr>
          <p:spPr bwMode="auto">
            <a:xfrm>
              <a:off x="5136" y="2736"/>
              <a:ext cx="276" cy="231"/>
            </a:xfrm>
            <a:prstGeom prst="rect">
              <a:avLst/>
            </a:prstGeom>
            <a:noFill/>
            <a:ln w="9525">
              <a:noFill/>
              <a:miter lim="800000"/>
              <a:headEnd/>
              <a:tailEnd/>
            </a:ln>
            <a:effectLst/>
          </p:spPr>
          <p:txBody>
            <a:bodyPr wrap="none">
              <a:spAutoFit/>
            </a:bodyPr>
            <a:lstStyle/>
            <a:p>
              <a:r>
                <a:rPr lang="en-US" sz="1800">
                  <a:solidFill>
                    <a:schemeClr val="accent2"/>
                  </a:solidFill>
                </a:rPr>
                <a:t>Re</a:t>
              </a:r>
            </a:p>
          </p:txBody>
        </p:sp>
        <p:sp>
          <p:nvSpPr>
            <p:cNvPr id="241685" name="Text Box 21"/>
            <p:cNvSpPr txBox="1">
              <a:spLocks noChangeArrowheads="1"/>
            </p:cNvSpPr>
            <p:nvPr/>
          </p:nvSpPr>
          <p:spPr bwMode="auto">
            <a:xfrm>
              <a:off x="3744" y="1680"/>
              <a:ext cx="276" cy="231"/>
            </a:xfrm>
            <a:prstGeom prst="rect">
              <a:avLst/>
            </a:prstGeom>
            <a:noFill/>
            <a:ln w="9525">
              <a:noFill/>
              <a:miter lim="800000"/>
              <a:headEnd/>
              <a:tailEnd/>
            </a:ln>
            <a:effectLst/>
          </p:spPr>
          <p:txBody>
            <a:bodyPr wrap="none">
              <a:spAutoFit/>
            </a:bodyPr>
            <a:lstStyle/>
            <a:p>
              <a:r>
                <a:rPr lang="en-US" sz="1800">
                  <a:solidFill>
                    <a:schemeClr val="accent2"/>
                  </a:solidFill>
                </a:rPr>
                <a:t>Im</a:t>
              </a:r>
            </a:p>
          </p:txBody>
        </p:sp>
        <p:sp>
          <p:nvSpPr>
            <p:cNvPr id="241686" name="Text Box 22"/>
            <p:cNvSpPr txBox="1">
              <a:spLocks noChangeArrowheads="1"/>
            </p:cNvSpPr>
            <p:nvPr/>
          </p:nvSpPr>
          <p:spPr bwMode="auto">
            <a:xfrm>
              <a:off x="4848" y="2832"/>
              <a:ext cx="220" cy="231"/>
            </a:xfrm>
            <a:prstGeom prst="rect">
              <a:avLst/>
            </a:prstGeom>
            <a:noFill/>
            <a:ln w="9525">
              <a:noFill/>
              <a:miter lim="800000"/>
              <a:headEnd/>
              <a:tailEnd/>
            </a:ln>
            <a:effectLst/>
          </p:spPr>
          <p:txBody>
            <a:bodyPr wrap="none">
              <a:spAutoFit/>
            </a:bodyPr>
            <a:lstStyle/>
            <a:p>
              <a:r>
                <a:rPr lang="en-US" sz="1800" b="1">
                  <a:solidFill>
                    <a:srgbClr val="FF3300"/>
                  </a:solidFill>
                </a:rPr>
                <a:t>R</a:t>
              </a:r>
            </a:p>
          </p:txBody>
        </p:sp>
        <p:sp>
          <p:nvSpPr>
            <p:cNvPr id="241687" name="Text Box 23"/>
            <p:cNvSpPr txBox="1">
              <a:spLocks noChangeArrowheads="1"/>
            </p:cNvSpPr>
            <p:nvPr/>
          </p:nvSpPr>
          <p:spPr bwMode="auto">
            <a:xfrm>
              <a:off x="3648" y="1968"/>
              <a:ext cx="220" cy="231"/>
            </a:xfrm>
            <a:prstGeom prst="rect">
              <a:avLst/>
            </a:prstGeom>
            <a:noFill/>
            <a:ln w="9525">
              <a:noFill/>
              <a:miter lim="800000"/>
              <a:headEnd/>
              <a:tailEnd/>
            </a:ln>
            <a:effectLst/>
          </p:spPr>
          <p:txBody>
            <a:bodyPr wrap="none">
              <a:spAutoFit/>
            </a:bodyPr>
            <a:lstStyle/>
            <a:p>
              <a:r>
                <a:rPr lang="en-US" sz="1800" b="1">
                  <a:solidFill>
                    <a:srgbClr val="FF3300"/>
                  </a:solidFill>
                </a:rPr>
                <a:t>X</a:t>
              </a:r>
            </a:p>
          </p:txBody>
        </p:sp>
        <p:sp>
          <p:nvSpPr>
            <p:cNvPr id="241688" name="Text Box 24"/>
            <p:cNvSpPr txBox="1">
              <a:spLocks noChangeArrowheads="1"/>
            </p:cNvSpPr>
            <p:nvPr/>
          </p:nvSpPr>
          <p:spPr bwMode="auto">
            <a:xfrm>
              <a:off x="4896" y="1872"/>
              <a:ext cx="212" cy="231"/>
            </a:xfrm>
            <a:prstGeom prst="rect">
              <a:avLst/>
            </a:prstGeom>
            <a:noFill/>
            <a:ln w="9525">
              <a:noFill/>
              <a:miter lim="800000"/>
              <a:headEnd/>
              <a:tailEnd/>
            </a:ln>
            <a:effectLst/>
          </p:spPr>
          <p:txBody>
            <a:bodyPr wrap="none">
              <a:spAutoFit/>
            </a:bodyPr>
            <a:lstStyle/>
            <a:p>
              <a:r>
                <a:rPr lang="en-US" sz="1800" b="1">
                  <a:solidFill>
                    <a:srgbClr val="FF3300"/>
                  </a:solidFill>
                </a:rPr>
                <a:t>Z</a:t>
              </a:r>
            </a:p>
          </p:txBody>
        </p:sp>
        <p:sp>
          <p:nvSpPr>
            <p:cNvPr id="241689" name="Text Box 25"/>
            <p:cNvSpPr txBox="1">
              <a:spLocks noChangeArrowheads="1"/>
            </p:cNvSpPr>
            <p:nvPr/>
          </p:nvSpPr>
          <p:spPr bwMode="auto">
            <a:xfrm>
              <a:off x="4176" y="2256"/>
              <a:ext cx="276" cy="231"/>
            </a:xfrm>
            <a:prstGeom prst="rect">
              <a:avLst/>
            </a:prstGeom>
            <a:noFill/>
            <a:ln w="9525">
              <a:noFill/>
              <a:miter lim="800000"/>
              <a:headEnd/>
              <a:tailEnd/>
            </a:ln>
            <a:effectLst/>
          </p:spPr>
          <p:txBody>
            <a:bodyPr wrap="none">
              <a:spAutoFit/>
            </a:bodyPr>
            <a:lstStyle/>
            <a:p>
              <a:r>
                <a:rPr lang="en-US" sz="1800" b="1">
                  <a:solidFill>
                    <a:srgbClr val="FF3300"/>
                  </a:solidFill>
                </a:rPr>
                <a:t>|Z|</a:t>
              </a:r>
            </a:p>
          </p:txBody>
        </p:sp>
        <p:sp>
          <p:nvSpPr>
            <p:cNvPr id="241690" name="Line 26"/>
            <p:cNvSpPr>
              <a:spLocks noChangeShapeType="1"/>
            </p:cNvSpPr>
            <p:nvPr/>
          </p:nvSpPr>
          <p:spPr bwMode="auto">
            <a:xfrm>
              <a:off x="4944" y="1920"/>
              <a:ext cx="96" cy="0"/>
            </a:xfrm>
            <a:prstGeom prst="line">
              <a:avLst/>
            </a:prstGeom>
            <a:noFill/>
            <a:ln w="28575">
              <a:solidFill>
                <a:srgbClr val="FF3300"/>
              </a:solidFill>
              <a:round/>
              <a:headEnd/>
              <a:tailEnd/>
            </a:ln>
            <a:effectLst/>
          </p:spPr>
          <p:txBody>
            <a:bodyPr/>
            <a:lstStyle/>
            <a:p>
              <a:endParaRPr lang="en-US"/>
            </a:p>
          </p:txBody>
        </p:sp>
        <p:sp>
          <p:nvSpPr>
            <p:cNvPr id="241698" name="Text Box 34"/>
            <p:cNvSpPr txBox="1">
              <a:spLocks noChangeArrowheads="1"/>
            </p:cNvSpPr>
            <p:nvPr/>
          </p:nvSpPr>
          <p:spPr bwMode="auto">
            <a:xfrm>
              <a:off x="4128" y="2592"/>
              <a:ext cx="191" cy="231"/>
            </a:xfrm>
            <a:prstGeom prst="rect">
              <a:avLst/>
            </a:prstGeom>
            <a:noFill/>
            <a:ln w="9525">
              <a:noFill/>
              <a:miter lim="800000"/>
              <a:headEnd/>
              <a:tailEnd/>
            </a:ln>
            <a:effectLst/>
          </p:spPr>
          <p:txBody>
            <a:bodyPr wrap="none">
              <a:spAutoFit/>
            </a:bodyPr>
            <a:lstStyle/>
            <a:p>
              <a:r>
                <a:rPr lang="en-US" sz="1800" b="1">
                  <a:solidFill>
                    <a:srgbClr val="FF3300"/>
                  </a:solidFill>
                  <a:sym typeface="Symbol" pitchFamily="18" charset="2"/>
                </a:rPr>
                <a:t></a:t>
              </a:r>
              <a:endParaRPr lang="en-US" sz="1800" b="1">
                <a:solidFill>
                  <a:srgbClr val="FF3300"/>
                </a:solidFill>
              </a:endParaRPr>
            </a:p>
          </p:txBody>
        </p:sp>
      </p:grpSp>
      <p:grpSp>
        <p:nvGrpSpPr>
          <p:cNvPr id="3" name="Group 38"/>
          <p:cNvGrpSpPr>
            <a:grpSpLocks/>
          </p:cNvGrpSpPr>
          <p:nvPr/>
        </p:nvGrpSpPr>
        <p:grpSpPr bwMode="auto">
          <a:xfrm>
            <a:off x="5486400" y="2362200"/>
            <a:ext cx="2178050" cy="1585913"/>
            <a:chOff x="3360" y="3168"/>
            <a:chExt cx="1372" cy="999"/>
          </a:xfrm>
        </p:grpSpPr>
        <p:sp>
          <p:nvSpPr>
            <p:cNvPr id="241693" name="Line 29"/>
            <p:cNvSpPr>
              <a:spLocks noChangeShapeType="1"/>
            </p:cNvSpPr>
            <p:nvPr/>
          </p:nvSpPr>
          <p:spPr bwMode="auto">
            <a:xfrm flipV="1">
              <a:off x="3360" y="3168"/>
              <a:ext cx="1056" cy="768"/>
            </a:xfrm>
            <a:prstGeom prst="line">
              <a:avLst/>
            </a:prstGeom>
            <a:noFill/>
            <a:ln w="28575">
              <a:solidFill>
                <a:srgbClr val="FF3300"/>
              </a:solidFill>
              <a:round/>
              <a:headEnd/>
              <a:tailEnd type="triangle" w="med" len="med"/>
            </a:ln>
            <a:effectLst/>
          </p:spPr>
          <p:txBody>
            <a:bodyPr/>
            <a:lstStyle/>
            <a:p>
              <a:endParaRPr lang="en-US"/>
            </a:p>
          </p:txBody>
        </p:sp>
        <p:sp>
          <p:nvSpPr>
            <p:cNvPr id="241694" name="Line 30"/>
            <p:cNvSpPr>
              <a:spLocks noChangeShapeType="1"/>
            </p:cNvSpPr>
            <p:nvPr/>
          </p:nvSpPr>
          <p:spPr bwMode="auto">
            <a:xfrm>
              <a:off x="4416" y="3168"/>
              <a:ext cx="0" cy="768"/>
            </a:xfrm>
            <a:prstGeom prst="line">
              <a:avLst/>
            </a:prstGeom>
            <a:noFill/>
            <a:ln w="28575">
              <a:solidFill>
                <a:srgbClr val="FF3300"/>
              </a:solidFill>
              <a:round/>
              <a:headEnd/>
              <a:tailEnd/>
            </a:ln>
            <a:effectLst/>
          </p:spPr>
          <p:txBody>
            <a:bodyPr/>
            <a:lstStyle/>
            <a:p>
              <a:endParaRPr lang="en-US"/>
            </a:p>
          </p:txBody>
        </p:sp>
        <p:sp>
          <p:nvSpPr>
            <p:cNvPr id="241695" name="Line 31"/>
            <p:cNvSpPr>
              <a:spLocks noChangeShapeType="1"/>
            </p:cNvSpPr>
            <p:nvPr/>
          </p:nvSpPr>
          <p:spPr bwMode="auto">
            <a:xfrm flipH="1">
              <a:off x="3360" y="3936"/>
              <a:ext cx="1056" cy="0"/>
            </a:xfrm>
            <a:prstGeom prst="line">
              <a:avLst/>
            </a:prstGeom>
            <a:noFill/>
            <a:ln w="28575">
              <a:solidFill>
                <a:srgbClr val="FF3300"/>
              </a:solidFill>
              <a:round/>
              <a:headEnd/>
              <a:tailEnd/>
            </a:ln>
            <a:effectLst/>
          </p:spPr>
          <p:txBody>
            <a:bodyPr/>
            <a:lstStyle/>
            <a:p>
              <a:endParaRPr lang="en-US"/>
            </a:p>
          </p:txBody>
        </p:sp>
        <p:sp>
          <p:nvSpPr>
            <p:cNvPr id="241696" name="Text Box 32"/>
            <p:cNvSpPr txBox="1">
              <a:spLocks noChangeArrowheads="1"/>
            </p:cNvSpPr>
            <p:nvPr/>
          </p:nvSpPr>
          <p:spPr bwMode="auto">
            <a:xfrm>
              <a:off x="3888" y="3936"/>
              <a:ext cx="220" cy="231"/>
            </a:xfrm>
            <a:prstGeom prst="rect">
              <a:avLst/>
            </a:prstGeom>
            <a:noFill/>
            <a:ln w="9525">
              <a:noFill/>
              <a:miter lim="800000"/>
              <a:headEnd/>
              <a:tailEnd/>
            </a:ln>
            <a:effectLst/>
          </p:spPr>
          <p:txBody>
            <a:bodyPr wrap="none">
              <a:spAutoFit/>
            </a:bodyPr>
            <a:lstStyle/>
            <a:p>
              <a:r>
                <a:rPr lang="en-US" sz="1800" b="1">
                  <a:solidFill>
                    <a:srgbClr val="FF3300"/>
                  </a:solidFill>
                </a:rPr>
                <a:t>R</a:t>
              </a:r>
            </a:p>
          </p:txBody>
        </p:sp>
        <p:sp>
          <p:nvSpPr>
            <p:cNvPr id="241697" name="Text Box 33"/>
            <p:cNvSpPr txBox="1">
              <a:spLocks noChangeArrowheads="1"/>
            </p:cNvSpPr>
            <p:nvPr/>
          </p:nvSpPr>
          <p:spPr bwMode="auto">
            <a:xfrm>
              <a:off x="4464" y="3456"/>
              <a:ext cx="268" cy="231"/>
            </a:xfrm>
            <a:prstGeom prst="rect">
              <a:avLst/>
            </a:prstGeom>
            <a:noFill/>
            <a:ln w="9525">
              <a:noFill/>
              <a:miter lim="800000"/>
              <a:headEnd/>
              <a:tailEnd/>
            </a:ln>
            <a:effectLst/>
          </p:spPr>
          <p:txBody>
            <a:bodyPr wrap="none">
              <a:spAutoFit/>
            </a:bodyPr>
            <a:lstStyle/>
            <a:p>
              <a:r>
                <a:rPr lang="en-US" sz="1800" b="1">
                  <a:solidFill>
                    <a:srgbClr val="FF3300"/>
                  </a:solidFill>
                </a:rPr>
                <a:t>jX</a:t>
              </a:r>
            </a:p>
          </p:txBody>
        </p:sp>
        <p:sp>
          <p:nvSpPr>
            <p:cNvPr id="241699" name="Text Box 35"/>
            <p:cNvSpPr txBox="1">
              <a:spLocks noChangeArrowheads="1"/>
            </p:cNvSpPr>
            <p:nvPr/>
          </p:nvSpPr>
          <p:spPr bwMode="auto">
            <a:xfrm>
              <a:off x="3648" y="3360"/>
              <a:ext cx="276" cy="231"/>
            </a:xfrm>
            <a:prstGeom prst="rect">
              <a:avLst/>
            </a:prstGeom>
            <a:noFill/>
            <a:ln w="9525">
              <a:noFill/>
              <a:miter lim="800000"/>
              <a:headEnd/>
              <a:tailEnd/>
            </a:ln>
            <a:effectLst/>
          </p:spPr>
          <p:txBody>
            <a:bodyPr wrap="none">
              <a:spAutoFit/>
            </a:bodyPr>
            <a:lstStyle/>
            <a:p>
              <a:r>
                <a:rPr lang="en-US" sz="1800" b="1">
                  <a:solidFill>
                    <a:srgbClr val="FF3300"/>
                  </a:solidFill>
                </a:rPr>
                <a:t>|Z|</a:t>
              </a:r>
            </a:p>
          </p:txBody>
        </p:sp>
        <p:sp>
          <p:nvSpPr>
            <p:cNvPr id="241700" name="Text Box 36"/>
            <p:cNvSpPr txBox="1">
              <a:spLocks noChangeArrowheads="1"/>
            </p:cNvSpPr>
            <p:nvPr/>
          </p:nvSpPr>
          <p:spPr bwMode="auto">
            <a:xfrm>
              <a:off x="3600" y="3696"/>
              <a:ext cx="191" cy="231"/>
            </a:xfrm>
            <a:prstGeom prst="rect">
              <a:avLst/>
            </a:prstGeom>
            <a:noFill/>
            <a:ln w="9525">
              <a:noFill/>
              <a:miter lim="800000"/>
              <a:headEnd/>
              <a:tailEnd/>
            </a:ln>
            <a:effectLst/>
          </p:spPr>
          <p:txBody>
            <a:bodyPr wrap="none">
              <a:spAutoFit/>
            </a:bodyPr>
            <a:lstStyle/>
            <a:p>
              <a:r>
                <a:rPr lang="en-US" sz="1800" b="1">
                  <a:solidFill>
                    <a:srgbClr val="FF3300"/>
                  </a:solidFill>
                  <a:sym typeface="Symbol" pitchFamily="18" charset="2"/>
                </a:rPr>
                <a:t></a:t>
              </a:r>
              <a:endParaRPr lang="en-US" sz="1800" b="1">
                <a:solidFill>
                  <a:srgbClr val="FF3300"/>
                </a:solidFill>
              </a:endParaRPr>
            </a:p>
          </p:txBody>
        </p:sp>
      </p:grpSp>
      <p:sp>
        <p:nvSpPr>
          <p:cNvPr id="241703" name="Rectangle 39"/>
          <p:cNvSpPr>
            <a:spLocks noChangeArrowheads="1"/>
          </p:cNvSpPr>
          <p:nvPr/>
        </p:nvSpPr>
        <p:spPr bwMode="auto">
          <a:xfrm>
            <a:off x="4648200" y="2667000"/>
            <a:ext cx="533400" cy="381000"/>
          </a:xfrm>
          <a:prstGeom prst="rect">
            <a:avLst/>
          </a:prstGeom>
          <a:noFill/>
          <a:ln w="9525">
            <a:noFill/>
            <a:miter lim="800000"/>
            <a:headEnd/>
            <a:tailEnd/>
          </a:ln>
          <a:effectLst/>
        </p:spPr>
        <p:txBody>
          <a:bodyPr/>
          <a:lstStyle/>
          <a:p>
            <a:pPr>
              <a:spcBef>
                <a:spcPct val="20000"/>
              </a:spcBef>
              <a:tabLst>
                <a:tab pos="228600" algn="l"/>
                <a:tab pos="914400" algn="l"/>
              </a:tabLst>
            </a:pPr>
            <a:r>
              <a:rPr lang="en-US" sz="2200">
                <a:solidFill>
                  <a:schemeClr val="accent2"/>
                </a:solidFill>
                <a:cs typeface="Times New Roman" pitchFamily="18" charset="0"/>
              </a:rPr>
              <a:t>or</a:t>
            </a:r>
          </a:p>
        </p:txBody>
      </p:sp>
      <p:sp>
        <p:nvSpPr>
          <p:cNvPr id="241704" name="Rectangle 40"/>
          <p:cNvSpPr>
            <a:spLocks noChangeArrowheads="1"/>
          </p:cNvSpPr>
          <p:nvPr/>
        </p:nvSpPr>
        <p:spPr bwMode="auto">
          <a:xfrm>
            <a:off x="0" y="4114800"/>
            <a:ext cx="7924800" cy="762000"/>
          </a:xfrm>
          <a:prstGeom prst="rect">
            <a:avLst/>
          </a:prstGeom>
          <a:noFill/>
          <a:ln w="9525">
            <a:noFill/>
            <a:miter lim="800000"/>
            <a:headEnd/>
            <a:tailEnd/>
          </a:ln>
          <a:effectLst/>
        </p:spPr>
        <p:txBody>
          <a:bodyPr/>
          <a:lstStyle/>
          <a:p>
            <a:pPr>
              <a:spcBef>
                <a:spcPct val="20000"/>
              </a:spcBef>
              <a:tabLst>
                <a:tab pos="228600" algn="l"/>
                <a:tab pos="914400" algn="l"/>
              </a:tabLst>
            </a:pPr>
            <a:r>
              <a:rPr lang="en-US" sz="2200" b="1" u="sng" dirty="0">
                <a:solidFill>
                  <a:schemeClr val="accent2"/>
                </a:solidFill>
                <a:cs typeface="Times New Roman" pitchFamily="18" charset="0"/>
              </a:rPr>
              <a:t>Inductive reactance</a:t>
            </a:r>
            <a:r>
              <a:rPr lang="en-US" sz="2200" b="1" dirty="0">
                <a:solidFill>
                  <a:schemeClr val="accent2"/>
                </a:solidFill>
                <a:cs typeface="Times New Roman" pitchFamily="18" charset="0"/>
              </a:rPr>
              <a:t>:</a:t>
            </a:r>
            <a:endParaRPr lang="en-US" sz="2200" dirty="0">
              <a:solidFill>
                <a:schemeClr val="accent2"/>
              </a:solidFill>
              <a:cs typeface="Times New Roman" pitchFamily="18" charset="0"/>
            </a:endParaRPr>
          </a:p>
          <a:p>
            <a:pPr>
              <a:spcBef>
                <a:spcPct val="20000"/>
              </a:spcBef>
              <a:tabLst>
                <a:tab pos="228600" algn="l"/>
                <a:tab pos="914400" algn="l"/>
              </a:tabLst>
            </a:pPr>
            <a:r>
              <a:rPr lang="en-US" sz="2200" dirty="0">
                <a:solidFill>
                  <a:schemeClr val="accent2"/>
                </a:solidFill>
                <a:cs typeface="Times New Roman" pitchFamily="18" charset="0"/>
              </a:rPr>
              <a:t>Recall that the impedance for an inductor was defined as:</a:t>
            </a:r>
          </a:p>
        </p:txBody>
      </p:sp>
      <p:graphicFrame>
        <p:nvGraphicFramePr>
          <p:cNvPr id="257024" name="Object 0"/>
          <p:cNvGraphicFramePr>
            <a:graphicFrameLocks noChangeAspect="1"/>
          </p:cNvGraphicFramePr>
          <p:nvPr/>
        </p:nvGraphicFramePr>
        <p:xfrm>
          <a:off x="6705600" y="4495800"/>
          <a:ext cx="1219200" cy="474022"/>
        </p:xfrm>
        <a:graphic>
          <a:graphicData uri="http://schemas.openxmlformats.org/presentationml/2006/ole">
            <mc:AlternateContent xmlns:mc="http://schemas.openxmlformats.org/markup-compatibility/2006">
              <mc:Choice xmlns:v="urn:schemas-microsoft-com:vml" Requires="v">
                <p:oleObj spid="_x0000_s238651" name="Equation" r:id="rId3" imgW="622080" imgH="241200" progId="Equation.3">
                  <p:embed/>
                </p:oleObj>
              </mc:Choice>
              <mc:Fallback>
                <p:oleObj name="Equation" r:id="rId3" imgW="622080" imgH="241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4495800"/>
                        <a:ext cx="1219200" cy="474022"/>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1706" name="Rectangle 42"/>
          <p:cNvSpPr>
            <a:spLocks noChangeArrowheads="1"/>
          </p:cNvSpPr>
          <p:nvPr/>
        </p:nvSpPr>
        <p:spPr bwMode="auto">
          <a:xfrm>
            <a:off x="0" y="5105400"/>
            <a:ext cx="7924800" cy="381000"/>
          </a:xfrm>
          <a:prstGeom prst="rect">
            <a:avLst/>
          </a:prstGeom>
          <a:noFill/>
          <a:ln w="9525">
            <a:noFill/>
            <a:miter lim="800000"/>
            <a:headEnd/>
            <a:tailEnd/>
          </a:ln>
          <a:effectLst/>
        </p:spPr>
        <p:txBody>
          <a:bodyPr/>
          <a:lstStyle/>
          <a:p>
            <a:pPr>
              <a:spcBef>
                <a:spcPct val="20000"/>
              </a:spcBef>
              <a:tabLst>
                <a:tab pos="228600" algn="l"/>
                <a:tab pos="914400" algn="l"/>
              </a:tabLst>
            </a:pPr>
            <a:r>
              <a:rPr lang="en-US" sz="2200" dirty="0">
                <a:solidFill>
                  <a:schemeClr val="accent2"/>
                </a:solidFill>
                <a:cs typeface="Times New Roman" pitchFamily="18" charset="0"/>
              </a:rPr>
              <a:t>So </a:t>
            </a:r>
            <a:r>
              <a:rPr lang="en-US" sz="2200" b="1" i="1" dirty="0">
                <a:solidFill>
                  <a:schemeClr val="accent2"/>
                </a:solidFill>
                <a:cs typeface="Times New Roman" pitchFamily="18" charset="0"/>
              </a:rPr>
              <a:t>inductive reactance</a:t>
            </a:r>
            <a:r>
              <a:rPr lang="en-US" sz="2200" dirty="0">
                <a:solidFill>
                  <a:schemeClr val="accent2"/>
                </a:solidFill>
                <a:cs typeface="Times New Roman" pitchFamily="18" charset="0"/>
              </a:rPr>
              <a:t> is defined as follows:</a:t>
            </a:r>
          </a:p>
        </p:txBody>
      </p:sp>
      <p:graphicFrame>
        <p:nvGraphicFramePr>
          <p:cNvPr id="257025" name="Object 1"/>
          <p:cNvGraphicFramePr>
            <a:graphicFrameLocks noChangeAspect="1"/>
          </p:cNvGraphicFramePr>
          <p:nvPr/>
        </p:nvGraphicFramePr>
        <p:xfrm>
          <a:off x="457200" y="5715000"/>
          <a:ext cx="1966913" cy="374650"/>
        </p:xfrm>
        <a:graphic>
          <a:graphicData uri="http://schemas.openxmlformats.org/presentationml/2006/ole">
            <mc:AlternateContent xmlns:mc="http://schemas.openxmlformats.org/markup-compatibility/2006">
              <mc:Choice xmlns:v="urn:schemas-microsoft-com:vml" Requires="v">
                <p:oleObj spid="_x0000_s238652" name="Equation" r:id="rId5" imgW="1269720" imgH="241200" progId="Equation.3">
                  <p:embed/>
                </p:oleObj>
              </mc:Choice>
              <mc:Fallback>
                <p:oleObj name="Equation" r:id="rId5" imgW="1269720" imgH="2412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5715000"/>
                        <a:ext cx="1966913"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accent2"/>
                            </a:solidFill>
                            <a:miter lim="800000"/>
                            <a:headEnd/>
                            <a:tailEnd/>
                          </a14:hiddenLine>
                        </a:ext>
                      </a:extLst>
                    </p:spPr>
                  </p:pic>
                </p:oleObj>
              </mc:Fallback>
            </mc:AlternateContent>
          </a:graphicData>
        </a:graphic>
      </p:graphicFrame>
      <p:sp>
        <p:nvSpPr>
          <p:cNvPr id="241708" name="Rectangle 44"/>
          <p:cNvSpPr>
            <a:spLocks noChangeArrowheads="1"/>
          </p:cNvSpPr>
          <p:nvPr/>
        </p:nvSpPr>
        <p:spPr bwMode="auto">
          <a:xfrm>
            <a:off x="3048000" y="5715000"/>
            <a:ext cx="685800" cy="381000"/>
          </a:xfrm>
          <a:prstGeom prst="rect">
            <a:avLst/>
          </a:prstGeom>
          <a:noFill/>
          <a:ln w="9525">
            <a:noFill/>
            <a:miter lim="800000"/>
            <a:headEnd/>
            <a:tailEnd/>
          </a:ln>
          <a:effectLst/>
        </p:spPr>
        <p:txBody>
          <a:bodyPr/>
          <a:lstStyle/>
          <a:p>
            <a:pPr>
              <a:spcBef>
                <a:spcPct val="20000"/>
              </a:spcBef>
              <a:tabLst>
                <a:tab pos="228600" algn="l"/>
                <a:tab pos="914400" algn="l"/>
              </a:tabLst>
            </a:pPr>
            <a:r>
              <a:rPr lang="en-US" sz="2200" dirty="0">
                <a:solidFill>
                  <a:schemeClr val="accent2"/>
                </a:solidFill>
                <a:cs typeface="Times New Roman" pitchFamily="18" charset="0"/>
              </a:rPr>
              <a:t>or</a:t>
            </a:r>
          </a:p>
        </p:txBody>
      </p:sp>
      <p:graphicFrame>
        <p:nvGraphicFramePr>
          <p:cNvPr id="257026" name="Object 2"/>
          <p:cNvGraphicFramePr>
            <a:graphicFrameLocks noChangeAspect="1"/>
          </p:cNvGraphicFramePr>
          <p:nvPr/>
        </p:nvGraphicFramePr>
        <p:xfrm>
          <a:off x="3962400" y="5715000"/>
          <a:ext cx="3782920" cy="381000"/>
        </p:xfrm>
        <a:graphic>
          <a:graphicData uri="http://schemas.openxmlformats.org/presentationml/2006/ole">
            <mc:AlternateContent xmlns:mc="http://schemas.openxmlformats.org/markup-compatibility/2006">
              <mc:Choice xmlns:v="urn:schemas-microsoft-com:vml" Requires="v">
                <p:oleObj spid="_x0000_s238653" name="Equation" r:id="rId7" imgW="2145960" imgH="215640" progId="Equation.3">
                  <p:embed/>
                </p:oleObj>
              </mc:Choice>
              <mc:Fallback>
                <p:oleObj name="Equation" r:id="rId7" imgW="2145960" imgH="21564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62400" y="5715000"/>
                        <a:ext cx="3782920" cy="381000"/>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38"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39" name="Rectangle 4"/>
          <p:cNvSpPr>
            <a:spLocks noChangeArrowheads="1"/>
          </p:cNvSpPr>
          <p:nvPr/>
        </p:nvSpPr>
        <p:spPr bwMode="auto">
          <a:xfrm>
            <a:off x="0" y="0"/>
            <a:ext cx="6705600" cy="304800"/>
          </a:xfrm>
          <a:prstGeom prst="rect">
            <a:avLst/>
          </a:prstGeom>
          <a:noFill/>
          <a:ln w="9525">
            <a:noFill/>
            <a:miter lim="800000"/>
            <a:headEnd/>
            <a:tailEnd/>
          </a:ln>
        </p:spPr>
        <p:txBody>
          <a:bodyPr/>
          <a:lstStyle/>
          <a:p>
            <a:pPr>
              <a:spcBef>
                <a:spcPct val="20000"/>
              </a:spcBef>
            </a:pPr>
            <a:r>
              <a:rPr lang="en-US" sz="2000" dirty="0">
                <a:solidFill>
                  <a:schemeClr val="accent2"/>
                </a:solidFill>
                <a:cs typeface="Times New Roman" pitchFamily="18" charset="0"/>
              </a:rPr>
              <a:t>Chapter 9      EGR 272 – Circuit Theory II</a:t>
            </a:r>
            <a:endParaRPr lang="en-US" sz="32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717" name="Rectangle 29"/>
          <p:cNvSpPr>
            <a:spLocks noChangeArrowheads="1"/>
          </p:cNvSpPr>
          <p:nvPr/>
        </p:nvSpPr>
        <p:spPr bwMode="auto">
          <a:xfrm>
            <a:off x="0" y="381000"/>
            <a:ext cx="7924800" cy="762000"/>
          </a:xfrm>
          <a:prstGeom prst="rect">
            <a:avLst/>
          </a:prstGeom>
          <a:noFill/>
          <a:ln w="9525">
            <a:noFill/>
            <a:miter lim="800000"/>
            <a:headEnd/>
            <a:tailEnd/>
          </a:ln>
          <a:effectLst/>
        </p:spPr>
        <p:txBody>
          <a:bodyPr/>
          <a:lstStyle/>
          <a:p>
            <a:pPr>
              <a:spcBef>
                <a:spcPct val="20000"/>
              </a:spcBef>
              <a:tabLst>
                <a:tab pos="228600" algn="l"/>
                <a:tab pos="914400" algn="l"/>
              </a:tabLst>
            </a:pPr>
            <a:r>
              <a:rPr lang="en-US" sz="2200" b="1" u="sng" dirty="0">
                <a:solidFill>
                  <a:schemeClr val="accent2"/>
                </a:solidFill>
                <a:cs typeface="Times New Roman" pitchFamily="18" charset="0"/>
              </a:rPr>
              <a:t>Capacitive reactance</a:t>
            </a:r>
            <a:r>
              <a:rPr lang="en-US" sz="2200" b="1" dirty="0">
                <a:solidFill>
                  <a:schemeClr val="accent2"/>
                </a:solidFill>
                <a:cs typeface="Times New Roman" pitchFamily="18" charset="0"/>
              </a:rPr>
              <a:t>:</a:t>
            </a:r>
            <a:endParaRPr lang="en-US" sz="2200" dirty="0">
              <a:solidFill>
                <a:schemeClr val="accent2"/>
              </a:solidFill>
              <a:cs typeface="Times New Roman" pitchFamily="18" charset="0"/>
            </a:endParaRPr>
          </a:p>
          <a:p>
            <a:pPr>
              <a:spcBef>
                <a:spcPct val="20000"/>
              </a:spcBef>
              <a:tabLst>
                <a:tab pos="228600" algn="l"/>
                <a:tab pos="914400" algn="l"/>
              </a:tabLst>
            </a:pPr>
            <a:r>
              <a:rPr lang="en-US" sz="2200" dirty="0">
                <a:solidFill>
                  <a:schemeClr val="accent2"/>
                </a:solidFill>
                <a:cs typeface="Times New Roman" pitchFamily="18" charset="0"/>
              </a:rPr>
              <a:t>Recall that the impedance for a capacitor was defined as:</a:t>
            </a:r>
          </a:p>
        </p:txBody>
      </p:sp>
      <p:graphicFrame>
        <p:nvGraphicFramePr>
          <p:cNvPr id="258048" name="Object 0"/>
          <p:cNvGraphicFramePr>
            <a:graphicFrameLocks noChangeAspect="1"/>
          </p:cNvGraphicFramePr>
          <p:nvPr/>
        </p:nvGraphicFramePr>
        <p:xfrm>
          <a:off x="6629400" y="685800"/>
          <a:ext cx="1062327" cy="687388"/>
        </p:xfrm>
        <a:graphic>
          <a:graphicData uri="http://schemas.openxmlformats.org/presentationml/2006/ole">
            <mc:AlternateContent xmlns:mc="http://schemas.openxmlformats.org/markup-compatibility/2006">
              <mc:Choice xmlns:v="urn:schemas-microsoft-com:vml" Requires="v">
                <p:oleObj spid="_x0000_s239694" name="Equation" r:id="rId3" imgW="609480" imgH="393480" progId="Equation.3">
                  <p:embed/>
                </p:oleObj>
              </mc:Choice>
              <mc:Fallback>
                <p:oleObj name="Equation" r:id="rId3" imgW="609480" imgH="39348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685800"/>
                        <a:ext cx="1062327" cy="687388"/>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2719" name="Rectangle 31"/>
          <p:cNvSpPr>
            <a:spLocks noChangeArrowheads="1"/>
          </p:cNvSpPr>
          <p:nvPr/>
        </p:nvSpPr>
        <p:spPr bwMode="auto">
          <a:xfrm>
            <a:off x="0" y="1371600"/>
            <a:ext cx="7924800" cy="381000"/>
          </a:xfrm>
          <a:prstGeom prst="rect">
            <a:avLst/>
          </a:prstGeom>
          <a:noFill/>
          <a:ln w="9525">
            <a:noFill/>
            <a:miter lim="800000"/>
            <a:headEnd/>
            <a:tailEnd/>
          </a:ln>
          <a:effectLst/>
        </p:spPr>
        <p:txBody>
          <a:bodyPr/>
          <a:lstStyle/>
          <a:p>
            <a:pPr>
              <a:spcBef>
                <a:spcPct val="20000"/>
              </a:spcBef>
              <a:tabLst>
                <a:tab pos="228600" algn="l"/>
                <a:tab pos="914400" algn="l"/>
              </a:tabLst>
            </a:pPr>
            <a:r>
              <a:rPr lang="en-US" sz="2200">
                <a:solidFill>
                  <a:schemeClr val="accent2"/>
                </a:solidFill>
                <a:cs typeface="Times New Roman" pitchFamily="18" charset="0"/>
              </a:rPr>
              <a:t>So capacitive reactance is defined as follows:</a:t>
            </a:r>
          </a:p>
        </p:txBody>
      </p:sp>
      <p:graphicFrame>
        <p:nvGraphicFramePr>
          <p:cNvPr id="258049" name="Object 1"/>
          <p:cNvGraphicFramePr>
            <a:graphicFrameLocks noChangeAspect="1"/>
          </p:cNvGraphicFramePr>
          <p:nvPr/>
        </p:nvGraphicFramePr>
        <p:xfrm>
          <a:off x="457200" y="1752600"/>
          <a:ext cx="2185652" cy="685800"/>
        </p:xfrm>
        <a:graphic>
          <a:graphicData uri="http://schemas.openxmlformats.org/presentationml/2006/ole">
            <mc:AlternateContent xmlns:mc="http://schemas.openxmlformats.org/markup-compatibility/2006">
              <mc:Choice xmlns:v="urn:schemas-microsoft-com:vml" Requires="v">
                <p:oleObj spid="_x0000_s239695" name="Equation" r:id="rId5" imgW="1257120" imgH="393480" progId="Equation.3">
                  <p:embed/>
                </p:oleObj>
              </mc:Choice>
              <mc:Fallback>
                <p:oleObj name="Equation" r:id="rId5" imgW="1257120" imgH="39348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1752600"/>
                        <a:ext cx="218565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accent2"/>
                            </a:solidFill>
                            <a:miter lim="800000"/>
                            <a:headEnd/>
                            <a:tailEnd/>
                          </a14:hiddenLine>
                        </a:ext>
                      </a:extLst>
                    </p:spPr>
                  </p:pic>
                </p:oleObj>
              </mc:Fallback>
            </mc:AlternateContent>
          </a:graphicData>
        </a:graphic>
      </p:graphicFrame>
      <p:sp>
        <p:nvSpPr>
          <p:cNvPr id="242721" name="Rectangle 33"/>
          <p:cNvSpPr>
            <a:spLocks noChangeArrowheads="1"/>
          </p:cNvSpPr>
          <p:nvPr/>
        </p:nvSpPr>
        <p:spPr bwMode="auto">
          <a:xfrm>
            <a:off x="2971800" y="1905000"/>
            <a:ext cx="685800" cy="381000"/>
          </a:xfrm>
          <a:prstGeom prst="rect">
            <a:avLst/>
          </a:prstGeom>
          <a:noFill/>
          <a:ln w="9525">
            <a:noFill/>
            <a:miter lim="800000"/>
            <a:headEnd/>
            <a:tailEnd/>
          </a:ln>
          <a:effectLst/>
        </p:spPr>
        <p:txBody>
          <a:bodyPr/>
          <a:lstStyle/>
          <a:p>
            <a:pPr>
              <a:spcBef>
                <a:spcPct val="20000"/>
              </a:spcBef>
              <a:tabLst>
                <a:tab pos="228600" algn="l"/>
                <a:tab pos="914400" algn="l"/>
              </a:tabLst>
            </a:pPr>
            <a:r>
              <a:rPr lang="en-US" sz="2200" dirty="0">
                <a:solidFill>
                  <a:schemeClr val="accent2"/>
                </a:solidFill>
                <a:cs typeface="Times New Roman" pitchFamily="18" charset="0"/>
              </a:rPr>
              <a:t>or</a:t>
            </a:r>
          </a:p>
        </p:txBody>
      </p:sp>
      <p:graphicFrame>
        <p:nvGraphicFramePr>
          <p:cNvPr id="258050" name="Object 2"/>
          <p:cNvGraphicFramePr>
            <a:graphicFrameLocks noChangeAspect="1"/>
          </p:cNvGraphicFramePr>
          <p:nvPr/>
        </p:nvGraphicFramePr>
        <p:xfrm>
          <a:off x="3657600" y="1905000"/>
          <a:ext cx="3886791" cy="685800"/>
        </p:xfrm>
        <a:graphic>
          <a:graphicData uri="http://schemas.openxmlformats.org/presentationml/2006/ole">
            <mc:AlternateContent xmlns:mc="http://schemas.openxmlformats.org/markup-compatibility/2006">
              <mc:Choice xmlns:v="urn:schemas-microsoft-com:vml" Requires="v">
                <p:oleObj spid="_x0000_s239696" name="Equation" r:id="rId7" imgW="2234880" imgH="393480" progId="Equation.3">
                  <p:embed/>
                </p:oleObj>
              </mc:Choice>
              <mc:Fallback>
                <p:oleObj name="Equation" r:id="rId7" imgW="2234880" imgH="39348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57600" y="1905000"/>
                        <a:ext cx="3886791" cy="685800"/>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2723" name="Rectangle 35"/>
          <p:cNvSpPr>
            <a:spLocks noChangeArrowheads="1"/>
          </p:cNvSpPr>
          <p:nvPr/>
        </p:nvSpPr>
        <p:spPr bwMode="auto">
          <a:xfrm>
            <a:off x="0" y="3276600"/>
            <a:ext cx="9144000" cy="2133600"/>
          </a:xfrm>
          <a:prstGeom prst="rect">
            <a:avLst/>
          </a:prstGeom>
          <a:noFill/>
          <a:ln w="9525">
            <a:noFill/>
            <a:miter lim="800000"/>
            <a:headEnd/>
            <a:tailEnd/>
          </a:ln>
          <a:effectLst/>
        </p:spPr>
        <p:txBody>
          <a:bodyPr/>
          <a:lstStyle/>
          <a:p>
            <a:pPr marL="609600" indent="-609600">
              <a:lnSpc>
                <a:spcPct val="70000"/>
              </a:lnSpc>
              <a:spcBef>
                <a:spcPct val="20000"/>
              </a:spcBef>
              <a:tabLst>
                <a:tab pos="228600" algn="l"/>
                <a:tab pos="342900" algn="l"/>
                <a:tab pos="914400" algn="l"/>
              </a:tabLst>
            </a:pPr>
            <a:r>
              <a:rPr lang="en-US" sz="2200" b="1" u="sng" dirty="0">
                <a:solidFill>
                  <a:srgbClr val="FF3300"/>
                </a:solidFill>
                <a:cs typeface="Times New Roman" pitchFamily="18" charset="0"/>
              </a:rPr>
              <a:t>Example</a:t>
            </a:r>
            <a:r>
              <a:rPr lang="en-US" sz="2200" b="1" dirty="0">
                <a:solidFill>
                  <a:srgbClr val="FF3300"/>
                </a:solidFill>
                <a:cs typeface="Times New Roman" pitchFamily="18" charset="0"/>
              </a:rPr>
              <a:t>:</a:t>
            </a:r>
            <a:endParaRPr lang="en-US" sz="2200" dirty="0">
              <a:solidFill>
                <a:srgbClr val="FF3300"/>
              </a:solidFill>
              <a:cs typeface="Times New Roman" pitchFamily="18" charset="0"/>
            </a:endParaRPr>
          </a:p>
          <a:p>
            <a:pPr marL="609600" indent="-609600">
              <a:lnSpc>
                <a:spcPct val="70000"/>
              </a:lnSpc>
              <a:spcBef>
                <a:spcPct val="20000"/>
              </a:spcBef>
              <a:tabLst>
                <a:tab pos="228600" algn="l"/>
                <a:tab pos="342900" algn="l"/>
                <a:tab pos="914400" algn="l"/>
              </a:tabLst>
            </a:pPr>
            <a:r>
              <a:rPr lang="en-US" sz="2200" dirty="0">
                <a:solidFill>
                  <a:srgbClr val="FF3300"/>
                </a:solidFill>
                <a:cs typeface="Times New Roman" pitchFamily="18" charset="0"/>
              </a:rPr>
              <a:t>If w = 100 </a:t>
            </a:r>
            <a:r>
              <a:rPr lang="en-US" sz="2200" dirty="0" err="1">
                <a:solidFill>
                  <a:srgbClr val="FF3300"/>
                </a:solidFill>
                <a:cs typeface="Times New Roman" pitchFamily="18" charset="0"/>
              </a:rPr>
              <a:t>rad</a:t>
            </a:r>
            <a:r>
              <a:rPr lang="en-US" sz="2200" dirty="0">
                <a:solidFill>
                  <a:srgbClr val="FF3300"/>
                </a:solidFill>
                <a:cs typeface="Times New Roman" pitchFamily="18" charset="0"/>
              </a:rPr>
              <a:t>/s, find:</a:t>
            </a:r>
          </a:p>
          <a:p>
            <a:pPr marL="457200" indent="-457200">
              <a:lnSpc>
                <a:spcPct val="70000"/>
              </a:lnSpc>
              <a:spcBef>
                <a:spcPct val="20000"/>
              </a:spcBef>
              <a:buFontTx/>
              <a:buAutoNum type="alphaUcParenR"/>
              <a:tabLst>
                <a:tab pos="228600" algn="l"/>
                <a:tab pos="342900" algn="l"/>
                <a:tab pos="914400" algn="l"/>
              </a:tabLst>
            </a:pPr>
            <a:r>
              <a:rPr lang="en-US" sz="2200" dirty="0">
                <a:solidFill>
                  <a:srgbClr val="FF3300"/>
                </a:solidFill>
                <a:cs typeface="Times New Roman" pitchFamily="18" charset="0"/>
              </a:rPr>
              <a:t>The resistance of the circuit</a:t>
            </a:r>
          </a:p>
          <a:p>
            <a:pPr marL="457200" indent="-457200">
              <a:lnSpc>
                <a:spcPct val="70000"/>
              </a:lnSpc>
              <a:spcBef>
                <a:spcPct val="20000"/>
              </a:spcBef>
              <a:buFontTx/>
              <a:buAutoNum type="alphaUcParenR"/>
              <a:tabLst>
                <a:tab pos="228600" algn="l"/>
                <a:tab pos="342900" algn="l"/>
                <a:tab pos="914400" algn="l"/>
              </a:tabLst>
            </a:pPr>
            <a:r>
              <a:rPr lang="en-US" sz="2200" dirty="0">
                <a:solidFill>
                  <a:srgbClr val="FF3300"/>
                </a:solidFill>
                <a:cs typeface="Times New Roman" pitchFamily="18" charset="0"/>
              </a:rPr>
              <a:t>The reactance of the circuit</a:t>
            </a:r>
          </a:p>
          <a:p>
            <a:pPr marL="457200" indent="-457200">
              <a:lnSpc>
                <a:spcPct val="70000"/>
              </a:lnSpc>
              <a:spcBef>
                <a:spcPct val="20000"/>
              </a:spcBef>
              <a:buFontTx/>
              <a:buAutoNum type="alphaUcParenR"/>
              <a:tabLst>
                <a:tab pos="228600" algn="l"/>
                <a:tab pos="342900" algn="l"/>
                <a:tab pos="914400" algn="l"/>
              </a:tabLst>
            </a:pPr>
            <a:r>
              <a:rPr lang="en-US" sz="2200" dirty="0">
                <a:solidFill>
                  <a:srgbClr val="FF3300"/>
                </a:solidFill>
                <a:cs typeface="Times New Roman" pitchFamily="18" charset="0"/>
              </a:rPr>
              <a:t>If the impedance is to be represented by a series RC circuit, find R and C</a:t>
            </a:r>
          </a:p>
          <a:p>
            <a:pPr marL="457200" indent="-457200">
              <a:lnSpc>
                <a:spcPct val="70000"/>
              </a:lnSpc>
              <a:spcBef>
                <a:spcPct val="20000"/>
              </a:spcBef>
              <a:buFontTx/>
              <a:buAutoNum type="alphaUcParenR"/>
              <a:tabLst>
                <a:tab pos="228600" algn="l"/>
                <a:tab pos="342900" algn="l"/>
                <a:tab pos="914400" algn="l"/>
              </a:tabLst>
            </a:pPr>
            <a:r>
              <a:rPr lang="en-US" sz="2200" dirty="0">
                <a:solidFill>
                  <a:srgbClr val="FF3300"/>
                </a:solidFill>
                <a:cs typeface="Times New Roman" pitchFamily="18" charset="0"/>
              </a:rPr>
              <a:t>If the impedance is to be represented by a parallel RC circuit, find R and C</a:t>
            </a:r>
          </a:p>
        </p:txBody>
      </p:sp>
      <p:grpSp>
        <p:nvGrpSpPr>
          <p:cNvPr id="2" name="Group 55"/>
          <p:cNvGrpSpPr>
            <a:grpSpLocks/>
          </p:cNvGrpSpPr>
          <p:nvPr/>
        </p:nvGrpSpPr>
        <p:grpSpPr bwMode="auto">
          <a:xfrm>
            <a:off x="4114800" y="2895600"/>
            <a:ext cx="3429000" cy="1447800"/>
            <a:chOff x="2784" y="1440"/>
            <a:chExt cx="2160" cy="912"/>
          </a:xfrm>
        </p:grpSpPr>
        <p:sp>
          <p:nvSpPr>
            <p:cNvPr id="242724" name="Rectangle 36"/>
            <p:cNvSpPr>
              <a:spLocks noChangeArrowheads="1"/>
            </p:cNvSpPr>
            <p:nvPr/>
          </p:nvSpPr>
          <p:spPr bwMode="auto">
            <a:xfrm>
              <a:off x="3696" y="1776"/>
              <a:ext cx="1248" cy="384"/>
            </a:xfrm>
            <a:prstGeom prst="rect">
              <a:avLst/>
            </a:prstGeom>
            <a:solidFill>
              <a:srgbClr val="FFFF66"/>
            </a:solidFill>
            <a:ln w="9525">
              <a:solidFill>
                <a:schemeClr val="tx1"/>
              </a:solidFill>
              <a:miter lim="800000"/>
              <a:headEnd/>
              <a:tailEnd/>
            </a:ln>
            <a:effectLst/>
          </p:spPr>
          <p:txBody>
            <a:bodyPr wrap="none" anchor="ctr"/>
            <a:lstStyle/>
            <a:p>
              <a:endParaRPr lang="en-US"/>
            </a:p>
          </p:txBody>
        </p:sp>
        <p:graphicFrame>
          <p:nvGraphicFramePr>
            <p:cNvPr id="258051" name="Object 3"/>
            <p:cNvGraphicFramePr>
              <a:graphicFrameLocks noChangeAspect="1"/>
            </p:cNvGraphicFramePr>
            <p:nvPr/>
          </p:nvGraphicFramePr>
          <p:xfrm>
            <a:off x="3724" y="1872"/>
            <a:ext cx="1191" cy="260"/>
          </p:xfrm>
          <a:graphic>
            <a:graphicData uri="http://schemas.openxmlformats.org/presentationml/2006/ole">
              <mc:AlternateContent xmlns:mc="http://schemas.openxmlformats.org/markup-compatibility/2006">
                <mc:Choice xmlns:v="urn:schemas-microsoft-com:vml" Requires="v">
                  <p:oleObj spid="_x0000_s239697" name="Equation" r:id="rId9" imgW="1218960" imgH="266400" progId="Equation.3">
                    <p:embed/>
                  </p:oleObj>
                </mc:Choice>
                <mc:Fallback>
                  <p:oleObj name="Equation" r:id="rId9" imgW="1218960" imgH="26640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24" y="1872"/>
                          <a:ext cx="1191"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accent2"/>
                              </a:solidFill>
                              <a:miter lim="800000"/>
                              <a:headEnd/>
                              <a:tailEnd/>
                            </a14:hiddenLine>
                          </a:ext>
                        </a:extLst>
                      </p:spPr>
                    </p:pic>
                  </p:oleObj>
                </mc:Fallback>
              </mc:AlternateContent>
            </a:graphicData>
          </a:graphic>
        </p:graphicFrame>
        <p:sp>
          <p:nvSpPr>
            <p:cNvPr id="242726" name="Line 38"/>
            <p:cNvSpPr>
              <a:spLocks noChangeShapeType="1"/>
            </p:cNvSpPr>
            <p:nvPr/>
          </p:nvSpPr>
          <p:spPr bwMode="auto">
            <a:xfrm flipV="1">
              <a:off x="4224" y="1632"/>
              <a:ext cx="0" cy="144"/>
            </a:xfrm>
            <a:prstGeom prst="line">
              <a:avLst/>
            </a:prstGeom>
            <a:noFill/>
            <a:ln w="28575">
              <a:solidFill>
                <a:schemeClr val="accent2"/>
              </a:solidFill>
              <a:round/>
              <a:headEnd/>
              <a:tailEnd/>
            </a:ln>
            <a:effectLst/>
          </p:spPr>
          <p:txBody>
            <a:bodyPr/>
            <a:lstStyle/>
            <a:p>
              <a:endParaRPr lang="en-US"/>
            </a:p>
          </p:txBody>
        </p:sp>
        <p:sp>
          <p:nvSpPr>
            <p:cNvPr id="242727" name="Line 39"/>
            <p:cNvSpPr>
              <a:spLocks noChangeShapeType="1"/>
            </p:cNvSpPr>
            <p:nvPr/>
          </p:nvSpPr>
          <p:spPr bwMode="auto">
            <a:xfrm flipV="1">
              <a:off x="4224" y="2160"/>
              <a:ext cx="0" cy="144"/>
            </a:xfrm>
            <a:prstGeom prst="line">
              <a:avLst/>
            </a:prstGeom>
            <a:noFill/>
            <a:ln w="28575">
              <a:solidFill>
                <a:schemeClr val="accent2"/>
              </a:solidFill>
              <a:round/>
              <a:headEnd/>
              <a:tailEnd/>
            </a:ln>
            <a:effectLst/>
          </p:spPr>
          <p:txBody>
            <a:bodyPr/>
            <a:lstStyle/>
            <a:p>
              <a:endParaRPr lang="en-US"/>
            </a:p>
          </p:txBody>
        </p:sp>
        <p:sp>
          <p:nvSpPr>
            <p:cNvPr id="242728" name="Line 40"/>
            <p:cNvSpPr>
              <a:spLocks noChangeShapeType="1"/>
            </p:cNvSpPr>
            <p:nvPr/>
          </p:nvSpPr>
          <p:spPr bwMode="auto">
            <a:xfrm flipH="1" flipV="1">
              <a:off x="2976" y="1632"/>
              <a:ext cx="1248" cy="0"/>
            </a:xfrm>
            <a:prstGeom prst="line">
              <a:avLst/>
            </a:prstGeom>
            <a:noFill/>
            <a:ln w="28575">
              <a:solidFill>
                <a:schemeClr val="accent2"/>
              </a:solidFill>
              <a:round/>
              <a:headEnd/>
              <a:tailEnd/>
            </a:ln>
            <a:effectLst/>
          </p:spPr>
          <p:txBody>
            <a:bodyPr/>
            <a:lstStyle/>
            <a:p>
              <a:endParaRPr lang="en-US"/>
            </a:p>
          </p:txBody>
        </p:sp>
        <p:sp>
          <p:nvSpPr>
            <p:cNvPr id="242729" name="Line 41"/>
            <p:cNvSpPr>
              <a:spLocks noChangeShapeType="1"/>
            </p:cNvSpPr>
            <p:nvPr/>
          </p:nvSpPr>
          <p:spPr bwMode="auto">
            <a:xfrm flipH="1" flipV="1">
              <a:off x="2976" y="2304"/>
              <a:ext cx="1248" cy="0"/>
            </a:xfrm>
            <a:prstGeom prst="line">
              <a:avLst/>
            </a:prstGeom>
            <a:noFill/>
            <a:ln w="28575">
              <a:solidFill>
                <a:schemeClr val="accent2"/>
              </a:solidFill>
              <a:round/>
              <a:headEnd/>
              <a:tailEnd/>
            </a:ln>
            <a:effectLst/>
          </p:spPr>
          <p:txBody>
            <a:bodyPr/>
            <a:lstStyle/>
            <a:p>
              <a:endParaRPr lang="en-US"/>
            </a:p>
          </p:txBody>
        </p:sp>
        <p:sp>
          <p:nvSpPr>
            <p:cNvPr id="242730" name="Oval 42"/>
            <p:cNvSpPr>
              <a:spLocks noChangeArrowheads="1"/>
            </p:cNvSpPr>
            <p:nvPr/>
          </p:nvSpPr>
          <p:spPr bwMode="auto">
            <a:xfrm>
              <a:off x="2880" y="1584"/>
              <a:ext cx="96" cy="96"/>
            </a:xfrm>
            <a:prstGeom prst="ellipse">
              <a:avLst/>
            </a:prstGeom>
            <a:noFill/>
            <a:ln w="28575">
              <a:solidFill>
                <a:schemeClr val="accent2"/>
              </a:solidFill>
              <a:round/>
              <a:headEnd/>
              <a:tailEnd/>
            </a:ln>
            <a:effectLst/>
          </p:spPr>
          <p:txBody>
            <a:bodyPr wrap="none" anchor="ctr"/>
            <a:lstStyle/>
            <a:p>
              <a:endParaRPr lang="en-US"/>
            </a:p>
          </p:txBody>
        </p:sp>
        <p:sp>
          <p:nvSpPr>
            <p:cNvPr id="242731" name="Oval 43"/>
            <p:cNvSpPr>
              <a:spLocks noChangeArrowheads="1"/>
            </p:cNvSpPr>
            <p:nvPr/>
          </p:nvSpPr>
          <p:spPr bwMode="auto">
            <a:xfrm>
              <a:off x="2880" y="2256"/>
              <a:ext cx="96" cy="96"/>
            </a:xfrm>
            <a:prstGeom prst="ellipse">
              <a:avLst/>
            </a:prstGeom>
            <a:noFill/>
            <a:ln w="28575">
              <a:solidFill>
                <a:schemeClr val="accent2"/>
              </a:solidFill>
              <a:round/>
              <a:headEnd/>
              <a:tailEnd/>
            </a:ln>
            <a:effectLst/>
          </p:spPr>
          <p:txBody>
            <a:bodyPr wrap="none" anchor="ctr"/>
            <a:lstStyle/>
            <a:p>
              <a:endParaRPr lang="en-US"/>
            </a:p>
          </p:txBody>
        </p:sp>
        <p:sp>
          <p:nvSpPr>
            <p:cNvPr id="242732" name="Text Box 44"/>
            <p:cNvSpPr txBox="1">
              <a:spLocks noChangeArrowheads="1"/>
            </p:cNvSpPr>
            <p:nvPr/>
          </p:nvSpPr>
          <p:spPr bwMode="auto">
            <a:xfrm>
              <a:off x="2784" y="1824"/>
              <a:ext cx="220" cy="231"/>
            </a:xfrm>
            <a:prstGeom prst="rect">
              <a:avLst/>
            </a:prstGeom>
            <a:noFill/>
            <a:ln w="9525">
              <a:noFill/>
              <a:miter lim="800000"/>
              <a:headEnd/>
              <a:tailEnd/>
            </a:ln>
            <a:effectLst/>
          </p:spPr>
          <p:txBody>
            <a:bodyPr wrap="none">
              <a:spAutoFit/>
            </a:bodyPr>
            <a:lstStyle/>
            <a:p>
              <a:r>
                <a:rPr lang="en-US" sz="1800" b="1">
                  <a:solidFill>
                    <a:schemeClr val="accent2"/>
                  </a:solidFill>
                </a:rPr>
                <a:t>V</a:t>
              </a:r>
            </a:p>
          </p:txBody>
        </p:sp>
        <p:sp>
          <p:nvSpPr>
            <p:cNvPr id="242733" name="Text Box 45"/>
            <p:cNvSpPr txBox="1">
              <a:spLocks noChangeArrowheads="1"/>
            </p:cNvSpPr>
            <p:nvPr/>
          </p:nvSpPr>
          <p:spPr bwMode="auto">
            <a:xfrm>
              <a:off x="3072" y="1440"/>
              <a:ext cx="172" cy="231"/>
            </a:xfrm>
            <a:prstGeom prst="rect">
              <a:avLst/>
            </a:prstGeom>
            <a:noFill/>
            <a:ln w="9525">
              <a:noFill/>
              <a:miter lim="800000"/>
              <a:headEnd/>
              <a:tailEnd/>
            </a:ln>
            <a:effectLst/>
          </p:spPr>
          <p:txBody>
            <a:bodyPr wrap="none">
              <a:spAutoFit/>
            </a:bodyPr>
            <a:lstStyle/>
            <a:p>
              <a:r>
                <a:rPr lang="en-US" sz="1800" b="1">
                  <a:solidFill>
                    <a:schemeClr val="accent2"/>
                  </a:solidFill>
                </a:rPr>
                <a:t>I</a:t>
              </a:r>
            </a:p>
          </p:txBody>
        </p:sp>
        <p:sp>
          <p:nvSpPr>
            <p:cNvPr id="242734" name="Line 46"/>
            <p:cNvSpPr>
              <a:spLocks noChangeShapeType="1"/>
            </p:cNvSpPr>
            <p:nvPr/>
          </p:nvSpPr>
          <p:spPr bwMode="auto">
            <a:xfrm>
              <a:off x="3312" y="1536"/>
              <a:ext cx="480" cy="0"/>
            </a:xfrm>
            <a:prstGeom prst="line">
              <a:avLst/>
            </a:prstGeom>
            <a:noFill/>
            <a:ln w="28575">
              <a:solidFill>
                <a:schemeClr val="accent2"/>
              </a:solidFill>
              <a:round/>
              <a:headEnd/>
              <a:tailEnd type="triangle" w="med" len="med"/>
            </a:ln>
            <a:effectLst/>
          </p:spPr>
          <p:txBody>
            <a:bodyPr/>
            <a:lstStyle/>
            <a:p>
              <a:endParaRPr lang="en-US"/>
            </a:p>
          </p:txBody>
        </p:sp>
        <p:sp>
          <p:nvSpPr>
            <p:cNvPr id="242735" name="Line 47"/>
            <p:cNvSpPr>
              <a:spLocks noChangeShapeType="1"/>
            </p:cNvSpPr>
            <p:nvPr/>
          </p:nvSpPr>
          <p:spPr bwMode="auto">
            <a:xfrm flipH="1" flipV="1">
              <a:off x="2832" y="1872"/>
              <a:ext cx="96" cy="0"/>
            </a:xfrm>
            <a:prstGeom prst="line">
              <a:avLst/>
            </a:prstGeom>
            <a:noFill/>
            <a:ln w="28575">
              <a:solidFill>
                <a:schemeClr val="accent2"/>
              </a:solidFill>
              <a:round/>
              <a:headEnd/>
              <a:tailEnd/>
            </a:ln>
            <a:effectLst/>
          </p:spPr>
          <p:txBody>
            <a:bodyPr/>
            <a:lstStyle/>
            <a:p>
              <a:endParaRPr lang="en-US"/>
            </a:p>
          </p:txBody>
        </p:sp>
        <p:sp>
          <p:nvSpPr>
            <p:cNvPr id="242736" name="Line 48"/>
            <p:cNvSpPr>
              <a:spLocks noChangeShapeType="1"/>
            </p:cNvSpPr>
            <p:nvPr/>
          </p:nvSpPr>
          <p:spPr bwMode="auto">
            <a:xfrm flipH="1" flipV="1">
              <a:off x="3120" y="1488"/>
              <a:ext cx="96" cy="0"/>
            </a:xfrm>
            <a:prstGeom prst="line">
              <a:avLst/>
            </a:prstGeom>
            <a:noFill/>
            <a:ln w="28575">
              <a:solidFill>
                <a:schemeClr val="accent2"/>
              </a:solidFill>
              <a:round/>
              <a:headEnd/>
              <a:tailEnd/>
            </a:ln>
            <a:effectLst/>
          </p:spPr>
          <p:txBody>
            <a:bodyPr/>
            <a:lstStyle/>
            <a:p>
              <a:endParaRPr lang="en-US"/>
            </a:p>
          </p:txBody>
        </p:sp>
        <p:sp>
          <p:nvSpPr>
            <p:cNvPr id="242740" name="Text Box 52"/>
            <p:cNvSpPr txBox="1">
              <a:spLocks noChangeArrowheads="1"/>
            </p:cNvSpPr>
            <p:nvPr/>
          </p:nvSpPr>
          <p:spPr bwMode="auto">
            <a:xfrm>
              <a:off x="2784" y="1632"/>
              <a:ext cx="198" cy="231"/>
            </a:xfrm>
            <a:prstGeom prst="rect">
              <a:avLst/>
            </a:prstGeom>
            <a:noFill/>
            <a:ln w="9525">
              <a:noFill/>
              <a:miter lim="800000"/>
              <a:headEnd/>
              <a:tailEnd/>
            </a:ln>
            <a:effectLst/>
          </p:spPr>
          <p:txBody>
            <a:bodyPr wrap="none">
              <a:spAutoFit/>
            </a:bodyPr>
            <a:lstStyle/>
            <a:p>
              <a:r>
                <a:rPr lang="en-US" sz="1800" b="1">
                  <a:solidFill>
                    <a:schemeClr val="accent2"/>
                  </a:solidFill>
                </a:rPr>
                <a:t>+</a:t>
              </a:r>
            </a:p>
          </p:txBody>
        </p:sp>
        <p:sp>
          <p:nvSpPr>
            <p:cNvPr id="242741" name="Text Box 53"/>
            <p:cNvSpPr txBox="1">
              <a:spLocks noChangeArrowheads="1"/>
            </p:cNvSpPr>
            <p:nvPr/>
          </p:nvSpPr>
          <p:spPr bwMode="auto">
            <a:xfrm>
              <a:off x="2832" y="1968"/>
              <a:ext cx="188" cy="231"/>
            </a:xfrm>
            <a:prstGeom prst="rect">
              <a:avLst/>
            </a:prstGeom>
            <a:noFill/>
            <a:ln w="9525">
              <a:noFill/>
              <a:miter lim="800000"/>
              <a:headEnd/>
              <a:tailEnd/>
            </a:ln>
            <a:effectLst/>
          </p:spPr>
          <p:txBody>
            <a:bodyPr wrap="none">
              <a:spAutoFit/>
            </a:bodyPr>
            <a:lstStyle/>
            <a:p>
              <a:r>
                <a:rPr lang="en-US" sz="1800" b="1">
                  <a:solidFill>
                    <a:schemeClr val="accent2"/>
                  </a:solidFill>
                </a:rPr>
                <a:t>_</a:t>
              </a:r>
            </a:p>
          </p:txBody>
        </p:sp>
      </p:grpSp>
      <p:sp>
        <p:nvSpPr>
          <p:cNvPr id="30"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31"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32" name="Rectangle 4"/>
          <p:cNvSpPr>
            <a:spLocks noChangeArrowheads="1"/>
          </p:cNvSpPr>
          <p:nvPr/>
        </p:nvSpPr>
        <p:spPr bwMode="auto">
          <a:xfrm>
            <a:off x="0" y="0"/>
            <a:ext cx="6705600" cy="304800"/>
          </a:xfrm>
          <a:prstGeom prst="rect">
            <a:avLst/>
          </a:prstGeom>
          <a:noFill/>
          <a:ln w="9525">
            <a:noFill/>
            <a:miter lim="800000"/>
            <a:headEnd/>
            <a:tailEnd/>
          </a:ln>
        </p:spPr>
        <p:txBody>
          <a:bodyPr/>
          <a:lstStyle/>
          <a:p>
            <a:pPr>
              <a:spcBef>
                <a:spcPct val="20000"/>
              </a:spcBef>
            </a:pPr>
            <a:r>
              <a:rPr lang="en-US" sz="2000" dirty="0">
                <a:solidFill>
                  <a:schemeClr val="accent2"/>
                </a:solidFill>
                <a:cs typeface="Times New Roman" pitchFamily="18" charset="0"/>
              </a:rPr>
              <a:t>Chapter 9      EGR 272 – Circuit Theory II</a:t>
            </a:r>
            <a:endParaRPr lang="en-US" sz="3200" dirty="0"/>
          </a:p>
        </p:txBody>
      </p:sp>
      <p:sp>
        <p:nvSpPr>
          <p:cNvPr id="28" name="Line 3"/>
          <p:cNvSpPr>
            <a:spLocks noChangeShapeType="1"/>
          </p:cNvSpPr>
          <p:nvPr/>
        </p:nvSpPr>
        <p:spPr bwMode="auto">
          <a:xfrm>
            <a:off x="0" y="2819400"/>
            <a:ext cx="9144000" cy="0"/>
          </a:xfrm>
          <a:prstGeom prst="line">
            <a:avLst/>
          </a:prstGeom>
          <a:noFill/>
          <a:ln w="38100">
            <a:solidFill>
              <a:schemeClr val="accent2"/>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8" name="Rectangle 6"/>
          <p:cNvSpPr>
            <a:spLocks noChangeArrowheads="1"/>
          </p:cNvSpPr>
          <p:nvPr/>
        </p:nvSpPr>
        <p:spPr bwMode="auto">
          <a:xfrm>
            <a:off x="0" y="381000"/>
            <a:ext cx="6477000" cy="1447800"/>
          </a:xfrm>
          <a:prstGeom prst="rect">
            <a:avLst/>
          </a:prstGeom>
          <a:noFill/>
          <a:ln w="9525">
            <a:noFill/>
            <a:miter lim="800000"/>
            <a:headEnd/>
            <a:tailEnd/>
          </a:ln>
          <a:effectLst/>
        </p:spPr>
        <p:txBody>
          <a:bodyPr/>
          <a:lstStyle/>
          <a:p>
            <a:pPr>
              <a:spcBef>
                <a:spcPct val="20000"/>
              </a:spcBef>
              <a:tabLst>
                <a:tab pos="228600" algn="l"/>
                <a:tab pos="914400" algn="l"/>
              </a:tabLst>
            </a:pPr>
            <a:r>
              <a:rPr lang="en-US" sz="2200" b="1" u="sng" dirty="0">
                <a:solidFill>
                  <a:schemeClr val="accent2"/>
                </a:solidFill>
                <a:cs typeface="Times New Roman" pitchFamily="18" charset="0"/>
              </a:rPr>
              <a:t>Admittance, Conductance, and Susceptance</a:t>
            </a:r>
            <a:endParaRPr lang="en-US" sz="2200" dirty="0">
              <a:solidFill>
                <a:schemeClr val="accent2"/>
              </a:solidFill>
              <a:cs typeface="Times New Roman" pitchFamily="18" charset="0"/>
            </a:endParaRPr>
          </a:p>
          <a:p>
            <a:pPr>
              <a:spcBef>
                <a:spcPct val="20000"/>
              </a:spcBef>
              <a:tabLst>
                <a:tab pos="228600" algn="l"/>
                <a:tab pos="914400" algn="l"/>
              </a:tabLst>
            </a:pPr>
            <a:endParaRPr lang="en-US" sz="2200" dirty="0">
              <a:solidFill>
                <a:schemeClr val="accent2"/>
              </a:solidFill>
              <a:cs typeface="Times New Roman" pitchFamily="18" charset="0"/>
            </a:endParaRPr>
          </a:p>
          <a:p>
            <a:pPr>
              <a:spcBef>
                <a:spcPct val="20000"/>
              </a:spcBef>
              <a:tabLst>
                <a:tab pos="228600" algn="l"/>
                <a:tab pos="914400" algn="l"/>
              </a:tabLst>
            </a:pPr>
            <a:r>
              <a:rPr lang="en-US" sz="2200" dirty="0">
                <a:solidFill>
                  <a:schemeClr val="accent2"/>
                </a:solidFill>
                <a:cs typeface="Times New Roman" pitchFamily="18" charset="0"/>
              </a:rPr>
              <a:t>Admittance is defined as follows:</a:t>
            </a:r>
            <a:endParaRPr lang="en-US" sz="2200" b="1" u="sng" dirty="0">
              <a:solidFill>
                <a:schemeClr val="accent2"/>
              </a:solidFill>
              <a:cs typeface="Times New Roman" pitchFamily="18" charset="0"/>
            </a:endParaRPr>
          </a:p>
        </p:txBody>
      </p:sp>
      <p:sp>
        <p:nvSpPr>
          <p:cNvPr id="243720" name="Rectangle 8"/>
          <p:cNvSpPr>
            <a:spLocks noChangeArrowheads="1"/>
          </p:cNvSpPr>
          <p:nvPr/>
        </p:nvSpPr>
        <p:spPr bwMode="auto">
          <a:xfrm>
            <a:off x="0" y="1905000"/>
            <a:ext cx="7696200" cy="381000"/>
          </a:xfrm>
          <a:prstGeom prst="rect">
            <a:avLst/>
          </a:prstGeom>
          <a:noFill/>
          <a:ln w="9525">
            <a:noFill/>
            <a:miter lim="800000"/>
            <a:headEnd/>
            <a:tailEnd/>
          </a:ln>
          <a:effectLst/>
        </p:spPr>
        <p:txBody>
          <a:bodyPr/>
          <a:lstStyle/>
          <a:p>
            <a:pPr>
              <a:spcBef>
                <a:spcPct val="20000"/>
              </a:spcBef>
              <a:tabLst>
                <a:tab pos="228600" algn="l"/>
                <a:tab pos="914400" algn="l"/>
              </a:tabLst>
            </a:pPr>
            <a:r>
              <a:rPr lang="en-US" sz="2200" dirty="0">
                <a:solidFill>
                  <a:schemeClr val="accent2"/>
                </a:solidFill>
                <a:cs typeface="Times New Roman" pitchFamily="18" charset="0"/>
              </a:rPr>
              <a:t>Expressing Y in rectangular form yields:</a:t>
            </a:r>
          </a:p>
        </p:txBody>
      </p:sp>
      <p:graphicFrame>
        <p:nvGraphicFramePr>
          <p:cNvPr id="243721" name="Object 9"/>
          <p:cNvGraphicFramePr>
            <a:graphicFrameLocks noChangeAspect="1"/>
          </p:cNvGraphicFramePr>
          <p:nvPr/>
        </p:nvGraphicFramePr>
        <p:xfrm>
          <a:off x="4800600" y="1905000"/>
          <a:ext cx="1445217" cy="457200"/>
        </p:xfrm>
        <a:graphic>
          <a:graphicData uri="http://schemas.openxmlformats.org/presentationml/2006/ole">
            <mc:AlternateContent xmlns:mc="http://schemas.openxmlformats.org/markup-compatibility/2006">
              <mc:Choice xmlns:v="urn:schemas-microsoft-com:vml" Requires="v">
                <p:oleObj spid="_x0000_s240775" name="Equation" r:id="rId3" imgW="761760" imgH="241200" progId="Equation.3">
                  <p:embed/>
                </p:oleObj>
              </mc:Choice>
              <mc:Fallback>
                <p:oleObj name="Equation" r:id="rId3" imgW="761760" imgH="241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905000"/>
                        <a:ext cx="1445217" cy="457200"/>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3722" name="Rectangle 10"/>
          <p:cNvSpPr>
            <a:spLocks noChangeArrowheads="1"/>
          </p:cNvSpPr>
          <p:nvPr/>
        </p:nvSpPr>
        <p:spPr bwMode="auto">
          <a:xfrm>
            <a:off x="533400" y="2667000"/>
            <a:ext cx="1295400" cy="381000"/>
          </a:xfrm>
          <a:prstGeom prst="rect">
            <a:avLst/>
          </a:prstGeom>
          <a:noFill/>
          <a:ln w="9525">
            <a:noFill/>
            <a:miter lim="800000"/>
            <a:headEnd/>
            <a:tailEnd/>
          </a:ln>
          <a:effectLst/>
        </p:spPr>
        <p:txBody>
          <a:bodyPr/>
          <a:lstStyle/>
          <a:p>
            <a:pPr>
              <a:spcBef>
                <a:spcPct val="20000"/>
              </a:spcBef>
              <a:tabLst>
                <a:tab pos="228600" algn="l"/>
                <a:tab pos="914400" algn="l"/>
              </a:tabLst>
            </a:pPr>
            <a:r>
              <a:rPr lang="en-US" sz="2200" dirty="0">
                <a:solidFill>
                  <a:schemeClr val="accent2"/>
                </a:solidFill>
                <a:cs typeface="Times New Roman" pitchFamily="18" charset="0"/>
              </a:rPr>
              <a:t>where:</a:t>
            </a:r>
          </a:p>
        </p:txBody>
      </p:sp>
      <p:grpSp>
        <p:nvGrpSpPr>
          <p:cNvPr id="2" name="Group 41"/>
          <p:cNvGrpSpPr>
            <a:grpSpLocks/>
          </p:cNvGrpSpPr>
          <p:nvPr/>
        </p:nvGrpSpPr>
        <p:grpSpPr bwMode="auto">
          <a:xfrm>
            <a:off x="3962400" y="990600"/>
            <a:ext cx="2971800" cy="763588"/>
            <a:chOff x="695" y="912"/>
            <a:chExt cx="1502" cy="385"/>
          </a:xfrm>
        </p:grpSpPr>
        <p:graphicFrame>
          <p:nvGraphicFramePr>
            <p:cNvPr id="243719" name="Object 7"/>
            <p:cNvGraphicFramePr>
              <a:graphicFrameLocks noChangeAspect="1"/>
            </p:cNvGraphicFramePr>
            <p:nvPr/>
          </p:nvGraphicFramePr>
          <p:xfrm>
            <a:off x="695" y="912"/>
            <a:ext cx="1502" cy="385"/>
          </p:xfrm>
          <a:graphic>
            <a:graphicData uri="http://schemas.openxmlformats.org/presentationml/2006/ole">
              <mc:AlternateContent xmlns:mc="http://schemas.openxmlformats.org/markup-compatibility/2006">
                <mc:Choice xmlns:v="urn:schemas-microsoft-com:vml" Requires="v">
                  <p:oleObj spid="_x0000_s240776" name="Equation" r:id="rId5" imgW="1536480" imgH="393480" progId="Equation.3">
                    <p:embed/>
                  </p:oleObj>
                </mc:Choice>
                <mc:Fallback>
                  <p:oleObj name="Equation" r:id="rId5" imgW="1536480" imgH="393480" progId="Equation.3">
                    <p:embed/>
                    <p:pic>
                      <p:nvPicPr>
                        <p:cNvPr id="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5" y="912"/>
                          <a:ext cx="1502" cy="385"/>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3750" name="Text Box 38"/>
            <p:cNvSpPr txBox="1">
              <a:spLocks noChangeArrowheads="1"/>
            </p:cNvSpPr>
            <p:nvPr/>
          </p:nvSpPr>
          <p:spPr bwMode="auto">
            <a:xfrm rot="10800000">
              <a:off x="1812" y="1011"/>
              <a:ext cx="347" cy="186"/>
            </a:xfrm>
            <a:prstGeom prst="rect">
              <a:avLst/>
            </a:prstGeom>
            <a:noFill/>
            <a:ln w="9525">
              <a:noFill/>
              <a:miter lim="800000"/>
              <a:headEnd/>
              <a:tailEnd/>
            </a:ln>
            <a:effectLst/>
          </p:spPr>
          <p:txBody>
            <a:bodyPr wrap="square">
              <a:spAutoFit/>
            </a:bodyPr>
            <a:lstStyle/>
            <a:p>
              <a:r>
                <a:rPr lang="en-US" sz="1800" dirty="0">
                  <a:sym typeface="Symbol" pitchFamily="18" charset="2"/>
                </a:rPr>
                <a:t>()</a:t>
              </a:r>
              <a:endParaRPr lang="en-US" sz="1800" dirty="0"/>
            </a:p>
          </p:txBody>
        </p:sp>
      </p:grpSp>
      <p:graphicFrame>
        <p:nvGraphicFramePr>
          <p:cNvPr id="243723" name="Object 11"/>
          <p:cNvGraphicFramePr>
            <a:graphicFrameLocks noChangeAspect="1"/>
          </p:cNvGraphicFramePr>
          <p:nvPr/>
        </p:nvGraphicFramePr>
        <p:xfrm>
          <a:off x="1600200" y="2514600"/>
          <a:ext cx="2898775" cy="788988"/>
        </p:xfrm>
        <a:graphic>
          <a:graphicData uri="http://schemas.openxmlformats.org/presentationml/2006/ole">
            <mc:AlternateContent xmlns:mc="http://schemas.openxmlformats.org/markup-compatibility/2006">
              <mc:Choice xmlns:v="urn:schemas-microsoft-com:vml" Requires="v">
                <p:oleObj spid="_x0000_s240777" name="Equation" r:id="rId7" imgW="1866600" imgH="507960" progId="Equation.3">
                  <p:embed/>
                </p:oleObj>
              </mc:Choice>
              <mc:Fallback>
                <p:oleObj name="Equation" r:id="rId7" imgW="1866600" imgH="507960" progId="Equation.3">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00200" y="2514600"/>
                        <a:ext cx="2898775" cy="788988"/>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3754" name="Rectangle 42"/>
          <p:cNvSpPr>
            <a:spLocks noChangeArrowheads="1"/>
          </p:cNvSpPr>
          <p:nvPr/>
        </p:nvSpPr>
        <p:spPr bwMode="auto">
          <a:xfrm>
            <a:off x="0" y="3352800"/>
            <a:ext cx="9144000" cy="228600"/>
          </a:xfrm>
          <a:prstGeom prst="rect">
            <a:avLst/>
          </a:prstGeom>
          <a:noFill/>
          <a:ln w="9525">
            <a:noFill/>
            <a:miter lim="800000"/>
            <a:headEnd/>
            <a:tailEnd/>
          </a:ln>
          <a:effectLst/>
        </p:spPr>
        <p:txBody>
          <a:bodyPr/>
          <a:lstStyle/>
          <a:p>
            <a:pPr>
              <a:spcBef>
                <a:spcPct val="20000"/>
              </a:spcBef>
              <a:tabLst>
                <a:tab pos="228600" algn="l"/>
                <a:tab pos="914400" algn="l"/>
              </a:tabLst>
            </a:pPr>
            <a:r>
              <a:rPr lang="en-US" sz="2200" dirty="0">
                <a:solidFill>
                  <a:schemeClr val="accent2"/>
                </a:solidFill>
                <a:cs typeface="Times New Roman" pitchFamily="18" charset="0"/>
              </a:rPr>
              <a:t>Note that G and B can be expressed in terms of R and X as follows:</a:t>
            </a:r>
          </a:p>
        </p:txBody>
      </p:sp>
      <p:graphicFrame>
        <p:nvGraphicFramePr>
          <p:cNvPr id="243755" name="Object 43"/>
          <p:cNvGraphicFramePr>
            <a:graphicFrameLocks noChangeAspect="1"/>
          </p:cNvGraphicFramePr>
          <p:nvPr/>
        </p:nvGraphicFramePr>
        <p:xfrm>
          <a:off x="304800" y="3962400"/>
          <a:ext cx="7400925" cy="1382713"/>
        </p:xfrm>
        <a:graphic>
          <a:graphicData uri="http://schemas.openxmlformats.org/presentationml/2006/ole">
            <mc:AlternateContent xmlns:mc="http://schemas.openxmlformats.org/markup-compatibility/2006">
              <mc:Choice xmlns:v="urn:schemas-microsoft-com:vml" Requires="v">
                <p:oleObj spid="_x0000_s240778" name="Equation" r:id="rId9" imgW="4762440" imgH="888840" progId="Equation.3">
                  <p:embed/>
                </p:oleObj>
              </mc:Choice>
              <mc:Fallback>
                <p:oleObj name="Equation" r:id="rId9" imgW="4762440" imgH="888840" progId="Equation.3">
                  <p:embed/>
                  <p:pic>
                    <p:nvPicPr>
                      <p:cNvPr id="0"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4800" y="3962400"/>
                        <a:ext cx="7400925" cy="138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accent2"/>
                            </a:solidFill>
                            <a:miter lim="800000"/>
                            <a:headEnd/>
                            <a:tailEnd/>
                          </a14:hiddenLine>
                        </a:ext>
                      </a:extLst>
                    </p:spPr>
                  </p:pic>
                </p:oleObj>
              </mc:Fallback>
            </mc:AlternateContent>
          </a:graphicData>
        </a:graphic>
      </p:graphicFrame>
      <p:graphicFrame>
        <p:nvGraphicFramePr>
          <p:cNvPr id="243756" name="Object 44"/>
          <p:cNvGraphicFramePr>
            <a:graphicFrameLocks noChangeAspect="1"/>
          </p:cNvGraphicFramePr>
          <p:nvPr/>
        </p:nvGraphicFramePr>
        <p:xfrm>
          <a:off x="1752600" y="5715000"/>
          <a:ext cx="1579563" cy="671513"/>
        </p:xfrm>
        <a:graphic>
          <a:graphicData uri="http://schemas.openxmlformats.org/presentationml/2006/ole">
            <mc:AlternateContent xmlns:mc="http://schemas.openxmlformats.org/markup-compatibility/2006">
              <mc:Choice xmlns:v="urn:schemas-microsoft-com:vml" Requires="v">
                <p:oleObj spid="_x0000_s240779" name="Equation" r:id="rId11" imgW="1015920" imgH="431640" progId="Equation.3">
                  <p:embed/>
                </p:oleObj>
              </mc:Choice>
              <mc:Fallback>
                <p:oleObj name="Equation" r:id="rId11" imgW="1015920" imgH="431640" progId="Equation.3">
                  <p:embed/>
                  <p:pic>
                    <p:nvPicPr>
                      <p:cNvPr id="0" name="Picture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52600" y="5715000"/>
                        <a:ext cx="1579563" cy="671513"/>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3757" name="Object 45"/>
          <p:cNvGraphicFramePr>
            <a:graphicFrameLocks noChangeAspect="1"/>
          </p:cNvGraphicFramePr>
          <p:nvPr/>
        </p:nvGraphicFramePr>
        <p:xfrm>
          <a:off x="3810000" y="5715000"/>
          <a:ext cx="1558925" cy="671513"/>
        </p:xfrm>
        <a:graphic>
          <a:graphicData uri="http://schemas.openxmlformats.org/presentationml/2006/ole">
            <mc:AlternateContent xmlns:mc="http://schemas.openxmlformats.org/markup-compatibility/2006">
              <mc:Choice xmlns:v="urn:schemas-microsoft-com:vml" Requires="v">
                <p:oleObj spid="_x0000_s240780" name="Equation" r:id="rId13" imgW="1002960" imgH="431640" progId="Equation.3">
                  <p:embed/>
                </p:oleObj>
              </mc:Choice>
              <mc:Fallback>
                <p:oleObj name="Equation" r:id="rId13" imgW="1002960" imgH="431640" progId="Equation.3">
                  <p:embed/>
                  <p:pic>
                    <p:nvPicPr>
                      <p:cNvPr id="0" name="Picture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10000" y="5715000"/>
                        <a:ext cx="1558925" cy="671513"/>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3758" name="Object 46"/>
          <p:cNvGraphicFramePr>
            <a:graphicFrameLocks noChangeAspect="1"/>
          </p:cNvGraphicFramePr>
          <p:nvPr/>
        </p:nvGraphicFramePr>
        <p:xfrm>
          <a:off x="5946775" y="5562600"/>
          <a:ext cx="3197225" cy="1066800"/>
        </p:xfrm>
        <a:graphic>
          <a:graphicData uri="http://schemas.openxmlformats.org/presentationml/2006/ole">
            <mc:AlternateContent xmlns:mc="http://schemas.openxmlformats.org/markup-compatibility/2006">
              <mc:Choice xmlns:v="urn:schemas-microsoft-com:vml" Requires="v">
                <p:oleObj spid="_x0000_s240781" name="Equation" r:id="rId15" imgW="2057400" imgH="685800" progId="Equation.3">
                  <p:embed/>
                </p:oleObj>
              </mc:Choice>
              <mc:Fallback>
                <p:oleObj name="Equation" r:id="rId15" imgW="2057400" imgH="685800" progId="Equation.3">
                  <p:embed/>
                  <p:pic>
                    <p:nvPicPr>
                      <p:cNvPr id="0" name="Picture 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946775" y="5562600"/>
                        <a:ext cx="31972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accent2"/>
                            </a:solidFill>
                            <a:miter lim="800000"/>
                            <a:headEnd/>
                            <a:tailEnd/>
                          </a14:hiddenLine>
                        </a:ext>
                      </a:extLst>
                    </p:spPr>
                  </p:pic>
                </p:oleObj>
              </mc:Fallback>
            </mc:AlternateContent>
          </a:graphicData>
        </a:graphic>
      </p:graphicFrame>
      <p:sp>
        <p:nvSpPr>
          <p:cNvPr id="243760" name="Rectangle 48"/>
          <p:cNvSpPr>
            <a:spLocks noChangeArrowheads="1"/>
          </p:cNvSpPr>
          <p:nvPr/>
        </p:nvSpPr>
        <p:spPr bwMode="auto">
          <a:xfrm>
            <a:off x="838200" y="5791200"/>
            <a:ext cx="609600" cy="381000"/>
          </a:xfrm>
          <a:prstGeom prst="rect">
            <a:avLst/>
          </a:prstGeom>
          <a:noFill/>
          <a:ln w="9525">
            <a:noFill/>
            <a:miter lim="800000"/>
            <a:headEnd/>
            <a:tailEnd/>
          </a:ln>
          <a:effectLst/>
        </p:spPr>
        <p:txBody>
          <a:bodyPr/>
          <a:lstStyle/>
          <a:p>
            <a:pPr>
              <a:spcBef>
                <a:spcPct val="20000"/>
              </a:spcBef>
              <a:tabLst>
                <a:tab pos="228600" algn="l"/>
                <a:tab pos="914400" algn="l"/>
              </a:tabLst>
            </a:pPr>
            <a:r>
              <a:rPr lang="en-US" sz="2200" dirty="0">
                <a:solidFill>
                  <a:schemeClr val="accent2"/>
                </a:solidFill>
                <a:cs typeface="Times New Roman" pitchFamily="18" charset="0"/>
              </a:rPr>
              <a:t>so</a:t>
            </a:r>
          </a:p>
        </p:txBody>
      </p:sp>
      <p:sp>
        <p:nvSpPr>
          <p:cNvPr id="24"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25"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26" name="Rectangle 4"/>
          <p:cNvSpPr>
            <a:spLocks noChangeArrowheads="1"/>
          </p:cNvSpPr>
          <p:nvPr/>
        </p:nvSpPr>
        <p:spPr bwMode="auto">
          <a:xfrm>
            <a:off x="0" y="0"/>
            <a:ext cx="6705600" cy="304800"/>
          </a:xfrm>
          <a:prstGeom prst="rect">
            <a:avLst/>
          </a:prstGeom>
          <a:noFill/>
          <a:ln w="9525">
            <a:noFill/>
            <a:miter lim="800000"/>
            <a:headEnd/>
            <a:tailEnd/>
          </a:ln>
        </p:spPr>
        <p:txBody>
          <a:bodyPr/>
          <a:lstStyle/>
          <a:p>
            <a:pPr>
              <a:spcBef>
                <a:spcPct val="20000"/>
              </a:spcBef>
            </a:pPr>
            <a:r>
              <a:rPr lang="en-US" sz="2000" dirty="0">
                <a:solidFill>
                  <a:schemeClr val="accent2"/>
                </a:solidFill>
                <a:cs typeface="Times New Roman" pitchFamily="18" charset="0"/>
              </a:rPr>
              <a:t>Chapter 9      EGR 272 – Circuit Theory II</a:t>
            </a:r>
            <a:endParaRPr lang="en-US" sz="32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2"/>
          <p:cNvGrpSpPr>
            <a:grpSpLocks/>
          </p:cNvGrpSpPr>
          <p:nvPr/>
        </p:nvGrpSpPr>
        <p:grpSpPr bwMode="auto">
          <a:xfrm>
            <a:off x="4648200" y="533400"/>
            <a:ext cx="3059113" cy="1447800"/>
            <a:chOff x="2880" y="576"/>
            <a:chExt cx="1927" cy="912"/>
          </a:xfrm>
        </p:grpSpPr>
        <p:sp>
          <p:nvSpPr>
            <p:cNvPr id="244751" name="Line 15"/>
            <p:cNvSpPr>
              <a:spLocks noChangeShapeType="1"/>
            </p:cNvSpPr>
            <p:nvPr/>
          </p:nvSpPr>
          <p:spPr bwMode="auto">
            <a:xfrm flipV="1">
              <a:off x="4320" y="768"/>
              <a:ext cx="0" cy="144"/>
            </a:xfrm>
            <a:prstGeom prst="line">
              <a:avLst/>
            </a:prstGeom>
            <a:noFill/>
            <a:ln w="28575">
              <a:solidFill>
                <a:schemeClr val="accent2"/>
              </a:solidFill>
              <a:round/>
              <a:headEnd/>
              <a:tailEnd/>
            </a:ln>
            <a:effectLst/>
          </p:spPr>
          <p:txBody>
            <a:bodyPr/>
            <a:lstStyle/>
            <a:p>
              <a:endParaRPr lang="en-US"/>
            </a:p>
          </p:txBody>
        </p:sp>
        <p:sp>
          <p:nvSpPr>
            <p:cNvPr id="244752" name="Line 16"/>
            <p:cNvSpPr>
              <a:spLocks noChangeShapeType="1"/>
            </p:cNvSpPr>
            <p:nvPr/>
          </p:nvSpPr>
          <p:spPr bwMode="auto">
            <a:xfrm flipV="1">
              <a:off x="4320" y="1248"/>
              <a:ext cx="0" cy="192"/>
            </a:xfrm>
            <a:prstGeom prst="line">
              <a:avLst/>
            </a:prstGeom>
            <a:noFill/>
            <a:ln w="28575">
              <a:solidFill>
                <a:schemeClr val="accent2"/>
              </a:solidFill>
              <a:round/>
              <a:headEnd/>
              <a:tailEnd/>
            </a:ln>
            <a:effectLst/>
          </p:spPr>
          <p:txBody>
            <a:bodyPr/>
            <a:lstStyle/>
            <a:p>
              <a:endParaRPr lang="en-US"/>
            </a:p>
          </p:txBody>
        </p:sp>
        <p:sp>
          <p:nvSpPr>
            <p:cNvPr id="244753" name="Line 17"/>
            <p:cNvSpPr>
              <a:spLocks noChangeShapeType="1"/>
            </p:cNvSpPr>
            <p:nvPr/>
          </p:nvSpPr>
          <p:spPr bwMode="auto">
            <a:xfrm flipH="1" flipV="1">
              <a:off x="3072" y="768"/>
              <a:ext cx="1248" cy="0"/>
            </a:xfrm>
            <a:prstGeom prst="line">
              <a:avLst/>
            </a:prstGeom>
            <a:noFill/>
            <a:ln w="28575">
              <a:solidFill>
                <a:schemeClr val="accent2"/>
              </a:solidFill>
              <a:round/>
              <a:headEnd/>
              <a:tailEnd/>
            </a:ln>
            <a:effectLst/>
          </p:spPr>
          <p:txBody>
            <a:bodyPr/>
            <a:lstStyle/>
            <a:p>
              <a:endParaRPr lang="en-US"/>
            </a:p>
          </p:txBody>
        </p:sp>
        <p:sp>
          <p:nvSpPr>
            <p:cNvPr id="244754" name="Line 18"/>
            <p:cNvSpPr>
              <a:spLocks noChangeShapeType="1"/>
            </p:cNvSpPr>
            <p:nvPr/>
          </p:nvSpPr>
          <p:spPr bwMode="auto">
            <a:xfrm flipH="1" flipV="1">
              <a:off x="3072" y="1440"/>
              <a:ext cx="1248" cy="0"/>
            </a:xfrm>
            <a:prstGeom prst="line">
              <a:avLst/>
            </a:prstGeom>
            <a:noFill/>
            <a:ln w="28575">
              <a:solidFill>
                <a:schemeClr val="accent2"/>
              </a:solidFill>
              <a:round/>
              <a:headEnd/>
              <a:tailEnd/>
            </a:ln>
            <a:effectLst/>
          </p:spPr>
          <p:txBody>
            <a:bodyPr/>
            <a:lstStyle/>
            <a:p>
              <a:endParaRPr lang="en-US"/>
            </a:p>
          </p:txBody>
        </p:sp>
        <p:sp>
          <p:nvSpPr>
            <p:cNvPr id="244755" name="Oval 19"/>
            <p:cNvSpPr>
              <a:spLocks noChangeArrowheads="1"/>
            </p:cNvSpPr>
            <p:nvPr/>
          </p:nvSpPr>
          <p:spPr bwMode="auto">
            <a:xfrm>
              <a:off x="2976" y="720"/>
              <a:ext cx="96" cy="96"/>
            </a:xfrm>
            <a:prstGeom prst="ellipse">
              <a:avLst/>
            </a:prstGeom>
            <a:noFill/>
            <a:ln w="28575">
              <a:solidFill>
                <a:schemeClr val="accent2"/>
              </a:solidFill>
              <a:round/>
              <a:headEnd/>
              <a:tailEnd/>
            </a:ln>
            <a:effectLst/>
          </p:spPr>
          <p:txBody>
            <a:bodyPr wrap="none" anchor="ctr"/>
            <a:lstStyle/>
            <a:p>
              <a:endParaRPr lang="en-US"/>
            </a:p>
          </p:txBody>
        </p:sp>
        <p:sp>
          <p:nvSpPr>
            <p:cNvPr id="244756" name="Oval 20"/>
            <p:cNvSpPr>
              <a:spLocks noChangeArrowheads="1"/>
            </p:cNvSpPr>
            <p:nvPr/>
          </p:nvSpPr>
          <p:spPr bwMode="auto">
            <a:xfrm>
              <a:off x="2976" y="1392"/>
              <a:ext cx="96" cy="96"/>
            </a:xfrm>
            <a:prstGeom prst="ellipse">
              <a:avLst/>
            </a:prstGeom>
            <a:noFill/>
            <a:ln w="28575">
              <a:solidFill>
                <a:schemeClr val="accent2"/>
              </a:solidFill>
              <a:round/>
              <a:headEnd/>
              <a:tailEnd/>
            </a:ln>
            <a:effectLst/>
          </p:spPr>
          <p:txBody>
            <a:bodyPr wrap="none" anchor="ctr"/>
            <a:lstStyle/>
            <a:p>
              <a:endParaRPr lang="en-US"/>
            </a:p>
          </p:txBody>
        </p:sp>
        <p:sp>
          <p:nvSpPr>
            <p:cNvPr id="244757" name="Text Box 21"/>
            <p:cNvSpPr txBox="1">
              <a:spLocks noChangeArrowheads="1"/>
            </p:cNvSpPr>
            <p:nvPr/>
          </p:nvSpPr>
          <p:spPr bwMode="auto">
            <a:xfrm>
              <a:off x="2880" y="960"/>
              <a:ext cx="220" cy="231"/>
            </a:xfrm>
            <a:prstGeom prst="rect">
              <a:avLst/>
            </a:prstGeom>
            <a:noFill/>
            <a:ln w="9525">
              <a:noFill/>
              <a:miter lim="800000"/>
              <a:headEnd/>
              <a:tailEnd/>
            </a:ln>
            <a:effectLst/>
          </p:spPr>
          <p:txBody>
            <a:bodyPr wrap="none">
              <a:spAutoFit/>
            </a:bodyPr>
            <a:lstStyle/>
            <a:p>
              <a:r>
                <a:rPr lang="en-US" sz="1800" b="1">
                  <a:solidFill>
                    <a:schemeClr val="accent2"/>
                  </a:solidFill>
                </a:rPr>
                <a:t>V</a:t>
              </a:r>
            </a:p>
          </p:txBody>
        </p:sp>
        <p:sp>
          <p:nvSpPr>
            <p:cNvPr id="244758" name="Text Box 22"/>
            <p:cNvSpPr txBox="1">
              <a:spLocks noChangeArrowheads="1"/>
            </p:cNvSpPr>
            <p:nvPr/>
          </p:nvSpPr>
          <p:spPr bwMode="auto">
            <a:xfrm>
              <a:off x="3168" y="576"/>
              <a:ext cx="172" cy="231"/>
            </a:xfrm>
            <a:prstGeom prst="rect">
              <a:avLst/>
            </a:prstGeom>
            <a:noFill/>
            <a:ln w="9525">
              <a:noFill/>
              <a:miter lim="800000"/>
              <a:headEnd/>
              <a:tailEnd/>
            </a:ln>
            <a:effectLst/>
          </p:spPr>
          <p:txBody>
            <a:bodyPr wrap="none">
              <a:spAutoFit/>
            </a:bodyPr>
            <a:lstStyle/>
            <a:p>
              <a:r>
                <a:rPr lang="en-US" sz="1800" b="1">
                  <a:solidFill>
                    <a:schemeClr val="accent2"/>
                  </a:solidFill>
                </a:rPr>
                <a:t>I</a:t>
              </a:r>
            </a:p>
          </p:txBody>
        </p:sp>
        <p:sp>
          <p:nvSpPr>
            <p:cNvPr id="244759" name="Line 23"/>
            <p:cNvSpPr>
              <a:spLocks noChangeShapeType="1"/>
            </p:cNvSpPr>
            <p:nvPr/>
          </p:nvSpPr>
          <p:spPr bwMode="auto">
            <a:xfrm>
              <a:off x="3408" y="672"/>
              <a:ext cx="480" cy="0"/>
            </a:xfrm>
            <a:prstGeom prst="line">
              <a:avLst/>
            </a:prstGeom>
            <a:noFill/>
            <a:ln w="28575">
              <a:solidFill>
                <a:schemeClr val="accent2"/>
              </a:solidFill>
              <a:round/>
              <a:headEnd/>
              <a:tailEnd type="triangle" w="med" len="med"/>
            </a:ln>
            <a:effectLst/>
          </p:spPr>
          <p:txBody>
            <a:bodyPr/>
            <a:lstStyle/>
            <a:p>
              <a:endParaRPr lang="en-US"/>
            </a:p>
          </p:txBody>
        </p:sp>
        <p:sp>
          <p:nvSpPr>
            <p:cNvPr id="244760" name="Line 24"/>
            <p:cNvSpPr>
              <a:spLocks noChangeShapeType="1"/>
            </p:cNvSpPr>
            <p:nvPr/>
          </p:nvSpPr>
          <p:spPr bwMode="auto">
            <a:xfrm flipH="1" flipV="1">
              <a:off x="2928" y="1008"/>
              <a:ext cx="96" cy="0"/>
            </a:xfrm>
            <a:prstGeom prst="line">
              <a:avLst/>
            </a:prstGeom>
            <a:noFill/>
            <a:ln w="28575">
              <a:solidFill>
                <a:schemeClr val="accent2"/>
              </a:solidFill>
              <a:round/>
              <a:headEnd/>
              <a:tailEnd/>
            </a:ln>
            <a:effectLst/>
          </p:spPr>
          <p:txBody>
            <a:bodyPr/>
            <a:lstStyle/>
            <a:p>
              <a:endParaRPr lang="en-US"/>
            </a:p>
          </p:txBody>
        </p:sp>
        <p:sp>
          <p:nvSpPr>
            <p:cNvPr id="244761" name="Line 25"/>
            <p:cNvSpPr>
              <a:spLocks noChangeShapeType="1"/>
            </p:cNvSpPr>
            <p:nvPr/>
          </p:nvSpPr>
          <p:spPr bwMode="auto">
            <a:xfrm flipH="1" flipV="1">
              <a:off x="3216" y="624"/>
              <a:ext cx="96" cy="0"/>
            </a:xfrm>
            <a:prstGeom prst="line">
              <a:avLst/>
            </a:prstGeom>
            <a:noFill/>
            <a:ln w="28575">
              <a:solidFill>
                <a:schemeClr val="accent2"/>
              </a:solidFill>
              <a:round/>
              <a:headEnd/>
              <a:tailEnd/>
            </a:ln>
            <a:effectLst/>
          </p:spPr>
          <p:txBody>
            <a:bodyPr/>
            <a:lstStyle/>
            <a:p>
              <a:endParaRPr lang="en-US"/>
            </a:p>
          </p:txBody>
        </p:sp>
        <p:sp>
          <p:nvSpPr>
            <p:cNvPr id="244762" name="Line 26"/>
            <p:cNvSpPr>
              <a:spLocks noChangeShapeType="1"/>
            </p:cNvSpPr>
            <p:nvPr/>
          </p:nvSpPr>
          <p:spPr bwMode="auto">
            <a:xfrm flipH="1">
              <a:off x="4224" y="912"/>
              <a:ext cx="96" cy="48"/>
            </a:xfrm>
            <a:prstGeom prst="line">
              <a:avLst/>
            </a:prstGeom>
            <a:noFill/>
            <a:ln w="28575">
              <a:solidFill>
                <a:schemeClr val="accent2"/>
              </a:solidFill>
              <a:round/>
              <a:headEnd/>
              <a:tailEnd/>
            </a:ln>
            <a:effectLst/>
          </p:spPr>
          <p:txBody>
            <a:bodyPr/>
            <a:lstStyle/>
            <a:p>
              <a:endParaRPr lang="en-US"/>
            </a:p>
          </p:txBody>
        </p:sp>
        <p:sp>
          <p:nvSpPr>
            <p:cNvPr id="244763" name="Line 27"/>
            <p:cNvSpPr>
              <a:spLocks noChangeShapeType="1"/>
            </p:cNvSpPr>
            <p:nvPr/>
          </p:nvSpPr>
          <p:spPr bwMode="auto">
            <a:xfrm flipH="1" flipV="1">
              <a:off x="4224" y="960"/>
              <a:ext cx="144" cy="48"/>
            </a:xfrm>
            <a:prstGeom prst="line">
              <a:avLst/>
            </a:prstGeom>
            <a:noFill/>
            <a:ln w="28575">
              <a:solidFill>
                <a:schemeClr val="accent2"/>
              </a:solidFill>
              <a:round/>
              <a:headEnd/>
              <a:tailEnd/>
            </a:ln>
            <a:effectLst/>
          </p:spPr>
          <p:txBody>
            <a:bodyPr/>
            <a:lstStyle/>
            <a:p>
              <a:endParaRPr lang="en-US"/>
            </a:p>
          </p:txBody>
        </p:sp>
        <p:sp>
          <p:nvSpPr>
            <p:cNvPr id="244764" name="Line 28"/>
            <p:cNvSpPr>
              <a:spLocks noChangeShapeType="1"/>
            </p:cNvSpPr>
            <p:nvPr/>
          </p:nvSpPr>
          <p:spPr bwMode="auto">
            <a:xfrm flipH="1">
              <a:off x="4224" y="1008"/>
              <a:ext cx="144" cy="48"/>
            </a:xfrm>
            <a:prstGeom prst="line">
              <a:avLst/>
            </a:prstGeom>
            <a:noFill/>
            <a:ln w="28575">
              <a:solidFill>
                <a:schemeClr val="accent2"/>
              </a:solidFill>
              <a:round/>
              <a:headEnd/>
              <a:tailEnd/>
            </a:ln>
            <a:effectLst/>
          </p:spPr>
          <p:txBody>
            <a:bodyPr/>
            <a:lstStyle/>
            <a:p>
              <a:endParaRPr lang="en-US"/>
            </a:p>
          </p:txBody>
        </p:sp>
        <p:sp>
          <p:nvSpPr>
            <p:cNvPr id="244765" name="Line 29"/>
            <p:cNvSpPr>
              <a:spLocks noChangeShapeType="1"/>
            </p:cNvSpPr>
            <p:nvPr/>
          </p:nvSpPr>
          <p:spPr bwMode="auto">
            <a:xfrm flipH="1" flipV="1">
              <a:off x="4224" y="1056"/>
              <a:ext cx="144" cy="48"/>
            </a:xfrm>
            <a:prstGeom prst="line">
              <a:avLst/>
            </a:prstGeom>
            <a:noFill/>
            <a:ln w="28575">
              <a:solidFill>
                <a:schemeClr val="accent2"/>
              </a:solidFill>
              <a:round/>
              <a:headEnd/>
              <a:tailEnd/>
            </a:ln>
            <a:effectLst/>
          </p:spPr>
          <p:txBody>
            <a:bodyPr/>
            <a:lstStyle/>
            <a:p>
              <a:endParaRPr lang="en-US"/>
            </a:p>
          </p:txBody>
        </p:sp>
        <p:sp>
          <p:nvSpPr>
            <p:cNvPr id="244766" name="Line 30"/>
            <p:cNvSpPr>
              <a:spLocks noChangeShapeType="1"/>
            </p:cNvSpPr>
            <p:nvPr/>
          </p:nvSpPr>
          <p:spPr bwMode="auto">
            <a:xfrm flipH="1">
              <a:off x="4224" y="1104"/>
              <a:ext cx="144" cy="48"/>
            </a:xfrm>
            <a:prstGeom prst="line">
              <a:avLst/>
            </a:prstGeom>
            <a:noFill/>
            <a:ln w="28575">
              <a:solidFill>
                <a:schemeClr val="accent2"/>
              </a:solidFill>
              <a:round/>
              <a:headEnd/>
              <a:tailEnd/>
            </a:ln>
            <a:effectLst/>
          </p:spPr>
          <p:txBody>
            <a:bodyPr/>
            <a:lstStyle/>
            <a:p>
              <a:endParaRPr lang="en-US"/>
            </a:p>
          </p:txBody>
        </p:sp>
        <p:sp>
          <p:nvSpPr>
            <p:cNvPr id="244767" name="Line 31"/>
            <p:cNvSpPr>
              <a:spLocks noChangeShapeType="1"/>
            </p:cNvSpPr>
            <p:nvPr/>
          </p:nvSpPr>
          <p:spPr bwMode="auto">
            <a:xfrm flipH="1" flipV="1">
              <a:off x="4224" y="1152"/>
              <a:ext cx="144" cy="48"/>
            </a:xfrm>
            <a:prstGeom prst="line">
              <a:avLst/>
            </a:prstGeom>
            <a:noFill/>
            <a:ln w="28575">
              <a:solidFill>
                <a:schemeClr val="accent2"/>
              </a:solidFill>
              <a:round/>
              <a:headEnd/>
              <a:tailEnd/>
            </a:ln>
            <a:effectLst/>
          </p:spPr>
          <p:txBody>
            <a:bodyPr/>
            <a:lstStyle/>
            <a:p>
              <a:endParaRPr lang="en-US"/>
            </a:p>
          </p:txBody>
        </p:sp>
        <p:sp>
          <p:nvSpPr>
            <p:cNvPr id="244768" name="Line 32"/>
            <p:cNvSpPr>
              <a:spLocks noChangeShapeType="1"/>
            </p:cNvSpPr>
            <p:nvPr/>
          </p:nvSpPr>
          <p:spPr bwMode="auto">
            <a:xfrm flipH="1">
              <a:off x="4320" y="1200"/>
              <a:ext cx="48" cy="48"/>
            </a:xfrm>
            <a:prstGeom prst="line">
              <a:avLst/>
            </a:prstGeom>
            <a:noFill/>
            <a:ln w="28575">
              <a:solidFill>
                <a:schemeClr val="accent2"/>
              </a:solidFill>
              <a:round/>
              <a:headEnd/>
              <a:tailEnd/>
            </a:ln>
            <a:effectLst/>
          </p:spPr>
          <p:txBody>
            <a:bodyPr/>
            <a:lstStyle/>
            <a:p>
              <a:endParaRPr lang="en-US"/>
            </a:p>
          </p:txBody>
        </p:sp>
        <p:sp>
          <p:nvSpPr>
            <p:cNvPr id="244769" name="Line 33"/>
            <p:cNvSpPr>
              <a:spLocks noChangeShapeType="1"/>
            </p:cNvSpPr>
            <p:nvPr/>
          </p:nvSpPr>
          <p:spPr bwMode="auto">
            <a:xfrm flipV="1">
              <a:off x="3696" y="768"/>
              <a:ext cx="0" cy="288"/>
            </a:xfrm>
            <a:prstGeom prst="line">
              <a:avLst/>
            </a:prstGeom>
            <a:noFill/>
            <a:ln w="28575">
              <a:solidFill>
                <a:schemeClr val="accent2"/>
              </a:solidFill>
              <a:round/>
              <a:headEnd/>
              <a:tailEnd/>
            </a:ln>
            <a:effectLst/>
          </p:spPr>
          <p:txBody>
            <a:bodyPr/>
            <a:lstStyle/>
            <a:p>
              <a:endParaRPr lang="en-US"/>
            </a:p>
          </p:txBody>
        </p:sp>
        <p:sp>
          <p:nvSpPr>
            <p:cNvPr id="244770" name="Line 34"/>
            <p:cNvSpPr>
              <a:spLocks noChangeShapeType="1"/>
            </p:cNvSpPr>
            <p:nvPr/>
          </p:nvSpPr>
          <p:spPr bwMode="auto">
            <a:xfrm flipV="1">
              <a:off x="3696" y="1152"/>
              <a:ext cx="0" cy="288"/>
            </a:xfrm>
            <a:prstGeom prst="line">
              <a:avLst/>
            </a:prstGeom>
            <a:noFill/>
            <a:ln w="28575">
              <a:solidFill>
                <a:schemeClr val="accent2"/>
              </a:solidFill>
              <a:round/>
              <a:headEnd/>
              <a:tailEnd/>
            </a:ln>
            <a:effectLst/>
          </p:spPr>
          <p:txBody>
            <a:bodyPr/>
            <a:lstStyle/>
            <a:p>
              <a:endParaRPr lang="en-US"/>
            </a:p>
          </p:txBody>
        </p:sp>
        <p:sp>
          <p:nvSpPr>
            <p:cNvPr id="244772" name="Line 36"/>
            <p:cNvSpPr>
              <a:spLocks noChangeShapeType="1"/>
            </p:cNvSpPr>
            <p:nvPr/>
          </p:nvSpPr>
          <p:spPr bwMode="auto">
            <a:xfrm flipH="1" flipV="1">
              <a:off x="3600" y="1056"/>
              <a:ext cx="192" cy="0"/>
            </a:xfrm>
            <a:prstGeom prst="line">
              <a:avLst/>
            </a:prstGeom>
            <a:noFill/>
            <a:ln w="28575">
              <a:solidFill>
                <a:schemeClr val="accent2"/>
              </a:solidFill>
              <a:round/>
              <a:headEnd/>
              <a:tailEnd/>
            </a:ln>
            <a:effectLst/>
          </p:spPr>
          <p:txBody>
            <a:bodyPr/>
            <a:lstStyle/>
            <a:p>
              <a:endParaRPr lang="en-US"/>
            </a:p>
          </p:txBody>
        </p:sp>
        <p:sp>
          <p:nvSpPr>
            <p:cNvPr id="244773" name="Line 37"/>
            <p:cNvSpPr>
              <a:spLocks noChangeShapeType="1"/>
            </p:cNvSpPr>
            <p:nvPr/>
          </p:nvSpPr>
          <p:spPr bwMode="auto">
            <a:xfrm flipH="1" flipV="1">
              <a:off x="3600" y="1152"/>
              <a:ext cx="192" cy="0"/>
            </a:xfrm>
            <a:prstGeom prst="line">
              <a:avLst/>
            </a:prstGeom>
            <a:noFill/>
            <a:ln w="28575">
              <a:solidFill>
                <a:schemeClr val="accent2"/>
              </a:solidFill>
              <a:round/>
              <a:headEnd/>
              <a:tailEnd/>
            </a:ln>
            <a:effectLst/>
          </p:spPr>
          <p:txBody>
            <a:bodyPr/>
            <a:lstStyle/>
            <a:p>
              <a:endParaRPr lang="en-US"/>
            </a:p>
          </p:txBody>
        </p:sp>
        <p:sp>
          <p:nvSpPr>
            <p:cNvPr id="244774" name="Text Box 38"/>
            <p:cNvSpPr txBox="1">
              <a:spLocks noChangeArrowheads="1"/>
            </p:cNvSpPr>
            <p:nvPr/>
          </p:nvSpPr>
          <p:spPr bwMode="auto">
            <a:xfrm>
              <a:off x="2880" y="768"/>
              <a:ext cx="198" cy="231"/>
            </a:xfrm>
            <a:prstGeom prst="rect">
              <a:avLst/>
            </a:prstGeom>
            <a:noFill/>
            <a:ln w="9525">
              <a:noFill/>
              <a:miter lim="800000"/>
              <a:headEnd/>
              <a:tailEnd/>
            </a:ln>
            <a:effectLst/>
          </p:spPr>
          <p:txBody>
            <a:bodyPr wrap="none">
              <a:spAutoFit/>
            </a:bodyPr>
            <a:lstStyle/>
            <a:p>
              <a:r>
                <a:rPr lang="en-US" sz="1800" b="1">
                  <a:solidFill>
                    <a:schemeClr val="accent2"/>
                  </a:solidFill>
                </a:rPr>
                <a:t>+</a:t>
              </a:r>
            </a:p>
          </p:txBody>
        </p:sp>
        <p:sp>
          <p:nvSpPr>
            <p:cNvPr id="244775" name="Text Box 39"/>
            <p:cNvSpPr txBox="1">
              <a:spLocks noChangeArrowheads="1"/>
            </p:cNvSpPr>
            <p:nvPr/>
          </p:nvSpPr>
          <p:spPr bwMode="auto">
            <a:xfrm>
              <a:off x="2880" y="1104"/>
              <a:ext cx="188" cy="231"/>
            </a:xfrm>
            <a:prstGeom prst="rect">
              <a:avLst/>
            </a:prstGeom>
            <a:noFill/>
            <a:ln w="9525">
              <a:noFill/>
              <a:miter lim="800000"/>
              <a:headEnd/>
              <a:tailEnd/>
            </a:ln>
            <a:effectLst/>
          </p:spPr>
          <p:txBody>
            <a:bodyPr wrap="none">
              <a:spAutoFit/>
            </a:bodyPr>
            <a:lstStyle/>
            <a:p>
              <a:r>
                <a:rPr lang="en-US" sz="1800" b="1">
                  <a:solidFill>
                    <a:schemeClr val="accent2"/>
                  </a:solidFill>
                </a:rPr>
                <a:t>_</a:t>
              </a:r>
            </a:p>
          </p:txBody>
        </p:sp>
        <p:sp>
          <p:nvSpPr>
            <p:cNvPr id="244776" name="Text Box 40"/>
            <p:cNvSpPr txBox="1">
              <a:spLocks noChangeArrowheads="1"/>
            </p:cNvSpPr>
            <p:nvPr/>
          </p:nvSpPr>
          <p:spPr bwMode="auto">
            <a:xfrm>
              <a:off x="3216" y="960"/>
              <a:ext cx="428" cy="231"/>
            </a:xfrm>
            <a:prstGeom prst="rect">
              <a:avLst/>
            </a:prstGeom>
            <a:noFill/>
            <a:ln w="9525">
              <a:noFill/>
              <a:miter lim="800000"/>
              <a:headEnd/>
              <a:tailEnd/>
            </a:ln>
            <a:effectLst/>
          </p:spPr>
          <p:txBody>
            <a:bodyPr wrap="none">
              <a:spAutoFit/>
            </a:bodyPr>
            <a:lstStyle/>
            <a:p>
              <a:r>
                <a:rPr lang="en-US" sz="1800" b="1">
                  <a:solidFill>
                    <a:schemeClr val="accent2"/>
                  </a:solidFill>
                </a:rPr>
                <a:t>10uF</a:t>
              </a:r>
            </a:p>
          </p:txBody>
        </p:sp>
        <p:sp>
          <p:nvSpPr>
            <p:cNvPr id="244777" name="Text Box 41"/>
            <p:cNvSpPr txBox="1">
              <a:spLocks noChangeArrowheads="1"/>
            </p:cNvSpPr>
            <p:nvPr/>
          </p:nvSpPr>
          <p:spPr bwMode="auto">
            <a:xfrm>
              <a:off x="4320" y="1008"/>
              <a:ext cx="487" cy="231"/>
            </a:xfrm>
            <a:prstGeom prst="rect">
              <a:avLst/>
            </a:prstGeom>
            <a:noFill/>
            <a:ln w="9525">
              <a:noFill/>
              <a:miter lim="800000"/>
              <a:headEnd/>
              <a:tailEnd/>
            </a:ln>
            <a:effectLst/>
          </p:spPr>
          <p:txBody>
            <a:bodyPr wrap="none">
              <a:spAutoFit/>
            </a:bodyPr>
            <a:lstStyle/>
            <a:p>
              <a:r>
                <a:rPr lang="en-US" sz="1800" b="1">
                  <a:solidFill>
                    <a:schemeClr val="accent2"/>
                  </a:solidFill>
                </a:rPr>
                <a:t>1.5k</a:t>
              </a:r>
              <a:r>
                <a:rPr lang="en-US" sz="1800" b="1">
                  <a:solidFill>
                    <a:schemeClr val="accent2"/>
                  </a:solidFill>
                  <a:sym typeface="Symbol" pitchFamily="18" charset="2"/>
                </a:rPr>
                <a:t></a:t>
              </a:r>
              <a:endParaRPr lang="en-US" sz="1800" b="1">
                <a:solidFill>
                  <a:schemeClr val="accent2"/>
                </a:solidFill>
              </a:endParaRPr>
            </a:p>
          </p:txBody>
        </p:sp>
      </p:grpSp>
      <p:grpSp>
        <p:nvGrpSpPr>
          <p:cNvPr id="3" name="Group 45"/>
          <p:cNvGrpSpPr>
            <a:grpSpLocks/>
          </p:cNvGrpSpPr>
          <p:nvPr/>
        </p:nvGrpSpPr>
        <p:grpSpPr bwMode="auto">
          <a:xfrm>
            <a:off x="0" y="457200"/>
            <a:ext cx="4648200" cy="1447800"/>
            <a:chOff x="432" y="432"/>
            <a:chExt cx="2304" cy="672"/>
          </a:xfrm>
        </p:grpSpPr>
        <p:sp>
          <p:nvSpPr>
            <p:cNvPr id="244747" name="Rectangle 11"/>
            <p:cNvSpPr>
              <a:spLocks noChangeArrowheads="1"/>
            </p:cNvSpPr>
            <p:nvPr/>
          </p:nvSpPr>
          <p:spPr bwMode="auto">
            <a:xfrm>
              <a:off x="432" y="432"/>
              <a:ext cx="2304" cy="672"/>
            </a:xfrm>
            <a:prstGeom prst="rect">
              <a:avLst/>
            </a:prstGeom>
            <a:noFill/>
            <a:ln w="9525">
              <a:noFill/>
              <a:miter lim="800000"/>
              <a:headEnd/>
              <a:tailEnd/>
            </a:ln>
            <a:effectLst/>
          </p:spPr>
          <p:txBody>
            <a:bodyPr/>
            <a:lstStyle/>
            <a:p>
              <a:pPr>
                <a:lnSpc>
                  <a:spcPct val="90000"/>
                </a:lnSpc>
                <a:spcBef>
                  <a:spcPct val="20000"/>
                </a:spcBef>
                <a:tabLst>
                  <a:tab pos="228600" algn="l"/>
                  <a:tab pos="342900" algn="l"/>
                  <a:tab pos="914400" algn="l"/>
                </a:tabLst>
              </a:pPr>
              <a:r>
                <a:rPr lang="en-US" sz="2200" b="1" u="sng" dirty="0">
                  <a:solidFill>
                    <a:srgbClr val="FF3300"/>
                  </a:solidFill>
                  <a:cs typeface="Times New Roman" pitchFamily="18" charset="0"/>
                </a:rPr>
                <a:t>Example</a:t>
              </a:r>
              <a:r>
                <a:rPr lang="en-US" sz="2200" b="1" dirty="0">
                  <a:solidFill>
                    <a:srgbClr val="FF3300"/>
                  </a:solidFill>
                  <a:cs typeface="Times New Roman" pitchFamily="18" charset="0"/>
                </a:rPr>
                <a:t>:</a:t>
              </a:r>
              <a:endParaRPr lang="en-US" sz="2200" dirty="0">
                <a:solidFill>
                  <a:srgbClr val="FF3300"/>
                </a:solidFill>
                <a:cs typeface="Times New Roman" pitchFamily="18" charset="0"/>
              </a:endParaRPr>
            </a:p>
            <a:p>
              <a:pPr>
                <a:lnSpc>
                  <a:spcPct val="90000"/>
                </a:lnSpc>
                <a:spcBef>
                  <a:spcPct val="20000"/>
                </a:spcBef>
                <a:tabLst>
                  <a:tab pos="228600" algn="l"/>
                  <a:tab pos="342900" algn="l"/>
                  <a:tab pos="914400" algn="l"/>
                </a:tabLst>
              </a:pPr>
              <a:r>
                <a:rPr lang="en-US" sz="2200" dirty="0">
                  <a:solidFill>
                    <a:srgbClr val="FF3300"/>
                  </a:solidFill>
                  <a:cs typeface="Times New Roman" pitchFamily="18" charset="0"/>
                </a:rPr>
                <a:t>If w = 10 </a:t>
              </a:r>
              <a:r>
                <a:rPr lang="en-US" sz="2200" dirty="0" err="1">
                  <a:solidFill>
                    <a:srgbClr val="FF3300"/>
                  </a:solidFill>
                  <a:cs typeface="Times New Roman" pitchFamily="18" charset="0"/>
                </a:rPr>
                <a:t>rad</a:t>
              </a:r>
              <a:r>
                <a:rPr lang="en-US" sz="2200" dirty="0">
                  <a:solidFill>
                    <a:srgbClr val="FF3300"/>
                  </a:solidFill>
                  <a:cs typeface="Times New Roman" pitchFamily="18" charset="0"/>
                </a:rPr>
                <a:t>/s for the circuit shown, find Z, |Z|, R, X, Y, G, and B</a:t>
              </a:r>
            </a:p>
          </p:txBody>
        </p:sp>
        <p:sp>
          <p:nvSpPr>
            <p:cNvPr id="244779" name="Line 43"/>
            <p:cNvSpPr>
              <a:spLocks noChangeShapeType="1"/>
            </p:cNvSpPr>
            <p:nvPr/>
          </p:nvSpPr>
          <p:spPr bwMode="auto">
            <a:xfrm>
              <a:off x="734" y="750"/>
              <a:ext cx="96" cy="0"/>
            </a:xfrm>
            <a:prstGeom prst="line">
              <a:avLst/>
            </a:prstGeom>
            <a:noFill/>
            <a:ln w="28575">
              <a:solidFill>
                <a:srgbClr val="FF3300"/>
              </a:solidFill>
              <a:round/>
              <a:headEnd/>
              <a:tailEnd/>
            </a:ln>
            <a:effectLst/>
          </p:spPr>
          <p:txBody>
            <a:bodyPr/>
            <a:lstStyle/>
            <a:p>
              <a:endParaRPr lang="en-US" sz="2200"/>
            </a:p>
          </p:txBody>
        </p:sp>
        <p:sp>
          <p:nvSpPr>
            <p:cNvPr id="244780" name="Line 44"/>
            <p:cNvSpPr>
              <a:spLocks noChangeShapeType="1"/>
            </p:cNvSpPr>
            <p:nvPr/>
          </p:nvSpPr>
          <p:spPr bwMode="auto">
            <a:xfrm>
              <a:off x="1414" y="750"/>
              <a:ext cx="96" cy="0"/>
            </a:xfrm>
            <a:prstGeom prst="line">
              <a:avLst/>
            </a:prstGeom>
            <a:noFill/>
            <a:ln w="28575">
              <a:solidFill>
                <a:srgbClr val="FF3300"/>
              </a:solidFill>
              <a:round/>
              <a:headEnd/>
              <a:tailEnd/>
            </a:ln>
            <a:effectLst/>
          </p:spPr>
          <p:txBody>
            <a:bodyPr/>
            <a:lstStyle/>
            <a:p>
              <a:endParaRPr lang="en-US" sz="2200"/>
            </a:p>
          </p:txBody>
        </p:sp>
      </p:grpSp>
      <p:sp>
        <p:nvSpPr>
          <p:cNvPr id="38"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39"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40" name="Rectangle 4"/>
          <p:cNvSpPr>
            <a:spLocks noChangeArrowheads="1"/>
          </p:cNvSpPr>
          <p:nvPr/>
        </p:nvSpPr>
        <p:spPr bwMode="auto">
          <a:xfrm>
            <a:off x="0" y="0"/>
            <a:ext cx="6705600" cy="304800"/>
          </a:xfrm>
          <a:prstGeom prst="rect">
            <a:avLst/>
          </a:prstGeom>
          <a:noFill/>
          <a:ln w="9525">
            <a:noFill/>
            <a:miter lim="800000"/>
            <a:headEnd/>
            <a:tailEnd/>
          </a:ln>
        </p:spPr>
        <p:txBody>
          <a:bodyPr/>
          <a:lstStyle/>
          <a:p>
            <a:pPr>
              <a:spcBef>
                <a:spcPct val="20000"/>
              </a:spcBef>
            </a:pPr>
            <a:r>
              <a:rPr lang="en-US" sz="2000" dirty="0">
                <a:solidFill>
                  <a:schemeClr val="accent2"/>
                </a:solidFill>
                <a:cs typeface="Times New Roman" pitchFamily="18" charset="0"/>
              </a:rPr>
              <a:t>Chapter 9      EGR 272 – Circuit Theory II</a:t>
            </a:r>
            <a:endParaRPr lang="en-US" sz="3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7" name="Rectangle 5"/>
          <p:cNvSpPr>
            <a:spLocks noChangeArrowheads="1"/>
          </p:cNvSpPr>
          <p:nvPr/>
        </p:nvSpPr>
        <p:spPr bwMode="auto">
          <a:xfrm>
            <a:off x="0" y="381000"/>
            <a:ext cx="8229600" cy="457200"/>
          </a:xfrm>
          <a:prstGeom prst="rect">
            <a:avLst/>
          </a:prstGeom>
          <a:noFill/>
          <a:ln w="9525">
            <a:noFill/>
            <a:miter lim="800000"/>
            <a:headEnd/>
            <a:tailEnd/>
          </a:ln>
          <a:effectLst/>
        </p:spPr>
        <p:txBody>
          <a:bodyPr/>
          <a:lstStyle/>
          <a:p>
            <a:pPr>
              <a:spcBef>
                <a:spcPct val="20000"/>
              </a:spcBef>
              <a:tabLst>
                <a:tab pos="228600" algn="l"/>
                <a:tab pos="914400" algn="l"/>
              </a:tabLst>
            </a:pPr>
            <a:r>
              <a:rPr lang="en-US" sz="2200" b="1" u="sng" dirty="0">
                <a:solidFill>
                  <a:schemeClr val="accent2"/>
                </a:solidFill>
                <a:cs typeface="Times New Roman" pitchFamily="18" charset="0"/>
              </a:rPr>
              <a:t>Relative shift between waveforms</a:t>
            </a:r>
            <a:r>
              <a:rPr lang="en-US" sz="2200" b="1" dirty="0">
                <a:solidFill>
                  <a:schemeClr val="accent2"/>
                </a:solidFill>
                <a:cs typeface="Times New Roman" pitchFamily="18" charset="0"/>
              </a:rPr>
              <a:t>:</a:t>
            </a:r>
          </a:p>
          <a:p>
            <a:pPr>
              <a:spcBef>
                <a:spcPct val="20000"/>
              </a:spcBef>
              <a:tabLst>
                <a:tab pos="228600" algn="l"/>
                <a:tab pos="914400" algn="l"/>
              </a:tabLst>
            </a:pPr>
            <a:endParaRPr lang="en-US" sz="2200" dirty="0">
              <a:solidFill>
                <a:schemeClr val="accent2"/>
              </a:solidFill>
              <a:cs typeface="Times New Roman" pitchFamily="18" charset="0"/>
            </a:endParaRPr>
          </a:p>
        </p:txBody>
      </p:sp>
      <p:sp>
        <p:nvSpPr>
          <p:cNvPr id="212998" name="Rectangle 6"/>
          <p:cNvSpPr>
            <a:spLocks noChangeArrowheads="1"/>
          </p:cNvSpPr>
          <p:nvPr/>
        </p:nvSpPr>
        <p:spPr bwMode="auto">
          <a:xfrm>
            <a:off x="0" y="3505200"/>
            <a:ext cx="9144000" cy="1828800"/>
          </a:xfrm>
          <a:prstGeom prst="rect">
            <a:avLst/>
          </a:prstGeom>
          <a:noFill/>
          <a:ln w="9525">
            <a:noFill/>
            <a:miter lim="800000"/>
            <a:headEnd/>
            <a:tailEnd/>
          </a:ln>
          <a:effectLst/>
        </p:spPr>
        <p:txBody>
          <a:bodyPr/>
          <a:lstStyle/>
          <a:p>
            <a:pPr marL="609600" indent="-609600">
              <a:spcBef>
                <a:spcPct val="20000"/>
              </a:spcBef>
              <a:tabLst>
                <a:tab pos="228600" algn="l"/>
                <a:tab pos="914400" algn="l"/>
              </a:tabLst>
            </a:pPr>
            <a:r>
              <a:rPr lang="en-US" sz="2200" b="1" u="sng" dirty="0">
                <a:solidFill>
                  <a:srgbClr val="FF3300"/>
                </a:solidFill>
                <a:cs typeface="Times New Roman" pitchFamily="18" charset="0"/>
              </a:rPr>
              <a:t>Example:</a:t>
            </a:r>
            <a:r>
              <a:rPr lang="en-US" sz="2200" dirty="0">
                <a:solidFill>
                  <a:srgbClr val="FF3300"/>
                </a:solidFill>
                <a:cs typeface="Times New Roman" pitchFamily="18" charset="0"/>
              </a:rPr>
              <a:t>  v</a:t>
            </a:r>
            <a:r>
              <a:rPr lang="en-US" sz="2200" baseline="-25000" dirty="0">
                <a:solidFill>
                  <a:srgbClr val="FF3300"/>
                </a:solidFill>
                <a:cs typeface="Times New Roman" pitchFamily="18" charset="0"/>
              </a:rPr>
              <a:t>1</a:t>
            </a:r>
            <a:r>
              <a:rPr lang="en-US" sz="2200" dirty="0">
                <a:solidFill>
                  <a:srgbClr val="FF3300"/>
                </a:solidFill>
                <a:cs typeface="Times New Roman" pitchFamily="18" charset="0"/>
              </a:rPr>
              <a:t>(t) = 50cos(500t – 50</a:t>
            </a:r>
            <a:r>
              <a:rPr lang="en-US" sz="2200" baseline="30000" dirty="0">
                <a:solidFill>
                  <a:srgbClr val="FF3300"/>
                </a:solidFill>
                <a:cs typeface="Times New Roman" pitchFamily="18" charset="0"/>
              </a:rPr>
              <a:t>o</a:t>
            </a:r>
            <a:r>
              <a:rPr lang="en-US" sz="2200" dirty="0">
                <a:solidFill>
                  <a:srgbClr val="FF3300"/>
                </a:solidFill>
                <a:cs typeface="Times New Roman" pitchFamily="18" charset="0"/>
              </a:rPr>
              <a:t>) and v</a:t>
            </a:r>
            <a:r>
              <a:rPr lang="en-US" sz="2200" baseline="-25000" dirty="0">
                <a:solidFill>
                  <a:srgbClr val="FF3300"/>
                </a:solidFill>
                <a:cs typeface="Times New Roman" pitchFamily="18" charset="0"/>
              </a:rPr>
              <a:t>2</a:t>
            </a:r>
            <a:r>
              <a:rPr lang="en-US" sz="2200" dirty="0">
                <a:solidFill>
                  <a:srgbClr val="FF3300"/>
                </a:solidFill>
                <a:cs typeface="Times New Roman" pitchFamily="18" charset="0"/>
              </a:rPr>
              <a:t>(t) = 40cos(500t + 60</a:t>
            </a:r>
            <a:r>
              <a:rPr lang="en-US" sz="2200" baseline="30000" dirty="0">
                <a:solidFill>
                  <a:srgbClr val="FF3300"/>
                </a:solidFill>
                <a:cs typeface="Times New Roman" pitchFamily="18" charset="0"/>
              </a:rPr>
              <a:t>o</a:t>
            </a:r>
            <a:r>
              <a:rPr lang="en-US" sz="2200" dirty="0">
                <a:solidFill>
                  <a:srgbClr val="FF3300"/>
                </a:solidFill>
                <a:cs typeface="Times New Roman" pitchFamily="18" charset="0"/>
              </a:rPr>
              <a:t>).  </a:t>
            </a:r>
          </a:p>
          <a:p>
            <a:pPr marL="609600" indent="-609600">
              <a:lnSpc>
                <a:spcPct val="110000"/>
              </a:lnSpc>
              <a:spcBef>
                <a:spcPct val="20000"/>
              </a:spcBef>
              <a:buFontTx/>
              <a:buAutoNum type="alphaUcParenR"/>
              <a:tabLst>
                <a:tab pos="228600" algn="l"/>
                <a:tab pos="914400" algn="l"/>
              </a:tabLst>
            </a:pPr>
            <a:r>
              <a:rPr lang="en-US" sz="2200" dirty="0">
                <a:solidFill>
                  <a:srgbClr val="FF3300"/>
                </a:solidFill>
                <a:cs typeface="Times New Roman" pitchFamily="18" charset="0"/>
              </a:rPr>
              <a:t>Does  v</a:t>
            </a:r>
            <a:r>
              <a:rPr lang="en-US" sz="2200" baseline="-25000" dirty="0">
                <a:solidFill>
                  <a:srgbClr val="FF3300"/>
                </a:solidFill>
                <a:cs typeface="Times New Roman" pitchFamily="18" charset="0"/>
              </a:rPr>
              <a:t>1</a:t>
            </a:r>
            <a:r>
              <a:rPr lang="en-US" sz="2200" dirty="0">
                <a:solidFill>
                  <a:srgbClr val="FF3300"/>
                </a:solidFill>
                <a:cs typeface="Times New Roman" pitchFamily="18" charset="0"/>
              </a:rPr>
              <a:t> lead or lag v</a:t>
            </a:r>
            <a:r>
              <a:rPr lang="en-US" sz="2200" baseline="-25000" dirty="0">
                <a:solidFill>
                  <a:srgbClr val="FF3300"/>
                </a:solidFill>
                <a:cs typeface="Times New Roman" pitchFamily="18" charset="0"/>
              </a:rPr>
              <a:t>2</a:t>
            </a:r>
            <a:r>
              <a:rPr lang="en-US" sz="2200" dirty="0">
                <a:solidFill>
                  <a:srgbClr val="FF3300"/>
                </a:solidFill>
                <a:cs typeface="Times New Roman" pitchFamily="18" charset="0"/>
              </a:rPr>
              <a:t>?  By how much? </a:t>
            </a:r>
          </a:p>
          <a:p>
            <a:pPr marL="609600" indent="-609600">
              <a:spcBef>
                <a:spcPct val="20000"/>
              </a:spcBef>
              <a:buFontTx/>
              <a:buAutoNum type="alphaUcParenR"/>
              <a:tabLst>
                <a:tab pos="228600" algn="l"/>
                <a:tab pos="914400" algn="l"/>
              </a:tabLst>
            </a:pPr>
            <a:endParaRPr lang="en-US" sz="2200" dirty="0">
              <a:solidFill>
                <a:srgbClr val="FF3300"/>
              </a:solidFill>
              <a:cs typeface="Times New Roman" pitchFamily="18" charset="0"/>
            </a:endParaRPr>
          </a:p>
          <a:p>
            <a:pPr marL="609600" indent="-609600">
              <a:lnSpc>
                <a:spcPct val="110000"/>
              </a:lnSpc>
              <a:spcBef>
                <a:spcPct val="20000"/>
              </a:spcBef>
              <a:buFontTx/>
              <a:buAutoNum type="alphaUcParenR"/>
              <a:tabLst>
                <a:tab pos="228600" algn="l"/>
                <a:tab pos="914400" algn="l"/>
              </a:tabLst>
            </a:pPr>
            <a:r>
              <a:rPr lang="en-US" sz="2200" dirty="0">
                <a:solidFill>
                  <a:srgbClr val="FF3300"/>
                </a:solidFill>
                <a:cs typeface="Times New Roman" pitchFamily="18" charset="0"/>
              </a:rPr>
              <a:t>If v</a:t>
            </a:r>
            <a:r>
              <a:rPr lang="en-US" sz="2200" baseline="-25000" dirty="0">
                <a:solidFill>
                  <a:srgbClr val="FF3300"/>
                </a:solidFill>
                <a:cs typeface="Times New Roman" pitchFamily="18" charset="0"/>
              </a:rPr>
              <a:t>1</a:t>
            </a:r>
            <a:r>
              <a:rPr lang="en-US" sz="2200" dirty="0">
                <a:solidFill>
                  <a:srgbClr val="FF3300"/>
                </a:solidFill>
                <a:cs typeface="Times New Roman" pitchFamily="18" charset="0"/>
              </a:rPr>
              <a:t> was shifted 0.5ms to the right, find a new expression for v</a:t>
            </a:r>
            <a:r>
              <a:rPr lang="en-US" sz="2200" baseline="-25000" dirty="0">
                <a:solidFill>
                  <a:srgbClr val="FF3300"/>
                </a:solidFill>
                <a:cs typeface="Times New Roman" pitchFamily="18" charset="0"/>
              </a:rPr>
              <a:t>1</a:t>
            </a:r>
            <a:r>
              <a:rPr lang="en-US" sz="2200" dirty="0">
                <a:solidFill>
                  <a:srgbClr val="FF3300"/>
                </a:solidFill>
                <a:cs typeface="Times New Roman" pitchFamily="18" charset="0"/>
              </a:rPr>
              <a:t>(t).</a:t>
            </a:r>
          </a:p>
        </p:txBody>
      </p:sp>
      <p:graphicFrame>
        <p:nvGraphicFramePr>
          <p:cNvPr id="213001" name="Object 9"/>
          <p:cNvGraphicFramePr>
            <a:graphicFrameLocks noChangeAspect="1"/>
          </p:cNvGraphicFramePr>
          <p:nvPr/>
        </p:nvGraphicFramePr>
        <p:xfrm>
          <a:off x="0" y="762000"/>
          <a:ext cx="4587615" cy="2476500"/>
        </p:xfrm>
        <a:graphic>
          <a:graphicData uri="http://schemas.openxmlformats.org/presentationml/2006/ole">
            <mc:AlternateContent xmlns:mc="http://schemas.openxmlformats.org/markup-compatibility/2006">
              <mc:Choice xmlns:v="urn:schemas-microsoft-com:vml" Requires="v">
                <p:oleObj spid="_x0000_s213020" name="Microsoft Draw Drawing" r:id="rId3" imgW="4680000" imgH="2526120" progId="">
                  <p:embed/>
                </p:oleObj>
              </mc:Choice>
              <mc:Fallback>
                <p:oleObj name="Microsoft Draw Drawing" r:id="rId3" imgW="4680000" imgH="2526120" progId="">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62000"/>
                        <a:ext cx="4587615" cy="2476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11"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2" name="Rectangle 4"/>
          <p:cNvSpPr>
            <a:spLocks noChangeArrowheads="1"/>
          </p:cNvSpPr>
          <p:nvPr/>
        </p:nvSpPr>
        <p:spPr bwMode="auto">
          <a:xfrm>
            <a:off x="0" y="0"/>
            <a:ext cx="6705600" cy="304800"/>
          </a:xfrm>
          <a:prstGeom prst="rect">
            <a:avLst/>
          </a:prstGeom>
          <a:noFill/>
          <a:ln w="9525">
            <a:noFill/>
            <a:miter lim="800000"/>
            <a:headEnd/>
            <a:tailEnd/>
          </a:ln>
        </p:spPr>
        <p:txBody>
          <a:bodyPr/>
          <a:lstStyle/>
          <a:p>
            <a:pPr>
              <a:spcBef>
                <a:spcPct val="20000"/>
              </a:spcBef>
            </a:pPr>
            <a:r>
              <a:rPr lang="en-US" sz="2000" dirty="0">
                <a:solidFill>
                  <a:schemeClr val="accent2"/>
                </a:solidFill>
                <a:cs typeface="Times New Roman" pitchFamily="18" charset="0"/>
              </a:rPr>
              <a:t>Chapter 9      EGR 272 – Circuit Theory II</a:t>
            </a:r>
            <a:endParaRPr lang="en-US" sz="3200" dirty="0"/>
          </a:p>
        </p:txBody>
      </p:sp>
      <p:sp>
        <p:nvSpPr>
          <p:cNvPr id="8" name="Rectangle 5"/>
          <p:cNvSpPr>
            <a:spLocks noChangeArrowheads="1"/>
          </p:cNvSpPr>
          <p:nvPr/>
        </p:nvSpPr>
        <p:spPr bwMode="auto">
          <a:xfrm>
            <a:off x="4724400" y="1447800"/>
            <a:ext cx="2743200" cy="1447800"/>
          </a:xfrm>
          <a:prstGeom prst="rect">
            <a:avLst/>
          </a:prstGeom>
          <a:noFill/>
          <a:ln w="9525">
            <a:noFill/>
            <a:miter lim="800000"/>
            <a:headEnd/>
            <a:tailEnd/>
          </a:ln>
          <a:effectLst/>
        </p:spPr>
        <p:txBody>
          <a:bodyPr/>
          <a:lstStyle/>
          <a:p>
            <a:pPr>
              <a:spcBef>
                <a:spcPct val="20000"/>
              </a:spcBef>
              <a:tabLst>
                <a:tab pos="228600" algn="l"/>
                <a:tab pos="914400" algn="l"/>
              </a:tabLst>
            </a:pPr>
            <a:r>
              <a:rPr lang="en-US" sz="2200" dirty="0">
                <a:solidFill>
                  <a:schemeClr val="accent2"/>
                </a:solidFill>
                <a:cs typeface="Times New Roman" pitchFamily="18" charset="0"/>
              </a:rPr>
              <a:t>V</a:t>
            </a:r>
            <a:r>
              <a:rPr lang="en-US" sz="2200" baseline="-30000" dirty="0">
                <a:solidFill>
                  <a:schemeClr val="accent2"/>
                </a:solidFill>
                <a:cs typeface="Times New Roman" pitchFamily="18" charset="0"/>
              </a:rPr>
              <a:t>1 </a:t>
            </a:r>
            <a:r>
              <a:rPr lang="en-US" sz="2200" dirty="0">
                <a:solidFill>
                  <a:schemeClr val="accent2"/>
                </a:solidFill>
                <a:cs typeface="Times New Roman" pitchFamily="18" charset="0"/>
              </a:rPr>
              <a:t> </a:t>
            </a:r>
            <a:r>
              <a:rPr lang="en-US" sz="2200" b="1" u="sng" dirty="0">
                <a:solidFill>
                  <a:schemeClr val="accent2"/>
                </a:solidFill>
                <a:cs typeface="Times New Roman" pitchFamily="18" charset="0"/>
              </a:rPr>
              <a:t>leads</a:t>
            </a:r>
            <a:r>
              <a:rPr lang="en-US" sz="2200" dirty="0">
                <a:solidFill>
                  <a:schemeClr val="accent2"/>
                </a:solidFill>
                <a:cs typeface="Times New Roman" pitchFamily="18" charset="0"/>
              </a:rPr>
              <a:t> V</a:t>
            </a:r>
            <a:r>
              <a:rPr lang="en-US" sz="2200" baseline="-30000" dirty="0">
                <a:solidFill>
                  <a:schemeClr val="accent2"/>
                </a:solidFill>
                <a:cs typeface="Times New Roman" pitchFamily="18" charset="0"/>
              </a:rPr>
              <a:t>2</a:t>
            </a:r>
            <a:r>
              <a:rPr lang="en-US" sz="2200" dirty="0">
                <a:solidFill>
                  <a:schemeClr val="accent2"/>
                </a:solidFill>
                <a:cs typeface="Times New Roman" pitchFamily="18" charset="0"/>
              </a:rPr>
              <a:t> by </a:t>
            </a:r>
            <a:r>
              <a:rPr lang="en-US" sz="2200" dirty="0">
                <a:solidFill>
                  <a:schemeClr val="accent2"/>
                </a:solidFill>
                <a:cs typeface="Times New Roman" pitchFamily="18" charset="0"/>
                <a:sym typeface="Symbol" pitchFamily="18" charset="2"/>
              </a:rPr>
              <a:t></a:t>
            </a:r>
            <a:endParaRPr lang="en-US" sz="2200" dirty="0">
              <a:solidFill>
                <a:schemeClr val="accent2"/>
              </a:solidFill>
              <a:cs typeface="Times New Roman" pitchFamily="18" charset="0"/>
            </a:endParaRPr>
          </a:p>
          <a:p>
            <a:pPr>
              <a:spcBef>
                <a:spcPct val="20000"/>
              </a:spcBef>
              <a:tabLst>
                <a:tab pos="228600" algn="l"/>
                <a:tab pos="914400" algn="l"/>
              </a:tabLst>
            </a:pPr>
            <a:r>
              <a:rPr lang="en-US" sz="2200" dirty="0">
                <a:solidFill>
                  <a:schemeClr val="accent2"/>
                </a:solidFill>
                <a:cs typeface="Times New Roman" pitchFamily="18" charset="0"/>
              </a:rPr>
              <a:t>       or</a:t>
            </a:r>
          </a:p>
          <a:p>
            <a:pPr>
              <a:spcBef>
                <a:spcPct val="20000"/>
              </a:spcBef>
              <a:tabLst>
                <a:tab pos="228600" algn="l"/>
                <a:tab pos="914400" algn="l"/>
              </a:tabLst>
            </a:pPr>
            <a:r>
              <a:rPr lang="en-US" sz="2200" dirty="0">
                <a:solidFill>
                  <a:schemeClr val="accent2"/>
                </a:solidFill>
                <a:cs typeface="Times New Roman" pitchFamily="18" charset="0"/>
              </a:rPr>
              <a:t>V</a:t>
            </a:r>
            <a:r>
              <a:rPr lang="en-US" sz="2200" baseline="-30000" dirty="0">
                <a:solidFill>
                  <a:schemeClr val="accent2"/>
                </a:solidFill>
                <a:cs typeface="Times New Roman" pitchFamily="18" charset="0"/>
              </a:rPr>
              <a:t>2 </a:t>
            </a:r>
            <a:r>
              <a:rPr lang="en-US" sz="2200" dirty="0">
                <a:solidFill>
                  <a:schemeClr val="accent2"/>
                </a:solidFill>
                <a:cs typeface="Times New Roman" pitchFamily="18" charset="0"/>
              </a:rPr>
              <a:t> </a:t>
            </a:r>
            <a:r>
              <a:rPr lang="en-US" sz="2200" b="1" u="sng" dirty="0">
                <a:solidFill>
                  <a:schemeClr val="accent2"/>
                </a:solidFill>
                <a:cs typeface="Times New Roman" pitchFamily="18" charset="0"/>
              </a:rPr>
              <a:t>lags</a:t>
            </a:r>
            <a:r>
              <a:rPr lang="en-US" sz="2200" dirty="0">
                <a:solidFill>
                  <a:schemeClr val="accent2"/>
                </a:solidFill>
                <a:cs typeface="Times New Roman" pitchFamily="18" charset="0"/>
              </a:rPr>
              <a:t> V</a:t>
            </a:r>
            <a:r>
              <a:rPr lang="en-US" sz="2200" baseline="-30000" dirty="0">
                <a:solidFill>
                  <a:schemeClr val="accent2"/>
                </a:solidFill>
                <a:cs typeface="Times New Roman" pitchFamily="18" charset="0"/>
              </a:rPr>
              <a:t>1</a:t>
            </a:r>
            <a:r>
              <a:rPr lang="en-US" sz="2200" dirty="0">
                <a:solidFill>
                  <a:schemeClr val="accent2"/>
                </a:solidFill>
                <a:cs typeface="Times New Roman" pitchFamily="18" charset="0"/>
              </a:rPr>
              <a:t> by </a:t>
            </a:r>
            <a:r>
              <a:rPr lang="en-US" sz="2200" dirty="0">
                <a:solidFill>
                  <a:schemeClr val="accent2"/>
                </a:solidFill>
                <a:cs typeface="Times New Roman" pitchFamily="18" charset="0"/>
                <a:sym typeface="Symbol" pitchFamily="18" charset="2"/>
              </a:rPr>
              <a:t></a:t>
            </a:r>
            <a:endParaRPr lang="en-US" sz="2200" dirty="0">
              <a:solidFill>
                <a:schemeClr val="accent2"/>
              </a:solidFill>
              <a:cs typeface="Times New Roman" pitchFamily="18" charset="0"/>
            </a:endParaRPr>
          </a:p>
          <a:p>
            <a:pPr>
              <a:spcBef>
                <a:spcPct val="20000"/>
              </a:spcBef>
              <a:tabLst>
                <a:tab pos="228600" algn="l"/>
                <a:tab pos="914400" algn="l"/>
              </a:tabLst>
            </a:pPr>
            <a:endParaRPr lang="en-US" sz="2200" dirty="0">
              <a:solidFill>
                <a:schemeClr val="accent2"/>
              </a:solidFill>
              <a:cs typeface="Times New Roman"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7" name="Rectangle 1031"/>
          <p:cNvSpPr>
            <a:spLocks noChangeArrowheads="1"/>
          </p:cNvSpPr>
          <p:nvPr/>
        </p:nvSpPr>
        <p:spPr bwMode="auto">
          <a:xfrm>
            <a:off x="0" y="381000"/>
            <a:ext cx="9144000" cy="1143000"/>
          </a:xfrm>
          <a:prstGeom prst="rect">
            <a:avLst/>
          </a:prstGeom>
          <a:noFill/>
          <a:ln w="9525">
            <a:noFill/>
            <a:miter lim="800000"/>
            <a:headEnd/>
            <a:tailEnd/>
          </a:ln>
          <a:effectLst/>
        </p:spPr>
        <p:txBody>
          <a:bodyPr/>
          <a:lstStyle/>
          <a:p>
            <a:pPr>
              <a:spcBef>
                <a:spcPct val="20000"/>
              </a:spcBef>
              <a:tabLst>
                <a:tab pos="342900" algn="l"/>
                <a:tab pos="914400" algn="l"/>
              </a:tabLst>
            </a:pPr>
            <a:r>
              <a:rPr lang="en-US" sz="2200" b="1" u="sng" dirty="0">
                <a:solidFill>
                  <a:schemeClr val="accent2"/>
                </a:solidFill>
                <a:cs typeface="Times New Roman" pitchFamily="18" charset="0"/>
              </a:rPr>
              <a:t>Resonance </a:t>
            </a:r>
            <a:r>
              <a:rPr lang="en-US" sz="2200" dirty="0">
                <a:solidFill>
                  <a:schemeClr val="accent2"/>
                </a:solidFill>
                <a:cs typeface="Times New Roman" pitchFamily="18" charset="0"/>
              </a:rPr>
              <a:t>– the condition where the reactive components in a circuit cancel resulting in a purely resistive circuit.  This condition can sometimes yield unusually large voltages or currents.</a:t>
            </a:r>
          </a:p>
        </p:txBody>
      </p:sp>
      <p:sp>
        <p:nvSpPr>
          <p:cNvPr id="250889" name="Rectangle 1033"/>
          <p:cNvSpPr>
            <a:spLocks noChangeArrowheads="1"/>
          </p:cNvSpPr>
          <p:nvPr/>
        </p:nvSpPr>
        <p:spPr bwMode="auto">
          <a:xfrm>
            <a:off x="0" y="1527640"/>
            <a:ext cx="3200400" cy="838200"/>
          </a:xfrm>
          <a:prstGeom prst="rect">
            <a:avLst/>
          </a:prstGeom>
          <a:noFill/>
          <a:ln w="9525">
            <a:noFill/>
            <a:miter lim="800000"/>
            <a:headEnd/>
            <a:tailEnd/>
          </a:ln>
          <a:effectLst/>
        </p:spPr>
        <p:txBody>
          <a:bodyPr/>
          <a:lstStyle/>
          <a:p>
            <a:pPr>
              <a:spcBef>
                <a:spcPct val="20000"/>
              </a:spcBef>
              <a:tabLst>
                <a:tab pos="342900" algn="l"/>
                <a:tab pos="914400" algn="l"/>
              </a:tabLst>
            </a:pPr>
            <a:r>
              <a:rPr lang="en-US" sz="2200" b="1" u="sng" dirty="0">
                <a:solidFill>
                  <a:schemeClr val="accent2"/>
                </a:solidFill>
                <a:cs typeface="Times New Roman" pitchFamily="18" charset="0"/>
              </a:rPr>
              <a:t>Series resonant circuit</a:t>
            </a:r>
            <a:r>
              <a:rPr lang="en-US" sz="2200" b="1" dirty="0">
                <a:solidFill>
                  <a:schemeClr val="accent2"/>
                </a:solidFill>
                <a:cs typeface="Times New Roman" pitchFamily="18" charset="0"/>
              </a:rPr>
              <a:t>: </a:t>
            </a:r>
          </a:p>
        </p:txBody>
      </p:sp>
      <p:graphicFrame>
        <p:nvGraphicFramePr>
          <p:cNvPr id="250891" name="Object 1035"/>
          <p:cNvGraphicFramePr>
            <a:graphicFrameLocks noChangeAspect="1"/>
          </p:cNvGraphicFramePr>
          <p:nvPr>
            <p:extLst>
              <p:ext uri="{D42A27DB-BD31-4B8C-83A1-F6EECF244321}">
                <p14:modId xmlns:p14="http://schemas.microsoft.com/office/powerpoint/2010/main" val="456761487"/>
              </p:ext>
            </p:extLst>
          </p:nvPr>
        </p:nvGraphicFramePr>
        <p:xfrm>
          <a:off x="5867400" y="1828800"/>
          <a:ext cx="3000778" cy="1828800"/>
        </p:xfrm>
        <a:graphic>
          <a:graphicData uri="http://schemas.openxmlformats.org/presentationml/2006/ole">
            <mc:AlternateContent xmlns:mc="http://schemas.openxmlformats.org/markup-compatibility/2006">
              <mc:Choice xmlns:v="urn:schemas-microsoft-com:vml" Requires="v">
                <p:oleObj spid="_x0000_s246825" name="Equation" r:id="rId3" imgW="1765080" imgH="1079280" progId="Equation.3">
                  <p:embed/>
                </p:oleObj>
              </mc:Choice>
              <mc:Fallback>
                <p:oleObj name="Equation" r:id="rId3" imgW="1765080" imgH="107928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1828800"/>
                        <a:ext cx="3000778" cy="1828800"/>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12"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3" name="Rectangle 4"/>
          <p:cNvSpPr>
            <a:spLocks noChangeArrowheads="1"/>
          </p:cNvSpPr>
          <p:nvPr/>
        </p:nvSpPr>
        <p:spPr bwMode="auto">
          <a:xfrm>
            <a:off x="0" y="0"/>
            <a:ext cx="6705600" cy="304800"/>
          </a:xfrm>
          <a:prstGeom prst="rect">
            <a:avLst/>
          </a:prstGeom>
          <a:noFill/>
          <a:ln w="9525">
            <a:noFill/>
            <a:miter lim="800000"/>
            <a:headEnd/>
            <a:tailEnd/>
          </a:ln>
        </p:spPr>
        <p:txBody>
          <a:bodyPr/>
          <a:lstStyle/>
          <a:p>
            <a:pPr>
              <a:spcBef>
                <a:spcPct val="20000"/>
              </a:spcBef>
            </a:pPr>
            <a:r>
              <a:rPr lang="en-US" sz="2000" dirty="0">
                <a:solidFill>
                  <a:schemeClr val="accent2"/>
                </a:solidFill>
                <a:cs typeface="Times New Roman" pitchFamily="18" charset="0"/>
              </a:rPr>
              <a:t>Chapter 9      EGR 272 – Circuit Theory II</a:t>
            </a:r>
            <a:endParaRPr lang="en-US" sz="3200" dirty="0"/>
          </a:p>
        </p:txBody>
      </p:sp>
      <p:sp>
        <p:nvSpPr>
          <p:cNvPr id="250892" name="Rectangle 250891"/>
          <p:cNvSpPr/>
          <p:nvPr/>
        </p:nvSpPr>
        <p:spPr>
          <a:xfrm>
            <a:off x="4476067" y="1660795"/>
            <a:ext cx="1321196" cy="430887"/>
          </a:xfrm>
          <a:prstGeom prst="rect">
            <a:avLst/>
          </a:prstGeom>
        </p:spPr>
        <p:txBody>
          <a:bodyPr wrap="none">
            <a:spAutoFit/>
          </a:bodyPr>
          <a:lstStyle/>
          <a:p>
            <a:pPr>
              <a:spcBef>
                <a:spcPct val="20000"/>
              </a:spcBef>
              <a:tabLst>
                <a:tab pos="342900" algn="l"/>
                <a:tab pos="914400" algn="l"/>
              </a:tabLst>
            </a:pPr>
            <a:r>
              <a:rPr lang="en-US" sz="2200" dirty="0">
                <a:solidFill>
                  <a:schemeClr val="accent2"/>
                </a:solidFill>
                <a:cs typeface="Times New Roman" pitchFamily="18" charset="0"/>
              </a:rPr>
              <a:t>Show that</a:t>
            </a:r>
          </a:p>
        </p:txBody>
      </p:sp>
      <p:grpSp>
        <p:nvGrpSpPr>
          <p:cNvPr id="250898" name="Group 250897"/>
          <p:cNvGrpSpPr/>
          <p:nvPr/>
        </p:nvGrpSpPr>
        <p:grpSpPr>
          <a:xfrm>
            <a:off x="15949" y="1947742"/>
            <a:ext cx="4704028" cy="1754276"/>
            <a:chOff x="15949" y="1947742"/>
            <a:chExt cx="4704028" cy="1754276"/>
          </a:xfrm>
        </p:grpSpPr>
        <p:cxnSp>
          <p:nvCxnSpPr>
            <p:cNvPr id="14" name="Straight Connector 13"/>
            <p:cNvCxnSpPr/>
            <p:nvPr/>
          </p:nvCxnSpPr>
          <p:spPr>
            <a:xfrm flipV="1">
              <a:off x="1453625" y="3267241"/>
              <a:ext cx="3118830" cy="7125"/>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164342" y="2239098"/>
              <a:ext cx="301685" cy="923330"/>
            </a:xfrm>
            <a:prstGeom prst="rect">
              <a:avLst/>
            </a:prstGeom>
            <a:noFill/>
          </p:spPr>
          <p:txBody>
            <a:bodyPr wrap="none" rtlCol="0">
              <a:spAutoFit/>
            </a:bodyPr>
            <a:lstStyle/>
            <a:p>
              <a:pPr algn="ctr"/>
              <a:r>
                <a:rPr lang="en-US" sz="1600" b="1" dirty="0">
                  <a:solidFill>
                    <a:schemeClr val="accent6"/>
                  </a:solidFill>
                </a:rPr>
                <a:t>+</a:t>
              </a:r>
            </a:p>
            <a:p>
              <a:pPr algn="ctr"/>
              <a:endParaRPr lang="en-US" sz="600" b="1" dirty="0">
                <a:solidFill>
                  <a:schemeClr val="accent6"/>
                </a:solidFill>
              </a:endParaRPr>
            </a:p>
            <a:p>
              <a:pPr algn="ctr"/>
              <a:r>
                <a:rPr lang="en-US" sz="1600" b="1" dirty="0" smtClean="0">
                  <a:solidFill>
                    <a:schemeClr val="accent6"/>
                  </a:solidFill>
                </a:rPr>
                <a:t> </a:t>
              </a:r>
              <a:endParaRPr lang="en-US" sz="1600" b="1" dirty="0">
                <a:solidFill>
                  <a:schemeClr val="accent6"/>
                </a:solidFill>
              </a:endParaRPr>
            </a:p>
            <a:p>
              <a:pPr algn="ctr"/>
              <a:r>
                <a:rPr lang="en-US" sz="1600" b="1" dirty="0">
                  <a:solidFill>
                    <a:schemeClr val="accent6"/>
                  </a:solidFill>
                </a:rPr>
                <a:t>_</a:t>
              </a:r>
            </a:p>
          </p:txBody>
        </p:sp>
        <p:sp>
          <p:nvSpPr>
            <p:cNvPr id="18" name="Oval 17"/>
            <p:cNvSpPr/>
            <p:nvPr/>
          </p:nvSpPr>
          <p:spPr>
            <a:xfrm>
              <a:off x="1275866" y="2562698"/>
              <a:ext cx="381000" cy="381000"/>
            </a:xfrm>
            <a:prstGeom prst="ellipse">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a:endCxn id="18" idx="0"/>
            </p:cNvCxnSpPr>
            <p:nvPr/>
          </p:nvCxnSpPr>
          <p:spPr>
            <a:xfrm>
              <a:off x="1466366" y="2284880"/>
              <a:ext cx="0" cy="277818"/>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8" idx="4"/>
            </p:cNvCxnSpPr>
            <p:nvPr/>
          </p:nvCxnSpPr>
          <p:spPr>
            <a:xfrm>
              <a:off x="1466366" y="2943698"/>
              <a:ext cx="0" cy="331781"/>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466365" y="2285743"/>
              <a:ext cx="1019189" cy="5543"/>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970691" y="3363464"/>
              <a:ext cx="457176" cy="338554"/>
            </a:xfrm>
            <a:prstGeom prst="rect">
              <a:avLst/>
            </a:prstGeom>
            <a:noFill/>
          </p:spPr>
          <p:txBody>
            <a:bodyPr wrap="none" rtlCol="0">
              <a:spAutoFit/>
            </a:bodyPr>
            <a:lstStyle/>
            <a:p>
              <a:pPr algn="ctr"/>
              <a:r>
                <a:rPr lang="en-US" sz="1600" b="1" dirty="0" err="1" smtClean="0">
                  <a:solidFill>
                    <a:schemeClr val="accent6"/>
                  </a:solidFill>
                </a:rPr>
                <a:t>Z</a:t>
              </a:r>
              <a:r>
                <a:rPr lang="en-US" sz="1600" b="1" baseline="-25000" dirty="0" err="1" smtClean="0">
                  <a:solidFill>
                    <a:schemeClr val="accent6"/>
                  </a:solidFill>
                </a:rPr>
                <a:t>eq</a:t>
              </a:r>
              <a:endParaRPr lang="en-US" sz="1600" b="1" baseline="-25000" dirty="0">
                <a:solidFill>
                  <a:schemeClr val="accent6"/>
                </a:solidFill>
              </a:endParaRPr>
            </a:p>
          </p:txBody>
        </p:sp>
        <p:sp>
          <p:nvSpPr>
            <p:cNvPr id="23" name="TextBox 22"/>
            <p:cNvSpPr txBox="1"/>
            <p:nvPr/>
          </p:nvSpPr>
          <p:spPr>
            <a:xfrm>
              <a:off x="15949" y="2549482"/>
              <a:ext cx="1269386" cy="338554"/>
            </a:xfrm>
            <a:prstGeom prst="rect">
              <a:avLst/>
            </a:prstGeom>
            <a:noFill/>
          </p:spPr>
          <p:txBody>
            <a:bodyPr wrap="none" rtlCol="0">
              <a:spAutoFit/>
            </a:bodyPr>
            <a:lstStyle/>
            <a:p>
              <a:pPr algn="ctr"/>
              <a:r>
                <a:rPr lang="en-US" sz="1600" b="1" dirty="0" err="1" smtClean="0">
                  <a:solidFill>
                    <a:schemeClr val="accent6"/>
                  </a:solidFill>
                </a:rPr>
                <a:t>V</a:t>
              </a:r>
              <a:r>
                <a:rPr lang="en-US" sz="1600" b="1" baseline="-25000" dirty="0" err="1" smtClean="0">
                  <a:solidFill>
                    <a:schemeClr val="accent6"/>
                  </a:solidFill>
                </a:rPr>
                <a:t>m</a:t>
              </a:r>
              <a:r>
                <a:rPr lang="en-US" sz="1600" b="1" dirty="0" err="1" smtClean="0">
                  <a:solidFill>
                    <a:schemeClr val="accent6"/>
                  </a:solidFill>
                </a:rPr>
                <a:t>cos</a:t>
              </a:r>
              <a:r>
                <a:rPr lang="en-US" sz="1600" b="1" dirty="0" smtClean="0">
                  <a:solidFill>
                    <a:schemeClr val="accent6"/>
                  </a:solidFill>
                </a:rPr>
                <a:t>(</a:t>
              </a:r>
              <a:r>
                <a:rPr lang="en-US" sz="1600" b="1" dirty="0" err="1" smtClean="0">
                  <a:solidFill>
                    <a:schemeClr val="accent6"/>
                  </a:solidFill>
                </a:rPr>
                <a:t>wt</a:t>
              </a:r>
              <a:r>
                <a:rPr lang="en-US" sz="1600" b="1" dirty="0" smtClean="0">
                  <a:solidFill>
                    <a:schemeClr val="accent6"/>
                  </a:solidFill>
                </a:rPr>
                <a:t>) V</a:t>
              </a:r>
              <a:endParaRPr lang="en-US" sz="1600" b="1" baseline="-25000" dirty="0">
                <a:solidFill>
                  <a:schemeClr val="accent6"/>
                </a:solidFill>
              </a:endParaRPr>
            </a:p>
          </p:txBody>
        </p:sp>
        <p:grpSp>
          <p:nvGrpSpPr>
            <p:cNvPr id="6" name="Group 5"/>
            <p:cNvGrpSpPr/>
            <p:nvPr/>
          </p:nvGrpSpPr>
          <p:grpSpPr>
            <a:xfrm>
              <a:off x="3403104" y="2161453"/>
              <a:ext cx="797908" cy="244468"/>
              <a:chOff x="7001204" y="2599186"/>
              <a:chExt cx="797908" cy="343315"/>
            </a:xfrm>
          </p:grpSpPr>
          <p:sp>
            <p:nvSpPr>
              <p:cNvPr id="33" name="Arc 32"/>
              <p:cNvSpPr/>
              <p:nvPr/>
            </p:nvSpPr>
            <p:spPr>
              <a:xfrm rot="16200000">
                <a:off x="6938273" y="2670731"/>
                <a:ext cx="343315" cy="200226"/>
              </a:xfrm>
              <a:prstGeom prst="arc">
                <a:avLst/>
              </a:prstGeom>
              <a:ln w="2857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6200000" flipV="1">
                <a:off x="6929659" y="2670731"/>
                <a:ext cx="343315" cy="200226"/>
              </a:xfrm>
              <a:prstGeom prst="arc">
                <a:avLst/>
              </a:prstGeom>
              <a:ln w="2857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Arc 34"/>
              <p:cNvSpPr/>
              <p:nvPr/>
            </p:nvSpPr>
            <p:spPr>
              <a:xfrm rot="16200000">
                <a:off x="7132798" y="2670731"/>
                <a:ext cx="343315" cy="200226"/>
              </a:xfrm>
              <a:prstGeom prst="arc">
                <a:avLst/>
              </a:prstGeom>
              <a:ln w="2857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16200000" flipV="1">
                <a:off x="7124184" y="2670731"/>
                <a:ext cx="343315" cy="200226"/>
              </a:xfrm>
              <a:prstGeom prst="arc">
                <a:avLst/>
              </a:prstGeom>
              <a:ln w="2857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200000">
                <a:off x="7332816" y="2670731"/>
                <a:ext cx="343315" cy="200226"/>
              </a:xfrm>
              <a:prstGeom prst="arc">
                <a:avLst/>
              </a:prstGeom>
              <a:ln w="2857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Arc 37"/>
              <p:cNvSpPr/>
              <p:nvPr/>
            </p:nvSpPr>
            <p:spPr>
              <a:xfrm rot="16200000" flipV="1">
                <a:off x="7324203" y="2670731"/>
                <a:ext cx="343315" cy="200226"/>
              </a:xfrm>
              <a:prstGeom prst="arc">
                <a:avLst/>
              </a:prstGeom>
              <a:ln w="2857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Arc 38"/>
              <p:cNvSpPr/>
              <p:nvPr/>
            </p:nvSpPr>
            <p:spPr>
              <a:xfrm rot="16200000">
                <a:off x="7527341" y="2670731"/>
                <a:ext cx="343315" cy="200226"/>
              </a:xfrm>
              <a:prstGeom prst="arc">
                <a:avLst/>
              </a:prstGeom>
              <a:ln w="2857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Arc 39"/>
              <p:cNvSpPr/>
              <p:nvPr/>
            </p:nvSpPr>
            <p:spPr>
              <a:xfrm rot="16200000" flipV="1">
                <a:off x="7518728" y="2670731"/>
                <a:ext cx="343315" cy="200226"/>
              </a:xfrm>
              <a:prstGeom prst="arc">
                <a:avLst/>
              </a:prstGeom>
              <a:ln w="2857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cxnSp>
          <p:nvCxnSpPr>
            <p:cNvPr id="41" name="Straight Connector 40"/>
            <p:cNvCxnSpPr/>
            <p:nvPr/>
          </p:nvCxnSpPr>
          <p:spPr>
            <a:xfrm flipH="1">
              <a:off x="4572456" y="2283687"/>
              <a:ext cx="2" cy="420708"/>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4572456" y="2839248"/>
              <a:ext cx="1" cy="435038"/>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4427757" y="2696980"/>
              <a:ext cx="289397" cy="10936"/>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430580" y="2828312"/>
              <a:ext cx="289397" cy="10936"/>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2578935" y="2352640"/>
              <a:ext cx="332142" cy="338554"/>
            </a:xfrm>
            <a:prstGeom prst="rect">
              <a:avLst/>
            </a:prstGeom>
            <a:noFill/>
          </p:spPr>
          <p:txBody>
            <a:bodyPr wrap="none" rtlCol="0">
              <a:spAutoFit/>
            </a:bodyPr>
            <a:lstStyle/>
            <a:p>
              <a:pPr algn="ctr"/>
              <a:r>
                <a:rPr lang="en-US" sz="1600" b="1" dirty="0" smtClean="0">
                  <a:solidFill>
                    <a:schemeClr val="accent6"/>
                  </a:solidFill>
                </a:rPr>
                <a:t>R</a:t>
              </a:r>
              <a:endParaRPr lang="en-US" sz="1600" b="1" baseline="-25000" dirty="0">
                <a:solidFill>
                  <a:schemeClr val="accent6"/>
                </a:solidFill>
              </a:endParaRPr>
            </a:p>
          </p:txBody>
        </p:sp>
        <p:sp>
          <p:nvSpPr>
            <p:cNvPr id="46" name="TextBox 45"/>
            <p:cNvSpPr txBox="1"/>
            <p:nvPr/>
          </p:nvSpPr>
          <p:spPr>
            <a:xfrm>
              <a:off x="3660825" y="2286514"/>
              <a:ext cx="320922" cy="338554"/>
            </a:xfrm>
            <a:prstGeom prst="rect">
              <a:avLst/>
            </a:prstGeom>
            <a:noFill/>
          </p:spPr>
          <p:txBody>
            <a:bodyPr wrap="none" rtlCol="0">
              <a:spAutoFit/>
            </a:bodyPr>
            <a:lstStyle/>
            <a:p>
              <a:pPr algn="ctr"/>
              <a:r>
                <a:rPr lang="en-US" sz="1600" b="1" dirty="0">
                  <a:solidFill>
                    <a:schemeClr val="accent6"/>
                  </a:solidFill>
                </a:rPr>
                <a:t>L</a:t>
              </a:r>
              <a:endParaRPr lang="en-US" sz="1600" b="1" baseline="-25000" dirty="0">
                <a:solidFill>
                  <a:schemeClr val="accent6"/>
                </a:solidFill>
              </a:endParaRPr>
            </a:p>
          </p:txBody>
        </p:sp>
        <p:sp>
          <p:nvSpPr>
            <p:cNvPr id="47" name="TextBox 46"/>
            <p:cNvSpPr txBox="1"/>
            <p:nvPr/>
          </p:nvSpPr>
          <p:spPr>
            <a:xfrm>
              <a:off x="4074241" y="2595678"/>
              <a:ext cx="332143" cy="338554"/>
            </a:xfrm>
            <a:prstGeom prst="rect">
              <a:avLst/>
            </a:prstGeom>
            <a:noFill/>
          </p:spPr>
          <p:txBody>
            <a:bodyPr wrap="none" rtlCol="0">
              <a:spAutoFit/>
            </a:bodyPr>
            <a:lstStyle/>
            <a:p>
              <a:pPr algn="ctr"/>
              <a:r>
                <a:rPr lang="en-US" sz="1600" b="1" dirty="0">
                  <a:solidFill>
                    <a:schemeClr val="accent6"/>
                  </a:solidFill>
                </a:rPr>
                <a:t>C</a:t>
              </a:r>
              <a:endParaRPr lang="en-US" sz="1600" b="1" baseline="-25000" dirty="0">
                <a:solidFill>
                  <a:schemeClr val="accent6"/>
                </a:solidFill>
              </a:endParaRPr>
            </a:p>
          </p:txBody>
        </p:sp>
        <p:cxnSp>
          <p:nvCxnSpPr>
            <p:cNvPr id="48" name="Straight Connector 47"/>
            <p:cNvCxnSpPr/>
            <p:nvPr/>
          </p:nvCxnSpPr>
          <p:spPr>
            <a:xfrm>
              <a:off x="2126432" y="2755091"/>
              <a:ext cx="289397" cy="10936"/>
            </a:xfrm>
            <a:prstGeom prst="line">
              <a:avLst/>
            </a:prstGeom>
            <a:ln w="28575">
              <a:solidFill>
                <a:schemeClr val="accent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2135155" y="2745670"/>
              <a:ext cx="1915" cy="634161"/>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1547072" y="1947742"/>
              <a:ext cx="449162" cy="338554"/>
            </a:xfrm>
            <a:prstGeom prst="rect">
              <a:avLst/>
            </a:prstGeom>
            <a:noFill/>
          </p:spPr>
          <p:txBody>
            <a:bodyPr wrap="none" rtlCol="0">
              <a:spAutoFit/>
            </a:bodyPr>
            <a:lstStyle/>
            <a:p>
              <a:pPr algn="ctr"/>
              <a:r>
                <a:rPr lang="en-US" sz="1600" b="1" dirty="0" err="1" smtClean="0">
                  <a:solidFill>
                    <a:schemeClr val="accent6"/>
                  </a:solidFill>
                </a:rPr>
                <a:t>i</a:t>
              </a:r>
              <a:r>
                <a:rPr lang="en-US" sz="1600" b="1" dirty="0" smtClean="0">
                  <a:solidFill>
                    <a:schemeClr val="accent6"/>
                  </a:solidFill>
                </a:rPr>
                <a:t>(t)</a:t>
              </a:r>
              <a:endParaRPr lang="en-US" sz="1600" b="1" dirty="0">
                <a:solidFill>
                  <a:schemeClr val="accent6"/>
                </a:solidFill>
              </a:endParaRPr>
            </a:p>
          </p:txBody>
        </p:sp>
        <p:cxnSp>
          <p:nvCxnSpPr>
            <p:cNvPr id="95" name="Straight Connector 94"/>
            <p:cNvCxnSpPr/>
            <p:nvPr/>
          </p:nvCxnSpPr>
          <p:spPr>
            <a:xfrm>
              <a:off x="1970691" y="2152490"/>
              <a:ext cx="341251" cy="0"/>
            </a:xfrm>
            <a:prstGeom prst="line">
              <a:avLst/>
            </a:prstGeom>
            <a:ln w="28575">
              <a:solidFill>
                <a:schemeClr val="accent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V="1">
              <a:off x="2480949" y="2207547"/>
              <a:ext cx="48443" cy="83739"/>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2529392" y="2207547"/>
              <a:ext cx="78164" cy="172567"/>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V="1">
              <a:off x="2608607" y="2207547"/>
              <a:ext cx="61119" cy="172568"/>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2675989" y="2210680"/>
              <a:ext cx="78164" cy="172567"/>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V="1">
              <a:off x="2755204" y="2210680"/>
              <a:ext cx="61119" cy="172568"/>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2812388" y="2210680"/>
              <a:ext cx="78164" cy="172567"/>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V="1">
              <a:off x="2891603" y="2269178"/>
              <a:ext cx="44349" cy="114071"/>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a:stCxn id="40" idx="0"/>
            </p:cNvCxnSpPr>
            <p:nvPr/>
          </p:nvCxnSpPr>
          <p:spPr>
            <a:xfrm flipV="1">
              <a:off x="4192399" y="2282574"/>
              <a:ext cx="379601" cy="1113"/>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250886" name="Group 250885"/>
            <p:cNvGrpSpPr/>
            <p:nvPr/>
          </p:nvGrpSpPr>
          <p:grpSpPr>
            <a:xfrm>
              <a:off x="1341828" y="2661645"/>
              <a:ext cx="235723" cy="166667"/>
              <a:chOff x="4572000" y="4499859"/>
              <a:chExt cx="399541" cy="258756"/>
            </a:xfrm>
          </p:grpSpPr>
          <p:sp>
            <p:nvSpPr>
              <p:cNvPr id="149" name="Arc 148"/>
              <p:cNvSpPr/>
              <p:nvPr/>
            </p:nvSpPr>
            <p:spPr>
              <a:xfrm rot="16200000">
                <a:off x="4558493" y="4536268"/>
                <a:ext cx="244468" cy="200226"/>
              </a:xfrm>
              <a:prstGeom prst="arc">
                <a:avLst/>
              </a:prstGeom>
              <a:ln w="2857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0" name="Arc 149"/>
              <p:cNvSpPr/>
              <p:nvPr/>
            </p:nvSpPr>
            <p:spPr>
              <a:xfrm rot="16200000" flipV="1">
                <a:off x="4549879" y="4536268"/>
                <a:ext cx="244468" cy="200226"/>
              </a:xfrm>
              <a:prstGeom prst="arc">
                <a:avLst/>
              </a:prstGeom>
              <a:ln w="2857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50885" name="Group 250884"/>
              <p:cNvGrpSpPr/>
              <p:nvPr/>
            </p:nvGrpSpPr>
            <p:grpSpPr>
              <a:xfrm flipV="1">
                <a:off x="4762701" y="4499859"/>
                <a:ext cx="208840" cy="244468"/>
                <a:chOff x="4724400" y="4666547"/>
                <a:chExt cx="208840" cy="244468"/>
              </a:xfrm>
            </p:grpSpPr>
            <p:sp>
              <p:nvSpPr>
                <p:cNvPr id="159" name="Arc 158"/>
                <p:cNvSpPr/>
                <p:nvPr/>
              </p:nvSpPr>
              <p:spPr>
                <a:xfrm rot="16200000">
                  <a:off x="4710893" y="4688668"/>
                  <a:ext cx="244468" cy="200226"/>
                </a:xfrm>
                <a:prstGeom prst="arc">
                  <a:avLst/>
                </a:prstGeom>
                <a:ln w="2857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0" name="Arc 159"/>
                <p:cNvSpPr/>
                <p:nvPr/>
              </p:nvSpPr>
              <p:spPr>
                <a:xfrm rot="16200000" flipV="1">
                  <a:off x="4702279" y="4688668"/>
                  <a:ext cx="244468" cy="200226"/>
                </a:xfrm>
                <a:prstGeom prst="arc">
                  <a:avLst/>
                </a:prstGeom>
                <a:ln w="2857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cxnSp>
          <p:nvCxnSpPr>
            <p:cNvPr id="250894" name="Straight Connector 250893"/>
            <p:cNvCxnSpPr/>
            <p:nvPr/>
          </p:nvCxnSpPr>
          <p:spPr>
            <a:xfrm>
              <a:off x="2935952" y="2269178"/>
              <a:ext cx="472872"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10" name="Rectangle 6"/>
          <p:cNvSpPr>
            <a:spLocks noChangeArrowheads="1"/>
          </p:cNvSpPr>
          <p:nvPr/>
        </p:nvSpPr>
        <p:spPr bwMode="auto">
          <a:xfrm>
            <a:off x="0" y="381000"/>
            <a:ext cx="9144000" cy="2209800"/>
          </a:xfrm>
          <a:prstGeom prst="rect">
            <a:avLst/>
          </a:prstGeom>
          <a:noFill/>
          <a:ln w="9525">
            <a:noFill/>
            <a:miter lim="800000"/>
            <a:headEnd/>
            <a:tailEnd/>
          </a:ln>
          <a:effectLst/>
        </p:spPr>
        <p:txBody>
          <a:bodyPr/>
          <a:lstStyle/>
          <a:p>
            <a:pPr>
              <a:spcBef>
                <a:spcPct val="20000"/>
              </a:spcBef>
              <a:tabLst>
                <a:tab pos="342900" algn="l"/>
                <a:tab pos="914400" algn="l"/>
              </a:tabLst>
            </a:pPr>
            <a:r>
              <a:rPr lang="en-US" sz="2200" b="1" u="sng" dirty="0">
                <a:solidFill>
                  <a:schemeClr val="accent2"/>
                </a:solidFill>
                <a:cs typeface="Times New Roman" pitchFamily="18" charset="0"/>
              </a:rPr>
              <a:t>Series Resonant Circuit</a:t>
            </a:r>
            <a:r>
              <a:rPr lang="en-US" sz="2200" dirty="0">
                <a:solidFill>
                  <a:schemeClr val="accent2"/>
                </a:solidFill>
                <a:cs typeface="Times New Roman" pitchFamily="18" charset="0"/>
              </a:rPr>
              <a:t>:  (continued)</a:t>
            </a:r>
          </a:p>
          <a:p>
            <a:pPr>
              <a:spcBef>
                <a:spcPct val="20000"/>
              </a:spcBef>
              <a:tabLst>
                <a:tab pos="342900" algn="l"/>
                <a:tab pos="914400" algn="l"/>
              </a:tabLst>
            </a:pPr>
            <a:r>
              <a:rPr lang="en-US" sz="2200" dirty="0">
                <a:solidFill>
                  <a:schemeClr val="accent2"/>
                </a:solidFill>
                <a:cs typeface="Times New Roman" pitchFamily="18" charset="0"/>
              </a:rPr>
              <a:t>Solve for the current and all component voltages both as phasors and functions of time.  Sketch the time waveforms.</a:t>
            </a:r>
          </a:p>
          <a:p>
            <a:pPr>
              <a:spcBef>
                <a:spcPct val="20000"/>
              </a:spcBef>
              <a:tabLst>
                <a:tab pos="342900" algn="l"/>
                <a:tab pos="914400" algn="l"/>
              </a:tabLst>
            </a:pPr>
            <a:endParaRPr lang="en-US" sz="2200" dirty="0">
              <a:solidFill>
                <a:schemeClr val="accent2"/>
              </a:solidFill>
              <a:cs typeface="Times New Roman" pitchFamily="18" charset="0"/>
            </a:endParaRPr>
          </a:p>
        </p:txBody>
      </p:sp>
      <p:sp>
        <p:nvSpPr>
          <p:cNvPr id="8"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9"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0" name="Rectangle 4"/>
          <p:cNvSpPr>
            <a:spLocks noChangeArrowheads="1"/>
          </p:cNvSpPr>
          <p:nvPr/>
        </p:nvSpPr>
        <p:spPr bwMode="auto">
          <a:xfrm>
            <a:off x="0" y="0"/>
            <a:ext cx="6705600" cy="304800"/>
          </a:xfrm>
          <a:prstGeom prst="rect">
            <a:avLst/>
          </a:prstGeom>
          <a:noFill/>
          <a:ln w="9525">
            <a:noFill/>
            <a:miter lim="800000"/>
            <a:headEnd/>
            <a:tailEnd/>
          </a:ln>
        </p:spPr>
        <p:txBody>
          <a:bodyPr/>
          <a:lstStyle/>
          <a:p>
            <a:pPr>
              <a:spcBef>
                <a:spcPct val="20000"/>
              </a:spcBef>
            </a:pPr>
            <a:r>
              <a:rPr lang="en-US" sz="2000" dirty="0">
                <a:solidFill>
                  <a:schemeClr val="accent2"/>
                </a:solidFill>
                <a:cs typeface="Times New Roman" pitchFamily="18" charset="0"/>
              </a:rPr>
              <a:t>Chapter 9      EGR 272 – Circuit Theory II</a:t>
            </a:r>
            <a:endParaRPr lang="en-US" sz="32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3" name="Rectangle 5"/>
          <p:cNvSpPr>
            <a:spLocks noChangeArrowheads="1"/>
          </p:cNvSpPr>
          <p:nvPr/>
        </p:nvSpPr>
        <p:spPr bwMode="auto">
          <a:xfrm>
            <a:off x="0" y="381000"/>
            <a:ext cx="9144000" cy="1905000"/>
          </a:xfrm>
          <a:prstGeom prst="rect">
            <a:avLst/>
          </a:prstGeom>
          <a:noFill/>
          <a:ln w="9525">
            <a:noFill/>
            <a:miter lim="800000"/>
            <a:headEnd/>
            <a:tailEnd/>
          </a:ln>
          <a:effectLst/>
        </p:spPr>
        <p:txBody>
          <a:bodyPr/>
          <a:lstStyle/>
          <a:p>
            <a:pPr>
              <a:spcBef>
                <a:spcPct val="20000"/>
              </a:spcBef>
              <a:tabLst>
                <a:tab pos="342900" algn="l"/>
                <a:tab pos="914400" algn="l"/>
              </a:tabLst>
            </a:pPr>
            <a:r>
              <a:rPr lang="en-US" sz="2200" b="1" u="sng" dirty="0">
                <a:solidFill>
                  <a:schemeClr val="accent2"/>
                </a:solidFill>
                <a:cs typeface="Times New Roman" pitchFamily="18" charset="0"/>
              </a:rPr>
              <a:t>Series Resonant Circuit</a:t>
            </a:r>
            <a:r>
              <a:rPr lang="en-US" sz="2200" dirty="0">
                <a:solidFill>
                  <a:schemeClr val="accent2"/>
                </a:solidFill>
                <a:cs typeface="Times New Roman" pitchFamily="18" charset="0"/>
              </a:rPr>
              <a:t>:  (continued)</a:t>
            </a:r>
          </a:p>
          <a:p>
            <a:pPr>
              <a:lnSpc>
                <a:spcPct val="110000"/>
              </a:lnSpc>
              <a:spcBef>
                <a:spcPct val="20000"/>
              </a:spcBef>
              <a:tabLst>
                <a:tab pos="342900" algn="l"/>
                <a:tab pos="914400" algn="l"/>
              </a:tabLst>
            </a:pPr>
            <a:r>
              <a:rPr lang="en-US" sz="2200" dirty="0">
                <a:solidFill>
                  <a:schemeClr val="accent2"/>
                </a:solidFill>
                <a:cs typeface="Times New Roman" pitchFamily="18" charset="0"/>
              </a:rPr>
              <a:t>Define Q</a:t>
            </a:r>
            <a:r>
              <a:rPr lang="en-US" sz="2200" baseline="-30000" dirty="0">
                <a:solidFill>
                  <a:schemeClr val="accent2"/>
                </a:solidFill>
                <a:cs typeface="Times New Roman" pitchFamily="18" charset="0"/>
              </a:rPr>
              <a:t>s</a:t>
            </a:r>
            <a:r>
              <a:rPr lang="en-US" sz="2200" dirty="0">
                <a:solidFill>
                  <a:schemeClr val="accent2"/>
                </a:solidFill>
                <a:cs typeface="Times New Roman" pitchFamily="18" charset="0"/>
              </a:rPr>
              <a:t> = “Quality factor” for a series resonant circuit.</a:t>
            </a:r>
          </a:p>
          <a:p>
            <a:pPr>
              <a:lnSpc>
                <a:spcPct val="110000"/>
              </a:lnSpc>
              <a:spcBef>
                <a:spcPct val="20000"/>
              </a:spcBef>
              <a:tabLst>
                <a:tab pos="342900" algn="l"/>
                <a:tab pos="914400" algn="l"/>
              </a:tabLst>
            </a:pPr>
            <a:endParaRPr lang="en-US" sz="600" dirty="0">
              <a:solidFill>
                <a:schemeClr val="accent2"/>
              </a:solidFill>
              <a:cs typeface="Times New Roman" pitchFamily="18" charset="0"/>
            </a:endParaRPr>
          </a:p>
          <a:p>
            <a:pPr>
              <a:lnSpc>
                <a:spcPct val="110000"/>
              </a:lnSpc>
              <a:spcBef>
                <a:spcPct val="20000"/>
              </a:spcBef>
              <a:tabLst>
                <a:tab pos="342900" algn="l"/>
                <a:tab pos="914400" algn="l"/>
              </a:tabLst>
            </a:pPr>
            <a:r>
              <a:rPr lang="en-US" sz="2200" dirty="0">
                <a:solidFill>
                  <a:schemeClr val="accent2"/>
                </a:solidFill>
                <a:cs typeface="Times New Roman" pitchFamily="18" charset="0"/>
              </a:rPr>
              <a:t>Show that</a:t>
            </a:r>
          </a:p>
        </p:txBody>
      </p:sp>
      <p:graphicFrame>
        <p:nvGraphicFramePr>
          <p:cNvPr id="252935" name="Object 7"/>
          <p:cNvGraphicFramePr>
            <a:graphicFrameLocks noChangeAspect="1"/>
          </p:cNvGraphicFramePr>
          <p:nvPr/>
        </p:nvGraphicFramePr>
        <p:xfrm>
          <a:off x="1318846" y="1219200"/>
          <a:ext cx="7672754" cy="747160"/>
        </p:xfrm>
        <a:graphic>
          <a:graphicData uri="http://schemas.openxmlformats.org/presentationml/2006/ole">
            <mc:AlternateContent xmlns:mc="http://schemas.openxmlformats.org/markup-compatibility/2006">
              <mc:Choice xmlns:v="urn:schemas-microsoft-com:vml" Requires="v">
                <p:oleObj spid="_x0000_s247829" name="Equation" r:id="rId3" imgW="4711680" imgH="457200" progId="Equation.3">
                  <p:embed/>
                </p:oleObj>
              </mc:Choice>
              <mc:Fallback>
                <p:oleObj name="Equation" r:id="rId3" imgW="4711680" imgH="457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8846" y="1219200"/>
                        <a:ext cx="7672754" cy="74716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10"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1" name="Rectangle 4"/>
          <p:cNvSpPr>
            <a:spLocks noChangeArrowheads="1"/>
          </p:cNvSpPr>
          <p:nvPr/>
        </p:nvSpPr>
        <p:spPr bwMode="auto">
          <a:xfrm>
            <a:off x="0" y="0"/>
            <a:ext cx="6705600" cy="304800"/>
          </a:xfrm>
          <a:prstGeom prst="rect">
            <a:avLst/>
          </a:prstGeom>
          <a:noFill/>
          <a:ln w="9525">
            <a:noFill/>
            <a:miter lim="800000"/>
            <a:headEnd/>
            <a:tailEnd/>
          </a:ln>
        </p:spPr>
        <p:txBody>
          <a:bodyPr/>
          <a:lstStyle/>
          <a:p>
            <a:pPr>
              <a:spcBef>
                <a:spcPct val="20000"/>
              </a:spcBef>
            </a:pPr>
            <a:r>
              <a:rPr lang="en-US" sz="2000" dirty="0">
                <a:solidFill>
                  <a:schemeClr val="accent2"/>
                </a:solidFill>
                <a:cs typeface="Times New Roman" pitchFamily="18" charset="0"/>
              </a:rPr>
              <a:t>Chapter 9      EGR 272 – Circuit Theory II</a:t>
            </a:r>
            <a:endParaRPr lang="en-US" sz="32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7" name="Rectangle 5"/>
          <p:cNvSpPr>
            <a:spLocks noChangeArrowheads="1"/>
          </p:cNvSpPr>
          <p:nvPr/>
        </p:nvSpPr>
        <p:spPr bwMode="auto">
          <a:xfrm>
            <a:off x="0" y="381000"/>
            <a:ext cx="9144000" cy="1912274"/>
          </a:xfrm>
          <a:prstGeom prst="rect">
            <a:avLst/>
          </a:prstGeom>
          <a:noFill/>
          <a:ln w="9525">
            <a:noFill/>
            <a:miter lim="800000"/>
            <a:headEnd/>
            <a:tailEnd/>
          </a:ln>
          <a:effectLst/>
        </p:spPr>
        <p:txBody>
          <a:bodyPr/>
          <a:lstStyle/>
          <a:p>
            <a:pPr>
              <a:spcBef>
                <a:spcPct val="20000"/>
              </a:spcBef>
              <a:tabLst>
                <a:tab pos="342900" algn="l"/>
                <a:tab pos="914400" algn="l"/>
              </a:tabLst>
            </a:pPr>
            <a:r>
              <a:rPr lang="en-US" sz="2200" b="1" u="sng" dirty="0">
                <a:solidFill>
                  <a:srgbClr val="FF3300"/>
                </a:solidFill>
                <a:cs typeface="Times New Roman" pitchFamily="18" charset="0"/>
              </a:rPr>
              <a:t>Example</a:t>
            </a:r>
            <a:r>
              <a:rPr lang="en-US" sz="2200" dirty="0">
                <a:solidFill>
                  <a:srgbClr val="FF3300"/>
                </a:solidFill>
                <a:cs typeface="Times New Roman" pitchFamily="18" charset="0"/>
              </a:rPr>
              <a:t>:  </a:t>
            </a:r>
            <a:r>
              <a:rPr lang="en-US" sz="2200" dirty="0">
                <a:cs typeface="Times New Roman" pitchFamily="18" charset="0"/>
              </a:rPr>
              <a:t>The series RLC circuit below is in </a:t>
            </a:r>
            <a:r>
              <a:rPr lang="en-US" sz="2200" b="1" i="1" dirty="0">
                <a:cs typeface="Times New Roman" pitchFamily="18" charset="0"/>
              </a:rPr>
              <a:t>resonance</a:t>
            </a:r>
            <a:r>
              <a:rPr lang="en-US" sz="2200" dirty="0">
                <a:cs typeface="Times New Roman" pitchFamily="18" charset="0"/>
              </a:rPr>
              <a:t>.</a:t>
            </a:r>
          </a:p>
          <a:p>
            <a:pPr>
              <a:spcBef>
                <a:spcPct val="20000"/>
              </a:spcBef>
              <a:tabLst>
                <a:tab pos="342900" algn="l"/>
                <a:tab pos="914400" algn="l"/>
              </a:tabLst>
            </a:pPr>
            <a:endParaRPr lang="en-US" sz="2200" dirty="0">
              <a:solidFill>
                <a:srgbClr val="FF3300"/>
              </a:solidFill>
              <a:cs typeface="Times New Roman" pitchFamily="18" charset="0"/>
            </a:endParaRPr>
          </a:p>
          <a:p>
            <a:pPr>
              <a:spcBef>
                <a:spcPct val="20000"/>
              </a:spcBef>
              <a:tabLst>
                <a:tab pos="342900" algn="l"/>
                <a:tab pos="914400" algn="l"/>
              </a:tabLst>
            </a:pPr>
            <a:endParaRPr lang="en-US" sz="2200" dirty="0">
              <a:solidFill>
                <a:srgbClr val="FF3300"/>
              </a:solidFill>
              <a:cs typeface="Times New Roman" pitchFamily="18" charset="0"/>
            </a:endParaRPr>
          </a:p>
          <a:p>
            <a:pPr>
              <a:spcBef>
                <a:spcPct val="20000"/>
              </a:spcBef>
              <a:tabLst>
                <a:tab pos="342900" algn="l"/>
                <a:tab pos="914400" algn="l"/>
              </a:tabLst>
            </a:pPr>
            <a:endParaRPr lang="en-US" sz="2200" dirty="0">
              <a:solidFill>
                <a:srgbClr val="FF3300"/>
              </a:solidFill>
              <a:cs typeface="Times New Roman" pitchFamily="18" charset="0"/>
            </a:endParaRPr>
          </a:p>
          <a:p>
            <a:pPr>
              <a:spcBef>
                <a:spcPct val="20000"/>
              </a:spcBef>
              <a:tabLst>
                <a:tab pos="342900" algn="l"/>
                <a:tab pos="914400" algn="l"/>
              </a:tabLst>
            </a:pPr>
            <a:endParaRPr lang="en-US" sz="2200" dirty="0">
              <a:solidFill>
                <a:srgbClr val="FF3300"/>
              </a:solidFill>
              <a:cs typeface="Times New Roman" pitchFamily="18" charset="0"/>
            </a:endParaRPr>
          </a:p>
        </p:txBody>
      </p:sp>
      <p:sp>
        <p:nvSpPr>
          <p:cNvPr id="8"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9"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0" name="Rectangle 4"/>
          <p:cNvSpPr>
            <a:spLocks noChangeArrowheads="1"/>
          </p:cNvSpPr>
          <p:nvPr/>
        </p:nvSpPr>
        <p:spPr bwMode="auto">
          <a:xfrm>
            <a:off x="0" y="0"/>
            <a:ext cx="6705600" cy="304800"/>
          </a:xfrm>
          <a:prstGeom prst="rect">
            <a:avLst/>
          </a:prstGeom>
          <a:noFill/>
          <a:ln w="9525">
            <a:noFill/>
            <a:miter lim="800000"/>
            <a:headEnd/>
            <a:tailEnd/>
          </a:ln>
        </p:spPr>
        <p:txBody>
          <a:bodyPr/>
          <a:lstStyle/>
          <a:p>
            <a:pPr>
              <a:spcBef>
                <a:spcPct val="20000"/>
              </a:spcBef>
            </a:pPr>
            <a:r>
              <a:rPr lang="en-US" sz="2000" dirty="0">
                <a:solidFill>
                  <a:schemeClr val="accent2"/>
                </a:solidFill>
                <a:cs typeface="Times New Roman" pitchFamily="18" charset="0"/>
              </a:rPr>
              <a:t>Chapter 9      EGR 272 – Circuit Theory II</a:t>
            </a:r>
            <a:endParaRPr lang="en-US" sz="3200" dirty="0"/>
          </a:p>
        </p:txBody>
      </p:sp>
      <p:sp>
        <p:nvSpPr>
          <p:cNvPr id="61" name="Freeform 57"/>
          <p:cNvSpPr>
            <a:spLocks/>
          </p:cNvSpPr>
          <p:nvPr/>
        </p:nvSpPr>
        <p:spPr bwMode="auto">
          <a:xfrm>
            <a:off x="334962" y="33338"/>
            <a:ext cx="47625" cy="0"/>
          </a:xfrm>
          <a:custGeom>
            <a:avLst/>
            <a:gdLst>
              <a:gd name="T0" fmla="*/ 0 w 30"/>
              <a:gd name="T1" fmla="*/ 30 w 30"/>
              <a:gd name="T2" fmla="*/ 30 w 30"/>
            </a:gdLst>
            <a:ahLst/>
            <a:cxnLst>
              <a:cxn ang="0">
                <a:pos x="T0" y="0"/>
              </a:cxn>
              <a:cxn ang="0">
                <a:pos x="T1" y="0"/>
              </a:cxn>
              <a:cxn ang="0">
                <a:pos x="T2" y="0"/>
              </a:cxn>
            </a:cxnLst>
            <a:rect l="0" t="0" r="r" b="b"/>
            <a:pathLst>
              <a:path w="30">
                <a:moveTo>
                  <a:pt x="0" y="0"/>
                </a:moveTo>
                <a:lnTo>
                  <a:pt x="30" y="0"/>
                </a:lnTo>
                <a:lnTo>
                  <a:pt x="30" y="0"/>
                </a:lnTo>
              </a:path>
            </a:pathLst>
          </a:custGeom>
          <a:noFill/>
          <a:ln w="15875">
            <a:solidFill>
              <a:srgbClr val="800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Rectangle 5"/>
          <p:cNvSpPr>
            <a:spLocks noChangeArrowheads="1"/>
          </p:cNvSpPr>
          <p:nvPr/>
        </p:nvSpPr>
        <p:spPr bwMode="auto">
          <a:xfrm>
            <a:off x="0" y="2178681"/>
            <a:ext cx="7924800" cy="484702"/>
          </a:xfrm>
          <a:prstGeom prst="rect">
            <a:avLst/>
          </a:prstGeom>
          <a:noFill/>
          <a:ln w="9525">
            <a:noFill/>
            <a:miter lim="800000"/>
            <a:headEnd/>
            <a:tailEnd/>
          </a:ln>
          <a:effectLst/>
        </p:spPr>
        <p:txBody>
          <a:bodyPr/>
          <a:lstStyle/>
          <a:p>
            <a:pPr>
              <a:spcBef>
                <a:spcPct val="20000"/>
              </a:spcBef>
              <a:tabLst>
                <a:tab pos="342900" algn="l"/>
                <a:tab pos="914400" algn="l"/>
              </a:tabLst>
            </a:pPr>
            <a:r>
              <a:rPr lang="en-US" sz="2000" dirty="0">
                <a:cs typeface="Times New Roman" pitchFamily="18" charset="0"/>
              </a:rPr>
              <a:t>A)  Determine the resonant frequency, w</a:t>
            </a:r>
            <a:r>
              <a:rPr lang="en-US" sz="2000" baseline="-30000" dirty="0">
                <a:cs typeface="Times New Roman" pitchFamily="18" charset="0"/>
              </a:rPr>
              <a:t>o </a:t>
            </a:r>
            <a:r>
              <a:rPr lang="en-US" sz="2000" dirty="0">
                <a:cs typeface="Times New Roman" pitchFamily="18" charset="0"/>
              </a:rPr>
              <a:t> (in rad/s) and </a:t>
            </a:r>
            <a:r>
              <a:rPr lang="en-US" sz="2000" dirty="0" err="1">
                <a:cs typeface="Times New Roman" pitchFamily="18" charset="0"/>
              </a:rPr>
              <a:t>f</a:t>
            </a:r>
            <a:r>
              <a:rPr lang="en-US" sz="2000" baseline="-30000" dirty="0" err="1">
                <a:cs typeface="Times New Roman" pitchFamily="18" charset="0"/>
              </a:rPr>
              <a:t>o</a:t>
            </a:r>
            <a:r>
              <a:rPr lang="en-US" sz="2000" dirty="0">
                <a:cs typeface="Times New Roman" pitchFamily="18" charset="0"/>
              </a:rPr>
              <a:t> (in Hz).</a:t>
            </a:r>
          </a:p>
        </p:txBody>
      </p:sp>
      <p:graphicFrame>
        <p:nvGraphicFramePr>
          <p:cNvPr id="63" name="Object 62"/>
          <p:cNvGraphicFramePr>
            <a:graphicFrameLocks noChangeAspect="1"/>
          </p:cNvGraphicFramePr>
          <p:nvPr>
            <p:extLst>
              <p:ext uri="{D42A27DB-BD31-4B8C-83A1-F6EECF244321}">
                <p14:modId xmlns:p14="http://schemas.microsoft.com/office/powerpoint/2010/main" val="2500217870"/>
              </p:ext>
            </p:extLst>
          </p:nvPr>
        </p:nvGraphicFramePr>
        <p:xfrm>
          <a:off x="4904586" y="2965470"/>
          <a:ext cx="1700389" cy="367129"/>
        </p:xfrm>
        <a:graphic>
          <a:graphicData uri="http://schemas.openxmlformats.org/presentationml/2006/ole">
            <mc:AlternateContent xmlns:mc="http://schemas.openxmlformats.org/markup-compatibility/2006">
              <mc:Choice xmlns:v="urn:schemas-microsoft-com:vml" Requires="v">
                <p:oleObj spid="_x0000_s274528" name="Equation" r:id="rId3" imgW="1117440" imgH="241200" progId="Equation.3">
                  <p:embed/>
                </p:oleObj>
              </mc:Choice>
              <mc:Fallback>
                <p:oleObj name="Equation" r:id="rId3" imgW="1117440" imgH="241200" progId="Equation.3">
                  <p:embed/>
                  <p:pic>
                    <p:nvPicPr>
                      <p:cNvPr id="0" name=""/>
                      <p:cNvPicPr/>
                      <p:nvPr/>
                    </p:nvPicPr>
                    <p:blipFill>
                      <a:blip r:embed="rId4"/>
                      <a:stretch>
                        <a:fillRect/>
                      </a:stretch>
                    </p:blipFill>
                    <p:spPr>
                      <a:xfrm>
                        <a:off x="4904586" y="2965470"/>
                        <a:ext cx="1700389" cy="367129"/>
                      </a:xfrm>
                      <a:prstGeom prst="rect">
                        <a:avLst/>
                      </a:prstGeom>
                    </p:spPr>
                  </p:pic>
                </p:oleObj>
              </mc:Fallback>
            </mc:AlternateContent>
          </a:graphicData>
        </a:graphic>
      </p:graphicFrame>
      <p:graphicFrame>
        <p:nvGraphicFramePr>
          <p:cNvPr id="66" name="Object 65"/>
          <p:cNvGraphicFramePr>
            <a:graphicFrameLocks noChangeAspect="1"/>
          </p:cNvGraphicFramePr>
          <p:nvPr>
            <p:extLst>
              <p:ext uri="{D42A27DB-BD31-4B8C-83A1-F6EECF244321}">
                <p14:modId xmlns:p14="http://schemas.microsoft.com/office/powerpoint/2010/main" val="3539082408"/>
              </p:ext>
            </p:extLst>
          </p:nvPr>
        </p:nvGraphicFramePr>
        <p:xfrm>
          <a:off x="1102907" y="4787142"/>
          <a:ext cx="5045075" cy="422275"/>
        </p:xfrm>
        <a:graphic>
          <a:graphicData uri="http://schemas.openxmlformats.org/presentationml/2006/ole">
            <mc:AlternateContent xmlns:mc="http://schemas.openxmlformats.org/markup-compatibility/2006">
              <mc:Choice xmlns:v="urn:schemas-microsoft-com:vml" Requires="v">
                <p:oleObj spid="_x0000_s274529" name="Equation" r:id="rId5" imgW="3035160" imgH="253800" progId="Equation.3">
                  <p:embed/>
                </p:oleObj>
              </mc:Choice>
              <mc:Fallback>
                <p:oleObj name="Equation" r:id="rId5" imgW="3035160" imgH="253800" progId="Equation.3">
                  <p:embed/>
                  <p:pic>
                    <p:nvPicPr>
                      <p:cNvPr id="0" name=""/>
                      <p:cNvPicPr/>
                      <p:nvPr/>
                    </p:nvPicPr>
                    <p:blipFill>
                      <a:blip r:embed="rId6"/>
                      <a:stretch>
                        <a:fillRect/>
                      </a:stretch>
                    </p:blipFill>
                    <p:spPr>
                      <a:xfrm>
                        <a:off x="1102907" y="4787142"/>
                        <a:ext cx="5045075" cy="422275"/>
                      </a:xfrm>
                      <a:prstGeom prst="rect">
                        <a:avLst/>
                      </a:prstGeom>
                    </p:spPr>
                  </p:pic>
                </p:oleObj>
              </mc:Fallback>
            </mc:AlternateContent>
          </a:graphicData>
        </a:graphic>
      </p:graphicFrame>
      <p:sp>
        <p:nvSpPr>
          <p:cNvPr id="67" name="Rectangle 5"/>
          <p:cNvSpPr>
            <a:spLocks noChangeArrowheads="1"/>
          </p:cNvSpPr>
          <p:nvPr/>
        </p:nvSpPr>
        <p:spPr bwMode="auto">
          <a:xfrm>
            <a:off x="0" y="2928426"/>
            <a:ext cx="5539581" cy="444552"/>
          </a:xfrm>
          <a:prstGeom prst="rect">
            <a:avLst/>
          </a:prstGeom>
          <a:noFill/>
          <a:ln w="9525">
            <a:noFill/>
            <a:miter lim="800000"/>
            <a:headEnd/>
            <a:tailEnd/>
          </a:ln>
          <a:effectLst/>
        </p:spPr>
        <p:txBody>
          <a:bodyPr/>
          <a:lstStyle/>
          <a:p>
            <a:pPr marL="457200" indent="-457200">
              <a:spcBef>
                <a:spcPct val="20000"/>
              </a:spcBef>
              <a:buAutoNum type="alphaUcParenR" startAt="2"/>
              <a:tabLst>
                <a:tab pos="342900" algn="l"/>
                <a:tab pos="914400" algn="l"/>
              </a:tabLst>
            </a:pPr>
            <a:r>
              <a:rPr lang="en-US" sz="2000" dirty="0">
                <a:cs typeface="Times New Roman" pitchFamily="18" charset="0"/>
              </a:rPr>
              <a:t>Draw the phasor circuit  if w = w</a:t>
            </a:r>
            <a:r>
              <a:rPr lang="en-US" sz="2000" baseline="-25000" dirty="0">
                <a:cs typeface="Times New Roman" pitchFamily="18" charset="0"/>
              </a:rPr>
              <a:t>o</a:t>
            </a:r>
            <a:r>
              <a:rPr lang="en-US" sz="2000" dirty="0">
                <a:cs typeface="Times New Roman" pitchFamily="18" charset="0"/>
              </a:rPr>
              <a:t>.  Label</a:t>
            </a:r>
          </a:p>
        </p:txBody>
      </p:sp>
      <p:sp>
        <p:nvSpPr>
          <p:cNvPr id="68" name="Rectangle 5"/>
          <p:cNvSpPr>
            <a:spLocks noChangeArrowheads="1"/>
          </p:cNvSpPr>
          <p:nvPr/>
        </p:nvSpPr>
        <p:spPr bwMode="auto">
          <a:xfrm>
            <a:off x="0" y="4767791"/>
            <a:ext cx="9144000" cy="484702"/>
          </a:xfrm>
          <a:prstGeom prst="rect">
            <a:avLst/>
          </a:prstGeom>
          <a:noFill/>
          <a:ln w="9525">
            <a:noFill/>
            <a:miter lim="800000"/>
            <a:headEnd/>
            <a:tailEnd/>
          </a:ln>
          <a:effectLst/>
        </p:spPr>
        <p:txBody>
          <a:bodyPr/>
          <a:lstStyle/>
          <a:p>
            <a:pPr marL="457200" indent="-457200">
              <a:spcBef>
                <a:spcPct val="20000"/>
              </a:spcBef>
              <a:buFont typeface="Wingdings" panose="05000000000000000000" pitchFamily="2" charset="2"/>
              <a:buAutoNum type="alphaUcParenR" startAt="3"/>
              <a:tabLst>
                <a:tab pos="342900" algn="l"/>
                <a:tab pos="914400" algn="l"/>
              </a:tabLst>
            </a:pPr>
            <a:r>
              <a:rPr lang="en-US" sz="2000" dirty="0">
                <a:cs typeface="Times New Roman" pitchFamily="18" charset="0"/>
              </a:rPr>
              <a:t>Find </a:t>
            </a:r>
          </a:p>
          <a:p>
            <a:pPr marL="457200" indent="-457200">
              <a:spcBef>
                <a:spcPct val="20000"/>
              </a:spcBef>
              <a:buAutoNum type="alphaUcParenR" startAt="3"/>
              <a:tabLst>
                <a:tab pos="342900" algn="l"/>
                <a:tab pos="914400" algn="l"/>
              </a:tabLst>
            </a:pPr>
            <a:endParaRPr lang="en-US" sz="2000" dirty="0">
              <a:cs typeface="Times New Roman" pitchFamily="18" charset="0"/>
            </a:endParaRPr>
          </a:p>
          <a:p>
            <a:pPr marL="457200" indent="-457200">
              <a:spcBef>
                <a:spcPct val="20000"/>
              </a:spcBef>
              <a:buAutoNum type="alphaUcParenR" startAt="3"/>
              <a:tabLst>
                <a:tab pos="342900" algn="l"/>
                <a:tab pos="914400" algn="l"/>
              </a:tabLst>
            </a:pPr>
            <a:endParaRPr lang="en-US" sz="2000" dirty="0">
              <a:cs typeface="Times New Roman" pitchFamily="18" charset="0"/>
            </a:endParaRPr>
          </a:p>
          <a:p>
            <a:pPr marL="457200" indent="-457200">
              <a:spcBef>
                <a:spcPct val="20000"/>
              </a:spcBef>
              <a:buAutoNum type="alphaUcParenR" startAt="3"/>
              <a:tabLst>
                <a:tab pos="342900" algn="l"/>
                <a:tab pos="914400" algn="l"/>
              </a:tabLst>
            </a:pPr>
            <a:endParaRPr lang="en-US" sz="2000" dirty="0">
              <a:cs typeface="Times New Roman" pitchFamily="18" charset="0"/>
            </a:endParaRPr>
          </a:p>
          <a:p>
            <a:pPr marL="457200" indent="-457200">
              <a:spcBef>
                <a:spcPct val="20000"/>
              </a:spcBef>
              <a:buAutoNum type="alphaUcParenR" startAt="3"/>
              <a:tabLst>
                <a:tab pos="342900" algn="l"/>
                <a:tab pos="914400" algn="l"/>
              </a:tabLst>
            </a:pPr>
            <a:r>
              <a:rPr lang="en-US" sz="2000" dirty="0">
                <a:cs typeface="Times New Roman" pitchFamily="18" charset="0"/>
              </a:rPr>
              <a:t>Sketch a </a:t>
            </a:r>
            <a:r>
              <a:rPr lang="en-US" sz="2000" b="1" i="1" dirty="0">
                <a:cs typeface="Times New Roman" pitchFamily="18" charset="0"/>
              </a:rPr>
              <a:t>phasor diagram </a:t>
            </a:r>
            <a:r>
              <a:rPr lang="en-US" sz="2000" dirty="0">
                <a:cs typeface="Times New Roman" pitchFamily="18" charset="0"/>
              </a:rPr>
              <a:t>illustrating the relationship between the voltages in the circuit.</a:t>
            </a:r>
          </a:p>
        </p:txBody>
      </p:sp>
      <p:grpSp>
        <p:nvGrpSpPr>
          <p:cNvPr id="13" name="Group 12"/>
          <p:cNvGrpSpPr/>
          <p:nvPr/>
        </p:nvGrpSpPr>
        <p:grpSpPr>
          <a:xfrm>
            <a:off x="609600" y="718422"/>
            <a:ext cx="4727271" cy="1327737"/>
            <a:chOff x="609600" y="718422"/>
            <a:chExt cx="4727271" cy="1327737"/>
          </a:xfrm>
        </p:grpSpPr>
        <p:cxnSp>
          <p:nvCxnSpPr>
            <p:cNvPr id="69" name="Straight Connector 68"/>
            <p:cNvCxnSpPr/>
            <p:nvPr/>
          </p:nvCxnSpPr>
          <p:spPr>
            <a:xfrm flipV="1">
              <a:off x="2070519" y="2037921"/>
              <a:ext cx="3118830" cy="7125"/>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1781236" y="1009778"/>
              <a:ext cx="301685" cy="923330"/>
            </a:xfrm>
            <a:prstGeom prst="rect">
              <a:avLst/>
            </a:prstGeom>
            <a:noFill/>
          </p:spPr>
          <p:txBody>
            <a:bodyPr wrap="none" rtlCol="0">
              <a:spAutoFit/>
            </a:bodyPr>
            <a:lstStyle/>
            <a:p>
              <a:pPr algn="ctr"/>
              <a:r>
                <a:rPr lang="en-US" sz="1600" b="1" dirty="0">
                  <a:solidFill>
                    <a:schemeClr val="accent6"/>
                  </a:solidFill>
                </a:rPr>
                <a:t>+</a:t>
              </a:r>
            </a:p>
            <a:p>
              <a:pPr algn="ctr"/>
              <a:endParaRPr lang="en-US" sz="600" b="1" dirty="0">
                <a:solidFill>
                  <a:schemeClr val="accent6"/>
                </a:solidFill>
              </a:endParaRPr>
            </a:p>
            <a:p>
              <a:pPr algn="ctr"/>
              <a:r>
                <a:rPr lang="en-US" sz="1600" b="1" dirty="0" smtClean="0">
                  <a:solidFill>
                    <a:schemeClr val="accent6"/>
                  </a:solidFill>
                </a:rPr>
                <a:t> </a:t>
              </a:r>
              <a:endParaRPr lang="en-US" sz="1600" b="1" dirty="0">
                <a:solidFill>
                  <a:schemeClr val="accent6"/>
                </a:solidFill>
              </a:endParaRPr>
            </a:p>
            <a:p>
              <a:pPr algn="ctr"/>
              <a:r>
                <a:rPr lang="en-US" sz="1600" b="1" dirty="0">
                  <a:solidFill>
                    <a:schemeClr val="accent6"/>
                  </a:solidFill>
                </a:rPr>
                <a:t>_</a:t>
              </a:r>
            </a:p>
          </p:txBody>
        </p:sp>
        <p:sp>
          <p:nvSpPr>
            <p:cNvPr id="71" name="Oval 70"/>
            <p:cNvSpPr/>
            <p:nvPr/>
          </p:nvSpPr>
          <p:spPr>
            <a:xfrm>
              <a:off x="1892760" y="1333378"/>
              <a:ext cx="381000" cy="381000"/>
            </a:xfrm>
            <a:prstGeom prst="ellipse">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2" name="Straight Connector 71"/>
            <p:cNvCxnSpPr>
              <a:endCxn id="71" idx="0"/>
            </p:cNvCxnSpPr>
            <p:nvPr/>
          </p:nvCxnSpPr>
          <p:spPr>
            <a:xfrm>
              <a:off x="2083260" y="1055560"/>
              <a:ext cx="0" cy="277818"/>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71" idx="4"/>
            </p:cNvCxnSpPr>
            <p:nvPr/>
          </p:nvCxnSpPr>
          <p:spPr>
            <a:xfrm>
              <a:off x="2083260" y="1714378"/>
              <a:ext cx="0" cy="331781"/>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2083259" y="1056423"/>
              <a:ext cx="1019189" cy="5543"/>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609600" y="1320162"/>
              <a:ext cx="1315873" cy="338554"/>
            </a:xfrm>
            <a:prstGeom prst="rect">
              <a:avLst/>
            </a:prstGeom>
            <a:noFill/>
          </p:spPr>
          <p:txBody>
            <a:bodyPr wrap="none" rtlCol="0">
              <a:spAutoFit/>
            </a:bodyPr>
            <a:lstStyle/>
            <a:p>
              <a:pPr algn="ctr"/>
              <a:r>
                <a:rPr lang="en-US" sz="1600" b="1" dirty="0" smtClean="0">
                  <a:solidFill>
                    <a:schemeClr val="accent6"/>
                  </a:solidFill>
                </a:rPr>
                <a:t>100cos(</a:t>
              </a:r>
              <a:r>
                <a:rPr lang="en-US" sz="1600" b="1" dirty="0" err="1" smtClean="0">
                  <a:solidFill>
                    <a:schemeClr val="accent6"/>
                  </a:solidFill>
                </a:rPr>
                <a:t>wt</a:t>
              </a:r>
              <a:r>
                <a:rPr lang="en-US" sz="1600" b="1" dirty="0" smtClean="0">
                  <a:solidFill>
                    <a:schemeClr val="accent6"/>
                  </a:solidFill>
                </a:rPr>
                <a:t>) V</a:t>
              </a:r>
              <a:endParaRPr lang="en-US" sz="1600" b="1" baseline="-25000" dirty="0">
                <a:solidFill>
                  <a:schemeClr val="accent6"/>
                </a:solidFill>
              </a:endParaRPr>
            </a:p>
          </p:txBody>
        </p:sp>
        <p:grpSp>
          <p:nvGrpSpPr>
            <p:cNvPr id="77" name="Group 76"/>
            <p:cNvGrpSpPr/>
            <p:nvPr/>
          </p:nvGrpSpPr>
          <p:grpSpPr>
            <a:xfrm>
              <a:off x="3991168" y="933253"/>
              <a:ext cx="797908" cy="244468"/>
              <a:chOff x="7001204" y="2599186"/>
              <a:chExt cx="797908" cy="343315"/>
            </a:xfrm>
          </p:grpSpPr>
          <p:sp>
            <p:nvSpPr>
              <p:cNvPr id="104" name="Arc 103"/>
              <p:cNvSpPr/>
              <p:nvPr/>
            </p:nvSpPr>
            <p:spPr>
              <a:xfrm rot="16200000">
                <a:off x="6938273" y="2670731"/>
                <a:ext cx="343315" cy="200226"/>
              </a:xfrm>
              <a:prstGeom prst="arc">
                <a:avLst/>
              </a:prstGeom>
              <a:ln w="2857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 name="Arc 104"/>
              <p:cNvSpPr/>
              <p:nvPr/>
            </p:nvSpPr>
            <p:spPr>
              <a:xfrm rot="16200000" flipV="1">
                <a:off x="6929659" y="2670731"/>
                <a:ext cx="343315" cy="200226"/>
              </a:xfrm>
              <a:prstGeom prst="arc">
                <a:avLst/>
              </a:prstGeom>
              <a:ln w="2857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 name="Arc 105"/>
              <p:cNvSpPr/>
              <p:nvPr/>
            </p:nvSpPr>
            <p:spPr>
              <a:xfrm rot="16200000">
                <a:off x="7132798" y="2670731"/>
                <a:ext cx="343315" cy="200226"/>
              </a:xfrm>
              <a:prstGeom prst="arc">
                <a:avLst/>
              </a:prstGeom>
              <a:ln w="2857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 name="Arc 106"/>
              <p:cNvSpPr/>
              <p:nvPr/>
            </p:nvSpPr>
            <p:spPr>
              <a:xfrm rot="16200000" flipV="1">
                <a:off x="7124184" y="2670731"/>
                <a:ext cx="343315" cy="200226"/>
              </a:xfrm>
              <a:prstGeom prst="arc">
                <a:avLst/>
              </a:prstGeom>
              <a:ln w="2857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 name="Arc 107"/>
              <p:cNvSpPr/>
              <p:nvPr/>
            </p:nvSpPr>
            <p:spPr>
              <a:xfrm rot="16200000">
                <a:off x="7332816" y="2670731"/>
                <a:ext cx="343315" cy="200226"/>
              </a:xfrm>
              <a:prstGeom prst="arc">
                <a:avLst/>
              </a:prstGeom>
              <a:ln w="2857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 name="Arc 108"/>
              <p:cNvSpPr/>
              <p:nvPr/>
            </p:nvSpPr>
            <p:spPr>
              <a:xfrm rot="16200000" flipV="1">
                <a:off x="7324203" y="2670731"/>
                <a:ext cx="343315" cy="200226"/>
              </a:xfrm>
              <a:prstGeom prst="arc">
                <a:avLst/>
              </a:prstGeom>
              <a:ln w="2857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 name="Arc 109"/>
              <p:cNvSpPr/>
              <p:nvPr/>
            </p:nvSpPr>
            <p:spPr>
              <a:xfrm rot="16200000">
                <a:off x="7527341" y="2670731"/>
                <a:ext cx="343315" cy="200226"/>
              </a:xfrm>
              <a:prstGeom prst="arc">
                <a:avLst/>
              </a:prstGeom>
              <a:ln w="2857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 name="Arc 110"/>
              <p:cNvSpPr/>
              <p:nvPr/>
            </p:nvSpPr>
            <p:spPr>
              <a:xfrm rot="16200000" flipV="1">
                <a:off x="7518728" y="2670731"/>
                <a:ext cx="343315" cy="200226"/>
              </a:xfrm>
              <a:prstGeom prst="arc">
                <a:avLst/>
              </a:prstGeom>
              <a:ln w="2857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cxnSp>
          <p:nvCxnSpPr>
            <p:cNvPr id="78" name="Straight Connector 77"/>
            <p:cNvCxnSpPr/>
            <p:nvPr/>
          </p:nvCxnSpPr>
          <p:spPr>
            <a:xfrm flipH="1">
              <a:off x="5189350" y="1054367"/>
              <a:ext cx="2" cy="420708"/>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5189350" y="1609928"/>
              <a:ext cx="1" cy="435038"/>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5044651" y="1467660"/>
              <a:ext cx="289397" cy="10936"/>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5047474" y="1598992"/>
              <a:ext cx="289397" cy="10936"/>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3218271" y="1123320"/>
              <a:ext cx="287259" cy="338554"/>
            </a:xfrm>
            <a:prstGeom prst="rect">
              <a:avLst/>
            </a:prstGeom>
            <a:noFill/>
          </p:spPr>
          <p:txBody>
            <a:bodyPr wrap="none" rtlCol="0">
              <a:spAutoFit/>
            </a:bodyPr>
            <a:lstStyle/>
            <a:p>
              <a:pPr algn="ctr"/>
              <a:r>
                <a:rPr lang="en-US" sz="1600" b="1" dirty="0">
                  <a:solidFill>
                    <a:schemeClr val="accent6"/>
                  </a:solidFill>
                </a:rPr>
                <a:t>4</a:t>
              </a:r>
              <a:endParaRPr lang="en-US" sz="1600" b="1" baseline="-25000" dirty="0">
                <a:solidFill>
                  <a:schemeClr val="accent6"/>
                </a:solidFill>
              </a:endParaRPr>
            </a:p>
          </p:txBody>
        </p:sp>
        <p:sp>
          <p:nvSpPr>
            <p:cNvPr id="83" name="TextBox 82"/>
            <p:cNvSpPr txBox="1"/>
            <p:nvPr/>
          </p:nvSpPr>
          <p:spPr>
            <a:xfrm>
              <a:off x="4077345" y="1057194"/>
              <a:ext cx="721672" cy="338554"/>
            </a:xfrm>
            <a:prstGeom prst="rect">
              <a:avLst/>
            </a:prstGeom>
            <a:noFill/>
          </p:spPr>
          <p:txBody>
            <a:bodyPr wrap="none" rtlCol="0">
              <a:spAutoFit/>
            </a:bodyPr>
            <a:lstStyle/>
            <a:p>
              <a:pPr algn="ctr"/>
              <a:r>
                <a:rPr lang="en-US" sz="1600" b="1" dirty="0" smtClean="0">
                  <a:solidFill>
                    <a:schemeClr val="accent6"/>
                  </a:solidFill>
                </a:rPr>
                <a:t>10mH</a:t>
              </a:r>
              <a:endParaRPr lang="en-US" sz="1600" b="1" baseline="-25000" dirty="0">
                <a:solidFill>
                  <a:schemeClr val="accent6"/>
                </a:solidFill>
              </a:endParaRPr>
            </a:p>
          </p:txBody>
        </p:sp>
        <p:sp>
          <p:nvSpPr>
            <p:cNvPr id="84" name="TextBox 83"/>
            <p:cNvSpPr txBox="1"/>
            <p:nvPr/>
          </p:nvSpPr>
          <p:spPr>
            <a:xfrm>
              <a:off x="4549403" y="1365067"/>
              <a:ext cx="526106" cy="338554"/>
            </a:xfrm>
            <a:prstGeom prst="rect">
              <a:avLst/>
            </a:prstGeom>
            <a:noFill/>
          </p:spPr>
          <p:txBody>
            <a:bodyPr wrap="none" rtlCol="0">
              <a:spAutoFit/>
            </a:bodyPr>
            <a:lstStyle/>
            <a:p>
              <a:pPr algn="ctr"/>
              <a:r>
                <a:rPr lang="en-US" sz="1600" b="1" dirty="0" smtClean="0">
                  <a:solidFill>
                    <a:schemeClr val="accent6"/>
                  </a:solidFill>
                </a:rPr>
                <a:t>1uF</a:t>
              </a:r>
              <a:endParaRPr lang="en-US" sz="1600" b="1" baseline="-25000" dirty="0">
                <a:solidFill>
                  <a:schemeClr val="accent6"/>
                </a:solidFill>
              </a:endParaRPr>
            </a:p>
          </p:txBody>
        </p:sp>
        <p:sp>
          <p:nvSpPr>
            <p:cNvPr id="87" name="TextBox 86"/>
            <p:cNvSpPr txBox="1"/>
            <p:nvPr/>
          </p:nvSpPr>
          <p:spPr>
            <a:xfrm>
              <a:off x="2163966" y="718422"/>
              <a:ext cx="449162" cy="338554"/>
            </a:xfrm>
            <a:prstGeom prst="rect">
              <a:avLst/>
            </a:prstGeom>
            <a:noFill/>
          </p:spPr>
          <p:txBody>
            <a:bodyPr wrap="none" rtlCol="0">
              <a:spAutoFit/>
            </a:bodyPr>
            <a:lstStyle/>
            <a:p>
              <a:pPr algn="ctr"/>
              <a:r>
                <a:rPr lang="en-US" sz="1600" b="1" dirty="0" err="1" smtClean="0">
                  <a:solidFill>
                    <a:schemeClr val="accent6"/>
                  </a:solidFill>
                </a:rPr>
                <a:t>i</a:t>
              </a:r>
              <a:r>
                <a:rPr lang="en-US" sz="1600" b="1" dirty="0" smtClean="0">
                  <a:solidFill>
                    <a:schemeClr val="accent6"/>
                  </a:solidFill>
                </a:rPr>
                <a:t>(t)</a:t>
              </a:r>
              <a:endParaRPr lang="en-US" sz="1600" b="1" dirty="0">
                <a:solidFill>
                  <a:schemeClr val="accent6"/>
                </a:solidFill>
              </a:endParaRPr>
            </a:p>
          </p:txBody>
        </p:sp>
        <p:cxnSp>
          <p:nvCxnSpPr>
            <p:cNvPr id="88" name="Straight Connector 87"/>
            <p:cNvCxnSpPr/>
            <p:nvPr/>
          </p:nvCxnSpPr>
          <p:spPr>
            <a:xfrm>
              <a:off x="2587585" y="923170"/>
              <a:ext cx="341251" cy="0"/>
            </a:xfrm>
            <a:prstGeom prst="line">
              <a:avLst/>
            </a:prstGeom>
            <a:ln w="28575">
              <a:solidFill>
                <a:schemeClr val="accent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V="1">
              <a:off x="3097843" y="978227"/>
              <a:ext cx="48443" cy="83739"/>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3146286" y="978227"/>
              <a:ext cx="78164" cy="172567"/>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V="1">
              <a:off x="3225501" y="978227"/>
              <a:ext cx="61119" cy="172568"/>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3292883" y="981360"/>
              <a:ext cx="78164" cy="172567"/>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V="1">
              <a:off x="3372098" y="981360"/>
              <a:ext cx="61119" cy="172568"/>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3429282" y="981360"/>
              <a:ext cx="78164" cy="172567"/>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V="1">
              <a:off x="3508497" y="1039858"/>
              <a:ext cx="44349" cy="114071"/>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a:stCxn id="111" idx="0"/>
            </p:cNvCxnSpPr>
            <p:nvPr/>
          </p:nvCxnSpPr>
          <p:spPr>
            <a:xfrm>
              <a:off x="4780463" y="1055487"/>
              <a:ext cx="408886" cy="4725"/>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98" name="Group 97"/>
            <p:cNvGrpSpPr/>
            <p:nvPr/>
          </p:nvGrpSpPr>
          <p:grpSpPr>
            <a:xfrm>
              <a:off x="1958722" y="1432325"/>
              <a:ext cx="235723" cy="166667"/>
              <a:chOff x="4572000" y="4499859"/>
              <a:chExt cx="399541" cy="258756"/>
            </a:xfrm>
          </p:grpSpPr>
          <p:sp>
            <p:nvSpPr>
              <p:cNvPr id="99" name="Arc 98"/>
              <p:cNvSpPr/>
              <p:nvPr/>
            </p:nvSpPr>
            <p:spPr>
              <a:xfrm rot="16200000">
                <a:off x="4558493" y="4536268"/>
                <a:ext cx="244468" cy="200226"/>
              </a:xfrm>
              <a:prstGeom prst="arc">
                <a:avLst/>
              </a:prstGeom>
              <a:ln w="2857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 name="Arc 99"/>
              <p:cNvSpPr/>
              <p:nvPr/>
            </p:nvSpPr>
            <p:spPr>
              <a:xfrm rot="16200000" flipV="1">
                <a:off x="4549879" y="4536268"/>
                <a:ext cx="244468" cy="200226"/>
              </a:xfrm>
              <a:prstGeom prst="arc">
                <a:avLst/>
              </a:prstGeom>
              <a:ln w="2857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01" name="Group 100"/>
              <p:cNvGrpSpPr/>
              <p:nvPr/>
            </p:nvGrpSpPr>
            <p:grpSpPr>
              <a:xfrm flipV="1">
                <a:off x="4762701" y="4499859"/>
                <a:ext cx="208840" cy="244468"/>
                <a:chOff x="4724400" y="4666547"/>
                <a:chExt cx="208840" cy="244468"/>
              </a:xfrm>
            </p:grpSpPr>
            <p:sp>
              <p:nvSpPr>
                <p:cNvPr id="102" name="Arc 101"/>
                <p:cNvSpPr/>
                <p:nvPr/>
              </p:nvSpPr>
              <p:spPr>
                <a:xfrm rot="16200000">
                  <a:off x="4710893" y="4688668"/>
                  <a:ext cx="244468" cy="200226"/>
                </a:xfrm>
                <a:prstGeom prst="arc">
                  <a:avLst/>
                </a:prstGeom>
                <a:ln w="2857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 name="Arc 102"/>
                <p:cNvSpPr/>
                <p:nvPr/>
              </p:nvSpPr>
              <p:spPr>
                <a:xfrm rot="16200000" flipV="1">
                  <a:off x="4702279" y="4688668"/>
                  <a:ext cx="244468" cy="200226"/>
                </a:xfrm>
                <a:prstGeom prst="arc">
                  <a:avLst/>
                </a:prstGeom>
                <a:ln w="2857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cxnSp>
          <p:nvCxnSpPr>
            <p:cNvPr id="12" name="Straight Connector 11"/>
            <p:cNvCxnSpPr/>
            <p:nvPr/>
          </p:nvCxnSpPr>
          <p:spPr>
            <a:xfrm>
              <a:off x="3552846" y="1039858"/>
              <a:ext cx="438322"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82" name="Rectangle 6"/>
          <p:cNvSpPr>
            <a:spLocks noChangeArrowheads="1"/>
          </p:cNvSpPr>
          <p:nvPr/>
        </p:nvSpPr>
        <p:spPr bwMode="auto">
          <a:xfrm>
            <a:off x="0" y="381000"/>
            <a:ext cx="3352800" cy="762000"/>
          </a:xfrm>
          <a:prstGeom prst="rect">
            <a:avLst/>
          </a:prstGeom>
          <a:noFill/>
          <a:ln w="9525">
            <a:noFill/>
            <a:miter lim="800000"/>
            <a:headEnd/>
            <a:tailEnd/>
          </a:ln>
          <a:effectLst/>
        </p:spPr>
        <p:txBody>
          <a:bodyPr/>
          <a:lstStyle/>
          <a:p>
            <a:pPr>
              <a:spcBef>
                <a:spcPct val="20000"/>
              </a:spcBef>
              <a:tabLst>
                <a:tab pos="342900" algn="l"/>
                <a:tab pos="914400" algn="l"/>
              </a:tabLst>
            </a:pPr>
            <a:r>
              <a:rPr lang="en-US" sz="2200" b="1" u="sng" dirty="0">
                <a:solidFill>
                  <a:schemeClr val="accent2"/>
                </a:solidFill>
                <a:cs typeface="Times New Roman" pitchFamily="18" charset="0"/>
              </a:rPr>
              <a:t>Parallel resonant circuit</a:t>
            </a:r>
            <a:r>
              <a:rPr lang="en-US" sz="2200" b="1" dirty="0">
                <a:solidFill>
                  <a:schemeClr val="accent2"/>
                </a:solidFill>
                <a:cs typeface="Times New Roman" pitchFamily="18" charset="0"/>
              </a:rPr>
              <a:t>: </a:t>
            </a:r>
          </a:p>
        </p:txBody>
      </p:sp>
      <p:graphicFrame>
        <p:nvGraphicFramePr>
          <p:cNvPr id="254984" name="Object 8"/>
          <p:cNvGraphicFramePr>
            <a:graphicFrameLocks noChangeAspect="1"/>
          </p:cNvGraphicFramePr>
          <p:nvPr>
            <p:extLst>
              <p:ext uri="{D42A27DB-BD31-4B8C-83A1-F6EECF244321}">
                <p14:modId xmlns:p14="http://schemas.microsoft.com/office/powerpoint/2010/main" val="828272421"/>
              </p:ext>
            </p:extLst>
          </p:nvPr>
        </p:nvGraphicFramePr>
        <p:xfrm>
          <a:off x="5273415" y="587115"/>
          <a:ext cx="3057802" cy="1752600"/>
        </p:xfrm>
        <a:graphic>
          <a:graphicData uri="http://schemas.openxmlformats.org/presentationml/2006/ole">
            <mc:AlternateContent xmlns:mc="http://schemas.openxmlformats.org/markup-compatibility/2006">
              <mc:Choice xmlns:v="urn:schemas-microsoft-com:vml" Requires="v">
                <p:oleObj spid="_x0000_s248873" name="Equation" r:id="rId3" imgW="1879560" imgH="1079280" progId="Equation.3">
                  <p:embed/>
                </p:oleObj>
              </mc:Choice>
              <mc:Fallback>
                <p:oleObj name="Equation" r:id="rId3" imgW="1879560" imgH="107928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3415" y="587115"/>
                        <a:ext cx="3057802" cy="1752600"/>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4986" name="Rectangle 10"/>
          <p:cNvSpPr>
            <a:spLocks noChangeArrowheads="1"/>
          </p:cNvSpPr>
          <p:nvPr/>
        </p:nvSpPr>
        <p:spPr bwMode="auto">
          <a:xfrm>
            <a:off x="-2265" y="2611745"/>
            <a:ext cx="9144000" cy="381000"/>
          </a:xfrm>
          <a:prstGeom prst="rect">
            <a:avLst/>
          </a:prstGeom>
          <a:noFill/>
          <a:ln w="9525">
            <a:noFill/>
            <a:miter lim="800000"/>
            <a:headEnd/>
            <a:tailEnd/>
          </a:ln>
          <a:effectLst/>
        </p:spPr>
        <p:txBody>
          <a:bodyPr/>
          <a:lstStyle/>
          <a:p>
            <a:pPr>
              <a:spcBef>
                <a:spcPct val="20000"/>
              </a:spcBef>
              <a:tabLst>
                <a:tab pos="342900" algn="l"/>
                <a:tab pos="914400" algn="l"/>
              </a:tabLst>
            </a:pPr>
            <a:r>
              <a:rPr lang="en-US" sz="2200" dirty="0">
                <a:solidFill>
                  <a:schemeClr val="accent2"/>
                </a:solidFill>
                <a:cs typeface="Times New Roman" pitchFamily="18" charset="0"/>
              </a:rPr>
              <a:t>Also determine expressions for resistor, capacitor, and inductor current.</a:t>
            </a:r>
          </a:p>
        </p:txBody>
      </p:sp>
      <p:sp>
        <p:nvSpPr>
          <p:cNvPr id="11"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12"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3" name="Rectangle 4"/>
          <p:cNvSpPr>
            <a:spLocks noChangeArrowheads="1"/>
          </p:cNvSpPr>
          <p:nvPr/>
        </p:nvSpPr>
        <p:spPr bwMode="auto">
          <a:xfrm>
            <a:off x="0" y="0"/>
            <a:ext cx="6705600" cy="304800"/>
          </a:xfrm>
          <a:prstGeom prst="rect">
            <a:avLst/>
          </a:prstGeom>
          <a:noFill/>
          <a:ln w="9525">
            <a:noFill/>
            <a:miter lim="800000"/>
            <a:headEnd/>
            <a:tailEnd/>
          </a:ln>
        </p:spPr>
        <p:txBody>
          <a:bodyPr/>
          <a:lstStyle/>
          <a:p>
            <a:pPr>
              <a:spcBef>
                <a:spcPct val="20000"/>
              </a:spcBef>
            </a:pPr>
            <a:r>
              <a:rPr lang="en-US" sz="2000" dirty="0">
                <a:solidFill>
                  <a:schemeClr val="accent2"/>
                </a:solidFill>
                <a:cs typeface="Times New Roman" pitchFamily="18" charset="0"/>
              </a:rPr>
              <a:t>Chapter 9      EGR 272 – Circuit Theory II</a:t>
            </a:r>
            <a:endParaRPr lang="en-US" sz="3200" dirty="0"/>
          </a:p>
        </p:txBody>
      </p:sp>
      <p:grpSp>
        <p:nvGrpSpPr>
          <p:cNvPr id="254980" name="Group 254979"/>
          <p:cNvGrpSpPr/>
          <p:nvPr/>
        </p:nvGrpSpPr>
        <p:grpSpPr>
          <a:xfrm>
            <a:off x="51625" y="1145033"/>
            <a:ext cx="4520375" cy="1429376"/>
            <a:chOff x="4392657" y="672701"/>
            <a:chExt cx="4520375" cy="1429376"/>
          </a:xfrm>
        </p:grpSpPr>
        <p:cxnSp>
          <p:nvCxnSpPr>
            <p:cNvPr id="18" name="Straight Connector 17"/>
            <p:cNvCxnSpPr/>
            <p:nvPr/>
          </p:nvCxnSpPr>
          <p:spPr>
            <a:xfrm flipV="1">
              <a:off x="6750993" y="684710"/>
              <a:ext cx="1687837" cy="158"/>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5854660" y="1674345"/>
              <a:ext cx="2584170" cy="8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endCxn id="4" idx="0"/>
            </p:cNvCxnSpPr>
            <p:nvPr/>
          </p:nvCxnSpPr>
          <p:spPr>
            <a:xfrm flipH="1">
              <a:off x="7665392" y="684868"/>
              <a:ext cx="1" cy="191393"/>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04" idx="0"/>
            </p:cNvCxnSpPr>
            <p:nvPr/>
          </p:nvCxnSpPr>
          <p:spPr>
            <a:xfrm>
              <a:off x="7665392" y="1471264"/>
              <a:ext cx="1" cy="204203"/>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053268" y="672701"/>
              <a:ext cx="332142" cy="923330"/>
            </a:xfrm>
            <a:prstGeom prst="rect">
              <a:avLst/>
            </a:prstGeom>
            <a:noFill/>
          </p:spPr>
          <p:txBody>
            <a:bodyPr wrap="none" rtlCol="0">
              <a:spAutoFit/>
            </a:bodyPr>
            <a:lstStyle/>
            <a:p>
              <a:pPr algn="ctr"/>
              <a:r>
                <a:rPr lang="en-US" sz="1600" b="1" dirty="0">
                  <a:solidFill>
                    <a:schemeClr val="accent6"/>
                  </a:solidFill>
                </a:rPr>
                <a:t>+</a:t>
              </a:r>
            </a:p>
            <a:p>
              <a:pPr algn="ctr"/>
              <a:endParaRPr lang="en-US" sz="600" b="1" dirty="0">
                <a:solidFill>
                  <a:schemeClr val="accent6"/>
                </a:solidFill>
              </a:endParaRPr>
            </a:p>
            <a:p>
              <a:pPr algn="ctr"/>
              <a:r>
                <a:rPr lang="en-US" sz="1600" b="1" dirty="0">
                  <a:solidFill>
                    <a:schemeClr val="accent6"/>
                  </a:solidFill>
                </a:rPr>
                <a:t>V</a:t>
              </a:r>
            </a:p>
            <a:p>
              <a:pPr algn="ctr"/>
              <a:r>
                <a:rPr lang="en-US" sz="1600" b="1" dirty="0">
                  <a:solidFill>
                    <a:schemeClr val="accent6"/>
                  </a:solidFill>
                </a:rPr>
                <a:t>_</a:t>
              </a:r>
            </a:p>
          </p:txBody>
        </p:sp>
        <p:sp>
          <p:nvSpPr>
            <p:cNvPr id="28" name="Oval 27"/>
            <p:cNvSpPr/>
            <p:nvPr/>
          </p:nvSpPr>
          <p:spPr>
            <a:xfrm>
              <a:off x="5676901" y="962757"/>
              <a:ext cx="381000" cy="381000"/>
            </a:xfrm>
            <a:prstGeom prst="ellipse">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p:cNvCxnSpPr>
              <a:endCxn id="28" idx="0"/>
            </p:cNvCxnSpPr>
            <p:nvPr/>
          </p:nvCxnSpPr>
          <p:spPr>
            <a:xfrm>
              <a:off x="5867401" y="684939"/>
              <a:ext cx="0" cy="277818"/>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28" idx="4"/>
            </p:cNvCxnSpPr>
            <p:nvPr/>
          </p:nvCxnSpPr>
          <p:spPr>
            <a:xfrm>
              <a:off x="5867401" y="1343757"/>
              <a:ext cx="0" cy="331781"/>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5867400" y="684867"/>
              <a:ext cx="883593" cy="933"/>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371726" y="1763523"/>
              <a:ext cx="457176" cy="338554"/>
            </a:xfrm>
            <a:prstGeom prst="rect">
              <a:avLst/>
            </a:prstGeom>
            <a:noFill/>
          </p:spPr>
          <p:txBody>
            <a:bodyPr wrap="none" rtlCol="0">
              <a:spAutoFit/>
            </a:bodyPr>
            <a:lstStyle/>
            <a:p>
              <a:pPr algn="ctr"/>
              <a:r>
                <a:rPr lang="en-US" sz="1600" b="1" dirty="0" err="1" smtClean="0">
                  <a:solidFill>
                    <a:schemeClr val="accent6"/>
                  </a:solidFill>
                </a:rPr>
                <a:t>Z</a:t>
              </a:r>
              <a:r>
                <a:rPr lang="en-US" sz="1600" b="1" baseline="-25000" dirty="0" err="1" smtClean="0">
                  <a:solidFill>
                    <a:schemeClr val="accent6"/>
                  </a:solidFill>
                </a:rPr>
                <a:t>eq</a:t>
              </a:r>
              <a:endParaRPr lang="en-US" sz="1600" b="1" baseline="-25000" dirty="0">
                <a:solidFill>
                  <a:schemeClr val="accent6"/>
                </a:solidFill>
              </a:endParaRPr>
            </a:p>
          </p:txBody>
        </p:sp>
        <p:sp>
          <p:nvSpPr>
            <p:cNvPr id="33" name="TextBox 32"/>
            <p:cNvSpPr txBox="1"/>
            <p:nvPr/>
          </p:nvSpPr>
          <p:spPr>
            <a:xfrm>
              <a:off x="4392657" y="976452"/>
              <a:ext cx="1194430" cy="338554"/>
            </a:xfrm>
            <a:prstGeom prst="rect">
              <a:avLst/>
            </a:prstGeom>
            <a:noFill/>
          </p:spPr>
          <p:txBody>
            <a:bodyPr wrap="none" rtlCol="0">
              <a:spAutoFit/>
            </a:bodyPr>
            <a:lstStyle/>
            <a:p>
              <a:pPr algn="ctr"/>
              <a:r>
                <a:rPr lang="en-US" sz="1600" b="1" dirty="0" err="1" smtClean="0">
                  <a:solidFill>
                    <a:schemeClr val="accent6"/>
                  </a:solidFill>
                </a:rPr>
                <a:t>I</a:t>
              </a:r>
              <a:r>
                <a:rPr lang="en-US" sz="1600" b="1" baseline="-25000" dirty="0" err="1" smtClean="0">
                  <a:solidFill>
                    <a:schemeClr val="accent6"/>
                  </a:solidFill>
                </a:rPr>
                <a:t>m</a:t>
              </a:r>
              <a:r>
                <a:rPr lang="en-US" sz="1600" b="1" dirty="0" err="1" smtClean="0">
                  <a:solidFill>
                    <a:schemeClr val="accent6"/>
                  </a:solidFill>
                </a:rPr>
                <a:t>cos</a:t>
              </a:r>
              <a:r>
                <a:rPr lang="en-US" sz="1600" b="1" dirty="0" smtClean="0">
                  <a:solidFill>
                    <a:schemeClr val="accent6"/>
                  </a:solidFill>
                </a:rPr>
                <a:t>(</a:t>
              </a:r>
              <a:r>
                <a:rPr lang="en-US" sz="1600" b="1" dirty="0" err="1" smtClean="0">
                  <a:solidFill>
                    <a:schemeClr val="accent6"/>
                  </a:solidFill>
                </a:rPr>
                <a:t>wt</a:t>
              </a:r>
              <a:r>
                <a:rPr lang="en-US" sz="1600" b="1" dirty="0" smtClean="0">
                  <a:solidFill>
                    <a:schemeClr val="accent6"/>
                  </a:solidFill>
                </a:rPr>
                <a:t>) A</a:t>
              </a:r>
              <a:endParaRPr lang="en-US" sz="1600" b="1" baseline="-25000" dirty="0">
                <a:solidFill>
                  <a:schemeClr val="accent6"/>
                </a:solidFill>
              </a:endParaRPr>
            </a:p>
          </p:txBody>
        </p:sp>
        <p:cxnSp>
          <p:nvCxnSpPr>
            <p:cNvPr id="34" name="Straight Connector 33"/>
            <p:cNvCxnSpPr/>
            <p:nvPr/>
          </p:nvCxnSpPr>
          <p:spPr>
            <a:xfrm>
              <a:off x="7045550" y="684710"/>
              <a:ext cx="0" cy="229128"/>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037910" y="893585"/>
              <a:ext cx="76200" cy="97498"/>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6944787" y="978679"/>
              <a:ext cx="169323" cy="82065"/>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6944787" y="1066193"/>
              <a:ext cx="169323" cy="7729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6940662" y="1139058"/>
              <a:ext cx="169323" cy="82065"/>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940662" y="1226572"/>
              <a:ext cx="169323" cy="7729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7037910" y="1302194"/>
              <a:ext cx="72076" cy="102001"/>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045550" y="1404195"/>
              <a:ext cx="0" cy="27015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flipV="1">
              <a:off x="5872029" y="1022300"/>
              <a:ext cx="1" cy="272474"/>
            </a:xfrm>
            <a:prstGeom prst="line">
              <a:avLst/>
            </a:prstGeom>
            <a:ln w="28575">
              <a:solidFill>
                <a:schemeClr val="accent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 name="Arc 3"/>
            <p:cNvSpPr/>
            <p:nvPr/>
          </p:nvSpPr>
          <p:spPr>
            <a:xfrm>
              <a:off x="7581809" y="876261"/>
              <a:ext cx="167167" cy="152604"/>
            </a:xfrm>
            <a:prstGeom prst="arc">
              <a:avLst/>
            </a:prstGeom>
            <a:ln w="2857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 name="Arc 97"/>
            <p:cNvSpPr/>
            <p:nvPr/>
          </p:nvSpPr>
          <p:spPr>
            <a:xfrm flipV="1">
              <a:off x="7581809" y="869696"/>
              <a:ext cx="167167" cy="152604"/>
            </a:xfrm>
            <a:prstGeom prst="arc">
              <a:avLst/>
            </a:prstGeom>
            <a:ln w="2857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 name="Arc 98"/>
            <p:cNvSpPr/>
            <p:nvPr/>
          </p:nvSpPr>
          <p:spPr>
            <a:xfrm>
              <a:off x="7581809" y="1024520"/>
              <a:ext cx="167167" cy="152604"/>
            </a:xfrm>
            <a:prstGeom prst="arc">
              <a:avLst/>
            </a:prstGeom>
            <a:ln w="2857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 name="Arc 99"/>
            <p:cNvSpPr/>
            <p:nvPr/>
          </p:nvSpPr>
          <p:spPr>
            <a:xfrm flipV="1">
              <a:off x="7581809" y="1017955"/>
              <a:ext cx="167167" cy="152604"/>
            </a:xfrm>
            <a:prstGeom prst="arc">
              <a:avLst/>
            </a:prstGeom>
            <a:ln w="2857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 name="Arc 100"/>
            <p:cNvSpPr/>
            <p:nvPr/>
          </p:nvSpPr>
          <p:spPr>
            <a:xfrm>
              <a:off x="7581809" y="1176966"/>
              <a:ext cx="167167" cy="152604"/>
            </a:xfrm>
            <a:prstGeom prst="arc">
              <a:avLst/>
            </a:prstGeom>
            <a:ln w="2857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 name="Arc 101"/>
            <p:cNvSpPr/>
            <p:nvPr/>
          </p:nvSpPr>
          <p:spPr>
            <a:xfrm flipV="1">
              <a:off x="7581809" y="1170401"/>
              <a:ext cx="167167" cy="152604"/>
            </a:xfrm>
            <a:prstGeom prst="arc">
              <a:avLst/>
            </a:prstGeom>
            <a:ln w="2857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 name="Arc 102"/>
            <p:cNvSpPr/>
            <p:nvPr/>
          </p:nvSpPr>
          <p:spPr>
            <a:xfrm>
              <a:off x="7581809" y="1325225"/>
              <a:ext cx="167167" cy="152604"/>
            </a:xfrm>
            <a:prstGeom prst="arc">
              <a:avLst/>
            </a:prstGeom>
            <a:ln w="2857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 name="Arc 103"/>
            <p:cNvSpPr/>
            <p:nvPr/>
          </p:nvSpPr>
          <p:spPr>
            <a:xfrm flipV="1">
              <a:off x="7581809" y="1318660"/>
              <a:ext cx="167167" cy="152604"/>
            </a:xfrm>
            <a:prstGeom prst="arc">
              <a:avLst/>
            </a:prstGeom>
            <a:ln w="2857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07" name="Straight Connector 106"/>
            <p:cNvCxnSpPr/>
            <p:nvPr/>
          </p:nvCxnSpPr>
          <p:spPr>
            <a:xfrm flipH="1">
              <a:off x="8438830" y="684710"/>
              <a:ext cx="2" cy="420708"/>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8438830" y="1240271"/>
              <a:ext cx="1" cy="435038"/>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8294131" y="1098003"/>
              <a:ext cx="289397" cy="10936"/>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8296954" y="1229335"/>
              <a:ext cx="289397" cy="10936"/>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24" name="TextBox 123"/>
            <p:cNvSpPr txBox="1"/>
            <p:nvPr/>
          </p:nvSpPr>
          <p:spPr>
            <a:xfrm>
              <a:off x="7064550" y="965089"/>
              <a:ext cx="332142" cy="338554"/>
            </a:xfrm>
            <a:prstGeom prst="rect">
              <a:avLst/>
            </a:prstGeom>
            <a:noFill/>
          </p:spPr>
          <p:txBody>
            <a:bodyPr wrap="none" rtlCol="0">
              <a:spAutoFit/>
            </a:bodyPr>
            <a:lstStyle/>
            <a:p>
              <a:pPr algn="ctr"/>
              <a:r>
                <a:rPr lang="en-US" sz="1600" b="1" dirty="0" smtClean="0">
                  <a:solidFill>
                    <a:schemeClr val="accent6"/>
                  </a:solidFill>
                </a:rPr>
                <a:t>R</a:t>
              </a:r>
              <a:endParaRPr lang="en-US" sz="1600" b="1" baseline="-25000" dirty="0">
                <a:solidFill>
                  <a:schemeClr val="accent6"/>
                </a:solidFill>
              </a:endParaRPr>
            </a:p>
          </p:txBody>
        </p:sp>
        <p:sp>
          <p:nvSpPr>
            <p:cNvPr id="125" name="TextBox 124"/>
            <p:cNvSpPr txBox="1"/>
            <p:nvPr/>
          </p:nvSpPr>
          <p:spPr>
            <a:xfrm>
              <a:off x="7750607" y="978993"/>
              <a:ext cx="320922" cy="338554"/>
            </a:xfrm>
            <a:prstGeom prst="rect">
              <a:avLst/>
            </a:prstGeom>
            <a:noFill/>
          </p:spPr>
          <p:txBody>
            <a:bodyPr wrap="none" rtlCol="0">
              <a:spAutoFit/>
            </a:bodyPr>
            <a:lstStyle/>
            <a:p>
              <a:pPr algn="ctr"/>
              <a:r>
                <a:rPr lang="en-US" sz="1600" b="1" dirty="0">
                  <a:solidFill>
                    <a:schemeClr val="accent6"/>
                  </a:solidFill>
                </a:rPr>
                <a:t>L</a:t>
              </a:r>
              <a:endParaRPr lang="en-US" sz="1600" b="1" baseline="-25000" dirty="0">
                <a:solidFill>
                  <a:schemeClr val="accent6"/>
                </a:solidFill>
              </a:endParaRPr>
            </a:p>
          </p:txBody>
        </p:sp>
        <p:sp>
          <p:nvSpPr>
            <p:cNvPr id="126" name="TextBox 125"/>
            <p:cNvSpPr txBox="1"/>
            <p:nvPr/>
          </p:nvSpPr>
          <p:spPr>
            <a:xfrm>
              <a:off x="8580889" y="996809"/>
              <a:ext cx="332143" cy="338554"/>
            </a:xfrm>
            <a:prstGeom prst="rect">
              <a:avLst/>
            </a:prstGeom>
            <a:noFill/>
          </p:spPr>
          <p:txBody>
            <a:bodyPr wrap="none" rtlCol="0">
              <a:spAutoFit/>
            </a:bodyPr>
            <a:lstStyle/>
            <a:p>
              <a:pPr algn="ctr"/>
              <a:r>
                <a:rPr lang="en-US" sz="1600" b="1" dirty="0">
                  <a:solidFill>
                    <a:schemeClr val="accent6"/>
                  </a:solidFill>
                </a:rPr>
                <a:t>C</a:t>
              </a:r>
              <a:endParaRPr lang="en-US" sz="1600" b="1" baseline="-25000" dirty="0">
                <a:solidFill>
                  <a:schemeClr val="accent6"/>
                </a:solidFill>
              </a:endParaRPr>
            </a:p>
          </p:txBody>
        </p:sp>
        <p:cxnSp>
          <p:nvCxnSpPr>
            <p:cNvPr id="127" name="Straight Connector 126"/>
            <p:cNvCxnSpPr/>
            <p:nvPr/>
          </p:nvCxnSpPr>
          <p:spPr>
            <a:xfrm>
              <a:off x="6527467" y="1155150"/>
              <a:ext cx="289397" cy="10936"/>
            </a:xfrm>
            <a:prstGeom prst="line">
              <a:avLst/>
            </a:prstGeom>
            <a:ln w="28575">
              <a:solidFill>
                <a:schemeClr val="accent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flipH="1">
              <a:off x="6536190" y="1145729"/>
              <a:ext cx="1915" cy="634161"/>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254981" name="Rectangle 254980"/>
          <p:cNvSpPr/>
          <p:nvPr/>
        </p:nvSpPr>
        <p:spPr>
          <a:xfrm>
            <a:off x="3730497" y="412674"/>
            <a:ext cx="1321196" cy="430887"/>
          </a:xfrm>
          <a:prstGeom prst="rect">
            <a:avLst/>
          </a:prstGeom>
        </p:spPr>
        <p:txBody>
          <a:bodyPr wrap="none">
            <a:spAutoFit/>
          </a:bodyPr>
          <a:lstStyle/>
          <a:p>
            <a:pPr>
              <a:spcBef>
                <a:spcPct val="20000"/>
              </a:spcBef>
              <a:tabLst>
                <a:tab pos="342900" algn="l"/>
                <a:tab pos="914400" algn="l"/>
              </a:tabLst>
            </a:pPr>
            <a:r>
              <a:rPr lang="en-US" sz="2200" dirty="0">
                <a:solidFill>
                  <a:schemeClr val="accent2"/>
                </a:solidFill>
                <a:cs typeface="Times New Roman" pitchFamily="18" charset="0"/>
              </a:rPr>
              <a:t>Show that</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9" name="Rectangle 9"/>
          <p:cNvSpPr>
            <a:spLocks noChangeArrowheads="1"/>
          </p:cNvSpPr>
          <p:nvPr/>
        </p:nvSpPr>
        <p:spPr bwMode="auto">
          <a:xfrm>
            <a:off x="0" y="381000"/>
            <a:ext cx="9144000" cy="1866900"/>
          </a:xfrm>
          <a:prstGeom prst="rect">
            <a:avLst/>
          </a:prstGeom>
          <a:noFill/>
          <a:ln w="9525">
            <a:noFill/>
            <a:miter lim="800000"/>
            <a:headEnd/>
            <a:tailEnd/>
          </a:ln>
          <a:effectLst/>
        </p:spPr>
        <p:txBody>
          <a:bodyPr/>
          <a:lstStyle/>
          <a:p>
            <a:pPr>
              <a:spcBef>
                <a:spcPct val="20000"/>
              </a:spcBef>
              <a:tabLst>
                <a:tab pos="342900" algn="l"/>
                <a:tab pos="914400" algn="l"/>
              </a:tabLst>
            </a:pPr>
            <a:r>
              <a:rPr lang="en-US" sz="2200" b="1" u="sng" dirty="0">
                <a:solidFill>
                  <a:schemeClr val="accent2"/>
                </a:solidFill>
                <a:cs typeface="Times New Roman" pitchFamily="18" charset="0"/>
              </a:rPr>
              <a:t>Resonance in other circuits</a:t>
            </a:r>
          </a:p>
          <a:p>
            <a:pPr>
              <a:spcBef>
                <a:spcPct val="20000"/>
              </a:spcBef>
              <a:tabLst>
                <a:tab pos="342900" algn="l"/>
                <a:tab pos="914400" algn="l"/>
              </a:tabLst>
            </a:pPr>
            <a:r>
              <a:rPr lang="en-US" sz="2200" dirty="0">
                <a:solidFill>
                  <a:schemeClr val="accent2"/>
                </a:solidFill>
                <a:cs typeface="Times New Roman" pitchFamily="18" charset="0"/>
              </a:rPr>
              <a:t>The relationships developed for w</a:t>
            </a:r>
            <a:r>
              <a:rPr lang="en-US" sz="2200" baseline="-25000" dirty="0">
                <a:solidFill>
                  <a:schemeClr val="accent2"/>
                </a:solidFill>
                <a:cs typeface="Times New Roman" pitchFamily="18" charset="0"/>
              </a:rPr>
              <a:t>o</a:t>
            </a:r>
            <a:r>
              <a:rPr lang="en-US" sz="2200" dirty="0">
                <a:solidFill>
                  <a:schemeClr val="accent2"/>
                </a:solidFill>
                <a:cs typeface="Times New Roman" pitchFamily="18" charset="0"/>
              </a:rPr>
              <a:t> for series and parallel RLC circuits do not apply to other resonant circuits.  The value of w</a:t>
            </a:r>
            <a:r>
              <a:rPr lang="en-US" sz="2200" baseline="-25000" dirty="0">
                <a:solidFill>
                  <a:schemeClr val="accent2"/>
                </a:solidFill>
                <a:cs typeface="Times New Roman" pitchFamily="18" charset="0"/>
              </a:rPr>
              <a:t>o</a:t>
            </a:r>
            <a:r>
              <a:rPr lang="en-US" sz="2200" dirty="0">
                <a:solidFill>
                  <a:schemeClr val="accent2"/>
                </a:solidFill>
                <a:cs typeface="Times New Roman" pitchFamily="18" charset="0"/>
              </a:rPr>
              <a:t> can be determined for other circuits by finding the total circuit impedance and determining at what frequency the total circuit impedance is real.</a:t>
            </a:r>
          </a:p>
        </p:txBody>
      </p:sp>
      <p:sp>
        <p:nvSpPr>
          <p:cNvPr id="10"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11"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2" name="Rectangle 4"/>
          <p:cNvSpPr>
            <a:spLocks noChangeArrowheads="1"/>
          </p:cNvSpPr>
          <p:nvPr/>
        </p:nvSpPr>
        <p:spPr bwMode="auto">
          <a:xfrm>
            <a:off x="0" y="0"/>
            <a:ext cx="6705600" cy="304800"/>
          </a:xfrm>
          <a:prstGeom prst="rect">
            <a:avLst/>
          </a:prstGeom>
          <a:noFill/>
          <a:ln w="9525">
            <a:noFill/>
            <a:miter lim="800000"/>
            <a:headEnd/>
            <a:tailEnd/>
          </a:ln>
        </p:spPr>
        <p:txBody>
          <a:bodyPr/>
          <a:lstStyle/>
          <a:p>
            <a:pPr>
              <a:spcBef>
                <a:spcPct val="20000"/>
              </a:spcBef>
            </a:pPr>
            <a:r>
              <a:rPr lang="en-US" sz="2000" dirty="0">
                <a:solidFill>
                  <a:schemeClr val="accent2"/>
                </a:solidFill>
                <a:cs typeface="Times New Roman" pitchFamily="18" charset="0"/>
              </a:rPr>
              <a:t>Chapter 9      EGR 272 – Circuit Theory II</a:t>
            </a:r>
            <a:endParaRPr lang="en-US" sz="3200" dirty="0"/>
          </a:p>
        </p:txBody>
      </p:sp>
      <p:sp>
        <p:nvSpPr>
          <p:cNvPr id="7" name="Rectangle 7"/>
          <p:cNvSpPr>
            <a:spLocks noChangeArrowheads="1"/>
          </p:cNvSpPr>
          <p:nvPr/>
        </p:nvSpPr>
        <p:spPr bwMode="auto">
          <a:xfrm>
            <a:off x="-19050" y="2171700"/>
            <a:ext cx="6724650" cy="876299"/>
          </a:xfrm>
          <a:prstGeom prst="rect">
            <a:avLst/>
          </a:prstGeom>
          <a:noFill/>
          <a:ln w="9525">
            <a:noFill/>
            <a:miter lim="800000"/>
            <a:headEnd/>
            <a:tailEnd/>
          </a:ln>
          <a:effectLst/>
        </p:spPr>
        <p:txBody>
          <a:bodyPr/>
          <a:lstStyle/>
          <a:p>
            <a:pPr>
              <a:spcBef>
                <a:spcPct val="20000"/>
              </a:spcBef>
              <a:tabLst>
                <a:tab pos="228600" algn="l"/>
                <a:tab pos="914400" algn="l"/>
              </a:tabLst>
            </a:pPr>
            <a:r>
              <a:rPr lang="en-US" sz="2200" b="1" u="sng" dirty="0">
                <a:solidFill>
                  <a:srgbClr val="FF3300"/>
                </a:solidFill>
                <a:cs typeface="Times New Roman" pitchFamily="18" charset="0"/>
              </a:rPr>
              <a:t>Example</a:t>
            </a:r>
            <a:r>
              <a:rPr lang="en-US" sz="2200" dirty="0">
                <a:solidFill>
                  <a:srgbClr val="FF3300"/>
                </a:solidFill>
                <a:cs typeface="Times New Roman" pitchFamily="18" charset="0"/>
              </a:rPr>
              <a:t>:  Find the resonant frequency, w</a:t>
            </a:r>
            <a:r>
              <a:rPr lang="en-US" sz="2200" baseline="-25000" dirty="0">
                <a:solidFill>
                  <a:srgbClr val="FF3300"/>
                </a:solidFill>
                <a:cs typeface="Times New Roman" pitchFamily="18" charset="0"/>
              </a:rPr>
              <a:t>o</a:t>
            </a:r>
            <a:r>
              <a:rPr lang="en-US" sz="2200" dirty="0">
                <a:solidFill>
                  <a:srgbClr val="FF3300"/>
                </a:solidFill>
                <a:cs typeface="Times New Roman" pitchFamily="18" charset="0"/>
              </a:rPr>
              <a:t>, for the circuit below.  Compare it to the following </a:t>
            </a:r>
            <a:r>
              <a:rPr lang="en-US" sz="2200" u="sng" dirty="0">
                <a:solidFill>
                  <a:srgbClr val="FF3300"/>
                </a:solidFill>
                <a:cs typeface="Times New Roman" pitchFamily="18" charset="0"/>
              </a:rPr>
              <a:t>incorrect</a:t>
            </a:r>
            <a:r>
              <a:rPr lang="en-US" sz="2200" dirty="0">
                <a:solidFill>
                  <a:srgbClr val="FF3300"/>
                </a:solidFill>
                <a:cs typeface="Times New Roman" pitchFamily="18" charset="0"/>
              </a:rPr>
              <a:t> formula:</a:t>
            </a:r>
          </a:p>
        </p:txBody>
      </p:sp>
      <p:graphicFrame>
        <p:nvGraphicFramePr>
          <p:cNvPr id="8" name="Object 8"/>
          <p:cNvGraphicFramePr>
            <a:graphicFrameLocks noChangeAspect="1"/>
          </p:cNvGraphicFramePr>
          <p:nvPr>
            <p:extLst>
              <p:ext uri="{D42A27DB-BD31-4B8C-83A1-F6EECF244321}">
                <p14:modId xmlns:p14="http://schemas.microsoft.com/office/powerpoint/2010/main" val="1548071536"/>
              </p:ext>
            </p:extLst>
          </p:nvPr>
        </p:nvGraphicFramePr>
        <p:xfrm>
          <a:off x="6953250" y="2000823"/>
          <a:ext cx="1943100" cy="1031875"/>
        </p:xfrm>
        <a:graphic>
          <a:graphicData uri="http://schemas.openxmlformats.org/presentationml/2006/ole">
            <mc:AlternateContent xmlns:mc="http://schemas.openxmlformats.org/markup-compatibility/2006">
              <mc:Choice xmlns:v="urn:schemas-microsoft-com:vml" Requires="v">
                <p:oleObj spid="_x0000_s282640" name="Equation" r:id="rId3" imgW="1193760" imgH="634680" progId="Equation.3">
                  <p:embed/>
                </p:oleObj>
              </mc:Choice>
              <mc:Fallback>
                <p:oleObj name="Equation" r:id="rId3" imgW="1193760" imgH="634680" progId="Equation.3">
                  <p:embed/>
                  <p:pic>
                    <p:nvPicPr>
                      <p:cNvPr id="254984" name="Object 8"/>
                      <p:cNvPicPr>
                        <a:picLocks noChangeAspect="1" noChangeArrowheads="1"/>
                      </p:cNvPicPr>
                      <p:nvPr/>
                    </p:nvPicPr>
                    <p:blipFill>
                      <a:blip r:embed="rId4"/>
                      <a:srcRect/>
                      <a:stretch>
                        <a:fillRect/>
                      </a:stretch>
                    </p:blipFill>
                    <p:spPr bwMode="auto">
                      <a:xfrm>
                        <a:off x="6953250" y="2000823"/>
                        <a:ext cx="1943100" cy="1031875"/>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6" name="Group 5"/>
          <p:cNvGrpSpPr/>
          <p:nvPr/>
        </p:nvGrpSpPr>
        <p:grpSpPr>
          <a:xfrm>
            <a:off x="152400" y="2926068"/>
            <a:ext cx="4704028" cy="1112531"/>
            <a:chOff x="533400" y="3406309"/>
            <a:chExt cx="4704028" cy="1112531"/>
          </a:xfrm>
        </p:grpSpPr>
        <p:cxnSp>
          <p:nvCxnSpPr>
            <p:cNvPr id="13" name="Straight Connector 12"/>
            <p:cNvCxnSpPr/>
            <p:nvPr/>
          </p:nvCxnSpPr>
          <p:spPr>
            <a:xfrm flipV="1">
              <a:off x="1971076" y="4510602"/>
              <a:ext cx="3118830" cy="7125"/>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681793" y="3482459"/>
              <a:ext cx="301685" cy="923330"/>
            </a:xfrm>
            <a:prstGeom prst="rect">
              <a:avLst/>
            </a:prstGeom>
            <a:noFill/>
          </p:spPr>
          <p:txBody>
            <a:bodyPr wrap="none" rtlCol="0">
              <a:spAutoFit/>
            </a:bodyPr>
            <a:lstStyle/>
            <a:p>
              <a:pPr algn="ctr"/>
              <a:r>
                <a:rPr lang="en-US" sz="1600" b="1" dirty="0">
                  <a:solidFill>
                    <a:schemeClr val="accent6"/>
                  </a:solidFill>
                </a:rPr>
                <a:t>+</a:t>
              </a:r>
            </a:p>
            <a:p>
              <a:pPr algn="ctr"/>
              <a:endParaRPr lang="en-US" sz="600" b="1" dirty="0">
                <a:solidFill>
                  <a:schemeClr val="accent6"/>
                </a:solidFill>
              </a:endParaRPr>
            </a:p>
            <a:p>
              <a:pPr algn="ctr"/>
              <a:r>
                <a:rPr lang="en-US" sz="1600" b="1" dirty="0" smtClean="0">
                  <a:solidFill>
                    <a:schemeClr val="accent6"/>
                  </a:solidFill>
                </a:rPr>
                <a:t> </a:t>
              </a:r>
              <a:endParaRPr lang="en-US" sz="1600" b="1" dirty="0">
                <a:solidFill>
                  <a:schemeClr val="accent6"/>
                </a:solidFill>
              </a:endParaRPr>
            </a:p>
            <a:p>
              <a:pPr algn="ctr"/>
              <a:r>
                <a:rPr lang="en-US" sz="1600" b="1" dirty="0">
                  <a:solidFill>
                    <a:schemeClr val="accent6"/>
                  </a:solidFill>
                </a:rPr>
                <a:t>_</a:t>
              </a:r>
            </a:p>
          </p:txBody>
        </p:sp>
        <p:sp>
          <p:nvSpPr>
            <p:cNvPr id="15" name="Oval 14"/>
            <p:cNvSpPr/>
            <p:nvPr/>
          </p:nvSpPr>
          <p:spPr>
            <a:xfrm>
              <a:off x="1793317" y="3806059"/>
              <a:ext cx="381000" cy="381000"/>
            </a:xfrm>
            <a:prstGeom prst="ellipse">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a:endCxn id="15" idx="0"/>
            </p:cNvCxnSpPr>
            <p:nvPr/>
          </p:nvCxnSpPr>
          <p:spPr>
            <a:xfrm>
              <a:off x="1983817" y="3528241"/>
              <a:ext cx="0" cy="277818"/>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5" idx="4"/>
            </p:cNvCxnSpPr>
            <p:nvPr/>
          </p:nvCxnSpPr>
          <p:spPr>
            <a:xfrm>
              <a:off x="1983817" y="4187059"/>
              <a:ext cx="0" cy="331781"/>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983816" y="3529104"/>
              <a:ext cx="674377" cy="1146"/>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33400" y="3792843"/>
              <a:ext cx="1269386" cy="338554"/>
            </a:xfrm>
            <a:prstGeom prst="rect">
              <a:avLst/>
            </a:prstGeom>
            <a:noFill/>
          </p:spPr>
          <p:txBody>
            <a:bodyPr wrap="none" rtlCol="0">
              <a:spAutoFit/>
            </a:bodyPr>
            <a:lstStyle/>
            <a:p>
              <a:pPr algn="ctr"/>
              <a:r>
                <a:rPr lang="en-US" sz="1600" b="1" dirty="0" err="1" smtClean="0">
                  <a:solidFill>
                    <a:schemeClr val="accent6"/>
                  </a:solidFill>
                </a:rPr>
                <a:t>V</a:t>
              </a:r>
              <a:r>
                <a:rPr lang="en-US" sz="1600" b="1" baseline="-25000" dirty="0" err="1" smtClean="0">
                  <a:solidFill>
                    <a:schemeClr val="accent6"/>
                  </a:solidFill>
                </a:rPr>
                <a:t>m</a:t>
              </a:r>
              <a:r>
                <a:rPr lang="en-US" sz="1600" b="1" dirty="0" err="1" smtClean="0">
                  <a:solidFill>
                    <a:schemeClr val="accent6"/>
                  </a:solidFill>
                </a:rPr>
                <a:t>cos</a:t>
              </a:r>
              <a:r>
                <a:rPr lang="en-US" sz="1600" b="1" dirty="0" smtClean="0">
                  <a:solidFill>
                    <a:schemeClr val="accent6"/>
                  </a:solidFill>
                </a:rPr>
                <a:t>(</a:t>
              </a:r>
              <a:r>
                <a:rPr lang="en-US" sz="1600" b="1" dirty="0" err="1" smtClean="0">
                  <a:solidFill>
                    <a:schemeClr val="accent6"/>
                  </a:solidFill>
                </a:rPr>
                <a:t>wt</a:t>
              </a:r>
              <a:r>
                <a:rPr lang="en-US" sz="1600" b="1" dirty="0" smtClean="0">
                  <a:solidFill>
                    <a:schemeClr val="accent6"/>
                  </a:solidFill>
                </a:rPr>
                <a:t>) V</a:t>
              </a:r>
              <a:endParaRPr lang="en-US" sz="1600" b="1" baseline="-25000" dirty="0">
                <a:solidFill>
                  <a:schemeClr val="accent6"/>
                </a:solidFill>
              </a:endParaRPr>
            </a:p>
          </p:txBody>
        </p:sp>
        <p:grpSp>
          <p:nvGrpSpPr>
            <p:cNvPr id="21" name="Group 20"/>
            <p:cNvGrpSpPr/>
            <p:nvPr/>
          </p:nvGrpSpPr>
          <p:grpSpPr>
            <a:xfrm>
              <a:off x="2641122" y="3406309"/>
              <a:ext cx="797908" cy="244468"/>
              <a:chOff x="7001204" y="2599186"/>
              <a:chExt cx="797908" cy="343315"/>
            </a:xfrm>
          </p:grpSpPr>
          <p:sp>
            <p:nvSpPr>
              <p:cNvPr id="48" name="Arc 47"/>
              <p:cNvSpPr/>
              <p:nvPr/>
            </p:nvSpPr>
            <p:spPr>
              <a:xfrm rot="16200000">
                <a:off x="6938273" y="2670731"/>
                <a:ext cx="343315" cy="200226"/>
              </a:xfrm>
              <a:prstGeom prst="arc">
                <a:avLst/>
              </a:prstGeom>
              <a:ln w="2857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Arc 48"/>
              <p:cNvSpPr/>
              <p:nvPr/>
            </p:nvSpPr>
            <p:spPr>
              <a:xfrm rot="16200000" flipV="1">
                <a:off x="6929659" y="2670731"/>
                <a:ext cx="343315" cy="200226"/>
              </a:xfrm>
              <a:prstGeom prst="arc">
                <a:avLst/>
              </a:prstGeom>
              <a:ln w="2857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Arc 49"/>
              <p:cNvSpPr/>
              <p:nvPr/>
            </p:nvSpPr>
            <p:spPr>
              <a:xfrm rot="16200000">
                <a:off x="7132798" y="2670731"/>
                <a:ext cx="343315" cy="200226"/>
              </a:xfrm>
              <a:prstGeom prst="arc">
                <a:avLst/>
              </a:prstGeom>
              <a:ln w="2857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Arc 50"/>
              <p:cNvSpPr/>
              <p:nvPr/>
            </p:nvSpPr>
            <p:spPr>
              <a:xfrm rot="16200000" flipV="1">
                <a:off x="7124184" y="2670731"/>
                <a:ext cx="343315" cy="200226"/>
              </a:xfrm>
              <a:prstGeom prst="arc">
                <a:avLst/>
              </a:prstGeom>
              <a:ln w="2857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Arc 51"/>
              <p:cNvSpPr/>
              <p:nvPr/>
            </p:nvSpPr>
            <p:spPr>
              <a:xfrm rot="16200000">
                <a:off x="7332816" y="2670731"/>
                <a:ext cx="343315" cy="200226"/>
              </a:xfrm>
              <a:prstGeom prst="arc">
                <a:avLst/>
              </a:prstGeom>
              <a:ln w="2857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Arc 52"/>
              <p:cNvSpPr/>
              <p:nvPr/>
            </p:nvSpPr>
            <p:spPr>
              <a:xfrm rot="16200000" flipV="1">
                <a:off x="7324203" y="2670731"/>
                <a:ext cx="343315" cy="200226"/>
              </a:xfrm>
              <a:prstGeom prst="arc">
                <a:avLst/>
              </a:prstGeom>
              <a:ln w="2857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Arc 53"/>
              <p:cNvSpPr/>
              <p:nvPr/>
            </p:nvSpPr>
            <p:spPr>
              <a:xfrm rot="16200000">
                <a:off x="7527341" y="2670731"/>
                <a:ext cx="343315" cy="200226"/>
              </a:xfrm>
              <a:prstGeom prst="arc">
                <a:avLst/>
              </a:prstGeom>
              <a:ln w="2857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Arc 54"/>
              <p:cNvSpPr/>
              <p:nvPr/>
            </p:nvSpPr>
            <p:spPr>
              <a:xfrm rot="16200000" flipV="1">
                <a:off x="7518728" y="2670731"/>
                <a:ext cx="343315" cy="200226"/>
              </a:xfrm>
              <a:prstGeom prst="arc">
                <a:avLst/>
              </a:prstGeom>
              <a:ln w="2857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cxnSp>
          <p:nvCxnSpPr>
            <p:cNvPr id="22" name="Straight Connector 21"/>
            <p:cNvCxnSpPr/>
            <p:nvPr/>
          </p:nvCxnSpPr>
          <p:spPr>
            <a:xfrm flipH="1">
              <a:off x="5089907" y="3527048"/>
              <a:ext cx="2" cy="420708"/>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089907" y="4082609"/>
              <a:ext cx="1" cy="435038"/>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945208" y="3940341"/>
              <a:ext cx="289397" cy="10936"/>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948031" y="4071673"/>
              <a:ext cx="289397" cy="10936"/>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720405" y="3821451"/>
              <a:ext cx="389851" cy="338554"/>
            </a:xfrm>
            <a:prstGeom prst="rect">
              <a:avLst/>
            </a:prstGeom>
            <a:noFill/>
          </p:spPr>
          <p:txBody>
            <a:bodyPr wrap="none" rtlCol="0">
              <a:spAutoFit/>
            </a:bodyPr>
            <a:lstStyle/>
            <a:p>
              <a:pPr algn="ctr"/>
              <a:r>
                <a:rPr lang="en-US" sz="1600" b="1" dirty="0" smtClean="0">
                  <a:solidFill>
                    <a:schemeClr val="accent6"/>
                  </a:solidFill>
                </a:rPr>
                <a:t>10</a:t>
              </a:r>
              <a:endParaRPr lang="en-US" sz="1600" b="1" baseline="-25000" dirty="0">
                <a:solidFill>
                  <a:schemeClr val="accent6"/>
                </a:solidFill>
              </a:endParaRPr>
            </a:p>
          </p:txBody>
        </p:sp>
        <p:sp>
          <p:nvSpPr>
            <p:cNvPr id="27" name="TextBox 26"/>
            <p:cNvSpPr txBox="1"/>
            <p:nvPr/>
          </p:nvSpPr>
          <p:spPr>
            <a:xfrm>
              <a:off x="2864356" y="3530250"/>
              <a:ext cx="447558" cy="338554"/>
            </a:xfrm>
            <a:prstGeom prst="rect">
              <a:avLst/>
            </a:prstGeom>
            <a:noFill/>
          </p:spPr>
          <p:txBody>
            <a:bodyPr wrap="none" rtlCol="0">
              <a:spAutoFit/>
            </a:bodyPr>
            <a:lstStyle/>
            <a:p>
              <a:pPr algn="ctr"/>
              <a:r>
                <a:rPr lang="en-US" sz="1600" b="1" dirty="0" smtClean="0">
                  <a:solidFill>
                    <a:schemeClr val="accent6"/>
                  </a:solidFill>
                </a:rPr>
                <a:t>5H</a:t>
              </a:r>
              <a:endParaRPr lang="en-US" sz="1600" b="1" baseline="-25000" dirty="0">
                <a:solidFill>
                  <a:schemeClr val="accent6"/>
                </a:solidFill>
              </a:endParaRPr>
            </a:p>
          </p:txBody>
        </p:sp>
        <p:sp>
          <p:nvSpPr>
            <p:cNvPr id="28" name="TextBox 27"/>
            <p:cNvSpPr txBox="1"/>
            <p:nvPr/>
          </p:nvSpPr>
          <p:spPr>
            <a:xfrm>
              <a:off x="4397933" y="3839304"/>
              <a:ext cx="566181" cy="338554"/>
            </a:xfrm>
            <a:prstGeom prst="rect">
              <a:avLst/>
            </a:prstGeom>
            <a:noFill/>
          </p:spPr>
          <p:txBody>
            <a:bodyPr wrap="none" rtlCol="0">
              <a:spAutoFit/>
            </a:bodyPr>
            <a:lstStyle/>
            <a:p>
              <a:pPr algn="ctr"/>
              <a:r>
                <a:rPr lang="en-US" sz="1600" b="1" dirty="0" smtClean="0">
                  <a:solidFill>
                    <a:schemeClr val="accent6"/>
                  </a:solidFill>
                </a:rPr>
                <a:t>0.1F</a:t>
              </a:r>
              <a:endParaRPr lang="en-US" sz="1600" b="1" baseline="-25000" dirty="0">
                <a:solidFill>
                  <a:schemeClr val="accent6"/>
                </a:solidFill>
              </a:endParaRPr>
            </a:p>
          </p:txBody>
        </p:sp>
        <p:cxnSp>
          <p:nvCxnSpPr>
            <p:cNvPr id="40" name="Straight Connector 39"/>
            <p:cNvCxnSpPr>
              <a:stCxn id="55" idx="0"/>
            </p:cNvCxnSpPr>
            <p:nvPr/>
          </p:nvCxnSpPr>
          <p:spPr>
            <a:xfrm flipV="1">
              <a:off x="3430417" y="3517776"/>
              <a:ext cx="1659489" cy="10767"/>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859279" y="3905006"/>
              <a:ext cx="235723" cy="166667"/>
              <a:chOff x="4572000" y="4499859"/>
              <a:chExt cx="399541" cy="258756"/>
            </a:xfrm>
          </p:grpSpPr>
          <p:sp>
            <p:nvSpPr>
              <p:cNvPr id="43" name="Arc 42"/>
              <p:cNvSpPr/>
              <p:nvPr/>
            </p:nvSpPr>
            <p:spPr>
              <a:xfrm rot="16200000">
                <a:off x="4558493" y="4536268"/>
                <a:ext cx="244468" cy="200226"/>
              </a:xfrm>
              <a:prstGeom prst="arc">
                <a:avLst/>
              </a:prstGeom>
              <a:ln w="2857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Arc 43"/>
              <p:cNvSpPr/>
              <p:nvPr/>
            </p:nvSpPr>
            <p:spPr>
              <a:xfrm rot="16200000" flipV="1">
                <a:off x="4549879" y="4536268"/>
                <a:ext cx="244468" cy="200226"/>
              </a:xfrm>
              <a:prstGeom prst="arc">
                <a:avLst/>
              </a:prstGeom>
              <a:ln w="2857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5" name="Group 44"/>
              <p:cNvGrpSpPr/>
              <p:nvPr/>
            </p:nvGrpSpPr>
            <p:grpSpPr>
              <a:xfrm flipV="1">
                <a:off x="4762701" y="4499859"/>
                <a:ext cx="208840" cy="244468"/>
                <a:chOff x="4724400" y="4666547"/>
                <a:chExt cx="208840" cy="244468"/>
              </a:xfrm>
            </p:grpSpPr>
            <p:sp>
              <p:nvSpPr>
                <p:cNvPr id="46" name="Arc 45"/>
                <p:cNvSpPr/>
                <p:nvPr/>
              </p:nvSpPr>
              <p:spPr>
                <a:xfrm rot="16200000">
                  <a:off x="4710893" y="4688668"/>
                  <a:ext cx="244468" cy="200226"/>
                </a:xfrm>
                <a:prstGeom prst="arc">
                  <a:avLst/>
                </a:prstGeom>
                <a:ln w="2857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Arc 46"/>
                <p:cNvSpPr/>
                <p:nvPr/>
              </p:nvSpPr>
              <p:spPr>
                <a:xfrm rot="16200000" flipV="1">
                  <a:off x="4702279" y="4688668"/>
                  <a:ext cx="244468" cy="200226"/>
                </a:xfrm>
                <a:prstGeom prst="arc">
                  <a:avLst/>
                </a:prstGeom>
                <a:ln w="2857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cxnSp>
          <p:nvCxnSpPr>
            <p:cNvPr id="68" name="Straight Connector 67"/>
            <p:cNvCxnSpPr/>
            <p:nvPr/>
          </p:nvCxnSpPr>
          <p:spPr>
            <a:xfrm>
              <a:off x="4173438" y="3518889"/>
              <a:ext cx="0" cy="24317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4165798" y="3741806"/>
              <a:ext cx="76200" cy="97498"/>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4072675" y="3826900"/>
              <a:ext cx="169323" cy="82065"/>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4072675" y="3914414"/>
              <a:ext cx="169323" cy="7729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4068550" y="3987279"/>
              <a:ext cx="169323" cy="82065"/>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4068550" y="4074793"/>
              <a:ext cx="169323" cy="7729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a:off x="4165798" y="4150415"/>
              <a:ext cx="72076" cy="102001"/>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4173438" y="4252416"/>
              <a:ext cx="0" cy="257073"/>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grpSp>
      <p:graphicFrame>
        <p:nvGraphicFramePr>
          <p:cNvPr id="95" name="Object 8"/>
          <p:cNvGraphicFramePr>
            <a:graphicFrameLocks noChangeAspect="1"/>
          </p:cNvGraphicFramePr>
          <p:nvPr>
            <p:extLst>
              <p:ext uri="{D42A27DB-BD31-4B8C-83A1-F6EECF244321}">
                <p14:modId xmlns:p14="http://schemas.microsoft.com/office/powerpoint/2010/main" val="2998363347"/>
              </p:ext>
            </p:extLst>
          </p:nvPr>
        </p:nvGraphicFramePr>
        <p:xfrm>
          <a:off x="152400" y="6181316"/>
          <a:ext cx="8678863" cy="681038"/>
        </p:xfrm>
        <a:graphic>
          <a:graphicData uri="http://schemas.openxmlformats.org/presentationml/2006/ole">
            <mc:AlternateContent xmlns:mc="http://schemas.openxmlformats.org/markup-compatibility/2006">
              <mc:Choice xmlns:v="urn:schemas-microsoft-com:vml" Requires="v">
                <p:oleObj spid="_x0000_s282641" name="Equation" r:id="rId5" imgW="5333760" imgH="419040" progId="Equation.3">
                  <p:embed/>
                </p:oleObj>
              </mc:Choice>
              <mc:Fallback>
                <p:oleObj name="Equation" r:id="rId5" imgW="5333760" imgH="419040" progId="Equation.3">
                  <p:embed/>
                  <p:pic>
                    <p:nvPicPr>
                      <p:cNvPr id="0" name=""/>
                      <p:cNvPicPr>
                        <a:picLocks noChangeAspect="1" noChangeArrowheads="1"/>
                      </p:cNvPicPr>
                      <p:nvPr/>
                    </p:nvPicPr>
                    <p:blipFill>
                      <a:blip r:embed="rId6"/>
                      <a:srcRect/>
                      <a:stretch>
                        <a:fillRect/>
                      </a:stretch>
                    </p:blipFill>
                    <p:spPr bwMode="auto">
                      <a:xfrm>
                        <a:off x="152400" y="6181316"/>
                        <a:ext cx="8678863" cy="681038"/>
                      </a:xfrm>
                      <a:prstGeom prst="rect">
                        <a:avLst/>
                      </a:prstGeom>
                      <a:noFill/>
                      <a:ln w="28575">
                        <a:noFill/>
                        <a:miter lim="800000"/>
                        <a:headEnd/>
                        <a:tailEnd/>
                      </a:ln>
                      <a:extLst/>
                    </p:spPr>
                  </p:pic>
                </p:oleObj>
              </mc:Fallback>
            </mc:AlternateContent>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14" name="Rectangle 10"/>
          <p:cNvSpPr>
            <a:spLocks noChangeArrowheads="1"/>
          </p:cNvSpPr>
          <p:nvPr/>
        </p:nvSpPr>
        <p:spPr bwMode="auto">
          <a:xfrm>
            <a:off x="0" y="381000"/>
            <a:ext cx="9144000" cy="2514600"/>
          </a:xfrm>
          <a:prstGeom prst="rect">
            <a:avLst/>
          </a:prstGeom>
          <a:noFill/>
          <a:ln w="9525">
            <a:noFill/>
            <a:miter lim="800000"/>
            <a:headEnd/>
            <a:tailEnd/>
          </a:ln>
          <a:effectLst/>
        </p:spPr>
        <p:txBody>
          <a:bodyPr/>
          <a:lstStyle/>
          <a:p>
            <a:pPr>
              <a:spcBef>
                <a:spcPct val="20000"/>
              </a:spcBef>
              <a:tabLst>
                <a:tab pos="457200" algn="l"/>
                <a:tab pos="914400" algn="l"/>
              </a:tabLst>
            </a:pPr>
            <a:r>
              <a:rPr lang="en-US" sz="2200" b="1" u="sng" dirty="0">
                <a:solidFill>
                  <a:schemeClr val="accent2"/>
                </a:solidFill>
              </a:rPr>
              <a:t>Transformers</a:t>
            </a:r>
            <a:r>
              <a:rPr lang="en-US" sz="2200" dirty="0">
                <a:solidFill>
                  <a:schemeClr val="accent2"/>
                </a:solidFill>
              </a:rPr>
              <a:t>: </a:t>
            </a:r>
          </a:p>
          <a:p>
            <a:pPr>
              <a:spcBef>
                <a:spcPct val="20000"/>
              </a:spcBef>
              <a:tabLst>
                <a:tab pos="457200" algn="l"/>
                <a:tab pos="914400" algn="l"/>
              </a:tabLst>
            </a:pPr>
            <a:r>
              <a:rPr lang="en-US" sz="2200" dirty="0">
                <a:solidFill>
                  <a:schemeClr val="accent2"/>
                </a:solidFill>
              </a:rPr>
              <a:t>Our earlier study of inductors introduced the idea that current through a set of windings creates a magnetic field and magnetic flux, </a:t>
            </a:r>
            <a:r>
              <a:rPr lang="en-US" sz="2200" dirty="0">
                <a:solidFill>
                  <a:schemeClr val="accent2"/>
                </a:solidFill>
                <a:sym typeface="Symbol"/>
              </a:rPr>
              <a:t>, flows through the core.  If  then flows through a second set of windings another magnetic field is created and a secondary voltage is induced across these windings.  This arrangement of two windings on a common core is called a </a:t>
            </a:r>
            <a:r>
              <a:rPr lang="en-US" sz="2200" b="1" i="1" dirty="0">
                <a:solidFill>
                  <a:schemeClr val="accent2"/>
                </a:solidFill>
                <a:sym typeface="Symbol"/>
              </a:rPr>
              <a:t>transformer</a:t>
            </a:r>
            <a:r>
              <a:rPr lang="en-US" sz="2200" dirty="0">
                <a:solidFill>
                  <a:schemeClr val="accent2"/>
                </a:solidFill>
                <a:sym typeface="Symbol"/>
              </a:rPr>
              <a:t> (illustrated below).</a:t>
            </a:r>
            <a:endParaRPr lang="en-US" sz="2200" dirty="0"/>
          </a:p>
        </p:txBody>
      </p:sp>
      <p:graphicFrame>
        <p:nvGraphicFramePr>
          <p:cNvPr id="405598" name="Object 94"/>
          <p:cNvGraphicFramePr>
            <a:graphicFrameLocks noChangeAspect="1"/>
          </p:cNvGraphicFramePr>
          <p:nvPr/>
        </p:nvGraphicFramePr>
        <p:xfrm>
          <a:off x="1095375" y="2838450"/>
          <a:ext cx="7496175" cy="3752850"/>
        </p:xfrm>
        <a:graphic>
          <a:graphicData uri="http://schemas.openxmlformats.org/presentationml/2006/ole">
            <mc:AlternateContent xmlns:mc="http://schemas.openxmlformats.org/markup-compatibility/2006">
              <mc:Choice xmlns:v="urn:schemas-microsoft-com:vml" Requires="v">
                <p:oleObj spid="_x0000_s275472" name="Microsoft Draw Drawing" r:id="rId3" imgW="7698240" imgH="3863520" progId="">
                  <p:embed/>
                </p:oleObj>
              </mc:Choice>
              <mc:Fallback>
                <p:oleObj name="Microsoft Draw Drawing" r:id="rId3" imgW="7698240" imgH="386352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5375" y="2838450"/>
                        <a:ext cx="7496175" cy="3752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11"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2" name="Rectangle 4"/>
          <p:cNvSpPr>
            <a:spLocks noChangeArrowheads="1"/>
          </p:cNvSpPr>
          <p:nvPr/>
        </p:nvSpPr>
        <p:spPr bwMode="auto">
          <a:xfrm>
            <a:off x="0" y="0"/>
            <a:ext cx="6705600" cy="304800"/>
          </a:xfrm>
          <a:prstGeom prst="rect">
            <a:avLst/>
          </a:prstGeom>
          <a:noFill/>
          <a:ln w="9525">
            <a:noFill/>
            <a:miter lim="800000"/>
            <a:headEnd/>
            <a:tailEnd/>
          </a:ln>
        </p:spPr>
        <p:txBody>
          <a:bodyPr/>
          <a:lstStyle/>
          <a:p>
            <a:pPr>
              <a:spcBef>
                <a:spcPct val="20000"/>
              </a:spcBef>
            </a:pPr>
            <a:r>
              <a:rPr lang="en-US" sz="2000" dirty="0">
                <a:solidFill>
                  <a:schemeClr val="accent2"/>
                </a:solidFill>
                <a:cs typeface="Times New Roman" pitchFamily="18" charset="0"/>
              </a:rPr>
              <a:t>Chapter 9      EGR 272 – Circuit Theory II</a:t>
            </a:r>
            <a:endParaRPr lang="en-US" sz="3200" dirty="0"/>
          </a:p>
        </p:txBody>
      </p:sp>
    </p:spTree>
    <p:extLst>
      <p:ext uri="{BB962C8B-B14F-4D97-AF65-F5344CB8AC3E}">
        <p14:creationId xmlns:p14="http://schemas.microsoft.com/office/powerpoint/2010/main" val="319666734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9" name="Rectangle 5"/>
          <p:cNvSpPr>
            <a:spLocks noChangeArrowheads="1"/>
          </p:cNvSpPr>
          <p:nvPr/>
        </p:nvSpPr>
        <p:spPr bwMode="auto">
          <a:xfrm>
            <a:off x="0" y="381000"/>
            <a:ext cx="9144000" cy="2133600"/>
          </a:xfrm>
          <a:prstGeom prst="rect">
            <a:avLst/>
          </a:prstGeom>
          <a:noFill/>
          <a:ln w="9525">
            <a:noFill/>
            <a:miter lim="800000"/>
            <a:headEnd/>
            <a:tailEnd/>
          </a:ln>
          <a:effectLst/>
        </p:spPr>
        <p:txBody>
          <a:bodyPr/>
          <a:lstStyle/>
          <a:p>
            <a:pPr>
              <a:spcBef>
                <a:spcPct val="20000"/>
              </a:spcBef>
              <a:tabLst>
                <a:tab pos="457200" algn="l"/>
                <a:tab pos="914400" algn="l"/>
              </a:tabLst>
            </a:pPr>
            <a:r>
              <a:rPr lang="en-US" sz="2200" dirty="0">
                <a:solidFill>
                  <a:schemeClr val="accent2"/>
                </a:solidFill>
              </a:rPr>
              <a:t>Recall that </a:t>
            </a:r>
          </a:p>
          <a:p>
            <a:pPr>
              <a:spcBef>
                <a:spcPct val="20000"/>
              </a:spcBef>
              <a:tabLst>
                <a:tab pos="457200" algn="l"/>
                <a:tab pos="914400" algn="l"/>
              </a:tabLst>
            </a:pPr>
            <a:r>
              <a:rPr lang="en-US" sz="2200" dirty="0">
                <a:solidFill>
                  <a:schemeClr val="accent2"/>
                </a:solidFill>
                <a:sym typeface="Symbol" pitchFamily="18" charset="2"/>
              </a:rPr>
              <a:t></a:t>
            </a:r>
            <a:r>
              <a:rPr lang="en-US" sz="2200" dirty="0">
                <a:solidFill>
                  <a:schemeClr val="accent2"/>
                </a:solidFill>
              </a:rPr>
              <a:t> = flux linkage </a:t>
            </a:r>
          </a:p>
          <a:p>
            <a:pPr>
              <a:spcBef>
                <a:spcPct val="20000"/>
              </a:spcBef>
              <a:tabLst>
                <a:tab pos="457200" algn="l"/>
                <a:tab pos="914400" algn="l"/>
              </a:tabLst>
            </a:pPr>
            <a:r>
              <a:rPr lang="en-US" sz="2200" dirty="0">
                <a:solidFill>
                  <a:schemeClr val="accent2"/>
                </a:solidFill>
              </a:rPr>
              <a:t>N = number of turns</a:t>
            </a:r>
          </a:p>
          <a:p>
            <a:pPr>
              <a:spcBef>
                <a:spcPct val="20000"/>
              </a:spcBef>
              <a:tabLst>
                <a:tab pos="457200" algn="l"/>
                <a:tab pos="914400" algn="l"/>
              </a:tabLst>
            </a:pPr>
            <a:r>
              <a:rPr lang="en-US" sz="2200" dirty="0">
                <a:solidFill>
                  <a:schemeClr val="accent2"/>
                </a:solidFill>
                <a:sym typeface="Symbol" pitchFamily="18" charset="2"/>
              </a:rPr>
              <a:t></a:t>
            </a:r>
            <a:r>
              <a:rPr lang="en-US" sz="2200" dirty="0">
                <a:solidFill>
                  <a:schemeClr val="accent2"/>
                </a:solidFill>
              </a:rPr>
              <a:t> = magnetic flux (in </a:t>
            </a:r>
            <a:r>
              <a:rPr lang="en-US" sz="2200" dirty="0" err="1">
                <a:solidFill>
                  <a:schemeClr val="accent2"/>
                </a:solidFill>
              </a:rPr>
              <a:t>Webers</a:t>
            </a:r>
            <a:r>
              <a:rPr lang="en-US" sz="2200" dirty="0">
                <a:solidFill>
                  <a:schemeClr val="accent2"/>
                </a:solidFill>
              </a:rPr>
              <a:t>, </a:t>
            </a:r>
            <a:r>
              <a:rPr lang="en-US" sz="2200" dirty="0" err="1">
                <a:solidFill>
                  <a:schemeClr val="accent2"/>
                </a:solidFill>
              </a:rPr>
              <a:t>Wb</a:t>
            </a:r>
            <a:r>
              <a:rPr lang="en-US" sz="2200" dirty="0">
                <a:solidFill>
                  <a:schemeClr val="accent2"/>
                </a:solidFill>
              </a:rPr>
              <a:t>)</a:t>
            </a:r>
          </a:p>
          <a:p>
            <a:pPr>
              <a:spcBef>
                <a:spcPct val="20000"/>
              </a:spcBef>
              <a:tabLst>
                <a:tab pos="457200" algn="l"/>
                <a:tab pos="914400" algn="l"/>
              </a:tabLst>
            </a:pPr>
            <a:r>
              <a:rPr lang="en-US" sz="2200" dirty="0">
                <a:solidFill>
                  <a:schemeClr val="accent2"/>
                </a:solidFill>
              </a:rPr>
              <a:t>and </a:t>
            </a:r>
            <a:r>
              <a:rPr lang="en-US" sz="2200" dirty="0">
                <a:solidFill>
                  <a:schemeClr val="accent2"/>
                </a:solidFill>
                <a:sym typeface="Symbol" pitchFamily="18" charset="2"/>
              </a:rPr>
              <a:t></a:t>
            </a:r>
            <a:r>
              <a:rPr lang="en-US" sz="2200" dirty="0">
                <a:solidFill>
                  <a:schemeClr val="accent2"/>
                </a:solidFill>
              </a:rPr>
              <a:t> = N</a:t>
            </a:r>
            <a:r>
              <a:rPr lang="en-US" sz="2200" dirty="0">
                <a:solidFill>
                  <a:schemeClr val="accent2"/>
                </a:solidFill>
                <a:sym typeface="Symbol" pitchFamily="18" charset="2"/>
              </a:rPr>
              <a:t></a:t>
            </a:r>
            <a:r>
              <a:rPr lang="en-US" sz="2200" dirty="0">
                <a:solidFill>
                  <a:schemeClr val="accent2"/>
                </a:solidFill>
              </a:rPr>
              <a:t> = Li , where L = inductance in Henries, H</a:t>
            </a:r>
            <a:endParaRPr lang="en-US" sz="2200" dirty="0"/>
          </a:p>
        </p:txBody>
      </p:sp>
      <p:graphicFrame>
        <p:nvGraphicFramePr>
          <p:cNvPr id="456712" name="Object 8"/>
          <p:cNvGraphicFramePr>
            <a:graphicFrameLocks noChangeAspect="1"/>
          </p:cNvGraphicFramePr>
          <p:nvPr/>
        </p:nvGraphicFramePr>
        <p:xfrm>
          <a:off x="914400" y="2514600"/>
          <a:ext cx="1923556" cy="736600"/>
        </p:xfrm>
        <a:graphic>
          <a:graphicData uri="http://schemas.openxmlformats.org/presentationml/2006/ole">
            <mc:AlternateContent xmlns:mc="http://schemas.openxmlformats.org/markup-compatibility/2006">
              <mc:Choice xmlns:v="urn:schemas-microsoft-com:vml" Requires="v">
                <p:oleObj spid="_x0000_s276538" name="Equation" r:id="rId3" imgW="1663560" imgH="507960" progId="">
                  <p:embed/>
                </p:oleObj>
              </mc:Choice>
              <mc:Fallback>
                <p:oleObj name="Equation" r:id="rId3" imgW="1663560" imgH="50796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514600"/>
                        <a:ext cx="1923556" cy="736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6713" name="Object 9"/>
          <p:cNvGraphicFramePr>
            <a:graphicFrameLocks noChangeAspect="1"/>
          </p:cNvGraphicFramePr>
          <p:nvPr/>
        </p:nvGraphicFramePr>
        <p:xfrm>
          <a:off x="914400" y="3276600"/>
          <a:ext cx="1212765" cy="736600"/>
        </p:xfrm>
        <a:graphic>
          <a:graphicData uri="http://schemas.openxmlformats.org/presentationml/2006/ole">
            <mc:AlternateContent xmlns:mc="http://schemas.openxmlformats.org/markup-compatibility/2006">
              <mc:Choice xmlns:v="urn:schemas-microsoft-com:vml" Requires="v">
                <p:oleObj spid="_x0000_s276539" name="Equation" r:id="rId5" imgW="939600" imgH="507960" progId="">
                  <p:embed/>
                </p:oleObj>
              </mc:Choice>
              <mc:Fallback>
                <p:oleObj name="Equation" r:id="rId5" imgW="939600" imgH="50796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3276600"/>
                        <a:ext cx="1212765" cy="736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6714" name="Object 10"/>
          <p:cNvGraphicFramePr>
            <a:graphicFrameLocks noChangeAspect="1"/>
          </p:cNvGraphicFramePr>
          <p:nvPr/>
        </p:nvGraphicFramePr>
        <p:xfrm>
          <a:off x="762000" y="4876800"/>
          <a:ext cx="3657600" cy="762000"/>
        </p:xfrm>
        <a:graphic>
          <a:graphicData uri="http://schemas.openxmlformats.org/presentationml/2006/ole">
            <mc:AlternateContent xmlns:mc="http://schemas.openxmlformats.org/markup-compatibility/2006">
              <mc:Choice xmlns:v="urn:schemas-microsoft-com:vml" Requires="v">
                <p:oleObj spid="_x0000_s276540" name="Equation" r:id="rId7" imgW="3403440" imgH="558720" progId="">
                  <p:embed/>
                </p:oleObj>
              </mc:Choice>
              <mc:Fallback>
                <p:oleObj name="Equation" r:id="rId7" imgW="3403440" imgH="55872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00" y="4876800"/>
                        <a:ext cx="3657600"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6715" name="Object 11"/>
          <p:cNvGraphicFramePr>
            <a:graphicFrameLocks noChangeAspect="1"/>
          </p:cNvGraphicFramePr>
          <p:nvPr/>
        </p:nvGraphicFramePr>
        <p:xfrm>
          <a:off x="914400" y="5867400"/>
          <a:ext cx="1501775" cy="700088"/>
        </p:xfrm>
        <a:graphic>
          <a:graphicData uri="http://schemas.openxmlformats.org/presentationml/2006/ole">
            <mc:AlternateContent xmlns:mc="http://schemas.openxmlformats.org/markup-compatibility/2006">
              <mc:Choice xmlns:v="urn:schemas-microsoft-com:vml" Requires="v">
                <p:oleObj spid="_x0000_s276541" name="Equation" r:id="rId9" imgW="1523880" imgH="558720" progId="">
                  <p:embed/>
                </p:oleObj>
              </mc:Choice>
              <mc:Fallback>
                <p:oleObj name="Equation" r:id="rId9" imgW="1523880" imgH="558720"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4400" y="5867400"/>
                        <a:ext cx="1501775" cy="700088"/>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56716" name="Rectangle 12"/>
          <p:cNvSpPr>
            <a:spLocks noChangeArrowheads="1"/>
          </p:cNvSpPr>
          <p:nvPr/>
        </p:nvSpPr>
        <p:spPr bwMode="auto">
          <a:xfrm>
            <a:off x="0" y="4114800"/>
            <a:ext cx="9144000" cy="838200"/>
          </a:xfrm>
          <a:prstGeom prst="rect">
            <a:avLst/>
          </a:prstGeom>
          <a:noFill/>
          <a:ln w="9525">
            <a:noFill/>
            <a:miter lim="800000"/>
            <a:headEnd/>
            <a:tailEnd/>
          </a:ln>
          <a:effectLst/>
        </p:spPr>
        <p:txBody>
          <a:bodyPr/>
          <a:lstStyle/>
          <a:p>
            <a:pPr>
              <a:spcBef>
                <a:spcPct val="20000"/>
              </a:spcBef>
              <a:tabLst>
                <a:tab pos="457200" algn="l"/>
                <a:tab pos="914400" algn="l"/>
              </a:tabLst>
            </a:pPr>
            <a:r>
              <a:rPr lang="en-US" sz="2200" dirty="0">
                <a:solidFill>
                  <a:schemeClr val="accent2"/>
                </a:solidFill>
              </a:rPr>
              <a:t>Since the same magnetic flux, </a:t>
            </a:r>
            <a:r>
              <a:rPr lang="en-US" sz="2200" dirty="0">
                <a:solidFill>
                  <a:schemeClr val="accent2"/>
                </a:solidFill>
                <a:sym typeface="Symbol" pitchFamily="18" charset="2"/>
              </a:rPr>
              <a:t></a:t>
            </a:r>
            <a:r>
              <a:rPr lang="en-US" sz="2200" dirty="0">
                <a:solidFill>
                  <a:schemeClr val="accent2"/>
                </a:solidFill>
              </a:rPr>
              <a:t>, flows through the windings it is also true that the rate of change of magnetic flux, d</a:t>
            </a:r>
            <a:r>
              <a:rPr lang="en-US" sz="2200" dirty="0">
                <a:solidFill>
                  <a:schemeClr val="accent2"/>
                </a:solidFill>
                <a:sym typeface="Symbol" pitchFamily="18" charset="2"/>
              </a:rPr>
              <a:t></a:t>
            </a:r>
            <a:r>
              <a:rPr lang="en-US" sz="2200" dirty="0">
                <a:solidFill>
                  <a:schemeClr val="accent2"/>
                </a:solidFill>
              </a:rPr>
              <a:t>/dt is the same, so</a:t>
            </a:r>
            <a:endParaRPr lang="en-US" sz="2200" dirty="0"/>
          </a:p>
        </p:txBody>
      </p:sp>
      <p:sp>
        <p:nvSpPr>
          <p:cNvPr id="456717" name="Rectangle 13"/>
          <p:cNvSpPr>
            <a:spLocks noChangeArrowheads="1"/>
          </p:cNvSpPr>
          <p:nvPr/>
        </p:nvSpPr>
        <p:spPr bwMode="auto">
          <a:xfrm>
            <a:off x="0" y="2590800"/>
            <a:ext cx="922338" cy="381000"/>
          </a:xfrm>
          <a:prstGeom prst="rect">
            <a:avLst/>
          </a:prstGeom>
          <a:noFill/>
          <a:ln w="9525">
            <a:noFill/>
            <a:miter lim="800000"/>
            <a:headEnd/>
            <a:tailEnd/>
          </a:ln>
          <a:effectLst/>
        </p:spPr>
        <p:txBody>
          <a:bodyPr/>
          <a:lstStyle/>
          <a:p>
            <a:pPr>
              <a:spcBef>
                <a:spcPct val="20000"/>
              </a:spcBef>
              <a:tabLst>
                <a:tab pos="457200" algn="l"/>
                <a:tab pos="914400" algn="l"/>
              </a:tabLst>
            </a:pPr>
            <a:r>
              <a:rPr lang="en-US" sz="2200" dirty="0">
                <a:solidFill>
                  <a:schemeClr val="accent2"/>
                </a:solidFill>
              </a:rPr>
              <a:t>Also</a:t>
            </a:r>
            <a:endParaRPr lang="en-US" sz="2200" dirty="0"/>
          </a:p>
        </p:txBody>
      </p:sp>
      <p:sp>
        <p:nvSpPr>
          <p:cNvPr id="456718" name="Rectangle 14"/>
          <p:cNvSpPr>
            <a:spLocks noChangeArrowheads="1"/>
          </p:cNvSpPr>
          <p:nvPr/>
        </p:nvSpPr>
        <p:spPr bwMode="auto">
          <a:xfrm>
            <a:off x="0" y="3429000"/>
            <a:ext cx="609600" cy="422275"/>
          </a:xfrm>
          <a:prstGeom prst="rect">
            <a:avLst/>
          </a:prstGeom>
          <a:noFill/>
          <a:ln w="9525">
            <a:noFill/>
            <a:miter lim="800000"/>
            <a:headEnd/>
            <a:tailEnd/>
          </a:ln>
          <a:effectLst/>
        </p:spPr>
        <p:txBody>
          <a:bodyPr/>
          <a:lstStyle/>
          <a:p>
            <a:pPr>
              <a:spcBef>
                <a:spcPct val="20000"/>
              </a:spcBef>
              <a:tabLst>
                <a:tab pos="457200" algn="l"/>
                <a:tab pos="914400" algn="l"/>
              </a:tabLst>
            </a:pPr>
            <a:r>
              <a:rPr lang="en-US" sz="2200" dirty="0">
                <a:solidFill>
                  <a:schemeClr val="accent2"/>
                </a:solidFill>
              </a:rPr>
              <a:t>So</a:t>
            </a:r>
            <a:endParaRPr lang="en-US" sz="2200" dirty="0"/>
          </a:p>
        </p:txBody>
      </p:sp>
      <p:sp>
        <p:nvSpPr>
          <p:cNvPr id="456719" name="Rectangle 15"/>
          <p:cNvSpPr>
            <a:spLocks noChangeArrowheads="1"/>
          </p:cNvSpPr>
          <p:nvPr/>
        </p:nvSpPr>
        <p:spPr bwMode="auto">
          <a:xfrm>
            <a:off x="2743200" y="6019800"/>
            <a:ext cx="2971800" cy="439737"/>
          </a:xfrm>
          <a:prstGeom prst="rect">
            <a:avLst/>
          </a:prstGeom>
          <a:noFill/>
          <a:ln w="9525">
            <a:noFill/>
            <a:miter lim="800000"/>
            <a:headEnd/>
            <a:tailEnd/>
          </a:ln>
          <a:effectLst/>
        </p:spPr>
        <p:txBody>
          <a:bodyPr/>
          <a:lstStyle/>
          <a:p>
            <a:pPr>
              <a:spcBef>
                <a:spcPct val="20000"/>
              </a:spcBef>
              <a:tabLst>
                <a:tab pos="457200" algn="l"/>
                <a:tab pos="914400" algn="l"/>
              </a:tabLst>
            </a:pPr>
            <a:r>
              <a:rPr lang="en-US" sz="2200" dirty="0">
                <a:solidFill>
                  <a:schemeClr val="accent2"/>
                </a:solidFill>
              </a:rPr>
              <a:t>where a = </a:t>
            </a:r>
            <a:r>
              <a:rPr lang="en-US" sz="2200" b="1" u="sng" dirty="0">
                <a:solidFill>
                  <a:schemeClr val="accent2"/>
                </a:solidFill>
              </a:rPr>
              <a:t>turns ratio</a:t>
            </a:r>
            <a:endParaRPr lang="en-US" sz="2200" dirty="0"/>
          </a:p>
        </p:txBody>
      </p:sp>
      <p:sp>
        <p:nvSpPr>
          <p:cNvPr id="16"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17"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8" name="Rectangle 4"/>
          <p:cNvSpPr>
            <a:spLocks noChangeArrowheads="1"/>
          </p:cNvSpPr>
          <p:nvPr/>
        </p:nvSpPr>
        <p:spPr bwMode="auto">
          <a:xfrm>
            <a:off x="0" y="0"/>
            <a:ext cx="6705600" cy="304800"/>
          </a:xfrm>
          <a:prstGeom prst="rect">
            <a:avLst/>
          </a:prstGeom>
          <a:noFill/>
          <a:ln w="9525">
            <a:noFill/>
            <a:miter lim="800000"/>
            <a:headEnd/>
            <a:tailEnd/>
          </a:ln>
        </p:spPr>
        <p:txBody>
          <a:bodyPr/>
          <a:lstStyle/>
          <a:p>
            <a:pPr>
              <a:spcBef>
                <a:spcPct val="20000"/>
              </a:spcBef>
            </a:pPr>
            <a:r>
              <a:rPr lang="en-US" sz="2000" dirty="0">
                <a:solidFill>
                  <a:schemeClr val="accent2"/>
                </a:solidFill>
                <a:cs typeface="Times New Roman" pitchFamily="18" charset="0"/>
              </a:rPr>
              <a:t>Chapter 9      EGR 272 – Circuit Theory II</a:t>
            </a:r>
            <a:endParaRPr lang="en-US" sz="3200" dirty="0"/>
          </a:p>
        </p:txBody>
      </p:sp>
    </p:spTree>
    <p:extLst>
      <p:ext uri="{BB962C8B-B14F-4D97-AF65-F5344CB8AC3E}">
        <p14:creationId xmlns:p14="http://schemas.microsoft.com/office/powerpoint/2010/main" val="339096666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7737" name="Object 9"/>
          <p:cNvGraphicFramePr>
            <a:graphicFrameLocks noChangeAspect="1"/>
          </p:cNvGraphicFramePr>
          <p:nvPr/>
        </p:nvGraphicFramePr>
        <p:xfrm>
          <a:off x="2286000" y="1066800"/>
          <a:ext cx="1610995" cy="750888"/>
        </p:xfrm>
        <a:graphic>
          <a:graphicData uri="http://schemas.openxmlformats.org/presentationml/2006/ole">
            <mc:AlternateContent xmlns:mc="http://schemas.openxmlformats.org/markup-compatibility/2006">
              <mc:Choice xmlns:v="urn:schemas-microsoft-com:vml" Requires="v">
                <p:oleObj spid="_x0000_s277576" name="Equation" r:id="rId3" imgW="1523880" imgH="558720" progId="">
                  <p:embed/>
                </p:oleObj>
              </mc:Choice>
              <mc:Fallback>
                <p:oleObj name="Equation" r:id="rId3" imgW="1523880" imgH="55872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1066800"/>
                        <a:ext cx="1610995"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accent2"/>
                            </a:solidFill>
                            <a:miter lim="800000"/>
                            <a:headEnd/>
                            <a:tailEnd/>
                          </a14:hiddenLine>
                        </a:ext>
                      </a:extLst>
                    </p:spPr>
                  </p:pic>
                </p:oleObj>
              </mc:Fallback>
            </mc:AlternateContent>
          </a:graphicData>
        </a:graphic>
      </p:graphicFrame>
      <p:sp>
        <p:nvSpPr>
          <p:cNvPr id="457741" name="Rectangle 13"/>
          <p:cNvSpPr>
            <a:spLocks noChangeArrowheads="1"/>
          </p:cNvSpPr>
          <p:nvPr/>
        </p:nvSpPr>
        <p:spPr bwMode="auto">
          <a:xfrm>
            <a:off x="4495800" y="2133600"/>
            <a:ext cx="508000" cy="355600"/>
          </a:xfrm>
          <a:prstGeom prst="rect">
            <a:avLst/>
          </a:prstGeom>
          <a:noFill/>
          <a:ln w="9525">
            <a:noFill/>
            <a:miter lim="800000"/>
            <a:headEnd/>
            <a:tailEnd/>
          </a:ln>
          <a:effectLst/>
        </p:spPr>
        <p:txBody>
          <a:bodyPr/>
          <a:lstStyle/>
          <a:p>
            <a:pPr>
              <a:spcBef>
                <a:spcPct val="20000"/>
              </a:spcBef>
              <a:tabLst>
                <a:tab pos="457200" algn="l"/>
                <a:tab pos="914400" algn="l"/>
              </a:tabLst>
            </a:pPr>
            <a:r>
              <a:rPr lang="en-US" sz="2200" dirty="0">
                <a:solidFill>
                  <a:schemeClr val="accent2"/>
                </a:solidFill>
              </a:rPr>
              <a:t>so</a:t>
            </a:r>
            <a:endParaRPr lang="en-US" sz="2200" dirty="0"/>
          </a:p>
        </p:txBody>
      </p:sp>
      <p:sp>
        <p:nvSpPr>
          <p:cNvPr id="457742" name="Rectangle 14"/>
          <p:cNvSpPr>
            <a:spLocks noChangeArrowheads="1"/>
          </p:cNvSpPr>
          <p:nvPr/>
        </p:nvSpPr>
        <p:spPr bwMode="auto">
          <a:xfrm>
            <a:off x="0" y="381000"/>
            <a:ext cx="4953000" cy="2438400"/>
          </a:xfrm>
          <a:prstGeom prst="rect">
            <a:avLst/>
          </a:prstGeom>
          <a:noFill/>
          <a:ln w="9525">
            <a:noFill/>
            <a:miter lim="800000"/>
            <a:headEnd/>
            <a:tailEnd/>
          </a:ln>
          <a:effectLst/>
        </p:spPr>
        <p:txBody>
          <a:bodyPr/>
          <a:lstStyle/>
          <a:p>
            <a:pPr>
              <a:spcBef>
                <a:spcPct val="20000"/>
              </a:spcBef>
              <a:tabLst>
                <a:tab pos="457200" algn="l"/>
                <a:tab pos="914400" algn="l"/>
              </a:tabLst>
            </a:pPr>
            <a:r>
              <a:rPr lang="en-US" sz="2200" b="1" u="sng" dirty="0">
                <a:solidFill>
                  <a:schemeClr val="accent2"/>
                </a:solidFill>
              </a:rPr>
              <a:t>Key transformer relationships</a:t>
            </a:r>
            <a:endParaRPr lang="en-US" sz="2200" dirty="0">
              <a:solidFill>
                <a:schemeClr val="accent2"/>
              </a:solidFill>
            </a:endParaRPr>
          </a:p>
          <a:p>
            <a:pPr>
              <a:spcBef>
                <a:spcPct val="20000"/>
              </a:spcBef>
              <a:tabLst>
                <a:tab pos="457200" algn="l"/>
                <a:tab pos="914400" algn="l"/>
              </a:tabLst>
            </a:pPr>
            <a:endParaRPr lang="en-US" sz="2200" dirty="0">
              <a:solidFill>
                <a:schemeClr val="accent2"/>
              </a:solidFill>
            </a:endParaRPr>
          </a:p>
          <a:p>
            <a:pPr>
              <a:spcBef>
                <a:spcPct val="20000"/>
              </a:spcBef>
              <a:tabLst>
                <a:tab pos="457200" algn="l"/>
                <a:tab pos="914400" algn="l"/>
              </a:tabLst>
            </a:pPr>
            <a:r>
              <a:rPr lang="en-US" sz="2200" dirty="0">
                <a:solidFill>
                  <a:schemeClr val="accent2"/>
                </a:solidFill>
              </a:rPr>
              <a:t>We just saw that</a:t>
            </a:r>
          </a:p>
          <a:p>
            <a:pPr>
              <a:spcBef>
                <a:spcPct val="20000"/>
              </a:spcBef>
              <a:tabLst>
                <a:tab pos="457200" algn="l"/>
                <a:tab pos="914400" algn="l"/>
              </a:tabLst>
            </a:pPr>
            <a:endParaRPr lang="en-US" sz="2200" dirty="0">
              <a:solidFill>
                <a:schemeClr val="accent2"/>
              </a:solidFill>
            </a:endParaRPr>
          </a:p>
          <a:p>
            <a:pPr>
              <a:spcBef>
                <a:spcPct val="20000"/>
              </a:spcBef>
              <a:tabLst>
                <a:tab pos="457200" algn="l"/>
                <a:tab pos="914400" algn="l"/>
              </a:tabLst>
            </a:pPr>
            <a:r>
              <a:rPr lang="en-US" sz="2200" dirty="0">
                <a:solidFill>
                  <a:schemeClr val="accent2"/>
                </a:solidFill>
              </a:rPr>
              <a:t>Similarly</a:t>
            </a:r>
            <a:endParaRPr lang="en-US" sz="2200" dirty="0"/>
          </a:p>
        </p:txBody>
      </p:sp>
      <p:graphicFrame>
        <p:nvGraphicFramePr>
          <p:cNvPr id="457743" name="Object 15"/>
          <p:cNvGraphicFramePr>
            <a:graphicFrameLocks noChangeAspect="1"/>
          </p:cNvGraphicFramePr>
          <p:nvPr/>
        </p:nvGraphicFramePr>
        <p:xfrm>
          <a:off x="2286000" y="1981200"/>
          <a:ext cx="1546642" cy="752475"/>
        </p:xfrm>
        <a:graphic>
          <a:graphicData uri="http://schemas.openxmlformats.org/presentationml/2006/ole">
            <mc:AlternateContent xmlns:mc="http://schemas.openxmlformats.org/markup-compatibility/2006">
              <mc:Choice xmlns:v="urn:schemas-microsoft-com:vml" Requires="v">
                <p:oleObj spid="_x0000_s277577" name="Equation" r:id="rId5" imgW="1473120" imgH="558720" progId="">
                  <p:embed/>
                </p:oleObj>
              </mc:Choice>
              <mc:Fallback>
                <p:oleObj name="Equation" r:id="rId5" imgW="1473120" imgH="55872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1981200"/>
                        <a:ext cx="1546642" cy="752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7744" name="Object 16"/>
          <p:cNvGraphicFramePr>
            <a:graphicFrameLocks noChangeAspect="1"/>
          </p:cNvGraphicFramePr>
          <p:nvPr/>
        </p:nvGraphicFramePr>
        <p:xfrm>
          <a:off x="0" y="3200400"/>
          <a:ext cx="5230878" cy="723900"/>
        </p:xfrm>
        <a:graphic>
          <a:graphicData uri="http://schemas.openxmlformats.org/presentationml/2006/ole">
            <mc:AlternateContent xmlns:mc="http://schemas.openxmlformats.org/markup-compatibility/2006">
              <mc:Choice xmlns:v="urn:schemas-microsoft-com:vml" Requires="v">
                <p:oleObj spid="_x0000_s277578" name="Equation" r:id="rId7" imgW="4508280" imgH="558720" progId="">
                  <p:embed/>
                </p:oleObj>
              </mc:Choice>
              <mc:Fallback>
                <p:oleObj name="Equation" r:id="rId7" imgW="4508280" imgH="55872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3200400"/>
                        <a:ext cx="5230878"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7745" name="Object 17"/>
          <p:cNvGraphicFramePr>
            <a:graphicFrameLocks noChangeAspect="1"/>
          </p:cNvGraphicFramePr>
          <p:nvPr/>
        </p:nvGraphicFramePr>
        <p:xfrm>
          <a:off x="5410200" y="3124200"/>
          <a:ext cx="1295400" cy="825282"/>
        </p:xfrm>
        <a:graphic>
          <a:graphicData uri="http://schemas.openxmlformats.org/presentationml/2006/ole">
            <mc:AlternateContent xmlns:mc="http://schemas.openxmlformats.org/markup-compatibility/2006">
              <mc:Choice xmlns:v="urn:schemas-microsoft-com:vml" Requires="v">
                <p:oleObj spid="_x0000_s277579" name="Equation" r:id="rId9" imgW="1066680" imgH="558720" progId="">
                  <p:embed/>
                </p:oleObj>
              </mc:Choice>
              <mc:Fallback>
                <p:oleObj name="Equation" r:id="rId9" imgW="1066680" imgH="558720"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10200" y="3124200"/>
                        <a:ext cx="1295400" cy="825282"/>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7746" name="Object 18"/>
          <p:cNvGraphicFramePr>
            <a:graphicFrameLocks noChangeAspect="1"/>
          </p:cNvGraphicFramePr>
          <p:nvPr/>
        </p:nvGraphicFramePr>
        <p:xfrm>
          <a:off x="5334000" y="2057400"/>
          <a:ext cx="2139950" cy="700088"/>
        </p:xfrm>
        <a:graphic>
          <a:graphicData uri="http://schemas.openxmlformats.org/presentationml/2006/ole">
            <mc:AlternateContent xmlns:mc="http://schemas.openxmlformats.org/markup-compatibility/2006">
              <mc:Choice xmlns:v="urn:schemas-microsoft-com:vml" Requires="v">
                <p:oleObj spid="_x0000_s277580" name="Equation" r:id="rId11" imgW="2171520" imgH="558720" progId="">
                  <p:embed/>
                </p:oleObj>
              </mc:Choice>
              <mc:Fallback>
                <p:oleObj name="Equation" r:id="rId11" imgW="2171520" imgH="558720" progId="">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34000" y="2057400"/>
                        <a:ext cx="2139950" cy="700088"/>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57749" name="Rectangle 21"/>
          <p:cNvSpPr>
            <a:spLocks noChangeArrowheads="1"/>
          </p:cNvSpPr>
          <p:nvPr/>
        </p:nvSpPr>
        <p:spPr bwMode="auto">
          <a:xfrm>
            <a:off x="4419600" y="1219200"/>
            <a:ext cx="3263900" cy="355600"/>
          </a:xfrm>
          <a:prstGeom prst="rect">
            <a:avLst/>
          </a:prstGeom>
          <a:noFill/>
          <a:ln w="9525">
            <a:noFill/>
            <a:miter lim="800000"/>
            <a:headEnd/>
            <a:tailEnd/>
          </a:ln>
          <a:effectLst/>
        </p:spPr>
        <p:txBody>
          <a:bodyPr/>
          <a:lstStyle/>
          <a:p>
            <a:pPr>
              <a:spcBef>
                <a:spcPct val="20000"/>
              </a:spcBef>
              <a:tabLst>
                <a:tab pos="457200" algn="l"/>
                <a:tab pos="914400" algn="l"/>
              </a:tabLst>
            </a:pPr>
            <a:r>
              <a:rPr lang="en-US" sz="2200" dirty="0">
                <a:solidFill>
                  <a:schemeClr val="accent2"/>
                </a:solidFill>
              </a:rPr>
              <a:t>where a = turns ratio</a:t>
            </a:r>
            <a:endParaRPr lang="en-US" sz="2200" dirty="0"/>
          </a:p>
        </p:txBody>
      </p:sp>
      <p:sp>
        <p:nvSpPr>
          <p:cNvPr id="15"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16"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7" name="Rectangle 4"/>
          <p:cNvSpPr>
            <a:spLocks noChangeArrowheads="1"/>
          </p:cNvSpPr>
          <p:nvPr/>
        </p:nvSpPr>
        <p:spPr bwMode="auto">
          <a:xfrm>
            <a:off x="0" y="0"/>
            <a:ext cx="6705600" cy="304800"/>
          </a:xfrm>
          <a:prstGeom prst="rect">
            <a:avLst/>
          </a:prstGeom>
          <a:noFill/>
          <a:ln w="9525">
            <a:noFill/>
            <a:miter lim="800000"/>
            <a:headEnd/>
            <a:tailEnd/>
          </a:ln>
        </p:spPr>
        <p:txBody>
          <a:bodyPr/>
          <a:lstStyle/>
          <a:p>
            <a:pPr>
              <a:spcBef>
                <a:spcPct val="20000"/>
              </a:spcBef>
            </a:pPr>
            <a:r>
              <a:rPr lang="en-US" sz="2000" dirty="0">
                <a:solidFill>
                  <a:schemeClr val="accent2"/>
                </a:solidFill>
                <a:cs typeface="Times New Roman" pitchFamily="18" charset="0"/>
              </a:rPr>
              <a:t>Chapter 9      EGR 272 – Circuit Theory II</a:t>
            </a:r>
            <a:endParaRPr lang="en-US" sz="3200" dirty="0"/>
          </a:p>
        </p:txBody>
      </p:sp>
    </p:spTree>
    <p:extLst>
      <p:ext uri="{BB962C8B-B14F-4D97-AF65-F5344CB8AC3E}">
        <p14:creationId xmlns:p14="http://schemas.microsoft.com/office/powerpoint/2010/main" val="59759004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31" name="Rectangle 7"/>
          <p:cNvSpPr>
            <a:spLocks noChangeArrowheads="1"/>
          </p:cNvSpPr>
          <p:nvPr/>
        </p:nvSpPr>
        <p:spPr bwMode="auto">
          <a:xfrm>
            <a:off x="0" y="381000"/>
            <a:ext cx="3505200" cy="381000"/>
          </a:xfrm>
          <a:prstGeom prst="rect">
            <a:avLst/>
          </a:prstGeom>
          <a:noFill/>
          <a:ln w="9525">
            <a:noFill/>
            <a:miter lim="800000"/>
            <a:headEnd/>
            <a:tailEnd/>
          </a:ln>
          <a:effectLst/>
        </p:spPr>
        <p:txBody>
          <a:bodyPr/>
          <a:lstStyle/>
          <a:p>
            <a:pPr>
              <a:spcBef>
                <a:spcPct val="20000"/>
              </a:spcBef>
              <a:tabLst>
                <a:tab pos="457200" algn="l"/>
                <a:tab pos="914400" algn="l"/>
              </a:tabLst>
            </a:pPr>
            <a:r>
              <a:rPr lang="en-US" sz="2200" b="1" u="sng" dirty="0">
                <a:solidFill>
                  <a:schemeClr val="accent2"/>
                </a:solidFill>
              </a:rPr>
              <a:t>Transformer symbols</a:t>
            </a:r>
            <a:endParaRPr lang="en-US" sz="2200" dirty="0">
              <a:solidFill>
                <a:schemeClr val="accent2"/>
              </a:solidFill>
            </a:endParaRPr>
          </a:p>
        </p:txBody>
      </p:sp>
      <p:grpSp>
        <p:nvGrpSpPr>
          <p:cNvPr id="58" name="Group 57"/>
          <p:cNvGrpSpPr/>
          <p:nvPr/>
        </p:nvGrpSpPr>
        <p:grpSpPr>
          <a:xfrm>
            <a:off x="533400" y="1524000"/>
            <a:ext cx="6019800" cy="2505075"/>
            <a:chOff x="685800" y="1228725"/>
            <a:chExt cx="4916488" cy="1947863"/>
          </a:xfrm>
        </p:grpSpPr>
        <p:sp>
          <p:nvSpPr>
            <p:cNvPr id="461837" name="Line 13"/>
            <p:cNvSpPr>
              <a:spLocks noChangeShapeType="1"/>
            </p:cNvSpPr>
            <p:nvPr/>
          </p:nvSpPr>
          <p:spPr bwMode="auto">
            <a:xfrm>
              <a:off x="1074738" y="1228725"/>
              <a:ext cx="442912" cy="0"/>
            </a:xfrm>
            <a:prstGeom prst="line">
              <a:avLst/>
            </a:prstGeom>
            <a:noFill/>
            <a:ln w="28575">
              <a:solidFill>
                <a:schemeClr val="accent2"/>
              </a:solidFill>
              <a:round/>
              <a:headEnd/>
              <a:tailEnd/>
            </a:ln>
          </p:spPr>
          <p:txBody>
            <a:bodyPr/>
            <a:lstStyle/>
            <a:p>
              <a:endParaRPr lang="en-US"/>
            </a:p>
          </p:txBody>
        </p:sp>
        <p:sp>
          <p:nvSpPr>
            <p:cNvPr id="461838" name="Line 14"/>
            <p:cNvSpPr>
              <a:spLocks noChangeShapeType="1"/>
            </p:cNvSpPr>
            <p:nvPr/>
          </p:nvSpPr>
          <p:spPr bwMode="auto">
            <a:xfrm>
              <a:off x="1074738" y="2752725"/>
              <a:ext cx="442912" cy="0"/>
            </a:xfrm>
            <a:prstGeom prst="line">
              <a:avLst/>
            </a:prstGeom>
            <a:noFill/>
            <a:ln w="28575">
              <a:solidFill>
                <a:schemeClr val="accent2"/>
              </a:solidFill>
              <a:round/>
              <a:headEnd/>
              <a:tailEnd/>
            </a:ln>
          </p:spPr>
          <p:txBody>
            <a:bodyPr/>
            <a:lstStyle/>
            <a:p>
              <a:endParaRPr lang="en-US"/>
            </a:p>
          </p:txBody>
        </p:sp>
        <p:sp>
          <p:nvSpPr>
            <p:cNvPr id="461839" name="Line 15"/>
            <p:cNvSpPr>
              <a:spLocks noChangeShapeType="1"/>
            </p:cNvSpPr>
            <p:nvPr/>
          </p:nvSpPr>
          <p:spPr bwMode="auto">
            <a:xfrm flipV="1">
              <a:off x="1517650" y="1228725"/>
              <a:ext cx="1588" cy="381000"/>
            </a:xfrm>
            <a:prstGeom prst="line">
              <a:avLst/>
            </a:prstGeom>
            <a:noFill/>
            <a:ln w="28575">
              <a:solidFill>
                <a:schemeClr val="accent2"/>
              </a:solidFill>
              <a:round/>
              <a:headEnd/>
              <a:tailEnd/>
            </a:ln>
          </p:spPr>
          <p:txBody>
            <a:bodyPr/>
            <a:lstStyle/>
            <a:p>
              <a:endParaRPr lang="en-US"/>
            </a:p>
          </p:txBody>
        </p:sp>
        <p:sp>
          <p:nvSpPr>
            <p:cNvPr id="461840" name="Arc 16"/>
            <p:cNvSpPr>
              <a:spLocks/>
            </p:cNvSpPr>
            <p:nvPr/>
          </p:nvSpPr>
          <p:spPr bwMode="auto">
            <a:xfrm>
              <a:off x="1517650" y="1609725"/>
              <a:ext cx="84138" cy="9525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accent2"/>
              </a:solidFill>
              <a:round/>
              <a:headEnd/>
              <a:tailEnd/>
            </a:ln>
          </p:spPr>
          <p:txBody>
            <a:bodyPr/>
            <a:lstStyle/>
            <a:p>
              <a:endParaRPr lang="en-US"/>
            </a:p>
          </p:txBody>
        </p:sp>
        <p:sp>
          <p:nvSpPr>
            <p:cNvPr id="461841" name="Arc 17"/>
            <p:cNvSpPr>
              <a:spLocks/>
            </p:cNvSpPr>
            <p:nvPr/>
          </p:nvSpPr>
          <p:spPr bwMode="auto">
            <a:xfrm>
              <a:off x="1517650" y="1704975"/>
              <a:ext cx="84138" cy="9525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8575">
              <a:solidFill>
                <a:schemeClr val="accent2"/>
              </a:solidFill>
              <a:round/>
              <a:headEnd/>
              <a:tailEnd/>
            </a:ln>
          </p:spPr>
          <p:txBody>
            <a:bodyPr/>
            <a:lstStyle/>
            <a:p>
              <a:endParaRPr lang="en-US"/>
            </a:p>
          </p:txBody>
        </p:sp>
        <p:sp>
          <p:nvSpPr>
            <p:cNvPr id="461842" name="Arc 18"/>
            <p:cNvSpPr>
              <a:spLocks/>
            </p:cNvSpPr>
            <p:nvPr/>
          </p:nvSpPr>
          <p:spPr bwMode="auto">
            <a:xfrm>
              <a:off x="1517650" y="1800225"/>
              <a:ext cx="84138" cy="9525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accent2"/>
              </a:solidFill>
              <a:round/>
              <a:headEnd/>
              <a:tailEnd/>
            </a:ln>
          </p:spPr>
          <p:txBody>
            <a:bodyPr/>
            <a:lstStyle/>
            <a:p>
              <a:endParaRPr lang="en-US"/>
            </a:p>
          </p:txBody>
        </p:sp>
        <p:sp>
          <p:nvSpPr>
            <p:cNvPr id="461843" name="Arc 19"/>
            <p:cNvSpPr>
              <a:spLocks/>
            </p:cNvSpPr>
            <p:nvPr/>
          </p:nvSpPr>
          <p:spPr bwMode="auto">
            <a:xfrm>
              <a:off x="1517650" y="1895475"/>
              <a:ext cx="84138" cy="9525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8575">
              <a:solidFill>
                <a:schemeClr val="accent2"/>
              </a:solidFill>
              <a:round/>
              <a:headEnd/>
              <a:tailEnd/>
            </a:ln>
          </p:spPr>
          <p:txBody>
            <a:bodyPr/>
            <a:lstStyle/>
            <a:p>
              <a:endParaRPr lang="en-US"/>
            </a:p>
          </p:txBody>
        </p:sp>
        <p:sp>
          <p:nvSpPr>
            <p:cNvPr id="461844" name="Arc 20"/>
            <p:cNvSpPr>
              <a:spLocks/>
            </p:cNvSpPr>
            <p:nvPr/>
          </p:nvSpPr>
          <p:spPr bwMode="auto">
            <a:xfrm>
              <a:off x="1517650" y="1990725"/>
              <a:ext cx="84138" cy="9525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accent2"/>
              </a:solidFill>
              <a:round/>
              <a:headEnd/>
              <a:tailEnd/>
            </a:ln>
          </p:spPr>
          <p:txBody>
            <a:bodyPr/>
            <a:lstStyle/>
            <a:p>
              <a:endParaRPr lang="en-US"/>
            </a:p>
          </p:txBody>
        </p:sp>
        <p:sp>
          <p:nvSpPr>
            <p:cNvPr id="461845" name="Arc 21"/>
            <p:cNvSpPr>
              <a:spLocks/>
            </p:cNvSpPr>
            <p:nvPr/>
          </p:nvSpPr>
          <p:spPr bwMode="auto">
            <a:xfrm>
              <a:off x="1517650" y="2085975"/>
              <a:ext cx="84138" cy="9525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8575">
              <a:solidFill>
                <a:schemeClr val="accent2"/>
              </a:solidFill>
              <a:round/>
              <a:headEnd/>
              <a:tailEnd/>
            </a:ln>
          </p:spPr>
          <p:txBody>
            <a:bodyPr/>
            <a:lstStyle/>
            <a:p>
              <a:endParaRPr lang="en-US"/>
            </a:p>
          </p:txBody>
        </p:sp>
        <p:sp>
          <p:nvSpPr>
            <p:cNvPr id="461846" name="Arc 22"/>
            <p:cNvSpPr>
              <a:spLocks/>
            </p:cNvSpPr>
            <p:nvPr/>
          </p:nvSpPr>
          <p:spPr bwMode="auto">
            <a:xfrm>
              <a:off x="1517650" y="2181225"/>
              <a:ext cx="84138" cy="9525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accent2"/>
              </a:solidFill>
              <a:round/>
              <a:headEnd/>
              <a:tailEnd/>
            </a:ln>
          </p:spPr>
          <p:txBody>
            <a:bodyPr/>
            <a:lstStyle/>
            <a:p>
              <a:endParaRPr lang="en-US"/>
            </a:p>
          </p:txBody>
        </p:sp>
        <p:sp>
          <p:nvSpPr>
            <p:cNvPr id="461847" name="Arc 23"/>
            <p:cNvSpPr>
              <a:spLocks/>
            </p:cNvSpPr>
            <p:nvPr/>
          </p:nvSpPr>
          <p:spPr bwMode="auto">
            <a:xfrm>
              <a:off x="1517650" y="2276475"/>
              <a:ext cx="84138" cy="9525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8575">
              <a:solidFill>
                <a:schemeClr val="accent2"/>
              </a:solidFill>
              <a:round/>
              <a:headEnd/>
              <a:tailEnd/>
            </a:ln>
          </p:spPr>
          <p:txBody>
            <a:bodyPr/>
            <a:lstStyle/>
            <a:p>
              <a:endParaRPr lang="en-US"/>
            </a:p>
          </p:txBody>
        </p:sp>
        <p:sp>
          <p:nvSpPr>
            <p:cNvPr id="461848" name="Line 24"/>
            <p:cNvSpPr>
              <a:spLocks noChangeShapeType="1"/>
            </p:cNvSpPr>
            <p:nvPr/>
          </p:nvSpPr>
          <p:spPr bwMode="auto">
            <a:xfrm>
              <a:off x="1517650" y="2371725"/>
              <a:ext cx="1588" cy="381000"/>
            </a:xfrm>
            <a:prstGeom prst="line">
              <a:avLst/>
            </a:prstGeom>
            <a:noFill/>
            <a:ln w="28575">
              <a:solidFill>
                <a:schemeClr val="accent2"/>
              </a:solidFill>
              <a:round/>
              <a:headEnd/>
              <a:tailEnd/>
            </a:ln>
          </p:spPr>
          <p:txBody>
            <a:bodyPr/>
            <a:lstStyle/>
            <a:p>
              <a:endParaRPr lang="en-US"/>
            </a:p>
          </p:txBody>
        </p:sp>
        <p:sp>
          <p:nvSpPr>
            <p:cNvPr id="461849" name="Line 25"/>
            <p:cNvSpPr>
              <a:spLocks noChangeShapeType="1"/>
            </p:cNvSpPr>
            <p:nvPr/>
          </p:nvSpPr>
          <p:spPr bwMode="auto">
            <a:xfrm flipV="1">
              <a:off x="1770063" y="1228725"/>
              <a:ext cx="0" cy="381000"/>
            </a:xfrm>
            <a:prstGeom prst="line">
              <a:avLst/>
            </a:prstGeom>
            <a:noFill/>
            <a:ln w="28575">
              <a:solidFill>
                <a:schemeClr val="accent2"/>
              </a:solidFill>
              <a:round/>
              <a:headEnd/>
              <a:tailEnd/>
            </a:ln>
          </p:spPr>
          <p:txBody>
            <a:bodyPr/>
            <a:lstStyle/>
            <a:p>
              <a:endParaRPr lang="en-US"/>
            </a:p>
          </p:txBody>
        </p:sp>
        <p:sp>
          <p:nvSpPr>
            <p:cNvPr id="461850" name="Arc 26"/>
            <p:cNvSpPr>
              <a:spLocks/>
            </p:cNvSpPr>
            <p:nvPr/>
          </p:nvSpPr>
          <p:spPr bwMode="auto">
            <a:xfrm>
              <a:off x="1770063" y="1609725"/>
              <a:ext cx="84137" cy="9525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accent2"/>
              </a:solidFill>
              <a:round/>
              <a:headEnd/>
              <a:tailEnd/>
            </a:ln>
          </p:spPr>
          <p:txBody>
            <a:bodyPr/>
            <a:lstStyle/>
            <a:p>
              <a:endParaRPr lang="en-US"/>
            </a:p>
          </p:txBody>
        </p:sp>
        <p:sp>
          <p:nvSpPr>
            <p:cNvPr id="461851" name="Arc 27"/>
            <p:cNvSpPr>
              <a:spLocks/>
            </p:cNvSpPr>
            <p:nvPr/>
          </p:nvSpPr>
          <p:spPr bwMode="auto">
            <a:xfrm>
              <a:off x="1770063" y="1704975"/>
              <a:ext cx="84137" cy="9525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8575">
              <a:solidFill>
                <a:schemeClr val="accent2"/>
              </a:solidFill>
              <a:round/>
              <a:headEnd/>
              <a:tailEnd/>
            </a:ln>
          </p:spPr>
          <p:txBody>
            <a:bodyPr/>
            <a:lstStyle/>
            <a:p>
              <a:endParaRPr lang="en-US"/>
            </a:p>
          </p:txBody>
        </p:sp>
        <p:sp>
          <p:nvSpPr>
            <p:cNvPr id="461852" name="Arc 28"/>
            <p:cNvSpPr>
              <a:spLocks/>
            </p:cNvSpPr>
            <p:nvPr/>
          </p:nvSpPr>
          <p:spPr bwMode="auto">
            <a:xfrm>
              <a:off x="1770063" y="1800225"/>
              <a:ext cx="84137" cy="9525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accent2"/>
              </a:solidFill>
              <a:round/>
              <a:headEnd/>
              <a:tailEnd/>
            </a:ln>
          </p:spPr>
          <p:txBody>
            <a:bodyPr/>
            <a:lstStyle/>
            <a:p>
              <a:endParaRPr lang="en-US"/>
            </a:p>
          </p:txBody>
        </p:sp>
        <p:sp>
          <p:nvSpPr>
            <p:cNvPr id="461853" name="Arc 29"/>
            <p:cNvSpPr>
              <a:spLocks/>
            </p:cNvSpPr>
            <p:nvPr/>
          </p:nvSpPr>
          <p:spPr bwMode="auto">
            <a:xfrm>
              <a:off x="1770063" y="1895475"/>
              <a:ext cx="84137" cy="9525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8575">
              <a:solidFill>
                <a:schemeClr val="accent2"/>
              </a:solidFill>
              <a:round/>
              <a:headEnd/>
              <a:tailEnd/>
            </a:ln>
          </p:spPr>
          <p:txBody>
            <a:bodyPr/>
            <a:lstStyle/>
            <a:p>
              <a:endParaRPr lang="en-US"/>
            </a:p>
          </p:txBody>
        </p:sp>
        <p:sp>
          <p:nvSpPr>
            <p:cNvPr id="461854" name="Arc 30"/>
            <p:cNvSpPr>
              <a:spLocks/>
            </p:cNvSpPr>
            <p:nvPr/>
          </p:nvSpPr>
          <p:spPr bwMode="auto">
            <a:xfrm>
              <a:off x="1770063" y="1990725"/>
              <a:ext cx="84137" cy="9525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accent2"/>
              </a:solidFill>
              <a:round/>
              <a:headEnd/>
              <a:tailEnd/>
            </a:ln>
          </p:spPr>
          <p:txBody>
            <a:bodyPr/>
            <a:lstStyle/>
            <a:p>
              <a:endParaRPr lang="en-US"/>
            </a:p>
          </p:txBody>
        </p:sp>
        <p:sp>
          <p:nvSpPr>
            <p:cNvPr id="461855" name="Arc 31"/>
            <p:cNvSpPr>
              <a:spLocks/>
            </p:cNvSpPr>
            <p:nvPr/>
          </p:nvSpPr>
          <p:spPr bwMode="auto">
            <a:xfrm>
              <a:off x="1770063" y="2085975"/>
              <a:ext cx="84137" cy="9525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8575">
              <a:solidFill>
                <a:schemeClr val="accent2"/>
              </a:solidFill>
              <a:round/>
              <a:headEnd/>
              <a:tailEnd/>
            </a:ln>
          </p:spPr>
          <p:txBody>
            <a:bodyPr/>
            <a:lstStyle/>
            <a:p>
              <a:endParaRPr lang="en-US"/>
            </a:p>
          </p:txBody>
        </p:sp>
        <p:sp>
          <p:nvSpPr>
            <p:cNvPr id="461856" name="Arc 32"/>
            <p:cNvSpPr>
              <a:spLocks/>
            </p:cNvSpPr>
            <p:nvPr/>
          </p:nvSpPr>
          <p:spPr bwMode="auto">
            <a:xfrm>
              <a:off x="1770063" y="2181225"/>
              <a:ext cx="84137" cy="9525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accent2"/>
              </a:solidFill>
              <a:round/>
              <a:headEnd/>
              <a:tailEnd/>
            </a:ln>
          </p:spPr>
          <p:txBody>
            <a:bodyPr/>
            <a:lstStyle/>
            <a:p>
              <a:endParaRPr lang="en-US"/>
            </a:p>
          </p:txBody>
        </p:sp>
        <p:sp>
          <p:nvSpPr>
            <p:cNvPr id="461857" name="Arc 33"/>
            <p:cNvSpPr>
              <a:spLocks/>
            </p:cNvSpPr>
            <p:nvPr/>
          </p:nvSpPr>
          <p:spPr bwMode="auto">
            <a:xfrm>
              <a:off x="1770063" y="2276475"/>
              <a:ext cx="84137" cy="9525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8575">
              <a:solidFill>
                <a:schemeClr val="accent2"/>
              </a:solidFill>
              <a:round/>
              <a:headEnd/>
              <a:tailEnd/>
            </a:ln>
          </p:spPr>
          <p:txBody>
            <a:bodyPr/>
            <a:lstStyle/>
            <a:p>
              <a:endParaRPr lang="en-US"/>
            </a:p>
          </p:txBody>
        </p:sp>
        <p:sp>
          <p:nvSpPr>
            <p:cNvPr id="461858" name="Line 34"/>
            <p:cNvSpPr>
              <a:spLocks noChangeShapeType="1"/>
            </p:cNvSpPr>
            <p:nvPr/>
          </p:nvSpPr>
          <p:spPr bwMode="auto">
            <a:xfrm>
              <a:off x="1770063" y="2371725"/>
              <a:ext cx="0" cy="381000"/>
            </a:xfrm>
            <a:prstGeom prst="line">
              <a:avLst/>
            </a:prstGeom>
            <a:noFill/>
            <a:ln w="28575">
              <a:solidFill>
                <a:schemeClr val="accent2"/>
              </a:solidFill>
              <a:round/>
              <a:headEnd/>
              <a:tailEnd/>
            </a:ln>
          </p:spPr>
          <p:txBody>
            <a:bodyPr/>
            <a:lstStyle/>
            <a:p>
              <a:endParaRPr lang="en-US"/>
            </a:p>
          </p:txBody>
        </p:sp>
        <p:sp>
          <p:nvSpPr>
            <p:cNvPr id="461859" name="Line 35"/>
            <p:cNvSpPr>
              <a:spLocks noChangeShapeType="1"/>
            </p:cNvSpPr>
            <p:nvPr/>
          </p:nvSpPr>
          <p:spPr bwMode="auto">
            <a:xfrm>
              <a:off x="1770063" y="1228725"/>
              <a:ext cx="503237" cy="0"/>
            </a:xfrm>
            <a:prstGeom prst="line">
              <a:avLst/>
            </a:prstGeom>
            <a:noFill/>
            <a:ln w="28575">
              <a:solidFill>
                <a:schemeClr val="accent2"/>
              </a:solidFill>
              <a:round/>
              <a:headEnd/>
              <a:tailEnd/>
            </a:ln>
          </p:spPr>
          <p:txBody>
            <a:bodyPr/>
            <a:lstStyle/>
            <a:p>
              <a:endParaRPr lang="en-US"/>
            </a:p>
          </p:txBody>
        </p:sp>
        <p:sp>
          <p:nvSpPr>
            <p:cNvPr id="461860" name="Line 36"/>
            <p:cNvSpPr>
              <a:spLocks noChangeShapeType="1"/>
            </p:cNvSpPr>
            <p:nvPr/>
          </p:nvSpPr>
          <p:spPr bwMode="auto">
            <a:xfrm>
              <a:off x="1770063" y="2752725"/>
              <a:ext cx="503237" cy="0"/>
            </a:xfrm>
            <a:prstGeom prst="line">
              <a:avLst/>
            </a:prstGeom>
            <a:noFill/>
            <a:ln w="28575">
              <a:solidFill>
                <a:schemeClr val="accent2"/>
              </a:solidFill>
              <a:round/>
              <a:headEnd/>
              <a:tailEnd/>
            </a:ln>
          </p:spPr>
          <p:txBody>
            <a:bodyPr/>
            <a:lstStyle/>
            <a:p>
              <a:endParaRPr lang="en-US"/>
            </a:p>
          </p:txBody>
        </p:sp>
        <p:sp>
          <p:nvSpPr>
            <p:cNvPr id="461866" name="Line 42"/>
            <p:cNvSpPr>
              <a:spLocks noChangeShapeType="1"/>
            </p:cNvSpPr>
            <p:nvPr/>
          </p:nvSpPr>
          <p:spPr bwMode="auto">
            <a:xfrm>
              <a:off x="3603625" y="1228725"/>
              <a:ext cx="442913" cy="0"/>
            </a:xfrm>
            <a:prstGeom prst="line">
              <a:avLst/>
            </a:prstGeom>
            <a:noFill/>
            <a:ln w="28575">
              <a:solidFill>
                <a:schemeClr val="accent2"/>
              </a:solidFill>
              <a:round/>
              <a:headEnd/>
              <a:tailEnd/>
            </a:ln>
          </p:spPr>
          <p:txBody>
            <a:bodyPr/>
            <a:lstStyle/>
            <a:p>
              <a:endParaRPr lang="en-US"/>
            </a:p>
          </p:txBody>
        </p:sp>
        <p:sp>
          <p:nvSpPr>
            <p:cNvPr id="461867" name="Line 43"/>
            <p:cNvSpPr>
              <a:spLocks noChangeShapeType="1"/>
            </p:cNvSpPr>
            <p:nvPr/>
          </p:nvSpPr>
          <p:spPr bwMode="auto">
            <a:xfrm>
              <a:off x="3603625" y="2752725"/>
              <a:ext cx="442913" cy="0"/>
            </a:xfrm>
            <a:prstGeom prst="line">
              <a:avLst/>
            </a:prstGeom>
            <a:noFill/>
            <a:ln w="28575">
              <a:solidFill>
                <a:schemeClr val="accent2"/>
              </a:solidFill>
              <a:round/>
              <a:headEnd/>
              <a:tailEnd/>
            </a:ln>
          </p:spPr>
          <p:txBody>
            <a:bodyPr/>
            <a:lstStyle/>
            <a:p>
              <a:endParaRPr lang="en-US"/>
            </a:p>
          </p:txBody>
        </p:sp>
        <p:sp>
          <p:nvSpPr>
            <p:cNvPr id="461868" name="Line 44"/>
            <p:cNvSpPr>
              <a:spLocks noChangeShapeType="1"/>
            </p:cNvSpPr>
            <p:nvPr/>
          </p:nvSpPr>
          <p:spPr bwMode="auto">
            <a:xfrm flipV="1">
              <a:off x="4046538" y="1228725"/>
              <a:ext cx="1587" cy="381000"/>
            </a:xfrm>
            <a:prstGeom prst="line">
              <a:avLst/>
            </a:prstGeom>
            <a:noFill/>
            <a:ln w="28575">
              <a:solidFill>
                <a:schemeClr val="accent2"/>
              </a:solidFill>
              <a:round/>
              <a:headEnd/>
              <a:tailEnd/>
            </a:ln>
          </p:spPr>
          <p:txBody>
            <a:bodyPr/>
            <a:lstStyle/>
            <a:p>
              <a:endParaRPr lang="en-US"/>
            </a:p>
          </p:txBody>
        </p:sp>
        <p:sp>
          <p:nvSpPr>
            <p:cNvPr id="461869" name="Arc 45"/>
            <p:cNvSpPr>
              <a:spLocks/>
            </p:cNvSpPr>
            <p:nvPr/>
          </p:nvSpPr>
          <p:spPr bwMode="auto">
            <a:xfrm>
              <a:off x="4046538" y="1609725"/>
              <a:ext cx="84137" cy="9525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accent2"/>
              </a:solidFill>
              <a:round/>
              <a:headEnd/>
              <a:tailEnd/>
            </a:ln>
          </p:spPr>
          <p:txBody>
            <a:bodyPr/>
            <a:lstStyle/>
            <a:p>
              <a:endParaRPr lang="en-US"/>
            </a:p>
          </p:txBody>
        </p:sp>
        <p:sp>
          <p:nvSpPr>
            <p:cNvPr id="461870" name="Arc 46"/>
            <p:cNvSpPr>
              <a:spLocks/>
            </p:cNvSpPr>
            <p:nvPr/>
          </p:nvSpPr>
          <p:spPr bwMode="auto">
            <a:xfrm>
              <a:off x="4046538" y="1704975"/>
              <a:ext cx="84137" cy="9525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8575">
              <a:solidFill>
                <a:schemeClr val="accent2"/>
              </a:solidFill>
              <a:round/>
              <a:headEnd/>
              <a:tailEnd/>
            </a:ln>
          </p:spPr>
          <p:txBody>
            <a:bodyPr/>
            <a:lstStyle/>
            <a:p>
              <a:endParaRPr lang="en-US"/>
            </a:p>
          </p:txBody>
        </p:sp>
        <p:sp>
          <p:nvSpPr>
            <p:cNvPr id="461871" name="Arc 47"/>
            <p:cNvSpPr>
              <a:spLocks/>
            </p:cNvSpPr>
            <p:nvPr/>
          </p:nvSpPr>
          <p:spPr bwMode="auto">
            <a:xfrm>
              <a:off x="4046538" y="1800225"/>
              <a:ext cx="84137" cy="9525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accent2"/>
              </a:solidFill>
              <a:round/>
              <a:headEnd/>
              <a:tailEnd/>
            </a:ln>
          </p:spPr>
          <p:txBody>
            <a:bodyPr/>
            <a:lstStyle/>
            <a:p>
              <a:endParaRPr lang="en-US"/>
            </a:p>
          </p:txBody>
        </p:sp>
        <p:sp>
          <p:nvSpPr>
            <p:cNvPr id="461872" name="Arc 48"/>
            <p:cNvSpPr>
              <a:spLocks/>
            </p:cNvSpPr>
            <p:nvPr/>
          </p:nvSpPr>
          <p:spPr bwMode="auto">
            <a:xfrm>
              <a:off x="4046538" y="1895475"/>
              <a:ext cx="84137" cy="9525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8575">
              <a:solidFill>
                <a:schemeClr val="accent2"/>
              </a:solidFill>
              <a:round/>
              <a:headEnd/>
              <a:tailEnd/>
            </a:ln>
          </p:spPr>
          <p:txBody>
            <a:bodyPr/>
            <a:lstStyle/>
            <a:p>
              <a:endParaRPr lang="en-US"/>
            </a:p>
          </p:txBody>
        </p:sp>
        <p:sp>
          <p:nvSpPr>
            <p:cNvPr id="461873" name="Arc 49"/>
            <p:cNvSpPr>
              <a:spLocks/>
            </p:cNvSpPr>
            <p:nvPr/>
          </p:nvSpPr>
          <p:spPr bwMode="auto">
            <a:xfrm>
              <a:off x="4046538" y="1990725"/>
              <a:ext cx="84137" cy="9525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accent2"/>
              </a:solidFill>
              <a:round/>
              <a:headEnd/>
              <a:tailEnd/>
            </a:ln>
          </p:spPr>
          <p:txBody>
            <a:bodyPr/>
            <a:lstStyle/>
            <a:p>
              <a:endParaRPr lang="en-US"/>
            </a:p>
          </p:txBody>
        </p:sp>
        <p:sp>
          <p:nvSpPr>
            <p:cNvPr id="461874" name="Arc 50"/>
            <p:cNvSpPr>
              <a:spLocks/>
            </p:cNvSpPr>
            <p:nvPr/>
          </p:nvSpPr>
          <p:spPr bwMode="auto">
            <a:xfrm>
              <a:off x="4046538" y="2085975"/>
              <a:ext cx="84137" cy="9525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8575">
              <a:solidFill>
                <a:schemeClr val="accent2"/>
              </a:solidFill>
              <a:round/>
              <a:headEnd/>
              <a:tailEnd/>
            </a:ln>
          </p:spPr>
          <p:txBody>
            <a:bodyPr/>
            <a:lstStyle/>
            <a:p>
              <a:endParaRPr lang="en-US"/>
            </a:p>
          </p:txBody>
        </p:sp>
        <p:sp>
          <p:nvSpPr>
            <p:cNvPr id="461875" name="Arc 51"/>
            <p:cNvSpPr>
              <a:spLocks/>
            </p:cNvSpPr>
            <p:nvPr/>
          </p:nvSpPr>
          <p:spPr bwMode="auto">
            <a:xfrm>
              <a:off x="4046538" y="2181225"/>
              <a:ext cx="84137" cy="9525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accent2"/>
              </a:solidFill>
              <a:round/>
              <a:headEnd/>
              <a:tailEnd/>
            </a:ln>
          </p:spPr>
          <p:txBody>
            <a:bodyPr/>
            <a:lstStyle/>
            <a:p>
              <a:endParaRPr lang="en-US"/>
            </a:p>
          </p:txBody>
        </p:sp>
        <p:sp>
          <p:nvSpPr>
            <p:cNvPr id="461876" name="Arc 52"/>
            <p:cNvSpPr>
              <a:spLocks/>
            </p:cNvSpPr>
            <p:nvPr/>
          </p:nvSpPr>
          <p:spPr bwMode="auto">
            <a:xfrm>
              <a:off x="4046538" y="2276475"/>
              <a:ext cx="84137" cy="9525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8575">
              <a:solidFill>
                <a:schemeClr val="accent2"/>
              </a:solidFill>
              <a:round/>
              <a:headEnd/>
              <a:tailEnd/>
            </a:ln>
          </p:spPr>
          <p:txBody>
            <a:bodyPr/>
            <a:lstStyle/>
            <a:p>
              <a:endParaRPr lang="en-US"/>
            </a:p>
          </p:txBody>
        </p:sp>
        <p:sp>
          <p:nvSpPr>
            <p:cNvPr id="461877" name="Line 53"/>
            <p:cNvSpPr>
              <a:spLocks noChangeShapeType="1"/>
            </p:cNvSpPr>
            <p:nvPr/>
          </p:nvSpPr>
          <p:spPr bwMode="auto">
            <a:xfrm>
              <a:off x="4046538" y="2371725"/>
              <a:ext cx="1587" cy="381000"/>
            </a:xfrm>
            <a:prstGeom prst="line">
              <a:avLst/>
            </a:prstGeom>
            <a:noFill/>
            <a:ln w="28575">
              <a:solidFill>
                <a:schemeClr val="accent2"/>
              </a:solidFill>
              <a:round/>
              <a:headEnd/>
              <a:tailEnd/>
            </a:ln>
          </p:spPr>
          <p:txBody>
            <a:bodyPr/>
            <a:lstStyle/>
            <a:p>
              <a:endParaRPr lang="en-US"/>
            </a:p>
          </p:txBody>
        </p:sp>
        <p:sp>
          <p:nvSpPr>
            <p:cNvPr id="461878" name="Line 54"/>
            <p:cNvSpPr>
              <a:spLocks noChangeShapeType="1"/>
            </p:cNvSpPr>
            <p:nvPr/>
          </p:nvSpPr>
          <p:spPr bwMode="auto">
            <a:xfrm flipV="1">
              <a:off x="4383088" y="1228725"/>
              <a:ext cx="0" cy="381000"/>
            </a:xfrm>
            <a:prstGeom prst="line">
              <a:avLst/>
            </a:prstGeom>
            <a:noFill/>
            <a:ln w="28575">
              <a:solidFill>
                <a:schemeClr val="accent2"/>
              </a:solidFill>
              <a:round/>
              <a:headEnd/>
              <a:tailEnd/>
            </a:ln>
          </p:spPr>
          <p:txBody>
            <a:bodyPr/>
            <a:lstStyle/>
            <a:p>
              <a:endParaRPr lang="en-US"/>
            </a:p>
          </p:txBody>
        </p:sp>
        <p:sp>
          <p:nvSpPr>
            <p:cNvPr id="461879" name="Arc 55"/>
            <p:cNvSpPr>
              <a:spLocks/>
            </p:cNvSpPr>
            <p:nvPr/>
          </p:nvSpPr>
          <p:spPr bwMode="auto">
            <a:xfrm>
              <a:off x="4383088" y="1609725"/>
              <a:ext cx="84137" cy="9525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accent2"/>
              </a:solidFill>
              <a:round/>
              <a:headEnd/>
              <a:tailEnd/>
            </a:ln>
          </p:spPr>
          <p:txBody>
            <a:bodyPr/>
            <a:lstStyle/>
            <a:p>
              <a:endParaRPr lang="en-US"/>
            </a:p>
          </p:txBody>
        </p:sp>
        <p:sp>
          <p:nvSpPr>
            <p:cNvPr id="461880" name="Arc 56"/>
            <p:cNvSpPr>
              <a:spLocks/>
            </p:cNvSpPr>
            <p:nvPr/>
          </p:nvSpPr>
          <p:spPr bwMode="auto">
            <a:xfrm>
              <a:off x="4383088" y="1704975"/>
              <a:ext cx="84137" cy="9525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8575">
              <a:solidFill>
                <a:schemeClr val="accent2"/>
              </a:solidFill>
              <a:round/>
              <a:headEnd/>
              <a:tailEnd/>
            </a:ln>
          </p:spPr>
          <p:txBody>
            <a:bodyPr/>
            <a:lstStyle/>
            <a:p>
              <a:endParaRPr lang="en-US"/>
            </a:p>
          </p:txBody>
        </p:sp>
        <p:sp>
          <p:nvSpPr>
            <p:cNvPr id="461881" name="Arc 57"/>
            <p:cNvSpPr>
              <a:spLocks/>
            </p:cNvSpPr>
            <p:nvPr/>
          </p:nvSpPr>
          <p:spPr bwMode="auto">
            <a:xfrm>
              <a:off x="4383088" y="1800225"/>
              <a:ext cx="84137" cy="9525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accent2"/>
              </a:solidFill>
              <a:round/>
              <a:headEnd/>
              <a:tailEnd/>
            </a:ln>
          </p:spPr>
          <p:txBody>
            <a:bodyPr/>
            <a:lstStyle/>
            <a:p>
              <a:endParaRPr lang="en-US"/>
            </a:p>
          </p:txBody>
        </p:sp>
        <p:sp>
          <p:nvSpPr>
            <p:cNvPr id="461882" name="Arc 58"/>
            <p:cNvSpPr>
              <a:spLocks/>
            </p:cNvSpPr>
            <p:nvPr/>
          </p:nvSpPr>
          <p:spPr bwMode="auto">
            <a:xfrm>
              <a:off x="4383088" y="1895475"/>
              <a:ext cx="84137" cy="9525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8575">
              <a:solidFill>
                <a:schemeClr val="accent2"/>
              </a:solidFill>
              <a:round/>
              <a:headEnd/>
              <a:tailEnd/>
            </a:ln>
          </p:spPr>
          <p:txBody>
            <a:bodyPr/>
            <a:lstStyle/>
            <a:p>
              <a:endParaRPr lang="en-US"/>
            </a:p>
          </p:txBody>
        </p:sp>
        <p:sp>
          <p:nvSpPr>
            <p:cNvPr id="461883" name="Arc 59"/>
            <p:cNvSpPr>
              <a:spLocks/>
            </p:cNvSpPr>
            <p:nvPr/>
          </p:nvSpPr>
          <p:spPr bwMode="auto">
            <a:xfrm>
              <a:off x="4383088" y="1990725"/>
              <a:ext cx="84137" cy="9525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accent2"/>
              </a:solidFill>
              <a:round/>
              <a:headEnd/>
              <a:tailEnd/>
            </a:ln>
          </p:spPr>
          <p:txBody>
            <a:bodyPr/>
            <a:lstStyle/>
            <a:p>
              <a:endParaRPr lang="en-US"/>
            </a:p>
          </p:txBody>
        </p:sp>
        <p:sp>
          <p:nvSpPr>
            <p:cNvPr id="461884" name="Arc 60"/>
            <p:cNvSpPr>
              <a:spLocks/>
            </p:cNvSpPr>
            <p:nvPr/>
          </p:nvSpPr>
          <p:spPr bwMode="auto">
            <a:xfrm>
              <a:off x="4383088" y="2085975"/>
              <a:ext cx="84137" cy="9525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8575">
              <a:solidFill>
                <a:schemeClr val="accent2"/>
              </a:solidFill>
              <a:round/>
              <a:headEnd/>
              <a:tailEnd/>
            </a:ln>
          </p:spPr>
          <p:txBody>
            <a:bodyPr/>
            <a:lstStyle/>
            <a:p>
              <a:endParaRPr lang="en-US"/>
            </a:p>
          </p:txBody>
        </p:sp>
        <p:sp>
          <p:nvSpPr>
            <p:cNvPr id="461885" name="Arc 61"/>
            <p:cNvSpPr>
              <a:spLocks/>
            </p:cNvSpPr>
            <p:nvPr/>
          </p:nvSpPr>
          <p:spPr bwMode="auto">
            <a:xfrm>
              <a:off x="4383088" y="2181225"/>
              <a:ext cx="84137" cy="9525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accent2"/>
              </a:solidFill>
              <a:round/>
              <a:headEnd/>
              <a:tailEnd/>
            </a:ln>
          </p:spPr>
          <p:txBody>
            <a:bodyPr/>
            <a:lstStyle/>
            <a:p>
              <a:endParaRPr lang="en-US"/>
            </a:p>
          </p:txBody>
        </p:sp>
        <p:sp>
          <p:nvSpPr>
            <p:cNvPr id="461886" name="Arc 62"/>
            <p:cNvSpPr>
              <a:spLocks/>
            </p:cNvSpPr>
            <p:nvPr/>
          </p:nvSpPr>
          <p:spPr bwMode="auto">
            <a:xfrm>
              <a:off x="4383088" y="2276475"/>
              <a:ext cx="84137" cy="9525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8575">
              <a:solidFill>
                <a:schemeClr val="accent2"/>
              </a:solidFill>
              <a:round/>
              <a:headEnd/>
              <a:tailEnd/>
            </a:ln>
          </p:spPr>
          <p:txBody>
            <a:bodyPr/>
            <a:lstStyle/>
            <a:p>
              <a:endParaRPr lang="en-US"/>
            </a:p>
          </p:txBody>
        </p:sp>
        <p:sp>
          <p:nvSpPr>
            <p:cNvPr id="461887" name="Line 63"/>
            <p:cNvSpPr>
              <a:spLocks noChangeShapeType="1"/>
            </p:cNvSpPr>
            <p:nvPr/>
          </p:nvSpPr>
          <p:spPr bwMode="auto">
            <a:xfrm>
              <a:off x="4383088" y="2371725"/>
              <a:ext cx="0" cy="381000"/>
            </a:xfrm>
            <a:prstGeom prst="line">
              <a:avLst/>
            </a:prstGeom>
            <a:noFill/>
            <a:ln w="28575">
              <a:solidFill>
                <a:schemeClr val="accent2"/>
              </a:solidFill>
              <a:round/>
              <a:headEnd/>
              <a:tailEnd/>
            </a:ln>
          </p:spPr>
          <p:txBody>
            <a:bodyPr/>
            <a:lstStyle/>
            <a:p>
              <a:endParaRPr lang="en-US"/>
            </a:p>
          </p:txBody>
        </p:sp>
        <p:sp>
          <p:nvSpPr>
            <p:cNvPr id="461888" name="Line 64"/>
            <p:cNvSpPr>
              <a:spLocks noChangeShapeType="1"/>
            </p:cNvSpPr>
            <p:nvPr/>
          </p:nvSpPr>
          <p:spPr bwMode="auto">
            <a:xfrm>
              <a:off x="4383088" y="1228725"/>
              <a:ext cx="503237" cy="0"/>
            </a:xfrm>
            <a:prstGeom prst="line">
              <a:avLst/>
            </a:prstGeom>
            <a:noFill/>
            <a:ln w="28575">
              <a:solidFill>
                <a:schemeClr val="accent2"/>
              </a:solidFill>
              <a:round/>
              <a:headEnd/>
              <a:tailEnd/>
            </a:ln>
          </p:spPr>
          <p:txBody>
            <a:bodyPr/>
            <a:lstStyle/>
            <a:p>
              <a:endParaRPr lang="en-US"/>
            </a:p>
          </p:txBody>
        </p:sp>
        <p:sp>
          <p:nvSpPr>
            <p:cNvPr id="461889" name="Line 65"/>
            <p:cNvSpPr>
              <a:spLocks noChangeShapeType="1"/>
            </p:cNvSpPr>
            <p:nvPr/>
          </p:nvSpPr>
          <p:spPr bwMode="auto">
            <a:xfrm>
              <a:off x="4383088" y="2752725"/>
              <a:ext cx="503237" cy="0"/>
            </a:xfrm>
            <a:prstGeom prst="line">
              <a:avLst/>
            </a:prstGeom>
            <a:noFill/>
            <a:ln w="28575">
              <a:solidFill>
                <a:schemeClr val="accent2"/>
              </a:solidFill>
              <a:round/>
              <a:headEnd/>
              <a:tailEnd/>
            </a:ln>
          </p:spPr>
          <p:txBody>
            <a:bodyPr/>
            <a:lstStyle/>
            <a:p>
              <a:endParaRPr lang="en-US"/>
            </a:p>
          </p:txBody>
        </p:sp>
        <p:sp>
          <p:nvSpPr>
            <p:cNvPr id="461890" name="Line 66"/>
            <p:cNvSpPr>
              <a:spLocks noChangeShapeType="1"/>
            </p:cNvSpPr>
            <p:nvPr/>
          </p:nvSpPr>
          <p:spPr bwMode="auto">
            <a:xfrm>
              <a:off x="4214813" y="1609725"/>
              <a:ext cx="1587" cy="857250"/>
            </a:xfrm>
            <a:prstGeom prst="line">
              <a:avLst/>
            </a:prstGeom>
            <a:noFill/>
            <a:ln w="28575">
              <a:solidFill>
                <a:schemeClr val="accent2"/>
              </a:solidFill>
              <a:round/>
              <a:headEnd/>
              <a:tailEnd/>
            </a:ln>
          </p:spPr>
          <p:txBody>
            <a:bodyPr/>
            <a:lstStyle/>
            <a:p>
              <a:endParaRPr lang="en-US"/>
            </a:p>
          </p:txBody>
        </p:sp>
        <p:sp>
          <p:nvSpPr>
            <p:cNvPr id="461891" name="Line 67"/>
            <p:cNvSpPr>
              <a:spLocks noChangeShapeType="1"/>
            </p:cNvSpPr>
            <p:nvPr/>
          </p:nvSpPr>
          <p:spPr bwMode="auto">
            <a:xfrm>
              <a:off x="4298950" y="1609725"/>
              <a:ext cx="1588" cy="857250"/>
            </a:xfrm>
            <a:prstGeom prst="line">
              <a:avLst/>
            </a:prstGeom>
            <a:noFill/>
            <a:ln w="28575">
              <a:solidFill>
                <a:schemeClr val="accent2"/>
              </a:solidFill>
              <a:round/>
              <a:headEnd/>
              <a:tailEnd/>
            </a:ln>
          </p:spPr>
          <p:txBody>
            <a:bodyPr/>
            <a:lstStyle/>
            <a:p>
              <a:endParaRPr lang="en-US"/>
            </a:p>
          </p:txBody>
        </p:sp>
        <p:sp>
          <p:nvSpPr>
            <p:cNvPr id="461892" name="Rectangle 68"/>
            <p:cNvSpPr>
              <a:spLocks noChangeArrowheads="1"/>
            </p:cNvSpPr>
            <p:nvPr/>
          </p:nvSpPr>
          <p:spPr bwMode="auto">
            <a:xfrm>
              <a:off x="685800" y="2795588"/>
              <a:ext cx="2362200" cy="381000"/>
            </a:xfrm>
            <a:prstGeom prst="rect">
              <a:avLst/>
            </a:prstGeom>
            <a:noFill/>
            <a:ln w="9525">
              <a:noFill/>
              <a:miter lim="800000"/>
              <a:headEnd/>
              <a:tailEnd/>
            </a:ln>
            <a:effectLst/>
          </p:spPr>
          <p:txBody>
            <a:bodyPr/>
            <a:lstStyle/>
            <a:p>
              <a:pPr>
                <a:spcBef>
                  <a:spcPct val="20000"/>
                </a:spcBef>
                <a:tabLst>
                  <a:tab pos="457200" algn="l"/>
                  <a:tab pos="914400" algn="l"/>
                </a:tabLst>
              </a:pPr>
              <a:r>
                <a:rPr lang="en-US" sz="1800" u="sng">
                  <a:solidFill>
                    <a:schemeClr val="accent2"/>
                  </a:solidFill>
                </a:rPr>
                <a:t>General Transformer</a:t>
              </a:r>
              <a:endParaRPr lang="en-US" sz="800">
                <a:solidFill>
                  <a:schemeClr val="accent2"/>
                </a:solidFill>
              </a:endParaRPr>
            </a:p>
          </p:txBody>
        </p:sp>
        <p:sp>
          <p:nvSpPr>
            <p:cNvPr id="461893" name="Rectangle 69"/>
            <p:cNvSpPr>
              <a:spLocks noChangeArrowheads="1"/>
            </p:cNvSpPr>
            <p:nvPr/>
          </p:nvSpPr>
          <p:spPr bwMode="auto">
            <a:xfrm>
              <a:off x="3240088" y="2795588"/>
              <a:ext cx="2362200" cy="381000"/>
            </a:xfrm>
            <a:prstGeom prst="rect">
              <a:avLst/>
            </a:prstGeom>
            <a:noFill/>
            <a:ln w="9525">
              <a:noFill/>
              <a:miter lim="800000"/>
              <a:headEnd/>
              <a:tailEnd/>
            </a:ln>
            <a:effectLst/>
          </p:spPr>
          <p:txBody>
            <a:bodyPr/>
            <a:lstStyle/>
            <a:p>
              <a:pPr>
                <a:spcBef>
                  <a:spcPct val="20000"/>
                </a:spcBef>
                <a:tabLst>
                  <a:tab pos="457200" algn="l"/>
                  <a:tab pos="914400" algn="l"/>
                </a:tabLst>
              </a:pPr>
              <a:r>
                <a:rPr lang="en-US" sz="1800" u="sng">
                  <a:solidFill>
                    <a:schemeClr val="accent2"/>
                  </a:solidFill>
                </a:rPr>
                <a:t>Iron-core Transformer</a:t>
              </a:r>
              <a:endParaRPr lang="en-US" sz="800">
                <a:solidFill>
                  <a:schemeClr val="accent2"/>
                </a:solidFill>
              </a:endParaRPr>
            </a:p>
          </p:txBody>
        </p:sp>
      </p:grpSp>
      <p:sp>
        <p:nvSpPr>
          <p:cNvPr id="60"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61"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62" name="Rectangle 4"/>
          <p:cNvSpPr>
            <a:spLocks noChangeArrowheads="1"/>
          </p:cNvSpPr>
          <p:nvPr/>
        </p:nvSpPr>
        <p:spPr bwMode="auto">
          <a:xfrm>
            <a:off x="0" y="0"/>
            <a:ext cx="6705600" cy="304800"/>
          </a:xfrm>
          <a:prstGeom prst="rect">
            <a:avLst/>
          </a:prstGeom>
          <a:noFill/>
          <a:ln w="9525">
            <a:noFill/>
            <a:miter lim="800000"/>
            <a:headEnd/>
            <a:tailEnd/>
          </a:ln>
        </p:spPr>
        <p:txBody>
          <a:bodyPr/>
          <a:lstStyle/>
          <a:p>
            <a:pPr>
              <a:spcBef>
                <a:spcPct val="20000"/>
              </a:spcBef>
            </a:pPr>
            <a:r>
              <a:rPr lang="en-US" sz="2000" dirty="0">
                <a:solidFill>
                  <a:schemeClr val="accent2"/>
                </a:solidFill>
                <a:cs typeface="Times New Roman" pitchFamily="18" charset="0"/>
              </a:rPr>
              <a:t>Chapter 9      EGR 272 – Circuit Theory II</a:t>
            </a:r>
            <a:endParaRPr lang="en-US" sz="3200" dirty="0"/>
          </a:p>
        </p:txBody>
      </p:sp>
    </p:spTree>
    <p:extLst>
      <p:ext uri="{BB962C8B-B14F-4D97-AF65-F5344CB8AC3E}">
        <p14:creationId xmlns:p14="http://schemas.microsoft.com/office/powerpoint/2010/main" val="7335828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4024" name="Object 8"/>
          <p:cNvGraphicFramePr>
            <a:graphicFrameLocks noChangeAspect="1"/>
          </p:cNvGraphicFramePr>
          <p:nvPr/>
        </p:nvGraphicFramePr>
        <p:xfrm>
          <a:off x="381000" y="3798277"/>
          <a:ext cx="4419600" cy="3059723"/>
        </p:xfrm>
        <a:graphic>
          <a:graphicData uri="http://schemas.openxmlformats.org/presentationml/2006/ole">
            <mc:AlternateContent xmlns:mc="http://schemas.openxmlformats.org/markup-compatibility/2006">
              <mc:Choice xmlns:v="urn:schemas-microsoft-com:vml" Requires="v">
                <p:oleObj spid="_x0000_s214062" name="Microsoft Draw Drawing" r:id="rId3" imgW="3302280" imgH="2286360" progId="">
                  <p:embed/>
                </p:oleObj>
              </mc:Choice>
              <mc:Fallback>
                <p:oleObj name="Microsoft Draw Drawing" r:id="rId3" imgW="3302280" imgH="2286360" progId="">
                  <p:embed/>
                  <p:pic>
                    <p:nvPicPr>
                      <p:cNvPr id="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798277"/>
                        <a:ext cx="4419600" cy="305972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4021" name="Rectangle 5"/>
          <p:cNvSpPr>
            <a:spLocks noChangeArrowheads="1"/>
          </p:cNvSpPr>
          <p:nvPr/>
        </p:nvSpPr>
        <p:spPr bwMode="auto">
          <a:xfrm>
            <a:off x="0" y="381000"/>
            <a:ext cx="9144000" cy="2743200"/>
          </a:xfrm>
          <a:prstGeom prst="rect">
            <a:avLst/>
          </a:prstGeom>
          <a:noFill/>
          <a:ln w="9525">
            <a:noFill/>
            <a:miter lim="800000"/>
            <a:headEnd/>
            <a:tailEnd/>
          </a:ln>
          <a:effectLst/>
        </p:spPr>
        <p:txBody>
          <a:bodyPr/>
          <a:lstStyle/>
          <a:p>
            <a:pPr marL="457200" indent="-457200">
              <a:spcBef>
                <a:spcPct val="20000"/>
              </a:spcBef>
              <a:tabLst>
                <a:tab pos="228600" algn="l"/>
                <a:tab pos="914400" algn="l"/>
              </a:tabLst>
            </a:pPr>
            <a:r>
              <a:rPr lang="en-US" sz="2200" b="1" u="sng" dirty="0">
                <a:solidFill>
                  <a:schemeClr val="accent2"/>
                </a:solidFill>
                <a:cs typeface="Times New Roman" pitchFamily="18" charset="0"/>
              </a:rPr>
              <a:t>Complex Numbers</a:t>
            </a:r>
            <a:endParaRPr lang="en-US" sz="2200" b="1" dirty="0">
              <a:solidFill>
                <a:schemeClr val="accent2"/>
              </a:solidFill>
              <a:cs typeface="Times New Roman" pitchFamily="18" charset="0"/>
            </a:endParaRPr>
          </a:p>
          <a:p>
            <a:pPr marL="457200" indent="-457200">
              <a:spcBef>
                <a:spcPct val="20000"/>
              </a:spcBef>
              <a:tabLst>
                <a:tab pos="228600" algn="l"/>
                <a:tab pos="914400" algn="l"/>
              </a:tabLst>
            </a:pPr>
            <a:r>
              <a:rPr lang="en-US" sz="2200" dirty="0">
                <a:solidFill>
                  <a:schemeClr val="accent2"/>
                </a:solidFill>
                <a:cs typeface="Times New Roman" pitchFamily="18" charset="0"/>
              </a:rPr>
              <a:t>A complex number can be expressed in two forms:</a:t>
            </a:r>
          </a:p>
          <a:p>
            <a:pPr marL="457200" indent="-457200">
              <a:spcBef>
                <a:spcPct val="20000"/>
              </a:spcBef>
              <a:buFontTx/>
              <a:buAutoNum type="arabicParenR"/>
              <a:tabLst>
                <a:tab pos="228600" algn="l"/>
                <a:tab pos="914400" algn="l"/>
              </a:tabLst>
            </a:pPr>
            <a:r>
              <a:rPr lang="en-US" sz="2200" dirty="0">
                <a:solidFill>
                  <a:schemeClr val="accent2"/>
                </a:solidFill>
                <a:cs typeface="Times New Roman" pitchFamily="18" charset="0"/>
              </a:rPr>
              <a:t>Rectangular form</a:t>
            </a:r>
          </a:p>
          <a:p>
            <a:pPr marL="457200" indent="-457200">
              <a:spcBef>
                <a:spcPct val="20000"/>
              </a:spcBef>
              <a:buFontTx/>
              <a:buAutoNum type="arabicParenR"/>
              <a:tabLst>
                <a:tab pos="228600" algn="l"/>
                <a:tab pos="914400" algn="l"/>
              </a:tabLst>
            </a:pPr>
            <a:r>
              <a:rPr lang="en-US" sz="2200" dirty="0">
                <a:solidFill>
                  <a:schemeClr val="accent2"/>
                </a:solidFill>
                <a:cs typeface="Times New Roman" pitchFamily="18" charset="0"/>
              </a:rPr>
              <a:t>Polar form</a:t>
            </a:r>
          </a:p>
          <a:p>
            <a:pPr marL="457200" indent="-457200">
              <a:spcBef>
                <a:spcPct val="20000"/>
              </a:spcBef>
              <a:buFontTx/>
              <a:buAutoNum type="arabicParenR"/>
              <a:tabLst>
                <a:tab pos="228600" algn="l"/>
                <a:tab pos="914400" algn="l"/>
              </a:tabLst>
            </a:pPr>
            <a:endParaRPr lang="en-US" sz="2200" dirty="0">
              <a:solidFill>
                <a:schemeClr val="accent2"/>
              </a:solidFill>
              <a:cs typeface="Times New Roman" pitchFamily="18" charset="0"/>
            </a:endParaRPr>
          </a:p>
          <a:p>
            <a:pPr marL="457200" indent="-457200">
              <a:spcBef>
                <a:spcPct val="20000"/>
              </a:spcBef>
              <a:tabLst>
                <a:tab pos="228600" algn="l"/>
                <a:tab pos="914400" algn="l"/>
              </a:tabLst>
            </a:pPr>
            <a:r>
              <a:rPr lang="en-US" sz="2200" dirty="0">
                <a:solidFill>
                  <a:schemeClr val="accent2"/>
                </a:solidFill>
                <a:cs typeface="Times New Roman" pitchFamily="18" charset="0"/>
              </a:rPr>
              <a:t>A complex number     can be plotted on the complex plane, where </a:t>
            </a:r>
          </a:p>
          <a:p>
            <a:pPr marL="457200" indent="-457200">
              <a:spcBef>
                <a:spcPct val="20000"/>
              </a:spcBef>
              <a:tabLst>
                <a:tab pos="228600" algn="l"/>
                <a:tab pos="914400" algn="l"/>
              </a:tabLst>
            </a:pPr>
            <a:r>
              <a:rPr lang="en-US" sz="2200" dirty="0">
                <a:solidFill>
                  <a:schemeClr val="accent2"/>
                </a:solidFill>
                <a:cs typeface="Times New Roman" pitchFamily="18" charset="0"/>
              </a:rPr>
              <a:t>x-axis:     real part of the complex number</a:t>
            </a:r>
          </a:p>
          <a:p>
            <a:pPr marL="457200" indent="-457200">
              <a:spcBef>
                <a:spcPct val="20000"/>
              </a:spcBef>
              <a:tabLst>
                <a:tab pos="228600" algn="l"/>
                <a:tab pos="914400" algn="l"/>
              </a:tabLst>
            </a:pPr>
            <a:r>
              <a:rPr lang="en-US" sz="2200" dirty="0">
                <a:solidFill>
                  <a:schemeClr val="accent2"/>
                </a:solidFill>
                <a:cs typeface="Times New Roman" pitchFamily="18" charset="0"/>
              </a:rPr>
              <a:t>y-axis:     imaginary (j) part of the complex number</a:t>
            </a:r>
          </a:p>
        </p:txBody>
      </p:sp>
      <p:sp>
        <p:nvSpPr>
          <p:cNvPr id="11"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12"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3" name="Rectangle 4"/>
          <p:cNvSpPr>
            <a:spLocks noChangeArrowheads="1"/>
          </p:cNvSpPr>
          <p:nvPr/>
        </p:nvSpPr>
        <p:spPr bwMode="auto">
          <a:xfrm>
            <a:off x="0" y="0"/>
            <a:ext cx="6705600" cy="304800"/>
          </a:xfrm>
          <a:prstGeom prst="rect">
            <a:avLst/>
          </a:prstGeom>
          <a:noFill/>
          <a:ln w="9525">
            <a:noFill/>
            <a:miter lim="800000"/>
            <a:headEnd/>
            <a:tailEnd/>
          </a:ln>
        </p:spPr>
        <p:txBody>
          <a:bodyPr/>
          <a:lstStyle/>
          <a:p>
            <a:pPr>
              <a:spcBef>
                <a:spcPct val="20000"/>
              </a:spcBef>
            </a:pPr>
            <a:r>
              <a:rPr lang="en-US" sz="2000" dirty="0">
                <a:solidFill>
                  <a:schemeClr val="accent2"/>
                </a:solidFill>
                <a:cs typeface="Times New Roman" pitchFamily="18" charset="0"/>
              </a:rPr>
              <a:t>Chapter 9      EGR 272 – Circuit Theory II</a:t>
            </a:r>
            <a:endParaRPr lang="en-US" sz="3200" dirty="0"/>
          </a:p>
        </p:txBody>
      </p:sp>
      <p:graphicFrame>
        <p:nvGraphicFramePr>
          <p:cNvPr id="9" name="Object 8"/>
          <p:cNvGraphicFramePr>
            <a:graphicFrameLocks noChangeAspect="1"/>
          </p:cNvGraphicFramePr>
          <p:nvPr/>
        </p:nvGraphicFramePr>
        <p:xfrm>
          <a:off x="2286000" y="2438400"/>
          <a:ext cx="247650" cy="304800"/>
        </p:xfrm>
        <a:graphic>
          <a:graphicData uri="http://schemas.openxmlformats.org/presentationml/2006/ole">
            <mc:AlternateContent xmlns:mc="http://schemas.openxmlformats.org/markup-compatibility/2006">
              <mc:Choice xmlns:v="urn:schemas-microsoft-com:vml" Requires="v">
                <p:oleObj spid="_x0000_s214063" name="Equation" r:id="rId5" imgW="164880" imgH="203040" progId="Equation.3">
                  <p:embed/>
                </p:oleObj>
              </mc:Choice>
              <mc:Fallback>
                <p:oleObj name="Equation" r:id="rId5" imgW="164880" imgH="203040" progId="Equation.3">
                  <p:embed/>
                  <p:pic>
                    <p:nvPicPr>
                      <p:cNvPr id="0"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2438400"/>
                        <a:ext cx="24765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74" name="Rectangle 58"/>
          <p:cNvSpPr>
            <a:spLocks noChangeArrowheads="1"/>
          </p:cNvSpPr>
          <p:nvPr/>
        </p:nvSpPr>
        <p:spPr bwMode="auto">
          <a:xfrm>
            <a:off x="0" y="381000"/>
            <a:ext cx="9144000" cy="609600"/>
          </a:xfrm>
          <a:prstGeom prst="rect">
            <a:avLst/>
          </a:prstGeom>
          <a:noFill/>
          <a:ln w="9525">
            <a:noFill/>
            <a:miter lim="800000"/>
            <a:headEnd/>
            <a:tailEnd/>
          </a:ln>
          <a:effectLst/>
        </p:spPr>
        <p:txBody>
          <a:bodyPr/>
          <a:lstStyle/>
          <a:p>
            <a:pPr>
              <a:spcBef>
                <a:spcPct val="20000"/>
              </a:spcBef>
              <a:tabLst>
                <a:tab pos="457200" algn="l"/>
                <a:tab pos="914400" algn="l"/>
              </a:tabLst>
            </a:pPr>
            <a:r>
              <a:rPr lang="en-US" sz="2200" b="1" u="sng" dirty="0">
                <a:solidFill>
                  <a:srgbClr val="FF3300"/>
                </a:solidFill>
              </a:rPr>
              <a:t>Examples of transformers</a:t>
            </a:r>
            <a:r>
              <a:rPr lang="en-US" sz="2200" dirty="0">
                <a:solidFill>
                  <a:srgbClr val="FF3300"/>
                </a:solidFill>
              </a:rPr>
              <a:t> (reference:  www.allelectronics.com)</a:t>
            </a:r>
          </a:p>
        </p:txBody>
      </p:sp>
      <p:pic>
        <p:nvPicPr>
          <p:cNvPr id="470075" name="Picture 59" descr="D:\EGR272\Images\Transformers\28V - 1.5A Transformer (www.AllElectronics.com).jpg"/>
          <p:cNvPicPr>
            <a:picLocks noChangeAspect="1" noChangeArrowheads="1"/>
          </p:cNvPicPr>
          <p:nvPr/>
        </p:nvPicPr>
        <p:blipFill>
          <a:blip r:embed="rId2" cstate="print"/>
          <a:srcRect b="21440"/>
          <a:stretch>
            <a:fillRect/>
          </a:stretch>
        </p:blipFill>
        <p:spPr bwMode="auto">
          <a:xfrm>
            <a:off x="838200" y="838200"/>
            <a:ext cx="2971800" cy="2334603"/>
          </a:xfrm>
          <a:prstGeom prst="rect">
            <a:avLst/>
          </a:prstGeom>
          <a:noFill/>
        </p:spPr>
      </p:pic>
      <p:sp>
        <p:nvSpPr>
          <p:cNvPr id="470076" name="Rectangle 60"/>
          <p:cNvSpPr>
            <a:spLocks noChangeArrowheads="1"/>
          </p:cNvSpPr>
          <p:nvPr/>
        </p:nvSpPr>
        <p:spPr bwMode="auto">
          <a:xfrm>
            <a:off x="1206500" y="3225800"/>
            <a:ext cx="2755900" cy="711200"/>
          </a:xfrm>
          <a:prstGeom prst="rect">
            <a:avLst/>
          </a:prstGeom>
          <a:noFill/>
          <a:ln w="9525">
            <a:noFill/>
            <a:miter lim="800000"/>
            <a:headEnd/>
            <a:tailEnd/>
          </a:ln>
          <a:effectLst/>
        </p:spPr>
        <p:txBody>
          <a:bodyPr/>
          <a:lstStyle/>
          <a:p>
            <a:pPr algn="ctr">
              <a:lnSpc>
                <a:spcPct val="90000"/>
              </a:lnSpc>
              <a:spcBef>
                <a:spcPct val="20000"/>
              </a:spcBef>
              <a:tabLst>
                <a:tab pos="457200" algn="l"/>
                <a:tab pos="914400" algn="l"/>
              </a:tabLst>
            </a:pPr>
            <a:r>
              <a:rPr lang="en-US" sz="2200" b="1" dirty="0">
                <a:solidFill>
                  <a:srgbClr val="FF3300"/>
                </a:solidFill>
              </a:rPr>
              <a:t>Primary: 120V</a:t>
            </a:r>
          </a:p>
          <a:p>
            <a:pPr algn="ctr">
              <a:lnSpc>
                <a:spcPct val="90000"/>
              </a:lnSpc>
              <a:spcBef>
                <a:spcPct val="20000"/>
              </a:spcBef>
              <a:tabLst>
                <a:tab pos="457200" algn="l"/>
                <a:tab pos="914400" algn="l"/>
              </a:tabLst>
            </a:pPr>
            <a:r>
              <a:rPr lang="en-US" sz="2200" b="1" dirty="0">
                <a:solidFill>
                  <a:srgbClr val="FF3300"/>
                </a:solidFill>
              </a:rPr>
              <a:t>Secondary: 28V, 1.5A</a:t>
            </a:r>
          </a:p>
        </p:txBody>
      </p:sp>
      <p:pic>
        <p:nvPicPr>
          <p:cNvPr id="470077" name="Picture 61" descr="D:\EGR272\Images\Transformers\40VCT - 0.25A Transformer (www.AllElectronics.com).jpg"/>
          <p:cNvPicPr>
            <a:picLocks noChangeAspect="1" noChangeArrowheads="1"/>
          </p:cNvPicPr>
          <p:nvPr/>
        </p:nvPicPr>
        <p:blipFill>
          <a:blip r:embed="rId3" cstate="print"/>
          <a:srcRect/>
          <a:stretch>
            <a:fillRect/>
          </a:stretch>
        </p:blipFill>
        <p:spPr bwMode="auto">
          <a:xfrm>
            <a:off x="4953000" y="762000"/>
            <a:ext cx="2406650" cy="2423222"/>
          </a:xfrm>
          <a:prstGeom prst="rect">
            <a:avLst/>
          </a:prstGeom>
          <a:noFill/>
        </p:spPr>
      </p:pic>
      <p:sp>
        <p:nvSpPr>
          <p:cNvPr id="470078" name="Rectangle 62"/>
          <p:cNvSpPr>
            <a:spLocks noChangeArrowheads="1"/>
          </p:cNvSpPr>
          <p:nvPr/>
        </p:nvSpPr>
        <p:spPr bwMode="auto">
          <a:xfrm>
            <a:off x="4572000" y="3124200"/>
            <a:ext cx="3657600" cy="711200"/>
          </a:xfrm>
          <a:prstGeom prst="rect">
            <a:avLst/>
          </a:prstGeom>
          <a:noFill/>
          <a:ln w="9525">
            <a:noFill/>
            <a:miter lim="800000"/>
            <a:headEnd/>
            <a:tailEnd/>
          </a:ln>
          <a:effectLst/>
        </p:spPr>
        <p:txBody>
          <a:bodyPr/>
          <a:lstStyle/>
          <a:p>
            <a:pPr algn="ctr">
              <a:lnSpc>
                <a:spcPct val="90000"/>
              </a:lnSpc>
              <a:spcBef>
                <a:spcPct val="20000"/>
              </a:spcBef>
              <a:tabLst>
                <a:tab pos="457200" algn="l"/>
                <a:tab pos="914400" algn="l"/>
              </a:tabLst>
            </a:pPr>
            <a:r>
              <a:rPr lang="en-US" sz="2200" b="1" dirty="0">
                <a:solidFill>
                  <a:srgbClr val="FF3300"/>
                </a:solidFill>
              </a:rPr>
              <a:t>Primary: 120V</a:t>
            </a:r>
          </a:p>
          <a:p>
            <a:pPr algn="ctr">
              <a:lnSpc>
                <a:spcPct val="90000"/>
              </a:lnSpc>
              <a:spcBef>
                <a:spcPct val="20000"/>
              </a:spcBef>
              <a:tabLst>
                <a:tab pos="457200" algn="l"/>
                <a:tab pos="914400" algn="l"/>
              </a:tabLst>
            </a:pPr>
            <a:r>
              <a:rPr lang="en-US" sz="2200" b="1" dirty="0">
                <a:solidFill>
                  <a:srgbClr val="FF3300"/>
                </a:solidFill>
              </a:rPr>
              <a:t>Secondary: 40VCT, 0.25A</a:t>
            </a:r>
          </a:p>
        </p:txBody>
      </p:sp>
      <p:pic>
        <p:nvPicPr>
          <p:cNvPr id="470079" name="Picture 63" descr="D:\EGR272\Images\Transformers\AC Wall adaptor - 110V input - 15Vac - 0.4A output (www.Allelectronics.com).jpg"/>
          <p:cNvPicPr>
            <a:picLocks noChangeAspect="1" noChangeArrowheads="1"/>
          </p:cNvPicPr>
          <p:nvPr/>
        </p:nvPicPr>
        <p:blipFill>
          <a:blip r:embed="rId4" cstate="print"/>
          <a:srcRect/>
          <a:stretch>
            <a:fillRect/>
          </a:stretch>
        </p:blipFill>
        <p:spPr bwMode="auto">
          <a:xfrm>
            <a:off x="1828800" y="4191000"/>
            <a:ext cx="1905000" cy="1905000"/>
          </a:xfrm>
          <a:prstGeom prst="rect">
            <a:avLst/>
          </a:prstGeom>
          <a:noFill/>
        </p:spPr>
      </p:pic>
      <p:sp>
        <p:nvSpPr>
          <p:cNvPr id="470080" name="Rectangle 64"/>
          <p:cNvSpPr>
            <a:spLocks noChangeArrowheads="1"/>
          </p:cNvSpPr>
          <p:nvPr/>
        </p:nvSpPr>
        <p:spPr bwMode="auto">
          <a:xfrm>
            <a:off x="1257300" y="6045200"/>
            <a:ext cx="3009900" cy="812800"/>
          </a:xfrm>
          <a:prstGeom prst="rect">
            <a:avLst/>
          </a:prstGeom>
          <a:noFill/>
          <a:ln w="9525">
            <a:noFill/>
            <a:miter lim="800000"/>
            <a:headEnd/>
            <a:tailEnd/>
          </a:ln>
          <a:effectLst/>
        </p:spPr>
        <p:txBody>
          <a:bodyPr/>
          <a:lstStyle/>
          <a:p>
            <a:pPr algn="ctr">
              <a:lnSpc>
                <a:spcPct val="90000"/>
              </a:lnSpc>
              <a:spcBef>
                <a:spcPct val="20000"/>
              </a:spcBef>
              <a:tabLst>
                <a:tab pos="457200" algn="l"/>
                <a:tab pos="914400" algn="l"/>
              </a:tabLst>
            </a:pPr>
            <a:r>
              <a:rPr lang="en-US" sz="2200" b="1" dirty="0">
                <a:solidFill>
                  <a:srgbClr val="FF3300"/>
                </a:solidFill>
              </a:rPr>
              <a:t>Primary: 110V</a:t>
            </a:r>
          </a:p>
          <a:p>
            <a:pPr algn="ctr">
              <a:lnSpc>
                <a:spcPct val="90000"/>
              </a:lnSpc>
              <a:spcBef>
                <a:spcPct val="20000"/>
              </a:spcBef>
              <a:tabLst>
                <a:tab pos="457200" algn="l"/>
                <a:tab pos="914400" algn="l"/>
              </a:tabLst>
            </a:pPr>
            <a:r>
              <a:rPr lang="en-US" sz="2200" b="1" dirty="0">
                <a:solidFill>
                  <a:srgbClr val="FF3300"/>
                </a:solidFill>
              </a:rPr>
              <a:t>Secondary: 15V, 0.4A</a:t>
            </a:r>
          </a:p>
        </p:txBody>
      </p:sp>
      <p:pic>
        <p:nvPicPr>
          <p:cNvPr id="470081" name="Picture 65" descr="D:\EGR272\Images\1 Transformer on pole (my neighborhood).jpg"/>
          <p:cNvPicPr>
            <a:picLocks noChangeAspect="1" noChangeArrowheads="1"/>
          </p:cNvPicPr>
          <p:nvPr/>
        </p:nvPicPr>
        <p:blipFill>
          <a:blip r:embed="rId5" cstate="print"/>
          <a:srcRect l="11153" t="8324" r="22891" b="30521"/>
          <a:stretch>
            <a:fillRect/>
          </a:stretch>
        </p:blipFill>
        <p:spPr bwMode="auto">
          <a:xfrm>
            <a:off x="5181600" y="4114800"/>
            <a:ext cx="1770062" cy="2082800"/>
          </a:xfrm>
          <a:prstGeom prst="rect">
            <a:avLst/>
          </a:prstGeom>
          <a:noFill/>
        </p:spPr>
      </p:pic>
      <p:sp>
        <p:nvSpPr>
          <p:cNvPr id="470082" name="Rectangle 66"/>
          <p:cNvSpPr>
            <a:spLocks noChangeArrowheads="1"/>
          </p:cNvSpPr>
          <p:nvPr/>
        </p:nvSpPr>
        <p:spPr bwMode="auto">
          <a:xfrm>
            <a:off x="4800600" y="6146800"/>
            <a:ext cx="2590800" cy="711200"/>
          </a:xfrm>
          <a:prstGeom prst="rect">
            <a:avLst/>
          </a:prstGeom>
          <a:noFill/>
          <a:ln w="9525">
            <a:noFill/>
            <a:miter lim="800000"/>
            <a:headEnd/>
            <a:tailEnd/>
          </a:ln>
          <a:effectLst/>
        </p:spPr>
        <p:txBody>
          <a:bodyPr/>
          <a:lstStyle/>
          <a:p>
            <a:pPr algn="ctr">
              <a:lnSpc>
                <a:spcPct val="90000"/>
              </a:lnSpc>
              <a:spcBef>
                <a:spcPct val="20000"/>
              </a:spcBef>
              <a:tabLst>
                <a:tab pos="457200" algn="l"/>
                <a:tab pos="914400" algn="l"/>
              </a:tabLst>
            </a:pPr>
            <a:r>
              <a:rPr lang="en-US" sz="2200" b="1" dirty="0">
                <a:solidFill>
                  <a:srgbClr val="FF3300"/>
                </a:solidFill>
              </a:rPr>
              <a:t>Utility pole transformer</a:t>
            </a:r>
          </a:p>
        </p:txBody>
      </p:sp>
      <p:sp>
        <p:nvSpPr>
          <p:cNvPr id="16"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17"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8" name="Rectangle 4"/>
          <p:cNvSpPr>
            <a:spLocks noChangeArrowheads="1"/>
          </p:cNvSpPr>
          <p:nvPr/>
        </p:nvSpPr>
        <p:spPr bwMode="auto">
          <a:xfrm>
            <a:off x="0" y="0"/>
            <a:ext cx="6705600" cy="304800"/>
          </a:xfrm>
          <a:prstGeom prst="rect">
            <a:avLst/>
          </a:prstGeom>
          <a:noFill/>
          <a:ln w="9525">
            <a:noFill/>
            <a:miter lim="800000"/>
            <a:headEnd/>
            <a:tailEnd/>
          </a:ln>
        </p:spPr>
        <p:txBody>
          <a:bodyPr/>
          <a:lstStyle/>
          <a:p>
            <a:pPr>
              <a:spcBef>
                <a:spcPct val="20000"/>
              </a:spcBef>
            </a:pPr>
            <a:r>
              <a:rPr lang="en-US" sz="2000" dirty="0">
                <a:solidFill>
                  <a:schemeClr val="accent2"/>
                </a:solidFill>
                <a:cs typeface="Times New Roman" pitchFamily="18" charset="0"/>
              </a:rPr>
              <a:t>Chapter 9      EGR 272 – Circuit Theory II</a:t>
            </a:r>
            <a:endParaRPr lang="en-US" sz="3200" dirty="0"/>
          </a:p>
        </p:txBody>
      </p:sp>
    </p:spTree>
    <p:extLst>
      <p:ext uri="{BB962C8B-B14F-4D97-AF65-F5344CB8AC3E}">
        <p14:creationId xmlns:p14="http://schemas.microsoft.com/office/powerpoint/2010/main" val="21778094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026" name="Rectangle 58"/>
          <p:cNvSpPr>
            <a:spLocks noChangeArrowheads="1"/>
          </p:cNvSpPr>
          <p:nvPr/>
        </p:nvSpPr>
        <p:spPr bwMode="auto">
          <a:xfrm>
            <a:off x="0" y="381000"/>
            <a:ext cx="9144000" cy="685800"/>
          </a:xfrm>
          <a:prstGeom prst="rect">
            <a:avLst/>
          </a:prstGeom>
          <a:noFill/>
          <a:ln w="9525">
            <a:noFill/>
            <a:miter lim="800000"/>
            <a:headEnd/>
            <a:tailEnd/>
          </a:ln>
          <a:effectLst/>
        </p:spPr>
        <p:txBody>
          <a:bodyPr/>
          <a:lstStyle/>
          <a:p>
            <a:pPr>
              <a:spcBef>
                <a:spcPct val="20000"/>
              </a:spcBef>
              <a:tabLst>
                <a:tab pos="457200" algn="l"/>
                <a:tab pos="914400" algn="l"/>
              </a:tabLst>
            </a:pPr>
            <a:r>
              <a:rPr lang="en-US" sz="2200" b="1" u="sng" dirty="0">
                <a:solidFill>
                  <a:srgbClr val="FF3300"/>
                </a:solidFill>
              </a:rPr>
              <a:t>Examples of transformers</a:t>
            </a:r>
            <a:r>
              <a:rPr lang="en-US" sz="2200" dirty="0">
                <a:solidFill>
                  <a:srgbClr val="FF3300"/>
                </a:solidFill>
              </a:rPr>
              <a:t> (reference:  www.allelectronics.com)</a:t>
            </a:r>
          </a:p>
        </p:txBody>
      </p:sp>
      <p:sp>
        <p:nvSpPr>
          <p:cNvPr id="468028" name="Rectangle 60"/>
          <p:cNvSpPr>
            <a:spLocks noChangeArrowheads="1"/>
          </p:cNvSpPr>
          <p:nvPr/>
        </p:nvSpPr>
        <p:spPr bwMode="auto">
          <a:xfrm>
            <a:off x="0" y="2667000"/>
            <a:ext cx="4724400" cy="990600"/>
          </a:xfrm>
          <a:prstGeom prst="rect">
            <a:avLst/>
          </a:prstGeom>
          <a:noFill/>
          <a:ln w="9525">
            <a:noFill/>
            <a:miter lim="800000"/>
            <a:headEnd/>
            <a:tailEnd/>
          </a:ln>
          <a:effectLst/>
        </p:spPr>
        <p:txBody>
          <a:bodyPr/>
          <a:lstStyle/>
          <a:p>
            <a:pPr algn="ctr">
              <a:lnSpc>
                <a:spcPct val="80000"/>
              </a:lnSpc>
              <a:spcBef>
                <a:spcPct val="20000"/>
              </a:spcBef>
              <a:tabLst>
                <a:tab pos="457200" algn="l"/>
                <a:tab pos="914400" algn="l"/>
              </a:tabLst>
            </a:pPr>
            <a:r>
              <a:rPr lang="en-US" sz="2200" b="1" dirty="0">
                <a:solidFill>
                  <a:srgbClr val="FF3300"/>
                </a:solidFill>
              </a:rPr>
              <a:t>PC Mount Transformer</a:t>
            </a:r>
          </a:p>
          <a:p>
            <a:pPr algn="ctr">
              <a:lnSpc>
                <a:spcPct val="80000"/>
              </a:lnSpc>
              <a:spcBef>
                <a:spcPct val="20000"/>
              </a:spcBef>
              <a:tabLst>
                <a:tab pos="457200" algn="l"/>
                <a:tab pos="914400" algn="l"/>
              </a:tabLst>
            </a:pPr>
            <a:r>
              <a:rPr lang="en-US" sz="2200" b="1" dirty="0">
                <a:solidFill>
                  <a:srgbClr val="FF3300"/>
                </a:solidFill>
              </a:rPr>
              <a:t>Primary: 120V</a:t>
            </a:r>
          </a:p>
          <a:p>
            <a:pPr algn="ctr">
              <a:lnSpc>
                <a:spcPct val="80000"/>
              </a:lnSpc>
              <a:spcBef>
                <a:spcPct val="20000"/>
              </a:spcBef>
              <a:tabLst>
                <a:tab pos="457200" algn="l"/>
                <a:tab pos="914400" algn="l"/>
              </a:tabLst>
            </a:pPr>
            <a:r>
              <a:rPr lang="en-US" sz="2200" b="1" dirty="0">
                <a:solidFill>
                  <a:srgbClr val="FF3300"/>
                </a:solidFill>
              </a:rPr>
              <a:t>Secondary: 16VCT, 0.8A or 8V, 1.6A</a:t>
            </a:r>
          </a:p>
        </p:txBody>
      </p:sp>
      <p:pic>
        <p:nvPicPr>
          <p:cNvPr id="468035" name="Picture 67" descr="D:\EGR272\Images\Transformers\PC Mount Transformer - 16VCT @0.8A or 8V @ 1.6A (www.AllElectronics.com).jpg"/>
          <p:cNvPicPr>
            <a:picLocks noChangeAspect="1" noChangeArrowheads="1"/>
          </p:cNvPicPr>
          <p:nvPr/>
        </p:nvPicPr>
        <p:blipFill>
          <a:blip r:embed="rId2" cstate="print"/>
          <a:srcRect t="7343" b="2705"/>
          <a:stretch>
            <a:fillRect/>
          </a:stretch>
        </p:blipFill>
        <p:spPr bwMode="auto">
          <a:xfrm>
            <a:off x="1143000" y="838200"/>
            <a:ext cx="2038350" cy="1806575"/>
          </a:xfrm>
          <a:prstGeom prst="rect">
            <a:avLst/>
          </a:prstGeom>
          <a:noFill/>
        </p:spPr>
      </p:pic>
      <p:sp>
        <p:nvSpPr>
          <p:cNvPr id="468036" name="Rectangle 68"/>
          <p:cNvSpPr>
            <a:spLocks noChangeArrowheads="1"/>
          </p:cNvSpPr>
          <p:nvPr/>
        </p:nvSpPr>
        <p:spPr bwMode="auto">
          <a:xfrm>
            <a:off x="4648200" y="2667000"/>
            <a:ext cx="4495800" cy="762000"/>
          </a:xfrm>
          <a:prstGeom prst="rect">
            <a:avLst/>
          </a:prstGeom>
          <a:noFill/>
          <a:ln w="9525">
            <a:noFill/>
            <a:miter lim="800000"/>
            <a:headEnd/>
            <a:tailEnd/>
          </a:ln>
          <a:effectLst/>
        </p:spPr>
        <p:txBody>
          <a:bodyPr/>
          <a:lstStyle/>
          <a:p>
            <a:pPr algn="ctr">
              <a:lnSpc>
                <a:spcPct val="80000"/>
              </a:lnSpc>
              <a:spcBef>
                <a:spcPct val="20000"/>
              </a:spcBef>
              <a:tabLst>
                <a:tab pos="457200" algn="l"/>
                <a:tab pos="914400" algn="l"/>
              </a:tabLst>
            </a:pPr>
            <a:r>
              <a:rPr lang="en-US" sz="2200" b="1" dirty="0" err="1">
                <a:solidFill>
                  <a:srgbClr val="FF3300"/>
                </a:solidFill>
              </a:rPr>
              <a:t>Toroidal</a:t>
            </a:r>
            <a:r>
              <a:rPr lang="en-US" sz="2200" b="1" dirty="0">
                <a:solidFill>
                  <a:srgbClr val="FF3300"/>
                </a:solidFill>
              </a:rPr>
              <a:t> Transformer</a:t>
            </a:r>
          </a:p>
          <a:p>
            <a:pPr algn="ctr">
              <a:lnSpc>
                <a:spcPct val="80000"/>
              </a:lnSpc>
              <a:spcBef>
                <a:spcPct val="20000"/>
              </a:spcBef>
              <a:tabLst>
                <a:tab pos="457200" algn="l"/>
                <a:tab pos="914400" algn="l"/>
              </a:tabLst>
            </a:pPr>
            <a:r>
              <a:rPr lang="en-US" sz="2200" b="1" dirty="0">
                <a:solidFill>
                  <a:srgbClr val="FF3300"/>
                </a:solidFill>
              </a:rPr>
              <a:t>Primary: 120V</a:t>
            </a:r>
          </a:p>
          <a:p>
            <a:pPr algn="ctr">
              <a:lnSpc>
                <a:spcPct val="80000"/>
              </a:lnSpc>
              <a:spcBef>
                <a:spcPct val="20000"/>
              </a:spcBef>
              <a:tabLst>
                <a:tab pos="457200" algn="l"/>
                <a:tab pos="914400" algn="l"/>
              </a:tabLst>
            </a:pPr>
            <a:r>
              <a:rPr lang="en-US" sz="2200" b="1" dirty="0">
                <a:solidFill>
                  <a:srgbClr val="FF3300"/>
                </a:solidFill>
              </a:rPr>
              <a:t>Secondary: 8.5V and 9.4V</a:t>
            </a:r>
          </a:p>
        </p:txBody>
      </p:sp>
      <p:pic>
        <p:nvPicPr>
          <p:cNvPr id="468037" name="Picture 69" descr="D:\EGR272\Images\Transformers\Toroidal Transformer 120V primary - 8.5 and 14.9V secondary (www.AllElectronics.com).jpg"/>
          <p:cNvPicPr>
            <a:picLocks noChangeAspect="1" noChangeArrowheads="1"/>
          </p:cNvPicPr>
          <p:nvPr/>
        </p:nvPicPr>
        <p:blipFill>
          <a:blip r:embed="rId3" cstate="print"/>
          <a:srcRect/>
          <a:stretch>
            <a:fillRect/>
          </a:stretch>
        </p:blipFill>
        <p:spPr bwMode="auto">
          <a:xfrm>
            <a:off x="5562600" y="762000"/>
            <a:ext cx="1905000" cy="1905000"/>
          </a:xfrm>
          <a:prstGeom prst="rect">
            <a:avLst/>
          </a:prstGeom>
          <a:noFill/>
        </p:spPr>
      </p:pic>
      <p:pic>
        <p:nvPicPr>
          <p:cNvPr id="468038" name="Picture 70" descr="D:\EGR272\Images\Transformers\Up Down Transformer - use either way - 110 to 220 or 220 to 110 (40W) - (www.allelectronics.com).jpg"/>
          <p:cNvPicPr>
            <a:picLocks noChangeAspect="1" noChangeArrowheads="1"/>
          </p:cNvPicPr>
          <p:nvPr/>
        </p:nvPicPr>
        <p:blipFill>
          <a:blip r:embed="rId4" cstate="print"/>
          <a:srcRect/>
          <a:stretch>
            <a:fillRect/>
          </a:stretch>
        </p:blipFill>
        <p:spPr bwMode="auto">
          <a:xfrm>
            <a:off x="1044575" y="3790950"/>
            <a:ext cx="2724150" cy="2336800"/>
          </a:xfrm>
          <a:prstGeom prst="rect">
            <a:avLst/>
          </a:prstGeom>
          <a:noFill/>
        </p:spPr>
      </p:pic>
      <p:sp>
        <p:nvSpPr>
          <p:cNvPr id="468039" name="Rectangle 71"/>
          <p:cNvSpPr>
            <a:spLocks noChangeArrowheads="1"/>
          </p:cNvSpPr>
          <p:nvPr/>
        </p:nvSpPr>
        <p:spPr bwMode="auto">
          <a:xfrm>
            <a:off x="533400" y="6070600"/>
            <a:ext cx="4419600" cy="787400"/>
          </a:xfrm>
          <a:prstGeom prst="rect">
            <a:avLst/>
          </a:prstGeom>
          <a:noFill/>
          <a:ln w="9525">
            <a:noFill/>
            <a:miter lim="800000"/>
            <a:headEnd/>
            <a:tailEnd/>
          </a:ln>
          <a:effectLst/>
        </p:spPr>
        <p:txBody>
          <a:bodyPr/>
          <a:lstStyle/>
          <a:p>
            <a:pPr algn="ctr">
              <a:lnSpc>
                <a:spcPct val="80000"/>
              </a:lnSpc>
              <a:spcBef>
                <a:spcPct val="20000"/>
              </a:spcBef>
              <a:tabLst>
                <a:tab pos="457200" algn="l"/>
                <a:tab pos="914400" algn="l"/>
              </a:tabLst>
            </a:pPr>
            <a:r>
              <a:rPr lang="en-US" sz="2200" b="1" dirty="0">
                <a:solidFill>
                  <a:srgbClr val="FF3300"/>
                </a:solidFill>
              </a:rPr>
              <a:t>Up/Down Transformer</a:t>
            </a:r>
          </a:p>
          <a:p>
            <a:pPr algn="ctr">
              <a:lnSpc>
                <a:spcPct val="80000"/>
              </a:lnSpc>
              <a:spcBef>
                <a:spcPct val="20000"/>
              </a:spcBef>
              <a:tabLst>
                <a:tab pos="457200" algn="l"/>
                <a:tab pos="914400" algn="l"/>
              </a:tabLst>
            </a:pPr>
            <a:r>
              <a:rPr lang="en-US" sz="2200" b="1" dirty="0">
                <a:solidFill>
                  <a:srgbClr val="FF3300"/>
                </a:solidFill>
              </a:rPr>
              <a:t>(110V to 220V) or (220V to 110V)</a:t>
            </a:r>
          </a:p>
        </p:txBody>
      </p:sp>
      <p:pic>
        <p:nvPicPr>
          <p:cNvPr id="468040" name="Picture 72" descr="D:\EGR272\Images\Transformers\Variac - Variable Transformer - 110V input - 0 to 130V ac output (www.AllElectronics.com).jpg"/>
          <p:cNvPicPr>
            <a:picLocks noChangeAspect="1" noChangeArrowheads="1"/>
          </p:cNvPicPr>
          <p:nvPr/>
        </p:nvPicPr>
        <p:blipFill>
          <a:blip r:embed="rId5" cstate="print"/>
          <a:srcRect/>
          <a:stretch>
            <a:fillRect/>
          </a:stretch>
        </p:blipFill>
        <p:spPr bwMode="auto">
          <a:xfrm>
            <a:off x="5422900" y="3937000"/>
            <a:ext cx="2197100" cy="2197100"/>
          </a:xfrm>
          <a:prstGeom prst="rect">
            <a:avLst/>
          </a:prstGeom>
          <a:noFill/>
        </p:spPr>
      </p:pic>
      <p:sp>
        <p:nvSpPr>
          <p:cNvPr id="468041" name="Rectangle 73"/>
          <p:cNvSpPr>
            <a:spLocks noChangeArrowheads="1"/>
          </p:cNvSpPr>
          <p:nvPr/>
        </p:nvSpPr>
        <p:spPr bwMode="auto">
          <a:xfrm>
            <a:off x="4648200" y="5727700"/>
            <a:ext cx="4495800" cy="1130300"/>
          </a:xfrm>
          <a:prstGeom prst="rect">
            <a:avLst/>
          </a:prstGeom>
          <a:noFill/>
          <a:ln w="9525">
            <a:noFill/>
            <a:miter lim="800000"/>
            <a:headEnd/>
            <a:tailEnd/>
          </a:ln>
          <a:effectLst/>
        </p:spPr>
        <p:txBody>
          <a:bodyPr/>
          <a:lstStyle/>
          <a:p>
            <a:pPr algn="ctr">
              <a:lnSpc>
                <a:spcPct val="80000"/>
              </a:lnSpc>
              <a:spcBef>
                <a:spcPct val="20000"/>
              </a:spcBef>
              <a:tabLst>
                <a:tab pos="457200" algn="l"/>
                <a:tab pos="914400" algn="l"/>
              </a:tabLst>
            </a:pPr>
            <a:r>
              <a:rPr lang="en-US" sz="2200" b="1" dirty="0" err="1">
                <a:solidFill>
                  <a:srgbClr val="FF3300"/>
                </a:solidFill>
              </a:rPr>
              <a:t>Variac</a:t>
            </a:r>
            <a:r>
              <a:rPr lang="en-US" sz="2200" b="1" dirty="0">
                <a:solidFill>
                  <a:srgbClr val="FF3300"/>
                </a:solidFill>
              </a:rPr>
              <a:t> (Variable Transformer)</a:t>
            </a:r>
          </a:p>
          <a:p>
            <a:pPr algn="ctr">
              <a:lnSpc>
                <a:spcPct val="80000"/>
              </a:lnSpc>
              <a:spcBef>
                <a:spcPct val="20000"/>
              </a:spcBef>
              <a:tabLst>
                <a:tab pos="457200" algn="l"/>
                <a:tab pos="914400" algn="l"/>
              </a:tabLst>
            </a:pPr>
            <a:r>
              <a:rPr lang="en-US" sz="2200" b="1" dirty="0">
                <a:solidFill>
                  <a:srgbClr val="FF3300"/>
                </a:solidFill>
              </a:rPr>
              <a:t>Input: 110V</a:t>
            </a:r>
          </a:p>
          <a:p>
            <a:pPr algn="ctr">
              <a:lnSpc>
                <a:spcPct val="80000"/>
              </a:lnSpc>
              <a:spcBef>
                <a:spcPct val="20000"/>
              </a:spcBef>
              <a:tabLst>
                <a:tab pos="457200" algn="l"/>
                <a:tab pos="914400" algn="l"/>
              </a:tabLst>
            </a:pPr>
            <a:r>
              <a:rPr lang="en-US" sz="2200" b="1" dirty="0">
                <a:solidFill>
                  <a:srgbClr val="FF3300"/>
                </a:solidFill>
              </a:rPr>
              <a:t>Output: 0 to 130V</a:t>
            </a:r>
          </a:p>
        </p:txBody>
      </p:sp>
      <p:sp>
        <p:nvSpPr>
          <p:cNvPr id="16"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17"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8" name="Rectangle 4"/>
          <p:cNvSpPr>
            <a:spLocks noChangeArrowheads="1"/>
          </p:cNvSpPr>
          <p:nvPr/>
        </p:nvSpPr>
        <p:spPr bwMode="auto">
          <a:xfrm>
            <a:off x="0" y="0"/>
            <a:ext cx="6705600" cy="304800"/>
          </a:xfrm>
          <a:prstGeom prst="rect">
            <a:avLst/>
          </a:prstGeom>
          <a:noFill/>
          <a:ln w="9525">
            <a:noFill/>
            <a:miter lim="800000"/>
            <a:headEnd/>
            <a:tailEnd/>
          </a:ln>
        </p:spPr>
        <p:txBody>
          <a:bodyPr/>
          <a:lstStyle/>
          <a:p>
            <a:pPr>
              <a:spcBef>
                <a:spcPct val="20000"/>
              </a:spcBef>
            </a:pPr>
            <a:r>
              <a:rPr lang="en-US" sz="2000" dirty="0">
                <a:solidFill>
                  <a:schemeClr val="accent2"/>
                </a:solidFill>
                <a:cs typeface="Times New Roman" pitchFamily="18" charset="0"/>
              </a:rPr>
              <a:t>Chapter 9      EGR 272 – Circuit Theory II</a:t>
            </a:r>
            <a:endParaRPr lang="en-US" sz="3200" dirty="0"/>
          </a:p>
        </p:txBody>
      </p:sp>
    </p:spTree>
    <p:extLst>
      <p:ext uri="{BB962C8B-B14F-4D97-AF65-F5344CB8AC3E}">
        <p14:creationId xmlns:p14="http://schemas.microsoft.com/office/powerpoint/2010/main" val="2652393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9" name="Rectangle 7"/>
          <p:cNvSpPr>
            <a:spLocks noChangeArrowheads="1"/>
          </p:cNvSpPr>
          <p:nvPr/>
        </p:nvSpPr>
        <p:spPr bwMode="auto">
          <a:xfrm>
            <a:off x="0" y="381000"/>
            <a:ext cx="9144000" cy="1905000"/>
          </a:xfrm>
          <a:prstGeom prst="rect">
            <a:avLst/>
          </a:prstGeom>
          <a:noFill/>
          <a:ln w="9525">
            <a:noFill/>
            <a:miter lim="800000"/>
            <a:headEnd/>
            <a:tailEnd/>
          </a:ln>
          <a:effectLst/>
        </p:spPr>
        <p:txBody>
          <a:bodyPr/>
          <a:lstStyle/>
          <a:p>
            <a:pPr>
              <a:spcBef>
                <a:spcPct val="20000"/>
              </a:spcBef>
              <a:tabLst>
                <a:tab pos="457200" algn="l"/>
                <a:tab pos="914400" algn="l"/>
              </a:tabLst>
            </a:pPr>
            <a:r>
              <a:rPr lang="en-US" sz="2200" b="1" u="sng" dirty="0">
                <a:solidFill>
                  <a:schemeClr val="accent2"/>
                </a:solidFill>
              </a:rPr>
              <a:t>Dot Convention</a:t>
            </a:r>
          </a:p>
          <a:p>
            <a:pPr>
              <a:spcBef>
                <a:spcPct val="20000"/>
              </a:spcBef>
              <a:tabLst>
                <a:tab pos="457200" algn="l"/>
                <a:tab pos="914400" algn="l"/>
              </a:tabLst>
            </a:pPr>
            <a:r>
              <a:rPr lang="en-US" sz="2200" dirty="0">
                <a:solidFill>
                  <a:schemeClr val="accent2"/>
                </a:solidFill>
              </a:rPr>
              <a:t>The direction of the windings in the secondary with respect to the direction of the windings in the primary determines the polarity of the secondary voltage.  However, rather than showing the direction of the windings, dots are often placed at one end of each winding.  Then the following convention applies:</a:t>
            </a:r>
            <a:endParaRPr lang="en-US" sz="2200" dirty="0"/>
          </a:p>
        </p:txBody>
      </p:sp>
      <p:sp>
        <p:nvSpPr>
          <p:cNvPr id="458765" name="Rectangle 13"/>
          <p:cNvSpPr>
            <a:spLocks noChangeArrowheads="1"/>
          </p:cNvSpPr>
          <p:nvPr/>
        </p:nvSpPr>
        <p:spPr bwMode="auto">
          <a:xfrm>
            <a:off x="762000" y="2286000"/>
            <a:ext cx="7162800" cy="838200"/>
          </a:xfrm>
          <a:prstGeom prst="rect">
            <a:avLst/>
          </a:prstGeom>
          <a:noFill/>
          <a:ln w="28575">
            <a:solidFill>
              <a:schemeClr val="accent2"/>
            </a:solidFill>
            <a:miter lim="800000"/>
            <a:headEnd/>
            <a:tailEnd/>
          </a:ln>
          <a:effectLst/>
        </p:spPr>
        <p:txBody>
          <a:bodyPr/>
          <a:lstStyle/>
          <a:p>
            <a:pPr>
              <a:spcBef>
                <a:spcPct val="20000"/>
              </a:spcBef>
              <a:tabLst>
                <a:tab pos="457200" algn="l"/>
                <a:tab pos="914400" algn="l"/>
              </a:tabLst>
            </a:pPr>
            <a:r>
              <a:rPr lang="en-US" sz="2200" u="sng" dirty="0">
                <a:solidFill>
                  <a:schemeClr val="accent2"/>
                </a:solidFill>
              </a:rPr>
              <a:t>Dot convention</a:t>
            </a:r>
            <a:r>
              <a:rPr lang="en-US" sz="2200" dirty="0">
                <a:solidFill>
                  <a:schemeClr val="accent2"/>
                </a:solidFill>
              </a:rPr>
              <a:t>:  “</a:t>
            </a:r>
            <a:r>
              <a:rPr lang="en-US" sz="2200" b="1" i="1" dirty="0">
                <a:solidFill>
                  <a:schemeClr val="accent2"/>
                </a:solidFill>
              </a:rPr>
              <a:t>A positive voltage at one dotted terminal will produce a positive voltage at the other dotted terminal</a:t>
            </a:r>
            <a:r>
              <a:rPr lang="en-US" sz="2200" dirty="0">
                <a:solidFill>
                  <a:schemeClr val="accent2"/>
                </a:solidFill>
              </a:rPr>
              <a:t>.”</a:t>
            </a:r>
            <a:endParaRPr lang="en-US" sz="2200" dirty="0"/>
          </a:p>
        </p:txBody>
      </p:sp>
      <p:sp>
        <p:nvSpPr>
          <p:cNvPr id="458766" name="Rectangle 14"/>
          <p:cNvSpPr>
            <a:spLocks noChangeArrowheads="1"/>
          </p:cNvSpPr>
          <p:nvPr/>
        </p:nvSpPr>
        <p:spPr bwMode="auto">
          <a:xfrm>
            <a:off x="0" y="3200400"/>
            <a:ext cx="9144000" cy="3657600"/>
          </a:xfrm>
          <a:prstGeom prst="rect">
            <a:avLst/>
          </a:prstGeom>
          <a:noFill/>
          <a:ln w="9525">
            <a:noFill/>
            <a:miter lim="800000"/>
            <a:headEnd/>
            <a:tailEnd/>
          </a:ln>
          <a:effectLst/>
        </p:spPr>
        <p:txBody>
          <a:bodyPr/>
          <a:lstStyle/>
          <a:p>
            <a:pPr marL="228600" indent="-228600">
              <a:spcBef>
                <a:spcPct val="20000"/>
              </a:spcBef>
              <a:tabLst>
                <a:tab pos="457200" algn="l"/>
                <a:tab pos="914400" algn="l"/>
              </a:tabLst>
            </a:pPr>
            <a:r>
              <a:rPr lang="en-US" sz="2200" dirty="0">
                <a:solidFill>
                  <a:schemeClr val="accent2"/>
                </a:solidFill>
              </a:rPr>
              <a:t>Note that the relationships </a:t>
            </a:r>
          </a:p>
          <a:p>
            <a:pPr marL="228600" indent="-228600">
              <a:spcBef>
                <a:spcPct val="20000"/>
              </a:spcBef>
              <a:tabLst>
                <a:tab pos="457200" algn="l"/>
                <a:tab pos="914400" algn="l"/>
              </a:tabLst>
            </a:pPr>
            <a:r>
              <a:rPr lang="en-US" sz="2200" dirty="0">
                <a:solidFill>
                  <a:schemeClr val="accent2"/>
                </a:solidFill>
              </a:rPr>
              <a:t>Imply that: </a:t>
            </a:r>
          </a:p>
          <a:p>
            <a:pPr marL="228600" indent="-228600">
              <a:spcBef>
                <a:spcPct val="20000"/>
              </a:spcBef>
              <a:buFontTx/>
              <a:buChar char="•"/>
              <a:tabLst>
                <a:tab pos="457200" algn="l"/>
                <a:tab pos="914400" algn="l"/>
              </a:tabLst>
            </a:pPr>
            <a:r>
              <a:rPr lang="en-US" sz="2200" dirty="0">
                <a:solidFill>
                  <a:schemeClr val="accent2"/>
                </a:solidFill>
              </a:rPr>
              <a:t>the positive terminals of V</a:t>
            </a:r>
            <a:r>
              <a:rPr lang="en-US" sz="2200" baseline="-25000" dirty="0">
                <a:solidFill>
                  <a:schemeClr val="accent2"/>
                </a:solidFill>
              </a:rPr>
              <a:t>1</a:t>
            </a:r>
            <a:r>
              <a:rPr lang="en-US" sz="2200" dirty="0">
                <a:solidFill>
                  <a:schemeClr val="accent2"/>
                </a:solidFill>
              </a:rPr>
              <a:t> and V</a:t>
            </a:r>
            <a:r>
              <a:rPr lang="en-US" sz="2200" baseline="-25000" dirty="0">
                <a:solidFill>
                  <a:schemeClr val="accent2"/>
                </a:solidFill>
              </a:rPr>
              <a:t>2</a:t>
            </a:r>
            <a:r>
              <a:rPr lang="en-US" sz="2200" dirty="0">
                <a:solidFill>
                  <a:schemeClr val="accent2"/>
                </a:solidFill>
              </a:rPr>
              <a:t> are at the dotted terminals</a:t>
            </a:r>
          </a:p>
          <a:p>
            <a:pPr marL="228600" indent="-228600">
              <a:spcBef>
                <a:spcPct val="20000"/>
              </a:spcBef>
              <a:buFontTx/>
              <a:buChar char="•"/>
              <a:tabLst>
                <a:tab pos="457200" algn="l"/>
                <a:tab pos="914400" algn="l"/>
              </a:tabLst>
            </a:pPr>
            <a:r>
              <a:rPr lang="en-US" sz="2200" dirty="0">
                <a:solidFill>
                  <a:schemeClr val="accent2"/>
                </a:solidFill>
              </a:rPr>
              <a:t>I</a:t>
            </a:r>
            <a:r>
              <a:rPr lang="en-US" sz="2200" baseline="-25000" dirty="0">
                <a:solidFill>
                  <a:schemeClr val="accent2"/>
                </a:solidFill>
              </a:rPr>
              <a:t>1</a:t>
            </a:r>
            <a:r>
              <a:rPr lang="en-US" sz="2200" dirty="0">
                <a:solidFill>
                  <a:schemeClr val="accent2"/>
                </a:solidFill>
              </a:rPr>
              <a:t> enters the dotted terminal and I</a:t>
            </a:r>
            <a:r>
              <a:rPr lang="en-US" sz="2200" baseline="-25000" dirty="0">
                <a:solidFill>
                  <a:schemeClr val="accent2"/>
                </a:solidFill>
              </a:rPr>
              <a:t>2</a:t>
            </a:r>
            <a:r>
              <a:rPr lang="en-US" sz="2200" dirty="0">
                <a:solidFill>
                  <a:schemeClr val="accent2"/>
                </a:solidFill>
              </a:rPr>
              <a:t> leaves the dotted terminal</a:t>
            </a:r>
          </a:p>
          <a:p>
            <a:pPr marL="228600" indent="-228600">
              <a:spcBef>
                <a:spcPct val="20000"/>
              </a:spcBef>
              <a:tabLst>
                <a:tab pos="457200" algn="l"/>
                <a:tab pos="914400" algn="l"/>
              </a:tabLst>
            </a:pPr>
            <a:endParaRPr lang="en-US" sz="2200" dirty="0">
              <a:solidFill>
                <a:schemeClr val="accent2"/>
              </a:solidFill>
            </a:endParaRPr>
          </a:p>
          <a:p>
            <a:pPr marL="228600" indent="-228600">
              <a:spcBef>
                <a:spcPct val="20000"/>
              </a:spcBef>
              <a:tabLst>
                <a:tab pos="457200" algn="l"/>
                <a:tab pos="914400" algn="l"/>
              </a:tabLst>
            </a:pPr>
            <a:r>
              <a:rPr lang="en-US" sz="2200" dirty="0">
                <a:solidFill>
                  <a:schemeClr val="accent2"/>
                </a:solidFill>
              </a:rPr>
              <a:t>These voltage polarities and </a:t>
            </a:r>
          </a:p>
          <a:p>
            <a:pPr marL="228600" indent="-228600">
              <a:spcBef>
                <a:spcPct val="20000"/>
              </a:spcBef>
              <a:tabLst>
                <a:tab pos="457200" algn="l"/>
                <a:tab pos="914400" algn="l"/>
              </a:tabLst>
            </a:pPr>
            <a:r>
              <a:rPr lang="en-US" sz="2200" dirty="0">
                <a:solidFill>
                  <a:schemeClr val="accent2"/>
                </a:solidFill>
              </a:rPr>
              <a:t>current directions are indicated </a:t>
            </a:r>
          </a:p>
          <a:p>
            <a:pPr marL="228600" indent="-228600">
              <a:spcBef>
                <a:spcPct val="20000"/>
              </a:spcBef>
              <a:tabLst>
                <a:tab pos="457200" algn="l"/>
                <a:tab pos="914400" algn="l"/>
              </a:tabLst>
            </a:pPr>
            <a:r>
              <a:rPr lang="en-US" sz="2200" dirty="0">
                <a:solidFill>
                  <a:schemeClr val="accent2"/>
                </a:solidFill>
              </a:rPr>
              <a:t>to the right.</a:t>
            </a:r>
            <a:endParaRPr lang="en-US" sz="2200" dirty="0"/>
          </a:p>
        </p:txBody>
      </p:sp>
      <p:graphicFrame>
        <p:nvGraphicFramePr>
          <p:cNvPr id="458767" name="Object 15"/>
          <p:cNvGraphicFramePr>
            <a:graphicFrameLocks noChangeAspect="1"/>
          </p:cNvGraphicFramePr>
          <p:nvPr/>
        </p:nvGraphicFramePr>
        <p:xfrm>
          <a:off x="3200400" y="3200400"/>
          <a:ext cx="2174132" cy="685800"/>
        </p:xfrm>
        <a:graphic>
          <a:graphicData uri="http://schemas.openxmlformats.org/presentationml/2006/ole">
            <mc:AlternateContent xmlns:mc="http://schemas.openxmlformats.org/markup-compatibility/2006">
              <mc:Choice xmlns:v="urn:schemas-microsoft-com:vml" Requires="v">
                <p:oleObj spid="_x0000_s278544" name="Equation" r:id="rId3" imgW="2298600" imgH="558720" progId="">
                  <p:embed/>
                </p:oleObj>
              </mc:Choice>
              <mc:Fallback>
                <p:oleObj name="Equation" r:id="rId3" imgW="2298600" imgH="55872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3200400"/>
                        <a:ext cx="2174132"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68"/>
          <p:cNvGrpSpPr>
            <a:grpSpLocks/>
          </p:cNvGrpSpPr>
          <p:nvPr/>
        </p:nvGrpSpPr>
        <p:grpSpPr bwMode="auto">
          <a:xfrm>
            <a:off x="4648200" y="4724400"/>
            <a:ext cx="3273425" cy="1992312"/>
            <a:chOff x="2700" y="2865"/>
            <a:chExt cx="2062" cy="1255"/>
          </a:xfrm>
        </p:grpSpPr>
        <p:sp>
          <p:nvSpPr>
            <p:cNvPr id="458769" name="Line 17"/>
            <p:cNvSpPr>
              <a:spLocks noChangeShapeType="1"/>
            </p:cNvSpPr>
            <p:nvPr/>
          </p:nvSpPr>
          <p:spPr bwMode="auto">
            <a:xfrm>
              <a:off x="2700" y="4120"/>
              <a:ext cx="916" cy="0"/>
            </a:xfrm>
            <a:prstGeom prst="line">
              <a:avLst/>
            </a:prstGeom>
            <a:noFill/>
            <a:ln w="28575">
              <a:solidFill>
                <a:schemeClr val="accent2"/>
              </a:solidFill>
              <a:round/>
              <a:headEnd/>
              <a:tailEnd/>
            </a:ln>
          </p:spPr>
          <p:txBody>
            <a:bodyPr/>
            <a:lstStyle/>
            <a:p>
              <a:endParaRPr lang="en-US"/>
            </a:p>
          </p:txBody>
        </p:sp>
        <p:sp>
          <p:nvSpPr>
            <p:cNvPr id="458770" name="Line 18"/>
            <p:cNvSpPr>
              <a:spLocks noChangeShapeType="1"/>
            </p:cNvSpPr>
            <p:nvPr/>
          </p:nvSpPr>
          <p:spPr bwMode="auto">
            <a:xfrm flipV="1">
              <a:off x="3616" y="3235"/>
              <a:ext cx="1" cy="221"/>
            </a:xfrm>
            <a:prstGeom prst="line">
              <a:avLst/>
            </a:prstGeom>
            <a:noFill/>
            <a:ln w="28575">
              <a:solidFill>
                <a:schemeClr val="accent2"/>
              </a:solidFill>
              <a:round/>
              <a:headEnd/>
              <a:tailEnd/>
            </a:ln>
          </p:spPr>
          <p:txBody>
            <a:bodyPr/>
            <a:lstStyle/>
            <a:p>
              <a:endParaRPr lang="en-US"/>
            </a:p>
          </p:txBody>
        </p:sp>
        <p:sp>
          <p:nvSpPr>
            <p:cNvPr id="458771" name="Arc 19"/>
            <p:cNvSpPr>
              <a:spLocks/>
            </p:cNvSpPr>
            <p:nvPr/>
          </p:nvSpPr>
          <p:spPr bwMode="auto">
            <a:xfrm>
              <a:off x="3616" y="3455"/>
              <a:ext cx="58" cy="5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accent2"/>
              </a:solidFill>
              <a:round/>
              <a:headEnd/>
              <a:tailEnd/>
            </a:ln>
          </p:spPr>
          <p:txBody>
            <a:bodyPr/>
            <a:lstStyle/>
            <a:p>
              <a:endParaRPr lang="en-US"/>
            </a:p>
          </p:txBody>
        </p:sp>
        <p:sp>
          <p:nvSpPr>
            <p:cNvPr id="458772" name="Arc 20"/>
            <p:cNvSpPr>
              <a:spLocks/>
            </p:cNvSpPr>
            <p:nvPr/>
          </p:nvSpPr>
          <p:spPr bwMode="auto">
            <a:xfrm>
              <a:off x="3616" y="3511"/>
              <a:ext cx="58" cy="56"/>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8575">
              <a:solidFill>
                <a:schemeClr val="accent2"/>
              </a:solidFill>
              <a:round/>
              <a:headEnd/>
              <a:tailEnd/>
            </a:ln>
          </p:spPr>
          <p:txBody>
            <a:bodyPr/>
            <a:lstStyle/>
            <a:p>
              <a:endParaRPr lang="en-US"/>
            </a:p>
          </p:txBody>
        </p:sp>
        <p:sp>
          <p:nvSpPr>
            <p:cNvPr id="458773" name="Arc 21"/>
            <p:cNvSpPr>
              <a:spLocks/>
            </p:cNvSpPr>
            <p:nvPr/>
          </p:nvSpPr>
          <p:spPr bwMode="auto">
            <a:xfrm>
              <a:off x="3616" y="3566"/>
              <a:ext cx="58" cy="5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accent2"/>
              </a:solidFill>
              <a:round/>
              <a:headEnd/>
              <a:tailEnd/>
            </a:ln>
          </p:spPr>
          <p:txBody>
            <a:bodyPr/>
            <a:lstStyle/>
            <a:p>
              <a:endParaRPr lang="en-US"/>
            </a:p>
          </p:txBody>
        </p:sp>
        <p:sp>
          <p:nvSpPr>
            <p:cNvPr id="458774" name="Arc 22"/>
            <p:cNvSpPr>
              <a:spLocks/>
            </p:cNvSpPr>
            <p:nvPr/>
          </p:nvSpPr>
          <p:spPr bwMode="auto">
            <a:xfrm>
              <a:off x="3616" y="3622"/>
              <a:ext cx="58" cy="56"/>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8575">
              <a:solidFill>
                <a:schemeClr val="accent2"/>
              </a:solidFill>
              <a:round/>
              <a:headEnd/>
              <a:tailEnd/>
            </a:ln>
          </p:spPr>
          <p:txBody>
            <a:bodyPr/>
            <a:lstStyle/>
            <a:p>
              <a:endParaRPr lang="en-US"/>
            </a:p>
          </p:txBody>
        </p:sp>
        <p:sp>
          <p:nvSpPr>
            <p:cNvPr id="458775" name="Arc 23"/>
            <p:cNvSpPr>
              <a:spLocks/>
            </p:cNvSpPr>
            <p:nvPr/>
          </p:nvSpPr>
          <p:spPr bwMode="auto">
            <a:xfrm>
              <a:off x="3616" y="3677"/>
              <a:ext cx="58" cy="5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accent2"/>
              </a:solidFill>
              <a:round/>
              <a:headEnd/>
              <a:tailEnd/>
            </a:ln>
          </p:spPr>
          <p:txBody>
            <a:bodyPr/>
            <a:lstStyle/>
            <a:p>
              <a:endParaRPr lang="en-US"/>
            </a:p>
          </p:txBody>
        </p:sp>
        <p:sp>
          <p:nvSpPr>
            <p:cNvPr id="458776" name="Arc 24"/>
            <p:cNvSpPr>
              <a:spLocks/>
            </p:cNvSpPr>
            <p:nvPr/>
          </p:nvSpPr>
          <p:spPr bwMode="auto">
            <a:xfrm>
              <a:off x="3616" y="3732"/>
              <a:ext cx="58" cy="56"/>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8575">
              <a:solidFill>
                <a:schemeClr val="accent2"/>
              </a:solidFill>
              <a:round/>
              <a:headEnd/>
              <a:tailEnd/>
            </a:ln>
          </p:spPr>
          <p:txBody>
            <a:bodyPr/>
            <a:lstStyle/>
            <a:p>
              <a:endParaRPr lang="en-US"/>
            </a:p>
          </p:txBody>
        </p:sp>
        <p:sp>
          <p:nvSpPr>
            <p:cNvPr id="458777" name="Arc 25"/>
            <p:cNvSpPr>
              <a:spLocks/>
            </p:cNvSpPr>
            <p:nvPr/>
          </p:nvSpPr>
          <p:spPr bwMode="auto">
            <a:xfrm>
              <a:off x="3616" y="3787"/>
              <a:ext cx="58" cy="5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accent2"/>
              </a:solidFill>
              <a:round/>
              <a:headEnd/>
              <a:tailEnd/>
            </a:ln>
          </p:spPr>
          <p:txBody>
            <a:bodyPr/>
            <a:lstStyle/>
            <a:p>
              <a:endParaRPr lang="en-US"/>
            </a:p>
          </p:txBody>
        </p:sp>
        <p:sp>
          <p:nvSpPr>
            <p:cNvPr id="458778" name="Arc 26"/>
            <p:cNvSpPr>
              <a:spLocks/>
            </p:cNvSpPr>
            <p:nvPr/>
          </p:nvSpPr>
          <p:spPr bwMode="auto">
            <a:xfrm>
              <a:off x="3616" y="3843"/>
              <a:ext cx="58" cy="56"/>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8575">
              <a:solidFill>
                <a:schemeClr val="accent2"/>
              </a:solidFill>
              <a:round/>
              <a:headEnd/>
              <a:tailEnd/>
            </a:ln>
          </p:spPr>
          <p:txBody>
            <a:bodyPr/>
            <a:lstStyle/>
            <a:p>
              <a:endParaRPr lang="en-US"/>
            </a:p>
          </p:txBody>
        </p:sp>
        <p:sp>
          <p:nvSpPr>
            <p:cNvPr id="458779" name="Line 27"/>
            <p:cNvSpPr>
              <a:spLocks noChangeShapeType="1"/>
            </p:cNvSpPr>
            <p:nvPr/>
          </p:nvSpPr>
          <p:spPr bwMode="auto">
            <a:xfrm>
              <a:off x="3616" y="3898"/>
              <a:ext cx="1" cy="222"/>
            </a:xfrm>
            <a:prstGeom prst="line">
              <a:avLst/>
            </a:prstGeom>
            <a:noFill/>
            <a:ln w="28575">
              <a:solidFill>
                <a:schemeClr val="accent2"/>
              </a:solidFill>
              <a:round/>
              <a:headEnd/>
              <a:tailEnd/>
            </a:ln>
          </p:spPr>
          <p:txBody>
            <a:bodyPr/>
            <a:lstStyle/>
            <a:p>
              <a:endParaRPr lang="en-US"/>
            </a:p>
          </p:txBody>
        </p:sp>
        <p:sp>
          <p:nvSpPr>
            <p:cNvPr id="458780" name="Rectangle 28"/>
            <p:cNvSpPr>
              <a:spLocks noChangeArrowheads="1"/>
            </p:cNvSpPr>
            <p:nvPr/>
          </p:nvSpPr>
          <p:spPr bwMode="auto">
            <a:xfrm>
              <a:off x="4189" y="3030"/>
              <a:ext cx="88" cy="173"/>
            </a:xfrm>
            <a:prstGeom prst="rect">
              <a:avLst/>
            </a:prstGeom>
            <a:noFill/>
            <a:ln w="28575">
              <a:noFill/>
              <a:miter lim="800000"/>
              <a:headEnd/>
              <a:tailEnd/>
            </a:ln>
          </p:spPr>
          <p:txBody>
            <a:bodyPr wrap="none" lIns="0" tIns="0" rIns="0" bIns="0">
              <a:spAutoFit/>
            </a:bodyPr>
            <a:lstStyle/>
            <a:p>
              <a:r>
                <a:rPr lang="en-US" sz="1800">
                  <a:solidFill>
                    <a:schemeClr val="accent2"/>
                  </a:solidFill>
                </a:rPr>
                <a:t>i</a:t>
              </a:r>
              <a:r>
                <a:rPr lang="en-US" sz="1800" baseline="-25000">
                  <a:solidFill>
                    <a:schemeClr val="accent2"/>
                  </a:solidFill>
                </a:rPr>
                <a:t>2</a:t>
              </a:r>
              <a:endParaRPr lang="en-US" sz="1800">
                <a:solidFill>
                  <a:schemeClr val="accent2"/>
                </a:solidFill>
              </a:endParaRPr>
            </a:p>
          </p:txBody>
        </p:sp>
        <p:sp>
          <p:nvSpPr>
            <p:cNvPr id="458782" name="Rectangle 30"/>
            <p:cNvSpPr>
              <a:spLocks noChangeArrowheads="1"/>
            </p:cNvSpPr>
            <p:nvPr/>
          </p:nvSpPr>
          <p:spPr bwMode="auto">
            <a:xfrm>
              <a:off x="3329" y="3583"/>
              <a:ext cx="152" cy="208"/>
            </a:xfrm>
            <a:prstGeom prst="rect">
              <a:avLst/>
            </a:prstGeom>
            <a:noFill/>
            <a:ln w="28575">
              <a:noFill/>
              <a:miter lim="800000"/>
              <a:headEnd/>
              <a:tailEnd/>
            </a:ln>
          </p:spPr>
          <p:txBody>
            <a:bodyPr lIns="0" tIns="0" rIns="0" bIns="0">
              <a:spAutoFit/>
            </a:bodyPr>
            <a:lstStyle/>
            <a:p>
              <a:pPr>
                <a:lnSpc>
                  <a:spcPct val="120000"/>
                </a:lnSpc>
              </a:pPr>
              <a:r>
                <a:rPr lang="en-US" sz="1800">
                  <a:solidFill>
                    <a:schemeClr val="accent2"/>
                  </a:solidFill>
                </a:rPr>
                <a:t>V</a:t>
              </a:r>
              <a:r>
                <a:rPr lang="en-US" sz="1800" baseline="-25000">
                  <a:solidFill>
                    <a:schemeClr val="accent2"/>
                  </a:solidFill>
                </a:rPr>
                <a:t>1</a:t>
              </a:r>
              <a:endParaRPr lang="en-US" sz="1800">
                <a:solidFill>
                  <a:schemeClr val="accent2"/>
                </a:solidFill>
              </a:endParaRPr>
            </a:p>
          </p:txBody>
        </p:sp>
        <p:sp>
          <p:nvSpPr>
            <p:cNvPr id="458784" name="Rectangle 32"/>
            <p:cNvSpPr>
              <a:spLocks noChangeArrowheads="1"/>
            </p:cNvSpPr>
            <p:nvPr/>
          </p:nvSpPr>
          <p:spPr bwMode="auto">
            <a:xfrm>
              <a:off x="3329" y="3307"/>
              <a:ext cx="82" cy="173"/>
            </a:xfrm>
            <a:prstGeom prst="rect">
              <a:avLst/>
            </a:prstGeom>
            <a:noFill/>
            <a:ln w="28575">
              <a:noFill/>
              <a:miter lim="800000"/>
              <a:headEnd/>
              <a:tailEnd/>
            </a:ln>
          </p:spPr>
          <p:txBody>
            <a:bodyPr wrap="none" lIns="0" tIns="0" rIns="0" bIns="0">
              <a:spAutoFit/>
            </a:bodyPr>
            <a:lstStyle/>
            <a:p>
              <a:r>
                <a:rPr lang="en-US" sz="1800" b="1">
                  <a:solidFill>
                    <a:schemeClr val="accent2"/>
                  </a:solidFill>
                </a:rPr>
                <a:t>+</a:t>
              </a:r>
            </a:p>
          </p:txBody>
        </p:sp>
        <p:sp>
          <p:nvSpPr>
            <p:cNvPr id="458785" name="Rectangle 33"/>
            <p:cNvSpPr>
              <a:spLocks noChangeArrowheads="1"/>
            </p:cNvSpPr>
            <p:nvPr/>
          </p:nvSpPr>
          <p:spPr bwMode="auto">
            <a:xfrm>
              <a:off x="3329" y="3916"/>
              <a:ext cx="72" cy="173"/>
            </a:xfrm>
            <a:prstGeom prst="rect">
              <a:avLst/>
            </a:prstGeom>
            <a:noFill/>
            <a:ln w="28575">
              <a:noFill/>
              <a:miter lim="800000"/>
              <a:headEnd/>
              <a:tailEnd/>
            </a:ln>
          </p:spPr>
          <p:txBody>
            <a:bodyPr wrap="none" lIns="0" tIns="0" rIns="0" bIns="0">
              <a:spAutoFit/>
            </a:bodyPr>
            <a:lstStyle/>
            <a:p>
              <a:r>
                <a:rPr lang="en-US" sz="1800" b="1">
                  <a:solidFill>
                    <a:schemeClr val="accent2"/>
                  </a:solidFill>
                </a:rPr>
                <a:t>_</a:t>
              </a:r>
            </a:p>
          </p:txBody>
        </p:sp>
        <p:sp>
          <p:nvSpPr>
            <p:cNvPr id="458786" name="Line 34"/>
            <p:cNvSpPr>
              <a:spLocks noChangeShapeType="1"/>
            </p:cNvSpPr>
            <p:nvPr/>
          </p:nvSpPr>
          <p:spPr bwMode="auto">
            <a:xfrm flipV="1">
              <a:off x="3846" y="3235"/>
              <a:ext cx="0" cy="221"/>
            </a:xfrm>
            <a:prstGeom prst="line">
              <a:avLst/>
            </a:prstGeom>
            <a:noFill/>
            <a:ln w="28575">
              <a:solidFill>
                <a:schemeClr val="accent2"/>
              </a:solidFill>
              <a:round/>
              <a:headEnd/>
              <a:tailEnd/>
            </a:ln>
          </p:spPr>
          <p:txBody>
            <a:bodyPr/>
            <a:lstStyle/>
            <a:p>
              <a:endParaRPr lang="en-US"/>
            </a:p>
          </p:txBody>
        </p:sp>
        <p:sp>
          <p:nvSpPr>
            <p:cNvPr id="458787" name="Arc 35"/>
            <p:cNvSpPr>
              <a:spLocks/>
            </p:cNvSpPr>
            <p:nvPr/>
          </p:nvSpPr>
          <p:spPr bwMode="auto">
            <a:xfrm>
              <a:off x="3846" y="3455"/>
              <a:ext cx="57" cy="5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accent2"/>
              </a:solidFill>
              <a:round/>
              <a:headEnd/>
              <a:tailEnd/>
            </a:ln>
          </p:spPr>
          <p:txBody>
            <a:bodyPr/>
            <a:lstStyle/>
            <a:p>
              <a:endParaRPr lang="en-US"/>
            </a:p>
          </p:txBody>
        </p:sp>
        <p:sp>
          <p:nvSpPr>
            <p:cNvPr id="458788" name="Arc 36"/>
            <p:cNvSpPr>
              <a:spLocks/>
            </p:cNvSpPr>
            <p:nvPr/>
          </p:nvSpPr>
          <p:spPr bwMode="auto">
            <a:xfrm>
              <a:off x="3846" y="3511"/>
              <a:ext cx="57" cy="56"/>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8575">
              <a:solidFill>
                <a:schemeClr val="accent2"/>
              </a:solidFill>
              <a:round/>
              <a:headEnd/>
              <a:tailEnd/>
            </a:ln>
          </p:spPr>
          <p:txBody>
            <a:bodyPr/>
            <a:lstStyle/>
            <a:p>
              <a:endParaRPr lang="en-US"/>
            </a:p>
          </p:txBody>
        </p:sp>
        <p:sp>
          <p:nvSpPr>
            <p:cNvPr id="458789" name="Arc 37"/>
            <p:cNvSpPr>
              <a:spLocks/>
            </p:cNvSpPr>
            <p:nvPr/>
          </p:nvSpPr>
          <p:spPr bwMode="auto">
            <a:xfrm>
              <a:off x="3846" y="3566"/>
              <a:ext cx="57" cy="5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accent2"/>
              </a:solidFill>
              <a:round/>
              <a:headEnd/>
              <a:tailEnd/>
            </a:ln>
          </p:spPr>
          <p:txBody>
            <a:bodyPr/>
            <a:lstStyle/>
            <a:p>
              <a:endParaRPr lang="en-US"/>
            </a:p>
          </p:txBody>
        </p:sp>
        <p:sp>
          <p:nvSpPr>
            <p:cNvPr id="458790" name="Arc 38"/>
            <p:cNvSpPr>
              <a:spLocks/>
            </p:cNvSpPr>
            <p:nvPr/>
          </p:nvSpPr>
          <p:spPr bwMode="auto">
            <a:xfrm>
              <a:off x="3846" y="3622"/>
              <a:ext cx="57" cy="56"/>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8575">
              <a:solidFill>
                <a:schemeClr val="accent2"/>
              </a:solidFill>
              <a:round/>
              <a:headEnd/>
              <a:tailEnd/>
            </a:ln>
          </p:spPr>
          <p:txBody>
            <a:bodyPr/>
            <a:lstStyle/>
            <a:p>
              <a:endParaRPr lang="en-US"/>
            </a:p>
          </p:txBody>
        </p:sp>
        <p:sp>
          <p:nvSpPr>
            <p:cNvPr id="458791" name="Arc 39"/>
            <p:cNvSpPr>
              <a:spLocks/>
            </p:cNvSpPr>
            <p:nvPr/>
          </p:nvSpPr>
          <p:spPr bwMode="auto">
            <a:xfrm>
              <a:off x="3846" y="3677"/>
              <a:ext cx="57" cy="5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accent2"/>
              </a:solidFill>
              <a:round/>
              <a:headEnd/>
              <a:tailEnd/>
            </a:ln>
          </p:spPr>
          <p:txBody>
            <a:bodyPr/>
            <a:lstStyle/>
            <a:p>
              <a:endParaRPr lang="en-US"/>
            </a:p>
          </p:txBody>
        </p:sp>
        <p:sp>
          <p:nvSpPr>
            <p:cNvPr id="458792" name="Arc 40"/>
            <p:cNvSpPr>
              <a:spLocks/>
            </p:cNvSpPr>
            <p:nvPr/>
          </p:nvSpPr>
          <p:spPr bwMode="auto">
            <a:xfrm>
              <a:off x="3846" y="3732"/>
              <a:ext cx="57" cy="56"/>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8575">
              <a:solidFill>
                <a:schemeClr val="accent2"/>
              </a:solidFill>
              <a:round/>
              <a:headEnd/>
              <a:tailEnd/>
            </a:ln>
          </p:spPr>
          <p:txBody>
            <a:bodyPr/>
            <a:lstStyle/>
            <a:p>
              <a:endParaRPr lang="en-US"/>
            </a:p>
          </p:txBody>
        </p:sp>
        <p:sp>
          <p:nvSpPr>
            <p:cNvPr id="458793" name="Arc 41"/>
            <p:cNvSpPr>
              <a:spLocks/>
            </p:cNvSpPr>
            <p:nvPr/>
          </p:nvSpPr>
          <p:spPr bwMode="auto">
            <a:xfrm>
              <a:off x="3846" y="3787"/>
              <a:ext cx="57" cy="5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accent2"/>
              </a:solidFill>
              <a:round/>
              <a:headEnd/>
              <a:tailEnd/>
            </a:ln>
          </p:spPr>
          <p:txBody>
            <a:bodyPr/>
            <a:lstStyle/>
            <a:p>
              <a:endParaRPr lang="en-US"/>
            </a:p>
          </p:txBody>
        </p:sp>
        <p:sp>
          <p:nvSpPr>
            <p:cNvPr id="458794" name="Arc 42"/>
            <p:cNvSpPr>
              <a:spLocks/>
            </p:cNvSpPr>
            <p:nvPr/>
          </p:nvSpPr>
          <p:spPr bwMode="auto">
            <a:xfrm>
              <a:off x="3846" y="3843"/>
              <a:ext cx="57" cy="56"/>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8575">
              <a:solidFill>
                <a:schemeClr val="accent2"/>
              </a:solidFill>
              <a:round/>
              <a:headEnd/>
              <a:tailEnd/>
            </a:ln>
          </p:spPr>
          <p:txBody>
            <a:bodyPr/>
            <a:lstStyle/>
            <a:p>
              <a:endParaRPr lang="en-US"/>
            </a:p>
          </p:txBody>
        </p:sp>
        <p:sp>
          <p:nvSpPr>
            <p:cNvPr id="458795" name="Line 43"/>
            <p:cNvSpPr>
              <a:spLocks noChangeShapeType="1"/>
            </p:cNvSpPr>
            <p:nvPr/>
          </p:nvSpPr>
          <p:spPr bwMode="auto">
            <a:xfrm>
              <a:off x="3846" y="3898"/>
              <a:ext cx="0" cy="222"/>
            </a:xfrm>
            <a:prstGeom prst="line">
              <a:avLst/>
            </a:prstGeom>
            <a:noFill/>
            <a:ln w="28575">
              <a:solidFill>
                <a:schemeClr val="accent2"/>
              </a:solidFill>
              <a:round/>
              <a:headEnd/>
              <a:tailEnd/>
            </a:ln>
          </p:spPr>
          <p:txBody>
            <a:bodyPr/>
            <a:lstStyle/>
            <a:p>
              <a:endParaRPr lang="en-US"/>
            </a:p>
          </p:txBody>
        </p:sp>
        <p:sp>
          <p:nvSpPr>
            <p:cNvPr id="458796" name="Oval 44"/>
            <p:cNvSpPr>
              <a:spLocks noChangeArrowheads="1"/>
            </p:cNvSpPr>
            <p:nvPr/>
          </p:nvSpPr>
          <p:spPr bwMode="auto">
            <a:xfrm>
              <a:off x="3539" y="3377"/>
              <a:ext cx="44" cy="46"/>
            </a:xfrm>
            <a:prstGeom prst="ellipse">
              <a:avLst/>
            </a:prstGeom>
            <a:solidFill>
              <a:schemeClr val="accent2"/>
            </a:solidFill>
            <a:ln w="28575">
              <a:solidFill>
                <a:schemeClr val="accent2"/>
              </a:solidFill>
              <a:round/>
              <a:headEnd/>
              <a:tailEnd/>
            </a:ln>
          </p:spPr>
          <p:txBody>
            <a:bodyPr/>
            <a:lstStyle/>
            <a:p>
              <a:endParaRPr lang="en-US"/>
            </a:p>
          </p:txBody>
        </p:sp>
        <p:sp>
          <p:nvSpPr>
            <p:cNvPr id="458797" name="Oval 45"/>
            <p:cNvSpPr>
              <a:spLocks noChangeArrowheads="1"/>
            </p:cNvSpPr>
            <p:nvPr/>
          </p:nvSpPr>
          <p:spPr bwMode="auto">
            <a:xfrm>
              <a:off x="3882" y="3377"/>
              <a:ext cx="45" cy="46"/>
            </a:xfrm>
            <a:prstGeom prst="ellipse">
              <a:avLst/>
            </a:prstGeom>
            <a:solidFill>
              <a:schemeClr val="accent2"/>
            </a:solidFill>
            <a:ln w="28575">
              <a:solidFill>
                <a:schemeClr val="accent2"/>
              </a:solidFill>
              <a:round/>
              <a:headEnd/>
              <a:tailEnd/>
            </a:ln>
          </p:spPr>
          <p:txBody>
            <a:bodyPr/>
            <a:lstStyle/>
            <a:p>
              <a:endParaRPr lang="en-US"/>
            </a:p>
          </p:txBody>
        </p:sp>
        <p:sp>
          <p:nvSpPr>
            <p:cNvPr id="458798" name="Line 46"/>
            <p:cNvSpPr>
              <a:spLocks noChangeShapeType="1"/>
            </p:cNvSpPr>
            <p:nvPr/>
          </p:nvSpPr>
          <p:spPr bwMode="auto">
            <a:xfrm>
              <a:off x="3731" y="3456"/>
              <a:ext cx="1" cy="498"/>
            </a:xfrm>
            <a:prstGeom prst="line">
              <a:avLst/>
            </a:prstGeom>
            <a:noFill/>
            <a:ln w="28575">
              <a:solidFill>
                <a:schemeClr val="accent2"/>
              </a:solidFill>
              <a:round/>
              <a:headEnd/>
              <a:tailEnd/>
            </a:ln>
          </p:spPr>
          <p:txBody>
            <a:bodyPr/>
            <a:lstStyle/>
            <a:p>
              <a:endParaRPr lang="en-US"/>
            </a:p>
          </p:txBody>
        </p:sp>
        <p:sp>
          <p:nvSpPr>
            <p:cNvPr id="458799" name="Line 47"/>
            <p:cNvSpPr>
              <a:spLocks noChangeShapeType="1"/>
            </p:cNvSpPr>
            <p:nvPr/>
          </p:nvSpPr>
          <p:spPr bwMode="auto">
            <a:xfrm>
              <a:off x="3788" y="3456"/>
              <a:ext cx="1" cy="498"/>
            </a:xfrm>
            <a:prstGeom prst="line">
              <a:avLst/>
            </a:prstGeom>
            <a:noFill/>
            <a:ln w="28575">
              <a:solidFill>
                <a:schemeClr val="accent2"/>
              </a:solidFill>
              <a:round/>
              <a:headEnd/>
              <a:tailEnd/>
            </a:ln>
          </p:spPr>
          <p:txBody>
            <a:bodyPr/>
            <a:lstStyle/>
            <a:p>
              <a:endParaRPr lang="en-US"/>
            </a:p>
          </p:txBody>
        </p:sp>
        <p:sp>
          <p:nvSpPr>
            <p:cNvPr id="458800" name="Line 48"/>
            <p:cNvSpPr>
              <a:spLocks noChangeShapeType="1"/>
            </p:cNvSpPr>
            <p:nvPr/>
          </p:nvSpPr>
          <p:spPr bwMode="auto">
            <a:xfrm>
              <a:off x="4361" y="3124"/>
              <a:ext cx="344" cy="1"/>
            </a:xfrm>
            <a:prstGeom prst="line">
              <a:avLst/>
            </a:prstGeom>
            <a:noFill/>
            <a:ln w="28575">
              <a:solidFill>
                <a:schemeClr val="accent2"/>
              </a:solidFill>
              <a:round/>
              <a:headEnd/>
              <a:tailEnd type="triangle" w="med" len="med"/>
            </a:ln>
          </p:spPr>
          <p:txBody>
            <a:bodyPr/>
            <a:lstStyle/>
            <a:p>
              <a:endParaRPr lang="en-US"/>
            </a:p>
          </p:txBody>
        </p:sp>
        <p:sp>
          <p:nvSpPr>
            <p:cNvPr id="458803" name="Rectangle 51"/>
            <p:cNvSpPr>
              <a:spLocks noChangeArrowheads="1"/>
            </p:cNvSpPr>
            <p:nvPr/>
          </p:nvSpPr>
          <p:spPr bwMode="auto">
            <a:xfrm>
              <a:off x="2700" y="3030"/>
              <a:ext cx="88" cy="173"/>
            </a:xfrm>
            <a:prstGeom prst="rect">
              <a:avLst/>
            </a:prstGeom>
            <a:noFill/>
            <a:ln w="28575">
              <a:noFill/>
              <a:miter lim="800000"/>
              <a:headEnd/>
              <a:tailEnd/>
            </a:ln>
          </p:spPr>
          <p:txBody>
            <a:bodyPr wrap="none" lIns="0" tIns="0" rIns="0" bIns="0">
              <a:spAutoFit/>
            </a:bodyPr>
            <a:lstStyle/>
            <a:p>
              <a:r>
                <a:rPr lang="en-US" sz="1800">
                  <a:solidFill>
                    <a:schemeClr val="accent2"/>
                  </a:solidFill>
                </a:rPr>
                <a:t>i</a:t>
              </a:r>
              <a:r>
                <a:rPr lang="en-US" sz="1800" baseline="-25000">
                  <a:solidFill>
                    <a:schemeClr val="accent2"/>
                  </a:solidFill>
                </a:rPr>
                <a:t>1</a:t>
              </a:r>
              <a:endParaRPr lang="en-US" sz="1800">
                <a:solidFill>
                  <a:schemeClr val="accent2"/>
                </a:solidFill>
              </a:endParaRPr>
            </a:p>
          </p:txBody>
        </p:sp>
        <p:sp>
          <p:nvSpPr>
            <p:cNvPr id="458805" name="Line 53"/>
            <p:cNvSpPr>
              <a:spLocks noChangeShapeType="1"/>
            </p:cNvSpPr>
            <p:nvPr/>
          </p:nvSpPr>
          <p:spPr bwMode="auto">
            <a:xfrm>
              <a:off x="2872" y="3124"/>
              <a:ext cx="344" cy="1"/>
            </a:xfrm>
            <a:prstGeom prst="line">
              <a:avLst/>
            </a:prstGeom>
            <a:noFill/>
            <a:ln w="28575">
              <a:solidFill>
                <a:schemeClr val="accent2"/>
              </a:solidFill>
              <a:round/>
              <a:headEnd/>
              <a:tailEnd type="triangle" w="med" len="med"/>
            </a:ln>
          </p:spPr>
          <p:txBody>
            <a:bodyPr/>
            <a:lstStyle/>
            <a:p>
              <a:endParaRPr lang="en-US"/>
            </a:p>
          </p:txBody>
        </p:sp>
        <p:sp>
          <p:nvSpPr>
            <p:cNvPr id="458808" name="Line 56"/>
            <p:cNvSpPr>
              <a:spLocks noChangeShapeType="1"/>
            </p:cNvSpPr>
            <p:nvPr/>
          </p:nvSpPr>
          <p:spPr bwMode="auto">
            <a:xfrm>
              <a:off x="3846" y="4120"/>
              <a:ext cx="916" cy="0"/>
            </a:xfrm>
            <a:prstGeom prst="line">
              <a:avLst/>
            </a:prstGeom>
            <a:noFill/>
            <a:ln w="28575">
              <a:solidFill>
                <a:schemeClr val="accent2"/>
              </a:solidFill>
              <a:round/>
              <a:headEnd/>
              <a:tailEnd/>
            </a:ln>
          </p:spPr>
          <p:txBody>
            <a:bodyPr/>
            <a:lstStyle/>
            <a:p>
              <a:endParaRPr lang="en-US"/>
            </a:p>
          </p:txBody>
        </p:sp>
        <p:sp>
          <p:nvSpPr>
            <p:cNvPr id="458809" name="Line 57"/>
            <p:cNvSpPr>
              <a:spLocks noChangeShapeType="1"/>
            </p:cNvSpPr>
            <p:nvPr/>
          </p:nvSpPr>
          <p:spPr bwMode="auto">
            <a:xfrm>
              <a:off x="3846" y="3235"/>
              <a:ext cx="916" cy="0"/>
            </a:xfrm>
            <a:prstGeom prst="line">
              <a:avLst/>
            </a:prstGeom>
            <a:noFill/>
            <a:ln w="28575">
              <a:solidFill>
                <a:schemeClr val="accent2"/>
              </a:solidFill>
              <a:round/>
              <a:headEnd/>
              <a:tailEnd/>
            </a:ln>
          </p:spPr>
          <p:txBody>
            <a:bodyPr/>
            <a:lstStyle/>
            <a:p>
              <a:endParaRPr lang="en-US"/>
            </a:p>
          </p:txBody>
        </p:sp>
        <p:sp>
          <p:nvSpPr>
            <p:cNvPr id="458810" name="Line 58"/>
            <p:cNvSpPr>
              <a:spLocks noChangeShapeType="1"/>
            </p:cNvSpPr>
            <p:nvPr/>
          </p:nvSpPr>
          <p:spPr bwMode="auto">
            <a:xfrm>
              <a:off x="2700" y="3235"/>
              <a:ext cx="916" cy="0"/>
            </a:xfrm>
            <a:prstGeom prst="line">
              <a:avLst/>
            </a:prstGeom>
            <a:noFill/>
            <a:ln w="28575">
              <a:solidFill>
                <a:schemeClr val="accent2"/>
              </a:solidFill>
              <a:round/>
              <a:headEnd/>
              <a:tailEnd/>
            </a:ln>
          </p:spPr>
          <p:txBody>
            <a:bodyPr/>
            <a:lstStyle/>
            <a:p>
              <a:endParaRPr lang="en-US"/>
            </a:p>
          </p:txBody>
        </p:sp>
        <p:sp>
          <p:nvSpPr>
            <p:cNvPr id="458811" name="Rectangle 59"/>
            <p:cNvSpPr>
              <a:spLocks noChangeArrowheads="1"/>
            </p:cNvSpPr>
            <p:nvPr/>
          </p:nvSpPr>
          <p:spPr bwMode="auto">
            <a:xfrm>
              <a:off x="4018" y="3583"/>
              <a:ext cx="152" cy="208"/>
            </a:xfrm>
            <a:prstGeom prst="rect">
              <a:avLst/>
            </a:prstGeom>
            <a:noFill/>
            <a:ln w="28575">
              <a:noFill/>
              <a:miter lim="800000"/>
              <a:headEnd/>
              <a:tailEnd/>
            </a:ln>
          </p:spPr>
          <p:txBody>
            <a:bodyPr lIns="0" tIns="0" rIns="0" bIns="0">
              <a:spAutoFit/>
            </a:bodyPr>
            <a:lstStyle/>
            <a:p>
              <a:pPr>
                <a:lnSpc>
                  <a:spcPct val="120000"/>
                </a:lnSpc>
              </a:pPr>
              <a:r>
                <a:rPr lang="en-US" sz="1800">
                  <a:solidFill>
                    <a:schemeClr val="accent2"/>
                  </a:solidFill>
                </a:rPr>
                <a:t>V</a:t>
              </a:r>
              <a:r>
                <a:rPr lang="en-US" sz="1800" baseline="-25000">
                  <a:solidFill>
                    <a:schemeClr val="accent2"/>
                  </a:solidFill>
                </a:rPr>
                <a:t>2</a:t>
              </a:r>
              <a:endParaRPr lang="en-US" sz="1800">
                <a:solidFill>
                  <a:schemeClr val="accent2"/>
                </a:solidFill>
              </a:endParaRPr>
            </a:p>
          </p:txBody>
        </p:sp>
        <p:sp>
          <p:nvSpPr>
            <p:cNvPr id="458813" name="Rectangle 61"/>
            <p:cNvSpPr>
              <a:spLocks noChangeArrowheads="1"/>
            </p:cNvSpPr>
            <p:nvPr/>
          </p:nvSpPr>
          <p:spPr bwMode="auto">
            <a:xfrm>
              <a:off x="4018" y="3307"/>
              <a:ext cx="82" cy="173"/>
            </a:xfrm>
            <a:prstGeom prst="rect">
              <a:avLst/>
            </a:prstGeom>
            <a:noFill/>
            <a:ln w="28575">
              <a:noFill/>
              <a:miter lim="800000"/>
              <a:headEnd/>
              <a:tailEnd/>
            </a:ln>
          </p:spPr>
          <p:txBody>
            <a:bodyPr wrap="none" lIns="0" tIns="0" rIns="0" bIns="0">
              <a:spAutoFit/>
            </a:bodyPr>
            <a:lstStyle/>
            <a:p>
              <a:r>
                <a:rPr lang="en-US" sz="1800" b="1">
                  <a:solidFill>
                    <a:schemeClr val="accent2"/>
                  </a:solidFill>
                </a:rPr>
                <a:t>+</a:t>
              </a:r>
            </a:p>
          </p:txBody>
        </p:sp>
        <p:sp>
          <p:nvSpPr>
            <p:cNvPr id="458814" name="Rectangle 62"/>
            <p:cNvSpPr>
              <a:spLocks noChangeArrowheads="1"/>
            </p:cNvSpPr>
            <p:nvPr/>
          </p:nvSpPr>
          <p:spPr bwMode="auto">
            <a:xfrm>
              <a:off x="4018" y="3916"/>
              <a:ext cx="72" cy="173"/>
            </a:xfrm>
            <a:prstGeom prst="rect">
              <a:avLst/>
            </a:prstGeom>
            <a:noFill/>
            <a:ln w="28575">
              <a:noFill/>
              <a:miter lim="800000"/>
              <a:headEnd/>
              <a:tailEnd/>
            </a:ln>
          </p:spPr>
          <p:txBody>
            <a:bodyPr wrap="none" lIns="0" tIns="0" rIns="0" bIns="0">
              <a:spAutoFit/>
            </a:bodyPr>
            <a:lstStyle/>
            <a:p>
              <a:r>
                <a:rPr lang="en-US" sz="1800" b="1">
                  <a:solidFill>
                    <a:schemeClr val="accent2"/>
                  </a:solidFill>
                </a:rPr>
                <a:t>_</a:t>
              </a:r>
            </a:p>
          </p:txBody>
        </p:sp>
        <p:sp>
          <p:nvSpPr>
            <p:cNvPr id="458815" name="Rectangle 63"/>
            <p:cNvSpPr>
              <a:spLocks noChangeArrowheads="1"/>
            </p:cNvSpPr>
            <p:nvPr/>
          </p:nvSpPr>
          <p:spPr bwMode="auto">
            <a:xfrm>
              <a:off x="3514" y="2998"/>
              <a:ext cx="344" cy="208"/>
            </a:xfrm>
            <a:prstGeom prst="rect">
              <a:avLst/>
            </a:prstGeom>
            <a:noFill/>
            <a:ln w="28575">
              <a:noFill/>
              <a:miter lim="800000"/>
              <a:headEnd/>
              <a:tailEnd/>
            </a:ln>
          </p:spPr>
          <p:txBody>
            <a:bodyPr wrap="none" lIns="0" tIns="0" rIns="0" bIns="0">
              <a:spAutoFit/>
            </a:bodyPr>
            <a:lstStyle/>
            <a:p>
              <a:pPr>
                <a:lnSpc>
                  <a:spcPct val="120000"/>
                </a:lnSpc>
              </a:pPr>
              <a:r>
                <a:rPr lang="en-US" sz="1800">
                  <a:solidFill>
                    <a:schemeClr val="accent2"/>
                  </a:solidFill>
                </a:rPr>
                <a:t>N</a:t>
              </a:r>
              <a:r>
                <a:rPr lang="en-US" sz="1800" baseline="-25000">
                  <a:solidFill>
                    <a:schemeClr val="accent2"/>
                  </a:solidFill>
                </a:rPr>
                <a:t>1</a:t>
              </a:r>
              <a:r>
                <a:rPr lang="en-US" sz="1800">
                  <a:solidFill>
                    <a:schemeClr val="accent2"/>
                  </a:solidFill>
                </a:rPr>
                <a:t>:N</a:t>
              </a:r>
              <a:r>
                <a:rPr lang="en-US" sz="1800" baseline="-25000">
                  <a:solidFill>
                    <a:schemeClr val="accent2"/>
                  </a:solidFill>
                </a:rPr>
                <a:t>2</a:t>
              </a:r>
              <a:endParaRPr lang="en-US" sz="1800">
                <a:solidFill>
                  <a:schemeClr val="accent2"/>
                </a:solidFill>
              </a:endParaRPr>
            </a:p>
          </p:txBody>
        </p:sp>
        <p:sp>
          <p:nvSpPr>
            <p:cNvPr id="458819" name="Rectangle 67"/>
            <p:cNvSpPr>
              <a:spLocks noChangeArrowheads="1"/>
            </p:cNvSpPr>
            <p:nvPr/>
          </p:nvSpPr>
          <p:spPr bwMode="auto">
            <a:xfrm>
              <a:off x="3559" y="2865"/>
              <a:ext cx="248" cy="173"/>
            </a:xfrm>
            <a:prstGeom prst="rect">
              <a:avLst/>
            </a:prstGeom>
            <a:noFill/>
            <a:ln w="28575">
              <a:noFill/>
              <a:miter lim="800000"/>
              <a:headEnd/>
              <a:tailEnd/>
            </a:ln>
          </p:spPr>
          <p:txBody>
            <a:bodyPr wrap="none" lIns="0" tIns="0" rIns="0" bIns="0">
              <a:spAutoFit/>
            </a:bodyPr>
            <a:lstStyle/>
            <a:p>
              <a:r>
                <a:rPr lang="en-US" sz="1800">
                  <a:solidFill>
                    <a:schemeClr val="accent2"/>
                  </a:solidFill>
                </a:rPr>
                <a:t>a : 1</a:t>
              </a:r>
            </a:p>
          </p:txBody>
        </p:sp>
      </p:grpSp>
      <p:sp>
        <p:nvSpPr>
          <p:cNvPr id="52"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53"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54" name="Rectangle 4"/>
          <p:cNvSpPr>
            <a:spLocks noChangeArrowheads="1"/>
          </p:cNvSpPr>
          <p:nvPr/>
        </p:nvSpPr>
        <p:spPr bwMode="auto">
          <a:xfrm>
            <a:off x="0" y="0"/>
            <a:ext cx="6705600" cy="304800"/>
          </a:xfrm>
          <a:prstGeom prst="rect">
            <a:avLst/>
          </a:prstGeom>
          <a:noFill/>
          <a:ln w="9525">
            <a:noFill/>
            <a:miter lim="800000"/>
            <a:headEnd/>
            <a:tailEnd/>
          </a:ln>
        </p:spPr>
        <p:txBody>
          <a:bodyPr/>
          <a:lstStyle/>
          <a:p>
            <a:pPr>
              <a:spcBef>
                <a:spcPct val="20000"/>
              </a:spcBef>
            </a:pPr>
            <a:r>
              <a:rPr lang="en-US" sz="2000" dirty="0">
                <a:solidFill>
                  <a:schemeClr val="accent2"/>
                </a:solidFill>
                <a:cs typeface="Times New Roman" pitchFamily="18" charset="0"/>
              </a:rPr>
              <a:t>Chapter 9      EGR 272 – Circuit Theory II</a:t>
            </a:r>
            <a:endParaRPr lang="en-US" sz="3200" dirty="0"/>
          </a:p>
        </p:txBody>
      </p:sp>
    </p:spTree>
    <p:extLst>
      <p:ext uri="{BB962C8B-B14F-4D97-AF65-F5344CB8AC3E}">
        <p14:creationId xmlns:p14="http://schemas.microsoft.com/office/powerpoint/2010/main" val="37654239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81" name="Rectangle 5"/>
          <p:cNvSpPr>
            <a:spLocks noChangeArrowheads="1"/>
          </p:cNvSpPr>
          <p:nvPr/>
        </p:nvSpPr>
        <p:spPr bwMode="auto">
          <a:xfrm>
            <a:off x="0" y="381000"/>
            <a:ext cx="9144000" cy="2438400"/>
          </a:xfrm>
          <a:prstGeom prst="rect">
            <a:avLst/>
          </a:prstGeom>
          <a:noFill/>
          <a:ln w="9525">
            <a:noFill/>
            <a:miter lim="800000"/>
            <a:headEnd/>
            <a:tailEnd/>
          </a:ln>
          <a:effectLst/>
        </p:spPr>
        <p:txBody>
          <a:bodyPr/>
          <a:lstStyle/>
          <a:p>
            <a:pPr marL="228600" indent="-228600">
              <a:spcBef>
                <a:spcPct val="20000"/>
              </a:spcBef>
              <a:tabLst>
                <a:tab pos="457200" algn="l"/>
                <a:tab pos="914400" algn="l"/>
              </a:tabLst>
            </a:pPr>
            <a:r>
              <a:rPr lang="en-US" sz="2200" b="1" u="sng" dirty="0">
                <a:solidFill>
                  <a:schemeClr val="accent2"/>
                </a:solidFill>
              </a:rPr>
              <a:t>Four Common Transformer Uses</a:t>
            </a:r>
          </a:p>
          <a:p>
            <a:pPr marL="228600" indent="-228600">
              <a:spcBef>
                <a:spcPct val="20000"/>
              </a:spcBef>
              <a:buFontTx/>
              <a:buChar char="•"/>
              <a:tabLst>
                <a:tab pos="457200" algn="l"/>
                <a:tab pos="914400" algn="l"/>
              </a:tabLst>
            </a:pPr>
            <a:r>
              <a:rPr lang="en-US" sz="2200" dirty="0">
                <a:solidFill>
                  <a:schemeClr val="accent2"/>
                </a:solidFill>
              </a:rPr>
              <a:t>Change voltage levels</a:t>
            </a:r>
          </a:p>
          <a:p>
            <a:pPr marL="228600" indent="-228600">
              <a:spcBef>
                <a:spcPct val="20000"/>
              </a:spcBef>
              <a:buFontTx/>
              <a:buChar char="•"/>
              <a:tabLst>
                <a:tab pos="457200" algn="l"/>
                <a:tab pos="914400" algn="l"/>
              </a:tabLst>
            </a:pPr>
            <a:r>
              <a:rPr lang="en-US" sz="2200" dirty="0">
                <a:solidFill>
                  <a:schemeClr val="accent2"/>
                </a:solidFill>
              </a:rPr>
              <a:t>Change current levels</a:t>
            </a:r>
          </a:p>
          <a:p>
            <a:pPr marL="228600" indent="-228600">
              <a:spcBef>
                <a:spcPct val="20000"/>
              </a:spcBef>
              <a:buFontTx/>
              <a:buChar char="•"/>
              <a:tabLst>
                <a:tab pos="457200" algn="l"/>
                <a:tab pos="914400" algn="l"/>
              </a:tabLst>
            </a:pPr>
            <a:r>
              <a:rPr lang="en-US" sz="2200" dirty="0">
                <a:solidFill>
                  <a:schemeClr val="accent2"/>
                </a:solidFill>
              </a:rPr>
              <a:t>Change impedance levels (impedance matching)</a:t>
            </a:r>
          </a:p>
          <a:p>
            <a:pPr marL="228600" indent="-228600">
              <a:spcBef>
                <a:spcPct val="20000"/>
              </a:spcBef>
              <a:buFontTx/>
              <a:buChar char="•"/>
              <a:tabLst>
                <a:tab pos="457200" algn="l"/>
                <a:tab pos="914400" algn="l"/>
              </a:tabLst>
            </a:pPr>
            <a:r>
              <a:rPr lang="en-US" sz="2200" dirty="0">
                <a:solidFill>
                  <a:schemeClr val="accent2"/>
                </a:solidFill>
              </a:rPr>
              <a:t>Isolation (e.g., to isolate the secondary load from the ground in the primary)</a:t>
            </a:r>
            <a:endParaRPr lang="en-US" sz="2200" dirty="0"/>
          </a:p>
        </p:txBody>
      </p:sp>
      <p:sp>
        <p:nvSpPr>
          <p:cNvPr id="459826" name="Rectangle 50"/>
          <p:cNvSpPr>
            <a:spLocks noChangeArrowheads="1"/>
          </p:cNvSpPr>
          <p:nvPr/>
        </p:nvSpPr>
        <p:spPr bwMode="auto">
          <a:xfrm>
            <a:off x="0" y="2590800"/>
            <a:ext cx="9144000" cy="406400"/>
          </a:xfrm>
          <a:prstGeom prst="rect">
            <a:avLst/>
          </a:prstGeom>
          <a:noFill/>
          <a:ln w="9525">
            <a:noFill/>
            <a:miter lim="800000"/>
            <a:headEnd/>
            <a:tailEnd/>
          </a:ln>
          <a:effectLst/>
        </p:spPr>
        <p:txBody>
          <a:bodyPr/>
          <a:lstStyle/>
          <a:p>
            <a:pPr marL="228600" indent="-228600">
              <a:spcBef>
                <a:spcPct val="20000"/>
              </a:spcBef>
              <a:tabLst>
                <a:tab pos="457200" algn="l"/>
                <a:tab pos="914400" algn="l"/>
              </a:tabLst>
            </a:pPr>
            <a:r>
              <a:rPr lang="en-US" sz="2200" b="1" u="sng" dirty="0">
                <a:solidFill>
                  <a:srgbClr val="FF3300"/>
                </a:solidFill>
              </a:rPr>
              <a:t>Examples</a:t>
            </a:r>
            <a:r>
              <a:rPr lang="en-US" sz="2200" b="1" dirty="0">
                <a:solidFill>
                  <a:srgbClr val="FF3300"/>
                </a:solidFill>
              </a:rPr>
              <a:t>:</a:t>
            </a:r>
            <a:r>
              <a:rPr lang="en-US" sz="2200" dirty="0">
                <a:solidFill>
                  <a:srgbClr val="FF3300"/>
                </a:solidFill>
              </a:rPr>
              <a:t> Show simple examples of the four transformer uses listed above.</a:t>
            </a:r>
            <a:endParaRPr lang="en-US" sz="2200" dirty="0"/>
          </a:p>
        </p:txBody>
      </p:sp>
      <p:sp>
        <p:nvSpPr>
          <p:cNvPr id="9"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10"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1" name="Rectangle 4"/>
          <p:cNvSpPr>
            <a:spLocks noChangeArrowheads="1"/>
          </p:cNvSpPr>
          <p:nvPr/>
        </p:nvSpPr>
        <p:spPr bwMode="auto">
          <a:xfrm>
            <a:off x="0" y="0"/>
            <a:ext cx="6705600" cy="304800"/>
          </a:xfrm>
          <a:prstGeom prst="rect">
            <a:avLst/>
          </a:prstGeom>
          <a:noFill/>
          <a:ln w="9525">
            <a:noFill/>
            <a:miter lim="800000"/>
            <a:headEnd/>
            <a:tailEnd/>
          </a:ln>
        </p:spPr>
        <p:txBody>
          <a:bodyPr/>
          <a:lstStyle/>
          <a:p>
            <a:pPr>
              <a:spcBef>
                <a:spcPct val="20000"/>
              </a:spcBef>
            </a:pPr>
            <a:r>
              <a:rPr lang="en-US" sz="2000" dirty="0">
                <a:solidFill>
                  <a:schemeClr val="accent2"/>
                </a:solidFill>
                <a:cs typeface="Times New Roman" pitchFamily="18" charset="0"/>
              </a:rPr>
              <a:t>Chapter 9      EGR 272 – Circuit Theory II</a:t>
            </a:r>
            <a:endParaRPr lang="en-US" sz="3200" dirty="0"/>
          </a:p>
        </p:txBody>
      </p:sp>
    </p:spTree>
    <p:extLst>
      <p:ext uri="{BB962C8B-B14F-4D97-AF65-F5344CB8AC3E}">
        <p14:creationId xmlns:p14="http://schemas.microsoft.com/office/powerpoint/2010/main" val="157227534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6" name="Rectangle 6"/>
          <p:cNvSpPr>
            <a:spLocks noChangeArrowheads="1"/>
          </p:cNvSpPr>
          <p:nvPr/>
        </p:nvSpPr>
        <p:spPr bwMode="auto">
          <a:xfrm>
            <a:off x="0" y="381000"/>
            <a:ext cx="9144000" cy="990600"/>
          </a:xfrm>
          <a:prstGeom prst="rect">
            <a:avLst/>
          </a:prstGeom>
          <a:noFill/>
          <a:ln w="9525">
            <a:noFill/>
            <a:miter lim="800000"/>
            <a:headEnd/>
            <a:tailEnd/>
          </a:ln>
          <a:effectLst/>
        </p:spPr>
        <p:txBody>
          <a:bodyPr/>
          <a:lstStyle/>
          <a:p>
            <a:pPr marL="228600" indent="-228600">
              <a:spcBef>
                <a:spcPct val="20000"/>
              </a:spcBef>
              <a:tabLst>
                <a:tab pos="457200" algn="l"/>
                <a:tab pos="914400" algn="l"/>
              </a:tabLst>
            </a:pPr>
            <a:r>
              <a:rPr lang="en-US" sz="2200" b="1" u="sng" dirty="0">
                <a:solidFill>
                  <a:srgbClr val="FF3300"/>
                </a:solidFill>
              </a:rPr>
              <a:t>Example</a:t>
            </a:r>
            <a:r>
              <a:rPr lang="en-US" sz="2200" dirty="0">
                <a:solidFill>
                  <a:srgbClr val="FF3300"/>
                </a:solidFill>
              </a:rPr>
              <a:t>:  Determine the V</a:t>
            </a:r>
            <a:r>
              <a:rPr lang="en-US" sz="2200" baseline="-25000" dirty="0">
                <a:solidFill>
                  <a:srgbClr val="FF3300"/>
                </a:solidFill>
              </a:rPr>
              <a:t>1</a:t>
            </a:r>
            <a:r>
              <a:rPr lang="en-US" sz="2200" dirty="0">
                <a:solidFill>
                  <a:srgbClr val="FF3300"/>
                </a:solidFill>
              </a:rPr>
              <a:t> and i</a:t>
            </a:r>
            <a:r>
              <a:rPr lang="en-US" sz="2200" baseline="-25000" dirty="0">
                <a:solidFill>
                  <a:srgbClr val="FF3300"/>
                </a:solidFill>
              </a:rPr>
              <a:t>2</a:t>
            </a:r>
            <a:r>
              <a:rPr lang="en-US" sz="2200" dirty="0">
                <a:solidFill>
                  <a:srgbClr val="FF3300"/>
                </a:solidFill>
              </a:rPr>
              <a:t> in the circuit below.  Find these values by:</a:t>
            </a:r>
          </a:p>
          <a:p>
            <a:pPr marL="228600" indent="-228600">
              <a:spcBef>
                <a:spcPct val="20000"/>
              </a:spcBef>
              <a:tabLst>
                <a:tab pos="457200" algn="l"/>
                <a:tab pos="914400" algn="l"/>
              </a:tabLst>
            </a:pPr>
            <a:r>
              <a:rPr lang="en-US" sz="2200" dirty="0">
                <a:solidFill>
                  <a:srgbClr val="FF3300"/>
                </a:solidFill>
              </a:rPr>
              <a:t>A)	Using KVL equations around each loop</a:t>
            </a:r>
            <a:endParaRPr lang="en-US" sz="2200" dirty="0"/>
          </a:p>
        </p:txBody>
      </p:sp>
      <p:grpSp>
        <p:nvGrpSpPr>
          <p:cNvPr id="2" name="Group 90"/>
          <p:cNvGrpSpPr>
            <a:grpSpLocks/>
          </p:cNvGrpSpPr>
          <p:nvPr/>
        </p:nvGrpSpPr>
        <p:grpSpPr bwMode="auto">
          <a:xfrm>
            <a:off x="152400" y="1219200"/>
            <a:ext cx="6408738" cy="1781175"/>
            <a:chOff x="658" y="1043"/>
            <a:chExt cx="4037" cy="1122"/>
          </a:xfrm>
        </p:grpSpPr>
        <p:sp>
          <p:nvSpPr>
            <p:cNvPr id="460808" name="Line 8"/>
            <p:cNvSpPr>
              <a:spLocks noChangeShapeType="1"/>
            </p:cNvSpPr>
            <p:nvPr/>
          </p:nvSpPr>
          <p:spPr bwMode="auto">
            <a:xfrm flipV="1">
              <a:off x="4192" y="1205"/>
              <a:ext cx="1" cy="240"/>
            </a:xfrm>
            <a:prstGeom prst="line">
              <a:avLst/>
            </a:prstGeom>
            <a:noFill/>
            <a:ln w="28575">
              <a:solidFill>
                <a:schemeClr val="accent2"/>
              </a:solidFill>
              <a:round/>
              <a:headEnd/>
              <a:tailEnd/>
            </a:ln>
          </p:spPr>
          <p:txBody>
            <a:bodyPr/>
            <a:lstStyle/>
            <a:p>
              <a:endParaRPr lang="en-US"/>
            </a:p>
          </p:txBody>
        </p:sp>
        <p:sp>
          <p:nvSpPr>
            <p:cNvPr id="460809" name="Line 9"/>
            <p:cNvSpPr>
              <a:spLocks noChangeShapeType="1"/>
            </p:cNvSpPr>
            <p:nvPr/>
          </p:nvSpPr>
          <p:spPr bwMode="auto">
            <a:xfrm>
              <a:off x="2552" y="1205"/>
              <a:ext cx="423" cy="0"/>
            </a:xfrm>
            <a:prstGeom prst="line">
              <a:avLst/>
            </a:prstGeom>
            <a:noFill/>
            <a:ln w="28575">
              <a:solidFill>
                <a:schemeClr val="accent2"/>
              </a:solidFill>
              <a:round/>
              <a:headEnd/>
              <a:tailEnd/>
            </a:ln>
          </p:spPr>
          <p:txBody>
            <a:bodyPr/>
            <a:lstStyle/>
            <a:p>
              <a:endParaRPr lang="en-US"/>
            </a:p>
          </p:txBody>
        </p:sp>
        <p:sp>
          <p:nvSpPr>
            <p:cNvPr id="460810" name="Line 10"/>
            <p:cNvSpPr>
              <a:spLocks noChangeShapeType="1"/>
            </p:cNvSpPr>
            <p:nvPr/>
          </p:nvSpPr>
          <p:spPr bwMode="auto">
            <a:xfrm>
              <a:off x="4192" y="1925"/>
              <a:ext cx="1" cy="240"/>
            </a:xfrm>
            <a:prstGeom prst="line">
              <a:avLst/>
            </a:prstGeom>
            <a:noFill/>
            <a:ln w="28575">
              <a:solidFill>
                <a:schemeClr val="accent2"/>
              </a:solidFill>
              <a:round/>
              <a:headEnd/>
              <a:tailEnd/>
            </a:ln>
          </p:spPr>
          <p:txBody>
            <a:bodyPr/>
            <a:lstStyle/>
            <a:p>
              <a:endParaRPr lang="en-US"/>
            </a:p>
          </p:txBody>
        </p:sp>
        <p:sp>
          <p:nvSpPr>
            <p:cNvPr id="460811" name="Line 11"/>
            <p:cNvSpPr>
              <a:spLocks noChangeShapeType="1"/>
            </p:cNvSpPr>
            <p:nvPr/>
          </p:nvSpPr>
          <p:spPr bwMode="auto">
            <a:xfrm>
              <a:off x="1547" y="2165"/>
              <a:ext cx="1428" cy="0"/>
            </a:xfrm>
            <a:prstGeom prst="line">
              <a:avLst/>
            </a:prstGeom>
            <a:noFill/>
            <a:ln w="28575">
              <a:solidFill>
                <a:schemeClr val="accent2"/>
              </a:solidFill>
              <a:round/>
              <a:headEnd/>
              <a:tailEnd/>
            </a:ln>
          </p:spPr>
          <p:txBody>
            <a:bodyPr/>
            <a:lstStyle/>
            <a:p>
              <a:endParaRPr lang="en-US"/>
            </a:p>
          </p:txBody>
        </p:sp>
        <p:sp>
          <p:nvSpPr>
            <p:cNvPr id="460812" name="Line 12"/>
            <p:cNvSpPr>
              <a:spLocks noChangeShapeType="1"/>
            </p:cNvSpPr>
            <p:nvPr/>
          </p:nvSpPr>
          <p:spPr bwMode="auto">
            <a:xfrm flipV="1">
              <a:off x="2975" y="1205"/>
              <a:ext cx="1" cy="240"/>
            </a:xfrm>
            <a:prstGeom prst="line">
              <a:avLst/>
            </a:prstGeom>
            <a:noFill/>
            <a:ln w="28575">
              <a:solidFill>
                <a:schemeClr val="accent2"/>
              </a:solidFill>
              <a:round/>
              <a:headEnd/>
              <a:tailEnd/>
            </a:ln>
          </p:spPr>
          <p:txBody>
            <a:bodyPr/>
            <a:lstStyle/>
            <a:p>
              <a:endParaRPr lang="en-US"/>
            </a:p>
          </p:txBody>
        </p:sp>
        <p:sp>
          <p:nvSpPr>
            <p:cNvPr id="460813" name="Arc 13"/>
            <p:cNvSpPr>
              <a:spLocks/>
            </p:cNvSpPr>
            <p:nvPr/>
          </p:nvSpPr>
          <p:spPr bwMode="auto">
            <a:xfrm>
              <a:off x="2975" y="1445"/>
              <a:ext cx="53" cy="6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accent2"/>
              </a:solidFill>
              <a:round/>
              <a:headEnd/>
              <a:tailEnd/>
            </a:ln>
          </p:spPr>
          <p:txBody>
            <a:bodyPr/>
            <a:lstStyle/>
            <a:p>
              <a:endParaRPr lang="en-US"/>
            </a:p>
          </p:txBody>
        </p:sp>
        <p:sp>
          <p:nvSpPr>
            <p:cNvPr id="460814" name="Arc 14"/>
            <p:cNvSpPr>
              <a:spLocks/>
            </p:cNvSpPr>
            <p:nvPr/>
          </p:nvSpPr>
          <p:spPr bwMode="auto">
            <a:xfrm>
              <a:off x="2975" y="1505"/>
              <a:ext cx="53" cy="6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8575">
              <a:solidFill>
                <a:schemeClr val="accent2"/>
              </a:solidFill>
              <a:round/>
              <a:headEnd/>
              <a:tailEnd/>
            </a:ln>
          </p:spPr>
          <p:txBody>
            <a:bodyPr/>
            <a:lstStyle/>
            <a:p>
              <a:endParaRPr lang="en-US"/>
            </a:p>
          </p:txBody>
        </p:sp>
        <p:sp>
          <p:nvSpPr>
            <p:cNvPr id="460815" name="Arc 15"/>
            <p:cNvSpPr>
              <a:spLocks/>
            </p:cNvSpPr>
            <p:nvPr/>
          </p:nvSpPr>
          <p:spPr bwMode="auto">
            <a:xfrm>
              <a:off x="2975" y="1565"/>
              <a:ext cx="53" cy="6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accent2"/>
              </a:solidFill>
              <a:round/>
              <a:headEnd/>
              <a:tailEnd/>
            </a:ln>
          </p:spPr>
          <p:txBody>
            <a:bodyPr/>
            <a:lstStyle/>
            <a:p>
              <a:endParaRPr lang="en-US"/>
            </a:p>
          </p:txBody>
        </p:sp>
        <p:sp>
          <p:nvSpPr>
            <p:cNvPr id="460816" name="Arc 16"/>
            <p:cNvSpPr>
              <a:spLocks/>
            </p:cNvSpPr>
            <p:nvPr/>
          </p:nvSpPr>
          <p:spPr bwMode="auto">
            <a:xfrm>
              <a:off x="2975" y="1625"/>
              <a:ext cx="53" cy="6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8575">
              <a:solidFill>
                <a:schemeClr val="accent2"/>
              </a:solidFill>
              <a:round/>
              <a:headEnd/>
              <a:tailEnd/>
            </a:ln>
          </p:spPr>
          <p:txBody>
            <a:bodyPr/>
            <a:lstStyle/>
            <a:p>
              <a:endParaRPr lang="en-US"/>
            </a:p>
          </p:txBody>
        </p:sp>
        <p:sp>
          <p:nvSpPr>
            <p:cNvPr id="460817" name="Arc 17"/>
            <p:cNvSpPr>
              <a:spLocks/>
            </p:cNvSpPr>
            <p:nvPr/>
          </p:nvSpPr>
          <p:spPr bwMode="auto">
            <a:xfrm>
              <a:off x="2975" y="1685"/>
              <a:ext cx="53" cy="6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accent2"/>
              </a:solidFill>
              <a:round/>
              <a:headEnd/>
              <a:tailEnd/>
            </a:ln>
          </p:spPr>
          <p:txBody>
            <a:bodyPr/>
            <a:lstStyle/>
            <a:p>
              <a:endParaRPr lang="en-US"/>
            </a:p>
          </p:txBody>
        </p:sp>
        <p:sp>
          <p:nvSpPr>
            <p:cNvPr id="460818" name="Arc 18"/>
            <p:cNvSpPr>
              <a:spLocks/>
            </p:cNvSpPr>
            <p:nvPr/>
          </p:nvSpPr>
          <p:spPr bwMode="auto">
            <a:xfrm>
              <a:off x="2975" y="1745"/>
              <a:ext cx="53" cy="6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8575">
              <a:solidFill>
                <a:schemeClr val="accent2"/>
              </a:solidFill>
              <a:round/>
              <a:headEnd/>
              <a:tailEnd/>
            </a:ln>
          </p:spPr>
          <p:txBody>
            <a:bodyPr/>
            <a:lstStyle/>
            <a:p>
              <a:endParaRPr lang="en-US"/>
            </a:p>
          </p:txBody>
        </p:sp>
        <p:sp>
          <p:nvSpPr>
            <p:cNvPr id="460819" name="Arc 19"/>
            <p:cNvSpPr>
              <a:spLocks/>
            </p:cNvSpPr>
            <p:nvPr/>
          </p:nvSpPr>
          <p:spPr bwMode="auto">
            <a:xfrm>
              <a:off x="2975" y="1805"/>
              <a:ext cx="53" cy="6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accent2"/>
              </a:solidFill>
              <a:round/>
              <a:headEnd/>
              <a:tailEnd/>
            </a:ln>
          </p:spPr>
          <p:txBody>
            <a:bodyPr/>
            <a:lstStyle/>
            <a:p>
              <a:endParaRPr lang="en-US"/>
            </a:p>
          </p:txBody>
        </p:sp>
        <p:sp>
          <p:nvSpPr>
            <p:cNvPr id="460820" name="Arc 20"/>
            <p:cNvSpPr>
              <a:spLocks/>
            </p:cNvSpPr>
            <p:nvPr/>
          </p:nvSpPr>
          <p:spPr bwMode="auto">
            <a:xfrm>
              <a:off x="2975" y="1865"/>
              <a:ext cx="53" cy="6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8575">
              <a:solidFill>
                <a:schemeClr val="accent2"/>
              </a:solidFill>
              <a:round/>
              <a:headEnd/>
              <a:tailEnd/>
            </a:ln>
          </p:spPr>
          <p:txBody>
            <a:bodyPr/>
            <a:lstStyle/>
            <a:p>
              <a:endParaRPr lang="en-US"/>
            </a:p>
          </p:txBody>
        </p:sp>
        <p:sp>
          <p:nvSpPr>
            <p:cNvPr id="460821" name="Line 21"/>
            <p:cNvSpPr>
              <a:spLocks noChangeShapeType="1"/>
            </p:cNvSpPr>
            <p:nvPr/>
          </p:nvSpPr>
          <p:spPr bwMode="auto">
            <a:xfrm>
              <a:off x="2975" y="1925"/>
              <a:ext cx="1" cy="240"/>
            </a:xfrm>
            <a:prstGeom prst="line">
              <a:avLst/>
            </a:prstGeom>
            <a:noFill/>
            <a:ln w="28575">
              <a:solidFill>
                <a:schemeClr val="accent2"/>
              </a:solidFill>
              <a:round/>
              <a:headEnd/>
              <a:tailEnd/>
            </a:ln>
          </p:spPr>
          <p:txBody>
            <a:bodyPr/>
            <a:lstStyle/>
            <a:p>
              <a:endParaRPr lang="en-US"/>
            </a:p>
          </p:txBody>
        </p:sp>
        <p:sp>
          <p:nvSpPr>
            <p:cNvPr id="460822" name="Rectangle 22"/>
            <p:cNvSpPr>
              <a:spLocks noChangeArrowheads="1"/>
            </p:cNvSpPr>
            <p:nvPr/>
          </p:nvSpPr>
          <p:spPr bwMode="auto">
            <a:xfrm>
              <a:off x="3399" y="1943"/>
              <a:ext cx="88" cy="173"/>
            </a:xfrm>
            <a:prstGeom prst="rect">
              <a:avLst/>
            </a:prstGeom>
            <a:noFill/>
            <a:ln w="28575">
              <a:noFill/>
              <a:miter lim="800000"/>
              <a:headEnd/>
              <a:tailEnd/>
            </a:ln>
          </p:spPr>
          <p:txBody>
            <a:bodyPr wrap="none" lIns="0" tIns="0" rIns="0" bIns="0">
              <a:spAutoFit/>
            </a:bodyPr>
            <a:lstStyle/>
            <a:p>
              <a:r>
                <a:rPr lang="en-US" sz="1800">
                  <a:solidFill>
                    <a:schemeClr val="accent2"/>
                  </a:solidFill>
                </a:rPr>
                <a:t>i</a:t>
              </a:r>
              <a:r>
                <a:rPr lang="en-US" sz="1800" baseline="-25000">
                  <a:solidFill>
                    <a:schemeClr val="accent2"/>
                  </a:solidFill>
                </a:rPr>
                <a:t>2</a:t>
              </a:r>
              <a:endParaRPr lang="en-US" sz="1800">
                <a:solidFill>
                  <a:schemeClr val="accent2"/>
                </a:solidFill>
              </a:endParaRPr>
            </a:p>
          </p:txBody>
        </p:sp>
        <p:sp>
          <p:nvSpPr>
            <p:cNvPr id="460824" name="Rectangle 24"/>
            <p:cNvSpPr>
              <a:spLocks noChangeArrowheads="1"/>
            </p:cNvSpPr>
            <p:nvPr/>
          </p:nvSpPr>
          <p:spPr bwMode="auto">
            <a:xfrm>
              <a:off x="2711" y="1583"/>
              <a:ext cx="152" cy="173"/>
            </a:xfrm>
            <a:prstGeom prst="rect">
              <a:avLst/>
            </a:prstGeom>
            <a:noFill/>
            <a:ln w="28575">
              <a:noFill/>
              <a:miter lim="800000"/>
              <a:headEnd/>
              <a:tailEnd/>
            </a:ln>
          </p:spPr>
          <p:txBody>
            <a:bodyPr wrap="none" lIns="0" tIns="0" rIns="0" bIns="0">
              <a:spAutoFit/>
            </a:bodyPr>
            <a:lstStyle/>
            <a:p>
              <a:r>
                <a:rPr lang="en-US" sz="1800">
                  <a:solidFill>
                    <a:schemeClr val="accent2"/>
                  </a:solidFill>
                </a:rPr>
                <a:t>V</a:t>
              </a:r>
              <a:r>
                <a:rPr lang="en-US" sz="1800" baseline="-25000">
                  <a:solidFill>
                    <a:schemeClr val="accent2"/>
                  </a:solidFill>
                </a:rPr>
                <a:t>1</a:t>
              </a:r>
              <a:endParaRPr lang="en-US" sz="1800">
                <a:solidFill>
                  <a:schemeClr val="accent2"/>
                </a:solidFill>
              </a:endParaRPr>
            </a:p>
          </p:txBody>
        </p:sp>
        <p:sp>
          <p:nvSpPr>
            <p:cNvPr id="460826" name="Rectangle 26"/>
            <p:cNvSpPr>
              <a:spLocks noChangeArrowheads="1"/>
            </p:cNvSpPr>
            <p:nvPr/>
          </p:nvSpPr>
          <p:spPr bwMode="auto">
            <a:xfrm>
              <a:off x="2711" y="1283"/>
              <a:ext cx="81" cy="173"/>
            </a:xfrm>
            <a:prstGeom prst="rect">
              <a:avLst/>
            </a:prstGeom>
            <a:noFill/>
            <a:ln w="28575">
              <a:noFill/>
              <a:miter lim="800000"/>
              <a:headEnd/>
              <a:tailEnd/>
            </a:ln>
          </p:spPr>
          <p:txBody>
            <a:bodyPr wrap="none" lIns="0" tIns="0" rIns="0" bIns="0">
              <a:spAutoFit/>
            </a:bodyPr>
            <a:lstStyle/>
            <a:p>
              <a:r>
                <a:rPr lang="en-US" sz="1800">
                  <a:solidFill>
                    <a:schemeClr val="accent2"/>
                  </a:solidFill>
                </a:rPr>
                <a:t>+</a:t>
              </a:r>
            </a:p>
          </p:txBody>
        </p:sp>
        <p:sp>
          <p:nvSpPr>
            <p:cNvPr id="460827" name="Rectangle 27"/>
            <p:cNvSpPr>
              <a:spLocks noChangeArrowheads="1"/>
            </p:cNvSpPr>
            <p:nvPr/>
          </p:nvSpPr>
          <p:spPr bwMode="auto">
            <a:xfrm>
              <a:off x="2711" y="1943"/>
              <a:ext cx="72" cy="173"/>
            </a:xfrm>
            <a:prstGeom prst="rect">
              <a:avLst/>
            </a:prstGeom>
            <a:noFill/>
            <a:ln w="28575">
              <a:noFill/>
              <a:miter lim="800000"/>
              <a:headEnd/>
              <a:tailEnd/>
            </a:ln>
          </p:spPr>
          <p:txBody>
            <a:bodyPr wrap="none" lIns="0" tIns="0" rIns="0" bIns="0">
              <a:spAutoFit/>
            </a:bodyPr>
            <a:lstStyle/>
            <a:p>
              <a:r>
                <a:rPr lang="en-US" sz="1800">
                  <a:solidFill>
                    <a:schemeClr val="accent2"/>
                  </a:solidFill>
                </a:rPr>
                <a:t>_</a:t>
              </a:r>
            </a:p>
          </p:txBody>
        </p:sp>
        <p:sp>
          <p:nvSpPr>
            <p:cNvPr id="460828" name="Line 28"/>
            <p:cNvSpPr>
              <a:spLocks noChangeShapeType="1"/>
            </p:cNvSpPr>
            <p:nvPr/>
          </p:nvSpPr>
          <p:spPr bwMode="auto">
            <a:xfrm flipV="1">
              <a:off x="3187" y="1205"/>
              <a:ext cx="0" cy="240"/>
            </a:xfrm>
            <a:prstGeom prst="line">
              <a:avLst/>
            </a:prstGeom>
            <a:noFill/>
            <a:ln w="28575">
              <a:solidFill>
                <a:schemeClr val="accent2"/>
              </a:solidFill>
              <a:round/>
              <a:headEnd/>
              <a:tailEnd/>
            </a:ln>
          </p:spPr>
          <p:txBody>
            <a:bodyPr/>
            <a:lstStyle/>
            <a:p>
              <a:endParaRPr lang="en-US"/>
            </a:p>
          </p:txBody>
        </p:sp>
        <p:sp>
          <p:nvSpPr>
            <p:cNvPr id="460829" name="Arc 29"/>
            <p:cNvSpPr>
              <a:spLocks/>
            </p:cNvSpPr>
            <p:nvPr/>
          </p:nvSpPr>
          <p:spPr bwMode="auto">
            <a:xfrm>
              <a:off x="3187" y="1445"/>
              <a:ext cx="53" cy="6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accent2"/>
              </a:solidFill>
              <a:round/>
              <a:headEnd/>
              <a:tailEnd/>
            </a:ln>
          </p:spPr>
          <p:txBody>
            <a:bodyPr/>
            <a:lstStyle/>
            <a:p>
              <a:endParaRPr lang="en-US"/>
            </a:p>
          </p:txBody>
        </p:sp>
        <p:sp>
          <p:nvSpPr>
            <p:cNvPr id="460830" name="Arc 30"/>
            <p:cNvSpPr>
              <a:spLocks/>
            </p:cNvSpPr>
            <p:nvPr/>
          </p:nvSpPr>
          <p:spPr bwMode="auto">
            <a:xfrm>
              <a:off x="3187" y="1505"/>
              <a:ext cx="53" cy="6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8575">
              <a:solidFill>
                <a:schemeClr val="accent2"/>
              </a:solidFill>
              <a:round/>
              <a:headEnd/>
              <a:tailEnd/>
            </a:ln>
          </p:spPr>
          <p:txBody>
            <a:bodyPr/>
            <a:lstStyle/>
            <a:p>
              <a:endParaRPr lang="en-US"/>
            </a:p>
          </p:txBody>
        </p:sp>
        <p:sp>
          <p:nvSpPr>
            <p:cNvPr id="460831" name="Arc 31"/>
            <p:cNvSpPr>
              <a:spLocks/>
            </p:cNvSpPr>
            <p:nvPr/>
          </p:nvSpPr>
          <p:spPr bwMode="auto">
            <a:xfrm>
              <a:off x="3187" y="1565"/>
              <a:ext cx="53" cy="6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accent2"/>
              </a:solidFill>
              <a:round/>
              <a:headEnd/>
              <a:tailEnd/>
            </a:ln>
          </p:spPr>
          <p:txBody>
            <a:bodyPr/>
            <a:lstStyle/>
            <a:p>
              <a:endParaRPr lang="en-US"/>
            </a:p>
          </p:txBody>
        </p:sp>
        <p:sp>
          <p:nvSpPr>
            <p:cNvPr id="460832" name="Arc 32"/>
            <p:cNvSpPr>
              <a:spLocks/>
            </p:cNvSpPr>
            <p:nvPr/>
          </p:nvSpPr>
          <p:spPr bwMode="auto">
            <a:xfrm>
              <a:off x="3187" y="1625"/>
              <a:ext cx="53" cy="6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8575">
              <a:solidFill>
                <a:schemeClr val="accent2"/>
              </a:solidFill>
              <a:round/>
              <a:headEnd/>
              <a:tailEnd/>
            </a:ln>
          </p:spPr>
          <p:txBody>
            <a:bodyPr/>
            <a:lstStyle/>
            <a:p>
              <a:endParaRPr lang="en-US"/>
            </a:p>
          </p:txBody>
        </p:sp>
        <p:sp>
          <p:nvSpPr>
            <p:cNvPr id="460833" name="Arc 33"/>
            <p:cNvSpPr>
              <a:spLocks/>
            </p:cNvSpPr>
            <p:nvPr/>
          </p:nvSpPr>
          <p:spPr bwMode="auto">
            <a:xfrm>
              <a:off x="3187" y="1685"/>
              <a:ext cx="53" cy="6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accent2"/>
              </a:solidFill>
              <a:round/>
              <a:headEnd/>
              <a:tailEnd/>
            </a:ln>
          </p:spPr>
          <p:txBody>
            <a:bodyPr/>
            <a:lstStyle/>
            <a:p>
              <a:endParaRPr lang="en-US"/>
            </a:p>
          </p:txBody>
        </p:sp>
        <p:sp>
          <p:nvSpPr>
            <p:cNvPr id="460834" name="Arc 34"/>
            <p:cNvSpPr>
              <a:spLocks/>
            </p:cNvSpPr>
            <p:nvPr/>
          </p:nvSpPr>
          <p:spPr bwMode="auto">
            <a:xfrm>
              <a:off x="3187" y="1745"/>
              <a:ext cx="53" cy="6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8575">
              <a:solidFill>
                <a:schemeClr val="accent2"/>
              </a:solidFill>
              <a:round/>
              <a:headEnd/>
              <a:tailEnd/>
            </a:ln>
          </p:spPr>
          <p:txBody>
            <a:bodyPr/>
            <a:lstStyle/>
            <a:p>
              <a:endParaRPr lang="en-US"/>
            </a:p>
          </p:txBody>
        </p:sp>
        <p:sp>
          <p:nvSpPr>
            <p:cNvPr id="460835" name="Arc 35"/>
            <p:cNvSpPr>
              <a:spLocks/>
            </p:cNvSpPr>
            <p:nvPr/>
          </p:nvSpPr>
          <p:spPr bwMode="auto">
            <a:xfrm>
              <a:off x="3187" y="1805"/>
              <a:ext cx="53" cy="6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accent2"/>
              </a:solidFill>
              <a:round/>
              <a:headEnd/>
              <a:tailEnd/>
            </a:ln>
          </p:spPr>
          <p:txBody>
            <a:bodyPr/>
            <a:lstStyle/>
            <a:p>
              <a:endParaRPr lang="en-US"/>
            </a:p>
          </p:txBody>
        </p:sp>
        <p:sp>
          <p:nvSpPr>
            <p:cNvPr id="460836" name="Arc 36"/>
            <p:cNvSpPr>
              <a:spLocks/>
            </p:cNvSpPr>
            <p:nvPr/>
          </p:nvSpPr>
          <p:spPr bwMode="auto">
            <a:xfrm>
              <a:off x="3187" y="1865"/>
              <a:ext cx="53" cy="6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8575">
              <a:solidFill>
                <a:schemeClr val="accent2"/>
              </a:solidFill>
              <a:round/>
              <a:headEnd/>
              <a:tailEnd/>
            </a:ln>
          </p:spPr>
          <p:txBody>
            <a:bodyPr/>
            <a:lstStyle/>
            <a:p>
              <a:endParaRPr lang="en-US"/>
            </a:p>
          </p:txBody>
        </p:sp>
        <p:sp>
          <p:nvSpPr>
            <p:cNvPr id="460837" name="Line 37"/>
            <p:cNvSpPr>
              <a:spLocks noChangeShapeType="1"/>
            </p:cNvSpPr>
            <p:nvPr/>
          </p:nvSpPr>
          <p:spPr bwMode="auto">
            <a:xfrm>
              <a:off x="3187" y="1925"/>
              <a:ext cx="0" cy="240"/>
            </a:xfrm>
            <a:prstGeom prst="line">
              <a:avLst/>
            </a:prstGeom>
            <a:noFill/>
            <a:ln w="28575">
              <a:solidFill>
                <a:schemeClr val="accent2"/>
              </a:solidFill>
              <a:round/>
              <a:headEnd/>
              <a:tailEnd/>
            </a:ln>
          </p:spPr>
          <p:txBody>
            <a:bodyPr/>
            <a:lstStyle/>
            <a:p>
              <a:endParaRPr lang="en-US"/>
            </a:p>
          </p:txBody>
        </p:sp>
        <p:sp>
          <p:nvSpPr>
            <p:cNvPr id="460838" name="Line 38"/>
            <p:cNvSpPr>
              <a:spLocks noChangeShapeType="1"/>
            </p:cNvSpPr>
            <p:nvPr/>
          </p:nvSpPr>
          <p:spPr bwMode="auto">
            <a:xfrm>
              <a:off x="3187" y="1205"/>
              <a:ext cx="317" cy="0"/>
            </a:xfrm>
            <a:prstGeom prst="line">
              <a:avLst/>
            </a:prstGeom>
            <a:noFill/>
            <a:ln w="28575">
              <a:solidFill>
                <a:schemeClr val="accent2"/>
              </a:solidFill>
              <a:round/>
              <a:headEnd/>
              <a:tailEnd/>
            </a:ln>
          </p:spPr>
          <p:txBody>
            <a:bodyPr/>
            <a:lstStyle/>
            <a:p>
              <a:endParaRPr lang="en-US"/>
            </a:p>
          </p:txBody>
        </p:sp>
        <p:sp>
          <p:nvSpPr>
            <p:cNvPr id="460839" name="Line 39"/>
            <p:cNvSpPr>
              <a:spLocks noChangeShapeType="1"/>
            </p:cNvSpPr>
            <p:nvPr/>
          </p:nvSpPr>
          <p:spPr bwMode="auto">
            <a:xfrm>
              <a:off x="3187" y="2165"/>
              <a:ext cx="1004" cy="0"/>
            </a:xfrm>
            <a:prstGeom prst="line">
              <a:avLst/>
            </a:prstGeom>
            <a:noFill/>
            <a:ln w="28575">
              <a:solidFill>
                <a:schemeClr val="accent2"/>
              </a:solidFill>
              <a:round/>
              <a:headEnd/>
              <a:tailEnd/>
            </a:ln>
          </p:spPr>
          <p:txBody>
            <a:bodyPr/>
            <a:lstStyle/>
            <a:p>
              <a:endParaRPr lang="en-US"/>
            </a:p>
          </p:txBody>
        </p:sp>
        <p:sp>
          <p:nvSpPr>
            <p:cNvPr id="460840" name="Oval 40"/>
            <p:cNvSpPr>
              <a:spLocks noChangeArrowheads="1"/>
            </p:cNvSpPr>
            <p:nvPr/>
          </p:nvSpPr>
          <p:spPr bwMode="auto">
            <a:xfrm>
              <a:off x="1388" y="1505"/>
              <a:ext cx="318" cy="360"/>
            </a:xfrm>
            <a:prstGeom prst="ellipse">
              <a:avLst/>
            </a:prstGeom>
            <a:solidFill>
              <a:srgbClr val="FFFFFF"/>
            </a:solidFill>
            <a:ln w="28575">
              <a:solidFill>
                <a:schemeClr val="accent2"/>
              </a:solidFill>
              <a:round/>
              <a:headEnd/>
              <a:tailEnd/>
            </a:ln>
          </p:spPr>
          <p:txBody>
            <a:bodyPr/>
            <a:lstStyle/>
            <a:p>
              <a:endParaRPr lang="en-US"/>
            </a:p>
          </p:txBody>
        </p:sp>
        <p:sp>
          <p:nvSpPr>
            <p:cNvPr id="460841" name="Line 41"/>
            <p:cNvSpPr>
              <a:spLocks noChangeShapeType="1"/>
            </p:cNvSpPr>
            <p:nvPr/>
          </p:nvSpPr>
          <p:spPr bwMode="auto">
            <a:xfrm flipV="1">
              <a:off x="1547" y="1205"/>
              <a:ext cx="0" cy="300"/>
            </a:xfrm>
            <a:prstGeom prst="line">
              <a:avLst/>
            </a:prstGeom>
            <a:noFill/>
            <a:ln w="28575">
              <a:solidFill>
                <a:schemeClr val="accent2"/>
              </a:solidFill>
              <a:round/>
              <a:headEnd/>
              <a:tailEnd/>
            </a:ln>
          </p:spPr>
          <p:txBody>
            <a:bodyPr/>
            <a:lstStyle/>
            <a:p>
              <a:endParaRPr lang="en-US"/>
            </a:p>
          </p:txBody>
        </p:sp>
        <p:sp>
          <p:nvSpPr>
            <p:cNvPr id="460842" name="Line 42"/>
            <p:cNvSpPr>
              <a:spLocks noChangeShapeType="1"/>
            </p:cNvSpPr>
            <p:nvPr/>
          </p:nvSpPr>
          <p:spPr bwMode="auto">
            <a:xfrm>
              <a:off x="1547" y="1865"/>
              <a:ext cx="0" cy="300"/>
            </a:xfrm>
            <a:prstGeom prst="line">
              <a:avLst/>
            </a:prstGeom>
            <a:noFill/>
            <a:ln w="28575">
              <a:solidFill>
                <a:schemeClr val="accent2"/>
              </a:solidFill>
              <a:round/>
              <a:headEnd/>
              <a:tailEnd/>
            </a:ln>
          </p:spPr>
          <p:txBody>
            <a:bodyPr/>
            <a:lstStyle/>
            <a:p>
              <a:endParaRPr lang="en-US"/>
            </a:p>
          </p:txBody>
        </p:sp>
        <p:sp>
          <p:nvSpPr>
            <p:cNvPr id="460843" name="Oval 43"/>
            <p:cNvSpPr>
              <a:spLocks noChangeArrowheads="1"/>
            </p:cNvSpPr>
            <p:nvPr/>
          </p:nvSpPr>
          <p:spPr bwMode="auto">
            <a:xfrm>
              <a:off x="2904" y="1360"/>
              <a:ext cx="41" cy="49"/>
            </a:xfrm>
            <a:prstGeom prst="ellipse">
              <a:avLst/>
            </a:prstGeom>
            <a:solidFill>
              <a:schemeClr val="accent2"/>
            </a:solidFill>
            <a:ln w="28575">
              <a:solidFill>
                <a:schemeClr val="accent2"/>
              </a:solidFill>
              <a:round/>
              <a:headEnd/>
              <a:tailEnd/>
            </a:ln>
          </p:spPr>
          <p:txBody>
            <a:bodyPr/>
            <a:lstStyle/>
            <a:p>
              <a:endParaRPr lang="en-US"/>
            </a:p>
          </p:txBody>
        </p:sp>
        <p:sp>
          <p:nvSpPr>
            <p:cNvPr id="460844" name="Oval 44"/>
            <p:cNvSpPr>
              <a:spLocks noChangeArrowheads="1"/>
            </p:cNvSpPr>
            <p:nvPr/>
          </p:nvSpPr>
          <p:spPr bwMode="auto">
            <a:xfrm>
              <a:off x="3221" y="1960"/>
              <a:ext cx="41" cy="49"/>
            </a:xfrm>
            <a:prstGeom prst="ellipse">
              <a:avLst/>
            </a:prstGeom>
            <a:solidFill>
              <a:schemeClr val="accent2"/>
            </a:solidFill>
            <a:ln w="28575">
              <a:solidFill>
                <a:schemeClr val="accent2"/>
              </a:solidFill>
              <a:round/>
              <a:headEnd/>
              <a:tailEnd/>
            </a:ln>
          </p:spPr>
          <p:txBody>
            <a:bodyPr/>
            <a:lstStyle/>
            <a:p>
              <a:endParaRPr lang="en-US"/>
            </a:p>
          </p:txBody>
        </p:sp>
        <p:sp>
          <p:nvSpPr>
            <p:cNvPr id="460845" name="Line 45"/>
            <p:cNvSpPr>
              <a:spLocks noChangeShapeType="1"/>
            </p:cNvSpPr>
            <p:nvPr/>
          </p:nvSpPr>
          <p:spPr bwMode="auto">
            <a:xfrm>
              <a:off x="3081" y="1445"/>
              <a:ext cx="1" cy="540"/>
            </a:xfrm>
            <a:prstGeom prst="line">
              <a:avLst/>
            </a:prstGeom>
            <a:noFill/>
            <a:ln w="28575">
              <a:solidFill>
                <a:schemeClr val="accent2"/>
              </a:solidFill>
              <a:round/>
              <a:headEnd/>
              <a:tailEnd/>
            </a:ln>
          </p:spPr>
          <p:txBody>
            <a:bodyPr/>
            <a:lstStyle/>
            <a:p>
              <a:endParaRPr lang="en-US"/>
            </a:p>
          </p:txBody>
        </p:sp>
        <p:sp>
          <p:nvSpPr>
            <p:cNvPr id="460846" name="Line 46"/>
            <p:cNvSpPr>
              <a:spLocks noChangeShapeType="1"/>
            </p:cNvSpPr>
            <p:nvPr/>
          </p:nvSpPr>
          <p:spPr bwMode="auto">
            <a:xfrm>
              <a:off x="3134" y="1445"/>
              <a:ext cx="1" cy="540"/>
            </a:xfrm>
            <a:prstGeom prst="line">
              <a:avLst/>
            </a:prstGeom>
            <a:noFill/>
            <a:ln w="28575">
              <a:solidFill>
                <a:schemeClr val="accent2"/>
              </a:solidFill>
              <a:round/>
              <a:headEnd/>
              <a:tailEnd/>
            </a:ln>
          </p:spPr>
          <p:txBody>
            <a:bodyPr/>
            <a:lstStyle/>
            <a:p>
              <a:endParaRPr lang="en-US"/>
            </a:p>
          </p:txBody>
        </p:sp>
        <p:sp>
          <p:nvSpPr>
            <p:cNvPr id="460847" name="Line 47"/>
            <p:cNvSpPr>
              <a:spLocks noChangeShapeType="1"/>
            </p:cNvSpPr>
            <p:nvPr/>
          </p:nvSpPr>
          <p:spPr bwMode="auto">
            <a:xfrm>
              <a:off x="3557" y="2045"/>
              <a:ext cx="318" cy="0"/>
            </a:xfrm>
            <a:prstGeom prst="line">
              <a:avLst/>
            </a:prstGeom>
            <a:noFill/>
            <a:ln w="28575">
              <a:solidFill>
                <a:schemeClr val="accent2"/>
              </a:solidFill>
              <a:round/>
              <a:headEnd/>
              <a:tailEnd type="triangle" w="med" len="med"/>
            </a:ln>
          </p:spPr>
          <p:txBody>
            <a:bodyPr/>
            <a:lstStyle/>
            <a:p>
              <a:endParaRPr lang="en-US"/>
            </a:p>
          </p:txBody>
        </p:sp>
        <p:sp>
          <p:nvSpPr>
            <p:cNvPr id="460850" name="Arc 50"/>
            <p:cNvSpPr>
              <a:spLocks/>
            </p:cNvSpPr>
            <p:nvPr/>
          </p:nvSpPr>
          <p:spPr bwMode="auto">
            <a:xfrm>
              <a:off x="4192" y="1445"/>
              <a:ext cx="53" cy="6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accent2"/>
              </a:solidFill>
              <a:round/>
              <a:headEnd/>
              <a:tailEnd/>
            </a:ln>
          </p:spPr>
          <p:txBody>
            <a:bodyPr/>
            <a:lstStyle/>
            <a:p>
              <a:endParaRPr lang="en-US"/>
            </a:p>
          </p:txBody>
        </p:sp>
        <p:sp>
          <p:nvSpPr>
            <p:cNvPr id="460851" name="Arc 51"/>
            <p:cNvSpPr>
              <a:spLocks/>
            </p:cNvSpPr>
            <p:nvPr/>
          </p:nvSpPr>
          <p:spPr bwMode="auto">
            <a:xfrm>
              <a:off x="4192" y="1505"/>
              <a:ext cx="53" cy="6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8575">
              <a:solidFill>
                <a:schemeClr val="accent2"/>
              </a:solidFill>
              <a:round/>
              <a:headEnd/>
              <a:tailEnd/>
            </a:ln>
          </p:spPr>
          <p:txBody>
            <a:bodyPr/>
            <a:lstStyle/>
            <a:p>
              <a:endParaRPr lang="en-US"/>
            </a:p>
          </p:txBody>
        </p:sp>
        <p:sp>
          <p:nvSpPr>
            <p:cNvPr id="460852" name="Arc 52"/>
            <p:cNvSpPr>
              <a:spLocks/>
            </p:cNvSpPr>
            <p:nvPr/>
          </p:nvSpPr>
          <p:spPr bwMode="auto">
            <a:xfrm>
              <a:off x="4192" y="1565"/>
              <a:ext cx="53" cy="6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accent2"/>
              </a:solidFill>
              <a:round/>
              <a:headEnd/>
              <a:tailEnd/>
            </a:ln>
          </p:spPr>
          <p:txBody>
            <a:bodyPr/>
            <a:lstStyle/>
            <a:p>
              <a:endParaRPr lang="en-US"/>
            </a:p>
          </p:txBody>
        </p:sp>
        <p:sp>
          <p:nvSpPr>
            <p:cNvPr id="460853" name="Arc 53"/>
            <p:cNvSpPr>
              <a:spLocks/>
            </p:cNvSpPr>
            <p:nvPr/>
          </p:nvSpPr>
          <p:spPr bwMode="auto">
            <a:xfrm>
              <a:off x="4192" y="1625"/>
              <a:ext cx="53" cy="6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8575">
              <a:solidFill>
                <a:schemeClr val="accent2"/>
              </a:solidFill>
              <a:round/>
              <a:headEnd/>
              <a:tailEnd/>
            </a:ln>
          </p:spPr>
          <p:txBody>
            <a:bodyPr/>
            <a:lstStyle/>
            <a:p>
              <a:endParaRPr lang="en-US"/>
            </a:p>
          </p:txBody>
        </p:sp>
        <p:sp>
          <p:nvSpPr>
            <p:cNvPr id="460854" name="Arc 54"/>
            <p:cNvSpPr>
              <a:spLocks/>
            </p:cNvSpPr>
            <p:nvPr/>
          </p:nvSpPr>
          <p:spPr bwMode="auto">
            <a:xfrm>
              <a:off x="4192" y="1685"/>
              <a:ext cx="53" cy="6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accent2"/>
              </a:solidFill>
              <a:round/>
              <a:headEnd/>
              <a:tailEnd/>
            </a:ln>
          </p:spPr>
          <p:txBody>
            <a:bodyPr/>
            <a:lstStyle/>
            <a:p>
              <a:endParaRPr lang="en-US"/>
            </a:p>
          </p:txBody>
        </p:sp>
        <p:sp>
          <p:nvSpPr>
            <p:cNvPr id="460855" name="Arc 55"/>
            <p:cNvSpPr>
              <a:spLocks/>
            </p:cNvSpPr>
            <p:nvPr/>
          </p:nvSpPr>
          <p:spPr bwMode="auto">
            <a:xfrm>
              <a:off x="4192" y="1745"/>
              <a:ext cx="53" cy="6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8575">
              <a:solidFill>
                <a:schemeClr val="accent2"/>
              </a:solidFill>
              <a:round/>
              <a:headEnd/>
              <a:tailEnd/>
            </a:ln>
          </p:spPr>
          <p:txBody>
            <a:bodyPr/>
            <a:lstStyle/>
            <a:p>
              <a:endParaRPr lang="en-US"/>
            </a:p>
          </p:txBody>
        </p:sp>
        <p:sp>
          <p:nvSpPr>
            <p:cNvPr id="460856" name="Arc 56"/>
            <p:cNvSpPr>
              <a:spLocks/>
            </p:cNvSpPr>
            <p:nvPr/>
          </p:nvSpPr>
          <p:spPr bwMode="auto">
            <a:xfrm>
              <a:off x="4192" y="1805"/>
              <a:ext cx="53" cy="6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accent2"/>
              </a:solidFill>
              <a:round/>
              <a:headEnd/>
              <a:tailEnd/>
            </a:ln>
          </p:spPr>
          <p:txBody>
            <a:bodyPr/>
            <a:lstStyle/>
            <a:p>
              <a:endParaRPr lang="en-US"/>
            </a:p>
          </p:txBody>
        </p:sp>
        <p:sp>
          <p:nvSpPr>
            <p:cNvPr id="460857" name="Arc 57"/>
            <p:cNvSpPr>
              <a:spLocks/>
            </p:cNvSpPr>
            <p:nvPr/>
          </p:nvSpPr>
          <p:spPr bwMode="auto">
            <a:xfrm>
              <a:off x="4192" y="1865"/>
              <a:ext cx="53" cy="6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8575">
              <a:solidFill>
                <a:schemeClr val="accent2"/>
              </a:solidFill>
              <a:round/>
              <a:headEnd/>
              <a:tailEnd/>
            </a:ln>
          </p:spPr>
          <p:txBody>
            <a:bodyPr/>
            <a:lstStyle/>
            <a:p>
              <a:endParaRPr lang="en-US"/>
            </a:p>
          </p:txBody>
        </p:sp>
        <p:sp>
          <p:nvSpPr>
            <p:cNvPr id="460858" name="Line 58"/>
            <p:cNvSpPr>
              <a:spLocks noChangeShapeType="1"/>
            </p:cNvSpPr>
            <p:nvPr/>
          </p:nvSpPr>
          <p:spPr bwMode="auto">
            <a:xfrm flipV="1">
              <a:off x="3504" y="1145"/>
              <a:ext cx="53" cy="60"/>
            </a:xfrm>
            <a:prstGeom prst="line">
              <a:avLst/>
            </a:prstGeom>
            <a:noFill/>
            <a:ln w="28575">
              <a:solidFill>
                <a:schemeClr val="accent2"/>
              </a:solidFill>
              <a:round/>
              <a:headEnd/>
              <a:tailEnd/>
            </a:ln>
          </p:spPr>
          <p:txBody>
            <a:bodyPr/>
            <a:lstStyle/>
            <a:p>
              <a:endParaRPr lang="en-US"/>
            </a:p>
          </p:txBody>
        </p:sp>
        <p:sp>
          <p:nvSpPr>
            <p:cNvPr id="460859" name="Line 59"/>
            <p:cNvSpPr>
              <a:spLocks noChangeShapeType="1"/>
            </p:cNvSpPr>
            <p:nvPr/>
          </p:nvSpPr>
          <p:spPr bwMode="auto">
            <a:xfrm>
              <a:off x="3557" y="1145"/>
              <a:ext cx="53" cy="120"/>
            </a:xfrm>
            <a:prstGeom prst="line">
              <a:avLst/>
            </a:prstGeom>
            <a:noFill/>
            <a:ln w="28575">
              <a:solidFill>
                <a:schemeClr val="accent2"/>
              </a:solidFill>
              <a:round/>
              <a:headEnd/>
              <a:tailEnd/>
            </a:ln>
          </p:spPr>
          <p:txBody>
            <a:bodyPr/>
            <a:lstStyle/>
            <a:p>
              <a:endParaRPr lang="en-US"/>
            </a:p>
          </p:txBody>
        </p:sp>
        <p:sp>
          <p:nvSpPr>
            <p:cNvPr id="460860" name="Line 60"/>
            <p:cNvSpPr>
              <a:spLocks noChangeShapeType="1"/>
            </p:cNvSpPr>
            <p:nvPr/>
          </p:nvSpPr>
          <p:spPr bwMode="auto">
            <a:xfrm flipV="1">
              <a:off x="3610" y="1145"/>
              <a:ext cx="53" cy="120"/>
            </a:xfrm>
            <a:prstGeom prst="line">
              <a:avLst/>
            </a:prstGeom>
            <a:noFill/>
            <a:ln w="28575">
              <a:solidFill>
                <a:schemeClr val="accent2"/>
              </a:solidFill>
              <a:round/>
              <a:headEnd/>
              <a:tailEnd/>
            </a:ln>
          </p:spPr>
          <p:txBody>
            <a:bodyPr/>
            <a:lstStyle/>
            <a:p>
              <a:endParaRPr lang="en-US"/>
            </a:p>
          </p:txBody>
        </p:sp>
        <p:sp>
          <p:nvSpPr>
            <p:cNvPr id="460861" name="Line 61"/>
            <p:cNvSpPr>
              <a:spLocks noChangeShapeType="1"/>
            </p:cNvSpPr>
            <p:nvPr/>
          </p:nvSpPr>
          <p:spPr bwMode="auto">
            <a:xfrm>
              <a:off x="3663" y="1145"/>
              <a:ext cx="53" cy="120"/>
            </a:xfrm>
            <a:prstGeom prst="line">
              <a:avLst/>
            </a:prstGeom>
            <a:noFill/>
            <a:ln w="28575">
              <a:solidFill>
                <a:schemeClr val="accent2"/>
              </a:solidFill>
              <a:round/>
              <a:headEnd/>
              <a:tailEnd/>
            </a:ln>
          </p:spPr>
          <p:txBody>
            <a:bodyPr/>
            <a:lstStyle/>
            <a:p>
              <a:endParaRPr lang="en-US"/>
            </a:p>
          </p:txBody>
        </p:sp>
        <p:sp>
          <p:nvSpPr>
            <p:cNvPr id="460862" name="Line 62"/>
            <p:cNvSpPr>
              <a:spLocks noChangeShapeType="1"/>
            </p:cNvSpPr>
            <p:nvPr/>
          </p:nvSpPr>
          <p:spPr bwMode="auto">
            <a:xfrm flipV="1">
              <a:off x="3716" y="1145"/>
              <a:ext cx="53" cy="120"/>
            </a:xfrm>
            <a:prstGeom prst="line">
              <a:avLst/>
            </a:prstGeom>
            <a:noFill/>
            <a:ln w="28575">
              <a:solidFill>
                <a:schemeClr val="accent2"/>
              </a:solidFill>
              <a:round/>
              <a:headEnd/>
              <a:tailEnd/>
            </a:ln>
          </p:spPr>
          <p:txBody>
            <a:bodyPr/>
            <a:lstStyle/>
            <a:p>
              <a:endParaRPr lang="en-US"/>
            </a:p>
          </p:txBody>
        </p:sp>
        <p:sp>
          <p:nvSpPr>
            <p:cNvPr id="460863" name="Line 63"/>
            <p:cNvSpPr>
              <a:spLocks noChangeShapeType="1"/>
            </p:cNvSpPr>
            <p:nvPr/>
          </p:nvSpPr>
          <p:spPr bwMode="auto">
            <a:xfrm>
              <a:off x="3769" y="1145"/>
              <a:ext cx="53" cy="120"/>
            </a:xfrm>
            <a:prstGeom prst="line">
              <a:avLst/>
            </a:prstGeom>
            <a:noFill/>
            <a:ln w="28575">
              <a:solidFill>
                <a:schemeClr val="accent2"/>
              </a:solidFill>
              <a:round/>
              <a:headEnd/>
              <a:tailEnd/>
            </a:ln>
          </p:spPr>
          <p:txBody>
            <a:bodyPr/>
            <a:lstStyle/>
            <a:p>
              <a:endParaRPr lang="en-US"/>
            </a:p>
          </p:txBody>
        </p:sp>
        <p:sp>
          <p:nvSpPr>
            <p:cNvPr id="460864" name="Line 64"/>
            <p:cNvSpPr>
              <a:spLocks noChangeShapeType="1"/>
            </p:cNvSpPr>
            <p:nvPr/>
          </p:nvSpPr>
          <p:spPr bwMode="auto">
            <a:xfrm flipV="1">
              <a:off x="3822" y="1205"/>
              <a:ext cx="53" cy="60"/>
            </a:xfrm>
            <a:prstGeom prst="line">
              <a:avLst/>
            </a:prstGeom>
            <a:noFill/>
            <a:ln w="28575">
              <a:solidFill>
                <a:schemeClr val="accent2"/>
              </a:solidFill>
              <a:round/>
              <a:headEnd/>
              <a:tailEnd/>
            </a:ln>
          </p:spPr>
          <p:txBody>
            <a:bodyPr/>
            <a:lstStyle/>
            <a:p>
              <a:endParaRPr lang="en-US"/>
            </a:p>
          </p:txBody>
        </p:sp>
        <p:sp>
          <p:nvSpPr>
            <p:cNvPr id="460865" name="Line 65"/>
            <p:cNvSpPr>
              <a:spLocks noChangeShapeType="1"/>
            </p:cNvSpPr>
            <p:nvPr/>
          </p:nvSpPr>
          <p:spPr bwMode="auto">
            <a:xfrm>
              <a:off x="3875" y="1205"/>
              <a:ext cx="317" cy="0"/>
            </a:xfrm>
            <a:prstGeom prst="line">
              <a:avLst/>
            </a:prstGeom>
            <a:noFill/>
            <a:ln w="28575">
              <a:solidFill>
                <a:schemeClr val="accent2"/>
              </a:solidFill>
              <a:round/>
              <a:headEnd/>
              <a:tailEnd/>
            </a:ln>
          </p:spPr>
          <p:txBody>
            <a:bodyPr/>
            <a:lstStyle/>
            <a:p>
              <a:endParaRPr lang="en-US"/>
            </a:p>
          </p:txBody>
        </p:sp>
        <p:sp>
          <p:nvSpPr>
            <p:cNvPr id="460866" name="Rectangle 66"/>
            <p:cNvSpPr>
              <a:spLocks noChangeArrowheads="1"/>
            </p:cNvSpPr>
            <p:nvPr/>
          </p:nvSpPr>
          <p:spPr bwMode="auto">
            <a:xfrm>
              <a:off x="3611" y="1283"/>
              <a:ext cx="108" cy="173"/>
            </a:xfrm>
            <a:prstGeom prst="rect">
              <a:avLst/>
            </a:prstGeom>
            <a:noFill/>
            <a:ln w="28575">
              <a:noFill/>
              <a:miter lim="800000"/>
              <a:headEnd/>
              <a:tailEnd/>
            </a:ln>
          </p:spPr>
          <p:txBody>
            <a:bodyPr wrap="none" lIns="0" tIns="0" rIns="0" bIns="0">
              <a:spAutoFit/>
            </a:bodyPr>
            <a:lstStyle/>
            <a:p>
              <a:r>
                <a:rPr lang="en-US" sz="1800">
                  <a:solidFill>
                    <a:schemeClr val="accent2"/>
                  </a:solidFill>
                </a:rPr>
                <a:t> 2</a:t>
              </a:r>
            </a:p>
          </p:txBody>
        </p:sp>
        <p:sp>
          <p:nvSpPr>
            <p:cNvPr id="460867" name="Rectangle 67"/>
            <p:cNvSpPr>
              <a:spLocks noChangeArrowheads="1"/>
            </p:cNvSpPr>
            <p:nvPr/>
          </p:nvSpPr>
          <p:spPr bwMode="auto">
            <a:xfrm>
              <a:off x="4299" y="1643"/>
              <a:ext cx="396" cy="173"/>
            </a:xfrm>
            <a:prstGeom prst="rect">
              <a:avLst/>
            </a:prstGeom>
            <a:noFill/>
            <a:ln w="28575">
              <a:noFill/>
              <a:miter lim="800000"/>
              <a:headEnd/>
              <a:tailEnd/>
            </a:ln>
          </p:spPr>
          <p:txBody>
            <a:bodyPr wrap="none" lIns="0" tIns="0" rIns="0" bIns="0">
              <a:spAutoFit/>
            </a:bodyPr>
            <a:lstStyle/>
            <a:p>
              <a:r>
                <a:rPr lang="en-US" sz="1800">
                  <a:solidFill>
                    <a:schemeClr val="accent2"/>
                  </a:solidFill>
                </a:rPr>
                <a:t>20 mH</a:t>
              </a:r>
            </a:p>
          </p:txBody>
        </p:sp>
        <p:sp>
          <p:nvSpPr>
            <p:cNvPr id="460868" name="Arc 68"/>
            <p:cNvSpPr>
              <a:spLocks/>
            </p:cNvSpPr>
            <p:nvPr/>
          </p:nvSpPr>
          <p:spPr bwMode="auto">
            <a:xfrm>
              <a:off x="1441" y="1625"/>
              <a:ext cx="53" cy="60"/>
            </a:xfrm>
            <a:custGeom>
              <a:avLst/>
              <a:gdLst>
                <a:gd name="G0" fmla="+- 21600 0 0"/>
                <a:gd name="G1" fmla="+- 21600 0 0"/>
                <a:gd name="G2" fmla="+- 21600 0 0"/>
                <a:gd name="T0" fmla="*/ 0 w 21600"/>
                <a:gd name="T1" fmla="*/ 21600 h 21600"/>
                <a:gd name="T2" fmla="*/ 21600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70"/>
                    <a:pt x="9670" y="0"/>
                    <a:pt x="21599" y="0"/>
                  </a:cubicBezTo>
                </a:path>
                <a:path w="21600" h="21600" stroke="0" extrusionOk="0">
                  <a:moveTo>
                    <a:pt x="0" y="21600"/>
                  </a:moveTo>
                  <a:cubicBezTo>
                    <a:pt x="0" y="9670"/>
                    <a:pt x="9670" y="0"/>
                    <a:pt x="21599" y="0"/>
                  </a:cubicBezTo>
                  <a:lnTo>
                    <a:pt x="21600" y="21600"/>
                  </a:lnTo>
                  <a:close/>
                </a:path>
              </a:pathLst>
            </a:custGeom>
            <a:noFill/>
            <a:ln w="28575">
              <a:solidFill>
                <a:schemeClr val="accent2"/>
              </a:solidFill>
              <a:round/>
              <a:headEnd/>
              <a:tailEnd/>
            </a:ln>
          </p:spPr>
          <p:txBody>
            <a:bodyPr/>
            <a:lstStyle/>
            <a:p>
              <a:endParaRPr lang="en-US"/>
            </a:p>
          </p:txBody>
        </p:sp>
        <p:sp>
          <p:nvSpPr>
            <p:cNvPr id="460869" name="Arc 69"/>
            <p:cNvSpPr>
              <a:spLocks/>
            </p:cNvSpPr>
            <p:nvPr/>
          </p:nvSpPr>
          <p:spPr bwMode="auto">
            <a:xfrm>
              <a:off x="1494" y="1625"/>
              <a:ext cx="53" cy="6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accent2"/>
              </a:solidFill>
              <a:round/>
              <a:headEnd/>
              <a:tailEnd/>
            </a:ln>
          </p:spPr>
          <p:txBody>
            <a:bodyPr/>
            <a:lstStyle/>
            <a:p>
              <a:endParaRPr lang="en-US"/>
            </a:p>
          </p:txBody>
        </p:sp>
        <p:sp>
          <p:nvSpPr>
            <p:cNvPr id="460870" name="Arc 70"/>
            <p:cNvSpPr>
              <a:spLocks/>
            </p:cNvSpPr>
            <p:nvPr/>
          </p:nvSpPr>
          <p:spPr bwMode="auto">
            <a:xfrm>
              <a:off x="1547" y="1685"/>
              <a:ext cx="53" cy="60"/>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28575">
              <a:solidFill>
                <a:schemeClr val="accent2"/>
              </a:solidFill>
              <a:round/>
              <a:headEnd/>
              <a:tailEnd/>
            </a:ln>
          </p:spPr>
          <p:txBody>
            <a:bodyPr/>
            <a:lstStyle/>
            <a:p>
              <a:endParaRPr lang="en-US"/>
            </a:p>
          </p:txBody>
        </p:sp>
        <p:sp>
          <p:nvSpPr>
            <p:cNvPr id="460871" name="Arc 71"/>
            <p:cNvSpPr>
              <a:spLocks/>
            </p:cNvSpPr>
            <p:nvPr/>
          </p:nvSpPr>
          <p:spPr bwMode="auto">
            <a:xfrm>
              <a:off x="1600" y="1685"/>
              <a:ext cx="53" cy="6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8575">
              <a:solidFill>
                <a:schemeClr val="accent2"/>
              </a:solidFill>
              <a:round/>
              <a:headEnd/>
              <a:tailEnd/>
            </a:ln>
          </p:spPr>
          <p:txBody>
            <a:bodyPr/>
            <a:lstStyle/>
            <a:p>
              <a:endParaRPr lang="en-US"/>
            </a:p>
          </p:txBody>
        </p:sp>
        <p:sp>
          <p:nvSpPr>
            <p:cNvPr id="460872" name="Rectangle 72"/>
            <p:cNvSpPr>
              <a:spLocks noChangeArrowheads="1"/>
            </p:cNvSpPr>
            <p:nvPr/>
          </p:nvSpPr>
          <p:spPr bwMode="auto">
            <a:xfrm>
              <a:off x="1435" y="1331"/>
              <a:ext cx="81" cy="173"/>
            </a:xfrm>
            <a:prstGeom prst="rect">
              <a:avLst/>
            </a:prstGeom>
            <a:noFill/>
            <a:ln w="28575">
              <a:noFill/>
              <a:miter lim="800000"/>
              <a:headEnd/>
              <a:tailEnd/>
            </a:ln>
          </p:spPr>
          <p:txBody>
            <a:bodyPr wrap="none" lIns="0" tIns="0" rIns="0" bIns="0">
              <a:spAutoFit/>
            </a:bodyPr>
            <a:lstStyle/>
            <a:p>
              <a:r>
                <a:rPr lang="en-US" sz="1800">
                  <a:solidFill>
                    <a:schemeClr val="accent2"/>
                  </a:solidFill>
                </a:rPr>
                <a:t>+</a:t>
              </a:r>
            </a:p>
          </p:txBody>
        </p:sp>
        <p:sp>
          <p:nvSpPr>
            <p:cNvPr id="460873" name="Rectangle 73"/>
            <p:cNvSpPr>
              <a:spLocks noChangeArrowheads="1"/>
            </p:cNvSpPr>
            <p:nvPr/>
          </p:nvSpPr>
          <p:spPr bwMode="auto">
            <a:xfrm>
              <a:off x="1441" y="1823"/>
              <a:ext cx="72" cy="173"/>
            </a:xfrm>
            <a:prstGeom prst="rect">
              <a:avLst/>
            </a:prstGeom>
            <a:noFill/>
            <a:ln w="28575">
              <a:noFill/>
              <a:miter lim="800000"/>
              <a:headEnd/>
              <a:tailEnd/>
            </a:ln>
          </p:spPr>
          <p:txBody>
            <a:bodyPr wrap="none" lIns="0" tIns="0" rIns="0" bIns="0">
              <a:spAutoFit/>
            </a:bodyPr>
            <a:lstStyle/>
            <a:p>
              <a:r>
                <a:rPr lang="en-US" sz="1800">
                  <a:solidFill>
                    <a:schemeClr val="accent2"/>
                  </a:solidFill>
                </a:rPr>
                <a:t>_</a:t>
              </a:r>
            </a:p>
          </p:txBody>
        </p:sp>
        <p:sp>
          <p:nvSpPr>
            <p:cNvPr id="460874" name="Rectangle 74"/>
            <p:cNvSpPr>
              <a:spLocks noChangeArrowheads="1"/>
            </p:cNvSpPr>
            <p:nvPr/>
          </p:nvSpPr>
          <p:spPr bwMode="auto">
            <a:xfrm>
              <a:off x="658" y="1597"/>
              <a:ext cx="622" cy="174"/>
            </a:xfrm>
            <a:prstGeom prst="rect">
              <a:avLst/>
            </a:prstGeom>
            <a:noFill/>
            <a:ln w="28575">
              <a:noFill/>
              <a:miter lim="800000"/>
              <a:headEnd/>
              <a:tailEnd/>
            </a:ln>
          </p:spPr>
          <p:txBody>
            <a:bodyPr wrap="none" lIns="0" tIns="0" rIns="0" bIns="0">
              <a:spAutoFit/>
            </a:bodyPr>
            <a:lstStyle/>
            <a:p>
              <a:r>
                <a:rPr lang="en-US" sz="1800" dirty="0" smtClean="0">
                  <a:solidFill>
                    <a:schemeClr val="accent2"/>
                  </a:solidFill>
                </a:rPr>
                <a:t>50cos(10t</a:t>
              </a:r>
              <a:r>
                <a:rPr lang="en-US" sz="1800" dirty="0">
                  <a:solidFill>
                    <a:schemeClr val="accent2"/>
                  </a:solidFill>
                </a:rPr>
                <a:t>)</a:t>
              </a:r>
            </a:p>
          </p:txBody>
        </p:sp>
        <p:sp>
          <p:nvSpPr>
            <p:cNvPr id="460875" name="Line 75"/>
            <p:cNvSpPr>
              <a:spLocks noChangeShapeType="1"/>
            </p:cNvSpPr>
            <p:nvPr/>
          </p:nvSpPr>
          <p:spPr bwMode="auto">
            <a:xfrm>
              <a:off x="1547" y="1205"/>
              <a:ext cx="370" cy="0"/>
            </a:xfrm>
            <a:prstGeom prst="line">
              <a:avLst/>
            </a:prstGeom>
            <a:noFill/>
            <a:ln w="28575">
              <a:solidFill>
                <a:schemeClr val="accent2"/>
              </a:solidFill>
              <a:round/>
              <a:headEnd/>
              <a:tailEnd/>
            </a:ln>
          </p:spPr>
          <p:txBody>
            <a:bodyPr/>
            <a:lstStyle/>
            <a:p>
              <a:endParaRPr lang="en-US"/>
            </a:p>
          </p:txBody>
        </p:sp>
        <p:sp>
          <p:nvSpPr>
            <p:cNvPr id="460876" name="Line 76"/>
            <p:cNvSpPr>
              <a:spLocks noChangeShapeType="1"/>
            </p:cNvSpPr>
            <p:nvPr/>
          </p:nvSpPr>
          <p:spPr bwMode="auto">
            <a:xfrm>
              <a:off x="1917" y="1145"/>
              <a:ext cx="1" cy="120"/>
            </a:xfrm>
            <a:prstGeom prst="line">
              <a:avLst/>
            </a:prstGeom>
            <a:noFill/>
            <a:ln w="28575">
              <a:solidFill>
                <a:schemeClr val="accent2"/>
              </a:solidFill>
              <a:round/>
              <a:headEnd/>
              <a:tailEnd/>
            </a:ln>
          </p:spPr>
          <p:txBody>
            <a:bodyPr/>
            <a:lstStyle/>
            <a:p>
              <a:endParaRPr lang="en-US"/>
            </a:p>
          </p:txBody>
        </p:sp>
        <p:sp>
          <p:nvSpPr>
            <p:cNvPr id="460877" name="Line 77"/>
            <p:cNvSpPr>
              <a:spLocks noChangeShapeType="1"/>
            </p:cNvSpPr>
            <p:nvPr/>
          </p:nvSpPr>
          <p:spPr bwMode="auto">
            <a:xfrm>
              <a:off x="1970" y="1145"/>
              <a:ext cx="1" cy="120"/>
            </a:xfrm>
            <a:prstGeom prst="line">
              <a:avLst/>
            </a:prstGeom>
            <a:noFill/>
            <a:ln w="28575">
              <a:solidFill>
                <a:schemeClr val="accent2"/>
              </a:solidFill>
              <a:round/>
              <a:headEnd/>
              <a:tailEnd/>
            </a:ln>
          </p:spPr>
          <p:txBody>
            <a:bodyPr/>
            <a:lstStyle/>
            <a:p>
              <a:endParaRPr lang="en-US"/>
            </a:p>
          </p:txBody>
        </p:sp>
        <p:sp>
          <p:nvSpPr>
            <p:cNvPr id="460878" name="Line 78"/>
            <p:cNvSpPr>
              <a:spLocks noChangeShapeType="1"/>
            </p:cNvSpPr>
            <p:nvPr/>
          </p:nvSpPr>
          <p:spPr bwMode="auto">
            <a:xfrm>
              <a:off x="1970" y="1205"/>
              <a:ext cx="212" cy="0"/>
            </a:xfrm>
            <a:prstGeom prst="line">
              <a:avLst/>
            </a:prstGeom>
            <a:noFill/>
            <a:ln w="28575">
              <a:solidFill>
                <a:schemeClr val="accent2"/>
              </a:solidFill>
              <a:round/>
              <a:headEnd/>
              <a:tailEnd/>
            </a:ln>
          </p:spPr>
          <p:txBody>
            <a:bodyPr/>
            <a:lstStyle/>
            <a:p>
              <a:endParaRPr lang="en-US"/>
            </a:p>
          </p:txBody>
        </p:sp>
        <p:sp>
          <p:nvSpPr>
            <p:cNvPr id="460879" name="Line 79"/>
            <p:cNvSpPr>
              <a:spLocks noChangeShapeType="1"/>
            </p:cNvSpPr>
            <p:nvPr/>
          </p:nvSpPr>
          <p:spPr bwMode="auto">
            <a:xfrm flipV="1">
              <a:off x="2182" y="1145"/>
              <a:ext cx="53" cy="60"/>
            </a:xfrm>
            <a:prstGeom prst="line">
              <a:avLst/>
            </a:prstGeom>
            <a:noFill/>
            <a:ln w="28575">
              <a:solidFill>
                <a:schemeClr val="accent2"/>
              </a:solidFill>
              <a:round/>
              <a:headEnd/>
              <a:tailEnd/>
            </a:ln>
          </p:spPr>
          <p:txBody>
            <a:bodyPr/>
            <a:lstStyle/>
            <a:p>
              <a:endParaRPr lang="en-US"/>
            </a:p>
          </p:txBody>
        </p:sp>
        <p:sp>
          <p:nvSpPr>
            <p:cNvPr id="460880" name="Line 80"/>
            <p:cNvSpPr>
              <a:spLocks noChangeShapeType="1"/>
            </p:cNvSpPr>
            <p:nvPr/>
          </p:nvSpPr>
          <p:spPr bwMode="auto">
            <a:xfrm>
              <a:off x="2235" y="1145"/>
              <a:ext cx="53" cy="120"/>
            </a:xfrm>
            <a:prstGeom prst="line">
              <a:avLst/>
            </a:prstGeom>
            <a:noFill/>
            <a:ln w="28575">
              <a:solidFill>
                <a:schemeClr val="accent2"/>
              </a:solidFill>
              <a:round/>
              <a:headEnd/>
              <a:tailEnd/>
            </a:ln>
          </p:spPr>
          <p:txBody>
            <a:bodyPr/>
            <a:lstStyle/>
            <a:p>
              <a:endParaRPr lang="en-US"/>
            </a:p>
          </p:txBody>
        </p:sp>
        <p:sp>
          <p:nvSpPr>
            <p:cNvPr id="460881" name="Line 81"/>
            <p:cNvSpPr>
              <a:spLocks noChangeShapeType="1"/>
            </p:cNvSpPr>
            <p:nvPr/>
          </p:nvSpPr>
          <p:spPr bwMode="auto">
            <a:xfrm flipV="1">
              <a:off x="2288" y="1145"/>
              <a:ext cx="52" cy="120"/>
            </a:xfrm>
            <a:prstGeom prst="line">
              <a:avLst/>
            </a:prstGeom>
            <a:noFill/>
            <a:ln w="28575">
              <a:solidFill>
                <a:schemeClr val="accent2"/>
              </a:solidFill>
              <a:round/>
              <a:headEnd/>
              <a:tailEnd/>
            </a:ln>
          </p:spPr>
          <p:txBody>
            <a:bodyPr/>
            <a:lstStyle/>
            <a:p>
              <a:endParaRPr lang="en-US"/>
            </a:p>
          </p:txBody>
        </p:sp>
        <p:sp>
          <p:nvSpPr>
            <p:cNvPr id="460882" name="Line 82"/>
            <p:cNvSpPr>
              <a:spLocks noChangeShapeType="1"/>
            </p:cNvSpPr>
            <p:nvPr/>
          </p:nvSpPr>
          <p:spPr bwMode="auto">
            <a:xfrm>
              <a:off x="2340" y="1145"/>
              <a:ext cx="53" cy="120"/>
            </a:xfrm>
            <a:prstGeom prst="line">
              <a:avLst/>
            </a:prstGeom>
            <a:noFill/>
            <a:ln w="28575">
              <a:solidFill>
                <a:schemeClr val="accent2"/>
              </a:solidFill>
              <a:round/>
              <a:headEnd/>
              <a:tailEnd/>
            </a:ln>
          </p:spPr>
          <p:txBody>
            <a:bodyPr/>
            <a:lstStyle/>
            <a:p>
              <a:endParaRPr lang="en-US"/>
            </a:p>
          </p:txBody>
        </p:sp>
        <p:sp>
          <p:nvSpPr>
            <p:cNvPr id="460883" name="Line 83"/>
            <p:cNvSpPr>
              <a:spLocks noChangeShapeType="1"/>
            </p:cNvSpPr>
            <p:nvPr/>
          </p:nvSpPr>
          <p:spPr bwMode="auto">
            <a:xfrm flipV="1">
              <a:off x="2393" y="1145"/>
              <a:ext cx="53" cy="120"/>
            </a:xfrm>
            <a:prstGeom prst="line">
              <a:avLst/>
            </a:prstGeom>
            <a:noFill/>
            <a:ln w="28575">
              <a:solidFill>
                <a:schemeClr val="accent2"/>
              </a:solidFill>
              <a:round/>
              <a:headEnd/>
              <a:tailEnd/>
            </a:ln>
          </p:spPr>
          <p:txBody>
            <a:bodyPr/>
            <a:lstStyle/>
            <a:p>
              <a:endParaRPr lang="en-US"/>
            </a:p>
          </p:txBody>
        </p:sp>
        <p:sp>
          <p:nvSpPr>
            <p:cNvPr id="460884" name="Line 84"/>
            <p:cNvSpPr>
              <a:spLocks noChangeShapeType="1"/>
            </p:cNvSpPr>
            <p:nvPr/>
          </p:nvSpPr>
          <p:spPr bwMode="auto">
            <a:xfrm>
              <a:off x="2446" y="1145"/>
              <a:ext cx="53" cy="120"/>
            </a:xfrm>
            <a:prstGeom prst="line">
              <a:avLst/>
            </a:prstGeom>
            <a:noFill/>
            <a:ln w="28575">
              <a:solidFill>
                <a:schemeClr val="accent2"/>
              </a:solidFill>
              <a:round/>
              <a:headEnd/>
              <a:tailEnd/>
            </a:ln>
          </p:spPr>
          <p:txBody>
            <a:bodyPr/>
            <a:lstStyle/>
            <a:p>
              <a:endParaRPr lang="en-US"/>
            </a:p>
          </p:txBody>
        </p:sp>
        <p:sp>
          <p:nvSpPr>
            <p:cNvPr id="460885" name="Line 85"/>
            <p:cNvSpPr>
              <a:spLocks noChangeShapeType="1"/>
            </p:cNvSpPr>
            <p:nvPr/>
          </p:nvSpPr>
          <p:spPr bwMode="auto">
            <a:xfrm flipV="1">
              <a:off x="2499" y="1205"/>
              <a:ext cx="53" cy="60"/>
            </a:xfrm>
            <a:prstGeom prst="line">
              <a:avLst/>
            </a:prstGeom>
            <a:noFill/>
            <a:ln w="28575">
              <a:solidFill>
                <a:schemeClr val="accent2"/>
              </a:solidFill>
              <a:round/>
              <a:headEnd/>
              <a:tailEnd/>
            </a:ln>
          </p:spPr>
          <p:txBody>
            <a:bodyPr/>
            <a:lstStyle/>
            <a:p>
              <a:endParaRPr lang="en-US"/>
            </a:p>
          </p:txBody>
        </p:sp>
        <p:sp>
          <p:nvSpPr>
            <p:cNvPr id="460886" name="Rectangle 86"/>
            <p:cNvSpPr>
              <a:spLocks noChangeArrowheads="1"/>
            </p:cNvSpPr>
            <p:nvPr/>
          </p:nvSpPr>
          <p:spPr bwMode="auto">
            <a:xfrm>
              <a:off x="2288" y="1283"/>
              <a:ext cx="108" cy="173"/>
            </a:xfrm>
            <a:prstGeom prst="rect">
              <a:avLst/>
            </a:prstGeom>
            <a:noFill/>
            <a:ln w="28575">
              <a:noFill/>
              <a:miter lim="800000"/>
              <a:headEnd/>
              <a:tailEnd/>
            </a:ln>
          </p:spPr>
          <p:txBody>
            <a:bodyPr wrap="none" lIns="0" tIns="0" rIns="0" bIns="0">
              <a:spAutoFit/>
            </a:bodyPr>
            <a:lstStyle/>
            <a:p>
              <a:r>
                <a:rPr lang="en-US" sz="1800">
                  <a:solidFill>
                    <a:schemeClr val="accent2"/>
                  </a:solidFill>
                </a:rPr>
                <a:t> 5</a:t>
              </a:r>
            </a:p>
          </p:txBody>
        </p:sp>
        <p:sp>
          <p:nvSpPr>
            <p:cNvPr id="460887" name="Rectangle 87"/>
            <p:cNvSpPr>
              <a:spLocks noChangeArrowheads="1"/>
            </p:cNvSpPr>
            <p:nvPr/>
          </p:nvSpPr>
          <p:spPr bwMode="auto">
            <a:xfrm>
              <a:off x="1812" y="1283"/>
              <a:ext cx="372" cy="173"/>
            </a:xfrm>
            <a:prstGeom prst="rect">
              <a:avLst/>
            </a:prstGeom>
            <a:noFill/>
            <a:ln w="28575">
              <a:noFill/>
              <a:miter lim="800000"/>
              <a:headEnd/>
              <a:tailEnd/>
            </a:ln>
          </p:spPr>
          <p:txBody>
            <a:bodyPr wrap="none" lIns="0" tIns="0" rIns="0" bIns="0">
              <a:spAutoFit/>
            </a:bodyPr>
            <a:lstStyle/>
            <a:p>
              <a:r>
                <a:rPr lang="en-US" sz="1800">
                  <a:solidFill>
                    <a:schemeClr val="accent2"/>
                  </a:solidFill>
                </a:rPr>
                <a:t>20 mF</a:t>
              </a:r>
            </a:p>
          </p:txBody>
        </p:sp>
        <p:sp>
          <p:nvSpPr>
            <p:cNvPr id="460888" name="Rectangle 88"/>
            <p:cNvSpPr>
              <a:spLocks noChangeArrowheads="1"/>
            </p:cNvSpPr>
            <p:nvPr/>
          </p:nvSpPr>
          <p:spPr bwMode="auto">
            <a:xfrm>
              <a:off x="2940" y="1043"/>
              <a:ext cx="222" cy="174"/>
            </a:xfrm>
            <a:prstGeom prst="rect">
              <a:avLst/>
            </a:prstGeom>
            <a:noFill/>
            <a:ln w="28575">
              <a:noFill/>
              <a:miter lim="800000"/>
              <a:headEnd/>
              <a:tailEnd/>
            </a:ln>
          </p:spPr>
          <p:txBody>
            <a:bodyPr wrap="none" lIns="0" tIns="0" rIns="0" bIns="0">
              <a:spAutoFit/>
            </a:bodyPr>
            <a:lstStyle/>
            <a:p>
              <a:r>
                <a:rPr lang="en-US" sz="1800" dirty="0">
                  <a:solidFill>
                    <a:schemeClr val="accent2"/>
                  </a:solidFill>
                </a:rPr>
                <a:t> </a:t>
              </a:r>
              <a:r>
                <a:rPr lang="en-US" sz="1800" dirty="0" smtClean="0">
                  <a:solidFill>
                    <a:schemeClr val="accent2"/>
                  </a:solidFill>
                </a:rPr>
                <a:t>2:1</a:t>
              </a:r>
              <a:endParaRPr lang="en-US" sz="1800" dirty="0">
                <a:solidFill>
                  <a:schemeClr val="accent2"/>
                </a:solidFill>
              </a:endParaRPr>
            </a:p>
          </p:txBody>
        </p:sp>
      </p:grpSp>
      <p:sp>
        <p:nvSpPr>
          <p:cNvPr id="86"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87"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88" name="Rectangle 4"/>
          <p:cNvSpPr>
            <a:spLocks noChangeArrowheads="1"/>
          </p:cNvSpPr>
          <p:nvPr/>
        </p:nvSpPr>
        <p:spPr bwMode="auto">
          <a:xfrm>
            <a:off x="0" y="0"/>
            <a:ext cx="6705600" cy="304800"/>
          </a:xfrm>
          <a:prstGeom prst="rect">
            <a:avLst/>
          </a:prstGeom>
          <a:noFill/>
          <a:ln w="9525">
            <a:noFill/>
            <a:miter lim="800000"/>
            <a:headEnd/>
            <a:tailEnd/>
          </a:ln>
        </p:spPr>
        <p:txBody>
          <a:bodyPr/>
          <a:lstStyle/>
          <a:p>
            <a:pPr>
              <a:spcBef>
                <a:spcPct val="20000"/>
              </a:spcBef>
            </a:pPr>
            <a:r>
              <a:rPr lang="en-US" sz="2000" dirty="0">
                <a:solidFill>
                  <a:schemeClr val="accent2"/>
                </a:solidFill>
                <a:cs typeface="Times New Roman" pitchFamily="18" charset="0"/>
              </a:rPr>
              <a:t>Chapter 9      EGR 272 – Circuit Theory II</a:t>
            </a:r>
            <a:endParaRPr lang="en-US" sz="3200" dirty="0"/>
          </a:p>
        </p:txBody>
      </p:sp>
    </p:spTree>
    <p:extLst>
      <p:ext uri="{BB962C8B-B14F-4D97-AF65-F5344CB8AC3E}">
        <p14:creationId xmlns:p14="http://schemas.microsoft.com/office/powerpoint/2010/main" val="165239016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3" name="Rectangle 5"/>
          <p:cNvSpPr>
            <a:spLocks noChangeArrowheads="1"/>
          </p:cNvSpPr>
          <p:nvPr/>
        </p:nvSpPr>
        <p:spPr bwMode="auto">
          <a:xfrm>
            <a:off x="0" y="381000"/>
            <a:ext cx="9144000" cy="838200"/>
          </a:xfrm>
          <a:prstGeom prst="rect">
            <a:avLst/>
          </a:prstGeom>
          <a:noFill/>
          <a:ln w="9525">
            <a:noFill/>
            <a:miter lim="800000"/>
            <a:headEnd/>
            <a:tailEnd/>
          </a:ln>
          <a:effectLst/>
        </p:spPr>
        <p:txBody>
          <a:bodyPr/>
          <a:lstStyle/>
          <a:p>
            <a:pPr marL="228600" indent="-228600">
              <a:spcBef>
                <a:spcPct val="20000"/>
              </a:spcBef>
              <a:tabLst>
                <a:tab pos="457200" algn="l"/>
                <a:tab pos="914400" algn="l"/>
              </a:tabLst>
            </a:pPr>
            <a:r>
              <a:rPr lang="en-US" sz="2200" b="1" u="sng" dirty="0">
                <a:solidFill>
                  <a:srgbClr val="FF3300"/>
                </a:solidFill>
              </a:rPr>
              <a:t>Example</a:t>
            </a:r>
            <a:r>
              <a:rPr lang="en-US" sz="2200" dirty="0">
                <a:solidFill>
                  <a:srgbClr val="FF3300"/>
                </a:solidFill>
              </a:rPr>
              <a:t>:  Determine the V</a:t>
            </a:r>
            <a:r>
              <a:rPr lang="en-US" sz="2200" baseline="-25000" dirty="0">
                <a:solidFill>
                  <a:srgbClr val="FF3300"/>
                </a:solidFill>
              </a:rPr>
              <a:t>1</a:t>
            </a:r>
            <a:r>
              <a:rPr lang="en-US" sz="2200" dirty="0">
                <a:solidFill>
                  <a:srgbClr val="FF3300"/>
                </a:solidFill>
              </a:rPr>
              <a:t> and i</a:t>
            </a:r>
            <a:r>
              <a:rPr lang="en-US" sz="2200" baseline="-25000" dirty="0">
                <a:solidFill>
                  <a:srgbClr val="FF3300"/>
                </a:solidFill>
              </a:rPr>
              <a:t>2</a:t>
            </a:r>
            <a:r>
              <a:rPr lang="en-US" sz="2200" dirty="0">
                <a:solidFill>
                  <a:srgbClr val="FF3300"/>
                </a:solidFill>
              </a:rPr>
              <a:t> in the circuit below.  Find these values by:</a:t>
            </a:r>
          </a:p>
          <a:p>
            <a:pPr marL="228600" indent="-228600">
              <a:spcBef>
                <a:spcPct val="20000"/>
              </a:spcBef>
              <a:tabLst>
                <a:tab pos="457200" algn="l"/>
                <a:tab pos="914400" algn="l"/>
              </a:tabLst>
            </a:pPr>
            <a:r>
              <a:rPr lang="en-US" sz="2200" dirty="0">
                <a:solidFill>
                  <a:srgbClr val="FF3300"/>
                </a:solidFill>
              </a:rPr>
              <a:t>B)	Reflecting the impedance of the secondary to the primary.</a:t>
            </a:r>
            <a:endParaRPr lang="en-US" sz="2200" dirty="0"/>
          </a:p>
        </p:txBody>
      </p:sp>
      <p:grpSp>
        <p:nvGrpSpPr>
          <p:cNvPr id="2" name="Group 83"/>
          <p:cNvGrpSpPr>
            <a:grpSpLocks/>
          </p:cNvGrpSpPr>
          <p:nvPr/>
        </p:nvGrpSpPr>
        <p:grpSpPr bwMode="auto">
          <a:xfrm>
            <a:off x="152400" y="1219200"/>
            <a:ext cx="6408738" cy="1781175"/>
            <a:chOff x="658" y="1043"/>
            <a:chExt cx="4037" cy="1122"/>
          </a:xfrm>
        </p:grpSpPr>
        <p:sp>
          <p:nvSpPr>
            <p:cNvPr id="462854" name="Line 6"/>
            <p:cNvSpPr>
              <a:spLocks noChangeShapeType="1"/>
            </p:cNvSpPr>
            <p:nvPr/>
          </p:nvSpPr>
          <p:spPr bwMode="auto">
            <a:xfrm flipV="1">
              <a:off x="4192" y="1205"/>
              <a:ext cx="1" cy="240"/>
            </a:xfrm>
            <a:prstGeom prst="line">
              <a:avLst/>
            </a:prstGeom>
            <a:noFill/>
            <a:ln w="28575">
              <a:solidFill>
                <a:schemeClr val="accent2"/>
              </a:solidFill>
              <a:round/>
              <a:headEnd/>
              <a:tailEnd/>
            </a:ln>
          </p:spPr>
          <p:txBody>
            <a:bodyPr/>
            <a:lstStyle/>
            <a:p>
              <a:endParaRPr lang="en-US"/>
            </a:p>
          </p:txBody>
        </p:sp>
        <p:sp>
          <p:nvSpPr>
            <p:cNvPr id="462855" name="Line 7"/>
            <p:cNvSpPr>
              <a:spLocks noChangeShapeType="1"/>
            </p:cNvSpPr>
            <p:nvPr/>
          </p:nvSpPr>
          <p:spPr bwMode="auto">
            <a:xfrm>
              <a:off x="2552" y="1205"/>
              <a:ext cx="423" cy="0"/>
            </a:xfrm>
            <a:prstGeom prst="line">
              <a:avLst/>
            </a:prstGeom>
            <a:noFill/>
            <a:ln w="28575">
              <a:solidFill>
                <a:schemeClr val="accent2"/>
              </a:solidFill>
              <a:round/>
              <a:headEnd/>
              <a:tailEnd/>
            </a:ln>
          </p:spPr>
          <p:txBody>
            <a:bodyPr/>
            <a:lstStyle/>
            <a:p>
              <a:endParaRPr lang="en-US"/>
            </a:p>
          </p:txBody>
        </p:sp>
        <p:sp>
          <p:nvSpPr>
            <p:cNvPr id="462856" name="Line 8"/>
            <p:cNvSpPr>
              <a:spLocks noChangeShapeType="1"/>
            </p:cNvSpPr>
            <p:nvPr/>
          </p:nvSpPr>
          <p:spPr bwMode="auto">
            <a:xfrm>
              <a:off x="4192" y="1925"/>
              <a:ext cx="1" cy="240"/>
            </a:xfrm>
            <a:prstGeom prst="line">
              <a:avLst/>
            </a:prstGeom>
            <a:noFill/>
            <a:ln w="28575">
              <a:solidFill>
                <a:schemeClr val="accent2"/>
              </a:solidFill>
              <a:round/>
              <a:headEnd/>
              <a:tailEnd/>
            </a:ln>
          </p:spPr>
          <p:txBody>
            <a:bodyPr/>
            <a:lstStyle/>
            <a:p>
              <a:endParaRPr lang="en-US"/>
            </a:p>
          </p:txBody>
        </p:sp>
        <p:sp>
          <p:nvSpPr>
            <p:cNvPr id="462857" name="Line 9"/>
            <p:cNvSpPr>
              <a:spLocks noChangeShapeType="1"/>
            </p:cNvSpPr>
            <p:nvPr/>
          </p:nvSpPr>
          <p:spPr bwMode="auto">
            <a:xfrm>
              <a:off x="1547" y="2165"/>
              <a:ext cx="1428" cy="0"/>
            </a:xfrm>
            <a:prstGeom prst="line">
              <a:avLst/>
            </a:prstGeom>
            <a:noFill/>
            <a:ln w="28575">
              <a:solidFill>
                <a:schemeClr val="accent2"/>
              </a:solidFill>
              <a:round/>
              <a:headEnd/>
              <a:tailEnd/>
            </a:ln>
          </p:spPr>
          <p:txBody>
            <a:bodyPr/>
            <a:lstStyle/>
            <a:p>
              <a:endParaRPr lang="en-US"/>
            </a:p>
          </p:txBody>
        </p:sp>
        <p:sp>
          <p:nvSpPr>
            <p:cNvPr id="462858" name="Line 10"/>
            <p:cNvSpPr>
              <a:spLocks noChangeShapeType="1"/>
            </p:cNvSpPr>
            <p:nvPr/>
          </p:nvSpPr>
          <p:spPr bwMode="auto">
            <a:xfrm flipV="1">
              <a:off x="2975" y="1205"/>
              <a:ext cx="1" cy="240"/>
            </a:xfrm>
            <a:prstGeom prst="line">
              <a:avLst/>
            </a:prstGeom>
            <a:noFill/>
            <a:ln w="28575">
              <a:solidFill>
                <a:schemeClr val="accent2"/>
              </a:solidFill>
              <a:round/>
              <a:headEnd/>
              <a:tailEnd/>
            </a:ln>
          </p:spPr>
          <p:txBody>
            <a:bodyPr/>
            <a:lstStyle/>
            <a:p>
              <a:endParaRPr lang="en-US"/>
            </a:p>
          </p:txBody>
        </p:sp>
        <p:sp>
          <p:nvSpPr>
            <p:cNvPr id="462859" name="Arc 11"/>
            <p:cNvSpPr>
              <a:spLocks/>
            </p:cNvSpPr>
            <p:nvPr/>
          </p:nvSpPr>
          <p:spPr bwMode="auto">
            <a:xfrm>
              <a:off x="2975" y="1445"/>
              <a:ext cx="53" cy="6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accent2"/>
              </a:solidFill>
              <a:round/>
              <a:headEnd/>
              <a:tailEnd/>
            </a:ln>
          </p:spPr>
          <p:txBody>
            <a:bodyPr/>
            <a:lstStyle/>
            <a:p>
              <a:endParaRPr lang="en-US"/>
            </a:p>
          </p:txBody>
        </p:sp>
        <p:sp>
          <p:nvSpPr>
            <p:cNvPr id="462860" name="Arc 12"/>
            <p:cNvSpPr>
              <a:spLocks/>
            </p:cNvSpPr>
            <p:nvPr/>
          </p:nvSpPr>
          <p:spPr bwMode="auto">
            <a:xfrm>
              <a:off x="2975" y="1505"/>
              <a:ext cx="53" cy="6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8575">
              <a:solidFill>
                <a:schemeClr val="accent2"/>
              </a:solidFill>
              <a:round/>
              <a:headEnd/>
              <a:tailEnd/>
            </a:ln>
          </p:spPr>
          <p:txBody>
            <a:bodyPr/>
            <a:lstStyle/>
            <a:p>
              <a:endParaRPr lang="en-US"/>
            </a:p>
          </p:txBody>
        </p:sp>
        <p:sp>
          <p:nvSpPr>
            <p:cNvPr id="462861" name="Arc 13"/>
            <p:cNvSpPr>
              <a:spLocks/>
            </p:cNvSpPr>
            <p:nvPr/>
          </p:nvSpPr>
          <p:spPr bwMode="auto">
            <a:xfrm>
              <a:off x="2975" y="1565"/>
              <a:ext cx="53" cy="6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accent2"/>
              </a:solidFill>
              <a:round/>
              <a:headEnd/>
              <a:tailEnd/>
            </a:ln>
          </p:spPr>
          <p:txBody>
            <a:bodyPr/>
            <a:lstStyle/>
            <a:p>
              <a:endParaRPr lang="en-US"/>
            </a:p>
          </p:txBody>
        </p:sp>
        <p:sp>
          <p:nvSpPr>
            <p:cNvPr id="462862" name="Arc 14"/>
            <p:cNvSpPr>
              <a:spLocks/>
            </p:cNvSpPr>
            <p:nvPr/>
          </p:nvSpPr>
          <p:spPr bwMode="auto">
            <a:xfrm>
              <a:off x="2975" y="1625"/>
              <a:ext cx="53" cy="6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8575">
              <a:solidFill>
                <a:schemeClr val="accent2"/>
              </a:solidFill>
              <a:round/>
              <a:headEnd/>
              <a:tailEnd/>
            </a:ln>
          </p:spPr>
          <p:txBody>
            <a:bodyPr/>
            <a:lstStyle/>
            <a:p>
              <a:endParaRPr lang="en-US"/>
            </a:p>
          </p:txBody>
        </p:sp>
        <p:sp>
          <p:nvSpPr>
            <p:cNvPr id="462863" name="Arc 15"/>
            <p:cNvSpPr>
              <a:spLocks/>
            </p:cNvSpPr>
            <p:nvPr/>
          </p:nvSpPr>
          <p:spPr bwMode="auto">
            <a:xfrm>
              <a:off x="2975" y="1685"/>
              <a:ext cx="53" cy="6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accent2"/>
              </a:solidFill>
              <a:round/>
              <a:headEnd/>
              <a:tailEnd/>
            </a:ln>
          </p:spPr>
          <p:txBody>
            <a:bodyPr/>
            <a:lstStyle/>
            <a:p>
              <a:endParaRPr lang="en-US"/>
            </a:p>
          </p:txBody>
        </p:sp>
        <p:sp>
          <p:nvSpPr>
            <p:cNvPr id="462864" name="Arc 16"/>
            <p:cNvSpPr>
              <a:spLocks/>
            </p:cNvSpPr>
            <p:nvPr/>
          </p:nvSpPr>
          <p:spPr bwMode="auto">
            <a:xfrm>
              <a:off x="2975" y="1745"/>
              <a:ext cx="53" cy="6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8575">
              <a:solidFill>
                <a:schemeClr val="accent2"/>
              </a:solidFill>
              <a:round/>
              <a:headEnd/>
              <a:tailEnd/>
            </a:ln>
          </p:spPr>
          <p:txBody>
            <a:bodyPr/>
            <a:lstStyle/>
            <a:p>
              <a:endParaRPr lang="en-US"/>
            </a:p>
          </p:txBody>
        </p:sp>
        <p:sp>
          <p:nvSpPr>
            <p:cNvPr id="462865" name="Arc 17"/>
            <p:cNvSpPr>
              <a:spLocks/>
            </p:cNvSpPr>
            <p:nvPr/>
          </p:nvSpPr>
          <p:spPr bwMode="auto">
            <a:xfrm>
              <a:off x="2975" y="1805"/>
              <a:ext cx="53" cy="6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accent2"/>
              </a:solidFill>
              <a:round/>
              <a:headEnd/>
              <a:tailEnd/>
            </a:ln>
          </p:spPr>
          <p:txBody>
            <a:bodyPr/>
            <a:lstStyle/>
            <a:p>
              <a:endParaRPr lang="en-US"/>
            </a:p>
          </p:txBody>
        </p:sp>
        <p:sp>
          <p:nvSpPr>
            <p:cNvPr id="462866" name="Arc 18"/>
            <p:cNvSpPr>
              <a:spLocks/>
            </p:cNvSpPr>
            <p:nvPr/>
          </p:nvSpPr>
          <p:spPr bwMode="auto">
            <a:xfrm>
              <a:off x="2975" y="1865"/>
              <a:ext cx="53" cy="6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8575">
              <a:solidFill>
                <a:schemeClr val="accent2"/>
              </a:solidFill>
              <a:round/>
              <a:headEnd/>
              <a:tailEnd/>
            </a:ln>
          </p:spPr>
          <p:txBody>
            <a:bodyPr/>
            <a:lstStyle/>
            <a:p>
              <a:endParaRPr lang="en-US"/>
            </a:p>
          </p:txBody>
        </p:sp>
        <p:sp>
          <p:nvSpPr>
            <p:cNvPr id="462867" name="Line 19"/>
            <p:cNvSpPr>
              <a:spLocks noChangeShapeType="1"/>
            </p:cNvSpPr>
            <p:nvPr/>
          </p:nvSpPr>
          <p:spPr bwMode="auto">
            <a:xfrm>
              <a:off x="2975" y="1925"/>
              <a:ext cx="1" cy="240"/>
            </a:xfrm>
            <a:prstGeom prst="line">
              <a:avLst/>
            </a:prstGeom>
            <a:noFill/>
            <a:ln w="28575">
              <a:solidFill>
                <a:schemeClr val="accent2"/>
              </a:solidFill>
              <a:round/>
              <a:headEnd/>
              <a:tailEnd/>
            </a:ln>
          </p:spPr>
          <p:txBody>
            <a:bodyPr/>
            <a:lstStyle/>
            <a:p>
              <a:endParaRPr lang="en-US"/>
            </a:p>
          </p:txBody>
        </p:sp>
        <p:sp>
          <p:nvSpPr>
            <p:cNvPr id="462868" name="Rectangle 20"/>
            <p:cNvSpPr>
              <a:spLocks noChangeArrowheads="1"/>
            </p:cNvSpPr>
            <p:nvPr/>
          </p:nvSpPr>
          <p:spPr bwMode="auto">
            <a:xfrm>
              <a:off x="3399" y="1943"/>
              <a:ext cx="88" cy="173"/>
            </a:xfrm>
            <a:prstGeom prst="rect">
              <a:avLst/>
            </a:prstGeom>
            <a:noFill/>
            <a:ln w="28575">
              <a:noFill/>
              <a:miter lim="800000"/>
              <a:headEnd/>
              <a:tailEnd/>
            </a:ln>
          </p:spPr>
          <p:txBody>
            <a:bodyPr wrap="none" lIns="0" tIns="0" rIns="0" bIns="0">
              <a:spAutoFit/>
            </a:bodyPr>
            <a:lstStyle/>
            <a:p>
              <a:r>
                <a:rPr lang="en-US" sz="1800">
                  <a:solidFill>
                    <a:schemeClr val="accent2"/>
                  </a:solidFill>
                </a:rPr>
                <a:t>i</a:t>
              </a:r>
              <a:r>
                <a:rPr lang="en-US" sz="1800" baseline="-25000">
                  <a:solidFill>
                    <a:schemeClr val="accent2"/>
                  </a:solidFill>
                </a:rPr>
                <a:t>2</a:t>
              </a:r>
              <a:endParaRPr lang="en-US" sz="1800">
                <a:solidFill>
                  <a:schemeClr val="accent2"/>
                </a:solidFill>
              </a:endParaRPr>
            </a:p>
          </p:txBody>
        </p:sp>
        <p:sp>
          <p:nvSpPr>
            <p:cNvPr id="462869" name="Rectangle 21"/>
            <p:cNvSpPr>
              <a:spLocks noChangeArrowheads="1"/>
            </p:cNvSpPr>
            <p:nvPr/>
          </p:nvSpPr>
          <p:spPr bwMode="auto">
            <a:xfrm>
              <a:off x="2711" y="1583"/>
              <a:ext cx="152" cy="173"/>
            </a:xfrm>
            <a:prstGeom prst="rect">
              <a:avLst/>
            </a:prstGeom>
            <a:noFill/>
            <a:ln w="28575">
              <a:noFill/>
              <a:miter lim="800000"/>
              <a:headEnd/>
              <a:tailEnd/>
            </a:ln>
          </p:spPr>
          <p:txBody>
            <a:bodyPr wrap="none" lIns="0" tIns="0" rIns="0" bIns="0">
              <a:spAutoFit/>
            </a:bodyPr>
            <a:lstStyle/>
            <a:p>
              <a:r>
                <a:rPr lang="en-US" sz="1800">
                  <a:solidFill>
                    <a:schemeClr val="accent2"/>
                  </a:solidFill>
                </a:rPr>
                <a:t>V</a:t>
              </a:r>
              <a:r>
                <a:rPr lang="en-US" sz="1800" baseline="-25000">
                  <a:solidFill>
                    <a:schemeClr val="accent2"/>
                  </a:solidFill>
                </a:rPr>
                <a:t>1</a:t>
              </a:r>
              <a:endParaRPr lang="en-US" sz="1800">
                <a:solidFill>
                  <a:schemeClr val="accent2"/>
                </a:solidFill>
              </a:endParaRPr>
            </a:p>
          </p:txBody>
        </p:sp>
        <p:sp>
          <p:nvSpPr>
            <p:cNvPr id="462870" name="Rectangle 22"/>
            <p:cNvSpPr>
              <a:spLocks noChangeArrowheads="1"/>
            </p:cNvSpPr>
            <p:nvPr/>
          </p:nvSpPr>
          <p:spPr bwMode="auto">
            <a:xfrm>
              <a:off x="2711" y="1283"/>
              <a:ext cx="81" cy="173"/>
            </a:xfrm>
            <a:prstGeom prst="rect">
              <a:avLst/>
            </a:prstGeom>
            <a:noFill/>
            <a:ln w="28575">
              <a:noFill/>
              <a:miter lim="800000"/>
              <a:headEnd/>
              <a:tailEnd/>
            </a:ln>
          </p:spPr>
          <p:txBody>
            <a:bodyPr wrap="none" lIns="0" tIns="0" rIns="0" bIns="0">
              <a:spAutoFit/>
            </a:bodyPr>
            <a:lstStyle/>
            <a:p>
              <a:r>
                <a:rPr lang="en-US" sz="1800">
                  <a:solidFill>
                    <a:schemeClr val="accent2"/>
                  </a:solidFill>
                </a:rPr>
                <a:t>+</a:t>
              </a:r>
            </a:p>
          </p:txBody>
        </p:sp>
        <p:sp>
          <p:nvSpPr>
            <p:cNvPr id="462871" name="Rectangle 23"/>
            <p:cNvSpPr>
              <a:spLocks noChangeArrowheads="1"/>
            </p:cNvSpPr>
            <p:nvPr/>
          </p:nvSpPr>
          <p:spPr bwMode="auto">
            <a:xfrm>
              <a:off x="2711" y="1943"/>
              <a:ext cx="72" cy="173"/>
            </a:xfrm>
            <a:prstGeom prst="rect">
              <a:avLst/>
            </a:prstGeom>
            <a:noFill/>
            <a:ln w="28575">
              <a:noFill/>
              <a:miter lim="800000"/>
              <a:headEnd/>
              <a:tailEnd/>
            </a:ln>
          </p:spPr>
          <p:txBody>
            <a:bodyPr wrap="none" lIns="0" tIns="0" rIns="0" bIns="0">
              <a:spAutoFit/>
            </a:bodyPr>
            <a:lstStyle/>
            <a:p>
              <a:r>
                <a:rPr lang="en-US" sz="1800">
                  <a:solidFill>
                    <a:schemeClr val="accent2"/>
                  </a:solidFill>
                </a:rPr>
                <a:t>_</a:t>
              </a:r>
            </a:p>
          </p:txBody>
        </p:sp>
        <p:sp>
          <p:nvSpPr>
            <p:cNvPr id="462872" name="Line 24"/>
            <p:cNvSpPr>
              <a:spLocks noChangeShapeType="1"/>
            </p:cNvSpPr>
            <p:nvPr/>
          </p:nvSpPr>
          <p:spPr bwMode="auto">
            <a:xfrm flipV="1">
              <a:off x="3187" y="1205"/>
              <a:ext cx="0" cy="240"/>
            </a:xfrm>
            <a:prstGeom prst="line">
              <a:avLst/>
            </a:prstGeom>
            <a:noFill/>
            <a:ln w="28575">
              <a:solidFill>
                <a:schemeClr val="accent2"/>
              </a:solidFill>
              <a:round/>
              <a:headEnd/>
              <a:tailEnd/>
            </a:ln>
          </p:spPr>
          <p:txBody>
            <a:bodyPr/>
            <a:lstStyle/>
            <a:p>
              <a:endParaRPr lang="en-US"/>
            </a:p>
          </p:txBody>
        </p:sp>
        <p:sp>
          <p:nvSpPr>
            <p:cNvPr id="462873" name="Arc 25"/>
            <p:cNvSpPr>
              <a:spLocks/>
            </p:cNvSpPr>
            <p:nvPr/>
          </p:nvSpPr>
          <p:spPr bwMode="auto">
            <a:xfrm>
              <a:off x="3187" y="1445"/>
              <a:ext cx="53" cy="6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accent2"/>
              </a:solidFill>
              <a:round/>
              <a:headEnd/>
              <a:tailEnd/>
            </a:ln>
          </p:spPr>
          <p:txBody>
            <a:bodyPr/>
            <a:lstStyle/>
            <a:p>
              <a:endParaRPr lang="en-US"/>
            </a:p>
          </p:txBody>
        </p:sp>
        <p:sp>
          <p:nvSpPr>
            <p:cNvPr id="462874" name="Arc 26"/>
            <p:cNvSpPr>
              <a:spLocks/>
            </p:cNvSpPr>
            <p:nvPr/>
          </p:nvSpPr>
          <p:spPr bwMode="auto">
            <a:xfrm>
              <a:off x="3187" y="1505"/>
              <a:ext cx="53" cy="6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8575">
              <a:solidFill>
                <a:schemeClr val="accent2"/>
              </a:solidFill>
              <a:round/>
              <a:headEnd/>
              <a:tailEnd/>
            </a:ln>
          </p:spPr>
          <p:txBody>
            <a:bodyPr/>
            <a:lstStyle/>
            <a:p>
              <a:endParaRPr lang="en-US"/>
            </a:p>
          </p:txBody>
        </p:sp>
        <p:sp>
          <p:nvSpPr>
            <p:cNvPr id="462875" name="Arc 27"/>
            <p:cNvSpPr>
              <a:spLocks/>
            </p:cNvSpPr>
            <p:nvPr/>
          </p:nvSpPr>
          <p:spPr bwMode="auto">
            <a:xfrm>
              <a:off x="3187" y="1565"/>
              <a:ext cx="53" cy="6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accent2"/>
              </a:solidFill>
              <a:round/>
              <a:headEnd/>
              <a:tailEnd/>
            </a:ln>
          </p:spPr>
          <p:txBody>
            <a:bodyPr/>
            <a:lstStyle/>
            <a:p>
              <a:endParaRPr lang="en-US"/>
            </a:p>
          </p:txBody>
        </p:sp>
        <p:sp>
          <p:nvSpPr>
            <p:cNvPr id="462876" name="Arc 28"/>
            <p:cNvSpPr>
              <a:spLocks/>
            </p:cNvSpPr>
            <p:nvPr/>
          </p:nvSpPr>
          <p:spPr bwMode="auto">
            <a:xfrm>
              <a:off x="3187" y="1625"/>
              <a:ext cx="53" cy="6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8575">
              <a:solidFill>
                <a:schemeClr val="accent2"/>
              </a:solidFill>
              <a:round/>
              <a:headEnd/>
              <a:tailEnd/>
            </a:ln>
          </p:spPr>
          <p:txBody>
            <a:bodyPr/>
            <a:lstStyle/>
            <a:p>
              <a:endParaRPr lang="en-US"/>
            </a:p>
          </p:txBody>
        </p:sp>
        <p:sp>
          <p:nvSpPr>
            <p:cNvPr id="462877" name="Arc 29"/>
            <p:cNvSpPr>
              <a:spLocks/>
            </p:cNvSpPr>
            <p:nvPr/>
          </p:nvSpPr>
          <p:spPr bwMode="auto">
            <a:xfrm>
              <a:off x="3187" y="1685"/>
              <a:ext cx="53" cy="6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accent2"/>
              </a:solidFill>
              <a:round/>
              <a:headEnd/>
              <a:tailEnd/>
            </a:ln>
          </p:spPr>
          <p:txBody>
            <a:bodyPr/>
            <a:lstStyle/>
            <a:p>
              <a:endParaRPr lang="en-US"/>
            </a:p>
          </p:txBody>
        </p:sp>
        <p:sp>
          <p:nvSpPr>
            <p:cNvPr id="462878" name="Arc 30"/>
            <p:cNvSpPr>
              <a:spLocks/>
            </p:cNvSpPr>
            <p:nvPr/>
          </p:nvSpPr>
          <p:spPr bwMode="auto">
            <a:xfrm>
              <a:off x="3187" y="1745"/>
              <a:ext cx="53" cy="6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8575">
              <a:solidFill>
                <a:schemeClr val="accent2"/>
              </a:solidFill>
              <a:round/>
              <a:headEnd/>
              <a:tailEnd/>
            </a:ln>
          </p:spPr>
          <p:txBody>
            <a:bodyPr/>
            <a:lstStyle/>
            <a:p>
              <a:endParaRPr lang="en-US"/>
            </a:p>
          </p:txBody>
        </p:sp>
        <p:sp>
          <p:nvSpPr>
            <p:cNvPr id="462879" name="Arc 31"/>
            <p:cNvSpPr>
              <a:spLocks/>
            </p:cNvSpPr>
            <p:nvPr/>
          </p:nvSpPr>
          <p:spPr bwMode="auto">
            <a:xfrm>
              <a:off x="3187" y="1805"/>
              <a:ext cx="53" cy="6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accent2"/>
              </a:solidFill>
              <a:round/>
              <a:headEnd/>
              <a:tailEnd/>
            </a:ln>
          </p:spPr>
          <p:txBody>
            <a:bodyPr/>
            <a:lstStyle/>
            <a:p>
              <a:endParaRPr lang="en-US"/>
            </a:p>
          </p:txBody>
        </p:sp>
        <p:sp>
          <p:nvSpPr>
            <p:cNvPr id="462880" name="Arc 32"/>
            <p:cNvSpPr>
              <a:spLocks/>
            </p:cNvSpPr>
            <p:nvPr/>
          </p:nvSpPr>
          <p:spPr bwMode="auto">
            <a:xfrm>
              <a:off x="3187" y="1865"/>
              <a:ext cx="53" cy="6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8575">
              <a:solidFill>
                <a:schemeClr val="accent2"/>
              </a:solidFill>
              <a:round/>
              <a:headEnd/>
              <a:tailEnd/>
            </a:ln>
          </p:spPr>
          <p:txBody>
            <a:bodyPr/>
            <a:lstStyle/>
            <a:p>
              <a:endParaRPr lang="en-US"/>
            </a:p>
          </p:txBody>
        </p:sp>
        <p:sp>
          <p:nvSpPr>
            <p:cNvPr id="462881" name="Line 33"/>
            <p:cNvSpPr>
              <a:spLocks noChangeShapeType="1"/>
            </p:cNvSpPr>
            <p:nvPr/>
          </p:nvSpPr>
          <p:spPr bwMode="auto">
            <a:xfrm>
              <a:off x="3187" y="1925"/>
              <a:ext cx="0" cy="240"/>
            </a:xfrm>
            <a:prstGeom prst="line">
              <a:avLst/>
            </a:prstGeom>
            <a:noFill/>
            <a:ln w="28575">
              <a:solidFill>
                <a:schemeClr val="accent2"/>
              </a:solidFill>
              <a:round/>
              <a:headEnd/>
              <a:tailEnd/>
            </a:ln>
          </p:spPr>
          <p:txBody>
            <a:bodyPr/>
            <a:lstStyle/>
            <a:p>
              <a:endParaRPr lang="en-US"/>
            </a:p>
          </p:txBody>
        </p:sp>
        <p:sp>
          <p:nvSpPr>
            <p:cNvPr id="462882" name="Line 34"/>
            <p:cNvSpPr>
              <a:spLocks noChangeShapeType="1"/>
            </p:cNvSpPr>
            <p:nvPr/>
          </p:nvSpPr>
          <p:spPr bwMode="auto">
            <a:xfrm>
              <a:off x="3187" y="1205"/>
              <a:ext cx="317" cy="0"/>
            </a:xfrm>
            <a:prstGeom prst="line">
              <a:avLst/>
            </a:prstGeom>
            <a:noFill/>
            <a:ln w="28575">
              <a:solidFill>
                <a:schemeClr val="accent2"/>
              </a:solidFill>
              <a:round/>
              <a:headEnd/>
              <a:tailEnd/>
            </a:ln>
          </p:spPr>
          <p:txBody>
            <a:bodyPr/>
            <a:lstStyle/>
            <a:p>
              <a:endParaRPr lang="en-US"/>
            </a:p>
          </p:txBody>
        </p:sp>
        <p:sp>
          <p:nvSpPr>
            <p:cNvPr id="462883" name="Line 35"/>
            <p:cNvSpPr>
              <a:spLocks noChangeShapeType="1"/>
            </p:cNvSpPr>
            <p:nvPr/>
          </p:nvSpPr>
          <p:spPr bwMode="auto">
            <a:xfrm>
              <a:off x="3187" y="2165"/>
              <a:ext cx="1004" cy="0"/>
            </a:xfrm>
            <a:prstGeom prst="line">
              <a:avLst/>
            </a:prstGeom>
            <a:noFill/>
            <a:ln w="28575">
              <a:solidFill>
                <a:schemeClr val="accent2"/>
              </a:solidFill>
              <a:round/>
              <a:headEnd/>
              <a:tailEnd/>
            </a:ln>
          </p:spPr>
          <p:txBody>
            <a:bodyPr/>
            <a:lstStyle/>
            <a:p>
              <a:endParaRPr lang="en-US"/>
            </a:p>
          </p:txBody>
        </p:sp>
        <p:sp>
          <p:nvSpPr>
            <p:cNvPr id="462884" name="Oval 36"/>
            <p:cNvSpPr>
              <a:spLocks noChangeArrowheads="1"/>
            </p:cNvSpPr>
            <p:nvPr/>
          </p:nvSpPr>
          <p:spPr bwMode="auto">
            <a:xfrm>
              <a:off x="1388" y="1505"/>
              <a:ext cx="318" cy="360"/>
            </a:xfrm>
            <a:prstGeom prst="ellipse">
              <a:avLst/>
            </a:prstGeom>
            <a:solidFill>
              <a:srgbClr val="FFFFFF"/>
            </a:solidFill>
            <a:ln w="28575">
              <a:solidFill>
                <a:schemeClr val="accent2"/>
              </a:solidFill>
              <a:round/>
              <a:headEnd/>
              <a:tailEnd/>
            </a:ln>
          </p:spPr>
          <p:txBody>
            <a:bodyPr/>
            <a:lstStyle/>
            <a:p>
              <a:endParaRPr lang="en-US"/>
            </a:p>
          </p:txBody>
        </p:sp>
        <p:sp>
          <p:nvSpPr>
            <p:cNvPr id="462885" name="Line 37"/>
            <p:cNvSpPr>
              <a:spLocks noChangeShapeType="1"/>
            </p:cNvSpPr>
            <p:nvPr/>
          </p:nvSpPr>
          <p:spPr bwMode="auto">
            <a:xfrm flipV="1">
              <a:off x="1547" y="1205"/>
              <a:ext cx="0" cy="300"/>
            </a:xfrm>
            <a:prstGeom prst="line">
              <a:avLst/>
            </a:prstGeom>
            <a:noFill/>
            <a:ln w="28575">
              <a:solidFill>
                <a:schemeClr val="accent2"/>
              </a:solidFill>
              <a:round/>
              <a:headEnd/>
              <a:tailEnd/>
            </a:ln>
          </p:spPr>
          <p:txBody>
            <a:bodyPr/>
            <a:lstStyle/>
            <a:p>
              <a:endParaRPr lang="en-US"/>
            </a:p>
          </p:txBody>
        </p:sp>
        <p:sp>
          <p:nvSpPr>
            <p:cNvPr id="462886" name="Line 38"/>
            <p:cNvSpPr>
              <a:spLocks noChangeShapeType="1"/>
            </p:cNvSpPr>
            <p:nvPr/>
          </p:nvSpPr>
          <p:spPr bwMode="auto">
            <a:xfrm>
              <a:off x="1547" y="1865"/>
              <a:ext cx="0" cy="300"/>
            </a:xfrm>
            <a:prstGeom prst="line">
              <a:avLst/>
            </a:prstGeom>
            <a:noFill/>
            <a:ln w="28575">
              <a:solidFill>
                <a:schemeClr val="accent2"/>
              </a:solidFill>
              <a:round/>
              <a:headEnd/>
              <a:tailEnd/>
            </a:ln>
          </p:spPr>
          <p:txBody>
            <a:bodyPr/>
            <a:lstStyle/>
            <a:p>
              <a:endParaRPr lang="en-US"/>
            </a:p>
          </p:txBody>
        </p:sp>
        <p:sp>
          <p:nvSpPr>
            <p:cNvPr id="462887" name="Oval 39"/>
            <p:cNvSpPr>
              <a:spLocks noChangeArrowheads="1"/>
            </p:cNvSpPr>
            <p:nvPr/>
          </p:nvSpPr>
          <p:spPr bwMode="auto">
            <a:xfrm>
              <a:off x="2904" y="1360"/>
              <a:ext cx="41" cy="49"/>
            </a:xfrm>
            <a:prstGeom prst="ellipse">
              <a:avLst/>
            </a:prstGeom>
            <a:solidFill>
              <a:schemeClr val="accent2"/>
            </a:solidFill>
            <a:ln w="28575">
              <a:solidFill>
                <a:schemeClr val="accent2"/>
              </a:solidFill>
              <a:round/>
              <a:headEnd/>
              <a:tailEnd/>
            </a:ln>
          </p:spPr>
          <p:txBody>
            <a:bodyPr/>
            <a:lstStyle/>
            <a:p>
              <a:endParaRPr lang="en-US"/>
            </a:p>
          </p:txBody>
        </p:sp>
        <p:sp>
          <p:nvSpPr>
            <p:cNvPr id="462888" name="Oval 40"/>
            <p:cNvSpPr>
              <a:spLocks noChangeArrowheads="1"/>
            </p:cNvSpPr>
            <p:nvPr/>
          </p:nvSpPr>
          <p:spPr bwMode="auto">
            <a:xfrm>
              <a:off x="3221" y="1960"/>
              <a:ext cx="41" cy="49"/>
            </a:xfrm>
            <a:prstGeom prst="ellipse">
              <a:avLst/>
            </a:prstGeom>
            <a:solidFill>
              <a:schemeClr val="accent2"/>
            </a:solidFill>
            <a:ln w="28575">
              <a:solidFill>
                <a:schemeClr val="accent2"/>
              </a:solidFill>
              <a:round/>
              <a:headEnd/>
              <a:tailEnd/>
            </a:ln>
          </p:spPr>
          <p:txBody>
            <a:bodyPr/>
            <a:lstStyle/>
            <a:p>
              <a:endParaRPr lang="en-US"/>
            </a:p>
          </p:txBody>
        </p:sp>
        <p:sp>
          <p:nvSpPr>
            <p:cNvPr id="462889" name="Line 41"/>
            <p:cNvSpPr>
              <a:spLocks noChangeShapeType="1"/>
            </p:cNvSpPr>
            <p:nvPr/>
          </p:nvSpPr>
          <p:spPr bwMode="auto">
            <a:xfrm>
              <a:off x="3081" y="1445"/>
              <a:ext cx="1" cy="540"/>
            </a:xfrm>
            <a:prstGeom prst="line">
              <a:avLst/>
            </a:prstGeom>
            <a:noFill/>
            <a:ln w="28575">
              <a:solidFill>
                <a:schemeClr val="accent2"/>
              </a:solidFill>
              <a:round/>
              <a:headEnd/>
              <a:tailEnd/>
            </a:ln>
          </p:spPr>
          <p:txBody>
            <a:bodyPr/>
            <a:lstStyle/>
            <a:p>
              <a:endParaRPr lang="en-US"/>
            </a:p>
          </p:txBody>
        </p:sp>
        <p:sp>
          <p:nvSpPr>
            <p:cNvPr id="462890" name="Line 42"/>
            <p:cNvSpPr>
              <a:spLocks noChangeShapeType="1"/>
            </p:cNvSpPr>
            <p:nvPr/>
          </p:nvSpPr>
          <p:spPr bwMode="auto">
            <a:xfrm>
              <a:off x="3134" y="1445"/>
              <a:ext cx="1" cy="540"/>
            </a:xfrm>
            <a:prstGeom prst="line">
              <a:avLst/>
            </a:prstGeom>
            <a:noFill/>
            <a:ln w="28575">
              <a:solidFill>
                <a:schemeClr val="accent2"/>
              </a:solidFill>
              <a:round/>
              <a:headEnd/>
              <a:tailEnd/>
            </a:ln>
          </p:spPr>
          <p:txBody>
            <a:bodyPr/>
            <a:lstStyle/>
            <a:p>
              <a:endParaRPr lang="en-US"/>
            </a:p>
          </p:txBody>
        </p:sp>
        <p:sp>
          <p:nvSpPr>
            <p:cNvPr id="462891" name="Line 43"/>
            <p:cNvSpPr>
              <a:spLocks noChangeShapeType="1"/>
            </p:cNvSpPr>
            <p:nvPr/>
          </p:nvSpPr>
          <p:spPr bwMode="auto">
            <a:xfrm>
              <a:off x="3557" y="2045"/>
              <a:ext cx="318" cy="0"/>
            </a:xfrm>
            <a:prstGeom prst="line">
              <a:avLst/>
            </a:prstGeom>
            <a:noFill/>
            <a:ln w="28575">
              <a:solidFill>
                <a:schemeClr val="accent2"/>
              </a:solidFill>
              <a:round/>
              <a:headEnd/>
              <a:tailEnd type="triangle" w="med" len="med"/>
            </a:ln>
          </p:spPr>
          <p:txBody>
            <a:bodyPr/>
            <a:lstStyle/>
            <a:p>
              <a:endParaRPr lang="en-US"/>
            </a:p>
          </p:txBody>
        </p:sp>
        <p:sp>
          <p:nvSpPr>
            <p:cNvPr id="462892" name="Arc 44"/>
            <p:cNvSpPr>
              <a:spLocks/>
            </p:cNvSpPr>
            <p:nvPr/>
          </p:nvSpPr>
          <p:spPr bwMode="auto">
            <a:xfrm>
              <a:off x="4192" y="1445"/>
              <a:ext cx="53" cy="6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accent2"/>
              </a:solidFill>
              <a:round/>
              <a:headEnd/>
              <a:tailEnd/>
            </a:ln>
          </p:spPr>
          <p:txBody>
            <a:bodyPr/>
            <a:lstStyle/>
            <a:p>
              <a:endParaRPr lang="en-US"/>
            </a:p>
          </p:txBody>
        </p:sp>
        <p:sp>
          <p:nvSpPr>
            <p:cNvPr id="462893" name="Arc 45"/>
            <p:cNvSpPr>
              <a:spLocks/>
            </p:cNvSpPr>
            <p:nvPr/>
          </p:nvSpPr>
          <p:spPr bwMode="auto">
            <a:xfrm>
              <a:off x="4192" y="1505"/>
              <a:ext cx="53" cy="6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8575">
              <a:solidFill>
                <a:schemeClr val="accent2"/>
              </a:solidFill>
              <a:round/>
              <a:headEnd/>
              <a:tailEnd/>
            </a:ln>
          </p:spPr>
          <p:txBody>
            <a:bodyPr/>
            <a:lstStyle/>
            <a:p>
              <a:endParaRPr lang="en-US"/>
            </a:p>
          </p:txBody>
        </p:sp>
        <p:sp>
          <p:nvSpPr>
            <p:cNvPr id="462894" name="Arc 46"/>
            <p:cNvSpPr>
              <a:spLocks/>
            </p:cNvSpPr>
            <p:nvPr/>
          </p:nvSpPr>
          <p:spPr bwMode="auto">
            <a:xfrm>
              <a:off x="4192" y="1565"/>
              <a:ext cx="53" cy="6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accent2"/>
              </a:solidFill>
              <a:round/>
              <a:headEnd/>
              <a:tailEnd/>
            </a:ln>
          </p:spPr>
          <p:txBody>
            <a:bodyPr/>
            <a:lstStyle/>
            <a:p>
              <a:endParaRPr lang="en-US"/>
            </a:p>
          </p:txBody>
        </p:sp>
        <p:sp>
          <p:nvSpPr>
            <p:cNvPr id="462895" name="Arc 47"/>
            <p:cNvSpPr>
              <a:spLocks/>
            </p:cNvSpPr>
            <p:nvPr/>
          </p:nvSpPr>
          <p:spPr bwMode="auto">
            <a:xfrm>
              <a:off x="4192" y="1625"/>
              <a:ext cx="53" cy="6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8575">
              <a:solidFill>
                <a:schemeClr val="accent2"/>
              </a:solidFill>
              <a:round/>
              <a:headEnd/>
              <a:tailEnd/>
            </a:ln>
          </p:spPr>
          <p:txBody>
            <a:bodyPr/>
            <a:lstStyle/>
            <a:p>
              <a:endParaRPr lang="en-US"/>
            </a:p>
          </p:txBody>
        </p:sp>
        <p:sp>
          <p:nvSpPr>
            <p:cNvPr id="462896" name="Arc 48"/>
            <p:cNvSpPr>
              <a:spLocks/>
            </p:cNvSpPr>
            <p:nvPr/>
          </p:nvSpPr>
          <p:spPr bwMode="auto">
            <a:xfrm>
              <a:off x="4192" y="1685"/>
              <a:ext cx="53" cy="6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accent2"/>
              </a:solidFill>
              <a:round/>
              <a:headEnd/>
              <a:tailEnd/>
            </a:ln>
          </p:spPr>
          <p:txBody>
            <a:bodyPr/>
            <a:lstStyle/>
            <a:p>
              <a:endParaRPr lang="en-US"/>
            </a:p>
          </p:txBody>
        </p:sp>
        <p:sp>
          <p:nvSpPr>
            <p:cNvPr id="462897" name="Arc 49"/>
            <p:cNvSpPr>
              <a:spLocks/>
            </p:cNvSpPr>
            <p:nvPr/>
          </p:nvSpPr>
          <p:spPr bwMode="auto">
            <a:xfrm>
              <a:off x="4192" y="1745"/>
              <a:ext cx="53" cy="6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8575">
              <a:solidFill>
                <a:schemeClr val="accent2"/>
              </a:solidFill>
              <a:round/>
              <a:headEnd/>
              <a:tailEnd/>
            </a:ln>
          </p:spPr>
          <p:txBody>
            <a:bodyPr/>
            <a:lstStyle/>
            <a:p>
              <a:endParaRPr lang="en-US"/>
            </a:p>
          </p:txBody>
        </p:sp>
        <p:sp>
          <p:nvSpPr>
            <p:cNvPr id="462898" name="Arc 50"/>
            <p:cNvSpPr>
              <a:spLocks/>
            </p:cNvSpPr>
            <p:nvPr/>
          </p:nvSpPr>
          <p:spPr bwMode="auto">
            <a:xfrm>
              <a:off x="4192" y="1805"/>
              <a:ext cx="53" cy="6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accent2"/>
              </a:solidFill>
              <a:round/>
              <a:headEnd/>
              <a:tailEnd/>
            </a:ln>
          </p:spPr>
          <p:txBody>
            <a:bodyPr/>
            <a:lstStyle/>
            <a:p>
              <a:endParaRPr lang="en-US"/>
            </a:p>
          </p:txBody>
        </p:sp>
        <p:sp>
          <p:nvSpPr>
            <p:cNvPr id="462899" name="Arc 51"/>
            <p:cNvSpPr>
              <a:spLocks/>
            </p:cNvSpPr>
            <p:nvPr/>
          </p:nvSpPr>
          <p:spPr bwMode="auto">
            <a:xfrm>
              <a:off x="4192" y="1865"/>
              <a:ext cx="53" cy="6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8575">
              <a:solidFill>
                <a:schemeClr val="accent2"/>
              </a:solidFill>
              <a:round/>
              <a:headEnd/>
              <a:tailEnd/>
            </a:ln>
          </p:spPr>
          <p:txBody>
            <a:bodyPr/>
            <a:lstStyle/>
            <a:p>
              <a:endParaRPr lang="en-US"/>
            </a:p>
          </p:txBody>
        </p:sp>
        <p:sp>
          <p:nvSpPr>
            <p:cNvPr id="462900" name="Line 52"/>
            <p:cNvSpPr>
              <a:spLocks noChangeShapeType="1"/>
            </p:cNvSpPr>
            <p:nvPr/>
          </p:nvSpPr>
          <p:spPr bwMode="auto">
            <a:xfrm flipV="1">
              <a:off x="3504" y="1145"/>
              <a:ext cx="53" cy="60"/>
            </a:xfrm>
            <a:prstGeom prst="line">
              <a:avLst/>
            </a:prstGeom>
            <a:noFill/>
            <a:ln w="28575">
              <a:solidFill>
                <a:schemeClr val="accent2"/>
              </a:solidFill>
              <a:round/>
              <a:headEnd/>
              <a:tailEnd/>
            </a:ln>
          </p:spPr>
          <p:txBody>
            <a:bodyPr/>
            <a:lstStyle/>
            <a:p>
              <a:endParaRPr lang="en-US"/>
            </a:p>
          </p:txBody>
        </p:sp>
        <p:sp>
          <p:nvSpPr>
            <p:cNvPr id="462901" name="Line 53"/>
            <p:cNvSpPr>
              <a:spLocks noChangeShapeType="1"/>
            </p:cNvSpPr>
            <p:nvPr/>
          </p:nvSpPr>
          <p:spPr bwMode="auto">
            <a:xfrm>
              <a:off x="3557" y="1145"/>
              <a:ext cx="53" cy="120"/>
            </a:xfrm>
            <a:prstGeom prst="line">
              <a:avLst/>
            </a:prstGeom>
            <a:noFill/>
            <a:ln w="28575">
              <a:solidFill>
                <a:schemeClr val="accent2"/>
              </a:solidFill>
              <a:round/>
              <a:headEnd/>
              <a:tailEnd/>
            </a:ln>
          </p:spPr>
          <p:txBody>
            <a:bodyPr/>
            <a:lstStyle/>
            <a:p>
              <a:endParaRPr lang="en-US"/>
            </a:p>
          </p:txBody>
        </p:sp>
        <p:sp>
          <p:nvSpPr>
            <p:cNvPr id="462902" name="Line 54"/>
            <p:cNvSpPr>
              <a:spLocks noChangeShapeType="1"/>
            </p:cNvSpPr>
            <p:nvPr/>
          </p:nvSpPr>
          <p:spPr bwMode="auto">
            <a:xfrm flipV="1">
              <a:off x="3610" y="1145"/>
              <a:ext cx="53" cy="120"/>
            </a:xfrm>
            <a:prstGeom prst="line">
              <a:avLst/>
            </a:prstGeom>
            <a:noFill/>
            <a:ln w="28575">
              <a:solidFill>
                <a:schemeClr val="accent2"/>
              </a:solidFill>
              <a:round/>
              <a:headEnd/>
              <a:tailEnd/>
            </a:ln>
          </p:spPr>
          <p:txBody>
            <a:bodyPr/>
            <a:lstStyle/>
            <a:p>
              <a:endParaRPr lang="en-US"/>
            </a:p>
          </p:txBody>
        </p:sp>
        <p:sp>
          <p:nvSpPr>
            <p:cNvPr id="462903" name="Line 55"/>
            <p:cNvSpPr>
              <a:spLocks noChangeShapeType="1"/>
            </p:cNvSpPr>
            <p:nvPr/>
          </p:nvSpPr>
          <p:spPr bwMode="auto">
            <a:xfrm>
              <a:off x="3663" y="1145"/>
              <a:ext cx="53" cy="120"/>
            </a:xfrm>
            <a:prstGeom prst="line">
              <a:avLst/>
            </a:prstGeom>
            <a:noFill/>
            <a:ln w="28575">
              <a:solidFill>
                <a:schemeClr val="accent2"/>
              </a:solidFill>
              <a:round/>
              <a:headEnd/>
              <a:tailEnd/>
            </a:ln>
          </p:spPr>
          <p:txBody>
            <a:bodyPr/>
            <a:lstStyle/>
            <a:p>
              <a:endParaRPr lang="en-US"/>
            </a:p>
          </p:txBody>
        </p:sp>
        <p:sp>
          <p:nvSpPr>
            <p:cNvPr id="462904" name="Line 56"/>
            <p:cNvSpPr>
              <a:spLocks noChangeShapeType="1"/>
            </p:cNvSpPr>
            <p:nvPr/>
          </p:nvSpPr>
          <p:spPr bwMode="auto">
            <a:xfrm flipV="1">
              <a:off x="3716" y="1145"/>
              <a:ext cx="53" cy="120"/>
            </a:xfrm>
            <a:prstGeom prst="line">
              <a:avLst/>
            </a:prstGeom>
            <a:noFill/>
            <a:ln w="28575">
              <a:solidFill>
                <a:schemeClr val="accent2"/>
              </a:solidFill>
              <a:round/>
              <a:headEnd/>
              <a:tailEnd/>
            </a:ln>
          </p:spPr>
          <p:txBody>
            <a:bodyPr/>
            <a:lstStyle/>
            <a:p>
              <a:endParaRPr lang="en-US"/>
            </a:p>
          </p:txBody>
        </p:sp>
        <p:sp>
          <p:nvSpPr>
            <p:cNvPr id="462905" name="Line 57"/>
            <p:cNvSpPr>
              <a:spLocks noChangeShapeType="1"/>
            </p:cNvSpPr>
            <p:nvPr/>
          </p:nvSpPr>
          <p:spPr bwMode="auto">
            <a:xfrm>
              <a:off x="3769" y="1145"/>
              <a:ext cx="53" cy="120"/>
            </a:xfrm>
            <a:prstGeom prst="line">
              <a:avLst/>
            </a:prstGeom>
            <a:noFill/>
            <a:ln w="28575">
              <a:solidFill>
                <a:schemeClr val="accent2"/>
              </a:solidFill>
              <a:round/>
              <a:headEnd/>
              <a:tailEnd/>
            </a:ln>
          </p:spPr>
          <p:txBody>
            <a:bodyPr/>
            <a:lstStyle/>
            <a:p>
              <a:endParaRPr lang="en-US"/>
            </a:p>
          </p:txBody>
        </p:sp>
        <p:sp>
          <p:nvSpPr>
            <p:cNvPr id="462906" name="Line 58"/>
            <p:cNvSpPr>
              <a:spLocks noChangeShapeType="1"/>
            </p:cNvSpPr>
            <p:nvPr/>
          </p:nvSpPr>
          <p:spPr bwMode="auto">
            <a:xfrm flipV="1">
              <a:off x="3822" y="1205"/>
              <a:ext cx="53" cy="60"/>
            </a:xfrm>
            <a:prstGeom prst="line">
              <a:avLst/>
            </a:prstGeom>
            <a:noFill/>
            <a:ln w="28575">
              <a:solidFill>
                <a:schemeClr val="accent2"/>
              </a:solidFill>
              <a:round/>
              <a:headEnd/>
              <a:tailEnd/>
            </a:ln>
          </p:spPr>
          <p:txBody>
            <a:bodyPr/>
            <a:lstStyle/>
            <a:p>
              <a:endParaRPr lang="en-US"/>
            </a:p>
          </p:txBody>
        </p:sp>
        <p:sp>
          <p:nvSpPr>
            <p:cNvPr id="462907" name="Line 59"/>
            <p:cNvSpPr>
              <a:spLocks noChangeShapeType="1"/>
            </p:cNvSpPr>
            <p:nvPr/>
          </p:nvSpPr>
          <p:spPr bwMode="auto">
            <a:xfrm>
              <a:off x="3875" y="1205"/>
              <a:ext cx="317" cy="0"/>
            </a:xfrm>
            <a:prstGeom prst="line">
              <a:avLst/>
            </a:prstGeom>
            <a:noFill/>
            <a:ln w="28575">
              <a:solidFill>
                <a:schemeClr val="accent2"/>
              </a:solidFill>
              <a:round/>
              <a:headEnd/>
              <a:tailEnd/>
            </a:ln>
          </p:spPr>
          <p:txBody>
            <a:bodyPr/>
            <a:lstStyle/>
            <a:p>
              <a:endParaRPr lang="en-US"/>
            </a:p>
          </p:txBody>
        </p:sp>
        <p:sp>
          <p:nvSpPr>
            <p:cNvPr id="462908" name="Rectangle 60"/>
            <p:cNvSpPr>
              <a:spLocks noChangeArrowheads="1"/>
            </p:cNvSpPr>
            <p:nvPr/>
          </p:nvSpPr>
          <p:spPr bwMode="auto">
            <a:xfrm>
              <a:off x="3611" y="1283"/>
              <a:ext cx="108" cy="173"/>
            </a:xfrm>
            <a:prstGeom prst="rect">
              <a:avLst/>
            </a:prstGeom>
            <a:noFill/>
            <a:ln w="28575">
              <a:noFill/>
              <a:miter lim="800000"/>
              <a:headEnd/>
              <a:tailEnd/>
            </a:ln>
          </p:spPr>
          <p:txBody>
            <a:bodyPr wrap="none" lIns="0" tIns="0" rIns="0" bIns="0">
              <a:spAutoFit/>
            </a:bodyPr>
            <a:lstStyle/>
            <a:p>
              <a:r>
                <a:rPr lang="en-US" sz="1800">
                  <a:solidFill>
                    <a:schemeClr val="accent2"/>
                  </a:solidFill>
                </a:rPr>
                <a:t> 2</a:t>
              </a:r>
            </a:p>
          </p:txBody>
        </p:sp>
        <p:sp>
          <p:nvSpPr>
            <p:cNvPr id="462909" name="Rectangle 61"/>
            <p:cNvSpPr>
              <a:spLocks noChangeArrowheads="1"/>
            </p:cNvSpPr>
            <p:nvPr/>
          </p:nvSpPr>
          <p:spPr bwMode="auto">
            <a:xfrm>
              <a:off x="4299" y="1643"/>
              <a:ext cx="396" cy="173"/>
            </a:xfrm>
            <a:prstGeom prst="rect">
              <a:avLst/>
            </a:prstGeom>
            <a:noFill/>
            <a:ln w="28575">
              <a:noFill/>
              <a:miter lim="800000"/>
              <a:headEnd/>
              <a:tailEnd/>
            </a:ln>
          </p:spPr>
          <p:txBody>
            <a:bodyPr wrap="none" lIns="0" tIns="0" rIns="0" bIns="0">
              <a:spAutoFit/>
            </a:bodyPr>
            <a:lstStyle/>
            <a:p>
              <a:r>
                <a:rPr lang="en-US" sz="1800">
                  <a:solidFill>
                    <a:schemeClr val="accent2"/>
                  </a:solidFill>
                </a:rPr>
                <a:t>20 mH</a:t>
              </a:r>
            </a:p>
          </p:txBody>
        </p:sp>
        <p:sp>
          <p:nvSpPr>
            <p:cNvPr id="462910" name="Arc 62"/>
            <p:cNvSpPr>
              <a:spLocks/>
            </p:cNvSpPr>
            <p:nvPr/>
          </p:nvSpPr>
          <p:spPr bwMode="auto">
            <a:xfrm>
              <a:off x="1441" y="1625"/>
              <a:ext cx="53" cy="60"/>
            </a:xfrm>
            <a:custGeom>
              <a:avLst/>
              <a:gdLst>
                <a:gd name="G0" fmla="+- 21600 0 0"/>
                <a:gd name="G1" fmla="+- 21600 0 0"/>
                <a:gd name="G2" fmla="+- 21600 0 0"/>
                <a:gd name="T0" fmla="*/ 0 w 21600"/>
                <a:gd name="T1" fmla="*/ 21600 h 21600"/>
                <a:gd name="T2" fmla="*/ 21600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70"/>
                    <a:pt x="9670" y="0"/>
                    <a:pt x="21599" y="0"/>
                  </a:cubicBezTo>
                </a:path>
                <a:path w="21600" h="21600" stroke="0" extrusionOk="0">
                  <a:moveTo>
                    <a:pt x="0" y="21600"/>
                  </a:moveTo>
                  <a:cubicBezTo>
                    <a:pt x="0" y="9670"/>
                    <a:pt x="9670" y="0"/>
                    <a:pt x="21599" y="0"/>
                  </a:cubicBezTo>
                  <a:lnTo>
                    <a:pt x="21600" y="21600"/>
                  </a:lnTo>
                  <a:close/>
                </a:path>
              </a:pathLst>
            </a:custGeom>
            <a:noFill/>
            <a:ln w="28575">
              <a:solidFill>
                <a:schemeClr val="accent2"/>
              </a:solidFill>
              <a:round/>
              <a:headEnd/>
              <a:tailEnd/>
            </a:ln>
          </p:spPr>
          <p:txBody>
            <a:bodyPr/>
            <a:lstStyle/>
            <a:p>
              <a:endParaRPr lang="en-US"/>
            </a:p>
          </p:txBody>
        </p:sp>
        <p:sp>
          <p:nvSpPr>
            <p:cNvPr id="462911" name="Arc 63"/>
            <p:cNvSpPr>
              <a:spLocks/>
            </p:cNvSpPr>
            <p:nvPr/>
          </p:nvSpPr>
          <p:spPr bwMode="auto">
            <a:xfrm>
              <a:off x="1494" y="1625"/>
              <a:ext cx="53" cy="6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accent2"/>
              </a:solidFill>
              <a:round/>
              <a:headEnd/>
              <a:tailEnd/>
            </a:ln>
          </p:spPr>
          <p:txBody>
            <a:bodyPr/>
            <a:lstStyle/>
            <a:p>
              <a:endParaRPr lang="en-US"/>
            </a:p>
          </p:txBody>
        </p:sp>
        <p:sp>
          <p:nvSpPr>
            <p:cNvPr id="462912" name="Arc 64"/>
            <p:cNvSpPr>
              <a:spLocks/>
            </p:cNvSpPr>
            <p:nvPr/>
          </p:nvSpPr>
          <p:spPr bwMode="auto">
            <a:xfrm>
              <a:off x="1547" y="1685"/>
              <a:ext cx="53" cy="60"/>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28575">
              <a:solidFill>
                <a:schemeClr val="accent2"/>
              </a:solidFill>
              <a:round/>
              <a:headEnd/>
              <a:tailEnd/>
            </a:ln>
          </p:spPr>
          <p:txBody>
            <a:bodyPr/>
            <a:lstStyle/>
            <a:p>
              <a:endParaRPr lang="en-US"/>
            </a:p>
          </p:txBody>
        </p:sp>
        <p:sp>
          <p:nvSpPr>
            <p:cNvPr id="462913" name="Arc 65"/>
            <p:cNvSpPr>
              <a:spLocks/>
            </p:cNvSpPr>
            <p:nvPr/>
          </p:nvSpPr>
          <p:spPr bwMode="auto">
            <a:xfrm>
              <a:off x="1600" y="1685"/>
              <a:ext cx="53" cy="6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8575">
              <a:solidFill>
                <a:schemeClr val="accent2"/>
              </a:solidFill>
              <a:round/>
              <a:headEnd/>
              <a:tailEnd/>
            </a:ln>
          </p:spPr>
          <p:txBody>
            <a:bodyPr/>
            <a:lstStyle/>
            <a:p>
              <a:endParaRPr lang="en-US"/>
            </a:p>
          </p:txBody>
        </p:sp>
        <p:sp>
          <p:nvSpPr>
            <p:cNvPr id="462914" name="Rectangle 66"/>
            <p:cNvSpPr>
              <a:spLocks noChangeArrowheads="1"/>
            </p:cNvSpPr>
            <p:nvPr/>
          </p:nvSpPr>
          <p:spPr bwMode="auto">
            <a:xfrm>
              <a:off x="1435" y="1331"/>
              <a:ext cx="81" cy="173"/>
            </a:xfrm>
            <a:prstGeom prst="rect">
              <a:avLst/>
            </a:prstGeom>
            <a:noFill/>
            <a:ln w="28575">
              <a:noFill/>
              <a:miter lim="800000"/>
              <a:headEnd/>
              <a:tailEnd/>
            </a:ln>
          </p:spPr>
          <p:txBody>
            <a:bodyPr wrap="none" lIns="0" tIns="0" rIns="0" bIns="0">
              <a:spAutoFit/>
            </a:bodyPr>
            <a:lstStyle/>
            <a:p>
              <a:r>
                <a:rPr lang="en-US" sz="1800">
                  <a:solidFill>
                    <a:schemeClr val="accent2"/>
                  </a:solidFill>
                </a:rPr>
                <a:t>+</a:t>
              </a:r>
            </a:p>
          </p:txBody>
        </p:sp>
        <p:sp>
          <p:nvSpPr>
            <p:cNvPr id="462915" name="Rectangle 67"/>
            <p:cNvSpPr>
              <a:spLocks noChangeArrowheads="1"/>
            </p:cNvSpPr>
            <p:nvPr/>
          </p:nvSpPr>
          <p:spPr bwMode="auto">
            <a:xfrm>
              <a:off x="1441" y="1823"/>
              <a:ext cx="72" cy="173"/>
            </a:xfrm>
            <a:prstGeom prst="rect">
              <a:avLst/>
            </a:prstGeom>
            <a:noFill/>
            <a:ln w="28575">
              <a:noFill/>
              <a:miter lim="800000"/>
              <a:headEnd/>
              <a:tailEnd/>
            </a:ln>
          </p:spPr>
          <p:txBody>
            <a:bodyPr wrap="none" lIns="0" tIns="0" rIns="0" bIns="0">
              <a:spAutoFit/>
            </a:bodyPr>
            <a:lstStyle/>
            <a:p>
              <a:r>
                <a:rPr lang="en-US" sz="1800">
                  <a:solidFill>
                    <a:schemeClr val="accent2"/>
                  </a:solidFill>
                </a:rPr>
                <a:t>_</a:t>
              </a:r>
            </a:p>
          </p:txBody>
        </p:sp>
        <p:sp>
          <p:nvSpPr>
            <p:cNvPr id="462916" name="Rectangle 68"/>
            <p:cNvSpPr>
              <a:spLocks noChangeArrowheads="1"/>
            </p:cNvSpPr>
            <p:nvPr/>
          </p:nvSpPr>
          <p:spPr bwMode="auto">
            <a:xfrm>
              <a:off x="658" y="1597"/>
              <a:ext cx="622" cy="174"/>
            </a:xfrm>
            <a:prstGeom prst="rect">
              <a:avLst/>
            </a:prstGeom>
            <a:noFill/>
            <a:ln w="28575">
              <a:noFill/>
              <a:miter lim="800000"/>
              <a:headEnd/>
              <a:tailEnd/>
            </a:ln>
          </p:spPr>
          <p:txBody>
            <a:bodyPr wrap="none" lIns="0" tIns="0" rIns="0" bIns="0">
              <a:spAutoFit/>
            </a:bodyPr>
            <a:lstStyle/>
            <a:p>
              <a:r>
                <a:rPr lang="en-US" sz="1800" dirty="0" smtClean="0">
                  <a:solidFill>
                    <a:schemeClr val="accent2"/>
                  </a:solidFill>
                </a:rPr>
                <a:t>50cos(10t</a:t>
              </a:r>
              <a:r>
                <a:rPr lang="en-US" sz="1800" dirty="0">
                  <a:solidFill>
                    <a:schemeClr val="accent2"/>
                  </a:solidFill>
                </a:rPr>
                <a:t>)</a:t>
              </a:r>
            </a:p>
          </p:txBody>
        </p:sp>
        <p:sp>
          <p:nvSpPr>
            <p:cNvPr id="462917" name="Line 69"/>
            <p:cNvSpPr>
              <a:spLocks noChangeShapeType="1"/>
            </p:cNvSpPr>
            <p:nvPr/>
          </p:nvSpPr>
          <p:spPr bwMode="auto">
            <a:xfrm>
              <a:off x="1547" y="1205"/>
              <a:ext cx="370" cy="0"/>
            </a:xfrm>
            <a:prstGeom prst="line">
              <a:avLst/>
            </a:prstGeom>
            <a:noFill/>
            <a:ln w="28575">
              <a:solidFill>
                <a:schemeClr val="accent2"/>
              </a:solidFill>
              <a:round/>
              <a:headEnd/>
              <a:tailEnd/>
            </a:ln>
          </p:spPr>
          <p:txBody>
            <a:bodyPr/>
            <a:lstStyle/>
            <a:p>
              <a:endParaRPr lang="en-US"/>
            </a:p>
          </p:txBody>
        </p:sp>
        <p:sp>
          <p:nvSpPr>
            <p:cNvPr id="462918" name="Line 70"/>
            <p:cNvSpPr>
              <a:spLocks noChangeShapeType="1"/>
            </p:cNvSpPr>
            <p:nvPr/>
          </p:nvSpPr>
          <p:spPr bwMode="auto">
            <a:xfrm>
              <a:off x="1917" y="1145"/>
              <a:ext cx="1" cy="120"/>
            </a:xfrm>
            <a:prstGeom prst="line">
              <a:avLst/>
            </a:prstGeom>
            <a:noFill/>
            <a:ln w="28575">
              <a:solidFill>
                <a:schemeClr val="accent2"/>
              </a:solidFill>
              <a:round/>
              <a:headEnd/>
              <a:tailEnd/>
            </a:ln>
          </p:spPr>
          <p:txBody>
            <a:bodyPr/>
            <a:lstStyle/>
            <a:p>
              <a:endParaRPr lang="en-US"/>
            </a:p>
          </p:txBody>
        </p:sp>
        <p:sp>
          <p:nvSpPr>
            <p:cNvPr id="462919" name="Line 71"/>
            <p:cNvSpPr>
              <a:spLocks noChangeShapeType="1"/>
            </p:cNvSpPr>
            <p:nvPr/>
          </p:nvSpPr>
          <p:spPr bwMode="auto">
            <a:xfrm>
              <a:off x="1970" y="1145"/>
              <a:ext cx="1" cy="120"/>
            </a:xfrm>
            <a:prstGeom prst="line">
              <a:avLst/>
            </a:prstGeom>
            <a:noFill/>
            <a:ln w="28575">
              <a:solidFill>
                <a:schemeClr val="accent2"/>
              </a:solidFill>
              <a:round/>
              <a:headEnd/>
              <a:tailEnd/>
            </a:ln>
          </p:spPr>
          <p:txBody>
            <a:bodyPr/>
            <a:lstStyle/>
            <a:p>
              <a:endParaRPr lang="en-US"/>
            </a:p>
          </p:txBody>
        </p:sp>
        <p:sp>
          <p:nvSpPr>
            <p:cNvPr id="462920" name="Line 72"/>
            <p:cNvSpPr>
              <a:spLocks noChangeShapeType="1"/>
            </p:cNvSpPr>
            <p:nvPr/>
          </p:nvSpPr>
          <p:spPr bwMode="auto">
            <a:xfrm>
              <a:off x="1970" y="1205"/>
              <a:ext cx="212" cy="0"/>
            </a:xfrm>
            <a:prstGeom prst="line">
              <a:avLst/>
            </a:prstGeom>
            <a:noFill/>
            <a:ln w="28575">
              <a:solidFill>
                <a:schemeClr val="accent2"/>
              </a:solidFill>
              <a:round/>
              <a:headEnd/>
              <a:tailEnd/>
            </a:ln>
          </p:spPr>
          <p:txBody>
            <a:bodyPr/>
            <a:lstStyle/>
            <a:p>
              <a:endParaRPr lang="en-US"/>
            </a:p>
          </p:txBody>
        </p:sp>
        <p:sp>
          <p:nvSpPr>
            <p:cNvPr id="462921" name="Line 73"/>
            <p:cNvSpPr>
              <a:spLocks noChangeShapeType="1"/>
            </p:cNvSpPr>
            <p:nvPr/>
          </p:nvSpPr>
          <p:spPr bwMode="auto">
            <a:xfrm flipV="1">
              <a:off x="2182" y="1145"/>
              <a:ext cx="53" cy="60"/>
            </a:xfrm>
            <a:prstGeom prst="line">
              <a:avLst/>
            </a:prstGeom>
            <a:noFill/>
            <a:ln w="28575">
              <a:solidFill>
                <a:schemeClr val="accent2"/>
              </a:solidFill>
              <a:round/>
              <a:headEnd/>
              <a:tailEnd/>
            </a:ln>
          </p:spPr>
          <p:txBody>
            <a:bodyPr/>
            <a:lstStyle/>
            <a:p>
              <a:endParaRPr lang="en-US"/>
            </a:p>
          </p:txBody>
        </p:sp>
        <p:sp>
          <p:nvSpPr>
            <p:cNvPr id="462922" name="Line 74"/>
            <p:cNvSpPr>
              <a:spLocks noChangeShapeType="1"/>
            </p:cNvSpPr>
            <p:nvPr/>
          </p:nvSpPr>
          <p:spPr bwMode="auto">
            <a:xfrm>
              <a:off x="2235" y="1145"/>
              <a:ext cx="53" cy="120"/>
            </a:xfrm>
            <a:prstGeom prst="line">
              <a:avLst/>
            </a:prstGeom>
            <a:noFill/>
            <a:ln w="28575">
              <a:solidFill>
                <a:schemeClr val="accent2"/>
              </a:solidFill>
              <a:round/>
              <a:headEnd/>
              <a:tailEnd/>
            </a:ln>
          </p:spPr>
          <p:txBody>
            <a:bodyPr/>
            <a:lstStyle/>
            <a:p>
              <a:endParaRPr lang="en-US"/>
            </a:p>
          </p:txBody>
        </p:sp>
        <p:sp>
          <p:nvSpPr>
            <p:cNvPr id="462923" name="Line 75"/>
            <p:cNvSpPr>
              <a:spLocks noChangeShapeType="1"/>
            </p:cNvSpPr>
            <p:nvPr/>
          </p:nvSpPr>
          <p:spPr bwMode="auto">
            <a:xfrm flipV="1">
              <a:off x="2288" y="1145"/>
              <a:ext cx="52" cy="120"/>
            </a:xfrm>
            <a:prstGeom prst="line">
              <a:avLst/>
            </a:prstGeom>
            <a:noFill/>
            <a:ln w="28575">
              <a:solidFill>
                <a:schemeClr val="accent2"/>
              </a:solidFill>
              <a:round/>
              <a:headEnd/>
              <a:tailEnd/>
            </a:ln>
          </p:spPr>
          <p:txBody>
            <a:bodyPr/>
            <a:lstStyle/>
            <a:p>
              <a:endParaRPr lang="en-US"/>
            </a:p>
          </p:txBody>
        </p:sp>
        <p:sp>
          <p:nvSpPr>
            <p:cNvPr id="462924" name="Line 76"/>
            <p:cNvSpPr>
              <a:spLocks noChangeShapeType="1"/>
            </p:cNvSpPr>
            <p:nvPr/>
          </p:nvSpPr>
          <p:spPr bwMode="auto">
            <a:xfrm>
              <a:off x="2340" y="1145"/>
              <a:ext cx="53" cy="120"/>
            </a:xfrm>
            <a:prstGeom prst="line">
              <a:avLst/>
            </a:prstGeom>
            <a:noFill/>
            <a:ln w="28575">
              <a:solidFill>
                <a:schemeClr val="accent2"/>
              </a:solidFill>
              <a:round/>
              <a:headEnd/>
              <a:tailEnd/>
            </a:ln>
          </p:spPr>
          <p:txBody>
            <a:bodyPr/>
            <a:lstStyle/>
            <a:p>
              <a:endParaRPr lang="en-US"/>
            </a:p>
          </p:txBody>
        </p:sp>
        <p:sp>
          <p:nvSpPr>
            <p:cNvPr id="462925" name="Line 77"/>
            <p:cNvSpPr>
              <a:spLocks noChangeShapeType="1"/>
            </p:cNvSpPr>
            <p:nvPr/>
          </p:nvSpPr>
          <p:spPr bwMode="auto">
            <a:xfrm flipV="1">
              <a:off x="2393" y="1145"/>
              <a:ext cx="53" cy="120"/>
            </a:xfrm>
            <a:prstGeom prst="line">
              <a:avLst/>
            </a:prstGeom>
            <a:noFill/>
            <a:ln w="28575">
              <a:solidFill>
                <a:schemeClr val="accent2"/>
              </a:solidFill>
              <a:round/>
              <a:headEnd/>
              <a:tailEnd/>
            </a:ln>
          </p:spPr>
          <p:txBody>
            <a:bodyPr/>
            <a:lstStyle/>
            <a:p>
              <a:endParaRPr lang="en-US"/>
            </a:p>
          </p:txBody>
        </p:sp>
        <p:sp>
          <p:nvSpPr>
            <p:cNvPr id="462926" name="Line 78"/>
            <p:cNvSpPr>
              <a:spLocks noChangeShapeType="1"/>
            </p:cNvSpPr>
            <p:nvPr/>
          </p:nvSpPr>
          <p:spPr bwMode="auto">
            <a:xfrm>
              <a:off x="2446" y="1145"/>
              <a:ext cx="53" cy="120"/>
            </a:xfrm>
            <a:prstGeom prst="line">
              <a:avLst/>
            </a:prstGeom>
            <a:noFill/>
            <a:ln w="28575">
              <a:solidFill>
                <a:schemeClr val="accent2"/>
              </a:solidFill>
              <a:round/>
              <a:headEnd/>
              <a:tailEnd/>
            </a:ln>
          </p:spPr>
          <p:txBody>
            <a:bodyPr/>
            <a:lstStyle/>
            <a:p>
              <a:endParaRPr lang="en-US"/>
            </a:p>
          </p:txBody>
        </p:sp>
        <p:sp>
          <p:nvSpPr>
            <p:cNvPr id="462927" name="Line 79"/>
            <p:cNvSpPr>
              <a:spLocks noChangeShapeType="1"/>
            </p:cNvSpPr>
            <p:nvPr/>
          </p:nvSpPr>
          <p:spPr bwMode="auto">
            <a:xfrm flipV="1">
              <a:off x="2499" y="1205"/>
              <a:ext cx="53" cy="60"/>
            </a:xfrm>
            <a:prstGeom prst="line">
              <a:avLst/>
            </a:prstGeom>
            <a:noFill/>
            <a:ln w="28575">
              <a:solidFill>
                <a:schemeClr val="accent2"/>
              </a:solidFill>
              <a:round/>
              <a:headEnd/>
              <a:tailEnd/>
            </a:ln>
          </p:spPr>
          <p:txBody>
            <a:bodyPr/>
            <a:lstStyle/>
            <a:p>
              <a:endParaRPr lang="en-US"/>
            </a:p>
          </p:txBody>
        </p:sp>
        <p:sp>
          <p:nvSpPr>
            <p:cNvPr id="462928" name="Rectangle 80"/>
            <p:cNvSpPr>
              <a:spLocks noChangeArrowheads="1"/>
            </p:cNvSpPr>
            <p:nvPr/>
          </p:nvSpPr>
          <p:spPr bwMode="auto">
            <a:xfrm>
              <a:off x="2288" y="1283"/>
              <a:ext cx="108" cy="173"/>
            </a:xfrm>
            <a:prstGeom prst="rect">
              <a:avLst/>
            </a:prstGeom>
            <a:noFill/>
            <a:ln w="28575">
              <a:noFill/>
              <a:miter lim="800000"/>
              <a:headEnd/>
              <a:tailEnd/>
            </a:ln>
          </p:spPr>
          <p:txBody>
            <a:bodyPr wrap="none" lIns="0" tIns="0" rIns="0" bIns="0">
              <a:spAutoFit/>
            </a:bodyPr>
            <a:lstStyle/>
            <a:p>
              <a:r>
                <a:rPr lang="en-US" sz="1800">
                  <a:solidFill>
                    <a:schemeClr val="accent2"/>
                  </a:solidFill>
                </a:rPr>
                <a:t> 5</a:t>
              </a:r>
            </a:p>
          </p:txBody>
        </p:sp>
        <p:sp>
          <p:nvSpPr>
            <p:cNvPr id="462929" name="Rectangle 81"/>
            <p:cNvSpPr>
              <a:spLocks noChangeArrowheads="1"/>
            </p:cNvSpPr>
            <p:nvPr/>
          </p:nvSpPr>
          <p:spPr bwMode="auto">
            <a:xfrm>
              <a:off x="1812" y="1283"/>
              <a:ext cx="372" cy="173"/>
            </a:xfrm>
            <a:prstGeom prst="rect">
              <a:avLst/>
            </a:prstGeom>
            <a:noFill/>
            <a:ln w="28575">
              <a:noFill/>
              <a:miter lim="800000"/>
              <a:headEnd/>
              <a:tailEnd/>
            </a:ln>
          </p:spPr>
          <p:txBody>
            <a:bodyPr wrap="none" lIns="0" tIns="0" rIns="0" bIns="0">
              <a:spAutoFit/>
            </a:bodyPr>
            <a:lstStyle/>
            <a:p>
              <a:r>
                <a:rPr lang="en-US" sz="1800">
                  <a:solidFill>
                    <a:schemeClr val="accent2"/>
                  </a:solidFill>
                </a:rPr>
                <a:t>20 mF</a:t>
              </a:r>
            </a:p>
          </p:txBody>
        </p:sp>
        <p:sp>
          <p:nvSpPr>
            <p:cNvPr id="462930" name="Rectangle 82"/>
            <p:cNvSpPr>
              <a:spLocks noChangeArrowheads="1"/>
            </p:cNvSpPr>
            <p:nvPr/>
          </p:nvSpPr>
          <p:spPr bwMode="auto">
            <a:xfrm>
              <a:off x="2940" y="1043"/>
              <a:ext cx="222" cy="174"/>
            </a:xfrm>
            <a:prstGeom prst="rect">
              <a:avLst/>
            </a:prstGeom>
            <a:noFill/>
            <a:ln w="28575">
              <a:noFill/>
              <a:miter lim="800000"/>
              <a:headEnd/>
              <a:tailEnd/>
            </a:ln>
          </p:spPr>
          <p:txBody>
            <a:bodyPr wrap="none" lIns="0" tIns="0" rIns="0" bIns="0">
              <a:spAutoFit/>
            </a:bodyPr>
            <a:lstStyle/>
            <a:p>
              <a:r>
                <a:rPr lang="en-US" sz="1800" dirty="0">
                  <a:solidFill>
                    <a:schemeClr val="accent2"/>
                  </a:solidFill>
                </a:rPr>
                <a:t> </a:t>
              </a:r>
              <a:r>
                <a:rPr lang="en-US" sz="1800" dirty="0" smtClean="0">
                  <a:solidFill>
                    <a:schemeClr val="accent2"/>
                  </a:solidFill>
                </a:rPr>
                <a:t>2:1</a:t>
              </a:r>
              <a:endParaRPr lang="en-US" sz="1800" dirty="0">
                <a:solidFill>
                  <a:schemeClr val="accent2"/>
                </a:solidFill>
              </a:endParaRPr>
            </a:p>
          </p:txBody>
        </p:sp>
      </p:grpSp>
      <p:sp>
        <p:nvSpPr>
          <p:cNvPr id="86"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87"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88" name="Rectangle 4"/>
          <p:cNvSpPr>
            <a:spLocks noChangeArrowheads="1"/>
          </p:cNvSpPr>
          <p:nvPr/>
        </p:nvSpPr>
        <p:spPr bwMode="auto">
          <a:xfrm>
            <a:off x="0" y="0"/>
            <a:ext cx="6705600" cy="304800"/>
          </a:xfrm>
          <a:prstGeom prst="rect">
            <a:avLst/>
          </a:prstGeom>
          <a:noFill/>
          <a:ln w="9525">
            <a:noFill/>
            <a:miter lim="800000"/>
            <a:headEnd/>
            <a:tailEnd/>
          </a:ln>
        </p:spPr>
        <p:txBody>
          <a:bodyPr/>
          <a:lstStyle/>
          <a:p>
            <a:pPr>
              <a:spcBef>
                <a:spcPct val="20000"/>
              </a:spcBef>
            </a:pPr>
            <a:r>
              <a:rPr lang="en-US" sz="2000" dirty="0">
                <a:solidFill>
                  <a:schemeClr val="accent2"/>
                </a:solidFill>
                <a:cs typeface="Times New Roman" pitchFamily="18" charset="0"/>
              </a:rPr>
              <a:t>Chapter 9      EGR 272 – Circuit Theory II</a:t>
            </a:r>
            <a:endParaRPr lang="en-US" sz="3200" dirty="0"/>
          </a:p>
        </p:txBody>
      </p:sp>
      <p:sp>
        <p:nvSpPr>
          <p:cNvPr id="84" name="Rectangle 83"/>
          <p:cNvSpPr/>
          <p:nvPr/>
        </p:nvSpPr>
        <p:spPr>
          <a:xfrm>
            <a:off x="89955" y="6248400"/>
            <a:ext cx="9054045" cy="584775"/>
          </a:xfrm>
          <a:prstGeom prst="rect">
            <a:avLst/>
          </a:prstGeom>
        </p:spPr>
        <p:txBody>
          <a:bodyPr wrap="square">
            <a:spAutoFit/>
          </a:bodyPr>
          <a:lstStyle/>
          <a:p>
            <a:r>
              <a:rPr lang="en-US" sz="1600" b="1" i="1" u="sng" dirty="0" smtClean="0">
                <a:solidFill>
                  <a:srgbClr val="FF0000"/>
                </a:solidFill>
              </a:rPr>
              <a:t>Note</a:t>
            </a:r>
            <a:r>
              <a:rPr lang="en-US" sz="1600" b="1" i="1" dirty="0" smtClean="0">
                <a:solidFill>
                  <a:srgbClr val="FF0000"/>
                </a:solidFill>
              </a:rPr>
              <a:t>:  There are two similar homework problems on transformers in addition to Mastering Engineering problems.  See the handout “Ch. 9 - Extra Homework Problems” on the course website or in Blackboard.</a:t>
            </a:r>
            <a:endParaRPr lang="en-US" sz="1600" b="1" i="1" dirty="0">
              <a:solidFill>
                <a:srgbClr val="FF0000"/>
              </a:solidFill>
            </a:endParaRPr>
          </a:p>
        </p:txBody>
      </p:sp>
    </p:spTree>
    <p:extLst>
      <p:ext uri="{BB962C8B-B14F-4D97-AF65-F5344CB8AC3E}">
        <p14:creationId xmlns:p14="http://schemas.microsoft.com/office/powerpoint/2010/main" val="92017508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7" name="Rectangle 5"/>
          <p:cNvSpPr>
            <a:spLocks noChangeArrowheads="1"/>
          </p:cNvSpPr>
          <p:nvPr/>
        </p:nvSpPr>
        <p:spPr bwMode="auto">
          <a:xfrm>
            <a:off x="0" y="381000"/>
            <a:ext cx="5791200" cy="533400"/>
          </a:xfrm>
          <a:prstGeom prst="rect">
            <a:avLst/>
          </a:prstGeom>
          <a:noFill/>
          <a:ln w="9525">
            <a:noFill/>
            <a:miter lim="800000"/>
            <a:headEnd/>
            <a:tailEnd/>
          </a:ln>
          <a:effectLst/>
        </p:spPr>
        <p:txBody>
          <a:bodyPr/>
          <a:lstStyle/>
          <a:p>
            <a:pPr marL="228600" indent="-228600">
              <a:lnSpc>
                <a:spcPct val="120000"/>
              </a:lnSpc>
              <a:spcBef>
                <a:spcPct val="20000"/>
              </a:spcBef>
              <a:tabLst>
                <a:tab pos="457200" algn="l"/>
                <a:tab pos="914400" algn="l"/>
              </a:tabLst>
            </a:pPr>
            <a:r>
              <a:rPr lang="en-US" sz="2200" b="1" u="sng" dirty="0">
                <a:solidFill>
                  <a:srgbClr val="FF3300"/>
                </a:solidFill>
              </a:rPr>
              <a:t>Example</a:t>
            </a:r>
            <a:r>
              <a:rPr lang="en-US" sz="2200" dirty="0">
                <a:solidFill>
                  <a:srgbClr val="FF3300"/>
                </a:solidFill>
              </a:rPr>
              <a:t>:  Determine the value of </a:t>
            </a:r>
            <a:r>
              <a:rPr lang="en-US" sz="2200" dirty="0" err="1">
                <a:solidFill>
                  <a:srgbClr val="FF3300"/>
                </a:solidFill>
              </a:rPr>
              <a:t>Z</a:t>
            </a:r>
            <a:r>
              <a:rPr lang="en-US" sz="2200" baseline="-25000" dirty="0" err="1">
                <a:solidFill>
                  <a:srgbClr val="FF3300"/>
                </a:solidFill>
              </a:rPr>
              <a:t>ab</a:t>
            </a:r>
            <a:r>
              <a:rPr lang="en-US" sz="2200" dirty="0">
                <a:solidFill>
                  <a:srgbClr val="FF3300"/>
                </a:solidFill>
              </a:rPr>
              <a:t> below.</a:t>
            </a:r>
            <a:endParaRPr lang="en-US" sz="2200" dirty="0"/>
          </a:p>
        </p:txBody>
      </p:sp>
      <p:grpSp>
        <p:nvGrpSpPr>
          <p:cNvPr id="2" name="Group 212"/>
          <p:cNvGrpSpPr>
            <a:grpSpLocks/>
          </p:cNvGrpSpPr>
          <p:nvPr/>
        </p:nvGrpSpPr>
        <p:grpSpPr bwMode="auto">
          <a:xfrm>
            <a:off x="304800" y="914400"/>
            <a:ext cx="7620000" cy="1905000"/>
            <a:chOff x="576" y="608"/>
            <a:chExt cx="4450" cy="1034"/>
          </a:xfrm>
        </p:grpSpPr>
        <p:sp>
          <p:nvSpPr>
            <p:cNvPr id="463957" name="Line 85"/>
            <p:cNvSpPr>
              <a:spLocks noChangeShapeType="1"/>
            </p:cNvSpPr>
            <p:nvPr/>
          </p:nvSpPr>
          <p:spPr bwMode="auto">
            <a:xfrm>
              <a:off x="3865" y="808"/>
              <a:ext cx="255" cy="0"/>
            </a:xfrm>
            <a:prstGeom prst="line">
              <a:avLst/>
            </a:prstGeom>
            <a:noFill/>
            <a:ln w="28575">
              <a:solidFill>
                <a:schemeClr val="accent2"/>
              </a:solidFill>
              <a:round/>
              <a:headEnd/>
              <a:tailEnd/>
            </a:ln>
          </p:spPr>
          <p:txBody>
            <a:bodyPr/>
            <a:lstStyle/>
            <a:p>
              <a:endParaRPr lang="en-US"/>
            </a:p>
          </p:txBody>
        </p:sp>
        <p:sp>
          <p:nvSpPr>
            <p:cNvPr id="463958" name="Line 86"/>
            <p:cNvSpPr>
              <a:spLocks noChangeShapeType="1"/>
            </p:cNvSpPr>
            <p:nvPr/>
          </p:nvSpPr>
          <p:spPr bwMode="auto">
            <a:xfrm>
              <a:off x="3306" y="1618"/>
              <a:ext cx="814" cy="0"/>
            </a:xfrm>
            <a:prstGeom prst="line">
              <a:avLst/>
            </a:prstGeom>
            <a:noFill/>
            <a:ln w="28575">
              <a:solidFill>
                <a:schemeClr val="accent2"/>
              </a:solidFill>
              <a:round/>
              <a:headEnd/>
              <a:tailEnd/>
            </a:ln>
          </p:spPr>
          <p:txBody>
            <a:bodyPr/>
            <a:lstStyle/>
            <a:p>
              <a:endParaRPr lang="en-US"/>
            </a:p>
          </p:txBody>
        </p:sp>
        <p:sp>
          <p:nvSpPr>
            <p:cNvPr id="463959" name="Line 87"/>
            <p:cNvSpPr>
              <a:spLocks noChangeShapeType="1"/>
            </p:cNvSpPr>
            <p:nvPr/>
          </p:nvSpPr>
          <p:spPr bwMode="auto">
            <a:xfrm flipV="1">
              <a:off x="4120" y="808"/>
              <a:ext cx="0" cy="202"/>
            </a:xfrm>
            <a:prstGeom prst="line">
              <a:avLst/>
            </a:prstGeom>
            <a:noFill/>
            <a:ln w="28575">
              <a:solidFill>
                <a:schemeClr val="accent2"/>
              </a:solidFill>
              <a:round/>
              <a:headEnd/>
              <a:tailEnd/>
            </a:ln>
          </p:spPr>
          <p:txBody>
            <a:bodyPr/>
            <a:lstStyle/>
            <a:p>
              <a:endParaRPr lang="en-US"/>
            </a:p>
          </p:txBody>
        </p:sp>
        <p:sp>
          <p:nvSpPr>
            <p:cNvPr id="463960" name="Arc 88"/>
            <p:cNvSpPr>
              <a:spLocks/>
            </p:cNvSpPr>
            <p:nvPr/>
          </p:nvSpPr>
          <p:spPr bwMode="auto">
            <a:xfrm>
              <a:off x="4120" y="1010"/>
              <a:ext cx="51" cy="51"/>
            </a:xfrm>
            <a:custGeom>
              <a:avLst/>
              <a:gdLst>
                <a:gd name="G0" fmla="+- 191 0 0"/>
                <a:gd name="G1" fmla="+- 21600 0 0"/>
                <a:gd name="G2" fmla="+- 21600 0 0"/>
                <a:gd name="T0" fmla="*/ 0 w 21790"/>
                <a:gd name="T1" fmla="*/ 1 h 21600"/>
                <a:gd name="T2" fmla="*/ 21790 w 21790"/>
                <a:gd name="T3" fmla="*/ 21405 h 21600"/>
                <a:gd name="T4" fmla="*/ 191 w 21790"/>
                <a:gd name="T5" fmla="*/ 21600 h 21600"/>
              </a:gdLst>
              <a:ahLst/>
              <a:cxnLst>
                <a:cxn ang="0">
                  <a:pos x="T0" y="T1"/>
                </a:cxn>
                <a:cxn ang="0">
                  <a:pos x="T2" y="T3"/>
                </a:cxn>
                <a:cxn ang="0">
                  <a:pos x="T4" y="T5"/>
                </a:cxn>
              </a:cxnLst>
              <a:rect l="0" t="0" r="r" b="b"/>
              <a:pathLst>
                <a:path w="21790" h="21600" fill="none" extrusionOk="0">
                  <a:moveTo>
                    <a:pt x="-1" y="0"/>
                  </a:moveTo>
                  <a:cubicBezTo>
                    <a:pt x="63" y="0"/>
                    <a:pt x="127" y="-1"/>
                    <a:pt x="191" y="0"/>
                  </a:cubicBezTo>
                  <a:cubicBezTo>
                    <a:pt x="12044" y="0"/>
                    <a:pt x="21683" y="9552"/>
                    <a:pt x="21790" y="21404"/>
                  </a:cubicBezTo>
                </a:path>
                <a:path w="21790" h="21600" stroke="0" extrusionOk="0">
                  <a:moveTo>
                    <a:pt x="-1" y="0"/>
                  </a:moveTo>
                  <a:cubicBezTo>
                    <a:pt x="63" y="0"/>
                    <a:pt x="127" y="-1"/>
                    <a:pt x="191" y="0"/>
                  </a:cubicBezTo>
                  <a:cubicBezTo>
                    <a:pt x="12044" y="0"/>
                    <a:pt x="21683" y="9552"/>
                    <a:pt x="21790" y="21404"/>
                  </a:cubicBezTo>
                  <a:lnTo>
                    <a:pt x="191" y="21600"/>
                  </a:lnTo>
                  <a:close/>
                </a:path>
              </a:pathLst>
            </a:custGeom>
            <a:noFill/>
            <a:ln w="28575">
              <a:solidFill>
                <a:schemeClr val="accent2"/>
              </a:solidFill>
              <a:round/>
              <a:headEnd/>
              <a:tailEnd/>
            </a:ln>
          </p:spPr>
          <p:txBody>
            <a:bodyPr/>
            <a:lstStyle/>
            <a:p>
              <a:endParaRPr lang="en-US"/>
            </a:p>
          </p:txBody>
        </p:sp>
        <p:sp>
          <p:nvSpPr>
            <p:cNvPr id="463961" name="Arc 89"/>
            <p:cNvSpPr>
              <a:spLocks/>
            </p:cNvSpPr>
            <p:nvPr/>
          </p:nvSpPr>
          <p:spPr bwMode="auto">
            <a:xfrm>
              <a:off x="4120" y="1061"/>
              <a:ext cx="51" cy="51"/>
            </a:xfrm>
            <a:custGeom>
              <a:avLst/>
              <a:gdLst>
                <a:gd name="G0" fmla="+- 195 0 0"/>
                <a:gd name="G1" fmla="+- 195 0 0"/>
                <a:gd name="G2" fmla="+- 21600 0 0"/>
                <a:gd name="T0" fmla="*/ 21794 w 21795"/>
                <a:gd name="T1" fmla="*/ 0 h 21795"/>
                <a:gd name="T2" fmla="*/ 0 w 21795"/>
                <a:gd name="T3" fmla="*/ 21794 h 21795"/>
                <a:gd name="T4" fmla="*/ 195 w 21795"/>
                <a:gd name="T5" fmla="*/ 195 h 21795"/>
              </a:gdLst>
              <a:ahLst/>
              <a:cxnLst>
                <a:cxn ang="0">
                  <a:pos x="T0" y="T1"/>
                </a:cxn>
                <a:cxn ang="0">
                  <a:pos x="T2" y="T3"/>
                </a:cxn>
                <a:cxn ang="0">
                  <a:pos x="T4" y="T5"/>
                </a:cxn>
              </a:cxnLst>
              <a:rect l="0" t="0" r="r" b="b"/>
              <a:pathLst>
                <a:path w="21795" h="21795" fill="none" extrusionOk="0">
                  <a:moveTo>
                    <a:pt x="21794" y="-1"/>
                  </a:moveTo>
                  <a:cubicBezTo>
                    <a:pt x="21794" y="64"/>
                    <a:pt x="21795" y="129"/>
                    <a:pt x="21795" y="195"/>
                  </a:cubicBezTo>
                  <a:cubicBezTo>
                    <a:pt x="21795" y="12124"/>
                    <a:pt x="12124" y="21795"/>
                    <a:pt x="195" y="21795"/>
                  </a:cubicBezTo>
                  <a:cubicBezTo>
                    <a:pt x="129" y="21795"/>
                    <a:pt x="64" y="21794"/>
                    <a:pt x="-1" y="21794"/>
                  </a:cubicBezTo>
                </a:path>
                <a:path w="21795" h="21795" stroke="0" extrusionOk="0">
                  <a:moveTo>
                    <a:pt x="21794" y="-1"/>
                  </a:moveTo>
                  <a:cubicBezTo>
                    <a:pt x="21794" y="64"/>
                    <a:pt x="21795" y="129"/>
                    <a:pt x="21795" y="195"/>
                  </a:cubicBezTo>
                  <a:cubicBezTo>
                    <a:pt x="21795" y="12124"/>
                    <a:pt x="12124" y="21795"/>
                    <a:pt x="195" y="21795"/>
                  </a:cubicBezTo>
                  <a:cubicBezTo>
                    <a:pt x="129" y="21795"/>
                    <a:pt x="64" y="21794"/>
                    <a:pt x="-1" y="21794"/>
                  </a:cubicBezTo>
                  <a:lnTo>
                    <a:pt x="195" y="195"/>
                  </a:lnTo>
                  <a:close/>
                </a:path>
              </a:pathLst>
            </a:custGeom>
            <a:noFill/>
            <a:ln w="28575">
              <a:solidFill>
                <a:schemeClr val="accent2"/>
              </a:solidFill>
              <a:round/>
              <a:headEnd/>
              <a:tailEnd/>
            </a:ln>
          </p:spPr>
          <p:txBody>
            <a:bodyPr/>
            <a:lstStyle/>
            <a:p>
              <a:endParaRPr lang="en-US"/>
            </a:p>
          </p:txBody>
        </p:sp>
        <p:sp>
          <p:nvSpPr>
            <p:cNvPr id="463962" name="Arc 90"/>
            <p:cNvSpPr>
              <a:spLocks/>
            </p:cNvSpPr>
            <p:nvPr/>
          </p:nvSpPr>
          <p:spPr bwMode="auto">
            <a:xfrm>
              <a:off x="4120" y="1111"/>
              <a:ext cx="51" cy="51"/>
            </a:xfrm>
            <a:custGeom>
              <a:avLst/>
              <a:gdLst>
                <a:gd name="G0" fmla="+- 191 0 0"/>
                <a:gd name="G1" fmla="+- 21600 0 0"/>
                <a:gd name="G2" fmla="+- 21600 0 0"/>
                <a:gd name="T0" fmla="*/ 0 w 21790"/>
                <a:gd name="T1" fmla="*/ 1 h 21600"/>
                <a:gd name="T2" fmla="*/ 21790 w 21790"/>
                <a:gd name="T3" fmla="*/ 21405 h 21600"/>
                <a:gd name="T4" fmla="*/ 191 w 21790"/>
                <a:gd name="T5" fmla="*/ 21600 h 21600"/>
              </a:gdLst>
              <a:ahLst/>
              <a:cxnLst>
                <a:cxn ang="0">
                  <a:pos x="T0" y="T1"/>
                </a:cxn>
                <a:cxn ang="0">
                  <a:pos x="T2" y="T3"/>
                </a:cxn>
                <a:cxn ang="0">
                  <a:pos x="T4" y="T5"/>
                </a:cxn>
              </a:cxnLst>
              <a:rect l="0" t="0" r="r" b="b"/>
              <a:pathLst>
                <a:path w="21790" h="21600" fill="none" extrusionOk="0">
                  <a:moveTo>
                    <a:pt x="-1" y="0"/>
                  </a:moveTo>
                  <a:cubicBezTo>
                    <a:pt x="63" y="0"/>
                    <a:pt x="127" y="-1"/>
                    <a:pt x="191" y="0"/>
                  </a:cubicBezTo>
                  <a:cubicBezTo>
                    <a:pt x="12044" y="0"/>
                    <a:pt x="21683" y="9552"/>
                    <a:pt x="21790" y="21404"/>
                  </a:cubicBezTo>
                </a:path>
                <a:path w="21790" h="21600" stroke="0" extrusionOk="0">
                  <a:moveTo>
                    <a:pt x="-1" y="0"/>
                  </a:moveTo>
                  <a:cubicBezTo>
                    <a:pt x="63" y="0"/>
                    <a:pt x="127" y="-1"/>
                    <a:pt x="191" y="0"/>
                  </a:cubicBezTo>
                  <a:cubicBezTo>
                    <a:pt x="12044" y="0"/>
                    <a:pt x="21683" y="9552"/>
                    <a:pt x="21790" y="21404"/>
                  </a:cubicBezTo>
                  <a:lnTo>
                    <a:pt x="191" y="21600"/>
                  </a:lnTo>
                  <a:close/>
                </a:path>
              </a:pathLst>
            </a:custGeom>
            <a:noFill/>
            <a:ln w="28575">
              <a:solidFill>
                <a:schemeClr val="accent2"/>
              </a:solidFill>
              <a:round/>
              <a:headEnd/>
              <a:tailEnd/>
            </a:ln>
          </p:spPr>
          <p:txBody>
            <a:bodyPr/>
            <a:lstStyle/>
            <a:p>
              <a:endParaRPr lang="en-US"/>
            </a:p>
          </p:txBody>
        </p:sp>
        <p:sp>
          <p:nvSpPr>
            <p:cNvPr id="463963" name="Arc 91"/>
            <p:cNvSpPr>
              <a:spLocks/>
            </p:cNvSpPr>
            <p:nvPr/>
          </p:nvSpPr>
          <p:spPr bwMode="auto">
            <a:xfrm>
              <a:off x="4120" y="1162"/>
              <a:ext cx="51" cy="51"/>
            </a:xfrm>
            <a:custGeom>
              <a:avLst/>
              <a:gdLst>
                <a:gd name="G0" fmla="+- 193 0 0"/>
                <a:gd name="G1" fmla="+- 195 0 0"/>
                <a:gd name="G2" fmla="+- 21600 0 0"/>
                <a:gd name="T0" fmla="*/ 21792 w 21793"/>
                <a:gd name="T1" fmla="*/ 0 h 21795"/>
                <a:gd name="T2" fmla="*/ 0 w 21793"/>
                <a:gd name="T3" fmla="*/ 21794 h 21795"/>
                <a:gd name="T4" fmla="*/ 193 w 21793"/>
                <a:gd name="T5" fmla="*/ 195 h 21795"/>
              </a:gdLst>
              <a:ahLst/>
              <a:cxnLst>
                <a:cxn ang="0">
                  <a:pos x="T0" y="T1"/>
                </a:cxn>
                <a:cxn ang="0">
                  <a:pos x="T2" y="T3"/>
                </a:cxn>
                <a:cxn ang="0">
                  <a:pos x="T4" y="T5"/>
                </a:cxn>
              </a:cxnLst>
              <a:rect l="0" t="0" r="r" b="b"/>
              <a:pathLst>
                <a:path w="21793" h="21795" fill="none" extrusionOk="0">
                  <a:moveTo>
                    <a:pt x="21792" y="-1"/>
                  </a:moveTo>
                  <a:cubicBezTo>
                    <a:pt x="21792" y="64"/>
                    <a:pt x="21793" y="129"/>
                    <a:pt x="21793" y="195"/>
                  </a:cubicBezTo>
                  <a:cubicBezTo>
                    <a:pt x="21793" y="12124"/>
                    <a:pt x="12122" y="21795"/>
                    <a:pt x="193" y="21795"/>
                  </a:cubicBezTo>
                  <a:cubicBezTo>
                    <a:pt x="128" y="21795"/>
                    <a:pt x="64" y="21794"/>
                    <a:pt x="-1" y="21794"/>
                  </a:cubicBezTo>
                </a:path>
                <a:path w="21793" h="21795" stroke="0" extrusionOk="0">
                  <a:moveTo>
                    <a:pt x="21792" y="-1"/>
                  </a:moveTo>
                  <a:cubicBezTo>
                    <a:pt x="21792" y="64"/>
                    <a:pt x="21793" y="129"/>
                    <a:pt x="21793" y="195"/>
                  </a:cubicBezTo>
                  <a:cubicBezTo>
                    <a:pt x="21793" y="12124"/>
                    <a:pt x="12122" y="21795"/>
                    <a:pt x="193" y="21795"/>
                  </a:cubicBezTo>
                  <a:cubicBezTo>
                    <a:pt x="128" y="21795"/>
                    <a:pt x="64" y="21794"/>
                    <a:pt x="-1" y="21794"/>
                  </a:cubicBezTo>
                  <a:lnTo>
                    <a:pt x="193" y="195"/>
                  </a:lnTo>
                  <a:close/>
                </a:path>
              </a:pathLst>
            </a:custGeom>
            <a:noFill/>
            <a:ln w="28575">
              <a:solidFill>
                <a:schemeClr val="accent2"/>
              </a:solidFill>
              <a:round/>
              <a:headEnd/>
              <a:tailEnd/>
            </a:ln>
          </p:spPr>
          <p:txBody>
            <a:bodyPr/>
            <a:lstStyle/>
            <a:p>
              <a:endParaRPr lang="en-US"/>
            </a:p>
          </p:txBody>
        </p:sp>
        <p:sp>
          <p:nvSpPr>
            <p:cNvPr id="463964" name="Arc 92"/>
            <p:cNvSpPr>
              <a:spLocks/>
            </p:cNvSpPr>
            <p:nvPr/>
          </p:nvSpPr>
          <p:spPr bwMode="auto">
            <a:xfrm>
              <a:off x="4120" y="1213"/>
              <a:ext cx="51" cy="51"/>
            </a:xfrm>
            <a:custGeom>
              <a:avLst/>
              <a:gdLst>
                <a:gd name="G0" fmla="+- 193 0 0"/>
                <a:gd name="G1" fmla="+- 21600 0 0"/>
                <a:gd name="G2" fmla="+- 21600 0 0"/>
                <a:gd name="T0" fmla="*/ 0 w 21793"/>
                <a:gd name="T1" fmla="*/ 1 h 21600"/>
                <a:gd name="T2" fmla="*/ 21793 w 21793"/>
                <a:gd name="T3" fmla="*/ 21600 h 21600"/>
                <a:gd name="T4" fmla="*/ 193 w 21793"/>
                <a:gd name="T5" fmla="*/ 21600 h 21600"/>
              </a:gdLst>
              <a:ahLst/>
              <a:cxnLst>
                <a:cxn ang="0">
                  <a:pos x="T0" y="T1"/>
                </a:cxn>
                <a:cxn ang="0">
                  <a:pos x="T2" y="T3"/>
                </a:cxn>
                <a:cxn ang="0">
                  <a:pos x="T4" y="T5"/>
                </a:cxn>
              </a:cxnLst>
              <a:rect l="0" t="0" r="r" b="b"/>
              <a:pathLst>
                <a:path w="21793" h="21600" fill="none" extrusionOk="0">
                  <a:moveTo>
                    <a:pt x="-1" y="0"/>
                  </a:moveTo>
                  <a:cubicBezTo>
                    <a:pt x="64" y="0"/>
                    <a:pt x="128" y="-1"/>
                    <a:pt x="193" y="0"/>
                  </a:cubicBezTo>
                  <a:cubicBezTo>
                    <a:pt x="12122" y="0"/>
                    <a:pt x="21793" y="9670"/>
                    <a:pt x="21793" y="21600"/>
                  </a:cubicBezTo>
                </a:path>
                <a:path w="21793" h="21600" stroke="0" extrusionOk="0">
                  <a:moveTo>
                    <a:pt x="-1" y="0"/>
                  </a:moveTo>
                  <a:cubicBezTo>
                    <a:pt x="64" y="0"/>
                    <a:pt x="128" y="-1"/>
                    <a:pt x="193" y="0"/>
                  </a:cubicBezTo>
                  <a:cubicBezTo>
                    <a:pt x="12122" y="0"/>
                    <a:pt x="21793" y="9670"/>
                    <a:pt x="21793" y="21600"/>
                  </a:cubicBezTo>
                  <a:lnTo>
                    <a:pt x="193" y="21600"/>
                  </a:lnTo>
                  <a:close/>
                </a:path>
              </a:pathLst>
            </a:custGeom>
            <a:noFill/>
            <a:ln w="28575">
              <a:solidFill>
                <a:schemeClr val="accent2"/>
              </a:solidFill>
              <a:round/>
              <a:headEnd/>
              <a:tailEnd/>
            </a:ln>
          </p:spPr>
          <p:txBody>
            <a:bodyPr/>
            <a:lstStyle/>
            <a:p>
              <a:endParaRPr lang="en-US"/>
            </a:p>
          </p:txBody>
        </p:sp>
        <p:sp>
          <p:nvSpPr>
            <p:cNvPr id="463965" name="Arc 93"/>
            <p:cNvSpPr>
              <a:spLocks/>
            </p:cNvSpPr>
            <p:nvPr/>
          </p:nvSpPr>
          <p:spPr bwMode="auto">
            <a:xfrm>
              <a:off x="4120" y="1264"/>
              <a:ext cx="51" cy="51"/>
            </a:xfrm>
            <a:custGeom>
              <a:avLst/>
              <a:gdLst>
                <a:gd name="G0" fmla="+- 193 0 0"/>
                <a:gd name="G1" fmla="+- 0 0 0"/>
                <a:gd name="G2" fmla="+- 21600 0 0"/>
                <a:gd name="T0" fmla="*/ 21793 w 21793"/>
                <a:gd name="T1" fmla="*/ 0 h 21600"/>
                <a:gd name="T2" fmla="*/ 0 w 21793"/>
                <a:gd name="T3" fmla="*/ 21599 h 21600"/>
                <a:gd name="T4" fmla="*/ 193 w 21793"/>
                <a:gd name="T5" fmla="*/ 0 h 21600"/>
              </a:gdLst>
              <a:ahLst/>
              <a:cxnLst>
                <a:cxn ang="0">
                  <a:pos x="T0" y="T1"/>
                </a:cxn>
                <a:cxn ang="0">
                  <a:pos x="T2" y="T3"/>
                </a:cxn>
                <a:cxn ang="0">
                  <a:pos x="T4" y="T5"/>
                </a:cxn>
              </a:cxnLst>
              <a:rect l="0" t="0" r="r" b="b"/>
              <a:pathLst>
                <a:path w="21793" h="21600" fill="none" extrusionOk="0">
                  <a:moveTo>
                    <a:pt x="21793" y="0"/>
                  </a:moveTo>
                  <a:cubicBezTo>
                    <a:pt x="21793" y="11929"/>
                    <a:pt x="12122" y="21600"/>
                    <a:pt x="193" y="21600"/>
                  </a:cubicBezTo>
                  <a:cubicBezTo>
                    <a:pt x="128" y="21600"/>
                    <a:pt x="64" y="21599"/>
                    <a:pt x="-1" y="21599"/>
                  </a:cubicBezTo>
                </a:path>
                <a:path w="21793" h="21600" stroke="0" extrusionOk="0">
                  <a:moveTo>
                    <a:pt x="21793" y="0"/>
                  </a:moveTo>
                  <a:cubicBezTo>
                    <a:pt x="21793" y="11929"/>
                    <a:pt x="12122" y="21600"/>
                    <a:pt x="193" y="21600"/>
                  </a:cubicBezTo>
                  <a:cubicBezTo>
                    <a:pt x="128" y="21600"/>
                    <a:pt x="64" y="21599"/>
                    <a:pt x="-1" y="21599"/>
                  </a:cubicBezTo>
                  <a:lnTo>
                    <a:pt x="193" y="0"/>
                  </a:lnTo>
                  <a:close/>
                </a:path>
              </a:pathLst>
            </a:custGeom>
            <a:noFill/>
            <a:ln w="28575">
              <a:solidFill>
                <a:schemeClr val="accent2"/>
              </a:solidFill>
              <a:round/>
              <a:headEnd/>
              <a:tailEnd/>
            </a:ln>
          </p:spPr>
          <p:txBody>
            <a:bodyPr/>
            <a:lstStyle/>
            <a:p>
              <a:endParaRPr lang="en-US"/>
            </a:p>
          </p:txBody>
        </p:sp>
        <p:sp>
          <p:nvSpPr>
            <p:cNvPr id="463966" name="Arc 94"/>
            <p:cNvSpPr>
              <a:spLocks/>
            </p:cNvSpPr>
            <p:nvPr/>
          </p:nvSpPr>
          <p:spPr bwMode="auto">
            <a:xfrm>
              <a:off x="4120" y="1314"/>
              <a:ext cx="51" cy="51"/>
            </a:xfrm>
            <a:custGeom>
              <a:avLst/>
              <a:gdLst>
                <a:gd name="G0" fmla="+- 191 0 0"/>
                <a:gd name="G1" fmla="+- 21600 0 0"/>
                <a:gd name="G2" fmla="+- 21600 0 0"/>
                <a:gd name="T0" fmla="*/ 0 w 21790"/>
                <a:gd name="T1" fmla="*/ 1 h 21600"/>
                <a:gd name="T2" fmla="*/ 21790 w 21790"/>
                <a:gd name="T3" fmla="*/ 21405 h 21600"/>
                <a:gd name="T4" fmla="*/ 191 w 21790"/>
                <a:gd name="T5" fmla="*/ 21600 h 21600"/>
              </a:gdLst>
              <a:ahLst/>
              <a:cxnLst>
                <a:cxn ang="0">
                  <a:pos x="T0" y="T1"/>
                </a:cxn>
                <a:cxn ang="0">
                  <a:pos x="T2" y="T3"/>
                </a:cxn>
                <a:cxn ang="0">
                  <a:pos x="T4" y="T5"/>
                </a:cxn>
              </a:cxnLst>
              <a:rect l="0" t="0" r="r" b="b"/>
              <a:pathLst>
                <a:path w="21790" h="21600" fill="none" extrusionOk="0">
                  <a:moveTo>
                    <a:pt x="-1" y="0"/>
                  </a:moveTo>
                  <a:cubicBezTo>
                    <a:pt x="63" y="0"/>
                    <a:pt x="127" y="-1"/>
                    <a:pt x="191" y="0"/>
                  </a:cubicBezTo>
                  <a:cubicBezTo>
                    <a:pt x="12044" y="0"/>
                    <a:pt x="21683" y="9552"/>
                    <a:pt x="21790" y="21404"/>
                  </a:cubicBezTo>
                </a:path>
                <a:path w="21790" h="21600" stroke="0" extrusionOk="0">
                  <a:moveTo>
                    <a:pt x="-1" y="0"/>
                  </a:moveTo>
                  <a:cubicBezTo>
                    <a:pt x="63" y="0"/>
                    <a:pt x="127" y="-1"/>
                    <a:pt x="191" y="0"/>
                  </a:cubicBezTo>
                  <a:cubicBezTo>
                    <a:pt x="12044" y="0"/>
                    <a:pt x="21683" y="9552"/>
                    <a:pt x="21790" y="21404"/>
                  </a:cubicBezTo>
                  <a:lnTo>
                    <a:pt x="191" y="21600"/>
                  </a:lnTo>
                  <a:close/>
                </a:path>
              </a:pathLst>
            </a:custGeom>
            <a:noFill/>
            <a:ln w="28575">
              <a:solidFill>
                <a:schemeClr val="accent2"/>
              </a:solidFill>
              <a:round/>
              <a:headEnd/>
              <a:tailEnd/>
            </a:ln>
          </p:spPr>
          <p:txBody>
            <a:bodyPr/>
            <a:lstStyle/>
            <a:p>
              <a:endParaRPr lang="en-US"/>
            </a:p>
          </p:txBody>
        </p:sp>
        <p:sp>
          <p:nvSpPr>
            <p:cNvPr id="463967" name="Arc 95"/>
            <p:cNvSpPr>
              <a:spLocks/>
            </p:cNvSpPr>
            <p:nvPr/>
          </p:nvSpPr>
          <p:spPr bwMode="auto">
            <a:xfrm>
              <a:off x="4120" y="1365"/>
              <a:ext cx="51" cy="51"/>
            </a:xfrm>
            <a:custGeom>
              <a:avLst/>
              <a:gdLst>
                <a:gd name="G0" fmla="+- 195 0 0"/>
                <a:gd name="G1" fmla="+- 195 0 0"/>
                <a:gd name="G2" fmla="+- 21600 0 0"/>
                <a:gd name="T0" fmla="*/ 21794 w 21795"/>
                <a:gd name="T1" fmla="*/ 0 h 21795"/>
                <a:gd name="T2" fmla="*/ 0 w 21795"/>
                <a:gd name="T3" fmla="*/ 21794 h 21795"/>
                <a:gd name="T4" fmla="*/ 195 w 21795"/>
                <a:gd name="T5" fmla="*/ 195 h 21795"/>
              </a:gdLst>
              <a:ahLst/>
              <a:cxnLst>
                <a:cxn ang="0">
                  <a:pos x="T0" y="T1"/>
                </a:cxn>
                <a:cxn ang="0">
                  <a:pos x="T2" y="T3"/>
                </a:cxn>
                <a:cxn ang="0">
                  <a:pos x="T4" y="T5"/>
                </a:cxn>
              </a:cxnLst>
              <a:rect l="0" t="0" r="r" b="b"/>
              <a:pathLst>
                <a:path w="21795" h="21795" fill="none" extrusionOk="0">
                  <a:moveTo>
                    <a:pt x="21794" y="-1"/>
                  </a:moveTo>
                  <a:cubicBezTo>
                    <a:pt x="21794" y="64"/>
                    <a:pt x="21795" y="129"/>
                    <a:pt x="21795" y="195"/>
                  </a:cubicBezTo>
                  <a:cubicBezTo>
                    <a:pt x="21795" y="12124"/>
                    <a:pt x="12124" y="21795"/>
                    <a:pt x="195" y="21795"/>
                  </a:cubicBezTo>
                  <a:cubicBezTo>
                    <a:pt x="129" y="21795"/>
                    <a:pt x="64" y="21794"/>
                    <a:pt x="-1" y="21794"/>
                  </a:cubicBezTo>
                </a:path>
                <a:path w="21795" h="21795" stroke="0" extrusionOk="0">
                  <a:moveTo>
                    <a:pt x="21794" y="-1"/>
                  </a:moveTo>
                  <a:cubicBezTo>
                    <a:pt x="21794" y="64"/>
                    <a:pt x="21795" y="129"/>
                    <a:pt x="21795" y="195"/>
                  </a:cubicBezTo>
                  <a:cubicBezTo>
                    <a:pt x="21795" y="12124"/>
                    <a:pt x="12124" y="21795"/>
                    <a:pt x="195" y="21795"/>
                  </a:cubicBezTo>
                  <a:cubicBezTo>
                    <a:pt x="129" y="21795"/>
                    <a:pt x="64" y="21794"/>
                    <a:pt x="-1" y="21794"/>
                  </a:cubicBezTo>
                  <a:lnTo>
                    <a:pt x="195" y="195"/>
                  </a:lnTo>
                  <a:close/>
                </a:path>
              </a:pathLst>
            </a:custGeom>
            <a:noFill/>
            <a:ln w="28575">
              <a:solidFill>
                <a:schemeClr val="accent2"/>
              </a:solidFill>
              <a:round/>
              <a:headEnd/>
              <a:tailEnd/>
            </a:ln>
          </p:spPr>
          <p:txBody>
            <a:bodyPr/>
            <a:lstStyle/>
            <a:p>
              <a:endParaRPr lang="en-US"/>
            </a:p>
          </p:txBody>
        </p:sp>
        <p:sp>
          <p:nvSpPr>
            <p:cNvPr id="463968" name="Line 96"/>
            <p:cNvSpPr>
              <a:spLocks noChangeShapeType="1"/>
            </p:cNvSpPr>
            <p:nvPr/>
          </p:nvSpPr>
          <p:spPr bwMode="auto">
            <a:xfrm>
              <a:off x="4120" y="1415"/>
              <a:ext cx="0" cy="203"/>
            </a:xfrm>
            <a:prstGeom prst="line">
              <a:avLst/>
            </a:prstGeom>
            <a:noFill/>
            <a:ln w="28575">
              <a:solidFill>
                <a:schemeClr val="accent2"/>
              </a:solidFill>
              <a:round/>
              <a:headEnd/>
              <a:tailEnd/>
            </a:ln>
          </p:spPr>
          <p:txBody>
            <a:bodyPr/>
            <a:lstStyle/>
            <a:p>
              <a:endParaRPr lang="en-US"/>
            </a:p>
          </p:txBody>
        </p:sp>
        <p:sp>
          <p:nvSpPr>
            <p:cNvPr id="463969" name="Line 97"/>
            <p:cNvSpPr>
              <a:spLocks noChangeShapeType="1"/>
            </p:cNvSpPr>
            <p:nvPr/>
          </p:nvSpPr>
          <p:spPr bwMode="auto">
            <a:xfrm flipV="1">
              <a:off x="4323" y="808"/>
              <a:ext cx="0" cy="202"/>
            </a:xfrm>
            <a:prstGeom prst="line">
              <a:avLst/>
            </a:prstGeom>
            <a:noFill/>
            <a:ln w="28575">
              <a:solidFill>
                <a:schemeClr val="accent2"/>
              </a:solidFill>
              <a:round/>
              <a:headEnd/>
              <a:tailEnd/>
            </a:ln>
          </p:spPr>
          <p:txBody>
            <a:bodyPr/>
            <a:lstStyle/>
            <a:p>
              <a:endParaRPr lang="en-US"/>
            </a:p>
          </p:txBody>
        </p:sp>
        <p:sp>
          <p:nvSpPr>
            <p:cNvPr id="463970" name="Arc 98"/>
            <p:cNvSpPr>
              <a:spLocks/>
            </p:cNvSpPr>
            <p:nvPr/>
          </p:nvSpPr>
          <p:spPr bwMode="auto">
            <a:xfrm>
              <a:off x="4323" y="1010"/>
              <a:ext cx="51" cy="51"/>
            </a:xfrm>
            <a:custGeom>
              <a:avLst/>
              <a:gdLst>
                <a:gd name="G0" fmla="+- 0 0 0"/>
                <a:gd name="G1" fmla="+- 21600 0 0"/>
                <a:gd name="G2" fmla="+- 21600 0 0"/>
                <a:gd name="T0" fmla="*/ 0 w 21599"/>
                <a:gd name="T1" fmla="*/ 0 h 21600"/>
                <a:gd name="T2" fmla="*/ 21599 w 21599"/>
                <a:gd name="T3" fmla="*/ 21407 h 21600"/>
                <a:gd name="T4" fmla="*/ 0 w 21599"/>
                <a:gd name="T5" fmla="*/ 21600 h 21600"/>
              </a:gdLst>
              <a:ahLst/>
              <a:cxnLst>
                <a:cxn ang="0">
                  <a:pos x="T0" y="T1"/>
                </a:cxn>
                <a:cxn ang="0">
                  <a:pos x="T2" y="T3"/>
                </a:cxn>
                <a:cxn ang="0">
                  <a:pos x="T4" y="T5"/>
                </a:cxn>
              </a:cxnLst>
              <a:rect l="0" t="0" r="r" b="b"/>
              <a:pathLst>
                <a:path w="21599" h="21600" fill="none" extrusionOk="0">
                  <a:moveTo>
                    <a:pt x="-1" y="0"/>
                  </a:moveTo>
                  <a:cubicBezTo>
                    <a:pt x="11854" y="0"/>
                    <a:pt x="21493" y="9553"/>
                    <a:pt x="21599" y="21406"/>
                  </a:cubicBezTo>
                </a:path>
                <a:path w="21599" h="21600" stroke="0" extrusionOk="0">
                  <a:moveTo>
                    <a:pt x="-1" y="0"/>
                  </a:moveTo>
                  <a:cubicBezTo>
                    <a:pt x="11854" y="0"/>
                    <a:pt x="21493" y="9553"/>
                    <a:pt x="21599" y="21406"/>
                  </a:cubicBezTo>
                  <a:lnTo>
                    <a:pt x="0" y="21600"/>
                  </a:lnTo>
                  <a:close/>
                </a:path>
              </a:pathLst>
            </a:custGeom>
            <a:noFill/>
            <a:ln w="28575">
              <a:solidFill>
                <a:schemeClr val="accent2"/>
              </a:solidFill>
              <a:round/>
              <a:headEnd/>
              <a:tailEnd/>
            </a:ln>
          </p:spPr>
          <p:txBody>
            <a:bodyPr/>
            <a:lstStyle/>
            <a:p>
              <a:endParaRPr lang="en-US"/>
            </a:p>
          </p:txBody>
        </p:sp>
        <p:sp>
          <p:nvSpPr>
            <p:cNvPr id="463971" name="Arc 99"/>
            <p:cNvSpPr>
              <a:spLocks/>
            </p:cNvSpPr>
            <p:nvPr/>
          </p:nvSpPr>
          <p:spPr bwMode="auto">
            <a:xfrm>
              <a:off x="4323" y="1061"/>
              <a:ext cx="51" cy="51"/>
            </a:xfrm>
            <a:custGeom>
              <a:avLst/>
              <a:gdLst>
                <a:gd name="G0" fmla="+- 0 0 0"/>
                <a:gd name="G1" fmla="+- 193 0 0"/>
                <a:gd name="G2" fmla="+- 21600 0 0"/>
                <a:gd name="T0" fmla="*/ 21599 w 21600"/>
                <a:gd name="T1" fmla="*/ 0 h 21793"/>
                <a:gd name="T2" fmla="*/ 0 w 21600"/>
                <a:gd name="T3" fmla="*/ 21793 h 21793"/>
                <a:gd name="T4" fmla="*/ 0 w 21600"/>
                <a:gd name="T5" fmla="*/ 193 h 21793"/>
              </a:gdLst>
              <a:ahLst/>
              <a:cxnLst>
                <a:cxn ang="0">
                  <a:pos x="T0" y="T1"/>
                </a:cxn>
                <a:cxn ang="0">
                  <a:pos x="T2" y="T3"/>
                </a:cxn>
                <a:cxn ang="0">
                  <a:pos x="T4" y="T5"/>
                </a:cxn>
              </a:cxnLst>
              <a:rect l="0" t="0" r="r" b="b"/>
              <a:pathLst>
                <a:path w="21600" h="21793" fill="none" extrusionOk="0">
                  <a:moveTo>
                    <a:pt x="21599" y="-1"/>
                  </a:moveTo>
                  <a:cubicBezTo>
                    <a:pt x="21599" y="64"/>
                    <a:pt x="21600" y="128"/>
                    <a:pt x="21600" y="193"/>
                  </a:cubicBezTo>
                  <a:cubicBezTo>
                    <a:pt x="21600" y="12122"/>
                    <a:pt x="11929" y="21792"/>
                    <a:pt x="0" y="21793"/>
                  </a:cubicBezTo>
                </a:path>
                <a:path w="21600" h="21793" stroke="0" extrusionOk="0">
                  <a:moveTo>
                    <a:pt x="21599" y="-1"/>
                  </a:moveTo>
                  <a:cubicBezTo>
                    <a:pt x="21599" y="64"/>
                    <a:pt x="21600" y="128"/>
                    <a:pt x="21600" y="193"/>
                  </a:cubicBezTo>
                  <a:cubicBezTo>
                    <a:pt x="21600" y="12122"/>
                    <a:pt x="11929" y="21792"/>
                    <a:pt x="0" y="21793"/>
                  </a:cubicBezTo>
                  <a:lnTo>
                    <a:pt x="0" y="193"/>
                  </a:lnTo>
                  <a:close/>
                </a:path>
              </a:pathLst>
            </a:custGeom>
            <a:noFill/>
            <a:ln w="28575">
              <a:solidFill>
                <a:schemeClr val="accent2"/>
              </a:solidFill>
              <a:round/>
              <a:headEnd/>
              <a:tailEnd/>
            </a:ln>
          </p:spPr>
          <p:txBody>
            <a:bodyPr/>
            <a:lstStyle/>
            <a:p>
              <a:endParaRPr lang="en-US"/>
            </a:p>
          </p:txBody>
        </p:sp>
        <p:sp>
          <p:nvSpPr>
            <p:cNvPr id="463972" name="Arc 100"/>
            <p:cNvSpPr>
              <a:spLocks/>
            </p:cNvSpPr>
            <p:nvPr/>
          </p:nvSpPr>
          <p:spPr bwMode="auto">
            <a:xfrm>
              <a:off x="4323" y="1111"/>
              <a:ext cx="51" cy="51"/>
            </a:xfrm>
            <a:custGeom>
              <a:avLst/>
              <a:gdLst>
                <a:gd name="G0" fmla="+- 0 0 0"/>
                <a:gd name="G1" fmla="+- 21600 0 0"/>
                <a:gd name="G2" fmla="+- 21600 0 0"/>
                <a:gd name="T0" fmla="*/ 0 w 21599"/>
                <a:gd name="T1" fmla="*/ 0 h 21600"/>
                <a:gd name="T2" fmla="*/ 21599 w 21599"/>
                <a:gd name="T3" fmla="*/ 21407 h 21600"/>
                <a:gd name="T4" fmla="*/ 0 w 21599"/>
                <a:gd name="T5" fmla="*/ 21600 h 21600"/>
              </a:gdLst>
              <a:ahLst/>
              <a:cxnLst>
                <a:cxn ang="0">
                  <a:pos x="T0" y="T1"/>
                </a:cxn>
                <a:cxn ang="0">
                  <a:pos x="T2" y="T3"/>
                </a:cxn>
                <a:cxn ang="0">
                  <a:pos x="T4" y="T5"/>
                </a:cxn>
              </a:cxnLst>
              <a:rect l="0" t="0" r="r" b="b"/>
              <a:pathLst>
                <a:path w="21599" h="21600" fill="none" extrusionOk="0">
                  <a:moveTo>
                    <a:pt x="-1" y="0"/>
                  </a:moveTo>
                  <a:cubicBezTo>
                    <a:pt x="11854" y="0"/>
                    <a:pt x="21493" y="9553"/>
                    <a:pt x="21599" y="21406"/>
                  </a:cubicBezTo>
                </a:path>
                <a:path w="21599" h="21600" stroke="0" extrusionOk="0">
                  <a:moveTo>
                    <a:pt x="-1" y="0"/>
                  </a:moveTo>
                  <a:cubicBezTo>
                    <a:pt x="11854" y="0"/>
                    <a:pt x="21493" y="9553"/>
                    <a:pt x="21599" y="21406"/>
                  </a:cubicBezTo>
                  <a:lnTo>
                    <a:pt x="0" y="21600"/>
                  </a:lnTo>
                  <a:close/>
                </a:path>
              </a:pathLst>
            </a:custGeom>
            <a:noFill/>
            <a:ln w="28575">
              <a:solidFill>
                <a:schemeClr val="accent2"/>
              </a:solidFill>
              <a:round/>
              <a:headEnd/>
              <a:tailEnd/>
            </a:ln>
          </p:spPr>
          <p:txBody>
            <a:bodyPr/>
            <a:lstStyle/>
            <a:p>
              <a:endParaRPr lang="en-US"/>
            </a:p>
          </p:txBody>
        </p:sp>
        <p:sp>
          <p:nvSpPr>
            <p:cNvPr id="463973" name="Arc 101"/>
            <p:cNvSpPr>
              <a:spLocks/>
            </p:cNvSpPr>
            <p:nvPr/>
          </p:nvSpPr>
          <p:spPr bwMode="auto">
            <a:xfrm>
              <a:off x="4323" y="1162"/>
              <a:ext cx="51" cy="51"/>
            </a:xfrm>
            <a:custGeom>
              <a:avLst/>
              <a:gdLst>
                <a:gd name="G0" fmla="+- 0 0 0"/>
                <a:gd name="G1" fmla="+- 193 0 0"/>
                <a:gd name="G2" fmla="+- 21600 0 0"/>
                <a:gd name="T0" fmla="*/ 21599 w 21600"/>
                <a:gd name="T1" fmla="*/ 0 h 21793"/>
                <a:gd name="T2" fmla="*/ 0 w 21600"/>
                <a:gd name="T3" fmla="*/ 21793 h 21793"/>
                <a:gd name="T4" fmla="*/ 0 w 21600"/>
                <a:gd name="T5" fmla="*/ 193 h 21793"/>
              </a:gdLst>
              <a:ahLst/>
              <a:cxnLst>
                <a:cxn ang="0">
                  <a:pos x="T0" y="T1"/>
                </a:cxn>
                <a:cxn ang="0">
                  <a:pos x="T2" y="T3"/>
                </a:cxn>
                <a:cxn ang="0">
                  <a:pos x="T4" y="T5"/>
                </a:cxn>
              </a:cxnLst>
              <a:rect l="0" t="0" r="r" b="b"/>
              <a:pathLst>
                <a:path w="21600" h="21793" fill="none" extrusionOk="0">
                  <a:moveTo>
                    <a:pt x="21599" y="-1"/>
                  </a:moveTo>
                  <a:cubicBezTo>
                    <a:pt x="21599" y="64"/>
                    <a:pt x="21600" y="128"/>
                    <a:pt x="21600" y="193"/>
                  </a:cubicBezTo>
                  <a:cubicBezTo>
                    <a:pt x="21600" y="12122"/>
                    <a:pt x="11929" y="21792"/>
                    <a:pt x="0" y="21793"/>
                  </a:cubicBezTo>
                </a:path>
                <a:path w="21600" h="21793" stroke="0" extrusionOk="0">
                  <a:moveTo>
                    <a:pt x="21599" y="-1"/>
                  </a:moveTo>
                  <a:cubicBezTo>
                    <a:pt x="21599" y="64"/>
                    <a:pt x="21600" y="128"/>
                    <a:pt x="21600" y="193"/>
                  </a:cubicBezTo>
                  <a:cubicBezTo>
                    <a:pt x="21600" y="12122"/>
                    <a:pt x="11929" y="21792"/>
                    <a:pt x="0" y="21793"/>
                  </a:cubicBezTo>
                  <a:lnTo>
                    <a:pt x="0" y="193"/>
                  </a:lnTo>
                  <a:close/>
                </a:path>
              </a:pathLst>
            </a:custGeom>
            <a:noFill/>
            <a:ln w="28575">
              <a:solidFill>
                <a:schemeClr val="accent2"/>
              </a:solidFill>
              <a:round/>
              <a:headEnd/>
              <a:tailEnd/>
            </a:ln>
          </p:spPr>
          <p:txBody>
            <a:bodyPr/>
            <a:lstStyle/>
            <a:p>
              <a:endParaRPr lang="en-US"/>
            </a:p>
          </p:txBody>
        </p:sp>
        <p:sp>
          <p:nvSpPr>
            <p:cNvPr id="463974" name="Arc 102"/>
            <p:cNvSpPr>
              <a:spLocks/>
            </p:cNvSpPr>
            <p:nvPr/>
          </p:nvSpPr>
          <p:spPr bwMode="auto">
            <a:xfrm>
              <a:off x="4323" y="1213"/>
              <a:ext cx="51" cy="51"/>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accent2"/>
              </a:solidFill>
              <a:round/>
              <a:headEnd/>
              <a:tailEnd/>
            </a:ln>
          </p:spPr>
          <p:txBody>
            <a:bodyPr/>
            <a:lstStyle/>
            <a:p>
              <a:endParaRPr lang="en-US"/>
            </a:p>
          </p:txBody>
        </p:sp>
        <p:sp>
          <p:nvSpPr>
            <p:cNvPr id="463975" name="Arc 103"/>
            <p:cNvSpPr>
              <a:spLocks/>
            </p:cNvSpPr>
            <p:nvPr/>
          </p:nvSpPr>
          <p:spPr bwMode="auto">
            <a:xfrm>
              <a:off x="4323" y="1264"/>
              <a:ext cx="51" cy="51"/>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8575">
              <a:solidFill>
                <a:schemeClr val="accent2"/>
              </a:solidFill>
              <a:round/>
              <a:headEnd/>
              <a:tailEnd/>
            </a:ln>
          </p:spPr>
          <p:txBody>
            <a:bodyPr/>
            <a:lstStyle/>
            <a:p>
              <a:endParaRPr lang="en-US"/>
            </a:p>
          </p:txBody>
        </p:sp>
        <p:sp>
          <p:nvSpPr>
            <p:cNvPr id="463976" name="Arc 104"/>
            <p:cNvSpPr>
              <a:spLocks/>
            </p:cNvSpPr>
            <p:nvPr/>
          </p:nvSpPr>
          <p:spPr bwMode="auto">
            <a:xfrm>
              <a:off x="4323" y="1314"/>
              <a:ext cx="51" cy="51"/>
            </a:xfrm>
            <a:custGeom>
              <a:avLst/>
              <a:gdLst>
                <a:gd name="G0" fmla="+- 0 0 0"/>
                <a:gd name="G1" fmla="+- 21600 0 0"/>
                <a:gd name="G2" fmla="+- 21600 0 0"/>
                <a:gd name="T0" fmla="*/ 0 w 21599"/>
                <a:gd name="T1" fmla="*/ 0 h 21600"/>
                <a:gd name="T2" fmla="*/ 21599 w 21599"/>
                <a:gd name="T3" fmla="*/ 21407 h 21600"/>
                <a:gd name="T4" fmla="*/ 0 w 21599"/>
                <a:gd name="T5" fmla="*/ 21600 h 21600"/>
              </a:gdLst>
              <a:ahLst/>
              <a:cxnLst>
                <a:cxn ang="0">
                  <a:pos x="T0" y="T1"/>
                </a:cxn>
                <a:cxn ang="0">
                  <a:pos x="T2" y="T3"/>
                </a:cxn>
                <a:cxn ang="0">
                  <a:pos x="T4" y="T5"/>
                </a:cxn>
              </a:cxnLst>
              <a:rect l="0" t="0" r="r" b="b"/>
              <a:pathLst>
                <a:path w="21599" h="21600" fill="none" extrusionOk="0">
                  <a:moveTo>
                    <a:pt x="-1" y="0"/>
                  </a:moveTo>
                  <a:cubicBezTo>
                    <a:pt x="11854" y="0"/>
                    <a:pt x="21493" y="9553"/>
                    <a:pt x="21599" y="21406"/>
                  </a:cubicBezTo>
                </a:path>
                <a:path w="21599" h="21600" stroke="0" extrusionOk="0">
                  <a:moveTo>
                    <a:pt x="-1" y="0"/>
                  </a:moveTo>
                  <a:cubicBezTo>
                    <a:pt x="11854" y="0"/>
                    <a:pt x="21493" y="9553"/>
                    <a:pt x="21599" y="21406"/>
                  </a:cubicBezTo>
                  <a:lnTo>
                    <a:pt x="0" y="21600"/>
                  </a:lnTo>
                  <a:close/>
                </a:path>
              </a:pathLst>
            </a:custGeom>
            <a:noFill/>
            <a:ln w="28575">
              <a:solidFill>
                <a:schemeClr val="accent2"/>
              </a:solidFill>
              <a:round/>
              <a:headEnd/>
              <a:tailEnd/>
            </a:ln>
          </p:spPr>
          <p:txBody>
            <a:bodyPr/>
            <a:lstStyle/>
            <a:p>
              <a:endParaRPr lang="en-US"/>
            </a:p>
          </p:txBody>
        </p:sp>
        <p:sp>
          <p:nvSpPr>
            <p:cNvPr id="463977" name="Arc 105"/>
            <p:cNvSpPr>
              <a:spLocks/>
            </p:cNvSpPr>
            <p:nvPr/>
          </p:nvSpPr>
          <p:spPr bwMode="auto">
            <a:xfrm>
              <a:off x="4323" y="1365"/>
              <a:ext cx="51" cy="51"/>
            </a:xfrm>
            <a:custGeom>
              <a:avLst/>
              <a:gdLst>
                <a:gd name="G0" fmla="+- 0 0 0"/>
                <a:gd name="G1" fmla="+- 193 0 0"/>
                <a:gd name="G2" fmla="+- 21600 0 0"/>
                <a:gd name="T0" fmla="*/ 21599 w 21600"/>
                <a:gd name="T1" fmla="*/ 0 h 21793"/>
                <a:gd name="T2" fmla="*/ 0 w 21600"/>
                <a:gd name="T3" fmla="*/ 21793 h 21793"/>
                <a:gd name="T4" fmla="*/ 0 w 21600"/>
                <a:gd name="T5" fmla="*/ 193 h 21793"/>
              </a:gdLst>
              <a:ahLst/>
              <a:cxnLst>
                <a:cxn ang="0">
                  <a:pos x="T0" y="T1"/>
                </a:cxn>
                <a:cxn ang="0">
                  <a:pos x="T2" y="T3"/>
                </a:cxn>
                <a:cxn ang="0">
                  <a:pos x="T4" y="T5"/>
                </a:cxn>
              </a:cxnLst>
              <a:rect l="0" t="0" r="r" b="b"/>
              <a:pathLst>
                <a:path w="21600" h="21793" fill="none" extrusionOk="0">
                  <a:moveTo>
                    <a:pt x="21599" y="-1"/>
                  </a:moveTo>
                  <a:cubicBezTo>
                    <a:pt x="21599" y="64"/>
                    <a:pt x="21600" y="128"/>
                    <a:pt x="21600" y="193"/>
                  </a:cubicBezTo>
                  <a:cubicBezTo>
                    <a:pt x="21600" y="12122"/>
                    <a:pt x="11929" y="21792"/>
                    <a:pt x="0" y="21793"/>
                  </a:cubicBezTo>
                </a:path>
                <a:path w="21600" h="21793" stroke="0" extrusionOk="0">
                  <a:moveTo>
                    <a:pt x="21599" y="-1"/>
                  </a:moveTo>
                  <a:cubicBezTo>
                    <a:pt x="21599" y="64"/>
                    <a:pt x="21600" y="128"/>
                    <a:pt x="21600" y="193"/>
                  </a:cubicBezTo>
                  <a:cubicBezTo>
                    <a:pt x="21600" y="12122"/>
                    <a:pt x="11929" y="21792"/>
                    <a:pt x="0" y="21793"/>
                  </a:cubicBezTo>
                  <a:lnTo>
                    <a:pt x="0" y="193"/>
                  </a:lnTo>
                  <a:close/>
                </a:path>
              </a:pathLst>
            </a:custGeom>
            <a:noFill/>
            <a:ln w="28575">
              <a:solidFill>
                <a:schemeClr val="accent2"/>
              </a:solidFill>
              <a:round/>
              <a:headEnd/>
              <a:tailEnd/>
            </a:ln>
          </p:spPr>
          <p:txBody>
            <a:bodyPr/>
            <a:lstStyle/>
            <a:p>
              <a:endParaRPr lang="en-US"/>
            </a:p>
          </p:txBody>
        </p:sp>
        <p:sp>
          <p:nvSpPr>
            <p:cNvPr id="463978" name="Line 106"/>
            <p:cNvSpPr>
              <a:spLocks noChangeShapeType="1"/>
            </p:cNvSpPr>
            <p:nvPr/>
          </p:nvSpPr>
          <p:spPr bwMode="auto">
            <a:xfrm>
              <a:off x="4323" y="1415"/>
              <a:ext cx="0" cy="203"/>
            </a:xfrm>
            <a:prstGeom prst="line">
              <a:avLst/>
            </a:prstGeom>
            <a:noFill/>
            <a:ln w="28575">
              <a:solidFill>
                <a:schemeClr val="accent2"/>
              </a:solidFill>
              <a:round/>
              <a:headEnd/>
              <a:tailEnd/>
            </a:ln>
          </p:spPr>
          <p:txBody>
            <a:bodyPr/>
            <a:lstStyle/>
            <a:p>
              <a:endParaRPr lang="en-US"/>
            </a:p>
          </p:txBody>
        </p:sp>
        <p:sp>
          <p:nvSpPr>
            <p:cNvPr id="463979" name="Line 107"/>
            <p:cNvSpPr>
              <a:spLocks noChangeShapeType="1"/>
            </p:cNvSpPr>
            <p:nvPr/>
          </p:nvSpPr>
          <p:spPr bwMode="auto">
            <a:xfrm>
              <a:off x="4323" y="808"/>
              <a:ext cx="457" cy="0"/>
            </a:xfrm>
            <a:prstGeom prst="line">
              <a:avLst/>
            </a:prstGeom>
            <a:noFill/>
            <a:ln w="28575">
              <a:solidFill>
                <a:schemeClr val="accent2"/>
              </a:solidFill>
              <a:round/>
              <a:headEnd/>
              <a:tailEnd/>
            </a:ln>
          </p:spPr>
          <p:txBody>
            <a:bodyPr/>
            <a:lstStyle/>
            <a:p>
              <a:endParaRPr lang="en-US"/>
            </a:p>
          </p:txBody>
        </p:sp>
        <p:sp>
          <p:nvSpPr>
            <p:cNvPr id="463980" name="Line 108"/>
            <p:cNvSpPr>
              <a:spLocks noChangeShapeType="1"/>
            </p:cNvSpPr>
            <p:nvPr/>
          </p:nvSpPr>
          <p:spPr bwMode="auto">
            <a:xfrm>
              <a:off x="4323" y="1618"/>
              <a:ext cx="457" cy="0"/>
            </a:xfrm>
            <a:prstGeom prst="line">
              <a:avLst/>
            </a:prstGeom>
            <a:noFill/>
            <a:ln w="28575">
              <a:solidFill>
                <a:schemeClr val="accent2"/>
              </a:solidFill>
              <a:round/>
              <a:headEnd/>
              <a:tailEnd/>
            </a:ln>
          </p:spPr>
          <p:txBody>
            <a:bodyPr/>
            <a:lstStyle/>
            <a:p>
              <a:endParaRPr lang="en-US"/>
            </a:p>
          </p:txBody>
        </p:sp>
        <p:sp>
          <p:nvSpPr>
            <p:cNvPr id="463981" name="Oval 109"/>
            <p:cNvSpPr>
              <a:spLocks noChangeArrowheads="1"/>
            </p:cNvSpPr>
            <p:nvPr/>
          </p:nvSpPr>
          <p:spPr bwMode="auto">
            <a:xfrm>
              <a:off x="4051" y="939"/>
              <a:ext cx="39" cy="41"/>
            </a:xfrm>
            <a:prstGeom prst="ellipse">
              <a:avLst/>
            </a:prstGeom>
            <a:solidFill>
              <a:schemeClr val="accent2"/>
            </a:solidFill>
            <a:ln w="28575">
              <a:solidFill>
                <a:schemeClr val="accent2"/>
              </a:solidFill>
              <a:round/>
              <a:headEnd/>
              <a:tailEnd/>
            </a:ln>
          </p:spPr>
          <p:txBody>
            <a:bodyPr/>
            <a:lstStyle/>
            <a:p>
              <a:endParaRPr lang="en-US"/>
            </a:p>
          </p:txBody>
        </p:sp>
        <p:sp>
          <p:nvSpPr>
            <p:cNvPr id="463982" name="Oval 110"/>
            <p:cNvSpPr>
              <a:spLocks noChangeArrowheads="1"/>
            </p:cNvSpPr>
            <p:nvPr/>
          </p:nvSpPr>
          <p:spPr bwMode="auto">
            <a:xfrm>
              <a:off x="4356" y="939"/>
              <a:ext cx="39" cy="41"/>
            </a:xfrm>
            <a:prstGeom prst="ellipse">
              <a:avLst/>
            </a:prstGeom>
            <a:solidFill>
              <a:schemeClr val="accent2"/>
            </a:solidFill>
            <a:ln w="28575">
              <a:solidFill>
                <a:schemeClr val="accent2"/>
              </a:solidFill>
              <a:round/>
              <a:headEnd/>
              <a:tailEnd/>
            </a:ln>
          </p:spPr>
          <p:txBody>
            <a:bodyPr/>
            <a:lstStyle/>
            <a:p>
              <a:endParaRPr lang="en-US"/>
            </a:p>
          </p:txBody>
        </p:sp>
        <p:sp>
          <p:nvSpPr>
            <p:cNvPr id="463983" name="Line 111"/>
            <p:cNvSpPr>
              <a:spLocks noChangeShapeType="1"/>
            </p:cNvSpPr>
            <p:nvPr/>
          </p:nvSpPr>
          <p:spPr bwMode="auto">
            <a:xfrm>
              <a:off x="4221" y="1010"/>
              <a:ext cx="1" cy="456"/>
            </a:xfrm>
            <a:prstGeom prst="line">
              <a:avLst/>
            </a:prstGeom>
            <a:noFill/>
            <a:ln w="28575">
              <a:solidFill>
                <a:schemeClr val="accent2"/>
              </a:solidFill>
              <a:round/>
              <a:headEnd/>
              <a:tailEnd/>
            </a:ln>
          </p:spPr>
          <p:txBody>
            <a:bodyPr/>
            <a:lstStyle/>
            <a:p>
              <a:endParaRPr lang="en-US"/>
            </a:p>
          </p:txBody>
        </p:sp>
        <p:sp>
          <p:nvSpPr>
            <p:cNvPr id="463984" name="Line 112"/>
            <p:cNvSpPr>
              <a:spLocks noChangeShapeType="1"/>
            </p:cNvSpPr>
            <p:nvPr/>
          </p:nvSpPr>
          <p:spPr bwMode="auto">
            <a:xfrm>
              <a:off x="4272" y="1010"/>
              <a:ext cx="1" cy="456"/>
            </a:xfrm>
            <a:prstGeom prst="line">
              <a:avLst/>
            </a:prstGeom>
            <a:noFill/>
            <a:ln w="28575">
              <a:solidFill>
                <a:schemeClr val="accent2"/>
              </a:solidFill>
              <a:round/>
              <a:headEnd/>
              <a:tailEnd/>
            </a:ln>
          </p:spPr>
          <p:txBody>
            <a:bodyPr/>
            <a:lstStyle/>
            <a:p>
              <a:endParaRPr lang="en-US"/>
            </a:p>
          </p:txBody>
        </p:sp>
        <p:sp>
          <p:nvSpPr>
            <p:cNvPr id="463985" name="Line 113"/>
            <p:cNvSpPr>
              <a:spLocks noChangeShapeType="1"/>
            </p:cNvSpPr>
            <p:nvPr/>
          </p:nvSpPr>
          <p:spPr bwMode="auto">
            <a:xfrm>
              <a:off x="3306" y="808"/>
              <a:ext cx="204" cy="0"/>
            </a:xfrm>
            <a:prstGeom prst="line">
              <a:avLst/>
            </a:prstGeom>
            <a:noFill/>
            <a:ln w="28575">
              <a:solidFill>
                <a:schemeClr val="accent2"/>
              </a:solidFill>
              <a:round/>
              <a:headEnd/>
              <a:tailEnd/>
            </a:ln>
          </p:spPr>
          <p:txBody>
            <a:bodyPr/>
            <a:lstStyle/>
            <a:p>
              <a:endParaRPr lang="en-US"/>
            </a:p>
          </p:txBody>
        </p:sp>
        <p:sp>
          <p:nvSpPr>
            <p:cNvPr id="463986" name="Line 114"/>
            <p:cNvSpPr>
              <a:spLocks noChangeShapeType="1"/>
            </p:cNvSpPr>
            <p:nvPr/>
          </p:nvSpPr>
          <p:spPr bwMode="auto">
            <a:xfrm flipV="1">
              <a:off x="3510" y="757"/>
              <a:ext cx="50" cy="51"/>
            </a:xfrm>
            <a:prstGeom prst="line">
              <a:avLst/>
            </a:prstGeom>
            <a:noFill/>
            <a:ln w="28575">
              <a:solidFill>
                <a:schemeClr val="accent2"/>
              </a:solidFill>
              <a:round/>
              <a:headEnd/>
              <a:tailEnd/>
            </a:ln>
          </p:spPr>
          <p:txBody>
            <a:bodyPr/>
            <a:lstStyle/>
            <a:p>
              <a:endParaRPr lang="en-US"/>
            </a:p>
          </p:txBody>
        </p:sp>
        <p:sp>
          <p:nvSpPr>
            <p:cNvPr id="463987" name="Line 115"/>
            <p:cNvSpPr>
              <a:spLocks noChangeShapeType="1"/>
            </p:cNvSpPr>
            <p:nvPr/>
          </p:nvSpPr>
          <p:spPr bwMode="auto">
            <a:xfrm>
              <a:off x="3560" y="757"/>
              <a:ext cx="51" cy="101"/>
            </a:xfrm>
            <a:prstGeom prst="line">
              <a:avLst/>
            </a:prstGeom>
            <a:noFill/>
            <a:ln w="28575">
              <a:solidFill>
                <a:schemeClr val="accent2"/>
              </a:solidFill>
              <a:round/>
              <a:headEnd/>
              <a:tailEnd/>
            </a:ln>
          </p:spPr>
          <p:txBody>
            <a:bodyPr/>
            <a:lstStyle/>
            <a:p>
              <a:endParaRPr lang="en-US"/>
            </a:p>
          </p:txBody>
        </p:sp>
        <p:sp>
          <p:nvSpPr>
            <p:cNvPr id="463988" name="Line 116"/>
            <p:cNvSpPr>
              <a:spLocks noChangeShapeType="1"/>
            </p:cNvSpPr>
            <p:nvPr/>
          </p:nvSpPr>
          <p:spPr bwMode="auto">
            <a:xfrm flipV="1">
              <a:off x="3611" y="757"/>
              <a:ext cx="51" cy="101"/>
            </a:xfrm>
            <a:prstGeom prst="line">
              <a:avLst/>
            </a:prstGeom>
            <a:noFill/>
            <a:ln w="28575">
              <a:solidFill>
                <a:schemeClr val="accent2"/>
              </a:solidFill>
              <a:round/>
              <a:headEnd/>
              <a:tailEnd/>
            </a:ln>
          </p:spPr>
          <p:txBody>
            <a:bodyPr/>
            <a:lstStyle/>
            <a:p>
              <a:endParaRPr lang="en-US"/>
            </a:p>
          </p:txBody>
        </p:sp>
        <p:sp>
          <p:nvSpPr>
            <p:cNvPr id="463989" name="Line 117"/>
            <p:cNvSpPr>
              <a:spLocks noChangeShapeType="1"/>
            </p:cNvSpPr>
            <p:nvPr/>
          </p:nvSpPr>
          <p:spPr bwMode="auto">
            <a:xfrm>
              <a:off x="3662" y="757"/>
              <a:ext cx="51" cy="101"/>
            </a:xfrm>
            <a:prstGeom prst="line">
              <a:avLst/>
            </a:prstGeom>
            <a:noFill/>
            <a:ln w="28575">
              <a:solidFill>
                <a:schemeClr val="accent2"/>
              </a:solidFill>
              <a:round/>
              <a:headEnd/>
              <a:tailEnd/>
            </a:ln>
          </p:spPr>
          <p:txBody>
            <a:bodyPr/>
            <a:lstStyle/>
            <a:p>
              <a:endParaRPr lang="en-US"/>
            </a:p>
          </p:txBody>
        </p:sp>
        <p:sp>
          <p:nvSpPr>
            <p:cNvPr id="463990" name="Line 118"/>
            <p:cNvSpPr>
              <a:spLocks noChangeShapeType="1"/>
            </p:cNvSpPr>
            <p:nvPr/>
          </p:nvSpPr>
          <p:spPr bwMode="auto">
            <a:xfrm flipV="1">
              <a:off x="3713" y="757"/>
              <a:ext cx="51" cy="101"/>
            </a:xfrm>
            <a:prstGeom prst="line">
              <a:avLst/>
            </a:prstGeom>
            <a:noFill/>
            <a:ln w="28575">
              <a:solidFill>
                <a:schemeClr val="accent2"/>
              </a:solidFill>
              <a:round/>
              <a:headEnd/>
              <a:tailEnd/>
            </a:ln>
          </p:spPr>
          <p:txBody>
            <a:bodyPr/>
            <a:lstStyle/>
            <a:p>
              <a:endParaRPr lang="en-US"/>
            </a:p>
          </p:txBody>
        </p:sp>
        <p:sp>
          <p:nvSpPr>
            <p:cNvPr id="463991" name="Line 119"/>
            <p:cNvSpPr>
              <a:spLocks noChangeShapeType="1"/>
            </p:cNvSpPr>
            <p:nvPr/>
          </p:nvSpPr>
          <p:spPr bwMode="auto">
            <a:xfrm>
              <a:off x="3764" y="757"/>
              <a:ext cx="51" cy="101"/>
            </a:xfrm>
            <a:prstGeom prst="line">
              <a:avLst/>
            </a:prstGeom>
            <a:noFill/>
            <a:ln w="28575">
              <a:solidFill>
                <a:schemeClr val="accent2"/>
              </a:solidFill>
              <a:round/>
              <a:headEnd/>
              <a:tailEnd/>
            </a:ln>
          </p:spPr>
          <p:txBody>
            <a:bodyPr/>
            <a:lstStyle/>
            <a:p>
              <a:endParaRPr lang="en-US"/>
            </a:p>
          </p:txBody>
        </p:sp>
        <p:sp>
          <p:nvSpPr>
            <p:cNvPr id="463992" name="Line 120"/>
            <p:cNvSpPr>
              <a:spLocks noChangeShapeType="1"/>
            </p:cNvSpPr>
            <p:nvPr/>
          </p:nvSpPr>
          <p:spPr bwMode="auto">
            <a:xfrm flipV="1">
              <a:off x="3815" y="808"/>
              <a:ext cx="50" cy="50"/>
            </a:xfrm>
            <a:prstGeom prst="line">
              <a:avLst/>
            </a:prstGeom>
            <a:noFill/>
            <a:ln w="28575">
              <a:solidFill>
                <a:schemeClr val="accent2"/>
              </a:solidFill>
              <a:round/>
              <a:headEnd/>
              <a:tailEnd/>
            </a:ln>
          </p:spPr>
          <p:txBody>
            <a:bodyPr/>
            <a:lstStyle/>
            <a:p>
              <a:endParaRPr lang="en-US"/>
            </a:p>
          </p:txBody>
        </p:sp>
        <p:sp>
          <p:nvSpPr>
            <p:cNvPr id="463993" name="Rectangle 121"/>
            <p:cNvSpPr>
              <a:spLocks noChangeArrowheads="1"/>
            </p:cNvSpPr>
            <p:nvPr/>
          </p:nvSpPr>
          <p:spPr bwMode="auto">
            <a:xfrm>
              <a:off x="3560" y="875"/>
              <a:ext cx="180" cy="173"/>
            </a:xfrm>
            <a:prstGeom prst="rect">
              <a:avLst/>
            </a:prstGeom>
            <a:noFill/>
            <a:ln w="28575">
              <a:noFill/>
              <a:miter lim="800000"/>
              <a:headEnd/>
              <a:tailEnd/>
            </a:ln>
          </p:spPr>
          <p:txBody>
            <a:bodyPr wrap="none" lIns="0" tIns="0" rIns="0" bIns="0">
              <a:spAutoFit/>
            </a:bodyPr>
            <a:lstStyle/>
            <a:p>
              <a:r>
                <a:rPr lang="en-US" sz="1800">
                  <a:solidFill>
                    <a:schemeClr val="accent2"/>
                  </a:solidFill>
                </a:rPr>
                <a:t> 10</a:t>
              </a:r>
            </a:p>
          </p:txBody>
        </p:sp>
        <p:sp>
          <p:nvSpPr>
            <p:cNvPr id="463994" name="Rectangle 122"/>
            <p:cNvSpPr>
              <a:spLocks noChangeArrowheads="1"/>
            </p:cNvSpPr>
            <p:nvPr/>
          </p:nvSpPr>
          <p:spPr bwMode="auto">
            <a:xfrm>
              <a:off x="4090" y="635"/>
              <a:ext cx="220" cy="173"/>
            </a:xfrm>
            <a:prstGeom prst="rect">
              <a:avLst/>
            </a:prstGeom>
            <a:noFill/>
            <a:ln w="28575">
              <a:noFill/>
              <a:miter lim="800000"/>
              <a:headEnd/>
              <a:tailEnd/>
            </a:ln>
          </p:spPr>
          <p:txBody>
            <a:bodyPr wrap="none" lIns="0" tIns="0" rIns="0" bIns="0">
              <a:spAutoFit/>
            </a:bodyPr>
            <a:lstStyle/>
            <a:p>
              <a:r>
                <a:rPr lang="en-US" sz="1800">
                  <a:solidFill>
                    <a:schemeClr val="accent2"/>
                  </a:solidFill>
                </a:rPr>
                <a:t> 1:2</a:t>
              </a:r>
            </a:p>
          </p:txBody>
        </p:sp>
        <p:sp>
          <p:nvSpPr>
            <p:cNvPr id="463995" name="Line 123"/>
            <p:cNvSpPr>
              <a:spLocks noChangeShapeType="1"/>
            </p:cNvSpPr>
            <p:nvPr/>
          </p:nvSpPr>
          <p:spPr bwMode="auto">
            <a:xfrm>
              <a:off x="4780" y="808"/>
              <a:ext cx="1" cy="253"/>
            </a:xfrm>
            <a:prstGeom prst="line">
              <a:avLst/>
            </a:prstGeom>
            <a:noFill/>
            <a:ln w="28575">
              <a:solidFill>
                <a:schemeClr val="accent2"/>
              </a:solidFill>
              <a:round/>
              <a:headEnd/>
              <a:tailEnd/>
            </a:ln>
          </p:spPr>
          <p:txBody>
            <a:bodyPr/>
            <a:lstStyle/>
            <a:p>
              <a:endParaRPr lang="en-US"/>
            </a:p>
          </p:txBody>
        </p:sp>
        <p:sp>
          <p:nvSpPr>
            <p:cNvPr id="463996" name="Line 124"/>
            <p:cNvSpPr>
              <a:spLocks noChangeShapeType="1"/>
            </p:cNvSpPr>
            <p:nvPr/>
          </p:nvSpPr>
          <p:spPr bwMode="auto">
            <a:xfrm>
              <a:off x="4780" y="1061"/>
              <a:ext cx="51" cy="50"/>
            </a:xfrm>
            <a:prstGeom prst="line">
              <a:avLst/>
            </a:prstGeom>
            <a:noFill/>
            <a:ln w="28575">
              <a:solidFill>
                <a:schemeClr val="accent2"/>
              </a:solidFill>
              <a:round/>
              <a:headEnd/>
              <a:tailEnd/>
            </a:ln>
          </p:spPr>
          <p:txBody>
            <a:bodyPr/>
            <a:lstStyle/>
            <a:p>
              <a:endParaRPr lang="en-US"/>
            </a:p>
          </p:txBody>
        </p:sp>
        <p:sp>
          <p:nvSpPr>
            <p:cNvPr id="463997" name="Line 125"/>
            <p:cNvSpPr>
              <a:spLocks noChangeShapeType="1"/>
            </p:cNvSpPr>
            <p:nvPr/>
          </p:nvSpPr>
          <p:spPr bwMode="auto">
            <a:xfrm flipH="1">
              <a:off x="4729" y="1111"/>
              <a:ext cx="102" cy="51"/>
            </a:xfrm>
            <a:prstGeom prst="line">
              <a:avLst/>
            </a:prstGeom>
            <a:noFill/>
            <a:ln w="28575">
              <a:solidFill>
                <a:schemeClr val="accent2"/>
              </a:solidFill>
              <a:round/>
              <a:headEnd/>
              <a:tailEnd/>
            </a:ln>
          </p:spPr>
          <p:txBody>
            <a:bodyPr/>
            <a:lstStyle/>
            <a:p>
              <a:endParaRPr lang="en-US"/>
            </a:p>
          </p:txBody>
        </p:sp>
        <p:sp>
          <p:nvSpPr>
            <p:cNvPr id="463998" name="Line 126"/>
            <p:cNvSpPr>
              <a:spLocks noChangeShapeType="1"/>
            </p:cNvSpPr>
            <p:nvPr/>
          </p:nvSpPr>
          <p:spPr bwMode="auto">
            <a:xfrm>
              <a:off x="4729" y="1162"/>
              <a:ext cx="102" cy="51"/>
            </a:xfrm>
            <a:prstGeom prst="line">
              <a:avLst/>
            </a:prstGeom>
            <a:noFill/>
            <a:ln w="28575">
              <a:solidFill>
                <a:schemeClr val="accent2"/>
              </a:solidFill>
              <a:round/>
              <a:headEnd/>
              <a:tailEnd/>
            </a:ln>
          </p:spPr>
          <p:txBody>
            <a:bodyPr/>
            <a:lstStyle/>
            <a:p>
              <a:endParaRPr lang="en-US"/>
            </a:p>
          </p:txBody>
        </p:sp>
        <p:sp>
          <p:nvSpPr>
            <p:cNvPr id="463999" name="Line 127"/>
            <p:cNvSpPr>
              <a:spLocks noChangeShapeType="1"/>
            </p:cNvSpPr>
            <p:nvPr/>
          </p:nvSpPr>
          <p:spPr bwMode="auto">
            <a:xfrm flipH="1">
              <a:off x="4729" y="1213"/>
              <a:ext cx="102" cy="51"/>
            </a:xfrm>
            <a:prstGeom prst="line">
              <a:avLst/>
            </a:prstGeom>
            <a:noFill/>
            <a:ln w="28575">
              <a:solidFill>
                <a:schemeClr val="accent2"/>
              </a:solidFill>
              <a:round/>
              <a:headEnd/>
              <a:tailEnd/>
            </a:ln>
          </p:spPr>
          <p:txBody>
            <a:bodyPr/>
            <a:lstStyle/>
            <a:p>
              <a:endParaRPr lang="en-US"/>
            </a:p>
          </p:txBody>
        </p:sp>
        <p:sp>
          <p:nvSpPr>
            <p:cNvPr id="464000" name="Line 128"/>
            <p:cNvSpPr>
              <a:spLocks noChangeShapeType="1"/>
            </p:cNvSpPr>
            <p:nvPr/>
          </p:nvSpPr>
          <p:spPr bwMode="auto">
            <a:xfrm>
              <a:off x="4729" y="1264"/>
              <a:ext cx="102" cy="50"/>
            </a:xfrm>
            <a:prstGeom prst="line">
              <a:avLst/>
            </a:prstGeom>
            <a:noFill/>
            <a:ln w="28575">
              <a:solidFill>
                <a:schemeClr val="accent2"/>
              </a:solidFill>
              <a:round/>
              <a:headEnd/>
              <a:tailEnd/>
            </a:ln>
          </p:spPr>
          <p:txBody>
            <a:bodyPr/>
            <a:lstStyle/>
            <a:p>
              <a:endParaRPr lang="en-US"/>
            </a:p>
          </p:txBody>
        </p:sp>
        <p:sp>
          <p:nvSpPr>
            <p:cNvPr id="464001" name="Line 129"/>
            <p:cNvSpPr>
              <a:spLocks noChangeShapeType="1"/>
            </p:cNvSpPr>
            <p:nvPr/>
          </p:nvSpPr>
          <p:spPr bwMode="auto">
            <a:xfrm flipH="1">
              <a:off x="4729" y="1314"/>
              <a:ext cx="102" cy="51"/>
            </a:xfrm>
            <a:prstGeom prst="line">
              <a:avLst/>
            </a:prstGeom>
            <a:noFill/>
            <a:ln w="28575">
              <a:solidFill>
                <a:schemeClr val="accent2"/>
              </a:solidFill>
              <a:round/>
              <a:headEnd/>
              <a:tailEnd/>
            </a:ln>
          </p:spPr>
          <p:txBody>
            <a:bodyPr/>
            <a:lstStyle/>
            <a:p>
              <a:endParaRPr lang="en-US"/>
            </a:p>
          </p:txBody>
        </p:sp>
        <p:sp>
          <p:nvSpPr>
            <p:cNvPr id="464002" name="Line 130"/>
            <p:cNvSpPr>
              <a:spLocks noChangeShapeType="1"/>
            </p:cNvSpPr>
            <p:nvPr/>
          </p:nvSpPr>
          <p:spPr bwMode="auto">
            <a:xfrm>
              <a:off x="4729" y="1365"/>
              <a:ext cx="51" cy="50"/>
            </a:xfrm>
            <a:prstGeom prst="line">
              <a:avLst/>
            </a:prstGeom>
            <a:noFill/>
            <a:ln w="28575">
              <a:solidFill>
                <a:schemeClr val="accent2"/>
              </a:solidFill>
              <a:round/>
              <a:headEnd/>
              <a:tailEnd/>
            </a:ln>
          </p:spPr>
          <p:txBody>
            <a:bodyPr/>
            <a:lstStyle/>
            <a:p>
              <a:endParaRPr lang="en-US"/>
            </a:p>
          </p:txBody>
        </p:sp>
        <p:sp>
          <p:nvSpPr>
            <p:cNvPr id="464003" name="Line 131"/>
            <p:cNvSpPr>
              <a:spLocks noChangeShapeType="1"/>
            </p:cNvSpPr>
            <p:nvPr/>
          </p:nvSpPr>
          <p:spPr bwMode="auto">
            <a:xfrm>
              <a:off x="4780" y="1415"/>
              <a:ext cx="1" cy="203"/>
            </a:xfrm>
            <a:prstGeom prst="line">
              <a:avLst/>
            </a:prstGeom>
            <a:noFill/>
            <a:ln w="28575">
              <a:solidFill>
                <a:schemeClr val="accent2"/>
              </a:solidFill>
              <a:round/>
              <a:headEnd/>
              <a:tailEnd/>
            </a:ln>
          </p:spPr>
          <p:txBody>
            <a:bodyPr/>
            <a:lstStyle/>
            <a:p>
              <a:endParaRPr lang="en-US"/>
            </a:p>
          </p:txBody>
        </p:sp>
        <p:sp>
          <p:nvSpPr>
            <p:cNvPr id="464004" name="Rectangle 132"/>
            <p:cNvSpPr>
              <a:spLocks noChangeArrowheads="1"/>
            </p:cNvSpPr>
            <p:nvPr/>
          </p:nvSpPr>
          <p:spPr bwMode="auto">
            <a:xfrm>
              <a:off x="4882" y="1178"/>
              <a:ext cx="144" cy="173"/>
            </a:xfrm>
            <a:prstGeom prst="rect">
              <a:avLst/>
            </a:prstGeom>
            <a:noFill/>
            <a:ln w="28575">
              <a:noFill/>
              <a:miter lim="800000"/>
              <a:headEnd/>
              <a:tailEnd/>
            </a:ln>
          </p:spPr>
          <p:txBody>
            <a:bodyPr wrap="none" lIns="0" tIns="0" rIns="0" bIns="0">
              <a:spAutoFit/>
            </a:bodyPr>
            <a:lstStyle/>
            <a:p>
              <a:r>
                <a:rPr lang="en-US" sz="1800">
                  <a:solidFill>
                    <a:schemeClr val="accent2"/>
                  </a:solidFill>
                </a:rPr>
                <a:t>10</a:t>
              </a:r>
            </a:p>
          </p:txBody>
        </p:sp>
        <p:sp>
          <p:nvSpPr>
            <p:cNvPr id="464005" name="Line 133"/>
            <p:cNvSpPr>
              <a:spLocks noChangeShapeType="1"/>
            </p:cNvSpPr>
            <p:nvPr/>
          </p:nvSpPr>
          <p:spPr bwMode="auto">
            <a:xfrm>
              <a:off x="2849" y="808"/>
              <a:ext cx="254" cy="0"/>
            </a:xfrm>
            <a:prstGeom prst="line">
              <a:avLst/>
            </a:prstGeom>
            <a:noFill/>
            <a:ln w="28575">
              <a:solidFill>
                <a:schemeClr val="accent2"/>
              </a:solidFill>
              <a:round/>
              <a:headEnd/>
              <a:tailEnd/>
            </a:ln>
          </p:spPr>
          <p:txBody>
            <a:bodyPr/>
            <a:lstStyle/>
            <a:p>
              <a:endParaRPr lang="en-US"/>
            </a:p>
          </p:txBody>
        </p:sp>
        <p:sp>
          <p:nvSpPr>
            <p:cNvPr id="464006" name="Line 134"/>
            <p:cNvSpPr>
              <a:spLocks noChangeShapeType="1"/>
            </p:cNvSpPr>
            <p:nvPr/>
          </p:nvSpPr>
          <p:spPr bwMode="auto">
            <a:xfrm>
              <a:off x="2290" y="1618"/>
              <a:ext cx="813" cy="0"/>
            </a:xfrm>
            <a:prstGeom prst="line">
              <a:avLst/>
            </a:prstGeom>
            <a:noFill/>
            <a:ln w="28575">
              <a:solidFill>
                <a:schemeClr val="accent2"/>
              </a:solidFill>
              <a:round/>
              <a:headEnd/>
              <a:tailEnd/>
            </a:ln>
          </p:spPr>
          <p:txBody>
            <a:bodyPr/>
            <a:lstStyle/>
            <a:p>
              <a:endParaRPr lang="en-US"/>
            </a:p>
          </p:txBody>
        </p:sp>
        <p:sp>
          <p:nvSpPr>
            <p:cNvPr id="464007" name="Line 135"/>
            <p:cNvSpPr>
              <a:spLocks noChangeShapeType="1"/>
            </p:cNvSpPr>
            <p:nvPr/>
          </p:nvSpPr>
          <p:spPr bwMode="auto">
            <a:xfrm flipV="1">
              <a:off x="3103" y="808"/>
              <a:ext cx="1" cy="202"/>
            </a:xfrm>
            <a:prstGeom prst="line">
              <a:avLst/>
            </a:prstGeom>
            <a:noFill/>
            <a:ln w="28575">
              <a:solidFill>
                <a:schemeClr val="accent2"/>
              </a:solidFill>
              <a:round/>
              <a:headEnd/>
              <a:tailEnd/>
            </a:ln>
          </p:spPr>
          <p:txBody>
            <a:bodyPr/>
            <a:lstStyle/>
            <a:p>
              <a:endParaRPr lang="en-US"/>
            </a:p>
          </p:txBody>
        </p:sp>
        <p:sp>
          <p:nvSpPr>
            <p:cNvPr id="464008" name="Arc 136"/>
            <p:cNvSpPr>
              <a:spLocks/>
            </p:cNvSpPr>
            <p:nvPr/>
          </p:nvSpPr>
          <p:spPr bwMode="auto">
            <a:xfrm>
              <a:off x="3103" y="1010"/>
              <a:ext cx="51" cy="51"/>
            </a:xfrm>
            <a:custGeom>
              <a:avLst/>
              <a:gdLst>
                <a:gd name="G0" fmla="+- 0 0 0"/>
                <a:gd name="G1" fmla="+- 21600 0 0"/>
                <a:gd name="G2" fmla="+- 21600 0 0"/>
                <a:gd name="T0" fmla="*/ 0 w 21599"/>
                <a:gd name="T1" fmla="*/ 0 h 21600"/>
                <a:gd name="T2" fmla="*/ 21599 w 21599"/>
                <a:gd name="T3" fmla="*/ 21407 h 21600"/>
                <a:gd name="T4" fmla="*/ 0 w 21599"/>
                <a:gd name="T5" fmla="*/ 21600 h 21600"/>
              </a:gdLst>
              <a:ahLst/>
              <a:cxnLst>
                <a:cxn ang="0">
                  <a:pos x="T0" y="T1"/>
                </a:cxn>
                <a:cxn ang="0">
                  <a:pos x="T2" y="T3"/>
                </a:cxn>
                <a:cxn ang="0">
                  <a:pos x="T4" y="T5"/>
                </a:cxn>
              </a:cxnLst>
              <a:rect l="0" t="0" r="r" b="b"/>
              <a:pathLst>
                <a:path w="21599" h="21600" fill="none" extrusionOk="0">
                  <a:moveTo>
                    <a:pt x="-1" y="0"/>
                  </a:moveTo>
                  <a:cubicBezTo>
                    <a:pt x="11854" y="0"/>
                    <a:pt x="21493" y="9553"/>
                    <a:pt x="21599" y="21406"/>
                  </a:cubicBezTo>
                </a:path>
                <a:path w="21599" h="21600" stroke="0" extrusionOk="0">
                  <a:moveTo>
                    <a:pt x="-1" y="0"/>
                  </a:moveTo>
                  <a:cubicBezTo>
                    <a:pt x="11854" y="0"/>
                    <a:pt x="21493" y="9553"/>
                    <a:pt x="21599" y="21406"/>
                  </a:cubicBezTo>
                  <a:lnTo>
                    <a:pt x="0" y="21600"/>
                  </a:lnTo>
                  <a:close/>
                </a:path>
              </a:pathLst>
            </a:custGeom>
            <a:noFill/>
            <a:ln w="28575">
              <a:solidFill>
                <a:schemeClr val="accent2"/>
              </a:solidFill>
              <a:round/>
              <a:headEnd/>
              <a:tailEnd/>
            </a:ln>
          </p:spPr>
          <p:txBody>
            <a:bodyPr/>
            <a:lstStyle/>
            <a:p>
              <a:endParaRPr lang="en-US"/>
            </a:p>
          </p:txBody>
        </p:sp>
        <p:sp>
          <p:nvSpPr>
            <p:cNvPr id="464009" name="Arc 137"/>
            <p:cNvSpPr>
              <a:spLocks/>
            </p:cNvSpPr>
            <p:nvPr/>
          </p:nvSpPr>
          <p:spPr bwMode="auto">
            <a:xfrm>
              <a:off x="3103" y="1061"/>
              <a:ext cx="52" cy="51"/>
            </a:xfrm>
            <a:custGeom>
              <a:avLst/>
              <a:gdLst>
                <a:gd name="G0" fmla="+- 0 0 0"/>
                <a:gd name="G1" fmla="+- 193 0 0"/>
                <a:gd name="G2" fmla="+- 21600 0 0"/>
                <a:gd name="T0" fmla="*/ 21599 w 21600"/>
                <a:gd name="T1" fmla="*/ 0 h 21793"/>
                <a:gd name="T2" fmla="*/ 0 w 21600"/>
                <a:gd name="T3" fmla="*/ 21793 h 21793"/>
                <a:gd name="T4" fmla="*/ 0 w 21600"/>
                <a:gd name="T5" fmla="*/ 193 h 21793"/>
              </a:gdLst>
              <a:ahLst/>
              <a:cxnLst>
                <a:cxn ang="0">
                  <a:pos x="T0" y="T1"/>
                </a:cxn>
                <a:cxn ang="0">
                  <a:pos x="T2" y="T3"/>
                </a:cxn>
                <a:cxn ang="0">
                  <a:pos x="T4" y="T5"/>
                </a:cxn>
              </a:cxnLst>
              <a:rect l="0" t="0" r="r" b="b"/>
              <a:pathLst>
                <a:path w="21600" h="21793" fill="none" extrusionOk="0">
                  <a:moveTo>
                    <a:pt x="21599" y="-1"/>
                  </a:moveTo>
                  <a:cubicBezTo>
                    <a:pt x="21599" y="64"/>
                    <a:pt x="21600" y="128"/>
                    <a:pt x="21600" y="193"/>
                  </a:cubicBezTo>
                  <a:cubicBezTo>
                    <a:pt x="21600" y="12122"/>
                    <a:pt x="11929" y="21792"/>
                    <a:pt x="0" y="21793"/>
                  </a:cubicBezTo>
                </a:path>
                <a:path w="21600" h="21793" stroke="0" extrusionOk="0">
                  <a:moveTo>
                    <a:pt x="21599" y="-1"/>
                  </a:moveTo>
                  <a:cubicBezTo>
                    <a:pt x="21599" y="64"/>
                    <a:pt x="21600" y="128"/>
                    <a:pt x="21600" y="193"/>
                  </a:cubicBezTo>
                  <a:cubicBezTo>
                    <a:pt x="21600" y="12122"/>
                    <a:pt x="11929" y="21792"/>
                    <a:pt x="0" y="21793"/>
                  </a:cubicBezTo>
                  <a:lnTo>
                    <a:pt x="0" y="193"/>
                  </a:lnTo>
                  <a:close/>
                </a:path>
              </a:pathLst>
            </a:custGeom>
            <a:noFill/>
            <a:ln w="28575">
              <a:solidFill>
                <a:schemeClr val="accent2"/>
              </a:solidFill>
              <a:round/>
              <a:headEnd/>
              <a:tailEnd/>
            </a:ln>
          </p:spPr>
          <p:txBody>
            <a:bodyPr/>
            <a:lstStyle/>
            <a:p>
              <a:endParaRPr lang="en-US"/>
            </a:p>
          </p:txBody>
        </p:sp>
        <p:sp>
          <p:nvSpPr>
            <p:cNvPr id="464010" name="Arc 138"/>
            <p:cNvSpPr>
              <a:spLocks/>
            </p:cNvSpPr>
            <p:nvPr/>
          </p:nvSpPr>
          <p:spPr bwMode="auto">
            <a:xfrm>
              <a:off x="3103" y="1111"/>
              <a:ext cx="51" cy="51"/>
            </a:xfrm>
            <a:custGeom>
              <a:avLst/>
              <a:gdLst>
                <a:gd name="G0" fmla="+- 0 0 0"/>
                <a:gd name="G1" fmla="+- 21600 0 0"/>
                <a:gd name="G2" fmla="+- 21600 0 0"/>
                <a:gd name="T0" fmla="*/ 0 w 21599"/>
                <a:gd name="T1" fmla="*/ 0 h 21600"/>
                <a:gd name="T2" fmla="*/ 21599 w 21599"/>
                <a:gd name="T3" fmla="*/ 21407 h 21600"/>
                <a:gd name="T4" fmla="*/ 0 w 21599"/>
                <a:gd name="T5" fmla="*/ 21600 h 21600"/>
              </a:gdLst>
              <a:ahLst/>
              <a:cxnLst>
                <a:cxn ang="0">
                  <a:pos x="T0" y="T1"/>
                </a:cxn>
                <a:cxn ang="0">
                  <a:pos x="T2" y="T3"/>
                </a:cxn>
                <a:cxn ang="0">
                  <a:pos x="T4" y="T5"/>
                </a:cxn>
              </a:cxnLst>
              <a:rect l="0" t="0" r="r" b="b"/>
              <a:pathLst>
                <a:path w="21599" h="21600" fill="none" extrusionOk="0">
                  <a:moveTo>
                    <a:pt x="-1" y="0"/>
                  </a:moveTo>
                  <a:cubicBezTo>
                    <a:pt x="11854" y="0"/>
                    <a:pt x="21493" y="9553"/>
                    <a:pt x="21599" y="21406"/>
                  </a:cubicBezTo>
                </a:path>
                <a:path w="21599" h="21600" stroke="0" extrusionOk="0">
                  <a:moveTo>
                    <a:pt x="-1" y="0"/>
                  </a:moveTo>
                  <a:cubicBezTo>
                    <a:pt x="11854" y="0"/>
                    <a:pt x="21493" y="9553"/>
                    <a:pt x="21599" y="21406"/>
                  </a:cubicBezTo>
                  <a:lnTo>
                    <a:pt x="0" y="21600"/>
                  </a:lnTo>
                  <a:close/>
                </a:path>
              </a:pathLst>
            </a:custGeom>
            <a:noFill/>
            <a:ln w="28575">
              <a:solidFill>
                <a:schemeClr val="accent2"/>
              </a:solidFill>
              <a:round/>
              <a:headEnd/>
              <a:tailEnd/>
            </a:ln>
          </p:spPr>
          <p:txBody>
            <a:bodyPr/>
            <a:lstStyle/>
            <a:p>
              <a:endParaRPr lang="en-US"/>
            </a:p>
          </p:txBody>
        </p:sp>
        <p:sp>
          <p:nvSpPr>
            <p:cNvPr id="464011" name="Arc 139"/>
            <p:cNvSpPr>
              <a:spLocks/>
            </p:cNvSpPr>
            <p:nvPr/>
          </p:nvSpPr>
          <p:spPr bwMode="auto">
            <a:xfrm>
              <a:off x="3103" y="1162"/>
              <a:ext cx="52" cy="51"/>
            </a:xfrm>
            <a:custGeom>
              <a:avLst/>
              <a:gdLst>
                <a:gd name="G0" fmla="+- 0 0 0"/>
                <a:gd name="G1" fmla="+- 193 0 0"/>
                <a:gd name="G2" fmla="+- 21600 0 0"/>
                <a:gd name="T0" fmla="*/ 21599 w 21600"/>
                <a:gd name="T1" fmla="*/ 0 h 21793"/>
                <a:gd name="T2" fmla="*/ 0 w 21600"/>
                <a:gd name="T3" fmla="*/ 21793 h 21793"/>
                <a:gd name="T4" fmla="*/ 0 w 21600"/>
                <a:gd name="T5" fmla="*/ 193 h 21793"/>
              </a:gdLst>
              <a:ahLst/>
              <a:cxnLst>
                <a:cxn ang="0">
                  <a:pos x="T0" y="T1"/>
                </a:cxn>
                <a:cxn ang="0">
                  <a:pos x="T2" y="T3"/>
                </a:cxn>
                <a:cxn ang="0">
                  <a:pos x="T4" y="T5"/>
                </a:cxn>
              </a:cxnLst>
              <a:rect l="0" t="0" r="r" b="b"/>
              <a:pathLst>
                <a:path w="21600" h="21793" fill="none" extrusionOk="0">
                  <a:moveTo>
                    <a:pt x="21599" y="-1"/>
                  </a:moveTo>
                  <a:cubicBezTo>
                    <a:pt x="21599" y="64"/>
                    <a:pt x="21600" y="128"/>
                    <a:pt x="21600" y="193"/>
                  </a:cubicBezTo>
                  <a:cubicBezTo>
                    <a:pt x="21600" y="12122"/>
                    <a:pt x="11929" y="21792"/>
                    <a:pt x="0" y="21793"/>
                  </a:cubicBezTo>
                </a:path>
                <a:path w="21600" h="21793" stroke="0" extrusionOk="0">
                  <a:moveTo>
                    <a:pt x="21599" y="-1"/>
                  </a:moveTo>
                  <a:cubicBezTo>
                    <a:pt x="21599" y="64"/>
                    <a:pt x="21600" y="128"/>
                    <a:pt x="21600" y="193"/>
                  </a:cubicBezTo>
                  <a:cubicBezTo>
                    <a:pt x="21600" y="12122"/>
                    <a:pt x="11929" y="21792"/>
                    <a:pt x="0" y="21793"/>
                  </a:cubicBezTo>
                  <a:lnTo>
                    <a:pt x="0" y="193"/>
                  </a:lnTo>
                  <a:close/>
                </a:path>
              </a:pathLst>
            </a:custGeom>
            <a:noFill/>
            <a:ln w="28575">
              <a:solidFill>
                <a:schemeClr val="accent2"/>
              </a:solidFill>
              <a:round/>
              <a:headEnd/>
              <a:tailEnd/>
            </a:ln>
          </p:spPr>
          <p:txBody>
            <a:bodyPr/>
            <a:lstStyle/>
            <a:p>
              <a:endParaRPr lang="en-US"/>
            </a:p>
          </p:txBody>
        </p:sp>
        <p:sp>
          <p:nvSpPr>
            <p:cNvPr id="464012" name="Arc 140"/>
            <p:cNvSpPr>
              <a:spLocks/>
            </p:cNvSpPr>
            <p:nvPr/>
          </p:nvSpPr>
          <p:spPr bwMode="auto">
            <a:xfrm>
              <a:off x="3103" y="1213"/>
              <a:ext cx="52" cy="51"/>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accent2"/>
              </a:solidFill>
              <a:round/>
              <a:headEnd/>
              <a:tailEnd/>
            </a:ln>
          </p:spPr>
          <p:txBody>
            <a:bodyPr/>
            <a:lstStyle/>
            <a:p>
              <a:endParaRPr lang="en-US"/>
            </a:p>
          </p:txBody>
        </p:sp>
        <p:sp>
          <p:nvSpPr>
            <p:cNvPr id="464013" name="Arc 141"/>
            <p:cNvSpPr>
              <a:spLocks/>
            </p:cNvSpPr>
            <p:nvPr/>
          </p:nvSpPr>
          <p:spPr bwMode="auto">
            <a:xfrm>
              <a:off x="3103" y="1264"/>
              <a:ext cx="52" cy="51"/>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8575">
              <a:solidFill>
                <a:schemeClr val="accent2"/>
              </a:solidFill>
              <a:round/>
              <a:headEnd/>
              <a:tailEnd/>
            </a:ln>
          </p:spPr>
          <p:txBody>
            <a:bodyPr/>
            <a:lstStyle/>
            <a:p>
              <a:endParaRPr lang="en-US"/>
            </a:p>
          </p:txBody>
        </p:sp>
        <p:sp>
          <p:nvSpPr>
            <p:cNvPr id="464014" name="Arc 142"/>
            <p:cNvSpPr>
              <a:spLocks/>
            </p:cNvSpPr>
            <p:nvPr/>
          </p:nvSpPr>
          <p:spPr bwMode="auto">
            <a:xfrm>
              <a:off x="3103" y="1314"/>
              <a:ext cx="51" cy="51"/>
            </a:xfrm>
            <a:custGeom>
              <a:avLst/>
              <a:gdLst>
                <a:gd name="G0" fmla="+- 0 0 0"/>
                <a:gd name="G1" fmla="+- 21600 0 0"/>
                <a:gd name="G2" fmla="+- 21600 0 0"/>
                <a:gd name="T0" fmla="*/ 0 w 21599"/>
                <a:gd name="T1" fmla="*/ 0 h 21600"/>
                <a:gd name="T2" fmla="*/ 21599 w 21599"/>
                <a:gd name="T3" fmla="*/ 21407 h 21600"/>
                <a:gd name="T4" fmla="*/ 0 w 21599"/>
                <a:gd name="T5" fmla="*/ 21600 h 21600"/>
              </a:gdLst>
              <a:ahLst/>
              <a:cxnLst>
                <a:cxn ang="0">
                  <a:pos x="T0" y="T1"/>
                </a:cxn>
                <a:cxn ang="0">
                  <a:pos x="T2" y="T3"/>
                </a:cxn>
                <a:cxn ang="0">
                  <a:pos x="T4" y="T5"/>
                </a:cxn>
              </a:cxnLst>
              <a:rect l="0" t="0" r="r" b="b"/>
              <a:pathLst>
                <a:path w="21599" h="21600" fill="none" extrusionOk="0">
                  <a:moveTo>
                    <a:pt x="-1" y="0"/>
                  </a:moveTo>
                  <a:cubicBezTo>
                    <a:pt x="11854" y="0"/>
                    <a:pt x="21493" y="9553"/>
                    <a:pt x="21599" y="21406"/>
                  </a:cubicBezTo>
                </a:path>
                <a:path w="21599" h="21600" stroke="0" extrusionOk="0">
                  <a:moveTo>
                    <a:pt x="-1" y="0"/>
                  </a:moveTo>
                  <a:cubicBezTo>
                    <a:pt x="11854" y="0"/>
                    <a:pt x="21493" y="9553"/>
                    <a:pt x="21599" y="21406"/>
                  </a:cubicBezTo>
                  <a:lnTo>
                    <a:pt x="0" y="21600"/>
                  </a:lnTo>
                  <a:close/>
                </a:path>
              </a:pathLst>
            </a:custGeom>
            <a:noFill/>
            <a:ln w="28575">
              <a:solidFill>
                <a:schemeClr val="accent2"/>
              </a:solidFill>
              <a:round/>
              <a:headEnd/>
              <a:tailEnd/>
            </a:ln>
          </p:spPr>
          <p:txBody>
            <a:bodyPr/>
            <a:lstStyle/>
            <a:p>
              <a:endParaRPr lang="en-US"/>
            </a:p>
          </p:txBody>
        </p:sp>
        <p:sp>
          <p:nvSpPr>
            <p:cNvPr id="464015" name="Arc 143"/>
            <p:cNvSpPr>
              <a:spLocks/>
            </p:cNvSpPr>
            <p:nvPr/>
          </p:nvSpPr>
          <p:spPr bwMode="auto">
            <a:xfrm>
              <a:off x="3103" y="1365"/>
              <a:ext cx="52" cy="51"/>
            </a:xfrm>
            <a:custGeom>
              <a:avLst/>
              <a:gdLst>
                <a:gd name="G0" fmla="+- 0 0 0"/>
                <a:gd name="G1" fmla="+- 193 0 0"/>
                <a:gd name="G2" fmla="+- 21600 0 0"/>
                <a:gd name="T0" fmla="*/ 21599 w 21600"/>
                <a:gd name="T1" fmla="*/ 0 h 21793"/>
                <a:gd name="T2" fmla="*/ 0 w 21600"/>
                <a:gd name="T3" fmla="*/ 21793 h 21793"/>
                <a:gd name="T4" fmla="*/ 0 w 21600"/>
                <a:gd name="T5" fmla="*/ 193 h 21793"/>
              </a:gdLst>
              <a:ahLst/>
              <a:cxnLst>
                <a:cxn ang="0">
                  <a:pos x="T0" y="T1"/>
                </a:cxn>
                <a:cxn ang="0">
                  <a:pos x="T2" y="T3"/>
                </a:cxn>
                <a:cxn ang="0">
                  <a:pos x="T4" y="T5"/>
                </a:cxn>
              </a:cxnLst>
              <a:rect l="0" t="0" r="r" b="b"/>
              <a:pathLst>
                <a:path w="21600" h="21793" fill="none" extrusionOk="0">
                  <a:moveTo>
                    <a:pt x="21599" y="-1"/>
                  </a:moveTo>
                  <a:cubicBezTo>
                    <a:pt x="21599" y="64"/>
                    <a:pt x="21600" y="128"/>
                    <a:pt x="21600" y="193"/>
                  </a:cubicBezTo>
                  <a:cubicBezTo>
                    <a:pt x="21600" y="12122"/>
                    <a:pt x="11929" y="21792"/>
                    <a:pt x="0" y="21793"/>
                  </a:cubicBezTo>
                </a:path>
                <a:path w="21600" h="21793" stroke="0" extrusionOk="0">
                  <a:moveTo>
                    <a:pt x="21599" y="-1"/>
                  </a:moveTo>
                  <a:cubicBezTo>
                    <a:pt x="21599" y="64"/>
                    <a:pt x="21600" y="128"/>
                    <a:pt x="21600" y="193"/>
                  </a:cubicBezTo>
                  <a:cubicBezTo>
                    <a:pt x="21600" y="12122"/>
                    <a:pt x="11929" y="21792"/>
                    <a:pt x="0" y="21793"/>
                  </a:cubicBezTo>
                  <a:lnTo>
                    <a:pt x="0" y="193"/>
                  </a:lnTo>
                  <a:close/>
                </a:path>
              </a:pathLst>
            </a:custGeom>
            <a:noFill/>
            <a:ln w="28575">
              <a:solidFill>
                <a:schemeClr val="accent2"/>
              </a:solidFill>
              <a:round/>
              <a:headEnd/>
              <a:tailEnd/>
            </a:ln>
          </p:spPr>
          <p:txBody>
            <a:bodyPr/>
            <a:lstStyle/>
            <a:p>
              <a:endParaRPr lang="en-US"/>
            </a:p>
          </p:txBody>
        </p:sp>
        <p:sp>
          <p:nvSpPr>
            <p:cNvPr id="464016" name="Line 144"/>
            <p:cNvSpPr>
              <a:spLocks noChangeShapeType="1"/>
            </p:cNvSpPr>
            <p:nvPr/>
          </p:nvSpPr>
          <p:spPr bwMode="auto">
            <a:xfrm>
              <a:off x="3103" y="1415"/>
              <a:ext cx="1" cy="203"/>
            </a:xfrm>
            <a:prstGeom prst="line">
              <a:avLst/>
            </a:prstGeom>
            <a:noFill/>
            <a:ln w="28575">
              <a:solidFill>
                <a:schemeClr val="accent2"/>
              </a:solidFill>
              <a:round/>
              <a:headEnd/>
              <a:tailEnd/>
            </a:ln>
          </p:spPr>
          <p:txBody>
            <a:bodyPr/>
            <a:lstStyle/>
            <a:p>
              <a:endParaRPr lang="en-US"/>
            </a:p>
          </p:txBody>
        </p:sp>
        <p:sp>
          <p:nvSpPr>
            <p:cNvPr id="464017" name="Line 145"/>
            <p:cNvSpPr>
              <a:spLocks noChangeShapeType="1"/>
            </p:cNvSpPr>
            <p:nvPr/>
          </p:nvSpPr>
          <p:spPr bwMode="auto">
            <a:xfrm flipV="1">
              <a:off x="3306" y="808"/>
              <a:ext cx="1" cy="202"/>
            </a:xfrm>
            <a:prstGeom prst="line">
              <a:avLst/>
            </a:prstGeom>
            <a:noFill/>
            <a:ln w="28575">
              <a:solidFill>
                <a:schemeClr val="accent2"/>
              </a:solidFill>
              <a:round/>
              <a:headEnd/>
              <a:tailEnd/>
            </a:ln>
          </p:spPr>
          <p:txBody>
            <a:bodyPr/>
            <a:lstStyle/>
            <a:p>
              <a:endParaRPr lang="en-US"/>
            </a:p>
          </p:txBody>
        </p:sp>
        <p:sp>
          <p:nvSpPr>
            <p:cNvPr id="464018" name="Arc 146"/>
            <p:cNvSpPr>
              <a:spLocks/>
            </p:cNvSpPr>
            <p:nvPr/>
          </p:nvSpPr>
          <p:spPr bwMode="auto">
            <a:xfrm>
              <a:off x="3306" y="1010"/>
              <a:ext cx="51" cy="51"/>
            </a:xfrm>
            <a:custGeom>
              <a:avLst/>
              <a:gdLst>
                <a:gd name="G0" fmla="+- 191 0 0"/>
                <a:gd name="G1" fmla="+- 21600 0 0"/>
                <a:gd name="G2" fmla="+- 21600 0 0"/>
                <a:gd name="T0" fmla="*/ 0 w 21790"/>
                <a:gd name="T1" fmla="*/ 1 h 21600"/>
                <a:gd name="T2" fmla="*/ 21790 w 21790"/>
                <a:gd name="T3" fmla="*/ 21405 h 21600"/>
                <a:gd name="T4" fmla="*/ 191 w 21790"/>
                <a:gd name="T5" fmla="*/ 21600 h 21600"/>
              </a:gdLst>
              <a:ahLst/>
              <a:cxnLst>
                <a:cxn ang="0">
                  <a:pos x="T0" y="T1"/>
                </a:cxn>
                <a:cxn ang="0">
                  <a:pos x="T2" y="T3"/>
                </a:cxn>
                <a:cxn ang="0">
                  <a:pos x="T4" y="T5"/>
                </a:cxn>
              </a:cxnLst>
              <a:rect l="0" t="0" r="r" b="b"/>
              <a:pathLst>
                <a:path w="21790" h="21600" fill="none" extrusionOk="0">
                  <a:moveTo>
                    <a:pt x="-1" y="0"/>
                  </a:moveTo>
                  <a:cubicBezTo>
                    <a:pt x="63" y="0"/>
                    <a:pt x="127" y="-1"/>
                    <a:pt x="191" y="0"/>
                  </a:cubicBezTo>
                  <a:cubicBezTo>
                    <a:pt x="12044" y="0"/>
                    <a:pt x="21683" y="9552"/>
                    <a:pt x="21790" y="21404"/>
                  </a:cubicBezTo>
                </a:path>
                <a:path w="21790" h="21600" stroke="0" extrusionOk="0">
                  <a:moveTo>
                    <a:pt x="-1" y="0"/>
                  </a:moveTo>
                  <a:cubicBezTo>
                    <a:pt x="63" y="0"/>
                    <a:pt x="127" y="-1"/>
                    <a:pt x="191" y="0"/>
                  </a:cubicBezTo>
                  <a:cubicBezTo>
                    <a:pt x="12044" y="0"/>
                    <a:pt x="21683" y="9552"/>
                    <a:pt x="21790" y="21404"/>
                  </a:cubicBezTo>
                  <a:lnTo>
                    <a:pt x="191" y="21600"/>
                  </a:lnTo>
                  <a:close/>
                </a:path>
              </a:pathLst>
            </a:custGeom>
            <a:noFill/>
            <a:ln w="28575">
              <a:solidFill>
                <a:schemeClr val="accent2"/>
              </a:solidFill>
              <a:round/>
              <a:headEnd/>
              <a:tailEnd/>
            </a:ln>
          </p:spPr>
          <p:txBody>
            <a:bodyPr/>
            <a:lstStyle/>
            <a:p>
              <a:endParaRPr lang="en-US"/>
            </a:p>
          </p:txBody>
        </p:sp>
        <p:sp>
          <p:nvSpPr>
            <p:cNvPr id="464019" name="Arc 147"/>
            <p:cNvSpPr>
              <a:spLocks/>
            </p:cNvSpPr>
            <p:nvPr/>
          </p:nvSpPr>
          <p:spPr bwMode="auto">
            <a:xfrm>
              <a:off x="3306" y="1061"/>
              <a:ext cx="52" cy="51"/>
            </a:xfrm>
            <a:custGeom>
              <a:avLst/>
              <a:gdLst>
                <a:gd name="G0" fmla="+- 195 0 0"/>
                <a:gd name="G1" fmla="+- 195 0 0"/>
                <a:gd name="G2" fmla="+- 21600 0 0"/>
                <a:gd name="T0" fmla="*/ 21794 w 21795"/>
                <a:gd name="T1" fmla="*/ 0 h 21795"/>
                <a:gd name="T2" fmla="*/ 0 w 21795"/>
                <a:gd name="T3" fmla="*/ 21794 h 21795"/>
                <a:gd name="T4" fmla="*/ 195 w 21795"/>
                <a:gd name="T5" fmla="*/ 195 h 21795"/>
              </a:gdLst>
              <a:ahLst/>
              <a:cxnLst>
                <a:cxn ang="0">
                  <a:pos x="T0" y="T1"/>
                </a:cxn>
                <a:cxn ang="0">
                  <a:pos x="T2" y="T3"/>
                </a:cxn>
                <a:cxn ang="0">
                  <a:pos x="T4" y="T5"/>
                </a:cxn>
              </a:cxnLst>
              <a:rect l="0" t="0" r="r" b="b"/>
              <a:pathLst>
                <a:path w="21795" h="21795" fill="none" extrusionOk="0">
                  <a:moveTo>
                    <a:pt x="21794" y="-1"/>
                  </a:moveTo>
                  <a:cubicBezTo>
                    <a:pt x="21794" y="64"/>
                    <a:pt x="21795" y="129"/>
                    <a:pt x="21795" y="195"/>
                  </a:cubicBezTo>
                  <a:cubicBezTo>
                    <a:pt x="21795" y="12124"/>
                    <a:pt x="12124" y="21795"/>
                    <a:pt x="195" y="21795"/>
                  </a:cubicBezTo>
                  <a:cubicBezTo>
                    <a:pt x="129" y="21795"/>
                    <a:pt x="64" y="21794"/>
                    <a:pt x="-1" y="21794"/>
                  </a:cubicBezTo>
                </a:path>
                <a:path w="21795" h="21795" stroke="0" extrusionOk="0">
                  <a:moveTo>
                    <a:pt x="21794" y="-1"/>
                  </a:moveTo>
                  <a:cubicBezTo>
                    <a:pt x="21794" y="64"/>
                    <a:pt x="21795" y="129"/>
                    <a:pt x="21795" y="195"/>
                  </a:cubicBezTo>
                  <a:cubicBezTo>
                    <a:pt x="21795" y="12124"/>
                    <a:pt x="12124" y="21795"/>
                    <a:pt x="195" y="21795"/>
                  </a:cubicBezTo>
                  <a:cubicBezTo>
                    <a:pt x="129" y="21795"/>
                    <a:pt x="64" y="21794"/>
                    <a:pt x="-1" y="21794"/>
                  </a:cubicBezTo>
                  <a:lnTo>
                    <a:pt x="195" y="195"/>
                  </a:lnTo>
                  <a:close/>
                </a:path>
              </a:pathLst>
            </a:custGeom>
            <a:noFill/>
            <a:ln w="28575">
              <a:solidFill>
                <a:schemeClr val="accent2"/>
              </a:solidFill>
              <a:round/>
              <a:headEnd/>
              <a:tailEnd/>
            </a:ln>
          </p:spPr>
          <p:txBody>
            <a:bodyPr/>
            <a:lstStyle/>
            <a:p>
              <a:endParaRPr lang="en-US"/>
            </a:p>
          </p:txBody>
        </p:sp>
        <p:sp>
          <p:nvSpPr>
            <p:cNvPr id="464020" name="Arc 148"/>
            <p:cNvSpPr>
              <a:spLocks/>
            </p:cNvSpPr>
            <p:nvPr/>
          </p:nvSpPr>
          <p:spPr bwMode="auto">
            <a:xfrm>
              <a:off x="3306" y="1111"/>
              <a:ext cx="51" cy="51"/>
            </a:xfrm>
            <a:custGeom>
              <a:avLst/>
              <a:gdLst>
                <a:gd name="G0" fmla="+- 191 0 0"/>
                <a:gd name="G1" fmla="+- 21600 0 0"/>
                <a:gd name="G2" fmla="+- 21600 0 0"/>
                <a:gd name="T0" fmla="*/ 0 w 21790"/>
                <a:gd name="T1" fmla="*/ 1 h 21600"/>
                <a:gd name="T2" fmla="*/ 21790 w 21790"/>
                <a:gd name="T3" fmla="*/ 21405 h 21600"/>
                <a:gd name="T4" fmla="*/ 191 w 21790"/>
                <a:gd name="T5" fmla="*/ 21600 h 21600"/>
              </a:gdLst>
              <a:ahLst/>
              <a:cxnLst>
                <a:cxn ang="0">
                  <a:pos x="T0" y="T1"/>
                </a:cxn>
                <a:cxn ang="0">
                  <a:pos x="T2" y="T3"/>
                </a:cxn>
                <a:cxn ang="0">
                  <a:pos x="T4" y="T5"/>
                </a:cxn>
              </a:cxnLst>
              <a:rect l="0" t="0" r="r" b="b"/>
              <a:pathLst>
                <a:path w="21790" h="21600" fill="none" extrusionOk="0">
                  <a:moveTo>
                    <a:pt x="-1" y="0"/>
                  </a:moveTo>
                  <a:cubicBezTo>
                    <a:pt x="63" y="0"/>
                    <a:pt x="127" y="-1"/>
                    <a:pt x="191" y="0"/>
                  </a:cubicBezTo>
                  <a:cubicBezTo>
                    <a:pt x="12044" y="0"/>
                    <a:pt x="21683" y="9552"/>
                    <a:pt x="21790" y="21404"/>
                  </a:cubicBezTo>
                </a:path>
                <a:path w="21790" h="21600" stroke="0" extrusionOk="0">
                  <a:moveTo>
                    <a:pt x="-1" y="0"/>
                  </a:moveTo>
                  <a:cubicBezTo>
                    <a:pt x="63" y="0"/>
                    <a:pt x="127" y="-1"/>
                    <a:pt x="191" y="0"/>
                  </a:cubicBezTo>
                  <a:cubicBezTo>
                    <a:pt x="12044" y="0"/>
                    <a:pt x="21683" y="9552"/>
                    <a:pt x="21790" y="21404"/>
                  </a:cubicBezTo>
                  <a:lnTo>
                    <a:pt x="191" y="21600"/>
                  </a:lnTo>
                  <a:close/>
                </a:path>
              </a:pathLst>
            </a:custGeom>
            <a:noFill/>
            <a:ln w="28575">
              <a:solidFill>
                <a:schemeClr val="accent2"/>
              </a:solidFill>
              <a:round/>
              <a:headEnd/>
              <a:tailEnd/>
            </a:ln>
          </p:spPr>
          <p:txBody>
            <a:bodyPr/>
            <a:lstStyle/>
            <a:p>
              <a:endParaRPr lang="en-US"/>
            </a:p>
          </p:txBody>
        </p:sp>
        <p:sp>
          <p:nvSpPr>
            <p:cNvPr id="464021" name="Arc 149"/>
            <p:cNvSpPr>
              <a:spLocks/>
            </p:cNvSpPr>
            <p:nvPr/>
          </p:nvSpPr>
          <p:spPr bwMode="auto">
            <a:xfrm>
              <a:off x="3306" y="1162"/>
              <a:ext cx="52" cy="51"/>
            </a:xfrm>
            <a:custGeom>
              <a:avLst/>
              <a:gdLst>
                <a:gd name="G0" fmla="+- 193 0 0"/>
                <a:gd name="G1" fmla="+- 195 0 0"/>
                <a:gd name="G2" fmla="+- 21600 0 0"/>
                <a:gd name="T0" fmla="*/ 21792 w 21793"/>
                <a:gd name="T1" fmla="*/ 0 h 21795"/>
                <a:gd name="T2" fmla="*/ 0 w 21793"/>
                <a:gd name="T3" fmla="*/ 21794 h 21795"/>
                <a:gd name="T4" fmla="*/ 193 w 21793"/>
                <a:gd name="T5" fmla="*/ 195 h 21795"/>
              </a:gdLst>
              <a:ahLst/>
              <a:cxnLst>
                <a:cxn ang="0">
                  <a:pos x="T0" y="T1"/>
                </a:cxn>
                <a:cxn ang="0">
                  <a:pos x="T2" y="T3"/>
                </a:cxn>
                <a:cxn ang="0">
                  <a:pos x="T4" y="T5"/>
                </a:cxn>
              </a:cxnLst>
              <a:rect l="0" t="0" r="r" b="b"/>
              <a:pathLst>
                <a:path w="21793" h="21795" fill="none" extrusionOk="0">
                  <a:moveTo>
                    <a:pt x="21792" y="-1"/>
                  </a:moveTo>
                  <a:cubicBezTo>
                    <a:pt x="21792" y="64"/>
                    <a:pt x="21793" y="129"/>
                    <a:pt x="21793" y="195"/>
                  </a:cubicBezTo>
                  <a:cubicBezTo>
                    <a:pt x="21793" y="12124"/>
                    <a:pt x="12122" y="21795"/>
                    <a:pt x="193" y="21795"/>
                  </a:cubicBezTo>
                  <a:cubicBezTo>
                    <a:pt x="128" y="21795"/>
                    <a:pt x="64" y="21794"/>
                    <a:pt x="-1" y="21794"/>
                  </a:cubicBezTo>
                </a:path>
                <a:path w="21793" h="21795" stroke="0" extrusionOk="0">
                  <a:moveTo>
                    <a:pt x="21792" y="-1"/>
                  </a:moveTo>
                  <a:cubicBezTo>
                    <a:pt x="21792" y="64"/>
                    <a:pt x="21793" y="129"/>
                    <a:pt x="21793" y="195"/>
                  </a:cubicBezTo>
                  <a:cubicBezTo>
                    <a:pt x="21793" y="12124"/>
                    <a:pt x="12122" y="21795"/>
                    <a:pt x="193" y="21795"/>
                  </a:cubicBezTo>
                  <a:cubicBezTo>
                    <a:pt x="128" y="21795"/>
                    <a:pt x="64" y="21794"/>
                    <a:pt x="-1" y="21794"/>
                  </a:cubicBezTo>
                  <a:lnTo>
                    <a:pt x="193" y="195"/>
                  </a:lnTo>
                  <a:close/>
                </a:path>
              </a:pathLst>
            </a:custGeom>
            <a:noFill/>
            <a:ln w="28575">
              <a:solidFill>
                <a:schemeClr val="accent2"/>
              </a:solidFill>
              <a:round/>
              <a:headEnd/>
              <a:tailEnd/>
            </a:ln>
          </p:spPr>
          <p:txBody>
            <a:bodyPr/>
            <a:lstStyle/>
            <a:p>
              <a:endParaRPr lang="en-US"/>
            </a:p>
          </p:txBody>
        </p:sp>
        <p:sp>
          <p:nvSpPr>
            <p:cNvPr id="464022" name="Arc 150"/>
            <p:cNvSpPr>
              <a:spLocks/>
            </p:cNvSpPr>
            <p:nvPr/>
          </p:nvSpPr>
          <p:spPr bwMode="auto">
            <a:xfrm>
              <a:off x="3306" y="1213"/>
              <a:ext cx="52" cy="51"/>
            </a:xfrm>
            <a:custGeom>
              <a:avLst/>
              <a:gdLst>
                <a:gd name="G0" fmla="+- 193 0 0"/>
                <a:gd name="G1" fmla="+- 21600 0 0"/>
                <a:gd name="G2" fmla="+- 21600 0 0"/>
                <a:gd name="T0" fmla="*/ 0 w 21793"/>
                <a:gd name="T1" fmla="*/ 1 h 21600"/>
                <a:gd name="T2" fmla="*/ 21793 w 21793"/>
                <a:gd name="T3" fmla="*/ 21600 h 21600"/>
                <a:gd name="T4" fmla="*/ 193 w 21793"/>
                <a:gd name="T5" fmla="*/ 21600 h 21600"/>
              </a:gdLst>
              <a:ahLst/>
              <a:cxnLst>
                <a:cxn ang="0">
                  <a:pos x="T0" y="T1"/>
                </a:cxn>
                <a:cxn ang="0">
                  <a:pos x="T2" y="T3"/>
                </a:cxn>
                <a:cxn ang="0">
                  <a:pos x="T4" y="T5"/>
                </a:cxn>
              </a:cxnLst>
              <a:rect l="0" t="0" r="r" b="b"/>
              <a:pathLst>
                <a:path w="21793" h="21600" fill="none" extrusionOk="0">
                  <a:moveTo>
                    <a:pt x="-1" y="0"/>
                  </a:moveTo>
                  <a:cubicBezTo>
                    <a:pt x="64" y="0"/>
                    <a:pt x="128" y="-1"/>
                    <a:pt x="193" y="0"/>
                  </a:cubicBezTo>
                  <a:cubicBezTo>
                    <a:pt x="12122" y="0"/>
                    <a:pt x="21793" y="9670"/>
                    <a:pt x="21793" y="21600"/>
                  </a:cubicBezTo>
                </a:path>
                <a:path w="21793" h="21600" stroke="0" extrusionOk="0">
                  <a:moveTo>
                    <a:pt x="-1" y="0"/>
                  </a:moveTo>
                  <a:cubicBezTo>
                    <a:pt x="64" y="0"/>
                    <a:pt x="128" y="-1"/>
                    <a:pt x="193" y="0"/>
                  </a:cubicBezTo>
                  <a:cubicBezTo>
                    <a:pt x="12122" y="0"/>
                    <a:pt x="21793" y="9670"/>
                    <a:pt x="21793" y="21600"/>
                  </a:cubicBezTo>
                  <a:lnTo>
                    <a:pt x="193" y="21600"/>
                  </a:lnTo>
                  <a:close/>
                </a:path>
              </a:pathLst>
            </a:custGeom>
            <a:noFill/>
            <a:ln w="28575">
              <a:solidFill>
                <a:schemeClr val="accent2"/>
              </a:solidFill>
              <a:round/>
              <a:headEnd/>
              <a:tailEnd/>
            </a:ln>
          </p:spPr>
          <p:txBody>
            <a:bodyPr/>
            <a:lstStyle/>
            <a:p>
              <a:endParaRPr lang="en-US"/>
            </a:p>
          </p:txBody>
        </p:sp>
        <p:sp>
          <p:nvSpPr>
            <p:cNvPr id="464023" name="Arc 151"/>
            <p:cNvSpPr>
              <a:spLocks/>
            </p:cNvSpPr>
            <p:nvPr/>
          </p:nvSpPr>
          <p:spPr bwMode="auto">
            <a:xfrm>
              <a:off x="3306" y="1264"/>
              <a:ext cx="52" cy="51"/>
            </a:xfrm>
            <a:custGeom>
              <a:avLst/>
              <a:gdLst>
                <a:gd name="G0" fmla="+- 193 0 0"/>
                <a:gd name="G1" fmla="+- 0 0 0"/>
                <a:gd name="G2" fmla="+- 21600 0 0"/>
                <a:gd name="T0" fmla="*/ 21793 w 21793"/>
                <a:gd name="T1" fmla="*/ 0 h 21600"/>
                <a:gd name="T2" fmla="*/ 0 w 21793"/>
                <a:gd name="T3" fmla="*/ 21599 h 21600"/>
                <a:gd name="T4" fmla="*/ 193 w 21793"/>
                <a:gd name="T5" fmla="*/ 0 h 21600"/>
              </a:gdLst>
              <a:ahLst/>
              <a:cxnLst>
                <a:cxn ang="0">
                  <a:pos x="T0" y="T1"/>
                </a:cxn>
                <a:cxn ang="0">
                  <a:pos x="T2" y="T3"/>
                </a:cxn>
                <a:cxn ang="0">
                  <a:pos x="T4" y="T5"/>
                </a:cxn>
              </a:cxnLst>
              <a:rect l="0" t="0" r="r" b="b"/>
              <a:pathLst>
                <a:path w="21793" h="21600" fill="none" extrusionOk="0">
                  <a:moveTo>
                    <a:pt x="21793" y="0"/>
                  </a:moveTo>
                  <a:cubicBezTo>
                    <a:pt x="21793" y="11929"/>
                    <a:pt x="12122" y="21600"/>
                    <a:pt x="193" y="21600"/>
                  </a:cubicBezTo>
                  <a:cubicBezTo>
                    <a:pt x="128" y="21600"/>
                    <a:pt x="64" y="21599"/>
                    <a:pt x="-1" y="21599"/>
                  </a:cubicBezTo>
                </a:path>
                <a:path w="21793" h="21600" stroke="0" extrusionOk="0">
                  <a:moveTo>
                    <a:pt x="21793" y="0"/>
                  </a:moveTo>
                  <a:cubicBezTo>
                    <a:pt x="21793" y="11929"/>
                    <a:pt x="12122" y="21600"/>
                    <a:pt x="193" y="21600"/>
                  </a:cubicBezTo>
                  <a:cubicBezTo>
                    <a:pt x="128" y="21600"/>
                    <a:pt x="64" y="21599"/>
                    <a:pt x="-1" y="21599"/>
                  </a:cubicBezTo>
                  <a:lnTo>
                    <a:pt x="193" y="0"/>
                  </a:lnTo>
                  <a:close/>
                </a:path>
              </a:pathLst>
            </a:custGeom>
            <a:noFill/>
            <a:ln w="28575">
              <a:solidFill>
                <a:schemeClr val="accent2"/>
              </a:solidFill>
              <a:round/>
              <a:headEnd/>
              <a:tailEnd/>
            </a:ln>
          </p:spPr>
          <p:txBody>
            <a:bodyPr/>
            <a:lstStyle/>
            <a:p>
              <a:endParaRPr lang="en-US"/>
            </a:p>
          </p:txBody>
        </p:sp>
        <p:sp>
          <p:nvSpPr>
            <p:cNvPr id="464024" name="Arc 152"/>
            <p:cNvSpPr>
              <a:spLocks/>
            </p:cNvSpPr>
            <p:nvPr/>
          </p:nvSpPr>
          <p:spPr bwMode="auto">
            <a:xfrm>
              <a:off x="3306" y="1314"/>
              <a:ext cx="51" cy="51"/>
            </a:xfrm>
            <a:custGeom>
              <a:avLst/>
              <a:gdLst>
                <a:gd name="G0" fmla="+- 191 0 0"/>
                <a:gd name="G1" fmla="+- 21600 0 0"/>
                <a:gd name="G2" fmla="+- 21600 0 0"/>
                <a:gd name="T0" fmla="*/ 0 w 21790"/>
                <a:gd name="T1" fmla="*/ 1 h 21600"/>
                <a:gd name="T2" fmla="*/ 21790 w 21790"/>
                <a:gd name="T3" fmla="*/ 21405 h 21600"/>
                <a:gd name="T4" fmla="*/ 191 w 21790"/>
                <a:gd name="T5" fmla="*/ 21600 h 21600"/>
              </a:gdLst>
              <a:ahLst/>
              <a:cxnLst>
                <a:cxn ang="0">
                  <a:pos x="T0" y="T1"/>
                </a:cxn>
                <a:cxn ang="0">
                  <a:pos x="T2" y="T3"/>
                </a:cxn>
                <a:cxn ang="0">
                  <a:pos x="T4" y="T5"/>
                </a:cxn>
              </a:cxnLst>
              <a:rect l="0" t="0" r="r" b="b"/>
              <a:pathLst>
                <a:path w="21790" h="21600" fill="none" extrusionOk="0">
                  <a:moveTo>
                    <a:pt x="-1" y="0"/>
                  </a:moveTo>
                  <a:cubicBezTo>
                    <a:pt x="63" y="0"/>
                    <a:pt x="127" y="-1"/>
                    <a:pt x="191" y="0"/>
                  </a:cubicBezTo>
                  <a:cubicBezTo>
                    <a:pt x="12044" y="0"/>
                    <a:pt x="21683" y="9552"/>
                    <a:pt x="21790" y="21404"/>
                  </a:cubicBezTo>
                </a:path>
                <a:path w="21790" h="21600" stroke="0" extrusionOk="0">
                  <a:moveTo>
                    <a:pt x="-1" y="0"/>
                  </a:moveTo>
                  <a:cubicBezTo>
                    <a:pt x="63" y="0"/>
                    <a:pt x="127" y="-1"/>
                    <a:pt x="191" y="0"/>
                  </a:cubicBezTo>
                  <a:cubicBezTo>
                    <a:pt x="12044" y="0"/>
                    <a:pt x="21683" y="9552"/>
                    <a:pt x="21790" y="21404"/>
                  </a:cubicBezTo>
                  <a:lnTo>
                    <a:pt x="191" y="21600"/>
                  </a:lnTo>
                  <a:close/>
                </a:path>
              </a:pathLst>
            </a:custGeom>
            <a:noFill/>
            <a:ln w="28575">
              <a:solidFill>
                <a:schemeClr val="accent2"/>
              </a:solidFill>
              <a:round/>
              <a:headEnd/>
              <a:tailEnd/>
            </a:ln>
          </p:spPr>
          <p:txBody>
            <a:bodyPr/>
            <a:lstStyle/>
            <a:p>
              <a:endParaRPr lang="en-US"/>
            </a:p>
          </p:txBody>
        </p:sp>
        <p:sp>
          <p:nvSpPr>
            <p:cNvPr id="464025" name="Arc 153"/>
            <p:cNvSpPr>
              <a:spLocks/>
            </p:cNvSpPr>
            <p:nvPr/>
          </p:nvSpPr>
          <p:spPr bwMode="auto">
            <a:xfrm>
              <a:off x="3306" y="1365"/>
              <a:ext cx="52" cy="51"/>
            </a:xfrm>
            <a:custGeom>
              <a:avLst/>
              <a:gdLst>
                <a:gd name="G0" fmla="+- 195 0 0"/>
                <a:gd name="G1" fmla="+- 195 0 0"/>
                <a:gd name="G2" fmla="+- 21600 0 0"/>
                <a:gd name="T0" fmla="*/ 21794 w 21795"/>
                <a:gd name="T1" fmla="*/ 0 h 21795"/>
                <a:gd name="T2" fmla="*/ 0 w 21795"/>
                <a:gd name="T3" fmla="*/ 21794 h 21795"/>
                <a:gd name="T4" fmla="*/ 195 w 21795"/>
                <a:gd name="T5" fmla="*/ 195 h 21795"/>
              </a:gdLst>
              <a:ahLst/>
              <a:cxnLst>
                <a:cxn ang="0">
                  <a:pos x="T0" y="T1"/>
                </a:cxn>
                <a:cxn ang="0">
                  <a:pos x="T2" y="T3"/>
                </a:cxn>
                <a:cxn ang="0">
                  <a:pos x="T4" y="T5"/>
                </a:cxn>
              </a:cxnLst>
              <a:rect l="0" t="0" r="r" b="b"/>
              <a:pathLst>
                <a:path w="21795" h="21795" fill="none" extrusionOk="0">
                  <a:moveTo>
                    <a:pt x="21794" y="-1"/>
                  </a:moveTo>
                  <a:cubicBezTo>
                    <a:pt x="21794" y="64"/>
                    <a:pt x="21795" y="129"/>
                    <a:pt x="21795" y="195"/>
                  </a:cubicBezTo>
                  <a:cubicBezTo>
                    <a:pt x="21795" y="12124"/>
                    <a:pt x="12124" y="21795"/>
                    <a:pt x="195" y="21795"/>
                  </a:cubicBezTo>
                  <a:cubicBezTo>
                    <a:pt x="129" y="21795"/>
                    <a:pt x="64" y="21794"/>
                    <a:pt x="-1" y="21794"/>
                  </a:cubicBezTo>
                </a:path>
                <a:path w="21795" h="21795" stroke="0" extrusionOk="0">
                  <a:moveTo>
                    <a:pt x="21794" y="-1"/>
                  </a:moveTo>
                  <a:cubicBezTo>
                    <a:pt x="21794" y="64"/>
                    <a:pt x="21795" y="129"/>
                    <a:pt x="21795" y="195"/>
                  </a:cubicBezTo>
                  <a:cubicBezTo>
                    <a:pt x="21795" y="12124"/>
                    <a:pt x="12124" y="21795"/>
                    <a:pt x="195" y="21795"/>
                  </a:cubicBezTo>
                  <a:cubicBezTo>
                    <a:pt x="129" y="21795"/>
                    <a:pt x="64" y="21794"/>
                    <a:pt x="-1" y="21794"/>
                  </a:cubicBezTo>
                  <a:lnTo>
                    <a:pt x="195" y="195"/>
                  </a:lnTo>
                  <a:close/>
                </a:path>
              </a:pathLst>
            </a:custGeom>
            <a:noFill/>
            <a:ln w="28575">
              <a:solidFill>
                <a:schemeClr val="accent2"/>
              </a:solidFill>
              <a:round/>
              <a:headEnd/>
              <a:tailEnd/>
            </a:ln>
          </p:spPr>
          <p:txBody>
            <a:bodyPr/>
            <a:lstStyle/>
            <a:p>
              <a:endParaRPr lang="en-US"/>
            </a:p>
          </p:txBody>
        </p:sp>
        <p:sp>
          <p:nvSpPr>
            <p:cNvPr id="464026" name="Line 154"/>
            <p:cNvSpPr>
              <a:spLocks noChangeShapeType="1"/>
            </p:cNvSpPr>
            <p:nvPr/>
          </p:nvSpPr>
          <p:spPr bwMode="auto">
            <a:xfrm>
              <a:off x="3306" y="1415"/>
              <a:ext cx="1" cy="203"/>
            </a:xfrm>
            <a:prstGeom prst="line">
              <a:avLst/>
            </a:prstGeom>
            <a:noFill/>
            <a:ln w="28575">
              <a:solidFill>
                <a:schemeClr val="accent2"/>
              </a:solidFill>
              <a:round/>
              <a:headEnd/>
              <a:tailEnd/>
            </a:ln>
          </p:spPr>
          <p:txBody>
            <a:bodyPr/>
            <a:lstStyle/>
            <a:p>
              <a:endParaRPr lang="en-US"/>
            </a:p>
          </p:txBody>
        </p:sp>
        <p:sp>
          <p:nvSpPr>
            <p:cNvPr id="464027" name="Oval 155"/>
            <p:cNvSpPr>
              <a:spLocks noChangeArrowheads="1"/>
            </p:cNvSpPr>
            <p:nvPr/>
          </p:nvSpPr>
          <p:spPr bwMode="auto">
            <a:xfrm>
              <a:off x="3034" y="939"/>
              <a:ext cx="39" cy="41"/>
            </a:xfrm>
            <a:prstGeom prst="ellipse">
              <a:avLst/>
            </a:prstGeom>
            <a:solidFill>
              <a:schemeClr val="accent2"/>
            </a:solidFill>
            <a:ln w="28575">
              <a:solidFill>
                <a:schemeClr val="accent2"/>
              </a:solidFill>
              <a:round/>
              <a:headEnd/>
              <a:tailEnd/>
            </a:ln>
          </p:spPr>
          <p:txBody>
            <a:bodyPr/>
            <a:lstStyle/>
            <a:p>
              <a:endParaRPr lang="en-US"/>
            </a:p>
          </p:txBody>
        </p:sp>
        <p:sp>
          <p:nvSpPr>
            <p:cNvPr id="464028" name="Oval 156"/>
            <p:cNvSpPr>
              <a:spLocks noChangeArrowheads="1"/>
            </p:cNvSpPr>
            <p:nvPr/>
          </p:nvSpPr>
          <p:spPr bwMode="auto">
            <a:xfrm>
              <a:off x="3339" y="939"/>
              <a:ext cx="40" cy="41"/>
            </a:xfrm>
            <a:prstGeom prst="ellipse">
              <a:avLst/>
            </a:prstGeom>
            <a:solidFill>
              <a:schemeClr val="accent2"/>
            </a:solidFill>
            <a:ln w="28575">
              <a:solidFill>
                <a:schemeClr val="accent2"/>
              </a:solidFill>
              <a:round/>
              <a:headEnd/>
              <a:tailEnd/>
            </a:ln>
          </p:spPr>
          <p:txBody>
            <a:bodyPr/>
            <a:lstStyle/>
            <a:p>
              <a:endParaRPr lang="en-US"/>
            </a:p>
          </p:txBody>
        </p:sp>
        <p:sp>
          <p:nvSpPr>
            <p:cNvPr id="464029" name="Line 157"/>
            <p:cNvSpPr>
              <a:spLocks noChangeShapeType="1"/>
            </p:cNvSpPr>
            <p:nvPr/>
          </p:nvSpPr>
          <p:spPr bwMode="auto">
            <a:xfrm>
              <a:off x="3205" y="1010"/>
              <a:ext cx="0" cy="456"/>
            </a:xfrm>
            <a:prstGeom prst="line">
              <a:avLst/>
            </a:prstGeom>
            <a:noFill/>
            <a:ln w="28575">
              <a:solidFill>
                <a:schemeClr val="accent2"/>
              </a:solidFill>
              <a:round/>
              <a:headEnd/>
              <a:tailEnd/>
            </a:ln>
          </p:spPr>
          <p:txBody>
            <a:bodyPr/>
            <a:lstStyle/>
            <a:p>
              <a:endParaRPr lang="en-US"/>
            </a:p>
          </p:txBody>
        </p:sp>
        <p:sp>
          <p:nvSpPr>
            <p:cNvPr id="464030" name="Line 158"/>
            <p:cNvSpPr>
              <a:spLocks noChangeShapeType="1"/>
            </p:cNvSpPr>
            <p:nvPr/>
          </p:nvSpPr>
          <p:spPr bwMode="auto">
            <a:xfrm>
              <a:off x="3256" y="1010"/>
              <a:ext cx="0" cy="456"/>
            </a:xfrm>
            <a:prstGeom prst="line">
              <a:avLst/>
            </a:prstGeom>
            <a:noFill/>
            <a:ln w="28575">
              <a:solidFill>
                <a:schemeClr val="accent2"/>
              </a:solidFill>
              <a:round/>
              <a:headEnd/>
              <a:tailEnd/>
            </a:ln>
          </p:spPr>
          <p:txBody>
            <a:bodyPr/>
            <a:lstStyle/>
            <a:p>
              <a:endParaRPr lang="en-US"/>
            </a:p>
          </p:txBody>
        </p:sp>
        <p:sp>
          <p:nvSpPr>
            <p:cNvPr id="464031" name="Line 159"/>
            <p:cNvSpPr>
              <a:spLocks noChangeShapeType="1"/>
            </p:cNvSpPr>
            <p:nvPr/>
          </p:nvSpPr>
          <p:spPr bwMode="auto">
            <a:xfrm>
              <a:off x="2290" y="808"/>
              <a:ext cx="203" cy="0"/>
            </a:xfrm>
            <a:prstGeom prst="line">
              <a:avLst/>
            </a:prstGeom>
            <a:noFill/>
            <a:ln w="28575">
              <a:solidFill>
                <a:schemeClr val="accent2"/>
              </a:solidFill>
              <a:round/>
              <a:headEnd/>
              <a:tailEnd/>
            </a:ln>
          </p:spPr>
          <p:txBody>
            <a:bodyPr/>
            <a:lstStyle/>
            <a:p>
              <a:endParaRPr lang="en-US"/>
            </a:p>
          </p:txBody>
        </p:sp>
        <p:sp>
          <p:nvSpPr>
            <p:cNvPr id="464032" name="Line 160"/>
            <p:cNvSpPr>
              <a:spLocks noChangeShapeType="1"/>
            </p:cNvSpPr>
            <p:nvPr/>
          </p:nvSpPr>
          <p:spPr bwMode="auto">
            <a:xfrm flipV="1">
              <a:off x="2493" y="757"/>
              <a:ext cx="51" cy="51"/>
            </a:xfrm>
            <a:prstGeom prst="line">
              <a:avLst/>
            </a:prstGeom>
            <a:noFill/>
            <a:ln w="28575">
              <a:solidFill>
                <a:schemeClr val="accent2"/>
              </a:solidFill>
              <a:round/>
              <a:headEnd/>
              <a:tailEnd/>
            </a:ln>
          </p:spPr>
          <p:txBody>
            <a:bodyPr/>
            <a:lstStyle/>
            <a:p>
              <a:endParaRPr lang="en-US"/>
            </a:p>
          </p:txBody>
        </p:sp>
        <p:sp>
          <p:nvSpPr>
            <p:cNvPr id="464033" name="Line 161"/>
            <p:cNvSpPr>
              <a:spLocks noChangeShapeType="1"/>
            </p:cNvSpPr>
            <p:nvPr/>
          </p:nvSpPr>
          <p:spPr bwMode="auto">
            <a:xfrm>
              <a:off x="2544" y="757"/>
              <a:ext cx="51" cy="101"/>
            </a:xfrm>
            <a:prstGeom prst="line">
              <a:avLst/>
            </a:prstGeom>
            <a:noFill/>
            <a:ln w="28575">
              <a:solidFill>
                <a:schemeClr val="accent2"/>
              </a:solidFill>
              <a:round/>
              <a:headEnd/>
              <a:tailEnd/>
            </a:ln>
          </p:spPr>
          <p:txBody>
            <a:bodyPr/>
            <a:lstStyle/>
            <a:p>
              <a:endParaRPr lang="en-US"/>
            </a:p>
          </p:txBody>
        </p:sp>
        <p:sp>
          <p:nvSpPr>
            <p:cNvPr id="464034" name="Line 162"/>
            <p:cNvSpPr>
              <a:spLocks noChangeShapeType="1"/>
            </p:cNvSpPr>
            <p:nvPr/>
          </p:nvSpPr>
          <p:spPr bwMode="auto">
            <a:xfrm flipV="1">
              <a:off x="2595" y="757"/>
              <a:ext cx="51" cy="101"/>
            </a:xfrm>
            <a:prstGeom prst="line">
              <a:avLst/>
            </a:prstGeom>
            <a:noFill/>
            <a:ln w="28575">
              <a:solidFill>
                <a:schemeClr val="accent2"/>
              </a:solidFill>
              <a:round/>
              <a:headEnd/>
              <a:tailEnd/>
            </a:ln>
          </p:spPr>
          <p:txBody>
            <a:bodyPr/>
            <a:lstStyle/>
            <a:p>
              <a:endParaRPr lang="en-US"/>
            </a:p>
          </p:txBody>
        </p:sp>
        <p:sp>
          <p:nvSpPr>
            <p:cNvPr id="464035" name="Line 163"/>
            <p:cNvSpPr>
              <a:spLocks noChangeShapeType="1"/>
            </p:cNvSpPr>
            <p:nvPr/>
          </p:nvSpPr>
          <p:spPr bwMode="auto">
            <a:xfrm>
              <a:off x="2646" y="757"/>
              <a:ext cx="50" cy="101"/>
            </a:xfrm>
            <a:prstGeom prst="line">
              <a:avLst/>
            </a:prstGeom>
            <a:noFill/>
            <a:ln w="28575">
              <a:solidFill>
                <a:schemeClr val="accent2"/>
              </a:solidFill>
              <a:round/>
              <a:headEnd/>
              <a:tailEnd/>
            </a:ln>
          </p:spPr>
          <p:txBody>
            <a:bodyPr/>
            <a:lstStyle/>
            <a:p>
              <a:endParaRPr lang="en-US"/>
            </a:p>
          </p:txBody>
        </p:sp>
        <p:sp>
          <p:nvSpPr>
            <p:cNvPr id="464036" name="Line 164"/>
            <p:cNvSpPr>
              <a:spLocks noChangeShapeType="1"/>
            </p:cNvSpPr>
            <p:nvPr/>
          </p:nvSpPr>
          <p:spPr bwMode="auto">
            <a:xfrm flipV="1">
              <a:off x="2696" y="757"/>
              <a:ext cx="51" cy="101"/>
            </a:xfrm>
            <a:prstGeom prst="line">
              <a:avLst/>
            </a:prstGeom>
            <a:noFill/>
            <a:ln w="28575">
              <a:solidFill>
                <a:schemeClr val="accent2"/>
              </a:solidFill>
              <a:round/>
              <a:headEnd/>
              <a:tailEnd/>
            </a:ln>
          </p:spPr>
          <p:txBody>
            <a:bodyPr/>
            <a:lstStyle/>
            <a:p>
              <a:endParaRPr lang="en-US"/>
            </a:p>
          </p:txBody>
        </p:sp>
        <p:sp>
          <p:nvSpPr>
            <p:cNvPr id="464037" name="Line 165"/>
            <p:cNvSpPr>
              <a:spLocks noChangeShapeType="1"/>
            </p:cNvSpPr>
            <p:nvPr/>
          </p:nvSpPr>
          <p:spPr bwMode="auto">
            <a:xfrm>
              <a:off x="2747" y="757"/>
              <a:ext cx="51" cy="101"/>
            </a:xfrm>
            <a:prstGeom prst="line">
              <a:avLst/>
            </a:prstGeom>
            <a:noFill/>
            <a:ln w="28575">
              <a:solidFill>
                <a:schemeClr val="accent2"/>
              </a:solidFill>
              <a:round/>
              <a:headEnd/>
              <a:tailEnd/>
            </a:ln>
          </p:spPr>
          <p:txBody>
            <a:bodyPr/>
            <a:lstStyle/>
            <a:p>
              <a:endParaRPr lang="en-US"/>
            </a:p>
          </p:txBody>
        </p:sp>
        <p:sp>
          <p:nvSpPr>
            <p:cNvPr id="464038" name="Line 166"/>
            <p:cNvSpPr>
              <a:spLocks noChangeShapeType="1"/>
            </p:cNvSpPr>
            <p:nvPr/>
          </p:nvSpPr>
          <p:spPr bwMode="auto">
            <a:xfrm flipV="1">
              <a:off x="2798" y="808"/>
              <a:ext cx="51" cy="50"/>
            </a:xfrm>
            <a:prstGeom prst="line">
              <a:avLst/>
            </a:prstGeom>
            <a:noFill/>
            <a:ln w="28575">
              <a:solidFill>
                <a:schemeClr val="accent2"/>
              </a:solidFill>
              <a:round/>
              <a:headEnd/>
              <a:tailEnd/>
            </a:ln>
          </p:spPr>
          <p:txBody>
            <a:bodyPr/>
            <a:lstStyle/>
            <a:p>
              <a:endParaRPr lang="en-US"/>
            </a:p>
          </p:txBody>
        </p:sp>
        <p:sp>
          <p:nvSpPr>
            <p:cNvPr id="464039" name="Rectangle 167"/>
            <p:cNvSpPr>
              <a:spLocks noChangeArrowheads="1"/>
            </p:cNvSpPr>
            <p:nvPr/>
          </p:nvSpPr>
          <p:spPr bwMode="auto">
            <a:xfrm>
              <a:off x="2567" y="875"/>
              <a:ext cx="180" cy="173"/>
            </a:xfrm>
            <a:prstGeom prst="rect">
              <a:avLst/>
            </a:prstGeom>
            <a:noFill/>
            <a:ln w="28575">
              <a:noFill/>
              <a:miter lim="800000"/>
              <a:headEnd/>
              <a:tailEnd/>
            </a:ln>
          </p:spPr>
          <p:txBody>
            <a:bodyPr wrap="none" lIns="0" tIns="0" rIns="0" bIns="0">
              <a:spAutoFit/>
            </a:bodyPr>
            <a:lstStyle/>
            <a:p>
              <a:r>
                <a:rPr lang="en-US" sz="1800">
                  <a:solidFill>
                    <a:schemeClr val="accent2"/>
                  </a:solidFill>
                </a:rPr>
                <a:t> 10</a:t>
              </a:r>
            </a:p>
          </p:txBody>
        </p:sp>
        <p:sp>
          <p:nvSpPr>
            <p:cNvPr id="464040" name="Rectangle 168"/>
            <p:cNvSpPr>
              <a:spLocks noChangeArrowheads="1"/>
            </p:cNvSpPr>
            <p:nvPr/>
          </p:nvSpPr>
          <p:spPr bwMode="auto">
            <a:xfrm>
              <a:off x="3086" y="635"/>
              <a:ext cx="220" cy="173"/>
            </a:xfrm>
            <a:prstGeom prst="rect">
              <a:avLst/>
            </a:prstGeom>
            <a:noFill/>
            <a:ln w="28575">
              <a:noFill/>
              <a:miter lim="800000"/>
              <a:headEnd/>
              <a:tailEnd/>
            </a:ln>
          </p:spPr>
          <p:txBody>
            <a:bodyPr wrap="none" lIns="0" tIns="0" rIns="0" bIns="0">
              <a:spAutoFit/>
            </a:bodyPr>
            <a:lstStyle/>
            <a:p>
              <a:r>
                <a:rPr lang="en-US" sz="1800">
                  <a:solidFill>
                    <a:schemeClr val="accent2"/>
                  </a:solidFill>
                </a:rPr>
                <a:t> 3:1</a:t>
              </a:r>
            </a:p>
          </p:txBody>
        </p:sp>
        <p:sp>
          <p:nvSpPr>
            <p:cNvPr id="464041" name="Line 169"/>
            <p:cNvSpPr>
              <a:spLocks noChangeShapeType="1"/>
            </p:cNvSpPr>
            <p:nvPr/>
          </p:nvSpPr>
          <p:spPr bwMode="auto">
            <a:xfrm>
              <a:off x="1832" y="808"/>
              <a:ext cx="255" cy="0"/>
            </a:xfrm>
            <a:prstGeom prst="line">
              <a:avLst/>
            </a:prstGeom>
            <a:noFill/>
            <a:ln w="28575">
              <a:solidFill>
                <a:schemeClr val="accent2"/>
              </a:solidFill>
              <a:round/>
              <a:headEnd/>
              <a:tailEnd/>
            </a:ln>
          </p:spPr>
          <p:txBody>
            <a:bodyPr/>
            <a:lstStyle/>
            <a:p>
              <a:endParaRPr lang="en-US"/>
            </a:p>
          </p:txBody>
        </p:sp>
        <p:sp>
          <p:nvSpPr>
            <p:cNvPr id="464042" name="Line 170"/>
            <p:cNvSpPr>
              <a:spLocks noChangeShapeType="1"/>
            </p:cNvSpPr>
            <p:nvPr/>
          </p:nvSpPr>
          <p:spPr bwMode="auto">
            <a:xfrm>
              <a:off x="1273" y="1618"/>
              <a:ext cx="814" cy="0"/>
            </a:xfrm>
            <a:prstGeom prst="line">
              <a:avLst/>
            </a:prstGeom>
            <a:noFill/>
            <a:ln w="28575">
              <a:solidFill>
                <a:schemeClr val="accent2"/>
              </a:solidFill>
              <a:round/>
              <a:headEnd/>
              <a:tailEnd/>
            </a:ln>
          </p:spPr>
          <p:txBody>
            <a:bodyPr/>
            <a:lstStyle/>
            <a:p>
              <a:endParaRPr lang="en-US"/>
            </a:p>
          </p:txBody>
        </p:sp>
        <p:sp>
          <p:nvSpPr>
            <p:cNvPr id="464043" name="Line 171"/>
            <p:cNvSpPr>
              <a:spLocks noChangeShapeType="1"/>
            </p:cNvSpPr>
            <p:nvPr/>
          </p:nvSpPr>
          <p:spPr bwMode="auto">
            <a:xfrm flipV="1">
              <a:off x="2087" y="808"/>
              <a:ext cx="0" cy="202"/>
            </a:xfrm>
            <a:prstGeom prst="line">
              <a:avLst/>
            </a:prstGeom>
            <a:noFill/>
            <a:ln w="28575">
              <a:solidFill>
                <a:schemeClr val="accent2"/>
              </a:solidFill>
              <a:round/>
              <a:headEnd/>
              <a:tailEnd/>
            </a:ln>
          </p:spPr>
          <p:txBody>
            <a:bodyPr/>
            <a:lstStyle/>
            <a:p>
              <a:endParaRPr lang="en-US"/>
            </a:p>
          </p:txBody>
        </p:sp>
        <p:sp>
          <p:nvSpPr>
            <p:cNvPr id="464044" name="Arc 172"/>
            <p:cNvSpPr>
              <a:spLocks/>
            </p:cNvSpPr>
            <p:nvPr/>
          </p:nvSpPr>
          <p:spPr bwMode="auto">
            <a:xfrm>
              <a:off x="2087" y="1010"/>
              <a:ext cx="51" cy="51"/>
            </a:xfrm>
            <a:custGeom>
              <a:avLst/>
              <a:gdLst>
                <a:gd name="G0" fmla="+- 191 0 0"/>
                <a:gd name="G1" fmla="+- 21600 0 0"/>
                <a:gd name="G2" fmla="+- 21600 0 0"/>
                <a:gd name="T0" fmla="*/ 0 w 21790"/>
                <a:gd name="T1" fmla="*/ 1 h 21600"/>
                <a:gd name="T2" fmla="*/ 21790 w 21790"/>
                <a:gd name="T3" fmla="*/ 21405 h 21600"/>
                <a:gd name="T4" fmla="*/ 191 w 21790"/>
                <a:gd name="T5" fmla="*/ 21600 h 21600"/>
              </a:gdLst>
              <a:ahLst/>
              <a:cxnLst>
                <a:cxn ang="0">
                  <a:pos x="T0" y="T1"/>
                </a:cxn>
                <a:cxn ang="0">
                  <a:pos x="T2" y="T3"/>
                </a:cxn>
                <a:cxn ang="0">
                  <a:pos x="T4" y="T5"/>
                </a:cxn>
              </a:cxnLst>
              <a:rect l="0" t="0" r="r" b="b"/>
              <a:pathLst>
                <a:path w="21790" h="21600" fill="none" extrusionOk="0">
                  <a:moveTo>
                    <a:pt x="-1" y="0"/>
                  </a:moveTo>
                  <a:cubicBezTo>
                    <a:pt x="63" y="0"/>
                    <a:pt x="127" y="-1"/>
                    <a:pt x="191" y="0"/>
                  </a:cubicBezTo>
                  <a:cubicBezTo>
                    <a:pt x="12044" y="0"/>
                    <a:pt x="21683" y="9552"/>
                    <a:pt x="21790" y="21404"/>
                  </a:cubicBezTo>
                </a:path>
                <a:path w="21790" h="21600" stroke="0" extrusionOk="0">
                  <a:moveTo>
                    <a:pt x="-1" y="0"/>
                  </a:moveTo>
                  <a:cubicBezTo>
                    <a:pt x="63" y="0"/>
                    <a:pt x="127" y="-1"/>
                    <a:pt x="191" y="0"/>
                  </a:cubicBezTo>
                  <a:cubicBezTo>
                    <a:pt x="12044" y="0"/>
                    <a:pt x="21683" y="9552"/>
                    <a:pt x="21790" y="21404"/>
                  </a:cubicBezTo>
                  <a:lnTo>
                    <a:pt x="191" y="21600"/>
                  </a:lnTo>
                  <a:close/>
                </a:path>
              </a:pathLst>
            </a:custGeom>
            <a:noFill/>
            <a:ln w="28575">
              <a:solidFill>
                <a:schemeClr val="accent2"/>
              </a:solidFill>
              <a:round/>
              <a:headEnd/>
              <a:tailEnd/>
            </a:ln>
          </p:spPr>
          <p:txBody>
            <a:bodyPr/>
            <a:lstStyle/>
            <a:p>
              <a:endParaRPr lang="en-US"/>
            </a:p>
          </p:txBody>
        </p:sp>
        <p:sp>
          <p:nvSpPr>
            <p:cNvPr id="464045" name="Arc 173"/>
            <p:cNvSpPr>
              <a:spLocks/>
            </p:cNvSpPr>
            <p:nvPr/>
          </p:nvSpPr>
          <p:spPr bwMode="auto">
            <a:xfrm>
              <a:off x="2087" y="1061"/>
              <a:ext cx="51" cy="51"/>
            </a:xfrm>
            <a:custGeom>
              <a:avLst/>
              <a:gdLst>
                <a:gd name="G0" fmla="+- 195 0 0"/>
                <a:gd name="G1" fmla="+- 195 0 0"/>
                <a:gd name="G2" fmla="+- 21600 0 0"/>
                <a:gd name="T0" fmla="*/ 21794 w 21795"/>
                <a:gd name="T1" fmla="*/ 0 h 21795"/>
                <a:gd name="T2" fmla="*/ 0 w 21795"/>
                <a:gd name="T3" fmla="*/ 21794 h 21795"/>
                <a:gd name="T4" fmla="*/ 195 w 21795"/>
                <a:gd name="T5" fmla="*/ 195 h 21795"/>
              </a:gdLst>
              <a:ahLst/>
              <a:cxnLst>
                <a:cxn ang="0">
                  <a:pos x="T0" y="T1"/>
                </a:cxn>
                <a:cxn ang="0">
                  <a:pos x="T2" y="T3"/>
                </a:cxn>
                <a:cxn ang="0">
                  <a:pos x="T4" y="T5"/>
                </a:cxn>
              </a:cxnLst>
              <a:rect l="0" t="0" r="r" b="b"/>
              <a:pathLst>
                <a:path w="21795" h="21795" fill="none" extrusionOk="0">
                  <a:moveTo>
                    <a:pt x="21794" y="-1"/>
                  </a:moveTo>
                  <a:cubicBezTo>
                    <a:pt x="21794" y="64"/>
                    <a:pt x="21795" y="129"/>
                    <a:pt x="21795" y="195"/>
                  </a:cubicBezTo>
                  <a:cubicBezTo>
                    <a:pt x="21795" y="12124"/>
                    <a:pt x="12124" y="21795"/>
                    <a:pt x="195" y="21795"/>
                  </a:cubicBezTo>
                  <a:cubicBezTo>
                    <a:pt x="129" y="21795"/>
                    <a:pt x="64" y="21794"/>
                    <a:pt x="-1" y="21794"/>
                  </a:cubicBezTo>
                </a:path>
                <a:path w="21795" h="21795" stroke="0" extrusionOk="0">
                  <a:moveTo>
                    <a:pt x="21794" y="-1"/>
                  </a:moveTo>
                  <a:cubicBezTo>
                    <a:pt x="21794" y="64"/>
                    <a:pt x="21795" y="129"/>
                    <a:pt x="21795" y="195"/>
                  </a:cubicBezTo>
                  <a:cubicBezTo>
                    <a:pt x="21795" y="12124"/>
                    <a:pt x="12124" y="21795"/>
                    <a:pt x="195" y="21795"/>
                  </a:cubicBezTo>
                  <a:cubicBezTo>
                    <a:pt x="129" y="21795"/>
                    <a:pt x="64" y="21794"/>
                    <a:pt x="-1" y="21794"/>
                  </a:cubicBezTo>
                  <a:lnTo>
                    <a:pt x="195" y="195"/>
                  </a:lnTo>
                  <a:close/>
                </a:path>
              </a:pathLst>
            </a:custGeom>
            <a:noFill/>
            <a:ln w="28575">
              <a:solidFill>
                <a:schemeClr val="accent2"/>
              </a:solidFill>
              <a:round/>
              <a:headEnd/>
              <a:tailEnd/>
            </a:ln>
          </p:spPr>
          <p:txBody>
            <a:bodyPr/>
            <a:lstStyle/>
            <a:p>
              <a:endParaRPr lang="en-US"/>
            </a:p>
          </p:txBody>
        </p:sp>
        <p:sp>
          <p:nvSpPr>
            <p:cNvPr id="464046" name="Arc 174"/>
            <p:cNvSpPr>
              <a:spLocks/>
            </p:cNvSpPr>
            <p:nvPr/>
          </p:nvSpPr>
          <p:spPr bwMode="auto">
            <a:xfrm>
              <a:off x="2087" y="1111"/>
              <a:ext cx="51" cy="51"/>
            </a:xfrm>
            <a:custGeom>
              <a:avLst/>
              <a:gdLst>
                <a:gd name="G0" fmla="+- 191 0 0"/>
                <a:gd name="G1" fmla="+- 21600 0 0"/>
                <a:gd name="G2" fmla="+- 21600 0 0"/>
                <a:gd name="T0" fmla="*/ 0 w 21790"/>
                <a:gd name="T1" fmla="*/ 1 h 21600"/>
                <a:gd name="T2" fmla="*/ 21790 w 21790"/>
                <a:gd name="T3" fmla="*/ 21405 h 21600"/>
                <a:gd name="T4" fmla="*/ 191 w 21790"/>
                <a:gd name="T5" fmla="*/ 21600 h 21600"/>
              </a:gdLst>
              <a:ahLst/>
              <a:cxnLst>
                <a:cxn ang="0">
                  <a:pos x="T0" y="T1"/>
                </a:cxn>
                <a:cxn ang="0">
                  <a:pos x="T2" y="T3"/>
                </a:cxn>
                <a:cxn ang="0">
                  <a:pos x="T4" y="T5"/>
                </a:cxn>
              </a:cxnLst>
              <a:rect l="0" t="0" r="r" b="b"/>
              <a:pathLst>
                <a:path w="21790" h="21600" fill="none" extrusionOk="0">
                  <a:moveTo>
                    <a:pt x="-1" y="0"/>
                  </a:moveTo>
                  <a:cubicBezTo>
                    <a:pt x="63" y="0"/>
                    <a:pt x="127" y="-1"/>
                    <a:pt x="191" y="0"/>
                  </a:cubicBezTo>
                  <a:cubicBezTo>
                    <a:pt x="12044" y="0"/>
                    <a:pt x="21683" y="9552"/>
                    <a:pt x="21790" y="21404"/>
                  </a:cubicBezTo>
                </a:path>
                <a:path w="21790" h="21600" stroke="0" extrusionOk="0">
                  <a:moveTo>
                    <a:pt x="-1" y="0"/>
                  </a:moveTo>
                  <a:cubicBezTo>
                    <a:pt x="63" y="0"/>
                    <a:pt x="127" y="-1"/>
                    <a:pt x="191" y="0"/>
                  </a:cubicBezTo>
                  <a:cubicBezTo>
                    <a:pt x="12044" y="0"/>
                    <a:pt x="21683" y="9552"/>
                    <a:pt x="21790" y="21404"/>
                  </a:cubicBezTo>
                  <a:lnTo>
                    <a:pt x="191" y="21600"/>
                  </a:lnTo>
                  <a:close/>
                </a:path>
              </a:pathLst>
            </a:custGeom>
            <a:noFill/>
            <a:ln w="28575">
              <a:solidFill>
                <a:schemeClr val="accent2"/>
              </a:solidFill>
              <a:round/>
              <a:headEnd/>
              <a:tailEnd/>
            </a:ln>
          </p:spPr>
          <p:txBody>
            <a:bodyPr/>
            <a:lstStyle/>
            <a:p>
              <a:endParaRPr lang="en-US"/>
            </a:p>
          </p:txBody>
        </p:sp>
        <p:sp>
          <p:nvSpPr>
            <p:cNvPr id="464047" name="Arc 175"/>
            <p:cNvSpPr>
              <a:spLocks/>
            </p:cNvSpPr>
            <p:nvPr/>
          </p:nvSpPr>
          <p:spPr bwMode="auto">
            <a:xfrm>
              <a:off x="2087" y="1162"/>
              <a:ext cx="51" cy="51"/>
            </a:xfrm>
            <a:custGeom>
              <a:avLst/>
              <a:gdLst>
                <a:gd name="G0" fmla="+- 193 0 0"/>
                <a:gd name="G1" fmla="+- 195 0 0"/>
                <a:gd name="G2" fmla="+- 21600 0 0"/>
                <a:gd name="T0" fmla="*/ 21792 w 21793"/>
                <a:gd name="T1" fmla="*/ 0 h 21795"/>
                <a:gd name="T2" fmla="*/ 0 w 21793"/>
                <a:gd name="T3" fmla="*/ 21794 h 21795"/>
                <a:gd name="T4" fmla="*/ 193 w 21793"/>
                <a:gd name="T5" fmla="*/ 195 h 21795"/>
              </a:gdLst>
              <a:ahLst/>
              <a:cxnLst>
                <a:cxn ang="0">
                  <a:pos x="T0" y="T1"/>
                </a:cxn>
                <a:cxn ang="0">
                  <a:pos x="T2" y="T3"/>
                </a:cxn>
                <a:cxn ang="0">
                  <a:pos x="T4" y="T5"/>
                </a:cxn>
              </a:cxnLst>
              <a:rect l="0" t="0" r="r" b="b"/>
              <a:pathLst>
                <a:path w="21793" h="21795" fill="none" extrusionOk="0">
                  <a:moveTo>
                    <a:pt x="21792" y="-1"/>
                  </a:moveTo>
                  <a:cubicBezTo>
                    <a:pt x="21792" y="64"/>
                    <a:pt x="21793" y="129"/>
                    <a:pt x="21793" y="195"/>
                  </a:cubicBezTo>
                  <a:cubicBezTo>
                    <a:pt x="21793" y="12124"/>
                    <a:pt x="12122" y="21795"/>
                    <a:pt x="193" y="21795"/>
                  </a:cubicBezTo>
                  <a:cubicBezTo>
                    <a:pt x="128" y="21795"/>
                    <a:pt x="64" y="21794"/>
                    <a:pt x="-1" y="21794"/>
                  </a:cubicBezTo>
                </a:path>
                <a:path w="21793" h="21795" stroke="0" extrusionOk="0">
                  <a:moveTo>
                    <a:pt x="21792" y="-1"/>
                  </a:moveTo>
                  <a:cubicBezTo>
                    <a:pt x="21792" y="64"/>
                    <a:pt x="21793" y="129"/>
                    <a:pt x="21793" y="195"/>
                  </a:cubicBezTo>
                  <a:cubicBezTo>
                    <a:pt x="21793" y="12124"/>
                    <a:pt x="12122" y="21795"/>
                    <a:pt x="193" y="21795"/>
                  </a:cubicBezTo>
                  <a:cubicBezTo>
                    <a:pt x="128" y="21795"/>
                    <a:pt x="64" y="21794"/>
                    <a:pt x="-1" y="21794"/>
                  </a:cubicBezTo>
                  <a:lnTo>
                    <a:pt x="193" y="195"/>
                  </a:lnTo>
                  <a:close/>
                </a:path>
              </a:pathLst>
            </a:custGeom>
            <a:noFill/>
            <a:ln w="28575">
              <a:solidFill>
                <a:schemeClr val="accent2"/>
              </a:solidFill>
              <a:round/>
              <a:headEnd/>
              <a:tailEnd/>
            </a:ln>
          </p:spPr>
          <p:txBody>
            <a:bodyPr/>
            <a:lstStyle/>
            <a:p>
              <a:endParaRPr lang="en-US"/>
            </a:p>
          </p:txBody>
        </p:sp>
        <p:sp>
          <p:nvSpPr>
            <p:cNvPr id="464048" name="Arc 176"/>
            <p:cNvSpPr>
              <a:spLocks/>
            </p:cNvSpPr>
            <p:nvPr/>
          </p:nvSpPr>
          <p:spPr bwMode="auto">
            <a:xfrm>
              <a:off x="2087" y="1213"/>
              <a:ext cx="51" cy="51"/>
            </a:xfrm>
            <a:custGeom>
              <a:avLst/>
              <a:gdLst>
                <a:gd name="G0" fmla="+- 193 0 0"/>
                <a:gd name="G1" fmla="+- 21600 0 0"/>
                <a:gd name="G2" fmla="+- 21600 0 0"/>
                <a:gd name="T0" fmla="*/ 0 w 21793"/>
                <a:gd name="T1" fmla="*/ 1 h 21600"/>
                <a:gd name="T2" fmla="*/ 21793 w 21793"/>
                <a:gd name="T3" fmla="*/ 21600 h 21600"/>
                <a:gd name="T4" fmla="*/ 193 w 21793"/>
                <a:gd name="T5" fmla="*/ 21600 h 21600"/>
              </a:gdLst>
              <a:ahLst/>
              <a:cxnLst>
                <a:cxn ang="0">
                  <a:pos x="T0" y="T1"/>
                </a:cxn>
                <a:cxn ang="0">
                  <a:pos x="T2" y="T3"/>
                </a:cxn>
                <a:cxn ang="0">
                  <a:pos x="T4" y="T5"/>
                </a:cxn>
              </a:cxnLst>
              <a:rect l="0" t="0" r="r" b="b"/>
              <a:pathLst>
                <a:path w="21793" h="21600" fill="none" extrusionOk="0">
                  <a:moveTo>
                    <a:pt x="-1" y="0"/>
                  </a:moveTo>
                  <a:cubicBezTo>
                    <a:pt x="64" y="0"/>
                    <a:pt x="128" y="-1"/>
                    <a:pt x="193" y="0"/>
                  </a:cubicBezTo>
                  <a:cubicBezTo>
                    <a:pt x="12122" y="0"/>
                    <a:pt x="21793" y="9670"/>
                    <a:pt x="21793" y="21600"/>
                  </a:cubicBezTo>
                </a:path>
                <a:path w="21793" h="21600" stroke="0" extrusionOk="0">
                  <a:moveTo>
                    <a:pt x="-1" y="0"/>
                  </a:moveTo>
                  <a:cubicBezTo>
                    <a:pt x="64" y="0"/>
                    <a:pt x="128" y="-1"/>
                    <a:pt x="193" y="0"/>
                  </a:cubicBezTo>
                  <a:cubicBezTo>
                    <a:pt x="12122" y="0"/>
                    <a:pt x="21793" y="9670"/>
                    <a:pt x="21793" y="21600"/>
                  </a:cubicBezTo>
                  <a:lnTo>
                    <a:pt x="193" y="21600"/>
                  </a:lnTo>
                  <a:close/>
                </a:path>
              </a:pathLst>
            </a:custGeom>
            <a:noFill/>
            <a:ln w="28575">
              <a:solidFill>
                <a:schemeClr val="accent2"/>
              </a:solidFill>
              <a:round/>
              <a:headEnd/>
              <a:tailEnd/>
            </a:ln>
          </p:spPr>
          <p:txBody>
            <a:bodyPr/>
            <a:lstStyle/>
            <a:p>
              <a:endParaRPr lang="en-US"/>
            </a:p>
          </p:txBody>
        </p:sp>
        <p:sp>
          <p:nvSpPr>
            <p:cNvPr id="464049" name="Arc 177"/>
            <p:cNvSpPr>
              <a:spLocks/>
            </p:cNvSpPr>
            <p:nvPr/>
          </p:nvSpPr>
          <p:spPr bwMode="auto">
            <a:xfrm>
              <a:off x="2087" y="1264"/>
              <a:ext cx="51" cy="51"/>
            </a:xfrm>
            <a:custGeom>
              <a:avLst/>
              <a:gdLst>
                <a:gd name="G0" fmla="+- 193 0 0"/>
                <a:gd name="G1" fmla="+- 0 0 0"/>
                <a:gd name="G2" fmla="+- 21600 0 0"/>
                <a:gd name="T0" fmla="*/ 21793 w 21793"/>
                <a:gd name="T1" fmla="*/ 0 h 21600"/>
                <a:gd name="T2" fmla="*/ 0 w 21793"/>
                <a:gd name="T3" fmla="*/ 21599 h 21600"/>
                <a:gd name="T4" fmla="*/ 193 w 21793"/>
                <a:gd name="T5" fmla="*/ 0 h 21600"/>
              </a:gdLst>
              <a:ahLst/>
              <a:cxnLst>
                <a:cxn ang="0">
                  <a:pos x="T0" y="T1"/>
                </a:cxn>
                <a:cxn ang="0">
                  <a:pos x="T2" y="T3"/>
                </a:cxn>
                <a:cxn ang="0">
                  <a:pos x="T4" y="T5"/>
                </a:cxn>
              </a:cxnLst>
              <a:rect l="0" t="0" r="r" b="b"/>
              <a:pathLst>
                <a:path w="21793" h="21600" fill="none" extrusionOk="0">
                  <a:moveTo>
                    <a:pt x="21793" y="0"/>
                  </a:moveTo>
                  <a:cubicBezTo>
                    <a:pt x="21793" y="11929"/>
                    <a:pt x="12122" y="21600"/>
                    <a:pt x="193" y="21600"/>
                  </a:cubicBezTo>
                  <a:cubicBezTo>
                    <a:pt x="128" y="21600"/>
                    <a:pt x="64" y="21599"/>
                    <a:pt x="-1" y="21599"/>
                  </a:cubicBezTo>
                </a:path>
                <a:path w="21793" h="21600" stroke="0" extrusionOk="0">
                  <a:moveTo>
                    <a:pt x="21793" y="0"/>
                  </a:moveTo>
                  <a:cubicBezTo>
                    <a:pt x="21793" y="11929"/>
                    <a:pt x="12122" y="21600"/>
                    <a:pt x="193" y="21600"/>
                  </a:cubicBezTo>
                  <a:cubicBezTo>
                    <a:pt x="128" y="21600"/>
                    <a:pt x="64" y="21599"/>
                    <a:pt x="-1" y="21599"/>
                  </a:cubicBezTo>
                  <a:lnTo>
                    <a:pt x="193" y="0"/>
                  </a:lnTo>
                  <a:close/>
                </a:path>
              </a:pathLst>
            </a:custGeom>
            <a:noFill/>
            <a:ln w="28575">
              <a:solidFill>
                <a:schemeClr val="accent2"/>
              </a:solidFill>
              <a:round/>
              <a:headEnd/>
              <a:tailEnd/>
            </a:ln>
          </p:spPr>
          <p:txBody>
            <a:bodyPr/>
            <a:lstStyle/>
            <a:p>
              <a:endParaRPr lang="en-US"/>
            </a:p>
          </p:txBody>
        </p:sp>
        <p:sp>
          <p:nvSpPr>
            <p:cNvPr id="464050" name="Arc 178"/>
            <p:cNvSpPr>
              <a:spLocks/>
            </p:cNvSpPr>
            <p:nvPr/>
          </p:nvSpPr>
          <p:spPr bwMode="auto">
            <a:xfrm>
              <a:off x="2087" y="1314"/>
              <a:ext cx="51" cy="51"/>
            </a:xfrm>
            <a:custGeom>
              <a:avLst/>
              <a:gdLst>
                <a:gd name="G0" fmla="+- 191 0 0"/>
                <a:gd name="G1" fmla="+- 21600 0 0"/>
                <a:gd name="G2" fmla="+- 21600 0 0"/>
                <a:gd name="T0" fmla="*/ 0 w 21790"/>
                <a:gd name="T1" fmla="*/ 1 h 21600"/>
                <a:gd name="T2" fmla="*/ 21790 w 21790"/>
                <a:gd name="T3" fmla="*/ 21405 h 21600"/>
                <a:gd name="T4" fmla="*/ 191 w 21790"/>
                <a:gd name="T5" fmla="*/ 21600 h 21600"/>
              </a:gdLst>
              <a:ahLst/>
              <a:cxnLst>
                <a:cxn ang="0">
                  <a:pos x="T0" y="T1"/>
                </a:cxn>
                <a:cxn ang="0">
                  <a:pos x="T2" y="T3"/>
                </a:cxn>
                <a:cxn ang="0">
                  <a:pos x="T4" y="T5"/>
                </a:cxn>
              </a:cxnLst>
              <a:rect l="0" t="0" r="r" b="b"/>
              <a:pathLst>
                <a:path w="21790" h="21600" fill="none" extrusionOk="0">
                  <a:moveTo>
                    <a:pt x="-1" y="0"/>
                  </a:moveTo>
                  <a:cubicBezTo>
                    <a:pt x="63" y="0"/>
                    <a:pt x="127" y="-1"/>
                    <a:pt x="191" y="0"/>
                  </a:cubicBezTo>
                  <a:cubicBezTo>
                    <a:pt x="12044" y="0"/>
                    <a:pt x="21683" y="9552"/>
                    <a:pt x="21790" y="21404"/>
                  </a:cubicBezTo>
                </a:path>
                <a:path w="21790" h="21600" stroke="0" extrusionOk="0">
                  <a:moveTo>
                    <a:pt x="-1" y="0"/>
                  </a:moveTo>
                  <a:cubicBezTo>
                    <a:pt x="63" y="0"/>
                    <a:pt x="127" y="-1"/>
                    <a:pt x="191" y="0"/>
                  </a:cubicBezTo>
                  <a:cubicBezTo>
                    <a:pt x="12044" y="0"/>
                    <a:pt x="21683" y="9552"/>
                    <a:pt x="21790" y="21404"/>
                  </a:cubicBezTo>
                  <a:lnTo>
                    <a:pt x="191" y="21600"/>
                  </a:lnTo>
                  <a:close/>
                </a:path>
              </a:pathLst>
            </a:custGeom>
            <a:noFill/>
            <a:ln w="28575">
              <a:solidFill>
                <a:schemeClr val="accent2"/>
              </a:solidFill>
              <a:round/>
              <a:headEnd/>
              <a:tailEnd/>
            </a:ln>
          </p:spPr>
          <p:txBody>
            <a:bodyPr/>
            <a:lstStyle/>
            <a:p>
              <a:endParaRPr lang="en-US"/>
            </a:p>
          </p:txBody>
        </p:sp>
        <p:sp>
          <p:nvSpPr>
            <p:cNvPr id="464051" name="Arc 179"/>
            <p:cNvSpPr>
              <a:spLocks/>
            </p:cNvSpPr>
            <p:nvPr/>
          </p:nvSpPr>
          <p:spPr bwMode="auto">
            <a:xfrm>
              <a:off x="2087" y="1365"/>
              <a:ext cx="51" cy="51"/>
            </a:xfrm>
            <a:custGeom>
              <a:avLst/>
              <a:gdLst>
                <a:gd name="G0" fmla="+- 195 0 0"/>
                <a:gd name="G1" fmla="+- 195 0 0"/>
                <a:gd name="G2" fmla="+- 21600 0 0"/>
                <a:gd name="T0" fmla="*/ 21794 w 21795"/>
                <a:gd name="T1" fmla="*/ 0 h 21795"/>
                <a:gd name="T2" fmla="*/ 0 w 21795"/>
                <a:gd name="T3" fmla="*/ 21794 h 21795"/>
                <a:gd name="T4" fmla="*/ 195 w 21795"/>
                <a:gd name="T5" fmla="*/ 195 h 21795"/>
              </a:gdLst>
              <a:ahLst/>
              <a:cxnLst>
                <a:cxn ang="0">
                  <a:pos x="T0" y="T1"/>
                </a:cxn>
                <a:cxn ang="0">
                  <a:pos x="T2" y="T3"/>
                </a:cxn>
                <a:cxn ang="0">
                  <a:pos x="T4" y="T5"/>
                </a:cxn>
              </a:cxnLst>
              <a:rect l="0" t="0" r="r" b="b"/>
              <a:pathLst>
                <a:path w="21795" h="21795" fill="none" extrusionOk="0">
                  <a:moveTo>
                    <a:pt x="21794" y="-1"/>
                  </a:moveTo>
                  <a:cubicBezTo>
                    <a:pt x="21794" y="64"/>
                    <a:pt x="21795" y="129"/>
                    <a:pt x="21795" y="195"/>
                  </a:cubicBezTo>
                  <a:cubicBezTo>
                    <a:pt x="21795" y="12124"/>
                    <a:pt x="12124" y="21795"/>
                    <a:pt x="195" y="21795"/>
                  </a:cubicBezTo>
                  <a:cubicBezTo>
                    <a:pt x="129" y="21795"/>
                    <a:pt x="64" y="21794"/>
                    <a:pt x="-1" y="21794"/>
                  </a:cubicBezTo>
                </a:path>
                <a:path w="21795" h="21795" stroke="0" extrusionOk="0">
                  <a:moveTo>
                    <a:pt x="21794" y="-1"/>
                  </a:moveTo>
                  <a:cubicBezTo>
                    <a:pt x="21794" y="64"/>
                    <a:pt x="21795" y="129"/>
                    <a:pt x="21795" y="195"/>
                  </a:cubicBezTo>
                  <a:cubicBezTo>
                    <a:pt x="21795" y="12124"/>
                    <a:pt x="12124" y="21795"/>
                    <a:pt x="195" y="21795"/>
                  </a:cubicBezTo>
                  <a:cubicBezTo>
                    <a:pt x="129" y="21795"/>
                    <a:pt x="64" y="21794"/>
                    <a:pt x="-1" y="21794"/>
                  </a:cubicBezTo>
                  <a:lnTo>
                    <a:pt x="195" y="195"/>
                  </a:lnTo>
                  <a:close/>
                </a:path>
              </a:pathLst>
            </a:custGeom>
            <a:noFill/>
            <a:ln w="28575">
              <a:solidFill>
                <a:schemeClr val="accent2"/>
              </a:solidFill>
              <a:round/>
              <a:headEnd/>
              <a:tailEnd/>
            </a:ln>
          </p:spPr>
          <p:txBody>
            <a:bodyPr/>
            <a:lstStyle/>
            <a:p>
              <a:endParaRPr lang="en-US"/>
            </a:p>
          </p:txBody>
        </p:sp>
        <p:sp>
          <p:nvSpPr>
            <p:cNvPr id="464052" name="Line 180"/>
            <p:cNvSpPr>
              <a:spLocks noChangeShapeType="1"/>
            </p:cNvSpPr>
            <p:nvPr/>
          </p:nvSpPr>
          <p:spPr bwMode="auto">
            <a:xfrm>
              <a:off x="2087" y="1415"/>
              <a:ext cx="0" cy="203"/>
            </a:xfrm>
            <a:prstGeom prst="line">
              <a:avLst/>
            </a:prstGeom>
            <a:noFill/>
            <a:ln w="28575">
              <a:solidFill>
                <a:schemeClr val="accent2"/>
              </a:solidFill>
              <a:round/>
              <a:headEnd/>
              <a:tailEnd/>
            </a:ln>
          </p:spPr>
          <p:txBody>
            <a:bodyPr/>
            <a:lstStyle/>
            <a:p>
              <a:endParaRPr lang="en-US"/>
            </a:p>
          </p:txBody>
        </p:sp>
        <p:sp>
          <p:nvSpPr>
            <p:cNvPr id="464053" name="Line 181"/>
            <p:cNvSpPr>
              <a:spLocks noChangeShapeType="1"/>
            </p:cNvSpPr>
            <p:nvPr/>
          </p:nvSpPr>
          <p:spPr bwMode="auto">
            <a:xfrm flipV="1">
              <a:off x="2290" y="808"/>
              <a:ext cx="0" cy="202"/>
            </a:xfrm>
            <a:prstGeom prst="line">
              <a:avLst/>
            </a:prstGeom>
            <a:noFill/>
            <a:ln w="28575">
              <a:solidFill>
                <a:schemeClr val="accent2"/>
              </a:solidFill>
              <a:round/>
              <a:headEnd/>
              <a:tailEnd/>
            </a:ln>
          </p:spPr>
          <p:txBody>
            <a:bodyPr/>
            <a:lstStyle/>
            <a:p>
              <a:endParaRPr lang="en-US"/>
            </a:p>
          </p:txBody>
        </p:sp>
        <p:sp>
          <p:nvSpPr>
            <p:cNvPr id="464054" name="Arc 182"/>
            <p:cNvSpPr>
              <a:spLocks/>
            </p:cNvSpPr>
            <p:nvPr/>
          </p:nvSpPr>
          <p:spPr bwMode="auto">
            <a:xfrm>
              <a:off x="2290" y="1010"/>
              <a:ext cx="51" cy="51"/>
            </a:xfrm>
            <a:custGeom>
              <a:avLst/>
              <a:gdLst>
                <a:gd name="G0" fmla="+- 0 0 0"/>
                <a:gd name="G1" fmla="+- 21600 0 0"/>
                <a:gd name="G2" fmla="+- 21600 0 0"/>
                <a:gd name="T0" fmla="*/ 0 w 21599"/>
                <a:gd name="T1" fmla="*/ 0 h 21600"/>
                <a:gd name="T2" fmla="*/ 21599 w 21599"/>
                <a:gd name="T3" fmla="*/ 21407 h 21600"/>
                <a:gd name="T4" fmla="*/ 0 w 21599"/>
                <a:gd name="T5" fmla="*/ 21600 h 21600"/>
              </a:gdLst>
              <a:ahLst/>
              <a:cxnLst>
                <a:cxn ang="0">
                  <a:pos x="T0" y="T1"/>
                </a:cxn>
                <a:cxn ang="0">
                  <a:pos x="T2" y="T3"/>
                </a:cxn>
                <a:cxn ang="0">
                  <a:pos x="T4" y="T5"/>
                </a:cxn>
              </a:cxnLst>
              <a:rect l="0" t="0" r="r" b="b"/>
              <a:pathLst>
                <a:path w="21599" h="21600" fill="none" extrusionOk="0">
                  <a:moveTo>
                    <a:pt x="-1" y="0"/>
                  </a:moveTo>
                  <a:cubicBezTo>
                    <a:pt x="11854" y="0"/>
                    <a:pt x="21493" y="9553"/>
                    <a:pt x="21599" y="21406"/>
                  </a:cubicBezTo>
                </a:path>
                <a:path w="21599" h="21600" stroke="0" extrusionOk="0">
                  <a:moveTo>
                    <a:pt x="-1" y="0"/>
                  </a:moveTo>
                  <a:cubicBezTo>
                    <a:pt x="11854" y="0"/>
                    <a:pt x="21493" y="9553"/>
                    <a:pt x="21599" y="21406"/>
                  </a:cubicBezTo>
                  <a:lnTo>
                    <a:pt x="0" y="21600"/>
                  </a:lnTo>
                  <a:close/>
                </a:path>
              </a:pathLst>
            </a:custGeom>
            <a:noFill/>
            <a:ln w="28575">
              <a:solidFill>
                <a:schemeClr val="accent2"/>
              </a:solidFill>
              <a:round/>
              <a:headEnd/>
              <a:tailEnd/>
            </a:ln>
          </p:spPr>
          <p:txBody>
            <a:bodyPr/>
            <a:lstStyle/>
            <a:p>
              <a:endParaRPr lang="en-US"/>
            </a:p>
          </p:txBody>
        </p:sp>
        <p:sp>
          <p:nvSpPr>
            <p:cNvPr id="464055" name="Arc 183"/>
            <p:cNvSpPr>
              <a:spLocks/>
            </p:cNvSpPr>
            <p:nvPr/>
          </p:nvSpPr>
          <p:spPr bwMode="auto">
            <a:xfrm>
              <a:off x="2290" y="1061"/>
              <a:ext cx="51" cy="51"/>
            </a:xfrm>
            <a:custGeom>
              <a:avLst/>
              <a:gdLst>
                <a:gd name="G0" fmla="+- 0 0 0"/>
                <a:gd name="G1" fmla="+- 193 0 0"/>
                <a:gd name="G2" fmla="+- 21600 0 0"/>
                <a:gd name="T0" fmla="*/ 21599 w 21600"/>
                <a:gd name="T1" fmla="*/ 0 h 21793"/>
                <a:gd name="T2" fmla="*/ 0 w 21600"/>
                <a:gd name="T3" fmla="*/ 21793 h 21793"/>
                <a:gd name="T4" fmla="*/ 0 w 21600"/>
                <a:gd name="T5" fmla="*/ 193 h 21793"/>
              </a:gdLst>
              <a:ahLst/>
              <a:cxnLst>
                <a:cxn ang="0">
                  <a:pos x="T0" y="T1"/>
                </a:cxn>
                <a:cxn ang="0">
                  <a:pos x="T2" y="T3"/>
                </a:cxn>
                <a:cxn ang="0">
                  <a:pos x="T4" y="T5"/>
                </a:cxn>
              </a:cxnLst>
              <a:rect l="0" t="0" r="r" b="b"/>
              <a:pathLst>
                <a:path w="21600" h="21793" fill="none" extrusionOk="0">
                  <a:moveTo>
                    <a:pt x="21599" y="-1"/>
                  </a:moveTo>
                  <a:cubicBezTo>
                    <a:pt x="21599" y="64"/>
                    <a:pt x="21600" y="128"/>
                    <a:pt x="21600" y="193"/>
                  </a:cubicBezTo>
                  <a:cubicBezTo>
                    <a:pt x="21600" y="12122"/>
                    <a:pt x="11929" y="21792"/>
                    <a:pt x="0" y="21793"/>
                  </a:cubicBezTo>
                </a:path>
                <a:path w="21600" h="21793" stroke="0" extrusionOk="0">
                  <a:moveTo>
                    <a:pt x="21599" y="-1"/>
                  </a:moveTo>
                  <a:cubicBezTo>
                    <a:pt x="21599" y="64"/>
                    <a:pt x="21600" y="128"/>
                    <a:pt x="21600" y="193"/>
                  </a:cubicBezTo>
                  <a:cubicBezTo>
                    <a:pt x="21600" y="12122"/>
                    <a:pt x="11929" y="21792"/>
                    <a:pt x="0" y="21793"/>
                  </a:cubicBezTo>
                  <a:lnTo>
                    <a:pt x="0" y="193"/>
                  </a:lnTo>
                  <a:close/>
                </a:path>
              </a:pathLst>
            </a:custGeom>
            <a:noFill/>
            <a:ln w="28575">
              <a:solidFill>
                <a:schemeClr val="accent2"/>
              </a:solidFill>
              <a:round/>
              <a:headEnd/>
              <a:tailEnd/>
            </a:ln>
          </p:spPr>
          <p:txBody>
            <a:bodyPr/>
            <a:lstStyle/>
            <a:p>
              <a:endParaRPr lang="en-US"/>
            </a:p>
          </p:txBody>
        </p:sp>
        <p:sp>
          <p:nvSpPr>
            <p:cNvPr id="464056" name="Arc 184"/>
            <p:cNvSpPr>
              <a:spLocks/>
            </p:cNvSpPr>
            <p:nvPr/>
          </p:nvSpPr>
          <p:spPr bwMode="auto">
            <a:xfrm>
              <a:off x="2290" y="1111"/>
              <a:ext cx="51" cy="51"/>
            </a:xfrm>
            <a:custGeom>
              <a:avLst/>
              <a:gdLst>
                <a:gd name="G0" fmla="+- 0 0 0"/>
                <a:gd name="G1" fmla="+- 21600 0 0"/>
                <a:gd name="G2" fmla="+- 21600 0 0"/>
                <a:gd name="T0" fmla="*/ 0 w 21599"/>
                <a:gd name="T1" fmla="*/ 0 h 21600"/>
                <a:gd name="T2" fmla="*/ 21599 w 21599"/>
                <a:gd name="T3" fmla="*/ 21407 h 21600"/>
                <a:gd name="T4" fmla="*/ 0 w 21599"/>
                <a:gd name="T5" fmla="*/ 21600 h 21600"/>
              </a:gdLst>
              <a:ahLst/>
              <a:cxnLst>
                <a:cxn ang="0">
                  <a:pos x="T0" y="T1"/>
                </a:cxn>
                <a:cxn ang="0">
                  <a:pos x="T2" y="T3"/>
                </a:cxn>
                <a:cxn ang="0">
                  <a:pos x="T4" y="T5"/>
                </a:cxn>
              </a:cxnLst>
              <a:rect l="0" t="0" r="r" b="b"/>
              <a:pathLst>
                <a:path w="21599" h="21600" fill="none" extrusionOk="0">
                  <a:moveTo>
                    <a:pt x="-1" y="0"/>
                  </a:moveTo>
                  <a:cubicBezTo>
                    <a:pt x="11854" y="0"/>
                    <a:pt x="21493" y="9553"/>
                    <a:pt x="21599" y="21406"/>
                  </a:cubicBezTo>
                </a:path>
                <a:path w="21599" h="21600" stroke="0" extrusionOk="0">
                  <a:moveTo>
                    <a:pt x="-1" y="0"/>
                  </a:moveTo>
                  <a:cubicBezTo>
                    <a:pt x="11854" y="0"/>
                    <a:pt x="21493" y="9553"/>
                    <a:pt x="21599" y="21406"/>
                  </a:cubicBezTo>
                  <a:lnTo>
                    <a:pt x="0" y="21600"/>
                  </a:lnTo>
                  <a:close/>
                </a:path>
              </a:pathLst>
            </a:custGeom>
            <a:noFill/>
            <a:ln w="28575">
              <a:solidFill>
                <a:schemeClr val="accent2"/>
              </a:solidFill>
              <a:round/>
              <a:headEnd/>
              <a:tailEnd/>
            </a:ln>
          </p:spPr>
          <p:txBody>
            <a:bodyPr/>
            <a:lstStyle/>
            <a:p>
              <a:endParaRPr lang="en-US"/>
            </a:p>
          </p:txBody>
        </p:sp>
        <p:sp>
          <p:nvSpPr>
            <p:cNvPr id="464057" name="Arc 185"/>
            <p:cNvSpPr>
              <a:spLocks/>
            </p:cNvSpPr>
            <p:nvPr/>
          </p:nvSpPr>
          <p:spPr bwMode="auto">
            <a:xfrm>
              <a:off x="2290" y="1162"/>
              <a:ext cx="51" cy="51"/>
            </a:xfrm>
            <a:custGeom>
              <a:avLst/>
              <a:gdLst>
                <a:gd name="G0" fmla="+- 0 0 0"/>
                <a:gd name="G1" fmla="+- 193 0 0"/>
                <a:gd name="G2" fmla="+- 21600 0 0"/>
                <a:gd name="T0" fmla="*/ 21599 w 21600"/>
                <a:gd name="T1" fmla="*/ 0 h 21793"/>
                <a:gd name="T2" fmla="*/ 0 w 21600"/>
                <a:gd name="T3" fmla="*/ 21793 h 21793"/>
                <a:gd name="T4" fmla="*/ 0 w 21600"/>
                <a:gd name="T5" fmla="*/ 193 h 21793"/>
              </a:gdLst>
              <a:ahLst/>
              <a:cxnLst>
                <a:cxn ang="0">
                  <a:pos x="T0" y="T1"/>
                </a:cxn>
                <a:cxn ang="0">
                  <a:pos x="T2" y="T3"/>
                </a:cxn>
                <a:cxn ang="0">
                  <a:pos x="T4" y="T5"/>
                </a:cxn>
              </a:cxnLst>
              <a:rect l="0" t="0" r="r" b="b"/>
              <a:pathLst>
                <a:path w="21600" h="21793" fill="none" extrusionOk="0">
                  <a:moveTo>
                    <a:pt x="21599" y="-1"/>
                  </a:moveTo>
                  <a:cubicBezTo>
                    <a:pt x="21599" y="64"/>
                    <a:pt x="21600" y="128"/>
                    <a:pt x="21600" y="193"/>
                  </a:cubicBezTo>
                  <a:cubicBezTo>
                    <a:pt x="21600" y="12122"/>
                    <a:pt x="11929" y="21792"/>
                    <a:pt x="0" y="21793"/>
                  </a:cubicBezTo>
                </a:path>
                <a:path w="21600" h="21793" stroke="0" extrusionOk="0">
                  <a:moveTo>
                    <a:pt x="21599" y="-1"/>
                  </a:moveTo>
                  <a:cubicBezTo>
                    <a:pt x="21599" y="64"/>
                    <a:pt x="21600" y="128"/>
                    <a:pt x="21600" y="193"/>
                  </a:cubicBezTo>
                  <a:cubicBezTo>
                    <a:pt x="21600" y="12122"/>
                    <a:pt x="11929" y="21792"/>
                    <a:pt x="0" y="21793"/>
                  </a:cubicBezTo>
                  <a:lnTo>
                    <a:pt x="0" y="193"/>
                  </a:lnTo>
                  <a:close/>
                </a:path>
              </a:pathLst>
            </a:custGeom>
            <a:noFill/>
            <a:ln w="28575">
              <a:solidFill>
                <a:schemeClr val="accent2"/>
              </a:solidFill>
              <a:round/>
              <a:headEnd/>
              <a:tailEnd/>
            </a:ln>
          </p:spPr>
          <p:txBody>
            <a:bodyPr/>
            <a:lstStyle/>
            <a:p>
              <a:endParaRPr lang="en-US"/>
            </a:p>
          </p:txBody>
        </p:sp>
        <p:sp>
          <p:nvSpPr>
            <p:cNvPr id="464058" name="Arc 186"/>
            <p:cNvSpPr>
              <a:spLocks/>
            </p:cNvSpPr>
            <p:nvPr/>
          </p:nvSpPr>
          <p:spPr bwMode="auto">
            <a:xfrm>
              <a:off x="2290" y="1213"/>
              <a:ext cx="51" cy="51"/>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accent2"/>
              </a:solidFill>
              <a:round/>
              <a:headEnd/>
              <a:tailEnd/>
            </a:ln>
          </p:spPr>
          <p:txBody>
            <a:bodyPr/>
            <a:lstStyle/>
            <a:p>
              <a:endParaRPr lang="en-US"/>
            </a:p>
          </p:txBody>
        </p:sp>
        <p:sp>
          <p:nvSpPr>
            <p:cNvPr id="464059" name="Arc 187"/>
            <p:cNvSpPr>
              <a:spLocks/>
            </p:cNvSpPr>
            <p:nvPr/>
          </p:nvSpPr>
          <p:spPr bwMode="auto">
            <a:xfrm>
              <a:off x="2290" y="1264"/>
              <a:ext cx="51" cy="51"/>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8575">
              <a:solidFill>
                <a:schemeClr val="accent2"/>
              </a:solidFill>
              <a:round/>
              <a:headEnd/>
              <a:tailEnd/>
            </a:ln>
          </p:spPr>
          <p:txBody>
            <a:bodyPr/>
            <a:lstStyle/>
            <a:p>
              <a:endParaRPr lang="en-US"/>
            </a:p>
          </p:txBody>
        </p:sp>
        <p:sp>
          <p:nvSpPr>
            <p:cNvPr id="464060" name="Arc 188"/>
            <p:cNvSpPr>
              <a:spLocks/>
            </p:cNvSpPr>
            <p:nvPr/>
          </p:nvSpPr>
          <p:spPr bwMode="auto">
            <a:xfrm>
              <a:off x="2290" y="1314"/>
              <a:ext cx="51" cy="51"/>
            </a:xfrm>
            <a:custGeom>
              <a:avLst/>
              <a:gdLst>
                <a:gd name="G0" fmla="+- 0 0 0"/>
                <a:gd name="G1" fmla="+- 21600 0 0"/>
                <a:gd name="G2" fmla="+- 21600 0 0"/>
                <a:gd name="T0" fmla="*/ 0 w 21599"/>
                <a:gd name="T1" fmla="*/ 0 h 21600"/>
                <a:gd name="T2" fmla="*/ 21599 w 21599"/>
                <a:gd name="T3" fmla="*/ 21407 h 21600"/>
                <a:gd name="T4" fmla="*/ 0 w 21599"/>
                <a:gd name="T5" fmla="*/ 21600 h 21600"/>
              </a:gdLst>
              <a:ahLst/>
              <a:cxnLst>
                <a:cxn ang="0">
                  <a:pos x="T0" y="T1"/>
                </a:cxn>
                <a:cxn ang="0">
                  <a:pos x="T2" y="T3"/>
                </a:cxn>
                <a:cxn ang="0">
                  <a:pos x="T4" y="T5"/>
                </a:cxn>
              </a:cxnLst>
              <a:rect l="0" t="0" r="r" b="b"/>
              <a:pathLst>
                <a:path w="21599" h="21600" fill="none" extrusionOk="0">
                  <a:moveTo>
                    <a:pt x="-1" y="0"/>
                  </a:moveTo>
                  <a:cubicBezTo>
                    <a:pt x="11854" y="0"/>
                    <a:pt x="21493" y="9553"/>
                    <a:pt x="21599" y="21406"/>
                  </a:cubicBezTo>
                </a:path>
                <a:path w="21599" h="21600" stroke="0" extrusionOk="0">
                  <a:moveTo>
                    <a:pt x="-1" y="0"/>
                  </a:moveTo>
                  <a:cubicBezTo>
                    <a:pt x="11854" y="0"/>
                    <a:pt x="21493" y="9553"/>
                    <a:pt x="21599" y="21406"/>
                  </a:cubicBezTo>
                  <a:lnTo>
                    <a:pt x="0" y="21600"/>
                  </a:lnTo>
                  <a:close/>
                </a:path>
              </a:pathLst>
            </a:custGeom>
            <a:noFill/>
            <a:ln w="28575">
              <a:solidFill>
                <a:schemeClr val="accent2"/>
              </a:solidFill>
              <a:round/>
              <a:headEnd/>
              <a:tailEnd/>
            </a:ln>
          </p:spPr>
          <p:txBody>
            <a:bodyPr/>
            <a:lstStyle/>
            <a:p>
              <a:endParaRPr lang="en-US"/>
            </a:p>
          </p:txBody>
        </p:sp>
        <p:sp>
          <p:nvSpPr>
            <p:cNvPr id="464061" name="Arc 189"/>
            <p:cNvSpPr>
              <a:spLocks/>
            </p:cNvSpPr>
            <p:nvPr/>
          </p:nvSpPr>
          <p:spPr bwMode="auto">
            <a:xfrm>
              <a:off x="2290" y="1365"/>
              <a:ext cx="51" cy="51"/>
            </a:xfrm>
            <a:custGeom>
              <a:avLst/>
              <a:gdLst>
                <a:gd name="G0" fmla="+- 0 0 0"/>
                <a:gd name="G1" fmla="+- 193 0 0"/>
                <a:gd name="G2" fmla="+- 21600 0 0"/>
                <a:gd name="T0" fmla="*/ 21599 w 21600"/>
                <a:gd name="T1" fmla="*/ 0 h 21793"/>
                <a:gd name="T2" fmla="*/ 0 w 21600"/>
                <a:gd name="T3" fmla="*/ 21793 h 21793"/>
                <a:gd name="T4" fmla="*/ 0 w 21600"/>
                <a:gd name="T5" fmla="*/ 193 h 21793"/>
              </a:gdLst>
              <a:ahLst/>
              <a:cxnLst>
                <a:cxn ang="0">
                  <a:pos x="T0" y="T1"/>
                </a:cxn>
                <a:cxn ang="0">
                  <a:pos x="T2" y="T3"/>
                </a:cxn>
                <a:cxn ang="0">
                  <a:pos x="T4" y="T5"/>
                </a:cxn>
              </a:cxnLst>
              <a:rect l="0" t="0" r="r" b="b"/>
              <a:pathLst>
                <a:path w="21600" h="21793" fill="none" extrusionOk="0">
                  <a:moveTo>
                    <a:pt x="21599" y="-1"/>
                  </a:moveTo>
                  <a:cubicBezTo>
                    <a:pt x="21599" y="64"/>
                    <a:pt x="21600" y="128"/>
                    <a:pt x="21600" y="193"/>
                  </a:cubicBezTo>
                  <a:cubicBezTo>
                    <a:pt x="21600" y="12122"/>
                    <a:pt x="11929" y="21792"/>
                    <a:pt x="0" y="21793"/>
                  </a:cubicBezTo>
                </a:path>
                <a:path w="21600" h="21793" stroke="0" extrusionOk="0">
                  <a:moveTo>
                    <a:pt x="21599" y="-1"/>
                  </a:moveTo>
                  <a:cubicBezTo>
                    <a:pt x="21599" y="64"/>
                    <a:pt x="21600" y="128"/>
                    <a:pt x="21600" y="193"/>
                  </a:cubicBezTo>
                  <a:cubicBezTo>
                    <a:pt x="21600" y="12122"/>
                    <a:pt x="11929" y="21792"/>
                    <a:pt x="0" y="21793"/>
                  </a:cubicBezTo>
                  <a:lnTo>
                    <a:pt x="0" y="193"/>
                  </a:lnTo>
                  <a:close/>
                </a:path>
              </a:pathLst>
            </a:custGeom>
            <a:noFill/>
            <a:ln w="28575">
              <a:solidFill>
                <a:schemeClr val="accent2"/>
              </a:solidFill>
              <a:round/>
              <a:headEnd/>
              <a:tailEnd/>
            </a:ln>
          </p:spPr>
          <p:txBody>
            <a:bodyPr/>
            <a:lstStyle/>
            <a:p>
              <a:endParaRPr lang="en-US"/>
            </a:p>
          </p:txBody>
        </p:sp>
        <p:sp>
          <p:nvSpPr>
            <p:cNvPr id="464062" name="Line 190"/>
            <p:cNvSpPr>
              <a:spLocks noChangeShapeType="1"/>
            </p:cNvSpPr>
            <p:nvPr/>
          </p:nvSpPr>
          <p:spPr bwMode="auto">
            <a:xfrm>
              <a:off x="2290" y="1415"/>
              <a:ext cx="0" cy="203"/>
            </a:xfrm>
            <a:prstGeom prst="line">
              <a:avLst/>
            </a:prstGeom>
            <a:noFill/>
            <a:ln w="28575">
              <a:solidFill>
                <a:schemeClr val="accent2"/>
              </a:solidFill>
              <a:round/>
              <a:headEnd/>
              <a:tailEnd/>
            </a:ln>
          </p:spPr>
          <p:txBody>
            <a:bodyPr/>
            <a:lstStyle/>
            <a:p>
              <a:endParaRPr lang="en-US"/>
            </a:p>
          </p:txBody>
        </p:sp>
        <p:sp>
          <p:nvSpPr>
            <p:cNvPr id="464063" name="Oval 191"/>
            <p:cNvSpPr>
              <a:spLocks noChangeArrowheads="1"/>
            </p:cNvSpPr>
            <p:nvPr/>
          </p:nvSpPr>
          <p:spPr bwMode="auto">
            <a:xfrm>
              <a:off x="2018" y="939"/>
              <a:ext cx="39" cy="41"/>
            </a:xfrm>
            <a:prstGeom prst="ellipse">
              <a:avLst/>
            </a:prstGeom>
            <a:solidFill>
              <a:schemeClr val="accent2"/>
            </a:solidFill>
            <a:ln w="28575">
              <a:solidFill>
                <a:schemeClr val="accent2"/>
              </a:solidFill>
              <a:round/>
              <a:headEnd/>
              <a:tailEnd/>
            </a:ln>
          </p:spPr>
          <p:txBody>
            <a:bodyPr/>
            <a:lstStyle/>
            <a:p>
              <a:endParaRPr lang="en-US"/>
            </a:p>
          </p:txBody>
        </p:sp>
        <p:sp>
          <p:nvSpPr>
            <p:cNvPr id="464064" name="Oval 192"/>
            <p:cNvSpPr>
              <a:spLocks noChangeArrowheads="1"/>
            </p:cNvSpPr>
            <p:nvPr/>
          </p:nvSpPr>
          <p:spPr bwMode="auto">
            <a:xfrm>
              <a:off x="2323" y="939"/>
              <a:ext cx="39" cy="41"/>
            </a:xfrm>
            <a:prstGeom prst="ellipse">
              <a:avLst/>
            </a:prstGeom>
            <a:solidFill>
              <a:schemeClr val="accent2"/>
            </a:solidFill>
            <a:ln w="28575">
              <a:solidFill>
                <a:schemeClr val="accent2"/>
              </a:solidFill>
              <a:round/>
              <a:headEnd/>
              <a:tailEnd/>
            </a:ln>
          </p:spPr>
          <p:txBody>
            <a:bodyPr/>
            <a:lstStyle/>
            <a:p>
              <a:endParaRPr lang="en-US"/>
            </a:p>
          </p:txBody>
        </p:sp>
        <p:sp>
          <p:nvSpPr>
            <p:cNvPr id="464065" name="Line 193"/>
            <p:cNvSpPr>
              <a:spLocks noChangeShapeType="1"/>
            </p:cNvSpPr>
            <p:nvPr/>
          </p:nvSpPr>
          <p:spPr bwMode="auto">
            <a:xfrm>
              <a:off x="2188" y="1010"/>
              <a:ext cx="1" cy="456"/>
            </a:xfrm>
            <a:prstGeom prst="line">
              <a:avLst/>
            </a:prstGeom>
            <a:noFill/>
            <a:ln w="28575">
              <a:solidFill>
                <a:schemeClr val="accent2"/>
              </a:solidFill>
              <a:round/>
              <a:headEnd/>
              <a:tailEnd/>
            </a:ln>
          </p:spPr>
          <p:txBody>
            <a:bodyPr/>
            <a:lstStyle/>
            <a:p>
              <a:endParaRPr lang="en-US"/>
            </a:p>
          </p:txBody>
        </p:sp>
        <p:sp>
          <p:nvSpPr>
            <p:cNvPr id="464066" name="Line 194"/>
            <p:cNvSpPr>
              <a:spLocks noChangeShapeType="1"/>
            </p:cNvSpPr>
            <p:nvPr/>
          </p:nvSpPr>
          <p:spPr bwMode="auto">
            <a:xfrm>
              <a:off x="2239" y="1010"/>
              <a:ext cx="1" cy="456"/>
            </a:xfrm>
            <a:prstGeom prst="line">
              <a:avLst/>
            </a:prstGeom>
            <a:noFill/>
            <a:ln w="28575">
              <a:solidFill>
                <a:schemeClr val="accent2"/>
              </a:solidFill>
              <a:round/>
              <a:headEnd/>
              <a:tailEnd/>
            </a:ln>
          </p:spPr>
          <p:txBody>
            <a:bodyPr/>
            <a:lstStyle/>
            <a:p>
              <a:endParaRPr lang="en-US"/>
            </a:p>
          </p:txBody>
        </p:sp>
        <p:sp>
          <p:nvSpPr>
            <p:cNvPr id="464067" name="Line 195"/>
            <p:cNvSpPr>
              <a:spLocks noChangeShapeType="1"/>
            </p:cNvSpPr>
            <p:nvPr/>
          </p:nvSpPr>
          <p:spPr bwMode="auto">
            <a:xfrm>
              <a:off x="1273" y="808"/>
              <a:ext cx="204" cy="0"/>
            </a:xfrm>
            <a:prstGeom prst="line">
              <a:avLst/>
            </a:prstGeom>
            <a:noFill/>
            <a:ln w="28575">
              <a:solidFill>
                <a:schemeClr val="accent2"/>
              </a:solidFill>
              <a:round/>
              <a:headEnd/>
              <a:tailEnd/>
            </a:ln>
          </p:spPr>
          <p:txBody>
            <a:bodyPr/>
            <a:lstStyle/>
            <a:p>
              <a:endParaRPr lang="en-US"/>
            </a:p>
          </p:txBody>
        </p:sp>
        <p:sp>
          <p:nvSpPr>
            <p:cNvPr id="464068" name="Line 196"/>
            <p:cNvSpPr>
              <a:spLocks noChangeShapeType="1"/>
            </p:cNvSpPr>
            <p:nvPr/>
          </p:nvSpPr>
          <p:spPr bwMode="auto">
            <a:xfrm flipV="1">
              <a:off x="1477" y="757"/>
              <a:ext cx="51" cy="51"/>
            </a:xfrm>
            <a:prstGeom prst="line">
              <a:avLst/>
            </a:prstGeom>
            <a:noFill/>
            <a:ln w="28575">
              <a:solidFill>
                <a:schemeClr val="accent2"/>
              </a:solidFill>
              <a:round/>
              <a:headEnd/>
              <a:tailEnd/>
            </a:ln>
          </p:spPr>
          <p:txBody>
            <a:bodyPr/>
            <a:lstStyle/>
            <a:p>
              <a:endParaRPr lang="en-US"/>
            </a:p>
          </p:txBody>
        </p:sp>
        <p:sp>
          <p:nvSpPr>
            <p:cNvPr id="464069" name="Line 197"/>
            <p:cNvSpPr>
              <a:spLocks noChangeShapeType="1"/>
            </p:cNvSpPr>
            <p:nvPr/>
          </p:nvSpPr>
          <p:spPr bwMode="auto">
            <a:xfrm>
              <a:off x="1528" y="757"/>
              <a:ext cx="50" cy="101"/>
            </a:xfrm>
            <a:prstGeom prst="line">
              <a:avLst/>
            </a:prstGeom>
            <a:noFill/>
            <a:ln w="28575">
              <a:solidFill>
                <a:schemeClr val="accent2"/>
              </a:solidFill>
              <a:round/>
              <a:headEnd/>
              <a:tailEnd/>
            </a:ln>
          </p:spPr>
          <p:txBody>
            <a:bodyPr/>
            <a:lstStyle/>
            <a:p>
              <a:endParaRPr lang="en-US"/>
            </a:p>
          </p:txBody>
        </p:sp>
        <p:sp>
          <p:nvSpPr>
            <p:cNvPr id="464070" name="Line 198"/>
            <p:cNvSpPr>
              <a:spLocks noChangeShapeType="1"/>
            </p:cNvSpPr>
            <p:nvPr/>
          </p:nvSpPr>
          <p:spPr bwMode="auto">
            <a:xfrm flipV="1">
              <a:off x="1578" y="757"/>
              <a:ext cx="51" cy="101"/>
            </a:xfrm>
            <a:prstGeom prst="line">
              <a:avLst/>
            </a:prstGeom>
            <a:noFill/>
            <a:ln w="28575">
              <a:solidFill>
                <a:schemeClr val="accent2"/>
              </a:solidFill>
              <a:round/>
              <a:headEnd/>
              <a:tailEnd/>
            </a:ln>
          </p:spPr>
          <p:txBody>
            <a:bodyPr/>
            <a:lstStyle/>
            <a:p>
              <a:endParaRPr lang="en-US"/>
            </a:p>
          </p:txBody>
        </p:sp>
        <p:sp>
          <p:nvSpPr>
            <p:cNvPr id="464071" name="Line 199"/>
            <p:cNvSpPr>
              <a:spLocks noChangeShapeType="1"/>
            </p:cNvSpPr>
            <p:nvPr/>
          </p:nvSpPr>
          <p:spPr bwMode="auto">
            <a:xfrm>
              <a:off x="1629" y="757"/>
              <a:ext cx="51" cy="101"/>
            </a:xfrm>
            <a:prstGeom prst="line">
              <a:avLst/>
            </a:prstGeom>
            <a:noFill/>
            <a:ln w="28575">
              <a:solidFill>
                <a:schemeClr val="accent2"/>
              </a:solidFill>
              <a:round/>
              <a:headEnd/>
              <a:tailEnd/>
            </a:ln>
          </p:spPr>
          <p:txBody>
            <a:bodyPr/>
            <a:lstStyle/>
            <a:p>
              <a:endParaRPr lang="en-US"/>
            </a:p>
          </p:txBody>
        </p:sp>
        <p:sp>
          <p:nvSpPr>
            <p:cNvPr id="464072" name="Line 200"/>
            <p:cNvSpPr>
              <a:spLocks noChangeShapeType="1"/>
            </p:cNvSpPr>
            <p:nvPr/>
          </p:nvSpPr>
          <p:spPr bwMode="auto">
            <a:xfrm flipV="1">
              <a:off x="1680" y="757"/>
              <a:ext cx="51" cy="101"/>
            </a:xfrm>
            <a:prstGeom prst="line">
              <a:avLst/>
            </a:prstGeom>
            <a:noFill/>
            <a:ln w="28575">
              <a:solidFill>
                <a:schemeClr val="accent2"/>
              </a:solidFill>
              <a:round/>
              <a:headEnd/>
              <a:tailEnd/>
            </a:ln>
          </p:spPr>
          <p:txBody>
            <a:bodyPr/>
            <a:lstStyle/>
            <a:p>
              <a:endParaRPr lang="en-US"/>
            </a:p>
          </p:txBody>
        </p:sp>
        <p:sp>
          <p:nvSpPr>
            <p:cNvPr id="464073" name="Line 201"/>
            <p:cNvSpPr>
              <a:spLocks noChangeShapeType="1"/>
            </p:cNvSpPr>
            <p:nvPr/>
          </p:nvSpPr>
          <p:spPr bwMode="auto">
            <a:xfrm>
              <a:off x="1731" y="757"/>
              <a:ext cx="51" cy="101"/>
            </a:xfrm>
            <a:prstGeom prst="line">
              <a:avLst/>
            </a:prstGeom>
            <a:noFill/>
            <a:ln w="28575">
              <a:solidFill>
                <a:schemeClr val="accent2"/>
              </a:solidFill>
              <a:round/>
              <a:headEnd/>
              <a:tailEnd/>
            </a:ln>
          </p:spPr>
          <p:txBody>
            <a:bodyPr/>
            <a:lstStyle/>
            <a:p>
              <a:endParaRPr lang="en-US"/>
            </a:p>
          </p:txBody>
        </p:sp>
        <p:sp>
          <p:nvSpPr>
            <p:cNvPr id="464074" name="Line 202"/>
            <p:cNvSpPr>
              <a:spLocks noChangeShapeType="1"/>
            </p:cNvSpPr>
            <p:nvPr/>
          </p:nvSpPr>
          <p:spPr bwMode="auto">
            <a:xfrm flipV="1">
              <a:off x="1782" y="808"/>
              <a:ext cx="50" cy="50"/>
            </a:xfrm>
            <a:prstGeom prst="line">
              <a:avLst/>
            </a:prstGeom>
            <a:noFill/>
            <a:ln w="28575">
              <a:solidFill>
                <a:schemeClr val="accent2"/>
              </a:solidFill>
              <a:round/>
              <a:headEnd/>
              <a:tailEnd/>
            </a:ln>
          </p:spPr>
          <p:txBody>
            <a:bodyPr/>
            <a:lstStyle/>
            <a:p>
              <a:endParaRPr lang="en-US"/>
            </a:p>
          </p:txBody>
        </p:sp>
        <p:sp>
          <p:nvSpPr>
            <p:cNvPr id="464075" name="Rectangle 203"/>
            <p:cNvSpPr>
              <a:spLocks noChangeArrowheads="1"/>
            </p:cNvSpPr>
            <p:nvPr/>
          </p:nvSpPr>
          <p:spPr bwMode="auto">
            <a:xfrm>
              <a:off x="1528" y="875"/>
              <a:ext cx="180" cy="173"/>
            </a:xfrm>
            <a:prstGeom prst="rect">
              <a:avLst/>
            </a:prstGeom>
            <a:noFill/>
            <a:ln w="28575">
              <a:noFill/>
              <a:miter lim="800000"/>
              <a:headEnd/>
              <a:tailEnd/>
            </a:ln>
          </p:spPr>
          <p:txBody>
            <a:bodyPr wrap="none" lIns="0" tIns="0" rIns="0" bIns="0">
              <a:spAutoFit/>
            </a:bodyPr>
            <a:lstStyle/>
            <a:p>
              <a:r>
                <a:rPr lang="en-US" sz="1800">
                  <a:solidFill>
                    <a:schemeClr val="accent2"/>
                  </a:solidFill>
                </a:rPr>
                <a:t> 10</a:t>
              </a:r>
            </a:p>
          </p:txBody>
        </p:sp>
        <p:sp>
          <p:nvSpPr>
            <p:cNvPr id="464076" name="Rectangle 204"/>
            <p:cNvSpPr>
              <a:spLocks noChangeArrowheads="1"/>
            </p:cNvSpPr>
            <p:nvPr/>
          </p:nvSpPr>
          <p:spPr bwMode="auto">
            <a:xfrm>
              <a:off x="2057" y="608"/>
              <a:ext cx="220" cy="173"/>
            </a:xfrm>
            <a:prstGeom prst="rect">
              <a:avLst/>
            </a:prstGeom>
            <a:noFill/>
            <a:ln w="28575">
              <a:noFill/>
              <a:miter lim="800000"/>
              <a:headEnd/>
              <a:tailEnd/>
            </a:ln>
          </p:spPr>
          <p:txBody>
            <a:bodyPr wrap="none" lIns="0" tIns="0" rIns="0" bIns="0">
              <a:spAutoFit/>
            </a:bodyPr>
            <a:lstStyle/>
            <a:p>
              <a:r>
                <a:rPr lang="en-US" sz="1800">
                  <a:solidFill>
                    <a:schemeClr val="accent2"/>
                  </a:solidFill>
                </a:rPr>
                <a:t> 1:2</a:t>
              </a:r>
            </a:p>
          </p:txBody>
        </p:sp>
        <p:sp>
          <p:nvSpPr>
            <p:cNvPr id="464077" name="Oval 205"/>
            <p:cNvSpPr>
              <a:spLocks noChangeArrowheads="1"/>
            </p:cNvSpPr>
            <p:nvPr/>
          </p:nvSpPr>
          <p:spPr bwMode="auto">
            <a:xfrm>
              <a:off x="1220" y="781"/>
              <a:ext cx="52" cy="51"/>
            </a:xfrm>
            <a:prstGeom prst="ellipse">
              <a:avLst/>
            </a:prstGeom>
            <a:noFill/>
            <a:ln w="28575">
              <a:solidFill>
                <a:schemeClr val="accent2"/>
              </a:solidFill>
              <a:round/>
              <a:headEnd/>
              <a:tailEnd/>
            </a:ln>
          </p:spPr>
          <p:txBody>
            <a:bodyPr/>
            <a:lstStyle/>
            <a:p>
              <a:endParaRPr lang="en-US"/>
            </a:p>
          </p:txBody>
        </p:sp>
        <p:sp>
          <p:nvSpPr>
            <p:cNvPr id="464078" name="Oval 206"/>
            <p:cNvSpPr>
              <a:spLocks noChangeArrowheads="1"/>
            </p:cNvSpPr>
            <p:nvPr/>
          </p:nvSpPr>
          <p:spPr bwMode="auto">
            <a:xfrm>
              <a:off x="1220" y="1591"/>
              <a:ext cx="52" cy="51"/>
            </a:xfrm>
            <a:prstGeom prst="ellipse">
              <a:avLst/>
            </a:prstGeom>
            <a:noFill/>
            <a:ln w="28575">
              <a:solidFill>
                <a:schemeClr val="accent2"/>
              </a:solidFill>
              <a:round/>
              <a:headEnd/>
              <a:tailEnd/>
            </a:ln>
          </p:spPr>
          <p:txBody>
            <a:bodyPr/>
            <a:lstStyle/>
            <a:p>
              <a:endParaRPr lang="en-US"/>
            </a:p>
          </p:txBody>
        </p:sp>
        <p:sp>
          <p:nvSpPr>
            <p:cNvPr id="464079" name="Rectangle 207"/>
            <p:cNvSpPr>
              <a:spLocks noChangeArrowheads="1"/>
            </p:cNvSpPr>
            <p:nvPr/>
          </p:nvSpPr>
          <p:spPr bwMode="auto">
            <a:xfrm>
              <a:off x="1114" y="1469"/>
              <a:ext cx="72" cy="173"/>
            </a:xfrm>
            <a:prstGeom prst="rect">
              <a:avLst/>
            </a:prstGeom>
            <a:noFill/>
            <a:ln w="28575">
              <a:noFill/>
              <a:miter lim="800000"/>
              <a:headEnd/>
              <a:tailEnd/>
            </a:ln>
          </p:spPr>
          <p:txBody>
            <a:bodyPr wrap="none" lIns="0" tIns="0" rIns="0" bIns="0">
              <a:spAutoFit/>
            </a:bodyPr>
            <a:lstStyle/>
            <a:p>
              <a:r>
                <a:rPr lang="en-US" sz="1800">
                  <a:solidFill>
                    <a:schemeClr val="accent2"/>
                  </a:solidFill>
                </a:rPr>
                <a:t>b</a:t>
              </a:r>
            </a:p>
          </p:txBody>
        </p:sp>
        <p:sp>
          <p:nvSpPr>
            <p:cNvPr id="464080" name="Rectangle 208"/>
            <p:cNvSpPr>
              <a:spLocks noChangeArrowheads="1"/>
            </p:cNvSpPr>
            <p:nvPr/>
          </p:nvSpPr>
          <p:spPr bwMode="auto">
            <a:xfrm>
              <a:off x="1122" y="702"/>
              <a:ext cx="64" cy="173"/>
            </a:xfrm>
            <a:prstGeom prst="rect">
              <a:avLst/>
            </a:prstGeom>
            <a:noFill/>
            <a:ln w="28575">
              <a:noFill/>
              <a:miter lim="800000"/>
              <a:headEnd/>
              <a:tailEnd/>
            </a:ln>
          </p:spPr>
          <p:txBody>
            <a:bodyPr wrap="none" lIns="0" tIns="0" rIns="0" bIns="0">
              <a:spAutoFit/>
            </a:bodyPr>
            <a:lstStyle/>
            <a:p>
              <a:r>
                <a:rPr lang="en-US" sz="1800">
                  <a:solidFill>
                    <a:schemeClr val="accent2"/>
                  </a:solidFill>
                </a:rPr>
                <a:t>a</a:t>
              </a:r>
            </a:p>
          </p:txBody>
        </p:sp>
        <p:sp>
          <p:nvSpPr>
            <p:cNvPr id="464082" name="Rectangle 210"/>
            <p:cNvSpPr>
              <a:spLocks noChangeArrowheads="1"/>
            </p:cNvSpPr>
            <p:nvPr/>
          </p:nvSpPr>
          <p:spPr bwMode="auto">
            <a:xfrm>
              <a:off x="576" y="1091"/>
              <a:ext cx="432" cy="230"/>
            </a:xfrm>
            <a:prstGeom prst="rect">
              <a:avLst/>
            </a:prstGeom>
            <a:noFill/>
            <a:ln w="28575">
              <a:noFill/>
              <a:miter lim="800000"/>
              <a:headEnd/>
              <a:tailEnd/>
            </a:ln>
          </p:spPr>
          <p:txBody>
            <a:bodyPr lIns="0" tIns="0" rIns="0" bIns="0">
              <a:spAutoFit/>
            </a:bodyPr>
            <a:lstStyle/>
            <a:p>
              <a:r>
                <a:rPr lang="en-US" sz="1800">
                  <a:solidFill>
                    <a:schemeClr val="accent2"/>
                  </a:solidFill>
                </a:rPr>
                <a:t> </a:t>
              </a:r>
              <a:r>
                <a:rPr lang="en-US" b="1">
                  <a:solidFill>
                    <a:schemeClr val="accent2"/>
                  </a:solidFill>
                </a:rPr>
                <a:t>Z</a:t>
              </a:r>
              <a:r>
                <a:rPr lang="en-US" b="1" baseline="-25000">
                  <a:solidFill>
                    <a:schemeClr val="accent2"/>
                  </a:solidFill>
                </a:rPr>
                <a:t>ab</a:t>
              </a:r>
              <a:endParaRPr lang="en-US" b="1">
                <a:solidFill>
                  <a:schemeClr val="accent2"/>
                </a:solidFill>
              </a:endParaRPr>
            </a:p>
          </p:txBody>
        </p:sp>
        <p:sp>
          <p:nvSpPr>
            <p:cNvPr id="464083" name="Line 211"/>
            <p:cNvSpPr>
              <a:spLocks noChangeShapeType="1"/>
            </p:cNvSpPr>
            <p:nvPr/>
          </p:nvSpPr>
          <p:spPr bwMode="auto">
            <a:xfrm>
              <a:off x="912" y="1213"/>
              <a:ext cx="361" cy="0"/>
            </a:xfrm>
            <a:prstGeom prst="line">
              <a:avLst/>
            </a:prstGeom>
            <a:noFill/>
            <a:ln w="57150">
              <a:solidFill>
                <a:schemeClr val="accent2"/>
              </a:solidFill>
              <a:round/>
              <a:headEnd/>
              <a:tailEnd type="triangle" w="med" len="med"/>
            </a:ln>
            <a:effectLst/>
          </p:spPr>
          <p:txBody>
            <a:bodyPr wrap="none" anchor="ctr"/>
            <a:lstStyle/>
            <a:p>
              <a:endParaRPr lang="en-US"/>
            </a:p>
          </p:txBody>
        </p:sp>
      </p:grpSp>
      <p:sp>
        <p:nvSpPr>
          <p:cNvPr id="135"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136"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37" name="Rectangle 4"/>
          <p:cNvSpPr>
            <a:spLocks noChangeArrowheads="1"/>
          </p:cNvSpPr>
          <p:nvPr/>
        </p:nvSpPr>
        <p:spPr bwMode="auto">
          <a:xfrm>
            <a:off x="0" y="0"/>
            <a:ext cx="6705600" cy="304800"/>
          </a:xfrm>
          <a:prstGeom prst="rect">
            <a:avLst/>
          </a:prstGeom>
          <a:noFill/>
          <a:ln w="9525">
            <a:noFill/>
            <a:miter lim="800000"/>
            <a:headEnd/>
            <a:tailEnd/>
          </a:ln>
        </p:spPr>
        <p:txBody>
          <a:bodyPr/>
          <a:lstStyle/>
          <a:p>
            <a:pPr>
              <a:spcBef>
                <a:spcPct val="20000"/>
              </a:spcBef>
            </a:pPr>
            <a:r>
              <a:rPr lang="en-US" sz="2000" dirty="0">
                <a:solidFill>
                  <a:schemeClr val="accent2"/>
                </a:solidFill>
                <a:cs typeface="Times New Roman" pitchFamily="18" charset="0"/>
              </a:rPr>
              <a:t>Chapter 9      EGR 272 – Circuit Theory II</a:t>
            </a:r>
            <a:endParaRPr lang="en-US" sz="3200" dirty="0"/>
          </a:p>
        </p:txBody>
      </p:sp>
    </p:spTree>
    <p:extLst>
      <p:ext uri="{BB962C8B-B14F-4D97-AF65-F5344CB8AC3E}">
        <p14:creationId xmlns:p14="http://schemas.microsoft.com/office/powerpoint/2010/main" val="340734858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025" name="Rectangle 129"/>
          <p:cNvSpPr>
            <a:spLocks noChangeArrowheads="1"/>
          </p:cNvSpPr>
          <p:nvPr/>
        </p:nvSpPr>
        <p:spPr bwMode="auto">
          <a:xfrm>
            <a:off x="0" y="381000"/>
            <a:ext cx="9144000" cy="1219200"/>
          </a:xfrm>
          <a:prstGeom prst="rect">
            <a:avLst/>
          </a:prstGeom>
          <a:noFill/>
          <a:ln w="9525">
            <a:noFill/>
            <a:miter lim="800000"/>
            <a:headEnd/>
            <a:tailEnd/>
          </a:ln>
          <a:effectLst/>
        </p:spPr>
        <p:txBody>
          <a:bodyPr/>
          <a:lstStyle/>
          <a:p>
            <a:pPr>
              <a:spcBef>
                <a:spcPct val="20000"/>
              </a:spcBef>
              <a:tabLst>
                <a:tab pos="457200" algn="l"/>
                <a:tab pos="914400" algn="l"/>
              </a:tabLst>
            </a:pPr>
            <a:r>
              <a:rPr lang="en-US" sz="2200" b="1" u="sng" dirty="0">
                <a:solidFill>
                  <a:srgbClr val="FF3300"/>
                </a:solidFill>
              </a:rPr>
              <a:t>Example</a:t>
            </a:r>
            <a:r>
              <a:rPr lang="en-US" sz="2200" dirty="0">
                <a:solidFill>
                  <a:srgbClr val="FF3300"/>
                </a:solidFill>
              </a:rPr>
              <a:t>:  Recall the example presented in EGR 271 where a transformer was used to insure that maximum power was delivered to a 4 ohm speaker from the output of an amplifier with an output resistance of 100 ohms.</a:t>
            </a:r>
            <a:endParaRPr lang="en-US" sz="2200" dirty="0"/>
          </a:p>
        </p:txBody>
      </p:sp>
      <p:sp>
        <p:nvSpPr>
          <p:cNvPr id="8"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9"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0" name="Rectangle 4"/>
          <p:cNvSpPr>
            <a:spLocks noChangeArrowheads="1"/>
          </p:cNvSpPr>
          <p:nvPr/>
        </p:nvSpPr>
        <p:spPr bwMode="auto">
          <a:xfrm>
            <a:off x="0" y="0"/>
            <a:ext cx="6705600" cy="304800"/>
          </a:xfrm>
          <a:prstGeom prst="rect">
            <a:avLst/>
          </a:prstGeom>
          <a:noFill/>
          <a:ln w="9525">
            <a:noFill/>
            <a:miter lim="800000"/>
            <a:headEnd/>
            <a:tailEnd/>
          </a:ln>
        </p:spPr>
        <p:txBody>
          <a:bodyPr/>
          <a:lstStyle/>
          <a:p>
            <a:pPr>
              <a:spcBef>
                <a:spcPct val="20000"/>
              </a:spcBef>
            </a:pPr>
            <a:r>
              <a:rPr lang="en-US" sz="2000" dirty="0">
                <a:solidFill>
                  <a:schemeClr val="accent2"/>
                </a:solidFill>
                <a:cs typeface="Times New Roman" pitchFamily="18" charset="0"/>
              </a:rPr>
              <a:t>Chapter 9      EGR 272 – Circuit Theory II</a:t>
            </a:r>
            <a:endParaRPr lang="en-US" sz="3200" dirty="0"/>
          </a:p>
        </p:txBody>
      </p:sp>
      <p:grpSp>
        <p:nvGrpSpPr>
          <p:cNvPr id="465029" name="Group 465028"/>
          <p:cNvGrpSpPr/>
          <p:nvPr/>
        </p:nvGrpSpPr>
        <p:grpSpPr>
          <a:xfrm>
            <a:off x="76200" y="1520930"/>
            <a:ext cx="4129874" cy="2220553"/>
            <a:chOff x="76200" y="1520930"/>
            <a:chExt cx="4129874" cy="2220553"/>
          </a:xfrm>
        </p:grpSpPr>
        <p:sp>
          <p:nvSpPr>
            <p:cNvPr id="4" name="Rectangle 3"/>
            <p:cNvSpPr/>
            <p:nvPr/>
          </p:nvSpPr>
          <p:spPr>
            <a:xfrm>
              <a:off x="76200" y="1834061"/>
              <a:ext cx="1767068" cy="1445972"/>
            </a:xfrm>
            <a:prstGeom prst="rect">
              <a:avLst/>
            </a:prstGeom>
            <a:solidFill>
              <a:srgbClr val="FFFF00"/>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3988" y="1919696"/>
              <a:ext cx="1571264" cy="1200329"/>
            </a:xfrm>
            <a:prstGeom prst="rect">
              <a:avLst/>
            </a:prstGeom>
            <a:noFill/>
          </p:spPr>
          <p:txBody>
            <a:bodyPr wrap="none" rtlCol="0">
              <a:spAutoFit/>
            </a:bodyPr>
            <a:lstStyle/>
            <a:p>
              <a:pPr algn="ctr"/>
              <a:r>
                <a:rPr lang="en-US" dirty="0"/>
                <a:t>Audio</a:t>
              </a:r>
            </a:p>
            <a:p>
              <a:pPr algn="ctr"/>
              <a:r>
                <a:rPr lang="en-US" dirty="0"/>
                <a:t>Amplifier</a:t>
              </a:r>
            </a:p>
            <a:p>
              <a:pPr algn="ctr"/>
              <a:r>
                <a:rPr lang="en-US" dirty="0"/>
                <a:t>R</a:t>
              </a:r>
              <a:r>
                <a:rPr lang="en-US" baseline="-25000" dirty="0"/>
                <a:t>o</a:t>
              </a:r>
              <a:r>
                <a:rPr lang="en-US" dirty="0"/>
                <a:t> = 100</a:t>
              </a:r>
              <a:r>
                <a:rPr lang="en-US" dirty="0">
                  <a:sym typeface="Symbol" panose="05050102010706020507" pitchFamily="18" charset="2"/>
                </a:rPr>
                <a:t></a:t>
              </a:r>
              <a:endParaRPr lang="en-US" dirty="0"/>
            </a:p>
          </p:txBody>
        </p:sp>
        <p:cxnSp>
          <p:nvCxnSpPr>
            <p:cNvPr id="6" name="Straight Connector 5"/>
            <p:cNvCxnSpPr/>
            <p:nvPr/>
          </p:nvCxnSpPr>
          <p:spPr>
            <a:xfrm>
              <a:off x="1843268" y="2289433"/>
              <a:ext cx="5334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843268" y="2821005"/>
              <a:ext cx="5334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3215474" y="1659747"/>
              <a:ext cx="381000" cy="47260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887042" y="2128371"/>
              <a:ext cx="328432" cy="83820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3215474" y="2962595"/>
              <a:ext cx="381000" cy="47260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596474" y="1659747"/>
              <a:ext cx="0" cy="1775448"/>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529674" y="2280771"/>
              <a:ext cx="357368"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529674" y="2814171"/>
              <a:ext cx="357368"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2387765" y="2197282"/>
              <a:ext cx="152400" cy="152400"/>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2387765" y="2737971"/>
              <a:ext cx="152400" cy="152400"/>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p:nvPr/>
          </p:nvCxnSpPr>
          <p:spPr>
            <a:xfrm flipV="1">
              <a:off x="3791556" y="1520930"/>
              <a:ext cx="266700" cy="27763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791556" y="3207349"/>
              <a:ext cx="266700" cy="27763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3844124" y="1977799"/>
              <a:ext cx="285750" cy="18259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844124" y="2896826"/>
              <a:ext cx="285750" cy="18259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863174" y="2513026"/>
              <a:ext cx="3429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2667086" y="3433706"/>
              <a:ext cx="1096775" cy="307777"/>
            </a:xfrm>
            <a:prstGeom prst="rect">
              <a:avLst/>
            </a:prstGeom>
          </p:spPr>
          <p:txBody>
            <a:bodyPr wrap="none">
              <a:spAutoFit/>
            </a:bodyPr>
            <a:lstStyle/>
            <a:p>
              <a:r>
                <a:rPr lang="en-US" sz="1400" dirty="0">
                  <a:solidFill>
                    <a:srgbClr val="FF3300"/>
                  </a:solidFill>
                </a:rPr>
                <a:t>4 </a:t>
              </a:r>
              <a:r>
                <a:rPr lang="en-US" sz="1400" dirty="0">
                  <a:solidFill>
                    <a:srgbClr val="FF3300"/>
                  </a:solidFill>
                  <a:sym typeface="Symbol" panose="05050102010706020507" pitchFamily="18" charset="2"/>
                </a:rPr>
                <a:t></a:t>
              </a:r>
              <a:r>
                <a:rPr lang="en-US" sz="1400" dirty="0">
                  <a:solidFill>
                    <a:srgbClr val="FF3300"/>
                  </a:solidFill>
                </a:rPr>
                <a:t> speaker </a:t>
              </a:r>
              <a:endParaRPr lang="en-US" sz="1400" dirty="0"/>
            </a:p>
          </p:txBody>
        </p:sp>
      </p:grpSp>
      <p:sp>
        <p:nvSpPr>
          <p:cNvPr id="40" name="Rectangle 39"/>
          <p:cNvSpPr/>
          <p:nvPr/>
        </p:nvSpPr>
        <p:spPr>
          <a:xfrm>
            <a:off x="4472773" y="1667942"/>
            <a:ext cx="4442627" cy="1477328"/>
          </a:xfrm>
          <a:prstGeom prst="rect">
            <a:avLst/>
          </a:prstGeom>
          <a:ln w="19050">
            <a:solidFill>
              <a:schemeClr val="accent2"/>
            </a:solidFill>
          </a:ln>
        </p:spPr>
        <p:txBody>
          <a:bodyPr wrap="square">
            <a:spAutoFit/>
          </a:bodyPr>
          <a:lstStyle/>
          <a:p>
            <a:r>
              <a:rPr lang="en-US" sz="1800" u="sng" dirty="0">
                <a:solidFill>
                  <a:schemeClr val="accent2"/>
                </a:solidFill>
              </a:rPr>
              <a:t>Case 1</a:t>
            </a:r>
            <a:r>
              <a:rPr lang="en-US" sz="1800" dirty="0">
                <a:solidFill>
                  <a:schemeClr val="accent2"/>
                </a:solidFill>
              </a:rPr>
              <a:t>:  4 </a:t>
            </a:r>
            <a:r>
              <a:rPr lang="en-US" sz="1800" dirty="0">
                <a:solidFill>
                  <a:schemeClr val="accent2"/>
                </a:solidFill>
                <a:sym typeface="Symbol" panose="05050102010706020507" pitchFamily="18" charset="2"/>
              </a:rPr>
              <a:t> speaker is connected directly to the 100  output.  Terrible results occur due to mismatched impedances.  Recall that we need R</a:t>
            </a:r>
            <a:r>
              <a:rPr lang="en-US" sz="1800" baseline="-25000" dirty="0">
                <a:solidFill>
                  <a:schemeClr val="accent2"/>
                </a:solidFill>
                <a:sym typeface="Symbol" panose="05050102010706020507" pitchFamily="18" charset="2"/>
              </a:rPr>
              <a:t>o</a:t>
            </a:r>
            <a:r>
              <a:rPr lang="en-US" sz="1800" dirty="0">
                <a:solidFill>
                  <a:schemeClr val="accent2"/>
                </a:solidFill>
                <a:sym typeface="Symbol" panose="05050102010706020507" pitchFamily="18" charset="2"/>
              </a:rPr>
              <a:t> = </a:t>
            </a:r>
            <a:r>
              <a:rPr lang="en-US" sz="1800" dirty="0" err="1">
                <a:solidFill>
                  <a:schemeClr val="accent2"/>
                </a:solidFill>
                <a:sym typeface="Symbol" panose="05050102010706020507" pitchFamily="18" charset="2"/>
              </a:rPr>
              <a:t>R</a:t>
            </a:r>
            <a:r>
              <a:rPr lang="en-US" sz="1800" baseline="-25000" dirty="0" err="1">
                <a:solidFill>
                  <a:schemeClr val="accent2"/>
                </a:solidFill>
                <a:sym typeface="Symbol" panose="05050102010706020507" pitchFamily="18" charset="2"/>
              </a:rPr>
              <a:t>Th</a:t>
            </a:r>
            <a:r>
              <a:rPr lang="en-US" sz="1800" dirty="0">
                <a:solidFill>
                  <a:schemeClr val="accent2"/>
                </a:solidFill>
                <a:sym typeface="Symbol" panose="05050102010706020507" pitchFamily="18" charset="2"/>
              </a:rPr>
              <a:t> for max power.  </a:t>
            </a:r>
            <a:r>
              <a:rPr lang="en-US" sz="1800" b="1" i="1" dirty="0">
                <a:solidFill>
                  <a:schemeClr val="accent2"/>
                </a:solidFill>
                <a:sym typeface="Symbol" panose="05050102010706020507" pitchFamily="18" charset="2"/>
              </a:rPr>
              <a:t>“Impedance matching”</a:t>
            </a:r>
            <a:r>
              <a:rPr lang="en-US" sz="1800" dirty="0">
                <a:solidFill>
                  <a:schemeClr val="accent2"/>
                </a:solidFill>
                <a:sym typeface="Symbol" panose="05050102010706020507" pitchFamily="18" charset="2"/>
              </a:rPr>
              <a:t> is important in many applications.</a:t>
            </a:r>
            <a:endParaRPr lang="en-US" sz="1800" dirty="0">
              <a:solidFill>
                <a:schemeClr val="accent2"/>
              </a:solidFill>
            </a:endParaRPr>
          </a:p>
        </p:txBody>
      </p:sp>
      <p:grpSp>
        <p:nvGrpSpPr>
          <p:cNvPr id="465030" name="Group 465029"/>
          <p:cNvGrpSpPr/>
          <p:nvPr/>
        </p:nvGrpSpPr>
        <p:grpSpPr>
          <a:xfrm>
            <a:off x="76200" y="4031276"/>
            <a:ext cx="6181587" cy="2220553"/>
            <a:chOff x="76200" y="4031276"/>
            <a:chExt cx="6181587" cy="2220553"/>
          </a:xfrm>
        </p:grpSpPr>
        <p:sp>
          <p:nvSpPr>
            <p:cNvPr id="41" name="Rectangle 40"/>
            <p:cNvSpPr/>
            <p:nvPr/>
          </p:nvSpPr>
          <p:spPr>
            <a:xfrm>
              <a:off x="76200" y="4335183"/>
              <a:ext cx="1767068" cy="1445972"/>
            </a:xfrm>
            <a:prstGeom prst="rect">
              <a:avLst/>
            </a:prstGeom>
            <a:solidFill>
              <a:srgbClr val="FFFF00"/>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183988" y="4420818"/>
              <a:ext cx="1571264" cy="1200329"/>
            </a:xfrm>
            <a:prstGeom prst="rect">
              <a:avLst/>
            </a:prstGeom>
            <a:noFill/>
          </p:spPr>
          <p:txBody>
            <a:bodyPr wrap="none" rtlCol="0">
              <a:spAutoFit/>
            </a:bodyPr>
            <a:lstStyle/>
            <a:p>
              <a:pPr algn="ctr"/>
              <a:r>
                <a:rPr lang="en-US" dirty="0"/>
                <a:t>Audio</a:t>
              </a:r>
            </a:p>
            <a:p>
              <a:pPr algn="ctr"/>
              <a:r>
                <a:rPr lang="en-US" dirty="0"/>
                <a:t>Amplifier</a:t>
              </a:r>
            </a:p>
            <a:p>
              <a:pPr algn="ctr"/>
              <a:r>
                <a:rPr lang="en-US" dirty="0"/>
                <a:t>R</a:t>
              </a:r>
              <a:r>
                <a:rPr lang="en-US" baseline="-25000" dirty="0"/>
                <a:t>o</a:t>
              </a:r>
              <a:r>
                <a:rPr lang="en-US" dirty="0"/>
                <a:t> = 100</a:t>
              </a:r>
              <a:r>
                <a:rPr lang="en-US" dirty="0">
                  <a:sym typeface="Symbol" panose="05050102010706020507" pitchFamily="18" charset="2"/>
                </a:rPr>
                <a:t></a:t>
              </a:r>
              <a:endParaRPr lang="en-US" dirty="0"/>
            </a:p>
          </p:txBody>
        </p:sp>
        <p:cxnSp>
          <p:nvCxnSpPr>
            <p:cNvPr id="43" name="Straight Connector 42"/>
            <p:cNvCxnSpPr/>
            <p:nvPr/>
          </p:nvCxnSpPr>
          <p:spPr>
            <a:xfrm>
              <a:off x="1843268" y="4790555"/>
              <a:ext cx="5334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843268" y="5322127"/>
              <a:ext cx="5334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5267187" y="4170093"/>
              <a:ext cx="381000" cy="47260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4938755" y="4638717"/>
              <a:ext cx="328432" cy="83820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p:cNvCxnSpPr/>
            <p:nvPr/>
          </p:nvCxnSpPr>
          <p:spPr>
            <a:xfrm>
              <a:off x="5267187" y="5472941"/>
              <a:ext cx="381000" cy="47260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648187" y="4170093"/>
              <a:ext cx="0" cy="1775448"/>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4581387" y="4791117"/>
              <a:ext cx="357368"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81387" y="5324517"/>
              <a:ext cx="357368"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51" name="Oval 50"/>
            <p:cNvSpPr/>
            <p:nvPr/>
          </p:nvSpPr>
          <p:spPr>
            <a:xfrm>
              <a:off x="2376668" y="4714355"/>
              <a:ext cx="152400" cy="152400"/>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2376668" y="5245927"/>
              <a:ext cx="152400" cy="152400"/>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4439478" y="4707628"/>
              <a:ext cx="152400" cy="152400"/>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4439478" y="5248317"/>
              <a:ext cx="152400" cy="152400"/>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Connector 54"/>
            <p:cNvCxnSpPr/>
            <p:nvPr/>
          </p:nvCxnSpPr>
          <p:spPr>
            <a:xfrm flipV="1">
              <a:off x="5843269" y="4031276"/>
              <a:ext cx="266700" cy="27763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5843269" y="5717695"/>
              <a:ext cx="266700" cy="27763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5895837" y="4488145"/>
              <a:ext cx="285750" cy="18259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5895837" y="5407172"/>
              <a:ext cx="285750" cy="18259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5914887" y="5023372"/>
              <a:ext cx="3429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4718799" y="5944052"/>
              <a:ext cx="1096775" cy="307777"/>
            </a:xfrm>
            <a:prstGeom prst="rect">
              <a:avLst/>
            </a:prstGeom>
          </p:spPr>
          <p:txBody>
            <a:bodyPr wrap="none">
              <a:spAutoFit/>
            </a:bodyPr>
            <a:lstStyle/>
            <a:p>
              <a:r>
                <a:rPr lang="en-US" sz="1400" dirty="0">
                  <a:solidFill>
                    <a:srgbClr val="FF3300"/>
                  </a:solidFill>
                </a:rPr>
                <a:t>4 </a:t>
              </a:r>
              <a:r>
                <a:rPr lang="en-US" sz="1400" dirty="0">
                  <a:solidFill>
                    <a:srgbClr val="FF3300"/>
                  </a:solidFill>
                  <a:sym typeface="Symbol" panose="05050102010706020507" pitchFamily="18" charset="2"/>
                </a:rPr>
                <a:t></a:t>
              </a:r>
              <a:r>
                <a:rPr lang="en-US" sz="1400" dirty="0">
                  <a:solidFill>
                    <a:srgbClr val="FF3300"/>
                  </a:solidFill>
                </a:rPr>
                <a:t> speaker </a:t>
              </a:r>
              <a:endParaRPr lang="en-US" sz="1400" dirty="0"/>
            </a:p>
          </p:txBody>
        </p:sp>
        <p:sp>
          <p:nvSpPr>
            <p:cNvPr id="63" name="Line 85"/>
            <p:cNvSpPr>
              <a:spLocks noChangeShapeType="1"/>
            </p:cNvSpPr>
            <p:nvPr/>
          </p:nvSpPr>
          <p:spPr bwMode="auto">
            <a:xfrm flipV="1">
              <a:off x="2799143" y="4505298"/>
              <a:ext cx="627387" cy="1"/>
            </a:xfrm>
            <a:prstGeom prst="line">
              <a:avLst/>
            </a:prstGeom>
            <a:noFill/>
            <a:ln w="28575">
              <a:solidFill>
                <a:schemeClr val="accent2"/>
              </a:solidFill>
              <a:round/>
              <a:headEnd/>
              <a:tailEnd/>
            </a:ln>
          </p:spPr>
          <p:txBody>
            <a:bodyPr/>
            <a:lstStyle/>
            <a:p>
              <a:endParaRPr lang="en-US"/>
            </a:p>
          </p:txBody>
        </p:sp>
        <p:sp>
          <p:nvSpPr>
            <p:cNvPr id="64" name="Line 86"/>
            <p:cNvSpPr>
              <a:spLocks noChangeShapeType="1"/>
            </p:cNvSpPr>
            <p:nvPr/>
          </p:nvSpPr>
          <p:spPr bwMode="auto">
            <a:xfrm flipV="1">
              <a:off x="2806013" y="5619767"/>
              <a:ext cx="609384" cy="1379"/>
            </a:xfrm>
            <a:prstGeom prst="line">
              <a:avLst/>
            </a:prstGeom>
            <a:noFill/>
            <a:ln w="28575">
              <a:solidFill>
                <a:schemeClr val="accent2"/>
              </a:solidFill>
              <a:round/>
              <a:headEnd/>
              <a:tailEnd/>
            </a:ln>
          </p:spPr>
          <p:txBody>
            <a:bodyPr/>
            <a:lstStyle/>
            <a:p>
              <a:endParaRPr lang="en-US"/>
            </a:p>
          </p:txBody>
        </p:sp>
        <p:sp>
          <p:nvSpPr>
            <p:cNvPr id="65" name="Line 87"/>
            <p:cNvSpPr>
              <a:spLocks noChangeShapeType="1"/>
            </p:cNvSpPr>
            <p:nvPr/>
          </p:nvSpPr>
          <p:spPr bwMode="auto">
            <a:xfrm flipV="1">
              <a:off x="3415833" y="4504856"/>
              <a:ext cx="0" cy="278273"/>
            </a:xfrm>
            <a:prstGeom prst="line">
              <a:avLst/>
            </a:prstGeom>
            <a:noFill/>
            <a:ln w="28575">
              <a:solidFill>
                <a:schemeClr val="accent2"/>
              </a:solidFill>
              <a:round/>
              <a:headEnd/>
              <a:tailEnd/>
            </a:ln>
          </p:spPr>
          <p:txBody>
            <a:bodyPr/>
            <a:lstStyle/>
            <a:p>
              <a:endParaRPr lang="en-US"/>
            </a:p>
          </p:txBody>
        </p:sp>
        <p:sp>
          <p:nvSpPr>
            <p:cNvPr id="66" name="Arc 88"/>
            <p:cNvSpPr>
              <a:spLocks/>
            </p:cNvSpPr>
            <p:nvPr/>
          </p:nvSpPr>
          <p:spPr bwMode="auto">
            <a:xfrm>
              <a:off x="3415833" y="4783129"/>
              <a:ext cx="63757" cy="70257"/>
            </a:xfrm>
            <a:custGeom>
              <a:avLst/>
              <a:gdLst>
                <a:gd name="G0" fmla="+- 191 0 0"/>
                <a:gd name="G1" fmla="+- 21600 0 0"/>
                <a:gd name="G2" fmla="+- 21600 0 0"/>
                <a:gd name="T0" fmla="*/ 0 w 21790"/>
                <a:gd name="T1" fmla="*/ 1 h 21600"/>
                <a:gd name="T2" fmla="*/ 21790 w 21790"/>
                <a:gd name="T3" fmla="*/ 21405 h 21600"/>
                <a:gd name="T4" fmla="*/ 191 w 21790"/>
                <a:gd name="T5" fmla="*/ 21600 h 21600"/>
              </a:gdLst>
              <a:ahLst/>
              <a:cxnLst>
                <a:cxn ang="0">
                  <a:pos x="T0" y="T1"/>
                </a:cxn>
                <a:cxn ang="0">
                  <a:pos x="T2" y="T3"/>
                </a:cxn>
                <a:cxn ang="0">
                  <a:pos x="T4" y="T5"/>
                </a:cxn>
              </a:cxnLst>
              <a:rect l="0" t="0" r="r" b="b"/>
              <a:pathLst>
                <a:path w="21790" h="21600" fill="none" extrusionOk="0">
                  <a:moveTo>
                    <a:pt x="-1" y="0"/>
                  </a:moveTo>
                  <a:cubicBezTo>
                    <a:pt x="63" y="0"/>
                    <a:pt x="127" y="-1"/>
                    <a:pt x="191" y="0"/>
                  </a:cubicBezTo>
                  <a:cubicBezTo>
                    <a:pt x="12044" y="0"/>
                    <a:pt x="21683" y="9552"/>
                    <a:pt x="21790" y="21404"/>
                  </a:cubicBezTo>
                </a:path>
                <a:path w="21790" h="21600" stroke="0" extrusionOk="0">
                  <a:moveTo>
                    <a:pt x="-1" y="0"/>
                  </a:moveTo>
                  <a:cubicBezTo>
                    <a:pt x="63" y="0"/>
                    <a:pt x="127" y="-1"/>
                    <a:pt x="191" y="0"/>
                  </a:cubicBezTo>
                  <a:cubicBezTo>
                    <a:pt x="12044" y="0"/>
                    <a:pt x="21683" y="9552"/>
                    <a:pt x="21790" y="21404"/>
                  </a:cubicBezTo>
                  <a:lnTo>
                    <a:pt x="191" y="21600"/>
                  </a:lnTo>
                  <a:close/>
                </a:path>
              </a:pathLst>
            </a:custGeom>
            <a:noFill/>
            <a:ln w="28575">
              <a:solidFill>
                <a:schemeClr val="accent2"/>
              </a:solidFill>
              <a:round/>
              <a:headEnd/>
              <a:tailEnd/>
            </a:ln>
          </p:spPr>
          <p:txBody>
            <a:bodyPr/>
            <a:lstStyle/>
            <a:p>
              <a:endParaRPr lang="en-US"/>
            </a:p>
          </p:txBody>
        </p:sp>
        <p:sp>
          <p:nvSpPr>
            <p:cNvPr id="67" name="Arc 89"/>
            <p:cNvSpPr>
              <a:spLocks/>
            </p:cNvSpPr>
            <p:nvPr/>
          </p:nvSpPr>
          <p:spPr bwMode="auto">
            <a:xfrm>
              <a:off x="3415833" y="4853386"/>
              <a:ext cx="63757" cy="70257"/>
            </a:xfrm>
            <a:custGeom>
              <a:avLst/>
              <a:gdLst>
                <a:gd name="G0" fmla="+- 195 0 0"/>
                <a:gd name="G1" fmla="+- 195 0 0"/>
                <a:gd name="G2" fmla="+- 21600 0 0"/>
                <a:gd name="T0" fmla="*/ 21794 w 21795"/>
                <a:gd name="T1" fmla="*/ 0 h 21795"/>
                <a:gd name="T2" fmla="*/ 0 w 21795"/>
                <a:gd name="T3" fmla="*/ 21794 h 21795"/>
                <a:gd name="T4" fmla="*/ 195 w 21795"/>
                <a:gd name="T5" fmla="*/ 195 h 21795"/>
              </a:gdLst>
              <a:ahLst/>
              <a:cxnLst>
                <a:cxn ang="0">
                  <a:pos x="T0" y="T1"/>
                </a:cxn>
                <a:cxn ang="0">
                  <a:pos x="T2" y="T3"/>
                </a:cxn>
                <a:cxn ang="0">
                  <a:pos x="T4" y="T5"/>
                </a:cxn>
              </a:cxnLst>
              <a:rect l="0" t="0" r="r" b="b"/>
              <a:pathLst>
                <a:path w="21795" h="21795" fill="none" extrusionOk="0">
                  <a:moveTo>
                    <a:pt x="21794" y="-1"/>
                  </a:moveTo>
                  <a:cubicBezTo>
                    <a:pt x="21794" y="64"/>
                    <a:pt x="21795" y="129"/>
                    <a:pt x="21795" y="195"/>
                  </a:cubicBezTo>
                  <a:cubicBezTo>
                    <a:pt x="21795" y="12124"/>
                    <a:pt x="12124" y="21795"/>
                    <a:pt x="195" y="21795"/>
                  </a:cubicBezTo>
                  <a:cubicBezTo>
                    <a:pt x="129" y="21795"/>
                    <a:pt x="64" y="21794"/>
                    <a:pt x="-1" y="21794"/>
                  </a:cubicBezTo>
                </a:path>
                <a:path w="21795" h="21795" stroke="0" extrusionOk="0">
                  <a:moveTo>
                    <a:pt x="21794" y="-1"/>
                  </a:moveTo>
                  <a:cubicBezTo>
                    <a:pt x="21794" y="64"/>
                    <a:pt x="21795" y="129"/>
                    <a:pt x="21795" y="195"/>
                  </a:cubicBezTo>
                  <a:cubicBezTo>
                    <a:pt x="21795" y="12124"/>
                    <a:pt x="12124" y="21795"/>
                    <a:pt x="195" y="21795"/>
                  </a:cubicBezTo>
                  <a:cubicBezTo>
                    <a:pt x="129" y="21795"/>
                    <a:pt x="64" y="21794"/>
                    <a:pt x="-1" y="21794"/>
                  </a:cubicBezTo>
                  <a:lnTo>
                    <a:pt x="195" y="195"/>
                  </a:lnTo>
                  <a:close/>
                </a:path>
              </a:pathLst>
            </a:custGeom>
            <a:noFill/>
            <a:ln w="28575">
              <a:solidFill>
                <a:schemeClr val="accent2"/>
              </a:solidFill>
              <a:round/>
              <a:headEnd/>
              <a:tailEnd/>
            </a:ln>
          </p:spPr>
          <p:txBody>
            <a:bodyPr/>
            <a:lstStyle/>
            <a:p>
              <a:endParaRPr lang="en-US"/>
            </a:p>
          </p:txBody>
        </p:sp>
        <p:sp>
          <p:nvSpPr>
            <p:cNvPr id="68" name="Arc 90"/>
            <p:cNvSpPr>
              <a:spLocks/>
            </p:cNvSpPr>
            <p:nvPr/>
          </p:nvSpPr>
          <p:spPr bwMode="auto">
            <a:xfrm>
              <a:off x="3415833" y="4922265"/>
              <a:ext cx="63757" cy="70257"/>
            </a:xfrm>
            <a:custGeom>
              <a:avLst/>
              <a:gdLst>
                <a:gd name="G0" fmla="+- 191 0 0"/>
                <a:gd name="G1" fmla="+- 21600 0 0"/>
                <a:gd name="G2" fmla="+- 21600 0 0"/>
                <a:gd name="T0" fmla="*/ 0 w 21790"/>
                <a:gd name="T1" fmla="*/ 1 h 21600"/>
                <a:gd name="T2" fmla="*/ 21790 w 21790"/>
                <a:gd name="T3" fmla="*/ 21405 h 21600"/>
                <a:gd name="T4" fmla="*/ 191 w 21790"/>
                <a:gd name="T5" fmla="*/ 21600 h 21600"/>
              </a:gdLst>
              <a:ahLst/>
              <a:cxnLst>
                <a:cxn ang="0">
                  <a:pos x="T0" y="T1"/>
                </a:cxn>
                <a:cxn ang="0">
                  <a:pos x="T2" y="T3"/>
                </a:cxn>
                <a:cxn ang="0">
                  <a:pos x="T4" y="T5"/>
                </a:cxn>
              </a:cxnLst>
              <a:rect l="0" t="0" r="r" b="b"/>
              <a:pathLst>
                <a:path w="21790" h="21600" fill="none" extrusionOk="0">
                  <a:moveTo>
                    <a:pt x="-1" y="0"/>
                  </a:moveTo>
                  <a:cubicBezTo>
                    <a:pt x="63" y="0"/>
                    <a:pt x="127" y="-1"/>
                    <a:pt x="191" y="0"/>
                  </a:cubicBezTo>
                  <a:cubicBezTo>
                    <a:pt x="12044" y="0"/>
                    <a:pt x="21683" y="9552"/>
                    <a:pt x="21790" y="21404"/>
                  </a:cubicBezTo>
                </a:path>
                <a:path w="21790" h="21600" stroke="0" extrusionOk="0">
                  <a:moveTo>
                    <a:pt x="-1" y="0"/>
                  </a:moveTo>
                  <a:cubicBezTo>
                    <a:pt x="63" y="0"/>
                    <a:pt x="127" y="-1"/>
                    <a:pt x="191" y="0"/>
                  </a:cubicBezTo>
                  <a:cubicBezTo>
                    <a:pt x="12044" y="0"/>
                    <a:pt x="21683" y="9552"/>
                    <a:pt x="21790" y="21404"/>
                  </a:cubicBezTo>
                  <a:lnTo>
                    <a:pt x="191" y="21600"/>
                  </a:lnTo>
                  <a:close/>
                </a:path>
              </a:pathLst>
            </a:custGeom>
            <a:noFill/>
            <a:ln w="28575">
              <a:solidFill>
                <a:schemeClr val="accent2"/>
              </a:solidFill>
              <a:round/>
              <a:headEnd/>
              <a:tailEnd/>
            </a:ln>
          </p:spPr>
          <p:txBody>
            <a:bodyPr/>
            <a:lstStyle/>
            <a:p>
              <a:endParaRPr lang="en-US"/>
            </a:p>
          </p:txBody>
        </p:sp>
        <p:sp>
          <p:nvSpPr>
            <p:cNvPr id="69" name="Arc 91"/>
            <p:cNvSpPr>
              <a:spLocks/>
            </p:cNvSpPr>
            <p:nvPr/>
          </p:nvSpPr>
          <p:spPr bwMode="auto">
            <a:xfrm>
              <a:off x="3415833" y="4992522"/>
              <a:ext cx="63757" cy="70257"/>
            </a:xfrm>
            <a:custGeom>
              <a:avLst/>
              <a:gdLst>
                <a:gd name="G0" fmla="+- 193 0 0"/>
                <a:gd name="G1" fmla="+- 195 0 0"/>
                <a:gd name="G2" fmla="+- 21600 0 0"/>
                <a:gd name="T0" fmla="*/ 21792 w 21793"/>
                <a:gd name="T1" fmla="*/ 0 h 21795"/>
                <a:gd name="T2" fmla="*/ 0 w 21793"/>
                <a:gd name="T3" fmla="*/ 21794 h 21795"/>
                <a:gd name="T4" fmla="*/ 193 w 21793"/>
                <a:gd name="T5" fmla="*/ 195 h 21795"/>
              </a:gdLst>
              <a:ahLst/>
              <a:cxnLst>
                <a:cxn ang="0">
                  <a:pos x="T0" y="T1"/>
                </a:cxn>
                <a:cxn ang="0">
                  <a:pos x="T2" y="T3"/>
                </a:cxn>
                <a:cxn ang="0">
                  <a:pos x="T4" y="T5"/>
                </a:cxn>
              </a:cxnLst>
              <a:rect l="0" t="0" r="r" b="b"/>
              <a:pathLst>
                <a:path w="21793" h="21795" fill="none" extrusionOk="0">
                  <a:moveTo>
                    <a:pt x="21792" y="-1"/>
                  </a:moveTo>
                  <a:cubicBezTo>
                    <a:pt x="21792" y="64"/>
                    <a:pt x="21793" y="129"/>
                    <a:pt x="21793" y="195"/>
                  </a:cubicBezTo>
                  <a:cubicBezTo>
                    <a:pt x="21793" y="12124"/>
                    <a:pt x="12122" y="21795"/>
                    <a:pt x="193" y="21795"/>
                  </a:cubicBezTo>
                  <a:cubicBezTo>
                    <a:pt x="128" y="21795"/>
                    <a:pt x="64" y="21794"/>
                    <a:pt x="-1" y="21794"/>
                  </a:cubicBezTo>
                </a:path>
                <a:path w="21793" h="21795" stroke="0" extrusionOk="0">
                  <a:moveTo>
                    <a:pt x="21792" y="-1"/>
                  </a:moveTo>
                  <a:cubicBezTo>
                    <a:pt x="21792" y="64"/>
                    <a:pt x="21793" y="129"/>
                    <a:pt x="21793" y="195"/>
                  </a:cubicBezTo>
                  <a:cubicBezTo>
                    <a:pt x="21793" y="12124"/>
                    <a:pt x="12122" y="21795"/>
                    <a:pt x="193" y="21795"/>
                  </a:cubicBezTo>
                  <a:cubicBezTo>
                    <a:pt x="128" y="21795"/>
                    <a:pt x="64" y="21794"/>
                    <a:pt x="-1" y="21794"/>
                  </a:cubicBezTo>
                  <a:lnTo>
                    <a:pt x="193" y="195"/>
                  </a:lnTo>
                  <a:close/>
                </a:path>
              </a:pathLst>
            </a:custGeom>
            <a:noFill/>
            <a:ln w="28575">
              <a:solidFill>
                <a:schemeClr val="accent2"/>
              </a:solidFill>
              <a:round/>
              <a:headEnd/>
              <a:tailEnd/>
            </a:ln>
          </p:spPr>
          <p:txBody>
            <a:bodyPr/>
            <a:lstStyle/>
            <a:p>
              <a:endParaRPr lang="en-US"/>
            </a:p>
          </p:txBody>
        </p:sp>
        <p:sp>
          <p:nvSpPr>
            <p:cNvPr id="70" name="Arc 92"/>
            <p:cNvSpPr>
              <a:spLocks/>
            </p:cNvSpPr>
            <p:nvPr/>
          </p:nvSpPr>
          <p:spPr bwMode="auto">
            <a:xfrm>
              <a:off x="3415833" y="5062780"/>
              <a:ext cx="63757" cy="70257"/>
            </a:xfrm>
            <a:custGeom>
              <a:avLst/>
              <a:gdLst>
                <a:gd name="G0" fmla="+- 193 0 0"/>
                <a:gd name="G1" fmla="+- 21600 0 0"/>
                <a:gd name="G2" fmla="+- 21600 0 0"/>
                <a:gd name="T0" fmla="*/ 0 w 21793"/>
                <a:gd name="T1" fmla="*/ 1 h 21600"/>
                <a:gd name="T2" fmla="*/ 21793 w 21793"/>
                <a:gd name="T3" fmla="*/ 21600 h 21600"/>
                <a:gd name="T4" fmla="*/ 193 w 21793"/>
                <a:gd name="T5" fmla="*/ 21600 h 21600"/>
              </a:gdLst>
              <a:ahLst/>
              <a:cxnLst>
                <a:cxn ang="0">
                  <a:pos x="T0" y="T1"/>
                </a:cxn>
                <a:cxn ang="0">
                  <a:pos x="T2" y="T3"/>
                </a:cxn>
                <a:cxn ang="0">
                  <a:pos x="T4" y="T5"/>
                </a:cxn>
              </a:cxnLst>
              <a:rect l="0" t="0" r="r" b="b"/>
              <a:pathLst>
                <a:path w="21793" h="21600" fill="none" extrusionOk="0">
                  <a:moveTo>
                    <a:pt x="-1" y="0"/>
                  </a:moveTo>
                  <a:cubicBezTo>
                    <a:pt x="64" y="0"/>
                    <a:pt x="128" y="-1"/>
                    <a:pt x="193" y="0"/>
                  </a:cubicBezTo>
                  <a:cubicBezTo>
                    <a:pt x="12122" y="0"/>
                    <a:pt x="21793" y="9670"/>
                    <a:pt x="21793" y="21600"/>
                  </a:cubicBezTo>
                </a:path>
                <a:path w="21793" h="21600" stroke="0" extrusionOk="0">
                  <a:moveTo>
                    <a:pt x="-1" y="0"/>
                  </a:moveTo>
                  <a:cubicBezTo>
                    <a:pt x="64" y="0"/>
                    <a:pt x="128" y="-1"/>
                    <a:pt x="193" y="0"/>
                  </a:cubicBezTo>
                  <a:cubicBezTo>
                    <a:pt x="12122" y="0"/>
                    <a:pt x="21793" y="9670"/>
                    <a:pt x="21793" y="21600"/>
                  </a:cubicBezTo>
                  <a:lnTo>
                    <a:pt x="193" y="21600"/>
                  </a:lnTo>
                  <a:close/>
                </a:path>
              </a:pathLst>
            </a:custGeom>
            <a:noFill/>
            <a:ln w="28575">
              <a:solidFill>
                <a:schemeClr val="accent2"/>
              </a:solidFill>
              <a:round/>
              <a:headEnd/>
              <a:tailEnd/>
            </a:ln>
          </p:spPr>
          <p:txBody>
            <a:bodyPr/>
            <a:lstStyle/>
            <a:p>
              <a:endParaRPr lang="en-US"/>
            </a:p>
          </p:txBody>
        </p:sp>
        <p:sp>
          <p:nvSpPr>
            <p:cNvPr id="71" name="Arc 93"/>
            <p:cNvSpPr>
              <a:spLocks/>
            </p:cNvSpPr>
            <p:nvPr/>
          </p:nvSpPr>
          <p:spPr bwMode="auto">
            <a:xfrm>
              <a:off x="3415833" y="5133037"/>
              <a:ext cx="63757" cy="70257"/>
            </a:xfrm>
            <a:custGeom>
              <a:avLst/>
              <a:gdLst>
                <a:gd name="G0" fmla="+- 193 0 0"/>
                <a:gd name="G1" fmla="+- 0 0 0"/>
                <a:gd name="G2" fmla="+- 21600 0 0"/>
                <a:gd name="T0" fmla="*/ 21793 w 21793"/>
                <a:gd name="T1" fmla="*/ 0 h 21600"/>
                <a:gd name="T2" fmla="*/ 0 w 21793"/>
                <a:gd name="T3" fmla="*/ 21599 h 21600"/>
                <a:gd name="T4" fmla="*/ 193 w 21793"/>
                <a:gd name="T5" fmla="*/ 0 h 21600"/>
              </a:gdLst>
              <a:ahLst/>
              <a:cxnLst>
                <a:cxn ang="0">
                  <a:pos x="T0" y="T1"/>
                </a:cxn>
                <a:cxn ang="0">
                  <a:pos x="T2" y="T3"/>
                </a:cxn>
                <a:cxn ang="0">
                  <a:pos x="T4" y="T5"/>
                </a:cxn>
              </a:cxnLst>
              <a:rect l="0" t="0" r="r" b="b"/>
              <a:pathLst>
                <a:path w="21793" h="21600" fill="none" extrusionOk="0">
                  <a:moveTo>
                    <a:pt x="21793" y="0"/>
                  </a:moveTo>
                  <a:cubicBezTo>
                    <a:pt x="21793" y="11929"/>
                    <a:pt x="12122" y="21600"/>
                    <a:pt x="193" y="21600"/>
                  </a:cubicBezTo>
                  <a:cubicBezTo>
                    <a:pt x="128" y="21600"/>
                    <a:pt x="64" y="21599"/>
                    <a:pt x="-1" y="21599"/>
                  </a:cubicBezTo>
                </a:path>
                <a:path w="21793" h="21600" stroke="0" extrusionOk="0">
                  <a:moveTo>
                    <a:pt x="21793" y="0"/>
                  </a:moveTo>
                  <a:cubicBezTo>
                    <a:pt x="21793" y="11929"/>
                    <a:pt x="12122" y="21600"/>
                    <a:pt x="193" y="21600"/>
                  </a:cubicBezTo>
                  <a:cubicBezTo>
                    <a:pt x="128" y="21600"/>
                    <a:pt x="64" y="21599"/>
                    <a:pt x="-1" y="21599"/>
                  </a:cubicBezTo>
                  <a:lnTo>
                    <a:pt x="193" y="0"/>
                  </a:lnTo>
                  <a:close/>
                </a:path>
              </a:pathLst>
            </a:custGeom>
            <a:noFill/>
            <a:ln w="28575">
              <a:solidFill>
                <a:schemeClr val="accent2"/>
              </a:solidFill>
              <a:round/>
              <a:headEnd/>
              <a:tailEnd/>
            </a:ln>
          </p:spPr>
          <p:txBody>
            <a:bodyPr/>
            <a:lstStyle/>
            <a:p>
              <a:endParaRPr lang="en-US"/>
            </a:p>
          </p:txBody>
        </p:sp>
        <p:sp>
          <p:nvSpPr>
            <p:cNvPr id="72" name="Arc 94"/>
            <p:cNvSpPr>
              <a:spLocks/>
            </p:cNvSpPr>
            <p:nvPr/>
          </p:nvSpPr>
          <p:spPr bwMode="auto">
            <a:xfrm>
              <a:off x="3415833" y="5201916"/>
              <a:ext cx="63757" cy="70257"/>
            </a:xfrm>
            <a:custGeom>
              <a:avLst/>
              <a:gdLst>
                <a:gd name="G0" fmla="+- 191 0 0"/>
                <a:gd name="G1" fmla="+- 21600 0 0"/>
                <a:gd name="G2" fmla="+- 21600 0 0"/>
                <a:gd name="T0" fmla="*/ 0 w 21790"/>
                <a:gd name="T1" fmla="*/ 1 h 21600"/>
                <a:gd name="T2" fmla="*/ 21790 w 21790"/>
                <a:gd name="T3" fmla="*/ 21405 h 21600"/>
                <a:gd name="T4" fmla="*/ 191 w 21790"/>
                <a:gd name="T5" fmla="*/ 21600 h 21600"/>
              </a:gdLst>
              <a:ahLst/>
              <a:cxnLst>
                <a:cxn ang="0">
                  <a:pos x="T0" y="T1"/>
                </a:cxn>
                <a:cxn ang="0">
                  <a:pos x="T2" y="T3"/>
                </a:cxn>
                <a:cxn ang="0">
                  <a:pos x="T4" y="T5"/>
                </a:cxn>
              </a:cxnLst>
              <a:rect l="0" t="0" r="r" b="b"/>
              <a:pathLst>
                <a:path w="21790" h="21600" fill="none" extrusionOk="0">
                  <a:moveTo>
                    <a:pt x="-1" y="0"/>
                  </a:moveTo>
                  <a:cubicBezTo>
                    <a:pt x="63" y="0"/>
                    <a:pt x="127" y="-1"/>
                    <a:pt x="191" y="0"/>
                  </a:cubicBezTo>
                  <a:cubicBezTo>
                    <a:pt x="12044" y="0"/>
                    <a:pt x="21683" y="9552"/>
                    <a:pt x="21790" y="21404"/>
                  </a:cubicBezTo>
                </a:path>
                <a:path w="21790" h="21600" stroke="0" extrusionOk="0">
                  <a:moveTo>
                    <a:pt x="-1" y="0"/>
                  </a:moveTo>
                  <a:cubicBezTo>
                    <a:pt x="63" y="0"/>
                    <a:pt x="127" y="-1"/>
                    <a:pt x="191" y="0"/>
                  </a:cubicBezTo>
                  <a:cubicBezTo>
                    <a:pt x="12044" y="0"/>
                    <a:pt x="21683" y="9552"/>
                    <a:pt x="21790" y="21404"/>
                  </a:cubicBezTo>
                  <a:lnTo>
                    <a:pt x="191" y="21600"/>
                  </a:lnTo>
                  <a:close/>
                </a:path>
              </a:pathLst>
            </a:custGeom>
            <a:noFill/>
            <a:ln w="28575">
              <a:solidFill>
                <a:schemeClr val="accent2"/>
              </a:solidFill>
              <a:round/>
              <a:headEnd/>
              <a:tailEnd/>
            </a:ln>
          </p:spPr>
          <p:txBody>
            <a:bodyPr/>
            <a:lstStyle/>
            <a:p>
              <a:endParaRPr lang="en-US"/>
            </a:p>
          </p:txBody>
        </p:sp>
        <p:sp>
          <p:nvSpPr>
            <p:cNvPr id="73" name="Arc 95"/>
            <p:cNvSpPr>
              <a:spLocks/>
            </p:cNvSpPr>
            <p:nvPr/>
          </p:nvSpPr>
          <p:spPr bwMode="auto">
            <a:xfrm>
              <a:off x="3415833" y="5272173"/>
              <a:ext cx="63757" cy="70257"/>
            </a:xfrm>
            <a:custGeom>
              <a:avLst/>
              <a:gdLst>
                <a:gd name="G0" fmla="+- 195 0 0"/>
                <a:gd name="G1" fmla="+- 195 0 0"/>
                <a:gd name="G2" fmla="+- 21600 0 0"/>
                <a:gd name="T0" fmla="*/ 21794 w 21795"/>
                <a:gd name="T1" fmla="*/ 0 h 21795"/>
                <a:gd name="T2" fmla="*/ 0 w 21795"/>
                <a:gd name="T3" fmla="*/ 21794 h 21795"/>
                <a:gd name="T4" fmla="*/ 195 w 21795"/>
                <a:gd name="T5" fmla="*/ 195 h 21795"/>
              </a:gdLst>
              <a:ahLst/>
              <a:cxnLst>
                <a:cxn ang="0">
                  <a:pos x="T0" y="T1"/>
                </a:cxn>
                <a:cxn ang="0">
                  <a:pos x="T2" y="T3"/>
                </a:cxn>
                <a:cxn ang="0">
                  <a:pos x="T4" y="T5"/>
                </a:cxn>
              </a:cxnLst>
              <a:rect l="0" t="0" r="r" b="b"/>
              <a:pathLst>
                <a:path w="21795" h="21795" fill="none" extrusionOk="0">
                  <a:moveTo>
                    <a:pt x="21794" y="-1"/>
                  </a:moveTo>
                  <a:cubicBezTo>
                    <a:pt x="21794" y="64"/>
                    <a:pt x="21795" y="129"/>
                    <a:pt x="21795" y="195"/>
                  </a:cubicBezTo>
                  <a:cubicBezTo>
                    <a:pt x="21795" y="12124"/>
                    <a:pt x="12124" y="21795"/>
                    <a:pt x="195" y="21795"/>
                  </a:cubicBezTo>
                  <a:cubicBezTo>
                    <a:pt x="129" y="21795"/>
                    <a:pt x="64" y="21794"/>
                    <a:pt x="-1" y="21794"/>
                  </a:cubicBezTo>
                </a:path>
                <a:path w="21795" h="21795" stroke="0" extrusionOk="0">
                  <a:moveTo>
                    <a:pt x="21794" y="-1"/>
                  </a:moveTo>
                  <a:cubicBezTo>
                    <a:pt x="21794" y="64"/>
                    <a:pt x="21795" y="129"/>
                    <a:pt x="21795" y="195"/>
                  </a:cubicBezTo>
                  <a:cubicBezTo>
                    <a:pt x="21795" y="12124"/>
                    <a:pt x="12124" y="21795"/>
                    <a:pt x="195" y="21795"/>
                  </a:cubicBezTo>
                  <a:cubicBezTo>
                    <a:pt x="129" y="21795"/>
                    <a:pt x="64" y="21794"/>
                    <a:pt x="-1" y="21794"/>
                  </a:cubicBezTo>
                  <a:lnTo>
                    <a:pt x="195" y="195"/>
                  </a:lnTo>
                  <a:close/>
                </a:path>
              </a:pathLst>
            </a:custGeom>
            <a:noFill/>
            <a:ln w="28575">
              <a:solidFill>
                <a:schemeClr val="accent2"/>
              </a:solidFill>
              <a:round/>
              <a:headEnd/>
              <a:tailEnd/>
            </a:ln>
          </p:spPr>
          <p:txBody>
            <a:bodyPr/>
            <a:lstStyle/>
            <a:p>
              <a:endParaRPr lang="en-US"/>
            </a:p>
          </p:txBody>
        </p:sp>
        <p:sp>
          <p:nvSpPr>
            <p:cNvPr id="74" name="Line 96"/>
            <p:cNvSpPr>
              <a:spLocks noChangeShapeType="1"/>
            </p:cNvSpPr>
            <p:nvPr/>
          </p:nvSpPr>
          <p:spPr bwMode="auto">
            <a:xfrm>
              <a:off x="3415833" y="5341052"/>
              <a:ext cx="0" cy="279651"/>
            </a:xfrm>
            <a:prstGeom prst="line">
              <a:avLst/>
            </a:prstGeom>
            <a:noFill/>
            <a:ln w="28575">
              <a:solidFill>
                <a:schemeClr val="accent2"/>
              </a:solidFill>
              <a:round/>
              <a:headEnd/>
              <a:tailEnd/>
            </a:ln>
          </p:spPr>
          <p:txBody>
            <a:bodyPr/>
            <a:lstStyle/>
            <a:p>
              <a:endParaRPr lang="en-US"/>
            </a:p>
          </p:txBody>
        </p:sp>
        <p:sp>
          <p:nvSpPr>
            <p:cNvPr id="75" name="Line 97"/>
            <p:cNvSpPr>
              <a:spLocks noChangeShapeType="1"/>
            </p:cNvSpPr>
            <p:nvPr/>
          </p:nvSpPr>
          <p:spPr bwMode="auto">
            <a:xfrm flipV="1">
              <a:off x="3595907" y="4503921"/>
              <a:ext cx="0" cy="278273"/>
            </a:xfrm>
            <a:prstGeom prst="line">
              <a:avLst/>
            </a:prstGeom>
            <a:noFill/>
            <a:ln w="28575">
              <a:solidFill>
                <a:schemeClr val="accent2"/>
              </a:solidFill>
              <a:round/>
              <a:headEnd/>
              <a:tailEnd/>
            </a:ln>
          </p:spPr>
          <p:txBody>
            <a:bodyPr/>
            <a:lstStyle/>
            <a:p>
              <a:endParaRPr lang="en-US"/>
            </a:p>
          </p:txBody>
        </p:sp>
        <p:sp>
          <p:nvSpPr>
            <p:cNvPr id="76" name="Arc 98"/>
            <p:cNvSpPr>
              <a:spLocks/>
            </p:cNvSpPr>
            <p:nvPr/>
          </p:nvSpPr>
          <p:spPr bwMode="auto">
            <a:xfrm>
              <a:off x="3595907" y="4782194"/>
              <a:ext cx="63757" cy="70257"/>
            </a:xfrm>
            <a:custGeom>
              <a:avLst/>
              <a:gdLst>
                <a:gd name="G0" fmla="+- 0 0 0"/>
                <a:gd name="G1" fmla="+- 21600 0 0"/>
                <a:gd name="G2" fmla="+- 21600 0 0"/>
                <a:gd name="T0" fmla="*/ 0 w 21599"/>
                <a:gd name="T1" fmla="*/ 0 h 21600"/>
                <a:gd name="T2" fmla="*/ 21599 w 21599"/>
                <a:gd name="T3" fmla="*/ 21407 h 21600"/>
                <a:gd name="T4" fmla="*/ 0 w 21599"/>
                <a:gd name="T5" fmla="*/ 21600 h 21600"/>
              </a:gdLst>
              <a:ahLst/>
              <a:cxnLst>
                <a:cxn ang="0">
                  <a:pos x="T0" y="T1"/>
                </a:cxn>
                <a:cxn ang="0">
                  <a:pos x="T2" y="T3"/>
                </a:cxn>
                <a:cxn ang="0">
                  <a:pos x="T4" y="T5"/>
                </a:cxn>
              </a:cxnLst>
              <a:rect l="0" t="0" r="r" b="b"/>
              <a:pathLst>
                <a:path w="21599" h="21600" fill="none" extrusionOk="0">
                  <a:moveTo>
                    <a:pt x="-1" y="0"/>
                  </a:moveTo>
                  <a:cubicBezTo>
                    <a:pt x="11854" y="0"/>
                    <a:pt x="21493" y="9553"/>
                    <a:pt x="21599" y="21406"/>
                  </a:cubicBezTo>
                </a:path>
                <a:path w="21599" h="21600" stroke="0" extrusionOk="0">
                  <a:moveTo>
                    <a:pt x="-1" y="0"/>
                  </a:moveTo>
                  <a:cubicBezTo>
                    <a:pt x="11854" y="0"/>
                    <a:pt x="21493" y="9553"/>
                    <a:pt x="21599" y="21406"/>
                  </a:cubicBezTo>
                  <a:lnTo>
                    <a:pt x="0" y="21600"/>
                  </a:lnTo>
                  <a:close/>
                </a:path>
              </a:pathLst>
            </a:custGeom>
            <a:noFill/>
            <a:ln w="28575">
              <a:solidFill>
                <a:schemeClr val="accent2"/>
              </a:solidFill>
              <a:round/>
              <a:headEnd/>
              <a:tailEnd/>
            </a:ln>
          </p:spPr>
          <p:txBody>
            <a:bodyPr/>
            <a:lstStyle/>
            <a:p>
              <a:endParaRPr lang="en-US"/>
            </a:p>
          </p:txBody>
        </p:sp>
        <p:sp>
          <p:nvSpPr>
            <p:cNvPr id="77" name="Arc 99"/>
            <p:cNvSpPr>
              <a:spLocks/>
            </p:cNvSpPr>
            <p:nvPr/>
          </p:nvSpPr>
          <p:spPr bwMode="auto">
            <a:xfrm>
              <a:off x="3595907" y="4852451"/>
              <a:ext cx="63757" cy="70257"/>
            </a:xfrm>
            <a:custGeom>
              <a:avLst/>
              <a:gdLst>
                <a:gd name="G0" fmla="+- 0 0 0"/>
                <a:gd name="G1" fmla="+- 193 0 0"/>
                <a:gd name="G2" fmla="+- 21600 0 0"/>
                <a:gd name="T0" fmla="*/ 21599 w 21600"/>
                <a:gd name="T1" fmla="*/ 0 h 21793"/>
                <a:gd name="T2" fmla="*/ 0 w 21600"/>
                <a:gd name="T3" fmla="*/ 21793 h 21793"/>
                <a:gd name="T4" fmla="*/ 0 w 21600"/>
                <a:gd name="T5" fmla="*/ 193 h 21793"/>
              </a:gdLst>
              <a:ahLst/>
              <a:cxnLst>
                <a:cxn ang="0">
                  <a:pos x="T0" y="T1"/>
                </a:cxn>
                <a:cxn ang="0">
                  <a:pos x="T2" y="T3"/>
                </a:cxn>
                <a:cxn ang="0">
                  <a:pos x="T4" y="T5"/>
                </a:cxn>
              </a:cxnLst>
              <a:rect l="0" t="0" r="r" b="b"/>
              <a:pathLst>
                <a:path w="21600" h="21793" fill="none" extrusionOk="0">
                  <a:moveTo>
                    <a:pt x="21599" y="-1"/>
                  </a:moveTo>
                  <a:cubicBezTo>
                    <a:pt x="21599" y="64"/>
                    <a:pt x="21600" y="128"/>
                    <a:pt x="21600" y="193"/>
                  </a:cubicBezTo>
                  <a:cubicBezTo>
                    <a:pt x="21600" y="12122"/>
                    <a:pt x="11929" y="21792"/>
                    <a:pt x="0" y="21793"/>
                  </a:cubicBezTo>
                </a:path>
                <a:path w="21600" h="21793" stroke="0" extrusionOk="0">
                  <a:moveTo>
                    <a:pt x="21599" y="-1"/>
                  </a:moveTo>
                  <a:cubicBezTo>
                    <a:pt x="21599" y="64"/>
                    <a:pt x="21600" y="128"/>
                    <a:pt x="21600" y="193"/>
                  </a:cubicBezTo>
                  <a:cubicBezTo>
                    <a:pt x="21600" y="12122"/>
                    <a:pt x="11929" y="21792"/>
                    <a:pt x="0" y="21793"/>
                  </a:cubicBezTo>
                  <a:lnTo>
                    <a:pt x="0" y="193"/>
                  </a:lnTo>
                  <a:close/>
                </a:path>
              </a:pathLst>
            </a:custGeom>
            <a:noFill/>
            <a:ln w="28575">
              <a:solidFill>
                <a:schemeClr val="accent2"/>
              </a:solidFill>
              <a:round/>
              <a:headEnd/>
              <a:tailEnd/>
            </a:ln>
          </p:spPr>
          <p:txBody>
            <a:bodyPr/>
            <a:lstStyle/>
            <a:p>
              <a:endParaRPr lang="en-US"/>
            </a:p>
          </p:txBody>
        </p:sp>
        <p:sp>
          <p:nvSpPr>
            <p:cNvPr id="78" name="Arc 100"/>
            <p:cNvSpPr>
              <a:spLocks/>
            </p:cNvSpPr>
            <p:nvPr/>
          </p:nvSpPr>
          <p:spPr bwMode="auto">
            <a:xfrm>
              <a:off x="3595907" y="4921330"/>
              <a:ext cx="63757" cy="70257"/>
            </a:xfrm>
            <a:custGeom>
              <a:avLst/>
              <a:gdLst>
                <a:gd name="G0" fmla="+- 0 0 0"/>
                <a:gd name="G1" fmla="+- 21600 0 0"/>
                <a:gd name="G2" fmla="+- 21600 0 0"/>
                <a:gd name="T0" fmla="*/ 0 w 21599"/>
                <a:gd name="T1" fmla="*/ 0 h 21600"/>
                <a:gd name="T2" fmla="*/ 21599 w 21599"/>
                <a:gd name="T3" fmla="*/ 21407 h 21600"/>
                <a:gd name="T4" fmla="*/ 0 w 21599"/>
                <a:gd name="T5" fmla="*/ 21600 h 21600"/>
              </a:gdLst>
              <a:ahLst/>
              <a:cxnLst>
                <a:cxn ang="0">
                  <a:pos x="T0" y="T1"/>
                </a:cxn>
                <a:cxn ang="0">
                  <a:pos x="T2" y="T3"/>
                </a:cxn>
                <a:cxn ang="0">
                  <a:pos x="T4" y="T5"/>
                </a:cxn>
              </a:cxnLst>
              <a:rect l="0" t="0" r="r" b="b"/>
              <a:pathLst>
                <a:path w="21599" h="21600" fill="none" extrusionOk="0">
                  <a:moveTo>
                    <a:pt x="-1" y="0"/>
                  </a:moveTo>
                  <a:cubicBezTo>
                    <a:pt x="11854" y="0"/>
                    <a:pt x="21493" y="9553"/>
                    <a:pt x="21599" y="21406"/>
                  </a:cubicBezTo>
                </a:path>
                <a:path w="21599" h="21600" stroke="0" extrusionOk="0">
                  <a:moveTo>
                    <a:pt x="-1" y="0"/>
                  </a:moveTo>
                  <a:cubicBezTo>
                    <a:pt x="11854" y="0"/>
                    <a:pt x="21493" y="9553"/>
                    <a:pt x="21599" y="21406"/>
                  </a:cubicBezTo>
                  <a:lnTo>
                    <a:pt x="0" y="21600"/>
                  </a:lnTo>
                  <a:close/>
                </a:path>
              </a:pathLst>
            </a:custGeom>
            <a:noFill/>
            <a:ln w="28575">
              <a:solidFill>
                <a:schemeClr val="accent2"/>
              </a:solidFill>
              <a:round/>
              <a:headEnd/>
              <a:tailEnd/>
            </a:ln>
          </p:spPr>
          <p:txBody>
            <a:bodyPr/>
            <a:lstStyle/>
            <a:p>
              <a:endParaRPr lang="en-US"/>
            </a:p>
          </p:txBody>
        </p:sp>
        <p:sp>
          <p:nvSpPr>
            <p:cNvPr id="79" name="Arc 101"/>
            <p:cNvSpPr>
              <a:spLocks/>
            </p:cNvSpPr>
            <p:nvPr/>
          </p:nvSpPr>
          <p:spPr bwMode="auto">
            <a:xfrm>
              <a:off x="3595907" y="4991587"/>
              <a:ext cx="63757" cy="70257"/>
            </a:xfrm>
            <a:custGeom>
              <a:avLst/>
              <a:gdLst>
                <a:gd name="G0" fmla="+- 0 0 0"/>
                <a:gd name="G1" fmla="+- 193 0 0"/>
                <a:gd name="G2" fmla="+- 21600 0 0"/>
                <a:gd name="T0" fmla="*/ 21599 w 21600"/>
                <a:gd name="T1" fmla="*/ 0 h 21793"/>
                <a:gd name="T2" fmla="*/ 0 w 21600"/>
                <a:gd name="T3" fmla="*/ 21793 h 21793"/>
                <a:gd name="T4" fmla="*/ 0 w 21600"/>
                <a:gd name="T5" fmla="*/ 193 h 21793"/>
              </a:gdLst>
              <a:ahLst/>
              <a:cxnLst>
                <a:cxn ang="0">
                  <a:pos x="T0" y="T1"/>
                </a:cxn>
                <a:cxn ang="0">
                  <a:pos x="T2" y="T3"/>
                </a:cxn>
                <a:cxn ang="0">
                  <a:pos x="T4" y="T5"/>
                </a:cxn>
              </a:cxnLst>
              <a:rect l="0" t="0" r="r" b="b"/>
              <a:pathLst>
                <a:path w="21600" h="21793" fill="none" extrusionOk="0">
                  <a:moveTo>
                    <a:pt x="21599" y="-1"/>
                  </a:moveTo>
                  <a:cubicBezTo>
                    <a:pt x="21599" y="64"/>
                    <a:pt x="21600" y="128"/>
                    <a:pt x="21600" y="193"/>
                  </a:cubicBezTo>
                  <a:cubicBezTo>
                    <a:pt x="21600" y="12122"/>
                    <a:pt x="11929" y="21792"/>
                    <a:pt x="0" y="21793"/>
                  </a:cubicBezTo>
                </a:path>
                <a:path w="21600" h="21793" stroke="0" extrusionOk="0">
                  <a:moveTo>
                    <a:pt x="21599" y="-1"/>
                  </a:moveTo>
                  <a:cubicBezTo>
                    <a:pt x="21599" y="64"/>
                    <a:pt x="21600" y="128"/>
                    <a:pt x="21600" y="193"/>
                  </a:cubicBezTo>
                  <a:cubicBezTo>
                    <a:pt x="21600" y="12122"/>
                    <a:pt x="11929" y="21792"/>
                    <a:pt x="0" y="21793"/>
                  </a:cubicBezTo>
                  <a:lnTo>
                    <a:pt x="0" y="193"/>
                  </a:lnTo>
                  <a:close/>
                </a:path>
              </a:pathLst>
            </a:custGeom>
            <a:noFill/>
            <a:ln w="28575">
              <a:solidFill>
                <a:schemeClr val="accent2"/>
              </a:solidFill>
              <a:round/>
              <a:headEnd/>
              <a:tailEnd/>
            </a:ln>
          </p:spPr>
          <p:txBody>
            <a:bodyPr/>
            <a:lstStyle/>
            <a:p>
              <a:endParaRPr lang="en-US"/>
            </a:p>
          </p:txBody>
        </p:sp>
        <p:sp>
          <p:nvSpPr>
            <p:cNvPr id="80" name="Arc 102"/>
            <p:cNvSpPr>
              <a:spLocks/>
            </p:cNvSpPr>
            <p:nvPr/>
          </p:nvSpPr>
          <p:spPr bwMode="auto">
            <a:xfrm>
              <a:off x="3595907" y="5061845"/>
              <a:ext cx="63757" cy="7025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accent2"/>
              </a:solidFill>
              <a:round/>
              <a:headEnd/>
              <a:tailEnd/>
            </a:ln>
          </p:spPr>
          <p:txBody>
            <a:bodyPr/>
            <a:lstStyle/>
            <a:p>
              <a:endParaRPr lang="en-US"/>
            </a:p>
          </p:txBody>
        </p:sp>
        <p:sp>
          <p:nvSpPr>
            <p:cNvPr id="81" name="Arc 103"/>
            <p:cNvSpPr>
              <a:spLocks/>
            </p:cNvSpPr>
            <p:nvPr/>
          </p:nvSpPr>
          <p:spPr bwMode="auto">
            <a:xfrm>
              <a:off x="3595907" y="5132102"/>
              <a:ext cx="63757" cy="70257"/>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8575">
              <a:solidFill>
                <a:schemeClr val="accent2"/>
              </a:solidFill>
              <a:round/>
              <a:headEnd/>
              <a:tailEnd/>
            </a:ln>
          </p:spPr>
          <p:txBody>
            <a:bodyPr/>
            <a:lstStyle/>
            <a:p>
              <a:endParaRPr lang="en-US"/>
            </a:p>
          </p:txBody>
        </p:sp>
        <p:sp>
          <p:nvSpPr>
            <p:cNvPr id="82" name="Arc 104"/>
            <p:cNvSpPr>
              <a:spLocks/>
            </p:cNvSpPr>
            <p:nvPr/>
          </p:nvSpPr>
          <p:spPr bwMode="auto">
            <a:xfrm>
              <a:off x="3595907" y="5200981"/>
              <a:ext cx="63757" cy="70257"/>
            </a:xfrm>
            <a:custGeom>
              <a:avLst/>
              <a:gdLst>
                <a:gd name="G0" fmla="+- 0 0 0"/>
                <a:gd name="G1" fmla="+- 21600 0 0"/>
                <a:gd name="G2" fmla="+- 21600 0 0"/>
                <a:gd name="T0" fmla="*/ 0 w 21599"/>
                <a:gd name="T1" fmla="*/ 0 h 21600"/>
                <a:gd name="T2" fmla="*/ 21599 w 21599"/>
                <a:gd name="T3" fmla="*/ 21407 h 21600"/>
                <a:gd name="T4" fmla="*/ 0 w 21599"/>
                <a:gd name="T5" fmla="*/ 21600 h 21600"/>
              </a:gdLst>
              <a:ahLst/>
              <a:cxnLst>
                <a:cxn ang="0">
                  <a:pos x="T0" y="T1"/>
                </a:cxn>
                <a:cxn ang="0">
                  <a:pos x="T2" y="T3"/>
                </a:cxn>
                <a:cxn ang="0">
                  <a:pos x="T4" y="T5"/>
                </a:cxn>
              </a:cxnLst>
              <a:rect l="0" t="0" r="r" b="b"/>
              <a:pathLst>
                <a:path w="21599" h="21600" fill="none" extrusionOk="0">
                  <a:moveTo>
                    <a:pt x="-1" y="0"/>
                  </a:moveTo>
                  <a:cubicBezTo>
                    <a:pt x="11854" y="0"/>
                    <a:pt x="21493" y="9553"/>
                    <a:pt x="21599" y="21406"/>
                  </a:cubicBezTo>
                </a:path>
                <a:path w="21599" h="21600" stroke="0" extrusionOk="0">
                  <a:moveTo>
                    <a:pt x="-1" y="0"/>
                  </a:moveTo>
                  <a:cubicBezTo>
                    <a:pt x="11854" y="0"/>
                    <a:pt x="21493" y="9553"/>
                    <a:pt x="21599" y="21406"/>
                  </a:cubicBezTo>
                  <a:lnTo>
                    <a:pt x="0" y="21600"/>
                  </a:lnTo>
                  <a:close/>
                </a:path>
              </a:pathLst>
            </a:custGeom>
            <a:noFill/>
            <a:ln w="28575">
              <a:solidFill>
                <a:schemeClr val="accent2"/>
              </a:solidFill>
              <a:round/>
              <a:headEnd/>
              <a:tailEnd/>
            </a:ln>
          </p:spPr>
          <p:txBody>
            <a:bodyPr/>
            <a:lstStyle/>
            <a:p>
              <a:endParaRPr lang="en-US"/>
            </a:p>
          </p:txBody>
        </p:sp>
        <p:sp>
          <p:nvSpPr>
            <p:cNvPr id="83" name="Arc 105"/>
            <p:cNvSpPr>
              <a:spLocks/>
            </p:cNvSpPr>
            <p:nvPr/>
          </p:nvSpPr>
          <p:spPr bwMode="auto">
            <a:xfrm>
              <a:off x="3595907" y="5271238"/>
              <a:ext cx="63757" cy="70257"/>
            </a:xfrm>
            <a:custGeom>
              <a:avLst/>
              <a:gdLst>
                <a:gd name="G0" fmla="+- 0 0 0"/>
                <a:gd name="G1" fmla="+- 193 0 0"/>
                <a:gd name="G2" fmla="+- 21600 0 0"/>
                <a:gd name="T0" fmla="*/ 21599 w 21600"/>
                <a:gd name="T1" fmla="*/ 0 h 21793"/>
                <a:gd name="T2" fmla="*/ 0 w 21600"/>
                <a:gd name="T3" fmla="*/ 21793 h 21793"/>
                <a:gd name="T4" fmla="*/ 0 w 21600"/>
                <a:gd name="T5" fmla="*/ 193 h 21793"/>
              </a:gdLst>
              <a:ahLst/>
              <a:cxnLst>
                <a:cxn ang="0">
                  <a:pos x="T0" y="T1"/>
                </a:cxn>
                <a:cxn ang="0">
                  <a:pos x="T2" y="T3"/>
                </a:cxn>
                <a:cxn ang="0">
                  <a:pos x="T4" y="T5"/>
                </a:cxn>
              </a:cxnLst>
              <a:rect l="0" t="0" r="r" b="b"/>
              <a:pathLst>
                <a:path w="21600" h="21793" fill="none" extrusionOk="0">
                  <a:moveTo>
                    <a:pt x="21599" y="-1"/>
                  </a:moveTo>
                  <a:cubicBezTo>
                    <a:pt x="21599" y="64"/>
                    <a:pt x="21600" y="128"/>
                    <a:pt x="21600" y="193"/>
                  </a:cubicBezTo>
                  <a:cubicBezTo>
                    <a:pt x="21600" y="12122"/>
                    <a:pt x="11929" y="21792"/>
                    <a:pt x="0" y="21793"/>
                  </a:cubicBezTo>
                </a:path>
                <a:path w="21600" h="21793" stroke="0" extrusionOk="0">
                  <a:moveTo>
                    <a:pt x="21599" y="-1"/>
                  </a:moveTo>
                  <a:cubicBezTo>
                    <a:pt x="21599" y="64"/>
                    <a:pt x="21600" y="128"/>
                    <a:pt x="21600" y="193"/>
                  </a:cubicBezTo>
                  <a:cubicBezTo>
                    <a:pt x="21600" y="12122"/>
                    <a:pt x="11929" y="21792"/>
                    <a:pt x="0" y="21793"/>
                  </a:cubicBezTo>
                  <a:lnTo>
                    <a:pt x="0" y="193"/>
                  </a:lnTo>
                  <a:close/>
                </a:path>
              </a:pathLst>
            </a:custGeom>
            <a:noFill/>
            <a:ln w="28575">
              <a:solidFill>
                <a:schemeClr val="accent2"/>
              </a:solidFill>
              <a:round/>
              <a:headEnd/>
              <a:tailEnd/>
            </a:ln>
          </p:spPr>
          <p:txBody>
            <a:bodyPr/>
            <a:lstStyle/>
            <a:p>
              <a:endParaRPr lang="en-US"/>
            </a:p>
          </p:txBody>
        </p:sp>
        <p:sp>
          <p:nvSpPr>
            <p:cNvPr id="84" name="Line 106"/>
            <p:cNvSpPr>
              <a:spLocks noChangeShapeType="1"/>
            </p:cNvSpPr>
            <p:nvPr/>
          </p:nvSpPr>
          <p:spPr bwMode="auto">
            <a:xfrm>
              <a:off x="3595907" y="5340117"/>
              <a:ext cx="0" cy="279651"/>
            </a:xfrm>
            <a:prstGeom prst="line">
              <a:avLst/>
            </a:prstGeom>
            <a:noFill/>
            <a:ln w="28575">
              <a:solidFill>
                <a:schemeClr val="accent2"/>
              </a:solidFill>
              <a:round/>
              <a:headEnd/>
              <a:tailEnd/>
            </a:ln>
          </p:spPr>
          <p:txBody>
            <a:bodyPr/>
            <a:lstStyle/>
            <a:p>
              <a:endParaRPr lang="en-US"/>
            </a:p>
          </p:txBody>
        </p:sp>
        <p:sp>
          <p:nvSpPr>
            <p:cNvPr id="85" name="Line 107"/>
            <p:cNvSpPr>
              <a:spLocks noChangeShapeType="1"/>
            </p:cNvSpPr>
            <p:nvPr/>
          </p:nvSpPr>
          <p:spPr bwMode="auto">
            <a:xfrm flipV="1">
              <a:off x="3582783" y="4505298"/>
              <a:ext cx="625802" cy="7677"/>
            </a:xfrm>
            <a:prstGeom prst="line">
              <a:avLst/>
            </a:prstGeom>
            <a:noFill/>
            <a:ln w="28575">
              <a:solidFill>
                <a:schemeClr val="accent2"/>
              </a:solidFill>
              <a:round/>
              <a:headEnd/>
              <a:tailEnd/>
            </a:ln>
          </p:spPr>
          <p:txBody>
            <a:bodyPr/>
            <a:lstStyle/>
            <a:p>
              <a:endParaRPr lang="en-US"/>
            </a:p>
          </p:txBody>
        </p:sp>
        <p:sp>
          <p:nvSpPr>
            <p:cNvPr id="86" name="Line 108"/>
            <p:cNvSpPr>
              <a:spLocks noChangeShapeType="1"/>
            </p:cNvSpPr>
            <p:nvPr/>
          </p:nvSpPr>
          <p:spPr bwMode="auto">
            <a:xfrm>
              <a:off x="3582783" y="5619768"/>
              <a:ext cx="625800" cy="1379"/>
            </a:xfrm>
            <a:prstGeom prst="line">
              <a:avLst/>
            </a:prstGeom>
            <a:noFill/>
            <a:ln w="28575">
              <a:solidFill>
                <a:schemeClr val="accent2"/>
              </a:solidFill>
              <a:round/>
              <a:headEnd/>
              <a:tailEnd/>
            </a:ln>
          </p:spPr>
          <p:txBody>
            <a:bodyPr/>
            <a:lstStyle/>
            <a:p>
              <a:endParaRPr lang="en-US"/>
            </a:p>
          </p:txBody>
        </p:sp>
        <p:sp>
          <p:nvSpPr>
            <p:cNvPr id="87" name="Rectangle 122"/>
            <p:cNvSpPr>
              <a:spLocks noChangeArrowheads="1"/>
            </p:cNvSpPr>
            <p:nvPr/>
          </p:nvSpPr>
          <p:spPr bwMode="auto">
            <a:xfrm>
              <a:off x="3323724" y="4190411"/>
              <a:ext cx="417389" cy="286603"/>
            </a:xfrm>
            <a:prstGeom prst="rect">
              <a:avLst/>
            </a:prstGeom>
            <a:noFill/>
            <a:ln w="28575">
              <a:noFill/>
              <a:miter lim="800000"/>
              <a:headEnd/>
              <a:tailEnd/>
            </a:ln>
          </p:spPr>
          <p:txBody>
            <a:bodyPr wrap="square" lIns="0" tIns="0" rIns="0" bIns="0">
              <a:spAutoFit/>
            </a:bodyPr>
            <a:lstStyle/>
            <a:p>
              <a:r>
                <a:rPr lang="en-US" sz="1800" dirty="0">
                  <a:solidFill>
                    <a:schemeClr val="accent2"/>
                  </a:solidFill>
                </a:rPr>
                <a:t> a:1</a:t>
              </a:r>
            </a:p>
          </p:txBody>
        </p:sp>
        <p:sp>
          <p:nvSpPr>
            <p:cNvPr id="88" name="Line 85"/>
            <p:cNvSpPr>
              <a:spLocks noChangeShapeType="1"/>
            </p:cNvSpPr>
            <p:nvPr/>
          </p:nvSpPr>
          <p:spPr bwMode="auto">
            <a:xfrm flipV="1">
              <a:off x="2529068" y="4790555"/>
              <a:ext cx="270073" cy="2254"/>
            </a:xfrm>
            <a:prstGeom prst="line">
              <a:avLst/>
            </a:prstGeom>
            <a:noFill/>
            <a:ln w="28575">
              <a:solidFill>
                <a:schemeClr val="accent2"/>
              </a:solidFill>
              <a:round/>
              <a:headEnd/>
              <a:tailEnd/>
            </a:ln>
          </p:spPr>
          <p:txBody>
            <a:bodyPr/>
            <a:lstStyle/>
            <a:p>
              <a:endParaRPr lang="en-US"/>
            </a:p>
          </p:txBody>
        </p:sp>
        <p:sp>
          <p:nvSpPr>
            <p:cNvPr id="89" name="Line 85"/>
            <p:cNvSpPr>
              <a:spLocks noChangeShapeType="1"/>
            </p:cNvSpPr>
            <p:nvPr/>
          </p:nvSpPr>
          <p:spPr bwMode="auto">
            <a:xfrm flipH="1" flipV="1">
              <a:off x="2799141" y="4505299"/>
              <a:ext cx="1" cy="278494"/>
            </a:xfrm>
            <a:prstGeom prst="line">
              <a:avLst/>
            </a:prstGeom>
            <a:noFill/>
            <a:ln w="28575">
              <a:solidFill>
                <a:schemeClr val="accent2"/>
              </a:solidFill>
              <a:round/>
              <a:headEnd/>
              <a:tailEnd/>
            </a:ln>
          </p:spPr>
          <p:txBody>
            <a:bodyPr/>
            <a:lstStyle/>
            <a:p>
              <a:endParaRPr lang="en-US"/>
            </a:p>
          </p:txBody>
        </p:sp>
        <p:sp>
          <p:nvSpPr>
            <p:cNvPr id="90" name="Line 85"/>
            <p:cNvSpPr>
              <a:spLocks noChangeShapeType="1"/>
            </p:cNvSpPr>
            <p:nvPr/>
          </p:nvSpPr>
          <p:spPr bwMode="auto">
            <a:xfrm flipV="1">
              <a:off x="2535940" y="5320162"/>
              <a:ext cx="270073" cy="2254"/>
            </a:xfrm>
            <a:prstGeom prst="line">
              <a:avLst/>
            </a:prstGeom>
            <a:noFill/>
            <a:ln w="28575">
              <a:solidFill>
                <a:schemeClr val="accent2"/>
              </a:solidFill>
              <a:round/>
              <a:headEnd/>
              <a:tailEnd/>
            </a:ln>
          </p:spPr>
          <p:txBody>
            <a:bodyPr/>
            <a:lstStyle/>
            <a:p>
              <a:endParaRPr lang="en-US"/>
            </a:p>
          </p:txBody>
        </p:sp>
        <p:sp>
          <p:nvSpPr>
            <p:cNvPr id="91" name="Line 85"/>
            <p:cNvSpPr>
              <a:spLocks noChangeShapeType="1"/>
            </p:cNvSpPr>
            <p:nvPr/>
          </p:nvSpPr>
          <p:spPr bwMode="auto">
            <a:xfrm flipH="1" flipV="1">
              <a:off x="2806012" y="5307745"/>
              <a:ext cx="6872" cy="313402"/>
            </a:xfrm>
            <a:prstGeom prst="line">
              <a:avLst/>
            </a:prstGeom>
            <a:noFill/>
            <a:ln w="28575">
              <a:solidFill>
                <a:schemeClr val="accent2"/>
              </a:solidFill>
              <a:round/>
              <a:headEnd/>
              <a:tailEnd/>
            </a:ln>
          </p:spPr>
          <p:txBody>
            <a:bodyPr/>
            <a:lstStyle/>
            <a:p>
              <a:endParaRPr lang="en-US"/>
            </a:p>
          </p:txBody>
        </p:sp>
        <p:sp>
          <p:nvSpPr>
            <p:cNvPr id="92" name="Line 85"/>
            <p:cNvSpPr>
              <a:spLocks noChangeShapeType="1"/>
            </p:cNvSpPr>
            <p:nvPr/>
          </p:nvSpPr>
          <p:spPr bwMode="auto">
            <a:xfrm flipV="1">
              <a:off x="4209055" y="4788338"/>
              <a:ext cx="225000" cy="2217"/>
            </a:xfrm>
            <a:prstGeom prst="line">
              <a:avLst/>
            </a:prstGeom>
            <a:noFill/>
            <a:ln w="28575">
              <a:solidFill>
                <a:schemeClr val="accent2"/>
              </a:solidFill>
              <a:round/>
              <a:headEnd/>
              <a:tailEnd/>
            </a:ln>
          </p:spPr>
          <p:txBody>
            <a:bodyPr/>
            <a:lstStyle/>
            <a:p>
              <a:endParaRPr lang="en-US"/>
            </a:p>
          </p:txBody>
        </p:sp>
        <p:sp>
          <p:nvSpPr>
            <p:cNvPr id="93" name="Line 85"/>
            <p:cNvSpPr>
              <a:spLocks noChangeShapeType="1"/>
            </p:cNvSpPr>
            <p:nvPr/>
          </p:nvSpPr>
          <p:spPr bwMode="auto">
            <a:xfrm flipH="1" flipV="1">
              <a:off x="4208582" y="4512977"/>
              <a:ext cx="1" cy="277578"/>
            </a:xfrm>
            <a:prstGeom prst="line">
              <a:avLst/>
            </a:prstGeom>
            <a:noFill/>
            <a:ln w="28575">
              <a:solidFill>
                <a:schemeClr val="accent2"/>
              </a:solidFill>
              <a:round/>
              <a:headEnd/>
              <a:tailEnd/>
            </a:ln>
          </p:spPr>
          <p:txBody>
            <a:bodyPr/>
            <a:lstStyle/>
            <a:p>
              <a:endParaRPr lang="en-US"/>
            </a:p>
          </p:txBody>
        </p:sp>
        <p:sp>
          <p:nvSpPr>
            <p:cNvPr id="94" name="Line 85"/>
            <p:cNvSpPr>
              <a:spLocks noChangeShapeType="1"/>
            </p:cNvSpPr>
            <p:nvPr/>
          </p:nvSpPr>
          <p:spPr bwMode="auto">
            <a:xfrm flipV="1">
              <a:off x="4195313" y="5321373"/>
              <a:ext cx="238742" cy="754"/>
            </a:xfrm>
            <a:prstGeom prst="line">
              <a:avLst/>
            </a:prstGeom>
            <a:noFill/>
            <a:ln w="28575">
              <a:solidFill>
                <a:schemeClr val="accent2"/>
              </a:solidFill>
              <a:round/>
              <a:headEnd/>
              <a:tailEnd/>
            </a:ln>
          </p:spPr>
          <p:txBody>
            <a:bodyPr/>
            <a:lstStyle/>
            <a:p>
              <a:endParaRPr lang="en-US"/>
            </a:p>
          </p:txBody>
        </p:sp>
        <p:sp>
          <p:nvSpPr>
            <p:cNvPr id="95" name="Line 85"/>
            <p:cNvSpPr>
              <a:spLocks noChangeShapeType="1"/>
            </p:cNvSpPr>
            <p:nvPr/>
          </p:nvSpPr>
          <p:spPr bwMode="auto">
            <a:xfrm flipH="1" flipV="1">
              <a:off x="4208791" y="5320162"/>
              <a:ext cx="264" cy="306811"/>
            </a:xfrm>
            <a:prstGeom prst="line">
              <a:avLst/>
            </a:prstGeom>
            <a:noFill/>
            <a:ln w="28575">
              <a:solidFill>
                <a:schemeClr val="accent2"/>
              </a:solidFill>
              <a:round/>
              <a:headEnd/>
              <a:tailEnd/>
            </a:ln>
          </p:spPr>
          <p:txBody>
            <a:bodyPr/>
            <a:lstStyle/>
            <a:p>
              <a:endParaRPr lang="en-US"/>
            </a:p>
          </p:txBody>
        </p:sp>
        <p:sp>
          <p:nvSpPr>
            <p:cNvPr id="96" name="Rectangle 122"/>
            <p:cNvSpPr>
              <a:spLocks noChangeArrowheads="1"/>
            </p:cNvSpPr>
            <p:nvPr/>
          </p:nvSpPr>
          <p:spPr bwMode="auto">
            <a:xfrm>
              <a:off x="2530306" y="5768777"/>
              <a:ext cx="417389" cy="276999"/>
            </a:xfrm>
            <a:prstGeom prst="rect">
              <a:avLst/>
            </a:prstGeom>
            <a:noFill/>
            <a:ln w="28575">
              <a:noFill/>
              <a:miter lim="800000"/>
              <a:headEnd/>
              <a:tailEnd/>
            </a:ln>
          </p:spPr>
          <p:txBody>
            <a:bodyPr wrap="square" lIns="0" tIns="0" rIns="0" bIns="0">
              <a:spAutoFit/>
            </a:bodyPr>
            <a:lstStyle/>
            <a:p>
              <a:r>
                <a:rPr lang="en-US" sz="1800" dirty="0">
                  <a:solidFill>
                    <a:schemeClr val="accent2"/>
                  </a:solidFill>
                </a:rPr>
                <a:t> </a:t>
              </a:r>
              <a:r>
                <a:rPr lang="en-US" sz="1800" dirty="0">
                  <a:solidFill>
                    <a:srgbClr val="FF0000"/>
                  </a:solidFill>
                </a:rPr>
                <a:t>R</a:t>
              </a:r>
              <a:r>
                <a:rPr lang="en-US" sz="1800" baseline="-25000" dirty="0">
                  <a:solidFill>
                    <a:srgbClr val="FF0000"/>
                  </a:solidFill>
                </a:rPr>
                <a:t>1</a:t>
              </a:r>
            </a:p>
          </p:txBody>
        </p:sp>
        <p:cxnSp>
          <p:nvCxnSpPr>
            <p:cNvPr id="465024" name="Straight Arrow Connector 465023"/>
            <p:cNvCxnSpPr/>
            <p:nvPr/>
          </p:nvCxnSpPr>
          <p:spPr>
            <a:xfrm>
              <a:off x="2664104" y="5055253"/>
              <a:ext cx="385167"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a:off x="2660765" y="5037195"/>
              <a:ext cx="2903" cy="685388"/>
            </a:xfrm>
            <a:prstGeom prst="straightConnector1">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3" name="Rectangle 122"/>
            <p:cNvSpPr>
              <a:spLocks noChangeArrowheads="1"/>
            </p:cNvSpPr>
            <p:nvPr/>
          </p:nvSpPr>
          <p:spPr bwMode="auto">
            <a:xfrm>
              <a:off x="4240565" y="5768535"/>
              <a:ext cx="417389" cy="276999"/>
            </a:xfrm>
            <a:prstGeom prst="rect">
              <a:avLst/>
            </a:prstGeom>
            <a:noFill/>
            <a:ln w="28575">
              <a:noFill/>
              <a:miter lim="800000"/>
              <a:headEnd/>
              <a:tailEnd/>
            </a:ln>
          </p:spPr>
          <p:txBody>
            <a:bodyPr wrap="square" lIns="0" tIns="0" rIns="0" bIns="0">
              <a:spAutoFit/>
            </a:bodyPr>
            <a:lstStyle/>
            <a:p>
              <a:r>
                <a:rPr lang="en-US" sz="1800" dirty="0">
                  <a:solidFill>
                    <a:schemeClr val="accent2"/>
                  </a:solidFill>
                </a:rPr>
                <a:t> </a:t>
              </a:r>
              <a:r>
                <a:rPr lang="en-US" sz="1800" dirty="0">
                  <a:solidFill>
                    <a:srgbClr val="FF0000"/>
                  </a:solidFill>
                </a:rPr>
                <a:t>R</a:t>
              </a:r>
              <a:r>
                <a:rPr lang="en-US" sz="1800" baseline="-25000" dirty="0">
                  <a:solidFill>
                    <a:srgbClr val="FF0000"/>
                  </a:solidFill>
                </a:rPr>
                <a:t>2</a:t>
              </a:r>
            </a:p>
          </p:txBody>
        </p:sp>
        <p:cxnSp>
          <p:nvCxnSpPr>
            <p:cNvPr id="104" name="Straight Arrow Connector 103"/>
            <p:cNvCxnSpPr/>
            <p:nvPr/>
          </p:nvCxnSpPr>
          <p:spPr>
            <a:xfrm flipH="1">
              <a:off x="3999889" y="5047019"/>
              <a:ext cx="385167"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a:off x="4371024" y="5036953"/>
              <a:ext cx="2903" cy="685388"/>
            </a:xfrm>
            <a:prstGeom prst="straightConnector1">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06" name="Rectangle 105"/>
          <p:cNvSpPr/>
          <p:nvPr/>
        </p:nvSpPr>
        <p:spPr>
          <a:xfrm>
            <a:off x="6325790" y="3433706"/>
            <a:ext cx="2759968" cy="3416320"/>
          </a:xfrm>
          <a:prstGeom prst="rect">
            <a:avLst/>
          </a:prstGeom>
          <a:ln w="19050">
            <a:solidFill>
              <a:schemeClr val="accent2"/>
            </a:solidFill>
          </a:ln>
        </p:spPr>
        <p:txBody>
          <a:bodyPr wrap="square">
            <a:spAutoFit/>
          </a:bodyPr>
          <a:lstStyle/>
          <a:p>
            <a:r>
              <a:rPr lang="en-US" sz="1800" u="sng" dirty="0">
                <a:solidFill>
                  <a:schemeClr val="accent2"/>
                </a:solidFill>
              </a:rPr>
              <a:t>Case 2</a:t>
            </a:r>
            <a:r>
              <a:rPr lang="en-US" sz="1800" dirty="0">
                <a:solidFill>
                  <a:schemeClr val="accent2"/>
                </a:solidFill>
              </a:rPr>
              <a:t>:  A transformer is used to match the impedances.</a:t>
            </a:r>
          </a:p>
          <a:p>
            <a:pPr marL="342900" indent="-342900">
              <a:buAutoNum type="alphaUcParenR"/>
            </a:pPr>
            <a:r>
              <a:rPr lang="en-US" sz="1800" dirty="0">
                <a:solidFill>
                  <a:schemeClr val="accent2"/>
                </a:solidFill>
              </a:rPr>
              <a:t>What value of a (turns ratio is necessary?</a:t>
            </a:r>
          </a:p>
          <a:p>
            <a:r>
              <a:rPr lang="en-US" sz="1800" dirty="0">
                <a:solidFill>
                  <a:schemeClr val="accent2"/>
                </a:solidFill>
              </a:rPr>
              <a:t>      </a:t>
            </a:r>
            <a:r>
              <a:rPr lang="en-US" sz="1800" b="1" dirty="0">
                <a:solidFill>
                  <a:srgbClr val="FF0000"/>
                </a:solidFill>
              </a:rPr>
              <a:t>a = ________</a:t>
            </a:r>
          </a:p>
          <a:p>
            <a:pPr marL="342900" indent="-342900">
              <a:buFont typeface="Wingdings" panose="05000000000000000000" pitchFamily="2" charset="2"/>
              <a:buAutoNum type="alphaUcParenR" startAt="2"/>
            </a:pPr>
            <a:r>
              <a:rPr lang="en-US" sz="1800" dirty="0">
                <a:solidFill>
                  <a:schemeClr val="accent2"/>
                </a:solidFill>
              </a:rPr>
              <a:t>What impedance R1 is seen by the amplifier?</a:t>
            </a:r>
          </a:p>
          <a:p>
            <a:r>
              <a:rPr lang="en-US" sz="1800" dirty="0">
                <a:solidFill>
                  <a:schemeClr val="accent2"/>
                </a:solidFill>
              </a:rPr>
              <a:t>      </a:t>
            </a:r>
            <a:r>
              <a:rPr lang="en-US" sz="1800" b="1" dirty="0">
                <a:solidFill>
                  <a:srgbClr val="FF0000"/>
                </a:solidFill>
              </a:rPr>
              <a:t>R</a:t>
            </a:r>
            <a:r>
              <a:rPr lang="en-US" sz="1800" b="1" baseline="-25000" dirty="0">
                <a:solidFill>
                  <a:srgbClr val="FF0000"/>
                </a:solidFill>
              </a:rPr>
              <a:t>1</a:t>
            </a:r>
            <a:r>
              <a:rPr lang="en-US" sz="1800" b="1" dirty="0">
                <a:solidFill>
                  <a:srgbClr val="FF0000"/>
                </a:solidFill>
              </a:rPr>
              <a:t> = ________</a:t>
            </a:r>
          </a:p>
          <a:p>
            <a:pPr marL="342900" indent="-342900">
              <a:buFont typeface="Wingdings" panose="05000000000000000000" pitchFamily="2" charset="2"/>
              <a:buAutoNum type="alphaUcParenR" startAt="3"/>
            </a:pPr>
            <a:r>
              <a:rPr lang="en-US" sz="1800" dirty="0">
                <a:solidFill>
                  <a:schemeClr val="accent2"/>
                </a:solidFill>
              </a:rPr>
              <a:t>What impedance R2 is seen by the</a:t>
            </a:r>
            <a:r>
              <a:rPr lang="en-US" sz="1800" dirty="0">
                <a:solidFill>
                  <a:schemeClr val="accent2"/>
                </a:solidFill>
                <a:sym typeface="Symbol" panose="05050102010706020507" pitchFamily="18" charset="2"/>
              </a:rPr>
              <a:t> speaker?</a:t>
            </a:r>
          </a:p>
          <a:p>
            <a:r>
              <a:rPr lang="en-US" sz="1800" dirty="0">
                <a:solidFill>
                  <a:schemeClr val="accent2"/>
                </a:solidFill>
                <a:sym typeface="Symbol" panose="05050102010706020507" pitchFamily="18" charset="2"/>
              </a:rPr>
              <a:t>      </a:t>
            </a:r>
            <a:r>
              <a:rPr lang="en-US" sz="1800" b="1" dirty="0">
                <a:solidFill>
                  <a:srgbClr val="FF0000"/>
                </a:solidFill>
                <a:sym typeface="Symbol" panose="05050102010706020507" pitchFamily="18" charset="2"/>
              </a:rPr>
              <a:t>R</a:t>
            </a:r>
            <a:r>
              <a:rPr lang="en-US" sz="1800" b="1" baseline="-25000" dirty="0">
                <a:solidFill>
                  <a:srgbClr val="FF0000"/>
                </a:solidFill>
                <a:sym typeface="Symbol" panose="05050102010706020507" pitchFamily="18" charset="2"/>
              </a:rPr>
              <a:t>2</a:t>
            </a:r>
            <a:r>
              <a:rPr lang="en-US" sz="1800" b="1" dirty="0">
                <a:solidFill>
                  <a:srgbClr val="FF0000"/>
                </a:solidFill>
                <a:sym typeface="Symbol" panose="05050102010706020507" pitchFamily="18" charset="2"/>
              </a:rPr>
              <a:t> = ________</a:t>
            </a:r>
            <a:endParaRPr lang="en-US" sz="1800" b="1" dirty="0">
              <a:solidFill>
                <a:srgbClr val="FF0000"/>
              </a:solidFill>
            </a:endParaRPr>
          </a:p>
        </p:txBody>
      </p:sp>
    </p:spTree>
    <p:extLst>
      <p:ext uri="{BB962C8B-B14F-4D97-AF65-F5344CB8AC3E}">
        <p14:creationId xmlns:p14="http://schemas.microsoft.com/office/powerpoint/2010/main" val="56500712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5" name="Rectangle 5"/>
          <p:cNvSpPr>
            <a:spLocks noChangeArrowheads="1"/>
          </p:cNvSpPr>
          <p:nvPr/>
        </p:nvSpPr>
        <p:spPr bwMode="auto">
          <a:xfrm>
            <a:off x="0" y="381000"/>
            <a:ext cx="3886200" cy="6477000"/>
          </a:xfrm>
          <a:prstGeom prst="rect">
            <a:avLst/>
          </a:prstGeom>
          <a:noFill/>
          <a:ln w="9525">
            <a:noFill/>
            <a:miter lim="800000"/>
            <a:headEnd/>
            <a:tailEnd/>
          </a:ln>
          <a:effectLst/>
        </p:spPr>
        <p:txBody>
          <a:bodyPr/>
          <a:lstStyle/>
          <a:p>
            <a:pPr>
              <a:spcBef>
                <a:spcPct val="20000"/>
              </a:spcBef>
              <a:tabLst>
                <a:tab pos="457200" algn="l"/>
                <a:tab pos="914400" algn="l"/>
              </a:tabLst>
            </a:pPr>
            <a:r>
              <a:rPr lang="en-US" sz="2200" b="1" u="sng" dirty="0">
                <a:solidFill>
                  <a:schemeClr val="accent2"/>
                </a:solidFill>
              </a:rPr>
              <a:t>Transformer Models</a:t>
            </a:r>
            <a:r>
              <a:rPr lang="en-US" sz="2200" dirty="0">
                <a:solidFill>
                  <a:schemeClr val="accent2"/>
                </a:solidFill>
              </a:rPr>
              <a:t>:  </a:t>
            </a:r>
          </a:p>
          <a:p>
            <a:pPr>
              <a:lnSpc>
                <a:spcPct val="110000"/>
              </a:lnSpc>
              <a:spcBef>
                <a:spcPct val="20000"/>
              </a:spcBef>
              <a:tabLst>
                <a:tab pos="457200" algn="l"/>
                <a:tab pos="914400" algn="l"/>
              </a:tabLst>
            </a:pPr>
            <a:r>
              <a:rPr lang="en-US" sz="2200" dirty="0">
                <a:solidFill>
                  <a:schemeClr val="accent2"/>
                </a:solidFill>
              </a:rPr>
              <a:t>Transformers considered in this course have been considered to be </a:t>
            </a:r>
            <a:r>
              <a:rPr lang="en-US" sz="2200" b="1" i="1" dirty="0">
                <a:solidFill>
                  <a:schemeClr val="accent2"/>
                </a:solidFill>
              </a:rPr>
              <a:t>ideal</a:t>
            </a:r>
            <a:r>
              <a:rPr lang="en-US" sz="2200" dirty="0">
                <a:solidFill>
                  <a:schemeClr val="accent2"/>
                </a:solidFill>
              </a:rPr>
              <a:t>.  Although transformer behavior is often close to ideal, there are cases where non-ideal behavior might be examined.  The figures to the left (reference: </a:t>
            </a:r>
            <a:r>
              <a:rPr lang="en-US" sz="2200" u="sng" dirty="0">
                <a:solidFill>
                  <a:schemeClr val="accent2"/>
                </a:solidFill>
              </a:rPr>
              <a:t>Electric Power &amp; Machinery</a:t>
            </a:r>
            <a:r>
              <a:rPr lang="en-US" sz="2200" dirty="0">
                <a:solidFill>
                  <a:schemeClr val="accent2"/>
                </a:solidFill>
              </a:rPr>
              <a:t> by </a:t>
            </a:r>
            <a:r>
              <a:rPr lang="en-US" sz="2200" dirty="0" err="1">
                <a:solidFill>
                  <a:schemeClr val="accent2"/>
                </a:solidFill>
              </a:rPr>
              <a:t>Matsch</a:t>
            </a:r>
            <a:r>
              <a:rPr lang="en-US" sz="2200" dirty="0">
                <a:solidFill>
                  <a:schemeClr val="accent2"/>
                </a:solidFill>
              </a:rPr>
              <a:t>) show models of a transformer used to approximate non-ideal behavior.  The resistances, R</a:t>
            </a:r>
            <a:r>
              <a:rPr lang="en-US" sz="2200" baseline="-25000" dirty="0">
                <a:solidFill>
                  <a:schemeClr val="accent2"/>
                </a:solidFill>
              </a:rPr>
              <a:t>1</a:t>
            </a:r>
            <a:r>
              <a:rPr lang="en-US" sz="2200" dirty="0">
                <a:solidFill>
                  <a:schemeClr val="accent2"/>
                </a:solidFill>
              </a:rPr>
              <a:t> and R</a:t>
            </a:r>
            <a:r>
              <a:rPr lang="en-US" sz="2200" baseline="-25000" dirty="0">
                <a:solidFill>
                  <a:schemeClr val="accent2"/>
                </a:solidFill>
              </a:rPr>
              <a:t>2</a:t>
            </a:r>
            <a:r>
              <a:rPr lang="en-US" sz="2200" dirty="0">
                <a:solidFill>
                  <a:schemeClr val="accent2"/>
                </a:solidFill>
              </a:rPr>
              <a:t>, represent the resistance of the windings and the inductive </a:t>
            </a:r>
            <a:r>
              <a:rPr lang="en-US" sz="2200" dirty="0" err="1">
                <a:solidFill>
                  <a:schemeClr val="accent2"/>
                </a:solidFill>
              </a:rPr>
              <a:t>reactances</a:t>
            </a:r>
            <a:r>
              <a:rPr lang="en-US" sz="2200" dirty="0">
                <a:solidFill>
                  <a:schemeClr val="accent2"/>
                </a:solidFill>
              </a:rPr>
              <a:t>, X</a:t>
            </a:r>
            <a:r>
              <a:rPr lang="en-US" sz="2200" baseline="-25000" dirty="0">
                <a:solidFill>
                  <a:schemeClr val="accent2"/>
                </a:solidFill>
              </a:rPr>
              <a:t>l1</a:t>
            </a:r>
            <a:r>
              <a:rPr lang="en-US" sz="2200" dirty="0">
                <a:solidFill>
                  <a:schemeClr val="accent2"/>
                </a:solidFill>
              </a:rPr>
              <a:t> and X</a:t>
            </a:r>
            <a:r>
              <a:rPr lang="en-US" sz="2200" baseline="-25000" dirty="0">
                <a:solidFill>
                  <a:schemeClr val="accent2"/>
                </a:solidFill>
              </a:rPr>
              <a:t>l2</a:t>
            </a:r>
            <a:r>
              <a:rPr lang="en-US" sz="2200" dirty="0">
                <a:solidFill>
                  <a:schemeClr val="accent2"/>
                </a:solidFill>
              </a:rPr>
              <a:t>, represent leakage magnetic flux. </a:t>
            </a:r>
          </a:p>
        </p:txBody>
      </p:sp>
      <p:pic>
        <p:nvPicPr>
          <p:cNvPr id="471119" name="Picture 79" descr="D:\EGR272\Images\Non-ideal transformer.jpg"/>
          <p:cNvPicPr>
            <a:picLocks noChangeAspect="1" noChangeArrowheads="1"/>
          </p:cNvPicPr>
          <p:nvPr/>
        </p:nvPicPr>
        <p:blipFill>
          <a:blip r:embed="rId2" cstate="print"/>
          <a:srcRect/>
          <a:stretch>
            <a:fillRect/>
          </a:stretch>
        </p:blipFill>
        <p:spPr bwMode="auto">
          <a:xfrm>
            <a:off x="3794125" y="723899"/>
            <a:ext cx="5349875" cy="5877801"/>
          </a:xfrm>
          <a:prstGeom prst="rect">
            <a:avLst/>
          </a:prstGeom>
          <a:noFill/>
        </p:spPr>
      </p:pic>
      <p:sp>
        <p:nvSpPr>
          <p:cNvPr id="9"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10"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1" name="Rectangle 4"/>
          <p:cNvSpPr>
            <a:spLocks noChangeArrowheads="1"/>
          </p:cNvSpPr>
          <p:nvPr/>
        </p:nvSpPr>
        <p:spPr bwMode="auto">
          <a:xfrm>
            <a:off x="0" y="0"/>
            <a:ext cx="6705600" cy="304800"/>
          </a:xfrm>
          <a:prstGeom prst="rect">
            <a:avLst/>
          </a:prstGeom>
          <a:noFill/>
          <a:ln w="9525">
            <a:noFill/>
            <a:miter lim="800000"/>
            <a:headEnd/>
            <a:tailEnd/>
          </a:ln>
        </p:spPr>
        <p:txBody>
          <a:bodyPr/>
          <a:lstStyle/>
          <a:p>
            <a:pPr>
              <a:spcBef>
                <a:spcPct val="20000"/>
              </a:spcBef>
            </a:pPr>
            <a:r>
              <a:rPr lang="en-US" sz="2000" dirty="0">
                <a:solidFill>
                  <a:schemeClr val="accent2"/>
                </a:solidFill>
                <a:cs typeface="Times New Roman" pitchFamily="18" charset="0"/>
              </a:rPr>
              <a:t>Chapter 9      EGR 272 – Circuit Theory II</a:t>
            </a:r>
            <a:endParaRPr lang="en-US" sz="3200" dirty="0"/>
          </a:p>
        </p:txBody>
      </p:sp>
      <p:sp>
        <p:nvSpPr>
          <p:cNvPr id="2" name="Rectangle 1"/>
          <p:cNvSpPr/>
          <p:nvPr/>
        </p:nvSpPr>
        <p:spPr>
          <a:xfrm>
            <a:off x="5867400" y="21223"/>
            <a:ext cx="1882247" cy="338554"/>
          </a:xfrm>
          <a:prstGeom prst="rect">
            <a:avLst/>
          </a:prstGeom>
        </p:spPr>
        <p:txBody>
          <a:bodyPr wrap="none">
            <a:spAutoFit/>
          </a:bodyPr>
          <a:lstStyle/>
          <a:p>
            <a:r>
              <a:rPr lang="en-US" sz="1600" b="1" i="1" dirty="0" smtClean="0">
                <a:solidFill>
                  <a:srgbClr val="FF0000"/>
                </a:solidFill>
              </a:rPr>
              <a:t>(Just for reference) </a:t>
            </a:r>
            <a:endParaRPr lang="en-US" sz="1600" b="1" i="1" dirty="0">
              <a:solidFill>
                <a:srgbClr val="FF0000"/>
              </a:solidFill>
            </a:endParaRPr>
          </a:p>
        </p:txBody>
      </p:sp>
    </p:spTree>
    <p:extLst>
      <p:ext uri="{BB962C8B-B14F-4D97-AF65-F5344CB8AC3E}">
        <p14:creationId xmlns:p14="http://schemas.microsoft.com/office/powerpoint/2010/main" val="27899627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46" name="Object 6"/>
          <p:cNvGraphicFramePr>
            <a:graphicFrameLocks noChangeAspect="1"/>
          </p:cNvGraphicFramePr>
          <p:nvPr/>
        </p:nvGraphicFramePr>
        <p:xfrm>
          <a:off x="609600" y="1506414"/>
          <a:ext cx="3733800" cy="2584939"/>
        </p:xfrm>
        <a:graphic>
          <a:graphicData uri="http://schemas.openxmlformats.org/presentationml/2006/ole">
            <mc:AlternateContent xmlns:mc="http://schemas.openxmlformats.org/markup-compatibility/2006">
              <mc:Choice xmlns:v="urn:schemas-microsoft-com:vml" Requires="v">
                <p:oleObj spid="_x0000_s215170" name="Microsoft Draw Drawing" r:id="rId3" imgW="3302280" imgH="2286360" progId="">
                  <p:embed/>
                </p:oleObj>
              </mc:Choice>
              <mc:Fallback>
                <p:oleObj name="Microsoft Draw Drawing" r:id="rId3" imgW="3302280" imgH="2286360" progId="">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506414"/>
                        <a:ext cx="3733800" cy="25849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047" name="Object 7"/>
          <p:cNvGraphicFramePr>
            <a:graphicFrameLocks noChangeAspect="1"/>
          </p:cNvGraphicFramePr>
          <p:nvPr/>
        </p:nvGraphicFramePr>
        <p:xfrm>
          <a:off x="4343400" y="2590800"/>
          <a:ext cx="1955800" cy="488950"/>
        </p:xfrm>
        <a:graphic>
          <a:graphicData uri="http://schemas.openxmlformats.org/presentationml/2006/ole">
            <mc:AlternateContent xmlns:mc="http://schemas.openxmlformats.org/markup-compatibility/2006">
              <mc:Choice xmlns:v="urn:schemas-microsoft-com:vml" Requires="v">
                <p:oleObj spid="_x0000_s215171" name="Equation" r:id="rId5" imgW="952200" imgH="241200" progId="Equation.3">
                  <p:embed/>
                </p:oleObj>
              </mc:Choice>
              <mc:Fallback>
                <p:oleObj name="Equation" r:id="rId5" imgW="952200" imgH="241200" progId="Equation.3">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3400" y="2590800"/>
                        <a:ext cx="1955800" cy="488950"/>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5045" name="Rectangle 5"/>
          <p:cNvSpPr>
            <a:spLocks noChangeArrowheads="1"/>
          </p:cNvSpPr>
          <p:nvPr/>
        </p:nvSpPr>
        <p:spPr bwMode="auto">
          <a:xfrm>
            <a:off x="0" y="381000"/>
            <a:ext cx="8077200" cy="990600"/>
          </a:xfrm>
          <a:prstGeom prst="rect">
            <a:avLst/>
          </a:prstGeom>
          <a:noFill/>
          <a:ln w="9525">
            <a:noFill/>
            <a:miter lim="800000"/>
            <a:headEnd/>
            <a:tailEnd/>
          </a:ln>
          <a:effectLst/>
        </p:spPr>
        <p:txBody>
          <a:bodyPr/>
          <a:lstStyle/>
          <a:p>
            <a:pPr>
              <a:spcBef>
                <a:spcPct val="20000"/>
              </a:spcBef>
              <a:tabLst>
                <a:tab pos="228600" algn="l"/>
                <a:tab pos="914400" algn="l"/>
              </a:tabLst>
            </a:pPr>
            <a:r>
              <a:rPr lang="en-US" sz="2200" b="1" u="sng" dirty="0">
                <a:solidFill>
                  <a:schemeClr val="accent2"/>
                </a:solidFill>
                <a:cs typeface="Times New Roman" pitchFamily="18" charset="0"/>
              </a:rPr>
              <a:t>Rectangular Numbers</a:t>
            </a:r>
            <a:endParaRPr lang="en-US" sz="2200" b="1" dirty="0">
              <a:solidFill>
                <a:schemeClr val="accent2"/>
              </a:solidFill>
              <a:cs typeface="Times New Roman" pitchFamily="18" charset="0"/>
            </a:endParaRPr>
          </a:p>
          <a:p>
            <a:pPr>
              <a:spcBef>
                <a:spcPct val="20000"/>
              </a:spcBef>
              <a:tabLst>
                <a:tab pos="228600" algn="l"/>
                <a:tab pos="914400" algn="l"/>
              </a:tabLst>
            </a:pPr>
            <a:r>
              <a:rPr lang="en-US" sz="2200" dirty="0">
                <a:solidFill>
                  <a:schemeClr val="accent2"/>
                </a:solidFill>
                <a:cs typeface="Times New Roman" pitchFamily="18" charset="0"/>
              </a:rPr>
              <a:t>A rectangular number specifies the </a:t>
            </a:r>
            <a:r>
              <a:rPr lang="en-US" sz="2200" dirty="0" err="1">
                <a:solidFill>
                  <a:schemeClr val="accent2"/>
                </a:solidFill>
                <a:cs typeface="Times New Roman" pitchFamily="18" charset="0"/>
              </a:rPr>
              <a:t>x,y</a:t>
            </a:r>
            <a:r>
              <a:rPr lang="en-US" sz="2200" dirty="0">
                <a:solidFill>
                  <a:schemeClr val="accent2"/>
                </a:solidFill>
                <a:cs typeface="Times New Roman" pitchFamily="18" charset="0"/>
              </a:rPr>
              <a:t> location of complex number  in the complex plane in the form:</a:t>
            </a:r>
          </a:p>
        </p:txBody>
      </p:sp>
      <p:graphicFrame>
        <p:nvGraphicFramePr>
          <p:cNvPr id="215052" name="Object 12"/>
          <p:cNvGraphicFramePr>
            <a:graphicFrameLocks noChangeAspect="1"/>
          </p:cNvGraphicFramePr>
          <p:nvPr/>
        </p:nvGraphicFramePr>
        <p:xfrm>
          <a:off x="4343400" y="1905000"/>
          <a:ext cx="1427163" cy="476250"/>
        </p:xfrm>
        <a:graphic>
          <a:graphicData uri="http://schemas.openxmlformats.org/presentationml/2006/ole">
            <mc:AlternateContent xmlns:mc="http://schemas.openxmlformats.org/markup-compatibility/2006">
              <mc:Choice xmlns:v="urn:schemas-microsoft-com:vml" Requires="v">
                <p:oleObj spid="_x0000_s215172" name="Equation" r:id="rId7" imgW="723600" imgH="241200" progId="Equation.3">
                  <p:embed/>
                </p:oleObj>
              </mc:Choice>
              <mc:Fallback>
                <p:oleObj name="Equation" r:id="rId7" imgW="723600" imgH="241200" progId="Equation.3">
                  <p:embed/>
                  <p:pic>
                    <p:nvPicPr>
                      <p:cNvPr id="0"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43400" y="1905000"/>
                        <a:ext cx="1427163" cy="476250"/>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059" name="Object 19"/>
          <p:cNvGraphicFramePr>
            <a:graphicFrameLocks noChangeAspect="1"/>
          </p:cNvGraphicFramePr>
          <p:nvPr/>
        </p:nvGraphicFramePr>
        <p:xfrm>
          <a:off x="5391573" y="4419600"/>
          <a:ext cx="3752427" cy="2438400"/>
        </p:xfrm>
        <a:graphic>
          <a:graphicData uri="http://schemas.openxmlformats.org/presentationml/2006/ole">
            <mc:AlternateContent xmlns:mc="http://schemas.openxmlformats.org/markup-compatibility/2006">
              <mc:Choice xmlns:v="urn:schemas-microsoft-com:vml" Requires="v">
                <p:oleObj spid="_x0000_s215173" name="Microsoft Draw Drawing" r:id="rId9" imgW="3517920" imgH="2286360" progId="">
                  <p:embed/>
                </p:oleObj>
              </mc:Choice>
              <mc:Fallback>
                <p:oleObj name="Microsoft Draw Drawing" r:id="rId9" imgW="3517920" imgH="2286360" progId="">
                  <p:embed/>
                  <p:pic>
                    <p:nvPicPr>
                      <p:cNvPr id="0" name="Picture 1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91573" y="4419600"/>
                        <a:ext cx="3752427" cy="2438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18"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9" name="Rectangle 4"/>
          <p:cNvSpPr>
            <a:spLocks noChangeArrowheads="1"/>
          </p:cNvSpPr>
          <p:nvPr/>
        </p:nvSpPr>
        <p:spPr bwMode="auto">
          <a:xfrm>
            <a:off x="0" y="0"/>
            <a:ext cx="6705600" cy="304800"/>
          </a:xfrm>
          <a:prstGeom prst="rect">
            <a:avLst/>
          </a:prstGeom>
          <a:noFill/>
          <a:ln w="9525">
            <a:noFill/>
            <a:miter lim="800000"/>
            <a:headEnd/>
            <a:tailEnd/>
          </a:ln>
        </p:spPr>
        <p:txBody>
          <a:bodyPr/>
          <a:lstStyle/>
          <a:p>
            <a:pPr>
              <a:spcBef>
                <a:spcPct val="20000"/>
              </a:spcBef>
            </a:pPr>
            <a:r>
              <a:rPr lang="en-US" sz="2000" dirty="0">
                <a:solidFill>
                  <a:schemeClr val="accent2"/>
                </a:solidFill>
                <a:cs typeface="Times New Roman" pitchFamily="18" charset="0"/>
              </a:rPr>
              <a:t>Chapter 9      EGR 272 – Circuit Theory II</a:t>
            </a:r>
            <a:endParaRPr lang="en-US" sz="3200" dirty="0"/>
          </a:p>
        </p:txBody>
      </p:sp>
      <p:graphicFrame>
        <p:nvGraphicFramePr>
          <p:cNvPr id="215060" name="Object 20"/>
          <p:cNvGraphicFramePr>
            <a:graphicFrameLocks noChangeAspect="1"/>
          </p:cNvGraphicFramePr>
          <p:nvPr/>
        </p:nvGraphicFramePr>
        <p:xfrm>
          <a:off x="7772400" y="838200"/>
          <a:ext cx="247650" cy="304800"/>
        </p:xfrm>
        <a:graphic>
          <a:graphicData uri="http://schemas.openxmlformats.org/presentationml/2006/ole">
            <mc:AlternateContent xmlns:mc="http://schemas.openxmlformats.org/markup-compatibility/2006">
              <mc:Choice xmlns:v="urn:schemas-microsoft-com:vml" Requires="v">
                <p:oleObj spid="_x0000_s215174" name="Equation" r:id="rId11" imgW="164880" imgH="203040" progId="Equation.3">
                  <p:embed/>
                </p:oleObj>
              </mc:Choice>
              <mc:Fallback>
                <p:oleObj name="Equation" r:id="rId11" imgW="164880" imgH="203040" progId="Equation.3">
                  <p:embed/>
                  <p:pic>
                    <p:nvPicPr>
                      <p:cNvPr id="0" name="Picture 2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772400" y="838200"/>
                        <a:ext cx="24765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061" name="Object 21"/>
          <p:cNvGraphicFramePr>
            <a:graphicFrameLocks noChangeAspect="1"/>
          </p:cNvGraphicFramePr>
          <p:nvPr/>
        </p:nvGraphicFramePr>
        <p:xfrm>
          <a:off x="0" y="4648200"/>
          <a:ext cx="5434013" cy="525463"/>
        </p:xfrm>
        <a:graphic>
          <a:graphicData uri="http://schemas.openxmlformats.org/presentationml/2006/ole">
            <mc:AlternateContent xmlns:mc="http://schemas.openxmlformats.org/markup-compatibility/2006">
              <mc:Choice xmlns:v="urn:schemas-microsoft-com:vml" Requires="v">
                <p:oleObj spid="_x0000_s215175" name="Equation" r:id="rId13" imgW="2755800" imgH="266400" progId="Equation.3">
                  <p:embed/>
                </p:oleObj>
              </mc:Choice>
              <mc:Fallback>
                <p:oleObj name="Equation" r:id="rId13" imgW="2755800" imgH="266400" progId="Equation.3">
                  <p:embed/>
                  <p:pic>
                    <p:nvPicPr>
                      <p:cNvPr id="0" name="Picture 2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4648200"/>
                        <a:ext cx="5434013"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accent2"/>
                            </a:solidFill>
                            <a:miter lim="800000"/>
                            <a:headEnd/>
                            <a:tailEnd/>
                          </a14:hiddenLine>
                        </a:ext>
                      </a:extLst>
                    </p:spPr>
                  </p:pic>
                </p:oleObj>
              </mc:Fallback>
            </mc:AlternateContent>
          </a:graphicData>
        </a:graphic>
      </p:graphicFrame>
      <p:sp>
        <p:nvSpPr>
          <p:cNvPr id="20" name="Rectangle 19"/>
          <p:cNvSpPr/>
          <p:nvPr/>
        </p:nvSpPr>
        <p:spPr>
          <a:xfrm>
            <a:off x="6019800" y="1905000"/>
            <a:ext cx="2523448" cy="461665"/>
          </a:xfrm>
          <a:prstGeom prst="rect">
            <a:avLst/>
          </a:prstGeom>
        </p:spPr>
        <p:txBody>
          <a:bodyPr wrap="none">
            <a:spAutoFit/>
          </a:bodyPr>
          <a:lstStyle/>
          <a:p>
            <a:r>
              <a:rPr lang="en-US" dirty="0">
                <a:solidFill>
                  <a:schemeClr val="accent2"/>
                </a:solidFill>
                <a:cs typeface="Times New Roman" pitchFamily="18" charset="0"/>
              </a:rPr>
              <a:t>(rectangular form) </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6069" name="Object 5"/>
          <p:cNvGraphicFramePr>
            <a:graphicFrameLocks noChangeAspect="1"/>
          </p:cNvGraphicFramePr>
          <p:nvPr/>
        </p:nvGraphicFramePr>
        <p:xfrm>
          <a:off x="5411788" y="1300774"/>
          <a:ext cx="3732212" cy="2583839"/>
        </p:xfrm>
        <a:graphic>
          <a:graphicData uri="http://schemas.openxmlformats.org/presentationml/2006/ole">
            <mc:AlternateContent xmlns:mc="http://schemas.openxmlformats.org/markup-compatibility/2006">
              <mc:Choice xmlns:v="urn:schemas-microsoft-com:vml" Requires="v">
                <p:oleObj spid="_x0000_s216211" name="Microsoft Draw Drawing" r:id="rId3" imgW="3302280" imgH="2286360" progId="">
                  <p:embed/>
                </p:oleObj>
              </mc:Choice>
              <mc:Fallback>
                <p:oleObj name="Microsoft Draw Drawing" r:id="rId3" imgW="3302280" imgH="2286360" progId="">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1788" y="1300774"/>
                        <a:ext cx="3732212" cy="25838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6072" name="Rectangle 8"/>
          <p:cNvSpPr>
            <a:spLocks noChangeArrowheads="1"/>
          </p:cNvSpPr>
          <p:nvPr/>
        </p:nvSpPr>
        <p:spPr bwMode="auto">
          <a:xfrm>
            <a:off x="0" y="381000"/>
            <a:ext cx="9144000" cy="990600"/>
          </a:xfrm>
          <a:prstGeom prst="rect">
            <a:avLst/>
          </a:prstGeom>
          <a:noFill/>
          <a:ln w="9525">
            <a:noFill/>
            <a:miter lim="800000"/>
            <a:headEnd/>
            <a:tailEnd/>
          </a:ln>
          <a:effectLst/>
        </p:spPr>
        <p:txBody>
          <a:bodyPr/>
          <a:lstStyle/>
          <a:p>
            <a:pPr>
              <a:spcBef>
                <a:spcPct val="20000"/>
              </a:spcBef>
              <a:tabLst>
                <a:tab pos="228600" algn="l"/>
                <a:tab pos="914400" algn="l"/>
              </a:tabLst>
            </a:pPr>
            <a:r>
              <a:rPr lang="en-US" sz="2200" b="1" u="sng" dirty="0">
                <a:solidFill>
                  <a:schemeClr val="accent2"/>
                </a:solidFill>
                <a:cs typeface="Times New Roman" pitchFamily="18" charset="0"/>
              </a:rPr>
              <a:t>Polar Numbers</a:t>
            </a:r>
            <a:endParaRPr lang="en-US" sz="2200" b="1" dirty="0">
              <a:solidFill>
                <a:schemeClr val="accent2"/>
              </a:solidFill>
              <a:cs typeface="Times New Roman" pitchFamily="18" charset="0"/>
            </a:endParaRPr>
          </a:p>
          <a:p>
            <a:pPr>
              <a:spcBef>
                <a:spcPct val="20000"/>
              </a:spcBef>
              <a:tabLst>
                <a:tab pos="228600" algn="l"/>
                <a:tab pos="914400" algn="l"/>
              </a:tabLst>
            </a:pPr>
            <a:r>
              <a:rPr lang="en-US" sz="2200" dirty="0">
                <a:solidFill>
                  <a:schemeClr val="accent2"/>
                </a:solidFill>
                <a:cs typeface="Times New Roman" pitchFamily="18" charset="0"/>
              </a:rPr>
              <a:t>A polar number specifies the distance and angle of complex number      from the origin in the complex plane in the form:</a:t>
            </a:r>
          </a:p>
        </p:txBody>
      </p:sp>
      <p:graphicFrame>
        <p:nvGraphicFramePr>
          <p:cNvPr id="216075" name="Object 11"/>
          <p:cNvGraphicFramePr>
            <a:graphicFrameLocks noChangeAspect="1"/>
          </p:cNvGraphicFramePr>
          <p:nvPr/>
        </p:nvGraphicFramePr>
        <p:xfrm>
          <a:off x="152400" y="1676400"/>
          <a:ext cx="4419600" cy="1939925"/>
        </p:xfrm>
        <a:graphic>
          <a:graphicData uri="http://schemas.openxmlformats.org/presentationml/2006/ole">
            <mc:AlternateContent xmlns:mc="http://schemas.openxmlformats.org/markup-compatibility/2006">
              <mc:Choice xmlns:v="urn:schemas-microsoft-com:vml" Requires="v">
                <p:oleObj spid="_x0000_s216212" r:id="rId5" imgW="2920680" imgH="1282680" progId="">
                  <p:embed/>
                </p:oleObj>
              </mc:Choice>
              <mc:Fallback>
                <p:oleObj r:id="rId5" imgW="2920680" imgH="1282680" progId="">
                  <p:embed/>
                  <p:pic>
                    <p:nvPicPr>
                      <p:cNvPr id="0"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1676400"/>
                        <a:ext cx="4419600" cy="1939925"/>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6077" name="Object 13"/>
          <p:cNvGraphicFramePr>
            <a:graphicFrameLocks noChangeAspect="1"/>
          </p:cNvGraphicFramePr>
          <p:nvPr/>
        </p:nvGraphicFramePr>
        <p:xfrm>
          <a:off x="152400" y="3886200"/>
          <a:ext cx="4032734" cy="533400"/>
        </p:xfrm>
        <a:graphic>
          <a:graphicData uri="http://schemas.openxmlformats.org/presentationml/2006/ole">
            <mc:AlternateContent xmlns:mc="http://schemas.openxmlformats.org/markup-compatibility/2006">
              <mc:Choice xmlns:v="urn:schemas-microsoft-com:vml" Requires="v">
                <p:oleObj spid="_x0000_s216213" name="Equation" r:id="rId7" imgW="2006280" imgH="266400" progId="Equation.3">
                  <p:embed/>
                </p:oleObj>
              </mc:Choice>
              <mc:Fallback>
                <p:oleObj name="Equation" r:id="rId7" imgW="2006280" imgH="266400" progId="Equation.3">
                  <p:embed/>
                  <p:pic>
                    <p:nvPicPr>
                      <p:cNvPr id="0"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 y="3886200"/>
                        <a:ext cx="4032734" cy="533400"/>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6078" name="Object 14"/>
          <p:cNvGraphicFramePr>
            <a:graphicFrameLocks noChangeAspect="1"/>
          </p:cNvGraphicFramePr>
          <p:nvPr/>
        </p:nvGraphicFramePr>
        <p:xfrm>
          <a:off x="4419599" y="3886200"/>
          <a:ext cx="4806725" cy="533400"/>
        </p:xfrm>
        <a:graphic>
          <a:graphicData uri="http://schemas.openxmlformats.org/presentationml/2006/ole">
            <mc:AlternateContent xmlns:mc="http://schemas.openxmlformats.org/markup-compatibility/2006">
              <mc:Choice xmlns:v="urn:schemas-microsoft-com:vml" Requires="v">
                <p:oleObj spid="_x0000_s216214" name="Equation" r:id="rId9" imgW="2387520" imgH="266400" progId="Equation.3">
                  <p:embed/>
                </p:oleObj>
              </mc:Choice>
              <mc:Fallback>
                <p:oleObj name="Equation" r:id="rId9" imgW="2387520" imgH="266400" progId="Equation.3">
                  <p:embed/>
                  <p:pic>
                    <p:nvPicPr>
                      <p:cNvPr id="0" name="Picture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19599" y="3886200"/>
                        <a:ext cx="4806725" cy="533400"/>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6082" name="Object 18"/>
          <p:cNvGraphicFramePr>
            <a:graphicFrameLocks noChangeAspect="1"/>
          </p:cNvGraphicFramePr>
          <p:nvPr/>
        </p:nvGraphicFramePr>
        <p:xfrm>
          <a:off x="5562600" y="4572000"/>
          <a:ext cx="3302000" cy="2286000"/>
        </p:xfrm>
        <a:graphic>
          <a:graphicData uri="http://schemas.openxmlformats.org/presentationml/2006/ole">
            <mc:AlternateContent xmlns:mc="http://schemas.openxmlformats.org/markup-compatibility/2006">
              <mc:Choice xmlns:v="urn:schemas-microsoft-com:vml" Requires="v">
                <p:oleObj spid="_x0000_s216215" name="Microsoft Draw Drawing" r:id="rId11" imgW="3302280" imgH="2286360" progId="">
                  <p:embed/>
                </p:oleObj>
              </mc:Choice>
              <mc:Fallback>
                <p:oleObj name="Microsoft Draw Drawing" r:id="rId11" imgW="3302280" imgH="2286360" progId="">
                  <p:embed/>
                  <p:pic>
                    <p:nvPicPr>
                      <p:cNvPr id="0" name="Picture 1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62600" y="4572000"/>
                        <a:ext cx="3302000" cy="228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19"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20" name="Rectangle 4"/>
          <p:cNvSpPr>
            <a:spLocks noChangeArrowheads="1"/>
          </p:cNvSpPr>
          <p:nvPr/>
        </p:nvSpPr>
        <p:spPr bwMode="auto">
          <a:xfrm>
            <a:off x="0" y="0"/>
            <a:ext cx="6705600" cy="304800"/>
          </a:xfrm>
          <a:prstGeom prst="rect">
            <a:avLst/>
          </a:prstGeom>
          <a:noFill/>
          <a:ln w="9525">
            <a:noFill/>
            <a:miter lim="800000"/>
            <a:headEnd/>
            <a:tailEnd/>
          </a:ln>
        </p:spPr>
        <p:txBody>
          <a:bodyPr/>
          <a:lstStyle/>
          <a:p>
            <a:pPr>
              <a:spcBef>
                <a:spcPct val="20000"/>
              </a:spcBef>
            </a:pPr>
            <a:r>
              <a:rPr lang="en-US" sz="2000" dirty="0">
                <a:solidFill>
                  <a:schemeClr val="accent2"/>
                </a:solidFill>
                <a:cs typeface="Times New Roman" pitchFamily="18" charset="0"/>
              </a:rPr>
              <a:t>Chapter 9      EGR 272 – Circuit Theory II</a:t>
            </a:r>
            <a:endParaRPr lang="en-US" sz="3200" dirty="0"/>
          </a:p>
        </p:txBody>
      </p:sp>
      <p:graphicFrame>
        <p:nvGraphicFramePr>
          <p:cNvPr id="216083" name="Object 19"/>
          <p:cNvGraphicFramePr>
            <a:graphicFrameLocks noChangeAspect="1"/>
          </p:cNvGraphicFramePr>
          <p:nvPr/>
        </p:nvGraphicFramePr>
        <p:xfrm>
          <a:off x="7772400" y="838200"/>
          <a:ext cx="247650" cy="304800"/>
        </p:xfrm>
        <a:graphic>
          <a:graphicData uri="http://schemas.openxmlformats.org/presentationml/2006/ole">
            <mc:AlternateContent xmlns:mc="http://schemas.openxmlformats.org/markup-compatibility/2006">
              <mc:Choice xmlns:v="urn:schemas-microsoft-com:vml" Requires="v">
                <p:oleObj spid="_x0000_s216216" name="Equation" r:id="rId13" imgW="164880" imgH="203040" progId="Equation.3">
                  <p:embed/>
                </p:oleObj>
              </mc:Choice>
              <mc:Fallback>
                <p:oleObj name="Equation" r:id="rId13" imgW="164880" imgH="203040" progId="Equation.3">
                  <p:embed/>
                  <p:pic>
                    <p:nvPicPr>
                      <p:cNvPr id="0" name="Picture 1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72400" y="838200"/>
                        <a:ext cx="24765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6084" name="Object 20"/>
          <p:cNvGraphicFramePr>
            <a:graphicFrameLocks noChangeAspect="1"/>
          </p:cNvGraphicFramePr>
          <p:nvPr/>
        </p:nvGraphicFramePr>
        <p:xfrm>
          <a:off x="0" y="4800600"/>
          <a:ext cx="3981450" cy="1001713"/>
        </p:xfrm>
        <a:graphic>
          <a:graphicData uri="http://schemas.openxmlformats.org/presentationml/2006/ole">
            <mc:AlternateContent xmlns:mc="http://schemas.openxmlformats.org/markup-compatibility/2006">
              <mc:Choice xmlns:v="urn:schemas-microsoft-com:vml" Requires="v">
                <p:oleObj spid="_x0000_s216217" name="Equation" r:id="rId15" imgW="2019240" imgH="507960" progId="Equation.3">
                  <p:embed/>
                </p:oleObj>
              </mc:Choice>
              <mc:Fallback>
                <p:oleObj name="Equation" r:id="rId15" imgW="2019240" imgH="507960" progId="Equation.3">
                  <p:embed/>
                  <p:pic>
                    <p:nvPicPr>
                      <p:cNvPr id="0" name="Picture 2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4800600"/>
                        <a:ext cx="3981450"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accent2"/>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5" name="Rectangle 7"/>
          <p:cNvSpPr>
            <a:spLocks noChangeArrowheads="1"/>
          </p:cNvSpPr>
          <p:nvPr/>
        </p:nvSpPr>
        <p:spPr bwMode="auto">
          <a:xfrm>
            <a:off x="0" y="381000"/>
            <a:ext cx="9144000" cy="533400"/>
          </a:xfrm>
          <a:prstGeom prst="rect">
            <a:avLst/>
          </a:prstGeom>
          <a:noFill/>
          <a:ln w="9525">
            <a:noFill/>
            <a:miter lim="800000"/>
            <a:headEnd/>
            <a:tailEnd/>
          </a:ln>
          <a:effectLst/>
        </p:spPr>
        <p:txBody>
          <a:bodyPr/>
          <a:lstStyle/>
          <a:p>
            <a:pPr>
              <a:spcBef>
                <a:spcPct val="20000"/>
              </a:spcBef>
              <a:tabLst>
                <a:tab pos="228600" algn="l"/>
                <a:tab pos="914400" algn="l"/>
              </a:tabLst>
            </a:pPr>
            <a:r>
              <a:rPr lang="en-US" sz="2200" b="1" u="sng" dirty="0">
                <a:solidFill>
                  <a:schemeClr val="accent2"/>
                </a:solidFill>
                <a:cs typeface="Times New Roman" pitchFamily="18" charset="0"/>
              </a:rPr>
              <a:t>Converting between rectangular form and polar form</a:t>
            </a:r>
            <a:endParaRPr lang="en-US" sz="2200" b="1" dirty="0">
              <a:solidFill>
                <a:schemeClr val="accent2"/>
              </a:solidFill>
              <a:cs typeface="Times New Roman" pitchFamily="18" charset="0"/>
            </a:endParaRPr>
          </a:p>
          <a:p>
            <a:pPr lvl="1">
              <a:spcBef>
                <a:spcPct val="20000"/>
              </a:spcBef>
              <a:tabLst>
                <a:tab pos="228600" algn="l"/>
                <a:tab pos="914400" algn="l"/>
              </a:tabLst>
            </a:pPr>
            <a:endParaRPr lang="en-US" sz="800" b="1" i="1" u="sng" dirty="0">
              <a:solidFill>
                <a:schemeClr val="accent2"/>
              </a:solidFill>
              <a:cs typeface="Times New Roman" pitchFamily="18" charset="0"/>
            </a:endParaRPr>
          </a:p>
          <a:p>
            <a:pPr lvl="1">
              <a:spcBef>
                <a:spcPct val="20000"/>
              </a:spcBef>
              <a:tabLst>
                <a:tab pos="228600" algn="l"/>
                <a:tab pos="914400" algn="l"/>
              </a:tabLst>
            </a:pPr>
            <a:r>
              <a:rPr lang="en-US" sz="2200" b="1" i="1" u="sng" dirty="0">
                <a:solidFill>
                  <a:schemeClr val="accent2"/>
                </a:solidFill>
                <a:cs typeface="Times New Roman" pitchFamily="18" charset="0"/>
              </a:rPr>
              <a:t>Polar to Rectangular</a:t>
            </a:r>
            <a:r>
              <a:rPr lang="en-US" sz="2200" b="1" i="1" dirty="0">
                <a:solidFill>
                  <a:schemeClr val="accent2"/>
                </a:solidFill>
                <a:cs typeface="Times New Roman" pitchFamily="18" charset="0"/>
              </a:rPr>
              <a:t>:</a:t>
            </a:r>
            <a:r>
              <a:rPr lang="en-US" sz="2200" dirty="0">
                <a:solidFill>
                  <a:schemeClr val="accent2"/>
                </a:solidFill>
                <a:cs typeface="Times New Roman" pitchFamily="18" charset="0"/>
              </a:rPr>
              <a:t>		</a:t>
            </a:r>
            <a:r>
              <a:rPr lang="en-US" sz="2200" b="1" i="1" u="sng" dirty="0">
                <a:solidFill>
                  <a:schemeClr val="accent2"/>
                </a:solidFill>
                <a:cs typeface="Times New Roman" pitchFamily="18" charset="0"/>
              </a:rPr>
              <a:t>Rectangular to Polar</a:t>
            </a:r>
            <a:r>
              <a:rPr lang="en-US" sz="2200" b="1" i="1" dirty="0">
                <a:solidFill>
                  <a:schemeClr val="accent2"/>
                </a:solidFill>
                <a:cs typeface="Times New Roman" pitchFamily="18" charset="0"/>
              </a:rPr>
              <a:t>:</a:t>
            </a:r>
          </a:p>
          <a:p>
            <a:pPr lvl="1">
              <a:spcBef>
                <a:spcPct val="20000"/>
              </a:spcBef>
              <a:tabLst>
                <a:tab pos="228600" algn="l"/>
                <a:tab pos="914400" algn="l"/>
              </a:tabLst>
            </a:pPr>
            <a:r>
              <a:rPr lang="en-US" sz="2200" dirty="0">
                <a:solidFill>
                  <a:schemeClr val="accent2"/>
                </a:solidFill>
                <a:cs typeface="Times New Roman" pitchFamily="18" charset="0"/>
              </a:rPr>
              <a:t>Given:  |X|, </a:t>
            </a:r>
            <a:r>
              <a:rPr lang="en-US" sz="2200" dirty="0">
                <a:solidFill>
                  <a:schemeClr val="accent2"/>
                </a:solidFill>
                <a:cs typeface="Times New Roman" pitchFamily="18" charset="0"/>
                <a:sym typeface="Symbol" pitchFamily="18" charset="2"/>
              </a:rPr>
              <a:t></a:t>
            </a:r>
            <a:r>
              <a:rPr lang="en-US" sz="2200" dirty="0">
                <a:solidFill>
                  <a:schemeClr val="accent2"/>
                </a:solidFill>
                <a:cs typeface="Times New Roman" pitchFamily="18" charset="0"/>
              </a:rPr>
              <a:t> 			Given:  A, B</a:t>
            </a:r>
          </a:p>
          <a:p>
            <a:pPr lvl="1">
              <a:spcBef>
                <a:spcPct val="20000"/>
              </a:spcBef>
              <a:tabLst>
                <a:tab pos="228600" algn="l"/>
                <a:tab pos="914400" algn="l"/>
              </a:tabLst>
            </a:pPr>
            <a:r>
              <a:rPr lang="en-US" sz="2200" dirty="0">
                <a:solidFill>
                  <a:schemeClr val="accent2"/>
                </a:solidFill>
                <a:cs typeface="Times New Roman" pitchFamily="18" charset="0"/>
              </a:rPr>
              <a:t>Find:  A, B				Find:  |X|, </a:t>
            </a:r>
            <a:r>
              <a:rPr lang="en-US" sz="2200" dirty="0">
                <a:solidFill>
                  <a:schemeClr val="accent2"/>
                </a:solidFill>
                <a:cs typeface="Times New Roman" pitchFamily="18" charset="0"/>
                <a:sym typeface="Symbol" pitchFamily="18" charset="2"/>
              </a:rPr>
              <a:t></a:t>
            </a:r>
            <a:r>
              <a:rPr lang="en-US" sz="2200" dirty="0">
                <a:solidFill>
                  <a:schemeClr val="accent2"/>
                </a:solidFill>
                <a:cs typeface="Times New Roman" pitchFamily="18" charset="0"/>
              </a:rPr>
              <a:t> 		</a:t>
            </a:r>
          </a:p>
        </p:txBody>
      </p:sp>
      <p:sp>
        <p:nvSpPr>
          <p:cNvPr id="217104" name="Rectangle 16"/>
          <p:cNvSpPr>
            <a:spLocks noChangeArrowheads="1"/>
          </p:cNvSpPr>
          <p:nvPr/>
        </p:nvSpPr>
        <p:spPr bwMode="auto">
          <a:xfrm>
            <a:off x="1219200" y="2209800"/>
            <a:ext cx="1752600" cy="914400"/>
          </a:xfrm>
          <a:prstGeom prst="rect">
            <a:avLst/>
          </a:prstGeom>
          <a:noFill/>
          <a:ln w="28575">
            <a:solidFill>
              <a:schemeClr val="accent2"/>
            </a:solidFill>
            <a:miter lim="800000"/>
            <a:headEnd/>
            <a:tailEnd/>
          </a:ln>
          <a:effectLst/>
        </p:spPr>
        <p:txBody>
          <a:bodyPr/>
          <a:lstStyle/>
          <a:p>
            <a:pPr>
              <a:spcBef>
                <a:spcPct val="20000"/>
              </a:spcBef>
              <a:tabLst>
                <a:tab pos="228600" algn="l"/>
                <a:tab pos="914400" algn="l"/>
              </a:tabLst>
            </a:pPr>
            <a:r>
              <a:rPr lang="en-US" sz="2200" b="1" dirty="0">
                <a:solidFill>
                  <a:schemeClr val="accent2"/>
                </a:solidFill>
                <a:cs typeface="Times New Roman" pitchFamily="18" charset="0"/>
              </a:rPr>
              <a:t>A = |</a:t>
            </a:r>
            <a:r>
              <a:rPr lang="en-US" sz="2200" b="1" dirty="0" err="1">
                <a:solidFill>
                  <a:schemeClr val="accent2"/>
                </a:solidFill>
                <a:cs typeface="Times New Roman" pitchFamily="18" charset="0"/>
              </a:rPr>
              <a:t>X|cos</a:t>
            </a:r>
            <a:r>
              <a:rPr lang="en-US" sz="2200" b="1" dirty="0">
                <a:solidFill>
                  <a:schemeClr val="accent2"/>
                </a:solidFill>
                <a:cs typeface="Times New Roman" pitchFamily="18" charset="0"/>
              </a:rPr>
              <a:t>(</a:t>
            </a:r>
            <a:r>
              <a:rPr lang="en-US" sz="2200" b="1" dirty="0">
                <a:solidFill>
                  <a:schemeClr val="accent2"/>
                </a:solidFill>
                <a:cs typeface="Times New Roman" pitchFamily="18" charset="0"/>
                <a:sym typeface="Symbol" pitchFamily="18" charset="2"/>
              </a:rPr>
              <a:t></a:t>
            </a:r>
            <a:r>
              <a:rPr lang="en-US" sz="2200" b="1" dirty="0">
                <a:solidFill>
                  <a:schemeClr val="accent2"/>
                </a:solidFill>
                <a:cs typeface="Times New Roman" pitchFamily="18" charset="0"/>
              </a:rPr>
              <a:t>)</a:t>
            </a:r>
          </a:p>
          <a:p>
            <a:pPr>
              <a:spcBef>
                <a:spcPct val="20000"/>
              </a:spcBef>
              <a:tabLst>
                <a:tab pos="228600" algn="l"/>
                <a:tab pos="914400" algn="l"/>
              </a:tabLst>
            </a:pPr>
            <a:r>
              <a:rPr lang="en-US" sz="2200" b="1" dirty="0">
                <a:solidFill>
                  <a:schemeClr val="accent2"/>
                </a:solidFill>
                <a:cs typeface="Times New Roman" pitchFamily="18" charset="0"/>
              </a:rPr>
              <a:t>B = |</a:t>
            </a:r>
            <a:r>
              <a:rPr lang="en-US" sz="2200" b="1" dirty="0" err="1">
                <a:solidFill>
                  <a:schemeClr val="accent2"/>
                </a:solidFill>
                <a:cs typeface="Times New Roman" pitchFamily="18" charset="0"/>
              </a:rPr>
              <a:t>X|sin</a:t>
            </a:r>
            <a:r>
              <a:rPr lang="en-US" sz="2200" b="1" dirty="0">
                <a:solidFill>
                  <a:schemeClr val="accent2"/>
                </a:solidFill>
                <a:cs typeface="Times New Roman" pitchFamily="18" charset="0"/>
              </a:rPr>
              <a:t>(</a:t>
            </a:r>
            <a:r>
              <a:rPr lang="en-US" sz="2200" b="1" dirty="0">
                <a:solidFill>
                  <a:schemeClr val="accent2"/>
                </a:solidFill>
                <a:cs typeface="Times New Roman" pitchFamily="18" charset="0"/>
                <a:sym typeface="Symbol" pitchFamily="18" charset="2"/>
              </a:rPr>
              <a:t></a:t>
            </a:r>
            <a:r>
              <a:rPr lang="en-US" sz="2200" b="1" dirty="0">
                <a:solidFill>
                  <a:schemeClr val="accent2"/>
                </a:solidFill>
                <a:cs typeface="Times New Roman" pitchFamily="18" charset="0"/>
              </a:rPr>
              <a:t>)</a:t>
            </a:r>
          </a:p>
        </p:txBody>
      </p:sp>
      <p:graphicFrame>
        <p:nvGraphicFramePr>
          <p:cNvPr id="217105" name="Object 17"/>
          <p:cNvGraphicFramePr>
            <a:graphicFrameLocks noChangeAspect="1"/>
          </p:cNvGraphicFramePr>
          <p:nvPr/>
        </p:nvGraphicFramePr>
        <p:xfrm>
          <a:off x="5410200" y="2286000"/>
          <a:ext cx="1537486" cy="1143000"/>
        </p:xfrm>
        <a:graphic>
          <a:graphicData uri="http://schemas.openxmlformats.org/presentationml/2006/ole">
            <mc:AlternateContent xmlns:mc="http://schemas.openxmlformats.org/markup-compatibility/2006">
              <mc:Choice xmlns:v="urn:schemas-microsoft-com:vml" Requires="v">
                <p:oleObj spid="_x0000_s217162" name="Equation" r:id="rId3" imgW="952200" imgH="736560" progId="Equation.3">
                  <p:embed/>
                </p:oleObj>
              </mc:Choice>
              <mc:Fallback>
                <p:oleObj name="Equation" r:id="rId3" imgW="952200" imgH="736560" progId="Equation.3">
                  <p:embed/>
                  <p:pic>
                    <p:nvPicPr>
                      <p:cNvPr id="0"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2286000"/>
                        <a:ext cx="1537486" cy="1143000"/>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20"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21" name="Rectangle 4"/>
          <p:cNvSpPr>
            <a:spLocks noChangeArrowheads="1"/>
          </p:cNvSpPr>
          <p:nvPr/>
        </p:nvSpPr>
        <p:spPr bwMode="auto">
          <a:xfrm>
            <a:off x="0" y="0"/>
            <a:ext cx="6705600" cy="304800"/>
          </a:xfrm>
          <a:prstGeom prst="rect">
            <a:avLst/>
          </a:prstGeom>
          <a:noFill/>
          <a:ln w="9525">
            <a:noFill/>
            <a:miter lim="800000"/>
            <a:headEnd/>
            <a:tailEnd/>
          </a:ln>
        </p:spPr>
        <p:txBody>
          <a:bodyPr/>
          <a:lstStyle/>
          <a:p>
            <a:pPr>
              <a:spcBef>
                <a:spcPct val="20000"/>
              </a:spcBef>
            </a:pPr>
            <a:r>
              <a:rPr lang="en-US" sz="2000" dirty="0">
                <a:solidFill>
                  <a:schemeClr val="accent2"/>
                </a:solidFill>
                <a:cs typeface="Times New Roman" pitchFamily="18" charset="0"/>
              </a:rPr>
              <a:t>Chapter 9      EGR 272 – Circuit Theory II</a:t>
            </a:r>
            <a:endParaRPr lang="en-US" sz="3200" dirty="0"/>
          </a:p>
        </p:txBody>
      </p:sp>
      <p:graphicFrame>
        <p:nvGraphicFramePr>
          <p:cNvPr id="2" name="Object 18"/>
          <p:cNvGraphicFramePr>
            <a:graphicFrameLocks noChangeAspect="1"/>
          </p:cNvGraphicFramePr>
          <p:nvPr/>
        </p:nvGraphicFramePr>
        <p:xfrm>
          <a:off x="0" y="3810000"/>
          <a:ext cx="6361113" cy="525463"/>
        </p:xfrm>
        <a:graphic>
          <a:graphicData uri="http://schemas.openxmlformats.org/presentationml/2006/ole">
            <mc:AlternateContent xmlns:mc="http://schemas.openxmlformats.org/markup-compatibility/2006">
              <mc:Choice xmlns:v="urn:schemas-microsoft-com:vml" Requires="v">
                <p:oleObj spid="_x0000_s217163" name="Equation" r:id="rId5" imgW="3225600" imgH="266400" progId="Equation.3">
                  <p:embed/>
                </p:oleObj>
              </mc:Choice>
              <mc:Fallback>
                <p:oleObj name="Equation" r:id="rId5" imgW="3225600" imgH="266400" progId="Equation.3">
                  <p:embed/>
                  <p:pic>
                    <p:nvPicPr>
                      <p:cNvPr id="0" name="Picture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810000"/>
                        <a:ext cx="6361113"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accent2"/>
                            </a:solidFill>
                            <a:miter lim="800000"/>
                            <a:headEnd/>
                            <a:tailEnd/>
                          </a14:hiddenLine>
                        </a:ext>
                      </a:extLst>
                    </p:spPr>
                  </p:pic>
                </p:oleObj>
              </mc:Fallback>
            </mc:AlternateContent>
          </a:graphicData>
        </a:graphic>
      </p:graphicFrame>
      <p:graphicFrame>
        <p:nvGraphicFramePr>
          <p:cNvPr id="3" name="Object 19"/>
          <p:cNvGraphicFramePr>
            <a:graphicFrameLocks noChangeAspect="1"/>
          </p:cNvGraphicFramePr>
          <p:nvPr/>
        </p:nvGraphicFramePr>
        <p:xfrm>
          <a:off x="0" y="5181600"/>
          <a:ext cx="4508500" cy="525463"/>
        </p:xfrm>
        <a:graphic>
          <a:graphicData uri="http://schemas.openxmlformats.org/presentationml/2006/ole">
            <mc:AlternateContent xmlns:mc="http://schemas.openxmlformats.org/markup-compatibility/2006">
              <mc:Choice xmlns:v="urn:schemas-microsoft-com:vml" Requires="v">
                <p:oleObj spid="_x0000_s217164" name="Equation" r:id="rId7" imgW="2286000" imgH="266400" progId="Equation.3">
                  <p:embed/>
                </p:oleObj>
              </mc:Choice>
              <mc:Fallback>
                <p:oleObj name="Equation" r:id="rId7" imgW="2286000" imgH="266400" progId="Equation.3">
                  <p:embed/>
                  <p:pic>
                    <p:nvPicPr>
                      <p:cNvPr id="0" name="Picture 1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5181600"/>
                        <a:ext cx="4508500"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accent2"/>
                            </a:solidFill>
                            <a:miter lim="800000"/>
                            <a:headEnd/>
                            <a:tailEnd/>
                          </a14:hiddenLine>
                        </a:ext>
                      </a:extLst>
                    </p:spPr>
                  </p:pic>
                </p:oleObj>
              </mc:Fallback>
            </mc:AlternateContent>
          </a:graphicData>
        </a:graphic>
      </p:graphicFrame>
      <p:sp>
        <p:nvSpPr>
          <p:cNvPr id="22" name="Rectangle 21"/>
          <p:cNvSpPr/>
          <p:nvPr/>
        </p:nvSpPr>
        <p:spPr>
          <a:xfrm>
            <a:off x="304800" y="914400"/>
            <a:ext cx="3124200" cy="266700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343400" y="914400"/>
            <a:ext cx="3124200" cy="266700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8" name="Rectangle 6"/>
          <p:cNvSpPr>
            <a:spLocks noChangeArrowheads="1"/>
          </p:cNvSpPr>
          <p:nvPr/>
        </p:nvSpPr>
        <p:spPr bwMode="auto">
          <a:xfrm>
            <a:off x="0" y="1752600"/>
            <a:ext cx="9144000" cy="1981200"/>
          </a:xfrm>
          <a:prstGeom prst="rect">
            <a:avLst/>
          </a:prstGeom>
          <a:noFill/>
          <a:ln w="9525">
            <a:noFill/>
            <a:miter lim="800000"/>
            <a:headEnd/>
            <a:tailEnd/>
          </a:ln>
          <a:effectLst/>
        </p:spPr>
        <p:txBody>
          <a:bodyPr/>
          <a:lstStyle/>
          <a:p>
            <a:pPr>
              <a:spcBef>
                <a:spcPct val="20000"/>
              </a:spcBef>
              <a:tabLst>
                <a:tab pos="228600" algn="l"/>
                <a:tab pos="457200" algn="l"/>
                <a:tab pos="914400" algn="l"/>
              </a:tabLst>
            </a:pPr>
            <a:r>
              <a:rPr lang="en-US" sz="2200" b="1" u="sng" dirty="0">
                <a:solidFill>
                  <a:schemeClr val="accent2"/>
                </a:solidFill>
                <a:cs typeface="Times New Roman" pitchFamily="18" charset="0"/>
              </a:rPr>
              <a:t>Mathematical Operations Using Complex Numbers</a:t>
            </a:r>
          </a:p>
          <a:p>
            <a:pPr>
              <a:spcBef>
                <a:spcPct val="20000"/>
              </a:spcBef>
              <a:tabLst>
                <a:tab pos="228600" algn="l"/>
                <a:tab pos="457200" algn="l"/>
                <a:tab pos="914400" algn="l"/>
              </a:tabLst>
            </a:pPr>
            <a:r>
              <a:rPr lang="en-US" sz="2200" u="sng" dirty="0">
                <a:solidFill>
                  <a:schemeClr val="accent2"/>
                </a:solidFill>
                <a:cs typeface="Times New Roman" pitchFamily="18" charset="0"/>
              </a:rPr>
              <a:t>Note</a:t>
            </a:r>
            <a:r>
              <a:rPr lang="en-US" sz="2200" dirty="0">
                <a:solidFill>
                  <a:schemeClr val="accent2"/>
                </a:solidFill>
                <a:cs typeface="Times New Roman" pitchFamily="18" charset="0"/>
              </a:rPr>
              <a:t>:  Calculators are used for most numerical calculations.  When symbolic calculations are used, the following items may be helpful.</a:t>
            </a:r>
          </a:p>
          <a:p>
            <a:pPr>
              <a:spcBef>
                <a:spcPct val="20000"/>
              </a:spcBef>
              <a:tabLst>
                <a:tab pos="228600" algn="l"/>
                <a:tab pos="457200" algn="l"/>
                <a:tab pos="914400" algn="l"/>
              </a:tabLst>
            </a:pPr>
            <a:r>
              <a:rPr lang="en-US" sz="2200" dirty="0">
                <a:solidFill>
                  <a:schemeClr val="accent2"/>
                </a:solidFill>
                <a:cs typeface="Times New Roman" pitchFamily="18" charset="0"/>
              </a:rPr>
              <a:t> </a:t>
            </a:r>
          </a:p>
          <a:p>
            <a:pPr>
              <a:spcBef>
                <a:spcPct val="20000"/>
              </a:spcBef>
              <a:tabLst>
                <a:tab pos="228600" algn="l"/>
                <a:tab pos="457200" algn="l"/>
                <a:tab pos="914400" algn="l"/>
              </a:tabLst>
            </a:pPr>
            <a:r>
              <a:rPr lang="en-US" sz="2200" dirty="0">
                <a:solidFill>
                  <a:schemeClr val="accent2"/>
                </a:solidFill>
                <a:cs typeface="Times New Roman" pitchFamily="18" charset="0"/>
              </a:rPr>
              <a:t>1) 	</a:t>
            </a:r>
            <a:r>
              <a:rPr lang="en-US" sz="2200" u="sng" dirty="0">
                <a:solidFill>
                  <a:schemeClr val="accent2"/>
                </a:solidFill>
                <a:cs typeface="Times New Roman" pitchFamily="18" charset="0"/>
              </a:rPr>
              <a:t>Addition/Subtraction</a:t>
            </a:r>
            <a:r>
              <a:rPr lang="en-US" sz="2200" dirty="0">
                <a:solidFill>
                  <a:schemeClr val="accent2"/>
                </a:solidFill>
                <a:cs typeface="Times New Roman" pitchFamily="18" charset="0"/>
              </a:rPr>
              <a:t> – easiest in rectangular form</a:t>
            </a:r>
          </a:p>
        </p:txBody>
      </p:sp>
      <p:sp>
        <p:nvSpPr>
          <p:cNvPr id="8"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9"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0" name="Rectangle 4"/>
          <p:cNvSpPr>
            <a:spLocks noChangeArrowheads="1"/>
          </p:cNvSpPr>
          <p:nvPr/>
        </p:nvSpPr>
        <p:spPr bwMode="auto">
          <a:xfrm>
            <a:off x="0" y="0"/>
            <a:ext cx="6705600" cy="304800"/>
          </a:xfrm>
          <a:prstGeom prst="rect">
            <a:avLst/>
          </a:prstGeom>
          <a:noFill/>
          <a:ln w="9525">
            <a:noFill/>
            <a:miter lim="800000"/>
            <a:headEnd/>
            <a:tailEnd/>
          </a:ln>
        </p:spPr>
        <p:txBody>
          <a:bodyPr/>
          <a:lstStyle/>
          <a:p>
            <a:pPr>
              <a:spcBef>
                <a:spcPct val="20000"/>
              </a:spcBef>
            </a:pPr>
            <a:r>
              <a:rPr lang="en-US" sz="2000" dirty="0">
                <a:solidFill>
                  <a:schemeClr val="accent2"/>
                </a:solidFill>
                <a:cs typeface="Times New Roman" pitchFamily="18" charset="0"/>
              </a:rPr>
              <a:t>Chapter 9      EGR 272 – Circuit Theory II</a:t>
            </a:r>
            <a:endParaRPr lang="en-US" sz="3200" dirty="0"/>
          </a:p>
        </p:txBody>
      </p:sp>
      <p:sp>
        <p:nvSpPr>
          <p:cNvPr id="6" name="Rectangle 23"/>
          <p:cNvSpPr>
            <a:spLocks noChangeArrowheads="1"/>
          </p:cNvSpPr>
          <p:nvPr/>
        </p:nvSpPr>
        <p:spPr bwMode="auto">
          <a:xfrm>
            <a:off x="0" y="381000"/>
            <a:ext cx="9144000" cy="914400"/>
          </a:xfrm>
          <a:prstGeom prst="rect">
            <a:avLst/>
          </a:prstGeom>
          <a:noFill/>
          <a:ln w="9525">
            <a:noFill/>
            <a:miter lim="800000"/>
            <a:headEnd/>
            <a:tailEnd/>
          </a:ln>
          <a:effectLst/>
        </p:spPr>
        <p:txBody>
          <a:bodyPr/>
          <a:lstStyle/>
          <a:p>
            <a:pPr>
              <a:spcBef>
                <a:spcPct val="20000"/>
              </a:spcBef>
              <a:tabLst>
                <a:tab pos="228600" algn="l"/>
                <a:tab pos="914400" algn="l"/>
              </a:tabLst>
            </a:pPr>
            <a:r>
              <a:rPr lang="en-US" sz="2200" b="1" u="sng" dirty="0">
                <a:solidFill>
                  <a:schemeClr val="accent2"/>
                </a:solidFill>
                <a:cs typeface="Times New Roman" pitchFamily="18" charset="0"/>
              </a:rPr>
              <a:t>Complex numbers using calculators</a:t>
            </a:r>
            <a:r>
              <a:rPr lang="en-US" sz="2200" dirty="0">
                <a:solidFill>
                  <a:schemeClr val="accent2"/>
                </a:solidFill>
                <a:cs typeface="Times New Roman" pitchFamily="18" charset="0"/>
              </a:rPr>
              <a:t> </a:t>
            </a:r>
          </a:p>
          <a:p>
            <a:pPr>
              <a:spcBef>
                <a:spcPct val="20000"/>
              </a:spcBef>
              <a:tabLst>
                <a:tab pos="228600" algn="l"/>
                <a:tab pos="914400" algn="l"/>
              </a:tabLst>
            </a:pPr>
            <a:r>
              <a:rPr lang="en-US" sz="2200" dirty="0">
                <a:solidFill>
                  <a:schemeClr val="accent2"/>
                </a:solidFill>
                <a:cs typeface="Times New Roman" pitchFamily="18" charset="0"/>
              </a:rPr>
              <a:t>Refer to the handout entitled “Complex Numbers”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2151</TotalTime>
  <Words>3782</Words>
  <Application>Microsoft Office PowerPoint</Application>
  <PresentationFormat>On-screen Show (4:3)</PresentationFormat>
  <Paragraphs>649</Paragraphs>
  <Slides>58</Slides>
  <Notes>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3</vt:i4>
      </vt:variant>
      <vt:variant>
        <vt:lpstr>Slide Titles</vt:lpstr>
      </vt:variant>
      <vt:variant>
        <vt:i4>58</vt:i4>
      </vt:variant>
    </vt:vector>
  </HeadingPairs>
  <TitlesOfParts>
    <vt:vector size="66" baseType="lpstr">
      <vt:lpstr>Arial</vt:lpstr>
      <vt:lpstr>Symbol</vt:lpstr>
      <vt:lpstr>Times New Roman</vt:lpstr>
      <vt:lpstr>Wingdings</vt:lpstr>
      <vt:lpstr>Default Design</vt:lpstr>
      <vt:lpstr>Microsoft Draw Drawing</vt:lpstr>
      <vt:lpstr>Equation</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Tidewater Community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EGR 277 – Digital Logic</dc:title>
  <dc:creator>tcgordp</dc:creator>
  <cp:lastModifiedBy>Paul Gordy</cp:lastModifiedBy>
  <cp:revision>170</cp:revision>
  <cp:lastPrinted>2015-09-30T13:31:39Z</cp:lastPrinted>
  <dcterms:created xsi:type="dcterms:W3CDTF">2003-05-19T18:05:36Z</dcterms:created>
  <dcterms:modified xsi:type="dcterms:W3CDTF">2017-09-27T19:30:58Z</dcterms:modified>
</cp:coreProperties>
</file>