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10" r:id="rId2"/>
    <p:sldId id="311" r:id="rId3"/>
    <p:sldId id="370" r:id="rId4"/>
    <p:sldId id="37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69" r:id="rId38"/>
    <p:sldId id="366" r:id="rId39"/>
    <p:sldId id="367" r:id="rId40"/>
    <p:sldId id="368" r:id="rId41"/>
    <p:sldId id="353" r:id="rId42"/>
    <p:sldId id="354" r:id="rId43"/>
    <p:sldId id="355" r:id="rId44"/>
    <p:sldId id="356" r:id="rId45"/>
    <p:sldId id="357" r:id="rId46"/>
    <p:sldId id="358" r:id="rId47"/>
    <p:sldId id="359" r:id="rId48"/>
    <p:sldId id="360" r:id="rId49"/>
    <p:sldId id="361" r:id="rId50"/>
    <p:sldId id="362"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66FF"/>
    <a:srgbClr val="FFFF66"/>
    <a:srgbClr val="CC0099"/>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01" autoAdjust="0"/>
    <p:restoredTop sz="90929"/>
  </p:normalViewPr>
  <p:slideViewPr>
    <p:cSldViewPr snapToGrid="0">
      <p:cViewPr varScale="1">
        <p:scale>
          <a:sx n="116" d="100"/>
          <a:sy n="116" d="100"/>
        </p:scale>
        <p:origin x="19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wmf"/><Relationship Id="rId1" Type="http://schemas.openxmlformats.org/officeDocument/2006/relationships/image" Target="../media/image53.emf"/><Relationship Id="rId4" Type="http://schemas.openxmlformats.org/officeDocument/2006/relationships/image" Target="../media/image5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5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302E302-8CFA-4076-9E8E-358AE59932D8}" type="slidenum">
              <a:rPr lang="en-US"/>
              <a:pPr>
                <a:defRPr/>
              </a:pPr>
              <a:t>‹#›</a:t>
            </a:fld>
            <a:endParaRPr lang="en-US"/>
          </a:p>
        </p:txBody>
      </p:sp>
    </p:spTree>
    <p:extLst>
      <p:ext uri="{BB962C8B-B14F-4D97-AF65-F5344CB8AC3E}">
        <p14:creationId xmlns:p14="http://schemas.microsoft.com/office/powerpoint/2010/main" val="2427473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298C176-76EA-40B1-B1AB-5D73CB1E5B29}" type="slidenum">
              <a:rPr lang="en-US"/>
              <a:pPr>
                <a:defRPr/>
              </a:pPr>
              <a:t>‹#›</a:t>
            </a:fld>
            <a:endParaRPr lang="en-US"/>
          </a:p>
        </p:txBody>
      </p:sp>
    </p:spTree>
    <p:extLst>
      <p:ext uri="{BB962C8B-B14F-4D97-AF65-F5344CB8AC3E}">
        <p14:creationId xmlns:p14="http://schemas.microsoft.com/office/powerpoint/2010/main" val="2257165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560389-214F-4E92-8972-5717E6054D7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D89E6-DFA2-4FFA-95C6-D63B33A9CA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04F92-2E96-49A8-A8DD-D116C931D1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C2BDAC-0405-4B9F-B67D-47A80611378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88299-E0C6-4802-A793-8C1B6E4CA9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E13E4F-44CF-402B-AC8B-956C1C85F4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011849-DE79-4263-A1F2-FACB411B34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4178B7-FEAF-42BA-8B8D-19519E1FA7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809C7E-D427-4800-9C38-66C52C871D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BCD0F-BE5C-4D31-AD71-F477B8A2A7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B0A3B6-D0F5-487C-B590-9476BB9BB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F04B09E-BD68-4761-BDCD-B6E8EB2C7D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2.emf"/><Relationship Id="rId5" Type="http://schemas.openxmlformats.org/officeDocument/2006/relationships/oleObject" Target="../embeddings/oleObject20.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9.wmf"/><Relationship Id="rId5" Type="http://schemas.openxmlformats.org/officeDocument/2006/relationships/oleObject" Target="../embeddings/oleObject27.bin"/><Relationship Id="rId10" Type="http://schemas.openxmlformats.org/officeDocument/2006/relationships/image" Target="../media/image30.wmf"/><Relationship Id="rId4" Type="http://schemas.openxmlformats.org/officeDocument/2006/relationships/image" Target="../media/image28.wmf"/><Relationship Id="rId9"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31.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34.wmf"/><Relationship Id="rId5" Type="http://schemas.openxmlformats.org/officeDocument/2006/relationships/oleObject" Target="../embeddings/oleObject33.bin"/><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4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44.wmf"/><Relationship Id="rId5" Type="http://schemas.openxmlformats.org/officeDocument/2006/relationships/oleObject" Target="../embeddings/oleObject43.bin"/><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image" Target="../media/image4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image" Target="../media/image47.wmf"/></Relationships>
</file>

<file path=ppt/slides/_rels/slide3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2.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49.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google.com/url?sa=i&amp;rct=j&amp;q=&amp;esrc=s&amp;frm=1&amp;source=images&amp;cd=&amp;cad=rja&amp;uact=8&amp;ved=0CAYQjB1qFQoTCLq9n7bLlckCFUpDJgodP6gBww&amp;url=http://mathematica.stackexchange.com/questions/64849/how-to-have-shaded-grid-entries&amp;psig=AFQjCNHbRLtOVjh7lfJzz49UEIB33BbsFw&amp;ust=144778540148598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54.wmf"/><Relationship Id="rId5" Type="http://schemas.openxmlformats.org/officeDocument/2006/relationships/oleObject" Target="../embeddings/oleObject52.bin"/><Relationship Id="rId10" Type="http://schemas.openxmlformats.org/officeDocument/2006/relationships/image" Target="../media/image56.wmf"/><Relationship Id="rId4" Type="http://schemas.openxmlformats.org/officeDocument/2006/relationships/image" Target="../media/image53.emf"/><Relationship Id="rId9" Type="http://schemas.openxmlformats.org/officeDocument/2006/relationships/oleObject" Target="../embeddings/oleObject5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image" Target="../media/image5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59.wmf"/><Relationship Id="rId5" Type="http://schemas.openxmlformats.org/officeDocument/2006/relationships/oleObject" Target="../embeddings/oleObject57.bin"/><Relationship Id="rId4" Type="http://schemas.openxmlformats.org/officeDocument/2006/relationships/image" Target="../media/image5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61.wmf"/><Relationship Id="rId5" Type="http://schemas.openxmlformats.org/officeDocument/2006/relationships/oleObject" Target="../embeddings/oleObject60.bin"/><Relationship Id="rId4" Type="http://schemas.openxmlformats.org/officeDocument/2006/relationships/image" Target="../media/image58.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63.emf"/><Relationship Id="rId5" Type="http://schemas.openxmlformats.org/officeDocument/2006/relationships/oleObject" Target="../embeddings/oleObject62.bin"/><Relationship Id="rId4" Type="http://schemas.openxmlformats.org/officeDocument/2006/relationships/image" Target="../media/image6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image" Target="../media/image65.wmf"/><Relationship Id="rId5" Type="http://schemas.openxmlformats.org/officeDocument/2006/relationships/oleObject" Target="../embeddings/oleObject64.bin"/><Relationship Id="rId4" Type="http://schemas.openxmlformats.org/officeDocument/2006/relationships/image" Target="../media/image6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image" Target="../media/image6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21431" y="1006475"/>
            <a:ext cx="9144000" cy="2895600"/>
          </a:xfrm>
          <a:prstGeom prst="rect">
            <a:avLst/>
          </a:prstGeom>
          <a:noFill/>
          <a:ln w="9525">
            <a:noFill/>
            <a:miter lim="800000"/>
            <a:headEnd/>
            <a:tailEnd/>
          </a:ln>
        </p:spPr>
        <p:txBody>
          <a:bodyPr/>
          <a:lstStyle/>
          <a:p>
            <a:pPr>
              <a:spcBef>
                <a:spcPct val="20000"/>
              </a:spcBef>
              <a:tabLst>
                <a:tab pos="457200" algn="l"/>
                <a:tab pos="914400" algn="l"/>
              </a:tabLst>
            </a:pPr>
            <a:r>
              <a:rPr lang="en-US" sz="2100" b="1" u="sng" dirty="0">
                <a:solidFill>
                  <a:schemeClr val="accent2"/>
                </a:solidFill>
              </a:rPr>
              <a:t>Bode Plots</a:t>
            </a:r>
          </a:p>
          <a:p>
            <a:pPr>
              <a:spcBef>
                <a:spcPct val="20000"/>
              </a:spcBef>
              <a:tabLst>
                <a:tab pos="457200" algn="l"/>
                <a:tab pos="914400" algn="l"/>
              </a:tabLst>
            </a:pPr>
            <a:r>
              <a:rPr lang="en-US" sz="2100" dirty="0">
                <a:solidFill>
                  <a:schemeClr val="accent2"/>
                </a:solidFill>
              </a:rPr>
              <a:t>We have </a:t>
            </a:r>
            <a:r>
              <a:rPr lang="en-US" sz="2100" dirty="0" smtClean="0">
                <a:solidFill>
                  <a:schemeClr val="accent2"/>
                </a:solidFill>
              </a:rPr>
              <a:t>determined  the </a:t>
            </a:r>
            <a:r>
              <a:rPr lang="en-US" sz="2100" dirty="0">
                <a:solidFill>
                  <a:schemeClr val="accent2"/>
                </a:solidFill>
              </a:rPr>
              <a:t>frequency response </a:t>
            </a:r>
            <a:r>
              <a:rPr lang="en-US" sz="2100" dirty="0" smtClean="0">
                <a:solidFill>
                  <a:schemeClr val="accent2"/>
                </a:solidFill>
              </a:rPr>
              <a:t>for several 1</a:t>
            </a:r>
            <a:r>
              <a:rPr lang="en-US" sz="2100" baseline="30000" dirty="0" smtClean="0">
                <a:solidFill>
                  <a:schemeClr val="accent2"/>
                </a:solidFill>
              </a:rPr>
              <a:t>st</a:t>
            </a:r>
            <a:r>
              <a:rPr lang="en-US" sz="2100" dirty="0" smtClean="0">
                <a:solidFill>
                  <a:schemeClr val="accent2"/>
                </a:solidFill>
              </a:rPr>
              <a:t> </a:t>
            </a:r>
            <a:r>
              <a:rPr lang="en-US" sz="2100" dirty="0">
                <a:solidFill>
                  <a:schemeClr val="accent2"/>
                </a:solidFill>
              </a:rPr>
              <a:t>and 2</a:t>
            </a:r>
            <a:r>
              <a:rPr lang="en-US" sz="2100" baseline="30000" dirty="0">
                <a:solidFill>
                  <a:schemeClr val="accent2"/>
                </a:solidFill>
              </a:rPr>
              <a:t>nd</a:t>
            </a:r>
            <a:r>
              <a:rPr lang="en-US" sz="2100" dirty="0">
                <a:solidFill>
                  <a:schemeClr val="accent2"/>
                </a:solidFill>
              </a:rPr>
              <a:t> order </a:t>
            </a:r>
            <a:r>
              <a:rPr lang="en-US" sz="2100" dirty="0" smtClean="0">
                <a:solidFill>
                  <a:schemeClr val="accent2"/>
                </a:solidFill>
              </a:rPr>
              <a:t>circuits.  </a:t>
            </a:r>
            <a:r>
              <a:rPr lang="en-US" sz="2100" dirty="0">
                <a:solidFill>
                  <a:schemeClr val="accent2"/>
                </a:solidFill>
              </a:rPr>
              <a:t>Using the same methods for higher order circuits would become very difficult.  A new method will be introduced here, called the </a:t>
            </a:r>
            <a:r>
              <a:rPr lang="en-US" sz="2100" b="1" i="1" dirty="0">
                <a:solidFill>
                  <a:schemeClr val="accent2"/>
                </a:solidFill>
              </a:rPr>
              <a:t>Bode plot</a:t>
            </a:r>
            <a:r>
              <a:rPr lang="en-US" sz="2100" dirty="0">
                <a:solidFill>
                  <a:schemeClr val="accent2"/>
                </a:solidFill>
              </a:rPr>
              <a:t>, which will allow us to form accurate “straight-line” approximations for the log-magnitude and phase responses quite easily for even high-order transfer functions.  This technique will also show how various types of terms in a transfer function affect the log-magnitude and phase </a:t>
            </a:r>
            <a:r>
              <a:rPr lang="en-US" sz="2100" dirty="0" smtClean="0">
                <a:solidFill>
                  <a:schemeClr val="accent2"/>
                </a:solidFill>
              </a:rPr>
              <a:t>responses.</a:t>
            </a:r>
            <a:endParaRPr lang="en-US" sz="2100" dirty="0">
              <a:solidFill>
                <a:schemeClr val="accent2"/>
              </a:solidFill>
            </a:endParaRPr>
          </a:p>
          <a:p>
            <a:pPr>
              <a:spcBef>
                <a:spcPct val="20000"/>
              </a:spcBef>
              <a:tabLst>
                <a:tab pos="457200" algn="l"/>
                <a:tab pos="914400" algn="l"/>
              </a:tabLst>
            </a:pPr>
            <a:r>
              <a:rPr lang="en-US" sz="2100" b="1" u="sng" dirty="0">
                <a:solidFill>
                  <a:srgbClr val="FF3300"/>
                </a:solidFill>
              </a:rPr>
              <a:t>Illustration</a:t>
            </a:r>
            <a:r>
              <a:rPr lang="en-US" sz="2100" dirty="0">
                <a:solidFill>
                  <a:srgbClr val="FF3300"/>
                </a:solidFill>
              </a:rPr>
              <a:t> - A Bode plot is used to make a good estimate of the actual response.</a:t>
            </a:r>
            <a:endParaRPr lang="en-US" sz="2100" dirty="0">
              <a:solidFill>
                <a:schemeClr val="accent2"/>
              </a:solidFill>
            </a:endParaRPr>
          </a:p>
        </p:txBody>
      </p:sp>
      <p:grpSp>
        <p:nvGrpSpPr>
          <p:cNvPr id="2" name="Group 35"/>
          <p:cNvGrpSpPr>
            <a:grpSpLocks/>
          </p:cNvGrpSpPr>
          <p:nvPr/>
        </p:nvGrpSpPr>
        <p:grpSpPr bwMode="auto">
          <a:xfrm>
            <a:off x="876300" y="4191000"/>
            <a:ext cx="7558088" cy="2563813"/>
            <a:chOff x="432" y="2542"/>
            <a:chExt cx="4881" cy="1713"/>
          </a:xfrm>
        </p:grpSpPr>
        <p:sp>
          <p:nvSpPr>
            <p:cNvPr id="14345" name="Line 26"/>
            <p:cNvSpPr>
              <a:spLocks noChangeShapeType="1"/>
            </p:cNvSpPr>
            <p:nvPr/>
          </p:nvSpPr>
          <p:spPr bwMode="auto">
            <a:xfrm flipH="1" flipV="1">
              <a:off x="3648" y="3312"/>
              <a:ext cx="576" cy="672"/>
            </a:xfrm>
            <a:prstGeom prst="line">
              <a:avLst/>
            </a:prstGeom>
            <a:noFill/>
            <a:ln w="28575">
              <a:solidFill>
                <a:schemeClr val="accent2"/>
              </a:solidFill>
              <a:round/>
              <a:headEnd/>
              <a:tailEnd/>
            </a:ln>
          </p:spPr>
          <p:txBody>
            <a:bodyPr wrap="none" anchor="ctr"/>
            <a:lstStyle/>
            <a:p>
              <a:endParaRPr lang="en-US" sz="2200"/>
            </a:p>
          </p:txBody>
        </p:sp>
        <p:sp>
          <p:nvSpPr>
            <p:cNvPr id="14346" name="Arc 24"/>
            <p:cNvSpPr>
              <a:spLocks/>
            </p:cNvSpPr>
            <p:nvPr/>
          </p:nvSpPr>
          <p:spPr bwMode="auto">
            <a:xfrm>
              <a:off x="2304" y="3024"/>
              <a:ext cx="1344" cy="336"/>
            </a:xfrm>
            <a:custGeom>
              <a:avLst/>
              <a:gdLst>
                <a:gd name="T0" fmla="*/ 16 w 21385"/>
                <a:gd name="T1" fmla="*/ 0 h 21599"/>
                <a:gd name="T2" fmla="*/ 1344 w 21385"/>
                <a:gd name="T3" fmla="*/ 289 h 21599"/>
                <a:gd name="T4" fmla="*/ 0 w 21385"/>
                <a:gd name="T5" fmla="*/ 336 h 21599"/>
                <a:gd name="T6" fmla="*/ 0 60000 65536"/>
                <a:gd name="T7" fmla="*/ 0 60000 65536"/>
                <a:gd name="T8" fmla="*/ 0 60000 65536"/>
                <a:gd name="T9" fmla="*/ 0 w 21385"/>
                <a:gd name="T10" fmla="*/ 0 h 21599"/>
                <a:gd name="T11" fmla="*/ 21385 w 21385"/>
                <a:gd name="T12" fmla="*/ 21599 h 21599"/>
              </a:gdLst>
              <a:ahLst/>
              <a:cxnLst>
                <a:cxn ang="T6">
                  <a:pos x="T0" y="T1"/>
                </a:cxn>
                <a:cxn ang="T7">
                  <a:pos x="T2" y="T3"/>
                </a:cxn>
                <a:cxn ang="T8">
                  <a:pos x="T4" y="T5"/>
                </a:cxn>
              </a:cxnLst>
              <a:rect l="T9" t="T10" r="T11" b="T12"/>
              <a:pathLst>
                <a:path w="21385" h="21599" fill="none" extrusionOk="0">
                  <a:moveTo>
                    <a:pt x="251" y="0"/>
                  </a:moveTo>
                  <a:cubicBezTo>
                    <a:pt x="10909" y="124"/>
                    <a:pt x="19883" y="8004"/>
                    <a:pt x="21384" y="18557"/>
                  </a:cubicBezTo>
                </a:path>
                <a:path w="21385" h="21599" stroke="0" extrusionOk="0">
                  <a:moveTo>
                    <a:pt x="251" y="0"/>
                  </a:moveTo>
                  <a:cubicBezTo>
                    <a:pt x="10909" y="124"/>
                    <a:pt x="19883" y="8004"/>
                    <a:pt x="21384" y="18557"/>
                  </a:cubicBezTo>
                  <a:lnTo>
                    <a:pt x="0" y="21599"/>
                  </a:lnTo>
                  <a:close/>
                </a:path>
              </a:pathLst>
            </a:custGeom>
            <a:noFill/>
            <a:ln w="28575">
              <a:solidFill>
                <a:schemeClr val="accent2"/>
              </a:solidFill>
              <a:round/>
              <a:headEnd/>
              <a:tailEnd/>
            </a:ln>
          </p:spPr>
          <p:txBody>
            <a:bodyPr wrap="none" anchor="ctr"/>
            <a:lstStyle/>
            <a:p>
              <a:endParaRPr lang="en-US" sz="2200"/>
            </a:p>
          </p:txBody>
        </p:sp>
        <p:sp>
          <p:nvSpPr>
            <p:cNvPr id="14347" name="Line 17"/>
            <p:cNvSpPr>
              <a:spLocks noChangeShapeType="1"/>
            </p:cNvSpPr>
            <p:nvPr/>
          </p:nvSpPr>
          <p:spPr bwMode="auto">
            <a:xfrm flipV="1">
              <a:off x="672" y="2784"/>
              <a:ext cx="0" cy="1248"/>
            </a:xfrm>
            <a:prstGeom prst="line">
              <a:avLst/>
            </a:prstGeom>
            <a:noFill/>
            <a:ln w="28575">
              <a:solidFill>
                <a:schemeClr val="accent2"/>
              </a:solidFill>
              <a:round/>
              <a:headEnd/>
              <a:tailEnd type="triangle" w="med" len="med"/>
            </a:ln>
          </p:spPr>
          <p:txBody>
            <a:bodyPr wrap="none" anchor="ctr"/>
            <a:lstStyle/>
            <a:p>
              <a:endParaRPr lang="en-US" sz="2200"/>
            </a:p>
          </p:txBody>
        </p:sp>
        <p:sp>
          <p:nvSpPr>
            <p:cNvPr id="14348" name="Line 18"/>
            <p:cNvSpPr>
              <a:spLocks noChangeShapeType="1"/>
            </p:cNvSpPr>
            <p:nvPr/>
          </p:nvSpPr>
          <p:spPr bwMode="auto">
            <a:xfrm flipV="1">
              <a:off x="624" y="3984"/>
              <a:ext cx="3936" cy="0"/>
            </a:xfrm>
            <a:prstGeom prst="line">
              <a:avLst/>
            </a:prstGeom>
            <a:noFill/>
            <a:ln w="28575">
              <a:solidFill>
                <a:schemeClr val="accent2"/>
              </a:solidFill>
              <a:round/>
              <a:headEnd/>
              <a:tailEnd type="triangle" w="med" len="med"/>
            </a:ln>
          </p:spPr>
          <p:txBody>
            <a:bodyPr wrap="none" anchor="ctr"/>
            <a:lstStyle/>
            <a:p>
              <a:endParaRPr lang="en-US" sz="2200"/>
            </a:p>
          </p:txBody>
        </p:sp>
        <p:sp>
          <p:nvSpPr>
            <p:cNvPr id="14349" name="Text Box 19"/>
            <p:cNvSpPr txBox="1">
              <a:spLocks noChangeArrowheads="1"/>
            </p:cNvSpPr>
            <p:nvPr/>
          </p:nvSpPr>
          <p:spPr bwMode="auto">
            <a:xfrm>
              <a:off x="4560" y="3888"/>
              <a:ext cx="753" cy="271"/>
            </a:xfrm>
            <a:prstGeom prst="rect">
              <a:avLst/>
            </a:prstGeom>
            <a:noFill/>
            <a:ln w="9525">
              <a:noFill/>
              <a:miter lim="800000"/>
              <a:headEnd/>
              <a:tailEnd/>
            </a:ln>
          </p:spPr>
          <p:txBody>
            <a:bodyPr wrap="none">
              <a:spAutoFit/>
            </a:bodyPr>
            <a:lstStyle/>
            <a:p>
              <a:r>
                <a:rPr lang="en-US" sz="2200">
                  <a:solidFill>
                    <a:schemeClr val="accent2"/>
                  </a:solidFill>
                </a:rPr>
                <a:t>w(rad/s)</a:t>
              </a:r>
              <a:r>
                <a:rPr lang="en-US" sz="2200"/>
                <a:t> </a:t>
              </a:r>
            </a:p>
          </p:txBody>
        </p:sp>
        <p:sp>
          <p:nvSpPr>
            <p:cNvPr id="14350" name="Line 20"/>
            <p:cNvSpPr>
              <a:spLocks noChangeShapeType="1"/>
            </p:cNvSpPr>
            <p:nvPr/>
          </p:nvSpPr>
          <p:spPr bwMode="auto">
            <a:xfrm flipV="1">
              <a:off x="672" y="3312"/>
              <a:ext cx="576" cy="672"/>
            </a:xfrm>
            <a:prstGeom prst="line">
              <a:avLst/>
            </a:prstGeom>
            <a:noFill/>
            <a:ln w="28575">
              <a:solidFill>
                <a:schemeClr val="accent2"/>
              </a:solidFill>
              <a:round/>
              <a:headEnd/>
              <a:tailEnd/>
            </a:ln>
          </p:spPr>
          <p:txBody>
            <a:bodyPr wrap="none" anchor="ctr"/>
            <a:lstStyle/>
            <a:p>
              <a:endParaRPr lang="en-US" sz="2200"/>
            </a:p>
          </p:txBody>
        </p:sp>
        <p:sp>
          <p:nvSpPr>
            <p:cNvPr id="14351" name="Arc 21"/>
            <p:cNvSpPr>
              <a:spLocks/>
            </p:cNvSpPr>
            <p:nvPr/>
          </p:nvSpPr>
          <p:spPr bwMode="auto">
            <a:xfrm flipH="1">
              <a:off x="1248" y="3024"/>
              <a:ext cx="1344" cy="336"/>
            </a:xfrm>
            <a:custGeom>
              <a:avLst/>
              <a:gdLst>
                <a:gd name="T0" fmla="*/ 16 w 21385"/>
                <a:gd name="T1" fmla="*/ 0 h 21599"/>
                <a:gd name="T2" fmla="*/ 1344 w 21385"/>
                <a:gd name="T3" fmla="*/ 289 h 21599"/>
                <a:gd name="T4" fmla="*/ 0 w 21385"/>
                <a:gd name="T5" fmla="*/ 336 h 21599"/>
                <a:gd name="T6" fmla="*/ 0 60000 65536"/>
                <a:gd name="T7" fmla="*/ 0 60000 65536"/>
                <a:gd name="T8" fmla="*/ 0 60000 65536"/>
                <a:gd name="T9" fmla="*/ 0 w 21385"/>
                <a:gd name="T10" fmla="*/ 0 h 21599"/>
                <a:gd name="T11" fmla="*/ 21385 w 21385"/>
                <a:gd name="T12" fmla="*/ 21599 h 21599"/>
              </a:gdLst>
              <a:ahLst/>
              <a:cxnLst>
                <a:cxn ang="T6">
                  <a:pos x="T0" y="T1"/>
                </a:cxn>
                <a:cxn ang="T7">
                  <a:pos x="T2" y="T3"/>
                </a:cxn>
                <a:cxn ang="T8">
                  <a:pos x="T4" y="T5"/>
                </a:cxn>
              </a:cxnLst>
              <a:rect l="T9" t="T10" r="T11" b="T12"/>
              <a:pathLst>
                <a:path w="21385" h="21599" fill="none" extrusionOk="0">
                  <a:moveTo>
                    <a:pt x="251" y="0"/>
                  </a:moveTo>
                  <a:cubicBezTo>
                    <a:pt x="10909" y="124"/>
                    <a:pt x="19883" y="8004"/>
                    <a:pt x="21384" y="18557"/>
                  </a:cubicBezTo>
                </a:path>
                <a:path w="21385" h="21599" stroke="0" extrusionOk="0">
                  <a:moveTo>
                    <a:pt x="251" y="0"/>
                  </a:moveTo>
                  <a:cubicBezTo>
                    <a:pt x="10909" y="124"/>
                    <a:pt x="19883" y="8004"/>
                    <a:pt x="21384" y="18557"/>
                  </a:cubicBezTo>
                  <a:lnTo>
                    <a:pt x="0" y="21599"/>
                  </a:lnTo>
                  <a:close/>
                </a:path>
              </a:pathLst>
            </a:custGeom>
            <a:noFill/>
            <a:ln w="28575">
              <a:solidFill>
                <a:schemeClr val="accent2"/>
              </a:solidFill>
              <a:round/>
              <a:headEnd/>
              <a:tailEnd/>
            </a:ln>
          </p:spPr>
          <p:txBody>
            <a:bodyPr wrap="none" anchor="ctr"/>
            <a:lstStyle/>
            <a:p>
              <a:endParaRPr lang="en-US" sz="2200"/>
            </a:p>
          </p:txBody>
        </p:sp>
        <p:sp>
          <p:nvSpPr>
            <p:cNvPr id="14352" name="Line 22"/>
            <p:cNvSpPr>
              <a:spLocks noChangeShapeType="1"/>
            </p:cNvSpPr>
            <p:nvPr/>
          </p:nvSpPr>
          <p:spPr bwMode="auto">
            <a:xfrm flipV="1">
              <a:off x="672" y="3024"/>
              <a:ext cx="816" cy="960"/>
            </a:xfrm>
            <a:prstGeom prst="line">
              <a:avLst/>
            </a:prstGeom>
            <a:noFill/>
            <a:ln w="28575">
              <a:solidFill>
                <a:srgbClr val="FF3300"/>
              </a:solidFill>
              <a:round/>
              <a:headEnd/>
              <a:tailEnd/>
            </a:ln>
          </p:spPr>
          <p:txBody>
            <a:bodyPr wrap="none" anchor="ctr"/>
            <a:lstStyle/>
            <a:p>
              <a:endParaRPr lang="en-US" sz="2200"/>
            </a:p>
          </p:txBody>
        </p:sp>
        <p:sp>
          <p:nvSpPr>
            <p:cNvPr id="14353" name="Line 23"/>
            <p:cNvSpPr>
              <a:spLocks noChangeShapeType="1"/>
            </p:cNvSpPr>
            <p:nvPr/>
          </p:nvSpPr>
          <p:spPr bwMode="auto">
            <a:xfrm>
              <a:off x="1488" y="3024"/>
              <a:ext cx="1920" cy="0"/>
            </a:xfrm>
            <a:prstGeom prst="line">
              <a:avLst/>
            </a:prstGeom>
            <a:noFill/>
            <a:ln w="28575">
              <a:solidFill>
                <a:srgbClr val="FF3300"/>
              </a:solidFill>
              <a:round/>
              <a:headEnd/>
              <a:tailEnd/>
            </a:ln>
          </p:spPr>
          <p:txBody>
            <a:bodyPr wrap="none" anchor="ctr"/>
            <a:lstStyle/>
            <a:p>
              <a:endParaRPr lang="en-US" sz="2200"/>
            </a:p>
          </p:txBody>
        </p:sp>
        <p:sp>
          <p:nvSpPr>
            <p:cNvPr id="14354" name="Line 25"/>
            <p:cNvSpPr>
              <a:spLocks noChangeShapeType="1"/>
            </p:cNvSpPr>
            <p:nvPr/>
          </p:nvSpPr>
          <p:spPr bwMode="auto">
            <a:xfrm flipH="1" flipV="1">
              <a:off x="3408" y="3024"/>
              <a:ext cx="816" cy="960"/>
            </a:xfrm>
            <a:prstGeom prst="line">
              <a:avLst/>
            </a:prstGeom>
            <a:noFill/>
            <a:ln w="28575">
              <a:solidFill>
                <a:srgbClr val="FF3300"/>
              </a:solidFill>
              <a:round/>
              <a:headEnd/>
              <a:tailEnd/>
            </a:ln>
          </p:spPr>
          <p:txBody>
            <a:bodyPr wrap="none" anchor="ctr"/>
            <a:lstStyle/>
            <a:p>
              <a:endParaRPr lang="en-US" sz="2200"/>
            </a:p>
          </p:txBody>
        </p:sp>
        <p:sp>
          <p:nvSpPr>
            <p:cNvPr id="14355" name="Text Box 27"/>
            <p:cNvSpPr txBox="1">
              <a:spLocks noChangeArrowheads="1"/>
            </p:cNvSpPr>
            <p:nvPr/>
          </p:nvSpPr>
          <p:spPr bwMode="auto">
            <a:xfrm>
              <a:off x="1492" y="3561"/>
              <a:ext cx="2337" cy="271"/>
            </a:xfrm>
            <a:prstGeom prst="rect">
              <a:avLst/>
            </a:prstGeom>
            <a:noFill/>
            <a:ln w="9525">
              <a:noFill/>
              <a:miter lim="800000"/>
              <a:headEnd/>
              <a:tailEnd/>
            </a:ln>
          </p:spPr>
          <p:txBody>
            <a:bodyPr wrap="none">
              <a:spAutoFit/>
            </a:bodyPr>
            <a:lstStyle/>
            <a:p>
              <a:r>
                <a:rPr lang="en-US" sz="2200">
                  <a:solidFill>
                    <a:schemeClr val="accent2"/>
                  </a:solidFill>
                </a:rPr>
                <a:t>Actual log-magnitude response</a:t>
              </a:r>
              <a:endParaRPr lang="en-US" sz="2200"/>
            </a:p>
          </p:txBody>
        </p:sp>
        <p:sp>
          <p:nvSpPr>
            <p:cNvPr id="14356" name="Line 28"/>
            <p:cNvSpPr>
              <a:spLocks noChangeShapeType="1"/>
            </p:cNvSpPr>
            <p:nvPr/>
          </p:nvSpPr>
          <p:spPr bwMode="auto">
            <a:xfrm flipH="1" flipV="1">
              <a:off x="1492" y="3168"/>
              <a:ext cx="140" cy="393"/>
            </a:xfrm>
            <a:prstGeom prst="line">
              <a:avLst/>
            </a:prstGeom>
            <a:noFill/>
            <a:ln w="28575">
              <a:solidFill>
                <a:schemeClr val="accent2"/>
              </a:solidFill>
              <a:round/>
              <a:headEnd/>
              <a:tailEnd type="triangle" w="med" len="med"/>
            </a:ln>
          </p:spPr>
          <p:txBody>
            <a:bodyPr wrap="none" anchor="ctr"/>
            <a:lstStyle/>
            <a:p>
              <a:endParaRPr lang="en-US" sz="2200"/>
            </a:p>
          </p:txBody>
        </p:sp>
        <p:sp>
          <p:nvSpPr>
            <p:cNvPr id="14357" name="Text Box 29"/>
            <p:cNvSpPr txBox="1">
              <a:spLocks noChangeArrowheads="1"/>
            </p:cNvSpPr>
            <p:nvPr/>
          </p:nvSpPr>
          <p:spPr bwMode="auto">
            <a:xfrm>
              <a:off x="1868" y="2640"/>
              <a:ext cx="2634" cy="271"/>
            </a:xfrm>
            <a:prstGeom prst="rect">
              <a:avLst/>
            </a:prstGeom>
            <a:noFill/>
            <a:ln w="9525">
              <a:noFill/>
              <a:miter lim="800000"/>
              <a:headEnd/>
              <a:tailEnd/>
            </a:ln>
          </p:spPr>
          <p:txBody>
            <a:bodyPr wrap="none">
              <a:spAutoFit/>
            </a:bodyPr>
            <a:lstStyle/>
            <a:p>
              <a:r>
                <a:rPr lang="en-US" sz="2200">
                  <a:solidFill>
                    <a:srgbClr val="FF3300"/>
                  </a:solidFill>
                </a:rPr>
                <a:t>Bode “straight-line” approximation</a:t>
              </a:r>
              <a:endParaRPr lang="en-US" sz="2200"/>
            </a:p>
          </p:txBody>
        </p:sp>
        <p:sp>
          <p:nvSpPr>
            <p:cNvPr id="14358" name="Line 30"/>
            <p:cNvSpPr>
              <a:spLocks noChangeShapeType="1"/>
            </p:cNvSpPr>
            <p:nvPr/>
          </p:nvSpPr>
          <p:spPr bwMode="auto">
            <a:xfrm flipH="1">
              <a:off x="1632" y="2773"/>
              <a:ext cx="236" cy="251"/>
            </a:xfrm>
            <a:prstGeom prst="line">
              <a:avLst/>
            </a:prstGeom>
            <a:noFill/>
            <a:ln w="28575">
              <a:solidFill>
                <a:srgbClr val="FF3300"/>
              </a:solidFill>
              <a:round/>
              <a:headEnd/>
              <a:tailEnd type="triangle" w="med" len="med"/>
            </a:ln>
          </p:spPr>
          <p:txBody>
            <a:bodyPr wrap="none" anchor="ctr"/>
            <a:lstStyle/>
            <a:p>
              <a:endParaRPr lang="en-US" sz="2200"/>
            </a:p>
          </p:txBody>
        </p:sp>
        <p:sp>
          <p:nvSpPr>
            <p:cNvPr id="14359" name="Text Box 31"/>
            <p:cNvSpPr txBox="1">
              <a:spLocks noChangeArrowheads="1"/>
            </p:cNvSpPr>
            <p:nvPr/>
          </p:nvSpPr>
          <p:spPr bwMode="auto">
            <a:xfrm>
              <a:off x="1948" y="3984"/>
              <a:ext cx="1424" cy="271"/>
            </a:xfrm>
            <a:prstGeom prst="rect">
              <a:avLst/>
            </a:prstGeom>
            <a:noFill/>
            <a:ln w="9525">
              <a:noFill/>
              <a:miter lim="800000"/>
              <a:headEnd/>
              <a:tailEnd/>
            </a:ln>
          </p:spPr>
          <p:txBody>
            <a:bodyPr wrap="none">
              <a:spAutoFit/>
            </a:bodyPr>
            <a:lstStyle/>
            <a:p>
              <a:r>
                <a:rPr lang="en-US" sz="2200">
                  <a:solidFill>
                    <a:schemeClr val="accent2"/>
                  </a:solidFill>
                </a:rPr>
                <a:t>(w on a log scale)</a:t>
              </a:r>
              <a:r>
                <a:rPr lang="en-US" sz="2200"/>
                <a:t> </a:t>
              </a:r>
            </a:p>
          </p:txBody>
        </p:sp>
        <p:sp>
          <p:nvSpPr>
            <p:cNvPr id="14360" name="Text Box 32"/>
            <p:cNvSpPr txBox="1">
              <a:spLocks noChangeArrowheads="1"/>
            </p:cNvSpPr>
            <p:nvPr/>
          </p:nvSpPr>
          <p:spPr bwMode="auto">
            <a:xfrm>
              <a:off x="432" y="2542"/>
              <a:ext cx="1017" cy="271"/>
            </a:xfrm>
            <a:prstGeom prst="rect">
              <a:avLst/>
            </a:prstGeom>
            <a:noFill/>
            <a:ln w="9525">
              <a:noFill/>
              <a:miter lim="800000"/>
              <a:headEnd/>
              <a:tailEnd/>
            </a:ln>
          </p:spPr>
          <p:txBody>
            <a:bodyPr wrap="none">
              <a:spAutoFit/>
            </a:bodyPr>
            <a:lstStyle/>
            <a:p>
              <a:r>
                <a:rPr lang="en-US" sz="2200">
                  <a:solidFill>
                    <a:schemeClr val="accent2"/>
                  </a:solidFill>
                </a:rPr>
                <a:t>20log|H(jw)|</a:t>
              </a:r>
              <a:endParaRPr lang="en-US" sz="2200"/>
            </a:p>
          </p:txBody>
        </p:sp>
      </p:grpSp>
      <p:sp>
        <p:nvSpPr>
          <p:cNvPr id="2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7"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
        <p:nvSpPr>
          <p:cNvPr id="23" name="Rectangle 1036"/>
          <p:cNvSpPr>
            <a:spLocks noChangeArrowheads="1"/>
          </p:cNvSpPr>
          <p:nvPr/>
        </p:nvSpPr>
        <p:spPr bwMode="auto">
          <a:xfrm>
            <a:off x="0" y="406400"/>
            <a:ext cx="9144000" cy="685800"/>
          </a:xfrm>
          <a:prstGeom prst="rect">
            <a:avLst/>
          </a:prstGeom>
          <a:noFill/>
          <a:ln w="9525">
            <a:noFill/>
            <a:miter lim="800000"/>
            <a:headEnd/>
            <a:tailEnd/>
          </a:ln>
        </p:spPr>
        <p:txBody>
          <a:bodyPr/>
          <a:lstStyle/>
          <a:p>
            <a:pPr>
              <a:lnSpc>
                <a:spcPct val="80000"/>
              </a:lnSpc>
              <a:spcBef>
                <a:spcPct val="20000"/>
              </a:spcBef>
              <a:tabLst>
                <a:tab pos="0" algn="l"/>
                <a:tab pos="914400" algn="l"/>
              </a:tabLst>
            </a:pPr>
            <a:r>
              <a:rPr lang="en-US" sz="2200" b="1" u="sng" dirty="0">
                <a:solidFill>
                  <a:srgbClr val="FF3300"/>
                </a:solidFill>
                <a:cs typeface="Times New Roman" pitchFamily="18" charset="0"/>
              </a:rPr>
              <a:t>Read</a:t>
            </a:r>
            <a:r>
              <a:rPr lang="en-US" sz="2200" b="1" dirty="0">
                <a:solidFill>
                  <a:srgbClr val="FF3300"/>
                </a:solidFill>
                <a:cs typeface="Times New Roman" pitchFamily="18" charset="0"/>
              </a:rPr>
              <a:t>:  </a:t>
            </a:r>
            <a:r>
              <a:rPr lang="en-US" sz="2200" dirty="0" smtClean="0">
                <a:solidFill>
                  <a:srgbClr val="FF3300"/>
                </a:solidFill>
                <a:cs typeface="Times New Roman" pitchFamily="18" charset="0"/>
              </a:rPr>
              <a:t>Ch</a:t>
            </a:r>
            <a:r>
              <a:rPr lang="en-US" sz="2200" dirty="0">
                <a:solidFill>
                  <a:srgbClr val="FF3300"/>
                </a:solidFill>
                <a:cs typeface="Times New Roman" pitchFamily="18" charset="0"/>
              </a:rPr>
              <a:t>. 15, Sect. 1-2; and </a:t>
            </a:r>
            <a:r>
              <a:rPr lang="en-US" sz="2200" dirty="0" smtClean="0">
                <a:solidFill>
                  <a:srgbClr val="FF3300"/>
                </a:solidFill>
                <a:cs typeface="Times New Roman" pitchFamily="18" charset="0"/>
              </a:rPr>
              <a:t>Appendices D&amp;E </a:t>
            </a:r>
            <a:r>
              <a:rPr lang="en-US" sz="2200" dirty="0">
                <a:solidFill>
                  <a:srgbClr val="FF3300"/>
                </a:solidFill>
                <a:cs typeface="Times New Roman" pitchFamily="18" charset="0"/>
              </a:rPr>
              <a:t>	in </a:t>
            </a:r>
            <a:r>
              <a:rPr lang="en-US" sz="2200" i="1" u="sng" dirty="0">
                <a:solidFill>
                  <a:srgbClr val="FF3300"/>
                </a:solidFill>
                <a:cs typeface="Times New Roman" pitchFamily="18" charset="0"/>
              </a:rPr>
              <a:t>Electric Circuits</a:t>
            </a:r>
            <a:r>
              <a:rPr lang="en-US" sz="2200" i="1" u="sng">
                <a:solidFill>
                  <a:srgbClr val="FF3300"/>
                </a:solidFill>
                <a:cs typeface="Times New Roman" pitchFamily="18" charset="0"/>
              </a:rPr>
              <a:t>, </a:t>
            </a:r>
            <a:r>
              <a:rPr lang="en-US" sz="2200" i="1" u="sng" smtClean="0">
                <a:solidFill>
                  <a:srgbClr val="FF3300"/>
                </a:solidFill>
                <a:cs typeface="Times New Roman" pitchFamily="18" charset="0"/>
              </a:rPr>
              <a:t>10</a:t>
            </a:r>
            <a:r>
              <a:rPr lang="en-US" sz="2200" i="1" u="sng" baseline="30000" smtClean="0">
                <a:solidFill>
                  <a:srgbClr val="FF3300"/>
                </a:solidFill>
                <a:cs typeface="Times New Roman" pitchFamily="18" charset="0"/>
              </a:rPr>
              <a:t>th</a:t>
            </a:r>
            <a:r>
              <a:rPr lang="en-US" sz="2200" i="1" u="sng" smtClean="0">
                <a:solidFill>
                  <a:srgbClr val="FF3300"/>
                </a:solidFill>
                <a:cs typeface="Times New Roman" pitchFamily="18" charset="0"/>
              </a:rPr>
              <a:t> </a:t>
            </a:r>
            <a:r>
              <a:rPr lang="en-US" sz="2200" i="1" u="sng" dirty="0">
                <a:solidFill>
                  <a:srgbClr val="FF3300"/>
                </a:solidFill>
                <a:cs typeface="Times New Roman" pitchFamily="18" charset="0"/>
              </a:rPr>
              <a:t>Edition</a:t>
            </a:r>
            <a:r>
              <a:rPr lang="en-US" sz="2200" dirty="0">
                <a:solidFill>
                  <a:srgbClr val="FF3300"/>
                </a:solidFill>
                <a:cs typeface="Times New Roman" pitchFamily="18" charset="0"/>
              </a:rPr>
              <a:t> by Nilsson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10"/>
          <p:cNvSpPr>
            <a:spLocks noChangeArrowheads="1"/>
          </p:cNvSpPr>
          <p:nvPr/>
        </p:nvSpPr>
        <p:spPr bwMode="auto">
          <a:xfrm>
            <a:off x="0" y="381000"/>
            <a:ext cx="9144000" cy="498598"/>
          </a:xfrm>
          <a:prstGeom prst="rect">
            <a:avLst/>
          </a:prstGeom>
          <a:noFill/>
          <a:ln w="9525">
            <a:noFill/>
            <a:miter lim="800000"/>
            <a:headEnd/>
            <a:tailEnd/>
          </a:ln>
        </p:spPr>
        <p:txBody>
          <a:bodyPr wrap="square">
            <a:spAutoFit/>
          </a:bodyPr>
          <a:lstStyle/>
          <a:p>
            <a:pPr>
              <a:lnSpc>
                <a:spcPct val="120000"/>
              </a:lnSpc>
              <a:tabLst>
                <a:tab pos="225425" algn="l"/>
                <a:tab pos="457200" algn="l"/>
              </a:tabLst>
            </a:pPr>
            <a:r>
              <a:rPr lang="en-US" sz="2200" b="1" dirty="0">
                <a:solidFill>
                  <a:schemeClr val="accent2"/>
                </a:solidFill>
              </a:rPr>
              <a:t>2.	   A)  1 + jw/w</a:t>
            </a:r>
            <a:r>
              <a:rPr lang="en-US" sz="2200" b="1" baseline="-25000" dirty="0">
                <a:solidFill>
                  <a:schemeClr val="accent2"/>
                </a:solidFill>
              </a:rPr>
              <a:t>1</a:t>
            </a:r>
            <a:r>
              <a:rPr lang="en-US" sz="2200" b="1" dirty="0">
                <a:solidFill>
                  <a:schemeClr val="accent2"/>
                </a:solidFill>
              </a:rPr>
              <a:t>   (a zero):   The straight-line approximations are:</a:t>
            </a:r>
          </a:p>
        </p:txBody>
      </p:sp>
      <p:graphicFrame>
        <p:nvGraphicFramePr>
          <p:cNvPr id="6146" name="Object 13"/>
          <p:cNvGraphicFramePr>
            <a:graphicFrameLocks noChangeAspect="1"/>
          </p:cNvGraphicFramePr>
          <p:nvPr/>
        </p:nvGraphicFramePr>
        <p:xfrm>
          <a:off x="888999" y="919162"/>
          <a:ext cx="6287083" cy="2141537"/>
        </p:xfrm>
        <a:graphic>
          <a:graphicData uri="http://schemas.openxmlformats.org/presentationml/2006/ole">
            <mc:AlternateContent xmlns:mc="http://schemas.openxmlformats.org/markup-compatibility/2006">
              <mc:Choice xmlns:v="urn:schemas-microsoft-com:vml" Requires="v">
                <p:oleObj spid="_x0000_s36881" name="Equation" r:id="rId3" imgW="5105160" imgH="1574640" progId="">
                  <p:embed/>
                </p:oleObj>
              </mc:Choice>
              <mc:Fallback>
                <p:oleObj name="Equation" r:id="rId3" imgW="5105160" imgH="157464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99" y="919162"/>
                        <a:ext cx="6287083" cy="214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14"/>
          <p:cNvSpPr>
            <a:spLocks noChangeArrowheads="1"/>
          </p:cNvSpPr>
          <p:nvPr/>
        </p:nvSpPr>
        <p:spPr bwMode="auto">
          <a:xfrm>
            <a:off x="0" y="3200400"/>
            <a:ext cx="9144000" cy="1446550"/>
          </a:xfrm>
          <a:prstGeom prst="rect">
            <a:avLst/>
          </a:prstGeom>
          <a:noFill/>
          <a:ln w="9525">
            <a:noFill/>
            <a:miter lim="800000"/>
            <a:headEnd/>
            <a:tailEnd/>
          </a:ln>
        </p:spPr>
        <p:txBody>
          <a:bodyPr wrap="square">
            <a:spAutoFit/>
          </a:bodyPr>
          <a:lstStyle/>
          <a:p>
            <a:pPr>
              <a:tabLst>
                <a:tab pos="342900" algn="l"/>
              </a:tabLst>
            </a:pPr>
            <a:r>
              <a:rPr lang="en-US" sz="2200" dirty="0">
                <a:solidFill>
                  <a:schemeClr val="accent2"/>
                </a:solidFill>
              </a:rPr>
              <a:t>To determine the LM and phase responses, consider 3 ranges for w:</a:t>
            </a:r>
          </a:p>
          <a:p>
            <a:pPr>
              <a:tabLst>
                <a:tab pos="342900" algn="l"/>
              </a:tabLst>
            </a:pPr>
            <a:r>
              <a:rPr lang="en-US" sz="2200" dirty="0">
                <a:solidFill>
                  <a:schemeClr val="accent2"/>
                </a:solidFill>
              </a:rPr>
              <a:t>1)	w &lt;&lt; w</a:t>
            </a:r>
            <a:r>
              <a:rPr lang="en-US" sz="2200" baseline="-25000" dirty="0">
                <a:solidFill>
                  <a:schemeClr val="accent2"/>
                </a:solidFill>
              </a:rPr>
              <a:t>1</a:t>
            </a:r>
            <a:endParaRPr lang="en-US" sz="2200" dirty="0">
              <a:solidFill>
                <a:schemeClr val="accent2"/>
              </a:solidFill>
            </a:endParaRPr>
          </a:p>
          <a:p>
            <a:pPr>
              <a:tabLst>
                <a:tab pos="342900" algn="l"/>
              </a:tabLst>
            </a:pPr>
            <a:r>
              <a:rPr lang="en-US" sz="2200" dirty="0">
                <a:solidFill>
                  <a:schemeClr val="accent2"/>
                </a:solidFill>
              </a:rPr>
              <a:t>2)	w &gt;&gt; w</a:t>
            </a:r>
            <a:r>
              <a:rPr lang="en-US" sz="2200" baseline="-25000" dirty="0">
                <a:solidFill>
                  <a:schemeClr val="accent2"/>
                </a:solidFill>
              </a:rPr>
              <a:t>1</a:t>
            </a:r>
            <a:endParaRPr lang="en-US" sz="2200" dirty="0">
              <a:solidFill>
                <a:schemeClr val="accent2"/>
              </a:solidFill>
            </a:endParaRPr>
          </a:p>
          <a:p>
            <a:pPr>
              <a:tabLst>
                <a:tab pos="342900" algn="l"/>
              </a:tabLst>
            </a:pPr>
            <a:r>
              <a:rPr lang="en-US" sz="2200" dirty="0">
                <a:solidFill>
                  <a:schemeClr val="accent2"/>
                </a:solidFill>
              </a:rPr>
              <a:t>3)	w = w</a:t>
            </a:r>
            <a:r>
              <a:rPr lang="en-US" sz="2200" baseline="-25000" dirty="0">
                <a:solidFill>
                  <a:schemeClr val="accent2"/>
                </a:solidFill>
              </a:rPr>
              <a:t>1</a:t>
            </a:r>
            <a:endParaRPr lang="en-US" sz="2200" baseline="-25000" dirty="0"/>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5"/>
          <p:cNvSpPr>
            <a:spLocks noChangeArrowheads="1"/>
          </p:cNvSpPr>
          <p:nvPr/>
        </p:nvSpPr>
        <p:spPr bwMode="auto">
          <a:xfrm>
            <a:off x="0" y="406400"/>
            <a:ext cx="9144000" cy="430887"/>
          </a:xfrm>
          <a:prstGeom prst="rect">
            <a:avLst/>
          </a:prstGeom>
          <a:noFill/>
          <a:ln w="9525">
            <a:noFill/>
            <a:miter lim="800000"/>
            <a:headEnd/>
            <a:tailEnd/>
          </a:ln>
        </p:spPr>
        <p:txBody>
          <a:bodyPr wrap="square">
            <a:spAutoFit/>
          </a:bodyPr>
          <a:lstStyle/>
          <a:p>
            <a:pPr>
              <a:tabLst>
                <a:tab pos="225425" algn="l"/>
              </a:tabLst>
            </a:pPr>
            <a:r>
              <a:rPr lang="en-US" sz="2200" b="1" dirty="0" smtClean="0">
                <a:solidFill>
                  <a:schemeClr val="accent2"/>
                </a:solidFill>
              </a:rPr>
              <a:t>The </a:t>
            </a:r>
            <a:r>
              <a:rPr lang="en-US" sz="2200" b="1" dirty="0">
                <a:solidFill>
                  <a:schemeClr val="accent2"/>
                </a:solidFill>
              </a:rPr>
              <a:t>Bode approximations (LM and phase) for 1 + jw/w</a:t>
            </a:r>
            <a:r>
              <a:rPr lang="en-US" sz="2200" b="1" baseline="-25000" dirty="0">
                <a:solidFill>
                  <a:schemeClr val="accent2"/>
                </a:solidFill>
              </a:rPr>
              <a:t>1</a:t>
            </a:r>
            <a:r>
              <a:rPr lang="en-US" sz="2200" b="1" dirty="0">
                <a:solidFill>
                  <a:schemeClr val="accent2"/>
                </a:solidFill>
              </a:rPr>
              <a:t> are shown below.</a:t>
            </a:r>
          </a:p>
        </p:txBody>
      </p:sp>
      <p:sp>
        <p:nvSpPr>
          <p:cNvPr id="7175" name="Rectangle 6"/>
          <p:cNvSpPr>
            <a:spLocks noChangeArrowheads="1"/>
          </p:cNvSpPr>
          <p:nvPr/>
        </p:nvSpPr>
        <p:spPr bwMode="auto">
          <a:xfrm>
            <a:off x="0" y="4734342"/>
            <a:ext cx="9144000" cy="2123658"/>
          </a:xfrm>
          <a:prstGeom prst="rect">
            <a:avLst/>
          </a:prstGeom>
          <a:noFill/>
          <a:ln w="28575">
            <a:solidFill>
              <a:schemeClr val="accent2"/>
            </a:solidFill>
            <a:miter lim="800000"/>
            <a:headEnd/>
            <a:tailEnd/>
          </a:ln>
        </p:spPr>
        <p:txBody>
          <a:bodyPr wrap="square">
            <a:spAutoFit/>
          </a:bodyPr>
          <a:lstStyle/>
          <a:p>
            <a:pPr marL="228600" indent="-228600">
              <a:tabLst>
                <a:tab pos="225425" algn="l"/>
              </a:tabLst>
            </a:pPr>
            <a:r>
              <a:rPr lang="en-US" sz="2200" b="1" u="sng" dirty="0">
                <a:solidFill>
                  <a:schemeClr val="accent2"/>
                </a:solidFill>
              </a:rPr>
              <a:t>Summary</a:t>
            </a:r>
            <a:r>
              <a:rPr lang="en-US" sz="2200" b="1" dirty="0">
                <a:solidFill>
                  <a:schemeClr val="accent2"/>
                </a:solidFill>
              </a:rPr>
              <a:t>:  A 1 + </a:t>
            </a:r>
            <a:r>
              <a:rPr lang="en-US" sz="2200" b="1" dirty="0" err="1">
                <a:solidFill>
                  <a:schemeClr val="accent2"/>
                </a:solidFill>
              </a:rPr>
              <a:t>jw</a:t>
            </a:r>
            <a:r>
              <a:rPr lang="en-US" sz="2200" b="1" dirty="0">
                <a:solidFill>
                  <a:schemeClr val="accent2"/>
                </a:solidFill>
              </a:rPr>
              <a:t>/w</a:t>
            </a:r>
            <a:r>
              <a:rPr lang="en-US" sz="2200" b="1" baseline="-25000" dirty="0">
                <a:solidFill>
                  <a:schemeClr val="accent2"/>
                </a:solidFill>
              </a:rPr>
              <a:t>1</a:t>
            </a:r>
            <a:r>
              <a:rPr lang="en-US" sz="2200" b="1" dirty="0">
                <a:solidFill>
                  <a:schemeClr val="accent2"/>
                </a:solidFill>
              </a:rPr>
              <a:t>  (zero) term in H(</a:t>
            </a:r>
            <a:r>
              <a:rPr lang="en-US" sz="2200" b="1" dirty="0" err="1">
                <a:solidFill>
                  <a:schemeClr val="accent2"/>
                </a:solidFill>
              </a:rPr>
              <a:t>jw</a:t>
            </a:r>
            <a:r>
              <a:rPr lang="en-US" sz="2200" b="1" dirty="0">
                <a:solidFill>
                  <a:schemeClr val="accent2"/>
                </a:solidFill>
              </a:rPr>
              <a:t>): </a:t>
            </a:r>
          </a:p>
          <a:p>
            <a:pPr marL="228600" indent="-228600">
              <a:buFontTx/>
              <a:buChar char="•"/>
              <a:tabLst>
                <a:tab pos="225425" algn="l"/>
              </a:tabLst>
            </a:pPr>
            <a:r>
              <a:rPr lang="en-US" sz="2200" b="1" dirty="0">
                <a:solidFill>
                  <a:schemeClr val="accent2"/>
                </a:solidFill>
              </a:rPr>
              <a:t>Causes an upward break at w = w</a:t>
            </a:r>
            <a:r>
              <a:rPr lang="en-US" sz="2200" b="1" baseline="-25000" dirty="0">
                <a:solidFill>
                  <a:schemeClr val="accent2"/>
                </a:solidFill>
              </a:rPr>
              <a:t>1 </a:t>
            </a:r>
            <a:r>
              <a:rPr lang="en-US" sz="2200" b="1" dirty="0">
                <a:solidFill>
                  <a:schemeClr val="accent2"/>
                </a:solidFill>
              </a:rPr>
              <a:t> in the LM plot.  There is a 0dB effect before the break and a slope of +20dB/</a:t>
            </a:r>
            <a:r>
              <a:rPr lang="en-US" sz="2200" b="1" dirty="0" err="1">
                <a:solidFill>
                  <a:schemeClr val="accent2"/>
                </a:solidFill>
              </a:rPr>
              <a:t>dec</a:t>
            </a:r>
            <a:r>
              <a:rPr lang="en-US" sz="2200" b="1" dirty="0">
                <a:solidFill>
                  <a:schemeClr val="accent2"/>
                </a:solidFill>
              </a:rPr>
              <a:t> or +6dB/</a:t>
            </a:r>
            <a:r>
              <a:rPr lang="en-US" sz="2200" b="1" dirty="0" err="1">
                <a:solidFill>
                  <a:schemeClr val="accent2"/>
                </a:solidFill>
              </a:rPr>
              <a:t>oct</a:t>
            </a:r>
            <a:r>
              <a:rPr lang="en-US" sz="2200" b="1" dirty="0">
                <a:solidFill>
                  <a:schemeClr val="accent2"/>
                </a:solidFill>
              </a:rPr>
              <a:t> after the break.</a:t>
            </a:r>
          </a:p>
          <a:p>
            <a:pPr marL="228600" indent="-228600">
              <a:buFontTx/>
              <a:buChar char="•"/>
              <a:tabLst>
                <a:tab pos="225425" algn="l"/>
              </a:tabLst>
            </a:pPr>
            <a:r>
              <a:rPr lang="en-US" sz="2200" b="1" dirty="0">
                <a:solidFill>
                  <a:schemeClr val="accent2"/>
                </a:solidFill>
              </a:rPr>
              <a:t>Adds  90</a:t>
            </a:r>
            <a:r>
              <a:rPr lang="en-US" sz="2200" b="1" dirty="0">
                <a:solidFill>
                  <a:schemeClr val="accent2"/>
                </a:solidFill>
                <a:sym typeface="Symbol" pitchFamily="18" charset="2"/>
              </a:rPr>
              <a:t></a:t>
            </a:r>
            <a:r>
              <a:rPr lang="en-US" sz="2200" b="1" dirty="0">
                <a:solidFill>
                  <a:schemeClr val="accent2"/>
                </a:solidFill>
              </a:rPr>
              <a:t> to the phase plot over a 2 decade range beginning a decade before w</a:t>
            </a:r>
            <a:r>
              <a:rPr lang="en-US" sz="2200" b="1" baseline="-25000" dirty="0">
                <a:solidFill>
                  <a:schemeClr val="accent2"/>
                </a:solidFill>
              </a:rPr>
              <a:t>1</a:t>
            </a:r>
            <a:r>
              <a:rPr lang="en-US" sz="2200" b="1" dirty="0">
                <a:solidFill>
                  <a:schemeClr val="accent2"/>
                </a:solidFill>
              </a:rPr>
              <a:t> and ending a decade after w</a:t>
            </a:r>
            <a:r>
              <a:rPr lang="en-US" sz="2200" b="1" baseline="-25000" dirty="0">
                <a:solidFill>
                  <a:schemeClr val="accent2"/>
                </a:solidFill>
              </a:rPr>
              <a:t>1</a:t>
            </a:r>
            <a:r>
              <a:rPr lang="en-US" sz="2200" b="1" dirty="0">
                <a:solidFill>
                  <a:schemeClr val="accent2"/>
                </a:solidFill>
              </a:rPr>
              <a:t> </a:t>
            </a:r>
            <a:r>
              <a:rPr lang="en-US" sz="2200" b="1" dirty="0" smtClean="0">
                <a:solidFill>
                  <a:schemeClr val="accent2"/>
                </a:solidFill>
              </a:rPr>
              <a:t>. The slope is +45 deg/</a:t>
            </a:r>
            <a:r>
              <a:rPr lang="en-US" sz="2200" b="1" dirty="0" err="1" smtClean="0">
                <a:solidFill>
                  <a:schemeClr val="accent2"/>
                </a:solidFill>
              </a:rPr>
              <a:t>dec</a:t>
            </a:r>
            <a:r>
              <a:rPr lang="en-US" sz="2200" b="1" dirty="0" smtClean="0">
                <a:solidFill>
                  <a:schemeClr val="accent2"/>
                </a:solidFill>
              </a:rPr>
              <a:t> or +13.5 deg/</a:t>
            </a:r>
            <a:r>
              <a:rPr lang="en-US" sz="2200" b="1" dirty="0" err="1" smtClean="0">
                <a:solidFill>
                  <a:schemeClr val="accent2"/>
                </a:solidFill>
              </a:rPr>
              <a:t>oct</a:t>
            </a:r>
            <a:r>
              <a:rPr lang="en-US" sz="2200" b="1" dirty="0" smtClean="0">
                <a:solidFill>
                  <a:schemeClr val="accent2"/>
                </a:solidFill>
              </a:rPr>
              <a:t>.</a:t>
            </a:r>
          </a:p>
        </p:txBody>
      </p:sp>
      <p:graphicFrame>
        <p:nvGraphicFramePr>
          <p:cNvPr id="7170" name="Object 7"/>
          <p:cNvGraphicFramePr>
            <a:graphicFrameLocks noChangeAspect="1"/>
          </p:cNvGraphicFramePr>
          <p:nvPr/>
        </p:nvGraphicFramePr>
        <p:xfrm>
          <a:off x="-1" y="863600"/>
          <a:ext cx="9074727" cy="2438400"/>
        </p:xfrm>
        <a:graphic>
          <a:graphicData uri="http://schemas.openxmlformats.org/presentationml/2006/ole">
            <mc:AlternateContent xmlns:mc="http://schemas.openxmlformats.org/markup-compatibility/2006">
              <mc:Choice xmlns:v="urn:schemas-microsoft-com:vml" Requires="v">
                <p:oleObj spid="_x0000_s37905" name="Microsoft Draw Drawing" r:id="rId3" imgW="7394400" imgH="1988640" progId="">
                  <p:embed/>
                </p:oleObj>
              </mc:Choice>
              <mc:Fallback>
                <p:oleObj name="Microsoft Draw Drawing" r:id="rId3" imgW="7394400" imgH="198864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63600"/>
                        <a:ext cx="9074727" cy="2438400"/>
                      </a:xfrm>
                      <a:prstGeom prst="rect">
                        <a:avLst/>
                      </a:prstGeom>
                      <a:solidFill>
                        <a:schemeClr val="bg1"/>
                      </a:solidFill>
                      <a:ln>
                        <a:noFill/>
                      </a:ln>
                      <a:extLst>
                        <a:ext uri="{91240B29-F687-4F45-9708-019B960494DF}">
                          <a14:hiddenLine xmlns:a14="http://schemas.microsoft.com/office/drawing/2010/main" w="19050">
                            <a:solidFill>
                              <a:schemeClr val="accent2"/>
                            </a:solidFill>
                            <a:miter lim="800000"/>
                            <a:headEnd/>
                            <a:tailEnd/>
                          </a14:hiddenLine>
                        </a:ext>
                      </a:extLst>
                    </p:spPr>
                  </p:pic>
                </p:oleObj>
              </mc:Fallback>
            </mc:AlternateContent>
          </a:graphicData>
        </a:graphic>
      </p:graphicFrame>
      <p:sp>
        <p:nvSpPr>
          <p:cNvPr id="7176" name="Rectangle 8"/>
          <p:cNvSpPr>
            <a:spLocks noChangeArrowheads="1"/>
          </p:cNvSpPr>
          <p:nvPr/>
        </p:nvSpPr>
        <p:spPr bwMode="auto">
          <a:xfrm>
            <a:off x="0" y="3365500"/>
            <a:ext cx="9144000" cy="769441"/>
          </a:xfrm>
          <a:prstGeom prst="rect">
            <a:avLst/>
          </a:prstGeom>
          <a:noFill/>
          <a:ln w="9525">
            <a:noFill/>
            <a:miter lim="800000"/>
            <a:headEnd/>
            <a:tailEnd/>
          </a:ln>
        </p:spPr>
        <p:txBody>
          <a:bodyPr wrap="square">
            <a:spAutoFit/>
          </a:bodyPr>
          <a:lstStyle/>
          <a:p>
            <a:pPr>
              <a:tabLst>
                <a:tab pos="225425" algn="l"/>
              </a:tabLst>
            </a:pPr>
            <a:r>
              <a:rPr lang="en-US" sz="2200" b="1" dirty="0">
                <a:solidFill>
                  <a:schemeClr val="accent2"/>
                </a:solidFill>
              </a:rPr>
              <a:t>Discuss the amount of error between the actual responses and the Bode approximations.</a:t>
            </a:r>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5"/>
          <p:cNvSpPr>
            <a:spLocks noChangeArrowheads="1"/>
          </p:cNvSpPr>
          <p:nvPr/>
        </p:nvSpPr>
        <p:spPr bwMode="auto">
          <a:xfrm>
            <a:off x="0" y="393700"/>
            <a:ext cx="9144000" cy="869469"/>
          </a:xfrm>
          <a:prstGeom prst="rect">
            <a:avLst/>
          </a:prstGeom>
          <a:noFill/>
          <a:ln w="9525">
            <a:noFill/>
            <a:miter lim="800000"/>
            <a:headEnd/>
            <a:tailEnd/>
          </a:ln>
        </p:spPr>
        <p:txBody>
          <a:bodyPr wrap="square">
            <a:spAutoFit/>
          </a:bodyPr>
          <a:lstStyle/>
          <a:p>
            <a:pPr>
              <a:lnSpc>
                <a:spcPct val="120000"/>
              </a:lnSpc>
              <a:tabLst>
                <a:tab pos="225425" algn="l"/>
                <a:tab pos="457200" algn="l"/>
              </a:tabLst>
            </a:pPr>
            <a:endParaRPr lang="en-US" sz="2200" b="1" dirty="0" smtClean="0">
              <a:solidFill>
                <a:schemeClr val="accent2"/>
              </a:solidFill>
            </a:endParaRPr>
          </a:p>
          <a:p>
            <a:pPr>
              <a:lnSpc>
                <a:spcPct val="120000"/>
              </a:lnSpc>
              <a:tabLst>
                <a:tab pos="225425" algn="l"/>
                <a:tab pos="457200" algn="l"/>
              </a:tabLst>
            </a:pPr>
            <a:r>
              <a:rPr lang="en-US" sz="2200" b="1" dirty="0" smtClean="0">
                <a:solidFill>
                  <a:schemeClr val="accent2"/>
                </a:solidFill>
              </a:rPr>
              <a:t>2B</a:t>
            </a:r>
            <a:r>
              <a:rPr lang="en-US" sz="2200" b="1" dirty="0">
                <a:solidFill>
                  <a:schemeClr val="accent2"/>
                </a:solidFill>
              </a:rPr>
              <a:t>)                       (a pole):   The straight-line approximations are:</a:t>
            </a:r>
          </a:p>
        </p:txBody>
      </p:sp>
      <p:sp>
        <p:nvSpPr>
          <p:cNvPr id="8200" name="Rectangle 7"/>
          <p:cNvSpPr>
            <a:spLocks noChangeArrowheads="1"/>
          </p:cNvSpPr>
          <p:nvPr/>
        </p:nvSpPr>
        <p:spPr bwMode="auto">
          <a:xfrm>
            <a:off x="0" y="4873625"/>
            <a:ext cx="9144000" cy="1446550"/>
          </a:xfrm>
          <a:prstGeom prst="rect">
            <a:avLst/>
          </a:prstGeom>
          <a:noFill/>
          <a:ln w="9525">
            <a:noFill/>
            <a:miter lim="800000"/>
            <a:headEnd/>
            <a:tailEnd/>
          </a:ln>
        </p:spPr>
        <p:txBody>
          <a:bodyPr wrap="square">
            <a:spAutoFit/>
          </a:bodyPr>
          <a:lstStyle/>
          <a:p>
            <a:pPr>
              <a:tabLst>
                <a:tab pos="342900" algn="l"/>
              </a:tabLst>
            </a:pPr>
            <a:r>
              <a:rPr lang="en-US" sz="2200" dirty="0">
                <a:solidFill>
                  <a:schemeClr val="accent2"/>
                </a:solidFill>
              </a:rPr>
              <a:t>To determine the LM and phase responses, consider 3 ranges for w:</a:t>
            </a:r>
          </a:p>
          <a:p>
            <a:pPr>
              <a:tabLst>
                <a:tab pos="342900" algn="l"/>
              </a:tabLst>
            </a:pPr>
            <a:r>
              <a:rPr lang="en-US" sz="2200" dirty="0">
                <a:solidFill>
                  <a:schemeClr val="accent2"/>
                </a:solidFill>
              </a:rPr>
              <a:t>1)	w &lt;&lt; w</a:t>
            </a:r>
            <a:r>
              <a:rPr lang="en-US" sz="2200" baseline="-25000" dirty="0">
                <a:solidFill>
                  <a:schemeClr val="accent2"/>
                </a:solidFill>
              </a:rPr>
              <a:t>1</a:t>
            </a:r>
            <a:endParaRPr lang="en-US" sz="2200" dirty="0">
              <a:solidFill>
                <a:schemeClr val="accent2"/>
              </a:solidFill>
            </a:endParaRPr>
          </a:p>
          <a:p>
            <a:pPr>
              <a:tabLst>
                <a:tab pos="342900" algn="l"/>
              </a:tabLst>
            </a:pPr>
            <a:r>
              <a:rPr lang="en-US" sz="2200" dirty="0">
                <a:solidFill>
                  <a:schemeClr val="accent2"/>
                </a:solidFill>
              </a:rPr>
              <a:t>2)	w &gt;&gt; w</a:t>
            </a:r>
            <a:r>
              <a:rPr lang="en-US" sz="2200" baseline="-25000" dirty="0">
                <a:solidFill>
                  <a:schemeClr val="accent2"/>
                </a:solidFill>
              </a:rPr>
              <a:t>1</a:t>
            </a:r>
            <a:endParaRPr lang="en-US" sz="2200" dirty="0">
              <a:solidFill>
                <a:schemeClr val="accent2"/>
              </a:solidFill>
            </a:endParaRPr>
          </a:p>
          <a:p>
            <a:pPr>
              <a:tabLst>
                <a:tab pos="342900" algn="l"/>
              </a:tabLst>
            </a:pPr>
            <a:r>
              <a:rPr lang="en-US" sz="2200" dirty="0">
                <a:solidFill>
                  <a:schemeClr val="accent2"/>
                </a:solidFill>
              </a:rPr>
              <a:t>3)	w = w</a:t>
            </a:r>
            <a:r>
              <a:rPr lang="en-US" sz="2200" baseline="-25000" dirty="0">
                <a:solidFill>
                  <a:schemeClr val="accent2"/>
                </a:solidFill>
              </a:rPr>
              <a:t>1</a:t>
            </a:r>
            <a:endParaRPr lang="en-US" sz="2200" baseline="-25000" dirty="0"/>
          </a:p>
        </p:txBody>
      </p:sp>
      <p:graphicFrame>
        <p:nvGraphicFramePr>
          <p:cNvPr id="8194" name="Object 8"/>
          <p:cNvGraphicFramePr>
            <a:graphicFrameLocks noChangeAspect="1"/>
          </p:cNvGraphicFramePr>
          <p:nvPr/>
        </p:nvGraphicFramePr>
        <p:xfrm>
          <a:off x="228600" y="1790700"/>
          <a:ext cx="7442200" cy="2850295"/>
        </p:xfrm>
        <a:graphic>
          <a:graphicData uri="http://schemas.openxmlformats.org/presentationml/2006/ole">
            <mc:AlternateContent xmlns:mc="http://schemas.openxmlformats.org/markup-compatibility/2006">
              <mc:Choice xmlns:v="urn:schemas-microsoft-com:vml" Requires="v">
                <p:oleObj spid="_x0000_s38944" name="Equation" r:id="rId3" imgW="7454880" imgH="2489040" progId="">
                  <p:embed/>
                </p:oleObj>
              </mc:Choice>
              <mc:Fallback>
                <p:oleObj name="Equation" r:id="rId3" imgW="7454880" imgH="248904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90700"/>
                        <a:ext cx="7442200" cy="2850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9"/>
          <p:cNvGraphicFramePr>
            <a:graphicFrameLocks noChangeAspect="1"/>
          </p:cNvGraphicFramePr>
          <p:nvPr/>
        </p:nvGraphicFramePr>
        <p:xfrm>
          <a:off x="749300" y="622299"/>
          <a:ext cx="1270000" cy="1155347"/>
        </p:xfrm>
        <a:graphic>
          <a:graphicData uri="http://schemas.openxmlformats.org/presentationml/2006/ole">
            <mc:AlternateContent xmlns:mc="http://schemas.openxmlformats.org/markup-compatibility/2006">
              <mc:Choice xmlns:v="urn:schemas-microsoft-com:vml" Requires="v">
                <p:oleObj spid="_x0000_s38945" name="Equation" r:id="rId5" imgW="749160" imgH="622080" progId="">
                  <p:embed/>
                </p:oleObj>
              </mc:Choice>
              <mc:Fallback>
                <p:oleObj name="Equation" r:id="rId5" imgW="749160" imgH="62208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00" y="622299"/>
                        <a:ext cx="1270000" cy="11553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5"/>
          <p:cNvSpPr>
            <a:spLocks noChangeArrowheads="1"/>
          </p:cNvSpPr>
          <p:nvPr/>
        </p:nvSpPr>
        <p:spPr bwMode="auto">
          <a:xfrm>
            <a:off x="0" y="393700"/>
            <a:ext cx="9144000" cy="661720"/>
          </a:xfrm>
          <a:prstGeom prst="rect">
            <a:avLst/>
          </a:prstGeom>
          <a:noFill/>
          <a:ln w="9525">
            <a:noFill/>
            <a:miter lim="800000"/>
            <a:headEnd/>
            <a:tailEnd/>
          </a:ln>
        </p:spPr>
        <p:txBody>
          <a:bodyPr wrap="square">
            <a:spAutoFit/>
          </a:bodyPr>
          <a:lstStyle/>
          <a:p>
            <a:pPr>
              <a:tabLst>
                <a:tab pos="225425" algn="l"/>
              </a:tabLst>
            </a:pPr>
            <a:endParaRPr lang="en-US" sz="1600" b="1" dirty="0" smtClean="0">
              <a:solidFill>
                <a:schemeClr val="accent2"/>
              </a:solidFill>
            </a:endParaRPr>
          </a:p>
          <a:p>
            <a:pPr>
              <a:tabLst>
                <a:tab pos="225425" algn="l"/>
              </a:tabLst>
            </a:pPr>
            <a:r>
              <a:rPr lang="en-US" sz="2100" b="1" dirty="0" smtClean="0">
                <a:solidFill>
                  <a:schemeClr val="accent2"/>
                </a:solidFill>
              </a:rPr>
              <a:t>The </a:t>
            </a:r>
            <a:r>
              <a:rPr lang="en-US" sz="2100" b="1" dirty="0">
                <a:solidFill>
                  <a:schemeClr val="accent2"/>
                </a:solidFill>
              </a:rPr>
              <a:t>Bode approximations (LM and phase) for                     are shown below.</a:t>
            </a:r>
          </a:p>
        </p:txBody>
      </p:sp>
      <p:graphicFrame>
        <p:nvGraphicFramePr>
          <p:cNvPr id="9218" name="Object 9"/>
          <p:cNvGraphicFramePr>
            <a:graphicFrameLocks noChangeAspect="1"/>
          </p:cNvGraphicFramePr>
          <p:nvPr/>
        </p:nvGraphicFramePr>
        <p:xfrm>
          <a:off x="5422900" y="393699"/>
          <a:ext cx="1181100" cy="1074473"/>
        </p:xfrm>
        <a:graphic>
          <a:graphicData uri="http://schemas.openxmlformats.org/presentationml/2006/ole">
            <mc:AlternateContent xmlns:mc="http://schemas.openxmlformats.org/markup-compatibility/2006">
              <mc:Choice xmlns:v="urn:schemas-microsoft-com:vml" Requires="v">
                <p:oleObj spid="_x0000_s39968" name="Equation" r:id="rId3" imgW="749160" imgH="622080" progId="">
                  <p:embed/>
                </p:oleObj>
              </mc:Choice>
              <mc:Fallback>
                <p:oleObj name="Equation" r:id="rId3" imgW="749160" imgH="62208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93699"/>
                        <a:ext cx="1181100" cy="10744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10"/>
          <p:cNvGraphicFramePr>
            <a:graphicFrameLocks noChangeAspect="1"/>
          </p:cNvGraphicFramePr>
          <p:nvPr/>
        </p:nvGraphicFramePr>
        <p:xfrm>
          <a:off x="0" y="1390650"/>
          <a:ext cx="9052663" cy="2533650"/>
        </p:xfrm>
        <a:graphic>
          <a:graphicData uri="http://schemas.openxmlformats.org/presentationml/2006/ole">
            <mc:AlternateContent xmlns:mc="http://schemas.openxmlformats.org/markup-compatibility/2006">
              <mc:Choice xmlns:v="urn:schemas-microsoft-com:vml" Requires="v">
                <p:oleObj spid="_x0000_s39969" name="Microsoft Draw Drawing" r:id="rId5" imgW="7204680" imgH="2045880" progId="">
                  <p:embed/>
                </p:oleObj>
              </mc:Choice>
              <mc:Fallback>
                <p:oleObj name="Microsoft Draw Drawing" r:id="rId5" imgW="7204680" imgH="2045880"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0650"/>
                        <a:ext cx="9052663" cy="253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Rectangle 11"/>
          <p:cNvSpPr>
            <a:spLocks noChangeArrowheads="1"/>
          </p:cNvSpPr>
          <p:nvPr/>
        </p:nvSpPr>
        <p:spPr bwMode="auto">
          <a:xfrm>
            <a:off x="0" y="5149840"/>
            <a:ext cx="9144000" cy="1708160"/>
          </a:xfrm>
          <a:prstGeom prst="rect">
            <a:avLst/>
          </a:prstGeom>
          <a:noFill/>
          <a:ln w="28575">
            <a:solidFill>
              <a:schemeClr val="accent2"/>
            </a:solidFill>
            <a:miter lim="800000"/>
            <a:headEnd/>
            <a:tailEnd/>
          </a:ln>
        </p:spPr>
        <p:txBody>
          <a:bodyPr wrap="square">
            <a:spAutoFit/>
          </a:bodyPr>
          <a:lstStyle/>
          <a:p>
            <a:pPr marL="228600" indent="-228600">
              <a:tabLst>
                <a:tab pos="225425" algn="l"/>
              </a:tabLst>
            </a:pPr>
            <a:r>
              <a:rPr lang="en-US" sz="2100" b="1" u="sng" dirty="0">
                <a:solidFill>
                  <a:schemeClr val="accent2"/>
                </a:solidFill>
              </a:rPr>
              <a:t>Summary</a:t>
            </a:r>
            <a:r>
              <a:rPr lang="en-US" sz="2100" b="1" dirty="0">
                <a:solidFill>
                  <a:schemeClr val="accent2"/>
                </a:solidFill>
              </a:rPr>
              <a:t>:  A 1 + </a:t>
            </a:r>
            <a:r>
              <a:rPr lang="en-US" sz="2100" b="1" dirty="0" err="1">
                <a:solidFill>
                  <a:schemeClr val="accent2"/>
                </a:solidFill>
              </a:rPr>
              <a:t>jw</a:t>
            </a:r>
            <a:r>
              <a:rPr lang="en-US" sz="2100" b="1" dirty="0">
                <a:solidFill>
                  <a:schemeClr val="accent2"/>
                </a:solidFill>
              </a:rPr>
              <a:t>/w</a:t>
            </a:r>
            <a:r>
              <a:rPr lang="en-US" sz="2100" b="1" baseline="-25000" dirty="0">
                <a:solidFill>
                  <a:schemeClr val="accent2"/>
                </a:solidFill>
              </a:rPr>
              <a:t>1</a:t>
            </a:r>
            <a:r>
              <a:rPr lang="en-US" sz="2100" b="1" dirty="0">
                <a:solidFill>
                  <a:schemeClr val="accent2"/>
                </a:solidFill>
              </a:rPr>
              <a:t>  (zero) term in H(</a:t>
            </a:r>
            <a:r>
              <a:rPr lang="en-US" sz="2100" b="1" dirty="0" err="1">
                <a:solidFill>
                  <a:schemeClr val="accent2"/>
                </a:solidFill>
              </a:rPr>
              <a:t>jw</a:t>
            </a:r>
            <a:r>
              <a:rPr lang="en-US" sz="2100" b="1" dirty="0">
                <a:solidFill>
                  <a:schemeClr val="accent2"/>
                </a:solidFill>
              </a:rPr>
              <a:t>): </a:t>
            </a:r>
          </a:p>
          <a:p>
            <a:pPr marL="228600" indent="-228600">
              <a:buFontTx/>
              <a:buChar char="•"/>
              <a:tabLst>
                <a:tab pos="225425" algn="l"/>
              </a:tabLst>
            </a:pPr>
            <a:r>
              <a:rPr lang="en-US" sz="2100" b="1" dirty="0">
                <a:solidFill>
                  <a:schemeClr val="accent2"/>
                </a:solidFill>
              </a:rPr>
              <a:t>Causes an downward break at w = w</a:t>
            </a:r>
            <a:r>
              <a:rPr lang="en-US" sz="2100" b="1" baseline="-25000" dirty="0">
                <a:solidFill>
                  <a:schemeClr val="accent2"/>
                </a:solidFill>
              </a:rPr>
              <a:t>1 </a:t>
            </a:r>
            <a:r>
              <a:rPr lang="en-US" sz="2100" b="1" dirty="0">
                <a:solidFill>
                  <a:schemeClr val="accent2"/>
                </a:solidFill>
              </a:rPr>
              <a:t> in the LM plot.  There is a 0dB effect before the break and a slope of -20dB/</a:t>
            </a:r>
            <a:r>
              <a:rPr lang="en-US" sz="2100" b="1" dirty="0" err="1">
                <a:solidFill>
                  <a:schemeClr val="accent2"/>
                </a:solidFill>
              </a:rPr>
              <a:t>dec</a:t>
            </a:r>
            <a:r>
              <a:rPr lang="en-US" sz="2100" b="1" dirty="0">
                <a:solidFill>
                  <a:schemeClr val="accent2"/>
                </a:solidFill>
              </a:rPr>
              <a:t> or -6dB/</a:t>
            </a:r>
            <a:r>
              <a:rPr lang="en-US" sz="2100" b="1" dirty="0" err="1">
                <a:solidFill>
                  <a:schemeClr val="accent2"/>
                </a:solidFill>
              </a:rPr>
              <a:t>oct</a:t>
            </a:r>
            <a:r>
              <a:rPr lang="en-US" sz="2100" b="1" dirty="0">
                <a:solidFill>
                  <a:schemeClr val="accent2"/>
                </a:solidFill>
              </a:rPr>
              <a:t> after the break.</a:t>
            </a:r>
          </a:p>
          <a:p>
            <a:pPr marL="228600" indent="-228600">
              <a:buFontTx/>
              <a:buChar char="•"/>
              <a:tabLst>
                <a:tab pos="225425" algn="l"/>
              </a:tabLst>
            </a:pPr>
            <a:r>
              <a:rPr lang="en-US" sz="2100" b="1" dirty="0">
                <a:solidFill>
                  <a:schemeClr val="accent2"/>
                </a:solidFill>
              </a:rPr>
              <a:t>Adds  -90</a:t>
            </a:r>
            <a:r>
              <a:rPr lang="en-US" sz="2100" b="1" dirty="0">
                <a:solidFill>
                  <a:schemeClr val="accent2"/>
                </a:solidFill>
                <a:sym typeface="Symbol" pitchFamily="18" charset="2"/>
              </a:rPr>
              <a:t></a:t>
            </a:r>
            <a:r>
              <a:rPr lang="en-US" sz="2100" b="1" dirty="0">
                <a:solidFill>
                  <a:schemeClr val="accent2"/>
                </a:solidFill>
              </a:rPr>
              <a:t> to the phase plot over a 2 decade range beginning a decade before w</a:t>
            </a:r>
            <a:r>
              <a:rPr lang="en-US" sz="2100" b="1" baseline="-25000" dirty="0">
                <a:solidFill>
                  <a:schemeClr val="accent2"/>
                </a:solidFill>
              </a:rPr>
              <a:t>1</a:t>
            </a:r>
            <a:r>
              <a:rPr lang="en-US" sz="2100" b="1" dirty="0">
                <a:solidFill>
                  <a:schemeClr val="accent2"/>
                </a:solidFill>
              </a:rPr>
              <a:t> and ending a decade after w</a:t>
            </a:r>
            <a:r>
              <a:rPr lang="en-US" sz="2100" b="1" baseline="-25000" dirty="0">
                <a:solidFill>
                  <a:schemeClr val="accent2"/>
                </a:solidFill>
              </a:rPr>
              <a:t>1</a:t>
            </a:r>
            <a:r>
              <a:rPr lang="en-US" sz="2100" b="1" dirty="0">
                <a:solidFill>
                  <a:schemeClr val="accent2"/>
                </a:solidFill>
              </a:rPr>
              <a:t> </a:t>
            </a:r>
            <a:r>
              <a:rPr lang="en-US" sz="2100" b="1" dirty="0" smtClean="0">
                <a:solidFill>
                  <a:schemeClr val="accent2"/>
                </a:solidFill>
              </a:rPr>
              <a:t>.  The slope is -45 deg/</a:t>
            </a:r>
            <a:r>
              <a:rPr lang="en-US" sz="2100" b="1" dirty="0" err="1" smtClean="0">
                <a:solidFill>
                  <a:schemeClr val="accent2"/>
                </a:solidFill>
              </a:rPr>
              <a:t>dec</a:t>
            </a:r>
            <a:r>
              <a:rPr lang="en-US" sz="2100" b="1" dirty="0" smtClean="0">
                <a:solidFill>
                  <a:schemeClr val="accent2"/>
                </a:solidFill>
              </a:rPr>
              <a:t> or -13.5 deg/</a:t>
            </a:r>
            <a:r>
              <a:rPr lang="en-US" sz="2100" b="1" dirty="0" err="1" smtClean="0">
                <a:solidFill>
                  <a:schemeClr val="accent2"/>
                </a:solidFill>
              </a:rPr>
              <a:t>oct</a:t>
            </a:r>
            <a:r>
              <a:rPr lang="en-US" sz="2100" b="1" dirty="0" smtClean="0">
                <a:solidFill>
                  <a:schemeClr val="accent2"/>
                </a:solidFill>
              </a:rPr>
              <a:t>.</a:t>
            </a:r>
            <a:endParaRPr lang="en-US" sz="2100" b="1" dirty="0">
              <a:solidFill>
                <a:schemeClr val="accent2"/>
              </a:solidFill>
            </a:endParaRPr>
          </a:p>
        </p:txBody>
      </p:sp>
      <p:sp>
        <p:nvSpPr>
          <p:cNvPr id="9225" name="Rectangle 12"/>
          <p:cNvSpPr>
            <a:spLocks noChangeArrowheads="1"/>
          </p:cNvSpPr>
          <p:nvPr/>
        </p:nvSpPr>
        <p:spPr bwMode="auto">
          <a:xfrm>
            <a:off x="0" y="4083050"/>
            <a:ext cx="9144000" cy="769441"/>
          </a:xfrm>
          <a:prstGeom prst="rect">
            <a:avLst/>
          </a:prstGeom>
          <a:noFill/>
          <a:ln w="9525">
            <a:noFill/>
            <a:miter lim="800000"/>
            <a:headEnd/>
            <a:tailEnd/>
          </a:ln>
        </p:spPr>
        <p:txBody>
          <a:bodyPr wrap="square">
            <a:spAutoFit/>
          </a:bodyPr>
          <a:lstStyle/>
          <a:p>
            <a:pPr>
              <a:tabLst>
                <a:tab pos="225425" algn="l"/>
              </a:tabLst>
            </a:pPr>
            <a:r>
              <a:rPr lang="en-US" sz="2200" b="1" dirty="0">
                <a:solidFill>
                  <a:schemeClr val="accent2"/>
                </a:solidFill>
              </a:rPr>
              <a:t>Discuss the amount of error between the actual responses and the Bode approximations.</a:t>
            </a: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5"/>
          <p:cNvSpPr>
            <a:spLocks noChangeArrowheads="1"/>
          </p:cNvSpPr>
          <p:nvPr/>
        </p:nvSpPr>
        <p:spPr bwMode="auto">
          <a:xfrm>
            <a:off x="0" y="393700"/>
            <a:ext cx="9144000" cy="430887"/>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Example</a:t>
            </a:r>
            <a:r>
              <a:rPr lang="en-US" sz="2200" dirty="0">
                <a:solidFill>
                  <a:srgbClr val="FF3300"/>
                </a:solidFill>
              </a:rPr>
              <a:t>:  Sketch the LM and phase plots for the following transfer function.</a:t>
            </a:r>
            <a:endParaRPr lang="en-US" sz="2200" dirty="0"/>
          </a:p>
        </p:txBody>
      </p:sp>
      <p:graphicFrame>
        <p:nvGraphicFramePr>
          <p:cNvPr id="10242" name="Object 10"/>
          <p:cNvGraphicFramePr>
            <a:graphicFrameLocks noChangeAspect="1"/>
          </p:cNvGraphicFramePr>
          <p:nvPr/>
        </p:nvGraphicFramePr>
        <p:xfrm>
          <a:off x="277813" y="908050"/>
          <a:ext cx="3340812" cy="488950"/>
        </p:xfrm>
        <a:graphic>
          <a:graphicData uri="http://schemas.openxmlformats.org/presentationml/2006/ole">
            <mc:AlternateContent xmlns:mc="http://schemas.openxmlformats.org/markup-compatibility/2006">
              <mc:Choice xmlns:v="urn:schemas-microsoft-com:vml" Requires="v">
                <p:oleObj spid="_x0000_s40977" name="Equation" r:id="rId3" imgW="1790640" imgH="253800" progId="">
                  <p:embed/>
                </p:oleObj>
              </mc:Choice>
              <mc:Fallback>
                <p:oleObj name="Equation" r:id="rId3" imgW="1790640" imgH="2538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908050"/>
                        <a:ext cx="33408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5"/>
          <p:cNvSpPr>
            <a:spLocks noChangeArrowheads="1"/>
          </p:cNvSpPr>
          <p:nvPr/>
        </p:nvSpPr>
        <p:spPr bwMode="auto">
          <a:xfrm>
            <a:off x="0" y="406400"/>
            <a:ext cx="9144000" cy="430887"/>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Example</a:t>
            </a:r>
            <a:r>
              <a:rPr lang="en-US" sz="2200" dirty="0">
                <a:solidFill>
                  <a:srgbClr val="FF3300"/>
                </a:solidFill>
              </a:rPr>
              <a:t>:  Sketch the LM and phase plots for the following transfer function.</a:t>
            </a:r>
            <a:endParaRPr lang="en-US" sz="2200" dirty="0"/>
          </a:p>
        </p:txBody>
      </p:sp>
      <p:graphicFrame>
        <p:nvGraphicFramePr>
          <p:cNvPr id="11266" name="Object 6"/>
          <p:cNvGraphicFramePr>
            <a:graphicFrameLocks noChangeAspect="1"/>
          </p:cNvGraphicFramePr>
          <p:nvPr/>
        </p:nvGraphicFramePr>
        <p:xfrm>
          <a:off x="373075" y="927101"/>
          <a:ext cx="2546338" cy="838200"/>
        </p:xfrm>
        <a:graphic>
          <a:graphicData uri="http://schemas.openxmlformats.org/presentationml/2006/ole">
            <mc:AlternateContent xmlns:mc="http://schemas.openxmlformats.org/markup-compatibility/2006">
              <mc:Choice xmlns:v="urn:schemas-microsoft-com:vml" Requires="v">
                <p:oleObj spid="_x0000_s42001" name="Equation" r:id="rId3" imgW="1612800" imgH="507960" progId="">
                  <p:embed/>
                </p:oleObj>
              </mc:Choice>
              <mc:Fallback>
                <p:oleObj name="Equation" r:id="rId3" imgW="1612800" imgH="5079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75" y="927101"/>
                        <a:ext cx="25463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0" y="401638"/>
            <a:ext cx="9144000" cy="1107996"/>
          </a:xfrm>
          <a:prstGeom prst="rect">
            <a:avLst/>
          </a:prstGeom>
          <a:noFill/>
          <a:ln w="28575">
            <a:noFill/>
            <a:miter lim="800000"/>
            <a:headEnd/>
            <a:tailEnd/>
          </a:ln>
        </p:spPr>
        <p:txBody>
          <a:bodyPr wrap="square">
            <a:spAutoFit/>
          </a:bodyPr>
          <a:lstStyle/>
          <a:p>
            <a:pPr marL="228600" indent="-228600">
              <a:tabLst>
                <a:tab pos="225425" algn="l"/>
              </a:tabLst>
            </a:pPr>
            <a:r>
              <a:rPr lang="en-US" sz="2200" b="1" u="sng" dirty="0" smtClean="0">
                <a:solidFill>
                  <a:schemeClr val="accent2"/>
                </a:solidFill>
              </a:rPr>
              <a:t>LM:  Working with slopes on Bode plots:</a:t>
            </a:r>
            <a:r>
              <a:rPr lang="en-US" sz="2200" b="1" dirty="0" smtClean="0">
                <a:solidFill>
                  <a:schemeClr val="accent2"/>
                </a:solidFill>
              </a:rPr>
              <a:t> </a:t>
            </a:r>
          </a:p>
          <a:p>
            <a:pPr marL="228600" indent="-228600">
              <a:buFontTx/>
              <a:buChar char="•"/>
              <a:tabLst>
                <a:tab pos="225425" algn="l"/>
              </a:tabLst>
            </a:pPr>
            <a:r>
              <a:rPr lang="en-US" sz="2200" b="1" dirty="0" smtClean="0">
                <a:solidFill>
                  <a:schemeClr val="accent2"/>
                </a:solidFill>
              </a:rPr>
              <a:t>If the LM has a slope of 20 dB/</a:t>
            </a:r>
            <a:r>
              <a:rPr lang="en-US" sz="2200" b="1" dirty="0" err="1" smtClean="0">
                <a:solidFill>
                  <a:schemeClr val="accent2"/>
                </a:solidFill>
              </a:rPr>
              <a:t>dec</a:t>
            </a:r>
            <a:r>
              <a:rPr lang="en-US" sz="2200" b="1" dirty="0" smtClean="0">
                <a:solidFill>
                  <a:schemeClr val="accent2"/>
                </a:solidFill>
              </a:rPr>
              <a:t>, the change in LM between two  frequencies can be calculated using:</a:t>
            </a:r>
          </a:p>
        </p:txBody>
      </p:sp>
      <p:graphicFrame>
        <p:nvGraphicFramePr>
          <p:cNvPr id="10" name="Object 9"/>
          <p:cNvGraphicFramePr>
            <a:graphicFrameLocks noChangeAspect="1"/>
          </p:cNvGraphicFramePr>
          <p:nvPr/>
        </p:nvGraphicFramePr>
        <p:xfrm>
          <a:off x="2222500" y="1562100"/>
          <a:ext cx="2857500" cy="952500"/>
        </p:xfrm>
        <a:graphic>
          <a:graphicData uri="http://schemas.openxmlformats.org/presentationml/2006/ole">
            <mc:AlternateContent xmlns:mc="http://schemas.openxmlformats.org/markup-compatibility/2006">
              <mc:Choice xmlns:v="urn:schemas-microsoft-com:vml" Requires="v">
                <p:oleObj spid="_x0000_s43025" name="Equation" r:id="rId3" imgW="1447560" imgH="482400" progId="Equation.3">
                  <p:embed/>
                </p:oleObj>
              </mc:Choice>
              <mc:Fallback>
                <p:oleObj name="Equation" r:id="rId3" imgW="144756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0" y="1562100"/>
                        <a:ext cx="2857500" cy="9525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5"/>
          <p:cNvGrpSpPr/>
          <p:nvPr/>
        </p:nvGrpSpPr>
        <p:grpSpPr>
          <a:xfrm>
            <a:off x="732622" y="3676590"/>
            <a:ext cx="5973621" cy="3181410"/>
            <a:chOff x="1338264" y="2505077"/>
            <a:chExt cx="5973621" cy="3181410"/>
          </a:xfrm>
        </p:grpSpPr>
        <p:cxnSp>
          <p:nvCxnSpPr>
            <p:cNvPr id="13" name="Straight Connector 12"/>
            <p:cNvCxnSpPr/>
            <p:nvPr/>
          </p:nvCxnSpPr>
          <p:spPr>
            <a:xfrm rot="16200000" flipH="1">
              <a:off x="374650" y="4197350"/>
              <a:ext cx="2552700" cy="25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536700" y="5295900"/>
              <a:ext cx="4635500" cy="12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641476" y="3248025"/>
              <a:ext cx="143986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451351" y="4953000"/>
              <a:ext cx="143986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2913859" y="3404396"/>
              <a:ext cx="1714499" cy="140176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52838" y="3652839"/>
              <a:ext cx="1316386" cy="400110"/>
            </a:xfrm>
            <a:prstGeom prst="rect">
              <a:avLst/>
            </a:prstGeom>
            <a:noFill/>
          </p:spPr>
          <p:txBody>
            <a:bodyPr wrap="none" rtlCol="0">
              <a:spAutoFit/>
            </a:bodyPr>
            <a:lstStyle/>
            <a:p>
              <a:r>
                <a:rPr lang="en-US" sz="2000" dirty="0" smtClean="0">
                  <a:solidFill>
                    <a:schemeClr val="accent2"/>
                  </a:solidFill>
                </a:rPr>
                <a:t>-20 dB/</a:t>
              </a:r>
              <a:r>
                <a:rPr lang="en-US" sz="2000" dirty="0" err="1" smtClean="0">
                  <a:solidFill>
                    <a:schemeClr val="accent2"/>
                  </a:solidFill>
                </a:rPr>
                <a:t>dec</a:t>
              </a:r>
              <a:endParaRPr lang="en-US" sz="2000" dirty="0">
                <a:solidFill>
                  <a:schemeClr val="accent2"/>
                </a:solidFill>
              </a:endParaRPr>
            </a:p>
          </p:txBody>
        </p:sp>
        <p:sp>
          <p:nvSpPr>
            <p:cNvPr id="26" name="TextBox 25"/>
            <p:cNvSpPr txBox="1"/>
            <p:nvPr/>
          </p:nvSpPr>
          <p:spPr>
            <a:xfrm>
              <a:off x="1938339" y="2857502"/>
              <a:ext cx="805029" cy="400110"/>
            </a:xfrm>
            <a:prstGeom prst="rect">
              <a:avLst/>
            </a:prstGeom>
            <a:noFill/>
          </p:spPr>
          <p:txBody>
            <a:bodyPr wrap="none" rtlCol="0">
              <a:spAutoFit/>
            </a:bodyPr>
            <a:lstStyle/>
            <a:p>
              <a:r>
                <a:rPr lang="en-US" sz="2000" dirty="0" smtClean="0">
                  <a:solidFill>
                    <a:schemeClr val="accent2"/>
                  </a:solidFill>
                </a:rPr>
                <a:t>40 dB</a:t>
              </a:r>
              <a:endParaRPr lang="en-US" sz="2000" dirty="0">
                <a:solidFill>
                  <a:schemeClr val="accent2"/>
                </a:solidFill>
              </a:endParaRPr>
            </a:p>
          </p:txBody>
        </p:sp>
        <p:cxnSp>
          <p:nvCxnSpPr>
            <p:cNvPr id="27" name="Straight Connector 26"/>
            <p:cNvCxnSpPr/>
            <p:nvPr/>
          </p:nvCxnSpPr>
          <p:spPr>
            <a:xfrm rot="16200000" flipH="1">
              <a:off x="2071688" y="4262437"/>
              <a:ext cx="2043113" cy="238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4288636" y="5131595"/>
              <a:ext cx="342897" cy="47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76814" y="4514852"/>
              <a:ext cx="654346" cy="400110"/>
            </a:xfrm>
            <a:prstGeom prst="rect">
              <a:avLst/>
            </a:prstGeom>
            <a:noFill/>
          </p:spPr>
          <p:txBody>
            <a:bodyPr wrap="none" rtlCol="0">
              <a:spAutoFit/>
            </a:bodyPr>
            <a:lstStyle/>
            <a:p>
              <a:r>
                <a:rPr lang="en-US" sz="2000" dirty="0" smtClean="0">
                  <a:solidFill>
                    <a:schemeClr val="accent2"/>
                  </a:solidFill>
                </a:rPr>
                <a:t>LM</a:t>
              </a:r>
              <a:r>
                <a:rPr lang="en-US" sz="2000" baseline="-25000" dirty="0" smtClean="0">
                  <a:solidFill>
                    <a:schemeClr val="accent2"/>
                  </a:solidFill>
                </a:rPr>
                <a:t>2</a:t>
              </a:r>
              <a:endParaRPr lang="en-US" sz="2000" baseline="-25000" dirty="0">
                <a:solidFill>
                  <a:schemeClr val="accent2"/>
                </a:solidFill>
              </a:endParaRPr>
            </a:p>
          </p:txBody>
        </p:sp>
        <p:sp>
          <p:nvSpPr>
            <p:cNvPr id="32" name="TextBox 31"/>
            <p:cNvSpPr txBox="1"/>
            <p:nvPr/>
          </p:nvSpPr>
          <p:spPr>
            <a:xfrm>
              <a:off x="1338264" y="2505077"/>
              <a:ext cx="569387" cy="400110"/>
            </a:xfrm>
            <a:prstGeom prst="rect">
              <a:avLst/>
            </a:prstGeom>
            <a:noFill/>
          </p:spPr>
          <p:txBody>
            <a:bodyPr wrap="none" rtlCol="0">
              <a:spAutoFit/>
            </a:bodyPr>
            <a:lstStyle/>
            <a:p>
              <a:r>
                <a:rPr lang="en-US" sz="2000" dirty="0" smtClean="0"/>
                <a:t>LM</a:t>
              </a:r>
              <a:endParaRPr lang="en-US" sz="2000" dirty="0"/>
            </a:p>
          </p:txBody>
        </p:sp>
        <p:sp>
          <p:nvSpPr>
            <p:cNvPr id="33" name="TextBox 32"/>
            <p:cNvSpPr txBox="1"/>
            <p:nvPr/>
          </p:nvSpPr>
          <p:spPr>
            <a:xfrm>
              <a:off x="6210301" y="5100640"/>
              <a:ext cx="1101584" cy="400110"/>
            </a:xfrm>
            <a:prstGeom prst="rect">
              <a:avLst/>
            </a:prstGeom>
            <a:noFill/>
          </p:spPr>
          <p:txBody>
            <a:bodyPr wrap="none" rtlCol="0">
              <a:spAutoFit/>
            </a:bodyPr>
            <a:lstStyle/>
            <a:p>
              <a:r>
                <a:rPr lang="en-US" sz="2000" dirty="0"/>
                <a:t>w</a:t>
              </a:r>
              <a:r>
                <a:rPr lang="en-US" sz="2000" dirty="0" smtClean="0"/>
                <a:t> (</a:t>
              </a:r>
              <a:r>
                <a:rPr lang="en-US" sz="2000" dirty="0" err="1" smtClean="0"/>
                <a:t>rad</a:t>
              </a:r>
              <a:r>
                <a:rPr lang="en-US" sz="2000" dirty="0" smtClean="0"/>
                <a:t>/s)</a:t>
              </a:r>
              <a:endParaRPr lang="en-US" sz="2000" dirty="0"/>
            </a:p>
          </p:txBody>
        </p:sp>
        <p:sp>
          <p:nvSpPr>
            <p:cNvPr id="34" name="TextBox 33"/>
            <p:cNvSpPr txBox="1"/>
            <p:nvPr/>
          </p:nvSpPr>
          <p:spPr>
            <a:xfrm>
              <a:off x="2871789" y="5286377"/>
              <a:ext cx="441146" cy="400110"/>
            </a:xfrm>
            <a:prstGeom prst="rect">
              <a:avLst/>
            </a:prstGeom>
            <a:noFill/>
          </p:spPr>
          <p:txBody>
            <a:bodyPr wrap="none" rtlCol="0">
              <a:spAutoFit/>
            </a:bodyPr>
            <a:lstStyle/>
            <a:p>
              <a:r>
                <a:rPr lang="en-US" sz="2000" dirty="0" smtClean="0"/>
                <a:t>45</a:t>
              </a:r>
              <a:endParaRPr lang="en-US" sz="2000" dirty="0"/>
            </a:p>
          </p:txBody>
        </p:sp>
        <p:sp>
          <p:nvSpPr>
            <p:cNvPr id="35" name="TextBox 34"/>
            <p:cNvSpPr txBox="1"/>
            <p:nvPr/>
          </p:nvSpPr>
          <p:spPr>
            <a:xfrm>
              <a:off x="4210051" y="5276852"/>
              <a:ext cx="569387" cy="400110"/>
            </a:xfrm>
            <a:prstGeom prst="rect">
              <a:avLst/>
            </a:prstGeom>
            <a:noFill/>
          </p:spPr>
          <p:txBody>
            <a:bodyPr wrap="none" rtlCol="0">
              <a:spAutoFit/>
            </a:bodyPr>
            <a:lstStyle/>
            <a:p>
              <a:r>
                <a:rPr lang="en-US" sz="2000" dirty="0" smtClean="0"/>
                <a:t>725</a:t>
              </a:r>
              <a:endParaRPr lang="en-US" sz="2000" dirty="0"/>
            </a:p>
          </p:txBody>
        </p:sp>
      </p:grpSp>
      <p:sp>
        <p:nvSpPr>
          <p:cNvPr id="37" name="Rectangle 11"/>
          <p:cNvSpPr>
            <a:spLocks noChangeArrowheads="1"/>
          </p:cNvSpPr>
          <p:nvPr/>
        </p:nvSpPr>
        <p:spPr bwMode="auto">
          <a:xfrm>
            <a:off x="0" y="2924155"/>
            <a:ext cx="9144000" cy="430887"/>
          </a:xfrm>
          <a:prstGeom prst="rect">
            <a:avLst/>
          </a:prstGeom>
          <a:noFill/>
          <a:ln w="28575">
            <a:noFill/>
            <a:miter lim="800000"/>
            <a:headEnd/>
            <a:tailEnd/>
          </a:ln>
        </p:spPr>
        <p:txBody>
          <a:bodyPr wrap="square">
            <a:spAutoFit/>
          </a:bodyPr>
          <a:lstStyle/>
          <a:p>
            <a:pPr marL="228600" indent="-228600">
              <a:tabLst>
                <a:tab pos="225425" algn="l"/>
              </a:tabLst>
            </a:pPr>
            <a:r>
              <a:rPr lang="en-US" sz="2200" b="1" u="sng" dirty="0" smtClean="0">
                <a:solidFill>
                  <a:schemeClr val="accent2"/>
                </a:solidFill>
              </a:rPr>
              <a:t>Example:</a:t>
            </a:r>
            <a:r>
              <a:rPr lang="en-US" sz="2200" dirty="0" smtClean="0">
                <a:solidFill>
                  <a:schemeClr val="accent2"/>
                </a:solidFill>
              </a:rPr>
              <a:t>  </a:t>
            </a:r>
            <a:r>
              <a:rPr lang="en-US" sz="2200" b="1" dirty="0" smtClean="0">
                <a:solidFill>
                  <a:schemeClr val="accent2"/>
                </a:solidFill>
              </a:rPr>
              <a:t>Determine the value of LM</a:t>
            </a:r>
            <a:r>
              <a:rPr lang="en-US" sz="2200" b="1" baseline="-25000" dirty="0" smtClean="0">
                <a:solidFill>
                  <a:schemeClr val="accent2"/>
                </a:solidFill>
              </a:rPr>
              <a:t>2</a:t>
            </a:r>
            <a:r>
              <a:rPr lang="en-US" sz="2200" b="1" dirty="0" smtClean="0">
                <a:solidFill>
                  <a:schemeClr val="accent2"/>
                </a:solidFill>
              </a:rPr>
              <a:t> below.</a:t>
            </a:r>
          </a:p>
        </p:txBody>
      </p:sp>
      <p:sp>
        <p:nvSpPr>
          <p:cNvPr id="24"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5"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8"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0" y="376238"/>
            <a:ext cx="9144000" cy="1107996"/>
          </a:xfrm>
          <a:prstGeom prst="rect">
            <a:avLst/>
          </a:prstGeom>
          <a:noFill/>
          <a:ln w="28575">
            <a:noFill/>
            <a:miter lim="800000"/>
            <a:headEnd/>
            <a:tailEnd/>
          </a:ln>
        </p:spPr>
        <p:txBody>
          <a:bodyPr wrap="square">
            <a:spAutoFit/>
          </a:bodyPr>
          <a:lstStyle/>
          <a:p>
            <a:pPr marL="228600" indent="-228600">
              <a:tabLst>
                <a:tab pos="225425" algn="l"/>
              </a:tabLst>
            </a:pPr>
            <a:r>
              <a:rPr lang="en-US" sz="2200" b="1" u="sng" dirty="0" smtClean="0">
                <a:solidFill>
                  <a:schemeClr val="accent2"/>
                </a:solidFill>
              </a:rPr>
              <a:t>Phase:  Working with slopes on Bode plots:</a:t>
            </a:r>
            <a:r>
              <a:rPr lang="en-US" sz="2200" b="1" dirty="0" smtClean="0">
                <a:solidFill>
                  <a:schemeClr val="accent2"/>
                </a:solidFill>
              </a:rPr>
              <a:t> </a:t>
            </a:r>
            <a:endParaRPr lang="en-US" sz="2200" b="1" dirty="0">
              <a:solidFill>
                <a:schemeClr val="accent2"/>
              </a:solidFill>
            </a:endParaRPr>
          </a:p>
          <a:p>
            <a:pPr marL="228600" indent="-228600">
              <a:buFontTx/>
              <a:buChar char="•"/>
              <a:tabLst>
                <a:tab pos="225425" algn="l"/>
              </a:tabLst>
            </a:pPr>
            <a:r>
              <a:rPr lang="en-US" sz="2200" b="1" dirty="0" smtClean="0">
                <a:solidFill>
                  <a:schemeClr val="accent2"/>
                </a:solidFill>
              </a:rPr>
              <a:t>If the phase has a slope of 45 deg/</a:t>
            </a:r>
            <a:r>
              <a:rPr lang="en-US" sz="2200" b="1" dirty="0" err="1" smtClean="0">
                <a:solidFill>
                  <a:schemeClr val="accent2"/>
                </a:solidFill>
              </a:rPr>
              <a:t>dec</a:t>
            </a:r>
            <a:r>
              <a:rPr lang="en-US" sz="2200" b="1" dirty="0" smtClean="0">
                <a:solidFill>
                  <a:schemeClr val="accent2"/>
                </a:solidFill>
              </a:rPr>
              <a:t>, the change in phase (in degrees) between two frequencies can be calculated using:</a:t>
            </a:r>
          </a:p>
        </p:txBody>
      </p:sp>
      <p:graphicFrame>
        <p:nvGraphicFramePr>
          <p:cNvPr id="12297" name="Object 9"/>
          <p:cNvGraphicFramePr>
            <a:graphicFrameLocks noChangeAspect="1"/>
          </p:cNvGraphicFramePr>
          <p:nvPr/>
        </p:nvGraphicFramePr>
        <p:xfrm>
          <a:off x="2389188" y="1638300"/>
          <a:ext cx="3157990" cy="952500"/>
        </p:xfrm>
        <a:graphic>
          <a:graphicData uri="http://schemas.openxmlformats.org/presentationml/2006/ole">
            <mc:AlternateContent xmlns:mc="http://schemas.openxmlformats.org/markup-compatibility/2006">
              <mc:Choice xmlns:v="urn:schemas-microsoft-com:vml" Requires="v">
                <p:oleObj spid="_x0000_s44049" name="Equation" r:id="rId3" imgW="1600200" imgH="482400" progId="Equation.3">
                  <p:embed/>
                </p:oleObj>
              </mc:Choice>
              <mc:Fallback>
                <p:oleObj name="Equation" r:id="rId3" imgW="1600200" imgH="4824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638300"/>
                        <a:ext cx="3157990" cy="9525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0"/>
          <p:cNvGrpSpPr/>
          <p:nvPr/>
        </p:nvGrpSpPr>
        <p:grpSpPr>
          <a:xfrm>
            <a:off x="649495" y="3664714"/>
            <a:ext cx="6056748" cy="3193286"/>
            <a:chOff x="1255137" y="2493201"/>
            <a:chExt cx="6056748" cy="3193286"/>
          </a:xfrm>
        </p:grpSpPr>
        <p:cxnSp>
          <p:nvCxnSpPr>
            <p:cNvPr id="12" name="Straight Connector 11"/>
            <p:cNvCxnSpPr/>
            <p:nvPr/>
          </p:nvCxnSpPr>
          <p:spPr>
            <a:xfrm rot="16200000" flipH="1">
              <a:off x="374650" y="4197350"/>
              <a:ext cx="2552700" cy="25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536700" y="5295900"/>
              <a:ext cx="4635500" cy="12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641476" y="3248025"/>
              <a:ext cx="143986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451351" y="4953000"/>
              <a:ext cx="1439863"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2913859" y="3404396"/>
              <a:ext cx="1714499" cy="140176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2838" y="3652839"/>
              <a:ext cx="1386918" cy="400110"/>
            </a:xfrm>
            <a:prstGeom prst="rect">
              <a:avLst/>
            </a:prstGeom>
            <a:noFill/>
          </p:spPr>
          <p:txBody>
            <a:bodyPr wrap="none" rtlCol="0">
              <a:spAutoFit/>
            </a:bodyPr>
            <a:lstStyle/>
            <a:p>
              <a:r>
                <a:rPr lang="en-US" sz="2000" dirty="0" smtClean="0">
                  <a:solidFill>
                    <a:schemeClr val="accent2"/>
                  </a:solidFill>
                </a:rPr>
                <a:t>-45 deg/</a:t>
              </a:r>
              <a:r>
                <a:rPr lang="en-US" sz="2000" dirty="0" err="1" smtClean="0">
                  <a:solidFill>
                    <a:schemeClr val="accent2"/>
                  </a:solidFill>
                </a:rPr>
                <a:t>dec</a:t>
              </a:r>
              <a:endParaRPr lang="en-US" sz="2000" dirty="0">
                <a:solidFill>
                  <a:schemeClr val="accent2"/>
                </a:solidFill>
              </a:endParaRPr>
            </a:p>
          </p:txBody>
        </p:sp>
        <p:sp>
          <p:nvSpPr>
            <p:cNvPr id="18" name="TextBox 17"/>
            <p:cNvSpPr txBox="1"/>
            <p:nvPr/>
          </p:nvSpPr>
          <p:spPr>
            <a:xfrm>
              <a:off x="1938339" y="2857502"/>
              <a:ext cx="543739" cy="400110"/>
            </a:xfrm>
            <a:prstGeom prst="rect">
              <a:avLst/>
            </a:prstGeom>
            <a:noFill/>
          </p:spPr>
          <p:txBody>
            <a:bodyPr wrap="none" rtlCol="0">
              <a:spAutoFit/>
            </a:bodyPr>
            <a:lstStyle/>
            <a:p>
              <a:r>
                <a:rPr lang="en-US" sz="2000" dirty="0" smtClean="0">
                  <a:solidFill>
                    <a:schemeClr val="accent2"/>
                  </a:solidFill>
                </a:rPr>
                <a:t>90</a:t>
              </a:r>
              <a:r>
                <a:rPr lang="en-US" sz="2000" dirty="0" smtClean="0">
                  <a:solidFill>
                    <a:schemeClr val="accent2"/>
                  </a:solidFill>
                  <a:sym typeface="Symbol"/>
                </a:rPr>
                <a:t></a:t>
              </a:r>
              <a:endParaRPr lang="en-US" sz="2000" dirty="0">
                <a:solidFill>
                  <a:schemeClr val="accent2"/>
                </a:solidFill>
              </a:endParaRPr>
            </a:p>
          </p:txBody>
        </p:sp>
        <p:cxnSp>
          <p:nvCxnSpPr>
            <p:cNvPr id="19" name="Straight Connector 18"/>
            <p:cNvCxnSpPr/>
            <p:nvPr/>
          </p:nvCxnSpPr>
          <p:spPr>
            <a:xfrm rot="16200000" flipH="1">
              <a:off x="2071688" y="4262437"/>
              <a:ext cx="2043113" cy="238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288636" y="5131595"/>
              <a:ext cx="342897" cy="47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76814" y="4514852"/>
              <a:ext cx="402674" cy="400110"/>
            </a:xfrm>
            <a:prstGeom prst="rect">
              <a:avLst/>
            </a:prstGeom>
            <a:noFill/>
          </p:spPr>
          <p:txBody>
            <a:bodyPr wrap="none" rtlCol="0">
              <a:spAutoFit/>
            </a:bodyPr>
            <a:lstStyle/>
            <a:p>
              <a:r>
                <a:rPr lang="en-US" sz="2000" dirty="0" smtClean="0">
                  <a:solidFill>
                    <a:schemeClr val="accent2"/>
                  </a:solidFill>
                  <a:sym typeface="Symbol"/>
                </a:rPr>
                <a:t></a:t>
              </a:r>
              <a:r>
                <a:rPr lang="en-US" sz="2000" baseline="-25000" dirty="0" smtClean="0">
                  <a:solidFill>
                    <a:schemeClr val="accent2"/>
                  </a:solidFill>
                </a:rPr>
                <a:t>2</a:t>
              </a:r>
              <a:endParaRPr lang="en-US" sz="2000" baseline="-25000" dirty="0">
                <a:solidFill>
                  <a:schemeClr val="accent2"/>
                </a:solidFill>
              </a:endParaRPr>
            </a:p>
          </p:txBody>
        </p:sp>
        <p:sp>
          <p:nvSpPr>
            <p:cNvPr id="22" name="TextBox 21"/>
            <p:cNvSpPr txBox="1"/>
            <p:nvPr/>
          </p:nvSpPr>
          <p:spPr>
            <a:xfrm>
              <a:off x="1255137" y="2493201"/>
              <a:ext cx="922047" cy="400110"/>
            </a:xfrm>
            <a:prstGeom prst="rect">
              <a:avLst/>
            </a:prstGeom>
            <a:noFill/>
          </p:spPr>
          <p:txBody>
            <a:bodyPr wrap="none" rtlCol="0">
              <a:spAutoFit/>
            </a:bodyPr>
            <a:lstStyle/>
            <a:p>
              <a:r>
                <a:rPr lang="en-US" sz="2000" dirty="0" smtClean="0">
                  <a:sym typeface="Symbol"/>
                </a:rPr>
                <a:t> (deg)</a:t>
              </a:r>
              <a:endParaRPr lang="en-US" sz="2000" dirty="0"/>
            </a:p>
          </p:txBody>
        </p:sp>
        <p:sp>
          <p:nvSpPr>
            <p:cNvPr id="23" name="TextBox 22"/>
            <p:cNvSpPr txBox="1"/>
            <p:nvPr/>
          </p:nvSpPr>
          <p:spPr>
            <a:xfrm>
              <a:off x="6210301" y="5100640"/>
              <a:ext cx="1101584" cy="400110"/>
            </a:xfrm>
            <a:prstGeom prst="rect">
              <a:avLst/>
            </a:prstGeom>
            <a:noFill/>
          </p:spPr>
          <p:txBody>
            <a:bodyPr wrap="none" rtlCol="0">
              <a:spAutoFit/>
            </a:bodyPr>
            <a:lstStyle/>
            <a:p>
              <a:r>
                <a:rPr lang="en-US" sz="2000" dirty="0"/>
                <a:t>w</a:t>
              </a:r>
              <a:r>
                <a:rPr lang="en-US" sz="2000" dirty="0" smtClean="0"/>
                <a:t> (</a:t>
              </a:r>
              <a:r>
                <a:rPr lang="en-US" sz="2000" dirty="0" err="1" smtClean="0"/>
                <a:t>rad</a:t>
              </a:r>
              <a:r>
                <a:rPr lang="en-US" sz="2000" dirty="0" smtClean="0"/>
                <a:t>/s)</a:t>
              </a:r>
              <a:endParaRPr lang="en-US" sz="2000" dirty="0"/>
            </a:p>
          </p:txBody>
        </p:sp>
        <p:sp>
          <p:nvSpPr>
            <p:cNvPr id="24" name="TextBox 23"/>
            <p:cNvSpPr txBox="1"/>
            <p:nvPr/>
          </p:nvSpPr>
          <p:spPr>
            <a:xfrm>
              <a:off x="2812413" y="5286377"/>
              <a:ext cx="569387" cy="400110"/>
            </a:xfrm>
            <a:prstGeom prst="rect">
              <a:avLst/>
            </a:prstGeom>
            <a:noFill/>
          </p:spPr>
          <p:txBody>
            <a:bodyPr wrap="none" rtlCol="0">
              <a:spAutoFit/>
            </a:bodyPr>
            <a:lstStyle/>
            <a:p>
              <a:r>
                <a:rPr lang="en-US" sz="2000" dirty="0" smtClean="0"/>
                <a:t>150</a:t>
              </a:r>
              <a:endParaRPr lang="en-US" sz="2000" dirty="0"/>
            </a:p>
          </p:txBody>
        </p:sp>
        <p:sp>
          <p:nvSpPr>
            <p:cNvPr id="25" name="TextBox 24"/>
            <p:cNvSpPr txBox="1"/>
            <p:nvPr/>
          </p:nvSpPr>
          <p:spPr>
            <a:xfrm>
              <a:off x="4138799" y="5286377"/>
              <a:ext cx="697627" cy="400110"/>
            </a:xfrm>
            <a:prstGeom prst="rect">
              <a:avLst/>
            </a:prstGeom>
            <a:noFill/>
          </p:spPr>
          <p:txBody>
            <a:bodyPr wrap="none" rtlCol="0">
              <a:spAutoFit/>
            </a:bodyPr>
            <a:lstStyle/>
            <a:p>
              <a:r>
                <a:rPr lang="en-US" sz="2000" dirty="0" smtClean="0"/>
                <a:t>5200</a:t>
              </a:r>
              <a:endParaRPr lang="en-US" sz="2000" dirty="0"/>
            </a:p>
          </p:txBody>
        </p:sp>
      </p:grpSp>
      <p:sp>
        <p:nvSpPr>
          <p:cNvPr id="26" name="Rectangle 11"/>
          <p:cNvSpPr>
            <a:spLocks noChangeArrowheads="1"/>
          </p:cNvSpPr>
          <p:nvPr/>
        </p:nvSpPr>
        <p:spPr bwMode="auto">
          <a:xfrm>
            <a:off x="0" y="3101955"/>
            <a:ext cx="8077200" cy="430887"/>
          </a:xfrm>
          <a:prstGeom prst="rect">
            <a:avLst/>
          </a:prstGeom>
          <a:noFill/>
          <a:ln w="28575">
            <a:noFill/>
            <a:miter lim="800000"/>
            <a:headEnd/>
            <a:tailEnd/>
          </a:ln>
        </p:spPr>
        <p:txBody>
          <a:bodyPr>
            <a:spAutoFit/>
          </a:bodyPr>
          <a:lstStyle/>
          <a:p>
            <a:pPr marL="228600" indent="-228600">
              <a:tabLst>
                <a:tab pos="225425" algn="l"/>
              </a:tabLst>
            </a:pPr>
            <a:r>
              <a:rPr lang="en-US" sz="2200" b="1" u="sng" dirty="0" smtClean="0">
                <a:solidFill>
                  <a:schemeClr val="accent2"/>
                </a:solidFill>
              </a:rPr>
              <a:t>Example:</a:t>
            </a:r>
            <a:r>
              <a:rPr lang="en-US" sz="2200" dirty="0" smtClean="0">
                <a:solidFill>
                  <a:schemeClr val="accent2"/>
                </a:solidFill>
              </a:rPr>
              <a:t>  </a:t>
            </a:r>
            <a:r>
              <a:rPr lang="en-US" sz="2200" b="1" dirty="0" smtClean="0">
                <a:solidFill>
                  <a:schemeClr val="accent2"/>
                </a:solidFill>
              </a:rPr>
              <a:t>Determine the value of </a:t>
            </a:r>
            <a:r>
              <a:rPr lang="en-US" sz="2200" b="1" dirty="0" smtClean="0">
                <a:solidFill>
                  <a:schemeClr val="accent2"/>
                </a:solidFill>
                <a:sym typeface="Symbol"/>
              </a:rPr>
              <a:t></a:t>
            </a:r>
            <a:r>
              <a:rPr lang="en-US" sz="2200" b="1" baseline="-25000" dirty="0" smtClean="0">
                <a:solidFill>
                  <a:schemeClr val="accent2"/>
                </a:solidFill>
              </a:rPr>
              <a:t>2</a:t>
            </a:r>
            <a:r>
              <a:rPr lang="en-US" sz="2200" b="1" dirty="0" smtClean="0">
                <a:solidFill>
                  <a:schemeClr val="accent2"/>
                </a:solidFill>
              </a:rPr>
              <a:t> below.</a:t>
            </a:r>
          </a:p>
        </p:txBody>
      </p:sp>
      <p:sp>
        <p:nvSpPr>
          <p:cNvPr id="2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2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
          <p:cNvSpPr>
            <a:spLocks noChangeArrowheads="1"/>
          </p:cNvSpPr>
          <p:nvPr/>
        </p:nvSpPr>
        <p:spPr bwMode="auto">
          <a:xfrm>
            <a:off x="0" y="393700"/>
            <a:ext cx="9144000" cy="430887"/>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Example</a:t>
            </a:r>
            <a:r>
              <a:rPr lang="en-US" sz="2200" dirty="0">
                <a:solidFill>
                  <a:srgbClr val="FF3300"/>
                </a:solidFill>
              </a:rPr>
              <a:t>:  Sketch the LM and phase plots for the following transfer function.</a:t>
            </a:r>
            <a:endParaRPr lang="en-US" sz="2200" dirty="0"/>
          </a:p>
        </p:txBody>
      </p:sp>
      <p:graphicFrame>
        <p:nvGraphicFramePr>
          <p:cNvPr id="12290" name="Object 6"/>
          <p:cNvGraphicFramePr>
            <a:graphicFrameLocks noChangeAspect="1"/>
          </p:cNvGraphicFramePr>
          <p:nvPr/>
        </p:nvGraphicFramePr>
        <p:xfrm>
          <a:off x="184150" y="849313"/>
          <a:ext cx="2422525" cy="712787"/>
        </p:xfrm>
        <a:graphic>
          <a:graphicData uri="http://schemas.openxmlformats.org/presentationml/2006/ole">
            <mc:AlternateContent xmlns:mc="http://schemas.openxmlformats.org/markup-compatibility/2006">
              <mc:Choice xmlns:v="urn:schemas-microsoft-com:vml" Requires="v">
                <p:oleObj spid="_x0000_s45073" name="Equation" r:id="rId3" imgW="1803240" imgH="507960" progId="">
                  <p:embed/>
                </p:oleObj>
              </mc:Choice>
              <mc:Fallback>
                <p:oleObj name="Equation" r:id="rId3" imgW="1803240" imgH="5079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849313"/>
                        <a:ext cx="2422525"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
        <p:nvSpPr>
          <p:cNvPr id="7" name="Rectangle 6"/>
          <p:cNvSpPr/>
          <p:nvPr/>
        </p:nvSpPr>
        <p:spPr>
          <a:xfrm>
            <a:off x="4586342" y="6457890"/>
            <a:ext cx="4557658" cy="400110"/>
          </a:xfrm>
          <a:prstGeom prst="rect">
            <a:avLst/>
          </a:prstGeom>
        </p:spPr>
        <p:txBody>
          <a:bodyPr wrap="none">
            <a:spAutoFit/>
          </a:bodyPr>
          <a:lstStyle/>
          <a:p>
            <a:r>
              <a:rPr lang="en-US" sz="2000" b="1" i="1" dirty="0" smtClean="0">
                <a:solidFill>
                  <a:srgbClr val="FF3300"/>
                </a:solidFill>
              </a:rPr>
              <a:t>(Solution provided on the following slide)</a:t>
            </a:r>
            <a:endParaRPr lang="en-US" sz="2000"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11"/>
          <p:cNvSpPr>
            <a:spLocks noChangeArrowheads="1"/>
          </p:cNvSpPr>
          <p:nvPr/>
        </p:nvSpPr>
        <p:spPr bwMode="auto">
          <a:xfrm>
            <a:off x="0" y="406400"/>
            <a:ext cx="7213600" cy="369332"/>
          </a:xfrm>
          <a:prstGeom prst="rect">
            <a:avLst/>
          </a:prstGeom>
          <a:noFill/>
          <a:ln w="9525">
            <a:noFill/>
            <a:miter lim="800000"/>
            <a:headEnd/>
            <a:tailEnd/>
          </a:ln>
        </p:spPr>
        <p:txBody>
          <a:bodyPr wrap="square">
            <a:spAutoFit/>
          </a:bodyPr>
          <a:lstStyle/>
          <a:p>
            <a:pPr marL="228600" indent="-228600">
              <a:tabLst>
                <a:tab pos="225425" algn="l"/>
              </a:tabLst>
            </a:pPr>
            <a:r>
              <a:rPr lang="en-US" sz="1800" b="1" u="sng" dirty="0">
                <a:solidFill>
                  <a:srgbClr val="FF3300"/>
                </a:solidFill>
              </a:rPr>
              <a:t>Example</a:t>
            </a:r>
            <a:r>
              <a:rPr lang="en-US" sz="1800" b="1" dirty="0">
                <a:solidFill>
                  <a:srgbClr val="FF3300"/>
                </a:solidFill>
              </a:rPr>
              <a:t>: </a:t>
            </a:r>
            <a:r>
              <a:rPr lang="en-US" sz="1800" b="1" dirty="0" smtClean="0">
                <a:solidFill>
                  <a:srgbClr val="FF3300"/>
                </a:solidFill>
              </a:rPr>
              <a:t>Sketch </a:t>
            </a:r>
            <a:r>
              <a:rPr lang="en-US" sz="1800" b="1" dirty="0">
                <a:solidFill>
                  <a:srgbClr val="FF3300"/>
                </a:solidFill>
              </a:rPr>
              <a:t>the Bode LM and phase plots for:</a:t>
            </a:r>
            <a:endParaRPr lang="en-US" sz="1800" b="1" dirty="0">
              <a:solidFill>
                <a:schemeClr val="accent2"/>
              </a:solidFill>
            </a:endParaRPr>
          </a:p>
        </p:txBody>
      </p:sp>
      <p:graphicFrame>
        <p:nvGraphicFramePr>
          <p:cNvPr id="4099" name="Object 13"/>
          <p:cNvGraphicFramePr>
            <a:graphicFrameLocks noChangeAspect="1"/>
          </p:cNvGraphicFramePr>
          <p:nvPr/>
        </p:nvGraphicFramePr>
        <p:xfrm>
          <a:off x="155851" y="876300"/>
          <a:ext cx="8365849" cy="4111625"/>
        </p:xfrm>
        <a:graphic>
          <a:graphicData uri="http://schemas.openxmlformats.org/presentationml/2006/ole">
            <mc:AlternateContent xmlns:mc="http://schemas.openxmlformats.org/markup-compatibility/2006">
              <mc:Choice xmlns:v="urn:schemas-microsoft-com:vml" Requires="v">
                <p:oleObj spid="_x0000_s49217" name="Equation" r:id="rId3" imgW="7797600" imgH="3682800" progId="">
                  <p:embed/>
                </p:oleObj>
              </mc:Choice>
              <mc:Fallback>
                <p:oleObj name="Equation" r:id="rId3" imgW="7797600" imgH="368280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51" y="876300"/>
                        <a:ext cx="8365849" cy="4111625"/>
                      </a:xfrm>
                      <a:prstGeom prst="rect">
                        <a:avLst/>
                      </a:prstGeom>
                      <a:solidFill>
                        <a:schemeClr val="bg1"/>
                      </a:solidFill>
                      <a:ln w="19050">
                        <a:solidFill>
                          <a:schemeClr val="accent2"/>
                        </a:solidFill>
                        <a:miter lim="800000"/>
                        <a:headEnd/>
                        <a:tailEnd/>
                      </a:ln>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graphicFrame>
        <p:nvGraphicFramePr>
          <p:cNvPr id="4098" name="Object 12"/>
          <p:cNvGraphicFramePr>
            <a:graphicFrameLocks noChangeAspect="1"/>
          </p:cNvGraphicFramePr>
          <p:nvPr/>
        </p:nvGraphicFramePr>
        <p:xfrm>
          <a:off x="5268912" y="454553"/>
          <a:ext cx="2476179" cy="675747"/>
        </p:xfrm>
        <a:graphic>
          <a:graphicData uri="http://schemas.openxmlformats.org/presentationml/2006/ole">
            <mc:AlternateContent xmlns:mc="http://schemas.openxmlformats.org/markup-compatibility/2006">
              <mc:Choice xmlns:v="urn:schemas-microsoft-com:vml" Requires="v">
                <p:oleObj spid="_x0000_s49218" name="Equation" r:id="rId5" imgW="1498320" imgH="393480" progId="">
                  <p:embed/>
                </p:oleObj>
              </mc:Choice>
              <mc:Fallback>
                <p:oleObj name="Equation" r:id="rId5" imgW="1498320" imgH="393480"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912" y="454553"/>
                        <a:ext cx="2476179" cy="675747"/>
                      </a:xfrm>
                      <a:prstGeom prst="rect">
                        <a:avLst/>
                      </a:prstGeom>
                      <a:solidFill>
                        <a:schemeClr val="bg1"/>
                      </a:solidFill>
                      <a:ln w="25400">
                        <a:solidFill>
                          <a:schemeClr val="accent2"/>
                        </a:solidFill>
                        <a:miter lim="800000"/>
                        <a:headEnd/>
                        <a:tailEnd/>
                      </a:ln>
                    </p:spPr>
                  </p:pic>
                </p:oleObj>
              </mc:Fallback>
            </mc:AlternateContent>
          </a:graphicData>
        </a:graphic>
      </p:graphicFrame>
      <p:grpSp>
        <p:nvGrpSpPr>
          <p:cNvPr id="5" name="Group 4"/>
          <p:cNvGrpSpPr/>
          <p:nvPr/>
        </p:nvGrpSpPr>
        <p:grpSpPr>
          <a:xfrm>
            <a:off x="155851" y="5088493"/>
            <a:ext cx="8865912" cy="1752600"/>
            <a:chOff x="155851" y="5088493"/>
            <a:chExt cx="8865912" cy="1752600"/>
          </a:xfrm>
        </p:grpSpPr>
        <p:graphicFrame>
          <p:nvGraphicFramePr>
            <p:cNvPr id="4100" name="Object 14"/>
            <p:cNvGraphicFramePr>
              <a:graphicFrameLocks noChangeAspect="1"/>
            </p:cNvGraphicFramePr>
            <p:nvPr>
              <p:extLst>
                <p:ext uri="{D42A27DB-BD31-4B8C-83A1-F6EECF244321}">
                  <p14:modId xmlns:p14="http://schemas.microsoft.com/office/powerpoint/2010/main" val="481264260"/>
                </p:ext>
              </p:extLst>
            </p:nvPr>
          </p:nvGraphicFramePr>
          <p:xfrm>
            <a:off x="155851" y="5088493"/>
            <a:ext cx="7126392" cy="1752600"/>
          </p:xfrm>
          <a:graphic>
            <a:graphicData uri="http://schemas.openxmlformats.org/presentationml/2006/ole">
              <mc:AlternateContent xmlns:mc="http://schemas.openxmlformats.org/markup-compatibility/2006">
                <mc:Choice xmlns:v="urn:schemas-microsoft-com:vml" Requires="v">
                  <p:oleObj spid="_x0000_s49219" name="Microsoft Draw Drawing" r:id="rId7" imgW="7138080" imgH="1731960" progId="">
                    <p:embed/>
                  </p:oleObj>
                </mc:Choice>
                <mc:Fallback>
                  <p:oleObj name="Microsoft Draw Drawing" r:id="rId7" imgW="7138080" imgH="1731960" progId="">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851" y="5088493"/>
                          <a:ext cx="7126392" cy="1752600"/>
                        </a:xfrm>
                        <a:prstGeom prst="rect">
                          <a:avLst/>
                        </a:prstGeom>
                        <a:solidFill>
                          <a:schemeClr val="bg1"/>
                        </a:solidFill>
                        <a:ln w="19050">
                          <a:solidFill>
                            <a:schemeClr val="accent2"/>
                          </a:solidFill>
                          <a:miter lim="800000"/>
                          <a:headEnd/>
                          <a:tailEnd/>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66311799"/>
                </p:ext>
              </p:extLst>
            </p:nvPr>
          </p:nvGraphicFramePr>
          <p:xfrm>
            <a:off x="7402513" y="5483225"/>
            <a:ext cx="1619250" cy="376238"/>
          </p:xfrm>
          <a:graphic>
            <a:graphicData uri="http://schemas.openxmlformats.org/presentationml/2006/ole">
              <mc:AlternateContent xmlns:mc="http://schemas.openxmlformats.org/markup-compatibility/2006">
                <mc:Choice xmlns:v="urn:schemas-microsoft-com:vml" Requires="v">
                  <p:oleObj spid="_x0000_s49220" name="Equation" r:id="rId9" imgW="1854000" imgH="431640" progId="Equation.3">
                    <p:embed/>
                  </p:oleObj>
                </mc:Choice>
                <mc:Fallback>
                  <p:oleObj name="Equation" r:id="rId9" imgW="1854000" imgH="431640" progId="Equation.3">
                    <p:embed/>
                    <p:pic>
                      <p:nvPicPr>
                        <p:cNvPr id="0" name=""/>
                        <p:cNvPicPr/>
                        <p:nvPr/>
                      </p:nvPicPr>
                      <p:blipFill>
                        <a:blip r:embed="rId10"/>
                        <a:stretch>
                          <a:fillRect/>
                        </a:stretch>
                      </p:blipFill>
                      <p:spPr>
                        <a:xfrm>
                          <a:off x="7402513" y="5483225"/>
                          <a:ext cx="1619250" cy="376238"/>
                        </a:xfrm>
                        <a:prstGeom prst="rect">
                          <a:avLst/>
                        </a:prstGeom>
                        <a:ln w="31750">
                          <a:noFill/>
                        </a:ln>
                      </p:spPr>
                    </p:pic>
                  </p:oleObj>
                </mc:Fallback>
              </mc:AlternateContent>
            </a:graphicData>
          </a:graphic>
        </p:graphicFrame>
        <p:cxnSp>
          <p:nvCxnSpPr>
            <p:cNvPr id="3" name="Straight Connector 2"/>
            <p:cNvCxnSpPr/>
            <p:nvPr/>
          </p:nvCxnSpPr>
          <p:spPr>
            <a:xfrm flipH="1">
              <a:off x="4155621" y="6090557"/>
              <a:ext cx="65314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06800" y="5952057"/>
              <a:ext cx="591829" cy="276999"/>
            </a:xfrm>
            <a:prstGeom prst="rect">
              <a:avLst/>
            </a:prstGeom>
            <a:noFill/>
          </p:spPr>
          <p:txBody>
            <a:bodyPr wrap="none" rtlCol="0">
              <a:spAutoFit/>
            </a:bodyPr>
            <a:lstStyle/>
            <a:p>
              <a:r>
                <a:rPr lang="en-US" sz="1200" dirty="0" smtClean="0"/>
                <a:t>40.64</a:t>
              </a:r>
              <a:r>
                <a:rPr lang="en-US" sz="1200" dirty="0" smtClean="0">
                  <a:sym typeface="Symbol" panose="05050102010706020507" pitchFamily="18" charset="2"/>
                </a:rPr>
                <a:t></a:t>
              </a:r>
              <a:endParaRPr lang="en-US" sz="12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5"/>
          <p:cNvSpPr>
            <a:spLocks noChangeArrowheads="1"/>
          </p:cNvSpPr>
          <p:nvPr/>
        </p:nvSpPr>
        <p:spPr bwMode="auto">
          <a:xfrm>
            <a:off x="0" y="406400"/>
            <a:ext cx="9144000" cy="55880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Decibels</a:t>
            </a:r>
            <a:endParaRPr lang="en-US" sz="2200" dirty="0">
              <a:solidFill>
                <a:schemeClr val="accent2"/>
              </a:solidFill>
            </a:endParaRPr>
          </a:p>
        </p:txBody>
      </p:sp>
      <p:graphicFrame>
        <p:nvGraphicFramePr>
          <p:cNvPr id="1026" name="Object 7"/>
          <p:cNvGraphicFramePr>
            <a:graphicFrameLocks noChangeAspect="1"/>
          </p:cNvGraphicFramePr>
          <p:nvPr>
            <p:extLst>
              <p:ext uri="{D42A27DB-BD31-4B8C-83A1-F6EECF244321}">
                <p14:modId xmlns:p14="http://schemas.microsoft.com/office/powerpoint/2010/main" val="3431975999"/>
              </p:ext>
            </p:extLst>
          </p:nvPr>
        </p:nvGraphicFramePr>
        <p:xfrm>
          <a:off x="138793" y="990599"/>
          <a:ext cx="7472516" cy="889000"/>
        </p:xfrm>
        <a:graphic>
          <a:graphicData uri="http://schemas.openxmlformats.org/presentationml/2006/ole">
            <mc:AlternateContent xmlns:mc="http://schemas.openxmlformats.org/markup-compatibility/2006">
              <mc:Choice xmlns:v="urn:schemas-microsoft-com:vml" Requires="v">
                <p:oleObj spid="_x0000_s31780" name="Equation" r:id="rId3" imgW="5651280" imgH="609480" progId="">
                  <p:embed/>
                </p:oleObj>
              </mc:Choice>
              <mc:Fallback>
                <p:oleObj name="Equation" r:id="rId3" imgW="5651280" imgH="60948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93" y="990599"/>
                        <a:ext cx="7472516"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8"/>
          <p:cNvSpPr>
            <a:spLocks noChangeArrowheads="1"/>
          </p:cNvSpPr>
          <p:nvPr/>
        </p:nvSpPr>
        <p:spPr bwMode="auto">
          <a:xfrm>
            <a:off x="-1" y="2188028"/>
            <a:ext cx="9144000" cy="787400"/>
          </a:xfrm>
          <a:prstGeom prst="rect">
            <a:avLst/>
          </a:prstGeom>
          <a:noFill/>
          <a:ln w="9525">
            <a:noFill/>
            <a:miter lim="800000"/>
            <a:headEnd/>
            <a:tailEnd/>
          </a:ln>
        </p:spPr>
        <p:txBody>
          <a:bodyPr/>
          <a:lstStyle/>
          <a:p>
            <a:pPr>
              <a:spcBef>
                <a:spcPct val="20000"/>
              </a:spcBef>
              <a:tabLst>
                <a:tab pos="520700" algn="l"/>
                <a:tab pos="914400" algn="l"/>
              </a:tabLst>
            </a:pPr>
            <a:r>
              <a:rPr lang="en-US" sz="2200" dirty="0">
                <a:solidFill>
                  <a:schemeClr val="accent2"/>
                </a:solidFill>
              </a:rPr>
              <a:t>However, when scaled logs of the quantities are taken, the unit of </a:t>
            </a:r>
            <a:r>
              <a:rPr lang="en-US" sz="2200" b="1" i="1" dirty="0">
                <a:solidFill>
                  <a:schemeClr val="accent2"/>
                </a:solidFill>
              </a:rPr>
              <a:t>decibels </a:t>
            </a:r>
            <a:r>
              <a:rPr lang="en-US" sz="2200" dirty="0">
                <a:solidFill>
                  <a:schemeClr val="accent2"/>
                </a:solidFill>
              </a:rPr>
              <a:t>(dB), is assigned.</a:t>
            </a:r>
            <a:endParaRPr lang="en-US" sz="2200" dirty="0">
              <a:solidFill>
                <a:srgbClr val="FF3300"/>
              </a:solidFill>
              <a:cs typeface="Times New Roman" pitchFamily="18" charset="0"/>
            </a:endParaRPr>
          </a:p>
        </p:txBody>
      </p:sp>
      <p:graphicFrame>
        <p:nvGraphicFramePr>
          <p:cNvPr id="1027" name="Object 9"/>
          <p:cNvGraphicFramePr>
            <a:graphicFrameLocks noChangeAspect="1"/>
          </p:cNvGraphicFramePr>
          <p:nvPr>
            <p:extLst>
              <p:ext uri="{D42A27DB-BD31-4B8C-83A1-F6EECF244321}">
                <p14:modId xmlns:p14="http://schemas.microsoft.com/office/powerpoint/2010/main" val="3724611004"/>
              </p:ext>
            </p:extLst>
          </p:nvPr>
        </p:nvGraphicFramePr>
        <p:xfrm>
          <a:off x="1199615" y="3242128"/>
          <a:ext cx="6744769" cy="2679700"/>
        </p:xfrm>
        <a:graphic>
          <a:graphicData uri="http://schemas.openxmlformats.org/presentationml/2006/ole">
            <mc:AlternateContent xmlns:mc="http://schemas.openxmlformats.org/markup-compatibility/2006">
              <mc:Choice xmlns:v="urn:schemas-microsoft-com:vml" Requires="v">
                <p:oleObj spid="_x0000_s31781" name="Equation" r:id="rId5" imgW="5029200" imgH="1930320" progId="">
                  <p:embed/>
                </p:oleObj>
              </mc:Choice>
              <mc:Fallback>
                <p:oleObj name="Equation" r:id="rId5" imgW="5029200" imgH="193032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9615" y="3242128"/>
                        <a:ext cx="6744769" cy="26797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descr="4 cycle semi-log graph paper"/>
          <p:cNvPicPr>
            <a:picLocks noChangeAspect="1" noChangeArrowheads="1"/>
          </p:cNvPicPr>
          <p:nvPr/>
        </p:nvPicPr>
        <p:blipFill>
          <a:blip r:embed="rId3" cstate="print"/>
          <a:srcRect l="2403" r="1717"/>
          <a:stretch>
            <a:fillRect/>
          </a:stretch>
        </p:blipFill>
        <p:spPr bwMode="auto">
          <a:xfrm>
            <a:off x="203114" y="2984500"/>
            <a:ext cx="8720051" cy="3703638"/>
          </a:xfrm>
          <a:prstGeom prst="rect">
            <a:avLst/>
          </a:prstGeom>
          <a:noFill/>
          <a:ln w="9525">
            <a:noFill/>
            <a:miter lim="800000"/>
            <a:headEnd/>
            <a:tailEnd/>
          </a:ln>
        </p:spPr>
      </p:pic>
      <p:sp>
        <p:nvSpPr>
          <p:cNvPr id="5127" name="Rectangle 6"/>
          <p:cNvSpPr>
            <a:spLocks noChangeArrowheads="1"/>
          </p:cNvSpPr>
          <p:nvPr/>
        </p:nvSpPr>
        <p:spPr bwMode="auto">
          <a:xfrm>
            <a:off x="0" y="381000"/>
            <a:ext cx="9144000" cy="1107996"/>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Example</a:t>
            </a:r>
            <a:r>
              <a:rPr lang="en-US" sz="2200" dirty="0">
                <a:solidFill>
                  <a:srgbClr val="FF3300"/>
                </a:solidFill>
              </a:rPr>
              <a:t>:  Sketch the LM and phase plots on the 4-cycle semi-log graph paper shown below for the following transfer function.  (Pass out 2 sheets of graph paper.)</a:t>
            </a:r>
            <a:endParaRPr lang="en-US" sz="2200" dirty="0"/>
          </a:p>
        </p:txBody>
      </p:sp>
      <p:graphicFrame>
        <p:nvGraphicFramePr>
          <p:cNvPr id="5122" name="Object 7"/>
          <p:cNvGraphicFramePr>
            <a:graphicFrameLocks noChangeAspect="1"/>
          </p:cNvGraphicFramePr>
          <p:nvPr/>
        </p:nvGraphicFramePr>
        <p:xfrm>
          <a:off x="1071563" y="1206500"/>
          <a:ext cx="4044504" cy="869950"/>
        </p:xfrm>
        <a:graphic>
          <a:graphicData uri="http://schemas.openxmlformats.org/presentationml/2006/ole">
            <mc:AlternateContent xmlns:mc="http://schemas.openxmlformats.org/markup-compatibility/2006">
              <mc:Choice xmlns:v="urn:schemas-microsoft-com:vml" Requires="v">
                <p:oleObj spid="_x0000_s50193" name="Equation" r:id="rId4" imgW="1930320" imgH="419040" progId="">
                  <p:embed/>
                </p:oleObj>
              </mc:Choice>
              <mc:Fallback>
                <p:oleObj name="Equation" r:id="rId4" imgW="1930320" imgH="41904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206500"/>
                        <a:ext cx="4044504"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Rectangle 8"/>
          <p:cNvSpPr>
            <a:spLocks noChangeArrowheads="1"/>
          </p:cNvSpPr>
          <p:nvPr/>
        </p:nvSpPr>
        <p:spPr bwMode="auto">
          <a:xfrm>
            <a:off x="0" y="2514600"/>
            <a:ext cx="3911600" cy="430887"/>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Log-magnitude (LM) plot</a:t>
            </a:r>
            <a:r>
              <a:rPr lang="en-US" sz="2200" dirty="0">
                <a:solidFill>
                  <a:srgbClr val="FF3300"/>
                </a:solidFill>
              </a:rPr>
              <a:t>:</a:t>
            </a:r>
            <a:endParaRPr lang="en-US" sz="2200" dirty="0"/>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descr="4 cycle semi-log graph paper"/>
          <p:cNvPicPr>
            <a:picLocks noChangeAspect="1" noChangeArrowheads="1"/>
          </p:cNvPicPr>
          <p:nvPr/>
        </p:nvPicPr>
        <p:blipFill>
          <a:blip r:embed="rId3" cstate="print"/>
          <a:srcRect l="2403" r="1717"/>
          <a:stretch>
            <a:fillRect/>
          </a:stretch>
        </p:blipFill>
        <p:spPr bwMode="auto">
          <a:xfrm>
            <a:off x="322720" y="2997200"/>
            <a:ext cx="8690149" cy="3690938"/>
          </a:xfrm>
          <a:prstGeom prst="rect">
            <a:avLst/>
          </a:prstGeom>
          <a:noFill/>
          <a:ln w="9525">
            <a:noFill/>
            <a:miter lim="800000"/>
            <a:headEnd/>
            <a:tailEnd/>
          </a:ln>
        </p:spPr>
      </p:pic>
      <p:sp>
        <p:nvSpPr>
          <p:cNvPr id="6151" name="Rectangle 6"/>
          <p:cNvSpPr>
            <a:spLocks noChangeArrowheads="1"/>
          </p:cNvSpPr>
          <p:nvPr/>
        </p:nvSpPr>
        <p:spPr bwMode="auto">
          <a:xfrm>
            <a:off x="0" y="381000"/>
            <a:ext cx="7924800" cy="430887"/>
          </a:xfrm>
          <a:prstGeom prst="rect">
            <a:avLst/>
          </a:prstGeom>
          <a:noFill/>
          <a:ln w="9525">
            <a:noFill/>
            <a:miter lim="800000"/>
            <a:headEnd/>
            <a:tailEnd/>
          </a:ln>
        </p:spPr>
        <p:txBody>
          <a:bodyPr>
            <a:spAutoFit/>
          </a:bodyPr>
          <a:lstStyle/>
          <a:p>
            <a:pPr>
              <a:tabLst>
                <a:tab pos="225425" algn="l"/>
              </a:tabLst>
            </a:pPr>
            <a:r>
              <a:rPr lang="en-US" sz="2200" b="1" u="sng" dirty="0">
                <a:solidFill>
                  <a:srgbClr val="FF3300"/>
                </a:solidFill>
              </a:rPr>
              <a:t>Example</a:t>
            </a:r>
            <a:r>
              <a:rPr lang="en-US" sz="2200" dirty="0">
                <a:solidFill>
                  <a:srgbClr val="FF3300"/>
                </a:solidFill>
              </a:rPr>
              <a:t>:  (continued)</a:t>
            </a:r>
            <a:endParaRPr lang="en-US" sz="2200" dirty="0"/>
          </a:p>
        </p:txBody>
      </p:sp>
      <p:sp>
        <p:nvSpPr>
          <p:cNvPr id="6152" name="Rectangle 8"/>
          <p:cNvSpPr>
            <a:spLocks noChangeArrowheads="1"/>
          </p:cNvSpPr>
          <p:nvPr/>
        </p:nvSpPr>
        <p:spPr bwMode="auto">
          <a:xfrm>
            <a:off x="0" y="2463800"/>
            <a:ext cx="3035300" cy="430887"/>
          </a:xfrm>
          <a:prstGeom prst="rect">
            <a:avLst/>
          </a:prstGeom>
          <a:noFill/>
          <a:ln w="9525">
            <a:noFill/>
            <a:miter lim="800000"/>
            <a:headEnd/>
            <a:tailEnd/>
          </a:ln>
        </p:spPr>
        <p:txBody>
          <a:bodyPr>
            <a:spAutoFit/>
          </a:bodyPr>
          <a:lstStyle/>
          <a:p>
            <a:pPr>
              <a:tabLst>
                <a:tab pos="225425" algn="l"/>
              </a:tabLst>
            </a:pPr>
            <a:r>
              <a:rPr lang="en-US" sz="2200" b="1" u="sng" dirty="0">
                <a:solidFill>
                  <a:srgbClr val="FF3300"/>
                </a:solidFill>
              </a:rPr>
              <a:t>Phase plot</a:t>
            </a:r>
            <a:r>
              <a:rPr lang="en-US" sz="2200" dirty="0">
                <a:solidFill>
                  <a:srgbClr val="FF3300"/>
                </a:solidFill>
              </a:rPr>
              <a:t>:</a:t>
            </a:r>
            <a:endParaRPr lang="en-US" sz="2200" dirty="0"/>
          </a:p>
        </p:txBody>
      </p:sp>
      <p:graphicFrame>
        <p:nvGraphicFramePr>
          <p:cNvPr id="6146" name="Object 9"/>
          <p:cNvGraphicFramePr>
            <a:graphicFrameLocks noChangeAspect="1"/>
          </p:cNvGraphicFramePr>
          <p:nvPr/>
        </p:nvGraphicFramePr>
        <p:xfrm>
          <a:off x="779463" y="939800"/>
          <a:ext cx="4044504" cy="869950"/>
        </p:xfrm>
        <a:graphic>
          <a:graphicData uri="http://schemas.openxmlformats.org/presentationml/2006/ole">
            <mc:AlternateContent xmlns:mc="http://schemas.openxmlformats.org/markup-compatibility/2006">
              <mc:Choice xmlns:v="urn:schemas-microsoft-com:vml" Requires="v">
                <p:oleObj spid="_x0000_s51217" name="Equation" r:id="rId4" imgW="1930320" imgH="419040" progId="">
                  <p:embed/>
                </p:oleObj>
              </mc:Choice>
              <mc:Fallback>
                <p:oleObj name="Equation" r:id="rId4" imgW="1930320" imgH="41904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939800"/>
                        <a:ext cx="4044504"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6"/>
          <p:cNvSpPr>
            <a:spLocks noChangeArrowheads="1"/>
          </p:cNvSpPr>
          <p:nvPr/>
        </p:nvSpPr>
        <p:spPr bwMode="auto">
          <a:xfrm>
            <a:off x="0" y="406400"/>
            <a:ext cx="5245100" cy="1107996"/>
          </a:xfrm>
          <a:prstGeom prst="rect">
            <a:avLst/>
          </a:prstGeom>
          <a:noFill/>
          <a:ln w="9525">
            <a:noFill/>
            <a:miter lim="800000"/>
            <a:headEnd/>
            <a:tailEnd/>
          </a:ln>
        </p:spPr>
        <p:txBody>
          <a:bodyPr wrap="square">
            <a:spAutoFit/>
          </a:bodyPr>
          <a:lstStyle/>
          <a:p>
            <a:pPr marL="457200" indent="-457200">
              <a:tabLst>
                <a:tab pos="457200" algn="l"/>
              </a:tabLst>
            </a:pPr>
            <a:r>
              <a:rPr lang="en-US" sz="2200" b="1" dirty="0">
                <a:solidFill>
                  <a:schemeClr val="accent2"/>
                </a:solidFill>
              </a:rPr>
              <a:t>3A)  </a:t>
            </a:r>
            <a:r>
              <a:rPr lang="en-US" sz="2200" b="1" u="sng" dirty="0">
                <a:solidFill>
                  <a:schemeClr val="accent2"/>
                </a:solidFill>
              </a:rPr>
              <a:t>jw term in H(jw)</a:t>
            </a:r>
            <a:endParaRPr lang="en-US" sz="2200" b="1" dirty="0">
              <a:solidFill>
                <a:schemeClr val="accent2"/>
              </a:solidFill>
            </a:endParaRPr>
          </a:p>
          <a:p>
            <a:pPr marL="457200" indent="-457200">
              <a:tabLst>
                <a:tab pos="457200" algn="l"/>
              </a:tabLst>
            </a:pPr>
            <a:r>
              <a:rPr lang="en-US" sz="2200" dirty="0">
                <a:solidFill>
                  <a:schemeClr val="accent2"/>
                </a:solidFill>
              </a:rPr>
              <a:t>	If H(jw) = jw = w</a:t>
            </a:r>
            <a:r>
              <a:rPr lang="en-US" sz="2200" u="sng" dirty="0">
                <a:solidFill>
                  <a:schemeClr val="accent2"/>
                </a:solidFill>
              </a:rPr>
              <a:t>/90</a:t>
            </a:r>
            <a:r>
              <a:rPr lang="en-US" sz="2200" u="sng" dirty="0">
                <a:solidFill>
                  <a:schemeClr val="accent2"/>
                </a:solidFill>
                <a:sym typeface="Symbol" pitchFamily="18" charset="2"/>
              </a:rPr>
              <a:t></a:t>
            </a:r>
            <a:r>
              <a:rPr lang="en-US" sz="2200" dirty="0">
                <a:solidFill>
                  <a:schemeClr val="accent2"/>
                </a:solidFill>
              </a:rPr>
              <a:t>    </a:t>
            </a:r>
          </a:p>
          <a:p>
            <a:pPr marL="457200" indent="-457200">
              <a:tabLst>
                <a:tab pos="457200" algn="l"/>
              </a:tabLst>
            </a:pPr>
            <a:r>
              <a:rPr lang="en-US" sz="2200" dirty="0">
                <a:solidFill>
                  <a:schemeClr val="accent2"/>
                </a:solidFill>
              </a:rPr>
              <a:t>	Then LM = 20log(w)  and </a:t>
            </a:r>
            <a:r>
              <a:rPr lang="en-US" sz="2200" dirty="0">
                <a:solidFill>
                  <a:schemeClr val="accent2"/>
                </a:solidFill>
                <a:sym typeface="Symbol" pitchFamily="18" charset="2"/>
              </a:rPr>
              <a:t></a:t>
            </a:r>
            <a:r>
              <a:rPr lang="en-US" sz="2200" dirty="0">
                <a:solidFill>
                  <a:schemeClr val="accent2"/>
                </a:solidFill>
              </a:rPr>
              <a:t>(w) = 90</a:t>
            </a:r>
            <a:r>
              <a:rPr lang="en-US" sz="2200" dirty="0">
                <a:solidFill>
                  <a:schemeClr val="accent2"/>
                </a:solidFill>
                <a:sym typeface="Symbol" pitchFamily="18" charset="2"/>
              </a:rPr>
              <a:t></a:t>
            </a:r>
            <a:endParaRPr lang="en-US" sz="2200" dirty="0">
              <a:solidFill>
                <a:schemeClr val="accent2"/>
              </a:solidFill>
            </a:endParaRPr>
          </a:p>
        </p:txBody>
      </p:sp>
      <p:sp>
        <p:nvSpPr>
          <p:cNvPr id="7176" name="Rectangle 7"/>
          <p:cNvSpPr>
            <a:spLocks noChangeArrowheads="1"/>
          </p:cNvSpPr>
          <p:nvPr/>
        </p:nvSpPr>
        <p:spPr bwMode="auto">
          <a:xfrm>
            <a:off x="190500" y="1574800"/>
            <a:ext cx="5727700" cy="1107996"/>
          </a:xfrm>
          <a:prstGeom prst="rect">
            <a:avLst/>
          </a:prstGeom>
          <a:noFill/>
          <a:ln w="9525">
            <a:noFill/>
            <a:miter lim="800000"/>
            <a:headEnd/>
            <a:tailEnd/>
          </a:ln>
        </p:spPr>
        <p:txBody>
          <a:bodyPr wrap="square">
            <a:spAutoFit/>
          </a:bodyPr>
          <a:lstStyle/>
          <a:p>
            <a:pPr>
              <a:tabLst>
                <a:tab pos="225425" algn="l"/>
              </a:tabLst>
            </a:pPr>
            <a:r>
              <a:rPr lang="en-US" sz="2200" dirty="0">
                <a:solidFill>
                  <a:srgbClr val="FF3300"/>
                </a:solidFill>
              </a:rPr>
              <a:t>Calculate 20log(w) for several values of w to show that the graph is a straight line for all frequency with a slope of 20dB/</a:t>
            </a:r>
            <a:r>
              <a:rPr lang="en-US" sz="2200" dirty="0" err="1">
                <a:solidFill>
                  <a:srgbClr val="FF3300"/>
                </a:solidFill>
              </a:rPr>
              <a:t>dec</a:t>
            </a:r>
            <a:r>
              <a:rPr lang="en-US" sz="2200" dirty="0">
                <a:solidFill>
                  <a:srgbClr val="FF3300"/>
                </a:solidFill>
              </a:rPr>
              <a:t> (or 6dB/</a:t>
            </a:r>
            <a:r>
              <a:rPr lang="en-US" sz="2200" dirty="0" err="1">
                <a:solidFill>
                  <a:srgbClr val="FF3300"/>
                </a:solidFill>
              </a:rPr>
              <a:t>oct</a:t>
            </a:r>
            <a:r>
              <a:rPr lang="en-US" sz="2200" dirty="0">
                <a:solidFill>
                  <a:srgbClr val="FF3300"/>
                </a:solidFill>
              </a:rPr>
              <a:t>).</a:t>
            </a:r>
            <a:endParaRPr lang="en-US" sz="2200" dirty="0">
              <a:solidFill>
                <a:schemeClr val="accent2"/>
              </a:solidFill>
            </a:endParaRPr>
          </a:p>
        </p:txBody>
      </p:sp>
      <p:graphicFrame>
        <p:nvGraphicFramePr>
          <p:cNvPr id="7170" name="Object 10"/>
          <p:cNvGraphicFramePr>
            <a:graphicFrameLocks noChangeAspect="1"/>
          </p:cNvGraphicFramePr>
          <p:nvPr/>
        </p:nvGraphicFramePr>
        <p:xfrm>
          <a:off x="255351" y="3400426"/>
          <a:ext cx="8888649" cy="2217738"/>
        </p:xfrm>
        <a:graphic>
          <a:graphicData uri="http://schemas.openxmlformats.org/presentationml/2006/ole">
            <mc:AlternateContent xmlns:mc="http://schemas.openxmlformats.org/markup-compatibility/2006">
              <mc:Choice xmlns:v="urn:schemas-microsoft-com:vml" Requires="v">
                <p:oleObj spid="_x0000_s52256" name="Microsoft Draw Drawing" r:id="rId3" imgW="6787080" imgH="1693800" progId="">
                  <p:embed/>
                </p:oleObj>
              </mc:Choice>
              <mc:Fallback>
                <p:oleObj name="Microsoft Draw Drawing" r:id="rId3" imgW="6787080" imgH="16938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51" y="3400426"/>
                        <a:ext cx="8888649" cy="221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1"/>
          <p:cNvGraphicFramePr>
            <a:graphicFrameLocks noChangeAspect="1"/>
          </p:cNvGraphicFramePr>
          <p:nvPr/>
        </p:nvGraphicFramePr>
        <p:xfrm>
          <a:off x="6316663" y="763588"/>
          <a:ext cx="2274887" cy="2535237"/>
        </p:xfrm>
        <a:graphic>
          <a:graphicData uri="http://schemas.openxmlformats.org/presentationml/2006/ole">
            <mc:AlternateContent xmlns:mc="http://schemas.openxmlformats.org/markup-compatibility/2006">
              <mc:Choice xmlns:v="urn:schemas-microsoft-com:vml" Requires="v">
                <p:oleObj spid="_x0000_s52257" name="Document" r:id="rId5" imgW="5652000" imgH="2535480" progId="Word.Document.8">
                  <p:embed/>
                </p:oleObj>
              </mc:Choice>
              <mc:Fallback>
                <p:oleObj name="Document" r:id="rId5" imgW="5652000" imgH="2535480"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r="59758"/>
                      <a:stretch>
                        <a:fillRect/>
                      </a:stretch>
                    </p:blipFill>
                    <p:spPr bwMode="auto">
                      <a:xfrm>
                        <a:off x="6316663" y="763588"/>
                        <a:ext cx="2274887"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Line 12"/>
          <p:cNvSpPr>
            <a:spLocks noChangeShapeType="1"/>
          </p:cNvSpPr>
          <p:nvPr/>
        </p:nvSpPr>
        <p:spPr bwMode="auto">
          <a:xfrm flipV="1">
            <a:off x="5346700" y="1600200"/>
            <a:ext cx="660400" cy="495300"/>
          </a:xfrm>
          <a:prstGeom prst="line">
            <a:avLst/>
          </a:prstGeom>
          <a:noFill/>
          <a:ln w="41275">
            <a:solidFill>
              <a:srgbClr val="FF3300"/>
            </a:solidFill>
            <a:round/>
            <a:headEnd/>
            <a:tailEnd type="triangle" w="med" len="med"/>
          </a:ln>
        </p:spPr>
        <p:txBody>
          <a:bodyPr wrap="none" anchor="ctr"/>
          <a:lstStyle/>
          <a:p>
            <a:endParaRPr lang="en-US"/>
          </a:p>
        </p:txBody>
      </p:sp>
      <p:sp>
        <p:nvSpPr>
          <p:cNvPr id="7178" name="Rectangle 13"/>
          <p:cNvSpPr>
            <a:spLocks noChangeArrowheads="1"/>
          </p:cNvSpPr>
          <p:nvPr/>
        </p:nvSpPr>
        <p:spPr bwMode="auto">
          <a:xfrm>
            <a:off x="-1" y="2857500"/>
            <a:ext cx="6181725" cy="430887"/>
          </a:xfrm>
          <a:prstGeom prst="rect">
            <a:avLst/>
          </a:prstGeom>
          <a:noFill/>
          <a:ln w="9525">
            <a:noFill/>
            <a:miter lim="800000"/>
            <a:headEnd/>
            <a:tailEnd/>
          </a:ln>
        </p:spPr>
        <p:txBody>
          <a:bodyPr wrap="square">
            <a:spAutoFit/>
          </a:bodyPr>
          <a:lstStyle/>
          <a:p>
            <a:pPr marL="457200" indent="-457200">
              <a:tabLst>
                <a:tab pos="457200" algn="l"/>
              </a:tabLst>
            </a:pPr>
            <a:r>
              <a:rPr lang="en-US" sz="2200" dirty="0">
                <a:solidFill>
                  <a:schemeClr val="accent2"/>
                </a:solidFill>
              </a:rPr>
              <a:t>The LM and phase for H(jw) = jw are shown below.   </a:t>
            </a:r>
          </a:p>
        </p:txBody>
      </p:sp>
      <p:sp>
        <p:nvSpPr>
          <p:cNvPr id="7179" name="Rectangle 14"/>
          <p:cNvSpPr>
            <a:spLocks noChangeArrowheads="1"/>
          </p:cNvSpPr>
          <p:nvPr/>
        </p:nvSpPr>
        <p:spPr bwMode="auto">
          <a:xfrm>
            <a:off x="0" y="5702300"/>
            <a:ext cx="9144000" cy="1107996"/>
          </a:xfrm>
          <a:prstGeom prst="rect">
            <a:avLst/>
          </a:prstGeom>
          <a:noFill/>
          <a:ln w="9525">
            <a:noFill/>
            <a:miter lim="800000"/>
            <a:headEnd/>
            <a:tailEnd/>
          </a:ln>
        </p:spPr>
        <p:txBody>
          <a:bodyPr wrap="square">
            <a:spAutoFit/>
          </a:bodyPr>
          <a:lstStyle/>
          <a:p>
            <a:pPr marL="228600" indent="-228600">
              <a:buFontTx/>
              <a:buChar char="•"/>
              <a:tabLst>
                <a:tab pos="342900" algn="l"/>
              </a:tabLst>
            </a:pPr>
            <a:r>
              <a:rPr lang="en-US" sz="2200" dirty="0">
                <a:solidFill>
                  <a:srgbClr val="FF3300"/>
                </a:solidFill>
              </a:rPr>
              <a:t>So a jw (zero) term in H(jw) adds an upward slope of +20dB/</a:t>
            </a:r>
            <a:r>
              <a:rPr lang="en-US" sz="2200" dirty="0" err="1">
                <a:solidFill>
                  <a:srgbClr val="FF3300"/>
                </a:solidFill>
              </a:rPr>
              <a:t>dec</a:t>
            </a:r>
            <a:r>
              <a:rPr lang="en-US" sz="2200" dirty="0">
                <a:solidFill>
                  <a:srgbClr val="FF3300"/>
                </a:solidFill>
              </a:rPr>
              <a:t> (or +6dB/</a:t>
            </a:r>
            <a:r>
              <a:rPr lang="en-US" sz="2200" dirty="0" err="1">
                <a:solidFill>
                  <a:srgbClr val="FF3300"/>
                </a:solidFill>
              </a:rPr>
              <a:t>oct</a:t>
            </a:r>
            <a:r>
              <a:rPr lang="en-US" sz="2200" dirty="0">
                <a:solidFill>
                  <a:srgbClr val="FF3300"/>
                </a:solidFill>
              </a:rPr>
              <a:t>) to the LM plot.</a:t>
            </a:r>
          </a:p>
          <a:p>
            <a:pPr marL="228600" indent="-228600">
              <a:buFontTx/>
              <a:buChar char="•"/>
              <a:tabLst>
                <a:tab pos="342900" algn="l"/>
              </a:tabLst>
            </a:pPr>
            <a:r>
              <a:rPr lang="en-US" sz="2200" dirty="0">
                <a:solidFill>
                  <a:srgbClr val="FF3300"/>
                </a:solidFill>
              </a:rPr>
              <a:t>And a jw (zero) term in H(jw) adds a constant 90</a:t>
            </a:r>
            <a:r>
              <a:rPr lang="en-US" sz="2200" dirty="0">
                <a:solidFill>
                  <a:srgbClr val="FF3300"/>
                </a:solidFill>
                <a:sym typeface="Symbol" pitchFamily="18" charset="2"/>
              </a:rPr>
              <a:t></a:t>
            </a:r>
            <a:r>
              <a:rPr lang="en-US" sz="2200" dirty="0">
                <a:solidFill>
                  <a:srgbClr val="FF3300"/>
                </a:solidFill>
              </a:rPr>
              <a:t> to the phase plot.</a:t>
            </a:r>
          </a:p>
        </p:txBody>
      </p:sp>
      <p:sp>
        <p:nvSpPr>
          <p:cNvPr id="13"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4"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5"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5"/>
          <p:cNvSpPr>
            <a:spLocks noChangeArrowheads="1"/>
          </p:cNvSpPr>
          <p:nvPr/>
        </p:nvSpPr>
        <p:spPr bwMode="auto">
          <a:xfrm>
            <a:off x="0" y="390525"/>
            <a:ext cx="9144000" cy="1107996"/>
          </a:xfrm>
          <a:prstGeom prst="rect">
            <a:avLst/>
          </a:prstGeom>
          <a:noFill/>
          <a:ln w="9525">
            <a:noFill/>
            <a:miter lim="800000"/>
            <a:headEnd/>
            <a:tailEnd/>
          </a:ln>
        </p:spPr>
        <p:txBody>
          <a:bodyPr wrap="square">
            <a:spAutoFit/>
          </a:bodyPr>
          <a:lstStyle/>
          <a:p>
            <a:pPr marL="457200" indent="-457200">
              <a:tabLst>
                <a:tab pos="457200" algn="l"/>
              </a:tabLst>
            </a:pPr>
            <a:r>
              <a:rPr lang="en-US" sz="2200" b="1" dirty="0">
                <a:solidFill>
                  <a:schemeClr val="accent2"/>
                </a:solidFill>
              </a:rPr>
              <a:t>3B)  </a:t>
            </a:r>
            <a:r>
              <a:rPr lang="en-US" sz="2200" b="1" u="sng" dirty="0">
                <a:solidFill>
                  <a:schemeClr val="accent2"/>
                </a:solidFill>
              </a:rPr>
              <a:t>1/(jw) term in H(jw)</a:t>
            </a:r>
            <a:endParaRPr lang="en-US" sz="2200" b="1" dirty="0">
              <a:solidFill>
                <a:schemeClr val="accent2"/>
              </a:solidFill>
            </a:endParaRPr>
          </a:p>
          <a:p>
            <a:pPr marL="457200" indent="-457200">
              <a:tabLst>
                <a:tab pos="457200" algn="l"/>
              </a:tabLst>
            </a:pPr>
            <a:r>
              <a:rPr lang="en-US" sz="2200" dirty="0">
                <a:solidFill>
                  <a:schemeClr val="accent2"/>
                </a:solidFill>
              </a:rPr>
              <a:t>	If H(jw) = 1/(jw) = (1/w)</a:t>
            </a:r>
            <a:r>
              <a:rPr lang="en-US" sz="2200" u="sng" dirty="0">
                <a:solidFill>
                  <a:schemeClr val="accent2"/>
                </a:solidFill>
              </a:rPr>
              <a:t>/-90</a:t>
            </a:r>
            <a:r>
              <a:rPr lang="en-US" sz="2200" u="sng" dirty="0">
                <a:solidFill>
                  <a:schemeClr val="accent2"/>
                </a:solidFill>
                <a:sym typeface="Symbol" pitchFamily="18" charset="2"/>
              </a:rPr>
              <a:t></a:t>
            </a:r>
            <a:r>
              <a:rPr lang="en-US" sz="2200" dirty="0">
                <a:solidFill>
                  <a:schemeClr val="accent2"/>
                </a:solidFill>
              </a:rPr>
              <a:t>    </a:t>
            </a:r>
          </a:p>
          <a:p>
            <a:pPr marL="457200" indent="-457200">
              <a:tabLst>
                <a:tab pos="457200" algn="l"/>
              </a:tabLst>
            </a:pPr>
            <a:r>
              <a:rPr lang="en-US" sz="2200" dirty="0">
                <a:solidFill>
                  <a:schemeClr val="accent2"/>
                </a:solidFill>
              </a:rPr>
              <a:t>	Then LM = 20log(1/w) = -20log(w) and </a:t>
            </a:r>
            <a:r>
              <a:rPr lang="en-US" sz="2200" dirty="0">
                <a:solidFill>
                  <a:schemeClr val="accent2"/>
                </a:solidFill>
                <a:sym typeface="Symbol" pitchFamily="18" charset="2"/>
              </a:rPr>
              <a:t></a:t>
            </a:r>
            <a:r>
              <a:rPr lang="en-US" sz="2200" dirty="0">
                <a:solidFill>
                  <a:schemeClr val="accent2"/>
                </a:solidFill>
              </a:rPr>
              <a:t>(w) = -90</a:t>
            </a:r>
            <a:r>
              <a:rPr lang="en-US" sz="2200" dirty="0">
                <a:solidFill>
                  <a:schemeClr val="accent2"/>
                </a:solidFill>
                <a:sym typeface="Symbol" pitchFamily="18" charset="2"/>
              </a:rPr>
              <a:t></a:t>
            </a:r>
            <a:endParaRPr lang="en-US" sz="2200" dirty="0">
              <a:solidFill>
                <a:schemeClr val="accent2"/>
              </a:solidFill>
            </a:endParaRPr>
          </a:p>
        </p:txBody>
      </p:sp>
      <p:sp>
        <p:nvSpPr>
          <p:cNvPr id="8199" name="Rectangle 6"/>
          <p:cNvSpPr>
            <a:spLocks noChangeArrowheads="1"/>
          </p:cNvSpPr>
          <p:nvPr/>
        </p:nvSpPr>
        <p:spPr bwMode="auto">
          <a:xfrm>
            <a:off x="568324" y="1606550"/>
            <a:ext cx="8575675" cy="769441"/>
          </a:xfrm>
          <a:prstGeom prst="rect">
            <a:avLst/>
          </a:prstGeom>
          <a:noFill/>
          <a:ln w="9525">
            <a:noFill/>
            <a:miter lim="800000"/>
            <a:headEnd/>
            <a:tailEnd/>
          </a:ln>
        </p:spPr>
        <p:txBody>
          <a:bodyPr wrap="square">
            <a:spAutoFit/>
          </a:bodyPr>
          <a:lstStyle/>
          <a:p>
            <a:pPr>
              <a:tabLst>
                <a:tab pos="225425" algn="l"/>
              </a:tabLst>
            </a:pPr>
            <a:r>
              <a:rPr lang="en-US" sz="2200" dirty="0">
                <a:solidFill>
                  <a:srgbClr val="FF3300"/>
                </a:solidFill>
              </a:rPr>
              <a:t>A few calculations could easily show that the graph of 20log(1/w)is a straight line for all frequency with a slope of -20dB/</a:t>
            </a:r>
            <a:r>
              <a:rPr lang="en-US" sz="2200" dirty="0" err="1">
                <a:solidFill>
                  <a:srgbClr val="FF3300"/>
                </a:solidFill>
              </a:rPr>
              <a:t>dec</a:t>
            </a:r>
            <a:r>
              <a:rPr lang="en-US" sz="2200" dirty="0">
                <a:solidFill>
                  <a:srgbClr val="FF3300"/>
                </a:solidFill>
              </a:rPr>
              <a:t> (or -6dB/</a:t>
            </a:r>
            <a:r>
              <a:rPr lang="en-US" sz="2200" dirty="0" err="1">
                <a:solidFill>
                  <a:srgbClr val="FF3300"/>
                </a:solidFill>
              </a:rPr>
              <a:t>oct</a:t>
            </a:r>
            <a:r>
              <a:rPr lang="en-US" sz="2200" dirty="0">
                <a:solidFill>
                  <a:srgbClr val="FF3300"/>
                </a:solidFill>
              </a:rPr>
              <a:t>).</a:t>
            </a:r>
            <a:endParaRPr lang="en-US" sz="2200" dirty="0">
              <a:solidFill>
                <a:schemeClr val="accent2"/>
              </a:solidFill>
            </a:endParaRPr>
          </a:p>
        </p:txBody>
      </p:sp>
      <p:sp>
        <p:nvSpPr>
          <p:cNvPr id="8200" name="Rectangle 10"/>
          <p:cNvSpPr>
            <a:spLocks noChangeArrowheads="1"/>
          </p:cNvSpPr>
          <p:nvPr/>
        </p:nvSpPr>
        <p:spPr bwMode="auto">
          <a:xfrm>
            <a:off x="393700" y="2552700"/>
            <a:ext cx="7016750" cy="430887"/>
          </a:xfrm>
          <a:prstGeom prst="rect">
            <a:avLst/>
          </a:prstGeom>
          <a:noFill/>
          <a:ln w="9525">
            <a:noFill/>
            <a:miter lim="800000"/>
            <a:headEnd/>
            <a:tailEnd/>
          </a:ln>
        </p:spPr>
        <p:txBody>
          <a:bodyPr wrap="square">
            <a:spAutoFit/>
          </a:bodyPr>
          <a:lstStyle/>
          <a:p>
            <a:pPr marL="457200" indent="-457200">
              <a:tabLst>
                <a:tab pos="457200" algn="l"/>
              </a:tabLst>
            </a:pPr>
            <a:r>
              <a:rPr lang="en-US" sz="2200" dirty="0">
                <a:solidFill>
                  <a:schemeClr val="accent2"/>
                </a:solidFill>
              </a:rPr>
              <a:t>The LM and phase for H(jw) = 1/(jw) are shown below.   </a:t>
            </a:r>
          </a:p>
        </p:txBody>
      </p:sp>
      <p:sp>
        <p:nvSpPr>
          <p:cNvPr id="8201" name="Rectangle 11"/>
          <p:cNvSpPr>
            <a:spLocks noChangeArrowheads="1"/>
          </p:cNvSpPr>
          <p:nvPr/>
        </p:nvSpPr>
        <p:spPr bwMode="auto">
          <a:xfrm>
            <a:off x="0" y="5702300"/>
            <a:ext cx="9144000" cy="1107996"/>
          </a:xfrm>
          <a:prstGeom prst="rect">
            <a:avLst/>
          </a:prstGeom>
          <a:noFill/>
          <a:ln w="9525">
            <a:noFill/>
            <a:miter lim="800000"/>
            <a:headEnd/>
            <a:tailEnd/>
          </a:ln>
        </p:spPr>
        <p:txBody>
          <a:bodyPr wrap="square">
            <a:spAutoFit/>
          </a:bodyPr>
          <a:lstStyle/>
          <a:p>
            <a:pPr marL="228600" indent="-228600">
              <a:buFontTx/>
              <a:buChar char="•"/>
              <a:tabLst>
                <a:tab pos="342900" algn="l"/>
              </a:tabLst>
            </a:pPr>
            <a:r>
              <a:rPr lang="en-US" sz="2200" dirty="0">
                <a:solidFill>
                  <a:srgbClr val="FF3300"/>
                </a:solidFill>
              </a:rPr>
              <a:t>So a 1/(jw) (pole) term in H(jw) adds a downward slope of -20dB/</a:t>
            </a:r>
            <a:r>
              <a:rPr lang="en-US" sz="2200" dirty="0" err="1">
                <a:solidFill>
                  <a:srgbClr val="FF3300"/>
                </a:solidFill>
              </a:rPr>
              <a:t>dec</a:t>
            </a:r>
            <a:r>
              <a:rPr lang="en-US" sz="2200" dirty="0">
                <a:solidFill>
                  <a:srgbClr val="FF3300"/>
                </a:solidFill>
              </a:rPr>
              <a:t> (or -6dB/</a:t>
            </a:r>
            <a:r>
              <a:rPr lang="en-US" sz="2200" dirty="0" err="1">
                <a:solidFill>
                  <a:srgbClr val="FF3300"/>
                </a:solidFill>
              </a:rPr>
              <a:t>oct</a:t>
            </a:r>
            <a:r>
              <a:rPr lang="en-US" sz="2200" dirty="0">
                <a:solidFill>
                  <a:srgbClr val="FF3300"/>
                </a:solidFill>
              </a:rPr>
              <a:t>) to the LM plot.</a:t>
            </a:r>
          </a:p>
          <a:p>
            <a:pPr marL="228600" indent="-228600">
              <a:buFontTx/>
              <a:buChar char="•"/>
              <a:tabLst>
                <a:tab pos="342900" algn="l"/>
              </a:tabLst>
            </a:pPr>
            <a:r>
              <a:rPr lang="en-US" sz="2200" dirty="0">
                <a:solidFill>
                  <a:srgbClr val="FF3300"/>
                </a:solidFill>
              </a:rPr>
              <a:t>And a 1/(jw) (pole) term in H(jw) adds a constant -90</a:t>
            </a:r>
            <a:r>
              <a:rPr lang="en-US" sz="2200" dirty="0">
                <a:solidFill>
                  <a:srgbClr val="FF3300"/>
                </a:solidFill>
                <a:sym typeface="Symbol" pitchFamily="18" charset="2"/>
              </a:rPr>
              <a:t></a:t>
            </a:r>
            <a:r>
              <a:rPr lang="en-US" sz="2200" dirty="0">
                <a:solidFill>
                  <a:srgbClr val="FF3300"/>
                </a:solidFill>
              </a:rPr>
              <a:t> to the phase plot.</a:t>
            </a:r>
          </a:p>
        </p:txBody>
      </p:sp>
      <p:graphicFrame>
        <p:nvGraphicFramePr>
          <p:cNvPr id="8194" name="Object 12"/>
          <p:cNvGraphicFramePr>
            <a:graphicFrameLocks noChangeAspect="1"/>
          </p:cNvGraphicFramePr>
          <p:nvPr/>
        </p:nvGraphicFramePr>
        <p:xfrm>
          <a:off x="26833" y="3124200"/>
          <a:ext cx="8977467" cy="2305049"/>
        </p:xfrm>
        <a:graphic>
          <a:graphicData uri="http://schemas.openxmlformats.org/presentationml/2006/ole">
            <mc:AlternateContent xmlns:mc="http://schemas.openxmlformats.org/markup-compatibility/2006">
              <mc:Choice xmlns:v="urn:schemas-microsoft-com:vml" Requires="v">
                <p:oleObj spid="_x0000_s53265" name="Microsoft Draw Drawing" r:id="rId3" imgW="6787080" imgH="1741320" progId="">
                  <p:embed/>
                </p:oleObj>
              </mc:Choice>
              <mc:Fallback>
                <p:oleObj name="Microsoft Draw Drawing" r:id="rId3" imgW="6787080" imgH="174132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3" y="3124200"/>
                        <a:ext cx="8977467" cy="2305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10"/>
          <p:cNvGraphicFramePr>
            <a:graphicFrameLocks noChangeAspect="1"/>
          </p:cNvGraphicFramePr>
          <p:nvPr/>
        </p:nvGraphicFramePr>
        <p:xfrm>
          <a:off x="177799" y="838200"/>
          <a:ext cx="2257493" cy="742950"/>
        </p:xfrm>
        <a:graphic>
          <a:graphicData uri="http://schemas.openxmlformats.org/presentationml/2006/ole">
            <mc:AlternateContent xmlns:mc="http://schemas.openxmlformats.org/markup-compatibility/2006">
              <mc:Choice xmlns:v="urn:schemas-microsoft-com:vml" Requires="v">
                <p:oleObj spid="_x0000_s54289" name="Equation" r:id="rId3" imgW="1612800" imgH="507960" progId="">
                  <p:embed/>
                </p:oleObj>
              </mc:Choice>
              <mc:Fallback>
                <p:oleObj name="Equation" r:id="rId3" imgW="1612800" imgH="5079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99" y="838200"/>
                        <a:ext cx="2257493"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11"/>
          <p:cNvSpPr>
            <a:spLocks noChangeArrowheads="1"/>
          </p:cNvSpPr>
          <p:nvPr/>
        </p:nvSpPr>
        <p:spPr bwMode="auto">
          <a:xfrm>
            <a:off x="0" y="381000"/>
            <a:ext cx="9144000" cy="430887"/>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Example</a:t>
            </a:r>
            <a:r>
              <a:rPr lang="en-US" sz="2200" dirty="0">
                <a:solidFill>
                  <a:srgbClr val="FF3300"/>
                </a:solidFill>
              </a:rPr>
              <a:t>:  Sketch the LM and phase plots for the following transfer function.</a:t>
            </a:r>
            <a:endParaRPr lang="en-US" sz="2200" dirty="0"/>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5"/>
          <p:cNvGraphicFramePr>
            <a:graphicFrameLocks noChangeAspect="1"/>
          </p:cNvGraphicFramePr>
          <p:nvPr/>
        </p:nvGraphicFramePr>
        <p:xfrm>
          <a:off x="299642" y="923925"/>
          <a:ext cx="2842021" cy="841375"/>
        </p:xfrm>
        <a:graphic>
          <a:graphicData uri="http://schemas.openxmlformats.org/presentationml/2006/ole">
            <mc:AlternateContent xmlns:mc="http://schemas.openxmlformats.org/markup-compatibility/2006">
              <mc:Choice xmlns:v="urn:schemas-microsoft-com:vml" Requires="v">
                <p:oleObj spid="_x0000_s55313" name="Equation" r:id="rId3" imgW="1968480" imgH="558720" progId="">
                  <p:embed/>
                </p:oleObj>
              </mc:Choice>
              <mc:Fallback>
                <p:oleObj name="Equation" r:id="rId3" imgW="1968480" imgH="55872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42" y="923925"/>
                        <a:ext cx="2842021"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Rectangle 6"/>
          <p:cNvSpPr>
            <a:spLocks noChangeArrowheads="1"/>
          </p:cNvSpPr>
          <p:nvPr/>
        </p:nvSpPr>
        <p:spPr bwMode="auto">
          <a:xfrm>
            <a:off x="0" y="400050"/>
            <a:ext cx="9144000" cy="430887"/>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Example</a:t>
            </a:r>
            <a:r>
              <a:rPr lang="en-US" sz="2200" dirty="0">
                <a:solidFill>
                  <a:srgbClr val="FF3300"/>
                </a:solidFill>
              </a:rPr>
              <a:t>:  Sketch the LM and phase plots for the following transfer function.</a:t>
            </a:r>
            <a:endParaRPr lang="en-US" sz="2200" dirty="0"/>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381000"/>
            <a:ext cx="9144000" cy="1107996"/>
          </a:xfrm>
          <a:prstGeom prst="rect">
            <a:avLst/>
          </a:prstGeom>
          <a:noFill/>
          <a:ln w="9525">
            <a:noFill/>
            <a:miter lim="800000"/>
            <a:headEnd/>
            <a:tailEnd/>
          </a:ln>
        </p:spPr>
        <p:txBody>
          <a:bodyPr wrap="square">
            <a:spAutoFit/>
          </a:bodyPr>
          <a:lstStyle/>
          <a:p>
            <a:pPr>
              <a:tabLst>
                <a:tab pos="457200" algn="l"/>
              </a:tabLst>
            </a:pPr>
            <a:r>
              <a:rPr lang="en-US" sz="2200" b="1" u="sng" dirty="0">
                <a:solidFill>
                  <a:schemeClr val="accent2"/>
                </a:solidFill>
              </a:rPr>
              <a:t>Calculation of exact points to check Bode Plots</a:t>
            </a:r>
            <a:endParaRPr lang="en-US" sz="2200" b="1" dirty="0">
              <a:solidFill>
                <a:schemeClr val="accent2"/>
              </a:solidFill>
            </a:endParaRPr>
          </a:p>
          <a:p>
            <a:pPr>
              <a:tabLst>
                <a:tab pos="457200" algn="l"/>
              </a:tabLst>
            </a:pPr>
            <a:r>
              <a:rPr lang="en-US" sz="2200" dirty="0">
                <a:solidFill>
                  <a:schemeClr val="accent2"/>
                </a:solidFill>
              </a:rPr>
              <a:t>Evaluating H(jw) at a particular value of w is helpful to check Bode Plots.  An example is shown below.</a:t>
            </a:r>
            <a:r>
              <a:rPr lang="en-US" sz="2200" dirty="0"/>
              <a:t> </a:t>
            </a:r>
          </a:p>
        </p:txBody>
      </p:sp>
      <p:graphicFrame>
        <p:nvGraphicFramePr>
          <p:cNvPr id="11266" name="Object 7"/>
          <p:cNvGraphicFramePr>
            <a:graphicFrameLocks noChangeAspect="1"/>
          </p:cNvGraphicFramePr>
          <p:nvPr/>
        </p:nvGraphicFramePr>
        <p:xfrm>
          <a:off x="485403" y="1495424"/>
          <a:ext cx="6439271" cy="5295645"/>
        </p:xfrm>
        <a:graphic>
          <a:graphicData uri="http://schemas.openxmlformats.org/presentationml/2006/ole">
            <mc:AlternateContent xmlns:mc="http://schemas.openxmlformats.org/markup-compatibility/2006">
              <mc:Choice xmlns:v="urn:schemas-microsoft-com:vml" Requires="v">
                <p:oleObj spid="_x0000_s56337" name="Equation" r:id="rId3" imgW="4940280" imgH="4063680" progId="">
                  <p:embed/>
                </p:oleObj>
              </mc:Choice>
              <mc:Fallback>
                <p:oleObj name="Equation" r:id="rId3" imgW="4940280" imgH="406368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03" y="1495424"/>
                        <a:ext cx="6439271" cy="52956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0" y="396875"/>
            <a:ext cx="9144000" cy="1107996"/>
          </a:xfrm>
          <a:prstGeom prst="rect">
            <a:avLst/>
          </a:prstGeom>
          <a:noFill/>
          <a:ln w="9525">
            <a:noFill/>
            <a:miter lim="800000"/>
            <a:headEnd/>
            <a:tailEnd/>
          </a:ln>
        </p:spPr>
        <p:txBody>
          <a:bodyPr wrap="square">
            <a:spAutoFit/>
          </a:bodyPr>
          <a:lstStyle/>
          <a:p>
            <a:pPr>
              <a:tabLst>
                <a:tab pos="457200" algn="l"/>
              </a:tabLst>
            </a:pPr>
            <a:r>
              <a:rPr lang="en-US" sz="2200" b="1" u="sng" dirty="0">
                <a:solidFill>
                  <a:srgbClr val="FF3300"/>
                </a:solidFill>
              </a:rPr>
              <a:t>Example:</a:t>
            </a:r>
            <a:endParaRPr lang="en-US" sz="2200" b="1" dirty="0">
              <a:solidFill>
                <a:srgbClr val="FF3300"/>
              </a:solidFill>
            </a:endParaRPr>
          </a:p>
          <a:p>
            <a:pPr>
              <a:tabLst>
                <a:tab pos="457200" algn="l"/>
              </a:tabLst>
            </a:pPr>
            <a:r>
              <a:rPr lang="en-US" sz="2200" dirty="0">
                <a:solidFill>
                  <a:srgbClr val="FF3300"/>
                </a:solidFill>
              </a:rPr>
              <a:t>Evaluate the H(jw) on the last page at w = 500 </a:t>
            </a:r>
            <a:r>
              <a:rPr lang="en-US" sz="2200" dirty="0" err="1">
                <a:solidFill>
                  <a:srgbClr val="FF3300"/>
                </a:solidFill>
              </a:rPr>
              <a:t>rad</a:t>
            </a:r>
            <a:r>
              <a:rPr lang="en-US" sz="2200" dirty="0">
                <a:solidFill>
                  <a:srgbClr val="FF3300"/>
                </a:solidFill>
              </a:rPr>
              <a:t>/s and w = 8000 </a:t>
            </a:r>
            <a:r>
              <a:rPr lang="en-US" sz="2200" dirty="0" err="1">
                <a:solidFill>
                  <a:srgbClr val="FF3300"/>
                </a:solidFill>
              </a:rPr>
              <a:t>rad</a:t>
            </a:r>
            <a:r>
              <a:rPr lang="en-US" sz="2200" dirty="0">
                <a:solidFill>
                  <a:srgbClr val="FF3300"/>
                </a:solidFill>
              </a:rPr>
              <a:t>/s.  Compare the values with the Bode plots.  Do they appear to be correct?</a:t>
            </a:r>
            <a:endParaRPr lang="en-US" sz="2200" dirty="0"/>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0" y="390525"/>
            <a:ext cx="9144000" cy="6254020"/>
          </a:xfrm>
          <a:prstGeom prst="rect">
            <a:avLst/>
          </a:prstGeom>
          <a:noFill/>
          <a:ln w="9525">
            <a:noFill/>
            <a:miter lim="800000"/>
            <a:headEnd/>
            <a:tailEnd/>
          </a:ln>
        </p:spPr>
        <p:txBody>
          <a:bodyPr wrap="square">
            <a:spAutoFit/>
          </a:bodyPr>
          <a:lstStyle/>
          <a:p>
            <a:pPr marL="342900" indent="-342900">
              <a:tabLst>
                <a:tab pos="342900" algn="l"/>
              </a:tabLst>
            </a:pPr>
            <a:r>
              <a:rPr lang="en-US" sz="2200" b="1" dirty="0">
                <a:solidFill>
                  <a:schemeClr val="accent2"/>
                </a:solidFill>
              </a:rPr>
              <a:t>5.	</a:t>
            </a:r>
            <a:r>
              <a:rPr lang="en-US" sz="2200" b="1" u="sng" dirty="0">
                <a:solidFill>
                  <a:schemeClr val="accent2"/>
                </a:solidFill>
              </a:rPr>
              <a:t>Poles and zeros raised to an integer power in H(s)</a:t>
            </a:r>
          </a:p>
          <a:p>
            <a:pPr marL="342900" indent="-342900">
              <a:tabLst>
                <a:tab pos="342900" algn="l"/>
              </a:tabLst>
            </a:pPr>
            <a:r>
              <a:rPr lang="en-US" sz="2200" dirty="0">
                <a:solidFill>
                  <a:schemeClr val="accent2"/>
                </a:solidFill>
              </a:rPr>
              <a:t>	In the last class it was demonstrated that terms in H(jw) are additive.  Therefore, a double terms (such as a pole or zero that is squared) simply acts like two terms, a triple term acts like three terms, etc.</a:t>
            </a:r>
          </a:p>
          <a:p>
            <a:pPr marL="342900" indent="-342900">
              <a:tabLst>
                <a:tab pos="342900" algn="l"/>
              </a:tabLst>
            </a:pPr>
            <a:endParaRPr lang="en-US" sz="2200" dirty="0">
              <a:solidFill>
                <a:schemeClr val="accent2"/>
              </a:solidFill>
            </a:endParaRPr>
          </a:p>
          <a:p>
            <a:pPr marL="342900" indent="-342900">
              <a:lnSpc>
                <a:spcPct val="110000"/>
              </a:lnSpc>
              <a:tabLst>
                <a:tab pos="342900" algn="l"/>
              </a:tabLst>
            </a:pPr>
            <a:r>
              <a:rPr lang="en-US" sz="2200" dirty="0">
                <a:solidFill>
                  <a:schemeClr val="accent2"/>
                </a:solidFill>
              </a:rPr>
              <a:t>	</a:t>
            </a:r>
            <a:r>
              <a:rPr lang="en-US" sz="2200" u="sng" dirty="0">
                <a:solidFill>
                  <a:schemeClr val="accent2"/>
                </a:solidFill>
              </a:rPr>
              <a:t>Illustration</a:t>
            </a:r>
            <a:r>
              <a:rPr lang="en-US" sz="2200" dirty="0">
                <a:solidFill>
                  <a:schemeClr val="accent2"/>
                </a:solidFill>
              </a:rPr>
              <a:t>:  Show that (1 + jw/w</a:t>
            </a:r>
            <a:r>
              <a:rPr lang="en-US" sz="2200" baseline="-25000" dirty="0">
                <a:solidFill>
                  <a:schemeClr val="accent2"/>
                </a:solidFill>
              </a:rPr>
              <a:t>1</a:t>
            </a:r>
            <a:r>
              <a:rPr lang="en-US" sz="2200" dirty="0">
                <a:solidFill>
                  <a:schemeClr val="accent2"/>
                </a:solidFill>
              </a:rPr>
              <a:t>)</a:t>
            </a:r>
            <a:r>
              <a:rPr lang="en-US" sz="2200" baseline="30000" dirty="0">
                <a:solidFill>
                  <a:schemeClr val="accent2"/>
                </a:solidFill>
              </a:rPr>
              <a:t>N</a:t>
            </a:r>
            <a:r>
              <a:rPr lang="en-US" sz="2200" dirty="0">
                <a:solidFill>
                  <a:schemeClr val="accent2"/>
                </a:solidFill>
              </a:rPr>
              <a:t> results in the following responses:	</a:t>
            </a:r>
          </a:p>
          <a:p>
            <a:pPr marL="342900" indent="-342900">
              <a:tabLst>
                <a:tab pos="342900" algn="l"/>
              </a:tabLst>
            </a:pPr>
            <a:endParaRPr lang="en-US" sz="2200" dirty="0">
              <a:solidFill>
                <a:schemeClr val="accent2"/>
              </a:solidFill>
            </a:endParaRPr>
          </a:p>
          <a:p>
            <a:pPr marL="342900" indent="-342900">
              <a:tabLst>
                <a:tab pos="342900" algn="l"/>
              </a:tabLst>
            </a:pPr>
            <a:r>
              <a:rPr lang="en-US" sz="2200" dirty="0">
                <a:solidFill>
                  <a:schemeClr val="accent2"/>
                </a:solidFill>
              </a:rPr>
              <a:t>	</a:t>
            </a:r>
            <a:r>
              <a:rPr lang="en-US" sz="2200" u="sng" dirty="0">
                <a:solidFill>
                  <a:schemeClr val="accent2"/>
                </a:solidFill>
              </a:rPr>
              <a:t>LM plot</a:t>
            </a:r>
            <a:r>
              <a:rPr lang="en-US" sz="2200" dirty="0">
                <a:solidFill>
                  <a:schemeClr val="accent2"/>
                </a:solidFill>
              </a:rPr>
              <a:t>:</a:t>
            </a:r>
          </a:p>
          <a:p>
            <a:pPr marL="342900" indent="-342900">
              <a:tabLst>
                <a:tab pos="342900" algn="l"/>
              </a:tabLst>
            </a:pPr>
            <a:r>
              <a:rPr lang="en-US" sz="2200" dirty="0">
                <a:solidFill>
                  <a:schemeClr val="accent2"/>
                </a:solidFill>
              </a:rPr>
              <a:t>	Has a 0dB contribution before its break frequency</a:t>
            </a:r>
          </a:p>
          <a:p>
            <a:pPr marL="342900" indent="-342900">
              <a:tabLst>
                <a:tab pos="342900" algn="l"/>
              </a:tabLst>
            </a:pPr>
            <a:r>
              <a:rPr lang="en-US" sz="2200" dirty="0">
                <a:solidFill>
                  <a:schemeClr val="accent2"/>
                </a:solidFill>
              </a:rPr>
              <a:t>	Will increase at a rate of 20NdB/</a:t>
            </a:r>
            <a:r>
              <a:rPr lang="en-US" sz="2200" dirty="0" err="1">
                <a:solidFill>
                  <a:schemeClr val="accent2"/>
                </a:solidFill>
              </a:rPr>
              <a:t>dec</a:t>
            </a:r>
            <a:r>
              <a:rPr lang="en-US" sz="2200" dirty="0">
                <a:solidFill>
                  <a:schemeClr val="accent2"/>
                </a:solidFill>
              </a:rPr>
              <a:t> after the break</a:t>
            </a:r>
          </a:p>
          <a:p>
            <a:pPr marL="342900" indent="-342900">
              <a:tabLst>
                <a:tab pos="342900" algn="l"/>
              </a:tabLst>
            </a:pPr>
            <a:r>
              <a:rPr lang="en-US" sz="2200" dirty="0">
                <a:solidFill>
                  <a:schemeClr val="accent2"/>
                </a:solidFill>
              </a:rPr>
              <a:t>	There will be an error of 3NdB at the break between the Bode straight-line approximation and the exact LM </a:t>
            </a:r>
          </a:p>
          <a:p>
            <a:pPr marL="342900" indent="-342900">
              <a:tabLst>
                <a:tab pos="342900" algn="l"/>
              </a:tabLst>
            </a:pPr>
            <a:endParaRPr lang="en-US" sz="2200" dirty="0">
              <a:solidFill>
                <a:schemeClr val="accent2"/>
              </a:solidFill>
            </a:endParaRPr>
          </a:p>
          <a:p>
            <a:pPr marL="342900" indent="-342900">
              <a:tabLst>
                <a:tab pos="342900" algn="l"/>
              </a:tabLst>
            </a:pPr>
            <a:r>
              <a:rPr lang="en-US" sz="2200" dirty="0">
                <a:solidFill>
                  <a:schemeClr val="accent2"/>
                </a:solidFill>
              </a:rPr>
              <a:t>	</a:t>
            </a:r>
            <a:r>
              <a:rPr lang="en-US" sz="2200" u="sng" dirty="0">
                <a:solidFill>
                  <a:schemeClr val="accent2"/>
                </a:solidFill>
              </a:rPr>
              <a:t>Phase plot</a:t>
            </a:r>
            <a:r>
              <a:rPr lang="en-US" sz="2200" dirty="0">
                <a:solidFill>
                  <a:schemeClr val="accent2"/>
                </a:solidFill>
              </a:rPr>
              <a:t>:</a:t>
            </a:r>
          </a:p>
          <a:p>
            <a:pPr marL="342900" indent="-342900">
              <a:tabLst>
                <a:tab pos="342900" algn="l"/>
              </a:tabLst>
            </a:pPr>
            <a:r>
              <a:rPr lang="en-US" sz="2200" dirty="0">
                <a:solidFill>
                  <a:schemeClr val="accent2"/>
                </a:solidFill>
              </a:rPr>
              <a:t>	Has a 0 degree contribution until 1 decade before its break frequency</a:t>
            </a:r>
          </a:p>
          <a:p>
            <a:pPr marL="342900" indent="-342900">
              <a:tabLst>
                <a:tab pos="342900" algn="l"/>
              </a:tabLst>
            </a:pPr>
            <a:r>
              <a:rPr lang="en-US" sz="2200" dirty="0">
                <a:solidFill>
                  <a:schemeClr val="accent2"/>
                </a:solidFill>
              </a:rPr>
              <a:t>	Will increase at a rate of 45Ndeg/</a:t>
            </a:r>
            <a:r>
              <a:rPr lang="en-US" sz="2200" dirty="0" err="1">
                <a:solidFill>
                  <a:schemeClr val="accent2"/>
                </a:solidFill>
              </a:rPr>
              <a:t>dec</a:t>
            </a:r>
            <a:r>
              <a:rPr lang="en-US" sz="2200" dirty="0">
                <a:solidFill>
                  <a:schemeClr val="accent2"/>
                </a:solidFill>
              </a:rPr>
              <a:t> for two decades (from 0.1w</a:t>
            </a:r>
            <a:r>
              <a:rPr lang="en-US" sz="2200" baseline="-25000" dirty="0">
                <a:solidFill>
                  <a:schemeClr val="accent2"/>
                </a:solidFill>
              </a:rPr>
              <a:t>1</a:t>
            </a:r>
            <a:r>
              <a:rPr lang="en-US" sz="2200" dirty="0">
                <a:solidFill>
                  <a:schemeClr val="accent2"/>
                </a:solidFill>
              </a:rPr>
              <a:t> to 10w</a:t>
            </a:r>
            <a:r>
              <a:rPr lang="en-US" sz="2200" baseline="-25000" dirty="0">
                <a:solidFill>
                  <a:schemeClr val="accent2"/>
                </a:solidFill>
              </a:rPr>
              <a:t>1</a:t>
            </a:r>
            <a:r>
              <a:rPr lang="en-US" sz="2200" dirty="0">
                <a:solidFill>
                  <a:schemeClr val="accent2"/>
                </a:solidFill>
              </a:rPr>
              <a:t>).</a:t>
            </a:r>
          </a:p>
          <a:p>
            <a:pPr marL="342900" indent="-342900">
              <a:tabLst>
                <a:tab pos="342900" algn="l"/>
              </a:tabLst>
            </a:pPr>
            <a:r>
              <a:rPr lang="en-US" sz="2200" dirty="0">
                <a:solidFill>
                  <a:schemeClr val="accent2"/>
                </a:solidFill>
              </a:rPr>
              <a:t>	The total final phase contribution will be 90N degrees.</a:t>
            </a:r>
            <a:r>
              <a:rPr lang="en-US" sz="2200" dirty="0"/>
              <a:t> </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
          <p:cNvSpPr>
            <a:spLocks noChangeArrowheads="1"/>
          </p:cNvSpPr>
          <p:nvPr/>
        </p:nvSpPr>
        <p:spPr bwMode="auto">
          <a:xfrm>
            <a:off x="0" y="457200"/>
            <a:ext cx="7924800" cy="463204"/>
          </a:xfrm>
          <a:prstGeom prst="rect">
            <a:avLst/>
          </a:prstGeom>
          <a:noFill/>
          <a:ln w="9525">
            <a:noFill/>
            <a:miter lim="800000"/>
            <a:headEnd/>
            <a:tailEnd/>
          </a:ln>
        </p:spPr>
        <p:txBody>
          <a:bodyPr>
            <a:spAutoFit/>
          </a:bodyPr>
          <a:lstStyle/>
          <a:p>
            <a:pPr marL="342900" indent="-342900">
              <a:lnSpc>
                <a:spcPct val="120000"/>
              </a:lnSpc>
              <a:tabLst>
                <a:tab pos="342900" algn="l"/>
              </a:tabLst>
            </a:pPr>
            <a:r>
              <a:rPr lang="en-US" sz="2200" dirty="0">
                <a:solidFill>
                  <a:schemeClr val="accent2"/>
                </a:solidFill>
              </a:rPr>
              <a:t>So (1 + jw/w</a:t>
            </a:r>
            <a:r>
              <a:rPr lang="en-US" sz="2200" baseline="-25000" dirty="0">
                <a:solidFill>
                  <a:schemeClr val="accent2"/>
                </a:solidFill>
              </a:rPr>
              <a:t>1</a:t>
            </a:r>
            <a:r>
              <a:rPr lang="en-US" sz="2200" dirty="0">
                <a:solidFill>
                  <a:schemeClr val="accent2"/>
                </a:solidFill>
              </a:rPr>
              <a:t>)</a:t>
            </a:r>
            <a:r>
              <a:rPr lang="en-US" sz="2200" baseline="30000" dirty="0">
                <a:solidFill>
                  <a:schemeClr val="accent2"/>
                </a:solidFill>
              </a:rPr>
              <a:t>N</a:t>
            </a:r>
            <a:r>
              <a:rPr lang="en-US" sz="2200" dirty="0">
                <a:solidFill>
                  <a:schemeClr val="accent2"/>
                </a:solidFill>
              </a:rPr>
              <a:t> results in the following responses:</a:t>
            </a:r>
          </a:p>
        </p:txBody>
      </p:sp>
      <p:graphicFrame>
        <p:nvGraphicFramePr>
          <p:cNvPr id="12290" name="Object 6"/>
          <p:cNvGraphicFramePr>
            <a:graphicFrameLocks noChangeAspect="1"/>
          </p:cNvGraphicFramePr>
          <p:nvPr/>
        </p:nvGraphicFramePr>
        <p:xfrm>
          <a:off x="28028" y="1114425"/>
          <a:ext cx="9052931" cy="2168525"/>
        </p:xfrm>
        <a:graphic>
          <a:graphicData uri="http://schemas.openxmlformats.org/presentationml/2006/ole">
            <mc:AlternateContent xmlns:mc="http://schemas.openxmlformats.org/markup-compatibility/2006">
              <mc:Choice xmlns:v="urn:schemas-microsoft-com:vml" Requires="v">
                <p:oleObj spid="_x0000_s57361" name="Microsoft Draw Drawing" r:id="rId3" imgW="7280640" imgH="1741320" progId="">
                  <p:embed/>
                </p:oleObj>
              </mc:Choice>
              <mc:Fallback>
                <p:oleObj name="Microsoft Draw Drawing" r:id="rId3" imgW="7280640" imgH="174132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8" y="1114425"/>
                        <a:ext cx="9052931" cy="216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5"/>
          <p:cNvSpPr>
            <a:spLocks noChangeArrowheads="1"/>
          </p:cNvSpPr>
          <p:nvPr/>
        </p:nvSpPr>
        <p:spPr bwMode="auto">
          <a:xfrm>
            <a:off x="0" y="406400"/>
            <a:ext cx="9144000" cy="434522"/>
          </a:xfrm>
          <a:prstGeom prst="rect">
            <a:avLst/>
          </a:prstGeom>
          <a:noFill/>
          <a:ln w="9525">
            <a:noFill/>
            <a:miter lim="800000"/>
            <a:headEnd/>
            <a:tailEnd/>
          </a:ln>
        </p:spPr>
        <p:txBody>
          <a:bodyPr/>
          <a:lstStyle/>
          <a:p>
            <a:pPr>
              <a:spcBef>
                <a:spcPct val="20000"/>
              </a:spcBef>
              <a:tabLst>
                <a:tab pos="457200" algn="l"/>
                <a:tab pos="914400" algn="l"/>
              </a:tabLst>
            </a:pPr>
            <a:r>
              <a:rPr lang="en-US" sz="2000" b="1" u="sng" dirty="0" smtClean="0">
                <a:solidFill>
                  <a:schemeClr val="accent2"/>
                </a:solidFill>
              </a:rPr>
              <a:t>Decibels</a:t>
            </a:r>
            <a:r>
              <a:rPr lang="en-US" sz="2000" dirty="0" smtClean="0">
                <a:solidFill>
                  <a:schemeClr val="accent2"/>
                </a:solidFill>
              </a:rPr>
              <a:t> are used in various areas, including:</a:t>
            </a:r>
            <a:endParaRPr lang="en-US" sz="2000" dirty="0">
              <a:solidFill>
                <a:schemeClr val="accent2"/>
              </a:solidFill>
            </a:endParaRPr>
          </a:p>
        </p:txBody>
      </p:sp>
      <p:sp>
        <p:nvSpPr>
          <p:cNvPr id="1032" name="Rectangle 8"/>
          <p:cNvSpPr>
            <a:spLocks noChangeArrowheads="1"/>
          </p:cNvSpPr>
          <p:nvPr/>
        </p:nvSpPr>
        <p:spPr bwMode="auto">
          <a:xfrm>
            <a:off x="0" y="762001"/>
            <a:ext cx="9144000" cy="1123950"/>
          </a:xfrm>
          <a:prstGeom prst="rect">
            <a:avLst/>
          </a:prstGeom>
          <a:noFill/>
          <a:ln w="9525">
            <a:noFill/>
            <a:miter lim="800000"/>
            <a:headEnd/>
            <a:tailEnd/>
          </a:ln>
        </p:spPr>
        <p:txBody>
          <a:bodyPr/>
          <a:lstStyle/>
          <a:p>
            <a:pPr marL="228600" indent="-228600">
              <a:spcBef>
                <a:spcPct val="20000"/>
              </a:spcBef>
              <a:buFont typeface="Arial" panose="020B0604020202020204" pitchFamily="34" charset="0"/>
              <a:buChar char="•"/>
              <a:tabLst>
                <a:tab pos="520700" algn="l"/>
                <a:tab pos="914400" algn="l"/>
              </a:tabLst>
            </a:pPr>
            <a:r>
              <a:rPr lang="en-US" sz="2000" u="sng" dirty="0" smtClean="0">
                <a:solidFill>
                  <a:schemeClr val="accent2"/>
                </a:solidFill>
              </a:rPr>
              <a:t>Gain</a:t>
            </a:r>
            <a:r>
              <a:rPr lang="en-US" sz="2000" dirty="0" smtClean="0">
                <a:solidFill>
                  <a:schemeClr val="accent2"/>
                </a:solidFill>
              </a:rPr>
              <a:t>:  Voltage gain, current gain, or power gain is often measured in dB </a:t>
            </a:r>
            <a:r>
              <a:rPr lang="en-US" sz="2000" b="1" i="1" dirty="0" smtClean="0">
                <a:solidFill>
                  <a:srgbClr val="FF0000"/>
                </a:solidFill>
              </a:rPr>
              <a:t>(EGR 272)</a:t>
            </a:r>
          </a:p>
          <a:p>
            <a:pPr marL="228600" indent="-228600">
              <a:spcBef>
                <a:spcPct val="20000"/>
              </a:spcBef>
              <a:buFont typeface="Arial" panose="020B0604020202020204" pitchFamily="34" charset="0"/>
              <a:buChar char="•"/>
              <a:tabLst>
                <a:tab pos="520700" algn="l"/>
                <a:tab pos="914400" algn="l"/>
              </a:tabLst>
            </a:pPr>
            <a:r>
              <a:rPr lang="en-US" sz="2000" u="sng" dirty="0" smtClean="0">
                <a:solidFill>
                  <a:schemeClr val="accent2"/>
                </a:solidFill>
              </a:rPr>
              <a:t>Acoustics</a:t>
            </a:r>
            <a:r>
              <a:rPr lang="en-US" sz="2000" dirty="0" smtClean="0">
                <a:solidFill>
                  <a:schemeClr val="accent2"/>
                </a:solidFill>
              </a:rPr>
              <a:t>:  Loudness (or sound pressure level) is measured in dB </a:t>
            </a:r>
          </a:p>
          <a:p>
            <a:pPr marL="228600" indent="-228600">
              <a:spcBef>
                <a:spcPct val="20000"/>
              </a:spcBef>
              <a:buFont typeface="Arial" panose="020B0604020202020204" pitchFamily="34" charset="0"/>
              <a:buChar char="•"/>
              <a:tabLst>
                <a:tab pos="520700" algn="l"/>
                <a:tab pos="914400" algn="l"/>
              </a:tabLst>
            </a:pPr>
            <a:r>
              <a:rPr lang="en-US" sz="2000" u="sng" dirty="0" smtClean="0">
                <a:solidFill>
                  <a:schemeClr val="accent2"/>
                </a:solidFill>
              </a:rPr>
              <a:t>Power</a:t>
            </a:r>
            <a:r>
              <a:rPr lang="en-US" sz="2000" dirty="0" smtClean="0">
                <a:solidFill>
                  <a:schemeClr val="accent2"/>
                </a:solidFill>
              </a:rPr>
              <a:t>:  Output power relative to an input 1mW is expressed in </a:t>
            </a:r>
            <a:r>
              <a:rPr lang="en-US" sz="2000" dirty="0" err="1" smtClean="0">
                <a:solidFill>
                  <a:schemeClr val="accent2"/>
                </a:solidFill>
              </a:rPr>
              <a:t>dBm</a:t>
            </a:r>
            <a:endParaRPr lang="en-US" sz="2000" dirty="0" smtClean="0">
              <a:solidFill>
                <a:schemeClr val="accent2"/>
              </a:solidFill>
            </a:endParaRPr>
          </a:p>
          <a:p>
            <a:pPr>
              <a:spcBef>
                <a:spcPct val="20000"/>
              </a:spcBef>
              <a:tabLst>
                <a:tab pos="520700" algn="l"/>
                <a:tab pos="914400" algn="l"/>
              </a:tabLst>
            </a:pPr>
            <a:endParaRPr lang="en-US" sz="2200" dirty="0">
              <a:solidFill>
                <a:srgbClr val="FF3300"/>
              </a:solidFill>
              <a:cs typeface="Times New Roman" pitchFamily="18" charset="0"/>
            </a:endParaRP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2283469495"/>
              </p:ext>
            </p:extLst>
          </p:nvPr>
        </p:nvGraphicFramePr>
        <p:xfrm>
          <a:off x="832077" y="1982281"/>
          <a:ext cx="3600450" cy="1892300"/>
        </p:xfrm>
        <a:graphic>
          <a:graphicData uri="http://schemas.openxmlformats.org/presentationml/2006/ole">
            <mc:AlternateContent xmlns:mc="http://schemas.openxmlformats.org/markup-compatibility/2006">
              <mc:Choice xmlns:v="urn:schemas-microsoft-com:vml" Requires="v">
                <p:oleObj spid="_x0000_s72751" name="Equation" r:id="rId3" imgW="2705040" imgH="1422360" progId="Equation.3">
                  <p:embed/>
                </p:oleObj>
              </mc:Choice>
              <mc:Fallback>
                <p:oleObj name="Equation" r:id="rId3" imgW="2705040" imgH="1422360" progId="Equation.3">
                  <p:embed/>
                  <p:pic>
                    <p:nvPicPr>
                      <p:cNvPr id="0" name=""/>
                      <p:cNvPicPr/>
                      <p:nvPr/>
                    </p:nvPicPr>
                    <p:blipFill>
                      <a:blip r:embed="rId4"/>
                      <a:stretch>
                        <a:fillRect/>
                      </a:stretch>
                    </p:blipFill>
                    <p:spPr>
                      <a:xfrm>
                        <a:off x="832077" y="1982281"/>
                        <a:ext cx="3600450" cy="1892300"/>
                      </a:xfrm>
                      <a:prstGeom prst="rect">
                        <a:avLst/>
                      </a:prstGeom>
                      <a:ln w="31750">
                        <a:solidFill>
                          <a:schemeClr val="accent2"/>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03145063"/>
              </p:ext>
            </p:extLst>
          </p:nvPr>
        </p:nvGraphicFramePr>
        <p:xfrm>
          <a:off x="236310" y="4509582"/>
          <a:ext cx="8549391" cy="2217789"/>
        </p:xfrm>
        <a:graphic>
          <a:graphicData uri="http://schemas.openxmlformats.org/presentationml/2006/ole">
            <mc:AlternateContent xmlns:mc="http://schemas.openxmlformats.org/markup-compatibility/2006">
              <mc:Choice xmlns:v="urn:schemas-microsoft-com:vml" Requires="v">
                <p:oleObj spid="_x0000_s72752" name="Equation" r:id="rId5" imgW="6375240" imgH="1650960" progId="Equation.3">
                  <p:embed/>
                </p:oleObj>
              </mc:Choice>
              <mc:Fallback>
                <p:oleObj name="Equation" r:id="rId5" imgW="6375240" imgH="1650960" progId="Equation.3">
                  <p:embed/>
                  <p:pic>
                    <p:nvPicPr>
                      <p:cNvPr id="0" name=""/>
                      <p:cNvPicPr/>
                      <p:nvPr/>
                    </p:nvPicPr>
                    <p:blipFill>
                      <a:blip r:embed="rId6"/>
                      <a:stretch>
                        <a:fillRect/>
                      </a:stretch>
                    </p:blipFill>
                    <p:spPr>
                      <a:xfrm>
                        <a:off x="236310" y="4509582"/>
                        <a:ext cx="8549391" cy="2217789"/>
                      </a:xfrm>
                      <a:prstGeom prst="rect">
                        <a:avLst/>
                      </a:prstGeom>
                      <a:ln w="31750">
                        <a:solidFill>
                          <a:schemeClr val="accent2"/>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949960290"/>
              </p:ext>
            </p:extLst>
          </p:nvPr>
        </p:nvGraphicFramePr>
        <p:xfrm>
          <a:off x="5159602" y="1956881"/>
          <a:ext cx="2789237" cy="1839912"/>
        </p:xfrm>
        <a:graphic>
          <a:graphicData uri="http://schemas.openxmlformats.org/presentationml/2006/ole">
            <mc:AlternateContent xmlns:mc="http://schemas.openxmlformats.org/markup-compatibility/2006">
              <mc:Choice xmlns:v="urn:schemas-microsoft-com:vml" Requires="v">
                <p:oleObj spid="_x0000_s72753" name="Equation" r:id="rId7" imgW="2095200" imgH="1384200" progId="Equation.3">
                  <p:embed/>
                </p:oleObj>
              </mc:Choice>
              <mc:Fallback>
                <p:oleObj name="Equation" r:id="rId7" imgW="2095200" imgH="1384200" progId="Equation.3">
                  <p:embed/>
                  <p:pic>
                    <p:nvPicPr>
                      <p:cNvPr id="0" name=""/>
                      <p:cNvPicPr/>
                      <p:nvPr/>
                    </p:nvPicPr>
                    <p:blipFill>
                      <a:blip r:embed="rId8"/>
                      <a:stretch>
                        <a:fillRect/>
                      </a:stretch>
                    </p:blipFill>
                    <p:spPr>
                      <a:xfrm>
                        <a:off x="5159602" y="1956881"/>
                        <a:ext cx="2789237" cy="1839912"/>
                      </a:xfrm>
                      <a:prstGeom prst="rect">
                        <a:avLst/>
                      </a:prstGeom>
                      <a:ln w="31750">
                        <a:solidFill>
                          <a:schemeClr val="accent2"/>
                        </a:solidFill>
                      </a:ln>
                    </p:spPr>
                  </p:pic>
                </p:oleObj>
              </mc:Fallback>
            </mc:AlternateContent>
          </a:graphicData>
        </a:graphic>
      </p:graphicFrame>
      <p:sp>
        <p:nvSpPr>
          <p:cNvPr id="4" name="Rectangle 3"/>
          <p:cNvSpPr/>
          <p:nvPr/>
        </p:nvSpPr>
        <p:spPr>
          <a:xfrm>
            <a:off x="1604311" y="3874867"/>
            <a:ext cx="1960793" cy="369332"/>
          </a:xfrm>
          <a:prstGeom prst="rect">
            <a:avLst/>
          </a:prstGeom>
        </p:spPr>
        <p:txBody>
          <a:bodyPr wrap="none">
            <a:spAutoFit/>
          </a:bodyPr>
          <a:lstStyle/>
          <a:p>
            <a:pPr>
              <a:spcBef>
                <a:spcPct val="20000"/>
              </a:spcBef>
              <a:tabLst>
                <a:tab pos="520700" algn="l"/>
                <a:tab pos="914400" algn="l"/>
              </a:tabLst>
            </a:pPr>
            <a:r>
              <a:rPr lang="en-US" sz="1800" b="1" i="1" dirty="0" smtClean="0">
                <a:solidFill>
                  <a:srgbClr val="FF0000"/>
                </a:solidFill>
              </a:rPr>
              <a:t>(used in EGR </a:t>
            </a:r>
            <a:r>
              <a:rPr lang="en-US" sz="1800" b="1" i="1" dirty="0">
                <a:solidFill>
                  <a:srgbClr val="FF0000"/>
                </a:solidFill>
              </a:rPr>
              <a:t>272)</a:t>
            </a:r>
          </a:p>
        </p:txBody>
      </p:sp>
    </p:spTree>
    <p:extLst>
      <p:ext uri="{BB962C8B-B14F-4D97-AF65-F5344CB8AC3E}">
        <p14:creationId xmlns:p14="http://schemas.microsoft.com/office/powerpoint/2010/main" val="646070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ChangeArrowheads="1"/>
          </p:cNvSpPr>
          <p:nvPr/>
        </p:nvSpPr>
        <p:spPr bwMode="auto">
          <a:xfrm>
            <a:off x="0" y="419100"/>
            <a:ext cx="7924800" cy="430887"/>
          </a:xfrm>
          <a:prstGeom prst="rect">
            <a:avLst/>
          </a:prstGeom>
          <a:noFill/>
          <a:ln w="9525">
            <a:noFill/>
            <a:miter lim="800000"/>
            <a:headEnd/>
            <a:tailEnd/>
          </a:ln>
        </p:spPr>
        <p:txBody>
          <a:bodyPr>
            <a:spAutoFit/>
          </a:bodyPr>
          <a:lstStyle/>
          <a:p>
            <a:pPr>
              <a:tabLst>
                <a:tab pos="225425" algn="l"/>
              </a:tabLst>
            </a:pPr>
            <a:r>
              <a:rPr lang="en-US" sz="2200" b="1" u="sng" dirty="0">
                <a:solidFill>
                  <a:srgbClr val="FF3300"/>
                </a:solidFill>
              </a:rPr>
              <a:t>Example</a:t>
            </a:r>
            <a:r>
              <a:rPr lang="en-US" sz="2200" dirty="0">
                <a:solidFill>
                  <a:srgbClr val="FF3300"/>
                </a:solidFill>
              </a:rPr>
              <a:t>:  Sketch the LM plot for the following transfer function.</a:t>
            </a:r>
            <a:endParaRPr lang="en-US" sz="2200" dirty="0"/>
          </a:p>
        </p:txBody>
      </p:sp>
      <p:graphicFrame>
        <p:nvGraphicFramePr>
          <p:cNvPr id="13314" name="Object 7"/>
          <p:cNvGraphicFramePr>
            <a:graphicFrameLocks noChangeAspect="1"/>
          </p:cNvGraphicFramePr>
          <p:nvPr/>
        </p:nvGraphicFramePr>
        <p:xfrm>
          <a:off x="79759" y="933450"/>
          <a:ext cx="3877879" cy="889000"/>
        </p:xfrm>
        <a:graphic>
          <a:graphicData uri="http://schemas.openxmlformats.org/presentationml/2006/ole">
            <mc:AlternateContent xmlns:mc="http://schemas.openxmlformats.org/markup-compatibility/2006">
              <mc:Choice xmlns:v="urn:schemas-microsoft-com:vml" Requires="v">
                <p:oleObj spid="_x0000_s58385" name="Equation" r:id="rId3" imgW="2946240" imgH="583920" progId="">
                  <p:embed/>
                </p:oleObj>
              </mc:Choice>
              <mc:Fallback>
                <p:oleObj name="Equation" r:id="rId3" imgW="2946240" imgH="58392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9" y="933450"/>
                        <a:ext cx="3877879"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0" y="428625"/>
            <a:ext cx="9144000" cy="1107996"/>
          </a:xfrm>
          <a:prstGeom prst="rect">
            <a:avLst/>
          </a:prstGeom>
          <a:noFill/>
          <a:ln w="9525">
            <a:noFill/>
            <a:miter lim="800000"/>
            <a:headEnd/>
            <a:tailEnd/>
          </a:ln>
        </p:spPr>
        <p:txBody>
          <a:bodyPr wrap="square">
            <a:spAutoFit/>
          </a:bodyPr>
          <a:lstStyle/>
          <a:p>
            <a:pPr>
              <a:tabLst>
                <a:tab pos="225425" algn="l"/>
              </a:tabLst>
            </a:pPr>
            <a:r>
              <a:rPr lang="en-US" sz="2200" b="1" u="sng" dirty="0">
                <a:solidFill>
                  <a:schemeClr val="accent2"/>
                </a:solidFill>
              </a:rPr>
              <a:t>Generating LM and phase plots using Excel and </a:t>
            </a:r>
            <a:r>
              <a:rPr lang="en-US" sz="2200" b="1" u="sng" dirty="0" smtClean="0">
                <a:solidFill>
                  <a:schemeClr val="accent2"/>
                </a:solidFill>
              </a:rPr>
              <a:t>MATLAB</a:t>
            </a:r>
            <a:r>
              <a:rPr lang="en-US" sz="2200" dirty="0" smtClean="0">
                <a:solidFill>
                  <a:schemeClr val="accent2"/>
                </a:solidFill>
              </a:rPr>
              <a:t>:  </a:t>
            </a:r>
            <a:endParaRPr lang="en-US" sz="2200" dirty="0">
              <a:solidFill>
                <a:schemeClr val="accent2"/>
              </a:solidFill>
            </a:endParaRPr>
          </a:p>
          <a:p>
            <a:pPr>
              <a:tabLst>
                <a:tab pos="225425" algn="l"/>
              </a:tabLst>
            </a:pPr>
            <a:r>
              <a:rPr lang="en-US" sz="2200" dirty="0">
                <a:solidFill>
                  <a:schemeClr val="accent2"/>
                </a:solidFill>
              </a:rPr>
              <a:t>Refer to the handout entitled “</a:t>
            </a:r>
            <a:r>
              <a:rPr lang="en-US" sz="2200" u="sng" dirty="0">
                <a:solidFill>
                  <a:schemeClr val="accent2"/>
                </a:solidFill>
              </a:rPr>
              <a:t>Frequency Response</a:t>
            </a:r>
            <a:r>
              <a:rPr lang="en-US" sz="2200" dirty="0">
                <a:solidFill>
                  <a:schemeClr val="accent2"/>
                </a:solidFill>
              </a:rPr>
              <a:t>” which includes detailed examples of creating LM and phase plots using Excel and </a:t>
            </a:r>
            <a:r>
              <a:rPr lang="en-US" sz="2200" dirty="0" smtClean="0">
                <a:solidFill>
                  <a:schemeClr val="accent2"/>
                </a:solidFill>
              </a:rPr>
              <a:t>MATLAB.</a:t>
            </a:r>
            <a:endParaRPr lang="en-US" sz="2200" dirty="0"/>
          </a:p>
        </p:txBody>
      </p:sp>
      <p:sp>
        <p:nvSpPr>
          <p:cNvPr id="17414" name="Rectangle 7"/>
          <p:cNvSpPr>
            <a:spLocks noChangeArrowheads="1"/>
          </p:cNvSpPr>
          <p:nvPr/>
        </p:nvSpPr>
        <p:spPr bwMode="auto">
          <a:xfrm>
            <a:off x="0" y="1749425"/>
            <a:ext cx="9144000" cy="1446550"/>
          </a:xfrm>
          <a:prstGeom prst="rect">
            <a:avLst/>
          </a:prstGeom>
          <a:noFill/>
          <a:ln w="9525">
            <a:noFill/>
            <a:miter lim="800000"/>
            <a:headEnd/>
            <a:tailEnd/>
          </a:ln>
        </p:spPr>
        <p:txBody>
          <a:bodyPr wrap="square">
            <a:spAutoFit/>
          </a:bodyPr>
          <a:lstStyle/>
          <a:p>
            <a:pPr>
              <a:tabLst>
                <a:tab pos="225425" algn="l"/>
              </a:tabLst>
            </a:pPr>
            <a:r>
              <a:rPr lang="en-US" sz="2200" b="1" u="sng" dirty="0">
                <a:solidFill>
                  <a:schemeClr val="accent2"/>
                </a:solidFill>
              </a:rPr>
              <a:t>Generating LM and phase plots using </a:t>
            </a:r>
            <a:r>
              <a:rPr lang="en-US" sz="2200" b="1" u="sng" dirty="0" smtClean="0">
                <a:solidFill>
                  <a:schemeClr val="accent2"/>
                </a:solidFill>
              </a:rPr>
              <a:t>PSPICE</a:t>
            </a:r>
            <a:r>
              <a:rPr lang="en-US" sz="2200" dirty="0" smtClean="0">
                <a:solidFill>
                  <a:schemeClr val="accent2"/>
                </a:solidFill>
              </a:rPr>
              <a:t>:  </a:t>
            </a:r>
            <a:endParaRPr lang="en-US" sz="2200" dirty="0">
              <a:solidFill>
                <a:schemeClr val="accent2"/>
              </a:solidFill>
            </a:endParaRPr>
          </a:p>
          <a:p>
            <a:pPr>
              <a:tabLst>
                <a:tab pos="225425" algn="l"/>
              </a:tabLst>
            </a:pPr>
            <a:r>
              <a:rPr lang="en-US" sz="2200" dirty="0">
                <a:solidFill>
                  <a:schemeClr val="accent2"/>
                </a:solidFill>
              </a:rPr>
              <a:t>Refer to the handout entitled “</a:t>
            </a:r>
            <a:r>
              <a:rPr lang="en-US" sz="2200" u="sng" dirty="0">
                <a:solidFill>
                  <a:schemeClr val="accent2"/>
                </a:solidFill>
              </a:rPr>
              <a:t>PSPICE Example:  Frequency Response (Log-Magnitude and Phase)”</a:t>
            </a:r>
            <a:r>
              <a:rPr lang="en-US" sz="2200" dirty="0">
                <a:solidFill>
                  <a:schemeClr val="accent2"/>
                </a:solidFill>
              </a:rPr>
              <a:t> which includes a detailed example of creating LM and phase plots using </a:t>
            </a:r>
            <a:r>
              <a:rPr lang="en-US" sz="2200" dirty="0" smtClean="0">
                <a:solidFill>
                  <a:schemeClr val="accent2"/>
                </a:solidFill>
              </a:rPr>
              <a:t>PSPICE.</a:t>
            </a:r>
            <a:endParaRPr lang="en-US" sz="2200" dirty="0">
              <a:solidFill>
                <a:schemeClr val="accent2"/>
              </a:solidFill>
            </a:endParaRP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
        <p:nvSpPr>
          <p:cNvPr id="7" name="Rectangle 7"/>
          <p:cNvSpPr>
            <a:spLocks noChangeArrowheads="1"/>
          </p:cNvSpPr>
          <p:nvPr/>
        </p:nvSpPr>
        <p:spPr bwMode="auto">
          <a:xfrm>
            <a:off x="0" y="3590582"/>
            <a:ext cx="9144000" cy="2123658"/>
          </a:xfrm>
          <a:prstGeom prst="rect">
            <a:avLst/>
          </a:prstGeom>
          <a:noFill/>
          <a:ln w="9525">
            <a:noFill/>
            <a:miter lim="800000"/>
            <a:headEnd/>
            <a:tailEnd/>
          </a:ln>
        </p:spPr>
        <p:txBody>
          <a:bodyPr wrap="square">
            <a:spAutoFit/>
          </a:bodyPr>
          <a:lstStyle/>
          <a:p>
            <a:pPr>
              <a:tabLst>
                <a:tab pos="225425" algn="l"/>
              </a:tabLst>
            </a:pPr>
            <a:r>
              <a:rPr lang="en-US" sz="2200" b="1" u="sng" dirty="0" smtClean="0">
                <a:solidFill>
                  <a:schemeClr val="accent2"/>
                </a:solidFill>
              </a:rPr>
              <a:t>Classroom Demonstration/Exercise (optional)</a:t>
            </a:r>
          </a:p>
          <a:p>
            <a:pPr marL="457200" indent="-457200">
              <a:buAutoNum type="arabicParenR"/>
              <a:tabLst>
                <a:tab pos="225425" algn="l"/>
              </a:tabLst>
            </a:pPr>
            <a:r>
              <a:rPr lang="en-US" sz="2200" dirty="0" smtClean="0">
                <a:solidFill>
                  <a:schemeClr val="accent2"/>
                </a:solidFill>
              </a:rPr>
              <a:t>Determine H(s) = I</a:t>
            </a:r>
            <a:r>
              <a:rPr lang="en-US" sz="2200" baseline="-25000" dirty="0" smtClean="0">
                <a:solidFill>
                  <a:schemeClr val="accent2"/>
                </a:solidFill>
              </a:rPr>
              <a:t>R</a:t>
            </a:r>
            <a:r>
              <a:rPr lang="en-US" sz="2200" dirty="0" smtClean="0">
                <a:solidFill>
                  <a:schemeClr val="accent2"/>
                </a:solidFill>
              </a:rPr>
              <a:t>(s)/I(s) for a parallel RLC circuit with C = 1uF, L = 0.25H, and R = 200 </a:t>
            </a:r>
            <a:r>
              <a:rPr lang="en-US" sz="2200" dirty="0" smtClean="0">
                <a:solidFill>
                  <a:schemeClr val="accent2"/>
                </a:solidFill>
                <a:sym typeface="Symbol" panose="05050102010706020507" pitchFamily="18" charset="2"/>
              </a:rPr>
              <a:t></a:t>
            </a:r>
            <a:r>
              <a:rPr lang="en-US" sz="2200" dirty="0" smtClean="0">
                <a:solidFill>
                  <a:schemeClr val="accent2"/>
                </a:solidFill>
              </a:rPr>
              <a:t>.</a:t>
            </a:r>
          </a:p>
          <a:p>
            <a:pPr marL="457200" indent="-457200">
              <a:buAutoNum type="arabicParenR"/>
              <a:tabLst>
                <a:tab pos="225425" algn="l"/>
              </a:tabLst>
            </a:pPr>
            <a:r>
              <a:rPr lang="en-US" sz="2200" dirty="0" smtClean="0">
                <a:solidFill>
                  <a:schemeClr val="accent2"/>
                </a:solidFill>
              </a:rPr>
              <a:t>Draw the Bode LM and phase plots</a:t>
            </a:r>
          </a:p>
          <a:p>
            <a:pPr marL="457200" indent="-457200">
              <a:buAutoNum type="arabicParenR"/>
              <a:tabLst>
                <a:tab pos="225425" algn="l"/>
              </a:tabLst>
            </a:pPr>
            <a:r>
              <a:rPr lang="en-US" sz="2200" dirty="0" smtClean="0">
                <a:solidFill>
                  <a:schemeClr val="accent2"/>
                </a:solidFill>
              </a:rPr>
              <a:t>Use Excel and/or MATLAB to graph the exact LM and phase plots</a:t>
            </a:r>
          </a:p>
          <a:p>
            <a:pPr marL="457200" indent="-457200">
              <a:buAutoNum type="arabicParenR"/>
              <a:tabLst>
                <a:tab pos="225425" algn="l"/>
              </a:tabLst>
            </a:pPr>
            <a:r>
              <a:rPr lang="en-US" sz="2200" dirty="0" smtClean="0">
                <a:solidFill>
                  <a:schemeClr val="accent2"/>
                </a:solidFill>
              </a:rPr>
              <a:t>Analyze the circuit with PSPICE and graph the exact LM and phase plots.</a:t>
            </a:r>
            <a:endParaRPr lang="en-US" sz="2200"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31982481"/>
              </p:ext>
            </p:extLst>
          </p:nvPr>
        </p:nvGraphicFramePr>
        <p:xfrm>
          <a:off x="7051675" y="6053138"/>
          <a:ext cx="2092325" cy="804862"/>
        </p:xfrm>
        <a:graphic>
          <a:graphicData uri="http://schemas.openxmlformats.org/presentationml/2006/ole">
            <mc:AlternateContent xmlns:mc="http://schemas.openxmlformats.org/markup-compatibility/2006">
              <mc:Choice xmlns:v="urn:schemas-microsoft-com:vml" Requires="v">
                <p:oleObj spid="_x0000_s74756" name="Equation" r:id="rId3" imgW="1650960" imgH="634680" progId="Equation.3">
                  <p:embed/>
                </p:oleObj>
              </mc:Choice>
              <mc:Fallback>
                <p:oleObj name="Equation" r:id="rId3" imgW="1650960" imgH="634680" progId="Equation.3">
                  <p:embed/>
                  <p:pic>
                    <p:nvPicPr>
                      <p:cNvPr id="0" name=""/>
                      <p:cNvPicPr/>
                      <p:nvPr/>
                    </p:nvPicPr>
                    <p:blipFill>
                      <a:blip r:embed="rId4"/>
                      <a:stretch>
                        <a:fillRect/>
                      </a:stretch>
                    </p:blipFill>
                    <p:spPr>
                      <a:xfrm>
                        <a:off x="7051675" y="6053138"/>
                        <a:ext cx="2092325" cy="804862"/>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0"/>
          <p:cNvSpPr>
            <a:spLocks noChangeArrowheads="1"/>
          </p:cNvSpPr>
          <p:nvPr/>
        </p:nvSpPr>
        <p:spPr bwMode="auto">
          <a:xfrm>
            <a:off x="0" y="374650"/>
            <a:ext cx="9144000" cy="80645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Bode Plots</a:t>
            </a:r>
            <a:r>
              <a:rPr lang="en-US" sz="2200" dirty="0">
                <a:solidFill>
                  <a:schemeClr val="accent2"/>
                </a:solidFill>
              </a:rPr>
              <a:t> - Recall that there are 5 types of terms in H(s).  The first four have already been covered.</a:t>
            </a:r>
          </a:p>
        </p:txBody>
      </p:sp>
      <p:sp>
        <p:nvSpPr>
          <p:cNvPr id="1032" name="Rectangle 17"/>
          <p:cNvSpPr>
            <a:spLocks noChangeArrowheads="1"/>
          </p:cNvSpPr>
          <p:nvPr/>
        </p:nvSpPr>
        <p:spPr bwMode="auto">
          <a:xfrm>
            <a:off x="0" y="1254124"/>
            <a:ext cx="9144000" cy="1489075"/>
          </a:xfrm>
          <a:prstGeom prst="rect">
            <a:avLst/>
          </a:prstGeom>
          <a:noFill/>
          <a:ln w="9525">
            <a:noFill/>
            <a:miter lim="800000"/>
            <a:headEnd/>
            <a:tailEnd/>
          </a:ln>
        </p:spPr>
        <p:txBody>
          <a:bodyPr/>
          <a:lstStyle/>
          <a:p>
            <a:pPr marL="342900" indent="-342900">
              <a:spcBef>
                <a:spcPct val="20000"/>
              </a:spcBef>
              <a:tabLst>
                <a:tab pos="457200" algn="l"/>
                <a:tab pos="914400" algn="l"/>
              </a:tabLst>
            </a:pPr>
            <a:r>
              <a:rPr lang="en-US" sz="2200" b="1" dirty="0">
                <a:solidFill>
                  <a:schemeClr val="accent2"/>
                </a:solidFill>
              </a:rPr>
              <a:t>5.</a:t>
            </a:r>
            <a:r>
              <a:rPr lang="en-US" sz="2200" dirty="0">
                <a:solidFill>
                  <a:schemeClr val="accent2"/>
                </a:solidFill>
              </a:rPr>
              <a:t>	</a:t>
            </a:r>
            <a:r>
              <a:rPr lang="en-US" sz="2200" b="1" u="sng" dirty="0">
                <a:solidFill>
                  <a:schemeClr val="accent2"/>
                </a:solidFill>
              </a:rPr>
              <a:t>Complex terms in H(s)</a:t>
            </a:r>
          </a:p>
          <a:p>
            <a:pPr marL="342900" indent="-342900">
              <a:spcBef>
                <a:spcPct val="20000"/>
              </a:spcBef>
              <a:tabLst>
                <a:tab pos="457200" algn="l"/>
                <a:tab pos="914400" algn="l"/>
              </a:tabLst>
            </a:pPr>
            <a:r>
              <a:rPr lang="en-US" sz="2200" dirty="0">
                <a:solidFill>
                  <a:schemeClr val="accent2"/>
                </a:solidFill>
              </a:rPr>
              <a:t>	A second order term in H(s) with complex roots has the general form s</a:t>
            </a:r>
            <a:r>
              <a:rPr lang="en-US" sz="2200" baseline="30000" dirty="0">
                <a:solidFill>
                  <a:schemeClr val="accent2"/>
                </a:solidFill>
              </a:rPr>
              <a:t>2</a:t>
            </a:r>
            <a:r>
              <a:rPr lang="en-US" sz="2200" dirty="0">
                <a:solidFill>
                  <a:schemeClr val="accent2"/>
                </a:solidFill>
              </a:rPr>
              <a:t> + 2</a:t>
            </a:r>
            <a:r>
              <a:rPr lang="en-US" sz="2200" dirty="0">
                <a:solidFill>
                  <a:schemeClr val="accent2"/>
                </a:solidFill>
                <a:sym typeface="Symbol" pitchFamily="18" charset="2"/>
              </a:rPr>
              <a:t></a:t>
            </a:r>
            <a:r>
              <a:rPr lang="en-US" sz="2200" dirty="0">
                <a:solidFill>
                  <a:schemeClr val="accent2"/>
                </a:solidFill>
              </a:rPr>
              <a:t>s + w</a:t>
            </a:r>
            <a:r>
              <a:rPr lang="en-US" sz="2200" baseline="-25000" dirty="0">
                <a:solidFill>
                  <a:schemeClr val="accent2"/>
                </a:solidFill>
              </a:rPr>
              <a:t>o</a:t>
            </a:r>
            <a:r>
              <a:rPr lang="en-US" sz="2200" baseline="30000" dirty="0">
                <a:solidFill>
                  <a:schemeClr val="accent2"/>
                </a:solidFill>
              </a:rPr>
              <a:t>2</a:t>
            </a:r>
            <a:r>
              <a:rPr lang="en-US" sz="2200" dirty="0">
                <a:solidFill>
                  <a:schemeClr val="accent2"/>
                </a:solidFill>
              </a:rPr>
              <a:t> .  After factoring out the constant  has the w</a:t>
            </a:r>
            <a:r>
              <a:rPr lang="en-US" sz="2200" baseline="-25000" dirty="0">
                <a:solidFill>
                  <a:schemeClr val="accent2"/>
                </a:solidFill>
              </a:rPr>
              <a:t>o</a:t>
            </a:r>
            <a:r>
              <a:rPr lang="en-US" sz="2200" baseline="30000" dirty="0">
                <a:solidFill>
                  <a:schemeClr val="accent2"/>
                </a:solidFill>
              </a:rPr>
              <a:t>2</a:t>
            </a:r>
            <a:r>
              <a:rPr lang="en-US" sz="2200" dirty="0">
                <a:solidFill>
                  <a:schemeClr val="accent2"/>
                </a:solidFill>
              </a:rPr>
              <a:t> , the corresponding term in H(jw) is:</a:t>
            </a:r>
          </a:p>
        </p:txBody>
      </p:sp>
      <p:graphicFrame>
        <p:nvGraphicFramePr>
          <p:cNvPr id="1026" name="Object 18"/>
          <p:cNvGraphicFramePr>
            <a:graphicFrameLocks noChangeAspect="1"/>
          </p:cNvGraphicFramePr>
          <p:nvPr/>
        </p:nvGraphicFramePr>
        <p:xfrm>
          <a:off x="438369" y="2962275"/>
          <a:ext cx="7073681" cy="825500"/>
        </p:xfrm>
        <a:graphic>
          <a:graphicData uri="http://schemas.openxmlformats.org/presentationml/2006/ole">
            <mc:AlternateContent xmlns:mc="http://schemas.openxmlformats.org/markup-compatibility/2006">
              <mc:Choice xmlns:v="urn:schemas-microsoft-com:vml" Requires="v">
                <p:oleObj spid="_x0000_s59409" name="Equation" r:id="rId3" imgW="5524200" imgH="596880" progId="">
                  <p:embed/>
                </p:oleObj>
              </mc:Choice>
              <mc:Fallback>
                <p:oleObj name="Equation" r:id="rId3" imgW="5524200" imgH="59688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69" y="2962275"/>
                        <a:ext cx="7073681" cy="8255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9"/>
          <p:cNvSpPr>
            <a:spLocks noChangeArrowheads="1"/>
          </p:cNvSpPr>
          <p:nvPr/>
        </p:nvSpPr>
        <p:spPr bwMode="auto">
          <a:xfrm>
            <a:off x="460374" y="4051299"/>
            <a:ext cx="7635875" cy="1139825"/>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Key point:</a:t>
            </a:r>
            <a:r>
              <a:rPr lang="en-US" sz="2200" dirty="0">
                <a:solidFill>
                  <a:schemeClr val="accent2"/>
                </a:solidFill>
              </a:rPr>
              <a:t>   The complex term above is identical to a double real pole or a double real zero in the Bode straight-line approximation, but they differ in the exact curves.</a:t>
            </a:r>
            <a:endParaRPr lang="en-US" sz="2200" dirty="0"/>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5"/>
          <p:cNvSpPr>
            <a:spLocks noChangeArrowheads="1"/>
          </p:cNvSpPr>
          <p:nvPr/>
        </p:nvSpPr>
        <p:spPr bwMode="auto">
          <a:xfrm>
            <a:off x="0" y="409574"/>
            <a:ext cx="7305675" cy="504825"/>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Complex peaks and damping ratio</a:t>
            </a:r>
            <a:endParaRPr lang="en-US" sz="2200" dirty="0"/>
          </a:p>
        </p:txBody>
      </p:sp>
      <p:graphicFrame>
        <p:nvGraphicFramePr>
          <p:cNvPr id="2050" name="Object 10"/>
          <p:cNvGraphicFramePr>
            <a:graphicFrameLocks noChangeAspect="1"/>
          </p:cNvGraphicFramePr>
          <p:nvPr/>
        </p:nvGraphicFramePr>
        <p:xfrm>
          <a:off x="0" y="890588"/>
          <a:ext cx="7902562" cy="2690812"/>
        </p:xfrm>
        <a:graphic>
          <a:graphicData uri="http://schemas.openxmlformats.org/presentationml/2006/ole">
            <mc:AlternateContent xmlns:mc="http://schemas.openxmlformats.org/markup-compatibility/2006">
              <mc:Choice xmlns:v="urn:schemas-microsoft-com:vml" Requires="v">
                <p:oleObj spid="_x0000_s60448" name="Equation" r:id="rId3" imgW="6476760" imgH="2108160" progId="">
                  <p:embed/>
                </p:oleObj>
              </mc:Choice>
              <mc:Fallback>
                <p:oleObj name="Equation" r:id="rId3" imgW="6476760" imgH="21081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0588"/>
                        <a:ext cx="7902562" cy="269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11"/>
          <p:cNvGraphicFramePr>
            <a:graphicFrameLocks noChangeAspect="1"/>
          </p:cNvGraphicFramePr>
          <p:nvPr/>
        </p:nvGraphicFramePr>
        <p:xfrm>
          <a:off x="1004888" y="4448174"/>
          <a:ext cx="4878441" cy="2009775"/>
        </p:xfrm>
        <a:graphic>
          <a:graphicData uri="http://schemas.openxmlformats.org/presentationml/2006/ole">
            <mc:AlternateContent xmlns:mc="http://schemas.openxmlformats.org/markup-compatibility/2006">
              <mc:Choice xmlns:v="urn:schemas-microsoft-com:vml" Requires="v">
                <p:oleObj spid="_x0000_s60449" name="Document" r:id="rId5" imgW="5652000" imgH="1969560" progId="Word.Document.8">
                  <p:embed/>
                </p:oleObj>
              </mc:Choice>
              <mc:Fallback>
                <p:oleObj name="Document" r:id="rId5" imgW="5652000" imgH="1969560"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r="19769" b="5157"/>
                      <a:stretch>
                        <a:fillRect/>
                      </a:stretch>
                    </p:blipFill>
                    <p:spPr bwMode="auto">
                      <a:xfrm>
                        <a:off x="1004888" y="4448174"/>
                        <a:ext cx="4878441"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Rectangle 12"/>
          <p:cNvSpPr>
            <a:spLocks noChangeArrowheads="1"/>
          </p:cNvSpPr>
          <p:nvPr/>
        </p:nvSpPr>
        <p:spPr bwMode="auto">
          <a:xfrm>
            <a:off x="0" y="3663950"/>
            <a:ext cx="9144000" cy="79375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rgbClr val="FF3300"/>
                </a:solidFill>
              </a:rPr>
              <a:t>Exercise</a:t>
            </a:r>
            <a:r>
              <a:rPr lang="en-US" sz="2200" dirty="0">
                <a:solidFill>
                  <a:srgbClr val="FF3300"/>
                </a:solidFill>
              </a:rPr>
              <a:t>:  Complete the table below showing the value of the complex peak (for a complex zero)</a:t>
            </a:r>
            <a:endParaRPr lang="en-US" sz="2200" dirty="0"/>
          </a:p>
        </p:txBody>
      </p:sp>
      <p:sp>
        <p:nvSpPr>
          <p:cNvPr id="2057" name="Rectangle 13"/>
          <p:cNvSpPr>
            <a:spLocks noChangeArrowheads="1"/>
          </p:cNvSpPr>
          <p:nvPr/>
        </p:nvSpPr>
        <p:spPr bwMode="auto">
          <a:xfrm>
            <a:off x="688975" y="6477000"/>
            <a:ext cx="7670800" cy="381000"/>
          </a:xfrm>
          <a:prstGeom prst="rect">
            <a:avLst/>
          </a:prstGeom>
          <a:noFill/>
          <a:ln w="9525">
            <a:noFill/>
            <a:miter lim="800000"/>
            <a:headEnd/>
            <a:tailEnd/>
          </a:ln>
        </p:spPr>
        <p:txBody>
          <a:bodyPr/>
          <a:lstStyle/>
          <a:p>
            <a:pPr>
              <a:spcBef>
                <a:spcPct val="20000"/>
              </a:spcBef>
              <a:tabLst>
                <a:tab pos="457200" algn="l"/>
                <a:tab pos="914400" algn="l"/>
              </a:tabLst>
            </a:pPr>
            <a:r>
              <a:rPr lang="en-US" sz="2200" dirty="0"/>
              <a:t>*  </a:t>
            </a:r>
            <a:r>
              <a:rPr lang="en-US" sz="2200" dirty="0">
                <a:latin typeface="Symbol" pitchFamily="18" charset="2"/>
              </a:rPr>
              <a:t>z</a:t>
            </a:r>
            <a:r>
              <a:rPr lang="en-US" sz="2200" dirty="0"/>
              <a:t> = 1 is not complex.  It corresponds to a double-zero.</a:t>
            </a: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0" y="409575"/>
            <a:ext cx="9144000" cy="1162050"/>
          </a:xfrm>
          <a:prstGeom prst="rect">
            <a:avLst/>
          </a:prstGeom>
          <a:noFill/>
          <a:ln w="9525">
            <a:noFill/>
            <a:miter lim="800000"/>
            <a:headEnd/>
            <a:tailEnd/>
          </a:ln>
        </p:spPr>
        <p:txBody>
          <a:bodyPr/>
          <a:lstStyle/>
          <a:p>
            <a:pPr>
              <a:spcBef>
                <a:spcPct val="20000"/>
              </a:spcBef>
              <a:tabLst>
                <a:tab pos="457200" algn="l"/>
                <a:tab pos="914400" algn="l"/>
              </a:tabLst>
            </a:pPr>
            <a:r>
              <a:rPr lang="en-US" sz="2200" dirty="0">
                <a:solidFill>
                  <a:schemeClr val="accent2"/>
                </a:solidFill>
              </a:rPr>
              <a:t>The following graphs from the text (Electric Circuits, </a:t>
            </a:r>
            <a:r>
              <a:rPr lang="en-US" sz="2200" dirty="0" smtClean="0">
                <a:solidFill>
                  <a:schemeClr val="accent2"/>
                </a:solidFill>
              </a:rPr>
              <a:t>9</a:t>
            </a:r>
            <a:r>
              <a:rPr lang="en-US" sz="2200" baseline="30000" dirty="0" smtClean="0">
                <a:solidFill>
                  <a:schemeClr val="accent2"/>
                </a:solidFill>
              </a:rPr>
              <a:t>th</a:t>
            </a:r>
            <a:r>
              <a:rPr lang="en-US" sz="2200" dirty="0" smtClean="0">
                <a:solidFill>
                  <a:schemeClr val="accent2"/>
                </a:solidFill>
              </a:rPr>
              <a:t> </a:t>
            </a:r>
            <a:r>
              <a:rPr lang="en-US" sz="2200" dirty="0">
                <a:solidFill>
                  <a:schemeClr val="accent2"/>
                </a:solidFill>
              </a:rPr>
              <a:t>Edition, by Nilsson) below show the Bode straight-line approximation </a:t>
            </a:r>
            <a:r>
              <a:rPr lang="en-US" sz="2200" dirty="0" smtClean="0">
                <a:solidFill>
                  <a:schemeClr val="accent2"/>
                </a:solidFill>
              </a:rPr>
              <a:t>and </a:t>
            </a:r>
            <a:r>
              <a:rPr lang="en-US" sz="2200" dirty="0">
                <a:solidFill>
                  <a:schemeClr val="accent2"/>
                </a:solidFill>
              </a:rPr>
              <a:t>the exact curve for different values of </a:t>
            </a:r>
            <a:r>
              <a:rPr lang="en-US" sz="2200" dirty="0">
                <a:solidFill>
                  <a:schemeClr val="accent2"/>
                </a:solidFill>
                <a:latin typeface="Symbol" pitchFamily="18" charset="2"/>
              </a:rPr>
              <a:t>z</a:t>
            </a:r>
            <a:r>
              <a:rPr lang="en-US" sz="2200" dirty="0">
                <a:solidFill>
                  <a:schemeClr val="accent2"/>
                </a:solidFill>
              </a:rPr>
              <a:t> </a:t>
            </a:r>
            <a:r>
              <a:rPr lang="en-US" sz="2200" dirty="0" smtClean="0">
                <a:solidFill>
                  <a:schemeClr val="accent2"/>
                </a:solidFill>
              </a:rPr>
              <a:t>.</a:t>
            </a:r>
            <a:endParaRPr lang="en-US" sz="2200" dirty="0"/>
          </a:p>
        </p:txBody>
      </p:sp>
      <p:pic>
        <p:nvPicPr>
          <p:cNvPr id="14342" name="Picture 10" descr="Complex Peaks (Fig 14-41, 14-42 in Nilsson, 6th)"/>
          <p:cNvPicPr>
            <a:picLocks noChangeAspect="1" noChangeArrowheads="1"/>
          </p:cNvPicPr>
          <p:nvPr/>
        </p:nvPicPr>
        <p:blipFill>
          <a:blip r:embed="rId2" cstate="print"/>
          <a:srcRect b="62648"/>
          <a:stretch>
            <a:fillRect/>
          </a:stretch>
        </p:blipFill>
        <p:spPr bwMode="auto">
          <a:xfrm>
            <a:off x="0" y="1657350"/>
            <a:ext cx="4591050" cy="4499155"/>
          </a:xfrm>
          <a:prstGeom prst="rect">
            <a:avLst/>
          </a:prstGeom>
          <a:noFill/>
          <a:ln w="9525">
            <a:noFill/>
            <a:miter lim="800000"/>
            <a:headEnd/>
            <a:tailEnd/>
          </a:ln>
        </p:spPr>
      </p:pic>
      <p:pic>
        <p:nvPicPr>
          <p:cNvPr id="14343" name="Picture 11" descr="Complex Peaks (Fig 14-41, 14-42 in Nilsson, 6th)"/>
          <p:cNvPicPr>
            <a:picLocks noChangeAspect="1" noChangeArrowheads="1"/>
          </p:cNvPicPr>
          <p:nvPr/>
        </p:nvPicPr>
        <p:blipFill>
          <a:blip r:embed="rId3" cstate="print"/>
          <a:srcRect t="38998"/>
          <a:stretch>
            <a:fillRect/>
          </a:stretch>
        </p:blipFill>
        <p:spPr bwMode="auto">
          <a:xfrm>
            <a:off x="4810125" y="1143000"/>
            <a:ext cx="3571875" cy="5715000"/>
          </a:xfrm>
          <a:prstGeom prst="rect">
            <a:avLst/>
          </a:prstGeom>
          <a:noFill/>
          <a:ln w="9525">
            <a:noFill/>
            <a:miter lim="800000"/>
            <a:headEnd/>
            <a:tailEnd/>
          </a:ln>
        </p:spPr>
      </p:pic>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5"/>
          <p:cNvSpPr>
            <a:spLocks noChangeArrowheads="1"/>
          </p:cNvSpPr>
          <p:nvPr/>
        </p:nvSpPr>
        <p:spPr bwMode="auto">
          <a:xfrm>
            <a:off x="0" y="361950"/>
            <a:ext cx="9144000" cy="89535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rgbClr val="FF3300"/>
                </a:solidFill>
              </a:rPr>
              <a:t>Example</a:t>
            </a:r>
            <a:r>
              <a:rPr lang="en-US" sz="2200" dirty="0">
                <a:solidFill>
                  <a:srgbClr val="FF3300"/>
                </a:solidFill>
              </a:rPr>
              <a:t>:  Sketch the LM responses for H</a:t>
            </a:r>
            <a:r>
              <a:rPr lang="en-US" sz="2200" baseline="-25000" dirty="0">
                <a:solidFill>
                  <a:srgbClr val="FF3300"/>
                </a:solidFill>
              </a:rPr>
              <a:t>1</a:t>
            </a:r>
            <a:r>
              <a:rPr lang="en-US" sz="2200" dirty="0">
                <a:solidFill>
                  <a:srgbClr val="FF3300"/>
                </a:solidFill>
              </a:rPr>
              <a:t>(s), which has a double zero, and H</a:t>
            </a:r>
            <a:r>
              <a:rPr lang="en-US" sz="2200" baseline="-25000" dirty="0">
                <a:solidFill>
                  <a:srgbClr val="FF3300"/>
                </a:solidFill>
              </a:rPr>
              <a:t>2</a:t>
            </a:r>
            <a:r>
              <a:rPr lang="en-US" sz="2200" dirty="0">
                <a:solidFill>
                  <a:srgbClr val="FF3300"/>
                </a:solidFill>
              </a:rPr>
              <a:t>(s), which has a complex zero.</a:t>
            </a:r>
            <a:endParaRPr lang="en-US" sz="2200" dirty="0"/>
          </a:p>
        </p:txBody>
      </p:sp>
      <p:graphicFrame>
        <p:nvGraphicFramePr>
          <p:cNvPr id="3074" name="Object 6"/>
          <p:cNvGraphicFramePr>
            <a:graphicFrameLocks noChangeAspect="1"/>
          </p:cNvGraphicFramePr>
          <p:nvPr/>
        </p:nvGraphicFramePr>
        <p:xfrm>
          <a:off x="212123" y="1238250"/>
          <a:ext cx="6207727" cy="809625"/>
        </p:xfrm>
        <a:graphic>
          <a:graphicData uri="http://schemas.openxmlformats.org/presentationml/2006/ole">
            <mc:AlternateContent xmlns:mc="http://schemas.openxmlformats.org/markup-compatibility/2006">
              <mc:Choice xmlns:v="urn:schemas-microsoft-com:vml" Requires="v">
                <p:oleObj spid="_x0000_s61457" name="Equation" r:id="rId3" imgW="5410080" imgH="583920" progId="">
                  <p:embed/>
                </p:oleObj>
              </mc:Choice>
              <mc:Fallback>
                <p:oleObj name="Equation" r:id="rId3" imgW="5410080" imgH="58392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23" y="1238250"/>
                        <a:ext cx="6207727"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7"/>
          <p:cNvSpPr>
            <a:spLocks noChangeArrowheads="1"/>
          </p:cNvSpPr>
          <p:nvPr/>
        </p:nvSpPr>
        <p:spPr bwMode="auto">
          <a:xfrm>
            <a:off x="0" y="2130425"/>
            <a:ext cx="7721600" cy="444500"/>
          </a:xfrm>
          <a:prstGeom prst="rect">
            <a:avLst/>
          </a:prstGeom>
          <a:noFill/>
          <a:ln w="9525">
            <a:noFill/>
            <a:miter lim="800000"/>
            <a:headEnd/>
            <a:tailEnd/>
          </a:ln>
        </p:spPr>
        <p:txBody>
          <a:bodyPr/>
          <a:lstStyle/>
          <a:p>
            <a:pPr>
              <a:lnSpc>
                <a:spcPct val="130000"/>
              </a:lnSpc>
              <a:spcBef>
                <a:spcPct val="20000"/>
              </a:spcBef>
              <a:tabLst>
                <a:tab pos="457200" algn="l"/>
                <a:tab pos="914400" algn="l"/>
              </a:tabLst>
            </a:pPr>
            <a:r>
              <a:rPr lang="en-US" sz="2200" dirty="0">
                <a:solidFill>
                  <a:srgbClr val="FF3300"/>
                </a:solidFill>
              </a:rPr>
              <a:t>A)   Find H</a:t>
            </a:r>
            <a:r>
              <a:rPr lang="en-US" sz="2200" baseline="-25000" dirty="0">
                <a:solidFill>
                  <a:srgbClr val="FF3300"/>
                </a:solidFill>
              </a:rPr>
              <a:t>1</a:t>
            </a:r>
            <a:r>
              <a:rPr lang="en-US" sz="2200" dirty="0">
                <a:solidFill>
                  <a:srgbClr val="FF3300"/>
                </a:solidFill>
              </a:rPr>
              <a:t>(jw) and sketch the LM response</a:t>
            </a:r>
            <a:endParaRPr lang="en-US" sz="2200" dirty="0"/>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5"/>
          <p:cNvSpPr>
            <a:spLocks noChangeArrowheads="1"/>
          </p:cNvSpPr>
          <p:nvPr/>
        </p:nvSpPr>
        <p:spPr bwMode="auto">
          <a:xfrm>
            <a:off x="0" y="390524"/>
            <a:ext cx="9144000" cy="866775"/>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rgbClr val="FF3300"/>
                </a:solidFill>
              </a:rPr>
              <a:t>Example</a:t>
            </a:r>
            <a:r>
              <a:rPr lang="en-US" sz="2200" dirty="0">
                <a:solidFill>
                  <a:srgbClr val="FF3300"/>
                </a:solidFill>
              </a:rPr>
              <a:t>:  Sketch the LM responses for H</a:t>
            </a:r>
            <a:r>
              <a:rPr lang="en-US" sz="2200" baseline="-25000" dirty="0">
                <a:solidFill>
                  <a:srgbClr val="FF3300"/>
                </a:solidFill>
              </a:rPr>
              <a:t>1</a:t>
            </a:r>
            <a:r>
              <a:rPr lang="en-US" sz="2200" dirty="0">
                <a:solidFill>
                  <a:srgbClr val="FF3300"/>
                </a:solidFill>
              </a:rPr>
              <a:t>(s), which has a double zero, and H</a:t>
            </a:r>
            <a:r>
              <a:rPr lang="en-US" sz="2200" baseline="-25000" dirty="0">
                <a:solidFill>
                  <a:srgbClr val="FF3300"/>
                </a:solidFill>
              </a:rPr>
              <a:t>2</a:t>
            </a:r>
            <a:r>
              <a:rPr lang="en-US" sz="2200" dirty="0">
                <a:solidFill>
                  <a:srgbClr val="FF3300"/>
                </a:solidFill>
              </a:rPr>
              <a:t>(s), which has a complex zero.</a:t>
            </a:r>
            <a:endParaRPr lang="en-US" sz="2200" dirty="0"/>
          </a:p>
        </p:txBody>
      </p:sp>
      <p:graphicFrame>
        <p:nvGraphicFramePr>
          <p:cNvPr id="4098" name="Object 6"/>
          <p:cNvGraphicFramePr>
            <a:graphicFrameLocks noChangeAspect="1"/>
          </p:cNvGraphicFramePr>
          <p:nvPr/>
        </p:nvGraphicFramePr>
        <p:xfrm>
          <a:off x="85130" y="1295400"/>
          <a:ext cx="6134695" cy="800100"/>
        </p:xfrm>
        <a:graphic>
          <a:graphicData uri="http://schemas.openxmlformats.org/presentationml/2006/ole">
            <mc:AlternateContent xmlns:mc="http://schemas.openxmlformats.org/markup-compatibility/2006">
              <mc:Choice xmlns:v="urn:schemas-microsoft-com:vml" Requires="v">
                <p:oleObj spid="_x0000_s62481" name="Equation" r:id="rId3" imgW="5410080" imgH="583920" progId="">
                  <p:embed/>
                </p:oleObj>
              </mc:Choice>
              <mc:Fallback>
                <p:oleObj name="Equation" r:id="rId3" imgW="5410080" imgH="58392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 y="1295400"/>
                        <a:ext cx="613469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2254250"/>
            <a:ext cx="7721600" cy="444500"/>
          </a:xfrm>
          <a:prstGeom prst="rect">
            <a:avLst/>
          </a:prstGeom>
          <a:noFill/>
          <a:ln w="9525">
            <a:noFill/>
            <a:miter lim="800000"/>
            <a:headEnd/>
            <a:tailEnd/>
          </a:ln>
        </p:spPr>
        <p:txBody>
          <a:bodyPr/>
          <a:lstStyle/>
          <a:p>
            <a:pPr>
              <a:lnSpc>
                <a:spcPct val="130000"/>
              </a:lnSpc>
              <a:spcBef>
                <a:spcPct val="20000"/>
              </a:spcBef>
              <a:tabLst>
                <a:tab pos="457200" algn="l"/>
                <a:tab pos="914400" algn="l"/>
              </a:tabLst>
            </a:pPr>
            <a:r>
              <a:rPr lang="en-US" sz="2200" dirty="0">
                <a:solidFill>
                  <a:srgbClr val="FF3300"/>
                </a:solidFill>
              </a:rPr>
              <a:t>B)   Find H</a:t>
            </a:r>
            <a:r>
              <a:rPr lang="en-US" sz="2200" baseline="-25000" dirty="0">
                <a:solidFill>
                  <a:srgbClr val="FF3300"/>
                </a:solidFill>
              </a:rPr>
              <a:t>2</a:t>
            </a:r>
            <a:r>
              <a:rPr lang="en-US" sz="2200" dirty="0">
                <a:solidFill>
                  <a:srgbClr val="FF3300"/>
                </a:solidFill>
              </a:rPr>
              <a:t>(jw) and sketch the LM response</a:t>
            </a:r>
            <a:endParaRPr lang="en-US" sz="2200" dirty="0"/>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6"/>
          <p:cNvSpPr>
            <a:spLocks noChangeArrowheads="1"/>
          </p:cNvSpPr>
          <p:nvPr/>
        </p:nvSpPr>
        <p:spPr bwMode="auto">
          <a:xfrm>
            <a:off x="0" y="380999"/>
            <a:ext cx="9144000" cy="1990725"/>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Filter order</a:t>
            </a:r>
          </a:p>
          <a:p>
            <a:pPr>
              <a:spcBef>
                <a:spcPct val="20000"/>
              </a:spcBef>
              <a:tabLst>
                <a:tab pos="457200" algn="l"/>
                <a:tab pos="914400" algn="l"/>
              </a:tabLst>
            </a:pPr>
            <a:r>
              <a:rPr lang="en-US" sz="2200" dirty="0">
                <a:solidFill>
                  <a:schemeClr val="accent2"/>
                </a:solidFill>
              </a:rPr>
              <a:t>Unfortunately, we can’t build ideal filters.  However, the higher the </a:t>
            </a:r>
            <a:r>
              <a:rPr lang="en-US" sz="2200" b="1" i="1" dirty="0">
                <a:solidFill>
                  <a:schemeClr val="accent2"/>
                </a:solidFill>
              </a:rPr>
              <a:t>order of a filter,</a:t>
            </a:r>
            <a:r>
              <a:rPr lang="en-US" sz="2200" dirty="0">
                <a:solidFill>
                  <a:schemeClr val="accent2"/>
                </a:solidFill>
              </a:rPr>
              <a:t> the more closely it will approximate an ideal filter.  </a:t>
            </a:r>
          </a:p>
          <a:p>
            <a:pPr>
              <a:spcBef>
                <a:spcPct val="20000"/>
              </a:spcBef>
              <a:tabLst>
                <a:tab pos="457200" algn="l"/>
                <a:tab pos="914400" algn="l"/>
              </a:tabLst>
            </a:pPr>
            <a:r>
              <a:rPr lang="en-US" sz="2200" b="1" i="1" dirty="0">
                <a:solidFill>
                  <a:schemeClr val="accent2"/>
                </a:solidFill>
              </a:rPr>
              <a:t>The order of a filter is equal to the degree of the denominator of H(s).</a:t>
            </a:r>
            <a:r>
              <a:rPr lang="en-US" sz="2200" b="1" u="sng" dirty="0">
                <a:solidFill>
                  <a:schemeClr val="accent2"/>
                </a:solidFill>
              </a:rPr>
              <a:t>  </a:t>
            </a:r>
          </a:p>
          <a:p>
            <a:pPr>
              <a:spcBef>
                <a:spcPct val="20000"/>
              </a:spcBef>
              <a:tabLst>
                <a:tab pos="457200" algn="l"/>
                <a:tab pos="914400" algn="l"/>
              </a:tabLst>
            </a:pPr>
            <a:r>
              <a:rPr lang="en-US" sz="2200" dirty="0">
                <a:solidFill>
                  <a:schemeClr val="accent2"/>
                </a:solidFill>
              </a:rPr>
              <a:t>(Of course, H(s) must also have the correct form.)</a:t>
            </a:r>
            <a:endParaRPr lang="en-US" sz="2200" dirty="0"/>
          </a:p>
        </p:txBody>
      </p:sp>
      <p:sp>
        <p:nvSpPr>
          <p:cNvPr id="5131" name="Line 7"/>
          <p:cNvSpPr>
            <a:spLocks noChangeShapeType="1"/>
          </p:cNvSpPr>
          <p:nvPr/>
        </p:nvSpPr>
        <p:spPr bwMode="auto">
          <a:xfrm flipV="1">
            <a:off x="850900" y="2957513"/>
            <a:ext cx="0" cy="3033712"/>
          </a:xfrm>
          <a:prstGeom prst="line">
            <a:avLst/>
          </a:prstGeom>
          <a:noFill/>
          <a:ln w="28575">
            <a:solidFill>
              <a:schemeClr val="accent2"/>
            </a:solidFill>
            <a:round/>
            <a:headEnd/>
            <a:tailEnd type="triangle" w="med" len="med"/>
          </a:ln>
        </p:spPr>
        <p:txBody>
          <a:bodyPr wrap="none" anchor="ctr"/>
          <a:lstStyle/>
          <a:p>
            <a:endParaRPr lang="en-US"/>
          </a:p>
        </p:txBody>
      </p:sp>
      <p:sp>
        <p:nvSpPr>
          <p:cNvPr id="5132" name="Line 8"/>
          <p:cNvSpPr>
            <a:spLocks noChangeShapeType="1"/>
          </p:cNvSpPr>
          <p:nvPr/>
        </p:nvSpPr>
        <p:spPr bwMode="auto">
          <a:xfrm>
            <a:off x="850900" y="5991225"/>
            <a:ext cx="6845300" cy="0"/>
          </a:xfrm>
          <a:prstGeom prst="line">
            <a:avLst/>
          </a:prstGeom>
          <a:noFill/>
          <a:ln w="28575">
            <a:solidFill>
              <a:schemeClr val="accent2"/>
            </a:solidFill>
            <a:round/>
            <a:headEnd/>
            <a:tailEnd type="triangle" w="med" len="med"/>
          </a:ln>
        </p:spPr>
        <p:txBody>
          <a:bodyPr wrap="none" anchor="ctr"/>
          <a:lstStyle/>
          <a:p>
            <a:endParaRPr lang="en-US"/>
          </a:p>
        </p:txBody>
      </p:sp>
      <p:sp>
        <p:nvSpPr>
          <p:cNvPr id="5133" name="Line 9"/>
          <p:cNvSpPr>
            <a:spLocks noChangeShapeType="1"/>
          </p:cNvSpPr>
          <p:nvPr/>
        </p:nvSpPr>
        <p:spPr bwMode="auto">
          <a:xfrm>
            <a:off x="850900" y="3581400"/>
            <a:ext cx="1511300" cy="0"/>
          </a:xfrm>
          <a:prstGeom prst="line">
            <a:avLst/>
          </a:prstGeom>
          <a:noFill/>
          <a:ln w="57150">
            <a:solidFill>
              <a:srgbClr val="FF3300"/>
            </a:solidFill>
            <a:round/>
            <a:headEnd/>
            <a:tailEnd/>
          </a:ln>
        </p:spPr>
        <p:txBody>
          <a:bodyPr wrap="none" anchor="ctr"/>
          <a:lstStyle/>
          <a:p>
            <a:endParaRPr lang="en-US"/>
          </a:p>
        </p:txBody>
      </p:sp>
      <p:sp>
        <p:nvSpPr>
          <p:cNvPr id="5134" name="Line 10"/>
          <p:cNvSpPr>
            <a:spLocks noChangeShapeType="1"/>
          </p:cNvSpPr>
          <p:nvPr/>
        </p:nvSpPr>
        <p:spPr bwMode="auto">
          <a:xfrm flipV="1">
            <a:off x="2362200" y="3581400"/>
            <a:ext cx="0" cy="2409825"/>
          </a:xfrm>
          <a:prstGeom prst="line">
            <a:avLst/>
          </a:prstGeom>
          <a:noFill/>
          <a:ln w="57150">
            <a:solidFill>
              <a:srgbClr val="FF3300"/>
            </a:solidFill>
            <a:round/>
            <a:headEnd/>
            <a:tailEnd/>
          </a:ln>
        </p:spPr>
        <p:txBody>
          <a:bodyPr wrap="none" anchor="ctr"/>
          <a:lstStyle/>
          <a:p>
            <a:endParaRPr lang="en-US"/>
          </a:p>
        </p:txBody>
      </p:sp>
      <p:sp>
        <p:nvSpPr>
          <p:cNvPr id="5135" name="Text Box 11"/>
          <p:cNvSpPr txBox="1">
            <a:spLocks noChangeArrowheads="1"/>
          </p:cNvSpPr>
          <p:nvPr/>
        </p:nvSpPr>
        <p:spPr bwMode="auto">
          <a:xfrm>
            <a:off x="628650" y="2590800"/>
            <a:ext cx="527050" cy="366713"/>
          </a:xfrm>
          <a:prstGeom prst="rect">
            <a:avLst/>
          </a:prstGeom>
          <a:noFill/>
          <a:ln w="9525">
            <a:noFill/>
            <a:miter lim="800000"/>
            <a:headEnd/>
            <a:tailEnd/>
          </a:ln>
        </p:spPr>
        <p:txBody>
          <a:bodyPr wrap="none">
            <a:spAutoFit/>
          </a:bodyPr>
          <a:lstStyle/>
          <a:p>
            <a:r>
              <a:rPr lang="en-US" sz="1800">
                <a:solidFill>
                  <a:schemeClr val="accent2"/>
                </a:solidFill>
              </a:rPr>
              <a:t>LM</a:t>
            </a:r>
            <a:endParaRPr lang="en-US"/>
          </a:p>
        </p:txBody>
      </p:sp>
      <p:sp>
        <p:nvSpPr>
          <p:cNvPr id="5136" name="Text Box 12"/>
          <p:cNvSpPr txBox="1">
            <a:spLocks noChangeArrowheads="1"/>
          </p:cNvSpPr>
          <p:nvPr/>
        </p:nvSpPr>
        <p:spPr bwMode="auto">
          <a:xfrm>
            <a:off x="7696200" y="5838825"/>
            <a:ext cx="349250" cy="366713"/>
          </a:xfrm>
          <a:prstGeom prst="rect">
            <a:avLst/>
          </a:prstGeom>
          <a:noFill/>
          <a:ln w="9525">
            <a:noFill/>
            <a:miter lim="800000"/>
            <a:headEnd/>
            <a:tailEnd/>
          </a:ln>
        </p:spPr>
        <p:txBody>
          <a:bodyPr wrap="none">
            <a:spAutoFit/>
          </a:bodyPr>
          <a:lstStyle/>
          <a:p>
            <a:r>
              <a:rPr lang="en-US" sz="1800">
                <a:solidFill>
                  <a:schemeClr val="accent2"/>
                </a:solidFill>
              </a:rPr>
              <a:t>w</a:t>
            </a:r>
            <a:endParaRPr lang="en-US"/>
          </a:p>
        </p:txBody>
      </p:sp>
      <p:sp>
        <p:nvSpPr>
          <p:cNvPr id="5137" name="Text Box 13"/>
          <p:cNvSpPr txBox="1">
            <a:spLocks noChangeArrowheads="1"/>
          </p:cNvSpPr>
          <p:nvPr/>
        </p:nvSpPr>
        <p:spPr bwMode="auto">
          <a:xfrm>
            <a:off x="2133600" y="6005513"/>
            <a:ext cx="450850" cy="366712"/>
          </a:xfrm>
          <a:prstGeom prst="rect">
            <a:avLst/>
          </a:prstGeom>
          <a:noFill/>
          <a:ln w="9525">
            <a:noFill/>
            <a:miter lim="800000"/>
            <a:headEnd/>
            <a:tailEnd/>
          </a:ln>
        </p:spPr>
        <p:txBody>
          <a:bodyPr wrap="none">
            <a:spAutoFit/>
          </a:bodyPr>
          <a:lstStyle/>
          <a:p>
            <a:r>
              <a:rPr lang="en-US" sz="1800">
                <a:solidFill>
                  <a:schemeClr val="accent2"/>
                </a:solidFill>
              </a:rPr>
              <a:t>w</a:t>
            </a:r>
            <a:r>
              <a:rPr lang="en-US" sz="1800" baseline="-25000">
                <a:solidFill>
                  <a:schemeClr val="accent2"/>
                </a:solidFill>
              </a:rPr>
              <a:t>C</a:t>
            </a:r>
            <a:endParaRPr lang="en-US"/>
          </a:p>
        </p:txBody>
      </p:sp>
      <p:sp>
        <p:nvSpPr>
          <p:cNvPr id="5138" name="Text Box 14"/>
          <p:cNvSpPr txBox="1">
            <a:spLocks noChangeArrowheads="1"/>
          </p:cNvSpPr>
          <p:nvPr/>
        </p:nvSpPr>
        <p:spPr bwMode="auto">
          <a:xfrm>
            <a:off x="3759200" y="2590800"/>
            <a:ext cx="1168400" cy="641350"/>
          </a:xfrm>
          <a:prstGeom prst="rect">
            <a:avLst/>
          </a:prstGeom>
          <a:noFill/>
          <a:ln w="9525">
            <a:noFill/>
            <a:miter lim="800000"/>
            <a:headEnd/>
            <a:tailEnd/>
          </a:ln>
        </p:spPr>
        <p:txBody>
          <a:bodyPr wrap="none">
            <a:spAutoFit/>
          </a:bodyPr>
          <a:lstStyle/>
          <a:p>
            <a:r>
              <a:rPr lang="en-US" sz="1800" b="1">
                <a:solidFill>
                  <a:srgbClr val="FF3300"/>
                </a:solidFill>
              </a:rPr>
              <a:t>Ideal LPF</a:t>
            </a:r>
          </a:p>
          <a:p>
            <a:r>
              <a:rPr lang="en-US" sz="1800" b="1">
                <a:solidFill>
                  <a:srgbClr val="FF3300"/>
                </a:solidFill>
              </a:rPr>
              <a:t>slope = </a:t>
            </a:r>
            <a:r>
              <a:rPr lang="en-US" sz="1400">
                <a:solidFill>
                  <a:srgbClr val="FF3300"/>
                </a:solidFill>
                <a:sym typeface="Symbol" pitchFamily="18" charset="2"/>
              </a:rPr>
              <a:t></a:t>
            </a:r>
          </a:p>
        </p:txBody>
      </p:sp>
      <p:sp>
        <p:nvSpPr>
          <p:cNvPr id="5139" name="Line 15"/>
          <p:cNvSpPr>
            <a:spLocks noChangeShapeType="1"/>
          </p:cNvSpPr>
          <p:nvPr/>
        </p:nvSpPr>
        <p:spPr bwMode="auto">
          <a:xfrm flipH="1">
            <a:off x="4927600" y="5257800"/>
            <a:ext cx="482600" cy="304800"/>
          </a:xfrm>
          <a:prstGeom prst="line">
            <a:avLst/>
          </a:prstGeom>
          <a:noFill/>
          <a:ln w="28575">
            <a:solidFill>
              <a:schemeClr val="accent2"/>
            </a:solidFill>
            <a:round/>
            <a:headEnd/>
            <a:tailEnd type="triangle" w="med" len="med"/>
          </a:ln>
        </p:spPr>
        <p:txBody>
          <a:bodyPr wrap="none" anchor="ctr"/>
          <a:lstStyle/>
          <a:p>
            <a:endParaRPr lang="en-US"/>
          </a:p>
        </p:txBody>
      </p:sp>
      <p:sp>
        <p:nvSpPr>
          <p:cNvPr id="5140" name="Line 16"/>
          <p:cNvSpPr>
            <a:spLocks noChangeShapeType="1"/>
          </p:cNvSpPr>
          <p:nvPr/>
        </p:nvSpPr>
        <p:spPr bwMode="auto">
          <a:xfrm>
            <a:off x="2362200" y="3581400"/>
            <a:ext cx="762000" cy="2409825"/>
          </a:xfrm>
          <a:prstGeom prst="line">
            <a:avLst/>
          </a:prstGeom>
          <a:noFill/>
          <a:ln w="57150">
            <a:solidFill>
              <a:srgbClr val="777777"/>
            </a:solidFill>
            <a:round/>
            <a:headEnd/>
            <a:tailEnd/>
          </a:ln>
        </p:spPr>
        <p:txBody>
          <a:bodyPr wrap="none" anchor="ctr"/>
          <a:lstStyle/>
          <a:p>
            <a:endParaRPr lang="en-US"/>
          </a:p>
        </p:txBody>
      </p:sp>
      <p:sp>
        <p:nvSpPr>
          <p:cNvPr id="5141" name="Line 17"/>
          <p:cNvSpPr>
            <a:spLocks noChangeShapeType="1"/>
          </p:cNvSpPr>
          <p:nvPr/>
        </p:nvSpPr>
        <p:spPr bwMode="auto">
          <a:xfrm>
            <a:off x="2362200" y="3581400"/>
            <a:ext cx="1524000" cy="2409825"/>
          </a:xfrm>
          <a:prstGeom prst="line">
            <a:avLst/>
          </a:prstGeom>
          <a:noFill/>
          <a:ln w="57150">
            <a:solidFill>
              <a:srgbClr val="009900"/>
            </a:solidFill>
            <a:round/>
            <a:headEnd/>
            <a:tailEnd/>
          </a:ln>
        </p:spPr>
        <p:txBody>
          <a:bodyPr wrap="none" anchor="ctr"/>
          <a:lstStyle/>
          <a:p>
            <a:endParaRPr lang="en-US"/>
          </a:p>
        </p:txBody>
      </p:sp>
      <p:sp>
        <p:nvSpPr>
          <p:cNvPr id="5142" name="Line 19"/>
          <p:cNvSpPr>
            <a:spLocks noChangeShapeType="1"/>
          </p:cNvSpPr>
          <p:nvPr/>
        </p:nvSpPr>
        <p:spPr bwMode="auto">
          <a:xfrm>
            <a:off x="2362200" y="3581400"/>
            <a:ext cx="2286000" cy="2409825"/>
          </a:xfrm>
          <a:prstGeom prst="line">
            <a:avLst/>
          </a:prstGeom>
          <a:noFill/>
          <a:ln w="57150">
            <a:solidFill>
              <a:srgbClr val="CC0099"/>
            </a:solidFill>
            <a:round/>
            <a:headEnd/>
            <a:tailEnd/>
          </a:ln>
        </p:spPr>
        <p:txBody>
          <a:bodyPr wrap="none" anchor="ctr"/>
          <a:lstStyle/>
          <a:p>
            <a:endParaRPr lang="en-US"/>
          </a:p>
        </p:txBody>
      </p:sp>
      <p:sp>
        <p:nvSpPr>
          <p:cNvPr id="5143" name="Line 20"/>
          <p:cNvSpPr>
            <a:spLocks noChangeShapeType="1"/>
          </p:cNvSpPr>
          <p:nvPr/>
        </p:nvSpPr>
        <p:spPr bwMode="auto">
          <a:xfrm>
            <a:off x="2362200" y="3581400"/>
            <a:ext cx="3048000" cy="2424113"/>
          </a:xfrm>
          <a:prstGeom prst="line">
            <a:avLst/>
          </a:prstGeom>
          <a:noFill/>
          <a:ln w="57150">
            <a:solidFill>
              <a:schemeClr val="accent2"/>
            </a:solidFill>
            <a:round/>
            <a:headEnd/>
            <a:tailEnd/>
          </a:ln>
        </p:spPr>
        <p:txBody>
          <a:bodyPr wrap="none" anchor="ctr"/>
          <a:lstStyle/>
          <a:p>
            <a:endParaRPr lang="en-US"/>
          </a:p>
        </p:txBody>
      </p:sp>
      <p:sp>
        <p:nvSpPr>
          <p:cNvPr id="5144" name="Text Box 21"/>
          <p:cNvSpPr txBox="1">
            <a:spLocks noChangeArrowheads="1"/>
          </p:cNvSpPr>
          <p:nvPr/>
        </p:nvSpPr>
        <p:spPr bwMode="auto">
          <a:xfrm>
            <a:off x="4422775" y="3873500"/>
            <a:ext cx="1901825" cy="641350"/>
          </a:xfrm>
          <a:prstGeom prst="rect">
            <a:avLst/>
          </a:prstGeom>
          <a:noFill/>
          <a:ln w="9525">
            <a:noFill/>
            <a:miter lim="800000"/>
            <a:headEnd/>
            <a:tailEnd/>
          </a:ln>
        </p:spPr>
        <p:txBody>
          <a:bodyPr wrap="none">
            <a:spAutoFit/>
          </a:bodyPr>
          <a:lstStyle/>
          <a:p>
            <a:r>
              <a:rPr lang="en-US" sz="1800" b="1" dirty="0">
                <a:solidFill>
                  <a:srgbClr val="009900"/>
                </a:solidFill>
              </a:rPr>
              <a:t>3rd-order LPF</a:t>
            </a:r>
          </a:p>
          <a:p>
            <a:r>
              <a:rPr lang="en-US" sz="1800" b="1" dirty="0">
                <a:solidFill>
                  <a:srgbClr val="009900"/>
                </a:solidFill>
              </a:rPr>
              <a:t>slope = -60dB/</a:t>
            </a:r>
            <a:r>
              <a:rPr lang="en-US" sz="1800" b="1" dirty="0" err="1">
                <a:solidFill>
                  <a:srgbClr val="009900"/>
                </a:solidFill>
              </a:rPr>
              <a:t>dec</a:t>
            </a:r>
            <a:endParaRPr lang="en-US" sz="1800" b="1" dirty="0">
              <a:solidFill>
                <a:srgbClr val="009900"/>
              </a:solidFill>
            </a:endParaRPr>
          </a:p>
        </p:txBody>
      </p:sp>
      <p:sp>
        <p:nvSpPr>
          <p:cNvPr id="5145" name="Text Box 22"/>
          <p:cNvSpPr txBox="1">
            <a:spLocks noChangeArrowheads="1"/>
          </p:cNvSpPr>
          <p:nvPr/>
        </p:nvSpPr>
        <p:spPr bwMode="auto">
          <a:xfrm>
            <a:off x="4927600" y="4514850"/>
            <a:ext cx="1901825" cy="641350"/>
          </a:xfrm>
          <a:prstGeom prst="rect">
            <a:avLst/>
          </a:prstGeom>
          <a:noFill/>
          <a:ln w="9525">
            <a:noFill/>
            <a:miter lim="800000"/>
            <a:headEnd/>
            <a:tailEnd/>
          </a:ln>
        </p:spPr>
        <p:txBody>
          <a:bodyPr wrap="none">
            <a:spAutoFit/>
          </a:bodyPr>
          <a:lstStyle/>
          <a:p>
            <a:r>
              <a:rPr lang="en-US" sz="1800" b="1">
                <a:solidFill>
                  <a:srgbClr val="CC0099"/>
                </a:solidFill>
              </a:rPr>
              <a:t>2nd-order LPF</a:t>
            </a:r>
          </a:p>
          <a:p>
            <a:r>
              <a:rPr lang="en-US" sz="1800" b="1">
                <a:solidFill>
                  <a:srgbClr val="CC0099"/>
                </a:solidFill>
              </a:rPr>
              <a:t>slope = -40dB/dec</a:t>
            </a:r>
          </a:p>
        </p:txBody>
      </p:sp>
      <p:sp>
        <p:nvSpPr>
          <p:cNvPr id="5146" name="Text Box 23"/>
          <p:cNvSpPr txBox="1">
            <a:spLocks noChangeArrowheads="1"/>
          </p:cNvSpPr>
          <p:nvPr/>
        </p:nvSpPr>
        <p:spPr bwMode="auto">
          <a:xfrm>
            <a:off x="5410200" y="5156200"/>
            <a:ext cx="1901825" cy="641350"/>
          </a:xfrm>
          <a:prstGeom prst="rect">
            <a:avLst/>
          </a:prstGeom>
          <a:noFill/>
          <a:ln w="9525">
            <a:noFill/>
            <a:miter lim="800000"/>
            <a:headEnd/>
            <a:tailEnd/>
          </a:ln>
        </p:spPr>
        <p:txBody>
          <a:bodyPr wrap="none">
            <a:spAutoFit/>
          </a:bodyPr>
          <a:lstStyle/>
          <a:p>
            <a:r>
              <a:rPr lang="en-US" sz="1800" b="1">
                <a:solidFill>
                  <a:schemeClr val="accent2"/>
                </a:solidFill>
              </a:rPr>
              <a:t>1st-order LPF</a:t>
            </a:r>
          </a:p>
          <a:p>
            <a:r>
              <a:rPr lang="en-US" sz="1800" b="1">
                <a:solidFill>
                  <a:schemeClr val="accent2"/>
                </a:solidFill>
              </a:rPr>
              <a:t>slope = -20dB/dec</a:t>
            </a:r>
            <a:endParaRPr lang="en-US">
              <a:solidFill>
                <a:schemeClr val="accent2"/>
              </a:solidFill>
            </a:endParaRPr>
          </a:p>
        </p:txBody>
      </p:sp>
      <p:sp>
        <p:nvSpPr>
          <p:cNvPr id="5147" name="Text Box 24"/>
          <p:cNvSpPr txBox="1">
            <a:spLocks noChangeArrowheads="1"/>
          </p:cNvSpPr>
          <p:nvPr/>
        </p:nvSpPr>
        <p:spPr bwMode="auto">
          <a:xfrm>
            <a:off x="4038600" y="3232150"/>
            <a:ext cx="1901825" cy="641350"/>
          </a:xfrm>
          <a:prstGeom prst="rect">
            <a:avLst/>
          </a:prstGeom>
          <a:noFill/>
          <a:ln w="9525">
            <a:noFill/>
            <a:miter lim="800000"/>
            <a:headEnd/>
            <a:tailEnd/>
          </a:ln>
        </p:spPr>
        <p:txBody>
          <a:bodyPr wrap="none">
            <a:spAutoFit/>
          </a:bodyPr>
          <a:lstStyle/>
          <a:p>
            <a:r>
              <a:rPr lang="en-US" sz="1800" b="1">
                <a:solidFill>
                  <a:srgbClr val="777777"/>
                </a:solidFill>
              </a:rPr>
              <a:t>4th-order LPF</a:t>
            </a:r>
          </a:p>
          <a:p>
            <a:r>
              <a:rPr lang="en-US" sz="1800" b="1">
                <a:solidFill>
                  <a:srgbClr val="777777"/>
                </a:solidFill>
              </a:rPr>
              <a:t>slope = -80dB/dec</a:t>
            </a:r>
          </a:p>
        </p:txBody>
      </p:sp>
      <p:sp>
        <p:nvSpPr>
          <p:cNvPr id="5148" name="Line 25"/>
          <p:cNvSpPr>
            <a:spLocks noChangeShapeType="1"/>
          </p:cNvSpPr>
          <p:nvPr/>
        </p:nvSpPr>
        <p:spPr bwMode="auto">
          <a:xfrm flipH="1">
            <a:off x="3940175" y="4800600"/>
            <a:ext cx="987425" cy="457200"/>
          </a:xfrm>
          <a:prstGeom prst="line">
            <a:avLst/>
          </a:prstGeom>
          <a:noFill/>
          <a:ln w="28575">
            <a:solidFill>
              <a:srgbClr val="CC0099"/>
            </a:solidFill>
            <a:round/>
            <a:headEnd/>
            <a:tailEnd type="triangle" w="med" len="med"/>
          </a:ln>
        </p:spPr>
        <p:txBody>
          <a:bodyPr wrap="none" anchor="ctr"/>
          <a:lstStyle/>
          <a:p>
            <a:endParaRPr lang="en-US"/>
          </a:p>
        </p:txBody>
      </p:sp>
      <p:sp>
        <p:nvSpPr>
          <p:cNvPr id="5149" name="Line 26"/>
          <p:cNvSpPr>
            <a:spLocks noChangeShapeType="1"/>
          </p:cNvSpPr>
          <p:nvPr/>
        </p:nvSpPr>
        <p:spPr bwMode="auto">
          <a:xfrm flipH="1">
            <a:off x="3124200" y="4114800"/>
            <a:ext cx="1219200" cy="685800"/>
          </a:xfrm>
          <a:prstGeom prst="line">
            <a:avLst/>
          </a:prstGeom>
          <a:noFill/>
          <a:ln w="28575">
            <a:solidFill>
              <a:srgbClr val="009900"/>
            </a:solidFill>
            <a:round/>
            <a:headEnd/>
            <a:tailEnd type="triangle" w="med" len="med"/>
          </a:ln>
        </p:spPr>
        <p:txBody>
          <a:bodyPr wrap="none" anchor="ctr"/>
          <a:lstStyle/>
          <a:p>
            <a:endParaRPr lang="en-US"/>
          </a:p>
        </p:txBody>
      </p:sp>
      <p:sp>
        <p:nvSpPr>
          <p:cNvPr id="5150" name="Line 27"/>
          <p:cNvSpPr>
            <a:spLocks noChangeShapeType="1"/>
          </p:cNvSpPr>
          <p:nvPr/>
        </p:nvSpPr>
        <p:spPr bwMode="auto">
          <a:xfrm flipH="1">
            <a:off x="2641600" y="3581400"/>
            <a:ext cx="1397000" cy="933450"/>
          </a:xfrm>
          <a:prstGeom prst="line">
            <a:avLst/>
          </a:prstGeom>
          <a:noFill/>
          <a:ln w="28575">
            <a:solidFill>
              <a:srgbClr val="777777"/>
            </a:solidFill>
            <a:round/>
            <a:headEnd/>
            <a:tailEnd type="triangle" w="med" len="med"/>
          </a:ln>
        </p:spPr>
        <p:txBody>
          <a:bodyPr wrap="none" anchor="ctr"/>
          <a:lstStyle/>
          <a:p>
            <a:endParaRPr lang="en-US"/>
          </a:p>
        </p:txBody>
      </p:sp>
      <p:sp>
        <p:nvSpPr>
          <p:cNvPr id="5151" name="Line 28"/>
          <p:cNvSpPr>
            <a:spLocks noChangeShapeType="1"/>
          </p:cNvSpPr>
          <p:nvPr/>
        </p:nvSpPr>
        <p:spPr bwMode="auto">
          <a:xfrm flipH="1">
            <a:off x="2362200" y="2957513"/>
            <a:ext cx="1397000" cy="1462087"/>
          </a:xfrm>
          <a:prstGeom prst="line">
            <a:avLst/>
          </a:prstGeom>
          <a:noFill/>
          <a:ln w="28575">
            <a:solidFill>
              <a:srgbClr val="FF3300"/>
            </a:solidFill>
            <a:round/>
            <a:headEnd/>
            <a:tailEnd type="triangle" w="med" len="med"/>
          </a:ln>
        </p:spPr>
        <p:txBody>
          <a:bodyPr wrap="none" anchor="ctr"/>
          <a:lstStyle/>
          <a:p>
            <a:endParaRPr lang="en-US"/>
          </a:p>
        </p:txBody>
      </p:sp>
      <p:graphicFrame>
        <p:nvGraphicFramePr>
          <p:cNvPr id="5122" name="Object 29"/>
          <p:cNvGraphicFramePr>
            <a:graphicFrameLocks noChangeAspect="1"/>
          </p:cNvGraphicFramePr>
          <p:nvPr/>
        </p:nvGraphicFramePr>
        <p:xfrm>
          <a:off x="7356475" y="5156200"/>
          <a:ext cx="1371600" cy="558800"/>
        </p:xfrm>
        <a:graphic>
          <a:graphicData uri="http://schemas.openxmlformats.org/presentationml/2006/ole">
            <mc:AlternateContent xmlns:mc="http://schemas.openxmlformats.org/markup-compatibility/2006">
              <mc:Choice xmlns:v="urn:schemas-microsoft-com:vml" Requires="v">
                <p:oleObj spid="_x0000_s71737" name="Equation" r:id="rId3" imgW="1371600" imgH="558720" progId="">
                  <p:embed/>
                </p:oleObj>
              </mc:Choice>
              <mc:Fallback>
                <p:oleObj name="Equation" r:id="rId3" imgW="1371600" imgH="55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475" y="5156200"/>
                        <a:ext cx="13716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0"/>
          <p:cNvGraphicFramePr>
            <a:graphicFrameLocks noChangeAspect="1"/>
          </p:cNvGraphicFramePr>
          <p:nvPr/>
        </p:nvGraphicFramePr>
        <p:xfrm>
          <a:off x="6997700" y="4514850"/>
          <a:ext cx="1460500" cy="558800"/>
        </p:xfrm>
        <a:graphic>
          <a:graphicData uri="http://schemas.openxmlformats.org/presentationml/2006/ole">
            <mc:AlternateContent xmlns:mc="http://schemas.openxmlformats.org/markup-compatibility/2006">
              <mc:Choice xmlns:v="urn:schemas-microsoft-com:vml" Requires="v">
                <p:oleObj spid="_x0000_s71738" name="Equation" r:id="rId5" imgW="1460160" imgH="558720" progId="">
                  <p:embed/>
                </p:oleObj>
              </mc:Choice>
              <mc:Fallback>
                <p:oleObj name="Equation" r:id="rId5" imgW="1460160" imgH="5587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7700" y="4514850"/>
                        <a:ext cx="14605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31"/>
          <p:cNvGraphicFramePr>
            <a:graphicFrameLocks noChangeAspect="1"/>
          </p:cNvGraphicFramePr>
          <p:nvPr/>
        </p:nvGraphicFramePr>
        <p:xfrm>
          <a:off x="6572250" y="3873500"/>
          <a:ext cx="1447800" cy="558800"/>
        </p:xfrm>
        <a:graphic>
          <a:graphicData uri="http://schemas.openxmlformats.org/presentationml/2006/ole">
            <mc:AlternateContent xmlns:mc="http://schemas.openxmlformats.org/markup-compatibility/2006">
              <mc:Choice xmlns:v="urn:schemas-microsoft-com:vml" Requires="v">
                <p:oleObj spid="_x0000_s71739" name="Equation" r:id="rId7" imgW="1447560" imgH="558720" progId="">
                  <p:embed/>
                </p:oleObj>
              </mc:Choice>
              <mc:Fallback>
                <p:oleObj name="Equation" r:id="rId7" imgW="1447560" imgH="5587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2250" y="3873500"/>
                        <a:ext cx="14478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32"/>
          <p:cNvGraphicFramePr>
            <a:graphicFrameLocks noChangeAspect="1"/>
          </p:cNvGraphicFramePr>
          <p:nvPr/>
        </p:nvGraphicFramePr>
        <p:xfrm>
          <a:off x="6003925" y="3232150"/>
          <a:ext cx="1460500" cy="558800"/>
        </p:xfrm>
        <a:graphic>
          <a:graphicData uri="http://schemas.openxmlformats.org/presentationml/2006/ole">
            <mc:AlternateContent xmlns:mc="http://schemas.openxmlformats.org/markup-compatibility/2006">
              <mc:Choice xmlns:v="urn:schemas-microsoft-com:vml" Requires="v">
                <p:oleObj spid="_x0000_s71740" name="Equation" r:id="rId9" imgW="1460160" imgH="558720" progId="">
                  <p:embed/>
                </p:oleObj>
              </mc:Choice>
              <mc:Fallback>
                <p:oleObj name="Equation" r:id="rId9" imgW="1460160" imgH="5587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3925" y="3232150"/>
                        <a:ext cx="14605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33"/>
          <p:cNvGraphicFramePr>
            <a:graphicFrameLocks noChangeAspect="1"/>
          </p:cNvGraphicFramePr>
          <p:nvPr/>
        </p:nvGraphicFramePr>
        <p:xfrm>
          <a:off x="5092700" y="2590800"/>
          <a:ext cx="1485900" cy="558800"/>
        </p:xfrm>
        <a:graphic>
          <a:graphicData uri="http://schemas.openxmlformats.org/presentationml/2006/ole">
            <mc:AlternateContent xmlns:mc="http://schemas.openxmlformats.org/markup-compatibility/2006">
              <mc:Choice xmlns:v="urn:schemas-microsoft-com:vml" Requires="v">
                <p:oleObj spid="_x0000_s71741" name="Equation" r:id="rId11" imgW="1485720" imgH="558720" progId="">
                  <p:embed/>
                </p:oleObj>
              </mc:Choice>
              <mc:Fallback>
                <p:oleObj name="Equation" r:id="rId11" imgW="1485720" imgH="5587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2700" y="2590800"/>
                        <a:ext cx="14859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34"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35"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extLst>
      <p:ext uri="{BB962C8B-B14F-4D97-AF65-F5344CB8AC3E}">
        <p14:creationId xmlns:p14="http://schemas.microsoft.com/office/powerpoint/2010/main" val="3850183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0" y="952498"/>
            <a:ext cx="7972425" cy="523875"/>
          </a:xfrm>
          <a:prstGeom prst="rect">
            <a:avLst/>
          </a:prstGeom>
          <a:noFill/>
          <a:ln w="9525">
            <a:noFill/>
            <a:miter lim="800000"/>
            <a:headEnd/>
            <a:tailEnd/>
          </a:ln>
        </p:spPr>
        <p:txBody>
          <a:bodyPr/>
          <a:lstStyle/>
          <a:p>
            <a:pPr marL="228600" indent="-228600">
              <a:spcBef>
                <a:spcPct val="20000"/>
              </a:spcBef>
              <a:tabLst>
                <a:tab pos="457200" algn="l"/>
                <a:tab pos="914400" algn="l"/>
              </a:tabLst>
            </a:pPr>
            <a:r>
              <a:rPr lang="en-US" sz="2200" b="1" u="sng" dirty="0">
                <a:solidFill>
                  <a:schemeClr val="accent2"/>
                </a:solidFill>
              </a:rPr>
              <a:t>Low-pass filter (LPF)</a:t>
            </a:r>
            <a:r>
              <a:rPr lang="en-US" sz="2200" dirty="0">
                <a:solidFill>
                  <a:schemeClr val="accent2"/>
                </a:solidFill>
              </a:rPr>
              <a:t> - Discuss the form of LM, H(jw), and H(s).</a:t>
            </a:r>
          </a:p>
        </p:txBody>
      </p:sp>
      <p:sp>
        <p:nvSpPr>
          <p:cNvPr id="17414" name="Rectangle 6"/>
          <p:cNvSpPr>
            <a:spLocks noChangeArrowheads="1"/>
          </p:cNvSpPr>
          <p:nvPr/>
        </p:nvSpPr>
        <p:spPr bwMode="auto">
          <a:xfrm>
            <a:off x="1" y="4000498"/>
            <a:ext cx="9144000" cy="657225"/>
          </a:xfrm>
          <a:prstGeom prst="rect">
            <a:avLst/>
          </a:prstGeom>
          <a:noFill/>
          <a:ln w="9525">
            <a:noFill/>
            <a:miter lim="800000"/>
            <a:headEnd/>
            <a:tailEnd/>
          </a:ln>
        </p:spPr>
        <p:txBody>
          <a:bodyPr/>
          <a:lstStyle/>
          <a:p>
            <a:pPr marL="228600" indent="-228600">
              <a:spcBef>
                <a:spcPct val="20000"/>
              </a:spcBef>
              <a:tabLst>
                <a:tab pos="457200" algn="l"/>
                <a:tab pos="914400" algn="l"/>
              </a:tabLst>
            </a:pPr>
            <a:r>
              <a:rPr lang="en-US" sz="2200" b="1" u="sng" dirty="0">
                <a:solidFill>
                  <a:schemeClr val="accent2"/>
                </a:solidFill>
              </a:rPr>
              <a:t>High-pass filter (HPF)</a:t>
            </a:r>
            <a:r>
              <a:rPr lang="en-US" sz="2200" dirty="0">
                <a:solidFill>
                  <a:schemeClr val="accent2"/>
                </a:solidFill>
              </a:rPr>
              <a:t> - Discuss the form of LM, H(jw), and H(s).</a:t>
            </a: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
        <p:nvSpPr>
          <p:cNvPr id="2" name="Rectangle 1"/>
          <p:cNvSpPr/>
          <p:nvPr/>
        </p:nvSpPr>
        <p:spPr>
          <a:xfrm>
            <a:off x="1" y="381000"/>
            <a:ext cx="6884513" cy="461665"/>
          </a:xfrm>
          <a:prstGeom prst="rect">
            <a:avLst/>
          </a:prstGeom>
        </p:spPr>
        <p:txBody>
          <a:bodyPr wrap="none">
            <a:spAutoFit/>
          </a:bodyPr>
          <a:lstStyle/>
          <a:p>
            <a:r>
              <a:rPr lang="en-US" b="1" u="sng" dirty="0" smtClean="0">
                <a:solidFill>
                  <a:schemeClr val="accent2"/>
                </a:solidFill>
              </a:rPr>
              <a:t>Recognizing filter types from the transfer function</a:t>
            </a:r>
            <a:endParaRPr lang="en-US" dirty="0"/>
          </a:p>
        </p:txBody>
      </p:sp>
    </p:spTree>
    <p:extLst>
      <p:ext uri="{BB962C8B-B14F-4D97-AF65-F5344CB8AC3E}">
        <p14:creationId xmlns:p14="http://schemas.microsoft.com/office/powerpoint/2010/main" val="1414184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0" y="409575"/>
            <a:ext cx="9144000" cy="666750"/>
          </a:xfrm>
          <a:prstGeom prst="rect">
            <a:avLst/>
          </a:prstGeom>
          <a:noFill/>
          <a:ln w="9525">
            <a:noFill/>
            <a:miter lim="800000"/>
            <a:headEnd/>
            <a:tailEnd/>
          </a:ln>
        </p:spPr>
        <p:txBody>
          <a:bodyPr/>
          <a:lstStyle/>
          <a:p>
            <a:pPr marL="228600" indent="-228600">
              <a:spcBef>
                <a:spcPct val="20000"/>
              </a:spcBef>
              <a:tabLst>
                <a:tab pos="457200" algn="l"/>
                <a:tab pos="914400" algn="l"/>
              </a:tabLst>
            </a:pPr>
            <a:r>
              <a:rPr lang="en-US" sz="2200" b="1" u="sng" dirty="0">
                <a:solidFill>
                  <a:schemeClr val="accent2"/>
                </a:solidFill>
              </a:rPr>
              <a:t>Band-pass filter (BPF)</a:t>
            </a:r>
            <a:r>
              <a:rPr lang="en-US" sz="2200" dirty="0">
                <a:solidFill>
                  <a:schemeClr val="accent2"/>
                </a:solidFill>
              </a:rPr>
              <a:t> - Discuss the form of LM, H(jw), and H(s).</a:t>
            </a:r>
          </a:p>
        </p:txBody>
      </p:sp>
      <p:sp>
        <p:nvSpPr>
          <p:cNvPr id="18438" name="Rectangle 6"/>
          <p:cNvSpPr>
            <a:spLocks noChangeArrowheads="1"/>
          </p:cNvSpPr>
          <p:nvPr/>
        </p:nvSpPr>
        <p:spPr bwMode="auto">
          <a:xfrm>
            <a:off x="0" y="3305175"/>
            <a:ext cx="9144000" cy="89535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Band-stop filter (BSF)</a:t>
            </a:r>
            <a:r>
              <a:rPr lang="en-US" sz="2200" dirty="0">
                <a:solidFill>
                  <a:schemeClr val="accent2"/>
                </a:solidFill>
              </a:rPr>
              <a:t> - Discuss the form of LM, H(jw), and H(s).  Also define a “notch” filter.</a:t>
            </a: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extLst>
      <p:ext uri="{BB962C8B-B14F-4D97-AF65-F5344CB8AC3E}">
        <p14:creationId xmlns:p14="http://schemas.microsoft.com/office/powerpoint/2010/main" val="63984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5"/>
          <p:cNvSpPr>
            <a:spLocks noChangeArrowheads="1"/>
          </p:cNvSpPr>
          <p:nvPr/>
        </p:nvSpPr>
        <p:spPr bwMode="auto">
          <a:xfrm>
            <a:off x="0" y="406400"/>
            <a:ext cx="9144000" cy="434522"/>
          </a:xfrm>
          <a:prstGeom prst="rect">
            <a:avLst/>
          </a:prstGeom>
          <a:noFill/>
          <a:ln w="9525">
            <a:noFill/>
            <a:miter lim="800000"/>
            <a:headEnd/>
            <a:tailEnd/>
          </a:ln>
        </p:spPr>
        <p:txBody>
          <a:bodyPr/>
          <a:lstStyle/>
          <a:p>
            <a:pPr>
              <a:spcBef>
                <a:spcPct val="20000"/>
              </a:spcBef>
              <a:tabLst>
                <a:tab pos="457200" algn="l"/>
                <a:tab pos="914400" algn="l"/>
              </a:tabLst>
            </a:pPr>
            <a:r>
              <a:rPr lang="en-US" sz="2000" b="1" u="sng" dirty="0" smtClean="0">
                <a:solidFill>
                  <a:schemeClr val="accent2"/>
                </a:solidFill>
              </a:rPr>
              <a:t>Typical acoustic levels in dB</a:t>
            </a:r>
          </a:p>
          <a:p>
            <a:pPr>
              <a:spcBef>
                <a:spcPct val="20000"/>
              </a:spcBef>
              <a:tabLst>
                <a:tab pos="457200" algn="l"/>
                <a:tab pos="914400" algn="l"/>
              </a:tabLst>
            </a:pPr>
            <a:r>
              <a:rPr lang="en-US" sz="2000" dirty="0" smtClean="0">
                <a:solidFill>
                  <a:schemeClr val="accent2"/>
                </a:solidFill>
              </a:rPr>
              <a:t>Acoustic levels in dB are shown below.  This is not our main concern in EGR 272, but it is perhaps a more familiar use of </a:t>
            </a:r>
            <a:r>
              <a:rPr lang="en-US" sz="2000" dirty="0" err="1" smtClean="0">
                <a:solidFill>
                  <a:schemeClr val="accent2"/>
                </a:solidFill>
              </a:rPr>
              <a:t>dB.</a:t>
            </a:r>
            <a:r>
              <a:rPr lang="en-US" sz="2000" dirty="0" smtClean="0">
                <a:solidFill>
                  <a:schemeClr val="accent2"/>
                </a:solidFill>
              </a:rPr>
              <a:t>  Note that </a:t>
            </a:r>
            <a:r>
              <a:rPr lang="en-US" sz="2000" b="1" i="1" u="sng" dirty="0" smtClean="0">
                <a:solidFill>
                  <a:schemeClr val="accent2"/>
                </a:solidFill>
              </a:rPr>
              <a:t>dB meters</a:t>
            </a:r>
            <a:r>
              <a:rPr lang="en-US" sz="2000" b="1" i="1" dirty="0" smtClean="0">
                <a:solidFill>
                  <a:schemeClr val="accent2"/>
                </a:solidFill>
              </a:rPr>
              <a:t> </a:t>
            </a:r>
            <a:r>
              <a:rPr lang="en-US" sz="2000" dirty="0" smtClean="0">
                <a:solidFill>
                  <a:schemeClr val="accent2"/>
                </a:solidFill>
              </a:rPr>
              <a:t>are commonly used and you can even download free </a:t>
            </a:r>
            <a:r>
              <a:rPr lang="en-US" sz="2000" b="1" i="1" u="sng" dirty="0" smtClean="0">
                <a:solidFill>
                  <a:schemeClr val="accent2"/>
                </a:solidFill>
              </a:rPr>
              <a:t>dB apps</a:t>
            </a:r>
            <a:r>
              <a:rPr lang="en-US" sz="2000" b="1" i="1" dirty="0" smtClean="0">
                <a:solidFill>
                  <a:schemeClr val="accent2"/>
                </a:solidFill>
              </a:rPr>
              <a:t> </a:t>
            </a:r>
            <a:r>
              <a:rPr lang="en-US" sz="2000" dirty="0" smtClean="0">
                <a:solidFill>
                  <a:schemeClr val="accent2"/>
                </a:solidFill>
              </a:rPr>
              <a:t>for smart phones to measure dB levels.  Demo?</a:t>
            </a:r>
            <a:endParaRPr lang="en-US" sz="2000" dirty="0">
              <a:solidFill>
                <a:schemeClr val="accent2"/>
              </a:solidFill>
            </a:endParaRPr>
          </a:p>
        </p:txBody>
      </p:sp>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pic>
        <p:nvPicPr>
          <p:cNvPr id="17" name="Picture 16"/>
          <p:cNvPicPr>
            <a:picLocks noChangeAspect="1"/>
          </p:cNvPicPr>
          <p:nvPr/>
        </p:nvPicPr>
        <p:blipFill>
          <a:blip r:embed="rId2"/>
          <a:stretch>
            <a:fillRect/>
          </a:stretch>
        </p:blipFill>
        <p:spPr>
          <a:xfrm>
            <a:off x="5124704" y="1849285"/>
            <a:ext cx="2038350" cy="2924175"/>
          </a:xfrm>
          <a:prstGeom prst="rect">
            <a:avLst/>
          </a:prstGeom>
        </p:spPr>
      </p:pic>
      <p:pic>
        <p:nvPicPr>
          <p:cNvPr id="18" name="Picture 17"/>
          <p:cNvPicPr>
            <a:picLocks noChangeAspect="1"/>
          </p:cNvPicPr>
          <p:nvPr/>
        </p:nvPicPr>
        <p:blipFill>
          <a:blip r:embed="rId3"/>
          <a:stretch>
            <a:fillRect/>
          </a:stretch>
        </p:blipFill>
        <p:spPr>
          <a:xfrm>
            <a:off x="7357358" y="1855370"/>
            <a:ext cx="1668284" cy="2912004"/>
          </a:xfrm>
          <a:prstGeom prst="rect">
            <a:avLst/>
          </a:prstGeom>
        </p:spPr>
      </p:pic>
      <p:pic>
        <p:nvPicPr>
          <p:cNvPr id="19" name="Picture 18"/>
          <p:cNvPicPr>
            <a:picLocks noChangeAspect="1"/>
          </p:cNvPicPr>
          <p:nvPr/>
        </p:nvPicPr>
        <p:blipFill>
          <a:blip r:embed="rId4"/>
          <a:stretch>
            <a:fillRect/>
          </a:stretch>
        </p:blipFill>
        <p:spPr>
          <a:xfrm>
            <a:off x="5543552" y="4880307"/>
            <a:ext cx="3006270" cy="197769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849285"/>
            <a:ext cx="4836541" cy="4700938"/>
          </a:xfrm>
          <a:prstGeom prst="rect">
            <a:avLst/>
          </a:prstGeom>
        </p:spPr>
      </p:pic>
      <p:sp>
        <p:nvSpPr>
          <p:cNvPr id="5" name="Rectangle 4"/>
          <p:cNvSpPr/>
          <p:nvPr/>
        </p:nvSpPr>
        <p:spPr>
          <a:xfrm>
            <a:off x="0" y="6519446"/>
            <a:ext cx="2893741" cy="338554"/>
          </a:xfrm>
          <a:prstGeom prst="rect">
            <a:avLst/>
          </a:prstGeom>
        </p:spPr>
        <p:txBody>
          <a:bodyPr wrap="none">
            <a:spAutoFit/>
          </a:bodyPr>
          <a:lstStyle/>
          <a:p>
            <a:r>
              <a:rPr lang="en-US" sz="1600" dirty="0">
                <a:solidFill>
                  <a:srgbClr val="DD4B39"/>
                </a:solidFill>
                <a:hlinkClick r:id="rId6"/>
              </a:rPr>
              <a:t>mathematica.stackexchange.com</a:t>
            </a:r>
            <a:endParaRPr lang="en-US" sz="1600" dirty="0"/>
          </a:p>
        </p:txBody>
      </p:sp>
    </p:spTree>
    <p:extLst>
      <p:ext uri="{BB962C8B-B14F-4D97-AF65-F5344CB8AC3E}">
        <p14:creationId xmlns:p14="http://schemas.microsoft.com/office/powerpoint/2010/main" val="2782005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0" y="428624"/>
            <a:ext cx="9144000" cy="847725"/>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rgbClr val="FF3300"/>
                </a:solidFill>
              </a:rPr>
              <a:t>Practical Filter Examples</a:t>
            </a:r>
            <a:r>
              <a:rPr lang="en-US" sz="2200" dirty="0">
                <a:solidFill>
                  <a:srgbClr val="FF3300"/>
                </a:solidFill>
              </a:rPr>
              <a:t>:  Discuss a stereo tuner, 5-band equalizer, </a:t>
            </a:r>
            <a:r>
              <a:rPr lang="en-US" sz="2200" dirty="0" smtClean="0">
                <a:solidFill>
                  <a:srgbClr val="FF3300"/>
                </a:solidFill>
              </a:rPr>
              <a:t>60 </a:t>
            </a:r>
            <a:r>
              <a:rPr lang="en-US" sz="2200" dirty="0">
                <a:solidFill>
                  <a:srgbClr val="FF3300"/>
                </a:solidFill>
              </a:rPr>
              <a:t>Hz interference block.</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extLst>
      <p:ext uri="{BB962C8B-B14F-4D97-AF65-F5344CB8AC3E}">
        <p14:creationId xmlns:p14="http://schemas.microsoft.com/office/powerpoint/2010/main" val="685174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5"/>
          <p:cNvSpPr>
            <a:spLocks noChangeArrowheads="1"/>
          </p:cNvSpPr>
          <p:nvPr/>
        </p:nvSpPr>
        <p:spPr bwMode="auto">
          <a:xfrm>
            <a:off x="0" y="400050"/>
            <a:ext cx="9144000" cy="2924175"/>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Active and passive filters</a:t>
            </a:r>
          </a:p>
          <a:p>
            <a:pPr>
              <a:spcBef>
                <a:spcPct val="20000"/>
              </a:spcBef>
              <a:tabLst>
                <a:tab pos="457200" algn="l"/>
                <a:tab pos="914400" algn="l"/>
              </a:tabLst>
            </a:pPr>
            <a:r>
              <a:rPr lang="en-US" sz="2000" u="sng" dirty="0">
                <a:solidFill>
                  <a:schemeClr val="accent2"/>
                </a:solidFill>
              </a:rPr>
              <a:t>Passive filter</a:t>
            </a:r>
            <a:r>
              <a:rPr lang="en-US" sz="2000" dirty="0">
                <a:solidFill>
                  <a:schemeClr val="accent2"/>
                </a:solidFill>
              </a:rPr>
              <a:t> - a filter constructed using passive circuit elements (R’s, L’s, and C’s)</a:t>
            </a:r>
          </a:p>
          <a:p>
            <a:pPr>
              <a:spcBef>
                <a:spcPct val="20000"/>
              </a:spcBef>
              <a:tabLst>
                <a:tab pos="457200" algn="l"/>
                <a:tab pos="914400" algn="l"/>
              </a:tabLst>
            </a:pPr>
            <a:r>
              <a:rPr lang="en-US" sz="2000" u="sng" dirty="0">
                <a:solidFill>
                  <a:schemeClr val="accent2"/>
                </a:solidFill>
              </a:rPr>
              <a:t>Active filter</a:t>
            </a:r>
            <a:r>
              <a:rPr lang="en-US" sz="2000" dirty="0">
                <a:solidFill>
                  <a:schemeClr val="accent2"/>
                </a:solidFill>
              </a:rPr>
              <a:t> - a filter constructed using active circuit elements (primarily op amps)</a:t>
            </a:r>
          </a:p>
          <a:p>
            <a:pPr>
              <a:spcBef>
                <a:spcPct val="20000"/>
              </a:spcBef>
              <a:tabLst>
                <a:tab pos="457200" algn="l"/>
                <a:tab pos="914400" algn="l"/>
              </a:tabLst>
            </a:pPr>
            <a:endParaRPr lang="en-US" sz="1000" dirty="0">
              <a:solidFill>
                <a:schemeClr val="accent2"/>
              </a:solidFill>
            </a:endParaRPr>
          </a:p>
          <a:p>
            <a:pPr>
              <a:spcBef>
                <a:spcPct val="20000"/>
              </a:spcBef>
              <a:tabLst>
                <a:tab pos="457200" algn="l"/>
                <a:tab pos="914400" algn="l"/>
              </a:tabLst>
            </a:pPr>
            <a:r>
              <a:rPr lang="en-US" sz="2200" b="1" u="sng" dirty="0">
                <a:solidFill>
                  <a:schemeClr val="accent2"/>
                </a:solidFill>
              </a:rPr>
              <a:t>Analysis of active filters</a:t>
            </a:r>
          </a:p>
          <a:p>
            <a:pPr>
              <a:spcBef>
                <a:spcPct val="20000"/>
              </a:spcBef>
              <a:tabLst>
                <a:tab pos="457200" algn="l"/>
                <a:tab pos="914400" algn="l"/>
              </a:tabLst>
            </a:pPr>
            <a:r>
              <a:rPr lang="en-US" sz="2200" dirty="0">
                <a:solidFill>
                  <a:schemeClr val="accent2"/>
                </a:solidFill>
              </a:rPr>
              <a:t>Active filters are fairly easy to analyze.  Recall that a resistive </a:t>
            </a:r>
            <a:r>
              <a:rPr lang="en-US" sz="2200" b="1" i="1" dirty="0">
                <a:solidFill>
                  <a:schemeClr val="accent2"/>
                </a:solidFill>
              </a:rPr>
              <a:t>inverting amplifier</a:t>
            </a:r>
            <a:r>
              <a:rPr lang="en-US" sz="2200" dirty="0">
                <a:solidFill>
                  <a:schemeClr val="accent2"/>
                </a:solidFill>
              </a:rPr>
              <a:t> circuit has the following relationship:</a:t>
            </a:r>
          </a:p>
        </p:txBody>
      </p:sp>
      <p:graphicFrame>
        <p:nvGraphicFramePr>
          <p:cNvPr id="6146" name="Object 6"/>
          <p:cNvGraphicFramePr>
            <a:graphicFrameLocks noChangeAspect="1"/>
          </p:cNvGraphicFramePr>
          <p:nvPr/>
        </p:nvGraphicFramePr>
        <p:xfrm>
          <a:off x="1047750" y="3011488"/>
          <a:ext cx="4343400" cy="1855787"/>
        </p:xfrm>
        <a:graphic>
          <a:graphicData uri="http://schemas.openxmlformats.org/presentationml/2006/ole">
            <mc:AlternateContent xmlns:mc="http://schemas.openxmlformats.org/markup-compatibility/2006">
              <mc:Choice xmlns:v="urn:schemas-microsoft-com:vml" Requires="v">
                <p:oleObj spid="_x0000_s64574" name="Microsoft Draw Drawing" r:id="rId3" imgW="4271400" imgH="1827000" progId="">
                  <p:embed/>
                </p:oleObj>
              </mc:Choice>
              <mc:Fallback>
                <p:oleObj name="Microsoft Draw Drawing" r:id="rId3" imgW="4271400" imgH="182700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3011488"/>
                        <a:ext cx="4343400" cy="185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7"/>
          <p:cNvGraphicFramePr>
            <a:graphicFrameLocks noChangeAspect="1"/>
          </p:cNvGraphicFramePr>
          <p:nvPr/>
        </p:nvGraphicFramePr>
        <p:xfrm>
          <a:off x="5714999" y="3209925"/>
          <a:ext cx="2063135" cy="769938"/>
        </p:xfrm>
        <a:graphic>
          <a:graphicData uri="http://schemas.openxmlformats.org/presentationml/2006/ole">
            <mc:AlternateContent xmlns:mc="http://schemas.openxmlformats.org/markup-compatibility/2006">
              <mc:Choice xmlns:v="urn:schemas-microsoft-com:vml" Requires="v">
                <p:oleObj spid="_x0000_s64575" name="Equation" r:id="rId5" imgW="1498320" imgH="558720" progId="">
                  <p:embed/>
                </p:oleObj>
              </mc:Choice>
              <mc:Fallback>
                <p:oleObj name="Equation" r:id="rId5" imgW="1498320" imgH="55872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999" y="3209925"/>
                        <a:ext cx="2063135" cy="76993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4" name="Rectangle 8"/>
          <p:cNvSpPr>
            <a:spLocks noChangeArrowheads="1"/>
          </p:cNvSpPr>
          <p:nvPr/>
        </p:nvSpPr>
        <p:spPr bwMode="auto">
          <a:xfrm>
            <a:off x="0" y="4589463"/>
            <a:ext cx="8686800" cy="412750"/>
          </a:xfrm>
          <a:prstGeom prst="rect">
            <a:avLst/>
          </a:prstGeom>
          <a:noFill/>
          <a:ln w="9525">
            <a:noFill/>
            <a:miter lim="800000"/>
            <a:headEnd/>
            <a:tailEnd/>
          </a:ln>
        </p:spPr>
        <p:txBody>
          <a:bodyPr/>
          <a:lstStyle/>
          <a:p>
            <a:pPr>
              <a:spcBef>
                <a:spcPct val="20000"/>
              </a:spcBef>
              <a:tabLst>
                <a:tab pos="457200" algn="l"/>
                <a:tab pos="914400" algn="l"/>
              </a:tabLst>
            </a:pPr>
            <a:r>
              <a:rPr lang="en-US" sz="2200" dirty="0">
                <a:solidFill>
                  <a:schemeClr val="accent2"/>
                </a:solidFill>
              </a:rPr>
              <a:t>Replacing the resistors with impedances yields a transfer function, H(s):</a:t>
            </a:r>
          </a:p>
        </p:txBody>
      </p:sp>
      <p:graphicFrame>
        <p:nvGraphicFramePr>
          <p:cNvPr id="6148" name="Object 9"/>
          <p:cNvGraphicFramePr>
            <a:graphicFrameLocks noChangeAspect="1"/>
          </p:cNvGraphicFramePr>
          <p:nvPr/>
        </p:nvGraphicFramePr>
        <p:xfrm>
          <a:off x="838200" y="5003800"/>
          <a:ext cx="4552950" cy="1854200"/>
        </p:xfrm>
        <a:graphic>
          <a:graphicData uri="http://schemas.openxmlformats.org/presentationml/2006/ole">
            <mc:AlternateContent xmlns:mc="http://schemas.openxmlformats.org/markup-compatibility/2006">
              <mc:Choice xmlns:v="urn:schemas-microsoft-com:vml" Requires="v">
                <p:oleObj spid="_x0000_s64576" name="Microsoft Draw Drawing" r:id="rId7" imgW="4470840" imgH="1827000" progId="">
                  <p:embed/>
                </p:oleObj>
              </mc:Choice>
              <mc:Fallback>
                <p:oleObj name="Microsoft Draw Drawing" r:id="rId7" imgW="4470840" imgH="1827000"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003800"/>
                        <a:ext cx="4552950" cy="185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0"/>
          <p:cNvGraphicFramePr>
            <a:graphicFrameLocks noChangeAspect="1"/>
          </p:cNvGraphicFramePr>
          <p:nvPr/>
        </p:nvGraphicFramePr>
        <p:xfrm>
          <a:off x="5714999" y="5459413"/>
          <a:ext cx="2288865" cy="741362"/>
        </p:xfrm>
        <a:graphic>
          <a:graphicData uri="http://schemas.openxmlformats.org/presentationml/2006/ole">
            <mc:AlternateContent xmlns:mc="http://schemas.openxmlformats.org/markup-compatibility/2006">
              <mc:Choice xmlns:v="urn:schemas-microsoft-com:vml" Requires="v">
                <p:oleObj spid="_x0000_s64577" name="Equation" r:id="rId9" imgW="1726920" imgH="558720" progId="">
                  <p:embed/>
                </p:oleObj>
              </mc:Choice>
              <mc:Fallback>
                <p:oleObj name="Equation" r:id="rId9" imgW="1726920" imgH="558720" progId="">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4999" y="5459413"/>
                        <a:ext cx="2288865" cy="74136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3"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4"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1"/>
          <p:cNvGraphicFramePr>
            <a:graphicFrameLocks noChangeAspect="1"/>
          </p:cNvGraphicFramePr>
          <p:nvPr/>
        </p:nvGraphicFramePr>
        <p:xfrm>
          <a:off x="290286" y="838199"/>
          <a:ext cx="4932589" cy="2238375"/>
        </p:xfrm>
        <a:graphic>
          <a:graphicData uri="http://schemas.openxmlformats.org/presentationml/2006/ole">
            <mc:AlternateContent xmlns:mc="http://schemas.openxmlformats.org/markup-compatibility/2006">
              <mc:Choice xmlns:v="urn:schemas-microsoft-com:vml" Requires="v">
                <p:oleObj spid="_x0000_s65553" name="Microsoft Draw Drawing" r:id="rId3" imgW="4347360" imgH="1979280" progId="">
                  <p:embed/>
                </p:oleObj>
              </mc:Choice>
              <mc:Fallback>
                <p:oleObj name="Microsoft Draw Drawing" r:id="rId3" imgW="4347360" imgH="197928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838199"/>
                        <a:ext cx="4932589" cy="2238375"/>
                      </a:xfrm>
                      <a:prstGeom prst="rect">
                        <a:avLst/>
                      </a:prstGeom>
                      <a:solidFill>
                        <a:schemeClr val="bg1"/>
                      </a:solidFill>
                      <a:ln>
                        <a:noFill/>
                      </a:ln>
                      <a:extLst>
                        <a:ext uri="{91240B29-F687-4F45-9708-019B960494DF}">
                          <a14:hiddenLine xmlns:a14="http://schemas.microsoft.com/office/drawing/2010/main" w="19050">
                            <a:solidFill>
                              <a:schemeClr val="accent2"/>
                            </a:solidFill>
                            <a:miter lim="800000"/>
                            <a:headEnd/>
                            <a:tailEnd/>
                          </a14:hiddenLine>
                        </a:ext>
                      </a:extLst>
                    </p:spPr>
                  </p:pic>
                </p:oleObj>
              </mc:Fallback>
            </mc:AlternateContent>
          </a:graphicData>
        </a:graphic>
      </p:graphicFrame>
      <p:sp>
        <p:nvSpPr>
          <p:cNvPr id="7174" name="Rectangle 5"/>
          <p:cNvSpPr>
            <a:spLocks noChangeArrowheads="1"/>
          </p:cNvSpPr>
          <p:nvPr/>
        </p:nvSpPr>
        <p:spPr bwMode="auto">
          <a:xfrm>
            <a:off x="0" y="371475"/>
            <a:ext cx="9144000" cy="914400"/>
          </a:xfrm>
          <a:prstGeom prst="rect">
            <a:avLst/>
          </a:prstGeom>
          <a:noFill/>
          <a:ln w="9525">
            <a:noFill/>
            <a:miter lim="800000"/>
            <a:headEnd/>
            <a:tailEnd/>
          </a:ln>
        </p:spPr>
        <p:txBody>
          <a:bodyPr/>
          <a:lstStyle/>
          <a:p>
            <a:pPr>
              <a:lnSpc>
                <a:spcPct val="120000"/>
              </a:lnSpc>
              <a:spcBef>
                <a:spcPct val="20000"/>
              </a:spcBef>
              <a:tabLst>
                <a:tab pos="457200" algn="l"/>
                <a:tab pos="914400" algn="l"/>
              </a:tabLst>
            </a:pPr>
            <a:r>
              <a:rPr lang="en-US" sz="2200" b="1" u="sng" dirty="0">
                <a:solidFill>
                  <a:srgbClr val="FF3300"/>
                </a:solidFill>
              </a:rPr>
              <a:t>Example:</a:t>
            </a:r>
            <a:r>
              <a:rPr lang="en-US" sz="2200" dirty="0">
                <a:solidFill>
                  <a:srgbClr val="FF3300"/>
                </a:solidFill>
              </a:rPr>
              <a:t>  Find H(s) =V</a:t>
            </a:r>
            <a:r>
              <a:rPr lang="en-US" sz="2200" baseline="-25000" dirty="0">
                <a:solidFill>
                  <a:srgbClr val="FF3300"/>
                </a:solidFill>
              </a:rPr>
              <a:t>o</a:t>
            </a:r>
            <a:r>
              <a:rPr lang="en-US" sz="2200" dirty="0">
                <a:solidFill>
                  <a:srgbClr val="FF3300"/>
                </a:solidFill>
              </a:rPr>
              <a:t>(s)/V</a:t>
            </a:r>
            <a:r>
              <a:rPr lang="en-US" sz="2200" baseline="-25000" dirty="0">
                <a:solidFill>
                  <a:srgbClr val="FF3300"/>
                </a:solidFill>
              </a:rPr>
              <a:t>in</a:t>
            </a:r>
            <a:r>
              <a:rPr lang="en-US" sz="2200" dirty="0">
                <a:solidFill>
                  <a:srgbClr val="FF3300"/>
                </a:solidFill>
              </a:rPr>
              <a:t>(s) for the circuit below and sketch the LM response.</a:t>
            </a:r>
            <a:endParaRPr lang="en-US" sz="2200" dirty="0">
              <a:solidFill>
                <a:schemeClr val="accent2"/>
              </a:solidFill>
            </a:endParaRPr>
          </a:p>
        </p:txBody>
      </p:sp>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029"/>
          <p:cNvSpPr>
            <a:spLocks noChangeArrowheads="1"/>
          </p:cNvSpPr>
          <p:nvPr/>
        </p:nvSpPr>
        <p:spPr bwMode="auto">
          <a:xfrm>
            <a:off x="0" y="371475"/>
            <a:ext cx="9144000" cy="325755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Impedance and Frequency Scaling</a:t>
            </a:r>
          </a:p>
          <a:p>
            <a:pPr>
              <a:spcBef>
                <a:spcPct val="20000"/>
              </a:spcBef>
              <a:tabLst>
                <a:tab pos="457200" algn="l"/>
                <a:tab pos="914400" algn="l"/>
              </a:tabLst>
            </a:pPr>
            <a:r>
              <a:rPr lang="en-US" sz="2200" dirty="0">
                <a:solidFill>
                  <a:schemeClr val="accent2"/>
                </a:solidFill>
              </a:rPr>
              <a:t>Filter tables are commonly available that list component values for various types of filters.  However, the tables could not possibly list component values for all possible cutoff frequencies.  Typically, filter tables will list cutoff frequencies of perhaps 1 Hz or 1 kHz.  The user can then scale the cutoff frequencies to the desired values using </a:t>
            </a:r>
            <a:r>
              <a:rPr lang="en-US" sz="2200" b="1" i="1" dirty="0">
                <a:solidFill>
                  <a:schemeClr val="accent2"/>
                </a:solidFill>
              </a:rPr>
              <a:t>frequency scaling</a:t>
            </a:r>
            <a:r>
              <a:rPr lang="en-US" sz="2200" dirty="0">
                <a:solidFill>
                  <a:schemeClr val="accent2"/>
                </a:solidFill>
              </a:rPr>
              <a:t>.  Similarly, component values may be too large or too small (for example, a filter might be shown using 1 ohm resistors or 1F capacitors) so the components need to be scaled using </a:t>
            </a:r>
            <a:r>
              <a:rPr lang="en-US" sz="2200" b="1" i="1" dirty="0">
                <a:solidFill>
                  <a:schemeClr val="accent2"/>
                </a:solidFill>
              </a:rPr>
              <a:t>impedance scaling</a:t>
            </a:r>
            <a:r>
              <a:rPr lang="en-US" sz="2200" dirty="0">
                <a:solidFill>
                  <a:schemeClr val="accent2"/>
                </a:solidFill>
              </a:rPr>
              <a:t>.</a:t>
            </a:r>
            <a:r>
              <a:rPr lang="en-US" sz="2200" dirty="0"/>
              <a:t> </a:t>
            </a: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5"/>
          <p:cNvSpPr>
            <a:spLocks noChangeArrowheads="1"/>
          </p:cNvSpPr>
          <p:nvPr/>
        </p:nvSpPr>
        <p:spPr bwMode="auto">
          <a:xfrm>
            <a:off x="0" y="371475"/>
            <a:ext cx="9144000" cy="1114425"/>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Impedance Scaling</a:t>
            </a:r>
            <a:r>
              <a:rPr lang="en-US" sz="2200" dirty="0">
                <a:solidFill>
                  <a:schemeClr val="accent2"/>
                </a:solidFill>
              </a:rPr>
              <a:t> – a procedure used to change the impedance of a circuit without affecting its frequency response.  Consider the series RLC circuit shown below.</a:t>
            </a:r>
            <a:endParaRPr lang="en-US" sz="2200" dirty="0"/>
          </a:p>
        </p:txBody>
      </p:sp>
      <p:grpSp>
        <p:nvGrpSpPr>
          <p:cNvPr id="2" name="Group 40"/>
          <p:cNvGrpSpPr>
            <a:grpSpLocks/>
          </p:cNvGrpSpPr>
          <p:nvPr/>
        </p:nvGrpSpPr>
        <p:grpSpPr bwMode="auto">
          <a:xfrm>
            <a:off x="685800" y="1438275"/>
            <a:ext cx="4114800" cy="1439863"/>
            <a:chOff x="432" y="1021"/>
            <a:chExt cx="2448" cy="792"/>
          </a:xfrm>
        </p:grpSpPr>
        <p:sp>
          <p:nvSpPr>
            <p:cNvPr id="8204" name="Line 7"/>
            <p:cNvSpPr>
              <a:spLocks noChangeShapeType="1"/>
            </p:cNvSpPr>
            <p:nvPr/>
          </p:nvSpPr>
          <p:spPr bwMode="auto">
            <a:xfrm>
              <a:off x="960" y="1069"/>
              <a:ext cx="336" cy="0"/>
            </a:xfrm>
            <a:prstGeom prst="line">
              <a:avLst/>
            </a:prstGeom>
            <a:noFill/>
            <a:ln w="28575">
              <a:solidFill>
                <a:schemeClr val="accent2"/>
              </a:solidFill>
              <a:round/>
              <a:headEnd/>
              <a:tailEnd/>
            </a:ln>
          </p:spPr>
          <p:txBody>
            <a:bodyPr/>
            <a:lstStyle/>
            <a:p>
              <a:endParaRPr lang="en-US"/>
            </a:p>
          </p:txBody>
        </p:sp>
        <p:sp>
          <p:nvSpPr>
            <p:cNvPr id="8205" name="Line 8"/>
            <p:cNvSpPr>
              <a:spLocks noChangeShapeType="1"/>
            </p:cNvSpPr>
            <p:nvPr/>
          </p:nvSpPr>
          <p:spPr bwMode="auto">
            <a:xfrm flipV="1">
              <a:off x="1296" y="1021"/>
              <a:ext cx="48" cy="48"/>
            </a:xfrm>
            <a:prstGeom prst="line">
              <a:avLst/>
            </a:prstGeom>
            <a:noFill/>
            <a:ln w="28575">
              <a:solidFill>
                <a:schemeClr val="accent2"/>
              </a:solidFill>
              <a:round/>
              <a:headEnd/>
              <a:tailEnd/>
            </a:ln>
          </p:spPr>
          <p:txBody>
            <a:bodyPr/>
            <a:lstStyle/>
            <a:p>
              <a:endParaRPr lang="en-US"/>
            </a:p>
          </p:txBody>
        </p:sp>
        <p:sp>
          <p:nvSpPr>
            <p:cNvPr id="8206" name="Line 9"/>
            <p:cNvSpPr>
              <a:spLocks noChangeShapeType="1"/>
            </p:cNvSpPr>
            <p:nvPr/>
          </p:nvSpPr>
          <p:spPr bwMode="auto">
            <a:xfrm>
              <a:off x="1344" y="1021"/>
              <a:ext cx="48" cy="96"/>
            </a:xfrm>
            <a:prstGeom prst="line">
              <a:avLst/>
            </a:prstGeom>
            <a:noFill/>
            <a:ln w="28575">
              <a:solidFill>
                <a:schemeClr val="accent2"/>
              </a:solidFill>
              <a:round/>
              <a:headEnd/>
              <a:tailEnd/>
            </a:ln>
          </p:spPr>
          <p:txBody>
            <a:bodyPr/>
            <a:lstStyle/>
            <a:p>
              <a:endParaRPr lang="en-US"/>
            </a:p>
          </p:txBody>
        </p:sp>
        <p:sp>
          <p:nvSpPr>
            <p:cNvPr id="8207" name="Line 10"/>
            <p:cNvSpPr>
              <a:spLocks noChangeShapeType="1"/>
            </p:cNvSpPr>
            <p:nvPr/>
          </p:nvSpPr>
          <p:spPr bwMode="auto">
            <a:xfrm flipV="1">
              <a:off x="1392" y="1021"/>
              <a:ext cx="48" cy="96"/>
            </a:xfrm>
            <a:prstGeom prst="line">
              <a:avLst/>
            </a:prstGeom>
            <a:noFill/>
            <a:ln w="28575">
              <a:solidFill>
                <a:schemeClr val="accent2"/>
              </a:solidFill>
              <a:round/>
              <a:headEnd/>
              <a:tailEnd/>
            </a:ln>
          </p:spPr>
          <p:txBody>
            <a:bodyPr/>
            <a:lstStyle/>
            <a:p>
              <a:endParaRPr lang="en-US"/>
            </a:p>
          </p:txBody>
        </p:sp>
        <p:sp>
          <p:nvSpPr>
            <p:cNvPr id="8208" name="Line 11"/>
            <p:cNvSpPr>
              <a:spLocks noChangeShapeType="1"/>
            </p:cNvSpPr>
            <p:nvPr/>
          </p:nvSpPr>
          <p:spPr bwMode="auto">
            <a:xfrm>
              <a:off x="1440" y="1021"/>
              <a:ext cx="48" cy="96"/>
            </a:xfrm>
            <a:prstGeom prst="line">
              <a:avLst/>
            </a:prstGeom>
            <a:noFill/>
            <a:ln w="28575">
              <a:solidFill>
                <a:schemeClr val="accent2"/>
              </a:solidFill>
              <a:round/>
              <a:headEnd/>
              <a:tailEnd/>
            </a:ln>
          </p:spPr>
          <p:txBody>
            <a:bodyPr/>
            <a:lstStyle/>
            <a:p>
              <a:endParaRPr lang="en-US"/>
            </a:p>
          </p:txBody>
        </p:sp>
        <p:sp>
          <p:nvSpPr>
            <p:cNvPr id="8209" name="Line 12"/>
            <p:cNvSpPr>
              <a:spLocks noChangeShapeType="1"/>
            </p:cNvSpPr>
            <p:nvPr/>
          </p:nvSpPr>
          <p:spPr bwMode="auto">
            <a:xfrm flipV="1">
              <a:off x="1488" y="1021"/>
              <a:ext cx="48" cy="96"/>
            </a:xfrm>
            <a:prstGeom prst="line">
              <a:avLst/>
            </a:prstGeom>
            <a:noFill/>
            <a:ln w="28575">
              <a:solidFill>
                <a:schemeClr val="accent2"/>
              </a:solidFill>
              <a:round/>
              <a:headEnd/>
              <a:tailEnd/>
            </a:ln>
          </p:spPr>
          <p:txBody>
            <a:bodyPr/>
            <a:lstStyle/>
            <a:p>
              <a:endParaRPr lang="en-US"/>
            </a:p>
          </p:txBody>
        </p:sp>
        <p:sp>
          <p:nvSpPr>
            <p:cNvPr id="8210" name="Line 13"/>
            <p:cNvSpPr>
              <a:spLocks noChangeShapeType="1"/>
            </p:cNvSpPr>
            <p:nvPr/>
          </p:nvSpPr>
          <p:spPr bwMode="auto">
            <a:xfrm>
              <a:off x="1536" y="1021"/>
              <a:ext cx="48" cy="96"/>
            </a:xfrm>
            <a:prstGeom prst="line">
              <a:avLst/>
            </a:prstGeom>
            <a:noFill/>
            <a:ln w="28575">
              <a:solidFill>
                <a:schemeClr val="accent2"/>
              </a:solidFill>
              <a:round/>
              <a:headEnd/>
              <a:tailEnd/>
            </a:ln>
          </p:spPr>
          <p:txBody>
            <a:bodyPr/>
            <a:lstStyle/>
            <a:p>
              <a:endParaRPr lang="en-US"/>
            </a:p>
          </p:txBody>
        </p:sp>
        <p:sp>
          <p:nvSpPr>
            <p:cNvPr id="8211" name="Line 14"/>
            <p:cNvSpPr>
              <a:spLocks noChangeShapeType="1"/>
            </p:cNvSpPr>
            <p:nvPr/>
          </p:nvSpPr>
          <p:spPr bwMode="auto">
            <a:xfrm flipV="1">
              <a:off x="1584" y="1069"/>
              <a:ext cx="48" cy="48"/>
            </a:xfrm>
            <a:prstGeom prst="line">
              <a:avLst/>
            </a:prstGeom>
            <a:noFill/>
            <a:ln w="28575">
              <a:solidFill>
                <a:schemeClr val="accent2"/>
              </a:solidFill>
              <a:round/>
              <a:headEnd/>
              <a:tailEnd/>
            </a:ln>
          </p:spPr>
          <p:txBody>
            <a:bodyPr/>
            <a:lstStyle/>
            <a:p>
              <a:endParaRPr lang="en-US"/>
            </a:p>
          </p:txBody>
        </p:sp>
        <p:sp>
          <p:nvSpPr>
            <p:cNvPr id="8212" name="Line 15"/>
            <p:cNvSpPr>
              <a:spLocks noChangeShapeType="1"/>
            </p:cNvSpPr>
            <p:nvPr/>
          </p:nvSpPr>
          <p:spPr bwMode="auto">
            <a:xfrm>
              <a:off x="1632" y="1069"/>
              <a:ext cx="384" cy="0"/>
            </a:xfrm>
            <a:prstGeom prst="line">
              <a:avLst/>
            </a:prstGeom>
            <a:noFill/>
            <a:ln w="28575">
              <a:solidFill>
                <a:schemeClr val="accent2"/>
              </a:solidFill>
              <a:round/>
              <a:headEnd/>
              <a:tailEnd/>
            </a:ln>
          </p:spPr>
          <p:txBody>
            <a:bodyPr/>
            <a:lstStyle/>
            <a:p>
              <a:endParaRPr lang="en-US"/>
            </a:p>
          </p:txBody>
        </p:sp>
        <p:sp>
          <p:nvSpPr>
            <p:cNvPr id="8213" name="Arc 16"/>
            <p:cNvSpPr>
              <a:spLocks/>
            </p:cNvSpPr>
            <p:nvPr/>
          </p:nvSpPr>
          <p:spPr bwMode="auto">
            <a:xfrm>
              <a:off x="2016" y="1021"/>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8214" name="Arc 17"/>
            <p:cNvSpPr>
              <a:spLocks/>
            </p:cNvSpPr>
            <p:nvPr/>
          </p:nvSpPr>
          <p:spPr bwMode="auto">
            <a:xfrm>
              <a:off x="2064" y="1021"/>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8215" name="Arc 18"/>
            <p:cNvSpPr>
              <a:spLocks/>
            </p:cNvSpPr>
            <p:nvPr/>
          </p:nvSpPr>
          <p:spPr bwMode="auto">
            <a:xfrm>
              <a:off x="2112" y="1021"/>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8216" name="Arc 19"/>
            <p:cNvSpPr>
              <a:spLocks/>
            </p:cNvSpPr>
            <p:nvPr/>
          </p:nvSpPr>
          <p:spPr bwMode="auto">
            <a:xfrm>
              <a:off x="2160" y="1021"/>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8217" name="Arc 20"/>
            <p:cNvSpPr>
              <a:spLocks/>
            </p:cNvSpPr>
            <p:nvPr/>
          </p:nvSpPr>
          <p:spPr bwMode="auto">
            <a:xfrm>
              <a:off x="2208" y="1021"/>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8218" name="Arc 21"/>
            <p:cNvSpPr>
              <a:spLocks/>
            </p:cNvSpPr>
            <p:nvPr/>
          </p:nvSpPr>
          <p:spPr bwMode="auto">
            <a:xfrm>
              <a:off x="2256" y="1021"/>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8219" name="Arc 22"/>
            <p:cNvSpPr>
              <a:spLocks/>
            </p:cNvSpPr>
            <p:nvPr/>
          </p:nvSpPr>
          <p:spPr bwMode="auto">
            <a:xfrm>
              <a:off x="2304" y="1021"/>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8220" name="Arc 23"/>
            <p:cNvSpPr>
              <a:spLocks/>
            </p:cNvSpPr>
            <p:nvPr/>
          </p:nvSpPr>
          <p:spPr bwMode="auto">
            <a:xfrm>
              <a:off x="2352" y="1021"/>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8221" name="Line 24"/>
            <p:cNvSpPr>
              <a:spLocks noChangeShapeType="1"/>
            </p:cNvSpPr>
            <p:nvPr/>
          </p:nvSpPr>
          <p:spPr bwMode="auto">
            <a:xfrm>
              <a:off x="2400" y="1069"/>
              <a:ext cx="384" cy="0"/>
            </a:xfrm>
            <a:prstGeom prst="line">
              <a:avLst/>
            </a:prstGeom>
            <a:noFill/>
            <a:ln w="28575">
              <a:solidFill>
                <a:schemeClr val="accent2"/>
              </a:solidFill>
              <a:round/>
              <a:headEnd/>
              <a:tailEnd/>
            </a:ln>
          </p:spPr>
          <p:txBody>
            <a:bodyPr/>
            <a:lstStyle/>
            <a:p>
              <a:endParaRPr lang="en-US"/>
            </a:p>
          </p:txBody>
        </p:sp>
        <p:sp>
          <p:nvSpPr>
            <p:cNvPr id="8222" name="Line 25"/>
            <p:cNvSpPr>
              <a:spLocks noChangeShapeType="1"/>
            </p:cNvSpPr>
            <p:nvPr/>
          </p:nvSpPr>
          <p:spPr bwMode="auto">
            <a:xfrm>
              <a:off x="2784" y="1069"/>
              <a:ext cx="0" cy="336"/>
            </a:xfrm>
            <a:prstGeom prst="line">
              <a:avLst/>
            </a:prstGeom>
            <a:noFill/>
            <a:ln w="28575">
              <a:solidFill>
                <a:schemeClr val="accent2"/>
              </a:solidFill>
              <a:round/>
              <a:headEnd/>
              <a:tailEnd/>
            </a:ln>
          </p:spPr>
          <p:txBody>
            <a:bodyPr/>
            <a:lstStyle/>
            <a:p>
              <a:endParaRPr lang="en-US"/>
            </a:p>
          </p:txBody>
        </p:sp>
        <p:sp>
          <p:nvSpPr>
            <p:cNvPr id="8223" name="Line 26"/>
            <p:cNvSpPr>
              <a:spLocks noChangeShapeType="1"/>
            </p:cNvSpPr>
            <p:nvPr/>
          </p:nvSpPr>
          <p:spPr bwMode="auto">
            <a:xfrm>
              <a:off x="2688" y="1405"/>
              <a:ext cx="192" cy="0"/>
            </a:xfrm>
            <a:prstGeom prst="line">
              <a:avLst/>
            </a:prstGeom>
            <a:noFill/>
            <a:ln w="28575">
              <a:solidFill>
                <a:schemeClr val="accent2"/>
              </a:solidFill>
              <a:round/>
              <a:headEnd/>
              <a:tailEnd/>
            </a:ln>
          </p:spPr>
          <p:txBody>
            <a:bodyPr/>
            <a:lstStyle/>
            <a:p>
              <a:endParaRPr lang="en-US"/>
            </a:p>
          </p:txBody>
        </p:sp>
        <p:sp>
          <p:nvSpPr>
            <p:cNvPr id="8224" name="Line 27"/>
            <p:cNvSpPr>
              <a:spLocks noChangeShapeType="1"/>
            </p:cNvSpPr>
            <p:nvPr/>
          </p:nvSpPr>
          <p:spPr bwMode="auto">
            <a:xfrm>
              <a:off x="2688" y="1501"/>
              <a:ext cx="192" cy="0"/>
            </a:xfrm>
            <a:prstGeom prst="line">
              <a:avLst/>
            </a:prstGeom>
            <a:noFill/>
            <a:ln w="28575">
              <a:solidFill>
                <a:schemeClr val="accent2"/>
              </a:solidFill>
              <a:round/>
              <a:headEnd/>
              <a:tailEnd/>
            </a:ln>
          </p:spPr>
          <p:txBody>
            <a:bodyPr/>
            <a:lstStyle/>
            <a:p>
              <a:endParaRPr lang="en-US"/>
            </a:p>
          </p:txBody>
        </p:sp>
        <p:sp>
          <p:nvSpPr>
            <p:cNvPr id="8225" name="Line 28"/>
            <p:cNvSpPr>
              <a:spLocks noChangeShapeType="1"/>
            </p:cNvSpPr>
            <p:nvPr/>
          </p:nvSpPr>
          <p:spPr bwMode="auto">
            <a:xfrm>
              <a:off x="2784" y="1501"/>
              <a:ext cx="0" cy="288"/>
            </a:xfrm>
            <a:prstGeom prst="line">
              <a:avLst/>
            </a:prstGeom>
            <a:noFill/>
            <a:ln w="28575">
              <a:solidFill>
                <a:schemeClr val="accent2"/>
              </a:solidFill>
              <a:round/>
              <a:headEnd/>
              <a:tailEnd/>
            </a:ln>
          </p:spPr>
          <p:txBody>
            <a:bodyPr/>
            <a:lstStyle/>
            <a:p>
              <a:endParaRPr lang="en-US"/>
            </a:p>
          </p:txBody>
        </p:sp>
        <p:sp>
          <p:nvSpPr>
            <p:cNvPr id="8226" name="Line 29"/>
            <p:cNvSpPr>
              <a:spLocks noChangeShapeType="1"/>
            </p:cNvSpPr>
            <p:nvPr/>
          </p:nvSpPr>
          <p:spPr bwMode="auto">
            <a:xfrm>
              <a:off x="961" y="1789"/>
              <a:ext cx="1823" cy="0"/>
            </a:xfrm>
            <a:prstGeom prst="line">
              <a:avLst/>
            </a:prstGeom>
            <a:noFill/>
            <a:ln w="28575">
              <a:solidFill>
                <a:schemeClr val="accent2"/>
              </a:solidFill>
              <a:round/>
              <a:headEnd/>
              <a:tailEnd/>
            </a:ln>
          </p:spPr>
          <p:txBody>
            <a:bodyPr/>
            <a:lstStyle/>
            <a:p>
              <a:endParaRPr lang="en-US"/>
            </a:p>
          </p:txBody>
        </p:sp>
        <p:sp>
          <p:nvSpPr>
            <p:cNvPr id="8227" name="Oval 30"/>
            <p:cNvSpPr>
              <a:spLocks noChangeArrowheads="1"/>
            </p:cNvSpPr>
            <p:nvPr/>
          </p:nvSpPr>
          <p:spPr bwMode="auto">
            <a:xfrm>
              <a:off x="911" y="1045"/>
              <a:ext cx="48" cy="48"/>
            </a:xfrm>
            <a:prstGeom prst="ellipse">
              <a:avLst/>
            </a:prstGeom>
            <a:noFill/>
            <a:ln w="28575">
              <a:solidFill>
                <a:schemeClr val="accent2"/>
              </a:solidFill>
              <a:round/>
              <a:headEnd/>
              <a:tailEnd/>
            </a:ln>
          </p:spPr>
          <p:txBody>
            <a:bodyPr/>
            <a:lstStyle/>
            <a:p>
              <a:endParaRPr lang="en-US"/>
            </a:p>
          </p:txBody>
        </p:sp>
        <p:sp>
          <p:nvSpPr>
            <p:cNvPr id="8228" name="Oval 31"/>
            <p:cNvSpPr>
              <a:spLocks noChangeArrowheads="1"/>
            </p:cNvSpPr>
            <p:nvPr/>
          </p:nvSpPr>
          <p:spPr bwMode="auto">
            <a:xfrm>
              <a:off x="911" y="1765"/>
              <a:ext cx="48" cy="48"/>
            </a:xfrm>
            <a:prstGeom prst="ellipse">
              <a:avLst/>
            </a:prstGeom>
            <a:noFill/>
            <a:ln w="28575">
              <a:solidFill>
                <a:schemeClr val="accent2"/>
              </a:solidFill>
              <a:round/>
              <a:headEnd/>
              <a:tailEnd/>
            </a:ln>
          </p:spPr>
          <p:txBody>
            <a:bodyPr/>
            <a:lstStyle/>
            <a:p>
              <a:endParaRPr lang="en-US"/>
            </a:p>
          </p:txBody>
        </p:sp>
        <p:sp>
          <p:nvSpPr>
            <p:cNvPr id="8229" name="Rectangle 32"/>
            <p:cNvSpPr>
              <a:spLocks noChangeArrowheads="1"/>
            </p:cNvSpPr>
            <p:nvPr/>
          </p:nvSpPr>
          <p:spPr bwMode="auto">
            <a:xfrm>
              <a:off x="1392" y="1156"/>
              <a:ext cx="96" cy="173"/>
            </a:xfrm>
            <a:prstGeom prst="rect">
              <a:avLst/>
            </a:prstGeom>
            <a:noFill/>
            <a:ln w="28575">
              <a:noFill/>
              <a:miter lim="800000"/>
              <a:headEnd/>
              <a:tailEnd/>
            </a:ln>
          </p:spPr>
          <p:txBody>
            <a:bodyPr wrap="none" lIns="0" tIns="0" rIns="0" bIns="0">
              <a:spAutoFit/>
            </a:bodyPr>
            <a:lstStyle/>
            <a:p>
              <a:r>
                <a:rPr lang="en-US" sz="1800">
                  <a:solidFill>
                    <a:schemeClr val="accent2"/>
                  </a:solidFill>
                </a:rPr>
                <a:t>R</a:t>
              </a:r>
            </a:p>
          </p:txBody>
        </p:sp>
        <p:sp>
          <p:nvSpPr>
            <p:cNvPr id="8230" name="Rectangle 33"/>
            <p:cNvSpPr>
              <a:spLocks noChangeArrowheads="1"/>
            </p:cNvSpPr>
            <p:nvPr/>
          </p:nvSpPr>
          <p:spPr bwMode="auto">
            <a:xfrm>
              <a:off x="2160" y="1108"/>
              <a:ext cx="144" cy="173"/>
            </a:xfrm>
            <a:prstGeom prst="rect">
              <a:avLst/>
            </a:prstGeom>
            <a:noFill/>
            <a:ln w="28575">
              <a:noFill/>
              <a:miter lim="800000"/>
              <a:headEnd/>
              <a:tailEnd/>
            </a:ln>
          </p:spPr>
          <p:txBody>
            <a:bodyPr wrap="none" lIns="0" tIns="0" rIns="0" bIns="0">
              <a:spAutoFit/>
            </a:bodyPr>
            <a:lstStyle/>
            <a:p>
              <a:r>
                <a:rPr lang="en-US" sz="1800">
                  <a:solidFill>
                    <a:schemeClr val="accent2"/>
                  </a:solidFill>
                </a:rPr>
                <a:t>sL</a:t>
              </a:r>
            </a:p>
          </p:txBody>
        </p:sp>
        <p:sp>
          <p:nvSpPr>
            <p:cNvPr id="8231" name="Rectangle 34"/>
            <p:cNvSpPr>
              <a:spLocks noChangeArrowheads="1"/>
            </p:cNvSpPr>
            <p:nvPr/>
          </p:nvSpPr>
          <p:spPr bwMode="auto">
            <a:xfrm>
              <a:off x="432" y="1348"/>
              <a:ext cx="240" cy="173"/>
            </a:xfrm>
            <a:prstGeom prst="rect">
              <a:avLst/>
            </a:prstGeom>
            <a:noFill/>
            <a:ln w="9525">
              <a:noFill/>
              <a:miter lim="800000"/>
              <a:headEnd/>
              <a:tailEnd/>
            </a:ln>
          </p:spPr>
          <p:txBody>
            <a:bodyPr wrap="none" lIns="0" tIns="0" rIns="0" bIns="0">
              <a:spAutoFit/>
            </a:bodyPr>
            <a:lstStyle/>
            <a:p>
              <a:r>
                <a:rPr lang="en-US" sz="1800">
                  <a:solidFill>
                    <a:schemeClr val="accent2"/>
                  </a:solidFill>
                </a:rPr>
                <a:t>Z(s)</a:t>
              </a:r>
              <a:endParaRPr lang="en-US" sz="1000"/>
            </a:p>
          </p:txBody>
        </p:sp>
        <p:graphicFrame>
          <p:nvGraphicFramePr>
            <p:cNvPr id="8196" name="Object 35"/>
            <p:cNvGraphicFramePr>
              <a:graphicFrameLocks noChangeAspect="1"/>
            </p:cNvGraphicFramePr>
            <p:nvPr/>
          </p:nvGraphicFramePr>
          <p:xfrm>
            <a:off x="2429" y="1281"/>
            <a:ext cx="192" cy="331"/>
          </p:xfrm>
          <a:graphic>
            <a:graphicData uri="http://schemas.openxmlformats.org/presentationml/2006/ole">
              <mc:AlternateContent xmlns:mc="http://schemas.openxmlformats.org/markup-compatibility/2006">
                <mc:Choice xmlns:v="urn:schemas-microsoft-com:vml" Requires="v">
                  <p:oleObj spid="_x0000_s66607" name="Equation" r:id="rId3" imgW="228600" imgH="393480" progId="">
                    <p:embed/>
                  </p:oleObj>
                </mc:Choice>
                <mc:Fallback>
                  <p:oleObj name="Equation" r:id="rId3" imgW="228600" imgH="393480" progId="">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 y="1281"/>
                          <a:ext cx="192"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sp>
          <p:nvSpPr>
            <p:cNvPr id="8232" name="Line 36"/>
            <p:cNvSpPr>
              <a:spLocks noChangeShapeType="1"/>
            </p:cNvSpPr>
            <p:nvPr/>
          </p:nvSpPr>
          <p:spPr bwMode="auto">
            <a:xfrm>
              <a:off x="768" y="1423"/>
              <a:ext cx="279" cy="0"/>
            </a:xfrm>
            <a:prstGeom prst="line">
              <a:avLst/>
            </a:prstGeom>
            <a:noFill/>
            <a:ln w="57150">
              <a:solidFill>
                <a:schemeClr val="accent2"/>
              </a:solidFill>
              <a:round/>
              <a:headEnd/>
              <a:tailEnd type="triangle" w="med" len="med"/>
            </a:ln>
          </p:spPr>
          <p:txBody>
            <a:bodyPr/>
            <a:lstStyle/>
            <a:p>
              <a:endParaRPr lang="en-US"/>
            </a:p>
          </p:txBody>
        </p:sp>
      </p:grpSp>
      <p:sp>
        <p:nvSpPr>
          <p:cNvPr id="8202" name="Rectangle 37"/>
          <p:cNvSpPr>
            <a:spLocks noChangeArrowheads="1"/>
          </p:cNvSpPr>
          <p:nvPr/>
        </p:nvSpPr>
        <p:spPr bwMode="auto">
          <a:xfrm>
            <a:off x="0" y="3028950"/>
            <a:ext cx="7670800" cy="381000"/>
          </a:xfrm>
          <a:prstGeom prst="rect">
            <a:avLst/>
          </a:prstGeom>
          <a:noFill/>
          <a:ln w="9525">
            <a:noFill/>
            <a:miter lim="800000"/>
            <a:headEnd/>
            <a:tailEnd/>
          </a:ln>
        </p:spPr>
        <p:txBody>
          <a:bodyPr/>
          <a:lstStyle/>
          <a:p>
            <a:pPr>
              <a:spcBef>
                <a:spcPct val="20000"/>
              </a:spcBef>
              <a:tabLst>
                <a:tab pos="457200" algn="l"/>
                <a:tab pos="914400" algn="l"/>
              </a:tabLst>
            </a:pPr>
            <a:r>
              <a:rPr lang="en-US" sz="2200" dirty="0">
                <a:solidFill>
                  <a:schemeClr val="accent2"/>
                </a:solidFill>
              </a:rPr>
              <a:t>Show that to scale the impedance by a factor K</a:t>
            </a:r>
            <a:r>
              <a:rPr lang="en-US" sz="2200" baseline="-25000" dirty="0">
                <a:solidFill>
                  <a:schemeClr val="accent2"/>
                </a:solidFill>
              </a:rPr>
              <a:t>Z</a:t>
            </a:r>
            <a:r>
              <a:rPr lang="en-US" sz="2200" dirty="0">
                <a:solidFill>
                  <a:schemeClr val="accent2"/>
                </a:solidFill>
              </a:rPr>
              <a:t> :</a:t>
            </a:r>
            <a:endParaRPr lang="en-US" sz="2200" dirty="0"/>
          </a:p>
        </p:txBody>
      </p:sp>
      <p:graphicFrame>
        <p:nvGraphicFramePr>
          <p:cNvPr id="8194" name="Object 38"/>
          <p:cNvGraphicFramePr>
            <a:graphicFrameLocks noChangeAspect="1"/>
          </p:cNvGraphicFramePr>
          <p:nvPr/>
        </p:nvGraphicFramePr>
        <p:xfrm>
          <a:off x="5324475" y="1849438"/>
          <a:ext cx="3479800" cy="682625"/>
        </p:xfrm>
        <a:graphic>
          <a:graphicData uri="http://schemas.openxmlformats.org/presentationml/2006/ole">
            <mc:AlternateContent xmlns:mc="http://schemas.openxmlformats.org/markup-compatibility/2006">
              <mc:Choice xmlns:v="urn:schemas-microsoft-com:vml" Requires="v">
                <p:oleObj spid="_x0000_s66608" name="Equation" r:id="rId5" imgW="3022560" imgH="507960" progId="">
                  <p:embed/>
                </p:oleObj>
              </mc:Choice>
              <mc:Fallback>
                <p:oleObj name="Equation" r:id="rId5" imgW="3022560" imgH="507960" progId="">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475" y="1849438"/>
                        <a:ext cx="3479800"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9"/>
          <p:cNvGraphicFramePr>
            <a:graphicFrameLocks noChangeAspect="1"/>
          </p:cNvGraphicFramePr>
          <p:nvPr/>
        </p:nvGraphicFramePr>
        <p:xfrm>
          <a:off x="5981700" y="2730500"/>
          <a:ext cx="1304925" cy="1597044"/>
        </p:xfrm>
        <a:graphic>
          <a:graphicData uri="http://schemas.openxmlformats.org/presentationml/2006/ole">
            <mc:AlternateContent xmlns:mc="http://schemas.openxmlformats.org/markup-compatibility/2006">
              <mc:Choice xmlns:v="urn:schemas-microsoft-com:vml" Requires="v">
                <p:oleObj spid="_x0000_s66609" name="Equation" r:id="rId7" imgW="1041120" imgH="1168200" progId="">
                  <p:embed/>
                </p:oleObj>
              </mc:Choice>
              <mc:Fallback>
                <p:oleObj name="Equation" r:id="rId7" imgW="1041120" imgH="1168200" progId="">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700" y="2730500"/>
                        <a:ext cx="1304925" cy="159704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4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4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5"/>
          <p:cNvSpPr>
            <a:spLocks noChangeArrowheads="1"/>
          </p:cNvSpPr>
          <p:nvPr/>
        </p:nvSpPr>
        <p:spPr bwMode="auto">
          <a:xfrm>
            <a:off x="0" y="400050"/>
            <a:ext cx="9144000" cy="146685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Frequency Scaling</a:t>
            </a:r>
            <a:r>
              <a:rPr lang="en-US" sz="2200" dirty="0">
                <a:solidFill>
                  <a:schemeClr val="accent2"/>
                </a:solidFill>
              </a:rPr>
              <a:t> – a procedure used to scale all break frequencies in the frequency response of a circuit.  The frequency response is scaled without affecting the circuit impedance (the impedance is the same at the original and new break frequencies).  Consider the series RLC circuit shown below.</a:t>
            </a:r>
            <a:endParaRPr lang="en-US" sz="2200" dirty="0"/>
          </a:p>
        </p:txBody>
      </p:sp>
      <p:sp>
        <p:nvSpPr>
          <p:cNvPr id="9224" name="Rectangle 36"/>
          <p:cNvSpPr>
            <a:spLocks noChangeArrowheads="1"/>
          </p:cNvSpPr>
          <p:nvPr/>
        </p:nvSpPr>
        <p:spPr bwMode="auto">
          <a:xfrm>
            <a:off x="0" y="5486400"/>
            <a:ext cx="9144000" cy="876300"/>
          </a:xfrm>
          <a:prstGeom prst="rect">
            <a:avLst/>
          </a:prstGeom>
          <a:noFill/>
          <a:ln w="9525">
            <a:noFill/>
            <a:miter lim="800000"/>
            <a:headEnd/>
            <a:tailEnd/>
          </a:ln>
        </p:spPr>
        <p:txBody>
          <a:bodyPr/>
          <a:lstStyle/>
          <a:p>
            <a:pPr>
              <a:spcBef>
                <a:spcPct val="20000"/>
              </a:spcBef>
              <a:tabLst>
                <a:tab pos="457200" algn="l"/>
                <a:tab pos="914400" algn="l"/>
              </a:tabLst>
            </a:pPr>
            <a:r>
              <a:rPr lang="en-US" sz="2200" dirty="0">
                <a:solidFill>
                  <a:schemeClr val="accent2"/>
                </a:solidFill>
              </a:rPr>
              <a:t>Note that H(s) described above is the transfer function of a band-pass filter.  The LM is shown on the following page.</a:t>
            </a:r>
            <a:endParaRPr lang="en-US" sz="2200" dirty="0"/>
          </a:p>
        </p:txBody>
      </p:sp>
      <p:grpSp>
        <p:nvGrpSpPr>
          <p:cNvPr id="2" name="Group 76"/>
          <p:cNvGrpSpPr>
            <a:grpSpLocks/>
          </p:cNvGrpSpPr>
          <p:nvPr/>
        </p:nvGrpSpPr>
        <p:grpSpPr bwMode="auto">
          <a:xfrm>
            <a:off x="2009774" y="1879599"/>
            <a:ext cx="4162425" cy="1539875"/>
            <a:chOff x="806" y="2160"/>
            <a:chExt cx="2436" cy="840"/>
          </a:xfrm>
        </p:grpSpPr>
        <p:sp>
          <p:nvSpPr>
            <p:cNvPr id="9228" name="Rectangle 40"/>
            <p:cNvSpPr>
              <a:spLocks noChangeArrowheads="1"/>
            </p:cNvSpPr>
            <p:nvPr/>
          </p:nvSpPr>
          <p:spPr bwMode="auto">
            <a:xfrm>
              <a:off x="2938" y="2555"/>
              <a:ext cx="304" cy="346"/>
            </a:xfrm>
            <a:prstGeom prst="rect">
              <a:avLst/>
            </a:prstGeom>
            <a:noFill/>
            <a:ln w="9525">
              <a:noFill/>
              <a:miter lim="800000"/>
              <a:headEnd/>
              <a:tailEnd/>
            </a:ln>
          </p:spPr>
          <p:txBody>
            <a:bodyPr lIns="0" tIns="0" rIns="0" bIns="0">
              <a:spAutoFit/>
            </a:bodyPr>
            <a:lstStyle/>
            <a:p>
              <a:r>
                <a:rPr lang="en-US" sz="1800">
                  <a:solidFill>
                    <a:schemeClr val="accent2"/>
                  </a:solidFill>
                </a:rPr>
                <a:t>V</a:t>
              </a:r>
              <a:r>
                <a:rPr lang="en-US" sz="1800" baseline="-25000">
                  <a:solidFill>
                    <a:schemeClr val="accent2"/>
                  </a:solidFill>
                </a:rPr>
                <a:t>o</a:t>
              </a:r>
              <a:r>
                <a:rPr lang="en-US" sz="1800">
                  <a:solidFill>
                    <a:schemeClr val="accent2"/>
                  </a:solidFill>
                </a:rPr>
                <a:t>(s)</a:t>
              </a:r>
            </a:p>
            <a:p>
              <a:endParaRPr lang="en-US" sz="1800">
                <a:solidFill>
                  <a:schemeClr val="accent2"/>
                </a:solidFill>
              </a:endParaRPr>
            </a:p>
          </p:txBody>
        </p:sp>
        <p:sp>
          <p:nvSpPr>
            <p:cNvPr id="9229" name="Line 41"/>
            <p:cNvSpPr>
              <a:spLocks noChangeShapeType="1"/>
            </p:cNvSpPr>
            <p:nvPr/>
          </p:nvSpPr>
          <p:spPr bwMode="auto">
            <a:xfrm>
              <a:off x="998" y="2256"/>
              <a:ext cx="336" cy="0"/>
            </a:xfrm>
            <a:prstGeom prst="line">
              <a:avLst/>
            </a:prstGeom>
            <a:noFill/>
            <a:ln w="28575">
              <a:solidFill>
                <a:schemeClr val="accent2"/>
              </a:solidFill>
              <a:round/>
              <a:headEnd/>
              <a:tailEnd/>
            </a:ln>
          </p:spPr>
          <p:txBody>
            <a:bodyPr/>
            <a:lstStyle/>
            <a:p>
              <a:endParaRPr lang="en-US"/>
            </a:p>
          </p:txBody>
        </p:sp>
        <p:sp>
          <p:nvSpPr>
            <p:cNvPr id="9230" name="Line 42"/>
            <p:cNvSpPr>
              <a:spLocks noChangeShapeType="1"/>
            </p:cNvSpPr>
            <p:nvPr/>
          </p:nvSpPr>
          <p:spPr bwMode="auto">
            <a:xfrm>
              <a:off x="1430" y="2256"/>
              <a:ext cx="624" cy="0"/>
            </a:xfrm>
            <a:prstGeom prst="line">
              <a:avLst/>
            </a:prstGeom>
            <a:noFill/>
            <a:ln w="28575">
              <a:solidFill>
                <a:schemeClr val="accent2"/>
              </a:solidFill>
              <a:round/>
              <a:headEnd/>
              <a:tailEnd/>
            </a:ln>
          </p:spPr>
          <p:txBody>
            <a:bodyPr/>
            <a:lstStyle/>
            <a:p>
              <a:endParaRPr lang="en-US"/>
            </a:p>
          </p:txBody>
        </p:sp>
        <p:sp>
          <p:nvSpPr>
            <p:cNvPr id="9231" name="Arc 43"/>
            <p:cNvSpPr>
              <a:spLocks/>
            </p:cNvSpPr>
            <p:nvPr/>
          </p:nvSpPr>
          <p:spPr bwMode="auto">
            <a:xfrm>
              <a:off x="2054" y="2208"/>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9232" name="Arc 44"/>
            <p:cNvSpPr>
              <a:spLocks/>
            </p:cNvSpPr>
            <p:nvPr/>
          </p:nvSpPr>
          <p:spPr bwMode="auto">
            <a:xfrm>
              <a:off x="2102" y="2208"/>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9233" name="Arc 45"/>
            <p:cNvSpPr>
              <a:spLocks/>
            </p:cNvSpPr>
            <p:nvPr/>
          </p:nvSpPr>
          <p:spPr bwMode="auto">
            <a:xfrm>
              <a:off x="2150" y="2208"/>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9234" name="Arc 46"/>
            <p:cNvSpPr>
              <a:spLocks/>
            </p:cNvSpPr>
            <p:nvPr/>
          </p:nvSpPr>
          <p:spPr bwMode="auto">
            <a:xfrm>
              <a:off x="2198" y="2208"/>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9235" name="Arc 47"/>
            <p:cNvSpPr>
              <a:spLocks/>
            </p:cNvSpPr>
            <p:nvPr/>
          </p:nvSpPr>
          <p:spPr bwMode="auto">
            <a:xfrm>
              <a:off x="2246" y="2208"/>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9236" name="Arc 48"/>
            <p:cNvSpPr>
              <a:spLocks/>
            </p:cNvSpPr>
            <p:nvPr/>
          </p:nvSpPr>
          <p:spPr bwMode="auto">
            <a:xfrm>
              <a:off x="2294" y="2208"/>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9237" name="Arc 49"/>
            <p:cNvSpPr>
              <a:spLocks/>
            </p:cNvSpPr>
            <p:nvPr/>
          </p:nvSpPr>
          <p:spPr bwMode="auto">
            <a:xfrm>
              <a:off x="2342" y="2208"/>
              <a:ext cx="48" cy="48"/>
            </a:xfrm>
            <a:custGeom>
              <a:avLst/>
              <a:gdLst>
                <a:gd name="T0" fmla="*/ 0 w 21600"/>
                <a:gd name="T1" fmla="*/ 48 h 21600"/>
                <a:gd name="T2" fmla="*/ 48 w 21600"/>
                <a:gd name="T3" fmla="*/ 0 h 21600"/>
                <a:gd name="T4" fmla="*/ 48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8575">
              <a:solidFill>
                <a:schemeClr val="accent2"/>
              </a:solidFill>
              <a:round/>
              <a:headEnd/>
              <a:tailEnd/>
            </a:ln>
          </p:spPr>
          <p:txBody>
            <a:bodyPr/>
            <a:lstStyle/>
            <a:p>
              <a:endParaRPr lang="en-US"/>
            </a:p>
          </p:txBody>
        </p:sp>
        <p:sp>
          <p:nvSpPr>
            <p:cNvPr id="9238" name="Arc 50"/>
            <p:cNvSpPr>
              <a:spLocks/>
            </p:cNvSpPr>
            <p:nvPr/>
          </p:nvSpPr>
          <p:spPr bwMode="auto">
            <a:xfrm>
              <a:off x="2390" y="2208"/>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a:lstStyle/>
            <a:p>
              <a:endParaRPr lang="en-US"/>
            </a:p>
          </p:txBody>
        </p:sp>
        <p:sp>
          <p:nvSpPr>
            <p:cNvPr id="9239" name="Line 51"/>
            <p:cNvSpPr>
              <a:spLocks noChangeShapeType="1"/>
            </p:cNvSpPr>
            <p:nvPr/>
          </p:nvSpPr>
          <p:spPr bwMode="auto">
            <a:xfrm>
              <a:off x="2438" y="2256"/>
              <a:ext cx="384" cy="0"/>
            </a:xfrm>
            <a:prstGeom prst="line">
              <a:avLst/>
            </a:prstGeom>
            <a:noFill/>
            <a:ln w="28575">
              <a:solidFill>
                <a:schemeClr val="accent2"/>
              </a:solidFill>
              <a:round/>
              <a:headEnd/>
              <a:tailEnd/>
            </a:ln>
          </p:spPr>
          <p:txBody>
            <a:bodyPr/>
            <a:lstStyle/>
            <a:p>
              <a:endParaRPr lang="en-US"/>
            </a:p>
          </p:txBody>
        </p:sp>
        <p:sp>
          <p:nvSpPr>
            <p:cNvPr id="9240" name="Line 52"/>
            <p:cNvSpPr>
              <a:spLocks noChangeShapeType="1"/>
            </p:cNvSpPr>
            <p:nvPr/>
          </p:nvSpPr>
          <p:spPr bwMode="auto">
            <a:xfrm flipV="1">
              <a:off x="2822" y="2256"/>
              <a:ext cx="1" cy="192"/>
            </a:xfrm>
            <a:prstGeom prst="line">
              <a:avLst/>
            </a:prstGeom>
            <a:noFill/>
            <a:ln w="28575">
              <a:solidFill>
                <a:schemeClr val="accent2"/>
              </a:solidFill>
              <a:round/>
              <a:headEnd/>
              <a:tailEnd/>
            </a:ln>
          </p:spPr>
          <p:txBody>
            <a:bodyPr/>
            <a:lstStyle/>
            <a:p>
              <a:endParaRPr lang="en-US"/>
            </a:p>
          </p:txBody>
        </p:sp>
        <p:sp>
          <p:nvSpPr>
            <p:cNvPr id="9241" name="Line 53"/>
            <p:cNvSpPr>
              <a:spLocks noChangeShapeType="1"/>
            </p:cNvSpPr>
            <p:nvPr/>
          </p:nvSpPr>
          <p:spPr bwMode="auto">
            <a:xfrm>
              <a:off x="2822" y="2784"/>
              <a:ext cx="1" cy="192"/>
            </a:xfrm>
            <a:prstGeom prst="line">
              <a:avLst/>
            </a:prstGeom>
            <a:noFill/>
            <a:ln w="28575">
              <a:solidFill>
                <a:schemeClr val="accent2"/>
              </a:solidFill>
              <a:round/>
              <a:headEnd/>
              <a:tailEnd/>
            </a:ln>
          </p:spPr>
          <p:txBody>
            <a:bodyPr/>
            <a:lstStyle/>
            <a:p>
              <a:endParaRPr lang="en-US"/>
            </a:p>
          </p:txBody>
        </p:sp>
        <p:sp>
          <p:nvSpPr>
            <p:cNvPr id="9242" name="Line 54"/>
            <p:cNvSpPr>
              <a:spLocks noChangeShapeType="1"/>
            </p:cNvSpPr>
            <p:nvPr/>
          </p:nvSpPr>
          <p:spPr bwMode="auto">
            <a:xfrm>
              <a:off x="999" y="2976"/>
              <a:ext cx="1823" cy="0"/>
            </a:xfrm>
            <a:prstGeom prst="line">
              <a:avLst/>
            </a:prstGeom>
            <a:noFill/>
            <a:ln w="28575">
              <a:solidFill>
                <a:schemeClr val="accent2"/>
              </a:solidFill>
              <a:round/>
              <a:headEnd/>
              <a:tailEnd/>
            </a:ln>
          </p:spPr>
          <p:txBody>
            <a:bodyPr/>
            <a:lstStyle/>
            <a:p>
              <a:endParaRPr lang="en-US"/>
            </a:p>
          </p:txBody>
        </p:sp>
        <p:sp>
          <p:nvSpPr>
            <p:cNvPr id="9243" name="Oval 55"/>
            <p:cNvSpPr>
              <a:spLocks noChangeArrowheads="1"/>
            </p:cNvSpPr>
            <p:nvPr/>
          </p:nvSpPr>
          <p:spPr bwMode="auto">
            <a:xfrm>
              <a:off x="949" y="2232"/>
              <a:ext cx="48" cy="48"/>
            </a:xfrm>
            <a:prstGeom prst="ellipse">
              <a:avLst/>
            </a:prstGeom>
            <a:noFill/>
            <a:ln w="28575">
              <a:solidFill>
                <a:schemeClr val="accent2"/>
              </a:solidFill>
              <a:round/>
              <a:headEnd/>
              <a:tailEnd/>
            </a:ln>
          </p:spPr>
          <p:txBody>
            <a:bodyPr/>
            <a:lstStyle/>
            <a:p>
              <a:endParaRPr lang="en-US"/>
            </a:p>
          </p:txBody>
        </p:sp>
        <p:sp>
          <p:nvSpPr>
            <p:cNvPr id="9244" name="Oval 56"/>
            <p:cNvSpPr>
              <a:spLocks noChangeArrowheads="1"/>
            </p:cNvSpPr>
            <p:nvPr/>
          </p:nvSpPr>
          <p:spPr bwMode="auto">
            <a:xfrm>
              <a:off x="949" y="2952"/>
              <a:ext cx="48" cy="48"/>
            </a:xfrm>
            <a:prstGeom prst="ellipse">
              <a:avLst/>
            </a:prstGeom>
            <a:noFill/>
            <a:ln w="28575">
              <a:solidFill>
                <a:schemeClr val="accent2"/>
              </a:solidFill>
              <a:round/>
              <a:headEnd/>
              <a:tailEnd/>
            </a:ln>
          </p:spPr>
          <p:txBody>
            <a:bodyPr/>
            <a:lstStyle/>
            <a:p>
              <a:endParaRPr lang="en-US"/>
            </a:p>
          </p:txBody>
        </p:sp>
        <p:sp>
          <p:nvSpPr>
            <p:cNvPr id="9245" name="Rectangle 57"/>
            <p:cNvSpPr>
              <a:spLocks noChangeArrowheads="1"/>
            </p:cNvSpPr>
            <p:nvPr/>
          </p:nvSpPr>
          <p:spPr bwMode="auto">
            <a:xfrm>
              <a:off x="2630" y="2535"/>
              <a:ext cx="132" cy="173"/>
            </a:xfrm>
            <a:prstGeom prst="rect">
              <a:avLst/>
            </a:prstGeom>
            <a:noFill/>
            <a:ln w="28575">
              <a:noFill/>
              <a:miter lim="800000"/>
              <a:headEnd/>
              <a:tailEnd/>
            </a:ln>
          </p:spPr>
          <p:txBody>
            <a:bodyPr wrap="none" lIns="0" tIns="0" rIns="0" bIns="0">
              <a:spAutoFit/>
            </a:bodyPr>
            <a:lstStyle/>
            <a:p>
              <a:r>
                <a:rPr lang="en-US" sz="1800">
                  <a:solidFill>
                    <a:schemeClr val="accent2"/>
                  </a:solidFill>
                </a:rPr>
                <a:t> R</a:t>
              </a:r>
            </a:p>
          </p:txBody>
        </p:sp>
        <p:sp>
          <p:nvSpPr>
            <p:cNvPr id="9246" name="Rectangle 58"/>
            <p:cNvSpPr>
              <a:spLocks noChangeArrowheads="1"/>
            </p:cNvSpPr>
            <p:nvPr/>
          </p:nvSpPr>
          <p:spPr bwMode="auto">
            <a:xfrm>
              <a:off x="2198" y="2295"/>
              <a:ext cx="144" cy="173"/>
            </a:xfrm>
            <a:prstGeom prst="rect">
              <a:avLst/>
            </a:prstGeom>
            <a:noFill/>
            <a:ln w="28575">
              <a:noFill/>
              <a:miter lim="800000"/>
              <a:headEnd/>
              <a:tailEnd/>
            </a:ln>
          </p:spPr>
          <p:txBody>
            <a:bodyPr wrap="none" lIns="0" tIns="0" rIns="0" bIns="0">
              <a:spAutoFit/>
            </a:bodyPr>
            <a:lstStyle/>
            <a:p>
              <a:r>
                <a:rPr lang="en-US" sz="1800">
                  <a:solidFill>
                    <a:schemeClr val="accent2"/>
                  </a:solidFill>
                </a:rPr>
                <a:t>sL</a:t>
              </a:r>
            </a:p>
          </p:txBody>
        </p:sp>
        <p:sp>
          <p:nvSpPr>
            <p:cNvPr id="9247" name="Line 59"/>
            <p:cNvSpPr>
              <a:spLocks noChangeShapeType="1"/>
            </p:cNvSpPr>
            <p:nvPr/>
          </p:nvSpPr>
          <p:spPr bwMode="auto">
            <a:xfrm>
              <a:off x="2822" y="2448"/>
              <a:ext cx="48" cy="48"/>
            </a:xfrm>
            <a:prstGeom prst="line">
              <a:avLst/>
            </a:prstGeom>
            <a:noFill/>
            <a:ln w="28575">
              <a:solidFill>
                <a:schemeClr val="accent2"/>
              </a:solidFill>
              <a:round/>
              <a:headEnd/>
              <a:tailEnd/>
            </a:ln>
          </p:spPr>
          <p:txBody>
            <a:bodyPr/>
            <a:lstStyle/>
            <a:p>
              <a:endParaRPr lang="en-US"/>
            </a:p>
          </p:txBody>
        </p:sp>
        <p:sp>
          <p:nvSpPr>
            <p:cNvPr id="9248" name="Line 60"/>
            <p:cNvSpPr>
              <a:spLocks noChangeShapeType="1"/>
            </p:cNvSpPr>
            <p:nvPr/>
          </p:nvSpPr>
          <p:spPr bwMode="auto">
            <a:xfrm flipH="1">
              <a:off x="2774" y="2496"/>
              <a:ext cx="96" cy="48"/>
            </a:xfrm>
            <a:prstGeom prst="line">
              <a:avLst/>
            </a:prstGeom>
            <a:noFill/>
            <a:ln w="28575">
              <a:solidFill>
                <a:schemeClr val="accent2"/>
              </a:solidFill>
              <a:round/>
              <a:headEnd/>
              <a:tailEnd/>
            </a:ln>
          </p:spPr>
          <p:txBody>
            <a:bodyPr/>
            <a:lstStyle/>
            <a:p>
              <a:endParaRPr lang="en-US"/>
            </a:p>
          </p:txBody>
        </p:sp>
        <p:sp>
          <p:nvSpPr>
            <p:cNvPr id="9249" name="Line 61"/>
            <p:cNvSpPr>
              <a:spLocks noChangeShapeType="1"/>
            </p:cNvSpPr>
            <p:nvPr/>
          </p:nvSpPr>
          <p:spPr bwMode="auto">
            <a:xfrm>
              <a:off x="2774" y="2544"/>
              <a:ext cx="96" cy="48"/>
            </a:xfrm>
            <a:prstGeom prst="line">
              <a:avLst/>
            </a:prstGeom>
            <a:noFill/>
            <a:ln w="28575">
              <a:solidFill>
                <a:schemeClr val="accent2"/>
              </a:solidFill>
              <a:round/>
              <a:headEnd/>
              <a:tailEnd/>
            </a:ln>
          </p:spPr>
          <p:txBody>
            <a:bodyPr/>
            <a:lstStyle/>
            <a:p>
              <a:endParaRPr lang="en-US"/>
            </a:p>
          </p:txBody>
        </p:sp>
        <p:sp>
          <p:nvSpPr>
            <p:cNvPr id="9250" name="Line 62"/>
            <p:cNvSpPr>
              <a:spLocks noChangeShapeType="1"/>
            </p:cNvSpPr>
            <p:nvPr/>
          </p:nvSpPr>
          <p:spPr bwMode="auto">
            <a:xfrm flipH="1">
              <a:off x="2774" y="2592"/>
              <a:ext cx="96" cy="48"/>
            </a:xfrm>
            <a:prstGeom prst="line">
              <a:avLst/>
            </a:prstGeom>
            <a:noFill/>
            <a:ln w="28575">
              <a:solidFill>
                <a:schemeClr val="accent2"/>
              </a:solidFill>
              <a:round/>
              <a:headEnd/>
              <a:tailEnd/>
            </a:ln>
          </p:spPr>
          <p:txBody>
            <a:bodyPr/>
            <a:lstStyle/>
            <a:p>
              <a:endParaRPr lang="en-US"/>
            </a:p>
          </p:txBody>
        </p:sp>
        <p:sp>
          <p:nvSpPr>
            <p:cNvPr id="9251" name="Line 63"/>
            <p:cNvSpPr>
              <a:spLocks noChangeShapeType="1"/>
            </p:cNvSpPr>
            <p:nvPr/>
          </p:nvSpPr>
          <p:spPr bwMode="auto">
            <a:xfrm>
              <a:off x="2774" y="2640"/>
              <a:ext cx="96" cy="48"/>
            </a:xfrm>
            <a:prstGeom prst="line">
              <a:avLst/>
            </a:prstGeom>
            <a:noFill/>
            <a:ln w="28575">
              <a:solidFill>
                <a:schemeClr val="accent2"/>
              </a:solidFill>
              <a:round/>
              <a:headEnd/>
              <a:tailEnd/>
            </a:ln>
          </p:spPr>
          <p:txBody>
            <a:bodyPr/>
            <a:lstStyle/>
            <a:p>
              <a:endParaRPr lang="en-US"/>
            </a:p>
          </p:txBody>
        </p:sp>
        <p:sp>
          <p:nvSpPr>
            <p:cNvPr id="9252" name="Line 64"/>
            <p:cNvSpPr>
              <a:spLocks noChangeShapeType="1"/>
            </p:cNvSpPr>
            <p:nvPr/>
          </p:nvSpPr>
          <p:spPr bwMode="auto">
            <a:xfrm flipH="1">
              <a:off x="2774" y="2688"/>
              <a:ext cx="96" cy="48"/>
            </a:xfrm>
            <a:prstGeom prst="line">
              <a:avLst/>
            </a:prstGeom>
            <a:noFill/>
            <a:ln w="28575">
              <a:solidFill>
                <a:schemeClr val="accent2"/>
              </a:solidFill>
              <a:round/>
              <a:headEnd/>
              <a:tailEnd/>
            </a:ln>
          </p:spPr>
          <p:txBody>
            <a:bodyPr/>
            <a:lstStyle/>
            <a:p>
              <a:endParaRPr lang="en-US"/>
            </a:p>
          </p:txBody>
        </p:sp>
        <p:sp>
          <p:nvSpPr>
            <p:cNvPr id="9253" name="Line 65"/>
            <p:cNvSpPr>
              <a:spLocks noChangeShapeType="1"/>
            </p:cNvSpPr>
            <p:nvPr/>
          </p:nvSpPr>
          <p:spPr bwMode="auto">
            <a:xfrm>
              <a:off x="2774" y="2736"/>
              <a:ext cx="48" cy="48"/>
            </a:xfrm>
            <a:prstGeom prst="line">
              <a:avLst/>
            </a:prstGeom>
            <a:noFill/>
            <a:ln w="28575">
              <a:solidFill>
                <a:schemeClr val="accent2"/>
              </a:solidFill>
              <a:round/>
              <a:headEnd/>
              <a:tailEnd/>
            </a:ln>
          </p:spPr>
          <p:txBody>
            <a:bodyPr/>
            <a:lstStyle/>
            <a:p>
              <a:endParaRPr lang="en-US"/>
            </a:p>
          </p:txBody>
        </p:sp>
        <p:sp>
          <p:nvSpPr>
            <p:cNvPr id="9254" name="Line 66"/>
            <p:cNvSpPr>
              <a:spLocks noChangeShapeType="1"/>
            </p:cNvSpPr>
            <p:nvPr/>
          </p:nvSpPr>
          <p:spPr bwMode="auto">
            <a:xfrm>
              <a:off x="1334" y="2160"/>
              <a:ext cx="0" cy="192"/>
            </a:xfrm>
            <a:prstGeom prst="line">
              <a:avLst/>
            </a:prstGeom>
            <a:noFill/>
            <a:ln w="28575">
              <a:solidFill>
                <a:schemeClr val="accent2"/>
              </a:solidFill>
              <a:round/>
              <a:headEnd/>
              <a:tailEnd/>
            </a:ln>
          </p:spPr>
          <p:txBody>
            <a:bodyPr/>
            <a:lstStyle/>
            <a:p>
              <a:endParaRPr lang="en-US"/>
            </a:p>
          </p:txBody>
        </p:sp>
        <p:sp>
          <p:nvSpPr>
            <p:cNvPr id="9255" name="Line 67"/>
            <p:cNvSpPr>
              <a:spLocks noChangeShapeType="1"/>
            </p:cNvSpPr>
            <p:nvPr/>
          </p:nvSpPr>
          <p:spPr bwMode="auto">
            <a:xfrm>
              <a:off x="1430" y="2160"/>
              <a:ext cx="0" cy="192"/>
            </a:xfrm>
            <a:prstGeom prst="line">
              <a:avLst/>
            </a:prstGeom>
            <a:noFill/>
            <a:ln w="28575">
              <a:solidFill>
                <a:schemeClr val="accent2"/>
              </a:solidFill>
              <a:round/>
              <a:headEnd/>
              <a:tailEnd/>
            </a:ln>
          </p:spPr>
          <p:txBody>
            <a:bodyPr/>
            <a:lstStyle/>
            <a:p>
              <a:endParaRPr lang="en-US"/>
            </a:p>
          </p:txBody>
        </p:sp>
        <p:sp>
          <p:nvSpPr>
            <p:cNvPr id="9256" name="Rectangle 69"/>
            <p:cNvSpPr>
              <a:spLocks noChangeArrowheads="1"/>
            </p:cNvSpPr>
            <p:nvPr/>
          </p:nvSpPr>
          <p:spPr bwMode="auto">
            <a:xfrm>
              <a:off x="2966" y="2295"/>
              <a:ext cx="81" cy="173"/>
            </a:xfrm>
            <a:prstGeom prst="rect">
              <a:avLst/>
            </a:prstGeom>
            <a:noFill/>
            <a:ln w="9525">
              <a:noFill/>
              <a:miter lim="800000"/>
              <a:headEnd/>
              <a:tailEnd/>
            </a:ln>
          </p:spPr>
          <p:txBody>
            <a:bodyPr wrap="none" lIns="0" tIns="0" rIns="0" bIns="0">
              <a:spAutoFit/>
            </a:bodyPr>
            <a:lstStyle/>
            <a:p>
              <a:r>
                <a:rPr lang="en-US" sz="1800">
                  <a:solidFill>
                    <a:schemeClr val="accent2"/>
                  </a:solidFill>
                </a:rPr>
                <a:t>+</a:t>
              </a:r>
            </a:p>
          </p:txBody>
        </p:sp>
        <p:sp>
          <p:nvSpPr>
            <p:cNvPr id="9257" name="Rectangle 70"/>
            <p:cNvSpPr>
              <a:spLocks noChangeArrowheads="1"/>
            </p:cNvSpPr>
            <p:nvPr/>
          </p:nvSpPr>
          <p:spPr bwMode="auto">
            <a:xfrm>
              <a:off x="2966" y="2775"/>
              <a:ext cx="72" cy="173"/>
            </a:xfrm>
            <a:prstGeom prst="rect">
              <a:avLst/>
            </a:prstGeom>
            <a:noFill/>
            <a:ln w="9525">
              <a:noFill/>
              <a:miter lim="800000"/>
              <a:headEnd/>
              <a:tailEnd/>
            </a:ln>
          </p:spPr>
          <p:txBody>
            <a:bodyPr wrap="none" lIns="0" tIns="0" rIns="0" bIns="0">
              <a:spAutoFit/>
            </a:bodyPr>
            <a:lstStyle/>
            <a:p>
              <a:r>
                <a:rPr lang="en-US" sz="1800">
                  <a:solidFill>
                    <a:schemeClr val="accent2"/>
                  </a:solidFill>
                </a:rPr>
                <a:t>_</a:t>
              </a:r>
            </a:p>
          </p:txBody>
        </p:sp>
        <p:sp>
          <p:nvSpPr>
            <p:cNvPr id="9258" name="Rectangle 71"/>
            <p:cNvSpPr>
              <a:spLocks noChangeArrowheads="1"/>
            </p:cNvSpPr>
            <p:nvPr/>
          </p:nvSpPr>
          <p:spPr bwMode="auto">
            <a:xfrm>
              <a:off x="806" y="2535"/>
              <a:ext cx="283" cy="173"/>
            </a:xfrm>
            <a:prstGeom prst="rect">
              <a:avLst/>
            </a:prstGeom>
            <a:noFill/>
            <a:ln w="9525">
              <a:noFill/>
              <a:miter lim="800000"/>
              <a:headEnd/>
              <a:tailEnd/>
            </a:ln>
          </p:spPr>
          <p:txBody>
            <a:bodyPr wrap="none" lIns="0" tIns="0" rIns="0" bIns="0">
              <a:spAutoFit/>
            </a:bodyPr>
            <a:lstStyle/>
            <a:p>
              <a:r>
                <a:rPr lang="en-US" sz="1800">
                  <a:solidFill>
                    <a:schemeClr val="accent2"/>
                  </a:solidFill>
                </a:rPr>
                <a:t>V</a:t>
              </a:r>
              <a:r>
                <a:rPr lang="en-US" sz="1800" baseline="-25000">
                  <a:solidFill>
                    <a:schemeClr val="accent2"/>
                  </a:solidFill>
                </a:rPr>
                <a:t>i</a:t>
              </a:r>
              <a:r>
                <a:rPr lang="en-US" sz="1800">
                  <a:solidFill>
                    <a:schemeClr val="accent2"/>
                  </a:solidFill>
                </a:rPr>
                <a:t>(s)</a:t>
              </a:r>
            </a:p>
          </p:txBody>
        </p:sp>
        <p:sp>
          <p:nvSpPr>
            <p:cNvPr id="9259" name="Rectangle 73"/>
            <p:cNvSpPr>
              <a:spLocks noChangeArrowheads="1"/>
            </p:cNvSpPr>
            <p:nvPr/>
          </p:nvSpPr>
          <p:spPr bwMode="auto">
            <a:xfrm>
              <a:off x="854" y="2295"/>
              <a:ext cx="81" cy="173"/>
            </a:xfrm>
            <a:prstGeom prst="rect">
              <a:avLst/>
            </a:prstGeom>
            <a:noFill/>
            <a:ln w="9525">
              <a:noFill/>
              <a:miter lim="800000"/>
              <a:headEnd/>
              <a:tailEnd/>
            </a:ln>
          </p:spPr>
          <p:txBody>
            <a:bodyPr wrap="none" lIns="0" tIns="0" rIns="0" bIns="0">
              <a:spAutoFit/>
            </a:bodyPr>
            <a:lstStyle/>
            <a:p>
              <a:r>
                <a:rPr lang="en-US" sz="1800">
                  <a:solidFill>
                    <a:schemeClr val="accent2"/>
                  </a:solidFill>
                </a:rPr>
                <a:t>+</a:t>
              </a:r>
            </a:p>
          </p:txBody>
        </p:sp>
        <p:sp>
          <p:nvSpPr>
            <p:cNvPr id="9260" name="Rectangle 74"/>
            <p:cNvSpPr>
              <a:spLocks noChangeArrowheads="1"/>
            </p:cNvSpPr>
            <p:nvPr/>
          </p:nvSpPr>
          <p:spPr bwMode="auto">
            <a:xfrm>
              <a:off x="854" y="2775"/>
              <a:ext cx="72" cy="173"/>
            </a:xfrm>
            <a:prstGeom prst="rect">
              <a:avLst/>
            </a:prstGeom>
            <a:noFill/>
            <a:ln w="9525">
              <a:noFill/>
              <a:miter lim="800000"/>
              <a:headEnd/>
              <a:tailEnd/>
            </a:ln>
          </p:spPr>
          <p:txBody>
            <a:bodyPr wrap="none" lIns="0" tIns="0" rIns="0" bIns="0">
              <a:spAutoFit/>
            </a:bodyPr>
            <a:lstStyle/>
            <a:p>
              <a:r>
                <a:rPr lang="en-US" sz="1800">
                  <a:solidFill>
                    <a:schemeClr val="accent2"/>
                  </a:solidFill>
                </a:rPr>
                <a:t>_</a:t>
              </a:r>
            </a:p>
          </p:txBody>
        </p:sp>
        <p:graphicFrame>
          <p:nvGraphicFramePr>
            <p:cNvPr id="9219" name="Object 75"/>
            <p:cNvGraphicFramePr>
              <a:graphicFrameLocks noChangeAspect="1"/>
            </p:cNvGraphicFramePr>
            <p:nvPr/>
          </p:nvGraphicFramePr>
          <p:xfrm>
            <a:off x="1296" y="2382"/>
            <a:ext cx="189" cy="326"/>
          </p:xfrm>
          <a:graphic>
            <a:graphicData uri="http://schemas.openxmlformats.org/presentationml/2006/ole">
              <mc:AlternateContent xmlns:mc="http://schemas.openxmlformats.org/markup-compatibility/2006">
                <mc:Choice xmlns:v="urn:schemas-microsoft-com:vml" Requires="v">
                  <p:oleObj spid="_x0000_s67616" name="Equation" r:id="rId3" imgW="228600" imgH="393480" progId="">
                    <p:embed/>
                  </p:oleObj>
                </mc:Choice>
                <mc:Fallback>
                  <p:oleObj name="Equation" r:id="rId3" imgW="228600" imgH="393480" progId="">
                    <p:embed/>
                    <p:pic>
                      <p:nvPicPr>
                        <p:cNvPr id="0" name="Object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2382"/>
                          <a:ext cx="18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Lst>
                      </p:spPr>
                    </p:pic>
                  </p:oleObj>
                </mc:Fallback>
              </mc:AlternateContent>
            </a:graphicData>
          </a:graphic>
        </p:graphicFrame>
      </p:grpSp>
      <p:graphicFrame>
        <p:nvGraphicFramePr>
          <p:cNvPr id="9218" name="Object 77"/>
          <p:cNvGraphicFramePr>
            <a:graphicFrameLocks noChangeAspect="1"/>
          </p:cNvGraphicFramePr>
          <p:nvPr/>
        </p:nvGraphicFramePr>
        <p:xfrm>
          <a:off x="1844675" y="3981450"/>
          <a:ext cx="4676122" cy="1447800"/>
        </p:xfrm>
        <a:graphic>
          <a:graphicData uri="http://schemas.openxmlformats.org/presentationml/2006/ole">
            <mc:AlternateContent xmlns:mc="http://schemas.openxmlformats.org/markup-compatibility/2006">
              <mc:Choice xmlns:v="urn:schemas-microsoft-com:vml" Requires="v">
                <p:oleObj spid="_x0000_s67617" name="Equation" r:id="rId5" imgW="2705040" imgH="838080" progId="">
                  <p:embed/>
                </p:oleObj>
              </mc:Choice>
              <mc:Fallback>
                <p:oleObj name="Equation" r:id="rId5" imgW="2705040" imgH="838080" progId="">
                  <p:embed/>
                  <p:pic>
                    <p:nvPicPr>
                      <p:cNvPr id="0" name="Object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4675" y="3981450"/>
                        <a:ext cx="4676122"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Rectangle 79"/>
          <p:cNvSpPr>
            <a:spLocks noChangeArrowheads="1"/>
          </p:cNvSpPr>
          <p:nvPr/>
        </p:nvSpPr>
        <p:spPr bwMode="auto">
          <a:xfrm>
            <a:off x="0" y="3429000"/>
            <a:ext cx="8077200" cy="381000"/>
          </a:xfrm>
          <a:prstGeom prst="rect">
            <a:avLst/>
          </a:prstGeom>
          <a:noFill/>
          <a:ln w="9525">
            <a:noFill/>
            <a:miter lim="800000"/>
            <a:headEnd/>
            <a:tailEnd/>
          </a:ln>
        </p:spPr>
        <p:txBody>
          <a:bodyPr/>
          <a:lstStyle/>
          <a:p>
            <a:pPr>
              <a:spcBef>
                <a:spcPct val="20000"/>
              </a:spcBef>
              <a:tabLst>
                <a:tab pos="457200" algn="l"/>
                <a:tab pos="914400" algn="l"/>
              </a:tabLst>
            </a:pPr>
            <a:r>
              <a:rPr lang="en-US" sz="2200" dirty="0">
                <a:solidFill>
                  <a:schemeClr val="accent2"/>
                </a:solidFill>
              </a:rPr>
              <a:t>As seen in an earlier class, H(s) is described below. </a:t>
            </a:r>
            <a:endParaRPr lang="en-US" sz="2200" dirty="0"/>
          </a:p>
        </p:txBody>
      </p:sp>
      <p:sp>
        <p:nvSpPr>
          <p:cNvPr id="45"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46"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47"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5"/>
          <p:cNvSpPr>
            <a:spLocks noChangeArrowheads="1"/>
          </p:cNvSpPr>
          <p:nvPr/>
        </p:nvSpPr>
        <p:spPr bwMode="auto">
          <a:xfrm>
            <a:off x="0" y="3416300"/>
            <a:ext cx="9144000" cy="641350"/>
          </a:xfrm>
          <a:prstGeom prst="rect">
            <a:avLst/>
          </a:prstGeom>
          <a:noFill/>
          <a:ln w="9525">
            <a:noFill/>
            <a:miter lim="800000"/>
            <a:headEnd/>
            <a:tailEnd/>
          </a:ln>
        </p:spPr>
        <p:txBody>
          <a:bodyPr/>
          <a:lstStyle/>
          <a:p>
            <a:pPr>
              <a:lnSpc>
                <a:spcPct val="120000"/>
              </a:lnSpc>
              <a:spcBef>
                <a:spcPct val="20000"/>
              </a:spcBef>
              <a:tabLst>
                <a:tab pos="457200" algn="l"/>
                <a:tab pos="914400" algn="l"/>
              </a:tabLst>
            </a:pPr>
            <a:r>
              <a:rPr lang="en-US" sz="2200" u="sng" dirty="0">
                <a:solidFill>
                  <a:schemeClr val="accent2"/>
                </a:solidFill>
              </a:rPr>
              <a:t>LM of the frequency-scaled band-pass filter</a:t>
            </a:r>
            <a:r>
              <a:rPr lang="en-US" sz="2200" dirty="0">
                <a:solidFill>
                  <a:schemeClr val="accent2"/>
                </a:solidFill>
              </a:rPr>
              <a:t> (center frequency = </a:t>
            </a:r>
            <a:r>
              <a:rPr lang="en-US" sz="2200" dirty="0" err="1">
                <a:solidFill>
                  <a:schemeClr val="accent2"/>
                </a:solidFill>
              </a:rPr>
              <a:t>K</a:t>
            </a:r>
            <a:r>
              <a:rPr lang="en-US" sz="2200" baseline="-25000" dirty="0" err="1">
                <a:solidFill>
                  <a:schemeClr val="accent2"/>
                </a:solidFill>
              </a:rPr>
              <a:t>F</a:t>
            </a:r>
            <a:r>
              <a:rPr lang="en-US" sz="2200" dirty="0" err="1">
                <a:solidFill>
                  <a:schemeClr val="accent2"/>
                </a:solidFill>
              </a:rPr>
              <a:t>w</a:t>
            </a:r>
            <a:r>
              <a:rPr lang="en-US" sz="2200" baseline="-25000" dirty="0" err="1">
                <a:solidFill>
                  <a:schemeClr val="accent2"/>
                </a:solidFill>
              </a:rPr>
              <a:t>o</a:t>
            </a:r>
            <a:r>
              <a:rPr lang="en-US" sz="2200" dirty="0">
                <a:solidFill>
                  <a:schemeClr val="accent2"/>
                </a:solidFill>
              </a:rPr>
              <a:t>):</a:t>
            </a:r>
            <a:endParaRPr lang="en-US" sz="2200" dirty="0"/>
          </a:p>
        </p:txBody>
      </p:sp>
      <p:graphicFrame>
        <p:nvGraphicFramePr>
          <p:cNvPr id="10242" name="Object 45"/>
          <p:cNvGraphicFramePr>
            <a:graphicFrameLocks noChangeAspect="1"/>
          </p:cNvGraphicFramePr>
          <p:nvPr/>
        </p:nvGraphicFramePr>
        <p:xfrm>
          <a:off x="965200" y="1143000"/>
          <a:ext cx="6540500" cy="2501900"/>
        </p:xfrm>
        <a:graphic>
          <a:graphicData uri="http://schemas.openxmlformats.org/presentationml/2006/ole">
            <mc:AlternateContent xmlns:mc="http://schemas.openxmlformats.org/markup-compatibility/2006">
              <mc:Choice xmlns:v="urn:schemas-microsoft-com:vml" Requires="v">
                <p:oleObj spid="_x0000_s68640" name="Microsoft Draw Drawing" r:id="rId3" imgW="5885280" imgH="2255040" progId="">
                  <p:embed/>
                </p:oleObj>
              </mc:Choice>
              <mc:Fallback>
                <p:oleObj name="Microsoft Draw Drawing" r:id="rId3" imgW="5885280" imgH="2255040" progId="">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143000"/>
                        <a:ext cx="6540500" cy="250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46"/>
          <p:cNvGraphicFramePr>
            <a:graphicFrameLocks noChangeAspect="1"/>
          </p:cNvGraphicFramePr>
          <p:nvPr/>
        </p:nvGraphicFramePr>
        <p:xfrm>
          <a:off x="965200" y="4073525"/>
          <a:ext cx="6038850" cy="2555875"/>
        </p:xfrm>
        <a:graphic>
          <a:graphicData uri="http://schemas.openxmlformats.org/presentationml/2006/ole">
            <mc:AlternateContent xmlns:mc="http://schemas.openxmlformats.org/markup-compatibility/2006">
              <mc:Choice xmlns:v="urn:schemas-microsoft-com:vml" Requires="v">
                <p:oleObj spid="_x0000_s68641" name="Microsoft Draw Drawing" r:id="rId5" imgW="5438880" imgH="2283840" progId="">
                  <p:embed/>
                </p:oleObj>
              </mc:Choice>
              <mc:Fallback>
                <p:oleObj name="Microsoft Draw Drawing" r:id="rId5" imgW="5438880" imgH="2283840" progId="">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 y="4073525"/>
                        <a:ext cx="6038850" cy="255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Rectangle 47"/>
          <p:cNvSpPr>
            <a:spLocks noChangeArrowheads="1"/>
          </p:cNvSpPr>
          <p:nvPr/>
        </p:nvSpPr>
        <p:spPr bwMode="auto">
          <a:xfrm>
            <a:off x="0" y="381000"/>
            <a:ext cx="7924800" cy="533400"/>
          </a:xfrm>
          <a:prstGeom prst="rect">
            <a:avLst/>
          </a:prstGeom>
          <a:noFill/>
          <a:ln w="9525">
            <a:noFill/>
            <a:miter lim="800000"/>
            <a:headEnd/>
            <a:tailEnd/>
          </a:ln>
        </p:spPr>
        <p:txBody>
          <a:bodyPr/>
          <a:lstStyle/>
          <a:p>
            <a:pPr>
              <a:lnSpc>
                <a:spcPct val="120000"/>
              </a:lnSpc>
              <a:spcBef>
                <a:spcPct val="20000"/>
              </a:spcBef>
              <a:tabLst>
                <a:tab pos="457200" algn="l"/>
                <a:tab pos="914400" algn="l"/>
              </a:tabLst>
            </a:pPr>
            <a:r>
              <a:rPr lang="en-US" sz="2200" u="sng" dirty="0">
                <a:solidFill>
                  <a:schemeClr val="accent2"/>
                </a:solidFill>
              </a:rPr>
              <a:t>LM of the original band-pass filter </a:t>
            </a:r>
            <a:r>
              <a:rPr lang="en-US" sz="2200" dirty="0">
                <a:solidFill>
                  <a:schemeClr val="accent2"/>
                </a:solidFill>
              </a:rPr>
              <a:t>(center frequency = </a:t>
            </a:r>
            <a:r>
              <a:rPr lang="en-US" sz="2200" dirty="0" err="1">
                <a:solidFill>
                  <a:schemeClr val="accent2"/>
                </a:solidFill>
              </a:rPr>
              <a:t>w</a:t>
            </a:r>
            <a:r>
              <a:rPr lang="en-US" sz="2200" baseline="-25000" dirty="0" err="1">
                <a:solidFill>
                  <a:schemeClr val="accent2"/>
                </a:solidFill>
              </a:rPr>
              <a:t>o</a:t>
            </a:r>
            <a:r>
              <a:rPr lang="en-US" sz="2200" dirty="0">
                <a:solidFill>
                  <a:schemeClr val="accent2"/>
                </a:solidFill>
              </a:rPr>
              <a:t>):</a:t>
            </a:r>
            <a:endParaRPr lang="en-US" sz="2200" dirty="0"/>
          </a:p>
        </p:txBody>
      </p:sp>
      <p:sp>
        <p:nvSpPr>
          <p:cNvPr id="10"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1"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2"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8"/>
          <p:cNvSpPr>
            <a:spLocks noChangeArrowheads="1"/>
          </p:cNvSpPr>
          <p:nvPr/>
        </p:nvSpPr>
        <p:spPr bwMode="auto">
          <a:xfrm>
            <a:off x="0" y="409574"/>
            <a:ext cx="5819775" cy="466725"/>
          </a:xfrm>
          <a:prstGeom prst="rect">
            <a:avLst/>
          </a:prstGeom>
          <a:noFill/>
          <a:ln w="9525">
            <a:noFill/>
            <a:miter lim="800000"/>
            <a:headEnd/>
            <a:tailEnd/>
          </a:ln>
        </p:spPr>
        <p:txBody>
          <a:bodyPr/>
          <a:lstStyle/>
          <a:p>
            <a:pPr>
              <a:spcBef>
                <a:spcPct val="20000"/>
              </a:spcBef>
              <a:tabLst>
                <a:tab pos="457200" algn="l"/>
                <a:tab pos="914400" algn="l"/>
              </a:tabLst>
            </a:pPr>
            <a:r>
              <a:rPr lang="en-US" sz="2200" dirty="0">
                <a:solidFill>
                  <a:schemeClr val="accent2"/>
                </a:solidFill>
              </a:rPr>
              <a:t>Show that to scale the frequency by a factor K</a:t>
            </a:r>
            <a:r>
              <a:rPr lang="en-US" sz="2200" baseline="-25000" dirty="0">
                <a:solidFill>
                  <a:schemeClr val="accent2"/>
                </a:solidFill>
              </a:rPr>
              <a:t>F</a:t>
            </a:r>
            <a:r>
              <a:rPr lang="en-US" sz="2200" dirty="0">
                <a:solidFill>
                  <a:schemeClr val="accent2"/>
                </a:solidFill>
              </a:rPr>
              <a:t> :</a:t>
            </a:r>
            <a:endParaRPr lang="en-US" sz="2200" dirty="0"/>
          </a:p>
        </p:txBody>
      </p:sp>
      <p:graphicFrame>
        <p:nvGraphicFramePr>
          <p:cNvPr id="11266" name="Object 9"/>
          <p:cNvGraphicFramePr>
            <a:graphicFrameLocks noChangeAspect="1"/>
          </p:cNvGraphicFramePr>
          <p:nvPr/>
        </p:nvGraphicFramePr>
        <p:xfrm>
          <a:off x="5838824" y="466725"/>
          <a:ext cx="1019175" cy="2038350"/>
        </p:xfrm>
        <a:graphic>
          <a:graphicData uri="http://schemas.openxmlformats.org/presentationml/2006/ole">
            <mc:AlternateContent xmlns:mc="http://schemas.openxmlformats.org/markup-compatibility/2006">
              <mc:Choice xmlns:v="urn:schemas-microsoft-com:vml" Requires="v">
                <p:oleObj spid="_x0000_s69664" name="Equation" r:id="rId3" imgW="838080" imgH="1447560" progId="">
                  <p:embed/>
                </p:oleObj>
              </mc:Choice>
              <mc:Fallback>
                <p:oleObj name="Equation" r:id="rId3" imgW="838080" imgH="1447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4" y="466725"/>
                        <a:ext cx="1019175" cy="20383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graphicFrame>
        <p:nvGraphicFramePr>
          <p:cNvPr id="7" name="Object 6"/>
          <p:cNvGraphicFramePr>
            <a:graphicFrameLocks noChangeAspect="1"/>
          </p:cNvGraphicFramePr>
          <p:nvPr/>
        </p:nvGraphicFramePr>
        <p:xfrm>
          <a:off x="0" y="1141413"/>
          <a:ext cx="7874000" cy="2366962"/>
        </p:xfrm>
        <a:graphic>
          <a:graphicData uri="http://schemas.openxmlformats.org/presentationml/2006/ole">
            <mc:AlternateContent xmlns:mc="http://schemas.openxmlformats.org/markup-compatibility/2006">
              <mc:Choice xmlns:v="urn:schemas-microsoft-com:vml" Requires="v">
                <p:oleObj spid="_x0000_s69665" name="Equation" r:id="rId5" imgW="4902120" imgH="1473120" progId="Equation.3">
                  <p:embed/>
                </p:oleObj>
              </mc:Choice>
              <mc:Fallback>
                <p:oleObj name="Equation" r:id="rId5" imgW="4902120" imgH="14731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41413"/>
                        <a:ext cx="7874000" cy="236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
          <p:cNvSpPr>
            <a:spLocks noChangeArrowheads="1"/>
          </p:cNvSpPr>
          <p:nvPr/>
        </p:nvSpPr>
        <p:spPr bwMode="auto">
          <a:xfrm>
            <a:off x="0" y="390524"/>
            <a:ext cx="7924800" cy="1476375"/>
          </a:xfrm>
          <a:prstGeom prst="rect">
            <a:avLst/>
          </a:prstGeom>
          <a:noFill/>
          <a:ln w="9525">
            <a:noFill/>
            <a:miter lim="800000"/>
            <a:headEnd/>
            <a:tailEnd/>
          </a:ln>
        </p:spPr>
        <p:txBody>
          <a:bodyPr/>
          <a:lstStyle/>
          <a:p>
            <a:pPr marL="342900" indent="-342900">
              <a:spcBef>
                <a:spcPct val="20000"/>
              </a:spcBef>
              <a:tabLst>
                <a:tab pos="457200" algn="l"/>
                <a:tab pos="914400" algn="l"/>
              </a:tabLst>
            </a:pPr>
            <a:r>
              <a:rPr lang="en-US" sz="2200" b="1" u="sng" dirty="0">
                <a:solidFill>
                  <a:srgbClr val="FF3300"/>
                </a:solidFill>
              </a:rPr>
              <a:t>Example</a:t>
            </a:r>
            <a:r>
              <a:rPr lang="en-US" sz="2200" dirty="0">
                <a:solidFill>
                  <a:srgbClr val="FF3300"/>
                </a:solidFill>
              </a:rPr>
              <a:t>:  Impedance and frequency scaling.</a:t>
            </a:r>
          </a:p>
          <a:p>
            <a:pPr marL="342900" indent="-342900">
              <a:lnSpc>
                <a:spcPct val="120000"/>
              </a:lnSpc>
              <a:spcBef>
                <a:spcPct val="20000"/>
              </a:spcBef>
              <a:tabLst>
                <a:tab pos="457200" algn="l"/>
                <a:tab pos="914400" algn="l"/>
              </a:tabLst>
            </a:pPr>
            <a:r>
              <a:rPr lang="en-US" sz="2200" dirty="0">
                <a:solidFill>
                  <a:srgbClr val="FF3300"/>
                </a:solidFill>
              </a:rPr>
              <a:t>A)	Determine H(s) = V</a:t>
            </a:r>
            <a:r>
              <a:rPr lang="en-US" sz="2200" baseline="-25000" dirty="0">
                <a:solidFill>
                  <a:srgbClr val="FF3300"/>
                </a:solidFill>
              </a:rPr>
              <a:t>o</a:t>
            </a:r>
            <a:r>
              <a:rPr lang="en-US" sz="2200" dirty="0">
                <a:solidFill>
                  <a:srgbClr val="FF3300"/>
                </a:solidFill>
              </a:rPr>
              <a:t>(s)/V</a:t>
            </a:r>
            <a:r>
              <a:rPr lang="en-US" sz="2200" baseline="-25000" dirty="0">
                <a:solidFill>
                  <a:srgbClr val="FF3300"/>
                </a:solidFill>
              </a:rPr>
              <a:t>i</a:t>
            </a:r>
            <a:r>
              <a:rPr lang="en-US" sz="2200" dirty="0">
                <a:solidFill>
                  <a:srgbClr val="FF3300"/>
                </a:solidFill>
              </a:rPr>
              <a:t>(s)</a:t>
            </a:r>
          </a:p>
          <a:p>
            <a:pPr marL="342900" indent="-342900">
              <a:spcBef>
                <a:spcPct val="20000"/>
              </a:spcBef>
              <a:tabLst>
                <a:tab pos="457200" algn="l"/>
                <a:tab pos="914400" algn="l"/>
              </a:tabLst>
            </a:pPr>
            <a:r>
              <a:rPr lang="en-US" sz="2200" dirty="0">
                <a:solidFill>
                  <a:srgbClr val="FF3300"/>
                </a:solidFill>
              </a:rPr>
              <a:t>B)	Sketch the LM response</a:t>
            </a:r>
          </a:p>
        </p:txBody>
      </p:sp>
      <p:graphicFrame>
        <p:nvGraphicFramePr>
          <p:cNvPr id="12290" name="Object 7"/>
          <p:cNvGraphicFramePr>
            <a:graphicFrameLocks noChangeAspect="1"/>
          </p:cNvGraphicFramePr>
          <p:nvPr/>
        </p:nvGraphicFramePr>
        <p:xfrm>
          <a:off x="5181599" y="666751"/>
          <a:ext cx="3883041" cy="1722438"/>
        </p:xfrm>
        <a:graphic>
          <a:graphicData uri="http://schemas.openxmlformats.org/presentationml/2006/ole">
            <mc:AlternateContent xmlns:mc="http://schemas.openxmlformats.org/markup-compatibility/2006">
              <mc:Choice xmlns:v="urn:schemas-microsoft-com:vml" Requires="v">
                <p:oleObj spid="_x0000_s70673" name="Microsoft Draw Drawing" r:id="rId3" imgW="3316680" imgH="1451520" progId="">
                  <p:embed/>
                </p:oleObj>
              </mc:Choice>
              <mc:Fallback>
                <p:oleObj name="Microsoft Draw Drawing" r:id="rId3" imgW="3316680" imgH="145152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666751"/>
                        <a:ext cx="3883041" cy="172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0" y="371475"/>
            <a:ext cx="9144000" cy="1685925"/>
          </a:xfrm>
          <a:prstGeom prst="rect">
            <a:avLst/>
          </a:prstGeom>
          <a:noFill/>
          <a:ln w="9525">
            <a:noFill/>
            <a:miter lim="800000"/>
            <a:headEnd/>
            <a:tailEnd/>
          </a:ln>
        </p:spPr>
        <p:txBody>
          <a:bodyPr/>
          <a:lstStyle/>
          <a:p>
            <a:pPr marL="342900" indent="-342900">
              <a:spcBef>
                <a:spcPct val="20000"/>
              </a:spcBef>
              <a:tabLst>
                <a:tab pos="457200" algn="l"/>
                <a:tab pos="914400" algn="l"/>
              </a:tabLst>
            </a:pPr>
            <a:r>
              <a:rPr lang="en-US" sz="2200" b="1" u="sng" dirty="0">
                <a:solidFill>
                  <a:srgbClr val="FF3300"/>
                </a:solidFill>
              </a:rPr>
              <a:t>Example</a:t>
            </a:r>
            <a:r>
              <a:rPr lang="en-US" sz="2200" dirty="0">
                <a:solidFill>
                  <a:srgbClr val="FF3300"/>
                </a:solidFill>
              </a:rPr>
              <a:t>:  (continued)</a:t>
            </a:r>
          </a:p>
          <a:p>
            <a:pPr marL="342900" indent="-342900">
              <a:spcBef>
                <a:spcPct val="20000"/>
              </a:spcBef>
              <a:tabLst>
                <a:tab pos="457200" algn="l"/>
                <a:tab pos="914400" algn="l"/>
              </a:tabLst>
            </a:pPr>
            <a:r>
              <a:rPr lang="en-US" sz="2200" dirty="0">
                <a:solidFill>
                  <a:srgbClr val="FF3300"/>
                </a:solidFill>
              </a:rPr>
              <a:t>C)	A cutoff frequency of 1 </a:t>
            </a:r>
            <a:r>
              <a:rPr lang="en-US" sz="2200" dirty="0" err="1">
                <a:solidFill>
                  <a:srgbClr val="FF3300"/>
                </a:solidFill>
              </a:rPr>
              <a:t>rad</a:t>
            </a:r>
            <a:r>
              <a:rPr lang="en-US" sz="2200" dirty="0">
                <a:solidFill>
                  <a:srgbClr val="FF3300"/>
                </a:solidFill>
              </a:rPr>
              <a:t>/s and component values of 1 ohm and 1 Farad are not very useful.  Scale the frequency so that the cutoff frequency is 500 </a:t>
            </a:r>
            <a:r>
              <a:rPr lang="en-US" sz="2200" dirty="0" err="1">
                <a:solidFill>
                  <a:srgbClr val="FF3300"/>
                </a:solidFill>
              </a:rPr>
              <a:t>rad</a:t>
            </a:r>
            <a:r>
              <a:rPr lang="en-US" sz="2200" dirty="0">
                <a:solidFill>
                  <a:srgbClr val="FF3300"/>
                </a:solidFill>
              </a:rPr>
              <a:t>/s.  Also </a:t>
            </a:r>
            <a:r>
              <a:rPr lang="en-US" sz="2200" dirty="0" smtClean="0">
                <a:solidFill>
                  <a:srgbClr val="FF3300"/>
                </a:solidFill>
              </a:rPr>
              <a:t>use a 1 k</a:t>
            </a:r>
            <a:r>
              <a:rPr lang="en-US" sz="2200" dirty="0" smtClean="0">
                <a:solidFill>
                  <a:srgbClr val="FF3300"/>
                </a:solidFill>
                <a:sym typeface="Symbol"/>
              </a:rPr>
              <a:t> resistor instead of a 1  resistor.</a:t>
            </a:r>
            <a:endParaRPr lang="en-US" sz="2200" dirty="0">
              <a:solidFill>
                <a:srgbClr val="FF3300"/>
              </a:solidFill>
            </a:endParaRPr>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noChangeArrowheads="1"/>
          </p:cNvSpPr>
          <p:nvPr/>
        </p:nvSpPr>
        <p:spPr bwMode="auto">
          <a:xfrm>
            <a:off x="0" y="3318329"/>
            <a:ext cx="9144000" cy="1147763"/>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Standard form for H(jw):</a:t>
            </a:r>
          </a:p>
          <a:p>
            <a:pPr>
              <a:spcBef>
                <a:spcPct val="20000"/>
              </a:spcBef>
              <a:tabLst>
                <a:tab pos="457200" algn="l"/>
                <a:tab pos="914400" algn="l"/>
              </a:tabLst>
            </a:pPr>
            <a:r>
              <a:rPr lang="en-US" sz="2200" dirty="0">
                <a:solidFill>
                  <a:schemeClr val="accent2"/>
                </a:solidFill>
              </a:rPr>
              <a:t>Before drawing a Bode plot, it is necessary to find H(jw) and put it in “standard form.”</a:t>
            </a:r>
          </a:p>
          <a:p>
            <a:pPr>
              <a:spcBef>
                <a:spcPct val="20000"/>
              </a:spcBef>
              <a:tabLst>
                <a:tab pos="457200" algn="l"/>
                <a:tab pos="914400" algn="l"/>
              </a:tabLst>
            </a:pPr>
            <a:endParaRPr lang="en-US" sz="2200" dirty="0"/>
          </a:p>
        </p:txBody>
      </p:sp>
      <p:sp>
        <p:nvSpPr>
          <p:cNvPr id="2055" name="Rectangle 7"/>
          <p:cNvSpPr>
            <a:spLocks noChangeArrowheads="1"/>
          </p:cNvSpPr>
          <p:nvPr/>
        </p:nvSpPr>
        <p:spPr bwMode="auto">
          <a:xfrm>
            <a:off x="0" y="4412572"/>
            <a:ext cx="8001000" cy="381000"/>
          </a:xfrm>
          <a:prstGeom prst="rect">
            <a:avLst/>
          </a:prstGeom>
          <a:noFill/>
          <a:ln w="9525">
            <a:noFill/>
            <a:miter lim="800000"/>
            <a:headEnd/>
            <a:tailEnd/>
          </a:ln>
        </p:spPr>
        <p:txBody>
          <a:bodyPr/>
          <a:lstStyle/>
          <a:p>
            <a:pPr>
              <a:spcBef>
                <a:spcPct val="20000"/>
              </a:spcBef>
              <a:tabLst>
                <a:tab pos="520700" algn="l"/>
                <a:tab pos="914400" algn="l"/>
              </a:tabLst>
            </a:pPr>
            <a:r>
              <a:rPr lang="en-US" sz="2200" dirty="0">
                <a:solidFill>
                  <a:schemeClr val="accent2"/>
                </a:solidFill>
              </a:rPr>
              <a:t>Show the “standard form” for H(jw) below:</a:t>
            </a:r>
            <a:endParaRPr lang="en-US" sz="2200" dirty="0"/>
          </a:p>
        </p:txBody>
      </p:sp>
      <p:graphicFrame>
        <p:nvGraphicFramePr>
          <p:cNvPr id="2050" name="Object 10"/>
          <p:cNvGraphicFramePr>
            <a:graphicFrameLocks noChangeAspect="1"/>
          </p:cNvGraphicFramePr>
          <p:nvPr>
            <p:extLst>
              <p:ext uri="{D42A27DB-BD31-4B8C-83A1-F6EECF244321}">
                <p14:modId xmlns:p14="http://schemas.microsoft.com/office/powerpoint/2010/main" val="1197917951"/>
              </p:ext>
            </p:extLst>
          </p:nvPr>
        </p:nvGraphicFramePr>
        <p:xfrm>
          <a:off x="587828" y="4941209"/>
          <a:ext cx="3810000" cy="766763"/>
        </p:xfrm>
        <a:graphic>
          <a:graphicData uri="http://schemas.openxmlformats.org/presentationml/2006/ole">
            <mc:AlternateContent xmlns:mc="http://schemas.openxmlformats.org/markup-compatibility/2006">
              <mc:Choice xmlns:v="urn:schemas-microsoft-com:vml" Requires="v">
                <p:oleObj spid="_x0000_s32794" name="Equation" r:id="rId3" imgW="3276360" imgH="558720" progId="">
                  <p:embed/>
                </p:oleObj>
              </mc:Choice>
              <mc:Fallback>
                <p:oleObj name="Equation" r:id="rId3" imgW="3276360" imgH="55872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8" y="4941209"/>
                        <a:ext cx="3810000" cy="766763"/>
                      </a:xfrm>
                      <a:prstGeom prst="rect">
                        <a:avLst/>
                      </a:prstGeom>
                      <a:noFill/>
                      <a:ln w="28575">
                        <a:solidFill>
                          <a:schemeClr val="accent2"/>
                        </a:solidFill>
                        <a:miter lim="800000"/>
                        <a:headEnd/>
                        <a:tailEnd/>
                      </a:ln>
                      <a:extLst/>
                    </p:spPr>
                  </p:pic>
                </p:oleObj>
              </mc:Fallback>
            </mc:AlternateContent>
          </a:graphicData>
        </a:graphic>
      </p:graphicFrame>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
        <p:nvSpPr>
          <p:cNvPr id="8" name="Rectangle 10"/>
          <p:cNvSpPr>
            <a:spLocks noChangeArrowheads="1"/>
          </p:cNvSpPr>
          <p:nvPr/>
        </p:nvSpPr>
        <p:spPr bwMode="auto">
          <a:xfrm>
            <a:off x="0" y="381000"/>
            <a:ext cx="9144000" cy="1831521"/>
          </a:xfrm>
          <a:prstGeom prst="rect">
            <a:avLst/>
          </a:prstGeom>
          <a:noFill/>
          <a:ln w="9525">
            <a:noFill/>
            <a:miter lim="800000"/>
            <a:headEnd/>
            <a:tailEnd/>
          </a:ln>
        </p:spPr>
        <p:txBody>
          <a:bodyPr/>
          <a:lstStyle/>
          <a:p>
            <a:pPr marL="228600" indent="-228600">
              <a:spcBef>
                <a:spcPct val="20000"/>
              </a:spcBef>
              <a:tabLst>
                <a:tab pos="457200" algn="l"/>
                <a:tab pos="914400" algn="l"/>
              </a:tabLst>
            </a:pPr>
            <a:r>
              <a:rPr lang="en-US" sz="2200" b="1" u="sng" dirty="0">
                <a:solidFill>
                  <a:schemeClr val="accent2"/>
                </a:solidFill>
              </a:rPr>
              <a:t>There are two types of Bode plots</a:t>
            </a:r>
            <a:r>
              <a:rPr lang="en-US" sz="2200" dirty="0">
                <a:solidFill>
                  <a:schemeClr val="accent2"/>
                </a:solidFill>
              </a:rPr>
              <a:t>:</a:t>
            </a:r>
          </a:p>
          <a:p>
            <a:pPr marL="228600" indent="-228600">
              <a:spcBef>
                <a:spcPct val="20000"/>
              </a:spcBef>
              <a:buFontTx/>
              <a:buChar char="•"/>
              <a:tabLst>
                <a:tab pos="457200" algn="l"/>
                <a:tab pos="914400" algn="l"/>
              </a:tabLst>
            </a:pPr>
            <a:r>
              <a:rPr lang="en-US" sz="2200" dirty="0">
                <a:solidFill>
                  <a:schemeClr val="accent2"/>
                </a:solidFill>
              </a:rPr>
              <a:t>The Bode straight-line approximation to the log-magnitude (LM)  plot, </a:t>
            </a:r>
            <a:r>
              <a:rPr lang="en-US" sz="2200" b="1" i="1" dirty="0">
                <a:solidFill>
                  <a:schemeClr val="accent2"/>
                </a:solidFill>
              </a:rPr>
              <a:t>LM versus w</a:t>
            </a:r>
            <a:r>
              <a:rPr lang="en-US" sz="2200" dirty="0">
                <a:solidFill>
                  <a:schemeClr val="accent2"/>
                </a:solidFill>
              </a:rPr>
              <a:t> (with w on a log scale)</a:t>
            </a:r>
          </a:p>
          <a:p>
            <a:pPr marL="228600" indent="-228600">
              <a:spcBef>
                <a:spcPct val="20000"/>
              </a:spcBef>
              <a:buFontTx/>
              <a:buChar char="•"/>
              <a:tabLst>
                <a:tab pos="457200" algn="l"/>
                <a:tab pos="914400" algn="l"/>
              </a:tabLst>
            </a:pPr>
            <a:r>
              <a:rPr lang="en-US" sz="2200" dirty="0">
                <a:solidFill>
                  <a:schemeClr val="accent2"/>
                </a:solidFill>
              </a:rPr>
              <a:t>The Bode straight-line approximation to the phase plot, </a:t>
            </a:r>
            <a:r>
              <a:rPr lang="en-US" sz="2200" b="1" i="1" dirty="0">
                <a:solidFill>
                  <a:schemeClr val="accent2"/>
                </a:solidFill>
                <a:sym typeface="Symbol" pitchFamily="18" charset="2"/>
              </a:rPr>
              <a:t></a:t>
            </a:r>
            <a:r>
              <a:rPr lang="en-US" sz="2200" b="1" i="1" dirty="0">
                <a:solidFill>
                  <a:schemeClr val="accent2"/>
                </a:solidFill>
              </a:rPr>
              <a:t>(w) versus w</a:t>
            </a:r>
            <a:r>
              <a:rPr lang="en-US" sz="2200" dirty="0">
                <a:solidFill>
                  <a:schemeClr val="accent2"/>
                </a:solidFill>
              </a:rPr>
              <a:t> (with w on a log scale</a:t>
            </a:r>
            <a:r>
              <a:rPr lang="en-US" sz="2200" dirty="0" smtClean="0">
                <a:solidFill>
                  <a:schemeClr val="accent2"/>
                </a:solidFill>
              </a:rPr>
              <a:t>)</a:t>
            </a:r>
          </a:p>
          <a:p>
            <a:pPr>
              <a:spcBef>
                <a:spcPct val="20000"/>
              </a:spcBef>
              <a:tabLst>
                <a:tab pos="457200" algn="l"/>
                <a:tab pos="914400" algn="l"/>
              </a:tabLst>
            </a:pPr>
            <a:r>
              <a:rPr lang="en-US" sz="2200" dirty="0">
                <a:solidFill>
                  <a:schemeClr val="accent2"/>
                </a:solidFill>
              </a:rPr>
              <a:t>	</a:t>
            </a:r>
            <a:r>
              <a:rPr lang="en-US" sz="1800" u="sng" dirty="0" smtClean="0">
                <a:solidFill>
                  <a:schemeClr val="accent2"/>
                </a:solidFill>
              </a:rPr>
              <a:t>Example</a:t>
            </a:r>
            <a:r>
              <a:rPr lang="en-US" sz="1800" dirty="0" smtClean="0">
                <a:solidFill>
                  <a:schemeClr val="accent2"/>
                </a:solidFill>
              </a:rPr>
              <a:t>: (details later)</a:t>
            </a:r>
            <a:endParaRPr lang="en-US" sz="1800" dirty="0">
              <a:solidFill>
                <a:schemeClr val="accent2"/>
              </a:solidFill>
            </a:endParaRPr>
          </a:p>
        </p:txBody>
      </p:sp>
      <p:graphicFrame>
        <p:nvGraphicFramePr>
          <p:cNvPr id="12" name="Object 14"/>
          <p:cNvGraphicFramePr>
            <a:graphicFrameLocks noChangeAspect="1"/>
          </p:cNvGraphicFramePr>
          <p:nvPr>
            <p:extLst>
              <p:ext uri="{D42A27DB-BD31-4B8C-83A1-F6EECF244321}">
                <p14:modId xmlns:p14="http://schemas.microsoft.com/office/powerpoint/2010/main" val="2672773813"/>
              </p:ext>
            </p:extLst>
          </p:nvPr>
        </p:nvGraphicFramePr>
        <p:xfrm>
          <a:off x="3413701" y="2069503"/>
          <a:ext cx="5594362" cy="1375826"/>
        </p:xfrm>
        <a:graphic>
          <a:graphicData uri="http://schemas.openxmlformats.org/presentationml/2006/ole">
            <mc:AlternateContent xmlns:mc="http://schemas.openxmlformats.org/markup-compatibility/2006">
              <mc:Choice xmlns:v="urn:schemas-microsoft-com:vml" Requires="v">
                <p:oleObj spid="_x0000_s32795" name="Microsoft Draw Drawing" r:id="rId5" imgW="7138080" imgH="1731960" progId="">
                  <p:embed/>
                </p:oleObj>
              </mc:Choice>
              <mc:Fallback>
                <p:oleObj name="Microsoft Draw Drawing" r:id="rId5" imgW="7138080" imgH="17319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701" y="2069503"/>
                        <a:ext cx="5594362" cy="1375826"/>
                      </a:xfrm>
                      <a:prstGeom prst="rect">
                        <a:avLst/>
                      </a:prstGeom>
                      <a:solidFill>
                        <a:schemeClr val="bg1"/>
                      </a:solidFill>
                      <a:ln w="19050">
                        <a:solidFill>
                          <a:schemeClr val="accent2"/>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0" y="371474"/>
            <a:ext cx="9144000" cy="2333625"/>
          </a:xfrm>
          <a:prstGeom prst="rect">
            <a:avLst/>
          </a:prstGeom>
          <a:noFill/>
          <a:ln w="9525">
            <a:noFill/>
            <a:miter lim="800000"/>
            <a:headEnd/>
            <a:tailEnd/>
          </a:ln>
        </p:spPr>
        <p:txBody>
          <a:bodyPr/>
          <a:lstStyle/>
          <a:p>
            <a:pPr marL="342900" indent="-342900">
              <a:spcBef>
                <a:spcPct val="20000"/>
              </a:spcBef>
              <a:tabLst>
                <a:tab pos="457200" algn="l"/>
                <a:tab pos="914400" algn="l"/>
              </a:tabLst>
            </a:pPr>
            <a:r>
              <a:rPr lang="en-US" sz="2200" b="1" u="sng" dirty="0">
                <a:solidFill>
                  <a:srgbClr val="FF3300"/>
                </a:solidFill>
              </a:rPr>
              <a:t>Example</a:t>
            </a:r>
            <a:r>
              <a:rPr lang="en-US" sz="2200" dirty="0">
                <a:solidFill>
                  <a:srgbClr val="FF3300"/>
                </a:solidFill>
              </a:rPr>
              <a:t>:  (continued)</a:t>
            </a:r>
          </a:p>
          <a:p>
            <a:pPr marL="342900" indent="-342900">
              <a:spcBef>
                <a:spcPct val="20000"/>
              </a:spcBef>
              <a:tabLst>
                <a:tab pos="457200" algn="l"/>
                <a:tab pos="914400" algn="l"/>
              </a:tabLst>
            </a:pPr>
            <a:r>
              <a:rPr lang="en-US" sz="2200" dirty="0">
                <a:solidFill>
                  <a:srgbClr val="FF3300"/>
                </a:solidFill>
              </a:rPr>
              <a:t>D)	Draw the new circuit.  Determine the new H(s) and verify that the LM response has been shifted as planned.</a:t>
            </a:r>
          </a:p>
          <a:p>
            <a:pPr marL="342900" indent="-342900">
              <a:spcBef>
                <a:spcPct val="20000"/>
              </a:spcBef>
              <a:tabLst>
                <a:tab pos="457200" algn="l"/>
                <a:tab pos="914400" algn="l"/>
              </a:tabLst>
            </a:pPr>
            <a:r>
              <a:rPr lang="en-US" sz="2200" dirty="0">
                <a:solidFill>
                  <a:srgbClr val="FF3300"/>
                </a:solidFill>
              </a:rPr>
              <a:t>E)	Calculate the circuit impedance at the break frequency for the new circuit and compare it to the circuit impedance at the break frequency for the original circuit.</a:t>
            </a:r>
            <a:endParaRPr lang="en-US" sz="2200" dirty="0"/>
          </a:p>
        </p:txBody>
      </p:sp>
      <p:sp>
        <p:nvSpPr>
          <p:cNvPr id="7"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9"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5"/>
          <p:cNvSpPr>
            <a:spLocks noChangeArrowheads="1"/>
          </p:cNvSpPr>
          <p:nvPr/>
        </p:nvSpPr>
        <p:spPr bwMode="auto">
          <a:xfrm>
            <a:off x="0" y="368300"/>
            <a:ext cx="9144000" cy="93980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rgbClr val="FF3300"/>
                </a:solidFill>
              </a:rPr>
              <a:t>Example:</a:t>
            </a:r>
          </a:p>
          <a:p>
            <a:pPr>
              <a:spcBef>
                <a:spcPct val="20000"/>
              </a:spcBef>
              <a:tabLst>
                <a:tab pos="457200" algn="l"/>
                <a:tab pos="914400" algn="l"/>
              </a:tabLst>
            </a:pPr>
            <a:r>
              <a:rPr lang="en-US" sz="2200" dirty="0">
                <a:solidFill>
                  <a:srgbClr val="FF3300"/>
                </a:solidFill>
              </a:rPr>
              <a:t>Find H(jw) for H(s) shown below and put H(jw) in “standard form.”</a:t>
            </a:r>
            <a:endParaRPr lang="en-US" sz="2200" dirty="0">
              <a:solidFill>
                <a:schemeClr val="accent2"/>
              </a:solidFill>
            </a:endParaRPr>
          </a:p>
        </p:txBody>
      </p:sp>
      <p:graphicFrame>
        <p:nvGraphicFramePr>
          <p:cNvPr id="3074" name="Object 8"/>
          <p:cNvGraphicFramePr>
            <a:graphicFrameLocks noChangeAspect="1"/>
          </p:cNvGraphicFramePr>
          <p:nvPr/>
        </p:nvGraphicFramePr>
        <p:xfrm>
          <a:off x="152400" y="1282700"/>
          <a:ext cx="2825684" cy="889000"/>
        </p:xfrm>
        <a:graphic>
          <a:graphicData uri="http://schemas.openxmlformats.org/presentationml/2006/ole">
            <mc:AlternateContent xmlns:mc="http://schemas.openxmlformats.org/markup-compatibility/2006">
              <mc:Choice xmlns:v="urn:schemas-microsoft-com:vml" Requires="v">
                <p:oleObj spid="_x0000_s33809" name="Equation" r:id="rId3" imgW="1523880" imgH="419040" progId="">
                  <p:embed/>
                </p:oleObj>
              </mc:Choice>
              <mc:Fallback>
                <p:oleObj name="Equation" r:id="rId3" imgW="1523880" imgH="41904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82700"/>
                        <a:ext cx="2825684" cy="889000"/>
                      </a:xfrm>
                      <a:prstGeom prst="rect">
                        <a:avLst/>
                      </a:prstGeom>
                      <a:solidFill>
                        <a:schemeClr val="bg1"/>
                      </a:solidFill>
                      <a:ln>
                        <a:noFill/>
                      </a:ln>
                      <a:extLst>
                        <a:ext uri="{91240B29-F687-4F45-9708-019B960494DF}">
                          <a14:hiddenLine xmlns:a14="http://schemas.microsoft.com/office/drawing/2010/main" w="19050">
                            <a:solidFill>
                              <a:schemeClr val="accent2"/>
                            </a:solidFill>
                            <a:miter lim="800000"/>
                            <a:headEnd/>
                            <a:tailEnd/>
                          </a14:hiddenLine>
                        </a:ext>
                      </a:extLst>
                    </p:spPr>
                  </p:pic>
                </p:oleObj>
              </mc:Fallback>
            </mc:AlternateContent>
          </a:graphicData>
        </a:graphic>
      </p:graphicFrame>
      <p:sp>
        <p:nvSpPr>
          <p:cNvPr id="8"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0" y="1885042"/>
            <a:ext cx="9144000" cy="762000"/>
          </a:xfrm>
          <a:prstGeom prst="rect">
            <a:avLst/>
          </a:prstGeom>
          <a:noFill/>
          <a:ln w="9525">
            <a:noFill/>
            <a:miter lim="800000"/>
            <a:headEnd/>
            <a:tailEnd/>
          </a:ln>
        </p:spPr>
        <p:txBody>
          <a:bodyPr/>
          <a:lstStyle/>
          <a:p>
            <a:pPr>
              <a:spcBef>
                <a:spcPct val="20000"/>
              </a:spcBef>
              <a:tabLst>
                <a:tab pos="520700" algn="l"/>
                <a:tab pos="914400" algn="l"/>
              </a:tabLst>
            </a:pPr>
            <a:r>
              <a:rPr lang="en-US" sz="2200" dirty="0">
                <a:solidFill>
                  <a:srgbClr val="FF3300"/>
                </a:solidFill>
              </a:rPr>
              <a:t>Show how the LM and phase of each term in 20log|H(jw)| is additive (or acts separately).</a:t>
            </a:r>
          </a:p>
        </p:txBody>
      </p:sp>
      <p:sp>
        <p:nvSpPr>
          <p:cNvPr id="15366" name="Rectangle 7"/>
          <p:cNvSpPr>
            <a:spLocks noChangeArrowheads="1"/>
          </p:cNvSpPr>
          <p:nvPr/>
        </p:nvSpPr>
        <p:spPr bwMode="auto">
          <a:xfrm>
            <a:off x="0" y="5411450"/>
            <a:ext cx="9144000" cy="1446550"/>
          </a:xfrm>
          <a:prstGeom prst="rect">
            <a:avLst/>
          </a:prstGeom>
          <a:noFill/>
          <a:ln w="9525">
            <a:noFill/>
            <a:miter lim="800000"/>
            <a:headEnd/>
            <a:tailEnd/>
          </a:ln>
        </p:spPr>
        <p:txBody>
          <a:bodyPr wrap="square">
            <a:spAutoFit/>
          </a:bodyPr>
          <a:lstStyle/>
          <a:p>
            <a:pPr>
              <a:tabLst>
                <a:tab pos="342900" algn="l"/>
              </a:tabLst>
            </a:pPr>
            <a:r>
              <a:rPr lang="en-US" sz="2200" u="sng" dirty="0">
                <a:solidFill>
                  <a:schemeClr val="accent2"/>
                </a:solidFill>
              </a:rPr>
              <a:t>Drawing Bode plots</a:t>
            </a:r>
            <a:r>
              <a:rPr lang="en-US" sz="2200" dirty="0">
                <a:solidFill>
                  <a:schemeClr val="accent2"/>
                </a:solidFill>
              </a:rPr>
              <a:t>:</a:t>
            </a:r>
          </a:p>
          <a:p>
            <a:pPr>
              <a:tabLst>
                <a:tab pos="342900" algn="l"/>
              </a:tabLst>
            </a:pPr>
            <a:r>
              <a:rPr lang="en-US" sz="2200" dirty="0">
                <a:solidFill>
                  <a:schemeClr val="accent2"/>
                </a:solidFill>
              </a:rPr>
              <a:t>To draw a Bode plot for any H(s), we need to:</a:t>
            </a:r>
          </a:p>
          <a:p>
            <a:pPr>
              <a:tabLst>
                <a:tab pos="342900" algn="l"/>
              </a:tabLst>
            </a:pPr>
            <a:r>
              <a:rPr lang="en-US" sz="2200" dirty="0">
                <a:solidFill>
                  <a:schemeClr val="accent2"/>
                </a:solidFill>
              </a:rPr>
              <a:t>1)  Recognize the different types of terms that can occur in H(s)   (or H(jw))</a:t>
            </a:r>
          </a:p>
          <a:p>
            <a:pPr>
              <a:tabLst>
                <a:tab pos="342900" algn="l"/>
              </a:tabLst>
            </a:pPr>
            <a:r>
              <a:rPr lang="en-US" sz="2200" dirty="0">
                <a:solidFill>
                  <a:schemeClr val="accent2"/>
                </a:solidFill>
              </a:rPr>
              <a:t>2)  Learn how to draw the log-magnitude and phase plots for each type of term</a:t>
            </a:r>
            <a:r>
              <a:rPr lang="en-US" sz="2200" dirty="0" smtClean="0">
                <a:solidFill>
                  <a:schemeClr val="accent2"/>
                </a:solidFill>
              </a:rPr>
              <a:t>.</a:t>
            </a:r>
            <a:endParaRPr lang="en-US" sz="2200" dirty="0">
              <a:solidFill>
                <a:schemeClr val="accent2"/>
              </a:solidFill>
            </a:endParaRPr>
          </a:p>
        </p:txBody>
      </p:sp>
      <p:sp>
        <p:nvSpPr>
          <p:cNvPr id="15367" name="Rectangle 8"/>
          <p:cNvSpPr>
            <a:spLocks noChangeArrowheads="1"/>
          </p:cNvSpPr>
          <p:nvPr/>
        </p:nvSpPr>
        <p:spPr bwMode="auto">
          <a:xfrm>
            <a:off x="0" y="406400"/>
            <a:ext cx="9144000" cy="1511300"/>
          </a:xfrm>
          <a:prstGeom prst="rect">
            <a:avLst/>
          </a:prstGeom>
          <a:noFill/>
          <a:ln w="9525">
            <a:noFill/>
            <a:miter lim="800000"/>
            <a:headEnd/>
            <a:tailEnd/>
          </a:ln>
        </p:spPr>
        <p:txBody>
          <a:bodyPr/>
          <a:lstStyle/>
          <a:p>
            <a:pPr>
              <a:spcBef>
                <a:spcPct val="20000"/>
              </a:spcBef>
              <a:tabLst>
                <a:tab pos="457200" algn="l"/>
                <a:tab pos="914400" algn="l"/>
              </a:tabLst>
            </a:pPr>
            <a:r>
              <a:rPr lang="en-US" sz="2200" b="1" u="sng" dirty="0">
                <a:solidFill>
                  <a:schemeClr val="accent2"/>
                </a:solidFill>
              </a:rPr>
              <a:t>The additive effect of terms in H(jw):</a:t>
            </a:r>
          </a:p>
          <a:p>
            <a:pPr>
              <a:spcBef>
                <a:spcPct val="20000"/>
              </a:spcBef>
              <a:tabLst>
                <a:tab pos="457200" algn="l"/>
                <a:tab pos="914400" algn="l"/>
              </a:tabLst>
            </a:pPr>
            <a:r>
              <a:rPr lang="en-US" sz="2200" dirty="0">
                <a:solidFill>
                  <a:schemeClr val="accent2"/>
                </a:solidFill>
              </a:rPr>
              <a:t>The reason that Bode plot approximations are used with the </a:t>
            </a:r>
            <a:r>
              <a:rPr lang="en-US" sz="2200" b="1" i="1" dirty="0">
                <a:solidFill>
                  <a:schemeClr val="accent2"/>
                </a:solidFill>
              </a:rPr>
              <a:t>log-magnitude</a:t>
            </a:r>
            <a:r>
              <a:rPr lang="en-US" sz="2200" dirty="0">
                <a:solidFill>
                  <a:schemeClr val="accent2"/>
                </a:solidFill>
              </a:rPr>
              <a:t> is due to the fact that this makes individual terms in the LM additive.  The phase is also additive.</a:t>
            </a:r>
            <a:endParaRPr lang="en-US" sz="2200" dirty="0"/>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2167516052"/>
              </p:ext>
            </p:extLst>
          </p:nvPr>
        </p:nvGraphicFramePr>
        <p:xfrm>
          <a:off x="0" y="2537355"/>
          <a:ext cx="7240908" cy="1186543"/>
        </p:xfrm>
        <a:graphic>
          <a:graphicData uri="http://schemas.openxmlformats.org/presentationml/2006/ole">
            <mc:AlternateContent xmlns:mc="http://schemas.openxmlformats.org/markup-compatibility/2006">
              <mc:Choice xmlns:v="urn:schemas-microsoft-com:vml" Requires="v">
                <p:oleObj spid="_x0000_s73739" name="Equation" r:id="rId3" imgW="4330440" imgH="711000" progId="Equation.3">
                  <p:embed/>
                </p:oleObj>
              </mc:Choice>
              <mc:Fallback>
                <p:oleObj name="Equation" r:id="rId3" imgW="4330440" imgH="711000" progId="Equation.3">
                  <p:embed/>
                  <p:pic>
                    <p:nvPicPr>
                      <p:cNvPr id="0" name=""/>
                      <p:cNvPicPr/>
                      <p:nvPr/>
                    </p:nvPicPr>
                    <p:blipFill>
                      <a:blip r:embed="rId4"/>
                      <a:stretch>
                        <a:fillRect/>
                      </a:stretch>
                    </p:blipFill>
                    <p:spPr>
                      <a:xfrm>
                        <a:off x="0" y="2537355"/>
                        <a:ext cx="7240908" cy="1186543"/>
                      </a:xfrm>
                      <a:prstGeom prst="rect">
                        <a:avLst/>
                      </a:prstGeom>
                      <a:ln w="31750">
                        <a:no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8"/>
          <p:cNvSpPr>
            <a:spLocks noChangeArrowheads="1"/>
          </p:cNvSpPr>
          <p:nvPr/>
        </p:nvSpPr>
        <p:spPr bwMode="auto">
          <a:xfrm>
            <a:off x="0" y="369888"/>
            <a:ext cx="9144000" cy="6524863"/>
          </a:xfrm>
          <a:prstGeom prst="rect">
            <a:avLst/>
          </a:prstGeom>
          <a:noFill/>
          <a:ln w="9525">
            <a:noFill/>
            <a:miter lim="800000"/>
            <a:headEnd/>
            <a:tailEnd/>
          </a:ln>
        </p:spPr>
        <p:txBody>
          <a:bodyPr wrap="square">
            <a:spAutoFit/>
          </a:bodyPr>
          <a:lstStyle/>
          <a:p>
            <a:pPr>
              <a:tabLst>
                <a:tab pos="225425" algn="l"/>
              </a:tabLst>
            </a:pPr>
            <a:r>
              <a:rPr lang="en-US" sz="2200" b="1" u="sng" dirty="0">
                <a:solidFill>
                  <a:schemeClr val="accent2"/>
                </a:solidFill>
              </a:rPr>
              <a:t>5 types of terms in H(jw)</a:t>
            </a:r>
          </a:p>
          <a:p>
            <a:pPr>
              <a:tabLst>
                <a:tab pos="225425" algn="l"/>
              </a:tabLst>
            </a:pPr>
            <a:r>
              <a:rPr lang="en-US" sz="2200" b="1" dirty="0">
                <a:solidFill>
                  <a:schemeClr val="accent2"/>
                </a:solidFill>
              </a:rPr>
              <a:t>1)   K (a constant)</a:t>
            </a:r>
          </a:p>
          <a:p>
            <a:pPr>
              <a:tabLst>
                <a:tab pos="225425" algn="l"/>
              </a:tabLst>
            </a:pPr>
            <a:endParaRPr lang="en-US" sz="2200" b="1" dirty="0">
              <a:solidFill>
                <a:schemeClr val="accent2"/>
              </a:solidFill>
            </a:endParaRPr>
          </a:p>
          <a:p>
            <a:pPr>
              <a:tabLst>
                <a:tab pos="225425" algn="l"/>
              </a:tabLst>
            </a:pPr>
            <a:r>
              <a:rPr lang="en-US" sz="2200" b="1" dirty="0">
                <a:solidFill>
                  <a:schemeClr val="accent2"/>
                </a:solidFill>
              </a:rPr>
              <a:t>2)                        (a zero)            or                           (a pole)</a:t>
            </a:r>
          </a:p>
          <a:p>
            <a:pPr>
              <a:tabLst>
                <a:tab pos="225425" algn="l"/>
              </a:tabLst>
            </a:pPr>
            <a:endParaRPr lang="en-US" sz="2200" b="1" dirty="0">
              <a:solidFill>
                <a:schemeClr val="accent2"/>
              </a:solidFill>
            </a:endParaRPr>
          </a:p>
          <a:p>
            <a:pPr>
              <a:tabLst>
                <a:tab pos="225425" algn="l"/>
              </a:tabLst>
            </a:pPr>
            <a:endParaRPr lang="en-US" sz="2200" b="1" dirty="0">
              <a:solidFill>
                <a:schemeClr val="accent2"/>
              </a:solidFill>
            </a:endParaRPr>
          </a:p>
          <a:p>
            <a:pPr>
              <a:tabLst>
                <a:tab pos="225425" algn="l"/>
              </a:tabLst>
            </a:pPr>
            <a:r>
              <a:rPr lang="en-US" sz="2200" b="1" dirty="0">
                <a:solidFill>
                  <a:schemeClr val="accent2"/>
                </a:solidFill>
              </a:rPr>
              <a:t>3)  jw (a zero)  or        1/jw  (a pole)</a:t>
            </a:r>
          </a:p>
          <a:p>
            <a:pPr>
              <a:tabLst>
                <a:tab pos="225425" algn="l"/>
              </a:tabLst>
            </a:pPr>
            <a:r>
              <a:rPr lang="en-US" sz="2200" b="1" dirty="0">
                <a:solidFill>
                  <a:schemeClr val="accent2"/>
                </a:solidFill>
              </a:rPr>
              <a:t>                   </a:t>
            </a:r>
          </a:p>
          <a:p>
            <a:pPr>
              <a:tabLst>
                <a:tab pos="225425" algn="l"/>
              </a:tabLst>
            </a:pPr>
            <a:endParaRPr lang="en-US" sz="2200" b="1" dirty="0">
              <a:solidFill>
                <a:schemeClr val="accent2"/>
              </a:solidFill>
            </a:endParaRPr>
          </a:p>
          <a:p>
            <a:pPr>
              <a:tabLst>
                <a:tab pos="225425" algn="l"/>
              </a:tabLst>
            </a:pPr>
            <a:r>
              <a:rPr lang="en-US" sz="2200" b="1" dirty="0">
                <a:solidFill>
                  <a:schemeClr val="accent2"/>
                </a:solidFill>
              </a:rPr>
              <a:t>4) </a:t>
            </a:r>
          </a:p>
          <a:p>
            <a:pPr>
              <a:tabLst>
                <a:tab pos="225425" algn="l"/>
              </a:tabLst>
            </a:pPr>
            <a:endParaRPr lang="en-US" sz="2200" b="1" dirty="0">
              <a:solidFill>
                <a:schemeClr val="accent2"/>
              </a:solidFill>
            </a:endParaRPr>
          </a:p>
          <a:p>
            <a:pPr>
              <a:tabLst>
                <a:tab pos="225425" algn="l"/>
              </a:tabLst>
            </a:pPr>
            <a:endParaRPr lang="en-US" sz="2200" b="1" dirty="0">
              <a:solidFill>
                <a:schemeClr val="accent2"/>
              </a:solidFill>
            </a:endParaRPr>
          </a:p>
          <a:p>
            <a:pPr>
              <a:tabLst>
                <a:tab pos="225425" algn="l"/>
              </a:tabLst>
            </a:pPr>
            <a:endParaRPr lang="en-US" sz="2200" b="1" dirty="0">
              <a:solidFill>
                <a:schemeClr val="accent2"/>
              </a:solidFill>
            </a:endParaRPr>
          </a:p>
          <a:p>
            <a:pPr>
              <a:tabLst>
                <a:tab pos="225425" algn="l"/>
              </a:tabLst>
            </a:pPr>
            <a:r>
              <a:rPr lang="en-US" sz="2200" b="1" dirty="0">
                <a:solidFill>
                  <a:schemeClr val="accent2"/>
                </a:solidFill>
              </a:rPr>
              <a:t>5) </a:t>
            </a:r>
            <a:r>
              <a:rPr lang="en-US" sz="2200" b="1" dirty="0" smtClean="0">
                <a:solidFill>
                  <a:schemeClr val="accent2"/>
                </a:solidFill>
              </a:rPr>
              <a:t> Any </a:t>
            </a:r>
            <a:r>
              <a:rPr lang="en-US" sz="2200" b="1" dirty="0">
                <a:solidFill>
                  <a:schemeClr val="accent2"/>
                </a:solidFill>
              </a:rPr>
              <a:t>of the terms raised to a positive integer power.</a:t>
            </a:r>
          </a:p>
          <a:p>
            <a:pPr>
              <a:tabLst>
                <a:tab pos="225425" algn="l"/>
              </a:tabLst>
            </a:pPr>
            <a:endParaRPr lang="en-US" sz="2200" b="1" dirty="0">
              <a:solidFill>
                <a:schemeClr val="accent2"/>
              </a:solidFill>
            </a:endParaRPr>
          </a:p>
          <a:p>
            <a:pPr>
              <a:tabLst>
                <a:tab pos="225425" algn="l"/>
              </a:tabLst>
            </a:pPr>
            <a:endParaRPr lang="en-US" sz="2200" b="1" dirty="0" smtClean="0">
              <a:solidFill>
                <a:schemeClr val="accent2"/>
              </a:solidFill>
            </a:endParaRPr>
          </a:p>
          <a:p>
            <a:pPr>
              <a:tabLst>
                <a:tab pos="225425" algn="l"/>
              </a:tabLst>
            </a:pPr>
            <a:endParaRPr lang="en-US" sz="2200" b="1" dirty="0">
              <a:solidFill>
                <a:schemeClr val="accent2"/>
              </a:solidFill>
            </a:endParaRPr>
          </a:p>
          <a:p>
            <a:pPr>
              <a:tabLst>
                <a:tab pos="225425" algn="l"/>
              </a:tabLst>
            </a:pPr>
            <a:endParaRPr lang="en-US" sz="2200" b="1" dirty="0">
              <a:solidFill>
                <a:schemeClr val="accent2"/>
              </a:solidFill>
            </a:endParaRPr>
          </a:p>
          <a:p>
            <a:pPr>
              <a:tabLst>
                <a:tab pos="225425" algn="l"/>
              </a:tabLst>
            </a:pPr>
            <a:r>
              <a:rPr lang="en-US" sz="2200" b="1" dirty="0">
                <a:solidFill>
                  <a:schemeClr val="accent2"/>
                </a:solidFill>
              </a:rPr>
              <a:t>Each term is now examined in detail.</a:t>
            </a:r>
          </a:p>
        </p:txBody>
      </p:sp>
      <p:graphicFrame>
        <p:nvGraphicFramePr>
          <p:cNvPr id="4098" name="Object 9"/>
          <p:cNvGraphicFramePr>
            <a:graphicFrameLocks noChangeAspect="1"/>
          </p:cNvGraphicFramePr>
          <p:nvPr/>
        </p:nvGraphicFramePr>
        <p:xfrm>
          <a:off x="626833" y="1257301"/>
          <a:ext cx="1240067" cy="812800"/>
        </p:xfrm>
        <a:graphic>
          <a:graphicData uri="http://schemas.openxmlformats.org/presentationml/2006/ole">
            <mc:AlternateContent xmlns:mc="http://schemas.openxmlformats.org/markup-compatibility/2006">
              <mc:Choice xmlns:v="urn:schemas-microsoft-com:vml" Requires="v">
                <p:oleObj spid="_x0000_s34878" name="Equation" r:id="rId3" imgW="723600" imgH="431640" progId="">
                  <p:embed/>
                </p:oleObj>
              </mc:Choice>
              <mc:Fallback>
                <p:oleObj name="Equation" r:id="rId3" imgW="723600" imgH="43164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33" y="1257301"/>
                        <a:ext cx="1240067"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10"/>
          <p:cNvGraphicFramePr>
            <a:graphicFrameLocks noChangeAspect="1"/>
          </p:cNvGraphicFramePr>
          <p:nvPr/>
        </p:nvGraphicFramePr>
        <p:xfrm>
          <a:off x="437838" y="3275013"/>
          <a:ext cx="8706162" cy="1081087"/>
        </p:xfrm>
        <a:graphic>
          <a:graphicData uri="http://schemas.openxmlformats.org/presentationml/2006/ole">
            <mc:AlternateContent xmlns:mc="http://schemas.openxmlformats.org/markup-compatibility/2006">
              <mc:Choice xmlns:v="urn:schemas-microsoft-com:vml" Requires="v">
                <p:oleObj spid="_x0000_s34879" name="Equation" r:id="rId5" imgW="5587920" imgH="672840" progId="">
                  <p:embed/>
                </p:oleObj>
              </mc:Choice>
              <mc:Fallback>
                <p:oleObj name="Equation" r:id="rId5" imgW="5587920" imgH="672840"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38" y="3275013"/>
                        <a:ext cx="8706162" cy="108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11"/>
          <p:cNvGraphicFramePr>
            <a:graphicFrameLocks noChangeAspect="1"/>
          </p:cNvGraphicFramePr>
          <p:nvPr/>
        </p:nvGraphicFramePr>
        <p:xfrm>
          <a:off x="4267200" y="1201436"/>
          <a:ext cx="1308100" cy="1190927"/>
        </p:xfrm>
        <a:graphic>
          <a:graphicData uri="http://schemas.openxmlformats.org/presentationml/2006/ole">
            <mc:AlternateContent xmlns:mc="http://schemas.openxmlformats.org/markup-compatibility/2006">
              <mc:Choice xmlns:v="urn:schemas-microsoft-com:vml" Requires="v">
                <p:oleObj spid="_x0000_s34880" name="Equation" r:id="rId7" imgW="749160" imgH="622080" progId="">
                  <p:embed/>
                </p:oleObj>
              </mc:Choice>
              <mc:Fallback>
                <p:oleObj name="Equation" r:id="rId7" imgW="749160" imgH="622080"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1201436"/>
                        <a:ext cx="1308100" cy="11909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12"/>
          <p:cNvGraphicFramePr>
            <a:graphicFrameLocks noChangeAspect="1"/>
          </p:cNvGraphicFramePr>
          <p:nvPr/>
        </p:nvGraphicFramePr>
        <p:xfrm>
          <a:off x="738188" y="5219700"/>
          <a:ext cx="4927254" cy="927100"/>
        </p:xfrm>
        <a:graphic>
          <a:graphicData uri="http://schemas.openxmlformats.org/presentationml/2006/ole">
            <mc:AlternateContent xmlns:mc="http://schemas.openxmlformats.org/markup-compatibility/2006">
              <mc:Choice xmlns:v="urn:schemas-microsoft-com:vml" Requires="v">
                <p:oleObj spid="_x0000_s34881" name="Equation" r:id="rId9" imgW="2971800" imgH="507960" progId="">
                  <p:embed/>
                </p:oleObj>
              </mc:Choice>
              <mc:Fallback>
                <p:oleObj name="Equation" r:id="rId9" imgW="2971800" imgH="507960" progId="">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188" y="5219700"/>
                        <a:ext cx="4927254"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3"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5"/>
          <p:cNvSpPr>
            <a:spLocks noChangeArrowheads="1"/>
          </p:cNvSpPr>
          <p:nvPr/>
        </p:nvSpPr>
        <p:spPr bwMode="auto">
          <a:xfrm>
            <a:off x="0" y="382588"/>
            <a:ext cx="9144000" cy="1446550"/>
          </a:xfrm>
          <a:prstGeom prst="rect">
            <a:avLst/>
          </a:prstGeom>
          <a:noFill/>
          <a:ln w="9525">
            <a:noFill/>
            <a:miter lim="800000"/>
            <a:headEnd/>
            <a:tailEnd/>
          </a:ln>
        </p:spPr>
        <p:txBody>
          <a:bodyPr wrap="square">
            <a:spAutoFit/>
          </a:bodyPr>
          <a:lstStyle/>
          <a:p>
            <a:pPr>
              <a:tabLst>
                <a:tab pos="225425" algn="l"/>
              </a:tabLst>
            </a:pPr>
            <a:r>
              <a:rPr lang="en-US" sz="2200" b="1" dirty="0">
                <a:solidFill>
                  <a:schemeClr val="accent2"/>
                </a:solidFill>
              </a:rPr>
              <a:t>1. </a:t>
            </a:r>
            <a:r>
              <a:rPr lang="en-US" sz="2200" b="1" u="sng" dirty="0">
                <a:solidFill>
                  <a:schemeClr val="accent2"/>
                </a:solidFill>
              </a:rPr>
              <a:t>Constant term in H(jw)</a:t>
            </a:r>
            <a:endParaRPr lang="en-US" sz="2200" b="1" dirty="0">
              <a:solidFill>
                <a:schemeClr val="accent2"/>
              </a:solidFill>
            </a:endParaRPr>
          </a:p>
          <a:p>
            <a:pPr>
              <a:tabLst>
                <a:tab pos="225425" algn="l"/>
              </a:tabLst>
            </a:pPr>
            <a:r>
              <a:rPr lang="en-US" sz="2200" b="1" dirty="0">
                <a:solidFill>
                  <a:schemeClr val="accent2"/>
                </a:solidFill>
              </a:rPr>
              <a:t>	If H(jw) = K = K</a:t>
            </a:r>
            <a:r>
              <a:rPr lang="en-US" sz="2200" b="1" u="sng" dirty="0">
                <a:solidFill>
                  <a:schemeClr val="accent2"/>
                </a:solidFill>
              </a:rPr>
              <a:t>/0</a:t>
            </a:r>
            <a:r>
              <a:rPr lang="en-US" sz="2200" b="1" u="sng" dirty="0">
                <a:solidFill>
                  <a:schemeClr val="accent2"/>
                </a:solidFill>
                <a:sym typeface="Symbol" pitchFamily="18" charset="2"/>
              </a:rPr>
              <a:t></a:t>
            </a:r>
            <a:r>
              <a:rPr lang="en-US" sz="2200" b="1" dirty="0">
                <a:solidFill>
                  <a:schemeClr val="accent2"/>
                </a:solidFill>
              </a:rPr>
              <a:t>    </a:t>
            </a:r>
          </a:p>
          <a:p>
            <a:pPr>
              <a:tabLst>
                <a:tab pos="225425" algn="l"/>
              </a:tabLst>
            </a:pPr>
            <a:r>
              <a:rPr lang="en-US" sz="2200" b="1" dirty="0">
                <a:solidFill>
                  <a:schemeClr val="accent2"/>
                </a:solidFill>
              </a:rPr>
              <a:t>	Then LM = 20log(K)  and </a:t>
            </a:r>
            <a:r>
              <a:rPr lang="en-US" sz="2200" b="1" dirty="0">
                <a:solidFill>
                  <a:schemeClr val="accent2"/>
                </a:solidFill>
                <a:sym typeface="Symbol" pitchFamily="18" charset="2"/>
              </a:rPr>
              <a:t></a:t>
            </a:r>
            <a:r>
              <a:rPr lang="en-US" sz="2200" b="1" dirty="0">
                <a:solidFill>
                  <a:schemeClr val="accent2"/>
                </a:solidFill>
              </a:rPr>
              <a:t>(w) = 0</a:t>
            </a:r>
            <a:r>
              <a:rPr lang="en-US" sz="2200" b="1" dirty="0">
                <a:solidFill>
                  <a:schemeClr val="accent2"/>
                </a:solidFill>
                <a:sym typeface="Symbol" pitchFamily="18" charset="2"/>
              </a:rPr>
              <a:t></a:t>
            </a:r>
            <a:r>
              <a:rPr lang="en-US" sz="2200" b="1" dirty="0">
                <a:solidFill>
                  <a:schemeClr val="accent2"/>
                </a:solidFill>
              </a:rPr>
              <a:t>  ,  so the LM and phase responses are:</a:t>
            </a:r>
          </a:p>
        </p:txBody>
      </p:sp>
      <p:graphicFrame>
        <p:nvGraphicFramePr>
          <p:cNvPr id="5122" name="Object 6"/>
          <p:cNvGraphicFramePr>
            <a:graphicFrameLocks noChangeAspect="1"/>
          </p:cNvGraphicFramePr>
          <p:nvPr/>
        </p:nvGraphicFramePr>
        <p:xfrm>
          <a:off x="49516" y="1905000"/>
          <a:ext cx="9094484" cy="2521524"/>
        </p:xfrm>
        <a:graphic>
          <a:graphicData uri="http://schemas.openxmlformats.org/presentationml/2006/ole">
            <mc:AlternateContent xmlns:mc="http://schemas.openxmlformats.org/markup-compatibility/2006">
              <mc:Choice xmlns:v="urn:schemas-microsoft-com:vml" Requires="v">
                <p:oleObj spid="_x0000_s35857" name="Microsoft Draw Drawing" r:id="rId3" imgW="6995880" imgH="1941120" progId="">
                  <p:embed/>
                </p:oleObj>
              </mc:Choice>
              <mc:Fallback>
                <p:oleObj name="Microsoft Draw Drawing" r:id="rId3" imgW="6995880" imgH="194112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6" y="1905000"/>
                        <a:ext cx="9094484" cy="2521524"/>
                      </a:xfrm>
                      <a:prstGeom prst="rect">
                        <a:avLst/>
                      </a:prstGeom>
                      <a:solidFill>
                        <a:schemeClr val="bg1"/>
                      </a:solidFill>
                      <a:ln>
                        <a:noFill/>
                      </a:ln>
                      <a:extLst>
                        <a:ext uri="{91240B29-F687-4F45-9708-019B960494DF}">
                          <a14:hiddenLine xmlns:a14="http://schemas.microsoft.com/office/drawing/2010/main" w="19050">
                            <a:solidFill>
                              <a:schemeClr val="accent2"/>
                            </a:solidFill>
                            <a:miter lim="800000"/>
                            <a:headEnd/>
                            <a:tailEnd/>
                          </a14:hiddenLine>
                        </a:ext>
                      </a:extLst>
                    </p:spPr>
                  </p:pic>
                </p:oleObj>
              </mc:Fallback>
            </mc:AlternateContent>
          </a:graphicData>
        </a:graphic>
      </p:graphicFrame>
      <p:sp>
        <p:nvSpPr>
          <p:cNvPr id="5127" name="Rectangle 7"/>
          <p:cNvSpPr>
            <a:spLocks noChangeArrowheads="1"/>
          </p:cNvSpPr>
          <p:nvPr/>
        </p:nvSpPr>
        <p:spPr bwMode="auto">
          <a:xfrm>
            <a:off x="0" y="5411450"/>
            <a:ext cx="9144000" cy="1107996"/>
          </a:xfrm>
          <a:prstGeom prst="rect">
            <a:avLst/>
          </a:prstGeom>
          <a:noFill/>
          <a:ln w="9525">
            <a:noFill/>
            <a:miter lim="800000"/>
            <a:headEnd/>
            <a:tailEnd/>
          </a:ln>
        </p:spPr>
        <p:txBody>
          <a:bodyPr wrap="square">
            <a:spAutoFit/>
          </a:bodyPr>
          <a:lstStyle/>
          <a:p>
            <a:pPr>
              <a:tabLst>
                <a:tab pos="225425" algn="l"/>
              </a:tabLst>
            </a:pPr>
            <a:r>
              <a:rPr lang="en-US" sz="2200" b="1" u="sng" dirty="0">
                <a:solidFill>
                  <a:srgbClr val="FF3300"/>
                </a:solidFill>
              </a:rPr>
              <a:t>Summary</a:t>
            </a:r>
            <a:r>
              <a:rPr lang="en-US" sz="2200" dirty="0">
                <a:solidFill>
                  <a:srgbClr val="FF3300"/>
                </a:solidFill>
              </a:rPr>
              <a:t>:  A constant in H(jw):</a:t>
            </a:r>
          </a:p>
          <a:p>
            <a:pPr>
              <a:buFontTx/>
              <a:buChar char="•"/>
              <a:tabLst>
                <a:tab pos="225425" algn="l"/>
              </a:tabLst>
            </a:pPr>
            <a:r>
              <a:rPr lang="en-US" sz="2200" dirty="0">
                <a:solidFill>
                  <a:srgbClr val="FF3300"/>
                </a:solidFill>
              </a:rPr>
              <a:t>  Adds a constant value to the LM graph (shifts the entire graph up or down)</a:t>
            </a:r>
          </a:p>
          <a:p>
            <a:pPr>
              <a:buFontTx/>
              <a:buChar char="•"/>
              <a:tabLst>
                <a:tab pos="225425" algn="l"/>
              </a:tabLst>
            </a:pPr>
            <a:r>
              <a:rPr lang="en-US" sz="2200" dirty="0">
                <a:solidFill>
                  <a:srgbClr val="FF3300"/>
                </a:solidFill>
              </a:rPr>
              <a:t>  Has no effect on the phase</a:t>
            </a:r>
          </a:p>
        </p:txBody>
      </p:sp>
      <p:sp>
        <p:nvSpPr>
          <p:cNvPr id="9" name="Slide Number Placeholder 5"/>
          <p:cNvSpPr txBox="1">
            <a:spLocks/>
          </p:cNvSpPr>
          <p:nvPr/>
        </p:nvSpPr>
        <p:spPr bwMode="auto">
          <a:xfrm>
            <a:off x="7239000" y="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68ADA-7970-457C-94CA-C024B3451F40}"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0"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1" name="Rectangle 4"/>
          <p:cNvSpPr>
            <a:spLocks noChangeArrowheads="1"/>
          </p:cNvSpPr>
          <p:nvPr/>
        </p:nvSpPr>
        <p:spPr bwMode="auto">
          <a:xfrm>
            <a:off x="0" y="0"/>
            <a:ext cx="6705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Chapter 15      </a:t>
            </a:r>
            <a:r>
              <a:rPr lang="en-US" sz="2000" dirty="0">
                <a:solidFill>
                  <a:schemeClr val="accent2"/>
                </a:solidFill>
                <a:cs typeface="Times New Roman" pitchFamily="18" charset="0"/>
              </a:rPr>
              <a:t>EGR </a:t>
            </a:r>
            <a:r>
              <a:rPr lang="en-US" sz="2000" dirty="0" smtClean="0">
                <a:solidFill>
                  <a:schemeClr val="accent2"/>
                </a:solidFill>
                <a:cs typeface="Times New Roman" pitchFamily="18" charset="0"/>
              </a:rPr>
              <a:t>272 </a:t>
            </a:r>
            <a:r>
              <a:rPr lang="en-US" sz="2000" dirty="0">
                <a:solidFill>
                  <a:schemeClr val="accent2"/>
                </a:solidFill>
                <a:cs typeface="Times New Roman" pitchFamily="18" charset="0"/>
              </a:rPr>
              <a:t>– Circuit </a:t>
            </a:r>
            <a:r>
              <a:rPr lang="en-US" sz="2000" dirty="0" smtClean="0">
                <a:solidFill>
                  <a:schemeClr val="accent2"/>
                </a:solidFill>
                <a:cs typeface="Times New Roman" pitchFamily="18" charset="0"/>
              </a:rPr>
              <a:t>Theory II</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3489</TotalTime>
  <Words>2787</Words>
  <Application>Microsoft Office PowerPoint</Application>
  <PresentationFormat>On-screen Show (4:3)</PresentationFormat>
  <Paragraphs>329</Paragraphs>
  <Slides>50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50</vt:i4>
      </vt:variant>
    </vt:vector>
  </HeadingPairs>
  <TitlesOfParts>
    <vt:vector size="58" baseType="lpstr">
      <vt:lpstr>Arial</vt:lpstr>
      <vt:lpstr>Symbol</vt:lpstr>
      <vt:lpstr>Times New Roman</vt:lpstr>
      <vt:lpstr>Default Design</vt:lpstr>
      <vt:lpstr>Equation</vt:lpstr>
      <vt:lpstr>Microsoft Draw Drawing</vt:lpstr>
      <vt:lpstr>Document</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292</cp:revision>
  <cp:lastPrinted>2003-10-08T06:53:49Z</cp:lastPrinted>
  <dcterms:created xsi:type="dcterms:W3CDTF">2003-05-19T18:05:36Z</dcterms:created>
  <dcterms:modified xsi:type="dcterms:W3CDTF">2017-11-29T17:47:51Z</dcterms:modified>
</cp:coreProperties>
</file>