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0" r:id="rId2"/>
    <p:sldId id="291" r:id="rId3"/>
    <p:sldId id="363" r:id="rId4"/>
    <p:sldId id="364" r:id="rId5"/>
    <p:sldId id="365" r:id="rId6"/>
    <p:sldId id="292" r:id="rId7"/>
    <p:sldId id="293" r:id="rId8"/>
    <p:sldId id="294" r:id="rId9"/>
    <p:sldId id="295" r:id="rId10"/>
    <p:sldId id="296" r:id="rId11"/>
    <p:sldId id="297" r:id="rId12"/>
    <p:sldId id="299" r:id="rId13"/>
    <p:sldId id="298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68" r:id="rId23"/>
    <p:sldId id="308" r:id="rId24"/>
    <p:sldId id="309" r:id="rId25"/>
    <p:sldId id="366" r:id="rId26"/>
    <p:sldId id="36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66FF"/>
    <a:srgbClr val="FFFF66"/>
    <a:srgbClr val="CC0099"/>
    <a:srgbClr val="FF33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01" autoAdjust="0"/>
    <p:restoredTop sz="90929"/>
  </p:normalViewPr>
  <p:slideViewPr>
    <p:cSldViewPr snapToGrid="0">
      <p:cViewPr varScale="1">
        <p:scale>
          <a:sx n="116" d="100"/>
          <a:sy n="116" d="100"/>
        </p:scale>
        <p:origin x="19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302E302-8CFA-4076-9E8E-358AE5993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73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298C176-76EA-40B1-B1AB-5D73CB1E5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65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60389-214F-4E92-8972-5717E6054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D89E6-DFA2-4FFA-95C6-D63B33A9C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04F92-2E96-49A8-A8DD-D116C931D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2BDAC-0405-4B9F-B67D-47A806113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88299-E0C6-4802-A793-8C1B6E4CA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13E4F-44CF-402B-AC8B-956C1C85F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11849-DE79-4263-A1F2-FACB411B3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178B7-FEAF-42BA-8B8D-19519E1FA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09C7E-D427-4800-9C38-66C52C87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BCD0F-BE5C-4D31-AD71-F477B8A2A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0A3B6-D0F5-487C-B590-9476BB9BB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F04B09E-BD68-4761-BDCD-B6E8EB2C7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6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1029"/>
          <p:cNvSpPr>
            <a:spLocks noChangeArrowheads="1"/>
          </p:cNvSpPr>
          <p:nvPr/>
        </p:nvSpPr>
        <p:spPr bwMode="auto">
          <a:xfrm>
            <a:off x="0" y="885825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>
                <a:solidFill>
                  <a:schemeClr val="accent2"/>
                </a:solidFill>
              </a:rPr>
              <a:t>Frequency Response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This is an extremely important topic in EE.  Up until this point we have analyzed circuits without considering the effect on the answer over a wide range of frequencies.  Many circuits have frequency limitations that are very important.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 smtClean="0">
                <a:solidFill>
                  <a:srgbClr val="FF3300"/>
                </a:solidFill>
              </a:rPr>
              <a:t>Example</a:t>
            </a:r>
            <a:r>
              <a:rPr lang="en-US" sz="2200" dirty="0">
                <a:solidFill>
                  <a:srgbClr val="FF3300"/>
                </a:solidFill>
              </a:rPr>
              <a:t>: Discuss the frequency limitations on the following items.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rgbClr val="FF3300"/>
                </a:solidFill>
              </a:rPr>
              <a:t>1)  An audio amplifier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endParaRPr lang="en-US" sz="2200" dirty="0">
              <a:solidFill>
                <a:srgbClr val="FF3300"/>
              </a:solidFill>
            </a:endParaRP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endParaRPr lang="en-US" sz="2200" dirty="0">
              <a:solidFill>
                <a:srgbClr val="FF3300"/>
              </a:solidFill>
            </a:endParaRP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endParaRPr lang="en-US" sz="2200" dirty="0">
              <a:solidFill>
                <a:srgbClr val="FF3300"/>
              </a:solidFill>
            </a:endParaRP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rgbClr val="FF3300"/>
                </a:solidFill>
              </a:rPr>
              <a:t>2)  An op amp circuit</a:t>
            </a:r>
          </a:p>
        </p:txBody>
      </p:sp>
      <p:sp>
        <p:nvSpPr>
          <p:cNvPr id="7175" name="Rectangle 1036"/>
          <p:cNvSpPr>
            <a:spLocks noChangeArrowheads="1"/>
          </p:cNvSpPr>
          <p:nvPr/>
        </p:nvSpPr>
        <p:spPr bwMode="auto">
          <a:xfrm>
            <a:off x="0" y="406400"/>
            <a:ext cx="9144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85800" indent="-685800">
              <a:lnSpc>
                <a:spcPct val="80000"/>
              </a:lnSpc>
              <a:spcBef>
                <a:spcPct val="20000"/>
              </a:spcBef>
              <a:tabLst>
                <a:tab pos="0" algn="l"/>
                <a:tab pos="914400" algn="l"/>
              </a:tabLst>
            </a:pPr>
            <a:r>
              <a:rPr lang="en-US" sz="2200" b="1" u="sng" dirty="0">
                <a:solidFill>
                  <a:srgbClr val="FF3300"/>
                </a:solidFill>
                <a:cs typeface="Times New Roman" pitchFamily="18" charset="0"/>
              </a:rPr>
              <a:t>Read</a:t>
            </a:r>
            <a:r>
              <a:rPr lang="en-US" sz="2200" b="1" dirty="0">
                <a:solidFill>
                  <a:srgbClr val="FF3300"/>
                </a:solidFill>
                <a:cs typeface="Times New Roman" pitchFamily="18" charset="0"/>
              </a:rPr>
              <a:t>:  </a:t>
            </a:r>
            <a:r>
              <a:rPr lang="en-US" sz="2200" dirty="0">
                <a:solidFill>
                  <a:srgbClr val="FF3300"/>
                </a:solidFill>
                <a:cs typeface="Times New Roman" pitchFamily="18" charset="0"/>
              </a:rPr>
              <a:t>Ch. 14, Sect. </a:t>
            </a:r>
            <a:r>
              <a:rPr lang="en-US" sz="2200" dirty="0" smtClean="0">
                <a:solidFill>
                  <a:srgbClr val="FF3300"/>
                </a:solidFill>
                <a:cs typeface="Times New Roman" pitchFamily="18" charset="0"/>
              </a:rPr>
              <a:t>1-5 in </a:t>
            </a:r>
            <a:r>
              <a:rPr lang="en-US" sz="2200" i="1" u="sng" dirty="0">
                <a:solidFill>
                  <a:srgbClr val="FF3300"/>
                </a:solidFill>
                <a:cs typeface="Times New Roman" pitchFamily="18" charset="0"/>
              </a:rPr>
              <a:t>Electric Circuits</a:t>
            </a:r>
            <a:r>
              <a:rPr lang="en-US" sz="2200" i="1" u="sng">
                <a:solidFill>
                  <a:srgbClr val="FF3300"/>
                </a:solidFill>
                <a:cs typeface="Times New Roman" pitchFamily="18" charset="0"/>
              </a:rPr>
              <a:t>, </a:t>
            </a:r>
            <a:r>
              <a:rPr lang="en-US" sz="2200" i="1" u="sng" smtClean="0">
                <a:solidFill>
                  <a:srgbClr val="FF3300"/>
                </a:solidFill>
                <a:cs typeface="Times New Roman" pitchFamily="18" charset="0"/>
              </a:rPr>
              <a:t>10</a:t>
            </a:r>
            <a:r>
              <a:rPr lang="en-US" sz="2200" i="1" u="sng" baseline="30000" smtClean="0">
                <a:solidFill>
                  <a:srgbClr val="FF3300"/>
                </a:solidFill>
                <a:cs typeface="Times New Roman" pitchFamily="18" charset="0"/>
              </a:rPr>
              <a:t>th</a:t>
            </a:r>
            <a:r>
              <a:rPr lang="en-US" sz="2200" i="1" u="sng" smtClean="0">
                <a:solidFill>
                  <a:srgbClr val="FF3300"/>
                </a:solidFill>
                <a:cs typeface="Times New Roman" pitchFamily="18" charset="0"/>
              </a:rPr>
              <a:t> </a:t>
            </a:r>
            <a:r>
              <a:rPr lang="en-US" sz="2200" i="1" u="sng" dirty="0">
                <a:solidFill>
                  <a:srgbClr val="FF3300"/>
                </a:solidFill>
                <a:cs typeface="Times New Roman" pitchFamily="18" charset="0"/>
              </a:rPr>
              <a:t>Edition</a:t>
            </a:r>
            <a:r>
              <a:rPr lang="en-US" sz="2200" dirty="0">
                <a:solidFill>
                  <a:srgbClr val="FF3300"/>
                </a:solidFill>
                <a:cs typeface="Times New Roman" pitchFamily="18" charset="0"/>
              </a:rPr>
              <a:t> by Nilsson</a:t>
            </a: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393700"/>
            <a:ext cx="35941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>
                <a:solidFill>
                  <a:srgbClr val="FF3300"/>
                </a:solidFill>
              </a:rPr>
              <a:t>Example</a:t>
            </a:r>
            <a:r>
              <a:rPr lang="en-US" sz="2200" dirty="0">
                <a:solidFill>
                  <a:srgbClr val="FF3300"/>
                </a:solidFill>
              </a:rPr>
              <a:t>:  </a:t>
            </a:r>
          </a:p>
          <a:p>
            <a:pPr>
              <a:lnSpc>
                <a:spcPct val="120000"/>
              </a:lnSpc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rgbClr val="FF3300"/>
                </a:solidFill>
              </a:rPr>
              <a:t>A)  Find H(s) = V(s)/I(s)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rgbClr val="FF3300"/>
                </a:solidFill>
              </a:rPr>
              <a:t>B)  Find H(jw)</a:t>
            </a:r>
            <a:endParaRPr lang="en-US" sz="2200" dirty="0"/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3187700" y="406400"/>
          <a:ext cx="5864020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Microsoft Draw Drawing" r:id="rId3" imgW="3834720" imgH="1141920" progId="">
                  <p:embed/>
                </p:oleObj>
              </mc:Choice>
              <mc:Fallback>
                <p:oleObj name="Microsoft Draw Drawing" r:id="rId3" imgW="3834720" imgH="114192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700" y="406400"/>
                        <a:ext cx="5864020" cy="176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4064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>
                <a:solidFill>
                  <a:srgbClr val="FF3300"/>
                </a:solidFill>
              </a:rPr>
              <a:t>Example</a:t>
            </a:r>
            <a:r>
              <a:rPr lang="en-US" sz="2200" dirty="0">
                <a:solidFill>
                  <a:srgbClr val="FF3300"/>
                </a:solidFill>
              </a:rPr>
              <a:t>:  (continued)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rgbClr val="FF3300"/>
                </a:solidFill>
              </a:rPr>
              <a:t>C)  Sketch the magnitude response, |H(jw)| versus w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rgbClr val="FF3300"/>
                </a:solidFill>
              </a:rPr>
              <a:t>D)  Sketch the phase response, </a:t>
            </a:r>
            <a:r>
              <a:rPr lang="en-US" sz="2200" dirty="0">
                <a:solidFill>
                  <a:srgbClr val="FF3300"/>
                </a:solidFill>
                <a:sym typeface="Symbol" pitchFamily="18" charset="2"/>
              </a:rPr>
              <a:t>(w) versus w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rgbClr val="FF3300"/>
                </a:solidFill>
                <a:sym typeface="Symbol" pitchFamily="18" charset="2"/>
              </a:rPr>
              <a:t>E)  The circuit represents what type of filter?</a:t>
            </a:r>
            <a:endParaRPr lang="en-US" sz="2200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381000"/>
            <a:ext cx="39624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>
                <a:solidFill>
                  <a:srgbClr val="FF3300"/>
                </a:solidFill>
              </a:rPr>
              <a:t>Example</a:t>
            </a:r>
            <a:r>
              <a:rPr lang="en-US" sz="2200" dirty="0">
                <a:solidFill>
                  <a:srgbClr val="FF3300"/>
                </a:solidFill>
              </a:rPr>
              <a:t>:  </a:t>
            </a:r>
          </a:p>
          <a:p>
            <a:pPr>
              <a:lnSpc>
                <a:spcPct val="120000"/>
              </a:lnSpc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rgbClr val="FF3300"/>
                </a:solidFill>
              </a:rPr>
              <a:t>A)  Find H(s) = V</a:t>
            </a:r>
            <a:r>
              <a:rPr lang="en-US" sz="2200" baseline="-25000" dirty="0">
                <a:solidFill>
                  <a:srgbClr val="FF3300"/>
                </a:solidFill>
              </a:rPr>
              <a:t>o</a:t>
            </a:r>
            <a:r>
              <a:rPr lang="en-US" sz="2200" dirty="0">
                <a:solidFill>
                  <a:srgbClr val="FF3300"/>
                </a:solidFill>
              </a:rPr>
              <a:t>(s)/V</a:t>
            </a:r>
            <a:r>
              <a:rPr lang="en-US" sz="2200" baseline="-25000" dirty="0">
                <a:solidFill>
                  <a:srgbClr val="FF3300"/>
                </a:solidFill>
              </a:rPr>
              <a:t>i</a:t>
            </a:r>
            <a:r>
              <a:rPr lang="en-US" sz="2200" dirty="0">
                <a:solidFill>
                  <a:srgbClr val="FF3300"/>
                </a:solidFill>
              </a:rPr>
              <a:t>(s)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rgbClr val="FF3300"/>
                </a:solidFill>
              </a:rPr>
              <a:t>B)  Find H(jw)</a:t>
            </a:r>
            <a:endParaRPr lang="en-US" sz="2200" dirty="0"/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3302000" y="419100"/>
          <a:ext cx="5211476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Microsoft Draw Drawing" r:id="rId3" imgW="3540600" imgH="1161000" progId="">
                  <p:embed/>
                </p:oleObj>
              </mc:Choice>
              <mc:Fallback>
                <p:oleObj name="Microsoft Draw Drawing" r:id="rId3" imgW="3540600" imgH="116100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0" y="419100"/>
                        <a:ext cx="5211476" cy="171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381000"/>
            <a:ext cx="9144000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>
                <a:solidFill>
                  <a:srgbClr val="FF3300"/>
                </a:solidFill>
              </a:rPr>
              <a:t>Example</a:t>
            </a:r>
            <a:r>
              <a:rPr lang="en-US" sz="2200" dirty="0">
                <a:solidFill>
                  <a:srgbClr val="FF3300"/>
                </a:solidFill>
              </a:rPr>
              <a:t>:  (continued)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rgbClr val="FF3300"/>
                </a:solidFill>
              </a:rPr>
              <a:t>C)  Sketch the magnitude response, |H(jw)| versus w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rgbClr val="FF3300"/>
                </a:solidFill>
              </a:rPr>
              <a:t>D)  Sketch the phase response, </a:t>
            </a:r>
            <a:r>
              <a:rPr lang="en-US" sz="2200" dirty="0">
                <a:solidFill>
                  <a:srgbClr val="FF3300"/>
                </a:solidFill>
                <a:sym typeface="Symbol" pitchFamily="18" charset="2"/>
              </a:rPr>
              <a:t>(w) versus w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rgbClr val="FF3300"/>
                </a:solidFill>
                <a:sym typeface="Symbol" pitchFamily="18" charset="2"/>
              </a:rPr>
              <a:t>E)  The circuit represents what type of filter?</a:t>
            </a:r>
            <a:endParaRPr lang="en-US" sz="2200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1029"/>
          <p:cNvSpPr>
            <a:spLocks noChangeArrowheads="1"/>
          </p:cNvSpPr>
          <p:nvPr/>
        </p:nvSpPr>
        <p:spPr bwMode="auto">
          <a:xfrm>
            <a:off x="0" y="3937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>
                <a:solidFill>
                  <a:schemeClr val="accent2"/>
                </a:solidFill>
              </a:rPr>
              <a:t>General 2</a:t>
            </a:r>
            <a:r>
              <a:rPr lang="en-US" sz="2200" b="1" u="sng" baseline="30000" dirty="0">
                <a:solidFill>
                  <a:schemeClr val="accent2"/>
                </a:solidFill>
              </a:rPr>
              <a:t>nd</a:t>
            </a:r>
            <a:r>
              <a:rPr lang="en-US" sz="2200" b="1" u="sng" dirty="0">
                <a:solidFill>
                  <a:schemeClr val="accent2"/>
                </a:solidFill>
              </a:rPr>
              <a:t> Order Transfer Function</a:t>
            </a:r>
          </a:p>
          <a:p>
            <a:pPr>
              <a:lnSpc>
                <a:spcPct val="120000"/>
              </a:lnSpc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For 2</a:t>
            </a:r>
            <a:r>
              <a:rPr lang="en-US" sz="2200" baseline="30000" dirty="0">
                <a:solidFill>
                  <a:schemeClr val="accent2"/>
                </a:solidFill>
              </a:rPr>
              <a:t>nd</a:t>
            </a:r>
            <a:r>
              <a:rPr lang="en-US" sz="2200" dirty="0">
                <a:solidFill>
                  <a:schemeClr val="accent2"/>
                </a:solidFill>
              </a:rPr>
              <a:t> order circuits, the denominator of any transfer function will take on the following form:  s</a:t>
            </a:r>
            <a:r>
              <a:rPr lang="en-US" sz="2200" baseline="30000" dirty="0">
                <a:solidFill>
                  <a:schemeClr val="accent2"/>
                </a:solidFill>
              </a:rPr>
              <a:t>2</a:t>
            </a:r>
            <a:r>
              <a:rPr lang="en-US" sz="2200" dirty="0">
                <a:solidFill>
                  <a:schemeClr val="accent2"/>
                </a:solidFill>
              </a:rPr>
              <a:t> + 2</a:t>
            </a:r>
            <a:r>
              <a:rPr lang="en-US" sz="2200" dirty="0">
                <a:solidFill>
                  <a:schemeClr val="accent2"/>
                </a:solidFill>
                <a:sym typeface="Symbol" pitchFamily="18" charset="2"/>
              </a:rPr>
              <a:t></a:t>
            </a:r>
            <a:r>
              <a:rPr lang="en-US" sz="2200" dirty="0">
                <a:solidFill>
                  <a:schemeClr val="accent2"/>
                </a:solidFill>
              </a:rPr>
              <a:t>s + w</a:t>
            </a:r>
            <a:r>
              <a:rPr lang="en-US" sz="2200" baseline="-25000" dirty="0">
                <a:solidFill>
                  <a:schemeClr val="accent2"/>
                </a:solidFill>
              </a:rPr>
              <a:t>o</a:t>
            </a:r>
            <a:r>
              <a:rPr lang="en-US" sz="2200" baseline="30000" dirty="0">
                <a:solidFill>
                  <a:schemeClr val="accent2"/>
                </a:solidFill>
              </a:rPr>
              <a:t>2</a:t>
            </a:r>
            <a:r>
              <a:rPr lang="en-US" sz="2200" dirty="0"/>
              <a:t> 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Various types of 2</a:t>
            </a:r>
            <a:r>
              <a:rPr lang="en-US" sz="2200" baseline="30000" dirty="0">
                <a:solidFill>
                  <a:schemeClr val="accent2"/>
                </a:solidFill>
              </a:rPr>
              <a:t>nd</a:t>
            </a:r>
            <a:r>
              <a:rPr lang="en-US" sz="2200" dirty="0">
                <a:solidFill>
                  <a:schemeClr val="accent2"/>
                </a:solidFill>
              </a:rPr>
              <a:t> order filters can be formed using a second order circuit, including:</a:t>
            </a:r>
            <a:endParaRPr lang="en-US" sz="2200" dirty="0"/>
          </a:p>
        </p:txBody>
      </p:sp>
      <p:graphicFrame>
        <p:nvGraphicFramePr>
          <p:cNvPr id="1026" name="Object 1035"/>
          <p:cNvGraphicFramePr>
            <a:graphicFrameLocks noChangeAspect="1"/>
          </p:cNvGraphicFramePr>
          <p:nvPr/>
        </p:nvGraphicFramePr>
        <p:xfrm>
          <a:off x="661988" y="2514600"/>
          <a:ext cx="796667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4" name="Equation" r:id="rId3" imgW="5448240" imgH="571320" progId="">
                  <p:embed/>
                </p:oleObj>
              </mc:Choice>
              <mc:Fallback>
                <p:oleObj name="Equation" r:id="rId3" imgW="5448240" imgH="571320" progId="">
                  <p:embed/>
                  <p:pic>
                    <p:nvPicPr>
                      <p:cNvPr id="0" name="Object 10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2514600"/>
                        <a:ext cx="7966675" cy="9350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036"/>
          <p:cNvGraphicFramePr>
            <a:graphicFrameLocks noChangeAspect="1"/>
          </p:cNvGraphicFramePr>
          <p:nvPr/>
        </p:nvGraphicFramePr>
        <p:xfrm>
          <a:off x="631824" y="3602038"/>
          <a:ext cx="7992633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5" name="Equation" r:id="rId5" imgW="5562360" imgH="571320" progId="">
                  <p:embed/>
                </p:oleObj>
              </mc:Choice>
              <mc:Fallback>
                <p:oleObj name="Equation" r:id="rId5" imgW="5562360" imgH="571320" progId="">
                  <p:embed/>
                  <p:pic>
                    <p:nvPicPr>
                      <p:cNvPr id="0" name="Object 10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4" y="3602038"/>
                        <a:ext cx="7992633" cy="919162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037"/>
          <p:cNvGraphicFramePr>
            <a:graphicFrameLocks noChangeAspect="1"/>
          </p:cNvGraphicFramePr>
          <p:nvPr/>
        </p:nvGraphicFramePr>
        <p:xfrm>
          <a:off x="633413" y="4676775"/>
          <a:ext cx="7974779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6" name="Equation" r:id="rId7" imgW="5537160" imgH="596880" progId="">
                  <p:embed/>
                </p:oleObj>
              </mc:Choice>
              <mc:Fallback>
                <p:oleObj name="Equation" r:id="rId7" imgW="5537160" imgH="596880" progId="">
                  <p:embed/>
                  <p:pic>
                    <p:nvPicPr>
                      <p:cNvPr id="0" name="Object 10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4676775"/>
                        <a:ext cx="7974779" cy="9620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406400"/>
            <a:ext cx="9144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>
                <a:solidFill>
                  <a:schemeClr val="accent2"/>
                </a:solidFill>
              </a:rPr>
              <a:t>Series RLC Circuit (2</a:t>
            </a:r>
            <a:r>
              <a:rPr lang="en-US" sz="2200" b="1" u="sng" baseline="30000" dirty="0">
                <a:solidFill>
                  <a:schemeClr val="accent2"/>
                </a:solidFill>
              </a:rPr>
              <a:t>nd</a:t>
            </a:r>
            <a:r>
              <a:rPr lang="en-US" sz="2200" b="1" u="sng" dirty="0">
                <a:solidFill>
                  <a:schemeClr val="accent2"/>
                </a:solidFill>
              </a:rPr>
              <a:t> Order Circuit)</a:t>
            </a:r>
          </a:p>
          <a:p>
            <a:pPr>
              <a:lnSpc>
                <a:spcPct val="120000"/>
              </a:lnSpc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Draw a series RLC circuit and find transfer functions for LPF, BPF, and HPF.  Note that the denominator is the same in each case (s</a:t>
            </a:r>
            <a:r>
              <a:rPr lang="en-US" sz="2200" baseline="30000" dirty="0">
                <a:solidFill>
                  <a:schemeClr val="accent2"/>
                </a:solidFill>
              </a:rPr>
              <a:t>2</a:t>
            </a:r>
            <a:r>
              <a:rPr lang="en-US" sz="2200" dirty="0">
                <a:solidFill>
                  <a:schemeClr val="accent2"/>
                </a:solidFill>
              </a:rPr>
              <a:t> + 2</a:t>
            </a:r>
            <a:r>
              <a:rPr lang="en-US" sz="2200" dirty="0">
                <a:solidFill>
                  <a:schemeClr val="accent2"/>
                </a:solidFill>
                <a:sym typeface="Symbol" pitchFamily="18" charset="2"/>
              </a:rPr>
              <a:t></a:t>
            </a:r>
            <a:r>
              <a:rPr lang="en-US" sz="2200" dirty="0">
                <a:solidFill>
                  <a:schemeClr val="accent2"/>
                </a:solidFill>
              </a:rPr>
              <a:t>s + w</a:t>
            </a:r>
            <a:r>
              <a:rPr lang="en-US" sz="2200" baseline="-25000" dirty="0">
                <a:solidFill>
                  <a:schemeClr val="accent2"/>
                </a:solidFill>
              </a:rPr>
              <a:t>o</a:t>
            </a:r>
            <a:r>
              <a:rPr lang="en-US" sz="2200" baseline="30000" dirty="0">
                <a:solidFill>
                  <a:schemeClr val="accent2"/>
                </a:solidFill>
              </a:rPr>
              <a:t>2</a:t>
            </a:r>
            <a:r>
              <a:rPr lang="en-US" sz="2200" dirty="0">
                <a:solidFill>
                  <a:schemeClr val="accent2"/>
                </a:solidFill>
              </a:rPr>
              <a:t>).  Also show that:</a:t>
            </a:r>
            <a:endParaRPr lang="en-US" sz="2200" dirty="0"/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/>
        </p:nvGraphicFramePr>
        <p:xfrm>
          <a:off x="736599" y="1660524"/>
          <a:ext cx="5663629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Equation" r:id="rId3" imgW="4483080" imgH="545760" progId="">
                  <p:embed/>
                </p:oleObj>
              </mc:Choice>
              <mc:Fallback>
                <p:oleObj name="Equation" r:id="rId3" imgW="4483080" imgH="54576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599" y="1660524"/>
                        <a:ext cx="5663629" cy="7778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406400"/>
            <a:ext cx="9144000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>
                <a:solidFill>
                  <a:schemeClr val="accent2"/>
                </a:solidFill>
              </a:rPr>
              <a:t>Parallel RLC Circuit (2</a:t>
            </a:r>
            <a:r>
              <a:rPr lang="en-US" sz="2200" b="1" u="sng" baseline="30000" dirty="0">
                <a:solidFill>
                  <a:schemeClr val="accent2"/>
                </a:solidFill>
              </a:rPr>
              <a:t>nd</a:t>
            </a:r>
            <a:r>
              <a:rPr lang="en-US" sz="2200" b="1" u="sng" dirty="0">
                <a:solidFill>
                  <a:schemeClr val="accent2"/>
                </a:solidFill>
              </a:rPr>
              <a:t> Order Circuit)</a:t>
            </a:r>
          </a:p>
          <a:p>
            <a:pPr>
              <a:lnSpc>
                <a:spcPct val="120000"/>
              </a:lnSpc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Draw a parallel RLC circuit and find transfer functions for LPF, BPF, and HPF.  Note that the denominator is the same in each case (s</a:t>
            </a:r>
            <a:r>
              <a:rPr lang="en-US" sz="2200" baseline="30000" dirty="0">
                <a:solidFill>
                  <a:schemeClr val="accent2"/>
                </a:solidFill>
              </a:rPr>
              <a:t>2</a:t>
            </a:r>
            <a:r>
              <a:rPr lang="en-US" sz="2200" dirty="0">
                <a:solidFill>
                  <a:schemeClr val="accent2"/>
                </a:solidFill>
              </a:rPr>
              <a:t> + 2</a:t>
            </a:r>
            <a:r>
              <a:rPr lang="en-US" sz="2200" dirty="0">
                <a:solidFill>
                  <a:schemeClr val="accent2"/>
                </a:solidFill>
                <a:sym typeface="Symbol" pitchFamily="18" charset="2"/>
              </a:rPr>
              <a:t></a:t>
            </a:r>
            <a:r>
              <a:rPr lang="en-US" sz="2200" dirty="0">
                <a:solidFill>
                  <a:schemeClr val="accent2"/>
                </a:solidFill>
              </a:rPr>
              <a:t>s + w</a:t>
            </a:r>
            <a:r>
              <a:rPr lang="en-US" sz="2200" baseline="-25000" dirty="0">
                <a:solidFill>
                  <a:schemeClr val="accent2"/>
                </a:solidFill>
              </a:rPr>
              <a:t>o</a:t>
            </a:r>
            <a:r>
              <a:rPr lang="en-US" sz="2200" baseline="30000" dirty="0">
                <a:solidFill>
                  <a:schemeClr val="accent2"/>
                </a:solidFill>
              </a:rPr>
              <a:t>2</a:t>
            </a:r>
            <a:r>
              <a:rPr lang="en-US" sz="2200" dirty="0">
                <a:solidFill>
                  <a:schemeClr val="accent2"/>
                </a:solidFill>
              </a:rPr>
              <a:t>).  Also show that:</a:t>
            </a:r>
            <a:endParaRPr lang="en-US" sz="2200" dirty="0"/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736599" y="1701800"/>
          <a:ext cx="612624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tion" r:id="rId3" imgW="4762440" imgH="545760" progId="">
                  <p:embed/>
                </p:oleObj>
              </mc:Choice>
              <mc:Fallback>
                <p:oleObj name="Equation" r:id="rId3" imgW="4762440" imgH="54576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599" y="1701800"/>
                        <a:ext cx="6126245" cy="7874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0" y="5226784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u="sng" dirty="0" smtClean="0">
                <a:solidFill>
                  <a:schemeClr val="accent2"/>
                </a:solidFill>
              </a:rPr>
              <a:t>Key points</a:t>
            </a:r>
            <a:r>
              <a:rPr lang="en-US" sz="2000" b="1" i="1" dirty="0" smtClean="0">
                <a:solidFill>
                  <a:schemeClr val="accent2"/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chemeClr val="accent2"/>
                </a:solidFill>
              </a:rPr>
              <a:t>An RLC circuit can be a LPF, BPF, or HPF.  It depends on where you take the output.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chemeClr val="accent2"/>
                </a:solidFill>
              </a:rPr>
              <a:t>The denominator is the same for all transfer functions for a given circuit and equals the characteristic equation (as seen in Ch. 8) </a:t>
            </a:r>
            <a:endParaRPr lang="en-US" sz="2000" b="1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4064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>
                <a:solidFill>
                  <a:schemeClr val="accent2"/>
                </a:solidFill>
              </a:rPr>
              <a:t>2</a:t>
            </a:r>
            <a:r>
              <a:rPr lang="en-US" sz="2200" b="1" u="sng" baseline="30000" dirty="0">
                <a:solidFill>
                  <a:schemeClr val="accent2"/>
                </a:solidFill>
              </a:rPr>
              <a:t>nd</a:t>
            </a:r>
            <a:r>
              <a:rPr lang="en-US" sz="2200" b="1" u="sng" dirty="0">
                <a:solidFill>
                  <a:schemeClr val="accent2"/>
                </a:solidFill>
              </a:rPr>
              <a:t> Order </a:t>
            </a:r>
            <a:r>
              <a:rPr lang="en-US" sz="2200" b="1" u="sng" dirty="0" err="1">
                <a:solidFill>
                  <a:schemeClr val="accent2"/>
                </a:solidFill>
              </a:rPr>
              <a:t>Bandpass</a:t>
            </a:r>
            <a:r>
              <a:rPr lang="en-US" sz="2200" b="1" u="sng" dirty="0">
                <a:solidFill>
                  <a:schemeClr val="accent2"/>
                </a:solidFill>
              </a:rPr>
              <a:t> Filter</a:t>
            </a:r>
          </a:p>
          <a:p>
            <a:pPr>
              <a:lnSpc>
                <a:spcPct val="120000"/>
              </a:lnSpc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A 2nd order BPF will now be examined in more detail.  The transfer function, H(s), will have the following form:</a:t>
            </a:r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762000" y="1752600"/>
          <a:ext cx="6846216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Equation" r:id="rId3" imgW="5562360" imgH="571320" progId="">
                  <p:embed/>
                </p:oleObj>
              </mc:Choice>
              <mc:Fallback>
                <p:oleObj name="Equation" r:id="rId3" imgW="5562360" imgH="57132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52600"/>
                        <a:ext cx="6846216" cy="7874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0" y="260350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>
                <a:solidFill>
                  <a:schemeClr val="accent2"/>
                </a:solidFill>
              </a:rPr>
              <a:t>Magnitude response</a:t>
            </a:r>
            <a:endParaRPr lang="en-US" sz="2200" dirty="0">
              <a:solidFill>
                <a:schemeClr val="accent2"/>
              </a:solidFill>
            </a:endParaRPr>
          </a:p>
          <a:p>
            <a:pPr marL="228600" indent="-228600">
              <a:spcBef>
                <a:spcPct val="20000"/>
              </a:spcBef>
              <a:buFontTx/>
              <a:buChar char="•"/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Show a general sketch of the magnitude response for H(s) above</a:t>
            </a:r>
          </a:p>
          <a:p>
            <a:pPr marL="228600" indent="-228600">
              <a:spcBef>
                <a:spcPct val="20000"/>
              </a:spcBef>
              <a:buFontTx/>
              <a:buChar char="•"/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Define </a:t>
            </a:r>
            <a:r>
              <a:rPr lang="en-US" sz="2200" dirty="0" err="1">
                <a:solidFill>
                  <a:schemeClr val="accent2"/>
                </a:solidFill>
              </a:rPr>
              <a:t>w</a:t>
            </a:r>
            <a:r>
              <a:rPr lang="en-US" sz="2200" baseline="-25000" dirty="0" err="1">
                <a:solidFill>
                  <a:schemeClr val="accent2"/>
                </a:solidFill>
              </a:rPr>
              <a:t>o</a:t>
            </a:r>
            <a:r>
              <a:rPr lang="en-US" sz="2200" dirty="0">
                <a:solidFill>
                  <a:schemeClr val="accent2"/>
                </a:solidFill>
              </a:rPr>
              <a:t> ,  w</a:t>
            </a:r>
            <a:r>
              <a:rPr lang="en-US" sz="2200" baseline="-25000" dirty="0">
                <a:solidFill>
                  <a:schemeClr val="accent2"/>
                </a:solidFill>
              </a:rPr>
              <a:t>c1</a:t>
            </a:r>
            <a:r>
              <a:rPr lang="en-US" sz="2200" dirty="0">
                <a:solidFill>
                  <a:schemeClr val="accent2"/>
                </a:solidFill>
              </a:rPr>
              <a:t> ,  w</a:t>
            </a:r>
            <a:r>
              <a:rPr lang="en-US" sz="2200" baseline="-25000" dirty="0">
                <a:solidFill>
                  <a:schemeClr val="accent2"/>
                </a:solidFill>
              </a:rPr>
              <a:t>c2</a:t>
            </a:r>
            <a:r>
              <a:rPr lang="en-US" sz="2200" dirty="0">
                <a:solidFill>
                  <a:schemeClr val="accent2"/>
                </a:solidFill>
              </a:rPr>
              <a:t> ,  </a:t>
            </a:r>
            <a:r>
              <a:rPr lang="en-US" sz="2200" dirty="0" err="1">
                <a:solidFill>
                  <a:schemeClr val="accent2"/>
                </a:solidFill>
              </a:rPr>
              <a:t>H</a:t>
            </a:r>
            <a:r>
              <a:rPr lang="en-US" sz="2200" baseline="-25000" dirty="0" err="1">
                <a:solidFill>
                  <a:schemeClr val="accent2"/>
                </a:solidFill>
              </a:rPr>
              <a:t>max</a:t>
            </a:r>
            <a:r>
              <a:rPr lang="en-US" sz="2200" dirty="0">
                <a:solidFill>
                  <a:schemeClr val="accent2"/>
                </a:solidFill>
              </a:rPr>
              <a:t> ,  BW, and Q</a:t>
            </a:r>
          </a:p>
          <a:p>
            <a:pPr marL="228600" indent="-228600">
              <a:spcBef>
                <a:spcPct val="20000"/>
              </a:spcBef>
              <a:buFontTx/>
              <a:buChar char="•"/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Sketch the magnitude response for various values of Q (in general)</a:t>
            </a: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393700"/>
            <a:ext cx="45720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>
                <a:solidFill>
                  <a:schemeClr val="accent2"/>
                </a:solidFill>
              </a:rPr>
              <a:t>Determining </a:t>
            </a:r>
            <a:r>
              <a:rPr lang="en-US" sz="2200" b="1" u="sng" dirty="0" err="1">
                <a:solidFill>
                  <a:schemeClr val="accent2"/>
                </a:solidFill>
              </a:rPr>
              <a:t>H</a:t>
            </a:r>
            <a:r>
              <a:rPr lang="en-US" sz="2200" b="1" u="sng" baseline="-25000" dirty="0" err="1">
                <a:solidFill>
                  <a:schemeClr val="accent2"/>
                </a:solidFill>
              </a:rPr>
              <a:t>max</a:t>
            </a:r>
            <a:r>
              <a:rPr lang="en-US" sz="2200" dirty="0">
                <a:solidFill>
                  <a:schemeClr val="accent2"/>
                </a:solidFill>
              </a:rPr>
              <a:t> </a:t>
            </a:r>
          </a:p>
          <a:p>
            <a:pPr>
              <a:lnSpc>
                <a:spcPct val="120000"/>
              </a:lnSpc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Find H(jw) and then </a:t>
            </a:r>
            <a:r>
              <a:rPr lang="en-US" sz="2200" dirty="0">
                <a:solidFill>
                  <a:schemeClr val="accent2"/>
                </a:solidFill>
                <a:sym typeface="Symbol" pitchFamily="18" charset="2"/>
              </a:rPr>
              <a:t></a:t>
            </a:r>
            <a:r>
              <a:rPr lang="en-US" sz="2200" dirty="0">
                <a:solidFill>
                  <a:schemeClr val="accent2"/>
                </a:solidFill>
              </a:rPr>
              <a:t>H(jw)</a:t>
            </a:r>
            <a:r>
              <a:rPr lang="en-US" sz="2200" dirty="0">
                <a:solidFill>
                  <a:schemeClr val="accent2"/>
                </a:solidFill>
                <a:sym typeface="Symbol" pitchFamily="18" charset="2"/>
              </a:rPr>
              <a:t></a:t>
            </a:r>
            <a:r>
              <a:rPr lang="en-US" sz="2200" dirty="0">
                <a:solidFill>
                  <a:schemeClr val="accent2"/>
                </a:solidFill>
              </a:rPr>
              <a:t>.  </a:t>
            </a:r>
            <a:endParaRPr lang="en-US" sz="2200" dirty="0" smtClean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</a:rPr>
              <a:t>Show </a:t>
            </a:r>
            <a:r>
              <a:rPr lang="en-US" sz="2200" dirty="0">
                <a:solidFill>
                  <a:schemeClr val="accent2"/>
                </a:solidFill>
              </a:rPr>
              <a:t>that</a:t>
            </a:r>
            <a:r>
              <a:rPr lang="en-US" sz="2200" dirty="0"/>
              <a:t> </a:t>
            </a:r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1371600" y="1362075"/>
          <a:ext cx="4910891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Equation" r:id="rId3" imgW="3555720" imgH="507960" progId="">
                  <p:embed/>
                </p:oleObj>
              </mc:Choice>
              <mc:Fallback>
                <p:oleObj name="Equation" r:id="rId3" imgW="3555720" imgH="50796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362075"/>
                        <a:ext cx="4910891" cy="8477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0" y="406400"/>
            <a:ext cx="3505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>
                <a:solidFill>
                  <a:schemeClr val="accent2"/>
                </a:solidFill>
              </a:rPr>
              <a:t>Determining w</a:t>
            </a:r>
            <a:r>
              <a:rPr lang="en-US" sz="2200" b="1" u="sng" baseline="-25000" dirty="0">
                <a:solidFill>
                  <a:schemeClr val="accent2"/>
                </a:solidFill>
              </a:rPr>
              <a:t>c1</a:t>
            </a:r>
            <a:r>
              <a:rPr lang="en-US" sz="2200" b="1" u="sng" dirty="0">
                <a:solidFill>
                  <a:schemeClr val="accent2"/>
                </a:solidFill>
              </a:rPr>
              <a:t> and w</a:t>
            </a:r>
            <a:r>
              <a:rPr lang="en-US" sz="2200" b="1" u="sng" baseline="-25000" dirty="0">
                <a:solidFill>
                  <a:schemeClr val="accent2"/>
                </a:solidFill>
              </a:rPr>
              <a:t>c2</a:t>
            </a:r>
            <a:r>
              <a:rPr lang="en-US" sz="2200" b="1" u="sng" dirty="0">
                <a:solidFill>
                  <a:schemeClr val="accent2"/>
                </a:solidFill>
              </a:rPr>
              <a:t> :</a:t>
            </a:r>
            <a:endParaRPr lang="en-US" sz="2200" dirty="0"/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1333499" y="977900"/>
          <a:ext cx="282841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4" name="Equation" r:id="rId3" imgW="2628720" imgH="545760" progId="">
                  <p:embed/>
                </p:oleObj>
              </mc:Choice>
              <mc:Fallback>
                <p:oleObj name="Equation" r:id="rId3" imgW="2628720" imgH="54576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499" y="977900"/>
                        <a:ext cx="2828417" cy="6985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368800" y="1143000"/>
            <a:ext cx="1206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leads to</a:t>
            </a:r>
            <a:r>
              <a:rPr lang="en-US" sz="2200" dirty="0"/>
              <a:t> </a:t>
            </a:r>
          </a:p>
        </p:txBody>
      </p:sp>
      <p:graphicFrame>
        <p:nvGraphicFramePr>
          <p:cNvPr id="6147" name="Object 9"/>
          <p:cNvGraphicFramePr>
            <a:graphicFrameLocks noChangeAspect="1"/>
          </p:cNvGraphicFramePr>
          <p:nvPr/>
        </p:nvGraphicFramePr>
        <p:xfrm>
          <a:off x="5664154" y="825500"/>
          <a:ext cx="3479846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Equation" r:id="rId5" imgW="2501640" imgH="787320" progId="">
                  <p:embed/>
                </p:oleObj>
              </mc:Choice>
              <mc:Fallback>
                <p:oleObj name="Equation" r:id="rId5" imgW="2501640" imgH="78732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154" y="825500"/>
                        <a:ext cx="3479846" cy="11430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0" y="952500"/>
            <a:ext cx="1651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Show that</a:t>
            </a:r>
            <a:r>
              <a:rPr lang="en-US" sz="2200" dirty="0"/>
              <a:t> </a:t>
            </a: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381000"/>
            <a:ext cx="9144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>
                <a:solidFill>
                  <a:srgbClr val="FF3300"/>
                </a:solidFill>
              </a:rPr>
              <a:t>Example</a:t>
            </a:r>
            <a:r>
              <a:rPr lang="en-US" sz="2200" dirty="0">
                <a:solidFill>
                  <a:srgbClr val="FF3300"/>
                </a:solidFill>
              </a:rPr>
              <a:t>: Discuss the frequency limitations on the following items (continued)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rgbClr val="FF3300"/>
                </a:solidFill>
              </a:rPr>
              <a:t>3)  A </a:t>
            </a:r>
            <a:r>
              <a:rPr lang="en-US" sz="2200" dirty="0" smtClean="0">
                <a:solidFill>
                  <a:srgbClr val="FF3300"/>
                </a:solidFill>
              </a:rPr>
              <a:t>voltmeter (% error vs frequency)</a:t>
            </a:r>
            <a:endParaRPr lang="en-US" sz="2200" dirty="0">
              <a:solidFill>
                <a:srgbClr val="FF3300"/>
              </a:solidFill>
            </a:endParaRP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endParaRPr lang="en-US" sz="2200" dirty="0">
              <a:solidFill>
                <a:srgbClr val="FF3300"/>
              </a:solidFill>
            </a:endParaRP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endParaRPr lang="en-US" sz="2200" dirty="0">
              <a:solidFill>
                <a:srgbClr val="FF3300"/>
              </a:solidFill>
            </a:endParaRP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endParaRPr lang="en-US" sz="2200" dirty="0">
              <a:solidFill>
                <a:srgbClr val="FF3300"/>
              </a:solidFill>
            </a:endParaRP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endParaRPr lang="en-US" sz="2200" dirty="0">
              <a:solidFill>
                <a:srgbClr val="FF3300"/>
              </a:solidFill>
            </a:endParaRP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endParaRPr lang="en-US" sz="2200" dirty="0">
              <a:solidFill>
                <a:srgbClr val="FF3300"/>
              </a:solidFill>
            </a:endParaRP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endParaRPr lang="en-US" sz="2200" dirty="0">
              <a:solidFill>
                <a:srgbClr val="FF3300"/>
              </a:solidFill>
            </a:endParaRP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rgbClr val="FF3300"/>
                </a:solidFill>
              </a:rPr>
              <a:t>4)  The tuner on a radio (band-pass filter)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0" y="406400"/>
            <a:ext cx="4978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>
                <a:solidFill>
                  <a:schemeClr val="accent2"/>
                </a:solidFill>
              </a:rPr>
              <a:t>Determining </a:t>
            </a:r>
            <a:r>
              <a:rPr lang="en-US" sz="2200" b="1" u="sng" dirty="0" err="1">
                <a:solidFill>
                  <a:schemeClr val="accent2"/>
                </a:solidFill>
              </a:rPr>
              <a:t>w</a:t>
            </a:r>
            <a:r>
              <a:rPr lang="en-US" sz="2200" b="1" u="sng" baseline="-25000" dirty="0" err="1">
                <a:solidFill>
                  <a:schemeClr val="accent2"/>
                </a:solidFill>
              </a:rPr>
              <a:t>o</a:t>
            </a:r>
            <a:r>
              <a:rPr lang="en-US" sz="2200" b="1" u="sng" baseline="-25000" dirty="0">
                <a:solidFill>
                  <a:schemeClr val="accent2"/>
                </a:solidFill>
              </a:rPr>
              <a:t>,</a:t>
            </a:r>
            <a:r>
              <a:rPr lang="en-US" sz="2200" b="1" u="sng" dirty="0">
                <a:solidFill>
                  <a:schemeClr val="accent2"/>
                </a:solidFill>
              </a:rPr>
              <a:t> BW, and Q:</a:t>
            </a:r>
            <a:endParaRPr lang="en-US" sz="2200" dirty="0"/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0" y="876300"/>
            <a:ext cx="58293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Show that </a:t>
            </a:r>
            <a:r>
              <a:rPr lang="en-US" sz="2200" dirty="0" err="1">
                <a:solidFill>
                  <a:schemeClr val="accent2"/>
                </a:solidFill>
              </a:rPr>
              <a:t>w</a:t>
            </a:r>
            <a:r>
              <a:rPr lang="en-US" sz="2200" baseline="-25000" dirty="0" err="1">
                <a:solidFill>
                  <a:schemeClr val="accent2"/>
                </a:solidFill>
              </a:rPr>
              <a:t>o</a:t>
            </a:r>
            <a:r>
              <a:rPr lang="en-US" sz="2200" dirty="0">
                <a:solidFill>
                  <a:schemeClr val="accent2"/>
                </a:solidFill>
              </a:rPr>
              <a:t> is the geometric mean of the cutoff frequencies, not the arithmetic mean.  Also find BW and Q.  Specifically, show that:</a:t>
            </a:r>
            <a:endParaRPr lang="en-US" sz="2200" dirty="0"/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5705475" y="523874"/>
          <a:ext cx="3284918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8" name="Equation" r:id="rId3" imgW="2209680" imgH="1193760" progId="">
                  <p:embed/>
                </p:oleObj>
              </mc:Choice>
              <mc:Fallback>
                <p:oleObj name="Equation" r:id="rId3" imgW="2209680" imgH="119376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5475" y="523874"/>
                        <a:ext cx="3284918" cy="18510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8"/>
          <p:cNvGraphicFramePr>
            <a:graphicFrameLocks noChangeAspect="1"/>
          </p:cNvGraphicFramePr>
          <p:nvPr/>
        </p:nvGraphicFramePr>
        <p:xfrm>
          <a:off x="0" y="5548312"/>
          <a:ext cx="3927099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Equation" r:id="rId5" imgW="2806560" imgH="863280" progId="">
                  <p:embed/>
                </p:oleObj>
              </mc:Choice>
              <mc:Fallback>
                <p:oleObj name="Equation" r:id="rId5" imgW="2806560" imgH="86328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548312"/>
                        <a:ext cx="3927099" cy="130968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949700" y="4864100"/>
            <a:ext cx="51943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i="1" dirty="0">
                <a:solidFill>
                  <a:srgbClr val="FF3300"/>
                </a:solidFill>
              </a:rPr>
              <a:t>Damping ratio is simply defined here.  Its significance will be seen later in this course and in other courses (such as Control Theory).  Circuits with similar values of </a:t>
            </a:r>
            <a:r>
              <a:rPr lang="en-US" sz="2200" b="1" i="1" dirty="0">
                <a:solidFill>
                  <a:srgbClr val="FF3300"/>
                </a:solidFill>
                <a:latin typeface="Symbol" pitchFamily="18" charset="2"/>
              </a:rPr>
              <a:t>z</a:t>
            </a:r>
            <a:r>
              <a:rPr lang="en-US" sz="2200" b="1" i="1" dirty="0">
                <a:solidFill>
                  <a:srgbClr val="FF3300"/>
                </a:solidFill>
              </a:rPr>
              <a:t>  have similar types of responses.</a:t>
            </a: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5334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200" b="1" u="sng" dirty="0">
                <a:solidFill>
                  <a:srgbClr val="FF3300"/>
                </a:solidFill>
              </a:rPr>
              <a:t>Example:</a:t>
            </a:r>
            <a:r>
              <a:rPr lang="en-US" sz="2200" dirty="0">
                <a:solidFill>
                  <a:srgbClr val="FF3300"/>
                </a:solidFill>
              </a:rPr>
              <a:t>  </a:t>
            </a:r>
            <a:endParaRPr lang="en-US" sz="2200" dirty="0">
              <a:solidFill>
                <a:srgbClr val="FF3300"/>
              </a:solidFill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tabLst>
                <a:tab pos="342900" algn="l"/>
                <a:tab pos="914400" algn="l"/>
              </a:tabLst>
            </a:pPr>
            <a:endParaRPr lang="en-US" sz="1200" dirty="0" smtClean="0">
              <a:solidFill>
                <a:srgbClr val="FF3300"/>
              </a:solidFill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200" dirty="0" smtClean="0">
                <a:solidFill>
                  <a:srgbClr val="FF3300"/>
                </a:solidFill>
              </a:rPr>
              <a:t>Find BW, w</a:t>
            </a:r>
            <a:r>
              <a:rPr lang="en-US" sz="2200" baseline="-25000" dirty="0" smtClean="0">
                <a:solidFill>
                  <a:srgbClr val="FF3300"/>
                </a:solidFill>
              </a:rPr>
              <a:t>o</a:t>
            </a:r>
            <a:r>
              <a:rPr lang="en-US" sz="2200" dirty="0" smtClean="0">
                <a:solidFill>
                  <a:srgbClr val="FF3300"/>
                </a:solidFill>
              </a:rPr>
              <a:t> </a:t>
            </a:r>
            <a:r>
              <a:rPr lang="en-US" sz="2200" dirty="0">
                <a:solidFill>
                  <a:srgbClr val="FF3300"/>
                </a:solidFill>
              </a:rPr>
              <a:t>,  </a:t>
            </a:r>
            <a:r>
              <a:rPr lang="en-US" sz="2200" dirty="0" smtClean="0">
                <a:solidFill>
                  <a:srgbClr val="FF3300"/>
                </a:solidFill>
              </a:rPr>
              <a:t>Q, w</a:t>
            </a:r>
            <a:r>
              <a:rPr lang="en-US" sz="2200" baseline="-25000" dirty="0" smtClean="0">
                <a:solidFill>
                  <a:srgbClr val="FF3300"/>
                </a:solidFill>
              </a:rPr>
              <a:t>c1</a:t>
            </a:r>
            <a:r>
              <a:rPr lang="en-US" sz="2200" dirty="0" smtClean="0">
                <a:solidFill>
                  <a:srgbClr val="FF3300"/>
                </a:solidFill>
              </a:rPr>
              <a:t> </a:t>
            </a:r>
            <a:r>
              <a:rPr lang="en-US" sz="2200" dirty="0">
                <a:solidFill>
                  <a:srgbClr val="FF3300"/>
                </a:solidFill>
              </a:rPr>
              <a:t> </a:t>
            </a:r>
            <a:r>
              <a:rPr lang="en-US" sz="2200" dirty="0" smtClean="0">
                <a:solidFill>
                  <a:srgbClr val="FF3300"/>
                </a:solidFill>
              </a:rPr>
              <a:t>and</a:t>
            </a:r>
            <a:r>
              <a:rPr lang="en-US" sz="2200" dirty="0" smtClean="0">
                <a:solidFill>
                  <a:srgbClr val="FF3300"/>
                </a:solidFill>
              </a:rPr>
              <a:t>  w</a:t>
            </a:r>
            <a:r>
              <a:rPr lang="en-US" sz="2200" baseline="-25000" dirty="0" smtClean="0">
                <a:solidFill>
                  <a:srgbClr val="FF3300"/>
                </a:solidFill>
              </a:rPr>
              <a:t>c2</a:t>
            </a:r>
            <a:endParaRPr lang="en-US" sz="2200" dirty="0">
              <a:solidFill>
                <a:srgbClr val="FF3300"/>
              </a:solidFill>
              <a:latin typeface="Symbol" pitchFamily="18" charset="2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58824" y="468337"/>
                <a:ext cx="3042884" cy="700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+100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824" y="468337"/>
                <a:ext cx="3042884" cy="7000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381000"/>
            <a:ext cx="914400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200" b="1" u="sng" dirty="0">
                <a:solidFill>
                  <a:srgbClr val="FF3300"/>
                </a:solidFill>
              </a:rPr>
              <a:t>Example:</a:t>
            </a:r>
            <a:r>
              <a:rPr lang="en-US" sz="2200" dirty="0">
                <a:solidFill>
                  <a:srgbClr val="FF3300"/>
                </a:solidFill>
              </a:rPr>
              <a:t>  A parallel RLC circuit has </a:t>
            </a:r>
            <a:r>
              <a:rPr lang="en-US" sz="2200" dirty="0" smtClean="0">
                <a:solidFill>
                  <a:srgbClr val="FF3300"/>
                </a:solidFill>
              </a:rPr>
              <a:t>L </a:t>
            </a:r>
            <a:r>
              <a:rPr lang="en-US" sz="2200" dirty="0">
                <a:solidFill>
                  <a:srgbClr val="FF3300"/>
                </a:solidFill>
              </a:rPr>
              <a:t>= 100 </a:t>
            </a:r>
            <a:r>
              <a:rPr lang="en-US" sz="2200" dirty="0" err="1">
                <a:solidFill>
                  <a:srgbClr val="FF3300"/>
                </a:solidFill>
              </a:rPr>
              <a:t>mH</a:t>
            </a:r>
            <a:r>
              <a:rPr lang="en-US" sz="2200" dirty="0">
                <a:solidFill>
                  <a:srgbClr val="FF3300"/>
                </a:solidFill>
              </a:rPr>
              <a:t>, and C = 0.1 </a:t>
            </a:r>
            <a:r>
              <a:rPr lang="en-US" sz="2200" dirty="0" err="1">
                <a:solidFill>
                  <a:srgbClr val="FF3300"/>
                </a:solidFill>
              </a:rPr>
              <a:t>uF</a:t>
            </a:r>
            <a:r>
              <a:rPr lang="en-US" sz="2200" dirty="0">
                <a:solidFill>
                  <a:srgbClr val="FF3300"/>
                </a:solidFill>
              </a:rPr>
              <a:t> </a:t>
            </a:r>
          </a:p>
          <a:p>
            <a:pPr>
              <a:lnSpc>
                <a:spcPct val="120000"/>
              </a:lnSpc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200" dirty="0">
                <a:solidFill>
                  <a:srgbClr val="FF3300"/>
                </a:solidFill>
              </a:rPr>
              <a:t>1)  Find </a:t>
            </a:r>
            <a:r>
              <a:rPr lang="en-US" sz="2200" dirty="0" err="1">
                <a:solidFill>
                  <a:srgbClr val="FF3300"/>
                </a:solidFill>
              </a:rPr>
              <a:t>w</a:t>
            </a:r>
            <a:r>
              <a:rPr lang="en-US" sz="2200" baseline="-25000" dirty="0" err="1">
                <a:solidFill>
                  <a:srgbClr val="FF3300"/>
                </a:solidFill>
              </a:rPr>
              <a:t>o</a:t>
            </a:r>
            <a:r>
              <a:rPr lang="en-US" sz="2200" dirty="0">
                <a:solidFill>
                  <a:srgbClr val="FF3300"/>
                </a:solidFill>
              </a:rPr>
              <a:t> ,  </a:t>
            </a:r>
            <a:r>
              <a:rPr lang="en-US" sz="2200" dirty="0">
                <a:solidFill>
                  <a:srgbClr val="FF3300"/>
                </a:solidFill>
                <a:sym typeface="Symbol" pitchFamily="18" charset="2"/>
              </a:rPr>
              <a:t></a:t>
            </a:r>
            <a:r>
              <a:rPr lang="en-US" sz="2200" dirty="0">
                <a:solidFill>
                  <a:srgbClr val="FF3300"/>
                </a:solidFill>
              </a:rPr>
              <a:t> ,  </a:t>
            </a:r>
            <a:r>
              <a:rPr lang="en-US" sz="2200" dirty="0" err="1">
                <a:solidFill>
                  <a:srgbClr val="FF3300"/>
                </a:solidFill>
              </a:rPr>
              <a:t>H</a:t>
            </a:r>
            <a:r>
              <a:rPr lang="en-US" sz="2200" baseline="-25000" dirty="0" err="1">
                <a:solidFill>
                  <a:srgbClr val="FF3300"/>
                </a:solidFill>
              </a:rPr>
              <a:t>max</a:t>
            </a:r>
            <a:r>
              <a:rPr lang="en-US" sz="2200" dirty="0">
                <a:solidFill>
                  <a:srgbClr val="FF3300"/>
                </a:solidFill>
              </a:rPr>
              <a:t> ,  w</a:t>
            </a:r>
            <a:r>
              <a:rPr lang="en-US" sz="2200" baseline="-25000" dirty="0">
                <a:solidFill>
                  <a:srgbClr val="FF3300"/>
                </a:solidFill>
              </a:rPr>
              <a:t>c1</a:t>
            </a:r>
            <a:r>
              <a:rPr lang="en-US" sz="2200" dirty="0">
                <a:solidFill>
                  <a:srgbClr val="FF3300"/>
                </a:solidFill>
              </a:rPr>
              <a:t> ,  w</a:t>
            </a:r>
            <a:r>
              <a:rPr lang="en-US" sz="2200" baseline="-25000" dirty="0">
                <a:solidFill>
                  <a:srgbClr val="FF3300"/>
                </a:solidFill>
              </a:rPr>
              <a:t>c2</a:t>
            </a:r>
            <a:r>
              <a:rPr lang="en-US" sz="2200" dirty="0">
                <a:solidFill>
                  <a:srgbClr val="FF3300"/>
                </a:solidFill>
              </a:rPr>
              <a:t> ,  </a:t>
            </a:r>
            <a:r>
              <a:rPr lang="en-US" sz="2200" dirty="0" err="1">
                <a:solidFill>
                  <a:srgbClr val="FF3300"/>
                </a:solidFill>
              </a:rPr>
              <a:t>H</a:t>
            </a:r>
            <a:r>
              <a:rPr lang="en-US" sz="2200" baseline="-25000" dirty="0" err="1">
                <a:solidFill>
                  <a:srgbClr val="FF3300"/>
                </a:solidFill>
              </a:rPr>
              <a:t>max</a:t>
            </a:r>
            <a:r>
              <a:rPr lang="en-US" sz="2200" dirty="0">
                <a:solidFill>
                  <a:srgbClr val="FF3300"/>
                </a:solidFill>
              </a:rPr>
              <a:t> ,  BW, Q, and </a:t>
            </a:r>
            <a:r>
              <a:rPr lang="en-US" sz="2200" dirty="0">
                <a:solidFill>
                  <a:srgbClr val="FF3300"/>
                </a:solidFill>
                <a:latin typeface="Symbol" pitchFamily="18" charset="2"/>
              </a:rPr>
              <a:t>z</a:t>
            </a:r>
            <a:r>
              <a:rPr lang="en-US" sz="2200" dirty="0">
                <a:solidFill>
                  <a:srgbClr val="FF3300"/>
                </a:solidFill>
              </a:rPr>
              <a:t> </a:t>
            </a:r>
          </a:p>
          <a:p>
            <a:pPr>
              <a:lnSpc>
                <a:spcPct val="120000"/>
              </a:lnSpc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200" dirty="0">
                <a:solidFill>
                  <a:srgbClr val="FF3300"/>
                </a:solidFill>
              </a:rPr>
              <a:t>2)  Show that </a:t>
            </a:r>
            <a:r>
              <a:rPr lang="en-US" sz="2200" dirty="0" err="1">
                <a:solidFill>
                  <a:srgbClr val="FF3300"/>
                </a:solidFill>
              </a:rPr>
              <a:t>w</a:t>
            </a:r>
            <a:r>
              <a:rPr lang="en-US" sz="2200" baseline="-25000" dirty="0" err="1">
                <a:solidFill>
                  <a:srgbClr val="FF3300"/>
                </a:solidFill>
              </a:rPr>
              <a:t>o</a:t>
            </a:r>
            <a:r>
              <a:rPr lang="en-US" sz="2200" dirty="0">
                <a:solidFill>
                  <a:srgbClr val="FF3300"/>
                </a:solidFill>
              </a:rPr>
              <a:t> is the geometric mean of the w</a:t>
            </a:r>
            <a:r>
              <a:rPr lang="en-US" sz="2200" baseline="-25000" dirty="0">
                <a:solidFill>
                  <a:srgbClr val="FF3300"/>
                </a:solidFill>
              </a:rPr>
              <a:t>c1</a:t>
            </a:r>
            <a:r>
              <a:rPr lang="en-US" sz="2200" dirty="0">
                <a:solidFill>
                  <a:srgbClr val="FF3300"/>
                </a:solidFill>
              </a:rPr>
              <a:t> and w</a:t>
            </a:r>
            <a:r>
              <a:rPr lang="en-US" sz="2200" baseline="-25000" dirty="0">
                <a:solidFill>
                  <a:srgbClr val="FF3300"/>
                </a:solidFill>
              </a:rPr>
              <a:t>c2</a:t>
            </a:r>
            <a:r>
              <a:rPr lang="en-US" sz="2200" dirty="0">
                <a:solidFill>
                  <a:srgbClr val="FF3300"/>
                </a:solidFill>
              </a:rPr>
              <a:t> , not the arithmetic mean.</a:t>
            </a:r>
          </a:p>
          <a:p>
            <a:pPr>
              <a:lnSpc>
                <a:spcPct val="120000"/>
              </a:lnSpc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200" dirty="0">
                <a:solidFill>
                  <a:srgbClr val="FF3300"/>
                </a:solidFill>
              </a:rPr>
              <a:t>	A)  Use R = 1 k</a:t>
            </a:r>
            <a:r>
              <a:rPr lang="en-US" sz="2200" dirty="0">
                <a:solidFill>
                  <a:srgbClr val="FF3300"/>
                </a:solidFill>
                <a:latin typeface="Symbol" pitchFamily="18" charset="2"/>
              </a:rPr>
              <a:t>W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82582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381000"/>
            <a:ext cx="9144000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200" b="1" u="sng" dirty="0">
                <a:solidFill>
                  <a:srgbClr val="FF3300"/>
                </a:solidFill>
              </a:rPr>
              <a:t>Example:</a:t>
            </a:r>
            <a:r>
              <a:rPr lang="en-US" sz="2200" dirty="0">
                <a:solidFill>
                  <a:srgbClr val="FF3300"/>
                </a:solidFill>
              </a:rPr>
              <a:t>  A parallel RLC circuit has </a:t>
            </a:r>
            <a:r>
              <a:rPr lang="en-US" sz="2200" dirty="0" smtClean="0">
                <a:solidFill>
                  <a:srgbClr val="FF3300"/>
                </a:solidFill>
              </a:rPr>
              <a:t>L </a:t>
            </a:r>
            <a:r>
              <a:rPr lang="en-US" sz="2200" dirty="0">
                <a:solidFill>
                  <a:srgbClr val="FF3300"/>
                </a:solidFill>
              </a:rPr>
              <a:t>= 100 </a:t>
            </a:r>
            <a:r>
              <a:rPr lang="en-US" sz="2200" dirty="0" err="1">
                <a:solidFill>
                  <a:srgbClr val="FF3300"/>
                </a:solidFill>
              </a:rPr>
              <a:t>mH</a:t>
            </a:r>
            <a:r>
              <a:rPr lang="en-US" sz="2200" dirty="0">
                <a:solidFill>
                  <a:srgbClr val="FF3300"/>
                </a:solidFill>
              </a:rPr>
              <a:t>, and C = 0.1 </a:t>
            </a:r>
            <a:r>
              <a:rPr lang="en-US" sz="2200" dirty="0" err="1">
                <a:solidFill>
                  <a:srgbClr val="FF3300"/>
                </a:solidFill>
              </a:rPr>
              <a:t>uF</a:t>
            </a:r>
            <a:r>
              <a:rPr lang="en-US" sz="2200" dirty="0">
                <a:solidFill>
                  <a:srgbClr val="FF3300"/>
                </a:solidFill>
              </a:rPr>
              <a:t> </a:t>
            </a:r>
          </a:p>
          <a:p>
            <a:pPr>
              <a:lnSpc>
                <a:spcPct val="120000"/>
              </a:lnSpc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200" dirty="0">
                <a:solidFill>
                  <a:srgbClr val="FF3300"/>
                </a:solidFill>
              </a:rPr>
              <a:t>1)  Find </a:t>
            </a:r>
            <a:r>
              <a:rPr lang="en-US" sz="2200" dirty="0" err="1">
                <a:solidFill>
                  <a:srgbClr val="FF3300"/>
                </a:solidFill>
              </a:rPr>
              <a:t>w</a:t>
            </a:r>
            <a:r>
              <a:rPr lang="en-US" sz="2200" baseline="-25000" dirty="0" err="1">
                <a:solidFill>
                  <a:srgbClr val="FF3300"/>
                </a:solidFill>
              </a:rPr>
              <a:t>o</a:t>
            </a:r>
            <a:r>
              <a:rPr lang="en-US" sz="2200" dirty="0">
                <a:solidFill>
                  <a:srgbClr val="FF3300"/>
                </a:solidFill>
              </a:rPr>
              <a:t> ,  </a:t>
            </a:r>
            <a:r>
              <a:rPr lang="en-US" sz="2200" dirty="0">
                <a:solidFill>
                  <a:srgbClr val="FF3300"/>
                </a:solidFill>
                <a:sym typeface="Symbol" pitchFamily="18" charset="2"/>
              </a:rPr>
              <a:t></a:t>
            </a:r>
            <a:r>
              <a:rPr lang="en-US" sz="2200" dirty="0">
                <a:solidFill>
                  <a:srgbClr val="FF3300"/>
                </a:solidFill>
              </a:rPr>
              <a:t> ,  </a:t>
            </a:r>
            <a:r>
              <a:rPr lang="en-US" sz="2200" dirty="0" err="1">
                <a:solidFill>
                  <a:srgbClr val="FF3300"/>
                </a:solidFill>
              </a:rPr>
              <a:t>H</a:t>
            </a:r>
            <a:r>
              <a:rPr lang="en-US" sz="2200" baseline="-25000" dirty="0" err="1">
                <a:solidFill>
                  <a:srgbClr val="FF3300"/>
                </a:solidFill>
              </a:rPr>
              <a:t>max</a:t>
            </a:r>
            <a:r>
              <a:rPr lang="en-US" sz="2200" dirty="0">
                <a:solidFill>
                  <a:srgbClr val="FF3300"/>
                </a:solidFill>
              </a:rPr>
              <a:t> ,  w</a:t>
            </a:r>
            <a:r>
              <a:rPr lang="en-US" sz="2200" baseline="-25000" dirty="0">
                <a:solidFill>
                  <a:srgbClr val="FF3300"/>
                </a:solidFill>
              </a:rPr>
              <a:t>c1</a:t>
            </a:r>
            <a:r>
              <a:rPr lang="en-US" sz="2200" dirty="0">
                <a:solidFill>
                  <a:srgbClr val="FF3300"/>
                </a:solidFill>
              </a:rPr>
              <a:t> ,  w</a:t>
            </a:r>
            <a:r>
              <a:rPr lang="en-US" sz="2200" baseline="-25000" dirty="0">
                <a:solidFill>
                  <a:srgbClr val="FF3300"/>
                </a:solidFill>
              </a:rPr>
              <a:t>c2</a:t>
            </a:r>
            <a:r>
              <a:rPr lang="en-US" sz="2200" dirty="0">
                <a:solidFill>
                  <a:srgbClr val="FF3300"/>
                </a:solidFill>
              </a:rPr>
              <a:t> ,  </a:t>
            </a:r>
            <a:r>
              <a:rPr lang="en-US" sz="2200" dirty="0" err="1">
                <a:solidFill>
                  <a:srgbClr val="FF3300"/>
                </a:solidFill>
              </a:rPr>
              <a:t>H</a:t>
            </a:r>
            <a:r>
              <a:rPr lang="en-US" sz="2200" baseline="-25000" dirty="0" err="1">
                <a:solidFill>
                  <a:srgbClr val="FF3300"/>
                </a:solidFill>
              </a:rPr>
              <a:t>max</a:t>
            </a:r>
            <a:r>
              <a:rPr lang="en-US" sz="2200" dirty="0">
                <a:solidFill>
                  <a:srgbClr val="FF3300"/>
                </a:solidFill>
              </a:rPr>
              <a:t> ,  BW, Q, and </a:t>
            </a:r>
            <a:r>
              <a:rPr lang="en-US" sz="2200" dirty="0">
                <a:solidFill>
                  <a:srgbClr val="FF3300"/>
                </a:solidFill>
                <a:latin typeface="Symbol" pitchFamily="18" charset="2"/>
              </a:rPr>
              <a:t>z</a:t>
            </a:r>
            <a:r>
              <a:rPr lang="en-US" sz="2200" dirty="0">
                <a:solidFill>
                  <a:srgbClr val="FF3300"/>
                </a:solidFill>
              </a:rPr>
              <a:t> </a:t>
            </a:r>
          </a:p>
          <a:p>
            <a:pPr>
              <a:lnSpc>
                <a:spcPct val="120000"/>
              </a:lnSpc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200" dirty="0">
                <a:solidFill>
                  <a:srgbClr val="FF3300"/>
                </a:solidFill>
              </a:rPr>
              <a:t>2)  Show that </a:t>
            </a:r>
            <a:r>
              <a:rPr lang="en-US" sz="2200" dirty="0" err="1">
                <a:solidFill>
                  <a:srgbClr val="FF3300"/>
                </a:solidFill>
              </a:rPr>
              <a:t>w</a:t>
            </a:r>
            <a:r>
              <a:rPr lang="en-US" sz="2200" baseline="-25000" dirty="0" err="1">
                <a:solidFill>
                  <a:srgbClr val="FF3300"/>
                </a:solidFill>
              </a:rPr>
              <a:t>o</a:t>
            </a:r>
            <a:r>
              <a:rPr lang="en-US" sz="2200" dirty="0">
                <a:solidFill>
                  <a:srgbClr val="FF3300"/>
                </a:solidFill>
              </a:rPr>
              <a:t> is the geometric mean of the w</a:t>
            </a:r>
            <a:r>
              <a:rPr lang="en-US" sz="2200" baseline="-25000" dirty="0">
                <a:solidFill>
                  <a:srgbClr val="FF3300"/>
                </a:solidFill>
              </a:rPr>
              <a:t>c1</a:t>
            </a:r>
            <a:r>
              <a:rPr lang="en-US" sz="2200" dirty="0">
                <a:solidFill>
                  <a:srgbClr val="FF3300"/>
                </a:solidFill>
              </a:rPr>
              <a:t> and w</a:t>
            </a:r>
            <a:r>
              <a:rPr lang="en-US" sz="2200" baseline="-25000" dirty="0">
                <a:solidFill>
                  <a:srgbClr val="FF3300"/>
                </a:solidFill>
              </a:rPr>
              <a:t>c2</a:t>
            </a:r>
            <a:r>
              <a:rPr lang="en-US" sz="2200" dirty="0">
                <a:solidFill>
                  <a:srgbClr val="FF3300"/>
                </a:solidFill>
              </a:rPr>
              <a:t> , not the arithmetic mean.</a:t>
            </a:r>
          </a:p>
          <a:p>
            <a:pPr>
              <a:lnSpc>
                <a:spcPct val="120000"/>
              </a:lnSpc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200" dirty="0">
                <a:solidFill>
                  <a:srgbClr val="FF3300"/>
                </a:solidFill>
              </a:rPr>
              <a:t>	B)  Use R </a:t>
            </a:r>
            <a:r>
              <a:rPr lang="en-US" sz="2200" dirty="0" smtClean="0">
                <a:solidFill>
                  <a:srgbClr val="FF3300"/>
                </a:solidFill>
              </a:rPr>
              <a:t>= 20 </a:t>
            </a:r>
            <a:r>
              <a:rPr lang="en-US" sz="2200" dirty="0">
                <a:solidFill>
                  <a:srgbClr val="FF3300"/>
                </a:solidFill>
              </a:rPr>
              <a:t>k</a:t>
            </a:r>
            <a:r>
              <a:rPr lang="en-US" sz="2200" dirty="0">
                <a:solidFill>
                  <a:srgbClr val="FF3300"/>
                </a:solidFill>
                <a:latin typeface="Symbol" pitchFamily="18" charset="2"/>
              </a:rPr>
              <a:t>W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381000"/>
            <a:ext cx="9144000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>
                <a:solidFill>
                  <a:srgbClr val="FF3300"/>
                </a:solidFill>
              </a:rPr>
              <a:t>Example:</a:t>
            </a:r>
            <a:r>
              <a:rPr lang="en-US" sz="2200" dirty="0">
                <a:solidFill>
                  <a:srgbClr val="FF3300"/>
                </a:solidFill>
              </a:rPr>
              <a:t>  </a:t>
            </a:r>
            <a:r>
              <a:rPr lang="en-US" sz="2200" dirty="0" smtClean="0">
                <a:solidFill>
                  <a:srgbClr val="FF3300"/>
                </a:solidFill>
              </a:rPr>
              <a:t>Using the values of w</a:t>
            </a:r>
            <a:r>
              <a:rPr lang="en-US" sz="2200" baseline="-25000" dirty="0" smtClean="0">
                <a:solidFill>
                  <a:srgbClr val="FF3300"/>
                </a:solidFill>
              </a:rPr>
              <a:t>o</a:t>
            </a:r>
            <a:r>
              <a:rPr lang="en-US" sz="2200" dirty="0" smtClean="0">
                <a:solidFill>
                  <a:srgbClr val="FF3300"/>
                </a:solidFill>
              </a:rPr>
              <a:t>, w</a:t>
            </a:r>
            <a:r>
              <a:rPr lang="en-US" sz="2200" baseline="-25000" dirty="0" smtClean="0">
                <a:solidFill>
                  <a:srgbClr val="FF3300"/>
                </a:solidFill>
              </a:rPr>
              <a:t>c1</a:t>
            </a:r>
            <a:r>
              <a:rPr lang="en-US" sz="2200" dirty="0" smtClean="0">
                <a:solidFill>
                  <a:srgbClr val="FF3300"/>
                </a:solidFill>
              </a:rPr>
              <a:t>, and w</a:t>
            </a:r>
            <a:r>
              <a:rPr lang="en-US" sz="2200" baseline="-25000" dirty="0" smtClean="0">
                <a:solidFill>
                  <a:srgbClr val="FF3300"/>
                </a:solidFill>
              </a:rPr>
              <a:t>c2</a:t>
            </a:r>
            <a:r>
              <a:rPr lang="en-US" sz="2200" dirty="0" smtClean="0">
                <a:solidFill>
                  <a:srgbClr val="FF3300"/>
                </a:solidFill>
              </a:rPr>
              <a:t>, form a rough plot of the </a:t>
            </a:r>
            <a:r>
              <a:rPr lang="en-US" sz="2200" dirty="0">
                <a:solidFill>
                  <a:srgbClr val="FF3300"/>
                </a:solidFill>
              </a:rPr>
              <a:t>magnitude response, |H(jw)|, for parts A and B in the last example</a:t>
            </a:r>
            <a:r>
              <a:rPr lang="en-US" sz="2200" dirty="0" smtClean="0">
                <a:solidFill>
                  <a:srgbClr val="FF3300"/>
                </a:solidFill>
              </a:rPr>
              <a:t>.  (</a:t>
            </a:r>
            <a:r>
              <a:rPr lang="en-US" sz="2200" dirty="0">
                <a:solidFill>
                  <a:srgbClr val="FF3300"/>
                </a:solidFill>
              </a:rPr>
              <a:t>Note that a curve with a geometric mean will appear symmetrical on a log scale and a curve with an arithmetic mean will appear symmetrical on a linear scale.)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0" y="3098800"/>
            <a:ext cx="9112533" cy="3490553"/>
            <a:chOff x="384" y="2256"/>
            <a:chExt cx="4923" cy="1897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432" y="2448"/>
              <a:ext cx="4875" cy="1521"/>
              <a:chOff x="432" y="2536"/>
              <a:chExt cx="4875" cy="1521"/>
            </a:xfrm>
          </p:grpSpPr>
          <p:graphicFrame>
            <p:nvGraphicFramePr>
              <p:cNvPr id="8194" name="Object 11"/>
              <p:cNvGraphicFramePr>
                <a:graphicFrameLocks noChangeAspect="1"/>
              </p:cNvGraphicFramePr>
              <p:nvPr/>
            </p:nvGraphicFramePr>
            <p:xfrm>
              <a:off x="496" y="2536"/>
              <a:ext cx="4652" cy="13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32" name="Worksheet" r:id="rId3" imgW="9682200" imgH="3321000" progId="Excel.Sheet.8">
                      <p:embed/>
                    </p:oleObj>
                  </mc:Choice>
                  <mc:Fallback>
                    <p:oleObj name="Worksheet" r:id="rId3" imgW="9682200" imgH="3321000" progId="Excel.Sheet.8">
                      <p:embed/>
                      <p:pic>
                        <p:nvPicPr>
                          <p:cNvPr id="0" name="Object 11"/>
                          <p:cNvPicPr>
                            <a:picLocks noRot="1"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l="36670" t="5200" r="36198" b="13712"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6" y="2536"/>
                            <a:ext cx="4652" cy="13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0000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">
                                <a:solidFill>
                                  <a:srgbClr val="FFFFFF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04" name="Text Box 12"/>
              <p:cNvSpPr txBox="1">
                <a:spLocks noChangeArrowheads="1"/>
              </p:cNvSpPr>
              <p:nvPr/>
            </p:nvSpPr>
            <p:spPr bwMode="auto">
              <a:xfrm>
                <a:off x="432" y="3840"/>
                <a:ext cx="246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5k</a:t>
                </a:r>
                <a:endParaRPr lang="en-US" sz="2800" b="1"/>
              </a:p>
            </p:txBody>
          </p:sp>
          <p:sp>
            <p:nvSpPr>
              <p:cNvPr id="8205" name="Text Box 14"/>
              <p:cNvSpPr txBox="1">
                <a:spLocks noChangeArrowheads="1"/>
              </p:cNvSpPr>
              <p:nvPr/>
            </p:nvSpPr>
            <p:spPr bwMode="auto">
              <a:xfrm>
                <a:off x="1008" y="3840"/>
                <a:ext cx="246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6k</a:t>
                </a:r>
                <a:endParaRPr lang="en-US" sz="2800" b="1"/>
              </a:p>
            </p:txBody>
          </p:sp>
          <p:sp>
            <p:nvSpPr>
              <p:cNvPr id="8206" name="Text Box 15"/>
              <p:cNvSpPr txBox="1">
                <a:spLocks noChangeArrowheads="1"/>
              </p:cNvSpPr>
              <p:nvPr/>
            </p:nvSpPr>
            <p:spPr bwMode="auto">
              <a:xfrm>
                <a:off x="1536" y="3840"/>
                <a:ext cx="246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7k</a:t>
                </a:r>
                <a:endParaRPr lang="en-US" sz="2800" b="1"/>
              </a:p>
            </p:txBody>
          </p:sp>
          <p:sp>
            <p:nvSpPr>
              <p:cNvPr id="8207" name="Text Box 16"/>
              <p:cNvSpPr txBox="1">
                <a:spLocks noChangeArrowheads="1"/>
              </p:cNvSpPr>
              <p:nvPr/>
            </p:nvSpPr>
            <p:spPr bwMode="auto">
              <a:xfrm>
                <a:off x="1968" y="3840"/>
                <a:ext cx="246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8k</a:t>
                </a:r>
                <a:endParaRPr lang="en-US" sz="2800" b="1"/>
              </a:p>
            </p:txBody>
          </p:sp>
          <p:sp>
            <p:nvSpPr>
              <p:cNvPr id="8208" name="Text Box 17"/>
              <p:cNvSpPr txBox="1">
                <a:spLocks noChangeArrowheads="1"/>
              </p:cNvSpPr>
              <p:nvPr/>
            </p:nvSpPr>
            <p:spPr bwMode="auto">
              <a:xfrm>
                <a:off x="2352" y="3840"/>
                <a:ext cx="246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9k</a:t>
                </a:r>
                <a:endParaRPr lang="en-US" sz="2800" b="1"/>
              </a:p>
            </p:txBody>
          </p:sp>
          <p:sp>
            <p:nvSpPr>
              <p:cNvPr id="8209" name="Text Box 18"/>
              <p:cNvSpPr txBox="1">
                <a:spLocks noChangeArrowheads="1"/>
              </p:cNvSpPr>
              <p:nvPr/>
            </p:nvSpPr>
            <p:spPr bwMode="auto">
              <a:xfrm>
                <a:off x="2688" y="3840"/>
                <a:ext cx="315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10k</a:t>
                </a:r>
                <a:endParaRPr lang="en-US" sz="2800" b="1"/>
              </a:p>
            </p:txBody>
          </p:sp>
          <p:sp>
            <p:nvSpPr>
              <p:cNvPr id="8210" name="Text Box 19"/>
              <p:cNvSpPr txBox="1">
                <a:spLocks noChangeArrowheads="1"/>
              </p:cNvSpPr>
              <p:nvPr/>
            </p:nvSpPr>
            <p:spPr bwMode="auto">
              <a:xfrm>
                <a:off x="4992" y="3840"/>
                <a:ext cx="315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20k</a:t>
                </a:r>
                <a:endParaRPr lang="en-US" sz="2800" b="1"/>
              </a:p>
            </p:txBody>
          </p:sp>
        </p:grpSp>
        <p:sp>
          <p:nvSpPr>
            <p:cNvPr id="8202" name="Text Box 22"/>
            <p:cNvSpPr txBox="1">
              <a:spLocks noChangeArrowheads="1"/>
            </p:cNvSpPr>
            <p:nvPr/>
          </p:nvSpPr>
          <p:spPr bwMode="auto">
            <a:xfrm>
              <a:off x="4224" y="3936"/>
              <a:ext cx="822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w (log scale)</a:t>
              </a:r>
              <a:endParaRPr lang="en-US" sz="2800" b="1"/>
            </a:p>
          </p:txBody>
        </p:sp>
        <p:sp>
          <p:nvSpPr>
            <p:cNvPr id="8203" name="Text Box 23"/>
            <p:cNvSpPr txBox="1">
              <a:spLocks noChangeArrowheads="1"/>
            </p:cNvSpPr>
            <p:nvPr/>
          </p:nvSpPr>
          <p:spPr bwMode="auto">
            <a:xfrm>
              <a:off x="384" y="2256"/>
              <a:ext cx="42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/>
                <a:t>|H(jw)|</a:t>
              </a:r>
              <a:endParaRPr lang="en-US" sz="1600" b="1" dirty="0">
                <a:solidFill>
                  <a:srgbClr val="FF3300"/>
                </a:solidFill>
              </a:endParaRPr>
            </a:p>
          </p:txBody>
        </p:sp>
      </p:grpSp>
      <p:sp>
        <p:nvSpPr>
          <p:cNvPr id="19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16976" y="2063455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u="sng" dirty="0" smtClean="0">
                <a:solidFill>
                  <a:schemeClr val="accent2"/>
                </a:solidFill>
              </a:rPr>
              <a:t>Key point</a:t>
            </a:r>
            <a:r>
              <a:rPr lang="en-US" sz="2000" b="1" i="1" dirty="0" smtClean="0">
                <a:solidFill>
                  <a:schemeClr val="accent2"/>
                </a:solidFill>
              </a:rPr>
              <a:t>:  The Q of a BPF can be changed simply by adjusting R in this RLC circuit.</a:t>
            </a:r>
            <a:endParaRPr lang="en-US" sz="2000" b="1" i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380999"/>
            <a:ext cx="9144000" cy="2617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 smtClean="0">
                <a:solidFill>
                  <a:schemeClr val="accent6"/>
                </a:solidFill>
              </a:rPr>
              <a:t>PSPICE Analysis:</a:t>
            </a:r>
            <a:r>
              <a:rPr lang="en-US" sz="2200" dirty="0" smtClean="0">
                <a:solidFill>
                  <a:schemeClr val="accent6"/>
                </a:solidFill>
              </a:rPr>
              <a:t>  The previous problem was analyzed in PSPICE to produce more detailed graphs</a:t>
            </a:r>
            <a:r>
              <a:rPr lang="en-US" sz="2200" dirty="0" smtClean="0">
                <a:solidFill>
                  <a:schemeClr val="accent6"/>
                </a:solidFill>
              </a:rPr>
              <a:t>.</a:t>
            </a:r>
            <a:endParaRPr lang="en-US" sz="2200" dirty="0" smtClean="0">
              <a:solidFill>
                <a:schemeClr val="accent6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2200" u="sng" dirty="0" smtClean="0">
                <a:solidFill>
                  <a:schemeClr val="accent6"/>
                </a:solidFill>
              </a:rPr>
              <a:t>Analysis type</a:t>
            </a:r>
            <a:r>
              <a:rPr lang="en-US" sz="2200" dirty="0" smtClean="0">
                <a:solidFill>
                  <a:schemeClr val="accent6"/>
                </a:solidFill>
              </a:rPr>
              <a:t>:  </a:t>
            </a:r>
            <a:r>
              <a:rPr lang="en-US" sz="2200" b="1" i="1" dirty="0" smtClean="0">
                <a:solidFill>
                  <a:schemeClr val="accent6"/>
                </a:solidFill>
              </a:rPr>
              <a:t>AC Sweep Analysis </a:t>
            </a:r>
            <a:r>
              <a:rPr lang="en-US" sz="2200" dirty="0" smtClean="0">
                <a:solidFill>
                  <a:schemeClr val="accent6"/>
                </a:solidFill>
              </a:rPr>
              <a:t>+ </a:t>
            </a:r>
            <a:r>
              <a:rPr lang="en-US" sz="2200" b="1" i="1" dirty="0" smtClean="0">
                <a:solidFill>
                  <a:schemeClr val="accent6"/>
                </a:solidFill>
              </a:rPr>
              <a:t>Parametric Analysis</a:t>
            </a:r>
            <a:r>
              <a:rPr lang="en-US" sz="2200" b="1" i="1" dirty="0">
                <a:solidFill>
                  <a:schemeClr val="accent6"/>
                </a:solidFill>
              </a:rPr>
              <a:t> </a:t>
            </a:r>
            <a:r>
              <a:rPr lang="en-US" sz="2200" dirty="0" smtClean="0">
                <a:solidFill>
                  <a:schemeClr val="accent6"/>
                </a:solidFill>
              </a:rPr>
              <a:t>using R = 1k and R =</a:t>
            </a:r>
            <a:r>
              <a:rPr lang="en-US" sz="2200" dirty="0" smtClean="0">
                <a:solidFill>
                  <a:schemeClr val="accent6"/>
                </a:solidFill>
              </a:rPr>
              <a:t>20k (enter under </a:t>
            </a:r>
            <a:r>
              <a:rPr lang="en-US" sz="2200" b="1" i="1" dirty="0" smtClean="0">
                <a:solidFill>
                  <a:schemeClr val="accent6"/>
                </a:solidFill>
              </a:rPr>
              <a:t>Values List</a:t>
            </a:r>
            <a:r>
              <a:rPr lang="en-US" sz="2200" dirty="0" smtClean="0">
                <a:solidFill>
                  <a:schemeClr val="accent6"/>
                </a:solidFill>
              </a:rPr>
              <a:t>)</a:t>
            </a:r>
            <a:endParaRPr lang="en-US" sz="2200" dirty="0" smtClean="0">
              <a:solidFill>
                <a:schemeClr val="accent6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2200" dirty="0" smtClean="0">
                <a:solidFill>
                  <a:schemeClr val="accent6"/>
                </a:solidFill>
              </a:rPr>
              <a:t>Note that PSPICE uses frequency in Hz, so the calculated frequencies from the previous example are converted to Hz as follows:</a:t>
            </a:r>
          </a:p>
          <a:p>
            <a:pPr>
              <a:lnSpc>
                <a:spcPct val="120000"/>
              </a:lnSpc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 smtClean="0">
                <a:solidFill>
                  <a:schemeClr val="accent6"/>
                </a:solidFill>
              </a:rPr>
              <a:t/>
            </a:r>
            <a:br>
              <a:rPr lang="en-US" sz="2200" dirty="0" smtClean="0">
                <a:solidFill>
                  <a:schemeClr val="accent6"/>
                </a:solidFill>
              </a:rPr>
            </a:br>
            <a:endParaRPr lang="en-US" sz="2200" dirty="0">
              <a:solidFill>
                <a:schemeClr val="accent6"/>
              </a:solidFill>
            </a:endParaRPr>
          </a:p>
        </p:txBody>
      </p:sp>
      <p:sp>
        <p:nvSpPr>
          <p:cNvPr id="19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7094" y="3240471"/>
                <a:ext cx="4341340" cy="3593612"/>
              </a:xfrm>
              <a:prstGeom prst="rect">
                <a:avLst/>
              </a:prstGeom>
              <a:noFill/>
              <a:ln w="28575">
                <a:solidFill>
                  <a:schemeClr val="accent6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 smtClean="0"/>
                  <a:t> Part A)  R = 1k</a:t>
                </a:r>
                <a:r>
                  <a:rPr lang="en-US" dirty="0">
                    <a:sym typeface="Symbol" panose="05050102010706020507" pitchFamily="18" charset="2"/>
                  </a:rPr>
                  <a:t>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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10000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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=1591.5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𝐻𝑧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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6180.3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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983.6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𝐻𝑧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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16180.3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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2575.2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𝐻𝑧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   BW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= 2575.2 - 983.6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BW = 1591.5 Hz</a:t>
                </a:r>
              </a:p>
              <a:p>
                <a:r>
                  <a:rPr lang="en-US" dirty="0" smtClean="0"/>
                  <a:t>   Q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𝐵𝑊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1591.5 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𝐻𝑧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1591.5 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𝐻𝑧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:r>
                  <a:rPr lang="en-US" dirty="0" smtClean="0"/>
                  <a:t> 1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94" y="3240471"/>
                <a:ext cx="4341340" cy="3593612"/>
              </a:xfrm>
              <a:prstGeom prst="rect">
                <a:avLst/>
              </a:prstGeom>
              <a:blipFill>
                <a:blip r:embed="rId2"/>
                <a:stretch>
                  <a:fillRect l="-2371" t="-2525"/>
                </a:stretch>
              </a:blipFill>
              <a:ln w="28575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621428" y="3240471"/>
                <a:ext cx="4341340" cy="3617529"/>
              </a:xfrm>
              <a:prstGeom prst="rect">
                <a:avLst/>
              </a:prstGeom>
              <a:noFill/>
              <a:ln w="28575">
                <a:solidFill>
                  <a:schemeClr val="accent6"/>
                </a:solidFill>
              </a:ln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</a:lstStyle>
              <a:p>
                <a:r>
                  <a:rPr lang="en-US" dirty="0" smtClean="0"/>
                  <a:t> Part B)  </a:t>
                </a:r>
                <a:r>
                  <a:rPr lang="en-US" dirty="0"/>
                  <a:t>R = </a:t>
                </a:r>
                <a:r>
                  <a:rPr lang="en-US" dirty="0" smtClean="0"/>
                  <a:t>20k</a:t>
                </a:r>
                <a:r>
                  <a:rPr lang="en-US" dirty="0">
                    <a:sym typeface="Symbol" panose="05050102010706020507" pitchFamily="18" charset="2"/>
                  </a:rPr>
                  <a:t>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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10000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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=1591.5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𝐻𝑧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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9753.1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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1552.3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𝐻𝑧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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10253.1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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1631.8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𝐻𝑧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  BW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= </a:t>
                </a:r>
                <a:r>
                  <a:rPr lang="en-US" dirty="0" smtClean="0"/>
                  <a:t>1631.8 – 1552.3 </a:t>
                </a:r>
                <a:endParaRPr lang="en-US" dirty="0"/>
              </a:p>
              <a:p>
                <a:r>
                  <a:rPr lang="en-US" dirty="0"/>
                  <a:t>   BW = </a:t>
                </a:r>
                <a:r>
                  <a:rPr lang="en-US" dirty="0" smtClean="0"/>
                  <a:t>79.5 </a:t>
                </a:r>
                <a:r>
                  <a:rPr lang="en-US" dirty="0"/>
                  <a:t>Hz</a:t>
                </a:r>
              </a:p>
              <a:p>
                <a:r>
                  <a:rPr lang="en-US" dirty="0"/>
                  <a:t>   Q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𝐵𝑊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1591.5 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𝐻𝑧</m:t>
                        </m:r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79.5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𝐻𝑧</m:t>
                        </m:r>
                      </m:den>
                    </m:f>
                  </m:oMath>
                </a14:m>
                <a:r>
                  <a:rPr lang="en-US" dirty="0"/>
                  <a:t> =  </a:t>
                </a:r>
                <a:r>
                  <a:rPr lang="en-US" dirty="0" smtClean="0"/>
                  <a:t>20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428" y="3240471"/>
                <a:ext cx="4341340" cy="3617529"/>
              </a:xfrm>
              <a:prstGeom prst="rect">
                <a:avLst/>
              </a:prstGeom>
              <a:blipFill>
                <a:blip r:embed="rId3"/>
                <a:stretch>
                  <a:fillRect l="-2232" t="-2508" r="-3347"/>
                </a:stretch>
              </a:blipFill>
              <a:ln w="28575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55141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133" y="524934"/>
            <a:ext cx="5228324" cy="23900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50146"/>
            <a:ext cx="9144000" cy="410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058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400049"/>
            <a:ext cx="91440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>
                <a:solidFill>
                  <a:schemeClr val="accent2"/>
                </a:solidFill>
              </a:rPr>
              <a:t>Filters</a:t>
            </a:r>
          </a:p>
          <a:p>
            <a:pPr>
              <a:lnSpc>
                <a:spcPct val="110000"/>
              </a:lnSpc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A </a:t>
            </a:r>
            <a:r>
              <a:rPr lang="en-US" sz="2200" b="1" i="1" dirty="0">
                <a:solidFill>
                  <a:schemeClr val="accent2"/>
                </a:solidFill>
              </a:rPr>
              <a:t>filter</a:t>
            </a:r>
            <a:r>
              <a:rPr lang="en-US" sz="2200" dirty="0">
                <a:solidFill>
                  <a:schemeClr val="accent2"/>
                </a:solidFill>
              </a:rPr>
              <a:t> is a circuit designed to have a particular frequency response, perhaps to alter the frequency characteristics of some signal.  It is often used to filter out, or block, frequencies in certain ranges, much like a mechanical filter might be used to filter out sediment in a water line.</a:t>
            </a:r>
          </a:p>
          <a:p>
            <a:pPr>
              <a:lnSpc>
                <a:spcPct val="110000"/>
              </a:lnSpc>
              <a:spcBef>
                <a:spcPct val="20000"/>
              </a:spcBef>
              <a:tabLst>
                <a:tab pos="457200" algn="l"/>
                <a:tab pos="914400" algn="l"/>
              </a:tabLst>
            </a:pPr>
            <a:endParaRPr lang="en-US" sz="2200" dirty="0">
              <a:solidFill>
                <a:schemeClr val="accent2"/>
              </a:solidFill>
            </a:endParaRPr>
          </a:p>
        </p:txBody>
      </p:sp>
      <p:sp>
        <p:nvSpPr>
          <p:cNvPr id="15366" name="Rectangle 34"/>
          <p:cNvSpPr>
            <a:spLocks noChangeArrowheads="1"/>
          </p:cNvSpPr>
          <p:nvPr/>
        </p:nvSpPr>
        <p:spPr bwMode="auto">
          <a:xfrm>
            <a:off x="0" y="2505075"/>
            <a:ext cx="91440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>
                <a:solidFill>
                  <a:schemeClr val="accent2"/>
                </a:solidFill>
              </a:rPr>
              <a:t>Basic Filter Types</a:t>
            </a:r>
            <a:r>
              <a:rPr lang="en-US" sz="2200" dirty="0">
                <a:solidFill>
                  <a:schemeClr val="accent2"/>
                </a:solidFill>
              </a:rPr>
              <a:t> </a:t>
            </a:r>
          </a:p>
          <a:p>
            <a:pPr marL="228600" indent="-2286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Low-pass filter (LPF) - passes frequencies below some cutoff frequency, </a:t>
            </a:r>
            <a:r>
              <a:rPr lang="en-US" sz="2200" dirty="0" err="1">
                <a:solidFill>
                  <a:schemeClr val="accent2"/>
                </a:solidFill>
              </a:rPr>
              <a:t>w</a:t>
            </a:r>
            <a:r>
              <a:rPr lang="en-US" sz="2200" baseline="-25000" dirty="0" err="1">
                <a:solidFill>
                  <a:schemeClr val="accent2"/>
                </a:solidFill>
              </a:rPr>
              <a:t>C</a:t>
            </a:r>
            <a:endParaRPr lang="en-US" sz="2200" dirty="0">
              <a:solidFill>
                <a:schemeClr val="accent2"/>
              </a:solidFill>
            </a:endParaRPr>
          </a:p>
          <a:p>
            <a:pPr marL="228600" indent="-228600">
              <a:spcBef>
                <a:spcPct val="20000"/>
              </a:spcBef>
              <a:buFontTx/>
              <a:buChar char="•"/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High-pass filter (HPF) - passes frequencies above some cutoff frequency, </a:t>
            </a:r>
            <a:r>
              <a:rPr lang="en-US" sz="2200" dirty="0" err="1">
                <a:solidFill>
                  <a:schemeClr val="accent2"/>
                </a:solidFill>
              </a:rPr>
              <a:t>w</a:t>
            </a:r>
            <a:r>
              <a:rPr lang="en-US" sz="2200" baseline="-25000" dirty="0" err="1">
                <a:solidFill>
                  <a:schemeClr val="accent2"/>
                </a:solidFill>
              </a:rPr>
              <a:t>C</a:t>
            </a:r>
            <a:endParaRPr lang="en-US" sz="2200" dirty="0">
              <a:solidFill>
                <a:schemeClr val="accent2"/>
              </a:solidFill>
            </a:endParaRPr>
          </a:p>
          <a:p>
            <a:pPr marL="228600" indent="-228600">
              <a:lnSpc>
                <a:spcPct val="110000"/>
              </a:lnSpc>
              <a:spcBef>
                <a:spcPct val="20000"/>
              </a:spcBef>
              <a:buFontTx/>
              <a:buChar char="•"/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Band-pass filter (BPF) - passes frequencies between two cutoff frequency, w</a:t>
            </a:r>
            <a:r>
              <a:rPr lang="en-US" sz="2200" baseline="-25000" dirty="0">
                <a:solidFill>
                  <a:schemeClr val="accent2"/>
                </a:solidFill>
              </a:rPr>
              <a:t>C1</a:t>
            </a:r>
            <a:r>
              <a:rPr lang="en-US" sz="2200" dirty="0">
                <a:solidFill>
                  <a:schemeClr val="accent2"/>
                </a:solidFill>
              </a:rPr>
              <a:t> and w</a:t>
            </a:r>
            <a:r>
              <a:rPr lang="en-US" sz="2200" baseline="-25000" dirty="0">
                <a:solidFill>
                  <a:schemeClr val="accent2"/>
                </a:solidFill>
              </a:rPr>
              <a:t>C2</a:t>
            </a:r>
            <a:endParaRPr lang="en-US" sz="2200" dirty="0">
              <a:solidFill>
                <a:schemeClr val="accent2"/>
              </a:solidFill>
            </a:endParaRPr>
          </a:p>
          <a:p>
            <a:pPr marL="228600" indent="-228600">
              <a:lnSpc>
                <a:spcPct val="110000"/>
              </a:lnSpc>
              <a:spcBef>
                <a:spcPct val="20000"/>
              </a:spcBef>
              <a:buFontTx/>
              <a:buChar char="•"/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Band-stop filter (BSF) or band-reject filter (BRF) - blocks frequencies between two cutoff frequency, w</a:t>
            </a:r>
            <a:r>
              <a:rPr lang="en-US" sz="2200" baseline="-25000" dirty="0">
                <a:solidFill>
                  <a:schemeClr val="accent2"/>
                </a:solidFill>
              </a:rPr>
              <a:t>C1</a:t>
            </a:r>
            <a:r>
              <a:rPr lang="en-US" sz="2200" dirty="0">
                <a:solidFill>
                  <a:schemeClr val="accent2"/>
                </a:solidFill>
              </a:rPr>
              <a:t> and w</a:t>
            </a:r>
            <a:r>
              <a:rPr lang="en-US" sz="2200" baseline="-25000" dirty="0">
                <a:solidFill>
                  <a:schemeClr val="accent2"/>
                </a:solidFill>
              </a:rPr>
              <a:t>C2</a:t>
            </a:r>
          </a:p>
          <a:p>
            <a:pPr marL="228600" indent="-228600">
              <a:lnSpc>
                <a:spcPct val="110000"/>
              </a:lnSpc>
              <a:spcBef>
                <a:spcPct val="20000"/>
              </a:spcBef>
              <a:tabLst>
                <a:tab pos="457200" algn="l"/>
                <a:tab pos="914400" algn="l"/>
              </a:tabLst>
            </a:pPr>
            <a:endParaRPr lang="en-US" sz="2200" dirty="0">
              <a:solidFill>
                <a:schemeClr val="accent2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0200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0" y="38100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>
                <a:solidFill>
                  <a:schemeClr val="accent2"/>
                </a:solidFill>
              </a:rPr>
              <a:t>Ideal filters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An ideal filter will </a:t>
            </a:r>
            <a:r>
              <a:rPr lang="en-US" sz="2200" u="sng" dirty="0">
                <a:solidFill>
                  <a:schemeClr val="accent2"/>
                </a:solidFill>
              </a:rPr>
              <a:t>completely</a:t>
            </a:r>
            <a:r>
              <a:rPr lang="en-US" sz="2200" dirty="0">
                <a:solidFill>
                  <a:schemeClr val="accent2"/>
                </a:solidFill>
              </a:rPr>
              <a:t> block signals with certain frequencies and pass (with no attenuation) other frequencies. (To attenuate a signal means to decrease the signal strength.  Attenuation is the opposite of amplification.)</a:t>
            </a:r>
          </a:p>
        </p:txBody>
      </p:sp>
      <p:sp>
        <p:nvSpPr>
          <p:cNvPr id="16390" name="Line 7"/>
          <p:cNvSpPr>
            <a:spLocks noChangeShapeType="1"/>
          </p:cNvSpPr>
          <p:nvPr/>
        </p:nvSpPr>
        <p:spPr bwMode="auto">
          <a:xfrm flipV="1">
            <a:off x="1155700" y="2347913"/>
            <a:ext cx="0" cy="1447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8"/>
          <p:cNvSpPr>
            <a:spLocks noChangeShapeType="1"/>
          </p:cNvSpPr>
          <p:nvPr/>
        </p:nvSpPr>
        <p:spPr bwMode="auto">
          <a:xfrm>
            <a:off x="1155700" y="3795713"/>
            <a:ext cx="28575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9"/>
          <p:cNvSpPr>
            <a:spLocks noChangeShapeType="1"/>
          </p:cNvSpPr>
          <p:nvPr/>
        </p:nvSpPr>
        <p:spPr bwMode="auto">
          <a:xfrm>
            <a:off x="1155700" y="2881313"/>
            <a:ext cx="13589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10"/>
          <p:cNvSpPr>
            <a:spLocks noChangeShapeType="1"/>
          </p:cNvSpPr>
          <p:nvPr/>
        </p:nvSpPr>
        <p:spPr bwMode="auto">
          <a:xfrm flipV="1">
            <a:off x="2514600" y="2881313"/>
            <a:ext cx="0" cy="914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850900" y="19812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LM</a:t>
            </a:r>
            <a:endParaRPr lang="en-US"/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4051300" y="36433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w</a:t>
            </a:r>
            <a:endParaRPr lang="en-US"/>
          </a:p>
        </p:txBody>
      </p:sp>
      <p:sp>
        <p:nvSpPr>
          <p:cNvPr id="16396" name="Text Box 13"/>
          <p:cNvSpPr txBox="1">
            <a:spLocks noChangeArrowheads="1"/>
          </p:cNvSpPr>
          <p:nvPr/>
        </p:nvSpPr>
        <p:spPr bwMode="auto">
          <a:xfrm>
            <a:off x="2292350" y="38100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w</a:t>
            </a:r>
            <a:r>
              <a:rPr lang="en-US" sz="1800" baseline="-25000">
                <a:solidFill>
                  <a:schemeClr val="accent2"/>
                </a:solidFill>
              </a:rPr>
              <a:t>C</a:t>
            </a:r>
            <a:endParaRPr lang="en-US"/>
          </a:p>
        </p:txBody>
      </p:sp>
      <p:sp>
        <p:nvSpPr>
          <p:cNvPr id="16397" name="Text Box 14"/>
          <p:cNvSpPr txBox="1">
            <a:spLocks noChangeArrowheads="1"/>
          </p:cNvSpPr>
          <p:nvPr/>
        </p:nvSpPr>
        <p:spPr bwMode="auto">
          <a:xfrm>
            <a:off x="1993900" y="2347913"/>
            <a:ext cx="1168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3300"/>
                </a:solidFill>
              </a:rPr>
              <a:t>Ideal LPF</a:t>
            </a:r>
            <a:endParaRPr lang="en-US"/>
          </a:p>
        </p:txBody>
      </p:sp>
      <p:sp>
        <p:nvSpPr>
          <p:cNvPr id="16398" name="Line 15"/>
          <p:cNvSpPr>
            <a:spLocks noChangeShapeType="1"/>
          </p:cNvSpPr>
          <p:nvPr/>
        </p:nvSpPr>
        <p:spPr bwMode="auto">
          <a:xfrm flipV="1">
            <a:off x="4991100" y="2347913"/>
            <a:ext cx="0" cy="1447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6"/>
          <p:cNvSpPr>
            <a:spLocks noChangeShapeType="1"/>
          </p:cNvSpPr>
          <p:nvPr/>
        </p:nvSpPr>
        <p:spPr bwMode="auto">
          <a:xfrm>
            <a:off x="4991100" y="3795713"/>
            <a:ext cx="28702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7"/>
          <p:cNvSpPr>
            <a:spLocks noChangeShapeType="1"/>
          </p:cNvSpPr>
          <p:nvPr/>
        </p:nvSpPr>
        <p:spPr bwMode="auto">
          <a:xfrm>
            <a:off x="6324600" y="2881313"/>
            <a:ext cx="15367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8"/>
          <p:cNvSpPr>
            <a:spLocks noChangeShapeType="1"/>
          </p:cNvSpPr>
          <p:nvPr/>
        </p:nvSpPr>
        <p:spPr bwMode="auto">
          <a:xfrm flipV="1">
            <a:off x="6324600" y="2881313"/>
            <a:ext cx="0" cy="914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Text Box 19"/>
          <p:cNvSpPr txBox="1">
            <a:spLocks noChangeArrowheads="1"/>
          </p:cNvSpPr>
          <p:nvPr/>
        </p:nvSpPr>
        <p:spPr bwMode="auto">
          <a:xfrm>
            <a:off x="4686300" y="19812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LM</a:t>
            </a:r>
            <a:endParaRPr lang="en-US"/>
          </a:p>
        </p:txBody>
      </p:sp>
      <p:sp>
        <p:nvSpPr>
          <p:cNvPr id="16403" name="Text Box 20"/>
          <p:cNvSpPr txBox="1">
            <a:spLocks noChangeArrowheads="1"/>
          </p:cNvSpPr>
          <p:nvPr/>
        </p:nvSpPr>
        <p:spPr bwMode="auto">
          <a:xfrm>
            <a:off x="7861300" y="34432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w</a:t>
            </a:r>
            <a:endParaRPr lang="en-US"/>
          </a:p>
        </p:txBody>
      </p:sp>
      <p:sp>
        <p:nvSpPr>
          <p:cNvPr id="16404" name="Text Box 21"/>
          <p:cNvSpPr txBox="1">
            <a:spLocks noChangeArrowheads="1"/>
          </p:cNvSpPr>
          <p:nvPr/>
        </p:nvSpPr>
        <p:spPr bwMode="auto">
          <a:xfrm>
            <a:off x="6051550" y="38100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w</a:t>
            </a:r>
            <a:r>
              <a:rPr lang="en-US" sz="1800" baseline="-25000">
                <a:solidFill>
                  <a:schemeClr val="accent2"/>
                </a:solidFill>
              </a:rPr>
              <a:t>C</a:t>
            </a:r>
            <a:endParaRPr lang="en-US"/>
          </a:p>
        </p:txBody>
      </p:sp>
      <p:sp>
        <p:nvSpPr>
          <p:cNvPr id="16405" name="Text Box 22"/>
          <p:cNvSpPr txBox="1">
            <a:spLocks noChangeArrowheads="1"/>
          </p:cNvSpPr>
          <p:nvPr/>
        </p:nvSpPr>
        <p:spPr bwMode="auto">
          <a:xfrm>
            <a:off x="5715000" y="2347913"/>
            <a:ext cx="119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3300"/>
                </a:solidFill>
              </a:rPr>
              <a:t>Ideal HPF</a:t>
            </a:r>
            <a:endParaRPr lang="en-US"/>
          </a:p>
        </p:txBody>
      </p:sp>
      <p:sp>
        <p:nvSpPr>
          <p:cNvPr id="16406" name="Line 23"/>
          <p:cNvSpPr>
            <a:spLocks noChangeShapeType="1"/>
          </p:cNvSpPr>
          <p:nvPr/>
        </p:nvSpPr>
        <p:spPr bwMode="auto">
          <a:xfrm flipV="1">
            <a:off x="1155700" y="4786313"/>
            <a:ext cx="0" cy="1447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Line 24"/>
          <p:cNvSpPr>
            <a:spLocks noChangeShapeType="1"/>
          </p:cNvSpPr>
          <p:nvPr/>
        </p:nvSpPr>
        <p:spPr bwMode="auto">
          <a:xfrm>
            <a:off x="1155700" y="6234113"/>
            <a:ext cx="28575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Line 25"/>
          <p:cNvSpPr>
            <a:spLocks noChangeShapeType="1"/>
          </p:cNvSpPr>
          <p:nvPr/>
        </p:nvSpPr>
        <p:spPr bwMode="auto">
          <a:xfrm>
            <a:off x="1993900" y="5319713"/>
            <a:ext cx="8382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26"/>
          <p:cNvSpPr>
            <a:spLocks noChangeShapeType="1"/>
          </p:cNvSpPr>
          <p:nvPr/>
        </p:nvSpPr>
        <p:spPr bwMode="auto">
          <a:xfrm flipV="1">
            <a:off x="1993900" y="5319713"/>
            <a:ext cx="0" cy="914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Text Box 27"/>
          <p:cNvSpPr txBox="1">
            <a:spLocks noChangeArrowheads="1"/>
          </p:cNvSpPr>
          <p:nvPr/>
        </p:nvSpPr>
        <p:spPr bwMode="auto">
          <a:xfrm>
            <a:off x="850900" y="44196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LM</a:t>
            </a:r>
            <a:endParaRPr lang="en-US"/>
          </a:p>
        </p:txBody>
      </p:sp>
      <p:sp>
        <p:nvSpPr>
          <p:cNvPr id="16411" name="Text Box 28"/>
          <p:cNvSpPr txBox="1">
            <a:spLocks noChangeArrowheads="1"/>
          </p:cNvSpPr>
          <p:nvPr/>
        </p:nvSpPr>
        <p:spPr bwMode="auto">
          <a:xfrm>
            <a:off x="4051300" y="60817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w</a:t>
            </a:r>
            <a:endParaRPr lang="en-US"/>
          </a:p>
        </p:txBody>
      </p:sp>
      <p:sp>
        <p:nvSpPr>
          <p:cNvPr id="16412" name="Text Box 29"/>
          <p:cNvSpPr txBox="1">
            <a:spLocks noChangeArrowheads="1"/>
          </p:cNvSpPr>
          <p:nvPr/>
        </p:nvSpPr>
        <p:spPr bwMode="auto">
          <a:xfrm>
            <a:off x="1765300" y="62484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w</a:t>
            </a:r>
            <a:r>
              <a:rPr lang="en-US" sz="1800" baseline="-25000">
                <a:solidFill>
                  <a:schemeClr val="accent2"/>
                </a:solidFill>
              </a:rPr>
              <a:t>C1</a:t>
            </a:r>
            <a:endParaRPr lang="en-US"/>
          </a:p>
        </p:txBody>
      </p:sp>
      <p:sp>
        <p:nvSpPr>
          <p:cNvPr id="16413" name="Text Box 30"/>
          <p:cNvSpPr txBox="1">
            <a:spLocks noChangeArrowheads="1"/>
          </p:cNvSpPr>
          <p:nvPr/>
        </p:nvSpPr>
        <p:spPr bwMode="auto">
          <a:xfrm>
            <a:off x="1816100" y="4662488"/>
            <a:ext cx="1168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3300"/>
                </a:solidFill>
              </a:rPr>
              <a:t>Ideal BPF</a:t>
            </a:r>
            <a:endParaRPr lang="en-US"/>
          </a:p>
        </p:txBody>
      </p:sp>
      <p:sp>
        <p:nvSpPr>
          <p:cNvPr id="16414" name="Line 31"/>
          <p:cNvSpPr>
            <a:spLocks noChangeShapeType="1"/>
          </p:cNvSpPr>
          <p:nvPr/>
        </p:nvSpPr>
        <p:spPr bwMode="auto">
          <a:xfrm flipV="1">
            <a:off x="2832100" y="5334000"/>
            <a:ext cx="0" cy="914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5" name="Text Box 32"/>
          <p:cNvSpPr txBox="1">
            <a:spLocks noChangeArrowheads="1"/>
          </p:cNvSpPr>
          <p:nvPr/>
        </p:nvSpPr>
        <p:spPr bwMode="auto">
          <a:xfrm>
            <a:off x="2698750" y="62484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w</a:t>
            </a:r>
            <a:r>
              <a:rPr lang="en-US" sz="1800" baseline="-25000">
                <a:solidFill>
                  <a:schemeClr val="accent2"/>
                </a:solidFill>
              </a:rPr>
              <a:t>C2</a:t>
            </a:r>
            <a:endParaRPr lang="en-US"/>
          </a:p>
        </p:txBody>
      </p:sp>
      <p:sp>
        <p:nvSpPr>
          <p:cNvPr id="16416" name="Line 33"/>
          <p:cNvSpPr>
            <a:spLocks noChangeShapeType="1"/>
          </p:cNvSpPr>
          <p:nvPr/>
        </p:nvSpPr>
        <p:spPr bwMode="auto">
          <a:xfrm flipV="1">
            <a:off x="5003800" y="4800600"/>
            <a:ext cx="0" cy="1447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7" name="Line 34"/>
          <p:cNvSpPr>
            <a:spLocks noChangeShapeType="1"/>
          </p:cNvSpPr>
          <p:nvPr/>
        </p:nvSpPr>
        <p:spPr bwMode="auto">
          <a:xfrm>
            <a:off x="5003800" y="6248400"/>
            <a:ext cx="28575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8" name="Line 35"/>
          <p:cNvSpPr>
            <a:spLocks noChangeShapeType="1"/>
          </p:cNvSpPr>
          <p:nvPr/>
        </p:nvSpPr>
        <p:spPr bwMode="auto">
          <a:xfrm>
            <a:off x="5003800" y="5348288"/>
            <a:ext cx="8382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9" name="Line 36"/>
          <p:cNvSpPr>
            <a:spLocks noChangeShapeType="1"/>
          </p:cNvSpPr>
          <p:nvPr/>
        </p:nvSpPr>
        <p:spPr bwMode="auto">
          <a:xfrm flipV="1">
            <a:off x="5842000" y="5334000"/>
            <a:ext cx="0" cy="914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0" name="Text Box 37"/>
          <p:cNvSpPr txBox="1">
            <a:spLocks noChangeArrowheads="1"/>
          </p:cNvSpPr>
          <p:nvPr/>
        </p:nvSpPr>
        <p:spPr bwMode="auto">
          <a:xfrm>
            <a:off x="4699000" y="4433888"/>
            <a:ext cx="52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LM</a:t>
            </a:r>
            <a:endParaRPr lang="en-US"/>
          </a:p>
        </p:txBody>
      </p:sp>
      <p:sp>
        <p:nvSpPr>
          <p:cNvPr id="16421" name="Text Box 38"/>
          <p:cNvSpPr txBox="1">
            <a:spLocks noChangeArrowheads="1"/>
          </p:cNvSpPr>
          <p:nvPr/>
        </p:nvSpPr>
        <p:spPr bwMode="auto">
          <a:xfrm>
            <a:off x="7899400" y="6096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w</a:t>
            </a:r>
            <a:endParaRPr lang="en-US"/>
          </a:p>
        </p:txBody>
      </p:sp>
      <p:sp>
        <p:nvSpPr>
          <p:cNvPr id="16422" name="Text Box 39"/>
          <p:cNvSpPr txBox="1">
            <a:spLocks noChangeArrowheads="1"/>
          </p:cNvSpPr>
          <p:nvPr/>
        </p:nvSpPr>
        <p:spPr bwMode="auto">
          <a:xfrm>
            <a:off x="5613400" y="6262688"/>
            <a:ext cx="52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w</a:t>
            </a:r>
            <a:r>
              <a:rPr lang="en-US" sz="1800" baseline="-25000">
                <a:solidFill>
                  <a:schemeClr val="accent2"/>
                </a:solidFill>
              </a:rPr>
              <a:t>C1</a:t>
            </a:r>
            <a:endParaRPr lang="en-US"/>
          </a:p>
        </p:txBody>
      </p:sp>
      <p:sp>
        <p:nvSpPr>
          <p:cNvPr id="16423" name="Text Box 40"/>
          <p:cNvSpPr txBox="1">
            <a:spLocks noChangeArrowheads="1"/>
          </p:cNvSpPr>
          <p:nvPr/>
        </p:nvSpPr>
        <p:spPr bwMode="auto">
          <a:xfrm>
            <a:off x="5664200" y="4676775"/>
            <a:ext cx="1155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3300"/>
                </a:solidFill>
              </a:rPr>
              <a:t>Ideal BSF</a:t>
            </a:r>
            <a:endParaRPr lang="en-US"/>
          </a:p>
        </p:txBody>
      </p:sp>
      <p:sp>
        <p:nvSpPr>
          <p:cNvPr id="16424" name="Line 41"/>
          <p:cNvSpPr>
            <a:spLocks noChangeShapeType="1"/>
          </p:cNvSpPr>
          <p:nvPr/>
        </p:nvSpPr>
        <p:spPr bwMode="auto">
          <a:xfrm flipV="1">
            <a:off x="6680200" y="5348288"/>
            <a:ext cx="0" cy="914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5" name="Text Box 42"/>
          <p:cNvSpPr txBox="1">
            <a:spLocks noChangeArrowheads="1"/>
          </p:cNvSpPr>
          <p:nvPr/>
        </p:nvSpPr>
        <p:spPr bwMode="auto">
          <a:xfrm>
            <a:off x="6546850" y="6262688"/>
            <a:ext cx="52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w</a:t>
            </a:r>
            <a:r>
              <a:rPr lang="en-US" sz="1800" baseline="-25000">
                <a:solidFill>
                  <a:schemeClr val="accent2"/>
                </a:solidFill>
              </a:rPr>
              <a:t>C2</a:t>
            </a:r>
            <a:endParaRPr lang="en-US"/>
          </a:p>
        </p:txBody>
      </p:sp>
      <p:sp>
        <p:nvSpPr>
          <p:cNvPr id="16426" name="Line 43"/>
          <p:cNvSpPr>
            <a:spLocks noChangeShapeType="1"/>
          </p:cNvSpPr>
          <p:nvPr/>
        </p:nvSpPr>
        <p:spPr bwMode="auto">
          <a:xfrm>
            <a:off x="6680200" y="5348288"/>
            <a:ext cx="8382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5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3085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6"/>
          <p:cNvSpPr>
            <a:spLocks noChangeArrowheads="1"/>
          </p:cNvSpPr>
          <p:nvPr/>
        </p:nvSpPr>
        <p:spPr bwMode="auto">
          <a:xfrm>
            <a:off x="0" y="380999"/>
            <a:ext cx="91440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>
                <a:solidFill>
                  <a:schemeClr val="accent2"/>
                </a:solidFill>
              </a:rPr>
              <a:t>Filter order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Unfortunately, we can’t build ideal filters.  However, the higher the </a:t>
            </a:r>
            <a:r>
              <a:rPr lang="en-US" sz="2200" b="1" i="1" dirty="0">
                <a:solidFill>
                  <a:schemeClr val="accent2"/>
                </a:solidFill>
              </a:rPr>
              <a:t>order of a filter,</a:t>
            </a:r>
            <a:r>
              <a:rPr lang="en-US" sz="2200" dirty="0">
                <a:solidFill>
                  <a:schemeClr val="accent2"/>
                </a:solidFill>
              </a:rPr>
              <a:t> the more closely it will approximate an ideal filter.  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i="1" dirty="0">
                <a:solidFill>
                  <a:schemeClr val="accent2"/>
                </a:solidFill>
              </a:rPr>
              <a:t>The order of a filter is equal to the degree of the denominator of H(s).</a:t>
            </a:r>
            <a:r>
              <a:rPr lang="en-US" sz="2200" b="1" u="sng" dirty="0">
                <a:solidFill>
                  <a:schemeClr val="accent2"/>
                </a:solidFill>
              </a:rPr>
              <a:t>  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(Of course, H(s) must also have the correct form.)</a:t>
            </a:r>
            <a:endParaRPr lang="en-US" sz="2200" dirty="0"/>
          </a:p>
        </p:txBody>
      </p:sp>
      <p:sp>
        <p:nvSpPr>
          <p:cNvPr id="5131" name="Line 7"/>
          <p:cNvSpPr>
            <a:spLocks noChangeShapeType="1"/>
          </p:cNvSpPr>
          <p:nvPr/>
        </p:nvSpPr>
        <p:spPr bwMode="auto">
          <a:xfrm flipV="1">
            <a:off x="850900" y="2957513"/>
            <a:ext cx="0" cy="303371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8"/>
          <p:cNvSpPr>
            <a:spLocks noChangeShapeType="1"/>
          </p:cNvSpPr>
          <p:nvPr/>
        </p:nvSpPr>
        <p:spPr bwMode="auto">
          <a:xfrm>
            <a:off x="850900" y="5991225"/>
            <a:ext cx="68453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9"/>
          <p:cNvSpPr>
            <a:spLocks noChangeShapeType="1"/>
          </p:cNvSpPr>
          <p:nvPr/>
        </p:nvSpPr>
        <p:spPr bwMode="auto">
          <a:xfrm>
            <a:off x="850900" y="3581400"/>
            <a:ext cx="15113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0"/>
          <p:cNvSpPr>
            <a:spLocks noChangeShapeType="1"/>
          </p:cNvSpPr>
          <p:nvPr/>
        </p:nvSpPr>
        <p:spPr bwMode="auto">
          <a:xfrm flipV="1">
            <a:off x="2362200" y="3581400"/>
            <a:ext cx="0" cy="24098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Text Box 11"/>
          <p:cNvSpPr txBox="1">
            <a:spLocks noChangeArrowheads="1"/>
          </p:cNvSpPr>
          <p:nvPr/>
        </p:nvSpPr>
        <p:spPr bwMode="auto">
          <a:xfrm>
            <a:off x="628650" y="25908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LM</a:t>
            </a:r>
            <a:endParaRPr lang="en-US"/>
          </a:p>
        </p:txBody>
      </p:sp>
      <p:sp>
        <p:nvSpPr>
          <p:cNvPr id="5136" name="Text Box 12"/>
          <p:cNvSpPr txBox="1">
            <a:spLocks noChangeArrowheads="1"/>
          </p:cNvSpPr>
          <p:nvPr/>
        </p:nvSpPr>
        <p:spPr bwMode="auto">
          <a:xfrm>
            <a:off x="7696200" y="583882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w</a:t>
            </a:r>
            <a:endParaRPr lang="en-US"/>
          </a:p>
        </p:txBody>
      </p:sp>
      <p:sp>
        <p:nvSpPr>
          <p:cNvPr id="5137" name="Text Box 13"/>
          <p:cNvSpPr txBox="1">
            <a:spLocks noChangeArrowheads="1"/>
          </p:cNvSpPr>
          <p:nvPr/>
        </p:nvSpPr>
        <p:spPr bwMode="auto">
          <a:xfrm>
            <a:off x="2133600" y="6005513"/>
            <a:ext cx="45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w</a:t>
            </a:r>
            <a:r>
              <a:rPr lang="en-US" sz="1800" baseline="-25000">
                <a:solidFill>
                  <a:schemeClr val="accent2"/>
                </a:solidFill>
              </a:rPr>
              <a:t>C</a:t>
            </a:r>
            <a:endParaRPr lang="en-US"/>
          </a:p>
        </p:txBody>
      </p:sp>
      <p:sp>
        <p:nvSpPr>
          <p:cNvPr id="5138" name="Text Box 14"/>
          <p:cNvSpPr txBox="1">
            <a:spLocks noChangeArrowheads="1"/>
          </p:cNvSpPr>
          <p:nvPr/>
        </p:nvSpPr>
        <p:spPr bwMode="auto">
          <a:xfrm>
            <a:off x="3759200" y="2590800"/>
            <a:ext cx="11785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3300"/>
                </a:solidFill>
              </a:rPr>
              <a:t>Ideal </a:t>
            </a:r>
            <a:r>
              <a:rPr lang="en-US" sz="1800" b="1" dirty="0" smtClean="0">
                <a:solidFill>
                  <a:srgbClr val="FF3300"/>
                </a:solidFill>
              </a:rPr>
              <a:t>LPF</a:t>
            </a:r>
            <a:endParaRPr lang="en-US" sz="1800" b="1" dirty="0">
              <a:solidFill>
                <a:srgbClr val="FF3300"/>
              </a:solidFill>
            </a:endParaRPr>
          </a:p>
        </p:txBody>
      </p:sp>
      <p:sp>
        <p:nvSpPr>
          <p:cNvPr id="5139" name="Line 15"/>
          <p:cNvSpPr>
            <a:spLocks noChangeShapeType="1"/>
          </p:cNvSpPr>
          <p:nvPr/>
        </p:nvSpPr>
        <p:spPr bwMode="auto">
          <a:xfrm flipH="1">
            <a:off x="4927600" y="5257800"/>
            <a:ext cx="48260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Line 16"/>
          <p:cNvSpPr>
            <a:spLocks noChangeShapeType="1"/>
          </p:cNvSpPr>
          <p:nvPr/>
        </p:nvSpPr>
        <p:spPr bwMode="auto">
          <a:xfrm>
            <a:off x="2362200" y="3581400"/>
            <a:ext cx="762000" cy="2409825"/>
          </a:xfrm>
          <a:prstGeom prst="line">
            <a:avLst/>
          </a:prstGeom>
          <a:noFill/>
          <a:ln w="57150">
            <a:solidFill>
              <a:srgbClr val="777777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Line 17"/>
          <p:cNvSpPr>
            <a:spLocks noChangeShapeType="1"/>
          </p:cNvSpPr>
          <p:nvPr/>
        </p:nvSpPr>
        <p:spPr bwMode="auto">
          <a:xfrm>
            <a:off x="2362200" y="3581400"/>
            <a:ext cx="1524000" cy="2409825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Line 19"/>
          <p:cNvSpPr>
            <a:spLocks noChangeShapeType="1"/>
          </p:cNvSpPr>
          <p:nvPr/>
        </p:nvSpPr>
        <p:spPr bwMode="auto">
          <a:xfrm>
            <a:off x="2362200" y="3581400"/>
            <a:ext cx="2286000" cy="2409825"/>
          </a:xfrm>
          <a:prstGeom prst="line">
            <a:avLst/>
          </a:prstGeom>
          <a:noFill/>
          <a:ln w="57150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Line 20"/>
          <p:cNvSpPr>
            <a:spLocks noChangeShapeType="1"/>
          </p:cNvSpPr>
          <p:nvPr/>
        </p:nvSpPr>
        <p:spPr bwMode="auto">
          <a:xfrm>
            <a:off x="2362200" y="3581400"/>
            <a:ext cx="3048000" cy="242411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Text Box 21"/>
          <p:cNvSpPr txBox="1">
            <a:spLocks noChangeArrowheads="1"/>
          </p:cNvSpPr>
          <p:nvPr/>
        </p:nvSpPr>
        <p:spPr bwMode="auto">
          <a:xfrm>
            <a:off x="4422775" y="3873500"/>
            <a:ext cx="16488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9900"/>
                </a:solidFill>
              </a:rPr>
              <a:t>3rd-order </a:t>
            </a:r>
            <a:r>
              <a:rPr lang="en-US" sz="1800" b="1" dirty="0" smtClean="0">
                <a:solidFill>
                  <a:srgbClr val="009900"/>
                </a:solidFill>
              </a:rPr>
              <a:t>LPF</a:t>
            </a:r>
            <a:endParaRPr lang="en-US" sz="1800" b="1" dirty="0">
              <a:solidFill>
                <a:srgbClr val="009900"/>
              </a:solidFill>
            </a:endParaRPr>
          </a:p>
        </p:txBody>
      </p:sp>
      <p:sp>
        <p:nvSpPr>
          <p:cNvPr id="5145" name="Text Box 22"/>
          <p:cNvSpPr txBox="1">
            <a:spLocks noChangeArrowheads="1"/>
          </p:cNvSpPr>
          <p:nvPr/>
        </p:nvSpPr>
        <p:spPr bwMode="auto">
          <a:xfrm>
            <a:off x="4927600" y="4514850"/>
            <a:ext cx="16744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CC0099"/>
                </a:solidFill>
              </a:rPr>
              <a:t>2nd-order </a:t>
            </a:r>
            <a:r>
              <a:rPr lang="en-US" sz="1800" b="1" dirty="0" smtClean="0">
                <a:solidFill>
                  <a:srgbClr val="CC0099"/>
                </a:solidFill>
              </a:rPr>
              <a:t>LPF</a:t>
            </a:r>
            <a:endParaRPr lang="en-US" sz="1800" b="1" dirty="0">
              <a:solidFill>
                <a:srgbClr val="CC0099"/>
              </a:solidFill>
            </a:endParaRPr>
          </a:p>
        </p:txBody>
      </p:sp>
      <p:sp>
        <p:nvSpPr>
          <p:cNvPr id="5146" name="Text Box 23"/>
          <p:cNvSpPr txBox="1">
            <a:spLocks noChangeArrowheads="1"/>
          </p:cNvSpPr>
          <p:nvPr/>
        </p:nvSpPr>
        <p:spPr bwMode="auto">
          <a:xfrm>
            <a:off x="5410200" y="5156200"/>
            <a:ext cx="15847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accent2"/>
                </a:solidFill>
              </a:rPr>
              <a:t>1st-order </a:t>
            </a:r>
            <a:r>
              <a:rPr lang="en-US" sz="1800" b="1" dirty="0" smtClean="0">
                <a:solidFill>
                  <a:schemeClr val="accent2"/>
                </a:solidFill>
              </a:rPr>
              <a:t>LPF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5147" name="Text Box 24"/>
          <p:cNvSpPr txBox="1">
            <a:spLocks noChangeArrowheads="1"/>
          </p:cNvSpPr>
          <p:nvPr/>
        </p:nvSpPr>
        <p:spPr bwMode="auto">
          <a:xfrm>
            <a:off x="4038600" y="3232150"/>
            <a:ext cx="16232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777777"/>
                </a:solidFill>
              </a:rPr>
              <a:t>4th-order </a:t>
            </a:r>
            <a:r>
              <a:rPr lang="en-US" sz="1800" b="1" dirty="0" smtClean="0">
                <a:solidFill>
                  <a:srgbClr val="777777"/>
                </a:solidFill>
              </a:rPr>
              <a:t>LPF</a:t>
            </a:r>
            <a:endParaRPr lang="en-US" sz="1800" b="1" dirty="0">
              <a:solidFill>
                <a:srgbClr val="777777"/>
              </a:solidFill>
            </a:endParaRPr>
          </a:p>
        </p:txBody>
      </p:sp>
      <p:sp>
        <p:nvSpPr>
          <p:cNvPr id="5148" name="Line 25"/>
          <p:cNvSpPr>
            <a:spLocks noChangeShapeType="1"/>
          </p:cNvSpPr>
          <p:nvPr/>
        </p:nvSpPr>
        <p:spPr bwMode="auto">
          <a:xfrm flipH="1">
            <a:off x="3940175" y="4800600"/>
            <a:ext cx="987425" cy="4572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Line 26"/>
          <p:cNvSpPr>
            <a:spLocks noChangeShapeType="1"/>
          </p:cNvSpPr>
          <p:nvPr/>
        </p:nvSpPr>
        <p:spPr bwMode="auto">
          <a:xfrm flipH="1">
            <a:off x="3124200" y="4114800"/>
            <a:ext cx="1219200" cy="6858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0" name="Line 27"/>
          <p:cNvSpPr>
            <a:spLocks noChangeShapeType="1"/>
          </p:cNvSpPr>
          <p:nvPr/>
        </p:nvSpPr>
        <p:spPr bwMode="auto">
          <a:xfrm flipH="1">
            <a:off x="2641600" y="3581400"/>
            <a:ext cx="1397000" cy="933450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1" name="Line 28"/>
          <p:cNvSpPr>
            <a:spLocks noChangeShapeType="1"/>
          </p:cNvSpPr>
          <p:nvPr/>
        </p:nvSpPr>
        <p:spPr bwMode="auto">
          <a:xfrm flipH="1">
            <a:off x="2362200" y="2957513"/>
            <a:ext cx="1397000" cy="146208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2" name="Object 29"/>
          <p:cNvGraphicFramePr>
            <a:graphicFrameLocks noChangeAspect="1"/>
          </p:cNvGraphicFramePr>
          <p:nvPr/>
        </p:nvGraphicFramePr>
        <p:xfrm>
          <a:off x="7356475" y="5156200"/>
          <a:ext cx="1371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7" name="Equation" r:id="rId3" imgW="1371600" imgH="558720" progId="">
                  <p:embed/>
                </p:oleObj>
              </mc:Choice>
              <mc:Fallback>
                <p:oleObj name="Equation" r:id="rId3" imgW="1371600" imgH="5587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6475" y="5156200"/>
                        <a:ext cx="1371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0"/>
          <p:cNvGraphicFramePr>
            <a:graphicFrameLocks noChangeAspect="1"/>
          </p:cNvGraphicFramePr>
          <p:nvPr/>
        </p:nvGraphicFramePr>
        <p:xfrm>
          <a:off x="6997700" y="4514850"/>
          <a:ext cx="1460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8" name="Equation" r:id="rId5" imgW="1460160" imgH="558720" progId="">
                  <p:embed/>
                </p:oleObj>
              </mc:Choice>
              <mc:Fallback>
                <p:oleObj name="Equation" r:id="rId5" imgW="1460160" imgH="5587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7700" y="4514850"/>
                        <a:ext cx="14605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31"/>
          <p:cNvGraphicFramePr>
            <a:graphicFrameLocks noChangeAspect="1"/>
          </p:cNvGraphicFramePr>
          <p:nvPr/>
        </p:nvGraphicFramePr>
        <p:xfrm>
          <a:off x="6572250" y="3873500"/>
          <a:ext cx="1447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9" name="Equation" r:id="rId7" imgW="1447560" imgH="558720" progId="">
                  <p:embed/>
                </p:oleObj>
              </mc:Choice>
              <mc:Fallback>
                <p:oleObj name="Equation" r:id="rId7" imgW="1447560" imgH="5587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0" y="3873500"/>
                        <a:ext cx="14478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32"/>
          <p:cNvGraphicFramePr>
            <a:graphicFrameLocks noChangeAspect="1"/>
          </p:cNvGraphicFramePr>
          <p:nvPr/>
        </p:nvGraphicFramePr>
        <p:xfrm>
          <a:off x="6003925" y="3232150"/>
          <a:ext cx="1460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0" name="Equation" r:id="rId9" imgW="1460160" imgH="558720" progId="">
                  <p:embed/>
                </p:oleObj>
              </mc:Choice>
              <mc:Fallback>
                <p:oleObj name="Equation" r:id="rId9" imgW="1460160" imgH="5587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3925" y="3232150"/>
                        <a:ext cx="14605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419825"/>
              </p:ext>
            </p:extLst>
          </p:nvPr>
        </p:nvGraphicFramePr>
        <p:xfrm>
          <a:off x="5116197" y="2496066"/>
          <a:ext cx="1485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1" name="Equation" r:id="rId11" imgW="1485720" imgH="558720" progId="">
                  <p:embed/>
                </p:oleObj>
              </mc:Choice>
              <mc:Fallback>
                <p:oleObj name="Equation" r:id="rId11" imgW="1485720" imgH="5587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197" y="2496066"/>
                        <a:ext cx="1485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4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9230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5"/>
          <p:cNvSpPr>
            <a:spLocks noChangeArrowheads="1"/>
          </p:cNvSpPr>
          <p:nvPr/>
        </p:nvSpPr>
        <p:spPr bwMode="auto">
          <a:xfrm>
            <a:off x="0" y="393700"/>
            <a:ext cx="81026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>
                <a:solidFill>
                  <a:schemeClr val="accent2"/>
                </a:solidFill>
              </a:rPr>
              <a:t>Defining frequency response</a:t>
            </a:r>
            <a:endParaRPr lang="en-US" sz="2200" dirty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Recall that a transfer function H(s) is defined as:</a:t>
            </a:r>
            <a:endParaRPr lang="en-US" sz="2200" dirty="0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5673724" y="546100"/>
          <a:ext cx="1819275" cy="983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3" imgW="1143000" imgH="558720" progId="">
                  <p:embed/>
                </p:oleObj>
              </mc:Choice>
              <mc:Fallback>
                <p:oleObj name="Equation" r:id="rId3" imgW="1143000" imgH="55872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3724" y="546100"/>
                        <a:ext cx="1819275" cy="983454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8"/>
          <p:cNvSpPr>
            <a:spLocks noChangeArrowheads="1"/>
          </p:cNvSpPr>
          <p:nvPr/>
        </p:nvSpPr>
        <p:spPr bwMode="auto">
          <a:xfrm>
            <a:off x="0" y="1549400"/>
            <a:ext cx="91440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Where Y(s) = some specified output and X(s) = some specified input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endParaRPr lang="en-US" sz="2200" dirty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In general, s = </a:t>
            </a:r>
            <a:r>
              <a:rPr lang="en-US" sz="2200" dirty="0">
                <a:solidFill>
                  <a:schemeClr val="accent2"/>
                </a:solidFill>
                <a:sym typeface="Symbol" pitchFamily="18" charset="2"/>
              </a:rPr>
              <a:t></a:t>
            </a:r>
            <a:r>
              <a:rPr lang="en-US" sz="2200" dirty="0">
                <a:solidFill>
                  <a:schemeClr val="accent2"/>
                </a:solidFill>
              </a:rPr>
              <a:t> + jw.  For frequency applications we use s = jw (so </a:t>
            </a:r>
            <a:r>
              <a:rPr lang="en-US" sz="2200" dirty="0">
                <a:solidFill>
                  <a:schemeClr val="accent2"/>
                </a:solidFill>
                <a:sym typeface="Symbol" pitchFamily="18" charset="2"/>
              </a:rPr>
              <a:t></a:t>
            </a:r>
            <a:r>
              <a:rPr lang="en-US" sz="2200" dirty="0">
                <a:solidFill>
                  <a:schemeClr val="accent2"/>
                </a:solidFill>
              </a:rPr>
              <a:t> = 0).  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So now we define:</a:t>
            </a:r>
            <a:endParaRPr lang="en-US" sz="2200" dirty="0"/>
          </a:p>
        </p:txBody>
      </p:sp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2303463" y="2832100"/>
          <a:ext cx="244269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5" imgW="1523880" imgH="342720" progId="">
                  <p:embed/>
                </p:oleObj>
              </mc:Choice>
              <mc:Fallback>
                <p:oleObj name="Equation" r:id="rId5" imgW="1523880" imgH="34272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3463" y="2832100"/>
                        <a:ext cx="2442697" cy="6477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0" y="3924300"/>
            <a:ext cx="91440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Since H(jw) can be thought of as a complex number that is a function of frequency, it can be placed into polar form as follows:</a:t>
            </a:r>
            <a:endParaRPr lang="en-US" sz="2200" dirty="0"/>
          </a:p>
        </p:txBody>
      </p:sp>
      <p:graphicFrame>
        <p:nvGraphicFramePr>
          <p:cNvPr id="1028" name="Object 11"/>
          <p:cNvGraphicFramePr>
            <a:graphicFrameLocks noChangeAspect="1"/>
          </p:cNvGraphicFramePr>
          <p:nvPr/>
        </p:nvGraphicFramePr>
        <p:xfrm>
          <a:off x="2278063" y="4800600"/>
          <a:ext cx="318349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7" imgW="2006280" imgH="304560" progId="">
                  <p:embed/>
                </p:oleObj>
              </mc:Choice>
              <mc:Fallback>
                <p:oleObj name="Equation" r:id="rId7" imgW="2006280" imgH="30456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063" y="4800600"/>
                        <a:ext cx="3183495" cy="5842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5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4171950"/>
            <a:ext cx="91440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When we use the term "frequency response", we are generally referring to information that is conveyed using the following graphs:</a:t>
            </a:r>
            <a:endParaRPr lang="en-US" sz="2200" dirty="0"/>
          </a:p>
        </p:txBody>
      </p:sp>
      <p:graphicFrame>
        <p:nvGraphicFramePr>
          <p:cNvPr id="2050" name="Object 12"/>
          <p:cNvGraphicFramePr>
            <a:graphicFrameLocks noChangeAspect="1"/>
          </p:cNvGraphicFramePr>
          <p:nvPr/>
        </p:nvGraphicFramePr>
        <p:xfrm>
          <a:off x="0" y="5124450"/>
          <a:ext cx="9112250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3" imgW="6895800" imgH="952200" progId="">
                  <p:embed/>
                </p:oleObj>
              </mc:Choice>
              <mc:Fallback>
                <p:oleObj name="Equation" r:id="rId3" imgW="6895800" imgH="95220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24450"/>
                        <a:ext cx="9112250" cy="13017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3937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>
                <a:solidFill>
                  <a:srgbClr val="FF3300"/>
                </a:solidFill>
              </a:rPr>
              <a:t>Example</a:t>
            </a:r>
            <a:r>
              <a:rPr lang="en-US" sz="2200" dirty="0">
                <a:solidFill>
                  <a:srgbClr val="FF3300"/>
                </a:solidFill>
              </a:rPr>
              <a:t>:  Find H(jw) for H(s) below.  Also write H(jw) in polar form.</a:t>
            </a:r>
            <a:endParaRPr lang="en-US" sz="2200" dirty="0"/>
          </a:p>
        </p:txBody>
      </p:sp>
      <p:graphicFrame>
        <p:nvGraphicFramePr>
          <p:cNvPr id="12" name="Object 13"/>
          <p:cNvGraphicFramePr>
            <a:graphicFrameLocks noChangeAspect="1"/>
          </p:cNvGraphicFramePr>
          <p:nvPr/>
        </p:nvGraphicFramePr>
        <p:xfrm>
          <a:off x="627062" y="876300"/>
          <a:ext cx="3150067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5" imgW="2044440" imgH="558720" progId="">
                  <p:embed/>
                </p:oleObj>
              </mc:Choice>
              <mc:Fallback>
                <p:oleObj name="Equation" r:id="rId5" imgW="2044440" imgH="558720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2" y="876300"/>
                        <a:ext cx="3150067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406400"/>
            <a:ext cx="80264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>
                <a:solidFill>
                  <a:srgbClr val="FF3300"/>
                </a:solidFill>
              </a:rPr>
              <a:t>Example</a:t>
            </a:r>
            <a:r>
              <a:rPr lang="en-US" sz="2200" dirty="0">
                <a:solidFill>
                  <a:srgbClr val="FF3300"/>
                </a:solidFill>
              </a:rPr>
              <a:t>:  </a:t>
            </a:r>
          </a:p>
          <a:p>
            <a:pPr>
              <a:lnSpc>
                <a:spcPct val="120000"/>
              </a:lnSpc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rgbClr val="FF3300"/>
                </a:solidFill>
              </a:rPr>
              <a:t>A)  Find H(s) = V</a:t>
            </a:r>
            <a:r>
              <a:rPr lang="en-US" sz="2200" baseline="-25000" dirty="0">
                <a:solidFill>
                  <a:srgbClr val="FF3300"/>
                </a:solidFill>
              </a:rPr>
              <a:t>o</a:t>
            </a:r>
            <a:r>
              <a:rPr lang="en-US" sz="2200" dirty="0">
                <a:solidFill>
                  <a:srgbClr val="FF3300"/>
                </a:solidFill>
              </a:rPr>
              <a:t>(s)/V</a:t>
            </a:r>
            <a:r>
              <a:rPr lang="en-US" sz="2200" baseline="-25000" dirty="0">
                <a:solidFill>
                  <a:srgbClr val="FF3300"/>
                </a:solidFill>
              </a:rPr>
              <a:t>i</a:t>
            </a:r>
            <a:r>
              <a:rPr lang="en-US" sz="2200" dirty="0">
                <a:solidFill>
                  <a:srgbClr val="FF3300"/>
                </a:solidFill>
              </a:rPr>
              <a:t>(s)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rgbClr val="FF3300"/>
                </a:solidFill>
              </a:rPr>
              <a:t>B)  Find H(jw)</a:t>
            </a:r>
            <a:endParaRPr lang="en-US" sz="2200" dirty="0"/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3251200" y="419100"/>
          <a:ext cx="4238574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Microsoft Draw Drawing" r:id="rId3" imgW="2819160" imgH="1246680" progId="">
                  <p:embed/>
                </p:oleObj>
              </mc:Choice>
              <mc:Fallback>
                <p:oleObj name="Microsoft Draw Drawing" r:id="rId3" imgW="2819160" imgH="124668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419100"/>
                        <a:ext cx="4238574" cy="186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393700"/>
            <a:ext cx="91440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>
                <a:solidFill>
                  <a:srgbClr val="FF3300"/>
                </a:solidFill>
              </a:rPr>
              <a:t>Example</a:t>
            </a:r>
            <a:r>
              <a:rPr lang="en-US" sz="2200" dirty="0">
                <a:solidFill>
                  <a:srgbClr val="FF3300"/>
                </a:solidFill>
              </a:rPr>
              <a:t>:  (continued)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rgbClr val="FF3300"/>
                </a:solidFill>
              </a:rPr>
              <a:t>C)  Sketch the magnitude response, |H(jw)| versus w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rgbClr val="FF3300"/>
                </a:solidFill>
              </a:rPr>
              <a:t>D)  Sketch the phase response, </a:t>
            </a:r>
            <a:r>
              <a:rPr lang="en-US" sz="2200" dirty="0">
                <a:solidFill>
                  <a:srgbClr val="FF3300"/>
                </a:solidFill>
                <a:sym typeface="Symbol" pitchFamily="18" charset="2"/>
              </a:rPr>
              <a:t>(w) versus w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>
                <a:solidFill>
                  <a:srgbClr val="FF3300"/>
                </a:solidFill>
                <a:sym typeface="Symbol" pitchFamily="18" charset="2"/>
              </a:rPr>
              <a:t>E)  The circuit represents what type of filter?</a:t>
            </a:r>
            <a:endParaRPr lang="en-US" sz="2200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68ADA-7970-457C-94CA-C024B3451F4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Chapter 14     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EGR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Circuit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Theory II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3084</TotalTime>
  <Words>1575</Words>
  <Application>Microsoft Office PowerPoint</Application>
  <PresentationFormat>On-screen Show (4:3)</PresentationFormat>
  <Paragraphs>205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Cambria Math</vt:lpstr>
      <vt:lpstr>Symbol</vt:lpstr>
      <vt:lpstr>Times New Roman</vt:lpstr>
      <vt:lpstr>Default Design</vt:lpstr>
      <vt:lpstr>Equation</vt:lpstr>
      <vt:lpstr>Microsoft Draw Drawing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Tidewater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EGR 277 – Digital Logic</dc:title>
  <dc:creator>tcgordp</dc:creator>
  <cp:lastModifiedBy>Paul Gordy</cp:lastModifiedBy>
  <cp:revision>283</cp:revision>
  <cp:lastPrinted>2003-10-08T06:53:49Z</cp:lastPrinted>
  <dcterms:created xsi:type="dcterms:W3CDTF">2003-05-19T18:05:36Z</dcterms:created>
  <dcterms:modified xsi:type="dcterms:W3CDTF">2018-11-15T17:52:41Z</dcterms:modified>
</cp:coreProperties>
</file>