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03" r:id="rId2"/>
    <p:sldId id="405" r:id="rId3"/>
    <p:sldId id="406" r:id="rId4"/>
    <p:sldId id="409" r:id="rId5"/>
    <p:sldId id="404" r:id="rId6"/>
    <p:sldId id="414" r:id="rId7"/>
    <p:sldId id="410" r:id="rId8"/>
    <p:sldId id="411" r:id="rId9"/>
    <p:sldId id="413" r:id="rId10"/>
    <p:sldId id="412" r:id="rId11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3300"/>
    <a:srgbClr val="006600"/>
    <a:srgbClr val="990000"/>
    <a:srgbClr val="FFFF66"/>
    <a:srgbClr val="FFCC99"/>
    <a:srgbClr val="FFCC66"/>
    <a:srgbClr val="FFCC00"/>
    <a:srgbClr val="FF993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4" autoAdjust="0"/>
    <p:restoredTop sz="86957" autoAdjust="0"/>
  </p:normalViewPr>
  <p:slideViewPr>
    <p:cSldViewPr snapToGrid="0">
      <p:cViewPr varScale="1">
        <p:scale>
          <a:sx n="111" d="100"/>
          <a:sy n="111" d="100"/>
        </p:scale>
        <p:origin x="17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075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075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EEA07AD-1C8E-43FD-BB4F-0DE0729AD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14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5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3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5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4B0DBF-F569-4ECE-A058-FD2C84914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6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3BC0D-4ACF-4D7A-8A67-D21596EF5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95EBD-77A3-4348-80D2-6955CD6C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19B5A-3E73-4302-A3F5-4D63B55D5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D4F33-4D7E-4EAD-9005-F43D32A7A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3B00-012A-4038-AF48-0E97785EB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4BEC6-7152-4994-B857-BF6CBCFCE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50685-DFCF-4C3C-87D0-6DFADD3DA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F0E33-55B4-4D74-8926-FE517BECC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3EFB-CA4E-4276-BA58-33DB1AEB5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9E8E6-0F2A-4DE0-A95E-87E1CD481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4EEC-9765-445E-ACE4-B7C6B9B95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760F6F6-BAE8-483A-A6DA-9AB9E8C11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5601"/>
            <a:ext cx="91440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Solving Differential Equations using MATLAB: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200" dirty="0" smtClean="0">
                <a:solidFill>
                  <a:schemeClr val="accent2"/>
                </a:solidFill>
              </a:rPr>
              <a:t>Notes on using </a:t>
            </a:r>
            <a:r>
              <a:rPr lang="en-US" sz="2200" b="1" i="1" dirty="0" err="1" smtClean="0">
                <a:solidFill>
                  <a:schemeClr val="accent2"/>
                </a:solidFill>
              </a:rPr>
              <a:t>dsolve</a:t>
            </a:r>
            <a:r>
              <a:rPr lang="en-US" sz="2200" b="1" i="1" dirty="0" smtClean="0">
                <a:solidFill>
                  <a:schemeClr val="accent2"/>
                </a:solidFill>
              </a:rPr>
              <a:t>('eqn1','eqn2', ...)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200" u="sng" dirty="0" smtClean="0">
                <a:solidFill>
                  <a:schemeClr val="accent2"/>
                </a:solidFill>
              </a:rPr>
              <a:t>Symbolic equations</a:t>
            </a:r>
            <a:r>
              <a:rPr lang="en-US" sz="2200" dirty="0" smtClean="0">
                <a:solidFill>
                  <a:schemeClr val="accent2"/>
                </a:solidFill>
              </a:rPr>
              <a:t>: 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‘eqn1’, ‘eqn2’ represent symbolic differential equations and initial conditions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Example:  </a:t>
            </a:r>
            <a:r>
              <a:rPr lang="en-US" sz="2200" b="1" i="1" dirty="0" err="1" smtClean="0">
                <a:solidFill>
                  <a:schemeClr val="accent2"/>
                </a:solidFill>
              </a:rPr>
              <a:t>dsolve</a:t>
            </a:r>
            <a:r>
              <a:rPr lang="en-US" sz="2200" b="1" i="1" dirty="0" smtClean="0">
                <a:solidFill>
                  <a:schemeClr val="accent2"/>
                </a:solidFill>
              </a:rPr>
              <a:t>(‘</a:t>
            </a:r>
            <a:r>
              <a:rPr lang="en-US" sz="2200" b="1" i="1" dirty="0" err="1" smtClean="0">
                <a:solidFill>
                  <a:schemeClr val="accent2"/>
                </a:solidFill>
              </a:rPr>
              <a:t>Dy</a:t>
            </a:r>
            <a:r>
              <a:rPr lang="en-US" sz="2200" b="1" i="1" dirty="0" smtClean="0">
                <a:solidFill>
                  <a:schemeClr val="accent2"/>
                </a:solidFill>
              </a:rPr>
              <a:t> + 4y = 2’, ‘y(0) = 10’)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200" u="sng" dirty="0" smtClean="0">
                <a:solidFill>
                  <a:schemeClr val="accent2"/>
                </a:solidFill>
              </a:rPr>
              <a:t>Independent variable</a:t>
            </a:r>
            <a:r>
              <a:rPr lang="en-US" sz="2200" dirty="0" smtClean="0">
                <a:solidFill>
                  <a:schemeClr val="accent2"/>
                </a:solidFill>
              </a:rPr>
              <a:t>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The default independent variable is t, but can be changed by listing it.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Example: </a:t>
            </a:r>
            <a:r>
              <a:rPr lang="en-US" sz="2200" b="1" i="1" dirty="0" err="1" smtClean="0">
                <a:solidFill>
                  <a:schemeClr val="accent2"/>
                </a:solidFill>
              </a:rPr>
              <a:t>dsolve</a:t>
            </a:r>
            <a:r>
              <a:rPr lang="en-US" sz="2200" b="1" i="1" dirty="0" smtClean="0">
                <a:solidFill>
                  <a:schemeClr val="accent2"/>
                </a:solidFill>
              </a:rPr>
              <a:t>(‘</a:t>
            </a:r>
            <a:r>
              <a:rPr lang="en-US" sz="2200" b="1" i="1" dirty="0" err="1" smtClean="0">
                <a:solidFill>
                  <a:schemeClr val="accent2"/>
                </a:solidFill>
              </a:rPr>
              <a:t>Dy</a:t>
            </a:r>
            <a:r>
              <a:rPr lang="en-US" sz="2200" b="1" i="1" dirty="0" smtClean="0">
                <a:solidFill>
                  <a:schemeClr val="accent2"/>
                </a:solidFill>
              </a:rPr>
              <a:t> + 4y = 2’, ‘y(0) = 10’)       </a:t>
            </a:r>
            <a:r>
              <a:rPr lang="en-US" sz="2200" dirty="0" smtClean="0">
                <a:solidFill>
                  <a:schemeClr val="accent2"/>
                </a:solidFill>
              </a:rPr>
              <a:t>% </a:t>
            </a:r>
            <a:r>
              <a:rPr lang="en-US" sz="2200" dirty="0" err="1" smtClean="0">
                <a:solidFill>
                  <a:schemeClr val="accent2"/>
                </a:solidFill>
              </a:rPr>
              <a:t>Dy</a:t>
            </a:r>
            <a:r>
              <a:rPr lang="en-US" sz="2200" dirty="0" smtClean="0">
                <a:solidFill>
                  <a:schemeClr val="accent2"/>
                </a:solidFill>
              </a:rPr>
              <a:t> means </a:t>
            </a:r>
            <a:r>
              <a:rPr lang="en-US" sz="2200" dirty="0" err="1" smtClean="0">
                <a:solidFill>
                  <a:schemeClr val="accent2"/>
                </a:solidFill>
              </a:rPr>
              <a:t>dy</a:t>
            </a:r>
            <a:r>
              <a:rPr lang="en-US" sz="2200" dirty="0" smtClean="0">
                <a:solidFill>
                  <a:schemeClr val="accent2"/>
                </a:solidFill>
              </a:rPr>
              <a:t>/dt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Example: </a:t>
            </a:r>
            <a:r>
              <a:rPr lang="en-US" sz="2200" b="1" i="1" dirty="0" err="1" smtClean="0">
                <a:solidFill>
                  <a:schemeClr val="accent2"/>
                </a:solidFill>
              </a:rPr>
              <a:t>dsolve</a:t>
            </a:r>
            <a:r>
              <a:rPr lang="en-US" sz="2200" b="1" i="1" dirty="0" smtClean="0">
                <a:solidFill>
                  <a:schemeClr val="accent2"/>
                </a:solidFill>
              </a:rPr>
              <a:t>(‘</a:t>
            </a:r>
            <a:r>
              <a:rPr lang="en-US" sz="2200" b="1" i="1" dirty="0" err="1" smtClean="0">
                <a:solidFill>
                  <a:schemeClr val="accent2"/>
                </a:solidFill>
              </a:rPr>
              <a:t>Dy</a:t>
            </a:r>
            <a:r>
              <a:rPr lang="en-US" sz="2200" b="1" i="1" dirty="0" smtClean="0">
                <a:solidFill>
                  <a:schemeClr val="accent2"/>
                </a:solidFill>
              </a:rPr>
              <a:t> + 4y = 2’, ‘y(0) = 10’, x)   </a:t>
            </a:r>
            <a:r>
              <a:rPr lang="en-US" sz="2200" dirty="0" smtClean="0">
                <a:solidFill>
                  <a:schemeClr val="accent2"/>
                </a:solidFill>
              </a:rPr>
              <a:t>% </a:t>
            </a:r>
            <a:r>
              <a:rPr lang="en-US" sz="2200" dirty="0" err="1" smtClean="0">
                <a:solidFill>
                  <a:schemeClr val="accent2"/>
                </a:solidFill>
              </a:rPr>
              <a:t>Dy</a:t>
            </a:r>
            <a:r>
              <a:rPr lang="en-US" sz="2200" dirty="0" smtClean="0">
                <a:solidFill>
                  <a:schemeClr val="accent2"/>
                </a:solidFill>
              </a:rPr>
              <a:t> means </a:t>
            </a:r>
            <a:r>
              <a:rPr lang="en-US" sz="2200" dirty="0" err="1" smtClean="0">
                <a:solidFill>
                  <a:schemeClr val="accent2"/>
                </a:solidFill>
              </a:rPr>
              <a:t>dy</a:t>
            </a:r>
            <a:r>
              <a:rPr lang="en-US" sz="2200" dirty="0" smtClean="0">
                <a:solidFill>
                  <a:schemeClr val="accent2"/>
                </a:solidFill>
              </a:rPr>
              <a:t>/</a:t>
            </a:r>
            <a:r>
              <a:rPr lang="en-US" sz="2200" dirty="0" err="1" smtClean="0">
                <a:solidFill>
                  <a:schemeClr val="accent2"/>
                </a:solidFill>
              </a:rPr>
              <a:t>dx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200" u="sng" dirty="0" smtClean="0">
                <a:solidFill>
                  <a:schemeClr val="accent2"/>
                </a:solidFill>
              </a:rPr>
              <a:t>Derivatives</a:t>
            </a:r>
            <a:r>
              <a:rPr lang="en-US" sz="2200" dirty="0" smtClean="0">
                <a:solidFill>
                  <a:schemeClr val="accent2"/>
                </a:solidFill>
              </a:rPr>
              <a:t>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accent2"/>
                </a:solidFill>
              </a:rPr>
              <a:t>Dy</a:t>
            </a:r>
            <a:r>
              <a:rPr lang="en-US" sz="2200" dirty="0" smtClean="0">
                <a:solidFill>
                  <a:schemeClr val="accent2"/>
                </a:solidFill>
              </a:rPr>
              <a:t> – 1</a:t>
            </a:r>
            <a:r>
              <a:rPr lang="en-US" sz="2200" baseline="30000" dirty="0" smtClean="0">
                <a:solidFill>
                  <a:schemeClr val="accent2"/>
                </a:solidFill>
              </a:rPr>
              <a:t>st</a:t>
            </a:r>
            <a:r>
              <a:rPr lang="en-US" sz="2200" dirty="0" smtClean="0">
                <a:solidFill>
                  <a:schemeClr val="accent2"/>
                </a:solidFill>
              </a:rPr>
              <a:t> derivative   (note:  avoid using D as a symbolic variable)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D2y – 2</a:t>
            </a:r>
            <a:r>
              <a:rPr lang="en-US" sz="2200" baseline="30000" dirty="0" smtClean="0">
                <a:solidFill>
                  <a:schemeClr val="accent2"/>
                </a:solidFill>
              </a:rPr>
              <a:t>nd</a:t>
            </a:r>
            <a:r>
              <a:rPr lang="en-US" sz="2200" dirty="0" smtClean="0">
                <a:solidFill>
                  <a:schemeClr val="accent2"/>
                </a:solidFill>
              </a:rPr>
              <a:t> derivative,  D3y = 3</a:t>
            </a:r>
            <a:r>
              <a:rPr lang="en-US" sz="2200" baseline="30000" dirty="0" smtClean="0">
                <a:solidFill>
                  <a:schemeClr val="accent2"/>
                </a:solidFill>
              </a:rPr>
              <a:t>rd</a:t>
            </a:r>
            <a:r>
              <a:rPr lang="en-US" sz="2200" dirty="0" smtClean="0">
                <a:solidFill>
                  <a:schemeClr val="accent2"/>
                </a:solidFill>
              </a:rPr>
              <a:t> derivative, etc.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200" u="sng" dirty="0" smtClean="0">
                <a:solidFill>
                  <a:schemeClr val="accent2"/>
                </a:solidFill>
              </a:rPr>
              <a:t>Initial conditions</a:t>
            </a:r>
            <a:r>
              <a:rPr lang="en-US" sz="2200" dirty="0" smtClean="0">
                <a:solidFill>
                  <a:schemeClr val="accent2"/>
                </a:solidFill>
              </a:rPr>
              <a:t>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Examples:  ‘y(0) = 2’, ‘</a:t>
            </a:r>
            <a:r>
              <a:rPr lang="en-US" sz="2200" dirty="0" err="1" smtClean="0">
                <a:solidFill>
                  <a:schemeClr val="accent2"/>
                </a:solidFill>
              </a:rPr>
              <a:t>Dy</a:t>
            </a:r>
            <a:r>
              <a:rPr lang="en-US" sz="2200" dirty="0" smtClean="0">
                <a:solidFill>
                  <a:schemeClr val="accent2"/>
                </a:solidFill>
              </a:rPr>
              <a:t>(0) = 4’, ‘D2y(0) = 6’, etc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If fewer than N initial conditions are provided for an N</a:t>
            </a:r>
            <a:r>
              <a:rPr lang="en-US" sz="2200" baseline="30000" dirty="0" smtClean="0">
                <a:solidFill>
                  <a:schemeClr val="accent2"/>
                </a:solidFill>
              </a:rPr>
              <a:t>th</a:t>
            </a:r>
            <a:r>
              <a:rPr lang="en-US" sz="2200" dirty="0" smtClean="0">
                <a:solidFill>
                  <a:schemeClr val="accent2"/>
                </a:solidFill>
              </a:rPr>
              <a:t> order DE, the solution will contain constants C1, C2, …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2200" dirty="0" smtClean="0"/>
          </a:p>
          <a:p>
            <a:pPr marL="228600" indent="-228600">
              <a:buFont typeface="Arial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6972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Solving Differential Equations using MATLAB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2" cstate="print"/>
          <a:srcRect l="5035" t="18945" r="8160" b="2438"/>
          <a:stretch>
            <a:fillRect/>
          </a:stretch>
        </p:blipFill>
        <p:spPr bwMode="auto">
          <a:xfrm>
            <a:off x="4565114" y="542925"/>
            <a:ext cx="4578886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t="5128"/>
          <a:stretch/>
        </p:blipFill>
        <p:spPr bwMode="auto">
          <a:xfrm>
            <a:off x="0" y="1409700"/>
            <a:ext cx="4543591" cy="2819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46629"/>
            <a:ext cx="9143999" cy="261137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38460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Example:  (continued)</a:t>
            </a:r>
            <a:r>
              <a:rPr lang="en-US" sz="2000" dirty="0" smtClean="0">
                <a:solidFill>
                  <a:schemeClr val="accent2"/>
                </a:solidFill>
              </a:rPr>
              <a:t>  Solve and graph the DE for R = 350, 200, and 50 using MATLAB.</a:t>
            </a:r>
            <a:endParaRPr lang="en-US" sz="2000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6972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Solving Differential Equations using MATLAB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5601"/>
            <a:ext cx="71609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Example:</a:t>
            </a:r>
            <a:r>
              <a:rPr lang="en-US" sz="2000" dirty="0" smtClean="0">
                <a:solidFill>
                  <a:schemeClr val="accent2"/>
                </a:solidFill>
              </a:rPr>
              <a:t>     Solve for y(t) in the following first-order DE if y(0) = 8</a:t>
            </a:r>
            <a:endParaRPr lang="en-US" sz="2000" dirty="0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042520"/>
              </p:ext>
            </p:extLst>
          </p:nvPr>
        </p:nvGraphicFramePr>
        <p:xfrm>
          <a:off x="135015" y="1023938"/>
          <a:ext cx="259879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0" name="Equation" r:id="rId3" imgW="1384200" imgH="393480" progId="Equation.3">
                  <p:embed/>
                </p:oleObj>
              </mc:Choice>
              <mc:Fallback>
                <p:oleObj name="Equation" r:id="rId3" imgW="13842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15" y="1023938"/>
                        <a:ext cx="2598797" cy="738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678889"/>
              </p:ext>
            </p:extLst>
          </p:nvPr>
        </p:nvGraphicFramePr>
        <p:xfrm>
          <a:off x="2898775" y="1163637"/>
          <a:ext cx="6063183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1" name="Equation" r:id="rId5" imgW="2984400" imgH="228600" progId="Equation.3">
                  <p:embed/>
                </p:oleObj>
              </mc:Choice>
              <mc:Fallback>
                <p:oleObj name="Equation" r:id="rId5" imgW="2984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1163637"/>
                        <a:ext cx="6063183" cy="465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2293293"/>
            <a:ext cx="23074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MATLAB Solution: </a:t>
            </a:r>
            <a:endParaRPr lang="en-US" sz="2000" dirty="0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64726" y="2819400"/>
            <a:ext cx="4479274" cy="30575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 rotWithShape="1">
          <a:blip r:embed="rId8" cstate="print"/>
          <a:srcRect t="8450"/>
          <a:stretch/>
        </p:blipFill>
        <p:spPr bwMode="auto">
          <a:xfrm>
            <a:off x="0" y="2819400"/>
            <a:ext cx="4629308" cy="185737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6972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Solving Differential Equations using MATLAB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5601"/>
            <a:ext cx="90220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Example:</a:t>
            </a:r>
            <a:r>
              <a:rPr lang="en-US" sz="2000" dirty="0" smtClean="0">
                <a:solidFill>
                  <a:schemeClr val="accent2"/>
                </a:solidFill>
              </a:rPr>
              <a:t>     Solve for y(t) in the following second-order DE if y(0) = 2 and y’(0) = -4</a:t>
            </a:r>
            <a:endParaRPr lang="en-US" sz="2000" dirty="0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615336"/>
              </p:ext>
            </p:extLst>
          </p:nvPr>
        </p:nvGraphicFramePr>
        <p:xfrm>
          <a:off x="0" y="1123950"/>
          <a:ext cx="31988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3" imgW="2031840" imgH="419040" progId="Equation.3">
                  <p:embed/>
                </p:oleObj>
              </mc:Choice>
              <mc:Fallback>
                <p:oleObj name="Equation" r:id="rId3" imgW="203184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3950"/>
                        <a:ext cx="3198813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128993"/>
              </p:ext>
            </p:extLst>
          </p:nvPr>
        </p:nvGraphicFramePr>
        <p:xfrm>
          <a:off x="3438525" y="1316038"/>
          <a:ext cx="545941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Equation" r:id="rId5" imgW="3466800" imgH="228600" progId="Equation.3">
                  <p:embed/>
                </p:oleObj>
              </mc:Choice>
              <mc:Fallback>
                <p:oleObj name="Equation" r:id="rId5" imgW="34668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1316038"/>
                        <a:ext cx="5459413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2302818"/>
            <a:ext cx="23074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MATLAB Solution: </a:t>
            </a:r>
            <a:endParaRPr lang="en-US" sz="2000" dirty="0"/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7" cstate="print"/>
          <a:srcRect l="2000"/>
          <a:stretch>
            <a:fillRect/>
          </a:stretch>
        </p:blipFill>
        <p:spPr bwMode="auto">
          <a:xfrm>
            <a:off x="5172188" y="2724151"/>
            <a:ext cx="3974148" cy="2257424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 rotWithShape="1">
          <a:blip r:embed="rId8" cstate="print"/>
          <a:srcRect t="11111"/>
          <a:stretch/>
        </p:blipFill>
        <p:spPr bwMode="auto">
          <a:xfrm>
            <a:off x="-2" y="2724151"/>
            <a:ext cx="5154069" cy="1600199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6972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Solving Differential Equations using MATLAB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0" y="5747772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u="sng" dirty="0" smtClean="0">
                <a:solidFill>
                  <a:schemeClr val="accent2"/>
                </a:solidFill>
              </a:rPr>
              <a:t>Note</a:t>
            </a:r>
            <a:r>
              <a:rPr lang="en-US" sz="2200" dirty="0" smtClean="0">
                <a:solidFill>
                  <a:schemeClr val="accent2"/>
                </a:solidFill>
              </a:rPr>
              <a:t>:  This example uses a forcing function of  10e</a:t>
            </a:r>
            <a:r>
              <a:rPr lang="en-US" sz="2200" baseline="30000" dirty="0" smtClean="0">
                <a:solidFill>
                  <a:schemeClr val="accent2"/>
                </a:solidFill>
              </a:rPr>
              <a:t>-2t</a:t>
            </a:r>
            <a:r>
              <a:rPr lang="en-US" sz="2200" dirty="0" smtClean="0">
                <a:solidFill>
                  <a:schemeClr val="accent2"/>
                </a:solidFill>
              </a:rPr>
              <a:t> (right-side of the equation).  In EGR 270 we will only deal with DC sources, so the forcing functions will always be constants.</a:t>
            </a: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89401"/>
            <a:ext cx="8686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Graphing the Solution to a Differential Equation: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Since the solution to a differential equation is a symbolic equation, it can easily be graphed using </a:t>
            </a:r>
            <a:r>
              <a:rPr lang="en-US" sz="2000" b="1" i="1" dirty="0" err="1" smtClean="0">
                <a:solidFill>
                  <a:schemeClr val="accent2"/>
                </a:solidFill>
              </a:rPr>
              <a:t>ezplot</a:t>
            </a:r>
            <a:r>
              <a:rPr lang="en-US" sz="2000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n-US" sz="2000" b="1" i="1" u="sng" dirty="0" smtClean="0">
                <a:solidFill>
                  <a:schemeClr val="accent2"/>
                </a:solidFill>
              </a:rPr>
              <a:t>Example</a:t>
            </a:r>
            <a:r>
              <a:rPr lang="en-US" sz="2000" dirty="0" smtClean="0">
                <a:solidFill>
                  <a:schemeClr val="accent2"/>
                </a:solidFill>
              </a:rPr>
              <a:t>:  Graph the solution to the previous example:</a:t>
            </a:r>
          </a:p>
          <a:p>
            <a:endParaRPr lang="en-US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0" y="1724025"/>
          <a:ext cx="31988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5" name="Equation" r:id="rId3" imgW="2031840" imgH="419040" progId="Equation.3">
                  <p:embed/>
                </p:oleObj>
              </mc:Choice>
              <mc:Fallback>
                <p:oleObj name="Equation" r:id="rId3" imgW="203184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24025"/>
                        <a:ext cx="3198813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333750" y="1887538"/>
          <a:ext cx="54784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6" name="Equation" r:id="rId5" imgW="3479760" imgH="228600" progId="Equation.3">
                  <p:embed/>
                </p:oleObj>
              </mc:Choice>
              <mc:Fallback>
                <p:oleObj name="Equation" r:id="rId5" imgW="34797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1887538"/>
                        <a:ext cx="5478463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49" name="Picture 5"/>
          <p:cNvPicPr>
            <a:picLocks noChangeAspect="1" noChangeArrowheads="1"/>
          </p:cNvPicPr>
          <p:nvPr/>
        </p:nvPicPr>
        <p:blipFill rotWithShape="1">
          <a:blip r:embed="rId7" cstate="print"/>
          <a:srcRect t="10455"/>
          <a:stretch/>
        </p:blipFill>
        <p:spPr bwMode="auto">
          <a:xfrm>
            <a:off x="0" y="2714624"/>
            <a:ext cx="5301116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8" cstate="print"/>
          <a:srcRect l="6264" t="16212" r="5104" b="2596"/>
          <a:stretch>
            <a:fillRect/>
          </a:stretch>
        </p:blipFill>
        <p:spPr bwMode="auto">
          <a:xfrm>
            <a:off x="4486276" y="2242196"/>
            <a:ext cx="4533900" cy="369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0" y="4531668"/>
            <a:ext cx="40766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Discussion</a:t>
            </a:r>
            <a:r>
              <a:rPr lang="en-US" sz="2000" dirty="0" smtClean="0">
                <a:solidFill>
                  <a:schemeClr val="accent2"/>
                </a:solidFill>
              </a:rPr>
              <a:t>:  Does this graph satisfy the initial and final values for v(t)?</a:t>
            </a:r>
            <a:endParaRPr lang="en-US" sz="2000" dirty="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0"/>
            <a:ext cx="6972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Solving Differential Equations using MATLAB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5601"/>
            <a:ext cx="81261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Class Example:</a:t>
            </a:r>
            <a:r>
              <a:rPr lang="en-US" sz="2000" dirty="0" smtClean="0">
                <a:solidFill>
                  <a:schemeClr val="accent2"/>
                </a:solidFill>
              </a:rPr>
              <a:t>  A)  Solve for </a:t>
            </a:r>
            <a:r>
              <a:rPr lang="en-US" sz="2000" dirty="0">
                <a:solidFill>
                  <a:schemeClr val="accent2"/>
                </a:solidFill>
              </a:rPr>
              <a:t>v</a:t>
            </a:r>
            <a:r>
              <a:rPr lang="en-US" sz="2000" dirty="0" smtClean="0">
                <a:solidFill>
                  <a:schemeClr val="accent2"/>
                </a:solidFill>
              </a:rPr>
              <a:t>(t) in the following </a:t>
            </a:r>
            <a:r>
              <a:rPr lang="en-US" sz="2000" b="1" i="1" dirty="0" smtClean="0">
                <a:solidFill>
                  <a:schemeClr val="accent2"/>
                </a:solidFill>
              </a:rPr>
              <a:t>1</a:t>
            </a:r>
            <a:r>
              <a:rPr lang="en-US" sz="2000" b="1" i="1" baseline="30000" dirty="0" smtClean="0">
                <a:solidFill>
                  <a:schemeClr val="accent2"/>
                </a:solidFill>
              </a:rPr>
              <a:t>st</a:t>
            </a:r>
            <a:r>
              <a:rPr lang="en-US" sz="2000" b="1" i="1" dirty="0" smtClean="0">
                <a:solidFill>
                  <a:schemeClr val="accent2"/>
                </a:solidFill>
              </a:rPr>
              <a:t> - order DE</a:t>
            </a:r>
            <a:r>
              <a:rPr lang="en-US" sz="2000" dirty="0" smtClean="0">
                <a:solidFill>
                  <a:schemeClr val="accent2"/>
                </a:solidFill>
              </a:rPr>
              <a:t> if </a:t>
            </a:r>
            <a:r>
              <a:rPr lang="en-US" sz="2000" dirty="0">
                <a:solidFill>
                  <a:schemeClr val="accent2"/>
                </a:solidFill>
              </a:rPr>
              <a:t>v</a:t>
            </a:r>
            <a:r>
              <a:rPr lang="en-US" sz="2000" dirty="0" smtClean="0">
                <a:solidFill>
                  <a:schemeClr val="accent2"/>
                </a:solidFill>
              </a:rPr>
              <a:t>(0) = 12</a:t>
            </a:r>
            <a:endParaRPr lang="en-US" sz="20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925475"/>
              </p:ext>
            </p:extLst>
          </p:nvPr>
        </p:nvGraphicFramePr>
        <p:xfrm>
          <a:off x="290513" y="1038225"/>
          <a:ext cx="21209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1038225"/>
                        <a:ext cx="21209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5836593"/>
            <a:ext cx="50579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B)  Repeat this example using MATLAB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Graph the solution using </a:t>
            </a:r>
            <a:r>
              <a:rPr lang="en-US" sz="2000" dirty="0" err="1" smtClean="0">
                <a:solidFill>
                  <a:schemeClr val="accent2"/>
                </a:solidFill>
              </a:rPr>
              <a:t>ezplot</a:t>
            </a:r>
            <a:r>
              <a:rPr lang="en-US" sz="2000" dirty="0" smtClean="0">
                <a:solidFill>
                  <a:schemeClr val="accent2"/>
                </a:solidFill>
              </a:rPr>
              <a:t>( ) from 0 to 5</a:t>
            </a:r>
            <a:r>
              <a:rPr lang="en-US" sz="2000" i="1" dirty="0" smtClean="0">
                <a:solidFill>
                  <a:schemeClr val="accent2"/>
                </a:solidFill>
                <a:sym typeface="Symbol"/>
              </a:rPr>
              <a:t>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endParaRPr lang="en-US" sz="2000" dirty="0"/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605639"/>
              </p:ext>
            </p:extLst>
          </p:nvPr>
        </p:nvGraphicFramePr>
        <p:xfrm>
          <a:off x="6154738" y="6497638"/>
          <a:ext cx="30194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1" name="Equation" r:id="rId5" imgW="1917360" imgH="228600" progId="Equation.3">
                  <p:embed/>
                </p:oleObj>
              </mc:Choice>
              <mc:Fallback>
                <p:oleObj name="Equation" r:id="rId5" imgW="19173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6497638"/>
                        <a:ext cx="301942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6972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Solving Differential Equations using MATLAB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5601"/>
            <a:ext cx="90511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Class Example:</a:t>
            </a:r>
            <a:r>
              <a:rPr lang="en-US" sz="2000" dirty="0" smtClean="0">
                <a:solidFill>
                  <a:schemeClr val="accent2"/>
                </a:solidFill>
              </a:rPr>
              <a:t>  A) Solve for </a:t>
            </a:r>
            <a:r>
              <a:rPr lang="en-US" sz="2000" dirty="0" err="1" smtClean="0">
                <a:solidFill>
                  <a:schemeClr val="accent2"/>
                </a:solidFill>
              </a:rPr>
              <a:t>i</a:t>
            </a:r>
            <a:r>
              <a:rPr lang="en-US" sz="2000" dirty="0" smtClean="0">
                <a:solidFill>
                  <a:schemeClr val="accent2"/>
                </a:solidFill>
              </a:rPr>
              <a:t>(t) in the following </a:t>
            </a:r>
            <a:r>
              <a:rPr lang="en-US" sz="2000" b="1" i="1" dirty="0" smtClean="0">
                <a:solidFill>
                  <a:schemeClr val="accent2"/>
                </a:solidFill>
              </a:rPr>
              <a:t>2</a:t>
            </a:r>
            <a:r>
              <a:rPr lang="en-US" sz="2000" b="1" i="1" baseline="30000" dirty="0" smtClean="0">
                <a:solidFill>
                  <a:schemeClr val="accent2"/>
                </a:solidFill>
              </a:rPr>
              <a:t>nd</a:t>
            </a:r>
            <a:r>
              <a:rPr lang="en-US" sz="2000" b="1" i="1" dirty="0">
                <a:solidFill>
                  <a:schemeClr val="accent2"/>
                </a:solidFill>
              </a:rPr>
              <a:t> </a:t>
            </a:r>
            <a:r>
              <a:rPr lang="en-US" sz="2000" b="1" i="1" dirty="0" smtClean="0">
                <a:solidFill>
                  <a:schemeClr val="accent2"/>
                </a:solidFill>
              </a:rPr>
              <a:t>-order DE </a:t>
            </a:r>
            <a:r>
              <a:rPr lang="en-US" sz="2000" dirty="0" smtClean="0">
                <a:solidFill>
                  <a:schemeClr val="accent2"/>
                </a:solidFill>
              </a:rPr>
              <a:t>if </a:t>
            </a:r>
            <a:r>
              <a:rPr lang="en-US" sz="2000" dirty="0" err="1" smtClean="0">
                <a:solidFill>
                  <a:schemeClr val="accent2"/>
                </a:solidFill>
              </a:rPr>
              <a:t>i</a:t>
            </a:r>
            <a:r>
              <a:rPr lang="en-US" sz="2000" dirty="0" smtClean="0">
                <a:solidFill>
                  <a:schemeClr val="accent2"/>
                </a:solidFill>
              </a:rPr>
              <a:t>(0) = 6,  </a:t>
            </a:r>
            <a:r>
              <a:rPr lang="en-US" sz="2000" dirty="0" err="1" smtClean="0">
                <a:solidFill>
                  <a:schemeClr val="accent2"/>
                </a:solidFill>
              </a:rPr>
              <a:t>i</a:t>
            </a:r>
            <a:r>
              <a:rPr lang="en-US" sz="2000" dirty="0" smtClean="0">
                <a:solidFill>
                  <a:schemeClr val="accent2"/>
                </a:solidFill>
              </a:rPr>
              <a:t>’(0) = 38</a:t>
            </a:r>
            <a:endParaRPr lang="en-US" sz="20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424594"/>
              </p:ext>
            </p:extLst>
          </p:nvPr>
        </p:nvGraphicFramePr>
        <p:xfrm>
          <a:off x="307975" y="1009650"/>
          <a:ext cx="26193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3" name="Equation" r:id="rId3" imgW="1663560" imgH="419040" progId="Equation.3">
                  <p:embed/>
                </p:oleObj>
              </mc:Choice>
              <mc:Fallback>
                <p:oleObj name="Equation" r:id="rId3" imgW="1663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1009650"/>
                        <a:ext cx="26193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639143"/>
              </p:ext>
            </p:extLst>
          </p:nvPr>
        </p:nvGraphicFramePr>
        <p:xfrm>
          <a:off x="5564188" y="6497638"/>
          <a:ext cx="35798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name="Equation" r:id="rId5" imgW="2273040" imgH="228600" progId="Equation.3">
                  <p:embed/>
                </p:oleObj>
              </mc:Choice>
              <mc:Fallback>
                <p:oleObj name="Equation" r:id="rId5" imgW="227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6497638"/>
                        <a:ext cx="357981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6972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Solving Differential Equations using MATLAB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0" y="5796975"/>
            <a:ext cx="50579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B)  Repeat this example using MATLAB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Graph the solution using </a:t>
            </a:r>
            <a:r>
              <a:rPr lang="en-US" sz="2000" dirty="0" err="1" smtClean="0">
                <a:solidFill>
                  <a:schemeClr val="accent2"/>
                </a:solidFill>
              </a:rPr>
              <a:t>ezplot</a:t>
            </a:r>
            <a:r>
              <a:rPr lang="en-US" sz="2000" dirty="0" smtClean="0">
                <a:solidFill>
                  <a:schemeClr val="accent2"/>
                </a:solidFill>
              </a:rPr>
              <a:t>( ) from 0 to 5</a:t>
            </a:r>
            <a:r>
              <a:rPr lang="en-US" sz="2000" i="1" dirty="0" smtClean="0">
                <a:solidFill>
                  <a:schemeClr val="accent2"/>
                </a:solidFill>
                <a:sym typeface="Symbol"/>
              </a:rPr>
              <a:t>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359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89401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Significance of overdamped, critically damped, and underdamped solutions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A circuit with an overdamped response is called an overdamped circuit (similar for the other types of damping).  What does this mean about the circuit?</a:t>
            </a: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dirty="0" smtClean="0">
                <a:solidFill>
                  <a:schemeClr val="accent2"/>
                </a:solidFill>
              </a:rPr>
              <a:t>First, some definitions:</a:t>
            </a:r>
          </a:p>
          <a:p>
            <a:r>
              <a:rPr lang="en-US" sz="2000" b="1" i="1" u="sng" dirty="0" smtClean="0">
                <a:solidFill>
                  <a:schemeClr val="accent2"/>
                </a:solidFill>
              </a:rPr>
              <a:t>Damping</a:t>
            </a:r>
            <a:r>
              <a:rPr lang="en-US" sz="2000" dirty="0" smtClean="0">
                <a:solidFill>
                  <a:schemeClr val="accent2"/>
                </a:solidFill>
              </a:rPr>
              <a:t> – the act of removing oscillations</a:t>
            </a:r>
          </a:p>
          <a:p>
            <a:endParaRPr lang="en-US" sz="2000" dirty="0" smtClean="0">
              <a:solidFill>
                <a:schemeClr val="accent2"/>
              </a:solidFill>
            </a:endParaRPr>
          </a:p>
          <a:p>
            <a:pPr marL="1143000" indent="-1143000"/>
            <a:r>
              <a:rPr lang="en-US" sz="2000" u="sng" dirty="0" smtClean="0">
                <a:solidFill>
                  <a:schemeClr val="accent2"/>
                </a:solidFill>
              </a:rPr>
              <a:t>Example</a:t>
            </a:r>
            <a:r>
              <a:rPr lang="en-US" sz="2000" dirty="0" smtClean="0">
                <a:solidFill>
                  <a:schemeClr val="accent2"/>
                </a:solidFill>
              </a:rPr>
              <a:t>:  	A shock absorber might be adjusted so that it doesn’t oscillate, but smoothly returns a wheel to its initial position after an impact.</a:t>
            </a:r>
          </a:p>
          <a:p>
            <a:r>
              <a:rPr lang="en-US" sz="2000" u="sng" dirty="0" smtClean="0">
                <a:solidFill>
                  <a:schemeClr val="accent2"/>
                </a:solidFill>
              </a:rPr>
              <a:t>Example</a:t>
            </a:r>
            <a:r>
              <a:rPr lang="en-US" sz="2000" dirty="0" smtClean="0">
                <a:solidFill>
                  <a:schemeClr val="accent2"/>
                </a:solidFill>
              </a:rPr>
              <a:t>:  A switch is thrown in a circuit and an output voltage adjusts to a new level.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</a:rPr>
              <a:t>In an </a:t>
            </a:r>
            <a:r>
              <a:rPr lang="en-US" sz="2000" b="1" i="1" dirty="0" smtClean="0">
                <a:solidFill>
                  <a:schemeClr val="accent2"/>
                </a:solidFill>
              </a:rPr>
              <a:t>overdamped circ</a:t>
            </a:r>
            <a:r>
              <a:rPr lang="en-US" sz="2000" i="1" dirty="0" smtClean="0">
                <a:solidFill>
                  <a:schemeClr val="accent2"/>
                </a:solidFill>
              </a:rPr>
              <a:t>uit</a:t>
            </a:r>
            <a:r>
              <a:rPr lang="en-US" sz="2000" dirty="0" smtClean="0">
                <a:solidFill>
                  <a:schemeClr val="accent2"/>
                </a:solidFill>
              </a:rPr>
              <a:t>, it would reach the new level smoothly and without oscillation (ringing).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</a:rPr>
              <a:t>In an </a:t>
            </a:r>
            <a:r>
              <a:rPr lang="en-US" sz="2000" b="1" i="1" dirty="0" smtClean="0">
                <a:solidFill>
                  <a:schemeClr val="accent2"/>
                </a:solidFill>
              </a:rPr>
              <a:t>underdamped circuit</a:t>
            </a:r>
            <a:r>
              <a:rPr lang="en-US" sz="2000" dirty="0" smtClean="0">
                <a:solidFill>
                  <a:schemeClr val="accent2"/>
                </a:solidFill>
              </a:rPr>
              <a:t>, it would oscillate as it approached  the new level.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</a:rPr>
              <a:t>See the illustration on the following slide.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6972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Solving Differential Equations using MATLAB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89401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Example:  Different types of damping in an RLC circuit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For the circuit below we can easily see that v(0) = 0V and v(</a:t>
            </a:r>
            <a:r>
              <a:rPr lang="en-US" sz="2000" dirty="0" smtClean="0">
                <a:solidFill>
                  <a:schemeClr val="accent2"/>
                </a:solidFill>
                <a:sym typeface="Symbol"/>
              </a:rPr>
              <a:t>) = 10V.</a:t>
            </a:r>
          </a:p>
          <a:p>
            <a:r>
              <a:rPr lang="en-US" sz="2000" dirty="0" smtClean="0">
                <a:solidFill>
                  <a:schemeClr val="accent2"/>
                </a:solidFill>
                <a:sym typeface="Symbol"/>
              </a:rPr>
              <a:t>So when the switch closes at t = 0, how does v(t) get to 10V?</a:t>
            </a:r>
          </a:p>
          <a:p>
            <a:r>
              <a:rPr lang="en-US" sz="2000" dirty="0" smtClean="0">
                <a:solidFill>
                  <a:schemeClr val="accent2"/>
                </a:solidFill>
                <a:sym typeface="Symbol"/>
              </a:rPr>
              <a:t>This is a 2</a:t>
            </a:r>
            <a:r>
              <a:rPr lang="en-US" sz="2000" baseline="30000" dirty="0" smtClean="0">
                <a:solidFill>
                  <a:schemeClr val="accent2"/>
                </a:solidFill>
                <a:sym typeface="Symbol"/>
              </a:rPr>
              <a:t>nd</a:t>
            </a:r>
            <a:r>
              <a:rPr lang="en-US" sz="2000" dirty="0" smtClean="0">
                <a:solidFill>
                  <a:schemeClr val="accent2"/>
                </a:solidFill>
                <a:sym typeface="Symbol"/>
              </a:rPr>
              <a:t>-order </a:t>
            </a:r>
            <a:r>
              <a:rPr lang="en-US" sz="2000" dirty="0" smtClean="0">
                <a:solidFill>
                  <a:schemeClr val="accent2"/>
                </a:solidFill>
              </a:rPr>
              <a:t>circuit, so it must have a 2</a:t>
            </a:r>
            <a:r>
              <a:rPr lang="en-US" sz="2000" baseline="30000" dirty="0" smtClean="0">
                <a:solidFill>
                  <a:schemeClr val="accent2"/>
                </a:solidFill>
              </a:rPr>
              <a:t>nd</a:t>
            </a:r>
            <a:r>
              <a:rPr lang="en-US" sz="2000" dirty="0" smtClean="0">
                <a:solidFill>
                  <a:schemeClr val="accent2"/>
                </a:solidFill>
              </a:rPr>
              <a:t>-order response.  So it must be overdamped, underdamped, or critically damped.  Sketch v(t) below.</a:t>
            </a:r>
          </a:p>
        </p:txBody>
      </p:sp>
      <p:graphicFrame>
        <p:nvGraphicFramePr>
          <p:cNvPr id="59394" name="Object 6"/>
          <p:cNvGraphicFramePr>
            <a:graphicFrameLocks noChangeAspect="1"/>
          </p:cNvGraphicFramePr>
          <p:nvPr/>
        </p:nvGraphicFramePr>
        <p:xfrm>
          <a:off x="4419600" y="2038350"/>
          <a:ext cx="457200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2" name="Microsoft Draw Drawing" r:id="rId3" imgW="4803120" imgH="1760400" progId="">
                  <p:embed/>
                </p:oleObj>
              </mc:Choice>
              <mc:Fallback>
                <p:oleObj name="Microsoft Draw Drawing" r:id="rId3" imgW="4803120" imgH="17604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038350"/>
                        <a:ext cx="4572000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200025" y="3181350"/>
            <a:ext cx="8357095" cy="3404890"/>
            <a:chOff x="200025" y="3181350"/>
            <a:chExt cx="8357095" cy="340489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1047750" y="3714750"/>
              <a:ext cx="9525" cy="28384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638175" y="6381750"/>
              <a:ext cx="7686675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057275" y="4114800"/>
              <a:ext cx="7029450" cy="1905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00025" y="6372225"/>
              <a:ext cx="83820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7134225" y="4114800"/>
              <a:ext cx="1038225" cy="9525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23900" y="3181350"/>
              <a:ext cx="6286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v(t)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10550" y="6124575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t</a:t>
              </a:r>
              <a:endParaRPr lang="en-US" dirty="0"/>
            </a:p>
          </p:txBody>
        </p:sp>
      </p:grp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0"/>
            <a:ext cx="6972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Solving Differential Equations using MATLAB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0"/>
            <a:ext cx="1905000" cy="457200"/>
          </a:xfrm>
          <a:noFill/>
        </p:spPr>
        <p:txBody>
          <a:bodyPr/>
          <a:lstStyle/>
          <a:p>
            <a:fld id="{DE685932-B952-48E2-83D6-C54E77A0ACAF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89401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u="sng" dirty="0" smtClean="0">
                <a:solidFill>
                  <a:schemeClr val="accent2"/>
                </a:solidFill>
              </a:rPr>
              <a:t>Example: 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The DE for v(t) in the circuit below if L = 100 H and C = 10 </a:t>
            </a:r>
            <a:r>
              <a:rPr lang="en-US" sz="2000" dirty="0" err="1" smtClean="0">
                <a:solidFill>
                  <a:schemeClr val="accent2"/>
                </a:solidFill>
              </a:rPr>
              <a:t>uF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is:</a:t>
            </a:r>
          </a:p>
          <a:p>
            <a:endParaRPr lang="en-US" sz="20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93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482554"/>
              </p:ext>
            </p:extLst>
          </p:nvPr>
        </p:nvGraphicFramePr>
        <p:xfrm>
          <a:off x="0" y="1152525"/>
          <a:ext cx="457200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7" name="Microsoft Draw Drawing" r:id="rId3" imgW="4803120" imgH="1760400" progId="">
                  <p:embed/>
                </p:oleObj>
              </mc:Choice>
              <mc:Fallback>
                <p:oleObj name="Microsoft Draw Drawing" r:id="rId3" imgW="4803120" imgH="17604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52525"/>
                        <a:ext cx="4572000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6972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EGR 272 </a:t>
            </a:r>
            <a:r>
              <a:rPr lang="en-US" sz="2000" dirty="0">
                <a:solidFill>
                  <a:schemeClr val="accent2"/>
                </a:solidFill>
                <a:cs typeface="Times New Roman" pitchFamily="18" charset="0"/>
              </a:rPr>
              <a:t>–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Solving Differential Equations using MATLAB</a:t>
            </a:r>
            <a:endParaRPr lang="en-US" sz="3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868713"/>
              </p:ext>
            </p:extLst>
          </p:nvPr>
        </p:nvGraphicFramePr>
        <p:xfrm>
          <a:off x="5305425" y="1485900"/>
          <a:ext cx="357981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8" name="Equation" r:id="rId5" imgW="2273040" imgH="660240" progId="Equation.3">
                  <p:embed/>
                </p:oleObj>
              </mc:Choice>
              <mc:Fallback>
                <p:oleObj name="Equation" r:id="rId5" imgW="2273040" imgH="660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425" y="1485900"/>
                        <a:ext cx="357981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2823002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accent2"/>
                </a:solidFill>
              </a:rPr>
              <a:t>A)  What </a:t>
            </a:r>
            <a:r>
              <a:rPr lang="en-US" sz="2200" dirty="0">
                <a:solidFill>
                  <a:schemeClr val="accent2"/>
                </a:solidFill>
              </a:rPr>
              <a:t>value of R results in a critically-damped circuit?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195659"/>
              </p:ext>
            </p:extLst>
          </p:nvPr>
        </p:nvGraphicFramePr>
        <p:xfrm>
          <a:off x="660400" y="3320534"/>
          <a:ext cx="7478713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9" name="Equation" r:id="rId7" imgW="4749480" imgH="1104840" progId="Equation.3">
                  <p:embed/>
                </p:oleObj>
              </mc:Choice>
              <mc:Fallback>
                <p:oleObj name="Equation" r:id="rId7" imgW="4749480" imgH="11048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320534"/>
                        <a:ext cx="7478713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5204252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arenR" startAt="2"/>
            </a:pPr>
            <a:r>
              <a:rPr lang="en-US" sz="2200" dirty="0" smtClean="0">
                <a:solidFill>
                  <a:schemeClr val="accent2"/>
                </a:solidFill>
              </a:rPr>
              <a:t>Use MATLAB so solve the DE and graph the response for: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R = 200  (critically damped)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R = 350  (</a:t>
            </a:r>
            <a:r>
              <a:rPr lang="en-US" sz="2200" dirty="0" err="1" smtClean="0">
                <a:solidFill>
                  <a:schemeClr val="accent2"/>
                </a:solidFill>
              </a:rPr>
              <a:t>overdamped</a:t>
            </a:r>
            <a:r>
              <a:rPr lang="en-US" sz="2200" dirty="0" smtClean="0">
                <a:solidFill>
                  <a:schemeClr val="accent2"/>
                </a:solidFill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R = 50     (</a:t>
            </a:r>
            <a:r>
              <a:rPr lang="en-US" sz="2200" dirty="0" err="1" smtClean="0">
                <a:solidFill>
                  <a:schemeClr val="accent2"/>
                </a:solidFill>
              </a:rPr>
              <a:t>underdamped</a:t>
            </a:r>
            <a:r>
              <a:rPr lang="en-US" sz="2200" dirty="0" smtClean="0">
                <a:solidFill>
                  <a:schemeClr val="accent2"/>
                </a:solidFill>
              </a:rPr>
              <a:t>)</a:t>
            </a:r>
            <a:endParaRPr lang="en-US" sz="2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6310</TotalTime>
  <Words>720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Symbol</vt:lpstr>
      <vt:lpstr>Times New Roman</vt:lpstr>
      <vt:lpstr>Default Design</vt:lpstr>
      <vt:lpstr>Equation</vt:lpstr>
      <vt:lpstr>Microsoft Draw Drawing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Tidewater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EGR 277 – Digital Logic</dc:title>
  <dc:creator>tcgordp</dc:creator>
  <cp:lastModifiedBy>Paul Gordy</cp:lastModifiedBy>
  <cp:revision>631</cp:revision>
  <cp:lastPrinted>2016-09-12T13:05:02Z</cp:lastPrinted>
  <dcterms:created xsi:type="dcterms:W3CDTF">2003-05-19T18:05:36Z</dcterms:created>
  <dcterms:modified xsi:type="dcterms:W3CDTF">2016-09-12T13:10:26Z</dcterms:modified>
</cp:coreProperties>
</file>