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3" r:id="rId2"/>
    <p:sldId id="424" r:id="rId3"/>
    <p:sldId id="425" r:id="rId4"/>
    <p:sldId id="426" r:id="rId5"/>
    <p:sldId id="427" r:id="rId6"/>
    <p:sldId id="428" r:id="rId7"/>
    <p:sldId id="429" r:id="rId8"/>
    <p:sldId id="42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9999"/>
    <a:srgbClr val="006600"/>
    <a:srgbClr val="990000"/>
    <a:srgbClr val="FFFF66"/>
    <a:srgbClr val="FFCC99"/>
    <a:srgbClr val="FFCC66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86957" autoAdjust="0"/>
  </p:normalViewPr>
  <p:slideViewPr>
    <p:cSldViewPr snapToGrid="0">
      <p:cViewPr varScale="1">
        <p:scale>
          <a:sx n="111" d="100"/>
          <a:sy n="111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EA07AD-1C8E-43FD-BB4F-0DE0729AD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4B0DBF-F569-4ECE-A058-FD2C84914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BC0D-4ACF-4D7A-8A67-D21596EF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5EBD-77A3-4348-80D2-6955CD6C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19B5A-3E73-4302-A3F5-4D63B55D5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D4F33-4D7E-4EAD-9005-F43D32A7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3B00-012A-4038-AF48-0E97785E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4BEC6-7152-4994-B857-BF6CBCFC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0685-DFCF-4C3C-87D0-6DFADD3DA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0E33-55B4-4D74-8926-FE517BEC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3EFB-CA4E-4276-BA58-33DB1AEB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8E6-0F2A-4DE0-A95E-87E1CD481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4EEC-9765-445E-ACE4-B7C6B9B95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60F6F6-BAE8-483A-A6DA-9AB9E8C1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378388"/>
            <a:ext cx="914400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b="1" u="sng" dirty="0" smtClean="0">
                <a:solidFill>
                  <a:schemeClr val="accent2"/>
                </a:solidFill>
              </a:rPr>
              <a:t>Residue method using MATLAB</a:t>
            </a: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b="1" i="1" dirty="0" smtClean="0">
                <a:solidFill>
                  <a:schemeClr val="accent2"/>
                </a:solidFill>
              </a:rPr>
              <a:t>[R,P,K] = residue(N, D) </a:t>
            </a:r>
            <a:r>
              <a:rPr lang="en-US" sz="1800" dirty="0" smtClean="0">
                <a:solidFill>
                  <a:schemeClr val="accent2"/>
                </a:solidFill>
              </a:rPr>
              <a:t>finds the residues, poles and direct term of a partial fraction expansion of the ratio of two polynomials N(s)/D(s).</a:t>
            </a: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If there are no multiple roots,</a:t>
            </a: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Vectors B and A specify the coefficients of the numerator and denominator polynomials in descending powers of 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R = column vector of residues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P = column vector of pole locations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K = row vector of direct terms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The number of poles is n = length(D)-1 = length(R) = length(P).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The direct term coefficient vector is empty if length(N) &lt; length(D), otherwise length(K) = length(N) - length(D)+1.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If P(j) = ... = P(j+m-1) is a pole of multiplicity m, then the expansion includes terms of the form</a:t>
            </a:r>
          </a:p>
          <a:p>
            <a:pPr marL="342900" indent="-342900"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tabLst>
                <a:tab pos="342900" algn="l"/>
                <a:tab pos="914400" algn="l"/>
              </a:tabLst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1800" b="1" i="1" dirty="0" smtClean="0">
                <a:solidFill>
                  <a:schemeClr val="accent2"/>
                </a:solidFill>
              </a:rPr>
              <a:t>[N, D] = residue(R,P,K)</a:t>
            </a:r>
            <a:r>
              <a:rPr lang="en-US" sz="1800" dirty="0" smtClean="0">
                <a:solidFill>
                  <a:schemeClr val="accent2"/>
                </a:solidFill>
              </a:rPr>
              <a:t>, with 3 input arguments and 2 output arguments, converts the partial fraction expansion back to the polynomials with coefficients in N and D.</a:t>
            </a:r>
          </a:p>
          <a:p>
            <a:pPr algn="r"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1400" dirty="0" smtClean="0">
              <a:solidFill>
                <a:schemeClr val="accent2"/>
              </a:solidFill>
            </a:endParaRPr>
          </a:p>
          <a:p>
            <a:pPr algn="r"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1400" u="sng" dirty="0" smtClean="0">
                <a:solidFill>
                  <a:schemeClr val="accent2"/>
                </a:solidFill>
              </a:rPr>
              <a:t>Reference</a:t>
            </a:r>
            <a:r>
              <a:rPr lang="en-US" sz="1400" dirty="0" smtClean="0">
                <a:solidFill>
                  <a:schemeClr val="accent2"/>
                </a:solidFill>
              </a:rPr>
              <a:t>:  type   </a:t>
            </a:r>
            <a:r>
              <a:rPr lang="en-US" sz="1400" b="1" i="1" dirty="0" smtClean="0">
                <a:solidFill>
                  <a:schemeClr val="accent2"/>
                </a:solidFill>
              </a:rPr>
              <a:t>help residue   </a:t>
            </a:r>
            <a:r>
              <a:rPr lang="en-US" sz="1400" dirty="0" smtClean="0">
                <a:solidFill>
                  <a:schemeClr val="accent2"/>
                </a:solidFill>
              </a:rPr>
              <a:t>in 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81000" y="930275"/>
          <a:ext cx="561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Equation" r:id="rId3" imgW="2806560" imgH="419040" progId="Equation.3">
                  <p:embed/>
                </p:oleObj>
              </mc:Choice>
              <mc:Fallback>
                <p:oleObj name="Equation" r:id="rId3" imgW="2806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30275"/>
                        <a:ext cx="5613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4762500" y="1552575"/>
            <a:ext cx="161925" cy="63817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32753" y="2026592"/>
            <a:ext cx="1515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Note that the largest pole is listed first</a:t>
            </a:r>
            <a:endParaRPr lang="en-US" sz="1800" b="1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05300" y="3300413"/>
            <a:ext cx="1295400" cy="2538284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663" y="3319463"/>
            <a:ext cx="3567977" cy="136683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5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C6E8DE15-25D7-490F-A66B-9BF542314C2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0177" name="Object 4"/>
          <p:cNvGraphicFramePr>
            <a:graphicFrameLocks noChangeAspect="1"/>
          </p:cNvGraphicFramePr>
          <p:nvPr/>
        </p:nvGraphicFramePr>
        <p:xfrm>
          <a:off x="419100" y="904875"/>
          <a:ext cx="7670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Equation" r:id="rId3" imgW="3835080" imgH="444240" progId="Equation.3">
                  <p:embed/>
                </p:oleObj>
              </mc:Choice>
              <mc:Fallback>
                <p:oleObj name="Equation" r:id="rId3" imgW="3835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04875"/>
                        <a:ext cx="7670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7463" y="3138487"/>
            <a:ext cx="2623683" cy="239553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124200"/>
            <a:ext cx="6211335" cy="1504949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5" name="Right Brace 14"/>
          <p:cNvSpPr/>
          <p:nvPr/>
        </p:nvSpPr>
        <p:spPr>
          <a:xfrm rot="5400000">
            <a:off x="5534024" y="1000125"/>
            <a:ext cx="161925" cy="140017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8552" y="1836092"/>
            <a:ext cx="1696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Could be found by hand using long division</a:t>
            </a:r>
            <a:endParaRPr lang="en-US" sz="1800" b="1" i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12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C6E8DE15-25D7-490F-A66B-9BF542314C2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0177" name="Object 4"/>
          <p:cNvGraphicFramePr>
            <a:graphicFrameLocks noChangeAspect="1"/>
          </p:cNvGraphicFramePr>
          <p:nvPr/>
        </p:nvGraphicFramePr>
        <p:xfrm>
          <a:off x="1587500" y="917575"/>
          <a:ext cx="5334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Equation" r:id="rId3" imgW="2666880" imgH="431640" progId="Equation.3">
                  <p:embed/>
                </p:oleObj>
              </mc:Choice>
              <mc:Fallback>
                <p:oleObj name="Equation" r:id="rId3" imgW="2666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917575"/>
                        <a:ext cx="5334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4514850" y="1524000"/>
            <a:ext cx="161925" cy="63817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85103" y="1998017"/>
            <a:ext cx="1515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Note that the largest pole is listed first</a:t>
            </a:r>
            <a:endParaRPr lang="en-US" sz="1800" b="1" i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5924549" y="1076325"/>
            <a:ext cx="104775" cy="153352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5303" y="2007542"/>
            <a:ext cx="2601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  <a:cs typeface="Times New Roman" pitchFamily="18" charset="0"/>
              </a:rPr>
              <a:t>Note that repeated roots are from lowest power to highest power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1750" y="3128963"/>
            <a:ext cx="1771650" cy="330828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3629" y="3138488"/>
            <a:ext cx="6149060" cy="18430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49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C6E8DE15-25D7-490F-A66B-9BF542314C2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0177" name="Object 4"/>
          <p:cNvGraphicFramePr>
            <a:graphicFrameLocks noChangeAspect="1"/>
          </p:cNvGraphicFramePr>
          <p:nvPr/>
        </p:nvGraphicFramePr>
        <p:xfrm>
          <a:off x="57150" y="885825"/>
          <a:ext cx="88773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3" imgW="4914720" imgH="444240" progId="Equation.3">
                  <p:embed/>
                </p:oleObj>
              </mc:Choice>
              <mc:Fallback>
                <p:oleObj name="Equation" r:id="rId3" imgW="4914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885825"/>
                        <a:ext cx="88773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4129088" y="738188"/>
            <a:ext cx="142874" cy="219075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3103" y="1969442"/>
            <a:ext cx="2220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Answer expressed using complex roots</a:t>
            </a:r>
            <a:endParaRPr lang="en-US" sz="1800" b="1" i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7248524" y="1123950"/>
            <a:ext cx="85725" cy="141922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56853" y="1940867"/>
            <a:ext cx="1963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  <a:cs typeface="Times New Roman" pitchFamily="18" charset="0"/>
              </a:rPr>
              <a:t>Answer expressed using quadratic factor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15088" y="3067049"/>
            <a:ext cx="2630732" cy="28670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 rotWithShape="1">
          <a:blip r:embed="rId6" cstate="print"/>
          <a:srcRect t="2484" b="1"/>
          <a:stretch/>
        </p:blipFill>
        <p:spPr bwMode="auto">
          <a:xfrm>
            <a:off x="58891" y="3109965"/>
            <a:ext cx="6275234" cy="187161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11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70351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chemeClr val="accent2"/>
                </a:solidFill>
              </a:rPr>
              <a:t>Finding inverse Laplace transforms using MATLAB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Although we just saw how we could use MATLAB to perform partial fraction expansion using the residue method, an even more powerful function is available for finding inverse Laplace transforms: 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 ).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(F)  </a:t>
            </a:r>
            <a:r>
              <a:rPr lang="en-US" sz="2000" dirty="0" smtClean="0">
                <a:solidFill>
                  <a:schemeClr val="accent2"/>
                </a:solidFill>
              </a:rPr>
              <a:t>- the inverse Laplace transform of symbolic F with default independent variable s.   The default return is a function of t. The inverse Laplace transform is applied to a function of s and returns a function of t.</a:t>
            </a:r>
          </a:p>
          <a:p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y)  </a:t>
            </a:r>
            <a:r>
              <a:rPr lang="en-US" sz="2000" dirty="0" smtClean="0">
                <a:solidFill>
                  <a:schemeClr val="accent2"/>
                </a:solidFill>
              </a:rPr>
              <a:t>- returns a function of y instead of a function of t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                      -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t)</a:t>
            </a:r>
            <a:r>
              <a:rPr lang="en-US" sz="2000" dirty="0" smtClean="0">
                <a:solidFill>
                  <a:schemeClr val="accent2"/>
                </a:solidFill>
              </a:rPr>
              <a:t> is the same as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(F)</a:t>
            </a:r>
          </a:p>
          <a:p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y, x)  </a:t>
            </a:r>
            <a:r>
              <a:rPr lang="en-US" sz="2000" dirty="0" smtClean="0">
                <a:solidFill>
                  <a:schemeClr val="accent2"/>
                </a:solidFill>
              </a:rPr>
              <a:t>- finds the inverse transform as a function of x (instead of s) and returns a function of y (instead of t)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                      -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t, s)</a:t>
            </a:r>
            <a:r>
              <a:rPr lang="en-US" sz="2000" dirty="0" smtClean="0">
                <a:solidFill>
                  <a:schemeClr val="accent2"/>
                </a:solidFill>
              </a:rPr>
              <a:t> is the same as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(F)</a:t>
            </a:r>
          </a:p>
          <a:p>
            <a:endParaRPr lang="en-US" sz="2000" b="1" i="1" dirty="0" smtClean="0">
              <a:solidFill>
                <a:schemeClr val="accent2"/>
              </a:solidFill>
            </a:endParaRPr>
          </a:p>
          <a:p>
            <a:r>
              <a:rPr lang="en-US" sz="2000" b="1" i="1" u="sng" dirty="0" smtClean="0">
                <a:solidFill>
                  <a:schemeClr val="accent2"/>
                </a:solidFill>
              </a:rPr>
              <a:t>Note</a:t>
            </a:r>
            <a:r>
              <a:rPr lang="en-US" sz="2000" b="1" i="1" dirty="0" smtClean="0">
                <a:solidFill>
                  <a:schemeClr val="accent2"/>
                </a:solidFill>
              </a:rPr>
              <a:t>:  </a:t>
            </a:r>
            <a:r>
              <a:rPr lang="en-US" sz="2000" dirty="0" smtClean="0">
                <a:solidFill>
                  <a:schemeClr val="accent2"/>
                </a:solidFill>
              </a:rPr>
              <a:t>Since we are using one-sided Laplace transforms, there is an implied u(t) associated with functions.  So if 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 (2/s) </a:t>
            </a:r>
            <a:r>
              <a:rPr lang="en-US" sz="2000" dirty="0" smtClean="0">
                <a:solidFill>
                  <a:schemeClr val="accent2"/>
                </a:solidFill>
              </a:rPr>
              <a:t>returns the value 2, then it is implied that f(t) = 2u(t).</a:t>
            </a:r>
          </a:p>
          <a:p>
            <a:endParaRPr lang="en-US" sz="2000" b="1" i="1" dirty="0" smtClean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b="1" u="sng" dirty="0" smtClean="0">
                <a:solidFill>
                  <a:schemeClr val="accent2"/>
                </a:solidFill>
              </a:rPr>
              <a:t>Examples</a:t>
            </a:r>
            <a:r>
              <a:rPr lang="en-US" sz="2000" b="1" dirty="0" smtClean="0">
                <a:solidFill>
                  <a:schemeClr val="accent2"/>
                </a:solidFill>
              </a:rPr>
              <a:t>:  See the following pages</a:t>
            </a:r>
            <a:endParaRPr lang="en-US" sz="2000" b="1" baseline="300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23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" y="394127"/>
            <a:ext cx="7934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Examples – using MATLAB</a:t>
            </a:r>
            <a:r>
              <a:rPr lang="en-US" sz="2000" dirty="0" smtClean="0">
                <a:solidFill>
                  <a:schemeClr val="accent2"/>
                </a:solidFill>
              </a:rPr>
              <a:t>       Verify the following relationships:</a:t>
            </a:r>
            <a:endParaRPr lang="en-US" sz="2000" b="1" u="sng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4312" y="882650"/>
          <a:ext cx="3798888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Equation" r:id="rId3" imgW="2781000" imgH="1828800" progId="Equation.3">
                  <p:embed/>
                </p:oleObj>
              </mc:Choice>
              <mc:Fallback>
                <p:oleObj name="Equation" r:id="rId3" imgW="2781000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" y="882650"/>
                        <a:ext cx="3798888" cy="249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3051" y="1048131"/>
            <a:ext cx="3790950" cy="470077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 rotWithShape="1">
          <a:blip r:embed="rId6" cstate="print"/>
          <a:srcRect t="9213"/>
          <a:stretch/>
        </p:blipFill>
        <p:spPr bwMode="auto">
          <a:xfrm>
            <a:off x="119062" y="3752491"/>
            <a:ext cx="5162383" cy="2953109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38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" y="381000"/>
            <a:ext cx="9144001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Examples</a:t>
            </a: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Find inverse Laplace transforms for the some of the following </a:t>
            </a:r>
            <a:r>
              <a:rPr lang="en-US" sz="2000" dirty="0">
                <a:solidFill>
                  <a:schemeClr val="accent2"/>
                </a:solidFill>
              </a:rPr>
              <a:t>functions and use </a:t>
            </a:r>
            <a:r>
              <a:rPr lang="en-US" sz="2000" dirty="0" smtClean="0">
                <a:solidFill>
                  <a:schemeClr val="accent2"/>
                </a:solidFill>
              </a:rPr>
              <a:t>MATLAB </a:t>
            </a:r>
            <a:r>
              <a:rPr lang="en-US" sz="2000" dirty="0">
                <a:solidFill>
                  <a:schemeClr val="accent2"/>
                </a:solidFill>
              </a:rPr>
              <a:t>to </a:t>
            </a:r>
            <a:r>
              <a:rPr lang="en-US" sz="2000" dirty="0" smtClean="0">
                <a:solidFill>
                  <a:schemeClr val="accent2"/>
                </a:solidFill>
              </a:rPr>
              <a:t>verify the results.  (Optional:  Also find the poles and residues.)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20000"/>
              </a:spcBef>
              <a:buAutoNum type="alphaUcParenR"/>
              <a:tabLst>
                <a:tab pos="342900" algn="l"/>
                <a:tab pos="914400" algn="l"/>
              </a:tabLst>
            </a:pPr>
            <a:endParaRPr lang="en-US" sz="2000" dirty="0" smtClean="0">
              <a:solidFill>
                <a:schemeClr val="accent2"/>
              </a:solidFill>
            </a:endParaRPr>
          </a:p>
          <a:p>
            <a:pPr marL="457200" indent="-457200">
              <a:spcBef>
                <a:spcPct val="20000"/>
              </a:spcBef>
              <a:buAutoNum type="alphaUcParenR"/>
              <a:tabLst>
                <a:tab pos="342900" algn="l"/>
                <a:tab pos="914400" algn="l"/>
              </a:tabLst>
            </a:pP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42875" y="1593850"/>
          <a:ext cx="1955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1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593850"/>
                        <a:ext cx="1955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220759"/>
              </p:ext>
            </p:extLst>
          </p:nvPr>
        </p:nvGraphicFramePr>
        <p:xfrm>
          <a:off x="3949700" y="1631950"/>
          <a:ext cx="2895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2" name="Equation" r:id="rId5" imgW="1447172" imgH="393529" progId="Equation.3">
                  <p:embed/>
                </p:oleObj>
              </mc:Choice>
              <mc:Fallback>
                <p:oleObj name="Equation" r:id="rId5" imgW="144717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1631950"/>
                        <a:ext cx="2895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54933"/>
              </p:ext>
            </p:extLst>
          </p:nvPr>
        </p:nvGraphicFramePr>
        <p:xfrm>
          <a:off x="73025" y="2473325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Equation" r:id="rId7" imgW="1104900" imgH="457200" progId="Equation.3">
                  <p:embed/>
                </p:oleObj>
              </mc:Choice>
              <mc:Fallback>
                <p:oleObj name="Equation" r:id="rId7" imgW="11049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2473325"/>
                        <a:ext cx="2209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113119"/>
              </p:ext>
            </p:extLst>
          </p:nvPr>
        </p:nvGraphicFramePr>
        <p:xfrm>
          <a:off x="3898900" y="2587625"/>
          <a:ext cx="2844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Equation" r:id="rId9" imgW="1422360" imgH="419040" progId="Equation.3">
                  <p:embed/>
                </p:oleObj>
              </mc:Choice>
              <mc:Fallback>
                <p:oleObj name="Equation" r:id="rId9" imgW="14223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2587625"/>
                        <a:ext cx="2844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463736"/>
              </p:ext>
            </p:extLst>
          </p:nvPr>
        </p:nvGraphicFramePr>
        <p:xfrm>
          <a:off x="79375" y="3489325"/>
          <a:ext cx="289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5" name="Equation" r:id="rId11" imgW="1447560" imgH="431640" progId="Equation.3">
                  <p:embed/>
                </p:oleObj>
              </mc:Choice>
              <mc:Fallback>
                <p:oleObj name="Equation" r:id="rId11" imgW="14475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3489325"/>
                        <a:ext cx="2895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917692"/>
              </p:ext>
            </p:extLst>
          </p:nvPr>
        </p:nvGraphicFramePr>
        <p:xfrm>
          <a:off x="98425" y="4578350"/>
          <a:ext cx="6019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6" name="Equation" r:id="rId13" imgW="3009600" imgH="419040" progId="Equation.3">
                  <p:embed/>
                </p:oleObj>
              </mc:Choice>
              <mc:Fallback>
                <p:oleObj name="Equation" r:id="rId13" imgW="30096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4578350"/>
                        <a:ext cx="6019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802225"/>
              </p:ext>
            </p:extLst>
          </p:nvPr>
        </p:nvGraphicFramePr>
        <p:xfrm>
          <a:off x="114300" y="5648325"/>
          <a:ext cx="812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7" name="Equation" r:id="rId15" imgW="4063680" imgH="444240" progId="Equation.3">
                  <p:embed/>
                </p:oleObj>
              </mc:Choice>
              <mc:Fallback>
                <p:oleObj name="Equation" r:id="rId15" imgW="40636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5648325"/>
                        <a:ext cx="81280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6959</TotalTime>
  <Words>570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Paul Gordy</cp:lastModifiedBy>
  <cp:revision>706</cp:revision>
  <cp:lastPrinted>2003-10-06T06:34:52Z</cp:lastPrinted>
  <dcterms:created xsi:type="dcterms:W3CDTF">2003-05-19T18:05:36Z</dcterms:created>
  <dcterms:modified xsi:type="dcterms:W3CDTF">2016-11-08T17:32:14Z</dcterms:modified>
</cp:coreProperties>
</file>