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18" r:id="rId2"/>
    <p:sldId id="319" r:id="rId3"/>
    <p:sldId id="320" r:id="rId4"/>
    <p:sldId id="322" r:id="rId5"/>
    <p:sldId id="321" r:id="rId6"/>
    <p:sldId id="329" r:id="rId7"/>
    <p:sldId id="323" r:id="rId8"/>
    <p:sldId id="330" r:id="rId9"/>
    <p:sldId id="324" r:id="rId10"/>
    <p:sldId id="331"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66"/>
    <a:srgbClr val="CC0099"/>
    <a:srgbClr val="FF33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31" autoAdjust="0"/>
    <p:restoredTop sz="94426" autoAdjust="0"/>
  </p:normalViewPr>
  <p:slideViewPr>
    <p:cSldViewPr snapToGrid="0" snapToObjects="1">
      <p:cViewPr>
        <p:scale>
          <a:sx n="100" d="100"/>
          <a:sy n="100" d="100"/>
        </p:scale>
        <p:origin x="-2160"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09E36B-6AC5-43F3-9B5D-36EAB1629E55}" type="slidenum">
              <a:rPr lang="en-US"/>
              <a:pPr>
                <a:defRPr/>
              </a:pPr>
              <a:t>‹#›</a:t>
            </a:fld>
            <a:endParaRPr lang="en-US"/>
          </a:p>
        </p:txBody>
      </p:sp>
    </p:spTree>
    <p:extLst>
      <p:ext uri="{BB962C8B-B14F-4D97-AF65-F5344CB8AC3E}">
        <p14:creationId xmlns:p14="http://schemas.microsoft.com/office/powerpoint/2010/main" val="4283298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7697815-8330-4E5A-8DA5-C2344FECE4E6}" type="slidenum">
              <a:rPr lang="en-US"/>
              <a:pPr>
                <a:defRPr/>
              </a:pPr>
              <a:t>‹#›</a:t>
            </a:fld>
            <a:endParaRPr lang="en-US"/>
          </a:p>
        </p:txBody>
      </p:sp>
    </p:spTree>
    <p:extLst>
      <p:ext uri="{BB962C8B-B14F-4D97-AF65-F5344CB8AC3E}">
        <p14:creationId xmlns:p14="http://schemas.microsoft.com/office/powerpoint/2010/main" val="24469997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7A7AF8-83AC-4606-9B6C-BD1590A00A7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00F4C2-FEDF-4AD1-A1C1-90DA0732255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46EAF9-F77B-4D43-BD0E-DC8019663D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EAA4A9-CE8A-4706-993B-D83ACBA199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3DED2C-CF68-4040-B478-B999680C07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8E1D6C-751D-4FBC-8B8D-6860804638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D52F231-9373-4AFB-816A-9122A4F368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B9045C-24D4-44E3-A5CE-09B7D702C1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4C5EFEC-ED7C-49B7-B277-8E82B531B0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62571E-B157-4B1D-B41F-5BF6761F59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8B141-BED4-4B5C-A3C6-60D2514B059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9B630DC-2314-47C8-B472-E9CA3687F8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4.png"/><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9.bin"/><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1</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381000"/>
            <a:ext cx="9144000" cy="1362075"/>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Frequency Response</a:t>
            </a:r>
            <a:r>
              <a:rPr lang="en-US" sz="2000" b="1" dirty="0" smtClean="0">
                <a:solidFill>
                  <a:schemeClr val="accent2"/>
                </a:solidFill>
                <a:cs typeface="Times New Roman" pitchFamily="18" charset="0"/>
              </a:rPr>
              <a:t>  </a:t>
            </a:r>
            <a:endParaRPr lang="en-US" sz="2000" b="1" dirty="0">
              <a:solidFill>
                <a:schemeClr val="accent2"/>
              </a:solidFill>
              <a:cs typeface="Times New Roman" pitchFamily="18" charset="0"/>
            </a:endParaRPr>
          </a:p>
          <a:p>
            <a:pPr>
              <a:spcBef>
                <a:spcPct val="20000"/>
              </a:spcBef>
              <a:tabLst>
                <a:tab pos="228600" algn="l"/>
                <a:tab pos="914400" algn="l"/>
              </a:tabLst>
            </a:pPr>
            <a:r>
              <a:rPr lang="en-US" sz="2000" dirty="0" smtClean="0">
                <a:solidFill>
                  <a:schemeClr val="accent2"/>
                </a:solidFill>
                <a:cs typeface="Times New Roman" pitchFamily="18" charset="0"/>
              </a:rPr>
              <a:t>The output of many circuits varies as frequency varies.  This behavior can be beneficial as circuits can be designed to block or pass signals in certain frequency ranges.  Consider the three cases shown below:</a:t>
            </a:r>
          </a:p>
        </p:txBody>
      </p:sp>
      <p:sp>
        <p:nvSpPr>
          <p:cNvPr id="13" name="Rectangle 6"/>
          <p:cNvSpPr>
            <a:spLocks noChangeArrowheads="1"/>
          </p:cNvSpPr>
          <p:nvPr/>
        </p:nvSpPr>
        <p:spPr bwMode="auto">
          <a:xfrm>
            <a:off x="0" y="3906331"/>
            <a:ext cx="2638425" cy="1962150"/>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Low Pass Filter (LPF)</a:t>
            </a:r>
          </a:p>
          <a:p>
            <a:pPr>
              <a:spcBef>
                <a:spcPct val="20000"/>
              </a:spcBef>
              <a:tabLst>
                <a:tab pos="228600" algn="l"/>
                <a:tab pos="914400" algn="l"/>
              </a:tabLst>
            </a:pPr>
            <a:r>
              <a:rPr lang="en-US" sz="2000" dirty="0" smtClean="0">
                <a:solidFill>
                  <a:schemeClr val="accent2"/>
                </a:solidFill>
                <a:cs typeface="Times New Roman" pitchFamily="18" charset="0"/>
              </a:rPr>
              <a:t>Allows only low frequencies to pass and block high frequencies.</a:t>
            </a:r>
          </a:p>
        </p:txBody>
      </p:sp>
      <p:sp>
        <p:nvSpPr>
          <p:cNvPr id="14" name="Rectangle 6"/>
          <p:cNvSpPr>
            <a:spLocks noChangeArrowheads="1"/>
          </p:cNvSpPr>
          <p:nvPr/>
        </p:nvSpPr>
        <p:spPr bwMode="auto">
          <a:xfrm>
            <a:off x="2971800" y="3906331"/>
            <a:ext cx="3467100" cy="1962150"/>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Band Pass Filter (BPF)</a:t>
            </a:r>
          </a:p>
          <a:p>
            <a:pPr>
              <a:spcBef>
                <a:spcPct val="20000"/>
              </a:spcBef>
              <a:tabLst>
                <a:tab pos="228600" algn="l"/>
                <a:tab pos="914400" algn="l"/>
              </a:tabLst>
            </a:pPr>
            <a:r>
              <a:rPr lang="en-US" sz="2000" dirty="0" smtClean="0">
                <a:solidFill>
                  <a:schemeClr val="accent2"/>
                </a:solidFill>
                <a:cs typeface="Times New Roman" pitchFamily="18" charset="0"/>
              </a:rPr>
              <a:t>Allows only  frequencies in a certain range to pass.  </a:t>
            </a:r>
            <a:r>
              <a:rPr lang="en-US" sz="2000" u="sng" dirty="0" smtClean="0">
                <a:solidFill>
                  <a:schemeClr val="accent2"/>
                </a:solidFill>
                <a:cs typeface="Times New Roman" pitchFamily="18" charset="0"/>
              </a:rPr>
              <a:t>Example</a:t>
            </a:r>
            <a:r>
              <a:rPr lang="en-US" sz="2000" dirty="0" smtClean="0">
                <a:solidFill>
                  <a:schemeClr val="accent2"/>
                </a:solidFill>
                <a:cs typeface="Times New Roman" pitchFamily="18" charset="0"/>
              </a:rPr>
              <a:t>:  tuner on a radio which blocks all frequencies (radio stations) except the one that you select.</a:t>
            </a:r>
          </a:p>
        </p:txBody>
      </p:sp>
      <p:sp>
        <p:nvSpPr>
          <p:cNvPr id="15" name="Rectangle 6"/>
          <p:cNvSpPr>
            <a:spLocks noChangeArrowheads="1"/>
          </p:cNvSpPr>
          <p:nvPr/>
        </p:nvSpPr>
        <p:spPr bwMode="auto">
          <a:xfrm>
            <a:off x="6438900" y="3906331"/>
            <a:ext cx="2705100" cy="1962150"/>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High Pass Filter (HPF)</a:t>
            </a:r>
          </a:p>
          <a:p>
            <a:pPr>
              <a:spcBef>
                <a:spcPct val="20000"/>
              </a:spcBef>
              <a:tabLst>
                <a:tab pos="228600" algn="l"/>
                <a:tab pos="914400" algn="l"/>
              </a:tabLst>
            </a:pPr>
            <a:r>
              <a:rPr lang="en-US" sz="2000" dirty="0" smtClean="0">
                <a:solidFill>
                  <a:schemeClr val="accent2"/>
                </a:solidFill>
                <a:cs typeface="Times New Roman" pitchFamily="18" charset="0"/>
              </a:rPr>
              <a:t>Allows only high frequencies to pass and block low frequencies.</a:t>
            </a:r>
          </a:p>
        </p:txBody>
      </p:sp>
      <p:pic>
        <p:nvPicPr>
          <p:cNvPr id="1027" name="Picture 3"/>
          <p:cNvPicPr>
            <a:picLocks noChangeAspect="1" noChangeArrowheads="1"/>
          </p:cNvPicPr>
          <p:nvPr/>
        </p:nvPicPr>
        <p:blipFill>
          <a:blip r:embed="rId3" cstate="print"/>
          <a:srcRect/>
          <a:stretch>
            <a:fillRect/>
          </a:stretch>
        </p:blipFill>
        <p:spPr bwMode="auto">
          <a:xfrm>
            <a:off x="0" y="2051118"/>
            <a:ext cx="9144000" cy="1855213"/>
          </a:xfrm>
          <a:prstGeom prst="rect">
            <a:avLst/>
          </a:prstGeom>
          <a:noFill/>
          <a:ln w="9525">
            <a:noFill/>
            <a:miter lim="800000"/>
            <a:headEnd/>
            <a:tailEnd/>
          </a:ln>
        </p:spPr>
      </p:pic>
      <p:graphicFrame>
        <p:nvGraphicFramePr>
          <p:cNvPr id="18433" name="Object 1"/>
          <p:cNvGraphicFramePr>
            <a:graphicFrameLocks noChangeAspect="1"/>
          </p:cNvGraphicFramePr>
          <p:nvPr/>
        </p:nvGraphicFramePr>
        <p:xfrm>
          <a:off x="6618658" y="6057900"/>
          <a:ext cx="2312618" cy="676275"/>
        </p:xfrm>
        <a:graphic>
          <a:graphicData uri="http://schemas.openxmlformats.org/presentationml/2006/ole">
            <mc:AlternateContent xmlns:mc="http://schemas.openxmlformats.org/markup-compatibility/2006">
              <mc:Choice xmlns:v="urn:schemas-microsoft-com:vml" Requires="v">
                <p:oleObj spid="_x0000_s18454" name="Equation" r:id="rId4" imgW="1434960" imgH="457200" progId="Equation.3">
                  <p:embed/>
                </p:oleObj>
              </mc:Choice>
              <mc:Fallback>
                <p:oleObj name="Equation" r:id="rId4" imgW="1434960" imgH="45720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8658" y="6057900"/>
                        <a:ext cx="2312618" cy="676275"/>
                      </a:xfrm>
                      <a:prstGeom prst="rect">
                        <a:avLst/>
                      </a:prstGeom>
                      <a:solidFill>
                        <a:srgbClr val="FFFFFF"/>
                      </a:solidFill>
                      <a:ln w="9525">
                        <a:solidFill>
                          <a:srgbClr val="000000"/>
                        </a:solidFill>
                        <a:miter lim="800000"/>
                        <a:headEnd/>
                        <a:tailEnd/>
                      </a:ln>
                    </p:spPr>
                  </p:pic>
                </p:oleObj>
              </mc:Fallback>
            </mc:AlternateContent>
          </a:graphicData>
        </a:graphic>
      </p:graphicFrame>
      <p:graphicFrame>
        <p:nvGraphicFramePr>
          <p:cNvPr id="18434" name="Object 2"/>
          <p:cNvGraphicFramePr>
            <a:graphicFrameLocks noChangeAspect="1"/>
          </p:cNvGraphicFramePr>
          <p:nvPr/>
        </p:nvGraphicFramePr>
        <p:xfrm>
          <a:off x="73025" y="6057900"/>
          <a:ext cx="2336800" cy="676275"/>
        </p:xfrm>
        <a:graphic>
          <a:graphicData uri="http://schemas.openxmlformats.org/presentationml/2006/ole">
            <mc:AlternateContent xmlns:mc="http://schemas.openxmlformats.org/markup-compatibility/2006">
              <mc:Choice xmlns:v="urn:schemas-microsoft-com:vml" Requires="v">
                <p:oleObj spid="_x0000_s18455" name="Equation" r:id="rId6" imgW="1371600" imgH="431640" progId="Equation.3">
                  <p:embed/>
                </p:oleObj>
              </mc:Choice>
              <mc:Fallback>
                <p:oleObj name="Equation" r:id="rId6" imgW="1371600" imgH="43164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025" y="6057900"/>
                        <a:ext cx="2336800" cy="676275"/>
                      </a:xfrm>
                      <a:prstGeom prst="rect">
                        <a:avLst/>
                      </a:prstGeom>
                      <a:solidFill>
                        <a:srgbClr val="FFFFFF"/>
                      </a:solidFill>
                      <a:ln w="9525">
                        <a:solidFill>
                          <a:srgbClr val="000000"/>
                        </a:solidFill>
                        <a:miter lim="800000"/>
                        <a:headEnd/>
                        <a:tailEnd/>
                      </a:ln>
                    </p:spPr>
                  </p:pic>
                </p:oleObj>
              </mc:Fallback>
            </mc:AlternateContent>
          </a:graphicData>
        </a:graphic>
      </p:graphicFrame>
      <p:graphicFrame>
        <p:nvGraphicFramePr>
          <p:cNvPr id="18435" name="Object 2"/>
          <p:cNvGraphicFramePr>
            <a:graphicFrameLocks noChangeAspect="1"/>
          </p:cNvGraphicFramePr>
          <p:nvPr/>
        </p:nvGraphicFramePr>
        <p:xfrm>
          <a:off x="3355975" y="6057900"/>
          <a:ext cx="2357438" cy="676275"/>
        </p:xfrm>
        <a:graphic>
          <a:graphicData uri="http://schemas.openxmlformats.org/presentationml/2006/ole">
            <mc:AlternateContent xmlns:mc="http://schemas.openxmlformats.org/markup-compatibility/2006">
              <mc:Choice xmlns:v="urn:schemas-microsoft-com:vml" Requires="v">
                <p:oleObj spid="_x0000_s18456" name="Equation" r:id="rId8" imgW="1384200" imgH="431640" progId="Equation.3">
                  <p:embed/>
                </p:oleObj>
              </mc:Choice>
              <mc:Fallback>
                <p:oleObj name="Equation" r:id="rId8" imgW="1384200" imgH="431640" progId="Equation.3">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5975" y="6057900"/>
                        <a:ext cx="2357438" cy="676275"/>
                      </a:xfrm>
                      <a:prstGeom prst="rect">
                        <a:avLst/>
                      </a:prstGeom>
                      <a:solidFill>
                        <a:srgbClr val="FFFFFF"/>
                      </a:solidFill>
                      <a:ln w="9525">
                        <a:solidFill>
                          <a:srgbClr val="000000"/>
                        </a:solidFill>
                        <a:miter lim="800000"/>
                        <a:headEnd/>
                        <a:tailEnd/>
                      </a:ln>
                    </p:spPr>
                  </p:pic>
                </p:oleObj>
              </mc:Fallback>
            </mc:AlternateContent>
          </a:graphicData>
        </a:graphic>
      </p:graphicFrame>
      <p:sp>
        <p:nvSpPr>
          <p:cNvPr id="17"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10</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381000"/>
            <a:ext cx="9144000" cy="1019175"/>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Class Example: </a:t>
            </a:r>
            <a:r>
              <a:rPr lang="en-US" sz="2000" dirty="0" smtClean="0">
                <a:solidFill>
                  <a:schemeClr val="accent2"/>
                </a:solidFill>
                <a:cs typeface="Times New Roman" pitchFamily="18" charset="0"/>
              </a:rPr>
              <a:t>  Use MATLAB to graph the LM and phase response for the transfer function below using the </a:t>
            </a:r>
            <a:r>
              <a:rPr lang="en-US" sz="2000" b="1" u="sng" dirty="0" err="1" smtClean="0">
                <a:solidFill>
                  <a:schemeClr val="accent2"/>
                </a:solidFill>
                <a:cs typeface="Times New Roman" pitchFamily="18" charset="0"/>
              </a:rPr>
              <a:t>tf</a:t>
            </a:r>
            <a:r>
              <a:rPr lang="en-US" sz="2000" b="1" u="sng" dirty="0" smtClean="0">
                <a:solidFill>
                  <a:schemeClr val="accent2"/>
                </a:solidFill>
                <a:cs typeface="Times New Roman" pitchFamily="18" charset="0"/>
              </a:rPr>
              <a:t>(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and </a:t>
            </a:r>
            <a:r>
              <a:rPr lang="en-US" sz="2000" b="1" u="sng" dirty="0" smtClean="0">
                <a:solidFill>
                  <a:schemeClr val="accent2"/>
                </a:solidFill>
                <a:cs typeface="Times New Roman" pitchFamily="18" charset="0"/>
              </a:rPr>
              <a:t>bode(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functions.   Note that the results should match an earlier example. </a:t>
            </a:r>
          </a:p>
        </p:txBody>
      </p:sp>
      <p:graphicFrame>
        <p:nvGraphicFramePr>
          <p:cNvPr id="3074" name="Object 2"/>
          <p:cNvGraphicFramePr>
            <a:graphicFrameLocks noChangeAspect="1"/>
          </p:cNvGraphicFramePr>
          <p:nvPr/>
        </p:nvGraphicFramePr>
        <p:xfrm>
          <a:off x="1704975" y="1400175"/>
          <a:ext cx="1752360" cy="676275"/>
        </p:xfrm>
        <a:graphic>
          <a:graphicData uri="http://schemas.openxmlformats.org/presentationml/2006/ole">
            <mc:AlternateContent xmlns:mc="http://schemas.openxmlformats.org/markup-compatibility/2006">
              <mc:Choice xmlns:v="urn:schemas-microsoft-com:vml" Requires="v">
                <p:oleObj spid="_x0000_s25609" name="Equation" r:id="rId3" imgW="1028520" imgH="431640" progId="Equation.3">
                  <p:embed/>
                </p:oleObj>
              </mc:Choice>
              <mc:Fallback>
                <p:oleObj name="Equation" r:id="rId3" imgW="1028520" imgH="431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4975" y="1400175"/>
                        <a:ext cx="1752360" cy="676275"/>
                      </a:xfrm>
                      <a:prstGeom prst="rect">
                        <a:avLst/>
                      </a:prstGeom>
                      <a:solidFill>
                        <a:srgbClr val="FFFFFF"/>
                      </a:solidFill>
                      <a:ln w="9525">
                        <a:solidFill>
                          <a:srgbClr val="000000"/>
                        </a:solidFill>
                        <a:miter lim="800000"/>
                        <a:headEnd/>
                        <a:tailEnd/>
                      </a:ln>
                    </p:spPr>
                  </p:pic>
                </p:oleObj>
              </mc:Fallback>
            </mc:AlternateContent>
          </a:graphicData>
        </a:graphic>
      </p:graphicFrame>
      <p:sp>
        <p:nvSpPr>
          <p:cNvPr id="8"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2</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381000"/>
            <a:ext cx="9144000" cy="771525"/>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Transfer Functions</a:t>
            </a:r>
            <a:r>
              <a:rPr lang="en-US" sz="2000" dirty="0" smtClean="0">
                <a:solidFill>
                  <a:schemeClr val="accent2"/>
                </a:solidFill>
                <a:cs typeface="Times New Roman" pitchFamily="18" charset="0"/>
              </a:rPr>
              <a:t>:  Determining the frequency response begins with finding the </a:t>
            </a:r>
            <a:r>
              <a:rPr lang="en-US" sz="2000" b="1" i="1" dirty="0" smtClean="0">
                <a:solidFill>
                  <a:schemeClr val="accent2"/>
                </a:solidFill>
                <a:cs typeface="Times New Roman" pitchFamily="18" charset="0"/>
              </a:rPr>
              <a:t>transfer function</a:t>
            </a:r>
            <a:r>
              <a:rPr lang="en-US" sz="2000" dirty="0" smtClean="0">
                <a:solidFill>
                  <a:schemeClr val="accent2"/>
                </a:solidFill>
                <a:cs typeface="Times New Roman" pitchFamily="18" charset="0"/>
              </a:rPr>
              <a:t>, H(s).  H(s) is defined as follows:</a:t>
            </a:r>
          </a:p>
          <a:p>
            <a:pPr>
              <a:spcBef>
                <a:spcPct val="20000"/>
              </a:spcBef>
              <a:tabLst>
                <a:tab pos="228600" algn="l"/>
                <a:tab pos="914400" algn="l"/>
              </a:tabLst>
            </a:pPr>
            <a:endParaRPr lang="en-US" sz="2000" dirty="0" smtClean="0">
              <a:solidFill>
                <a:schemeClr val="accent2"/>
              </a:solidFill>
              <a:cs typeface="Times New Roman" pitchFamily="18" charset="0"/>
            </a:endParaRPr>
          </a:p>
        </p:txBody>
      </p:sp>
      <p:graphicFrame>
        <p:nvGraphicFramePr>
          <p:cNvPr id="2051" name="Object 9"/>
          <p:cNvGraphicFramePr>
            <a:graphicFrameLocks noChangeAspect="1"/>
          </p:cNvGraphicFramePr>
          <p:nvPr/>
        </p:nvGraphicFramePr>
        <p:xfrm>
          <a:off x="1066800" y="2349500"/>
          <a:ext cx="7289800" cy="4038600"/>
        </p:xfrm>
        <a:graphic>
          <a:graphicData uri="http://schemas.openxmlformats.org/presentationml/2006/ole">
            <mc:AlternateContent xmlns:mc="http://schemas.openxmlformats.org/markup-compatibility/2006">
              <mc:Choice xmlns:v="urn:schemas-microsoft-com:vml" Requires="v">
                <p:oleObj spid="_x0000_s2065" name="Microsoft Draw Drawing" r:id="rId3" imgW="4992840" imgH="2769120" progId="">
                  <p:embed/>
                </p:oleObj>
              </mc:Choice>
              <mc:Fallback>
                <p:oleObj name="Microsoft Draw Drawing" r:id="rId3" imgW="4992840" imgH="2769120" progId="">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349500"/>
                        <a:ext cx="7289800" cy="403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863849" y="1152525"/>
          <a:ext cx="2976803" cy="825500"/>
        </p:xfrm>
        <a:graphic>
          <a:graphicData uri="http://schemas.openxmlformats.org/presentationml/2006/ole">
            <mc:AlternateContent xmlns:mc="http://schemas.openxmlformats.org/markup-compatibility/2006">
              <mc:Choice xmlns:v="urn:schemas-microsoft-com:vml" Requires="v">
                <p:oleObj spid="_x0000_s2066" name="Equation" r:id="rId5" imgW="1511280" imgH="419040" progId="Equation.3">
                  <p:embed/>
                </p:oleObj>
              </mc:Choice>
              <mc:Fallback>
                <p:oleObj name="Equation" r:id="rId5" imgW="1511280" imgH="4190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63849" y="1152525"/>
                        <a:ext cx="2976803" cy="825500"/>
                      </a:xfrm>
                      <a:prstGeom prst="rect">
                        <a:avLst/>
                      </a:prstGeom>
                      <a:noFill/>
                      <a:ln w="19050">
                        <a:solidFill>
                          <a:srgbClr val="00008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3</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380999"/>
            <a:ext cx="9144000" cy="6477001"/>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Graphing frequency response - Procedure:</a:t>
            </a:r>
          </a:p>
          <a:p>
            <a:pPr marL="457200" indent="-457200">
              <a:spcBef>
                <a:spcPct val="20000"/>
              </a:spcBef>
              <a:buFont typeface="+mj-lt"/>
              <a:buAutoNum type="arabicPeriod"/>
              <a:tabLst>
                <a:tab pos="228600" algn="l"/>
                <a:tab pos="914400" algn="l"/>
              </a:tabLst>
            </a:pPr>
            <a:r>
              <a:rPr lang="en-US" sz="2000" dirty="0" smtClean="0">
                <a:solidFill>
                  <a:schemeClr val="accent2"/>
                </a:solidFill>
                <a:cs typeface="Times New Roman" pitchFamily="18" charset="0"/>
              </a:rPr>
              <a:t>Form H(jw) by replacing s with jw in H(s).  </a:t>
            </a:r>
          </a:p>
          <a:p>
            <a:pPr marL="457200" indent="-457200">
              <a:spcBef>
                <a:spcPct val="20000"/>
              </a:spcBef>
              <a:buFont typeface="+mj-lt"/>
              <a:buAutoNum type="arabicPeriod"/>
              <a:tabLst>
                <a:tab pos="228600" algn="l"/>
                <a:tab pos="914400" algn="l"/>
              </a:tabLst>
            </a:pPr>
            <a:r>
              <a:rPr lang="en-US" sz="2000" dirty="0" smtClean="0">
                <a:solidFill>
                  <a:schemeClr val="accent2"/>
                </a:solidFill>
                <a:cs typeface="Times New Roman" pitchFamily="18" charset="0"/>
              </a:rPr>
              <a:t>Since H(jw) is a complex function it can be expressed in polar form with a magnitude and an angle as follows:  H(jw) = |H(jw)| </a:t>
            </a:r>
            <a:r>
              <a:rPr lang="en-US" sz="2000" dirty="0" smtClean="0">
                <a:solidFill>
                  <a:schemeClr val="accent2"/>
                </a:solidFill>
                <a:cs typeface="Times New Roman" pitchFamily="18" charset="0"/>
                <a:sym typeface="Symbol"/>
              </a:rPr>
              <a:t>(w)</a:t>
            </a:r>
            <a:endParaRPr lang="en-US" sz="2000" dirty="0" smtClean="0">
              <a:solidFill>
                <a:schemeClr val="accent2"/>
              </a:solidFill>
              <a:cs typeface="Times New Roman" pitchFamily="18" charset="0"/>
            </a:endParaRPr>
          </a:p>
          <a:p>
            <a:pPr marL="457200" indent="-457200">
              <a:spcBef>
                <a:spcPct val="20000"/>
              </a:spcBef>
              <a:buFont typeface="+mj-lt"/>
              <a:buAutoNum type="arabicPeriod"/>
              <a:tabLst>
                <a:tab pos="228600" algn="l"/>
                <a:tab pos="914400" algn="l"/>
              </a:tabLst>
            </a:pPr>
            <a:r>
              <a:rPr lang="en-US" sz="2000" dirty="0" smtClean="0">
                <a:solidFill>
                  <a:schemeClr val="accent2"/>
                </a:solidFill>
                <a:cs typeface="Times New Roman" pitchFamily="18" charset="0"/>
              </a:rPr>
              <a:t>Frequency response is generally illustrated by graphing one of the following:</a:t>
            </a:r>
          </a:p>
          <a:p>
            <a:pPr marL="914400" lvl="1" indent="-457200">
              <a:spcBef>
                <a:spcPct val="20000"/>
              </a:spcBef>
              <a:buFont typeface="+mj-lt"/>
              <a:buAutoNum type="arabicPeriod"/>
              <a:tabLst>
                <a:tab pos="228600" algn="l"/>
                <a:tab pos="914400" algn="l"/>
              </a:tabLst>
            </a:pPr>
            <a:r>
              <a:rPr lang="en-US" sz="2000" b="1" i="1" u="sng" dirty="0" smtClean="0">
                <a:solidFill>
                  <a:schemeClr val="accent2"/>
                </a:solidFill>
                <a:cs typeface="Times New Roman" pitchFamily="18" charset="0"/>
              </a:rPr>
              <a:t>Magnitude response</a:t>
            </a:r>
            <a:r>
              <a:rPr lang="en-US" sz="2000" dirty="0" smtClean="0">
                <a:solidFill>
                  <a:schemeClr val="accent2"/>
                </a:solidFill>
                <a:cs typeface="Times New Roman" pitchFamily="18" charset="0"/>
              </a:rPr>
              <a:t>:  Graph of |H(jw)| </a:t>
            </a:r>
            <a:r>
              <a:rPr lang="en-US" sz="2000" dirty="0" err="1" smtClean="0">
                <a:solidFill>
                  <a:schemeClr val="accent2"/>
                </a:solidFill>
                <a:cs typeface="Times New Roman" pitchFamily="18" charset="0"/>
              </a:rPr>
              <a:t>vs</a:t>
            </a:r>
            <a:r>
              <a:rPr lang="en-US" sz="2000" dirty="0" smtClean="0">
                <a:solidFill>
                  <a:schemeClr val="accent2"/>
                </a:solidFill>
                <a:cs typeface="Times New Roman" pitchFamily="18" charset="0"/>
              </a:rPr>
              <a:t> w</a:t>
            </a:r>
          </a:p>
          <a:p>
            <a:pPr marL="914400" lvl="1" indent="-457200">
              <a:spcBef>
                <a:spcPct val="20000"/>
              </a:spcBef>
              <a:buFont typeface="+mj-lt"/>
              <a:buAutoNum type="arabicPeriod"/>
              <a:tabLst>
                <a:tab pos="228600" algn="l"/>
                <a:tab pos="914400" algn="l"/>
              </a:tabLst>
            </a:pPr>
            <a:r>
              <a:rPr lang="en-US" sz="2000" b="1" i="1" u="sng" dirty="0" smtClean="0">
                <a:solidFill>
                  <a:schemeClr val="accent2"/>
                </a:solidFill>
                <a:cs typeface="Times New Roman" pitchFamily="18" charset="0"/>
              </a:rPr>
              <a:t>Log-Magnitude (LM) response</a:t>
            </a:r>
            <a:r>
              <a:rPr lang="en-US" sz="2000" dirty="0" smtClean="0">
                <a:solidFill>
                  <a:schemeClr val="accent2"/>
                </a:solidFill>
                <a:cs typeface="Times New Roman" pitchFamily="18" charset="0"/>
              </a:rPr>
              <a:t>:  Graph of 20 log |H(jw)| </a:t>
            </a:r>
            <a:r>
              <a:rPr lang="en-US" sz="2000" dirty="0" err="1" smtClean="0">
                <a:solidFill>
                  <a:schemeClr val="accent2"/>
                </a:solidFill>
                <a:cs typeface="Times New Roman" pitchFamily="18" charset="0"/>
              </a:rPr>
              <a:t>vs</a:t>
            </a:r>
            <a:r>
              <a:rPr lang="en-US" sz="2000" dirty="0" smtClean="0">
                <a:solidFill>
                  <a:schemeClr val="accent2"/>
                </a:solidFill>
                <a:cs typeface="Times New Roman" pitchFamily="18" charset="0"/>
              </a:rPr>
              <a:t> w</a:t>
            </a:r>
          </a:p>
          <a:p>
            <a:pPr marL="914400" lvl="1" indent="-457200">
              <a:spcBef>
                <a:spcPct val="20000"/>
              </a:spcBef>
              <a:buFont typeface="+mj-lt"/>
              <a:buAutoNum type="arabicPeriod"/>
              <a:tabLst>
                <a:tab pos="228600" algn="l"/>
                <a:tab pos="914400" algn="l"/>
              </a:tabLst>
            </a:pPr>
            <a:r>
              <a:rPr lang="en-US" sz="2000" b="1" i="1" u="sng" dirty="0" smtClean="0">
                <a:solidFill>
                  <a:schemeClr val="accent2"/>
                </a:solidFill>
                <a:cs typeface="Times New Roman" pitchFamily="18" charset="0"/>
              </a:rPr>
              <a:t>Phase response</a:t>
            </a:r>
            <a:r>
              <a:rPr lang="en-US" sz="2000" dirty="0" smtClean="0">
                <a:solidFill>
                  <a:schemeClr val="accent2"/>
                </a:solidFill>
                <a:cs typeface="Times New Roman" pitchFamily="18" charset="0"/>
              </a:rPr>
              <a:t>:  Graph of </a:t>
            </a:r>
            <a:r>
              <a:rPr lang="en-US" sz="2000" dirty="0" smtClean="0">
                <a:solidFill>
                  <a:schemeClr val="accent2"/>
                </a:solidFill>
                <a:cs typeface="Times New Roman" pitchFamily="18" charset="0"/>
                <a:sym typeface="Symbol"/>
              </a:rPr>
              <a:t>(w) </a:t>
            </a:r>
            <a:r>
              <a:rPr lang="en-US" sz="2000" dirty="0" err="1" smtClean="0">
                <a:solidFill>
                  <a:schemeClr val="accent2"/>
                </a:solidFill>
                <a:cs typeface="Times New Roman" pitchFamily="18" charset="0"/>
                <a:sym typeface="Symbol"/>
              </a:rPr>
              <a:t>vs</a:t>
            </a:r>
            <a:r>
              <a:rPr lang="en-US" sz="2000" dirty="0" smtClean="0">
                <a:solidFill>
                  <a:schemeClr val="accent2"/>
                </a:solidFill>
                <a:cs typeface="Times New Roman" pitchFamily="18" charset="0"/>
                <a:sym typeface="Symbol"/>
              </a:rPr>
              <a:t> w</a:t>
            </a:r>
          </a:p>
          <a:p>
            <a:pPr marL="914400" lvl="1" indent="-457200">
              <a:spcBef>
                <a:spcPct val="20000"/>
              </a:spcBef>
              <a:tabLst>
                <a:tab pos="228600" algn="l"/>
                <a:tab pos="914400" algn="l"/>
              </a:tabLst>
            </a:pPr>
            <a:endParaRPr lang="en-US" sz="2000" dirty="0" smtClean="0">
              <a:solidFill>
                <a:schemeClr val="accent2"/>
              </a:solidFill>
              <a:cs typeface="Times New Roman" pitchFamily="18" charset="0"/>
              <a:sym typeface="Symbol"/>
            </a:endParaRPr>
          </a:p>
          <a:p>
            <a:pPr marL="457200" indent="-457200">
              <a:spcBef>
                <a:spcPct val="20000"/>
              </a:spcBef>
              <a:tabLst>
                <a:tab pos="228600" algn="l"/>
                <a:tab pos="914400" algn="l"/>
              </a:tabLst>
            </a:pPr>
            <a:r>
              <a:rPr lang="en-US" sz="2000" dirty="0" smtClean="0">
                <a:solidFill>
                  <a:schemeClr val="accent2"/>
                </a:solidFill>
                <a:cs typeface="Times New Roman" pitchFamily="18" charset="0"/>
                <a:sym typeface="Symbol"/>
              </a:rPr>
              <a:t>Note that |H(</a:t>
            </a:r>
            <a:r>
              <a:rPr lang="en-US" sz="2000" dirty="0" err="1" smtClean="0">
                <a:solidFill>
                  <a:schemeClr val="accent2"/>
                </a:solidFill>
                <a:cs typeface="Times New Roman" pitchFamily="18" charset="0"/>
                <a:sym typeface="Symbol"/>
              </a:rPr>
              <a:t>jw</a:t>
            </a:r>
            <a:r>
              <a:rPr lang="en-US" sz="2000" dirty="0" smtClean="0">
                <a:solidFill>
                  <a:schemeClr val="accent2"/>
                </a:solidFill>
                <a:cs typeface="Times New Roman" pitchFamily="18" charset="0"/>
                <a:sym typeface="Symbol"/>
              </a:rPr>
              <a:t>)| is typically a unitless quantity (|V</a:t>
            </a:r>
            <a:r>
              <a:rPr lang="en-US" sz="2000" baseline="-25000" dirty="0" smtClean="0">
                <a:solidFill>
                  <a:schemeClr val="accent2"/>
                </a:solidFill>
                <a:cs typeface="Times New Roman" pitchFamily="18" charset="0"/>
                <a:sym typeface="Symbol"/>
              </a:rPr>
              <a:t>o</a:t>
            </a:r>
            <a:r>
              <a:rPr lang="en-US" sz="2000" dirty="0" smtClean="0">
                <a:solidFill>
                  <a:schemeClr val="accent2"/>
                </a:solidFill>
                <a:cs typeface="Times New Roman" pitchFamily="18" charset="0"/>
                <a:sym typeface="Symbol"/>
              </a:rPr>
              <a:t>/V</a:t>
            </a:r>
            <a:r>
              <a:rPr lang="en-US" sz="2000" baseline="-25000" dirty="0" smtClean="0">
                <a:solidFill>
                  <a:schemeClr val="accent2"/>
                </a:solidFill>
                <a:cs typeface="Times New Roman" pitchFamily="18" charset="0"/>
                <a:sym typeface="Symbol"/>
              </a:rPr>
              <a:t>in</a:t>
            </a:r>
            <a:r>
              <a:rPr lang="en-US" sz="2000" dirty="0" smtClean="0">
                <a:solidFill>
                  <a:schemeClr val="accent2"/>
                </a:solidFill>
                <a:cs typeface="Times New Roman" pitchFamily="18" charset="0"/>
                <a:sym typeface="Symbol"/>
              </a:rPr>
              <a:t>| or |I</a:t>
            </a:r>
            <a:r>
              <a:rPr lang="en-US" sz="2000" baseline="-25000" dirty="0" smtClean="0">
                <a:solidFill>
                  <a:schemeClr val="accent2"/>
                </a:solidFill>
                <a:cs typeface="Times New Roman" pitchFamily="18" charset="0"/>
                <a:sym typeface="Symbol"/>
              </a:rPr>
              <a:t>o</a:t>
            </a:r>
            <a:r>
              <a:rPr lang="en-US" sz="2000" dirty="0" smtClean="0">
                <a:solidFill>
                  <a:schemeClr val="accent2"/>
                </a:solidFill>
                <a:cs typeface="Times New Roman" pitchFamily="18" charset="0"/>
                <a:sym typeface="Symbol"/>
              </a:rPr>
              <a:t>/</a:t>
            </a:r>
            <a:r>
              <a:rPr lang="en-US" sz="2000" dirty="0" err="1" smtClean="0">
                <a:solidFill>
                  <a:schemeClr val="accent2"/>
                </a:solidFill>
                <a:cs typeface="Times New Roman" pitchFamily="18" charset="0"/>
                <a:sym typeface="Symbol"/>
              </a:rPr>
              <a:t>I</a:t>
            </a:r>
            <a:r>
              <a:rPr lang="en-US" sz="2000" baseline="-25000" dirty="0" err="1" smtClean="0">
                <a:solidFill>
                  <a:schemeClr val="accent2"/>
                </a:solidFill>
                <a:cs typeface="Times New Roman" pitchFamily="18" charset="0"/>
                <a:sym typeface="Symbol"/>
              </a:rPr>
              <a:t>in</a:t>
            </a:r>
            <a:r>
              <a:rPr lang="en-US" sz="2000" dirty="0" smtClean="0">
                <a:solidFill>
                  <a:schemeClr val="accent2"/>
                </a:solidFill>
                <a:cs typeface="Times New Roman" pitchFamily="18" charset="0"/>
                <a:sym typeface="Symbol"/>
              </a:rPr>
              <a:t>| for example), but</a:t>
            </a:r>
          </a:p>
          <a:p>
            <a:pPr marL="457200" indent="-457200">
              <a:spcBef>
                <a:spcPct val="20000"/>
              </a:spcBef>
              <a:tabLst>
                <a:tab pos="228600" algn="l"/>
                <a:tab pos="914400" algn="l"/>
              </a:tabLst>
            </a:pPr>
            <a:r>
              <a:rPr lang="en-US" sz="2000" dirty="0" smtClean="0">
                <a:solidFill>
                  <a:schemeClr val="accent2"/>
                </a:solidFill>
                <a:cs typeface="Times New Roman" pitchFamily="18" charset="0"/>
              </a:rPr>
              <a:t>20 log |H(</a:t>
            </a:r>
            <a:r>
              <a:rPr lang="en-US" sz="2000" dirty="0" err="1" smtClean="0">
                <a:solidFill>
                  <a:schemeClr val="accent2"/>
                </a:solidFill>
                <a:cs typeface="Times New Roman" pitchFamily="18" charset="0"/>
              </a:rPr>
              <a:t>jw</a:t>
            </a:r>
            <a:r>
              <a:rPr lang="en-US" sz="2000" dirty="0" smtClean="0">
                <a:solidFill>
                  <a:schemeClr val="accent2"/>
                </a:solidFill>
                <a:cs typeface="Times New Roman" pitchFamily="18" charset="0"/>
              </a:rPr>
              <a:t>)| has the units of </a:t>
            </a:r>
            <a:r>
              <a:rPr lang="en-US" sz="2000" b="1" i="1" dirty="0" smtClean="0">
                <a:solidFill>
                  <a:schemeClr val="accent2"/>
                </a:solidFill>
                <a:cs typeface="Times New Roman" pitchFamily="18" charset="0"/>
              </a:rPr>
              <a:t>decibels, dB</a:t>
            </a:r>
            <a:r>
              <a:rPr lang="en-US" sz="2000" dirty="0" smtClean="0">
                <a:solidFill>
                  <a:schemeClr val="accent2"/>
                </a:solidFill>
                <a:cs typeface="Times New Roman" pitchFamily="18" charset="0"/>
              </a:rPr>
              <a:t>.</a:t>
            </a:r>
          </a:p>
        </p:txBody>
      </p:sp>
      <p:sp>
        <p:nvSpPr>
          <p:cNvPr id="6"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4</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381000"/>
            <a:ext cx="9144000" cy="2228850"/>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Example: </a:t>
            </a:r>
            <a:r>
              <a:rPr lang="en-US" sz="2000" dirty="0" smtClean="0">
                <a:solidFill>
                  <a:schemeClr val="accent2"/>
                </a:solidFill>
                <a:cs typeface="Times New Roman" pitchFamily="18" charset="0"/>
              </a:rPr>
              <a:t>  </a:t>
            </a:r>
          </a:p>
          <a:p>
            <a:pPr>
              <a:spcBef>
                <a:spcPct val="20000"/>
              </a:spcBef>
              <a:tabLst>
                <a:tab pos="228600" algn="l"/>
                <a:tab pos="914400" algn="l"/>
              </a:tabLst>
            </a:pPr>
            <a:endParaRPr lang="en-US" sz="2000" dirty="0" smtClean="0">
              <a:solidFill>
                <a:schemeClr val="accent2"/>
              </a:solidFill>
              <a:cs typeface="Times New Roman" pitchFamily="18" charset="0"/>
            </a:endParaRPr>
          </a:p>
          <a:p>
            <a:pPr>
              <a:spcBef>
                <a:spcPct val="20000"/>
              </a:spcBef>
              <a:tabLst>
                <a:tab pos="228600" algn="l"/>
                <a:tab pos="914400" algn="l"/>
              </a:tabLst>
            </a:pPr>
            <a:r>
              <a:rPr lang="en-US" sz="2000" dirty="0" smtClean="0">
                <a:solidFill>
                  <a:schemeClr val="accent2"/>
                </a:solidFill>
                <a:cs typeface="Times New Roman" pitchFamily="18" charset="0"/>
              </a:rPr>
              <a:t>For the transfer function above,   find H(</a:t>
            </a:r>
            <a:r>
              <a:rPr lang="en-US" sz="2000" dirty="0" err="1" smtClean="0">
                <a:solidFill>
                  <a:schemeClr val="accent2"/>
                </a:solidFill>
                <a:cs typeface="Times New Roman" pitchFamily="18" charset="0"/>
              </a:rPr>
              <a:t>jw</a:t>
            </a:r>
            <a:r>
              <a:rPr lang="en-US" sz="2000" dirty="0" smtClean="0">
                <a:solidFill>
                  <a:schemeClr val="accent2"/>
                </a:solidFill>
                <a:cs typeface="Times New Roman" pitchFamily="18" charset="0"/>
              </a:rPr>
              <a:t>) and graph the </a:t>
            </a:r>
            <a:r>
              <a:rPr lang="en-US" sz="2000" b="1" i="1" u="sng" dirty="0" smtClean="0">
                <a:solidFill>
                  <a:schemeClr val="accent2"/>
                </a:solidFill>
                <a:cs typeface="Times New Roman" pitchFamily="18" charset="0"/>
              </a:rPr>
              <a:t>LM response </a:t>
            </a:r>
            <a:r>
              <a:rPr lang="en-US" sz="2000" dirty="0" smtClean="0">
                <a:solidFill>
                  <a:schemeClr val="accent2"/>
                </a:solidFill>
                <a:cs typeface="Times New Roman" pitchFamily="18" charset="0"/>
              </a:rPr>
              <a:t>and the </a:t>
            </a:r>
            <a:r>
              <a:rPr lang="en-US" sz="2000" b="1" i="1" u="sng" dirty="0" smtClean="0">
                <a:solidFill>
                  <a:schemeClr val="accent2"/>
                </a:solidFill>
                <a:cs typeface="Times New Roman" pitchFamily="18" charset="0"/>
              </a:rPr>
              <a:t>phase response </a:t>
            </a:r>
            <a:r>
              <a:rPr lang="en-US" sz="2000" dirty="0" smtClean="0">
                <a:solidFill>
                  <a:schemeClr val="accent2"/>
                </a:solidFill>
                <a:cs typeface="Times New Roman" pitchFamily="18" charset="0"/>
              </a:rPr>
              <a:t>using MATLAB.  Let w vary from 1 to 1000 </a:t>
            </a:r>
            <a:r>
              <a:rPr lang="en-US" sz="2000" dirty="0" err="1" smtClean="0">
                <a:solidFill>
                  <a:schemeClr val="accent2"/>
                </a:solidFill>
                <a:cs typeface="Times New Roman" pitchFamily="18" charset="0"/>
              </a:rPr>
              <a:t>rad</a:t>
            </a:r>
            <a:r>
              <a:rPr lang="en-US" sz="2000" dirty="0" smtClean="0">
                <a:solidFill>
                  <a:schemeClr val="accent2"/>
                </a:solidFill>
                <a:cs typeface="Times New Roman" pitchFamily="18" charset="0"/>
              </a:rPr>
              <a:t>/s.</a:t>
            </a:r>
          </a:p>
          <a:p>
            <a:pPr>
              <a:spcBef>
                <a:spcPct val="20000"/>
              </a:spcBef>
              <a:tabLst>
                <a:tab pos="228600" algn="l"/>
                <a:tab pos="914400" algn="l"/>
              </a:tabLst>
            </a:pPr>
            <a:r>
              <a:rPr lang="en-US" sz="2000" u="sng" dirty="0" smtClean="0">
                <a:solidFill>
                  <a:schemeClr val="accent2"/>
                </a:solidFill>
                <a:cs typeface="Times New Roman" pitchFamily="18" charset="0"/>
              </a:rPr>
              <a:t>Note</a:t>
            </a:r>
            <a:r>
              <a:rPr lang="en-US" sz="2000" dirty="0" smtClean="0">
                <a:solidFill>
                  <a:schemeClr val="accent2"/>
                </a:solidFill>
                <a:cs typeface="Times New Roman" pitchFamily="18" charset="0"/>
              </a:rPr>
              <a:t>:  This is the exact function used to form the LM response for the LPF on the first slide.</a:t>
            </a:r>
          </a:p>
        </p:txBody>
      </p:sp>
      <p:graphicFrame>
        <p:nvGraphicFramePr>
          <p:cNvPr id="3074" name="Object 2"/>
          <p:cNvGraphicFramePr>
            <a:graphicFrameLocks noChangeAspect="1"/>
          </p:cNvGraphicFramePr>
          <p:nvPr/>
        </p:nvGraphicFramePr>
        <p:xfrm>
          <a:off x="1355965" y="457200"/>
          <a:ext cx="1752360" cy="676275"/>
        </p:xfrm>
        <a:graphic>
          <a:graphicData uri="http://schemas.openxmlformats.org/presentationml/2006/ole">
            <mc:AlternateContent xmlns:mc="http://schemas.openxmlformats.org/markup-compatibility/2006">
              <mc:Choice xmlns:v="urn:schemas-microsoft-com:vml" Requires="v">
                <p:oleObj spid="_x0000_s3088" name="Equation" r:id="rId3" imgW="1028520" imgH="431640" progId="Equation.3">
                  <p:embed/>
                </p:oleObj>
              </mc:Choice>
              <mc:Fallback>
                <p:oleObj name="Equation" r:id="rId3" imgW="102852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5965" y="457200"/>
                        <a:ext cx="1752360" cy="676275"/>
                      </a:xfrm>
                      <a:prstGeom prst="rect">
                        <a:avLst/>
                      </a:prstGeom>
                      <a:solidFill>
                        <a:srgbClr val="FFFFFF"/>
                      </a:solidFill>
                      <a:ln w="9525">
                        <a:solidFill>
                          <a:srgbClr val="000000"/>
                        </a:solidFill>
                        <a:miter lim="800000"/>
                        <a:headEnd/>
                        <a:tailEnd/>
                      </a:ln>
                    </p:spPr>
                  </p:pic>
                </p:oleObj>
              </mc:Fallback>
            </mc:AlternateContent>
          </a:graphicData>
        </a:graphic>
      </p:graphicFrame>
      <p:graphicFrame>
        <p:nvGraphicFramePr>
          <p:cNvPr id="3075" name="Object 3"/>
          <p:cNvGraphicFramePr>
            <a:graphicFrameLocks noChangeAspect="1"/>
          </p:cNvGraphicFramePr>
          <p:nvPr/>
        </p:nvGraphicFramePr>
        <p:xfrm>
          <a:off x="1112838" y="2662238"/>
          <a:ext cx="4954587" cy="2465387"/>
        </p:xfrm>
        <a:graphic>
          <a:graphicData uri="http://schemas.openxmlformats.org/presentationml/2006/ole">
            <mc:AlternateContent xmlns:mc="http://schemas.openxmlformats.org/markup-compatibility/2006">
              <mc:Choice xmlns:v="urn:schemas-microsoft-com:vml" Requires="v">
                <p:oleObj spid="_x0000_s3089" name="Equation" r:id="rId5" imgW="2908080" imgH="1574640" progId="Equation.3">
                  <p:embed/>
                </p:oleObj>
              </mc:Choice>
              <mc:Fallback>
                <p:oleObj name="Equation" r:id="rId5" imgW="2908080" imgH="1574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2838" y="2662238"/>
                        <a:ext cx="4954587" cy="2465387"/>
                      </a:xfrm>
                      <a:prstGeom prst="rect">
                        <a:avLst/>
                      </a:prstGeom>
                      <a:solidFill>
                        <a:srgbClr val="FFFFFF"/>
                      </a:solidFill>
                      <a:ln w="9525">
                        <a:solidFill>
                          <a:srgbClr val="000000"/>
                        </a:solidFill>
                        <a:miter lim="800000"/>
                        <a:headEnd/>
                        <a:tailEnd/>
                      </a:ln>
                    </p:spPr>
                  </p:pic>
                </p:oleObj>
              </mc:Fallback>
            </mc:AlternateContent>
          </a:graphicData>
        </a:graphic>
      </p:graphicFrame>
      <p:sp>
        <p:nvSpPr>
          <p:cNvPr id="8" name="Rectangle 6"/>
          <p:cNvSpPr>
            <a:spLocks noChangeArrowheads="1"/>
          </p:cNvSpPr>
          <p:nvPr/>
        </p:nvSpPr>
        <p:spPr bwMode="auto">
          <a:xfrm>
            <a:off x="0" y="5657850"/>
            <a:ext cx="9144000" cy="1200150"/>
          </a:xfrm>
          <a:prstGeom prst="rect">
            <a:avLst/>
          </a:prstGeom>
          <a:noFill/>
          <a:ln w="9525">
            <a:noFill/>
            <a:miter lim="800000"/>
            <a:headEnd/>
            <a:tailEnd/>
          </a:ln>
        </p:spPr>
        <p:txBody>
          <a:bodyPr/>
          <a:lstStyle/>
          <a:p>
            <a:pPr>
              <a:spcBef>
                <a:spcPct val="20000"/>
              </a:spcBef>
              <a:tabLst>
                <a:tab pos="228600" algn="l"/>
                <a:tab pos="914400" algn="l"/>
              </a:tabLst>
            </a:pPr>
            <a:r>
              <a:rPr lang="en-US" sz="2000" dirty="0" smtClean="0">
                <a:solidFill>
                  <a:schemeClr val="accent2"/>
                </a:solidFill>
                <a:cs typeface="Times New Roman" pitchFamily="18" charset="0"/>
              </a:rPr>
              <a:t>Recall that in MATLAB we can use the functions:</a:t>
            </a:r>
          </a:p>
          <a:p>
            <a:pPr>
              <a:spcBef>
                <a:spcPct val="20000"/>
              </a:spcBef>
              <a:tabLst>
                <a:tab pos="228600" algn="l"/>
                <a:tab pos="914400" algn="l"/>
              </a:tabLst>
            </a:pPr>
            <a:r>
              <a:rPr lang="en-US" sz="2000" b="1" u="sng" dirty="0" smtClean="0">
                <a:solidFill>
                  <a:schemeClr val="accent2"/>
                </a:solidFill>
                <a:cs typeface="Times New Roman" pitchFamily="18" charset="0"/>
              </a:rPr>
              <a:t>abs(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 finds the magnitude of a complex number (or transfer function)</a:t>
            </a:r>
          </a:p>
          <a:p>
            <a:pPr>
              <a:spcBef>
                <a:spcPct val="20000"/>
              </a:spcBef>
              <a:tabLst>
                <a:tab pos="228600" algn="l"/>
                <a:tab pos="914400" algn="l"/>
              </a:tabLst>
            </a:pPr>
            <a:r>
              <a:rPr lang="en-US" sz="2000" b="1" u="sng" dirty="0" smtClean="0">
                <a:solidFill>
                  <a:schemeClr val="accent2"/>
                </a:solidFill>
                <a:cs typeface="Times New Roman" pitchFamily="18" charset="0"/>
              </a:rPr>
              <a:t>angle(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 finds the phase of a complex number (or a transfer function)</a:t>
            </a:r>
          </a:p>
        </p:txBody>
      </p:sp>
      <p:sp>
        <p:nvSpPr>
          <p:cNvPr id="11"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5</a:t>
            </a:fld>
            <a:endParaRPr lang="en-US" dirty="0"/>
          </a:p>
        </p:txBody>
      </p:sp>
      <p:sp>
        <p:nvSpPr>
          <p:cNvPr id="10" name="Line 3"/>
          <p:cNvSpPr>
            <a:spLocks noChangeShapeType="1"/>
          </p:cNvSpPr>
          <p:nvPr/>
        </p:nvSpPr>
        <p:spPr bwMode="auto">
          <a:xfrm>
            <a:off x="-1" y="1143000"/>
            <a:ext cx="3124199" cy="0"/>
          </a:xfrm>
          <a:prstGeom prst="line">
            <a:avLst/>
          </a:prstGeom>
          <a:noFill/>
          <a:ln w="38100">
            <a:solidFill>
              <a:schemeClr val="accent2"/>
            </a:solidFill>
            <a:round/>
            <a:headEnd/>
            <a:tailEnd/>
          </a:ln>
        </p:spPr>
        <p:txBody>
          <a:bodyPr/>
          <a:lstStyle/>
          <a:p>
            <a:endParaRPr lang="en-US"/>
          </a:p>
        </p:txBody>
      </p:sp>
      <p:pic>
        <p:nvPicPr>
          <p:cNvPr id="4101" name="Picture 5"/>
          <p:cNvPicPr>
            <a:picLocks noChangeAspect="1" noChangeArrowheads="1"/>
          </p:cNvPicPr>
          <p:nvPr/>
        </p:nvPicPr>
        <p:blipFill>
          <a:blip r:embed="rId2" cstate="print"/>
          <a:srcRect l="2597" t="16998"/>
          <a:stretch>
            <a:fillRect/>
          </a:stretch>
        </p:blipFill>
        <p:spPr bwMode="auto">
          <a:xfrm>
            <a:off x="-1" y="3222170"/>
            <a:ext cx="9144001" cy="3635829"/>
          </a:xfrm>
          <a:prstGeom prst="rect">
            <a:avLst/>
          </a:prstGeom>
          <a:noFill/>
          <a:ln w="9525">
            <a:noFill/>
            <a:miter lim="800000"/>
            <a:headEnd/>
            <a:tailEnd/>
          </a:ln>
        </p:spPr>
      </p:pic>
      <p:pic>
        <p:nvPicPr>
          <p:cNvPr id="4102" name="Picture 6"/>
          <p:cNvPicPr>
            <a:picLocks noChangeAspect="1" noChangeArrowheads="1"/>
          </p:cNvPicPr>
          <p:nvPr/>
        </p:nvPicPr>
        <p:blipFill rotWithShape="1">
          <a:blip r:embed="rId3" cstate="print"/>
          <a:srcRect t="6181"/>
          <a:stretch/>
        </p:blipFill>
        <p:spPr bwMode="auto">
          <a:xfrm>
            <a:off x="3124198" y="0"/>
            <a:ext cx="5522988" cy="3236019"/>
          </a:xfrm>
          <a:prstGeom prst="rect">
            <a:avLst/>
          </a:prstGeom>
          <a:noFill/>
          <a:ln w="19050">
            <a:solidFill>
              <a:srgbClr val="0000CC"/>
            </a:solidFill>
            <a:miter lim="800000"/>
            <a:headEnd/>
            <a:tailEnd/>
          </a:ln>
        </p:spPr>
      </p:pic>
      <p:sp>
        <p:nvSpPr>
          <p:cNvPr id="8" name="Rectangle 7"/>
          <p:cNvSpPr>
            <a:spLocks noChangeArrowheads="1"/>
          </p:cNvSpPr>
          <p:nvPr/>
        </p:nvSpPr>
        <p:spPr bwMode="auto">
          <a:xfrm>
            <a:off x="-1" y="0"/>
            <a:ext cx="3124199" cy="1143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6</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381000"/>
            <a:ext cx="8991600" cy="2857500"/>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Class Example: </a:t>
            </a:r>
            <a:r>
              <a:rPr lang="en-US" sz="2000" dirty="0" smtClean="0">
                <a:solidFill>
                  <a:schemeClr val="accent2"/>
                </a:solidFill>
                <a:cs typeface="Times New Roman" pitchFamily="18" charset="0"/>
              </a:rPr>
              <a:t>  Use MATLAB to graph the LM and phase response for the transfer function below.   Use a technique similar to the last example using the </a:t>
            </a:r>
            <a:r>
              <a:rPr lang="en-US" sz="2000" b="1" u="sng" dirty="0" smtClean="0">
                <a:solidFill>
                  <a:schemeClr val="accent2"/>
                </a:solidFill>
                <a:cs typeface="Times New Roman" pitchFamily="18" charset="0"/>
              </a:rPr>
              <a:t>abs(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and </a:t>
            </a:r>
            <a:r>
              <a:rPr lang="en-US" sz="2000" b="1" u="sng" dirty="0" smtClean="0">
                <a:solidFill>
                  <a:schemeClr val="accent2"/>
                </a:solidFill>
                <a:cs typeface="Times New Roman" pitchFamily="18" charset="0"/>
              </a:rPr>
              <a:t>angle( ) </a:t>
            </a:r>
            <a:r>
              <a:rPr lang="en-US" sz="2000" dirty="0" smtClean="0">
                <a:solidFill>
                  <a:schemeClr val="accent2"/>
                </a:solidFill>
                <a:cs typeface="Times New Roman" pitchFamily="18" charset="0"/>
              </a:rPr>
              <a:t>functions.</a:t>
            </a:r>
          </a:p>
          <a:p>
            <a:pPr>
              <a:spcBef>
                <a:spcPct val="20000"/>
              </a:spcBef>
              <a:tabLst>
                <a:tab pos="228600" algn="l"/>
                <a:tab pos="914400" algn="l"/>
              </a:tabLst>
            </a:pPr>
            <a:endParaRPr lang="en-US" sz="2000" dirty="0" smtClean="0">
              <a:solidFill>
                <a:schemeClr val="accent2"/>
              </a:solidFill>
              <a:cs typeface="Times New Roman" pitchFamily="18" charset="0"/>
            </a:endParaRPr>
          </a:p>
          <a:p>
            <a:pPr>
              <a:spcBef>
                <a:spcPct val="20000"/>
              </a:spcBef>
              <a:tabLst>
                <a:tab pos="228600" algn="l"/>
                <a:tab pos="914400" algn="l"/>
              </a:tabLst>
            </a:pPr>
            <a:endParaRPr lang="en-US" sz="2000" dirty="0" smtClean="0">
              <a:solidFill>
                <a:schemeClr val="accent2"/>
              </a:solidFill>
              <a:cs typeface="Times New Roman" pitchFamily="18" charset="0"/>
            </a:endParaRPr>
          </a:p>
          <a:p>
            <a:pPr>
              <a:spcBef>
                <a:spcPct val="20000"/>
              </a:spcBef>
              <a:tabLst>
                <a:tab pos="228600" algn="l"/>
                <a:tab pos="914400" algn="l"/>
              </a:tabLst>
            </a:pPr>
            <a:endParaRPr lang="en-US" sz="2000" dirty="0" smtClean="0">
              <a:solidFill>
                <a:schemeClr val="accent2"/>
              </a:solidFill>
              <a:cs typeface="Times New Roman" pitchFamily="18" charset="0"/>
            </a:endParaRPr>
          </a:p>
          <a:p>
            <a:pPr>
              <a:spcBef>
                <a:spcPct val="20000"/>
              </a:spcBef>
              <a:tabLst>
                <a:tab pos="228600" algn="l"/>
                <a:tab pos="914400" algn="l"/>
              </a:tabLst>
            </a:pPr>
            <a:r>
              <a:rPr lang="en-US" sz="2000" u="sng" dirty="0" smtClean="0">
                <a:solidFill>
                  <a:schemeClr val="accent2"/>
                </a:solidFill>
                <a:cs typeface="Times New Roman" pitchFamily="18" charset="0"/>
              </a:rPr>
              <a:t>Note</a:t>
            </a:r>
            <a:r>
              <a:rPr lang="en-US" sz="2000" dirty="0" smtClean="0">
                <a:solidFill>
                  <a:schemeClr val="accent2"/>
                </a:solidFill>
                <a:cs typeface="Times New Roman" pitchFamily="18" charset="0"/>
              </a:rPr>
              <a:t>:  This is the exact function used to form the LM response for the BPF on the first slide.</a:t>
            </a:r>
          </a:p>
        </p:txBody>
      </p:sp>
      <p:graphicFrame>
        <p:nvGraphicFramePr>
          <p:cNvPr id="3074" name="Object 2"/>
          <p:cNvGraphicFramePr>
            <a:graphicFrameLocks noChangeAspect="1"/>
          </p:cNvGraphicFramePr>
          <p:nvPr>
            <p:extLst>
              <p:ext uri="{D42A27DB-BD31-4B8C-83A1-F6EECF244321}">
                <p14:modId xmlns:p14="http://schemas.microsoft.com/office/powerpoint/2010/main" val="3670945653"/>
              </p:ext>
            </p:extLst>
          </p:nvPr>
        </p:nvGraphicFramePr>
        <p:xfrm>
          <a:off x="2447925" y="1228725"/>
          <a:ext cx="1752360" cy="676275"/>
        </p:xfrm>
        <a:graphic>
          <a:graphicData uri="http://schemas.openxmlformats.org/presentationml/2006/ole">
            <mc:AlternateContent xmlns:mc="http://schemas.openxmlformats.org/markup-compatibility/2006">
              <mc:Choice xmlns:v="urn:schemas-microsoft-com:vml" Requires="v">
                <p:oleObj spid="_x0000_s23561" name="Equation" r:id="rId3" imgW="1028520" imgH="431640" progId="Equation.3">
                  <p:embed/>
                </p:oleObj>
              </mc:Choice>
              <mc:Fallback>
                <p:oleObj name="Equation" r:id="rId3" imgW="1028520" imgH="431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7925" y="1228725"/>
                        <a:ext cx="1752360" cy="676275"/>
                      </a:xfrm>
                      <a:prstGeom prst="rect">
                        <a:avLst/>
                      </a:prstGeom>
                      <a:solidFill>
                        <a:srgbClr val="FFFFFF"/>
                      </a:solidFill>
                      <a:ln w="9525">
                        <a:solidFill>
                          <a:srgbClr val="000000"/>
                        </a:solidFill>
                        <a:miter lim="800000"/>
                        <a:headEnd/>
                        <a:tailEnd/>
                      </a:ln>
                    </p:spPr>
                  </p:pic>
                </p:oleObj>
              </mc:Fallback>
            </mc:AlternateContent>
          </a:graphicData>
        </a:graphic>
      </p:graphicFrame>
      <p:sp>
        <p:nvSpPr>
          <p:cNvPr id="8"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7</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457200"/>
            <a:ext cx="9144000" cy="6153151"/>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Functions in MATLAB for frequency response</a:t>
            </a:r>
          </a:p>
          <a:p>
            <a:pPr>
              <a:spcBef>
                <a:spcPct val="20000"/>
              </a:spcBef>
              <a:tabLst>
                <a:tab pos="228600" algn="l"/>
                <a:tab pos="914400" algn="l"/>
              </a:tabLst>
            </a:pPr>
            <a:r>
              <a:rPr lang="en-US" sz="2000" dirty="0" smtClean="0">
                <a:solidFill>
                  <a:schemeClr val="accent2"/>
                </a:solidFill>
                <a:cs typeface="Times New Roman" pitchFamily="18" charset="0"/>
              </a:rPr>
              <a:t>Frequency response is such an important topic in EE that some special functions are available in MATLAB to make finding frequency response easier.  In </a:t>
            </a:r>
            <a:r>
              <a:rPr lang="en-US" sz="2000" dirty="0" smtClean="0">
                <a:solidFill>
                  <a:schemeClr val="accent2"/>
                </a:solidFill>
                <a:cs typeface="Times New Roman" pitchFamily="18" charset="0"/>
              </a:rPr>
              <a:t>EGR 272 </a:t>
            </a:r>
            <a:r>
              <a:rPr lang="en-US" sz="2000" dirty="0" smtClean="0">
                <a:solidFill>
                  <a:schemeClr val="accent2"/>
                </a:solidFill>
                <a:cs typeface="Times New Roman" pitchFamily="18" charset="0"/>
              </a:rPr>
              <a:t>we introduce  </a:t>
            </a:r>
            <a:r>
              <a:rPr lang="en-US" sz="2000" b="1" i="1" u="sng" dirty="0" smtClean="0">
                <a:solidFill>
                  <a:schemeClr val="accent2"/>
                </a:solidFill>
                <a:cs typeface="Times New Roman" pitchFamily="18" charset="0"/>
              </a:rPr>
              <a:t>Bode plots</a:t>
            </a:r>
            <a:r>
              <a:rPr lang="en-US" sz="2000" dirty="0" smtClean="0">
                <a:solidFill>
                  <a:schemeClr val="accent2"/>
                </a:solidFill>
                <a:cs typeface="Times New Roman" pitchFamily="18" charset="0"/>
              </a:rPr>
              <a:t>  as good </a:t>
            </a:r>
            <a:r>
              <a:rPr lang="en-US" sz="2000" b="1" i="1" dirty="0" smtClean="0">
                <a:solidFill>
                  <a:schemeClr val="accent2"/>
                </a:solidFill>
                <a:cs typeface="Times New Roman" pitchFamily="18" charset="0"/>
              </a:rPr>
              <a:t>approximations</a:t>
            </a:r>
            <a:r>
              <a:rPr lang="en-US" sz="2000" dirty="0" smtClean="0">
                <a:solidFill>
                  <a:schemeClr val="accent2"/>
                </a:solidFill>
                <a:cs typeface="Times New Roman" pitchFamily="18" charset="0"/>
              </a:rPr>
              <a:t> for frequency response.  We often find:</a:t>
            </a:r>
          </a:p>
          <a:p>
            <a:pPr marL="228600" indent="-228600">
              <a:spcBef>
                <a:spcPct val="20000"/>
              </a:spcBef>
              <a:buFont typeface="Arial" pitchFamily="34" charset="0"/>
              <a:buChar char="•"/>
              <a:tabLst>
                <a:tab pos="228600" algn="l"/>
                <a:tab pos="914400" algn="l"/>
              </a:tabLst>
            </a:pPr>
            <a:r>
              <a:rPr lang="en-US" sz="2000" dirty="0" smtClean="0">
                <a:solidFill>
                  <a:schemeClr val="accent2"/>
                </a:solidFill>
                <a:cs typeface="Times New Roman" pitchFamily="18" charset="0"/>
              </a:rPr>
              <a:t>Bode LM plot</a:t>
            </a:r>
          </a:p>
          <a:p>
            <a:pPr marL="228600" indent="-228600">
              <a:spcBef>
                <a:spcPct val="20000"/>
              </a:spcBef>
              <a:buFont typeface="Arial" pitchFamily="34" charset="0"/>
              <a:buChar char="•"/>
              <a:tabLst>
                <a:tab pos="228600" algn="l"/>
                <a:tab pos="914400" algn="l"/>
              </a:tabLst>
            </a:pPr>
            <a:r>
              <a:rPr lang="en-US" sz="2000" dirty="0" smtClean="0">
                <a:solidFill>
                  <a:schemeClr val="accent2"/>
                </a:solidFill>
                <a:cs typeface="Times New Roman" pitchFamily="18" charset="0"/>
              </a:rPr>
              <a:t>Bode phase plot</a:t>
            </a:r>
          </a:p>
          <a:p>
            <a:pPr>
              <a:spcBef>
                <a:spcPct val="20000"/>
              </a:spcBef>
              <a:tabLst>
                <a:tab pos="400050" algn="l"/>
                <a:tab pos="914400" algn="l"/>
              </a:tabLst>
            </a:pPr>
            <a:r>
              <a:rPr lang="en-US" sz="2000" dirty="0" smtClean="0">
                <a:solidFill>
                  <a:schemeClr val="accent2"/>
                </a:solidFill>
                <a:cs typeface="Times New Roman" pitchFamily="18" charset="0"/>
              </a:rPr>
              <a:t>Oddly, the function </a:t>
            </a:r>
            <a:r>
              <a:rPr lang="en-US" sz="2000" b="1" u="sng" dirty="0" smtClean="0">
                <a:solidFill>
                  <a:schemeClr val="accent2"/>
                </a:solidFill>
                <a:cs typeface="Times New Roman" pitchFamily="18" charset="0"/>
              </a:rPr>
              <a:t>bode( )</a:t>
            </a:r>
            <a:r>
              <a:rPr lang="en-US" sz="2000" dirty="0" smtClean="0">
                <a:solidFill>
                  <a:schemeClr val="accent2"/>
                </a:solidFill>
                <a:cs typeface="Times New Roman" pitchFamily="18" charset="0"/>
              </a:rPr>
              <a:t> in MATLAB can be used to find </a:t>
            </a:r>
            <a:r>
              <a:rPr lang="en-US" sz="2000" b="1" i="1" dirty="0" smtClean="0">
                <a:solidFill>
                  <a:schemeClr val="accent2"/>
                </a:solidFill>
                <a:cs typeface="Times New Roman" pitchFamily="18" charset="0"/>
              </a:rPr>
              <a:t>exact</a:t>
            </a:r>
            <a:r>
              <a:rPr lang="en-US" sz="2000" dirty="0" smtClean="0">
                <a:solidFill>
                  <a:schemeClr val="accent2"/>
                </a:solidFill>
                <a:cs typeface="Times New Roman" pitchFamily="18" charset="0"/>
              </a:rPr>
              <a:t> frequency response plots (not approximations).  Consider the functions described on the following slide:</a:t>
            </a:r>
          </a:p>
          <a:p>
            <a:pPr>
              <a:spcBef>
                <a:spcPct val="20000"/>
              </a:spcBef>
              <a:tabLst>
                <a:tab pos="228600" algn="l"/>
                <a:tab pos="914400" algn="l"/>
              </a:tabLst>
            </a:pPr>
            <a:endParaRPr lang="en-US" sz="2000" b="1" dirty="0" smtClean="0">
              <a:solidFill>
                <a:schemeClr val="accent2"/>
              </a:solidFill>
              <a:cs typeface="Times New Roman" pitchFamily="18" charset="0"/>
            </a:endParaRPr>
          </a:p>
        </p:txBody>
      </p:sp>
      <p:sp>
        <p:nvSpPr>
          <p:cNvPr id="7"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8</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381000"/>
            <a:ext cx="9144000" cy="5829300"/>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MATLAB functions useful for finding frequency response</a:t>
            </a:r>
          </a:p>
          <a:p>
            <a:pPr>
              <a:spcBef>
                <a:spcPct val="20000"/>
              </a:spcBef>
              <a:tabLst>
                <a:tab pos="228600" algn="l"/>
                <a:tab pos="914400" algn="l"/>
              </a:tabLst>
            </a:pPr>
            <a:endParaRPr lang="en-US" sz="2000" b="1" u="sng" dirty="0" smtClean="0">
              <a:solidFill>
                <a:schemeClr val="accent2"/>
              </a:solidFill>
              <a:cs typeface="Times New Roman" pitchFamily="18" charset="0"/>
            </a:endParaRPr>
          </a:p>
          <a:p>
            <a:pPr>
              <a:spcBef>
                <a:spcPct val="20000"/>
              </a:spcBef>
              <a:tabLst>
                <a:tab pos="228600" algn="l"/>
                <a:tab pos="914400" algn="l"/>
              </a:tabLst>
            </a:pPr>
            <a:r>
              <a:rPr lang="en-US" sz="2000" b="1" u="sng" dirty="0" err="1" smtClean="0">
                <a:solidFill>
                  <a:schemeClr val="accent2"/>
                </a:solidFill>
                <a:cs typeface="Times New Roman" pitchFamily="18" charset="0"/>
              </a:rPr>
              <a:t>tf</a:t>
            </a:r>
            <a:r>
              <a:rPr lang="en-US" sz="2000" b="1" u="sng" dirty="0" smtClean="0">
                <a:solidFill>
                  <a:schemeClr val="accent2"/>
                </a:solidFill>
                <a:cs typeface="Times New Roman" pitchFamily="18" charset="0"/>
              </a:rPr>
              <a:t>(N,D) </a:t>
            </a:r>
            <a:r>
              <a:rPr lang="en-US" sz="2000" dirty="0" smtClean="0">
                <a:solidFill>
                  <a:schemeClr val="accent2"/>
                </a:solidFill>
                <a:cs typeface="Times New Roman" pitchFamily="18" charset="0"/>
              </a:rPr>
              <a:t>– finds a transfer function given a numerator, N, and a denominator, D, (expressed as polynomials)</a:t>
            </a:r>
          </a:p>
          <a:p>
            <a:pPr>
              <a:spcBef>
                <a:spcPct val="20000"/>
              </a:spcBef>
              <a:tabLst>
                <a:tab pos="228600" algn="l"/>
                <a:tab pos="914400" algn="l"/>
              </a:tabLst>
            </a:pPr>
            <a:r>
              <a:rPr lang="en-US" sz="2000" u="sng" dirty="0" smtClean="0">
                <a:solidFill>
                  <a:schemeClr val="accent2"/>
                </a:solidFill>
                <a:cs typeface="Times New Roman" pitchFamily="18" charset="0"/>
              </a:rPr>
              <a:t>Example</a:t>
            </a:r>
            <a:r>
              <a:rPr lang="en-US" sz="2000" dirty="0" smtClean="0">
                <a:solidFill>
                  <a:schemeClr val="accent2"/>
                </a:solidFill>
                <a:cs typeface="Times New Roman" pitchFamily="18" charset="0"/>
              </a:rPr>
              <a:t>:  </a:t>
            </a:r>
          </a:p>
          <a:p>
            <a:pPr>
              <a:spcBef>
                <a:spcPct val="20000"/>
              </a:spcBef>
              <a:tabLst>
                <a:tab pos="228600" algn="l"/>
                <a:tab pos="914400" algn="l"/>
              </a:tabLst>
            </a:pPr>
            <a:r>
              <a:rPr lang="en-US" sz="2000" b="1" dirty="0" smtClean="0">
                <a:solidFill>
                  <a:schemeClr val="accent2"/>
                </a:solidFill>
                <a:cs typeface="Times New Roman" pitchFamily="18" charset="0"/>
              </a:rPr>
              <a:t>N = [1   20];      </a:t>
            </a:r>
            <a:r>
              <a:rPr lang="en-US" sz="2000" dirty="0" smtClean="0">
                <a:solidFill>
                  <a:schemeClr val="accent2"/>
                </a:solidFill>
                <a:cs typeface="Times New Roman" pitchFamily="18" charset="0"/>
              </a:rPr>
              <a:t>// represents the numerator (s + 20)</a:t>
            </a:r>
          </a:p>
          <a:p>
            <a:pPr>
              <a:spcBef>
                <a:spcPct val="20000"/>
              </a:spcBef>
              <a:tabLst>
                <a:tab pos="228600" algn="l"/>
                <a:tab pos="914400" algn="l"/>
              </a:tabLst>
            </a:pPr>
            <a:r>
              <a:rPr lang="en-US" sz="2000" b="1" dirty="0" smtClean="0">
                <a:solidFill>
                  <a:schemeClr val="accent2"/>
                </a:solidFill>
                <a:cs typeface="Times New Roman" pitchFamily="18" charset="0"/>
              </a:rPr>
              <a:t>D = [1   100];    </a:t>
            </a:r>
            <a:r>
              <a:rPr lang="en-US" sz="2000" dirty="0" smtClean="0">
                <a:solidFill>
                  <a:schemeClr val="accent2"/>
                </a:solidFill>
                <a:cs typeface="Times New Roman" pitchFamily="18" charset="0"/>
              </a:rPr>
              <a:t>// represents the denominator (s + 100)</a:t>
            </a:r>
          </a:p>
          <a:p>
            <a:pPr>
              <a:spcBef>
                <a:spcPct val="20000"/>
              </a:spcBef>
              <a:tabLst>
                <a:tab pos="228600" algn="l"/>
                <a:tab pos="914400" algn="l"/>
              </a:tabLst>
            </a:pPr>
            <a:r>
              <a:rPr lang="en-US" sz="2000" b="1" dirty="0" smtClean="0">
                <a:solidFill>
                  <a:schemeClr val="accent2"/>
                </a:solidFill>
                <a:cs typeface="Times New Roman" pitchFamily="18" charset="0"/>
              </a:rPr>
              <a:t>H = </a:t>
            </a:r>
            <a:r>
              <a:rPr lang="en-US" sz="2000" b="1" dirty="0" err="1" smtClean="0">
                <a:solidFill>
                  <a:schemeClr val="accent2"/>
                </a:solidFill>
                <a:cs typeface="Times New Roman" pitchFamily="18" charset="0"/>
              </a:rPr>
              <a:t>tf</a:t>
            </a:r>
            <a:r>
              <a:rPr lang="en-US" sz="2000" b="1" dirty="0" smtClean="0">
                <a:solidFill>
                  <a:schemeClr val="accent2"/>
                </a:solidFill>
                <a:cs typeface="Times New Roman" pitchFamily="18" charset="0"/>
              </a:rPr>
              <a:t>(N,D);   </a:t>
            </a:r>
            <a:r>
              <a:rPr lang="en-US" sz="2000" dirty="0" smtClean="0">
                <a:solidFill>
                  <a:schemeClr val="accent2"/>
                </a:solidFill>
                <a:cs typeface="Times New Roman" pitchFamily="18" charset="0"/>
              </a:rPr>
              <a:t>// forms (and displays) the transfer function H = (s + 20)/(s + 100)</a:t>
            </a:r>
          </a:p>
          <a:p>
            <a:pPr>
              <a:spcBef>
                <a:spcPct val="20000"/>
              </a:spcBef>
              <a:tabLst>
                <a:tab pos="228600" algn="l"/>
                <a:tab pos="914400" algn="l"/>
              </a:tabLst>
            </a:pPr>
            <a:endParaRPr lang="en-US" sz="2000" dirty="0" smtClean="0">
              <a:solidFill>
                <a:schemeClr val="accent2"/>
              </a:solidFill>
              <a:cs typeface="Times New Roman" pitchFamily="18" charset="0"/>
            </a:endParaRPr>
          </a:p>
          <a:p>
            <a:pPr>
              <a:spcBef>
                <a:spcPct val="20000"/>
              </a:spcBef>
              <a:tabLst>
                <a:tab pos="228600" algn="l"/>
                <a:tab pos="914400" algn="l"/>
              </a:tabLst>
            </a:pPr>
            <a:r>
              <a:rPr lang="en-US" sz="2000" b="1" u="sng" dirty="0" smtClean="0">
                <a:solidFill>
                  <a:schemeClr val="accent2"/>
                </a:solidFill>
                <a:cs typeface="Times New Roman" pitchFamily="18" charset="0"/>
              </a:rPr>
              <a:t>bode(H)</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 creates LM and phase plots for transfer function H over a range of frequency selected by MATLAB</a:t>
            </a:r>
          </a:p>
          <a:p>
            <a:pPr>
              <a:spcBef>
                <a:spcPct val="20000"/>
              </a:spcBef>
              <a:tabLst>
                <a:tab pos="228600" algn="l"/>
                <a:tab pos="914400" algn="l"/>
              </a:tabLst>
            </a:pPr>
            <a:r>
              <a:rPr lang="en-US" sz="2000" b="1" u="sng" dirty="0" smtClean="0">
                <a:solidFill>
                  <a:schemeClr val="accent2"/>
                </a:solidFill>
                <a:cs typeface="Times New Roman" pitchFamily="18" charset="0"/>
              </a:rPr>
              <a:t>bode(</a:t>
            </a:r>
            <a:r>
              <a:rPr lang="en-US" sz="2000" b="1" u="sng" dirty="0" err="1" smtClean="0">
                <a:solidFill>
                  <a:schemeClr val="accent2"/>
                </a:solidFill>
                <a:cs typeface="Times New Roman" pitchFamily="18" charset="0"/>
              </a:rPr>
              <a:t>H,w</a:t>
            </a:r>
            <a:r>
              <a:rPr lang="en-US" sz="2000" b="1" u="sng" dirty="0" smtClean="0">
                <a:solidFill>
                  <a:schemeClr val="accent2"/>
                </a:solidFill>
                <a:cs typeface="Times New Roman" pitchFamily="18" charset="0"/>
              </a:rPr>
              <a:t>)</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 similar to bode(H), but uses the range of frequency, w, specified by the user.  For example, the user might specify:   </a:t>
            </a:r>
            <a:r>
              <a:rPr lang="en-US" sz="2000" b="1" dirty="0" smtClean="0">
                <a:solidFill>
                  <a:schemeClr val="accent2"/>
                </a:solidFill>
                <a:cs typeface="Times New Roman" pitchFamily="18" charset="0"/>
              </a:rPr>
              <a:t>w = </a:t>
            </a:r>
            <a:r>
              <a:rPr lang="en-US" sz="2000" b="1" dirty="0" err="1" smtClean="0">
                <a:solidFill>
                  <a:schemeClr val="accent2"/>
                </a:solidFill>
                <a:cs typeface="Times New Roman" pitchFamily="18" charset="0"/>
              </a:rPr>
              <a:t>logspace</a:t>
            </a:r>
            <a:r>
              <a:rPr lang="en-US" sz="2000" b="1" dirty="0" smtClean="0">
                <a:solidFill>
                  <a:schemeClr val="accent2"/>
                </a:solidFill>
                <a:cs typeface="Times New Roman" pitchFamily="18" charset="0"/>
              </a:rPr>
              <a:t>(2,4,50);</a:t>
            </a:r>
          </a:p>
          <a:p>
            <a:pPr>
              <a:spcBef>
                <a:spcPct val="20000"/>
              </a:spcBef>
              <a:tabLst>
                <a:tab pos="228600" algn="l"/>
                <a:tab pos="914400" algn="l"/>
              </a:tabLst>
            </a:pPr>
            <a:r>
              <a:rPr lang="en-US" sz="2000" b="1" u="sng" dirty="0" smtClean="0">
                <a:solidFill>
                  <a:schemeClr val="accent2"/>
                </a:solidFill>
                <a:cs typeface="Times New Roman" pitchFamily="18" charset="0"/>
              </a:rPr>
              <a:t>bode(H,{w1,w2})</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 similar to bode(H), but uses the frequency range from w1 to w2.</a:t>
            </a:r>
          </a:p>
          <a:p>
            <a:pPr>
              <a:spcBef>
                <a:spcPct val="20000"/>
              </a:spcBef>
              <a:tabLst>
                <a:tab pos="228600" algn="l"/>
                <a:tab pos="914400" algn="l"/>
              </a:tabLst>
            </a:pPr>
            <a:r>
              <a:rPr lang="en-US" sz="2000" b="1" u="sng" dirty="0" err="1" smtClean="0">
                <a:solidFill>
                  <a:schemeClr val="accent2"/>
                </a:solidFill>
                <a:cs typeface="Times New Roman" pitchFamily="18" charset="0"/>
              </a:rPr>
              <a:t>freqresp</a:t>
            </a:r>
            <a:r>
              <a:rPr lang="en-US" sz="2000" b="1" u="sng" dirty="0" smtClean="0">
                <a:solidFill>
                  <a:schemeClr val="accent2"/>
                </a:solidFill>
                <a:cs typeface="Times New Roman" pitchFamily="18" charset="0"/>
              </a:rPr>
              <a:t>(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 can be used to generate a vector a points for frequency response, but we won’t use it here as </a:t>
            </a:r>
            <a:r>
              <a:rPr lang="en-US" sz="2000" b="1" u="sng" dirty="0" smtClean="0">
                <a:solidFill>
                  <a:schemeClr val="accent2"/>
                </a:solidFill>
                <a:cs typeface="Times New Roman" pitchFamily="18" charset="0"/>
              </a:rPr>
              <a:t>bode(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is more convenient.</a:t>
            </a:r>
          </a:p>
        </p:txBody>
      </p:sp>
      <p:sp>
        <p:nvSpPr>
          <p:cNvPr id="7"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7239000" y="0"/>
            <a:ext cx="1905000" cy="457200"/>
          </a:xfrm>
        </p:spPr>
        <p:txBody>
          <a:bodyPr/>
          <a:lstStyle/>
          <a:p>
            <a:fld id="{63B23073-9A9E-4956-99D6-515A417D5067}" type="slidenum">
              <a:rPr lang="en-US"/>
              <a:pPr/>
              <a:t>9</a:t>
            </a:fld>
            <a:endParaRPr lang="en-US" dirty="0"/>
          </a:p>
        </p:txBody>
      </p:sp>
      <p:sp>
        <p:nvSpPr>
          <p:cNvPr id="1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2" name="Rectangle 6"/>
          <p:cNvSpPr>
            <a:spLocks noChangeArrowheads="1"/>
          </p:cNvSpPr>
          <p:nvPr/>
        </p:nvSpPr>
        <p:spPr bwMode="auto">
          <a:xfrm>
            <a:off x="0" y="5029200"/>
            <a:ext cx="1438275" cy="628650"/>
          </a:xfrm>
          <a:prstGeom prst="rect">
            <a:avLst/>
          </a:prstGeom>
          <a:noFill/>
          <a:ln w="9525">
            <a:noFill/>
            <a:miter lim="800000"/>
            <a:headEnd/>
            <a:tailEnd/>
          </a:ln>
        </p:spPr>
        <p:txBody>
          <a:bodyPr/>
          <a:lstStyle/>
          <a:p>
            <a:pPr>
              <a:spcBef>
                <a:spcPct val="20000"/>
              </a:spcBef>
              <a:tabLst>
                <a:tab pos="228600" algn="l"/>
                <a:tab pos="914400" algn="l"/>
              </a:tabLst>
            </a:pPr>
            <a:r>
              <a:rPr lang="en-US" sz="1600" b="1" dirty="0" smtClean="0">
                <a:solidFill>
                  <a:schemeClr val="accent2"/>
                </a:solidFill>
                <a:cs typeface="Times New Roman" pitchFamily="18" charset="0"/>
              </a:rPr>
              <a:t>Output from </a:t>
            </a:r>
            <a:r>
              <a:rPr lang="en-US" sz="1600" b="1" dirty="0" err="1" smtClean="0">
                <a:solidFill>
                  <a:schemeClr val="accent2"/>
                </a:solidFill>
                <a:cs typeface="Times New Roman" pitchFamily="18" charset="0"/>
              </a:rPr>
              <a:t>tf</a:t>
            </a:r>
            <a:r>
              <a:rPr lang="en-US" sz="1600" b="1" dirty="0" smtClean="0">
                <a:solidFill>
                  <a:schemeClr val="accent2"/>
                </a:solidFill>
                <a:cs typeface="Times New Roman" pitchFamily="18" charset="0"/>
              </a:rPr>
              <a:t>( ) command</a:t>
            </a:r>
          </a:p>
        </p:txBody>
      </p:sp>
      <p:pic>
        <p:nvPicPr>
          <p:cNvPr id="5124" name="Picture 4"/>
          <p:cNvPicPr>
            <a:picLocks noChangeAspect="1" noChangeArrowheads="1"/>
          </p:cNvPicPr>
          <p:nvPr/>
        </p:nvPicPr>
        <p:blipFill rotWithShape="1">
          <a:blip r:embed="rId3" cstate="print"/>
          <a:srcRect t="10344"/>
          <a:stretch/>
        </p:blipFill>
        <p:spPr bwMode="auto">
          <a:xfrm>
            <a:off x="2495207" y="380999"/>
            <a:ext cx="6648794" cy="1958059"/>
          </a:xfrm>
          <a:prstGeom prst="rect">
            <a:avLst/>
          </a:prstGeom>
          <a:noFill/>
          <a:ln w="19050">
            <a:solidFill>
              <a:srgbClr val="0000CC"/>
            </a:solidFill>
            <a:miter lim="800000"/>
            <a:headEnd/>
            <a:tailEnd/>
          </a:ln>
        </p:spPr>
      </p:pic>
      <p:pic>
        <p:nvPicPr>
          <p:cNvPr id="5125" name="Picture 5"/>
          <p:cNvPicPr>
            <a:picLocks noChangeAspect="1" noChangeArrowheads="1"/>
          </p:cNvPicPr>
          <p:nvPr/>
        </p:nvPicPr>
        <p:blipFill>
          <a:blip r:embed="rId4" cstate="print"/>
          <a:srcRect l="29020"/>
          <a:stretch>
            <a:fillRect/>
          </a:stretch>
        </p:blipFill>
        <p:spPr bwMode="auto">
          <a:xfrm>
            <a:off x="3762375" y="2339059"/>
            <a:ext cx="5381626" cy="4518942"/>
          </a:xfrm>
          <a:prstGeom prst="rect">
            <a:avLst/>
          </a:prstGeom>
          <a:noFill/>
          <a:ln w="9525">
            <a:noFill/>
            <a:miter lim="800000"/>
            <a:headEnd/>
            <a:tailEnd/>
          </a:ln>
        </p:spPr>
      </p:pic>
      <p:sp>
        <p:nvSpPr>
          <p:cNvPr id="13" name="Left Brace 12"/>
          <p:cNvSpPr/>
          <p:nvPr/>
        </p:nvSpPr>
        <p:spPr>
          <a:xfrm>
            <a:off x="1428751" y="4876800"/>
            <a:ext cx="257176" cy="971550"/>
          </a:xfrm>
          <a:prstGeom prst="leftBrace">
            <a:avLst/>
          </a:prstGeom>
          <a:ln w="19050">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ectangle 6"/>
          <p:cNvSpPr>
            <a:spLocks noChangeArrowheads="1"/>
          </p:cNvSpPr>
          <p:nvPr/>
        </p:nvSpPr>
        <p:spPr bwMode="auto">
          <a:xfrm>
            <a:off x="0" y="381000"/>
            <a:ext cx="2495207" cy="2286000"/>
          </a:xfrm>
          <a:prstGeom prst="rect">
            <a:avLst/>
          </a:prstGeom>
          <a:noFill/>
          <a:ln w="9525">
            <a:noFill/>
            <a:miter lim="800000"/>
            <a:headEnd/>
            <a:tailEnd/>
          </a:ln>
        </p:spPr>
        <p:txBody>
          <a:bodyPr/>
          <a:lstStyle/>
          <a:p>
            <a:pPr>
              <a:spcBef>
                <a:spcPct val="20000"/>
              </a:spcBef>
              <a:tabLst>
                <a:tab pos="228600" algn="l"/>
                <a:tab pos="914400" algn="l"/>
              </a:tabLst>
            </a:pPr>
            <a:r>
              <a:rPr lang="en-US" sz="2000" b="1" u="sng" dirty="0" smtClean="0">
                <a:solidFill>
                  <a:schemeClr val="accent2"/>
                </a:solidFill>
                <a:cs typeface="Times New Roman" pitchFamily="18" charset="0"/>
              </a:rPr>
              <a:t>Example: </a:t>
            </a:r>
            <a:r>
              <a:rPr lang="en-US" sz="2000" dirty="0" smtClean="0">
                <a:solidFill>
                  <a:schemeClr val="accent2"/>
                </a:solidFill>
                <a:cs typeface="Times New Roman" pitchFamily="18" charset="0"/>
              </a:rPr>
              <a:t>  Repeat the earlier example of graphing the LM and phase responses for H(s), but use the </a:t>
            </a:r>
            <a:r>
              <a:rPr lang="en-US" sz="2000" b="1" u="sng" dirty="0" err="1" smtClean="0">
                <a:solidFill>
                  <a:schemeClr val="accent2"/>
                </a:solidFill>
                <a:cs typeface="Times New Roman" pitchFamily="18" charset="0"/>
              </a:rPr>
              <a:t>tf</a:t>
            </a:r>
            <a:r>
              <a:rPr lang="en-US" sz="2000" b="1" u="sng" dirty="0" smtClean="0">
                <a:solidFill>
                  <a:schemeClr val="accent2"/>
                </a:solidFill>
                <a:cs typeface="Times New Roman" pitchFamily="18" charset="0"/>
              </a:rPr>
              <a:t>(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and </a:t>
            </a:r>
            <a:r>
              <a:rPr lang="en-US" sz="2000" b="1" u="sng" dirty="0" smtClean="0">
                <a:solidFill>
                  <a:schemeClr val="accent2"/>
                </a:solidFill>
                <a:cs typeface="Times New Roman" pitchFamily="18" charset="0"/>
              </a:rPr>
              <a:t>bode( )</a:t>
            </a:r>
            <a:r>
              <a:rPr lang="en-US" sz="2000" b="1" dirty="0" smtClean="0">
                <a:solidFill>
                  <a:schemeClr val="accent2"/>
                </a:solidFill>
                <a:cs typeface="Times New Roman" pitchFamily="18" charset="0"/>
              </a:rPr>
              <a:t> </a:t>
            </a:r>
            <a:r>
              <a:rPr lang="en-US" sz="2000" dirty="0" smtClean="0">
                <a:solidFill>
                  <a:schemeClr val="accent2"/>
                </a:solidFill>
                <a:cs typeface="Times New Roman" pitchFamily="18" charset="0"/>
              </a:rPr>
              <a:t>functions.</a:t>
            </a:r>
          </a:p>
        </p:txBody>
      </p:sp>
      <p:graphicFrame>
        <p:nvGraphicFramePr>
          <p:cNvPr id="15" name="Object 2"/>
          <p:cNvGraphicFramePr>
            <a:graphicFrameLocks noChangeAspect="1"/>
          </p:cNvGraphicFramePr>
          <p:nvPr>
            <p:extLst>
              <p:ext uri="{D42A27DB-BD31-4B8C-83A1-F6EECF244321}">
                <p14:modId xmlns:p14="http://schemas.microsoft.com/office/powerpoint/2010/main" val="449597910"/>
              </p:ext>
            </p:extLst>
          </p:nvPr>
        </p:nvGraphicFramePr>
        <p:xfrm>
          <a:off x="228721" y="2409825"/>
          <a:ext cx="1752360" cy="676275"/>
        </p:xfrm>
        <a:graphic>
          <a:graphicData uri="http://schemas.openxmlformats.org/presentationml/2006/ole">
            <mc:AlternateContent xmlns:mc="http://schemas.openxmlformats.org/markup-compatibility/2006">
              <mc:Choice xmlns:v="urn:schemas-microsoft-com:vml" Requires="v">
                <p:oleObj spid="_x0000_s24585" name="Equation" r:id="rId5" imgW="1028520" imgH="431640" progId="Equation.3">
                  <p:embed/>
                </p:oleObj>
              </mc:Choice>
              <mc:Fallback>
                <p:oleObj name="Equation" r:id="rId5" imgW="1028520" imgH="4316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721" y="2409825"/>
                        <a:ext cx="1752360" cy="676275"/>
                      </a:xfrm>
                      <a:prstGeom prst="rect">
                        <a:avLst/>
                      </a:prstGeom>
                      <a:solidFill>
                        <a:srgbClr val="FFFFFF"/>
                      </a:solidFill>
                      <a:ln w="9525">
                        <a:solidFill>
                          <a:srgbClr val="000000"/>
                        </a:solidFill>
                        <a:miter lim="800000"/>
                        <a:headEnd/>
                        <a:tailEnd/>
                      </a:ln>
                    </p:spPr>
                  </p:pic>
                </p:oleObj>
              </mc:Fallback>
            </mc:AlternateContent>
          </a:graphicData>
        </a:graphic>
      </p:graphicFrame>
      <p:pic>
        <p:nvPicPr>
          <p:cNvPr id="24579" name="Picture 3"/>
          <p:cNvPicPr>
            <a:picLocks noChangeAspect="1" noChangeArrowheads="1"/>
          </p:cNvPicPr>
          <p:nvPr/>
        </p:nvPicPr>
        <p:blipFill>
          <a:blip r:embed="rId7" cstate="print"/>
          <a:srcRect/>
          <a:stretch>
            <a:fillRect/>
          </a:stretch>
        </p:blipFill>
        <p:spPr bwMode="auto">
          <a:xfrm>
            <a:off x="1793538" y="4371975"/>
            <a:ext cx="1914861" cy="1828800"/>
          </a:xfrm>
          <a:prstGeom prst="rect">
            <a:avLst/>
          </a:prstGeom>
          <a:noFill/>
          <a:ln w="9525">
            <a:noFill/>
            <a:miter lim="800000"/>
            <a:headEnd/>
            <a:tailEnd/>
          </a:ln>
        </p:spPr>
      </p:pic>
      <p:sp>
        <p:nvSpPr>
          <p:cNvPr id="17" name="Rectangle 7"/>
          <p:cNvSpPr>
            <a:spLocks noChangeArrowheads="1"/>
          </p:cNvSpPr>
          <p:nvPr/>
        </p:nvSpPr>
        <p:spPr bwMode="auto">
          <a:xfrm>
            <a:off x="-1" y="0"/>
            <a:ext cx="6467475" cy="381000"/>
          </a:xfrm>
          <a:prstGeom prst="rect">
            <a:avLst/>
          </a:prstGeom>
          <a:noFill/>
          <a:ln w="9525">
            <a:noFill/>
            <a:miter lim="800000"/>
            <a:headEnd/>
            <a:tailEnd/>
          </a:ln>
        </p:spPr>
        <p:txBody>
          <a:bodyPr/>
          <a:lstStyle/>
          <a:p>
            <a:pPr>
              <a:spcBef>
                <a:spcPct val="20000"/>
              </a:spcBef>
            </a:pPr>
            <a:r>
              <a:rPr lang="en-US" sz="2000" dirty="0" smtClean="0">
                <a:solidFill>
                  <a:schemeClr val="accent2"/>
                </a:solidFill>
                <a:cs typeface="Times New Roman" pitchFamily="18" charset="0"/>
              </a:rPr>
              <a:t>EGR 272 </a:t>
            </a:r>
            <a:r>
              <a:rPr lang="en-US" sz="2000" dirty="0">
                <a:solidFill>
                  <a:schemeClr val="accent2"/>
                </a:solidFill>
                <a:cs typeface="Times New Roman" pitchFamily="18" charset="0"/>
              </a:rPr>
              <a:t>– </a:t>
            </a:r>
            <a:r>
              <a:rPr lang="en-US" sz="2000" dirty="0" smtClean="0">
                <a:solidFill>
                  <a:schemeClr val="accent2"/>
                </a:solidFill>
                <a:cs typeface="Times New Roman" pitchFamily="18" charset="0"/>
              </a:rPr>
              <a:t>Frequency Response using MATLAB</a:t>
            </a:r>
            <a:endParaRPr lang="en-US" sz="32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TotalTime>
  <Words>846</Words>
  <Application>Microsoft Office PowerPoint</Application>
  <PresentationFormat>On-screen Show (4:3)</PresentationFormat>
  <Paragraphs>71</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Default Design</vt:lpstr>
      <vt:lpstr>Equation</vt:lpstr>
      <vt:lpstr>Microsoft 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Tidewater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EGR 277 – Digital Logic</dc:title>
  <dc:creator>tcgordp</dc:creator>
  <cp:lastModifiedBy>Paul Gordy</cp:lastModifiedBy>
  <cp:revision>211</cp:revision>
  <dcterms:created xsi:type="dcterms:W3CDTF">2003-05-19T18:05:36Z</dcterms:created>
  <dcterms:modified xsi:type="dcterms:W3CDTF">2013-12-14T17:26:38Z</dcterms:modified>
</cp:coreProperties>
</file>