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9" r:id="rId2"/>
    <p:sldId id="342" r:id="rId3"/>
    <p:sldId id="341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6" r:id="rId16"/>
    <p:sldId id="357" r:id="rId17"/>
    <p:sldId id="358" r:id="rId18"/>
    <p:sldId id="35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99"/>
    <a:srgbClr val="FF3300"/>
    <a:srgbClr val="006600"/>
    <a:srgbClr val="FFCC99"/>
    <a:srgbClr val="FFCC66"/>
    <a:srgbClr val="FFCC00"/>
    <a:srgbClr val="FF9933"/>
    <a:srgbClr val="CC00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86957" autoAdjust="0"/>
  </p:normalViewPr>
  <p:slideViewPr>
    <p:cSldViewPr snapToGrid="0">
      <p:cViewPr>
        <p:scale>
          <a:sx n="100" d="100"/>
          <a:sy n="100" d="100"/>
        </p:scale>
        <p:origin x="-207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EA07AD-1C8E-43FD-BB4F-0DE0729AD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4B0DBF-F569-4ECE-A058-FD2C84914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BC0D-4ACF-4D7A-8A67-D21596EF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5EBD-77A3-4348-80D2-6955CD6C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9B5A-3E73-4302-A3F5-4D63B55D5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4F33-4D7E-4EAD-9005-F43D32A7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3B00-012A-4038-AF48-0E97785E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4BEC6-7152-4994-B857-BF6CBCFC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0685-DFCF-4C3C-87D0-6DFADD3D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0E33-55B4-4D74-8926-FE517BEC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3EFB-CA4E-4276-BA58-33DB1AEB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8E6-0F2A-4DE0-A95E-87E1CD48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4EEC-9765-445E-ACE4-B7C6B9B95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60F6F6-BAE8-483A-A6DA-9AB9E8C1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Linear Systems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An important use of matrices is in the solution of </a:t>
            </a: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systems of linear equations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, or </a:t>
            </a: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linear systems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.  Linear systems occur in numerous areas of engineering and mathematics, including electric circuits and electric systems.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A linear system might be described by the following equations: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These equations could be written in matrix form as: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The matrix equation could be written as: 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Ax = b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58742" y="2708903"/>
          <a:ext cx="3426678" cy="148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3" imgW="1587240" imgH="685800" progId="Equation.3">
                  <p:embed/>
                </p:oleObj>
              </mc:Choice>
              <mc:Fallback>
                <p:oleObj name="Equation" r:id="rId3" imgW="1587240" imgH="685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742" y="2708903"/>
                        <a:ext cx="3426678" cy="148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02761" y="4715613"/>
          <a:ext cx="3700463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5" imgW="1714320" imgH="711000" progId="Equation.3">
                  <p:embed/>
                </p:oleObj>
              </mc:Choice>
              <mc:Fallback>
                <p:oleObj name="Equation" r:id="rId5" imgW="171432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761" y="4715613"/>
                        <a:ext cx="3700463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749747" y="2604977"/>
            <a:ext cx="949843" cy="375683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46204" y="2317898"/>
            <a:ext cx="666308" cy="276446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53293" y="1988287"/>
            <a:ext cx="297711" cy="361507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399"/>
            <a:ext cx="9144000" cy="645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u="sng" dirty="0" smtClean="0">
                <a:solidFill>
                  <a:schemeClr val="accent2"/>
                </a:solidFill>
                <a:cs typeface="Times New Roman" pitchFamily="18" charset="0"/>
              </a:rPr>
              <a:t>Note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  Although it is not required, it is common to adjust each column so that the </a:t>
            </a:r>
            <a:r>
              <a:rPr lang="en-US" sz="2200" b="1" i="1" u="sng" dirty="0" smtClean="0">
                <a:solidFill>
                  <a:schemeClr val="accent2"/>
                </a:solidFill>
                <a:cs typeface="Times New Roman" pitchFamily="18" charset="0"/>
              </a:rPr>
              <a:t>leading coefficient is 1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For the last example, we could continue as follows: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3298" y="1907843"/>
          <a:ext cx="501173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3" imgW="3035160" imgH="711000" progId="Equation.3">
                  <p:embed/>
                </p:oleObj>
              </mc:Choice>
              <mc:Fallback>
                <p:oleObj name="Equation" r:id="rId3" imgW="303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98" y="1907843"/>
                        <a:ext cx="5011738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25875" y="3702050"/>
          <a:ext cx="37084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Equation" r:id="rId5" imgW="2095200" imgH="672840" progId="Equation.3">
                  <p:embed/>
                </p:oleObj>
              </mc:Choice>
              <mc:Fallback>
                <p:oleObj name="Equation" r:id="rId5" imgW="20952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3702050"/>
                        <a:ext cx="37084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57599" y="3289005"/>
            <a:ext cx="464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Now the back substitution is even easier:</a:t>
            </a:r>
            <a:endParaRPr 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75783" name="Object 2"/>
          <p:cNvGraphicFramePr>
            <a:graphicFrameLocks noChangeAspect="1"/>
          </p:cNvGraphicFramePr>
          <p:nvPr/>
        </p:nvGraphicFramePr>
        <p:xfrm>
          <a:off x="289774" y="5683250"/>
          <a:ext cx="1762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Equation" r:id="rId7" imgW="990360" imgH="660240" progId="Equation.3">
                  <p:embed/>
                </p:oleObj>
              </mc:Choice>
              <mc:Fallback>
                <p:oleObj name="Equation" r:id="rId7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74" y="5683250"/>
                        <a:ext cx="17621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ine 3"/>
          <p:cNvSpPr>
            <a:spLocks noChangeShapeType="1"/>
          </p:cNvSpPr>
          <p:nvPr/>
        </p:nvSpPr>
        <p:spPr bwMode="auto">
          <a:xfrm>
            <a:off x="0" y="4967177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497380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Checking results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It is a good idea to check your results by substituting the answers back into the original equations.  Try this for the problem above:</a:t>
            </a:r>
            <a:endParaRPr lang="en-US" sz="22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306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81300" y="3238500"/>
            <a:ext cx="1247775" cy="561975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1975" y="3267075"/>
            <a:ext cx="1247775" cy="561975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334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Rearranging rows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When performing Gaussian reduction,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the pivot element must be non-zero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.  If there is a zero in the pivot element position, it is useful to rearrange the rows (one of the three elementary row operations).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526641"/>
            <a:ext cx="6431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Example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 Solve the following system of equations.</a:t>
            </a:r>
            <a:endParaRPr lang="en-US" b="1" dirty="0"/>
          </a:p>
        </p:txBody>
      </p:sp>
      <p:graphicFrame>
        <p:nvGraphicFramePr>
          <p:cNvPr id="82946" name="Object 5"/>
          <p:cNvGraphicFramePr>
            <a:graphicFrameLocks noChangeAspect="1"/>
          </p:cNvGraphicFramePr>
          <p:nvPr/>
        </p:nvGraphicFramePr>
        <p:xfrm>
          <a:off x="471488" y="3255963"/>
          <a:ext cx="732790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3" imgW="5549760" imgH="1650960" progId="Equation.3">
                  <p:embed/>
                </p:oleObj>
              </mc:Choice>
              <mc:Fallback>
                <p:oleObj name="Equation" r:id="rId3" imgW="55497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255963"/>
                        <a:ext cx="7327900" cy="218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2"/>
          <p:cNvGraphicFramePr>
            <a:graphicFrameLocks noChangeAspect="1"/>
          </p:cNvGraphicFramePr>
          <p:nvPr/>
        </p:nvGraphicFramePr>
        <p:xfrm>
          <a:off x="3171825" y="2001838"/>
          <a:ext cx="1544638" cy="10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5" imgW="977760" imgH="660240" progId="Equation.3">
                  <p:embed/>
                </p:oleObj>
              </mc:Choice>
              <mc:Fallback>
                <p:oleObj name="Equation" r:id="rId5" imgW="977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001838"/>
                        <a:ext cx="1544638" cy="10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6"/>
          <p:cNvGraphicFramePr>
            <a:graphicFrameLocks noChangeAspect="1"/>
          </p:cNvGraphicFramePr>
          <p:nvPr/>
        </p:nvGraphicFramePr>
        <p:xfrm>
          <a:off x="5934075" y="5616575"/>
          <a:ext cx="320992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Equation" r:id="rId7" imgW="2298600" imgH="888840" progId="Equation.3">
                  <p:embed/>
                </p:oleObj>
              </mc:Choice>
              <mc:Fallback>
                <p:oleObj name="Equation" r:id="rId7" imgW="2298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5616575"/>
                        <a:ext cx="320992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54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325831" y="3374067"/>
            <a:ext cx="999461" cy="1017180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40373" y="4033285"/>
            <a:ext cx="694660" cy="326064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29740" y="3668232"/>
            <a:ext cx="297711" cy="701749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334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Gauss-Jordan Elimination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In using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Gauss-Jordan elimination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(or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Gauss-Jordan reduction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), we continue where Gaussian elimination left off and use additional elementary row operations until the augmented matrix is in reduced row-echelon form.  This will eliminate the need for back substitution.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03422" y="1807683"/>
          <a:ext cx="18288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Equation" r:id="rId3" imgW="1028520" imgH="660240" progId="Equation.3">
                  <p:embed/>
                </p:oleObj>
              </mc:Choice>
              <mc:Fallback>
                <p:oleObj name="Equation" r:id="rId3" imgW="102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22" y="1807683"/>
                        <a:ext cx="18288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8034" y="3236101"/>
          <a:ext cx="19923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tion" r:id="rId5" imgW="1206360" imgH="711000" progId="Equation.3">
                  <p:embed/>
                </p:oleObj>
              </mc:Choice>
              <mc:Fallback>
                <p:oleObj name="Equation" r:id="rId5" imgW="1206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34" y="3236101"/>
                        <a:ext cx="1992313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3"/>
          <p:cNvGraphicFramePr>
            <a:graphicFrameLocks noChangeAspect="1"/>
          </p:cNvGraphicFramePr>
          <p:nvPr/>
        </p:nvGraphicFramePr>
        <p:xfrm>
          <a:off x="3947374" y="3271210"/>
          <a:ext cx="165576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Equation" r:id="rId7" imgW="1002960" imgH="711000" progId="Equation.3">
                  <p:embed/>
                </p:oleObj>
              </mc:Choice>
              <mc:Fallback>
                <p:oleObj name="Equation" r:id="rId7" imgW="1002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374" y="3271210"/>
                        <a:ext cx="1655762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7267391" y="3306763"/>
          <a:ext cx="1635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Equation" r:id="rId9" imgW="990360" imgH="711000" progId="Equation.3">
                  <p:embed/>
                </p:oleObj>
              </mc:Choice>
              <mc:Fallback>
                <p:oleObj name="Equation" r:id="rId9" imgW="990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391" y="3306763"/>
                        <a:ext cx="16351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94354" y="3040911"/>
            <a:ext cx="185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Elementary row operations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79674" y="3774558"/>
            <a:ext cx="1690577" cy="10633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96269" y="3841898"/>
            <a:ext cx="1601973" cy="17721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32215" y="3076353"/>
            <a:ext cx="185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Elementary row operations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9163" y="3905692"/>
            <a:ext cx="185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Gaussian elimination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5126" y="3930501"/>
            <a:ext cx="185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Gauss-Jordan elimination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380614" y="4019107"/>
            <a:ext cx="382772" cy="1137684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 rot="5400000">
            <a:off x="7680252" y="4065181"/>
            <a:ext cx="382772" cy="1137684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02652" y="4802371"/>
            <a:ext cx="1758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6600"/>
                </a:solidFill>
              </a:rPr>
              <a:t>Row-echelon form</a:t>
            </a:r>
          </a:p>
          <a:p>
            <a:pPr algn="ctr"/>
            <a:endParaRPr lang="en-US" sz="18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1800" b="1" dirty="0" smtClean="0">
                <a:solidFill>
                  <a:srgbClr val="006600"/>
                </a:solidFill>
              </a:rPr>
              <a:t>Use back substitution to find results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3815" y="4826675"/>
            <a:ext cx="17685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6600"/>
                </a:solidFill>
              </a:rPr>
              <a:t>Reduced</a:t>
            </a:r>
          </a:p>
          <a:p>
            <a:pPr algn="ctr"/>
            <a:r>
              <a:rPr lang="en-US" sz="1800" b="1" dirty="0" smtClean="0">
                <a:solidFill>
                  <a:srgbClr val="006600"/>
                </a:solidFill>
              </a:rPr>
              <a:t>row-echelon form</a:t>
            </a:r>
          </a:p>
          <a:p>
            <a:pPr algn="ctr"/>
            <a:endParaRPr lang="en-US" sz="18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1800" b="1" dirty="0" smtClean="0">
                <a:solidFill>
                  <a:srgbClr val="006600"/>
                </a:solidFill>
              </a:rPr>
              <a:t>Read results directly:  x = 1, y = -1, z = 2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6273225"/>
            <a:ext cx="2094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See next slide for step-by-step details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366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334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Gauss-Jordan Elimination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Solve the system of equations below using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Gauss-Jordan reduction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(same example as on previous slide but detail added). 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158409" y="1180362"/>
          <a:ext cx="1621896" cy="1041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tion" r:id="rId3" imgW="1028520" imgH="660240" progId="Equation.3">
                  <p:embed/>
                </p:oleObj>
              </mc:Choice>
              <mc:Fallback>
                <p:oleObj name="Equation" r:id="rId3" imgW="102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409" y="1180362"/>
                        <a:ext cx="1621896" cy="10418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0" y="1678608"/>
            <a:ext cx="8963025" cy="4397677"/>
            <a:chOff x="0" y="1678608"/>
            <a:chExt cx="8963025" cy="4397677"/>
          </a:xfrm>
        </p:grpSpPr>
        <p:sp>
          <p:nvSpPr>
            <p:cNvPr id="43" name="Rectangle 42"/>
            <p:cNvSpPr/>
            <p:nvPr/>
          </p:nvSpPr>
          <p:spPr>
            <a:xfrm>
              <a:off x="3068595" y="4473734"/>
              <a:ext cx="269689" cy="23301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227467" y="3036820"/>
              <a:ext cx="269689" cy="23301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78352" y="4216007"/>
              <a:ext cx="269689" cy="23301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4732" y="2757322"/>
              <a:ext cx="269689" cy="23301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5814" y="3956325"/>
              <a:ext cx="267195" cy="485045"/>
            </a:xfrm>
            <a:prstGeom prst="rect">
              <a:avLst/>
            </a:prstGeom>
            <a:solidFill>
              <a:srgbClr val="FF9999"/>
            </a:solid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9999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1990" y="3926637"/>
              <a:ext cx="267195" cy="232294"/>
            </a:xfrm>
            <a:prstGeom prst="rect">
              <a:avLst/>
            </a:prstGeom>
            <a:solidFill>
              <a:srgbClr val="FF9999"/>
            </a:solid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9999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34047" y="3305162"/>
              <a:ext cx="267195" cy="281186"/>
            </a:xfrm>
            <a:prstGeom prst="rect">
              <a:avLst/>
            </a:prstGeom>
            <a:solidFill>
              <a:srgbClr val="FF9999"/>
            </a:solid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9999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9065" y="3036231"/>
              <a:ext cx="267195" cy="544179"/>
            </a:xfrm>
            <a:prstGeom prst="rect">
              <a:avLst/>
            </a:prstGeom>
            <a:solidFill>
              <a:srgbClr val="FF9999"/>
            </a:solid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9999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39734" y="3944896"/>
              <a:ext cx="754911" cy="823585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740503" y="2955850"/>
              <a:ext cx="584790" cy="625068"/>
              <a:chOff x="7740503" y="2955850"/>
              <a:chExt cx="584790" cy="62506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765311" y="3299317"/>
                <a:ext cx="559982" cy="281601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740503" y="2955850"/>
                <a:ext cx="239992" cy="606057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FFFF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59395" name="Object 3"/>
            <p:cNvGraphicFramePr>
              <a:graphicFrameLocks noChangeAspect="1"/>
            </p:cNvGraphicFramePr>
            <p:nvPr/>
          </p:nvGraphicFramePr>
          <p:xfrm>
            <a:off x="0" y="2723083"/>
            <a:ext cx="8963025" cy="205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21" name="Equation" r:id="rId5" imgW="7200720" imgH="1650960" progId="Equation.3">
                    <p:embed/>
                  </p:oleObj>
                </mc:Choice>
                <mc:Fallback>
                  <p:oleObj name="Equation" r:id="rId5" imgW="7200720" imgH="1650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723083"/>
                          <a:ext cx="8963025" cy="2055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ight Brace 24"/>
            <p:cNvSpPr/>
            <p:nvPr/>
          </p:nvSpPr>
          <p:spPr>
            <a:xfrm rot="16200000" flipV="1">
              <a:off x="7885595" y="2247232"/>
              <a:ext cx="337135" cy="691116"/>
            </a:xfrm>
            <a:prstGeom prst="rightBrace">
              <a:avLst/>
            </a:prstGeom>
            <a:ln w="28575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Brace 25"/>
            <p:cNvSpPr/>
            <p:nvPr/>
          </p:nvSpPr>
          <p:spPr>
            <a:xfrm rot="5400000">
              <a:off x="5383615" y="4525036"/>
              <a:ext cx="286643" cy="838201"/>
            </a:xfrm>
            <a:prstGeom prst="rightBrace">
              <a:avLst/>
            </a:prstGeom>
            <a:ln w="28575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30643" y="1678608"/>
              <a:ext cx="1758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006600"/>
                  </a:solidFill>
                </a:rPr>
                <a:t>Row-echelon form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03801" y="5152955"/>
              <a:ext cx="17685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006600"/>
                  </a:solidFill>
                </a:rPr>
                <a:t>Reduced</a:t>
              </a:r>
            </a:p>
            <a:p>
              <a:pPr algn="ctr"/>
              <a:r>
                <a:rPr lang="en-US" sz="1800" b="1" dirty="0" smtClean="0">
                  <a:solidFill>
                    <a:srgbClr val="006600"/>
                  </a:solidFill>
                </a:rPr>
                <a:t>row-echelon form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2230606"/>
              <a:ext cx="11977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u="sng" dirty="0" smtClean="0">
                  <a:solidFill>
                    <a:schemeClr val="accent2"/>
                  </a:solidFill>
                  <a:cs typeface="Times New Roman" pitchFamily="18" charset="0"/>
                </a:rPr>
                <a:t>Solution</a:t>
              </a:r>
              <a:r>
                <a:rPr lang="en-US" b="1" dirty="0" smtClean="0">
                  <a:solidFill>
                    <a:schemeClr val="accent2"/>
                  </a:solidFill>
                  <a:cs typeface="Times New Roman" pitchFamily="18" charset="0"/>
                </a:rPr>
                <a:t>:</a:t>
              </a:r>
              <a:endParaRPr lang="en-US" b="1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720903" y="6228447"/>
            <a:ext cx="32736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i="1" u="sng" dirty="0" smtClean="0">
                <a:solidFill>
                  <a:schemeClr val="accent2"/>
                </a:solidFill>
                <a:cs typeface="Times New Roman" pitchFamily="18" charset="0"/>
              </a:rPr>
              <a:t>Results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: x = 1, y = -1, z =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5172" y="5693134"/>
            <a:ext cx="1225015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Pivot element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36498" y="6099976"/>
            <a:ext cx="1194558" cy="307777"/>
          </a:xfrm>
          <a:prstGeom prst="rect">
            <a:avLst/>
          </a:prstGeom>
          <a:solidFill>
            <a:srgbClr val="FF9999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Pivot column</a:t>
            </a:r>
            <a:endParaRPr lang="en-US" sz="1400" b="1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7228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334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Solve the system of equations below using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Gauss-Jordan reduction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. 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284067"/>
              </p:ext>
            </p:extLst>
          </p:nvPr>
        </p:nvGraphicFramePr>
        <p:xfrm>
          <a:off x="2303463" y="866775"/>
          <a:ext cx="154146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Equation" r:id="rId3" imgW="977760" imgH="660240" progId="Equation.3">
                  <p:embed/>
                </p:oleObj>
              </mc:Choice>
              <mc:Fallback>
                <p:oleObj name="Equation" r:id="rId3" imgW="977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866775"/>
                        <a:ext cx="1541462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6707114" y="6519446"/>
            <a:ext cx="24368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i="1" u="sng" dirty="0" smtClean="0">
                <a:solidFill>
                  <a:schemeClr val="accent2"/>
                </a:solidFill>
                <a:cs typeface="Times New Roman" pitchFamily="18" charset="0"/>
              </a:rPr>
              <a:t>Results</a:t>
            </a:r>
            <a:r>
              <a:rPr lang="en-US" sz="1600" b="1" i="1" dirty="0" smtClean="0">
                <a:solidFill>
                  <a:schemeClr val="accent2"/>
                </a:solidFill>
                <a:cs typeface="Times New Roman" pitchFamily="18" charset="0"/>
              </a:rPr>
              <a:t>: x = 3, y = -2, z = 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7560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374116"/>
            <a:ext cx="614561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err="1" smtClean="0">
                <a:solidFill>
                  <a:schemeClr val="accent2"/>
                </a:solidFill>
                <a:cs typeface="Times New Roman" pitchFamily="18" charset="0"/>
              </a:rPr>
              <a:t>rref</a:t>
            </a: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( )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- a useful function in MATLAB for reducing an augmented matrix into </a:t>
            </a:r>
            <a:r>
              <a:rPr lang="en-US" sz="2200" b="1" u="sng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sz="2200" dirty="0" smtClean="0">
                <a:solidFill>
                  <a:srgbClr val="FF0000"/>
                </a:solidFill>
                <a:cs typeface="Times New Roman" pitchFamily="18" charset="0"/>
              </a:rPr>
              <a:t>educed </a:t>
            </a:r>
            <a:r>
              <a:rPr lang="en-US" sz="2200" b="1" u="sng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sz="2200" dirty="0" smtClean="0">
                <a:solidFill>
                  <a:srgbClr val="FF0000"/>
                </a:solidFill>
                <a:cs typeface="Times New Roman" pitchFamily="18" charset="0"/>
              </a:rPr>
              <a:t>ow </a:t>
            </a:r>
            <a:r>
              <a:rPr lang="en-US" sz="2200" b="1" u="sng" dirty="0" smtClean="0">
                <a:solidFill>
                  <a:srgbClr val="FF0000"/>
                </a:solidFill>
                <a:cs typeface="Times New Roman" pitchFamily="18" charset="0"/>
              </a:rPr>
              <a:t>e</a:t>
            </a:r>
            <a:r>
              <a:rPr lang="en-US" sz="2200" dirty="0" smtClean="0">
                <a:solidFill>
                  <a:srgbClr val="FF0000"/>
                </a:solidFill>
                <a:cs typeface="Times New Roman" pitchFamily="18" charset="0"/>
              </a:rPr>
              <a:t>chelon </a:t>
            </a:r>
            <a:r>
              <a:rPr lang="en-US" sz="2200" b="1" u="sng" dirty="0" smtClean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sz="2200" dirty="0" smtClean="0">
                <a:solidFill>
                  <a:srgbClr val="FF0000"/>
                </a:solidFill>
                <a:cs typeface="Times New Roman" pitchFamily="18" charset="0"/>
              </a:rPr>
              <a:t>orm</a:t>
            </a:r>
          </a:p>
          <a:p>
            <a:endParaRPr lang="en-US" sz="11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Use </a:t>
            </a:r>
            <a:r>
              <a:rPr lang="en-US" sz="2200" b="1" i="1" dirty="0" err="1" smtClean="0">
                <a:solidFill>
                  <a:schemeClr val="accent2"/>
                </a:solidFill>
                <a:cs typeface="Times New Roman" pitchFamily="18" charset="0"/>
              </a:rPr>
              <a:t>rref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( )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to solve the following systems of equations (both from earlier examples).</a:t>
            </a:r>
            <a:endParaRPr lang="en-US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91137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t="9830"/>
          <a:stretch/>
        </p:blipFill>
        <p:spPr bwMode="auto">
          <a:xfrm>
            <a:off x="-1" y="4029740"/>
            <a:ext cx="9173727" cy="282826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1312" y="390304"/>
            <a:ext cx="2902688" cy="3924004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graphicFrame>
        <p:nvGraphicFramePr>
          <p:cNvPr id="91139" name="Object 2"/>
          <p:cNvGraphicFramePr>
            <a:graphicFrameLocks noChangeAspect="1"/>
          </p:cNvGraphicFramePr>
          <p:nvPr/>
        </p:nvGraphicFramePr>
        <p:xfrm>
          <a:off x="542850" y="2392325"/>
          <a:ext cx="1837348" cy="118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tion" r:id="rId5" imgW="1028520" imgH="660240" progId="Equation.3">
                  <p:embed/>
                </p:oleObj>
              </mc:Choice>
              <mc:Fallback>
                <p:oleObj name="Equation" r:id="rId5" imgW="102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850" y="2392325"/>
                        <a:ext cx="1837348" cy="1180509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0" name="Object 2"/>
          <p:cNvGraphicFramePr>
            <a:graphicFrameLocks noChangeAspect="1"/>
          </p:cNvGraphicFramePr>
          <p:nvPr/>
        </p:nvGraphicFramePr>
        <p:xfrm>
          <a:off x="3086137" y="2371984"/>
          <a:ext cx="1762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7" imgW="990360" imgH="660240" progId="Equation.3">
                  <p:embed/>
                </p:oleObj>
              </mc:Choice>
              <mc:Fallback>
                <p:oleObj name="Equation" r:id="rId7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37" y="2371984"/>
                        <a:ext cx="1762125" cy="1174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62181" y="2049852"/>
            <a:ext cx="10021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cs typeface="Times New Roman" pitchFamily="18" charset="0"/>
              </a:rPr>
              <a:t>System 1:</a:t>
            </a:r>
            <a:endParaRPr lang="en-US" sz="16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3438804" y="2032132"/>
            <a:ext cx="10021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cs typeface="Times New Roman" pitchFamily="18" charset="0"/>
              </a:rPr>
              <a:t>System 2:</a:t>
            </a:r>
            <a:endParaRPr lang="en-US" sz="1600" b="1" i="1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5808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74117"/>
            <a:ext cx="91439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Left Division in MATLAB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- It is recommended that a system of linear equations in the form</a:t>
            </a:r>
          </a:p>
          <a:p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Ax = b </a:t>
            </a:r>
          </a:p>
          <a:p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be solved using left division</a:t>
            </a:r>
          </a:p>
          <a:p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x = A\b </a:t>
            </a:r>
          </a:p>
          <a:p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instead of using</a:t>
            </a:r>
          </a:p>
          <a:p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x = inv(A)*b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endParaRPr lang="en-US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222092"/>
            <a:ext cx="91439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Advantage of using left division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</a:p>
          <a:p>
            <a:pPr marL="228600" indent="-228600"/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In general, x = A\b is more stable and faster.  Why?  Some reasons include: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inv(A) may not exist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x = A\b uses Gaussian elimination and: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Scales matrix entries to minimize errors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Uses faster algorithms for special matrices, such as sparse, symmetrical or banded matrices.</a:t>
            </a:r>
            <a:endParaRPr lang="en-US" sz="2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7885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88A84A8B-8F29-4AEB-8595-CEF40C0E126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74117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Example: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- The following represents an ill-conditioned linear system.  The error in the result depends highly on the number of significant digits used unless the equations are scaled.</a:t>
            </a: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5300"/>
          <a:stretch/>
        </p:blipFill>
        <p:spPr bwMode="auto">
          <a:xfrm>
            <a:off x="123825" y="1838324"/>
            <a:ext cx="8877300" cy="166087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3" y="3600450"/>
            <a:ext cx="5033962" cy="314221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319263" y="4960293"/>
            <a:ext cx="3596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cs typeface="Times New Roman" pitchFamily="18" charset="0"/>
              </a:rPr>
              <a:t>Note the warning associated with using x1 = inv(A)*b.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cs typeface="Times New Roman" pitchFamily="18" charset="0"/>
              </a:rPr>
              <a:t>Note that the results are different.</a:t>
            </a:r>
            <a:endParaRPr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5022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399"/>
            <a:ext cx="9144000" cy="645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A) Solve the following equations using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Gauss-Jordan reduction</a:t>
            </a:r>
          </a:p>
          <a:p>
            <a:pPr marL="457200" indent="-457200">
              <a:spcBef>
                <a:spcPct val="20000"/>
              </a:spcBef>
              <a:buAutoNum type="alphaUcParenR" startAt="2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Solve the equations in MATLAB using three methods: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1963" algn="l"/>
                <a:tab pos="6858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x = </a:t>
            </a:r>
            <a:r>
              <a:rPr lang="en-US" sz="2200" dirty="0" err="1" smtClean="0">
                <a:solidFill>
                  <a:schemeClr val="accent2"/>
                </a:solidFill>
                <a:cs typeface="Times New Roman" pitchFamily="18" charset="0"/>
              </a:rPr>
              <a:t>inv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(A)*b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1963" algn="l"/>
                <a:tab pos="685800" algn="l"/>
              </a:tabLst>
            </a:pPr>
            <a:r>
              <a:rPr lang="en-US" sz="2200" dirty="0" err="1" smtClean="0">
                <a:solidFill>
                  <a:schemeClr val="accent2"/>
                </a:solidFill>
                <a:cs typeface="Times New Roman" pitchFamily="18" charset="0"/>
              </a:rPr>
              <a:t>rref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( )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1963" algn="l"/>
                <a:tab pos="6858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x = A\b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3" cstate="print"/>
          <a:srcRect b="49957"/>
          <a:stretch>
            <a:fillRect/>
          </a:stretch>
        </p:blipFill>
        <p:spPr bwMode="auto">
          <a:xfrm>
            <a:off x="2635271" y="1264663"/>
            <a:ext cx="3873457" cy="123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0" y="6548438"/>
          <a:ext cx="583406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Equation" r:id="rId4" imgW="4305240" imgH="228600" progId="Equation.3">
                  <p:embed/>
                </p:oleObj>
              </mc:Choice>
              <mc:Fallback>
                <p:oleObj name="Equation" r:id="rId4" imgW="4305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48438"/>
                        <a:ext cx="5834063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594845" y="1264663"/>
            <a:ext cx="2399204" cy="1290085"/>
            <a:chOff x="3965945" y="786809"/>
            <a:chExt cx="2399204" cy="1290085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 l="13084" t="62388" r="30095"/>
            <a:stretch>
              <a:fillRect/>
            </a:stretch>
          </p:blipFill>
          <p:spPr bwMode="auto">
            <a:xfrm>
              <a:off x="3965945" y="1148317"/>
              <a:ext cx="2200939" cy="928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4125433" y="786809"/>
              <a:ext cx="2239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u="sng" dirty="0" smtClean="0"/>
                <a:t>KVL, meshes 1-3 yields</a:t>
              </a:r>
              <a:r>
                <a:rPr lang="en-US" sz="1600" dirty="0" smtClean="0"/>
                <a:t>:</a:t>
              </a:r>
              <a:endParaRPr lang="en-US" sz="1600" dirty="0"/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360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Several methods can be used to solve linear systems in the form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Ax = b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, including:</a:t>
            </a:r>
          </a:p>
          <a:p>
            <a:pPr marL="457200" indent="-457200">
              <a:spcBef>
                <a:spcPct val="20000"/>
              </a:spcBef>
              <a:buAutoNum type="arabicParenR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Using the inverse matrix, A</a:t>
            </a:r>
            <a:r>
              <a:rPr lang="en-US" sz="2200" baseline="30000" dirty="0" smtClean="0">
                <a:solidFill>
                  <a:schemeClr val="accent2"/>
                </a:solidFill>
                <a:cs typeface="Times New Roman" pitchFamily="18" charset="0"/>
              </a:rPr>
              <a:t>-1</a:t>
            </a:r>
          </a:p>
          <a:p>
            <a:pPr marL="457200" indent="-457200">
              <a:spcBef>
                <a:spcPct val="20000"/>
              </a:spcBef>
              <a:buAutoNum type="arabicParenR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Gaussian elimination</a:t>
            </a:r>
          </a:p>
          <a:p>
            <a:pPr marL="457200" indent="-457200">
              <a:spcBef>
                <a:spcPct val="20000"/>
              </a:spcBef>
              <a:buFontTx/>
              <a:buAutoNum type="arabicParenR"/>
              <a:tabLst>
                <a:tab pos="461963" algn="l"/>
                <a:tab pos="914400" algn="l"/>
              </a:tabLst>
            </a:pPr>
            <a:r>
              <a:rPr lang="en-US" sz="2200" dirty="0">
                <a:solidFill>
                  <a:schemeClr val="accent2"/>
                </a:solidFill>
                <a:cs typeface="Times New Roman" pitchFamily="18" charset="0"/>
              </a:rPr>
              <a:t>Gauss-Jordan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reduction</a:t>
            </a: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Solving Linear Systems using A</a:t>
            </a:r>
            <a:r>
              <a:rPr lang="en-US" sz="2200" b="1" u="sng" baseline="30000" dirty="0" smtClean="0">
                <a:solidFill>
                  <a:schemeClr val="accent2"/>
                </a:solidFill>
                <a:cs typeface="Times New Roman" pitchFamily="18" charset="0"/>
              </a:rPr>
              <a:t>-1</a:t>
            </a: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Recall that when multiplying matrices that AB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 BA.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As a result, if both sides of a matrix equation are multiplied by another matrix, there is a difference between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pre-multiplying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and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post-multiplying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u="sng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Example: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  <a:sym typeface="Symbol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  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 = C    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(original equation)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A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 = </a:t>
            </a: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A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C 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(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pre-multiplying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the original equation by matrix A)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</a:t>
            </a: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A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= C</a:t>
            </a: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A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(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post-multiplying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the original equation by matrix A)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1100" dirty="0" smtClean="0">
              <a:solidFill>
                <a:schemeClr val="accent2"/>
              </a:solidFill>
              <a:cs typeface="Times New Roman" pitchFamily="18" charset="0"/>
              <a:sym typeface="Symbol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But since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AB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 BA, the result of pre-multiplying and post-multiplying is clearly different.  This needs to be kept in mind when solving linear equations in the form Ax = b.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Ax = b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    (system of linear equations)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A</a:t>
            </a:r>
            <a:r>
              <a:rPr lang="en-US" sz="2200" b="1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Ax = A</a:t>
            </a:r>
            <a:r>
              <a:rPr lang="en-US" sz="2200" b="1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(pre-multiply by A</a:t>
            </a:r>
            <a:r>
              <a:rPr lang="en-US" sz="2200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Ix = A</a:t>
            </a:r>
            <a:r>
              <a:rPr lang="en-US" sz="2200" b="1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    (since A</a:t>
            </a:r>
            <a:r>
              <a:rPr lang="en-US" sz="2200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A = I)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x = A</a:t>
            </a:r>
            <a:r>
              <a:rPr lang="en-US" sz="2200" b="1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	    (since Ix = x)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  <a:sym typeface="Symbol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77144" y="5225689"/>
            <a:ext cx="3723712" cy="156966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So linear systems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can be solved using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x = A</a:t>
            </a:r>
            <a:r>
              <a:rPr lang="en-US" b="1" baseline="30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-1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b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x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inv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  <a:sym typeface="Symbol"/>
              </a:rPr>
              <a:t>(A)*b   </a:t>
            </a:r>
            <a:r>
              <a:rPr lang="en-US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in MATLAB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400"/>
            <a:ext cx="9144000" cy="94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Example: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 Solve the system of equations below using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x = A</a:t>
            </a:r>
            <a:r>
              <a:rPr lang="en-US" sz="2200" b="1" baseline="30000" dirty="0" smtClean="0">
                <a:solidFill>
                  <a:schemeClr val="accent2"/>
                </a:solidFill>
                <a:cs typeface="Times New Roman" pitchFamily="18" charset="0"/>
              </a:rPr>
              <a:t>-1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b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with MATLAB.</a:t>
            </a:r>
            <a:endParaRPr lang="en-US" sz="2200" b="1" u="sng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188075"/>
            <a:ext cx="118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Solution:</a:t>
            </a:r>
            <a:endParaRPr lang="en-US" sz="20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917638"/>
              </p:ext>
            </p:extLst>
          </p:nvPr>
        </p:nvGraphicFramePr>
        <p:xfrm>
          <a:off x="2551906" y="948238"/>
          <a:ext cx="2135188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3" imgW="1180800" imgH="685800" progId="Equation.3">
                  <p:embed/>
                </p:oleObj>
              </mc:Choice>
              <mc:Fallback>
                <p:oleObj name="Equation" r:id="rId3" imgW="118080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906" y="948238"/>
                        <a:ext cx="2135188" cy="123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0329" y="2889250"/>
            <a:ext cx="2454181" cy="360724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 rotWithShape="1">
          <a:blip r:embed="rId6" cstate="print"/>
          <a:srcRect t="16553"/>
          <a:stretch/>
        </p:blipFill>
        <p:spPr bwMode="auto">
          <a:xfrm>
            <a:off x="0" y="2714624"/>
            <a:ext cx="6410343" cy="148855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5675555"/>
            <a:ext cx="5518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chemeClr val="accent2"/>
                </a:solidFill>
                <a:cs typeface="Times New Roman" pitchFamily="18" charset="0"/>
              </a:rPr>
              <a:t>Note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:  MATLAB may give warnings about using this method to solve equations and may recommend a different method.  We will discuss this later.</a:t>
            </a:r>
            <a:endParaRPr lang="en-US" sz="2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399"/>
            <a:ext cx="9144000" cy="645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Gaussian Elimination</a:t>
            </a:r>
            <a:endParaRPr lang="en-US" sz="22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Which system of equations below is easier to solve?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1650742" y="1393789"/>
          <a:ext cx="1762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5" imgW="990360" imgH="660240" progId="Equation.3">
                  <p:embed/>
                </p:oleObj>
              </mc:Choice>
              <mc:Fallback>
                <p:oleObj name="Equation" r:id="rId5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742" y="1393789"/>
                        <a:ext cx="17621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4217249" y="1377027"/>
          <a:ext cx="17160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7" imgW="965160" imgH="634680" progId="Equation.3">
                  <p:embed/>
                </p:oleObj>
              </mc:Choice>
              <mc:Fallback>
                <p:oleObj name="Equation" r:id="rId7" imgW="9651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249" y="1377027"/>
                        <a:ext cx="1716087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2864647"/>
            <a:ext cx="914400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The system on the right is easier because we can easily:</a:t>
            </a:r>
          </a:p>
          <a:p>
            <a:pPr marL="233363" indent="-233363">
              <a:spcBef>
                <a:spcPct val="20000"/>
              </a:spcBef>
              <a:buFont typeface="Arial" pitchFamily="34" charset="0"/>
              <a:buChar char="•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Solve for z in the 3</a:t>
            </a:r>
            <a:r>
              <a:rPr lang="en-US" sz="2200" baseline="30000" dirty="0" smtClean="0">
                <a:solidFill>
                  <a:schemeClr val="accent2"/>
                </a:solidFill>
                <a:cs typeface="Times New Roman" pitchFamily="18" charset="0"/>
              </a:rPr>
              <a:t>rd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equation</a:t>
            </a:r>
          </a:p>
          <a:p>
            <a:pPr marL="233363" indent="-233363">
              <a:spcBef>
                <a:spcPct val="20000"/>
              </a:spcBef>
              <a:buFont typeface="Arial" pitchFamily="34" charset="0"/>
              <a:buChar char="•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Substitute the value of z into the 2</a:t>
            </a:r>
            <a:r>
              <a:rPr lang="en-US" sz="2200" baseline="30000" dirty="0" smtClean="0">
                <a:solidFill>
                  <a:schemeClr val="accent2"/>
                </a:solidFill>
                <a:cs typeface="Times New Roman" pitchFamily="18" charset="0"/>
              </a:rPr>
              <a:t>nd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equation and solve for y</a:t>
            </a:r>
          </a:p>
          <a:p>
            <a:pPr marL="233363" indent="-233363">
              <a:spcBef>
                <a:spcPct val="20000"/>
              </a:spcBef>
              <a:buFont typeface="Arial" pitchFamily="34" charset="0"/>
              <a:buChar char="•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Substitute the values of y and z into the 1</a:t>
            </a:r>
            <a:r>
              <a:rPr lang="en-US" sz="2200" baseline="30000" dirty="0" smtClean="0">
                <a:solidFill>
                  <a:schemeClr val="accent2"/>
                </a:solidFill>
                <a:cs typeface="Times New Roman" pitchFamily="18" charset="0"/>
              </a:rPr>
              <a:t>st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equation and solve for x</a:t>
            </a:r>
          </a:p>
          <a:p>
            <a:pPr marL="233363" indent="-233363">
              <a:spcBef>
                <a:spcPct val="20000"/>
              </a:spcBef>
              <a:buFont typeface="Arial" pitchFamily="34" charset="0"/>
              <a:buChar char="•"/>
              <a:tabLst>
                <a:tab pos="461963" algn="l"/>
                <a:tab pos="914400" algn="l"/>
              </a:tabLst>
            </a:pPr>
            <a:endParaRPr lang="en-US" sz="22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The right set of equations is easier to solve for because it is in </a:t>
            </a: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row-echelon form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 where we can easily use </a:t>
            </a: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back substitution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.  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It may be hard to recognize, but the two systems of equations are equivalent!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423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2658140"/>
            <a:ext cx="9144000" cy="419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1384929" y="1017376"/>
          <a:ext cx="1762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3" imgW="990360" imgH="660240" progId="Equation.3">
                  <p:embed/>
                </p:oleObj>
              </mc:Choice>
              <mc:Fallback>
                <p:oleObj name="Equation" r:id="rId3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929" y="1017376"/>
                        <a:ext cx="17621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4844570" y="947451"/>
          <a:ext cx="17160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5" imgW="965160" imgH="634680" progId="Equation.3">
                  <p:embed/>
                </p:oleObj>
              </mc:Choice>
              <mc:Fallback>
                <p:oleObj name="Equation" r:id="rId5" imgW="9651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570" y="947451"/>
                        <a:ext cx="1716087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233377" y="2201155"/>
            <a:ext cx="2371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Original equations</a:t>
            </a:r>
          </a:p>
        </p:txBody>
      </p:sp>
      <p:graphicFrame>
        <p:nvGraphicFramePr>
          <p:cNvPr id="55301" name="Object 3"/>
          <p:cNvGraphicFramePr>
            <a:graphicFrameLocks noChangeAspect="1"/>
          </p:cNvGraphicFramePr>
          <p:nvPr/>
        </p:nvGraphicFramePr>
        <p:xfrm>
          <a:off x="1435360" y="2977272"/>
          <a:ext cx="1762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Equation" r:id="rId7" imgW="1066680" imgH="711000" progId="Equation.3">
                  <p:embed/>
                </p:oleObj>
              </mc:Choice>
              <mc:Fallback>
                <p:oleObj name="Equation" r:id="rId7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360" y="2977272"/>
                        <a:ext cx="17621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511749" y="2215331"/>
            <a:ext cx="3654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Equations in </a:t>
            </a:r>
            <a:r>
              <a:rPr lang="en-US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row-echelon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form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73125" y="4309945"/>
            <a:ext cx="283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Original equations in </a:t>
            </a:r>
            <a:r>
              <a:rPr lang="en-US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augmented matrix</a:t>
            </a:r>
            <a:r>
              <a:rPr lang="en-US" sz="2000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form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879274" y="3041104"/>
            <a:ext cx="2097087" cy="1174750"/>
            <a:chOff x="4879274" y="3041104"/>
            <a:chExt cx="2097087" cy="1174750"/>
          </a:xfrm>
        </p:grpSpPr>
        <p:sp>
          <p:nvSpPr>
            <p:cNvPr id="22" name="Rectangle 21"/>
            <p:cNvSpPr/>
            <p:nvPr/>
          </p:nvSpPr>
          <p:spPr>
            <a:xfrm>
              <a:off x="4976038" y="3810002"/>
              <a:ext cx="694660" cy="326064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65405" y="3444949"/>
              <a:ext cx="297711" cy="701749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5302" name="Object 5"/>
            <p:cNvGraphicFramePr>
              <a:graphicFrameLocks noChangeAspect="1"/>
            </p:cNvGraphicFramePr>
            <p:nvPr/>
          </p:nvGraphicFramePr>
          <p:xfrm>
            <a:off x="4879274" y="3041104"/>
            <a:ext cx="2097087" cy="1174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89" name="Equation" r:id="rId9" imgW="1269720" imgH="711000" progId="Equation.3">
                    <p:embed/>
                  </p:oleObj>
                </mc:Choice>
                <mc:Fallback>
                  <p:oleObj name="Equation" r:id="rId9" imgW="126972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274" y="3041104"/>
                          <a:ext cx="2097087" cy="1174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angle 13"/>
          <p:cNvSpPr/>
          <p:nvPr/>
        </p:nvSpPr>
        <p:spPr>
          <a:xfrm>
            <a:off x="4642885" y="4313489"/>
            <a:ext cx="3427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Augmented matrix manipulated into </a:t>
            </a:r>
            <a:r>
              <a:rPr lang="en-US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row-echelon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form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508745" y="3610796"/>
            <a:ext cx="1020726" cy="21266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95153" y="5716987"/>
            <a:ext cx="68261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 matrix was manipulated using </a:t>
            </a:r>
            <a:r>
              <a:rPr lang="en-US" sz="2000" b="1" u="sng" dirty="0" smtClean="0">
                <a:solidFill>
                  <a:srgbClr val="FF0000"/>
                </a:solidFill>
                <a:cs typeface="Times New Roman" pitchFamily="18" charset="0"/>
              </a:rPr>
              <a:t>elementary row operations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The process is called </a:t>
            </a:r>
            <a:r>
              <a:rPr lang="en-US" sz="2000" b="1" u="sng" dirty="0" smtClean="0">
                <a:solidFill>
                  <a:srgbClr val="FF0000"/>
                </a:solidFill>
                <a:cs typeface="Times New Roman" pitchFamily="18" charset="0"/>
              </a:rPr>
              <a:t>Gaussian elimination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369907"/>
            <a:ext cx="27959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Gaussian Elimination</a:t>
            </a:r>
            <a:endParaRPr lang="en-US" sz="2200" b="1" dirty="0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97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399"/>
            <a:ext cx="9144000" cy="645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Manipulating augmented matrices is similar to how we manipulate equations.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1386" y="1282996"/>
          <a:ext cx="17859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Equation" r:id="rId3" imgW="1002960" imgH="203040" progId="Equation.3">
                  <p:embed/>
                </p:oleObj>
              </mc:Choice>
              <mc:Fallback>
                <p:oleObj name="Equation" r:id="rId3" imgW="1002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386" y="1282996"/>
                        <a:ext cx="17859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90047" y="1626781"/>
            <a:ext cx="216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Multiply both sides of an equation by 2</a:t>
            </a:r>
            <a:endParaRPr lang="en-US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56326" name="Object 3"/>
          <p:cNvGraphicFramePr>
            <a:graphicFrameLocks noChangeAspect="1"/>
          </p:cNvGraphicFramePr>
          <p:nvPr/>
        </p:nvGraphicFramePr>
        <p:xfrm>
          <a:off x="725227" y="2413961"/>
          <a:ext cx="528796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Equation" r:id="rId5" imgW="3200400" imgH="711000" progId="Equation.3">
                  <p:embed/>
                </p:oleObj>
              </mc:Choice>
              <mc:Fallback>
                <p:oleObj name="Equation" r:id="rId5" imgW="3200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227" y="2413961"/>
                        <a:ext cx="5287963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6719777" y="2524411"/>
            <a:ext cx="24242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This was a type of </a:t>
            </a: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  <a:cs typeface="Times New Roman" pitchFamily="18" charset="0"/>
              </a:rPr>
              <a:t>elementary row operation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44142" y="4091320"/>
          <a:ext cx="19446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Equation" r:id="rId7" imgW="1091880" imgH="431640" progId="Equation.3">
                  <p:embed/>
                </p:oleObj>
              </mc:Choice>
              <mc:Fallback>
                <p:oleObj name="Equation" r:id="rId7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42" y="4091320"/>
                        <a:ext cx="194468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307262" y="4564911"/>
            <a:ext cx="2721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Add 2 times </a:t>
            </a:r>
            <a:r>
              <a:rPr lang="en-US" sz="1800" b="1" dirty="0" err="1" smtClean="0">
                <a:solidFill>
                  <a:srgbClr val="FF0000"/>
                </a:solidFill>
              </a:rPr>
              <a:t>Eq</a:t>
            </a:r>
            <a:r>
              <a:rPr lang="en-US" sz="1800" b="1" dirty="0" smtClean="0">
                <a:solidFill>
                  <a:srgbClr val="FF0000"/>
                </a:solidFill>
              </a:rPr>
              <a:t> 1 to </a:t>
            </a:r>
            <a:r>
              <a:rPr lang="en-US" sz="1800" b="1" dirty="0" err="1" smtClean="0">
                <a:solidFill>
                  <a:srgbClr val="FF0000"/>
                </a:solidFill>
              </a:rPr>
              <a:t>Eq</a:t>
            </a:r>
            <a:r>
              <a:rPr lang="en-US" sz="1800" b="1" dirty="0" smtClean="0">
                <a:solidFill>
                  <a:srgbClr val="FF0000"/>
                </a:solidFill>
              </a:rPr>
              <a:t> 2 to form a new equation</a:t>
            </a:r>
            <a:endParaRPr lang="en-US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56328" name="Object 3"/>
          <p:cNvGraphicFramePr>
            <a:graphicFrameLocks noChangeAspect="1"/>
          </p:cNvGraphicFramePr>
          <p:nvPr/>
        </p:nvGraphicFramePr>
        <p:xfrm>
          <a:off x="246432" y="5395803"/>
          <a:ext cx="59134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Equation" r:id="rId9" imgW="3581280" imgH="711000" progId="Equation.3">
                  <p:embed/>
                </p:oleObj>
              </mc:Choice>
              <mc:Fallback>
                <p:oleObj name="Equation" r:id="rId9" imgW="3581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32" y="5395803"/>
                        <a:ext cx="5913437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4402470" y="1297284"/>
          <a:ext cx="18986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4" name="Equation" r:id="rId11" imgW="1066680" imgH="203040" progId="Equation.3">
                  <p:embed/>
                </p:oleObj>
              </mc:Choice>
              <mc:Fallback>
                <p:oleObj name="Equation" r:id="rId11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470" y="1297284"/>
                        <a:ext cx="18986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2328271" y="1456660"/>
            <a:ext cx="1818168" cy="10633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4820758" y="4256125"/>
          <a:ext cx="19002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5" name="Equation" r:id="rId13" imgW="1066680" imgH="203040" progId="Equation.3">
                  <p:embed/>
                </p:oleObj>
              </mc:Choice>
              <mc:Fallback>
                <p:oleObj name="Equation" r:id="rId13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0758" y="4256125"/>
                        <a:ext cx="19002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2459405" y="4455042"/>
            <a:ext cx="2261451" cy="3545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0" y="3680638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ight Brace 31"/>
          <p:cNvSpPr/>
          <p:nvPr/>
        </p:nvSpPr>
        <p:spPr>
          <a:xfrm>
            <a:off x="2158409" y="4136065"/>
            <a:ext cx="329610" cy="637954"/>
          </a:xfrm>
          <a:prstGeom prst="righ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13721" y="5226784"/>
            <a:ext cx="303027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This was another type of </a:t>
            </a: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  <a:cs typeface="Times New Roman" pitchFamily="18" charset="0"/>
              </a:rPr>
              <a:t>elementary row operation.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Note that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Eq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2 was </a:t>
            </a:r>
            <a:r>
              <a:rPr lang="en-US" sz="2000" b="1" i="1" u="sng" dirty="0" smtClean="0">
                <a:solidFill>
                  <a:schemeClr val="accent2"/>
                </a:solidFill>
                <a:cs typeface="Times New Roman" pitchFamily="18" charset="0"/>
              </a:rPr>
              <a:t>replaced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by the new equation.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359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399"/>
            <a:ext cx="9144000" cy="645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Elementary Row Operations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There are three types of elementary row operations:</a:t>
            </a:r>
          </a:p>
          <a:p>
            <a:pPr marL="457200" indent="-457200">
              <a:spcBef>
                <a:spcPct val="20000"/>
              </a:spcBef>
              <a:buAutoNum type="arabicParenR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Multiply a row by a non-zero constant</a:t>
            </a:r>
          </a:p>
          <a:p>
            <a:pPr marL="1371600" lvl="2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u="sng" dirty="0" smtClean="0">
                <a:solidFill>
                  <a:schemeClr val="accent2"/>
                </a:solidFill>
                <a:cs typeface="Times New Roman" pitchFamily="18" charset="0"/>
              </a:rPr>
              <a:t>Notation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  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3R</a:t>
            </a:r>
            <a:r>
              <a:rPr lang="en-US" sz="2200" b="1" baseline="-25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     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(multiply row 1 by 3)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AutoNum type="arabicParenR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Interchange two rows</a:t>
            </a:r>
          </a:p>
          <a:p>
            <a:pPr marL="1371600" lvl="4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u="sng" dirty="0" smtClean="0">
                <a:solidFill>
                  <a:schemeClr val="accent2"/>
                </a:solidFill>
                <a:cs typeface="Times New Roman" pitchFamily="18" charset="0"/>
              </a:rPr>
              <a:t>Notation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 R</a:t>
            </a:r>
            <a:r>
              <a:rPr lang="en-US" sz="2200" b="1" baseline="-25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2,3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     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(interchange row 2 and row 3)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AutoNum type="arabicParenR"/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Add a multiple of one row to another row</a:t>
            </a:r>
          </a:p>
          <a:p>
            <a:pPr marL="1371600" lvl="2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u="sng" dirty="0" smtClean="0">
                <a:solidFill>
                  <a:schemeClr val="accent2"/>
                </a:solidFill>
                <a:cs typeface="Times New Roman" pitchFamily="18" charset="0"/>
              </a:rPr>
              <a:t>Notation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 R</a:t>
            </a:r>
            <a:r>
              <a:rPr lang="en-US" sz="2200" b="1" baseline="-25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2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+ (3)R</a:t>
            </a:r>
            <a:r>
              <a:rPr lang="en-US" sz="2200" b="1" baseline="-250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       (add 3 times row 1 to row 2)</a:t>
            </a:r>
          </a:p>
          <a:p>
            <a:pPr marL="1371600" lvl="2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  <a:sym typeface="Symbol"/>
            </a:endParaRPr>
          </a:p>
          <a:p>
            <a:pPr marL="1371600" lvl="2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  <a:sym typeface="Symbol"/>
            </a:endParaRPr>
          </a:p>
          <a:p>
            <a:pPr marL="457200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  <a:sym typeface="Symbol"/>
            </a:endParaRPr>
          </a:p>
          <a:p>
            <a:pPr>
              <a:spcBef>
                <a:spcPct val="20000"/>
              </a:spcBef>
              <a:tabLst>
                <a:tab pos="574675" algn="l"/>
                <a:tab pos="914400" algn="l"/>
              </a:tabLst>
            </a:pPr>
            <a:r>
              <a:rPr lang="en-US" sz="2200" u="sng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Note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: 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Elementary column operations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  <a:sym typeface="Symbol"/>
              </a:rPr>
              <a:t> cannot be used to solve systems of equations, but they could perhaps be used in other applications not covered in this course.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1371600" lvl="2" indent="-457200"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59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142094" y="3388242"/>
            <a:ext cx="342538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24893" y="3724940"/>
            <a:ext cx="386317" cy="368595"/>
          </a:xfrm>
          <a:prstGeom prst="rect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66930" y="1811079"/>
            <a:ext cx="235691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63386" y="2147777"/>
            <a:ext cx="265814" cy="723014"/>
          </a:xfrm>
          <a:prstGeom prst="rect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999"/>
              </a:solidFill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18978F48-C2F2-4E05-8749-9958D32F1F3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406399"/>
            <a:ext cx="9144000" cy="645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Example 1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Solve the following three equations using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Gaussian elimination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  <a:cs typeface="Times New Roman" pitchFamily="18" charset="0"/>
              </a:rPr>
              <a:t>Solution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  Form the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augmented matrix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Perform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elementary row operations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using column 1 as the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pivot column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Perform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elementary row operations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using column 2 as the </a:t>
            </a: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pivot column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b="1" i="1" dirty="0" smtClean="0">
                <a:solidFill>
                  <a:schemeClr val="accent2"/>
                </a:solidFill>
                <a:cs typeface="Times New Roman" pitchFamily="18" charset="0"/>
              </a:rPr>
              <a:t>Back substitute </a:t>
            </a: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to solve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  <a:cs typeface="Times New Roman" pitchFamily="18" charset="0"/>
              </a:rPr>
              <a:t>for x, y, and z.</a:t>
            </a:r>
          </a:p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endParaRPr lang="en-US" sz="22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63847" y="830595"/>
          <a:ext cx="1762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3" imgW="990360" imgH="660240" progId="Equation.3">
                  <p:embed/>
                </p:oleObj>
              </mc:Choice>
              <mc:Fallback>
                <p:oleObj name="Equation" r:id="rId3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847" y="830595"/>
                        <a:ext cx="17621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68726" y="1758950"/>
          <a:ext cx="35877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5" imgW="2171520" imgH="711000" progId="Equation.3">
                  <p:embed/>
                </p:oleObj>
              </mc:Choice>
              <mc:Fallback>
                <p:oleObj name="Equation" r:id="rId5" imgW="2171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726" y="1758950"/>
                        <a:ext cx="358775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46834" y="2954817"/>
          <a:ext cx="40036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7" imgW="2425680" imgH="711000" progId="Equation.3">
                  <p:embed/>
                </p:oleObj>
              </mc:Choice>
              <mc:Fallback>
                <p:oleObj name="Equation" r:id="rId7" imgW="2425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834" y="2954817"/>
                        <a:ext cx="400367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687962" y="4183837"/>
          <a:ext cx="209708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9" imgW="1269720" imgH="711000" progId="Equation.3">
                  <p:embed/>
                </p:oleObj>
              </mc:Choice>
              <mc:Fallback>
                <p:oleObj name="Equation" r:id="rId9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962" y="4183837"/>
                        <a:ext cx="2097087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28938" y="5499100"/>
          <a:ext cx="37528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3" name="Equation" r:id="rId11" imgW="2120760" imgH="672840" progId="Equation.3">
                  <p:embed/>
                </p:oleObj>
              </mc:Choice>
              <mc:Fallback>
                <p:oleObj name="Equation" r:id="rId11" imgW="21207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38" y="5499100"/>
                        <a:ext cx="375285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29201" y="967563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006600"/>
                </a:solidFill>
              </a:rPr>
              <a:t>Pivot element</a:t>
            </a:r>
            <a:endParaRPr lang="en-US" sz="1800" b="1" i="1" dirty="0">
              <a:solidFill>
                <a:srgbClr val="0066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976039" y="1318437"/>
            <a:ext cx="159487" cy="489098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13498" y="1247554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Pivot column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039834" y="1552353"/>
            <a:ext cx="255180" cy="8506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91916" y="4224670"/>
            <a:ext cx="2052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The matrix is now in </a:t>
            </a:r>
            <a:r>
              <a:rPr lang="en-US" sz="1800" b="1" i="1" dirty="0" smtClean="0">
                <a:solidFill>
                  <a:schemeClr val="accent2"/>
                </a:solidFill>
              </a:rPr>
              <a:t>row-echelon</a:t>
            </a:r>
            <a:r>
              <a:rPr lang="en-US" sz="1800" dirty="0" smtClean="0">
                <a:solidFill>
                  <a:schemeClr val="accent2"/>
                </a:solidFill>
              </a:rPr>
              <a:t> form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MATLAB Lecture #2   EGR 271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Circuit Theory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55306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4928</TotalTime>
  <Words>1260</Words>
  <Application>Microsoft Office PowerPoint</Application>
  <PresentationFormat>On-screen Show (4:3)</PresentationFormat>
  <Paragraphs>193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464</cp:revision>
  <cp:lastPrinted>2003-10-06T06:34:52Z</cp:lastPrinted>
  <dcterms:created xsi:type="dcterms:W3CDTF">2003-05-19T18:05:36Z</dcterms:created>
  <dcterms:modified xsi:type="dcterms:W3CDTF">2013-10-07T15:37:28Z</dcterms:modified>
</cp:coreProperties>
</file>