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89" r:id="rId2"/>
    <p:sldId id="288" r:id="rId3"/>
    <p:sldId id="291" r:id="rId4"/>
    <p:sldId id="292" r:id="rId5"/>
    <p:sldId id="305" r:id="rId6"/>
    <p:sldId id="306" r:id="rId7"/>
    <p:sldId id="318" r:id="rId8"/>
    <p:sldId id="307" r:id="rId9"/>
    <p:sldId id="308" r:id="rId10"/>
    <p:sldId id="311" r:id="rId11"/>
    <p:sldId id="315" r:id="rId12"/>
    <p:sldId id="316" r:id="rId13"/>
    <p:sldId id="319" r:id="rId14"/>
    <p:sldId id="336" r:id="rId15"/>
    <p:sldId id="335" r:id="rId16"/>
    <p:sldId id="320" r:id="rId17"/>
    <p:sldId id="321" r:id="rId18"/>
    <p:sldId id="325" r:id="rId19"/>
    <p:sldId id="322" r:id="rId20"/>
    <p:sldId id="328" r:id="rId21"/>
    <p:sldId id="330" r:id="rId22"/>
    <p:sldId id="337" r:id="rId23"/>
    <p:sldId id="329" r:id="rId24"/>
    <p:sldId id="331" r:id="rId25"/>
    <p:sldId id="339" r:id="rId26"/>
    <p:sldId id="332" r:id="rId27"/>
    <p:sldId id="333" r:id="rId28"/>
    <p:sldId id="334" r:id="rId29"/>
    <p:sldId id="327" r:id="rId30"/>
    <p:sldId id="338" r:id="rId31"/>
  </p:sldIdLst>
  <p:sldSz cx="9144000" cy="6858000" type="screen4x3"/>
  <p:notesSz cx="6954838"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00"/>
    <a:srgbClr val="CCFFFF"/>
    <a:srgbClr val="FFFF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31" autoAdjust="0"/>
    <p:restoredTop sz="94426" autoAdjust="0"/>
  </p:normalViewPr>
  <p:slideViewPr>
    <p:cSldViewPr snapToGrid="0" snapToObjects="1">
      <p:cViewPr>
        <p:scale>
          <a:sx n="120" d="100"/>
          <a:sy n="120" d="100"/>
        </p:scale>
        <p:origin x="-1590"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sz="quarter" idx="1"/>
          </p:nvPr>
        </p:nvSpPr>
        <p:spPr bwMode="auto">
          <a:xfrm>
            <a:off x="3941075"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ChangeArrowheads="1"/>
          </p:cNvSpPr>
          <p:nvPr>
            <p:ph type="ftr" sz="quarter" idx="2"/>
          </p:nvPr>
        </p:nvSpPr>
        <p:spPr bwMode="auto">
          <a:xfrm>
            <a:off x="0" y="8843645"/>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defRPr sz="1200"/>
            </a:lvl1pPr>
          </a:lstStyle>
          <a:p>
            <a:pPr>
              <a:defRPr/>
            </a:pPr>
            <a:endParaRPr lang="en-US"/>
          </a:p>
        </p:txBody>
      </p:sp>
      <p:sp>
        <p:nvSpPr>
          <p:cNvPr id="18437" name="Rectangle 5"/>
          <p:cNvSpPr>
            <a:spLocks noGrp="1" noChangeArrowheads="1"/>
          </p:cNvSpPr>
          <p:nvPr>
            <p:ph type="sldNum" sz="quarter" idx="3"/>
          </p:nvPr>
        </p:nvSpPr>
        <p:spPr bwMode="auto">
          <a:xfrm>
            <a:off x="3941075" y="8843645"/>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a:defRPr sz="1200"/>
            </a:lvl1pPr>
          </a:lstStyle>
          <a:p>
            <a:pPr>
              <a:defRPr/>
            </a:pPr>
            <a:fld id="{3809E36B-6AC5-43F3-9B5D-36EAB1629E55}" type="slidenum">
              <a:rPr lang="en-US"/>
              <a:pPr>
                <a:defRPr/>
              </a:pPr>
              <a:t>‹#›</a:t>
            </a:fld>
            <a:endParaRPr lang="en-US"/>
          </a:p>
        </p:txBody>
      </p:sp>
    </p:spTree>
    <p:extLst>
      <p:ext uri="{BB962C8B-B14F-4D97-AF65-F5344CB8AC3E}">
        <p14:creationId xmlns:p14="http://schemas.microsoft.com/office/powerpoint/2010/main" val="119740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41075"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27312" y="4421823"/>
            <a:ext cx="5100215" cy="418909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3645"/>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41075" y="8843645"/>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a:defRPr sz="1200"/>
            </a:lvl1pPr>
          </a:lstStyle>
          <a:p>
            <a:pPr>
              <a:defRPr/>
            </a:pPr>
            <a:fld id="{B7697815-8330-4E5A-8DA5-C2344FECE4E6}" type="slidenum">
              <a:rPr lang="en-US"/>
              <a:pPr>
                <a:defRPr/>
              </a:pPr>
              <a:t>‹#›</a:t>
            </a:fld>
            <a:endParaRPr lang="en-US"/>
          </a:p>
        </p:txBody>
      </p:sp>
    </p:spTree>
    <p:extLst>
      <p:ext uri="{BB962C8B-B14F-4D97-AF65-F5344CB8AC3E}">
        <p14:creationId xmlns:p14="http://schemas.microsoft.com/office/powerpoint/2010/main" val="2811522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697815-8330-4E5A-8DA5-C2344FECE4E6}" type="slidenum">
              <a:rPr lang="en-US" smtClean="0"/>
              <a:pPr>
                <a:defRPr/>
              </a:pPr>
              <a:t>23</a:t>
            </a:fld>
            <a:endParaRPr lang="en-US"/>
          </a:p>
        </p:txBody>
      </p:sp>
    </p:spTree>
    <p:extLst>
      <p:ext uri="{BB962C8B-B14F-4D97-AF65-F5344CB8AC3E}">
        <p14:creationId xmlns:p14="http://schemas.microsoft.com/office/powerpoint/2010/main" val="516230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A7AF8-83AC-4606-9B6C-BD1590A00A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00F4C2-FEDF-4AD1-A1C1-90DA0732255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46EAF9-F77B-4D43-BD0E-DC8019663DC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EAA4A9-CE8A-4706-993B-D83ACBA199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DED2C-CF68-4040-B478-B999680C071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8E1D6C-751D-4FBC-8B8D-6860804638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52F231-9373-4AFB-816A-9122A4F368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B9045C-24D4-44E3-A5CE-09B7D702C1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C5EFEC-ED7C-49B7-B277-8E82B531B07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62571E-B157-4B1D-B41F-5BF6761F59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28B141-BED4-4B5C-A3C6-60D2514B05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B630DC-2314-47C8-B472-E9CA3687F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cstate="print"/>
          <a:srcRect l="56790" t="20093" r="36100" b="62554"/>
          <a:stretch>
            <a:fillRect/>
          </a:stretch>
        </p:blipFill>
        <p:spPr bwMode="auto">
          <a:xfrm>
            <a:off x="6257925" y="381000"/>
            <a:ext cx="2886075" cy="3962239"/>
          </a:xfrm>
          <a:prstGeom prst="rect">
            <a:avLst/>
          </a:prstGeom>
          <a:noFill/>
          <a:ln w="9525">
            <a:noFill/>
            <a:miter lim="800000"/>
            <a:headEnd/>
            <a:tailEnd/>
          </a:ln>
        </p:spPr>
      </p:pic>
      <p:sp>
        <p:nvSpPr>
          <p:cNvPr id="9218" name="Slide Number Placeholder 5"/>
          <p:cNvSpPr>
            <a:spLocks noGrp="1"/>
          </p:cNvSpPr>
          <p:nvPr>
            <p:ph type="sldNum" sz="quarter" idx="12"/>
          </p:nvPr>
        </p:nvSpPr>
        <p:spPr>
          <a:xfrm>
            <a:off x="7239000" y="0"/>
            <a:ext cx="1905000" cy="457200"/>
          </a:xfrm>
          <a:noFill/>
        </p:spPr>
        <p:txBody>
          <a:bodyPr/>
          <a:lstStyle/>
          <a:p>
            <a:fld id="{83B14A58-A0AF-4119-AAC7-5996DE6F86F1}" type="slidenum">
              <a:rPr lang="en-US" smtClean="0"/>
              <a:pPr/>
              <a:t>1</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
        <p:nvSpPr>
          <p:cNvPr id="3073" name="Rectangle 1"/>
          <p:cNvSpPr>
            <a:spLocks noChangeArrowheads="1"/>
          </p:cNvSpPr>
          <p:nvPr/>
        </p:nvSpPr>
        <p:spPr bwMode="auto">
          <a:xfrm>
            <a:off x="0" y="381000"/>
            <a:ext cx="6553200" cy="65925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28600" marR="0" lvl="0" indent="-228600" defTabSz="914400" eaLnBrk="1" latinLnBrk="0" hangingPunct="1">
              <a:lnSpc>
                <a:spcPct val="100000"/>
              </a:lnSpc>
              <a:spcBef>
                <a:spcPct val="20000"/>
              </a:spcBef>
              <a:buClrTx/>
              <a:buSzTx/>
              <a:tabLst>
                <a:tab pos="228600" algn="l"/>
                <a:tab pos="520700" algn="l"/>
              </a:tabLst>
            </a:pPr>
            <a:r>
              <a:rPr lang="en-US" b="1" u="sng" dirty="0" smtClean="0">
                <a:solidFill>
                  <a:schemeClr val="accent2"/>
                </a:solidFill>
              </a:rPr>
              <a:t>MATLAB in EGR 271-272</a:t>
            </a:r>
          </a:p>
          <a:p>
            <a:pPr marR="0" lvl="0" defTabSz="914400" eaLnBrk="0" latinLnBrk="0" hangingPunct="0">
              <a:lnSpc>
                <a:spcPct val="100000"/>
              </a:lnSpc>
              <a:spcBef>
                <a:spcPct val="20000"/>
              </a:spcBef>
              <a:buClrTx/>
              <a:buSzTx/>
              <a:tabLst>
                <a:tab pos="342900" algn="l"/>
                <a:tab pos="520700" algn="l"/>
              </a:tabLst>
            </a:pPr>
            <a:r>
              <a:rPr lang="en-US" dirty="0" smtClean="0">
                <a:solidFill>
                  <a:schemeClr val="accent2"/>
                </a:solidFill>
              </a:rPr>
              <a:t>MATLAB is a powerful and widely used application for mathematics and engineering.  It is commonly used by electrical and computer engineers and it is highly likely that electrical and computer engineering students will use MATLAB in later courses and as working engineers.</a:t>
            </a:r>
          </a:p>
          <a:p>
            <a:pPr marR="0" lvl="0" defTabSz="914400" eaLnBrk="0" latinLnBrk="0" hangingPunct="0">
              <a:lnSpc>
                <a:spcPct val="100000"/>
              </a:lnSpc>
              <a:spcBef>
                <a:spcPct val="20000"/>
              </a:spcBef>
              <a:buClrTx/>
              <a:buSzTx/>
              <a:tabLst>
                <a:tab pos="342900" algn="l"/>
                <a:tab pos="520700" algn="l"/>
              </a:tabLst>
            </a:pPr>
            <a:r>
              <a:rPr lang="en-US" dirty="0" smtClean="0">
                <a:solidFill>
                  <a:schemeClr val="accent2"/>
                </a:solidFill>
              </a:rPr>
              <a:t>MATLAB will be used in EGR 271-272 in many areas, including:</a:t>
            </a:r>
          </a:p>
          <a:p>
            <a:pPr marL="228600" marR="0" lvl="0" indent="-228600" defTabSz="914400" eaLnBrk="0" latinLnBrk="0" hangingPunct="0">
              <a:lnSpc>
                <a:spcPct val="100000"/>
              </a:lnSpc>
              <a:spcBef>
                <a:spcPct val="20000"/>
              </a:spcBef>
              <a:buClrTx/>
              <a:buSzTx/>
              <a:buFontTx/>
              <a:buChar char="•"/>
              <a:tabLst>
                <a:tab pos="228600" algn="l"/>
                <a:tab pos="520700" algn="l"/>
              </a:tabLst>
            </a:pPr>
            <a:r>
              <a:rPr lang="en-US" dirty="0" smtClean="0">
                <a:solidFill>
                  <a:schemeClr val="accent2"/>
                </a:solidFill>
              </a:rPr>
              <a:t>Solving systems of equations</a:t>
            </a:r>
          </a:p>
          <a:p>
            <a:pPr marL="228600" marR="0" lvl="0" indent="-228600" defTabSz="914400" eaLnBrk="0" latinLnBrk="0" hangingPunct="0">
              <a:lnSpc>
                <a:spcPct val="100000"/>
              </a:lnSpc>
              <a:spcBef>
                <a:spcPct val="20000"/>
              </a:spcBef>
              <a:buClrTx/>
              <a:buSzTx/>
              <a:buFontTx/>
              <a:buChar char="•"/>
              <a:tabLst>
                <a:tab pos="228600" algn="l"/>
                <a:tab pos="520700" algn="l"/>
              </a:tabLst>
            </a:pPr>
            <a:r>
              <a:rPr lang="en-US" dirty="0" smtClean="0">
                <a:solidFill>
                  <a:schemeClr val="accent2"/>
                </a:solidFill>
              </a:rPr>
              <a:t>Performing symbolic calculations</a:t>
            </a:r>
          </a:p>
          <a:p>
            <a:pPr marL="228600" marR="0" lvl="0" indent="-228600" defTabSz="914400" eaLnBrk="0" latinLnBrk="0" hangingPunct="0">
              <a:lnSpc>
                <a:spcPct val="100000"/>
              </a:lnSpc>
              <a:spcBef>
                <a:spcPct val="20000"/>
              </a:spcBef>
              <a:buClrTx/>
              <a:buSzTx/>
              <a:buFontTx/>
              <a:buChar char="•"/>
              <a:tabLst>
                <a:tab pos="228600" algn="l"/>
                <a:tab pos="520700" algn="l"/>
              </a:tabLst>
            </a:pPr>
            <a:r>
              <a:rPr lang="en-US" dirty="0" smtClean="0">
                <a:solidFill>
                  <a:schemeClr val="accent2"/>
                </a:solidFill>
              </a:rPr>
              <a:t>Writing interactive programs</a:t>
            </a:r>
          </a:p>
          <a:p>
            <a:pPr marL="228600" marR="0" lvl="0" indent="-228600" defTabSz="914400" eaLnBrk="0" latinLnBrk="0" hangingPunct="0">
              <a:lnSpc>
                <a:spcPct val="100000"/>
              </a:lnSpc>
              <a:spcBef>
                <a:spcPct val="20000"/>
              </a:spcBef>
              <a:buClrTx/>
              <a:buSzTx/>
              <a:buFontTx/>
              <a:buChar char="•"/>
              <a:tabLst>
                <a:tab pos="228600" algn="l"/>
                <a:tab pos="520700" algn="l"/>
              </a:tabLst>
            </a:pPr>
            <a:r>
              <a:rPr lang="en-US" dirty="0" smtClean="0">
                <a:solidFill>
                  <a:schemeClr val="accent2"/>
                </a:solidFill>
              </a:rPr>
              <a:t>Determining graphical results</a:t>
            </a:r>
          </a:p>
          <a:p>
            <a:pPr marL="228600" marR="0" lvl="0" indent="-228600" defTabSz="914400" eaLnBrk="0" latinLnBrk="0" hangingPunct="0">
              <a:lnSpc>
                <a:spcPct val="100000"/>
              </a:lnSpc>
              <a:spcBef>
                <a:spcPct val="20000"/>
              </a:spcBef>
              <a:buClrTx/>
              <a:buSzTx/>
              <a:buFontTx/>
              <a:buChar char="•"/>
              <a:tabLst>
                <a:tab pos="228600" algn="l"/>
                <a:tab pos="520700" algn="l"/>
              </a:tabLst>
            </a:pPr>
            <a:r>
              <a:rPr lang="en-US" dirty="0" smtClean="0">
                <a:solidFill>
                  <a:schemeClr val="accent2"/>
                </a:solidFill>
              </a:rPr>
              <a:t>Analyzing AC circuits using complex numbers</a:t>
            </a:r>
          </a:p>
          <a:p>
            <a:pPr marL="228600" marR="0" lvl="0" indent="-228600" defTabSz="914400" eaLnBrk="0" latinLnBrk="0" hangingPunct="0">
              <a:lnSpc>
                <a:spcPct val="100000"/>
              </a:lnSpc>
              <a:spcBef>
                <a:spcPct val="20000"/>
              </a:spcBef>
              <a:buClrTx/>
              <a:buSzTx/>
              <a:buFontTx/>
              <a:buChar char="•"/>
              <a:tabLst>
                <a:tab pos="228600" algn="l"/>
                <a:tab pos="520700" algn="l"/>
              </a:tabLst>
            </a:pPr>
            <a:r>
              <a:rPr lang="en-US" dirty="0" smtClean="0">
                <a:solidFill>
                  <a:schemeClr val="accent2"/>
                </a:solidFill>
              </a:rPr>
              <a:t>Analyzing circuits and systems using with Laplace transforms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5"/>
          <p:cNvSpPr>
            <a:spLocks noGrp="1"/>
          </p:cNvSpPr>
          <p:nvPr>
            <p:ph type="sldNum" sz="quarter" idx="12"/>
          </p:nvPr>
        </p:nvSpPr>
        <p:spPr>
          <a:xfrm>
            <a:off x="7239000" y="0"/>
            <a:ext cx="1905000" cy="381000"/>
          </a:xfrm>
        </p:spPr>
        <p:txBody>
          <a:bodyPr/>
          <a:lstStyle/>
          <a:p>
            <a:fld id="{D7DE78E7-E3E7-476C-B996-3C2F07A173C2}" type="slidenum">
              <a:rPr lang="en-US"/>
              <a:pPr/>
              <a:t>10</a:t>
            </a:fld>
            <a:endParaRPr lang="en-US" dirty="0"/>
          </a:p>
        </p:txBody>
      </p:sp>
      <p:grpSp>
        <p:nvGrpSpPr>
          <p:cNvPr id="2" name="Group 125"/>
          <p:cNvGrpSpPr>
            <a:grpSpLocks/>
          </p:cNvGrpSpPr>
          <p:nvPr/>
        </p:nvGrpSpPr>
        <p:grpSpPr bwMode="auto">
          <a:xfrm>
            <a:off x="212725" y="523875"/>
            <a:ext cx="5354638" cy="5946775"/>
            <a:chOff x="-3" y="-3"/>
            <a:chExt cx="3173" cy="8650"/>
          </a:xfrm>
        </p:grpSpPr>
        <p:grpSp>
          <p:nvGrpSpPr>
            <p:cNvPr id="3" name="Group 123"/>
            <p:cNvGrpSpPr>
              <a:grpSpLocks/>
            </p:cNvGrpSpPr>
            <p:nvPr/>
          </p:nvGrpSpPr>
          <p:grpSpPr bwMode="auto">
            <a:xfrm>
              <a:off x="0" y="0"/>
              <a:ext cx="3167" cy="8644"/>
              <a:chOff x="0" y="0"/>
              <a:chExt cx="3167" cy="8644"/>
            </a:xfrm>
          </p:grpSpPr>
          <p:grpSp>
            <p:nvGrpSpPr>
              <p:cNvPr id="4" name="Group 50"/>
              <p:cNvGrpSpPr>
                <a:grpSpLocks/>
              </p:cNvGrpSpPr>
              <p:nvPr/>
            </p:nvGrpSpPr>
            <p:grpSpPr bwMode="auto">
              <a:xfrm>
                <a:off x="0" y="0"/>
                <a:ext cx="820" cy="461"/>
                <a:chOff x="0" y="0"/>
                <a:chExt cx="820" cy="461"/>
              </a:xfrm>
            </p:grpSpPr>
            <p:sp>
              <p:nvSpPr>
                <p:cNvPr id="330801" name="Rectangle 49"/>
                <p:cNvSpPr>
                  <a:spLocks noChangeArrowheads="1"/>
                </p:cNvSpPr>
                <p:nvPr/>
              </p:nvSpPr>
              <p:spPr bwMode="auto">
                <a:xfrm>
                  <a:off x="0" y="0"/>
                  <a:ext cx="820" cy="461"/>
                </a:xfrm>
                <a:prstGeom prst="rect">
                  <a:avLst/>
                </a:prstGeom>
                <a:solidFill>
                  <a:srgbClr val="99CCFF"/>
                </a:solidFill>
                <a:ln w="9525">
                  <a:noFill/>
                  <a:miter lim="800000"/>
                  <a:headEnd/>
                  <a:tailEnd/>
                </a:ln>
                <a:effectLst/>
              </p:spPr>
              <p:txBody>
                <a:bodyPr/>
                <a:lstStyle/>
                <a:p>
                  <a:endParaRPr lang="en-US"/>
                </a:p>
              </p:txBody>
            </p:sp>
            <p:grpSp>
              <p:nvGrpSpPr>
                <p:cNvPr id="5" name="Group 48"/>
                <p:cNvGrpSpPr>
                  <a:grpSpLocks/>
                </p:cNvGrpSpPr>
                <p:nvPr/>
              </p:nvGrpSpPr>
              <p:grpSpPr bwMode="auto">
                <a:xfrm>
                  <a:off x="0" y="0"/>
                  <a:ext cx="820" cy="461"/>
                  <a:chOff x="0" y="0"/>
                  <a:chExt cx="820" cy="461"/>
                </a:xfrm>
              </p:grpSpPr>
              <p:sp>
                <p:nvSpPr>
                  <p:cNvPr id="330763" name="Rectangle 11"/>
                  <p:cNvSpPr>
                    <a:spLocks noChangeArrowheads="1"/>
                  </p:cNvSpPr>
                  <p:nvPr/>
                </p:nvSpPr>
                <p:spPr bwMode="auto">
                  <a:xfrm>
                    <a:off x="43" y="0"/>
                    <a:ext cx="734" cy="461"/>
                  </a:xfrm>
                  <a:prstGeom prst="rect">
                    <a:avLst/>
                  </a:prstGeom>
                  <a:solidFill>
                    <a:srgbClr val="99CCFF"/>
                  </a:solidFill>
                  <a:ln w="9525">
                    <a:noFill/>
                    <a:miter lim="800000"/>
                    <a:headEnd/>
                    <a:tailEnd/>
                  </a:ln>
                  <a:effectLst/>
                </p:spPr>
                <p:txBody>
                  <a:bodyPr/>
                  <a:lstStyle/>
                  <a:p>
                    <a:r>
                      <a:rPr lang="en-US" sz="1800" dirty="0">
                        <a:cs typeface="Times New Roman" pitchFamily="18" charset="0"/>
                      </a:rPr>
                      <a:t>Function</a:t>
                    </a:r>
                    <a:endParaRPr lang="en-US" sz="1200" dirty="0">
                      <a:cs typeface="Times New Roman" pitchFamily="18" charset="0"/>
                    </a:endParaRPr>
                  </a:p>
                  <a:p>
                    <a:pPr eaLnBrk="0" hangingPunct="0"/>
                    <a:endParaRPr lang="en-US" dirty="0"/>
                  </a:p>
                </p:txBody>
              </p:sp>
              <p:sp>
                <p:nvSpPr>
                  <p:cNvPr id="330799" name="Rectangle 47"/>
                  <p:cNvSpPr>
                    <a:spLocks noChangeArrowheads="1"/>
                  </p:cNvSpPr>
                  <p:nvPr/>
                </p:nvSpPr>
                <p:spPr bwMode="auto">
                  <a:xfrm>
                    <a:off x="0" y="0"/>
                    <a:ext cx="820" cy="461"/>
                  </a:xfrm>
                  <a:prstGeom prst="rect">
                    <a:avLst/>
                  </a:prstGeom>
                  <a:noFill/>
                  <a:ln w="7">
                    <a:solidFill>
                      <a:srgbClr val="A0A0A0"/>
                    </a:solidFill>
                    <a:miter lim="800000"/>
                    <a:headEnd/>
                    <a:tailEnd/>
                  </a:ln>
                  <a:effectLst/>
                </p:spPr>
                <p:txBody>
                  <a:bodyPr/>
                  <a:lstStyle/>
                  <a:p>
                    <a:endParaRPr lang="en-US"/>
                  </a:p>
                </p:txBody>
              </p:sp>
            </p:grpSp>
          </p:grpSp>
          <p:grpSp>
            <p:nvGrpSpPr>
              <p:cNvPr id="6" name="Group 54"/>
              <p:cNvGrpSpPr>
                <a:grpSpLocks/>
              </p:cNvGrpSpPr>
              <p:nvPr/>
            </p:nvGrpSpPr>
            <p:grpSpPr bwMode="auto">
              <a:xfrm>
                <a:off x="820" y="0"/>
                <a:ext cx="2347" cy="461"/>
                <a:chOff x="820" y="0"/>
                <a:chExt cx="2347" cy="461"/>
              </a:xfrm>
            </p:grpSpPr>
            <p:sp>
              <p:nvSpPr>
                <p:cNvPr id="330805" name="Rectangle 53"/>
                <p:cNvSpPr>
                  <a:spLocks noChangeArrowheads="1"/>
                </p:cNvSpPr>
                <p:nvPr/>
              </p:nvSpPr>
              <p:spPr bwMode="auto">
                <a:xfrm>
                  <a:off x="820" y="0"/>
                  <a:ext cx="2347" cy="461"/>
                </a:xfrm>
                <a:prstGeom prst="rect">
                  <a:avLst/>
                </a:prstGeom>
                <a:solidFill>
                  <a:srgbClr val="99CCFF"/>
                </a:solidFill>
                <a:ln w="9525">
                  <a:noFill/>
                  <a:miter lim="800000"/>
                  <a:headEnd/>
                  <a:tailEnd/>
                </a:ln>
                <a:effectLst/>
              </p:spPr>
              <p:txBody>
                <a:bodyPr/>
                <a:lstStyle/>
                <a:p>
                  <a:endParaRPr lang="en-US"/>
                </a:p>
              </p:txBody>
            </p:sp>
            <p:grpSp>
              <p:nvGrpSpPr>
                <p:cNvPr id="7" name="Group 52"/>
                <p:cNvGrpSpPr>
                  <a:grpSpLocks/>
                </p:cNvGrpSpPr>
                <p:nvPr/>
              </p:nvGrpSpPr>
              <p:grpSpPr bwMode="auto">
                <a:xfrm>
                  <a:off x="820" y="0"/>
                  <a:ext cx="2347" cy="461"/>
                  <a:chOff x="820" y="0"/>
                  <a:chExt cx="2347" cy="461"/>
                </a:xfrm>
              </p:grpSpPr>
              <p:sp>
                <p:nvSpPr>
                  <p:cNvPr id="330764" name="Rectangle 12"/>
                  <p:cNvSpPr>
                    <a:spLocks noChangeArrowheads="1"/>
                  </p:cNvSpPr>
                  <p:nvPr/>
                </p:nvSpPr>
                <p:spPr bwMode="auto">
                  <a:xfrm>
                    <a:off x="863" y="0"/>
                    <a:ext cx="2261" cy="461"/>
                  </a:xfrm>
                  <a:prstGeom prst="rect">
                    <a:avLst/>
                  </a:prstGeom>
                  <a:solidFill>
                    <a:srgbClr val="99CCFF"/>
                  </a:solidFill>
                  <a:ln w="9525">
                    <a:noFill/>
                    <a:miter lim="800000"/>
                    <a:headEnd/>
                    <a:tailEnd/>
                  </a:ln>
                  <a:effectLst/>
                </p:spPr>
                <p:txBody>
                  <a:bodyPr/>
                  <a:lstStyle/>
                  <a:p>
                    <a:pPr algn="ctr"/>
                    <a:r>
                      <a:rPr lang="en-US" sz="1800">
                        <a:cs typeface="Times New Roman" pitchFamily="18" charset="0"/>
                      </a:rPr>
                      <a:t>Description</a:t>
                    </a:r>
                    <a:endParaRPr lang="en-US" sz="1200">
                      <a:cs typeface="Times New Roman" pitchFamily="18" charset="0"/>
                    </a:endParaRPr>
                  </a:p>
                  <a:p>
                    <a:pPr algn="ctr" eaLnBrk="0" hangingPunct="0"/>
                    <a:endParaRPr lang="en-US"/>
                  </a:p>
                </p:txBody>
              </p:sp>
              <p:sp>
                <p:nvSpPr>
                  <p:cNvPr id="330803" name="Rectangle 51"/>
                  <p:cNvSpPr>
                    <a:spLocks noChangeArrowheads="1"/>
                  </p:cNvSpPr>
                  <p:nvPr/>
                </p:nvSpPr>
                <p:spPr bwMode="auto">
                  <a:xfrm>
                    <a:off x="820" y="0"/>
                    <a:ext cx="2347" cy="461"/>
                  </a:xfrm>
                  <a:prstGeom prst="rect">
                    <a:avLst/>
                  </a:prstGeom>
                  <a:noFill/>
                  <a:ln w="7">
                    <a:solidFill>
                      <a:srgbClr val="A0A0A0"/>
                    </a:solidFill>
                    <a:miter lim="800000"/>
                    <a:headEnd/>
                    <a:tailEnd/>
                  </a:ln>
                  <a:effectLst/>
                </p:spPr>
                <p:txBody>
                  <a:bodyPr/>
                  <a:lstStyle/>
                  <a:p>
                    <a:endParaRPr lang="en-US"/>
                  </a:p>
                </p:txBody>
              </p:sp>
            </p:grpSp>
          </p:grpSp>
          <p:grpSp>
            <p:nvGrpSpPr>
              <p:cNvPr id="8" name="Group 56"/>
              <p:cNvGrpSpPr>
                <a:grpSpLocks/>
              </p:cNvGrpSpPr>
              <p:nvPr/>
            </p:nvGrpSpPr>
            <p:grpSpPr bwMode="auto">
              <a:xfrm>
                <a:off x="0" y="461"/>
                <a:ext cx="820" cy="461"/>
                <a:chOff x="0" y="461"/>
                <a:chExt cx="820" cy="461"/>
              </a:xfrm>
            </p:grpSpPr>
            <p:sp>
              <p:nvSpPr>
                <p:cNvPr id="330765" name="Rectangle 13"/>
                <p:cNvSpPr>
                  <a:spLocks noChangeArrowheads="1"/>
                </p:cNvSpPr>
                <p:nvPr/>
              </p:nvSpPr>
              <p:spPr bwMode="auto">
                <a:xfrm>
                  <a:off x="43" y="461"/>
                  <a:ext cx="734" cy="461"/>
                </a:xfrm>
                <a:prstGeom prst="rect">
                  <a:avLst/>
                </a:prstGeom>
                <a:noFill/>
                <a:ln w="9525">
                  <a:noFill/>
                  <a:miter lim="800000"/>
                  <a:headEnd/>
                  <a:tailEnd/>
                </a:ln>
                <a:effectLst/>
              </p:spPr>
              <p:txBody>
                <a:bodyPr/>
                <a:lstStyle/>
                <a:p>
                  <a:r>
                    <a:rPr lang="en-US" sz="1800">
                      <a:cs typeface="Times New Roman" pitchFamily="18" charset="0"/>
                    </a:rPr>
                    <a:t>pi</a:t>
                  </a:r>
                  <a:endParaRPr lang="en-US" sz="1200">
                    <a:cs typeface="Times New Roman" pitchFamily="18" charset="0"/>
                  </a:endParaRPr>
                </a:p>
                <a:p>
                  <a:pPr eaLnBrk="0" hangingPunct="0"/>
                  <a:endParaRPr lang="en-US"/>
                </a:p>
              </p:txBody>
            </p:sp>
            <p:sp>
              <p:nvSpPr>
                <p:cNvPr id="330807" name="Rectangle 55"/>
                <p:cNvSpPr>
                  <a:spLocks noChangeArrowheads="1"/>
                </p:cNvSpPr>
                <p:nvPr/>
              </p:nvSpPr>
              <p:spPr bwMode="auto">
                <a:xfrm>
                  <a:off x="0" y="461"/>
                  <a:ext cx="820" cy="461"/>
                </a:xfrm>
                <a:prstGeom prst="rect">
                  <a:avLst/>
                </a:prstGeom>
                <a:noFill/>
                <a:ln w="7">
                  <a:solidFill>
                    <a:srgbClr val="A0A0A0"/>
                  </a:solidFill>
                  <a:miter lim="800000"/>
                  <a:headEnd/>
                  <a:tailEnd/>
                </a:ln>
                <a:effectLst/>
              </p:spPr>
              <p:txBody>
                <a:bodyPr/>
                <a:lstStyle/>
                <a:p>
                  <a:endParaRPr lang="en-US"/>
                </a:p>
              </p:txBody>
            </p:sp>
          </p:grpSp>
          <p:grpSp>
            <p:nvGrpSpPr>
              <p:cNvPr id="9" name="Group 58"/>
              <p:cNvGrpSpPr>
                <a:grpSpLocks/>
              </p:cNvGrpSpPr>
              <p:nvPr/>
            </p:nvGrpSpPr>
            <p:grpSpPr bwMode="auto">
              <a:xfrm>
                <a:off x="820" y="461"/>
                <a:ext cx="2347" cy="461"/>
                <a:chOff x="820" y="461"/>
                <a:chExt cx="2347" cy="461"/>
              </a:xfrm>
            </p:grpSpPr>
            <p:sp>
              <p:nvSpPr>
                <p:cNvPr id="330766" name="Rectangle 14"/>
                <p:cNvSpPr>
                  <a:spLocks noChangeArrowheads="1"/>
                </p:cNvSpPr>
                <p:nvPr/>
              </p:nvSpPr>
              <p:spPr bwMode="auto">
                <a:xfrm>
                  <a:off x="863" y="461"/>
                  <a:ext cx="2261" cy="461"/>
                </a:xfrm>
                <a:prstGeom prst="rect">
                  <a:avLst/>
                </a:prstGeom>
                <a:noFill/>
                <a:ln w="9525">
                  <a:noFill/>
                  <a:miter lim="800000"/>
                  <a:headEnd/>
                  <a:tailEnd/>
                </a:ln>
                <a:effectLst/>
              </p:spPr>
              <p:txBody>
                <a:bodyPr/>
                <a:lstStyle/>
                <a:p>
                  <a:r>
                    <a:rPr lang="en-US" sz="1800">
                      <a:cs typeface="Times New Roman" pitchFamily="18" charset="0"/>
                    </a:rPr>
                    <a:t>returns </a:t>
                  </a:r>
                  <a:r>
                    <a:rPr lang="en-US" sz="1800">
                      <a:cs typeface="Times New Roman" pitchFamily="18" charset="0"/>
                      <a:sym typeface="Symbol" pitchFamily="18" charset="2"/>
                    </a:rPr>
                    <a:t></a:t>
                  </a:r>
                  <a:r>
                    <a:rPr lang="en-US" sz="1800">
                      <a:cs typeface="Times New Roman" pitchFamily="18" charset="0"/>
                    </a:rPr>
                    <a:t> to 15 significant digits</a:t>
                  </a:r>
                  <a:endParaRPr lang="en-US" sz="1200">
                    <a:cs typeface="Times New Roman" pitchFamily="18" charset="0"/>
                    <a:sym typeface="Symbol" pitchFamily="18" charset="2"/>
                  </a:endParaRPr>
                </a:p>
                <a:p>
                  <a:pPr eaLnBrk="0" hangingPunct="0"/>
                  <a:endParaRPr lang="en-US" sz="1800">
                    <a:cs typeface="Times New Roman" pitchFamily="18" charset="0"/>
                    <a:sym typeface="Symbol" pitchFamily="18" charset="2"/>
                  </a:endParaRPr>
                </a:p>
              </p:txBody>
            </p:sp>
            <p:sp>
              <p:nvSpPr>
                <p:cNvPr id="330809" name="Rectangle 57"/>
                <p:cNvSpPr>
                  <a:spLocks noChangeArrowheads="1"/>
                </p:cNvSpPr>
                <p:nvPr/>
              </p:nvSpPr>
              <p:spPr bwMode="auto">
                <a:xfrm>
                  <a:off x="820" y="461"/>
                  <a:ext cx="2347" cy="461"/>
                </a:xfrm>
                <a:prstGeom prst="rect">
                  <a:avLst/>
                </a:prstGeom>
                <a:noFill/>
                <a:ln w="7">
                  <a:solidFill>
                    <a:srgbClr val="A0A0A0"/>
                  </a:solidFill>
                  <a:miter lim="800000"/>
                  <a:headEnd/>
                  <a:tailEnd/>
                </a:ln>
                <a:effectLst/>
              </p:spPr>
              <p:txBody>
                <a:bodyPr/>
                <a:lstStyle/>
                <a:p>
                  <a:endParaRPr lang="en-US"/>
                </a:p>
              </p:txBody>
            </p:sp>
          </p:grpSp>
          <p:grpSp>
            <p:nvGrpSpPr>
              <p:cNvPr id="10" name="Group 60"/>
              <p:cNvGrpSpPr>
                <a:grpSpLocks/>
              </p:cNvGrpSpPr>
              <p:nvPr/>
            </p:nvGrpSpPr>
            <p:grpSpPr bwMode="auto">
              <a:xfrm>
                <a:off x="0" y="922"/>
                <a:ext cx="820" cy="461"/>
                <a:chOff x="0" y="922"/>
                <a:chExt cx="820" cy="461"/>
              </a:xfrm>
            </p:grpSpPr>
            <p:sp>
              <p:nvSpPr>
                <p:cNvPr id="330767" name="Rectangle 15"/>
                <p:cNvSpPr>
                  <a:spLocks noChangeArrowheads="1"/>
                </p:cNvSpPr>
                <p:nvPr/>
              </p:nvSpPr>
              <p:spPr bwMode="auto">
                <a:xfrm>
                  <a:off x="43" y="922"/>
                  <a:ext cx="734" cy="461"/>
                </a:xfrm>
                <a:prstGeom prst="rect">
                  <a:avLst/>
                </a:prstGeom>
                <a:noFill/>
                <a:ln w="9525">
                  <a:noFill/>
                  <a:miter lim="800000"/>
                  <a:headEnd/>
                  <a:tailEnd/>
                </a:ln>
                <a:effectLst/>
              </p:spPr>
              <p:txBody>
                <a:bodyPr/>
                <a:lstStyle/>
                <a:p>
                  <a:r>
                    <a:rPr lang="en-US" sz="1800">
                      <a:cs typeface="Times New Roman" pitchFamily="18" charset="0"/>
                    </a:rPr>
                    <a:t>cos(x)</a:t>
                  </a:r>
                  <a:endParaRPr lang="en-US" sz="1200">
                    <a:cs typeface="Times New Roman" pitchFamily="18" charset="0"/>
                  </a:endParaRPr>
                </a:p>
                <a:p>
                  <a:pPr eaLnBrk="0" hangingPunct="0"/>
                  <a:endParaRPr lang="en-US"/>
                </a:p>
              </p:txBody>
            </p:sp>
            <p:sp>
              <p:nvSpPr>
                <p:cNvPr id="330811" name="Rectangle 59"/>
                <p:cNvSpPr>
                  <a:spLocks noChangeArrowheads="1"/>
                </p:cNvSpPr>
                <p:nvPr/>
              </p:nvSpPr>
              <p:spPr bwMode="auto">
                <a:xfrm>
                  <a:off x="0" y="922"/>
                  <a:ext cx="820" cy="461"/>
                </a:xfrm>
                <a:prstGeom prst="rect">
                  <a:avLst/>
                </a:prstGeom>
                <a:noFill/>
                <a:ln w="7">
                  <a:solidFill>
                    <a:srgbClr val="A0A0A0"/>
                  </a:solidFill>
                  <a:miter lim="800000"/>
                  <a:headEnd/>
                  <a:tailEnd/>
                </a:ln>
                <a:effectLst/>
              </p:spPr>
              <p:txBody>
                <a:bodyPr/>
                <a:lstStyle/>
                <a:p>
                  <a:endParaRPr lang="en-US"/>
                </a:p>
              </p:txBody>
            </p:sp>
          </p:grpSp>
          <p:grpSp>
            <p:nvGrpSpPr>
              <p:cNvPr id="11" name="Group 62"/>
              <p:cNvGrpSpPr>
                <a:grpSpLocks/>
              </p:cNvGrpSpPr>
              <p:nvPr/>
            </p:nvGrpSpPr>
            <p:grpSpPr bwMode="auto">
              <a:xfrm>
                <a:off x="820" y="922"/>
                <a:ext cx="2347" cy="461"/>
                <a:chOff x="820" y="922"/>
                <a:chExt cx="2347" cy="461"/>
              </a:xfrm>
            </p:grpSpPr>
            <p:sp>
              <p:nvSpPr>
                <p:cNvPr id="330768" name="Rectangle 16"/>
                <p:cNvSpPr>
                  <a:spLocks noChangeArrowheads="1"/>
                </p:cNvSpPr>
                <p:nvPr/>
              </p:nvSpPr>
              <p:spPr bwMode="auto">
                <a:xfrm>
                  <a:off x="863" y="922"/>
                  <a:ext cx="2261" cy="461"/>
                </a:xfrm>
                <a:prstGeom prst="rect">
                  <a:avLst/>
                </a:prstGeom>
                <a:noFill/>
                <a:ln w="9525">
                  <a:noFill/>
                  <a:miter lim="800000"/>
                  <a:headEnd/>
                  <a:tailEnd/>
                </a:ln>
                <a:effectLst/>
              </p:spPr>
              <p:txBody>
                <a:bodyPr/>
                <a:lstStyle/>
                <a:p>
                  <a:r>
                    <a:rPr lang="en-US" sz="1800">
                      <a:cs typeface="Times New Roman" pitchFamily="18" charset="0"/>
                    </a:rPr>
                    <a:t>returns cosine of x, with x in radians</a:t>
                  </a:r>
                  <a:endParaRPr lang="en-US" sz="1200">
                    <a:cs typeface="Times New Roman" pitchFamily="18" charset="0"/>
                  </a:endParaRPr>
                </a:p>
                <a:p>
                  <a:pPr eaLnBrk="0" hangingPunct="0"/>
                  <a:endParaRPr lang="en-US"/>
                </a:p>
              </p:txBody>
            </p:sp>
            <p:sp>
              <p:nvSpPr>
                <p:cNvPr id="330813" name="Rectangle 61"/>
                <p:cNvSpPr>
                  <a:spLocks noChangeArrowheads="1"/>
                </p:cNvSpPr>
                <p:nvPr/>
              </p:nvSpPr>
              <p:spPr bwMode="auto">
                <a:xfrm>
                  <a:off x="820" y="922"/>
                  <a:ext cx="2347" cy="461"/>
                </a:xfrm>
                <a:prstGeom prst="rect">
                  <a:avLst/>
                </a:prstGeom>
                <a:noFill/>
                <a:ln w="7">
                  <a:solidFill>
                    <a:srgbClr val="A0A0A0"/>
                  </a:solidFill>
                  <a:miter lim="800000"/>
                  <a:headEnd/>
                  <a:tailEnd/>
                </a:ln>
                <a:effectLst/>
              </p:spPr>
              <p:txBody>
                <a:bodyPr/>
                <a:lstStyle/>
                <a:p>
                  <a:endParaRPr lang="en-US"/>
                </a:p>
              </p:txBody>
            </p:sp>
          </p:grpSp>
          <p:grpSp>
            <p:nvGrpSpPr>
              <p:cNvPr id="12" name="Group 64"/>
              <p:cNvGrpSpPr>
                <a:grpSpLocks/>
              </p:cNvGrpSpPr>
              <p:nvPr/>
            </p:nvGrpSpPr>
            <p:grpSpPr bwMode="auto">
              <a:xfrm>
                <a:off x="0" y="1383"/>
                <a:ext cx="820" cy="461"/>
                <a:chOff x="0" y="1383"/>
                <a:chExt cx="820" cy="461"/>
              </a:xfrm>
            </p:grpSpPr>
            <p:sp>
              <p:nvSpPr>
                <p:cNvPr id="330769" name="Rectangle 17"/>
                <p:cNvSpPr>
                  <a:spLocks noChangeArrowheads="1"/>
                </p:cNvSpPr>
                <p:nvPr/>
              </p:nvSpPr>
              <p:spPr bwMode="auto">
                <a:xfrm>
                  <a:off x="43" y="1383"/>
                  <a:ext cx="734" cy="461"/>
                </a:xfrm>
                <a:prstGeom prst="rect">
                  <a:avLst/>
                </a:prstGeom>
                <a:noFill/>
                <a:ln w="9525">
                  <a:noFill/>
                  <a:miter lim="800000"/>
                  <a:headEnd/>
                  <a:tailEnd/>
                </a:ln>
                <a:effectLst/>
              </p:spPr>
              <p:txBody>
                <a:bodyPr/>
                <a:lstStyle/>
                <a:p>
                  <a:r>
                    <a:rPr lang="en-US" sz="1800">
                      <a:cs typeface="Times New Roman" pitchFamily="18" charset="0"/>
                    </a:rPr>
                    <a:t>sin(x)</a:t>
                  </a:r>
                  <a:endParaRPr lang="en-US" sz="1200">
                    <a:cs typeface="Times New Roman" pitchFamily="18" charset="0"/>
                  </a:endParaRPr>
                </a:p>
                <a:p>
                  <a:pPr eaLnBrk="0" hangingPunct="0"/>
                  <a:endParaRPr lang="en-US"/>
                </a:p>
              </p:txBody>
            </p:sp>
            <p:sp>
              <p:nvSpPr>
                <p:cNvPr id="330815" name="Rectangle 63"/>
                <p:cNvSpPr>
                  <a:spLocks noChangeArrowheads="1"/>
                </p:cNvSpPr>
                <p:nvPr/>
              </p:nvSpPr>
              <p:spPr bwMode="auto">
                <a:xfrm>
                  <a:off x="0" y="1383"/>
                  <a:ext cx="820" cy="461"/>
                </a:xfrm>
                <a:prstGeom prst="rect">
                  <a:avLst/>
                </a:prstGeom>
                <a:noFill/>
                <a:ln w="7">
                  <a:solidFill>
                    <a:srgbClr val="A0A0A0"/>
                  </a:solidFill>
                  <a:miter lim="800000"/>
                  <a:headEnd/>
                  <a:tailEnd/>
                </a:ln>
                <a:effectLst/>
              </p:spPr>
              <p:txBody>
                <a:bodyPr/>
                <a:lstStyle/>
                <a:p>
                  <a:endParaRPr lang="en-US"/>
                </a:p>
              </p:txBody>
            </p:sp>
          </p:grpSp>
          <p:grpSp>
            <p:nvGrpSpPr>
              <p:cNvPr id="13" name="Group 66"/>
              <p:cNvGrpSpPr>
                <a:grpSpLocks/>
              </p:cNvGrpSpPr>
              <p:nvPr/>
            </p:nvGrpSpPr>
            <p:grpSpPr bwMode="auto">
              <a:xfrm>
                <a:off x="820" y="1383"/>
                <a:ext cx="2347" cy="461"/>
                <a:chOff x="820" y="1383"/>
                <a:chExt cx="2347" cy="461"/>
              </a:xfrm>
            </p:grpSpPr>
            <p:sp>
              <p:nvSpPr>
                <p:cNvPr id="330770" name="Rectangle 18"/>
                <p:cNvSpPr>
                  <a:spLocks noChangeArrowheads="1"/>
                </p:cNvSpPr>
                <p:nvPr/>
              </p:nvSpPr>
              <p:spPr bwMode="auto">
                <a:xfrm>
                  <a:off x="863" y="1383"/>
                  <a:ext cx="2261" cy="461"/>
                </a:xfrm>
                <a:prstGeom prst="rect">
                  <a:avLst/>
                </a:prstGeom>
                <a:noFill/>
                <a:ln w="9525">
                  <a:noFill/>
                  <a:miter lim="800000"/>
                  <a:headEnd/>
                  <a:tailEnd/>
                </a:ln>
                <a:effectLst/>
              </p:spPr>
              <p:txBody>
                <a:bodyPr/>
                <a:lstStyle/>
                <a:p>
                  <a:r>
                    <a:rPr lang="en-US" sz="1800">
                      <a:cs typeface="Times New Roman" pitchFamily="18" charset="0"/>
                    </a:rPr>
                    <a:t>returns sine of x, with x in radians</a:t>
                  </a:r>
                  <a:endParaRPr lang="en-US" sz="1200">
                    <a:cs typeface="Times New Roman" pitchFamily="18" charset="0"/>
                  </a:endParaRPr>
                </a:p>
                <a:p>
                  <a:pPr eaLnBrk="0" hangingPunct="0"/>
                  <a:endParaRPr lang="en-US"/>
                </a:p>
              </p:txBody>
            </p:sp>
            <p:sp>
              <p:nvSpPr>
                <p:cNvPr id="330817" name="Rectangle 65"/>
                <p:cNvSpPr>
                  <a:spLocks noChangeArrowheads="1"/>
                </p:cNvSpPr>
                <p:nvPr/>
              </p:nvSpPr>
              <p:spPr bwMode="auto">
                <a:xfrm>
                  <a:off x="820" y="1383"/>
                  <a:ext cx="2347" cy="461"/>
                </a:xfrm>
                <a:prstGeom prst="rect">
                  <a:avLst/>
                </a:prstGeom>
                <a:noFill/>
                <a:ln w="7">
                  <a:solidFill>
                    <a:srgbClr val="A0A0A0"/>
                  </a:solidFill>
                  <a:miter lim="800000"/>
                  <a:headEnd/>
                  <a:tailEnd/>
                </a:ln>
                <a:effectLst/>
              </p:spPr>
              <p:txBody>
                <a:bodyPr/>
                <a:lstStyle/>
                <a:p>
                  <a:endParaRPr lang="en-US"/>
                </a:p>
              </p:txBody>
            </p:sp>
          </p:grpSp>
          <p:grpSp>
            <p:nvGrpSpPr>
              <p:cNvPr id="14" name="Group 68"/>
              <p:cNvGrpSpPr>
                <a:grpSpLocks/>
              </p:cNvGrpSpPr>
              <p:nvPr/>
            </p:nvGrpSpPr>
            <p:grpSpPr bwMode="auto">
              <a:xfrm>
                <a:off x="0" y="1844"/>
                <a:ext cx="820" cy="634"/>
                <a:chOff x="0" y="1844"/>
                <a:chExt cx="820" cy="634"/>
              </a:xfrm>
            </p:grpSpPr>
            <p:sp>
              <p:nvSpPr>
                <p:cNvPr id="330771" name="Rectangle 19"/>
                <p:cNvSpPr>
                  <a:spLocks noChangeArrowheads="1"/>
                </p:cNvSpPr>
                <p:nvPr/>
              </p:nvSpPr>
              <p:spPr bwMode="auto">
                <a:xfrm>
                  <a:off x="43" y="1844"/>
                  <a:ext cx="734" cy="634"/>
                </a:xfrm>
                <a:prstGeom prst="rect">
                  <a:avLst/>
                </a:prstGeom>
                <a:noFill/>
                <a:ln w="9525">
                  <a:noFill/>
                  <a:miter lim="800000"/>
                  <a:headEnd/>
                  <a:tailEnd/>
                </a:ln>
                <a:effectLst/>
              </p:spPr>
              <p:txBody>
                <a:bodyPr/>
                <a:lstStyle/>
                <a:p>
                  <a:r>
                    <a:rPr lang="en-US" sz="1800">
                      <a:cs typeface="Times New Roman" pitchFamily="18" charset="0"/>
                    </a:rPr>
                    <a:t>tan(x)</a:t>
                  </a:r>
                  <a:endParaRPr lang="en-US" sz="1200">
                    <a:cs typeface="Times New Roman" pitchFamily="18" charset="0"/>
                  </a:endParaRPr>
                </a:p>
                <a:p>
                  <a:pPr eaLnBrk="0" hangingPunct="0"/>
                  <a:endParaRPr lang="en-US"/>
                </a:p>
              </p:txBody>
            </p:sp>
            <p:sp>
              <p:nvSpPr>
                <p:cNvPr id="330819" name="Rectangle 67"/>
                <p:cNvSpPr>
                  <a:spLocks noChangeArrowheads="1"/>
                </p:cNvSpPr>
                <p:nvPr/>
              </p:nvSpPr>
              <p:spPr bwMode="auto">
                <a:xfrm>
                  <a:off x="0" y="1844"/>
                  <a:ext cx="820" cy="634"/>
                </a:xfrm>
                <a:prstGeom prst="rect">
                  <a:avLst/>
                </a:prstGeom>
                <a:noFill/>
                <a:ln w="7">
                  <a:solidFill>
                    <a:srgbClr val="A0A0A0"/>
                  </a:solidFill>
                  <a:miter lim="800000"/>
                  <a:headEnd/>
                  <a:tailEnd/>
                </a:ln>
                <a:effectLst/>
              </p:spPr>
              <p:txBody>
                <a:bodyPr/>
                <a:lstStyle/>
                <a:p>
                  <a:endParaRPr lang="en-US"/>
                </a:p>
              </p:txBody>
            </p:sp>
          </p:grpSp>
          <p:grpSp>
            <p:nvGrpSpPr>
              <p:cNvPr id="15" name="Group 70"/>
              <p:cNvGrpSpPr>
                <a:grpSpLocks/>
              </p:cNvGrpSpPr>
              <p:nvPr/>
            </p:nvGrpSpPr>
            <p:grpSpPr bwMode="auto">
              <a:xfrm>
                <a:off x="820" y="1844"/>
                <a:ext cx="2347" cy="634"/>
                <a:chOff x="820" y="1844"/>
                <a:chExt cx="2347" cy="634"/>
              </a:xfrm>
            </p:grpSpPr>
            <p:sp>
              <p:nvSpPr>
                <p:cNvPr id="330772" name="Rectangle 20"/>
                <p:cNvSpPr>
                  <a:spLocks noChangeArrowheads="1"/>
                </p:cNvSpPr>
                <p:nvPr/>
              </p:nvSpPr>
              <p:spPr bwMode="auto">
                <a:xfrm>
                  <a:off x="863" y="1844"/>
                  <a:ext cx="2261" cy="634"/>
                </a:xfrm>
                <a:prstGeom prst="rect">
                  <a:avLst/>
                </a:prstGeom>
                <a:noFill/>
                <a:ln w="9525">
                  <a:noFill/>
                  <a:miter lim="800000"/>
                  <a:headEnd/>
                  <a:tailEnd/>
                </a:ln>
                <a:effectLst/>
              </p:spPr>
              <p:txBody>
                <a:bodyPr/>
                <a:lstStyle/>
                <a:p>
                  <a:r>
                    <a:rPr lang="en-US" sz="1800">
                      <a:cs typeface="Times New Roman" pitchFamily="18" charset="0"/>
                    </a:rPr>
                    <a:t>returns tangent of x, with x in radians</a:t>
                  </a:r>
                  <a:endParaRPr lang="en-US" sz="1200">
                    <a:cs typeface="Times New Roman" pitchFamily="18" charset="0"/>
                  </a:endParaRPr>
                </a:p>
                <a:p>
                  <a:pPr eaLnBrk="0" hangingPunct="0"/>
                  <a:endParaRPr lang="en-US"/>
                </a:p>
              </p:txBody>
            </p:sp>
            <p:sp>
              <p:nvSpPr>
                <p:cNvPr id="330821" name="Rectangle 69"/>
                <p:cNvSpPr>
                  <a:spLocks noChangeArrowheads="1"/>
                </p:cNvSpPr>
                <p:nvPr/>
              </p:nvSpPr>
              <p:spPr bwMode="auto">
                <a:xfrm>
                  <a:off x="820" y="1844"/>
                  <a:ext cx="2347" cy="634"/>
                </a:xfrm>
                <a:prstGeom prst="rect">
                  <a:avLst/>
                </a:prstGeom>
                <a:noFill/>
                <a:ln w="7">
                  <a:solidFill>
                    <a:srgbClr val="A0A0A0"/>
                  </a:solidFill>
                  <a:miter lim="800000"/>
                  <a:headEnd/>
                  <a:tailEnd/>
                </a:ln>
                <a:effectLst/>
              </p:spPr>
              <p:txBody>
                <a:bodyPr/>
                <a:lstStyle/>
                <a:p>
                  <a:endParaRPr lang="en-US"/>
                </a:p>
              </p:txBody>
            </p:sp>
          </p:grpSp>
          <p:grpSp>
            <p:nvGrpSpPr>
              <p:cNvPr id="16" name="Group 72"/>
              <p:cNvGrpSpPr>
                <a:grpSpLocks/>
              </p:cNvGrpSpPr>
              <p:nvPr/>
            </p:nvGrpSpPr>
            <p:grpSpPr bwMode="auto">
              <a:xfrm>
                <a:off x="0" y="2478"/>
                <a:ext cx="820" cy="461"/>
                <a:chOff x="0" y="2478"/>
                <a:chExt cx="820" cy="461"/>
              </a:xfrm>
            </p:grpSpPr>
            <p:sp>
              <p:nvSpPr>
                <p:cNvPr id="330773" name="Rectangle 21"/>
                <p:cNvSpPr>
                  <a:spLocks noChangeArrowheads="1"/>
                </p:cNvSpPr>
                <p:nvPr/>
              </p:nvSpPr>
              <p:spPr bwMode="auto">
                <a:xfrm>
                  <a:off x="43" y="2478"/>
                  <a:ext cx="734" cy="461"/>
                </a:xfrm>
                <a:prstGeom prst="rect">
                  <a:avLst/>
                </a:prstGeom>
                <a:noFill/>
                <a:ln w="9525">
                  <a:noFill/>
                  <a:miter lim="800000"/>
                  <a:headEnd/>
                  <a:tailEnd/>
                </a:ln>
                <a:effectLst/>
              </p:spPr>
              <p:txBody>
                <a:bodyPr/>
                <a:lstStyle/>
                <a:p>
                  <a:r>
                    <a:rPr lang="en-US" sz="1800">
                      <a:cs typeface="Times New Roman" pitchFamily="18" charset="0"/>
                    </a:rPr>
                    <a:t>acos(x)</a:t>
                  </a:r>
                  <a:endParaRPr lang="en-US" sz="1200">
                    <a:cs typeface="Times New Roman" pitchFamily="18" charset="0"/>
                  </a:endParaRPr>
                </a:p>
                <a:p>
                  <a:pPr eaLnBrk="0" hangingPunct="0"/>
                  <a:endParaRPr lang="en-US"/>
                </a:p>
              </p:txBody>
            </p:sp>
            <p:sp>
              <p:nvSpPr>
                <p:cNvPr id="330823" name="Rectangle 71"/>
                <p:cNvSpPr>
                  <a:spLocks noChangeArrowheads="1"/>
                </p:cNvSpPr>
                <p:nvPr/>
              </p:nvSpPr>
              <p:spPr bwMode="auto">
                <a:xfrm>
                  <a:off x="0" y="2478"/>
                  <a:ext cx="820" cy="461"/>
                </a:xfrm>
                <a:prstGeom prst="rect">
                  <a:avLst/>
                </a:prstGeom>
                <a:noFill/>
                <a:ln w="7">
                  <a:solidFill>
                    <a:srgbClr val="A0A0A0"/>
                  </a:solidFill>
                  <a:miter lim="800000"/>
                  <a:headEnd/>
                  <a:tailEnd/>
                </a:ln>
                <a:effectLst/>
              </p:spPr>
              <p:txBody>
                <a:bodyPr/>
                <a:lstStyle/>
                <a:p>
                  <a:endParaRPr lang="en-US"/>
                </a:p>
              </p:txBody>
            </p:sp>
          </p:grpSp>
          <p:grpSp>
            <p:nvGrpSpPr>
              <p:cNvPr id="17" name="Group 74"/>
              <p:cNvGrpSpPr>
                <a:grpSpLocks/>
              </p:cNvGrpSpPr>
              <p:nvPr/>
            </p:nvGrpSpPr>
            <p:grpSpPr bwMode="auto">
              <a:xfrm>
                <a:off x="820" y="2478"/>
                <a:ext cx="2347" cy="461"/>
                <a:chOff x="820" y="2478"/>
                <a:chExt cx="2347" cy="461"/>
              </a:xfrm>
            </p:grpSpPr>
            <p:sp>
              <p:nvSpPr>
                <p:cNvPr id="330774" name="Rectangle 22"/>
                <p:cNvSpPr>
                  <a:spLocks noChangeArrowheads="1"/>
                </p:cNvSpPr>
                <p:nvPr/>
              </p:nvSpPr>
              <p:spPr bwMode="auto">
                <a:xfrm>
                  <a:off x="863" y="2478"/>
                  <a:ext cx="2261" cy="461"/>
                </a:xfrm>
                <a:prstGeom prst="rect">
                  <a:avLst/>
                </a:prstGeom>
                <a:noFill/>
                <a:ln w="9525">
                  <a:noFill/>
                  <a:miter lim="800000"/>
                  <a:headEnd/>
                  <a:tailEnd/>
                </a:ln>
                <a:effectLst/>
              </p:spPr>
              <p:txBody>
                <a:bodyPr/>
                <a:lstStyle/>
                <a:p>
                  <a:r>
                    <a:rPr lang="en-US" sz="1800">
                      <a:cs typeface="Times New Roman" pitchFamily="18" charset="0"/>
                    </a:rPr>
                    <a:t>returns arccosine of x, in radians</a:t>
                  </a:r>
                  <a:endParaRPr lang="en-US" sz="1200">
                    <a:cs typeface="Times New Roman" pitchFamily="18" charset="0"/>
                  </a:endParaRPr>
                </a:p>
                <a:p>
                  <a:pPr eaLnBrk="0" hangingPunct="0"/>
                  <a:endParaRPr lang="en-US"/>
                </a:p>
              </p:txBody>
            </p:sp>
            <p:sp>
              <p:nvSpPr>
                <p:cNvPr id="330825" name="Rectangle 73"/>
                <p:cNvSpPr>
                  <a:spLocks noChangeArrowheads="1"/>
                </p:cNvSpPr>
                <p:nvPr/>
              </p:nvSpPr>
              <p:spPr bwMode="auto">
                <a:xfrm>
                  <a:off x="820" y="2478"/>
                  <a:ext cx="2347" cy="461"/>
                </a:xfrm>
                <a:prstGeom prst="rect">
                  <a:avLst/>
                </a:prstGeom>
                <a:noFill/>
                <a:ln w="7">
                  <a:solidFill>
                    <a:srgbClr val="A0A0A0"/>
                  </a:solidFill>
                  <a:miter lim="800000"/>
                  <a:headEnd/>
                  <a:tailEnd/>
                </a:ln>
                <a:effectLst/>
              </p:spPr>
              <p:txBody>
                <a:bodyPr/>
                <a:lstStyle/>
                <a:p>
                  <a:endParaRPr lang="en-US"/>
                </a:p>
              </p:txBody>
            </p:sp>
          </p:grpSp>
          <p:grpSp>
            <p:nvGrpSpPr>
              <p:cNvPr id="18" name="Group 76"/>
              <p:cNvGrpSpPr>
                <a:grpSpLocks/>
              </p:cNvGrpSpPr>
              <p:nvPr/>
            </p:nvGrpSpPr>
            <p:grpSpPr bwMode="auto">
              <a:xfrm>
                <a:off x="0" y="2939"/>
                <a:ext cx="820" cy="461"/>
                <a:chOff x="0" y="2939"/>
                <a:chExt cx="820" cy="461"/>
              </a:xfrm>
            </p:grpSpPr>
            <p:sp>
              <p:nvSpPr>
                <p:cNvPr id="330775" name="Rectangle 23"/>
                <p:cNvSpPr>
                  <a:spLocks noChangeArrowheads="1"/>
                </p:cNvSpPr>
                <p:nvPr/>
              </p:nvSpPr>
              <p:spPr bwMode="auto">
                <a:xfrm>
                  <a:off x="43" y="2939"/>
                  <a:ext cx="734" cy="461"/>
                </a:xfrm>
                <a:prstGeom prst="rect">
                  <a:avLst/>
                </a:prstGeom>
                <a:noFill/>
                <a:ln w="9525">
                  <a:noFill/>
                  <a:miter lim="800000"/>
                  <a:headEnd/>
                  <a:tailEnd/>
                </a:ln>
                <a:effectLst/>
              </p:spPr>
              <p:txBody>
                <a:bodyPr/>
                <a:lstStyle/>
                <a:p>
                  <a:r>
                    <a:rPr lang="en-US" sz="1800">
                      <a:cs typeface="Times New Roman" pitchFamily="18" charset="0"/>
                    </a:rPr>
                    <a:t>asin(x)</a:t>
                  </a:r>
                  <a:endParaRPr lang="en-US" sz="1200">
                    <a:cs typeface="Times New Roman" pitchFamily="18" charset="0"/>
                  </a:endParaRPr>
                </a:p>
                <a:p>
                  <a:pPr eaLnBrk="0" hangingPunct="0"/>
                  <a:endParaRPr lang="en-US"/>
                </a:p>
              </p:txBody>
            </p:sp>
            <p:sp>
              <p:nvSpPr>
                <p:cNvPr id="330827" name="Rectangle 75"/>
                <p:cNvSpPr>
                  <a:spLocks noChangeArrowheads="1"/>
                </p:cNvSpPr>
                <p:nvPr/>
              </p:nvSpPr>
              <p:spPr bwMode="auto">
                <a:xfrm>
                  <a:off x="0" y="2939"/>
                  <a:ext cx="820" cy="461"/>
                </a:xfrm>
                <a:prstGeom prst="rect">
                  <a:avLst/>
                </a:prstGeom>
                <a:noFill/>
                <a:ln w="7">
                  <a:solidFill>
                    <a:srgbClr val="A0A0A0"/>
                  </a:solidFill>
                  <a:miter lim="800000"/>
                  <a:headEnd/>
                  <a:tailEnd/>
                </a:ln>
                <a:effectLst/>
              </p:spPr>
              <p:txBody>
                <a:bodyPr/>
                <a:lstStyle/>
                <a:p>
                  <a:endParaRPr lang="en-US"/>
                </a:p>
              </p:txBody>
            </p:sp>
          </p:grpSp>
          <p:grpSp>
            <p:nvGrpSpPr>
              <p:cNvPr id="19" name="Group 78"/>
              <p:cNvGrpSpPr>
                <a:grpSpLocks/>
              </p:cNvGrpSpPr>
              <p:nvPr/>
            </p:nvGrpSpPr>
            <p:grpSpPr bwMode="auto">
              <a:xfrm>
                <a:off x="820" y="2939"/>
                <a:ext cx="2347" cy="461"/>
                <a:chOff x="820" y="2939"/>
                <a:chExt cx="2347" cy="461"/>
              </a:xfrm>
            </p:grpSpPr>
            <p:sp>
              <p:nvSpPr>
                <p:cNvPr id="330776" name="Rectangle 24"/>
                <p:cNvSpPr>
                  <a:spLocks noChangeArrowheads="1"/>
                </p:cNvSpPr>
                <p:nvPr/>
              </p:nvSpPr>
              <p:spPr bwMode="auto">
                <a:xfrm>
                  <a:off x="863" y="2939"/>
                  <a:ext cx="2261" cy="461"/>
                </a:xfrm>
                <a:prstGeom prst="rect">
                  <a:avLst/>
                </a:prstGeom>
                <a:noFill/>
                <a:ln w="9525">
                  <a:noFill/>
                  <a:miter lim="800000"/>
                  <a:headEnd/>
                  <a:tailEnd/>
                </a:ln>
                <a:effectLst/>
              </p:spPr>
              <p:txBody>
                <a:bodyPr/>
                <a:lstStyle/>
                <a:p>
                  <a:r>
                    <a:rPr lang="en-US" sz="1800">
                      <a:cs typeface="Times New Roman" pitchFamily="18" charset="0"/>
                    </a:rPr>
                    <a:t>returns arcsine of x, in radians</a:t>
                  </a:r>
                  <a:endParaRPr lang="en-US" sz="1200">
                    <a:cs typeface="Times New Roman" pitchFamily="18" charset="0"/>
                  </a:endParaRPr>
                </a:p>
                <a:p>
                  <a:pPr eaLnBrk="0" hangingPunct="0"/>
                  <a:endParaRPr lang="en-US"/>
                </a:p>
              </p:txBody>
            </p:sp>
            <p:sp>
              <p:nvSpPr>
                <p:cNvPr id="330829" name="Rectangle 77"/>
                <p:cNvSpPr>
                  <a:spLocks noChangeArrowheads="1"/>
                </p:cNvSpPr>
                <p:nvPr/>
              </p:nvSpPr>
              <p:spPr bwMode="auto">
                <a:xfrm>
                  <a:off x="820" y="2939"/>
                  <a:ext cx="2347" cy="461"/>
                </a:xfrm>
                <a:prstGeom prst="rect">
                  <a:avLst/>
                </a:prstGeom>
                <a:noFill/>
                <a:ln w="7">
                  <a:solidFill>
                    <a:srgbClr val="A0A0A0"/>
                  </a:solidFill>
                  <a:miter lim="800000"/>
                  <a:headEnd/>
                  <a:tailEnd/>
                </a:ln>
                <a:effectLst/>
              </p:spPr>
              <p:txBody>
                <a:bodyPr/>
                <a:lstStyle/>
                <a:p>
                  <a:endParaRPr lang="en-US"/>
                </a:p>
              </p:txBody>
            </p:sp>
          </p:grpSp>
          <p:grpSp>
            <p:nvGrpSpPr>
              <p:cNvPr id="20" name="Group 80"/>
              <p:cNvGrpSpPr>
                <a:grpSpLocks/>
              </p:cNvGrpSpPr>
              <p:nvPr/>
            </p:nvGrpSpPr>
            <p:grpSpPr bwMode="auto">
              <a:xfrm>
                <a:off x="0" y="3400"/>
                <a:ext cx="820" cy="461"/>
                <a:chOff x="0" y="3400"/>
                <a:chExt cx="820" cy="461"/>
              </a:xfrm>
            </p:grpSpPr>
            <p:sp>
              <p:nvSpPr>
                <p:cNvPr id="330777" name="Rectangle 25"/>
                <p:cNvSpPr>
                  <a:spLocks noChangeArrowheads="1"/>
                </p:cNvSpPr>
                <p:nvPr/>
              </p:nvSpPr>
              <p:spPr bwMode="auto">
                <a:xfrm>
                  <a:off x="43" y="3400"/>
                  <a:ext cx="734" cy="461"/>
                </a:xfrm>
                <a:prstGeom prst="rect">
                  <a:avLst/>
                </a:prstGeom>
                <a:noFill/>
                <a:ln w="9525">
                  <a:noFill/>
                  <a:miter lim="800000"/>
                  <a:headEnd/>
                  <a:tailEnd/>
                </a:ln>
                <a:effectLst/>
              </p:spPr>
              <p:txBody>
                <a:bodyPr/>
                <a:lstStyle/>
                <a:p>
                  <a:r>
                    <a:rPr lang="en-US" sz="1800">
                      <a:cs typeface="Times New Roman" pitchFamily="18" charset="0"/>
                    </a:rPr>
                    <a:t>atan(x)</a:t>
                  </a:r>
                  <a:endParaRPr lang="en-US" sz="1200">
                    <a:cs typeface="Times New Roman" pitchFamily="18" charset="0"/>
                  </a:endParaRPr>
                </a:p>
                <a:p>
                  <a:pPr eaLnBrk="0" hangingPunct="0"/>
                  <a:endParaRPr lang="en-US"/>
                </a:p>
              </p:txBody>
            </p:sp>
            <p:sp>
              <p:nvSpPr>
                <p:cNvPr id="330831" name="Rectangle 79"/>
                <p:cNvSpPr>
                  <a:spLocks noChangeArrowheads="1"/>
                </p:cNvSpPr>
                <p:nvPr/>
              </p:nvSpPr>
              <p:spPr bwMode="auto">
                <a:xfrm>
                  <a:off x="0" y="3400"/>
                  <a:ext cx="820" cy="461"/>
                </a:xfrm>
                <a:prstGeom prst="rect">
                  <a:avLst/>
                </a:prstGeom>
                <a:noFill/>
                <a:ln w="7">
                  <a:solidFill>
                    <a:srgbClr val="A0A0A0"/>
                  </a:solidFill>
                  <a:miter lim="800000"/>
                  <a:headEnd/>
                  <a:tailEnd/>
                </a:ln>
                <a:effectLst/>
              </p:spPr>
              <p:txBody>
                <a:bodyPr/>
                <a:lstStyle/>
                <a:p>
                  <a:endParaRPr lang="en-US"/>
                </a:p>
              </p:txBody>
            </p:sp>
          </p:grpSp>
          <p:grpSp>
            <p:nvGrpSpPr>
              <p:cNvPr id="21" name="Group 82"/>
              <p:cNvGrpSpPr>
                <a:grpSpLocks/>
              </p:cNvGrpSpPr>
              <p:nvPr/>
            </p:nvGrpSpPr>
            <p:grpSpPr bwMode="auto">
              <a:xfrm>
                <a:off x="820" y="3400"/>
                <a:ext cx="2347" cy="461"/>
                <a:chOff x="820" y="3400"/>
                <a:chExt cx="2347" cy="461"/>
              </a:xfrm>
            </p:grpSpPr>
            <p:sp>
              <p:nvSpPr>
                <p:cNvPr id="330778" name="Rectangle 26"/>
                <p:cNvSpPr>
                  <a:spLocks noChangeArrowheads="1"/>
                </p:cNvSpPr>
                <p:nvPr/>
              </p:nvSpPr>
              <p:spPr bwMode="auto">
                <a:xfrm>
                  <a:off x="863" y="3400"/>
                  <a:ext cx="2261" cy="461"/>
                </a:xfrm>
                <a:prstGeom prst="rect">
                  <a:avLst/>
                </a:prstGeom>
                <a:noFill/>
                <a:ln w="9525">
                  <a:noFill/>
                  <a:miter lim="800000"/>
                  <a:headEnd/>
                  <a:tailEnd/>
                </a:ln>
                <a:effectLst/>
              </p:spPr>
              <p:txBody>
                <a:bodyPr/>
                <a:lstStyle/>
                <a:p>
                  <a:r>
                    <a:rPr lang="en-US" sz="1800">
                      <a:cs typeface="Times New Roman" pitchFamily="18" charset="0"/>
                    </a:rPr>
                    <a:t>returns arctangent of x, in radians</a:t>
                  </a:r>
                  <a:endParaRPr lang="en-US" sz="1200">
                    <a:cs typeface="Times New Roman" pitchFamily="18" charset="0"/>
                  </a:endParaRPr>
                </a:p>
                <a:p>
                  <a:pPr eaLnBrk="0" hangingPunct="0"/>
                  <a:endParaRPr lang="en-US"/>
                </a:p>
              </p:txBody>
            </p:sp>
            <p:sp>
              <p:nvSpPr>
                <p:cNvPr id="330833" name="Rectangle 81"/>
                <p:cNvSpPr>
                  <a:spLocks noChangeArrowheads="1"/>
                </p:cNvSpPr>
                <p:nvPr/>
              </p:nvSpPr>
              <p:spPr bwMode="auto">
                <a:xfrm>
                  <a:off x="820" y="3400"/>
                  <a:ext cx="2347" cy="461"/>
                </a:xfrm>
                <a:prstGeom prst="rect">
                  <a:avLst/>
                </a:prstGeom>
                <a:noFill/>
                <a:ln w="7">
                  <a:solidFill>
                    <a:srgbClr val="A0A0A0"/>
                  </a:solidFill>
                  <a:miter lim="800000"/>
                  <a:headEnd/>
                  <a:tailEnd/>
                </a:ln>
                <a:effectLst/>
              </p:spPr>
              <p:txBody>
                <a:bodyPr/>
                <a:lstStyle/>
                <a:p>
                  <a:endParaRPr lang="en-US"/>
                </a:p>
              </p:txBody>
            </p:sp>
          </p:grpSp>
          <p:grpSp>
            <p:nvGrpSpPr>
              <p:cNvPr id="22" name="Group 84"/>
              <p:cNvGrpSpPr>
                <a:grpSpLocks/>
              </p:cNvGrpSpPr>
              <p:nvPr/>
            </p:nvGrpSpPr>
            <p:grpSpPr bwMode="auto">
              <a:xfrm>
                <a:off x="0" y="3861"/>
                <a:ext cx="820" cy="461"/>
                <a:chOff x="0" y="3861"/>
                <a:chExt cx="820" cy="461"/>
              </a:xfrm>
            </p:grpSpPr>
            <p:sp>
              <p:nvSpPr>
                <p:cNvPr id="330779" name="Rectangle 27"/>
                <p:cNvSpPr>
                  <a:spLocks noChangeArrowheads="1"/>
                </p:cNvSpPr>
                <p:nvPr/>
              </p:nvSpPr>
              <p:spPr bwMode="auto">
                <a:xfrm>
                  <a:off x="43" y="3861"/>
                  <a:ext cx="734" cy="461"/>
                </a:xfrm>
                <a:prstGeom prst="rect">
                  <a:avLst/>
                </a:prstGeom>
                <a:noFill/>
                <a:ln w="9525">
                  <a:noFill/>
                  <a:miter lim="800000"/>
                  <a:headEnd/>
                  <a:tailEnd/>
                </a:ln>
                <a:effectLst/>
              </p:spPr>
              <p:txBody>
                <a:bodyPr/>
                <a:lstStyle/>
                <a:p>
                  <a:r>
                    <a:rPr lang="en-US" sz="1800">
                      <a:cs typeface="Times New Roman" pitchFamily="18" charset="0"/>
                    </a:rPr>
                    <a:t>exp(x)</a:t>
                  </a:r>
                  <a:endParaRPr lang="en-US" sz="1200">
                    <a:cs typeface="Times New Roman" pitchFamily="18" charset="0"/>
                  </a:endParaRPr>
                </a:p>
                <a:p>
                  <a:pPr eaLnBrk="0" hangingPunct="0"/>
                  <a:endParaRPr lang="en-US"/>
                </a:p>
              </p:txBody>
            </p:sp>
            <p:sp>
              <p:nvSpPr>
                <p:cNvPr id="330835" name="Rectangle 83"/>
                <p:cNvSpPr>
                  <a:spLocks noChangeArrowheads="1"/>
                </p:cNvSpPr>
                <p:nvPr/>
              </p:nvSpPr>
              <p:spPr bwMode="auto">
                <a:xfrm>
                  <a:off x="0" y="3861"/>
                  <a:ext cx="820" cy="461"/>
                </a:xfrm>
                <a:prstGeom prst="rect">
                  <a:avLst/>
                </a:prstGeom>
                <a:noFill/>
                <a:ln w="7">
                  <a:solidFill>
                    <a:srgbClr val="A0A0A0"/>
                  </a:solidFill>
                  <a:miter lim="800000"/>
                  <a:headEnd/>
                  <a:tailEnd/>
                </a:ln>
                <a:effectLst/>
              </p:spPr>
              <p:txBody>
                <a:bodyPr/>
                <a:lstStyle/>
                <a:p>
                  <a:endParaRPr lang="en-US"/>
                </a:p>
              </p:txBody>
            </p:sp>
          </p:grpSp>
          <p:grpSp>
            <p:nvGrpSpPr>
              <p:cNvPr id="23" name="Group 86"/>
              <p:cNvGrpSpPr>
                <a:grpSpLocks/>
              </p:cNvGrpSpPr>
              <p:nvPr/>
            </p:nvGrpSpPr>
            <p:grpSpPr bwMode="auto">
              <a:xfrm>
                <a:off x="820" y="3861"/>
                <a:ext cx="2347" cy="461"/>
                <a:chOff x="820" y="3861"/>
                <a:chExt cx="2347" cy="461"/>
              </a:xfrm>
            </p:grpSpPr>
            <p:sp>
              <p:nvSpPr>
                <p:cNvPr id="330780" name="Rectangle 28"/>
                <p:cNvSpPr>
                  <a:spLocks noChangeArrowheads="1"/>
                </p:cNvSpPr>
                <p:nvPr/>
              </p:nvSpPr>
              <p:spPr bwMode="auto">
                <a:xfrm>
                  <a:off x="863" y="3861"/>
                  <a:ext cx="2261" cy="461"/>
                </a:xfrm>
                <a:prstGeom prst="rect">
                  <a:avLst/>
                </a:prstGeom>
                <a:noFill/>
                <a:ln w="9525">
                  <a:noFill/>
                  <a:miter lim="800000"/>
                  <a:headEnd/>
                  <a:tailEnd/>
                </a:ln>
                <a:effectLst/>
              </p:spPr>
              <p:txBody>
                <a:bodyPr/>
                <a:lstStyle/>
                <a:p>
                  <a:r>
                    <a:rPr lang="en-US" sz="1800">
                      <a:cs typeface="Times New Roman" pitchFamily="18" charset="0"/>
                    </a:rPr>
                    <a:t>returns the value of e</a:t>
                  </a:r>
                  <a:r>
                    <a:rPr lang="en-US" sz="1800" baseline="30000">
                      <a:cs typeface="Times New Roman" pitchFamily="18" charset="0"/>
                    </a:rPr>
                    <a:t>x</a:t>
                  </a:r>
                  <a:endParaRPr lang="en-US" sz="1200">
                    <a:cs typeface="Times New Roman" pitchFamily="18" charset="0"/>
                  </a:endParaRPr>
                </a:p>
                <a:p>
                  <a:pPr eaLnBrk="0" hangingPunct="0"/>
                  <a:endParaRPr lang="en-US"/>
                </a:p>
              </p:txBody>
            </p:sp>
            <p:sp>
              <p:nvSpPr>
                <p:cNvPr id="330837" name="Rectangle 85"/>
                <p:cNvSpPr>
                  <a:spLocks noChangeArrowheads="1"/>
                </p:cNvSpPr>
                <p:nvPr/>
              </p:nvSpPr>
              <p:spPr bwMode="auto">
                <a:xfrm>
                  <a:off x="820" y="3861"/>
                  <a:ext cx="2347" cy="461"/>
                </a:xfrm>
                <a:prstGeom prst="rect">
                  <a:avLst/>
                </a:prstGeom>
                <a:noFill/>
                <a:ln w="7">
                  <a:solidFill>
                    <a:srgbClr val="A0A0A0"/>
                  </a:solidFill>
                  <a:miter lim="800000"/>
                  <a:headEnd/>
                  <a:tailEnd/>
                </a:ln>
                <a:effectLst/>
              </p:spPr>
              <p:txBody>
                <a:bodyPr/>
                <a:lstStyle/>
                <a:p>
                  <a:endParaRPr lang="en-US"/>
                </a:p>
              </p:txBody>
            </p:sp>
          </p:grpSp>
          <p:grpSp>
            <p:nvGrpSpPr>
              <p:cNvPr id="24" name="Group 88"/>
              <p:cNvGrpSpPr>
                <a:grpSpLocks/>
              </p:cNvGrpSpPr>
              <p:nvPr/>
            </p:nvGrpSpPr>
            <p:grpSpPr bwMode="auto">
              <a:xfrm>
                <a:off x="0" y="4322"/>
                <a:ext cx="820" cy="461"/>
                <a:chOff x="0" y="4322"/>
                <a:chExt cx="820" cy="461"/>
              </a:xfrm>
            </p:grpSpPr>
            <p:sp>
              <p:nvSpPr>
                <p:cNvPr id="330781" name="Rectangle 29"/>
                <p:cNvSpPr>
                  <a:spLocks noChangeArrowheads="1"/>
                </p:cNvSpPr>
                <p:nvPr/>
              </p:nvSpPr>
              <p:spPr bwMode="auto">
                <a:xfrm>
                  <a:off x="43" y="4322"/>
                  <a:ext cx="734" cy="461"/>
                </a:xfrm>
                <a:prstGeom prst="rect">
                  <a:avLst/>
                </a:prstGeom>
                <a:noFill/>
                <a:ln w="9525">
                  <a:noFill/>
                  <a:miter lim="800000"/>
                  <a:headEnd/>
                  <a:tailEnd/>
                </a:ln>
                <a:effectLst/>
              </p:spPr>
              <p:txBody>
                <a:bodyPr/>
                <a:lstStyle/>
                <a:p>
                  <a:r>
                    <a:rPr lang="en-US" sz="1800">
                      <a:cs typeface="Times New Roman" pitchFamily="18" charset="0"/>
                    </a:rPr>
                    <a:t>sqrt(x)</a:t>
                  </a:r>
                  <a:endParaRPr lang="en-US" sz="1200">
                    <a:cs typeface="Times New Roman" pitchFamily="18" charset="0"/>
                  </a:endParaRPr>
                </a:p>
                <a:p>
                  <a:pPr eaLnBrk="0" hangingPunct="0"/>
                  <a:endParaRPr lang="en-US"/>
                </a:p>
              </p:txBody>
            </p:sp>
            <p:sp>
              <p:nvSpPr>
                <p:cNvPr id="330839" name="Rectangle 87"/>
                <p:cNvSpPr>
                  <a:spLocks noChangeArrowheads="1"/>
                </p:cNvSpPr>
                <p:nvPr/>
              </p:nvSpPr>
              <p:spPr bwMode="auto">
                <a:xfrm>
                  <a:off x="0" y="4322"/>
                  <a:ext cx="820" cy="461"/>
                </a:xfrm>
                <a:prstGeom prst="rect">
                  <a:avLst/>
                </a:prstGeom>
                <a:noFill/>
                <a:ln w="7">
                  <a:solidFill>
                    <a:srgbClr val="A0A0A0"/>
                  </a:solidFill>
                  <a:miter lim="800000"/>
                  <a:headEnd/>
                  <a:tailEnd/>
                </a:ln>
                <a:effectLst/>
              </p:spPr>
              <p:txBody>
                <a:bodyPr/>
                <a:lstStyle/>
                <a:p>
                  <a:endParaRPr lang="en-US"/>
                </a:p>
              </p:txBody>
            </p:sp>
          </p:grpSp>
          <p:grpSp>
            <p:nvGrpSpPr>
              <p:cNvPr id="25" name="Group 90"/>
              <p:cNvGrpSpPr>
                <a:grpSpLocks/>
              </p:cNvGrpSpPr>
              <p:nvPr/>
            </p:nvGrpSpPr>
            <p:grpSpPr bwMode="auto">
              <a:xfrm>
                <a:off x="820" y="4322"/>
                <a:ext cx="2347" cy="461"/>
                <a:chOff x="820" y="4322"/>
                <a:chExt cx="2347" cy="461"/>
              </a:xfrm>
            </p:grpSpPr>
            <p:sp>
              <p:nvSpPr>
                <p:cNvPr id="330782" name="Rectangle 30"/>
                <p:cNvSpPr>
                  <a:spLocks noChangeArrowheads="1"/>
                </p:cNvSpPr>
                <p:nvPr/>
              </p:nvSpPr>
              <p:spPr bwMode="auto">
                <a:xfrm>
                  <a:off x="863" y="4322"/>
                  <a:ext cx="2261" cy="461"/>
                </a:xfrm>
                <a:prstGeom prst="rect">
                  <a:avLst/>
                </a:prstGeom>
                <a:noFill/>
                <a:ln w="9525">
                  <a:noFill/>
                  <a:miter lim="800000"/>
                  <a:headEnd/>
                  <a:tailEnd/>
                </a:ln>
                <a:effectLst/>
              </p:spPr>
              <p:txBody>
                <a:bodyPr/>
                <a:lstStyle/>
                <a:p>
                  <a:r>
                    <a:rPr lang="en-US" sz="1800">
                      <a:cs typeface="Times New Roman" pitchFamily="18" charset="0"/>
                    </a:rPr>
                    <a:t>returns the square root of x</a:t>
                  </a:r>
                  <a:endParaRPr lang="en-US" sz="1200">
                    <a:cs typeface="Times New Roman" pitchFamily="18" charset="0"/>
                  </a:endParaRPr>
                </a:p>
                <a:p>
                  <a:pPr eaLnBrk="0" hangingPunct="0"/>
                  <a:endParaRPr lang="en-US"/>
                </a:p>
              </p:txBody>
            </p:sp>
            <p:sp>
              <p:nvSpPr>
                <p:cNvPr id="330841" name="Rectangle 89"/>
                <p:cNvSpPr>
                  <a:spLocks noChangeArrowheads="1"/>
                </p:cNvSpPr>
                <p:nvPr/>
              </p:nvSpPr>
              <p:spPr bwMode="auto">
                <a:xfrm>
                  <a:off x="820" y="4322"/>
                  <a:ext cx="2347" cy="461"/>
                </a:xfrm>
                <a:prstGeom prst="rect">
                  <a:avLst/>
                </a:prstGeom>
                <a:noFill/>
                <a:ln w="7">
                  <a:solidFill>
                    <a:srgbClr val="A0A0A0"/>
                  </a:solidFill>
                  <a:miter lim="800000"/>
                  <a:headEnd/>
                  <a:tailEnd/>
                </a:ln>
                <a:effectLst/>
              </p:spPr>
              <p:txBody>
                <a:bodyPr/>
                <a:lstStyle/>
                <a:p>
                  <a:endParaRPr lang="en-US"/>
                </a:p>
              </p:txBody>
            </p:sp>
          </p:grpSp>
          <p:grpSp>
            <p:nvGrpSpPr>
              <p:cNvPr id="26" name="Group 92"/>
              <p:cNvGrpSpPr>
                <a:grpSpLocks/>
              </p:cNvGrpSpPr>
              <p:nvPr/>
            </p:nvGrpSpPr>
            <p:grpSpPr bwMode="auto">
              <a:xfrm>
                <a:off x="0" y="4783"/>
                <a:ext cx="820" cy="634"/>
                <a:chOff x="0" y="4783"/>
                <a:chExt cx="820" cy="634"/>
              </a:xfrm>
            </p:grpSpPr>
            <p:sp>
              <p:nvSpPr>
                <p:cNvPr id="330783" name="Rectangle 31"/>
                <p:cNvSpPr>
                  <a:spLocks noChangeArrowheads="1"/>
                </p:cNvSpPr>
                <p:nvPr/>
              </p:nvSpPr>
              <p:spPr bwMode="auto">
                <a:xfrm>
                  <a:off x="43" y="4783"/>
                  <a:ext cx="734" cy="634"/>
                </a:xfrm>
                <a:prstGeom prst="rect">
                  <a:avLst/>
                </a:prstGeom>
                <a:noFill/>
                <a:ln w="9525">
                  <a:noFill/>
                  <a:miter lim="800000"/>
                  <a:headEnd/>
                  <a:tailEnd/>
                </a:ln>
                <a:effectLst/>
              </p:spPr>
              <p:txBody>
                <a:bodyPr/>
                <a:lstStyle/>
                <a:p>
                  <a:r>
                    <a:rPr lang="en-US" sz="1800">
                      <a:cs typeface="Times New Roman" pitchFamily="18" charset="0"/>
                    </a:rPr>
                    <a:t>factorial(x)</a:t>
                  </a:r>
                  <a:endParaRPr lang="en-US" sz="1200">
                    <a:cs typeface="Times New Roman" pitchFamily="18" charset="0"/>
                  </a:endParaRPr>
                </a:p>
                <a:p>
                  <a:pPr eaLnBrk="0" hangingPunct="0"/>
                  <a:endParaRPr lang="en-US"/>
                </a:p>
              </p:txBody>
            </p:sp>
            <p:sp>
              <p:nvSpPr>
                <p:cNvPr id="330843" name="Rectangle 91"/>
                <p:cNvSpPr>
                  <a:spLocks noChangeArrowheads="1"/>
                </p:cNvSpPr>
                <p:nvPr/>
              </p:nvSpPr>
              <p:spPr bwMode="auto">
                <a:xfrm>
                  <a:off x="0" y="4783"/>
                  <a:ext cx="820" cy="634"/>
                </a:xfrm>
                <a:prstGeom prst="rect">
                  <a:avLst/>
                </a:prstGeom>
                <a:noFill/>
                <a:ln w="7">
                  <a:solidFill>
                    <a:srgbClr val="A0A0A0"/>
                  </a:solidFill>
                  <a:miter lim="800000"/>
                  <a:headEnd/>
                  <a:tailEnd/>
                </a:ln>
                <a:effectLst/>
              </p:spPr>
              <p:txBody>
                <a:bodyPr/>
                <a:lstStyle/>
                <a:p>
                  <a:endParaRPr lang="en-US"/>
                </a:p>
              </p:txBody>
            </p:sp>
          </p:grpSp>
          <p:grpSp>
            <p:nvGrpSpPr>
              <p:cNvPr id="27" name="Group 94"/>
              <p:cNvGrpSpPr>
                <a:grpSpLocks/>
              </p:cNvGrpSpPr>
              <p:nvPr/>
            </p:nvGrpSpPr>
            <p:grpSpPr bwMode="auto">
              <a:xfrm>
                <a:off x="820" y="4783"/>
                <a:ext cx="2347" cy="634"/>
                <a:chOff x="820" y="4783"/>
                <a:chExt cx="2347" cy="634"/>
              </a:xfrm>
            </p:grpSpPr>
            <p:sp>
              <p:nvSpPr>
                <p:cNvPr id="330784" name="Rectangle 32"/>
                <p:cNvSpPr>
                  <a:spLocks noChangeArrowheads="1"/>
                </p:cNvSpPr>
                <p:nvPr/>
              </p:nvSpPr>
              <p:spPr bwMode="auto">
                <a:xfrm>
                  <a:off x="863" y="4783"/>
                  <a:ext cx="2261" cy="634"/>
                </a:xfrm>
                <a:prstGeom prst="rect">
                  <a:avLst/>
                </a:prstGeom>
                <a:noFill/>
                <a:ln w="9525">
                  <a:noFill/>
                  <a:miter lim="800000"/>
                  <a:headEnd/>
                  <a:tailEnd/>
                </a:ln>
                <a:effectLst/>
              </p:spPr>
              <p:txBody>
                <a:bodyPr/>
                <a:lstStyle/>
                <a:p>
                  <a:r>
                    <a:rPr lang="en-US" sz="1800">
                      <a:cs typeface="Times New Roman" pitchFamily="18" charset="0"/>
                    </a:rPr>
                    <a:t>returns factorial of x</a:t>
                  </a:r>
                  <a:endParaRPr lang="en-US" sz="1200">
                    <a:cs typeface="Times New Roman" pitchFamily="18" charset="0"/>
                  </a:endParaRPr>
                </a:p>
                <a:p>
                  <a:pPr eaLnBrk="0" hangingPunct="0"/>
                  <a:endParaRPr lang="en-US"/>
                </a:p>
              </p:txBody>
            </p:sp>
            <p:sp>
              <p:nvSpPr>
                <p:cNvPr id="330845" name="Rectangle 93"/>
                <p:cNvSpPr>
                  <a:spLocks noChangeArrowheads="1"/>
                </p:cNvSpPr>
                <p:nvPr/>
              </p:nvSpPr>
              <p:spPr bwMode="auto">
                <a:xfrm>
                  <a:off x="820" y="4783"/>
                  <a:ext cx="2347" cy="634"/>
                </a:xfrm>
                <a:prstGeom prst="rect">
                  <a:avLst/>
                </a:prstGeom>
                <a:noFill/>
                <a:ln w="7">
                  <a:solidFill>
                    <a:srgbClr val="A0A0A0"/>
                  </a:solidFill>
                  <a:miter lim="800000"/>
                  <a:headEnd/>
                  <a:tailEnd/>
                </a:ln>
                <a:effectLst/>
              </p:spPr>
              <p:txBody>
                <a:bodyPr/>
                <a:lstStyle/>
                <a:p>
                  <a:endParaRPr lang="en-US"/>
                </a:p>
              </p:txBody>
            </p:sp>
          </p:grpSp>
          <p:grpSp>
            <p:nvGrpSpPr>
              <p:cNvPr id="28" name="Group 96"/>
              <p:cNvGrpSpPr>
                <a:grpSpLocks/>
              </p:cNvGrpSpPr>
              <p:nvPr/>
            </p:nvGrpSpPr>
            <p:grpSpPr bwMode="auto">
              <a:xfrm>
                <a:off x="0" y="5417"/>
                <a:ext cx="820" cy="461"/>
                <a:chOff x="0" y="5417"/>
                <a:chExt cx="820" cy="461"/>
              </a:xfrm>
            </p:grpSpPr>
            <p:sp>
              <p:nvSpPr>
                <p:cNvPr id="330785" name="Rectangle 33"/>
                <p:cNvSpPr>
                  <a:spLocks noChangeArrowheads="1"/>
                </p:cNvSpPr>
                <p:nvPr/>
              </p:nvSpPr>
              <p:spPr bwMode="auto">
                <a:xfrm>
                  <a:off x="43" y="5417"/>
                  <a:ext cx="734" cy="461"/>
                </a:xfrm>
                <a:prstGeom prst="rect">
                  <a:avLst/>
                </a:prstGeom>
                <a:noFill/>
                <a:ln w="9525">
                  <a:noFill/>
                  <a:miter lim="800000"/>
                  <a:headEnd/>
                  <a:tailEnd/>
                </a:ln>
                <a:effectLst/>
              </p:spPr>
              <p:txBody>
                <a:bodyPr/>
                <a:lstStyle/>
                <a:p>
                  <a:r>
                    <a:rPr lang="en-US" sz="1800">
                      <a:cs typeface="Times New Roman" pitchFamily="18" charset="0"/>
                    </a:rPr>
                    <a:t>log(x)</a:t>
                  </a:r>
                  <a:endParaRPr lang="en-US" sz="1200">
                    <a:cs typeface="Times New Roman" pitchFamily="18" charset="0"/>
                  </a:endParaRPr>
                </a:p>
                <a:p>
                  <a:pPr eaLnBrk="0" hangingPunct="0"/>
                  <a:endParaRPr lang="en-US"/>
                </a:p>
              </p:txBody>
            </p:sp>
            <p:sp>
              <p:nvSpPr>
                <p:cNvPr id="330847" name="Rectangle 95"/>
                <p:cNvSpPr>
                  <a:spLocks noChangeArrowheads="1"/>
                </p:cNvSpPr>
                <p:nvPr/>
              </p:nvSpPr>
              <p:spPr bwMode="auto">
                <a:xfrm>
                  <a:off x="0" y="5417"/>
                  <a:ext cx="820" cy="461"/>
                </a:xfrm>
                <a:prstGeom prst="rect">
                  <a:avLst/>
                </a:prstGeom>
                <a:noFill/>
                <a:ln w="7">
                  <a:solidFill>
                    <a:srgbClr val="A0A0A0"/>
                  </a:solidFill>
                  <a:miter lim="800000"/>
                  <a:headEnd/>
                  <a:tailEnd/>
                </a:ln>
                <a:effectLst/>
              </p:spPr>
              <p:txBody>
                <a:bodyPr/>
                <a:lstStyle/>
                <a:p>
                  <a:endParaRPr lang="en-US"/>
                </a:p>
              </p:txBody>
            </p:sp>
          </p:grpSp>
          <p:grpSp>
            <p:nvGrpSpPr>
              <p:cNvPr id="29" name="Group 98"/>
              <p:cNvGrpSpPr>
                <a:grpSpLocks/>
              </p:cNvGrpSpPr>
              <p:nvPr/>
            </p:nvGrpSpPr>
            <p:grpSpPr bwMode="auto">
              <a:xfrm>
                <a:off x="820" y="5417"/>
                <a:ext cx="2347" cy="461"/>
                <a:chOff x="820" y="5417"/>
                <a:chExt cx="2347" cy="461"/>
              </a:xfrm>
            </p:grpSpPr>
            <p:sp>
              <p:nvSpPr>
                <p:cNvPr id="330786" name="Rectangle 34"/>
                <p:cNvSpPr>
                  <a:spLocks noChangeArrowheads="1"/>
                </p:cNvSpPr>
                <p:nvPr/>
              </p:nvSpPr>
              <p:spPr bwMode="auto">
                <a:xfrm>
                  <a:off x="863" y="5417"/>
                  <a:ext cx="2261" cy="461"/>
                </a:xfrm>
                <a:prstGeom prst="rect">
                  <a:avLst/>
                </a:prstGeom>
                <a:noFill/>
                <a:ln w="9525">
                  <a:noFill/>
                  <a:miter lim="800000"/>
                  <a:headEnd/>
                  <a:tailEnd/>
                </a:ln>
                <a:effectLst/>
              </p:spPr>
              <p:txBody>
                <a:bodyPr/>
                <a:lstStyle/>
                <a:p>
                  <a:r>
                    <a:rPr lang="en-US" sz="1800">
                      <a:cs typeface="Times New Roman" pitchFamily="18" charset="0"/>
                    </a:rPr>
                    <a:t>returns ln(x)</a:t>
                  </a:r>
                  <a:endParaRPr lang="en-US" sz="1200">
                    <a:cs typeface="Times New Roman" pitchFamily="18" charset="0"/>
                  </a:endParaRPr>
                </a:p>
                <a:p>
                  <a:pPr eaLnBrk="0" hangingPunct="0"/>
                  <a:endParaRPr lang="en-US"/>
                </a:p>
              </p:txBody>
            </p:sp>
            <p:sp>
              <p:nvSpPr>
                <p:cNvPr id="330849" name="Rectangle 97"/>
                <p:cNvSpPr>
                  <a:spLocks noChangeArrowheads="1"/>
                </p:cNvSpPr>
                <p:nvPr/>
              </p:nvSpPr>
              <p:spPr bwMode="auto">
                <a:xfrm>
                  <a:off x="820" y="5417"/>
                  <a:ext cx="2347" cy="461"/>
                </a:xfrm>
                <a:prstGeom prst="rect">
                  <a:avLst/>
                </a:prstGeom>
                <a:noFill/>
                <a:ln w="7">
                  <a:solidFill>
                    <a:srgbClr val="A0A0A0"/>
                  </a:solidFill>
                  <a:miter lim="800000"/>
                  <a:headEnd/>
                  <a:tailEnd/>
                </a:ln>
                <a:effectLst/>
              </p:spPr>
              <p:txBody>
                <a:bodyPr/>
                <a:lstStyle/>
                <a:p>
                  <a:endParaRPr lang="en-US"/>
                </a:p>
              </p:txBody>
            </p:sp>
          </p:grpSp>
          <p:grpSp>
            <p:nvGrpSpPr>
              <p:cNvPr id="30" name="Group 100"/>
              <p:cNvGrpSpPr>
                <a:grpSpLocks/>
              </p:cNvGrpSpPr>
              <p:nvPr/>
            </p:nvGrpSpPr>
            <p:grpSpPr bwMode="auto">
              <a:xfrm>
                <a:off x="0" y="5878"/>
                <a:ext cx="820" cy="461"/>
                <a:chOff x="0" y="5878"/>
                <a:chExt cx="820" cy="461"/>
              </a:xfrm>
            </p:grpSpPr>
            <p:sp>
              <p:nvSpPr>
                <p:cNvPr id="330787" name="Rectangle 35"/>
                <p:cNvSpPr>
                  <a:spLocks noChangeArrowheads="1"/>
                </p:cNvSpPr>
                <p:nvPr/>
              </p:nvSpPr>
              <p:spPr bwMode="auto">
                <a:xfrm>
                  <a:off x="43" y="5878"/>
                  <a:ext cx="734" cy="461"/>
                </a:xfrm>
                <a:prstGeom prst="rect">
                  <a:avLst/>
                </a:prstGeom>
                <a:noFill/>
                <a:ln w="9525">
                  <a:noFill/>
                  <a:miter lim="800000"/>
                  <a:headEnd/>
                  <a:tailEnd/>
                </a:ln>
                <a:effectLst/>
              </p:spPr>
              <p:txBody>
                <a:bodyPr/>
                <a:lstStyle/>
                <a:p>
                  <a:r>
                    <a:rPr lang="en-US" sz="1800">
                      <a:cs typeface="Times New Roman" pitchFamily="18" charset="0"/>
                    </a:rPr>
                    <a:t>log10(x)</a:t>
                  </a:r>
                  <a:endParaRPr lang="en-US" sz="1200">
                    <a:cs typeface="Times New Roman" pitchFamily="18" charset="0"/>
                  </a:endParaRPr>
                </a:p>
                <a:p>
                  <a:pPr eaLnBrk="0" hangingPunct="0"/>
                  <a:endParaRPr lang="en-US"/>
                </a:p>
              </p:txBody>
            </p:sp>
            <p:sp>
              <p:nvSpPr>
                <p:cNvPr id="330851" name="Rectangle 99"/>
                <p:cNvSpPr>
                  <a:spLocks noChangeArrowheads="1"/>
                </p:cNvSpPr>
                <p:nvPr/>
              </p:nvSpPr>
              <p:spPr bwMode="auto">
                <a:xfrm>
                  <a:off x="0" y="5878"/>
                  <a:ext cx="820" cy="461"/>
                </a:xfrm>
                <a:prstGeom prst="rect">
                  <a:avLst/>
                </a:prstGeom>
                <a:noFill/>
                <a:ln w="7">
                  <a:solidFill>
                    <a:srgbClr val="A0A0A0"/>
                  </a:solidFill>
                  <a:miter lim="800000"/>
                  <a:headEnd/>
                  <a:tailEnd/>
                </a:ln>
                <a:effectLst/>
              </p:spPr>
              <p:txBody>
                <a:bodyPr/>
                <a:lstStyle/>
                <a:p>
                  <a:endParaRPr lang="en-US"/>
                </a:p>
              </p:txBody>
            </p:sp>
          </p:grpSp>
          <p:grpSp>
            <p:nvGrpSpPr>
              <p:cNvPr id="31" name="Group 102"/>
              <p:cNvGrpSpPr>
                <a:grpSpLocks/>
              </p:cNvGrpSpPr>
              <p:nvPr/>
            </p:nvGrpSpPr>
            <p:grpSpPr bwMode="auto">
              <a:xfrm>
                <a:off x="820" y="5878"/>
                <a:ext cx="2347" cy="461"/>
                <a:chOff x="820" y="5878"/>
                <a:chExt cx="2347" cy="461"/>
              </a:xfrm>
            </p:grpSpPr>
            <p:sp>
              <p:nvSpPr>
                <p:cNvPr id="330788" name="Rectangle 36"/>
                <p:cNvSpPr>
                  <a:spLocks noChangeArrowheads="1"/>
                </p:cNvSpPr>
                <p:nvPr/>
              </p:nvSpPr>
              <p:spPr bwMode="auto">
                <a:xfrm>
                  <a:off x="863" y="5878"/>
                  <a:ext cx="2261" cy="461"/>
                </a:xfrm>
                <a:prstGeom prst="rect">
                  <a:avLst/>
                </a:prstGeom>
                <a:noFill/>
                <a:ln w="9525">
                  <a:noFill/>
                  <a:miter lim="800000"/>
                  <a:headEnd/>
                  <a:tailEnd/>
                </a:ln>
                <a:effectLst/>
              </p:spPr>
              <p:txBody>
                <a:bodyPr/>
                <a:lstStyle/>
                <a:p>
                  <a:r>
                    <a:rPr lang="en-US" sz="1800">
                      <a:cs typeface="Times New Roman" pitchFamily="18" charset="0"/>
                    </a:rPr>
                    <a:t>returns log</a:t>
                  </a:r>
                  <a:r>
                    <a:rPr lang="en-US" sz="1800" baseline="-30000">
                      <a:cs typeface="Times New Roman" pitchFamily="18" charset="0"/>
                    </a:rPr>
                    <a:t>10</a:t>
                  </a:r>
                  <a:r>
                    <a:rPr lang="en-US" sz="1800">
                      <a:cs typeface="Times New Roman" pitchFamily="18" charset="0"/>
                    </a:rPr>
                    <a:t>(x)</a:t>
                  </a:r>
                  <a:endParaRPr lang="en-US" sz="1200">
                    <a:cs typeface="Times New Roman" pitchFamily="18" charset="0"/>
                  </a:endParaRPr>
                </a:p>
                <a:p>
                  <a:pPr eaLnBrk="0" hangingPunct="0"/>
                  <a:endParaRPr lang="en-US"/>
                </a:p>
              </p:txBody>
            </p:sp>
            <p:sp>
              <p:nvSpPr>
                <p:cNvPr id="330853" name="Rectangle 101"/>
                <p:cNvSpPr>
                  <a:spLocks noChangeArrowheads="1"/>
                </p:cNvSpPr>
                <p:nvPr/>
              </p:nvSpPr>
              <p:spPr bwMode="auto">
                <a:xfrm>
                  <a:off x="820" y="5878"/>
                  <a:ext cx="2347" cy="461"/>
                </a:xfrm>
                <a:prstGeom prst="rect">
                  <a:avLst/>
                </a:prstGeom>
                <a:noFill/>
                <a:ln w="7">
                  <a:solidFill>
                    <a:srgbClr val="A0A0A0"/>
                  </a:solidFill>
                  <a:miter lim="800000"/>
                  <a:headEnd/>
                  <a:tailEnd/>
                </a:ln>
                <a:effectLst/>
              </p:spPr>
              <p:txBody>
                <a:bodyPr/>
                <a:lstStyle/>
                <a:p>
                  <a:endParaRPr lang="en-US"/>
                </a:p>
              </p:txBody>
            </p:sp>
          </p:grpSp>
          <p:grpSp>
            <p:nvGrpSpPr>
              <p:cNvPr id="330848" name="Group 104"/>
              <p:cNvGrpSpPr>
                <a:grpSpLocks/>
              </p:cNvGrpSpPr>
              <p:nvPr/>
            </p:nvGrpSpPr>
            <p:grpSpPr bwMode="auto">
              <a:xfrm>
                <a:off x="0" y="6339"/>
                <a:ext cx="820" cy="461"/>
                <a:chOff x="0" y="6339"/>
                <a:chExt cx="820" cy="461"/>
              </a:xfrm>
            </p:grpSpPr>
            <p:sp>
              <p:nvSpPr>
                <p:cNvPr id="330789" name="Rectangle 37"/>
                <p:cNvSpPr>
                  <a:spLocks noChangeArrowheads="1"/>
                </p:cNvSpPr>
                <p:nvPr/>
              </p:nvSpPr>
              <p:spPr bwMode="auto">
                <a:xfrm>
                  <a:off x="43" y="6339"/>
                  <a:ext cx="734" cy="461"/>
                </a:xfrm>
                <a:prstGeom prst="rect">
                  <a:avLst/>
                </a:prstGeom>
                <a:noFill/>
                <a:ln w="9525">
                  <a:noFill/>
                  <a:miter lim="800000"/>
                  <a:headEnd/>
                  <a:tailEnd/>
                </a:ln>
                <a:effectLst/>
              </p:spPr>
              <p:txBody>
                <a:bodyPr/>
                <a:lstStyle/>
                <a:p>
                  <a:r>
                    <a:rPr lang="en-US" sz="1800">
                      <a:cs typeface="Times New Roman" pitchFamily="18" charset="0"/>
                    </a:rPr>
                    <a:t>abs(x)</a:t>
                  </a:r>
                  <a:endParaRPr lang="en-US" sz="1200">
                    <a:cs typeface="Times New Roman" pitchFamily="18" charset="0"/>
                  </a:endParaRPr>
                </a:p>
                <a:p>
                  <a:pPr eaLnBrk="0" hangingPunct="0"/>
                  <a:endParaRPr lang="en-US"/>
                </a:p>
              </p:txBody>
            </p:sp>
            <p:sp>
              <p:nvSpPr>
                <p:cNvPr id="330855" name="Rectangle 103"/>
                <p:cNvSpPr>
                  <a:spLocks noChangeArrowheads="1"/>
                </p:cNvSpPr>
                <p:nvPr/>
              </p:nvSpPr>
              <p:spPr bwMode="auto">
                <a:xfrm>
                  <a:off x="0" y="6339"/>
                  <a:ext cx="820" cy="461"/>
                </a:xfrm>
                <a:prstGeom prst="rect">
                  <a:avLst/>
                </a:prstGeom>
                <a:noFill/>
                <a:ln w="7">
                  <a:solidFill>
                    <a:srgbClr val="A0A0A0"/>
                  </a:solidFill>
                  <a:miter lim="800000"/>
                  <a:headEnd/>
                  <a:tailEnd/>
                </a:ln>
                <a:effectLst/>
              </p:spPr>
              <p:txBody>
                <a:bodyPr/>
                <a:lstStyle/>
                <a:p>
                  <a:endParaRPr lang="en-US"/>
                </a:p>
              </p:txBody>
            </p:sp>
          </p:grpSp>
          <p:grpSp>
            <p:nvGrpSpPr>
              <p:cNvPr id="330850" name="Group 106"/>
              <p:cNvGrpSpPr>
                <a:grpSpLocks/>
              </p:cNvGrpSpPr>
              <p:nvPr/>
            </p:nvGrpSpPr>
            <p:grpSpPr bwMode="auto">
              <a:xfrm>
                <a:off x="820" y="6339"/>
                <a:ext cx="2347" cy="461"/>
                <a:chOff x="820" y="6339"/>
                <a:chExt cx="2347" cy="461"/>
              </a:xfrm>
            </p:grpSpPr>
            <p:sp>
              <p:nvSpPr>
                <p:cNvPr id="330790" name="Rectangle 38"/>
                <p:cNvSpPr>
                  <a:spLocks noChangeArrowheads="1"/>
                </p:cNvSpPr>
                <p:nvPr/>
              </p:nvSpPr>
              <p:spPr bwMode="auto">
                <a:xfrm>
                  <a:off x="863" y="6339"/>
                  <a:ext cx="2261" cy="461"/>
                </a:xfrm>
                <a:prstGeom prst="rect">
                  <a:avLst/>
                </a:prstGeom>
                <a:noFill/>
                <a:ln w="9525">
                  <a:noFill/>
                  <a:miter lim="800000"/>
                  <a:headEnd/>
                  <a:tailEnd/>
                </a:ln>
                <a:effectLst/>
              </p:spPr>
              <p:txBody>
                <a:bodyPr/>
                <a:lstStyle/>
                <a:p>
                  <a:r>
                    <a:rPr lang="en-US" sz="1800">
                      <a:cs typeface="Times New Roman" pitchFamily="18" charset="0"/>
                    </a:rPr>
                    <a:t>returns absolute value of x</a:t>
                  </a:r>
                  <a:endParaRPr lang="en-US" sz="1200">
                    <a:cs typeface="Times New Roman" pitchFamily="18" charset="0"/>
                  </a:endParaRPr>
                </a:p>
                <a:p>
                  <a:pPr eaLnBrk="0" hangingPunct="0"/>
                  <a:endParaRPr lang="en-US"/>
                </a:p>
              </p:txBody>
            </p:sp>
            <p:sp>
              <p:nvSpPr>
                <p:cNvPr id="330857" name="Rectangle 105"/>
                <p:cNvSpPr>
                  <a:spLocks noChangeArrowheads="1"/>
                </p:cNvSpPr>
                <p:nvPr/>
              </p:nvSpPr>
              <p:spPr bwMode="auto">
                <a:xfrm>
                  <a:off x="820" y="6339"/>
                  <a:ext cx="2347" cy="461"/>
                </a:xfrm>
                <a:prstGeom prst="rect">
                  <a:avLst/>
                </a:prstGeom>
                <a:noFill/>
                <a:ln w="7">
                  <a:solidFill>
                    <a:srgbClr val="A0A0A0"/>
                  </a:solidFill>
                  <a:miter lim="800000"/>
                  <a:headEnd/>
                  <a:tailEnd/>
                </a:ln>
                <a:effectLst/>
              </p:spPr>
              <p:txBody>
                <a:bodyPr/>
                <a:lstStyle/>
                <a:p>
                  <a:endParaRPr lang="en-US"/>
                </a:p>
              </p:txBody>
            </p:sp>
          </p:grpSp>
          <p:grpSp>
            <p:nvGrpSpPr>
              <p:cNvPr id="330852" name="Group 108"/>
              <p:cNvGrpSpPr>
                <a:grpSpLocks/>
              </p:cNvGrpSpPr>
              <p:nvPr/>
            </p:nvGrpSpPr>
            <p:grpSpPr bwMode="auto">
              <a:xfrm>
                <a:off x="0" y="6800"/>
                <a:ext cx="820" cy="461"/>
                <a:chOff x="0" y="6800"/>
                <a:chExt cx="820" cy="461"/>
              </a:xfrm>
            </p:grpSpPr>
            <p:sp>
              <p:nvSpPr>
                <p:cNvPr id="330791" name="Rectangle 39"/>
                <p:cNvSpPr>
                  <a:spLocks noChangeArrowheads="1"/>
                </p:cNvSpPr>
                <p:nvPr/>
              </p:nvSpPr>
              <p:spPr bwMode="auto">
                <a:xfrm>
                  <a:off x="43" y="6800"/>
                  <a:ext cx="734" cy="461"/>
                </a:xfrm>
                <a:prstGeom prst="rect">
                  <a:avLst/>
                </a:prstGeom>
                <a:noFill/>
                <a:ln w="9525">
                  <a:noFill/>
                  <a:miter lim="800000"/>
                  <a:headEnd/>
                  <a:tailEnd/>
                </a:ln>
                <a:effectLst/>
              </p:spPr>
              <p:txBody>
                <a:bodyPr/>
                <a:lstStyle/>
                <a:p>
                  <a:r>
                    <a:rPr lang="en-US" sz="1800">
                      <a:cs typeface="Times New Roman" pitchFamily="18" charset="0"/>
                    </a:rPr>
                    <a:t>sinh(x)</a:t>
                  </a:r>
                  <a:endParaRPr lang="en-US" sz="1200">
                    <a:cs typeface="Times New Roman" pitchFamily="18" charset="0"/>
                  </a:endParaRPr>
                </a:p>
                <a:p>
                  <a:pPr eaLnBrk="0" hangingPunct="0"/>
                  <a:endParaRPr lang="en-US"/>
                </a:p>
              </p:txBody>
            </p:sp>
            <p:sp>
              <p:nvSpPr>
                <p:cNvPr id="330859" name="Rectangle 107"/>
                <p:cNvSpPr>
                  <a:spLocks noChangeArrowheads="1"/>
                </p:cNvSpPr>
                <p:nvPr/>
              </p:nvSpPr>
              <p:spPr bwMode="auto">
                <a:xfrm>
                  <a:off x="0" y="6800"/>
                  <a:ext cx="820" cy="461"/>
                </a:xfrm>
                <a:prstGeom prst="rect">
                  <a:avLst/>
                </a:prstGeom>
                <a:noFill/>
                <a:ln w="7">
                  <a:solidFill>
                    <a:srgbClr val="A0A0A0"/>
                  </a:solidFill>
                  <a:miter lim="800000"/>
                  <a:headEnd/>
                  <a:tailEnd/>
                </a:ln>
                <a:effectLst/>
              </p:spPr>
              <p:txBody>
                <a:bodyPr/>
                <a:lstStyle/>
                <a:p>
                  <a:endParaRPr lang="en-US"/>
                </a:p>
              </p:txBody>
            </p:sp>
          </p:grpSp>
          <p:grpSp>
            <p:nvGrpSpPr>
              <p:cNvPr id="330854" name="Group 110"/>
              <p:cNvGrpSpPr>
                <a:grpSpLocks/>
              </p:cNvGrpSpPr>
              <p:nvPr/>
            </p:nvGrpSpPr>
            <p:grpSpPr bwMode="auto">
              <a:xfrm>
                <a:off x="820" y="6800"/>
                <a:ext cx="2347" cy="461"/>
                <a:chOff x="820" y="6800"/>
                <a:chExt cx="2347" cy="461"/>
              </a:xfrm>
            </p:grpSpPr>
            <p:sp>
              <p:nvSpPr>
                <p:cNvPr id="330792" name="Rectangle 40"/>
                <p:cNvSpPr>
                  <a:spLocks noChangeArrowheads="1"/>
                </p:cNvSpPr>
                <p:nvPr/>
              </p:nvSpPr>
              <p:spPr bwMode="auto">
                <a:xfrm>
                  <a:off x="863" y="6800"/>
                  <a:ext cx="2261" cy="461"/>
                </a:xfrm>
                <a:prstGeom prst="rect">
                  <a:avLst/>
                </a:prstGeom>
                <a:noFill/>
                <a:ln w="9525">
                  <a:noFill/>
                  <a:miter lim="800000"/>
                  <a:headEnd/>
                  <a:tailEnd/>
                </a:ln>
                <a:effectLst/>
              </p:spPr>
              <p:txBody>
                <a:bodyPr/>
                <a:lstStyle/>
                <a:p>
                  <a:r>
                    <a:rPr lang="en-US" sz="1800">
                      <a:cs typeface="Times New Roman" pitchFamily="18" charset="0"/>
                    </a:rPr>
                    <a:t>returns the hyperbolic sine of x</a:t>
                  </a:r>
                  <a:endParaRPr lang="en-US" sz="1200">
                    <a:cs typeface="Times New Roman" pitchFamily="18" charset="0"/>
                  </a:endParaRPr>
                </a:p>
                <a:p>
                  <a:pPr eaLnBrk="0" hangingPunct="0"/>
                  <a:endParaRPr lang="en-US"/>
                </a:p>
              </p:txBody>
            </p:sp>
            <p:sp>
              <p:nvSpPr>
                <p:cNvPr id="330861" name="Rectangle 109"/>
                <p:cNvSpPr>
                  <a:spLocks noChangeArrowheads="1"/>
                </p:cNvSpPr>
                <p:nvPr/>
              </p:nvSpPr>
              <p:spPr bwMode="auto">
                <a:xfrm>
                  <a:off x="820" y="6800"/>
                  <a:ext cx="2347" cy="461"/>
                </a:xfrm>
                <a:prstGeom prst="rect">
                  <a:avLst/>
                </a:prstGeom>
                <a:noFill/>
                <a:ln w="7">
                  <a:solidFill>
                    <a:srgbClr val="A0A0A0"/>
                  </a:solidFill>
                  <a:miter lim="800000"/>
                  <a:headEnd/>
                  <a:tailEnd/>
                </a:ln>
                <a:effectLst/>
              </p:spPr>
              <p:txBody>
                <a:bodyPr/>
                <a:lstStyle/>
                <a:p>
                  <a:endParaRPr lang="en-US"/>
                </a:p>
              </p:txBody>
            </p:sp>
          </p:grpSp>
          <p:grpSp>
            <p:nvGrpSpPr>
              <p:cNvPr id="330856" name="Group 112"/>
              <p:cNvGrpSpPr>
                <a:grpSpLocks/>
              </p:cNvGrpSpPr>
              <p:nvPr/>
            </p:nvGrpSpPr>
            <p:grpSpPr bwMode="auto">
              <a:xfrm>
                <a:off x="0" y="7261"/>
                <a:ext cx="820" cy="461"/>
                <a:chOff x="0" y="7261"/>
                <a:chExt cx="820" cy="461"/>
              </a:xfrm>
            </p:grpSpPr>
            <p:sp>
              <p:nvSpPr>
                <p:cNvPr id="330793" name="Rectangle 41"/>
                <p:cNvSpPr>
                  <a:spLocks noChangeArrowheads="1"/>
                </p:cNvSpPr>
                <p:nvPr/>
              </p:nvSpPr>
              <p:spPr bwMode="auto">
                <a:xfrm>
                  <a:off x="43" y="7261"/>
                  <a:ext cx="734" cy="461"/>
                </a:xfrm>
                <a:prstGeom prst="rect">
                  <a:avLst/>
                </a:prstGeom>
                <a:noFill/>
                <a:ln w="9525">
                  <a:noFill/>
                  <a:miter lim="800000"/>
                  <a:headEnd/>
                  <a:tailEnd/>
                </a:ln>
                <a:effectLst/>
              </p:spPr>
              <p:txBody>
                <a:bodyPr/>
                <a:lstStyle/>
                <a:p>
                  <a:r>
                    <a:rPr lang="en-US" sz="1800">
                      <a:cs typeface="Times New Roman" pitchFamily="18" charset="0"/>
                    </a:rPr>
                    <a:t>round(x)</a:t>
                  </a:r>
                  <a:endParaRPr lang="en-US" sz="1200">
                    <a:cs typeface="Times New Roman" pitchFamily="18" charset="0"/>
                  </a:endParaRPr>
                </a:p>
                <a:p>
                  <a:pPr eaLnBrk="0" hangingPunct="0"/>
                  <a:endParaRPr lang="en-US"/>
                </a:p>
              </p:txBody>
            </p:sp>
            <p:sp>
              <p:nvSpPr>
                <p:cNvPr id="330863" name="Rectangle 111"/>
                <p:cNvSpPr>
                  <a:spLocks noChangeArrowheads="1"/>
                </p:cNvSpPr>
                <p:nvPr/>
              </p:nvSpPr>
              <p:spPr bwMode="auto">
                <a:xfrm>
                  <a:off x="0" y="7261"/>
                  <a:ext cx="820" cy="461"/>
                </a:xfrm>
                <a:prstGeom prst="rect">
                  <a:avLst/>
                </a:prstGeom>
                <a:noFill/>
                <a:ln w="7">
                  <a:solidFill>
                    <a:srgbClr val="A0A0A0"/>
                  </a:solidFill>
                  <a:miter lim="800000"/>
                  <a:headEnd/>
                  <a:tailEnd/>
                </a:ln>
                <a:effectLst/>
              </p:spPr>
              <p:txBody>
                <a:bodyPr/>
                <a:lstStyle/>
                <a:p>
                  <a:endParaRPr lang="en-US"/>
                </a:p>
              </p:txBody>
            </p:sp>
          </p:grpSp>
          <p:grpSp>
            <p:nvGrpSpPr>
              <p:cNvPr id="330858" name="Group 114"/>
              <p:cNvGrpSpPr>
                <a:grpSpLocks/>
              </p:cNvGrpSpPr>
              <p:nvPr/>
            </p:nvGrpSpPr>
            <p:grpSpPr bwMode="auto">
              <a:xfrm>
                <a:off x="820" y="7261"/>
                <a:ext cx="2347" cy="461"/>
                <a:chOff x="820" y="7261"/>
                <a:chExt cx="2347" cy="461"/>
              </a:xfrm>
            </p:grpSpPr>
            <p:sp>
              <p:nvSpPr>
                <p:cNvPr id="330794" name="Rectangle 42"/>
                <p:cNvSpPr>
                  <a:spLocks noChangeArrowheads="1"/>
                </p:cNvSpPr>
                <p:nvPr/>
              </p:nvSpPr>
              <p:spPr bwMode="auto">
                <a:xfrm>
                  <a:off x="863" y="7261"/>
                  <a:ext cx="2261" cy="461"/>
                </a:xfrm>
                <a:prstGeom prst="rect">
                  <a:avLst/>
                </a:prstGeom>
                <a:noFill/>
                <a:ln w="9525">
                  <a:noFill/>
                  <a:miter lim="800000"/>
                  <a:headEnd/>
                  <a:tailEnd/>
                </a:ln>
                <a:effectLst/>
              </p:spPr>
              <p:txBody>
                <a:bodyPr/>
                <a:lstStyle/>
                <a:p>
                  <a:r>
                    <a:rPr lang="en-US" sz="1800">
                      <a:cs typeface="Times New Roman" pitchFamily="18" charset="0"/>
                    </a:rPr>
                    <a:t>rounds x off toward nearest integer</a:t>
                  </a:r>
                  <a:endParaRPr lang="en-US" sz="1200">
                    <a:cs typeface="Times New Roman" pitchFamily="18" charset="0"/>
                  </a:endParaRPr>
                </a:p>
                <a:p>
                  <a:pPr eaLnBrk="0" hangingPunct="0"/>
                  <a:endParaRPr lang="en-US"/>
                </a:p>
              </p:txBody>
            </p:sp>
            <p:sp>
              <p:nvSpPr>
                <p:cNvPr id="330865" name="Rectangle 113"/>
                <p:cNvSpPr>
                  <a:spLocks noChangeArrowheads="1"/>
                </p:cNvSpPr>
                <p:nvPr/>
              </p:nvSpPr>
              <p:spPr bwMode="auto">
                <a:xfrm>
                  <a:off x="820" y="7261"/>
                  <a:ext cx="2347" cy="461"/>
                </a:xfrm>
                <a:prstGeom prst="rect">
                  <a:avLst/>
                </a:prstGeom>
                <a:noFill/>
                <a:ln w="7">
                  <a:solidFill>
                    <a:srgbClr val="A0A0A0"/>
                  </a:solidFill>
                  <a:miter lim="800000"/>
                  <a:headEnd/>
                  <a:tailEnd/>
                </a:ln>
                <a:effectLst/>
              </p:spPr>
              <p:txBody>
                <a:bodyPr/>
                <a:lstStyle/>
                <a:p>
                  <a:endParaRPr lang="en-US"/>
                </a:p>
              </p:txBody>
            </p:sp>
          </p:grpSp>
          <p:grpSp>
            <p:nvGrpSpPr>
              <p:cNvPr id="330860" name="Group 116"/>
              <p:cNvGrpSpPr>
                <a:grpSpLocks/>
              </p:cNvGrpSpPr>
              <p:nvPr/>
            </p:nvGrpSpPr>
            <p:grpSpPr bwMode="auto">
              <a:xfrm>
                <a:off x="0" y="7722"/>
                <a:ext cx="820" cy="461"/>
                <a:chOff x="0" y="7722"/>
                <a:chExt cx="820" cy="461"/>
              </a:xfrm>
            </p:grpSpPr>
            <p:sp>
              <p:nvSpPr>
                <p:cNvPr id="330795" name="Rectangle 43"/>
                <p:cNvSpPr>
                  <a:spLocks noChangeArrowheads="1"/>
                </p:cNvSpPr>
                <p:nvPr/>
              </p:nvSpPr>
              <p:spPr bwMode="auto">
                <a:xfrm>
                  <a:off x="43" y="7722"/>
                  <a:ext cx="734" cy="461"/>
                </a:xfrm>
                <a:prstGeom prst="rect">
                  <a:avLst/>
                </a:prstGeom>
                <a:noFill/>
                <a:ln w="9525">
                  <a:noFill/>
                  <a:miter lim="800000"/>
                  <a:headEnd/>
                  <a:tailEnd/>
                </a:ln>
                <a:effectLst/>
              </p:spPr>
              <p:txBody>
                <a:bodyPr/>
                <a:lstStyle/>
                <a:p>
                  <a:r>
                    <a:rPr lang="en-US" sz="1800">
                      <a:cs typeface="Times New Roman" pitchFamily="18" charset="0"/>
                    </a:rPr>
                    <a:t>ceil(x)</a:t>
                  </a:r>
                  <a:endParaRPr lang="en-US" sz="1200">
                    <a:cs typeface="Times New Roman" pitchFamily="18" charset="0"/>
                  </a:endParaRPr>
                </a:p>
                <a:p>
                  <a:pPr eaLnBrk="0" hangingPunct="0"/>
                  <a:endParaRPr lang="en-US"/>
                </a:p>
              </p:txBody>
            </p:sp>
            <p:sp>
              <p:nvSpPr>
                <p:cNvPr id="330867" name="Rectangle 115"/>
                <p:cNvSpPr>
                  <a:spLocks noChangeArrowheads="1"/>
                </p:cNvSpPr>
                <p:nvPr/>
              </p:nvSpPr>
              <p:spPr bwMode="auto">
                <a:xfrm>
                  <a:off x="0" y="7722"/>
                  <a:ext cx="820" cy="461"/>
                </a:xfrm>
                <a:prstGeom prst="rect">
                  <a:avLst/>
                </a:prstGeom>
                <a:noFill/>
                <a:ln w="7">
                  <a:solidFill>
                    <a:srgbClr val="A0A0A0"/>
                  </a:solidFill>
                  <a:miter lim="800000"/>
                  <a:headEnd/>
                  <a:tailEnd/>
                </a:ln>
                <a:effectLst/>
              </p:spPr>
              <p:txBody>
                <a:bodyPr/>
                <a:lstStyle/>
                <a:p>
                  <a:endParaRPr lang="en-US"/>
                </a:p>
              </p:txBody>
            </p:sp>
          </p:grpSp>
          <p:grpSp>
            <p:nvGrpSpPr>
              <p:cNvPr id="330862" name="Group 118"/>
              <p:cNvGrpSpPr>
                <a:grpSpLocks/>
              </p:cNvGrpSpPr>
              <p:nvPr/>
            </p:nvGrpSpPr>
            <p:grpSpPr bwMode="auto">
              <a:xfrm>
                <a:off x="820" y="7722"/>
                <a:ext cx="2347" cy="461"/>
                <a:chOff x="820" y="7722"/>
                <a:chExt cx="2347" cy="461"/>
              </a:xfrm>
            </p:grpSpPr>
            <p:sp>
              <p:nvSpPr>
                <p:cNvPr id="330796" name="Rectangle 44"/>
                <p:cNvSpPr>
                  <a:spLocks noChangeArrowheads="1"/>
                </p:cNvSpPr>
                <p:nvPr/>
              </p:nvSpPr>
              <p:spPr bwMode="auto">
                <a:xfrm>
                  <a:off x="863" y="7722"/>
                  <a:ext cx="2261" cy="461"/>
                </a:xfrm>
                <a:prstGeom prst="rect">
                  <a:avLst/>
                </a:prstGeom>
                <a:noFill/>
                <a:ln w="9525">
                  <a:noFill/>
                  <a:miter lim="800000"/>
                  <a:headEnd/>
                  <a:tailEnd/>
                </a:ln>
                <a:effectLst/>
              </p:spPr>
              <p:txBody>
                <a:bodyPr/>
                <a:lstStyle/>
                <a:p>
                  <a:r>
                    <a:rPr lang="en-US" sz="1800">
                      <a:cs typeface="Times New Roman" pitchFamily="18" charset="0"/>
                    </a:rPr>
                    <a:t>rounds x toward positive infinity</a:t>
                  </a:r>
                  <a:endParaRPr lang="en-US" sz="1200">
                    <a:cs typeface="Times New Roman" pitchFamily="18" charset="0"/>
                  </a:endParaRPr>
                </a:p>
                <a:p>
                  <a:pPr eaLnBrk="0" hangingPunct="0"/>
                  <a:endParaRPr lang="en-US"/>
                </a:p>
              </p:txBody>
            </p:sp>
            <p:sp>
              <p:nvSpPr>
                <p:cNvPr id="330869" name="Rectangle 117"/>
                <p:cNvSpPr>
                  <a:spLocks noChangeArrowheads="1"/>
                </p:cNvSpPr>
                <p:nvPr/>
              </p:nvSpPr>
              <p:spPr bwMode="auto">
                <a:xfrm>
                  <a:off x="820" y="7722"/>
                  <a:ext cx="2347" cy="461"/>
                </a:xfrm>
                <a:prstGeom prst="rect">
                  <a:avLst/>
                </a:prstGeom>
                <a:noFill/>
                <a:ln w="7">
                  <a:solidFill>
                    <a:srgbClr val="A0A0A0"/>
                  </a:solidFill>
                  <a:miter lim="800000"/>
                  <a:headEnd/>
                  <a:tailEnd/>
                </a:ln>
                <a:effectLst/>
              </p:spPr>
              <p:txBody>
                <a:bodyPr/>
                <a:lstStyle/>
                <a:p>
                  <a:endParaRPr lang="en-US"/>
                </a:p>
              </p:txBody>
            </p:sp>
          </p:grpSp>
          <p:grpSp>
            <p:nvGrpSpPr>
              <p:cNvPr id="330864" name="Group 120"/>
              <p:cNvGrpSpPr>
                <a:grpSpLocks/>
              </p:cNvGrpSpPr>
              <p:nvPr/>
            </p:nvGrpSpPr>
            <p:grpSpPr bwMode="auto">
              <a:xfrm>
                <a:off x="0" y="8183"/>
                <a:ext cx="820" cy="461"/>
                <a:chOff x="0" y="8183"/>
                <a:chExt cx="820" cy="461"/>
              </a:xfrm>
            </p:grpSpPr>
            <p:sp>
              <p:nvSpPr>
                <p:cNvPr id="330797" name="Rectangle 45"/>
                <p:cNvSpPr>
                  <a:spLocks noChangeArrowheads="1"/>
                </p:cNvSpPr>
                <p:nvPr/>
              </p:nvSpPr>
              <p:spPr bwMode="auto">
                <a:xfrm>
                  <a:off x="43" y="8183"/>
                  <a:ext cx="734" cy="461"/>
                </a:xfrm>
                <a:prstGeom prst="rect">
                  <a:avLst/>
                </a:prstGeom>
                <a:noFill/>
                <a:ln w="9525">
                  <a:noFill/>
                  <a:miter lim="800000"/>
                  <a:headEnd/>
                  <a:tailEnd/>
                </a:ln>
                <a:effectLst/>
              </p:spPr>
              <p:txBody>
                <a:bodyPr/>
                <a:lstStyle/>
                <a:p>
                  <a:r>
                    <a:rPr lang="en-US" sz="1800">
                      <a:cs typeface="Times New Roman" pitchFamily="18" charset="0"/>
                    </a:rPr>
                    <a:t>floor(x)</a:t>
                  </a:r>
                  <a:endParaRPr lang="en-US" sz="1200">
                    <a:cs typeface="Times New Roman" pitchFamily="18" charset="0"/>
                  </a:endParaRPr>
                </a:p>
                <a:p>
                  <a:pPr eaLnBrk="0" hangingPunct="0"/>
                  <a:endParaRPr lang="en-US"/>
                </a:p>
              </p:txBody>
            </p:sp>
            <p:sp>
              <p:nvSpPr>
                <p:cNvPr id="330871" name="Rectangle 119"/>
                <p:cNvSpPr>
                  <a:spLocks noChangeArrowheads="1"/>
                </p:cNvSpPr>
                <p:nvPr/>
              </p:nvSpPr>
              <p:spPr bwMode="auto">
                <a:xfrm>
                  <a:off x="0" y="8183"/>
                  <a:ext cx="820" cy="461"/>
                </a:xfrm>
                <a:prstGeom prst="rect">
                  <a:avLst/>
                </a:prstGeom>
                <a:noFill/>
                <a:ln w="7">
                  <a:solidFill>
                    <a:srgbClr val="A0A0A0"/>
                  </a:solidFill>
                  <a:miter lim="800000"/>
                  <a:headEnd/>
                  <a:tailEnd/>
                </a:ln>
                <a:effectLst/>
              </p:spPr>
              <p:txBody>
                <a:bodyPr/>
                <a:lstStyle/>
                <a:p>
                  <a:endParaRPr lang="en-US"/>
                </a:p>
              </p:txBody>
            </p:sp>
          </p:grpSp>
          <p:grpSp>
            <p:nvGrpSpPr>
              <p:cNvPr id="330866" name="Group 122"/>
              <p:cNvGrpSpPr>
                <a:grpSpLocks/>
              </p:cNvGrpSpPr>
              <p:nvPr/>
            </p:nvGrpSpPr>
            <p:grpSpPr bwMode="auto">
              <a:xfrm>
                <a:off x="820" y="8183"/>
                <a:ext cx="2347" cy="461"/>
                <a:chOff x="820" y="8183"/>
                <a:chExt cx="2347" cy="461"/>
              </a:xfrm>
            </p:grpSpPr>
            <p:sp>
              <p:nvSpPr>
                <p:cNvPr id="330798" name="Rectangle 46"/>
                <p:cNvSpPr>
                  <a:spLocks noChangeArrowheads="1"/>
                </p:cNvSpPr>
                <p:nvPr/>
              </p:nvSpPr>
              <p:spPr bwMode="auto">
                <a:xfrm>
                  <a:off x="863" y="8183"/>
                  <a:ext cx="2261" cy="461"/>
                </a:xfrm>
                <a:prstGeom prst="rect">
                  <a:avLst/>
                </a:prstGeom>
                <a:noFill/>
                <a:ln w="9525">
                  <a:noFill/>
                  <a:miter lim="800000"/>
                  <a:headEnd/>
                  <a:tailEnd/>
                </a:ln>
                <a:effectLst/>
              </p:spPr>
              <p:txBody>
                <a:bodyPr/>
                <a:lstStyle/>
                <a:p>
                  <a:r>
                    <a:rPr lang="en-US" sz="1800">
                      <a:cs typeface="Times New Roman" pitchFamily="18" charset="0"/>
                    </a:rPr>
                    <a:t>rounds x toward negative infinity</a:t>
                  </a:r>
                  <a:endParaRPr lang="en-US" sz="1200">
                    <a:cs typeface="Times New Roman" pitchFamily="18" charset="0"/>
                  </a:endParaRPr>
                </a:p>
                <a:p>
                  <a:pPr eaLnBrk="0" hangingPunct="0"/>
                  <a:endParaRPr lang="en-US"/>
                </a:p>
              </p:txBody>
            </p:sp>
            <p:sp>
              <p:nvSpPr>
                <p:cNvPr id="330873" name="Rectangle 121"/>
                <p:cNvSpPr>
                  <a:spLocks noChangeArrowheads="1"/>
                </p:cNvSpPr>
                <p:nvPr/>
              </p:nvSpPr>
              <p:spPr bwMode="auto">
                <a:xfrm>
                  <a:off x="820" y="8183"/>
                  <a:ext cx="2347" cy="461"/>
                </a:xfrm>
                <a:prstGeom prst="rect">
                  <a:avLst/>
                </a:prstGeom>
                <a:noFill/>
                <a:ln w="7">
                  <a:solidFill>
                    <a:srgbClr val="A0A0A0"/>
                  </a:solidFill>
                  <a:miter lim="800000"/>
                  <a:headEnd/>
                  <a:tailEnd/>
                </a:ln>
                <a:effectLst/>
              </p:spPr>
              <p:txBody>
                <a:bodyPr/>
                <a:lstStyle/>
                <a:p>
                  <a:endParaRPr lang="en-US"/>
                </a:p>
              </p:txBody>
            </p:sp>
          </p:grpSp>
        </p:grpSp>
        <p:sp>
          <p:nvSpPr>
            <p:cNvPr id="330876" name="Rectangle 124"/>
            <p:cNvSpPr>
              <a:spLocks noChangeArrowheads="1"/>
            </p:cNvSpPr>
            <p:nvPr/>
          </p:nvSpPr>
          <p:spPr bwMode="auto">
            <a:xfrm>
              <a:off x="-3" y="-3"/>
              <a:ext cx="3173" cy="8650"/>
            </a:xfrm>
            <a:prstGeom prst="rect">
              <a:avLst/>
            </a:prstGeom>
            <a:noFill/>
            <a:ln w="9525">
              <a:solidFill>
                <a:srgbClr val="A0A0A0"/>
              </a:solidFill>
              <a:miter lim="800000"/>
              <a:headEnd/>
              <a:tailEnd/>
            </a:ln>
            <a:effectLst/>
          </p:spPr>
          <p:txBody>
            <a:bodyPr/>
            <a:lstStyle/>
            <a:p>
              <a:endParaRPr lang="en-US"/>
            </a:p>
          </p:txBody>
        </p:sp>
      </p:grpSp>
      <p:sp>
        <p:nvSpPr>
          <p:cNvPr id="330878" name="Rectangle 126"/>
          <p:cNvSpPr>
            <a:spLocks noChangeArrowheads="1"/>
          </p:cNvSpPr>
          <p:nvPr/>
        </p:nvSpPr>
        <p:spPr bwMode="auto">
          <a:xfrm>
            <a:off x="5759450" y="555984"/>
            <a:ext cx="3384550" cy="1841500"/>
          </a:xfrm>
          <a:prstGeom prst="rect">
            <a:avLst/>
          </a:prstGeom>
          <a:noFill/>
          <a:ln w="9525">
            <a:noFill/>
            <a:miter lim="800000"/>
            <a:headEnd/>
            <a:tailEnd/>
          </a:ln>
          <a:effectLst/>
        </p:spPr>
        <p:txBody>
          <a:bodyPr/>
          <a:lstStyle/>
          <a:p>
            <a:pPr>
              <a:spcBef>
                <a:spcPct val="20000"/>
              </a:spcBef>
              <a:tabLst>
                <a:tab pos="461963" algn="l"/>
                <a:tab pos="914400" algn="l"/>
              </a:tabLst>
            </a:pPr>
            <a:r>
              <a:rPr lang="en-US" sz="2000" b="1" u="sng" dirty="0">
                <a:solidFill>
                  <a:schemeClr val="accent2"/>
                </a:solidFill>
                <a:cs typeface="Times New Roman" pitchFamily="18" charset="0"/>
              </a:rPr>
              <a:t>MATLAB built-in functions</a:t>
            </a:r>
            <a:endParaRPr lang="en-US" sz="2000" dirty="0">
              <a:solidFill>
                <a:schemeClr val="accent2"/>
              </a:solidFill>
              <a:cs typeface="Times New Roman" pitchFamily="18" charset="0"/>
            </a:endParaRPr>
          </a:p>
          <a:p>
            <a:pPr>
              <a:spcBef>
                <a:spcPct val="20000"/>
              </a:spcBef>
              <a:tabLst>
                <a:tab pos="461963" algn="l"/>
                <a:tab pos="914400" algn="l"/>
              </a:tabLst>
            </a:pPr>
            <a:r>
              <a:rPr lang="en-US" sz="2000" dirty="0">
                <a:solidFill>
                  <a:schemeClr val="accent2"/>
                </a:solidFill>
                <a:cs typeface="Times New Roman" pitchFamily="18" charset="0"/>
              </a:rPr>
              <a:t>MATLAB has hundreds of built-in functions.  A few of the functions commonly used with scalars are shown in the table.</a:t>
            </a:r>
          </a:p>
        </p:txBody>
      </p:sp>
      <p:sp>
        <p:nvSpPr>
          <p:cNvPr id="124" name="Rectangle 126"/>
          <p:cNvSpPr>
            <a:spLocks noChangeArrowheads="1"/>
          </p:cNvSpPr>
          <p:nvPr/>
        </p:nvSpPr>
        <p:spPr bwMode="auto">
          <a:xfrm>
            <a:off x="5759450" y="2383436"/>
            <a:ext cx="3384550" cy="4087213"/>
          </a:xfrm>
          <a:prstGeom prst="rect">
            <a:avLst/>
          </a:prstGeom>
          <a:noFill/>
          <a:ln w="9525">
            <a:noFill/>
            <a:miter lim="800000"/>
            <a:headEnd/>
            <a:tailEnd/>
          </a:ln>
          <a:effectLst/>
        </p:spPr>
        <p:txBody>
          <a:bodyPr/>
          <a:lstStyle/>
          <a:p>
            <a:pPr>
              <a:spcBef>
                <a:spcPct val="20000"/>
              </a:spcBef>
              <a:tabLst>
                <a:tab pos="461963" algn="l"/>
                <a:tab pos="914400" algn="l"/>
              </a:tabLst>
            </a:pPr>
            <a:r>
              <a:rPr lang="en-US" sz="2000" b="1" u="sng" dirty="0" smtClean="0">
                <a:solidFill>
                  <a:schemeClr val="accent2"/>
                </a:solidFill>
                <a:cs typeface="Times New Roman" pitchFamily="18" charset="0"/>
              </a:rPr>
              <a:t>More functions</a:t>
            </a:r>
            <a:endParaRPr lang="en-US" sz="2000" dirty="0">
              <a:solidFill>
                <a:schemeClr val="accent2"/>
              </a:solidFill>
              <a:cs typeface="Times New Roman" pitchFamily="18" charset="0"/>
            </a:endParaRPr>
          </a:p>
          <a:p>
            <a:pPr>
              <a:spcBef>
                <a:spcPct val="20000"/>
              </a:spcBef>
              <a:tabLst>
                <a:tab pos="461963" algn="l"/>
                <a:tab pos="914400" algn="l"/>
              </a:tabLst>
            </a:pPr>
            <a:r>
              <a:rPr lang="en-US" sz="2000" dirty="0" smtClean="0">
                <a:solidFill>
                  <a:schemeClr val="accent2"/>
                </a:solidFill>
                <a:cs typeface="Times New Roman" pitchFamily="18" charset="0"/>
              </a:rPr>
              <a:t>Open MATLAB and select </a:t>
            </a:r>
            <a:r>
              <a:rPr lang="en-US" sz="2000" b="1" i="1" dirty="0" smtClean="0">
                <a:solidFill>
                  <a:schemeClr val="accent2"/>
                </a:solidFill>
                <a:cs typeface="Times New Roman" pitchFamily="18" charset="0"/>
              </a:rPr>
              <a:t>Help – Function Browser </a:t>
            </a:r>
            <a:r>
              <a:rPr lang="en-US" sz="2000" dirty="0" smtClean="0">
                <a:solidFill>
                  <a:schemeClr val="accent2"/>
                </a:solidFill>
                <a:cs typeface="Times New Roman" pitchFamily="18" charset="0"/>
              </a:rPr>
              <a:t>and check out the vast number of functions available in MATLAB.  What do the following functions do?</a:t>
            </a:r>
          </a:p>
          <a:p>
            <a:pPr>
              <a:spcBef>
                <a:spcPct val="20000"/>
              </a:spcBef>
              <a:tabLst>
                <a:tab pos="461963" algn="l"/>
                <a:tab pos="914400" algn="l"/>
              </a:tabLst>
            </a:pPr>
            <a:r>
              <a:rPr lang="en-US" sz="2000" b="1" dirty="0" err="1" smtClean="0">
                <a:solidFill>
                  <a:srgbClr val="FF0000"/>
                </a:solidFill>
                <a:cs typeface="Times New Roman" pitchFamily="18" charset="0"/>
              </a:rPr>
              <a:t>sind</a:t>
            </a:r>
            <a:r>
              <a:rPr lang="en-US" sz="2000" b="1" dirty="0" smtClean="0">
                <a:solidFill>
                  <a:srgbClr val="FF0000"/>
                </a:solidFill>
                <a:cs typeface="Times New Roman" pitchFamily="18" charset="0"/>
              </a:rPr>
              <a:t>(A)</a:t>
            </a:r>
          </a:p>
          <a:p>
            <a:pPr>
              <a:spcBef>
                <a:spcPct val="20000"/>
              </a:spcBef>
              <a:tabLst>
                <a:tab pos="461963" algn="l"/>
                <a:tab pos="914400" algn="l"/>
              </a:tabLst>
            </a:pPr>
            <a:r>
              <a:rPr lang="en-US" sz="2000" b="1" dirty="0" err="1">
                <a:solidFill>
                  <a:srgbClr val="FF0000"/>
                </a:solidFill>
                <a:cs typeface="Times New Roman" pitchFamily="18" charset="0"/>
              </a:rPr>
              <a:t>h</a:t>
            </a:r>
            <a:r>
              <a:rPr lang="en-US" sz="2000" b="1" dirty="0" err="1" smtClean="0">
                <a:solidFill>
                  <a:srgbClr val="FF0000"/>
                </a:solidFill>
                <a:cs typeface="Times New Roman" pitchFamily="18" charset="0"/>
              </a:rPr>
              <a:t>ypot</a:t>
            </a:r>
            <a:r>
              <a:rPr lang="en-US" sz="2000" b="1" dirty="0" smtClean="0">
                <a:solidFill>
                  <a:srgbClr val="FF0000"/>
                </a:solidFill>
                <a:cs typeface="Times New Roman" pitchFamily="18" charset="0"/>
              </a:rPr>
              <a:t> (</a:t>
            </a:r>
            <a:r>
              <a:rPr lang="en-US" sz="2000" b="1" dirty="0" err="1" smtClean="0">
                <a:solidFill>
                  <a:srgbClr val="FF0000"/>
                </a:solidFill>
                <a:cs typeface="Times New Roman" pitchFamily="18" charset="0"/>
              </a:rPr>
              <a:t>a,b</a:t>
            </a:r>
            <a:r>
              <a:rPr lang="en-US" sz="2000" b="1" dirty="0" smtClean="0">
                <a:solidFill>
                  <a:srgbClr val="FF0000"/>
                </a:solidFill>
                <a:cs typeface="Times New Roman" pitchFamily="18" charset="0"/>
              </a:rPr>
              <a:t>)</a:t>
            </a:r>
          </a:p>
          <a:p>
            <a:pPr>
              <a:spcBef>
                <a:spcPct val="20000"/>
              </a:spcBef>
              <a:tabLst>
                <a:tab pos="461963" algn="l"/>
                <a:tab pos="914400" algn="l"/>
              </a:tabLst>
            </a:pPr>
            <a:r>
              <a:rPr lang="en-US" sz="2000" b="1" dirty="0">
                <a:solidFill>
                  <a:srgbClr val="FF0000"/>
                </a:solidFill>
                <a:cs typeface="Times New Roman" pitchFamily="18" charset="0"/>
              </a:rPr>
              <a:t>c</a:t>
            </a:r>
            <a:r>
              <a:rPr lang="en-US" sz="2000" b="1" dirty="0" smtClean="0">
                <a:solidFill>
                  <a:srgbClr val="FF0000"/>
                </a:solidFill>
                <a:cs typeface="Times New Roman" pitchFamily="18" charset="0"/>
              </a:rPr>
              <a:t>ot(A)</a:t>
            </a:r>
          </a:p>
          <a:p>
            <a:pPr>
              <a:spcBef>
                <a:spcPct val="20000"/>
              </a:spcBef>
              <a:tabLst>
                <a:tab pos="461963" algn="l"/>
                <a:tab pos="914400" algn="l"/>
              </a:tabLst>
            </a:pPr>
            <a:r>
              <a:rPr lang="en-US" sz="2000" b="1" dirty="0" smtClean="0">
                <a:solidFill>
                  <a:srgbClr val="FF0000"/>
                </a:solidFill>
                <a:cs typeface="Times New Roman" pitchFamily="18" charset="0"/>
              </a:rPr>
              <a:t>mod(N,M)</a:t>
            </a:r>
          </a:p>
          <a:p>
            <a:pPr>
              <a:spcBef>
                <a:spcPct val="20000"/>
              </a:spcBef>
              <a:tabLst>
                <a:tab pos="461963" algn="l"/>
                <a:tab pos="914400" algn="l"/>
              </a:tabLst>
            </a:pPr>
            <a:r>
              <a:rPr lang="en-US" sz="2000" b="1" dirty="0" smtClean="0">
                <a:solidFill>
                  <a:srgbClr val="FF0000"/>
                </a:solidFill>
                <a:cs typeface="Times New Roman" pitchFamily="18" charset="0"/>
              </a:rPr>
              <a:t>atan2(</a:t>
            </a:r>
            <a:r>
              <a:rPr lang="en-US" sz="2000" b="1" dirty="0" err="1" smtClean="0">
                <a:solidFill>
                  <a:srgbClr val="FF0000"/>
                </a:solidFill>
                <a:cs typeface="Times New Roman" pitchFamily="18" charset="0"/>
              </a:rPr>
              <a:t>y,x</a:t>
            </a:r>
            <a:r>
              <a:rPr lang="en-US" sz="2000" b="1" dirty="0" smtClean="0">
                <a:solidFill>
                  <a:srgbClr val="FF0000"/>
                </a:solidFill>
                <a:cs typeface="Times New Roman" pitchFamily="18" charset="0"/>
              </a:rPr>
              <a:t>)</a:t>
            </a:r>
          </a:p>
          <a:p>
            <a:pPr>
              <a:spcBef>
                <a:spcPct val="20000"/>
              </a:spcBef>
              <a:tabLst>
                <a:tab pos="461963" algn="l"/>
                <a:tab pos="914400" algn="l"/>
              </a:tabLst>
            </a:pPr>
            <a:endParaRPr lang="en-US" sz="2000" dirty="0" smtClean="0">
              <a:solidFill>
                <a:schemeClr val="accent2"/>
              </a:solidFill>
              <a:cs typeface="Times New Roman" pitchFamily="18" charset="0"/>
            </a:endParaRPr>
          </a:p>
          <a:p>
            <a:pPr>
              <a:spcBef>
                <a:spcPct val="20000"/>
              </a:spcBef>
              <a:tabLst>
                <a:tab pos="461963" algn="l"/>
                <a:tab pos="914400" algn="l"/>
              </a:tabLst>
            </a:pPr>
            <a:endParaRPr lang="en-US" sz="2000" dirty="0">
              <a:solidFill>
                <a:schemeClr val="accent2"/>
              </a:solidFill>
              <a:cs typeface="Times New Roman" pitchFamily="18" charset="0"/>
            </a:endParaRPr>
          </a:p>
        </p:txBody>
      </p:sp>
      <p:sp>
        <p:nvSpPr>
          <p:cNvPr id="123"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6"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lide Number Placeholder 5"/>
          <p:cNvSpPr>
            <a:spLocks noGrp="1"/>
          </p:cNvSpPr>
          <p:nvPr>
            <p:ph type="sldNum" sz="quarter" idx="12"/>
          </p:nvPr>
        </p:nvSpPr>
        <p:spPr>
          <a:xfrm>
            <a:off x="7239000" y="0"/>
            <a:ext cx="1905000" cy="457200"/>
          </a:xfrm>
        </p:spPr>
        <p:txBody>
          <a:bodyPr/>
          <a:lstStyle/>
          <a:p>
            <a:fld id="{336C3DDC-D6F8-47CE-89F0-F134334A8A47}" type="slidenum">
              <a:rPr lang="en-US"/>
              <a:pPr/>
              <a:t>11</a:t>
            </a:fld>
            <a:endParaRPr lang="en-US" dirty="0"/>
          </a:p>
        </p:txBody>
      </p:sp>
      <p:pic>
        <p:nvPicPr>
          <p:cNvPr id="342138" name="Picture 122"/>
          <p:cNvPicPr>
            <a:picLocks noChangeAspect="1" noChangeArrowheads="1"/>
          </p:cNvPicPr>
          <p:nvPr/>
        </p:nvPicPr>
        <p:blipFill>
          <a:blip r:embed="rId2" cstate="print"/>
          <a:srcRect l="23959" t="44096" r="60677" b="29861"/>
          <a:stretch>
            <a:fillRect/>
          </a:stretch>
        </p:blipFill>
        <p:spPr bwMode="auto">
          <a:xfrm>
            <a:off x="4676774" y="3627239"/>
            <a:ext cx="2562225" cy="3256161"/>
          </a:xfrm>
          <a:prstGeom prst="rect">
            <a:avLst/>
          </a:prstGeom>
          <a:noFill/>
          <a:ln w="28575">
            <a:solidFill>
              <a:schemeClr val="accent2"/>
            </a:solidFill>
            <a:miter lim="800000"/>
            <a:headEnd/>
            <a:tailEnd/>
          </a:ln>
          <a:effectLst/>
        </p:spPr>
      </p:pic>
      <p:grpSp>
        <p:nvGrpSpPr>
          <p:cNvPr id="2" name="Group 365"/>
          <p:cNvGrpSpPr>
            <a:grpSpLocks/>
          </p:cNvGrpSpPr>
          <p:nvPr/>
        </p:nvGrpSpPr>
        <p:grpSpPr bwMode="auto">
          <a:xfrm>
            <a:off x="20638" y="533400"/>
            <a:ext cx="8031162" cy="2990850"/>
            <a:chOff x="-3" y="-3"/>
            <a:chExt cx="5059" cy="3516"/>
          </a:xfrm>
        </p:grpSpPr>
        <p:grpSp>
          <p:nvGrpSpPr>
            <p:cNvPr id="3" name="Group 363"/>
            <p:cNvGrpSpPr>
              <a:grpSpLocks/>
            </p:cNvGrpSpPr>
            <p:nvPr/>
          </p:nvGrpSpPr>
          <p:grpSpPr bwMode="auto">
            <a:xfrm>
              <a:off x="0" y="0"/>
              <a:ext cx="5053" cy="3510"/>
              <a:chOff x="0" y="0"/>
              <a:chExt cx="5053" cy="3510"/>
            </a:xfrm>
          </p:grpSpPr>
          <p:grpSp>
            <p:nvGrpSpPr>
              <p:cNvPr id="4" name="Group 312"/>
              <p:cNvGrpSpPr>
                <a:grpSpLocks/>
              </p:cNvGrpSpPr>
              <p:nvPr/>
            </p:nvGrpSpPr>
            <p:grpSpPr bwMode="auto">
              <a:xfrm>
                <a:off x="0" y="0"/>
                <a:ext cx="957" cy="556"/>
                <a:chOff x="0" y="0"/>
                <a:chExt cx="957" cy="556"/>
              </a:xfrm>
            </p:grpSpPr>
            <p:sp>
              <p:nvSpPr>
                <p:cNvPr id="342327" name="Rectangle 311"/>
                <p:cNvSpPr>
                  <a:spLocks noChangeArrowheads="1"/>
                </p:cNvSpPr>
                <p:nvPr/>
              </p:nvSpPr>
              <p:spPr bwMode="auto">
                <a:xfrm>
                  <a:off x="0" y="0"/>
                  <a:ext cx="957" cy="556"/>
                </a:xfrm>
                <a:prstGeom prst="rect">
                  <a:avLst/>
                </a:prstGeom>
                <a:solidFill>
                  <a:srgbClr val="99CCFF"/>
                </a:solidFill>
                <a:ln w="9525">
                  <a:noFill/>
                  <a:miter lim="800000"/>
                  <a:headEnd/>
                  <a:tailEnd/>
                </a:ln>
                <a:effectLst/>
              </p:spPr>
              <p:txBody>
                <a:bodyPr/>
                <a:lstStyle/>
                <a:p>
                  <a:endParaRPr lang="en-US"/>
                </a:p>
              </p:txBody>
            </p:sp>
            <p:grpSp>
              <p:nvGrpSpPr>
                <p:cNvPr id="5" name="Group 310"/>
                <p:cNvGrpSpPr>
                  <a:grpSpLocks/>
                </p:cNvGrpSpPr>
                <p:nvPr/>
              </p:nvGrpSpPr>
              <p:grpSpPr bwMode="auto">
                <a:xfrm>
                  <a:off x="0" y="0"/>
                  <a:ext cx="957" cy="556"/>
                  <a:chOff x="0" y="0"/>
                  <a:chExt cx="957" cy="556"/>
                </a:xfrm>
              </p:grpSpPr>
              <p:sp>
                <p:nvSpPr>
                  <p:cNvPr id="342301" name="Rectangle 285"/>
                  <p:cNvSpPr>
                    <a:spLocks noChangeArrowheads="1"/>
                  </p:cNvSpPr>
                  <p:nvPr/>
                </p:nvSpPr>
                <p:spPr bwMode="auto">
                  <a:xfrm>
                    <a:off x="43" y="0"/>
                    <a:ext cx="871" cy="556"/>
                  </a:xfrm>
                  <a:prstGeom prst="rect">
                    <a:avLst/>
                  </a:prstGeom>
                  <a:solidFill>
                    <a:srgbClr val="99CCFF"/>
                  </a:solidFill>
                  <a:ln w="9525">
                    <a:noFill/>
                    <a:miter lim="800000"/>
                    <a:headEnd/>
                    <a:tailEnd/>
                  </a:ln>
                  <a:effectLst/>
                </p:spPr>
                <p:txBody>
                  <a:bodyPr/>
                  <a:lstStyle/>
                  <a:p>
                    <a:r>
                      <a:rPr lang="en-US" sz="1400" b="1" dirty="0">
                        <a:cs typeface="Times New Roman" pitchFamily="18" charset="0"/>
                      </a:rPr>
                      <a:t>MATLAB Command</a:t>
                    </a:r>
                    <a:endParaRPr lang="en-US" sz="1200" b="1" dirty="0">
                      <a:cs typeface="Times New Roman" pitchFamily="18" charset="0"/>
                    </a:endParaRPr>
                  </a:p>
                  <a:p>
                    <a:pPr eaLnBrk="0" hangingPunct="0"/>
                    <a:endParaRPr lang="en-US" b="1" dirty="0"/>
                  </a:p>
                </p:txBody>
              </p:sp>
              <p:sp>
                <p:nvSpPr>
                  <p:cNvPr id="342325" name="Rectangle 309"/>
                  <p:cNvSpPr>
                    <a:spLocks noChangeArrowheads="1"/>
                  </p:cNvSpPr>
                  <p:nvPr/>
                </p:nvSpPr>
                <p:spPr bwMode="auto">
                  <a:xfrm>
                    <a:off x="0" y="0"/>
                    <a:ext cx="957" cy="556"/>
                  </a:xfrm>
                  <a:prstGeom prst="rect">
                    <a:avLst/>
                  </a:prstGeom>
                  <a:noFill/>
                  <a:ln w="7">
                    <a:solidFill>
                      <a:srgbClr val="A0A0A0"/>
                    </a:solidFill>
                    <a:miter lim="800000"/>
                    <a:headEnd/>
                    <a:tailEnd/>
                  </a:ln>
                  <a:effectLst/>
                </p:spPr>
                <p:txBody>
                  <a:bodyPr/>
                  <a:lstStyle/>
                  <a:p>
                    <a:endParaRPr lang="en-US"/>
                  </a:p>
                </p:txBody>
              </p:sp>
            </p:grpSp>
          </p:grpSp>
          <p:grpSp>
            <p:nvGrpSpPr>
              <p:cNvPr id="6" name="Group 316"/>
              <p:cNvGrpSpPr>
                <a:grpSpLocks/>
              </p:cNvGrpSpPr>
              <p:nvPr/>
            </p:nvGrpSpPr>
            <p:grpSpPr bwMode="auto">
              <a:xfrm>
                <a:off x="957" y="0"/>
                <a:ext cx="2498" cy="556"/>
                <a:chOff x="957" y="0"/>
                <a:chExt cx="2498" cy="556"/>
              </a:xfrm>
            </p:grpSpPr>
            <p:sp>
              <p:nvSpPr>
                <p:cNvPr id="342331" name="Rectangle 315"/>
                <p:cNvSpPr>
                  <a:spLocks noChangeArrowheads="1"/>
                </p:cNvSpPr>
                <p:nvPr/>
              </p:nvSpPr>
              <p:spPr bwMode="auto">
                <a:xfrm>
                  <a:off x="957" y="0"/>
                  <a:ext cx="2498" cy="556"/>
                </a:xfrm>
                <a:prstGeom prst="rect">
                  <a:avLst/>
                </a:prstGeom>
                <a:solidFill>
                  <a:srgbClr val="99CCFF"/>
                </a:solidFill>
                <a:ln w="9525">
                  <a:noFill/>
                  <a:miter lim="800000"/>
                  <a:headEnd/>
                  <a:tailEnd/>
                </a:ln>
                <a:effectLst/>
              </p:spPr>
              <p:txBody>
                <a:bodyPr/>
                <a:lstStyle/>
                <a:p>
                  <a:endParaRPr lang="en-US"/>
                </a:p>
              </p:txBody>
            </p:sp>
            <p:grpSp>
              <p:nvGrpSpPr>
                <p:cNvPr id="7" name="Group 314"/>
                <p:cNvGrpSpPr>
                  <a:grpSpLocks/>
                </p:cNvGrpSpPr>
                <p:nvPr/>
              </p:nvGrpSpPr>
              <p:grpSpPr bwMode="auto">
                <a:xfrm>
                  <a:off x="957" y="0"/>
                  <a:ext cx="2498" cy="556"/>
                  <a:chOff x="957" y="0"/>
                  <a:chExt cx="2498" cy="556"/>
                </a:xfrm>
              </p:grpSpPr>
              <p:sp>
                <p:nvSpPr>
                  <p:cNvPr id="342302" name="Rectangle 286"/>
                  <p:cNvSpPr>
                    <a:spLocks noChangeArrowheads="1"/>
                  </p:cNvSpPr>
                  <p:nvPr/>
                </p:nvSpPr>
                <p:spPr bwMode="auto">
                  <a:xfrm>
                    <a:off x="1000" y="0"/>
                    <a:ext cx="2412" cy="556"/>
                  </a:xfrm>
                  <a:prstGeom prst="rect">
                    <a:avLst/>
                  </a:prstGeom>
                  <a:solidFill>
                    <a:srgbClr val="99CCFF"/>
                  </a:solidFill>
                  <a:ln w="9525">
                    <a:noFill/>
                    <a:miter lim="800000"/>
                    <a:headEnd/>
                    <a:tailEnd/>
                  </a:ln>
                  <a:effectLst/>
                </p:spPr>
                <p:txBody>
                  <a:bodyPr/>
                  <a:lstStyle/>
                  <a:p>
                    <a:pPr algn="ctr"/>
                    <a:r>
                      <a:rPr lang="en-US" sz="1400" b="1">
                        <a:cs typeface="Times New Roman" pitchFamily="18" charset="0"/>
                      </a:rPr>
                      <a:t>Description</a:t>
                    </a:r>
                    <a:endParaRPr lang="en-US" sz="1200" b="1">
                      <a:cs typeface="Times New Roman" pitchFamily="18" charset="0"/>
                    </a:endParaRPr>
                  </a:p>
                  <a:p>
                    <a:pPr algn="ctr" eaLnBrk="0" hangingPunct="0"/>
                    <a:endParaRPr lang="en-US" b="1"/>
                  </a:p>
                </p:txBody>
              </p:sp>
              <p:sp>
                <p:nvSpPr>
                  <p:cNvPr id="342329" name="Rectangle 313"/>
                  <p:cNvSpPr>
                    <a:spLocks noChangeArrowheads="1"/>
                  </p:cNvSpPr>
                  <p:nvPr/>
                </p:nvSpPr>
                <p:spPr bwMode="auto">
                  <a:xfrm>
                    <a:off x="957" y="0"/>
                    <a:ext cx="2498" cy="556"/>
                  </a:xfrm>
                  <a:prstGeom prst="rect">
                    <a:avLst/>
                  </a:prstGeom>
                  <a:noFill/>
                  <a:ln w="7">
                    <a:solidFill>
                      <a:srgbClr val="A0A0A0"/>
                    </a:solidFill>
                    <a:miter lim="800000"/>
                    <a:headEnd/>
                    <a:tailEnd/>
                  </a:ln>
                  <a:effectLst/>
                </p:spPr>
                <p:txBody>
                  <a:bodyPr/>
                  <a:lstStyle/>
                  <a:p>
                    <a:endParaRPr lang="en-US"/>
                  </a:p>
                </p:txBody>
              </p:sp>
            </p:grpSp>
          </p:grpSp>
          <p:grpSp>
            <p:nvGrpSpPr>
              <p:cNvPr id="8" name="Group 320"/>
              <p:cNvGrpSpPr>
                <a:grpSpLocks/>
              </p:cNvGrpSpPr>
              <p:nvPr/>
            </p:nvGrpSpPr>
            <p:grpSpPr bwMode="auto">
              <a:xfrm>
                <a:off x="3455" y="0"/>
                <a:ext cx="1598" cy="556"/>
                <a:chOff x="3455" y="0"/>
                <a:chExt cx="1598" cy="556"/>
              </a:xfrm>
            </p:grpSpPr>
            <p:sp>
              <p:nvSpPr>
                <p:cNvPr id="342335" name="Rectangle 319"/>
                <p:cNvSpPr>
                  <a:spLocks noChangeArrowheads="1"/>
                </p:cNvSpPr>
                <p:nvPr/>
              </p:nvSpPr>
              <p:spPr bwMode="auto">
                <a:xfrm>
                  <a:off x="3455" y="0"/>
                  <a:ext cx="1598" cy="556"/>
                </a:xfrm>
                <a:prstGeom prst="rect">
                  <a:avLst/>
                </a:prstGeom>
                <a:solidFill>
                  <a:srgbClr val="99CCFF"/>
                </a:solidFill>
                <a:ln w="9525">
                  <a:noFill/>
                  <a:miter lim="800000"/>
                  <a:headEnd/>
                  <a:tailEnd/>
                </a:ln>
                <a:effectLst/>
              </p:spPr>
              <p:txBody>
                <a:bodyPr/>
                <a:lstStyle/>
                <a:p>
                  <a:endParaRPr lang="en-US"/>
                </a:p>
              </p:txBody>
            </p:sp>
            <p:grpSp>
              <p:nvGrpSpPr>
                <p:cNvPr id="9" name="Group 318"/>
                <p:cNvGrpSpPr>
                  <a:grpSpLocks/>
                </p:cNvGrpSpPr>
                <p:nvPr/>
              </p:nvGrpSpPr>
              <p:grpSpPr bwMode="auto">
                <a:xfrm>
                  <a:off x="3455" y="0"/>
                  <a:ext cx="1598" cy="556"/>
                  <a:chOff x="3455" y="0"/>
                  <a:chExt cx="1598" cy="556"/>
                </a:xfrm>
              </p:grpSpPr>
              <p:sp>
                <p:nvSpPr>
                  <p:cNvPr id="342303" name="Rectangle 287"/>
                  <p:cNvSpPr>
                    <a:spLocks noChangeArrowheads="1"/>
                  </p:cNvSpPr>
                  <p:nvPr/>
                </p:nvSpPr>
                <p:spPr bwMode="auto">
                  <a:xfrm>
                    <a:off x="3498" y="0"/>
                    <a:ext cx="1512" cy="556"/>
                  </a:xfrm>
                  <a:prstGeom prst="rect">
                    <a:avLst/>
                  </a:prstGeom>
                  <a:solidFill>
                    <a:srgbClr val="99CCFF"/>
                  </a:solidFill>
                  <a:ln w="9525">
                    <a:noFill/>
                    <a:miter lim="800000"/>
                    <a:headEnd/>
                    <a:tailEnd/>
                  </a:ln>
                  <a:effectLst/>
                </p:spPr>
                <p:txBody>
                  <a:bodyPr/>
                  <a:lstStyle/>
                  <a:p>
                    <a:pPr algn="ctr"/>
                    <a:r>
                      <a:rPr lang="en-US" sz="1400" b="1">
                        <a:cs typeface="Times New Roman" pitchFamily="18" charset="0"/>
                      </a:rPr>
                      <a:t>Example</a:t>
                    </a:r>
                    <a:endParaRPr lang="en-US" sz="1200" b="1">
                      <a:cs typeface="Times New Roman" pitchFamily="18" charset="0"/>
                    </a:endParaRPr>
                  </a:p>
                  <a:p>
                    <a:pPr algn="ctr" eaLnBrk="0" hangingPunct="0"/>
                    <a:r>
                      <a:rPr lang="en-US" sz="1400" b="1">
                        <a:cs typeface="Times New Roman" pitchFamily="18" charset="0"/>
                      </a:rPr>
                      <a:t>X = 2/3 displayed as:</a:t>
                    </a:r>
                    <a:endParaRPr lang="en-US" sz="1200" b="1">
                      <a:cs typeface="Times New Roman" pitchFamily="18" charset="0"/>
                    </a:endParaRPr>
                  </a:p>
                  <a:p>
                    <a:pPr algn="ctr" eaLnBrk="0" hangingPunct="0"/>
                    <a:endParaRPr lang="en-US" b="1"/>
                  </a:p>
                </p:txBody>
              </p:sp>
              <p:sp>
                <p:nvSpPr>
                  <p:cNvPr id="342333" name="Rectangle 317"/>
                  <p:cNvSpPr>
                    <a:spLocks noChangeArrowheads="1"/>
                  </p:cNvSpPr>
                  <p:nvPr/>
                </p:nvSpPr>
                <p:spPr bwMode="auto">
                  <a:xfrm>
                    <a:off x="3455" y="0"/>
                    <a:ext cx="1598" cy="556"/>
                  </a:xfrm>
                  <a:prstGeom prst="rect">
                    <a:avLst/>
                  </a:prstGeom>
                  <a:noFill/>
                  <a:ln w="7">
                    <a:solidFill>
                      <a:srgbClr val="A0A0A0"/>
                    </a:solidFill>
                    <a:miter lim="800000"/>
                    <a:headEnd/>
                    <a:tailEnd/>
                  </a:ln>
                  <a:effectLst/>
                </p:spPr>
                <p:txBody>
                  <a:bodyPr/>
                  <a:lstStyle/>
                  <a:p>
                    <a:endParaRPr lang="en-US"/>
                  </a:p>
                </p:txBody>
              </p:sp>
            </p:grpSp>
          </p:grpSp>
          <p:grpSp>
            <p:nvGrpSpPr>
              <p:cNvPr id="10" name="Group 322"/>
              <p:cNvGrpSpPr>
                <a:grpSpLocks/>
              </p:cNvGrpSpPr>
              <p:nvPr/>
            </p:nvGrpSpPr>
            <p:grpSpPr bwMode="auto">
              <a:xfrm>
                <a:off x="0" y="556"/>
                <a:ext cx="957" cy="422"/>
                <a:chOff x="0" y="556"/>
                <a:chExt cx="957" cy="422"/>
              </a:xfrm>
            </p:grpSpPr>
            <p:sp>
              <p:nvSpPr>
                <p:cNvPr id="342304" name="Rectangle 288"/>
                <p:cNvSpPr>
                  <a:spLocks noChangeArrowheads="1"/>
                </p:cNvSpPr>
                <p:nvPr/>
              </p:nvSpPr>
              <p:spPr bwMode="auto">
                <a:xfrm>
                  <a:off x="43" y="556"/>
                  <a:ext cx="871" cy="422"/>
                </a:xfrm>
                <a:prstGeom prst="rect">
                  <a:avLst/>
                </a:prstGeom>
                <a:noFill/>
                <a:ln w="9525">
                  <a:noFill/>
                  <a:miter lim="800000"/>
                  <a:headEnd/>
                  <a:tailEnd/>
                </a:ln>
                <a:effectLst/>
              </p:spPr>
              <p:txBody>
                <a:bodyPr/>
                <a:lstStyle/>
                <a:p>
                  <a:r>
                    <a:rPr lang="en-US" sz="1400" dirty="0">
                      <a:cs typeface="Times New Roman" pitchFamily="18" charset="0"/>
                    </a:rPr>
                    <a:t>format short</a:t>
                  </a:r>
                  <a:endParaRPr lang="en-US" sz="1200" dirty="0">
                    <a:cs typeface="Times New Roman" pitchFamily="18" charset="0"/>
                  </a:endParaRPr>
                </a:p>
                <a:p>
                  <a:pPr eaLnBrk="0" hangingPunct="0"/>
                  <a:endParaRPr lang="en-US" dirty="0"/>
                </a:p>
              </p:txBody>
            </p:sp>
            <p:sp>
              <p:nvSpPr>
                <p:cNvPr id="342337" name="Rectangle 321"/>
                <p:cNvSpPr>
                  <a:spLocks noChangeArrowheads="1"/>
                </p:cNvSpPr>
                <p:nvPr/>
              </p:nvSpPr>
              <p:spPr bwMode="auto">
                <a:xfrm>
                  <a:off x="0" y="556"/>
                  <a:ext cx="957" cy="422"/>
                </a:xfrm>
                <a:prstGeom prst="rect">
                  <a:avLst/>
                </a:prstGeom>
                <a:noFill/>
                <a:ln w="7">
                  <a:solidFill>
                    <a:srgbClr val="A0A0A0"/>
                  </a:solidFill>
                  <a:miter lim="800000"/>
                  <a:headEnd/>
                  <a:tailEnd/>
                </a:ln>
                <a:effectLst/>
              </p:spPr>
              <p:txBody>
                <a:bodyPr/>
                <a:lstStyle/>
                <a:p>
                  <a:endParaRPr lang="en-US"/>
                </a:p>
              </p:txBody>
            </p:sp>
          </p:grpSp>
          <p:grpSp>
            <p:nvGrpSpPr>
              <p:cNvPr id="11" name="Group 324"/>
              <p:cNvGrpSpPr>
                <a:grpSpLocks/>
              </p:cNvGrpSpPr>
              <p:nvPr/>
            </p:nvGrpSpPr>
            <p:grpSpPr bwMode="auto">
              <a:xfrm>
                <a:off x="957" y="556"/>
                <a:ext cx="2498" cy="422"/>
                <a:chOff x="957" y="556"/>
                <a:chExt cx="2498" cy="422"/>
              </a:xfrm>
            </p:grpSpPr>
            <p:sp>
              <p:nvSpPr>
                <p:cNvPr id="342305" name="Rectangle 289"/>
                <p:cNvSpPr>
                  <a:spLocks noChangeArrowheads="1"/>
                </p:cNvSpPr>
                <p:nvPr/>
              </p:nvSpPr>
              <p:spPr bwMode="auto">
                <a:xfrm>
                  <a:off x="1000" y="556"/>
                  <a:ext cx="2412" cy="422"/>
                </a:xfrm>
                <a:prstGeom prst="rect">
                  <a:avLst/>
                </a:prstGeom>
                <a:noFill/>
                <a:ln w="9525">
                  <a:noFill/>
                  <a:miter lim="800000"/>
                  <a:headEnd/>
                  <a:tailEnd/>
                </a:ln>
                <a:effectLst/>
              </p:spPr>
              <p:txBody>
                <a:bodyPr/>
                <a:lstStyle/>
                <a:p>
                  <a:r>
                    <a:rPr lang="en-US" sz="1400">
                      <a:cs typeface="Times New Roman" pitchFamily="18" charset="0"/>
                    </a:rPr>
                    <a:t>express using 4 digits after decimal point (default)</a:t>
                  </a:r>
                  <a:endParaRPr lang="en-US" sz="1200">
                    <a:cs typeface="Times New Roman" pitchFamily="18" charset="0"/>
                  </a:endParaRPr>
                </a:p>
                <a:p>
                  <a:pPr eaLnBrk="0" hangingPunct="0"/>
                  <a:endParaRPr lang="en-US"/>
                </a:p>
              </p:txBody>
            </p:sp>
            <p:sp>
              <p:nvSpPr>
                <p:cNvPr id="342339" name="Rectangle 323"/>
                <p:cNvSpPr>
                  <a:spLocks noChangeArrowheads="1"/>
                </p:cNvSpPr>
                <p:nvPr/>
              </p:nvSpPr>
              <p:spPr bwMode="auto">
                <a:xfrm>
                  <a:off x="957" y="556"/>
                  <a:ext cx="2498" cy="422"/>
                </a:xfrm>
                <a:prstGeom prst="rect">
                  <a:avLst/>
                </a:prstGeom>
                <a:noFill/>
                <a:ln w="7">
                  <a:solidFill>
                    <a:srgbClr val="A0A0A0"/>
                  </a:solidFill>
                  <a:miter lim="800000"/>
                  <a:headEnd/>
                  <a:tailEnd/>
                </a:ln>
                <a:effectLst/>
              </p:spPr>
              <p:txBody>
                <a:bodyPr/>
                <a:lstStyle/>
                <a:p>
                  <a:endParaRPr lang="en-US"/>
                </a:p>
              </p:txBody>
            </p:sp>
          </p:grpSp>
          <p:grpSp>
            <p:nvGrpSpPr>
              <p:cNvPr id="12" name="Group 326"/>
              <p:cNvGrpSpPr>
                <a:grpSpLocks/>
              </p:cNvGrpSpPr>
              <p:nvPr/>
            </p:nvGrpSpPr>
            <p:grpSpPr bwMode="auto">
              <a:xfrm>
                <a:off x="3455" y="556"/>
                <a:ext cx="1598" cy="422"/>
                <a:chOff x="3455" y="556"/>
                <a:chExt cx="1598" cy="422"/>
              </a:xfrm>
            </p:grpSpPr>
            <p:sp>
              <p:nvSpPr>
                <p:cNvPr id="342306" name="Rectangle 290"/>
                <p:cNvSpPr>
                  <a:spLocks noChangeArrowheads="1"/>
                </p:cNvSpPr>
                <p:nvPr/>
              </p:nvSpPr>
              <p:spPr bwMode="auto">
                <a:xfrm>
                  <a:off x="3498" y="556"/>
                  <a:ext cx="1512" cy="422"/>
                </a:xfrm>
                <a:prstGeom prst="rect">
                  <a:avLst/>
                </a:prstGeom>
                <a:noFill/>
                <a:ln w="9525">
                  <a:noFill/>
                  <a:miter lim="800000"/>
                  <a:headEnd/>
                  <a:tailEnd/>
                </a:ln>
                <a:effectLst/>
              </p:spPr>
              <p:txBody>
                <a:bodyPr/>
                <a:lstStyle/>
                <a:p>
                  <a:pPr algn="ctr"/>
                  <a:r>
                    <a:rPr lang="en-US" sz="1400">
                      <a:cs typeface="Times New Roman" pitchFamily="18" charset="0"/>
                    </a:rPr>
                    <a:t>0.6667</a:t>
                  </a:r>
                  <a:endParaRPr lang="en-US" sz="1200">
                    <a:cs typeface="Times New Roman" pitchFamily="18" charset="0"/>
                  </a:endParaRPr>
                </a:p>
                <a:p>
                  <a:pPr algn="ctr" eaLnBrk="0" hangingPunct="0"/>
                  <a:endParaRPr lang="en-US"/>
                </a:p>
              </p:txBody>
            </p:sp>
            <p:sp>
              <p:nvSpPr>
                <p:cNvPr id="342341" name="Rectangle 325"/>
                <p:cNvSpPr>
                  <a:spLocks noChangeArrowheads="1"/>
                </p:cNvSpPr>
                <p:nvPr/>
              </p:nvSpPr>
              <p:spPr bwMode="auto">
                <a:xfrm>
                  <a:off x="3455" y="556"/>
                  <a:ext cx="1598" cy="422"/>
                </a:xfrm>
                <a:prstGeom prst="rect">
                  <a:avLst/>
                </a:prstGeom>
                <a:noFill/>
                <a:ln w="7">
                  <a:solidFill>
                    <a:srgbClr val="A0A0A0"/>
                  </a:solidFill>
                  <a:miter lim="800000"/>
                  <a:headEnd/>
                  <a:tailEnd/>
                </a:ln>
                <a:effectLst/>
              </p:spPr>
              <p:txBody>
                <a:bodyPr/>
                <a:lstStyle/>
                <a:p>
                  <a:endParaRPr lang="en-US"/>
                </a:p>
              </p:txBody>
            </p:sp>
          </p:grpSp>
          <p:grpSp>
            <p:nvGrpSpPr>
              <p:cNvPr id="13" name="Group 328"/>
              <p:cNvGrpSpPr>
                <a:grpSpLocks/>
              </p:cNvGrpSpPr>
              <p:nvPr/>
            </p:nvGrpSpPr>
            <p:grpSpPr bwMode="auto">
              <a:xfrm>
                <a:off x="0" y="978"/>
                <a:ext cx="957" cy="422"/>
                <a:chOff x="0" y="978"/>
                <a:chExt cx="957" cy="422"/>
              </a:xfrm>
            </p:grpSpPr>
            <p:sp>
              <p:nvSpPr>
                <p:cNvPr id="342307" name="Rectangle 291"/>
                <p:cNvSpPr>
                  <a:spLocks noChangeArrowheads="1"/>
                </p:cNvSpPr>
                <p:nvPr/>
              </p:nvSpPr>
              <p:spPr bwMode="auto">
                <a:xfrm>
                  <a:off x="43" y="978"/>
                  <a:ext cx="871" cy="422"/>
                </a:xfrm>
                <a:prstGeom prst="rect">
                  <a:avLst/>
                </a:prstGeom>
                <a:noFill/>
                <a:ln w="9525">
                  <a:noFill/>
                  <a:miter lim="800000"/>
                  <a:headEnd/>
                  <a:tailEnd/>
                </a:ln>
                <a:effectLst/>
              </p:spPr>
              <p:txBody>
                <a:bodyPr/>
                <a:lstStyle/>
                <a:p>
                  <a:r>
                    <a:rPr lang="en-US" sz="1400" dirty="0">
                      <a:cs typeface="Times New Roman" pitchFamily="18" charset="0"/>
                    </a:rPr>
                    <a:t>format long</a:t>
                  </a:r>
                  <a:endParaRPr lang="en-US" sz="1200" dirty="0">
                    <a:cs typeface="Times New Roman" pitchFamily="18" charset="0"/>
                  </a:endParaRPr>
                </a:p>
                <a:p>
                  <a:pPr eaLnBrk="0" hangingPunct="0"/>
                  <a:endParaRPr lang="en-US" dirty="0"/>
                </a:p>
              </p:txBody>
            </p:sp>
            <p:sp>
              <p:nvSpPr>
                <p:cNvPr id="342343" name="Rectangle 327"/>
                <p:cNvSpPr>
                  <a:spLocks noChangeArrowheads="1"/>
                </p:cNvSpPr>
                <p:nvPr/>
              </p:nvSpPr>
              <p:spPr bwMode="auto">
                <a:xfrm>
                  <a:off x="0" y="978"/>
                  <a:ext cx="957" cy="422"/>
                </a:xfrm>
                <a:prstGeom prst="rect">
                  <a:avLst/>
                </a:prstGeom>
                <a:noFill/>
                <a:ln w="7">
                  <a:solidFill>
                    <a:srgbClr val="A0A0A0"/>
                  </a:solidFill>
                  <a:miter lim="800000"/>
                  <a:headEnd/>
                  <a:tailEnd/>
                </a:ln>
                <a:effectLst/>
              </p:spPr>
              <p:txBody>
                <a:bodyPr/>
                <a:lstStyle/>
                <a:p>
                  <a:endParaRPr lang="en-US"/>
                </a:p>
              </p:txBody>
            </p:sp>
          </p:grpSp>
          <p:grpSp>
            <p:nvGrpSpPr>
              <p:cNvPr id="14" name="Group 330"/>
              <p:cNvGrpSpPr>
                <a:grpSpLocks/>
              </p:cNvGrpSpPr>
              <p:nvPr/>
            </p:nvGrpSpPr>
            <p:grpSpPr bwMode="auto">
              <a:xfrm>
                <a:off x="957" y="978"/>
                <a:ext cx="2498" cy="422"/>
                <a:chOff x="957" y="978"/>
                <a:chExt cx="2498" cy="422"/>
              </a:xfrm>
            </p:grpSpPr>
            <p:sp>
              <p:nvSpPr>
                <p:cNvPr id="342308" name="Rectangle 292"/>
                <p:cNvSpPr>
                  <a:spLocks noChangeArrowheads="1"/>
                </p:cNvSpPr>
                <p:nvPr/>
              </p:nvSpPr>
              <p:spPr bwMode="auto">
                <a:xfrm>
                  <a:off x="1000" y="978"/>
                  <a:ext cx="2412" cy="422"/>
                </a:xfrm>
                <a:prstGeom prst="rect">
                  <a:avLst/>
                </a:prstGeom>
                <a:noFill/>
                <a:ln w="9525">
                  <a:noFill/>
                  <a:miter lim="800000"/>
                  <a:headEnd/>
                  <a:tailEnd/>
                </a:ln>
                <a:effectLst/>
              </p:spPr>
              <p:txBody>
                <a:bodyPr/>
                <a:lstStyle/>
                <a:p>
                  <a:r>
                    <a:rPr lang="en-US" sz="1400">
                      <a:cs typeface="Times New Roman" pitchFamily="18" charset="0"/>
                    </a:rPr>
                    <a:t>express using 14 digits after decimal point (d.p.)</a:t>
                  </a:r>
                  <a:endParaRPr lang="en-US" sz="1200">
                    <a:cs typeface="Times New Roman" pitchFamily="18" charset="0"/>
                  </a:endParaRPr>
                </a:p>
                <a:p>
                  <a:pPr eaLnBrk="0" hangingPunct="0"/>
                  <a:endParaRPr lang="en-US"/>
                </a:p>
              </p:txBody>
            </p:sp>
            <p:sp>
              <p:nvSpPr>
                <p:cNvPr id="342345" name="Rectangle 329"/>
                <p:cNvSpPr>
                  <a:spLocks noChangeArrowheads="1"/>
                </p:cNvSpPr>
                <p:nvPr/>
              </p:nvSpPr>
              <p:spPr bwMode="auto">
                <a:xfrm>
                  <a:off x="957" y="978"/>
                  <a:ext cx="2498" cy="422"/>
                </a:xfrm>
                <a:prstGeom prst="rect">
                  <a:avLst/>
                </a:prstGeom>
                <a:noFill/>
                <a:ln w="7">
                  <a:solidFill>
                    <a:srgbClr val="A0A0A0"/>
                  </a:solidFill>
                  <a:miter lim="800000"/>
                  <a:headEnd/>
                  <a:tailEnd/>
                </a:ln>
                <a:effectLst/>
              </p:spPr>
              <p:txBody>
                <a:bodyPr/>
                <a:lstStyle/>
                <a:p>
                  <a:endParaRPr lang="en-US"/>
                </a:p>
              </p:txBody>
            </p:sp>
          </p:grpSp>
          <p:grpSp>
            <p:nvGrpSpPr>
              <p:cNvPr id="15" name="Group 332"/>
              <p:cNvGrpSpPr>
                <a:grpSpLocks/>
              </p:cNvGrpSpPr>
              <p:nvPr/>
            </p:nvGrpSpPr>
            <p:grpSpPr bwMode="auto">
              <a:xfrm>
                <a:off x="3455" y="978"/>
                <a:ext cx="1598" cy="422"/>
                <a:chOff x="3455" y="978"/>
                <a:chExt cx="1598" cy="422"/>
              </a:xfrm>
            </p:grpSpPr>
            <p:sp>
              <p:nvSpPr>
                <p:cNvPr id="342309" name="Rectangle 293"/>
                <p:cNvSpPr>
                  <a:spLocks noChangeArrowheads="1"/>
                </p:cNvSpPr>
                <p:nvPr/>
              </p:nvSpPr>
              <p:spPr bwMode="auto">
                <a:xfrm>
                  <a:off x="3498" y="978"/>
                  <a:ext cx="1512" cy="422"/>
                </a:xfrm>
                <a:prstGeom prst="rect">
                  <a:avLst/>
                </a:prstGeom>
                <a:noFill/>
                <a:ln w="9525">
                  <a:noFill/>
                  <a:miter lim="800000"/>
                  <a:headEnd/>
                  <a:tailEnd/>
                </a:ln>
                <a:effectLst/>
              </p:spPr>
              <p:txBody>
                <a:bodyPr/>
                <a:lstStyle/>
                <a:p>
                  <a:pPr algn="ctr"/>
                  <a:r>
                    <a:rPr lang="en-US" sz="1400">
                      <a:cs typeface="Times New Roman" pitchFamily="18" charset="0"/>
                    </a:rPr>
                    <a:t>0.66666666666667</a:t>
                  </a:r>
                  <a:endParaRPr lang="en-US" sz="1200">
                    <a:cs typeface="Times New Roman" pitchFamily="18" charset="0"/>
                  </a:endParaRPr>
                </a:p>
                <a:p>
                  <a:pPr algn="ctr" eaLnBrk="0" hangingPunct="0"/>
                  <a:endParaRPr lang="en-US"/>
                </a:p>
              </p:txBody>
            </p:sp>
            <p:sp>
              <p:nvSpPr>
                <p:cNvPr id="342347" name="Rectangle 331"/>
                <p:cNvSpPr>
                  <a:spLocks noChangeArrowheads="1"/>
                </p:cNvSpPr>
                <p:nvPr/>
              </p:nvSpPr>
              <p:spPr bwMode="auto">
                <a:xfrm>
                  <a:off x="3455" y="978"/>
                  <a:ext cx="1598" cy="422"/>
                </a:xfrm>
                <a:prstGeom prst="rect">
                  <a:avLst/>
                </a:prstGeom>
                <a:noFill/>
                <a:ln w="7">
                  <a:solidFill>
                    <a:srgbClr val="A0A0A0"/>
                  </a:solidFill>
                  <a:miter lim="800000"/>
                  <a:headEnd/>
                  <a:tailEnd/>
                </a:ln>
                <a:effectLst/>
              </p:spPr>
              <p:txBody>
                <a:bodyPr/>
                <a:lstStyle/>
                <a:p>
                  <a:endParaRPr lang="en-US"/>
                </a:p>
              </p:txBody>
            </p:sp>
          </p:grpSp>
          <p:grpSp>
            <p:nvGrpSpPr>
              <p:cNvPr id="16" name="Group 334"/>
              <p:cNvGrpSpPr>
                <a:grpSpLocks/>
              </p:cNvGrpSpPr>
              <p:nvPr/>
            </p:nvGrpSpPr>
            <p:grpSpPr bwMode="auto">
              <a:xfrm>
                <a:off x="0" y="1400"/>
                <a:ext cx="957" cy="422"/>
                <a:chOff x="0" y="1400"/>
                <a:chExt cx="957" cy="422"/>
              </a:xfrm>
            </p:grpSpPr>
            <p:sp>
              <p:nvSpPr>
                <p:cNvPr id="342310" name="Rectangle 294"/>
                <p:cNvSpPr>
                  <a:spLocks noChangeArrowheads="1"/>
                </p:cNvSpPr>
                <p:nvPr/>
              </p:nvSpPr>
              <p:spPr bwMode="auto">
                <a:xfrm>
                  <a:off x="43" y="1400"/>
                  <a:ext cx="871" cy="422"/>
                </a:xfrm>
                <a:prstGeom prst="rect">
                  <a:avLst/>
                </a:prstGeom>
                <a:noFill/>
                <a:ln w="9525">
                  <a:noFill/>
                  <a:miter lim="800000"/>
                  <a:headEnd/>
                  <a:tailEnd/>
                </a:ln>
                <a:effectLst/>
              </p:spPr>
              <p:txBody>
                <a:bodyPr/>
                <a:lstStyle/>
                <a:p>
                  <a:r>
                    <a:rPr lang="en-US" sz="1400">
                      <a:cs typeface="Times New Roman" pitchFamily="18" charset="0"/>
                    </a:rPr>
                    <a:t>format rat</a:t>
                  </a:r>
                  <a:endParaRPr lang="en-US" sz="1200">
                    <a:cs typeface="Times New Roman" pitchFamily="18" charset="0"/>
                  </a:endParaRPr>
                </a:p>
                <a:p>
                  <a:pPr eaLnBrk="0" hangingPunct="0"/>
                  <a:endParaRPr lang="en-US"/>
                </a:p>
              </p:txBody>
            </p:sp>
            <p:sp>
              <p:nvSpPr>
                <p:cNvPr id="342349" name="Rectangle 333"/>
                <p:cNvSpPr>
                  <a:spLocks noChangeArrowheads="1"/>
                </p:cNvSpPr>
                <p:nvPr/>
              </p:nvSpPr>
              <p:spPr bwMode="auto">
                <a:xfrm>
                  <a:off x="0" y="1400"/>
                  <a:ext cx="957" cy="422"/>
                </a:xfrm>
                <a:prstGeom prst="rect">
                  <a:avLst/>
                </a:prstGeom>
                <a:noFill/>
                <a:ln w="7">
                  <a:solidFill>
                    <a:srgbClr val="A0A0A0"/>
                  </a:solidFill>
                  <a:miter lim="800000"/>
                  <a:headEnd/>
                  <a:tailEnd/>
                </a:ln>
                <a:effectLst/>
              </p:spPr>
              <p:txBody>
                <a:bodyPr/>
                <a:lstStyle/>
                <a:p>
                  <a:endParaRPr lang="en-US"/>
                </a:p>
              </p:txBody>
            </p:sp>
          </p:grpSp>
          <p:grpSp>
            <p:nvGrpSpPr>
              <p:cNvPr id="17" name="Group 336"/>
              <p:cNvGrpSpPr>
                <a:grpSpLocks/>
              </p:cNvGrpSpPr>
              <p:nvPr/>
            </p:nvGrpSpPr>
            <p:grpSpPr bwMode="auto">
              <a:xfrm>
                <a:off x="957" y="1400"/>
                <a:ext cx="2498" cy="422"/>
                <a:chOff x="957" y="1400"/>
                <a:chExt cx="2498" cy="422"/>
              </a:xfrm>
            </p:grpSpPr>
            <p:sp>
              <p:nvSpPr>
                <p:cNvPr id="342311" name="Rectangle 295"/>
                <p:cNvSpPr>
                  <a:spLocks noChangeArrowheads="1"/>
                </p:cNvSpPr>
                <p:nvPr/>
              </p:nvSpPr>
              <p:spPr bwMode="auto">
                <a:xfrm>
                  <a:off x="1000" y="1400"/>
                  <a:ext cx="2412" cy="422"/>
                </a:xfrm>
                <a:prstGeom prst="rect">
                  <a:avLst/>
                </a:prstGeom>
                <a:noFill/>
                <a:ln w="9525">
                  <a:noFill/>
                  <a:miter lim="800000"/>
                  <a:headEnd/>
                  <a:tailEnd/>
                </a:ln>
                <a:effectLst/>
              </p:spPr>
              <p:txBody>
                <a:bodyPr/>
                <a:lstStyle/>
                <a:p>
                  <a:r>
                    <a:rPr lang="en-US" sz="1400">
                      <a:cs typeface="Times New Roman" pitchFamily="18" charset="0"/>
                    </a:rPr>
                    <a:t>express using a ratio of two integers</a:t>
                  </a:r>
                  <a:endParaRPr lang="en-US" sz="1200">
                    <a:cs typeface="Times New Roman" pitchFamily="18" charset="0"/>
                  </a:endParaRPr>
                </a:p>
                <a:p>
                  <a:pPr eaLnBrk="0" hangingPunct="0"/>
                  <a:endParaRPr lang="en-US"/>
                </a:p>
              </p:txBody>
            </p:sp>
            <p:sp>
              <p:nvSpPr>
                <p:cNvPr id="342351" name="Rectangle 335"/>
                <p:cNvSpPr>
                  <a:spLocks noChangeArrowheads="1"/>
                </p:cNvSpPr>
                <p:nvPr/>
              </p:nvSpPr>
              <p:spPr bwMode="auto">
                <a:xfrm>
                  <a:off x="957" y="1400"/>
                  <a:ext cx="2498" cy="422"/>
                </a:xfrm>
                <a:prstGeom prst="rect">
                  <a:avLst/>
                </a:prstGeom>
                <a:noFill/>
                <a:ln w="7">
                  <a:solidFill>
                    <a:srgbClr val="A0A0A0"/>
                  </a:solidFill>
                  <a:miter lim="800000"/>
                  <a:headEnd/>
                  <a:tailEnd/>
                </a:ln>
                <a:effectLst/>
              </p:spPr>
              <p:txBody>
                <a:bodyPr/>
                <a:lstStyle/>
                <a:p>
                  <a:endParaRPr lang="en-US"/>
                </a:p>
              </p:txBody>
            </p:sp>
          </p:grpSp>
          <p:grpSp>
            <p:nvGrpSpPr>
              <p:cNvPr id="18" name="Group 338"/>
              <p:cNvGrpSpPr>
                <a:grpSpLocks/>
              </p:cNvGrpSpPr>
              <p:nvPr/>
            </p:nvGrpSpPr>
            <p:grpSpPr bwMode="auto">
              <a:xfrm>
                <a:off x="3455" y="1400"/>
                <a:ext cx="1598" cy="422"/>
                <a:chOff x="3455" y="1400"/>
                <a:chExt cx="1598" cy="422"/>
              </a:xfrm>
            </p:grpSpPr>
            <p:sp>
              <p:nvSpPr>
                <p:cNvPr id="342312" name="Rectangle 296"/>
                <p:cNvSpPr>
                  <a:spLocks noChangeArrowheads="1"/>
                </p:cNvSpPr>
                <p:nvPr/>
              </p:nvSpPr>
              <p:spPr bwMode="auto">
                <a:xfrm>
                  <a:off x="3498" y="1400"/>
                  <a:ext cx="1512" cy="422"/>
                </a:xfrm>
                <a:prstGeom prst="rect">
                  <a:avLst/>
                </a:prstGeom>
                <a:noFill/>
                <a:ln w="9525">
                  <a:noFill/>
                  <a:miter lim="800000"/>
                  <a:headEnd/>
                  <a:tailEnd/>
                </a:ln>
                <a:effectLst/>
              </p:spPr>
              <p:txBody>
                <a:bodyPr/>
                <a:lstStyle/>
                <a:p>
                  <a:pPr algn="ctr"/>
                  <a:r>
                    <a:rPr lang="en-US" sz="1400">
                      <a:cs typeface="Times New Roman" pitchFamily="18" charset="0"/>
                    </a:rPr>
                    <a:t>2/3</a:t>
                  </a:r>
                  <a:endParaRPr lang="en-US" sz="1200">
                    <a:cs typeface="Times New Roman" pitchFamily="18" charset="0"/>
                  </a:endParaRPr>
                </a:p>
                <a:p>
                  <a:pPr algn="ctr" eaLnBrk="0" hangingPunct="0"/>
                  <a:endParaRPr lang="en-US"/>
                </a:p>
              </p:txBody>
            </p:sp>
            <p:sp>
              <p:nvSpPr>
                <p:cNvPr id="342353" name="Rectangle 337"/>
                <p:cNvSpPr>
                  <a:spLocks noChangeArrowheads="1"/>
                </p:cNvSpPr>
                <p:nvPr/>
              </p:nvSpPr>
              <p:spPr bwMode="auto">
                <a:xfrm>
                  <a:off x="3455" y="1400"/>
                  <a:ext cx="1598" cy="422"/>
                </a:xfrm>
                <a:prstGeom prst="rect">
                  <a:avLst/>
                </a:prstGeom>
                <a:noFill/>
                <a:ln w="7">
                  <a:solidFill>
                    <a:srgbClr val="A0A0A0"/>
                  </a:solidFill>
                  <a:miter lim="800000"/>
                  <a:headEnd/>
                  <a:tailEnd/>
                </a:ln>
                <a:effectLst/>
              </p:spPr>
              <p:txBody>
                <a:bodyPr/>
                <a:lstStyle/>
                <a:p>
                  <a:endParaRPr lang="en-US"/>
                </a:p>
              </p:txBody>
            </p:sp>
          </p:grpSp>
          <p:grpSp>
            <p:nvGrpSpPr>
              <p:cNvPr id="19" name="Group 340"/>
              <p:cNvGrpSpPr>
                <a:grpSpLocks/>
              </p:cNvGrpSpPr>
              <p:nvPr/>
            </p:nvGrpSpPr>
            <p:grpSpPr bwMode="auto">
              <a:xfrm>
                <a:off x="0" y="1822"/>
                <a:ext cx="957" cy="422"/>
                <a:chOff x="0" y="1822"/>
                <a:chExt cx="957" cy="422"/>
              </a:xfrm>
            </p:grpSpPr>
            <p:sp>
              <p:nvSpPr>
                <p:cNvPr id="342313" name="Rectangle 297"/>
                <p:cNvSpPr>
                  <a:spLocks noChangeArrowheads="1"/>
                </p:cNvSpPr>
                <p:nvPr/>
              </p:nvSpPr>
              <p:spPr bwMode="auto">
                <a:xfrm>
                  <a:off x="43" y="1822"/>
                  <a:ext cx="871" cy="422"/>
                </a:xfrm>
                <a:prstGeom prst="rect">
                  <a:avLst/>
                </a:prstGeom>
                <a:noFill/>
                <a:ln w="9525">
                  <a:noFill/>
                  <a:miter lim="800000"/>
                  <a:headEnd/>
                  <a:tailEnd/>
                </a:ln>
                <a:effectLst/>
              </p:spPr>
              <p:txBody>
                <a:bodyPr/>
                <a:lstStyle/>
                <a:p>
                  <a:r>
                    <a:rPr lang="en-US" sz="1400">
                      <a:cs typeface="Times New Roman" pitchFamily="18" charset="0"/>
                    </a:rPr>
                    <a:t>format bank</a:t>
                  </a:r>
                  <a:endParaRPr lang="en-US" sz="1200">
                    <a:cs typeface="Times New Roman" pitchFamily="18" charset="0"/>
                  </a:endParaRPr>
                </a:p>
                <a:p>
                  <a:pPr eaLnBrk="0" hangingPunct="0"/>
                  <a:endParaRPr lang="en-US"/>
                </a:p>
              </p:txBody>
            </p:sp>
            <p:sp>
              <p:nvSpPr>
                <p:cNvPr id="342355" name="Rectangle 339"/>
                <p:cNvSpPr>
                  <a:spLocks noChangeArrowheads="1"/>
                </p:cNvSpPr>
                <p:nvPr/>
              </p:nvSpPr>
              <p:spPr bwMode="auto">
                <a:xfrm>
                  <a:off x="0" y="1822"/>
                  <a:ext cx="957" cy="422"/>
                </a:xfrm>
                <a:prstGeom prst="rect">
                  <a:avLst/>
                </a:prstGeom>
                <a:noFill/>
                <a:ln w="7">
                  <a:solidFill>
                    <a:srgbClr val="A0A0A0"/>
                  </a:solidFill>
                  <a:miter lim="800000"/>
                  <a:headEnd/>
                  <a:tailEnd/>
                </a:ln>
                <a:effectLst/>
              </p:spPr>
              <p:txBody>
                <a:bodyPr/>
                <a:lstStyle/>
                <a:p>
                  <a:endParaRPr lang="en-US"/>
                </a:p>
              </p:txBody>
            </p:sp>
          </p:grpSp>
          <p:grpSp>
            <p:nvGrpSpPr>
              <p:cNvPr id="20" name="Group 342"/>
              <p:cNvGrpSpPr>
                <a:grpSpLocks/>
              </p:cNvGrpSpPr>
              <p:nvPr/>
            </p:nvGrpSpPr>
            <p:grpSpPr bwMode="auto">
              <a:xfrm>
                <a:off x="957" y="1822"/>
                <a:ext cx="2498" cy="422"/>
                <a:chOff x="957" y="1822"/>
                <a:chExt cx="2498" cy="422"/>
              </a:xfrm>
            </p:grpSpPr>
            <p:sp>
              <p:nvSpPr>
                <p:cNvPr id="342314" name="Rectangle 298"/>
                <p:cNvSpPr>
                  <a:spLocks noChangeArrowheads="1"/>
                </p:cNvSpPr>
                <p:nvPr/>
              </p:nvSpPr>
              <p:spPr bwMode="auto">
                <a:xfrm>
                  <a:off x="1000" y="1822"/>
                  <a:ext cx="2412" cy="422"/>
                </a:xfrm>
                <a:prstGeom prst="rect">
                  <a:avLst/>
                </a:prstGeom>
                <a:noFill/>
                <a:ln w="9525">
                  <a:noFill/>
                  <a:miter lim="800000"/>
                  <a:headEnd/>
                  <a:tailEnd/>
                </a:ln>
                <a:effectLst/>
              </p:spPr>
              <p:txBody>
                <a:bodyPr/>
                <a:lstStyle/>
                <a:p>
                  <a:r>
                    <a:rPr lang="en-US" sz="1400">
                      <a:cs typeface="Times New Roman" pitchFamily="18" charset="0"/>
                    </a:rPr>
                    <a:t>express using 2 digits after d.p.</a:t>
                  </a:r>
                  <a:endParaRPr lang="en-US" sz="1200">
                    <a:cs typeface="Times New Roman" pitchFamily="18" charset="0"/>
                  </a:endParaRPr>
                </a:p>
                <a:p>
                  <a:pPr eaLnBrk="0" hangingPunct="0"/>
                  <a:endParaRPr lang="en-US"/>
                </a:p>
              </p:txBody>
            </p:sp>
            <p:sp>
              <p:nvSpPr>
                <p:cNvPr id="342357" name="Rectangle 341"/>
                <p:cNvSpPr>
                  <a:spLocks noChangeArrowheads="1"/>
                </p:cNvSpPr>
                <p:nvPr/>
              </p:nvSpPr>
              <p:spPr bwMode="auto">
                <a:xfrm>
                  <a:off x="957" y="1822"/>
                  <a:ext cx="2498" cy="422"/>
                </a:xfrm>
                <a:prstGeom prst="rect">
                  <a:avLst/>
                </a:prstGeom>
                <a:noFill/>
                <a:ln w="7">
                  <a:solidFill>
                    <a:srgbClr val="A0A0A0"/>
                  </a:solidFill>
                  <a:miter lim="800000"/>
                  <a:headEnd/>
                  <a:tailEnd/>
                </a:ln>
                <a:effectLst/>
              </p:spPr>
              <p:txBody>
                <a:bodyPr/>
                <a:lstStyle/>
                <a:p>
                  <a:endParaRPr lang="en-US"/>
                </a:p>
              </p:txBody>
            </p:sp>
          </p:grpSp>
          <p:grpSp>
            <p:nvGrpSpPr>
              <p:cNvPr id="21" name="Group 344"/>
              <p:cNvGrpSpPr>
                <a:grpSpLocks/>
              </p:cNvGrpSpPr>
              <p:nvPr/>
            </p:nvGrpSpPr>
            <p:grpSpPr bwMode="auto">
              <a:xfrm>
                <a:off x="3455" y="1822"/>
                <a:ext cx="1598" cy="422"/>
                <a:chOff x="3455" y="1822"/>
                <a:chExt cx="1598" cy="422"/>
              </a:xfrm>
            </p:grpSpPr>
            <p:sp>
              <p:nvSpPr>
                <p:cNvPr id="342315" name="Rectangle 299"/>
                <p:cNvSpPr>
                  <a:spLocks noChangeArrowheads="1"/>
                </p:cNvSpPr>
                <p:nvPr/>
              </p:nvSpPr>
              <p:spPr bwMode="auto">
                <a:xfrm>
                  <a:off x="3498" y="1822"/>
                  <a:ext cx="1512" cy="422"/>
                </a:xfrm>
                <a:prstGeom prst="rect">
                  <a:avLst/>
                </a:prstGeom>
                <a:noFill/>
                <a:ln w="9525">
                  <a:noFill/>
                  <a:miter lim="800000"/>
                  <a:headEnd/>
                  <a:tailEnd/>
                </a:ln>
                <a:effectLst/>
              </p:spPr>
              <p:txBody>
                <a:bodyPr/>
                <a:lstStyle/>
                <a:p>
                  <a:pPr algn="ctr"/>
                  <a:r>
                    <a:rPr lang="en-US" sz="1400">
                      <a:cs typeface="Times New Roman" pitchFamily="18" charset="0"/>
                    </a:rPr>
                    <a:t>0.67</a:t>
                  </a:r>
                  <a:endParaRPr lang="en-US" sz="1200">
                    <a:cs typeface="Times New Roman" pitchFamily="18" charset="0"/>
                  </a:endParaRPr>
                </a:p>
                <a:p>
                  <a:pPr algn="ctr" eaLnBrk="0" hangingPunct="0"/>
                  <a:endParaRPr lang="en-US"/>
                </a:p>
              </p:txBody>
            </p:sp>
            <p:sp>
              <p:nvSpPr>
                <p:cNvPr id="342359" name="Rectangle 343"/>
                <p:cNvSpPr>
                  <a:spLocks noChangeArrowheads="1"/>
                </p:cNvSpPr>
                <p:nvPr/>
              </p:nvSpPr>
              <p:spPr bwMode="auto">
                <a:xfrm>
                  <a:off x="3455" y="1822"/>
                  <a:ext cx="1598" cy="422"/>
                </a:xfrm>
                <a:prstGeom prst="rect">
                  <a:avLst/>
                </a:prstGeom>
                <a:noFill/>
                <a:ln w="7">
                  <a:solidFill>
                    <a:srgbClr val="A0A0A0"/>
                  </a:solidFill>
                  <a:miter lim="800000"/>
                  <a:headEnd/>
                  <a:tailEnd/>
                </a:ln>
                <a:effectLst/>
              </p:spPr>
              <p:txBody>
                <a:bodyPr/>
                <a:lstStyle/>
                <a:p>
                  <a:endParaRPr lang="en-US"/>
                </a:p>
              </p:txBody>
            </p:sp>
          </p:grpSp>
          <p:grpSp>
            <p:nvGrpSpPr>
              <p:cNvPr id="22" name="Group 346"/>
              <p:cNvGrpSpPr>
                <a:grpSpLocks/>
              </p:cNvGrpSpPr>
              <p:nvPr/>
            </p:nvGrpSpPr>
            <p:grpSpPr bwMode="auto">
              <a:xfrm>
                <a:off x="0" y="2244"/>
                <a:ext cx="957" cy="422"/>
                <a:chOff x="0" y="2244"/>
                <a:chExt cx="957" cy="422"/>
              </a:xfrm>
            </p:grpSpPr>
            <p:sp>
              <p:nvSpPr>
                <p:cNvPr id="342316" name="Rectangle 300"/>
                <p:cNvSpPr>
                  <a:spLocks noChangeArrowheads="1"/>
                </p:cNvSpPr>
                <p:nvPr/>
              </p:nvSpPr>
              <p:spPr bwMode="auto">
                <a:xfrm>
                  <a:off x="43" y="2244"/>
                  <a:ext cx="871" cy="422"/>
                </a:xfrm>
                <a:prstGeom prst="rect">
                  <a:avLst/>
                </a:prstGeom>
                <a:noFill/>
                <a:ln w="9525">
                  <a:noFill/>
                  <a:miter lim="800000"/>
                  <a:headEnd/>
                  <a:tailEnd/>
                </a:ln>
                <a:effectLst/>
              </p:spPr>
              <p:txBody>
                <a:bodyPr/>
                <a:lstStyle/>
                <a:p>
                  <a:r>
                    <a:rPr lang="en-US" sz="1400">
                      <a:cs typeface="Times New Roman" pitchFamily="18" charset="0"/>
                    </a:rPr>
                    <a:t>format short e</a:t>
                  </a:r>
                  <a:endParaRPr lang="en-US" sz="1200">
                    <a:cs typeface="Times New Roman" pitchFamily="18" charset="0"/>
                  </a:endParaRPr>
                </a:p>
                <a:p>
                  <a:pPr eaLnBrk="0" hangingPunct="0"/>
                  <a:endParaRPr lang="en-US"/>
                </a:p>
              </p:txBody>
            </p:sp>
            <p:sp>
              <p:nvSpPr>
                <p:cNvPr id="342361" name="Rectangle 345"/>
                <p:cNvSpPr>
                  <a:spLocks noChangeArrowheads="1"/>
                </p:cNvSpPr>
                <p:nvPr/>
              </p:nvSpPr>
              <p:spPr bwMode="auto">
                <a:xfrm>
                  <a:off x="0" y="2244"/>
                  <a:ext cx="957" cy="422"/>
                </a:xfrm>
                <a:prstGeom prst="rect">
                  <a:avLst/>
                </a:prstGeom>
                <a:noFill/>
                <a:ln w="7">
                  <a:solidFill>
                    <a:srgbClr val="A0A0A0"/>
                  </a:solidFill>
                  <a:miter lim="800000"/>
                  <a:headEnd/>
                  <a:tailEnd/>
                </a:ln>
                <a:effectLst/>
              </p:spPr>
              <p:txBody>
                <a:bodyPr/>
                <a:lstStyle/>
                <a:p>
                  <a:endParaRPr lang="en-US"/>
                </a:p>
              </p:txBody>
            </p:sp>
          </p:grpSp>
          <p:grpSp>
            <p:nvGrpSpPr>
              <p:cNvPr id="23" name="Group 348"/>
              <p:cNvGrpSpPr>
                <a:grpSpLocks/>
              </p:cNvGrpSpPr>
              <p:nvPr/>
            </p:nvGrpSpPr>
            <p:grpSpPr bwMode="auto">
              <a:xfrm>
                <a:off x="957" y="2244"/>
                <a:ext cx="2498" cy="422"/>
                <a:chOff x="957" y="2244"/>
                <a:chExt cx="2498" cy="422"/>
              </a:xfrm>
            </p:grpSpPr>
            <p:sp>
              <p:nvSpPr>
                <p:cNvPr id="342317" name="Rectangle 301"/>
                <p:cNvSpPr>
                  <a:spLocks noChangeArrowheads="1"/>
                </p:cNvSpPr>
                <p:nvPr/>
              </p:nvSpPr>
              <p:spPr bwMode="auto">
                <a:xfrm>
                  <a:off x="1000" y="2244"/>
                  <a:ext cx="2412" cy="422"/>
                </a:xfrm>
                <a:prstGeom prst="rect">
                  <a:avLst/>
                </a:prstGeom>
                <a:noFill/>
                <a:ln w="9525">
                  <a:noFill/>
                  <a:miter lim="800000"/>
                  <a:headEnd/>
                  <a:tailEnd/>
                </a:ln>
                <a:effectLst/>
              </p:spPr>
              <p:txBody>
                <a:bodyPr/>
                <a:lstStyle/>
                <a:p>
                  <a:r>
                    <a:rPr lang="en-US" sz="1400" dirty="0">
                      <a:cs typeface="Times New Roman" pitchFamily="18" charset="0"/>
                    </a:rPr>
                    <a:t>express in scientific notation w/ 4 digits after </a:t>
                  </a:r>
                  <a:r>
                    <a:rPr lang="en-US" sz="1400" dirty="0" err="1">
                      <a:cs typeface="Times New Roman" pitchFamily="18" charset="0"/>
                    </a:rPr>
                    <a:t>d.p</a:t>
                  </a:r>
                  <a:r>
                    <a:rPr lang="en-US" sz="1400" dirty="0">
                      <a:cs typeface="Times New Roman" pitchFamily="18" charset="0"/>
                    </a:rPr>
                    <a:t>.</a:t>
                  </a:r>
                  <a:endParaRPr lang="en-US" sz="1200" dirty="0">
                    <a:cs typeface="Times New Roman" pitchFamily="18" charset="0"/>
                  </a:endParaRPr>
                </a:p>
                <a:p>
                  <a:pPr eaLnBrk="0" hangingPunct="0"/>
                  <a:endParaRPr lang="en-US" dirty="0"/>
                </a:p>
              </p:txBody>
            </p:sp>
            <p:sp>
              <p:nvSpPr>
                <p:cNvPr id="342363" name="Rectangle 347"/>
                <p:cNvSpPr>
                  <a:spLocks noChangeArrowheads="1"/>
                </p:cNvSpPr>
                <p:nvPr/>
              </p:nvSpPr>
              <p:spPr bwMode="auto">
                <a:xfrm>
                  <a:off x="957" y="2244"/>
                  <a:ext cx="2498" cy="422"/>
                </a:xfrm>
                <a:prstGeom prst="rect">
                  <a:avLst/>
                </a:prstGeom>
                <a:noFill/>
                <a:ln w="7">
                  <a:solidFill>
                    <a:srgbClr val="A0A0A0"/>
                  </a:solidFill>
                  <a:miter lim="800000"/>
                  <a:headEnd/>
                  <a:tailEnd/>
                </a:ln>
                <a:effectLst/>
              </p:spPr>
              <p:txBody>
                <a:bodyPr/>
                <a:lstStyle/>
                <a:p>
                  <a:endParaRPr lang="en-US"/>
                </a:p>
              </p:txBody>
            </p:sp>
          </p:grpSp>
          <p:grpSp>
            <p:nvGrpSpPr>
              <p:cNvPr id="24" name="Group 350"/>
              <p:cNvGrpSpPr>
                <a:grpSpLocks/>
              </p:cNvGrpSpPr>
              <p:nvPr/>
            </p:nvGrpSpPr>
            <p:grpSpPr bwMode="auto">
              <a:xfrm>
                <a:off x="3455" y="2244"/>
                <a:ext cx="1598" cy="422"/>
                <a:chOff x="3455" y="2244"/>
                <a:chExt cx="1598" cy="422"/>
              </a:xfrm>
            </p:grpSpPr>
            <p:sp>
              <p:nvSpPr>
                <p:cNvPr id="342318" name="Rectangle 302"/>
                <p:cNvSpPr>
                  <a:spLocks noChangeArrowheads="1"/>
                </p:cNvSpPr>
                <p:nvPr/>
              </p:nvSpPr>
              <p:spPr bwMode="auto">
                <a:xfrm>
                  <a:off x="3498" y="2244"/>
                  <a:ext cx="1512" cy="422"/>
                </a:xfrm>
                <a:prstGeom prst="rect">
                  <a:avLst/>
                </a:prstGeom>
                <a:noFill/>
                <a:ln w="9525">
                  <a:noFill/>
                  <a:miter lim="800000"/>
                  <a:headEnd/>
                  <a:tailEnd/>
                </a:ln>
                <a:effectLst/>
              </p:spPr>
              <p:txBody>
                <a:bodyPr/>
                <a:lstStyle/>
                <a:p>
                  <a:pPr algn="ctr"/>
                  <a:r>
                    <a:rPr lang="en-US" sz="1400">
                      <a:cs typeface="Times New Roman" pitchFamily="18" charset="0"/>
                    </a:rPr>
                    <a:t>6.6667e-001</a:t>
                  </a:r>
                  <a:endParaRPr lang="en-US" sz="1200">
                    <a:cs typeface="Times New Roman" pitchFamily="18" charset="0"/>
                  </a:endParaRPr>
                </a:p>
                <a:p>
                  <a:pPr algn="ctr" eaLnBrk="0" hangingPunct="0"/>
                  <a:endParaRPr lang="en-US"/>
                </a:p>
              </p:txBody>
            </p:sp>
            <p:sp>
              <p:nvSpPr>
                <p:cNvPr id="342365" name="Rectangle 349"/>
                <p:cNvSpPr>
                  <a:spLocks noChangeArrowheads="1"/>
                </p:cNvSpPr>
                <p:nvPr/>
              </p:nvSpPr>
              <p:spPr bwMode="auto">
                <a:xfrm>
                  <a:off x="3455" y="2244"/>
                  <a:ext cx="1598" cy="422"/>
                </a:xfrm>
                <a:prstGeom prst="rect">
                  <a:avLst/>
                </a:prstGeom>
                <a:noFill/>
                <a:ln w="7">
                  <a:solidFill>
                    <a:srgbClr val="A0A0A0"/>
                  </a:solidFill>
                  <a:miter lim="800000"/>
                  <a:headEnd/>
                  <a:tailEnd/>
                </a:ln>
                <a:effectLst/>
              </p:spPr>
              <p:txBody>
                <a:bodyPr/>
                <a:lstStyle/>
                <a:p>
                  <a:endParaRPr lang="en-US"/>
                </a:p>
              </p:txBody>
            </p:sp>
          </p:grpSp>
          <p:grpSp>
            <p:nvGrpSpPr>
              <p:cNvPr id="25" name="Group 352"/>
              <p:cNvGrpSpPr>
                <a:grpSpLocks/>
              </p:cNvGrpSpPr>
              <p:nvPr/>
            </p:nvGrpSpPr>
            <p:grpSpPr bwMode="auto">
              <a:xfrm>
                <a:off x="0" y="2666"/>
                <a:ext cx="957" cy="422"/>
                <a:chOff x="0" y="2666"/>
                <a:chExt cx="957" cy="422"/>
              </a:xfrm>
            </p:grpSpPr>
            <p:sp>
              <p:nvSpPr>
                <p:cNvPr id="342319" name="Rectangle 303"/>
                <p:cNvSpPr>
                  <a:spLocks noChangeArrowheads="1"/>
                </p:cNvSpPr>
                <p:nvPr/>
              </p:nvSpPr>
              <p:spPr bwMode="auto">
                <a:xfrm>
                  <a:off x="43" y="2666"/>
                  <a:ext cx="871" cy="422"/>
                </a:xfrm>
                <a:prstGeom prst="rect">
                  <a:avLst/>
                </a:prstGeom>
                <a:noFill/>
                <a:ln w="9525">
                  <a:noFill/>
                  <a:miter lim="800000"/>
                  <a:headEnd/>
                  <a:tailEnd/>
                </a:ln>
                <a:effectLst/>
              </p:spPr>
              <p:txBody>
                <a:bodyPr/>
                <a:lstStyle/>
                <a:p>
                  <a:r>
                    <a:rPr lang="en-US" sz="1400">
                      <a:cs typeface="Times New Roman" pitchFamily="18" charset="0"/>
                    </a:rPr>
                    <a:t>format long e</a:t>
                  </a:r>
                  <a:endParaRPr lang="en-US" sz="1200">
                    <a:cs typeface="Times New Roman" pitchFamily="18" charset="0"/>
                  </a:endParaRPr>
                </a:p>
                <a:p>
                  <a:pPr eaLnBrk="0" hangingPunct="0"/>
                  <a:endParaRPr lang="en-US"/>
                </a:p>
              </p:txBody>
            </p:sp>
            <p:sp>
              <p:nvSpPr>
                <p:cNvPr id="342367" name="Rectangle 351"/>
                <p:cNvSpPr>
                  <a:spLocks noChangeArrowheads="1"/>
                </p:cNvSpPr>
                <p:nvPr/>
              </p:nvSpPr>
              <p:spPr bwMode="auto">
                <a:xfrm>
                  <a:off x="0" y="2666"/>
                  <a:ext cx="957" cy="422"/>
                </a:xfrm>
                <a:prstGeom prst="rect">
                  <a:avLst/>
                </a:prstGeom>
                <a:noFill/>
                <a:ln w="7">
                  <a:solidFill>
                    <a:srgbClr val="A0A0A0"/>
                  </a:solidFill>
                  <a:miter lim="800000"/>
                  <a:headEnd/>
                  <a:tailEnd/>
                </a:ln>
                <a:effectLst/>
              </p:spPr>
              <p:txBody>
                <a:bodyPr/>
                <a:lstStyle/>
                <a:p>
                  <a:endParaRPr lang="en-US"/>
                </a:p>
              </p:txBody>
            </p:sp>
          </p:grpSp>
          <p:grpSp>
            <p:nvGrpSpPr>
              <p:cNvPr id="26" name="Group 354"/>
              <p:cNvGrpSpPr>
                <a:grpSpLocks/>
              </p:cNvGrpSpPr>
              <p:nvPr/>
            </p:nvGrpSpPr>
            <p:grpSpPr bwMode="auto">
              <a:xfrm>
                <a:off x="957" y="2666"/>
                <a:ext cx="2498" cy="422"/>
                <a:chOff x="957" y="2666"/>
                <a:chExt cx="2498" cy="422"/>
              </a:xfrm>
            </p:grpSpPr>
            <p:sp>
              <p:nvSpPr>
                <p:cNvPr id="342320" name="Rectangle 304"/>
                <p:cNvSpPr>
                  <a:spLocks noChangeArrowheads="1"/>
                </p:cNvSpPr>
                <p:nvPr/>
              </p:nvSpPr>
              <p:spPr bwMode="auto">
                <a:xfrm>
                  <a:off x="1000" y="2666"/>
                  <a:ext cx="2412" cy="422"/>
                </a:xfrm>
                <a:prstGeom prst="rect">
                  <a:avLst/>
                </a:prstGeom>
                <a:noFill/>
                <a:ln w="9525">
                  <a:noFill/>
                  <a:miter lim="800000"/>
                  <a:headEnd/>
                  <a:tailEnd/>
                </a:ln>
                <a:effectLst/>
              </p:spPr>
              <p:txBody>
                <a:bodyPr/>
                <a:lstStyle/>
                <a:p>
                  <a:r>
                    <a:rPr lang="en-US" sz="1400">
                      <a:cs typeface="Times New Roman" pitchFamily="18" charset="0"/>
                    </a:rPr>
                    <a:t>express in scientific notation w/ 14 digits after d.p.</a:t>
                  </a:r>
                  <a:endParaRPr lang="en-US" sz="1200">
                    <a:cs typeface="Times New Roman" pitchFamily="18" charset="0"/>
                  </a:endParaRPr>
                </a:p>
                <a:p>
                  <a:pPr eaLnBrk="0" hangingPunct="0"/>
                  <a:endParaRPr lang="en-US"/>
                </a:p>
              </p:txBody>
            </p:sp>
            <p:sp>
              <p:nvSpPr>
                <p:cNvPr id="342369" name="Rectangle 353"/>
                <p:cNvSpPr>
                  <a:spLocks noChangeArrowheads="1"/>
                </p:cNvSpPr>
                <p:nvPr/>
              </p:nvSpPr>
              <p:spPr bwMode="auto">
                <a:xfrm>
                  <a:off x="957" y="2666"/>
                  <a:ext cx="2498" cy="422"/>
                </a:xfrm>
                <a:prstGeom prst="rect">
                  <a:avLst/>
                </a:prstGeom>
                <a:noFill/>
                <a:ln w="7">
                  <a:solidFill>
                    <a:srgbClr val="A0A0A0"/>
                  </a:solidFill>
                  <a:miter lim="800000"/>
                  <a:headEnd/>
                  <a:tailEnd/>
                </a:ln>
                <a:effectLst/>
              </p:spPr>
              <p:txBody>
                <a:bodyPr/>
                <a:lstStyle/>
                <a:p>
                  <a:endParaRPr lang="en-US"/>
                </a:p>
              </p:txBody>
            </p:sp>
          </p:grpSp>
          <p:grpSp>
            <p:nvGrpSpPr>
              <p:cNvPr id="27" name="Group 356"/>
              <p:cNvGrpSpPr>
                <a:grpSpLocks/>
              </p:cNvGrpSpPr>
              <p:nvPr/>
            </p:nvGrpSpPr>
            <p:grpSpPr bwMode="auto">
              <a:xfrm>
                <a:off x="3455" y="2666"/>
                <a:ext cx="1598" cy="422"/>
                <a:chOff x="3455" y="2666"/>
                <a:chExt cx="1598" cy="422"/>
              </a:xfrm>
            </p:grpSpPr>
            <p:sp>
              <p:nvSpPr>
                <p:cNvPr id="342321" name="Rectangle 305"/>
                <p:cNvSpPr>
                  <a:spLocks noChangeArrowheads="1"/>
                </p:cNvSpPr>
                <p:nvPr/>
              </p:nvSpPr>
              <p:spPr bwMode="auto">
                <a:xfrm>
                  <a:off x="3498" y="2666"/>
                  <a:ext cx="1512" cy="422"/>
                </a:xfrm>
                <a:prstGeom prst="rect">
                  <a:avLst/>
                </a:prstGeom>
                <a:noFill/>
                <a:ln w="9525">
                  <a:noFill/>
                  <a:miter lim="800000"/>
                  <a:headEnd/>
                  <a:tailEnd/>
                </a:ln>
                <a:effectLst/>
              </p:spPr>
              <p:txBody>
                <a:bodyPr/>
                <a:lstStyle/>
                <a:p>
                  <a:pPr algn="ctr"/>
                  <a:r>
                    <a:rPr lang="en-US" sz="1400">
                      <a:cs typeface="Times New Roman" pitchFamily="18" charset="0"/>
                    </a:rPr>
                    <a:t>6.666666666666667e-001</a:t>
                  </a:r>
                  <a:endParaRPr lang="en-US" sz="1200">
                    <a:cs typeface="Times New Roman" pitchFamily="18" charset="0"/>
                  </a:endParaRPr>
                </a:p>
                <a:p>
                  <a:pPr algn="ctr" eaLnBrk="0" hangingPunct="0"/>
                  <a:endParaRPr lang="en-US"/>
                </a:p>
              </p:txBody>
            </p:sp>
            <p:sp>
              <p:nvSpPr>
                <p:cNvPr id="342371" name="Rectangle 355"/>
                <p:cNvSpPr>
                  <a:spLocks noChangeArrowheads="1"/>
                </p:cNvSpPr>
                <p:nvPr/>
              </p:nvSpPr>
              <p:spPr bwMode="auto">
                <a:xfrm>
                  <a:off x="3455" y="2666"/>
                  <a:ext cx="1598" cy="422"/>
                </a:xfrm>
                <a:prstGeom prst="rect">
                  <a:avLst/>
                </a:prstGeom>
                <a:noFill/>
                <a:ln w="7">
                  <a:solidFill>
                    <a:srgbClr val="A0A0A0"/>
                  </a:solidFill>
                  <a:miter lim="800000"/>
                  <a:headEnd/>
                  <a:tailEnd/>
                </a:ln>
                <a:effectLst/>
              </p:spPr>
              <p:txBody>
                <a:bodyPr/>
                <a:lstStyle/>
                <a:p>
                  <a:endParaRPr lang="en-US"/>
                </a:p>
              </p:txBody>
            </p:sp>
          </p:grpSp>
          <p:grpSp>
            <p:nvGrpSpPr>
              <p:cNvPr id="28" name="Group 358"/>
              <p:cNvGrpSpPr>
                <a:grpSpLocks/>
              </p:cNvGrpSpPr>
              <p:nvPr/>
            </p:nvGrpSpPr>
            <p:grpSpPr bwMode="auto">
              <a:xfrm>
                <a:off x="0" y="3088"/>
                <a:ext cx="957" cy="422"/>
                <a:chOff x="0" y="3088"/>
                <a:chExt cx="957" cy="422"/>
              </a:xfrm>
            </p:grpSpPr>
            <p:sp>
              <p:nvSpPr>
                <p:cNvPr id="342322" name="Rectangle 306"/>
                <p:cNvSpPr>
                  <a:spLocks noChangeArrowheads="1"/>
                </p:cNvSpPr>
                <p:nvPr/>
              </p:nvSpPr>
              <p:spPr bwMode="auto">
                <a:xfrm>
                  <a:off x="43" y="3088"/>
                  <a:ext cx="871" cy="422"/>
                </a:xfrm>
                <a:prstGeom prst="rect">
                  <a:avLst/>
                </a:prstGeom>
                <a:noFill/>
                <a:ln w="9525">
                  <a:noFill/>
                  <a:miter lim="800000"/>
                  <a:headEnd/>
                  <a:tailEnd/>
                </a:ln>
                <a:effectLst/>
              </p:spPr>
              <p:txBody>
                <a:bodyPr/>
                <a:lstStyle/>
                <a:p>
                  <a:r>
                    <a:rPr lang="en-US" sz="1400">
                      <a:cs typeface="Times New Roman" pitchFamily="18" charset="0"/>
                    </a:rPr>
                    <a:t>format compact</a:t>
                  </a:r>
                  <a:endParaRPr lang="en-US" sz="1200">
                    <a:cs typeface="Times New Roman" pitchFamily="18" charset="0"/>
                  </a:endParaRPr>
                </a:p>
                <a:p>
                  <a:pPr eaLnBrk="0" hangingPunct="0"/>
                  <a:endParaRPr lang="en-US"/>
                </a:p>
              </p:txBody>
            </p:sp>
            <p:sp>
              <p:nvSpPr>
                <p:cNvPr id="342373" name="Rectangle 357"/>
                <p:cNvSpPr>
                  <a:spLocks noChangeArrowheads="1"/>
                </p:cNvSpPr>
                <p:nvPr/>
              </p:nvSpPr>
              <p:spPr bwMode="auto">
                <a:xfrm>
                  <a:off x="0" y="3088"/>
                  <a:ext cx="957" cy="422"/>
                </a:xfrm>
                <a:prstGeom prst="rect">
                  <a:avLst/>
                </a:prstGeom>
                <a:noFill/>
                <a:ln w="7">
                  <a:solidFill>
                    <a:srgbClr val="A0A0A0"/>
                  </a:solidFill>
                  <a:miter lim="800000"/>
                  <a:headEnd/>
                  <a:tailEnd/>
                </a:ln>
                <a:effectLst/>
              </p:spPr>
              <p:txBody>
                <a:bodyPr/>
                <a:lstStyle/>
                <a:p>
                  <a:endParaRPr lang="en-US"/>
                </a:p>
              </p:txBody>
            </p:sp>
          </p:grpSp>
          <p:grpSp>
            <p:nvGrpSpPr>
              <p:cNvPr id="29" name="Group 360"/>
              <p:cNvGrpSpPr>
                <a:grpSpLocks/>
              </p:cNvGrpSpPr>
              <p:nvPr/>
            </p:nvGrpSpPr>
            <p:grpSpPr bwMode="auto">
              <a:xfrm>
                <a:off x="957" y="3088"/>
                <a:ext cx="2498" cy="422"/>
                <a:chOff x="957" y="3088"/>
                <a:chExt cx="2498" cy="422"/>
              </a:xfrm>
            </p:grpSpPr>
            <p:sp>
              <p:nvSpPr>
                <p:cNvPr id="342323" name="Rectangle 307"/>
                <p:cNvSpPr>
                  <a:spLocks noChangeArrowheads="1"/>
                </p:cNvSpPr>
                <p:nvPr/>
              </p:nvSpPr>
              <p:spPr bwMode="auto">
                <a:xfrm>
                  <a:off x="1000" y="3088"/>
                  <a:ext cx="2412" cy="422"/>
                </a:xfrm>
                <a:prstGeom prst="rect">
                  <a:avLst/>
                </a:prstGeom>
                <a:noFill/>
                <a:ln w="9525">
                  <a:noFill/>
                  <a:miter lim="800000"/>
                  <a:headEnd/>
                  <a:tailEnd/>
                </a:ln>
                <a:effectLst/>
              </p:spPr>
              <p:txBody>
                <a:bodyPr/>
                <a:lstStyle/>
                <a:p>
                  <a:r>
                    <a:rPr lang="en-US" sz="1400">
                      <a:cs typeface="Times New Roman" pitchFamily="18" charset="0"/>
                    </a:rPr>
                    <a:t>suppresses blank lines in the output </a:t>
                  </a:r>
                  <a:r>
                    <a:rPr lang="en-US" sz="1400" b="1">
                      <a:solidFill>
                        <a:srgbClr val="FF0000"/>
                      </a:solidFill>
                      <a:cs typeface="Times New Roman" pitchFamily="18" charset="0"/>
                    </a:rPr>
                    <a:t>(Nice option!)</a:t>
                  </a:r>
                  <a:endParaRPr lang="en-US" sz="1200">
                    <a:cs typeface="Times New Roman" pitchFamily="18" charset="0"/>
                  </a:endParaRPr>
                </a:p>
                <a:p>
                  <a:pPr eaLnBrk="0" hangingPunct="0"/>
                  <a:endParaRPr lang="en-US"/>
                </a:p>
              </p:txBody>
            </p:sp>
            <p:sp>
              <p:nvSpPr>
                <p:cNvPr id="342375" name="Rectangle 359"/>
                <p:cNvSpPr>
                  <a:spLocks noChangeArrowheads="1"/>
                </p:cNvSpPr>
                <p:nvPr/>
              </p:nvSpPr>
              <p:spPr bwMode="auto">
                <a:xfrm>
                  <a:off x="957" y="3088"/>
                  <a:ext cx="2498" cy="422"/>
                </a:xfrm>
                <a:prstGeom prst="rect">
                  <a:avLst/>
                </a:prstGeom>
                <a:noFill/>
                <a:ln w="7">
                  <a:solidFill>
                    <a:srgbClr val="A0A0A0"/>
                  </a:solidFill>
                  <a:miter lim="800000"/>
                  <a:headEnd/>
                  <a:tailEnd/>
                </a:ln>
                <a:effectLst/>
              </p:spPr>
              <p:txBody>
                <a:bodyPr/>
                <a:lstStyle/>
                <a:p>
                  <a:endParaRPr lang="en-US"/>
                </a:p>
              </p:txBody>
            </p:sp>
          </p:grpSp>
          <p:grpSp>
            <p:nvGrpSpPr>
              <p:cNvPr id="30" name="Group 362"/>
              <p:cNvGrpSpPr>
                <a:grpSpLocks/>
              </p:cNvGrpSpPr>
              <p:nvPr/>
            </p:nvGrpSpPr>
            <p:grpSpPr bwMode="auto">
              <a:xfrm>
                <a:off x="3455" y="3088"/>
                <a:ext cx="1598" cy="422"/>
                <a:chOff x="3455" y="3088"/>
                <a:chExt cx="1598" cy="422"/>
              </a:xfrm>
            </p:grpSpPr>
            <p:sp>
              <p:nvSpPr>
                <p:cNvPr id="342324" name="Rectangle 308"/>
                <p:cNvSpPr>
                  <a:spLocks noChangeArrowheads="1"/>
                </p:cNvSpPr>
                <p:nvPr/>
              </p:nvSpPr>
              <p:spPr bwMode="auto">
                <a:xfrm>
                  <a:off x="3498" y="3088"/>
                  <a:ext cx="1512" cy="422"/>
                </a:xfrm>
                <a:prstGeom prst="rect">
                  <a:avLst/>
                </a:prstGeom>
                <a:noFill/>
                <a:ln w="9525">
                  <a:noFill/>
                  <a:miter lim="800000"/>
                  <a:headEnd/>
                  <a:tailEnd/>
                </a:ln>
                <a:effectLst/>
              </p:spPr>
              <p:txBody>
                <a:bodyPr/>
                <a:lstStyle/>
                <a:p>
                  <a:pPr algn="ctr"/>
                  <a:r>
                    <a:rPr lang="en-US" sz="1400">
                      <a:cs typeface="Times New Roman" pitchFamily="18" charset="0"/>
                    </a:rPr>
                    <a:t>(see example below)</a:t>
                  </a:r>
                  <a:endParaRPr lang="en-US" sz="1200">
                    <a:cs typeface="Times New Roman" pitchFamily="18" charset="0"/>
                  </a:endParaRPr>
                </a:p>
                <a:p>
                  <a:pPr algn="ctr" eaLnBrk="0" hangingPunct="0"/>
                  <a:endParaRPr lang="en-US"/>
                </a:p>
              </p:txBody>
            </p:sp>
            <p:sp>
              <p:nvSpPr>
                <p:cNvPr id="342377" name="Rectangle 361"/>
                <p:cNvSpPr>
                  <a:spLocks noChangeArrowheads="1"/>
                </p:cNvSpPr>
                <p:nvPr/>
              </p:nvSpPr>
              <p:spPr bwMode="auto">
                <a:xfrm>
                  <a:off x="3455" y="3088"/>
                  <a:ext cx="1598" cy="422"/>
                </a:xfrm>
                <a:prstGeom prst="rect">
                  <a:avLst/>
                </a:prstGeom>
                <a:noFill/>
                <a:ln w="7">
                  <a:solidFill>
                    <a:srgbClr val="A0A0A0"/>
                  </a:solidFill>
                  <a:miter lim="800000"/>
                  <a:headEnd/>
                  <a:tailEnd/>
                </a:ln>
                <a:effectLst/>
              </p:spPr>
              <p:txBody>
                <a:bodyPr/>
                <a:lstStyle/>
                <a:p>
                  <a:endParaRPr lang="en-US"/>
                </a:p>
              </p:txBody>
            </p:sp>
          </p:grpSp>
        </p:grpSp>
        <p:sp>
          <p:nvSpPr>
            <p:cNvPr id="342380" name="Rectangle 364"/>
            <p:cNvSpPr>
              <a:spLocks noChangeArrowheads="1"/>
            </p:cNvSpPr>
            <p:nvPr/>
          </p:nvSpPr>
          <p:spPr bwMode="auto">
            <a:xfrm>
              <a:off x="-3" y="-3"/>
              <a:ext cx="5059" cy="3516"/>
            </a:xfrm>
            <a:prstGeom prst="rect">
              <a:avLst/>
            </a:prstGeom>
            <a:noFill/>
            <a:ln w="9525">
              <a:solidFill>
                <a:srgbClr val="A0A0A0"/>
              </a:solidFill>
              <a:miter lim="800000"/>
              <a:headEnd/>
              <a:tailEnd/>
            </a:ln>
            <a:effectLst/>
          </p:spPr>
          <p:txBody>
            <a:bodyPr/>
            <a:lstStyle/>
            <a:p>
              <a:endParaRPr lang="en-US"/>
            </a:p>
          </p:txBody>
        </p:sp>
      </p:grpSp>
      <p:sp>
        <p:nvSpPr>
          <p:cNvPr id="342382" name="Rectangle 366"/>
          <p:cNvSpPr>
            <a:spLocks noChangeArrowheads="1"/>
          </p:cNvSpPr>
          <p:nvPr/>
        </p:nvSpPr>
        <p:spPr bwMode="auto">
          <a:xfrm>
            <a:off x="93661" y="4171950"/>
            <a:ext cx="4314565" cy="1841500"/>
          </a:xfrm>
          <a:prstGeom prst="rect">
            <a:avLst/>
          </a:prstGeom>
          <a:noFill/>
          <a:ln w="9525">
            <a:noFill/>
            <a:miter lim="800000"/>
            <a:headEnd/>
            <a:tailEnd/>
          </a:ln>
          <a:effectLst/>
        </p:spPr>
        <p:txBody>
          <a:bodyPr/>
          <a:lstStyle/>
          <a:p>
            <a:pPr>
              <a:spcBef>
                <a:spcPct val="20000"/>
              </a:spcBef>
              <a:tabLst>
                <a:tab pos="461963" algn="l"/>
                <a:tab pos="914400" algn="l"/>
              </a:tabLst>
            </a:pPr>
            <a:r>
              <a:rPr lang="en-US" sz="2200" b="1" u="sng" dirty="0">
                <a:solidFill>
                  <a:schemeClr val="accent2"/>
                </a:solidFill>
                <a:cs typeface="Times New Roman" pitchFamily="18" charset="0"/>
              </a:rPr>
              <a:t>MATLAB Format Commands</a:t>
            </a:r>
            <a:endParaRPr lang="en-US" sz="2200" dirty="0">
              <a:solidFill>
                <a:schemeClr val="accent2"/>
              </a:solidFill>
              <a:cs typeface="Times New Roman" pitchFamily="18" charset="0"/>
            </a:endParaRPr>
          </a:p>
          <a:p>
            <a:pPr>
              <a:spcBef>
                <a:spcPct val="20000"/>
              </a:spcBef>
              <a:tabLst>
                <a:tab pos="461963" algn="l"/>
                <a:tab pos="914400" algn="l"/>
              </a:tabLst>
            </a:pPr>
            <a:r>
              <a:rPr lang="en-US" sz="2200" dirty="0">
                <a:solidFill>
                  <a:schemeClr val="accent2"/>
                </a:solidFill>
                <a:cs typeface="Times New Roman" pitchFamily="18" charset="0"/>
              </a:rPr>
              <a:t>MATLAB offers a few commands for controlling the format of the output.  Additional useful commands are provided on the next page.</a:t>
            </a:r>
          </a:p>
        </p:txBody>
      </p:sp>
      <p:sp>
        <p:nvSpPr>
          <p:cNvPr id="9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88"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a:xfrm>
            <a:off x="7239000" y="0"/>
            <a:ext cx="1905000" cy="457200"/>
          </a:xfrm>
        </p:spPr>
        <p:txBody>
          <a:bodyPr/>
          <a:lstStyle/>
          <a:p>
            <a:fld id="{309858AA-2970-4A93-91C5-5B5019A41098}" type="slidenum">
              <a:rPr lang="en-US"/>
              <a:pPr/>
              <a:t>12</a:t>
            </a:fld>
            <a:endParaRPr lang="en-US" dirty="0"/>
          </a:p>
        </p:txBody>
      </p:sp>
      <p:grpSp>
        <p:nvGrpSpPr>
          <p:cNvPr id="2" name="Group 1185"/>
          <p:cNvGrpSpPr>
            <a:grpSpLocks/>
          </p:cNvGrpSpPr>
          <p:nvPr/>
        </p:nvGrpSpPr>
        <p:grpSpPr bwMode="auto">
          <a:xfrm>
            <a:off x="94049" y="509844"/>
            <a:ext cx="8649900" cy="6348156"/>
            <a:chOff x="-3" y="-3"/>
            <a:chExt cx="4829" cy="3695"/>
          </a:xfrm>
        </p:grpSpPr>
        <p:grpSp>
          <p:nvGrpSpPr>
            <p:cNvPr id="3" name="Group 1183"/>
            <p:cNvGrpSpPr>
              <a:grpSpLocks/>
            </p:cNvGrpSpPr>
            <p:nvPr/>
          </p:nvGrpSpPr>
          <p:grpSpPr bwMode="auto">
            <a:xfrm>
              <a:off x="0" y="0"/>
              <a:ext cx="4823" cy="3689"/>
              <a:chOff x="0" y="0"/>
              <a:chExt cx="4823" cy="3689"/>
            </a:xfrm>
          </p:grpSpPr>
          <p:grpSp>
            <p:nvGrpSpPr>
              <p:cNvPr id="4" name="Group 1162"/>
              <p:cNvGrpSpPr>
                <a:grpSpLocks/>
              </p:cNvGrpSpPr>
              <p:nvPr/>
            </p:nvGrpSpPr>
            <p:grpSpPr bwMode="auto">
              <a:xfrm>
                <a:off x="0" y="0"/>
                <a:ext cx="1209" cy="634"/>
                <a:chOff x="0" y="0"/>
                <a:chExt cx="1209" cy="634"/>
              </a:xfrm>
            </p:grpSpPr>
            <p:sp>
              <p:nvSpPr>
                <p:cNvPr id="344201" name="Rectangle 1161"/>
                <p:cNvSpPr>
                  <a:spLocks noChangeArrowheads="1"/>
                </p:cNvSpPr>
                <p:nvPr/>
              </p:nvSpPr>
              <p:spPr bwMode="auto">
                <a:xfrm>
                  <a:off x="0" y="0"/>
                  <a:ext cx="1209" cy="634"/>
                </a:xfrm>
                <a:prstGeom prst="rect">
                  <a:avLst/>
                </a:prstGeom>
                <a:solidFill>
                  <a:srgbClr val="99CCFF"/>
                </a:solidFill>
                <a:ln w="9525">
                  <a:noFill/>
                  <a:miter lim="800000"/>
                  <a:headEnd/>
                  <a:tailEnd/>
                </a:ln>
                <a:effectLst/>
              </p:spPr>
              <p:txBody>
                <a:bodyPr/>
                <a:lstStyle/>
                <a:p>
                  <a:endParaRPr lang="en-US"/>
                </a:p>
              </p:txBody>
            </p:sp>
            <p:grpSp>
              <p:nvGrpSpPr>
                <p:cNvPr id="5" name="Group 1160"/>
                <p:cNvGrpSpPr>
                  <a:grpSpLocks/>
                </p:cNvGrpSpPr>
                <p:nvPr/>
              </p:nvGrpSpPr>
              <p:grpSpPr bwMode="auto">
                <a:xfrm>
                  <a:off x="0" y="0"/>
                  <a:ext cx="1209" cy="634"/>
                  <a:chOff x="0" y="0"/>
                  <a:chExt cx="1209" cy="634"/>
                </a:xfrm>
              </p:grpSpPr>
              <p:sp>
                <p:nvSpPr>
                  <p:cNvPr id="344189" name="Rectangle 1149"/>
                  <p:cNvSpPr>
                    <a:spLocks noChangeArrowheads="1"/>
                  </p:cNvSpPr>
                  <p:nvPr/>
                </p:nvSpPr>
                <p:spPr bwMode="auto">
                  <a:xfrm>
                    <a:off x="43" y="0"/>
                    <a:ext cx="1123" cy="634"/>
                  </a:xfrm>
                  <a:prstGeom prst="rect">
                    <a:avLst/>
                  </a:prstGeom>
                  <a:solidFill>
                    <a:srgbClr val="99CCFF"/>
                  </a:solidFill>
                  <a:ln w="9525">
                    <a:noFill/>
                    <a:miter lim="800000"/>
                    <a:headEnd/>
                    <a:tailEnd/>
                  </a:ln>
                  <a:effectLst/>
                </p:spPr>
                <p:txBody>
                  <a:bodyPr/>
                  <a:lstStyle/>
                  <a:p>
                    <a:r>
                      <a:rPr lang="en-US" sz="1800">
                        <a:cs typeface="Times New Roman" pitchFamily="18" charset="0"/>
                      </a:rPr>
                      <a:t>MATLAB Command</a:t>
                    </a:r>
                    <a:endParaRPr lang="en-US" sz="1200">
                      <a:cs typeface="Times New Roman" pitchFamily="18" charset="0"/>
                    </a:endParaRPr>
                  </a:p>
                  <a:p>
                    <a:pPr eaLnBrk="0" hangingPunct="0"/>
                    <a:endParaRPr lang="en-US"/>
                  </a:p>
                </p:txBody>
              </p:sp>
              <p:sp>
                <p:nvSpPr>
                  <p:cNvPr id="344199" name="Rectangle 1159"/>
                  <p:cNvSpPr>
                    <a:spLocks noChangeArrowheads="1"/>
                  </p:cNvSpPr>
                  <p:nvPr/>
                </p:nvSpPr>
                <p:spPr bwMode="auto">
                  <a:xfrm>
                    <a:off x="0" y="0"/>
                    <a:ext cx="1209" cy="634"/>
                  </a:xfrm>
                  <a:prstGeom prst="rect">
                    <a:avLst/>
                  </a:prstGeom>
                  <a:noFill/>
                  <a:ln w="7">
                    <a:solidFill>
                      <a:srgbClr val="A0A0A0"/>
                    </a:solidFill>
                    <a:miter lim="800000"/>
                    <a:headEnd/>
                    <a:tailEnd/>
                  </a:ln>
                  <a:effectLst/>
                </p:spPr>
                <p:txBody>
                  <a:bodyPr/>
                  <a:lstStyle/>
                  <a:p>
                    <a:endParaRPr lang="en-US"/>
                  </a:p>
                </p:txBody>
              </p:sp>
            </p:grpSp>
          </p:grpSp>
          <p:grpSp>
            <p:nvGrpSpPr>
              <p:cNvPr id="6" name="Group 1166"/>
              <p:cNvGrpSpPr>
                <a:grpSpLocks/>
              </p:cNvGrpSpPr>
              <p:nvPr/>
            </p:nvGrpSpPr>
            <p:grpSpPr bwMode="auto">
              <a:xfrm>
                <a:off x="1209" y="0"/>
                <a:ext cx="3614" cy="634"/>
                <a:chOff x="1209" y="0"/>
                <a:chExt cx="3614" cy="634"/>
              </a:xfrm>
            </p:grpSpPr>
            <p:sp>
              <p:nvSpPr>
                <p:cNvPr id="344205" name="Rectangle 1165"/>
                <p:cNvSpPr>
                  <a:spLocks noChangeArrowheads="1"/>
                </p:cNvSpPr>
                <p:nvPr/>
              </p:nvSpPr>
              <p:spPr bwMode="auto">
                <a:xfrm>
                  <a:off x="1209" y="0"/>
                  <a:ext cx="3614" cy="634"/>
                </a:xfrm>
                <a:prstGeom prst="rect">
                  <a:avLst/>
                </a:prstGeom>
                <a:solidFill>
                  <a:srgbClr val="99CCFF"/>
                </a:solidFill>
                <a:ln w="9525">
                  <a:noFill/>
                  <a:miter lim="800000"/>
                  <a:headEnd/>
                  <a:tailEnd/>
                </a:ln>
                <a:effectLst/>
              </p:spPr>
              <p:txBody>
                <a:bodyPr/>
                <a:lstStyle/>
                <a:p>
                  <a:endParaRPr lang="en-US"/>
                </a:p>
              </p:txBody>
            </p:sp>
            <p:grpSp>
              <p:nvGrpSpPr>
                <p:cNvPr id="7" name="Group 1164"/>
                <p:cNvGrpSpPr>
                  <a:grpSpLocks/>
                </p:cNvGrpSpPr>
                <p:nvPr/>
              </p:nvGrpSpPr>
              <p:grpSpPr bwMode="auto">
                <a:xfrm>
                  <a:off x="1209" y="0"/>
                  <a:ext cx="3614" cy="634"/>
                  <a:chOff x="1209" y="0"/>
                  <a:chExt cx="3614" cy="634"/>
                </a:xfrm>
              </p:grpSpPr>
              <p:sp>
                <p:nvSpPr>
                  <p:cNvPr id="344190" name="Rectangle 1150"/>
                  <p:cNvSpPr>
                    <a:spLocks noChangeArrowheads="1"/>
                  </p:cNvSpPr>
                  <p:nvPr/>
                </p:nvSpPr>
                <p:spPr bwMode="auto">
                  <a:xfrm>
                    <a:off x="1252" y="0"/>
                    <a:ext cx="3528" cy="634"/>
                  </a:xfrm>
                  <a:prstGeom prst="rect">
                    <a:avLst/>
                  </a:prstGeom>
                  <a:solidFill>
                    <a:srgbClr val="99CCFF"/>
                  </a:solidFill>
                  <a:ln w="9525">
                    <a:noFill/>
                    <a:miter lim="800000"/>
                    <a:headEnd/>
                    <a:tailEnd/>
                  </a:ln>
                  <a:effectLst/>
                </p:spPr>
                <p:txBody>
                  <a:bodyPr lIns="0" tIns="0" rIns="0" bIns="0"/>
                  <a:lstStyle/>
                  <a:p>
                    <a:pPr algn="ctr"/>
                    <a:r>
                      <a:rPr lang="en-US" sz="2000" b="1">
                        <a:cs typeface="Times New Roman" pitchFamily="18" charset="0"/>
                      </a:rPr>
                      <a:t>Description</a:t>
                    </a:r>
                  </a:p>
                  <a:p>
                    <a:pPr algn="ctr" eaLnBrk="0" hangingPunct="0"/>
                    <a:endParaRPr lang="en-US"/>
                  </a:p>
                </p:txBody>
              </p:sp>
              <p:sp>
                <p:nvSpPr>
                  <p:cNvPr id="344203" name="Rectangle 1163"/>
                  <p:cNvSpPr>
                    <a:spLocks noChangeArrowheads="1"/>
                  </p:cNvSpPr>
                  <p:nvPr/>
                </p:nvSpPr>
                <p:spPr bwMode="auto">
                  <a:xfrm>
                    <a:off x="1209" y="0"/>
                    <a:ext cx="3614" cy="634"/>
                  </a:xfrm>
                  <a:prstGeom prst="rect">
                    <a:avLst/>
                  </a:prstGeom>
                  <a:noFill/>
                  <a:ln w="7">
                    <a:solidFill>
                      <a:srgbClr val="A0A0A0"/>
                    </a:solidFill>
                    <a:miter lim="800000"/>
                    <a:headEnd/>
                    <a:tailEnd/>
                  </a:ln>
                  <a:effectLst/>
                </p:spPr>
                <p:txBody>
                  <a:bodyPr/>
                  <a:lstStyle/>
                  <a:p>
                    <a:endParaRPr lang="en-US"/>
                  </a:p>
                </p:txBody>
              </p:sp>
            </p:grpSp>
          </p:grpSp>
          <p:grpSp>
            <p:nvGrpSpPr>
              <p:cNvPr id="8" name="Group 1168"/>
              <p:cNvGrpSpPr>
                <a:grpSpLocks/>
              </p:cNvGrpSpPr>
              <p:nvPr/>
            </p:nvGrpSpPr>
            <p:grpSpPr bwMode="auto">
              <a:xfrm>
                <a:off x="0" y="634"/>
                <a:ext cx="1209" cy="461"/>
                <a:chOff x="0" y="634"/>
                <a:chExt cx="1209" cy="461"/>
              </a:xfrm>
            </p:grpSpPr>
            <p:sp>
              <p:nvSpPr>
                <p:cNvPr id="344191" name="Rectangle 1151"/>
                <p:cNvSpPr>
                  <a:spLocks noChangeArrowheads="1"/>
                </p:cNvSpPr>
                <p:nvPr/>
              </p:nvSpPr>
              <p:spPr bwMode="auto">
                <a:xfrm>
                  <a:off x="43" y="634"/>
                  <a:ext cx="1123" cy="461"/>
                </a:xfrm>
                <a:prstGeom prst="rect">
                  <a:avLst/>
                </a:prstGeom>
                <a:noFill/>
                <a:ln w="9525">
                  <a:noFill/>
                  <a:miter lim="800000"/>
                  <a:headEnd/>
                  <a:tailEnd/>
                </a:ln>
                <a:effectLst/>
              </p:spPr>
              <p:txBody>
                <a:bodyPr/>
                <a:lstStyle/>
                <a:p>
                  <a:r>
                    <a:rPr lang="en-US" sz="1800">
                      <a:cs typeface="Times New Roman" pitchFamily="18" charset="0"/>
                    </a:rPr>
                    <a:t>clc</a:t>
                  </a:r>
                  <a:endParaRPr lang="en-US" sz="1200">
                    <a:cs typeface="Times New Roman" pitchFamily="18" charset="0"/>
                  </a:endParaRPr>
                </a:p>
                <a:p>
                  <a:pPr eaLnBrk="0" hangingPunct="0"/>
                  <a:endParaRPr lang="en-US"/>
                </a:p>
              </p:txBody>
            </p:sp>
            <p:sp>
              <p:nvSpPr>
                <p:cNvPr id="344207" name="Rectangle 1167"/>
                <p:cNvSpPr>
                  <a:spLocks noChangeArrowheads="1"/>
                </p:cNvSpPr>
                <p:nvPr/>
              </p:nvSpPr>
              <p:spPr bwMode="auto">
                <a:xfrm>
                  <a:off x="0" y="634"/>
                  <a:ext cx="1209" cy="461"/>
                </a:xfrm>
                <a:prstGeom prst="rect">
                  <a:avLst/>
                </a:prstGeom>
                <a:noFill/>
                <a:ln w="7">
                  <a:solidFill>
                    <a:srgbClr val="A0A0A0"/>
                  </a:solidFill>
                  <a:miter lim="800000"/>
                  <a:headEnd/>
                  <a:tailEnd/>
                </a:ln>
                <a:effectLst/>
              </p:spPr>
              <p:txBody>
                <a:bodyPr/>
                <a:lstStyle/>
                <a:p>
                  <a:endParaRPr lang="en-US"/>
                </a:p>
              </p:txBody>
            </p:sp>
          </p:grpSp>
          <p:grpSp>
            <p:nvGrpSpPr>
              <p:cNvPr id="9" name="Group 1170"/>
              <p:cNvGrpSpPr>
                <a:grpSpLocks/>
              </p:cNvGrpSpPr>
              <p:nvPr/>
            </p:nvGrpSpPr>
            <p:grpSpPr bwMode="auto">
              <a:xfrm>
                <a:off x="1209" y="634"/>
                <a:ext cx="3614" cy="461"/>
                <a:chOff x="1209" y="634"/>
                <a:chExt cx="3614" cy="461"/>
              </a:xfrm>
            </p:grpSpPr>
            <p:sp>
              <p:nvSpPr>
                <p:cNvPr id="344192" name="Rectangle 1152"/>
                <p:cNvSpPr>
                  <a:spLocks noChangeArrowheads="1"/>
                </p:cNvSpPr>
                <p:nvPr/>
              </p:nvSpPr>
              <p:spPr bwMode="auto">
                <a:xfrm>
                  <a:off x="1252" y="634"/>
                  <a:ext cx="3528" cy="461"/>
                </a:xfrm>
                <a:prstGeom prst="rect">
                  <a:avLst/>
                </a:prstGeom>
                <a:noFill/>
                <a:ln w="9525">
                  <a:noFill/>
                  <a:miter lim="800000"/>
                  <a:headEnd/>
                  <a:tailEnd/>
                </a:ln>
                <a:effectLst/>
              </p:spPr>
              <p:txBody>
                <a:bodyPr/>
                <a:lstStyle/>
                <a:p>
                  <a:r>
                    <a:rPr lang="en-US" sz="1800">
                      <a:cs typeface="Times New Roman" pitchFamily="18" charset="0"/>
                    </a:rPr>
                    <a:t>clear the Command Window</a:t>
                  </a:r>
                  <a:endParaRPr lang="en-US" sz="1200">
                    <a:cs typeface="Times New Roman" pitchFamily="18" charset="0"/>
                  </a:endParaRPr>
                </a:p>
                <a:p>
                  <a:pPr eaLnBrk="0" hangingPunct="0"/>
                  <a:endParaRPr lang="en-US"/>
                </a:p>
              </p:txBody>
            </p:sp>
            <p:sp>
              <p:nvSpPr>
                <p:cNvPr id="344209" name="Rectangle 1169"/>
                <p:cNvSpPr>
                  <a:spLocks noChangeArrowheads="1"/>
                </p:cNvSpPr>
                <p:nvPr/>
              </p:nvSpPr>
              <p:spPr bwMode="auto">
                <a:xfrm>
                  <a:off x="1209" y="634"/>
                  <a:ext cx="3614" cy="461"/>
                </a:xfrm>
                <a:prstGeom prst="rect">
                  <a:avLst/>
                </a:prstGeom>
                <a:noFill/>
                <a:ln w="7">
                  <a:solidFill>
                    <a:srgbClr val="A0A0A0"/>
                  </a:solidFill>
                  <a:miter lim="800000"/>
                  <a:headEnd/>
                  <a:tailEnd/>
                </a:ln>
                <a:effectLst/>
              </p:spPr>
              <p:txBody>
                <a:bodyPr/>
                <a:lstStyle/>
                <a:p>
                  <a:endParaRPr lang="en-US"/>
                </a:p>
              </p:txBody>
            </p:sp>
          </p:grpSp>
          <p:grpSp>
            <p:nvGrpSpPr>
              <p:cNvPr id="10" name="Group 1172"/>
              <p:cNvGrpSpPr>
                <a:grpSpLocks/>
              </p:cNvGrpSpPr>
              <p:nvPr/>
            </p:nvGrpSpPr>
            <p:grpSpPr bwMode="auto">
              <a:xfrm>
                <a:off x="0" y="1095"/>
                <a:ext cx="1209" cy="461"/>
                <a:chOff x="0" y="1095"/>
                <a:chExt cx="1209" cy="461"/>
              </a:xfrm>
            </p:grpSpPr>
            <p:sp>
              <p:nvSpPr>
                <p:cNvPr id="344193" name="Rectangle 1153"/>
                <p:cNvSpPr>
                  <a:spLocks noChangeArrowheads="1"/>
                </p:cNvSpPr>
                <p:nvPr/>
              </p:nvSpPr>
              <p:spPr bwMode="auto">
                <a:xfrm>
                  <a:off x="43" y="1095"/>
                  <a:ext cx="1123" cy="461"/>
                </a:xfrm>
                <a:prstGeom prst="rect">
                  <a:avLst/>
                </a:prstGeom>
                <a:noFill/>
                <a:ln w="9525">
                  <a:noFill/>
                  <a:miter lim="800000"/>
                  <a:headEnd/>
                  <a:tailEnd/>
                </a:ln>
                <a:effectLst/>
              </p:spPr>
              <p:txBody>
                <a:bodyPr/>
                <a:lstStyle/>
                <a:p>
                  <a:r>
                    <a:rPr lang="en-US" sz="1800">
                      <a:cs typeface="Times New Roman" pitchFamily="18" charset="0"/>
                    </a:rPr>
                    <a:t>clear</a:t>
                  </a:r>
                  <a:endParaRPr lang="en-US" sz="1200">
                    <a:cs typeface="Times New Roman" pitchFamily="18" charset="0"/>
                  </a:endParaRPr>
                </a:p>
                <a:p>
                  <a:pPr eaLnBrk="0" hangingPunct="0"/>
                  <a:endParaRPr lang="en-US"/>
                </a:p>
              </p:txBody>
            </p:sp>
            <p:sp>
              <p:nvSpPr>
                <p:cNvPr id="344211" name="Rectangle 1171"/>
                <p:cNvSpPr>
                  <a:spLocks noChangeArrowheads="1"/>
                </p:cNvSpPr>
                <p:nvPr/>
              </p:nvSpPr>
              <p:spPr bwMode="auto">
                <a:xfrm>
                  <a:off x="0" y="1095"/>
                  <a:ext cx="1209" cy="461"/>
                </a:xfrm>
                <a:prstGeom prst="rect">
                  <a:avLst/>
                </a:prstGeom>
                <a:noFill/>
                <a:ln w="7">
                  <a:solidFill>
                    <a:srgbClr val="A0A0A0"/>
                  </a:solidFill>
                  <a:miter lim="800000"/>
                  <a:headEnd/>
                  <a:tailEnd/>
                </a:ln>
                <a:effectLst/>
              </p:spPr>
              <p:txBody>
                <a:bodyPr/>
                <a:lstStyle/>
                <a:p>
                  <a:endParaRPr lang="en-US"/>
                </a:p>
              </p:txBody>
            </p:sp>
          </p:grpSp>
          <p:grpSp>
            <p:nvGrpSpPr>
              <p:cNvPr id="11" name="Group 1174"/>
              <p:cNvGrpSpPr>
                <a:grpSpLocks/>
              </p:cNvGrpSpPr>
              <p:nvPr/>
            </p:nvGrpSpPr>
            <p:grpSpPr bwMode="auto">
              <a:xfrm>
                <a:off x="1209" y="1095"/>
                <a:ext cx="3614" cy="461"/>
                <a:chOff x="1209" y="1095"/>
                <a:chExt cx="3614" cy="461"/>
              </a:xfrm>
            </p:grpSpPr>
            <p:sp>
              <p:nvSpPr>
                <p:cNvPr id="344194" name="Rectangle 1154"/>
                <p:cNvSpPr>
                  <a:spLocks noChangeArrowheads="1"/>
                </p:cNvSpPr>
                <p:nvPr/>
              </p:nvSpPr>
              <p:spPr bwMode="auto">
                <a:xfrm>
                  <a:off x="1252" y="1095"/>
                  <a:ext cx="3528" cy="461"/>
                </a:xfrm>
                <a:prstGeom prst="rect">
                  <a:avLst/>
                </a:prstGeom>
                <a:noFill/>
                <a:ln w="9525">
                  <a:noFill/>
                  <a:miter lim="800000"/>
                  <a:headEnd/>
                  <a:tailEnd/>
                </a:ln>
                <a:effectLst/>
              </p:spPr>
              <p:txBody>
                <a:bodyPr/>
                <a:lstStyle/>
                <a:p>
                  <a:r>
                    <a:rPr lang="en-US" sz="1800">
                      <a:cs typeface="Times New Roman" pitchFamily="18" charset="0"/>
                    </a:rPr>
                    <a:t>clear values of all variables</a:t>
                  </a:r>
                  <a:endParaRPr lang="en-US" sz="1200">
                    <a:cs typeface="Times New Roman" pitchFamily="18" charset="0"/>
                  </a:endParaRPr>
                </a:p>
                <a:p>
                  <a:pPr eaLnBrk="0" hangingPunct="0"/>
                  <a:endParaRPr lang="en-US"/>
                </a:p>
              </p:txBody>
            </p:sp>
            <p:sp>
              <p:nvSpPr>
                <p:cNvPr id="344213" name="Rectangle 1173"/>
                <p:cNvSpPr>
                  <a:spLocks noChangeArrowheads="1"/>
                </p:cNvSpPr>
                <p:nvPr/>
              </p:nvSpPr>
              <p:spPr bwMode="auto">
                <a:xfrm>
                  <a:off x="1209" y="1095"/>
                  <a:ext cx="3614" cy="461"/>
                </a:xfrm>
                <a:prstGeom prst="rect">
                  <a:avLst/>
                </a:prstGeom>
                <a:noFill/>
                <a:ln w="7">
                  <a:solidFill>
                    <a:srgbClr val="A0A0A0"/>
                  </a:solidFill>
                  <a:miter lim="800000"/>
                  <a:headEnd/>
                  <a:tailEnd/>
                </a:ln>
                <a:effectLst/>
              </p:spPr>
              <p:txBody>
                <a:bodyPr/>
                <a:lstStyle/>
                <a:p>
                  <a:endParaRPr lang="en-US"/>
                </a:p>
              </p:txBody>
            </p:sp>
          </p:grpSp>
          <p:grpSp>
            <p:nvGrpSpPr>
              <p:cNvPr id="12" name="Group 1176"/>
              <p:cNvGrpSpPr>
                <a:grpSpLocks/>
              </p:cNvGrpSpPr>
              <p:nvPr/>
            </p:nvGrpSpPr>
            <p:grpSpPr bwMode="auto">
              <a:xfrm>
                <a:off x="0" y="1556"/>
                <a:ext cx="1209" cy="634"/>
                <a:chOff x="0" y="1556"/>
                <a:chExt cx="1209" cy="634"/>
              </a:xfrm>
            </p:grpSpPr>
            <p:sp>
              <p:nvSpPr>
                <p:cNvPr id="344195" name="Rectangle 1155"/>
                <p:cNvSpPr>
                  <a:spLocks noChangeArrowheads="1"/>
                </p:cNvSpPr>
                <p:nvPr/>
              </p:nvSpPr>
              <p:spPr bwMode="auto">
                <a:xfrm>
                  <a:off x="43" y="1556"/>
                  <a:ext cx="1123" cy="634"/>
                </a:xfrm>
                <a:prstGeom prst="rect">
                  <a:avLst/>
                </a:prstGeom>
                <a:noFill/>
                <a:ln w="9525">
                  <a:noFill/>
                  <a:miter lim="800000"/>
                  <a:headEnd/>
                  <a:tailEnd/>
                </a:ln>
                <a:effectLst/>
              </p:spPr>
              <p:txBody>
                <a:bodyPr/>
                <a:lstStyle/>
                <a:p>
                  <a:r>
                    <a:rPr lang="en-US" sz="1800">
                      <a:cs typeface="Times New Roman" pitchFamily="18" charset="0"/>
                    </a:rPr>
                    <a:t>disp(x)</a:t>
                  </a:r>
                  <a:endParaRPr lang="en-US" sz="1200">
                    <a:cs typeface="Times New Roman" pitchFamily="18" charset="0"/>
                  </a:endParaRPr>
                </a:p>
                <a:p>
                  <a:pPr eaLnBrk="0" hangingPunct="0"/>
                  <a:endParaRPr lang="en-US"/>
                </a:p>
              </p:txBody>
            </p:sp>
            <p:sp>
              <p:nvSpPr>
                <p:cNvPr id="344215" name="Rectangle 1175"/>
                <p:cNvSpPr>
                  <a:spLocks noChangeArrowheads="1"/>
                </p:cNvSpPr>
                <p:nvPr/>
              </p:nvSpPr>
              <p:spPr bwMode="auto">
                <a:xfrm>
                  <a:off x="0" y="1556"/>
                  <a:ext cx="1209" cy="634"/>
                </a:xfrm>
                <a:prstGeom prst="rect">
                  <a:avLst/>
                </a:prstGeom>
                <a:noFill/>
                <a:ln w="7">
                  <a:solidFill>
                    <a:srgbClr val="A0A0A0"/>
                  </a:solidFill>
                  <a:miter lim="800000"/>
                  <a:headEnd/>
                  <a:tailEnd/>
                </a:ln>
                <a:effectLst/>
              </p:spPr>
              <p:txBody>
                <a:bodyPr/>
                <a:lstStyle/>
                <a:p>
                  <a:endParaRPr lang="en-US"/>
                </a:p>
              </p:txBody>
            </p:sp>
          </p:grpSp>
          <p:grpSp>
            <p:nvGrpSpPr>
              <p:cNvPr id="13" name="Group 1178"/>
              <p:cNvGrpSpPr>
                <a:grpSpLocks/>
              </p:cNvGrpSpPr>
              <p:nvPr/>
            </p:nvGrpSpPr>
            <p:grpSpPr bwMode="auto">
              <a:xfrm>
                <a:off x="1209" y="1556"/>
                <a:ext cx="3614" cy="634"/>
                <a:chOff x="1209" y="1556"/>
                <a:chExt cx="3614" cy="634"/>
              </a:xfrm>
            </p:grpSpPr>
            <p:sp>
              <p:nvSpPr>
                <p:cNvPr id="344196" name="Rectangle 1156"/>
                <p:cNvSpPr>
                  <a:spLocks noChangeArrowheads="1"/>
                </p:cNvSpPr>
                <p:nvPr/>
              </p:nvSpPr>
              <p:spPr bwMode="auto">
                <a:xfrm>
                  <a:off x="1252" y="1556"/>
                  <a:ext cx="3528" cy="634"/>
                </a:xfrm>
                <a:prstGeom prst="rect">
                  <a:avLst/>
                </a:prstGeom>
                <a:noFill/>
                <a:ln w="9525">
                  <a:noFill/>
                  <a:miter lim="800000"/>
                  <a:headEnd/>
                  <a:tailEnd/>
                </a:ln>
                <a:effectLst/>
              </p:spPr>
              <p:txBody>
                <a:bodyPr/>
                <a:lstStyle/>
                <a:p>
                  <a:r>
                    <a:rPr lang="en-US" sz="1800">
                      <a:cs typeface="Times New Roman" pitchFamily="18" charset="0"/>
                    </a:rPr>
                    <a:t>display value of a single variable or expression </a:t>
                  </a:r>
                  <a:endParaRPr lang="en-US" sz="1200">
                    <a:cs typeface="Times New Roman" pitchFamily="18" charset="0"/>
                  </a:endParaRPr>
                </a:p>
                <a:p>
                  <a:pPr eaLnBrk="0" hangingPunct="0"/>
                  <a:r>
                    <a:rPr lang="en-US" sz="1800">
                      <a:cs typeface="Times New Roman" pitchFamily="18" charset="0"/>
                    </a:rPr>
                    <a:t>(see examples below)</a:t>
                  </a:r>
                  <a:endParaRPr lang="en-US" sz="1200">
                    <a:cs typeface="Times New Roman" pitchFamily="18" charset="0"/>
                  </a:endParaRPr>
                </a:p>
                <a:p>
                  <a:pPr eaLnBrk="0" hangingPunct="0"/>
                  <a:endParaRPr lang="en-US"/>
                </a:p>
              </p:txBody>
            </p:sp>
            <p:sp>
              <p:nvSpPr>
                <p:cNvPr id="344217" name="Rectangle 1177"/>
                <p:cNvSpPr>
                  <a:spLocks noChangeArrowheads="1"/>
                </p:cNvSpPr>
                <p:nvPr/>
              </p:nvSpPr>
              <p:spPr bwMode="auto">
                <a:xfrm>
                  <a:off x="1209" y="1556"/>
                  <a:ext cx="3614" cy="634"/>
                </a:xfrm>
                <a:prstGeom prst="rect">
                  <a:avLst/>
                </a:prstGeom>
                <a:noFill/>
                <a:ln w="7">
                  <a:solidFill>
                    <a:srgbClr val="A0A0A0"/>
                  </a:solidFill>
                  <a:miter lim="800000"/>
                  <a:headEnd/>
                  <a:tailEnd/>
                </a:ln>
                <a:effectLst/>
              </p:spPr>
              <p:txBody>
                <a:bodyPr/>
                <a:lstStyle/>
                <a:p>
                  <a:endParaRPr lang="en-US"/>
                </a:p>
              </p:txBody>
            </p:sp>
          </p:grpSp>
          <p:grpSp>
            <p:nvGrpSpPr>
              <p:cNvPr id="14" name="Group 1180"/>
              <p:cNvGrpSpPr>
                <a:grpSpLocks/>
              </p:cNvGrpSpPr>
              <p:nvPr/>
            </p:nvGrpSpPr>
            <p:grpSpPr bwMode="auto">
              <a:xfrm>
                <a:off x="0" y="2190"/>
                <a:ext cx="1209" cy="1499"/>
                <a:chOff x="0" y="2190"/>
                <a:chExt cx="1209" cy="1499"/>
              </a:xfrm>
            </p:grpSpPr>
            <p:sp>
              <p:nvSpPr>
                <p:cNvPr id="344197" name="Rectangle 1157"/>
                <p:cNvSpPr>
                  <a:spLocks noChangeArrowheads="1"/>
                </p:cNvSpPr>
                <p:nvPr/>
              </p:nvSpPr>
              <p:spPr bwMode="auto">
                <a:xfrm>
                  <a:off x="43" y="2190"/>
                  <a:ext cx="1123" cy="1499"/>
                </a:xfrm>
                <a:prstGeom prst="rect">
                  <a:avLst/>
                </a:prstGeom>
                <a:noFill/>
                <a:ln w="9525">
                  <a:noFill/>
                  <a:miter lim="800000"/>
                  <a:headEnd/>
                  <a:tailEnd/>
                </a:ln>
                <a:effectLst/>
              </p:spPr>
              <p:txBody>
                <a:bodyPr/>
                <a:lstStyle/>
                <a:p>
                  <a:r>
                    <a:rPr lang="en-US" sz="1800" dirty="0" err="1">
                      <a:cs typeface="Times New Roman" pitchFamily="18" charset="0"/>
                    </a:rPr>
                    <a:t>fprintf</a:t>
                  </a:r>
                  <a:r>
                    <a:rPr lang="en-US" sz="1800" dirty="0">
                      <a:cs typeface="Times New Roman" pitchFamily="18" charset="0"/>
                    </a:rPr>
                    <a:t>(</a:t>
                  </a:r>
                  <a:r>
                    <a:rPr lang="en-US" sz="1800" dirty="0" err="1">
                      <a:cs typeface="Times New Roman" pitchFamily="18" charset="0"/>
                    </a:rPr>
                    <a:t>a,b,c</a:t>
                  </a:r>
                  <a:r>
                    <a:rPr lang="en-US" sz="1800" dirty="0">
                      <a:cs typeface="Times New Roman" pitchFamily="18" charset="0"/>
                    </a:rPr>
                    <a:t>,…)</a:t>
                  </a:r>
                  <a:endParaRPr lang="en-US" sz="1200" dirty="0">
                    <a:cs typeface="Times New Roman" pitchFamily="18" charset="0"/>
                  </a:endParaRPr>
                </a:p>
                <a:p>
                  <a:pPr eaLnBrk="0" hangingPunct="0"/>
                  <a:endParaRPr lang="en-US" dirty="0"/>
                </a:p>
              </p:txBody>
            </p:sp>
            <p:sp>
              <p:nvSpPr>
                <p:cNvPr id="344219" name="Rectangle 1179"/>
                <p:cNvSpPr>
                  <a:spLocks noChangeArrowheads="1"/>
                </p:cNvSpPr>
                <p:nvPr/>
              </p:nvSpPr>
              <p:spPr bwMode="auto">
                <a:xfrm>
                  <a:off x="0" y="2190"/>
                  <a:ext cx="1209" cy="1499"/>
                </a:xfrm>
                <a:prstGeom prst="rect">
                  <a:avLst/>
                </a:prstGeom>
                <a:noFill/>
                <a:ln w="7">
                  <a:solidFill>
                    <a:srgbClr val="A0A0A0"/>
                  </a:solidFill>
                  <a:miter lim="800000"/>
                  <a:headEnd/>
                  <a:tailEnd/>
                </a:ln>
                <a:effectLst/>
              </p:spPr>
              <p:txBody>
                <a:bodyPr/>
                <a:lstStyle/>
                <a:p>
                  <a:endParaRPr lang="en-US"/>
                </a:p>
              </p:txBody>
            </p:sp>
          </p:grpSp>
          <p:grpSp>
            <p:nvGrpSpPr>
              <p:cNvPr id="15" name="Group 1182"/>
              <p:cNvGrpSpPr>
                <a:grpSpLocks/>
              </p:cNvGrpSpPr>
              <p:nvPr/>
            </p:nvGrpSpPr>
            <p:grpSpPr bwMode="auto">
              <a:xfrm>
                <a:off x="1209" y="2190"/>
                <a:ext cx="3614" cy="1499"/>
                <a:chOff x="1209" y="2190"/>
                <a:chExt cx="3614" cy="1499"/>
              </a:xfrm>
            </p:grpSpPr>
            <p:sp>
              <p:nvSpPr>
                <p:cNvPr id="344198" name="Rectangle 1158"/>
                <p:cNvSpPr>
                  <a:spLocks noChangeArrowheads="1"/>
                </p:cNvSpPr>
                <p:nvPr/>
              </p:nvSpPr>
              <p:spPr bwMode="auto">
                <a:xfrm>
                  <a:off x="1252" y="2190"/>
                  <a:ext cx="3528" cy="1499"/>
                </a:xfrm>
                <a:prstGeom prst="rect">
                  <a:avLst/>
                </a:prstGeom>
                <a:noFill/>
                <a:ln w="9525">
                  <a:noFill/>
                  <a:miter lim="800000"/>
                  <a:headEnd/>
                  <a:tailEnd/>
                </a:ln>
                <a:effectLst/>
              </p:spPr>
              <p:txBody>
                <a:bodyPr/>
                <a:lstStyle/>
                <a:p>
                  <a:r>
                    <a:rPr lang="en-US" sz="1800" dirty="0">
                      <a:cs typeface="Times New Roman" pitchFamily="18" charset="0"/>
                    </a:rPr>
                    <a:t>Display values of variables and text with a desired number of digits (see examples on the next page).  </a:t>
                  </a:r>
                </a:p>
                <a:p>
                  <a:r>
                    <a:rPr lang="en-US" sz="1800" dirty="0">
                      <a:cs typeface="Times New Roman" pitchFamily="18" charset="0"/>
                    </a:rPr>
                    <a:t>Formatting can include:</a:t>
                  </a:r>
                  <a:endParaRPr lang="en-US" sz="1200" dirty="0">
                    <a:cs typeface="Times New Roman" pitchFamily="18" charset="0"/>
                  </a:endParaRPr>
                </a:p>
                <a:p>
                  <a:pPr eaLnBrk="0" hangingPunct="0"/>
                  <a:r>
                    <a:rPr lang="en-US" sz="1800" dirty="0">
                      <a:cs typeface="Times New Roman" pitchFamily="18" charset="0"/>
                    </a:rPr>
                    <a:t>‘\n’ – linefeed (carriage return)</a:t>
                  </a:r>
                  <a:endParaRPr lang="en-US" sz="1200" dirty="0">
                    <a:cs typeface="Times New Roman" pitchFamily="18" charset="0"/>
                  </a:endParaRPr>
                </a:p>
                <a:p>
                  <a:pPr eaLnBrk="0" hangingPunct="0"/>
                  <a:r>
                    <a:rPr lang="en-US" sz="1800" dirty="0">
                      <a:cs typeface="Times New Roman" pitchFamily="18" charset="0"/>
                    </a:rPr>
                    <a:t>‘\t’ – tab</a:t>
                  </a:r>
                  <a:endParaRPr lang="en-US" sz="1200" dirty="0">
                    <a:cs typeface="Times New Roman" pitchFamily="18" charset="0"/>
                  </a:endParaRPr>
                </a:p>
                <a:p>
                  <a:pPr eaLnBrk="0" hangingPunct="0"/>
                  <a:r>
                    <a:rPr lang="en-US" sz="1800" dirty="0">
                      <a:cs typeface="Times New Roman" pitchFamily="18" charset="0"/>
                    </a:rPr>
                    <a:t>‘%0.4f’ – </a:t>
                  </a:r>
                  <a:r>
                    <a:rPr lang="en-US" sz="1800" dirty="0" smtClean="0">
                      <a:cs typeface="Times New Roman" pitchFamily="18" charset="0"/>
                    </a:rPr>
                    <a:t>use fixed format w/4 </a:t>
                  </a:r>
                  <a:r>
                    <a:rPr lang="en-US" sz="1800" dirty="0">
                      <a:cs typeface="Times New Roman" pitchFamily="18" charset="0"/>
                    </a:rPr>
                    <a:t>digits after the decimal </a:t>
                  </a:r>
                  <a:r>
                    <a:rPr lang="en-US" sz="1800" dirty="0" smtClean="0">
                      <a:cs typeface="Times New Roman" pitchFamily="18" charset="0"/>
                    </a:rPr>
                    <a:t>point (</a:t>
                  </a:r>
                  <a:r>
                    <a:rPr lang="en-US" sz="1800" dirty="0" err="1" smtClean="0">
                      <a:cs typeface="Times New Roman" pitchFamily="18" charset="0"/>
                    </a:rPr>
                    <a:t>dp</a:t>
                  </a:r>
                  <a:r>
                    <a:rPr lang="en-US" sz="1800" dirty="0" smtClean="0">
                      <a:cs typeface="Times New Roman" pitchFamily="18" charset="0"/>
                    </a:rPr>
                    <a:t>)</a:t>
                  </a:r>
                </a:p>
                <a:p>
                  <a:pPr eaLnBrk="0" hangingPunct="0"/>
                  <a:r>
                    <a:rPr lang="en-US" sz="1800" dirty="0" smtClean="0">
                      <a:cs typeface="Times New Roman" pitchFamily="18" charset="0"/>
                    </a:rPr>
                    <a:t>‘%9.4f – use fixed format w/4 digits after the </a:t>
                  </a:r>
                  <a:r>
                    <a:rPr lang="en-US" sz="1800" dirty="0" err="1" smtClean="0">
                      <a:cs typeface="Times New Roman" pitchFamily="18" charset="0"/>
                    </a:rPr>
                    <a:t>dp</a:t>
                  </a:r>
                  <a:r>
                    <a:rPr lang="en-US" sz="1800" dirty="0" smtClean="0">
                      <a:cs typeface="Times New Roman" pitchFamily="18" charset="0"/>
                    </a:rPr>
                    <a:t> and 9 total spaces</a:t>
                  </a:r>
                  <a:endParaRPr lang="en-US" sz="1200" dirty="0">
                    <a:cs typeface="Times New Roman" pitchFamily="18" charset="0"/>
                  </a:endParaRPr>
                </a:p>
                <a:p>
                  <a:pPr eaLnBrk="0" hangingPunct="0"/>
                  <a:r>
                    <a:rPr lang="en-US" sz="1800" dirty="0">
                      <a:cs typeface="Times New Roman" pitchFamily="18" charset="0"/>
                    </a:rPr>
                    <a:t>‘%0.4e’ – use scientific notation </a:t>
                  </a:r>
                  <a:r>
                    <a:rPr lang="en-US" sz="1800" dirty="0" smtClean="0">
                      <a:cs typeface="Times New Roman" pitchFamily="18" charset="0"/>
                    </a:rPr>
                    <a:t>w/4 </a:t>
                  </a:r>
                  <a:r>
                    <a:rPr lang="en-US" sz="1800" dirty="0">
                      <a:cs typeface="Times New Roman" pitchFamily="18" charset="0"/>
                    </a:rPr>
                    <a:t>digits after </a:t>
                  </a:r>
                  <a:r>
                    <a:rPr lang="en-US" sz="1800" dirty="0" err="1" smtClean="0">
                      <a:cs typeface="Times New Roman" pitchFamily="18" charset="0"/>
                    </a:rPr>
                    <a:t>dp</a:t>
                  </a:r>
                  <a:endParaRPr lang="en-US" sz="1200" dirty="0">
                    <a:cs typeface="Times New Roman" pitchFamily="18" charset="0"/>
                  </a:endParaRPr>
                </a:p>
                <a:p>
                  <a:pPr eaLnBrk="0" hangingPunct="0"/>
                  <a:r>
                    <a:rPr lang="en-US" sz="1800" dirty="0">
                      <a:cs typeface="Times New Roman" pitchFamily="18" charset="0"/>
                    </a:rPr>
                    <a:t>‘%0.4g’ – use </a:t>
                  </a:r>
                  <a:r>
                    <a:rPr lang="en-US" sz="1800" dirty="0" smtClean="0">
                      <a:cs typeface="Times New Roman" pitchFamily="18" charset="0"/>
                    </a:rPr>
                    <a:t>4 significant digits (in fixed or scientific)</a:t>
                  </a:r>
                  <a:endParaRPr lang="en-US" sz="1200" dirty="0">
                    <a:cs typeface="Times New Roman" pitchFamily="18" charset="0"/>
                  </a:endParaRPr>
                </a:p>
                <a:p>
                  <a:pPr eaLnBrk="0" hangingPunct="0"/>
                  <a:endParaRPr lang="en-US" dirty="0"/>
                </a:p>
              </p:txBody>
            </p:sp>
            <p:sp>
              <p:nvSpPr>
                <p:cNvPr id="344221" name="Rectangle 1181"/>
                <p:cNvSpPr>
                  <a:spLocks noChangeArrowheads="1"/>
                </p:cNvSpPr>
                <p:nvPr/>
              </p:nvSpPr>
              <p:spPr bwMode="auto">
                <a:xfrm>
                  <a:off x="1209" y="2190"/>
                  <a:ext cx="3614" cy="1499"/>
                </a:xfrm>
                <a:prstGeom prst="rect">
                  <a:avLst/>
                </a:prstGeom>
                <a:noFill/>
                <a:ln w="7">
                  <a:solidFill>
                    <a:srgbClr val="A0A0A0"/>
                  </a:solidFill>
                  <a:miter lim="800000"/>
                  <a:headEnd/>
                  <a:tailEnd/>
                </a:ln>
                <a:effectLst/>
              </p:spPr>
              <p:txBody>
                <a:bodyPr/>
                <a:lstStyle/>
                <a:p>
                  <a:endParaRPr lang="en-US"/>
                </a:p>
              </p:txBody>
            </p:sp>
          </p:grpSp>
        </p:grpSp>
        <p:sp>
          <p:nvSpPr>
            <p:cNvPr id="344224" name="Rectangle 1184"/>
            <p:cNvSpPr>
              <a:spLocks noChangeArrowheads="1"/>
            </p:cNvSpPr>
            <p:nvPr/>
          </p:nvSpPr>
          <p:spPr bwMode="auto">
            <a:xfrm>
              <a:off x="-3" y="-3"/>
              <a:ext cx="4829" cy="3695"/>
            </a:xfrm>
            <a:prstGeom prst="rect">
              <a:avLst/>
            </a:prstGeom>
            <a:noFill/>
            <a:ln w="9525">
              <a:solidFill>
                <a:srgbClr val="A0A0A0"/>
              </a:solidFill>
              <a:miter lim="800000"/>
              <a:headEnd/>
              <a:tailEnd/>
            </a:ln>
            <a:effectLst/>
          </p:spPr>
          <p:txBody>
            <a:bodyPr/>
            <a:lstStyle/>
            <a:p>
              <a:endParaRPr lang="en-US"/>
            </a:p>
          </p:txBody>
        </p:sp>
      </p:grpSp>
      <p:sp>
        <p:nvSpPr>
          <p:cNvPr id="44"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42"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7239000" y="0"/>
            <a:ext cx="1905000" cy="457200"/>
          </a:xfrm>
          <a:noFill/>
        </p:spPr>
        <p:txBody>
          <a:bodyPr/>
          <a:lstStyle/>
          <a:p>
            <a:fld id="{DEAC617C-A7EA-4A93-8850-199225A9D8ED}" type="slidenum">
              <a:rPr lang="en-US"/>
              <a:pPr/>
              <a:t>13</a:t>
            </a:fld>
            <a:endParaRPr lang="en-US"/>
          </a:p>
        </p:txBody>
      </p:sp>
      <p:sp>
        <p:nvSpPr>
          <p:cNvPr id="9221" name="Rectangle 1030"/>
          <p:cNvSpPr>
            <a:spLocks noChangeArrowheads="1"/>
          </p:cNvSpPr>
          <p:nvPr/>
        </p:nvSpPr>
        <p:spPr bwMode="auto">
          <a:xfrm>
            <a:off x="0" y="419100"/>
            <a:ext cx="9144000" cy="391783"/>
          </a:xfrm>
          <a:prstGeom prst="rect">
            <a:avLst/>
          </a:prstGeom>
          <a:noFill/>
          <a:ln w="9525">
            <a:noFill/>
            <a:miter lim="800000"/>
            <a:headEnd/>
            <a:tailEnd/>
          </a:ln>
        </p:spPr>
        <p:txBody>
          <a:bodyPr/>
          <a:lstStyle/>
          <a:p>
            <a:pPr>
              <a:lnSpc>
                <a:spcPct val="80000"/>
              </a:lnSpc>
              <a:spcBef>
                <a:spcPct val="20000"/>
              </a:spcBef>
              <a:tabLst>
                <a:tab pos="461963" algn="l"/>
                <a:tab pos="914400" algn="l"/>
              </a:tabLst>
            </a:pPr>
            <a:r>
              <a:rPr lang="en-US" b="1" u="sng" dirty="0" smtClean="0">
                <a:solidFill>
                  <a:schemeClr val="accent2"/>
                </a:solidFill>
                <a:cs typeface="Times New Roman" pitchFamily="18" charset="0"/>
              </a:rPr>
              <a:t>Example </a:t>
            </a:r>
            <a:r>
              <a:rPr lang="en-US" b="1" u="sng" dirty="0" smtClean="0">
                <a:solidFill>
                  <a:schemeClr val="accent2"/>
                </a:solidFill>
                <a:cs typeface="Times New Roman" pitchFamily="18" charset="0"/>
              </a:rPr>
              <a:t>using </a:t>
            </a:r>
            <a:r>
              <a:rPr lang="en-US" b="1" u="sng" dirty="0" err="1" smtClean="0">
                <a:solidFill>
                  <a:schemeClr val="accent2"/>
                </a:solidFill>
                <a:cs typeface="Times New Roman" pitchFamily="18" charset="0"/>
              </a:rPr>
              <a:t>fprintf</a:t>
            </a:r>
            <a:r>
              <a:rPr lang="en-US" b="1" u="sng" dirty="0" smtClean="0">
                <a:solidFill>
                  <a:schemeClr val="accent2"/>
                </a:solidFill>
                <a:cs typeface="Times New Roman" pitchFamily="18" charset="0"/>
              </a:rPr>
              <a:t>( )</a:t>
            </a:r>
          </a:p>
          <a:p>
            <a:pPr>
              <a:lnSpc>
                <a:spcPct val="80000"/>
              </a:lnSpc>
              <a:spcBef>
                <a:spcPct val="20000"/>
              </a:spcBef>
              <a:tabLst>
                <a:tab pos="461963" algn="l"/>
                <a:tab pos="914400" algn="l"/>
              </a:tabLst>
            </a:pPr>
            <a:endParaRPr lang="en-US" sz="2000" dirty="0">
              <a:solidFill>
                <a:schemeClr val="accent2"/>
              </a:solidFill>
              <a:cs typeface="Times New Roman" pitchFamily="18" charset="0"/>
            </a:endParaRPr>
          </a:p>
        </p:txBody>
      </p:sp>
      <p:sp>
        <p:nvSpPr>
          <p:cNvPr id="9231" name="Text Box 1120"/>
          <p:cNvSpPr txBox="1">
            <a:spLocks noChangeArrowheads="1"/>
          </p:cNvSpPr>
          <p:nvPr/>
        </p:nvSpPr>
        <p:spPr bwMode="auto">
          <a:xfrm>
            <a:off x="317501" y="3684896"/>
            <a:ext cx="1129161" cy="461665"/>
          </a:xfrm>
          <a:prstGeom prst="rect">
            <a:avLst/>
          </a:prstGeom>
          <a:noFill/>
          <a:ln w="38100">
            <a:solidFill>
              <a:srgbClr val="FF0000"/>
            </a:solidFill>
            <a:miter lim="800000"/>
            <a:headEnd/>
            <a:tailEnd/>
          </a:ln>
        </p:spPr>
        <p:txBody>
          <a:bodyPr wrap="square">
            <a:spAutoFit/>
          </a:bodyPr>
          <a:lstStyle/>
          <a:p>
            <a:pPr algn="ctr"/>
            <a:r>
              <a:rPr lang="en-US" b="1" dirty="0" smtClean="0">
                <a:solidFill>
                  <a:srgbClr val="FF0000"/>
                </a:solidFill>
              </a:rPr>
              <a:t>Text</a:t>
            </a:r>
            <a:endParaRPr lang="en-US" b="1" dirty="0">
              <a:solidFill>
                <a:srgbClr val="FF0000"/>
              </a:solidFill>
            </a:endParaRPr>
          </a:p>
        </p:txBody>
      </p:sp>
      <p:sp>
        <p:nvSpPr>
          <p:cNvPr id="22" name="Left Brace 21"/>
          <p:cNvSpPr/>
          <p:nvPr/>
        </p:nvSpPr>
        <p:spPr bwMode="auto">
          <a:xfrm rot="16200000">
            <a:off x="1971059" y="2077018"/>
            <a:ext cx="520700" cy="805218"/>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19050">
                <a:solidFill>
                  <a:srgbClr val="FF3300"/>
                </a:solidFill>
              </a:ln>
            </a:endParaRPr>
          </a:p>
        </p:txBody>
      </p:sp>
      <p:sp>
        <p:nvSpPr>
          <p:cNvPr id="1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8"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
        <p:nvSpPr>
          <p:cNvPr id="20" name="Left Brace 19"/>
          <p:cNvSpPr/>
          <p:nvPr/>
        </p:nvSpPr>
        <p:spPr bwMode="auto">
          <a:xfrm rot="16200000">
            <a:off x="3112579" y="1841270"/>
            <a:ext cx="520701" cy="1276713"/>
          </a:xfrm>
          <a:prstGeom prst="leftBrace">
            <a:avLst/>
          </a:prstGeom>
          <a:ln w="38100">
            <a:solidFill>
              <a:srgbClr val="00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n w="19050">
                <a:solidFill>
                  <a:srgbClr val="FF3300"/>
                </a:solidFill>
              </a:ln>
              <a:solidFill>
                <a:srgbClr val="00B050"/>
              </a:solidFill>
            </a:endParaRPr>
          </a:p>
        </p:txBody>
      </p:sp>
      <p:sp>
        <p:nvSpPr>
          <p:cNvPr id="21" name="Left Brace 20"/>
          <p:cNvSpPr/>
          <p:nvPr/>
        </p:nvSpPr>
        <p:spPr bwMode="auto">
          <a:xfrm rot="16200000">
            <a:off x="4203791" y="2112974"/>
            <a:ext cx="520700" cy="73330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19050">
                <a:solidFill>
                  <a:srgbClr val="FF3300"/>
                </a:solidFill>
              </a:ln>
            </a:endParaRPr>
          </a:p>
        </p:txBody>
      </p:sp>
      <p:sp>
        <p:nvSpPr>
          <p:cNvPr id="23" name="Left Brace 22"/>
          <p:cNvSpPr/>
          <p:nvPr/>
        </p:nvSpPr>
        <p:spPr bwMode="auto">
          <a:xfrm rot="16200000">
            <a:off x="4928662" y="2298564"/>
            <a:ext cx="374799" cy="376452"/>
          </a:xfrm>
          <a:prstGeom prst="leftBrace">
            <a:avLst/>
          </a:prstGeom>
          <a:ln w="38100">
            <a:solidFill>
              <a:srgbClr val="00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19050">
                <a:solidFill>
                  <a:srgbClr val="FF3300"/>
                </a:solidFill>
              </a:ln>
            </a:endParaRPr>
          </a:p>
        </p:txBody>
      </p:sp>
      <p:sp>
        <p:nvSpPr>
          <p:cNvPr id="24" name="Left Brace 23"/>
          <p:cNvSpPr/>
          <p:nvPr/>
        </p:nvSpPr>
        <p:spPr bwMode="auto">
          <a:xfrm rot="16200000">
            <a:off x="5853846" y="2181365"/>
            <a:ext cx="520701" cy="596521"/>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19050">
                <a:solidFill>
                  <a:srgbClr val="FF3300"/>
                </a:solidFill>
              </a:ln>
            </a:endParaRPr>
          </a:p>
        </p:txBody>
      </p:sp>
      <p:cxnSp>
        <p:nvCxnSpPr>
          <p:cNvPr id="26" name="Straight Connector 25"/>
          <p:cNvCxnSpPr>
            <a:stCxn id="22" idx="1"/>
          </p:cNvCxnSpPr>
          <p:nvPr/>
        </p:nvCxnSpPr>
        <p:spPr>
          <a:xfrm flipH="1">
            <a:off x="1446662" y="2739977"/>
            <a:ext cx="784747" cy="9449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 Box 1120"/>
          <p:cNvSpPr txBox="1">
            <a:spLocks noChangeArrowheads="1"/>
          </p:cNvSpPr>
          <p:nvPr/>
        </p:nvSpPr>
        <p:spPr bwMode="auto">
          <a:xfrm>
            <a:off x="317501" y="4380931"/>
            <a:ext cx="4431920" cy="1938992"/>
          </a:xfrm>
          <a:prstGeom prst="rect">
            <a:avLst/>
          </a:prstGeom>
          <a:noFill/>
          <a:ln w="38100">
            <a:solidFill>
              <a:srgbClr val="006600"/>
            </a:solidFill>
            <a:miter lim="800000"/>
            <a:headEnd/>
            <a:tailEnd/>
          </a:ln>
        </p:spPr>
        <p:txBody>
          <a:bodyPr wrap="square">
            <a:spAutoFit/>
          </a:bodyPr>
          <a:lstStyle/>
          <a:p>
            <a:r>
              <a:rPr lang="en-US" b="1" dirty="0" smtClean="0">
                <a:solidFill>
                  <a:srgbClr val="006600"/>
                </a:solidFill>
              </a:rPr>
              <a:t>% - start of formatter</a:t>
            </a:r>
          </a:p>
          <a:p>
            <a:r>
              <a:rPr lang="en-US" b="1" dirty="0" smtClean="0">
                <a:solidFill>
                  <a:srgbClr val="006600"/>
                </a:solidFill>
              </a:rPr>
              <a:t>0 - use as many spaces as needed</a:t>
            </a:r>
          </a:p>
          <a:p>
            <a:r>
              <a:rPr lang="en-US" b="1" dirty="0" smtClean="0">
                <a:solidFill>
                  <a:srgbClr val="006600"/>
                </a:solidFill>
              </a:rPr>
              <a:t>2 - use 2 digits after </a:t>
            </a:r>
            <a:r>
              <a:rPr lang="en-US" b="1" dirty="0" err="1" smtClean="0">
                <a:solidFill>
                  <a:srgbClr val="006600"/>
                </a:solidFill>
              </a:rPr>
              <a:t>dp</a:t>
            </a:r>
            <a:endParaRPr lang="en-US" b="1" dirty="0" smtClean="0">
              <a:solidFill>
                <a:srgbClr val="006600"/>
              </a:solidFill>
            </a:endParaRPr>
          </a:p>
          <a:p>
            <a:r>
              <a:rPr lang="en-US" b="1" dirty="0" smtClean="0">
                <a:solidFill>
                  <a:srgbClr val="006600"/>
                </a:solidFill>
              </a:rPr>
              <a:t>f - use a fixed (f) format (i.e., not scientific notation)</a:t>
            </a:r>
          </a:p>
        </p:txBody>
      </p:sp>
      <p:cxnSp>
        <p:nvCxnSpPr>
          <p:cNvPr id="29" name="Straight Connector 28"/>
          <p:cNvCxnSpPr>
            <a:stCxn id="20" idx="1"/>
            <a:endCxn id="28" idx="0"/>
          </p:cNvCxnSpPr>
          <p:nvPr/>
        </p:nvCxnSpPr>
        <p:spPr>
          <a:xfrm flipH="1">
            <a:off x="2533461" y="2739977"/>
            <a:ext cx="839469" cy="1640954"/>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37" name="Text Box 1120"/>
          <p:cNvSpPr txBox="1">
            <a:spLocks noChangeArrowheads="1"/>
          </p:cNvSpPr>
          <p:nvPr/>
        </p:nvSpPr>
        <p:spPr bwMode="auto">
          <a:xfrm>
            <a:off x="4175125" y="3684895"/>
            <a:ext cx="1129161" cy="461665"/>
          </a:xfrm>
          <a:prstGeom prst="rect">
            <a:avLst/>
          </a:prstGeom>
          <a:noFill/>
          <a:ln w="38100">
            <a:solidFill>
              <a:srgbClr val="FF0000"/>
            </a:solidFill>
            <a:miter lim="800000"/>
            <a:headEnd/>
            <a:tailEnd/>
          </a:ln>
        </p:spPr>
        <p:txBody>
          <a:bodyPr wrap="square">
            <a:spAutoFit/>
          </a:bodyPr>
          <a:lstStyle/>
          <a:p>
            <a:pPr algn="ctr"/>
            <a:r>
              <a:rPr lang="en-US" b="1" dirty="0" smtClean="0">
                <a:solidFill>
                  <a:srgbClr val="FF0000"/>
                </a:solidFill>
              </a:rPr>
              <a:t>Text</a:t>
            </a:r>
            <a:endParaRPr lang="en-US" b="1" dirty="0">
              <a:solidFill>
                <a:srgbClr val="FF0000"/>
              </a:solidFill>
            </a:endParaRPr>
          </a:p>
        </p:txBody>
      </p:sp>
      <p:cxnSp>
        <p:nvCxnSpPr>
          <p:cNvPr id="38" name="Straight Connector 37"/>
          <p:cNvCxnSpPr>
            <a:stCxn id="21" idx="1"/>
            <a:endCxn id="37" idx="0"/>
          </p:cNvCxnSpPr>
          <p:nvPr/>
        </p:nvCxnSpPr>
        <p:spPr>
          <a:xfrm>
            <a:off x="4464142" y="2739977"/>
            <a:ext cx="275564" cy="9449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 Box 1120"/>
          <p:cNvSpPr txBox="1">
            <a:spLocks noChangeArrowheads="1"/>
          </p:cNvSpPr>
          <p:nvPr/>
        </p:nvSpPr>
        <p:spPr bwMode="auto">
          <a:xfrm>
            <a:off x="5023040" y="4380930"/>
            <a:ext cx="3452220" cy="1200329"/>
          </a:xfrm>
          <a:prstGeom prst="rect">
            <a:avLst/>
          </a:prstGeom>
          <a:noFill/>
          <a:ln w="38100">
            <a:solidFill>
              <a:srgbClr val="006600"/>
            </a:solidFill>
            <a:miter lim="800000"/>
            <a:headEnd/>
            <a:tailEnd/>
          </a:ln>
        </p:spPr>
        <p:txBody>
          <a:bodyPr wrap="square">
            <a:spAutoFit/>
          </a:bodyPr>
          <a:lstStyle/>
          <a:p>
            <a:r>
              <a:rPr lang="en-US" b="1" dirty="0" smtClean="0">
                <a:solidFill>
                  <a:srgbClr val="006600"/>
                </a:solidFill>
              </a:rPr>
              <a:t>\n = “newline” character (go to a new line)</a:t>
            </a:r>
          </a:p>
          <a:p>
            <a:endParaRPr lang="en-US" b="1" dirty="0" smtClean="0">
              <a:solidFill>
                <a:srgbClr val="006600"/>
              </a:solidFill>
            </a:endParaRPr>
          </a:p>
        </p:txBody>
      </p:sp>
      <p:cxnSp>
        <p:nvCxnSpPr>
          <p:cNvPr id="41" name="Straight Connector 40"/>
          <p:cNvCxnSpPr>
            <a:stCxn id="23" idx="1"/>
            <a:endCxn id="40" idx="0"/>
          </p:cNvCxnSpPr>
          <p:nvPr/>
        </p:nvCxnSpPr>
        <p:spPr>
          <a:xfrm>
            <a:off x="5116062" y="2674190"/>
            <a:ext cx="1633088" cy="170674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44" name="Text Box 1120"/>
          <p:cNvSpPr txBox="1">
            <a:spLocks noChangeArrowheads="1"/>
          </p:cNvSpPr>
          <p:nvPr/>
        </p:nvSpPr>
        <p:spPr bwMode="auto">
          <a:xfrm>
            <a:off x="7057077" y="3009900"/>
            <a:ext cx="2086923" cy="1200329"/>
          </a:xfrm>
          <a:prstGeom prst="rect">
            <a:avLst/>
          </a:prstGeom>
          <a:noFill/>
          <a:ln w="38100">
            <a:solidFill>
              <a:srgbClr val="FF0000"/>
            </a:solidFill>
            <a:miter lim="800000"/>
            <a:headEnd/>
            <a:tailEnd/>
          </a:ln>
        </p:spPr>
        <p:txBody>
          <a:bodyPr wrap="square">
            <a:spAutoFit/>
          </a:bodyPr>
          <a:lstStyle/>
          <a:p>
            <a:pPr algn="ctr"/>
            <a:r>
              <a:rPr lang="en-US" b="1" dirty="0" smtClean="0">
                <a:solidFill>
                  <a:srgbClr val="FF0000"/>
                </a:solidFill>
              </a:rPr>
              <a:t>Variable to be printed with the formatter</a:t>
            </a:r>
            <a:endParaRPr lang="en-US" b="1" dirty="0">
              <a:solidFill>
                <a:srgbClr val="FF0000"/>
              </a:solidFill>
            </a:endParaRPr>
          </a:p>
        </p:txBody>
      </p:sp>
      <p:cxnSp>
        <p:nvCxnSpPr>
          <p:cNvPr id="45" name="Straight Connector 44"/>
          <p:cNvCxnSpPr>
            <a:stCxn id="24" idx="1"/>
          </p:cNvCxnSpPr>
          <p:nvPr/>
        </p:nvCxnSpPr>
        <p:spPr>
          <a:xfrm>
            <a:off x="6114197" y="2739976"/>
            <a:ext cx="942880" cy="2699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42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6363"/>
          <a:stretch/>
        </p:blipFill>
        <p:spPr bwMode="auto">
          <a:xfrm>
            <a:off x="6412457" y="6374682"/>
            <a:ext cx="2697602" cy="435678"/>
          </a:xfrm>
          <a:prstGeom prst="rect">
            <a:avLst/>
          </a:prstGeom>
          <a:noFill/>
          <a:ln w="381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9341"/>
            <a:ext cx="6583072" cy="111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5304286" y="6392466"/>
            <a:ext cx="966931" cy="400110"/>
          </a:xfrm>
          <a:prstGeom prst="rect">
            <a:avLst/>
          </a:prstGeom>
        </p:spPr>
        <p:txBody>
          <a:bodyPr wrap="none">
            <a:spAutoFit/>
          </a:bodyPr>
          <a:lstStyle/>
          <a:p>
            <a:r>
              <a:rPr lang="en-US" sz="2000" u="sng" dirty="0" smtClean="0">
                <a:solidFill>
                  <a:schemeClr val="accent2"/>
                </a:solidFill>
                <a:cs typeface="Times New Roman" pitchFamily="18" charset="0"/>
              </a:rPr>
              <a:t>Output</a:t>
            </a:r>
            <a:r>
              <a:rPr lang="en-US" sz="2000" dirty="0" smtClean="0">
                <a:solidFill>
                  <a:schemeClr val="accent2"/>
                </a:solidFill>
                <a:cs typeface="Times New Roman" pitchFamily="18" charset="0"/>
              </a:rPr>
              <a:t>:</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7239000" y="0"/>
            <a:ext cx="1905000" cy="457200"/>
          </a:xfrm>
          <a:noFill/>
        </p:spPr>
        <p:txBody>
          <a:bodyPr/>
          <a:lstStyle/>
          <a:p>
            <a:fld id="{DEAC617C-A7EA-4A93-8850-199225A9D8ED}" type="slidenum">
              <a:rPr lang="en-US"/>
              <a:pPr/>
              <a:t>14</a:t>
            </a:fld>
            <a:endParaRPr lang="en-US"/>
          </a:p>
        </p:txBody>
      </p:sp>
      <p:sp>
        <p:nvSpPr>
          <p:cNvPr id="9221" name="Rectangle 1030"/>
          <p:cNvSpPr>
            <a:spLocks noChangeArrowheads="1"/>
          </p:cNvSpPr>
          <p:nvPr/>
        </p:nvSpPr>
        <p:spPr bwMode="auto">
          <a:xfrm>
            <a:off x="0" y="419100"/>
            <a:ext cx="9144000" cy="558362"/>
          </a:xfrm>
          <a:prstGeom prst="rect">
            <a:avLst/>
          </a:prstGeom>
          <a:noFill/>
          <a:ln w="9525">
            <a:noFill/>
            <a:miter lim="800000"/>
            <a:headEnd/>
            <a:tailEnd/>
          </a:ln>
        </p:spPr>
        <p:txBody>
          <a:bodyPr/>
          <a:lstStyle/>
          <a:p>
            <a:pPr>
              <a:lnSpc>
                <a:spcPct val="80000"/>
              </a:lnSpc>
              <a:spcBef>
                <a:spcPct val="20000"/>
              </a:spcBef>
              <a:tabLst>
                <a:tab pos="461963" algn="l"/>
                <a:tab pos="914400" algn="l"/>
              </a:tabLst>
            </a:pPr>
            <a:r>
              <a:rPr lang="en-US" b="1" u="sng" dirty="0" smtClean="0">
                <a:solidFill>
                  <a:schemeClr val="accent2"/>
                </a:solidFill>
                <a:cs typeface="Times New Roman" pitchFamily="18" charset="0"/>
              </a:rPr>
              <a:t>Additional e</a:t>
            </a:r>
            <a:r>
              <a:rPr lang="en-US" b="1" u="sng" dirty="0" smtClean="0">
                <a:solidFill>
                  <a:schemeClr val="accent2"/>
                </a:solidFill>
                <a:cs typeface="Times New Roman" pitchFamily="18" charset="0"/>
              </a:rPr>
              <a:t>xamples </a:t>
            </a:r>
            <a:r>
              <a:rPr lang="en-US" b="1" u="sng" dirty="0" smtClean="0">
                <a:solidFill>
                  <a:schemeClr val="accent2"/>
                </a:solidFill>
                <a:cs typeface="Times New Roman" pitchFamily="18" charset="0"/>
              </a:rPr>
              <a:t>using </a:t>
            </a:r>
            <a:r>
              <a:rPr lang="en-US" b="1" u="sng" dirty="0" err="1" smtClean="0">
                <a:solidFill>
                  <a:schemeClr val="accent2"/>
                </a:solidFill>
                <a:cs typeface="Times New Roman" pitchFamily="18" charset="0"/>
              </a:rPr>
              <a:t>fprintf</a:t>
            </a:r>
            <a:r>
              <a:rPr lang="en-US" b="1" u="sng" dirty="0" smtClean="0">
                <a:solidFill>
                  <a:schemeClr val="accent2"/>
                </a:solidFill>
                <a:cs typeface="Times New Roman" pitchFamily="18" charset="0"/>
              </a:rPr>
              <a:t>( )</a:t>
            </a:r>
          </a:p>
          <a:p>
            <a:pPr>
              <a:lnSpc>
                <a:spcPct val="80000"/>
              </a:lnSpc>
              <a:spcBef>
                <a:spcPct val="20000"/>
              </a:spcBef>
              <a:tabLst>
                <a:tab pos="461963" algn="l"/>
                <a:tab pos="914400" algn="l"/>
              </a:tabLst>
            </a:pPr>
            <a:endParaRPr lang="en-US" sz="2000" b="1" u="sng" dirty="0" smtClean="0">
              <a:solidFill>
                <a:schemeClr val="accent2"/>
              </a:solidFill>
              <a:cs typeface="Times New Roman" pitchFamily="18" charset="0"/>
            </a:endParaRPr>
          </a:p>
        </p:txBody>
      </p:sp>
      <p:sp>
        <p:nvSpPr>
          <p:cNvPr id="1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8"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77" y="3838964"/>
            <a:ext cx="4495386" cy="2476500"/>
          </a:xfrm>
          <a:prstGeom prst="rect">
            <a:avLst/>
          </a:prstGeom>
          <a:noFill/>
          <a:ln w="38100">
            <a:solidFill>
              <a:schemeClr val="accent2"/>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2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836"/>
          <a:stretch/>
        </p:blipFill>
        <p:spPr bwMode="auto">
          <a:xfrm>
            <a:off x="122477" y="1052422"/>
            <a:ext cx="9046629" cy="1820173"/>
          </a:xfrm>
          <a:prstGeom prst="rect">
            <a:avLst/>
          </a:prstGeom>
          <a:noFill/>
          <a:ln w="38100">
            <a:solidFill>
              <a:schemeClr val="accent2"/>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2477" y="3283129"/>
            <a:ext cx="966931" cy="400110"/>
          </a:xfrm>
          <a:prstGeom prst="rect">
            <a:avLst/>
          </a:prstGeom>
        </p:spPr>
        <p:txBody>
          <a:bodyPr wrap="none">
            <a:spAutoFit/>
          </a:bodyPr>
          <a:lstStyle/>
          <a:p>
            <a:r>
              <a:rPr lang="en-US" sz="2000" u="sng" dirty="0" smtClean="0">
                <a:solidFill>
                  <a:schemeClr val="accent2"/>
                </a:solidFill>
                <a:cs typeface="Times New Roman" pitchFamily="18" charset="0"/>
              </a:rPr>
              <a:t>Output</a:t>
            </a:r>
            <a:r>
              <a:rPr lang="en-US" sz="2000" dirty="0" smtClean="0">
                <a:solidFill>
                  <a:schemeClr val="accent2"/>
                </a:solidFill>
                <a:cs typeface="Times New Roman" pitchFamily="18" charset="0"/>
              </a:rPr>
              <a:t>:</a:t>
            </a:r>
            <a:endParaRPr lang="en-US" sz="2000" dirty="0"/>
          </a:p>
        </p:txBody>
      </p:sp>
      <p:sp>
        <p:nvSpPr>
          <p:cNvPr id="9" name="Left Brace 8"/>
          <p:cNvSpPr/>
          <p:nvPr/>
        </p:nvSpPr>
        <p:spPr bwMode="auto">
          <a:xfrm rot="5400000">
            <a:off x="1417486" y="2824822"/>
            <a:ext cx="520702" cy="1837426"/>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19050">
                <a:solidFill>
                  <a:srgbClr val="FF3300"/>
                </a:solidFill>
              </a:ln>
            </a:endParaRPr>
          </a:p>
        </p:txBody>
      </p:sp>
      <p:sp>
        <p:nvSpPr>
          <p:cNvPr id="10" name="Text Box 1120"/>
          <p:cNvSpPr txBox="1">
            <a:spLocks noChangeArrowheads="1"/>
          </p:cNvSpPr>
          <p:nvPr/>
        </p:nvSpPr>
        <p:spPr bwMode="auto">
          <a:xfrm>
            <a:off x="904579" y="3072993"/>
            <a:ext cx="1795489" cy="400110"/>
          </a:xfrm>
          <a:prstGeom prst="rect">
            <a:avLst/>
          </a:prstGeom>
          <a:noFill/>
          <a:ln w="38100">
            <a:noFill/>
            <a:miter lim="800000"/>
            <a:headEnd/>
            <a:tailEnd/>
          </a:ln>
        </p:spPr>
        <p:txBody>
          <a:bodyPr wrap="square">
            <a:spAutoFit/>
          </a:bodyPr>
          <a:lstStyle/>
          <a:p>
            <a:pPr algn="ctr"/>
            <a:r>
              <a:rPr lang="en-US" sz="2000" b="1" dirty="0" smtClean="0">
                <a:solidFill>
                  <a:srgbClr val="FF0000"/>
                </a:solidFill>
              </a:rPr>
              <a:t>12 spaces</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7239000" y="0"/>
            <a:ext cx="1905000" cy="457200"/>
          </a:xfrm>
          <a:noFill/>
        </p:spPr>
        <p:txBody>
          <a:bodyPr/>
          <a:lstStyle/>
          <a:p>
            <a:fld id="{DEAC617C-A7EA-4A93-8850-199225A9D8ED}" type="slidenum">
              <a:rPr lang="en-US"/>
              <a:pPr/>
              <a:t>15</a:t>
            </a:fld>
            <a:endParaRPr lang="en-US"/>
          </a:p>
        </p:txBody>
      </p:sp>
      <p:sp>
        <p:nvSpPr>
          <p:cNvPr id="9221" name="Rectangle 1030"/>
          <p:cNvSpPr>
            <a:spLocks noChangeArrowheads="1"/>
          </p:cNvSpPr>
          <p:nvPr/>
        </p:nvSpPr>
        <p:spPr bwMode="auto">
          <a:xfrm>
            <a:off x="0" y="419100"/>
            <a:ext cx="9144000" cy="2590800"/>
          </a:xfrm>
          <a:prstGeom prst="rect">
            <a:avLst/>
          </a:prstGeom>
          <a:noFill/>
          <a:ln w="9525">
            <a:noFill/>
            <a:miter lim="800000"/>
            <a:headEnd/>
            <a:tailEnd/>
          </a:ln>
        </p:spPr>
        <p:txBody>
          <a:bodyPr/>
          <a:lstStyle/>
          <a:p>
            <a:pPr>
              <a:lnSpc>
                <a:spcPct val="80000"/>
              </a:lnSpc>
              <a:spcBef>
                <a:spcPct val="20000"/>
              </a:spcBef>
              <a:tabLst>
                <a:tab pos="461963" algn="l"/>
                <a:tab pos="914400" algn="l"/>
              </a:tabLst>
            </a:pPr>
            <a:r>
              <a:rPr lang="en-US" sz="2200" b="1" u="sng" dirty="0">
                <a:solidFill>
                  <a:schemeClr val="accent2"/>
                </a:solidFill>
                <a:cs typeface="Times New Roman" pitchFamily="18" charset="0"/>
              </a:rPr>
              <a:t>MATLAB Script Files (.m files)</a:t>
            </a:r>
          </a:p>
          <a:p>
            <a:pPr>
              <a:lnSpc>
                <a:spcPct val="80000"/>
              </a:lnSpc>
              <a:spcBef>
                <a:spcPct val="20000"/>
              </a:spcBef>
              <a:tabLst>
                <a:tab pos="461963" algn="l"/>
                <a:tab pos="914400" algn="l"/>
              </a:tabLst>
            </a:pPr>
            <a:r>
              <a:rPr lang="en-US" sz="2200" dirty="0">
                <a:solidFill>
                  <a:schemeClr val="accent2"/>
                </a:solidFill>
                <a:cs typeface="Times New Roman" pitchFamily="18" charset="0"/>
              </a:rPr>
              <a:t>We have seen how to execute MATLAB commands in the Command </a:t>
            </a:r>
            <a:r>
              <a:rPr lang="en-US" sz="2200" dirty="0" smtClean="0">
                <a:solidFill>
                  <a:schemeClr val="accent2"/>
                </a:solidFill>
                <a:cs typeface="Times New Roman" pitchFamily="18" charset="0"/>
              </a:rPr>
              <a:t>Window.  We </a:t>
            </a:r>
            <a:r>
              <a:rPr lang="en-US" sz="2200" dirty="0">
                <a:solidFill>
                  <a:schemeClr val="accent2"/>
                </a:solidFill>
                <a:cs typeface="Times New Roman" pitchFamily="18" charset="0"/>
              </a:rPr>
              <a:t>will now see how to write a program in MATLAB.  The program (called a script file or .m file) is a file containing a series of statements much like those used previously in the Command Window.  A program has the advantage of being reusable.  You can easily try a sequence of commands and then modify them if the output isn’t correct.  The program can be executed by typing its name in the Command </a:t>
            </a:r>
            <a:r>
              <a:rPr lang="en-US" sz="2200" dirty="0" smtClean="0">
                <a:solidFill>
                  <a:schemeClr val="accent2"/>
                </a:solidFill>
                <a:cs typeface="Times New Roman" pitchFamily="18" charset="0"/>
              </a:rPr>
              <a:t>Window.</a:t>
            </a:r>
            <a:endParaRPr lang="en-US" sz="2200" dirty="0">
              <a:solidFill>
                <a:schemeClr val="accent2"/>
              </a:solidFill>
              <a:cs typeface="Times New Roman" pitchFamily="18" charset="0"/>
            </a:endParaRPr>
          </a:p>
        </p:txBody>
      </p:sp>
      <p:sp>
        <p:nvSpPr>
          <p:cNvPr id="9222" name="Rectangle 1116"/>
          <p:cNvSpPr>
            <a:spLocks noChangeArrowheads="1"/>
          </p:cNvSpPr>
          <p:nvPr/>
        </p:nvSpPr>
        <p:spPr bwMode="auto">
          <a:xfrm>
            <a:off x="0" y="2819400"/>
            <a:ext cx="9144000" cy="990600"/>
          </a:xfrm>
          <a:prstGeom prst="rect">
            <a:avLst/>
          </a:prstGeom>
          <a:noFill/>
          <a:ln w="9525">
            <a:noFill/>
            <a:miter lim="800000"/>
            <a:headEnd/>
            <a:tailEnd/>
          </a:ln>
        </p:spPr>
        <p:txBody>
          <a:bodyPr/>
          <a:lstStyle/>
          <a:p>
            <a:pPr>
              <a:lnSpc>
                <a:spcPct val="80000"/>
              </a:lnSpc>
              <a:spcBef>
                <a:spcPct val="20000"/>
              </a:spcBef>
              <a:tabLst>
                <a:tab pos="461963" algn="l"/>
                <a:tab pos="914400" algn="l"/>
              </a:tabLst>
            </a:pPr>
            <a:r>
              <a:rPr lang="en-US" sz="2200" b="1" u="sng" dirty="0">
                <a:solidFill>
                  <a:schemeClr val="accent2"/>
                </a:solidFill>
                <a:cs typeface="Times New Roman" pitchFamily="18" charset="0"/>
              </a:rPr>
              <a:t>The Current Directory</a:t>
            </a:r>
          </a:p>
          <a:p>
            <a:pPr>
              <a:lnSpc>
                <a:spcPct val="90000"/>
              </a:lnSpc>
              <a:spcBef>
                <a:spcPct val="20000"/>
              </a:spcBef>
              <a:tabLst>
                <a:tab pos="461963" algn="l"/>
                <a:tab pos="914400" algn="l"/>
              </a:tabLst>
            </a:pPr>
            <a:r>
              <a:rPr lang="en-US" sz="2200" dirty="0">
                <a:solidFill>
                  <a:schemeClr val="accent2"/>
                </a:solidFill>
                <a:cs typeface="Times New Roman" pitchFamily="18" charset="0"/>
              </a:rPr>
              <a:t>When the name of a program is entered into the Command Window, MATLAB looks for the program in the Current Directory and executes it if it is located there.</a:t>
            </a:r>
          </a:p>
        </p:txBody>
      </p:sp>
      <p:grpSp>
        <p:nvGrpSpPr>
          <p:cNvPr id="2" name="Group 22"/>
          <p:cNvGrpSpPr>
            <a:grpSpLocks/>
          </p:cNvGrpSpPr>
          <p:nvPr/>
        </p:nvGrpSpPr>
        <p:grpSpPr bwMode="auto">
          <a:xfrm>
            <a:off x="0" y="4019812"/>
            <a:ext cx="9144000" cy="2838190"/>
            <a:chOff x="0" y="4413530"/>
            <a:chExt cx="9144000" cy="2837403"/>
          </a:xfrm>
        </p:grpSpPr>
        <p:pic>
          <p:nvPicPr>
            <p:cNvPr id="9225" name="Picture 1125"/>
            <p:cNvPicPr>
              <a:picLocks noChangeAspect="1" noChangeArrowheads="1"/>
            </p:cNvPicPr>
            <p:nvPr/>
          </p:nvPicPr>
          <p:blipFill>
            <a:blip r:embed="rId2" cstate="print"/>
            <a:srcRect t="1974" r="67729" b="78889"/>
            <a:stretch>
              <a:fillRect/>
            </a:stretch>
          </p:blipFill>
          <p:spPr bwMode="auto">
            <a:xfrm>
              <a:off x="2070100" y="4413530"/>
              <a:ext cx="6985000" cy="2329830"/>
            </a:xfrm>
            <a:prstGeom prst="rect">
              <a:avLst/>
            </a:prstGeom>
            <a:noFill/>
            <a:ln w="9525">
              <a:noFill/>
              <a:miter lim="800000"/>
              <a:headEnd/>
              <a:tailEnd/>
            </a:ln>
          </p:spPr>
        </p:pic>
        <p:sp>
          <p:nvSpPr>
            <p:cNvPr id="9226" name="Line 1119"/>
            <p:cNvSpPr>
              <a:spLocks noChangeShapeType="1"/>
            </p:cNvSpPr>
            <p:nvPr/>
          </p:nvSpPr>
          <p:spPr bwMode="auto">
            <a:xfrm flipV="1">
              <a:off x="5391150" y="6019799"/>
              <a:ext cx="1130420" cy="558799"/>
            </a:xfrm>
            <a:prstGeom prst="line">
              <a:avLst/>
            </a:prstGeom>
            <a:noFill/>
            <a:ln w="38100">
              <a:solidFill>
                <a:srgbClr val="FF0000"/>
              </a:solidFill>
              <a:round/>
              <a:headEnd/>
              <a:tailEnd type="triangle" w="med" len="med"/>
            </a:ln>
          </p:spPr>
          <p:txBody>
            <a:bodyPr/>
            <a:lstStyle/>
            <a:p>
              <a:endParaRPr lang="en-US"/>
            </a:p>
          </p:txBody>
        </p:sp>
        <p:sp>
          <p:nvSpPr>
            <p:cNvPr id="9227" name="Text Box 1120"/>
            <p:cNvSpPr txBox="1">
              <a:spLocks noChangeArrowheads="1"/>
            </p:cNvSpPr>
            <p:nvPr/>
          </p:nvSpPr>
          <p:spPr bwMode="auto">
            <a:xfrm>
              <a:off x="3572204" y="6543243"/>
              <a:ext cx="3128141" cy="707690"/>
            </a:xfrm>
            <a:prstGeom prst="rect">
              <a:avLst/>
            </a:prstGeom>
            <a:solidFill>
              <a:schemeClr val="bg1"/>
            </a:solidFill>
            <a:ln w="9525">
              <a:noFill/>
              <a:miter lim="800000"/>
              <a:headEnd/>
              <a:tailEnd/>
            </a:ln>
          </p:spPr>
          <p:txBody>
            <a:bodyPr wrap="square">
              <a:spAutoFit/>
            </a:bodyPr>
            <a:lstStyle/>
            <a:p>
              <a:r>
                <a:rPr lang="en-US" sz="2000" b="1" dirty="0">
                  <a:solidFill>
                    <a:srgbClr val="FF0000"/>
                  </a:solidFill>
                </a:rPr>
                <a:t>Run program </a:t>
              </a:r>
              <a:r>
                <a:rPr lang="en-US" sz="2000" b="1" dirty="0" err="1">
                  <a:solidFill>
                    <a:srgbClr val="FF0000"/>
                  </a:solidFill>
                </a:rPr>
                <a:t>example.m</a:t>
              </a:r>
              <a:r>
                <a:rPr lang="en-US" sz="2000" b="1" dirty="0">
                  <a:solidFill>
                    <a:srgbClr val="FF0000"/>
                  </a:solidFill>
                </a:rPr>
                <a:t> in the current folder</a:t>
              </a:r>
            </a:p>
          </p:txBody>
        </p:sp>
        <p:sp>
          <p:nvSpPr>
            <p:cNvPr id="9228" name="Text Box 1121"/>
            <p:cNvSpPr txBox="1">
              <a:spLocks noChangeArrowheads="1"/>
            </p:cNvSpPr>
            <p:nvPr/>
          </p:nvSpPr>
          <p:spPr bwMode="auto">
            <a:xfrm>
              <a:off x="7349706" y="6141934"/>
              <a:ext cx="1794294" cy="1015381"/>
            </a:xfrm>
            <a:prstGeom prst="rect">
              <a:avLst/>
            </a:prstGeom>
            <a:noFill/>
            <a:ln w="9525">
              <a:noFill/>
              <a:miter lim="800000"/>
              <a:headEnd/>
              <a:tailEnd/>
            </a:ln>
          </p:spPr>
          <p:txBody>
            <a:bodyPr wrap="square">
              <a:spAutoFit/>
            </a:bodyPr>
            <a:lstStyle/>
            <a:p>
              <a:r>
                <a:rPr lang="en-US" sz="2000" b="1" dirty="0">
                  <a:solidFill>
                    <a:srgbClr val="FF0000"/>
                  </a:solidFill>
                </a:rPr>
                <a:t>The Current Folder is shown here.</a:t>
              </a:r>
            </a:p>
          </p:txBody>
        </p:sp>
        <p:sp>
          <p:nvSpPr>
            <p:cNvPr id="9229" name="Line 1122"/>
            <p:cNvSpPr>
              <a:spLocks noChangeShapeType="1"/>
            </p:cNvSpPr>
            <p:nvPr/>
          </p:nvSpPr>
          <p:spPr bwMode="auto">
            <a:xfrm flipV="1">
              <a:off x="8074324" y="4952999"/>
              <a:ext cx="491705" cy="1206035"/>
            </a:xfrm>
            <a:prstGeom prst="line">
              <a:avLst/>
            </a:prstGeom>
            <a:noFill/>
            <a:ln w="38100">
              <a:solidFill>
                <a:srgbClr val="FF0000"/>
              </a:solidFill>
              <a:round/>
              <a:headEnd/>
              <a:tailEnd type="triangle" w="med" len="med"/>
            </a:ln>
          </p:spPr>
          <p:txBody>
            <a:bodyPr/>
            <a:lstStyle/>
            <a:p>
              <a:endParaRPr lang="en-US"/>
            </a:p>
          </p:txBody>
        </p:sp>
        <p:sp>
          <p:nvSpPr>
            <p:cNvPr id="9230" name="Text Box 1120"/>
            <p:cNvSpPr txBox="1">
              <a:spLocks noChangeArrowheads="1"/>
            </p:cNvSpPr>
            <p:nvPr/>
          </p:nvSpPr>
          <p:spPr bwMode="auto">
            <a:xfrm>
              <a:off x="0" y="5727979"/>
              <a:ext cx="1727200" cy="1015382"/>
            </a:xfrm>
            <a:prstGeom prst="rect">
              <a:avLst/>
            </a:prstGeom>
            <a:noFill/>
            <a:ln w="9525">
              <a:noFill/>
              <a:miter lim="800000"/>
              <a:headEnd/>
              <a:tailEnd/>
            </a:ln>
          </p:spPr>
          <p:txBody>
            <a:bodyPr wrap="square">
              <a:spAutoFit/>
            </a:bodyPr>
            <a:lstStyle/>
            <a:p>
              <a:r>
                <a:rPr lang="en-US" sz="2000" b="1" dirty="0">
                  <a:solidFill>
                    <a:srgbClr val="FF0000"/>
                  </a:solidFill>
                </a:rPr>
                <a:t>MATLAB </a:t>
              </a:r>
              <a:endParaRPr lang="en-US" sz="2000" b="1" dirty="0" smtClean="0">
                <a:solidFill>
                  <a:srgbClr val="FF0000"/>
                </a:solidFill>
              </a:endParaRPr>
            </a:p>
            <a:p>
              <a:r>
                <a:rPr lang="en-US" sz="2000" b="1" dirty="0" smtClean="0">
                  <a:solidFill>
                    <a:srgbClr val="FF0000"/>
                  </a:solidFill>
                </a:rPr>
                <a:t>files </a:t>
              </a:r>
              <a:r>
                <a:rPr lang="en-US" sz="2000" b="1" dirty="0">
                  <a:solidFill>
                    <a:srgbClr val="FF0000"/>
                  </a:solidFill>
                </a:rPr>
                <a:t>in current folder</a:t>
              </a:r>
            </a:p>
          </p:txBody>
        </p:sp>
        <p:sp>
          <p:nvSpPr>
            <p:cNvPr id="9231" name="Text Box 1120"/>
            <p:cNvSpPr txBox="1">
              <a:spLocks noChangeArrowheads="1"/>
            </p:cNvSpPr>
            <p:nvPr/>
          </p:nvSpPr>
          <p:spPr bwMode="auto">
            <a:xfrm>
              <a:off x="0" y="4605291"/>
              <a:ext cx="2070100" cy="707690"/>
            </a:xfrm>
            <a:prstGeom prst="rect">
              <a:avLst/>
            </a:prstGeom>
            <a:noFill/>
            <a:ln w="9525">
              <a:noFill/>
              <a:miter lim="800000"/>
              <a:headEnd/>
              <a:tailEnd/>
            </a:ln>
          </p:spPr>
          <p:txBody>
            <a:bodyPr wrap="square">
              <a:spAutoFit/>
            </a:bodyPr>
            <a:lstStyle/>
            <a:p>
              <a:r>
                <a:rPr lang="en-US" sz="2000" b="1" dirty="0">
                  <a:solidFill>
                    <a:srgbClr val="FF0000"/>
                  </a:solidFill>
                </a:rPr>
                <a:t>Change current folder here</a:t>
              </a:r>
            </a:p>
          </p:txBody>
        </p:sp>
        <p:sp>
          <p:nvSpPr>
            <p:cNvPr id="9232" name="Line 1119"/>
            <p:cNvSpPr>
              <a:spLocks noChangeShapeType="1"/>
            </p:cNvSpPr>
            <p:nvPr/>
          </p:nvSpPr>
          <p:spPr bwMode="auto">
            <a:xfrm>
              <a:off x="1387355" y="5148283"/>
              <a:ext cx="1010788" cy="446835"/>
            </a:xfrm>
            <a:prstGeom prst="line">
              <a:avLst/>
            </a:prstGeom>
            <a:noFill/>
            <a:ln w="38100">
              <a:solidFill>
                <a:srgbClr val="FF0000"/>
              </a:solidFill>
              <a:round/>
              <a:headEnd/>
              <a:tailEnd type="triangle" w="med" len="med"/>
            </a:ln>
          </p:spPr>
          <p:txBody>
            <a:bodyPr/>
            <a:lstStyle/>
            <a:p>
              <a:endParaRPr lang="en-US"/>
            </a:p>
          </p:txBody>
        </p:sp>
        <p:sp>
          <p:nvSpPr>
            <p:cNvPr id="9233" name="Line 1119"/>
            <p:cNvSpPr>
              <a:spLocks noChangeShapeType="1"/>
            </p:cNvSpPr>
            <p:nvPr/>
          </p:nvSpPr>
          <p:spPr bwMode="auto">
            <a:xfrm>
              <a:off x="1219200" y="6159036"/>
              <a:ext cx="793750" cy="230480"/>
            </a:xfrm>
            <a:prstGeom prst="line">
              <a:avLst/>
            </a:prstGeom>
            <a:noFill/>
            <a:ln w="38100">
              <a:solidFill>
                <a:srgbClr val="FF0000"/>
              </a:solidFill>
              <a:round/>
              <a:headEnd/>
              <a:tailEnd type="triangle" w="med" len="med"/>
            </a:ln>
          </p:spPr>
          <p:txBody>
            <a:bodyPr/>
            <a:lstStyle/>
            <a:p>
              <a:endParaRPr lang="en-US"/>
            </a:p>
          </p:txBody>
        </p:sp>
        <p:sp>
          <p:nvSpPr>
            <p:cNvPr id="22" name="Left Brace 21"/>
            <p:cNvSpPr/>
            <p:nvPr/>
          </p:nvSpPr>
          <p:spPr>
            <a:xfrm>
              <a:off x="2012950" y="6141935"/>
              <a:ext cx="241300" cy="60142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19050">
                  <a:solidFill>
                    <a:srgbClr val="FF3300"/>
                  </a:solidFill>
                </a:ln>
              </a:endParaRPr>
            </a:p>
          </p:txBody>
        </p:sp>
      </p:grpSp>
      <p:sp>
        <p:nvSpPr>
          <p:cNvPr id="1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8"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xfrm>
            <a:off x="7239000" y="0"/>
            <a:ext cx="1905000" cy="457200"/>
          </a:xfrm>
          <a:noFill/>
        </p:spPr>
        <p:txBody>
          <a:bodyPr/>
          <a:lstStyle/>
          <a:p>
            <a:fld id="{30CEFDFD-189B-4978-A1CA-64CC8382CD8C}" type="slidenum">
              <a:rPr lang="en-US"/>
              <a:pPr/>
              <a:t>16</a:t>
            </a:fld>
            <a:endParaRPr lang="en-US"/>
          </a:p>
        </p:txBody>
      </p:sp>
      <p:sp>
        <p:nvSpPr>
          <p:cNvPr id="10245" name="Rectangle 13"/>
          <p:cNvSpPr>
            <a:spLocks noChangeArrowheads="1"/>
          </p:cNvSpPr>
          <p:nvPr/>
        </p:nvSpPr>
        <p:spPr bwMode="auto">
          <a:xfrm>
            <a:off x="0" y="393700"/>
            <a:ext cx="9144000" cy="1104900"/>
          </a:xfrm>
          <a:prstGeom prst="rect">
            <a:avLst/>
          </a:prstGeom>
          <a:noFill/>
          <a:ln w="9525">
            <a:noFill/>
            <a:miter lim="800000"/>
            <a:headEnd/>
            <a:tailEnd/>
          </a:ln>
        </p:spPr>
        <p:txBody>
          <a:bodyPr/>
          <a:lstStyle/>
          <a:p>
            <a:pPr>
              <a:spcBef>
                <a:spcPct val="20000"/>
              </a:spcBef>
              <a:tabLst>
                <a:tab pos="461963" algn="l"/>
                <a:tab pos="914400" algn="l"/>
              </a:tabLst>
            </a:pPr>
            <a:r>
              <a:rPr lang="en-US" sz="2200" b="1" u="sng" dirty="0">
                <a:solidFill>
                  <a:schemeClr val="accent2"/>
                </a:solidFill>
                <a:cs typeface="Times New Roman" pitchFamily="18" charset="0"/>
              </a:rPr>
              <a:t>Changing the Current Folder</a:t>
            </a:r>
          </a:p>
          <a:p>
            <a:pPr>
              <a:spcBef>
                <a:spcPct val="20000"/>
              </a:spcBef>
              <a:tabLst>
                <a:tab pos="461963" algn="l"/>
                <a:tab pos="914400" algn="l"/>
              </a:tabLst>
            </a:pPr>
            <a:r>
              <a:rPr lang="en-US" sz="2200" dirty="0">
                <a:solidFill>
                  <a:schemeClr val="accent2"/>
                </a:solidFill>
                <a:cs typeface="Times New Roman" pitchFamily="18" charset="0"/>
              </a:rPr>
              <a:t>It is recommended that you change the current folder to the folder on your personal drive where you will save your files.</a:t>
            </a:r>
          </a:p>
        </p:txBody>
      </p:sp>
      <p:grpSp>
        <p:nvGrpSpPr>
          <p:cNvPr id="2" name="Group 22"/>
          <p:cNvGrpSpPr>
            <a:grpSpLocks/>
          </p:cNvGrpSpPr>
          <p:nvPr/>
        </p:nvGrpSpPr>
        <p:grpSpPr bwMode="auto">
          <a:xfrm>
            <a:off x="827088" y="1498600"/>
            <a:ext cx="7427912" cy="5219700"/>
            <a:chOff x="1716386" y="1638300"/>
            <a:chExt cx="7427614" cy="5219699"/>
          </a:xfrm>
        </p:grpSpPr>
        <p:pic>
          <p:nvPicPr>
            <p:cNvPr id="10248" name="Picture 24"/>
            <p:cNvPicPr>
              <a:picLocks noChangeAspect="1" noChangeArrowheads="1"/>
            </p:cNvPicPr>
            <p:nvPr/>
          </p:nvPicPr>
          <p:blipFill>
            <a:blip r:embed="rId2" cstate="print"/>
            <a:srcRect t="2100" r="65903" b="79137"/>
            <a:stretch>
              <a:fillRect/>
            </a:stretch>
          </p:blipFill>
          <p:spPr bwMode="auto">
            <a:xfrm>
              <a:off x="1765300" y="4609530"/>
              <a:ext cx="7263146" cy="2248469"/>
            </a:xfrm>
            <a:prstGeom prst="rect">
              <a:avLst/>
            </a:prstGeom>
            <a:noFill/>
            <a:ln w="9525">
              <a:noFill/>
              <a:miter lim="800000"/>
              <a:headEnd/>
              <a:tailEnd/>
            </a:ln>
          </p:spPr>
        </p:pic>
        <p:pic>
          <p:nvPicPr>
            <p:cNvPr id="10249" name="Picture 1125"/>
            <p:cNvPicPr>
              <a:picLocks noChangeAspect="1" noChangeArrowheads="1"/>
            </p:cNvPicPr>
            <p:nvPr/>
          </p:nvPicPr>
          <p:blipFill>
            <a:blip r:embed="rId3" cstate="print"/>
            <a:srcRect t="1974" r="63681" b="78889"/>
            <a:stretch>
              <a:fillRect/>
            </a:stretch>
          </p:blipFill>
          <p:spPr bwMode="auto">
            <a:xfrm>
              <a:off x="1716386" y="1638300"/>
              <a:ext cx="7427614" cy="2201301"/>
            </a:xfrm>
            <a:prstGeom prst="rect">
              <a:avLst/>
            </a:prstGeom>
            <a:noFill/>
            <a:ln w="9525">
              <a:noFill/>
              <a:miter lim="800000"/>
              <a:headEnd/>
              <a:tailEnd/>
            </a:ln>
          </p:spPr>
        </p:pic>
        <p:sp>
          <p:nvSpPr>
            <p:cNvPr id="10250" name="Line 14"/>
            <p:cNvSpPr>
              <a:spLocks noChangeShapeType="1"/>
            </p:cNvSpPr>
            <p:nvPr/>
          </p:nvSpPr>
          <p:spPr bwMode="auto">
            <a:xfrm flipV="1">
              <a:off x="4025900" y="2959100"/>
              <a:ext cx="749300" cy="901700"/>
            </a:xfrm>
            <a:prstGeom prst="line">
              <a:avLst/>
            </a:prstGeom>
            <a:noFill/>
            <a:ln w="38100">
              <a:solidFill>
                <a:srgbClr val="FF0000"/>
              </a:solidFill>
              <a:round/>
              <a:headEnd/>
              <a:tailEnd type="triangle" w="med" len="med"/>
            </a:ln>
          </p:spPr>
          <p:txBody>
            <a:bodyPr/>
            <a:lstStyle/>
            <a:p>
              <a:endParaRPr lang="en-US"/>
            </a:p>
          </p:txBody>
        </p:sp>
        <p:sp>
          <p:nvSpPr>
            <p:cNvPr id="10251" name="Text Box 15"/>
            <p:cNvSpPr txBox="1">
              <a:spLocks noChangeArrowheads="1"/>
            </p:cNvSpPr>
            <p:nvPr/>
          </p:nvSpPr>
          <p:spPr bwMode="auto">
            <a:xfrm>
              <a:off x="3540125" y="3871913"/>
              <a:ext cx="1986441" cy="369332"/>
            </a:xfrm>
            <a:prstGeom prst="rect">
              <a:avLst/>
            </a:prstGeom>
            <a:noFill/>
            <a:ln w="9525">
              <a:noFill/>
              <a:miter lim="800000"/>
              <a:headEnd/>
              <a:tailEnd/>
            </a:ln>
          </p:spPr>
          <p:txBody>
            <a:bodyPr wrap="none">
              <a:spAutoFit/>
            </a:bodyPr>
            <a:lstStyle/>
            <a:p>
              <a:r>
                <a:rPr lang="en-US" sz="1800" b="1">
                  <a:solidFill>
                    <a:srgbClr val="FF0000"/>
                  </a:solidFill>
                </a:rPr>
                <a:t>Add a New Folder</a:t>
              </a:r>
            </a:p>
          </p:txBody>
        </p:sp>
        <p:sp>
          <p:nvSpPr>
            <p:cNvPr id="10252" name="Line 18"/>
            <p:cNvSpPr>
              <a:spLocks noChangeShapeType="1"/>
            </p:cNvSpPr>
            <p:nvPr/>
          </p:nvSpPr>
          <p:spPr bwMode="auto">
            <a:xfrm>
              <a:off x="6464300" y="2222500"/>
              <a:ext cx="38100" cy="2628901"/>
            </a:xfrm>
            <a:prstGeom prst="line">
              <a:avLst/>
            </a:prstGeom>
            <a:noFill/>
            <a:ln w="38100">
              <a:solidFill>
                <a:srgbClr val="FF0000"/>
              </a:solidFill>
              <a:round/>
              <a:headEnd/>
              <a:tailEnd type="triangle" w="med" len="med"/>
            </a:ln>
          </p:spPr>
          <p:txBody>
            <a:bodyPr/>
            <a:lstStyle/>
            <a:p>
              <a:endParaRPr lang="en-US"/>
            </a:p>
          </p:txBody>
        </p:sp>
        <p:sp>
          <p:nvSpPr>
            <p:cNvPr id="10253" name="Line 19"/>
            <p:cNvSpPr>
              <a:spLocks noChangeShapeType="1"/>
            </p:cNvSpPr>
            <p:nvPr/>
          </p:nvSpPr>
          <p:spPr bwMode="auto">
            <a:xfrm flipH="1" flipV="1">
              <a:off x="2400300" y="2959099"/>
              <a:ext cx="139700" cy="888999"/>
            </a:xfrm>
            <a:prstGeom prst="line">
              <a:avLst/>
            </a:prstGeom>
            <a:noFill/>
            <a:ln w="38100">
              <a:solidFill>
                <a:srgbClr val="FF0000"/>
              </a:solidFill>
              <a:round/>
              <a:headEnd/>
              <a:tailEnd type="triangle" w="med" len="med"/>
            </a:ln>
          </p:spPr>
          <p:txBody>
            <a:bodyPr/>
            <a:lstStyle/>
            <a:p>
              <a:endParaRPr lang="en-US"/>
            </a:p>
          </p:txBody>
        </p:sp>
        <p:sp>
          <p:nvSpPr>
            <p:cNvPr id="10254" name="Text Box 20"/>
            <p:cNvSpPr txBox="1">
              <a:spLocks noChangeArrowheads="1"/>
            </p:cNvSpPr>
            <p:nvPr/>
          </p:nvSpPr>
          <p:spPr bwMode="auto">
            <a:xfrm>
              <a:off x="6497272" y="3541712"/>
              <a:ext cx="1973628" cy="646331"/>
            </a:xfrm>
            <a:prstGeom prst="rect">
              <a:avLst/>
            </a:prstGeom>
            <a:noFill/>
            <a:ln w="9525">
              <a:noFill/>
              <a:miter lim="800000"/>
              <a:headEnd/>
              <a:tailEnd/>
            </a:ln>
          </p:spPr>
          <p:txBody>
            <a:bodyPr>
              <a:spAutoFit/>
            </a:bodyPr>
            <a:lstStyle/>
            <a:p>
              <a:r>
                <a:rPr lang="en-US" sz="1800" b="1">
                  <a:solidFill>
                    <a:srgbClr val="FF0000"/>
                  </a:solidFill>
                </a:rPr>
                <a:t>Current Folder has been changed</a:t>
              </a:r>
            </a:p>
          </p:txBody>
        </p:sp>
        <p:sp>
          <p:nvSpPr>
            <p:cNvPr id="10255" name="Line 19"/>
            <p:cNvSpPr>
              <a:spLocks noChangeShapeType="1"/>
            </p:cNvSpPr>
            <p:nvPr/>
          </p:nvSpPr>
          <p:spPr bwMode="auto">
            <a:xfrm flipV="1">
              <a:off x="2527300" y="2946399"/>
              <a:ext cx="736600" cy="901699"/>
            </a:xfrm>
            <a:prstGeom prst="line">
              <a:avLst/>
            </a:prstGeom>
            <a:noFill/>
            <a:ln w="38100">
              <a:solidFill>
                <a:srgbClr val="FF0000"/>
              </a:solidFill>
              <a:round/>
              <a:headEnd/>
              <a:tailEnd type="triangle" w="med" len="med"/>
            </a:ln>
          </p:spPr>
          <p:txBody>
            <a:bodyPr/>
            <a:lstStyle/>
            <a:p>
              <a:endParaRPr lang="en-US"/>
            </a:p>
          </p:txBody>
        </p:sp>
        <p:sp>
          <p:nvSpPr>
            <p:cNvPr id="10256" name="Text Box 15"/>
            <p:cNvSpPr txBox="1">
              <a:spLocks noChangeArrowheads="1"/>
            </p:cNvSpPr>
            <p:nvPr/>
          </p:nvSpPr>
          <p:spPr bwMode="auto">
            <a:xfrm>
              <a:off x="1816101" y="3871912"/>
              <a:ext cx="1600200" cy="646331"/>
            </a:xfrm>
            <a:prstGeom prst="rect">
              <a:avLst/>
            </a:prstGeom>
            <a:noFill/>
            <a:ln w="9525">
              <a:noFill/>
              <a:miter lim="800000"/>
              <a:headEnd/>
              <a:tailEnd/>
            </a:ln>
          </p:spPr>
          <p:txBody>
            <a:bodyPr>
              <a:spAutoFit/>
            </a:bodyPr>
            <a:lstStyle/>
            <a:p>
              <a:r>
                <a:rPr lang="en-US" sz="1800" b="1">
                  <a:solidFill>
                    <a:srgbClr val="FF0000"/>
                  </a:solidFill>
                </a:rPr>
                <a:t>Change drive and folders</a:t>
              </a:r>
            </a:p>
          </p:txBody>
        </p:sp>
        <p:sp>
          <p:nvSpPr>
            <p:cNvPr id="21" name="Rounded Rectangle 20"/>
            <p:cNvSpPr/>
            <p:nvPr/>
          </p:nvSpPr>
          <p:spPr>
            <a:xfrm>
              <a:off x="5905630" y="4864099"/>
              <a:ext cx="2235110" cy="3556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19050">
                  <a:solidFill>
                    <a:srgbClr val="FF3300"/>
                  </a:solidFill>
                </a:ln>
              </a:endParaRPr>
            </a:p>
          </p:txBody>
        </p:sp>
        <p:sp>
          <p:nvSpPr>
            <p:cNvPr id="22" name="Rounded Rectangle 21"/>
            <p:cNvSpPr/>
            <p:nvPr/>
          </p:nvSpPr>
          <p:spPr>
            <a:xfrm>
              <a:off x="5740537" y="1854200"/>
              <a:ext cx="2628795" cy="3683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19050">
                  <a:solidFill>
                    <a:srgbClr val="FF3300"/>
                  </a:solidFill>
                </a:ln>
              </a:endParaRPr>
            </a:p>
          </p:txBody>
        </p:sp>
      </p:grpSp>
      <p:sp>
        <p:nvSpPr>
          <p:cNvPr id="1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8"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xfrm>
            <a:off x="7239000" y="0"/>
            <a:ext cx="1905000" cy="457200"/>
          </a:xfrm>
          <a:noFill/>
        </p:spPr>
        <p:txBody>
          <a:bodyPr/>
          <a:lstStyle/>
          <a:p>
            <a:fld id="{3204E04D-C45B-4BBE-B96B-58D9BF34B041}" type="slidenum">
              <a:rPr lang="en-US"/>
              <a:pPr/>
              <a:t>17</a:t>
            </a:fld>
            <a:endParaRPr lang="en-US"/>
          </a:p>
        </p:txBody>
      </p:sp>
      <p:sp>
        <p:nvSpPr>
          <p:cNvPr id="11269" name="Rectangle 1029"/>
          <p:cNvSpPr>
            <a:spLocks noChangeArrowheads="1"/>
          </p:cNvSpPr>
          <p:nvPr/>
        </p:nvSpPr>
        <p:spPr bwMode="auto">
          <a:xfrm>
            <a:off x="0" y="368300"/>
            <a:ext cx="7988300" cy="393700"/>
          </a:xfrm>
          <a:prstGeom prst="rect">
            <a:avLst/>
          </a:prstGeom>
          <a:noFill/>
          <a:ln w="9525">
            <a:noFill/>
            <a:miter lim="800000"/>
            <a:headEnd/>
            <a:tailEnd/>
          </a:ln>
        </p:spPr>
        <p:txBody>
          <a:bodyPr/>
          <a:lstStyle/>
          <a:p>
            <a:pPr>
              <a:spcBef>
                <a:spcPct val="20000"/>
              </a:spcBef>
              <a:tabLst>
                <a:tab pos="461963" algn="l"/>
                <a:tab pos="914400" algn="l"/>
              </a:tabLst>
            </a:pPr>
            <a:r>
              <a:rPr lang="en-US" b="1" u="sng" dirty="0">
                <a:solidFill>
                  <a:schemeClr val="accent2"/>
                </a:solidFill>
                <a:cs typeface="Times New Roman" pitchFamily="18" charset="0"/>
              </a:rPr>
              <a:t>Creating a script (.m) file</a:t>
            </a:r>
          </a:p>
          <a:p>
            <a:pPr>
              <a:spcBef>
                <a:spcPct val="20000"/>
              </a:spcBef>
              <a:tabLst>
                <a:tab pos="461963" algn="l"/>
                <a:tab pos="914400" algn="l"/>
              </a:tabLst>
            </a:pPr>
            <a:endParaRPr lang="en-US" dirty="0">
              <a:solidFill>
                <a:schemeClr val="accent2"/>
              </a:solidFill>
              <a:cs typeface="Times New Roman" pitchFamily="18" charset="0"/>
            </a:endParaRPr>
          </a:p>
        </p:txBody>
      </p:sp>
      <p:grpSp>
        <p:nvGrpSpPr>
          <p:cNvPr id="2" name="Group 15"/>
          <p:cNvGrpSpPr>
            <a:grpSpLocks/>
          </p:cNvGrpSpPr>
          <p:nvPr/>
        </p:nvGrpSpPr>
        <p:grpSpPr bwMode="auto">
          <a:xfrm>
            <a:off x="203200" y="950913"/>
            <a:ext cx="8496300" cy="4149725"/>
            <a:chOff x="647700" y="1192283"/>
            <a:chExt cx="8496300" cy="4149085"/>
          </a:xfrm>
        </p:grpSpPr>
        <p:pic>
          <p:nvPicPr>
            <p:cNvPr id="11273" name="Picture 1043"/>
            <p:cNvPicPr>
              <a:picLocks noChangeAspect="1" noChangeArrowheads="1"/>
            </p:cNvPicPr>
            <p:nvPr/>
          </p:nvPicPr>
          <p:blipFill>
            <a:blip r:embed="rId2" cstate="print"/>
            <a:srcRect t="2222" r="49374" b="53827"/>
            <a:stretch>
              <a:fillRect/>
            </a:stretch>
          </p:blipFill>
          <p:spPr bwMode="auto">
            <a:xfrm>
              <a:off x="647700" y="1192283"/>
              <a:ext cx="8496300" cy="4149085"/>
            </a:xfrm>
            <a:prstGeom prst="rect">
              <a:avLst/>
            </a:prstGeom>
            <a:noFill/>
            <a:ln w="9525">
              <a:noFill/>
              <a:miter lim="800000"/>
              <a:headEnd/>
              <a:tailEnd/>
            </a:ln>
          </p:spPr>
        </p:pic>
        <p:sp>
          <p:nvSpPr>
            <p:cNvPr id="11274" name="Line 1031"/>
            <p:cNvSpPr>
              <a:spLocks noChangeShapeType="1"/>
            </p:cNvSpPr>
            <p:nvPr/>
          </p:nvSpPr>
          <p:spPr bwMode="auto">
            <a:xfrm flipV="1">
              <a:off x="5507819" y="2501898"/>
              <a:ext cx="207181" cy="1852613"/>
            </a:xfrm>
            <a:prstGeom prst="line">
              <a:avLst/>
            </a:prstGeom>
            <a:noFill/>
            <a:ln w="38100">
              <a:solidFill>
                <a:srgbClr val="FF3300"/>
              </a:solidFill>
              <a:round/>
              <a:headEnd/>
              <a:tailEnd type="triangle" w="med" len="med"/>
            </a:ln>
          </p:spPr>
          <p:txBody>
            <a:bodyPr/>
            <a:lstStyle/>
            <a:p>
              <a:endParaRPr lang="en-US"/>
            </a:p>
          </p:txBody>
        </p:sp>
        <p:sp>
          <p:nvSpPr>
            <p:cNvPr id="11275" name="Text Box 1033"/>
            <p:cNvSpPr txBox="1">
              <a:spLocks noChangeArrowheads="1"/>
            </p:cNvSpPr>
            <p:nvPr/>
          </p:nvSpPr>
          <p:spPr bwMode="auto">
            <a:xfrm>
              <a:off x="4631782" y="4354513"/>
              <a:ext cx="4131219" cy="707777"/>
            </a:xfrm>
            <a:prstGeom prst="rect">
              <a:avLst/>
            </a:prstGeom>
            <a:noFill/>
            <a:ln w="9525">
              <a:noFill/>
              <a:miter lim="800000"/>
              <a:headEnd/>
              <a:tailEnd/>
            </a:ln>
          </p:spPr>
          <p:txBody>
            <a:bodyPr wrap="square">
              <a:spAutoFit/>
            </a:bodyPr>
            <a:lstStyle/>
            <a:p>
              <a:pPr>
                <a:spcBef>
                  <a:spcPct val="20000"/>
                </a:spcBef>
              </a:pPr>
              <a:r>
                <a:rPr lang="en-US" sz="2000" b="1" dirty="0">
                  <a:solidFill>
                    <a:schemeClr val="accent2"/>
                  </a:solidFill>
                  <a:cs typeface="Times New Roman" pitchFamily="18" charset="0"/>
                </a:rPr>
                <a:t>Type </a:t>
              </a:r>
              <a:r>
                <a:rPr lang="en-US" sz="2000" b="1" dirty="0">
                  <a:solidFill>
                    <a:srgbClr val="FF0000"/>
                  </a:solidFill>
                  <a:cs typeface="Times New Roman" pitchFamily="18" charset="0"/>
                </a:rPr>
                <a:t>edit</a:t>
              </a:r>
              <a:r>
                <a:rPr lang="en-US" sz="2000" b="1" dirty="0">
                  <a:solidFill>
                    <a:schemeClr val="accent2"/>
                  </a:solidFill>
                  <a:cs typeface="Times New Roman" pitchFamily="18" charset="0"/>
                </a:rPr>
                <a:t>  in the Command Window to run the MATLAB editor</a:t>
              </a:r>
              <a:endParaRPr lang="en-US" sz="2000" b="1" dirty="0">
                <a:solidFill>
                  <a:srgbClr val="FF3300"/>
                </a:solidFill>
              </a:endParaRPr>
            </a:p>
          </p:txBody>
        </p:sp>
        <p:sp>
          <p:nvSpPr>
            <p:cNvPr id="11276" name="Line 1039"/>
            <p:cNvSpPr>
              <a:spLocks noChangeShapeType="1"/>
            </p:cNvSpPr>
            <p:nvPr/>
          </p:nvSpPr>
          <p:spPr bwMode="auto">
            <a:xfrm flipH="1">
              <a:off x="2146300" y="2832099"/>
              <a:ext cx="749300" cy="533401"/>
            </a:xfrm>
            <a:prstGeom prst="line">
              <a:avLst/>
            </a:prstGeom>
            <a:noFill/>
            <a:ln w="38100">
              <a:solidFill>
                <a:srgbClr val="FF3300"/>
              </a:solidFill>
              <a:round/>
              <a:headEnd/>
              <a:tailEnd type="triangle" w="med" len="med"/>
            </a:ln>
          </p:spPr>
          <p:txBody>
            <a:bodyPr/>
            <a:lstStyle/>
            <a:p>
              <a:endParaRPr lang="en-US"/>
            </a:p>
          </p:txBody>
        </p:sp>
        <p:sp>
          <p:nvSpPr>
            <p:cNvPr id="11277" name="Text Box 1040"/>
            <p:cNvSpPr txBox="1">
              <a:spLocks noChangeArrowheads="1"/>
            </p:cNvSpPr>
            <p:nvPr/>
          </p:nvSpPr>
          <p:spPr bwMode="auto">
            <a:xfrm>
              <a:off x="2803525" y="2551113"/>
              <a:ext cx="1828257" cy="369332"/>
            </a:xfrm>
            <a:prstGeom prst="rect">
              <a:avLst/>
            </a:prstGeom>
            <a:noFill/>
            <a:ln w="9525">
              <a:noFill/>
              <a:miter lim="800000"/>
              <a:headEnd/>
              <a:tailEnd/>
            </a:ln>
          </p:spPr>
          <p:txBody>
            <a:bodyPr wrap="none">
              <a:spAutoFit/>
            </a:bodyPr>
            <a:lstStyle/>
            <a:p>
              <a:pPr>
                <a:spcBef>
                  <a:spcPct val="20000"/>
                </a:spcBef>
              </a:pPr>
              <a:r>
                <a:rPr lang="en-US" sz="1800" b="1">
                  <a:solidFill>
                    <a:schemeClr val="accent2"/>
                  </a:solidFill>
                  <a:cs typeface="Times New Roman" pitchFamily="18" charset="0"/>
                </a:rPr>
                <a:t>MATLAB editor</a:t>
              </a:r>
              <a:endParaRPr lang="en-US" sz="1800" b="1">
                <a:solidFill>
                  <a:srgbClr val="FF3300"/>
                </a:solidFill>
              </a:endParaRPr>
            </a:p>
          </p:txBody>
        </p:sp>
      </p:grpSp>
      <p:sp>
        <p:nvSpPr>
          <p:cNvPr id="15" name="Text Box 1033"/>
          <p:cNvSpPr txBox="1">
            <a:spLocks noChangeArrowheads="1"/>
          </p:cNvSpPr>
          <p:nvPr/>
        </p:nvSpPr>
        <p:spPr bwMode="auto">
          <a:xfrm>
            <a:off x="393700" y="5243513"/>
            <a:ext cx="8750300" cy="1508105"/>
          </a:xfrm>
          <a:prstGeom prst="rect">
            <a:avLst/>
          </a:prstGeom>
          <a:noFill/>
          <a:ln w="9525">
            <a:noFill/>
            <a:miter lim="800000"/>
            <a:headEnd/>
            <a:tailEnd/>
          </a:ln>
          <a:effectLst/>
        </p:spPr>
        <p:txBody>
          <a:bodyPr wrap="square">
            <a:spAutoFit/>
          </a:bodyPr>
          <a:lstStyle/>
          <a:p>
            <a:pPr>
              <a:spcBef>
                <a:spcPct val="20000"/>
              </a:spcBef>
              <a:defRPr/>
            </a:pPr>
            <a:r>
              <a:rPr lang="en-US" sz="2000" b="1" u="sng" dirty="0">
                <a:solidFill>
                  <a:schemeClr val="accent2"/>
                </a:solidFill>
                <a:cs typeface="Times New Roman" pitchFamily="18" charset="0"/>
              </a:rPr>
              <a:t>Notes</a:t>
            </a:r>
            <a:r>
              <a:rPr lang="en-US" sz="2000" b="1" dirty="0">
                <a:solidFill>
                  <a:schemeClr val="accent2"/>
                </a:solidFill>
                <a:cs typeface="Times New Roman" pitchFamily="18" charset="0"/>
              </a:rPr>
              <a:t>:</a:t>
            </a:r>
          </a:p>
          <a:p>
            <a:pPr marL="228600" indent="-228600">
              <a:spcBef>
                <a:spcPct val="20000"/>
              </a:spcBef>
              <a:buFont typeface="Arial" pitchFamily="34" charset="0"/>
              <a:buChar char="•"/>
              <a:tabLst>
                <a:tab pos="228600" algn="l"/>
              </a:tabLst>
              <a:defRPr/>
            </a:pPr>
            <a:r>
              <a:rPr lang="en-US" sz="2000" b="1" dirty="0">
                <a:solidFill>
                  <a:schemeClr val="accent2"/>
                </a:solidFill>
                <a:cs typeface="Times New Roman" pitchFamily="18" charset="0"/>
              </a:rPr>
              <a:t>Type </a:t>
            </a:r>
            <a:r>
              <a:rPr lang="en-US" sz="2000" b="1" dirty="0">
                <a:solidFill>
                  <a:srgbClr val="FF0000"/>
                </a:solidFill>
                <a:cs typeface="Times New Roman" pitchFamily="18" charset="0"/>
              </a:rPr>
              <a:t>edit</a:t>
            </a:r>
            <a:r>
              <a:rPr lang="en-US" sz="2000" b="1" dirty="0">
                <a:solidFill>
                  <a:schemeClr val="accent2"/>
                </a:solidFill>
                <a:cs typeface="Times New Roman" pitchFamily="18" charset="0"/>
              </a:rPr>
              <a:t> to open the editor</a:t>
            </a:r>
          </a:p>
          <a:p>
            <a:pPr marL="228600" indent="-228600">
              <a:spcBef>
                <a:spcPct val="20000"/>
              </a:spcBef>
              <a:buFont typeface="Arial" pitchFamily="34" charset="0"/>
              <a:buChar char="•"/>
              <a:tabLst>
                <a:tab pos="228600" algn="l"/>
              </a:tabLst>
              <a:defRPr/>
            </a:pPr>
            <a:r>
              <a:rPr lang="en-US" sz="2000" b="1" dirty="0">
                <a:solidFill>
                  <a:schemeClr val="accent2"/>
                </a:solidFill>
                <a:cs typeface="Times New Roman" pitchFamily="18" charset="0"/>
              </a:rPr>
              <a:t>Type </a:t>
            </a:r>
            <a:r>
              <a:rPr lang="en-US" sz="2000" b="1" dirty="0">
                <a:solidFill>
                  <a:srgbClr val="FF0000"/>
                </a:solidFill>
                <a:cs typeface="Times New Roman" pitchFamily="18" charset="0"/>
              </a:rPr>
              <a:t>edit </a:t>
            </a:r>
            <a:r>
              <a:rPr lang="en-US" sz="2000" b="1" dirty="0" err="1">
                <a:solidFill>
                  <a:srgbClr val="FF0000"/>
                </a:solidFill>
                <a:cs typeface="Times New Roman" pitchFamily="18" charset="0"/>
              </a:rPr>
              <a:t>MyFile.m</a:t>
            </a:r>
            <a:r>
              <a:rPr lang="en-US" sz="2000" b="1" dirty="0">
                <a:solidFill>
                  <a:srgbClr val="FF0000"/>
                </a:solidFill>
                <a:cs typeface="Times New Roman" pitchFamily="18" charset="0"/>
              </a:rPr>
              <a:t> </a:t>
            </a:r>
            <a:r>
              <a:rPr lang="en-US" sz="2000" b="1" dirty="0">
                <a:solidFill>
                  <a:schemeClr val="accent2"/>
                </a:solidFill>
                <a:cs typeface="Times New Roman" pitchFamily="18" charset="0"/>
              </a:rPr>
              <a:t>to create a new file named </a:t>
            </a:r>
            <a:r>
              <a:rPr lang="en-US" sz="2000" b="1" dirty="0" err="1">
                <a:solidFill>
                  <a:schemeClr val="accent2"/>
                </a:solidFill>
                <a:cs typeface="Times New Roman" pitchFamily="18" charset="0"/>
              </a:rPr>
              <a:t>MyFile.m</a:t>
            </a:r>
            <a:r>
              <a:rPr lang="en-US" sz="2000" b="1" dirty="0">
                <a:solidFill>
                  <a:schemeClr val="accent2"/>
                </a:solidFill>
                <a:cs typeface="Times New Roman" pitchFamily="18" charset="0"/>
              </a:rPr>
              <a:t> (if it does not exits)</a:t>
            </a:r>
          </a:p>
          <a:p>
            <a:pPr marL="228600" indent="-228600">
              <a:spcBef>
                <a:spcPct val="20000"/>
              </a:spcBef>
              <a:buFont typeface="Arial" pitchFamily="34" charset="0"/>
              <a:buChar char="•"/>
              <a:tabLst>
                <a:tab pos="228600" algn="l"/>
              </a:tabLst>
              <a:defRPr/>
            </a:pPr>
            <a:r>
              <a:rPr lang="en-US" sz="2000" b="1" dirty="0" smtClean="0">
                <a:solidFill>
                  <a:schemeClr val="accent2"/>
                </a:solidFill>
                <a:cs typeface="Times New Roman" pitchFamily="18" charset="0"/>
              </a:rPr>
              <a:t>Type </a:t>
            </a:r>
            <a:r>
              <a:rPr lang="en-US" sz="2000" b="1" dirty="0">
                <a:solidFill>
                  <a:srgbClr val="FF0000"/>
                </a:solidFill>
                <a:cs typeface="Times New Roman" pitchFamily="18" charset="0"/>
              </a:rPr>
              <a:t>edit </a:t>
            </a:r>
            <a:r>
              <a:rPr lang="en-US" sz="2000" b="1" dirty="0" err="1">
                <a:solidFill>
                  <a:srgbClr val="FF0000"/>
                </a:solidFill>
                <a:cs typeface="Times New Roman" pitchFamily="18" charset="0"/>
              </a:rPr>
              <a:t>MyFile.m</a:t>
            </a:r>
            <a:r>
              <a:rPr lang="en-US" sz="2000" b="1" dirty="0">
                <a:solidFill>
                  <a:srgbClr val="FF0000"/>
                </a:solidFill>
                <a:cs typeface="Times New Roman" pitchFamily="18" charset="0"/>
              </a:rPr>
              <a:t> </a:t>
            </a:r>
            <a:r>
              <a:rPr lang="en-US" sz="2000" b="1" dirty="0">
                <a:solidFill>
                  <a:schemeClr val="accent2"/>
                </a:solidFill>
                <a:cs typeface="Times New Roman" pitchFamily="18" charset="0"/>
              </a:rPr>
              <a:t>to open an existing file named </a:t>
            </a:r>
            <a:r>
              <a:rPr lang="en-US" sz="2000" b="1" dirty="0" err="1">
                <a:solidFill>
                  <a:schemeClr val="accent2"/>
                </a:solidFill>
                <a:cs typeface="Times New Roman" pitchFamily="18" charset="0"/>
              </a:rPr>
              <a:t>MyFile.m</a:t>
            </a:r>
            <a:endParaRPr lang="en-US" sz="2000" b="1" dirty="0">
              <a:solidFill>
                <a:schemeClr val="accent2"/>
              </a:solidFill>
              <a:cs typeface="Times New Roman" pitchFamily="18" charset="0"/>
            </a:endParaRPr>
          </a:p>
        </p:txBody>
      </p:sp>
      <p:sp>
        <p:nvSpPr>
          <p:cNvPr id="14"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xfrm>
            <a:off x="7239000" y="0"/>
            <a:ext cx="1905000" cy="457200"/>
          </a:xfrm>
          <a:noFill/>
        </p:spPr>
        <p:txBody>
          <a:bodyPr/>
          <a:lstStyle/>
          <a:p>
            <a:fld id="{9A0D6992-C93D-48EC-874C-9B89EAD50312}" type="slidenum">
              <a:rPr lang="en-US"/>
              <a:pPr/>
              <a:t>18</a:t>
            </a:fld>
            <a:endParaRPr lang="en-US" dirty="0"/>
          </a:p>
        </p:txBody>
      </p:sp>
      <p:sp>
        <p:nvSpPr>
          <p:cNvPr id="15365" name="Rectangle 5"/>
          <p:cNvSpPr>
            <a:spLocks noChangeArrowheads="1"/>
          </p:cNvSpPr>
          <p:nvPr/>
        </p:nvSpPr>
        <p:spPr bwMode="auto">
          <a:xfrm>
            <a:off x="0" y="393700"/>
            <a:ext cx="9144000" cy="2213022"/>
          </a:xfrm>
          <a:prstGeom prst="rect">
            <a:avLst/>
          </a:prstGeom>
          <a:noFill/>
          <a:ln w="9525">
            <a:noFill/>
            <a:miter lim="800000"/>
            <a:headEnd/>
            <a:tailEnd/>
          </a:ln>
        </p:spPr>
        <p:txBody>
          <a:bodyPr/>
          <a:lstStyle/>
          <a:p>
            <a:pPr>
              <a:spcBef>
                <a:spcPct val="20000"/>
              </a:spcBef>
              <a:tabLst>
                <a:tab pos="461963" algn="l"/>
                <a:tab pos="914400" algn="l"/>
              </a:tabLst>
            </a:pPr>
            <a:r>
              <a:rPr lang="en-US" sz="2200" b="1" u="sng" dirty="0">
                <a:solidFill>
                  <a:schemeClr val="accent2"/>
                </a:solidFill>
                <a:cs typeface="Times New Roman" pitchFamily="18" charset="0"/>
              </a:rPr>
              <a:t>Using MATLAB’s INPUT function</a:t>
            </a:r>
          </a:p>
          <a:p>
            <a:pPr>
              <a:spcBef>
                <a:spcPct val="20000"/>
              </a:spcBef>
              <a:tabLst>
                <a:tab pos="461963" algn="l"/>
                <a:tab pos="914400" algn="l"/>
              </a:tabLst>
            </a:pPr>
            <a:r>
              <a:rPr lang="en-US" sz="2200" dirty="0">
                <a:solidFill>
                  <a:schemeClr val="accent2"/>
                </a:solidFill>
                <a:cs typeface="Times New Roman" pitchFamily="18" charset="0"/>
              </a:rPr>
              <a:t>The following MATLAB function is </a:t>
            </a:r>
            <a:r>
              <a:rPr lang="en-US" sz="2200" dirty="0" smtClean="0">
                <a:solidFill>
                  <a:schemeClr val="accent2"/>
                </a:solidFill>
                <a:cs typeface="Times New Roman" pitchFamily="18" charset="0"/>
              </a:rPr>
              <a:t>used to prompt </a:t>
            </a:r>
            <a:r>
              <a:rPr lang="en-US" sz="2200" dirty="0">
                <a:solidFill>
                  <a:schemeClr val="accent2"/>
                </a:solidFill>
                <a:cs typeface="Times New Roman" pitchFamily="18" charset="0"/>
              </a:rPr>
              <a:t>the user to enter inputs:</a:t>
            </a:r>
          </a:p>
          <a:p>
            <a:pPr>
              <a:spcBef>
                <a:spcPct val="20000"/>
              </a:spcBef>
              <a:tabLst>
                <a:tab pos="461963" algn="l"/>
                <a:tab pos="914400" algn="l"/>
              </a:tabLst>
            </a:pPr>
            <a:r>
              <a:rPr lang="en-US" sz="2200" b="1" dirty="0" smtClean="0">
                <a:solidFill>
                  <a:srgbClr val="FF0000"/>
                </a:solidFill>
                <a:cs typeface="Times New Roman" pitchFamily="18" charset="0"/>
              </a:rPr>
              <a:t>		input </a:t>
            </a:r>
            <a:r>
              <a:rPr lang="en-US" sz="2200" b="1" dirty="0">
                <a:solidFill>
                  <a:srgbClr val="FF0000"/>
                </a:solidFill>
                <a:cs typeface="Times New Roman" pitchFamily="18" charset="0"/>
              </a:rPr>
              <a:t>(‘message’) </a:t>
            </a:r>
            <a:r>
              <a:rPr lang="en-US" sz="2200" b="1" dirty="0" smtClean="0">
                <a:solidFill>
                  <a:srgbClr val="FF0000"/>
                </a:solidFill>
                <a:cs typeface="Times New Roman" pitchFamily="18" charset="0"/>
              </a:rPr>
              <a:t>  </a:t>
            </a:r>
            <a:r>
              <a:rPr lang="en-US" sz="2200" dirty="0" smtClean="0">
                <a:solidFill>
                  <a:schemeClr val="accent2"/>
                </a:solidFill>
                <a:cs typeface="Times New Roman" pitchFamily="18" charset="0"/>
              </a:rPr>
              <a:t> % returns </a:t>
            </a:r>
            <a:r>
              <a:rPr lang="en-US" sz="2200" dirty="0">
                <a:solidFill>
                  <a:schemeClr val="accent2"/>
                </a:solidFill>
                <a:cs typeface="Times New Roman" pitchFamily="18" charset="0"/>
              </a:rPr>
              <a:t>a value entered from the keyboard.</a:t>
            </a:r>
          </a:p>
          <a:p>
            <a:pPr>
              <a:spcBef>
                <a:spcPct val="20000"/>
              </a:spcBef>
              <a:tabLst>
                <a:tab pos="461963" algn="l"/>
                <a:tab pos="914400" algn="l"/>
              </a:tabLst>
            </a:pPr>
            <a:r>
              <a:rPr lang="en-US" sz="2200" b="1" u="sng" dirty="0">
                <a:solidFill>
                  <a:schemeClr val="accent2"/>
                </a:solidFill>
                <a:cs typeface="Times New Roman" pitchFamily="18" charset="0"/>
              </a:rPr>
              <a:t>Example</a:t>
            </a:r>
            <a:r>
              <a:rPr lang="en-US" sz="2200" b="1" dirty="0">
                <a:solidFill>
                  <a:schemeClr val="accent2"/>
                </a:solidFill>
                <a:cs typeface="Times New Roman" pitchFamily="18" charset="0"/>
              </a:rPr>
              <a:t>: </a:t>
            </a:r>
          </a:p>
          <a:p>
            <a:pPr>
              <a:spcBef>
                <a:spcPct val="20000"/>
              </a:spcBef>
              <a:tabLst>
                <a:tab pos="461963" algn="l"/>
                <a:tab pos="914400" algn="l"/>
              </a:tabLst>
            </a:pPr>
            <a:r>
              <a:rPr lang="en-US" sz="2200" dirty="0">
                <a:solidFill>
                  <a:schemeClr val="accent2"/>
                </a:solidFill>
                <a:cs typeface="Times New Roman" pitchFamily="18" charset="0"/>
              </a:rPr>
              <a:t>	</a:t>
            </a:r>
            <a:r>
              <a:rPr lang="en-US" sz="2200" dirty="0" smtClean="0">
                <a:solidFill>
                  <a:schemeClr val="accent2"/>
                </a:solidFill>
                <a:cs typeface="Times New Roman" pitchFamily="18" charset="0"/>
              </a:rPr>
              <a:t>	</a:t>
            </a:r>
            <a:r>
              <a:rPr lang="en-US" sz="2200" b="1" dirty="0" smtClean="0">
                <a:solidFill>
                  <a:srgbClr val="FF0000"/>
                </a:solidFill>
                <a:cs typeface="Times New Roman" pitchFamily="18" charset="0"/>
              </a:rPr>
              <a:t>R </a:t>
            </a:r>
            <a:r>
              <a:rPr lang="en-US" sz="2200" b="1" dirty="0">
                <a:solidFill>
                  <a:srgbClr val="FF0000"/>
                </a:solidFill>
                <a:cs typeface="Times New Roman" pitchFamily="18" charset="0"/>
              </a:rPr>
              <a:t>= input(‘Enter the </a:t>
            </a:r>
            <a:r>
              <a:rPr lang="en-US" sz="2200" b="1" dirty="0" smtClean="0">
                <a:solidFill>
                  <a:srgbClr val="FF0000"/>
                </a:solidFill>
                <a:cs typeface="Times New Roman" pitchFamily="18" charset="0"/>
              </a:rPr>
              <a:t>resistance in ohms’);</a:t>
            </a:r>
            <a:endParaRPr lang="en-US" sz="2200" b="1" dirty="0">
              <a:solidFill>
                <a:srgbClr val="FF0000"/>
              </a:solidFill>
              <a:cs typeface="Times New Roman" pitchFamily="18" charset="0"/>
            </a:endParaRPr>
          </a:p>
        </p:txBody>
      </p:sp>
      <p:sp>
        <p:nvSpPr>
          <p:cNvPr id="15366" name="Rectangle 14"/>
          <p:cNvSpPr>
            <a:spLocks noChangeArrowheads="1"/>
          </p:cNvSpPr>
          <p:nvPr/>
        </p:nvSpPr>
        <p:spPr bwMode="auto">
          <a:xfrm>
            <a:off x="0" y="3568700"/>
            <a:ext cx="9144000" cy="1778000"/>
          </a:xfrm>
          <a:prstGeom prst="rect">
            <a:avLst/>
          </a:prstGeom>
          <a:noFill/>
          <a:ln w="9525">
            <a:noFill/>
            <a:miter lim="800000"/>
            <a:headEnd/>
            <a:tailEnd/>
          </a:ln>
        </p:spPr>
        <p:txBody>
          <a:bodyPr/>
          <a:lstStyle/>
          <a:p>
            <a:pPr>
              <a:lnSpc>
                <a:spcPct val="90000"/>
              </a:lnSpc>
              <a:spcBef>
                <a:spcPct val="20000"/>
              </a:spcBef>
              <a:tabLst>
                <a:tab pos="461963" algn="l"/>
                <a:tab pos="914400" algn="l"/>
              </a:tabLst>
            </a:pPr>
            <a:r>
              <a:rPr lang="en-US" sz="2200" b="1" u="sng" dirty="0">
                <a:solidFill>
                  <a:schemeClr val="accent2"/>
                </a:solidFill>
                <a:cs typeface="Times New Roman" pitchFamily="18" charset="0"/>
              </a:rPr>
              <a:t>Example</a:t>
            </a:r>
            <a:r>
              <a:rPr lang="en-US" sz="2200" dirty="0">
                <a:solidFill>
                  <a:schemeClr val="accent2"/>
                </a:solidFill>
                <a:cs typeface="Times New Roman" pitchFamily="18" charset="0"/>
              </a:rPr>
              <a:t>:  </a:t>
            </a:r>
            <a:endParaRPr lang="en-US" sz="2200" dirty="0" smtClean="0">
              <a:solidFill>
                <a:schemeClr val="accent2"/>
              </a:solidFill>
              <a:cs typeface="Times New Roman" pitchFamily="18" charset="0"/>
            </a:endParaRPr>
          </a:p>
          <a:p>
            <a:pPr marL="342900" indent="-342900">
              <a:lnSpc>
                <a:spcPct val="90000"/>
              </a:lnSpc>
              <a:spcBef>
                <a:spcPct val="20000"/>
              </a:spcBef>
              <a:buFont typeface="Arial" panose="020B0604020202020204" pitchFamily="34" charset="0"/>
              <a:buChar char="•"/>
              <a:tabLst>
                <a:tab pos="461963" algn="l"/>
                <a:tab pos="914400" algn="l"/>
              </a:tabLst>
            </a:pPr>
            <a:r>
              <a:rPr lang="en-US" sz="2200" dirty="0" smtClean="0">
                <a:solidFill>
                  <a:schemeClr val="accent2"/>
                </a:solidFill>
                <a:cs typeface="Times New Roman" pitchFamily="18" charset="0"/>
              </a:rPr>
              <a:t>Write </a:t>
            </a:r>
            <a:r>
              <a:rPr lang="en-US" sz="2200" dirty="0">
                <a:solidFill>
                  <a:schemeClr val="accent2"/>
                </a:solidFill>
                <a:cs typeface="Times New Roman" pitchFamily="18" charset="0"/>
              </a:rPr>
              <a:t>a MATLAB program to calculate the </a:t>
            </a:r>
            <a:r>
              <a:rPr lang="en-US" sz="2200" dirty="0" smtClean="0">
                <a:solidFill>
                  <a:schemeClr val="accent2"/>
                </a:solidFill>
                <a:cs typeface="Times New Roman" pitchFamily="18" charset="0"/>
              </a:rPr>
              <a:t>power </a:t>
            </a:r>
            <a:r>
              <a:rPr lang="en-US" sz="2200" dirty="0" smtClean="0">
                <a:solidFill>
                  <a:schemeClr val="accent2"/>
                </a:solidFill>
                <a:cs typeface="Times New Roman" pitchFamily="18" charset="0"/>
              </a:rPr>
              <a:t>absorbed </a:t>
            </a:r>
            <a:r>
              <a:rPr lang="en-US" sz="2200" dirty="0" smtClean="0">
                <a:solidFill>
                  <a:schemeClr val="accent2"/>
                </a:solidFill>
                <a:cs typeface="Times New Roman" pitchFamily="18" charset="0"/>
              </a:rPr>
              <a:t>by a resistor.</a:t>
            </a:r>
          </a:p>
          <a:p>
            <a:pPr marL="342900" indent="-342900">
              <a:lnSpc>
                <a:spcPct val="90000"/>
              </a:lnSpc>
              <a:spcBef>
                <a:spcPct val="20000"/>
              </a:spcBef>
              <a:buFont typeface="Arial" panose="020B0604020202020204" pitchFamily="34" charset="0"/>
              <a:buChar char="•"/>
              <a:tabLst>
                <a:tab pos="461963" algn="l"/>
                <a:tab pos="914400" algn="l"/>
              </a:tabLst>
            </a:pPr>
            <a:r>
              <a:rPr lang="en-US" sz="2200" dirty="0" smtClean="0">
                <a:solidFill>
                  <a:schemeClr val="accent2"/>
                </a:solidFill>
                <a:cs typeface="Times New Roman" pitchFamily="18" charset="0"/>
              </a:rPr>
              <a:t>Prompt the user to enter the resistance and the voltage.</a:t>
            </a:r>
          </a:p>
          <a:p>
            <a:pPr marL="342900" indent="-342900">
              <a:lnSpc>
                <a:spcPct val="90000"/>
              </a:lnSpc>
              <a:spcBef>
                <a:spcPct val="20000"/>
              </a:spcBef>
              <a:buFont typeface="Arial" panose="020B0604020202020204" pitchFamily="34" charset="0"/>
              <a:buChar char="•"/>
              <a:tabLst>
                <a:tab pos="461963" algn="l"/>
                <a:tab pos="914400" algn="l"/>
              </a:tabLst>
            </a:pPr>
            <a:r>
              <a:rPr lang="en-US" sz="2200" dirty="0" smtClean="0">
                <a:solidFill>
                  <a:schemeClr val="accent2"/>
                </a:solidFill>
                <a:cs typeface="Times New Roman" pitchFamily="18" charset="0"/>
              </a:rPr>
              <a:t>Display </a:t>
            </a:r>
            <a:r>
              <a:rPr lang="en-US" sz="2200" dirty="0">
                <a:solidFill>
                  <a:schemeClr val="accent2"/>
                </a:solidFill>
                <a:cs typeface="Times New Roman" pitchFamily="18" charset="0"/>
              </a:rPr>
              <a:t>the input values and the output (with units).</a:t>
            </a:r>
          </a:p>
          <a:p>
            <a:pPr>
              <a:lnSpc>
                <a:spcPct val="90000"/>
              </a:lnSpc>
              <a:spcBef>
                <a:spcPct val="20000"/>
              </a:spcBef>
              <a:tabLst>
                <a:tab pos="461963" algn="l"/>
                <a:tab pos="914400" algn="l"/>
              </a:tabLst>
            </a:pPr>
            <a:r>
              <a:rPr lang="en-US" sz="2200" b="1" dirty="0">
                <a:solidFill>
                  <a:srgbClr val="FF0000"/>
                </a:solidFill>
                <a:cs typeface="Times New Roman" pitchFamily="18" charset="0"/>
              </a:rPr>
              <a:t>Solution – next page</a:t>
            </a: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7"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xfrm>
            <a:off x="7239000" y="0"/>
            <a:ext cx="1905000" cy="457200"/>
          </a:xfrm>
          <a:noFill/>
        </p:spPr>
        <p:txBody>
          <a:bodyPr/>
          <a:lstStyle/>
          <a:p>
            <a:fld id="{A92BAFC4-3236-4B73-96DE-40526893E762}" type="slidenum">
              <a:rPr lang="en-US"/>
              <a:pPr/>
              <a:t>19</a:t>
            </a:fld>
            <a:endParaRPr lang="en-US"/>
          </a:p>
        </p:txBody>
      </p:sp>
      <p:sp>
        <p:nvSpPr>
          <p:cNvPr id="12293" name="Rectangle 5"/>
          <p:cNvSpPr>
            <a:spLocks noChangeArrowheads="1"/>
          </p:cNvSpPr>
          <p:nvPr/>
        </p:nvSpPr>
        <p:spPr bwMode="auto">
          <a:xfrm>
            <a:off x="0" y="393700"/>
            <a:ext cx="1179303" cy="963403"/>
          </a:xfrm>
          <a:prstGeom prst="rect">
            <a:avLst/>
          </a:prstGeom>
          <a:noFill/>
          <a:ln w="9525">
            <a:noFill/>
            <a:miter lim="800000"/>
            <a:headEnd/>
            <a:tailEnd/>
          </a:ln>
        </p:spPr>
        <p:txBody>
          <a:bodyPr/>
          <a:lstStyle/>
          <a:p>
            <a:pPr>
              <a:spcBef>
                <a:spcPct val="20000"/>
              </a:spcBef>
              <a:tabLst>
                <a:tab pos="461963" algn="l"/>
                <a:tab pos="914400" algn="l"/>
              </a:tabLst>
            </a:pPr>
            <a:r>
              <a:rPr lang="en-US" sz="1800" b="1" u="sng" dirty="0" smtClean="0">
                <a:solidFill>
                  <a:schemeClr val="accent2"/>
                </a:solidFill>
                <a:cs typeface="Times New Roman" pitchFamily="18" charset="0"/>
              </a:rPr>
              <a:t>Sample MATLAB </a:t>
            </a:r>
            <a:r>
              <a:rPr lang="en-US" sz="1800" b="1" u="sng" dirty="0" smtClean="0">
                <a:solidFill>
                  <a:schemeClr val="accent2"/>
                </a:solidFill>
                <a:cs typeface="Times New Roman" pitchFamily="18" charset="0"/>
              </a:rPr>
              <a:t>program</a:t>
            </a:r>
            <a:endParaRPr lang="en-US" sz="1800" b="1" u="sng" dirty="0" smtClean="0">
              <a:solidFill>
                <a:schemeClr val="accent2"/>
              </a:solidFill>
              <a:cs typeface="Times New Roman" pitchFamily="18" charset="0"/>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258" y="5354397"/>
            <a:ext cx="5306103" cy="1503603"/>
          </a:xfrm>
          <a:prstGeom prst="rect">
            <a:avLst/>
          </a:prstGeom>
          <a:noFill/>
          <a:ln w="38100">
            <a:solidFill>
              <a:schemeClr val="accent2"/>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13109" y="5354689"/>
            <a:ext cx="1798890" cy="400110"/>
          </a:xfrm>
          <a:prstGeom prst="rect">
            <a:avLst/>
          </a:prstGeom>
        </p:spPr>
        <p:txBody>
          <a:bodyPr wrap="none">
            <a:spAutoFit/>
          </a:bodyPr>
          <a:lstStyle/>
          <a:p>
            <a:r>
              <a:rPr lang="en-US" sz="2000" u="sng" dirty="0" smtClean="0">
                <a:solidFill>
                  <a:schemeClr val="accent2"/>
                </a:solidFill>
                <a:cs typeface="Times New Roman" pitchFamily="18" charset="0"/>
              </a:rPr>
              <a:t>Sample Output</a:t>
            </a:r>
            <a:r>
              <a:rPr lang="en-US" sz="2000" dirty="0" smtClean="0">
                <a:solidFill>
                  <a:schemeClr val="accent2"/>
                </a:solidFill>
                <a:cs typeface="Times New Roman" pitchFamily="18" charset="0"/>
              </a:rPr>
              <a:t>:</a:t>
            </a:r>
            <a:endParaRPr lang="en-US" sz="2000" dirty="0"/>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303" y="457200"/>
            <a:ext cx="7943850"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116792" y="3138260"/>
            <a:ext cx="2006359" cy="1323439"/>
          </a:xfrm>
          <a:prstGeom prst="rect">
            <a:avLst/>
          </a:prstGeom>
          <a:ln w="38100">
            <a:solidFill>
              <a:srgbClr val="FF0000"/>
            </a:solidFill>
          </a:ln>
        </p:spPr>
        <p:txBody>
          <a:bodyPr wrap="square">
            <a:spAutoFit/>
          </a:bodyPr>
          <a:lstStyle/>
          <a:p>
            <a:r>
              <a:rPr lang="en-US" sz="1600" dirty="0" smtClean="0">
                <a:solidFill>
                  <a:srgbClr val="FF0000"/>
                </a:solidFill>
                <a:cs typeface="Times New Roman" pitchFamily="18" charset="0"/>
              </a:rPr>
              <a:t>Run the program by selecting </a:t>
            </a:r>
            <a:r>
              <a:rPr lang="en-US" sz="1600" b="1" u="sng" dirty="0" smtClean="0">
                <a:solidFill>
                  <a:srgbClr val="FF0000"/>
                </a:solidFill>
                <a:cs typeface="Times New Roman" pitchFamily="18" charset="0"/>
              </a:rPr>
              <a:t>Run</a:t>
            </a:r>
            <a:r>
              <a:rPr lang="en-US" sz="1600" dirty="0" smtClean="0">
                <a:solidFill>
                  <a:srgbClr val="FF0000"/>
                </a:solidFill>
                <a:cs typeface="Times New Roman" pitchFamily="18" charset="0"/>
              </a:rPr>
              <a:t> in the editor or by entering </a:t>
            </a:r>
            <a:r>
              <a:rPr lang="en-US" sz="1600" b="1" i="1" dirty="0" err="1" smtClean="0">
                <a:solidFill>
                  <a:srgbClr val="FF0000"/>
                </a:solidFill>
                <a:cs typeface="Times New Roman" pitchFamily="18" charset="0"/>
              </a:rPr>
              <a:t>Resistor_Power</a:t>
            </a:r>
            <a:r>
              <a:rPr lang="en-US" sz="1600" dirty="0" smtClean="0">
                <a:solidFill>
                  <a:srgbClr val="FF0000"/>
                </a:solidFill>
                <a:cs typeface="Times New Roman" pitchFamily="18" charset="0"/>
              </a:rPr>
              <a:t> in the Command Window.</a:t>
            </a:r>
            <a:endParaRPr lang="en-US" sz="1600" dirty="0">
              <a:solidFill>
                <a:srgbClr val="FF0000"/>
              </a:solidFill>
            </a:endParaRPr>
          </a:p>
        </p:txBody>
      </p:sp>
      <p:sp>
        <p:nvSpPr>
          <p:cNvPr id="2" name="Rectangle 1"/>
          <p:cNvSpPr/>
          <p:nvPr/>
        </p:nvSpPr>
        <p:spPr>
          <a:xfrm>
            <a:off x="6297283" y="1009291"/>
            <a:ext cx="457200" cy="7850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11" idx="0"/>
          </p:cNvCxnSpPr>
          <p:nvPr/>
        </p:nvCxnSpPr>
        <p:spPr>
          <a:xfrm>
            <a:off x="6754483" y="1794294"/>
            <a:ext cx="1365489" cy="13439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xfrm>
            <a:off x="7239000" y="0"/>
            <a:ext cx="1905000" cy="457200"/>
          </a:xfrm>
          <a:noFill/>
        </p:spPr>
        <p:txBody>
          <a:bodyPr/>
          <a:lstStyle/>
          <a:p>
            <a:fld id="{7FFC33B7-8EF3-4949-B925-A20E0F169252}" type="slidenum">
              <a:rPr lang="en-US" smtClean="0"/>
              <a:pPr/>
              <a:t>2</a:t>
            </a:fld>
            <a:endParaRPr lang="en-US" dirty="0" smtClean="0"/>
          </a:p>
        </p:txBody>
      </p:sp>
      <p:sp>
        <p:nvSpPr>
          <p:cNvPr id="13316"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318" name="Rectangle 6"/>
          <p:cNvSpPr>
            <a:spLocks noChangeArrowheads="1"/>
          </p:cNvSpPr>
          <p:nvPr/>
        </p:nvSpPr>
        <p:spPr bwMode="auto">
          <a:xfrm>
            <a:off x="0" y="457200"/>
            <a:ext cx="9144000" cy="2667000"/>
          </a:xfrm>
          <a:prstGeom prst="rect">
            <a:avLst/>
          </a:prstGeom>
          <a:noFill/>
          <a:ln w="9525">
            <a:noFill/>
            <a:miter lim="800000"/>
            <a:headEnd/>
            <a:tailEnd/>
          </a:ln>
        </p:spPr>
        <p:txBody>
          <a:bodyPr/>
          <a:lstStyle/>
          <a:p>
            <a:pPr>
              <a:spcBef>
                <a:spcPct val="20000"/>
              </a:spcBef>
              <a:tabLst>
                <a:tab pos="228600" algn="l"/>
                <a:tab pos="914400" algn="l"/>
              </a:tabLst>
            </a:pPr>
            <a:r>
              <a:rPr lang="en-US" b="1" u="sng" dirty="0" smtClean="0">
                <a:solidFill>
                  <a:schemeClr val="accent2"/>
                </a:solidFill>
                <a:cs typeface="Times New Roman" pitchFamily="18" charset="0"/>
              </a:rPr>
              <a:t>MATLAB Student Edition</a:t>
            </a:r>
            <a:r>
              <a:rPr lang="en-US" b="1" dirty="0" smtClean="0">
                <a:solidFill>
                  <a:schemeClr val="accent2"/>
                </a:solidFill>
                <a:cs typeface="Times New Roman" pitchFamily="18" charset="0"/>
              </a:rPr>
              <a:t>  </a:t>
            </a:r>
            <a:endParaRPr lang="en-US" b="1" dirty="0">
              <a:solidFill>
                <a:schemeClr val="accent2"/>
              </a:solidFill>
              <a:cs typeface="Times New Roman" pitchFamily="18" charset="0"/>
            </a:endParaRPr>
          </a:p>
          <a:p>
            <a:pPr>
              <a:spcBef>
                <a:spcPct val="20000"/>
              </a:spcBef>
              <a:tabLst>
                <a:tab pos="228600" algn="l"/>
                <a:tab pos="914400" algn="l"/>
              </a:tabLst>
            </a:pPr>
            <a:r>
              <a:rPr lang="en-US" dirty="0" smtClean="0">
                <a:solidFill>
                  <a:schemeClr val="accent2"/>
                </a:solidFill>
                <a:cs typeface="Times New Roman" pitchFamily="18" charset="0"/>
              </a:rPr>
              <a:t>We will use MATLAB routinely in this course.  Although MATLAB is available on campus in H-151, H-164, and H-208, it would be advantageous to purchase a copy of the student edition of MATLAB.  The student version is full-featured and will be useful in later courses as well.  To purchase the student edition, do a quick online search for “MATLAB student edition” or go to: </a:t>
            </a:r>
            <a:r>
              <a:rPr lang="en-US" sz="2000" b="1" i="1" dirty="0" smtClean="0">
                <a:solidFill>
                  <a:schemeClr val="accent2"/>
                </a:solidFill>
                <a:cs typeface="Times New Roman" pitchFamily="18" charset="0"/>
              </a:rPr>
              <a:t>http://www.mathworks.com/academia/student_version/</a:t>
            </a:r>
            <a:endParaRPr lang="en-US" sz="2000" b="1" i="1" dirty="0">
              <a:solidFill>
                <a:schemeClr val="accent2"/>
              </a:solidFill>
              <a:cs typeface="Times New Roman" pitchFamily="18" charset="0"/>
            </a:endParaRPr>
          </a:p>
        </p:txBody>
      </p:sp>
      <p:pic>
        <p:nvPicPr>
          <p:cNvPr id="47105" name="Picture 1"/>
          <p:cNvPicPr>
            <a:picLocks noChangeAspect="1" noChangeArrowheads="1"/>
          </p:cNvPicPr>
          <p:nvPr/>
        </p:nvPicPr>
        <p:blipFill>
          <a:blip r:embed="rId2" cstate="print"/>
          <a:srcRect/>
          <a:stretch>
            <a:fillRect/>
          </a:stretch>
        </p:blipFill>
        <p:spPr bwMode="auto">
          <a:xfrm>
            <a:off x="0" y="3697406"/>
            <a:ext cx="9144000" cy="2481146"/>
          </a:xfrm>
          <a:prstGeom prst="rect">
            <a:avLst/>
          </a:prstGeom>
          <a:noFill/>
          <a:ln w="9525">
            <a:noFill/>
            <a:miter lim="800000"/>
            <a:headEnd/>
            <a:tailEnd/>
          </a:ln>
        </p:spPr>
      </p:pic>
      <p:sp>
        <p:nvSpPr>
          <p:cNvPr id="7"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xfrm>
            <a:off x="7239000" y="0"/>
            <a:ext cx="1905000" cy="457200"/>
          </a:xfrm>
          <a:noFill/>
        </p:spPr>
        <p:txBody>
          <a:bodyPr/>
          <a:lstStyle/>
          <a:p>
            <a:fld id="{9A0D6992-C93D-48EC-874C-9B89EAD50312}" type="slidenum">
              <a:rPr lang="en-US"/>
              <a:pPr/>
              <a:t>20</a:t>
            </a:fld>
            <a:endParaRPr lang="en-US" dirty="0"/>
          </a:p>
        </p:txBody>
      </p:sp>
      <p:sp>
        <p:nvSpPr>
          <p:cNvPr id="15365" name="Rectangle 5"/>
          <p:cNvSpPr>
            <a:spLocks noChangeArrowheads="1"/>
          </p:cNvSpPr>
          <p:nvPr/>
        </p:nvSpPr>
        <p:spPr bwMode="auto">
          <a:xfrm>
            <a:off x="0" y="393700"/>
            <a:ext cx="9144000" cy="3303658"/>
          </a:xfrm>
          <a:prstGeom prst="rect">
            <a:avLst/>
          </a:prstGeom>
          <a:noFill/>
          <a:ln w="9525">
            <a:noFill/>
            <a:miter lim="800000"/>
            <a:headEnd/>
            <a:tailEnd/>
          </a:ln>
        </p:spPr>
        <p:txBody>
          <a:bodyPr/>
          <a:lstStyle/>
          <a:p>
            <a:pPr>
              <a:spcBef>
                <a:spcPct val="20000"/>
              </a:spcBef>
              <a:tabLst>
                <a:tab pos="461963" algn="l"/>
                <a:tab pos="914400" algn="l"/>
              </a:tabLst>
            </a:pPr>
            <a:r>
              <a:rPr lang="en-US" sz="2000" b="1" u="sng" dirty="0" smtClean="0">
                <a:solidFill>
                  <a:schemeClr val="accent2"/>
                </a:solidFill>
                <a:cs typeface="Times New Roman" pitchFamily="18" charset="0"/>
              </a:rPr>
              <a:t>Symbolic Expressions in </a:t>
            </a:r>
            <a:r>
              <a:rPr lang="en-US" sz="2000" b="1" u="sng" dirty="0" smtClean="0">
                <a:solidFill>
                  <a:schemeClr val="accent2"/>
                </a:solidFill>
                <a:cs typeface="Times New Roman" pitchFamily="18" charset="0"/>
              </a:rPr>
              <a:t>MATLAB</a:t>
            </a:r>
            <a:endParaRPr lang="en-US" sz="2000" dirty="0" smtClean="0">
              <a:solidFill>
                <a:schemeClr val="accent2"/>
              </a:solidFill>
              <a:cs typeface="Times New Roman" pitchFamily="18" charset="0"/>
            </a:endParaRPr>
          </a:p>
          <a:p>
            <a:pPr>
              <a:spcBef>
                <a:spcPct val="20000"/>
              </a:spcBef>
              <a:tabLst>
                <a:tab pos="461963" algn="l"/>
                <a:tab pos="914400" algn="l"/>
              </a:tabLst>
            </a:pPr>
            <a:r>
              <a:rPr lang="en-US" sz="2000" dirty="0" smtClean="0">
                <a:solidFill>
                  <a:schemeClr val="accent2"/>
                </a:solidFill>
                <a:cs typeface="Times New Roman" pitchFamily="18" charset="0"/>
              </a:rPr>
              <a:t>MATLAB is a powerful tool for working with symbolic expressions.</a:t>
            </a:r>
          </a:p>
          <a:p>
            <a:pPr>
              <a:spcBef>
                <a:spcPct val="20000"/>
              </a:spcBef>
              <a:tabLst>
                <a:tab pos="461963" algn="l"/>
                <a:tab pos="914400" algn="l"/>
              </a:tabLst>
            </a:pPr>
            <a:r>
              <a:rPr lang="en-US" sz="2000" dirty="0" smtClean="0">
                <a:solidFill>
                  <a:schemeClr val="accent2"/>
                </a:solidFill>
                <a:cs typeface="Times New Roman" pitchFamily="18" charset="0"/>
              </a:rPr>
              <a:t>Useful operations with symbolic expressions include:</a:t>
            </a:r>
          </a:p>
          <a:p>
            <a:pPr marL="342900" indent="-342900">
              <a:spcBef>
                <a:spcPct val="20000"/>
              </a:spcBef>
              <a:buFont typeface="Arial" panose="020B0604020202020204" pitchFamily="34" charset="0"/>
              <a:buChar char="•"/>
              <a:tabLst>
                <a:tab pos="461963" algn="l"/>
                <a:tab pos="914400" algn="l"/>
              </a:tabLst>
            </a:pPr>
            <a:r>
              <a:rPr lang="en-US" sz="2000" dirty="0" smtClean="0">
                <a:solidFill>
                  <a:schemeClr val="accent2"/>
                </a:solidFill>
                <a:cs typeface="Times New Roman" pitchFamily="18" charset="0"/>
              </a:rPr>
              <a:t>Solving for variables as functions of other variables (algebraic manipulation)</a:t>
            </a:r>
          </a:p>
          <a:p>
            <a:pPr marL="342900" indent="-342900">
              <a:spcBef>
                <a:spcPct val="20000"/>
              </a:spcBef>
              <a:buFont typeface="Arial" panose="020B0604020202020204" pitchFamily="34" charset="0"/>
              <a:buChar char="•"/>
              <a:tabLst>
                <a:tab pos="461963" algn="l"/>
                <a:tab pos="914400" algn="l"/>
              </a:tabLst>
            </a:pPr>
            <a:r>
              <a:rPr lang="en-US" sz="2000" dirty="0" smtClean="0">
                <a:solidFill>
                  <a:schemeClr val="accent2"/>
                </a:solidFill>
                <a:cs typeface="Times New Roman" pitchFamily="18" charset="0"/>
              </a:rPr>
              <a:t>Solving simultaneous equations</a:t>
            </a:r>
          </a:p>
          <a:p>
            <a:pPr marL="342900" indent="-342900">
              <a:spcBef>
                <a:spcPct val="20000"/>
              </a:spcBef>
              <a:buFont typeface="Arial" panose="020B0604020202020204" pitchFamily="34" charset="0"/>
              <a:buChar char="•"/>
              <a:tabLst>
                <a:tab pos="461963" algn="l"/>
                <a:tab pos="914400" algn="l"/>
              </a:tabLst>
            </a:pPr>
            <a:r>
              <a:rPr lang="en-US" sz="2000" dirty="0" smtClean="0">
                <a:solidFill>
                  <a:schemeClr val="accent2"/>
                </a:solidFill>
                <a:cs typeface="Times New Roman" pitchFamily="18" charset="0"/>
              </a:rPr>
              <a:t>Finding derivatives and integrals</a:t>
            </a:r>
          </a:p>
          <a:p>
            <a:pPr marL="342900" indent="-342900">
              <a:spcBef>
                <a:spcPct val="20000"/>
              </a:spcBef>
              <a:buFont typeface="Arial" panose="020B0604020202020204" pitchFamily="34" charset="0"/>
              <a:buChar char="•"/>
              <a:tabLst>
                <a:tab pos="461963" algn="l"/>
                <a:tab pos="914400" algn="l"/>
              </a:tabLst>
            </a:pPr>
            <a:r>
              <a:rPr lang="en-US" sz="2000" dirty="0" smtClean="0">
                <a:solidFill>
                  <a:schemeClr val="accent2"/>
                </a:solidFill>
                <a:cs typeface="Times New Roman" pitchFamily="18" charset="0"/>
              </a:rPr>
              <a:t>Solving differential equations (useful in EGR 272)</a:t>
            </a:r>
          </a:p>
          <a:p>
            <a:pPr marL="342900" indent="-342900">
              <a:spcBef>
                <a:spcPct val="20000"/>
              </a:spcBef>
              <a:buFont typeface="Arial" panose="020B0604020202020204" pitchFamily="34" charset="0"/>
              <a:buChar char="•"/>
              <a:tabLst>
                <a:tab pos="461963" algn="l"/>
                <a:tab pos="914400" algn="l"/>
              </a:tabLst>
            </a:pPr>
            <a:r>
              <a:rPr lang="en-US" sz="2000" dirty="0" smtClean="0">
                <a:solidFill>
                  <a:schemeClr val="accent2"/>
                </a:solidFill>
                <a:cs typeface="Times New Roman" pitchFamily="18" charset="0"/>
              </a:rPr>
              <a:t>Finding Laplace and inverse Laplace transforms (useful in EGR 272)</a:t>
            </a:r>
          </a:p>
          <a:p>
            <a:pPr marL="342900" indent="-342900">
              <a:spcBef>
                <a:spcPct val="20000"/>
              </a:spcBef>
              <a:buFont typeface="Arial" panose="020B0604020202020204" pitchFamily="34" charset="0"/>
              <a:buChar char="•"/>
              <a:tabLst>
                <a:tab pos="461963" algn="l"/>
                <a:tab pos="914400" algn="l"/>
              </a:tabLst>
            </a:pPr>
            <a:r>
              <a:rPr lang="en-US" sz="2000" dirty="0" smtClean="0">
                <a:solidFill>
                  <a:schemeClr val="accent2"/>
                </a:solidFill>
                <a:cs typeface="Times New Roman" pitchFamily="18" charset="0"/>
              </a:rPr>
              <a:t>Much more!</a:t>
            </a:r>
            <a:endParaRPr lang="en-US" sz="2000" dirty="0" smtClean="0">
              <a:solidFill>
                <a:schemeClr val="accent2"/>
              </a:solidFill>
              <a:cs typeface="Times New Roman" pitchFamily="18" charset="0"/>
            </a:endParaRPr>
          </a:p>
          <a:p>
            <a:pPr>
              <a:spcBef>
                <a:spcPct val="20000"/>
              </a:spcBef>
              <a:tabLst>
                <a:tab pos="461963" algn="l"/>
                <a:tab pos="914400" algn="l"/>
              </a:tabLst>
            </a:pPr>
            <a:endParaRPr lang="en-US" sz="2000" dirty="0" err="1" smtClean="0">
              <a:solidFill>
                <a:schemeClr val="accent2"/>
              </a:solidFill>
              <a:cs typeface="Times New Roman" pitchFamily="18" charset="0"/>
            </a:endParaRPr>
          </a:p>
          <a:p>
            <a:pPr>
              <a:spcBef>
                <a:spcPct val="20000"/>
              </a:spcBef>
              <a:tabLst>
                <a:tab pos="461963" algn="l"/>
                <a:tab pos="914400" algn="l"/>
              </a:tabLst>
            </a:pPr>
            <a:endParaRPr lang="en-US" sz="2000" dirty="0" err="1" smtClean="0">
              <a:solidFill>
                <a:schemeClr val="accent2"/>
              </a:solidFill>
              <a:cs typeface="Times New Roman" pitchFamily="18" charset="0"/>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7"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pic>
        <p:nvPicPr>
          <p:cNvPr id="573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108"/>
          <a:stretch/>
        </p:blipFill>
        <p:spPr bwMode="auto">
          <a:xfrm>
            <a:off x="87882" y="3834142"/>
            <a:ext cx="8873238" cy="1804871"/>
          </a:xfrm>
          <a:prstGeom prst="rect">
            <a:avLst/>
          </a:prstGeom>
          <a:noFill/>
          <a:ln w="38100">
            <a:solidFill>
              <a:schemeClr val="accent2"/>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885" y="5773050"/>
            <a:ext cx="1816479" cy="1050152"/>
          </a:xfrm>
          <a:prstGeom prst="rect">
            <a:avLst/>
          </a:prstGeom>
          <a:noFill/>
          <a:ln w="38100">
            <a:solidFill>
              <a:schemeClr val="accent2"/>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97406" y="5773050"/>
            <a:ext cx="966931" cy="400110"/>
          </a:xfrm>
          <a:prstGeom prst="rect">
            <a:avLst/>
          </a:prstGeom>
        </p:spPr>
        <p:txBody>
          <a:bodyPr wrap="none">
            <a:spAutoFit/>
          </a:bodyPr>
          <a:lstStyle/>
          <a:p>
            <a:r>
              <a:rPr lang="en-US" sz="2000" u="sng" dirty="0" smtClean="0">
                <a:solidFill>
                  <a:schemeClr val="accent2"/>
                </a:solidFill>
                <a:cs typeface="Times New Roman" pitchFamily="18" charset="0"/>
              </a:rPr>
              <a:t>Output</a:t>
            </a:r>
            <a:r>
              <a:rPr lang="en-US" sz="2000" dirty="0" smtClean="0">
                <a:solidFill>
                  <a:schemeClr val="accent2"/>
                </a:solidFill>
                <a:cs typeface="Times New Roman" pitchFamily="18" charset="0"/>
              </a:rPr>
              <a:t>:</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7239000" y="0"/>
            <a:ext cx="1905000" cy="457200"/>
          </a:xfrm>
        </p:spPr>
        <p:txBody>
          <a:bodyPr/>
          <a:lstStyle/>
          <a:p>
            <a:fld id="{EDFA473F-5AAC-4818-AFA5-154F435F2CB4}" type="slidenum">
              <a:rPr lang="en-US"/>
              <a:pPr/>
              <a:t>21</a:t>
            </a:fld>
            <a:endParaRPr lang="en-US" dirty="0"/>
          </a:p>
        </p:txBody>
      </p:sp>
      <p:sp>
        <p:nvSpPr>
          <p:cNvPr id="368646" name="Rectangle 6"/>
          <p:cNvSpPr>
            <a:spLocks noChangeArrowheads="1"/>
          </p:cNvSpPr>
          <p:nvPr/>
        </p:nvSpPr>
        <p:spPr bwMode="auto">
          <a:xfrm>
            <a:off x="0" y="407583"/>
            <a:ext cx="9144000" cy="772632"/>
          </a:xfrm>
          <a:prstGeom prst="rect">
            <a:avLst/>
          </a:prstGeom>
          <a:noFill/>
          <a:ln w="9525">
            <a:noFill/>
            <a:miter lim="800000"/>
            <a:headEnd/>
            <a:tailEnd/>
          </a:ln>
          <a:effectLst/>
        </p:spPr>
        <p:txBody>
          <a:bodyPr/>
          <a:lstStyle/>
          <a:p>
            <a:pPr>
              <a:lnSpc>
                <a:spcPct val="80000"/>
              </a:lnSpc>
              <a:spcBef>
                <a:spcPct val="20000"/>
              </a:spcBef>
              <a:tabLst>
                <a:tab pos="461963" algn="l"/>
                <a:tab pos="914400" algn="l"/>
              </a:tabLst>
            </a:pPr>
            <a:r>
              <a:rPr lang="en-US" b="1" u="sng" dirty="0" smtClean="0">
                <a:solidFill>
                  <a:schemeClr val="accent2"/>
                </a:solidFill>
                <a:cs typeface="Times New Roman" charset="0"/>
              </a:rPr>
              <a:t>Example:</a:t>
            </a:r>
          </a:p>
          <a:p>
            <a:pPr>
              <a:lnSpc>
                <a:spcPct val="80000"/>
              </a:lnSpc>
              <a:spcBef>
                <a:spcPct val="20000"/>
              </a:spcBef>
              <a:tabLst>
                <a:tab pos="461963" algn="l"/>
                <a:tab pos="914400" algn="l"/>
              </a:tabLst>
            </a:pPr>
            <a:r>
              <a:rPr lang="en-US" dirty="0" smtClean="0">
                <a:solidFill>
                  <a:schemeClr val="accent2"/>
                </a:solidFill>
                <a:cs typeface="Times New Roman" charset="0"/>
              </a:rPr>
              <a:t>Use MATLAB to find a symbolic solution to the quadratic equation.</a:t>
            </a:r>
          </a:p>
          <a:p>
            <a:pPr>
              <a:lnSpc>
                <a:spcPct val="80000"/>
              </a:lnSpc>
              <a:spcBef>
                <a:spcPct val="20000"/>
              </a:spcBef>
              <a:tabLst>
                <a:tab pos="461963" algn="l"/>
                <a:tab pos="914400" algn="l"/>
              </a:tabLst>
            </a:pPr>
            <a:r>
              <a:rPr lang="en-US" dirty="0" smtClean="0">
                <a:solidFill>
                  <a:schemeClr val="accent2"/>
                </a:solidFill>
                <a:cs typeface="Times New Roman" charset="0"/>
              </a:rPr>
              <a:t>Use the symbolic function </a:t>
            </a:r>
            <a:r>
              <a:rPr lang="en-US" b="1" dirty="0" smtClean="0">
                <a:solidFill>
                  <a:srgbClr val="FF0000"/>
                </a:solidFill>
              </a:rPr>
              <a:t>solve( )</a:t>
            </a:r>
            <a:r>
              <a:rPr lang="en-US" dirty="0" smtClean="0">
                <a:solidFill>
                  <a:schemeClr val="accent2"/>
                </a:solidFill>
                <a:cs typeface="Times New Roman" charset="0"/>
              </a:rPr>
              <a:t>.</a:t>
            </a:r>
          </a:p>
        </p:txBody>
      </p:sp>
      <p:sp>
        <p:nvSpPr>
          <p:cNvPr id="7"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pic>
        <p:nvPicPr>
          <p:cNvPr id="27651" name="Picture 3"/>
          <p:cNvPicPr>
            <a:picLocks noChangeAspect="1" noChangeArrowheads="1"/>
          </p:cNvPicPr>
          <p:nvPr/>
        </p:nvPicPr>
        <p:blipFill>
          <a:blip r:embed="rId2" cstate="print"/>
          <a:srcRect l="15058" t="18320" r="48372" b="51706"/>
          <a:stretch>
            <a:fillRect/>
          </a:stretch>
        </p:blipFill>
        <p:spPr bwMode="auto">
          <a:xfrm>
            <a:off x="0" y="1574543"/>
            <a:ext cx="9063228" cy="4178595"/>
          </a:xfrm>
          <a:prstGeom prst="rect">
            <a:avLst/>
          </a:prstGeom>
          <a:noFill/>
          <a:ln w="28575">
            <a:solidFill>
              <a:schemeClr val="accent2"/>
            </a:solidFill>
            <a:miter lim="800000"/>
            <a:headEnd/>
            <a:tailEnd/>
          </a:ln>
        </p:spPr>
      </p:pic>
      <p:sp>
        <p:nvSpPr>
          <p:cNvPr id="9"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7239000" y="0"/>
            <a:ext cx="1905000" cy="457200"/>
          </a:xfrm>
        </p:spPr>
        <p:txBody>
          <a:bodyPr/>
          <a:lstStyle/>
          <a:p>
            <a:fld id="{EDFA473F-5AAC-4818-AFA5-154F435F2CB4}" type="slidenum">
              <a:rPr lang="en-US"/>
              <a:pPr/>
              <a:t>22</a:t>
            </a:fld>
            <a:endParaRPr lang="en-US" dirty="0"/>
          </a:p>
        </p:txBody>
      </p:sp>
      <p:sp>
        <p:nvSpPr>
          <p:cNvPr id="368646" name="Rectangle 6"/>
          <p:cNvSpPr>
            <a:spLocks noChangeArrowheads="1"/>
          </p:cNvSpPr>
          <p:nvPr/>
        </p:nvSpPr>
        <p:spPr bwMode="auto">
          <a:xfrm>
            <a:off x="0" y="407583"/>
            <a:ext cx="9144000" cy="386316"/>
          </a:xfrm>
          <a:prstGeom prst="rect">
            <a:avLst/>
          </a:prstGeom>
          <a:noFill/>
          <a:ln w="9525">
            <a:noFill/>
            <a:miter lim="800000"/>
            <a:headEnd/>
            <a:tailEnd/>
          </a:ln>
          <a:effectLst/>
        </p:spPr>
        <p:txBody>
          <a:bodyPr/>
          <a:lstStyle/>
          <a:p>
            <a:pPr>
              <a:lnSpc>
                <a:spcPct val="80000"/>
              </a:lnSpc>
              <a:spcBef>
                <a:spcPct val="20000"/>
              </a:spcBef>
              <a:tabLst>
                <a:tab pos="461963" algn="l"/>
                <a:tab pos="914400" algn="l"/>
              </a:tabLst>
            </a:pPr>
            <a:r>
              <a:rPr lang="en-US" b="1" u="sng" dirty="0" smtClean="0">
                <a:solidFill>
                  <a:schemeClr val="accent2"/>
                </a:solidFill>
                <a:cs typeface="Times New Roman" charset="0"/>
              </a:rPr>
              <a:t>Example</a:t>
            </a:r>
            <a:r>
              <a:rPr lang="en-US" b="1" u="sng" dirty="0" smtClean="0">
                <a:solidFill>
                  <a:schemeClr val="accent2"/>
                </a:solidFill>
                <a:cs typeface="Times New Roman" charset="0"/>
              </a:rPr>
              <a:t>:</a:t>
            </a:r>
            <a:r>
              <a:rPr lang="en-US" dirty="0" smtClean="0">
                <a:solidFill>
                  <a:schemeClr val="accent2"/>
                </a:solidFill>
                <a:cs typeface="Times New Roman" charset="0"/>
              </a:rPr>
              <a:t> - Some modifications to the previous example:</a:t>
            </a:r>
            <a:endParaRPr lang="en-US" b="1" u="sng" dirty="0" smtClean="0">
              <a:solidFill>
                <a:schemeClr val="accent2"/>
              </a:solidFill>
              <a:cs typeface="Times New Roman" charset="0"/>
            </a:endParaRPr>
          </a:p>
        </p:txBody>
      </p:sp>
      <p:sp>
        <p:nvSpPr>
          <p:cNvPr id="7"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pic>
        <p:nvPicPr>
          <p:cNvPr id="583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551"/>
          <a:stretch/>
        </p:blipFill>
        <p:spPr bwMode="auto">
          <a:xfrm>
            <a:off x="-1" y="938254"/>
            <a:ext cx="5741545" cy="1115494"/>
          </a:xfrm>
          <a:prstGeom prst="rect">
            <a:avLst/>
          </a:prstGeom>
          <a:noFill/>
          <a:ln w="38100">
            <a:solidFill>
              <a:schemeClr val="accent2"/>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925" y="2193311"/>
            <a:ext cx="4000620" cy="1113216"/>
          </a:xfrm>
          <a:prstGeom prst="rect">
            <a:avLst/>
          </a:prstGeom>
          <a:noFill/>
          <a:ln w="38100">
            <a:solidFill>
              <a:schemeClr val="accent2"/>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79742" y="2168809"/>
            <a:ext cx="966931" cy="400110"/>
          </a:xfrm>
          <a:prstGeom prst="rect">
            <a:avLst/>
          </a:prstGeom>
        </p:spPr>
        <p:txBody>
          <a:bodyPr wrap="none">
            <a:spAutoFit/>
          </a:bodyPr>
          <a:lstStyle/>
          <a:p>
            <a:r>
              <a:rPr lang="en-US" sz="2000" u="sng" dirty="0" smtClean="0">
                <a:solidFill>
                  <a:schemeClr val="accent2"/>
                </a:solidFill>
                <a:cs typeface="Times New Roman" pitchFamily="18" charset="0"/>
              </a:rPr>
              <a:t>Output</a:t>
            </a:r>
            <a:r>
              <a:rPr lang="en-US" sz="2000" dirty="0" smtClean="0">
                <a:solidFill>
                  <a:schemeClr val="accent2"/>
                </a:solidFill>
                <a:cs typeface="Times New Roman" pitchFamily="18" charset="0"/>
              </a:rPr>
              <a:t>:</a:t>
            </a:r>
            <a:endParaRPr lang="en-US" sz="2000" dirty="0"/>
          </a:p>
        </p:txBody>
      </p:sp>
      <p:pic>
        <p:nvPicPr>
          <p:cNvPr id="583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5688" y="3857624"/>
            <a:ext cx="2990850" cy="3000375"/>
          </a:xfrm>
          <a:prstGeom prst="rect">
            <a:avLst/>
          </a:prstGeom>
          <a:noFill/>
          <a:ln w="38100">
            <a:solidFill>
              <a:schemeClr val="accent2"/>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4925689" y="5116950"/>
            <a:ext cx="966931" cy="400110"/>
          </a:xfrm>
          <a:prstGeom prst="rect">
            <a:avLst/>
          </a:prstGeom>
        </p:spPr>
        <p:txBody>
          <a:bodyPr wrap="none">
            <a:spAutoFit/>
          </a:bodyPr>
          <a:lstStyle/>
          <a:p>
            <a:r>
              <a:rPr lang="en-US" sz="2000" u="sng" dirty="0" smtClean="0">
                <a:solidFill>
                  <a:schemeClr val="accent2"/>
                </a:solidFill>
                <a:cs typeface="Times New Roman" pitchFamily="18" charset="0"/>
              </a:rPr>
              <a:t>Output</a:t>
            </a:r>
            <a:r>
              <a:rPr lang="en-US" sz="2000" dirty="0" smtClean="0">
                <a:solidFill>
                  <a:schemeClr val="accent2"/>
                </a:solidFill>
                <a:cs typeface="Times New Roman" pitchFamily="18" charset="0"/>
              </a:rPr>
              <a:t>:</a:t>
            </a:r>
            <a:endParaRPr lang="en-US" sz="2000" dirty="0"/>
          </a:p>
        </p:txBody>
      </p:sp>
      <p:pic>
        <p:nvPicPr>
          <p:cNvPr id="583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89210"/>
            <a:ext cx="5780385" cy="1013377"/>
          </a:xfrm>
          <a:prstGeom prst="rect">
            <a:avLst/>
          </a:prstGeom>
          <a:noFill/>
          <a:ln w="38100">
            <a:solidFill>
              <a:schemeClr val="accent2"/>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077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7239000" y="0"/>
            <a:ext cx="1905000" cy="457200"/>
          </a:xfrm>
        </p:spPr>
        <p:txBody>
          <a:bodyPr/>
          <a:lstStyle/>
          <a:p>
            <a:fld id="{EDFA473F-5AAC-4818-AFA5-154F435F2CB4}" type="slidenum">
              <a:rPr lang="en-US"/>
              <a:pPr/>
              <a:t>23</a:t>
            </a:fld>
            <a:endParaRPr lang="en-US" dirty="0"/>
          </a:p>
        </p:txBody>
      </p:sp>
      <p:sp>
        <p:nvSpPr>
          <p:cNvPr id="368646" name="Rectangle 6"/>
          <p:cNvSpPr>
            <a:spLocks noChangeArrowheads="1"/>
          </p:cNvSpPr>
          <p:nvPr/>
        </p:nvSpPr>
        <p:spPr bwMode="auto">
          <a:xfrm>
            <a:off x="0" y="407582"/>
            <a:ext cx="9144000" cy="6450418"/>
          </a:xfrm>
          <a:prstGeom prst="rect">
            <a:avLst/>
          </a:prstGeom>
          <a:noFill/>
          <a:ln w="9525">
            <a:noFill/>
            <a:miter lim="800000"/>
            <a:headEnd/>
            <a:tailEnd/>
          </a:ln>
          <a:effectLst/>
        </p:spPr>
        <p:txBody>
          <a:bodyPr/>
          <a:lstStyle/>
          <a:p>
            <a:pPr>
              <a:lnSpc>
                <a:spcPct val="80000"/>
              </a:lnSpc>
              <a:spcBef>
                <a:spcPct val="20000"/>
              </a:spcBef>
              <a:tabLst>
                <a:tab pos="461963" algn="l"/>
                <a:tab pos="914400" algn="l"/>
              </a:tabLst>
            </a:pPr>
            <a:r>
              <a:rPr lang="en-US" b="1" u="sng" dirty="0" smtClean="0">
                <a:solidFill>
                  <a:schemeClr val="accent2"/>
                </a:solidFill>
                <a:cs typeface="Times New Roman" charset="0"/>
              </a:rPr>
              <a:t>Symbolic versus numeric result</a:t>
            </a:r>
          </a:p>
          <a:p>
            <a:pPr marL="233363" indent="-233363">
              <a:lnSpc>
                <a:spcPct val="80000"/>
              </a:lnSpc>
              <a:spcBef>
                <a:spcPct val="20000"/>
              </a:spcBef>
              <a:buFont typeface="Arial" pitchFamily="34" charset="0"/>
              <a:buChar char="•"/>
              <a:tabLst>
                <a:tab pos="233363" algn="l"/>
                <a:tab pos="461963" algn="l"/>
                <a:tab pos="914400" algn="l"/>
              </a:tabLst>
            </a:pPr>
            <a:r>
              <a:rPr lang="en-US" dirty="0" smtClean="0">
                <a:solidFill>
                  <a:schemeClr val="accent2"/>
                </a:solidFill>
                <a:cs typeface="Times New Roman" charset="0"/>
              </a:rPr>
              <a:t>Note that there is often no difference between solving equations that have a numeric result and equations that have a symbolic result.  It is simply a matter of the number of equations versus the number of unknowns.</a:t>
            </a:r>
          </a:p>
          <a:p>
            <a:pPr marL="233363" indent="-233363">
              <a:lnSpc>
                <a:spcPct val="80000"/>
              </a:lnSpc>
              <a:spcBef>
                <a:spcPct val="20000"/>
              </a:spcBef>
              <a:buFont typeface="Arial" pitchFamily="34" charset="0"/>
              <a:buChar char="•"/>
              <a:tabLst>
                <a:tab pos="233363" algn="l"/>
                <a:tab pos="461963" algn="l"/>
                <a:tab pos="914400" algn="l"/>
              </a:tabLst>
            </a:pPr>
            <a:r>
              <a:rPr lang="en-US" u="sng" dirty="0" smtClean="0">
                <a:solidFill>
                  <a:schemeClr val="accent2"/>
                </a:solidFill>
                <a:cs typeface="Times New Roman" charset="0"/>
              </a:rPr>
              <a:t>Example</a:t>
            </a:r>
            <a:r>
              <a:rPr lang="en-US" dirty="0" smtClean="0">
                <a:solidFill>
                  <a:schemeClr val="accent2"/>
                </a:solidFill>
                <a:cs typeface="Times New Roman" charset="0"/>
              </a:rPr>
              <a:t>:  2 equations, 2 unknowns </a:t>
            </a:r>
            <a:r>
              <a:rPr lang="en-US" dirty="0" smtClean="0">
                <a:solidFill>
                  <a:schemeClr val="accent2"/>
                </a:solidFill>
                <a:cs typeface="Times New Roman" charset="0"/>
                <a:sym typeface="Symbol"/>
              </a:rPr>
              <a:t> numeric solution</a:t>
            </a:r>
          </a:p>
          <a:p>
            <a:pPr marL="233363" indent="-233363">
              <a:lnSpc>
                <a:spcPct val="80000"/>
              </a:lnSpc>
              <a:spcBef>
                <a:spcPct val="20000"/>
              </a:spcBef>
              <a:buFont typeface="Arial" pitchFamily="34" charset="0"/>
              <a:buChar char="•"/>
              <a:tabLst>
                <a:tab pos="233363" algn="l"/>
                <a:tab pos="461963" algn="l"/>
                <a:tab pos="914400" algn="l"/>
              </a:tabLst>
            </a:pPr>
            <a:r>
              <a:rPr lang="en-US" u="sng" dirty="0" smtClean="0">
                <a:solidFill>
                  <a:schemeClr val="accent2"/>
                </a:solidFill>
                <a:cs typeface="Times New Roman" charset="0"/>
                <a:sym typeface="Symbol"/>
              </a:rPr>
              <a:t>Example</a:t>
            </a:r>
            <a:r>
              <a:rPr lang="en-US" dirty="0" smtClean="0">
                <a:solidFill>
                  <a:schemeClr val="accent2"/>
                </a:solidFill>
                <a:cs typeface="Times New Roman" charset="0"/>
                <a:sym typeface="Symbol"/>
              </a:rPr>
              <a:t>:  2 equations, 3 unknowns  symbolic solution</a:t>
            </a:r>
            <a:endParaRPr lang="en-US" dirty="0" smtClean="0">
              <a:solidFill>
                <a:schemeClr val="accent2"/>
              </a:solidFill>
              <a:cs typeface="Times New Roman" charset="0"/>
            </a:endParaRPr>
          </a:p>
          <a:p>
            <a:pPr>
              <a:lnSpc>
                <a:spcPct val="80000"/>
              </a:lnSpc>
              <a:spcBef>
                <a:spcPct val="20000"/>
              </a:spcBef>
              <a:tabLst>
                <a:tab pos="461963" algn="l"/>
                <a:tab pos="914400" algn="l"/>
              </a:tabLst>
            </a:pPr>
            <a:endParaRPr lang="en-US" dirty="0">
              <a:solidFill>
                <a:schemeClr val="accent2"/>
              </a:solidFill>
              <a:cs typeface="Times New Roman" charset="0"/>
            </a:endParaRPr>
          </a:p>
          <a:p>
            <a:pPr>
              <a:lnSpc>
                <a:spcPct val="80000"/>
              </a:lnSpc>
              <a:spcBef>
                <a:spcPct val="20000"/>
              </a:spcBef>
              <a:tabLst>
                <a:tab pos="461963" algn="l"/>
                <a:tab pos="914400" algn="l"/>
              </a:tabLst>
            </a:pPr>
            <a:r>
              <a:rPr lang="en-US" dirty="0" smtClean="0">
                <a:solidFill>
                  <a:schemeClr val="accent2"/>
                </a:solidFill>
                <a:cs typeface="Times New Roman" charset="0"/>
              </a:rPr>
              <a:t> </a:t>
            </a:r>
          </a:p>
        </p:txBody>
      </p:sp>
      <p:sp>
        <p:nvSpPr>
          <p:cNvPr id="7"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pic>
        <p:nvPicPr>
          <p:cNvPr id="21506" name="Picture 2"/>
          <p:cNvPicPr>
            <a:picLocks noChangeAspect="1" noChangeArrowheads="1"/>
          </p:cNvPicPr>
          <p:nvPr/>
        </p:nvPicPr>
        <p:blipFill rotWithShape="1">
          <a:blip r:embed="rId3" cstate="print"/>
          <a:srcRect l="14678" t="13148" r="62771" b="78073"/>
          <a:stretch/>
        </p:blipFill>
        <p:spPr bwMode="auto">
          <a:xfrm>
            <a:off x="257537" y="4894692"/>
            <a:ext cx="7096118" cy="1553816"/>
          </a:xfrm>
          <a:prstGeom prst="rect">
            <a:avLst/>
          </a:prstGeom>
          <a:noFill/>
          <a:ln w="28575">
            <a:solidFill>
              <a:srgbClr val="FF0000"/>
            </a:solidFill>
            <a:miter lim="800000"/>
            <a:headEnd/>
            <a:tailEnd/>
          </a:ln>
        </p:spPr>
      </p:pic>
      <p:sp>
        <p:nvSpPr>
          <p:cNvPr id="9"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pic>
        <p:nvPicPr>
          <p:cNvPr id="8" name="Picture 2"/>
          <p:cNvPicPr>
            <a:picLocks noChangeAspect="1" noChangeArrowheads="1"/>
          </p:cNvPicPr>
          <p:nvPr/>
        </p:nvPicPr>
        <p:blipFill rotWithShape="1">
          <a:blip r:embed="rId3" cstate="print"/>
          <a:srcRect l="14809" t="37103" r="57428" b="54167"/>
          <a:stretch/>
        </p:blipFill>
        <p:spPr bwMode="auto">
          <a:xfrm>
            <a:off x="257537" y="3093427"/>
            <a:ext cx="8628926" cy="1526281"/>
          </a:xfrm>
          <a:prstGeom prst="rect">
            <a:avLst/>
          </a:prstGeom>
          <a:noFill/>
          <a:ln w="28575">
            <a:solidFill>
              <a:srgbClr val="FF0000"/>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7239000" y="0"/>
            <a:ext cx="1905000" cy="457200"/>
          </a:xfrm>
        </p:spPr>
        <p:txBody>
          <a:bodyPr/>
          <a:lstStyle/>
          <a:p>
            <a:fld id="{EDFA473F-5AAC-4818-AFA5-154F435F2CB4}" type="slidenum">
              <a:rPr lang="en-US"/>
              <a:pPr/>
              <a:t>24</a:t>
            </a:fld>
            <a:endParaRPr lang="en-US" dirty="0"/>
          </a:p>
        </p:txBody>
      </p:sp>
      <p:sp>
        <p:nvSpPr>
          <p:cNvPr id="368646" name="Rectangle 6"/>
          <p:cNvSpPr>
            <a:spLocks noChangeArrowheads="1"/>
          </p:cNvSpPr>
          <p:nvPr/>
        </p:nvSpPr>
        <p:spPr bwMode="auto">
          <a:xfrm>
            <a:off x="0" y="407582"/>
            <a:ext cx="9144000" cy="1835888"/>
          </a:xfrm>
          <a:prstGeom prst="rect">
            <a:avLst/>
          </a:prstGeom>
          <a:noFill/>
          <a:ln w="9525">
            <a:noFill/>
            <a:miter lim="800000"/>
            <a:headEnd/>
            <a:tailEnd/>
          </a:ln>
          <a:effectLst/>
        </p:spPr>
        <p:txBody>
          <a:bodyPr/>
          <a:lstStyle/>
          <a:p>
            <a:pPr>
              <a:lnSpc>
                <a:spcPct val="80000"/>
              </a:lnSpc>
              <a:spcBef>
                <a:spcPct val="20000"/>
              </a:spcBef>
              <a:tabLst>
                <a:tab pos="461963" algn="l"/>
                <a:tab pos="914400" algn="l"/>
              </a:tabLst>
            </a:pPr>
            <a:r>
              <a:rPr lang="en-US" b="1" u="sng" dirty="0" smtClean="0">
                <a:solidFill>
                  <a:schemeClr val="accent2"/>
                </a:solidFill>
                <a:cs typeface="Times New Roman" charset="0"/>
              </a:rPr>
              <a:t>Example – solving simultaneous equations:</a:t>
            </a:r>
            <a:endParaRPr lang="en-US" b="1" u="sng" dirty="0" smtClean="0">
              <a:solidFill>
                <a:schemeClr val="accent2"/>
              </a:solidFill>
              <a:cs typeface="Times New Roman" charset="0"/>
            </a:endParaRPr>
          </a:p>
          <a:p>
            <a:pPr>
              <a:lnSpc>
                <a:spcPct val="80000"/>
              </a:lnSpc>
              <a:spcBef>
                <a:spcPct val="20000"/>
              </a:spcBef>
              <a:tabLst>
                <a:tab pos="461963" algn="l"/>
                <a:tab pos="914400" algn="l"/>
              </a:tabLst>
            </a:pPr>
            <a:r>
              <a:rPr lang="en-US" dirty="0" smtClean="0">
                <a:solidFill>
                  <a:schemeClr val="accent2"/>
                </a:solidFill>
                <a:cs typeface="Times New Roman" charset="0"/>
              </a:rPr>
              <a:t>Use MATLAB to solve the following two simultaneous equations (with numeric results):   	</a:t>
            </a:r>
            <a:r>
              <a:rPr lang="en-US" b="1" dirty="0" smtClean="0">
                <a:solidFill>
                  <a:schemeClr val="accent2"/>
                </a:solidFill>
                <a:cs typeface="Times New Roman" charset="0"/>
              </a:rPr>
              <a:t>2x + 3y = 14</a:t>
            </a:r>
          </a:p>
          <a:p>
            <a:pPr>
              <a:lnSpc>
                <a:spcPct val="80000"/>
              </a:lnSpc>
              <a:spcBef>
                <a:spcPct val="20000"/>
              </a:spcBef>
              <a:tabLst>
                <a:tab pos="461963" algn="l"/>
                <a:tab pos="914400" algn="l"/>
              </a:tabLst>
            </a:pPr>
            <a:r>
              <a:rPr lang="en-US" b="1" dirty="0" smtClean="0">
                <a:solidFill>
                  <a:schemeClr val="accent2"/>
                </a:solidFill>
                <a:cs typeface="Times New Roman" charset="0"/>
              </a:rPr>
              <a:t>				x - y = -3</a:t>
            </a:r>
          </a:p>
          <a:p>
            <a:pPr>
              <a:lnSpc>
                <a:spcPct val="80000"/>
              </a:lnSpc>
              <a:spcBef>
                <a:spcPct val="20000"/>
              </a:spcBef>
              <a:tabLst>
                <a:tab pos="461963" algn="l"/>
                <a:tab pos="914400" algn="l"/>
              </a:tabLst>
            </a:pPr>
            <a:r>
              <a:rPr lang="en-US" dirty="0" smtClean="0">
                <a:solidFill>
                  <a:schemeClr val="accent2"/>
                </a:solidFill>
                <a:cs typeface="Times New Roman" charset="0"/>
              </a:rPr>
              <a:t>Use the symbolic function </a:t>
            </a:r>
            <a:r>
              <a:rPr lang="en-US" b="1" dirty="0" smtClean="0">
                <a:solidFill>
                  <a:srgbClr val="FF0000"/>
                </a:solidFill>
              </a:rPr>
              <a:t>solve( )</a:t>
            </a:r>
            <a:r>
              <a:rPr lang="en-US" dirty="0" smtClean="0">
                <a:solidFill>
                  <a:schemeClr val="accent2"/>
                </a:solidFill>
                <a:cs typeface="Times New Roman" charset="0"/>
              </a:rPr>
              <a:t>.</a:t>
            </a:r>
          </a:p>
        </p:txBody>
      </p:sp>
      <p:sp>
        <p:nvSpPr>
          <p:cNvPr id="7"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pic>
        <p:nvPicPr>
          <p:cNvPr id="26626" name="Picture 2"/>
          <p:cNvPicPr>
            <a:picLocks noChangeAspect="1" noChangeArrowheads="1"/>
          </p:cNvPicPr>
          <p:nvPr/>
        </p:nvPicPr>
        <p:blipFill>
          <a:blip r:embed="rId2" cstate="print"/>
          <a:srcRect l="13837" t="13230" r="53430" b="57519"/>
          <a:stretch>
            <a:fillRect/>
          </a:stretch>
        </p:blipFill>
        <p:spPr bwMode="auto">
          <a:xfrm>
            <a:off x="0" y="2264734"/>
            <a:ext cx="9137840" cy="4593266"/>
          </a:xfrm>
          <a:prstGeom prst="rect">
            <a:avLst/>
          </a:prstGeom>
          <a:noFill/>
          <a:ln w="28575">
            <a:solidFill>
              <a:schemeClr val="accent2"/>
            </a:solidFill>
            <a:miter lim="800000"/>
            <a:headEnd/>
            <a:tailEnd/>
          </a:ln>
        </p:spPr>
      </p:pic>
      <p:sp>
        <p:nvSpPr>
          <p:cNvPr id="9"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
        <p:nvSpPr>
          <p:cNvPr id="2" name="Rectangle 1"/>
          <p:cNvSpPr/>
          <p:nvPr/>
        </p:nvSpPr>
        <p:spPr>
          <a:xfrm>
            <a:off x="5950349" y="1528394"/>
            <a:ext cx="2780183" cy="1631216"/>
          </a:xfrm>
          <a:prstGeom prst="rect">
            <a:avLst/>
          </a:prstGeom>
          <a:solidFill>
            <a:schemeClr val="bg1"/>
          </a:solidFill>
          <a:ln w="38100">
            <a:solidFill>
              <a:srgbClr val="FF0000"/>
            </a:solidFill>
          </a:ln>
        </p:spPr>
        <p:txBody>
          <a:bodyPr wrap="square">
            <a:spAutoFit/>
          </a:bodyPr>
          <a:lstStyle/>
          <a:p>
            <a:r>
              <a:rPr lang="en-US" sz="2000" u="sng" dirty="0" smtClean="0">
                <a:solidFill>
                  <a:srgbClr val="FF0000"/>
                </a:solidFill>
                <a:cs typeface="Times New Roman" charset="0"/>
              </a:rPr>
              <a:t>Note</a:t>
            </a:r>
            <a:r>
              <a:rPr lang="en-US" sz="2000" dirty="0" smtClean="0">
                <a:solidFill>
                  <a:srgbClr val="FF0000"/>
                </a:solidFill>
                <a:cs typeface="Times New Roman" charset="0"/>
              </a:rPr>
              <a:t>:  We will introduce simpler methods for solving simultaneous equations with numeric results later.</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7239000" y="0"/>
            <a:ext cx="1905000" cy="457200"/>
          </a:xfrm>
        </p:spPr>
        <p:txBody>
          <a:bodyPr/>
          <a:lstStyle/>
          <a:p>
            <a:fld id="{EDFA473F-5AAC-4818-AFA5-154F435F2CB4}" type="slidenum">
              <a:rPr lang="en-US"/>
              <a:pPr/>
              <a:t>25</a:t>
            </a:fld>
            <a:endParaRPr lang="en-US" dirty="0"/>
          </a:p>
        </p:txBody>
      </p:sp>
      <p:sp>
        <p:nvSpPr>
          <p:cNvPr id="368646" name="Rectangle 6"/>
          <p:cNvSpPr>
            <a:spLocks noChangeArrowheads="1"/>
          </p:cNvSpPr>
          <p:nvPr/>
        </p:nvSpPr>
        <p:spPr bwMode="auto">
          <a:xfrm>
            <a:off x="0" y="407582"/>
            <a:ext cx="9144000" cy="2518498"/>
          </a:xfrm>
          <a:prstGeom prst="rect">
            <a:avLst/>
          </a:prstGeom>
          <a:noFill/>
          <a:ln w="9525">
            <a:noFill/>
            <a:miter lim="800000"/>
            <a:headEnd/>
            <a:tailEnd/>
          </a:ln>
          <a:effectLst/>
        </p:spPr>
        <p:txBody>
          <a:bodyPr/>
          <a:lstStyle/>
          <a:p>
            <a:pPr>
              <a:lnSpc>
                <a:spcPct val="80000"/>
              </a:lnSpc>
              <a:spcBef>
                <a:spcPct val="20000"/>
              </a:spcBef>
              <a:tabLst>
                <a:tab pos="461963" algn="l"/>
                <a:tab pos="914400" algn="l"/>
              </a:tabLst>
            </a:pPr>
            <a:r>
              <a:rPr lang="en-US" b="1" u="sng" dirty="0" smtClean="0">
                <a:solidFill>
                  <a:schemeClr val="accent2"/>
                </a:solidFill>
                <a:cs typeface="Times New Roman" charset="0"/>
              </a:rPr>
              <a:t>Symbolic substitution</a:t>
            </a:r>
            <a:r>
              <a:rPr lang="en-US" b="1" u="sng" dirty="0" smtClean="0">
                <a:solidFill>
                  <a:schemeClr val="accent2"/>
                </a:solidFill>
                <a:cs typeface="Times New Roman" charset="0"/>
              </a:rPr>
              <a:t>:</a:t>
            </a:r>
            <a:endParaRPr lang="en-US" b="1" u="sng" dirty="0" smtClean="0">
              <a:solidFill>
                <a:schemeClr val="accent2"/>
              </a:solidFill>
              <a:cs typeface="Times New Roman" charset="0"/>
            </a:endParaRPr>
          </a:p>
          <a:p>
            <a:pPr>
              <a:lnSpc>
                <a:spcPct val="80000"/>
              </a:lnSpc>
              <a:spcBef>
                <a:spcPct val="20000"/>
              </a:spcBef>
              <a:tabLst>
                <a:tab pos="461963" algn="l"/>
                <a:tab pos="914400" algn="l"/>
              </a:tabLst>
            </a:pPr>
            <a:r>
              <a:rPr lang="en-US" dirty="0" smtClean="0">
                <a:solidFill>
                  <a:schemeClr val="accent2"/>
                </a:solidFill>
                <a:cs typeface="Times New Roman" charset="0"/>
              </a:rPr>
              <a:t>If we would like to evaluate a symbolic expression for specific values, we can use the symbolic substitution function in</a:t>
            </a:r>
            <a:r>
              <a:rPr lang="en-US" dirty="0" smtClean="0">
                <a:solidFill>
                  <a:schemeClr val="accent2"/>
                </a:solidFill>
                <a:cs typeface="Times New Roman" charset="0"/>
              </a:rPr>
              <a:t> MATLAB:  </a:t>
            </a:r>
            <a:r>
              <a:rPr lang="en-US" b="1" dirty="0" smtClean="0">
                <a:solidFill>
                  <a:schemeClr val="accent2"/>
                </a:solidFill>
                <a:cs typeface="Times New Roman" charset="0"/>
              </a:rPr>
              <a:t>subs( )</a:t>
            </a:r>
          </a:p>
          <a:p>
            <a:pPr>
              <a:lnSpc>
                <a:spcPct val="80000"/>
              </a:lnSpc>
              <a:spcBef>
                <a:spcPct val="20000"/>
              </a:spcBef>
              <a:tabLst>
                <a:tab pos="461963" algn="l"/>
                <a:tab pos="914400" algn="l"/>
              </a:tabLst>
            </a:pPr>
            <a:endParaRPr lang="en-US" dirty="0" smtClean="0">
              <a:solidFill>
                <a:schemeClr val="accent2"/>
              </a:solidFill>
              <a:cs typeface="Times New Roman" charset="0"/>
            </a:endParaRPr>
          </a:p>
          <a:p>
            <a:pPr>
              <a:lnSpc>
                <a:spcPct val="80000"/>
              </a:lnSpc>
              <a:spcBef>
                <a:spcPct val="20000"/>
              </a:spcBef>
              <a:tabLst>
                <a:tab pos="461963" algn="l"/>
                <a:tab pos="914400" algn="l"/>
              </a:tabLst>
            </a:pPr>
            <a:r>
              <a:rPr lang="en-US" u="sng" dirty="0" smtClean="0">
                <a:solidFill>
                  <a:schemeClr val="accent2"/>
                </a:solidFill>
                <a:cs typeface="Times New Roman" charset="0"/>
              </a:rPr>
              <a:t>Example</a:t>
            </a:r>
            <a:r>
              <a:rPr lang="en-US" dirty="0" smtClean="0">
                <a:solidFill>
                  <a:schemeClr val="accent2"/>
                </a:solidFill>
                <a:cs typeface="Times New Roman" charset="0"/>
              </a:rPr>
              <a:t>:  If V</a:t>
            </a:r>
            <a:r>
              <a:rPr lang="en-US" baseline="-25000" dirty="0" smtClean="0">
                <a:solidFill>
                  <a:schemeClr val="accent2"/>
                </a:solidFill>
                <a:cs typeface="Times New Roman" charset="0"/>
              </a:rPr>
              <a:t>1</a:t>
            </a:r>
            <a:r>
              <a:rPr lang="en-US" dirty="0" smtClean="0">
                <a:solidFill>
                  <a:schemeClr val="accent2"/>
                </a:solidFill>
                <a:cs typeface="Times New Roman" charset="0"/>
              </a:rPr>
              <a:t> = 10e</a:t>
            </a:r>
            <a:r>
              <a:rPr lang="en-US" baseline="30000" dirty="0" smtClean="0">
                <a:solidFill>
                  <a:schemeClr val="accent2"/>
                </a:solidFill>
                <a:cs typeface="Times New Roman" charset="0"/>
              </a:rPr>
              <a:t>-10t</a:t>
            </a:r>
            <a:r>
              <a:rPr lang="en-US" dirty="0" smtClean="0">
                <a:solidFill>
                  <a:schemeClr val="accent2"/>
                </a:solidFill>
                <a:cs typeface="Times New Roman" charset="0"/>
              </a:rPr>
              <a:t>, </a:t>
            </a:r>
            <a:r>
              <a:rPr lang="en-US" dirty="0" smtClean="0">
                <a:solidFill>
                  <a:schemeClr val="accent2"/>
                </a:solidFill>
                <a:cs typeface="Times New Roman" charset="0"/>
              </a:rPr>
              <a:t> find symbolic expressions for V</a:t>
            </a:r>
            <a:r>
              <a:rPr lang="en-US" baseline="-25000" dirty="0" smtClean="0">
                <a:solidFill>
                  <a:schemeClr val="accent2"/>
                </a:solidFill>
                <a:cs typeface="Times New Roman" charset="0"/>
              </a:rPr>
              <a:t>1</a:t>
            </a:r>
            <a:r>
              <a:rPr lang="en-US" dirty="0" smtClean="0">
                <a:solidFill>
                  <a:schemeClr val="accent2"/>
                </a:solidFill>
                <a:cs typeface="Times New Roman" charset="0"/>
              </a:rPr>
              <a:t> and </a:t>
            </a:r>
          </a:p>
          <a:p>
            <a:pPr>
              <a:lnSpc>
                <a:spcPct val="80000"/>
              </a:lnSpc>
              <a:spcBef>
                <a:spcPct val="20000"/>
              </a:spcBef>
              <a:tabLst>
                <a:tab pos="461963" algn="l"/>
                <a:tab pos="914400" algn="l"/>
              </a:tabLst>
            </a:pPr>
            <a:r>
              <a:rPr lang="en-US" dirty="0" smtClean="0">
                <a:solidFill>
                  <a:schemeClr val="accent2"/>
                </a:solidFill>
                <a:cs typeface="Times New Roman" charset="0"/>
              </a:rPr>
              <a:t>P</a:t>
            </a:r>
            <a:r>
              <a:rPr lang="en-US" baseline="-25000" dirty="0" smtClean="0">
                <a:solidFill>
                  <a:schemeClr val="accent2"/>
                </a:solidFill>
                <a:cs typeface="Times New Roman" charset="0"/>
              </a:rPr>
              <a:t>1</a:t>
            </a:r>
            <a:r>
              <a:rPr lang="en-US" dirty="0" smtClean="0">
                <a:solidFill>
                  <a:schemeClr val="accent2"/>
                </a:solidFill>
                <a:cs typeface="Times New Roman" charset="0"/>
              </a:rPr>
              <a:t> = (V</a:t>
            </a:r>
            <a:r>
              <a:rPr lang="en-US" baseline="-25000" dirty="0" smtClean="0">
                <a:solidFill>
                  <a:schemeClr val="accent2"/>
                </a:solidFill>
                <a:cs typeface="Times New Roman" charset="0"/>
              </a:rPr>
              <a:t>1</a:t>
            </a:r>
            <a:r>
              <a:rPr lang="en-US" dirty="0" smtClean="0">
                <a:solidFill>
                  <a:schemeClr val="accent2"/>
                </a:solidFill>
                <a:cs typeface="Times New Roman" charset="0"/>
              </a:rPr>
              <a:t>)</a:t>
            </a:r>
            <a:r>
              <a:rPr lang="en-US" baseline="30000" dirty="0" smtClean="0">
                <a:solidFill>
                  <a:schemeClr val="accent2"/>
                </a:solidFill>
                <a:cs typeface="Times New Roman" charset="0"/>
              </a:rPr>
              <a:t>2</a:t>
            </a:r>
            <a:r>
              <a:rPr lang="en-US" dirty="0" smtClean="0">
                <a:solidFill>
                  <a:schemeClr val="accent2"/>
                </a:solidFill>
                <a:cs typeface="Times New Roman" charset="0"/>
              </a:rPr>
              <a:t>/R</a:t>
            </a:r>
            <a:r>
              <a:rPr lang="en-US" baseline="-25000" dirty="0" smtClean="0">
                <a:solidFill>
                  <a:schemeClr val="accent2"/>
                </a:solidFill>
                <a:cs typeface="Times New Roman" charset="0"/>
              </a:rPr>
              <a:t>1</a:t>
            </a:r>
            <a:r>
              <a:rPr lang="en-US" dirty="0" smtClean="0">
                <a:solidFill>
                  <a:schemeClr val="accent2"/>
                </a:solidFill>
                <a:cs typeface="Times New Roman" charset="0"/>
              </a:rPr>
              <a:t>.  Then use </a:t>
            </a:r>
            <a:r>
              <a:rPr lang="en-US" b="1" i="1" dirty="0" smtClean="0">
                <a:solidFill>
                  <a:schemeClr val="accent2"/>
                </a:solidFill>
                <a:cs typeface="Times New Roman" charset="0"/>
              </a:rPr>
              <a:t>subs( ) </a:t>
            </a:r>
            <a:r>
              <a:rPr lang="en-US" dirty="0" smtClean="0">
                <a:solidFill>
                  <a:schemeClr val="accent2"/>
                </a:solidFill>
                <a:cs typeface="Times New Roman" charset="0"/>
              </a:rPr>
              <a:t>to find numeric values for V</a:t>
            </a:r>
            <a:r>
              <a:rPr lang="en-US" baseline="-25000" dirty="0" smtClean="0">
                <a:solidFill>
                  <a:schemeClr val="accent2"/>
                </a:solidFill>
                <a:cs typeface="Times New Roman" charset="0"/>
              </a:rPr>
              <a:t>1</a:t>
            </a:r>
            <a:r>
              <a:rPr lang="en-US" dirty="0" smtClean="0">
                <a:solidFill>
                  <a:schemeClr val="accent2"/>
                </a:solidFill>
                <a:cs typeface="Times New Roman" charset="0"/>
              </a:rPr>
              <a:t> and P</a:t>
            </a:r>
            <a:r>
              <a:rPr lang="en-US" baseline="-25000" dirty="0" smtClean="0">
                <a:solidFill>
                  <a:schemeClr val="accent2"/>
                </a:solidFill>
                <a:cs typeface="Times New Roman" charset="0"/>
              </a:rPr>
              <a:t>1</a:t>
            </a:r>
            <a:r>
              <a:rPr lang="en-US" dirty="0" smtClean="0">
                <a:solidFill>
                  <a:schemeClr val="accent2"/>
                </a:solidFill>
                <a:cs typeface="Times New Roman" charset="0"/>
              </a:rPr>
              <a:t> when t = 50 </a:t>
            </a:r>
            <a:r>
              <a:rPr lang="en-US" dirty="0" err="1" smtClean="0">
                <a:solidFill>
                  <a:schemeClr val="accent2"/>
                </a:solidFill>
                <a:cs typeface="Times New Roman" charset="0"/>
              </a:rPr>
              <a:t>ms</a:t>
            </a:r>
            <a:r>
              <a:rPr lang="en-US" dirty="0" smtClean="0">
                <a:solidFill>
                  <a:schemeClr val="accent2"/>
                </a:solidFill>
                <a:cs typeface="Times New Roman" charset="0"/>
              </a:rPr>
              <a:t> and R</a:t>
            </a:r>
            <a:r>
              <a:rPr lang="en-US" baseline="-25000" dirty="0" smtClean="0">
                <a:solidFill>
                  <a:schemeClr val="accent2"/>
                </a:solidFill>
                <a:cs typeface="Times New Roman" charset="0"/>
              </a:rPr>
              <a:t>1</a:t>
            </a:r>
            <a:r>
              <a:rPr lang="en-US" dirty="0" smtClean="0">
                <a:solidFill>
                  <a:schemeClr val="accent2"/>
                </a:solidFill>
                <a:cs typeface="Times New Roman" charset="0"/>
              </a:rPr>
              <a:t> = 20 ohms.</a:t>
            </a:r>
            <a:endParaRPr lang="en-US" dirty="0" smtClean="0">
              <a:solidFill>
                <a:schemeClr val="accent2"/>
              </a:solidFill>
              <a:cs typeface="Times New Roman" charset="0"/>
            </a:endParaRPr>
          </a:p>
        </p:txBody>
      </p:sp>
      <p:sp>
        <p:nvSpPr>
          <p:cNvPr id="7"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6080"/>
            <a:ext cx="5776120" cy="2138487"/>
          </a:xfrm>
          <a:prstGeom prst="rect">
            <a:avLst/>
          </a:prstGeom>
          <a:noFill/>
          <a:ln w="38100">
            <a:solidFill>
              <a:schemeClr val="accent2"/>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68348"/>
            <a:ext cx="2229904" cy="1611713"/>
          </a:xfrm>
          <a:prstGeom prst="rect">
            <a:avLst/>
          </a:prstGeom>
          <a:noFill/>
          <a:ln w="38100">
            <a:solidFill>
              <a:schemeClr val="accent2"/>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788651" y="5949064"/>
            <a:ext cx="3119167" cy="338554"/>
          </a:xfrm>
          <a:prstGeom prst="rect">
            <a:avLst/>
          </a:prstGeom>
          <a:ln w="38100">
            <a:noFill/>
          </a:ln>
        </p:spPr>
        <p:txBody>
          <a:bodyPr wrap="square">
            <a:spAutoFit/>
          </a:bodyPr>
          <a:lstStyle/>
          <a:p>
            <a:r>
              <a:rPr lang="en-US" sz="1600" dirty="0" smtClean="0">
                <a:solidFill>
                  <a:srgbClr val="FF0000"/>
                </a:solidFill>
                <a:cs typeface="Times New Roman" pitchFamily="18" charset="0"/>
              </a:rPr>
              <a:t>V</a:t>
            </a:r>
            <a:r>
              <a:rPr lang="en-US" sz="1600" baseline="-25000" dirty="0" smtClean="0">
                <a:solidFill>
                  <a:srgbClr val="FF0000"/>
                </a:solidFill>
                <a:cs typeface="Times New Roman" pitchFamily="18" charset="0"/>
              </a:rPr>
              <a:t>1</a:t>
            </a:r>
            <a:r>
              <a:rPr lang="en-US" sz="1600" dirty="0" smtClean="0">
                <a:solidFill>
                  <a:srgbClr val="FF0000"/>
                </a:solidFill>
                <a:cs typeface="Times New Roman" pitchFamily="18" charset="0"/>
              </a:rPr>
              <a:t> = 6.0653 V when t = 50 </a:t>
            </a:r>
            <a:r>
              <a:rPr lang="en-US" sz="1600" dirty="0" err="1" smtClean="0">
                <a:solidFill>
                  <a:srgbClr val="FF0000"/>
                </a:solidFill>
                <a:cs typeface="Times New Roman" pitchFamily="18" charset="0"/>
              </a:rPr>
              <a:t>ms</a:t>
            </a:r>
            <a:endParaRPr lang="en-US" sz="1600" dirty="0">
              <a:solidFill>
                <a:srgbClr val="FF0000"/>
              </a:solidFill>
            </a:endParaRPr>
          </a:p>
        </p:txBody>
      </p:sp>
      <p:cxnSp>
        <p:nvCxnSpPr>
          <p:cNvPr id="6" name="Straight Arrow Connector 5"/>
          <p:cNvCxnSpPr>
            <a:stCxn id="10" idx="1"/>
          </p:cNvCxnSpPr>
          <p:nvPr/>
        </p:nvCxnSpPr>
        <p:spPr>
          <a:xfrm flipH="1">
            <a:off x="1327868" y="6118341"/>
            <a:ext cx="1460783" cy="0"/>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788651" y="6440018"/>
            <a:ext cx="4288010" cy="338554"/>
          </a:xfrm>
          <a:prstGeom prst="rect">
            <a:avLst/>
          </a:prstGeom>
          <a:ln w="38100">
            <a:noFill/>
          </a:ln>
        </p:spPr>
        <p:txBody>
          <a:bodyPr wrap="square">
            <a:spAutoFit/>
          </a:bodyPr>
          <a:lstStyle/>
          <a:p>
            <a:r>
              <a:rPr lang="en-US" sz="1600" dirty="0">
                <a:solidFill>
                  <a:srgbClr val="FF0000"/>
                </a:solidFill>
                <a:cs typeface="Times New Roman" pitchFamily="18" charset="0"/>
              </a:rPr>
              <a:t>P</a:t>
            </a:r>
            <a:r>
              <a:rPr lang="en-US" sz="1600" baseline="-25000" dirty="0" smtClean="0">
                <a:solidFill>
                  <a:srgbClr val="FF0000"/>
                </a:solidFill>
                <a:cs typeface="Times New Roman" pitchFamily="18" charset="0"/>
              </a:rPr>
              <a:t>1</a:t>
            </a:r>
            <a:r>
              <a:rPr lang="en-US" sz="1600" dirty="0" smtClean="0">
                <a:solidFill>
                  <a:srgbClr val="FF0000"/>
                </a:solidFill>
                <a:cs typeface="Times New Roman" pitchFamily="18" charset="0"/>
              </a:rPr>
              <a:t> = 1.8394 W when t = 50 </a:t>
            </a:r>
            <a:r>
              <a:rPr lang="en-US" sz="1600" dirty="0" err="1" smtClean="0">
                <a:solidFill>
                  <a:srgbClr val="FF0000"/>
                </a:solidFill>
                <a:cs typeface="Times New Roman" pitchFamily="18" charset="0"/>
              </a:rPr>
              <a:t>ms</a:t>
            </a:r>
            <a:r>
              <a:rPr lang="en-US" sz="1600" dirty="0" smtClean="0">
                <a:solidFill>
                  <a:srgbClr val="FF0000"/>
                </a:solidFill>
                <a:cs typeface="Times New Roman" pitchFamily="18" charset="0"/>
              </a:rPr>
              <a:t> and R</a:t>
            </a:r>
            <a:r>
              <a:rPr lang="en-US" sz="1600" baseline="-25000" dirty="0" smtClean="0">
                <a:solidFill>
                  <a:srgbClr val="FF0000"/>
                </a:solidFill>
                <a:cs typeface="Times New Roman" pitchFamily="18" charset="0"/>
              </a:rPr>
              <a:t>1</a:t>
            </a:r>
            <a:r>
              <a:rPr lang="en-US" sz="1600" dirty="0" smtClean="0">
                <a:solidFill>
                  <a:srgbClr val="FF0000"/>
                </a:solidFill>
                <a:cs typeface="Times New Roman" pitchFamily="18" charset="0"/>
              </a:rPr>
              <a:t> = 20 ohms</a:t>
            </a:r>
            <a:endParaRPr lang="en-US" sz="1600" dirty="0">
              <a:solidFill>
                <a:srgbClr val="FF0000"/>
              </a:solidFill>
            </a:endParaRPr>
          </a:p>
        </p:txBody>
      </p:sp>
      <p:cxnSp>
        <p:nvCxnSpPr>
          <p:cNvPr id="17" name="Straight Arrow Connector 16"/>
          <p:cNvCxnSpPr>
            <a:stCxn id="16" idx="1"/>
          </p:cNvCxnSpPr>
          <p:nvPr/>
        </p:nvCxnSpPr>
        <p:spPr>
          <a:xfrm flipH="1">
            <a:off x="1327869" y="6609295"/>
            <a:ext cx="1460782" cy="1"/>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57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xfrm>
            <a:off x="7239000" y="0"/>
            <a:ext cx="1905000" cy="457200"/>
          </a:xfrm>
          <a:noFill/>
        </p:spPr>
        <p:txBody>
          <a:bodyPr/>
          <a:lstStyle/>
          <a:p>
            <a:fld id="{0632768F-12B5-49A5-87F1-0ABB9D8ED0EE}" type="slidenum">
              <a:rPr lang="en-US"/>
              <a:pPr/>
              <a:t>26</a:t>
            </a:fld>
            <a:endParaRPr lang="en-US" dirty="0"/>
          </a:p>
        </p:txBody>
      </p:sp>
      <p:sp>
        <p:nvSpPr>
          <p:cNvPr id="1030" name="Rectangle 1029"/>
          <p:cNvSpPr>
            <a:spLocks noChangeArrowheads="1"/>
          </p:cNvSpPr>
          <p:nvPr/>
        </p:nvSpPr>
        <p:spPr bwMode="auto">
          <a:xfrm>
            <a:off x="0" y="433128"/>
            <a:ext cx="4410075" cy="6424871"/>
          </a:xfrm>
          <a:prstGeom prst="rect">
            <a:avLst/>
          </a:prstGeom>
          <a:noFill/>
          <a:ln w="9525">
            <a:noFill/>
            <a:miter lim="800000"/>
            <a:headEnd/>
            <a:tailEnd/>
          </a:ln>
        </p:spPr>
        <p:txBody>
          <a:bodyPr/>
          <a:lstStyle/>
          <a:p>
            <a:pPr marL="228600" indent="-228600">
              <a:spcBef>
                <a:spcPct val="20000"/>
              </a:spcBef>
              <a:tabLst>
                <a:tab pos="461963" algn="l"/>
                <a:tab pos="914400" algn="l"/>
              </a:tabLst>
            </a:pPr>
            <a:r>
              <a:rPr lang="en-US" sz="2000" b="1" u="sng" dirty="0" smtClean="0">
                <a:solidFill>
                  <a:schemeClr val="accent2"/>
                </a:solidFill>
                <a:cs typeface="Times New Roman" pitchFamily="18" charset="0"/>
              </a:rPr>
              <a:t>Finding derivatives in MATLAB</a:t>
            </a:r>
            <a:r>
              <a:rPr lang="en-US" sz="2000" dirty="0" smtClean="0">
                <a:solidFill>
                  <a:schemeClr val="accent2"/>
                </a:solidFill>
                <a:cs typeface="Times New Roman" pitchFamily="18" charset="0"/>
              </a:rPr>
              <a:t> </a:t>
            </a: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a:p>
            <a:pPr>
              <a:spcBef>
                <a:spcPct val="20000"/>
              </a:spcBef>
              <a:tabLst>
                <a:tab pos="461963" algn="l"/>
                <a:tab pos="914400" algn="l"/>
              </a:tabLst>
            </a:pPr>
            <a:r>
              <a:rPr lang="en-US" sz="2000" b="1" i="1" dirty="0" smtClean="0">
                <a:solidFill>
                  <a:schemeClr val="accent2"/>
                </a:solidFill>
                <a:cs typeface="Times New Roman" pitchFamily="18" charset="0"/>
              </a:rPr>
              <a:t>diff(f ) </a:t>
            </a:r>
            <a:r>
              <a:rPr lang="en-US" sz="2000" dirty="0" smtClean="0">
                <a:solidFill>
                  <a:schemeClr val="accent2"/>
                </a:solidFill>
                <a:cs typeface="Times New Roman" pitchFamily="18" charset="0"/>
              </a:rPr>
              <a:t>– finds the derivative of symbolic function f</a:t>
            </a:r>
          </a:p>
          <a:p>
            <a:pPr>
              <a:spcBef>
                <a:spcPct val="20000"/>
              </a:spcBef>
              <a:tabLst>
                <a:tab pos="461963" algn="l"/>
                <a:tab pos="914400" algn="l"/>
              </a:tabLst>
            </a:pPr>
            <a:r>
              <a:rPr lang="en-US" sz="2000" b="1" i="1" dirty="0" smtClean="0">
                <a:solidFill>
                  <a:schemeClr val="accent2"/>
                </a:solidFill>
                <a:cs typeface="Times New Roman" pitchFamily="18" charset="0"/>
              </a:rPr>
              <a:t>diff(f, 2) </a:t>
            </a:r>
            <a:r>
              <a:rPr lang="en-US" sz="2000" dirty="0" smtClean="0">
                <a:solidFill>
                  <a:schemeClr val="accent2"/>
                </a:solidFill>
                <a:cs typeface="Times New Roman" pitchFamily="18" charset="0"/>
              </a:rPr>
              <a:t>– finds the 2</a:t>
            </a:r>
            <a:r>
              <a:rPr lang="en-US" sz="2000" baseline="30000" dirty="0" smtClean="0">
                <a:solidFill>
                  <a:schemeClr val="accent2"/>
                </a:solidFill>
                <a:cs typeface="Times New Roman" pitchFamily="18" charset="0"/>
              </a:rPr>
              <a:t>nd</a:t>
            </a:r>
            <a:r>
              <a:rPr lang="en-US" sz="2000" dirty="0" smtClean="0">
                <a:solidFill>
                  <a:schemeClr val="accent2"/>
                </a:solidFill>
                <a:cs typeface="Times New Roman" pitchFamily="18" charset="0"/>
              </a:rPr>
              <a:t> derivative of f</a:t>
            </a:r>
          </a:p>
          <a:p>
            <a:pPr>
              <a:spcBef>
                <a:spcPct val="20000"/>
              </a:spcBef>
              <a:tabLst>
                <a:tab pos="461963" algn="l"/>
                <a:tab pos="914400" algn="l"/>
              </a:tabLst>
            </a:pPr>
            <a:r>
              <a:rPr lang="en-US" sz="2000" dirty="0" smtClean="0">
                <a:solidFill>
                  <a:schemeClr val="accent2"/>
                </a:solidFill>
                <a:cs typeface="Times New Roman" pitchFamily="18" charset="0"/>
              </a:rPr>
              <a:t>		(same as diff(diff(f)) </a:t>
            </a:r>
          </a:p>
          <a:p>
            <a:pPr>
              <a:spcBef>
                <a:spcPct val="20000"/>
              </a:spcBef>
              <a:tabLst>
                <a:tab pos="461963" algn="l"/>
                <a:tab pos="914400" algn="l"/>
              </a:tabLst>
            </a:pPr>
            <a:r>
              <a:rPr lang="en-US" sz="2000" dirty="0" smtClean="0">
                <a:solidFill>
                  <a:schemeClr val="accent2"/>
                </a:solidFill>
                <a:cs typeface="Times New Roman" pitchFamily="18" charset="0"/>
              </a:rPr>
              <a:t>If f is a function of both x and y,</a:t>
            </a:r>
          </a:p>
          <a:p>
            <a:pPr>
              <a:spcBef>
                <a:spcPct val="20000"/>
              </a:spcBef>
              <a:tabLst>
                <a:tab pos="461963" algn="l"/>
                <a:tab pos="914400" algn="l"/>
              </a:tabLst>
            </a:pPr>
            <a:r>
              <a:rPr lang="en-US" sz="2000" b="1" i="1" dirty="0" smtClean="0">
                <a:solidFill>
                  <a:schemeClr val="accent2"/>
                </a:solidFill>
                <a:cs typeface="Times New Roman" pitchFamily="18" charset="0"/>
              </a:rPr>
              <a:t>diff(f, x)</a:t>
            </a:r>
            <a:r>
              <a:rPr lang="en-US" sz="2000" dirty="0" smtClean="0">
                <a:solidFill>
                  <a:schemeClr val="accent2"/>
                </a:solidFill>
                <a:cs typeface="Times New Roman" pitchFamily="18" charset="0"/>
              </a:rPr>
              <a:t> – partial derivative of f w.r.t. x</a:t>
            </a:r>
          </a:p>
          <a:p>
            <a:pPr>
              <a:spcBef>
                <a:spcPct val="20000"/>
              </a:spcBef>
              <a:tabLst>
                <a:tab pos="461963" algn="l"/>
                <a:tab pos="914400" algn="l"/>
              </a:tabLst>
            </a:pPr>
            <a:r>
              <a:rPr lang="en-US" sz="2000" b="1" i="1" dirty="0" smtClean="0">
                <a:solidFill>
                  <a:schemeClr val="accent2"/>
                </a:solidFill>
                <a:cs typeface="Times New Roman" pitchFamily="18" charset="0"/>
              </a:rPr>
              <a:t>diff(f, y)</a:t>
            </a:r>
            <a:r>
              <a:rPr lang="en-US" sz="2000" dirty="0" smtClean="0">
                <a:solidFill>
                  <a:schemeClr val="accent2"/>
                </a:solidFill>
                <a:cs typeface="Times New Roman" pitchFamily="18" charset="0"/>
              </a:rPr>
              <a:t> – partial derivative of f w.r.t. y</a:t>
            </a:r>
          </a:p>
          <a:p>
            <a:pPr marL="228600" indent="-228600">
              <a:spcBef>
                <a:spcPct val="20000"/>
              </a:spcBef>
              <a:tabLst>
                <a:tab pos="461963" algn="l"/>
                <a:tab pos="914400" algn="l"/>
              </a:tabLst>
            </a:pPr>
            <a:endParaRPr lang="en-US" sz="2000" b="1" u="sng" dirty="0" smtClean="0">
              <a:solidFill>
                <a:schemeClr val="accent2"/>
              </a:solidFill>
              <a:cs typeface="Times New Roman" pitchFamily="18" charset="0"/>
            </a:endParaRPr>
          </a:p>
          <a:p>
            <a:pPr marL="228600" indent="-228600">
              <a:spcBef>
                <a:spcPct val="20000"/>
              </a:spcBef>
              <a:tabLst>
                <a:tab pos="461963" algn="l"/>
                <a:tab pos="914400" algn="l"/>
              </a:tabLst>
            </a:pPr>
            <a:r>
              <a:rPr lang="en-US" sz="2000" b="1" u="sng" dirty="0" smtClean="0">
                <a:solidFill>
                  <a:schemeClr val="accent2"/>
                </a:solidFill>
                <a:cs typeface="Times New Roman" pitchFamily="18" charset="0"/>
              </a:rPr>
              <a:t>Examples</a:t>
            </a:r>
            <a:r>
              <a:rPr lang="en-US" sz="2000" dirty="0" smtClean="0">
                <a:solidFill>
                  <a:schemeClr val="accent2"/>
                </a:solidFill>
                <a:cs typeface="Times New Roman" pitchFamily="18" charset="0"/>
              </a:rPr>
              <a:t>:  (shown to the right)</a:t>
            </a: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a:p>
            <a:pPr>
              <a:spcBef>
                <a:spcPct val="20000"/>
              </a:spcBef>
              <a:tabLst>
                <a:tab pos="461963" algn="l"/>
                <a:tab pos="914400" algn="l"/>
              </a:tabLst>
            </a:pPr>
            <a:r>
              <a:rPr lang="en-US" sz="2000" dirty="0" smtClean="0">
                <a:solidFill>
                  <a:schemeClr val="accent2"/>
                </a:solidFill>
                <a:cs typeface="Times New Roman" pitchFamily="18" charset="0"/>
              </a:rPr>
              <a:t>Before proceeding with more advanced derivatives and applications, it may be useful to discuss different ways of </a:t>
            </a:r>
            <a:r>
              <a:rPr lang="en-US" sz="2000" b="1" i="1" dirty="0" smtClean="0">
                <a:solidFill>
                  <a:schemeClr val="accent2"/>
                </a:solidFill>
                <a:cs typeface="Times New Roman" pitchFamily="18" charset="0"/>
              </a:rPr>
              <a:t>representing functions in MATLAB</a:t>
            </a:r>
            <a:r>
              <a:rPr lang="en-US" sz="2000" dirty="0" smtClean="0">
                <a:solidFill>
                  <a:schemeClr val="accent2"/>
                </a:solidFill>
                <a:cs typeface="Times New Roman" pitchFamily="18" charset="0"/>
              </a:rPr>
              <a:t>.</a:t>
            </a: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p:txBody>
      </p:sp>
      <p:sp>
        <p:nvSpPr>
          <p:cNvPr id="2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pic>
        <p:nvPicPr>
          <p:cNvPr id="110594" name="Picture 2"/>
          <p:cNvPicPr>
            <a:picLocks noChangeAspect="1" noChangeArrowheads="1"/>
          </p:cNvPicPr>
          <p:nvPr/>
        </p:nvPicPr>
        <p:blipFill>
          <a:blip r:embed="rId2" cstate="print"/>
          <a:srcRect/>
          <a:stretch>
            <a:fillRect/>
          </a:stretch>
        </p:blipFill>
        <p:spPr bwMode="auto">
          <a:xfrm>
            <a:off x="4724400" y="395478"/>
            <a:ext cx="3657600" cy="6291072"/>
          </a:xfrm>
          <a:prstGeom prst="rect">
            <a:avLst/>
          </a:prstGeom>
          <a:noFill/>
          <a:ln w="28575">
            <a:solidFill>
              <a:schemeClr val="accent2"/>
            </a:solidFill>
            <a:miter lim="800000"/>
            <a:headEnd/>
            <a:tailEnd/>
          </a:ln>
        </p:spPr>
      </p:pic>
      <p:sp>
        <p:nvSpPr>
          <p:cNvPr id="7"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xfrm>
            <a:off x="7239000" y="0"/>
            <a:ext cx="1905000" cy="457200"/>
          </a:xfrm>
          <a:noFill/>
        </p:spPr>
        <p:txBody>
          <a:bodyPr/>
          <a:lstStyle/>
          <a:p>
            <a:fld id="{0632768F-12B5-49A5-87F1-0ABB9D8ED0EE}" type="slidenum">
              <a:rPr lang="en-US"/>
              <a:pPr/>
              <a:t>27</a:t>
            </a:fld>
            <a:endParaRPr lang="en-US" dirty="0"/>
          </a:p>
        </p:txBody>
      </p:sp>
      <p:sp>
        <p:nvSpPr>
          <p:cNvPr id="1030" name="Rectangle 1029"/>
          <p:cNvSpPr>
            <a:spLocks noChangeArrowheads="1"/>
          </p:cNvSpPr>
          <p:nvPr/>
        </p:nvSpPr>
        <p:spPr bwMode="auto">
          <a:xfrm>
            <a:off x="0" y="433128"/>
            <a:ext cx="9144000" cy="6424871"/>
          </a:xfrm>
          <a:prstGeom prst="rect">
            <a:avLst/>
          </a:prstGeom>
          <a:noFill/>
          <a:ln w="9525">
            <a:noFill/>
            <a:miter lim="800000"/>
            <a:headEnd/>
            <a:tailEnd/>
          </a:ln>
        </p:spPr>
        <p:txBody>
          <a:bodyPr/>
          <a:lstStyle/>
          <a:p>
            <a:pPr marL="228600" indent="-228600">
              <a:spcBef>
                <a:spcPct val="20000"/>
              </a:spcBef>
              <a:tabLst>
                <a:tab pos="461963" algn="l"/>
                <a:tab pos="914400" algn="l"/>
              </a:tabLst>
            </a:pPr>
            <a:r>
              <a:rPr lang="en-US" sz="2000" b="1" u="sng" dirty="0" smtClean="0">
                <a:solidFill>
                  <a:schemeClr val="accent2"/>
                </a:solidFill>
                <a:cs typeface="Times New Roman" pitchFamily="18" charset="0"/>
              </a:rPr>
              <a:t>Performing integration in MATLAB</a:t>
            </a:r>
            <a:r>
              <a:rPr lang="en-US" sz="2000" dirty="0" smtClean="0">
                <a:solidFill>
                  <a:schemeClr val="accent2"/>
                </a:solidFill>
                <a:cs typeface="Times New Roman" pitchFamily="18" charset="0"/>
              </a:rPr>
              <a:t> </a:t>
            </a: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a:p>
            <a:pPr>
              <a:spcBef>
                <a:spcPct val="20000"/>
              </a:spcBef>
              <a:tabLst>
                <a:tab pos="461963" algn="l"/>
                <a:tab pos="914400" algn="l"/>
              </a:tabLst>
            </a:pPr>
            <a:r>
              <a:rPr lang="en-US" sz="2000" b="1" i="1" dirty="0" err="1" smtClean="0">
                <a:solidFill>
                  <a:schemeClr val="accent2"/>
                </a:solidFill>
                <a:cs typeface="Times New Roman" pitchFamily="18" charset="0"/>
              </a:rPr>
              <a:t>int</a:t>
            </a:r>
            <a:r>
              <a:rPr lang="en-US" sz="2000" b="1" i="1" dirty="0" smtClean="0">
                <a:solidFill>
                  <a:schemeClr val="accent2"/>
                </a:solidFill>
                <a:cs typeface="Times New Roman" pitchFamily="18" charset="0"/>
              </a:rPr>
              <a:t>(S) </a:t>
            </a:r>
            <a:r>
              <a:rPr lang="en-US" sz="2000" dirty="0" smtClean="0">
                <a:solidFill>
                  <a:schemeClr val="accent2"/>
                </a:solidFill>
                <a:cs typeface="Times New Roman" pitchFamily="18" charset="0"/>
              </a:rPr>
              <a:t>– finds the </a:t>
            </a:r>
            <a:r>
              <a:rPr lang="en-US" sz="2000" b="1" i="1" dirty="0" smtClean="0">
                <a:solidFill>
                  <a:schemeClr val="accent2"/>
                </a:solidFill>
                <a:cs typeface="Times New Roman" pitchFamily="18" charset="0"/>
              </a:rPr>
              <a:t>indefinite integral </a:t>
            </a:r>
            <a:r>
              <a:rPr lang="en-US" sz="2000" dirty="0" smtClean="0">
                <a:solidFill>
                  <a:schemeClr val="accent2"/>
                </a:solidFill>
                <a:cs typeface="Times New Roman" pitchFamily="18" charset="0"/>
              </a:rPr>
              <a:t>of a symbolic expression S with respect to its symbolic variable (or variable closest to x)</a:t>
            </a:r>
          </a:p>
          <a:p>
            <a:pPr>
              <a:spcBef>
                <a:spcPct val="20000"/>
              </a:spcBef>
              <a:tabLst>
                <a:tab pos="461963" algn="l"/>
                <a:tab pos="914400" algn="l"/>
              </a:tabLst>
            </a:pPr>
            <a:r>
              <a:rPr lang="en-US" sz="2000" b="1" i="1" dirty="0" err="1" smtClean="0">
                <a:solidFill>
                  <a:schemeClr val="accent2"/>
                </a:solidFill>
                <a:cs typeface="Times New Roman" pitchFamily="18" charset="0"/>
              </a:rPr>
              <a:t>int</a:t>
            </a:r>
            <a:r>
              <a:rPr lang="en-US" sz="2000" b="1" i="1" dirty="0" smtClean="0">
                <a:solidFill>
                  <a:schemeClr val="accent2"/>
                </a:solidFill>
                <a:cs typeface="Times New Roman" pitchFamily="18" charset="0"/>
              </a:rPr>
              <a:t>(S, z) </a:t>
            </a:r>
            <a:r>
              <a:rPr lang="en-US" sz="2000" dirty="0" smtClean="0">
                <a:solidFill>
                  <a:schemeClr val="accent2"/>
                </a:solidFill>
                <a:cs typeface="Times New Roman" pitchFamily="18" charset="0"/>
              </a:rPr>
              <a:t>– finds the </a:t>
            </a:r>
            <a:r>
              <a:rPr lang="en-US" sz="2000" b="1" i="1" dirty="0" smtClean="0">
                <a:solidFill>
                  <a:schemeClr val="accent2"/>
                </a:solidFill>
                <a:cs typeface="Times New Roman" pitchFamily="18" charset="0"/>
              </a:rPr>
              <a:t>indefinite integral </a:t>
            </a:r>
            <a:r>
              <a:rPr lang="en-US" sz="2000" dirty="0" smtClean="0">
                <a:solidFill>
                  <a:schemeClr val="accent2"/>
                </a:solidFill>
                <a:cs typeface="Times New Roman" pitchFamily="18" charset="0"/>
              </a:rPr>
              <a:t>of a symbolic expression S with respect to z</a:t>
            </a:r>
          </a:p>
          <a:p>
            <a:pPr>
              <a:spcBef>
                <a:spcPct val="20000"/>
              </a:spcBef>
              <a:tabLst>
                <a:tab pos="461963" algn="l"/>
                <a:tab pos="914400" algn="l"/>
              </a:tabLst>
            </a:pPr>
            <a:r>
              <a:rPr lang="en-US" sz="2000" b="1" i="1" dirty="0" err="1" smtClean="0">
                <a:solidFill>
                  <a:schemeClr val="accent2"/>
                </a:solidFill>
                <a:cs typeface="Times New Roman" pitchFamily="18" charset="0"/>
              </a:rPr>
              <a:t>int</a:t>
            </a:r>
            <a:r>
              <a:rPr lang="en-US" sz="2000" b="1" i="1" dirty="0" smtClean="0">
                <a:solidFill>
                  <a:schemeClr val="accent2"/>
                </a:solidFill>
                <a:cs typeface="Times New Roman" pitchFamily="18" charset="0"/>
              </a:rPr>
              <a:t>(S, a, b) </a:t>
            </a:r>
            <a:r>
              <a:rPr lang="en-US" sz="2000" dirty="0" smtClean="0">
                <a:solidFill>
                  <a:schemeClr val="accent2"/>
                </a:solidFill>
                <a:cs typeface="Times New Roman" pitchFamily="18" charset="0"/>
              </a:rPr>
              <a:t>– finds the </a:t>
            </a:r>
            <a:r>
              <a:rPr lang="en-US" sz="2000" b="1" i="1" dirty="0" smtClean="0">
                <a:solidFill>
                  <a:schemeClr val="accent2"/>
                </a:solidFill>
                <a:cs typeface="Times New Roman" pitchFamily="18" charset="0"/>
              </a:rPr>
              <a:t>definite integral </a:t>
            </a:r>
            <a:r>
              <a:rPr lang="en-US" sz="2000" dirty="0" smtClean="0">
                <a:solidFill>
                  <a:schemeClr val="accent2"/>
                </a:solidFill>
                <a:cs typeface="Times New Roman" pitchFamily="18" charset="0"/>
              </a:rPr>
              <a:t>of a symbolic expression S from a to b with respect to its symbolic variable (or variable closest to x)</a:t>
            </a:r>
          </a:p>
          <a:p>
            <a:pPr>
              <a:spcBef>
                <a:spcPct val="20000"/>
              </a:spcBef>
              <a:tabLst>
                <a:tab pos="461963" algn="l"/>
                <a:tab pos="914400" algn="l"/>
              </a:tabLst>
            </a:pPr>
            <a:r>
              <a:rPr lang="en-US" sz="2000" b="1" i="1" dirty="0" err="1" smtClean="0">
                <a:solidFill>
                  <a:schemeClr val="accent2"/>
                </a:solidFill>
                <a:cs typeface="Times New Roman" pitchFamily="18" charset="0"/>
              </a:rPr>
              <a:t>int</a:t>
            </a:r>
            <a:r>
              <a:rPr lang="en-US" sz="2000" b="1" i="1" dirty="0" smtClean="0">
                <a:solidFill>
                  <a:schemeClr val="accent2"/>
                </a:solidFill>
                <a:cs typeface="Times New Roman" pitchFamily="18" charset="0"/>
              </a:rPr>
              <a:t>(S, z, a, b) </a:t>
            </a:r>
            <a:r>
              <a:rPr lang="en-US" sz="2000" dirty="0" smtClean="0">
                <a:solidFill>
                  <a:schemeClr val="accent2"/>
                </a:solidFill>
                <a:cs typeface="Times New Roman" pitchFamily="18" charset="0"/>
              </a:rPr>
              <a:t>– finds the </a:t>
            </a:r>
            <a:r>
              <a:rPr lang="en-US" sz="2000" b="1" i="1" dirty="0" smtClean="0">
                <a:solidFill>
                  <a:schemeClr val="accent2"/>
                </a:solidFill>
                <a:cs typeface="Times New Roman" pitchFamily="18" charset="0"/>
              </a:rPr>
              <a:t>definite integral </a:t>
            </a:r>
            <a:r>
              <a:rPr lang="en-US" sz="2000" dirty="0" smtClean="0">
                <a:solidFill>
                  <a:schemeClr val="accent2"/>
                </a:solidFill>
                <a:cs typeface="Times New Roman" pitchFamily="18" charset="0"/>
              </a:rPr>
              <a:t>of a symbolic expression S from a to b with respect to z</a:t>
            </a:r>
          </a:p>
          <a:p>
            <a:pPr>
              <a:spcBef>
                <a:spcPct val="20000"/>
              </a:spcBef>
              <a:tabLst>
                <a:tab pos="461963" algn="l"/>
                <a:tab pos="914400" algn="l"/>
              </a:tabLst>
            </a:pPr>
            <a:r>
              <a:rPr lang="en-US" sz="2000" b="1" i="1" dirty="0" smtClean="0">
                <a:solidFill>
                  <a:schemeClr val="accent2"/>
                </a:solidFill>
                <a:cs typeface="Times New Roman" pitchFamily="18" charset="0"/>
              </a:rPr>
              <a:t>double(</a:t>
            </a:r>
            <a:r>
              <a:rPr lang="en-US" sz="2000" b="1" i="1" dirty="0" err="1" smtClean="0">
                <a:solidFill>
                  <a:schemeClr val="accent2"/>
                </a:solidFill>
                <a:cs typeface="Times New Roman" pitchFamily="18" charset="0"/>
              </a:rPr>
              <a:t>int</a:t>
            </a:r>
            <a:r>
              <a:rPr lang="en-US" sz="2000" b="1" i="1" dirty="0" smtClean="0">
                <a:solidFill>
                  <a:schemeClr val="accent2"/>
                </a:solidFill>
                <a:cs typeface="Times New Roman" pitchFamily="18" charset="0"/>
              </a:rPr>
              <a:t>(S, z, a, b)) </a:t>
            </a:r>
            <a:r>
              <a:rPr lang="en-US" sz="2000" dirty="0" smtClean="0">
                <a:solidFill>
                  <a:schemeClr val="accent2"/>
                </a:solidFill>
                <a:cs typeface="Times New Roman" pitchFamily="18" charset="0"/>
              </a:rPr>
              <a:t>– finds a numeric result for the </a:t>
            </a:r>
            <a:r>
              <a:rPr lang="en-US" sz="2000" b="1" i="1" dirty="0" smtClean="0">
                <a:solidFill>
                  <a:schemeClr val="accent2"/>
                </a:solidFill>
                <a:cs typeface="Times New Roman" pitchFamily="18" charset="0"/>
              </a:rPr>
              <a:t>definite integral </a:t>
            </a:r>
            <a:r>
              <a:rPr lang="en-US" sz="2000" dirty="0" smtClean="0">
                <a:solidFill>
                  <a:schemeClr val="accent2"/>
                </a:solidFill>
                <a:cs typeface="Times New Roman" pitchFamily="18" charset="0"/>
              </a:rPr>
              <a:t>of a symbolic expression S from a to b with respect to z.  This is useful in cases where MATLAB can’t find a symbolic solution.</a:t>
            </a:r>
            <a:endParaRPr lang="en-US" sz="2000" b="1" u="sng" dirty="0" smtClean="0">
              <a:solidFill>
                <a:schemeClr val="accent2"/>
              </a:solidFill>
              <a:cs typeface="Times New Roman" pitchFamily="18" charset="0"/>
            </a:endParaRP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p:txBody>
      </p:sp>
      <p:sp>
        <p:nvSpPr>
          <p:cNvPr id="2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6"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xfrm>
            <a:off x="7239000" y="0"/>
            <a:ext cx="1905000" cy="457200"/>
          </a:xfrm>
          <a:noFill/>
        </p:spPr>
        <p:txBody>
          <a:bodyPr/>
          <a:lstStyle/>
          <a:p>
            <a:fld id="{0632768F-12B5-49A5-87F1-0ABB9D8ED0EE}" type="slidenum">
              <a:rPr lang="en-US"/>
              <a:pPr/>
              <a:t>28</a:t>
            </a:fld>
            <a:endParaRPr lang="en-US" dirty="0"/>
          </a:p>
        </p:txBody>
      </p:sp>
      <p:sp>
        <p:nvSpPr>
          <p:cNvPr id="1030" name="Rectangle 1029"/>
          <p:cNvSpPr>
            <a:spLocks noChangeArrowheads="1"/>
          </p:cNvSpPr>
          <p:nvPr/>
        </p:nvSpPr>
        <p:spPr bwMode="auto">
          <a:xfrm>
            <a:off x="0" y="433128"/>
            <a:ext cx="2657475" cy="471747"/>
          </a:xfrm>
          <a:prstGeom prst="rect">
            <a:avLst/>
          </a:prstGeom>
          <a:noFill/>
          <a:ln w="9525">
            <a:noFill/>
            <a:miter lim="800000"/>
            <a:headEnd/>
            <a:tailEnd/>
          </a:ln>
        </p:spPr>
        <p:txBody>
          <a:bodyPr/>
          <a:lstStyle/>
          <a:p>
            <a:pPr marL="228600" indent="-228600">
              <a:spcBef>
                <a:spcPct val="20000"/>
              </a:spcBef>
              <a:tabLst>
                <a:tab pos="461963" algn="l"/>
                <a:tab pos="914400" algn="l"/>
              </a:tabLst>
            </a:pPr>
            <a:r>
              <a:rPr lang="en-US" sz="2000" b="1" u="sng" dirty="0" smtClean="0">
                <a:solidFill>
                  <a:schemeClr val="accent2"/>
                </a:solidFill>
                <a:cs typeface="Times New Roman" pitchFamily="18" charset="0"/>
              </a:rPr>
              <a:t>MATLAB Examples:</a:t>
            </a:r>
            <a:r>
              <a:rPr lang="en-US" sz="2000" dirty="0" smtClean="0">
                <a:solidFill>
                  <a:schemeClr val="accent2"/>
                </a:solidFill>
                <a:cs typeface="Times New Roman" pitchFamily="18" charset="0"/>
              </a:rPr>
              <a:t> </a:t>
            </a: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a:p>
            <a:pPr marL="228600" indent="-228600">
              <a:spcBef>
                <a:spcPct val="20000"/>
              </a:spcBef>
              <a:tabLst>
                <a:tab pos="461963" algn="l"/>
                <a:tab pos="914400" algn="l"/>
              </a:tabLst>
            </a:pPr>
            <a:endParaRPr lang="en-US" sz="2000" dirty="0" smtClean="0">
              <a:solidFill>
                <a:schemeClr val="accent2"/>
              </a:solidFill>
              <a:cs typeface="Times New Roman" pitchFamily="18" charset="0"/>
            </a:endParaRPr>
          </a:p>
        </p:txBody>
      </p:sp>
      <p:sp>
        <p:nvSpPr>
          <p:cNvPr id="2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pic>
        <p:nvPicPr>
          <p:cNvPr id="129026" name="Picture 2"/>
          <p:cNvPicPr>
            <a:picLocks noChangeAspect="1" noChangeArrowheads="1"/>
          </p:cNvPicPr>
          <p:nvPr/>
        </p:nvPicPr>
        <p:blipFill>
          <a:blip r:embed="rId2" cstate="print"/>
          <a:srcRect/>
          <a:stretch>
            <a:fillRect/>
          </a:stretch>
        </p:blipFill>
        <p:spPr bwMode="auto">
          <a:xfrm>
            <a:off x="6553200" y="919163"/>
            <a:ext cx="2590800" cy="5601237"/>
          </a:xfrm>
          <a:prstGeom prst="rect">
            <a:avLst/>
          </a:prstGeom>
          <a:noFill/>
          <a:ln w="28575">
            <a:solidFill>
              <a:schemeClr val="accent2"/>
            </a:solidFill>
            <a:miter lim="800000"/>
            <a:headEnd/>
            <a:tailEnd/>
          </a:ln>
        </p:spPr>
      </p:pic>
      <p:pic>
        <p:nvPicPr>
          <p:cNvPr id="129028" name="Picture 4"/>
          <p:cNvPicPr>
            <a:picLocks noChangeAspect="1" noChangeArrowheads="1"/>
          </p:cNvPicPr>
          <p:nvPr/>
        </p:nvPicPr>
        <p:blipFill rotWithShape="1">
          <a:blip r:embed="rId3" cstate="print"/>
          <a:srcRect t="6636"/>
          <a:stretch/>
        </p:blipFill>
        <p:spPr bwMode="auto">
          <a:xfrm>
            <a:off x="0" y="919163"/>
            <a:ext cx="6465110" cy="4117449"/>
          </a:xfrm>
          <a:prstGeom prst="rect">
            <a:avLst/>
          </a:prstGeom>
          <a:noFill/>
          <a:ln w="28575">
            <a:solidFill>
              <a:schemeClr val="accent2"/>
            </a:solidFill>
            <a:miter lim="800000"/>
            <a:headEnd/>
            <a:tailEnd/>
          </a:ln>
        </p:spPr>
      </p:pic>
      <p:sp>
        <p:nvSpPr>
          <p:cNvPr id="8"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lide Number Placeholder 5"/>
          <p:cNvSpPr>
            <a:spLocks noGrp="1"/>
          </p:cNvSpPr>
          <p:nvPr>
            <p:ph type="sldNum" sz="quarter" idx="12"/>
          </p:nvPr>
        </p:nvSpPr>
        <p:spPr>
          <a:xfrm>
            <a:off x="7239000" y="0"/>
            <a:ext cx="1905000" cy="457200"/>
          </a:xfrm>
        </p:spPr>
        <p:txBody>
          <a:bodyPr/>
          <a:lstStyle/>
          <a:p>
            <a:fld id="{C27099F4-E355-4346-AA1B-90D998AB495D}" type="slidenum">
              <a:rPr lang="en-US"/>
              <a:pPr/>
              <a:t>29</a:t>
            </a:fld>
            <a:endParaRPr lang="en-US" dirty="0"/>
          </a:p>
        </p:txBody>
      </p:sp>
      <p:sp>
        <p:nvSpPr>
          <p:cNvPr id="341253" name="Rectangle 261"/>
          <p:cNvSpPr>
            <a:spLocks noChangeArrowheads="1"/>
          </p:cNvSpPr>
          <p:nvPr/>
        </p:nvSpPr>
        <p:spPr bwMode="auto">
          <a:xfrm>
            <a:off x="0" y="2872925"/>
            <a:ext cx="9215563" cy="4770537"/>
          </a:xfrm>
          <a:prstGeom prst="rect">
            <a:avLst/>
          </a:prstGeom>
          <a:noFill/>
          <a:ln w="9525">
            <a:noFill/>
            <a:miter lim="800000"/>
            <a:headEnd/>
            <a:tailEnd/>
          </a:ln>
          <a:effectLst/>
        </p:spPr>
        <p:txBody>
          <a:bodyPr wrap="square">
            <a:spAutoFit/>
          </a:bodyPr>
          <a:lstStyle/>
          <a:p>
            <a:pPr marL="457200" indent="-457200">
              <a:spcBef>
                <a:spcPct val="20000"/>
              </a:spcBef>
              <a:buAutoNum type="arabicParenR" startAt="2"/>
            </a:pPr>
            <a:r>
              <a:rPr lang="en-US" sz="2000" u="sng" dirty="0" smtClean="0">
                <a:solidFill>
                  <a:schemeClr val="accent2"/>
                </a:solidFill>
                <a:cs typeface="Times New Roman" pitchFamily="18" charset="0"/>
              </a:rPr>
              <a:t>Writing a program requiring inputs and formatted output:</a:t>
            </a:r>
          </a:p>
          <a:p>
            <a:pPr lvl="1">
              <a:spcBef>
                <a:spcPct val="20000"/>
              </a:spcBef>
            </a:pPr>
            <a:r>
              <a:rPr lang="en-US" sz="2000" dirty="0" smtClean="0">
                <a:solidFill>
                  <a:schemeClr val="accent2"/>
                </a:solidFill>
                <a:cs typeface="Times New Roman" pitchFamily="18" charset="0"/>
              </a:rPr>
              <a:t>Write </a:t>
            </a:r>
            <a:r>
              <a:rPr lang="en-US" sz="2000" dirty="0" smtClean="0">
                <a:solidFill>
                  <a:schemeClr val="accent2"/>
                </a:solidFill>
                <a:cs typeface="Times New Roman" pitchFamily="18" charset="0"/>
              </a:rPr>
              <a:t>MATLAB program to do the following:</a:t>
            </a:r>
          </a:p>
          <a:p>
            <a:pPr marL="685800" lvl="1" indent="-228600">
              <a:spcBef>
                <a:spcPct val="20000"/>
              </a:spcBef>
              <a:buFont typeface="Arial" pitchFamily="34" charset="0"/>
              <a:buChar char="•"/>
              <a:tabLst>
                <a:tab pos="228600" algn="l"/>
              </a:tabLst>
            </a:pPr>
            <a:r>
              <a:rPr lang="en-US" sz="2000" dirty="0" smtClean="0">
                <a:solidFill>
                  <a:schemeClr val="accent2"/>
                </a:solidFill>
                <a:cs typeface="Times New Roman" pitchFamily="18" charset="0"/>
              </a:rPr>
              <a:t>Prompt the user to enter the value of R</a:t>
            </a:r>
            <a:r>
              <a:rPr lang="en-US" sz="2000" baseline="-25000" dirty="0" smtClean="0">
                <a:solidFill>
                  <a:schemeClr val="accent2"/>
                </a:solidFill>
                <a:cs typeface="Times New Roman" pitchFamily="18" charset="0"/>
              </a:rPr>
              <a:t>1</a:t>
            </a:r>
            <a:r>
              <a:rPr lang="en-US" sz="2000" dirty="0" smtClean="0">
                <a:solidFill>
                  <a:schemeClr val="accent2"/>
                </a:solidFill>
                <a:cs typeface="Times New Roman" pitchFamily="18" charset="0"/>
              </a:rPr>
              <a:t> in ohms</a:t>
            </a:r>
          </a:p>
          <a:p>
            <a:pPr marL="685800" lvl="1" indent="-228600">
              <a:spcBef>
                <a:spcPct val="20000"/>
              </a:spcBef>
              <a:buFont typeface="Arial" pitchFamily="34" charset="0"/>
              <a:buChar char="•"/>
            </a:pPr>
            <a:r>
              <a:rPr lang="en-US" sz="2000" dirty="0" smtClean="0">
                <a:solidFill>
                  <a:schemeClr val="accent2"/>
                </a:solidFill>
                <a:cs typeface="Times New Roman" pitchFamily="18" charset="0"/>
              </a:rPr>
              <a:t>Prompt the user to enter the value of R</a:t>
            </a:r>
            <a:r>
              <a:rPr lang="en-US" sz="2000" baseline="-25000" dirty="0" smtClean="0">
                <a:solidFill>
                  <a:schemeClr val="accent2"/>
                </a:solidFill>
                <a:cs typeface="Times New Roman" pitchFamily="18" charset="0"/>
              </a:rPr>
              <a:t>2</a:t>
            </a:r>
            <a:r>
              <a:rPr lang="en-US" sz="2000" dirty="0" smtClean="0">
                <a:solidFill>
                  <a:schemeClr val="accent2"/>
                </a:solidFill>
                <a:cs typeface="Times New Roman" pitchFamily="18" charset="0"/>
              </a:rPr>
              <a:t> in ohms</a:t>
            </a:r>
          </a:p>
          <a:p>
            <a:pPr marL="685800" lvl="1" indent="-228600">
              <a:spcBef>
                <a:spcPct val="20000"/>
              </a:spcBef>
              <a:buFont typeface="Arial" pitchFamily="34" charset="0"/>
              <a:buChar char="•"/>
            </a:pPr>
            <a:r>
              <a:rPr lang="en-US" sz="2000" dirty="0" smtClean="0">
                <a:solidFill>
                  <a:schemeClr val="accent2"/>
                </a:solidFill>
                <a:cs typeface="Times New Roman" pitchFamily="18" charset="0"/>
              </a:rPr>
              <a:t>Calculate R</a:t>
            </a:r>
            <a:r>
              <a:rPr lang="en-US" sz="2000" baseline="-25000" dirty="0" smtClean="0">
                <a:solidFill>
                  <a:schemeClr val="accent2"/>
                </a:solidFill>
                <a:cs typeface="Times New Roman" pitchFamily="18" charset="0"/>
              </a:rPr>
              <a:t>1</a:t>
            </a:r>
            <a:r>
              <a:rPr lang="en-US" sz="2000" dirty="0" smtClean="0">
                <a:solidFill>
                  <a:schemeClr val="accent2"/>
                </a:solidFill>
                <a:cs typeface="Times New Roman" pitchFamily="18" charset="0"/>
              </a:rPr>
              <a:t> || R</a:t>
            </a:r>
            <a:r>
              <a:rPr lang="en-US" sz="2000" baseline="-25000" dirty="0" smtClean="0">
                <a:solidFill>
                  <a:schemeClr val="accent2"/>
                </a:solidFill>
                <a:cs typeface="Times New Roman" pitchFamily="18" charset="0"/>
              </a:rPr>
              <a:t>2</a:t>
            </a:r>
            <a:r>
              <a:rPr lang="en-US" sz="2000" dirty="0" smtClean="0">
                <a:solidFill>
                  <a:schemeClr val="accent2"/>
                </a:solidFill>
                <a:cs typeface="Times New Roman" pitchFamily="18" charset="0"/>
              </a:rPr>
              <a:t> and display the result in ohms (with 1 digit after the decimal point</a:t>
            </a:r>
            <a:r>
              <a:rPr lang="en-US" sz="2000" dirty="0" smtClean="0">
                <a:solidFill>
                  <a:schemeClr val="accent2"/>
                </a:solidFill>
                <a:cs typeface="Times New Roman" pitchFamily="18" charset="0"/>
              </a:rPr>
              <a:t>).</a:t>
            </a:r>
          </a:p>
          <a:p>
            <a:pPr marL="685800" lvl="1" indent="-228600">
              <a:spcBef>
                <a:spcPct val="20000"/>
              </a:spcBef>
              <a:buFont typeface="Arial" pitchFamily="34" charset="0"/>
              <a:buChar char="•"/>
            </a:pPr>
            <a:r>
              <a:rPr lang="en-US" sz="2000" dirty="0" smtClean="0">
                <a:solidFill>
                  <a:schemeClr val="accent2"/>
                </a:solidFill>
                <a:cs typeface="Times New Roman" pitchFamily="18" charset="0"/>
              </a:rPr>
              <a:t>If you enter R1 = 20 and R2 = 30, try to format the output to look as follows:</a:t>
            </a:r>
          </a:p>
          <a:p>
            <a:pPr marL="1371600" lvl="2" indent="-457200">
              <a:spcBef>
                <a:spcPct val="20000"/>
              </a:spcBef>
              <a:buFont typeface="+mj-lt"/>
              <a:buAutoNum type="alphaLcParenR"/>
            </a:pPr>
            <a:r>
              <a:rPr lang="en-US" sz="2000" dirty="0" smtClean="0">
                <a:solidFill>
                  <a:schemeClr val="accent2"/>
                </a:solidFill>
                <a:cs typeface="Times New Roman" pitchFamily="18" charset="0"/>
              </a:rPr>
              <a:t>R1 = 20.0 ohms, R2 = 30.0 ohms, Result:  12.0 ohms</a:t>
            </a:r>
          </a:p>
          <a:p>
            <a:pPr marL="1371600" lvl="2" indent="-457200">
              <a:spcBef>
                <a:spcPct val="20000"/>
              </a:spcBef>
              <a:buFont typeface="+mj-lt"/>
              <a:buAutoNum type="alphaLcParenR"/>
            </a:pPr>
            <a:r>
              <a:rPr lang="en-US" sz="2000" dirty="0" smtClean="0">
                <a:solidFill>
                  <a:schemeClr val="accent2"/>
                </a:solidFill>
                <a:cs typeface="Times New Roman" pitchFamily="18" charset="0"/>
              </a:rPr>
              <a:t>R1 </a:t>
            </a:r>
            <a:r>
              <a:rPr lang="en-US" sz="2000" dirty="0">
                <a:solidFill>
                  <a:schemeClr val="accent2"/>
                </a:solidFill>
                <a:cs typeface="Times New Roman" pitchFamily="18" charset="0"/>
              </a:rPr>
              <a:t>= 20.0 </a:t>
            </a:r>
            <a:r>
              <a:rPr lang="en-US" sz="2000" dirty="0" smtClean="0">
                <a:solidFill>
                  <a:schemeClr val="accent2"/>
                </a:solidFill>
                <a:cs typeface="Times New Roman" pitchFamily="18" charset="0"/>
              </a:rPr>
              <a:t>ohms</a:t>
            </a:r>
          </a:p>
          <a:p>
            <a:pPr lvl="2">
              <a:spcBef>
                <a:spcPct val="20000"/>
              </a:spcBef>
              <a:tabLst>
                <a:tab pos="1376363" algn="l"/>
              </a:tabLst>
            </a:pP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R2 </a:t>
            </a:r>
            <a:r>
              <a:rPr lang="en-US" sz="2000" dirty="0">
                <a:solidFill>
                  <a:schemeClr val="accent2"/>
                </a:solidFill>
                <a:cs typeface="Times New Roman" pitchFamily="18" charset="0"/>
              </a:rPr>
              <a:t>= 30.0 </a:t>
            </a:r>
            <a:r>
              <a:rPr lang="en-US" sz="2000" dirty="0" smtClean="0">
                <a:solidFill>
                  <a:schemeClr val="accent2"/>
                </a:solidFill>
                <a:cs typeface="Times New Roman" pitchFamily="18" charset="0"/>
              </a:rPr>
              <a:t>ohms</a:t>
            </a:r>
          </a:p>
          <a:p>
            <a:pPr lvl="2">
              <a:spcBef>
                <a:spcPct val="20000"/>
              </a:spcBef>
              <a:tabLst>
                <a:tab pos="1376363" algn="l"/>
              </a:tabLst>
            </a:pP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R1 || R2 = 12.0 </a:t>
            </a:r>
            <a:r>
              <a:rPr lang="en-US" sz="2000" dirty="0">
                <a:solidFill>
                  <a:schemeClr val="accent2"/>
                </a:solidFill>
                <a:cs typeface="Times New Roman" pitchFamily="18" charset="0"/>
              </a:rPr>
              <a:t>ohms</a:t>
            </a:r>
          </a:p>
          <a:p>
            <a:pPr lvl="2">
              <a:spcBef>
                <a:spcPct val="20000"/>
              </a:spcBef>
            </a:pPr>
            <a:endParaRPr lang="en-US" sz="2000" dirty="0" smtClean="0">
              <a:solidFill>
                <a:schemeClr val="accent2"/>
              </a:solidFill>
              <a:cs typeface="Times New Roman" pitchFamily="18" charset="0"/>
            </a:endParaRPr>
          </a:p>
          <a:p>
            <a:pPr marL="1371600" lvl="2" indent="-457200">
              <a:spcBef>
                <a:spcPct val="20000"/>
              </a:spcBef>
              <a:buFont typeface="+mj-lt"/>
              <a:buAutoNum type="alphaLcParenR"/>
            </a:pPr>
            <a:endParaRPr lang="en-US" sz="2000" dirty="0">
              <a:solidFill>
                <a:schemeClr val="accent2"/>
              </a:solidFill>
              <a:cs typeface="Times New Roman" pitchFamily="18" charset="0"/>
            </a:endParaRPr>
          </a:p>
        </p:txBody>
      </p:sp>
      <p:graphicFrame>
        <p:nvGraphicFramePr>
          <p:cNvPr id="350211" name="Object 2"/>
          <p:cNvGraphicFramePr>
            <a:graphicFrameLocks noChangeAspect="1"/>
          </p:cNvGraphicFramePr>
          <p:nvPr>
            <p:extLst>
              <p:ext uri="{D42A27DB-BD31-4B8C-83A1-F6EECF244321}">
                <p14:modId xmlns:p14="http://schemas.microsoft.com/office/powerpoint/2010/main" val="1051116795"/>
              </p:ext>
            </p:extLst>
          </p:nvPr>
        </p:nvGraphicFramePr>
        <p:xfrm>
          <a:off x="6820728" y="2939438"/>
          <a:ext cx="1885950" cy="1276350"/>
        </p:xfrm>
        <a:graphic>
          <a:graphicData uri="http://schemas.openxmlformats.org/presentationml/2006/ole">
            <mc:AlternateContent xmlns:mc="http://schemas.openxmlformats.org/markup-compatibility/2006">
              <mc:Choice xmlns:v="urn:schemas-microsoft-com:vml" Requires="v">
                <p:oleObj spid="_x0000_s53262" name="Equation" r:id="rId3" imgW="1130300" imgH="838200" progId="Equation.3">
                  <p:embed/>
                </p:oleObj>
              </mc:Choice>
              <mc:Fallback>
                <p:oleObj name="Equation" r:id="rId3" imgW="1130300" imgH="838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0728" y="2939438"/>
                        <a:ext cx="1885950" cy="1276350"/>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8"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
        <p:nvSpPr>
          <p:cNvPr id="2" name="Rectangle 1"/>
          <p:cNvSpPr/>
          <p:nvPr/>
        </p:nvSpPr>
        <p:spPr>
          <a:xfrm>
            <a:off x="0" y="381000"/>
            <a:ext cx="9144000" cy="2554545"/>
          </a:xfrm>
          <a:prstGeom prst="rect">
            <a:avLst/>
          </a:prstGeom>
        </p:spPr>
        <p:txBody>
          <a:bodyPr wrap="square">
            <a:spAutoFit/>
          </a:bodyPr>
          <a:lstStyle/>
          <a:p>
            <a:r>
              <a:rPr lang="en-US" sz="2000" b="1" u="sng" dirty="0" smtClean="0">
                <a:solidFill>
                  <a:schemeClr val="accent2"/>
                </a:solidFill>
                <a:cs typeface="Times New Roman" pitchFamily="18" charset="0"/>
              </a:rPr>
              <a:t>Classroom Demonstration</a:t>
            </a:r>
            <a:r>
              <a:rPr lang="en-US" sz="2000" b="1" dirty="0" smtClean="0">
                <a:solidFill>
                  <a:schemeClr val="accent2"/>
                </a:solidFill>
                <a:cs typeface="Times New Roman" pitchFamily="18" charset="0"/>
              </a:rPr>
              <a:t>:</a:t>
            </a:r>
            <a:r>
              <a:rPr lang="en-US" sz="2000" dirty="0" smtClean="0">
                <a:solidFill>
                  <a:schemeClr val="accent2"/>
                </a:solidFill>
                <a:cs typeface="Times New Roman" pitchFamily="18" charset="0"/>
              </a:rPr>
              <a:t>  Try the following examples on your own or the instructor may demonstrate them in class.</a:t>
            </a:r>
          </a:p>
          <a:p>
            <a:pPr marL="457200" indent="-457200">
              <a:buAutoNum type="arabicParenR"/>
            </a:pPr>
            <a:r>
              <a:rPr lang="en-US" sz="2000" u="sng" dirty="0" smtClean="0">
                <a:solidFill>
                  <a:schemeClr val="accent2"/>
                </a:solidFill>
                <a:cs typeface="Times New Roman" pitchFamily="18" charset="0"/>
              </a:rPr>
              <a:t>Command Window</a:t>
            </a:r>
            <a:r>
              <a:rPr lang="en-US" sz="2000" dirty="0" smtClean="0">
                <a:solidFill>
                  <a:schemeClr val="accent2"/>
                </a:solidFill>
                <a:cs typeface="Times New Roman" pitchFamily="18" charset="0"/>
              </a:rPr>
              <a:t>:  Try some simple calculations using the command window.  </a:t>
            </a:r>
          </a:p>
          <a:p>
            <a:pPr marL="684213" lvl="1" indent="-227013">
              <a:buFont typeface="Arial" panose="020B0604020202020204" pitchFamily="34" charset="0"/>
              <a:buChar char="•"/>
            </a:pPr>
            <a:r>
              <a:rPr lang="en-US" sz="2000" dirty="0" smtClean="0">
                <a:solidFill>
                  <a:schemeClr val="accent2"/>
                </a:solidFill>
                <a:cs typeface="Times New Roman" pitchFamily="18" charset="0"/>
              </a:rPr>
              <a:t>Calculate V and P if R = 1.2 k</a:t>
            </a:r>
            <a:r>
              <a:rPr lang="en-US" sz="2000" dirty="0" smtClean="0">
                <a:solidFill>
                  <a:schemeClr val="accent2"/>
                </a:solidFill>
                <a:cs typeface="Times New Roman" pitchFamily="18" charset="0"/>
                <a:sym typeface="Symbol"/>
              </a:rPr>
              <a:t> and I = 3.75 mA</a:t>
            </a:r>
          </a:p>
          <a:p>
            <a:pPr marL="684213" lvl="1" indent="-227013">
              <a:buFont typeface="Arial" panose="020B0604020202020204" pitchFamily="34" charset="0"/>
              <a:buChar char="•"/>
            </a:pPr>
            <a:r>
              <a:rPr lang="en-US" sz="2000" dirty="0" smtClean="0">
                <a:solidFill>
                  <a:schemeClr val="accent2"/>
                </a:solidFill>
                <a:cs typeface="Times New Roman" pitchFamily="18" charset="0"/>
                <a:sym typeface="Symbol"/>
              </a:rPr>
              <a:t>Try using </a:t>
            </a:r>
            <a:r>
              <a:rPr lang="en-US" sz="2000" b="1" i="1" dirty="0" err="1" smtClean="0">
                <a:solidFill>
                  <a:schemeClr val="accent2"/>
                </a:solidFill>
                <a:cs typeface="Times New Roman" pitchFamily="18" charset="0"/>
                <a:sym typeface="Symbol"/>
              </a:rPr>
              <a:t>clc</a:t>
            </a:r>
            <a:r>
              <a:rPr lang="en-US" sz="2000" dirty="0" smtClean="0">
                <a:solidFill>
                  <a:schemeClr val="accent2"/>
                </a:solidFill>
                <a:cs typeface="Times New Roman" pitchFamily="18" charset="0"/>
                <a:sym typeface="Symbol"/>
              </a:rPr>
              <a:t>, </a:t>
            </a:r>
            <a:r>
              <a:rPr lang="en-US" sz="2000" b="1" i="1" dirty="0" smtClean="0">
                <a:solidFill>
                  <a:schemeClr val="accent2"/>
                </a:solidFill>
                <a:cs typeface="Times New Roman" pitchFamily="18" charset="0"/>
                <a:sym typeface="Symbol"/>
              </a:rPr>
              <a:t>format compact</a:t>
            </a:r>
            <a:r>
              <a:rPr lang="en-US" sz="2000" dirty="0" smtClean="0">
                <a:solidFill>
                  <a:schemeClr val="accent2"/>
                </a:solidFill>
                <a:cs typeface="Times New Roman" pitchFamily="18" charset="0"/>
                <a:sym typeface="Symbol"/>
              </a:rPr>
              <a:t>, and </a:t>
            </a:r>
            <a:r>
              <a:rPr lang="en-US" sz="2000" b="1" i="1" dirty="0" smtClean="0">
                <a:solidFill>
                  <a:schemeClr val="accent2"/>
                </a:solidFill>
                <a:cs typeface="Times New Roman" pitchFamily="18" charset="0"/>
                <a:sym typeface="Symbol"/>
              </a:rPr>
              <a:t>clear</a:t>
            </a:r>
          </a:p>
          <a:p>
            <a:pPr marL="684213" lvl="1" indent="-227013">
              <a:buFont typeface="Arial" panose="020B0604020202020204" pitchFamily="34" charset="0"/>
              <a:buChar char="•"/>
            </a:pPr>
            <a:r>
              <a:rPr lang="en-US" sz="2000" dirty="0" smtClean="0">
                <a:solidFill>
                  <a:schemeClr val="accent2"/>
                </a:solidFill>
                <a:cs typeface="Times New Roman" pitchFamily="18" charset="0"/>
                <a:sym typeface="Symbol"/>
              </a:rPr>
              <a:t>Try using </a:t>
            </a:r>
            <a:r>
              <a:rPr lang="en-US" sz="2000" b="1" i="1" dirty="0" smtClean="0">
                <a:solidFill>
                  <a:schemeClr val="accent2"/>
                </a:solidFill>
                <a:cs typeface="Times New Roman" pitchFamily="18" charset="0"/>
                <a:sym typeface="Symbol"/>
              </a:rPr>
              <a:t>format long, format rat, </a:t>
            </a:r>
            <a:r>
              <a:rPr lang="en-US" sz="2000" dirty="0" smtClean="0">
                <a:solidFill>
                  <a:schemeClr val="accent2"/>
                </a:solidFill>
                <a:cs typeface="Times New Roman" pitchFamily="18" charset="0"/>
                <a:sym typeface="Symbol"/>
              </a:rPr>
              <a:t> and </a:t>
            </a:r>
            <a:r>
              <a:rPr lang="en-US" sz="2000" b="1" i="1" dirty="0" smtClean="0">
                <a:solidFill>
                  <a:schemeClr val="accent2"/>
                </a:solidFill>
                <a:cs typeface="Times New Roman" pitchFamily="18" charset="0"/>
                <a:sym typeface="Symbol"/>
              </a:rPr>
              <a:t>format short</a:t>
            </a:r>
          </a:p>
          <a:p>
            <a:pPr marL="684213" lvl="1" indent="-227013">
              <a:buFont typeface="Arial" panose="020B0604020202020204" pitchFamily="34" charset="0"/>
              <a:buChar char="•"/>
            </a:pPr>
            <a:r>
              <a:rPr lang="en-US" sz="2000" dirty="0" smtClean="0">
                <a:solidFill>
                  <a:schemeClr val="accent2"/>
                </a:solidFill>
                <a:cs typeface="Times New Roman" pitchFamily="18" charset="0"/>
                <a:sym typeface="Symbol"/>
              </a:rPr>
              <a:t>Try editing expressions already executed using the Command History window or using the up and down arrows.</a:t>
            </a:r>
            <a:endParaRPr lang="en-US" sz="2000" dirty="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xfrm>
            <a:off x="7239000" y="0"/>
            <a:ext cx="1905000" cy="457200"/>
          </a:xfrm>
          <a:noFill/>
        </p:spPr>
        <p:txBody>
          <a:bodyPr/>
          <a:lstStyle/>
          <a:p>
            <a:fld id="{7FFC33B7-8EF3-4949-B925-A20E0F169252}" type="slidenum">
              <a:rPr lang="en-US" smtClean="0"/>
              <a:pPr/>
              <a:t>3</a:t>
            </a:fld>
            <a:endParaRPr lang="en-US" dirty="0" smtClean="0"/>
          </a:p>
        </p:txBody>
      </p:sp>
      <p:sp>
        <p:nvSpPr>
          <p:cNvPr id="13316"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318" name="Rectangle 6"/>
          <p:cNvSpPr>
            <a:spLocks noChangeArrowheads="1"/>
          </p:cNvSpPr>
          <p:nvPr/>
        </p:nvSpPr>
        <p:spPr bwMode="auto">
          <a:xfrm>
            <a:off x="0" y="380999"/>
            <a:ext cx="9144000" cy="1806907"/>
          </a:xfrm>
          <a:prstGeom prst="rect">
            <a:avLst/>
          </a:prstGeom>
          <a:noFill/>
          <a:ln w="9525">
            <a:noFill/>
            <a:miter lim="800000"/>
            <a:headEnd/>
            <a:tailEnd/>
          </a:ln>
        </p:spPr>
        <p:txBody>
          <a:bodyPr/>
          <a:lstStyle/>
          <a:p>
            <a:pPr>
              <a:spcBef>
                <a:spcPct val="20000"/>
              </a:spcBef>
              <a:tabLst>
                <a:tab pos="228600" algn="l"/>
                <a:tab pos="914400" algn="l"/>
              </a:tabLst>
            </a:pPr>
            <a:r>
              <a:rPr lang="en-US" sz="2200" b="1" u="sng" dirty="0" smtClean="0">
                <a:solidFill>
                  <a:schemeClr val="accent2"/>
                </a:solidFill>
                <a:cs typeface="Times New Roman" pitchFamily="18" charset="0"/>
              </a:rPr>
              <a:t>MATLAB Student Edition</a:t>
            </a:r>
            <a:r>
              <a:rPr lang="en-US" sz="2200" b="1" dirty="0" smtClean="0">
                <a:solidFill>
                  <a:schemeClr val="accent2"/>
                </a:solidFill>
                <a:cs typeface="Times New Roman" pitchFamily="18" charset="0"/>
              </a:rPr>
              <a:t>  </a:t>
            </a:r>
          </a:p>
          <a:p>
            <a:pPr>
              <a:spcBef>
                <a:spcPct val="20000"/>
              </a:spcBef>
              <a:tabLst>
                <a:tab pos="228600" algn="l"/>
                <a:tab pos="914400" algn="l"/>
              </a:tabLst>
            </a:pPr>
            <a:r>
              <a:rPr lang="en-US" sz="2200" dirty="0" smtClean="0">
                <a:solidFill>
                  <a:schemeClr val="accent2"/>
                </a:solidFill>
                <a:cs typeface="Times New Roman" pitchFamily="18" charset="0"/>
              </a:rPr>
              <a:t>If you purchase the student edition of MATLAB you will need to set up a new account using your TCC email address.  Note that there are additional add-on products available with MATLAB, but we will only need the standard student version as indicated below.</a:t>
            </a:r>
            <a:endParaRPr lang="en-US" sz="2200" dirty="0">
              <a:solidFill>
                <a:schemeClr val="accent2"/>
              </a:solidFill>
              <a:cs typeface="Times New Roman" pitchFamily="18" charset="0"/>
            </a:endParaRPr>
          </a:p>
        </p:txBody>
      </p:sp>
      <p:grpSp>
        <p:nvGrpSpPr>
          <p:cNvPr id="12" name="Group 11"/>
          <p:cNvGrpSpPr/>
          <p:nvPr/>
        </p:nvGrpSpPr>
        <p:grpSpPr>
          <a:xfrm>
            <a:off x="0" y="2187907"/>
            <a:ext cx="8963025" cy="4670093"/>
            <a:chOff x="0" y="2187907"/>
            <a:chExt cx="8963025" cy="4670093"/>
          </a:xfrm>
        </p:grpSpPr>
        <p:pic>
          <p:nvPicPr>
            <p:cNvPr id="1025" name="Picture 1"/>
            <p:cNvPicPr>
              <a:picLocks noChangeAspect="1" noChangeArrowheads="1"/>
            </p:cNvPicPr>
            <p:nvPr/>
          </p:nvPicPr>
          <p:blipFill>
            <a:blip r:embed="rId2" cstate="print"/>
            <a:srcRect l="35156" t="20185" r="27448" b="34416"/>
            <a:stretch>
              <a:fillRect/>
            </a:stretch>
          </p:blipFill>
          <p:spPr bwMode="auto">
            <a:xfrm>
              <a:off x="0" y="2187907"/>
              <a:ext cx="6838950" cy="4670093"/>
            </a:xfrm>
            <a:prstGeom prst="rect">
              <a:avLst/>
            </a:prstGeom>
            <a:noFill/>
            <a:ln w="9525">
              <a:noFill/>
              <a:miter lim="800000"/>
              <a:headEnd/>
              <a:tailEnd/>
            </a:ln>
          </p:spPr>
        </p:pic>
        <p:sp>
          <p:nvSpPr>
            <p:cNvPr id="8" name="Rectangle 7"/>
            <p:cNvSpPr/>
            <p:nvPr/>
          </p:nvSpPr>
          <p:spPr>
            <a:xfrm>
              <a:off x="5591175" y="5263679"/>
              <a:ext cx="1247775" cy="3619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96200" y="4802013"/>
              <a:ext cx="1266825" cy="652165"/>
            </a:xfrm>
            <a:prstGeom prst="rect">
              <a:avLst/>
            </a:prstGeom>
            <a:noFill/>
            <a:ln w="28575">
              <a:solidFill>
                <a:srgbClr val="FF0000"/>
              </a:solidFill>
            </a:ln>
          </p:spPr>
          <p:txBody>
            <a:bodyPr wrap="square" rtlCol="0">
              <a:spAutoFit/>
            </a:bodyPr>
            <a:lstStyle/>
            <a:p>
              <a:pPr algn="ctr"/>
              <a:r>
                <a:rPr lang="en-US" sz="1800" b="1" dirty="0" smtClean="0">
                  <a:solidFill>
                    <a:srgbClr val="FF0000"/>
                  </a:solidFill>
                </a:rPr>
                <a:t>Check this box only</a:t>
              </a:r>
              <a:endParaRPr lang="en-US" sz="1800" b="1" dirty="0">
                <a:solidFill>
                  <a:srgbClr val="FF0000"/>
                </a:solidFill>
              </a:endParaRPr>
            </a:p>
          </p:txBody>
        </p:sp>
        <p:cxnSp>
          <p:nvCxnSpPr>
            <p:cNvPr id="11" name="Straight Arrow Connector 10"/>
            <p:cNvCxnSpPr>
              <a:stCxn id="9" idx="1"/>
              <a:endCxn id="8" idx="3"/>
            </p:cNvCxnSpPr>
            <p:nvPr/>
          </p:nvCxnSpPr>
          <p:spPr>
            <a:xfrm flipH="1">
              <a:off x="6838950" y="5128096"/>
              <a:ext cx="857250" cy="3165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lide Number Placeholder 5"/>
          <p:cNvSpPr>
            <a:spLocks noGrp="1"/>
          </p:cNvSpPr>
          <p:nvPr>
            <p:ph type="sldNum" sz="quarter" idx="12"/>
          </p:nvPr>
        </p:nvSpPr>
        <p:spPr>
          <a:xfrm>
            <a:off x="7239000" y="0"/>
            <a:ext cx="1905000" cy="457200"/>
          </a:xfrm>
        </p:spPr>
        <p:txBody>
          <a:bodyPr/>
          <a:lstStyle/>
          <a:p>
            <a:fld id="{C27099F4-E355-4346-AA1B-90D998AB495D}" type="slidenum">
              <a:rPr lang="en-US"/>
              <a:pPr/>
              <a:t>30</a:t>
            </a:fld>
            <a:endParaRPr lang="en-US" dirty="0"/>
          </a:p>
        </p:txBody>
      </p:sp>
      <p:sp>
        <p:nvSpPr>
          <p:cNvPr id="341253" name="Rectangle 261"/>
          <p:cNvSpPr>
            <a:spLocks noChangeArrowheads="1"/>
          </p:cNvSpPr>
          <p:nvPr/>
        </p:nvSpPr>
        <p:spPr bwMode="auto">
          <a:xfrm>
            <a:off x="0" y="2872925"/>
            <a:ext cx="9215563" cy="2616101"/>
          </a:xfrm>
          <a:prstGeom prst="rect">
            <a:avLst/>
          </a:prstGeom>
          <a:noFill/>
          <a:ln w="9525">
            <a:noFill/>
            <a:miter lim="800000"/>
            <a:headEnd/>
            <a:tailEnd/>
          </a:ln>
          <a:effectLst/>
        </p:spPr>
        <p:txBody>
          <a:bodyPr wrap="square">
            <a:spAutoFit/>
          </a:bodyPr>
          <a:lstStyle/>
          <a:p>
            <a:pPr marL="457200" indent="-457200">
              <a:spcBef>
                <a:spcPct val="20000"/>
              </a:spcBef>
              <a:buFont typeface="+mj-lt"/>
              <a:buAutoNum type="arabicParenR" startAt="4"/>
            </a:pPr>
            <a:r>
              <a:rPr lang="en-US" sz="2000" u="sng" dirty="0" smtClean="0">
                <a:solidFill>
                  <a:schemeClr val="accent2"/>
                </a:solidFill>
                <a:cs typeface="Times New Roman" pitchFamily="18" charset="0"/>
              </a:rPr>
              <a:t>Calculus:</a:t>
            </a:r>
          </a:p>
          <a:p>
            <a:pPr marL="914400" lvl="1" indent="-457200">
              <a:spcBef>
                <a:spcPct val="20000"/>
              </a:spcBef>
              <a:buFont typeface="+mj-lt"/>
              <a:buAutoNum type="alphaLcParenR"/>
              <a:tabLst>
                <a:tab pos="228600" algn="l"/>
              </a:tabLst>
            </a:pPr>
            <a:r>
              <a:rPr lang="en-US" sz="2000" dirty="0" smtClean="0">
                <a:solidFill>
                  <a:schemeClr val="accent2"/>
                </a:solidFill>
                <a:cs typeface="Times New Roman" pitchFamily="18" charset="0"/>
              </a:rPr>
              <a:t>If Q</a:t>
            </a:r>
            <a:r>
              <a:rPr lang="en-US" sz="2000" baseline="-25000" dirty="0" smtClean="0">
                <a:solidFill>
                  <a:schemeClr val="accent2"/>
                </a:solidFill>
                <a:cs typeface="Times New Roman" pitchFamily="18" charset="0"/>
              </a:rPr>
              <a:t>1</a:t>
            </a:r>
            <a:r>
              <a:rPr lang="en-US" sz="2000" dirty="0" smtClean="0">
                <a:solidFill>
                  <a:schemeClr val="accent2"/>
                </a:solidFill>
                <a:cs typeface="Times New Roman" pitchFamily="18" charset="0"/>
              </a:rPr>
              <a:t> = 10e</a:t>
            </a:r>
            <a:r>
              <a:rPr lang="en-US" sz="2000" baseline="30000" dirty="0" smtClean="0">
                <a:solidFill>
                  <a:schemeClr val="accent2"/>
                </a:solidFill>
                <a:cs typeface="Times New Roman" pitchFamily="18" charset="0"/>
              </a:rPr>
              <a:t>-4t</a:t>
            </a:r>
            <a:r>
              <a:rPr lang="en-US" sz="2000" dirty="0" smtClean="0">
                <a:solidFill>
                  <a:schemeClr val="accent2"/>
                </a:solidFill>
                <a:cs typeface="Times New Roman" pitchFamily="18" charset="0"/>
              </a:rPr>
              <a:t> </a:t>
            </a:r>
            <a:r>
              <a:rPr lang="en-US" sz="2000" dirty="0" err="1" smtClean="0">
                <a:solidFill>
                  <a:schemeClr val="accent2"/>
                </a:solidFill>
                <a:cs typeface="Times New Roman" pitchFamily="18" charset="0"/>
              </a:rPr>
              <a:t>mC</a:t>
            </a:r>
            <a:r>
              <a:rPr lang="en-US" sz="2000" dirty="0" smtClean="0">
                <a:solidFill>
                  <a:schemeClr val="accent2"/>
                </a:solidFill>
                <a:cs typeface="Times New Roman" pitchFamily="18" charset="0"/>
              </a:rPr>
              <a:t>, use MATLAB to find a symbolic expression for I</a:t>
            </a:r>
            <a:r>
              <a:rPr lang="en-US" sz="2000" baseline="-25000" dirty="0" smtClean="0">
                <a:solidFill>
                  <a:schemeClr val="accent2"/>
                </a:solidFill>
                <a:cs typeface="Times New Roman" pitchFamily="18" charset="0"/>
              </a:rPr>
              <a:t>1</a:t>
            </a:r>
          </a:p>
          <a:p>
            <a:pPr marL="914400" lvl="1" indent="-457200">
              <a:spcBef>
                <a:spcPct val="20000"/>
              </a:spcBef>
              <a:buFont typeface="+mj-lt"/>
              <a:buAutoNum type="alphaLcParenR"/>
              <a:tabLst>
                <a:tab pos="228600" algn="l"/>
              </a:tabLst>
            </a:pPr>
            <a:r>
              <a:rPr lang="en-US" sz="2000" dirty="0" smtClean="0">
                <a:solidFill>
                  <a:schemeClr val="accent2"/>
                </a:solidFill>
                <a:cs typeface="Times New Roman" pitchFamily="18" charset="0"/>
              </a:rPr>
              <a:t>If V</a:t>
            </a:r>
            <a:r>
              <a:rPr lang="en-US" sz="2000" baseline="-25000" dirty="0" smtClean="0">
                <a:solidFill>
                  <a:schemeClr val="accent2"/>
                </a:solidFill>
                <a:cs typeface="Times New Roman" pitchFamily="18" charset="0"/>
              </a:rPr>
              <a:t>2</a:t>
            </a:r>
            <a:r>
              <a:rPr lang="en-US" sz="2000" dirty="0" smtClean="0">
                <a:solidFill>
                  <a:schemeClr val="accent2"/>
                </a:solidFill>
                <a:cs typeface="Times New Roman" pitchFamily="18" charset="0"/>
              </a:rPr>
              <a:t> = 10e</a:t>
            </a:r>
            <a:r>
              <a:rPr lang="en-US" sz="2000" baseline="30000" dirty="0" smtClean="0">
                <a:solidFill>
                  <a:schemeClr val="accent2"/>
                </a:solidFill>
                <a:cs typeface="Times New Roman" pitchFamily="18" charset="0"/>
              </a:rPr>
              <a:t>-1000t</a:t>
            </a:r>
            <a:r>
              <a:rPr lang="en-US" sz="2000" dirty="0" smtClean="0">
                <a:solidFill>
                  <a:schemeClr val="accent2"/>
                </a:solidFill>
                <a:cs typeface="Times New Roman" pitchFamily="18" charset="0"/>
              </a:rPr>
              <a:t> V and I</a:t>
            </a:r>
            <a:r>
              <a:rPr lang="en-US" sz="2000" baseline="-25000" dirty="0" smtClean="0">
                <a:solidFill>
                  <a:schemeClr val="accent2"/>
                </a:solidFill>
                <a:cs typeface="Times New Roman" pitchFamily="18" charset="0"/>
              </a:rPr>
              <a:t>2</a:t>
            </a:r>
            <a:r>
              <a:rPr lang="en-US" sz="2000" dirty="0" smtClean="0">
                <a:solidFill>
                  <a:schemeClr val="accent2"/>
                </a:solidFill>
                <a:cs typeface="Times New Roman" pitchFamily="18" charset="0"/>
              </a:rPr>
              <a:t> = 20e</a:t>
            </a:r>
            <a:r>
              <a:rPr lang="en-US" sz="2000" baseline="30000" dirty="0" smtClean="0">
                <a:solidFill>
                  <a:schemeClr val="accent2"/>
                </a:solidFill>
                <a:cs typeface="Times New Roman" pitchFamily="18" charset="0"/>
              </a:rPr>
              <a:t>-2000t</a:t>
            </a:r>
            <a:r>
              <a:rPr lang="en-US" sz="2000" dirty="0" smtClean="0">
                <a:solidFill>
                  <a:schemeClr val="accent2"/>
                </a:solidFill>
                <a:cs typeface="Times New Roman" pitchFamily="18" charset="0"/>
              </a:rPr>
              <a:t> mA:</a:t>
            </a:r>
          </a:p>
          <a:p>
            <a:pPr marL="1371600" lvl="2" indent="-457200">
              <a:spcBef>
                <a:spcPct val="20000"/>
              </a:spcBef>
              <a:buFont typeface="Arial" panose="020B0604020202020204" pitchFamily="34" charset="0"/>
              <a:buChar char="•"/>
              <a:tabLst>
                <a:tab pos="228600" algn="l"/>
              </a:tabLst>
            </a:pPr>
            <a:r>
              <a:rPr lang="en-US" sz="2000" dirty="0" smtClean="0">
                <a:solidFill>
                  <a:schemeClr val="accent2"/>
                </a:solidFill>
                <a:cs typeface="Times New Roman" pitchFamily="18" charset="0"/>
              </a:rPr>
              <a:t>Find a symbolic expression for P</a:t>
            </a:r>
            <a:r>
              <a:rPr lang="en-US" sz="2000" baseline="-25000" dirty="0" smtClean="0">
                <a:solidFill>
                  <a:schemeClr val="accent2"/>
                </a:solidFill>
                <a:cs typeface="Times New Roman" pitchFamily="18" charset="0"/>
              </a:rPr>
              <a:t>2</a:t>
            </a:r>
            <a:r>
              <a:rPr lang="en-US" sz="2000" dirty="0" smtClean="0">
                <a:solidFill>
                  <a:schemeClr val="accent2"/>
                </a:solidFill>
                <a:cs typeface="Times New Roman" pitchFamily="18" charset="0"/>
              </a:rPr>
              <a:t> = V</a:t>
            </a:r>
            <a:r>
              <a:rPr lang="en-US" sz="2000" baseline="-25000" dirty="0" smtClean="0">
                <a:solidFill>
                  <a:schemeClr val="accent2"/>
                </a:solidFill>
                <a:cs typeface="Times New Roman" pitchFamily="18" charset="0"/>
              </a:rPr>
              <a:t>2</a:t>
            </a:r>
            <a:r>
              <a:rPr lang="en-US" sz="2000" dirty="0" smtClean="0">
                <a:solidFill>
                  <a:schemeClr val="accent2"/>
                </a:solidFill>
                <a:cs typeface="Times New Roman" pitchFamily="18" charset="0"/>
              </a:rPr>
              <a:t>*I</a:t>
            </a:r>
            <a:r>
              <a:rPr lang="en-US" sz="2000" baseline="-25000" dirty="0" smtClean="0">
                <a:solidFill>
                  <a:schemeClr val="accent2"/>
                </a:solidFill>
                <a:cs typeface="Times New Roman" pitchFamily="18" charset="0"/>
              </a:rPr>
              <a:t>2</a:t>
            </a:r>
          </a:p>
          <a:p>
            <a:pPr marL="1371600" lvl="2" indent="-457200">
              <a:spcBef>
                <a:spcPct val="20000"/>
              </a:spcBef>
              <a:buFont typeface="Arial" panose="020B0604020202020204" pitchFamily="34" charset="0"/>
              <a:buChar char="•"/>
              <a:tabLst>
                <a:tab pos="228600" algn="l"/>
              </a:tabLst>
            </a:pPr>
            <a:r>
              <a:rPr lang="en-US" sz="2000" dirty="0" smtClean="0">
                <a:solidFill>
                  <a:schemeClr val="accent2"/>
                </a:solidFill>
                <a:cs typeface="Times New Roman" pitchFamily="18" charset="0"/>
              </a:rPr>
              <a:t>Evaluate P</a:t>
            </a:r>
            <a:r>
              <a:rPr lang="en-US" sz="2000" baseline="-25000" dirty="0" smtClean="0">
                <a:solidFill>
                  <a:schemeClr val="accent2"/>
                </a:solidFill>
                <a:cs typeface="Times New Roman" pitchFamily="18" charset="0"/>
              </a:rPr>
              <a:t>2</a:t>
            </a:r>
            <a:r>
              <a:rPr lang="en-US" sz="2000" dirty="0" smtClean="0">
                <a:solidFill>
                  <a:schemeClr val="accent2"/>
                </a:solidFill>
                <a:cs typeface="Times New Roman" pitchFamily="18" charset="0"/>
              </a:rPr>
              <a:t> at time t = 1ms</a:t>
            </a:r>
          </a:p>
          <a:p>
            <a:pPr marL="1371600" lvl="2" indent="-457200">
              <a:spcBef>
                <a:spcPct val="20000"/>
              </a:spcBef>
              <a:buFont typeface="Arial" panose="020B0604020202020204" pitchFamily="34" charset="0"/>
              <a:buChar char="•"/>
              <a:tabLst>
                <a:tab pos="228600" algn="l"/>
              </a:tabLst>
            </a:pPr>
            <a:r>
              <a:rPr lang="en-US" sz="2000" dirty="0" smtClean="0">
                <a:solidFill>
                  <a:schemeClr val="accent2"/>
                </a:solidFill>
                <a:cs typeface="Times New Roman" pitchFamily="18" charset="0"/>
              </a:rPr>
              <a:t>Find a symbolic expression for W</a:t>
            </a:r>
            <a:r>
              <a:rPr lang="en-US" sz="2000" baseline="-25000" dirty="0" smtClean="0">
                <a:solidFill>
                  <a:schemeClr val="accent2"/>
                </a:solidFill>
                <a:cs typeface="Times New Roman" pitchFamily="18" charset="0"/>
              </a:rPr>
              <a:t>2</a:t>
            </a:r>
          </a:p>
          <a:p>
            <a:pPr marL="1371600" lvl="2" indent="-457200">
              <a:spcBef>
                <a:spcPct val="20000"/>
              </a:spcBef>
              <a:buFont typeface="Arial" panose="020B0604020202020204" pitchFamily="34" charset="0"/>
              <a:buChar char="•"/>
              <a:tabLst>
                <a:tab pos="228600" algn="l"/>
              </a:tabLst>
            </a:pPr>
            <a:r>
              <a:rPr lang="en-US" sz="2000" dirty="0" smtClean="0">
                <a:solidFill>
                  <a:schemeClr val="accent2"/>
                </a:solidFill>
                <a:cs typeface="Times New Roman" pitchFamily="18" charset="0"/>
              </a:rPr>
              <a:t>Find the energy from 0 to 1ms</a:t>
            </a:r>
            <a:endParaRPr lang="en-US" sz="2000" dirty="0">
              <a:solidFill>
                <a:schemeClr val="accent2"/>
              </a:solidFill>
              <a:cs typeface="Times New Roman" pitchFamily="18" charset="0"/>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8"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
        <p:nvSpPr>
          <p:cNvPr id="2" name="Rectangle 1"/>
          <p:cNvSpPr/>
          <p:nvPr/>
        </p:nvSpPr>
        <p:spPr>
          <a:xfrm>
            <a:off x="0" y="381000"/>
            <a:ext cx="9144000" cy="1938992"/>
          </a:xfrm>
          <a:prstGeom prst="rect">
            <a:avLst/>
          </a:prstGeom>
        </p:spPr>
        <p:txBody>
          <a:bodyPr wrap="square">
            <a:spAutoFit/>
          </a:bodyPr>
          <a:lstStyle/>
          <a:p>
            <a:r>
              <a:rPr lang="en-US" sz="2000" b="1" u="sng" dirty="0" smtClean="0">
                <a:solidFill>
                  <a:schemeClr val="accent2"/>
                </a:solidFill>
                <a:cs typeface="Times New Roman" pitchFamily="18" charset="0"/>
              </a:rPr>
              <a:t>Classroom Demonstration</a:t>
            </a:r>
            <a:r>
              <a:rPr lang="en-US" sz="2000" b="1" dirty="0" smtClean="0">
                <a:solidFill>
                  <a:schemeClr val="accent2"/>
                </a:solidFill>
                <a:cs typeface="Times New Roman" pitchFamily="18" charset="0"/>
              </a:rPr>
              <a:t>:</a:t>
            </a:r>
            <a:r>
              <a:rPr lang="en-US" sz="2000" dirty="0" smtClean="0">
                <a:solidFill>
                  <a:schemeClr val="accent2"/>
                </a:solidFill>
                <a:cs typeface="Times New Roman" pitchFamily="18" charset="0"/>
              </a:rPr>
              <a:t>  Try the following examples on your own or the instructor may demonstrate them in class.</a:t>
            </a:r>
          </a:p>
          <a:p>
            <a:pPr marL="457200" indent="-457200">
              <a:buFont typeface="+mj-lt"/>
              <a:buAutoNum type="arabicParenR" startAt="3"/>
            </a:pPr>
            <a:r>
              <a:rPr lang="en-US" sz="2000" u="sng" dirty="0" smtClean="0">
                <a:solidFill>
                  <a:schemeClr val="accent2"/>
                </a:solidFill>
                <a:cs typeface="Times New Roman" pitchFamily="18" charset="0"/>
              </a:rPr>
              <a:t>Symbolic manipulation</a:t>
            </a:r>
            <a:r>
              <a:rPr lang="en-US" sz="2000" dirty="0" smtClean="0">
                <a:solidFill>
                  <a:schemeClr val="accent2"/>
                </a:solidFill>
                <a:cs typeface="Times New Roman" pitchFamily="18" charset="0"/>
              </a:rPr>
              <a:t>:  Solve for IX in the following symbolic expression (KVL in a simple series circuit):      </a:t>
            </a:r>
            <a:r>
              <a:rPr lang="en-US" sz="2000" b="1" dirty="0" smtClean="0">
                <a:solidFill>
                  <a:schemeClr val="accent2"/>
                </a:solidFill>
                <a:cs typeface="Times New Roman" pitchFamily="18" charset="0"/>
              </a:rPr>
              <a:t>-V + I</a:t>
            </a:r>
            <a:r>
              <a:rPr lang="en-US" sz="2000" b="1" baseline="-25000" dirty="0" smtClean="0">
                <a:solidFill>
                  <a:schemeClr val="accent2"/>
                </a:solidFill>
                <a:cs typeface="Times New Roman" pitchFamily="18" charset="0"/>
              </a:rPr>
              <a:t>X</a:t>
            </a:r>
            <a:r>
              <a:rPr lang="en-US" sz="2000" b="1" dirty="0" smtClean="0">
                <a:solidFill>
                  <a:schemeClr val="accent2"/>
                </a:solidFill>
                <a:cs typeface="Times New Roman" pitchFamily="18" charset="0"/>
              </a:rPr>
              <a:t>*R</a:t>
            </a:r>
            <a:r>
              <a:rPr lang="en-US" sz="2000" b="1" baseline="-25000" dirty="0" smtClean="0">
                <a:solidFill>
                  <a:schemeClr val="accent2"/>
                </a:solidFill>
                <a:cs typeface="Times New Roman" pitchFamily="18" charset="0"/>
              </a:rPr>
              <a:t>1</a:t>
            </a:r>
            <a:r>
              <a:rPr lang="en-US" sz="2000" b="1" dirty="0" smtClean="0">
                <a:solidFill>
                  <a:schemeClr val="accent2"/>
                </a:solidFill>
                <a:cs typeface="Times New Roman" pitchFamily="18" charset="0"/>
              </a:rPr>
              <a:t> + I</a:t>
            </a:r>
            <a:r>
              <a:rPr lang="en-US" sz="2000" b="1" baseline="-25000" dirty="0" smtClean="0">
                <a:solidFill>
                  <a:schemeClr val="accent2"/>
                </a:solidFill>
                <a:cs typeface="Times New Roman" pitchFamily="18" charset="0"/>
              </a:rPr>
              <a:t>X</a:t>
            </a:r>
            <a:r>
              <a:rPr lang="en-US" sz="2000" b="1" dirty="0" smtClean="0">
                <a:solidFill>
                  <a:schemeClr val="accent2"/>
                </a:solidFill>
                <a:cs typeface="Times New Roman" pitchFamily="18" charset="0"/>
              </a:rPr>
              <a:t>*R</a:t>
            </a:r>
            <a:r>
              <a:rPr lang="en-US" sz="2000" b="1" baseline="-25000" dirty="0" smtClean="0">
                <a:solidFill>
                  <a:schemeClr val="accent2"/>
                </a:solidFill>
                <a:cs typeface="Times New Roman" pitchFamily="18" charset="0"/>
              </a:rPr>
              <a:t>2</a:t>
            </a:r>
            <a:r>
              <a:rPr lang="en-US" sz="2000" b="1" dirty="0" smtClean="0">
                <a:solidFill>
                  <a:schemeClr val="accent2"/>
                </a:solidFill>
                <a:cs typeface="Times New Roman" pitchFamily="18" charset="0"/>
              </a:rPr>
              <a:t> + I</a:t>
            </a:r>
            <a:r>
              <a:rPr lang="en-US" sz="2000" b="1" baseline="-25000" dirty="0" smtClean="0">
                <a:solidFill>
                  <a:schemeClr val="accent2"/>
                </a:solidFill>
                <a:cs typeface="Times New Roman" pitchFamily="18" charset="0"/>
              </a:rPr>
              <a:t>X</a:t>
            </a:r>
            <a:r>
              <a:rPr lang="en-US" sz="2000" b="1" dirty="0" smtClean="0">
                <a:solidFill>
                  <a:schemeClr val="accent2"/>
                </a:solidFill>
                <a:cs typeface="Times New Roman" pitchFamily="18" charset="0"/>
              </a:rPr>
              <a:t> *R</a:t>
            </a:r>
            <a:r>
              <a:rPr lang="en-US" sz="2000" b="1" baseline="-25000" dirty="0" smtClean="0">
                <a:solidFill>
                  <a:schemeClr val="accent2"/>
                </a:solidFill>
                <a:cs typeface="Times New Roman" pitchFamily="18" charset="0"/>
              </a:rPr>
              <a:t>3</a:t>
            </a:r>
            <a:r>
              <a:rPr lang="en-US" sz="2000" b="1" dirty="0" smtClean="0">
                <a:solidFill>
                  <a:schemeClr val="accent2"/>
                </a:solidFill>
                <a:cs typeface="Times New Roman" pitchFamily="18" charset="0"/>
              </a:rPr>
              <a:t> = 0  </a:t>
            </a:r>
          </a:p>
          <a:p>
            <a:r>
              <a:rPr lang="en-US" sz="2000" dirty="0" smtClean="0">
                <a:solidFill>
                  <a:schemeClr val="accent2"/>
                </a:solidFill>
                <a:cs typeface="Times New Roman" pitchFamily="18" charset="0"/>
              </a:rPr>
              <a:t>	</a:t>
            </a:r>
          </a:p>
          <a:p>
            <a:pPr>
              <a:tabLst>
                <a:tab pos="461963" algn="l"/>
              </a:tabLst>
            </a:pPr>
            <a:r>
              <a:rPr lang="en-US" sz="2000" dirty="0">
                <a:solidFill>
                  <a:schemeClr val="accent2"/>
                </a:solidFill>
                <a:cs typeface="Times New Roman" pitchFamily="18" charset="0"/>
              </a:rPr>
              <a:t>	</a:t>
            </a:r>
            <a:r>
              <a:rPr lang="en-US" sz="2000" b="1" i="1" dirty="0" smtClean="0">
                <a:solidFill>
                  <a:schemeClr val="accent2"/>
                </a:solidFill>
                <a:cs typeface="Times New Roman" pitchFamily="18" charset="0"/>
              </a:rPr>
              <a:t>(Note that Ix was used instead of I.  Avoid using variables </a:t>
            </a:r>
            <a:r>
              <a:rPr lang="en-US" sz="2000" b="1" i="1" dirty="0" err="1" smtClean="0">
                <a:solidFill>
                  <a:schemeClr val="accent2"/>
                </a:solidFill>
                <a:cs typeface="Times New Roman" pitchFamily="18" charset="0"/>
              </a:rPr>
              <a:t>i</a:t>
            </a:r>
            <a:r>
              <a:rPr lang="en-US" sz="2000" b="1" i="1" dirty="0" smtClean="0">
                <a:solidFill>
                  <a:schemeClr val="accent2"/>
                </a:solidFill>
                <a:cs typeface="Times New Roman" pitchFamily="18" charset="0"/>
              </a:rPr>
              <a:t>, j, or I in MATLAB.)</a:t>
            </a:r>
            <a:endParaRPr lang="en-US" sz="2000" b="1" i="1" dirty="0">
              <a:solidFill>
                <a:schemeClr val="accent2"/>
              </a:solidFill>
              <a:cs typeface="Times New Roman" pitchFamily="18" charset="0"/>
            </a:endParaRPr>
          </a:p>
        </p:txBody>
      </p:sp>
    </p:spTree>
    <p:extLst>
      <p:ext uri="{BB962C8B-B14F-4D97-AF65-F5344CB8AC3E}">
        <p14:creationId xmlns:p14="http://schemas.microsoft.com/office/powerpoint/2010/main" val="249797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xfrm>
            <a:off x="7239000" y="0"/>
            <a:ext cx="1905000" cy="457200"/>
          </a:xfrm>
          <a:noFill/>
        </p:spPr>
        <p:txBody>
          <a:bodyPr/>
          <a:lstStyle/>
          <a:p>
            <a:fld id="{7FFC33B7-8EF3-4949-B925-A20E0F169252}" type="slidenum">
              <a:rPr lang="en-US" smtClean="0"/>
              <a:pPr/>
              <a:t>4</a:t>
            </a:fld>
            <a:endParaRPr lang="en-US" dirty="0" smtClean="0"/>
          </a:p>
        </p:txBody>
      </p:sp>
      <p:sp>
        <p:nvSpPr>
          <p:cNvPr id="13316"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318" name="Rectangle 6"/>
          <p:cNvSpPr>
            <a:spLocks noChangeArrowheads="1"/>
          </p:cNvSpPr>
          <p:nvPr/>
        </p:nvSpPr>
        <p:spPr bwMode="auto">
          <a:xfrm>
            <a:off x="0" y="457200"/>
            <a:ext cx="9144000" cy="4399472"/>
          </a:xfrm>
          <a:prstGeom prst="rect">
            <a:avLst/>
          </a:prstGeom>
          <a:noFill/>
          <a:ln w="9525">
            <a:noFill/>
            <a:miter lim="800000"/>
            <a:headEnd/>
            <a:tailEnd/>
          </a:ln>
        </p:spPr>
        <p:txBody>
          <a:bodyPr/>
          <a:lstStyle/>
          <a:p>
            <a:pPr>
              <a:spcBef>
                <a:spcPct val="20000"/>
              </a:spcBef>
              <a:tabLst>
                <a:tab pos="228600" algn="l"/>
                <a:tab pos="914400" algn="l"/>
              </a:tabLst>
            </a:pPr>
            <a:r>
              <a:rPr lang="en-US" b="1" u="sng" dirty="0" smtClean="0">
                <a:solidFill>
                  <a:schemeClr val="accent2"/>
                </a:solidFill>
                <a:cs typeface="Times New Roman" pitchFamily="18" charset="0"/>
              </a:rPr>
              <a:t>MATLAB Basics (mostly review from EGR 110)</a:t>
            </a:r>
            <a:r>
              <a:rPr lang="en-US" b="1" dirty="0" smtClean="0">
                <a:solidFill>
                  <a:schemeClr val="accent2"/>
                </a:solidFill>
                <a:cs typeface="Times New Roman" pitchFamily="18" charset="0"/>
              </a:rPr>
              <a:t>  </a:t>
            </a:r>
            <a:endParaRPr lang="en-US" b="1" dirty="0">
              <a:solidFill>
                <a:schemeClr val="accent2"/>
              </a:solidFill>
              <a:cs typeface="Times New Roman" pitchFamily="18" charset="0"/>
            </a:endParaRPr>
          </a:p>
          <a:p>
            <a:pPr marL="228600" indent="-228600">
              <a:spcBef>
                <a:spcPct val="20000"/>
              </a:spcBef>
              <a:buFont typeface="Arial" pitchFamily="34" charset="0"/>
              <a:buChar char="•"/>
              <a:tabLst>
                <a:tab pos="228600" algn="l"/>
                <a:tab pos="914400" algn="l"/>
              </a:tabLst>
            </a:pPr>
            <a:r>
              <a:rPr lang="en-US" dirty="0" smtClean="0">
                <a:solidFill>
                  <a:schemeClr val="accent2"/>
                </a:solidFill>
                <a:cs typeface="Times New Roman" pitchFamily="18" charset="0"/>
              </a:rPr>
              <a:t>MATLAB is typically covered in EGR 110, so it is assumed that most students have a basic understanding of MATLAB.  Any students that are not familiar with MATLAB may need to spend more time reviewing this presentation or the presentations from EGR 110.</a:t>
            </a:r>
          </a:p>
          <a:p>
            <a:pPr marL="228600" indent="-228600">
              <a:spcBef>
                <a:spcPct val="20000"/>
              </a:spcBef>
              <a:buFont typeface="Arial" pitchFamily="34" charset="0"/>
              <a:buChar char="•"/>
              <a:tabLst>
                <a:tab pos="228600" algn="l"/>
                <a:tab pos="914400" algn="l"/>
              </a:tabLst>
            </a:pPr>
            <a:r>
              <a:rPr lang="en-US" dirty="0" smtClean="0">
                <a:solidFill>
                  <a:schemeClr val="accent2"/>
                </a:solidFill>
                <a:cs typeface="Times New Roman" pitchFamily="18" charset="0"/>
              </a:rPr>
              <a:t>MATLAB presentations from EGR 110 are available at: </a:t>
            </a:r>
            <a:r>
              <a:rPr lang="en-US" b="1" i="1" dirty="0" smtClean="0">
                <a:solidFill>
                  <a:schemeClr val="accent2"/>
                </a:solidFill>
                <a:cs typeface="Times New Roman" pitchFamily="18" charset="0"/>
              </a:rPr>
              <a:t>http://faculty.tcc.edu/pgordy/EGR110/index.htm </a:t>
            </a:r>
          </a:p>
          <a:p>
            <a:pPr marL="228600" indent="-228600">
              <a:spcBef>
                <a:spcPct val="20000"/>
              </a:spcBef>
              <a:buFont typeface="Arial" pitchFamily="34" charset="0"/>
              <a:buChar char="•"/>
              <a:tabLst>
                <a:tab pos="228600" algn="l"/>
                <a:tab pos="914400" algn="l"/>
              </a:tabLst>
            </a:pPr>
            <a:r>
              <a:rPr lang="en-US" b="1" i="1" dirty="0" smtClean="0">
                <a:solidFill>
                  <a:srgbClr val="FF0000"/>
                </a:solidFill>
                <a:cs typeface="Times New Roman" pitchFamily="18" charset="0"/>
              </a:rPr>
              <a:t>The instructor may go through the slides in this presentation very quickly or simply skip to the end </a:t>
            </a:r>
            <a:r>
              <a:rPr lang="en-US" dirty="0" smtClean="0">
                <a:solidFill>
                  <a:schemeClr val="accent2"/>
                </a:solidFill>
                <a:cs typeface="Times New Roman" pitchFamily="18" charset="0"/>
              </a:rPr>
              <a:t>and demonstrate MATLAB using some of the examples at the end of the presentation.   You can refer to this presentation as you work on assignments.</a:t>
            </a:r>
            <a:endParaRPr lang="en-US" dirty="0">
              <a:solidFill>
                <a:schemeClr val="accent2"/>
              </a:solidFill>
              <a:cs typeface="Times New Roman" pitchFamily="18" charset="0"/>
            </a:endParaRPr>
          </a:p>
        </p:txBody>
      </p:sp>
      <p:sp>
        <p:nvSpPr>
          <p:cNvPr id="6"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7239000" y="0"/>
            <a:ext cx="1905000" cy="457200"/>
          </a:xfrm>
        </p:spPr>
        <p:txBody>
          <a:bodyPr/>
          <a:lstStyle/>
          <a:p>
            <a:fld id="{96D887B3-BA0F-43EB-92D0-20EC646E4B8F}" type="slidenum">
              <a:rPr lang="en-US"/>
              <a:pPr/>
              <a:t>5</a:t>
            </a:fld>
            <a:endParaRPr lang="en-US" dirty="0"/>
          </a:p>
        </p:txBody>
      </p:sp>
      <p:sp>
        <p:nvSpPr>
          <p:cNvPr id="339974" name="Rectangle 6"/>
          <p:cNvSpPr>
            <a:spLocks noChangeArrowheads="1"/>
          </p:cNvSpPr>
          <p:nvPr/>
        </p:nvSpPr>
        <p:spPr bwMode="auto">
          <a:xfrm>
            <a:off x="0" y="380999"/>
            <a:ext cx="9144000" cy="1088167"/>
          </a:xfrm>
          <a:prstGeom prst="rect">
            <a:avLst/>
          </a:prstGeom>
          <a:noFill/>
          <a:ln w="9525">
            <a:noFill/>
            <a:miter lim="800000"/>
            <a:headEnd/>
            <a:tailEnd/>
          </a:ln>
          <a:effectLst/>
        </p:spPr>
        <p:txBody>
          <a:bodyPr/>
          <a:lstStyle/>
          <a:p>
            <a:pPr>
              <a:lnSpc>
                <a:spcPct val="90000"/>
              </a:lnSpc>
              <a:spcBef>
                <a:spcPct val="20000"/>
              </a:spcBef>
              <a:tabLst>
                <a:tab pos="228600" algn="l"/>
                <a:tab pos="457200" algn="l"/>
                <a:tab pos="914400" algn="l"/>
              </a:tabLst>
            </a:pPr>
            <a:r>
              <a:rPr lang="en-US" sz="2200" b="1" u="sng" dirty="0">
                <a:solidFill>
                  <a:schemeClr val="accent2"/>
                </a:solidFill>
                <a:cs typeface="Times New Roman" pitchFamily="18" charset="0"/>
              </a:rPr>
              <a:t>MATLAB Environment</a:t>
            </a:r>
          </a:p>
          <a:p>
            <a:pPr>
              <a:lnSpc>
                <a:spcPct val="90000"/>
              </a:lnSpc>
              <a:spcBef>
                <a:spcPct val="20000"/>
              </a:spcBef>
              <a:tabLst>
                <a:tab pos="228600" algn="l"/>
                <a:tab pos="457200" algn="l"/>
                <a:tab pos="914400" algn="l"/>
              </a:tabLst>
            </a:pPr>
            <a:r>
              <a:rPr lang="en-US" sz="2200" dirty="0">
                <a:solidFill>
                  <a:schemeClr val="accent2"/>
                </a:solidFill>
                <a:cs typeface="Times New Roman" pitchFamily="18" charset="0"/>
              </a:rPr>
              <a:t>When MATLAB is launched, several windows will appear.  An important part of learning MATLAB is learning how to use each of these windows.</a:t>
            </a:r>
          </a:p>
        </p:txBody>
      </p:sp>
      <p:sp>
        <p:nvSpPr>
          <p:cNvPr id="339984" name="Rectangle 16"/>
          <p:cNvSpPr>
            <a:spLocks noChangeArrowheads="1"/>
          </p:cNvSpPr>
          <p:nvPr/>
        </p:nvSpPr>
        <p:spPr bwMode="auto">
          <a:xfrm>
            <a:off x="0" y="4495900"/>
            <a:ext cx="6946710" cy="2362100"/>
          </a:xfrm>
          <a:prstGeom prst="rect">
            <a:avLst/>
          </a:prstGeom>
          <a:noFill/>
          <a:ln w="9525">
            <a:noFill/>
            <a:miter lim="800000"/>
            <a:headEnd/>
            <a:tailEnd/>
          </a:ln>
          <a:effectLst/>
        </p:spPr>
        <p:txBody>
          <a:bodyPr/>
          <a:lstStyle/>
          <a:p>
            <a:pPr>
              <a:lnSpc>
                <a:spcPct val="90000"/>
              </a:lnSpc>
              <a:spcBef>
                <a:spcPct val="20000"/>
              </a:spcBef>
              <a:tabLst>
                <a:tab pos="228600" algn="l"/>
                <a:tab pos="457200" algn="l"/>
                <a:tab pos="914400" algn="l"/>
              </a:tabLst>
            </a:pPr>
            <a:r>
              <a:rPr lang="en-US" dirty="0">
                <a:solidFill>
                  <a:schemeClr val="accent2"/>
                </a:solidFill>
                <a:cs typeface="Times New Roman" pitchFamily="18" charset="0"/>
              </a:rPr>
              <a:t>As we will see later, MATLAB uses a number of </a:t>
            </a:r>
            <a:endParaRPr lang="en-US" dirty="0" smtClean="0">
              <a:solidFill>
                <a:schemeClr val="accent2"/>
              </a:solidFill>
              <a:cs typeface="Times New Roman" pitchFamily="18" charset="0"/>
            </a:endParaRPr>
          </a:p>
          <a:p>
            <a:pPr>
              <a:lnSpc>
                <a:spcPct val="90000"/>
              </a:lnSpc>
              <a:spcBef>
                <a:spcPct val="20000"/>
              </a:spcBef>
              <a:tabLst>
                <a:tab pos="228600" algn="l"/>
                <a:tab pos="457200" algn="l"/>
                <a:tab pos="914400" algn="l"/>
              </a:tabLst>
            </a:pPr>
            <a:r>
              <a:rPr lang="en-US" dirty="0" smtClean="0">
                <a:solidFill>
                  <a:schemeClr val="accent2"/>
                </a:solidFill>
                <a:cs typeface="Times New Roman" pitchFamily="18" charset="0"/>
              </a:rPr>
              <a:t>other </a:t>
            </a:r>
            <a:r>
              <a:rPr lang="en-US" dirty="0">
                <a:solidFill>
                  <a:schemeClr val="accent2"/>
                </a:solidFill>
                <a:cs typeface="Times New Roman" pitchFamily="18" charset="0"/>
              </a:rPr>
              <a:t>windows as well, including:</a:t>
            </a:r>
          </a:p>
          <a:p>
            <a:pPr>
              <a:lnSpc>
                <a:spcPct val="90000"/>
              </a:lnSpc>
              <a:spcBef>
                <a:spcPct val="20000"/>
              </a:spcBef>
              <a:buFontTx/>
              <a:buChar char="•"/>
              <a:tabLst>
                <a:tab pos="228600" algn="l"/>
                <a:tab pos="457200" algn="l"/>
                <a:tab pos="914400" algn="l"/>
              </a:tabLst>
            </a:pPr>
            <a:r>
              <a:rPr lang="en-US" dirty="0">
                <a:solidFill>
                  <a:schemeClr val="accent2"/>
                </a:solidFill>
                <a:cs typeface="Times New Roman" pitchFamily="18" charset="0"/>
              </a:rPr>
              <a:t>  Editor – for </a:t>
            </a:r>
            <a:r>
              <a:rPr lang="en-US" dirty="0" smtClean="0">
                <a:solidFill>
                  <a:schemeClr val="accent2"/>
                </a:solidFill>
                <a:cs typeface="Times New Roman" pitchFamily="18" charset="0"/>
              </a:rPr>
              <a:t>creating and editing MATLAB </a:t>
            </a:r>
            <a:r>
              <a:rPr lang="en-US" dirty="0">
                <a:solidFill>
                  <a:schemeClr val="accent2"/>
                </a:solidFill>
                <a:cs typeface="Times New Roman" pitchFamily="18" charset="0"/>
              </a:rPr>
              <a:t>programs</a:t>
            </a:r>
          </a:p>
          <a:p>
            <a:pPr>
              <a:lnSpc>
                <a:spcPct val="90000"/>
              </a:lnSpc>
              <a:spcBef>
                <a:spcPct val="20000"/>
              </a:spcBef>
              <a:buFontTx/>
              <a:buChar char="•"/>
              <a:tabLst>
                <a:tab pos="228600" algn="l"/>
                <a:tab pos="457200" algn="l"/>
                <a:tab pos="914400" algn="l"/>
              </a:tabLst>
            </a:pPr>
            <a:r>
              <a:rPr lang="en-US" dirty="0">
                <a:solidFill>
                  <a:schemeClr val="accent2"/>
                </a:solidFill>
                <a:cs typeface="Times New Roman" pitchFamily="18" charset="0"/>
              </a:rPr>
              <a:t>  </a:t>
            </a:r>
            <a:r>
              <a:rPr lang="en-US" dirty="0" smtClean="0">
                <a:solidFill>
                  <a:schemeClr val="accent2"/>
                </a:solidFill>
                <a:cs typeface="Times New Roman" pitchFamily="18" charset="0"/>
              </a:rPr>
              <a:t>Array </a:t>
            </a:r>
            <a:r>
              <a:rPr lang="en-US" dirty="0">
                <a:solidFill>
                  <a:schemeClr val="accent2"/>
                </a:solidFill>
                <a:cs typeface="Times New Roman" pitchFamily="18" charset="0"/>
              </a:rPr>
              <a:t>editor</a:t>
            </a:r>
          </a:p>
          <a:p>
            <a:pPr>
              <a:lnSpc>
                <a:spcPct val="90000"/>
              </a:lnSpc>
              <a:spcBef>
                <a:spcPct val="20000"/>
              </a:spcBef>
              <a:buFontTx/>
              <a:buChar char="•"/>
              <a:tabLst>
                <a:tab pos="228600" algn="l"/>
                <a:tab pos="457200" algn="l"/>
                <a:tab pos="914400" algn="l"/>
              </a:tabLst>
            </a:pPr>
            <a:r>
              <a:rPr lang="en-US" dirty="0">
                <a:solidFill>
                  <a:schemeClr val="accent2"/>
                </a:solidFill>
                <a:cs typeface="Times New Roman" pitchFamily="18" charset="0"/>
              </a:rPr>
              <a:t>  Help window</a:t>
            </a:r>
          </a:p>
          <a:p>
            <a:pPr>
              <a:lnSpc>
                <a:spcPct val="90000"/>
              </a:lnSpc>
              <a:spcBef>
                <a:spcPct val="20000"/>
              </a:spcBef>
              <a:buFontTx/>
              <a:buChar char="•"/>
              <a:tabLst>
                <a:tab pos="228600" algn="l"/>
                <a:tab pos="457200" algn="l"/>
                <a:tab pos="914400" algn="l"/>
              </a:tabLst>
            </a:pPr>
            <a:r>
              <a:rPr lang="en-US" dirty="0">
                <a:solidFill>
                  <a:schemeClr val="accent2"/>
                </a:solidFill>
                <a:cs typeface="Times New Roman" pitchFamily="18" charset="0"/>
              </a:rPr>
              <a:t>  </a:t>
            </a:r>
            <a:r>
              <a:rPr lang="en-US" dirty="0" smtClean="0">
                <a:solidFill>
                  <a:schemeClr val="accent2"/>
                </a:solidFill>
                <a:cs typeface="Times New Roman" pitchFamily="18" charset="0"/>
              </a:rPr>
              <a:t>Properties </a:t>
            </a:r>
            <a:r>
              <a:rPr lang="en-US" dirty="0">
                <a:solidFill>
                  <a:schemeClr val="accent2"/>
                </a:solidFill>
                <a:cs typeface="Times New Roman" pitchFamily="18" charset="0"/>
              </a:rPr>
              <a:t>windows</a:t>
            </a:r>
          </a:p>
        </p:txBody>
      </p:sp>
      <p:grpSp>
        <p:nvGrpSpPr>
          <p:cNvPr id="17" name="Group 16"/>
          <p:cNvGrpSpPr/>
          <p:nvPr/>
        </p:nvGrpSpPr>
        <p:grpSpPr>
          <a:xfrm>
            <a:off x="0" y="1469167"/>
            <a:ext cx="8967704" cy="3948994"/>
            <a:chOff x="638355" y="1561381"/>
            <a:chExt cx="8460044" cy="3611508"/>
          </a:xfrm>
        </p:grpSpPr>
        <p:pic>
          <p:nvPicPr>
            <p:cNvPr id="347136" name="Picture 0"/>
            <p:cNvPicPr>
              <a:picLocks noChangeAspect="1" noChangeArrowheads="1"/>
            </p:cNvPicPr>
            <p:nvPr/>
          </p:nvPicPr>
          <p:blipFill>
            <a:blip r:embed="rId2" cstate="print"/>
            <a:srcRect r="28641" b="56925"/>
            <a:stretch>
              <a:fillRect/>
            </a:stretch>
          </p:blipFill>
          <p:spPr bwMode="auto">
            <a:xfrm>
              <a:off x="638355" y="1561381"/>
              <a:ext cx="8460044" cy="2872596"/>
            </a:xfrm>
            <a:prstGeom prst="rect">
              <a:avLst/>
            </a:prstGeom>
            <a:noFill/>
            <a:ln w="9525">
              <a:noFill/>
              <a:miter lim="800000"/>
              <a:headEnd/>
              <a:tailEnd/>
            </a:ln>
          </p:spPr>
        </p:pic>
        <p:sp>
          <p:nvSpPr>
            <p:cNvPr id="339977" name="Text Box 9"/>
            <p:cNvSpPr txBox="1">
              <a:spLocks noChangeArrowheads="1"/>
            </p:cNvSpPr>
            <p:nvPr/>
          </p:nvSpPr>
          <p:spPr bwMode="auto">
            <a:xfrm>
              <a:off x="3892730" y="3684976"/>
              <a:ext cx="2136491" cy="338554"/>
            </a:xfrm>
            <a:prstGeom prst="rect">
              <a:avLst/>
            </a:prstGeom>
            <a:noFill/>
            <a:ln w="25400">
              <a:solidFill>
                <a:srgbClr val="FF0000"/>
              </a:solidFill>
              <a:miter lim="800000"/>
              <a:headEnd/>
              <a:tailEnd/>
            </a:ln>
            <a:effectLst/>
          </p:spPr>
          <p:txBody>
            <a:bodyPr wrap="square">
              <a:spAutoFit/>
            </a:bodyPr>
            <a:lstStyle/>
            <a:p>
              <a:r>
                <a:rPr lang="en-US" sz="1600" b="1" dirty="0">
                  <a:solidFill>
                    <a:srgbClr val="FF3300"/>
                  </a:solidFill>
                </a:rPr>
                <a:t>Command Window</a:t>
              </a:r>
            </a:p>
          </p:txBody>
        </p:sp>
        <p:sp>
          <p:nvSpPr>
            <p:cNvPr id="339981" name="Text Box 13"/>
            <p:cNvSpPr txBox="1">
              <a:spLocks noChangeArrowheads="1"/>
            </p:cNvSpPr>
            <p:nvPr/>
          </p:nvSpPr>
          <p:spPr bwMode="auto">
            <a:xfrm>
              <a:off x="1020613" y="3580261"/>
              <a:ext cx="1774088" cy="584775"/>
            </a:xfrm>
            <a:prstGeom prst="rect">
              <a:avLst/>
            </a:prstGeom>
            <a:noFill/>
            <a:ln w="25400">
              <a:solidFill>
                <a:srgbClr val="FF0000"/>
              </a:solidFill>
              <a:miter lim="800000"/>
              <a:headEnd/>
              <a:tailEnd/>
            </a:ln>
            <a:effectLst/>
          </p:spPr>
          <p:txBody>
            <a:bodyPr wrap="square">
              <a:spAutoFit/>
            </a:bodyPr>
            <a:lstStyle/>
            <a:p>
              <a:r>
                <a:rPr lang="en-US" sz="1600" b="1" dirty="0">
                  <a:solidFill>
                    <a:srgbClr val="FF3300"/>
                  </a:solidFill>
                </a:rPr>
                <a:t>Current </a:t>
              </a:r>
              <a:r>
                <a:rPr lang="en-US" sz="1600" b="1" dirty="0" smtClean="0">
                  <a:solidFill>
                    <a:srgbClr val="FF3300"/>
                  </a:solidFill>
                </a:rPr>
                <a:t>Folder Window</a:t>
              </a:r>
              <a:endParaRPr lang="en-US" sz="1600" b="1" dirty="0">
                <a:solidFill>
                  <a:srgbClr val="FF3300"/>
                </a:solidFill>
              </a:endParaRPr>
            </a:p>
          </p:txBody>
        </p:sp>
        <p:sp>
          <p:nvSpPr>
            <p:cNvPr id="339982" name="Text Box 14"/>
            <p:cNvSpPr txBox="1">
              <a:spLocks noChangeArrowheads="1"/>
            </p:cNvSpPr>
            <p:nvPr/>
          </p:nvSpPr>
          <p:spPr bwMode="auto">
            <a:xfrm>
              <a:off x="7173164" y="4588114"/>
              <a:ext cx="1762125" cy="584775"/>
            </a:xfrm>
            <a:prstGeom prst="rect">
              <a:avLst/>
            </a:prstGeom>
            <a:solidFill>
              <a:schemeClr val="bg1"/>
            </a:solidFill>
            <a:ln w="25400">
              <a:solidFill>
                <a:srgbClr val="FF0000"/>
              </a:solidFill>
              <a:miter lim="800000"/>
              <a:headEnd/>
              <a:tailEnd/>
            </a:ln>
            <a:effectLst/>
          </p:spPr>
          <p:txBody>
            <a:bodyPr>
              <a:spAutoFit/>
            </a:bodyPr>
            <a:lstStyle/>
            <a:p>
              <a:pPr algn="ctr"/>
              <a:r>
                <a:rPr lang="en-US" sz="1600" b="1" dirty="0">
                  <a:solidFill>
                    <a:srgbClr val="FF3300"/>
                  </a:solidFill>
                </a:rPr>
                <a:t>Command History Window</a:t>
              </a:r>
            </a:p>
          </p:txBody>
        </p:sp>
        <p:sp>
          <p:nvSpPr>
            <p:cNvPr id="15" name="Text Box 14"/>
            <p:cNvSpPr txBox="1">
              <a:spLocks noChangeArrowheads="1"/>
            </p:cNvSpPr>
            <p:nvPr/>
          </p:nvSpPr>
          <p:spPr bwMode="auto">
            <a:xfrm>
              <a:off x="7084025" y="2946219"/>
              <a:ext cx="1762125" cy="584775"/>
            </a:xfrm>
            <a:prstGeom prst="rect">
              <a:avLst/>
            </a:prstGeom>
            <a:solidFill>
              <a:schemeClr val="bg1"/>
            </a:solidFill>
            <a:ln w="25400">
              <a:solidFill>
                <a:srgbClr val="FF0000"/>
              </a:solidFill>
              <a:miter lim="800000"/>
              <a:headEnd/>
              <a:tailEnd/>
            </a:ln>
            <a:effectLst/>
          </p:spPr>
          <p:txBody>
            <a:bodyPr>
              <a:spAutoFit/>
            </a:bodyPr>
            <a:lstStyle/>
            <a:p>
              <a:pPr algn="ctr"/>
              <a:r>
                <a:rPr lang="en-US" sz="1600" b="1" dirty="0" smtClean="0">
                  <a:solidFill>
                    <a:srgbClr val="FF3300"/>
                  </a:solidFill>
                </a:rPr>
                <a:t>Workspace </a:t>
              </a:r>
              <a:r>
                <a:rPr lang="en-US" sz="1600" b="1" dirty="0">
                  <a:solidFill>
                    <a:srgbClr val="FF3300"/>
                  </a:solidFill>
                </a:rPr>
                <a:t>Window</a:t>
              </a:r>
            </a:p>
          </p:txBody>
        </p:sp>
      </p:grpSp>
      <p:sp>
        <p:nvSpPr>
          <p:cNvPr id="14"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8"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7239000" y="0"/>
            <a:ext cx="1905000" cy="457200"/>
          </a:xfrm>
        </p:spPr>
        <p:txBody>
          <a:bodyPr/>
          <a:lstStyle/>
          <a:p>
            <a:fld id="{845C3CC5-3607-424E-969F-44EAF43CF9F2}" type="slidenum">
              <a:rPr lang="en-US"/>
              <a:pPr/>
              <a:t>6</a:t>
            </a:fld>
            <a:endParaRPr lang="en-US" dirty="0"/>
          </a:p>
        </p:txBody>
      </p:sp>
      <p:sp>
        <p:nvSpPr>
          <p:cNvPr id="328717" name="Rectangle 13"/>
          <p:cNvSpPr>
            <a:spLocks noChangeArrowheads="1"/>
          </p:cNvSpPr>
          <p:nvPr/>
        </p:nvSpPr>
        <p:spPr bwMode="auto">
          <a:xfrm>
            <a:off x="0" y="380999"/>
            <a:ext cx="9144000" cy="2444087"/>
          </a:xfrm>
          <a:prstGeom prst="rect">
            <a:avLst/>
          </a:prstGeom>
          <a:noFill/>
          <a:ln w="9525">
            <a:noFill/>
            <a:miter lim="800000"/>
            <a:headEnd/>
            <a:tailEnd/>
          </a:ln>
          <a:effectLst/>
        </p:spPr>
        <p:txBody>
          <a:bodyPr/>
          <a:lstStyle/>
          <a:p>
            <a:pPr>
              <a:spcBef>
                <a:spcPct val="20000"/>
              </a:spcBef>
              <a:tabLst>
                <a:tab pos="461963" algn="l"/>
                <a:tab pos="914400" algn="l"/>
                <a:tab pos="2286000" algn="l"/>
                <a:tab pos="5486400" algn="l"/>
              </a:tabLst>
            </a:pPr>
            <a:r>
              <a:rPr lang="en-US" b="1" u="sng" dirty="0">
                <a:solidFill>
                  <a:schemeClr val="accent2"/>
                </a:solidFill>
                <a:cs typeface="Times New Roman" pitchFamily="18" charset="0"/>
              </a:rPr>
              <a:t>Vectors and scalars in MATLAB</a:t>
            </a:r>
          </a:p>
          <a:p>
            <a:pPr>
              <a:spcBef>
                <a:spcPct val="20000"/>
              </a:spcBef>
              <a:tabLst>
                <a:tab pos="461963" algn="l"/>
                <a:tab pos="914400" algn="l"/>
                <a:tab pos="2286000" algn="l"/>
                <a:tab pos="5486400" algn="l"/>
              </a:tabLst>
            </a:pPr>
            <a:r>
              <a:rPr lang="en-US" dirty="0">
                <a:solidFill>
                  <a:schemeClr val="accent2"/>
                </a:solidFill>
                <a:cs typeface="Times New Roman" pitchFamily="18" charset="0"/>
              </a:rPr>
              <a:t>MATLAB is designed to work with </a:t>
            </a:r>
            <a:r>
              <a:rPr lang="en-US" u="sng" dirty="0">
                <a:solidFill>
                  <a:schemeClr val="accent2"/>
                </a:solidFill>
                <a:cs typeface="Times New Roman" pitchFamily="18" charset="0"/>
              </a:rPr>
              <a:t>vector quantities</a:t>
            </a:r>
            <a:r>
              <a:rPr lang="en-US" dirty="0">
                <a:solidFill>
                  <a:schemeClr val="accent2"/>
                </a:solidFill>
                <a:cs typeface="Times New Roman" pitchFamily="18" charset="0"/>
              </a:rPr>
              <a:t> </a:t>
            </a:r>
            <a:r>
              <a:rPr lang="en-US" dirty="0" smtClean="0">
                <a:solidFill>
                  <a:schemeClr val="accent2"/>
                </a:solidFill>
                <a:cs typeface="Times New Roman" pitchFamily="18" charset="0"/>
              </a:rPr>
              <a:t>or </a:t>
            </a:r>
            <a:r>
              <a:rPr lang="en-US" u="sng" dirty="0">
                <a:solidFill>
                  <a:schemeClr val="accent2"/>
                </a:solidFill>
                <a:cs typeface="Times New Roman" pitchFamily="18" charset="0"/>
              </a:rPr>
              <a:t>matrices</a:t>
            </a:r>
            <a:r>
              <a:rPr lang="en-US" dirty="0">
                <a:solidFill>
                  <a:schemeClr val="accent2"/>
                </a:solidFill>
                <a:cs typeface="Times New Roman" pitchFamily="18" charset="0"/>
              </a:rPr>
              <a:t>, where the elements of the </a:t>
            </a:r>
            <a:r>
              <a:rPr lang="en-US" dirty="0" smtClean="0">
                <a:solidFill>
                  <a:schemeClr val="accent2"/>
                </a:solidFill>
                <a:cs typeface="Times New Roman" pitchFamily="18" charset="0"/>
              </a:rPr>
              <a:t>vector or matrix </a:t>
            </a:r>
            <a:r>
              <a:rPr lang="en-US" dirty="0">
                <a:solidFill>
                  <a:schemeClr val="accent2"/>
                </a:solidFill>
                <a:cs typeface="Times New Roman" pitchFamily="18" charset="0"/>
              </a:rPr>
              <a:t>are placed inside brackets [ ] with the elements in each row separated by spaces and the rows separated by semicolons.  However, MATLAB can also be used to work with variables defined by a single value called </a:t>
            </a:r>
            <a:r>
              <a:rPr lang="en-US" u="sng" dirty="0">
                <a:solidFill>
                  <a:schemeClr val="accent2"/>
                </a:solidFill>
                <a:cs typeface="Times New Roman" pitchFamily="18" charset="0"/>
              </a:rPr>
              <a:t>scalars</a:t>
            </a:r>
            <a:r>
              <a:rPr lang="en-US" dirty="0">
                <a:solidFill>
                  <a:schemeClr val="accent2"/>
                </a:solidFill>
                <a:cs typeface="Times New Roman" pitchFamily="18" charset="0"/>
              </a:rPr>
              <a:t>.</a:t>
            </a:r>
          </a:p>
        </p:txBody>
      </p:sp>
      <p:grpSp>
        <p:nvGrpSpPr>
          <p:cNvPr id="2" name="Group 25"/>
          <p:cNvGrpSpPr>
            <a:grpSpLocks/>
          </p:cNvGrpSpPr>
          <p:nvPr/>
        </p:nvGrpSpPr>
        <p:grpSpPr bwMode="auto">
          <a:xfrm>
            <a:off x="0" y="3124199"/>
            <a:ext cx="9144000" cy="2676100"/>
            <a:chOff x="512" y="1392"/>
            <a:chExt cx="5016" cy="1160"/>
          </a:xfrm>
        </p:grpSpPr>
        <p:sp>
          <p:nvSpPr>
            <p:cNvPr id="328728" name="Rectangle 24"/>
            <p:cNvSpPr>
              <a:spLocks noChangeArrowheads="1"/>
            </p:cNvSpPr>
            <p:nvPr/>
          </p:nvSpPr>
          <p:spPr bwMode="auto">
            <a:xfrm>
              <a:off x="512" y="1392"/>
              <a:ext cx="5016" cy="1160"/>
            </a:xfrm>
            <a:prstGeom prst="rect">
              <a:avLst/>
            </a:prstGeom>
            <a:noFill/>
            <a:ln w="38100">
              <a:solidFill>
                <a:schemeClr val="accent2"/>
              </a:solidFill>
              <a:miter lim="800000"/>
              <a:headEnd/>
              <a:tailEnd/>
            </a:ln>
            <a:effectLst/>
          </p:spPr>
          <p:txBody>
            <a:bodyPr/>
            <a:lstStyle/>
            <a:p>
              <a:pPr>
                <a:spcBef>
                  <a:spcPct val="20000"/>
                </a:spcBef>
                <a:tabLst>
                  <a:tab pos="461963" algn="l"/>
                  <a:tab pos="914400" algn="l"/>
                  <a:tab pos="2286000" algn="l"/>
                  <a:tab pos="5486400" algn="l"/>
                </a:tabLst>
              </a:pPr>
              <a:r>
                <a:rPr lang="en-US" b="1" u="sng" dirty="0">
                  <a:solidFill>
                    <a:srgbClr val="FF3300"/>
                  </a:solidFill>
                  <a:cs typeface="Times New Roman" pitchFamily="18" charset="0"/>
                </a:rPr>
                <a:t>Example</a:t>
              </a:r>
              <a:r>
                <a:rPr lang="en-US" b="1" dirty="0">
                  <a:solidFill>
                    <a:srgbClr val="FF3300"/>
                  </a:solidFill>
                  <a:cs typeface="Times New Roman" pitchFamily="18" charset="0"/>
                </a:rPr>
                <a:t>:</a:t>
              </a:r>
            </a:p>
            <a:p>
              <a:pPr>
                <a:spcBef>
                  <a:spcPct val="20000"/>
                </a:spcBef>
                <a:tabLst>
                  <a:tab pos="461963" algn="l"/>
                  <a:tab pos="914400" algn="l"/>
                  <a:tab pos="2286000" algn="l"/>
                  <a:tab pos="5486400" algn="l"/>
                </a:tabLst>
              </a:pPr>
              <a:r>
                <a:rPr lang="en-US" u="sng" dirty="0">
                  <a:solidFill>
                    <a:schemeClr val="accent2"/>
                  </a:solidFill>
                  <a:cs typeface="Times New Roman" pitchFamily="18" charset="0"/>
                </a:rPr>
                <a:t>Type of quantity</a:t>
              </a:r>
              <a:r>
                <a:rPr lang="en-US" dirty="0">
                  <a:solidFill>
                    <a:schemeClr val="accent2"/>
                  </a:solidFill>
                  <a:cs typeface="Times New Roman" pitchFamily="18" charset="0"/>
                </a:rPr>
                <a:t>	</a:t>
              </a:r>
              <a:r>
                <a:rPr lang="en-US" u="sng" dirty="0">
                  <a:solidFill>
                    <a:schemeClr val="accent2"/>
                  </a:solidFill>
                  <a:cs typeface="Times New Roman" pitchFamily="18" charset="0"/>
                </a:rPr>
                <a:t>Mathematical notation</a:t>
              </a:r>
              <a:r>
                <a:rPr lang="en-US" dirty="0">
                  <a:solidFill>
                    <a:schemeClr val="accent2"/>
                  </a:solidFill>
                  <a:cs typeface="Times New Roman" pitchFamily="18" charset="0"/>
                </a:rPr>
                <a:t>:	</a:t>
              </a:r>
              <a:r>
                <a:rPr lang="en-US" u="sng" dirty="0">
                  <a:solidFill>
                    <a:schemeClr val="accent2"/>
                  </a:solidFill>
                  <a:cs typeface="Times New Roman" pitchFamily="18" charset="0"/>
                </a:rPr>
                <a:t>MATLAB notation</a:t>
              </a:r>
              <a:r>
                <a:rPr lang="en-US" dirty="0">
                  <a:solidFill>
                    <a:schemeClr val="accent2"/>
                  </a:solidFill>
                  <a:cs typeface="Times New Roman" pitchFamily="18" charset="0"/>
                </a:rPr>
                <a:t>:</a:t>
              </a:r>
            </a:p>
            <a:p>
              <a:pPr>
                <a:lnSpc>
                  <a:spcPct val="140000"/>
                </a:lnSpc>
                <a:spcBef>
                  <a:spcPct val="20000"/>
                </a:spcBef>
                <a:tabLst>
                  <a:tab pos="461963" algn="l"/>
                  <a:tab pos="914400" algn="l"/>
                  <a:tab pos="2286000" algn="l"/>
                  <a:tab pos="5486400" algn="l"/>
                </a:tabLst>
              </a:pPr>
              <a:r>
                <a:rPr lang="en-US" dirty="0" smtClean="0">
                  <a:solidFill>
                    <a:schemeClr val="accent2"/>
                  </a:solidFill>
                  <a:cs typeface="Times New Roman" pitchFamily="18" charset="0"/>
                </a:rPr>
                <a:t>Vector</a:t>
              </a:r>
              <a:r>
                <a:rPr lang="en-US" dirty="0">
                  <a:solidFill>
                    <a:schemeClr val="accent2"/>
                  </a:solidFill>
                  <a:cs typeface="Times New Roman" pitchFamily="18" charset="0"/>
                </a:rPr>
                <a:t>			A = [2 3 4;7 9 –1]</a:t>
              </a:r>
            </a:p>
            <a:p>
              <a:pPr>
                <a:lnSpc>
                  <a:spcPct val="140000"/>
                </a:lnSpc>
                <a:spcBef>
                  <a:spcPct val="20000"/>
                </a:spcBef>
                <a:tabLst>
                  <a:tab pos="461963" algn="l"/>
                  <a:tab pos="914400" algn="l"/>
                  <a:tab pos="2286000" algn="l"/>
                  <a:tab pos="5486400" algn="l"/>
                </a:tabLst>
              </a:pPr>
              <a:endParaRPr lang="en-US" dirty="0" smtClean="0">
                <a:solidFill>
                  <a:schemeClr val="accent2"/>
                </a:solidFill>
                <a:cs typeface="Times New Roman" pitchFamily="18" charset="0"/>
              </a:endParaRPr>
            </a:p>
            <a:p>
              <a:pPr>
                <a:lnSpc>
                  <a:spcPct val="140000"/>
                </a:lnSpc>
                <a:spcBef>
                  <a:spcPct val="20000"/>
                </a:spcBef>
                <a:tabLst>
                  <a:tab pos="461963" algn="l"/>
                  <a:tab pos="914400" algn="l"/>
                  <a:tab pos="2286000" algn="l"/>
                  <a:tab pos="5486400" algn="l"/>
                </a:tabLst>
              </a:pPr>
              <a:r>
                <a:rPr lang="en-US" dirty="0" smtClean="0">
                  <a:solidFill>
                    <a:schemeClr val="accent2"/>
                  </a:solidFill>
                  <a:cs typeface="Times New Roman" pitchFamily="18" charset="0"/>
                </a:rPr>
                <a:t>Scalar</a:t>
              </a:r>
              <a:r>
                <a:rPr lang="en-US" dirty="0">
                  <a:solidFill>
                    <a:schemeClr val="accent2"/>
                  </a:solidFill>
                  <a:cs typeface="Times New Roman" pitchFamily="18" charset="0"/>
                </a:rPr>
                <a:t>		x = 2	x = 2</a:t>
              </a:r>
            </a:p>
          </p:txBody>
        </p:sp>
        <p:graphicFrame>
          <p:nvGraphicFramePr>
            <p:cNvPr id="346112" name="Object 0"/>
            <p:cNvGraphicFramePr>
              <a:graphicFrameLocks noChangeAspect="1"/>
            </p:cNvGraphicFramePr>
            <p:nvPr/>
          </p:nvGraphicFramePr>
          <p:xfrm>
            <a:off x="1793" y="1824"/>
            <a:ext cx="963" cy="428"/>
          </p:xfrm>
          <a:graphic>
            <a:graphicData uri="http://schemas.openxmlformats.org/presentationml/2006/ole">
              <mc:AlternateContent xmlns:mc="http://schemas.openxmlformats.org/markup-compatibility/2006">
                <mc:Choice xmlns:v="urn:schemas-microsoft-com:vml" Requires="v">
                  <p:oleObj spid="_x0000_s19468" name="Equation" r:id="rId3" imgW="1028700" imgH="457200" progId="Equation.3">
                    <p:embed/>
                  </p:oleObj>
                </mc:Choice>
                <mc:Fallback>
                  <p:oleObj name="Equation" r:id="rId3" imgW="1028700" imgH="457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 y="1824"/>
                          <a:ext cx="963" cy="4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7239000" y="0"/>
            <a:ext cx="1905000" cy="457200"/>
          </a:xfrm>
        </p:spPr>
        <p:txBody>
          <a:bodyPr/>
          <a:lstStyle/>
          <a:p>
            <a:fld id="{845C3CC5-3607-424E-969F-44EAF43CF9F2}" type="slidenum">
              <a:rPr lang="en-US"/>
              <a:pPr/>
              <a:t>7</a:t>
            </a:fld>
            <a:endParaRPr lang="en-US"/>
          </a:p>
        </p:txBody>
      </p:sp>
      <p:sp>
        <p:nvSpPr>
          <p:cNvPr id="328727" name="Rectangle 23"/>
          <p:cNvSpPr>
            <a:spLocks noChangeArrowheads="1"/>
          </p:cNvSpPr>
          <p:nvPr/>
        </p:nvSpPr>
        <p:spPr bwMode="auto">
          <a:xfrm>
            <a:off x="0" y="485775"/>
            <a:ext cx="9144000" cy="2407550"/>
          </a:xfrm>
          <a:prstGeom prst="rect">
            <a:avLst/>
          </a:prstGeom>
          <a:noFill/>
          <a:ln w="9525">
            <a:noFill/>
            <a:miter lim="800000"/>
            <a:headEnd/>
            <a:tailEnd/>
          </a:ln>
          <a:effectLst/>
        </p:spPr>
        <p:txBody>
          <a:bodyPr/>
          <a:lstStyle/>
          <a:p>
            <a:pPr>
              <a:spcBef>
                <a:spcPct val="20000"/>
              </a:spcBef>
              <a:tabLst>
                <a:tab pos="461963" algn="l"/>
                <a:tab pos="914400" algn="l"/>
                <a:tab pos="2286000" algn="l"/>
                <a:tab pos="5486400" algn="l"/>
              </a:tabLst>
            </a:pPr>
            <a:r>
              <a:rPr lang="en-US" sz="2200" b="1" u="sng" dirty="0">
                <a:solidFill>
                  <a:schemeClr val="accent2"/>
                </a:solidFill>
                <a:cs typeface="Times New Roman" pitchFamily="18" charset="0"/>
              </a:rPr>
              <a:t>Variable names in MATLAB</a:t>
            </a:r>
          </a:p>
          <a:p>
            <a:pPr marL="228600" indent="-228600">
              <a:spcBef>
                <a:spcPct val="20000"/>
              </a:spcBef>
              <a:buFontTx/>
              <a:buChar char="•"/>
              <a:tabLst>
                <a:tab pos="228600" algn="l"/>
                <a:tab pos="461963" algn="l"/>
                <a:tab pos="914400" algn="l"/>
                <a:tab pos="2286000" algn="l"/>
                <a:tab pos="5486400" algn="l"/>
              </a:tabLst>
            </a:pPr>
            <a:r>
              <a:rPr lang="en-US" sz="2200" dirty="0" smtClean="0">
                <a:solidFill>
                  <a:schemeClr val="accent2"/>
                </a:solidFill>
                <a:cs typeface="Times New Roman" pitchFamily="18" charset="0"/>
              </a:rPr>
              <a:t>are </a:t>
            </a:r>
            <a:r>
              <a:rPr lang="en-US" sz="2200" dirty="0">
                <a:solidFill>
                  <a:schemeClr val="accent2"/>
                </a:solidFill>
                <a:cs typeface="Times New Roman" pitchFamily="18" charset="0"/>
              </a:rPr>
              <a:t>case-sensitive</a:t>
            </a:r>
          </a:p>
          <a:p>
            <a:pPr marL="228600" indent="-228600">
              <a:spcBef>
                <a:spcPct val="20000"/>
              </a:spcBef>
              <a:buFontTx/>
              <a:buChar char="•"/>
              <a:tabLst>
                <a:tab pos="228600" algn="l"/>
                <a:tab pos="461963" algn="l"/>
                <a:tab pos="914400" algn="l"/>
                <a:tab pos="2286000" algn="l"/>
                <a:tab pos="5486400" algn="l"/>
              </a:tabLst>
            </a:pPr>
            <a:r>
              <a:rPr lang="en-US" sz="2200" dirty="0" smtClean="0">
                <a:solidFill>
                  <a:schemeClr val="accent2"/>
                </a:solidFill>
                <a:cs typeface="Times New Roman" pitchFamily="18" charset="0"/>
              </a:rPr>
              <a:t>can </a:t>
            </a:r>
            <a:r>
              <a:rPr lang="en-US" sz="2200" dirty="0">
                <a:solidFill>
                  <a:schemeClr val="accent2"/>
                </a:solidFill>
                <a:cs typeface="Times New Roman" pitchFamily="18" charset="0"/>
              </a:rPr>
              <a:t>contain up to 63 characters (any characters beyond the 63</a:t>
            </a:r>
            <a:r>
              <a:rPr lang="en-US" sz="2200" baseline="30000" dirty="0">
                <a:solidFill>
                  <a:schemeClr val="accent2"/>
                </a:solidFill>
                <a:cs typeface="Times New Roman" pitchFamily="18" charset="0"/>
              </a:rPr>
              <a:t>rd</a:t>
            </a:r>
            <a:r>
              <a:rPr lang="en-US" sz="2200" dirty="0">
                <a:solidFill>
                  <a:schemeClr val="accent2"/>
                </a:solidFill>
                <a:cs typeface="Times New Roman" pitchFamily="18" charset="0"/>
              </a:rPr>
              <a:t> are ignored)</a:t>
            </a:r>
          </a:p>
          <a:p>
            <a:pPr marL="228600" indent="-228600">
              <a:spcBef>
                <a:spcPct val="20000"/>
              </a:spcBef>
              <a:buFontTx/>
              <a:buChar char="•"/>
              <a:tabLst>
                <a:tab pos="228600" algn="l"/>
                <a:tab pos="461963" algn="l"/>
                <a:tab pos="914400" algn="l"/>
                <a:tab pos="2286000" algn="l"/>
                <a:tab pos="5486400" algn="l"/>
              </a:tabLst>
            </a:pPr>
            <a:r>
              <a:rPr lang="en-US" sz="2200" dirty="0" smtClean="0">
                <a:solidFill>
                  <a:schemeClr val="accent2"/>
                </a:solidFill>
                <a:cs typeface="Times New Roman" pitchFamily="18" charset="0"/>
              </a:rPr>
              <a:t>must start with a letter, followed by any comb. of letters, numbers, and underscores</a:t>
            </a:r>
            <a:endParaRPr lang="en-US" sz="2200" dirty="0">
              <a:solidFill>
                <a:schemeClr val="accent2"/>
              </a:solidFill>
              <a:cs typeface="Times New Roman" pitchFamily="18" charset="0"/>
            </a:endParaRPr>
          </a:p>
          <a:p>
            <a:pPr marL="228600" indent="-228600">
              <a:spcBef>
                <a:spcPct val="20000"/>
              </a:spcBef>
              <a:buFontTx/>
              <a:buChar char="•"/>
              <a:tabLst>
                <a:tab pos="228600" algn="l"/>
                <a:tab pos="461963" algn="l"/>
                <a:tab pos="914400" algn="l"/>
                <a:tab pos="2286000" algn="l"/>
                <a:tab pos="5486400" algn="l"/>
              </a:tabLst>
            </a:pPr>
            <a:r>
              <a:rPr lang="en-US" sz="2200" dirty="0" smtClean="0">
                <a:solidFill>
                  <a:schemeClr val="accent2"/>
                </a:solidFill>
                <a:cs typeface="Times New Roman" pitchFamily="18" charset="0"/>
              </a:rPr>
              <a:t>cannot </a:t>
            </a:r>
            <a:r>
              <a:rPr lang="en-US" sz="2200" dirty="0">
                <a:solidFill>
                  <a:schemeClr val="accent2"/>
                </a:solidFill>
                <a:cs typeface="Times New Roman" pitchFamily="18" charset="0"/>
              </a:rPr>
              <a:t>contain </a:t>
            </a:r>
            <a:r>
              <a:rPr lang="en-US" sz="2200" dirty="0" smtClean="0">
                <a:solidFill>
                  <a:schemeClr val="accent2"/>
                </a:solidFill>
                <a:cs typeface="Times New Roman" pitchFamily="18" charset="0"/>
              </a:rPr>
              <a:t>spaces</a:t>
            </a: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23"/>
          <p:cNvSpPr>
            <a:spLocks noChangeArrowheads="1"/>
          </p:cNvSpPr>
          <p:nvPr/>
        </p:nvSpPr>
        <p:spPr bwMode="auto">
          <a:xfrm>
            <a:off x="0" y="3143250"/>
            <a:ext cx="8763000" cy="3562350"/>
          </a:xfrm>
          <a:prstGeom prst="rect">
            <a:avLst/>
          </a:prstGeom>
          <a:noFill/>
          <a:ln w="19050">
            <a:solidFill>
              <a:srgbClr val="FF0000"/>
            </a:solidFill>
            <a:miter lim="800000"/>
            <a:headEnd/>
            <a:tailEnd/>
          </a:ln>
          <a:effectLst/>
        </p:spPr>
        <p:txBody>
          <a:bodyPr/>
          <a:lstStyle/>
          <a:p>
            <a:pPr>
              <a:spcBef>
                <a:spcPct val="20000"/>
              </a:spcBef>
              <a:tabLst>
                <a:tab pos="461963" algn="l"/>
                <a:tab pos="914400" algn="l"/>
                <a:tab pos="2514600" algn="l"/>
                <a:tab pos="5486400" algn="l"/>
              </a:tabLst>
            </a:pPr>
            <a:r>
              <a:rPr lang="en-US" sz="2200" b="1" u="sng" dirty="0" smtClean="0">
                <a:solidFill>
                  <a:srgbClr val="FF3300"/>
                </a:solidFill>
                <a:cs typeface="Times New Roman" pitchFamily="18" charset="0"/>
              </a:rPr>
              <a:t>Exercise</a:t>
            </a:r>
            <a:r>
              <a:rPr lang="en-US" sz="2200" b="1" dirty="0" smtClean="0">
                <a:solidFill>
                  <a:srgbClr val="FF3300"/>
                </a:solidFill>
                <a:cs typeface="Times New Roman" pitchFamily="18" charset="0"/>
              </a:rPr>
              <a:t>:</a:t>
            </a:r>
            <a:r>
              <a:rPr lang="en-US" sz="2200" dirty="0" smtClean="0">
                <a:solidFill>
                  <a:schemeClr val="accent2"/>
                </a:solidFill>
                <a:cs typeface="Times New Roman" pitchFamily="18" charset="0"/>
              </a:rPr>
              <a:t>  </a:t>
            </a:r>
            <a:r>
              <a:rPr lang="en-US" sz="2200" dirty="0" smtClean="0">
                <a:solidFill>
                  <a:srgbClr val="FF0000"/>
                </a:solidFill>
                <a:cs typeface="Times New Roman" pitchFamily="18" charset="0"/>
              </a:rPr>
              <a:t>Indicate whether each variable used below is valid or invalid.</a:t>
            </a:r>
          </a:p>
          <a:p>
            <a:pPr>
              <a:spcBef>
                <a:spcPct val="20000"/>
              </a:spcBef>
              <a:tabLst>
                <a:tab pos="461963" algn="l"/>
                <a:tab pos="914400" algn="l"/>
                <a:tab pos="2514600" algn="l"/>
                <a:tab pos="5486400" algn="l"/>
              </a:tabLst>
            </a:pPr>
            <a:endParaRPr lang="en-US" sz="2200" dirty="0" smtClean="0">
              <a:solidFill>
                <a:schemeClr val="accent2"/>
              </a:solidFill>
              <a:cs typeface="Times New Roman" pitchFamily="18" charset="0"/>
            </a:endParaRPr>
          </a:p>
          <a:p>
            <a:pPr>
              <a:spcBef>
                <a:spcPct val="20000"/>
              </a:spcBef>
              <a:tabLst>
                <a:tab pos="461963" algn="l"/>
                <a:tab pos="914400" algn="l"/>
                <a:tab pos="3600450" algn="l"/>
                <a:tab pos="5486400" algn="l"/>
              </a:tabLst>
            </a:pPr>
            <a:r>
              <a:rPr lang="en-US" sz="2200" dirty="0" smtClean="0">
                <a:solidFill>
                  <a:schemeClr val="accent2"/>
                </a:solidFill>
                <a:cs typeface="Times New Roman" pitchFamily="18" charset="0"/>
              </a:rPr>
              <a:t>Inductive  Reactance = 12.5;	Valid/Invalid </a:t>
            </a:r>
          </a:p>
          <a:p>
            <a:pPr>
              <a:spcBef>
                <a:spcPct val="20000"/>
              </a:spcBef>
              <a:tabLst>
                <a:tab pos="461963" algn="l"/>
                <a:tab pos="914400" algn="l"/>
                <a:tab pos="3600450" algn="l"/>
                <a:tab pos="5486400" algn="l"/>
              </a:tabLst>
            </a:pPr>
            <a:r>
              <a:rPr lang="en-US" sz="2200" dirty="0" smtClean="0">
                <a:solidFill>
                  <a:schemeClr val="accent2"/>
                </a:solidFill>
                <a:cs typeface="Times New Roman" pitchFamily="18" charset="0"/>
              </a:rPr>
              <a:t>2nd _derivative = 10;	Valid/Invalid </a:t>
            </a:r>
          </a:p>
          <a:p>
            <a:pPr>
              <a:spcBef>
                <a:spcPct val="20000"/>
              </a:spcBef>
              <a:tabLst>
                <a:tab pos="461963" algn="l"/>
                <a:tab pos="914400" algn="l"/>
                <a:tab pos="3600450" algn="l"/>
                <a:tab pos="5486400" algn="l"/>
              </a:tabLst>
            </a:pPr>
            <a:r>
              <a:rPr lang="en-US" sz="2200" dirty="0" smtClean="0">
                <a:solidFill>
                  <a:schemeClr val="accent2"/>
                </a:solidFill>
                <a:cs typeface="Times New Roman" pitchFamily="18" charset="0"/>
              </a:rPr>
              <a:t>X1X2X3 = 54;	Valid/Invalid </a:t>
            </a:r>
          </a:p>
          <a:p>
            <a:pPr>
              <a:spcBef>
                <a:spcPct val="20000"/>
              </a:spcBef>
              <a:tabLst>
                <a:tab pos="461963" algn="l"/>
                <a:tab pos="914400" algn="l"/>
                <a:tab pos="3600450" algn="l"/>
                <a:tab pos="5486400" algn="l"/>
              </a:tabLst>
            </a:pPr>
            <a:r>
              <a:rPr lang="en-US" sz="2200" dirty="0" smtClean="0">
                <a:solidFill>
                  <a:schemeClr val="accent2"/>
                </a:solidFill>
                <a:cs typeface="Times New Roman" pitchFamily="18" charset="0"/>
              </a:rPr>
              <a:t>Energy-Delivered = 1.25E6;	Valid/Invalid </a:t>
            </a:r>
          </a:p>
          <a:p>
            <a:pPr>
              <a:spcBef>
                <a:spcPct val="20000"/>
              </a:spcBef>
              <a:tabLst>
                <a:tab pos="461963" algn="l"/>
                <a:tab pos="914400" algn="l"/>
                <a:tab pos="3600450" algn="l"/>
                <a:tab pos="5486400" algn="l"/>
              </a:tabLst>
            </a:pPr>
            <a:r>
              <a:rPr lang="en-US" sz="2200" dirty="0" smtClean="0">
                <a:solidFill>
                  <a:schemeClr val="accent2"/>
                </a:solidFill>
                <a:cs typeface="Times New Roman" pitchFamily="18" charset="0"/>
              </a:rPr>
              <a:t>Fifteen = 16;	Valid/Invalid</a:t>
            </a:r>
          </a:p>
          <a:p>
            <a:pPr>
              <a:spcBef>
                <a:spcPct val="20000"/>
              </a:spcBef>
              <a:tabLst>
                <a:tab pos="461963" algn="l"/>
                <a:tab pos="914400" algn="l"/>
                <a:tab pos="3600450" algn="l"/>
                <a:tab pos="5486400" algn="l"/>
              </a:tabLst>
            </a:pPr>
            <a:r>
              <a:rPr lang="en-US" sz="2200" dirty="0" smtClean="0">
                <a:solidFill>
                  <a:schemeClr val="accent2"/>
                </a:solidFill>
                <a:cs typeface="Times New Roman" pitchFamily="18" charset="0"/>
              </a:rPr>
              <a:t>Problem_5.2_Answer = 7;	Valid/Invalid</a:t>
            </a:r>
          </a:p>
          <a:p>
            <a:pPr>
              <a:spcBef>
                <a:spcPct val="20000"/>
              </a:spcBef>
              <a:tabLst>
                <a:tab pos="461963" algn="l"/>
                <a:tab pos="914400" algn="l"/>
                <a:tab pos="3600450" algn="l"/>
                <a:tab pos="5486400" algn="l"/>
              </a:tabLst>
            </a:pPr>
            <a:r>
              <a:rPr lang="en-US" sz="2200" dirty="0" err="1" smtClean="0">
                <a:solidFill>
                  <a:schemeClr val="accent2"/>
                </a:solidFill>
                <a:cs typeface="Times New Roman" pitchFamily="18" charset="0"/>
              </a:rPr>
              <a:t>Capacitor_Voltage</a:t>
            </a:r>
            <a:r>
              <a:rPr lang="en-US" sz="2200" dirty="0" smtClean="0">
                <a:solidFill>
                  <a:schemeClr val="accent2"/>
                </a:solidFill>
                <a:cs typeface="Times New Roman" pitchFamily="18" charset="0"/>
              </a:rPr>
              <a:t> = 125;	Valid/Invalid</a:t>
            </a:r>
          </a:p>
          <a:p>
            <a:pPr>
              <a:spcBef>
                <a:spcPct val="20000"/>
              </a:spcBef>
              <a:tabLst>
                <a:tab pos="461963" algn="l"/>
                <a:tab pos="914400" algn="l"/>
                <a:tab pos="3600450" algn="l"/>
                <a:tab pos="5486400" algn="l"/>
              </a:tabLst>
            </a:pPr>
            <a:endParaRPr lang="en-US" sz="2200" dirty="0" smtClean="0">
              <a:solidFill>
                <a:schemeClr val="accent2"/>
              </a:solidFill>
              <a:cs typeface="Times New Roman" pitchFamily="18" charset="0"/>
            </a:endParaRPr>
          </a:p>
          <a:p>
            <a:pPr>
              <a:spcBef>
                <a:spcPct val="20000"/>
              </a:spcBef>
              <a:tabLst>
                <a:tab pos="461963" algn="l"/>
                <a:tab pos="914400" algn="l"/>
                <a:tab pos="2286000" algn="l"/>
                <a:tab pos="5486400" algn="l"/>
              </a:tabLst>
            </a:pPr>
            <a:endParaRPr lang="en-US" sz="2200" dirty="0">
              <a:solidFill>
                <a:schemeClr val="accent2"/>
              </a:solidFill>
              <a:cs typeface="Times New Roman" pitchFamily="18" charset="0"/>
            </a:endParaRPr>
          </a:p>
        </p:txBody>
      </p:sp>
      <p:sp>
        <p:nvSpPr>
          <p:cNvPr id="7"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a:xfrm>
            <a:off x="7239000" y="0"/>
            <a:ext cx="1905000" cy="457200"/>
          </a:xfrm>
        </p:spPr>
        <p:txBody>
          <a:bodyPr/>
          <a:lstStyle/>
          <a:p>
            <a:fld id="{58707066-9178-4B43-8D29-E16FF52AFAA8}" type="slidenum">
              <a:rPr lang="en-US"/>
              <a:pPr/>
              <a:t>8</a:t>
            </a:fld>
            <a:endParaRPr lang="en-US" dirty="0"/>
          </a:p>
        </p:txBody>
      </p:sp>
      <p:sp>
        <p:nvSpPr>
          <p:cNvPr id="329733" name="Rectangle 5"/>
          <p:cNvSpPr>
            <a:spLocks noChangeArrowheads="1"/>
          </p:cNvSpPr>
          <p:nvPr/>
        </p:nvSpPr>
        <p:spPr bwMode="auto">
          <a:xfrm>
            <a:off x="0" y="381000"/>
            <a:ext cx="9144000" cy="1676400"/>
          </a:xfrm>
          <a:prstGeom prst="rect">
            <a:avLst/>
          </a:prstGeom>
          <a:noFill/>
          <a:ln w="9525">
            <a:noFill/>
            <a:miter lim="800000"/>
            <a:headEnd/>
            <a:tailEnd/>
          </a:ln>
          <a:effectLst/>
        </p:spPr>
        <p:txBody>
          <a:bodyPr/>
          <a:lstStyle/>
          <a:p>
            <a:pPr>
              <a:spcBef>
                <a:spcPct val="20000"/>
              </a:spcBef>
              <a:tabLst>
                <a:tab pos="461963" algn="l"/>
                <a:tab pos="914400" algn="l"/>
              </a:tabLst>
            </a:pPr>
            <a:r>
              <a:rPr lang="en-US" sz="2200" b="1" u="sng" dirty="0">
                <a:solidFill>
                  <a:schemeClr val="accent2"/>
                </a:solidFill>
                <a:cs typeface="Times New Roman" pitchFamily="18" charset="0"/>
              </a:rPr>
              <a:t>Expressions in MATLAB</a:t>
            </a:r>
            <a:endParaRPr lang="en-US" sz="2200" dirty="0">
              <a:solidFill>
                <a:schemeClr val="accent2"/>
              </a:solidFill>
              <a:cs typeface="Times New Roman" pitchFamily="18" charset="0"/>
            </a:endParaRPr>
          </a:p>
          <a:p>
            <a:pPr>
              <a:spcBef>
                <a:spcPct val="20000"/>
              </a:spcBef>
              <a:tabLst>
                <a:tab pos="461963" algn="l"/>
                <a:tab pos="914400" algn="l"/>
              </a:tabLst>
            </a:pPr>
            <a:r>
              <a:rPr lang="en-US" sz="2200" dirty="0">
                <a:solidFill>
                  <a:schemeClr val="accent2"/>
                </a:solidFill>
                <a:cs typeface="Times New Roman" pitchFamily="18" charset="0"/>
              </a:rPr>
              <a:t>MATLAB, like most programming languages, requires that expressions contain a single variable to the left of the assignment operator (equals sign).</a:t>
            </a:r>
          </a:p>
          <a:p>
            <a:pPr>
              <a:spcBef>
                <a:spcPct val="20000"/>
              </a:spcBef>
              <a:tabLst>
                <a:tab pos="461963" algn="l"/>
                <a:tab pos="914400" algn="l"/>
              </a:tabLst>
            </a:pPr>
            <a:r>
              <a:rPr lang="en-US" sz="2200" u="sng" dirty="0">
                <a:solidFill>
                  <a:schemeClr val="accent2"/>
                </a:solidFill>
                <a:cs typeface="Times New Roman" pitchFamily="18" charset="0"/>
              </a:rPr>
              <a:t>Example</a:t>
            </a:r>
            <a:r>
              <a:rPr lang="en-US" sz="2200" dirty="0">
                <a:solidFill>
                  <a:schemeClr val="accent2"/>
                </a:solidFill>
                <a:cs typeface="Times New Roman" pitchFamily="18" charset="0"/>
              </a:rPr>
              <a:t>:</a:t>
            </a:r>
          </a:p>
          <a:p>
            <a:pPr>
              <a:spcBef>
                <a:spcPct val="20000"/>
              </a:spcBef>
              <a:tabLst>
                <a:tab pos="461963" algn="l"/>
                <a:tab pos="914400" algn="l"/>
              </a:tabLst>
            </a:pPr>
            <a:r>
              <a:rPr lang="en-US" sz="2200" dirty="0">
                <a:solidFill>
                  <a:schemeClr val="accent2"/>
                </a:solidFill>
                <a:cs typeface="Times New Roman" pitchFamily="18" charset="0"/>
              </a:rPr>
              <a:t>	</a:t>
            </a:r>
            <a:r>
              <a:rPr lang="en-US" sz="2200" dirty="0" smtClean="0">
                <a:solidFill>
                  <a:schemeClr val="accent2"/>
                </a:solidFill>
                <a:cs typeface="Times New Roman" pitchFamily="18" charset="0"/>
              </a:rPr>
              <a:t>       X    </a:t>
            </a:r>
            <a:r>
              <a:rPr lang="en-US" sz="2200" dirty="0">
                <a:solidFill>
                  <a:schemeClr val="accent2"/>
                </a:solidFill>
                <a:cs typeface="Times New Roman" pitchFamily="18" charset="0"/>
              </a:rPr>
              <a:t>=   </a:t>
            </a:r>
            <a:r>
              <a:rPr lang="en-US" sz="2200" dirty="0" smtClean="0">
                <a:solidFill>
                  <a:schemeClr val="accent2"/>
                </a:solidFill>
                <a:cs typeface="Times New Roman" pitchFamily="18" charset="0"/>
              </a:rPr>
              <a:t> 2*A  </a:t>
            </a:r>
            <a:r>
              <a:rPr lang="en-US" sz="2200" dirty="0">
                <a:solidFill>
                  <a:schemeClr val="accent2"/>
                </a:solidFill>
                <a:cs typeface="Times New Roman" pitchFamily="18" charset="0"/>
              </a:rPr>
              <a:t>+  3*B  -  15</a:t>
            </a:r>
          </a:p>
        </p:txBody>
      </p:sp>
      <p:sp>
        <p:nvSpPr>
          <p:cNvPr id="329746" name="AutoShape 18"/>
          <p:cNvSpPr>
            <a:spLocks/>
          </p:cNvSpPr>
          <p:nvPr/>
        </p:nvSpPr>
        <p:spPr bwMode="auto">
          <a:xfrm rot="16200000">
            <a:off x="901700" y="2310920"/>
            <a:ext cx="419100" cy="292100"/>
          </a:xfrm>
          <a:prstGeom prst="leftBrace">
            <a:avLst>
              <a:gd name="adj1" fmla="val 8333"/>
              <a:gd name="adj2" fmla="val 50000"/>
            </a:avLst>
          </a:prstGeom>
          <a:noFill/>
          <a:ln w="28575">
            <a:solidFill>
              <a:srgbClr val="008000"/>
            </a:solidFill>
            <a:round/>
            <a:headEnd/>
            <a:tailEnd/>
          </a:ln>
          <a:effectLst/>
        </p:spPr>
        <p:txBody>
          <a:bodyPr wrap="none" anchor="ctr"/>
          <a:lstStyle/>
          <a:p>
            <a:endParaRPr lang="en-US"/>
          </a:p>
        </p:txBody>
      </p:sp>
      <p:sp>
        <p:nvSpPr>
          <p:cNvPr id="329747" name="AutoShape 19"/>
          <p:cNvSpPr>
            <a:spLocks/>
          </p:cNvSpPr>
          <p:nvPr/>
        </p:nvSpPr>
        <p:spPr bwMode="auto">
          <a:xfrm rot="16200000">
            <a:off x="1353906" y="2310919"/>
            <a:ext cx="419100" cy="292100"/>
          </a:xfrm>
          <a:prstGeom prst="leftBrace">
            <a:avLst>
              <a:gd name="adj1" fmla="val 8333"/>
              <a:gd name="adj2" fmla="val 50000"/>
            </a:avLst>
          </a:prstGeom>
          <a:noFill/>
          <a:ln w="28575">
            <a:solidFill>
              <a:srgbClr val="FF3300"/>
            </a:solidFill>
            <a:round/>
            <a:headEnd/>
            <a:tailEnd/>
          </a:ln>
          <a:effectLst/>
        </p:spPr>
        <p:txBody>
          <a:bodyPr wrap="none" anchor="ctr"/>
          <a:lstStyle/>
          <a:p>
            <a:endParaRPr lang="en-US"/>
          </a:p>
        </p:txBody>
      </p:sp>
      <p:sp>
        <p:nvSpPr>
          <p:cNvPr id="329748" name="AutoShape 20"/>
          <p:cNvSpPr>
            <a:spLocks/>
          </p:cNvSpPr>
          <p:nvPr/>
        </p:nvSpPr>
        <p:spPr bwMode="auto">
          <a:xfrm rot="16200000">
            <a:off x="2753519" y="1351276"/>
            <a:ext cx="419100" cy="2211388"/>
          </a:xfrm>
          <a:prstGeom prst="leftBrace">
            <a:avLst>
              <a:gd name="adj1" fmla="val 33586"/>
              <a:gd name="adj2" fmla="val 50000"/>
            </a:avLst>
          </a:prstGeom>
          <a:noFill/>
          <a:ln w="28575">
            <a:solidFill>
              <a:srgbClr val="7030A0"/>
            </a:solidFill>
            <a:round/>
            <a:headEnd/>
            <a:tailEnd/>
          </a:ln>
          <a:effectLst/>
        </p:spPr>
        <p:txBody>
          <a:bodyPr wrap="none" anchor="ctr"/>
          <a:lstStyle/>
          <a:p>
            <a:endParaRPr lang="en-US" dirty="0"/>
          </a:p>
        </p:txBody>
      </p:sp>
      <p:sp>
        <p:nvSpPr>
          <p:cNvPr id="329749" name="Text Box 21"/>
          <p:cNvSpPr txBox="1">
            <a:spLocks noChangeArrowheads="1"/>
          </p:cNvSpPr>
          <p:nvPr/>
        </p:nvSpPr>
        <p:spPr bwMode="auto">
          <a:xfrm>
            <a:off x="512991" y="2710702"/>
            <a:ext cx="904415" cy="584775"/>
          </a:xfrm>
          <a:prstGeom prst="rect">
            <a:avLst/>
          </a:prstGeom>
          <a:noFill/>
          <a:ln w="9525">
            <a:noFill/>
            <a:miter lim="800000"/>
            <a:headEnd/>
            <a:tailEnd/>
          </a:ln>
          <a:effectLst/>
        </p:spPr>
        <p:txBody>
          <a:bodyPr wrap="none">
            <a:spAutoFit/>
          </a:bodyPr>
          <a:lstStyle/>
          <a:p>
            <a:pPr algn="ctr"/>
            <a:r>
              <a:rPr lang="en-US" sz="1600" b="1" dirty="0">
                <a:solidFill>
                  <a:srgbClr val="008000"/>
                </a:solidFill>
              </a:rPr>
              <a:t>Single</a:t>
            </a:r>
          </a:p>
          <a:p>
            <a:pPr algn="ctr"/>
            <a:r>
              <a:rPr lang="en-US" sz="1600" b="1" dirty="0">
                <a:solidFill>
                  <a:srgbClr val="008000"/>
                </a:solidFill>
              </a:rPr>
              <a:t>variable</a:t>
            </a:r>
          </a:p>
        </p:txBody>
      </p:sp>
      <p:sp>
        <p:nvSpPr>
          <p:cNvPr id="329750" name="Text Box 22"/>
          <p:cNvSpPr txBox="1">
            <a:spLocks noChangeArrowheads="1"/>
          </p:cNvSpPr>
          <p:nvPr/>
        </p:nvSpPr>
        <p:spPr bwMode="auto">
          <a:xfrm>
            <a:off x="1302200" y="2716397"/>
            <a:ext cx="1212191" cy="584775"/>
          </a:xfrm>
          <a:prstGeom prst="rect">
            <a:avLst/>
          </a:prstGeom>
          <a:noFill/>
          <a:ln w="9525">
            <a:noFill/>
            <a:miter lim="800000"/>
            <a:headEnd/>
            <a:tailEnd/>
          </a:ln>
          <a:effectLst/>
        </p:spPr>
        <p:txBody>
          <a:bodyPr wrap="none">
            <a:spAutoFit/>
          </a:bodyPr>
          <a:lstStyle/>
          <a:p>
            <a:pPr algn="ctr"/>
            <a:r>
              <a:rPr lang="en-US" sz="1600" b="1" dirty="0">
                <a:solidFill>
                  <a:srgbClr val="FF3300"/>
                </a:solidFill>
              </a:rPr>
              <a:t>Assignment</a:t>
            </a:r>
          </a:p>
          <a:p>
            <a:pPr algn="ctr"/>
            <a:r>
              <a:rPr lang="en-US" sz="1600" b="1" dirty="0">
                <a:solidFill>
                  <a:srgbClr val="FF3300"/>
                </a:solidFill>
              </a:rPr>
              <a:t>operator</a:t>
            </a:r>
          </a:p>
        </p:txBody>
      </p:sp>
      <p:sp>
        <p:nvSpPr>
          <p:cNvPr id="329752" name="Text Box 24"/>
          <p:cNvSpPr txBox="1">
            <a:spLocks noChangeArrowheads="1"/>
          </p:cNvSpPr>
          <p:nvPr/>
        </p:nvSpPr>
        <p:spPr bwMode="auto">
          <a:xfrm>
            <a:off x="2514391" y="2770607"/>
            <a:ext cx="5010795" cy="338554"/>
          </a:xfrm>
          <a:prstGeom prst="rect">
            <a:avLst/>
          </a:prstGeom>
          <a:noFill/>
          <a:ln w="9525">
            <a:noFill/>
            <a:miter lim="800000"/>
            <a:headEnd/>
            <a:tailEnd/>
          </a:ln>
          <a:effectLst/>
        </p:spPr>
        <p:txBody>
          <a:bodyPr wrap="none">
            <a:spAutoFit/>
          </a:bodyPr>
          <a:lstStyle/>
          <a:p>
            <a:pPr algn="ctr"/>
            <a:r>
              <a:rPr lang="en-US" sz="1600" b="1" dirty="0">
                <a:solidFill>
                  <a:srgbClr val="7030A0"/>
                </a:solidFill>
              </a:rPr>
              <a:t>Expression involving variables, functions, numbers, etc</a:t>
            </a:r>
          </a:p>
        </p:txBody>
      </p:sp>
      <p:sp>
        <p:nvSpPr>
          <p:cNvPr id="329753" name="Rectangle 25"/>
          <p:cNvSpPr>
            <a:spLocks noChangeArrowheads="1"/>
          </p:cNvSpPr>
          <p:nvPr/>
        </p:nvSpPr>
        <p:spPr bwMode="auto">
          <a:xfrm>
            <a:off x="0" y="3233922"/>
            <a:ext cx="9144000" cy="1333500"/>
          </a:xfrm>
          <a:prstGeom prst="rect">
            <a:avLst/>
          </a:prstGeom>
          <a:noFill/>
          <a:ln w="9525">
            <a:noFill/>
            <a:miter lim="800000"/>
            <a:headEnd/>
            <a:tailEnd/>
          </a:ln>
          <a:effectLst/>
        </p:spPr>
        <p:txBody>
          <a:bodyPr/>
          <a:lstStyle/>
          <a:p>
            <a:pPr>
              <a:spcBef>
                <a:spcPct val="20000"/>
              </a:spcBef>
              <a:tabLst>
                <a:tab pos="461963" algn="l"/>
                <a:tab pos="914400" algn="l"/>
              </a:tabLst>
            </a:pPr>
            <a:r>
              <a:rPr lang="en-US" sz="2200" dirty="0">
                <a:solidFill>
                  <a:schemeClr val="accent2"/>
                </a:solidFill>
                <a:cs typeface="Times New Roman" pitchFamily="18" charset="0"/>
              </a:rPr>
              <a:t>Additionally, MATLAB performs the calculations to the right of the assignment operator (=) using existing values of variables and then assigns the result to the variable to the left of the equals sign.</a:t>
            </a:r>
          </a:p>
          <a:p>
            <a:pPr>
              <a:spcBef>
                <a:spcPct val="20000"/>
              </a:spcBef>
              <a:tabLst>
                <a:tab pos="461963" algn="l"/>
                <a:tab pos="914400" algn="l"/>
              </a:tabLst>
            </a:pPr>
            <a:r>
              <a:rPr lang="en-US" sz="2200" dirty="0">
                <a:solidFill>
                  <a:schemeClr val="accent2"/>
                </a:solidFill>
                <a:cs typeface="Times New Roman" pitchFamily="18" charset="0"/>
              </a:rPr>
              <a:t>So the expression   </a:t>
            </a:r>
            <a:r>
              <a:rPr lang="en-US" sz="2200" b="1" dirty="0">
                <a:solidFill>
                  <a:srgbClr val="FF3300"/>
                </a:solidFill>
                <a:cs typeface="Times New Roman" pitchFamily="18" charset="0"/>
              </a:rPr>
              <a:t>X = X + 2</a:t>
            </a:r>
            <a:r>
              <a:rPr lang="en-US" sz="2200" dirty="0">
                <a:solidFill>
                  <a:schemeClr val="accent2"/>
                </a:solidFill>
                <a:cs typeface="Times New Roman" pitchFamily="18" charset="0"/>
              </a:rPr>
              <a:t>     should be interpreted as </a:t>
            </a:r>
            <a:r>
              <a:rPr lang="en-US" sz="2200" b="1" dirty="0" err="1">
                <a:solidFill>
                  <a:srgbClr val="FF3300"/>
                </a:solidFill>
                <a:cs typeface="Times New Roman" pitchFamily="18" charset="0"/>
              </a:rPr>
              <a:t>X</a:t>
            </a:r>
            <a:r>
              <a:rPr lang="en-US" sz="2200" b="1" baseline="-25000" dirty="0" err="1">
                <a:solidFill>
                  <a:srgbClr val="FF3300"/>
                </a:solidFill>
                <a:cs typeface="Times New Roman" pitchFamily="18" charset="0"/>
              </a:rPr>
              <a:t>new</a:t>
            </a:r>
            <a:r>
              <a:rPr lang="en-US" sz="2200" b="1" dirty="0">
                <a:solidFill>
                  <a:srgbClr val="FF3300"/>
                </a:solidFill>
                <a:cs typeface="Times New Roman" pitchFamily="18" charset="0"/>
              </a:rPr>
              <a:t> = </a:t>
            </a:r>
            <a:r>
              <a:rPr lang="en-US" sz="2200" b="1" dirty="0" err="1">
                <a:solidFill>
                  <a:srgbClr val="FF3300"/>
                </a:solidFill>
                <a:cs typeface="Times New Roman" pitchFamily="18" charset="0"/>
              </a:rPr>
              <a:t>X</a:t>
            </a:r>
            <a:r>
              <a:rPr lang="en-US" sz="2200" b="1" baseline="-25000" dirty="0" err="1">
                <a:solidFill>
                  <a:srgbClr val="FF3300"/>
                </a:solidFill>
                <a:cs typeface="Times New Roman" pitchFamily="18" charset="0"/>
              </a:rPr>
              <a:t>old</a:t>
            </a:r>
            <a:r>
              <a:rPr lang="en-US" sz="2200" b="1" dirty="0">
                <a:solidFill>
                  <a:srgbClr val="FF3300"/>
                </a:solidFill>
                <a:cs typeface="Times New Roman" pitchFamily="18" charset="0"/>
              </a:rPr>
              <a:t> + 2</a:t>
            </a:r>
          </a:p>
        </p:txBody>
      </p:sp>
      <p:sp>
        <p:nvSpPr>
          <p:cNvPr id="329754" name="Rectangle 26"/>
          <p:cNvSpPr>
            <a:spLocks noChangeArrowheads="1"/>
          </p:cNvSpPr>
          <p:nvPr/>
        </p:nvSpPr>
        <p:spPr bwMode="auto">
          <a:xfrm>
            <a:off x="0" y="4953190"/>
            <a:ext cx="3115751" cy="1545793"/>
          </a:xfrm>
          <a:prstGeom prst="rect">
            <a:avLst/>
          </a:prstGeom>
          <a:noFill/>
          <a:ln w="9525">
            <a:noFill/>
            <a:miter lim="800000"/>
            <a:headEnd/>
            <a:tailEnd/>
          </a:ln>
          <a:effectLst/>
        </p:spPr>
        <p:txBody>
          <a:bodyPr/>
          <a:lstStyle/>
          <a:p>
            <a:pPr>
              <a:spcBef>
                <a:spcPct val="20000"/>
              </a:spcBef>
              <a:tabLst>
                <a:tab pos="461963" algn="l"/>
                <a:tab pos="914400" algn="l"/>
              </a:tabLst>
            </a:pPr>
            <a:r>
              <a:rPr lang="en-US" sz="2200" dirty="0">
                <a:solidFill>
                  <a:schemeClr val="accent2"/>
                </a:solidFill>
                <a:cs typeface="Times New Roman" pitchFamily="18" charset="0"/>
              </a:rPr>
              <a:t>Note the result of the following sequence of instructions in MATLAB (try it!):</a:t>
            </a:r>
            <a:endParaRPr lang="en-US" sz="2200" b="1" dirty="0">
              <a:solidFill>
                <a:srgbClr val="FF3300"/>
              </a:solidFill>
              <a:cs typeface="Times New Roman" pitchFamily="18" charset="0"/>
            </a:endParaRPr>
          </a:p>
        </p:txBody>
      </p:sp>
      <p:pic>
        <p:nvPicPr>
          <p:cNvPr id="329755" name="Picture 27"/>
          <p:cNvPicPr>
            <a:picLocks noChangeAspect="1" noChangeArrowheads="1"/>
          </p:cNvPicPr>
          <p:nvPr/>
        </p:nvPicPr>
        <p:blipFill>
          <a:blip r:embed="rId2" cstate="print"/>
          <a:srcRect l="23177" t="11980" r="53516" b="69965"/>
          <a:stretch>
            <a:fillRect/>
          </a:stretch>
        </p:blipFill>
        <p:spPr bwMode="auto">
          <a:xfrm>
            <a:off x="2936300" y="4744640"/>
            <a:ext cx="3462466" cy="2011949"/>
          </a:xfrm>
          <a:prstGeom prst="rect">
            <a:avLst/>
          </a:prstGeom>
          <a:noFill/>
          <a:ln w="9525">
            <a:noFill/>
            <a:miter lim="800000"/>
            <a:headEnd/>
            <a:tailEnd/>
          </a:ln>
          <a:effectLst/>
        </p:spPr>
      </p:pic>
      <p:sp>
        <p:nvSpPr>
          <p:cNvPr id="329756" name="Text Box 28"/>
          <p:cNvSpPr txBox="1">
            <a:spLocks noChangeArrowheads="1"/>
          </p:cNvSpPr>
          <p:nvPr/>
        </p:nvSpPr>
        <p:spPr bwMode="auto">
          <a:xfrm>
            <a:off x="4926131" y="5349875"/>
            <a:ext cx="3876675" cy="1015663"/>
          </a:xfrm>
          <a:prstGeom prst="rect">
            <a:avLst/>
          </a:prstGeom>
          <a:noFill/>
          <a:ln w="25400">
            <a:solidFill>
              <a:srgbClr val="FF0000"/>
            </a:solidFill>
            <a:miter lim="800000"/>
            <a:headEnd/>
            <a:tailEnd/>
          </a:ln>
          <a:effectLst/>
        </p:spPr>
        <p:txBody>
          <a:bodyPr wrap="square">
            <a:spAutoFit/>
          </a:bodyPr>
          <a:lstStyle/>
          <a:p>
            <a:r>
              <a:rPr lang="en-US" sz="2000" u="sng" dirty="0">
                <a:solidFill>
                  <a:srgbClr val="FF0000"/>
                </a:solidFill>
              </a:rPr>
              <a:t>Note</a:t>
            </a:r>
            <a:r>
              <a:rPr lang="en-US" sz="2000" dirty="0">
                <a:solidFill>
                  <a:srgbClr val="FF0000"/>
                </a:solidFill>
              </a:rPr>
              <a:t>:  a semicolon (;) after a command suppresses the value from being printed</a:t>
            </a:r>
          </a:p>
        </p:txBody>
      </p:sp>
      <p:sp>
        <p:nvSpPr>
          <p:cNvPr id="329757" name="Line 29"/>
          <p:cNvSpPr>
            <a:spLocks noChangeShapeType="1"/>
          </p:cNvSpPr>
          <p:nvPr/>
        </p:nvSpPr>
        <p:spPr bwMode="auto">
          <a:xfrm flipH="1">
            <a:off x="4326340" y="5349875"/>
            <a:ext cx="599791" cy="0"/>
          </a:xfrm>
          <a:prstGeom prst="line">
            <a:avLst/>
          </a:prstGeom>
          <a:noFill/>
          <a:ln w="38100">
            <a:solidFill>
              <a:srgbClr val="FF0000"/>
            </a:solidFill>
            <a:round/>
            <a:headEnd/>
            <a:tailEnd type="triangle" w="med" len="med"/>
          </a:ln>
          <a:effectLst/>
        </p:spPr>
        <p:txBody>
          <a:bodyPr/>
          <a:lstStyle/>
          <a:p>
            <a:endParaRPr lang="en-US"/>
          </a:p>
        </p:txBody>
      </p:sp>
      <p:sp>
        <p:nvSpPr>
          <p:cNvPr id="1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7"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lide Number Placeholder 5"/>
          <p:cNvSpPr>
            <a:spLocks noGrp="1"/>
          </p:cNvSpPr>
          <p:nvPr>
            <p:ph type="sldNum" sz="quarter" idx="12"/>
          </p:nvPr>
        </p:nvSpPr>
        <p:spPr>
          <a:xfrm>
            <a:off x="7242175" y="0"/>
            <a:ext cx="1905000" cy="457200"/>
          </a:xfrm>
        </p:spPr>
        <p:txBody>
          <a:bodyPr/>
          <a:lstStyle/>
          <a:p>
            <a:fld id="{C27099F4-E355-4346-AA1B-90D998AB495D}" type="slidenum">
              <a:rPr lang="en-US"/>
              <a:pPr/>
              <a:t>9</a:t>
            </a:fld>
            <a:endParaRPr lang="en-US"/>
          </a:p>
        </p:txBody>
      </p:sp>
      <p:sp>
        <p:nvSpPr>
          <p:cNvPr id="340997" name="Rectangle 5"/>
          <p:cNvSpPr>
            <a:spLocks noChangeArrowheads="1"/>
          </p:cNvSpPr>
          <p:nvPr/>
        </p:nvSpPr>
        <p:spPr bwMode="auto">
          <a:xfrm>
            <a:off x="4147" y="467713"/>
            <a:ext cx="7988300" cy="393700"/>
          </a:xfrm>
          <a:prstGeom prst="rect">
            <a:avLst/>
          </a:prstGeom>
          <a:noFill/>
          <a:ln w="9525">
            <a:noFill/>
            <a:miter lim="800000"/>
            <a:headEnd/>
            <a:tailEnd/>
          </a:ln>
          <a:effectLst/>
        </p:spPr>
        <p:txBody>
          <a:bodyPr/>
          <a:lstStyle/>
          <a:p>
            <a:pPr>
              <a:spcBef>
                <a:spcPct val="20000"/>
              </a:spcBef>
              <a:tabLst>
                <a:tab pos="461963" algn="l"/>
                <a:tab pos="914400" algn="l"/>
              </a:tabLst>
            </a:pPr>
            <a:r>
              <a:rPr lang="en-US" sz="2000" b="1" u="sng" dirty="0">
                <a:solidFill>
                  <a:schemeClr val="accent2"/>
                </a:solidFill>
                <a:cs typeface="Times New Roman" pitchFamily="18" charset="0"/>
              </a:rPr>
              <a:t>MATLAB’s Basic Scalar Arithmetic Operators</a:t>
            </a:r>
            <a:endParaRPr lang="en-US" sz="2000" dirty="0">
              <a:solidFill>
                <a:schemeClr val="accent2"/>
              </a:solidFill>
              <a:cs typeface="Times New Roman" pitchFamily="18" charset="0"/>
            </a:endParaRPr>
          </a:p>
        </p:txBody>
      </p:sp>
      <p:sp>
        <p:nvSpPr>
          <p:cNvPr id="341061" name="Rectangle 69"/>
          <p:cNvSpPr>
            <a:spLocks noChangeArrowheads="1"/>
          </p:cNvSpPr>
          <p:nvPr/>
        </p:nvSpPr>
        <p:spPr bwMode="auto">
          <a:xfrm>
            <a:off x="3175" y="469900"/>
            <a:ext cx="9144000" cy="731838"/>
          </a:xfrm>
          <a:prstGeom prst="rect">
            <a:avLst/>
          </a:prstGeom>
          <a:noFill/>
          <a:ln w="9525">
            <a:noFill/>
            <a:miter lim="800000"/>
            <a:headEnd/>
            <a:tailEnd/>
          </a:ln>
          <a:effectLst/>
        </p:spPr>
        <p:txBody>
          <a:bodyPr>
            <a:spAutoFit/>
          </a:bodyPr>
          <a:lstStyle/>
          <a:p>
            <a:r>
              <a:rPr lang="en-US" sz="1800">
                <a:cs typeface="Times New Roman" pitchFamily="18" charset="0"/>
              </a:rPr>
              <a:t> </a:t>
            </a:r>
            <a:endParaRPr lang="en-US" sz="1200">
              <a:cs typeface="Times New Roman" pitchFamily="18" charset="0"/>
            </a:endParaRPr>
          </a:p>
          <a:p>
            <a:pPr eaLnBrk="0" hangingPunct="0"/>
            <a:endParaRPr lang="en-US"/>
          </a:p>
        </p:txBody>
      </p:sp>
      <p:grpSp>
        <p:nvGrpSpPr>
          <p:cNvPr id="2" name="Group 132"/>
          <p:cNvGrpSpPr>
            <a:grpSpLocks/>
          </p:cNvGrpSpPr>
          <p:nvPr/>
        </p:nvGrpSpPr>
        <p:grpSpPr bwMode="auto">
          <a:xfrm>
            <a:off x="80564" y="889105"/>
            <a:ext cx="5818187" cy="2047875"/>
            <a:chOff x="-3" y="458"/>
            <a:chExt cx="4209" cy="2810"/>
          </a:xfrm>
        </p:grpSpPr>
        <p:grpSp>
          <p:nvGrpSpPr>
            <p:cNvPr id="3" name="Group 130"/>
            <p:cNvGrpSpPr>
              <a:grpSpLocks/>
            </p:cNvGrpSpPr>
            <p:nvPr/>
          </p:nvGrpSpPr>
          <p:grpSpPr bwMode="auto">
            <a:xfrm>
              <a:off x="0" y="461"/>
              <a:ext cx="4203" cy="2804"/>
              <a:chOff x="0" y="461"/>
              <a:chExt cx="4203" cy="2804"/>
            </a:xfrm>
          </p:grpSpPr>
          <p:grpSp>
            <p:nvGrpSpPr>
              <p:cNvPr id="4" name="Group 91"/>
              <p:cNvGrpSpPr>
                <a:grpSpLocks/>
              </p:cNvGrpSpPr>
              <p:nvPr/>
            </p:nvGrpSpPr>
            <p:grpSpPr bwMode="auto">
              <a:xfrm>
                <a:off x="0" y="461"/>
                <a:ext cx="1401" cy="480"/>
                <a:chOff x="0" y="461"/>
                <a:chExt cx="1401" cy="480"/>
              </a:xfrm>
            </p:grpSpPr>
            <p:sp>
              <p:nvSpPr>
                <p:cNvPr id="341082" name="Rectangle 90"/>
                <p:cNvSpPr>
                  <a:spLocks noChangeArrowheads="1"/>
                </p:cNvSpPr>
                <p:nvPr/>
              </p:nvSpPr>
              <p:spPr bwMode="auto">
                <a:xfrm>
                  <a:off x="0" y="461"/>
                  <a:ext cx="1401" cy="480"/>
                </a:xfrm>
                <a:prstGeom prst="rect">
                  <a:avLst/>
                </a:prstGeom>
                <a:solidFill>
                  <a:srgbClr val="99CCFF"/>
                </a:solidFill>
                <a:ln w="9525">
                  <a:noFill/>
                  <a:miter lim="800000"/>
                  <a:headEnd/>
                  <a:tailEnd/>
                </a:ln>
                <a:effectLst/>
              </p:spPr>
              <p:txBody>
                <a:bodyPr/>
                <a:lstStyle/>
                <a:p>
                  <a:endParaRPr lang="en-US"/>
                </a:p>
              </p:txBody>
            </p:sp>
            <p:grpSp>
              <p:nvGrpSpPr>
                <p:cNvPr id="5" name="Group 89"/>
                <p:cNvGrpSpPr>
                  <a:grpSpLocks/>
                </p:cNvGrpSpPr>
                <p:nvPr/>
              </p:nvGrpSpPr>
              <p:grpSpPr bwMode="auto">
                <a:xfrm>
                  <a:off x="0" y="461"/>
                  <a:ext cx="1401" cy="480"/>
                  <a:chOff x="0" y="461"/>
                  <a:chExt cx="1401" cy="480"/>
                </a:xfrm>
              </p:grpSpPr>
              <p:sp>
                <p:nvSpPr>
                  <p:cNvPr id="341062" name="Rectangle 70"/>
                  <p:cNvSpPr>
                    <a:spLocks noChangeArrowheads="1"/>
                  </p:cNvSpPr>
                  <p:nvPr/>
                </p:nvSpPr>
                <p:spPr bwMode="auto">
                  <a:xfrm>
                    <a:off x="43" y="461"/>
                    <a:ext cx="1315" cy="480"/>
                  </a:xfrm>
                  <a:prstGeom prst="rect">
                    <a:avLst/>
                  </a:prstGeom>
                  <a:solidFill>
                    <a:srgbClr val="99CCFF"/>
                  </a:solidFill>
                  <a:ln w="9525">
                    <a:noFill/>
                    <a:miter lim="800000"/>
                    <a:headEnd/>
                    <a:tailEnd/>
                  </a:ln>
                  <a:effectLst/>
                </p:spPr>
                <p:txBody>
                  <a:bodyPr/>
                  <a:lstStyle/>
                  <a:p>
                    <a:r>
                      <a:rPr lang="en-US" sz="1800">
                        <a:cs typeface="Times New Roman" pitchFamily="18" charset="0"/>
                      </a:rPr>
                      <a:t>Operation</a:t>
                    </a:r>
                    <a:endParaRPr lang="en-US" sz="1200">
                      <a:cs typeface="Times New Roman" pitchFamily="18" charset="0"/>
                    </a:endParaRPr>
                  </a:p>
                  <a:p>
                    <a:pPr eaLnBrk="0" hangingPunct="0"/>
                    <a:endParaRPr lang="en-US"/>
                  </a:p>
                </p:txBody>
              </p:sp>
              <p:sp>
                <p:nvSpPr>
                  <p:cNvPr id="341080" name="Rectangle 88"/>
                  <p:cNvSpPr>
                    <a:spLocks noChangeArrowheads="1"/>
                  </p:cNvSpPr>
                  <p:nvPr/>
                </p:nvSpPr>
                <p:spPr bwMode="auto">
                  <a:xfrm>
                    <a:off x="0" y="461"/>
                    <a:ext cx="1401" cy="480"/>
                  </a:xfrm>
                  <a:prstGeom prst="rect">
                    <a:avLst/>
                  </a:prstGeom>
                  <a:noFill/>
                  <a:ln w="7">
                    <a:solidFill>
                      <a:srgbClr val="A0A0A0"/>
                    </a:solidFill>
                    <a:miter lim="800000"/>
                    <a:headEnd/>
                    <a:tailEnd/>
                  </a:ln>
                  <a:effectLst/>
                </p:spPr>
                <p:txBody>
                  <a:bodyPr/>
                  <a:lstStyle/>
                  <a:p>
                    <a:endParaRPr lang="en-US"/>
                  </a:p>
                </p:txBody>
              </p:sp>
            </p:grpSp>
          </p:grpSp>
          <p:grpSp>
            <p:nvGrpSpPr>
              <p:cNvPr id="6" name="Group 95"/>
              <p:cNvGrpSpPr>
                <a:grpSpLocks/>
              </p:cNvGrpSpPr>
              <p:nvPr/>
            </p:nvGrpSpPr>
            <p:grpSpPr bwMode="auto">
              <a:xfrm>
                <a:off x="1401" y="461"/>
                <a:ext cx="1401" cy="480"/>
                <a:chOff x="1401" y="461"/>
                <a:chExt cx="1401" cy="480"/>
              </a:xfrm>
            </p:grpSpPr>
            <p:sp>
              <p:nvSpPr>
                <p:cNvPr id="341086" name="Rectangle 94"/>
                <p:cNvSpPr>
                  <a:spLocks noChangeArrowheads="1"/>
                </p:cNvSpPr>
                <p:nvPr/>
              </p:nvSpPr>
              <p:spPr bwMode="auto">
                <a:xfrm>
                  <a:off x="1401" y="461"/>
                  <a:ext cx="1401" cy="480"/>
                </a:xfrm>
                <a:prstGeom prst="rect">
                  <a:avLst/>
                </a:prstGeom>
                <a:solidFill>
                  <a:srgbClr val="99CCFF"/>
                </a:solidFill>
                <a:ln w="9525">
                  <a:noFill/>
                  <a:miter lim="800000"/>
                  <a:headEnd/>
                  <a:tailEnd/>
                </a:ln>
                <a:effectLst/>
              </p:spPr>
              <p:txBody>
                <a:bodyPr/>
                <a:lstStyle/>
                <a:p>
                  <a:endParaRPr lang="en-US"/>
                </a:p>
              </p:txBody>
            </p:sp>
            <p:grpSp>
              <p:nvGrpSpPr>
                <p:cNvPr id="7" name="Group 93"/>
                <p:cNvGrpSpPr>
                  <a:grpSpLocks/>
                </p:cNvGrpSpPr>
                <p:nvPr/>
              </p:nvGrpSpPr>
              <p:grpSpPr bwMode="auto">
                <a:xfrm>
                  <a:off x="1401" y="461"/>
                  <a:ext cx="1401" cy="480"/>
                  <a:chOff x="1401" y="461"/>
                  <a:chExt cx="1401" cy="480"/>
                </a:xfrm>
              </p:grpSpPr>
              <p:sp>
                <p:nvSpPr>
                  <p:cNvPr id="341063" name="Rectangle 71"/>
                  <p:cNvSpPr>
                    <a:spLocks noChangeArrowheads="1"/>
                  </p:cNvSpPr>
                  <p:nvPr/>
                </p:nvSpPr>
                <p:spPr bwMode="auto">
                  <a:xfrm>
                    <a:off x="1444" y="461"/>
                    <a:ext cx="1315" cy="480"/>
                  </a:xfrm>
                  <a:prstGeom prst="rect">
                    <a:avLst/>
                  </a:prstGeom>
                  <a:solidFill>
                    <a:srgbClr val="99CCFF"/>
                  </a:solidFill>
                  <a:ln w="9525">
                    <a:noFill/>
                    <a:miter lim="800000"/>
                    <a:headEnd/>
                    <a:tailEnd/>
                  </a:ln>
                  <a:effectLst/>
                </p:spPr>
                <p:txBody>
                  <a:bodyPr/>
                  <a:lstStyle/>
                  <a:p>
                    <a:pPr algn="ctr"/>
                    <a:r>
                      <a:rPr lang="en-US" sz="1800">
                        <a:cs typeface="Times New Roman" pitchFamily="18" charset="0"/>
                      </a:rPr>
                      <a:t>Symbol</a:t>
                    </a:r>
                    <a:endParaRPr lang="en-US" sz="1200">
                      <a:cs typeface="Times New Roman" pitchFamily="18" charset="0"/>
                    </a:endParaRPr>
                  </a:p>
                  <a:p>
                    <a:pPr algn="ctr" eaLnBrk="0" hangingPunct="0"/>
                    <a:endParaRPr lang="en-US"/>
                  </a:p>
                </p:txBody>
              </p:sp>
              <p:sp>
                <p:nvSpPr>
                  <p:cNvPr id="341084" name="Rectangle 92"/>
                  <p:cNvSpPr>
                    <a:spLocks noChangeArrowheads="1"/>
                  </p:cNvSpPr>
                  <p:nvPr/>
                </p:nvSpPr>
                <p:spPr bwMode="auto">
                  <a:xfrm>
                    <a:off x="1401" y="461"/>
                    <a:ext cx="1401" cy="480"/>
                  </a:xfrm>
                  <a:prstGeom prst="rect">
                    <a:avLst/>
                  </a:prstGeom>
                  <a:noFill/>
                  <a:ln w="7">
                    <a:solidFill>
                      <a:srgbClr val="A0A0A0"/>
                    </a:solidFill>
                    <a:miter lim="800000"/>
                    <a:headEnd/>
                    <a:tailEnd/>
                  </a:ln>
                  <a:effectLst/>
                </p:spPr>
                <p:txBody>
                  <a:bodyPr/>
                  <a:lstStyle/>
                  <a:p>
                    <a:endParaRPr lang="en-US"/>
                  </a:p>
                </p:txBody>
              </p:sp>
            </p:grpSp>
          </p:grpSp>
          <p:grpSp>
            <p:nvGrpSpPr>
              <p:cNvPr id="8" name="Group 99"/>
              <p:cNvGrpSpPr>
                <a:grpSpLocks/>
              </p:cNvGrpSpPr>
              <p:nvPr/>
            </p:nvGrpSpPr>
            <p:grpSpPr bwMode="auto">
              <a:xfrm>
                <a:off x="2802" y="461"/>
                <a:ext cx="1401" cy="480"/>
                <a:chOff x="2802" y="461"/>
                <a:chExt cx="1401" cy="480"/>
              </a:xfrm>
            </p:grpSpPr>
            <p:sp>
              <p:nvSpPr>
                <p:cNvPr id="341090" name="Rectangle 98"/>
                <p:cNvSpPr>
                  <a:spLocks noChangeArrowheads="1"/>
                </p:cNvSpPr>
                <p:nvPr/>
              </p:nvSpPr>
              <p:spPr bwMode="auto">
                <a:xfrm>
                  <a:off x="2802" y="461"/>
                  <a:ext cx="1401" cy="480"/>
                </a:xfrm>
                <a:prstGeom prst="rect">
                  <a:avLst/>
                </a:prstGeom>
                <a:solidFill>
                  <a:srgbClr val="99CCFF"/>
                </a:solidFill>
                <a:ln w="9525">
                  <a:noFill/>
                  <a:miter lim="800000"/>
                  <a:headEnd/>
                  <a:tailEnd/>
                </a:ln>
                <a:effectLst/>
              </p:spPr>
              <p:txBody>
                <a:bodyPr/>
                <a:lstStyle/>
                <a:p>
                  <a:endParaRPr lang="en-US"/>
                </a:p>
              </p:txBody>
            </p:sp>
            <p:grpSp>
              <p:nvGrpSpPr>
                <p:cNvPr id="9" name="Group 97"/>
                <p:cNvGrpSpPr>
                  <a:grpSpLocks/>
                </p:cNvGrpSpPr>
                <p:nvPr/>
              </p:nvGrpSpPr>
              <p:grpSpPr bwMode="auto">
                <a:xfrm>
                  <a:off x="2802" y="461"/>
                  <a:ext cx="1401" cy="480"/>
                  <a:chOff x="2802" y="461"/>
                  <a:chExt cx="1401" cy="480"/>
                </a:xfrm>
              </p:grpSpPr>
              <p:sp>
                <p:nvSpPr>
                  <p:cNvPr id="341064" name="Rectangle 72"/>
                  <p:cNvSpPr>
                    <a:spLocks noChangeArrowheads="1"/>
                  </p:cNvSpPr>
                  <p:nvPr/>
                </p:nvSpPr>
                <p:spPr bwMode="auto">
                  <a:xfrm>
                    <a:off x="2845" y="461"/>
                    <a:ext cx="1315" cy="480"/>
                  </a:xfrm>
                  <a:prstGeom prst="rect">
                    <a:avLst/>
                  </a:prstGeom>
                  <a:solidFill>
                    <a:srgbClr val="99CCFF"/>
                  </a:solidFill>
                  <a:ln w="9525">
                    <a:noFill/>
                    <a:miter lim="800000"/>
                    <a:headEnd/>
                    <a:tailEnd/>
                  </a:ln>
                  <a:effectLst/>
                </p:spPr>
                <p:txBody>
                  <a:bodyPr lIns="0" tIns="0" rIns="0" bIns="0"/>
                  <a:lstStyle/>
                  <a:p>
                    <a:r>
                      <a:rPr lang="en-US" sz="1800">
                        <a:cs typeface="Times New Roman" pitchFamily="18" charset="0"/>
                      </a:rPr>
                      <a:t>Example</a:t>
                    </a:r>
                  </a:p>
                  <a:p>
                    <a:pPr eaLnBrk="0" hangingPunct="0"/>
                    <a:endParaRPr lang="en-US"/>
                  </a:p>
                </p:txBody>
              </p:sp>
              <p:sp>
                <p:nvSpPr>
                  <p:cNvPr id="341088" name="Rectangle 96"/>
                  <p:cNvSpPr>
                    <a:spLocks noChangeArrowheads="1"/>
                  </p:cNvSpPr>
                  <p:nvPr/>
                </p:nvSpPr>
                <p:spPr bwMode="auto">
                  <a:xfrm>
                    <a:off x="2802" y="461"/>
                    <a:ext cx="1401" cy="480"/>
                  </a:xfrm>
                  <a:prstGeom prst="rect">
                    <a:avLst/>
                  </a:prstGeom>
                  <a:noFill/>
                  <a:ln w="7">
                    <a:solidFill>
                      <a:srgbClr val="A0A0A0"/>
                    </a:solidFill>
                    <a:miter lim="800000"/>
                    <a:headEnd/>
                    <a:tailEnd/>
                  </a:ln>
                  <a:effectLst/>
                </p:spPr>
                <p:txBody>
                  <a:bodyPr/>
                  <a:lstStyle/>
                  <a:p>
                    <a:endParaRPr lang="en-US"/>
                  </a:p>
                </p:txBody>
              </p:sp>
            </p:grpSp>
          </p:grpSp>
          <p:grpSp>
            <p:nvGrpSpPr>
              <p:cNvPr id="10" name="Group 101"/>
              <p:cNvGrpSpPr>
                <a:grpSpLocks/>
              </p:cNvGrpSpPr>
              <p:nvPr/>
            </p:nvGrpSpPr>
            <p:grpSpPr bwMode="auto">
              <a:xfrm>
                <a:off x="0" y="941"/>
                <a:ext cx="1401" cy="480"/>
                <a:chOff x="0" y="941"/>
                <a:chExt cx="1401" cy="480"/>
              </a:xfrm>
            </p:grpSpPr>
            <p:sp>
              <p:nvSpPr>
                <p:cNvPr id="341065" name="Rectangle 73"/>
                <p:cNvSpPr>
                  <a:spLocks noChangeArrowheads="1"/>
                </p:cNvSpPr>
                <p:nvPr/>
              </p:nvSpPr>
              <p:spPr bwMode="auto">
                <a:xfrm>
                  <a:off x="43" y="941"/>
                  <a:ext cx="1315" cy="480"/>
                </a:xfrm>
                <a:prstGeom prst="rect">
                  <a:avLst/>
                </a:prstGeom>
                <a:noFill/>
                <a:ln w="9525">
                  <a:noFill/>
                  <a:miter lim="800000"/>
                  <a:headEnd/>
                  <a:tailEnd/>
                </a:ln>
                <a:effectLst/>
              </p:spPr>
              <p:txBody>
                <a:bodyPr/>
                <a:lstStyle/>
                <a:p>
                  <a:r>
                    <a:rPr lang="en-US" sz="1800">
                      <a:cs typeface="Times New Roman" pitchFamily="18" charset="0"/>
                    </a:rPr>
                    <a:t>Addition</a:t>
                  </a:r>
                  <a:endParaRPr lang="en-US" sz="1200">
                    <a:cs typeface="Times New Roman" pitchFamily="18" charset="0"/>
                  </a:endParaRPr>
                </a:p>
                <a:p>
                  <a:pPr eaLnBrk="0" hangingPunct="0"/>
                  <a:endParaRPr lang="en-US"/>
                </a:p>
              </p:txBody>
            </p:sp>
            <p:sp>
              <p:nvSpPr>
                <p:cNvPr id="341092" name="Rectangle 100"/>
                <p:cNvSpPr>
                  <a:spLocks noChangeArrowheads="1"/>
                </p:cNvSpPr>
                <p:nvPr/>
              </p:nvSpPr>
              <p:spPr bwMode="auto">
                <a:xfrm>
                  <a:off x="0" y="941"/>
                  <a:ext cx="1401" cy="480"/>
                </a:xfrm>
                <a:prstGeom prst="rect">
                  <a:avLst/>
                </a:prstGeom>
                <a:noFill/>
                <a:ln w="7">
                  <a:solidFill>
                    <a:srgbClr val="A0A0A0"/>
                  </a:solidFill>
                  <a:miter lim="800000"/>
                  <a:headEnd/>
                  <a:tailEnd/>
                </a:ln>
                <a:effectLst/>
              </p:spPr>
              <p:txBody>
                <a:bodyPr/>
                <a:lstStyle/>
                <a:p>
                  <a:endParaRPr lang="en-US"/>
                </a:p>
              </p:txBody>
            </p:sp>
          </p:grpSp>
          <p:grpSp>
            <p:nvGrpSpPr>
              <p:cNvPr id="11" name="Group 103"/>
              <p:cNvGrpSpPr>
                <a:grpSpLocks/>
              </p:cNvGrpSpPr>
              <p:nvPr/>
            </p:nvGrpSpPr>
            <p:grpSpPr bwMode="auto">
              <a:xfrm>
                <a:off x="1401" y="941"/>
                <a:ext cx="1401" cy="480"/>
                <a:chOff x="1401" y="941"/>
                <a:chExt cx="1401" cy="480"/>
              </a:xfrm>
            </p:grpSpPr>
            <p:sp>
              <p:nvSpPr>
                <p:cNvPr id="341066" name="Rectangle 74"/>
                <p:cNvSpPr>
                  <a:spLocks noChangeArrowheads="1"/>
                </p:cNvSpPr>
                <p:nvPr/>
              </p:nvSpPr>
              <p:spPr bwMode="auto">
                <a:xfrm>
                  <a:off x="1444" y="941"/>
                  <a:ext cx="1315" cy="480"/>
                </a:xfrm>
                <a:prstGeom prst="rect">
                  <a:avLst/>
                </a:prstGeom>
                <a:noFill/>
                <a:ln w="9525">
                  <a:noFill/>
                  <a:miter lim="800000"/>
                  <a:headEnd/>
                  <a:tailEnd/>
                </a:ln>
                <a:effectLst/>
              </p:spPr>
              <p:txBody>
                <a:bodyPr/>
                <a:lstStyle/>
                <a:p>
                  <a:pPr algn="ctr"/>
                  <a:r>
                    <a:rPr lang="en-US" sz="1800">
                      <a:cs typeface="Times New Roman" pitchFamily="18" charset="0"/>
                    </a:rPr>
                    <a:t>+</a:t>
                  </a:r>
                  <a:endParaRPr lang="en-US" sz="1200">
                    <a:cs typeface="Times New Roman" pitchFamily="18" charset="0"/>
                  </a:endParaRPr>
                </a:p>
                <a:p>
                  <a:pPr algn="ctr" eaLnBrk="0" hangingPunct="0"/>
                  <a:endParaRPr lang="en-US"/>
                </a:p>
              </p:txBody>
            </p:sp>
            <p:sp>
              <p:nvSpPr>
                <p:cNvPr id="341094" name="Rectangle 102"/>
                <p:cNvSpPr>
                  <a:spLocks noChangeArrowheads="1"/>
                </p:cNvSpPr>
                <p:nvPr/>
              </p:nvSpPr>
              <p:spPr bwMode="auto">
                <a:xfrm>
                  <a:off x="1401" y="941"/>
                  <a:ext cx="1401" cy="480"/>
                </a:xfrm>
                <a:prstGeom prst="rect">
                  <a:avLst/>
                </a:prstGeom>
                <a:noFill/>
                <a:ln w="7">
                  <a:solidFill>
                    <a:srgbClr val="A0A0A0"/>
                  </a:solidFill>
                  <a:miter lim="800000"/>
                  <a:headEnd/>
                  <a:tailEnd/>
                </a:ln>
                <a:effectLst/>
              </p:spPr>
              <p:txBody>
                <a:bodyPr/>
                <a:lstStyle/>
                <a:p>
                  <a:endParaRPr lang="en-US"/>
                </a:p>
              </p:txBody>
            </p:sp>
          </p:grpSp>
          <p:grpSp>
            <p:nvGrpSpPr>
              <p:cNvPr id="12" name="Group 105"/>
              <p:cNvGrpSpPr>
                <a:grpSpLocks/>
              </p:cNvGrpSpPr>
              <p:nvPr/>
            </p:nvGrpSpPr>
            <p:grpSpPr bwMode="auto">
              <a:xfrm>
                <a:off x="2802" y="941"/>
                <a:ext cx="1401" cy="480"/>
                <a:chOff x="2802" y="941"/>
                <a:chExt cx="1401" cy="480"/>
              </a:xfrm>
            </p:grpSpPr>
            <p:sp>
              <p:nvSpPr>
                <p:cNvPr id="341067" name="Rectangle 75"/>
                <p:cNvSpPr>
                  <a:spLocks noChangeArrowheads="1"/>
                </p:cNvSpPr>
                <p:nvPr/>
              </p:nvSpPr>
              <p:spPr bwMode="auto">
                <a:xfrm>
                  <a:off x="2845" y="941"/>
                  <a:ext cx="1315" cy="480"/>
                </a:xfrm>
                <a:prstGeom prst="rect">
                  <a:avLst/>
                </a:prstGeom>
                <a:noFill/>
                <a:ln w="9525">
                  <a:noFill/>
                  <a:miter lim="800000"/>
                  <a:headEnd/>
                  <a:tailEnd/>
                </a:ln>
                <a:effectLst/>
              </p:spPr>
              <p:txBody>
                <a:bodyPr lIns="0" tIns="0" rIns="0" bIns="0"/>
                <a:lstStyle/>
                <a:p>
                  <a:r>
                    <a:rPr lang="en-US" sz="1800" dirty="0" smtClean="0">
                      <a:cs typeface="Times New Roman" pitchFamily="18" charset="0"/>
                    </a:rPr>
                    <a:t>  X </a:t>
                  </a:r>
                  <a:r>
                    <a:rPr lang="en-US" sz="1800" dirty="0">
                      <a:cs typeface="Times New Roman" pitchFamily="18" charset="0"/>
                    </a:rPr>
                    <a:t>= A + B</a:t>
                  </a:r>
                </a:p>
                <a:p>
                  <a:pPr eaLnBrk="0" hangingPunct="0"/>
                  <a:endParaRPr lang="en-US" dirty="0"/>
                </a:p>
              </p:txBody>
            </p:sp>
            <p:sp>
              <p:nvSpPr>
                <p:cNvPr id="341096" name="Rectangle 104"/>
                <p:cNvSpPr>
                  <a:spLocks noChangeArrowheads="1"/>
                </p:cNvSpPr>
                <p:nvPr/>
              </p:nvSpPr>
              <p:spPr bwMode="auto">
                <a:xfrm>
                  <a:off x="2802" y="941"/>
                  <a:ext cx="1401" cy="480"/>
                </a:xfrm>
                <a:prstGeom prst="rect">
                  <a:avLst/>
                </a:prstGeom>
                <a:noFill/>
                <a:ln w="7">
                  <a:solidFill>
                    <a:srgbClr val="A0A0A0"/>
                  </a:solidFill>
                  <a:miter lim="800000"/>
                  <a:headEnd/>
                  <a:tailEnd/>
                </a:ln>
                <a:effectLst/>
              </p:spPr>
              <p:txBody>
                <a:bodyPr/>
                <a:lstStyle/>
                <a:p>
                  <a:endParaRPr lang="en-US"/>
                </a:p>
              </p:txBody>
            </p:sp>
          </p:grpSp>
          <p:grpSp>
            <p:nvGrpSpPr>
              <p:cNvPr id="13" name="Group 107"/>
              <p:cNvGrpSpPr>
                <a:grpSpLocks/>
              </p:cNvGrpSpPr>
              <p:nvPr/>
            </p:nvGrpSpPr>
            <p:grpSpPr bwMode="auto">
              <a:xfrm>
                <a:off x="0" y="1421"/>
                <a:ext cx="1401" cy="461"/>
                <a:chOff x="0" y="1421"/>
                <a:chExt cx="1401" cy="461"/>
              </a:xfrm>
            </p:grpSpPr>
            <p:sp>
              <p:nvSpPr>
                <p:cNvPr id="341068" name="Rectangle 76"/>
                <p:cNvSpPr>
                  <a:spLocks noChangeArrowheads="1"/>
                </p:cNvSpPr>
                <p:nvPr/>
              </p:nvSpPr>
              <p:spPr bwMode="auto">
                <a:xfrm>
                  <a:off x="43" y="1421"/>
                  <a:ext cx="1315" cy="461"/>
                </a:xfrm>
                <a:prstGeom prst="rect">
                  <a:avLst/>
                </a:prstGeom>
                <a:noFill/>
                <a:ln w="9525">
                  <a:noFill/>
                  <a:miter lim="800000"/>
                  <a:headEnd/>
                  <a:tailEnd/>
                </a:ln>
                <a:effectLst/>
              </p:spPr>
              <p:txBody>
                <a:bodyPr/>
                <a:lstStyle/>
                <a:p>
                  <a:r>
                    <a:rPr lang="en-US" sz="1800">
                      <a:cs typeface="Times New Roman" pitchFamily="18" charset="0"/>
                    </a:rPr>
                    <a:t>Subtraction</a:t>
                  </a:r>
                  <a:endParaRPr lang="en-US" sz="1200">
                    <a:cs typeface="Times New Roman" pitchFamily="18" charset="0"/>
                  </a:endParaRPr>
                </a:p>
                <a:p>
                  <a:pPr eaLnBrk="0" hangingPunct="0"/>
                  <a:endParaRPr lang="en-US"/>
                </a:p>
              </p:txBody>
            </p:sp>
            <p:sp>
              <p:nvSpPr>
                <p:cNvPr id="341098" name="Rectangle 106"/>
                <p:cNvSpPr>
                  <a:spLocks noChangeArrowheads="1"/>
                </p:cNvSpPr>
                <p:nvPr/>
              </p:nvSpPr>
              <p:spPr bwMode="auto">
                <a:xfrm>
                  <a:off x="0" y="1421"/>
                  <a:ext cx="1401" cy="461"/>
                </a:xfrm>
                <a:prstGeom prst="rect">
                  <a:avLst/>
                </a:prstGeom>
                <a:noFill/>
                <a:ln w="7">
                  <a:solidFill>
                    <a:srgbClr val="A0A0A0"/>
                  </a:solidFill>
                  <a:miter lim="800000"/>
                  <a:headEnd/>
                  <a:tailEnd/>
                </a:ln>
                <a:effectLst/>
              </p:spPr>
              <p:txBody>
                <a:bodyPr/>
                <a:lstStyle/>
                <a:p>
                  <a:endParaRPr lang="en-US"/>
                </a:p>
              </p:txBody>
            </p:sp>
          </p:grpSp>
          <p:grpSp>
            <p:nvGrpSpPr>
              <p:cNvPr id="14" name="Group 109"/>
              <p:cNvGrpSpPr>
                <a:grpSpLocks/>
              </p:cNvGrpSpPr>
              <p:nvPr/>
            </p:nvGrpSpPr>
            <p:grpSpPr bwMode="auto">
              <a:xfrm>
                <a:off x="1401" y="1421"/>
                <a:ext cx="1401" cy="461"/>
                <a:chOff x="1401" y="1421"/>
                <a:chExt cx="1401" cy="461"/>
              </a:xfrm>
            </p:grpSpPr>
            <p:sp>
              <p:nvSpPr>
                <p:cNvPr id="341069" name="Rectangle 77"/>
                <p:cNvSpPr>
                  <a:spLocks noChangeArrowheads="1"/>
                </p:cNvSpPr>
                <p:nvPr/>
              </p:nvSpPr>
              <p:spPr bwMode="auto">
                <a:xfrm>
                  <a:off x="1444" y="1421"/>
                  <a:ext cx="1315" cy="461"/>
                </a:xfrm>
                <a:prstGeom prst="rect">
                  <a:avLst/>
                </a:prstGeom>
                <a:noFill/>
                <a:ln w="9525">
                  <a:noFill/>
                  <a:miter lim="800000"/>
                  <a:headEnd/>
                  <a:tailEnd/>
                </a:ln>
                <a:effectLst/>
              </p:spPr>
              <p:txBody>
                <a:bodyPr/>
                <a:lstStyle/>
                <a:p>
                  <a:pPr algn="ctr"/>
                  <a:r>
                    <a:rPr lang="en-US" sz="1800">
                      <a:cs typeface="Times New Roman" pitchFamily="18" charset="0"/>
                    </a:rPr>
                    <a:t>-</a:t>
                  </a:r>
                  <a:endParaRPr lang="en-US" sz="1200">
                    <a:cs typeface="Times New Roman" pitchFamily="18" charset="0"/>
                  </a:endParaRPr>
                </a:p>
                <a:p>
                  <a:pPr algn="ctr" eaLnBrk="0" hangingPunct="0"/>
                  <a:endParaRPr lang="en-US"/>
                </a:p>
              </p:txBody>
            </p:sp>
            <p:sp>
              <p:nvSpPr>
                <p:cNvPr id="341100" name="Rectangle 108"/>
                <p:cNvSpPr>
                  <a:spLocks noChangeArrowheads="1"/>
                </p:cNvSpPr>
                <p:nvPr/>
              </p:nvSpPr>
              <p:spPr bwMode="auto">
                <a:xfrm>
                  <a:off x="1401" y="1421"/>
                  <a:ext cx="1401" cy="461"/>
                </a:xfrm>
                <a:prstGeom prst="rect">
                  <a:avLst/>
                </a:prstGeom>
                <a:noFill/>
                <a:ln w="7">
                  <a:solidFill>
                    <a:srgbClr val="A0A0A0"/>
                  </a:solidFill>
                  <a:miter lim="800000"/>
                  <a:headEnd/>
                  <a:tailEnd/>
                </a:ln>
                <a:effectLst/>
              </p:spPr>
              <p:txBody>
                <a:bodyPr/>
                <a:lstStyle/>
                <a:p>
                  <a:endParaRPr lang="en-US"/>
                </a:p>
              </p:txBody>
            </p:sp>
          </p:grpSp>
          <p:grpSp>
            <p:nvGrpSpPr>
              <p:cNvPr id="15" name="Group 111"/>
              <p:cNvGrpSpPr>
                <a:grpSpLocks/>
              </p:cNvGrpSpPr>
              <p:nvPr/>
            </p:nvGrpSpPr>
            <p:grpSpPr bwMode="auto">
              <a:xfrm>
                <a:off x="2802" y="1421"/>
                <a:ext cx="1401" cy="461"/>
                <a:chOff x="2802" y="1421"/>
                <a:chExt cx="1401" cy="461"/>
              </a:xfrm>
            </p:grpSpPr>
            <p:sp>
              <p:nvSpPr>
                <p:cNvPr id="341070" name="Rectangle 78"/>
                <p:cNvSpPr>
                  <a:spLocks noChangeArrowheads="1"/>
                </p:cNvSpPr>
                <p:nvPr/>
              </p:nvSpPr>
              <p:spPr bwMode="auto">
                <a:xfrm>
                  <a:off x="2845" y="1421"/>
                  <a:ext cx="1315" cy="461"/>
                </a:xfrm>
                <a:prstGeom prst="rect">
                  <a:avLst/>
                </a:prstGeom>
                <a:noFill/>
                <a:ln w="9525">
                  <a:noFill/>
                  <a:miter lim="800000"/>
                  <a:headEnd/>
                  <a:tailEnd/>
                </a:ln>
                <a:effectLst/>
              </p:spPr>
              <p:txBody>
                <a:bodyPr/>
                <a:lstStyle/>
                <a:p>
                  <a:r>
                    <a:rPr lang="en-US" sz="1800" dirty="0">
                      <a:cs typeface="Times New Roman" pitchFamily="18" charset="0"/>
                    </a:rPr>
                    <a:t>X = A - B</a:t>
                  </a:r>
                  <a:endParaRPr lang="en-US" sz="1200" dirty="0">
                    <a:cs typeface="Times New Roman" pitchFamily="18" charset="0"/>
                  </a:endParaRPr>
                </a:p>
                <a:p>
                  <a:pPr eaLnBrk="0" hangingPunct="0"/>
                  <a:endParaRPr lang="en-US" dirty="0"/>
                </a:p>
              </p:txBody>
            </p:sp>
            <p:sp>
              <p:nvSpPr>
                <p:cNvPr id="341102" name="Rectangle 110"/>
                <p:cNvSpPr>
                  <a:spLocks noChangeArrowheads="1"/>
                </p:cNvSpPr>
                <p:nvPr/>
              </p:nvSpPr>
              <p:spPr bwMode="auto">
                <a:xfrm>
                  <a:off x="2802" y="1421"/>
                  <a:ext cx="1401" cy="461"/>
                </a:xfrm>
                <a:prstGeom prst="rect">
                  <a:avLst/>
                </a:prstGeom>
                <a:noFill/>
                <a:ln w="7">
                  <a:solidFill>
                    <a:srgbClr val="A0A0A0"/>
                  </a:solidFill>
                  <a:miter lim="800000"/>
                  <a:headEnd/>
                  <a:tailEnd/>
                </a:ln>
                <a:effectLst/>
              </p:spPr>
              <p:txBody>
                <a:bodyPr/>
                <a:lstStyle/>
                <a:p>
                  <a:endParaRPr lang="en-US"/>
                </a:p>
              </p:txBody>
            </p:sp>
          </p:grpSp>
          <p:grpSp>
            <p:nvGrpSpPr>
              <p:cNvPr id="16" name="Group 113"/>
              <p:cNvGrpSpPr>
                <a:grpSpLocks/>
              </p:cNvGrpSpPr>
              <p:nvPr/>
            </p:nvGrpSpPr>
            <p:grpSpPr bwMode="auto">
              <a:xfrm>
                <a:off x="0" y="1882"/>
                <a:ext cx="1401" cy="461"/>
                <a:chOff x="0" y="1882"/>
                <a:chExt cx="1401" cy="461"/>
              </a:xfrm>
            </p:grpSpPr>
            <p:sp>
              <p:nvSpPr>
                <p:cNvPr id="341071" name="Rectangle 79"/>
                <p:cNvSpPr>
                  <a:spLocks noChangeArrowheads="1"/>
                </p:cNvSpPr>
                <p:nvPr/>
              </p:nvSpPr>
              <p:spPr bwMode="auto">
                <a:xfrm>
                  <a:off x="43" y="1882"/>
                  <a:ext cx="1315" cy="461"/>
                </a:xfrm>
                <a:prstGeom prst="rect">
                  <a:avLst/>
                </a:prstGeom>
                <a:noFill/>
                <a:ln w="9525">
                  <a:noFill/>
                  <a:miter lim="800000"/>
                  <a:headEnd/>
                  <a:tailEnd/>
                </a:ln>
                <a:effectLst/>
              </p:spPr>
              <p:txBody>
                <a:bodyPr/>
                <a:lstStyle/>
                <a:p>
                  <a:r>
                    <a:rPr lang="en-US" sz="1800">
                      <a:cs typeface="Times New Roman" pitchFamily="18" charset="0"/>
                    </a:rPr>
                    <a:t>Multiplication</a:t>
                  </a:r>
                  <a:endParaRPr lang="en-US" sz="1200">
                    <a:cs typeface="Times New Roman" pitchFamily="18" charset="0"/>
                  </a:endParaRPr>
                </a:p>
                <a:p>
                  <a:pPr eaLnBrk="0" hangingPunct="0"/>
                  <a:endParaRPr lang="en-US"/>
                </a:p>
              </p:txBody>
            </p:sp>
            <p:sp>
              <p:nvSpPr>
                <p:cNvPr id="341104" name="Rectangle 112"/>
                <p:cNvSpPr>
                  <a:spLocks noChangeArrowheads="1"/>
                </p:cNvSpPr>
                <p:nvPr/>
              </p:nvSpPr>
              <p:spPr bwMode="auto">
                <a:xfrm>
                  <a:off x="0" y="1882"/>
                  <a:ext cx="1401" cy="461"/>
                </a:xfrm>
                <a:prstGeom prst="rect">
                  <a:avLst/>
                </a:prstGeom>
                <a:noFill/>
                <a:ln w="7">
                  <a:solidFill>
                    <a:srgbClr val="A0A0A0"/>
                  </a:solidFill>
                  <a:miter lim="800000"/>
                  <a:headEnd/>
                  <a:tailEnd/>
                </a:ln>
                <a:effectLst/>
              </p:spPr>
              <p:txBody>
                <a:bodyPr/>
                <a:lstStyle/>
                <a:p>
                  <a:endParaRPr lang="en-US"/>
                </a:p>
              </p:txBody>
            </p:sp>
          </p:grpSp>
          <p:grpSp>
            <p:nvGrpSpPr>
              <p:cNvPr id="17" name="Group 115"/>
              <p:cNvGrpSpPr>
                <a:grpSpLocks/>
              </p:cNvGrpSpPr>
              <p:nvPr/>
            </p:nvGrpSpPr>
            <p:grpSpPr bwMode="auto">
              <a:xfrm>
                <a:off x="1401" y="1882"/>
                <a:ext cx="1401" cy="461"/>
                <a:chOff x="1401" y="1882"/>
                <a:chExt cx="1401" cy="461"/>
              </a:xfrm>
            </p:grpSpPr>
            <p:sp>
              <p:nvSpPr>
                <p:cNvPr id="341072" name="Rectangle 80"/>
                <p:cNvSpPr>
                  <a:spLocks noChangeArrowheads="1"/>
                </p:cNvSpPr>
                <p:nvPr/>
              </p:nvSpPr>
              <p:spPr bwMode="auto">
                <a:xfrm>
                  <a:off x="1444" y="1882"/>
                  <a:ext cx="1315" cy="461"/>
                </a:xfrm>
                <a:prstGeom prst="rect">
                  <a:avLst/>
                </a:prstGeom>
                <a:noFill/>
                <a:ln w="9525">
                  <a:noFill/>
                  <a:miter lim="800000"/>
                  <a:headEnd/>
                  <a:tailEnd/>
                </a:ln>
                <a:effectLst/>
              </p:spPr>
              <p:txBody>
                <a:bodyPr/>
                <a:lstStyle/>
                <a:p>
                  <a:pPr algn="ctr"/>
                  <a:r>
                    <a:rPr lang="en-US" sz="1800">
                      <a:cs typeface="Times New Roman" pitchFamily="18" charset="0"/>
                    </a:rPr>
                    <a:t>*</a:t>
                  </a:r>
                  <a:endParaRPr lang="en-US" sz="1200">
                    <a:cs typeface="Times New Roman" pitchFamily="18" charset="0"/>
                  </a:endParaRPr>
                </a:p>
                <a:p>
                  <a:pPr algn="ctr" eaLnBrk="0" hangingPunct="0"/>
                  <a:endParaRPr lang="en-US"/>
                </a:p>
              </p:txBody>
            </p:sp>
            <p:sp>
              <p:nvSpPr>
                <p:cNvPr id="341106" name="Rectangle 114"/>
                <p:cNvSpPr>
                  <a:spLocks noChangeArrowheads="1"/>
                </p:cNvSpPr>
                <p:nvPr/>
              </p:nvSpPr>
              <p:spPr bwMode="auto">
                <a:xfrm>
                  <a:off x="1401" y="1882"/>
                  <a:ext cx="1401" cy="461"/>
                </a:xfrm>
                <a:prstGeom prst="rect">
                  <a:avLst/>
                </a:prstGeom>
                <a:noFill/>
                <a:ln w="7">
                  <a:solidFill>
                    <a:srgbClr val="A0A0A0"/>
                  </a:solidFill>
                  <a:miter lim="800000"/>
                  <a:headEnd/>
                  <a:tailEnd/>
                </a:ln>
                <a:effectLst/>
              </p:spPr>
              <p:txBody>
                <a:bodyPr/>
                <a:lstStyle/>
                <a:p>
                  <a:endParaRPr lang="en-US"/>
                </a:p>
              </p:txBody>
            </p:sp>
          </p:grpSp>
          <p:grpSp>
            <p:nvGrpSpPr>
              <p:cNvPr id="18" name="Group 117"/>
              <p:cNvGrpSpPr>
                <a:grpSpLocks/>
              </p:cNvGrpSpPr>
              <p:nvPr/>
            </p:nvGrpSpPr>
            <p:grpSpPr bwMode="auto">
              <a:xfrm>
                <a:off x="2802" y="1882"/>
                <a:ext cx="1401" cy="461"/>
                <a:chOff x="2802" y="1882"/>
                <a:chExt cx="1401" cy="461"/>
              </a:xfrm>
            </p:grpSpPr>
            <p:sp>
              <p:nvSpPr>
                <p:cNvPr id="341073" name="Rectangle 81"/>
                <p:cNvSpPr>
                  <a:spLocks noChangeArrowheads="1"/>
                </p:cNvSpPr>
                <p:nvPr/>
              </p:nvSpPr>
              <p:spPr bwMode="auto">
                <a:xfrm>
                  <a:off x="2845" y="1882"/>
                  <a:ext cx="1315" cy="461"/>
                </a:xfrm>
                <a:prstGeom prst="rect">
                  <a:avLst/>
                </a:prstGeom>
                <a:noFill/>
                <a:ln w="9525">
                  <a:noFill/>
                  <a:miter lim="800000"/>
                  <a:headEnd/>
                  <a:tailEnd/>
                </a:ln>
                <a:effectLst/>
              </p:spPr>
              <p:txBody>
                <a:bodyPr/>
                <a:lstStyle/>
                <a:p>
                  <a:r>
                    <a:rPr lang="en-US" sz="1800">
                      <a:cs typeface="Times New Roman" pitchFamily="18" charset="0"/>
                    </a:rPr>
                    <a:t>X = A*B</a:t>
                  </a:r>
                  <a:endParaRPr lang="en-US" sz="1200">
                    <a:cs typeface="Times New Roman" pitchFamily="18" charset="0"/>
                  </a:endParaRPr>
                </a:p>
                <a:p>
                  <a:pPr eaLnBrk="0" hangingPunct="0"/>
                  <a:endParaRPr lang="en-US"/>
                </a:p>
              </p:txBody>
            </p:sp>
            <p:sp>
              <p:nvSpPr>
                <p:cNvPr id="341108" name="Rectangle 116"/>
                <p:cNvSpPr>
                  <a:spLocks noChangeArrowheads="1"/>
                </p:cNvSpPr>
                <p:nvPr/>
              </p:nvSpPr>
              <p:spPr bwMode="auto">
                <a:xfrm>
                  <a:off x="2802" y="1882"/>
                  <a:ext cx="1401" cy="461"/>
                </a:xfrm>
                <a:prstGeom prst="rect">
                  <a:avLst/>
                </a:prstGeom>
                <a:noFill/>
                <a:ln w="7">
                  <a:solidFill>
                    <a:srgbClr val="A0A0A0"/>
                  </a:solidFill>
                  <a:miter lim="800000"/>
                  <a:headEnd/>
                  <a:tailEnd/>
                </a:ln>
                <a:effectLst/>
              </p:spPr>
              <p:txBody>
                <a:bodyPr/>
                <a:lstStyle/>
                <a:p>
                  <a:endParaRPr lang="en-US"/>
                </a:p>
              </p:txBody>
            </p:sp>
          </p:grpSp>
          <p:grpSp>
            <p:nvGrpSpPr>
              <p:cNvPr id="19" name="Group 119"/>
              <p:cNvGrpSpPr>
                <a:grpSpLocks/>
              </p:cNvGrpSpPr>
              <p:nvPr/>
            </p:nvGrpSpPr>
            <p:grpSpPr bwMode="auto">
              <a:xfrm>
                <a:off x="0" y="2343"/>
                <a:ext cx="1401" cy="461"/>
                <a:chOff x="0" y="2343"/>
                <a:chExt cx="1401" cy="461"/>
              </a:xfrm>
            </p:grpSpPr>
            <p:sp>
              <p:nvSpPr>
                <p:cNvPr id="341074" name="Rectangle 82"/>
                <p:cNvSpPr>
                  <a:spLocks noChangeArrowheads="1"/>
                </p:cNvSpPr>
                <p:nvPr/>
              </p:nvSpPr>
              <p:spPr bwMode="auto">
                <a:xfrm>
                  <a:off x="43" y="2343"/>
                  <a:ext cx="1315" cy="461"/>
                </a:xfrm>
                <a:prstGeom prst="rect">
                  <a:avLst/>
                </a:prstGeom>
                <a:noFill/>
                <a:ln w="9525">
                  <a:noFill/>
                  <a:miter lim="800000"/>
                  <a:headEnd/>
                  <a:tailEnd/>
                </a:ln>
                <a:effectLst/>
              </p:spPr>
              <p:txBody>
                <a:bodyPr/>
                <a:lstStyle/>
                <a:p>
                  <a:r>
                    <a:rPr lang="en-US" sz="1800">
                      <a:cs typeface="Times New Roman" pitchFamily="18" charset="0"/>
                    </a:rPr>
                    <a:t>Division</a:t>
                  </a:r>
                  <a:endParaRPr lang="en-US" sz="1200">
                    <a:cs typeface="Times New Roman" pitchFamily="18" charset="0"/>
                  </a:endParaRPr>
                </a:p>
                <a:p>
                  <a:pPr eaLnBrk="0" hangingPunct="0"/>
                  <a:endParaRPr lang="en-US"/>
                </a:p>
              </p:txBody>
            </p:sp>
            <p:sp>
              <p:nvSpPr>
                <p:cNvPr id="341110" name="Rectangle 118"/>
                <p:cNvSpPr>
                  <a:spLocks noChangeArrowheads="1"/>
                </p:cNvSpPr>
                <p:nvPr/>
              </p:nvSpPr>
              <p:spPr bwMode="auto">
                <a:xfrm>
                  <a:off x="0" y="2343"/>
                  <a:ext cx="1401" cy="461"/>
                </a:xfrm>
                <a:prstGeom prst="rect">
                  <a:avLst/>
                </a:prstGeom>
                <a:noFill/>
                <a:ln w="7">
                  <a:solidFill>
                    <a:srgbClr val="A0A0A0"/>
                  </a:solidFill>
                  <a:miter lim="800000"/>
                  <a:headEnd/>
                  <a:tailEnd/>
                </a:ln>
                <a:effectLst/>
              </p:spPr>
              <p:txBody>
                <a:bodyPr/>
                <a:lstStyle/>
                <a:p>
                  <a:endParaRPr lang="en-US"/>
                </a:p>
              </p:txBody>
            </p:sp>
          </p:grpSp>
          <p:grpSp>
            <p:nvGrpSpPr>
              <p:cNvPr id="20" name="Group 121"/>
              <p:cNvGrpSpPr>
                <a:grpSpLocks/>
              </p:cNvGrpSpPr>
              <p:nvPr/>
            </p:nvGrpSpPr>
            <p:grpSpPr bwMode="auto">
              <a:xfrm>
                <a:off x="1401" y="2343"/>
                <a:ext cx="1401" cy="461"/>
                <a:chOff x="1401" y="2343"/>
                <a:chExt cx="1401" cy="461"/>
              </a:xfrm>
            </p:grpSpPr>
            <p:sp>
              <p:nvSpPr>
                <p:cNvPr id="341075" name="Rectangle 83"/>
                <p:cNvSpPr>
                  <a:spLocks noChangeArrowheads="1"/>
                </p:cNvSpPr>
                <p:nvPr/>
              </p:nvSpPr>
              <p:spPr bwMode="auto">
                <a:xfrm>
                  <a:off x="1444" y="2343"/>
                  <a:ext cx="1315" cy="461"/>
                </a:xfrm>
                <a:prstGeom prst="rect">
                  <a:avLst/>
                </a:prstGeom>
                <a:noFill/>
                <a:ln w="9525">
                  <a:noFill/>
                  <a:miter lim="800000"/>
                  <a:headEnd/>
                  <a:tailEnd/>
                </a:ln>
                <a:effectLst/>
              </p:spPr>
              <p:txBody>
                <a:bodyPr/>
                <a:lstStyle/>
                <a:p>
                  <a:pPr algn="ctr"/>
                  <a:r>
                    <a:rPr lang="en-US" sz="1800">
                      <a:cs typeface="Times New Roman" pitchFamily="18" charset="0"/>
                    </a:rPr>
                    <a:t>/</a:t>
                  </a:r>
                  <a:endParaRPr lang="en-US" sz="1200">
                    <a:cs typeface="Times New Roman" pitchFamily="18" charset="0"/>
                  </a:endParaRPr>
                </a:p>
                <a:p>
                  <a:pPr algn="ctr" eaLnBrk="0" hangingPunct="0"/>
                  <a:endParaRPr lang="en-US"/>
                </a:p>
              </p:txBody>
            </p:sp>
            <p:sp>
              <p:nvSpPr>
                <p:cNvPr id="341112" name="Rectangle 120"/>
                <p:cNvSpPr>
                  <a:spLocks noChangeArrowheads="1"/>
                </p:cNvSpPr>
                <p:nvPr/>
              </p:nvSpPr>
              <p:spPr bwMode="auto">
                <a:xfrm>
                  <a:off x="1401" y="2343"/>
                  <a:ext cx="1401" cy="461"/>
                </a:xfrm>
                <a:prstGeom prst="rect">
                  <a:avLst/>
                </a:prstGeom>
                <a:noFill/>
                <a:ln w="7">
                  <a:solidFill>
                    <a:srgbClr val="A0A0A0"/>
                  </a:solidFill>
                  <a:miter lim="800000"/>
                  <a:headEnd/>
                  <a:tailEnd/>
                </a:ln>
                <a:effectLst/>
              </p:spPr>
              <p:txBody>
                <a:bodyPr/>
                <a:lstStyle/>
                <a:p>
                  <a:endParaRPr lang="en-US"/>
                </a:p>
              </p:txBody>
            </p:sp>
          </p:grpSp>
          <p:grpSp>
            <p:nvGrpSpPr>
              <p:cNvPr id="21" name="Group 123"/>
              <p:cNvGrpSpPr>
                <a:grpSpLocks/>
              </p:cNvGrpSpPr>
              <p:nvPr/>
            </p:nvGrpSpPr>
            <p:grpSpPr bwMode="auto">
              <a:xfrm>
                <a:off x="2802" y="2343"/>
                <a:ext cx="1401" cy="461"/>
                <a:chOff x="2802" y="2343"/>
                <a:chExt cx="1401" cy="461"/>
              </a:xfrm>
            </p:grpSpPr>
            <p:sp>
              <p:nvSpPr>
                <p:cNvPr id="341076" name="Rectangle 84"/>
                <p:cNvSpPr>
                  <a:spLocks noChangeArrowheads="1"/>
                </p:cNvSpPr>
                <p:nvPr/>
              </p:nvSpPr>
              <p:spPr bwMode="auto">
                <a:xfrm>
                  <a:off x="2845" y="2343"/>
                  <a:ext cx="1315" cy="461"/>
                </a:xfrm>
                <a:prstGeom prst="rect">
                  <a:avLst/>
                </a:prstGeom>
                <a:noFill/>
                <a:ln w="9525">
                  <a:noFill/>
                  <a:miter lim="800000"/>
                  <a:headEnd/>
                  <a:tailEnd/>
                </a:ln>
                <a:effectLst/>
              </p:spPr>
              <p:txBody>
                <a:bodyPr/>
                <a:lstStyle/>
                <a:p>
                  <a:r>
                    <a:rPr lang="en-US" sz="1800">
                      <a:cs typeface="Times New Roman" pitchFamily="18" charset="0"/>
                    </a:rPr>
                    <a:t>X = A/B</a:t>
                  </a:r>
                  <a:endParaRPr lang="en-US" sz="1200">
                    <a:cs typeface="Times New Roman" pitchFamily="18" charset="0"/>
                  </a:endParaRPr>
                </a:p>
                <a:p>
                  <a:pPr eaLnBrk="0" hangingPunct="0"/>
                  <a:endParaRPr lang="en-US"/>
                </a:p>
              </p:txBody>
            </p:sp>
            <p:sp>
              <p:nvSpPr>
                <p:cNvPr id="341114" name="Rectangle 122"/>
                <p:cNvSpPr>
                  <a:spLocks noChangeArrowheads="1"/>
                </p:cNvSpPr>
                <p:nvPr/>
              </p:nvSpPr>
              <p:spPr bwMode="auto">
                <a:xfrm>
                  <a:off x="2802" y="2343"/>
                  <a:ext cx="1401" cy="461"/>
                </a:xfrm>
                <a:prstGeom prst="rect">
                  <a:avLst/>
                </a:prstGeom>
                <a:noFill/>
                <a:ln w="7">
                  <a:solidFill>
                    <a:srgbClr val="A0A0A0"/>
                  </a:solidFill>
                  <a:miter lim="800000"/>
                  <a:headEnd/>
                  <a:tailEnd/>
                </a:ln>
                <a:effectLst/>
              </p:spPr>
              <p:txBody>
                <a:bodyPr/>
                <a:lstStyle/>
                <a:p>
                  <a:endParaRPr lang="en-US"/>
                </a:p>
              </p:txBody>
            </p:sp>
          </p:grpSp>
          <p:grpSp>
            <p:nvGrpSpPr>
              <p:cNvPr id="22" name="Group 125"/>
              <p:cNvGrpSpPr>
                <a:grpSpLocks/>
              </p:cNvGrpSpPr>
              <p:nvPr/>
            </p:nvGrpSpPr>
            <p:grpSpPr bwMode="auto">
              <a:xfrm>
                <a:off x="0" y="2804"/>
                <a:ext cx="1401" cy="461"/>
                <a:chOff x="0" y="2804"/>
                <a:chExt cx="1401" cy="461"/>
              </a:xfrm>
            </p:grpSpPr>
            <p:sp>
              <p:nvSpPr>
                <p:cNvPr id="341077" name="Rectangle 85"/>
                <p:cNvSpPr>
                  <a:spLocks noChangeArrowheads="1"/>
                </p:cNvSpPr>
                <p:nvPr/>
              </p:nvSpPr>
              <p:spPr bwMode="auto">
                <a:xfrm>
                  <a:off x="43" y="2804"/>
                  <a:ext cx="1315" cy="461"/>
                </a:xfrm>
                <a:prstGeom prst="rect">
                  <a:avLst/>
                </a:prstGeom>
                <a:noFill/>
                <a:ln w="9525">
                  <a:noFill/>
                  <a:miter lim="800000"/>
                  <a:headEnd/>
                  <a:tailEnd/>
                </a:ln>
                <a:effectLst/>
              </p:spPr>
              <p:txBody>
                <a:bodyPr/>
                <a:lstStyle/>
                <a:p>
                  <a:r>
                    <a:rPr lang="en-US" sz="1800" dirty="0">
                      <a:cs typeface="Times New Roman" pitchFamily="18" charset="0"/>
                    </a:rPr>
                    <a:t>Exponentiation</a:t>
                  </a:r>
                  <a:endParaRPr lang="en-US" sz="1200" dirty="0">
                    <a:cs typeface="Times New Roman" pitchFamily="18" charset="0"/>
                  </a:endParaRPr>
                </a:p>
                <a:p>
                  <a:pPr eaLnBrk="0" hangingPunct="0"/>
                  <a:endParaRPr lang="en-US" dirty="0"/>
                </a:p>
              </p:txBody>
            </p:sp>
            <p:sp>
              <p:nvSpPr>
                <p:cNvPr id="341116" name="Rectangle 124"/>
                <p:cNvSpPr>
                  <a:spLocks noChangeArrowheads="1"/>
                </p:cNvSpPr>
                <p:nvPr/>
              </p:nvSpPr>
              <p:spPr bwMode="auto">
                <a:xfrm>
                  <a:off x="0" y="2804"/>
                  <a:ext cx="1401" cy="461"/>
                </a:xfrm>
                <a:prstGeom prst="rect">
                  <a:avLst/>
                </a:prstGeom>
                <a:noFill/>
                <a:ln w="7">
                  <a:solidFill>
                    <a:srgbClr val="A0A0A0"/>
                  </a:solidFill>
                  <a:miter lim="800000"/>
                  <a:headEnd/>
                  <a:tailEnd/>
                </a:ln>
                <a:effectLst/>
              </p:spPr>
              <p:txBody>
                <a:bodyPr/>
                <a:lstStyle/>
                <a:p>
                  <a:endParaRPr lang="en-US"/>
                </a:p>
              </p:txBody>
            </p:sp>
          </p:grpSp>
          <p:grpSp>
            <p:nvGrpSpPr>
              <p:cNvPr id="23" name="Group 127"/>
              <p:cNvGrpSpPr>
                <a:grpSpLocks/>
              </p:cNvGrpSpPr>
              <p:nvPr/>
            </p:nvGrpSpPr>
            <p:grpSpPr bwMode="auto">
              <a:xfrm>
                <a:off x="1401" y="2804"/>
                <a:ext cx="1401" cy="461"/>
                <a:chOff x="1401" y="2804"/>
                <a:chExt cx="1401" cy="461"/>
              </a:xfrm>
            </p:grpSpPr>
            <p:sp>
              <p:nvSpPr>
                <p:cNvPr id="341078" name="Rectangle 86"/>
                <p:cNvSpPr>
                  <a:spLocks noChangeArrowheads="1"/>
                </p:cNvSpPr>
                <p:nvPr/>
              </p:nvSpPr>
              <p:spPr bwMode="auto">
                <a:xfrm>
                  <a:off x="1444" y="2804"/>
                  <a:ext cx="1315" cy="461"/>
                </a:xfrm>
                <a:prstGeom prst="rect">
                  <a:avLst/>
                </a:prstGeom>
                <a:noFill/>
                <a:ln w="9525">
                  <a:noFill/>
                  <a:miter lim="800000"/>
                  <a:headEnd/>
                  <a:tailEnd/>
                </a:ln>
                <a:effectLst/>
              </p:spPr>
              <p:txBody>
                <a:bodyPr/>
                <a:lstStyle/>
                <a:p>
                  <a:pPr algn="ctr"/>
                  <a:r>
                    <a:rPr lang="en-US" sz="1800">
                      <a:cs typeface="Times New Roman" pitchFamily="18" charset="0"/>
                    </a:rPr>
                    <a:t>^</a:t>
                  </a:r>
                  <a:endParaRPr lang="en-US" sz="1200">
                    <a:cs typeface="Times New Roman" pitchFamily="18" charset="0"/>
                  </a:endParaRPr>
                </a:p>
                <a:p>
                  <a:pPr algn="ctr" eaLnBrk="0" hangingPunct="0"/>
                  <a:endParaRPr lang="en-US"/>
                </a:p>
              </p:txBody>
            </p:sp>
            <p:sp>
              <p:nvSpPr>
                <p:cNvPr id="341118" name="Rectangle 126"/>
                <p:cNvSpPr>
                  <a:spLocks noChangeArrowheads="1"/>
                </p:cNvSpPr>
                <p:nvPr/>
              </p:nvSpPr>
              <p:spPr bwMode="auto">
                <a:xfrm>
                  <a:off x="1401" y="2804"/>
                  <a:ext cx="1401" cy="461"/>
                </a:xfrm>
                <a:prstGeom prst="rect">
                  <a:avLst/>
                </a:prstGeom>
                <a:noFill/>
                <a:ln w="7">
                  <a:solidFill>
                    <a:srgbClr val="A0A0A0"/>
                  </a:solidFill>
                  <a:miter lim="800000"/>
                  <a:headEnd/>
                  <a:tailEnd/>
                </a:ln>
                <a:effectLst/>
              </p:spPr>
              <p:txBody>
                <a:bodyPr/>
                <a:lstStyle/>
                <a:p>
                  <a:endParaRPr lang="en-US"/>
                </a:p>
              </p:txBody>
            </p:sp>
          </p:grpSp>
          <p:grpSp>
            <p:nvGrpSpPr>
              <p:cNvPr id="24" name="Group 129"/>
              <p:cNvGrpSpPr>
                <a:grpSpLocks/>
              </p:cNvGrpSpPr>
              <p:nvPr/>
            </p:nvGrpSpPr>
            <p:grpSpPr bwMode="auto">
              <a:xfrm>
                <a:off x="2802" y="2804"/>
                <a:ext cx="1401" cy="461"/>
                <a:chOff x="2802" y="2804"/>
                <a:chExt cx="1401" cy="461"/>
              </a:xfrm>
            </p:grpSpPr>
            <p:sp>
              <p:nvSpPr>
                <p:cNvPr id="341079" name="Rectangle 87"/>
                <p:cNvSpPr>
                  <a:spLocks noChangeArrowheads="1"/>
                </p:cNvSpPr>
                <p:nvPr/>
              </p:nvSpPr>
              <p:spPr bwMode="auto">
                <a:xfrm>
                  <a:off x="2845" y="2804"/>
                  <a:ext cx="1315" cy="461"/>
                </a:xfrm>
                <a:prstGeom prst="rect">
                  <a:avLst/>
                </a:prstGeom>
                <a:noFill/>
                <a:ln w="9525">
                  <a:noFill/>
                  <a:miter lim="800000"/>
                  <a:headEnd/>
                  <a:tailEnd/>
                </a:ln>
                <a:effectLst/>
              </p:spPr>
              <p:txBody>
                <a:bodyPr/>
                <a:lstStyle/>
                <a:p>
                  <a:r>
                    <a:rPr lang="en-US" sz="1800">
                      <a:cs typeface="Times New Roman" pitchFamily="18" charset="0"/>
                    </a:rPr>
                    <a:t>X = A^2 + B^2</a:t>
                  </a:r>
                  <a:endParaRPr lang="en-US" sz="1200">
                    <a:cs typeface="Times New Roman" pitchFamily="18" charset="0"/>
                  </a:endParaRPr>
                </a:p>
                <a:p>
                  <a:pPr eaLnBrk="0" hangingPunct="0"/>
                  <a:endParaRPr lang="en-US"/>
                </a:p>
              </p:txBody>
            </p:sp>
            <p:sp>
              <p:nvSpPr>
                <p:cNvPr id="341120" name="Rectangle 128"/>
                <p:cNvSpPr>
                  <a:spLocks noChangeArrowheads="1"/>
                </p:cNvSpPr>
                <p:nvPr/>
              </p:nvSpPr>
              <p:spPr bwMode="auto">
                <a:xfrm>
                  <a:off x="2802" y="2804"/>
                  <a:ext cx="1401" cy="461"/>
                </a:xfrm>
                <a:prstGeom prst="rect">
                  <a:avLst/>
                </a:prstGeom>
                <a:noFill/>
                <a:ln w="7">
                  <a:solidFill>
                    <a:srgbClr val="A0A0A0"/>
                  </a:solidFill>
                  <a:miter lim="800000"/>
                  <a:headEnd/>
                  <a:tailEnd/>
                </a:ln>
                <a:effectLst/>
              </p:spPr>
              <p:txBody>
                <a:bodyPr/>
                <a:lstStyle/>
                <a:p>
                  <a:endParaRPr lang="en-US"/>
                </a:p>
              </p:txBody>
            </p:sp>
          </p:grpSp>
        </p:grpSp>
        <p:sp>
          <p:nvSpPr>
            <p:cNvPr id="341123" name="Rectangle 131"/>
            <p:cNvSpPr>
              <a:spLocks noChangeArrowheads="1"/>
            </p:cNvSpPr>
            <p:nvPr/>
          </p:nvSpPr>
          <p:spPr bwMode="auto">
            <a:xfrm>
              <a:off x="-3" y="458"/>
              <a:ext cx="4209" cy="2810"/>
            </a:xfrm>
            <a:prstGeom prst="rect">
              <a:avLst/>
            </a:prstGeom>
            <a:noFill/>
            <a:ln w="9525">
              <a:solidFill>
                <a:srgbClr val="A0A0A0"/>
              </a:solidFill>
              <a:miter lim="800000"/>
              <a:headEnd/>
              <a:tailEnd/>
            </a:ln>
            <a:effectLst/>
          </p:spPr>
          <p:txBody>
            <a:bodyPr/>
            <a:lstStyle/>
            <a:p>
              <a:endParaRPr lang="en-US"/>
            </a:p>
          </p:txBody>
        </p:sp>
      </p:grpSp>
      <p:sp>
        <p:nvSpPr>
          <p:cNvPr id="341125" name="Rectangle 133"/>
          <p:cNvSpPr>
            <a:spLocks noChangeArrowheads="1"/>
          </p:cNvSpPr>
          <p:nvPr/>
        </p:nvSpPr>
        <p:spPr bwMode="auto">
          <a:xfrm>
            <a:off x="3175" y="5657850"/>
            <a:ext cx="9144000" cy="731838"/>
          </a:xfrm>
          <a:prstGeom prst="rect">
            <a:avLst/>
          </a:prstGeom>
          <a:noFill/>
          <a:ln w="9525">
            <a:noFill/>
            <a:miter lim="800000"/>
            <a:headEnd/>
            <a:tailEnd/>
          </a:ln>
          <a:effectLst/>
        </p:spPr>
        <p:txBody>
          <a:bodyPr>
            <a:spAutoFit/>
          </a:bodyPr>
          <a:lstStyle/>
          <a:p>
            <a:r>
              <a:rPr lang="en-US" sz="1800">
                <a:cs typeface="Times New Roman" pitchFamily="18" charset="0"/>
              </a:rPr>
              <a:t> </a:t>
            </a:r>
            <a:endParaRPr lang="en-US" sz="1200">
              <a:cs typeface="Times New Roman" pitchFamily="18" charset="0"/>
            </a:endParaRPr>
          </a:p>
          <a:p>
            <a:pPr eaLnBrk="0" hangingPunct="0"/>
            <a:endParaRPr lang="en-US"/>
          </a:p>
        </p:txBody>
      </p:sp>
      <p:grpSp>
        <p:nvGrpSpPr>
          <p:cNvPr id="25" name="Group 259"/>
          <p:cNvGrpSpPr>
            <a:grpSpLocks/>
          </p:cNvGrpSpPr>
          <p:nvPr/>
        </p:nvGrpSpPr>
        <p:grpSpPr bwMode="auto">
          <a:xfrm>
            <a:off x="69849" y="3921818"/>
            <a:ext cx="5919788" cy="2203450"/>
            <a:chOff x="-3" y="-3"/>
            <a:chExt cx="4209" cy="2772"/>
          </a:xfrm>
        </p:grpSpPr>
        <p:grpSp>
          <p:nvGrpSpPr>
            <p:cNvPr id="26" name="Group 257"/>
            <p:cNvGrpSpPr>
              <a:grpSpLocks/>
            </p:cNvGrpSpPr>
            <p:nvPr/>
          </p:nvGrpSpPr>
          <p:grpSpPr bwMode="auto">
            <a:xfrm>
              <a:off x="0" y="0"/>
              <a:ext cx="4203" cy="2766"/>
              <a:chOff x="0" y="0"/>
              <a:chExt cx="4203" cy="2766"/>
            </a:xfrm>
          </p:grpSpPr>
          <p:grpSp>
            <p:nvGrpSpPr>
              <p:cNvPr id="27" name="Group 218"/>
              <p:cNvGrpSpPr>
                <a:grpSpLocks/>
              </p:cNvGrpSpPr>
              <p:nvPr/>
            </p:nvGrpSpPr>
            <p:grpSpPr bwMode="auto">
              <a:xfrm>
                <a:off x="0" y="0"/>
                <a:ext cx="2073" cy="461"/>
                <a:chOff x="0" y="0"/>
                <a:chExt cx="2073" cy="461"/>
              </a:xfrm>
            </p:grpSpPr>
            <p:sp>
              <p:nvSpPr>
                <p:cNvPr id="341209" name="Rectangle 217"/>
                <p:cNvSpPr>
                  <a:spLocks noChangeArrowheads="1"/>
                </p:cNvSpPr>
                <p:nvPr/>
              </p:nvSpPr>
              <p:spPr bwMode="auto">
                <a:xfrm>
                  <a:off x="0" y="0"/>
                  <a:ext cx="2073" cy="461"/>
                </a:xfrm>
                <a:prstGeom prst="rect">
                  <a:avLst/>
                </a:prstGeom>
                <a:solidFill>
                  <a:srgbClr val="99CCFF"/>
                </a:solidFill>
                <a:ln w="9525">
                  <a:noFill/>
                  <a:miter lim="800000"/>
                  <a:headEnd/>
                  <a:tailEnd/>
                </a:ln>
                <a:effectLst/>
              </p:spPr>
              <p:txBody>
                <a:bodyPr/>
                <a:lstStyle/>
                <a:p>
                  <a:endParaRPr lang="en-US"/>
                </a:p>
              </p:txBody>
            </p:sp>
            <p:grpSp>
              <p:nvGrpSpPr>
                <p:cNvPr id="28" name="Group 216"/>
                <p:cNvGrpSpPr>
                  <a:grpSpLocks/>
                </p:cNvGrpSpPr>
                <p:nvPr/>
              </p:nvGrpSpPr>
              <p:grpSpPr bwMode="auto">
                <a:xfrm>
                  <a:off x="0" y="0"/>
                  <a:ext cx="2073" cy="461"/>
                  <a:chOff x="0" y="0"/>
                  <a:chExt cx="2073" cy="461"/>
                </a:xfrm>
              </p:grpSpPr>
              <p:sp>
                <p:nvSpPr>
                  <p:cNvPr id="341189" name="Rectangle 197"/>
                  <p:cNvSpPr>
                    <a:spLocks noChangeArrowheads="1"/>
                  </p:cNvSpPr>
                  <p:nvPr/>
                </p:nvSpPr>
                <p:spPr bwMode="auto">
                  <a:xfrm>
                    <a:off x="43" y="0"/>
                    <a:ext cx="1987" cy="461"/>
                  </a:xfrm>
                  <a:prstGeom prst="rect">
                    <a:avLst/>
                  </a:prstGeom>
                  <a:solidFill>
                    <a:srgbClr val="99CCFF"/>
                  </a:solidFill>
                  <a:ln w="9525">
                    <a:noFill/>
                    <a:miter lim="800000"/>
                    <a:headEnd/>
                    <a:tailEnd/>
                  </a:ln>
                  <a:effectLst/>
                </p:spPr>
                <p:txBody>
                  <a:bodyPr/>
                  <a:lstStyle/>
                  <a:p>
                    <a:r>
                      <a:rPr lang="en-US" sz="1800">
                        <a:cs typeface="Times New Roman" pitchFamily="18" charset="0"/>
                      </a:rPr>
                      <a:t>Operation</a:t>
                    </a:r>
                    <a:endParaRPr lang="en-US" sz="1200">
                      <a:cs typeface="Times New Roman" pitchFamily="18" charset="0"/>
                    </a:endParaRPr>
                  </a:p>
                  <a:p>
                    <a:pPr eaLnBrk="0" hangingPunct="0"/>
                    <a:endParaRPr lang="en-US"/>
                  </a:p>
                </p:txBody>
              </p:sp>
              <p:sp>
                <p:nvSpPr>
                  <p:cNvPr id="341207" name="Rectangle 215"/>
                  <p:cNvSpPr>
                    <a:spLocks noChangeArrowheads="1"/>
                  </p:cNvSpPr>
                  <p:nvPr/>
                </p:nvSpPr>
                <p:spPr bwMode="auto">
                  <a:xfrm>
                    <a:off x="0" y="0"/>
                    <a:ext cx="2073" cy="461"/>
                  </a:xfrm>
                  <a:prstGeom prst="rect">
                    <a:avLst/>
                  </a:prstGeom>
                  <a:noFill/>
                  <a:ln w="7">
                    <a:solidFill>
                      <a:srgbClr val="A0A0A0"/>
                    </a:solidFill>
                    <a:miter lim="800000"/>
                    <a:headEnd/>
                    <a:tailEnd/>
                  </a:ln>
                  <a:effectLst/>
                </p:spPr>
                <p:txBody>
                  <a:bodyPr/>
                  <a:lstStyle/>
                  <a:p>
                    <a:endParaRPr lang="en-US"/>
                  </a:p>
                </p:txBody>
              </p:sp>
            </p:grpSp>
          </p:grpSp>
          <p:grpSp>
            <p:nvGrpSpPr>
              <p:cNvPr id="29" name="Group 222"/>
              <p:cNvGrpSpPr>
                <a:grpSpLocks/>
              </p:cNvGrpSpPr>
              <p:nvPr/>
            </p:nvGrpSpPr>
            <p:grpSpPr bwMode="auto">
              <a:xfrm>
                <a:off x="2073" y="0"/>
                <a:ext cx="1094" cy="461"/>
                <a:chOff x="2073" y="0"/>
                <a:chExt cx="1094" cy="461"/>
              </a:xfrm>
            </p:grpSpPr>
            <p:sp>
              <p:nvSpPr>
                <p:cNvPr id="341213" name="Rectangle 221"/>
                <p:cNvSpPr>
                  <a:spLocks noChangeArrowheads="1"/>
                </p:cNvSpPr>
                <p:nvPr/>
              </p:nvSpPr>
              <p:spPr bwMode="auto">
                <a:xfrm>
                  <a:off x="2073" y="0"/>
                  <a:ext cx="1094" cy="461"/>
                </a:xfrm>
                <a:prstGeom prst="rect">
                  <a:avLst/>
                </a:prstGeom>
                <a:solidFill>
                  <a:srgbClr val="99CCFF"/>
                </a:solidFill>
                <a:ln w="9525">
                  <a:noFill/>
                  <a:miter lim="800000"/>
                  <a:headEnd/>
                  <a:tailEnd/>
                </a:ln>
                <a:effectLst/>
              </p:spPr>
              <p:txBody>
                <a:bodyPr/>
                <a:lstStyle/>
                <a:p>
                  <a:endParaRPr lang="en-US"/>
                </a:p>
              </p:txBody>
            </p:sp>
            <p:grpSp>
              <p:nvGrpSpPr>
                <p:cNvPr id="30" name="Group 220"/>
                <p:cNvGrpSpPr>
                  <a:grpSpLocks/>
                </p:cNvGrpSpPr>
                <p:nvPr/>
              </p:nvGrpSpPr>
              <p:grpSpPr bwMode="auto">
                <a:xfrm>
                  <a:off x="2073" y="0"/>
                  <a:ext cx="1094" cy="461"/>
                  <a:chOff x="2073" y="0"/>
                  <a:chExt cx="1094" cy="461"/>
                </a:xfrm>
              </p:grpSpPr>
              <p:sp>
                <p:nvSpPr>
                  <p:cNvPr id="341190" name="Rectangle 198"/>
                  <p:cNvSpPr>
                    <a:spLocks noChangeArrowheads="1"/>
                  </p:cNvSpPr>
                  <p:nvPr/>
                </p:nvSpPr>
                <p:spPr bwMode="auto">
                  <a:xfrm>
                    <a:off x="2116" y="0"/>
                    <a:ext cx="1008" cy="461"/>
                  </a:xfrm>
                  <a:prstGeom prst="rect">
                    <a:avLst/>
                  </a:prstGeom>
                  <a:solidFill>
                    <a:srgbClr val="99CCFF"/>
                  </a:solidFill>
                  <a:ln w="9525">
                    <a:noFill/>
                    <a:miter lim="800000"/>
                    <a:headEnd/>
                    <a:tailEnd/>
                  </a:ln>
                  <a:effectLst/>
                </p:spPr>
                <p:txBody>
                  <a:bodyPr/>
                  <a:lstStyle/>
                  <a:p>
                    <a:pPr algn="ctr"/>
                    <a:r>
                      <a:rPr lang="en-US" sz="1800">
                        <a:cs typeface="Times New Roman" pitchFamily="18" charset="0"/>
                      </a:rPr>
                      <a:t>Symbol</a:t>
                    </a:r>
                    <a:endParaRPr lang="en-US" sz="1200">
                      <a:cs typeface="Times New Roman" pitchFamily="18" charset="0"/>
                    </a:endParaRPr>
                  </a:p>
                  <a:p>
                    <a:pPr algn="ctr" eaLnBrk="0" hangingPunct="0"/>
                    <a:endParaRPr lang="en-US"/>
                  </a:p>
                </p:txBody>
              </p:sp>
              <p:sp>
                <p:nvSpPr>
                  <p:cNvPr id="341211" name="Rectangle 219"/>
                  <p:cNvSpPr>
                    <a:spLocks noChangeArrowheads="1"/>
                  </p:cNvSpPr>
                  <p:nvPr/>
                </p:nvSpPr>
                <p:spPr bwMode="auto">
                  <a:xfrm>
                    <a:off x="2073" y="0"/>
                    <a:ext cx="1094" cy="461"/>
                  </a:xfrm>
                  <a:prstGeom prst="rect">
                    <a:avLst/>
                  </a:prstGeom>
                  <a:noFill/>
                  <a:ln w="7">
                    <a:solidFill>
                      <a:srgbClr val="A0A0A0"/>
                    </a:solidFill>
                    <a:miter lim="800000"/>
                    <a:headEnd/>
                    <a:tailEnd/>
                  </a:ln>
                  <a:effectLst/>
                </p:spPr>
                <p:txBody>
                  <a:bodyPr/>
                  <a:lstStyle/>
                  <a:p>
                    <a:endParaRPr lang="en-US"/>
                  </a:p>
                </p:txBody>
              </p:sp>
            </p:grpSp>
          </p:grpSp>
          <p:grpSp>
            <p:nvGrpSpPr>
              <p:cNvPr id="31" name="Group 226"/>
              <p:cNvGrpSpPr>
                <a:grpSpLocks/>
              </p:cNvGrpSpPr>
              <p:nvPr/>
            </p:nvGrpSpPr>
            <p:grpSpPr bwMode="auto">
              <a:xfrm>
                <a:off x="3167" y="0"/>
                <a:ext cx="1036" cy="461"/>
                <a:chOff x="3167" y="0"/>
                <a:chExt cx="1036" cy="461"/>
              </a:xfrm>
            </p:grpSpPr>
            <p:sp>
              <p:nvSpPr>
                <p:cNvPr id="341217" name="Rectangle 225"/>
                <p:cNvSpPr>
                  <a:spLocks noChangeArrowheads="1"/>
                </p:cNvSpPr>
                <p:nvPr/>
              </p:nvSpPr>
              <p:spPr bwMode="auto">
                <a:xfrm>
                  <a:off x="3167" y="0"/>
                  <a:ext cx="1036" cy="461"/>
                </a:xfrm>
                <a:prstGeom prst="rect">
                  <a:avLst/>
                </a:prstGeom>
                <a:solidFill>
                  <a:srgbClr val="99CCFF"/>
                </a:solidFill>
                <a:ln w="9525">
                  <a:noFill/>
                  <a:miter lim="800000"/>
                  <a:headEnd/>
                  <a:tailEnd/>
                </a:ln>
                <a:effectLst/>
              </p:spPr>
              <p:txBody>
                <a:bodyPr/>
                <a:lstStyle/>
                <a:p>
                  <a:endParaRPr lang="en-US"/>
                </a:p>
              </p:txBody>
            </p:sp>
            <p:grpSp>
              <p:nvGrpSpPr>
                <p:cNvPr id="341184" name="Group 224"/>
                <p:cNvGrpSpPr>
                  <a:grpSpLocks/>
                </p:cNvGrpSpPr>
                <p:nvPr/>
              </p:nvGrpSpPr>
              <p:grpSpPr bwMode="auto">
                <a:xfrm>
                  <a:off x="3167" y="0"/>
                  <a:ext cx="1036" cy="461"/>
                  <a:chOff x="3167" y="0"/>
                  <a:chExt cx="1036" cy="461"/>
                </a:xfrm>
              </p:grpSpPr>
              <p:sp>
                <p:nvSpPr>
                  <p:cNvPr id="341191" name="Rectangle 199"/>
                  <p:cNvSpPr>
                    <a:spLocks noChangeArrowheads="1"/>
                  </p:cNvSpPr>
                  <p:nvPr/>
                </p:nvSpPr>
                <p:spPr bwMode="auto">
                  <a:xfrm>
                    <a:off x="3210" y="0"/>
                    <a:ext cx="950" cy="461"/>
                  </a:xfrm>
                  <a:prstGeom prst="rect">
                    <a:avLst/>
                  </a:prstGeom>
                  <a:solidFill>
                    <a:srgbClr val="99CCFF"/>
                  </a:solidFill>
                  <a:ln w="9525">
                    <a:noFill/>
                    <a:miter lim="800000"/>
                    <a:headEnd/>
                    <a:tailEnd/>
                  </a:ln>
                  <a:effectLst/>
                </p:spPr>
                <p:txBody>
                  <a:bodyPr lIns="0" tIns="0" rIns="0" bIns="0"/>
                  <a:lstStyle/>
                  <a:p>
                    <a:pPr algn="ctr"/>
                    <a:r>
                      <a:rPr lang="en-US" sz="1800">
                        <a:cs typeface="Times New Roman" pitchFamily="18" charset="0"/>
                      </a:rPr>
                      <a:t>Precedence</a:t>
                    </a:r>
                  </a:p>
                  <a:p>
                    <a:pPr algn="ctr" eaLnBrk="0" hangingPunct="0"/>
                    <a:endParaRPr lang="en-US"/>
                  </a:p>
                </p:txBody>
              </p:sp>
              <p:sp>
                <p:nvSpPr>
                  <p:cNvPr id="341215" name="Rectangle 223"/>
                  <p:cNvSpPr>
                    <a:spLocks noChangeArrowheads="1"/>
                  </p:cNvSpPr>
                  <p:nvPr/>
                </p:nvSpPr>
                <p:spPr bwMode="auto">
                  <a:xfrm>
                    <a:off x="3167" y="0"/>
                    <a:ext cx="1036" cy="461"/>
                  </a:xfrm>
                  <a:prstGeom prst="rect">
                    <a:avLst/>
                  </a:prstGeom>
                  <a:noFill/>
                  <a:ln w="7">
                    <a:solidFill>
                      <a:srgbClr val="A0A0A0"/>
                    </a:solidFill>
                    <a:miter lim="800000"/>
                    <a:headEnd/>
                    <a:tailEnd/>
                  </a:ln>
                  <a:effectLst/>
                </p:spPr>
                <p:txBody>
                  <a:bodyPr/>
                  <a:lstStyle/>
                  <a:p>
                    <a:endParaRPr lang="en-US"/>
                  </a:p>
                </p:txBody>
              </p:sp>
            </p:grpSp>
          </p:grpSp>
          <p:grpSp>
            <p:nvGrpSpPr>
              <p:cNvPr id="341185" name="Group 228"/>
              <p:cNvGrpSpPr>
                <a:grpSpLocks/>
              </p:cNvGrpSpPr>
              <p:nvPr/>
            </p:nvGrpSpPr>
            <p:grpSpPr bwMode="auto">
              <a:xfrm>
                <a:off x="0" y="461"/>
                <a:ext cx="2073" cy="461"/>
                <a:chOff x="0" y="461"/>
                <a:chExt cx="2073" cy="461"/>
              </a:xfrm>
            </p:grpSpPr>
            <p:sp>
              <p:nvSpPr>
                <p:cNvPr id="341192" name="Rectangle 200"/>
                <p:cNvSpPr>
                  <a:spLocks noChangeArrowheads="1"/>
                </p:cNvSpPr>
                <p:nvPr/>
              </p:nvSpPr>
              <p:spPr bwMode="auto">
                <a:xfrm>
                  <a:off x="43" y="461"/>
                  <a:ext cx="1987" cy="461"/>
                </a:xfrm>
                <a:prstGeom prst="rect">
                  <a:avLst/>
                </a:prstGeom>
                <a:noFill/>
                <a:ln w="9525">
                  <a:noFill/>
                  <a:miter lim="800000"/>
                  <a:headEnd/>
                  <a:tailEnd/>
                </a:ln>
                <a:effectLst/>
              </p:spPr>
              <p:txBody>
                <a:bodyPr/>
                <a:lstStyle/>
                <a:p>
                  <a:r>
                    <a:rPr lang="en-US" sz="1800">
                      <a:cs typeface="Times New Roman" pitchFamily="18" charset="0"/>
                    </a:rPr>
                    <a:t>Parentheses</a:t>
                  </a:r>
                  <a:endParaRPr lang="en-US" sz="1200">
                    <a:cs typeface="Times New Roman" pitchFamily="18" charset="0"/>
                  </a:endParaRPr>
                </a:p>
                <a:p>
                  <a:pPr eaLnBrk="0" hangingPunct="0"/>
                  <a:endParaRPr lang="en-US"/>
                </a:p>
              </p:txBody>
            </p:sp>
            <p:sp>
              <p:nvSpPr>
                <p:cNvPr id="341219" name="Rectangle 227"/>
                <p:cNvSpPr>
                  <a:spLocks noChangeArrowheads="1"/>
                </p:cNvSpPr>
                <p:nvPr/>
              </p:nvSpPr>
              <p:spPr bwMode="auto">
                <a:xfrm>
                  <a:off x="0" y="461"/>
                  <a:ext cx="2073" cy="461"/>
                </a:xfrm>
                <a:prstGeom prst="rect">
                  <a:avLst/>
                </a:prstGeom>
                <a:noFill/>
                <a:ln w="7">
                  <a:solidFill>
                    <a:srgbClr val="A0A0A0"/>
                  </a:solidFill>
                  <a:miter lim="800000"/>
                  <a:headEnd/>
                  <a:tailEnd/>
                </a:ln>
                <a:effectLst/>
              </p:spPr>
              <p:txBody>
                <a:bodyPr/>
                <a:lstStyle/>
                <a:p>
                  <a:endParaRPr lang="en-US"/>
                </a:p>
              </p:txBody>
            </p:sp>
          </p:grpSp>
          <p:grpSp>
            <p:nvGrpSpPr>
              <p:cNvPr id="341186" name="Group 230"/>
              <p:cNvGrpSpPr>
                <a:grpSpLocks/>
              </p:cNvGrpSpPr>
              <p:nvPr/>
            </p:nvGrpSpPr>
            <p:grpSpPr bwMode="auto">
              <a:xfrm>
                <a:off x="2073" y="461"/>
                <a:ext cx="1094" cy="461"/>
                <a:chOff x="2073" y="461"/>
                <a:chExt cx="1094" cy="461"/>
              </a:xfrm>
            </p:grpSpPr>
            <p:sp>
              <p:nvSpPr>
                <p:cNvPr id="341193" name="Rectangle 201"/>
                <p:cNvSpPr>
                  <a:spLocks noChangeArrowheads="1"/>
                </p:cNvSpPr>
                <p:nvPr/>
              </p:nvSpPr>
              <p:spPr bwMode="auto">
                <a:xfrm>
                  <a:off x="2116" y="461"/>
                  <a:ext cx="1008" cy="461"/>
                </a:xfrm>
                <a:prstGeom prst="rect">
                  <a:avLst/>
                </a:prstGeom>
                <a:noFill/>
                <a:ln w="9525">
                  <a:noFill/>
                  <a:miter lim="800000"/>
                  <a:headEnd/>
                  <a:tailEnd/>
                </a:ln>
                <a:effectLst/>
              </p:spPr>
              <p:txBody>
                <a:bodyPr/>
                <a:lstStyle/>
                <a:p>
                  <a:pPr algn="ctr"/>
                  <a:r>
                    <a:rPr lang="en-US" sz="1800">
                      <a:cs typeface="Times New Roman" pitchFamily="18" charset="0"/>
                    </a:rPr>
                    <a:t>( )</a:t>
                  </a:r>
                  <a:endParaRPr lang="en-US" sz="1200">
                    <a:cs typeface="Times New Roman" pitchFamily="18" charset="0"/>
                  </a:endParaRPr>
                </a:p>
                <a:p>
                  <a:pPr algn="ctr" eaLnBrk="0" hangingPunct="0"/>
                  <a:endParaRPr lang="en-US"/>
                </a:p>
              </p:txBody>
            </p:sp>
            <p:sp>
              <p:nvSpPr>
                <p:cNvPr id="341221" name="Rectangle 229"/>
                <p:cNvSpPr>
                  <a:spLocks noChangeArrowheads="1"/>
                </p:cNvSpPr>
                <p:nvPr/>
              </p:nvSpPr>
              <p:spPr bwMode="auto">
                <a:xfrm>
                  <a:off x="2073" y="461"/>
                  <a:ext cx="1094" cy="461"/>
                </a:xfrm>
                <a:prstGeom prst="rect">
                  <a:avLst/>
                </a:prstGeom>
                <a:noFill/>
                <a:ln w="7">
                  <a:solidFill>
                    <a:srgbClr val="A0A0A0"/>
                  </a:solidFill>
                  <a:miter lim="800000"/>
                  <a:headEnd/>
                  <a:tailEnd/>
                </a:ln>
                <a:effectLst/>
              </p:spPr>
              <p:txBody>
                <a:bodyPr/>
                <a:lstStyle/>
                <a:p>
                  <a:endParaRPr lang="en-US"/>
                </a:p>
              </p:txBody>
            </p:sp>
          </p:grpSp>
          <p:grpSp>
            <p:nvGrpSpPr>
              <p:cNvPr id="341187" name="Group 232"/>
              <p:cNvGrpSpPr>
                <a:grpSpLocks/>
              </p:cNvGrpSpPr>
              <p:nvPr/>
            </p:nvGrpSpPr>
            <p:grpSpPr bwMode="auto">
              <a:xfrm>
                <a:off x="3167" y="461"/>
                <a:ext cx="1036" cy="461"/>
                <a:chOff x="3167" y="461"/>
                <a:chExt cx="1036" cy="461"/>
              </a:xfrm>
            </p:grpSpPr>
            <p:sp>
              <p:nvSpPr>
                <p:cNvPr id="341194" name="Rectangle 202"/>
                <p:cNvSpPr>
                  <a:spLocks noChangeArrowheads="1"/>
                </p:cNvSpPr>
                <p:nvPr/>
              </p:nvSpPr>
              <p:spPr bwMode="auto">
                <a:xfrm>
                  <a:off x="3210" y="461"/>
                  <a:ext cx="950" cy="461"/>
                </a:xfrm>
                <a:prstGeom prst="rect">
                  <a:avLst/>
                </a:prstGeom>
                <a:noFill/>
                <a:ln w="9525">
                  <a:noFill/>
                  <a:miter lim="800000"/>
                  <a:headEnd/>
                  <a:tailEnd/>
                </a:ln>
                <a:effectLst/>
              </p:spPr>
              <p:txBody>
                <a:bodyPr lIns="0" tIns="0" rIns="0" bIns="0"/>
                <a:lstStyle/>
                <a:p>
                  <a:pPr algn="ctr"/>
                  <a:r>
                    <a:rPr lang="en-US" sz="1800">
                      <a:cs typeface="Times New Roman" pitchFamily="18" charset="0"/>
                    </a:rPr>
                    <a:t>Highest</a:t>
                  </a:r>
                </a:p>
                <a:p>
                  <a:pPr algn="ctr" eaLnBrk="0" hangingPunct="0"/>
                  <a:endParaRPr lang="en-US"/>
                </a:p>
              </p:txBody>
            </p:sp>
            <p:sp>
              <p:nvSpPr>
                <p:cNvPr id="341223" name="Rectangle 231"/>
                <p:cNvSpPr>
                  <a:spLocks noChangeArrowheads="1"/>
                </p:cNvSpPr>
                <p:nvPr/>
              </p:nvSpPr>
              <p:spPr bwMode="auto">
                <a:xfrm>
                  <a:off x="3167" y="461"/>
                  <a:ext cx="1036" cy="461"/>
                </a:xfrm>
                <a:prstGeom prst="rect">
                  <a:avLst/>
                </a:prstGeom>
                <a:noFill/>
                <a:ln w="7">
                  <a:solidFill>
                    <a:srgbClr val="A0A0A0"/>
                  </a:solidFill>
                  <a:miter lim="800000"/>
                  <a:headEnd/>
                  <a:tailEnd/>
                </a:ln>
                <a:effectLst/>
              </p:spPr>
              <p:txBody>
                <a:bodyPr/>
                <a:lstStyle/>
                <a:p>
                  <a:endParaRPr lang="en-US"/>
                </a:p>
              </p:txBody>
            </p:sp>
          </p:grpSp>
          <p:grpSp>
            <p:nvGrpSpPr>
              <p:cNvPr id="341188" name="Group 234"/>
              <p:cNvGrpSpPr>
                <a:grpSpLocks/>
              </p:cNvGrpSpPr>
              <p:nvPr/>
            </p:nvGrpSpPr>
            <p:grpSpPr bwMode="auto">
              <a:xfrm>
                <a:off x="0" y="922"/>
                <a:ext cx="2073" cy="461"/>
                <a:chOff x="0" y="922"/>
                <a:chExt cx="2073" cy="461"/>
              </a:xfrm>
            </p:grpSpPr>
            <p:sp>
              <p:nvSpPr>
                <p:cNvPr id="341195" name="Rectangle 203"/>
                <p:cNvSpPr>
                  <a:spLocks noChangeArrowheads="1"/>
                </p:cNvSpPr>
                <p:nvPr/>
              </p:nvSpPr>
              <p:spPr bwMode="auto">
                <a:xfrm>
                  <a:off x="43" y="922"/>
                  <a:ext cx="1987" cy="461"/>
                </a:xfrm>
                <a:prstGeom prst="rect">
                  <a:avLst/>
                </a:prstGeom>
                <a:noFill/>
                <a:ln w="9525">
                  <a:noFill/>
                  <a:miter lim="800000"/>
                  <a:headEnd/>
                  <a:tailEnd/>
                </a:ln>
                <a:effectLst/>
              </p:spPr>
              <p:txBody>
                <a:bodyPr/>
                <a:lstStyle/>
                <a:p>
                  <a:r>
                    <a:rPr lang="en-US" sz="1800" dirty="0">
                      <a:cs typeface="Times New Roman" pitchFamily="18" charset="0"/>
                    </a:rPr>
                    <a:t>Exponentiation</a:t>
                  </a:r>
                  <a:endParaRPr lang="en-US" sz="1200" dirty="0">
                    <a:cs typeface="Times New Roman" pitchFamily="18" charset="0"/>
                  </a:endParaRPr>
                </a:p>
                <a:p>
                  <a:pPr eaLnBrk="0" hangingPunct="0"/>
                  <a:endParaRPr lang="en-US" dirty="0"/>
                </a:p>
              </p:txBody>
            </p:sp>
            <p:sp>
              <p:nvSpPr>
                <p:cNvPr id="341225" name="Rectangle 233"/>
                <p:cNvSpPr>
                  <a:spLocks noChangeArrowheads="1"/>
                </p:cNvSpPr>
                <p:nvPr/>
              </p:nvSpPr>
              <p:spPr bwMode="auto">
                <a:xfrm>
                  <a:off x="0" y="922"/>
                  <a:ext cx="2073" cy="461"/>
                </a:xfrm>
                <a:prstGeom prst="rect">
                  <a:avLst/>
                </a:prstGeom>
                <a:noFill/>
                <a:ln w="7">
                  <a:solidFill>
                    <a:srgbClr val="A0A0A0"/>
                  </a:solidFill>
                  <a:miter lim="800000"/>
                  <a:headEnd/>
                  <a:tailEnd/>
                </a:ln>
                <a:effectLst/>
              </p:spPr>
              <p:txBody>
                <a:bodyPr/>
                <a:lstStyle/>
                <a:p>
                  <a:endParaRPr lang="en-US"/>
                </a:p>
              </p:txBody>
            </p:sp>
          </p:grpSp>
          <p:grpSp>
            <p:nvGrpSpPr>
              <p:cNvPr id="341208" name="Group 236"/>
              <p:cNvGrpSpPr>
                <a:grpSpLocks/>
              </p:cNvGrpSpPr>
              <p:nvPr/>
            </p:nvGrpSpPr>
            <p:grpSpPr bwMode="auto">
              <a:xfrm>
                <a:off x="2073" y="922"/>
                <a:ext cx="1094" cy="461"/>
                <a:chOff x="2073" y="922"/>
                <a:chExt cx="1094" cy="461"/>
              </a:xfrm>
            </p:grpSpPr>
            <p:sp>
              <p:nvSpPr>
                <p:cNvPr id="341196" name="Rectangle 204"/>
                <p:cNvSpPr>
                  <a:spLocks noChangeArrowheads="1"/>
                </p:cNvSpPr>
                <p:nvPr/>
              </p:nvSpPr>
              <p:spPr bwMode="auto">
                <a:xfrm>
                  <a:off x="2116" y="922"/>
                  <a:ext cx="1008" cy="461"/>
                </a:xfrm>
                <a:prstGeom prst="rect">
                  <a:avLst/>
                </a:prstGeom>
                <a:noFill/>
                <a:ln w="9525">
                  <a:noFill/>
                  <a:miter lim="800000"/>
                  <a:headEnd/>
                  <a:tailEnd/>
                </a:ln>
                <a:effectLst/>
              </p:spPr>
              <p:txBody>
                <a:bodyPr/>
                <a:lstStyle/>
                <a:p>
                  <a:pPr algn="ctr"/>
                  <a:r>
                    <a:rPr lang="en-US" sz="1800" b="1">
                      <a:cs typeface="Times New Roman" pitchFamily="18" charset="0"/>
                    </a:rPr>
                    <a:t>^</a:t>
                  </a:r>
                  <a:endParaRPr lang="en-US" sz="1200">
                    <a:cs typeface="Times New Roman" pitchFamily="18" charset="0"/>
                  </a:endParaRPr>
                </a:p>
                <a:p>
                  <a:pPr algn="ctr" eaLnBrk="0" hangingPunct="0"/>
                  <a:endParaRPr lang="en-US"/>
                </a:p>
              </p:txBody>
            </p:sp>
            <p:sp>
              <p:nvSpPr>
                <p:cNvPr id="341227" name="Rectangle 235"/>
                <p:cNvSpPr>
                  <a:spLocks noChangeArrowheads="1"/>
                </p:cNvSpPr>
                <p:nvPr/>
              </p:nvSpPr>
              <p:spPr bwMode="auto">
                <a:xfrm>
                  <a:off x="2073" y="922"/>
                  <a:ext cx="1094" cy="461"/>
                </a:xfrm>
                <a:prstGeom prst="rect">
                  <a:avLst/>
                </a:prstGeom>
                <a:noFill/>
                <a:ln w="7">
                  <a:solidFill>
                    <a:srgbClr val="A0A0A0"/>
                  </a:solidFill>
                  <a:miter lim="800000"/>
                  <a:headEnd/>
                  <a:tailEnd/>
                </a:ln>
                <a:effectLst/>
              </p:spPr>
              <p:txBody>
                <a:bodyPr/>
                <a:lstStyle/>
                <a:p>
                  <a:endParaRPr lang="en-US"/>
                </a:p>
              </p:txBody>
            </p:sp>
          </p:grpSp>
          <p:grpSp>
            <p:nvGrpSpPr>
              <p:cNvPr id="341210" name="Group 238"/>
              <p:cNvGrpSpPr>
                <a:grpSpLocks/>
              </p:cNvGrpSpPr>
              <p:nvPr/>
            </p:nvGrpSpPr>
            <p:grpSpPr bwMode="auto">
              <a:xfrm>
                <a:off x="3167" y="922"/>
                <a:ext cx="1036" cy="461"/>
                <a:chOff x="3167" y="922"/>
                <a:chExt cx="1036" cy="461"/>
              </a:xfrm>
            </p:grpSpPr>
            <p:sp>
              <p:nvSpPr>
                <p:cNvPr id="341197" name="Rectangle 205"/>
                <p:cNvSpPr>
                  <a:spLocks noChangeArrowheads="1"/>
                </p:cNvSpPr>
                <p:nvPr/>
              </p:nvSpPr>
              <p:spPr bwMode="auto">
                <a:xfrm>
                  <a:off x="3210" y="922"/>
                  <a:ext cx="950" cy="461"/>
                </a:xfrm>
                <a:prstGeom prst="rect">
                  <a:avLst/>
                </a:prstGeom>
                <a:noFill/>
                <a:ln w="9525">
                  <a:noFill/>
                  <a:miter lim="800000"/>
                  <a:headEnd/>
                  <a:tailEnd/>
                </a:ln>
                <a:effectLst/>
              </p:spPr>
              <p:txBody>
                <a:bodyPr/>
                <a:lstStyle/>
                <a:p>
                  <a:pPr algn="ctr"/>
                  <a:r>
                    <a:rPr lang="en-US" sz="1200">
                      <a:cs typeface="Times New Roman" pitchFamily="18" charset="0"/>
                    </a:rPr>
                    <a:t> </a:t>
                  </a:r>
                </a:p>
                <a:p>
                  <a:pPr algn="ctr" eaLnBrk="0" hangingPunct="0"/>
                  <a:endParaRPr lang="en-US"/>
                </a:p>
              </p:txBody>
            </p:sp>
            <p:sp>
              <p:nvSpPr>
                <p:cNvPr id="341229" name="Rectangle 237"/>
                <p:cNvSpPr>
                  <a:spLocks noChangeArrowheads="1"/>
                </p:cNvSpPr>
                <p:nvPr/>
              </p:nvSpPr>
              <p:spPr bwMode="auto">
                <a:xfrm>
                  <a:off x="3167" y="922"/>
                  <a:ext cx="1036" cy="461"/>
                </a:xfrm>
                <a:prstGeom prst="rect">
                  <a:avLst/>
                </a:prstGeom>
                <a:noFill/>
                <a:ln w="7">
                  <a:solidFill>
                    <a:srgbClr val="A0A0A0"/>
                  </a:solidFill>
                  <a:miter lim="800000"/>
                  <a:headEnd/>
                  <a:tailEnd/>
                </a:ln>
                <a:effectLst/>
              </p:spPr>
              <p:txBody>
                <a:bodyPr/>
                <a:lstStyle/>
                <a:p>
                  <a:endParaRPr lang="en-US"/>
                </a:p>
              </p:txBody>
            </p:sp>
          </p:grpSp>
          <p:grpSp>
            <p:nvGrpSpPr>
              <p:cNvPr id="341212" name="Group 240"/>
              <p:cNvGrpSpPr>
                <a:grpSpLocks/>
              </p:cNvGrpSpPr>
              <p:nvPr/>
            </p:nvGrpSpPr>
            <p:grpSpPr bwMode="auto">
              <a:xfrm>
                <a:off x="0" y="1383"/>
                <a:ext cx="2073" cy="461"/>
                <a:chOff x="0" y="1383"/>
                <a:chExt cx="2073" cy="461"/>
              </a:xfrm>
            </p:grpSpPr>
            <p:sp>
              <p:nvSpPr>
                <p:cNvPr id="341198" name="Rectangle 206"/>
                <p:cNvSpPr>
                  <a:spLocks noChangeArrowheads="1"/>
                </p:cNvSpPr>
                <p:nvPr/>
              </p:nvSpPr>
              <p:spPr bwMode="auto">
                <a:xfrm>
                  <a:off x="43" y="1383"/>
                  <a:ext cx="1987" cy="461"/>
                </a:xfrm>
                <a:prstGeom prst="rect">
                  <a:avLst/>
                </a:prstGeom>
                <a:noFill/>
                <a:ln w="9525">
                  <a:noFill/>
                  <a:miter lim="800000"/>
                  <a:headEnd/>
                  <a:tailEnd/>
                </a:ln>
                <a:effectLst/>
              </p:spPr>
              <p:txBody>
                <a:bodyPr/>
                <a:lstStyle/>
                <a:p>
                  <a:r>
                    <a:rPr lang="en-US" sz="1800">
                      <a:cs typeface="Times New Roman" pitchFamily="18" charset="0"/>
                    </a:rPr>
                    <a:t>Negation</a:t>
                  </a:r>
                  <a:endParaRPr lang="en-US" sz="1200">
                    <a:cs typeface="Times New Roman" pitchFamily="18" charset="0"/>
                  </a:endParaRPr>
                </a:p>
                <a:p>
                  <a:pPr eaLnBrk="0" hangingPunct="0"/>
                  <a:endParaRPr lang="en-US"/>
                </a:p>
              </p:txBody>
            </p:sp>
            <p:sp>
              <p:nvSpPr>
                <p:cNvPr id="341231" name="Rectangle 239"/>
                <p:cNvSpPr>
                  <a:spLocks noChangeArrowheads="1"/>
                </p:cNvSpPr>
                <p:nvPr/>
              </p:nvSpPr>
              <p:spPr bwMode="auto">
                <a:xfrm>
                  <a:off x="0" y="1383"/>
                  <a:ext cx="2073" cy="461"/>
                </a:xfrm>
                <a:prstGeom prst="rect">
                  <a:avLst/>
                </a:prstGeom>
                <a:noFill/>
                <a:ln w="7">
                  <a:solidFill>
                    <a:srgbClr val="A0A0A0"/>
                  </a:solidFill>
                  <a:miter lim="800000"/>
                  <a:headEnd/>
                  <a:tailEnd/>
                </a:ln>
                <a:effectLst/>
              </p:spPr>
              <p:txBody>
                <a:bodyPr/>
                <a:lstStyle/>
                <a:p>
                  <a:endParaRPr lang="en-US"/>
                </a:p>
              </p:txBody>
            </p:sp>
          </p:grpSp>
          <p:grpSp>
            <p:nvGrpSpPr>
              <p:cNvPr id="341214" name="Group 242"/>
              <p:cNvGrpSpPr>
                <a:grpSpLocks/>
              </p:cNvGrpSpPr>
              <p:nvPr/>
            </p:nvGrpSpPr>
            <p:grpSpPr bwMode="auto">
              <a:xfrm>
                <a:off x="2073" y="1383"/>
                <a:ext cx="1094" cy="461"/>
                <a:chOff x="2073" y="1383"/>
                <a:chExt cx="1094" cy="461"/>
              </a:xfrm>
            </p:grpSpPr>
            <p:sp>
              <p:nvSpPr>
                <p:cNvPr id="341199" name="Rectangle 207"/>
                <p:cNvSpPr>
                  <a:spLocks noChangeArrowheads="1"/>
                </p:cNvSpPr>
                <p:nvPr/>
              </p:nvSpPr>
              <p:spPr bwMode="auto">
                <a:xfrm>
                  <a:off x="2116" y="1383"/>
                  <a:ext cx="1008" cy="461"/>
                </a:xfrm>
                <a:prstGeom prst="rect">
                  <a:avLst/>
                </a:prstGeom>
                <a:noFill/>
                <a:ln w="9525">
                  <a:noFill/>
                  <a:miter lim="800000"/>
                  <a:headEnd/>
                  <a:tailEnd/>
                </a:ln>
                <a:effectLst/>
              </p:spPr>
              <p:txBody>
                <a:bodyPr/>
                <a:lstStyle/>
                <a:p>
                  <a:pPr algn="ctr"/>
                  <a:r>
                    <a:rPr lang="en-US" sz="1800">
                      <a:cs typeface="Times New Roman" pitchFamily="18" charset="0"/>
                    </a:rPr>
                    <a:t>-</a:t>
                  </a:r>
                  <a:endParaRPr lang="en-US" sz="1200">
                    <a:cs typeface="Times New Roman" pitchFamily="18" charset="0"/>
                  </a:endParaRPr>
                </a:p>
                <a:p>
                  <a:pPr algn="ctr" eaLnBrk="0" hangingPunct="0"/>
                  <a:endParaRPr lang="en-US"/>
                </a:p>
              </p:txBody>
            </p:sp>
            <p:sp>
              <p:nvSpPr>
                <p:cNvPr id="341233" name="Rectangle 241"/>
                <p:cNvSpPr>
                  <a:spLocks noChangeArrowheads="1"/>
                </p:cNvSpPr>
                <p:nvPr/>
              </p:nvSpPr>
              <p:spPr bwMode="auto">
                <a:xfrm>
                  <a:off x="2073" y="1383"/>
                  <a:ext cx="1094" cy="461"/>
                </a:xfrm>
                <a:prstGeom prst="rect">
                  <a:avLst/>
                </a:prstGeom>
                <a:noFill/>
                <a:ln w="7">
                  <a:solidFill>
                    <a:srgbClr val="A0A0A0"/>
                  </a:solidFill>
                  <a:miter lim="800000"/>
                  <a:headEnd/>
                  <a:tailEnd/>
                </a:ln>
                <a:effectLst/>
              </p:spPr>
              <p:txBody>
                <a:bodyPr/>
                <a:lstStyle/>
                <a:p>
                  <a:endParaRPr lang="en-US"/>
                </a:p>
              </p:txBody>
            </p:sp>
          </p:grpSp>
          <p:grpSp>
            <p:nvGrpSpPr>
              <p:cNvPr id="340992" name="Group 244"/>
              <p:cNvGrpSpPr>
                <a:grpSpLocks/>
              </p:cNvGrpSpPr>
              <p:nvPr/>
            </p:nvGrpSpPr>
            <p:grpSpPr bwMode="auto">
              <a:xfrm>
                <a:off x="3167" y="1383"/>
                <a:ext cx="1036" cy="461"/>
                <a:chOff x="3167" y="1383"/>
                <a:chExt cx="1036" cy="461"/>
              </a:xfrm>
            </p:grpSpPr>
            <p:sp>
              <p:nvSpPr>
                <p:cNvPr id="341200" name="Rectangle 208"/>
                <p:cNvSpPr>
                  <a:spLocks noChangeArrowheads="1"/>
                </p:cNvSpPr>
                <p:nvPr/>
              </p:nvSpPr>
              <p:spPr bwMode="auto">
                <a:xfrm>
                  <a:off x="3210" y="1383"/>
                  <a:ext cx="950" cy="461"/>
                </a:xfrm>
                <a:prstGeom prst="rect">
                  <a:avLst/>
                </a:prstGeom>
                <a:noFill/>
                <a:ln w="9525">
                  <a:noFill/>
                  <a:miter lim="800000"/>
                  <a:headEnd/>
                  <a:tailEnd/>
                </a:ln>
                <a:effectLst/>
              </p:spPr>
              <p:txBody>
                <a:bodyPr/>
                <a:lstStyle/>
                <a:p>
                  <a:pPr algn="ctr"/>
                  <a:r>
                    <a:rPr lang="en-US" sz="1200">
                      <a:cs typeface="Times New Roman" pitchFamily="18" charset="0"/>
                    </a:rPr>
                    <a:t> </a:t>
                  </a:r>
                </a:p>
                <a:p>
                  <a:pPr algn="ctr" eaLnBrk="0" hangingPunct="0"/>
                  <a:endParaRPr lang="en-US"/>
                </a:p>
              </p:txBody>
            </p:sp>
            <p:sp>
              <p:nvSpPr>
                <p:cNvPr id="341235" name="Rectangle 243"/>
                <p:cNvSpPr>
                  <a:spLocks noChangeArrowheads="1"/>
                </p:cNvSpPr>
                <p:nvPr/>
              </p:nvSpPr>
              <p:spPr bwMode="auto">
                <a:xfrm>
                  <a:off x="3167" y="1383"/>
                  <a:ext cx="1036" cy="461"/>
                </a:xfrm>
                <a:prstGeom prst="rect">
                  <a:avLst/>
                </a:prstGeom>
                <a:noFill/>
                <a:ln w="7">
                  <a:solidFill>
                    <a:srgbClr val="A0A0A0"/>
                  </a:solidFill>
                  <a:miter lim="800000"/>
                  <a:headEnd/>
                  <a:tailEnd/>
                </a:ln>
                <a:effectLst/>
              </p:spPr>
              <p:txBody>
                <a:bodyPr/>
                <a:lstStyle/>
                <a:p>
                  <a:endParaRPr lang="en-US"/>
                </a:p>
              </p:txBody>
            </p:sp>
          </p:grpSp>
          <p:grpSp>
            <p:nvGrpSpPr>
              <p:cNvPr id="340993" name="Group 246"/>
              <p:cNvGrpSpPr>
                <a:grpSpLocks/>
              </p:cNvGrpSpPr>
              <p:nvPr/>
            </p:nvGrpSpPr>
            <p:grpSpPr bwMode="auto">
              <a:xfrm>
                <a:off x="0" y="1844"/>
                <a:ext cx="2073" cy="461"/>
                <a:chOff x="0" y="1844"/>
                <a:chExt cx="2073" cy="461"/>
              </a:xfrm>
            </p:grpSpPr>
            <p:sp>
              <p:nvSpPr>
                <p:cNvPr id="341201" name="Rectangle 209"/>
                <p:cNvSpPr>
                  <a:spLocks noChangeArrowheads="1"/>
                </p:cNvSpPr>
                <p:nvPr/>
              </p:nvSpPr>
              <p:spPr bwMode="auto">
                <a:xfrm>
                  <a:off x="43" y="1844"/>
                  <a:ext cx="1987" cy="461"/>
                </a:xfrm>
                <a:prstGeom prst="rect">
                  <a:avLst/>
                </a:prstGeom>
                <a:noFill/>
                <a:ln w="9525">
                  <a:noFill/>
                  <a:miter lim="800000"/>
                  <a:headEnd/>
                  <a:tailEnd/>
                </a:ln>
                <a:effectLst/>
              </p:spPr>
              <p:txBody>
                <a:bodyPr/>
                <a:lstStyle/>
                <a:p>
                  <a:r>
                    <a:rPr lang="en-US" sz="1800">
                      <a:cs typeface="Times New Roman" pitchFamily="18" charset="0"/>
                    </a:rPr>
                    <a:t>Multiplication or division</a:t>
                  </a:r>
                  <a:endParaRPr lang="en-US" sz="1200">
                    <a:cs typeface="Times New Roman" pitchFamily="18" charset="0"/>
                  </a:endParaRPr>
                </a:p>
                <a:p>
                  <a:pPr eaLnBrk="0" hangingPunct="0"/>
                  <a:endParaRPr lang="en-US"/>
                </a:p>
              </p:txBody>
            </p:sp>
            <p:sp>
              <p:nvSpPr>
                <p:cNvPr id="341237" name="Rectangle 245"/>
                <p:cNvSpPr>
                  <a:spLocks noChangeArrowheads="1"/>
                </p:cNvSpPr>
                <p:nvPr/>
              </p:nvSpPr>
              <p:spPr bwMode="auto">
                <a:xfrm>
                  <a:off x="0" y="1844"/>
                  <a:ext cx="2073" cy="461"/>
                </a:xfrm>
                <a:prstGeom prst="rect">
                  <a:avLst/>
                </a:prstGeom>
                <a:noFill/>
                <a:ln w="7">
                  <a:solidFill>
                    <a:srgbClr val="A0A0A0"/>
                  </a:solidFill>
                  <a:miter lim="800000"/>
                  <a:headEnd/>
                  <a:tailEnd/>
                </a:ln>
                <a:effectLst/>
              </p:spPr>
              <p:txBody>
                <a:bodyPr/>
                <a:lstStyle/>
                <a:p>
                  <a:endParaRPr lang="en-US"/>
                </a:p>
              </p:txBody>
            </p:sp>
          </p:grpSp>
          <p:grpSp>
            <p:nvGrpSpPr>
              <p:cNvPr id="340996" name="Group 248"/>
              <p:cNvGrpSpPr>
                <a:grpSpLocks/>
              </p:cNvGrpSpPr>
              <p:nvPr/>
            </p:nvGrpSpPr>
            <p:grpSpPr bwMode="auto">
              <a:xfrm>
                <a:off x="2073" y="1844"/>
                <a:ext cx="1094" cy="461"/>
                <a:chOff x="2073" y="1844"/>
                <a:chExt cx="1094" cy="461"/>
              </a:xfrm>
            </p:grpSpPr>
            <p:sp>
              <p:nvSpPr>
                <p:cNvPr id="341202" name="Rectangle 210"/>
                <p:cNvSpPr>
                  <a:spLocks noChangeArrowheads="1"/>
                </p:cNvSpPr>
                <p:nvPr/>
              </p:nvSpPr>
              <p:spPr bwMode="auto">
                <a:xfrm>
                  <a:off x="2116" y="1844"/>
                  <a:ext cx="1008" cy="461"/>
                </a:xfrm>
                <a:prstGeom prst="rect">
                  <a:avLst/>
                </a:prstGeom>
                <a:noFill/>
                <a:ln w="9525">
                  <a:noFill/>
                  <a:miter lim="800000"/>
                  <a:headEnd/>
                  <a:tailEnd/>
                </a:ln>
                <a:effectLst/>
              </p:spPr>
              <p:txBody>
                <a:bodyPr/>
                <a:lstStyle/>
                <a:p>
                  <a:pPr algn="ctr"/>
                  <a:r>
                    <a:rPr lang="en-US" sz="1800" b="1">
                      <a:cs typeface="Times New Roman" pitchFamily="18" charset="0"/>
                    </a:rPr>
                    <a:t>*</a:t>
                  </a:r>
                  <a:r>
                    <a:rPr lang="en-US" sz="1800">
                      <a:cs typeface="Times New Roman" pitchFamily="18" charset="0"/>
                    </a:rPr>
                    <a:t>  or  </a:t>
                  </a:r>
                  <a:r>
                    <a:rPr lang="en-US" sz="1800" b="1">
                      <a:cs typeface="Times New Roman" pitchFamily="18" charset="0"/>
                    </a:rPr>
                    <a:t>/</a:t>
                  </a:r>
                  <a:endParaRPr lang="en-US" sz="1200">
                    <a:cs typeface="Times New Roman" pitchFamily="18" charset="0"/>
                  </a:endParaRPr>
                </a:p>
                <a:p>
                  <a:pPr algn="ctr" eaLnBrk="0" hangingPunct="0"/>
                  <a:endParaRPr lang="en-US"/>
                </a:p>
              </p:txBody>
            </p:sp>
            <p:sp>
              <p:nvSpPr>
                <p:cNvPr id="341239" name="Rectangle 247"/>
                <p:cNvSpPr>
                  <a:spLocks noChangeArrowheads="1"/>
                </p:cNvSpPr>
                <p:nvPr/>
              </p:nvSpPr>
              <p:spPr bwMode="auto">
                <a:xfrm>
                  <a:off x="2073" y="1844"/>
                  <a:ext cx="1094" cy="461"/>
                </a:xfrm>
                <a:prstGeom prst="rect">
                  <a:avLst/>
                </a:prstGeom>
                <a:noFill/>
                <a:ln w="7">
                  <a:solidFill>
                    <a:srgbClr val="A0A0A0"/>
                  </a:solidFill>
                  <a:miter lim="800000"/>
                  <a:headEnd/>
                  <a:tailEnd/>
                </a:ln>
                <a:effectLst/>
              </p:spPr>
              <p:txBody>
                <a:bodyPr/>
                <a:lstStyle/>
                <a:p>
                  <a:endParaRPr lang="en-US"/>
                </a:p>
              </p:txBody>
            </p:sp>
          </p:grpSp>
          <p:grpSp>
            <p:nvGrpSpPr>
              <p:cNvPr id="340998" name="Group 250"/>
              <p:cNvGrpSpPr>
                <a:grpSpLocks/>
              </p:cNvGrpSpPr>
              <p:nvPr/>
            </p:nvGrpSpPr>
            <p:grpSpPr bwMode="auto">
              <a:xfrm>
                <a:off x="3167" y="1844"/>
                <a:ext cx="1036" cy="461"/>
                <a:chOff x="3167" y="1844"/>
                <a:chExt cx="1036" cy="461"/>
              </a:xfrm>
            </p:grpSpPr>
            <p:sp>
              <p:nvSpPr>
                <p:cNvPr id="341203" name="Rectangle 211"/>
                <p:cNvSpPr>
                  <a:spLocks noChangeArrowheads="1"/>
                </p:cNvSpPr>
                <p:nvPr/>
              </p:nvSpPr>
              <p:spPr bwMode="auto">
                <a:xfrm>
                  <a:off x="3210" y="1844"/>
                  <a:ext cx="950" cy="461"/>
                </a:xfrm>
                <a:prstGeom prst="rect">
                  <a:avLst/>
                </a:prstGeom>
                <a:noFill/>
                <a:ln w="9525">
                  <a:noFill/>
                  <a:miter lim="800000"/>
                  <a:headEnd/>
                  <a:tailEnd/>
                </a:ln>
                <a:effectLst/>
              </p:spPr>
              <p:txBody>
                <a:bodyPr/>
                <a:lstStyle/>
                <a:p>
                  <a:pPr algn="ctr"/>
                  <a:r>
                    <a:rPr lang="en-US" sz="1200">
                      <a:cs typeface="Times New Roman" pitchFamily="18" charset="0"/>
                    </a:rPr>
                    <a:t> </a:t>
                  </a:r>
                </a:p>
                <a:p>
                  <a:pPr algn="ctr" eaLnBrk="0" hangingPunct="0"/>
                  <a:endParaRPr lang="en-US"/>
                </a:p>
              </p:txBody>
            </p:sp>
            <p:sp>
              <p:nvSpPr>
                <p:cNvPr id="341241" name="Rectangle 249"/>
                <p:cNvSpPr>
                  <a:spLocks noChangeArrowheads="1"/>
                </p:cNvSpPr>
                <p:nvPr/>
              </p:nvSpPr>
              <p:spPr bwMode="auto">
                <a:xfrm>
                  <a:off x="3167" y="1844"/>
                  <a:ext cx="1036" cy="461"/>
                </a:xfrm>
                <a:prstGeom prst="rect">
                  <a:avLst/>
                </a:prstGeom>
                <a:noFill/>
                <a:ln w="7">
                  <a:solidFill>
                    <a:srgbClr val="A0A0A0"/>
                  </a:solidFill>
                  <a:miter lim="800000"/>
                  <a:headEnd/>
                  <a:tailEnd/>
                </a:ln>
                <a:effectLst/>
              </p:spPr>
              <p:txBody>
                <a:bodyPr/>
                <a:lstStyle/>
                <a:p>
                  <a:endParaRPr lang="en-US"/>
                </a:p>
              </p:txBody>
            </p:sp>
          </p:grpSp>
          <p:grpSp>
            <p:nvGrpSpPr>
              <p:cNvPr id="340999" name="Group 252"/>
              <p:cNvGrpSpPr>
                <a:grpSpLocks/>
              </p:cNvGrpSpPr>
              <p:nvPr/>
            </p:nvGrpSpPr>
            <p:grpSpPr bwMode="auto">
              <a:xfrm>
                <a:off x="0" y="2305"/>
                <a:ext cx="2073" cy="461"/>
                <a:chOff x="0" y="2305"/>
                <a:chExt cx="2073" cy="461"/>
              </a:xfrm>
            </p:grpSpPr>
            <p:sp>
              <p:nvSpPr>
                <p:cNvPr id="341204" name="Rectangle 212"/>
                <p:cNvSpPr>
                  <a:spLocks noChangeArrowheads="1"/>
                </p:cNvSpPr>
                <p:nvPr/>
              </p:nvSpPr>
              <p:spPr bwMode="auto">
                <a:xfrm>
                  <a:off x="43" y="2305"/>
                  <a:ext cx="1987" cy="461"/>
                </a:xfrm>
                <a:prstGeom prst="rect">
                  <a:avLst/>
                </a:prstGeom>
                <a:noFill/>
                <a:ln w="9525">
                  <a:noFill/>
                  <a:miter lim="800000"/>
                  <a:headEnd/>
                  <a:tailEnd/>
                </a:ln>
                <a:effectLst/>
              </p:spPr>
              <p:txBody>
                <a:bodyPr/>
                <a:lstStyle/>
                <a:p>
                  <a:r>
                    <a:rPr lang="en-US" sz="1800">
                      <a:cs typeface="Times New Roman" pitchFamily="18" charset="0"/>
                    </a:rPr>
                    <a:t>Addition or subtraction</a:t>
                  </a:r>
                  <a:endParaRPr lang="en-US" sz="1200">
                    <a:cs typeface="Times New Roman" pitchFamily="18" charset="0"/>
                  </a:endParaRPr>
                </a:p>
                <a:p>
                  <a:pPr eaLnBrk="0" hangingPunct="0"/>
                  <a:endParaRPr lang="en-US"/>
                </a:p>
              </p:txBody>
            </p:sp>
            <p:sp>
              <p:nvSpPr>
                <p:cNvPr id="341243" name="Rectangle 251"/>
                <p:cNvSpPr>
                  <a:spLocks noChangeArrowheads="1"/>
                </p:cNvSpPr>
                <p:nvPr/>
              </p:nvSpPr>
              <p:spPr bwMode="auto">
                <a:xfrm>
                  <a:off x="0" y="2305"/>
                  <a:ext cx="2073" cy="461"/>
                </a:xfrm>
                <a:prstGeom prst="rect">
                  <a:avLst/>
                </a:prstGeom>
                <a:noFill/>
                <a:ln w="7">
                  <a:solidFill>
                    <a:srgbClr val="A0A0A0"/>
                  </a:solidFill>
                  <a:miter lim="800000"/>
                  <a:headEnd/>
                  <a:tailEnd/>
                </a:ln>
                <a:effectLst/>
              </p:spPr>
              <p:txBody>
                <a:bodyPr/>
                <a:lstStyle/>
                <a:p>
                  <a:endParaRPr lang="en-US"/>
                </a:p>
              </p:txBody>
            </p:sp>
          </p:grpSp>
          <p:grpSp>
            <p:nvGrpSpPr>
              <p:cNvPr id="341000" name="Group 254"/>
              <p:cNvGrpSpPr>
                <a:grpSpLocks/>
              </p:cNvGrpSpPr>
              <p:nvPr/>
            </p:nvGrpSpPr>
            <p:grpSpPr bwMode="auto">
              <a:xfrm>
                <a:off x="2073" y="2305"/>
                <a:ext cx="1094" cy="461"/>
                <a:chOff x="2073" y="2305"/>
                <a:chExt cx="1094" cy="461"/>
              </a:xfrm>
            </p:grpSpPr>
            <p:sp>
              <p:nvSpPr>
                <p:cNvPr id="341205" name="Rectangle 213"/>
                <p:cNvSpPr>
                  <a:spLocks noChangeArrowheads="1"/>
                </p:cNvSpPr>
                <p:nvPr/>
              </p:nvSpPr>
              <p:spPr bwMode="auto">
                <a:xfrm>
                  <a:off x="2116" y="2305"/>
                  <a:ext cx="1008" cy="461"/>
                </a:xfrm>
                <a:prstGeom prst="rect">
                  <a:avLst/>
                </a:prstGeom>
                <a:noFill/>
                <a:ln w="9525">
                  <a:noFill/>
                  <a:miter lim="800000"/>
                  <a:headEnd/>
                  <a:tailEnd/>
                </a:ln>
                <a:effectLst/>
              </p:spPr>
              <p:txBody>
                <a:bodyPr/>
                <a:lstStyle/>
                <a:p>
                  <a:pPr algn="ctr"/>
                  <a:r>
                    <a:rPr lang="en-US" sz="1800">
                      <a:cs typeface="Times New Roman" pitchFamily="18" charset="0"/>
                    </a:rPr>
                    <a:t>+ or -</a:t>
                  </a:r>
                  <a:endParaRPr lang="en-US" sz="1200">
                    <a:cs typeface="Times New Roman" pitchFamily="18" charset="0"/>
                  </a:endParaRPr>
                </a:p>
                <a:p>
                  <a:pPr algn="ctr" eaLnBrk="0" hangingPunct="0"/>
                  <a:endParaRPr lang="en-US"/>
                </a:p>
              </p:txBody>
            </p:sp>
            <p:sp>
              <p:nvSpPr>
                <p:cNvPr id="341245" name="Rectangle 253"/>
                <p:cNvSpPr>
                  <a:spLocks noChangeArrowheads="1"/>
                </p:cNvSpPr>
                <p:nvPr/>
              </p:nvSpPr>
              <p:spPr bwMode="auto">
                <a:xfrm>
                  <a:off x="2073" y="2305"/>
                  <a:ext cx="1094" cy="461"/>
                </a:xfrm>
                <a:prstGeom prst="rect">
                  <a:avLst/>
                </a:prstGeom>
                <a:noFill/>
                <a:ln w="7">
                  <a:solidFill>
                    <a:srgbClr val="A0A0A0"/>
                  </a:solidFill>
                  <a:miter lim="800000"/>
                  <a:headEnd/>
                  <a:tailEnd/>
                </a:ln>
                <a:effectLst/>
              </p:spPr>
              <p:txBody>
                <a:bodyPr/>
                <a:lstStyle/>
                <a:p>
                  <a:endParaRPr lang="en-US"/>
                </a:p>
              </p:txBody>
            </p:sp>
          </p:grpSp>
          <p:grpSp>
            <p:nvGrpSpPr>
              <p:cNvPr id="341001" name="Group 256"/>
              <p:cNvGrpSpPr>
                <a:grpSpLocks/>
              </p:cNvGrpSpPr>
              <p:nvPr/>
            </p:nvGrpSpPr>
            <p:grpSpPr bwMode="auto">
              <a:xfrm>
                <a:off x="3167" y="2305"/>
                <a:ext cx="1036" cy="461"/>
                <a:chOff x="3167" y="2305"/>
                <a:chExt cx="1036" cy="461"/>
              </a:xfrm>
            </p:grpSpPr>
            <p:sp>
              <p:nvSpPr>
                <p:cNvPr id="341206" name="Rectangle 214"/>
                <p:cNvSpPr>
                  <a:spLocks noChangeArrowheads="1"/>
                </p:cNvSpPr>
                <p:nvPr/>
              </p:nvSpPr>
              <p:spPr bwMode="auto">
                <a:xfrm>
                  <a:off x="3210" y="2305"/>
                  <a:ext cx="950" cy="461"/>
                </a:xfrm>
                <a:prstGeom prst="rect">
                  <a:avLst/>
                </a:prstGeom>
                <a:noFill/>
                <a:ln w="9525">
                  <a:noFill/>
                  <a:miter lim="800000"/>
                  <a:headEnd/>
                  <a:tailEnd/>
                </a:ln>
                <a:effectLst/>
              </p:spPr>
              <p:txBody>
                <a:bodyPr/>
                <a:lstStyle/>
                <a:p>
                  <a:pPr algn="ctr"/>
                  <a:r>
                    <a:rPr lang="en-US" sz="1800">
                      <a:cs typeface="Times New Roman" pitchFamily="18" charset="0"/>
                    </a:rPr>
                    <a:t>Lowest</a:t>
                  </a:r>
                  <a:endParaRPr lang="en-US" sz="1200">
                    <a:cs typeface="Times New Roman" pitchFamily="18" charset="0"/>
                  </a:endParaRPr>
                </a:p>
                <a:p>
                  <a:pPr algn="ctr" eaLnBrk="0" hangingPunct="0"/>
                  <a:endParaRPr lang="en-US"/>
                </a:p>
              </p:txBody>
            </p:sp>
            <p:sp>
              <p:nvSpPr>
                <p:cNvPr id="341247" name="Rectangle 255"/>
                <p:cNvSpPr>
                  <a:spLocks noChangeArrowheads="1"/>
                </p:cNvSpPr>
                <p:nvPr/>
              </p:nvSpPr>
              <p:spPr bwMode="auto">
                <a:xfrm>
                  <a:off x="3167" y="2305"/>
                  <a:ext cx="1036" cy="461"/>
                </a:xfrm>
                <a:prstGeom prst="rect">
                  <a:avLst/>
                </a:prstGeom>
                <a:noFill/>
                <a:ln w="7">
                  <a:solidFill>
                    <a:srgbClr val="A0A0A0"/>
                  </a:solidFill>
                  <a:miter lim="800000"/>
                  <a:headEnd/>
                  <a:tailEnd/>
                </a:ln>
                <a:effectLst/>
              </p:spPr>
              <p:txBody>
                <a:bodyPr/>
                <a:lstStyle/>
                <a:p>
                  <a:endParaRPr lang="en-US"/>
                </a:p>
              </p:txBody>
            </p:sp>
          </p:grpSp>
        </p:grpSp>
        <p:sp>
          <p:nvSpPr>
            <p:cNvPr id="341250" name="Rectangle 258"/>
            <p:cNvSpPr>
              <a:spLocks noChangeArrowheads="1"/>
            </p:cNvSpPr>
            <p:nvPr/>
          </p:nvSpPr>
          <p:spPr bwMode="auto">
            <a:xfrm>
              <a:off x="-3" y="-3"/>
              <a:ext cx="4209" cy="2772"/>
            </a:xfrm>
            <a:prstGeom prst="rect">
              <a:avLst/>
            </a:prstGeom>
            <a:noFill/>
            <a:ln w="9525">
              <a:solidFill>
                <a:srgbClr val="A0A0A0"/>
              </a:solidFill>
              <a:miter lim="800000"/>
              <a:headEnd/>
              <a:tailEnd/>
            </a:ln>
            <a:effectLst/>
          </p:spPr>
          <p:txBody>
            <a:bodyPr/>
            <a:lstStyle/>
            <a:p>
              <a:endParaRPr lang="en-US"/>
            </a:p>
          </p:txBody>
        </p:sp>
      </p:grpSp>
      <p:sp>
        <p:nvSpPr>
          <p:cNvPr id="341252" name="Rectangle 260"/>
          <p:cNvSpPr>
            <a:spLocks noChangeArrowheads="1"/>
          </p:cNvSpPr>
          <p:nvPr/>
        </p:nvSpPr>
        <p:spPr bwMode="auto">
          <a:xfrm>
            <a:off x="4147" y="3172518"/>
            <a:ext cx="8058150" cy="749300"/>
          </a:xfrm>
          <a:prstGeom prst="rect">
            <a:avLst/>
          </a:prstGeom>
          <a:noFill/>
          <a:ln w="9525">
            <a:noFill/>
            <a:miter lim="800000"/>
            <a:headEnd/>
            <a:tailEnd/>
          </a:ln>
          <a:effectLst/>
        </p:spPr>
        <p:txBody>
          <a:bodyPr/>
          <a:lstStyle/>
          <a:p>
            <a:pPr>
              <a:spcBef>
                <a:spcPct val="20000"/>
              </a:spcBef>
              <a:tabLst>
                <a:tab pos="461963" algn="l"/>
                <a:tab pos="914400" algn="l"/>
              </a:tabLst>
            </a:pPr>
            <a:r>
              <a:rPr lang="en-US" sz="2000" b="1" u="sng" dirty="0">
                <a:solidFill>
                  <a:schemeClr val="accent2"/>
                </a:solidFill>
                <a:cs typeface="Times New Roman" pitchFamily="18" charset="0"/>
              </a:rPr>
              <a:t>MATLAB’s Order of Operations (for scalars)</a:t>
            </a:r>
            <a:endParaRPr lang="en-US" sz="2000" dirty="0">
              <a:solidFill>
                <a:schemeClr val="accent2"/>
              </a:solidFill>
              <a:cs typeface="Times New Roman" pitchFamily="18" charset="0"/>
            </a:endParaRPr>
          </a:p>
          <a:p>
            <a:pPr>
              <a:spcBef>
                <a:spcPct val="20000"/>
              </a:spcBef>
              <a:tabLst>
                <a:tab pos="461963" algn="l"/>
                <a:tab pos="914400" algn="l"/>
              </a:tabLst>
            </a:pPr>
            <a:r>
              <a:rPr lang="en-US" sz="2000" dirty="0">
                <a:solidFill>
                  <a:schemeClr val="accent2"/>
                </a:solidFill>
                <a:cs typeface="Times New Roman" pitchFamily="18" charset="0"/>
              </a:rPr>
              <a:t>Operators are executed left to right using the following precedence.</a:t>
            </a:r>
          </a:p>
        </p:txBody>
      </p:sp>
      <p:sp>
        <p:nvSpPr>
          <p:cNvPr id="13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graphicFrame>
        <p:nvGraphicFramePr>
          <p:cNvPr id="25602" name="Object 2"/>
          <p:cNvGraphicFramePr>
            <a:graphicFrameLocks noChangeAspect="1"/>
          </p:cNvGraphicFramePr>
          <p:nvPr/>
        </p:nvGraphicFramePr>
        <p:xfrm>
          <a:off x="5989637" y="3921818"/>
          <a:ext cx="3157537" cy="2807119"/>
        </p:xfrm>
        <a:graphic>
          <a:graphicData uri="http://schemas.openxmlformats.org/presentationml/2006/ole">
            <mc:AlternateContent xmlns:mc="http://schemas.openxmlformats.org/markup-compatibility/2006">
              <mc:Choice xmlns:v="urn:schemas-microsoft-com:vml" Requires="v">
                <p:oleObj spid="_x0000_s25612" name="Equation" r:id="rId3" imgW="1955520" imgH="1739880" progId="Equation.3">
                  <p:embed/>
                </p:oleObj>
              </mc:Choice>
              <mc:Fallback>
                <p:oleObj name="Equation" r:id="rId3" imgW="1955520" imgH="17398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637" y="3921818"/>
                        <a:ext cx="3157537" cy="2807119"/>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MATLAB Lecture #1   EGR 271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Circuit Theory I</a:t>
            </a:r>
            <a:endParaRPr lang="en-US" sz="3200" dirty="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2203</TotalTime>
  <Words>2709</Words>
  <Application>Microsoft Office PowerPoint</Application>
  <PresentationFormat>On-screen Show (4:3)</PresentationFormat>
  <Paragraphs>393</Paragraphs>
  <Slides>30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Tidewater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EGR 277 – Digital Logic</dc:title>
  <dc:creator>tcgordp</dc:creator>
  <cp:lastModifiedBy>Paul Gordy</cp:lastModifiedBy>
  <cp:revision>210</cp:revision>
  <cp:lastPrinted>2013-09-12T18:01:13Z</cp:lastPrinted>
  <dcterms:created xsi:type="dcterms:W3CDTF">2003-05-19T18:05:36Z</dcterms:created>
  <dcterms:modified xsi:type="dcterms:W3CDTF">2013-09-12T19:42:16Z</dcterms:modified>
</cp:coreProperties>
</file>