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304" r:id="rId2"/>
    <p:sldId id="305" r:id="rId3"/>
    <p:sldId id="306" r:id="rId4"/>
    <p:sldId id="307" r:id="rId5"/>
    <p:sldId id="308" r:id="rId6"/>
    <p:sldId id="309" r:id="rId7"/>
    <p:sldId id="310" r:id="rId8"/>
    <p:sldId id="311" r:id="rId9"/>
    <p:sldId id="312" r:id="rId10"/>
    <p:sldId id="313" r:id="rId11"/>
    <p:sldId id="314" r:id="rId12"/>
    <p:sldId id="315" r:id="rId13"/>
    <p:sldId id="316" r:id="rId14"/>
    <p:sldId id="317" r:id="rId15"/>
    <p:sldId id="318" r:id="rId16"/>
    <p:sldId id="319" r:id="rId17"/>
    <p:sldId id="320" r:id="rId18"/>
    <p:sldId id="321" r:id="rId19"/>
    <p:sldId id="322" r:id="rId20"/>
    <p:sldId id="323" r:id="rId21"/>
    <p:sldId id="324" r:id="rId22"/>
    <p:sldId id="325" r:id="rId23"/>
    <p:sldId id="326" r:id="rId24"/>
    <p:sldId id="327" r:id="rId25"/>
    <p:sldId id="328" r:id="rId26"/>
    <p:sldId id="329" r:id="rId27"/>
    <p:sldId id="330" r:id="rId28"/>
    <p:sldId id="331" r:id="rId29"/>
    <p:sldId id="332" r:id="rId30"/>
    <p:sldId id="333" r:id="rId31"/>
    <p:sldId id="334" r:id="rId32"/>
    <p:sldId id="335" r:id="rId33"/>
    <p:sldId id="336" r:id="rId34"/>
    <p:sldId id="337" r:id="rId35"/>
    <p:sldId id="338" r:id="rId36"/>
    <p:sldId id="339" r:id="rId37"/>
    <p:sldId id="340" r:id="rId38"/>
    <p:sldId id="341" r:id="rId3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CC99"/>
    <a:srgbClr val="FFCC66"/>
    <a:srgbClr val="FFCC00"/>
    <a:srgbClr val="FF9933"/>
    <a:srgbClr val="339966"/>
    <a:srgbClr val="FF33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36" autoAdjust="0"/>
    <p:restoredTop sz="90929"/>
  </p:normalViewPr>
  <p:slideViewPr>
    <p:cSldViewPr snapToObjects="1">
      <p:cViewPr>
        <p:scale>
          <a:sx n="90" d="100"/>
          <a:sy n="90" d="100"/>
        </p:scale>
        <p:origin x="-2478" y="-6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image" Target="../media/image3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image" Target="../media/image36.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4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image" Target="../media/image43.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5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58.emf"/><Relationship Id="rId1" Type="http://schemas.openxmlformats.org/officeDocument/2006/relationships/image" Target="../media/image57.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59.e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emf"/><Relationship Id="rId1" Type="http://schemas.openxmlformats.org/officeDocument/2006/relationships/image" Target="../media/image60.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63.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65.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1.emf"/><Relationship Id="rId4"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image" Target="../media/image2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84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184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84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A3D0E337-FD5D-49DB-9BD2-F6B0D5BB5B4E}" type="slidenum">
              <a:rPr lang="en-US"/>
              <a:pPr>
                <a:defRPr/>
              </a:pPr>
              <a:t>‹#›</a:t>
            </a:fld>
            <a:endParaRPr lang="en-US"/>
          </a:p>
        </p:txBody>
      </p:sp>
    </p:spTree>
    <p:extLst>
      <p:ext uri="{BB962C8B-B14F-4D97-AF65-F5344CB8AC3E}">
        <p14:creationId xmlns:p14="http://schemas.microsoft.com/office/powerpoint/2010/main" val="2384085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04126000-E7F6-4AD4-96A1-40874BFACDF8}" type="slidenum">
              <a:rPr lang="en-US"/>
              <a:pPr>
                <a:defRPr/>
              </a:pPr>
              <a:t>‹#›</a:t>
            </a:fld>
            <a:endParaRPr lang="en-US"/>
          </a:p>
        </p:txBody>
      </p:sp>
    </p:spTree>
    <p:extLst>
      <p:ext uri="{BB962C8B-B14F-4D97-AF65-F5344CB8AC3E}">
        <p14:creationId xmlns:p14="http://schemas.microsoft.com/office/powerpoint/2010/main" val="19177208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5334FF-AC40-486A-A441-E86213469C78}" type="slidenum">
              <a:rPr lang="en-US"/>
              <a:pPr>
                <a:defRPr/>
              </a:pPr>
              <a:t>‹#›</a:t>
            </a:fld>
            <a:endParaRPr lang="en-US"/>
          </a:p>
        </p:txBody>
      </p:sp>
    </p:spTree>
    <p:extLst>
      <p:ext uri="{BB962C8B-B14F-4D97-AF65-F5344CB8AC3E}">
        <p14:creationId xmlns:p14="http://schemas.microsoft.com/office/powerpoint/2010/main" val="3513107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2072E5-9BFC-444B-9D6F-E3A8330F083E}" type="slidenum">
              <a:rPr lang="en-US"/>
              <a:pPr>
                <a:defRPr/>
              </a:pPr>
              <a:t>‹#›</a:t>
            </a:fld>
            <a:endParaRPr lang="en-US"/>
          </a:p>
        </p:txBody>
      </p:sp>
    </p:spTree>
    <p:extLst>
      <p:ext uri="{BB962C8B-B14F-4D97-AF65-F5344CB8AC3E}">
        <p14:creationId xmlns:p14="http://schemas.microsoft.com/office/powerpoint/2010/main" val="431773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6DAE66-9F91-4888-BA8E-D14A1603A8CA}" type="slidenum">
              <a:rPr lang="en-US"/>
              <a:pPr>
                <a:defRPr/>
              </a:pPr>
              <a:t>‹#›</a:t>
            </a:fld>
            <a:endParaRPr lang="en-US"/>
          </a:p>
        </p:txBody>
      </p:sp>
    </p:spTree>
    <p:extLst>
      <p:ext uri="{BB962C8B-B14F-4D97-AF65-F5344CB8AC3E}">
        <p14:creationId xmlns:p14="http://schemas.microsoft.com/office/powerpoint/2010/main" val="2233949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DE8AE2-0860-45A0-99F1-4A0310B73220}" type="slidenum">
              <a:rPr lang="en-US"/>
              <a:pPr>
                <a:defRPr/>
              </a:pPr>
              <a:t>‹#›</a:t>
            </a:fld>
            <a:endParaRPr lang="en-US"/>
          </a:p>
        </p:txBody>
      </p:sp>
    </p:spTree>
    <p:extLst>
      <p:ext uri="{BB962C8B-B14F-4D97-AF65-F5344CB8AC3E}">
        <p14:creationId xmlns:p14="http://schemas.microsoft.com/office/powerpoint/2010/main" val="1099334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937B51-B232-4BFA-AFD5-8B7A322269A9}" type="slidenum">
              <a:rPr lang="en-US"/>
              <a:pPr>
                <a:defRPr/>
              </a:pPr>
              <a:t>‹#›</a:t>
            </a:fld>
            <a:endParaRPr lang="en-US"/>
          </a:p>
        </p:txBody>
      </p:sp>
    </p:spTree>
    <p:extLst>
      <p:ext uri="{BB962C8B-B14F-4D97-AF65-F5344CB8AC3E}">
        <p14:creationId xmlns:p14="http://schemas.microsoft.com/office/powerpoint/2010/main" val="2395757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8B02836-653E-442F-AB10-6ABDB5BD74A9}" type="slidenum">
              <a:rPr lang="en-US"/>
              <a:pPr>
                <a:defRPr/>
              </a:pPr>
              <a:t>‹#›</a:t>
            </a:fld>
            <a:endParaRPr lang="en-US"/>
          </a:p>
        </p:txBody>
      </p:sp>
    </p:spTree>
    <p:extLst>
      <p:ext uri="{BB962C8B-B14F-4D97-AF65-F5344CB8AC3E}">
        <p14:creationId xmlns:p14="http://schemas.microsoft.com/office/powerpoint/2010/main" val="3237161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FCFC354-D2C5-4A19-A77E-5CF384A50E19}" type="slidenum">
              <a:rPr lang="en-US"/>
              <a:pPr>
                <a:defRPr/>
              </a:pPr>
              <a:t>‹#›</a:t>
            </a:fld>
            <a:endParaRPr lang="en-US"/>
          </a:p>
        </p:txBody>
      </p:sp>
    </p:spTree>
    <p:extLst>
      <p:ext uri="{BB962C8B-B14F-4D97-AF65-F5344CB8AC3E}">
        <p14:creationId xmlns:p14="http://schemas.microsoft.com/office/powerpoint/2010/main" val="4111063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F120FF8-E37D-4435-BDB0-B27B1CC33EC4}" type="slidenum">
              <a:rPr lang="en-US"/>
              <a:pPr>
                <a:defRPr/>
              </a:pPr>
              <a:t>‹#›</a:t>
            </a:fld>
            <a:endParaRPr lang="en-US"/>
          </a:p>
        </p:txBody>
      </p:sp>
    </p:spTree>
    <p:extLst>
      <p:ext uri="{BB962C8B-B14F-4D97-AF65-F5344CB8AC3E}">
        <p14:creationId xmlns:p14="http://schemas.microsoft.com/office/powerpoint/2010/main" val="695912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FBE9E96-8199-43CC-B10A-284B39AA3AD8}" type="slidenum">
              <a:rPr lang="en-US"/>
              <a:pPr>
                <a:defRPr/>
              </a:pPr>
              <a:t>‹#›</a:t>
            </a:fld>
            <a:endParaRPr lang="en-US"/>
          </a:p>
        </p:txBody>
      </p:sp>
    </p:spTree>
    <p:extLst>
      <p:ext uri="{BB962C8B-B14F-4D97-AF65-F5344CB8AC3E}">
        <p14:creationId xmlns:p14="http://schemas.microsoft.com/office/powerpoint/2010/main" val="117697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A9CD4B-0A32-41DF-8864-789628695425}" type="slidenum">
              <a:rPr lang="en-US"/>
              <a:pPr>
                <a:defRPr/>
              </a:pPr>
              <a:t>‹#›</a:t>
            </a:fld>
            <a:endParaRPr lang="en-US"/>
          </a:p>
        </p:txBody>
      </p:sp>
    </p:spTree>
    <p:extLst>
      <p:ext uri="{BB962C8B-B14F-4D97-AF65-F5344CB8AC3E}">
        <p14:creationId xmlns:p14="http://schemas.microsoft.com/office/powerpoint/2010/main" val="2606293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1F6C39-350B-45D2-9438-4CAE8A8515B5}" type="slidenum">
              <a:rPr lang="en-US"/>
              <a:pPr>
                <a:defRPr/>
              </a:pPr>
              <a:t>‹#›</a:t>
            </a:fld>
            <a:endParaRPr lang="en-US"/>
          </a:p>
        </p:txBody>
      </p:sp>
    </p:spTree>
    <p:extLst>
      <p:ext uri="{BB962C8B-B14F-4D97-AF65-F5344CB8AC3E}">
        <p14:creationId xmlns:p14="http://schemas.microsoft.com/office/powerpoint/2010/main" val="3803084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5E76A4AF-2A67-45FA-BB2A-A5DC798981E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image" Target="../media/image3.jpeg"/><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2.bin"/><Relationship Id="rId7" Type="http://schemas.openxmlformats.org/officeDocument/2006/relationships/image" Target="../media/image17.jpeg"/><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emf"/></Relationships>
</file>

<file path=ppt/slides/_rels/slide11.xml.rels><?xml version="1.0" encoding="UTF-8" standalone="yes"?>
<Relationships xmlns="http://schemas.openxmlformats.org/package/2006/relationships"><Relationship Id="rId8" Type="http://schemas.openxmlformats.org/officeDocument/2006/relationships/image" Target="../media/image23.jpeg"/><Relationship Id="rId3" Type="http://schemas.openxmlformats.org/officeDocument/2006/relationships/image" Target="../media/image3.jpeg"/><Relationship Id="rId7" Type="http://schemas.openxmlformats.org/officeDocument/2006/relationships/image" Target="../media/image22.jpeg"/><Relationship Id="rId2" Type="http://schemas.openxmlformats.org/officeDocument/2006/relationships/image" Target="../media/image18.jpeg"/><Relationship Id="rId1" Type="http://schemas.openxmlformats.org/officeDocument/2006/relationships/slideLayout" Target="../slideLayouts/slideLayout1.xml"/><Relationship Id="rId6" Type="http://schemas.openxmlformats.org/officeDocument/2006/relationships/image" Target="../media/image21.jpeg"/><Relationship Id="rId11" Type="http://schemas.openxmlformats.org/officeDocument/2006/relationships/image" Target="../media/image26.jpeg"/><Relationship Id="rId5" Type="http://schemas.openxmlformats.org/officeDocument/2006/relationships/image" Target="../media/image20.jpeg"/><Relationship Id="rId10" Type="http://schemas.openxmlformats.org/officeDocument/2006/relationships/image" Target="../media/image25.jpeg"/><Relationship Id="rId4" Type="http://schemas.openxmlformats.org/officeDocument/2006/relationships/image" Target="../media/image19.jpeg"/><Relationship Id="rId9" Type="http://schemas.openxmlformats.org/officeDocument/2006/relationships/image" Target="../media/image24.jpe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xml"/><Relationship Id="rId1" Type="http://schemas.openxmlformats.org/officeDocument/2006/relationships/vmlDrawing" Target="../drawings/vmlDrawing8.vml"/><Relationship Id="rId4" Type="http://schemas.openxmlformats.org/officeDocument/2006/relationships/image" Target="../media/image27.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xml"/><Relationship Id="rId1" Type="http://schemas.openxmlformats.org/officeDocument/2006/relationships/vmlDrawing" Target="../drawings/vmlDrawing9.vml"/><Relationship Id="rId6" Type="http://schemas.openxmlformats.org/officeDocument/2006/relationships/image" Target="../media/image29.emf"/><Relationship Id="rId5" Type="http://schemas.openxmlformats.org/officeDocument/2006/relationships/oleObject" Target="../embeddings/oleObject15.bin"/><Relationship Id="rId4" Type="http://schemas.openxmlformats.org/officeDocument/2006/relationships/image" Target="../media/image28.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xml"/><Relationship Id="rId1" Type="http://schemas.openxmlformats.org/officeDocument/2006/relationships/vmlDrawing" Target="../drawings/vmlDrawing10.vml"/><Relationship Id="rId4" Type="http://schemas.openxmlformats.org/officeDocument/2006/relationships/image" Target="../media/image30.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xml"/><Relationship Id="rId1" Type="http://schemas.openxmlformats.org/officeDocument/2006/relationships/vmlDrawing" Target="../drawings/vmlDrawing11.vml"/><Relationship Id="rId4" Type="http://schemas.openxmlformats.org/officeDocument/2006/relationships/image" Target="../media/image31.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xml"/><Relationship Id="rId1" Type="http://schemas.openxmlformats.org/officeDocument/2006/relationships/vmlDrawing" Target="../drawings/vmlDrawing12.vml"/><Relationship Id="rId6" Type="http://schemas.openxmlformats.org/officeDocument/2006/relationships/image" Target="../media/image33.emf"/><Relationship Id="rId5" Type="http://schemas.openxmlformats.org/officeDocument/2006/relationships/oleObject" Target="../embeddings/oleObject19.bin"/><Relationship Id="rId4" Type="http://schemas.openxmlformats.org/officeDocument/2006/relationships/image" Target="../media/image32.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1.xml"/><Relationship Id="rId1" Type="http://schemas.openxmlformats.org/officeDocument/2006/relationships/vmlDrawing" Target="../drawings/vmlDrawing13.vml"/><Relationship Id="rId4" Type="http://schemas.openxmlformats.org/officeDocument/2006/relationships/image" Target="../media/image34.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1.xml"/><Relationship Id="rId1" Type="http://schemas.openxmlformats.org/officeDocument/2006/relationships/vmlDrawing" Target="../drawings/vmlDrawing14.vml"/><Relationship Id="rId6" Type="http://schemas.openxmlformats.org/officeDocument/2006/relationships/image" Target="../media/image37.emf"/><Relationship Id="rId5" Type="http://schemas.openxmlformats.org/officeDocument/2006/relationships/oleObject" Target="../embeddings/oleObject22.bin"/><Relationship Id="rId4" Type="http://schemas.openxmlformats.org/officeDocument/2006/relationships/image" Target="../media/image36.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slideLayout" Target="../slideLayouts/slideLayout1.xml"/><Relationship Id="rId1" Type="http://schemas.openxmlformats.org/officeDocument/2006/relationships/vmlDrawing" Target="../drawings/vmlDrawing15.vml"/><Relationship Id="rId6" Type="http://schemas.openxmlformats.org/officeDocument/2006/relationships/image" Target="../media/image39.wmf"/><Relationship Id="rId5" Type="http://schemas.openxmlformats.org/officeDocument/2006/relationships/oleObject" Target="../embeddings/oleObject24.bin"/><Relationship Id="rId4" Type="http://schemas.openxmlformats.org/officeDocument/2006/relationships/image" Target="../media/image38.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1.xml"/><Relationship Id="rId1" Type="http://schemas.openxmlformats.org/officeDocument/2006/relationships/vmlDrawing" Target="../drawings/vmlDrawing16.vml"/><Relationship Id="rId6" Type="http://schemas.openxmlformats.org/officeDocument/2006/relationships/image" Target="../media/image2.emf"/><Relationship Id="rId5" Type="http://schemas.openxmlformats.org/officeDocument/2006/relationships/oleObject" Target="../embeddings/oleObject27.bin"/><Relationship Id="rId4" Type="http://schemas.openxmlformats.org/officeDocument/2006/relationships/image" Target="../media/image41.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xml"/><Relationship Id="rId1" Type="http://schemas.openxmlformats.org/officeDocument/2006/relationships/vmlDrawing" Target="../drawings/vmlDrawing17.vml"/><Relationship Id="rId4" Type="http://schemas.openxmlformats.org/officeDocument/2006/relationships/image" Target="../media/image42.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1.xml"/><Relationship Id="rId1" Type="http://schemas.openxmlformats.org/officeDocument/2006/relationships/vmlDrawing" Target="../drawings/vmlDrawing18.vml"/><Relationship Id="rId6" Type="http://schemas.openxmlformats.org/officeDocument/2006/relationships/image" Target="../media/image44.emf"/><Relationship Id="rId5" Type="http://schemas.openxmlformats.org/officeDocument/2006/relationships/oleObject" Target="../embeddings/oleObject30.bin"/><Relationship Id="rId4" Type="http://schemas.openxmlformats.org/officeDocument/2006/relationships/image" Target="../media/image43.emf"/></Relationships>
</file>

<file path=ppt/slides/_rels/slide28.xml.rels><?xml version="1.0" encoding="UTF-8" standalone="yes"?>
<Relationships xmlns="http://schemas.openxmlformats.org/package/2006/relationships"><Relationship Id="rId3" Type="http://schemas.openxmlformats.org/officeDocument/2006/relationships/image" Target="../media/image45.jpeg"/><Relationship Id="rId7" Type="http://schemas.openxmlformats.org/officeDocument/2006/relationships/image" Target="../media/image49.jpe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48.jpeg"/><Relationship Id="rId5" Type="http://schemas.openxmlformats.org/officeDocument/2006/relationships/image" Target="../media/image47.jpeg"/><Relationship Id="rId4" Type="http://schemas.openxmlformats.org/officeDocument/2006/relationships/image" Target="../media/image46.jpeg"/></Relationships>
</file>

<file path=ppt/slides/_rels/slide29.xml.rels><?xml version="1.0" encoding="UTF-8" standalone="yes"?>
<Relationships xmlns="http://schemas.openxmlformats.org/package/2006/relationships"><Relationship Id="rId3" Type="http://schemas.openxmlformats.org/officeDocument/2006/relationships/image" Target="../media/image51.png"/><Relationship Id="rId7" Type="http://schemas.openxmlformats.org/officeDocument/2006/relationships/image" Target="../media/image55.jpeg"/><Relationship Id="rId2" Type="http://schemas.openxmlformats.org/officeDocument/2006/relationships/image" Target="../media/image50.png"/><Relationship Id="rId1" Type="http://schemas.openxmlformats.org/officeDocument/2006/relationships/slideLayout" Target="../slideLayouts/slideLayout1.xml"/><Relationship Id="rId6" Type="http://schemas.openxmlformats.org/officeDocument/2006/relationships/image" Target="../media/image54.png"/><Relationship Id="rId5" Type="http://schemas.openxmlformats.org/officeDocument/2006/relationships/image" Target="../media/image53.png"/><Relationship Id="rId4" Type="http://schemas.openxmlformats.org/officeDocument/2006/relationships/image" Target="../media/image52.png"/></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1.xml"/><Relationship Id="rId1" Type="http://schemas.openxmlformats.org/officeDocument/2006/relationships/vmlDrawing" Target="../drawings/vmlDrawing19.vml"/><Relationship Id="rId4" Type="http://schemas.openxmlformats.org/officeDocument/2006/relationships/image" Target="../media/image56.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2.bin"/><Relationship Id="rId7" Type="http://schemas.openxmlformats.org/officeDocument/2006/relationships/image" Target="../media/image58.emf"/><Relationship Id="rId2" Type="http://schemas.openxmlformats.org/officeDocument/2006/relationships/slideLayout" Target="../slideLayouts/slideLayout1.xml"/><Relationship Id="rId1" Type="http://schemas.openxmlformats.org/officeDocument/2006/relationships/vmlDrawing" Target="../drawings/vmlDrawing20.vml"/><Relationship Id="rId6" Type="http://schemas.openxmlformats.org/officeDocument/2006/relationships/oleObject" Target="../embeddings/oleObject33.bin"/><Relationship Id="rId5" Type="http://schemas.openxmlformats.org/officeDocument/2006/relationships/image" Target="../media/image48.jpeg"/><Relationship Id="rId4" Type="http://schemas.openxmlformats.org/officeDocument/2006/relationships/image" Target="../media/image57.e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1.xml"/><Relationship Id="rId1" Type="http://schemas.openxmlformats.org/officeDocument/2006/relationships/vmlDrawing" Target="../drawings/vmlDrawing21.vml"/><Relationship Id="rId4" Type="http://schemas.openxmlformats.org/officeDocument/2006/relationships/image" Target="../media/image59.emf"/></Relationships>
</file>

<file path=ppt/slides/_rels/slide33.xml.rels><?xml version="1.0" encoding="UTF-8" standalone="yes"?>
<Relationships xmlns="http://schemas.openxmlformats.org/package/2006/relationships"><Relationship Id="rId8" Type="http://schemas.openxmlformats.org/officeDocument/2006/relationships/image" Target="../media/image62.wmf"/><Relationship Id="rId3" Type="http://schemas.openxmlformats.org/officeDocument/2006/relationships/oleObject" Target="../embeddings/oleObject35.bin"/><Relationship Id="rId7" Type="http://schemas.openxmlformats.org/officeDocument/2006/relationships/oleObject" Target="../embeddings/oleObject37.bin"/><Relationship Id="rId2" Type="http://schemas.openxmlformats.org/officeDocument/2006/relationships/slideLayout" Target="../slideLayouts/slideLayout1.xml"/><Relationship Id="rId1" Type="http://schemas.openxmlformats.org/officeDocument/2006/relationships/vmlDrawing" Target="../drawings/vmlDrawing22.vml"/><Relationship Id="rId6" Type="http://schemas.openxmlformats.org/officeDocument/2006/relationships/image" Target="../media/image61.emf"/><Relationship Id="rId5" Type="http://schemas.openxmlformats.org/officeDocument/2006/relationships/oleObject" Target="../embeddings/oleObject36.bin"/><Relationship Id="rId4" Type="http://schemas.openxmlformats.org/officeDocument/2006/relationships/image" Target="../media/image60.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1.xml"/><Relationship Id="rId1" Type="http://schemas.openxmlformats.org/officeDocument/2006/relationships/vmlDrawing" Target="../drawings/vmlDrawing23.vml"/><Relationship Id="rId4" Type="http://schemas.openxmlformats.org/officeDocument/2006/relationships/image" Target="../media/image63.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64.w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1.xml"/><Relationship Id="rId1" Type="http://schemas.openxmlformats.org/officeDocument/2006/relationships/vmlDrawing" Target="../drawings/vmlDrawing24.vml"/><Relationship Id="rId4" Type="http://schemas.openxmlformats.org/officeDocument/2006/relationships/image" Target="../media/image65.emf"/></Relationships>
</file>

<file path=ppt/slides/_rels/slide4.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5.bin"/><Relationship Id="rId10" Type="http://schemas.openxmlformats.org/officeDocument/2006/relationships/image" Target="../media/image8.wmf"/><Relationship Id="rId4" Type="http://schemas.openxmlformats.org/officeDocument/2006/relationships/image" Target="../media/image1.emf"/><Relationship Id="rId9"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9.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image" Target="../media/image10.wmf"/><Relationship Id="rId4" Type="http://schemas.openxmlformats.org/officeDocument/2006/relationships/oleObject" Target="../embeddings/Microsoft_Word_97_-_2003_Document1.doc"/></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12.jpeg"/><Relationship Id="rId7" Type="http://schemas.openxmlformats.org/officeDocument/2006/relationships/image" Target="../media/image11.emf"/><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oleObject" Target="../embeddings/oleObject11.bin"/><Relationship Id="rId5" Type="http://schemas.openxmlformats.org/officeDocument/2006/relationships/image" Target="../media/image9.wmf"/><Relationship Id="rId4" Type="http://schemas.openxmlformats.org/officeDocument/2006/relationships/oleObject" Target="../embeddings/oleObject10.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9"/>
          <p:cNvSpPr>
            <a:spLocks noChangeArrowheads="1"/>
          </p:cNvSpPr>
          <p:nvPr/>
        </p:nvSpPr>
        <p:spPr bwMode="auto">
          <a:xfrm>
            <a:off x="0" y="381000"/>
            <a:ext cx="9144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200" b="1" u="sng">
                <a:solidFill>
                  <a:srgbClr val="FF3300"/>
                </a:solidFill>
                <a:cs typeface="Times New Roman" pitchFamily="18" charset="0"/>
              </a:rPr>
              <a:t>Reading Assignment:</a:t>
            </a:r>
            <a:r>
              <a:rPr lang="en-US" sz="2200" b="1">
                <a:solidFill>
                  <a:srgbClr val="FF3300"/>
                </a:solidFill>
                <a:cs typeface="Times New Roman" pitchFamily="18" charset="0"/>
              </a:rPr>
              <a:t>  </a:t>
            </a:r>
            <a:r>
              <a:rPr lang="en-US" sz="2200">
                <a:solidFill>
                  <a:srgbClr val="FF3300"/>
                </a:solidFill>
                <a:cs typeface="Times New Roman" pitchFamily="18" charset="0"/>
              </a:rPr>
              <a:t>Chapter 6 in </a:t>
            </a:r>
            <a:r>
              <a:rPr lang="en-US" sz="2200" u="sng">
                <a:solidFill>
                  <a:srgbClr val="FF3300"/>
                </a:solidFill>
                <a:cs typeface="Times New Roman" pitchFamily="18" charset="0"/>
              </a:rPr>
              <a:t>Electric Circuits, 9</a:t>
            </a:r>
            <a:r>
              <a:rPr lang="en-US" sz="2200" u="sng" baseline="30000">
                <a:solidFill>
                  <a:srgbClr val="FF3300"/>
                </a:solidFill>
                <a:cs typeface="Times New Roman" pitchFamily="18" charset="0"/>
              </a:rPr>
              <a:t>th</a:t>
            </a:r>
            <a:r>
              <a:rPr lang="en-US" sz="2200" u="sng">
                <a:solidFill>
                  <a:srgbClr val="FF3300"/>
                </a:solidFill>
                <a:cs typeface="Times New Roman" pitchFamily="18" charset="0"/>
              </a:rPr>
              <a:t> Ed.</a:t>
            </a:r>
            <a:r>
              <a:rPr lang="en-US" sz="2200">
                <a:solidFill>
                  <a:srgbClr val="FF3300"/>
                </a:solidFill>
                <a:cs typeface="Times New Roman" pitchFamily="18" charset="0"/>
              </a:rPr>
              <a:t> by Nilsson</a:t>
            </a:r>
          </a:p>
          <a:p>
            <a:pPr>
              <a:spcBef>
                <a:spcPct val="20000"/>
              </a:spcBef>
            </a:pPr>
            <a:r>
              <a:rPr lang="en-US" sz="2200" b="1" u="sng">
                <a:solidFill>
                  <a:srgbClr val="FF3300"/>
                </a:solidFill>
                <a:cs typeface="Times New Roman" pitchFamily="18" charset="0"/>
              </a:rPr>
              <a:t>Demonstration:</a:t>
            </a:r>
            <a:r>
              <a:rPr lang="en-US" sz="2200" b="1">
                <a:solidFill>
                  <a:srgbClr val="FF3300"/>
                </a:solidFill>
                <a:cs typeface="Times New Roman" pitchFamily="18" charset="0"/>
              </a:rPr>
              <a:t>  </a:t>
            </a:r>
            <a:r>
              <a:rPr lang="en-US" sz="2200">
                <a:solidFill>
                  <a:srgbClr val="FF3300"/>
                </a:solidFill>
                <a:cs typeface="Times New Roman" pitchFamily="18" charset="0"/>
              </a:rPr>
              <a:t>Pass around various types of capacitors in class.</a:t>
            </a:r>
          </a:p>
        </p:txBody>
      </p:sp>
      <p:sp>
        <p:nvSpPr>
          <p:cNvPr id="2051" name="Rectangle 1030"/>
          <p:cNvSpPr>
            <a:spLocks noChangeArrowheads="1"/>
          </p:cNvSpPr>
          <p:nvPr/>
        </p:nvSpPr>
        <p:spPr bwMode="auto">
          <a:xfrm>
            <a:off x="0" y="1371600"/>
            <a:ext cx="9144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457200" algn="l"/>
              </a:tabLst>
            </a:pPr>
            <a:r>
              <a:rPr lang="en-US" sz="2200" b="1" u="sng">
                <a:solidFill>
                  <a:schemeClr val="accent2"/>
                </a:solidFill>
              </a:rPr>
              <a:t>Chapter 6 – Capacitors and Inductors</a:t>
            </a:r>
            <a:endParaRPr lang="en-US" sz="2200">
              <a:solidFill>
                <a:schemeClr val="accent2"/>
              </a:solidFill>
            </a:endParaRPr>
          </a:p>
          <a:p>
            <a:pPr>
              <a:spcBef>
                <a:spcPct val="20000"/>
              </a:spcBef>
              <a:tabLst>
                <a:tab pos="457200" algn="l"/>
              </a:tabLst>
            </a:pPr>
            <a:r>
              <a:rPr lang="en-US" sz="2200">
                <a:solidFill>
                  <a:schemeClr val="accent2"/>
                </a:solidFill>
              </a:rPr>
              <a:t>Two new passive components are introduced in this chapter.  They are both considered to be energy-storage devices:</a:t>
            </a:r>
          </a:p>
          <a:p>
            <a:pPr>
              <a:spcBef>
                <a:spcPct val="20000"/>
              </a:spcBef>
              <a:buFontTx/>
              <a:buChar char="•"/>
              <a:tabLst>
                <a:tab pos="457200" algn="l"/>
              </a:tabLst>
            </a:pPr>
            <a:r>
              <a:rPr lang="en-US" sz="2200">
                <a:solidFill>
                  <a:schemeClr val="accent2"/>
                </a:solidFill>
              </a:rPr>
              <a:t>  </a:t>
            </a:r>
            <a:r>
              <a:rPr lang="en-US" sz="2200" u="sng">
                <a:solidFill>
                  <a:schemeClr val="accent2"/>
                </a:solidFill>
              </a:rPr>
              <a:t>Capacitor</a:t>
            </a:r>
            <a:r>
              <a:rPr lang="en-US" sz="2200">
                <a:solidFill>
                  <a:schemeClr val="accent2"/>
                </a:solidFill>
              </a:rPr>
              <a:t> – stores energy in an electric field</a:t>
            </a:r>
          </a:p>
          <a:p>
            <a:pPr>
              <a:spcBef>
                <a:spcPct val="20000"/>
              </a:spcBef>
              <a:buFontTx/>
              <a:buChar char="•"/>
              <a:tabLst>
                <a:tab pos="457200" algn="l"/>
              </a:tabLst>
            </a:pPr>
            <a:r>
              <a:rPr lang="en-US" sz="2200">
                <a:solidFill>
                  <a:schemeClr val="accent2"/>
                </a:solidFill>
              </a:rPr>
              <a:t>  </a:t>
            </a:r>
            <a:r>
              <a:rPr lang="en-US" sz="2200" u="sng">
                <a:solidFill>
                  <a:schemeClr val="accent2"/>
                </a:solidFill>
              </a:rPr>
              <a:t>Inductor</a:t>
            </a:r>
            <a:r>
              <a:rPr lang="en-US" sz="2200">
                <a:solidFill>
                  <a:schemeClr val="accent2"/>
                </a:solidFill>
              </a:rPr>
              <a:t> – stores energy in a magnetic field</a:t>
            </a:r>
          </a:p>
        </p:txBody>
      </p:sp>
      <p:sp>
        <p:nvSpPr>
          <p:cNvPr id="2052"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BED279BC-3005-4570-BA74-83D43552220A}" type="slidenum">
              <a:rPr lang="en-US" sz="1400"/>
              <a:pPr algn="r" eaLnBrk="1" hangingPunct="1"/>
              <a:t>1</a:t>
            </a:fld>
            <a:endParaRPr lang="en-US" sz="1400"/>
          </a:p>
        </p:txBody>
      </p:sp>
      <p:sp>
        <p:nvSpPr>
          <p:cNvPr id="2053"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4"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grpSp>
        <p:nvGrpSpPr>
          <p:cNvPr id="2055" name="Group 15"/>
          <p:cNvGrpSpPr>
            <a:grpSpLocks/>
          </p:cNvGrpSpPr>
          <p:nvPr/>
        </p:nvGrpSpPr>
        <p:grpSpPr bwMode="auto">
          <a:xfrm>
            <a:off x="609600" y="3924300"/>
            <a:ext cx="8243888" cy="2686050"/>
            <a:chOff x="609600" y="3924301"/>
            <a:chExt cx="8243888" cy="2686049"/>
          </a:xfrm>
        </p:grpSpPr>
        <p:pic>
          <p:nvPicPr>
            <p:cNvPr id="2056" name="Picture 8" descr="D:\EGR271\Images\C - axial electrolytic (47uF, 25V).jpg"/>
            <p:cNvPicPr>
              <a:picLocks noChangeAspect="1" noChangeArrowheads="1"/>
            </p:cNvPicPr>
            <p:nvPr/>
          </p:nvPicPr>
          <p:blipFill>
            <a:blip r:embed="rId3">
              <a:extLst>
                <a:ext uri="{28A0092B-C50C-407E-A947-70E740481C1C}">
                  <a14:useLocalDpi xmlns:a14="http://schemas.microsoft.com/office/drawing/2010/main" val="0"/>
                </a:ext>
              </a:extLst>
            </a:blip>
            <a:srcRect l="26933" t="17003" r="18933" b="23267"/>
            <a:stretch>
              <a:fillRect/>
            </a:stretch>
          </p:blipFill>
          <p:spPr bwMode="auto">
            <a:xfrm>
              <a:off x="609600" y="3924301"/>
              <a:ext cx="3505057"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057" name="Object 6"/>
            <p:cNvGraphicFramePr>
              <a:graphicFrameLocks noChangeAspect="1"/>
            </p:cNvGraphicFramePr>
            <p:nvPr/>
          </p:nvGraphicFramePr>
          <p:xfrm>
            <a:off x="1295399" y="5076826"/>
            <a:ext cx="2211441" cy="1136650"/>
          </p:xfrm>
          <a:graphic>
            <a:graphicData uri="http://schemas.openxmlformats.org/presentationml/2006/ole">
              <mc:AlternateContent xmlns:mc="http://schemas.openxmlformats.org/markup-compatibility/2006">
                <mc:Choice xmlns:v="urn:schemas-microsoft-com:vml" Requires="v">
                  <p:oleObj spid="_x0000_s2061" name="Microsoft Draw Drawing" r:id="rId4" imgW="1879560" imgH="951480" progId="MSDraw.Drawing.8.1">
                    <p:embed/>
                  </p:oleObj>
                </mc:Choice>
                <mc:Fallback>
                  <p:oleObj name="Microsoft Draw Drawing" r:id="rId4" imgW="1879560" imgH="951480" progId="MSDraw.Drawing.8.1">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399" y="5076826"/>
                          <a:ext cx="2211441"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058" name="Picture 6" descr="D:\EGR271\Images\Inductors\220uH drum choke (all electronics).jpg"/>
            <p:cNvPicPr>
              <a:picLocks noChangeAspect="1" noChangeArrowheads="1"/>
            </p:cNvPicPr>
            <p:nvPr/>
          </p:nvPicPr>
          <p:blipFill>
            <a:blip r:embed="rId6">
              <a:extLst>
                <a:ext uri="{28A0092B-C50C-407E-A947-70E740481C1C}">
                  <a14:useLocalDpi xmlns:a14="http://schemas.microsoft.com/office/drawing/2010/main" val="0"/>
                </a:ext>
              </a:extLst>
            </a:blip>
            <a:srcRect l="28966" t="4651" r="29655" b="13954"/>
            <a:stretch>
              <a:fillRect/>
            </a:stretch>
          </p:blipFill>
          <p:spPr bwMode="auto">
            <a:xfrm rot="5400000">
              <a:off x="6346031" y="2569369"/>
              <a:ext cx="1114425" cy="390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059" name="Object 14"/>
            <p:cNvGraphicFramePr>
              <a:graphicFrameLocks noChangeAspect="1"/>
            </p:cNvGraphicFramePr>
            <p:nvPr/>
          </p:nvGraphicFramePr>
          <p:xfrm>
            <a:off x="5638800" y="5267325"/>
            <a:ext cx="2571262" cy="1343025"/>
          </p:xfrm>
          <a:graphic>
            <a:graphicData uri="http://schemas.openxmlformats.org/presentationml/2006/ole">
              <mc:AlternateContent xmlns:mc="http://schemas.openxmlformats.org/markup-compatibility/2006">
                <mc:Choice xmlns:v="urn:schemas-microsoft-com:vml" Requires="v">
                  <p:oleObj spid="_x0000_s2062" name="Microsoft Draw Drawing" r:id="rId7" imgW="1708560" imgH="894600" progId="MSDraw.Drawing.8.1">
                    <p:embed/>
                  </p:oleObj>
                </mc:Choice>
                <mc:Fallback>
                  <p:oleObj name="Microsoft Draw Drawing" r:id="rId7" imgW="1708560" imgH="894600" progId="MSDraw.Drawing.8.1">
                    <p:embed/>
                    <p:pic>
                      <p:nvPicPr>
                        <p:cNvPr id="0" name="Object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38800" y="5267325"/>
                          <a:ext cx="2571262"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60" name="TextBox 14"/>
            <p:cNvSpPr txBox="1">
              <a:spLocks noChangeArrowheads="1"/>
            </p:cNvSpPr>
            <p:nvPr/>
          </p:nvSpPr>
          <p:spPr bwMode="auto">
            <a:xfrm>
              <a:off x="1524000" y="6271796"/>
              <a:ext cx="17390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600" b="1" u="sng">
                  <a:solidFill>
                    <a:srgbClr val="0000FF"/>
                  </a:solidFill>
                </a:rPr>
                <a:t>Capacitor symbol</a:t>
              </a: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ChangeArrowheads="1"/>
          </p:cNvSpPr>
          <p:nvPr/>
        </p:nvSpPr>
        <p:spPr bwMode="auto">
          <a:xfrm>
            <a:off x="0" y="381000"/>
            <a:ext cx="91440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000" b="1" u="sng">
                <a:solidFill>
                  <a:schemeClr val="accent2"/>
                </a:solidFill>
              </a:rPr>
              <a:t>Capacitor symbols</a:t>
            </a:r>
            <a:r>
              <a:rPr lang="en-US" sz="2000" b="1">
                <a:solidFill>
                  <a:schemeClr val="accent2"/>
                </a:solidFill>
              </a:rPr>
              <a:t> - </a:t>
            </a:r>
            <a:r>
              <a:rPr lang="en-US" sz="2000">
                <a:solidFill>
                  <a:schemeClr val="accent2"/>
                </a:solidFill>
              </a:rPr>
              <a:t>A special symbol is often used with electrolytic capacitors to designate the negative terminal as shown below.</a:t>
            </a:r>
            <a:endParaRPr lang="en-US" sz="3600" b="1" u="sng"/>
          </a:p>
        </p:txBody>
      </p:sp>
      <p:graphicFrame>
        <p:nvGraphicFramePr>
          <p:cNvPr id="11267" name="Object 6"/>
          <p:cNvGraphicFramePr>
            <a:graphicFrameLocks noChangeAspect="1"/>
          </p:cNvGraphicFramePr>
          <p:nvPr/>
        </p:nvGraphicFramePr>
        <p:xfrm>
          <a:off x="1666875" y="762000"/>
          <a:ext cx="7477125" cy="1473200"/>
        </p:xfrm>
        <a:graphic>
          <a:graphicData uri="http://schemas.openxmlformats.org/presentationml/2006/ole">
            <mc:AlternateContent xmlns:mc="http://schemas.openxmlformats.org/markup-compatibility/2006">
              <mc:Choice xmlns:v="urn:schemas-microsoft-com:vml" Requires="v">
                <p:oleObj spid="_x0000_s11278" name="Microsoft Draw Drawing" r:id="rId3" imgW="5486400" imgH="1065600" progId="MSDraw.Drawing.8.1">
                  <p:embed/>
                </p:oleObj>
              </mc:Choice>
              <mc:Fallback>
                <p:oleObj name="Microsoft Draw Drawing" r:id="rId3" imgW="5486400" imgH="1065600" progId="MSDraw.Drawing.8.1">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6875" y="762000"/>
                        <a:ext cx="7477125"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1268" name="Picture 7" descr="D:\EGR271\Images\C - electrolytic - inside features #3 (tomographic imag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61000" y="3187700"/>
            <a:ext cx="2222500"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Rectangle 8"/>
          <p:cNvSpPr>
            <a:spLocks noChangeArrowheads="1"/>
          </p:cNvSpPr>
          <p:nvPr/>
        </p:nvSpPr>
        <p:spPr bwMode="auto">
          <a:xfrm>
            <a:off x="4813300" y="5473700"/>
            <a:ext cx="40132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1600" b="1" i="1" u="sng">
                <a:solidFill>
                  <a:srgbClr val="FF3300"/>
                </a:solidFill>
              </a:rPr>
              <a:t>Image 3</a:t>
            </a:r>
            <a:r>
              <a:rPr lang="en-US" sz="1600" b="1" i="1">
                <a:solidFill>
                  <a:srgbClr val="FF3300"/>
                </a:solidFill>
              </a:rPr>
              <a:t>:  Tomographic image of the capacitor showing the roll of foil inside.ctrolytic capacitor showing the roll of aluminum foil (reference:   Oak Ridge National Labs (www.ornl.com)</a:t>
            </a:r>
          </a:p>
        </p:txBody>
      </p:sp>
      <p:pic>
        <p:nvPicPr>
          <p:cNvPr id="11270" name="Picture 9" descr="D:\EGR271\Images\C - electrolytic - inside features #1.jpg"/>
          <p:cNvPicPr>
            <a:picLocks noChangeAspect="1" noChangeArrowheads="1"/>
          </p:cNvPicPr>
          <p:nvPr/>
        </p:nvPicPr>
        <p:blipFill>
          <a:blip r:embed="rId6">
            <a:extLst>
              <a:ext uri="{28A0092B-C50C-407E-A947-70E740481C1C}">
                <a14:useLocalDpi xmlns:a14="http://schemas.microsoft.com/office/drawing/2010/main" val="0"/>
              </a:ext>
            </a:extLst>
          </a:blip>
          <a:srcRect l="5499" t="20755" r="11000" b="15094"/>
          <a:stretch>
            <a:fillRect/>
          </a:stretch>
        </p:blipFill>
        <p:spPr bwMode="auto">
          <a:xfrm>
            <a:off x="1320800" y="3122613"/>
            <a:ext cx="2279650"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10" descr="D:\EGR271\Images\C - electrolytic - inside features #2 (digital radiograph).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68413" y="4660900"/>
            <a:ext cx="2484437"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11"/>
          <p:cNvSpPr>
            <a:spLocks noChangeArrowheads="1"/>
          </p:cNvSpPr>
          <p:nvPr/>
        </p:nvSpPr>
        <p:spPr bwMode="auto">
          <a:xfrm>
            <a:off x="800100" y="4013200"/>
            <a:ext cx="4013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1600" b="1" i="1" u="sng">
                <a:solidFill>
                  <a:srgbClr val="FF3300"/>
                </a:solidFill>
              </a:rPr>
              <a:t>Image 1</a:t>
            </a:r>
            <a:r>
              <a:rPr lang="en-US" sz="1600" b="1" i="1">
                <a:solidFill>
                  <a:srgbClr val="FF3300"/>
                </a:solidFill>
              </a:rPr>
              <a:t>:  External view of an electrolytic capacitor</a:t>
            </a:r>
          </a:p>
        </p:txBody>
      </p:sp>
      <p:sp>
        <p:nvSpPr>
          <p:cNvPr id="11273" name="Rectangle 12"/>
          <p:cNvSpPr>
            <a:spLocks noChangeArrowheads="1"/>
          </p:cNvSpPr>
          <p:nvPr/>
        </p:nvSpPr>
        <p:spPr bwMode="auto">
          <a:xfrm>
            <a:off x="774700" y="6108700"/>
            <a:ext cx="4013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1600" b="1" i="1" u="sng">
                <a:solidFill>
                  <a:srgbClr val="FF3300"/>
                </a:solidFill>
              </a:rPr>
              <a:t>Image 2</a:t>
            </a:r>
            <a:r>
              <a:rPr lang="en-US" sz="1600" b="1" i="1">
                <a:solidFill>
                  <a:srgbClr val="FF3300"/>
                </a:solidFill>
              </a:rPr>
              <a:t>:  Digital radiograph of the capacitor showing the roll of foil inside.</a:t>
            </a:r>
          </a:p>
        </p:txBody>
      </p:sp>
      <p:sp>
        <p:nvSpPr>
          <p:cNvPr id="11274" name="Rectangle 13"/>
          <p:cNvSpPr>
            <a:spLocks noChangeArrowheads="1"/>
          </p:cNvSpPr>
          <p:nvPr/>
        </p:nvSpPr>
        <p:spPr bwMode="auto">
          <a:xfrm>
            <a:off x="1016000" y="2336800"/>
            <a:ext cx="78105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000" b="1" u="sng">
                <a:solidFill>
                  <a:schemeClr val="accent2"/>
                </a:solidFill>
              </a:rPr>
              <a:t>Electrolytic capacitors - images showing internal construction</a:t>
            </a:r>
            <a:endParaRPr lang="en-US" sz="2000">
              <a:solidFill>
                <a:schemeClr val="accent2"/>
              </a:solidFill>
            </a:endParaRPr>
          </a:p>
          <a:p>
            <a:pPr>
              <a:lnSpc>
                <a:spcPct val="80000"/>
              </a:lnSpc>
              <a:spcBef>
                <a:spcPct val="20000"/>
              </a:spcBef>
              <a:tabLst>
                <a:tab pos="292100" algn="l"/>
              </a:tabLst>
            </a:pPr>
            <a:r>
              <a:rPr lang="en-US" sz="2000">
                <a:solidFill>
                  <a:schemeClr val="accent2"/>
                </a:solidFill>
              </a:rPr>
              <a:t>Reference:  Oak Ridge National Labs (www.ornl.com)</a:t>
            </a:r>
            <a:endParaRPr lang="en-US" sz="3600" b="1" u="sng"/>
          </a:p>
        </p:txBody>
      </p:sp>
      <p:sp>
        <p:nvSpPr>
          <p:cNvPr id="11275"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8E348514-774E-4BDC-A962-98340398D59E}" type="slidenum">
              <a:rPr lang="en-US" sz="1400"/>
              <a:pPr algn="r" eaLnBrk="1" hangingPunct="1"/>
              <a:t>10</a:t>
            </a:fld>
            <a:endParaRPr lang="en-US" sz="1400"/>
          </a:p>
        </p:txBody>
      </p:sp>
      <p:sp>
        <p:nvSpPr>
          <p:cNvPr id="11276"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7"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auto">
          <a:xfrm>
            <a:off x="0" y="381000"/>
            <a:ext cx="91440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chemeClr val="accent2"/>
                </a:solidFill>
              </a:rPr>
              <a:t>Various types of capacitors</a:t>
            </a:r>
            <a:r>
              <a:rPr lang="en-US" sz="2200">
                <a:solidFill>
                  <a:schemeClr val="accent2"/>
                </a:solidFill>
              </a:rPr>
              <a:t> </a:t>
            </a:r>
            <a:r>
              <a:rPr lang="en-US" sz="2000">
                <a:solidFill>
                  <a:schemeClr val="accent2"/>
                </a:solidFill>
              </a:rPr>
              <a:t>(reference:  All Electronics (www.allelectronics.com)</a:t>
            </a:r>
            <a:endParaRPr lang="en-US" sz="2200">
              <a:solidFill>
                <a:schemeClr val="accent2"/>
              </a:solidFill>
            </a:endParaRPr>
          </a:p>
        </p:txBody>
      </p:sp>
      <p:pic>
        <p:nvPicPr>
          <p:cNvPr id="12291" name="Picture 7" descr="D:\EGR271\Images\C - supercapacitor (1F, 2.5V).jpg"/>
          <p:cNvPicPr>
            <a:picLocks noChangeAspect="1" noChangeArrowheads="1"/>
          </p:cNvPicPr>
          <p:nvPr/>
        </p:nvPicPr>
        <p:blipFill>
          <a:blip r:embed="rId2">
            <a:extLst>
              <a:ext uri="{28A0092B-C50C-407E-A947-70E740481C1C}">
                <a14:useLocalDpi xmlns:a14="http://schemas.microsoft.com/office/drawing/2010/main" val="0"/>
              </a:ext>
            </a:extLst>
          </a:blip>
          <a:srcRect l="11111" t="4564" r="12962" b="9128"/>
          <a:stretch>
            <a:fillRect/>
          </a:stretch>
        </p:blipFill>
        <p:spPr bwMode="auto">
          <a:xfrm>
            <a:off x="4711700" y="4332288"/>
            <a:ext cx="1041400" cy="168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8" descr="D:\EGR271\Images\C - axial electrolytic (47uF, 25V).jpg"/>
          <p:cNvPicPr>
            <a:picLocks noChangeAspect="1" noChangeArrowheads="1"/>
          </p:cNvPicPr>
          <p:nvPr/>
        </p:nvPicPr>
        <p:blipFill>
          <a:blip r:embed="rId3">
            <a:extLst>
              <a:ext uri="{28A0092B-C50C-407E-A947-70E740481C1C}">
                <a14:useLocalDpi xmlns:a14="http://schemas.microsoft.com/office/drawing/2010/main" val="0"/>
              </a:ext>
            </a:extLst>
          </a:blip>
          <a:srcRect l="26933" t="17003" r="18933" b="23267"/>
          <a:stretch>
            <a:fillRect/>
          </a:stretch>
        </p:blipFill>
        <p:spPr bwMode="auto">
          <a:xfrm>
            <a:off x="5784850" y="1855788"/>
            <a:ext cx="25781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9" descr="D:\EGR271\Images\C - Ceramic Disc (0.22uF, 1000V).jpg"/>
          <p:cNvPicPr>
            <a:picLocks noChangeAspect="1" noChangeArrowheads="1"/>
          </p:cNvPicPr>
          <p:nvPr/>
        </p:nvPicPr>
        <p:blipFill>
          <a:blip r:embed="rId4">
            <a:extLst>
              <a:ext uri="{28A0092B-C50C-407E-A947-70E740481C1C}">
                <a14:useLocalDpi xmlns:a14="http://schemas.microsoft.com/office/drawing/2010/main" val="0"/>
              </a:ext>
            </a:extLst>
          </a:blip>
          <a:srcRect b="32001"/>
          <a:stretch>
            <a:fillRect/>
          </a:stretch>
        </p:blipFill>
        <p:spPr bwMode="auto">
          <a:xfrm>
            <a:off x="892175" y="1200150"/>
            <a:ext cx="933450"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Text Box 10"/>
          <p:cNvSpPr txBox="1">
            <a:spLocks noChangeArrowheads="1"/>
          </p:cNvSpPr>
          <p:nvPr/>
        </p:nvSpPr>
        <p:spPr bwMode="auto">
          <a:xfrm>
            <a:off x="552450" y="3275013"/>
            <a:ext cx="157162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hangingPunct="1"/>
            <a:r>
              <a:rPr lang="en-US" sz="1600" b="1" i="1">
                <a:solidFill>
                  <a:srgbClr val="FF3300"/>
                </a:solidFill>
              </a:rPr>
              <a:t>Ceramic Disc</a:t>
            </a:r>
          </a:p>
          <a:p>
            <a:pPr algn="ctr" eaLnBrk="1" hangingPunct="1"/>
            <a:r>
              <a:rPr lang="en-US" sz="1600" b="1" i="1">
                <a:solidFill>
                  <a:srgbClr val="FF3300"/>
                </a:solidFill>
              </a:rPr>
              <a:t>Capacitor</a:t>
            </a:r>
          </a:p>
          <a:p>
            <a:pPr algn="ctr" eaLnBrk="1" hangingPunct="1"/>
            <a:r>
              <a:rPr lang="en-US" sz="1600" b="1" i="1">
                <a:solidFill>
                  <a:srgbClr val="FF3300"/>
                </a:solidFill>
              </a:rPr>
              <a:t>(0.22</a:t>
            </a:r>
            <a:r>
              <a:rPr lang="en-US" sz="1600" b="1" i="1">
                <a:solidFill>
                  <a:srgbClr val="FF3300"/>
                </a:solidFill>
                <a:sym typeface="Symbol" pitchFamily="18" charset="2"/>
              </a:rPr>
              <a:t>F, 1000V)</a:t>
            </a:r>
            <a:endParaRPr lang="en-US"/>
          </a:p>
        </p:txBody>
      </p:sp>
      <p:pic>
        <p:nvPicPr>
          <p:cNvPr id="12295" name="Picture 11" descr="D:\EGR271\Images\C - mylar (0.22uF, 100V).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9750" y="1020763"/>
            <a:ext cx="47625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6" name="Text Box 12"/>
          <p:cNvSpPr txBox="1">
            <a:spLocks noChangeArrowheads="1"/>
          </p:cNvSpPr>
          <p:nvPr/>
        </p:nvSpPr>
        <p:spPr bwMode="auto">
          <a:xfrm>
            <a:off x="3943350" y="1509713"/>
            <a:ext cx="33480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hangingPunct="1"/>
            <a:r>
              <a:rPr lang="en-US" sz="1600" b="1" i="1">
                <a:solidFill>
                  <a:srgbClr val="FF3300"/>
                </a:solidFill>
              </a:rPr>
              <a:t>Mylar Capacitor (0.22</a:t>
            </a:r>
            <a:r>
              <a:rPr lang="en-US" sz="1600" b="1" i="1">
                <a:solidFill>
                  <a:srgbClr val="FF3300"/>
                </a:solidFill>
                <a:sym typeface="Symbol" pitchFamily="18" charset="2"/>
              </a:rPr>
              <a:t>F, 100V)</a:t>
            </a:r>
            <a:endParaRPr lang="en-US"/>
          </a:p>
        </p:txBody>
      </p:sp>
      <p:sp>
        <p:nvSpPr>
          <p:cNvPr id="12297" name="Text Box 13"/>
          <p:cNvSpPr txBox="1">
            <a:spLocks noChangeArrowheads="1"/>
          </p:cNvSpPr>
          <p:nvPr/>
        </p:nvSpPr>
        <p:spPr bwMode="auto">
          <a:xfrm>
            <a:off x="5414963" y="2779713"/>
            <a:ext cx="37290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hangingPunct="1"/>
            <a:r>
              <a:rPr lang="en-US" sz="1600" b="1" i="1">
                <a:solidFill>
                  <a:srgbClr val="FF3300"/>
                </a:solidFill>
              </a:rPr>
              <a:t>Axial Electrolytic Capacitor (47</a:t>
            </a:r>
            <a:r>
              <a:rPr lang="en-US" sz="1600" b="1" i="1">
                <a:solidFill>
                  <a:srgbClr val="FF3300"/>
                </a:solidFill>
                <a:sym typeface="Symbol" pitchFamily="18" charset="2"/>
              </a:rPr>
              <a:t>F, 25V)</a:t>
            </a:r>
            <a:endParaRPr lang="en-US"/>
          </a:p>
        </p:txBody>
      </p:sp>
      <p:pic>
        <p:nvPicPr>
          <p:cNvPr id="12298" name="Picture 14" descr="D:\EGR271\Images\C - Dip capacitor (2.2nF, 50V).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4241800"/>
            <a:ext cx="1689100" cy="174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9" name="Text Box 15"/>
          <p:cNvSpPr txBox="1">
            <a:spLocks noChangeArrowheads="1"/>
          </p:cNvSpPr>
          <p:nvPr/>
        </p:nvSpPr>
        <p:spPr bwMode="auto">
          <a:xfrm>
            <a:off x="869950" y="6018213"/>
            <a:ext cx="155733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600" b="1" i="1">
                <a:solidFill>
                  <a:srgbClr val="FF3300"/>
                </a:solidFill>
              </a:rPr>
              <a:t>DIP Capacitor (2.2nF, 50</a:t>
            </a:r>
            <a:r>
              <a:rPr lang="en-US" sz="1600" b="1" i="1">
                <a:solidFill>
                  <a:srgbClr val="FF3300"/>
                </a:solidFill>
                <a:sym typeface="Symbol" pitchFamily="18" charset="2"/>
              </a:rPr>
              <a:t>V)</a:t>
            </a:r>
            <a:endParaRPr lang="en-US"/>
          </a:p>
        </p:txBody>
      </p:sp>
      <p:sp>
        <p:nvSpPr>
          <p:cNvPr id="12300" name="Text Box 16"/>
          <p:cNvSpPr txBox="1">
            <a:spLocks noChangeArrowheads="1"/>
          </p:cNvSpPr>
          <p:nvPr/>
        </p:nvSpPr>
        <p:spPr bwMode="auto">
          <a:xfrm>
            <a:off x="2114550" y="3363913"/>
            <a:ext cx="205263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hangingPunct="1"/>
            <a:r>
              <a:rPr lang="en-US" sz="1600" b="1" i="1">
                <a:solidFill>
                  <a:srgbClr val="FF3300"/>
                </a:solidFill>
              </a:rPr>
              <a:t>Monolithic Ceramic Capacitor (22</a:t>
            </a:r>
            <a:r>
              <a:rPr lang="en-US" sz="1600" b="1" i="1">
                <a:solidFill>
                  <a:srgbClr val="FF3300"/>
                </a:solidFill>
                <a:sym typeface="Symbol" pitchFamily="18" charset="2"/>
              </a:rPr>
              <a:t>nF)</a:t>
            </a:r>
            <a:endParaRPr lang="en-US"/>
          </a:p>
        </p:txBody>
      </p:sp>
      <p:pic>
        <p:nvPicPr>
          <p:cNvPr id="12301" name="Picture 17" descr="D:\EGR271\Images\C - radial electrolytic.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27725" y="3194050"/>
            <a:ext cx="254635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2" name="Picture 18" descr="D:\EGR271\Images\C - Monolithic Ceramic (22nF).jpg"/>
          <p:cNvPicPr>
            <a:picLocks noChangeAspect="1" noChangeArrowheads="1"/>
          </p:cNvPicPr>
          <p:nvPr/>
        </p:nvPicPr>
        <p:blipFill>
          <a:blip r:embed="rId8">
            <a:extLst>
              <a:ext uri="{28A0092B-C50C-407E-A947-70E740481C1C}">
                <a14:useLocalDpi xmlns:a14="http://schemas.microsoft.com/office/drawing/2010/main" val="0"/>
              </a:ext>
            </a:extLst>
          </a:blip>
          <a:srcRect l="29567" t="15277" r="27895" b="20370"/>
          <a:stretch>
            <a:fillRect/>
          </a:stretch>
        </p:blipFill>
        <p:spPr bwMode="auto">
          <a:xfrm>
            <a:off x="2468563" y="1498600"/>
            <a:ext cx="968375"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3" name="Picture 19" descr="D:\EGR271\Images\C - snap in (330uF, 400V).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828925" y="4364038"/>
            <a:ext cx="1238250"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4" name="Text Box 20"/>
          <p:cNvSpPr txBox="1">
            <a:spLocks noChangeArrowheads="1"/>
          </p:cNvSpPr>
          <p:nvPr/>
        </p:nvSpPr>
        <p:spPr bwMode="auto">
          <a:xfrm>
            <a:off x="2546350" y="5967413"/>
            <a:ext cx="196373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hangingPunct="1"/>
            <a:r>
              <a:rPr lang="en-US" sz="1600" b="1" i="1">
                <a:solidFill>
                  <a:srgbClr val="FF3300"/>
                </a:solidFill>
              </a:rPr>
              <a:t>Snap In Capacitor (330</a:t>
            </a:r>
            <a:r>
              <a:rPr lang="en-US" sz="1600" b="1" i="1">
                <a:solidFill>
                  <a:srgbClr val="FF3300"/>
                </a:solidFill>
                <a:sym typeface="Symbol" pitchFamily="18" charset="2"/>
              </a:rPr>
              <a:t>F, 400V)</a:t>
            </a:r>
            <a:endParaRPr lang="en-US"/>
          </a:p>
        </p:txBody>
      </p:sp>
      <p:sp>
        <p:nvSpPr>
          <p:cNvPr id="12305" name="Text Box 21"/>
          <p:cNvSpPr txBox="1">
            <a:spLocks noChangeArrowheads="1"/>
          </p:cNvSpPr>
          <p:nvPr/>
        </p:nvSpPr>
        <p:spPr bwMode="auto">
          <a:xfrm>
            <a:off x="4489450" y="6005513"/>
            <a:ext cx="168433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hangingPunct="1"/>
            <a:r>
              <a:rPr lang="en-US" sz="1600" b="1" i="1">
                <a:solidFill>
                  <a:srgbClr val="FF3300"/>
                </a:solidFill>
              </a:rPr>
              <a:t>Super Capacitor (1</a:t>
            </a:r>
            <a:r>
              <a:rPr lang="en-US" sz="1600" b="1" i="1">
                <a:solidFill>
                  <a:srgbClr val="FF3300"/>
                </a:solidFill>
                <a:sym typeface="Symbol" pitchFamily="18" charset="2"/>
              </a:rPr>
              <a:t>F, 2.5V)</a:t>
            </a:r>
            <a:endParaRPr lang="en-US"/>
          </a:p>
        </p:txBody>
      </p:sp>
      <p:pic>
        <p:nvPicPr>
          <p:cNvPr id="12306" name="Picture 22" descr="D:\EGR271\Images\C- photoflash (150uF, 360V).jpg"/>
          <p:cNvPicPr>
            <a:picLocks noChangeAspect="1" noChangeArrowheads="1"/>
          </p:cNvPicPr>
          <p:nvPr/>
        </p:nvPicPr>
        <p:blipFill>
          <a:blip r:embed="rId10">
            <a:extLst>
              <a:ext uri="{28A0092B-C50C-407E-A947-70E740481C1C}">
                <a14:useLocalDpi xmlns:a14="http://schemas.microsoft.com/office/drawing/2010/main" val="0"/>
              </a:ext>
            </a:extLst>
          </a:blip>
          <a:srcRect l="34000" r="32666" b="30000"/>
          <a:stretch>
            <a:fillRect/>
          </a:stretch>
        </p:blipFill>
        <p:spPr bwMode="auto">
          <a:xfrm>
            <a:off x="7200900" y="4572000"/>
            <a:ext cx="63500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7" name="Text Box 23"/>
          <p:cNvSpPr txBox="1">
            <a:spLocks noChangeArrowheads="1"/>
          </p:cNvSpPr>
          <p:nvPr/>
        </p:nvSpPr>
        <p:spPr bwMode="auto">
          <a:xfrm>
            <a:off x="6351588" y="6037263"/>
            <a:ext cx="23336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hangingPunct="1"/>
            <a:r>
              <a:rPr lang="en-US" sz="1600" b="1" i="1">
                <a:solidFill>
                  <a:srgbClr val="FF3300"/>
                </a:solidFill>
              </a:rPr>
              <a:t>Photo Flash Capacitor (150</a:t>
            </a:r>
            <a:r>
              <a:rPr lang="en-US" sz="1600" b="1" i="1">
                <a:solidFill>
                  <a:srgbClr val="FF3300"/>
                </a:solidFill>
                <a:sym typeface="Symbol" pitchFamily="18" charset="2"/>
              </a:rPr>
              <a:t>F, 300V)</a:t>
            </a:r>
            <a:endParaRPr lang="en-US"/>
          </a:p>
        </p:txBody>
      </p:sp>
      <p:sp>
        <p:nvSpPr>
          <p:cNvPr id="12308" name="Text Box 24"/>
          <p:cNvSpPr txBox="1">
            <a:spLocks noChangeArrowheads="1"/>
          </p:cNvSpPr>
          <p:nvPr/>
        </p:nvSpPr>
        <p:spPr bwMode="auto">
          <a:xfrm>
            <a:off x="5224463" y="4024313"/>
            <a:ext cx="39195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hangingPunct="1"/>
            <a:r>
              <a:rPr lang="en-US" sz="1600" b="1" i="1">
                <a:solidFill>
                  <a:srgbClr val="FF3300"/>
                </a:solidFill>
              </a:rPr>
              <a:t>Radial Electrolytic Capacitor (47</a:t>
            </a:r>
            <a:r>
              <a:rPr lang="en-US" sz="1600" b="1" i="1">
                <a:solidFill>
                  <a:srgbClr val="FF3300"/>
                </a:solidFill>
                <a:sym typeface="Symbol" pitchFamily="18" charset="2"/>
              </a:rPr>
              <a:t>F, 25V)</a:t>
            </a:r>
            <a:endParaRPr lang="en-US"/>
          </a:p>
        </p:txBody>
      </p:sp>
      <p:pic>
        <p:nvPicPr>
          <p:cNvPr id="12309" name="Picture 25" descr="D:\EGR271\Images\C-metalized polyester (2uF, 200V).jpg"/>
          <p:cNvPicPr>
            <a:picLocks noChangeAspect="1" noChangeArrowheads="1"/>
          </p:cNvPicPr>
          <p:nvPr/>
        </p:nvPicPr>
        <p:blipFill>
          <a:blip r:embed="rId11">
            <a:extLst>
              <a:ext uri="{28A0092B-C50C-407E-A947-70E740481C1C}">
                <a14:useLocalDpi xmlns:a14="http://schemas.microsoft.com/office/drawing/2010/main" val="0"/>
              </a:ext>
            </a:extLst>
          </a:blip>
          <a:srcRect l="23999" r="24667" b="57333"/>
          <a:stretch>
            <a:fillRect/>
          </a:stretch>
        </p:blipFill>
        <p:spPr bwMode="auto">
          <a:xfrm>
            <a:off x="3784600" y="1866900"/>
            <a:ext cx="1420813"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10" name="Text Box 26"/>
          <p:cNvSpPr txBox="1">
            <a:spLocks noChangeArrowheads="1"/>
          </p:cNvSpPr>
          <p:nvPr/>
        </p:nvSpPr>
        <p:spPr bwMode="auto">
          <a:xfrm>
            <a:off x="3694113" y="2919413"/>
            <a:ext cx="18208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hangingPunct="1"/>
            <a:r>
              <a:rPr lang="en-US" sz="1600" b="1" i="1">
                <a:solidFill>
                  <a:srgbClr val="FF3300"/>
                </a:solidFill>
              </a:rPr>
              <a:t>Metalized Polyester</a:t>
            </a:r>
          </a:p>
          <a:p>
            <a:pPr algn="ctr" eaLnBrk="1" hangingPunct="1"/>
            <a:r>
              <a:rPr lang="en-US" sz="1600" b="1" i="1">
                <a:solidFill>
                  <a:srgbClr val="FF3300"/>
                </a:solidFill>
              </a:rPr>
              <a:t>Capacitor</a:t>
            </a:r>
          </a:p>
          <a:p>
            <a:pPr algn="ctr" eaLnBrk="1" hangingPunct="1"/>
            <a:r>
              <a:rPr lang="en-US" sz="1600" b="1" i="1">
                <a:solidFill>
                  <a:srgbClr val="FF3300"/>
                </a:solidFill>
              </a:rPr>
              <a:t>(2</a:t>
            </a:r>
            <a:r>
              <a:rPr lang="en-US" sz="1600" b="1" i="1">
                <a:solidFill>
                  <a:srgbClr val="FF3300"/>
                </a:solidFill>
                <a:sym typeface="Symbol" pitchFamily="18" charset="2"/>
              </a:rPr>
              <a:t>F, 200V)</a:t>
            </a:r>
            <a:endParaRPr lang="en-US"/>
          </a:p>
        </p:txBody>
      </p:sp>
      <p:sp>
        <p:nvSpPr>
          <p:cNvPr id="12311"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46B9D543-588B-4CD8-872B-E9D8A9313D37}" type="slidenum">
              <a:rPr lang="en-US" sz="1400"/>
              <a:pPr algn="r" eaLnBrk="1" hangingPunct="1"/>
              <a:t>11</a:t>
            </a:fld>
            <a:endParaRPr lang="en-US" sz="1400"/>
          </a:p>
        </p:txBody>
      </p:sp>
      <p:sp>
        <p:nvSpPr>
          <p:cNvPr id="12312"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3"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ChangeArrowheads="1"/>
          </p:cNvSpPr>
          <p:nvPr/>
        </p:nvSpPr>
        <p:spPr bwMode="auto">
          <a:xfrm>
            <a:off x="0" y="381000"/>
            <a:ext cx="41275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chemeClr val="accent2"/>
                </a:solidFill>
              </a:rPr>
              <a:t>Key capacitor relationships:</a:t>
            </a:r>
          </a:p>
          <a:p>
            <a:pPr>
              <a:spcBef>
                <a:spcPct val="20000"/>
              </a:spcBef>
              <a:tabLst>
                <a:tab pos="292100" algn="l"/>
              </a:tabLst>
            </a:pPr>
            <a:r>
              <a:rPr lang="en-US" sz="2200">
                <a:solidFill>
                  <a:schemeClr val="accent2"/>
                </a:solidFill>
              </a:rPr>
              <a:t>Show that </a:t>
            </a:r>
          </a:p>
        </p:txBody>
      </p:sp>
      <p:graphicFrame>
        <p:nvGraphicFramePr>
          <p:cNvPr id="13315" name="Object 27"/>
          <p:cNvGraphicFramePr>
            <a:graphicFrameLocks noChangeAspect="1"/>
          </p:cNvGraphicFramePr>
          <p:nvPr/>
        </p:nvGraphicFramePr>
        <p:xfrm>
          <a:off x="152400" y="1219200"/>
          <a:ext cx="2711450" cy="2667000"/>
        </p:xfrm>
        <a:graphic>
          <a:graphicData uri="http://schemas.openxmlformats.org/presentationml/2006/ole">
            <mc:AlternateContent xmlns:mc="http://schemas.openxmlformats.org/markup-compatibility/2006">
              <mc:Choice xmlns:v="urn:schemas-microsoft-com:vml" Requires="v">
                <p:oleObj spid="_x0000_s13319" name="Equation" r:id="rId3" imgW="1549400" imgH="1524000" progId="Equation.DSMT4">
                  <p:embed/>
                </p:oleObj>
              </mc:Choice>
              <mc:Fallback>
                <p:oleObj name="Equation" r:id="rId3" imgW="1549400" imgH="1524000" progId="Equation.DSMT4">
                  <p:embed/>
                  <p:pic>
                    <p:nvPicPr>
                      <p:cNvPr id="0" name="Object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219200"/>
                        <a:ext cx="2711450" cy="2667000"/>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16"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7E07FB08-70C0-47E6-8CA4-CB82505F9D36}" type="slidenum">
              <a:rPr lang="en-US" sz="1400"/>
              <a:pPr algn="r" eaLnBrk="1" hangingPunct="1"/>
              <a:t>12</a:t>
            </a:fld>
            <a:endParaRPr lang="en-US" sz="1400"/>
          </a:p>
        </p:txBody>
      </p:sp>
      <p:sp>
        <p:nvSpPr>
          <p:cNvPr id="13317"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8"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ChangeArrowheads="1"/>
          </p:cNvSpPr>
          <p:nvPr/>
        </p:nvSpPr>
        <p:spPr bwMode="auto">
          <a:xfrm>
            <a:off x="12700" y="381000"/>
            <a:ext cx="91313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rgbClr val="FF3300"/>
                </a:solidFill>
              </a:rPr>
              <a:t>Example</a:t>
            </a:r>
            <a:r>
              <a:rPr lang="en-US" sz="2200">
                <a:solidFill>
                  <a:srgbClr val="FF3300"/>
                </a:solidFill>
              </a:rPr>
              <a:t>:  Find i(t) through the capacitor shown if v(t) = 6e</a:t>
            </a:r>
            <a:r>
              <a:rPr lang="en-US" sz="2200" baseline="30000">
                <a:solidFill>
                  <a:srgbClr val="FF3300"/>
                </a:solidFill>
              </a:rPr>
              <a:t>-2t</a:t>
            </a:r>
            <a:r>
              <a:rPr lang="en-US" sz="2200">
                <a:solidFill>
                  <a:srgbClr val="FF3300"/>
                </a:solidFill>
              </a:rPr>
              <a:t> V.</a:t>
            </a:r>
            <a:endParaRPr lang="en-US" sz="2200"/>
          </a:p>
        </p:txBody>
      </p:sp>
      <p:graphicFrame>
        <p:nvGraphicFramePr>
          <p:cNvPr id="14339" name="Object 7"/>
          <p:cNvGraphicFramePr>
            <a:graphicFrameLocks noChangeAspect="1"/>
          </p:cNvGraphicFramePr>
          <p:nvPr/>
        </p:nvGraphicFramePr>
        <p:xfrm>
          <a:off x="749300" y="914400"/>
          <a:ext cx="3275013" cy="1447800"/>
        </p:xfrm>
        <a:graphic>
          <a:graphicData uri="http://schemas.openxmlformats.org/presentationml/2006/ole">
            <mc:AlternateContent xmlns:mc="http://schemas.openxmlformats.org/markup-compatibility/2006">
              <mc:Choice xmlns:v="urn:schemas-microsoft-com:vml" Requires="v">
                <p:oleObj spid="_x0000_s14346" name="Microsoft Draw Drawing" r:id="rId3" imgW="2268720" imgH="989640" progId="MSDraw.Drawing.8.1">
                  <p:embed/>
                </p:oleObj>
              </mc:Choice>
              <mc:Fallback>
                <p:oleObj name="Microsoft Draw Drawing" r:id="rId3" imgW="2268720" imgH="989640" progId="MSDraw.Drawing.8.1">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9300" y="914400"/>
                        <a:ext cx="3275013"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340" name="Rectangle 8"/>
          <p:cNvSpPr>
            <a:spLocks noChangeArrowheads="1"/>
          </p:cNvSpPr>
          <p:nvPr/>
        </p:nvSpPr>
        <p:spPr bwMode="auto">
          <a:xfrm>
            <a:off x="25400" y="4572000"/>
            <a:ext cx="91186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rgbClr val="FF3300"/>
                </a:solidFill>
              </a:rPr>
              <a:t>Example</a:t>
            </a:r>
            <a:r>
              <a:rPr lang="en-US" sz="2200">
                <a:solidFill>
                  <a:srgbClr val="FF3300"/>
                </a:solidFill>
              </a:rPr>
              <a:t>:  Calculate the maximum energy that could be stored in two of the capacitors that were passed around in class.</a:t>
            </a:r>
            <a:endParaRPr lang="en-US" sz="2200"/>
          </a:p>
        </p:txBody>
      </p:sp>
      <p:sp>
        <p:nvSpPr>
          <p:cNvPr id="14341" name="Rectangle 9"/>
          <p:cNvSpPr>
            <a:spLocks noChangeArrowheads="1"/>
          </p:cNvSpPr>
          <p:nvPr/>
        </p:nvSpPr>
        <p:spPr bwMode="auto">
          <a:xfrm>
            <a:off x="0" y="2540000"/>
            <a:ext cx="91440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rgbClr val="FF3300"/>
                </a:solidFill>
              </a:rPr>
              <a:t>Example</a:t>
            </a:r>
            <a:r>
              <a:rPr lang="en-US" sz="2200">
                <a:solidFill>
                  <a:srgbClr val="FF3300"/>
                </a:solidFill>
              </a:rPr>
              <a:t>:  Find v(t) across the capacitor shown if i(t) = 10cos(400t) </a:t>
            </a:r>
            <a:r>
              <a:rPr lang="en-US" sz="2200">
                <a:solidFill>
                  <a:srgbClr val="FF3300"/>
                </a:solidFill>
                <a:latin typeface="Symbol" pitchFamily="18" charset="2"/>
              </a:rPr>
              <a:t>m</a:t>
            </a:r>
            <a:r>
              <a:rPr lang="en-US" sz="2200">
                <a:solidFill>
                  <a:srgbClr val="FF3300"/>
                </a:solidFill>
              </a:rPr>
              <a:t>A.</a:t>
            </a:r>
            <a:endParaRPr lang="en-US" sz="2200"/>
          </a:p>
        </p:txBody>
      </p:sp>
      <p:graphicFrame>
        <p:nvGraphicFramePr>
          <p:cNvPr id="14342" name="Object 10"/>
          <p:cNvGraphicFramePr>
            <a:graphicFrameLocks noChangeAspect="1"/>
          </p:cNvGraphicFramePr>
          <p:nvPr/>
        </p:nvGraphicFramePr>
        <p:xfrm>
          <a:off x="876300" y="2946400"/>
          <a:ext cx="3160713" cy="1397000"/>
        </p:xfrm>
        <a:graphic>
          <a:graphicData uri="http://schemas.openxmlformats.org/presentationml/2006/ole">
            <mc:AlternateContent xmlns:mc="http://schemas.openxmlformats.org/markup-compatibility/2006">
              <mc:Choice xmlns:v="urn:schemas-microsoft-com:vml" Requires="v">
                <p:oleObj spid="_x0000_s14347" name="Microsoft Draw Drawing" r:id="rId5" imgW="2268720" imgH="989640" progId="MSDraw.Drawing.8.1">
                  <p:embed/>
                </p:oleObj>
              </mc:Choice>
              <mc:Fallback>
                <p:oleObj name="Microsoft Draw Drawing" r:id="rId5" imgW="2268720" imgH="989640" progId="MSDraw.Drawing.8.1">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6300" y="2946400"/>
                        <a:ext cx="3160713"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343"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235EED83-2826-486E-9C8B-425393DB1FBB}" type="slidenum">
              <a:rPr lang="en-US" sz="1400"/>
              <a:pPr algn="r" eaLnBrk="1" hangingPunct="1"/>
              <a:t>13</a:t>
            </a:fld>
            <a:endParaRPr lang="en-US" sz="1400"/>
          </a:p>
        </p:txBody>
      </p:sp>
      <p:sp>
        <p:nvSpPr>
          <p:cNvPr id="14344"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ChangeArrowheads="1"/>
          </p:cNvSpPr>
          <p:nvPr/>
        </p:nvSpPr>
        <p:spPr bwMode="auto">
          <a:xfrm>
            <a:off x="0" y="3810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rgbClr val="FF3300"/>
                </a:solidFill>
              </a:rPr>
              <a:t>Example</a:t>
            </a:r>
            <a:r>
              <a:rPr lang="en-US" sz="2200">
                <a:solidFill>
                  <a:srgbClr val="FF3300"/>
                </a:solidFill>
              </a:rPr>
              <a:t>:  Sketch i(t), p(t), and w(t) if the graph of v(t) shown below represents the voltage across a 100 </a:t>
            </a:r>
            <a:r>
              <a:rPr lang="en-US" sz="2200">
                <a:solidFill>
                  <a:srgbClr val="FF3300"/>
                </a:solidFill>
                <a:sym typeface="Symbol" pitchFamily="18" charset="2"/>
              </a:rPr>
              <a:t></a:t>
            </a:r>
            <a:r>
              <a:rPr lang="en-US" sz="2200">
                <a:solidFill>
                  <a:srgbClr val="FF3300"/>
                </a:solidFill>
              </a:rPr>
              <a:t>F capacitor.</a:t>
            </a:r>
            <a:endParaRPr lang="en-US" sz="2200"/>
          </a:p>
        </p:txBody>
      </p:sp>
      <p:graphicFrame>
        <p:nvGraphicFramePr>
          <p:cNvPr id="15363" name="Object 9"/>
          <p:cNvGraphicFramePr>
            <a:graphicFrameLocks noChangeAspect="1"/>
          </p:cNvGraphicFramePr>
          <p:nvPr/>
        </p:nvGraphicFramePr>
        <p:xfrm>
          <a:off x="0" y="1066800"/>
          <a:ext cx="4673600" cy="2133600"/>
        </p:xfrm>
        <a:graphic>
          <a:graphicData uri="http://schemas.openxmlformats.org/presentationml/2006/ole">
            <mc:AlternateContent xmlns:mc="http://schemas.openxmlformats.org/markup-compatibility/2006">
              <mc:Choice xmlns:v="urn:schemas-microsoft-com:vml" Requires="v">
                <p:oleObj spid="_x0000_s15367" name="Microsoft Draw Drawing" r:id="rId3" imgW="4214520" imgH="1922040" progId="MSDraw.Drawing.8.1">
                  <p:embed/>
                </p:oleObj>
              </mc:Choice>
              <mc:Fallback>
                <p:oleObj name="Microsoft Draw Drawing" r:id="rId3" imgW="4214520" imgH="1922040" progId="MSDraw.Drawing.8.1">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066800"/>
                        <a:ext cx="4673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64"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488556C9-E70B-4058-9273-E6777CDC1116}" type="slidenum">
              <a:rPr lang="en-US" sz="1400"/>
              <a:pPr algn="r" eaLnBrk="1" hangingPunct="1"/>
              <a:t>14</a:t>
            </a:fld>
            <a:endParaRPr lang="en-US" sz="1400"/>
          </a:p>
        </p:txBody>
      </p:sp>
      <p:sp>
        <p:nvSpPr>
          <p:cNvPr id="15365"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6"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ChangeArrowheads="1"/>
          </p:cNvSpPr>
          <p:nvPr/>
        </p:nvSpPr>
        <p:spPr bwMode="auto">
          <a:xfrm>
            <a:off x="0" y="381000"/>
            <a:ext cx="3230563"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chemeClr val="accent2"/>
                </a:solidFill>
              </a:rPr>
              <a:t>Series Capacitance</a:t>
            </a:r>
          </a:p>
          <a:p>
            <a:pPr>
              <a:spcBef>
                <a:spcPct val="20000"/>
              </a:spcBef>
              <a:tabLst>
                <a:tab pos="292100" algn="l"/>
              </a:tabLst>
            </a:pPr>
            <a:r>
              <a:rPr lang="en-US" sz="2200">
                <a:solidFill>
                  <a:schemeClr val="accent2"/>
                </a:solidFill>
              </a:rPr>
              <a:t>Use KVL to show that</a:t>
            </a:r>
            <a:endParaRPr lang="en-US" sz="2200"/>
          </a:p>
        </p:txBody>
      </p:sp>
      <p:graphicFrame>
        <p:nvGraphicFramePr>
          <p:cNvPr id="16387" name="Object 7"/>
          <p:cNvGraphicFramePr>
            <a:graphicFrameLocks noChangeAspect="1"/>
          </p:cNvGraphicFramePr>
          <p:nvPr/>
        </p:nvGraphicFramePr>
        <p:xfrm>
          <a:off x="2819400" y="609600"/>
          <a:ext cx="5794375" cy="1130300"/>
        </p:xfrm>
        <a:graphic>
          <a:graphicData uri="http://schemas.openxmlformats.org/presentationml/2006/ole">
            <mc:AlternateContent xmlns:mc="http://schemas.openxmlformats.org/markup-compatibility/2006">
              <mc:Choice xmlns:v="urn:schemas-microsoft-com:vml" Requires="v">
                <p:oleObj spid="_x0000_s16392" name="Equation" r:id="rId3" imgW="5156200" imgH="812800" progId="Equation.DSMT4">
                  <p:embed/>
                </p:oleObj>
              </mc:Choice>
              <mc:Fallback>
                <p:oleObj name="Equation" r:id="rId3" imgW="5156200" imgH="812800" progId="Equation.DSMT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609600"/>
                        <a:ext cx="5794375" cy="1130300"/>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388" name="Rectangle 9"/>
          <p:cNvSpPr>
            <a:spLocks noChangeArrowheads="1"/>
          </p:cNvSpPr>
          <p:nvPr/>
        </p:nvSpPr>
        <p:spPr bwMode="auto">
          <a:xfrm>
            <a:off x="2819400" y="1854200"/>
            <a:ext cx="61722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a:solidFill>
                  <a:srgbClr val="FF3300"/>
                </a:solidFill>
              </a:rPr>
              <a:t>(</a:t>
            </a:r>
            <a:r>
              <a:rPr lang="en-US" sz="2200" b="1" i="1">
                <a:solidFill>
                  <a:srgbClr val="FF3300"/>
                </a:solidFill>
              </a:rPr>
              <a:t>Series capacitors combine like parallel resistors)</a:t>
            </a:r>
          </a:p>
        </p:txBody>
      </p:sp>
      <p:sp>
        <p:nvSpPr>
          <p:cNvPr id="16389"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989F0472-0326-45D2-84FA-AEB9F872543C}" type="slidenum">
              <a:rPr lang="en-US" sz="1400"/>
              <a:pPr algn="r" eaLnBrk="1" hangingPunct="1"/>
              <a:t>15</a:t>
            </a:fld>
            <a:endParaRPr lang="en-US" sz="1400"/>
          </a:p>
        </p:txBody>
      </p:sp>
      <p:sp>
        <p:nvSpPr>
          <p:cNvPr id="16390"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1"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ChangeArrowheads="1"/>
          </p:cNvSpPr>
          <p:nvPr/>
        </p:nvSpPr>
        <p:spPr bwMode="auto">
          <a:xfrm>
            <a:off x="0" y="381000"/>
            <a:ext cx="2895600" cy="96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chemeClr val="accent2"/>
                </a:solidFill>
              </a:rPr>
              <a:t>Parallel Capacitance</a:t>
            </a:r>
          </a:p>
          <a:p>
            <a:pPr>
              <a:spcBef>
                <a:spcPct val="20000"/>
              </a:spcBef>
              <a:tabLst>
                <a:tab pos="292100" algn="l"/>
              </a:tabLst>
            </a:pPr>
            <a:r>
              <a:rPr lang="en-US" sz="2200">
                <a:solidFill>
                  <a:schemeClr val="accent2"/>
                </a:solidFill>
              </a:rPr>
              <a:t>Use KCL to show that</a:t>
            </a:r>
            <a:endParaRPr lang="en-US" sz="2200"/>
          </a:p>
        </p:txBody>
      </p:sp>
      <p:graphicFrame>
        <p:nvGraphicFramePr>
          <p:cNvPr id="17411" name="Object 8"/>
          <p:cNvGraphicFramePr>
            <a:graphicFrameLocks noChangeAspect="1"/>
          </p:cNvGraphicFramePr>
          <p:nvPr/>
        </p:nvGraphicFramePr>
        <p:xfrm>
          <a:off x="2895600" y="736600"/>
          <a:ext cx="5232400" cy="404813"/>
        </p:xfrm>
        <a:graphic>
          <a:graphicData uri="http://schemas.openxmlformats.org/presentationml/2006/ole">
            <mc:AlternateContent xmlns:mc="http://schemas.openxmlformats.org/markup-compatibility/2006">
              <mc:Choice xmlns:v="urn:schemas-microsoft-com:vml" Requires="v">
                <p:oleObj spid="_x0000_s17418" name="Equation" r:id="rId3" imgW="4686300" imgH="292100" progId="Equation.DSMT4">
                  <p:embed/>
                </p:oleObj>
              </mc:Choice>
              <mc:Fallback>
                <p:oleObj name="Equation" r:id="rId3" imgW="4686300" imgH="292100"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736600"/>
                        <a:ext cx="5232400" cy="404813"/>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12" name="Rectangle 10"/>
          <p:cNvSpPr>
            <a:spLocks noChangeArrowheads="1"/>
          </p:cNvSpPr>
          <p:nvPr/>
        </p:nvSpPr>
        <p:spPr bwMode="auto">
          <a:xfrm>
            <a:off x="2895600" y="1344613"/>
            <a:ext cx="6019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i="1">
                <a:solidFill>
                  <a:srgbClr val="FF3300"/>
                </a:solidFill>
              </a:rPr>
              <a:t>(Parallel capacitors combine like series resistors)</a:t>
            </a:r>
          </a:p>
        </p:txBody>
      </p:sp>
      <p:sp>
        <p:nvSpPr>
          <p:cNvPr id="17413" name="Rectangle 11"/>
          <p:cNvSpPr>
            <a:spLocks noChangeArrowheads="1"/>
          </p:cNvSpPr>
          <p:nvPr/>
        </p:nvSpPr>
        <p:spPr bwMode="auto">
          <a:xfrm>
            <a:off x="0" y="4140200"/>
            <a:ext cx="914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rgbClr val="FF3300"/>
                </a:solidFill>
              </a:rPr>
              <a:t>Example</a:t>
            </a:r>
            <a:r>
              <a:rPr lang="en-US" sz="2200">
                <a:solidFill>
                  <a:srgbClr val="FF3300"/>
                </a:solidFill>
              </a:rPr>
              <a:t>:  Find the equivalent capacitance between terminals a and b.</a:t>
            </a:r>
          </a:p>
        </p:txBody>
      </p:sp>
      <p:graphicFrame>
        <p:nvGraphicFramePr>
          <p:cNvPr id="17414" name="Object 12"/>
          <p:cNvGraphicFramePr>
            <a:graphicFrameLocks noChangeAspect="1"/>
          </p:cNvGraphicFramePr>
          <p:nvPr/>
        </p:nvGraphicFramePr>
        <p:xfrm>
          <a:off x="304800" y="4724400"/>
          <a:ext cx="4056063" cy="1752600"/>
        </p:xfrm>
        <a:graphic>
          <a:graphicData uri="http://schemas.openxmlformats.org/presentationml/2006/ole">
            <mc:AlternateContent xmlns:mc="http://schemas.openxmlformats.org/markup-compatibility/2006">
              <mc:Choice xmlns:v="urn:schemas-microsoft-com:vml" Requires="v">
                <p:oleObj spid="_x0000_s17419" name="Microsoft Draw Drawing" r:id="rId5" imgW="3455280" imgH="1474920" progId="MSDraw.Drawing.8.1">
                  <p:embed/>
                </p:oleObj>
              </mc:Choice>
              <mc:Fallback>
                <p:oleObj name="Microsoft Draw Drawing" r:id="rId5" imgW="3455280" imgH="1474920" progId="MSDraw.Drawing.8.1">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4724400"/>
                        <a:ext cx="405606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15"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19DA8B6D-A41F-49D4-872B-B4ED1CF446A1}" type="slidenum">
              <a:rPr lang="en-US" sz="1400"/>
              <a:pPr algn="r" eaLnBrk="1" hangingPunct="1"/>
              <a:t>16</a:t>
            </a:fld>
            <a:endParaRPr lang="en-US" sz="1400"/>
          </a:p>
        </p:txBody>
      </p:sp>
      <p:sp>
        <p:nvSpPr>
          <p:cNvPr id="17416"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7"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ChangeArrowheads="1"/>
          </p:cNvSpPr>
          <p:nvPr/>
        </p:nvSpPr>
        <p:spPr bwMode="auto">
          <a:xfrm>
            <a:off x="0" y="381000"/>
            <a:ext cx="9144000" cy="250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chemeClr val="accent2"/>
                </a:solidFill>
              </a:rPr>
              <a:t>Leakage Resistance</a:t>
            </a:r>
          </a:p>
          <a:p>
            <a:pPr>
              <a:spcBef>
                <a:spcPct val="20000"/>
              </a:spcBef>
              <a:tabLst>
                <a:tab pos="292100" algn="l"/>
              </a:tabLst>
            </a:pPr>
            <a:r>
              <a:rPr lang="en-US" sz="2200">
                <a:solidFill>
                  <a:schemeClr val="accent2"/>
                </a:solidFill>
              </a:rPr>
              <a:t>If an ideal capacitor is “charged” to a certain voltage and is then open-circuited, it should maintain its voltage (and stored energy) forever.  Actual capacitors will lose their voltage over time (some in a few seconds and others may take several hours).  This is due to a very small leakage current which flows through the dielectric.  This effect is modeled by adding a leakage resistance in parallel with the capacitor as shown below. </a:t>
            </a:r>
            <a:endParaRPr lang="en-US" sz="2200"/>
          </a:p>
        </p:txBody>
      </p:sp>
      <p:graphicFrame>
        <p:nvGraphicFramePr>
          <p:cNvPr id="18435" name="Object 10"/>
          <p:cNvGraphicFramePr>
            <a:graphicFrameLocks noChangeAspect="1"/>
          </p:cNvGraphicFramePr>
          <p:nvPr/>
        </p:nvGraphicFramePr>
        <p:xfrm>
          <a:off x="550863" y="2768600"/>
          <a:ext cx="3557587" cy="2260600"/>
        </p:xfrm>
        <a:graphic>
          <a:graphicData uri="http://schemas.openxmlformats.org/presentationml/2006/ole">
            <mc:AlternateContent xmlns:mc="http://schemas.openxmlformats.org/markup-compatibility/2006">
              <mc:Choice xmlns:v="urn:schemas-microsoft-com:vml" Requires="v">
                <p:oleObj spid="_x0000_s18440" name="Microsoft Draw Drawing" r:id="rId3" imgW="2724120" imgH="1703160" progId="MSDraw.Drawing.8.1">
                  <p:embed/>
                </p:oleObj>
              </mc:Choice>
              <mc:Fallback>
                <p:oleObj name="Microsoft Draw Drawing" r:id="rId3" imgW="2724120" imgH="1703160" progId="MSDraw.Drawing.8.1">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3" y="2768600"/>
                        <a:ext cx="3557587" cy="226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36" name="Rectangle 11"/>
          <p:cNvSpPr>
            <a:spLocks noChangeArrowheads="1"/>
          </p:cNvSpPr>
          <p:nvPr/>
        </p:nvSpPr>
        <p:spPr bwMode="auto">
          <a:xfrm>
            <a:off x="4406900" y="2971800"/>
            <a:ext cx="47371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rgbClr val="FF3300"/>
                </a:solidFill>
              </a:rPr>
              <a:t>Typical Values of Leakage Resistance</a:t>
            </a:r>
            <a:endParaRPr lang="en-US" sz="2200" u="sng">
              <a:solidFill>
                <a:srgbClr val="FF3300"/>
              </a:solidFill>
            </a:endParaRPr>
          </a:p>
          <a:p>
            <a:pPr>
              <a:spcBef>
                <a:spcPct val="20000"/>
              </a:spcBef>
              <a:tabLst>
                <a:tab pos="292100" algn="l"/>
              </a:tabLst>
            </a:pPr>
            <a:r>
              <a:rPr lang="en-US" sz="2200">
                <a:solidFill>
                  <a:srgbClr val="FF3300"/>
                </a:solidFill>
              </a:rPr>
              <a:t>Ceramic capacitor - 1000 M</a:t>
            </a:r>
            <a:r>
              <a:rPr lang="en-US" sz="2200">
                <a:solidFill>
                  <a:srgbClr val="FF3300"/>
                </a:solidFill>
                <a:sym typeface="Symbol" pitchFamily="18" charset="2"/>
              </a:rPr>
              <a:t></a:t>
            </a:r>
          </a:p>
          <a:p>
            <a:pPr>
              <a:spcBef>
                <a:spcPct val="20000"/>
              </a:spcBef>
              <a:tabLst>
                <a:tab pos="292100" algn="l"/>
              </a:tabLst>
            </a:pPr>
            <a:r>
              <a:rPr lang="en-US" sz="2200">
                <a:solidFill>
                  <a:srgbClr val="FF3300"/>
                </a:solidFill>
              </a:rPr>
              <a:t>Mica capacitor - 1000 M</a:t>
            </a:r>
            <a:r>
              <a:rPr lang="en-US" sz="2200">
                <a:solidFill>
                  <a:srgbClr val="FF3300"/>
                </a:solidFill>
                <a:sym typeface="Symbol" pitchFamily="18" charset="2"/>
              </a:rPr>
              <a:t></a:t>
            </a:r>
          </a:p>
          <a:p>
            <a:pPr>
              <a:spcBef>
                <a:spcPct val="20000"/>
              </a:spcBef>
              <a:tabLst>
                <a:tab pos="292100" algn="l"/>
              </a:tabLst>
            </a:pPr>
            <a:r>
              <a:rPr lang="en-US" sz="2200">
                <a:solidFill>
                  <a:srgbClr val="FF3300"/>
                </a:solidFill>
              </a:rPr>
              <a:t>Polyester-film capacitor - 100 M</a:t>
            </a:r>
            <a:r>
              <a:rPr lang="en-US" sz="2200">
                <a:solidFill>
                  <a:srgbClr val="FF3300"/>
                </a:solidFill>
                <a:sym typeface="Symbol" pitchFamily="18" charset="2"/>
              </a:rPr>
              <a:t></a:t>
            </a:r>
          </a:p>
          <a:p>
            <a:pPr>
              <a:spcBef>
                <a:spcPct val="20000"/>
              </a:spcBef>
              <a:tabLst>
                <a:tab pos="292100" algn="l"/>
              </a:tabLst>
            </a:pPr>
            <a:r>
              <a:rPr lang="en-US" sz="2200">
                <a:solidFill>
                  <a:srgbClr val="FF3300"/>
                </a:solidFill>
              </a:rPr>
              <a:t>Electrolytic capacitor - 1 M</a:t>
            </a:r>
            <a:r>
              <a:rPr lang="en-US" sz="2200">
                <a:solidFill>
                  <a:srgbClr val="FF3300"/>
                </a:solidFill>
                <a:sym typeface="Symbol" pitchFamily="18" charset="2"/>
              </a:rPr>
              <a:t></a:t>
            </a:r>
          </a:p>
        </p:txBody>
      </p:sp>
      <p:sp>
        <p:nvSpPr>
          <p:cNvPr id="18437"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78810198-9B07-4D94-B697-95DB4ECDF6ED}" type="slidenum">
              <a:rPr lang="en-US" sz="1400"/>
              <a:pPr algn="r" eaLnBrk="1" hangingPunct="1"/>
              <a:t>17</a:t>
            </a:fld>
            <a:endParaRPr lang="en-US" sz="1400"/>
          </a:p>
        </p:txBody>
      </p:sp>
      <p:sp>
        <p:nvSpPr>
          <p:cNvPr id="18438"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39"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ChangeArrowheads="1"/>
          </p:cNvSpPr>
          <p:nvPr/>
        </p:nvSpPr>
        <p:spPr bwMode="auto">
          <a:xfrm>
            <a:off x="0" y="381000"/>
            <a:ext cx="9144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chemeClr val="accent2"/>
                </a:solidFill>
              </a:rPr>
              <a:t>Stray Capacitance</a:t>
            </a:r>
          </a:p>
          <a:p>
            <a:pPr>
              <a:lnSpc>
                <a:spcPct val="90000"/>
              </a:lnSpc>
              <a:spcBef>
                <a:spcPct val="20000"/>
              </a:spcBef>
              <a:tabLst>
                <a:tab pos="292100" algn="l"/>
              </a:tabLst>
            </a:pPr>
            <a:r>
              <a:rPr lang="en-US" sz="2200">
                <a:solidFill>
                  <a:schemeClr val="accent2"/>
                </a:solidFill>
              </a:rPr>
              <a:t>We have seen that a capacitor can be formed using two parallel plates.  This essentially means that any two surfaces could potentially act like a capacitor.  This type of capacitance is referred to as stray capacitance.</a:t>
            </a:r>
          </a:p>
          <a:p>
            <a:pPr>
              <a:lnSpc>
                <a:spcPct val="90000"/>
              </a:lnSpc>
              <a:spcBef>
                <a:spcPct val="20000"/>
              </a:spcBef>
              <a:tabLst>
                <a:tab pos="292100" algn="l"/>
              </a:tabLst>
            </a:pPr>
            <a:r>
              <a:rPr lang="en-US" sz="2200">
                <a:solidFill>
                  <a:schemeClr val="accent2"/>
                </a:solidFill>
              </a:rPr>
              <a:t>Stray capacitance is usually very small (less than a few pF), but can cause serious problems at high frequency.  For this reason, many high frequency circuits use shielded cables and components.  </a:t>
            </a:r>
            <a:endParaRPr lang="en-US" sz="2200"/>
          </a:p>
        </p:txBody>
      </p:sp>
      <p:sp>
        <p:nvSpPr>
          <p:cNvPr id="19459" name="Rectangle 7"/>
          <p:cNvSpPr>
            <a:spLocks noChangeArrowheads="1"/>
          </p:cNvSpPr>
          <p:nvPr/>
        </p:nvSpPr>
        <p:spPr bwMode="auto">
          <a:xfrm>
            <a:off x="0" y="289560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rgbClr val="FF3300"/>
                </a:solidFill>
              </a:rPr>
              <a:t>Examples:</a:t>
            </a:r>
            <a:r>
              <a:rPr lang="en-US" sz="2200">
                <a:solidFill>
                  <a:srgbClr val="FF3300"/>
                </a:solidFill>
              </a:rPr>
              <a:t>  Illustrate stray capacitance between:</a:t>
            </a:r>
          </a:p>
          <a:p>
            <a:pPr>
              <a:spcBef>
                <a:spcPct val="20000"/>
              </a:spcBef>
              <a:tabLst>
                <a:tab pos="292100" algn="l"/>
              </a:tabLst>
            </a:pPr>
            <a:r>
              <a:rPr lang="en-US" sz="2200">
                <a:solidFill>
                  <a:srgbClr val="FF3300"/>
                </a:solidFill>
              </a:rPr>
              <a:t>a)  two wires</a:t>
            </a:r>
          </a:p>
          <a:p>
            <a:pPr>
              <a:spcBef>
                <a:spcPct val="20000"/>
              </a:spcBef>
              <a:tabLst>
                <a:tab pos="292100" algn="l"/>
              </a:tabLst>
            </a:pPr>
            <a:r>
              <a:rPr lang="en-US" sz="2200">
                <a:solidFill>
                  <a:srgbClr val="FF3300"/>
                </a:solidFill>
              </a:rPr>
              <a:t>b)  the junctions in an npn BJT (transistor)</a:t>
            </a:r>
            <a:endParaRPr lang="en-US" sz="2200">
              <a:solidFill>
                <a:srgbClr val="FF3300"/>
              </a:solidFill>
              <a:sym typeface="Symbol" pitchFamily="18" charset="2"/>
            </a:endParaRPr>
          </a:p>
        </p:txBody>
      </p:sp>
      <p:sp>
        <p:nvSpPr>
          <p:cNvPr id="19460"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C902854D-63F3-4C52-80D7-F4308B6E501D}" type="slidenum">
              <a:rPr lang="en-US" sz="1400"/>
              <a:pPr algn="r" eaLnBrk="1" hangingPunct="1"/>
              <a:t>18</a:t>
            </a:fld>
            <a:endParaRPr lang="en-US" sz="1400"/>
          </a:p>
        </p:txBody>
      </p:sp>
      <p:sp>
        <p:nvSpPr>
          <p:cNvPr id="19461"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2"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0" y="381000"/>
            <a:ext cx="91440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chemeClr val="accent2"/>
                </a:solidFill>
              </a:rPr>
              <a:t>Two key facts about capacitors</a:t>
            </a:r>
            <a:r>
              <a:rPr lang="en-US" sz="2200">
                <a:solidFill>
                  <a:schemeClr val="accent2"/>
                </a:solidFill>
              </a:rPr>
              <a:t>:</a:t>
            </a:r>
          </a:p>
          <a:p>
            <a:pPr>
              <a:spcBef>
                <a:spcPct val="20000"/>
              </a:spcBef>
              <a:tabLst>
                <a:tab pos="292100" algn="l"/>
              </a:tabLst>
            </a:pPr>
            <a:r>
              <a:rPr lang="en-US" sz="2200" b="1" i="1">
                <a:solidFill>
                  <a:schemeClr val="accent2"/>
                </a:solidFill>
              </a:rPr>
              <a:t>1)	  A capacitor’s voltage cannot change instantaneously.</a:t>
            </a:r>
            <a:endParaRPr lang="en-US" sz="2200">
              <a:solidFill>
                <a:schemeClr val="accent2"/>
              </a:solidFill>
            </a:endParaRPr>
          </a:p>
          <a:p>
            <a:pPr marL="685800" lvl="1" indent="-228600">
              <a:lnSpc>
                <a:spcPct val="110000"/>
              </a:lnSpc>
              <a:spcBef>
                <a:spcPct val="20000"/>
              </a:spcBef>
              <a:buFontTx/>
              <a:buChar char="•"/>
              <a:tabLst>
                <a:tab pos="292100" algn="l"/>
              </a:tabLst>
            </a:pPr>
            <a:r>
              <a:rPr lang="en-US" sz="2200">
                <a:solidFill>
                  <a:schemeClr val="accent2"/>
                </a:solidFill>
              </a:rPr>
              <a:t>	This is sometimes expressed as V</a:t>
            </a:r>
            <a:r>
              <a:rPr lang="en-US" sz="2200" baseline="-25000">
                <a:solidFill>
                  <a:schemeClr val="accent2"/>
                </a:solidFill>
              </a:rPr>
              <a:t>C</a:t>
            </a:r>
            <a:r>
              <a:rPr lang="en-US" sz="2200">
                <a:solidFill>
                  <a:schemeClr val="accent2"/>
                </a:solidFill>
              </a:rPr>
              <a:t>(0</a:t>
            </a:r>
            <a:r>
              <a:rPr lang="en-US" sz="2200" baseline="30000">
                <a:solidFill>
                  <a:schemeClr val="accent2"/>
                </a:solidFill>
              </a:rPr>
              <a:t>+</a:t>
            </a:r>
            <a:r>
              <a:rPr lang="en-US" sz="2200">
                <a:solidFill>
                  <a:schemeClr val="accent2"/>
                </a:solidFill>
              </a:rPr>
              <a:t>) = V</a:t>
            </a:r>
            <a:r>
              <a:rPr lang="en-US" sz="2200" baseline="-25000">
                <a:solidFill>
                  <a:schemeClr val="accent2"/>
                </a:solidFill>
              </a:rPr>
              <a:t>C</a:t>
            </a:r>
            <a:r>
              <a:rPr lang="en-US" sz="2200">
                <a:solidFill>
                  <a:schemeClr val="accent2"/>
                </a:solidFill>
              </a:rPr>
              <a:t>(0</a:t>
            </a:r>
            <a:r>
              <a:rPr lang="en-US" sz="2200" baseline="30000">
                <a:solidFill>
                  <a:schemeClr val="accent2"/>
                </a:solidFill>
              </a:rPr>
              <a:t>-</a:t>
            </a:r>
            <a:r>
              <a:rPr lang="en-US" sz="2200">
                <a:solidFill>
                  <a:schemeClr val="accent2"/>
                </a:solidFill>
              </a:rPr>
              <a:t>)</a:t>
            </a:r>
          </a:p>
          <a:p>
            <a:pPr marL="685800" lvl="1" indent="-228600">
              <a:spcBef>
                <a:spcPct val="20000"/>
              </a:spcBef>
              <a:buFontTx/>
              <a:buChar char="•"/>
              <a:tabLst>
                <a:tab pos="292100" algn="l"/>
              </a:tabLst>
            </a:pPr>
            <a:r>
              <a:rPr lang="en-US" sz="2200">
                <a:solidFill>
                  <a:schemeClr val="accent2"/>
                </a:solidFill>
              </a:rPr>
              <a:t>	Discussion:</a:t>
            </a:r>
          </a:p>
          <a:p>
            <a:pPr>
              <a:spcBef>
                <a:spcPct val="20000"/>
              </a:spcBef>
              <a:tabLst>
                <a:tab pos="292100" algn="l"/>
              </a:tabLst>
            </a:pPr>
            <a:endParaRPr lang="en-US" sz="2200">
              <a:solidFill>
                <a:schemeClr val="accent2"/>
              </a:solidFill>
            </a:endParaRPr>
          </a:p>
          <a:p>
            <a:pPr>
              <a:spcBef>
                <a:spcPct val="20000"/>
              </a:spcBef>
              <a:tabLst>
                <a:tab pos="292100" algn="l"/>
              </a:tabLst>
            </a:pPr>
            <a:endParaRPr lang="en-US" sz="2200">
              <a:solidFill>
                <a:schemeClr val="accent2"/>
              </a:solidFill>
            </a:endParaRPr>
          </a:p>
          <a:p>
            <a:pPr>
              <a:spcBef>
                <a:spcPct val="20000"/>
              </a:spcBef>
              <a:tabLst>
                <a:tab pos="292100" algn="l"/>
              </a:tabLst>
            </a:pPr>
            <a:endParaRPr lang="en-US" sz="2200">
              <a:solidFill>
                <a:schemeClr val="accent2"/>
              </a:solidFill>
            </a:endParaRPr>
          </a:p>
          <a:p>
            <a:pPr>
              <a:spcBef>
                <a:spcPct val="20000"/>
              </a:spcBef>
              <a:tabLst>
                <a:tab pos="292100" algn="l"/>
              </a:tabLst>
            </a:pPr>
            <a:endParaRPr lang="en-US" sz="2200">
              <a:solidFill>
                <a:schemeClr val="accent2"/>
              </a:solidFill>
            </a:endParaRPr>
          </a:p>
          <a:p>
            <a:pPr>
              <a:spcBef>
                <a:spcPct val="20000"/>
              </a:spcBef>
              <a:tabLst>
                <a:tab pos="292100" algn="l"/>
              </a:tabLst>
            </a:pPr>
            <a:r>
              <a:rPr lang="en-US" sz="2200" b="1" i="1">
                <a:solidFill>
                  <a:schemeClr val="accent2"/>
                </a:solidFill>
              </a:rPr>
              <a:t>2)	  A capacitor looks like an open-circuit in steady-state.</a:t>
            </a:r>
          </a:p>
          <a:p>
            <a:pPr marL="685800" lvl="1" indent="-228600">
              <a:spcBef>
                <a:spcPct val="20000"/>
              </a:spcBef>
              <a:buFontTx/>
              <a:buChar char="•"/>
              <a:tabLst>
                <a:tab pos="292100" algn="l"/>
              </a:tabLst>
            </a:pPr>
            <a:r>
              <a:rPr lang="en-US" sz="2200">
                <a:solidFill>
                  <a:schemeClr val="accent2"/>
                </a:solidFill>
              </a:rPr>
              <a:t>“Steady-state” means that there have been no recent changes in the circuit or that any changing voltages or currents have had time to reach their final values.</a:t>
            </a:r>
          </a:p>
          <a:p>
            <a:pPr marL="685800" lvl="1" indent="-228600">
              <a:spcBef>
                <a:spcPct val="20000"/>
              </a:spcBef>
              <a:buFontTx/>
              <a:buChar char="•"/>
              <a:tabLst>
                <a:tab pos="292100" algn="l"/>
              </a:tabLst>
            </a:pPr>
            <a:r>
              <a:rPr lang="en-US" sz="2200">
                <a:solidFill>
                  <a:schemeClr val="accent2"/>
                </a:solidFill>
              </a:rPr>
              <a:t>Discussion:</a:t>
            </a:r>
            <a:endParaRPr lang="en-US" sz="2200"/>
          </a:p>
        </p:txBody>
      </p:sp>
      <p:sp>
        <p:nvSpPr>
          <p:cNvPr id="20483"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4964FCD1-D796-4E38-93FC-417B1008221D}" type="slidenum">
              <a:rPr lang="en-US" sz="1400"/>
              <a:pPr algn="r" eaLnBrk="1" hangingPunct="1"/>
              <a:t>19</a:t>
            </a:fld>
            <a:endParaRPr lang="en-US" sz="1400"/>
          </a:p>
        </p:txBody>
      </p:sp>
      <p:sp>
        <p:nvSpPr>
          <p:cNvPr id="20484"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5"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0" y="381000"/>
            <a:ext cx="9144000" cy="127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457200" algn="l"/>
              </a:tabLst>
            </a:pPr>
            <a:r>
              <a:rPr lang="en-US" sz="2200" b="1" u="sng">
                <a:solidFill>
                  <a:schemeClr val="accent2"/>
                </a:solidFill>
              </a:rPr>
              <a:t>Capacitors</a:t>
            </a:r>
          </a:p>
          <a:p>
            <a:pPr>
              <a:spcBef>
                <a:spcPct val="20000"/>
              </a:spcBef>
              <a:tabLst>
                <a:tab pos="457200" algn="l"/>
              </a:tabLst>
            </a:pPr>
            <a:r>
              <a:rPr lang="en-US" sz="2200">
                <a:solidFill>
                  <a:schemeClr val="accent2"/>
                </a:solidFill>
              </a:rPr>
              <a:t>The simplest type of capacitor is a </a:t>
            </a:r>
            <a:r>
              <a:rPr lang="en-US" sz="2200" b="1" i="1">
                <a:solidFill>
                  <a:schemeClr val="accent2"/>
                </a:solidFill>
              </a:rPr>
              <a:t>parallel plate capacitor.</a:t>
            </a:r>
            <a:r>
              <a:rPr lang="en-US" sz="2200">
                <a:solidFill>
                  <a:schemeClr val="accent2"/>
                </a:solidFill>
              </a:rPr>
              <a:t>  Consider the result of placing a voltage across two parallel plates as shown below.</a:t>
            </a:r>
            <a:endParaRPr lang="en-US" sz="2200"/>
          </a:p>
        </p:txBody>
      </p:sp>
      <p:grpSp>
        <p:nvGrpSpPr>
          <p:cNvPr id="3075" name="Group 6"/>
          <p:cNvGrpSpPr>
            <a:grpSpLocks/>
          </p:cNvGrpSpPr>
          <p:nvPr/>
        </p:nvGrpSpPr>
        <p:grpSpPr bwMode="auto">
          <a:xfrm>
            <a:off x="138113" y="1604963"/>
            <a:ext cx="8624887" cy="4527550"/>
            <a:chOff x="432" y="1056"/>
            <a:chExt cx="5433" cy="2852"/>
          </a:xfrm>
        </p:grpSpPr>
        <p:sp>
          <p:nvSpPr>
            <p:cNvPr id="3079" name="AutoShape 7"/>
            <p:cNvSpPr>
              <a:spLocks noChangeArrowheads="1"/>
            </p:cNvSpPr>
            <p:nvPr/>
          </p:nvSpPr>
          <p:spPr bwMode="auto">
            <a:xfrm>
              <a:off x="1776" y="1776"/>
              <a:ext cx="1632" cy="576"/>
            </a:xfrm>
            <a:prstGeom prst="parallelogram">
              <a:avLst>
                <a:gd name="adj" fmla="val 70833"/>
              </a:avLst>
            </a:prstGeom>
            <a:solidFill>
              <a:srgbClr val="FFFF99"/>
            </a:solidFill>
            <a:ln w="28575">
              <a:solidFill>
                <a:schemeClr val="tx1"/>
              </a:solidFill>
              <a:miter lim="800000"/>
              <a:headEnd/>
              <a:tailEnd/>
            </a:ln>
          </p:spPr>
          <p:txBody>
            <a:bodyPr wrap="none" anchor="ctr"/>
            <a:lstStyle/>
            <a:p>
              <a:endParaRPr lang="en-US"/>
            </a:p>
          </p:txBody>
        </p:sp>
        <p:sp>
          <p:nvSpPr>
            <p:cNvPr id="3080" name="AutoShape 8"/>
            <p:cNvSpPr>
              <a:spLocks noChangeArrowheads="1"/>
            </p:cNvSpPr>
            <p:nvPr/>
          </p:nvSpPr>
          <p:spPr bwMode="auto">
            <a:xfrm>
              <a:off x="1776" y="2544"/>
              <a:ext cx="1632" cy="576"/>
            </a:xfrm>
            <a:prstGeom prst="parallelogram">
              <a:avLst>
                <a:gd name="adj" fmla="val 70833"/>
              </a:avLst>
            </a:prstGeom>
            <a:solidFill>
              <a:srgbClr val="FFFF99"/>
            </a:solidFill>
            <a:ln w="28575">
              <a:solidFill>
                <a:schemeClr val="tx1"/>
              </a:solidFill>
              <a:miter lim="800000"/>
              <a:headEnd/>
              <a:tailEnd/>
            </a:ln>
          </p:spPr>
          <p:txBody>
            <a:bodyPr wrap="none" anchor="ctr"/>
            <a:lstStyle/>
            <a:p>
              <a:endParaRPr lang="en-US"/>
            </a:p>
          </p:txBody>
        </p:sp>
        <p:sp>
          <p:nvSpPr>
            <p:cNvPr id="3081" name="Line 9"/>
            <p:cNvSpPr>
              <a:spLocks noChangeShapeType="1"/>
            </p:cNvSpPr>
            <p:nvPr/>
          </p:nvSpPr>
          <p:spPr bwMode="auto">
            <a:xfrm flipV="1">
              <a:off x="2592" y="1536"/>
              <a:ext cx="0" cy="48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2" name="Line 10"/>
            <p:cNvSpPr>
              <a:spLocks noChangeShapeType="1"/>
            </p:cNvSpPr>
            <p:nvPr/>
          </p:nvSpPr>
          <p:spPr bwMode="auto">
            <a:xfrm flipH="1">
              <a:off x="672" y="1536"/>
              <a:ext cx="192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3" name="Line 11"/>
            <p:cNvSpPr>
              <a:spLocks noChangeShapeType="1"/>
            </p:cNvSpPr>
            <p:nvPr/>
          </p:nvSpPr>
          <p:spPr bwMode="auto">
            <a:xfrm>
              <a:off x="672" y="1536"/>
              <a:ext cx="0" cy="67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4" name="Oval 12"/>
            <p:cNvSpPr>
              <a:spLocks noChangeArrowheads="1"/>
            </p:cNvSpPr>
            <p:nvPr/>
          </p:nvSpPr>
          <p:spPr bwMode="auto">
            <a:xfrm>
              <a:off x="432" y="2208"/>
              <a:ext cx="480" cy="480"/>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85" name="Line 13"/>
            <p:cNvSpPr>
              <a:spLocks noChangeShapeType="1"/>
            </p:cNvSpPr>
            <p:nvPr/>
          </p:nvSpPr>
          <p:spPr bwMode="auto">
            <a:xfrm>
              <a:off x="672" y="2688"/>
              <a:ext cx="0" cy="67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6" name="Line 14"/>
            <p:cNvSpPr>
              <a:spLocks noChangeShapeType="1"/>
            </p:cNvSpPr>
            <p:nvPr/>
          </p:nvSpPr>
          <p:spPr bwMode="auto">
            <a:xfrm flipH="1">
              <a:off x="672" y="3360"/>
              <a:ext cx="192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7" name="Line 15"/>
            <p:cNvSpPr>
              <a:spLocks noChangeShapeType="1"/>
            </p:cNvSpPr>
            <p:nvPr/>
          </p:nvSpPr>
          <p:spPr bwMode="auto">
            <a:xfrm flipV="1">
              <a:off x="2592" y="3120"/>
              <a:ext cx="0" cy="24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8" name="Line 16"/>
            <p:cNvSpPr>
              <a:spLocks noChangeShapeType="1"/>
            </p:cNvSpPr>
            <p:nvPr/>
          </p:nvSpPr>
          <p:spPr bwMode="auto">
            <a:xfrm>
              <a:off x="2592" y="2880"/>
              <a:ext cx="0" cy="24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9" name="Text Box 17"/>
            <p:cNvSpPr txBox="1">
              <a:spLocks noChangeArrowheads="1"/>
            </p:cNvSpPr>
            <p:nvPr/>
          </p:nvSpPr>
          <p:spPr bwMode="auto">
            <a:xfrm>
              <a:off x="475" y="2208"/>
              <a:ext cx="29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800"/>
                <a:t>  </a:t>
              </a:r>
              <a:r>
                <a:rPr lang="en-US"/>
                <a:t>+</a:t>
              </a:r>
            </a:p>
          </p:txBody>
        </p:sp>
        <p:sp>
          <p:nvSpPr>
            <p:cNvPr id="3090" name="Text Box 18"/>
            <p:cNvSpPr txBox="1">
              <a:spLocks noChangeArrowheads="1"/>
            </p:cNvSpPr>
            <p:nvPr/>
          </p:nvSpPr>
          <p:spPr bwMode="auto">
            <a:xfrm>
              <a:off x="475" y="2352"/>
              <a:ext cx="2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800"/>
                <a:t>  </a:t>
              </a:r>
              <a:r>
                <a:rPr lang="en-US"/>
                <a:t>_</a:t>
              </a:r>
            </a:p>
          </p:txBody>
        </p:sp>
        <p:sp>
          <p:nvSpPr>
            <p:cNvPr id="3091" name="Line 19"/>
            <p:cNvSpPr>
              <a:spLocks noChangeShapeType="1"/>
            </p:cNvSpPr>
            <p:nvPr/>
          </p:nvSpPr>
          <p:spPr bwMode="auto">
            <a:xfrm flipH="1">
              <a:off x="3120" y="1200"/>
              <a:ext cx="422" cy="720"/>
            </a:xfrm>
            <a:prstGeom prst="line">
              <a:avLst/>
            </a:prstGeom>
            <a:noFill/>
            <a:ln w="1905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92" name="Text Box 20"/>
            <p:cNvSpPr txBox="1">
              <a:spLocks noChangeArrowheads="1"/>
            </p:cNvSpPr>
            <p:nvPr/>
          </p:nvSpPr>
          <p:spPr bwMode="auto">
            <a:xfrm>
              <a:off x="1920" y="1728"/>
              <a:ext cx="1344"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800"/>
                <a:t>         </a:t>
              </a:r>
              <a:r>
                <a:rPr lang="en-US" sz="2000">
                  <a:solidFill>
                    <a:srgbClr val="FF3300"/>
                  </a:solidFill>
                </a:rPr>
                <a:t>+ +  + + + +</a:t>
              </a:r>
            </a:p>
            <a:p>
              <a:pPr eaLnBrk="1" hangingPunct="1"/>
              <a:r>
                <a:rPr lang="en-US" sz="2000">
                  <a:solidFill>
                    <a:srgbClr val="FF3300"/>
                  </a:solidFill>
                </a:rPr>
                <a:t>    + + + + + + + +</a:t>
              </a:r>
            </a:p>
            <a:p>
              <a:pPr eaLnBrk="1" hangingPunct="1"/>
              <a:r>
                <a:rPr lang="en-US" sz="2000">
                  <a:solidFill>
                    <a:srgbClr val="FF3300"/>
                  </a:solidFill>
                </a:rPr>
                <a:t>+ + + + + + + + </a:t>
              </a:r>
            </a:p>
          </p:txBody>
        </p:sp>
        <p:sp>
          <p:nvSpPr>
            <p:cNvPr id="3093" name="Text Box 21"/>
            <p:cNvSpPr txBox="1">
              <a:spLocks noChangeArrowheads="1"/>
            </p:cNvSpPr>
            <p:nvPr/>
          </p:nvSpPr>
          <p:spPr bwMode="auto">
            <a:xfrm>
              <a:off x="1920" y="2458"/>
              <a:ext cx="1344"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800"/>
                <a:t>       </a:t>
              </a:r>
              <a:r>
                <a:rPr lang="en-US" sz="1800">
                  <a:solidFill>
                    <a:srgbClr val="FF3300"/>
                  </a:solidFill>
                </a:rPr>
                <a:t>_  _  _  _  _  _  _</a:t>
              </a:r>
            </a:p>
            <a:p>
              <a:pPr eaLnBrk="1" hangingPunct="1"/>
              <a:r>
                <a:rPr lang="en-US" sz="1800">
                  <a:solidFill>
                    <a:srgbClr val="FF3300"/>
                  </a:solidFill>
                </a:rPr>
                <a:t>    _  _  _  _  _  _  _   _  _  _  _    _  _  _</a:t>
              </a:r>
              <a:endParaRPr lang="en-US" sz="2000">
                <a:solidFill>
                  <a:srgbClr val="FF3300"/>
                </a:solidFill>
              </a:endParaRPr>
            </a:p>
          </p:txBody>
        </p:sp>
        <p:sp>
          <p:nvSpPr>
            <p:cNvPr id="3094" name="Text Box 22"/>
            <p:cNvSpPr txBox="1">
              <a:spLocks noChangeArrowheads="1"/>
            </p:cNvSpPr>
            <p:nvPr/>
          </p:nvSpPr>
          <p:spPr bwMode="auto">
            <a:xfrm>
              <a:off x="3542" y="1056"/>
              <a:ext cx="2228" cy="1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2000">
                  <a:solidFill>
                    <a:srgbClr val="FF3300"/>
                  </a:solidFill>
                </a:rPr>
                <a:t>Electrons are attracted to the positive terminal of the source leaving a depletion of electrons and a positively charged plate.</a:t>
              </a:r>
            </a:p>
            <a:p>
              <a:pPr eaLnBrk="1" hangingPunct="1"/>
              <a:r>
                <a:rPr lang="en-US" sz="2000" b="1">
                  <a:solidFill>
                    <a:srgbClr val="FF3300"/>
                  </a:solidFill>
                </a:rPr>
                <a:t>Charge = +Q</a:t>
              </a:r>
              <a:endParaRPr lang="en-US" sz="2800" b="1"/>
            </a:p>
          </p:txBody>
        </p:sp>
        <p:sp>
          <p:nvSpPr>
            <p:cNvPr id="3095" name="Text Box 23"/>
            <p:cNvSpPr txBox="1">
              <a:spLocks noChangeArrowheads="1"/>
            </p:cNvSpPr>
            <p:nvPr/>
          </p:nvSpPr>
          <p:spPr bwMode="auto">
            <a:xfrm>
              <a:off x="3542" y="2880"/>
              <a:ext cx="2323" cy="1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2000">
                  <a:solidFill>
                    <a:srgbClr val="FF3300"/>
                  </a:solidFill>
                </a:rPr>
                <a:t>Electrons are repelled by the negative terminal of the source leaving an abundance of electrons and a negatively charged plate.</a:t>
              </a:r>
            </a:p>
            <a:p>
              <a:pPr eaLnBrk="1" hangingPunct="1"/>
              <a:r>
                <a:rPr lang="en-US" sz="2000" b="1">
                  <a:solidFill>
                    <a:srgbClr val="FF3300"/>
                  </a:solidFill>
                </a:rPr>
                <a:t>Charge = -Q</a:t>
              </a:r>
              <a:endParaRPr lang="en-US" sz="2800" b="1"/>
            </a:p>
          </p:txBody>
        </p:sp>
        <p:sp>
          <p:nvSpPr>
            <p:cNvPr id="3096" name="Line 24"/>
            <p:cNvSpPr>
              <a:spLocks noChangeShapeType="1"/>
            </p:cNvSpPr>
            <p:nvPr/>
          </p:nvSpPr>
          <p:spPr bwMode="auto">
            <a:xfrm flipH="1" flipV="1">
              <a:off x="3044" y="2736"/>
              <a:ext cx="498" cy="299"/>
            </a:xfrm>
            <a:prstGeom prst="line">
              <a:avLst/>
            </a:prstGeom>
            <a:noFill/>
            <a:ln w="1905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97" name="Text Box 25"/>
            <p:cNvSpPr txBox="1">
              <a:spLocks noChangeArrowheads="1"/>
            </p:cNvSpPr>
            <p:nvPr/>
          </p:nvSpPr>
          <p:spPr bwMode="auto">
            <a:xfrm>
              <a:off x="1334" y="3360"/>
              <a:ext cx="1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a:t>-</a:t>
              </a:r>
            </a:p>
          </p:txBody>
        </p:sp>
        <p:grpSp>
          <p:nvGrpSpPr>
            <p:cNvPr id="3098" name="Group 26"/>
            <p:cNvGrpSpPr>
              <a:grpSpLocks/>
            </p:cNvGrpSpPr>
            <p:nvPr/>
          </p:nvGrpSpPr>
          <p:grpSpPr bwMode="auto">
            <a:xfrm>
              <a:off x="1344" y="3456"/>
              <a:ext cx="374" cy="159"/>
              <a:chOff x="1344" y="3456"/>
              <a:chExt cx="374" cy="159"/>
            </a:xfrm>
          </p:grpSpPr>
          <p:sp>
            <p:nvSpPr>
              <p:cNvPr id="3124" name="Oval 27"/>
              <p:cNvSpPr>
                <a:spLocks noChangeArrowheads="1"/>
              </p:cNvSpPr>
              <p:nvPr/>
            </p:nvSpPr>
            <p:spPr bwMode="auto">
              <a:xfrm>
                <a:off x="1344" y="3456"/>
                <a:ext cx="154" cy="159"/>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25" name="Line 28"/>
              <p:cNvSpPr>
                <a:spLocks noChangeShapeType="1"/>
              </p:cNvSpPr>
              <p:nvPr/>
            </p:nvSpPr>
            <p:spPr bwMode="auto">
              <a:xfrm>
                <a:off x="1536" y="3552"/>
                <a:ext cx="18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099" name="Group 29"/>
            <p:cNvGrpSpPr>
              <a:grpSpLocks/>
            </p:cNvGrpSpPr>
            <p:nvPr/>
          </p:nvGrpSpPr>
          <p:grpSpPr bwMode="auto">
            <a:xfrm>
              <a:off x="1994" y="3456"/>
              <a:ext cx="374" cy="159"/>
              <a:chOff x="1344" y="3456"/>
              <a:chExt cx="374" cy="159"/>
            </a:xfrm>
          </p:grpSpPr>
          <p:sp>
            <p:nvSpPr>
              <p:cNvPr id="3122" name="Oval 30"/>
              <p:cNvSpPr>
                <a:spLocks noChangeArrowheads="1"/>
              </p:cNvSpPr>
              <p:nvPr/>
            </p:nvSpPr>
            <p:spPr bwMode="auto">
              <a:xfrm>
                <a:off x="1344" y="3456"/>
                <a:ext cx="154" cy="159"/>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23" name="Line 31"/>
              <p:cNvSpPr>
                <a:spLocks noChangeShapeType="1"/>
              </p:cNvSpPr>
              <p:nvPr/>
            </p:nvSpPr>
            <p:spPr bwMode="auto">
              <a:xfrm>
                <a:off x="1536" y="3552"/>
                <a:ext cx="18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3100" name="Text Box 32"/>
            <p:cNvSpPr txBox="1">
              <a:spLocks noChangeArrowheads="1"/>
            </p:cNvSpPr>
            <p:nvPr/>
          </p:nvSpPr>
          <p:spPr bwMode="auto">
            <a:xfrm>
              <a:off x="1994" y="3360"/>
              <a:ext cx="1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a:t>-</a:t>
              </a:r>
            </a:p>
          </p:txBody>
        </p:sp>
        <p:grpSp>
          <p:nvGrpSpPr>
            <p:cNvPr id="3101" name="Group 33"/>
            <p:cNvGrpSpPr>
              <a:grpSpLocks/>
            </p:cNvGrpSpPr>
            <p:nvPr/>
          </p:nvGrpSpPr>
          <p:grpSpPr bwMode="auto">
            <a:xfrm>
              <a:off x="672" y="3456"/>
              <a:ext cx="374" cy="159"/>
              <a:chOff x="1344" y="3456"/>
              <a:chExt cx="374" cy="159"/>
            </a:xfrm>
          </p:grpSpPr>
          <p:sp>
            <p:nvSpPr>
              <p:cNvPr id="3120" name="Oval 34"/>
              <p:cNvSpPr>
                <a:spLocks noChangeArrowheads="1"/>
              </p:cNvSpPr>
              <p:nvPr/>
            </p:nvSpPr>
            <p:spPr bwMode="auto">
              <a:xfrm>
                <a:off x="1344" y="3456"/>
                <a:ext cx="154" cy="159"/>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21" name="Line 35"/>
              <p:cNvSpPr>
                <a:spLocks noChangeShapeType="1"/>
              </p:cNvSpPr>
              <p:nvPr/>
            </p:nvSpPr>
            <p:spPr bwMode="auto">
              <a:xfrm>
                <a:off x="1536" y="3552"/>
                <a:ext cx="18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3102" name="Text Box 36"/>
            <p:cNvSpPr txBox="1">
              <a:spLocks noChangeArrowheads="1"/>
            </p:cNvSpPr>
            <p:nvPr/>
          </p:nvSpPr>
          <p:spPr bwMode="auto">
            <a:xfrm>
              <a:off x="672" y="3360"/>
              <a:ext cx="1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a:t>-</a:t>
              </a:r>
            </a:p>
          </p:txBody>
        </p:sp>
        <p:sp>
          <p:nvSpPr>
            <p:cNvPr id="3103" name="Oval 37"/>
            <p:cNvSpPr>
              <a:spLocks noChangeArrowheads="1"/>
            </p:cNvSpPr>
            <p:nvPr/>
          </p:nvSpPr>
          <p:spPr bwMode="auto">
            <a:xfrm>
              <a:off x="912" y="1344"/>
              <a:ext cx="154" cy="159"/>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04" name="Line 38"/>
            <p:cNvSpPr>
              <a:spLocks noChangeShapeType="1"/>
            </p:cNvSpPr>
            <p:nvPr/>
          </p:nvSpPr>
          <p:spPr bwMode="auto">
            <a:xfrm flipH="1">
              <a:off x="682" y="1440"/>
              <a:ext cx="18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05" name="Text Box 39"/>
            <p:cNvSpPr txBox="1">
              <a:spLocks noChangeArrowheads="1"/>
            </p:cNvSpPr>
            <p:nvPr/>
          </p:nvSpPr>
          <p:spPr bwMode="auto">
            <a:xfrm>
              <a:off x="912" y="1248"/>
              <a:ext cx="1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a:t>-</a:t>
              </a:r>
            </a:p>
          </p:txBody>
        </p:sp>
        <p:sp>
          <p:nvSpPr>
            <p:cNvPr id="3106" name="Oval 40"/>
            <p:cNvSpPr>
              <a:spLocks noChangeArrowheads="1"/>
            </p:cNvSpPr>
            <p:nvPr/>
          </p:nvSpPr>
          <p:spPr bwMode="auto">
            <a:xfrm>
              <a:off x="1596" y="1344"/>
              <a:ext cx="154" cy="159"/>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07" name="Line 41"/>
            <p:cNvSpPr>
              <a:spLocks noChangeShapeType="1"/>
            </p:cNvSpPr>
            <p:nvPr/>
          </p:nvSpPr>
          <p:spPr bwMode="auto">
            <a:xfrm flipH="1">
              <a:off x="1366" y="1440"/>
              <a:ext cx="18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08" name="Text Box 42"/>
            <p:cNvSpPr txBox="1">
              <a:spLocks noChangeArrowheads="1"/>
            </p:cNvSpPr>
            <p:nvPr/>
          </p:nvSpPr>
          <p:spPr bwMode="auto">
            <a:xfrm>
              <a:off x="1596" y="1248"/>
              <a:ext cx="1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a:t>-</a:t>
              </a:r>
            </a:p>
          </p:txBody>
        </p:sp>
        <p:sp>
          <p:nvSpPr>
            <p:cNvPr id="3109" name="Oval 43"/>
            <p:cNvSpPr>
              <a:spLocks noChangeArrowheads="1"/>
            </p:cNvSpPr>
            <p:nvPr/>
          </p:nvSpPr>
          <p:spPr bwMode="auto">
            <a:xfrm>
              <a:off x="2304" y="1344"/>
              <a:ext cx="154" cy="159"/>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10" name="Line 44"/>
            <p:cNvSpPr>
              <a:spLocks noChangeShapeType="1"/>
            </p:cNvSpPr>
            <p:nvPr/>
          </p:nvSpPr>
          <p:spPr bwMode="auto">
            <a:xfrm flipH="1">
              <a:off x="2074" y="1440"/>
              <a:ext cx="18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11" name="Text Box 45"/>
            <p:cNvSpPr txBox="1">
              <a:spLocks noChangeArrowheads="1"/>
            </p:cNvSpPr>
            <p:nvPr/>
          </p:nvSpPr>
          <p:spPr bwMode="auto">
            <a:xfrm>
              <a:off x="2304" y="1248"/>
              <a:ext cx="1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a:t>-</a:t>
              </a:r>
            </a:p>
          </p:txBody>
        </p:sp>
        <p:grpSp>
          <p:nvGrpSpPr>
            <p:cNvPr id="3112" name="Group 46"/>
            <p:cNvGrpSpPr>
              <a:grpSpLocks/>
            </p:cNvGrpSpPr>
            <p:nvPr/>
          </p:nvGrpSpPr>
          <p:grpSpPr bwMode="auto">
            <a:xfrm>
              <a:off x="3456" y="2016"/>
              <a:ext cx="288" cy="720"/>
              <a:chOff x="3600" y="2016"/>
              <a:chExt cx="288" cy="720"/>
            </a:xfrm>
          </p:grpSpPr>
          <p:sp>
            <p:nvSpPr>
              <p:cNvPr id="3116" name="Arc 47"/>
              <p:cNvSpPr>
                <a:spLocks/>
              </p:cNvSpPr>
              <p:nvPr/>
            </p:nvSpPr>
            <p:spPr bwMode="auto">
              <a:xfrm>
                <a:off x="3600" y="2016"/>
                <a:ext cx="144"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17" name="Arc 48"/>
              <p:cNvSpPr>
                <a:spLocks/>
              </p:cNvSpPr>
              <p:nvPr/>
            </p:nvSpPr>
            <p:spPr bwMode="auto">
              <a:xfrm flipV="1">
                <a:off x="3600" y="2544"/>
                <a:ext cx="144"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18" name="Arc 49"/>
              <p:cNvSpPr>
                <a:spLocks/>
              </p:cNvSpPr>
              <p:nvPr/>
            </p:nvSpPr>
            <p:spPr bwMode="auto">
              <a:xfrm rot="10800000">
                <a:off x="3744" y="2170"/>
                <a:ext cx="144"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19" name="Arc 50"/>
              <p:cNvSpPr>
                <a:spLocks/>
              </p:cNvSpPr>
              <p:nvPr/>
            </p:nvSpPr>
            <p:spPr bwMode="auto">
              <a:xfrm rot="10800000" flipV="1">
                <a:off x="3744" y="2362"/>
                <a:ext cx="144"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3113" name="Text Box 51"/>
            <p:cNvSpPr txBox="1">
              <a:spLocks noChangeArrowheads="1"/>
            </p:cNvSpPr>
            <p:nvPr/>
          </p:nvSpPr>
          <p:spPr bwMode="auto">
            <a:xfrm>
              <a:off x="3744" y="2208"/>
              <a:ext cx="202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800" b="1">
                  <a:solidFill>
                    <a:srgbClr val="FF3300"/>
                  </a:solidFill>
                </a:rPr>
                <a:t>Total Charge = (+Q) + (-Q) = 0</a:t>
              </a:r>
              <a:endParaRPr lang="en-US" b="1"/>
            </a:p>
          </p:txBody>
        </p:sp>
        <p:sp>
          <p:nvSpPr>
            <p:cNvPr id="3114" name="Line 52"/>
            <p:cNvSpPr>
              <a:spLocks noChangeShapeType="1"/>
            </p:cNvSpPr>
            <p:nvPr/>
          </p:nvSpPr>
          <p:spPr bwMode="auto">
            <a:xfrm flipH="1">
              <a:off x="2592" y="1200"/>
              <a:ext cx="950" cy="192"/>
            </a:xfrm>
            <a:prstGeom prst="line">
              <a:avLst/>
            </a:prstGeom>
            <a:noFill/>
            <a:ln w="1905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15" name="Line 53"/>
            <p:cNvSpPr>
              <a:spLocks noChangeShapeType="1"/>
            </p:cNvSpPr>
            <p:nvPr/>
          </p:nvSpPr>
          <p:spPr bwMode="auto">
            <a:xfrm flipH="1">
              <a:off x="2484" y="3035"/>
              <a:ext cx="1058" cy="421"/>
            </a:xfrm>
            <a:prstGeom prst="line">
              <a:avLst/>
            </a:prstGeom>
            <a:noFill/>
            <a:ln w="1905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3076"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EA27C8AB-1A5D-40BE-92EC-726C6162ED29}" type="slidenum">
              <a:rPr lang="en-US" sz="1400"/>
              <a:pPr algn="r" eaLnBrk="1" hangingPunct="1"/>
              <a:t>2</a:t>
            </a:fld>
            <a:endParaRPr lang="en-US" sz="1400"/>
          </a:p>
        </p:txBody>
      </p:sp>
      <p:sp>
        <p:nvSpPr>
          <p:cNvPr id="3077"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8"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0" y="381000"/>
            <a:ext cx="9144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rgbClr val="FF3300"/>
                </a:solidFill>
              </a:rPr>
              <a:t>Example</a:t>
            </a:r>
            <a:r>
              <a:rPr lang="en-US" sz="2200">
                <a:solidFill>
                  <a:srgbClr val="FF3300"/>
                </a:solidFill>
              </a:rPr>
              <a:t>:  In the circuit shown below the capacitors are initially uncharged.  The switch closes at t = 0 and after a “long time” the circuit reaches steady-state.  Find the voltage across each capacitor after the circuit reaches steady-state.</a:t>
            </a:r>
          </a:p>
        </p:txBody>
      </p:sp>
      <p:grpSp>
        <p:nvGrpSpPr>
          <p:cNvPr id="21507" name="Group 6"/>
          <p:cNvGrpSpPr>
            <a:grpSpLocks/>
          </p:cNvGrpSpPr>
          <p:nvPr/>
        </p:nvGrpSpPr>
        <p:grpSpPr bwMode="auto">
          <a:xfrm>
            <a:off x="457200" y="1465263"/>
            <a:ext cx="6934200" cy="2039937"/>
            <a:chOff x="485" y="1060"/>
            <a:chExt cx="4102" cy="1088"/>
          </a:xfrm>
        </p:grpSpPr>
        <p:pic>
          <p:nvPicPr>
            <p:cNvPr id="2151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 y="1060"/>
              <a:ext cx="4102" cy="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2" name="Text Box 8"/>
            <p:cNvSpPr txBox="1">
              <a:spLocks noChangeArrowheads="1"/>
            </p:cNvSpPr>
            <p:nvPr/>
          </p:nvSpPr>
          <p:spPr bwMode="auto">
            <a:xfrm>
              <a:off x="1102" y="1255"/>
              <a:ext cx="35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600">
                  <a:solidFill>
                    <a:schemeClr val="accent2"/>
                  </a:solidFill>
                </a:rPr>
                <a:t>t = 0</a:t>
              </a:r>
              <a:endParaRPr lang="en-US" sz="1800">
                <a:solidFill>
                  <a:schemeClr val="accent2"/>
                </a:solidFill>
              </a:endParaRPr>
            </a:p>
          </p:txBody>
        </p:sp>
      </p:grpSp>
      <p:sp>
        <p:nvSpPr>
          <p:cNvPr id="21508"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EFFB4EA8-44B4-4E83-B23A-7D25A2352F1E}" type="slidenum">
              <a:rPr lang="en-US" sz="1400"/>
              <a:pPr algn="r" eaLnBrk="1" hangingPunct="1"/>
              <a:t>20</a:t>
            </a:fld>
            <a:endParaRPr lang="en-US" sz="1400"/>
          </a:p>
        </p:txBody>
      </p:sp>
      <p:sp>
        <p:nvSpPr>
          <p:cNvPr id="21509"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0"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ChangeArrowheads="1"/>
          </p:cNvSpPr>
          <p:nvPr/>
        </p:nvSpPr>
        <p:spPr bwMode="auto">
          <a:xfrm>
            <a:off x="0" y="381000"/>
            <a:ext cx="82296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rgbClr val="FF3300"/>
                </a:solidFill>
              </a:rPr>
              <a:t>Example</a:t>
            </a:r>
            <a:r>
              <a:rPr lang="en-US" sz="2200">
                <a:solidFill>
                  <a:srgbClr val="FF3300"/>
                </a:solidFill>
              </a:rPr>
              <a:t>:  The switch had been closed for a long time before it was opened at t = 0.</a:t>
            </a:r>
          </a:p>
        </p:txBody>
      </p:sp>
      <p:graphicFrame>
        <p:nvGraphicFramePr>
          <p:cNvPr id="22531" name="Object 6"/>
          <p:cNvGraphicFramePr>
            <a:graphicFrameLocks noChangeAspect="1"/>
          </p:cNvGraphicFramePr>
          <p:nvPr/>
        </p:nvGraphicFramePr>
        <p:xfrm>
          <a:off x="0" y="1098550"/>
          <a:ext cx="7391400" cy="568325"/>
        </p:xfrm>
        <a:graphic>
          <a:graphicData uri="http://schemas.openxmlformats.org/presentationml/2006/ole">
            <mc:AlternateContent xmlns:mc="http://schemas.openxmlformats.org/markup-compatibility/2006">
              <mc:Choice xmlns:v="urn:schemas-microsoft-com:vml" Requires="v">
                <p:oleObj spid="_x0000_s22536" name="Equation" r:id="rId3" imgW="7289800" imgH="533400" progId="Equation.DSMT4">
                  <p:embed/>
                </p:oleObj>
              </mc:Choice>
              <mc:Fallback>
                <p:oleObj name="Equation" r:id="rId3" imgW="7289800" imgH="5334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098550"/>
                        <a:ext cx="739140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532" name="Object 7"/>
          <p:cNvGraphicFramePr>
            <a:graphicFrameLocks noChangeAspect="1"/>
          </p:cNvGraphicFramePr>
          <p:nvPr/>
        </p:nvGraphicFramePr>
        <p:xfrm>
          <a:off x="0" y="1666875"/>
          <a:ext cx="6083300" cy="2006600"/>
        </p:xfrm>
        <a:graphic>
          <a:graphicData uri="http://schemas.openxmlformats.org/presentationml/2006/ole">
            <mc:AlternateContent xmlns:mc="http://schemas.openxmlformats.org/markup-compatibility/2006">
              <mc:Choice xmlns:v="urn:schemas-microsoft-com:vml" Requires="v">
                <p:oleObj spid="_x0000_s22537" name="Microsoft Draw Drawing" r:id="rId5" imgW="5543280" imgH="1855440" progId="MSDraw.Drawing.8.1">
                  <p:embed/>
                </p:oleObj>
              </mc:Choice>
              <mc:Fallback>
                <p:oleObj name="Microsoft Draw Drawing" r:id="rId5" imgW="5543280" imgH="1855440" progId="MSDraw.Drawing.8.1">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666875"/>
                        <a:ext cx="6083300"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3"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0156C038-CBE9-417E-A588-C84EE77CF7D5}" type="slidenum">
              <a:rPr lang="en-US" sz="1400"/>
              <a:pPr algn="r" eaLnBrk="1" hangingPunct="1"/>
              <a:t>21</a:t>
            </a:fld>
            <a:endParaRPr lang="en-US" sz="1400"/>
          </a:p>
        </p:txBody>
      </p:sp>
      <p:sp>
        <p:nvSpPr>
          <p:cNvPr id="22534"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5"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ChangeArrowheads="1"/>
          </p:cNvSpPr>
          <p:nvPr/>
        </p:nvSpPr>
        <p:spPr bwMode="auto">
          <a:xfrm>
            <a:off x="0" y="381000"/>
            <a:ext cx="9144000" cy="193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chemeClr val="accent2"/>
                </a:solidFill>
              </a:rPr>
              <a:t>Inductors</a:t>
            </a:r>
          </a:p>
          <a:p>
            <a:pPr>
              <a:spcBef>
                <a:spcPct val="20000"/>
              </a:spcBef>
              <a:tabLst>
                <a:tab pos="292100" algn="l"/>
              </a:tabLst>
            </a:pPr>
            <a:r>
              <a:rPr lang="en-US" sz="2200">
                <a:solidFill>
                  <a:schemeClr val="accent2"/>
                </a:solidFill>
              </a:rPr>
              <a:t>An inductor is a passive device created by wrapping wire around a core.  When time-varying current passes through the coil a magnetic field is created and a voltage is “induced” across the coil.  Inductors are also called “chokes” or “coils”.</a:t>
            </a:r>
            <a:endParaRPr lang="en-US" sz="2200"/>
          </a:p>
        </p:txBody>
      </p:sp>
      <p:grpSp>
        <p:nvGrpSpPr>
          <p:cNvPr id="23555" name="Group 6"/>
          <p:cNvGrpSpPr>
            <a:grpSpLocks/>
          </p:cNvGrpSpPr>
          <p:nvPr/>
        </p:nvGrpSpPr>
        <p:grpSpPr bwMode="auto">
          <a:xfrm>
            <a:off x="876300" y="1965325"/>
            <a:ext cx="8102600" cy="4756150"/>
            <a:chOff x="432" y="1180"/>
            <a:chExt cx="5104" cy="2996"/>
          </a:xfrm>
        </p:grpSpPr>
        <p:sp>
          <p:nvSpPr>
            <p:cNvPr id="23559" name="AutoShape 7"/>
            <p:cNvSpPr>
              <a:spLocks noChangeArrowheads="1"/>
            </p:cNvSpPr>
            <p:nvPr/>
          </p:nvSpPr>
          <p:spPr bwMode="auto">
            <a:xfrm rot="-5400000">
              <a:off x="2416" y="752"/>
              <a:ext cx="504" cy="3224"/>
            </a:xfrm>
            <a:prstGeom prst="can">
              <a:avLst>
                <a:gd name="adj" fmla="val 66841"/>
              </a:avLst>
            </a:prstGeom>
            <a:solidFill>
              <a:srgbClr val="FFFF99"/>
            </a:solidFill>
            <a:ln w="9525">
              <a:solidFill>
                <a:schemeClr val="tx1"/>
              </a:solidFill>
              <a:round/>
              <a:headEnd/>
              <a:tailEnd/>
            </a:ln>
          </p:spPr>
          <p:txBody>
            <a:bodyPr wrap="none" anchor="ctr"/>
            <a:lstStyle/>
            <a:p>
              <a:endParaRPr lang="en-US"/>
            </a:p>
          </p:txBody>
        </p:sp>
        <p:sp>
          <p:nvSpPr>
            <p:cNvPr id="23560" name="Arc 8"/>
            <p:cNvSpPr>
              <a:spLocks/>
            </p:cNvSpPr>
            <p:nvPr/>
          </p:nvSpPr>
          <p:spPr bwMode="auto">
            <a:xfrm flipH="1">
              <a:off x="1528" y="1992"/>
              <a:ext cx="112"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61" name="Arc 9"/>
            <p:cNvSpPr>
              <a:spLocks/>
            </p:cNvSpPr>
            <p:nvPr/>
          </p:nvSpPr>
          <p:spPr bwMode="auto">
            <a:xfrm>
              <a:off x="1640" y="1992"/>
              <a:ext cx="96"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62" name="Line 10"/>
            <p:cNvSpPr>
              <a:spLocks noChangeShapeType="1"/>
            </p:cNvSpPr>
            <p:nvPr/>
          </p:nvSpPr>
          <p:spPr bwMode="auto">
            <a:xfrm>
              <a:off x="1736" y="2112"/>
              <a:ext cx="0" cy="504"/>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3" name="Arc 11"/>
            <p:cNvSpPr>
              <a:spLocks/>
            </p:cNvSpPr>
            <p:nvPr/>
          </p:nvSpPr>
          <p:spPr bwMode="auto">
            <a:xfrm rot="16200000" flipH="1">
              <a:off x="1720" y="2600"/>
              <a:ext cx="152"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64" name="Arc 12"/>
            <p:cNvSpPr>
              <a:spLocks/>
            </p:cNvSpPr>
            <p:nvPr/>
          </p:nvSpPr>
          <p:spPr bwMode="auto">
            <a:xfrm rot="10800000" flipH="1">
              <a:off x="1856" y="2616"/>
              <a:ext cx="120"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65" name="Arc 13"/>
            <p:cNvSpPr>
              <a:spLocks/>
            </p:cNvSpPr>
            <p:nvPr/>
          </p:nvSpPr>
          <p:spPr bwMode="auto">
            <a:xfrm flipH="1">
              <a:off x="1952" y="1992"/>
              <a:ext cx="112"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66" name="Arc 14"/>
            <p:cNvSpPr>
              <a:spLocks/>
            </p:cNvSpPr>
            <p:nvPr/>
          </p:nvSpPr>
          <p:spPr bwMode="auto">
            <a:xfrm>
              <a:off x="2064" y="1992"/>
              <a:ext cx="96"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67" name="Line 15"/>
            <p:cNvSpPr>
              <a:spLocks noChangeShapeType="1"/>
            </p:cNvSpPr>
            <p:nvPr/>
          </p:nvSpPr>
          <p:spPr bwMode="auto">
            <a:xfrm>
              <a:off x="2160" y="2112"/>
              <a:ext cx="0" cy="504"/>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8" name="Arc 16"/>
            <p:cNvSpPr>
              <a:spLocks/>
            </p:cNvSpPr>
            <p:nvPr/>
          </p:nvSpPr>
          <p:spPr bwMode="auto">
            <a:xfrm rot="16200000" flipH="1">
              <a:off x="2144" y="2600"/>
              <a:ext cx="152"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69" name="Arc 17"/>
            <p:cNvSpPr>
              <a:spLocks/>
            </p:cNvSpPr>
            <p:nvPr/>
          </p:nvSpPr>
          <p:spPr bwMode="auto">
            <a:xfrm rot="10800000" flipH="1">
              <a:off x="2280" y="2616"/>
              <a:ext cx="120"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70" name="Arc 18"/>
            <p:cNvSpPr>
              <a:spLocks/>
            </p:cNvSpPr>
            <p:nvPr/>
          </p:nvSpPr>
          <p:spPr bwMode="auto">
            <a:xfrm flipH="1">
              <a:off x="2400" y="1992"/>
              <a:ext cx="112"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71" name="Arc 19"/>
            <p:cNvSpPr>
              <a:spLocks/>
            </p:cNvSpPr>
            <p:nvPr/>
          </p:nvSpPr>
          <p:spPr bwMode="auto">
            <a:xfrm>
              <a:off x="2512" y="1992"/>
              <a:ext cx="96"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72" name="Line 20"/>
            <p:cNvSpPr>
              <a:spLocks noChangeShapeType="1"/>
            </p:cNvSpPr>
            <p:nvPr/>
          </p:nvSpPr>
          <p:spPr bwMode="auto">
            <a:xfrm>
              <a:off x="2608" y="2112"/>
              <a:ext cx="0" cy="504"/>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73" name="Arc 21"/>
            <p:cNvSpPr>
              <a:spLocks/>
            </p:cNvSpPr>
            <p:nvPr/>
          </p:nvSpPr>
          <p:spPr bwMode="auto">
            <a:xfrm rot="16200000" flipH="1">
              <a:off x="2592" y="2600"/>
              <a:ext cx="152"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74" name="Arc 22"/>
            <p:cNvSpPr>
              <a:spLocks/>
            </p:cNvSpPr>
            <p:nvPr/>
          </p:nvSpPr>
          <p:spPr bwMode="auto">
            <a:xfrm rot="10800000" flipH="1">
              <a:off x="2728" y="2616"/>
              <a:ext cx="120"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75" name="Arc 23"/>
            <p:cNvSpPr>
              <a:spLocks/>
            </p:cNvSpPr>
            <p:nvPr/>
          </p:nvSpPr>
          <p:spPr bwMode="auto">
            <a:xfrm flipH="1">
              <a:off x="2824" y="1992"/>
              <a:ext cx="112"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76" name="Arc 24"/>
            <p:cNvSpPr>
              <a:spLocks/>
            </p:cNvSpPr>
            <p:nvPr/>
          </p:nvSpPr>
          <p:spPr bwMode="auto">
            <a:xfrm>
              <a:off x="2936" y="1992"/>
              <a:ext cx="96"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77" name="Line 25"/>
            <p:cNvSpPr>
              <a:spLocks noChangeShapeType="1"/>
            </p:cNvSpPr>
            <p:nvPr/>
          </p:nvSpPr>
          <p:spPr bwMode="auto">
            <a:xfrm>
              <a:off x="3032" y="2112"/>
              <a:ext cx="0" cy="504"/>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78" name="Arc 26"/>
            <p:cNvSpPr>
              <a:spLocks/>
            </p:cNvSpPr>
            <p:nvPr/>
          </p:nvSpPr>
          <p:spPr bwMode="auto">
            <a:xfrm rot="16200000" flipH="1">
              <a:off x="3016" y="2600"/>
              <a:ext cx="152"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79" name="Arc 27"/>
            <p:cNvSpPr>
              <a:spLocks/>
            </p:cNvSpPr>
            <p:nvPr/>
          </p:nvSpPr>
          <p:spPr bwMode="auto">
            <a:xfrm rot="10800000" flipH="1">
              <a:off x="3152" y="2616"/>
              <a:ext cx="120"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80" name="Arc 28"/>
            <p:cNvSpPr>
              <a:spLocks/>
            </p:cNvSpPr>
            <p:nvPr/>
          </p:nvSpPr>
          <p:spPr bwMode="auto">
            <a:xfrm flipH="1">
              <a:off x="3272" y="1992"/>
              <a:ext cx="112"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81" name="Arc 29"/>
            <p:cNvSpPr>
              <a:spLocks/>
            </p:cNvSpPr>
            <p:nvPr/>
          </p:nvSpPr>
          <p:spPr bwMode="auto">
            <a:xfrm>
              <a:off x="3384" y="1992"/>
              <a:ext cx="96"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82" name="Line 30"/>
            <p:cNvSpPr>
              <a:spLocks noChangeShapeType="1"/>
            </p:cNvSpPr>
            <p:nvPr/>
          </p:nvSpPr>
          <p:spPr bwMode="auto">
            <a:xfrm>
              <a:off x="3480" y="2112"/>
              <a:ext cx="0" cy="504"/>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83" name="Arc 31"/>
            <p:cNvSpPr>
              <a:spLocks/>
            </p:cNvSpPr>
            <p:nvPr/>
          </p:nvSpPr>
          <p:spPr bwMode="auto">
            <a:xfrm rot="16200000" flipH="1">
              <a:off x="3464" y="2600"/>
              <a:ext cx="152"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84" name="Arc 32"/>
            <p:cNvSpPr>
              <a:spLocks/>
            </p:cNvSpPr>
            <p:nvPr/>
          </p:nvSpPr>
          <p:spPr bwMode="auto">
            <a:xfrm rot="10800000" flipH="1">
              <a:off x="3600" y="2616"/>
              <a:ext cx="120"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85" name="Arc 33"/>
            <p:cNvSpPr>
              <a:spLocks/>
            </p:cNvSpPr>
            <p:nvPr/>
          </p:nvSpPr>
          <p:spPr bwMode="auto">
            <a:xfrm flipH="1">
              <a:off x="3696" y="1992"/>
              <a:ext cx="112"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86" name="Arc 34"/>
            <p:cNvSpPr>
              <a:spLocks/>
            </p:cNvSpPr>
            <p:nvPr/>
          </p:nvSpPr>
          <p:spPr bwMode="auto">
            <a:xfrm>
              <a:off x="3808" y="1992"/>
              <a:ext cx="96"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87" name="Line 35"/>
            <p:cNvSpPr>
              <a:spLocks noChangeShapeType="1"/>
            </p:cNvSpPr>
            <p:nvPr/>
          </p:nvSpPr>
          <p:spPr bwMode="auto">
            <a:xfrm>
              <a:off x="3904" y="2112"/>
              <a:ext cx="0" cy="1344"/>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88" name="Line 36"/>
            <p:cNvSpPr>
              <a:spLocks noChangeShapeType="1"/>
            </p:cNvSpPr>
            <p:nvPr/>
          </p:nvSpPr>
          <p:spPr bwMode="auto">
            <a:xfrm>
              <a:off x="1528" y="2616"/>
              <a:ext cx="0" cy="84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89" name="Text Box 37"/>
            <p:cNvSpPr txBox="1">
              <a:spLocks noChangeArrowheads="1"/>
            </p:cNvSpPr>
            <p:nvPr/>
          </p:nvSpPr>
          <p:spPr bwMode="auto">
            <a:xfrm>
              <a:off x="1856" y="2208"/>
              <a:ext cx="2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a:solidFill>
                    <a:srgbClr val="FF3300"/>
                  </a:solidFill>
                  <a:latin typeface="Symbol" pitchFamily="18" charset="2"/>
                </a:rPr>
                <a:t>f</a:t>
              </a:r>
              <a:endParaRPr lang="en-US"/>
            </a:p>
          </p:txBody>
        </p:sp>
        <p:sp>
          <p:nvSpPr>
            <p:cNvPr id="23590" name="Line 38"/>
            <p:cNvSpPr>
              <a:spLocks noChangeShapeType="1"/>
            </p:cNvSpPr>
            <p:nvPr/>
          </p:nvSpPr>
          <p:spPr bwMode="auto">
            <a:xfrm>
              <a:off x="2072" y="2400"/>
              <a:ext cx="752" cy="0"/>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591" name="Arc 39"/>
            <p:cNvSpPr>
              <a:spLocks/>
            </p:cNvSpPr>
            <p:nvPr/>
          </p:nvSpPr>
          <p:spPr bwMode="auto">
            <a:xfrm>
              <a:off x="2728" y="1728"/>
              <a:ext cx="1832" cy="384"/>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92" name="Arc 40"/>
            <p:cNvSpPr>
              <a:spLocks/>
            </p:cNvSpPr>
            <p:nvPr/>
          </p:nvSpPr>
          <p:spPr bwMode="auto">
            <a:xfrm flipH="1">
              <a:off x="896" y="1728"/>
              <a:ext cx="1832" cy="384"/>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93" name="Arc 41"/>
            <p:cNvSpPr>
              <a:spLocks/>
            </p:cNvSpPr>
            <p:nvPr/>
          </p:nvSpPr>
          <p:spPr bwMode="auto">
            <a:xfrm flipV="1">
              <a:off x="4280" y="2112"/>
              <a:ext cx="280"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94" name="Arc 42"/>
            <p:cNvSpPr>
              <a:spLocks/>
            </p:cNvSpPr>
            <p:nvPr/>
          </p:nvSpPr>
          <p:spPr bwMode="auto">
            <a:xfrm flipH="1" flipV="1">
              <a:off x="896" y="2112"/>
              <a:ext cx="280"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95" name="Arc 43"/>
            <p:cNvSpPr>
              <a:spLocks/>
            </p:cNvSpPr>
            <p:nvPr/>
          </p:nvSpPr>
          <p:spPr bwMode="auto">
            <a:xfrm>
              <a:off x="4280" y="2344"/>
              <a:ext cx="280"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96" name="Arc 44"/>
            <p:cNvSpPr>
              <a:spLocks/>
            </p:cNvSpPr>
            <p:nvPr/>
          </p:nvSpPr>
          <p:spPr bwMode="auto">
            <a:xfrm flipV="1">
              <a:off x="2728" y="2592"/>
              <a:ext cx="1832" cy="384"/>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97" name="Arc 45"/>
            <p:cNvSpPr>
              <a:spLocks/>
            </p:cNvSpPr>
            <p:nvPr/>
          </p:nvSpPr>
          <p:spPr bwMode="auto">
            <a:xfrm flipH="1">
              <a:off x="896" y="2352"/>
              <a:ext cx="280"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98" name="Arc 46"/>
            <p:cNvSpPr>
              <a:spLocks/>
            </p:cNvSpPr>
            <p:nvPr/>
          </p:nvSpPr>
          <p:spPr bwMode="auto">
            <a:xfrm flipH="1" flipV="1">
              <a:off x="896" y="2592"/>
              <a:ext cx="1832" cy="384"/>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99" name="Arc 47"/>
            <p:cNvSpPr>
              <a:spLocks/>
            </p:cNvSpPr>
            <p:nvPr/>
          </p:nvSpPr>
          <p:spPr bwMode="auto">
            <a:xfrm flipH="1">
              <a:off x="816" y="1536"/>
              <a:ext cx="2008" cy="528"/>
            </a:xfrm>
            <a:custGeom>
              <a:avLst/>
              <a:gdLst>
                <a:gd name="T0" fmla="*/ 0 w 21600"/>
                <a:gd name="T1" fmla="*/ 0 h 21600"/>
                <a:gd name="T2" fmla="*/ 2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00" name="Arc 48"/>
            <p:cNvSpPr>
              <a:spLocks/>
            </p:cNvSpPr>
            <p:nvPr/>
          </p:nvSpPr>
          <p:spPr bwMode="auto">
            <a:xfrm flipH="1" flipV="1">
              <a:off x="816" y="2064"/>
              <a:ext cx="360" cy="28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01" name="Arc 49"/>
            <p:cNvSpPr>
              <a:spLocks/>
            </p:cNvSpPr>
            <p:nvPr/>
          </p:nvSpPr>
          <p:spPr bwMode="auto">
            <a:xfrm flipH="1">
              <a:off x="816" y="2352"/>
              <a:ext cx="360" cy="28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02" name="Arc 50"/>
            <p:cNvSpPr>
              <a:spLocks/>
            </p:cNvSpPr>
            <p:nvPr/>
          </p:nvSpPr>
          <p:spPr bwMode="auto">
            <a:xfrm flipH="1" flipV="1">
              <a:off x="816" y="2640"/>
              <a:ext cx="2008" cy="528"/>
            </a:xfrm>
            <a:custGeom>
              <a:avLst/>
              <a:gdLst>
                <a:gd name="T0" fmla="*/ 0 w 21600"/>
                <a:gd name="T1" fmla="*/ 0 h 21600"/>
                <a:gd name="T2" fmla="*/ 2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03" name="Arc 51"/>
            <p:cNvSpPr>
              <a:spLocks/>
            </p:cNvSpPr>
            <p:nvPr/>
          </p:nvSpPr>
          <p:spPr bwMode="auto">
            <a:xfrm>
              <a:off x="2824" y="1536"/>
              <a:ext cx="1816" cy="528"/>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04" name="Arc 52"/>
            <p:cNvSpPr>
              <a:spLocks/>
            </p:cNvSpPr>
            <p:nvPr/>
          </p:nvSpPr>
          <p:spPr bwMode="auto">
            <a:xfrm flipV="1">
              <a:off x="2824" y="2640"/>
              <a:ext cx="1816" cy="528"/>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05" name="Arc 53"/>
            <p:cNvSpPr>
              <a:spLocks/>
            </p:cNvSpPr>
            <p:nvPr/>
          </p:nvSpPr>
          <p:spPr bwMode="auto">
            <a:xfrm>
              <a:off x="4280" y="2352"/>
              <a:ext cx="360" cy="28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06" name="Arc 54"/>
            <p:cNvSpPr>
              <a:spLocks/>
            </p:cNvSpPr>
            <p:nvPr/>
          </p:nvSpPr>
          <p:spPr bwMode="auto">
            <a:xfrm flipV="1">
              <a:off x="4280" y="2064"/>
              <a:ext cx="360" cy="28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07" name="Arc 55"/>
            <p:cNvSpPr>
              <a:spLocks/>
            </p:cNvSpPr>
            <p:nvPr/>
          </p:nvSpPr>
          <p:spPr bwMode="auto">
            <a:xfrm flipH="1">
              <a:off x="992" y="1872"/>
              <a:ext cx="1832" cy="384"/>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08" name="Arc 56"/>
            <p:cNvSpPr>
              <a:spLocks/>
            </p:cNvSpPr>
            <p:nvPr/>
          </p:nvSpPr>
          <p:spPr bwMode="auto">
            <a:xfrm flipH="1" flipV="1">
              <a:off x="992" y="2208"/>
              <a:ext cx="18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09" name="Arc 57"/>
            <p:cNvSpPr>
              <a:spLocks/>
            </p:cNvSpPr>
            <p:nvPr/>
          </p:nvSpPr>
          <p:spPr bwMode="auto">
            <a:xfrm flipH="1">
              <a:off x="992" y="2352"/>
              <a:ext cx="18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10" name="Arc 58"/>
            <p:cNvSpPr>
              <a:spLocks/>
            </p:cNvSpPr>
            <p:nvPr/>
          </p:nvSpPr>
          <p:spPr bwMode="auto">
            <a:xfrm flipH="1" flipV="1">
              <a:off x="992" y="2496"/>
              <a:ext cx="1832" cy="336"/>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11" name="Arc 59"/>
            <p:cNvSpPr>
              <a:spLocks/>
            </p:cNvSpPr>
            <p:nvPr/>
          </p:nvSpPr>
          <p:spPr bwMode="auto">
            <a:xfrm>
              <a:off x="2824" y="1872"/>
              <a:ext cx="1640" cy="336"/>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12" name="Arc 60"/>
            <p:cNvSpPr>
              <a:spLocks/>
            </p:cNvSpPr>
            <p:nvPr/>
          </p:nvSpPr>
          <p:spPr bwMode="auto">
            <a:xfrm flipV="1">
              <a:off x="2824" y="2496"/>
              <a:ext cx="1640" cy="336"/>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13" name="Arc 61"/>
            <p:cNvSpPr>
              <a:spLocks/>
            </p:cNvSpPr>
            <p:nvPr/>
          </p:nvSpPr>
          <p:spPr bwMode="auto">
            <a:xfrm flipV="1">
              <a:off x="4280" y="2208"/>
              <a:ext cx="184"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14" name="Arc 62"/>
            <p:cNvSpPr>
              <a:spLocks/>
            </p:cNvSpPr>
            <p:nvPr/>
          </p:nvSpPr>
          <p:spPr bwMode="auto">
            <a:xfrm>
              <a:off x="4280" y="2352"/>
              <a:ext cx="18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15" name="Line 63"/>
            <p:cNvSpPr>
              <a:spLocks noChangeShapeType="1"/>
            </p:cNvSpPr>
            <p:nvPr/>
          </p:nvSpPr>
          <p:spPr bwMode="auto">
            <a:xfrm flipH="1">
              <a:off x="4080" y="1728"/>
              <a:ext cx="560" cy="528"/>
            </a:xfrm>
            <a:prstGeom prst="line">
              <a:avLst/>
            </a:prstGeom>
            <a:noFill/>
            <a:ln w="28575">
              <a:solidFill>
                <a:srgbClr val="0066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616" name="Text Box 64"/>
            <p:cNvSpPr txBox="1">
              <a:spLocks noChangeArrowheads="1"/>
            </p:cNvSpPr>
            <p:nvPr/>
          </p:nvSpPr>
          <p:spPr bwMode="auto">
            <a:xfrm>
              <a:off x="4640" y="1536"/>
              <a:ext cx="35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600" b="1">
                  <a:solidFill>
                    <a:srgbClr val="006600"/>
                  </a:solidFill>
                </a:rPr>
                <a:t>core</a:t>
              </a:r>
            </a:p>
          </p:txBody>
        </p:sp>
        <p:sp>
          <p:nvSpPr>
            <p:cNvPr id="23617" name="Arc 65"/>
            <p:cNvSpPr>
              <a:spLocks/>
            </p:cNvSpPr>
            <p:nvPr/>
          </p:nvSpPr>
          <p:spPr bwMode="auto">
            <a:xfrm flipV="1">
              <a:off x="4280" y="2256"/>
              <a:ext cx="184" cy="8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33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18" name="Text Box 66"/>
            <p:cNvSpPr txBox="1">
              <a:spLocks noChangeArrowheads="1"/>
            </p:cNvSpPr>
            <p:nvPr/>
          </p:nvSpPr>
          <p:spPr bwMode="auto">
            <a:xfrm>
              <a:off x="432" y="1248"/>
              <a:ext cx="641"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600" b="1">
                  <a:solidFill>
                    <a:srgbClr val="006600"/>
                  </a:solidFill>
                </a:rPr>
                <a:t>magnetic</a:t>
              </a:r>
            </a:p>
            <a:p>
              <a:pPr eaLnBrk="1" hangingPunct="1"/>
              <a:r>
                <a:rPr lang="en-US" sz="1600" b="1">
                  <a:solidFill>
                    <a:srgbClr val="006600"/>
                  </a:solidFill>
                </a:rPr>
                <a:t>field lines</a:t>
              </a:r>
            </a:p>
          </p:txBody>
        </p:sp>
        <p:sp>
          <p:nvSpPr>
            <p:cNvPr id="23619" name="Line 67"/>
            <p:cNvSpPr>
              <a:spLocks noChangeShapeType="1"/>
            </p:cNvSpPr>
            <p:nvPr/>
          </p:nvSpPr>
          <p:spPr bwMode="auto">
            <a:xfrm>
              <a:off x="992" y="1392"/>
              <a:ext cx="264" cy="336"/>
            </a:xfrm>
            <a:prstGeom prst="line">
              <a:avLst/>
            </a:prstGeom>
            <a:noFill/>
            <a:ln w="28575">
              <a:solidFill>
                <a:srgbClr val="0066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620" name="Line 68"/>
            <p:cNvSpPr>
              <a:spLocks noChangeShapeType="1"/>
            </p:cNvSpPr>
            <p:nvPr/>
          </p:nvSpPr>
          <p:spPr bwMode="auto">
            <a:xfrm flipH="1">
              <a:off x="3000" y="1392"/>
              <a:ext cx="272" cy="600"/>
            </a:xfrm>
            <a:prstGeom prst="line">
              <a:avLst/>
            </a:prstGeom>
            <a:noFill/>
            <a:ln w="28575">
              <a:solidFill>
                <a:srgbClr val="0066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621" name="Text Box 69"/>
            <p:cNvSpPr txBox="1">
              <a:spLocks noChangeArrowheads="1"/>
            </p:cNvSpPr>
            <p:nvPr/>
          </p:nvSpPr>
          <p:spPr bwMode="auto">
            <a:xfrm>
              <a:off x="3232" y="1180"/>
              <a:ext cx="230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600" b="1">
                  <a:solidFill>
                    <a:srgbClr val="006600"/>
                  </a:solidFill>
                </a:rPr>
                <a:t>windings (N = 5.5 turns in this diagram)</a:t>
              </a:r>
            </a:p>
          </p:txBody>
        </p:sp>
        <p:sp>
          <p:nvSpPr>
            <p:cNvPr id="23622" name="Line 70"/>
            <p:cNvSpPr>
              <a:spLocks noChangeShapeType="1"/>
            </p:cNvSpPr>
            <p:nvPr/>
          </p:nvSpPr>
          <p:spPr bwMode="auto">
            <a:xfrm>
              <a:off x="1640" y="1460"/>
              <a:ext cx="280" cy="796"/>
            </a:xfrm>
            <a:prstGeom prst="line">
              <a:avLst/>
            </a:prstGeom>
            <a:noFill/>
            <a:ln w="28575">
              <a:solidFill>
                <a:srgbClr val="0066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623" name="Text Box 71"/>
            <p:cNvSpPr txBox="1">
              <a:spLocks noChangeArrowheads="1"/>
            </p:cNvSpPr>
            <p:nvPr/>
          </p:nvSpPr>
          <p:spPr bwMode="auto">
            <a:xfrm>
              <a:off x="1505" y="1245"/>
              <a:ext cx="9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600" b="1">
                  <a:solidFill>
                    <a:srgbClr val="006600"/>
                  </a:solidFill>
                </a:rPr>
                <a:t>magnetic flux, </a:t>
              </a:r>
              <a:r>
                <a:rPr lang="en-US" sz="1600" b="1">
                  <a:solidFill>
                    <a:srgbClr val="006600"/>
                  </a:solidFill>
                  <a:latin typeface="Symbol" pitchFamily="18" charset="2"/>
                </a:rPr>
                <a:t>f</a:t>
              </a:r>
              <a:endParaRPr lang="en-US" sz="1600" b="1">
                <a:solidFill>
                  <a:srgbClr val="006600"/>
                </a:solidFill>
              </a:endParaRPr>
            </a:p>
          </p:txBody>
        </p:sp>
        <p:sp>
          <p:nvSpPr>
            <p:cNvPr id="23624" name="Text Box 72"/>
            <p:cNvSpPr txBox="1">
              <a:spLocks noChangeArrowheads="1"/>
            </p:cNvSpPr>
            <p:nvPr/>
          </p:nvSpPr>
          <p:spPr bwMode="auto">
            <a:xfrm>
              <a:off x="1205" y="3552"/>
              <a:ext cx="30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800" b="1">
                  <a:solidFill>
                    <a:schemeClr val="accent2"/>
                  </a:solidFill>
                </a:rPr>
                <a:t>i(t)</a:t>
              </a:r>
            </a:p>
          </p:txBody>
        </p:sp>
        <p:sp>
          <p:nvSpPr>
            <p:cNvPr id="23625" name="Line 73"/>
            <p:cNvSpPr>
              <a:spLocks noChangeShapeType="1"/>
            </p:cNvSpPr>
            <p:nvPr/>
          </p:nvSpPr>
          <p:spPr bwMode="auto">
            <a:xfrm flipV="1">
              <a:off x="1333" y="3168"/>
              <a:ext cx="0" cy="384"/>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626" name="Text Box 74"/>
            <p:cNvSpPr txBox="1">
              <a:spLocks noChangeArrowheads="1"/>
            </p:cNvSpPr>
            <p:nvPr/>
          </p:nvSpPr>
          <p:spPr bwMode="auto">
            <a:xfrm>
              <a:off x="1633" y="3321"/>
              <a:ext cx="215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800" b="1">
                  <a:solidFill>
                    <a:schemeClr val="accent2"/>
                  </a:solidFill>
                </a:rPr>
                <a:t>+                   v(t)                            -</a:t>
              </a:r>
            </a:p>
          </p:txBody>
        </p:sp>
        <p:sp>
          <p:nvSpPr>
            <p:cNvPr id="23627" name="Text Box 75"/>
            <p:cNvSpPr txBox="1">
              <a:spLocks noChangeArrowheads="1"/>
            </p:cNvSpPr>
            <p:nvPr/>
          </p:nvSpPr>
          <p:spPr bwMode="auto">
            <a:xfrm>
              <a:off x="432" y="3810"/>
              <a:ext cx="1520"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600" b="1">
                  <a:solidFill>
                    <a:srgbClr val="006600"/>
                  </a:solidFill>
                </a:rPr>
                <a:t>A current, i(t) is passed through the windings</a:t>
              </a:r>
            </a:p>
          </p:txBody>
        </p:sp>
        <p:sp>
          <p:nvSpPr>
            <p:cNvPr id="23628" name="Line 76"/>
            <p:cNvSpPr>
              <a:spLocks noChangeShapeType="1"/>
            </p:cNvSpPr>
            <p:nvPr/>
          </p:nvSpPr>
          <p:spPr bwMode="auto">
            <a:xfrm flipV="1">
              <a:off x="896" y="3657"/>
              <a:ext cx="264" cy="126"/>
            </a:xfrm>
            <a:prstGeom prst="line">
              <a:avLst/>
            </a:prstGeom>
            <a:noFill/>
            <a:ln w="28575">
              <a:solidFill>
                <a:srgbClr val="0066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629" name="Text Box 77"/>
            <p:cNvSpPr txBox="1">
              <a:spLocks noChangeArrowheads="1"/>
            </p:cNvSpPr>
            <p:nvPr/>
          </p:nvSpPr>
          <p:spPr bwMode="auto">
            <a:xfrm>
              <a:off x="3032" y="3783"/>
              <a:ext cx="1672"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600" b="1">
                  <a:solidFill>
                    <a:srgbClr val="006600"/>
                  </a:solidFill>
                </a:rPr>
                <a:t>A voltage, v(t) is “induced” across the windings</a:t>
              </a:r>
            </a:p>
          </p:txBody>
        </p:sp>
        <p:sp>
          <p:nvSpPr>
            <p:cNvPr id="23630" name="Line 78"/>
            <p:cNvSpPr>
              <a:spLocks noChangeShapeType="1"/>
            </p:cNvSpPr>
            <p:nvPr/>
          </p:nvSpPr>
          <p:spPr bwMode="auto">
            <a:xfrm flipH="1" flipV="1">
              <a:off x="2664" y="3552"/>
              <a:ext cx="368" cy="258"/>
            </a:xfrm>
            <a:prstGeom prst="line">
              <a:avLst/>
            </a:prstGeom>
            <a:noFill/>
            <a:ln w="28575">
              <a:solidFill>
                <a:srgbClr val="0066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3556"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4974707E-6DCD-476F-A171-5E748EDF7CAF}" type="slidenum">
              <a:rPr lang="en-US" sz="1400"/>
              <a:pPr algn="r" eaLnBrk="1" hangingPunct="1"/>
              <a:t>22</a:t>
            </a:fld>
            <a:endParaRPr lang="en-US" sz="1400"/>
          </a:p>
        </p:txBody>
      </p:sp>
      <p:sp>
        <p:nvSpPr>
          <p:cNvPr id="23557"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8"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ChangeArrowheads="1"/>
          </p:cNvSpPr>
          <p:nvPr/>
        </p:nvSpPr>
        <p:spPr bwMode="auto">
          <a:xfrm>
            <a:off x="0" y="381000"/>
            <a:ext cx="9144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spcBef>
                <a:spcPct val="20000"/>
              </a:spcBef>
              <a:tabLst>
                <a:tab pos="292100" algn="l"/>
              </a:tabLst>
            </a:pPr>
            <a:r>
              <a:rPr lang="en-US" sz="2200" b="1" u="sng">
                <a:solidFill>
                  <a:schemeClr val="accent2"/>
                </a:solidFill>
              </a:rPr>
              <a:t>Magnetic flux</a:t>
            </a:r>
          </a:p>
          <a:p>
            <a:pPr>
              <a:lnSpc>
                <a:spcPct val="90000"/>
              </a:lnSpc>
              <a:spcBef>
                <a:spcPct val="20000"/>
              </a:spcBef>
              <a:tabLst>
                <a:tab pos="292100" algn="l"/>
              </a:tabLst>
            </a:pPr>
            <a:r>
              <a:rPr lang="en-US" sz="2200">
                <a:solidFill>
                  <a:schemeClr val="accent2"/>
                </a:solidFill>
              </a:rPr>
              <a:t>In the previous diagram it was shown that a magnetic flux, </a:t>
            </a:r>
            <a:r>
              <a:rPr lang="en-US" sz="2200">
                <a:solidFill>
                  <a:schemeClr val="accent2"/>
                </a:solidFill>
                <a:sym typeface="Symbol" pitchFamily="18" charset="2"/>
              </a:rPr>
              <a:t>, flowed through the core.  </a:t>
            </a:r>
          </a:p>
          <a:p>
            <a:pPr>
              <a:lnSpc>
                <a:spcPct val="90000"/>
              </a:lnSpc>
              <a:spcBef>
                <a:spcPct val="20000"/>
              </a:spcBef>
              <a:tabLst>
                <a:tab pos="292100" algn="l"/>
              </a:tabLst>
            </a:pPr>
            <a:r>
              <a:rPr lang="en-US" sz="2200">
                <a:solidFill>
                  <a:schemeClr val="accent2"/>
                </a:solidFill>
                <a:sym typeface="Symbol" pitchFamily="18" charset="2"/>
              </a:rPr>
              <a:t>Magnetic flux is measured in units of Webers, Wb.  It is somewhat like a magnetic current flowing through the core.  The direction of the magnetic flux is determined using the “</a:t>
            </a:r>
            <a:r>
              <a:rPr lang="en-US" sz="2200" b="1" i="1">
                <a:solidFill>
                  <a:schemeClr val="accent2"/>
                </a:solidFill>
                <a:sym typeface="Symbol" pitchFamily="18" charset="2"/>
              </a:rPr>
              <a:t>right-hand rule</a:t>
            </a:r>
            <a:r>
              <a:rPr lang="en-US" sz="2200">
                <a:solidFill>
                  <a:schemeClr val="accent2"/>
                </a:solidFill>
                <a:sym typeface="Symbol" pitchFamily="18" charset="2"/>
              </a:rPr>
              <a:t>”.</a:t>
            </a:r>
          </a:p>
        </p:txBody>
      </p:sp>
      <p:sp>
        <p:nvSpPr>
          <p:cNvPr id="24579" name="Rectangle 6"/>
          <p:cNvSpPr>
            <a:spLocks noChangeArrowheads="1"/>
          </p:cNvSpPr>
          <p:nvPr/>
        </p:nvSpPr>
        <p:spPr bwMode="auto">
          <a:xfrm>
            <a:off x="1295400" y="2514600"/>
            <a:ext cx="7162800" cy="1143000"/>
          </a:xfrm>
          <a:prstGeom prst="rect">
            <a:avLst/>
          </a:prstGeom>
          <a:noFill/>
          <a:ln w="28575">
            <a:solidFill>
              <a:srgbClr val="006600"/>
            </a:solidFill>
            <a:miter lim="800000"/>
            <a:headEnd/>
            <a:tailEnd/>
          </a:ln>
          <a:extLst>
            <a:ext uri="{909E8E84-426E-40DD-AFC4-6F175D3DCCD1}">
              <a14:hiddenFill xmlns:a14="http://schemas.microsoft.com/office/drawing/2010/main">
                <a:solidFill>
                  <a:srgbClr val="FFFFFF"/>
                </a:solidFill>
              </a14:hiddenFill>
            </a:ext>
          </a:extLst>
        </p:spPr>
        <p:txBody>
          <a:bodyPr/>
          <a:lstStyle/>
          <a:p>
            <a:pPr>
              <a:spcBef>
                <a:spcPct val="20000"/>
              </a:spcBef>
              <a:tabLst>
                <a:tab pos="292100" algn="l"/>
              </a:tabLst>
            </a:pPr>
            <a:r>
              <a:rPr lang="en-US" sz="2200" u="sng">
                <a:solidFill>
                  <a:srgbClr val="006600"/>
                </a:solidFill>
                <a:sym typeface="Symbol" pitchFamily="18" charset="2"/>
              </a:rPr>
              <a:t>Right-hand rule</a:t>
            </a:r>
            <a:r>
              <a:rPr lang="en-US" sz="2200">
                <a:solidFill>
                  <a:srgbClr val="006600"/>
                </a:solidFill>
                <a:sym typeface="Symbol" pitchFamily="18" charset="2"/>
              </a:rPr>
              <a:t>:  Using your right hand, curl your fingers in the direction that the current flows through the coil and your thumb will indicate the direction of the magnetic flux.  </a:t>
            </a:r>
            <a:endParaRPr lang="en-US" sz="2200">
              <a:solidFill>
                <a:srgbClr val="006600"/>
              </a:solidFill>
            </a:endParaRPr>
          </a:p>
        </p:txBody>
      </p:sp>
      <p:sp>
        <p:nvSpPr>
          <p:cNvPr id="24580" name="Rectangle 7"/>
          <p:cNvSpPr>
            <a:spLocks noChangeArrowheads="1"/>
          </p:cNvSpPr>
          <p:nvPr/>
        </p:nvSpPr>
        <p:spPr bwMode="auto">
          <a:xfrm>
            <a:off x="0" y="381000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rgbClr val="FF3300"/>
                </a:solidFill>
              </a:rPr>
              <a:t>Example:</a:t>
            </a:r>
            <a:r>
              <a:rPr lang="en-US" sz="2200">
                <a:solidFill>
                  <a:srgbClr val="FF3300"/>
                </a:solidFill>
              </a:rPr>
              <a:t>  Sketch inductors with various types of cores and show the magnetic flux.</a:t>
            </a:r>
            <a:endParaRPr lang="en-US" sz="2200">
              <a:solidFill>
                <a:srgbClr val="FF3300"/>
              </a:solidFill>
              <a:sym typeface="Symbol" pitchFamily="18" charset="2"/>
            </a:endParaRPr>
          </a:p>
        </p:txBody>
      </p:sp>
      <p:sp>
        <p:nvSpPr>
          <p:cNvPr id="24581"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FF8E72B9-4FE5-4022-AF72-B6DC024D4CB0}" type="slidenum">
              <a:rPr lang="en-US" sz="1400"/>
              <a:pPr algn="r" eaLnBrk="1" hangingPunct="1"/>
              <a:t>23</a:t>
            </a:fld>
            <a:endParaRPr lang="en-US" sz="1400"/>
          </a:p>
        </p:txBody>
      </p:sp>
      <p:sp>
        <p:nvSpPr>
          <p:cNvPr id="24582"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3"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ChangeArrowheads="1"/>
          </p:cNvSpPr>
          <p:nvPr/>
        </p:nvSpPr>
        <p:spPr bwMode="auto">
          <a:xfrm>
            <a:off x="0" y="381000"/>
            <a:ext cx="81788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spcBef>
                <a:spcPct val="20000"/>
              </a:spcBef>
              <a:tabLst>
                <a:tab pos="292100" algn="l"/>
              </a:tabLst>
            </a:pPr>
            <a:r>
              <a:rPr lang="en-US" sz="2200" b="1" u="sng">
                <a:solidFill>
                  <a:schemeClr val="accent2"/>
                </a:solidFill>
              </a:rPr>
              <a:t>Inductance</a:t>
            </a:r>
          </a:p>
          <a:p>
            <a:pPr>
              <a:lnSpc>
                <a:spcPct val="90000"/>
              </a:lnSpc>
              <a:spcBef>
                <a:spcPct val="20000"/>
              </a:spcBef>
              <a:tabLst>
                <a:tab pos="292100" algn="l"/>
              </a:tabLst>
            </a:pPr>
            <a:r>
              <a:rPr lang="en-US" sz="2200">
                <a:solidFill>
                  <a:schemeClr val="accent2"/>
                </a:solidFill>
              </a:rPr>
              <a:t>N = number of windings around the core</a:t>
            </a:r>
          </a:p>
          <a:p>
            <a:pPr>
              <a:lnSpc>
                <a:spcPct val="90000"/>
              </a:lnSpc>
              <a:spcBef>
                <a:spcPct val="20000"/>
              </a:spcBef>
              <a:tabLst>
                <a:tab pos="292100" algn="l"/>
              </a:tabLst>
            </a:pPr>
            <a:r>
              <a:rPr lang="en-US" sz="2200">
                <a:solidFill>
                  <a:schemeClr val="accent2"/>
                </a:solidFill>
                <a:sym typeface="Symbol" pitchFamily="18" charset="2"/>
              </a:rPr>
              <a:t></a:t>
            </a:r>
            <a:r>
              <a:rPr lang="en-US" sz="2200">
                <a:solidFill>
                  <a:schemeClr val="accent2"/>
                </a:solidFill>
              </a:rPr>
              <a:t> = flux linkage = N</a:t>
            </a:r>
            <a:r>
              <a:rPr lang="en-US" sz="2200">
                <a:solidFill>
                  <a:schemeClr val="accent2"/>
                </a:solidFill>
                <a:sym typeface="Symbol" pitchFamily="18" charset="2"/>
              </a:rPr>
              <a:t></a:t>
            </a:r>
            <a:r>
              <a:rPr lang="en-US" sz="2200">
                <a:solidFill>
                  <a:schemeClr val="accent2"/>
                </a:solidFill>
              </a:rPr>
              <a:t> </a:t>
            </a:r>
          </a:p>
          <a:p>
            <a:pPr>
              <a:lnSpc>
                <a:spcPct val="90000"/>
              </a:lnSpc>
              <a:spcBef>
                <a:spcPct val="20000"/>
              </a:spcBef>
              <a:tabLst>
                <a:tab pos="292100" algn="l"/>
              </a:tabLst>
            </a:pPr>
            <a:r>
              <a:rPr lang="en-US" sz="2200">
                <a:solidFill>
                  <a:schemeClr val="accent2"/>
                </a:solidFill>
                <a:sym typeface="Symbol" pitchFamily="18" charset="2"/>
              </a:rPr>
              <a:t></a:t>
            </a:r>
            <a:r>
              <a:rPr lang="en-US" sz="2200">
                <a:solidFill>
                  <a:schemeClr val="accent2"/>
                </a:solidFill>
              </a:rPr>
              <a:t>  is also proportional to the current or </a:t>
            </a:r>
            <a:r>
              <a:rPr lang="en-US" sz="2200">
                <a:solidFill>
                  <a:schemeClr val="accent2"/>
                </a:solidFill>
                <a:sym typeface="Symbol" pitchFamily="18" charset="2"/>
              </a:rPr>
              <a:t> = (constant)i</a:t>
            </a:r>
          </a:p>
          <a:p>
            <a:pPr>
              <a:lnSpc>
                <a:spcPct val="90000"/>
              </a:lnSpc>
              <a:spcBef>
                <a:spcPct val="20000"/>
              </a:spcBef>
              <a:tabLst>
                <a:tab pos="292100" algn="l"/>
              </a:tabLst>
            </a:pPr>
            <a:r>
              <a:rPr lang="en-US" sz="2200">
                <a:solidFill>
                  <a:schemeClr val="accent2"/>
                </a:solidFill>
              </a:rPr>
              <a:t>This constant is referred to as inductance, L</a:t>
            </a:r>
          </a:p>
        </p:txBody>
      </p:sp>
      <p:sp>
        <p:nvSpPr>
          <p:cNvPr id="25603" name="Rectangle 6"/>
          <p:cNvSpPr>
            <a:spLocks noChangeArrowheads="1"/>
          </p:cNvSpPr>
          <p:nvPr/>
        </p:nvSpPr>
        <p:spPr bwMode="auto">
          <a:xfrm>
            <a:off x="1420813" y="2209800"/>
            <a:ext cx="170338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lstStyle/>
          <a:p>
            <a:pPr>
              <a:lnSpc>
                <a:spcPct val="90000"/>
              </a:lnSpc>
              <a:spcBef>
                <a:spcPct val="20000"/>
              </a:spcBef>
              <a:tabLst>
                <a:tab pos="292100" algn="l"/>
              </a:tabLst>
            </a:pPr>
            <a:r>
              <a:rPr lang="en-US" sz="2200">
                <a:solidFill>
                  <a:schemeClr val="accent2"/>
                </a:solidFill>
                <a:sym typeface="Symbol" pitchFamily="18" charset="2"/>
              </a:rPr>
              <a:t></a:t>
            </a:r>
            <a:r>
              <a:rPr lang="en-US" sz="2200">
                <a:solidFill>
                  <a:schemeClr val="accent2"/>
                </a:solidFill>
              </a:rPr>
              <a:t> = N</a:t>
            </a:r>
            <a:r>
              <a:rPr lang="en-US" sz="2200">
                <a:solidFill>
                  <a:schemeClr val="accent2"/>
                </a:solidFill>
                <a:sym typeface="Symbol" pitchFamily="18" charset="2"/>
              </a:rPr>
              <a:t></a:t>
            </a:r>
            <a:r>
              <a:rPr lang="en-US" sz="2200">
                <a:solidFill>
                  <a:schemeClr val="accent2"/>
                </a:solidFill>
              </a:rPr>
              <a:t> = Li</a:t>
            </a:r>
          </a:p>
        </p:txBody>
      </p:sp>
      <p:sp>
        <p:nvSpPr>
          <p:cNvPr id="25604" name="Rectangle 7"/>
          <p:cNvSpPr>
            <a:spLocks noChangeArrowheads="1"/>
          </p:cNvSpPr>
          <p:nvPr/>
        </p:nvSpPr>
        <p:spPr bwMode="auto">
          <a:xfrm>
            <a:off x="0" y="4873625"/>
            <a:ext cx="49530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a:solidFill>
                  <a:schemeClr val="accent2"/>
                </a:solidFill>
              </a:rPr>
              <a:t>So a key relationship for inductors is:</a:t>
            </a:r>
          </a:p>
        </p:txBody>
      </p:sp>
      <p:graphicFrame>
        <p:nvGraphicFramePr>
          <p:cNvPr id="25605" name="Object 8"/>
          <p:cNvGraphicFramePr>
            <a:graphicFrameLocks noChangeAspect="1"/>
          </p:cNvGraphicFramePr>
          <p:nvPr/>
        </p:nvGraphicFramePr>
        <p:xfrm>
          <a:off x="0" y="2659063"/>
          <a:ext cx="4953000" cy="681037"/>
        </p:xfrm>
        <a:graphic>
          <a:graphicData uri="http://schemas.openxmlformats.org/presentationml/2006/ole">
            <mc:AlternateContent xmlns:mc="http://schemas.openxmlformats.org/markup-compatibility/2006">
              <mc:Choice xmlns:v="urn:schemas-microsoft-com:vml" Requires="v">
                <p:oleObj spid="_x0000_s25614" name="Equation" r:id="rId3" imgW="4533900" imgH="558800" progId="Equation.DSMT4">
                  <p:embed/>
                </p:oleObj>
              </mc:Choice>
              <mc:Fallback>
                <p:oleObj name="Equation" r:id="rId3" imgW="4533900" imgH="558800"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659063"/>
                        <a:ext cx="4953000"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accent2"/>
                            </a:solidFill>
                            <a:miter lim="800000"/>
                            <a:headEnd/>
                            <a:tailEnd/>
                          </a14:hiddenLine>
                        </a:ext>
                      </a:extLst>
                    </p:spPr>
                  </p:pic>
                </p:oleObj>
              </mc:Fallback>
            </mc:AlternateContent>
          </a:graphicData>
        </a:graphic>
      </p:graphicFrame>
      <p:graphicFrame>
        <p:nvGraphicFramePr>
          <p:cNvPr id="25606" name="Object 9"/>
          <p:cNvGraphicFramePr>
            <a:graphicFrameLocks noChangeAspect="1"/>
          </p:cNvGraphicFramePr>
          <p:nvPr/>
        </p:nvGraphicFramePr>
        <p:xfrm>
          <a:off x="1420813" y="4010025"/>
          <a:ext cx="2163762" cy="731838"/>
        </p:xfrm>
        <a:graphic>
          <a:graphicData uri="http://schemas.openxmlformats.org/presentationml/2006/ole">
            <mc:AlternateContent xmlns:mc="http://schemas.openxmlformats.org/markup-compatibility/2006">
              <mc:Choice xmlns:v="urn:schemas-microsoft-com:vml" Requires="v">
                <p:oleObj spid="_x0000_s25615" name="Equation" r:id="rId5" imgW="1816100" imgH="508000" progId="Equation.DSMT4">
                  <p:embed/>
                </p:oleObj>
              </mc:Choice>
              <mc:Fallback>
                <p:oleObj name="Equation" r:id="rId5" imgW="1816100" imgH="508000" progId="Equation.DSMT4">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20813" y="4010025"/>
                        <a:ext cx="2163762"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07" name="Rectangle 10"/>
          <p:cNvSpPr>
            <a:spLocks noChangeArrowheads="1"/>
          </p:cNvSpPr>
          <p:nvPr/>
        </p:nvSpPr>
        <p:spPr bwMode="auto">
          <a:xfrm>
            <a:off x="0" y="3460750"/>
            <a:ext cx="9144000"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a:solidFill>
                  <a:schemeClr val="accent2"/>
                </a:solidFill>
              </a:rPr>
              <a:t>The voltage induced across the coil is equal to the derivative of the flux linkage, so</a:t>
            </a:r>
          </a:p>
        </p:txBody>
      </p:sp>
      <p:graphicFrame>
        <p:nvGraphicFramePr>
          <p:cNvPr id="25608" name="Object 11"/>
          <p:cNvGraphicFramePr>
            <a:graphicFrameLocks noChangeAspect="1"/>
          </p:cNvGraphicFramePr>
          <p:nvPr/>
        </p:nvGraphicFramePr>
        <p:xfrm>
          <a:off x="4492625" y="4741863"/>
          <a:ext cx="1254125" cy="792162"/>
        </p:xfrm>
        <a:graphic>
          <a:graphicData uri="http://schemas.openxmlformats.org/presentationml/2006/ole">
            <mc:AlternateContent xmlns:mc="http://schemas.openxmlformats.org/markup-compatibility/2006">
              <mc:Choice xmlns:v="urn:schemas-microsoft-com:vml" Requires="v">
                <p:oleObj spid="_x0000_s25616" name="Equation" r:id="rId7" imgW="939800" imgH="508000" progId="Equation.DSMT4">
                  <p:embed/>
                </p:oleObj>
              </mc:Choice>
              <mc:Fallback>
                <p:oleObj name="Equation" r:id="rId7" imgW="939800" imgH="508000" progId="Equation.DSMT4">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2625" y="4741863"/>
                        <a:ext cx="1254125" cy="792162"/>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609" name="Text Box 12"/>
          <p:cNvSpPr txBox="1">
            <a:spLocks noChangeArrowheads="1"/>
          </p:cNvSpPr>
          <p:nvPr/>
        </p:nvSpPr>
        <p:spPr bwMode="auto">
          <a:xfrm>
            <a:off x="1612900" y="5411788"/>
            <a:ext cx="7531100"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2200" b="1" u="sng">
                <a:solidFill>
                  <a:srgbClr val="FF3300"/>
                </a:solidFill>
              </a:rPr>
              <a:t>Notes</a:t>
            </a:r>
            <a:r>
              <a:rPr lang="en-US" sz="2200" b="1">
                <a:solidFill>
                  <a:srgbClr val="FF3300"/>
                </a:solidFill>
              </a:rPr>
              <a:t>:  </a:t>
            </a:r>
          </a:p>
          <a:p>
            <a:pPr eaLnBrk="1" hangingPunct="1"/>
            <a:r>
              <a:rPr lang="en-US" sz="2200" b="1">
                <a:solidFill>
                  <a:srgbClr val="FF3300"/>
                </a:solidFill>
              </a:rPr>
              <a:t>1)  This equation is sort of like “Ohm’s Law” for an inductor.</a:t>
            </a:r>
          </a:p>
          <a:p>
            <a:pPr eaLnBrk="1" hangingPunct="1"/>
            <a:r>
              <a:rPr lang="en-US" sz="2200" b="1">
                <a:solidFill>
                  <a:srgbClr val="FF3300"/>
                </a:solidFill>
              </a:rPr>
              <a:t>2)  Be sure to use passive sign convention</a:t>
            </a:r>
          </a:p>
          <a:p>
            <a:pPr eaLnBrk="1" hangingPunct="1"/>
            <a:r>
              <a:rPr lang="en-US" sz="2200" b="1">
                <a:solidFill>
                  <a:srgbClr val="FF3300"/>
                </a:solidFill>
              </a:rPr>
              <a:t>3)  Note that the inductor symbol looks like a coil of wire.</a:t>
            </a:r>
          </a:p>
        </p:txBody>
      </p:sp>
      <p:sp>
        <p:nvSpPr>
          <p:cNvPr id="25610" name="Text Box 13"/>
          <p:cNvSpPr txBox="1">
            <a:spLocks noChangeArrowheads="1"/>
          </p:cNvSpPr>
          <p:nvPr/>
        </p:nvSpPr>
        <p:spPr bwMode="auto">
          <a:xfrm>
            <a:off x="6324600" y="381000"/>
            <a:ext cx="28194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2200" b="1" u="sng">
                <a:solidFill>
                  <a:srgbClr val="FF3300"/>
                </a:solidFill>
              </a:rPr>
              <a:t>Note</a:t>
            </a:r>
            <a:r>
              <a:rPr lang="en-US" sz="2200" b="1">
                <a:solidFill>
                  <a:srgbClr val="FF3300"/>
                </a:solidFill>
              </a:rPr>
              <a:t>:  More detailed information on magnetic fields is covered in a later course in electromagnetics.</a:t>
            </a:r>
          </a:p>
        </p:txBody>
      </p:sp>
      <p:sp>
        <p:nvSpPr>
          <p:cNvPr id="25611"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9651DD3E-2DA7-4150-A6C9-5810122401D7}" type="slidenum">
              <a:rPr lang="en-US" sz="1400"/>
              <a:pPr algn="r" eaLnBrk="1" hangingPunct="1"/>
              <a:t>24</a:t>
            </a:fld>
            <a:endParaRPr lang="en-US" sz="1400"/>
          </a:p>
        </p:txBody>
      </p:sp>
      <p:sp>
        <p:nvSpPr>
          <p:cNvPr id="25612"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3"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p:cNvSpPr>
            <a:spLocks noChangeArrowheads="1"/>
          </p:cNvSpPr>
          <p:nvPr/>
        </p:nvSpPr>
        <p:spPr bwMode="auto">
          <a:xfrm>
            <a:off x="0" y="381000"/>
            <a:ext cx="9144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chemeClr val="accent2"/>
                </a:solidFill>
              </a:rPr>
              <a:t>Physical Characteristics</a:t>
            </a:r>
          </a:p>
          <a:p>
            <a:pPr>
              <a:spcBef>
                <a:spcPct val="20000"/>
              </a:spcBef>
              <a:tabLst>
                <a:tab pos="292100" algn="l"/>
              </a:tabLst>
            </a:pPr>
            <a:r>
              <a:rPr lang="en-US" sz="2200">
                <a:solidFill>
                  <a:schemeClr val="accent2"/>
                </a:solidFill>
              </a:rPr>
              <a:t>The value of L can also be determined from the physical properties of the inductor using</a:t>
            </a:r>
            <a:endParaRPr lang="en-US" sz="2200"/>
          </a:p>
        </p:txBody>
      </p:sp>
      <p:graphicFrame>
        <p:nvGraphicFramePr>
          <p:cNvPr id="26627" name="Object 6"/>
          <p:cNvGraphicFramePr>
            <a:graphicFrameLocks noChangeAspect="1"/>
          </p:cNvGraphicFramePr>
          <p:nvPr/>
        </p:nvGraphicFramePr>
        <p:xfrm>
          <a:off x="1849438" y="1371600"/>
          <a:ext cx="1350962" cy="823913"/>
        </p:xfrm>
        <a:graphic>
          <a:graphicData uri="http://schemas.openxmlformats.org/presentationml/2006/ole">
            <mc:AlternateContent xmlns:mc="http://schemas.openxmlformats.org/markup-compatibility/2006">
              <mc:Choice xmlns:v="urn:schemas-microsoft-com:vml" Requires="v">
                <p:oleObj spid="_x0000_s26680" name="Equation" r:id="rId3" imgW="1117115" imgH="583947" progId="Equation.DSMT4">
                  <p:embed/>
                </p:oleObj>
              </mc:Choice>
              <mc:Fallback>
                <p:oleObj name="Equation" r:id="rId3" imgW="1117115" imgH="583947"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9438" y="1371600"/>
                        <a:ext cx="1350962" cy="823913"/>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28" name="Rectangle 7"/>
          <p:cNvSpPr>
            <a:spLocks noChangeArrowheads="1"/>
          </p:cNvSpPr>
          <p:nvPr/>
        </p:nvSpPr>
        <p:spPr bwMode="auto">
          <a:xfrm>
            <a:off x="0" y="2195513"/>
            <a:ext cx="9144000" cy="130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spcBef>
                <a:spcPct val="20000"/>
              </a:spcBef>
              <a:tabLst>
                <a:tab pos="292100" algn="l"/>
              </a:tabLst>
            </a:pPr>
            <a:r>
              <a:rPr lang="en-US" sz="2200">
                <a:solidFill>
                  <a:schemeClr val="accent2"/>
                </a:solidFill>
              </a:rPr>
              <a:t>Where N = number of turns</a:t>
            </a:r>
          </a:p>
          <a:p>
            <a:pPr>
              <a:lnSpc>
                <a:spcPct val="90000"/>
              </a:lnSpc>
              <a:spcBef>
                <a:spcPct val="20000"/>
              </a:spcBef>
              <a:tabLst>
                <a:tab pos="292100" algn="l"/>
              </a:tabLst>
            </a:pPr>
            <a:r>
              <a:rPr lang="en-US" sz="2200">
                <a:solidFill>
                  <a:schemeClr val="accent2"/>
                </a:solidFill>
              </a:rPr>
              <a:t>A = cross-sectional area of the core (in m</a:t>
            </a:r>
            <a:r>
              <a:rPr lang="en-US" sz="2200" baseline="30000">
                <a:solidFill>
                  <a:schemeClr val="accent2"/>
                </a:solidFill>
              </a:rPr>
              <a:t>2</a:t>
            </a:r>
            <a:r>
              <a:rPr lang="en-US" sz="2200">
                <a:solidFill>
                  <a:schemeClr val="accent2"/>
                </a:solidFill>
              </a:rPr>
              <a:t>)</a:t>
            </a:r>
          </a:p>
          <a:p>
            <a:pPr>
              <a:lnSpc>
                <a:spcPct val="90000"/>
              </a:lnSpc>
              <a:spcBef>
                <a:spcPct val="20000"/>
              </a:spcBef>
              <a:tabLst>
                <a:tab pos="292100" algn="l"/>
              </a:tabLst>
            </a:pPr>
            <a:r>
              <a:rPr lang="en-US" sz="2200">
                <a:solidFill>
                  <a:schemeClr val="accent2"/>
                </a:solidFill>
              </a:rPr>
              <a:t>l</a:t>
            </a:r>
            <a:r>
              <a:rPr lang="en-US" sz="2200" baseline="-25000">
                <a:solidFill>
                  <a:schemeClr val="accent2"/>
                </a:solidFill>
              </a:rPr>
              <a:t>c</a:t>
            </a:r>
            <a:r>
              <a:rPr lang="en-US" sz="2200">
                <a:solidFill>
                  <a:schemeClr val="accent2"/>
                </a:solidFill>
              </a:rPr>
              <a:t> = length of the core (in m)</a:t>
            </a:r>
          </a:p>
          <a:p>
            <a:pPr>
              <a:lnSpc>
                <a:spcPct val="90000"/>
              </a:lnSpc>
              <a:spcBef>
                <a:spcPct val="20000"/>
              </a:spcBef>
              <a:tabLst>
                <a:tab pos="292100" algn="l"/>
              </a:tabLst>
            </a:pPr>
            <a:r>
              <a:rPr lang="en-US" sz="2200">
                <a:solidFill>
                  <a:schemeClr val="accent2"/>
                </a:solidFill>
                <a:sym typeface="Symbol" pitchFamily="18" charset="2"/>
              </a:rPr>
              <a:t></a:t>
            </a:r>
            <a:r>
              <a:rPr lang="en-US" sz="2200">
                <a:solidFill>
                  <a:schemeClr val="accent2"/>
                </a:solidFill>
              </a:rPr>
              <a:t> = permeability of the core</a:t>
            </a:r>
          </a:p>
        </p:txBody>
      </p:sp>
      <p:grpSp>
        <p:nvGrpSpPr>
          <p:cNvPr id="26629" name="Group 8"/>
          <p:cNvGrpSpPr>
            <a:grpSpLocks/>
          </p:cNvGrpSpPr>
          <p:nvPr/>
        </p:nvGrpSpPr>
        <p:grpSpPr bwMode="auto">
          <a:xfrm>
            <a:off x="2894013" y="2603500"/>
            <a:ext cx="6064250" cy="4038600"/>
            <a:chOff x="432" y="1387"/>
            <a:chExt cx="2736" cy="1731"/>
          </a:xfrm>
        </p:grpSpPr>
        <p:grpSp>
          <p:nvGrpSpPr>
            <p:cNvPr id="26634" name="Group 9"/>
            <p:cNvGrpSpPr>
              <a:grpSpLocks/>
            </p:cNvGrpSpPr>
            <p:nvPr/>
          </p:nvGrpSpPr>
          <p:grpSpPr bwMode="auto">
            <a:xfrm>
              <a:off x="1056" y="1992"/>
              <a:ext cx="1672" cy="624"/>
              <a:chOff x="1056" y="1992"/>
              <a:chExt cx="3224" cy="1464"/>
            </a:xfrm>
          </p:grpSpPr>
          <p:sp>
            <p:nvSpPr>
              <p:cNvPr id="26650" name="AutoShape 10"/>
              <p:cNvSpPr>
                <a:spLocks noChangeArrowheads="1"/>
              </p:cNvSpPr>
              <p:nvPr/>
            </p:nvSpPr>
            <p:spPr bwMode="auto">
              <a:xfrm rot="-5400000">
                <a:off x="2416" y="752"/>
                <a:ext cx="504" cy="3224"/>
              </a:xfrm>
              <a:prstGeom prst="can">
                <a:avLst>
                  <a:gd name="adj" fmla="val 66841"/>
                </a:avLst>
              </a:prstGeom>
              <a:solidFill>
                <a:srgbClr val="FFFF99"/>
              </a:solidFill>
              <a:ln w="9525">
                <a:solidFill>
                  <a:schemeClr val="tx1"/>
                </a:solidFill>
                <a:round/>
                <a:headEnd/>
                <a:tailEnd/>
              </a:ln>
            </p:spPr>
            <p:txBody>
              <a:bodyPr wrap="none" anchor="ctr"/>
              <a:lstStyle/>
              <a:p>
                <a:endParaRPr lang="en-US"/>
              </a:p>
            </p:txBody>
          </p:sp>
          <p:sp>
            <p:nvSpPr>
              <p:cNvPr id="26651" name="Arc 11"/>
              <p:cNvSpPr>
                <a:spLocks/>
              </p:cNvSpPr>
              <p:nvPr/>
            </p:nvSpPr>
            <p:spPr bwMode="auto">
              <a:xfrm flipH="1">
                <a:off x="1528" y="1992"/>
                <a:ext cx="112"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52" name="Arc 12"/>
              <p:cNvSpPr>
                <a:spLocks/>
              </p:cNvSpPr>
              <p:nvPr/>
            </p:nvSpPr>
            <p:spPr bwMode="auto">
              <a:xfrm>
                <a:off x="1640" y="1992"/>
                <a:ext cx="96"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53" name="Line 13"/>
              <p:cNvSpPr>
                <a:spLocks noChangeShapeType="1"/>
              </p:cNvSpPr>
              <p:nvPr/>
            </p:nvSpPr>
            <p:spPr bwMode="auto">
              <a:xfrm>
                <a:off x="1736" y="2112"/>
                <a:ext cx="0" cy="504"/>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4" name="Arc 14"/>
              <p:cNvSpPr>
                <a:spLocks/>
              </p:cNvSpPr>
              <p:nvPr/>
            </p:nvSpPr>
            <p:spPr bwMode="auto">
              <a:xfrm rot="16200000" flipH="1">
                <a:off x="1720" y="2600"/>
                <a:ext cx="152"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55" name="Arc 15"/>
              <p:cNvSpPr>
                <a:spLocks/>
              </p:cNvSpPr>
              <p:nvPr/>
            </p:nvSpPr>
            <p:spPr bwMode="auto">
              <a:xfrm rot="10800000" flipH="1">
                <a:off x="1856" y="2616"/>
                <a:ext cx="120"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56" name="Arc 16"/>
              <p:cNvSpPr>
                <a:spLocks/>
              </p:cNvSpPr>
              <p:nvPr/>
            </p:nvSpPr>
            <p:spPr bwMode="auto">
              <a:xfrm flipH="1">
                <a:off x="1952" y="1992"/>
                <a:ext cx="112"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57" name="Arc 17"/>
              <p:cNvSpPr>
                <a:spLocks/>
              </p:cNvSpPr>
              <p:nvPr/>
            </p:nvSpPr>
            <p:spPr bwMode="auto">
              <a:xfrm>
                <a:off x="2064" y="1992"/>
                <a:ext cx="96"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58" name="Line 18"/>
              <p:cNvSpPr>
                <a:spLocks noChangeShapeType="1"/>
              </p:cNvSpPr>
              <p:nvPr/>
            </p:nvSpPr>
            <p:spPr bwMode="auto">
              <a:xfrm>
                <a:off x="2160" y="2112"/>
                <a:ext cx="0" cy="504"/>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9" name="Arc 19"/>
              <p:cNvSpPr>
                <a:spLocks/>
              </p:cNvSpPr>
              <p:nvPr/>
            </p:nvSpPr>
            <p:spPr bwMode="auto">
              <a:xfrm rot="16200000" flipH="1">
                <a:off x="2144" y="2600"/>
                <a:ext cx="152"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60" name="Arc 20"/>
              <p:cNvSpPr>
                <a:spLocks/>
              </p:cNvSpPr>
              <p:nvPr/>
            </p:nvSpPr>
            <p:spPr bwMode="auto">
              <a:xfrm rot="10800000" flipH="1">
                <a:off x="2280" y="2616"/>
                <a:ext cx="120"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61" name="Arc 21"/>
              <p:cNvSpPr>
                <a:spLocks/>
              </p:cNvSpPr>
              <p:nvPr/>
            </p:nvSpPr>
            <p:spPr bwMode="auto">
              <a:xfrm flipH="1">
                <a:off x="2400" y="1992"/>
                <a:ext cx="112"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62" name="Arc 22"/>
              <p:cNvSpPr>
                <a:spLocks/>
              </p:cNvSpPr>
              <p:nvPr/>
            </p:nvSpPr>
            <p:spPr bwMode="auto">
              <a:xfrm>
                <a:off x="2512" y="1992"/>
                <a:ext cx="96"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63" name="Line 23"/>
              <p:cNvSpPr>
                <a:spLocks noChangeShapeType="1"/>
              </p:cNvSpPr>
              <p:nvPr/>
            </p:nvSpPr>
            <p:spPr bwMode="auto">
              <a:xfrm>
                <a:off x="2608" y="2112"/>
                <a:ext cx="0" cy="504"/>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4" name="Arc 24"/>
              <p:cNvSpPr>
                <a:spLocks/>
              </p:cNvSpPr>
              <p:nvPr/>
            </p:nvSpPr>
            <p:spPr bwMode="auto">
              <a:xfrm rot="16200000" flipH="1">
                <a:off x="2592" y="2600"/>
                <a:ext cx="152"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65" name="Arc 25"/>
              <p:cNvSpPr>
                <a:spLocks/>
              </p:cNvSpPr>
              <p:nvPr/>
            </p:nvSpPr>
            <p:spPr bwMode="auto">
              <a:xfrm rot="10800000" flipH="1">
                <a:off x="2728" y="2616"/>
                <a:ext cx="120"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66" name="Arc 26"/>
              <p:cNvSpPr>
                <a:spLocks/>
              </p:cNvSpPr>
              <p:nvPr/>
            </p:nvSpPr>
            <p:spPr bwMode="auto">
              <a:xfrm flipH="1">
                <a:off x="2824" y="1992"/>
                <a:ext cx="112"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67" name="Arc 27"/>
              <p:cNvSpPr>
                <a:spLocks/>
              </p:cNvSpPr>
              <p:nvPr/>
            </p:nvSpPr>
            <p:spPr bwMode="auto">
              <a:xfrm>
                <a:off x="2936" y="1992"/>
                <a:ext cx="96"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68" name="Line 28"/>
              <p:cNvSpPr>
                <a:spLocks noChangeShapeType="1"/>
              </p:cNvSpPr>
              <p:nvPr/>
            </p:nvSpPr>
            <p:spPr bwMode="auto">
              <a:xfrm>
                <a:off x="3032" y="2112"/>
                <a:ext cx="0" cy="504"/>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9" name="Arc 29"/>
              <p:cNvSpPr>
                <a:spLocks/>
              </p:cNvSpPr>
              <p:nvPr/>
            </p:nvSpPr>
            <p:spPr bwMode="auto">
              <a:xfrm rot="16200000" flipH="1">
                <a:off x="3016" y="2600"/>
                <a:ext cx="152"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70" name="Arc 30"/>
              <p:cNvSpPr>
                <a:spLocks/>
              </p:cNvSpPr>
              <p:nvPr/>
            </p:nvSpPr>
            <p:spPr bwMode="auto">
              <a:xfrm rot="10800000" flipH="1">
                <a:off x="3152" y="2616"/>
                <a:ext cx="120"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71" name="Arc 31"/>
              <p:cNvSpPr>
                <a:spLocks/>
              </p:cNvSpPr>
              <p:nvPr/>
            </p:nvSpPr>
            <p:spPr bwMode="auto">
              <a:xfrm flipH="1">
                <a:off x="3272" y="1992"/>
                <a:ext cx="112"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72" name="Arc 32"/>
              <p:cNvSpPr>
                <a:spLocks/>
              </p:cNvSpPr>
              <p:nvPr/>
            </p:nvSpPr>
            <p:spPr bwMode="auto">
              <a:xfrm>
                <a:off x="3384" y="1992"/>
                <a:ext cx="96"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73" name="Line 33"/>
              <p:cNvSpPr>
                <a:spLocks noChangeShapeType="1"/>
              </p:cNvSpPr>
              <p:nvPr/>
            </p:nvSpPr>
            <p:spPr bwMode="auto">
              <a:xfrm>
                <a:off x="3480" y="2112"/>
                <a:ext cx="0" cy="504"/>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74" name="Arc 34"/>
              <p:cNvSpPr>
                <a:spLocks/>
              </p:cNvSpPr>
              <p:nvPr/>
            </p:nvSpPr>
            <p:spPr bwMode="auto">
              <a:xfrm rot="16200000" flipH="1">
                <a:off x="3464" y="2600"/>
                <a:ext cx="152"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75" name="Arc 35"/>
              <p:cNvSpPr>
                <a:spLocks/>
              </p:cNvSpPr>
              <p:nvPr/>
            </p:nvSpPr>
            <p:spPr bwMode="auto">
              <a:xfrm rot="10800000" flipH="1">
                <a:off x="3600" y="2616"/>
                <a:ext cx="120"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76" name="Arc 36"/>
              <p:cNvSpPr>
                <a:spLocks/>
              </p:cNvSpPr>
              <p:nvPr/>
            </p:nvSpPr>
            <p:spPr bwMode="auto">
              <a:xfrm flipH="1">
                <a:off x="3696" y="1992"/>
                <a:ext cx="112"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77" name="Arc 37"/>
              <p:cNvSpPr>
                <a:spLocks/>
              </p:cNvSpPr>
              <p:nvPr/>
            </p:nvSpPr>
            <p:spPr bwMode="auto">
              <a:xfrm>
                <a:off x="3808" y="1992"/>
                <a:ext cx="96"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78" name="Line 38"/>
              <p:cNvSpPr>
                <a:spLocks noChangeShapeType="1"/>
              </p:cNvSpPr>
              <p:nvPr/>
            </p:nvSpPr>
            <p:spPr bwMode="auto">
              <a:xfrm>
                <a:off x="3904" y="2112"/>
                <a:ext cx="0" cy="1344"/>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79" name="Line 39"/>
              <p:cNvSpPr>
                <a:spLocks noChangeShapeType="1"/>
              </p:cNvSpPr>
              <p:nvPr/>
            </p:nvSpPr>
            <p:spPr bwMode="auto">
              <a:xfrm>
                <a:off x="1528" y="2616"/>
                <a:ext cx="0" cy="84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6635" name="Oval 40"/>
            <p:cNvSpPr>
              <a:spLocks noChangeArrowheads="1"/>
            </p:cNvSpPr>
            <p:nvPr/>
          </p:nvSpPr>
          <p:spPr bwMode="auto">
            <a:xfrm>
              <a:off x="1056" y="2043"/>
              <a:ext cx="192" cy="215"/>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6636" name="Line 41"/>
            <p:cNvSpPr>
              <a:spLocks noChangeShapeType="1"/>
            </p:cNvSpPr>
            <p:nvPr/>
          </p:nvSpPr>
          <p:spPr bwMode="auto">
            <a:xfrm flipV="1">
              <a:off x="624" y="2160"/>
              <a:ext cx="528" cy="52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37" name="Text Box 42"/>
            <p:cNvSpPr txBox="1">
              <a:spLocks noChangeArrowheads="1"/>
            </p:cNvSpPr>
            <p:nvPr/>
          </p:nvSpPr>
          <p:spPr bwMode="auto">
            <a:xfrm>
              <a:off x="432" y="2688"/>
              <a:ext cx="1190" cy="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2000" b="1" i="1">
                  <a:solidFill>
                    <a:srgbClr val="FF3300"/>
                  </a:solidFill>
                </a:rPr>
                <a:t>A = cross-sectional</a:t>
              </a:r>
            </a:p>
            <a:p>
              <a:pPr eaLnBrk="1" hangingPunct="1"/>
              <a:r>
                <a:rPr lang="en-US" sz="2000" b="1" i="1">
                  <a:solidFill>
                    <a:srgbClr val="FF3300"/>
                  </a:solidFill>
                </a:rPr>
                <a:t>area of the core (in m</a:t>
              </a:r>
              <a:r>
                <a:rPr lang="en-US" sz="2000" b="1" i="1" baseline="30000">
                  <a:solidFill>
                    <a:srgbClr val="FF3300"/>
                  </a:solidFill>
                </a:rPr>
                <a:t>2</a:t>
              </a:r>
              <a:r>
                <a:rPr lang="en-US" sz="2000" b="1" i="1">
                  <a:solidFill>
                    <a:srgbClr val="FF3300"/>
                  </a:solidFill>
                </a:rPr>
                <a:t>)</a:t>
              </a:r>
            </a:p>
          </p:txBody>
        </p:sp>
        <p:sp>
          <p:nvSpPr>
            <p:cNvPr id="26638" name="Line 43"/>
            <p:cNvSpPr>
              <a:spLocks noChangeShapeType="1"/>
            </p:cNvSpPr>
            <p:nvPr/>
          </p:nvSpPr>
          <p:spPr bwMode="auto">
            <a:xfrm flipV="1">
              <a:off x="1152" y="1728"/>
              <a:ext cx="0" cy="264"/>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9" name="Line 44"/>
            <p:cNvSpPr>
              <a:spLocks noChangeShapeType="1"/>
            </p:cNvSpPr>
            <p:nvPr/>
          </p:nvSpPr>
          <p:spPr bwMode="auto">
            <a:xfrm flipV="1">
              <a:off x="2640" y="1728"/>
              <a:ext cx="0" cy="264"/>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0" name="Line 45"/>
            <p:cNvSpPr>
              <a:spLocks noChangeShapeType="1"/>
            </p:cNvSpPr>
            <p:nvPr/>
          </p:nvSpPr>
          <p:spPr bwMode="auto">
            <a:xfrm flipH="1">
              <a:off x="1152" y="1824"/>
              <a:ext cx="1011" cy="0"/>
            </a:xfrm>
            <a:prstGeom prst="line">
              <a:avLst/>
            </a:prstGeom>
            <a:noFill/>
            <a:ln w="1905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41" name="Line 46"/>
            <p:cNvSpPr>
              <a:spLocks noChangeShapeType="1"/>
            </p:cNvSpPr>
            <p:nvPr/>
          </p:nvSpPr>
          <p:spPr bwMode="auto">
            <a:xfrm>
              <a:off x="2163" y="1824"/>
              <a:ext cx="477" cy="0"/>
            </a:xfrm>
            <a:prstGeom prst="line">
              <a:avLst/>
            </a:prstGeom>
            <a:noFill/>
            <a:ln w="1905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42" name="Text Box 47"/>
            <p:cNvSpPr txBox="1">
              <a:spLocks noChangeArrowheads="1"/>
            </p:cNvSpPr>
            <p:nvPr/>
          </p:nvSpPr>
          <p:spPr bwMode="auto">
            <a:xfrm>
              <a:off x="1691" y="1387"/>
              <a:ext cx="127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lnSpc>
                  <a:spcPct val="110000"/>
                </a:lnSpc>
              </a:pPr>
              <a:r>
                <a:rPr lang="en-US" sz="2000" b="1" i="1">
                  <a:solidFill>
                    <a:srgbClr val="FF3300"/>
                  </a:solidFill>
                </a:rPr>
                <a:t>l</a:t>
              </a:r>
              <a:r>
                <a:rPr lang="en-US" sz="2000" b="1" i="1" baseline="-25000">
                  <a:solidFill>
                    <a:srgbClr val="FF3300"/>
                  </a:solidFill>
                </a:rPr>
                <a:t>C</a:t>
              </a:r>
              <a:r>
                <a:rPr lang="en-US" sz="2000" b="1" i="1">
                  <a:solidFill>
                    <a:srgbClr val="FF3300"/>
                  </a:solidFill>
                </a:rPr>
                <a:t> = length of core (in m)</a:t>
              </a:r>
            </a:p>
          </p:txBody>
        </p:sp>
        <p:sp>
          <p:nvSpPr>
            <p:cNvPr id="26643" name="Line 48"/>
            <p:cNvSpPr>
              <a:spLocks noChangeShapeType="1"/>
            </p:cNvSpPr>
            <p:nvPr/>
          </p:nvSpPr>
          <p:spPr bwMode="auto">
            <a:xfrm>
              <a:off x="1811" y="1614"/>
              <a:ext cx="50" cy="21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4" name="Text Box 49"/>
            <p:cNvSpPr txBox="1">
              <a:spLocks noChangeArrowheads="1"/>
            </p:cNvSpPr>
            <p:nvPr/>
          </p:nvSpPr>
          <p:spPr bwMode="auto">
            <a:xfrm>
              <a:off x="1899" y="2815"/>
              <a:ext cx="1269" cy="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2000" b="1" i="1">
                  <a:solidFill>
                    <a:srgbClr val="FF3300"/>
                  </a:solidFill>
                </a:rPr>
                <a:t>N = number of turns (complete 360 wraps)</a:t>
              </a:r>
            </a:p>
          </p:txBody>
        </p:sp>
        <p:sp>
          <p:nvSpPr>
            <p:cNvPr id="26645" name="Line 50"/>
            <p:cNvSpPr>
              <a:spLocks noChangeShapeType="1"/>
            </p:cNvSpPr>
            <p:nvPr/>
          </p:nvSpPr>
          <p:spPr bwMode="auto">
            <a:xfrm flipH="1" flipV="1">
              <a:off x="1521" y="2309"/>
              <a:ext cx="464" cy="52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46" name="Line 51"/>
            <p:cNvSpPr>
              <a:spLocks noChangeShapeType="1"/>
            </p:cNvSpPr>
            <p:nvPr/>
          </p:nvSpPr>
          <p:spPr bwMode="auto">
            <a:xfrm flipH="1" flipV="1">
              <a:off x="1699" y="2309"/>
              <a:ext cx="286" cy="52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47" name="Line 52"/>
            <p:cNvSpPr>
              <a:spLocks noChangeShapeType="1"/>
            </p:cNvSpPr>
            <p:nvPr/>
          </p:nvSpPr>
          <p:spPr bwMode="auto">
            <a:xfrm flipH="1" flipV="1">
              <a:off x="1923" y="2309"/>
              <a:ext cx="62" cy="52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48" name="Line 53"/>
            <p:cNvSpPr>
              <a:spLocks noChangeShapeType="1"/>
            </p:cNvSpPr>
            <p:nvPr/>
          </p:nvSpPr>
          <p:spPr bwMode="auto">
            <a:xfrm flipV="1">
              <a:off x="1985" y="2309"/>
              <a:ext cx="158" cy="52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49" name="Line 54"/>
            <p:cNvSpPr>
              <a:spLocks noChangeShapeType="1"/>
            </p:cNvSpPr>
            <p:nvPr/>
          </p:nvSpPr>
          <p:spPr bwMode="auto">
            <a:xfrm flipV="1">
              <a:off x="1985" y="2309"/>
              <a:ext cx="378" cy="52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6630"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4A90D32B-84CE-4800-8682-3493C4D14147}" type="slidenum">
              <a:rPr lang="en-US" sz="1400"/>
              <a:pPr algn="r" eaLnBrk="1" hangingPunct="1"/>
              <a:t>25</a:t>
            </a:fld>
            <a:endParaRPr lang="en-US" sz="1400"/>
          </a:p>
        </p:txBody>
      </p:sp>
      <p:sp>
        <p:nvSpPr>
          <p:cNvPr id="26631"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2"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graphicFrame>
        <p:nvGraphicFramePr>
          <p:cNvPr id="26633" name="Object 14"/>
          <p:cNvGraphicFramePr>
            <a:graphicFrameLocks noChangeAspect="1"/>
          </p:cNvGraphicFramePr>
          <p:nvPr/>
        </p:nvGraphicFramePr>
        <p:xfrm>
          <a:off x="152400" y="4133850"/>
          <a:ext cx="2655888" cy="1387475"/>
        </p:xfrm>
        <a:graphic>
          <a:graphicData uri="http://schemas.openxmlformats.org/presentationml/2006/ole">
            <mc:AlternateContent xmlns:mc="http://schemas.openxmlformats.org/markup-compatibility/2006">
              <mc:Choice xmlns:v="urn:schemas-microsoft-com:vml" Requires="v">
                <p:oleObj spid="_x0000_s26681" name="Microsoft Draw Drawing" r:id="rId5" imgW="1708560" imgH="894600" progId="MSDraw.Drawing.8.1">
                  <p:embed/>
                </p:oleObj>
              </mc:Choice>
              <mc:Fallback>
                <p:oleObj name="Microsoft Draw Drawing" r:id="rId5" imgW="1708560" imgH="894600" progId="MSDraw.Drawing.8.1">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4133850"/>
                        <a:ext cx="2655888"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p:cNvSpPr>
            <a:spLocks noChangeArrowheads="1"/>
          </p:cNvSpPr>
          <p:nvPr/>
        </p:nvSpPr>
        <p:spPr bwMode="auto">
          <a:xfrm>
            <a:off x="0" y="38100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chemeClr val="accent2"/>
                </a:solidFill>
              </a:rPr>
              <a:t>Permeability of the core</a:t>
            </a:r>
          </a:p>
          <a:p>
            <a:pPr>
              <a:spcBef>
                <a:spcPct val="20000"/>
              </a:spcBef>
              <a:tabLst>
                <a:tab pos="292100" algn="l"/>
              </a:tabLst>
            </a:pPr>
            <a:r>
              <a:rPr lang="en-US" sz="2200">
                <a:solidFill>
                  <a:schemeClr val="accent2"/>
                </a:solidFill>
              </a:rPr>
              <a:t>Permeability can be thought of as a measure of how well a type of material can sustain a magnetic field.</a:t>
            </a:r>
            <a:endParaRPr lang="en-US" sz="2200"/>
          </a:p>
        </p:txBody>
      </p:sp>
      <p:sp>
        <p:nvSpPr>
          <p:cNvPr id="27651" name="Rectangle 6"/>
          <p:cNvSpPr>
            <a:spLocks noChangeArrowheads="1"/>
          </p:cNvSpPr>
          <p:nvPr/>
        </p:nvSpPr>
        <p:spPr bwMode="auto">
          <a:xfrm>
            <a:off x="0" y="1638300"/>
            <a:ext cx="8178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spcBef>
                <a:spcPct val="20000"/>
              </a:spcBef>
              <a:tabLst>
                <a:tab pos="292100" algn="l"/>
              </a:tabLst>
            </a:pPr>
            <a:r>
              <a:rPr lang="en-US" sz="2200">
                <a:solidFill>
                  <a:schemeClr val="accent2"/>
                </a:solidFill>
                <a:sym typeface="Symbol" pitchFamily="18" charset="2"/>
              </a:rPr>
              <a:t></a:t>
            </a:r>
            <a:r>
              <a:rPr lang="en-US" sz="2200">
                <a:solidFill>
                  <a:schemeClr val="accent2"/>
                </a:solidFill>
              </a:rPr>
              <a:t> = permeability of the core.  This is typically expressed as:</a:t>
            </a:r>
          </a:p>
          <a:p>
            <a:pPr>
              <a:lnSpc>
                <a:spcPct val="90000"/>
              </a:lnSpc>
              <a:spcBef>
                <a:spcPct val="20000"/>
              </a:spcBef>
              <a:tabLst>
                <a:tab pos="292100" algn="l"/>
              </a:tabLst>
            </a:pPr>
            <a:endParaRPr lang="en-US" sz="2200"/>
          </a:p>
        </p:txBody>
      </p:sp>
      <p:sp>
        <p:nvSpPr>
          <p:cNvPr id="27652" name="Rectangle 7"/>
          <p:cNvSpPr>
            <a:spLocks noChangeArrowheads="1"/>
          </p:cNvSpPr>
          <p:nvPr/>
        </p:nvSpPr>
        <p:spPr bwMode="auto">
          <a:xfrm>
            <a:off x="685800" y="2209800"/>
            <a:ext cx="1371600" cy="457200"/>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spcBef>
                <a:spcPct val="20000"/>
              </a:spcBef>
              <a:tabLst>
                <a:tab pos="292100" algn="l"/>
              </a:tabLst>
            </a:pPr>
            <a:r>
              <a:rPr lang="en-US" sz="2200">
                <a:solidFill>
                  <a:schemeClr val="accent2"/>
                </a:solidFill>
                <a:sym typeface="Symbol" pitchFamily="18" charset="2"/>
              </a:rPr>
              <a:t></a:t>
            </a:r>
            <a:r>
              <a:rPr lang="en-US" sz="2200">
                <a:solidFill>
                  <a:schemeClr val="accent2"/>
                </a:solidFill>
              </a:rPr>
              <a:t> = </a:t>
            </a:r>
            <a:r>
              <a:rPr lang="en-US" sz="2200">
                <a:solidFill>
                  <a:schemeClr val="accent2"/>
                </a:solidFill>
                <a:sym typeface="Symbol" pitchFamily="18" charset="2"/>
              </a:rPr>
              <a:t></a:t>
            </a:r>
            <a:r>
              <a:rPr lang="en-US" sz="2200" baseline="-25000">
                <a:solidFill>
                  <a:schemeClr val="accent2"/>
                </a:solidFill>
              </a:rPr>
              <a:t>R</a:t>
            </a:r>
            <a:r>
              <a:rPr lang="en-US" sz="2200">
                <a:solidFill>
                  <a:schemeClr val="accent2"/>
                </a:solidFill>
                <a:sym typeface="Symbol" pitchFamily="18" charset="2"/>
              </a:rPr>
              <a:t></a:t>
            </a:r>
            <a:r>
              <a:rPr lang="en-US" sz="2200" baseline="-25000">
                <a:solidFill>
                  <a:schemeClr val="accent2"/>
                </a:solidFill>
              </a:rPr>
              <a:t>o</a:t>
            </a:r>
            <a:endParaRPr lang="en-US" sz="2200"/>
          </a:p>
        </p:txBody>
      </p:sp>
      <p:sp>
        <p:nvSpPr>
          <p:cNvPr id="27653" name="Rectangle 8"/>
          <p:cNvSpPr>
            <a:spLocks noChangeArrowheads="1"/>
          </p:cNvSpPr>
          <p:nvPr/>
        </p:nvSpPr>
        <p:spPr bwMode="auto">
          <a:xfrm>
            <a:off x="0" y="2819400"/>
            <a:ext cx="91440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spcBef>
                <a:spcPct val="20000"/>
              </a:spcBef>
              <a:tabLst>
                <a:tab pos="292100" algn="l"/>
              </a:tabLst>
            </a:pPr>
            <a:r>
              <a:rPr lang="en-US" sz="2200">
                <a:solidFill>
                  <a:schemeClr val="accent2"/>
                </a:solidFill>
              </a:rPr>
              <a:t>where </a:t>
            </a:r>
            <a:r>
              <a:rPr lang="en-US" sz="2200">
                <a:solidFill>
                  <a:schemeClr val="accent2"/>
                </a:solidFill>
                <a:sym typeface="Symbol" pitchFamily="18" charset="2"/>
              </a:rPr>
              <a:t></a:t>
            </a:r>
            <a:r>
              <a:rPr lang="en-US" sz="2200" baseline="-25000">
                <a:solidFill>
                  <a:schemeClr val="accent2"/>
                </a:solidFill>
              </a:rPr>
              <a:t>o</a:t>
            </a:r>
            <a:r>
              <a:rPr lang="en-US" sz="2200">
                <a:solidFill>
                  <a:schemeClr val="accent2"/>
                </a:solidFill>
              </a:rPr>
              <a:t> = 4</a:t>
            </a:r>
            <a:r>
              <a:rPr lang="en-US" sz="2200">
                <a:solidFill>
                  <a:schemeClr val="accent2"/>
                </a:solidFill>
                <a:sym typeface="Symbol" pitchFamily="18" charset="2"/>
              </a:rPr>
              <a:t></a:t>
            </a:r>
            <a:r>
              <a:rPr lang="en-US" sz="2200">
                <a:solidFill>
                  <a:schemeClr val="accent2"/>
                </a:solidFill>
              </a:rPr>
              <a:t> x 10</a:t>
            </a:r>
            <a:r>
              <a:rPr lang="en-US" sz="2200" baseline="30000">
                <a:solidFill>
                  <a:schemeClr val="accent2"/>
                </a:solidFill>
              </a:rPr>
              <a:t>-7</a:t>
            </a:r>
            <a:r>
              <a:rPr lang="en-US" sz="2200">
                <a:solidFill>
                  <a:schemeClr val="accent2"/>
                </a:solidFill>
              </a:rPr>
              <a:t>  Wb/A</a:t>
            </a:r>
            <a:r>
              <a:rPr lang="en-US" sz="2200">
                <a:solidFill>
                  <a:schemeClr val="accent2"/>
                </a:solidFill>
                <a:sym typeface="Symbol" pitchFamily="18" charset="2"/>
              </a:rPr>
              <a:t></a:t>
            </a:r>
            <a:r>
              <a:rPr lang="en-US" sz="2200">
                <a:solidFill>
                  <a:schemeClr val="accent2"/>
                </a:solidFill>
              </a:rPr>
              <a:t>m  and </a:t>
            </a:r>
            <a:r>
              <a:rPr lang="en-US" sz="2200">
                <a:solidFill>
                  <a:schemeClr val="accent2"/>
                </a:solidFill>
                <a:sym typeface="Symbol" pitchFamily="18" charset="2"/>
              </a:rPr>
              <a:t></a:t>
            </a:r>
            <a:r>
              <a:rPr lang="en-US" sz="2200" baseline="-25000">
                <a:solidFill>
                  <a:schemeClr val="accent2"/>
                </a:solidFill>
              </a:rPr>
              <a:t>R</a:t>
            </a:r>
            <a:r>
              <a:rPr lang="en-US" sz="2200">
                <a:solidFill>
                  <a:schemeClr val="accent2"/>
                </a:solidFill>
              </a:rPr>
              <a:t> = relative permeability</a:t>
            </a:r>
          </a:p>
          <a:p>
            <a:pPr>
              <a:spcBef>
                <a:spcPct val="20000"/>
              </a:spcBef>
              <a:tabLst>
                <a:tab pos="292100" algn="l"/>
              </a:tabLst>
            </a:pPr>
            <a:endParaRPr lang="en-US" sz="2200">
              <a:solidFill>
                <a:schemeClr val="accent2"/>
              </a:solidFill>
            </a:endParaRPr>
          </a:p>
          <a:p>
            <a:pPr>
              <a:lnSpc>
                <a:spcPct val="120000"/>
              </a:lnSpc>
              <a:spcBef>
                <a:spcPct val="20000"/>
              </a:spcBef>
              <a:tabLst>
                <a:tab pos="292100" algn="l"/>
              </a:tabLst>
            </a:pPr>
            <a:r>
              <a:rPr lang="en-US" sz="2200">
                <a:solidFill>
                  <a:schemeClr val="accent2"/>
                </a:solidFill>
                <a:sym typeface="Symbol" pitchFamily="18" charset="2"/>
              </a:rPr>
              <a:t>There are</a:t>
            </a:r>
            <a:r>
              <a:rPr lang="en-US" sz="2200">
                <a:solidFill>
                  <a:schemeClr val="accent2"/>
                </a:solidFill>
              </a:rPr>
              <a:t> only basically two values for </a:t>
            </a:r>
            <a:r>
              <a:rPr lang="en-US" sz="2200">
                <a:solidFill>
                  <a:schemeClr val="accent2"/>
                </a:solidFill>
                <a:sym typeface="Symbol" pitchFamily="18" charset="2"/>
              </a:rPr>
              <a:t></a:t>
            </a:r>
            <a:r>
              <a:rPr lang="en-US" sz="2200" baseline="-25000">
                <a:solidFill>
                  <a:schemeClr val="accent2"/>
                </a:solidFill>
              </a:rPr>
              <a:t>R</a:t>
            </a:r>
            <a:r>
              <a:rPr lang="en-US" sz="2200">
                <a:solidFill>
                  <a:schemeClr val="accent2"/>
                </a:solidFill>
              </a:rPr>
              <a:t> :</a:t>
            </a:r>
          </a:p>
          <a:p>
            <a:pPr>
              <a:spcBef>
                <a:spcPct val="20000"/>
              </a:spcBef>
              <a:buFontTx/>
              <a:buChar char="•"/>
              <a:tabLst>
                <a:tab pos="292100" algn="l"/>
              </a:tabLst>
            </a:pPr>
            <a:r>
              <a:rPr lang="en-US" sz="2200">
                <a:solidFill>
                  <a:schemeClr val="accent2"/>
                </a:solidFill>
                <a:sym typeface="Symbol" pitchFamily="18" charset="2"/>
              </a:rPr>
              <a:t>  </a:t>
            </a:r>
            <a:r>
              <a:rPr lang="en-US" sz="2200" baseline="-25000">
                <a:solidFill>
                  <a:schemeClr val="accent2"/>
                </a:solidFill>
              </a:rPr>
              <a:t>R</a:t>
            </a:r>
            <a:r>
              <a:rPr lang="en-US" sz="2200">
                <a:solidFill>
                  <a:schemeClr val="accent2"/>
                </a:solidFill>
              </a:rPr>
              <a:t> = 1  for non-ferrous materials</a:t>
            </a:r>
          </a:p>
          <a:p>
            <a:pPr>
              <a:spcBef>
                <a:spcPct val="20000"/>
              </a:spcBef>
              <a:buFontTx/>
              <a:buChar char="•"/>
              <a:tabLst>
                <a:tab pos="292100" algn="l"/>
              </a:tabLst>
            </a:pPr>
            <a:r>
              <a:rPr lang="en-US" sz="2200">
                <a:solidFill>
                  <a:schemeClr val="accent2"/>
                </a:solidFill>
                <a:sym typeface="Symbol" pitchFamily="18" charset="2"/>
              </a:rPr>
              <a:t>  </a:t>
            </a:r>
            <a:r>
              <a:rPr lang="en-US" sz="2200" baseline="-25000">
                <a:solidFill>
                  <a:schemeClr val="accent2"/>
                </a:solidFill>
              </a:rPr>
              <a:t>R</a:t>
            </a:r>
            <a:r>
              <a:rPr lang="en-US" sz="2200">
                <a:solidFill>
                  <a:schemeClr val="accent2"/>
                </a:solidFill>
              </a:rPr>
              <a:t> </a:t>
            </a:r>
            <a:r>
              <a:rPr lang="en-US" sz="2200">
                <a:solidFill>
                  <a:schemeClr val="accent2"/>
                </a:solidFill>
                <a:sym typeface="Symbol" pitchFamily="18" charset="2"/>
              </a:rPr>
              <a:t></a:t>
            </a:r>
            <a:r>
              <a:rPr lang="en-US" sz="2200">
                <a:solidFill>
                  <a:schemeClr val="accent2"/>
                </a:solidFill>
              </a:rPr>
              <a:t> 200  for ferrous materials</a:t>
            </a:r>
          </a:p>
          <a:p>
            <a:pPr>
              <a:spcBef>
                <a:spcPct val="20000"/>
              </a:spcBef>
              <a:buFontTx/>
              <a:buChar char="•"/>
              <a:tabLst>
                <a:tab pos="292100" algn="l"/>
              </a:tabLst>
            </a:pPr>
            <a:endParaRPr lang="en-US" sz="2200">
              <a:solidFill>
                <a:schemeClr val="accent2"/>
              </a:solidFill>
            </a:endParaRPr>
          </a:p>
          <a:p>
            <a:pPr>
              <a:spcBef>
                <a:spcPct val="20000"/>
              </a:spcBef>
              <a:tabLst>
                <a:tab pos="292100" algn="l"/>
              </a:tabLst>
            </a:pPr>
            <a:r>
              <a:rPr lang="en-US" sz="2200">
                <a:solidFill>
                  <a:schemeClr val="accent2"/>
                </a:solidFill>
              </a:rPr>
              <a:t>The equation for inductance can now be written as:</a:t>
            </a:r>
          </a:p>
        </p:txBody>
      </p:sp>
      <p:sp>
        <p:nvSpPr>
          <p:cNvPr id="27654" name="Rectangle 9"/>
          <p:cNvSpPr>
            <a:spLocks noChangeArrowheads="1"/>
          </p:cNvSpPr>
          <p:nvPr/>
        </p:nvSpPr>
        <p:spPr bwMode="auto">
          <a:xfrm>
            <a:off x="4953000" y="4114800"/>
            <a:ext cx="4191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i="1">
                <a:solidFill>
                  <a:srgbClr val="FF3300"/>
                </a:solidFill>
              </a:rPr>
              <a:t>So the value of L is increased by a factor of 200 simply by using an iron core!</a:t>
            </a:r>
            <a:endParaRPr lang="en-US" sz="2200"/>
          </a:p>
        </p:txBody>
      </p:sp>
      <p:graphicFrame>
        <p:nvGraphicFramePr>
          <p:cNvPr id="27655" name="Object 10"/>
          <p:cNvGraphicFramePr>
            <a:graphicFrameLocks noChangeAspect="1"/>
          </p:cNvGraphicFramePr>
          <p:nvPr/>
        </p:nvGraphicFramePr>
        <p:xfrm>
          <a:off x="806450" y="5715000"/>
          <a:ext cx="1654175" cy="838200"/>
        </p:xfrm>
        <a:graphic>
          <a:graphicData uri="http://schemas.openxmlformats.org/presentationml/2006/ole">
            <mc:AlternateContent xmlns:mc="http://schemas.openxmlformats.org/markup-compatibility/2006">
              <mc:Choice xmlns:v="urn:schemas-microsoft-com:vml" Requires="v">
                <p:oleObj spid="_x0000_s27659" name="Equation" r:id="rId3" imgW="1345616" imgH="583947" progId="Equation.DSMT4">
                  <p:embed/>
                </p:oleObj>
              </mc:Choice>
              <mc:Fallback>
                <p:oleObj name="Equation" r:id="rId3" imgW="1345616" imgH="583947" progId="Equation.DSMT4">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6450" y="5715000"/>
                        <a:ext cx="1654175" cy="838200"/>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56"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68C1E281-36B5-4D96-9276-B33E74EFE4E1}" type="slidenum">
              <a:rPr lang="en-US" sz="1400"/>
              <a:pPr algn="r" eaLnBrk="1" hangingPunct="1"/>
              <a:t>26</a:t>
            </a:fld>
            <a:endParaRPr lang="en-US" sz="1400"/>
          </a:p>
        </p:txBody>
      </p:sp>
      <p:sp>
        <p:nvSpPr>
          <p:cNvPr id="27657"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8"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5"/>
          <p:cNvSpPr>
            <a:spLocks noChangeArrowheads="1"/>
          </p:cNvSpPr>
          <p:nvPr/>
        </p:nvSpPr>
        <p:spPr bwMode="auto">
          <a:xfrm>
            <a:off x="0" y="381000"/>
            <a:ext cx="91440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chemeClr val="accent2"/>
                </a:solidFill>
              </a:rPr>
              <a:t>Typical values</a:t>
            </a:r>
          </a:p>
          <a:p>
            <a:pPr>
              <a:spcBef>
                <a:spcPct val="20000"/>
              </a:spcBef>
              <a:tabLst>
                <a:tab pos="292100" algn="l"/>
              </a:tabLst>
            </a:pPr>
            <a:r>
              <a:rPr lang="en-US" sz="2200">
                <a:solidFill>
                  <a:schemeClr val="accent2"/>
                </a:solidFill>
              </a:rPr>
              <a:t>Inductors are sometimes classified in two broad categories:</a:t>
            </a:r>
          </a:p>
          <a:p>
            <a:pPr>
              <a:spcBef>
                <a:spcPct val="20000"/>
              </a:spcBef>
              <a:tabLst>
                <a:tab pos="292100" algn="l"/>
              </a:tabLst>
            </a:pPr>
            <a:r>
              <a:rPr lang="en-US" sz="2200">
                <a:solidFill>
                  <a:schemeClr val="accent2"/>
                </a:solidFill>
              </a:rPr>
              <a:t>1)  iron-core inductors - typical values in the H range</a:t>
            </a:r>
          </a:p>
          <a:p>
            <a:pPr>
              <a:spcBef>
                <a:spcPct val="20000"/>
              </a:spcBef>
              <a:tabLst>
                <a:tab pos="292100" algn="l"/>
              </a:tabLst>
            </a:pPr>
            <a:r>
              <a:rPr lang="en-US" sz="2200">
                <a:solidFill>
                  <a:schemeClr val="accent2"/>
                </a:solidFill>
              </a:rPr>
              <a:t>2)  non-iron core inductors - typical values in the </a:t>
            </a:r>
            <a:r>
              <a:rPr lang="en-US" sz="2200">
                <a:solidFill>
                  <a:schemeClr val="accent2"/>
                </a:solidFill>
                <a:sym typeface="Symbol" pitchFamily="18" charset="2"/>
              </a:rPr>
              <a:t></a:t>
            </a:r>
            <a:r>
              <a:rPr lang="en-US" sz="2200">
                <a:solidFill>
                  <a:schemeClr val="accent2"/>
                </a:solidFill>
              </a:rPr>
              <a:t>H or mH range</a:t>
            </a:r>
            <a:endParaRPr lang="en-US" sz="2200"/>
          </a:p>
        </p:txBody>
      </p:sp>
      <p:sp>
        <p:nvSpPr>
          <p:cNvPr id="28675" name="Rectangle 6"/>
          <p:cNvSpPr>
            <a:spLocks noChangeArrowheads="1"/>
          </p:cNvSpPr>
          <p:nvPr/>
        </p:nvSpPr>
        <p:spPr bwMode="auto">
          <a:xfrm>
            <a:off x="0" y="3657600"/>
            <a:ext cx="817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rgbClr val="FF3300"/>
                </a:solidFill>
              </a:rPr>
              <a:t>Demonstration</a:t>
            </a:r>
            <a:r>
              <a:rPr lang="en-US" sz="2200">
                <a:solidFill>
                  <a:srgbClr val="FF3300"/>
                </a:solidFill>
              </a:rPr>
              <a:t> - Pass around various types of inductors in class.</a:t>
            </a:r>
          </a:p>
        </p:txBody>
      </p:sp>
      <p:sp>
        <p:nvSpPr>
          <p:cNvPr id="28676" name="Rectangle 7"/>
          <p:cNvSpPr>
            <a:spLocks noChangeArrowheads="1"/>
          </p:cNvSpPr>
          <p:nvPr/>
        </p:nvSpPr>
        <p:spPr bwMode="auto">
          <a:xfrm>
            <a:off x="0" y="41148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rgbClr val="FF3300"/>
                </a:solidFill>
              </a:rPr>
              <a:t>Example</a:t>
            </a:r>
            <a:r>
              <a:rPr lang="en-US" sz="2200">
                <a:solidFill>
                  <a:srgbClr val="FF3300"/>
                </a:solidFill>
              </a:rPr>
              <a:t> - Calculate the approximate value of L for one of the inductors in class by estimating the dimensions and the number of turns.</a:t>
            </a:r>
          </a:p>
        </p:txBody>
      </p:sp>
      <p:graphicFrame>
        <p:nvGraphicFramePr>
          <p:cNvPr id="28677" name="Object 8"/>
          <p:cNvGraphicFramePr>
            <a:graphicFrameLocks noChangeAspect="1"/>
          </p:cNvGraphicFramePr>
          <p:nvPr/>
        </p:nvGraphicFramePr>
        <p:xfrm>
          <a:off x="446088" y="2133600"/>
          <a:ext cx="2855912" cy="1295400"/>
        </p:xfrm>
        <a:graphic>
          <a:graphicData uri="http://schemas.openxmlformats.org/presentationml/2006/ole">
            <mc:AlternateContent xmlns:mc="http://schemas.openxmlformats.org/markup-compatibility/2006">
              <mc:Choice xmlns:v="urn:schemas-microsoft-com:vml" Requires="v">
                <p:oleObj spid="_x0000_s28682" name="Microsoft Draw Drawing" r:id="rId3" imgW="1974240" imgH="884880" progId="MSDraw.Drawing.8.1">
                  <p:embed/>
                </p:oleObj>
              </mc:Choice>
              <mc:Fallback>
                <p:oleObj name="Microsoft Draw Drawing" r:id="rId3" imgW="1974240" imgH="884880" progId="MSDraw.Drawing.8.1">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088" y="2133600"/>
                        <a:ext cx="2855912"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8678" name="Object 9"/>
          <p:cNvGraphicFramePr>
            <a:graphicFrameLocks noChangeAspect="1"/>
          </p:cNvGraphicFramePr>
          <p:nvPr/>
        </p:nvGraphicFramePr>
        <p:xfrm>
          <a:off x="3417888" y="2133600"/>
          <a:ext cx="2855912" cy="1295400"/>
        </p:xfrm>
        <a:graphic>
          <a:graphicData uri="http://schemas.openxmlformats.org/presentationml/2006/ole">
            <mc:AlternateContent xmlns:mc="http://schemas.openxmlformats.org/markup-compatibility/2006">
              <mc:Choice xmlns:v="urn:schemas-microsoft-com:vml" Requires="v">
                <p:oleObj spid="_x0000_s28683" name="Microsoft Draw Drawing" r:id="rId5" imgW="1974240" imgH="875520" progId="MSDraw.Drawing.8.1">
                  <p:embed/>
                </p:oleObj>
              </mc:Choice>
              <mc:Fallback>
                <p:oleObj name="Microsoft Draw Drawing" r:id="rId5" imgW="1974240" imgH="875520" progId="MSDraw.Drawing.8.1">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7888" y="2133600"/>
                        <a:ext cx="2855912"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679"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9FA9290D-E924-444E-B187-DB42EB157DC3}" type="slidenum">
              <a:rPr lang="en-US" sz="1400"/>
              <a:pPr algn="r" eaLnBrk="1" hangingPunct="1"/>
              <a:t>27</a:t>
            </a:fld>
            <a:endParaRPr lang="en-US" sz="1400"/>
          </a:p>
        </p:txBody>
      </p:sp>
      <p:sp>
        <p:nvSpPr>
          <p:cNvPr id="28680"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1"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ChangeArrowheads="1"/>
          </p:cNvSpPr>
          <p:nvPr/>
        </p:nvSpPr>
        <p:spPr bwMode="auto">
          <a:xfrm>
            <a:off x="0" y="381000"/>
            <a:ext cx="817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chemeClr val="accent2"/>
                </a:solidFill>
              </a:rPr>
              <a:t>Examples of inductors</a:t>
            </a:r>
            <a:r>
              <a:rPr lang="en-US" sz="2200">
                <a:solidFill>
                  <a:schemeClr val="accent2"/>
                </a:solidFill>
              </a:rPr>
              <a:t> (www.allelectronics.com)</a:t>
            </a:r>
            <a:endParaRPr lang="en-US" sz="2200" b="1" u="sng">
              <a:solidFill>
                <a:schemeClr val="accent2"/>
              </a:solidFill>
            </a:endParaRPr>
          </a:p>
        </p:txBody>
      </p:sp>
      <p:pic>
        <p:nvPicPr>
          <p:cNvPr id="29699" name="Picture 6" descr="D:\EGR271\Images\Inductors\220uH drum choke (all electronics).jpg"/>
          <p:cNvPicPr>
            <a:picLocks noChangeAspect="1" noChangeArrowheads="1"/>
          </p:cNvPicPr>
          <p:nvPr/>
        </p:nvPicPr>
        <p:blipFill>
          <a:blip r:embed="rId2">
            <a:extLst>
              <a:ext uri="{28A0092B-C50C-407E-A947-70E740481C1C}">
                <a14:useLocalDpi xmlns:a14="http://schemas.microsoft.com/office/drawing/2010/main" val="0"/>
              </a:ext>
            </a:extLst>
          </a:blip>
          <a:srcRect l="28966" t="4651" r="29655" b="13954"/>
          <a:stretch>
            <a:fillRect/>
          </a:stretch>
        </p:blipFill>
        <p:spPr bwMode="auto">
          <a:xfrm>
            <a:off x="1295400" y="1143000"/>
            <a:ext cx="762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Text Box 7"/>
          <p:cNvSpPr txBox="1">
            <a:spLocks noChangeArrowheads="1"/>
          </p:cNvSpPr>
          <p:nvPr/>
        </p:nvSpPr>
        <p:spPr bwMode="auto">
          <a:xfrm>
            <a:off x="441325" y="3871913"/>
            <a:ext cx="2292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2000" b="1">
                <a:solidFill>
                  <a:srgbClr val="FF3300"/>
                </a:solidFill>
              </a:rPr>
              <a:t>220uH drum choke</a:t>
            </a:r>
          </a:p>
        </p:txBody>
      </p:sp>
      <p:pic>
        <p:nvPicPr>
          <p:cNvPr id="29701" name="Picture 8" descr="D:\EGR271\Images\Inductors\0.676uH adjustable choke with adjustable ferrite (all electronics).jpg"/>
          <p:cNvPicPr>
            <a:picLocks noChangeAspect="1" noChangeArrowheads="1"/>
          </p:cNvPicPr>
          <p:nvPr/>
        </p:nvPicPr>
        <p:blipFill>
          <a:blip r:embed="rId3">
            <a:extLst>
              <a:ext uri="{28A0092B-C50C-407E-A947-70E740481C1C}">
                <a14:useLocalDpi xmlns:a14="http://schemas.microsoft.com/office/drawing/2010/main" val="0"/>
              </a:ext>
            </a:extLst>
          </a:blip>
          <a:srcRect l="34000" r="38000" b="58000"/>
          <a:stretch>
            <a:fillRect/>
          </a:stretch>
        </p:blipFill>
        <p:spPr bwMode="auto">
          <a:xfrm>
            <a:off x="3505200" y="1143000"/>
            <a:ext cx="13208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2" name="Text Box 9"/>
          <p:cNvSpPr txBox="1">
            <a:spLocks noChangeArrowheads="1"/>
          </p:cNvSpPr>
          <p:nvPr/>
        </p:nvSpPr>
        <p:spPr bwMode="auto">
          <a:xfrm>
            <a:off x="2895600" y="3124200"/>
            <a:ext cx="23733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hangingPunct="1"/>
            <a:r>
              <a:rPr lang="en-US" sz="2000" b="1">
                <a:solidFill>
                  <a:srgbClr val="FF3300"/>
                </a:solidFill>
              </a:rPr>
              <a:t>Variable choke with adjustable ferrite</a:t>
            </a:r>
          </a:p>
        </p:txBody>
      </p:sp>
      <p:pic>
        <p:nvPicPr>
          <p:cNvPr id="29703" name="Picture 10" descr="D:\EGR271\Images\Inductors\3.5mH bobbin coil (all electronic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9000" y="914400"/>
            <a:ext cx="2336800" cy="203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4" name="Text Box 11"/>
          <p:cNvSpPr txBox="1">
            <a:spLocks noChangeArrowheads="1"/>
          </p:cNvSpPr>
          <p:nvPr/>
        </p:nvSpPr>
        <p:spPr bwMode="auto">
          <a:xfrm>
            <a:off x="6167438" y="2947988"/>
            <a:ext cx="24558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2000" b="1">
                <a:solidFill>
                  <a:srgbClr val="FF3300"/>
                </a:solidFill>
              </a:rPr>
              <a:t>3.5mH bobbin choke</a:t>
            </a:r>
          </a:p>
        </p:txBody>
      </p:sp>
      <p:pic>
        <p:nvPicPr>
          <p:cNvPr id="29705" name="Picture 12" descr="D:\EGR271\Images\Inductors\390uH choke coil (all electronics).jpg"/>
          <p:cNvPicPr>
            <a:picLocks noChangeAspect="1" noChangeArrowheads="1"/>
          </p:cNvPicPr>
          <p:nvPr/>
        </p:nvPicPr>
        <p:blipFill>
          <a:blip r:embed="rId5">
            <a:extLst>
              <a:ext uri="{28A0092B-C50C-407E-A947-70E740481C1C}">
                <a14:useLocalDpi xmlns:a14="http://schemas.microsoft.com/office/drawing/2010/main" val="0"/>
              </a:ext>
            </a:extLst>
          </a:blip>
          <a:srcRect l="25600" r="24800"/>
          <a:stretch>
            <a:fillRect/>
          </a:stretch>
        </p:blipFill>
        <p:spPr bwMode="auto">
          <a:xfrm>
            <a:off x="685800" y="4572000"/>
            <a:ext cx="23622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6" name="Text Box 13"/>
          <p:cNvSpPr txBox="1">
            <a:spLocks noChangeArrowheads="1"/>
          </p:cNvSpPr>
          <p:nvPr/>
        </p:nvSpPr>
        <p:spPr bwMode="auto">
          <a:xfrm>
            <a:off x="990600" y="5410200"/>
            <a:ext cx="20637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2000" b="1">
                <a:solidFill>
                  <a:srgbClr val="FF3300"/>
                </a:solidFill>
              </a:rPr>
              <a:t>390uH choke coil</a:t>
            </a:r>
          </a:p>
        </p:txBody>
      </p:sp>
      <p:pic>
        <p:nvPicPr>
          <p:cNvPr id="29707" name="Picture 14" descr="D:\EGR271\Images\Inductors\46uH, 2A inductor (all electronics).jpg"/>
          <p:cNvPicPr>
            <a:picLocks noChangeAspect="1" noChangeArrowheads="1"/>
          </p:cNvPicPr>
          <p:nvPr/>
        </p:nvPicPr>
        <p:blipFill>
          <a:blip r:embed="rId6">
            <a:extLst>
              <a:ext uri="{28A0092B-C50C-407E-A947-70E740481C1C}">
                <a14:useLocalDpi xmlns:a14="http://schemas.microsoft.com/office/drawing/2010/main" val="0"/>
              </a:ext>
            </a:extLst>
          </a:blip>
          <a:srcRect l="19167" r="24834" b="59334"/>
          <a:stretch>
            <a:fillRect/>
          </a:stretch>
        </p:blipFill>
        <p:spPr bwMode="auto">
          <a:xfrm>
            <a:off x="6400800" y="3810000"/>
            <a:ext cx="1905000"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8" name="Text Box 15"/>
          <p:cNvSpPr txBox="1">
            <a:spLocks noChangeArrowheads="1"/>
          </p:cNvSpPr>
          <p:nvPr/>
        </p:nvSpPr>
        <p:spPr bwMode="auto">
          <a:xfrm>
            <a:off x="6029325" y="5257800"/>
            <a:ext cx="28082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2000" b="1">
                <a:solidFill>
                  <a:srgbClr val="FF3300"/>
                </a:solidFill>
              </a:rPr>
              <a:t>346uH inductor (toroid)</a:t>
            </a:r>
          </a:p>
        </p:txBody>
      </p:sp>
      <p:pic>
        <p:nvPicPr>
          <p:cNvPr id="29709" name="Picture 16" descr="D:\EGR271\Images\Inductors\4mH high current choke (all electronics).jpg"/>
          <p:cNvPicPr>
            <a:picLocks noChangeAspect="1" noChangeArrowheads="1"/>
          </p:cNvPicPr>
          <p:nvPr/>
        </p:nvPicPr>
        <p:blipFill>
          <a:blip r:embed="rId7">
            <a:extLst>
              <a:ext uri="{28A0092B-C50C-407E-A947-70E740481C1C}">
                <a14:useLocalDpi xmlns:a14="http://schemas.microsoft.com/office/drawing/2010/main" val="0"/>
              </a:ext>
            </a:extLst>
          </a:blip>
          <a:srcRect b="11333"/>
          <a:stretch>
            <a:fillRect/>
          </a:stretch>
        </p:blipFill>
        <p:spPr bwMode="auto">
          <a:xfrm>
            <a:off x="3505200" y="4178300"/>
            <a:ext cx="19050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10" name="Text Box 17"/>
          <p:cNvSpPr txBox="1">
            <a:spLocks noChangeArrowheads="1"/>
          </p:cNvSpPr>
          <p:nvPr/>
        </p:nvSpPr>
        <p:spPr bwMode="auto">
          <a:xfrm>
            <a:off x="3311525" y="6083300"/>
            <a:ext cx="2884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2000" b="1">
                <a:solidFill>
                  <a:srgbClr val="FF3300"/>
                </a:solidFill>
              </a:rPr>
              <a:t>4mH high-current choke</a:t>
            </a:r>
          </a:p>
        </p:txBody>
      </p:sp>
      <p:sp>
        <p:nvSpPr>
          <p:cNvPr id="29711"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826BCDAD-5B25-43E0-8E6E-B2AA5AC7E8ED}" type="slidenum">
              <a:rPr lang="en-US" sz="1400"/>
              <a:pPr algn="r" eaLnBrk="1" hangingPunct="1"/>
              <a:t>28</a:t>
            </a:fld>
            <a:endParaRPr lang="en-US" sz="1400"/>
          </a:p>
        </p:txBody>
      </p:sp>
      <p:sp>
        <p:nvSpPr>
          <p:cNvPr id="29712"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3"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5"/>
          <p:cNvSpPr>
            <a:spLocks noChangeArrowheads="1"/>
          </p:cNvSpPr>
          <p:nvPr/>
        </p:nvSpPr>
        <p:spPr bwMode="auto">
          <a:xfrm>
            <a:off x="0" y="381000"/>
            <a:ext cx="817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chemeClr val="accent2"/>
                </a:solidFill>
              </a:rPr>
              <a:t>Examples of inductors (www.ctparts.com)</a:t>
            </a:r>
          </a:p>
        </p:txBody>
      </p:sp>
      <p:sp>
        <p:nvSpPr>
          <p:cNvPr id="30723" name="Text Box 6"/>
          <p:cNvSpPr txBox="1">
            <a:spLocks noChangeArrowheads="1"/>
          </p:cNvSpPr>
          <p:nvPr/>
        </p:nvSpPr>
        <p:spPr bwMode="auto">
          <a:xfrm>
            <a:off x="1039813" y="2979738"/>
            <a:ext cx="2098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2000" b="1">
                <a:solidFill>
                  <a:srgbClr val="FF3300"/>
                </a:solidFill>
              </a:rPr>
              <a:t>Air-core inductor</a:t>
            </a:r>
          </a:p>
        </p:txBody>
      </p:sp>
      <p:sp>
        <p:nvSpPr>
          <p:cNvPr id="30724" name="Text Box 7"/>
          <p:cNvSpPr txBox="1">
            <a:spLocks noChangeArrowheads="1"/>
          </p:cNvSpPr>
          <p:nvPr/>
        </p:nvSpPr>
        <p:spPr bwMode="auto">
          <a:xfrm>
            <a:off x="3670300" y="2979738"/>
            <a:ext cx="1828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hangingPunct="1"/>
            <a:r>
              <a:rPr lang="en-US" sz="2000" b="1">
                <a:solidFill>
                  <a:srgbClr val="FF3300"/>
                </a:solidFill>
              </a:rPr>
              <a:t>Peaking coils</a:t>
            </a:r>
          </a:p>
        </p:txBody>
      </p:sp>
      <p:sp>
        <p:nvSpPr>
          <p:cNvPr id="30725" name="Text Box 8"/>
          <p:cNvSpPr txBox="1">
            <a:spLocks noChangeArrowheads="1"/>
          </p:cNvSpPr>
          <p:nvPr/>
        </p:nvSpPr>
        <p:spPr bwMode="auto">
          <a:xfrm>
            <a:off x="6684963" y="2979738"/>
            <a:ext cx="1882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2000" b="1">
                <a:solidFill>
                  <a:srgbClr val="FF3300"/>
                </a:solidFill>
              </a:rPr>
              <a:t>Power inductor</a:t>
            </a:r>
          </a:p>
        </p:txBody>
      </p:sp>
      <p:sp>
        <p:nvSpPr>
          <p:cNvPr id="30726" name="Text Box 9"/>
          <p:cNvSpPr txBox="1">
            <a:spLocks noChangeArrowheads="1"/>
          </p:cNvSpPr>
          <p:nvPr/>
        </p:nvSpPr>
        <p:spPr bwMode="auto">
          <a:xfrm>
            <a:off x="852488" y="6224588"/>
            <a:ext cx="20462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2000" b="1">
                <a:solidFill>
                  <a:srgbClr val="FF3300"/>
                </a:solidFill>
              </a:rPr>
              <a:t>Power line choke</a:t>
            </a:r>
          </a:p>
        </p:txBody>
      </p:sp>
      <p:sp>
        <p:nvSpPr>
          <p:cNvPr id="30727" name="Text Box 10"/>
          <p:cNvSpPr txBox="1">
            <a:spLocks noChangeArrowheads="1"/>
          </p:cNvSpPr>
          <p:nvPr/>
        </p:nvSpPr>
        <p:spPr bwMode="auto">
          <a:xfrm>
            <a:off x="3695700" y="6224588"/>
            <a:ext cx="2660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2000" b="1">
                <a:solidFill>
                  <a:srgbClr val="FF3300"/>
                </a:solidFill>
              </a:rPr>
              <a:t>Wire-wound inductors</a:t>
            </a:r>
          </a:p>
        </p:txBody>
      </p:sp>
      <p:pic>
        <p:nvPicPr>
          <p:cNvPr id="30728" name="Picture 11" descr="D:\EGR271\Images\Inductors\air core inductors (www.ctparts.com).gif"/>
          <p:cNvPicPr>
            <a:picLocks noChangeAspect="1" noChangeArrowheads="1"/>
          </p:cNvPicPr>
          <p:nvPr/>
        </p:nvPicPr>
        <p:blipFill>
          <a:blip r:embed="rId2">
            <a:extLst>
              <a:ext uri="{28A0092B-C50C-407E-A947-70E740481C1C}">
                <a14:useLocalDpi xmlns:a14="http://schemas.microsoft.com/office/drawing/2010/main" val="0"/>
              </a:ext>
            </a:extLst>
          </a:blip>
          <a:srcRect l="13043" t="21739" r="13043" b="17392"/>
          <a:stretch>
            <a:fillRect/>
          </a:stretch>
        </p:blipFill>
        <p:spPr bwMode="auto">
          <a:xfrm>
            <a:off x="522288" y="838200"/>
            <a:ext cx="25908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9" name="Picture 12" descr="D:\EGR271\Images\Inductors\peaking coils (www.ctparts.com).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0300" y="862013"/>
            <a:ext cx="2109788" cy="210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0" name="Picture 13" descr="D:\EGR271\Images\Inductors\power inductor (www.ctparts.com).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37288" y="838200"/>
            <a:ext cx="2133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1" name="Picture 14" descr="D:\EGR271\Images\Inductors\power line chokes (www.ctparts.com).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7688" y="3633788"/>
            <a:ext cx="25908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2" name="Picture 15" descr="D:\EGR271\Images\Inductors\wire-wound inductors (www.ctparts.com).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43313" y="3633788"/>
            <a:ext cx="2619375" cy="261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3" name="Picture 16" descr="D:\EGR271\Images\Inductors\toroidal power chokes (www.coilcraft.com).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91288" y="3633788"/>
            <a:ext cx="1905000"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4" name="Text Box 17"/>
          <p:cNvSpPr txBox="1">
            <a:spLocks noChangeArrowheads="1"/>
          </p:cNvSpPr>
          <p:nvPr/>
        </p:nvSpPr>
        <p:spPr bwMode="auto">
          <a:xfrm>
            <a:off x="6494463" y="5529263"/>
            <a:ext cx="26590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2000" b="1">
                <a:solidFill>
                  <a:srgbClr val="FF3300"/>
                </a:solidFill>
              </a:rPr>
              <a:t>Toroidal power chokes</a:t>
            </a:r>
          </a:p>
          <a:p>
            <a:pPr eaLnBrk="1" hangingPunct="1"/>
            <a:r>
              <a:rPr lang="en-US" sz="2000" b="1">
                <a:solidFill>
                  <a:srgbClr val="FF3300"/>
                </a:solidFill>
              </a:rPr>
              <a:t>(www.coilcraft.com)</a:t>
            </a:r>
          </a:p>
        </p:txBody>
      </p:sp>
      <p:sp>
        <p:nvSpPr>
          <p:cNvPr id="30735"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D60D4B18-672D-4510-977B-0720C68DB1C7}" type="slidenum">
              <a:rPr lang="en-US" sz="1400"/>
              <a:pPr algn="r" eaLnBrk="1" hangingPunct="1"/>
              <a:t>29</a:t>
            </a:fld>
            <a:endParaRPr lang="en-US" sz="1400"/>
          </a:p>
        </p:txBody>
      </p:sp>
      <p:sp>
        <p:nvSpPr>
          <p:cNvPr id="30736"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7"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0" y="4000500"/>
            <a:ext cx="85471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457200" algn="l"/>
              </a:tabLst>
            </a:pPr>
            <a:r>
              <a:rPr lang="en-US" sz="2000" b="1" u="sng">
                <a:solidFill>
                  <a:schemeClr val="accent2"/>
                </a:solidFill>
              </a:rPr>
              <a:t>Charge and capacitance</a:t>
            </a:r>
          </a:p>
          <a:p>
            <a:pPr>
              <a:lnSpc>
                <a:spcPct val="90000"/>
              </a:lnSpc>
              <a:spcBef>
                <a:spcPct val="20000"/>
              </a:spcBef>
              <a:tabLst>
                <a:tab pos="457200" algn="l"/>
              </a:tabLst>
            </a:pPr>
            <a:r>
              <a:rPr lang="en-US" sz="2000">
                <a:solidFill>
                  <a:schemeClr val="accent2"/>
                </a:solidFill>
              </a:rPr>
              <a:t>The charge on each plate is proportional to the voltage across the plates, so</a:t>
            </a:r>
          </a:p>
          <a:p>
            <a:pPr>
              <a:lnSpc>
                <a:spcPct val="90000"/>
              </a:lnSpc>
              <a:spcBef>
                <a:spcPct val="20000"/>
              </a:spcBef>
              <a:tabLst>
                <a:tab pos="457200" algn="l"/>
              </a:tabLst>
            </a:pPr>
            <a:r>
              <a:rPr lang="en-US" sz="2000">
                <a:solidFill>
                  <a:schemeClr val="accent2"/>
                </a:solidFill>
              </a:rPr>
              <a:t>Q </a:t>
            </a:r>
            <a:r>
              <a:rPr lang="en-US" sz="2000">
                <a:solidFill>
                  <a:schemeClr val="accent2"/>
                </a:solidFill>
                <a:sym typeface="Symbol" pitchFamily="18" charset="2"/>
              </a:rPr>
              <a:t></a:t>
            </a:r>
            <a:r>
              <a:rPr lang="en-US" sz="2000">
                <a:solidFill>
                  <a:schemeClr val="accent2"/>
                </a:solidFill>
              </a:rPr>
              <a:t> V  or more specifically</a:t>
            </a:r>
            <a:endParaRPr lang="en-US" sz="3600"/>
          </a:p>
        </p:txBody>
      </p:sp>
      <p:sp>
        <p:nvSpPr>
          <p:cNvPr id="4099" name="Rectangle 6"/>
          <p:cNvSpPr>
            <a:spLocks noChangeArrowheads="1"/>
          </p:cNvSpPr>
          <p:nvPr/>
        </p:nvSpPr>
        <p:spPr bwMode="auto">
          <a:xfrm>
            <a:off x="3416300" y="4737100"/>
            <a:ext cx="1066800" cy="368300"/>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p>
            <a:pPr>
              <a:spcBef>
                <a:spcPct val="20000"/>
              </a:spcBef>
              <a:tabLst>
                <a:tab pos="457200" algn="l"/>
              </a:tabLst>
            </a:pPr>
            <a:r>
              <a:rPr lang="en-US" sz="2000">
                <a:solidFill>
                  <a:schemeClr val="accent2"/>
                </a:solidFill>
              </a:rPr>
              <a:t>Q = CV</a:t>
            </a:r>
            <a:r>
              <a:rPr lang="en-US" sz="2000"/>
              <a:t> </a:t>
            </a:r>
          </a:p>
        </p:txBody>
      </p:sp>
      <p:sp>
        <p:nvSpPr>
          <p:cNvPr id="4100" name="Rectangle 7"/>
          <p:cNvSpPr>
            <a:spLocks noChangeArrowheads="1"/>
          </p:cNvSpPr>
          <p:nvPr/>
        </p:nvSpPr>
        <p:spPr bwMode="auto">
          <a:xfrm>
            <a:off x="774700" y="5168900"/>
            <a:ext cx="317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457200" algn="l"/>
              </a:tabLst>
            </a:pPr>
            <a:r>
              <a:rPr lang="en-US" sz="2000">
                <a:solidFill>
                  <a:schemeClr val="accent2"/>
                </a:solidFill>
              </a:rPr>
              <a:t>where C = </a:t>
            </a:r>
            <a:r>
              <a:rPr lang="en-US" sz="2000" b="1" i="1">
                <a:solidFill>
                  <a:schemeClr val="accent2"/>
                </a:solidFill>
              </a:rPr>
              <a:t>capacitance</a:t>
            </a:r>
            <a:endParaRPr lang="en-US" sz="3600"/>
          </a:p>
        </p:txBody>
      </p:sp>
      <p:graphicFrame>
        <p:nvGraphicFramePr>
          <p:cNvPr id="4101" name="Object 8"/>
          <p:cNvGraphicFramePr>
            <a:graphicFrameLocks noChangeAspect="1"/>
          </p:cNvGraphicFramePr>
          <p:nvPr/>
        </p:nvGraphicFramePr>
        <p:xfrm>
          <a:off x="206375" y="5676900"/>
          <a:ext cx="3867150" cy="647700"/>
        </p:xfrm>
        <a:graphic>
          <a:graphicData uri="http://schemas.openxmlformats.org/presentationml/2006/ole">
            <mc:AlternateContent xmlns:mc="http://schemas.openxmlformats.org/markup-compatibility/2006">
              <mc:Choice xmlns:v="urn:schemas-microsoft-com:vml" Requires="v">
                <p:oleObj spid="_x0000_s4127" name="Equation" r:id="rId3" imgW="3505200" imgH="508000" progId="Equation.DSMT4">
                  <p:embed/>
                </p:oleObj>
              </mc:Choice>
              <mc:Fallback>
                <p:oleObj name="Equation" r:id="rId3" imgW="3505200" imgH="508000"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375" y="5676900"/>
                        <a:ext cx="3867150" cy="647700"/>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2" name="Rectangle 9"/>
          <p:cNvSpPr>
            <a:spLocks noChangeArrowheads="1"/>
          </p:cNvSpPr>
          <p:nvPr/>
        </p:nvSpPr>
        <p:spPr bwMode="auto">
          <a:xfrm>
            <a:off x="4699000" y="5168900"/>
            <a:ext cx="4445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457200" algn="l"/>
              </a:tabLst>
            </a:pPr>
            <a:r>
              <a:rPr lang="en-US" sz="2000" b="1" i="1" u="sng">
                <a:solidFill>
                  <a:srgbClr val="FF3300"/>
                </a:solidFill>
              </a:rPr>
              <a:t>Typical values:</a:t>
            </a:r>
            <a:r>
              <a:rPr lang="en-US" sz="2000">
                <a:solidFill>
                  <a:srgbClr val="FF3300"/>
                </a:solidFill>
              </a:rPr>
              <a:t>  </a:t>
            </a:r>
            <a:r>
              <a:rPr lang="en-US" sz="2000" i="1">
                <a:solidFill>
                  <a:srgbClr val="FF3300"/>
                </a:solidFill>
              </a:rPr>
              <a:t>The Farad is a large unit.  Most capacitors have capacitance values in the </a:t>
            </a:r>
            <a:r>
              <a:rPr lang="en-US" sz="2000" i="1">
                <a:solidFill>
                  <a:srgbClr val="FF3300"/>
                </a:solidFill>
                <a:sym typeface="Symbol" pitchFamily="18" charset="2"/>
              </a:rPr>
              <a:t></a:t>
            </a:r>
            <a:r>
              <a:rPr lang="en-US" sz="2000" i="1">
                <a:solidFill>
                  <a:srgbClr val="FF3300"/>
                </a:solidFill>
              </a:rPr>
              <a:t>F, nF, or pF range; although some capacitors in the F range are available (generally at low voltages).</a:t>
            </a:r>
            <a:endParaRPr lang="en-US" sz="3600" i="1">
              <a:solidFill>
                <a:srgbClr val="FF3300"/>
              </a:solidFill>
            </a:endParaRPr>
          </a:p>
        </p:txBody>
      </p:sp>
      <p:sp>
        <p:nvSpPr>
          <p:cNvPr id="4103" name="Rectangle 10"/>
          <p:cNvSpPr>
            <a:spLocks noChangeArrowheads="1"/>
          </p:cNvSpPr>
          <p:nvPr/>
        </p:nvSpPr>
        <p:spPr bwMode="auto">
          <a:xfrm>
            <a:off x="0" y="381000"/>
            <a:ext cx="57150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spcBef>
                <a:spcPct val="20000"/>
              </a:spcBef>
              <a:tabLst>
                <a:tab pos="457200" algn="l"/>
              </a:tabLst>
            </a:pPr>
            <a:r>
              <a:rPr lang="en-US" sz="2000" b="1" u="sng">
                <a:solidFill>
                  <a:schemeClr val="accent2"/>
                </a:solidFill>
              </a:rPr>
              <a:t>Electric field</a:t>
            </a:r>
          </a:p>
          <a:p>
            <a:pPr>
              <a:lnSpc>
                <a:spcPct val="90000"/>
              </a:lnSpc>
              <a:spcBef>
                <a:spcPct val="20000"/>
              </a:spcBef>
              <a:tabLst>
                <a:tab pos="457200" algn="l"/>
              </a:tabLst>
            </a:pPr>
            <a:r>
              <a:rPr lang="en-US" sz="2000">
                <a:solidFill>
                  <a:schemeClr val="accent2"/>
                </a:solidFill>
              </a:rPr>
              <a:t>As discussed in Chapter 1, a force is exerted between oppositely charged particles (it can be calculated using Coulomb’s Law).  When charged is distributed over a surface (such as with the plates of a capacitor), this force is represented by an electric field, E.  The electric field is measured as force per unit charge, or E = F/Q.  The electric field is represented by electric flux lines.  Recall that a capacitor is an energy storage device – it stores energy in an electric field.  Electric fields are studied in depth in a course in electromagnetism.</a:t>
            </a:r>
          </a:p>
        </p:txBody>
      </p:sp>
      <p:grpSp>
        <p:nvGrpSpPr>
          <p:cNvPr id="4104" name="Group 11"/>
          <p:cNvGrpSpPr>
            <a:grpSpLocks/>
          </p:cNvGrpSpPr>
          <p:nvPr/>
        </p:nvGrpSpPr>
        <p:grpSpPr bwMode="auto">
          <a:xfrm>
            <a:off x="5976938" y="684213"/>
            <a:ext cx="2481262" cy="2681287"/>
            <a:chOff x="3840" y="519"/>
            <a:chExt cx="1563" cy="1689"/>
          </a:xfrm>
        </p:grpSpPr>
        <p:sp>
          <p:nvSpPr>
            <p:cNvPr id="4109" name="Rectangle 12"/>
            <p:cNvSpPr>
              <a:spLocks noChangeArrowheads="1"/>
            </p:cNvSpPr>
            <p:nvPr/>
          </p:nvSpPr>
          <p:spPr bwMode="auto">
            <a:xfrm>
              <a:off x="4128" y="1152"/>
              <a:ext cx="1272" cy="144"/>
            </a:xfrm>
            <a:prstGeom prst="rect">
              <a:avLst/>
            </a:prstGeom>
            <a:solidFill>
              <a:srgbClr val="FFFF99"/>
            </a:solidFill>
            <a:ln w="9525">
              <a:solidFill>
                <a:schemeClr val="tx1"/>
              </a:solidFill>
              <a:miter lim="800000"/>
              <a:headEnd/>
              <a:tailEnd/>
            </a:ln>
          </p:spPr>
          <p:txBody>
            <a:bodyPr wrap="none" anchor="ctr"/>
            <a:lstStyle/>
            <a:p>
              <a:pPr algn="ctr"/>
              <a:r>
                <a:rPr lang="en-US" sz="1800"/>
                <a:t>+ + + + + + + + + +</a:t>
              </a:r>
              <a:r>
                <a:rPr lang="en-US"/>
                <a:t> </a:t>
              </a:r>
            </a:p>
          </p:txBody>
        </p:sp>
        <p:sp>
          <p:nvSpPr>
            <p:cNvPr id="4110" name="Rectangle 13"/>
            <p:cNvSpPr>
              <a:spLocks noChangeArrowheads="1"/>
            </p:cNvSpPr>
            <p:nvPr/>
          </p:nvSpPr>
          <p:spPr bwMode="auto">
            <a:xfrm>
              <a:off x="4131" y="1680"/>
              <a:ext cx="1272" cy="144"/>
            </a:xfrm>
            <a:prstGeom prst="rect">
              <a:avLst/>
            </a:prstGeom>
            <a:solidFill>
              <a:srgbClr val="FFFF99"/>
            </a:solidFill>
            <a:ln w="9525">
              <a:solidFill>
                <a:schemeClr val="tx1"/>
              </a:solidFill>
              <a:miter lim="800000"/>
              <a:headEnd/>
              <a:tailEnd/>
            </a:ln>
          </p:spPr>
          <p:txBody>
            <a:bodyPr wrap="none" anchor="ctr"/>
            <a:lstStyle/>
            <a:p>
              <a:pPr algn="ctr"/>
              <a:r>
                <a:rPr lang="en-US" sz="1800"/>
                <a:t>-  -  -  -  -  -  -  -  -  -</a:t>
              </a:r>
              <a:r>
                <a:rPr lang="en-US"/>
                <a:t> </a:t>
              </a:r>
            </a:p>
          </p:txBody>
        </p:sp>
        <p:sp>
          <p:nvSpPr>
            <p:cNvPr id="4111" name="Line 14"/>
            <p:cNvSpPr>
              <a:spLocks noChangeShapeType="1"/>
            </p:cNvSpPr>
            <p:nvPr/>
          </p:nvSpPr>
          <p:spPr bwMode="auto">
            <a:xfrm>
              <a:off x="4131" y="1296"/>
              <a:ext cx="0" cy="384"/>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12" name="Line 15"/>
            <p:cNvSpPr>
              <a:spLocks noChangeShapeType="1"/>
            </p:cNvSpPr>
            <p:nvPr/>
          </p:nvSpPr>
          <p:spPr bwMode="auto">
            <a:xfrm>
              <a:off x="4272" y="1296"/>
              <a:ext cx="0" cy="384"/>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13" name="Line 16"/>
            <p:cNvSpPr>
              <a:spLocks noChangeShapeType="1"/>
            </p:cNvSpPr>
            <p:nvPr/>
          </p:nvSpPr>
          <p:spPr bwMode="auto">
            <a:xfrm>
              <a:off x="4416" y="1296"/>
              <a:ext cx="0" cy="384"/>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14" name="Line 17"/>
            <p:cNvSpPr>
              <a:spLocks noChangeShapeType="1"/>
            </p:cNvSpPr>
            <p:nvPr/>
          </p:nvSpPr>
          <p:spPr bwMode="auto">
            <a:xfrm>
              <a:off x="4560" y="1296"/>
              <a:ext cx="0" cy="384"/>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15" name="Line 18"/>
            <p:cNvSpPr>
              <a:spLocks noChangeShapeType="1"/>
            </p:cNvSpPr>
            <p:nvPr/>
          </p:nvSpPr>
          <p:spPr bwMode="auto">
            <a:xfrm>
              <a:off x="4704" y="1296"/>
              <a:ext cx="0" cy="384"/>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16" name="Line 19"/>
            <p:cNvSpPr>
              <a:spLocks noChangeShapeType="1"/>
            </p:cNvSpPr>
            <p:nvPr/>
          </p:nvSpPr>
          <p:spPr bwMode="auto">
            <a:xfrm>
              <a:off x="4848" y="1296"/>
              <a:ext cx="0" cy="384"/>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17" name="Line 20"/>
            <p:cNvSpPr>
              <a:spLocks noChangeShapeType="1"/>
            </p:cNvSpPr>
            <p:nvPr/>
          </p:nvSpPr>
          <p:spPr bwMode="auto">
            <a:xfrm>
              <a:off x="4992" y="1296"/>
              <a:ext cx="0" cy="384"/>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18" name="Line 21"/>
            <p:cNvSpPr>
              <a:spLocks noChangeShapeType="1"/>
            </p:cNvSpPr>
            <p:nvPr/>
          </p:nvSpPr>
          <p:spPr bwMode="auto">
            <a:xfrm>
              <a:off x="5136" y="1296"/>
              <a:ext cx="0" cy="384"/>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19" name="Line 22"/>
            <p:cNvSpPr>
              <a:spLocks noChangeShapeType="1"/>
            </p:cNvSpPr>
            <p:nvPr/>
          </p:nvSpPr>
          <p:spPr bwMode="auto">
            <a:xfrm>
              <a:off x="5280" y="1296"/>
              <a:ext cx="0" cy="384"/>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20" name="Line 23"/>
            <p:cNvSpPr>
              <a:spLocks noChangeShapeType="1"/>
            </p:cNvSpPr>
            <p:nvPr/>
          </p:nvSpPr>
          <p:spPr bwMode="auto">
            <a:xfrm>
              <a:off x="5400" y="1296"/>
              <a:ext cx="0" cy="384"/>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21" name="Line 24"/>
            <p:cNvSpPr>
              <a:spLocks noChangeShapeType="1"/>
            </p:cNvSpPr>
            <p:nvPr/>
          </p:nvSpPr>
          <p:spPr bwMode="auto">
            <a:xfrm>
              <a:off x="4752" y="1824"/>
              <a:ext cx="0" cy="38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2" name="Line 25"/>
            <p:cNvSpPr>
              <a:spLocks noChangeShapeType="1"/>
            </p:cNvSpPr>
            <p:nvPr/>
          </p:nvSpPr>
          <p:spPr bwMode="auto">
            <a:xfrm>
              <a:off x="4752" y="768"/>
              <a:ext cx="0" cy="38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3" name="Text Box 26"/>
            <p:cNvSpPr txBox="1">
              <a:spLocks noChangeArrowheads="1"/>
            </p:cNvSpPr>
            <p:nvPr/>
          </p:nvSpPr>
          <p:spPr bwMode="auto">
            <a:xfrm>
              <a:off x="4368" y="1344"/>
              <a:ext cx="2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800">
                  <a:solidFill>
                    <a:srgbClr val="FF3300"/>
                  </a:solidFill>
                </a:rPr>
                <a:t> E</a:t>
              </a:r>
            </a:p>
          </p:txBody>
        </p:sp>
        <p:sp>
          <p:nvSpPr>
            <p:cNvPr id="4124" name="Line 27"/>
            <p:cNvSpPr>
              <a:spLocks noChangeShapeType="1"/>
            </p:cNvSpPr>
            <p:nvPr/>
          </p:nvSpPr>
          <p:spPr bwMode="auto">
            <a:xfrm>
              <a:off x="3840" y="1152"/>
              <a:ext cx="288" cy="288"/>
            </a:xfrm>
            <a:prstGeom prst="line">
              <a:avLst/>
            </a:prstGeom>
            <a:noFill/>
            <a:ln w="1905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25" name="Line 28"/>
            <p:cNvSpPr>
              <a:spLocks noChangeShapeType="1"/>
            </p:cNvSpPr>
            <p:nvPr/>
          </p:nvSpPr>
          <p:spPr bwMode="auto">
            <a:xfrm flipV="1">
              <a:off x="3840" y="672"/>
              <a:ext cx="288" cy="48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6" name="Text Box 29"/>
            <p:cNvSpPr txBox="1">
              <a:spLocks noChangeArrowheads="1"/>
            </p:cNvSpPr>
            <p:nvPr/>
          </p:nvSpPr>
          <p:spPr bwMode="auto">
            <a:xfrm>
              <a:off x="4175" y="519"/>
              <a:ext cx="118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800" b="1" i="1">
                  <a:solidFill>
                    <a:schemeClr val="accent2"/>
                  </a:solidFill>
                </a:rPr>
                <a:t>Electric flux lines</a:t>
              </a:r>
            </a:p>
          </p:txBody>
        </p:sp>
      </p:grpSp>
      <p:sp>
        <p:nvSpPr>
          <p:cNvPr id="4105" name="Rectangle 30"/>
          <p:cNvSpPr>
            <a:spLocks noChangeArrowheads="1"/>
          </p:cNvSpPr>
          <p:nvPr/>
        </p:nvSpPr>
        <p:spPr bwMode="auto">
          <a:xfrm>
            <a:off x="5562600" y="3365500"/>
            <a:ext cx="3581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457200" algn="l"/>
              </a:tabLst>
            </a:pPr>
            <a:r>
              <a:rPr lang="en-US" sz="1800" b="1" u="sng">
                <a:solidFill>
                  <a:schemeClr val="accent2"/>
                </a:solidFill>
              </a:rPr>
              <a:t>An electric field, E, exists between the charged plates of a capacitor</a:t>
            </a:r>
            <a:endParaRPr lang="en-US" sz="1800" b="1" u="sng"/>
          </a:p>
        </p:txBody>
      </p:sp>
      <p:sp>
        <p:nvSpPr>
          <p:cNvPr id="4106"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CBBA139C-D080-41B2-A71F-4BBCE506D918}" type="slidenum">
              <a:rPr lang="en-US" sz="1400"/>
              <a:pPr algn="r" eaLnBrk="1" hangingPunct="1"/>
              <a:t>3</a:t>
            </a:fld>
            <a:endParaRPr lang="en-US" sz="1400"/>
          </a:p>
        </p:txBody>
      </p:sp>
      <p:sp>
        <p:nvSpPr>
          <p:cNvPr id="4107"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8"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579"/>
          <p:cNvSpPr>
            <a:spLocks noChangeArrowheads="1"/>
          </p:cNvSpPr>
          <p:nvPr/>
        </p:nvSpPr>
        <p:spPr bwMode="auto">
          <a:xfrm>
            <a:off x="0" y="381000"/>
            <a:ext cx="41275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chemeClr val="accent2"/>
                </a:solidFill>
              </a:rPr>
              <a:t>Key inductor relationships:</a:t>
            </a:r>
          </a:p>
          <a:p>
            <a:pPr>
              <a:spcBef>
                <a:spcPct val="20000"/>
              </a:spcBef>
              <a:tabLst>
                <a:tab pos="292100" algn="l"/>
              </a:tabLst>
            </a:pPr>
            <a:r>
              <a:rPr lang="en-US" sz="2200">
                <a:solidFill>
                  <a:schemeClr val="accent2"/>
                </a:solidFill>
              </a:rPr>
              <a:t>Show that </a:t>
            </a:r>
          </a:p>
        </p:txBody>
      </p:sp>
      <p:graphicFrame>
        <p:nvGraphicFramePr>
          <p:cNvPr id="31747" name="Object 1581"/>
          <p:cNvGraphicFramePr>
            <a:graphicFrameLocks noChangeAspect="1"/>
          </p:cNvGraphicFramePr>
          <p:nvPr/>
        </p:nvGraphicFramePr>
        <p:xfrm>
          <a:off x="152400" y="1219200"/>
          <a:ext cx="2266950" cy="2667000"/>
        </p:xfrm>
        <a:graphic>
          <a:graphicData uri="http://schemas.openxmlformats.org/presentationml/2006/ole">
            <mc:AlternateContent xmlns:mc="http://schemas.openxmlformats.org/markup-compatibility/2006">
              <mc:Choice xmlns:v="urn:schemas-microsoft-com:vml" Requires="v">
                <p:oleObj spid="_x0000_s31751" name="Equation" r:id="rId3" imgW="1993900" imgH="2006600" progId="Equation.DSMT4">
                  <p:embed/>
                </p:oleObj>
              </mc:Choice>
              <mc:Fallback>
                <p:oleObj name="Equation" r:id="rId3" imgW="1993900" imgH="2006600" progId="Equation.DSMT4">
                  <p:embed/>
                  <p:pic>
                    <p:nvPicPr>
                      <p:cNvPr id="0" name="Object 158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219200"/>
                        <a:ext cx="2266950" cy="2667000"/>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48"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D7DEB66C-B8AA-4457-9BF5-2890914F8C32}" type="slidenum">
              <a:rPr lang="en-US" sz="1400"/>
              <a:pPr algn="r" eaLnBrk="1" hangingPunct="1"/>
              <a:t>30</a:t>
            </a:fld>
            <a:endParaRPr lang="en-US" sz="1400"/>
          </a:p>
        </p:txBody>
      </p:sp>
      <p:sp>
        <p:nvSpPr>
          <p:cNvPr id="31749"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0"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2"/>
          <p:cNvSpPr>
            <a:spLocks noChangeArrowheads="1"/>
          </p:cNvSpPr>
          <p:nvPr/>
        </p:nvSpPr>
        <p:spPr bwMode="auto">
          <a:xfrm>
            <a:off x="0" y="381000"/>
            <a:ext cx="91440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rgbClr val="FF3300"/>
                </a:solidFill>
              </a:rPr>
              <a:t>Example</a:t>
            </a:r>
            <a:r>
              <a:rPr lang="en-US" sz="2200">
                <a:solidFill>
                  <a:srgbClr val="FF3300"/>
                </a:solidFill>
              </a:rPr>
              <a:t>:  Find i(t) through the inductor shown if v(t) = 2e</a:t>
            </a:r>
            <a:r>
              <a:rPr lang="en-US" sz="2200" baseline="30000">
                <a:solidFill>
                  <a:srgbClr val="FF3300"/>
                </a:solidFill>
              </a:rPr>
              <a:t>-40t</a:t>
            </a:r>
            <a:r>
              <a:rPr lang="en-US" sz="2200">
                <a:solidFill>
                  <a:srgbClr val="FF3300"/>
                </a:solidFill>
              </a:rPr>
              <a:t> V.  Assume that there is no initial energy stored in the inductor.</a:t>
            </a:r>
            <a:endParaRPr lang="en-US" sz="2200"/>
          </a:p>
        </p:txBody>
      </p:sp>
      <p:sp>
        <p:nvSpPr>
          <p:cNvPr id="32771" name="Rectangle 14"/>
          <p:cNvSpPr>
            <a:spLocks noChangeArrowheads="1"/>
          </p:cNvSpPr>
          <p:nvPr/>
        </p:nvSpPr>
        <p:spPr bwMode="auto">
          <a:xfrm>
            <a:off x="0" y="4368800"/>
            <a:ext cx="91440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rgbClr val="FF3300"/>
                </a:solidFill>
              </a:rPr>
              <a:t>Example</a:t>
            </a:r>
            <a:r>
              <a:rPr lang="en-US" sz="2200">
                <a:solidFill>
                  <a:srgbClr val="FF3300"/>
                </a:solidFill>
              </a:rPr>
              <a:t>:  The toroidal inductor shown has L = 46 </a:t>
            </a:r>
            <a:r>
              <a:rPr lang="en-US" sz="2200">
                <a:solidFill>
                  <a:srgbClr val="FF3300"/>
                </a:solidFill>
                <a:latin typeface="Symbol" pitchFamily="18" charset="2"/>
              </a:rPr>
              <a:t>m</a:t>
            </a:r>
            <a:r>
              <a:rPr lang="en-US" sz="2200">
                <a:solidFill>
                  <a:srgbClr val="FF3300"/>
                </a:solidFill>
              </a:rPr>
              <a:t>H and is rated for a maximum current of 2A.  What is the maximum energy that could be stored in the inductor?</a:t>
            </a:r>
            <a:endParaRPr lang="en-US" sz="2200"/>
          </a:p>
        </p:txBody>
      </p:sp>
      <p:sp>
        <p:nvSpPr>
          <p:cNvPr id="32772" name="Rectangle 15"/>
          <p:cNvSpPr>
            <a:spLocks noChangeArrowheads="1"/>
          </p:cNvSpPr>
          <p:nvPr/>
        </p:nvSpPr>
        <p:spPr bwMode="auto">
          <a:xfrm>
            <a:off x="0" y="2743200"/>
            <a:ext cx="80645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rgbClr val="FF3300"/>
                </a:solidFill>
              </a:rPr>
              <a:t>Example</a:t>
            </a:r>
            <a:r>
              <a:rPr lang="en-US" sz="2200">
                <a:solidFill>
                  <a:srgbClr val="FF3300"/>
                </a:solidFill>
              </a:rPr>
              <a:t>:  Find v(t) across the inductor if i(t) = 10cos(400t) mA.</a:t>
            </a:r>
            <a:endParaRPr lang="en-US" sz="2200"/>
          </a:p>
        </p:txBody>
      </p:sp>
      <p:graphicFrame>
        <p:nvGraphicFramePr>
          <p:cNvPr id="32773" name="Object 17"/>
          <p:cNvGraphicFramePr>
            <a:graphicFrameLocks noChangeAspect="1"/>
          </p:cNvGraphicFramePr>
          <p:nvPr/>
        </p:nvGraphicFramePr>
        <p:xfrm>
          <a:off x="381000" y="1273175"/>
          <a:ext cx="2814638" cy="1470025"/>
        </p:xfrm>
        <a:graphic>
          <a:graphicData uri="http://schemas.openxmlformats.org/presentationml/2006/ole">
            <mc:AlternateContent xmlns:mc="http://schemas.openxmlformats.org/markup-compatibility/2006">
              <mc:Choice xmlns:v="urn:schemas-microsoft-com:vml" Requires="v">
                <p:oleObj spid="_x0000_s32779" name="Microsoft Draw Drawing" r:id="rId3" imgW="1708560" imgH="875520" progId="MSDraw.Drawing.8.1">
                  <p:embed/>
                </p:oleObj>
              </mc:Choice>
              <mc:Fallback>
                <p:oleObj name="Microsoft Draw Drawing" r:id="rId3" imgW="1708560" imgH="875520" progId="MSDraw.Drawing.8.1">
                  <p:embed/>
                  <p:pic>
                    <p:nvPicPr>
                      <p:cNvPr id="0" name="Object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273175"/>
                        <a:ext cx="2814638"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2774" name="Picture 18" descr="D:\EGR271\Images\Inductors\46uH, 2A inductor (all electronics).jpg"/>
          <p:cNvPicPr>
            <a:picLocks noChangeAspect="1" noChangeArrowheads="1"/>
          </p:cNvPicPr>
          <p:nvPr/>
        </p:nvPicPr>
        <p:blipFill>
          <a:blip r:embed="rId5">
            <a:extLst>
              <a:ext uri="{28A0092B-C50C-407E-A947-70E740481C1C}">
                <a14:useLocalDpi xmlns:a14="http://schemas.microsoft.com/office/drawing/2010/main" val="0"/>
              </a:ext>
            </a:extLst>
          </a:blip>
          <a:srcRect l="22000" r="22000" b="64000"/>
          <a:stretch>
            <a:fillRect/>
          </a:stretch>
        </p:blipFill>
        <p:spPr bwMode="auto">
          <a:xfrm>
            <a:off x="1676400" y="5257800"/>
            <a:ext cx="2489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2775" name="Object 19"/>
          <p:cNvGraphicFramePr>
            <a:graphicFrameLocks noChangeAspect="1"/>
          </p:cNvGraphicFramePr>
          <p:nvPr/>
        </p:nvGraphicFramePr>
        <p:xfrm>
          <a:off x="604838" y="3149600"/>
          <a:ext cx="2590800" cy="1352550"/>
        </p:xfrm>
        <a:graphic>
          <a:graphicData uri="http://schemas.openxmlformats.org/presentationml/2006/ole">
            <mc:AlternateContent xmlns:mc="http://schemas.openxmlformats.org/markup-compatibility/2006">
              <mc:Choice xmlns:v="urn:schemas-microsoft-com:vml" Requires="v">
                <p:oleObj spid="_x0000_s32780" name="Microsoft Draw Drawing" r:id="rId6" imgW="1708560" imgH="846720" progId="MSDraw.Drawing.8.1">
                  <p:embed/>
                </p:oleObj>
              </mc:Choice>
              <mc:Fallback>
                <p:oleObj name="Microsoft Draw Drawing" r:id="rId6" imgW="1708560" imgH="846720" progId="MSDraw.Drawing.8.1">
                  <p:embed/>
                  <p:pic>
                    <p:nvPicPr>
                      <p:cNvPr id="0" name="Object 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4838" y="3149600"/>
                        <a:ext cx="2590800"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2776"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C926DD81-1F46-4EB7-A4C5-1277A4ADB2F9}" type="slidenum">
              <a:rPr lang="en-US" sz="1400"/>
              <a:pPr algn="r" eaLnBrk="1" hangingPunct="1"/>
              <a:t>31</a:t>
            </a:fld>
            <a:endParaRPr lang="en-US" sz="1400"/>
          </a:p>
        </p:txBody>
      </p:sp>
      <p:sp>
        <p:nvSpPr>
          <p:cNvPr id="32777"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78"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1"/>
          <p:cNvSpPr>
            <a:spLocks noChangeArrowheads="1"/>
          </p:cNvSpPr>
          <p:nvPr/>
        </p:nvSpPr>
        <p:spPr bwMode="auto">
          <a:xfrm>
            <a:off x="0" y="419100"/>
            <a:ext cx="91440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rgbClr val="FF3300"/>
                </a:solidFill>
              </a:rPr>
              <a:t>Example</a:t>
            </a:r>
            <a:r>
              <a:rPr lang="en-US" sz="2200">
                <a:solidFill>
                  <a:srgbClr val="FF3300"/>
                </a:solidFill>
              </a:rPr>
              <a:t>:  Sketch v(t), p(t), and w(t) if the graph of i(t) shown below represents the current through a 2H inductor.</a:t>
            </a:r>
            <a:endParaRPr lang="en-US" sz="2200"/>
          </a:p>
        </p:txBody>
      </p:sp>
      <p:graphicFrame>
        <p:nvGraphicFramePr>
          <p:cNvPr id="33795" name="Object 12"/>
          <p:cNvGraphicFramePr>
            <a:graphicFrameLocks noChangeAspect="1"/>
          </p:cNvGraphicFramePr>
          <p:nvPr/>
        </p:nvGraphicFramePr>
        <p:xfrm>
          <a:off x="0" y="1219200"/>
          <a:ext cx="4391025" cy="1981200"/>
        </p:xfrm>
        <a:graphic>
          <a:graphicData uri="http://schemas.openxmlformats.org/presentationml/2006/ole">
            <mc:AlternateContent xmlns:mc="http://schemas.openxmlformats.org/markup-compatibility/2006">
              <mc:Choice xmlns:v="urn:schemas-microsoft-com:vml" Requires="v">
                <p:oleObj spid="_x0000_s33799" name="Microsoft Draw Drawing" r:id="rId3" imgW="3056400" imgH="1379880" progId="MSDraw.Drawing.8.1">
                  <p:embed/>
                </p:oleObj>
              </mc:Choice>
              <mc:Fallback>
                <p:oleObj name="Microsoft Draw Drawing" r:id="rId3" imgW="3056400" imgH="1379880" progId="MSDraw.Drawing.8.1">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219200"/>
                        <a:ext cx="439102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796"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146AABF4-A882-4264-8A5B-95107CCF1835}" type="slidenum">
              <a:rPr lang="en-US" sz="1400"/>
              <a:pPr algn="r" eaLnBrk="1" hangingPunct="1"/>
              <a:t>32</a:t>
            </a:fld>
            <a:endParaRPr lang="en-US" sz="1400"/>
          </a:p>
        </p:txBody>
      </p:sp>
      <p:sp>
        <p:nvSpPr>
          <p:cNvPr id="33797"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798"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ChangeArrowheads="1"/>
          </p:cNvSpPr>
          <p:nvPr/>
        </p:nvSpPr>
        <p:spPr bwMode="auto">
          <a:xfrm>
            <a:off x="0" y="381000"/>
            <a:ext cx="4216400" cy="96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chemeClr val="accent2"/>
                </a:solidFill>
              </a:rPr>
              <a:t>Series Inductance</a:t>
            </a:r>
          </a:p>
          <a:p>
            <a:pPr>
              <a:spcBef>
                <a:spcPct val="20000"/>
              </a:spcBef>
              <a:tabLst>
                <a:tab pos="292100" algn="l"/>
              </a:tabLst>
            </a:pPr>
            <a:r>
              <a:rPr lang="en-US" sz="2200">
                <a:solidFill>
                  <a:schemeClr val="accent2"/>
                </a:solidFill>
              </a:rPr>
              <a:t>KVL can be used to show that:</a:t>
            </a:r>
            <a:endParaRPr lang="en-US" sz="2200"/>
          </a:p>
        </p:txBody>
      </p:sp>
      <p:sp>
        <p:nvSpPr>
          <p:cNvPr id="34819" name="Rectangle 9"/>
          <p:cNvSpPr>
            <a:spLocks noChangeArrowheads="1"/>
          </p:cNvSpPr>
          <p:nvPr/>
        </p:nvSpPr>
        <p:spPr bwMode="auto">
          <a:xfrm>
            <a:off x="3603625" y="1511300"/>
            <a:ext cx="5540375"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a:solidFill>
                  <a:srgbClr val="FF3300"/>
                </a:solidFill>
              </a:rPr>
              <a:t>(</a:t>
            </a:r>
            <a:r>
              <a:rPr lang="en-US" sz="2200" b="1" i="1">
                <a:solidFill>
                  <a:srgbClr val="FF3300"/>
                </a:solidFill>
              </a:rPr>
              <a:t>Series inductors combine like series resistors)</a:t>
            </a:r>
          </a:p>
        </p:txBody>
      </p:sp>
      <p:graphicFrame>
        <p:nvGraphicFramePr>
          <p:cNvPr id="34820" name="Object 2048"/>
          <p:cNvGraphicFramePr>
            <a:graphicFrameLocks noChangeAspect="1"/>
          </p:cNvGraphicFramePr>
          <p:nvPr/>
        </p:nvGraphicFramePr>
        <p:xfrm>
          <a:off x="3773488" y="793750"/>
          <a:ext cx="4732337" cy="385763"/>
        </p:xfrm>
        <a:graphic>
          <a:graphicData uri="http://schemas.openxmlformats.org/presentationml/2006/ole">
            <mc:AlternateContent xmlns:mc="http://schemas.openxmlformats.org/markup-compatibility/2006">
              <mc:Choice xmlns:v="urn:schemas-microsoft-com:vml" Requires="v">
                <p:oleObj spid="_x0000_s34829" name="Equation" r:id="rId3" imgW="4457700" imgH="292100" progId="Equation.DSMT4">
                  <p:embed/>
                </p:oleObj>
              </mc:Choice>
              <mc:Fallback>
                <p:oleObj name="Equation" r:id="rId3" imgW="4457700" imgH="292100" progId="Equation.DSMT4">
                  <p:embed/>
                  <p:pic>
                    <p:nvPicPr>
                      <p:cNvPr id="0" name="Object 20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3488" y="793750"/>
                        <a:ext cx="4732337" cy="385763"/>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821" name="Rectangle 12"/>
          <p:cNvSpPr>
            <a:spLocks noChangeArrowheads="1"/>
          </p:cNvSpPr>
          <p:nvPr/>
        </p:nvSpPr>
        <p:spPr bwMode="auto">
          <a:xfrm>
            <a:off x="0" y="4318000"/>
            <a:ext cx="76581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rgbClr val="FF3300"/>
                </a:solidFill>
              </a:rPr>
              <a:t>Example</a:t>
            </a:r>
            <a:r>
              <a:rPr lang="en-US" sz="2200">
                <a:solidFill>
                  <a:srgbClr val="FF3300"/>
                </a:solidFill>
              </a:rPr>
              <a:t>:  Find the equivalent inductance between terminals a and b.</a:t>
            </a:r>
          </a:p>
        </p:txBody>
      </p:sp>
      <p:graphicFrame>
        <p:nvGraphicFramePr>
          <p:cNvPr id="34822" name="Object 2049"/>
          <p:cNvGraphicFramePr>
            <a:graphicFrameLocks noChangeAspect="1"/>
          </p:cNvGraphicFramePr>
          <p:nvPr/>
        </p:nvGraphicFramePr>
        <p:xfrm>
          <a:off x="762000" y="4876800"/>
          <a:ext cx="4070350" cy="1828800"/>
        </p:xfrm>
        <a:graphic>
          <a:graphicData uri="http://schemas.openxmlformats.org/presentationml/2006/ole">
            <mc:AlternateContent xmlns:mc="http://schemas.openxmlformats.org/markup-compatibility/2006">
              <mc:Choice xmlns:v="urn:schemas-microsoft-com:vml" Requires="v">
                <p:oleObj spid="_x0000_s34830" name="Microsoft Draw Drawing" r:id="rId5" imgW="3445560" imgH="1503360" progId="MSDraw.Drawing.8.1">
                  <p:embed/>
                </p:oleObj>
              </mc:Choice>
              <mc:Fallback>
                <p:oleObj name="Microsoft Draw Drawing" r:id="rId5" imgW="3445560" imgH="1503360" progId="MSDraw.Drawing.8.1">
                  <p:embed/>
                  <p:pic>
                    <p:nvPicPr>
                      <p:cNvPr id="0" name="Object 204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4876800"/>
                        <a:ext cx="407035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823" name="Rectangle 15"/>
          <p:cNvSpPr>
            <a:spLocks noChangeArrowheads="1"/>
          </p:cNvSpPr>
          <p:nvPr/>
        </p:nvSpPr>
        <p:spPr bwMode="auto">
          <a:xfrm>
            <a:off x="0" y="2209800"/>
            <a:ext cx="37734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chemeClr val="accent2"/>
                </a:solidFill>
              </a:rPr>
              <a:t>Parallel Inductance</a:t>
            </a:r>
          </a:p>
          <a:p>
            <a:pPr>
              <a:spcBef>
                <a:spcPct val="20000"/>
              </a:spcBef>
              <a:tabLst>
                <a:tab pos="292100" algn="l"/>
              </a:tabLst>
            </a:pPr>
            <a:r>
              <a:rPr lang="en-US" sz="2200">
                <a:solidFill>
                  <a:schemeClr val="accent2"/>
                </a:solidFill>
              </a:rPr>
              <a:t>KCL can be used to show that:</a:t>
            </a:r>
            <a:endParaRPr lang="en-US" sz="2200"/>
          </a:p>
        </p:txBody>
      </p:sp>
      <p:sp>
        <p:nvSpPr>
          <p:cNvPr id="34824" name="Rectangle 16"/>
          <p:cNvSpPr>
            <a:spLocks noChangeArrowheads="1"/>
          </p:cNvSpPr>
          <p:nvPr/>
        </p:nvSpPr>
        <p:spPr bwMode="auto">
          <a:xfrm>
            <a:off x="2971800" y="3517900"/>
            <a:ext cx="61722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a:solidFill>
                  <a:srgbClr val="FF3300"/>
                </a:solidFill>
              </a:rPr>
              <a:t>(</a:t>
            </a:r>
            <a:r>
              <a:rPr lang="en-US" sz="2200" b="1" i="1">
                <a:solidFill>
                  <a:srgbClr val="FF3300"/>
                </a:solidFill>
              </a:rPr>
              <a:t>Parallel inductors combine like parallel resistors)</a:t>
            </a:r>
          </a:p>
        </p:txBody>
      </p:sp>
      <p:graphicFrame>
        <p:nvGraphicFramePr>
          <p:cNvPr id="34825" name="Object 2050"/>
          <p:cNvGraphicFramePr>
            <a:graphicFrameLocks noChangeAspect="1"/>
          </p:cNvGraphicFramePr>
          <p:nvPr/>
        </p:nvGraphicFramePr>
        <p:xfrm>
          <a:off x="3697288" y="2392363"/>
          <a:ext cx="5219700" cy="1011237"/>
        </p:xfrm>
        <a:graphic>
          <a:graphicData uri="http://schemas.openxmlformats.org/presentationml/2006/ole">
            <mc:AlternateContent xmlns:mc="http://schemas.openxmlformats.org/markup-compatibility/2006">
              <mc:Choice xmlns:v="urn:schemas-microsoft-com:vml" Requires="v">
                <p:oleObj spid="_x0000_s34831" name="Equation" r:id="rId7" imgW="5194300" imgH="812800" progId="Equation.DSMT4">
                  <p:embed/>
                </p:oleObj>
              </mc:Choice>
              <mc:Fallback>
                <p:oleObj name="Equation" r:id="rId7" imgW="5194300" imgH="812800" progId="Equation.DSMT4">
                  <p:embed/>
                  <p:pic>
                    <p:nvPicPr>
                      <p:cNvPr id="0" name="Object 205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97288" y="2392363"/>
                        <a:ext cx="5219700" cy="1011237"/>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826"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0E477E38-C65F-42D2-9F7A-BBB26564A2A5}" type="slidenum">
              <a:rPr lang="en-US" sz="1400"/>
              <a:pPr algn="r" eaLnBrk="1" hangingPunct="1"/>
              <a:t>33</a:t>
            </a:fld>
            <a:endParaRPr lang="en-US" sz="1400"/>
          </a:p>
        </p:txBody>
      </p:sp>
      <p:sp>
        <p:nvSpPr>
          <p:cNvPr id="34827"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28"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9"/>
          <p:cNvSpPr>
            <a:spLocks noChangeArrowheads="1"/>
          </p:cNvSpPr>
          <p:nvPr/>
        </p:nvSpPr>
        <p:spPr bwMode="auto">
          <a:xfrm>
            <a:off x="0" y="381000"/>
            <a:ext cx="9144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000" b="1" u="sng">
                <a:solidFill>
                  <a:schemeClr val="accent2"/>
                </a:solidFill>
              </a:rPr>
              <a:t>Non-ideal effects in inductors</a:t>
            </a:r>
          </a:p>
          <a:p>
            <a:pPr>
              <a:spcBef>
                <a:spcPct val="20000"/>
              </a:spcBef>
              <a:tabLst>
                <a:tab pos="292100" algn="l"/>
              </a:tabLst>
            </a:pPr>
            <a:r>
              <a:rPr lang="en-US" sz="2000">
                <a:solidFill>
                  <a:schemeClr val="accent2"/>
                </a:solidFill>
              </a:rPr>
              <a:t>Resistors and capacitors typically act quite closely to their ideal models.  Inductors, however, often do not.  There are numerous non-ideal effects in inductors, including:</a:t>
            </a:r>
          </a:p>
          <a:p>
            <a:pPr lvl="1">
              <a:spcBef>
                <a:spcPct val="20000"/>
              </a:spcBef>
              <a:buFontTx/>
              <a:buChar char="•"/>
              <a:tabLst>
                <a:tab pos="292100" algn="l"/>
              </a:tabLst>
            </a:pPr>
            <a:r>
              <a:rPr lang="en-US" sz="2000">
                <a:solidFill>
                  <a:schemeClr val="accent2"/>
                </a:solidFill>
              </a:rPr>
              <a:t>  coil resistance</a:t>
            </a:r>
          </a:p>
          <a:p>
            <a:pPr lvl="1">
              <a:spcBef>
                <a:spcPct val="20000"/>
              </a:spcBef>
              <a:buFontTx/>
              <a:buChar char="•"/>
              <a:tabLst>
                <a:tab pos="292100" algn="l"/>
              </a:tabLst>
            </a:pPr>
            <a:r>
              <a:rPr lang="en-US" sz="2000">
                <a:solidFill>
                  <a:schemeClr val="accent2"/>
                </a:solidFill>
              </a:rPr>
              <a:t>  eddy currents</a:t>
            </a:r>
          </a:p>
          <a:p>
            <a:pPr lvl="1">
              <a:spcBef>
                <a:spcPct val="20000"/>
              </a:spcBef>
              <a:buFontTx/>
              <a:buChar char="•"/>
              <a:tabLst>
                <a:tab pos="292100" algn="l"/>
              </a:tabLst>
            </a:pPr>
            <a:r>
              <a:rPr lang="en-US" sz="2000">
                <a:solidFill>
                  <a:schemeClr val="accent2"/>
                </a:solidFill>
              </a:rPr>
              <a:t>  hysteresis</a:t>
            </a:r>
          </a:p>
          <a:p>
            <a:pPr lvl="1">
              <a:spcBef>
                <a:spcPct val="20000"/>
              </a:spcBef>
              <a:buFontTx/>
              <a:buChar char="•"/>
              <a:tabLst>
                <a:tab pos="292100" algn="l"/>
              </a:tabLst>
            </a:pPr>
            <a:r>
              <a:rPr lang="en-US" sz="2000">
                <a:solidFill>
                  <a:schemeClr val="accent2"/>
                </a:solidFill>
              </a:rPr>
              <a:t>  L varies somewhat with current (it should be a constant)</a:t>
            </a:r>
          </a:p>
          <a:p>
            <a:pPr lvl="1">
              <a:spcBef>
                <a:spcPct val="20000"/>
              </a:spcBef>
              <a:buFontTx/>
              <a:buChar char="•"/>
              <a:tabLst>
                <a:tab pos="292100" algn="l"/>
              </a:tabLst>
            </a:pPr>
            <a:r>
              <a:rPr lang="en-US" sz="2000">
                <a:solidFill>
                  <a:schemeClr val="accent2"/>
                </a:solidFill>
              </a:rPr>
              <a:t>  L varies somewhat with frequency (it should be constant)</a:t>
            </a:r>
          </a:p>
          <a:p>
            <a:pPr>
              <a:spcBef>
                <a:spcPct val="20000"/>
              </a:spcBef>
              <a:tabLst>
                <a:tab pos="292100" algn="l"/>
              </a:tabLst>
            </a:pPr>
            <a:r>
              <a:rPr lang="en-US" sz="2000">
                <a:solidFill>
                  <a:schemeClr val="accent2"/>
                </a:solidFill>
              </a:rPr>
              <a:t>Additionally, inductors are often bulky compared to capacitors.   In some cases, circuits with capacitors or inductors can be used to perform the same function.  In these cases, capacitor circuits are preferred due to the problems with inductors listed above. </a:t>
            </a:r>
          </a:p>
          <a:p>
            <a:pPr>
              <a:spcBef>
                <a:spcPct val="20000"/>
              </a:spcBef>
              <a:tabLst>
                <a:tab pos="292100" algn="l"/>
              </a:tabLst>
            </a:pPr>
            <a:endParaRPr lang="en-US" sz="2000">
              <a:solidFill>
                <a:schemeClr val="accent2"/>
              </a:solidFill>
            </a:endParaRPr>
          </a:p>
          <a:p>
            <a:pPr>
              <a:spcBef>
                <a:spcPct val="20000"/>
              </a:spcBef>
              <a:tabLst>
                <a:tab pos="292100" algn="l"/>
              </a:tabLst>
            </a:pPr>
            <a:r>
              <a:rPr lang="en-US" sz="2000">
                <a:solidFill>
                  <a:schemeClr val="accent2"/>
                </a:solidFill>
              </a:rPr>
              <a:t>Inductor models often include a series coil resistance, as shown below.</a:t>
            </a:r>
          </a:p>
        </p:txBody>
      </p:sp>
      <p:graphicFrame>
        <p:nvGraphicFramePr>
          <p:cNvPr id="35843" name="Object 1024"/>
          <p:cNvGraphicFramePr>
            <a:graphicFrameLocks noChangeAspect="1"/>
          </p:cNvGraphicFramePr>
          <p:nvPr/>
        </p:nvGraphicFramePr>
        <p:xfrm>
          <a:off x="0" y="5181600"/>
          <a:ext cx="4748213" cy="1447800"/>
        </p:xfrm>
        <a:graphic>
          <a:graphicData uri="http://schemas.openxmlformats.org/presentationml/2006/ole">
            <mc:AlternateContent xmlns:mc="http://schemas.openxmlformats.org/markup-compatibility/2006">
              <mc:Choice xmlns:v="urn:schemas-microsoft-com:vml" Requires="v">
                <p:oleObj spid="_x0000_s35848" name="Microsoft Draw Drawing" r:id="rId3" imgW="3341160" imgH="989640" progId="MSDraw.Drawing.8.1">
                  <p:embed/>
                </p:oleObj>
              </mc:Choice>
              <mc:Fallback>
                <p:oleObj name="Microsoft Draw Drawing" r:id="rId3" imgW="3341160" imgH="989640" progId="MSDraw.Drawing.8.1">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181600"/>
                        <a:ext cx="4748213"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844" name="Text Box 13"/>
          <p:cNvSpPr txBox="1">
            <a:spLocks noChangeArrowheads="1"/>
          </p:cNvSpPr>
          <p:nvPr/>
        </p:nvSpPr>
        <p:spPr bwMode="auto">
          <a:xfrm>
            <a:off x="4572000" y="5181600"/>
            <a:ext cx="4572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2000" b="1" i="1" u="sng">
                <a:solidFill>
                  <a:srgbClr val="FF3300"/>
                </a:solidFill>
              </a:rPr>
              <a:t>Typical values of R</a:t>
            </a:r>
            <a:r>
              <a:rPr lang="en-US" sz="2000" b="1" i="1" u="sng" baseline="-25000">
                <a:solidFill>
                  <a:srgbClr val="FF3300"/>
                </a:solidFill>
              </a:rPr>
              <a:t>coil</a:t>
            </a:r>
            <a:r>
              <a:rPr lang="en-US" sz="2000" b="1" i="1">
                <a:solidFill>
                  <a:srgbClr val="FF3300"/>
                </a:solidFill>
              </a:rPr>
              <a:t>:</a:t>
            </a:r>
          </a:p>
          <a:p>
            <a:pPr eaLnBrk="1" hangingPunct="1"/>
            <a:r>
              <a:rPr lang="en-US" sz="2000" b="1" i="1">
                <a:solidFill>
                  <a:srgbClr val="FF3300"/>
                </a:solidFill>
              </a:rPr>
              <a:t>From a few ohms (small inductors) to hundreds of ohms (large iron-core inductors).</a:t>
            </a:r>
          </a:p>
        </p:txBody>
      </p:sp>
      <p:sp>
        <p:nvSpPr>
          <p:cNvPr id="35845"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FFD04098-DD23-4DDF-9E99-2BCB101C67B6}" type="slidenum">
              <a:rPr lang="en-US" sz="1400"/>
              <a:pPr algn="r" eaLnBrk="1" hangingPunct="1"/>
              <a:t>34</a:t>
            </a:fld>
            <a:endParaRPr lang="en-US" sz="1400"/>
          </a:p>
        </p:txBody>
      </p:sp>
      <p:sp>
        <p:nvSpPr>
          <p:cNvPr id="35846"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47"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8"/>
          <p:cNvSpPr>
            <a:spLocks noChangeArrowheads="1"/>
          </p:cNvSpPr>
          <p:nvPr/>
        </p:nvSpPr>
        <p:spPr bwMode="auto">
          <a:xfrm>
            <a:off x="0" y="381000"/>
            <a:ext cx="91440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chemeClr val="accent2"/>
                </a:solidFill>
              </a:rPr>
              <a:t>Two key facts about inductors</a:t>
            </a:r>
            <a:r>
              <a:rPr lang="en-US" sz="2200">
                <a:solidFill>
                  <a:schemeClr val="accent2"/>
                </a:solidFill>
              </a:rPr>
              <a:t>:</a:t>
            </a:r>
          </a:p>
          <a:p>
            <a:pPr>
              <a:spcBef>
                <a:spcPct val="20000"/>
              </a:spcBef>
              <a:tabLst>
                <a:tab pos="292100" algn="l"/>
              </a:tabLst>
            </a:pPr>
            <a:r>
              <a:rPr lang="en-US" sz="2200" b="1" i="1">
                <a:solidFill>
                  <a:schemeClr val="accent2"/>
                </a:solidFill>
              </a:rPr>
              <a:t>1)	An inductor’s current cannot change instantaneously.</a:t>
            </a:r>
            <a:endParaRPr lang="en-US" sz="2200">
              <a:solidFill>
                <a:schemeClr val="accent2"/>
              </a:solidFill>
            </a:endParaRPr>
          </a:p>
          <a:p>
            <a:pPr marL="685800" lvl="1" indent="-228600">
              <a:lnSpc>
                <a:spcPct val="110000"/>
              </a:lnSpc>
              <a:spcBef>
                <a:spcPct val="20000"/>
              </a:spcBef>
              <a:buFontTx/>
              <a:buChar char="•"/>
              <a:tabLst>
                <a:tab pos="292100" algn="l"/>
              </a:tabLst>
            </a:pPr>
            <a:r>
              <a:rPr lang="en-US" sz="2200">
                <a:solidFill>
                  <a:schemeClr val="accent2"/>
                </a:solidFill>
              </a:rPr>
              <a:t>	This is sometimes expressed as I</a:t>
            </a:r>
            <a:r>
              <a:rPr lang="en-US" sz="2200" baseline="-25000">
                <a:solidFill>
                  <a:schemeClr val="accent2"/>
                </a:solidFill>
              </a:rPr>
              <a:t>L</a:t>
            </a:r>
            <a:r>
              <a:rPr lang="en-US" sz="2200">
                <a:solidFill>
                  <a:schemeClr val="accent2"/>
                </a:solidFill>
              </a:rPr>
              <a:t>(0</a:t>
            </a:r>
            <a:r>
              <a:rPr lang="en-US" sz="2200" baseline="30000">
                <a:solidFill>
                  <a:schemeClr val="accent2"/>
                </a:solidFill>
              </a:rPr>
              <a:t>+</a:t>
            </a:r>
            <a:r>
              <a:rPr lang="en-US" sz="2200">
                <a:solidFill>
                  <a:schemeClr val="accent2"/>
                </a:solidFill>
              </a:rPr>
              <a:t>) = I</a:t>
            </a:r>
            <a:r>
              <a:rPr lang="en-US" sz="2200" baseline="-25000">
                <a:solidFill>
                  <a:schemeClr val="accent2"/>
                </a:solidFill>
              </a:rPr>
              <a:t>L</a:t>
            </a:r>
            <a:r>
              <a:rPr lang="en-US" sz="2200">
                <a:solidFill>
                  <a:schemeClr val="accent2"/>
                </a:solidFill>
              </a:rPr>
              <a:t>(0</a:t>
            </a:r>
            <a:r>
              <a:rPr lang="en-US" sz="2200" baseline="30000">
                <a:solidFill>
                  <a:schemeClr val="accent2"/>
                </a:solidFill>
              </a:rPr>
              <a:t>-</a:t>
            </a:r>
            <a:r>
              <a:rPr lang="en-US" sz="2200">
                <a:solidFill>
                  <a:schemeClr val="accent2"/>
                </a:solidFill>
              </a:rPr>
              <a:t>)</a:t>
            </a:r>
          </a:p>
          <a:p>
            <a:pPr marL="685800" lvl="1" indent="-228600">
              <a:spcBef>
                <a:spcPct val="20000"/>
              </a:spcBef>
              <a:buFontTx/>
              <a:buChar char="•"/>
              <a:tabLst>
                <a:tab pos="292100" algn="l"/>
              </a:tabLst>
            </a:pPr>
            <a:r>
              <a:rPr lang="en-US" sz="2200">
                <a:solidFill>
                  <a:schemeClr val="accent2"/>
                </a:solidFill>
              </a:rPr>
              <a:t>	Discussion:</a:t>
            </a:r>
          </a:p>
          <a:p>
            <a:pPr>
              <a:spcBef>
                <a:spcPct val="20000"/>
              </a:spcBef>
              <a:tabLst>
                <a:tab pos="292100" algn="l"/>
              </a:tabLst>
            </a:pPr>
            <a:endParaRPr lang="en-US" sz="2200">
              <a:solidFill>
                <a:schemeClr val="accent2"/>
              </a:solidFill>
            </a:endParaRPr>
          </a:p>
          <a:p>
            <a:pPr>
              <a:spcBef>
                <a:spcPct val="20000"/>
              </a:spcBef>
              <a:tabLst>
                <a:tab pos="292100" algn="l"/>
              </a:tabLst>
            </a:pPr>
            <a:endParaRPr lang="en-US" sz="2200">
              <a:solidFill>
                <a:schemeClr val="accent2"/>
              </a:solidFill>
            </a:endParaRPr>
          </a:p>
          <a:p>
            <a:pPr>
              <a:spcBef>
                <a:spcPct val="20000"/>
              </a:spcBef>
              <a:tabLst>
                <a:tab pos="292100" algn="l"/>
              </a:tabLst>
            </a:pPr>
            <a:endParaRPr lang="en-US" sz="2200">
              <a:solidFill>
                <a:schemeClr val="accent2"/>
              </a:solidFill>
            </a:endParaRPr>
          </a:p>
          <a:p>
            <a:pPr>
              <a:spcBef>
                <a:spcPct val="20000"/>
              </a:spcBef>
              <a:tabLst>
                <a:tab pos="292100" algn="l"/>
              </a:tabLst>
            </a:pPr>
            <a:endParaRPr lang="en-US" sz="2200">
              <a:solidFill>
                <a:schemeClr val="accent2"/>
              </a:solidFill>
            </a:endParaRPr>
          </a:p>
          <a:p>
            <a:pPr>
              <a:spcBef>
                <a:spcPct val="20000"/>
              </a:spcBef>
              <a:tabLst>
                <a:tab pos="292100" algn="l"/>
              </a:tabLst>
            </a:pPr>
            <a:r>
              <a:rPr lang="en-US" sz="2200" b="1" i="1">
                <a:solidFill>
                  <a:schemeClr val="accent2"/>
                </a:solidFill>
              </a:rPr>
              <a:t>2)	An inductor looks like a short-circuit in steady-state.</a:t>
            </a:r>
          </a:p>
          <a:p>
            <a:pPr marL="685800" lvl="1" indent="-228600">
              <a:spcBef>
                <a:spcPct val="20000"/>
              </a:spcBef>
              <a:buFontTx/>
              <a:buChar char="•"/>
              <a:tabLst>
                <a:tab pos="292100" algn="l"/>
              </a:tabLst>
            </a:pPr>
            <a:r>
              <a:rPr lang="en-US" sz="2200">
                <a:solidFill>
                  <a:schemeClr val="accent2"/>
                </a:solidFill>
              </a:rPr>
              <a:t>“Steady-state” means that there have been no recent changes in the circuit or that any changing voltages or currents have had time to reach their final values.</a:t>
            </a:r>
          </a:p>
          <a:p>
            <a:pPr marL="685800" lvl="1" indent="-228600">
              <a:spcBef>
                <a:spcPct val="20000"/>
              </a:spcBef>
              <a:buFontTx/>
              <a:buChar char="•"/>
              <a:tabLst>
                <a:tab pos="292100" algn="l"/>
              </a:tabLst>
            </a:pPr>
            <a:r>
              <a:rPr lang="en-US" sz="2200">
                <a:solidFill>
                  <a:schemeClr val="accent2"/>
                </a:solidFill>
              </a:rPr>
              <a:t>Discussion:</a:t>
            </a:r>
            <a:endParaRPr lang="en-US" sz="2200"/>
          </a:p>
        </p:txBody>
      </p:sp>
      <p:sp>
        <p:nvSpPr>
          <p:cNvPr id="36867"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6502911F-F27A-4F30-BD81-3E7FEC74C44C}" type="slidenum">
              <a:rPr lang="en-US" sz="1400"/>
              <a:pPr algn="r" eaLnBrk="1" hangingPunct="1"/>
              <a:t>35</a:t>
            </a:fld>
            <a:endParaRPr lang="en-US" sz="1400"/>
          </a:p>
        </p:txBody>
      </p:sp>
      <p:sp>
        <p:nvSpPr>
          <p:cNvPr id="36868"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69"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ChangeArrowheads="1"/>
          </p:cNvSpPr>
          <p:nvPr/>
        </p:nvSpPr>
        <p:spPr bwMode="auto">
          <a:xfrm>
            <a:off x="0" y="381000"/>
            <a:ext cx="9144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rgbClr val="FF3300"/>
                </a:solidFill>
              </a:rPr>
              <a:t>Example</a:t>
            </a:r>
            <a:r>
              <a:rPr lang="en-US" sz="2200">
                <a:solidFill>
                  <a:srgbClr val="FF3300"/>
                </a:solidFill>
              </a:rPr>
              <a:t>:  The inductors in the circuit shown below have no initial stored energy.  The switch closes at t = 0 and after a “long time” the circuit reaches steady-state.  Find the current through each inductor after the circuit reaches steady-state.</a:t>
            </a:r>
          </a:p>
        </p:txBody>
      </p:sp>
      <p:pic>
        <p:nvPicPr>
          <p:cNvPr id="37891"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28800"/>
            <a:ext cx="7369175"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2"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38D44490-94CC-4C9A-BA28-977FBFE07A06}" type="slidenum">
              <a:rPr lang="en-US" sz="1400"/>
              <a:pPr algn="r" eaLnBrk="1" hangingPunct="1"/>
              <a:t>36</a:t>
            </a:fld>
            <a:endParaRPr lang="en-US" sz="1400"/>
          </a:p>
        </p:txBody>
      </p:sp>
      <p:sp>
        <p:nvSpPr>
          <p:cNvPr id="37893"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4"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6"/>
          <p:cNvSpPr>
            <a:spLocks noChangeArrowheads="1"/>
          </p:cNvSpPr>
          <p:nvPr/>
        </p:nvSpPr>
        <p:spPr bwMode="auto">
          <a:xfrm>
            <a:off x="0" y="381000"/>
            <a:ext cx="9144000" cy="93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rgbClr val="FF3300"/>
                </a:solidFill>
              </a:rPr>
              <a:t>Example</a:t>
            </a:r>
            <a:r>
              <a:rPr lang="en-US" sz="2200">
                <a:solidFill>
                  <a:srgbClr val="FF3300"/>
                </a:solidFill>
              </a:rPr>
              <a:t>:  The circuit below was in steady state before the switch opened at t = 0. Find i(0</a:t>
            </a:r>
            <a:r>
              <a:rPr lang="en-US" sz="2200" baseline="30000">
                <a:solidFill>
                  <a:srgbClr val="FF3300"/>
                </a:solidFill>
              </a:rPr>
              <a:t>-</a:t>
            </a:r>
            <a:r>
              <a:rPr lang="en-US" sz="2200">
                <a:solidFill>
                  <a:srgbClr val="FF3300"/>
                </a:solidFill>
              </a:rPr>
              <a:t>), i(0</a:t>
            </a:r>
            <a:r>
              <a:rPr lang="en-US" sz="2200" baseline="30000">
                <a:solidFill>
                  <a:srgbClr val="FF3300"/>
                </a:solidFill>
              </a:rPr>
              <a:t>+</a:t>
            </a:r>
            <a:r>
              <a:rPr lang="en-US" sz="2200">
                <a:solidFill>
                  <a:srgbClr val="FF3300"/>
                </a:solidFill>
              </a:rPr>
              <a:t>), v(0</a:t>
            </a:r>
            <a:r>
              <a:rPr lang="en-US" sz="2200" baseline="30000">
                <a:solidFill>
                  <a:srgbClr val="FF3300"/>
                </a:solidFill>
              </a:rPr>
              <a:t>-</a:t>
            </a:r>
            <a:r>
              <a:rPr lang="en-US" sz="2200">
                <a:solidFill>
                  <a:srgbClr val="FF3300"/>
                </a:solidFill>
              </a:rPr>
              <a:t>), v(0</a:t>
            </a:r>
            <a:r>
              <a:rPr lang="en-US" sz="2200" baseline="30000">
                <a:solidFill>
                  <a:srgbClr val="FF3300"/>
                </a:solidFill>
              </a:rPr>
              <a:t>+</a:t>
            </a:r>
            <a:r>
              <a:rPr lang="en-US" sz="2200">
                <a:solidFill>
                  <a:srgbClr val="FF3300"/>
                </a:solidFill>
              </a:rPr>
              <a:t>), and di(0</a:t>
            </a:r>
            <a:r>
              <a:rPr lang="en-US" sz="2200" baseline="30000">
                <a:solidFill>
                  <a:srgbClr val="FF3300"/>
                </a:solidFill>
              </a:rPr>
              <a:t>+</a:t>
            </a:r>
            <a:r>
              <a:rPr lang="en-US" sz="2200">
                <a:solidFill>
                  <a:srgbClr val="FF3300"/>
                </a:solidFill>
              </a:rPr>
              <a:t>)/dt.</a:t>
            </a:r>
          </a:p>
        </p:txBody>
      </p:sp>
      <p:grpSp>
        <p:nvGrpSpPr>
          <p:cNvPr id="38915" name="Group 95"/>
          <p:cNvGrpSpPr>
            <a:grpSpLocks/>
          </p:cNvGrpSpPr>
          <p:nvPr/>
        </p:nvGrpSpPr>
        <p:grpSpPr bwMode="auto">
          <a:xfrm>
            <a:off x="58738" y="1193800"/>
            <a:ext cx="4703762" cy="2365375"/>
            <a:chOff x="677627" y="1277550"/>
            <a:chExt cx="4703998" cy="2364175"/>
          </a:xfrm>
        </p:grpSpPr>
        <p:sp>
          <p:nvSpPr>
            <p:cNvPr id="38919" name="Oval 11"/>
            <p:cNvSpPr>
              <a:spLocks noChangeArrowheads="1"/>
            </p:cNvSpPr>
            <p:nvPr/>
          </p:nvSpPr>
          <p:spPr bwMode="auto">
            <a:xfrm>
              <a:off x="1214438" y="2344738"/>
              <a:ext cx="407987" cy="409575"/>
            </a:xfrm>
            <a:prstGeom prst="ellipse">
              <a:avLst/>
            </a:prstGeom>
            <a:solidFill>
              <a:srgbClr val="FFFFFF"/>
            </a:solidFill>
            <a:ln w="25400">
              <a:solidFill>
                <a:srgbClr val="0000FF"/>
              </a:solidFill>
              <a:round/>
              <a:headEnd/>
              <a:tailEnd/>
            </a:ln>
          </p:spPr>
          <p:txBody>
            <a:bodyPr/>
            <a:lstStyle/>
            <a:p>
              <a:endParaRPr lang="en-US"/>
            </a:p>
          </p:txBody>
        </p:sp>
        <p:sp>
          <p:nvSpPr>
            <p:cNvPr id="38920" name="Line 12"/>
            <p:cNvSpPr>
              <a:spLocks noChangeShapeType="1"/>
            </p:cNvSpPr>
            <p:nvPr/>
          </p:nvSpPr>
          <p:spPr bwMode="auto">
            <a:xfrm flipV="1">
              <a:off x="1417638" y="1593850"/>
              <a:ext cx="1587" cy="750888"/>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1" name="Line 13"/>
            <p:cNvSpPr>
              <a:spLocks noChangeShapeType="1"/>
            </p:cNvSpPr>
            <p:nvPr/>
          </p:nvSpPr>
          <p:spPr bwMode="auto">
            <a:xfrm>
              <a:off x="1417638" y="1593850"/>
              <a:ext cx="817562" cy="1588"/>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2" name="Line 14"/>
            <p:cNvSpPr>
              <a:spLocks noChangeShapeType="1"/>
            </p:cNvSpPr>
            <p:nvPr/>
          </p:nvSpPr>
          <p:spPr bwMode="auto">
            <a:xfrm flipV="1">
              <a:off x="2235200" y="1390650"/>
              <a:ext cx="204788" cy="20320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3" name="Line 15"/>
            <p:cNvSpPr>
              <a:spLocks noChangeShapeType="1"/>
            </p:cNvSpPr>
            <p:nvPr/>
          </p:nvSpPr>
          <p:spPr bwMode="auto">
            <a:xfrm>
              <a:off x="2508250" y="1593850"/>
              <a:ext cx="339725" cy="1588"/>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4" name="Line 16"/>
            <p:cNvSpPr>
              <a:spLocks noChangeShapeType="1"/>
            </p:cNvSpPr>
            <p:nvPr/>
          </p:nvSpPr>
          <p:spPr bwMode="auto">
            <a:xfrm flipV="1">
              <a:off x="2847975" y="1527175"/>
              <a:ext cx="68263" cy="66675"/>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5" name="Line 17"/>
            <p:cNvSpPr>
              <a:spLocks noChangeShapeType="1"/>
            </p:cNvSpPr>
            <p:nvPr/>
          </p:nvSpPr>
          <p:spPr bwMode="auto">
            <a:xfrm>
              <a:off x="2916238" y="1527175"/>
              <a:ext cx="68262" cy="134938"/>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6" name="Line 18"/>
            <p:cNvSpPr>
              <a:spLocks noChangeShapeType="1"/>
            </p:cNvSpPr>
            <p:nvPr/>
          </p:nvSpPr>
          <p:spPr bwMode="auto">
            <a:xfrm flipV="1">
              <a:off x="2984500" y="1527175"/>
              <a:ext cx="68263" cy="134938"/>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7" name="Line 19"/>
            <p:cNvSpPr>
              <a:spLocks noChangeShapeType="1"/>
            </p:cNvSpPr>
            <p:nvPr/>
          </p:nvSpPr>
          <p:spPr bwMode="auto">
            <a:xfrm>
              <a:off x="3052763" y="1527175"/>
              <a:ext cx="68262" cy="134938"/>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8" name="Line 20"/>
            <p:cNvSpPr>
              <a:spLocks noChangeShapeType="1"/>
            </p:cNvSpPr>
            <p:nvPr/>
          </p:nvSpPr>
          <p:spPr bwMode="auto">
            <a:xfrm flipV="1">
              <a:off x="3121025" y="1527175"/>
              <a:ext cx="66675" cy="134938"/>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9" name="Line 21"/>
            <p:cNvSpPr>
              <a:spLocks noChangeShapeType="1"/>
            </p:cNvSpPr>
            <p:nvPr/>
          </p:nvSpPr>
          <p:spPr bwMode="auto">
            <a:xfrm>
              <a:off x="3187700" y="1527175"/>
              <a:ext cx="68263" cy="134938"/>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0" name="Line 22"/>
            <p:cNvSpPr>
              <a:spLocks noChangeShapeType="1"/>
            </p:cNvSpPr>
            <p:nvPr/>
          </p:nvSpPr>
          <p:spPr bwMode="auto">
            <a:xfrm flipV="1">
              <a:off x="3255963" y="1593850"/>
              <a:ext cx="68262" cy="68263"/>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1" name="Line 23"/>
            <p:cNvSpPr>
              <a:spLocks noChangeShapeType="1"/>
            </p:cNvSpPr>
            <p:nvPr/>
          </p:nvSpPr>
          <p:spPr bwMode="auto">
            <a:xfrm>
              <a:off x="5094288" y="1593850"/>
              <a:ext cx="0" cy="750888"/>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2" name="Line 26"/>
            <p:cNvSpPr>
              <a:spLocks noChangeShapeType="1"/>
            </p:cNvSpPr>
            <p:nvPr/>
          </p:nvSpPr>
          <p:spPr bwMode="auto">
            <a:xfrm flipV="1">
              <a:off x="5094288" y="2809875"/>
              <a:ext cx="0" cy="830263"/>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3" name="Line 27"/>
            <p:cNvSpPr>
              <a:spLocks noChangeShapeType="1"/>
            </p:cNvSpPr>
            <p:nvPr/>
          </p:nvSpPr>
          <p:spPr bwMode="auto">
            <a:xfrm>
              <a:off x="1417638" y="3640138"/>
              <a:ext cx="3676650" cy="1587"/>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4" name="Line 28"/>
            <p:cNvSpPr>
              <a:spLocks noChangeShapeType="1"/>
            </p:cNvSpPr>
            <p:nvPr/>
          </p:nvSpPr>
          <p:spPr bwMode="auto">
            <a:xfrm flipV="1">
              <a:off x="1417638" y="2754313"/>
              <a:ext cx="1587" cy="885825"/>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5" name="Line 29"/>
            <p:cNvSpPr>
              <a:spLocks noChangeShapeType="1"/>
            </p:cNvSpPr>
            <p:nvPr/>
          </p:nvSpPr>
          <p:spPr bwMode="auto">
            <a:xfrm>
              <a:off x="3324225" y="1593850"/>
              <a:ext cx="1765300" cy="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6" name="Line 30"/>
            <p:cNvSpPr>
              <a:spLocks noChangeShapeType="1"/>
            </p:cNvSpPr>
            <p:nvPr/>
          </p:nvSpPr>
          <p:spPr bwMode="auto">
            <a:xfrm>
              <a:off x="3800475" y="2549525"/>
              <a:ext cx="1588" cy="339725"/>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7" name="Line 31"/>
            <p:cNvSpPr>
              <a:spLocks noChangeShapeType="1"/>
            </p:cNvSpPr>
            <p:nvPr/>
          </p:nvSpPr>
          <p:spPr bwMode="auto">
            <a:xfrm>
              <a:off x="3800475" y="2889250"/>
              <a:ext cx="68263" cy="68263"/>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8" name="Line 32"/>
            <p:cNvSpPr>
              <a:spLocks noChangeShapeType="1"/>
            </p:cNvSpPr>
            <p:nvPr/>
          </p:nvSpPr>
          <p:spPr bwMode="auto">
            <a:xfrm flipH="1">
              <a:off x="3733800" y="2957513"/>
              <a:ext cx="134938" cy="68262"/>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9" name="Line 33"/>
            <p:cNvSpPr>
              <a:spLocks noChangeShapeType="1"/>
            </p:cNvSpPr>
            <p:nvPr/>
          </p:nvSpPr>
          <p:spPr bwMode="auto">
            <a:xfrm>
              <a:off x="3733800" y="3025775"/>
              <a:ext cx="134938" cy="68263"/>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0" name="Line 34"/>
            <p:cNvSpPr>
              <a:spLocks noChangeShapeType="1"/>
            </p:cNvSpPr>
            <p:nvPr/>
          </p:nvSpPr>
          <p:spPr bwMode="auto">
            <a:xfrm flipH="1">
              <a:off x="3733800" y="3094038"/>
              <a:ext cx="134938" cy="68262"/>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1" name="Line 35"/>
            <p:cNvSpPr>
              <a:spLocks noChangeShapeType="1"/>
            </p:cNvSpPr>
            <p:nvPr/>
          </p:nvSpPr>
          <p:spPr bwMode="auto">
            <a:xfrm>
              <a:off x="3733800" y="3162300"/>
              <a:ext cx="134938" cy="68263"/>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2" name="Line 36"/>
            <p:cNvSpPr>
              <a:spLocks noChangeShapeType="1"/>
            </p:cNvSpPr>
            <p:nvPr/>
          </p:nvSpPr>
          <p:spPr bwMode="auto">
            <a:xfrm flipH="1">
              <a:off x="3733800" y="3230563"/>
              <a:ext cx="134938" cy="68262"/>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3" name="Line 37"/>
            <p:cNvSpPr>
              <a:spLocks noChangeShapeType="1"/>
            </p:cNvSpPr>
            <p:nvPr/>
          </p:nvSpPr>
          <p:spPr bwMode="auto">
            <a:xfrm>
              <a:off x="3733800" y="3298825"/>
              <a:ext cx="66675" cy="68263"/>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4" name="Line 38"/>
            <p:cNvSpPr>
              <a:spLocks noChangeShapeType="1"/>
            </p:cNvSpPr>
            <p:nvPr/>
          </p:nvSpPr>
          <p:spPr bwMode="auto">
            <a:xfrm>
              <a:off x="3800475" y="3367088"/>
              <a:ext cx="1588" cy="27305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8945" name="Group 41"/>
            <p:cNvGrpSpPr>
              <a:grpSpLocks/>
            </p:cNvGrpSpPr>
            <p:nvPr/>
          </p:nvGrpSpPr>
          <p:grpSpPr bwMode="auto">
            <a:xfrm>
              <a:off x="2159000" y="1312863"/>
              <a:ext cx="212725" cy="280987"/>
              <a:chOff x="1360" y="827"/>
              <a:chExt cx="134" cy="177"/>
            </a:xfrm>
          </p:grpSpPr>
          <p:sp>
            <p:nvSpPr>
              <p:cNvPr id="39002" name="Freeform 39"/>
              <p:cNvSpPr>
                <a:spLocks/>
              </p:cNvSpPr>
              <p:nvPr/>
            </p:nvSpPr>
            <p:spPr bwMode="auto">
              <a:xfrm>
                <a:off x="1424" y="860"/>
                <a:ext cx="70" cy="144"/>
              </a:xfrm>
              <a:custGeom>
                <a:avLst/>
                <a:gdLst>
                  <a:gd name="T0" fmla="*/ 0 w 13"/>
                  <a:gd name="T1" fmla="*/ 0 h 27"/>
                  <a:gd name="T2" fmla="*/ 2030 w 13"/>
                  <a:gd name="T3" fmla="*/ 4096 h 27"/>
                  <a:gd name="T4" fmla="*/ 0 60000 65536"/>
                  <a:gd name="T5" fmla="*/ 0 60000 65536"/>
                  <a:gd name="T6" fmla="*/ 0 w 13"/>
                  <a:gd name="T7" fmla="*/ 0 h 27"/>
                  <a:gd name="T8" fmla="*/ 13 w 13"/>
                  <a:gd name="T9" fmla="*/ 27 h 27"/>
                </a:gdLst>
                <a:ahLst/>
                <a:cxnLst>
                  <a:cxn ang="T4">
                    <a:pos x="T0" y="T1"/>
                  </a:cxn>
                  <a:cxn ang="T5">
                    <a:pos x="T2" y="T3"/>
                  </a:cxn>
                </a:cxnLst>
                <a:rect l="T6" t="T7" r="T8" b="T9"/>
                <a:pathLst>
                  <a:path w="13" h="27">
                    <a:moveTo>
                      <a:pt x="0" y="0"/>
                    </a:moveTo>
                    <a:cubicBezTo>
                      <a:pt x="7" y="5"/>
                      <a:pt x="13" y="15"/>
                      <a:pt x="13" y="27"/>
                    </a:cubicBezTo>
                  </a:path>
                </a:pathLst>
              </a:custGeom>
              <a:noFill/>
              <a:ln w="17463">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003" name="Freeform 40"/>
              <p:cNvSpPr>
                <a:spLocks/>
              </p:cNvSpPr>
              <p:nvPr/>
            </p:nvSpPr>
            <p:spPr bwMode="auto">
              <a:xfrm>
                <a:off x="1360" y="827"/>
                <a:ext cx="75" cy="65"/>
              </a:xfrm>
              <a:custGeom>
                <a:avLst/>
                <a:gdLst>
                  <a:gd name="T0" fmla="*/ 75 w 75"/>
                  <a:gd name="T1" fmla="*/ 0 h 65"/>
                  <a:gd name="T2" fmla="*/ 0 w 75"/>
                  <a:gd name="T3" fmla="*/ 16 h 65"/>
                  <a:gd name="T4" fmla="*/ 48 w 75"/>
                  <a:gd name="T5" fmla="*/ 65 h 65"/>
                  <a:gd name="T6" fmla="*/ 75 w 75"/>
                  <a:gd name="T7" fmla="*/ 0 h 65"/>
                  <a:gd name="T8" fmla="*/ 0 60000 65536"/>
                  <a:gd name="T9" fmla="*/ 0 60000 65536"/>
                  <a:gd name="T10" fmla="*/ 0 60000 65536"/>
                  <a:gd name="T11" fmla="*/ 0 60000 65536"/>
                  <a:gd name="T12" fmla="*/ 0 w 75"/>
                  <a:gd name="T13" fmla="*/ 0 h 65"/>
                  <a:gd name="T14" fmla="*/ 75 w 75"/>
                  <a:gd name="T15" fmla="*/ 65 h 65"/>
                </a:gdLst>
                <a:ahLst/>
                <a:cxnLst>
                  <a:cxn ang="T8">
                    <a:pos x="T0" y="T1"/>
                  </a:cxn>
                  <a:cxn ang="T9">
                    <a:pos x="T2" y="T3"/>
                  </a:cxn>
                  <a:cxn ang="T10">
                    <a:pos x="T4" y="T5"/>
                  </a:cxn>
                  <a:cxn ang="T11">
                    <a:pos x="T6" y="T7"/>
                  </a:cxn>
                </a:cxnLst>
                <a:rect l="T12" t="T13" r="T14" b="T15"/>
                <a:pathLst>
                  <a:path w="75" h="65">
                    <a:moveTo>
                      <a:pt x="75" y="0"/>
                    </a:moveTo>
                    <a:lnTo>
                      <a:pt x="0" y="16"/>
                    </a:lnTo>
                    <a:lnTo>
                      <a:pt x="48" y="65"/>
                    </a:lnTo>
                    <a:lnTo>
                      <a:pt x="75"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8946" name="Rectangle 42"/>
            <p:cNvSpPr>
              <a:spLocks noChangeArrowheads="1"/>
            </p:cNvSpPr>
            <p:nvPr/>
          </p:nvSpPr>
          <p:spPr bwMode="auto">
            <a:xfrm>
              <a:off x="1366838" y="2378075"/>
              <a:ext cx="144462"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947" name="Rectangle 43"/>
            <p:cNvSpPr>
              <a:spLocks noChangeArrowheads="1"/>
            </p:cNvSpPr>
            <p:nvPr/>
          </p:nvSpPr>
          <p:spPr bwMode="auto">
            <a:xfrm>
              <a:off x="1401763" y="2387600"/>
              <a:ext cx="179387"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FF"/>
                  </a:solidFill>
                </a:rPr>
                <a:t>+</a:t>
              </a:r>
              <a:endParaRPr lang="en-US"/>
            </a:p>
          </p:txBody>
        </p:sp>
        <p:sp>
          <p:nvSpPr>
            <p:cNvPr id="38948" name="Rectangle 44"/>
            <p:cNvSpPr>
              <a:spLocks noChangeArrowheads="1"/>
            </p:cNvSpPr>
            <p:nvPr/>
          </p:nvSpPr>
          <p:spPr bwMode="auto">
            <a:xfrm>
              <a:off x="1503363" y="2387600"/>
              <a:ext cx="127000"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FF"/>
                  </a:solidFill>
                </a:rPr>
                <a:t> </a:t>
              </a:r>
              <a:endParaRPr lang="en-US"/>
            </a:p>
          </p:txBody>
        </p:sp>
        <p:sp>
          <p:nvSpPr>
            <p:cNvPr id="38949" name="Rectangle 45"/>
            <p:cNvSpPr>
              <a:spLocks noChangeArrowheads="1"/>
            </p:cNvSpPr>
            <p:nvPr/>
          </p:nvSpPr>
          <p:spPr bwMode="auto">
            <a:xfrm>
              <a:off x="1366838" y="2549525"/>
              <a:ext cx="136525"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950" name="Rectangle 46"/>
            <p:cNvSpPr>
              <a:spLocks noChangeArrowheads="1"/>
            </p:cNvSpPr>
            <p:nvPr/>
          </p:nvSpPr>
          <p:spPr bwMode="auto">
            <a:xfrm>
              <a:off x="1384300" y="2557463"/>
              <a:ext cx="169863"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FF"/>
                  </a:solidFill>
                </a:rPr>
                <a:t>_</a:t>
              </a:r>
              <a:endParaRPr lang="en-US"/>
            </a:p>
          </p:txBody>
        </p:sp>
        <p:sp>
          <p:nvSpPr>
            <p:cNvPr id="38951" name="Rectangle 47"/>
            <p:cNvSpPr>
              <a:spLocks noChangeArrowheads="1"/>
            </p:cNvSpPr>
            <p:nvPr/>
          </p:nvSpPr>
          <p:spPr bwMode="auto">
            <a:xfrm>
              <a:off x="1477963" y="2557463"/>
              <a:ext cx="127000"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FF"/>
                  </a:solidFill>
                </a:rPr>
                <a:t> </a:t>
              </a:r>
              <a:endParaRPr lang="en-US"/>
            </a:p>
          </p:txBody>
        </p:sp>
        <p:sp>
          <p:nvSpPr>
            <p:cNvPr id="38952" name="Rectangle 48"/>
            <p:cNvSpPr>
              <a:spLocks noChangeArrowheads="1"/>
            </p:cNvSpPr>
            <p:nvPr/>
          </p:nvSpPr>
          <p:spPr bwMode="auto">
            <a:xfrm>
              <a:off x="746125" y="2438400"/>
              <a:ext cx="3905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953" name="Rectangle 49"/>
            <p:cNvSpPr>
              <a:spLocks noChangeArrowheads="1"/>
            </p:cNvSpPr>
            <p:nvPr/>
          </p:nvSpPr>
          <p:spPr bwMode="auto">
            <a:xfrm>
              <a:off x="677627" y="2387600"/>
              <a:ext cx="45108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FF"/>
                  </a:solidFill>
                </a:rPr>
                <a:t>18 V</a:t>
              </a:r>
              <a:endParaRPr lang="en-US" sz="3200"/>
            </a:p>
          </p:txBody>
        </p:sp>
        <p:sp>
          <p:nvSpPr>
            <p:cNvPr id="38954" name="Rectangle 50"/>
            <p:cNvSpPr>
              <a:spLocks noChangeArrowheads="1"/>
            </p:cNvSpPr>
            <p:nvPr/>
          </p:nvSpPr>
          <p:spPr bwMode="auto">
            <a:xfrm>
              <a:off x="1128713" y="2446338"/>
              <a:ext cx="127000"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FF"/>
                  </a:solidFill>
                </a:rPr>
                <a:t> </a:t>
              </a:r>
              <a:endParaRPr lang="en-US"/>
            </a:p>
          </p:txBody>
        </p:sp>
        <p:sp>
          <p:nvSpPr>
            <p:cNvPr id="38955" name="Rectangle 51"/>
            <p:cNvSpPr>
              <a:spLocks noChangeArrowheads="1"/>
            </p:cNvSpPr>
            <p:nvPr/>
          </p:nvSpPr>
          <p:spPr bwMode="auto">
            <a:xfrm>
              <a:off x="1690688" y="1338263"/>
              <a:ext cx="4508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956" name="Rectangle 52"/>
            <p:cNvSpPr>
              <a:spLocks noChangeArrowheads="1"/>
            </p:cNvSpPr>
            <p:nvPr/>
          </p:nvSpPr>
          <p:spPr bwMode="auto">
            <a:xfrm>
              <a:off x="1659452" y="1277550"/>
              <a:ext cx="43922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FF"/>
                  </a:solidFill>
                </a:rPr>
                <a:t>t = 0</a:t>
              </a:r>
              <a:endParaRPr lang="en-US" sz="3200"/>
            </a:p>
          </p:txBody>
        </p:sp>
        <p:sp>
          <p:nvSpPr>
            <p:cNvPr id="38957" name="Rectangle 53"/>
            <p:cNvSpPr>
              <a:spLocks noChangeArrowheads="1"/>
            </p:cNvSpPr>
            <p:nvPr/>
          </p:nvSpPr>
          <p:spPr bwMode="auto">
            <a:xfrm>
              <a:off x="2098675" y="1347788"/>
              <a:ext cx="127000"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FF"/>
                  </a:solidFill>
                </a:rPr>
                <a:t> </a:t>
              </a:r>
              <a:endParaRPr lang="en-US"/>
            </a:p>
          </p:txBody>
        </p:sp>
        <p:sp>
          <p:nvSpPr>
            <p:cNvPr id="38958" name="Rectangle 54"/>
            <p:cNvSpPr>
              <a:spLocks noChangeArrowheads="1"/>
            </p:cNvSpPr>
            <p:nvPr/>
          </p:nvSpPr>
          <p:spPr bwMode="auto">
            <a:xfrm>
              <a:off x="3052763" y="1689100"/>
              <a:ext cx="134937"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959" name="Rectangle 55"/>
            <p:cNvSpPr>
              <a:spLocks noChangeArrowheads="1"/>
            </p:cNvSpPr>
            <p:nvPr/>
          </p:nvSpPr>
          <p:spPr bwMode="auto">
            <a:xfrm>
              <a:off x="3068638" y="1697038"/>
              <a:ext cx="1154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FF"/>
                  </a:solidFill>
                </a:rPr>
                <a:t>3</a:t>
              </a:r>
              <a:endParaRPr lang="en-US" sz="3200"/>
            </a:p>
          </p:txBody>
        </p:sp>
        <p:sp>
          <p:nvSpPr>
            <p:cNvPr id="38960" name="Rectangle 56"/>
            <p:cNvSpPr>
              <a:spLocks noChangeArrowheads="1"/>
            </p:cNvSpPr>
            <p:nvPr/>
          </p:nvSpPr>
          <p:spPr bwMode="auto">
            <a:xfrm>
              <a:off x="3162300" y="1697038"/>
              <a:ext cx="577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FF"/>
                  </a:solidFill>
                </a:rPr>
                <a:t> </a:t>
              </a:r>
              <a:endParaRPr lang="en-US" sz="3200"/>
            </a:p>
          </p:txBody>
        </p:sp>
        <p:sp>
          <p:nvSpPr>
            <p:cNvPr id="38961" name="Rectangle 57"/>
            <p:cNvSpPr>
              <a:spLocks noChangeArrowheads="1"/>
            </p:cNvSpPr>
            <p:nvPr/>
          </p:nvSpPr>
          <p:spPr bwMode="auto">
            <a:xfrm>
              <a:off x="3937000" y="3051175"/>
              <a:ext cx="136525"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962" name="Rectangle 58"/>
            <p:cNvSpPr>
              <a:spLocks noChangeArrowheads="1"/>
            </p:cNvSpPr>
            <p:nvPr/>
          </p:nvSpPr>
          <p:spPr bwMode="auto">
            <a:xfrm>
              <a:off x="3954463" y="3060700"/>
              <a:ext cx="1154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FF"/>
                  </a:solidFill>
                </a:rPr>
                <a:t>3</a:t>
              </a:r>
              <a:endParaRPr lang="en-US" sz="3200"/>
            </a:p>
          </p:txBody>
        </p:sp>
        <p:sp>
          <p:nvSpPr>
            <p:cNvPr id="38963" name="Rectangle 59"/>
            <p:cNvSpPr>
              <a:spLocks noChangeArrowheads="1"/>
            </p:cNvSpPr>
            <p:nvPr/>
          </p:nvSpPr>
          <p:spPr bwMode="auto">
            <a:xfrm>
              <a:off x="4048125" y="3060700"/>
              <a:ext cx="127000"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FF"/>
                  </a:solidFill>
                </a:rPr>
                <a:t> </a:t>
              </a:r>
              <a:endParaRPr lang="en-US"/>
            </a:p>
          </p:txBody>
        </p:sp>
        <p:sp>
          <p:nvSpPr>
            <p:cNvPr id="38964" name="Freeform 82"/>
            <p:cNvSpPr>
              <a:spLocks/>
            </p:cNvSpPr>
            <p:nvPr/>
          </p:nvSpPr>
          <p:spPr bwMode="auto">
            <a:xfrm>
              <a:off x="3800475" y="2276475"/>
              <a:ext cx="68263" cy="68263"/>
            </a:xfrm>
            <a:custGeom>
              <a:avLst/>
              <a:gdLst>
                <a:gd name="T0" fmla="*/ 0 w 8"/>
                <a:gd name="T1" fmla="*/ 0 h 8"/>
                <a:gd name="T2" fmla="*/ 0 w 8"/>
                <a:gd name="T3" fmla="*/ 0 h 8"/>
                <a:gd name="T4" fmla="*/ 2147483647 w 8"/>
                <a:gd name="T5" fmla="*/ 2147483647 h 8"/>
                <a:gd name="T6" fmla="*/ 0 60000 65536"/>
                <a:gd name="T7" fmla="*/ 0 60000 65536"/>
                <a:gd name="T8" fmla="*/ 0 60000 65536"/>
                <a:gd name="T9" fmla="*/ 0 w 8"/>
                <a:gd name="T10" fmla="*/ 0 h 8"/>
                <a:gd name="T11" fmla="*/ 8 w 8"/>
                <a:gd name="T12" fmla="*/ 8 h 8"/>
              </a:gdLst>
              <a:ahLst/>
              <a:cxnLst>
                <a:cxn ang="T6">
                  <a:pos x="T0" y="T1"/>
                </a:cxn>
                <a:cxn ang="T7">
                  <a:pos x="T2" y="T3"/>
                </a:cxn>
                <a:cxn ang="T8">
                  <a:pos x="T4" y="T5"/>
                </a:cxn>
              </a:cxnLst>
              <a:rect l="T9" t="T10" r="T11" b="T12"/>
              <a:pathLst>
                <a:path w="8" h="8">
                  <a:moveTo>
                    <a:pt x="0" y="0"/>
                  </a:moveTo>
                  <a:cubicBezTo>
                    <a:pt x="0" y="0"/>
                    <a:pt x="0" y="0"/>
                    <a:pt x="0" y="0"/>
                  </a:cubicBezTo>
                  <a:cubicBezTo>
                    <a:pt x="4" y="0"/>
                    <a:pt x="8" y="4"/>
                    <a:pt x="8" y="8"/>
                  </a:cubicBezTo>
                </a:path>
              </a:pathLst>
            </a:custGeom>
            <a:noFill/>
            <a:ln w="2540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8965" name="Freeform 83"/>
            <p:cNvSpPr>
              <a:spLocks/>
            </p:cNvSpPr>
            <p:nvPr/>
          </p:nvSpPr>
          <p:spPr bwMode="auto">
            <a:xfrm>
              <a:off x="3800475" y="2344738"/>
              <a:ext cx="68263" cy="68262"/>
            </a:xfrm>
            <a:custGeom>
              <a:avLst/>
              <a:gdLst>
                <a:gd name="T0" fmla="*/ 2147483647 w 8"/>
                <a:gd name="T1" fmla="*/ 0 h 8"/>
                <a:gd name="T2" fmla="*/ 0 w 8"/>
                <a:gd name="T3" fmla="*/ 2147483647 h 8"/>
                <a:gd name="T4" fmla="*/ 0 w 8"/>
                <a:gd name="T5" fmla="*/ 2147483647 h 8"/>
                <a:gd name="T6" fmla="*/ 0 60000 65536"/>
                <a:gd name="T7" fmla="*/ 0 60000 65536"/>
                <a:gd name="T8" fmla="*/ 0 60000 65536"/>
                <a:gd name="T9" fmla="*/ 0 w 8"/>
                <a:gd name="T10" fmla="*/ 0 h 8"/>
                <a:gd name="T11" fmla="*/ 8 w 8"/>
                <a:gd name="T12" fmla="*/ 8 h 8"/>
              </a:gdLst>
              <a:ahLst/>
              <a:cxnLst>
                <a:cxn ang="T6">
                  <a:pos x="T0" y="T1"/>
                </a:cxn>
                <a:cxn ang="T7">
                  <a:pos x="T2" y="T3"/>
                </a:cxn>
                <a:cxn ang="T8">
                  <a:pos x="T4" y="T5"/>
                </a:cxn>
              </a:cxnLst>
              <a:rect l="T9" t="T10" r="T11" b="T12"/>
              <a:pathLst>
                <a:path w="8" h="8">
                  <a:moveTo>
                    <a:pt x="8" y="0"/>
                  </a:moveTo>
                  <a:cubicBezTo>
                    <a:pt x="8" y="5"/>
                    <a:pt x="4" y="8"/>
                    <a:pt x="0" y="8"/>
                  </a:cubicBezTo>
                  <a:cubicBezTo>
                    <a:pt x="0" y="8"/>
                    <a:pt x="0" y="8"/>
                    <a:pt x="0" y="8"/>
                  </a:cubicBezTo>
                </a:path>
              </a:pathLst>
            </a:custGeom>
            <a:noFill/>
            <a:ln w="2540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8966" name="Freeform 84"/>
            <p:cNvSpPr>
              <a:spLocks/>
            </p:cNvSpPr>
            <p:nvPr/>
          </p:nvSpPr>
          <p:spPr bwMode="auto">
            <a:xfrm>
              <a:off x="3800475" y="2413000"/>
              <a:ext cx="68263" cy="68263"/>
            </a:xfrm>
            <a:custGeom>
              <a:avLst/>
              <a:gdLst>
                <a:gd name="T0" fmla="*/ 0 w 8"/>
                <a:gd name="T1" fmla="*/ 0 h 8"/>
                <a:gd name="T2" fmla="*/ 0 w 8"/>
                <a:gd name="T3" fmla="*/ 0 h 8"/>
                <a:gd name="T4" fmla="*/ 2147483647 w 8"/>
                <a:gd name="T5" fmla="*/ 2147483647 h 8"/>
                <a:gd name="T6" fmla="*/ 0 60000 65536"/>
                <a:gd name="T7" fmla="*/ 0 60000 65536"/>
                <a:gd name="T8" fmla="*/ 0 60000 65536"/>
                <a:gd name="T9" fmla="*/ 0 w 8"/>
                <a:gd name="T10" fmla="*/ 0 h 8"/>
                <a:gd name="T11" fmla="*/ 8 w 8"/>
                <a:gd name="T12" fmla="*/ 8 h 8"/>
              </a:gdLst>
              <a:ahLst/>
              <a:cxnLst>
                <a:cxn ang="T6">
                  <a:pos x="T0" y="T1"/>
                </a:cxn>
                <a:cxn ang="T7">
                  <a:pos x="T2" y="T3"/>
                </a:cxn>
                <a:cxn ang="T8">
                  <a:pos x="T4" y="T5"/>
                </a:cxn>
              </a:cxnLst>
              <a:rect l="T9" t="T10" r="T11" b="T12"/>
              <a:pathLst>
                <a:path w="8" h="8">
                  <a:moveTo>
                    <a:pt x="0" y="0"/>
                  </a:moveTo>
                  <a:cubicBezTo>
                    <a:pt x="0" y="0"/>
                    <a:pt x="0" y="0"/>
                    <a:pt x="0" y="0"/>
                  </a:cubicBezTo>
                  <a:cubicBezTo>
                    <a:pt x="4" y="0"/>
                    <a:pt x="8" y="4"/>
                    <a:pt x="8" y="8"/>
                  </a:cubicBezTo>
                </a:path>
              </a:pathLst>
            </a:custGeom>
            <a:noFill/>
            <a:ln w="2540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8967" name="Freeform 85"/>
            <p:cNvSpPr>
              <a:spLocks/>
            </p:cNvSpPr>
            <p:nvPr/>
          </p:nvSpPr>
          <p:spPr bwMode="auto">
            <a:xfrm>
              <a:off x="3800475" y="2481263"/>
              <a:ext cx="68263" cy="68262"/>
            </a:xfrm>
            <a:custGeom>
              <a:avLst/>
              <a:gdLst>
                <a:gd name="T0" fmla="*/ 2147483647 w 8"/>
                <a:gd name="T1" fmla="*/ 0 h 8"/>
                <a:gd name="T2" fmla="*/ 0 w 8"/>
                <a:gd name="T3" fmla="*/ 2147483647 h 8"/>
                <a:gd name="T4" fmla="*/ 0 w 8"/>
                <a:gd name="T5" fmla="*/ 2147483647 h 8"/>
                <a:gd name="T6" fmla="*/ 0 60000 65536"/>
                <a:gd name="T7" fmla="*/ 0 60000 65536"/>
                <a:gd name="T8" fmla="*/ 0 60000 65536"/>
                <a:gd name="T9" fmla="*/ 0 w 8"/>
                <a:gd name="T10" fmla="*/ 0 h 8"/>
                <a:gd name="T11" fmla="*/ 8 w 8"/>
                <a:gd name="T12" fmla="*/ 8 h 8"/>
              </a:gdLst>
              <a:ahLst/>
              <a:cxnLst>
                <a:cxn ang="T6">
                  <a:pos x="T0" y="T1"/>
                </a:cxn>
                <a:cxn ang="T7">
                  <a:pos x="T2" y="T3"/>
                </a:cxn>
                <a:cxn ang="T8">
                  <a:pos x="T4" y="T5"/>
                </a:cxn>
              </a:cxnLst>
              <a:rect l="T9" t="T10" r="T11" b="T12"/>
              <a:pathLst>
                <a:path w="8" h="8">
                  <a:moveTo>
                    <a:pt x="8" y="0"/>
                  </a:moveTo>
                  <a:cubicBezTo>
                    <a:pt x="8" y="5"/>
                    <a:pt x="4" y="8"/>
                    <a:pt x="0" y="8"/>
                  </a:cubicBezTo>
                  <a:cubicBezTo>
                    <a:pt x="0" y="8"/>
                    <a:pt x="0" y="8"/>
                    <a:pt x="0" y="8"/>
                  </a:cubicBezTo>
                </a:path>
              </a:pathLst>
            </a:custGeom>
            <a:noFill/>
            <a:ln w="2540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8968" name="Freeform 86"/>
            <p:cNvSpPr>
              <a:spLocks/>
            </p:cNvSpPr>
            <p:nvPr/>
          </p:nvSpPr>
          <p:spPr bwMode="auto">
            <a:xfrm>
              <a:off x="3800475" y="2003425"/>
              <a:ext cx="68263" cy="68263"/>
            </a:xfrm>
            <a:custGeom>
              <a:avLst/>
              <a:gdLst>
                <a:gd name="T0" fmla="*/ 0 w 8"/>
                <a:gd name="T1" fmla="*/ 0 h 8"/>
                <a:gd name="T2" fmla="*/ 0 w 8"/>
                <a:gd name="T3" fmla="*/ 0 h 8"/>
                <a:gd name="T4" fmla="*/ 2147483647 w 8"/>
                <a:gd name="T5" fmla="*/ 2147483647 h 8"/>
                <a:gd name="T6" fmla="*/ 0 60000 65536"/>
                <a:gd name="T7" fmla="*/ 0 60000 65536"/>
                <a:gd name="T8" fmla="*/ 0 60000 65536"/>
                <a:gd name="T9" fmla="*/ 0 w 8"/>
                <a:gd name="T10" fmla="*/ 0 h 8"/>
                <a:gd name="T11" fmla="*/ 8 w 8"/>
                <a:gd name="T12" fmla="*/ 8 h 8"/>
              </a:gdLst>
              <a:ahLst/>
              <a:cxnLst>
                <a:cxn ang="T6">
                  <a:pos x="T0" y="T1"/>
                </a:cxn>
                <a:cxn ang="T7">
                  <a:pos x="T2" y="T3"/>
                </a:cxn>
                <a:cxn ang="T8">
                  <a:pos x="T4" y="T5"/>
                </a:cxn>
              </a:cxnLst>
              <a:rect l="T9" t="T10" r="T11" b="T12"/>
              <a:pathLst>
                <a:path w="8" h="8">
                  <a:moveTo>
                    <a:pt x="0" y="0"/>
                  </a:moveTo>
                  <a:cubicBezTo>
                    <a:pt x="0" y="0"/>
                    <a:pt x="0" y="0"/>
                    <a:pt x="0" y="0"/>
                  </a:cubicBezTo>
                  <a:cubicBezTo>
                    <a:pt x="4" y="0"/>
                    <a:pt x="8" y="4"/>
                    <a:pt x="8" y="8"/>
                  </a:cubicBezTo>
                </a:path>
              </a:pathLst>
            </a:custGeom>
            <a:noFill/>
            <a:ln w="2540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8969" name="Freeform 87"/>
            <p:cNvSpPr>
              <a:spLocks/>
            </p:cNvSpPr>
            <p:nvPr/>
          </p:nvSpPr>
          <p:spPr bwMode="auto">
            <a:xfrm>
              <a:off x="3800475" y="2071688"/>
              <a:ext cx="68263" cy="68262"/>
            </a:xfrm>
            <a:custGeom>
              <a:avLst/>
              <a:gdLst>
                <a:gd name="T0" fmla="*/ 2147483647 w 8"/>
                <a:gd name="T1" fmla="*/ 0 h 8"/>
                <a:gd name="T2" fmla="*/ 0 w 8"/>
                <a:gd name="T3" fmla="*/ 2147483647 h 8"/>
                <a:gd name="T4" fmla="*/ 0 w 8"/>
                <a:gd name="T5" fmla="*/ 2147483647 h 8"/>
                <a:gd name="T6" fmla="*/ 0 60000 65536"/>
                <a:gd name="T7" fmla="*/ 0 60000 65536"/>
                <a:gd name="T8" fmla="*/ 0 60000 65536"/>
                <a:gd name="T9" fmla="*/ 0 w 8"/>
                <a:gd name="T10" fmla="*/ 0 h 8"/>
                <a:gd name="T11" fmla="*/ 8 w 8"/>
                <a:gd name="T12" fmla="*/ 8 h 8"/>
              </a:gdLst>
              <a:ahLst/>
              <a:cxnLst>
                <a:cxn ang="T6">
                  <a:pos x="T0" y="T1"/>
                </a:cxn>
                <a:cxn ang="T7">
                  <a:pos x="T2" y="T3"/>
                </a:cxn>
                <a:cxn ang="T8">
                  <a:pos x="T4" y="T5"/>
                </a:cxn>
              </a:cxnLst>
              <a:rect l="T9" t="T10" r="T11" b="T12"/>
              <a:pathLst>
                <a:path w="8" h="8">
                  <a:moveTo>
                    <a:pt x="8" y="0"/>
                  </a:moveTo>
                  <a:cubicBezTo>
                    <a:pt x="8" y="5"/>
                    <a:pt x="4" y="8"/>
                    <a:pt x="0" y="8"/>
                  </a:cubicBezTo>
                  <a:cubicBezTo>
                    <a:pt x="0" y="8"/>
                    <a:pt x="0" y="8"/>
                    <a:pt x="0" y="8"/>
                  </a:cubicBezTo>
                </a:path>
              </a:pathLst>
            </a:custGeom>
            <a:noFill/>
            <a:ln w="2540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8970" name="Freeform 88"/>
            <p:cNvSpPr>
              <a:spLocks/>
            </p:cNvSpPr>
            <p:nvPr/>
          </p:nvSpPr>
          <p:spPr bwMode="auto">
            <a:xfrm>
              <a:off x="3800475" y="2139950"/>
              <a:ext cx="68263" cy="68263"/>
            </a:xfrm>
            <a:custGeom>
              <a:avLst/>
              <a:gdLst>
                <a:gd name="T0" fmla="*/ 0 w 8"/>
                <a:gd name="T1" fmla="*/ 0 h 8"/>
                <a:gd name="T2" fmla="*/ 0 w 8"/>
                <a:gd name="T3" fmla="*/ 0 h 8"/>
                <a:gd name="T4" fmla="*/ 2147483647 w 8"/>
                <a:gd name="T5" fmla="*/ 2147483647 h 8"/>
                <a:gd name="T6" fmla="*/ 0 60000 65536"/>
                <a:gd name="T7" fmla="*/ 0 60000 65536"/>
                <a:gd name="T8" fmla="*/ 0 60000 65536"/>
                <a:gd name="T9" fmla="*/ 0 w 8"/>
                <a:gd name="T10" fmla="*/ 0 h 8"/>
                <a:gd name="T11" fmla="*/ 8 w 8"/>
                <a:gd name="T12" fmla="*/ 8 h 8"/>
              </a:gdLst>
              <a:ahLst/>
              <a:cxnLst>
                <a:cxn ang="T6">
                  <a:pos x="T0" y="T1"/>
                </a:cxn>
                <a:cxn ang="T7">
                  <a:pos x="T2" y="T3"/>
                </a:cxn>
                <a:cxn ang="T8">
                  <a:pos x="T4" y="T5"/>
                </a:cxn>
              </a:cxnLst>
              <a:rect l="T9" t="T10" r="T11" b="T12"/>
              <a:pathLst>
                <a:path w="8" h="8">
                  <a:moveTo>
                    <a:pt x="0" y="0"/>
                  </a:moveTo>
                  <a:cubicBezTo>
                    <a:pt x="0" y="0"/>
                    <a:pt x="0" y="0"/>
                    <a:pt x="0" y="0"/>
                  </a:cubicBezTo>
                  <a:cubicBezTo>
                    <a:pt x="4" y="0"/>
                    <a:pt x="8" y="4"/>
                    <a:pt x="8" y="8"/>
                  </a:cubicBezTo>
                </a:path>
              </a:pathLst>
            </a:custGeom>
            <a:noFill/>
            <a:ln w="2540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8971" name="Freeform 89"/>
            <p:cNvSpPr>
              <a:spLocks/>
            </p:cNvSpPr>
            <p:nvPr/>
          </p:nvSpPr>
          <p:spPr bwMode="auto">
            <a:xfrm>
              <a:off x="3800475" y="2208213"/>
              <a:ext cx="68263" cy="68262"/>
            </a:xfrm>
            <a:custGeom>
              <a:avLst/>
              <a:gdLst>
                <a:gd name="T0" fmla="*/ 2147483647 w 8"/>
                <a:gd name="T1" fmla="*/ 0 h 8"/>
                <a:gd name="T2" fmla="*/ 2147483647 w 8"/>
                <a:gd name="T3" fmla="*/ 0 h 8"/>
                <a:gd name="T4" fmla="*/ 0 w 8"/>
                <a:gd name="T5" fmla="*/ 2147483647 h 8"/>
                <a:gd name="T6" fmla="*/ 0 w 8"/>
                <a:gd name="T7" fmla="*/ 2147483647 h 8"/>
                <a:gd name="T8" fmla="*/ 0 60000 65536"/>
                <a:gd name="T9" fmla="*/ 0 60000 65536"/>
                <a:gd name="T10" fmla="*/ 0 60000 65536"/>
                <a:gd name="T11" fmla="*/ 0 60000 65536"/>
                <a:gd name="T12" fmla="*/ 0 w 8"/>
                <a:gd name="T13" fmla="*/ 0 h 8"/>
                <a:gd name="T14" fmla="*/ 8 w 8"/>
                <a:gd name="T15" fmla="*/ 8 h 8"/>
              </a:gdLst>
              <a:ahLst/>
              <a:cxnLst>
                <a:cxn ang="T8">
                  <a:pos x="T0" y="T1"/>
                </a:cxn>
                <a:cxn ang="T9">
                  <a:pos x="T2" y="T3"/>
                </a:cxn>
                <a:cxn ang="T10">
                  <a:pos x="T4" y="T5"/>
                </a:cxn>
                <a:cxn ang="T11">
                  <a:pos x="T6" y="T7"/>
                </a:cxn>
              </a:cxnLst>
              <a:rect l="T12" t="T13" r="T14" b="T15"/>
              <a:pathLst>
                <a:path w="8" h="8">
                  <a:moveTo>
                    <a:pt x="8" y="0"/>
                  </a:moveTo>
                  <a:cubicBezTo>
                    <a:pt x="8" y="0"/>
                    <a:pt x="8" y="0"/>
                    <a:pt x="8" y="0"/>
                  </a:cubicBezTo>
                  <a:cubicBezTo>
                    <a:pt x="8" y="5"/>
                    <a:pt x="4" y="8"/>
                    <a:pt x="0" y="8"/>
                  </a:cubicBezTo>
                  <a:cubicBezTo>
                    <a:pt x="0" y="8"/>
                    <a:pt x="0" y="8"/>
                    <a:pt x="0" y="8"/>
                  </a:cubicBezTo>
                </a:path>
              </a:pathLst>
            </a:custGeom>
            <a:noFill/>
            <a:ln w="2540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8972" name="Line 90"/>
            <p:cNvSpPr>
              <a:spLocks noChangeShapeType="1"/>
            </p:cNvSpPr>
            <p:nvPr/>
          </p:nvSpPr>
          <p:spPr bwMode="auto">
            <a:xfrm flipV="1">
              <a:off x="3800475" y="1593850"/>
              <a:ext cx="1588" cy="409575"/>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73" name="Rectangle 102"/>
            <p:cNvSpPr>
              <a:spLocks noChangeArrowheads="1"/>
            </p:cNvSpPr>
            <p:nvPr/>
          </p:nvSpPr>
          <p:spPr bwMode="auto">
            <a:xfrm>
              <a:off x="3937000" y="2233613"/>
              <a:ext cx="230188"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974" name="Rectangle 103"/>
            <p:cNvSpPr>
              <a:spLocks noChangeArrowheads="1"/>
            </p:cNvSpPr>
            <p:nvPr/>
          </p:nvSpPr>
          <p:spPr bwMode="auto">
            <a:xfrm>
              <a:off x="3937000" y="2241550"/>
              <a:ext cx="29495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FF"/>
                  </a:solidFill>
                </a:rPr>
                <a:t>2H</a:t>
              </a:r>
              <a:endParaRPr lang="en-US" sz="3200"/>
            </a:p>
          </p:txBody>
        </p:sp>
        <p:sp>
          <p:nvSpPr>
            <p:cNvPr id="38975" name="Rectangle 104"/>
            <p:cNvSpPr>
              <a:spLocks noChangeArrowheads="1"/>
            </p:cNvSpPr>
            <p:nvPr/>
          </p:nvSpPr>
          <p:spPr bwMode="auto">
            <a:xfrm>
              <a:off x="4167188" y="2241550"/>
              <a:ext cx="127000"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FF"/>
                  </a:solidFill>
                </a:rPr>
                <a:t> </a:t>
              </a:r>
              <a:endParaRPr lang="en-US"/>
            </a:p>
          </p:txBody>
        </p:sp>
        <p:sp>
          <p:nvSpPr>
            <p:cNvPr id="38976" name="Rectangle 105"/>
            <p:cNvSpPr>
              <a:spLocks noChangeArrowheads="1"/>
            </p:cNvSpPr>
            <p:nvPr/>
          </p:nvSpPr>
          <p:spPr bwMode="auto">
            <a:xfrm>
              <a:off x="3316288" y="2157413"/>
              <a:ext cx="407987"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977" name="Rectangle 106"/>
            <p:cNvSpPr>
              <a:spLocks noChangeArrowheads="1"/>
            </p:cNvSpPr>
            <p:nvPr/>
          </p:nvSpPr>
          <p:spPr bwMode="auto">
            <a:xfrm>
              <a:off x="3409950" y="2200275"/>
              <a:ext cx="34624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FF"/>
                  </a:solidFill>
                </a:rPr>
                <a:t>v(t)</a:t>
              </a:r>
              <a:endParaRPr lang="en-US" sz="3200"/>
            </a:p>
          </p:txBody>
        </p:sp>
        <p:sp>
          <p:nvSpPr>
            <p:cNvPr id="38978" name="Rectangle 109"/>
            <p:cNvSpPr>
              <a:spLocks noChangeArrowheads="1"/>
            </p:cNvSpPr>
            <p:nvPr/>
          </p:nvSpPr>
          <p:spPr bwMode="auto">
            <a:xfrm>
              <a:off x="3716338" y="2165350"/>
              <a:ext cx="127000"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FF"/>
                  </a:solidFill>
                </a:rPr>
                <a:t> </a:t>
              </a:r>
              <a:endParaRPr lang="en-US"/>
            </a:p>
          </p:txBody>
        </p:sp>
        <p:sp>
          <p:nvSpPr>
            <p:cNvPr id="38979" name="Rectangle 110"/>
            <p:cNvSpPr>
              <a:spLocks noChangeArrowheads="1"/>
            </p:cNvSpPr>
            <p:nvPr/>
          </p:nvSpPr>
          <p:spPr bwMode="auto">
            <a:xfrm>
              <a:off x="3460750" y="1892300"/>
              <a:ext cx="144463"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980" name="Rectangle 111"/>
            <p:cNvSpPr>
              <a:spLocks noChangeArrowheads="1"/>
            </p:cNvSpPr>
            <p:nvPr/>
          </p:nvSpPr>
          <p:spPr bwMode="auto">
            <a:xfrm>
              <a:off x="3494088" y="1901825"/>
              <a:ext cx="131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FF"/>
                  </a:solidFill>
                </a:rPr>
                <a:t>+</a:t>
              </a:r>
              <a:endParaRPr lang="en-US" sz="3200"/>
            </a:p>
          </p:txBody>
        </p:sp>
        <p:sp>
          <p:nvSpPr>
            <p:cNvPr id="38981" name="Rectangle 112"/>
            <p:cNvSpPr>
              <a:spLocks noChangeArrowheads="1"/>
            </p:cNvSpPr>
            <p:nvPr/>
          </p:nvSpPr>
          <p:spPr bwMode="auto">
            <a:xfrm>
              <a:off x="3597275" y="1901825"/>
              <a:ext cx="127000"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FF"/>
                  </a:solidFill>
                </a:rPr>
                <a:t> </a:t>
              </a:r>
              <a:endParaRPr lang="en-US"/>
            </a:p>
          </p:txBody>
        </p:sp>
        <p:sp>
          <p:nvSpPr>
            <p:cNvPr id="38982" name="Rectangle 113"/>
            <p:cNvSpPr>
              <a:spLocks noChangeArrowheads="1"/>
            </p:cNvSpPr>
            <p:nvPr/>
          </p:nvSpPr>
          <p:spPr bwMode="auto">
            <a:xfrm>
              <a:off x="3460750" y="2438400"/>
              <a:ext cx="136525"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983" name="Rectangle 114"/>
            <p:cNvSpPr>
              <a:spLocks noChangeArrowheads="1"/>
            </p:cNvSpPr>
            <p:nvPr/>
          </p:nvSpPr>
          <p:spPr bwMode="auto">
            <a:xfrm>
              <a:off x="3478213" y="2446338"/>
              <a:ext cx="1154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FF"/>
                  </a:solidFill>
                </a:rPr>
                <a:t>_</a:t>
              </a:r>
              <a:endParaRPr lang="en-US" sz="3200"/>
            </a:p>
          </p:txBody>
        </p:sp>
        <p:sp>
          <p:nvSpPr>
            <p:cNvPr id="38984" name="Rectangle 115"/>
            <p:cNvSpPr>
              <a:spLocks noChangeArrowheads="1"/>
            </p:cNvSpPr>
            <p:nvPr/>
          </p:nvSpPr>
          <p:spPr bwMode="auto">
            <a:xfrm>
              <a:off x="3571875" y="2446338"/>
              <a:ext cx="127000"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FF"/>
                  </a:solidFill>
                </a:rPr>
                <a:t> </a:t>
              </a:r>
              <a:endParaRPr lang="en-US"/>
            </a:p>
          </p:txBody>
        </p:sp>
        <p:sp>
          <p:nvSpPr>
            <p:cNvPr id="38985" name="Rectangle 116"/>
            <p:cNvSpPr>
              <a:spLocks noChangeArrowheads="1"/>
            </p:cNvSpPr>
            <p:nvPr/>
          </p:nvSpPr>
          <p:spPr bwMode="auto">
            <a:xfrm>
              <a:off x="3316288" y="2830513"/>
              <a:ext cx="374650"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986" name="Rectangle 117"/>
            <p:cNvSpPr>
              <a:spLocks noChangeArrowheads="1"/>
            </p:cNvSpPr>
            <p:nvPr/>
          </p:nvSpPr>
          <p:spPr bwMode="auto">
            <a:xfrm>
              <a:off x="3900648" y="1603375"/>
              <a:ext cx="29495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FF"/>
                  </a:solidFill>
                </a:rPr>
                <a:t>i(t)</a:t>
              </a:r>
              <a:endParaRPr lang="en-US" sz="3200"/>
            </a:p>
          </p:txBody>
        </p:sp>
        <p:sp>
          <p:nvSpPr>
            <p:cNvPr id="38987" name="Rectangle 120"/>
            <p:cNvSpPr>
              <a:spLocks noChangeArrowheads="1"/>
            </p:cNvSpPr>
            <p:nvPr/>
          </p:nvSpPr>
          <p:spPr bwMode="auto">
            <a:xfrm>
              <a:off x="3656013" y="2838450"/>
              <a:ext cx="127000"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FF"/>
                  </a:solidFill>
                </a:rPr>
                <a:t> </a:t>
              </a:r>
              <a:endParaRPr lang="en-US"/>
            </a:p>
          </p:txBody>
        </p:sp>
        <p:grpSp>
          <p:nvGrpSpPr>
            <p:cNvPr id="38988" name="Group 123"/>
            <p:cNvGrpSpPr>
              <a:grpSpLocks/>
            </p:cNvGrpSpPr>
            <p:nvPr/>
          </p:nvGrpSpPr>
          <p:grpSpPr bwMode="auto">
            <a:xfrm>
              <a:off x="3937000" y="1928813"/>
              <a:ext cx="127000" cy="271462"/>
              <a:chOff x="2218" y="1955"/>
              <a:chExt cx="80" cy="171"/>
            </a:xfrm>
          </p:grpSpPr>
          <p:sp>
            <p:nvSpPr>
              <p:cNvPr id="39000" name="Line 121"/>
              <p:cNvSpPr>
                <a:spLocks noChangeShapeType="1"/>
              </p:cNvSpPr>
              <p:nvPr/>
            </p:nvSpPr>
            <p:spPr bwMode="auto">
              <a:xfrm>
                <a:off x="2260" y="1955"/>
                <a:ext cx="1" cy="102"/>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01" name="Freeform 122"/>
              <p:cNvSpPr>
                <a:spLocks/>
              </p:cNvSpPr>
              <p:nvPr/>
            </p:nvSpPr>
            <p:spPr bwMode="auto">
              <a:xfrm>
                <a:off x="2218" y="2046"/>
                <a:ext cx="80" cy="80"/>
              </a:xfrm>
              <a:custGeom>
                <a:avLst/>
                <a:gdLst>
                  <a:gd name="T0" fmla="*/ 0 w 80"/>
                  <a:gd name="T1" fmla="*/ 0 h 80"/>
                  <a:gd name="T2" fmla="*/ 42 w 80"/>
                  <a:gd name="T3" fmla="*/ 80 h 80"/>
                  <a:gd name="T4" fmla="*/ 80 w 80"/>
                  <a:gd name="T5" fmla="*/ 0 h 80"/>
                  <a:gd name="T6" fmla="*/ 0 w 80"/>
                  <a:gd name="T7" fmla="*/ 0 h 80"/>
                  <a:gd name="T8" fmla="*/ 0 60000 65536"/>
                  <a:gd name="T9" fmla="*/ 0 60000 65536"/>
                  <a:gd name="T10" fmla="*/ 0 60000 65536"/>
                  <a:gd name="T11" fmla="*/ 0 60000 65536"/>
                  <a:gd name="T12" fmla="*/ 0 w 80"/>
                  <a:gd name="T13" fmla="*/ 0 h 80"/>
                  <a:gd name="T14" fmla="*/ 80 w 80"/>
                  <a:gd name="T15" fmla="*/ 80 h 80"/>
                </a:gdLst>
                <a:ahLst/>
                <a:cxnLst>
                  <a:cxn ang="T8">
                    <a:pos x="T0" y="T1"/>
                  </a:cxn>
                  <a:cxn ang="T9">
                    <a:pos x="T2" y="T3"/>
                  </a:cxn>
                  <a:cxn ang="T10">
                    <a:pos x="T4" y="T5"/>
                  </a:cxn>
                  <a:cxn ang="T11">
                    <a:pos x="T6" y="T7"/>
                  </a:cxn>
                </a:cxnLst>
                <a:rect l="T12" t="T13" r="T14" b="T15"/>
                <a:pathLst>
                  <a:path w="80" h="80">
                    <a:moveTo>
                      <a:pt x="0" y="0"/>
                    </a:moveTo>
                    <a:lnTo>
                      <a:pt x="42" y="80"/>
                    </a:lnTo>
                    <a:lnTo>
                      <a:pt x="80" y="0"/>
                    </a:lnTo>
                    <a:lnTo>
                      <a:pt x="0"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8989" name="Line 124"/>
            <p:cNvSpPr>
              <a:spLocks noChangeShapeType="1"/>
            </p:cNvSpPr>
            <p:nvPr/>
          </p:nvSpPr>
          <p:spPr bwMode="auto">
            <a:xfrm>
              <a:off x="5089525" y="2332038"/>
              <a:ext cx="68263" cy="68262"/>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90" name="Line 125"/>
            <p:cNvSpPr>
              <a:spLocks noChangeShapeType="1"/>
            </p:cNvSpPr>
            <p:nvPr/>
          </p:nvSpPr>
          <p:spPr bwMode="auto">
            <a:xfrm flipH="1">
              <a:off x="5022850" y="2400300"/>
              <a:ext cx="134938" cy="68263"/>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91" name="Line 126"/>
            <p:cNvSpPr>
              <a:spLocks noChangeShapeType="1"/>
            </p:cNvSpPr>
            <p:nvPr/>
          </p:nvSpPr>
          <p:spPr bwMode="auto">
            <a:xfrm>
              <a:off x="5022850" y="2468563"/>
              <a:ext cx="134938" cy="68262"/>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92" name="Line 127"/>
            <p:cNvSpPr>
              <a:spLocks noChangeShapeType="1"/>
            </p:cNvSpPr>
            <p:nvPr/>
          </p:nvSpPr>
          <p:spPr bwMode="auto">
            <a:xfrm flipH="1">
              <a:off x="5022850" y="2536825"/>
              <a:ext cx="134938" cy="68263"/>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93" name="Line 128"/>
            <p:cNvSpPr>
              <a:spLocks noChangeShapeType="1"/>
            </p:cNvSpPr>
            <p:nvPr/>
          </p:nvSpPr>
          <p:spPr bwMode="auto">
            <a:xfrm>
              <a:off x="5022850" y="2605088"/>
              <a:ext cx="134938" cy="68262"/>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94" name="Line 129"/>
            <p:cNvSpPr>
              <a:spLocks noChangeShapeType="1"/>
            </p:cNvSpPr>
            <p:nvPr/>
          </p:nvSpPr>
          <p:spPr bwMode="auto">
            <a:xfrm flipH="1">
              <a:off x="5022850" y="2673350"/>
              <a:ext cx="134938" cy="68263"/>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95" name="Line 130"/>
            <p:cNvSpPr>
              <a:spLocks noChangeShapeType="1"/>
            </p:cNvSpPr>
            <p:nvPr/>
          </p:nvSpPr>
          <p:spPr bwMode="auto">
            <a:xfrm>
              <a:off x="5022850" y="2741613"/>
              <a:ext cx="66675" cy="68262"/>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96" name="Rectangle 131"/>
            <p:cNvSpPr>
              <a:spLocks noChangeArrowheads="1"/>
            </p:cNvSpPr>
            <p:nvPr/>
          </p:nvSpPr>
          <p:spPr bwMode="auto">
            <a:xfrm>
              <a:off x="5226050" y="2493963"/>
              <a:ext cx="136525"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997" name="Rectangle 132"/>
            <p:cNvSpPr>
              <a:spLocks noChangeArrowheads="1"/>
            </p:cNvSpPr>
            <p:nvPr/>
          </p:nvSpPr>
          <p:spPr bwMode="auto">
            <a:xfrm>
              <a:off x="5243513" y="2503488"/>
              <a:ext cx="1154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FF"/>
                  </a:solidFill>
                </a:rPr>
                <a:t>6</a:t>
              </a:r>
              <a:endParaRPr lang="en-US" sz="3200"/>
            </a:p>
          </p:txBody>
        </p:sp>
        <p:sp>
          <p:nvSpPr>
            <p:cNvPr id="38998" name="Rectangle 133"/>
            <p:cNvSpPr>
              <a:spLocks noChangeArrowheads="1"/>
            </p:cNvSpPr>
            <p:nvPr/>
          </p:nvSpPr>
          <p:spPr bwMode="auto">
            <a:xfrm>
              <a:off x="5337175" y="2503488"/>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FF"/>
                  </a:solidFill>
                </a:rPr>
                <a:t> </a:t>
              </a:r>
              <a:endParaRPr lang="en-US"/>
            </a:p>
          </p:txBody>
        </p:sp>
        <p:sp>
          <p:nvSpPr>
            <p:cNvPr id="38999" name="Rectangle 134"/>
            <p:cNvSpPr>
              <a:spLocks noChangeArrowheads="1"/>
            </p:cNvSpPr>
            <p:nvPr/>
          </p:nvSpPr>
          <p:spPr bwMode="auto">
            <a:xfrm>
              <a:off x="4945063" y="2281238"/>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FF"/>
                  </a:solidFill>
                </a:rPr>
                <a:t> </a:t>
              </a:r>
              <a:endParaRPr lang="en-US"/>
            </a:p>
          </p:txBody>
        </p:sp>
      </p:grpSp>
      <p:sp>
        <p:nvSpPr>
          <p:cNvPr id="38916"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B0A8B76E-C95C-4B5C-8D6E-45985C3947A9}" type="slidenum">
              <a:rPr lang="en-US" sz="1400"/>
              <a:pPr algn="r" eaLnBrk="1" hangingPunct="1"/>
              <a:t>37</a:t>
            </a:fld>
            <a:endParaRPr lang="en-US" sz="1400"/>
          </a:p>
        </p:txBody>
      </p:sp>
      <p:sp>
        <p:nvSpPr>
          <p:cNvPr id="38917"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18"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
          <p:cNvSpPr>
            <a:spLocks noChangeArrowheads="1"/>
          </p:cNvSpPr>
          <p:nvPr/>
        </p:nvSpPr>
        <p:spPr bwMode="auto">
          <a:xfrm>
            <a:off x="0" y="381000"/>
            <a:ext cx="9144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20000"/>
              </a:lnSpc>
              <a:spcBef>
                <a:spcPct val="20000"/>
              </a:spcBef>
              <a:tabLst>
                <a:tab pos="292100" algn="l"/>
              </a:tabLst>
            </a:pPr>
            <a:r>
              <a:rPr lang="en-US" sz="2200" b="1" u="sng">
                <a:solidFill>
                  <a:srgbClr val="FF3300"/>
                </a:solidFill>
              </a:rPr>
              <a:t>Example</a:t>
            </a:r>
            <a:r>
              <a:rPr lang="en-US" sz="2200">
                <a:solidFill>
                  <a:srgbClr val="FF3300"/>
                </a:solidFill>
              </a:rPr>
              <a:t>:  Find v(t) in the circuit below if i(t) = 10e</a:t>
            </a:r>
            <a:r>
              <a:rPr lang="en-US" sz="2200" baseline="30000">
                <a:solidFill>
                  <a:srgbClr val="FF3300"/>
                </a:solidFill>
              </a:rPr>
              <a:t>-4t</a:t>
            </a:r>
            <a:r>
              <a:rPr lang="en-US" sz="2200" baseline="-25000">
                <a:solidFill>
                  <a:srgbClr val="FF3300"/>
                </a:solidFill>
              </a:rPr>
              <a:t> </a:t>
            </a:r>
            <a:r>
              <a:rPr lang="en-US" sz="2200">
                <a:solidFill>
                  <a:srgbClr val="FF3300"/>
                </a:solidFill>
              </a:rPr>
              <a:t>A.  Assume that there is no initial stored energy in the circuit.</a:t>
            </a:r>
          </a:p>
        </p:txBody>
      </p:sp>
      <p:graphicFrame>
        <p:nvGraphicFramePr>
          <p:cNvPr id="39939" name="Object 7"/>
          <p:cNvGraphicFramePr>
            <a:graphicFrameLocks noChangeAspect="1"/>
          </p:cNvGraphicFramePr>
          <p:nvPr/>
        </p:nvGraphicFramePr>
        <p:xfrm>
          <a:off x="0" y="1219200"/>
          <a:ext cx="5376863" cy="1828800"/>
        </p:xfrm>
        <a:graphic>
          <a:graphicData uri="http://schemas.openxmlformats.org/presentationml/2006/ole">
            <mc:AlternateContent xmlns:mc="http://schemas.openxmlformats.org/markup-compatibility/2006">
              <mc:Choice xmlns:v="urn:schemas-microsoft-com:vml" Requires="v">
                <p:oleObj spid="_x0000_s39943" name="Microsoft Draw Drawing" r:id="rId3" imgW="5201640" imgH="1769760" progId="MSDraw.Drawing.8.1">
                  <p:embed/>
                </p:oleObj>
              </mc:Choice>
              <mc:Fallback>
                <p:oleObj name="Microsoft Draw Drawing" r:id="rId3" imgW="5201640" imgH="1769760" progId="MSDraw.Drawing.8.1">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219200"/>
                        <a:ext cx="5376863"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9940"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52B66C34-ADD4-4A4C-A7E8-3A9C959C7B38}" type="slidenum">
              <a:rPr lang="en-US" sz="1400"/>
              <a:pPr algn="r" eaLnBrk="1" hangingPunct="1"/>
              <a:t>38</a:t>
            </a:fld>
            <a:endParaRPr lang="en-US" sz="1400"/>
          </a:p>
        </p:txBody>
      </p:sp>
      <p:sp>
        <p:nvSpPr>
          <p:cNvPr id="39941"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2"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0" y="3886200"/>
            <a:ext cx="91440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457200" algn="l"/>
              </a:tabLst>
            </a:pPr>
            <a:r>
              <a:rPr lang="en-US" sz="2200" b="1" u="sng">
                <a:solidFill>
                  <a:schemeClr val="accent2"/>
                </a:solidFill>
              </a:rPr>
              <a:t>Capacitance symbol</a:t>
            </a:r>
          </a:p>
          <a:p>
            <a:pPr>
              <a:spcBef>
                <a:spcPct val="20000"/>
              </a:spcBef>
              <a:tabLst>
                <a:tab pos="457200" algn="l"/>
              </a:tabLst>
            </a:pPr>
            <a:r>
              <a:rPr lang="en-US" sz="2200">
                <a:solidFill>
                  <a:schemeClr val="accent2"/>
                </a:solidFill>
              </a:rPr>
              <a:t>The capacitor is a passive device so the relationship above depends on the use of </a:t>
            </a:r>
            <a:r>
              <a:rPr lang="en-US" sz="2200" b="1" i="1">
                <a:solidFill>
                  <a:schemeClr val="accent2"/>
                </a:solidFill>
              </a:rPr>
              <a:t>passive sign convention</a:t>
            </a:r>
            <a:r>
              <a:rPr lang="en-US" sz="2200">
                <a:solidFill>
                  <a:schemeClr val="accent2"/>
                </a:solidFill>
              </a:rPr>
              <a:t>.  The general symbol for a capacitor is shown below.  Note that the symbol looks like </a:t>
            </a:r>
            <a:r>
              <a:rPr lang="en-US" sz="2200" b="1" i="1">
                <a:solidFill>
                  <a:schemeClr val="accent2"/>
                </a:solidFill>
              </a:rPr>
              <a:t>two parallel plates</a:t>
            </a:r>
            <a:r>
              <a:rPr lang="en-US" sz="2200">
                <a:solidFill>
                  <a:schemeClr val="accent2"/>
                </a:solidFill>
              </a:rPr>
              <a:t>.</a:t>
            </a:r>
            <a:endParaRPr lang="en-US" sz="2200"/>
          </a:p>
        </p:txBody>
      </p:sp>
      <p:graphicFrame>
        <p:nvGraphicFramePr>
          <p:cNvPr id="5123" name="Object 6"/>
          <p:cNvGraphicFramePr>
            <a:graphicFrameLocks noChangeAspect="1"/>
          </p:cNvGraphicFramePr>
          <p:nvPr/>
        </p:nvGraphicFramePr>
        <p:xfrm>
          <a:off x="2654300" y="5470525"/>
          <a:ext cx="2403475" cy="1235075"/>
        </p:xfrm>
        <a:graphic>
          <a:graphicData uri="http://schemas.openxmlformats.org/presentationml/2006/ole">
            <mc:AlternateContent xmlns:mc="http://schemas.openxmlformats.org/markup-compatibility/2006">
              <mc:Choice xmlns:v="urn:schemas-microsoft-com:vml" Requires="v">
                <p:oleObj spid="_x0000_s5132" name="Microsoft Draw Drawing" r:id="rId3" imgW="1879560" imgH="951480" progId="MSDraw.Drawing.8.1">
                  <p:embed/>
                </p:oleObj>
              </mc:Choice>
              <mc:Fallback>
                <p:oleObj name="Microsoft Draw Drawing" r:id="rId3" imgW="1879560" imgH="951480" progId="MSDraw.Drawing.8.1">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4300" y="5470525"/>
                        <a:ext cx="2403475"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24" name="Rectangle 7"/>
          <p:cNvSpPr>
            <a:spLocks noChangeArrowheads="1"/>
          </p:cNvSpPr>
          <p:nvPr/>
        </p:nvSpPr>
        <p:spPr bwMode="auto">
          <a:xfrm>
            <a:off x="0" y="381000"/>
            <a:ext cx="9144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457200" algn="l"/>
              </a:tabLst>
            </a:pPr>
            <a:r>
              <a:rPr lang="en-US" sz="2200" b="1" u="sng">
                <a:solidFill>
                  <a:schemeClr val="accent2"/>
                </a:solidFill>
              </a:rPr>
              <a:t>Capacitor current</a:t>
            </a:r>
          </a:p>
          <a:p>
            <a:pPr>
              <a:spcBef>
                <a:spcPct val="20000"/>
              </a:spcBef>
              <a:tabLst>
                <a:tab pos="457200" algn="l"/>
              </a:tabLst>
            </a:pPr>
            <a:r>
              <a:rPr lang="en-US" sz="2200">
                <a:solidFill>
                  <a:schemeClr val="accent2"/>
                </a:solidFill>
              </a:rPr>
              <a:t>Recall that current for any device can be found using the relationship:</a:t>
            </a:r>
          </a:p>
          <a:p>
            <a:pPr>
              <a:spcBef>
                <a:spcPct val="20000"/>
              </a:spcBef>
              <a:tabLst>
                <a:tab pos="457200" algn="l"/>
              </a:tabLst>
            </a:pPr>
            <a:r>
              <a:rPr lang="en-US" sz="2200">
                <a:solidFill>
                  <a:schemeClr val="accent2"/>
                </a:solidFill>
              </a:rPr>
              <a:t>so capacitor current is found as follows:</a:t>
            </a:r>
            <a:endParaRPr lang="en-US" sz="2200"/>
          </a:p>
        </p:txBody>
      </p:sp>
      <p:graphicFrame>
        <p:nvGraphicFramePr>
          <p:cNvPr id="5125" name="Object 8"/>
          <p:cNvGraphicFramePr>
            <a:graphicFrameLocks noChangeAspect="1"/>
          </p:cNvGraphicFramePr>
          <p:nvPr/>
        </p:nvGraphicFramePr>
        <p:xfrm>
          <a:off x="1143000" y="2703513"/>
          <a:ext cx="1130300" cy="835025"/>
        </p:xfrm>
        <a:graphic>
          <a:graphicData uri="http://schemas.openxmlformats.org/presentationml/2006/ole">
            <mc:AlternateContent xmlns:mc="http://schemas.openxmlformats.org/markup-compatibility/2006">
              <mc:Choice xmlns:v="urn:schemas-microsoft-com:vml" Requires="v">
                <p:oleObj spid="_x0000_s5133" name="Equation" r:id="rId5" imgW="800100" imgH="508000" progId="Equation.DSMT4">
                  <p:embed/>
                </p:oleObj>
              </mc:Choice>
              <mc:Fallback>
                <p:oleObj name="Equation" r:id="rId5" imgW="800100" imgH="508000" progId="Equation.DSMT4">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2703513"/>
                        <a:ext cx="1130300" cy="835025"/>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6" name="Object 9"/>
          <p:cNvGraphicFramePr>
            <a:graphicFrameLocks noChangeAspect="1"/>
          </p:cNvGraphicFramePr>
          <p:nvPr/>
        </p:nvGraphicFramePr>
        <p:xfrm>
          <a:off x="8048625" y="593725"/>
          <a:ext cx="990600" cy="854075"/>
        </p:xfrm>
        <a:graphic>
          <a:graphicData uri="http://schemas.openxmlformats.org/presentationml/2006/ole">
            <mc:AlternateContent xmlns:mc="http://schemas.openxmlformats.org/markup-compatibility/2006">
              <mc:Choice xmlns:v="urn:schemas-microsoft-com:vml" Requires="v">
                <p:oleObj spid="_x0000_s5134" name="Equation" r:id="rId7" imgW="685800" imgH="508000" progId="Equation.DSMT4">
                  <p:embed/>
                </p:oleObj>
              </mc:Choice>
              <mc:Fallback>
                <p:oleObj name="Equation" r:id="rId7" imgW="685800" imgH="508000" progId="Equation.DSMT4">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48625" y="593725"/>
                        <a:ext cx="990600" cy="854075"/>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7" name="Object 10"/>
          <p:cNvGraphicFramePr>
            <a:graphicFrameLocks noChangeAspect="1"/>
          </p:cNvGraphicFramePr>
          <p:nvPr/>
        </p:nvGraphicFramePr>
        <p:xfrm>
          <a:off x="346075" y="1676400"/>
          <a:ext cx="2765425" cy="757238"/>
        </p:xfrm>
        <a:graphic>
          <a:graphicData uri="http://schemas.openxmlformats.org/presentationml/2006/ole">
            <mc:AlternateContent xmlns:mc="http://schemas.openxmlformats.org/markup-compatibility/2006">
              <mc:Choice xmlns:v="urn:schemas-microsoft-com:vml" Requires="v">
                <p:oleObj spid="_x0000_s5135" name="Equation" r:id="rId9" imgW="2159000" imgH="508000" progId="Equation.DSMT4">
                  <p:embed/>
                </p:oleObj>
              </mc:Choice>
              <mc:Fallback>
                <p:oleObj name="Equation" r:id="rId9" imgW="2159000" imgH="508000" progId="Equation.DSMT4">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6075" y="1676400"/>
                        <a:ext cx="2765425"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28" name="Rectangle 11"/>
          <p:cNvSpPr>
            <a:spLocks noChangeArrowheads="1"/>
          </p:cNvSpPr>
          <p:nvPr/>
        </p:nvSpPr>
        <p:spPr bwMode="auto">
          <a:xfrm>
            <a:off x="2819400" y="2703513"/>
            <a:ext cx="4191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457200" algn="l"/>
              </a:tabLst>
            </a:pPr>
            <a:r>
              <a:rPr lang="en-US" sz="2200" b="1" i="1" u="sng">
                <a:solidFill>
                  <a:srgbClr val="FF3300"/>
                </a:solidFill>
              </a:rPr>
              <a:t>Key relationship:</a:t>
            </a:r>
            <a:r>
              <a:rPr lang="en-US" sz="2200">
                <a:solidFill>
                  <a:srgbClr val="FF3300"/>
                </a:solidFill>
              </a:rPr>
              <a:t>  </a:t>
            </a:r>
            <a:r>
              <a:rPr lang="en-US" sz="2200" i="1">
                <a:solidFill>
                  <a:srgbClr val="FF3300"/>
                </a:solidFill>
              </a:rPr>
              <a:t>This is sort of like Ohm’s Law for a capacitor.</a:t>
            </a:r>
          </a:p>
        </p:txBody>
      </p:sp>
      <p:sp>
        <p:nvSpPr>
          <p:cNvPr id="5129"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424148BE-27FC-4862-918C-23BAFA19D4A0}" type="slidenum">
              <a:rPr lang="en-US" sz="1400"/>
              <a:pPr algn="r" eaLnBrk="1" hangingPunct="1"/>
              <a:t>4</a:t>
            </a:fld>
            <a:endParaRPr lang="en-US" sz="1400"/>
          </a:p>
        </p:txBody>
      </p:sp>
      <p:sp>
        <p:nvSpPr>
          <p:cNvPr id="5130"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1"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2286000" y="5410200"/>
            <a:ext cx="1006475" cy="45720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147" name="Rectangle 6"/>
          <p:cNvSpPr>
            <a:spLocks noChangeArrowheads="1"/>
          </p:cNvSpPr>
          <p:nvPr/>
        </p:nvSpPr>
        <p:spPr bwMode="auto">
          <a:xfrm>
            <a:off x="0" y="381000"/>
            <a:ext cx="9144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457200" algn="l"/>
              </a:tabLst>
            </a:pPr>
            <a:r>
              <a:rPr lang="en-US" sz="2000" b="1" u="sng">
                <a:solidFill>
                  <a:schemeClr val="accent2"/>
                </a:solidFill>
              </a:rPr>
              <a:t>Physical Characteristics</a:t>
            </a:r>
          </a:p>
          <a:p>
            <a:pPr>
              <a:spcBef>
                <a:spcPct val="20000"/>
              </a:spcBef>
              <a:tabLst>
                <a:tab pos="457200" algn="l"/>
              </a:tabLst>
            </a:pPr>
            <a:r>
              <a:rPr lang="en-US" sz="2000">
                <a:solidFill>
                  <a:schemeClr val="accent2"/>
                </a:solidFill>
              </a:rPr>
              <a:t>Capacitance can also be determined from the physical dimensions of the capacitor using</a:t>
            </a:r>
            <a:endParaRPr lang="en-US" sz="3600"/>
          </a:p>
        </p:txBody>
      </p:sp>
      <p:graphicFrame>
        <p:nvGraphicFramePr>
          <p:cNvPr id="6148" name="Object 7"/>
          <p:cNvGraphicFramePr>
            <a:graphicFrameLocks noChangeAspect="1"/>
          </p:cNvGraphicFramePr>
          <p:nvPr/>
        </p:nvGraphicFramePr>
        <p:xfrm>
          <a:off x="458788" y="1220788"/>
          <a:ext cx="1060450" cy="782637"/>
        </p:xfrm>
        <a:graphic>
          <a:graphicData uri="http://schemas.openxmlformats.org/presentationml/2006/ole">
            <mc:AlternateContent xmlns:mc="http://schemas.openxmlformats.org/markup-compatibility/2006">
              <mc:Choice xmlns:v="urn:schemas-microsoft-com:vml" Requires="v">
                <p:oleObj spid="_x0000_s6176" name="Equation" r:id="rId3" imgW="876300" imgH="508000" progId="Equation.DSMT4">
                  <p:embed/>
                </p:oleObj>
              </mc:Choice>
              <mc:Fallback>
                <p:oleObj name="Equation" r:id="rId3" imgW="876300" imgH="508000" progId="Equation.DSMT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788" y="1220788"/>
                        <a:ext cx="1060450" cy="782637"/>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9" name="AutoShape 8"/>
          <p:cNvSpPr>
            <a:spLocks noChangeArrowheads="1"/>
          </p:cNvSpPr>
          <p:nvPr/>
        </p:nvSpPr>
        <p:spPr bwMode="auto">
          <a:xfrm>
            <a:off x="2682875" y="1905000"/>
            <a:ext cx="2590800" cy="914400"/>
          </a:xfrm>
          <a:prstGeom prst="parallelogram">
            <a:avLst>
              <a:gd name="adj" fmla="val 70833"/>
            </a:avLst>
          </a:prstGeom>
          <a:solidFill>
            <a:srgbClr val="FFFF99"/>
          </a:solidFill>
          <a:ln w="28575">
            <a:solidFill>
              <a:schemeClr val="tx1"/>
            </a:solidFill>
            <a:miter lim="800000"/>
            <a:headEnd/>
            <a:tailEnd/>
          </a:ln>
        </p:spPr>
        <p:txBody>
          <a:bodyPr wrap="none" anchor="ctr"/>
          <a:lstStyle/>
          <a:p>
            <a:endParaRPr lang="en-US"/>
          </a:p>
        </p:txBody>
      </p:sp>
      <p:sp>
        <p:nvSpPr>
          <p:cNvPr id="6150" name="AutoShape 9"/>
          <p:cNvSpPr>
            <a:spLocks noChangeArrowheads="1"/>
          </p:cNvSpPr>
          <p:nvPr/>
        </p:nvSpPr>
        <p:spPr bwMode="auto">
          <a:xfrm>
            <a:off x="2682875" y="3124200"/>
            <a:ext cx="2590800" cy="914400"/>
          </a:xfrm>
          <a:prstGeom prst="parallelogram">
            <a:avLst>
              <a:gd name="adj" fmla="val 70833"/>
            </a:avLst>
          </a:prstGeom>
          <a:solidFill>
            <a:srgbClr val="FFFF99"/>
          </a:solidFill>
          <a:ln w="28575">
            <a:solidFill>
              <a:schemeClr val="tx1"/>
            </a:solidFill>
            <a:miter lim="800000"/>
            <a:headEnd/>
            <a:tailEnd/>
          </a:ln>
        </p:spPr>
        <p:txBody>
          <a:bodyPr wrap="none" anchor="ctr"/>
          <a:lstStyle/>
          <a:p>
            <a:endParaRPr lang="en-US"/>
          </a:p>
        </p:txBody>
      </p:sp>
      <p:sp>
        <p:nvSpPr>
          <p:cNvPr id="6151" name="Line 10"/>
          <p:cNvSpPr>
            <a:spLocks noChangeShapeType="1"/>
          </p:cNvSpPr>
          <p:nvPr/>
        </p:nvSpPr>
        <p:spPr bwMode="auto">
          <a:xfrm flipV="1">
            <a:off x="3978275" y="1524000"/>
            <a:ext cx="0" cy="762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52" name="Line 11"/>
          <p:cNvSpPr>
            <a:spLocks noChangeShapeType="1"/>
          </p:cNvSpPr>
          <p:nvPr/>
        </p:nvSpPr>
        <p:spPr bwMode="auto">
          <a:xfrm flipV="1">
            <a:off x="3978275" y="4038600"/>
            <a:ext cx="0" cy="381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53" name="Line 12"/>
          <p:cNvSpPr>
            <a:spLocks noChangeShapeType="1"/>
          </p:cNvSpPr>
          <p:nvPr/>
        </p:nvSpPr>
        <p:spPr bwMode="auto">
          <a:xfrm>
            <a:off x="3978275" y="3657600"/>
            <a:ext cx="0" cy="3810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54" name="Line 13"/>
          <p:cNvSpPr>
            <a:spLocks noChangeShapeType="1"/>
          </p:cNvSpPr>
          <p:nvPr/>
        </p:nvSpPr>
        <p:spPr bwMode="auto">
          <a:xfrm flipH="1">
            <a:off x="4527550" y="1524000"/>
            <a:ext cx="1295400" cy="609600"/>
          </a:xfrm>
          <a:prstGeom prst="line">
            <a:avLst/>
          </a:prstGeom>
          <a:noFill/>
          <a:ln w="1905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55" name="Line 14"/>
          <p:cNvSpPr>
            <a:spLocks noChangeShapeType="1"/>
          </p:cNvSpPr>
          <p:nvPr/>
        </p:nvSpPr>
        <p:spPr bwMode="auto">
          <a:xfrm flipH="1" flipV="1">
            <a:off x="5594350" y="1905000"/>
            <a:ext cx="0" cy="381000"/>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56" name="Text Box 15"/>
          <p:cNvSpPr txBox="1">
            <a:spLocks noChangeArrowheads="1"/>
          </p:cNvSpPr>
          <p:nvPr/>
        </p:nvSpPr>
        <p:spPr bwMode="auto">
          <a:xfrm>
            <a:off x="5822950" y="1295400"/>
            <a:ext cx="29400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2000">
                <a:solidFill>
                  <a:srgbClr val="FF3300"/>
                </a:solidFill>
              </a:rPr>
              <a:t>A = Area of plate (in m</a:t>
            </a:r>
            <a:r>
              <a:rPr lang="en-US" sz="2000" baseline="30000">
                <a:solidFill>
                  <a:srgbClr val="FF3300"/>
                </a:solidFill>
              </a:rPr>
              <a:t>2</a:t>
            </a:r>
            <a:r>
              <a:rPr lang="en-US" sz="2000">
                <a:solidFill>
                  <a:srgbClr val="FF3300"/>
                </a:solidFill>
              </a:rPr>
              <a:t>)</a:t>
            </a:r>
            <a:endParaRPr lang="en-US" sz="2800"/>
          </a:p>
        </p:txBody>
      </p:sp>
      <p:sp>
        <p:nvSpPr>
          <p:cNvPr id="6157" name="Line 16"/>
          <p:cNvSpPr>
            <a:spLocks noChangeShapeType="1"/>
          </p:cNvSpPr>
          <p:nvPr/>
        </p:nvSpPr>
        <p:spPr bwMode="auto">
          <a:xfrm>
            <a:off x="5486400" y="1905000"/>
            <a:ext cx="336550" cy="0"/>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58" name="Line 17"/>
          <p:cNvSpPr>
            <a:spLocks noChangeShapeType="1"/>
          </p:cNvSpPr>
          <p:nvPr/>
        </p:nvSpPr>
        <p:spPr bwMode="auto">
          <a:xfrm>
            <a:off x="5486400" y="3124200"/>
            <a:ext cx="336550" cy="0"/>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59" name="Line 18"/>
          <p:cNvSpPr>
            <a:spLocks noChangeShapeType="1"/>
          </p:cNvSpPr>
          <p:nvPr/>
        </p:nvSpPr>
        <p:spPr bwMode="auto">
          <a:xfrm flipH="1">
            <a:off x="5594350" y="2743200"/>
            <a:ext cx="0" cy="381000"/>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60" name="Text Box 19"/>
          <p:cNvSpPr txBox="1">
            <a:spLocks noChangeArrowheads="1"/>
          </p:cNvSpPr>
          <p:nvPr/>
        </p:nvSpPr>
        <p:spPr bwMode="auto">
          <a:xfrm>
            <a:off x="5273675" y="2286000"/>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2000">
                <a:solidFill>
                  <a:srgbClr val="FF3300"/>
                </a:solidFill>
              </a:rPr>
              <a:t>  d = distance between plates (in m)</a:t>
            </a:r>
            <a:endParaRPr lang="en-US" sz="2800"/>
          </a:p>
        </p:txBody>
      </p:sp>
      <p:sp>
        <p:nvSpPr>
          <p:cNvPr id="6161" name="Line 20"/>
          <p:cNvSpPr>
            <a:spLocks noChangeShapeType="1"/>
          </p:cNvSpPr>
          <p:nvPr/>
        </p:nvSpPr>
        <p:spPr bwMode="auto">
          <a:xfrm>
            <a:off x="2743200" y="4876800"/>
            <a:ext cx="0" cy="533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62" name="Line 21"/>
          <p:cNvSpPr>
            <a:spLocks noChangeShapeType="1"/>
          </p:cNvSpPr>
          <p:nvPr/>
        </p:nvSpPr>
        <p:spPr bwMode="auto">
          <a:xfrm>
            <a:off x="2286000" y="5410200"/>
            <a:ext cx="100647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63" name="Line 22"/>
          <p:cNvSpPr>
            <a:spLocks noChangeShapeType="1"/>
          </p:cNvSpPr>
          <p:nvPr/>
        </p:nvSpPr>
        <p:spPr bwMode="auto">
          <a:xfrm>
            <a:off x="2286000" y="5867400"/>
            <a:ext cx="100647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64" name="Line 23"/>
          <p:cNvSpPr>
            <a:spLocks noChangeShapeType="1"/>
          </p:cNvSpPr>
          <p:nvPr/>
        </p:nvSpPr>
        <p:spPr bwMode="auto">
          <a:xfrm>
            <a:off x="2743200" y="5867400"/>
            <a:ext cx="0" cy="533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65" name="Line 24"/>
          <p:cNvSpPr>
            <a:spLocks noChangeShapeType="1"/>
          </p:cNvSpPr>
          <p:nvPr/>
        </p:nvSpPr>
        <p:spPr bwMode="auto">
          <a:xfrm flipH="1" flipV="1">
            <a:off x="1905000" y="5867400"/>
            <a:ext cx="0" cy="381000"/>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66" name="Line 25"/>
          <p:cNvSpPr>
            <a:spLocks noChangeShapeType="1"/>
          </p:cNvSpPr>
          <p:nvPr/>
        </p:nvSpPr>
        <p:spPr bwMode="auto">
          <a:xfrm flipV="1">
            <a:off x="1692275" y="5410200"/>
            <a:ext cx="336550" cy="14288"/>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67" name="Line 26"/>
          <p:cNvSpPr>
            <a:spLocks noChangeShapeType="1"/>
          </p:cNvSpPr>
          <p:nvPr/>
        </p:nvSpPr>
        <p:spPr bwMode="auto">
          <a:xfrm>
            <a:off x="1692275" y="5881688"/>
            <a:ext cx="336550" cy="0"/>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68" name="Line 27"/>
          <p:cNvSpPr>
            <a:spLocks noChangeShapeType="1"/>
          </p:cNvSpPr>
          <p:nvPr/>
        </p:nvSpPr>
        <p:spPr bwMode="auto">
          <a:xfrm flipH="1">
            <a:off x="1905000" y="5043488"/>
            <a:ext cx="0" cy="381000"/>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69" name="Text Box 28"/>
          <p:cNvSpPr txBox="1">
            <a:spLocks noChangeArrowheads="1"/>
          </p:cNvSpPr>
          <p:nvPr/>
        </p:nvSpPr>
        <p:spPr bwMode="auto">
          <a:xfrm>
            <a:off x="1692275" y="5424488"/>
            <a:ext cx="5492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800">
                <a:solidFill>
                  <a:srgbClr val="FF3300"/>
                </a:solidFill>
              </a:rPr>
              <a:t> d</a:t>
            </a:r>
            <a:endParaRPr lang="en-US"/>
          </a:p>
        </p:txBody>
      </p:sp>
      <p:sp>
        <p:nvSpPr>
          <p:cNvPr id="6170" name="Line 29"/>
          <p:cNvSpPr>
            <a:spLocks noChangeShapeType="1"/>
          </p:cNvSpPr>
          <p:nvPr/>
        </p:nvSpPr>
        <p:spPr bwMode="auto">
          <a:xfrm flipH="1">
            <a:off x="3292475" y="5257800"/>
            <a:ext cx="746125" cy="395288"/>
          </a:xfrm>
          <a:prstGeom prst="line">
            <a:avLst/>
          </a:prstGeom>
          <a:noFill/>
          <a:ln w="1905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71" name="Text Box 30"/>
          <p:cNvSpPr txBox="1">
            <a:spLocks noChangeArrowheads="1"/>
          </p:cNvSpPr>
          <p:nvPr/>
        </p:nvSpPr>
        <p:spPr bwMode="auto">
          <a:xfrm>
            <a:off x="4038600" y="5057775"/>
            <a:ext cx="4572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2000">
                <a:solidFill>
                  <a:srgbClr val="FF3300"/>
                </a:solidFill>
              </a:rPr>
              <a:t>Dielectric = material between the plates</a:t>
            </a:r>
          </a:p>
          <a:p>
            <a:pPr eaLnBrk="1" hangingPunct="1"/>
            <a:r>
              <a:rPr lang="en-US" sz="2000">
                <a:solidFill>
                  <a:srgbClr val="FF3300"/>
                </a:solidFill>
              </a:rPr>
              <a:t>      and </a:t>
            </a:r>
          </a:p>
          <a:p>
            <a:pPr eaLnBrk="1" hangingPunct="1"/>
            <a:r>
              <a:rPr lang="en-US" sz="2000">
                <a:solidFill>
                  <a:srgbClr val="FF3300"/>
                </a:solidFill>
                <a:sym typeface="Symbol" pitchFamily="18" charset="2"/>
              </a:rPr>
              <a:t></a:t>
            </a:r>
            <a:r>
              <a:rPr lang="en-US" sz="2000">
                <a:solidFill>
                  <a:srgbClr val="FF3300"/>
                </a:solidFill>
              </a:rPr>
              <a:t> = permittivity of the dielectric (in F/m)</a:t>
            </a:r>
            <a:endParaRPr lang="en-US" sz="2800"/>
          </a:p>
        </p:txBody>
      </p:sp>
      <p:sp>
        <p:nvSpPr>
          <p:cNvPr id="6172" name="Rectangle 31"/>
          <p:cNvSpPr>
            <a:spLocks noChangeArrowheads="1"/>
          </p:cNvSpPr>
          <p:nvPr/>
        </p:nvSpPr>
        <p:spPr bwMode="auto">
          <a:xfrm>
            <a:off x="0" y="2209800"/>
            <a:ext cx="2057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457200" algn="l"/>
              </a:tabLst>
            </a:pPr>
            <a:r>
              <a:rPr lang="en-US" sz="2000">
                <a:solidFill>
                  <a:schemeClr val="accent2"/>
                </a:solidFill>
              </a:rPr>
              <a:t>where </a:t>
            </a:r>
            <a:r>
              <a:rPr lang="en-US" sz="2000">
                <a:solidFill>
                  <a:schemeClr val="accent2"/>
                </a:solidFill>
                <a:sym typeface="Symbol" pitchFamily="18" charset="2"/>
              </a:rPr>
              <a:t> , A, and d</a:t>
            </a:r>
          </a:p>
          <a:p>
            <a:pPr>
              <a:spcBef>
                <a:spcPct val="20000"/>
              </a:spcBef>
              <a:tabLst>
                <a:tab pos="457200" algn="l"/>
              </a:tabLst>
            </a:pPr>
            <a:r>
              <a:rPr lang="en-US" sz="2000">
                <a:solidFill>
                  <a:schemeClr val="accent2"/>
                </a:solidFill>
                <a:sym typeface="Symbol" pitchFamily="18" charset="2"/>
              </a:rPr>
              <a:t>are illustrated in</a:t>
            </a:r>
          </a:p>
          <a:p>
            <a:pPr>
              <a:spcBef>
                <a:spcPct val="20000"/>
              </a:spcBef>
              <a:tabLst>
                <a:tab pos="457200" algn="l"/>
              </a:tabLst>
            </a:pPr>
            <a:r>
              <a:rPr lang="en-US" sz="2000">
                <a:solidFill>
                  <a:schemeClr val="accent2"/>
                </a:solidFill>
                <a:sym typeface="Symbol" pitchFamily="18" charset="2"/>
              </a:rPr>
              <a:t>the figures shown.</a:t>
            </a:r>
            <a:endParaRPr lang="en-US" sz="3600"/>
          </a:p>
        </p:txBody>
      </p:sp>
      <p:sp>
        <p:nvSpPr>
          <p:cNvPr id="6173"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EE2794DF-02CB-4ADE-8E0C-34AB69F664E7}" type="slidenum">
              <a:rPr lang="en-US" sz="1400"/>
              <a:pPr algn="r" eaLnBrk="1" hangingPunct="1"/>
              <a:t>5</a:t>
            </a:fld>
            <a:endParaRPr lang="en-US" sz="1400"/>
          </a:p>
        </p:txBody>
      </p:sp>
      <p:sp>
        <p:nvSpPr>
          <p:cNvPr id="6174"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5"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ChangeArrowheads="1"/>
          </p:cNvSpPr>
          <p:nvPr/>
        </p:nvSpPr>
        <p:spPr bwMode="auto">
          <a:xfrm>
            <a:off x="0" y="3810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457200" algn="l"/>
              </a:tabLst>
            </a:pPr>
            <a:r>
              <a:rPr lang="en-US" sz="2000">
                <a:solidFill>
                  <a:schemeClr val="accent2"/>
                </a:solidFill>
              </a:rPr>
              <a:t>The </a:t>
            </a:r>
            <a:r>
              <a:rPr lang="en-US" sz="2000" b="1" i="1">
                <a:solidFill>
                  <a:schemeClr val="accent2"/>
                </a:solidFill>
              </a:rPr>
              <a:t>permittivity</a:t>
            </a:r>
            <a:r>
              <a:rPr lang="en-US" sz="2000">
                <a:solidFill>
                  <a:schemeClr val="accent2"/>
                </a:solidFill>
              </a:rPr>
              <a:t> of a given material is often expressed in terms of how it relates to the permittivity of a vacuum using:</a:t>
            </a:r>
            <a:endParaRPr lang="en-US" sz="3600"/>
          </a:p>
        </p:txBody>
      </p:sp>
      <p:sp>
        <p:nvSpPr>
          <p:cNvPr id="7171" name="Rectangle 6"/>
          <p:cNvSpPr>
            <a:spLocks noChangeArrowheads="1"/>
          </p:cNvSpPr>
          <p:nvPr/>
        </p:nvSpPr>
        <p:spPr bwMode="auto">
          <a:xfrm>
            <a:off x="3429000" y="762000"/>
            <a:ext cx="1295400" cy="457200"/>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spcBef>
                <a:spcPct val="20000"/>
              </a:spcBef>
              <a:tabLst>
                <a:tab pos="457200" algn="l"/>
              </a:tabLst>
            </a:pPr>
            <a:r>
              <a:rPr lang="en-US" sz="2000">
                <a:solidFill>
                  <a:schemeClr val="accent2"/>
                </a:solidFill>
                <a:sym typeface="Symbol" pitchFamily="18" charset="2"/>
              </a:rPr>
              <a:t></a:t>
            </a:r>
            <a:r>
              <a:rPr lang="en-US" sz="2000">
                <a:solidFill>
                  <a:schemeClr val="accent2"/>
                </a:solidFill>
              </a:rPr>
              <a:t> = </a:t>
            </a:r>
            <a:r>
              <a:rPr lang="en-US" sz="2000">
                <a:solidFill>
                  <a:schemeClr val="accent2"/>
                </a:solidFill>
                <a:sym typeface="Symbol" pitchFamily="18" charset="2"/>
              </a:rPr>
              <a:t></a:t>
            </a:r>
            <a:r>
              <a:rPr lang="en-US" sz="2000" baseline="-25000">
                <a:solidFill>
                  <a:schemeClr val="accent2"/>
                </a:solidFill>
              </a:rPr>
              <a:t>R</a:t>
            </a:r>
            <a:r>
              <a:rPr lang="en-US" sz="2000">
                <a:solidFill>
                  <a:schemeClr val="accent2"/>
                </a:solidFill>
              </a:rPr>
              <a:t> </a:t>
            </a:r>
            <a:r>
              <a:rPr lang="en-US" sz="2000">
                <a:solidFill>
                  <a:schemeClr val="accent2"/>
                </a:solidFill>
                <a:sym typeface="Symbol" pitchFamily="18" charset="2"/>
              </a:rPr>
              <a:t></a:t>
            </a:r>
            <a:r>
              <a:rPr lang="en-US" sz="2000" baseline="-25000">
                <a:solidFill>
                  <a:schemeClr val="accent2"/>
                </a:solidFill>
              </a:rPr>
              <a:t>o</a:t>
            </a:r>
            <a:r>
              <a:rPr lang="en-US" sz="2000">
                <a:solidFill>
                  <a:schemeClr val="accent2"/>
                </a:solidFill>
              </a:rPr>
              <a:t> </a:t>
            </a:r>
          </a:p>
        </p:txBody>
      </p:sp>
      <p:sp>
        <p:nvSpPr>
          <p:cNvPr id="7172" name="Rectangle 7"/>
          <p:cNvSpPr>
            <a:spLocks noChangeArrowheads="1"/>
          </p:cNvSpPr>
          <p:nvPr/>
        </p:nvSpPr>
        <p:spPr bwMode="auto">
          <a:xfrm>
            <a:off x="0" y="1447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457200" algn="l"/>
              </a:tabLst>
            </a:pPr>
            <a:r>
              <a:rPr lang="en-US" sz="2000">
                <a:solidFill>
                  <a:schemeClr val="accent2"/>
                </a:solidFill>
              </a:rPr>
              <a:t>where </a:t>
            </a:r>
            <a:r>
              <a:rPr lang="en-US" sz="2000">
                <a:solidFill>
                  <a:schemeClr val="accent2"/>
                </a:solidFill>
                <a:sym typeface="Symbol" pitchFamily="18" charset="2"/>
              </a:rPr>
              <a:t></a:t>
            </a:r>
            <a:r>
              <a:rPr lang="en-US" sz="2000" baseline="-25000">
                <a:solidFill>
                  <a:schemeClr val="accent2"/>
                </a:solidFill>
              </a:rPr>
              <a:t>o</a:t>
            </a:r>
            <a:r>
              <a:rPr lang="en-US" sz="2000">
                <a:solidFill>
                  <a:schemeClr val="accent2"/>
                </a:solidFill>
              </a:rPr>
              <a:t> = permittivity of a vacuum = 8.85 x 10</a:t>
            </a:r>
            <a:r>
              <a:rPr lang="en-US" sz="2000" baseline="30000">
                <a:solidFill>
                  <a:schemeClr val="accent2"/>
                </a:solidFill>
              </a:rPr>
              <a:t>-12</a:t>
            </a:r>
            <a:r>
              <a:rPr lang="en-US" sz="2000">
                <a:solidFill>
                  <a:schemeClr val="accent2"/>
                </a:solidFill>
              </a:rPr>
              <a:t> F/m</a:t>
            </a:r>
          </a:p>
          <a:p>
            <a:pPr>
              <a:spcBef>
                <a:spcPct val="20000"/>
              </a:spcBef>
              <a:tabLst>
                <a:tab pos="457200" algn="l"/>
              </a:tabLst>
            </a:pPr>
            <a:r>
              <a:rPr lang="en-US" sz="2000">
                <a:solidFill>
                  <a:schemeClr val="accent2"/>
                </a:solidFill>
              </a:rPr>
              <a:t>	</a:t>
            </a:r>
            <a:r>
              <a:rPr lang="en-US" sz="2000">
                <a:solidFill>
                  <a:schemeClr val="accent2"/>
                </a:solidFill>
                <a:sym typeface="Symbol" pitchFamily="18" charset="2"/>
              </a:rPr>
              <a:t></a:t>
            </a:r>
            <a:r>
              <a:rPr lang="en-US" sz="2000" baseline="-25000">
                <a:solidFill>
                  <a:schemeClr val="accent2"/>
                </a:solidFill>
              </a:rPr>
              <a:t>R</a:t>
            </a:r>
            <a:r>
              <a:rPr lang="en-US" sz="2000">
                <a:solidFill>
                  <a:schemeClr val="accent2"/>
                </a:solidFill>
              </a:rPr>
              <a:t> = relative permittivity (a few examples are shown below)</a:t>
            </a:r>
            <a:endParaRPr lang="en-US" sz="3600"/>
          </a:p>
        </p:txBody>
      </p:sp>
      <p:graphicFrame>
        <p:nvGraphicFramePr>
          <p:cNvPr id="7173" name="Object 8"/>
          <p:cNvGraphicFramePr>
            <a:graphicFrameLocks noChangeAspect="1"/>
          </p:cNvGraphicFramePr>
          <p:nvPr/>
        </p:nvGraphicFramePr>
        <p:xfrm>
          <a:off x="457200" y="2209800"/>
          <a:ext cx="6200775" cy="2546350"/>
        </p:xfrm>
        <a:graphic>
          <a:graphicData uri="http://schemas.openxmlformats.org/presentationml/2006/ole">
            <mc:AlternateContent xmlns:mc="http://schemas.openxmlformats.org/markup-compatibility/2006">
              <mc:Choice xmlns:v="urn:schemas-microsoft-com:vml" Requires="v">
                <p:oleObj spid="_x0000_s7179" name="Document" r:id="rId4" imgW="5641848" imgH="2165604" progId="Word.Document.8">
                  <p:embed/>
                </p:oleObj>
              </mc:Choice>
              <mc:Fallback>
                <p:oleObj name="Document" r:id="rId4" imgW="5641848" imgH="2165604" progId="Word.Document.8">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209800"/>
                        <a:ext cx="6200775" cy="254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4" name="Rectangle 9"/>
          <p:cNvSpPr>
            <a:spLocks noChangeArrowheads="1"/>
          </p:cNvSpPr>
          <p:nvPr/>
        </p:nvSpPr>
        <p:spPr bwMode="auto">
          <a:xfrm>
            <a:off x="0" y="4756150"/>
            <a:ext cx="9144000" cy="210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spcBef>
                <a:spcPct val="20000"/>
              </a:spcBef>
              <a:tabLst>
                <a:tab pos="457200" algn="l"/>
              </a:tabLst>
            </a:pPr>
            <a:r>
              <a:rPr lang="en-US" sz="2000" b="1" u="sng">
                <a:solidFill>
                  <a:schemeClr val="accent2"/>
                </a:solidFill>
              </a:rPr>
              <a:t>Dielectric strength</a:t>
            </a:r>
            <a:r>
              <a:rPr lang="en-US" sz="2000">
                <a:solidFill>
                  <a:schemeClr val="accent2"/>
                </a:solidFill>
              </a:rPr>
              <a:t> is a measure of how much voltage would be required to jump across a gap, similar to how a spark jumps across the gap on a spark plug.  Note that if a spark plug uses a gap of 0.032”, a voltage of = (32 mil)(75V/mil) = 2400V is necessary to create a spark.</a:t>
            </a:r>
          </a:p>
          <a:p>
            <a:pPr>
              <a:lnSpc>
                <a:spcPct val="90000"/>
              </a:lnSpc>
              <a:spcBef>
                <a:spcPct val="20000"/>
              </a:spcBef>
              <a:tabLst>
                <a:tab pos="457200" algn="l"/>
              </a:tabLst>
            </a:pPr>
            <a:r>
              <a:rPr lang="en-US" sz="2000">
                <a:solidFill>
                  <a:schemeClr val="accent2"/>
                </a:solidFill>
              </a:rPr>
              <a:t>A dielectric for a capacitor is chosen to insure that the voltage will not arc across the capacitor.  So the voltage rating for a capacitor is related to the dielectric strength and the gap size (which affects the value of C).</a:t>
            </a:r>
            <a:endParaRPr lang="en-US" sz="3600"/>
          </a:p>
        </p:txBody>
      </p:sp>
      <p:sp>
        <p:nvSpPr>
          <p:cNvPr id="7175" name="Rectangle 10"/>
          <p:cNvSpPr>
            <a:spLocks noChangeArrowheads="1"/>
          </p:cNvSpPr>
          <p:nvPr/>
        </p:nvSpPr>
        <p:spPr bwMode="auto">
          <a:xfrm>
            <a:off x="6592888" y="2476500"/>
            <a:ext cx="235743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457200" algn="l"/>
              </a:tabLst>
            </a:pPr>
            <a:r>
              <a:rPr lang="en-US" sz="1800" u="sng">
                <a:solidFill>
                  <a:schemeClr val="accent2"/>
                </a:solidFill>
              </a:rPr>
              <a:t>Note</a:t>
            </a:r>
            <a:r>
              <a:rPr lang="en-US" sz="1800">
                <a:solidFill>
                  <a:schemeClr val="accent2"/>
                </a:solidFill>
              </a:rPr>
              <a:t>:  1 mil = 0.001”</a:t>
            </a:r>
            <a:endParaRPr lang="en-US" sz="3200"/>
          </a:p>
        </p:txBody>
      </p:sp>
      <p:sp>
        <p:nvSpPr>
          <p:cNvPr id="7176"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344C2EBB-EF2D-454B-B2B1-E4C567701541}" type="slidenum">
              <a:rPr lang="en-US" sz="1400"/>
              <a:pPr algn="r" eaLnBrk="1" hangingPunct="1"/>
              <a:t>6</a:t>
            </a:fld>
            <a:endParaRPr lang="en-US" sz="1400"/>
          </a:p>
        </p:txBody>
      </p:sp>
      <p:sp>
        <p:nvSpPr>
          <p:cNvPr id="7177"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8"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ChangeArrowheads="1"/>
          </p:cNvSpPr>
          <p:nvPr/>
        </p:nvSpPr>
        <p:spPr bwMode="auto">
          <a:xfrm>
            <a:off x="0" y="38100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457200" algn="l"/>
              </a:tabLst>
            </a:pPr>
            <a:r>
              <a:rPr lang="en-US" sz="2200" b="1" u="sng">
                <a:solidFill>
                  <a:srgbClr val="FF3300"/>
                </a:solidFill>
              </a:rPr>
              <a:t>Example</a:t>
            </a:r>
            <a:r>
              <a:rPr lang="en-US" sz="2200">
                <a:solidFill>
                  <a:srgbClr val="FF3300"/>
                </a:solidFill>
              </a:rPr>
              <a:t>:  Calculate the value of C for a teflon capacitor with rectangular plates that measure 2 cm by 4 cm, and a distance of 0.1 mm between the plates.  Also calculate the maximum voltage rating for the capacitor.</a:t>
            </a:r>
            <a:endParaRPr lang="en-US" sz="2200"/>
          </a:p>
        </p:txBody>
      </p:sp>
      <p:sp>
        <p:nvSpPr>
          <p:cNvPr id="8195"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3EA9E2E8-F40C-49C0-B8BA-63AC1B0FCEF3}" type="slidenum">
              <a:rPr lang="en-US" sz="1400"/>
              <a:pPr algn="r" eaLnBrk="1" hangingPunct="1"/>
              <a:t>7</a:t>
            </a:fld>
            <a:endParaRPr lang="en-US" sz="1400"/>
          </a:p>
        </p:txBody>
      </p:sp>
      <p:sp>
        <p:nvSpPr>
          <p:cNvPr id="8196"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7"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D:\EGR271\Images\C - trimmer (variable ceramic capacito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171950"/>
            <a:ext cx="2136775"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7"/>
          <p:cNvSpPr>
            <a:spLocks noChangeArrowheads="1"/>
          </p:cNvSpPr>
          <p:nvPr/>
        </p:nvSpPr>
        <p:spPr bwMode="auto">
          <a:xfrm>
            <a:off x="0" y="381000"/>
            <a:ext cx="5397500" cy="271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000" b="1" u="sng">
                <a:solidFill>
                  <a:schemeClr val="accent2"/>
                </a:solidFill>
              </a:rPr>
              <a:t>Variable Capacitors</a:t>
            </a:r>
            <a:endParaRPr lang="en-US" sz="2000">
              <a:solidFill>
                <a:schemeClr val="accent2"/>
              </a:solidFill>
            </a:endParaRPr>
          </a:p>
          <a:p>
            <a:pPr>
              <a:spcBef>
                <a:spcPct val="20000"/>
              </a:spcBef>
              <a:tabLst>
                <a:tab pos="292100" algn="l"/>
              </a:tabLst>
            </a:pPr>
            <a:r>
              <a:rPr lang="en-US" sz="2000">
                <a:solidFill>
                  <a:schemeClr val="accent2"/>
                </a:solidFill>
              </a:rPr>
              <a:t>Recall that </a:t>
            </a:r>
          </a:p>
          <a:p>
            <a:pPr>
              <a:spcBef>
                <a:spcPct val="20000"/>
              </a:spcBef>
              <a:tabLst>
                <a:tab pos="292100" algn="l"/>
              </a:tabLst>
            </a:pPr>
            <a:endParaRPr lang="en-US" sz="2000">
              <a:solidFill>
                <a:schemeClr val="accent2"/>
              </a:solidFill>
            </a:endParaRPr>
          </a:p>
          <a:p>
            <a:pPr>
              <a:lnSpc>
                <a:spcPct val="80000"/>
              </a:lnSpc>
              <a:spcBef>
                <a:spcPct val="20000"/>
              </a:spcBef>
              <a:tabLst>
                <a:tab pos="292100" algn="l"/>
              </a:tabLst>
            </a:pPr>
            <a:r>
              <a:rPr lang="en-US" sz="2000">
                <a:solidFill>
                  <a:schemeClr val="accent2"/>
                </a:solidFill>
              </a:rPr>
              <a:t>so how can C be varied?</a:t>
            </a:r>
          </a:p>
          <a:p>
            <a:pPr>
              <a:lnSpc>
                <a:spcPct val="80000"/>
              </a:lnSpc>
              <a:spcBef>
                <a:spcPct val="20000"/>
              </a:spcBef>
              <a:tabLst>
                <a:tab pos="292100" algn="l"/>
              </a:tabLst>
            </a:pPr>
            <a:r>
              <a:rPr lang="en-US" sz="2000">
                <a:solidFill>
                  <a:schemeClr val="accent2"/>
                </a:solidFill>
              </a:rPr>
              <a:t>1)  by varying d, the distance between the plates</a:t>
            </a:r>
          </a:p>
          <a:p>
            <a:pPr>
              <a:lnSpc>
                <a:spcPct val="80000"/>
              </a:lnSpc>
              <a:spcBef>
                <a:spcPct val="20000"/>
              </a:spcBef>
              <a:tabLst>
                <a:tab pos="292100" algn="l"/>
              </a:tabLst>
            </a:pPr>
            <a:r>
              <a:rPr lang="en-US" sz="2000">
                <a:solidFill>
                  <a:schemeClr val="accent2"/>
                </a:solidFill>
              </a:rPr>
              <a:t>2)  by varying A, the area between the plates </a:t>
            </a:r>
          </a:p>
          <a:p>
            <a:pPr>
              <a:lnSpc>
                <a:spcPct val="80000"/>
              </a:lnSpc>
              <a:spcBef>
                <a:spcPct val="20000"/>
              </a:spcBef>
              <a:tabLst>
                <a:tab pos="292100" algn="l"/>
              </a:tabLst>
            </a:pPr>
            <a:r>
              <a:rPr lang="en-US" sz="2000">
                <a:solidFill>
                  <a:schemeClr val="accent2"/>
                </a:solidFill>
              </a:rPr>
              <a:t>	(actually by rotating one plate to change </a:t>
            </a:r>
          </a:p>
          <a:p>
            <a:pPr>
              <a:lnSpc>
                <a:spcPct val="80000"/>
              </a:lnSpc>
              <a:spcBef>
                <a:spcPct val="20000"/>
              </a:spcBef>
              <a:tabLst>
                <a:tab pos="292100" algn="l"/>
              </a:tabLst>
            </a:pPr>
            <a:r>
              <a:rPr lang="en-US" sz="2000">
                <a:solidFill>
                  <a:schemeClr val="accent2"/>
                </a:solidFill>
              </a:rPr>
              <a:t>	the amount of overlap between plates). </a:t>
            </a:r>
            <a:endParaRPr lang="en-US" sz="2000" b="1" u="sng"/>
          </a:p>
        </p:txBody>
      </p:sp>
      <p:graphicFrame>
        <p:nvGraphicFramePr>
          <p:cNvPr id="9220" name="Object 8"/>
          <p:cNvGraphicFramePr>
            <a:graphicFrameLocks noChangeAspect="1"/>
          </p:cNvGraphicFramePr>
          <p:nvPr/>
        </p:nvGraphicFramePr>
        <p:xfrm>
          <a:off x="1457325" y="695325"/>
          <a:ext cx="1190625" cy="752475"/>
        </p:xfrm>
        <a:graphic>
          <a:graphicData uri="http://schemas.openxmlformats.org/presentationml/2006/ole">
            <mc:AlternateContent xmlns:mc="http://schemas.openxmlformats.org/markup-compatibility/2006">
              <mc:Choice xmlns:v="urn:schemas-microsoft-com:vml" Requires="v">
                <p:oleObj spid="_x0000_s9263" name="Equation" r:id="rId4" imgW="876300" imgH="508000" progId="Equation.DSMT4">
                  <p:embed/>
                </p:oleObj>
              </mc:Choice>
              <mc:Fallback>
                <p:oleObj name="Equation" r:id="rId4" imgW="876300" imgH="508000" progId="Equation.DSMT4">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7325" y="695325"/>
                        <a:ext cx="1190625"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21" name="Text Box 9"/>
          <p:cNvSpPr txBox="1">
            <a:spLocks noChangeArrowheads="1"/>
          </p:cNvSpPr>
          <p:nvPr/>
        </p:nvSpPr>
        <p:spPr bwMode="auto">
          <a:xfrm>
            <a:off x="466725" y="3105150"/>
            <a:ext cx="31083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800" b="1" u="sng">
                <a:solidFill>
                  <a:srgbClr val="FF3300"/>
                </a:solidFill>
              </a:rPr>
              <a:t>Method 1:  Varying d</a:t>
            </a:r>
            <a:endParaRPr lang="en-US" sz="1800" b="1" i="1">
              <a:solidFill>
                <a:srgbClr val="FF3300"/>
              </a:solidFill>
            </a:endParaRPr>
          </a:p>
          <a:p>
            <a:pPr eaLnBrk="1" hangingPunct="1"/>
            <a:r>
              <a:rPr lang="en-US" sz="1800" b="1" i="1">
                <a:solidFill>
                  <a:srgbClr val="FF3300"/>
                </a:solidFill>
              </a:rPr>
              <a:t>Tightening the screw reduces</a:t>
            </a:r>
          </a:p>
          <a:p>
            <a:pPr eaLnBrk="1" hangingPunct="1"/>
            <a:r>
              <a:rPr lang="en-US" sz="1800" b="1" i="1">
                <a:solidFill>
                  <a:srgbClr val="FF3300"/>
                </a:solidFill>
              </a:rPr>
              <a:t>the distance between the plates</a:t>
            </a:r>
          </a:p>
          <a:p>
            <a:pPr eaLnBrk="1" hangingPunct="1"/>
            <a:r>
              <a:rPr lang="en-US" sz="1800" b="1" i="1">
                <a:solidFill>
                  <a:srgbClr val="FF3300"/>
                </a:solidFill>
              </a:rPr>
              <a:t>and increases C.</a:t>
            </a:r>
          </a:p>
        </p:txBody>
      </p:sp>
      <p:grpSp>
        <p:nvGrpSpPr>
          <p:cNvPr id="9222" name="Group 14"/>
          <p:cNvGrpSpPr>
            <a:grpSpLocks/>
          </p:cNvGrpSpPr>
          <p:nvPr/>
        </p:nvGrpSpPr>
        <p:grpSpPr bwMode="auto">
          <a:xfrm>
            <a:off x="6057900" y="2857500"/>
            <a:ext cx="914400" cy="1676400"/>
            <a:chOff x="720" y="2208"/>
            <a:chExt cx="576" cy="1056"/>
          </a:xfrm>
        </p:grpSpPr>
        <p:sp>
          <p:nvSpPr>
            <p:cNvPr id="9252" name="Rectangle 15"/>
            <p:cNvSpPr>
              <a:spLocks noChangeArrowheads="1"/>
            </p:cNvSpPr>
            <p:nvPr/>
          </p:nvSpPr>
          <p:spPr bwMode="auto">
            <a:xfrm>
              <a:off x="960" y="2208"/>
              <a:ext cx="96" cy="1056"/>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9253" name="Rectangle 16"/>
            <p:cNvSpPr>
              <a:spLocks noChangeArrowheads="1"/>
            </p:cNvSpPr>
            <p:nvPr/>
          </p:nvSpPr>
          <p:spPr bwMode="auto">
            <a:xfrm>
              <a:off x="720" y="2400"/>
              <a:ext cx="48" cy="768"/>
            </a:xfrm>
            <a:prstGeom prst="rect">
              <a:avLst/>
            </a:prstGeom>
            <a:solidFill>
              <a:schemeClr val="folHlink"/>
            </a:solidFill>
            <a:ln w="9525">
              <a:solidFill>
                <a:schemeClr val="tx1"/>
              </a:solidFill>
              <a:miter lim="800000"/>
              <a:headEnd/>
              <a:tailEnd/>
            </a:ln>
          </p:spPr>
          <p:txBody>
            <a:bodyPr wrap="none" anchor="ctr"/>
            <a:lstStyle/>
            <a:p>
              <a:pPr algn="ctr"/>
              <a:endParaRPr lang="en-US"/>
            </a:p>
          </p:txBody>
        </p:sp>
        <p:sp>
          <p:nvSpPr>
            <p:cNvPr id="9254" name="Rectangle 17"/>
            <p:cNvSpPr>
              <a:spLocks noChangeArrowheads="1"/>
            </p:cNvSpPr>
            <p:nvPr/>
          </p:nvSpPr>
          <p:spPr bwMode="auto">
            <a:xfrm>
              <a:off x="1248" y="2400"/>
              <a:ext cx="48" cy="768"/>
            </a:xfrm>
            <a:prstGeom prst="rect">
              <a:avLst/>
            </a:prstGeom>
            <a:solidFill>
              <a:schemeClr val="folHlink"/>
            </a:solidFill>
            <a:ln w="9525">
              <a:solidFill>
                <a:schemeClr val="tx1"/>
              </a:solidFill>
              <a:miter lim="800000"/>
              <a:headEnd/>
              <a:tailEnd/>
            </a:ln>
          </p:spPr>
          <p:txBody>
            <a:bodyPr wrap="none" anchor="ctr"/>
            <a:lstStyle/>
            <a:p>
              <a:pPr algn="ctr"/>
              <a:endParaRPr lang="en-US"/>
            </a:p>
          </p:txBody>
        </p:sp>
        <p:sp>
          <p:nvSpPr>
            <p:cNvPr id="9255" name="Line 18"/>
            <p:cNvSpPr>
              <a:spLocks noChangeShapeType="1"/>
            </p:cNvSpPr>
            <p:nvPr/>
          </p:nvSpPr>
          <p:spPr bwMode="auto">
            <a:xfrm>
              <a:off x="768" y="3036"/>
              <a:ext cx="48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56" name="Line 19"/>
            <p:cNvSpPr>
              <a:spLocks noChangeShapeType="1"/>
            </p:cNvSpPr>
            <p:nvPr/>
          </p:nvSpPr>
          <p:spPr bwMode="auto">
            <a:xfrm>
              <a:off x="768" y="2892"/>
              <a:ext cx="480"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57" name="Line 20"/>
            <p:cNvSpPr>
              <a:spLocks noChangeShapeType="1"/>
            </p:cNvSpPr>
            <p:nvPr/>
          </p:nvSpPr>
          <p:spPr bwMode="auto">
            <a:xfrm>
              <a:off x="768" y="2742"/>
              <a:ext cx="48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58" name="Line 21"/>
            <p:cNvSpPr>
              <a:spLocks noChangeShapeType="1"/>
            </p:cNvSpPr>
            <p:nvPr/>
          </p:nvSpPr>
          <p:spPr bwMode="auto">
            <a:xfrm>
              <a:off x="768" y="2448"/>
              <a:ext cx="48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59" name="Line 22"/>
            <p:cNvSpPr>
              <a:spLocks noChangeShapeType="1"/>
            </p:cNvSpPr>
            <p:nvPr/>
          </p:nvSpPr>
          <p:spPr bwMode="auto">
            <a:xfrm>
              <a:off x="768" y="2592"/>
              <a:ext cx="480"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60" name="Line 23"/>
            <p:cNvSpPr>
              <a:spLocks noChangeShapeType="1"/>
            </p:cNvSpPr>
            <p:nvPr/>
          </p:nvSpPr>
          <p:spPr bwMode="auto">
            <a:xfrm>
              <a:off x="768" y="3168"/>
              <a:ext cx="480"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61" name="Line 24"/>
            <p:cNvSpPr>
              <a:spLocks noChangeShapeType="1"/>
            </p:cNvSpPr>
            <p:nvPr/>
          </p:nvSpPr>
          <p:spPr bwMode="auto">
            <a:xfrm>
              <a:off x="768" y="2400"/>
              <a:ext cx="48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62" name="Line 25"/>
            <p:cNvSpPr>
              <a:spLocks noChangeShapeType="1"/>
            </p:cNvSpPr>
            <p:nvPr/>
          </p:nvSpPr>
          <p:spPr bwMode="auto">
            <a:xfrm>
              <a:off x="1008" y="2208"/>
              <a:ext cx="0" cy="96"/>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9223" name="Text Box 34"/>
          <p:cNvSpPr txBox="1">
            <a:spLocks noChangeArrowheads="1"/>
          </p:cNvSpPr>
          <p:nvPr/>
        </p:nvSpPr>
        <p:spPr bwMode="auto">
          <a:xfrm>
            <a:off x="5240338" y="1933575"/>
            <a:ext cx="38512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800" b="1" u="sng">
                <a:solidFill>
                  <a:srgbClr val="FF3300"/>
                </a:solidFill>
              </a:rPr>
              <a:t>Method 2:  Varying A</a:t>
            </a:r>
            <a:endParaRPr lang="en-US" sz="1800" b="1" i="1">
              <a:solidFill>
                <a:srgbClr val="FF3300"/>
              </a:solidFill>
            </a:endParaRPr>
          </a:p>
          <a:p>
            <a:pPr eaLnBrk="1" hangingPunct="1"/>
            <a:r>
              <a:rPr lang="en-US" sz="1800" b="1" i="1">
                <a:solidFill>
                  <a:srgbClr val="FF3300"/>
                </a:solidFill>
              </a:rPr>
              <a:t>Turning the screw changes the amount of overlap between the plates.</a:t>
            </a:r>
          </a:p>
        </p:txBody>
      </p:sp>
      <p:graphicFrame>
        <p:nvGraphicFramePr>
          <p:cNvPr id="9224" name="Object 38"/>
          <p:cNvGraphicFramePr>
            <a:graphicFrameLocks noChangeAspect="1"/>
          </p:cNvGraphicFramePr>
          <p:nvPr/>
        </p:nvGraphicFramePr>
        <p:xfrm>
          <a:off x="5499100" y="533400"/>
          <a:ext cx="3101975" cy="1154113"/>
        </p:xfrm>
        <a:graphic>
          <a:graphicData uri="http://schemas.openxmlformats.org/presentationml/2006/ole">
            <mc:AlternateContent xmlns:mc="http://schemas.openxmlformats.org/markup-compatibility/2006">
              <mc:Choice xmlns:v="urn:schemas-microsoft-com:vml" Requires="v">
                <p:oleObj spid="_x0000_s9264" name="Microsoft Draw Drawing" r:id="rId6" imgW="2467800" imgH="903960" progId="MSDraw.Drawing.8.1">
                  <p:embed/>
                </p:oleObj>
              </mc:Choice>
              <mc:Fallback>
                <p:oleObj name="Microsoft Draw Drawing" r:id="rId6" imgW="2467800" imgH="903960" progId="MSDraw.Drawing.8.1">
                  <p:embed/>
                  <p:pic>
                    <p:nvPicPr>
                      <p:cNvPr id="0" name="Object 3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99100" y="533400"/>
                        <a:ext cx="3101975" cy="115411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9225" name="Group 49"/>
          <p:cNvGrpSpPr>
            <a:grpSpLocks/>
          </p:cNvGrpSpPr>
          <p:nvPr/>
        </p:nvGrpSpPr>
        <p:grpSpPr bwMode="auto">
          <a:xfrm>
            <a:off x="4779963" y="5065713"/>
            <a:ext cx="3821112" cy="1709737"/>
            <a:chOff x="4779963" y="4924425"/>
            <a:chExt cx="3821112" cy="1709738"/>
          </a:xfrm>
        </p:grpSpPr>
        <p:sp>
          <p:nvSpPr>
            <p:cNvPr id="9235" name="Arc 2"/>
            <p:cNvSpPr>
              <a:spLocks/>
            </p:cNvSpPr>
            <p:nvPr/>
          </p:nvSpPr>
          <p:spPr bwMode="auto">
            <a:xfrm rot="2278753" flipV="1">
              <a:off x="6426200" y="5568950"/>
              <a:ext cx="457200" cy="457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chemeClr val="accent2"/>
            </a:solidFill>
            <a:ln w="9525">
              <a:solidFill>
                <a:schemeClr val="tx1"/>
              </a:solidFill>
              <a:round/>
              <a:headEnd/>
              <a:tailEnd/>
            </a:ln>
          </p:spPr>
          <p:txBody>
            <a:bodyPr wrap="none" anchor="ctr"/>
            <a:lstStyle/>
            <a:p>
              <a:endParaRPr lang="en-US"/>
            </a:p>
          </p:txBody>
        </p:sp>
        <p:sp>
          <p:nvSpPr>
            <p:cNvPr id="9236" name="Arc 10"/>
            <p:cNvSpPr>
              <a:spLocks/>
            </p:cNvSpPr>
            <p:nvPr/>
          </p:nvSpPr>
          <p:spPr bwMode="auto">
            <a:xfrm>
              <a:off x="5397500" y="5014913"/>
              <a:ext cx="457200" cy="457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chemeClr val="accent2"/>
            </a:solidFill>
            <a:ln w="9525">
              <a:solidFill>
                <a:schemeClr val="tx1"/>
              </a:solidFill>
              <a:round/>
              <a:headEnd/>
              <a:tailEnd/>
            </a:ln>
          </p:spPr>
          <p:txBody>
            <a:bodyPr wrap="none" anchor="ctr"/>
            <a:lstStyle/>
            <a:p>
              <a:endParaRPr lang="en-US"/>
            </a:p>
          </p:txBody>
        </p:sp>
        <p:sp>
          <p:nvSpPr>
            <p:cNvPr id="9237" name="Arc 11"/>
            <p:cNvSpPr>
              <a:spLocks/>
            </p:cNvSpPr>
            <p:nvPr/>
          </p:nvSpPr>
          <p:spPr bwMode="auto">
            <a:xfrm rot="10800000">
              <a:off x="4940300" y="5472113"/>
              <a:ext cx="457200" cy="457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chemeClr val="accent2"/>
            </a:solidFill>
            <a:ln w="9525">
              <a:solidFill>
                <a:schemeClr val="tx1"/>
              </a:solidFill>
              <a:round/>
              <a:headEnd/>
              <a:tailEnd/>
            </a:ln>
          </p:spPr>
          <p:txBody>
            <a:bodyPr wrap="none" anchor="ctr"/>
            <a:lstStyle/>
            <a:p>
              <a:endParaRPr lang="en-US"/>
            </a:p>
          </p:txBody>
        </p:sp>
        <p:sp>
          <p:nvSpPr>
            <p:cNvPr id="9238" name="Arc 12"/>
            <p:cNvSpPr>
              <a:spLocks/>
            </p:cNvSpPr>
            <p:nvPr/>
          </p:nvSpPr>
          <p:spPr bwMode="auto">
            <a:xfrm rot="-5400000">
              <a:off x="4940300" y="5014913"/>
              <a:ext cx="457200" cy="457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FF3300"/>
            </a:solidFill>
            <a:ln w="9525">
              <a:solidFill>
                <a:schemeClr val="tx1"/>
              </a:solidFill>
              <a:round/>
              <a:headEnd/>
              <a:tailEnd/>
            </a:ln>
          </p:spPr>
          <p:txBody>
            <a:bodyPr wrap="none" anchor="ctr"/>
            <a:lstStyle/>
            <a:p>
              <a:endParaRPr lang="en-US"/>
            </a:p>
          </p:txBody>
        </p:sp>
        <p:sp>
          <p:nvSpPr>
            <p:cNvPr id="9239" name="Arc 13"/>
            <p:cNvSpPr>
              <a:spLocks/>
            </p:cNvSpPr>
            <p:nvPr/>
          </p:nvSpPr>
          <p:spPr bwMode="auto">
            <a:xfrm rot="5400000">
              <a:off x="5397500" y="5472113"/>
              <a:ext cx="457200" cy="457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FF3300"/>
            </a:solidFill>
            <a:ln w="9525">
              <a:solidFill>
                <a:schemeClr val="tx1"/>
              </a:solidFill>
              <a:round/>
              <a:headEnd/>
              <a:tailEnd/>
            </a:ln>
          </p:spPr>
          <p:txBody>
            <a:bodyPr wrap="none" anchor="ctr"/>
            <a:lstStyle/>
            <a:p>
              <a:endParaRPr lang="en-US"/>
            </a:p>
          </p:txBody>
        </p:sp>
        <p:sp>
          <p:nvSpPr>
            <p:cNvPr id="9240" name="Arc 26"/>
            <p:cNvSpPr>
              <a:spLocks/>
            </p:cNvSpPr>
            <p:nvPr/>
          </p:nvSpPr>
          <p:spPr bwMode="auto">
            <a:xfrm rot="-2278753">
              <a:off x="6429375" y="4924425"/>
              <a:ext cx="457200" cy="457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chemeClr val="accent2"/>
            </a:solidFill>
            <a:ln w="9525">
              <a:solidFill>
                <a:schemeClr val="tx1"/>
              </a:solidFill>
              <a:round/>
              <a:headEnd/>
              <a:tailEnd/>
            </a:ln>
          </p:spPr>
          <p:txBody>
            <a:bodyPr wrap="none" anchor="ctr"/>
            <a:lstStyle/>
            <a:p>
              <a:endParaRPr lang="en-US"/>
            </a:p>
          </p:txBody>
        </p:sp>
        <p:sp>
          <p:nvSpPr>
            <p:cNvPr id="9241" name="Arc 27"/>
            <p:cNvSpPr>
              <a:spLocks/>
            </p:cNvSpPr>
            <p:nvPr/>
          </p:nvSpPr>
          <p:spPr bwMode="auto">
            <a:xfrm rot="-5400000">
              <a:off x="6164263" y="5014913"/>
              <a:ext cx="457200" cy="457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FF3300"/>
            </a:solidFill>
            <a:ln w="9525">
              <a:solidFill>
                <a:schemeClr val="tx1"/>
              </a:solidFill>
              <a:round/>
              <a:headEnd/>
              <a:tailEnd/>
            </a:ln>
          </p:spPr>
          <p:txBody>
            <a:bodyPr wrap="none" anchor="ctr"/>
            <a:lstStyle/>
            <a:p>
              <a:endParaRPr lang="en-US"/>
            </a:p>
          </p:txBody>
        </p:sp>
        <p:sp>
          <p:nvSpPr>
            <p:cNvPr id="9242" name="Arc 28"/>
            <p:cNvSpPr>
              <a:spLocks/>
            </p:cNvSpPr>
            <p:nvPr/>
          </p:nvSpPr>
          <p:spPr bwMode="auto">
            <a:xfrm rot="5400000">
              <a:off x="6621463" y="5472113"/>
              <a:ext cx="457200" cy="457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FF3300"/>
            </a:solidFill>
            <a:ln w="9525">
              <a:solidFill>
                <a:schemeClr val="tx1"/>
              </a:solidFill>
              <a:round/>
              <a:headEnd/>
              <a:tailEnd/>
            </a:ln>
          </p:spPr>
          <p:txBody>
            <a:bodyPr wrap="none" anchor="ctr"/>
            <a:lstStyle/>
            <a:p>
              <a:endParaRPr lang="en-US"/>
            </a:p>
          </p:txBody>
        </p:sp>
        <p:sp>
          <p:nvSpPr>
            <p:cNvPr id="9243" name="Line 29"/>
            <p:cNvSpPr>
              <a:spLocks noChangeShapeType="1"/>
            </p:cNvSpPr>
            <p:nvPr/>
          </p:nvSpPr>
          <p:spPr bwMode="auto">
            <a:xfrm>
              <a:off x="6296025" y="5140325"/>
              <a:ext cx="638175" cy="657225"/>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44" name="Arc 30"/>
            <p:cNvSpPr>
              <a:spLocks/>
            </p:cNvSpPr>
            <p:nvPr/>
          </p:nvSpPr>
          <p:spPr bwMode="auto">
            <a:xfrm rot="-5400000">
              <a:off x="7440613" y="5005388"/>
              <a:ext cx="457200" cy="457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FF3300"/>
            </a:solidFill>
            <a:ln w="9525">
              <a:solidFill>
                <a:schemeClr val="tx1"/>
              </a:solidFill>
              <a:round/>
              <a:headEnd/>
              <a:tailEnd/>
            </a:ln>
          </p:spPr>
          <p:txBody>
            <a:bodyPr wrap="none" anchor="ctr"/>
            <a:lstStyle/>
            <a:p>
              <a:endParaRPr lang="en-US"/>
            </a:p>
          </p:txBody>
        </p:sp>
        <p:sp>
          <p:nvSpPr>
            <p:cNvPr id="9245" name="Arc 31"/>
            <p:cNvSpPr>
              <a:spLocks/>
            </p:cNvSpPr>
            <p:nvPr/>
          </p:nvSpPr>
          <p:spPr bwMode="auto">
            <a:xfrm rot="5400000">
              <a:off x="7897813" y="5462588"/>
              <a:ext cx="457200" cy="457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FF3300"/>
            </a:solidFill>
            <a:ln w="9525">
              <a:solidFill>
                <a:schemeClr val="tx1"/>
              </a:solidFill>
              <a:round/>
              <a:headEnd/>
              <a:tailEnd/>
            </a:ln>
          </p:spPr>
          <p:txBody>
            <a:bodyPr wrap="none" anchor="ctr"/>
            <a:lstStyle/>
            <a:p>
              <a:endParaRPr lang="en-US"/>
            </a:p>
          </p:txBody>
        </p:sp>
        <p:sp>
          <p:nvSpPr>
            <p:cNvPr id="9246" name="Line 32"/>
            <p:cNvSpPr>
              <a:spLocks noChangeShapeType="1"/>
            </p:cNvSpPr>
            <p:nvPr/>
          </p:nvSpPr>
          <p:spPr bwMode="auto">
            <a:xfrm>
              <a:off x="7432675" y="5457825"/>
              <a:ext cx="917575" cy="3175"/>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47" name="Line 33"/>
            <p:cNvSpPr>
              <a:spLocks noChangeShapeType="1"/>
            </p:cNvSpPr>
            <p:nvPr/>
          </p:nvSpPr>
          <p:spPr bwMode="auto">
            <a:xfrm flipH="1" flipV="1">
              <a:off x="7893050" y="5006975"/>
              <a:ext cx="3175" cy="91440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48" name="Text Box 35"/>
            <p:cNvSpPr txBox="1">
              <a:spLocks noChangeArrowheads="1"/>
            </p:cNvSpPr>
            <p:nvPr/>
          </p:nvSpPr>
          <p:spPr bwMode="auto">
            <a:xfrm>
              <a:off x="4779963" y="5954713"/>
              <a:ext cx="1104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600" b="1" i="1">
                  <a:solidFill>
                    <a:srgbClr val="FF3300"/>
                  </a:solidFill>
                </a:rPr>
                <a:t>No overlap</a:t>
              </a:r>
            </a:p>
          </p:txBody>
        </p:sp>
        <p:sp>
          <p:nvSpPr>
            <p:cNvPr id="9249" name="Text Box 36"/>
            <p:cNvSpPr txBox="1">
              <a:spLocks noChangeArrowheads="1"/>
            </p:cNvSpPr>
            <p:nvPr/>
          </p:nvSpPr>
          <p:spPr bwMode="auto">
            <a:xfrm>
              <a:off x="7269163" y="5954713"/>
              <a:ext cx="13319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600" b="1" i="1">
                  <a:solidFill>
                    <a:srgbClr val="FF3300"/>
                  </a:solidFill>
                </a:rPr>
                <a:t>100% overlap</a:t>
              </a:r>
            </a:p>
          </p:txBody>
        </p:sp>
        <p:sp>
          <p:nvSpPr>
            <p:cNvPr id="9250" name="Text Box 37"/>
            <p:cNvSpPr txBox="1">
              <a:spLocks noChangeArrowheads="1"/>
            </p:cNvSpPr>
            <p:nvPr/>
          </p:nvSpPr>
          <p:spPr bwMode="auto">
            <a:xfrm>
              <a:off x="5935663" y="5949950"/>
              <a:ext cx="12303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600" b="1" i="1">
                  <a:solidFill>
                    <a:srgbClr val="FF3300"/>
                  </a:solidFill>
                </a:rPr>
                <a:t>50% overlap</a:t>
              </a:r>
            </a:p>
          </p:txBody>
        </p:sp>
        <p:sp>
          <p:nvSpPr>
            <p:cNvPr id="9251" name="Text Box 39"/>
            <p:cNvSpPr txBox="1">
              <a:spLocks noChangeArrowheads="1"/>
            </p:cNvSpPr>
            <p:nvPr/>
          </p:nvSpPr>
          <p:spPr bwMode="auto">
            <a:xfrm>
              <a:off x="5986463" y="6297613"/>
              <a:ext cx="1219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600" b="1" i="1" u="sng">
                  <a:solidFill>
                    <a:srgbClr val="FF3300"/>
                  </a:solidFill>
                </a:rPr>
                <a:t>Bottom view</a:t>
              </a:r>
            </a:p>
          </p:txBody>
        </p:sp>
      </p:grpSp>
      <p:sp>
        <p:nvSpPr>
          <p:cNvPr id="9226" name="Text Box 40"/>
          <p:cNvSpPr txBox="1">
            <a:spLocks noChangeArrowheads="1"/>
          </p:cNvSpPr>
          <p:nvPr/>
        </p:nvSpPr>
        <p:spPr bwMode="auto">
          <a:xfrm>
            <a:off x="5999163" y="4583113"/>
            <a:ext cx="9350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600" b="1" i="1" u="sng">
                <a:solidFill>
                  <a:srgbClr val="FF3300"/>
                </a:solidFill>
              </a:rPr>
              <a:t>Top view</a:t>
            </a:r>
            <a:endParaRPr lang="en-US" sz="1600" b="1" i="1">
              <a:solidFill>
                <a:srgbClr val="FF3300"/>
              </a:solidFill>
            </a:endParaRPr>
          </a:p>
        </p:txBody>
      </p:sp>
      <p:sp>
        <p:nvSpPr>
          <p:cNvPr id="9227" name="Text Box 41"/>
          <p:cNvSpPr txBox="1">
            <a:spLocks noChangeArrowheads="1"/>
          </p:cNvSpPr>
          <p:nvPr/>
        </p:nvSpPr>
        <p:spPr bwMode="auto">
          <a:xfrm>
            <a:off x="7421563" y="2868613"/>
            <a:ext cx="154940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600" b="1" u="sng">
                <a:solidFill>
                  <a:srgbClr val="339966"/>
                </a:solidFill>
              </a:rPr>
              <a:t>Note</a:t>
            </a:r>
            <a:r>
              <a:rPr lang="en-US" sz="1600" b="1">
                <a:solidFill>
                  <a:srgbClr val="339966"/>
                </a:solidFill>
              </a:rPr>
              <a:t>:  Using multiple plates acts like capacitors in parallel which add together (to be proven shortly)</a:t>
            </a:r>
          </a:p>
        </p:txBody>
      </p:sp>
      <p:sp>
        <p:nvSpPr>
          <p:cNvPr id="9228" name="Line 42"/>
          <p:cNvSpPr>
            <a:spLocks noChangeShapeType="1"/>
          </p:cNvSpPr>
          <p:nvPr/>
        </p:nvSpPr>
        <p:spPr bwMode="auto">
          <a:xfrm flipH="1">
            <a:off x="7086600" y="3060700"/>
            <a:ext cx="330200" cy="203200"/>
          </a:xfrm>
          <a:prstGeom prst="line">
            <a:avLst/>
          </a:prstGeom>
          <a:noFill/>
          <a:ln w="19050">
            <a:solidFill>
              <a:srgbClr val="339966"/>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pic>
        <p:nvPicPr>
          <p:cNvPr id="9229" name="Picture 43" descr="D:\EGR271\Images\Capacitors\C - Variable (Fig 10-18, ICE, Boylestad 6th).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75050" y="3205163"/>
            <a:ext cx="2279650" cy="1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0" name="Text Box 44"/>
          <p:cNvSpPr txBox="1">
            <a:spLocks noChangeArrowheads="1"/>
          </p:cNvSpPr>
          <p:nvPr/>
        </p:nvSpPr>
        <p:spPr bwMode="auto">
          <a:xfrm>
            <a:off x="466725" y="6276975"/>
            <a:ext cx="276383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hangingPunct="1"/>
            <a:r>
              <a:rPr lang="en-US" sz="1600" b="1">
                <a:solidFill>
                  <a:schemeClr val="accent2"/>
                </a:solidFill>
              </a:rPr>
              <a:t>Reference:  All Electonics (www.allelectronics.com</a:t>
            </a:r>
          </a:p>
        </p:txBody>
      </p:sp>
      <p:sp>
        <p:nvSpPr>
          <p:cNvPr id="9231" name="Text Box 45"/>
          <p:cNvSpPr txBox="1">
            <a:spLocks noChangeArrowheads="1"/>
          </p:cNvSpPr>
          <p:nvPr/>
        </p:nvSpPr>
        <p:spPr bwMode="auto">
          <a:xfrm>
            <a:off x="2973388" y="4533900"/>
            <a:ext cx="30130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hangingPunct="1"/>
            <a:r>
              <a:rPr lang="en-US" sz="1600" b="1">
                <a:solidFill>
                  <a:schemeClr val="accent2"/>
                </a:solidFill>
              </a:rPr>
              <a:t>Reference:  </a:t>
            </a:r>
            <a:r>
              <a:rPr lang="en-US" sz="1600" b="1" u="sng">
                <a:solidFill>
                  <a:schemeClr val="accent2"/>
                </a:solidFill>
              </a:rPr>
              <a:t>Intro. Circuit Theory I, 6</a:t>
            </a:r>
            <a:r>
              <a:rPr lang="en-US" sz="1600" b="1" u="sng" baseline="30000">
                <a:solidFill>
                  <a:schemeClr val="accent2"/>
                </a:solidFill>
              </a:rPr>
              <a:t>th</a:t>
            </a:r>
            <a:r>
              <a:rPr lang="en-US" sz="1600" b="1" u="sng">
                <a:solidFill>
                  <a:schemeClr val="accent2"/>
                </a:solidFill>
              </a:rPr>
              <a:t> Ed.,</a:t>
            </a:r>
            <a:r>
              <a:rPr lang="en-US" sz="1600" b="1">
                <a:solidFill>
                  <a:schemeClr val="accent2"/>
                </a:solidFill>
              </a:rPr>
              <a:t> by Boylestad</a:t>
            </a:r>
          </a:p>
        </p:txBody>
      </p:sp>
      <p:sp>
        <p:nvSpPr>
          <p:cNvPr id="9232"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C556664E-DB90-475F-ADAC-CA768DD78192}" type="slidenum">
              <a:rPr lang="en-US" sz="1400"/>
              <a:pPr algn="r" eaLnBrk="1" hangingPunct="1"/>
              <a:t>8</a:t>
            </a:fld>
            <a:endParaRPr lang="en-US" sz="1400"/>
          </a:p>
        </p:txBody>
      </p:sp>
      <p:sp>
        <p:nvSpPr>
          <p:cNvPr id="9233"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4"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ChangeArrowheads="1"/>
          </p:cNvSpPr>
          <p:nvPr/>
        </p:nvSpPr>
        <p:spPr bwMode="auto">
          <a:xfrm>
            <a:off x="0" y="381000"/>
            <a:ext cx="91440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chemeClr val="accent2"/>
                </a:solidFill>
              </a:rPr>
              <a:t>Two categories of capacitors</a:t>
            </a:r>
            <a:endParaRPr lang="en-US" sz="2200">
              <a:solidFill>
                <a:schemeClr val="accent2"/>
              </a:solidFill>
            </a:endParaRPr>
          </a:p>
          <a:p>
            <a:pPr>
              <a:lnSpc>
                <a:spcPct val="90000"/>
              </a:lnSpc>
              <a:spcBef>
                <a:spcPct val="20000"/>
              </a:spcBef>
              <a:tabLst>
                <a:tab pos="292100" algn="l"/>
              </a:tabLst>
            </a:pPr>
            <a:r>
              <a:rPr lang="en-US" sz="2200">
                <a:solidFill>
                  <a:schemeClr val="accent2"/>
                </a:solidFill>
              </a:rPr>
              <a:t>Capacitors are sometimes separated into two categories:</a:t>
            </a:r>
          </a:p>
          <a:p>
            <a:pPr>
              <a:lnSpc>
                <a:spcPct val="80000"/>
              </a:lnSpc>
              <a:spcBef>
                <a:spcPct val="20000"/>
              </a:spcBef>
              <a:tabLst>
                <a:tab pos="292100" algn="l"/>
              </a:tabLst>
            </a:pPr>
            <a:r>
              <a:rPr lang="en-US" sz="2200">
                <a:solidFill>
                  <a:schemeClr val="accent2"/>
                </a:solidFill>
              </a:rPr>
              <a:t>1)  Polarized (electrolytic)</a:t>
            </a:r>
          </a:p>
          <a:p>
            <a:pPr>
              <a:lnSpc>
                <a:spcPct val="80000"/>
              </a:lnSpc>
              <a:spcBef>
                <a:spcPct val="20000"/>
              </a:spcBef>
              <a:tabLst>
                <a:tab pos="292100" algn="l"/>
              </a:tabLst>
            </a:pPr>
            <a:r>
              <a:rPr lang="en-US" sz="2200">
                <a:solidFill>
                  <a:schemeClr val="accent2"/>
                </a:solidFill>
              </a:rPr>
              <a:t>2)  Non-polarized (non-electrolytic)</a:t>
            </a:r>
          </a:p>
        </p:txBody>
      </p:sp>
      <p:sp>
        <p:nvSpPr>
          <p:cNvPr id="10243" name="Rectangle 6"/>
          <p:cNvSpPr>
            <a:spLocks noChangeArrowheads="1"/>
          </p:cNvSpPr>
          <p:nvPr/>
        </p:nvSpPr>
        <p:spPr bwMode="auto">
          <a:xfrm>
            <a:off x="0" y="1892300"/>
            <a:ext cx="91440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tabLst>
                <a:tab pos="342900" algn="l"/>
              </a:tabLst>
            </a:pPr>
            <a:r>
              <a:rPr lang="en-US" sz="2200" b="1" u="sng">
                <a:solidFill>
                  <a:schemeClr val="accent2"/>
                </a:solidFill>
              </a:rPr>
              <a:t>Electrolytic capacitors</a:t>
            </a:r>
            <a:endParaRPr lang="en-US" sz="2200">
              <a:solidFill>
                <a:schemeClr val="accent2"/>
              </a:solidFill>
            </a:endParaRPr>
          </a:p>
          <a:p>
            <a:pPr marL="342900" indent="-342900">
              <a:spcBef>
                <a:spcPct val="20000"/>
              </a:spcBef>
              <a:buFont typeface="Symbol" pitchFamily="18" charset="2"/>
              <a:buChar char="·"/>
              <a:tabLst>
                <a:tab pos="342900" algn="l"/>
              </a:tabLst>
            </a:pPr>
            <a:r>
              <a:rPr lang="en-US" sz="2200">
                <a:solidFill>
                  <a:schemeClr val="accent2"/>
                </a:solidFill>
              </a:rPr>
              <a:t>have polarity markings and may be damaged (or even explode) if used with reverse polarity</a:t>
            </a:r>
          </a:p>
          <a:p>
            <a:pPr marL="342900" indent="-342900">
              <a:spcBef>
                <a:spcPct val="20000"/>
              </a:spcBef>
              <a:buFont typeface="Symbol" pitchFamily="18" charset="2"/>
              <a:buChar char="·"/>
              <a:tabLst>
                <a:tab pos="342900" algn="l"/>
              </a:tabLst>
            </a:pPr>
            <a:r>
              <a:rPr lang="en-US" sz="2200">
                <a:solidFill>
                  <a:schemeClr val="accent2"/>
                </a:solidFill>
              </a:rPr>
              <a:t>are often cylindrical shaped (appear like a metal can)</a:t>
            </a:r>
          </a:p>
          <a:p>
            <a:pPr marL="342900" indent="-342900">
              <a:spcBef>
                <a:spcPct val="20000"/>
              </a:spcBef>
              <a:buFont typeface="Symbol" pitchFamily="18" charset="2"/>
              <a:buChar char="·"/>
              <a:tabLst>
                <a:tab pos="342900" algn="l"/>
              </a:tabLst>
            </a:pPr>
            <a:r>
              <a:rPr lang="en-US" sz="2200">
                <a:solidFill>
                  <a:schemeClr val="accent2"/>
                </a:solidFill>
              </a:rPr>
              <a:t>are constructed using a large roll of aluminum foil coated with Al·O</a:t>
            </a:r>
            <a:r>
              <a:rPr lang="en-US" sz="2200" baseline="-25000">
                <a:solidFill>
                  <a:schemeClr val="accent2"/>
                </a:solidFill>
              </a:rPr>
              <a:t>2</a:t>
            </a:r>
            <a:r>
              <a:rPr lang="en-US" sz="2200">
                <a:solidFill>
                  <a:schemeClr val="accent2"/>
                </a:solidFill>
              </a:rPr>
              <a:t> where the aluminum acts as the positive plate and the oxide as the dielectric.  A layer of paper is placed over oxide coating and then another roll of aluminum foil without the oxide coating is added to act as the negative plate.  This results in a very large plate area, A, and a very small distance, d, between the plates (the thickness of the oxide coating).</a:t>
            </a:r>
            <a:endParaRPr lang="en-US" sz="2200" b="1" u="sng">
              <a:solidFill>
                <a:schemeClr val="accent2"/>
              </a:solidFill>
            </a:endParaRPr>
          </a:p>
          <a:p>
            <a:pPr marL="342900" indent="-342900">
              <a:spcBef>
                <a:spcPct val="20000"/>
              </a:spcBef>
              <a:buFont typeface="Symbol" pitchFamily="18" charset="2"/>
              <a:buChar char="·"/>
              <a:tabLst>
                <a:tab pos="342900" algn="l"/>
              </a:tabLst>
            </a:pPr>
            <a:r>
              <a:rPr lang="en-US" sz="2200">
                <a:solidFill>
                  <a:schemeClr val="accent2"/>
                </a:solidFill>
              </a:rPr>
              <a:t>most large capacitors (</a:t>
            </a:r>
            <a:r>
              <a:rPr lang="en-US" sz="2200">
                <a:solidFill>
                  <a:schemeClr val="accent2"/>
                </a:solidFill>
                <a:sym typeface="Symbol" pitchFamily="18" charset="2"/>
              </a:rPr>
              <a:t>F range) are electrolytic</a:t>
            </a:r>
          </a:p>
        </p:txBody>
      </p:sp>
      <p:sp>
        <p:nvSpPr>
          <p:cNvPr id="10244" name="Rectangle 7"/>
          <p:cNvSpPr>
            <a:spLocks noChangeArrowheads="1"/>
          </p:cNvSpPr>
          <p:nvPr/>
        </p:nvSpPr>
        <p:spPr bwMode="auto">
          <a:xfrm>
            <a:off x="0" y="5943600"/>
            <a:ext cx="77724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Lst>
            </a:pPr>
            <a:r>
              <a:rPr lang="en-US" sz="2200" b="1" u="sng">
                <a:solidFill>
                  <a:schemeClr val="accent2"/>
                </a:solidFill>
              </a:rPr>
              <a:t>Non-electrolytic capacitors</a:t>
            </a:r>
            <a:endParaRPr lang="en-US" sz="2200">
              <a:solidFill>
                <a:schemeClr val="accent2"/>
              </a:solidFill>
            </a:endParaRPr>
          </a:p>
          <a:p>
            <a:pPr>
              <a:spcBef>
                <a:spcPct val="20000"/>
              </a:spcBef>
              <a:tabLst>
                <a:tab pos="292100" algn="l"/>
              </a:tabLst>
            </a:pPr>
            <a:r>
              <a:rPr lang="en-US" sz="2200">
                <a:solidFill>
                  <a:schemeClr val="accent2"/>
                </a:solidFill>
              </a:rPr>
              <a:t>Most small capacitors (n</a:t>
            </a:r>
            <a:r>
              <a:rPr lang="en-US" sz="2200">
                <a:solidFill>
                  <a:schemeClr val="accent2"/>
                </a:solidFill>
                <a:sym typeface="Symbol" pitchFamily="18" charset="2"/>
              </a:rPr>
              <a:t>F and pF range) are non-electrolytic</a:t>
            </a:r>
            <a:r>
              <a:rPr lang="en-US" sz="2200">
                <a:solidFill>
                  <a:schemeClr val="accent2"/>
                </a:solidFill>
              </a:rPr>
              <a:t> </a:t>
            </a:r>
          </a:p>
        </p:txBody>
      </p:sp>
      <p:sp>
        <p:nvSpPr>
          <p:cNvPr id="10245"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fld id="{3DF5D34D-7EA4-461B-AF04-56C8B5B737C6}" type="slidenum">
              <a:rPr lang="en-US" sz="1400"/>
              <a:pPr algn="r" eaLnBrk="1" hangingPunct="1"/>
              <a:t>9</a:t>
            </a:fld>
            <a:endParaRPr lang="en-US" sz="1400"/>
          </a:p>
        </p:txBody>
      </p:sp>
      <p:sp>
        <p:nvSpPr>
          <p:cNvPr id="10246"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7" name="Rectangle 4"/>
          <p:cNvSpPr>
            <a:spLocks noChangeArrowheads="1"/>
          </p:cNvSpPr>
          <p:nvPr/>
        </p:nvSpPr>
        <p:spPr bwMode="auto">
          <a:xfrm>
            <a:off x="0" y="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6      EGR 271 – Circuit Theory I</a:t>
            </a:r>
            <a:endParaRPr lang="en-US" sz="3200"/>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4032</TotalTime>
  <Words>3113</Words>
  <Application>Microsoft Office PowerPoint</Application>
  <PresentationFormat>On-screen Show (4:3)</PresentationFormat>
  <Paragraphs>372</Paragraphs>
  <Slides>38</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38</vt:i4>
      </vt:variant>
    </vt:vector>
  </HeadingPairs>
  <TitlesOfParts>
    <vt:vector size="45" baseType="lpstr">
      <vt:lpstr>Times New Roman</vt:lpstr>
      <vt:lpstr>Arial</vt:lpstr>
      <vt:lpstr>Symbol</vt:lpstr>
      <vt:lpstr>Default Design</vt:lpstr>
      <vt:lpstr>Microsoft Draw Drawing</vt:lpstr>
      <vt:lpstr>Equation</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Tidewater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EGR 277 – Digital Logic</dc:title>
  <dc:creator>tcgordp</dc:creator>
  <cp:lastModifiedBy>Paul Gordy</cp:lastModifiedBy>
  <cp:revision>318</cp:revision>
  <dcterms:created xsi:type="dcterms:W3CDTF">2003-05-19T18:05:36Z</dcterms:created>
  <dcterms:modified xsi:type="dcterms:W3CDTF">2013-08-18T18:35:45Z</dcterms:modified>
</cp:coreProperties>
</file>