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8" r:id="rId2"/>
    <p:sldId id="284" r:id="rId3"/>
    <p:sldId id="26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FF"/>
    <a:srgbClr val="FFFFCC"/>
    <a:srgbClr val="FFFFFF"/>
    <a:srgbClr val="FFCC99"/>
    <a:srgbClr val="FFCC66"/>
    <a:srgbClr val="FFCC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86" autoAdjust="0"/>
    <p:restoredTop sz="90929"/>
  </p:normalViewPr>
  <p:slideViewPr>
    <p:cSldViewPr>
      <p:cViewPr varScale="1">
        <p:scale>
          <a:sx n="117" d="100"/>
          <a:sy n="117" d="100"/>
        </p:scale>
        <p:origin x="18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wmf"/><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image" Target="../media/image3.e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8435"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8436"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8437"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9C11E43-6760-4DA2-B6D5-70453EEA5184}" type="slidenum">
              <a:rPr lang="en-US"/>
              <a:pPr>
                <a:defRPr/>
              </a:pPr>
              <a:t>‹#›</a:t>
            </a:fld>
            <a:endParaRPr lang="en-US"/>
          </a:p>
        </p:txBody>
      </p:sp>
    </p:spTree>
    <p:extLst>
      <p:ext uri="{BB962C8B-B14F-4D97-AF65-F5344CB8AC3E}">
        <p14:creationId xmlns:p14="http://schemas.microsoft.com/office/powerpoint/2010/main" val="4180251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9BC11619-DCC7-4483-AAE6-5F130F1820F7}" type="slidenum">
              <a:rPr lang="en-US"/>
              <a:pPr>
                <a:defRPr/>
              </a:pPr>
              <a:t>‹#›</a:t>
            </a:fld>
            <a:endParaRPr lang="en-US"/>
          </a:p>
        </p:txBody>
      </p:sp>
    </p:spTree>
    <p:extLst>
      <p:ext uri="{BB962C8B-B14F-4D97-AF65-F5344CB8AC3E}">
        <p14:creationId xmlns:p14="http://schemas.microsoft.com/office/powerpoint/2010/main" val="4286527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3B5807-B06E-4A3B-9813-0AC05BC4A8C5}" type="slidenum">
              <a:rPr lang="en-US"/>
              <a:pPr>
                <a:defRPr/>
              </a:pPr>
              <a:t>‹#›</a:t>
            </a:fld>
            <a:endParaRPr lang="en-US"/>
          </a:p>
        </p:txBody>
      </p:sp>
    </p:spTree>
    <p:extLst>
      <p:ext uri="{BB962C8B-B14F-4D97-AF65-F5344CB8AC3E}">
        <p14:creationId xmlns:p14="http://schemas.microsoft.com/office/powerpoint/2010/main" val="2398459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B1504B-2107-4455-89E7-80F1A1C07E9F}" type="slidenum">
              <a:rPr lang="en-US"/>
              <a:pPr>
                <a:defRPr/>
              </a:pPr>
              <a:t>‹#›</a:t>
            </a:fld>
            <a:endParaRPr lang="en-US"/>
          </a:p>
        </p:txBody>
      </p:sp>
    </p:spTree>
    <p:extLst>
      <p:ext uri="{BB962C8B-B14F-4D97-AF65-F5344CB8AC3E}">
        <p14:creationId xmlns:p14="http://schemas.microsoft.com/office/powerpoint/2010/main" val="30235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F9542B-B76A-4BFD-8726-9E2BAC207CF1}" type="slidenum">
              <a:rPr lang="en-US"/>
              <a:pPr>
                <a:defRPr/>
              </a:pPr>
              <a:t>‹#›</a:t>
            </a:fld>
            <a:endParaRPr lang="en-US"/>
          </a:p>
        </p:txBody>
      </p:sp>
    </p:spTree>
    <p:extLst>
      <p:ext uri="{BB962C8B-B14F-4D97-AF65-F5344CB8AC3E}">
        <p14:creationId xmlns:p14="http://schemas.microsoft.com/office/powerpoint/2010/main" val="149513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8D2FC6-49AA-4254-92EF-18518BFD8E3A}" type="slidenum">
              <a:rPr lang="en-US"/>
              <a:pPr>
                <a:defRPr/>
              </a:pPr>
              <a:t>‹#›</a:t>
            </a:fld>
            <a:endParaRPr lang="en-US"/>
          </a:p>
        </p:txBody>
      </p:sp>
    </p:spTree>
    <p:extLst>
      <p:ext uri="{BB962C8B-B14F-4D97-AF65-F5344CB8AC3E}">
        <p14:creationId xmlns:p14="http://schemas.microsoft.com/office/powerpoint/2010/main" val="270122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ACAA71-1DF0-42E0-92D8-700448FE5AD3}" type="slidenum">
              <a:rPr lang="en-US"/>
              <a:pPr>
                <a:defRPr/>
              </a:pPr>
              <a:t>‹#›</a:t>
            </a:fld>
            <a:endParaRPr lang="en-US"/>
          </a:p>
        </p:txBody>
      </p:sp>
    </p:spTree>
    <p:extLst>
      <p:ext uri="{BB962C8B-B14F-4D97-AF65-F5344CB8AC3E}">
        <p14:creationId xmlns:p14="http://schemas.microsoft.com/office/powerpoint/2010/main" val="370284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A68C9B-210E-40AB-B400-A0E5D21CB843}" type="slidenum">
              <a:rPr lang="en-US"/>
              <a:pPr>
                <a:defRPr/>
              </a:pPr>
              <a:t>‹#›</a:t>
            </a:fld>
            <a:endParaRPr lang="en-US"/>
          </a:p>
        </p:txBody>
      </p:sp>
    </p:spTree>
    <p:extLst>
      <p:ext uri="{BB962C8B-B14F-4D97-AF65-F5344CB8AC3E}">
        <p14:creationId xmlns:p14="http://schemas.microsoft.com/office/powerpoint/2010/main" val="3074442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05932C-8BCA-4D55-AF4D-6EBC8A7C46F9}" type="slidenum">
              <a:rPr lang="en-US"/>
              <a:pPr>
                <a:defRPr/>
              </a:pPr>
              <a:t>‹#›</a:t>
            </a:fld>
            <a:endParaRPr lang="en-US"/>
          </a:p>
        </p:txBody>
      </p:sp>
    </p:spTree>
    <p:extLst>
      <p:ext uri="{BB962C8B-B14F-4D97-AF65-F5344CB8AC3E}">
        <p14:creationId xmlns:p14="http://schemas.microsoft.com/office/powerpoint/2010/main" val="267307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AD9203-96CD-41EA-B27A-B637D4580E12}" type="slidenum">
              <a:rPr lang="en-US"/>
              <a:pPr>
                <a:defRPr/>
              </a:pPr>
              <a:t>‹#›</a:t>
            </a:fld>
            <a:endParaRPr lang="en-US"/>
          </a:p>
        </p:txBody>
      </p:sp>
    </p:spTree>
    <p:extLst>
      <p:ext uri="{BB962C8B-B14F-4D97-AF65-F5344CB8AC3E}">
        <p14:creationId xmlns:p14="http://schemas.microsoft.com/office/powerpoint/2010/main" val="308554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7BF57BE-C6CB-45E7-8991-6114754CE6A1}" type="slidenum">
              <a:rPr lang="en-US"/>
              <a:pPr>
                <a:defRPr/>
              </a:pPr>
              <a:t>‹#›</a:t>
            </a:fld>
            <a:endParaRPr lang="en-US"/>
          </a:p>
        </p:txBody>
      </p:sp>
    </p:spTree>
    <p:extLst>
      <p:ext uri="{BB962C8B-B14F-4D97-AF65-F5344CB8AC3E}">
        <p14:creationId xmlns:p14="http://schemas.microsoft.com/office/powerpoint/2010/main" val="33294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10BF09-037C-4913-8B33-518FC6523E96}" type="slidenum">
              <a:rPr lang="en-US"/>
              <a:pPr>
                <a:defRPr/>
              </a:pPr>
              <a:t>‹#›</a:t>
            </a:fld>
            <a:endParaRPr lang="en-US"/>
          </a:p>
        </p:txBody>
      </p:sp>
    </p:spTree>
    <p:extLst>
      <p:ext uri="{BB962C8B-B14F-4D97-AF65-F5344CB8AC3E}">
        <p14:creationId xmlns:p14="http://schemas.microsoft.com/office/powerpoint/2010/main" val="40801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774F16-DC8B-4C57-95DA-933DD24E2CF0}" type="slidenum">
              <a:rPr lang="en-US"/>
              <a:pPr>
                <a:defRPr/>
              </a:pPr>
              <a:t>‹#›</a:t>
            </a:fld>
            <a:endParaRPr lang="en-US"/>
          </a:p>
        </p:txBody>
      </p:sp>
    </p:spTree>
    <p:extLst>
      <p:ext uri="{BB962C8B-B14F-4D97-AF65-F5344CB8AC3E}">
        <p14:creationId xmlns:p14="http://schemas.microsoft.com/office/powerpoint/2010/main" val="325901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83B3363-D50B-4F1E-B544-74455436C2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15.wmf"/><Relationship Id="rId5" Type="http://schemas.openxmlformats.org/officeDocument/2006/relationships/oleObject" Target="../embeddings/oleObject12.bin"/><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1.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1.xml"/><Relationship Id="rId1" Type="http://schemas.openxmlformats.org/officeDocument/2006/relationships/vmlDrawing" Target="../drawings/vmlDrawing12.vml"/><Relationship Id="rId4" Type="http://schemas.openxmlformats.org/officeDocument/2006/relationships/image" Target="../media/image20.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xml"/><Relationship Id="rId1" Type="http://schemas.openxmlformats.org/officeDocument/2006/relationships/vmlDrawing" Target="../drawings/vmlDrawing13.vml"/><Relationship Id="rId6" Type="http://schemas.openxmlformats.org/officeDocument/2006/relationships/image" Target="../media/image22.wmf"/><Relationship Id="rId5" Type="http://schemas.openxmlformats.org/officeDocument/2006/relationships/oleObject" Target="../embeddings/Microsoft_Word_97_-_2003_Document4.doc"/><Relationship Id="rId4" Type="http://schemas.openxmlformats.org/officeDocument/2006/relationships/image" Target="../media/image21.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e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xfrm>
            <a:off x="7239000" y="0"/>
            <a:ext cx="19050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E6D1BBBF-BE48-4277-B25B-9EB81EEB8C01}" type="slidenum">
              <a:rPr lang="en-US" sz="1400" smtClean="0"/>
              <a:pPr eaLnBrk="1" hangingPunct="1">
                <a:defRPr/>
              </a:pPr>
              <a:t>1</a:t>
            </a:fld>
            <a:endParaRPr lang="en-US" sz="1400" smtClean="0"/>
          </a:p>
        </p:txBody>
      </p:sp>
      <p:sp>
        <p:nvSpPr>
          <p:cNvPr id="2051"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
        <p:nvSpPr>
          <p:cNvPr id="2053" name="Rectangle 10"/>
          <p:cNvSpPr>
            <a:spLocks noChangeArrowheads="1"/>
          </p:cNvSpPr>
          <p:nvPr/>
        </p:nvSpPr>
        <p:spPr bwMode="auto">
          <a:xfrm>
            <a:off x="0" y="3810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200" b="1" u="sng" dirty="0">
                <a:solidFill>
                  <a:srgbClr val="FF3300"/>
                </a:solidFill>
                <a:cs typeface="Times New Roman" pitchFamily="18" charset="0"/>
              </a:rPr>
              <a:t>Reading Assignment:</a:t>
            </a:r>
            <a:r>
              <a:rPr lang="en-US" sz="2200" b="1" dirty="0">
                <a:solidFill>
                  <a:srgbClr val="FF3300"/>
                </a:solidFill>
                <a:cs typeface="Times New Roman" pitchFamily="18" charset="0"/>
              </a:rPr>
              <a:t>  Chapter 1 in </a:t>
            </a:r>
            <a:r>
              <a:rPr lang="en-US" sz="2200" b="1" i="1" u="sng" dirty="0">
                <a:solidFill>
                  <a:srgbClr val="FF3300"/>
                </a:solidFill>
                <a:cs typeface="Times New Roman" pitchFamily="18" charset="0"/>
              </a:rPr>
              <a:t>Electric Circuits, </a:t>
            </a:r>
            <a:r>
              <a:rPr lang="en-US" sz="2200" b="1" i="1" u="sng" dirty="0" smtClean="0">
                <a:solidFill>
                  <a:srgbClr val="FF3300"/>
                </a:solidFill>
                <a:cs typeface="Times New Roman" pitchFamily="18" charset="0"/>
              </a:rPr>
              <a:t>10</a:t>
            </a:r>
            <a:r>
              <a:rPr lang="en-US" sz="2200" b="1" i="1" u="sng" baseline="30000" dirty="0" smtClean="0">
                <a:solidFill>
                  <a:srgbClr val="FF3300"/>
                </a:solidFill>
                <a:cs typeface="Times New Roman" pitchFamily="18" charset="0"/>
              </a:rPr>
              <a:t>th</a:t>
            </a:r>
            <a:r>
              <a:rPr lang="en-US" sz="2200" b="1" i="1" u="sng" dirty="0" smtClean="0">
                <a:solidFill>
                  <a:srgbClr val="FF3300"/>
                </a:solidFill>
                <a:cs typeface="Times New Roman" pitchFamily="18" charset="0"/>
              </a:rPr>
              <a:t> Edition</a:t>
            </a:r>
            <a:r>
              <a:rPr lang="en-US" sz="2200" b="1" dirty="0" smtClean="0">
                <a:solidFill>
                  <a:srgbClr val="FF3300"/>
                </a:solidFill>
                <a:cs typeface="Times New Roman" pitchFamily="18" charset="0"/>
              </a:rPr>
              <a:t> </a:t>
            </a:r>
            <a:r>
              <a:rPr lang="en-US" sz="2200" b="1" dirty="0">
                <a:solidFill>
                  <a:srgbClr val="FF3300"/>
                </a:solidFill>
                <a:cs typeface="Times New Roman" pitchFamily="18" charset="0"/>
              </a:rPr>
              <a:t>by Nilsson </a:t>
            </a:r>
          </a:p>
        </p:txBody>
      </p:sp>
      <p:sp>
        <p:nvSpPr>
          <p:cNvPr id="2054" name="Rectangle 15"/>
          <p:cNvSpPr>
            <a:spLocks noChangeArrowheads="1"/>
          </p:cNvSpPr>
          <p:nvPr/>
        </p:nvSpPr>
        <p:spPr bwMode="auto">
          <a:xfrm>
            <a:off x="2286000" y="1066800"/>
            <a:ext cx="4038600" cy="19812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lnSpc>
                <a:spcPct val="90000"/>
              </a:lnSpc>
              <a:spcBef>
                <a:spcPct val="20000"/>
              </a:spcBef>
              <a:tabLst>
                <a:tab pos="228600" algn="l"/>
                <a:tab pos="520700" algn="l"/>
              </a:tabLst>
            </a:pPr>
            <a:r>
              <a:rPr lang="en-US">
                <a:solidFill>
                  <a:schemeClr val="accent2"/>
                </a:solidFill>
              </a:rPr>
              <a:t>Welcome to </a:t>
            </a:r>
          </a:p>
          <a:p>
            <a:pPr algn="ctr">
              <a:lnSpc>
                <a:spcPct val="90000"/>
              </a:lnSpc>
              <a:spcBef>
                <a:spcPct val="20000"/>
              </a:spcBef>
              <a:tabLst>
                <a:tab pos="228600" algn="l"/>
                <a:tab pos="520700" algn="l"/>
              </a:tabLst>
            </a:pPr>
            <a:r>
              <a:rPr lang="en-US" sz="4000">
                <a:solidFill>
                  <a:schemeClr val="accent2"/>
                </a:solidFill>
              </a:rPr>
              <a:t>EGR 271</a:t>
            </a:r>
          </a:p>
          <a:p>
            <a:pPr algn="ctr">
              <a:lnSpc>
                <a:spcPct val="90000"/>
              </a:lnSpc>
              <a:spcBef>
                <a:spcPct val="20000"/>
              </a:spcBef>
              <a:tabLst>
                <a:tab pos="228600" algn="l"/>
                <a:tab pos="520700" algn="l"/>
              </a:tabLst>
            </a:pPr>
            <a:r>
              <a:rPr lang="en-US" sz="4000">
                <a:solidFill>
                  <a:schemeClr val="accent2"/>
                </a:solidFill>
              </a:rPr>
              <a:t>Circuit Theory I</a:t>
            </a:r>
          </a:p>
        </p:txBody>
      </p:sp>
      <p:sp>
        <p:nvSpPr>
          <p:cNvPr id="2055" name="Rectangle 22"/>
          <p:cNvSpPr>
            <a:spLocks noChangeArrowheads="1"/>
          </p:cNvSpPr>
          <p:nvPr/>
        </p:nvSpPr>
        <p:spPr bwMode="auto">
          <a:xfrm>
            <a:off x="0" y="3200400"/>
            <a:ext cx="91440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buFontTx/>
              <a:buChar char="•"/>
              <a:tabLst>
                <a:tab pos="228600" algn="l"/>
                <a:tab pos="520700" algn="l"/>
              </a:tabLst>
            </a:pPr>
            <a:r>
              <a:rPr lang="en-US" dirty="0">
                <a:solidFill>
                  <a:schemeClr val="accent2"/>
                </a:solidFill>
              </a:rPr>
              <a:t>  Syllabus</a:t>
            </a:r>
          </a:p>
          <a:p>
            <a:pPr>
              <a:lnSpc>
                <a:spcPct val="80000"/>
              </a:lnSpc>
              <a:spcBef>
                <a:spcPct val="20000"/>
              </a:spcBef>
              <a:buFontTx/>
              <a:buChar char="•"/>
              <a:tabLst>
                <a:tab pos="228600" algn="l"/>
                <a:tab pos="520700" algn="l"/>
              </a:tabLst>
            </a:pPr>
            <a:r>
              <a:rPr lang="en-US" dirty="0">
                <a:solidFill>
                  <a:schemeClr val="accent2"/>
                </a:solidFill>
              </a:rPr>
              <a:t>  Homework</a:t>
            </a:r>
          </a:p>
          <a:p>
            <a:pPr>
              <a:spcBef>
                <a:spcPct val="20000"/>
              </a:spcBef>
              <a:buFontTx/>
              <a:buChar char="•"/>
              <a:tabLst>
                <a:tab pos="228600" algn="l"/>
                <a:tab pos="520700" algn="l"/>
              </a:tabLst>
            </a:pPr>
            <a:r>
              <a:rPr lang="en-US" dirty="0">
                <a:solidFill>
                  <a:schemeClr val="accent2"/>
                </a:solidFill>
              </a:rPr>
              <a:t>  Web page</a:t>
            </a:r>
          </a:p>
          <a:p>
            <a:pPr>
              <a:spcBef>
                <a:spcPct val="20000"/>
              </a:spcBef>
              <a:buFontTx/>
              <a:buChar char="•"/>
              <a:tabLst>
                <a:tab pos="228600" algn="l"/>
                <a:tab pos="520700" algn="l"/>
              </a:tabLst>
            </a:pPr>
            <a:r>
              <a:rPr lang="en-US" dirty="0">
                <a:solidFill>
                  <a:schemeClr val="accent2"/>
                </a:solidFill>
              </a:rPr>
              <a:t>  Office hours</a:t>
            </a:r>
          </a:p>
          <a:p>
            <a:pPr>
              <a:spcBef>
                <a:spcPct val="20000"/>
              </a:spcBef>
              <a:buFontTx/>
              <a:buChar char="•"/>
              <a:tabLst>
                <a:tab pos="228600" algn="l"/>
                <a:tab pos="520700" algn="l"/>
              </a:tabLst>
            </a:pPr>
            <a:r>
              <a:rPr lang="en-US" dirty="0">
                <a:solidFill>
                  <a:schemeClr val="accent2"/>
                </a:solidFill>
              </a:rPr>
              <a:t>  Mastering Engineering – online demo</a:t>
            </a:r>
          </a:p>
          <a:p>
            <a:pPr>
              <a:spcBef>
                <a:spcPct val="20000"/>
              </a:spcBef>
              <a:tabLst>
                <a:tab pos="228600" algn="l"/>
                <a:tab pos="520700" algn="l"/>
              </a:tabLst>
            </a:pPr>
            <a:r>
              <a:rPr lang="en-US" i="1" dirty="0">
                <a:solidFill>
                  <a:schemeClr val="accent2"/>
                </a:solidFill>
              </a:rPr>
              <a:t>When you purchase Mastering Engineering it is good for both semesters</a:t>
            </a:r>
          </a:p>
          <a:p>
            <a:pPr>
              <a:lnSpc>
                <a:spcPct val="80000"/>
              </a:lnSpc>
              <a:spcBef>
                <a:spcPct val="20000"/>
              </a:spcBef>
              <a:buFontTx/>
              <a:buChar char="•"/>
              <a:tabLst>
                <a:tab pos="228600" algn="l"/>
                <a:tab pos="520700" algn="l"/>
              </a:tabLst>
            </a:pPr>
            <a:endParaRPr lang="en-US" dirty="0">
              <a:solidFill>
                <a:schemeClr val="accent2"/>
              </a:solidFill>
            </a:endParaRPr>
          </a:p>
          <a:p>
            <a:pPr>
              <a:lnSpc>
                <a:spcPct val="80000"/>
              </a:lnSpc>
              <a:spcBef>
                <a:spcPct val="20000"/>
              </a:spcBef>
              <a:tabLst>
                <a:tab pos="228600" algn="l"/>
                <a:tab pos="520700" algn="l"/>
              </a:tabLst>
            </a:pPr>
            <a:r>
              <a:rPr lang="en-US" sz="2200" dirty="0">
                <a:solidFill>
                  <a:schemeClr val="accent2"/>
                </a:solidFill>
              </a:rPr>
              <a:t>EGR 271:  Chapters 1 - 6 in </a:t>
            </a:r>
            <a:r>
              <a:rPr lang="en-US" sz="2200" b="1" i="1" u="sng" dirty="0">
                <a:solidFill>
                  <a:schemeClr val="accent2"/>
                </a:solidFill>
                <a:cs typeface="Times New Roman" pitchFamily="18" charset="0"/>
              </a:rPr>
              <a:t>Electric Circuits, </a:t>
            </a:r>
            <a:r>
              <a:rPr lang="en-US" sz="2200" b="1" i="1" u="sng" dirty="0" smtClean="0">
                <a:solidFill>
                  <a:schemeClr val="accent2"/>
                </a:solidFill>
                <a:cs typeface="Times New Roman" pitchFamily="18" charset="0"/>
              </a:rPr>
              <a:t>10</a:t>
            </a:r>
            <a:r>
              <a:rPr lang="en-US" sz="2200" b="1" i="1" u="sng" baseline="30000" dirty="0" smtClean="0">
                <a:solidFill>
                  <a:schemeClr val="accent2"/>
                </a:solidFill>
                <a:cs typeface="Times New Roman" pitchFamily="18" charset="0"/>
              </a:rPr>
              <a:t>th</a:t>
            </a:r>
            <a:r>
              <a:rPr lang="en-US" sz="2200" b="1" i="1" u="sng" dirty="0" smtClean="0">
                <a:solidFill>
                  <a:schemeClr val="accent2"/>
                </a:solidFill>
                <a:cs typeface="Times New Roman" pitchFamily="18" charset="0"/>
              </a:rPr>
              <a:t> </a:t>
            </a:r>
            <a:r>
              <a:rPr lang="en-US" sz="2200" b="1" i="1" u="sng" dirty="0">
                <a:solidFill>
                  <a:schemeClr val="accent2"/>
                </a:solidFill>
                <a:cs typeface="Times New Roman" pitchFamily="18" charset="0"/>
              </a:rPr>
              <a:t>Edition</a:t>
            </a:r>
            <a:r>
              <a:rPr lang="en-US" sz="2200" b="1" dirty="0">
                <a:solidFill>
                  <a:schemeClr val="accent2"/>
                </a:solidFill>
                <a:cs typeface="Times New Roman" pitchFamily="18" charset="0"/>
              </a:rPr>
              <a:t> by Nilsson</a:t>
            </a:r>
            <a:r>
              <a:rPr lang="en-US" sz="2200" dirty="0">
                <a:solidFill>
                  <a:schemeClr val="accent2"/>
                </a:solidFill>
              </a:rPr>
              <a:t> </a:t>
            </a:r>
          </a:p>
          <a:p>
            <a:pPr>
              <a:lnSpc>
                <a:spcPct val="80000"/>
              </a:lnSpc>
              <a:spcBef>
                <a:spcPct val="20000"/>
              </a:spcBef>
              <a:tabLst>
                <a:tab pos="228600" algn="l"/>
                <a:tab pos="520700" algn="l"/>
              </a:tabLst>
            </a:pPr>
            <a:r>
              <a:rPr lang="en-US" sz="2200" dirty="0">
                <a:solidFill>
                  <a:schemeClr val="accent2"/>
                </a:solidFill>
              </a:rPr>
              <a:t>EGR 272:  Chapters 7-10, 12 - 15 in </a:t>
            </a:r>
            <a:r>
              <a:rPr lang="en-US" sz="2200" b="1" i="1" u="sng" dirty="0">
                <a:solidFill>
                  <a:schemeClr val="accent2"/>
                </a:solidFill>
                <a:cs typeface="Times New Roman" pitchFamily="18" charset="0"/>
              </a:rPr>
              <a:t>Electric Circuits, </a:t>
            </a:r>
            <a:r>
              <a:rPr lang="en-US" sz="2200" b="1" i="1" u="sng" dirty="0" smtClean="0">
                <a:solidFill>
                  <a:schemeClr val="accent2"/>
                </a:solidFill>
                <a:cs typeface="Times New Roman" pitchFamily="18" charset="0"/>
              </a:rPr>
              <a:t>10</a:t>
            </a:r>
            <a:r>
              <a:rPr lang="en-US" sz="2200" b="1" i="1" u="sng" baseline="30000" dirty="0" smtClean="0">
                <a:solidFill>
                  <a:schemeClr val="accent2"/>
                </a:solidFill>
                <a:cs typeface="Times New Roman" pitchFamily="18" charset="0"/>
              </a:rPr>
              <a:t>th</a:t>
            </a:r>
            <a:r>
              <a:rPr lang="en-US" sz="2200" b="1" i="1" u="sng" dirty="0" smtClean="0">
                <a:solidFill>
                  <a:schemeClr val="accent2"/>
                </a:solidFill>
                <a:cs typeface="Times New Roman" pitchFamily="18" charset="0"/>
              </a:rPr>
              <a:t> </a:t>
            </a:r>
            <a:r>
              <a:rPr lang="en-US" sz="2200" b="1" i="1" u="sng" dirty="0">
                <a:solidFill>
                  <a:schemeClr val="accent2"/>
                </a:solidFill>
                <a:cs typeface="Times New Roman" pitchFamily="18" charset="0"/>
              </a:rPr>
              <a:t>Edition</a:t>
            </a:r>
            <a:r>
              <a:rPr lang="en-US" sz="2200" b="1" dirty="0">
                <a:solidFill>
                  <a:schemeClr val="accent2"/>
                </a:solidFill>
                <a:cs typeface="Times New Roman" pitchFamily="18" charset="0"/>
              </a:rPr>
              <a:t> by Nilsson</a:t>
            </a:r>
            <a:r>
              <a:rPr lang="en-US" sz="2200" dirty="0">
                <a:solidFill>
                  <a:schemeClr val="accent2"/>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0" y="4572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FF3300"/>
                </a:solidFill>
              </a:rPr>
              <a:t>Example</a:t>
            </a:r>
            <a:r>
              <a:rPr lang="en-US" sz="2200" b="1">
                <a:solidFill>
                  <a:srgbClr val="FF3300"/>
                </a:solidFill>
              </a:rPr>
              <a:t>:  </a:t>
            </a:r>
            <a:r>
              <a:rPr lang="en-US" sz="2200">
                <a:solidFill>
                  <a:srgbClr val="FF3300"/>
                </a:solidFill>
              </a:rPr>
              <a:t>Sketch i(t) for q(t) shown below.</a:t>
            </a:r>
          </a:p>
        </p:txBody>
      </p:sp>
      <p:graphicFrame>
        <p:nvGraphicFramePr>
          <p:cNvPr id="13315" name="Object 9"/>
          <p:cNvGraphicFramePr>
            <a:graphicFrameLocks noChangeAspect="1"/>
          </p:cNvGraphicFramePr>
          <p:nvPr/>
        </p:nvGraphicFramePr>
        <p:xfrm>
          <a:off x="0" y="914400"/>
          <a:ext cx="4251325" cy="2438400"/>
        </p:xfrm>
        <a:graphic>
          <a:graphicData uri="http://schemas.openxmlformats.org/presentationml/2006/ole">
            <mc:AlternateContent xmlns:mc="http://schemas.openxmlformats.org/markup-compatibility/2006">
              <mc:Choice xmlns:v="urn:schemas-microsoft-com:vml" Requires="v">
                <p:oleObj spid="_x0000_s13324" name="Microsoft Draw Drawing" r:id="rId3" imgW="3816000" imgH="2169720" progId="">
                  <p:embed/>
                </p:oleObj>
              </mc:Choice>
              <mc:Fallback>
                <p:oleObj name="Microsoft Draw Drawing" r:id="rId3" imgW="3816000" imgH="216972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14400"/>
                        <a:ext cx="4251325"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15F4F525-8091-4126-B779-F5DF88A27842}" type="slidenum">
              <a:rPr lang="en-US" sz="1400"/>
              <a:pPr algn="r" eaLnBrk="1" hangingPunct="1"/>
              <a:t>10</a:t>
            </a:fld>
            <a:endParaRPr lang="en-US" sz="1400"/>
          </a:p>
        </p:txBody>
      </p:sp>
      <p:sp>
        <p:nvSpPr>
          <p:cNvPr id="1331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ChangeArrowheads="1"/>
          </p:cNvSpPr>
          <p:nvPr/>
        </p:nvSpPr>
        <p:spPr bwMode="auto">
          <a:xfrm>
            <a:off x="0" y="4572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FF3300"/>
                </a:solidFill>
              </a:rPr>
              <a:t>Example</a:t>
            </a:r>
            <a:r>
              <a:rPr lang="en-US" sz="2200" b="1">
                <a:solidFill>
                  <a:srgbClr val="FF3300"/>
                </a:solidFill>
              </a:rPr>
              <a:t>:  </a:t>
            </a:r>
            <a:r>
              <a:rPr lang="en-US" sz="2200">
                <a:solidFill>
                  <a:srgbClr val="FF3300"/>
                </a:solidFill>
              </a:rPr>
              <a:t>Sketch q(t) for i(t) shown below.</a:t>
            </a:r>
          </a:p>
        </p:txBody>
      </p:sp>
      <p:graphicFrame>
        <p:nvGraphicFramePr>
          <p:cNvPr id="14339" name="Object 6"/>
          <p:cNvGraphicFramePr>
            <a:graphicFrameLocks noChangeAspect="1"/>
          </p:cNvGraphicFramePr>
          <p:nvPr/>
        </p:nvGraphicFramePr>
        <p:xfrm>
          <a:off x="0" y="914400"/>
          <a:ext cx="4341813" cy="2514600"/>
        </p:xfrm>
        <a:graphic>
          <a:graphicData uri="http://schemas.openxmlformats.org/presentationml/2006/ole">
            <mc:AlternateContent xmlns:mc="http://schemas.openxmlformats.org/markup-compatibility/2006">
              <mc:Choice xmlns:v="urn:schemas-microsoft-com:vml" Requires="v">
                <p:oleObj spid="_x0000_s14348" name="Microsoft Draw Drawing" r:id="rId3" imgW="3816000" imgH="2188440" progId="">
                  <p:embed/>
                </p:oleObj>
              </mc:Choice>
              <mc:Fallback>
                <p:oleObj name="Microsoft Draw Drawing" r:id="rId3" imgW="3816000" imgH="2188440" progId="">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14400"/>
                        <a:ext cx="4341813"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40"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9C0BA65F-84E6-41A1-BBBE-E9036D991538}" type="slidenum">
              <a:rPr lang="en-US" sz="1400"/>
              <a:pPr algn="r" eaLnBrk="1" hangingPunct="1"/>
              <a:t>11</a:t>
            </a:fld>
            <a:endParaRPr lang="en-US" sz="1400"/>
          </a:p>
        </p:txBody>
      </p:sp>
      <p:sp>
        <p:nvSpPr>
          <p:cNvPr id="14341"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ChangeArrowheads="1"/>
          </p:cNvSpPr>
          <p:nvPr/>
        </p:nvSpPr>
        <p:spPr bwMode="auto">
          <a:xfrm>
            <a:off x="0" y="38100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chemeClr val="accent2"/>
                </a:solidFill>
              </a:rPr>
              <a:t>Upper case vs. lower case:</a:t>
            </a:r>
          </a:p>
          <a:p>
            <a:pPr>
              <a:spcBef>
                <a:spcPct val="20000"/>
              </a:spcBef>
              <a:tabLst>
                <a:tab pos="342900" algn="l"/>
                <a:tab pos="520700" algn="l"/>
              </a:tabLst>
            </a:pPr>
            <a:r>
              <a:rPr lang="en-US" sz="2200">
                <a:solidFill>
                  <a:schemeClr val="accent2"/>
                </a:solidFill>
              </a:rPr>
              <a:t>In some areas of engineering, upper case and lower case variables are used for different quantities.  In this course, however, there is generally no distinction. </a:t>
            </a:r>
          </a:p>
        </p:txBody>
      </p:sp>
      <p:sp>
        <p:nvSpPr>
          <p:cNvPr id="15363" name="Rectangle 8"/>
          <p:cNvSpPr>
            <a:spLocks noChangeArrowheads="1"/>
          </p:cNvSpPr>
          <p:nvPr/>
        </p:nvSpPr>
        <p:spPr bwMode="auto">
          <a:xfrm>
            <a:off x="0" y="16002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FF3300"/>
                </a:solidFill>
              </a:rPr>
              <a:t>Example</a:t>
            </a:r>
            <a:r>
              <a:rPr lang="en-US" sz="2200" b="1">
                <a:solidFill>
                  <a:srgbClr val="FF3300"/>
                </a:solidFill>
              </a:rPr>
              <a:t>:  </a:t>
            </a:r>
            <a:r>
              <a:rPr lang="en-US" sz="2200">
                <a:solidFill>
                  <a:srgbClr val="FF3300"/>
                </a:solidFill>
              </a:rPr>
              <a:t>List various quantities in upper and lower case form.</a:t>
            </a:r>
          </a:p>
        </p:txBody>
      </p:sp>
      <p:sp>
        <p:nvSpPr>
          <p:cNvPr id="15364"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1052913C-56BE-4E40-BECD-BDF1BB11F8E7}" type="slidenum">
              <a:rPr lang="en-US" sz="1400"/>
              <a:pPr algn="r" eaLnBrk="1" hangingPunct="1"/>
              <a:t>12</a:t>
            </a:fld>
            <a:endParaRPr lang="en-US" sz="1400"/>
          </a:p>
        </p:txBody>
      </p:sp>
      <p:sp>
        <p:nvSpPr>
          <p:cNvPr id="15365"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2"/>
          <p:cNvSpPr>
            <a:spLocks noChangeArrowheads="1"/>
          </p:cNvSpPr>
          <p:nvPr/>
        </p:nvSpPr>
        <p:spPr bwMode="auto">
          <a:xfrm>
            <a:off x="0" y="381000"/>
            <a:ext cx="746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28600" algn="l"/>
                <a:tab pos="520700" algn="l"/>
              </a:tabLst>
            </a:pPr>
            <a:r>
              <a:rPr lang="en-US" sz="2200" b="1" u="sng">
                <a:solidFill>
                  <a:srgbClr val="CC0099"/>
                </a:solidFill>
              </a:rPr>
              <a:t>Voltage</a:t>
            </a:r>
            <a:r>
              <a:rPr lang="en-US" sz="2200" b="1">
                <a:solidFill>
                  <a:srgbClr val="CC0099"/>
                </a:solidFill>
              </a:rPr>
              <a:t> – change in energy with respect to charge</a:t>
            </a:r>
            <a:endParaRPr lang="en-US" sz="2200"/>
          </a:p>
        </p:txBody>
      </p:sp>
      <p:sp>
        <p:nvSpPr>
          <p:cNvPr id="16387" name="Rectangle 24"/>
          <p:cNvSpPr>
            <a:spLocks noChangeArrowheads="1"/>
          </p:cNvSpPr>
          <p:nvPr/>
        </p:nvSpPr>
        <p:spPr bwMode="auto">
          <a:xfrm>
            <a:off x="6019800" y="1066800"/>
            <a:ext cx="2057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28600" algn="l"/>
                <a:tab pos="520700" algn="l"/>
              </a:tabLst>
            </a:pPr>
            <a:r>
              <a:rPr lang="en-US" sz="2200" b="1">
                <a:solidFill>
                  <a:srgbClr val="CC0099"/>
                </a:solidFill>
              </a:rPr>
              <a:t>(so 1V = 1J/C )</a:t>
            </a:r>
            <a:endParaRPr lang="en-US" sz="2200"/>
          </a:p>
        </p:txBody>
      </p:sp>
      <p:graphicFrame>
        <p:nvGraphicFramePr>
          <p:cNvPr id="16388" name="Object 26"/>
          <p:cNvGraphicFramePr>
            <a:graphicFrameLocks noChangeAspect="1"/>
          </p:cNvGraphicFramePr>
          <p:nvPr/>
        </p:nvGraphicFramePr>
        <p:xfrm>
          <a:off x="0" y="914400"/>
          <a:ext cx="5686425" cy="873125"/>
        </p:xfrm>
        <a:graphic>
          <a:graphicData uri="http://schemas.openxmlformats.org/presentationml/2006/ole">
            <mc:AlternateContent xmlns:mc="http://schemas.openxmlformats.org/markup-compatibility/2006">
              <mc:Choice xmlns:v="urn:schemas-microsoft-com:vml" Requires="v">
                <p:oleObj spid="_x0000_s16433" name="Equation" r:id="rId3" imgW="3048000" imgH="419100" progId="">
                  <p:embed/>
                </p:oleObj>
              </mc:Choice>
              <mc:Fallback>
                <p:oleObj name="Equation" r:id="rId3" imgW="3048000" imgH="419100" progId="">
                  <p:embed/>
                  <p:pic>
                    <p:nvPicPr>
                      <p:cNvPr id="0" name="Picture 4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14400"/>
                        <a:ext cx="5686425" cy="87312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389" name="Rectangle 27"/>
          <p:cNvSpPr>
            <a:spLocks noChangeArrowheads="1"/>
          </p:cNvSpPr>
          <p:nvPr/>
        </p:nvSpPr>
        <p:spPr bwMode="auto">
          <a:xfrm>
            <a:off x="0" y="2057400"/>
            <a:ext cx="8763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20000"/>
              </a:spcBef>
              <a:buFontTx/>
              <a:buChar char="•"/>
              <a:tabLst>
                <a:tab pos="228600" algn="l"/>
                <a:tab pos="520700" algn="l"/>
              </a:tabLst>
            </a:pPr>
            <a:r>
              <a:rPr lang="en-US" sz="2200">
                <a:solidFill>
                  <a:schemeClr val="accent2"/>
                </a:solidFill>
              </a:rPr>
              <a:t>The definition above is not generally familiar to the layman</a:t>
            </a:r>
          </a:p>
          <a:p>
            <a:pPr marL="228600" indent="-228600">
              <a:spcBef>
                <a:spcPct val="20000"/>
              </a:spcBef>
              <a:buFontTx/>
              <a:buChar char="•"/>
              <a:tabLst>
                <a:tab pos="228600" algn="l"/>
                <a:tab pos="520700" algn="l"/>
              </a:tabLst>
            </a:pPr>
            <a:r>
              <a:rPr lang="en-US" sz="2200">
                <a:solidFill>
                  <a:schemeClr val="accent2"/>
                </a:solidFill>
              </a:rPr>
              <a:t>voltage is also referred to as </a:t>
            </a:r>
            <a:r>
              <a:rPr lang="en-US" sz="2200" b="1" u="sng">
                <a:solidFill>
                  <a:schemeClr val="accent2"/>
                </a:solidFill>
              </a:rPr>
              <a:t>potential difference</a:t>
            </a:r>
          </a:p>
          <a:p>
            <a:pPr marL="228600" indent="-228600">
              <a:spcBef>
                <a:spcPct val="20000"/>
              </a:spcBef>
              <a:buFontTx/>
              <a:buChar char="•"/>
              <a:tabLst>
                <a:tab pos="228600" algn="l"/>
                <a:tab pos="520700" algn="l"/>
              </a:tabLst>
            </a:pPr>
            <a:r>
              <a:rPr lang="en-US" sz="2200">
                <a:solidFill>
                  <a:schemeClr val="accent2"/>
                </a:solidFill>
              </a:rPr>
              <a:t>voltage should always be expressed with a polarity (+ and - terminals)</a:t>
            </a:r>
          </a:p>
        </p:txBody>
      </p:sp>
      <p:sp>
        <p:nvSpPr>
          <p:cNvPr id="16390"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53900908-84B3-43B7-9575-4963EF57B9E2}" type="slidenum">
              <a:rPr lang="en-US" sz="1400"/>
              <a:pPr algn="r" eaLnBrk="1" hangingPunct="1"/>
              <a:t>13</a:t>
            </a:fld>
            <a:endParaRPr lang="en-US" sz="1400"/>
          </a:p>
        </p:txBody>
      </p:sp>
      <p:sp>
        <p:nvSpPr>
          <p:cNvPr id="16391"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Rectangle 68"/>
          <p:cNvSpPr>
            <a:spLocks noChangeArrowheads="1"/>
          </p:cNvSpPr>
          <p:nvPr/>
        </p:nvSpPr>
        <p:spPr bwMode="auto">
          <a:xfrm>
            <a:off x="0" y="37338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20000"/>
              </a:spcBef>
              <a:tabLst>
                <a:tab pos="228600" algn="l"/>
                <a:tab pos="520700" algn="l"/>
              </a:tabLst>
            </a:pPr>
            <a:r>
              <a:rPr lang="en-US" sz="2200" u="sng">
                <a:solidFill>
                  <a:schemeClr val="accent2"/>
                </a:solidFill>
              </a:rPr>
              <a:t>Polarity</a:t>
            </a:r>
            <a:r>
              <a:rPr lang="en-US" sz="2200">
                <a:solidFill>
                  <a:schemeClr val="accent2"/>
                </a:solidFill>
              </a:rPr>
              <a:t>:  voltage should always be expressed with a polarity (+ and - terminals)</a:t>
            </a:r>
          </a:p>
        </p:txBody>
      </p:sp>
      <p:grpSp>
        <p:nvGrpSpPr>
          <p:cNvPr id="16393" name="Group 107"/>
          <p:cNvGrpSpPr>
            <a:grpSpLocks/>
          </p:cNvGrpSpPr>
          <p:nvPr/>
        </p:nvGrpSpPr>
        <p:grpSpPr bwMode="auto">
          <a:xfrm>
            <a:off x="647700" y="4343400"/>
            <a:ext cx="7796213" cy="2389188"/>
            <a:chOff x="408" y="624"/>
            <a:chExt cx="4911" cy="1505"/>
          </a:xfrm>
        </p:grpSpPr>
        <p:sp>
          <p:nvSpPr>
            <p:cNvPr id="16395" name="Rectangle 69"/>
            <p:cNvSpPr>
              <a:spLocks noChangeArrowheads="1"/>
            </p:cNvSpPr>
            <p:nvPr/>
          </p:nvSpPr>
          <p:spPr bwMode="auto">
            <a:xfrm>
              <a:off x="1214" y="1008"/>
              <a:ext cx="496" cy="288"/>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6396" name="Line 70"/>
            <p:cNvSpPr>
              <a:spLocks noChangeShapeType="1"/>
            </p:cNvSpPr>
            <p:nvPr/>
          </p:nvSpPr>
          <p:spPr bwMode="auto">
            <a:xfrm flipV="1">
              <a:off x="1477" y="672"/>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7" name="Line 71"/>
            <p:cNvSpPr>
              <a:spLocks noChangeShapeType="1"/>
            </p:cNvSpPr>
            <p:nvPr/>
          </p:nvSpPr>
          <p:spPr bwMode="auto">
            <a:xfrm flipH="1">
              <a:off x="754" y="672"/>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8" name="Line 72"/>
            <p:cNvSpPr>
              <a:spLocks noChangeShapeType="1"/>
            </p:cNvSpPr>
            <p:nvPr/>
          </p:nvSpPr>
          <p:spPr bwMode="auto">
            <a:xfrm flipV="1">
              <a:off x="1477" y="1296"/>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399" name="Line 73"/>
            <p:cNvSpPr>
              <a:spLocks noChangeShapeType="1"/>
            </p:cNvSpPr>
            <p:nvPr/>
          </p:nvSpPr>
          <p:spPr bwMode="auto">
            <a:xfrm flipH="1">
              <a:off x="754" y="1632"/>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0" name="Oval 76"/>
            <p:cNvSpPr>
              <a:spLocks noChangeArrowheads="1"/>
            </p:cNvSpPr>
            <p:nvPr/>
          </p:nvSpPr>
          <p:spPr bwMode="auto">
            <a:xfrm>
              <a:off x="658" y="624"/>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1" name="Oval 77"/>
            <p:cNvSpPr>
              <a:spLocks noChangeArrowheads="1"/>
            </p:cNvSpPr>
            <p:nvPr/>
          </p:nvSpPr>
          <p:spPr bwMode="auto">
            <a:xfrm>
              <a:off x="658" y="1584"/>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02" name="Text Box 78"/>
            <p:cNvSpPr txBox="1">
              <a:spLocks noChangeArrowheads="1"/>
            </p:cNvSpPr>
            <p:nvPr/>
          </p:nvSpPr>
          <p:spPr bwMode="auto">
            <a:xfrm>
              <a:off x="408" y="1008"/>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12V</a:t>
              </a:r>
            </a:p>
          </p:txBody>
        </p:sp>
        <p:sp>
          <p:nvSpPr>
            <p:cNvPr id="16403" name="Text Box 79"/>
            <p:cNvSpPr txBox="1">
              <a:spLocks noChangeArrowheads="1"/>
            </p:cNvSpPr>
            <p:nvPr/>
          </p:nvSpPr>
          <p:spPr bwMode="auto">
            <a:xfrm>
              <a:off x="540" y="720"/>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a:t>
              </a:r>
            </a:p>
          </p:txBody>
        </p:sp>
        <p:sp>
          <p:nvSpPr>
            <p:cNvPr id="16404" name="Text Box 80"/>
            <p:cNvSpPr txBox="1">
              <a:spLocks noChangeArrowheads="1"/>
            </p:cNvSpPr>
            <p:nvPr/>
          </p:nvSpPr>
          <p:spPr bwMode="auto">
            <a:xfrm>
              <a:off x="576" y="1296"/>
              <a:ext cx="2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a:t>
              </a:r>
            </a:p>
          </p:txBody>
        </p:sp>
        <p:sp>
          <p:nvSpPr>
            <p:cNvPr id="16405" name="Rectangle 81"/>
            <p:cNvSpPr>
              <a:spLocks noChangeArrowheads="1"/>
            </p:cNvSpPr>
            <p:nvPr/>
          </p:nvSpPr>
          <p:spPr bwMode="auto">
            <a:xfrm>
              <a:off x="3045" y="1008"/>
              <a:ext cx="496" cy="288"/>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6406" name="Line 82"/>
            <p:cNvSpPr>
              <a:spLocks noChangeShapeType="1"/>
            </p:cNvSpPr>
            <p:nvPr/>
          </p:nvSpPr>
          <p:spPr bwMode="auto">
            <a:xfrm flipV="1">
              <a:off x="3308" y="672"/>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7" name="Line 83"/>
            <p:cNvSpPr>
              <a:spLocks noChangeShapeType="1"/>
            </p:cNvSpPr>
            <p:nvPr/>
          </p:nvSpPr>
          <p:spPr bwMode="auto">
            <a:xfrm flipH="1">
              <a:off x="2585" y="672"/>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8" name="Line 84"/>
            <p:cNvSpPr>
              <a:spLocks noChangeShapeType="1"/>
            </p:cNvSpPr>
            <p:nvPr/>
          </p:nvSpPr>
          <p:spPr bwMode="auto">
            <a:xfrm flipV="1">
              <a:off x="3308" y="1296"/>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09" name="Line 85"/>
            <p:cNvSpPr>
              <a:spLocks noChangeShapeType="1"/>
            </p:cNvSpPr>
            <p:nvPr/>
          </p:nvSpPr>
          <p:spPr bwMode="auto">
            <a:xfrm flipH="1">
              <a:off x="2585" y="1632"/>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0" name="Oval 86"/>
            <p:cNvSpPr>
              <a:spLocks noChangeArrowheads="1"/>
            </p:cNvSpPr>
            <p:nvPr/>
          </p:nvSpPr>
          <p:spPr bwMode="auto">
            <a:xfrm>
              <a:off x="2489" y="624"/>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11" name="Oval 87"/>
            <p:cNvSpPr>
              <a:spLocks noChangeArrowheads="1"/>
            </p:cNvSpPr>
            <p:nvPr/>
          </p:nvSpPr>
          <p:spPr bwMode="auto">
            <a:xfrm>
              <a:off x="2489" y="1584"/>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12" name="Text Box 88"/>
            <p:cNvSpPr txBox="1">
              <a:spLocks noChangeArrowheads="1"/>
            </p:cNvSpPr>
            <p:nvPr/>
          </p:nvSpPr>
          <p:spPr bwMode="auto">
            <a:xfrm>
              <a:off x="2239" y="1008"/>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-12V</a:t>
              </a:r>
            </a:p>
          </p:txBody>
        </p:sp>
        <p:sp>
          <p:nvSpPr>
            <p:cNvPr id="16413" name="Text Box 89"/>
            <p:cNvSpPr txBox="1">
              <a:spLocks noChangeArrowheads="1"/>
            </p:cNvSpPr>
            <p:nvPr/>
          </p:nvSpPr>
          <p:spPr bwMode="auto">
            <a:xfrm>
              <a:off x="2371" y="720"/>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a:t>
              </a:r>
            </a:p>
          </p:txBody>
        </p:sp>
        <p:sp>
          <p:nvSpPr>
            <p:cNvPr id="16414" name="Text Box 90"/>
            <p:cNvSpPr txBox="1">
              <a:spLocks noChangeArrowheads="1"/>
            </p:cNvSpPr>
            <p:nvPr/>
          </p:nvSpPr>
          <p:spPr bwMode="auto">
            <a:xfrm>
              <a:off x="2407" y="1296"/>
              <a:ext cx="2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a:t>
              </a:r>
            </a:p>
          </p:txBody>
        </p:sp>
        <p:sp>
          <p:nvSpPr>
            <p:cNvPr id="16415" name="Rectangle 91"/>
            <p:cNvSpPr>
              <a:spLocks noChangeArrowheads="1"/>
            </p:cNvSpPr>
            <p:nvPr/>
          </p:nvSpPr>
          <p:spPr bwMode="auto">
            <a:xfrm>
              <a:off x="4823" y="1008"/>
              <a:ext cx="496" cy="288"/>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16416" name="Line 92"/>
            <p:cNvSpPr>
              <a:spLocks noChangeShapeType="1"/>
            </p:cNvSpPr>
            <p:nvPr/>
          </p:nvSpPr>
          <p:spPr bwMode="auto">
            <a:xfrm flipV="1">
              <a:off x="5086" y="672"/>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7" name="Line 93"/>
            <p:cNvSpPr>
              <a:spLocks noChangeShapeType="1"/>
            </p:cNvSpPr>
            <p:nvPr/>
          </p:nvSpPr>
          <p:spPr bwMode="auto">
            <a:xfrm flipH="1">
              <a:off x="4363" y="672"/>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8" name="Line 94"/>
            <p:cNvSpPr>
              <a:spLocks noChangeShapeType="1"/>
            </p:cNvSpPr>
            <p:nvPr/>
          </p:nvSpPr>
          <p:spPr bwMode="auto">
            <a:xfrm flipV="1">
              <a:off x="5086" y="1296"/>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19" name="Line 95"/>
            <p:cNvSpPr>
              <a:spLocks noChangeShapeType="1"/>
            </p:cNvSpPr>
            <p:nvPr/>
          </p:nvSpPr>
          <p:spPr bwMode="auto">
            <a:xfrm flipH="1">
              <a:off x="4363" y="1632"/>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0" name="Oval 96"/>
            <p:cNvSpPr>
              <a:spLocks noChangeArrowheads="1"/>
            </p:cNvSpPr>
            <p:nvPr/>
          </p:nvSpPr>
          <p:spPr bwMode="auto">
            <a:xfrm>
              <a:off x="4267" y="624"/>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21" name="Oval 97"/>
            <p:cNvSpPr>
              <a:spLocks noChangeArrowheads="1"/>
            </p:cNvSpPr>
            <p:nvPr/>
          </p:nvSpPr>
          <p:spPr bwMode="auto">
            <a:xfrm>
              <a:off x="4267" y="1584"/>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422" name="Text Box 98"/>
            <p:cNvSpPr txBox="1">
              <a:spLocks noChangeArrowheads="1"/>
            </p:cNvSpPr>
            <p:nvPr/>
          </p:nvSpPr>
          <p:spPr bwMode="auto">
            <a:xfrm>
              <a:off x="4017" y="1008"/>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12V</a:t>
              </a:r>
            </a:p>
          </p:txBody>
        </p:sp>
        <p:sp>
          <p:nvSpPr>
            <p:cNvPr id="16423" name="Line 102"/>
            <p:cNvSpPr>
              <a:spLocks noChangeShapeType="1"/>
            </p:cNvSpPr>
            <p:nvPr/>
          </p:nvSpPr>
          <p:spPr bwMode="auto">
            <a:xfrm>
              <a:off x="1950" y="1104"/>
              <a:ext cx="118"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4" name="Line 103"/>
            <p:cNvSpPr>
              <a:spLocks noChangeShapeType="1"/>
            </p:cNvSpPr>
            <p:nvPr/>
          </p:nvSpPr>
          <p:spPr bwMode="auto">
            <a:xfrm>
              <a:off x="1950" y="1200"/>
              <a:ext cx="118"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5" name="Line 104"/>
            <p:cNvSpPr>
              <a:spLocks noChangeShapeType="1"/>
            </p:cNvSpPr>
            <p:nvPr/>
          </p:nvSpPr>
          <p:spPr bwMode="auto">
            <a:xfrm>
              <a:off x="1950" y="1296"/>
              <a:ext cx="118"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426" name="Text Box 105"/>
            <p:cNvSpPr txBox="1">
              <a:spLocks noChangeArrowheads="1"/>
            </p:cNvSpPr>
            <p:nvPr/>
          </p:nvSpPr>
          <p:spPr bwMode="auto">
            <a:xfrm>
              <a:off x="4358" y="1680"/>
              <a:ext cx="687"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2000" b="1" i="1">
                  <a:solidFill>
                    <a:srgbClr val="FF3300"/>
                  </a:solidFill>
                </a:rPr>
                <a:t>Unclear</a:t>
              </a:r>
            </a:p>
          </p:txBody>
        </p:sp>
        <p:sp>
          <p:nvSpPr>
            <p:cNvPr id="16427" name="Text Box 106"/>
            <p:cNvSpPr txBox="1">
              <a:spLocks noChangeArrowheads="1"/>
            </p:cNvSpPr>
            <p:nvPr/>
          </p:nvSpPr>
          <p:spPr bwMode="auto">
            <a:xfrm>
              <a:off x="826" y="1683"/>
              <a:ext cx="2482" cy="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spcBef>
                  <a:spcPct val="50000"/>
                </a:spcBef>
              </a:pPr>
              <a:r>
                <a:rPr lang="en-US" sz="2000" b="1" i="1">
                  <a:solidFill>
                    <a:srgbClr val="FF3300"/>
                  </a:solidFill>
                </a:rPr>
                <a:t>Two equivalent representations of the voltage across a circuit element</a:t>
              </a:r>
            </a:p>
          </p:txBody>
        </p:sp>
      </p:grpSp>
      <p:sp>
        <p:nvSpPr>
          <p:cNvPr id="16394"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9"/>
          <p:cNvSpPr>
            <a:spLocks noChangeArrowheads="1"/>
          </p:cNvSpPr>
          <p:nvPr/>
        </p:nvSpPr>
        <p:spPr bwMode="auto">
          <a:xfrm>
            <a:off x="0" y="38100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 pos="520700" algn="l"/>
              </a:tabLst>
            </a:pPr>
            <a:r>
              <a:rPr lang="en-US" sz="2200" u="sng">
                <a:solidFill>
                  <a:schemeClr val="accent2"/>
                </a:solidFill>
              </a:rPr>
              <a:t>Illustration</a:t>
            </a:r>
            <a:r>
              <a:rPr lang="en-US" sz="2200">
                <a:solidFill>
                  <a:schemeClr val="accent2"/>
                </a:solidFill>
              </a:rPr>
              <a:t>:  </a:t>
            </a:r>
          </a:p>
          <a:p>
            <a:pPr>
              <a:spcBef>
                <a:spcPct val="20000"/>
              </a:spcBef>
              <a:tabLst>
                <a:tab pos="292100" algn="l"/>
                <a:tab pos="520700" algn="l"/>
              </a:tabLst>
            </a:pPr>
            <a:r>
              <a:rPr lang="en-US" sz="2200">
                <a:solidFill>
                  <a:schemeClr val="accent2"/>
                </a:solidFill>
              </a:rPr>
              <a:t>If 1V = 1 J/C, then 1V of potential difference exists across an element if 1J of energy is expended in passing 1C of charge though the element as illustrated below:</a:t>
            </a:r>
          </a:p>
        </p:txBody>
      </p:sp>
      <p:grpSp>
        <p:nvGrpSpPr>
          <p:cNvPr id="17411" name="Group 67"/>
          <p:cNvGrpSpPr>
            <a:grpSpLocks/>
          </p:cNvGrpSpPr>
          <p:nvPr/>
        </p:nvGrpSpPr>
        <p:grpSpPr bwMode="auto">
          <a:xfrm>
            <a:off x="914400" y="2438400"/>
            <a:ext cx="6759575" cy="3441700"/>
            <a:chOff x="946" y="422"/>
            <a:chExt cx="3457" cy="1481"/>
          </a:xfrm>
        </p:grpSpPr>
        <p:sp>
          <p:nvSpPr>
            <p:cNvPr id="17415" name="Rectangle 26"/>
            <p:cNvSpPr>
              <a:spLocks noChangeArrowheads="1"/>
            </p:cNvSpPr>
            <p:nvPr/>
          </p:nvSpPr>
          <p:spPr bwMode="auto">
            <a:xfrm>
              <a:off x="1734" y="953"/>
              <a:ext cx="762" cy="422"/>
            </a:xfrm>
            <a:prstGeom prst="rect">
              <a:avLst/>
            </a:prstGeom>
            <a:solidFill>
              <a:srgbClr val="FFFF66"/>
            </a:solidFill>
            <a:ln w="17145">
              <a:solidFill>
                <a:srgbClr val="000000"/>
              </a:solidFill>
              <a:miter lim="800000"/>
              <a:headEnd/>
              <a:tailEnd/>
            </a:ln>
          </p:spPr>
          <p:txBody>
            <a:bodyPr/>
            <a:lstStyle/>
            <a:p>
              <a:endParaRPr lang="en-US"/>
            </a:p>
          </p:txBody>
        </p:sp>
        <p:sp>
          <p:nvSpPr>
            <p:cNvPr id="17416" name="Line 27"/>
            <p:cNvSpPr>
              <a:spLocks noChangeShapeType="1"/>
            </p:cNvSpPr>
            <p:nvPr/>
          </p:nvSpPr>
          <p:spPr bwMode="auto">
            <a:xfrm flipV="1">
              <a:off x="2128" y="712"/>
              <a:ext cx="0" cy="24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28"/>
            <p:cNvSpPr>
              <a:spLocks noChangeShapeType="1"/>
            </p:cNvSpPr>
            <p:nvPr/>
          </p:nvSpPr>
          <p:spPr bwMode="auto">
            <a:xfrm flipH="1">
              <a:off x="1143" y="712"/>
              <a:ext cx="98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Line 29"/>
            <p:cNvSpPr>
              <a:spLocks noChangeShapeType="1"/>
            </p:cNvSpPr>
            <p:nvPr/>
          </p:nvSpPr>
          <p:spPr bwMode="auto">
            <a:xfrm>
              <a:off x="2128" y="1375"/>
              <a:ext cx="0" cy="38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9" name="Line 30"/>
            <p:cNvSpPr>
              <a:spLocks noChangeShapeType="1"/>
            </p:cNvSpPr>
            <p:nvPr/>
          </p:nvSpPr>
          <p:spPr bwMode="auto">
            <a:xfrm flipH="1">
              <a:off x="1143" y="1749"/>
              <a:ext cx="98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Oval 31"/>
            <p:cNvSpPr>
              <a:spLocks noChangeArrowheads="1"/>
            </p:cNvSpPr>
            <p:nvPr/>
          </p:nvSpPr>
          <p:spPr bwMode="auto">
            <a:xfrm>
              <a:off x="1083" y="689"/>
              <a:ext cx="59" cy="57"/>
            </a:xfrm>
            <a:prstGeom prst="ellipse">
              <a:avLst/>
            </a:prstGeom>
            <a:solidFill>
              <a:srgbClr val="FFFFFF"/>
            </a:solidFill>
            <a:ln w="28575">
              <a:solidFill>
                <a:schemeClr val="tx1"/>
              </a:solidFill>
              <a:round/>
              <a:headEnd/>
              <a:tailEnd/>
            </a:ln>
          </p:spPr>
          <p:txBody>
            <a:bodyPr/>
            <a:lstStyle/>
            <a:p>
              <a:endParaRPr lang="en-US"/>
            </a:p>
          </p:txBody>
        </p:sp>
        <p:sp>
          <p:nvSpPr>
            <p:cNvPr id="17421" name="Oval 32"/>
            <p:cNvSpPr>
              <a:spLocks noChangeArrowheads="1"/>
            </p:cNvSpPr>
            <p:nvPr/>
          </p:nvSpPr>
          <p:spPr bwMode="auto">
            <a:xfrm>
              <a:off x="1092" y="1710"/>
              <a:ext cx="59" cy="58"/>
            </a:xfrm>
            <a:prstGeom prst="ellipse">
              <a:avLst/>
            </a:prstGeom>
            <a:solidFill>
              <a:srgbClr val="FFFFFF"/>
            </a:solidFill>
            <a:ln w="28575">
              <a:solidFill>
                <a:schemeClr val="tx1"/>
              </a:solidFill>
              <a:round/>
              <a:headEnd/>
              <a:tailEnd/>
            </a:ln>
          </p:spPr>
          <p:txBody>
            <a:bodyPr/>
            <a:lstStyle/>
            <a:p>
              <a:endParaRPr lang="en-US"/>
            </a:p>
          </p:txBody>
        </p:sp>
        <p:sp>
          <p:nvSpPr>
            <p:cNvPr id="17422" name="Rectangle 33"/>
            <p:cNvSpPr>
              <a:spLocks noChangeArrowheads="1"/>
            </p:cNvSpPr>
            <p:nvPr/>
          </p:nvSpPr>
          <p:spPr bwMode="auto">
            <a:xfrm>
              <a:off x="946" y="1115"/>
              <a:ext cx="176"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chemeClr val="accent2"/>
                  </a:solidFill>
                  <a:latin typeface="MS Sans Serif"/>
                </a:rPr>
                <a:t>1V</a:t>
              </a:r>
              <a:endParaRPr lang="en-US" sz="2200">
                <a:solidFill>
                  <a:schemeClr val="accent2"/>
                </a:solidFill>
              </a:endParaRPr>
            </a:p>
          </p:txBody>
        </p:sp>
        <p:sp>
          <p:nvSpPr>
            <p:cNvPr id="17423" name="Rectangle 34"/>
            <p:cNvSpPr>
              <a:spLocks noChangeArrowheads="1"/>
            </p:cNvSpPr>
            <p:nvPr/>
          </p:nvSpPr>
          <p:spPr bwMode="auto">
            <a:xfrm>
              <a:off x="1011" y="768"/>
              <a:ext cx="84"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chemeClr val="accent2"/>
                  </a:solidFill>
                  <a:latin typeface="MS Sans Serif"/>
                </a:rPr>
                <a:t>+</a:t>
              </a:r>
              <a:endParaRPr lang="en-US" sz="2200">
                <a:solidFill>
                  <a:schemeClr val="accent2"/>
                </a:solidFill>
              </a:endParaRPr>
            </a:p>
          </p:txBody>
        </p:sp>
        <p:sp>
          <p:nvSpPr>
            <p:cNvPr id="17424" name="Rectangle 35"/>
            <p:cNvSpPr>
              <a:spLocks noChangeArrowheads="1"/>
            </p:cNvSpPr>
            <p:nvPr/>
          </p:nvSpPr>
          <p:spPr bwMode="auto">
            <a:xfrm>
              <a:off x="1011" y="1375"/>
              <a:ext cx="80"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b="1">
                  <a:solidFill>
                    <a:schemeClr val="accent2"/>
                  </a:solidFill>
                  <a:latin typeface="MS Sans Serif"/>
                </a:rPr>
                <a:t>_</a:t>
              </a:r>
              <a:endParaRPr lang="en-US" sz="2200"/>
            </a:p>
          </p:txBody>
        </p:sp>
        <p:sp>
          <p:nvSpPr>
            <p:cNvPr id="17425" name="Rectangle 36"/>
            <p:cNvSpPr>
              <a:spLocks noChangeArrowheads="1"/>
            </p:cNvSpPr>
            <p:nvPr/>
          </p:nvSpPr>
          <p:spPr bwMode="auto">
            <a:xfrm>
              <a:off x="1799" y="1048"/>
              <a:ext cx="513"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b="1">
                  <a:solidFill>
                    <a:schemeClr val="accent2"/>
                  </a:solidFill>
                </a:rPr>
                <a:t>Element</a:t>
              </a:r>
            </a:p>
          </p:txBody>
        </p:sp>
        <p:sp>
          <p:nvSpPr>
            <p:cNvPr id="17426" name="Rectangle 37"/>
            <p:cNvSpPr>
              <a:spLocks noChangeArrowheads="1"/>
            </p:cNvSpPr>
            <p:nvPr/>
          </p:nvSpPr>
          <p:spPr bwMode="auto">
            <a:xfrm>
              <a:off x="1208" y="516"/>
              <a:ext cx="184"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chemeClr val="accent2"/>
                  </a:solidFill>
                  <a:latin typeface="MS Sans Serif"/>
                </a:rPr>
                <a:t>1C</a:t>
              </a:r>
              <a:endParaRPr lang="en-US" sz="2200">
                <a:solidFill>
                  <a:schemeClr val="accent2"/>
                </a:solidFill>
              </a:endParaRPr>
            </a:p>
          </p:txBody>
        </p:sp>
        <p:grpSp>
          <p:nvGrpSpPr>
            <p:cNvPr id="17427" name="Group 38"/>
            <p:cNvGrpSpPr>
              <a:grpSpLocks/>
            </p:cNvGrpSpPr>
            <p:nvPr/>
          </p:nvGrpSpPr>
          <p:grpSpPr bwMode="auto">
            <a:xfrm>
              <a:off x="1471" y="568"/>
              <a:ext cx="460" cy="96"/>
              <a:chOff x="3617" y="9636"/>
              <a:chExt cx="1150" cy="240"/>
            </a:xfrm>
          </p:grpSpPr>
          <p:sp>
            <p:nvSpPr>
              <p:cNvPr id="17449" name="Line 39"/>
              <p:cNvSpPr>
                <a:spLocks noChangeShapeType="1"/>
              </p:cNvSpPr>
              <p:nvPr/>
            </p:nvSpPr>
            <p:spPr bwMode="auto">
              <a:xfrm>
                <a:off x="3617" y="9756"/>
                <a:ext cx="1150" cy="1"/>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0" name="Line 40"/>
              <p:cNvSpPr>
                <a:spLocks noChangeShapeType="1"/>
              </p:cNvSpPr>
              <p:nvPr/>
            </p:nvSpPr>
            <p:spPr bwMode="auto">
              <a:xfrm flipH="1" flipV="1">
                <a:off x="4602" y="9636"/>
                <a:ext cx="165" cy="12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51" name="Line 41"/>
              <p:cNvSpPr>
                <a:spLocks noChangeShapeType="1"/>
              </p:cNvSpPr>
              <p:nvPr/>
            </p:nvSpPr>
            <p:spPr bwMode="auto">
              <a:xfrm flipH="1">
                <a:off x="4602" y="9756"/>
                <a:ext cx="165" cy="12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7428" name="Line 42"/>
            <p:cNvSpPr>
              <a:spLocks noChangeShapeType="1"/>
            </p:cNvSpPr>
            <p:nvPr/>
          </p:nvSpPr>
          <p:spPr bwMode="auto">
            <a:xfrm flipV="1">
              <a:off x="2259" y="760"/>
              <a:ext cx="263"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9" name="Line 43"/>
            <p:cNvSpPr>
              <a:spLocks noChangeShapeType="1"/>
            </p:cNvSpPr>
            <p:nvPr/>
          </p:nvSpPr>
          <p:spPr bwMode="auto">
            <a:xfrm flipH="1" flipV="1">
              <a:off x="2456" y="712"/>
              <a:ext cx="66"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0" name="Line 44"/>
            <p:cNvSpPr>
              <a:spLocks noChangeShapeType="1"/>
            </p:cNvSpPr>
            <p:nvPr/>
          </p:nvSpPr>
          <p:spPr bwMode="auto">
            <a:xfrm flipV="1">
              <a:off x="2456" y="664"/>
              <a:ext cx="263"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1" name="Line 45"/>
            <p:cNvSpPr>
              <a:spLocks noChangeShapeType="1"/>
            </p:cNvSpPr>
            <p:nvPr/>
          </p:nvSpPr>
          <p:spPr bwMode="auto">
            <a:xfrm flipV="1">
              <a:off x="2259" y="760"/>
              <a:ext cx="66"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2" name="Line 46"/>
            <p:cNvSpPr>
              <a:spLocks noChangeShapeType="1"/>
            </p:cNvSpPr>
            <p:nvPr/>
          </p:nvSpPr>
          <p:spPr bwMode="auto">
            <a:xfrm>
              <a:off x="2259" y="808"/>
              <a:ext cx="66"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3" name="Rectangle 47"/>
            <p:cNvSpPr>
              <a:spLocks noChangeArrowheads="1"/>
            </p:cNvSpPr>
            <p:nvPr/>
          </p:nvSpPr>
          <p:spPr bwMode="auto">
            <a:xfrm>
              <a:off x="2850" y="422"/>
              <a:ext cx="155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b="1">
                  <a:solidFill>
                    <a:srgbClr val="FF3300"/>
                  </a:solidFill>
                </a:rPr>
                <a:t>electrons enter the device</a:t>
              </a:r>
            </a:p>
            <a:p>
              <a:r>
                <a:rPr lang="en-US" sz="2200" b="1">
                  <a:solidFill>
                    <a:srgbClr val="FF3300"/>
                  </a:solidFill>
                </a:rPr>
                <a:t>at a higher energy level</a:t>
              </a:r>
            </a:p>
          </p:txBody>
        </p:sp>
        <p:sp>
          <p:nvSpPr>
            <p:cNvPr id="17434" name="Line 49"/>
            <p:cNvSpPr>
              <a:spLocks noChangeShapeType="1"/>
            </p:cNvSpPr>
            <p:nvPr/>
          </p:nvSpPr>
          <p:spPr bwMode="auto">
            <a:xfrm>
              <a:off x="2193" y="1452"/>
              <a:ext cx="263"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5" name="Line 50"/>
            <p:cNvSpPr>
              <a:spLocks noChangeShapeType="1"/>
            </p:cNvSpPr>
            <p:nvPr/>
          </p:nvSpPr>
          <p:spPr bwMode="auto">
            <a:xfrm flipH="1">
              <a:off x="2390" y="1500"/>
              <a:ext cx="66"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6" name="Line 51"/>
            <p:cNvSpPr>
              <a:spLocks noChangeShapeType="1"/>
            </p:cNvSpPr>
            <p:nvPr/>
          </p:nvSpPr>
          <p:spPr bwMode="auto">
            <a:xfrm>
              <a:off x="2390" y="1548"/>
              <a:ext cx="263"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7" name="Line 52"/>
            <p:cNvSpPr>
              <a:spLocks noChangeShapeType="1"/>
            </p:cNvSpPr>
            <p:nvPr/>
          </p:nvSpPr>
          <p:spPr bwMode="auto">
            <a:xfrm flipV="1">
              <a:off x="2193" y="1404"/>
              <a:ext cx="66"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8" name="Line 53"/>
            <p:cNvSpPr>
              <a:spLocks noChangeShapeType="1"/>
            </p:cNvSpPr>
            <p:nvPr/>
          </p:nvSpPr>
          <p:spPr bwMode="auto">
            <a:xfrm>
              <a:off x="2193" y="1452"/>
              <a:ext cx="66"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39" name="Rectangle 54"/>
            <p:cNvSpPr>
              <a:spLocks noChangeArrowheads="1"/>
            </p:cNvSpPr>
            <p:nvPr/>
          </p:nvSpPr>
          <p:spPr bwMode="auto">
            <a:xfrm>
              <a:off x="2653" y="1548"/>
              <a:ext cx="1548"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b="1">
                  <a:solidFill>
                    <a:srgbClr val="FF3300"/>
                  </a:solidFill>
                </a:rPr>
                <a:t>electrons leave the device</a:t>
              </a:r>
            </a:p>
            <a:p>
              <a:r>
                <a:rPr lang="en-US" sz="2200" b="1">
                  <a:solidFill>
                    <a:srgbClr val="FF3300"/>
                  </a:solidFill>
                </a:rPr>
                <a:t>at a lower energy level</a:t>
              </a:r>
            </a:p>
          </p:txBody>
        </p:sp>
        <p:sp>
          <p:nvSpPr>
            <p:cNvPr id="17440" name="Line 56"/>
            <p:cNvSpPr>
              <a:spLocks noChangeShapeType="1"/>
            </p:cNvSpPr>
            <p:nvPr/>
          </p:nvSpPr>
          <p:spPr bwMode="auto">
            <a:xfrm flipV="1">
              <a:off x="2587" y="1000"/>
              <a:ext cx="263"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1" name="Line 57"/>
            <p:cNvSpPr>
              <a:spLocks noChangeShapeType="1"/>
            </p:cNvSpPr>
            <p:nvPr/>
          </p:nvSpPr>
          <p:spPr bwMode="auto">
            <a:xfrm>
              <a:off x="2587" y="1144"/>
              <a:ext cx="263"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2" name="Line 58"/>
            <p:cNvSpPr>
              <a:spLocks noChangeShapeType="1"/>
            </p:cNvSpPr>
            <p:nvPr/>
          </p:nvSpPr>
          <p:spPr bwMode="auto">
            <a:xfrm>
              <a:off x="2587" y="1240"/>
              <a:ext cx="263" cy="48"/>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3" name="Rectangle 59"/>
            <p:cNvSpPr>
              <a:spLocks noChangeArrowheads="1"/>
            </p:cNvSpPr>
            <p:nvPr/>
          </p:nvSpPr>
          <p:spPr bwMode="auto">
            <a:xfrm>
              <a:off x="3046" y="933"/>
              <a:ext cx="1333" cy="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b="1">
                  <a:solidFill>
                    <a:srgbClr val="FF3300"/>
                  </a:solidFill>
                </a:rPr>
                <a:t>1J of energy is used</a:t>
              </a:r>
            </a:p>
            <a:p>
              <a:r>
                <a:rPr lang="en-US" sz="2200" b="1">
                  <a:solidFill>
                    <a:srgbClr val="FF3300"/>
                  </a:solidFill>
                </a:rPr>
                <a:t>(stored or given off as</a:t>
              </a:r>
            </a:p>
            <a:p>
              <a:r>
                <a:rPr lang="en-US" sz="2200" b="1">
                  <a:solidFill>
                    <a:srgbClr val="FF3300"/>
                  </a:solidFill>
                </a:rPr>
                <a:t>heat or light)</a:t>
              </a:r>
            </a:p>
          </p:txBody>
        </p:sp>
        <p:sp>
          <p:nvSpPr>
            <p:cNvPr id="17444" name="Rectangle 62"/>
            <p:cNvSpPr>
              <a:spLocks noChangeArrowheads="1"/>
            </p:cNvSpPr>
            <p:nvPr/>
          </p:nvSpPr>
          <p:spPr bwMode="auto">
            <a:xfrm>
              <a:off x="1799" y="1757"/>
              <a:ext cx="184"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200">
                  <a:solidFill>
                    <a:schemeClr val="accent2"/>
                  </a:solidFill>
                  <a:latin typeface="MS Sans Serif"/>
                </a:rPr>
                <a:t>1C</a:t>
              </a:r>
              <a:endParaRPr lang="en-US" sz="2200"/>
            </a:p>
          </p:txBody>
        </p:sp>
        <p:grpSp>
          <p:nvGrpSpPr>
            <p:cNvPr id="17445" name="Group 63"/>
            <p:cNvGrpSpPr>
              <a:grpSpLocks/>
            </p:cNvGrpSpPr>
            <p:nvPr/>
          </p:nvGrpSpPr>
          <p:grpSpPr bwMode="auto">
            <a:xfrm>
              <a:off x="1274" y="1797"/>
              <a:ext cx="460" cy="96"/>
              <a:chOff x="3125" y="11676"/>
              <a:chExt cx="1149" cy="240"/>
            </a:xfrm>
          </p:grpSpPr>
          <p:sp>
            <p:nvSpPr>
              <p:cNvPr id="17446" name="Line 64"/>
              <p:cNvSpPr>
                <a:spLocks noChangeShapeType="1"/>
              </p:cNvSpPr>
              <p:nvPr/>
            </p:nvSpPr>
            <p:spPr bwMode="auto">
              <a:xfrm flipH="1">
                <a:off x="3125" y="11796"/>
                <a:ext cx="1149" cy="1"/>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7" name="Line 65"/>
              <p:cNvSpPr>
                <a:spLocks noChangeShapeType="1"/>
              </p:cNvSpPr>
              <p:nvPr/>
            </p:nvSpPr>
            <p:spPr bwMode="auto">
              <a:xfrm flipV="1">
                <a:off x="3125" y="11676"/>
                <a:ext cx="164" cy="12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48" name="Line 66"/>
              <p:cNvSpPr>
                <a:spLocks noChangeShapeType="1"/>
              </p:cNvSpPr>
              <p:nvPr/>
            </p:nvSpPr>
            <p:spPr bwMode="auto">
              <a:xfrm>
                <a:off x="3125" y="11796"/>
                <a:ext cx="164" cy="12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41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D5174EF8-076C-4266-A3A3-2AE94A960634}" type="slidenum">
              <a:rPr lang="en-US" sz="1400"/>
              <a:pPr algn="r" eaLnBrk="1" hangingPunct="1"/>
              <a:t>14</a:t>
            </a:fld>
            <a:endParaRPr lang="en-US" sz="1400"/>
          </a:p>
        </p:txBody>
      </p:sp>
      <p:sp>
        <p:nvSpPr>
          <p:cNvPr id="1741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4"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ChangeArrowheads="1"/>
          </p:cNvSpPr>
          <p:nvPr/>
        </p:nvSpPr>
        <p:spPr bwMode="auto">
          <a:xfrm>
            <a:off x="0" y="4572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92100" algn="l"/>
                <a:tab pos="520700" algn="l"/>
              </a:tabLst>
            </a:pPr>
            <a:r>
              <a:rPr lang="en-US" sz="2200">
                <a:solidFill>
                  <a:schemeClr val="accent2"/>
                </a:solidFill>
              </a:rPr>
              <a:t>Voltage is sometimes referred to as an “electrical pressure” which forces charge through a circuit.</a:t>
            </a:r>
          </a:p>
        </p:txBody>
      </p:sp>
      <p:sp>
        <p:nvSpPr>
          <p:cNvPr id="18435" name="Rectangle 44"/>
          <p:cNvSpPr>
            <a:spLocks noChangeArrowheads="1"/>
          </p:cNvSpPr>
          <p:nvPr/>
        </p:nvSpPr>
        <p:spPr bwMode="auto">
          <a:xfrm>
            <a:off x="0" y="152400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457200" algn="l"/>
                <a:tab pos="520700" algn="l"/>
              </a:tabLst>
            </a:pPr>
            <a:r>
              <a:rPr lang="en-US" sz="2200" u="sng">
                <a:solidFill>
                  <a:schemeClr val="accent2"/>
                </a:solidFill>
              </a:rPr>
              <a:t>Water system analogy</a:t>
            </a:r>
            <a:r>
              <a:rPr lang="en-US" sz="2200">
                <a:solidFill>
                  <a:schemeClr val="accent2"/>
                </a:solidFill>
              </a:rPr>
              <a:t>:  Sometimes an analogy is made between an electric circuit and a water system.  This may help to give a more intuitive feel to terms like charge, current, and voltage.</a:t>
            </a:r>
          </a:p>
        </p:txBody>
      </p:sp>
      <p:graphicFrame>
        <p:nvGraphicFramePr>
          <p:cNvPr id="18436" name="Object 78"/>
          <p:cNvGraphicFramePr>
            <a:graphicFrameLocks noChangeAspect="1"/>
          </p:cNvGraphicFramePr>
          <p:nvPr/>
        </p:nvGraphicFramePr>
        <p:xfrm>
          <a:off x="533400" y="3124200"/>
          <a:ext cx="8107363" cy="1752600"/>
        </p:xfrm>
        <a:graphic>
          <a:graphicData uri="http://schemas.openxmlformats.org/presentationml/2006/ole">
            <mc:AlternateContent xmlns:mc="http://schemas.openxmlformats.org/markup-compatibility/2006">
              <mc:Choice xmlns:v="urn:schemas-microsoft-com:vml" Requires="v">
                <p:oleObj spid="_x0000_s18445" name="Document" r:id="rId3" imgW="6292596" imgH="1370076" progId="Word.Document.8">
                  <p:embed/>
                </p:oleObj>
              </mc:Choice>
              <mc:Fallback>
                <p:oleObj name="Document" r:id="rId3" imgW="6292596" imgH="1370076" progId="Word.Document.8">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124200"/>
                        <a:ext cx="8107363"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3E74123D-FC41-4477-9972-D2E43A4F33B7}" type="slidenum">
              <a:rPr lang="en-US" sz="1400"/>
              <a:pPr algn="r" eaLnBrk="1" hangingPunct="1"/>
              <a:t>15</a:t>
            </a:fld>
            <a:endParaRPr lang="en-US" sz="1400"/>
          </a:p>
        </p:txBody>
      </p:sp>
      <p:sp>
        <p:nvSpPr>
          <p:cNvPr id="18438"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9"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0" y="381000"/>
            <a:ext cx="9144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tabLst>
                <a:tab pos="292100" algn="l"/>
                <a:tab pos="520700" algn="l"/>
              </a:tabLst>
            </a:pPr>
            <a:r>
              <a:rPr lang="en-US" sz="2200" b="1" u="sng">
                <a:solidFill>
                  <a:schemeClr val="accent2"/>
                </a:solidFill>
              </a:rPr>
              <a:t>Passive and Active Devices</a:t>
            </a:r>
            <a:r>
              <a:rPr lang="en-US" sz="2200">
                <a:solidFill>
                  <a:schemeClr val="accent2"/>
                </a:solidFill>
              </a:rPr>
              <a:t> </a:t>
            </a:r>
          </a:p>
          <a:p>
            <a:pPr>
              <a:lnSpc>
                <a:spcPct val="90000"/>
              </a:lnSpc>
              <a:spcBef>
                <a:spcPct val="20000"/>
              </a:spcBef>
              <a:tabLst>
                <a:tab pos="292100" algn="l"/>
                <a:tab pos="520700" algn="l"/>
              </a:tabLst>
            </a:pPr>
            <a:r>
              <a:rPr lang="en-US" sz="2200" u="sng">
                <a:solidFill>
                  <a:schemeClr val="accent2"/>
                </a:solidFill>
              </a:rPr>
              <a:t>Passive device</a:t>
            </a:r>
            <a:r>
              <a:rPr lang="en-US" sz="2200">
                <a:solidFill>
                  <a:schemeClr val="accent2"/>
                </a:solidFill>
              </a:rPr>
              <a:t> – a device that dissipates (uses) energy.  The energy is given off as heat or light.</a:t>
            </a:r>
          </a:p>
          <a:p>
            <a:pPr>
              <a:lnSpc>
                <a:spcPct val="90000"/>
              </a:lnSpc>
              <a:spcBef>
                <a:spcPct val="20000"/>
              </a:spcBef>
              <a:tabLst>
                <a:tab pos="292100" algn="l"/>
                <a:tab pos="520700" algn="l"/>
              </a:tabLst>
            </a:pPr>
            <a:r>
              <a:rPr lang="en-US" sz="2200" u="sng">
                <a:solidFill>
                  <a:schemeClr val="accent2"/>
                </a:solidFill>
              </a:rPr>
              <a:t>Examples of passive devices</a:t>
            </a:r>
            <a:r>
              <a:rPr lang="en-US" sz="2200">
                <a:solidFill>
                  <a:schemeClr val="accent2"/>
                </a:solidFill>
              </a:rPr>
              <a:t>: resistors, inductors, and capacitors (to be introduced later).  Practical items like filaments in bulbs, burners on a stove, etc., are essentially resistors so they are also passive devices.  The burner on your stove can only use energy - it can’t produce energy on its own.</a:t>
            </a:r>
          </a:p>
          <a:p>
            <a:pPr>
              <a:lnSpc>
                <a:spcPct val="90000"/>
              </a:lnSpc>
              <a:spcBef>
                <a:spcPct val="20000"/>
              </a:spcBef>
              <a:tabLst>
                <a:tab pos="292100" algn="l"/>
                <a:tab pos="520700" algn="l"/>
              </a:tabLst>
            </a:pPr>
            <a:r>
              <a:rPr lang="en-US" sz="2200" u="sng">
                <a:solidFill>
                  <a:schemeClr val="accent2"/>
                </a:solidFill>
              </a:rPr>
              <a:t>Passive sign convention</a:t>
            </a:r>
            <a:r>
              <a:rPr lang="en-US" sz="2200">
                <a:solidFill>
                  <a:schemeClr val="accent2"/>
                </a:solidFill>
              </a:rPr>
              <a:t> – </a:t>
            </a:r>
            <a:r>
              <a:rPr lang="en-US" sz="2200" b="1" i="1">
                <a:solidFill>
                  <a:schemeClr val="accent2"/>
                </a:solidFill>
              </a:rPr>
              <a:t>current is shown entering the positive terminal</a:t>
            </a:r>
            <a:r>
              <a:rPr lang="en-US" sz="2200">
                <a:solidFill>
                  <a:schemeClr val="accent2"/>
                </a:solidFill>
              </a:rPr>
              <a:t>.  Therefore, if the current direction is known, then the voltage polarity is known, and vice versa.</a:t>
            </a:r>
          </a:p>
        </p:txBody>
      </p:sp>
      <p:grpSp>
        <p:nvGrpSpPr>
          <p:cNvPr id="19459" name="Group 36"/>
          <p:cNvGrpSpPr>
            <a:grpSpLocks/>
          </p:cNvGrpSpPr>
          <p:nvPr/>
        </p:nvGrpSpPr>
        <p:grpSpPr bwMode="auto">
          <a:xfrm>
            <a:off x="838200" y="3810000"/>
            <a:ext cx="6854825" cy="1328738"/>
            <a:chOff x="594" y="2082"/>
            <a:chExt cx="4318" cy="837"/>
          </a:xfrm>
        </p:grpSpPr>
        <p:sp>
          <p:nvSpPr>
            <p:cNvPr id="19464" name="Rectangle 9"/>
            <p:cNvSpPr>
              <a:spLocks noChangeArrowheads="1"/>
            </p:cNvSpPr>
            <p:nvPr/>
          </p:nvSpPr>
          <p:spPr bwMode="auto">
            <a:xfrm>
              <a:off x="1104" y="2439"/>
              <a:ext cx="816" cy="480"/>
            </a:xfrm>
            <a:prstGeom prst="rect">
              <a:avLst/>
            </a:prstGeom>
            <a:solidFill>
              <a:srgbClr val="FFFF66"/>
            </a:solidFill>
            <a:ln w="9525">
              <a:solidFill>
                <a:schemeClr val="tx1"/>
              </a:solidFill>
              <a:miter lim="800000"/>
              <a:headEnd/>
              <a:tailEnd/>
            </a:ln>
          </p:spPr>
          <p:txBody>
            <a:bodyPr wrap="none" anchor="ctr"/>
            <a:lstStyle/>
            <a:p>
              <a:pPr algn="ctr"/>
              <a:r>
                <a:rPr lang="en-US" b="1">
                  <a:solidFill>
                    <a:schemeClr val="accent2"/>
                  </a:solidFill>
                </a:rPr>
                <a:t>Passive</a:t>
              </a:r>
            </a:p>
            <a:p>
              <a:pPr algn="ctr"/>
              <a:r>
                <a:rPr lang="en-US" b="1">
                  <a:solidFill>
                    <a:schemeClr val="accent2"/>
                  </a:solidFill>
                </a:rPr>
                <a:t>Device</a:t>
              </a:r>
            </a:p>
          </p:txBody>
        </p:sp>
        <p:sp>
          <p:nvSpPr>
            <p:cNvPr id="19465" name="Line 11"/>
            <p:cNvSpPr>
              <a:spLocks noChangeShapeType="1"/>
            </p:cNvSpPr>
            <p:nvPr/>
          </p:nvSpPr>
          <p:spPr bwMode="auto">
            <a:xfrm flipH="1">
              <a:off x="720" y="2679"/>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6" name="Line 12"/>
            <p:cNvSpPr>
              <a:spLocks noChangeShapeType="1"/>
            </p:cNvSpPr>
            <p:nvPr/>
          </p:nvSpPr>
          <p:spPr bwMode="auto">
            <a:xfrm flipH="1">
              <a:off x="1920" y="2679"/>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7" name="Line 13"/>
            <p:cNvSpPr>
              <a:spLocks noChangeShapeType="1"/>
            </p:cNvSpPr>
            <p:nvPr/>
          </p:nvSpPr>
          <p:spPr bwMode="auto">
            <a:xfrm>
              <a:off x="816" y="2295"/>
              <a:ext cx="528"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468" name="Text Box 14"/>
            <p:cNvSpPr txBox="1">
              <a:spLocks noChangeArrowheads="1"/>
            </p:cNvSpPr>
            <p:nvPr/>
          </p:nvSpPr>
          <p:spPr bwMode="auto">
            <a:xfrm>
              <a:off x="594" y="2199"/>
              <a:ext cx="1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I</a:t>
              </a:r>
              <a:endParaRPr lang="en-US" sz="2200"/>
            </a:p>
          </p:txBody>
        </p:sp>
        <p:sp>
          <p:nvSpPr>
            <p:cNvPr id="19469" name="Rectangle 15"/>
            <p:cNvSpPr>
              <a:spLocks noChangeArrowheads="1"/>
            </p:cNvSpPr>
            <p:nvPr/>
          </p:nvSpPr>
          <p:spPr bwMode="auto">
            <a:xfrm>
              <a:off x="3712" y="2439"/>
              <a:ext cx="816" cy="480"/>
            </a:xfrm>
            <a:prstGeom prst="rect">
              <a:avLst/>
            </a:prstGeom>
            <a:solidFill>
              <a:srgbClr val="FFFF66"/>
            </a:solidFill>
            <a:ln w="9525">
              <a:solidFill>
                <a:schemeClr val="tx1"/>
              </a:solidFill>
              <a:miter lim="800000"/>
              <a:headEnd/>
              <a:tailEnd/>
            </a:ln>
          </p:spPr>
          <p:txBody>
            <a:bodyPr wrap="none" anchor="ctr"/>
            <a:lstStyle/>
            <a:p>
              <a:pPr algn="ctr"/>
              <a:r>
                <a:rPr lang="en-US" b="1">
                  <a:solidFill>
                    <a:schemeClr val="accent2"/>
                  </a:solidFill>
                </a:rPr>
                <a:t>Passive</a:t>
              </a:r>
            </a:p>
            <a:p>
              <a:pPr algn="ctr"/>
              <a:r>
                <a:rPr lang="en-US" b="1">
                  <a:solidFill>
                    <a:schemeClr val="accent2"/>
                  </a:solidFill>
                </a:rPr>
                <a:t>Device</a:t>
              </a:r>
            </a:p>
          </p:txBody>
        </p:sp>
        <p:sp>
          <p:nvSpPr>
            <p:cNvPr id="19470" name="Line 16"/>
            <p:cNvSpPr>
              <a:spLocks noChangeShapeType="1"/>
            </p:cNvSpPr>
            <p:nvPr/>
          </p:nvSpPr>
          <p:spPr bwMode="auto">
            <a:xfrm flipH="1">
              <a:off x="3328" y="2679"/>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1" name="Line 17"/>
            <p:cNvSpPr>
              <a:spLocks noChangeShapeType="1"/>
            </p:cNvSpPr>
            <p:nvPr/>
          </p:nvSpPr>
          <p:spPr bwMode="auto">
            <a:xfrm flipH="1">
              <a:off x="4528" y="2679"/>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2" name="Text Box 19"/>
            <p:cNvSpPr txBox="1">
              <a:spLocks noChangeArrowheads="1"/>
            </p:cNvSpPr>
            <p:nvPr/>
          </p:nvSpPr>
          <p:spPr bwMode="auto">
            <a:xfrm>
              <a:off x="3952" y="2160"/>
              <a:ext cx="24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V</a:t>
              </a:r>
              <a:endParaRPr lang="en-US" sz="2200"/>
            </a:p>
          </p:txBody>
        </p:sp>
        <p:sp>
          <p:nvSpPr>
            <p:cNvPr id="19473" name="Text Box 20"/>
            <p:cNvSpPr txBox="1">
              <a:spLocks noChangeArrowheads="1"/>
            </p:cNvSpPr>
            <p:nvPr/>
          </p:nvSpPr>
          <p:spPr bwMode="auto">
            <a:xfrm>
              <a:off x="3328" y="2160"/>
              <a:ext cx="21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a:t>
              </a:r>
              <a:endParaRPr lang="en-US" sz="2200"/>
            </a:p>
          </p:txBody>
        </p:sp>
        <p:sp>
          <p:nvSpPr>
            <p:cNvPr id="19474" name="Text Box 21"/>
            <p:cNvSpPr txBox="1">
              <a:spLocks noChangeArrowheads="1"/>
            </p:cNvSpPr>
            <p:nvPr/>
          </p:nvSpPr>
          <p:spPr bwMode="auto">
            <a:xfrm>
              <a:off x="4340" y="2082"/>
              <a:ext cx="20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_</a:t>
              </a:r>
              <a:endParaRPr lang="en-US" sz="2200"/>
            </a:p>
          </p:txBody>
        </p:sp>
        <p:sp>
          <p:nvSpPr>
            <p:cNvPr id="19475" name="Line 22"/>
            <p:cNvSpPr>
              <a:spLocks noChangeShapeType="1"/>
            </p:cNvSpPr>
            <p:nvPr/>
          </p:nvSpPr>
          <p:spPr bwMode="auto">
            <a:xfrm>
              <a:off x="2544" y="2679"/>
              <a:ext cx="480" cy="0"/>
            </a:xfrm>
            <a:prstGeom prst="line">
              <a:avLst/>
            </a:prstGeom>
            <a:noFill/>
            <a:ln w="76200">
              <a:solidFill>
                <a:srgbClr val="FF33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9460" name="Text Box 23"/>
          <p:cNvSpPr txBox="1">
            <a:spLocks noChangeArrowheads="1"/>
          </p:cNvSpPr>
          <p:nvPr/>
        </p:nvSpPr>
        <p:spPr bwMode="auto">
          <a:xfrm>
            <a:off x="1362075" y="5562600"/>
            <a:ext cx="67183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US" sz="2200" b="1" i="1">
                <a:solidFill>
                  <a:srgbClr val="FF3300"/>
                </a:solidFill>
              </a:rPr>
              <a:t>The voltage polarity is known from the current direction</a:t>
            </a:r>
          </a:p>
          <a:p>
            <a:pPr algn="ctr" eaLnBrk="1" hangingPunct="1"/>
            <a:r>
              <a:rPr lang="en-US" sz="2200" b="1" i="1">
                <a:solidFill>
                  <a:srgbClr val="FF3300"/>
                </a:solidFill>
              </a:rPr>
              <a:t>or </a:t>
            </a:r>
          </a:p>
          <a:p>
            <a:pPr algn="ctr" eaLnBrk="1" hangingPunct="1"/>
            <a:r>
              <a:rPr lang="en-US" sz="2200" b="1" i="1">
                <a:solidFill>
                  <a:srgbClr val="FF3300"/>
                </a:solidFill>
              </a:rPr>
              <a:t>the current direction is known from the voltage polarity</a:t>
            </a:r>
            <a:endParaRPr lang="en-US" sz="2200"/>
          </a:p>
        </p:txBody>
      </p:sp>
      <p:sp>
        <p:nvSpPr>
          <p:cNvPr id="19461"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1975F119-080A-46FA-BF29-3F7B5F7D14C1}" type="slidenum">
              <a:rPr lang="en-US" sz="1400"/>
              <a:pPr algn="r" eaLnBrk="1" hangingPunct="1"/>
              <a:t>16</a:t>
            </a:fld>
            <a:endParaRPr lang="en-US" sz="1400"/>
          </a:p>
        </p:txBody>
      </p:sp>
      <p:sp>
        <p:nvSpPr>
          <p:cNvPr id="19462"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9"/>
          <p:cNvSpPr txBox="1">
            <a:spLocks noChangeArrowheads="1"/>
          </p:cNvSpPr>
          <p:nvPr/>
        </p:nvSpPr>
        <p:spPr bwMode="auto">
          <a:xfrm>
            <a:off x="0" y="457200"/>
            <a:ext cx="9144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chemeClr val="accent2"/>
                </a:solidFill>
              </a:rPr>
              <a:t>Passive Sign Convention and Ohm’s Law</a:t>
            </a:r>
          </a:p>
          <a:p>
            <a:pPr eaLnBrk="1" hangingPunct="1"/>
            <a:r>
              <a:rPr lang="en-US" sz="2200">
                <a:solidFill>
                  <a:schemeClr val="accent2"/>
                </a:solidFill>
              </a:rPr>
              <a:t>Ohm’s Law will be introduced in Chapter 2, but here it will be used briefly to make a point about passive sign convention.</a:t>
            </a:r>
          </a:p>
          <a:p>
            <a:pPr eaLnBrk="1" hangingPunct="1"/>
            <a:endParaRPr lang="en-US" sz="2200">
              <a:solidFill>
                <a:schemeClr val="accent2"/>
              </a:solidFill>
            </a:endParaRPr>
          </a:p>
          <a:p>
            <a:pPr eaLnBrk="1" hangingPunct="1"/>
            <a:r>
              <a:rPr lang="en-US" sz="2200">
                <a:solidFill>
                  <a:schemeClr val="accent2"/>
                </a:solidFill>
              </a:rPr>
              <a:t>       </a:t>
            </a:r>
            <a:r>
              <a:rPr lang="en-US" sz="2200" b="1">
                <a:solidFill>
                  <a:srgbClr val="CC0099"/>
                </a:solidFill>
              </a:rPr>
              <a:t>Ohm’s Law:   V = IR     (voltage = current x resistance)</a:t>
            </a:r>
          </a:p>
          <a:p>
            <a:pPr eaLnBrk="1" hangingPunct="1"/>
            <a:endParaRPr lang="en-US" sz="2200">
              <a:solidFill>
                <a:schemeClr val="accent2"/>
              </a:solidFill>
            </a:endParaRPr>
          </a:p>
          <a:p>
            <a:pPr eaLnBrk="1" hangingPunct="1"/>
            <a:r>
              <a:rPr lang="en-US" sz="2200">
                <a:solidFill>
                  <a:schemeClr val="accent2"/>
                </a:solidFill>
              </a:rPr>
              <a:t>This law describes how voltage and current are related for a resistor.</a:t>
            </a:r>
          </a:p>
          <a:p>
            <a:pPr eaLnBrk="1" hangingPunct="1"/>
            <a:r>
              <a:rPr lang="en-US" sz="2200">
                <a:solidFill>
                  <a:schemeClr val="accent2"/>
                </a:solidFill>
              </a:rPr>
              <a:t>Since a resistor is a passive device, this formula </a:t>
            </a:r>
            <a:r>
              <a:rPr lang="en-US" sz="2200" b="1" i="1">
                <a:solidFill>
                  <a:schemeClr val="accent2"/>
                </a:solidFill>
              </a:rPr>
              <a:t>requires that passive sign</a:t>
            </a:r>
          </a:p>
          <a:p>
            <a:pPr eaLnBrk="1" hangingPunct="1"/>
            <a:r>
              <a:rPr lang="en-US" sz="2200" b="1" i="1">
                <a:solidFill>
                  <a:schemeClr val="accent2"/>
                </a:solidFill>
              </a:rPr>
              <a:t>convention be used</a:t>
            </a:r>
            <a:r>
              <a:rPr lang="en-US" sz="2200">
                <a:solidFill>
                  <a:schemeClr val="accent2"/>
                </a:solidFill>
              </a:rPr>
              <a:t>.</a:t>
            </a:r>
          </a:p>
        </p:txBody>
      </p:sp>
      <p:sp>
        <p:nvSpPr>
          <p:cNvPr id="20483" name="Text Box 20"/>
          <p:cNvSpPr txBox="1">
            <a:spLocks noChangeArrowheads="1"/>
          </p:cNvSpPr>
          <p:nvPr/>
        </p:nvSpPr>
        <p:spPr bwMode="auto">
          <a:xfrm>
            <a:off x="0" y="3810000"/>
            <a:ext cx="82851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FF3300"/>
                </a:solidFill>
              </a:rPr>
              <a:t>Example</a:t>
            </a:r>
            <a:r>
              <a:rPr lang="en-US" sz="2200" b="1">
                <a:solidFill>
                  <a:srgbClr val="FF3300"/>
                </a:solidFill>
              </a:rPr>
              <a:t>:  Calculate the voltage, V, across the resistor shown below.</a:t>
            </a:r>
          </a:p>
        </p:txBody>
      </p:sp>
      <p:grpSp>
        <p:nvGrpSpPr>
          <p:cNvPr id="20484" name="Group 37"/>
          <p:cNvGrpSpPr>
            <a:grpSpLocks/>
          </p:cNvGrpSpPr>
          <p:nvPr/>
        </p:nvGrpSpPr>
        <p:grpSpPr bwMode="auto">
          <a:xfrm>
            <a:off x="1524000" y="4419600"/>
            <a:ext cx="4005263" cy="1527175"/>
            <a:chOff x="981" y="1874"/>
            <a:chExt cx="2523" cy="962"/>
          </a:xfrm>
        </p:grpSpPr>
        <p:grpSp>
          <p:nvGrpSpPr>
            <p:cNvPr id="20488" name="Group 30"/>
            <p:cNvGrpSpPr>
              <a:grpSpLocks/>
            </p:cNvGrpSpPr>
            <p:nvPr/>
          </p:nvGrpSpPr>
          <p:grpSpPr bwMode="auto">
            <a:xfrm>
              <a:off x="1632" y="2256"/>
              <a:ext cx="1872" cy="240"/>
              <a:chOff x="1104" y="2016"/>
              <a:chExt cx="1872" cy="240"/>
            </a:xfrm>
          </p:grpSpPr>
          <p:sp>
            <p:nvSpPr>
              <p:cNvPr id="20495" name="Line 21"/>
              <p:cNvSpPr>
                <a:spLocks noChangeShapeType="1"/>
              </p:cNvSpPr>
              <p:nvPr/>
            </p:nvSpPr>
            <p:spPr bwMode="auto">
              <a:xfrm>
                <a:off x="1104" y="2112"/>
                <a:ext cx="528"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6" name="Line 22"/>
              <p:cNvSpPr>
                <a:spLocks noChangeShapeType="1"/>
              </p:cNvSpPr>
              <p:nvPr/>
            </p:nvSpPr>
            <p:spPr bwMode="auto">
              <a:xfrm flipV="1">
                <a:off x="1632" y="2016"/>
                <a:ext cx="96" cy="96"/>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7" name="Line 23"/>
              <p:cNvSpPr>
                <a:spLocks noChangeShapeType="1"/>
              </p:cNvSpPr>
              <p:nvPr/>
            </p:nvSpPr>
            <p:spPr bwMode="auto">
              <a:xfrm>
                <a:off x="1728" y="2016"/>
                <a:ext cx="96" cy="24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8" name="Line 24"/>
              <p:cNvSpPr>
                <a:spLocks noChangeShapeType="1"/>
              </p:cNvSpPr>
              <p:nvPr/>
            </p:nvSpPr>
            <p:spPr bwMode="auto">
              <a:xfrm flipV="1">
                <a:off x="1824" y="2016"/>
                <a:ext cx="144" cy="24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9" name="Line 25"/>
              <p:cNvSpPr>
                <a:spLocks noChangeShapeType="1"/>
              </p:cNvSpPr>
              <p:nvPr/>
            </p:nvSpPr>
            <p:spPr bwMode="auto">
              <a:xfrm>
                <a:off x="1968" y="2016"/>
                <a:ext cx="96" cy="24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26"/>
              <p:cNvSpPr>
                <a:spLocks noChangeShapeType="1"/>
              </p:cNvSpPr>
              <p:nvPr/>
            </p:nvSpPr>
            <p:spPr bwMode="auto">
              <a:xfrm flipV="1">
                <a:off x="2064" y="2016"/>
                <a:ext cx="144" cy="24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27"/>
              <p:cNvSpPr>
                <a:spLocks noChangeShapeType="1"/>
              </p:cNvSpPr>
              <p:nvPr/>
            </p:nvSpPr>
            <p:spPr bwMode="auto">
              <a:xfrm>
                <a:off x="2208" y="2016"/>
                <a:ext cx="96" cy="24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2" name="Line 28"/>
              <p:cNvSpPr>
                <a:spLocks noChangeShapeType="1"/>
              </p:cNvSpPr>
              <p:nvPr/>
            </p:nvSpPr>
            <p:spPr bwMode="auto">
              <a:xfrm flipV="1">
                <a:off x="2304" y="2112"/>
                <a:ext cx="144" cy="144"/>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3" name="Line 29"/>
              <p:cNvSpPr>
                <a:spLocks noChangeShapeType="1"/>
              </p:cNvSpPr>
              <p:nvPr/>
            </p:nvSpPr>
            <p:spPr bwMode="auto">
              <a:xfrm>
                <a:off x="2448" y="2112"/>
                <a:ext cx="528"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0489" name="Text Box 31"/>
            <p:cNvSpPr txBox="1">
              <a:spLocks noChangeArrowheads="1"/>
            </p:cNvSpPr>
            <p:nvPr/>
          </p:nvSpPr>
          <p:spPr bwMode="auto">
            <a:xfrm>
              <a:off x="2198" y="2565"/>
              <a:ext cx="79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R = 10 </a:t>
              </a:r>
              <a:r>
                <a:rPr lang="en-US" sz="2200" b="1">
                  <a:solidFill>
                    <a:schemeClr val="accent2"/>
                  </a:solidFill>
                  <a:sym typeface="Symbol" pitchFamily="18" charset="2"/>
                </a:rPr>
                <a:t></a:t>
              </a:r>
              <a:endParaRPr lang="en-US" sz="2200" b="1">
                <a:solidFill>
                  <a:schemeClr val="accent2"/>
                </a:solidFill>
              </a:endParaRPr>
            </a:p>
          </p:txBody>
        </p:sp>
        <p:sp>
          <p:nvSpPr>
            <p:cNvPr id="20490" name="Text Box 32"/>
            <p:cNvSpPr txBox="1">
              <a:spLocks noChangeArrowheads="1"/>
            </p:cNvSpPr>
            <p:nvPr/>
          </p:nvSpPr>
          <p:spPr bwMode="auto">
            <a:xfrm>
              <a:off x="981" y="2105"/>
              <a:ext cx="592"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I = 2A</a:t>
              </a:r>
            </a:p>
          </p:txBody>
        </p:sp>
        <p:sp>
          <p:nvSpPr>
            <p:cNvPr id="20491" name="Line 33"/>
            <p:cNvSpPr>
              <a:spLocks noChangeShapeType="1"/>
            </p:cNvSpPr>
            <p:nvPr/>
          </p:nvSpPr>
          <p:spPr bwMode="auto">
            <a:xfrm flipV="1">
              <a:off x="1557" y="2201"/>
              <a:ext cx="363" cy="9"/>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492" name="Text Box 34"/>
            <p:cNvSpPr txBox="1">
              <a:spLocks noChangeArrowheads="1"/>
            </p:cNvSpPr>
            <p:nvPr/>
          </p:nvSpPr>
          <p:spPr bwMode="auto">
            <a:xfrm>
              <a:off x="2481" y="1970"/>
              <a:ext cx="24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V</a:t>
              </a:r>
            </a:p>
          </p:txBody>
        </p:sp>
        <p:sp>
          <p:nvSpPr>
            <p:cNvPr id="20493" name="Text Box 35"/>
            <p:cNvSpPr txBox="1">
              <a:spLocks noChangeArrowheads="1"/>
            </p:cNvSpPr>
            <p:nvPr/>
          </p:nvSpPr>
          <p:spPr bwMode="auto">
            <a:xfrm>
              <a:off x="2001" y="1874"/>
              <a:ext cx="20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_</a:t>
              </a:r>
            </a:p>
          </p:txBody>
        </p:sp>
        <p:sp>
          <p:nvSpPr>
            <p:cNvPr id="20494" name="Text Box 36"/>
            <p:cNvSpPr txBox="1">
              <a:spLocks noChangeArrowheads="1"/>
            </p:cNvSpPr>
            <p:nvPr/>
          </p:nvSpPr>
          <p:spPr bwMode="auto">
            <a:xfrm>
              <a:off x="2976" y="1970"/>
              <a:ext cx="21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a:solidFill>
                    <a:schemeClr val="accent2"/>
                  </a:solidFill>
                </a:rPr>
                <a:t>+</a:t>
              </a:r>
            </a:p>
          </p:txBody>
        </p:sp>
      </p:grpSp>
      <p:sp>
        <p:nvSpPr>
          <p:cNvPr id="2048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00BF3144-E908-4415-AF5D-738568AB53BB}" type="slidenum">
              <a:rPr lang="en-US" sz="1400"/>
              <a:pPr algn="r" eaLnBrk="1" hangingPunct="1"/>
              <a:t>17</a:t>
            </a:fld>
            <a:endParaRPr lang="en-US" sz="1400"/>
          </a:p>
        </p:txBody>
      </p:sp>
      <p:sp>
        <p:nvSpPr>
          <p:cNvPr id="2048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029"/>
          <p:cNvSpPr txBox="1">
            <a:spLocks noChangeArrowheads="1"/>
          </p:cNvSpPr>
          <p:nvPr/>
        </p:nvSpPr>
        <p:spPr bwMode="auto">
          <a:xfrm>
            <a:off x="0" y="381000"/>
            <a:ext cx="91440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chemeClr val="accent2"/>
                </a:solidFill>
              </a:rPr>
              <a:t>Active device</a:t>
            </a:r>
            <a:r>
              <a:rPr lang="en-US" sz="2200">
                <a:solidFill>
                  <a:schemeClr val="accent2"/>
                </a:solidFill>
              </a:rPr>
              <a:t> – a device that is capable of delivering (supplying) energy, but might use energy, such as when a battery is being charged.</a:t>
            </a:r>
          </a:p>
          <a:p>
            <a:pPr eaLnBrk="1" hangingPunct="1"/>
            <a:r>
              <a:rPr lang="en-US" sz="2200" b="1" u="sng">
                <a:solidFill>
                  <a:schemeClr val="accent2"/>
                </a:solidFill>
              </a:rPr>
              <a:t>Examples of active devices</a:t>
            </a:r>
            <a:r>
              <a:rPr lang="en-US" sz="2200">
                <a:solidFill>
                  <a:schemeClr val="accent2"/>
                </a:solidFill>
              </a:rPr>
              <a:t>: batteries, voltage sources, and current sources (to be introduced later)</a:t>
            </a:r>
          </a:p>
          <a:p>
            <a:pPr eaLnBrk="1" hangingPunct="1"/>
            <a:r>
              <a:rPr lang="en-US" sz="2200" b="1" u="sng">
                <a:solidFill>
                  <a:schemeClr val="accent2"/>
                </a:solidFill>
              </a:rPr>
              <a:t>Active sign convention</a:t>
            </a:r>
            <a:r>
              <a:rPr lang="en-US" sz="2200">
                <a:solidFill>
                  <a:schemeClr val="accent2"/>
                </a:solidFill>
              </a:rPr>
              <a:t> – current is shown leaving the positive terminal.  Therefore, if the current direction is known, then the voltage polarity is known, and vice versa.</a:t>
            </a:r>
            <a:endParaRPr lang="en-US" sz="2200"/>
          </a:p>
        </p:txBody>
      </p:sp>
      <p:sp>
        <p:nvSpPr>
          <p:cNvPr id="21507" name="Text Box 1048"/>
          <p:cNvSpPr txBox="1">
            <a:spLocks noChangeArrowheads="1"/>
          </p:cNvSpPr>
          <p:nvPr/>
        </p:nvSpPr>
        <p:spPr bwMode="auto">
          <a:xfrm>
            <a:off x="0" y="3048000"/>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FF3300"/>
                </a:solidFill>
              </a:rPr>
              <a:t>Examples:</a:t>
            </a:r>
            <a:r>
              <a:rPr lang="en-US" sz="2200">
                <a:solidFill>
                  <a:srgbClr val="FF3300"/>
                </a:solidFill>
              </a:rPr>
              <a:t>  Show examples of active-sign convention used with batteries and voltage sources</a:t>
            </a:r>
          </a:p>
        </p:txBody>
      </p:sp>
      <p:sp>
        <p:nvSpPr>
          <p:cNvPr id="21508"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B4909BC4-CD7E-44BE-8BD9-090D9B8511E1}" type="slidenum">
              <a:rPr lang="en-US" sz="1400"/>
              <a:pPr algn="r" eaLnBrk="1" hangingPunct="1"/>
              <a:t>18</a:t>
            </a:fld>
            <a:endParaRPr lang="en-US" sz="1400"/>
          </a:p>
        </p:txBody>
      </p:sp>
      <p:sp>
        <p:nvSpPr>
          <p:cNvPr id="21509"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0"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5"/>
          <p:cNvSpPr txBox="1">
            <a:spLocks noChangeArrowheads="1"/>
          </p:cNvSpPr>
          <p:nvPr/>
        </p:nvSpPr>
        <p:spPr bwMode="auto">
          <a:xfrm>
            <a:off x="0" y="3810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CC0099"/>
                </a:solidFill>
              </a:rPr>
              <a:t>Power</a:t>
            </a:r>
            <a:r>
              <a:rPr lang="en-US" sz="2200" b="1">
                <a:solidFill>
                  <a:srgbClr val="CC0099"/>
                </a:solidFill>
              </a:rPr>
              <a:t> – the rate of change of energy with respect to time</a:t>
            </a:r>
          </a:p>
        </p:txBody>
      </p:sp>
      <p:sp>
        <p:nvSpPr>
          <p:cNvPr id="22531" name="Text Box 6"/>
          <p:cNvSpPr txBox="1">
            <a:spLocks noChangeArrowheads="1"/>
          </p:cNvSpPr>
          <p:nvPr/>
        </p:nvSpPr>
        <p:spPr bwMode="auto">
          <a:xfrm>
            <a:off x="0" y="17526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a:solidFill>
                  <a:schemeClr val="accent2"/>
                </a:solidFill>
              </a:rPr>
              <a:t>also</a:t>
            </a:r>
            <a:endParaRPr lang="en-US" sz="2200" b="1">
              <a:solidFill>
                <a:schemeClr val="accent2"/>
              </a:solidFill>
            </a:endParaRPr>
          </a:p>
        </p:txBody>
      </p:sp>
      <p:graphicFrame>
        <p:nvGraphicFramePr>
          <p:cNvPr id="22532" name="Object 7"/>
          <p:cNvGraphicFramePr>
            <a:graphicFrameLocks noChangeAspect="1"/>
          </p:cNvGraphicFramePr>
          <p:nvPr/>
        </p:nvGraphicFramePr>
        <p:xfrm>
          <a:off x="228600" y="990600"/>
          <a:ext cx="5095875" cy="777875"/>
        </p:xfrm>
        <a:graphic>
          <a:graphicData uri="http://schemas.openxmlformats.org/presentationml/2006/ole">
            <mc:AlternateContent xmlns:mc="http://schemas.openxmlformats.org/markup-compatibility/2006">
              <mc:Choice xmlns:v="urn:schemas-microsoft-com:vml" Requires="v">
                <p:oleObj spid="_x0000_s22550" name="Equation" r:id="rId3" imgW="2971800" imgH="393700" progId="">
                  <p:embed/>
                </p:oleObj>
              </mc:Choice>
              <mc:Fallback>
                <p:oleObj name="Equation" r:id="rId3" imgW="2971800" imgH="393700"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990600"/>
                        <a:ext cx="5095875" cy="77787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533" name="Object 8"/>
          <p:cNvGraphicFramePr>
            <a:graphicFrameLocks noChangeAspect="1"/>
          </p:cNvGraphicFramePr>
          <p:nvPr/>
        </p:nvGraphicFramePr>
        <p:xfrm>
          <a:off x="228600" y="2209800"/>
          <a:ext cx="6705600" cy="730250"/>
        </p:xfrm>
        <a:graphic>
          <a:graphicData uri="http://schemas.openxmlformats.org/presentationml/2006/ole">
            <mc:AlternateContent xmlns:mc="http://schemas.openxmlformats.org/markup-compatibility/2006">
              <mc:Choice xmlns:v="urn:schemas-microsoft-com:vml" Requires="v">
                <p:oleObj spid="_x0000_s22551" name="Equation" r:id="rId5" imgW="4432300" imgH="419100" progId="">
                  <p:embed/>
                </p:oleObj>
              </mc:Choice>
              <mc:Fallback>
                <p:oleObj name="Equation" r:id="rId5" imgW="4432300" imgH="419100" progId="">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209800"/>
                        <a:ext cx="6705600" cy="73025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4" name="Text Box 9"/>
          <p:cNvSpPr txBox="1">
            <a:spLocks noChangeArrowheads="1"/>
          </p:cNvSpPr>
          <p:nvPr/>
        </p:nvSpPr>
        <p:spPr bwMode="auto">
          <a:xfrm>
            <a:off x="0" y="3657600"/>
            <a:ext cx="91440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chemeClr val="accent2"/>
                </a:solidFill>
              </a:rPr>
              <a:t>Notes</a:t>
            </a:r>
            <a:r>
              <a:rPr lang="en-US" sz="2200">
                <a:solidFill>
                  <a:schemeClr val="accent2"/>
                </a:solidFill>
              </a:rPr>
              <a:t>:</a:t>
            </a:r>
          </a:p>
          <a:p>
            <a:pPr eaLnBrk="1" hangingPunct="1">
              <a:buFontTx/>
              <a:buChar char="•"/>
            </a:pPr>
            <a:r>
              <a:rPr lang="en-US" sz="2200">
                <a:solidFill>
                  <a:schemeClr val="accent2"/>
                </a:solidFill>
              </a:rPr>
              <a:t>If voltage and current are shown using </a:t>
            </a:r>
            <a:r>
              <a:rPr lang="en-US" sz="2200" b="1" u="sng">
                <a:solidFill>
                  <a:schemeClr val="accent2"/>
                </a:solidFill>
              </a:rPr>
              <a:t>passive sign convention</a:t>
            </a:r>
            <a:r>
              <a:rPr lang="en-US" sz="2200">
                <a:solidFill>
                  <a:schemeClr val="accent2"/>
                </a:solidFill>
              </a:rPr>
              <a:t> then p = vi calculates </a:t>
            </a:r>
            <a:r>
              <a:rPr lang="en-US" sz="2200" b="1" u="sng">
                <a:solidFill>
                  <a:schemeClr val="accent2"/>
                </a:solidFill>
              </a:rPr>
              <a:t>power absorbed</a:t>
            </a:r>
            <a:r>
              <a:rPr lang="en-US" sz="2200">
                <a:solidFill>
                  <a:schemeClr val="accent2"/>
                </a:solidFill>
              </a:rPr>
              <a:t> (or used or dissipated)</a:t>
            </a:r>
          </a:p>
          <a:p>
            <a:pPr eaLnBrk="1" hangingPunct="1">
              <a:buFontTx/>
              <a:buChar char="•"/>
            </a:pPr>
            <a:r>
              <a:rPr lang="en-US" sz="2200">
                <a:solidFill>
                  <a:schemeClr val="accent2"/>
                </a:solidFill>
              </a:rPr>
              <a:t>If voltage and current are shown using </a:t>
            </a:r>
            <a:r>
              <a:rPr lang="en-US" sz="2200" b="1" u="sng">
                <a:solidFill>
                  <a:schemeClr val="accent2"/>
                </a:solidFill>
              </a:rPr>
              <a:t>active sign convention</a:t>
            </a:r>
            <a:r>
              <a:rPr lang="en-US" sz="2200">
                <a:solidFill>
                  <a:schemeClr val="accent2"/>
                </a:solidFill>
              </a:rPr>
              <a:t> then p = vi calculates </a:t>
            </a:r>
            <a:r>
              <a:rPr lang="en-US" sz="2200" b="1" u="sng">
                <a:solidFill>
                  <a:schemeClr val="accent2"/>
                </a:solidFill>
              </a:rPr>
              <a:t>power delivered</a:t>
            </a:r>
            <a:r>
              <a:rPr lang="en-US" sz="2200">
                <a:solidFill>
                  <a:schemeClr val="accent2"/>
                </a:solidFill>
              </a:rPr>
              <a:t> (or generated or supplied)</a:t>
            </a:r>
          </a:p>
          <a:p>
            <a:pPr eaLnBrk="1" hangingPunct="1">
              <a:buFontTx/>
              <a:buChar char="•"/>
            </a:pPr>
            <a:r>
              <a:rPr lang="en-US" sz="2200">
                <a:solidFill>
                  <a:schemeClr val="accent2"/>
                </a:solidFill>
              </a:rPr>
              <a:t>Power delivered = -(Power absorbed) for a given device – For example, if a device is absorbing 20W then it is delivering -20W.</a:t>
            </a:r>
          </a:p>
          <a:p>
            <a:pPr eaLnBrk="1" hangingPunct="1">
              <a:buFontTx/>
              <a:buChar char="•"/>
            </a:pPr>
            <a:r>
              <a:rPr lang="en-US" sz="2200">
                <a:solidFill>
                  <a:schemeClr val="accent2"/>
                </a:solidFill>
              </a:rPr>
              <a:t>Whenever power is calculated, it should be made clear whether it is absorbed or delivered</a:t>
            </a:r>
          </a:p>
        </p:txBody>
      </p:sp>
      <p:sp>
        <p:nvSpPr>
          <p:cNvPr id="22535" name="Rectangle 11"/>
          <p:cNvSpPr>
            <a:spLocks noChangeArrowheads="1"/>
          </p:cNvSpPr>
          <p:nvPr/>
        </p:nvSpPr>
        <p:spPr bwMode="auto">
          <a:xfrm>
            <a:off x="5638800" y="1143000"/>
            <a:ext cx="2044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1714500" algn="l"/>
              </a:tabLst>
            </a:pPr>
            <a:r>
              <a:rPr lang="en-US" sz="2200">
                <a:solidFill>
                  <a:srgbClr val="CC0099"/>
                </a:solidFill>
                <a:cs typeface="Times New Roman" pitchFamily="18" charset="0"/>
              </a:rPr>
              <a:t>(so 1 W</a:t>
            </a:r>
            <a:r>
              <a:rPr lang="en-US" sz="2200">
                <a:solidFill>
                  <a:srgbClr val="CC0099"/>
                </a:solidFill>
                <a:cs typeface="Times New Roman" pitchFamily="18" charset="0"/>
                <a:sym typeface="Symbol" pitchFamily="18" charset="2"/>
              </a:rPr>
              <a:t> = 1 J/s)</a:t>
            </a:r>
            <a:endParaRPr lang="en-US" sz="2200">
              <a:solidFill>
                <a:srgbClr val="CC0099"/>
              </a:solidFill>
              <a:cs typeface="Times New Roman" pitchFamily="18" charset="0"/>
            </a:endParaRPr>
          </a:p>
        </p:txBody>
      </p:sp>
      <p:sp>
        <p:nvSpPr>
          <p:cNvPr id="22536" name="Rectangle 12"/>
          <p:cNvSpPr>
            <a:spLocks noChangeArrowheads="1"/>
          </p:cNvSpPr>
          <p:nvPr/>
        </p:nvSpPr>
        <p:spPr bwMode="auto">
          <a:xfrm>
            <a:off x="6883400" y="2362200"/>
            <a:ext cx="2260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1714500" algn="l"/>
              </a:tabLst>
            </a:pPr>
            <a:r>
              <a:rPr lang="en-US" sz="2200">
                <a:solidFill>
                  <a:srgbClr val="CC0099"/>
                </a:solidFill>
                <a:cs typeface="Times New Roman" pitchFamily="18" charset="0"/>
              </a:rPr>
              <a:t>(so 1 W</a:t>
            </a:r>
            <a:r>
              <a:rPr lang="en-US" sz="2200">
                <a:solidFill>
                  <a:srgbClr val="CC0099"/>
                </a:solidFill>
                <a:cs typeface="Times New Roman" pitchFamily="18" charset="0"/>
                <a:sym typeface="Symbol" pitchFamily="18" charset="2"/>
              </a:rPr>
              <a:t> = 1 V·A)</a:t>
            </a:r>
            <a:endParaRPr lang="en-US" sz="2200">
              <a:solidFill>
                <a:srgbClr val="CC0099"/>
              </a:solidFill>
              <a:cs typeface="Times New Roman" pitchFamily="18" charset="0"/>
            </a:endParaRPr>
          </a:p>
        </p:txBody>
      </p:sp>
      <p:sp>
        <p:nvSpPr>
          <p:cNvPr id="22537"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DEF4B308-6669-43E6-A2E0-7102E1D8B782}" type="slidenum">
              <a:rPr lang="en-US" sz="1400"/>
              <a:pPr algn="r" eaLnBrk="1" hangingPunct="1"/>
              <a:t>19</a:t>
            </a:fld>
            <a:endParaRPr lang="en-US" sz="1400"/>
          </a:p>
        </p:txBody>
      </p:sp>
      <p:sp>
        <p:nvSpPr>
          <p:cNvPr id="22538"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794DA14D-D5A8-4400-A561-6BE58F74486B}" type="slidenum">
              <a:rPr lang="en-US" sz="1400"/>
              <a:pPr algn="r" eaLnBrk="1" hangingPunct="1"/>
              <a:t>2</a:t>
            </a:fld>
            <a:endParaRPr lang="en-US" sz="1400"/>
          </a:p>
        </p:txBody>
      </p:sp>
      <p:sp>
        <p:nvSpPr>
          <p:cNvPr id="5125"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grpSp>
        <p:nvGrpSpPr>
          <p:cNvPr id="24" name="Group 23"/>
          <p:cNvGrpSpPr/>
          <p:nvPr/>
        </p:nvGrpSpPr>
        <p:grpSpPr>
          <a:xfrm>
            <a:off x="-22225" y="381000"/>
            <a:ext cx="9293225" cy="6476999"/>
            <a:chOff x="-22225" y="381000"/>
            <a:chExt cx="9293225" cy="6476999"/>
          </a:xfrm>
        </p:grpSpPr>
        <p:sp>
          <p:nvSpPr>
            <p:cNvPr id="27" name="Rectangle 6"/>
            <p:cNvSpPr>
              <a:spLocks noChangeArrowheads="1"/>
            </p:cNvSpPr>
            <p:nvPr/>
          </p:nvSpPr>
          <p:spPr bwMode="auto">
            <a:xfrm>
              <a:off x="127000" y="381000"/>
              <a:ext cx="9144000" cy="533400"/>
            </a:xfrm>
            <a:prstGeom prst="rect">
              <a:avLst/>
            </a:prstGeom>
            <a:noFill/>
            <a:ln w="9525">
              <a:noFill/>
              <a:miter lim="800000"/>
              <a:headEnd/>
              <a:tailEnd/>
            </a:ln>
          </p:spPr>
          <p:txBody>
            <a:bodyPr/>
            <a:lstStyle/>
            <a:p>
              <a:pPr marL="228600" indent="-228600">
                <a:spcBef>
                  <a:spcPct val="20000"/>
                </a:spcBef>
                <a:tabLst>
                  <a:tab pos="228600" algn="l"/>
                  <a:tab pos="520700" algn="l"/>
                </a:tabLst>
              </a:pPr>
              <a:r>
                <a:rPr lang="en-US" b="1" dirty="0">
                  <a:solidFill>
                    <a:schemeClr val="accent2"/>
                  </a:solidFill>
                </a:rPr>
                <a:t>Sequence of Electrical/Computer Engineering Courses at TCC</a:t>
              </a:r>
              <a:endParaRPr lang="en-US" b="1" u="sng" dirty="0">
                <a:solidFill>
                  <a:schemeClr val="accent2"/>
                </a:solidFill>
              </a:endParaRPr>
            </a:p>
          </p:txBody>
        </p:sp>
        <p:sp>
          <p:nvSpPr>
            <p:cNvPr id="28" name="Rectangle 6"/>
            <p:cNvSpPr>
              <a:spLocks noChangeArrowheads="1"/>
            </p:cNvSpPr>
            <p:nvPr/>
          </p:nvSpPr>
          <p:spPr bwMode="auto">
            <a:xfrm>
              <a:off x="-22225" y="5339058"/>
              <a:ext cx="9166225" cy="1518941"/>
            </a:xfrm>
            <a:prstGeom prst="rect">
              <a:avLst/>
            </a:prstGeom>
            <a:noFill/>
            <a:ln>
              <a:noFill/>
            </a:ln>
            <a:extLst/>
          </p:spPr>
          <p:txBody>
            <a:bodyPr/>
            <a:lstStyle/>
            <a:p>
              <a:pPr marL="228600" indent="-228600">
                <a:spcBef>
                  <a:spcPct val="20000"/>
                </a:spcBef>
                <a:tabLst>
                  <a:tab pos="228600" algn="l"/>
                  <a:tab pos="520700" algn="l"/>
                </a:tabLst>
                <a:defRPr/>
              </a:pPr>
              <a:r>
                <a:rPr lang="en-US" sz="1600" b="1" u="sng" dirty="0">
                  <a:solidFill>
                    <a:srgbClr val="0000FF"/>
                  </a:solidFill>
                </a:rPr>
                <a:t>Notes</a:t>
              </a:r>
              <a:r>
                <a:rPr lang="en-US" sz="1600" b="1" dirty="0">
                  <a:solidFill>
                    <a:srgbClr val="0000FF"/>
                  </a:solidFill>
                </a:rPr>
                <a:t>:</a:t>
              </a:r>
            </a:p>
            <a:p>
              <a:pPr marL="457200" indent="-457200">
                <a:spcBef>
                  <a:spcPct val="20000"/>
                </a:spcBef>
                <a:buFont typeface="+mj-lt"/>
                <a:buAutoNum type="arabicPeriod"/>
                <a:tabLst>
                  <a:tab pos="228600" algn="l"/>
                  <a:tab pos="520700" algn="l"/>
                </a:tabLst>
                <a:defRPr/>
              </a:pPr>
              <a:r>
                <a:rPr lang="en-US" sz="1600" b="1" dirty="0">
                  <a:solidFill>
                    <a:srgbClr val="0000FF"/>
                  </a:solidFill>
                </a:rPr>
                <a:t>Classes available at the Virginia Beach </a:t>
              </a:r>
              <a:r>
                <a:rPr lang="en-US" sz="1600" b="1" dirty="0" smtClean="0">
                  <a:solidFill>
                    <a:srgbClr val="0000FF"/>
                  </a:solidFill>
                </a:rPr>
                <a:t>&amp; Chesapeake Campuses </a:t>
              </a:r>
              <a:r>
                <a:rPr lang="en-US" sz="1600" b="1" dirty="0">
                  <a:solidFill>
                    <a:srgbClr val="0000FF"/>
                  </a:solidFill>
                </a:rPr>
                <a:t>and the Tri-Cities Center</a:t>
              </a:r>
            </a:p>
            <a:p>
              <a:pPr marL="457200" indent="-457200">
                <a:spcBef>
                  <a:spcPct val="20000"/>
                </a:spcBef>
                <a:buFont typeface="+mj-lt"/>
                <a:buAutoNum type="arabicPeriod"/>
                <a:tabLst>
                  <a:tab pos="228600" algn="l"/>
                  <a:tab pos="520700" algn="l"/>
                </a:tabLst>
                <a:defRPr/>
              </a:pPr>
              <a:r>
                <a:rPr lang="en-US" sz="1600" b="1" dirty="0">
                  <a:solidFill>
                    <a:srgbClr val="0000FF"/>
                  </a:solidFill>
                </a:rPr>
                <a:t>EGR 271-272 transfers to Virginia Tech as ECE 2004</a:t>
              </a:r>
            </a:p>
            <a:p>
              <a:pPr marL="457200" indent="-457200">
                <a:spcBef>
                  <a:spcPct val="20000"/>
                </a:spcBef>
                <a:buFont typeface="+mj-lt"/>
                <a:buAutoNum type="arabicPeriod"/>
                <a:tabLst>
                  <a:tab pos="228600" algn="l"/>
                  <a:tab pos="520700" algn="l"/>
                </a:tabLst>
                <a:defRPr/>
              </a:pPr>
              <a:r>
                <a:rPr lang="en-US" sz="1600" b="1" dirty="0">
                  <a:solidFill>
                    <a:srgbClr val="0000FF"/>
                  </a:solidFill>
                </a:rPr>
                <a:t>EGR 270 transfers to Virginia Tech as ECE 2504</a:t>
              </a:r>
            </a:p>
            <a:p>
              <a:pPr marL="457200" indent="-457200">
                <a:spcBef>
                  <a:spcPct val="20000"/>
                </a:spcBef>
                <a:buFont typeface="+mj-lt"/>
                <a:buAutoNum type="arabicPeriod"/>
                <a:tabLst>
                  <a:tab pos="228600" algn="l"/>
                  <a:tab pos="520700" algn="l"/>
                </a:tabLst>
                <a:defRPr/>
              </a:pPr>
              <a:r>
                <a:rPr lang="en-US" sz="1600" b="1" dirty="0">
                  <a:solidFill>
                    <a:srgbClr val="0000FF"/>
                  </a:solidFill>
                </a:rPr>
                <a:t>EGR 262 does not transfer to Virginia Tech</a:t>
              </a:r>
            </a:p>
            <a:p>
              <a:pPr marL="228600" indent="-228600">
                <a:spcBef>
                  <a:spcPct val="20000"/>
                </a:spcBef>
                <a:tabLst>
                  <a:tab pos="228600" algn="l"/>
                  <a:tab pos="520700" algn="l"/>
                </a:tabLst>
                <a:defRPr/>
              </a:pPr>
              <a:endParaRPr lang="en-US" sz="1600" b="1" u="sng" dirty="0">
                <a:solidFill>
                  <a:schemeClr val="accent2"/>
                </a:solidFill>
              </a:endParaRPr>
            </a:p>
          </p:txBody>
        </p:sp>
        <p:sp>
          <p:nvSpPr>
            <p:cNvPr id="29" name="TextBox 28"/>
            <p:cNvSpPr txBox="1"/>
            <p:nvPr/>
          </p:nvSpPr>
          <p:spPr bwMode="auto">
            <a:xfrm>
              <a:off x="2335997" y="2333801"/>
              <a:ext cx="2509020" cy="1323439"/>
            </a:xfrm>
            <a:prstGeom prst="rect">
              <a:avLst/>
            </a:prstGeom>
            <a:solidFill>
              <a:srgbClr val="CCECFF"/>
            </a:solidFill>
            <a:ln w="28575">
              <a:solidFill>
                <a:schemeClr val="accent6"/>
              </a:solidFill>
            </a:ln>
          </p:spPr>
          <p:txBody>
            <a:bodyPr wrap="none">
              <a:spAutoFit/>
            </a:bodyPr>
            <a:lstStyle/>
            <a:p>
              <a:pPr algn="ctr">
                <a:defRPr/>
              </a:pPr>
              <a:r>
                <a:rPr lang="en-US" sz="2000" dirty="0">
                  <a:cs typeface="+mn-cs"/>
                </a:rPr>
                <a:t>EGR 271 (3 </a:t>
              </a:r>
              <a:r>
                <a:rPr lang="en-US" sz="2000" dirty="0" err="1">
                  <a:cs typeface="+mn-cs"/>
                </a:rPr>
                <a:t>cr</a:t>
              </a:r>
              <a:r>
                <a:rPr lang="en-US" sz="2000" dirty="0">
                  <a:cs typeface="+mn-cs"/>
                </a:rPr>
                <a:t>)</a:t>
              </a:r>
            </a:p>
            <a:p>
              <a:pPr algn="ctr">
                <a:defRPr/>
              </a:pPr>
              <a:r>
                <a:rPr lang="en-US" sz="2000" dirty="0">
                  <a:cs typeface="+mn-cs"/>
                </a:rPr>
                <a:t>Circuit Theory I</a:t>
              </a:r>
            </a:p>
            <a:p>
              <a:pPr algn="ctr">
                <a:defRPr/>
              </a:pPr>
              <a:r>
                <a:rPr lang="en-US" sz="2000" dirty="0">
                  <a:cs typeface="+mn-cs"/>
                </a:rPr>
                <a:t>ODU equiv:  ECE 201</a:t>
              </a:r>
            </a:p>
            <a:p>
              <a:pPr algn="ctr">
                <a:defRPr/>
              </a:pPr>
              <a:r>
                <a:rPr lang="en-US" sz="2000" dirty="0">
                  <a:cs typeface="+mn-cs"/>
                </a:rPr>
                <a:t>Offered:  F, </a:t>
              </a:r>
              <a:r>
                <a:rPr lang="en-US" sz="2000" dirty="0" err="1">
                  <a:cs typeface="+mn-cs"/>
                </a:rPr>
                <a:t>Sp</a:t>
              </a:r>
              <a:r>
                <a:rPr lang="en-US" sz="2000" dirty="0">
                  <a:cs typeface="+mn-cs"/>
                </a:rPr>
                <a:t>, Su</a:t>
              </a:r>
            </a:p>
          </p:txBody>
        </p:sp>
        <p:sp>
          <p:nvSpPr>
            <p:cNvPr id="30" name="TextBox 29"/>
            <p:cNvSpPr txBox="1"/>
            <p:nvPr/>
          </p:nvSpPr>
          <p:spPr bwMode="auto">
            <a:xfrm>
              <a:off x="2335997" y="4230236"/>
              <a:ext cx="2509020" cy="1323439"/>
            </a:xfrm>
            <a:prstGeom prst="rect">
              <a:avLst/>
            </a:prstGeom>
            <a:solidFill>
              <a:srgbClr val="CCECFF"/>
            </a:solidFill>
            <a:ln w="28575">
              <a:solidFill>
                <a:schemeClr val="accent6"/>
              </a:solidFill>
            </a:ln>
          </p:spPr>
          <p:txBody>
            <a:bodyPr wrap="none">
              <a:spAutoFit/>
            </a:bodyPr>
            <a:lstStyle/>
            <a:p>
              <a:pPr algn="ctr">
                <a:defRPr/>
              </a:pPr>
              <a:r>
                <a:rPr lang="en-US" sz="2000" dirty="0">
                  <a:cs typeface="+mn-cs"/>
                </a:rPr>
                <a:t>EGR 272 (3 </a:t>
              </a:r>
              <a:r>
                <a:rPr lang="en-US" sz="2000" dirty="0" err="1">
                  <a:cs typeface="+mn-cs"/>
                </a:rPr>
                <a:t>cr</a:t>
              </a:r>
              <a:r>
                <a:rPr lang="en-US" sz="2000" dirty="0">
                  <a:cs typeface="+mn-cs"/>
                </a:rPr>
                <a:t>)</a:t>
              </a:r>
            </a:p>
            <a:p>
              <a:pPr algn="ctr">
                <a:defRPr/>
              </a:pPr>
              <a:r>
                <a:rPr lang="en-US" sz="2000" dirty="0">
                  <a:cs typeface="+mn-cs"/>
                </a:rPr>
                <a:t>Circuit Theory II</a:t>
              </a:r>
            </a:p>
            <a:p>
              <a:pPr algn="ctr">
                <a:defRPr/>
              </a:pPr>
              <a:r>
                <a:rPr lang="en-US" sz="2000" dirty="0">
                  <a:cs typeface="+mn-cs"/>
                </a:rPr>
                <a:t>ODU equiv:  ECE 202</a:t>
              </a:r>
            </a:p>
            <a:p>
              <a:pPr algn="ctr">
                <a:defRPr/>
              </a:pPr>
              <a:r>
                <a:rPr lang="en-US" sz="2000" dirty="0">
                  <a:cs typeface="+mn-cs"/>
                </a:rPr>
                <a:t>Offered:  F, </a:t>
              </a:r>
              <a:r>
                <a:rPr lang="en-US" sz="2000" dirty="0" err="1">
                  <a:cs typeface="+mn-cs"/>
                </a:rPr>
                <a:t>Sp</a:t>
              </a:r>
              <a:endParaRPr lang="en-US" sz="2000" dirty="0">
                <a:cs typeface="+mn-cs"/>
              </a:endParaRPr>
            </a:p>
          </p:txBody>
        </p:sp>
        <p:sp>
          <p:nvSpPr>
            <p:cNvPr id="31" name="TextBox 30"/>
            <p:cNvSpPr txBox="1"/>
            <p:nvPr/>
          </p:nvSpPr>
          <p:spPr bwMode="auto">
            <a:xfrm>
              <a:off x="5476965" y="4255606"/>
              <a:ext cx="2509020" cy="1323439"/>
            </a:xfrm>
            <a:prstGeom prst="rect">
              <a:avLst/>
            </a:prstGeom>
            <a:solidFill>
              <a:srgbClr val="CCECFF"/>
            </a:solidFill>
            <a:ln w="28575">
              <a:solidFill>
                <a:schemeClr val="accent6"/>
              </a:solidFill>
            </a:ln>
          </p:spPr>
          <p:txBody>
            <a:bodyPr wrap="none">
              <a:spAutoFit/>
            </a:bodyPr>
            <a:lstStyle/>
            <a:p>
              <a:pPr algn="ctr">
                <a:defRPr/>
              </a:pPr>
              <a:r>
                <a:rPr lang="en-US" sz="2000" dirty="0">
                  <a:cs typeface="+mn-cs"/>
                </a:rPr>
                <a:t>EGR 262 (2 </a:t>
              </a:r>
              <a:r>
                <a:rPr lang="en-US" sz="2000" dirty="0" err="1">
                  <a:cs typeface="+mn-cs"/>
                </a:rPr>
                <a:t>cr</a:t>
              </a:r>
              <a:r>
                <a:rPr lang="en-US" sz="2000" dirty="0">
                  <a:cs typeface="+mn-cs"/>
                </a:rPr>
                <a:t>)</a:t>
              </a:r>
            </a:p>
            <a:p>
              <a:pPr algn="ctr">
                <a:defRPr/>
              </a:pPr>
              <a:r>
                <a:rPr lang="en-US" sz="2000" dirty="0">
                  <a:cs typeface="+mn-cs"/>
                </a:rPr>
                <a:t>Fund. Circuits Lab</a:t>
              </a:r>
            </a:p>
            <a:p>
              <a:pPr algn="ctr">
                <a:defRPr/>
              </a:pPr>
              <a:r>
                <a:rPr lang="en-US" sz="2000" dirty="0">
                  <a:cs typeface="+mn-cs"/>
                </a:rPr>
                <a:t>ODU equiv:  ECE 287</a:t>
              </a:r>
            </a:p>
            <a:p>
              <a:pPr algn="ctr">
                <a:defRPr/>
              </a:pPr>
              <a:r>
                <a:rPr lang="en-US" sz="2000" dirty="0">
                  <a:cs typeface="+mn-cs"/>
                </a:rPr>
                <a:t>Offered:  F, </a:t>
              </a:r>
              <a:r>
                <a:rPr lang="en-US" sz="2000" dirty="0" err="1">
                  <a:cs typeface="+mn-cs"/>
                </a:rPr>
                <a:t>Sp</a:t>
              </a:r>
              <a:r>
                <a:rPr lang="en-US" sz="2000" dirty="0">
                  <a:cs typeface="+mn-cs"/>
                </a:rPr>
                <a:t>, Su</a:t>
              </a:r>
            </a:p>
          </p:txBody>
        </p:sp>
        <p:sp>
          <p:nvSpPr>
            <p:cNvPr id="32" name="TextBox 31"/>
            <p:cNvSpPr txBox="1"/>
            <p:nvPr/>
          </p:nvSpPr>
          <p:spPr bwMode="auto">
            <a:xfrm>
              <a:off x="5342312" y="2352682"/>
              <a:ext cx="2778325" cy="1323439"/>
            </a:xfrm>
            <a:prstGeom prst="rect">
              <a:avLst/>
            </a:prstGeom>
            <a:solidFill>
              <a:srgbClr val="CCECFF"/>
            </a:solidFill>
            <a:ln w="28575">
              <a:solidFill>
                <a:schemeClr val="accent6"/>
              </a:solidFill>
            </a:ln>
          </p:spPr>
          <p:txBody>
            <a:bodyPr wrap="none">
              <a:spAutoFit/>
            </a:bodyPr>
            <a:lstStyle/>
            <a:p>
              <a:pPr algn="ctr">
                <a:defRPr/>
              </a:pPr>
              <a:r>
                <a:rPr lang="en-US" sz="2000" dirty="0">
                  <a:cs typeface="+mn-cs"/>
                </a:rPr>
                <a:t>EGR 270 (4 </a:t>
              </a:r>
              <a:r>
                <a:rPr lang="en-US" sz="2000" dirty="0" err="1">
                  <a:cs typeface="+mn-cs"/>
                </a:rPr>
                <a:t>cr</a:t>
              </a:r>
              <a:r>
                <a:rPr lang="en-US" sz="2000" dirty="0">
                  <a:cs typeface="+mn-cs"/>
                </a:rPr>
                <a:t>)</a:t>
              </a:r>
            </a:p>
            <a:p>
              <a:pPr algn="ctr">
                <a:defRPr/>
              </a:pPr>
              <a:r>
                <a:rPr lang="en-US" sz="2000" dirty="0">
                  <a:cs typeface="+mn-cs"/>
                </a:rPr>
                <a:t>Fund. Of Computer EGR</a:t>
              </a:r>
            </a:p>
            <a:p>
              <a:pPr algn="ctr">
                <a:defRPr/>
              </a:pPr>
              <a:r>
                <a:rPr lang="en-US" sz="2000" dirty="0">
                  <a:cs typeface="+mn-cs"/>
                </a:rPr>
                <a:t>ODU equiv:  ECE 241</a:t>
              </a:r>
            </a:p>
            <a:p>
              <a:pPr algn="ctr">
                <a:defRPr/>
              </a:pPr>
              <a:r>
                <a:rPr lang="en-US" sz="2000" dirty="0">
                  <a:cs typeface="+mn-cs"/>
                </a:rPr>
                <a:t>Offered:  F, </a:t>
              </a:r>
              <a:r>
                <a:rPr lang="en-US" sz="2000" dirty="0" err="1">
                  <a:cs typeface="+mn-cs"/>
                </a:rPr>
                <a:t>Sp</a:t>
              </a:r>
              <a:r>
                <a:rPr lang="en-US" sz="2000" dirty="0">
                  <a:cs typeface="+mn-cs"/>
                </a:rPr>
                <a:t>, Su</a:t>
              </a:r>
            </a:p>
          </p:txBody>
        </p:sp>
        <p:cxnSp>
          <p:nvCxnSpPr>
            <p:cNvPr id="33" name="Straight Arrow Connector 32"/>
            <p:cNvCxnSpPr>
              <a:stCxn id="29" idx="2"/>
              <a:endCxn id="30" idx="0"/>
            </p:cNvCxnSpPr>
            <p:nvPr/>
          </p:nvCxnSpPr>
          <p:spPr bwMode="auto">
            <a:xfrm>
              <a:off x="3590507" y="3657240"/>
              <a:ext cx="0" cy="572996"/>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auto">
            <a:xfrm>
              <a:off x="3596103" y="3904615"/>
              <a:ext cx="2497828"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bwMode="auto">
            <a:xfrm flipH="1">
              <a:off x="7391400" y="1941088"/>
              <a:ext cx="1" cy="43368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bwMode="auto">
            <a:xfrm>
              <a:off x="6083207" y="3904615"/>
              <a:ext cx="0" cy="35529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bwMode="auto">
            <a:xfrm>
              <a:off x="6754781" y="925425"/>
              <a:ext cx="2175596" cy="1015663"/>
            </a:xfrm>
            <a:prstGeom prst="rect">
              <a:avLst/>
            </a:prstGeom>
            <a:solidFill>
              <a:srgbClr val="FFFFCC"/>
            </a:solidFill>
            <a:ln w="28575">
              <a:solidFill>
                <a:schemeClr val="accent6"/>
              </a:solidFill>
            </a:ln>
          </p:spPr>
          <p:txBody>
            <a:bodyPr wrap="none">
              <a:spAutoFit/>
            </a:bodyPr>
            <a:lstStyle/>
            <a:p>
              <a:pPr algn="ctr">
                <a:defRPr/>
              </a:pPr>
              <a:r>
                <a:rPr lang="en-US" sz="2000" dirty="0">
                  <a:cs typeface="+mn-cs"/>
                </a:rPr>
                <a:t>EGR 125 (4 </a:t>
              </a:r>
              <a:r>
                <a:rPr lang="en-US" sz="2000" dirty="0" err="1">
                  <a:cs typeface="+mn-cs"/>
                </a:rPr>
                <a:t>cr</a:t>
              </a:r>
              <a:r>
                <a:rPr lang="en-US" sz="2000" dirty="0">
                  <a:cs typeface="+mn-cs"/>
                </a:rPr>
                <a:t>)</a:t>
              </a:r>
            </a:p>
            <a:p>
              <a:pPr algn="ctr">
                <a:defRPr/>
              </a:pPr>
              <a:r>
                <a:rPr lang="en-US" sz="2000" dirty="0">
                  <a:cs typeface="+mn-cs"/>
                </a:rPr>
                <a:t>Into to Engineering</a:t>
              </a:r>
            </a:p>
            <a:p>
              <a:pPr algn="ctr">
                <a:defRPr/>
              </a:pPr>
              <a:r>
                <a:rPr lang="en-US" sz="2000" dirty="0">
                  <a:cs typeface="+mn-cs"/>
                </a:rPr>
                <a:t>Methods (C++)</a:t>
              </a:r>
            </a:p>
          </p:txBody>
        </p:sp>
        <p:sp>
          <p:nvSpPr>
            <p:cNvPr id="39" name="TextBox 38"/>
            <p:cNvSpPr txBox="1"/>
            <p:nvPr/>
          </p:nvSpPr>
          <p:spPr bwMode="auto">
            <a:xfrm>
              <a:off x="81252" y="2506570"/>
              <a:ext cx="1829347" cy="1015663"/>
            </a:xfrm>
            <a:prstGeom prst="rect">
              <a:avLst/>
            </a:prstGeom>
            <a:solidFill>
              <a:srgbClr val="FFFFCC"/>
            </a:solidFill>
            <a:ln w="28575">
              <a:solidFill>
                <a:schemeClr val="accent6"/>
              </a:solidFill>
            </a:ln>
          </p:spPr>
          <p:txBody>
            <a:bodyPr wrap="none">
              <a:spAutoFit/>
            </a:bodyPr>
            <a:lstStyle/>
            <a:p>
              <a:pPr algn="ctr">
                <a:defRPr/>
              </a:pPr>
              <a:r>
                <a:rPr lang="en-US" sz="2000" dirty="0">
                  <a:cs typeface="+mn-cs"/>
                </a:rPr>
                <a:t>MTH 279 (4 </a:t>
              </a:r>
              <a:r>
                <a:rPr lang="en-US" sz="2000" dirty="0" err="1">
                  <a:cs typeface="+mn-cs"/>
                </a:rPr>
                <a:t>cr</a:t>
              </a:r>
              <a:r>
                <a:rPr lang="en-US" sz="2000" dirty="0">
                  <a:cs typeface="+mn-cs"/>
                </a:rPr>
                <a:t>)</a:t>
              </a:r>
            </a:p>
            <a:p>
              <a:pPr algn="ctr">
                <a:defRPr/>
              </a:pPr>
              <a:r>
                <a:rPr lang="en-US" sz="2000" dirty="0">
                  <a:cs typeface="+mn-cs"/>
                </a:rPr>
                <a:t>Differential</a:t>
              </a:r>
            </a:p>
            <a:p>
              <a:pPr algn="ctr">
                <a:defRPr/>
              </a:pPr>
              <a:r>
                <a:rPr lang="en-US" sz="2000" dirty="0">
                  <a:cs typeface="+mn-cs"/>
                </a:rPr>
                <a:t>Equations</a:t>
              </a:r>
            </a:p>
          </p:txBody>
        </p:sp>
        <p:cxnSp>
          <p:nvCxnSpPr>
            <p:cNvPr id="40" name="Straight Arrow Connector 39"/>
            <p:cNvCxnSpPr>
              <a:stCxn id="39" idx="3"/>
              <a:endCxn id="29" idx="1"/>
            </p:cNvCxnSpPr>
            <p:nvPr/>
          </p:nvCxnSpPr>
          <p:spPr bwMode="auto">
            <a:xfrm flipV="1">
              <a:off x="1910599" y="2995521"/>
              <a:ext cx="425398" cy="18881"/>
            </a:xfrm>
            <a:prstGeom prst="straightConnector1">
              <a:avLst/>
            </a:prstGeom>
            <a:ln w="38100">
              <a:solidFill>
                <a:srgbClr val="0000FF"/>
              </a:solidFill>
              <a:headEnd type="arrow" w="med" len="med"/>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9" idx="3"/>
              <a:endCxn id="32" idx="1"/>
            </p:cNvCxnSpPr>
            <p:nvPr/>
          </p:nvCxnSpPr>
          <p:spPr bwMode="auto">
            <a:xfrm>
              <a:off x="4845017" y="2995521"/>
              <a:ext cx="497295" cy="18881"/>
            </a:xfrm>
            <a:prstGeom prst="straightConnector1">
              <a:avLst/>
            </a:prstGeom>
            <a:ln w="38100">
              <a:solidFill>
                <a:srgbClr val="0000FF"/>
              </a:solidFill>
              <a:headEnd type="arrow" w="med" len="med"/>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bwMode="auto">
            <a:xfrm>
              <a:off x="7181014" y="3926313"/>
              <a:ext cx="0" cy="333592"/>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auto">
            <a:xfrm>
              <a:off x="7172373" y="3936229"/>
              <a:ext cx="1400021"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a:off x="8570312" y="1962784"/>
              <a:ext cx="0" cy="198095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bwMode="auto">
            <a:xfrm>
              <a:off x="2709355" y="916409"/>
              <a:ext cx="1803699" cy="1015663"/>
            </a:xfrm>
            <a:prstGeom prst="rect">
              <a:avLst/>
            </a:prstGeom>
            <a:solidFill>
              <a:srgbClr val="FFFFCC"/>
            </a:solidFill>
            <a:ln w="28575">
              <a:solidFill>
                <a:schemeClr val="accent6"/>
              </a:solidFill>
            </a:ln>
          </p:spPr>
          <p:txBody>
            <a:bodyPr wrap="none">
              <a:spAutoFit/>
            </a:bodyPr>
            <a:lstStyle/>
            <a:p>
              <a:pPr algn="ctr">
                <a:defRPr/>
              </a:pPr>
              <a:r>
                <a:rPr lang="en-US" sz="2000" dirty="0">
                  <a:cs typeface="+mn-cs"/>
                </a:rPr>
                <a:t>EGR </a:t>
              </a:r>
              <a:r>
                <a:rPr lang="en-US" sz="2000" dirty="0" smtClean="0">
                  <a:cs typeface="+mn-cs"/>
                </a:rPr>
                <a:t>110 (3 </a:t>
              </a:r>
              <a:r>
                <a:rPr lang="en-US" sz="2000" dirty="0" err="1">
                  <a:cs typeface="+mn-cs"/>
                </a:rPr>
                <a:t>cr</a:t>
              </a:r>
              <a:r>
                <a:rPr lang="en-US" sz="2000" dirty="0">
                  <a:cs typeface="+mn-cs"/>
                </a:rPr>
                <a:t>)</a:t>
              </a:r>
            </a:p>
            <a:p>
              <a:pPr algn="ctr">
                <a:defRPr/>
              </a:pPr>
              <a:r>
                <a:rPr lang="en-US" sz="2000" dirty="0" smtClean="0">
                  <a:cs typeface="+mn-cs"/>
                </a:rPr>
                <a:t>Engineering</a:t>
              </a:r>
            </a:p>
            <a:p>
              <a:pPr algn="ctr">
                <a:defRPr/>
              </a:pPr>
              <a:r>
                <a:rPr lang="en-US" sz="2000" dirty="0" smtClean="0"/>
                <a:t>Graphics</a:t>
              </a:r>
              <a:endParaRPr lang="en-US" sz="2000" dirty="0">
                <a:cs typeface="+mn-cs"/>
              </a:endParaRPr>
            </a:p>
          </p:txBody>
        </p:sp>
        <p:cxnSp>
          <p:nvCxnSpPr>
            <p:cNvPr id="46" name="Straight Arrow Connector 45"/>
            <p:cNvCxnSpPr/>
            <p:nvPr/>
          </p:nvCxnSpPr>
          <p:spPr bwMode="auto">
            <a:xfrm flipH="1">
              <a:off x="3598460" y="1920761"/>
              <a:ext cx="1" cy="433680"/>
            </a:xfrm>
            <a:prstGeom prst="straightConnector1">
              <a:avLst/>
            </a:prstGeom>
            <a:ln w="38100">
              <a:solidFill>
                <a:srgbClr val="0000FF"/>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9"/>
          <p:cNvSpPr txBox="1">
            <a:spLocks noChangeArrowheads="1"/>
          </p:cNvSpPr>
          <p:nvPr/>
        </p:nvSpPr>
        <p:spPr bwMode="auto">
          <a:xfrm>
            <a:off x="0" y="4572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rgbClr val="FF3300"/>
                </a:solidFill>
              </a:rPr>
              <a:t>Example</a:t>
            </a:r>
            <a:r>
              <a:rPr lang="en-US" sz="2200">
                <a:solidFill>
                  <a:srgbClr val="FF3300"/>
                </a:solidFill>
              </a:rPr>
              <a:t>:   Find the power in each case shown below.</a:t>
            </a:r>
            <a:endParaRPr lang="en-US" sz="2200"/>
          </a:p>
        </p:txBody>
      </p:sp>
      <p:grpSp>
        <p:nvGrpSpPr>
          <p:cNvPr id="23555" name="Group 52"/>
          <p:cNvGrpSpPr>
            <a:grpSpLocks/>
          </p:cNvGrpSpPr>
          <p:nvPr/>
        </p:nvGrpSpPr>
        <p:grpSpPr bwMode="auto">
          <a:xfrm>
            <a:off x="304800" y="990600"/>
            <a:ext cx="4191000" cy="5486400"/>
            <a:chOff x="432" y="846"/>
            <a:chExt cx="2220" cy="3132"/>
          </a:xfrm>
        </p:grpSpPr>
        <p:sp>
          <p:nvSpPr>
            <p:cNvPr id="23559" name="Rectangle 12"/>
            <p:cNvSpPr>
              <a:spLocks noChangeArrowheads="1"/>
            </p:cNvSpPr>
            <p:nvPr/>
          </p:nvSpPr>
          <p:spPr bwMode="auto">
            <a:xfrm>
              <a:off x="1540" y="1200"/>
              <a:ext cx="672" cy="264"/>
            </a:xfrm>
            <a:prstGeom prst="rect">
              <a:avLst/>
            </a:prstGeom>
            <a:solidFill>
              <a:srgbClr val="FFFF66"/>
            </a:solidFill>
            <a:ln w="9525">
              <a:solidFill>
                <a:schemeClr val="tx1"/>
              </a:solidFill>
              <a:miter lim="800000"/>
              <a:headEnd/>
              <a:tailEnd/>
            </a:ln>
          </p:spPr>
          <p:txBody>
            <a:bodyPr wrap="none" anchor="ctr"/>
            <a:lstStyle/>
            <a:p>
              <a:pPr algn="ctr"/>
              <a:endParaRPr lang="en-US" b="1">
                <a:solidFill>
                  <a:schemeClr val="accent2"/>
                </a:solidFill>
              </a:endParaRPr>
            </a:p>
          </p:txBody>
        </p:sp>
        <p:sp>
          <p:nvSpPr>
            <p:cNvPr id="23560" name="Line 13"/>
            <p:cNvSpPr>
              <a:spLocks noChangeShapeType="1"/>
            </p:cNvSpPr>
            <p:nvPr/>
          </p:nvSpPr>
          <p:spPr bwMode="auto">
            <a:xfrm flipH="1">
              <a:off x="1156" y="1308"/>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1" name="Line 14"/>
            <p:cNvSpPr>
              <a:spLocks noChangeShapeType="1"/>
            </p:cNvSpPr>
            <p:nvPr/>
          </p:nvSpPr>
          <p:spPr bwMode="auto">
            <a:xfrm flipH="1">
              <a:off x="2212" y="1308"/>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5"/>
            <p:cNvSpPr>
              <a:spLocks noChangeShapeType="1"/>
            </p:cNvSpPr>
            <p:nvPr/>
          </p:nvSpPr>
          <p:spPr bwMode="auto">
            <a:xfrm>
              <a:off x="1156" y="1200"/>
              <a:ext cx="240"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63" name="Text Box 16"/>
            <p:cNvSpPr txBox="1">
              <a:spLocks noChangeArrowheads="1"/>
            </p:cNvSpPr>
            <p:nvPr/>
          </p:nvSpPr>
          <p:spPr bwMode="auto">
            <a:xfrm>
              <a:off x="864" y="1077"/>
              <a:ext cx="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2A</a:t>
              </a:r>
              <a:endParaRPr lang="en-US"/>
            </a:p>
          </p:txBody>
        </p:sp>
        <p:sp>
          <p:nvSpPr>
            <p:cNvPr id="23564" name="Text Box 20"/>
            <p:cNvSpPr txBox="1">
              <a:spLocks noChangeArrowheads="1"/>
            </p:cNvSpPr>
            <p:nvPr/>
          </p:nvSpPr>
          <p:spPr bwMode="auto">
            <a:xfrm>
              <a:off x="1684" y="942"/>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 15 V</a:t>
              </a:r>
              <a:endParaRPr lang="en-US"/>
            </a:p>
          </p:txBody>
        </p:sp>
        <p:sp>
          <p:nvSpPr>
            <p:cNvPr id="23565" name="Text Box 21"/>
            <p:cNvSpPr txBox="1">
              <a:spLocks noChangeArrowheads="1"/>
            </p:cNvSpPr>
            <p:nvPr/>
          </p:nvSpPr>
          <p:spPr bwMode="auto">
            <a:xfrm>
              <a:off x="1396" y="942"/>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a:t>
              </a:r>
              <a:endParaRPr lang="en-US"/>
            </a:p>
          </p:txBody>
        </p:sp>
        <p:sp>
          <p:nvSpPr>
            <p:cNvPr id="23566" name="Text Box 22"/>
            <p:cNvSpPr txBox="1">
              <a:spLocks noChangeArrowheads="1"/>
            </p:cNvSpPr>
            <p:nvPr/>
          </p:nvSpPr>
          <p:spPr bwMode="auto">
            <a:xfrm>
              <a:off x="2212" y="846"/>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_</a:t>
              </a:r>
              <a:endParaRPr lang="en-US"/>
            </a:p>
          </p:txBody>
        </p:sp>
        <p:sp>
          <p:nvSpPr>
            <p:cNvPr id="23567" name="Text Box 24"/>
            <p:cNvSpPr txBox="1">
              <a:spLocks noChangeArrowheads="1"/>
            </p:cNvSpPr>
            <p:nvPr/>
          </p:nvSpPr>
          <p:spPr bwMode="auto">
            <a:xfrm>
              <a:off x="432" y="846"/>
              <a:ext cx="7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u="sng">
                  <a:solidFill>
                    <a:srgbClr val="FF3300"/>
                  </a:solidFill>
                </a:rPr>
                <a:t>Case 1</a:t>
              </a:r>
              <a:r>
                <a:rPr lang="en-US" sz="1800">
                  <a:solidFill>
                    <a:srgbClr val="FF3300"/>
                  </a:solidFill>
                </a:rPr>
                <a:t>:</a:t>
              </a:r>
              <a:endParaRPr lang="en-US"/>
            </a:p>
          </p:txBody>
        </p:sp>
        <p:sp>
          <p:nvSpPr>
            <p:cNvPr id="23568" name="Rectangle 25"/>
            <p:cNvSpPr>
              <a:spLocks noChangeArrowheads="1"/>
            </p:cNvSpPr>
            <p:nvPr/>
          </p:nvSpPr>
          <p:spPr bwMode="auto">
            <a:xfrm>
              <a:off x="1548" y="2034"/>
              <a:ext cx="672" cy="264"/>
            </a:xfrm>
            <a:prstGeom prst="rect">
              <a:avLst/>
            </a:prstGeom>
            <a:solidFill>
              <a:srgbClr val="FFFF66"/>
            </a:solidFill>
            <a:ln w="9525">
              <a:solidFill>
                <a:schemeClr val="tx1"/>
              </a:solidFill>
              <a:miter lim="800000"/>
              <a:headEnd/>
              <a:tailEnd/>
            </a:ln>
          </p:spPr>
          <p:txBody>
            <a:bodyPr wrap="none" anchor="ctr"/>
            <a:lstStyle/>
            <a:p>
              <a:pPr algn="ctr"/>
              <a:endParaRPr lang="en-US" b="1">
                <a:solidFill>
                  <a:schemeClr val="accent2"/>
                </a:solidFill>
              </a:endParaRPr>
            </a:p>
          </p:txBody>
        </p:sp>
        <p:sp>
          <p:nvSpPr>
            <p:cNvPr id="23569" name="Line 26"/>
            <p:cNvSpPr>
              <a:spLocks noChangeShapeType="1"/>
            </p:cNvSpPr>
            <p:nvPr/>
          </p:nvSpPr>
          <p:spPr bwMode="auto">
            <a:xfrm flipH="1">
              <a:off x="1164" y="2142"/>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0" name="Line 27"/>
            <p:cNvSpPr>
              <a:spLocks noChangeShapeType="1"/>
            </p:cNvSpPr>
            <p:nvPr/>
          </p:nvSpPr>
          <p:spPr bwMode="auto">
            <a:xfrm flipH="1">
              <a:off x="2220" y="2142"/>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1" name="Line 28"/>
            <p:cNvSpPr>
              <a:spLocks noChangeShapeType="1"/>
            </p:cNvSpPr>
            <p:nvPr/>
          </p:nvSpPr>
          <p:spPr bwMode="auto">
            <a:xfrm>
              <a:off x="1164" y="2034"/>
              <a:ext cx="240"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72" name="Text Box 29"/>
            <p:cNvSpPr txBox="1">
              <a:spLocks noChangeArrowheads="1"/>
            </p:cNvSpPr>
            <p:nvPr/>
          </p:nvSpPr>
          <p:spPr bwMode="auto">
            <a:xfrm>
              <a:off x="872" y="1911"/>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-2A</a:t>
              </a:r>
              <a:endParaRPr lang="en-US"/>
            </a:p>
          </p:txBody>
        </p:sp>
        <p:sp>
          <p:nvSpPr>
            <p:cNvPr id="23573" name="Text Box 30"/>
            <p:cNvSpPr txBox="1">
              <a:spLocks noChangeArrowheads="1"/>
            </p:cNvSpPr>
            <p:nvPr/>
          </p:nvSpPr>
          <p:spPr bwMode="auto">
            <a:xfrm>
              <a:off x="1692" y="1776"/>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 15 V</a:t>
              </a:r>
              <a:endParaRPr lang="en-US"/>
            </a:p>
          </p:txBody>
        </p:sp>
        <p:sp>
          <p:nvSpPr>
            <p:cNvPr id="23574" name="Text Box 31"/>
            <p:cNvSpPr txBox="1">
              <a:spLocks noChangeArrowheads="1"/>
            </p:cNvSpPr>
            <p:nvPr/>
          </p:nvSpPr>
          <p:spPr bwMode="auto">
            <a:xfrm>
              <a:off x="1404" y="1776"/>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a:t>
              </a:r>
              <a:endParaRPr lang="en-US"/>
            </a:p>
          </p:txBody>
        </p:sp>
        <p:sp>
          <p:nvSpPr>
            <p:cNvPr id="23575" name="Text Box 32"/>
            <p:cNvSpPr txBox="1">
              <a:spLocks noChangeArrowheads="1"/>
            </p:cNvSpPr>
            <p:nvPr/>
          </p:nvSpPr>
          <p:spPr bwMode="auto">
            <a:xfrm>
              <a:off x="2220" y="1680"/>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_</a:t>
              </a:r>
              <a:endParaRPr lang="en-US"/>
            </a:p>
          </p:txBody>
        </p:sp>
        <p:sp>
          <p:nvSpPr>
            <p:cNvPr id="23576" name="Text Box 33"/>
            <p:cNvSpPr txBox="1">
              <a:spLocks noChangeArrowheads="1"/>
            </p:cNvSpPr>
            <p:nvPr/>
          </p:nvSpPr>
          <p:spPr bwMode="auto">
            <a:xfrm>
              <a:off x="440" y="1680"/>
              <a:ext cx="7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u="sng">
                  <a:solidFill>
                    <a:srgbClr val="FF3300"/>
                  </a:solidFill>
                </a:rPr>
                <a:t>Case 2</a:t>
              </a:r>
              <a:r>
                <a:rPr lang="en-US" sz="1800">
                  <a:solidFill>
                    <a:srgbClr val="FF3300"/>
                  </a:solidFill>
                </a:rPr>
                <a:t>:</a:t>
              </a:r>
              <a:endParaRPr lang="en-US"/>
            </a:p>
          </p:txBody>
        </p:sp>
        <p:sp>
          <p:nvSpPr>
            <p:cNvPr id="23577" name="Rectangle 34"/>
            <p:cNvSpPr>
              <a:spLocks noChangeArrowheads="1"/>
            </p:cNvSpPr>
            <p:nvPr/>
          </p:nvSpPr>
          <p:spPr bwMode="auto">
            <a:xfrm>
              <a:off x="1548" y="2898"/>
              <a:ext cx="672" cy="264"/>
            </a:xfrm>
            <a:prstGeom prst="rect">
              <a:avLst/>
            </a:prstGeom>
            <a:solidFill>
              <a:srgbClr val="FFFF66"/>
            </a:solidFill>
            <a:ln w="9525">
              <a:solidFill>
                <a:schemeClr val="tx1"/>
              </a:solidFill>
              <a:miter lim="800000"/>
              <a:headEnd/>
              <a:tailEnd/>
            </a:ln>
          </p:spPr>
          <p:txBody>
            <a:bodyPr wrap="none" anchor="ctr"/>
            <a:lstStyle/>
            <a:p>
              <a:pPr algn="ctr"/>
              <a:endParaRPr lang="en-US" b="1">
                <a:solidFill>
                  <a:schemeClr val="accent2"/>
                </a:solidFill>
              </a:endParaRPr>
            </a:p>
          </p:txBody>
        </p:sp>
        <p:sp>
          <p:nvSpPr>
            <p:cNvPr id="23578" name="Line 35"/>
            <p:cNvSpPr>
              <a:spLocks noChangeShapeType="1"/>
            </p:cNvSpPr>
            <p:nvPr/>
          </p:nvSpPr>
          <p:spPr bwMode="auto">
            <a:xfrm flipH="1">
              <a:off x="1164" y="3006"/>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9" name="Line 36"/>
            <p:cNvSpPr>
              <a:spLocks noChangeShapeType="1"/>
            </p:cNvSpPr>
            <p:nvPr/>
          </p:nvSpPr>
          <p:spPr bwMode="auto">
            <a:xfrm flipH="1">
              <a:off x="2220" y="3006"/>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0" name="Line 37"/>
            <p:cNvSpPr>
              <a:spLocks noChangeShapeType="1"/>
            </p:cNvSpPr>
            <p:nvPr/>
          </p:nvSpPr>
          <p:spPr bwMode="auto">
            <a:xfrm>
              <a:off x="1164" y="2898"/>
              <a:ext cx="240"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81" name="Text Box 38"/>
            <p:cNvSpPr txBox="1">
              <a:spLocks noChangeArrowheads="1"/>
            </p:cNvSpPr>
            <p:nvPr/>
          </p:nvSpPr>
          <p:spPr bwMode="auto">
            <a:xfrm>
              <a:off x="872" y="2775"/>
              <a:ext cx="2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2A</a:t>
              </a:r>
              <a:endParaRPr lang="en-US"/>
            </a:p>
          </p:txBody>
        </p:sp>
        <p:sp>
          <p:nvSpPr>
            <p:cNvPr id="23582" name="Text Box 39"/>
            <p:cNvSpPr txBox="1">
              <a:spLocks noChangeArrowheads="1"/>
            </p:cNvSpPr>
            <p:nvPr/>
          </p:nvSpPr>
          <p:spPr bwMode="auto">
            <a:xfrm>
              <a:off x="1692" y="2640"/>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 15 V</a:t>
              </a:r>
              <a:endParaRPr lang="en-US"/>
            </a:p>
          </p:txBody>
        </p:sp>
        <p:sp>
          <p:nvSpPr>
            <p:cNvPr id="23583" name="Text Box 40"/>
            <p:cNvSpPr txBox="1">
              <a:spLocks noChangeArrowheads="1"/>
            </p:cNvSpPr>
            <p:nvPr/>
          </p:nvSpPr>
          <p:spPr bwMode="auto">
            <a:xfrm>
              <a:off x="1404" y="2544"/>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_</a:t>
              </a:r>
              <a:endParaRPr lang="en-US"/>
            </a:p>
          </p:txBody>
        </p:sp>
        <p:sp>
          <p:nvSpPr>
            <p:cNvPr id="23584" name="Text Box 41"/>
            <p:cNvSpPr txBox="1">
              <a:spLocks noChangeArrowheads="1"/>
            </p:cNvSpPr>
            <p:nvPr/>
          </p:nvSpPr>
          <p:spPr bwMode="auto">
            <a:xfrm>
              <a:off x="2220" y="2640"/>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a:t>
              </a:r>
              <a:endParaRPr lang="en-US"/>
            </a:p>
          </p:txBody>
        </p:sp>
        <p:sp>
          <p:nvSpPr>
            <p:cNvPr id="23585" name="Text Box 42"/>
            <p:cNvSpPr txBox="1">
              <a:spLocks noChangeArrowheads="1"/>
            </p:cNvSpPr>
            <p:nvPr/>
          </p:nvSpPr>
          <p:spPr bwMode="auto">
            <a:xfrm>
              <a:off x="440" y="2544"/>
              <a:ext cx="7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u="sng">
                  <a:solidFill>
                    <a:srgbClr val="FF3300"/>
                  </a:solidFill>
                </a:rPr>
                <a:t>Case 3</a:t>
              </a:r>
              <a:r>
                <a:rPr lang="en-US" sz="1800">
                  <a:solidFill>
                    <a:srgbClr val="FF3300"/>
                  </a:solidFill>
                </a:rPr>
                <a:t>:</a:t>
              </a:r>
              <a:endParaRPr lang="en-US"/>
            </a:p>
          </p:txBody>
        </p:sp>
        <p:sp>
          <p:nvSpPr>
            <p:cNvPr id="23586" name="Rectangle 43"/>
            <p:cNvSpPr>
              <a:spLocks noChangeArrowheads="1"/>
            </p:cNvSpPr>
            <p:nvPr/>
          </p:nvSpPr>
          <p:spPr bwMode="auto">
            <a:xfrm>
              <a:off x="1596" y="3714"/>
              <a:ext cx="672" cy="264"/>
            </a:xfrm>
            <a:prstGeom prst="rect">
              <a:avLst/>
            </a:prstGeom>
            <a:solidFill>
              <a:srgbClr val="FFFF66"/>
            </a:solidFill>
            <a:ln w="9525">
              <a:solidFill>
                <a:schemeClr val="tx1"/>
              </a:solidFill>
              <a:miter lim="800000"/>
              <a:headEnd/>
              <a:tailEnd/>
            </a:ln>
          </p:spPr>
          <p:txBody>
            <a:bodyPr wrap="none" anchor="ctr"/>
            <a:lstStyle/>
            <a:p>
              <a:pPr algn="ctr"/>
              <a:endParaRPr lang="en-US" b="1">
                <a:solidFill>
                  <a:schemeClr val="accent2"/>
                </a:solidFill>
              </a:endParaRPr>
            </a:p>
          </p:txBody>
        </p:sp>
        <p:sp>
          <p:nvSpPr>
            <p:cNvPr id="23587" name="Line 44"/>
            <p:cNvSpPr>
              <a:spLocks noChangeShapeType="1"/>
            </p:cNvSpPr>
            <p:nvPr/>
          </p:nvSpPr>
          <p:spPr bwMode="auto">
            <a:xfrm flipH="1">
              <a:off x="1212" y="3822"/>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8" name="Line 45"/>
            <p:cNvSpPr>
              <a:spLocks noChangeShapeType="1"/>
            </p:cNvSpPr>
            <p:nvPr/>
          </p:nvSpPr>
          <p:spPr bwMode="auto">
            <a:xfrm flipH="1">
              <a:off x="2268" y="3822"/>
              <a:ext cx="384"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89" name="Line 46"/>
            <p:cNvSpPr>
              <a:spLocks noChangeShapeType="1"/>
            </p:cNvSpPr>
            <p:nvPr/>
          </p:nvSpPr>
          <p:spPr bwMode="auto">
            <a:xfrm>
              <a:off x="1212" y="3714"/>
              <a:ext cx="240"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590" name="Text Box 47"/>
            <p:cNvSpPr txBox="1">
              <a:spLocks noChangeArrowheads="1"/>
            </p:cNvSpPr>
            <p:nvPr/>
          </p:nvSpPr>
          <p:spPr bwMode="auto">
            <a:xfrm>
              <a:off x="920" y="3591"/>
              <a:ext cx="3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-2A</a:t>
              </a:r>
              <a:endParaRPr lang="en-US"/>
            </a:p>
          </p:txBody>
        </p:sp>
        <p:sp>
          <p:nvSpPr>
            <p:cNvPr id="23591" name="Text Box 48"/>
            <p:cNvSpPr txBox="1">
              <a:spLocks noChangeArrowheads="1"/>
            </p:cNvSpPr>
            <p:nvPr/>
          </p:nvSpPr>
          <p:spPr bwMode="auto">
            <a:xfrm>
              <a:off x="1740" y="3456"/>
              <a:ext cx="4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 15 V</a:t>
              </a:r>
              <a:endParaRPr lang="en-US"/>
            </a:p>
          </p:txBody>
        </p:sp>
        <p:sp>
          <p:nvSpPr>
            <p:cNvPr id="23592" name="Text Box 49"/>
            <p:cNvSpPr txBox="1">
              <a:spLocks noChangeArrowheads="1"/>
            </p:cNvSpPr>
            <p:nvPr/>
          </p:nvSpPr>
          <p:spPr bwMode="auto">
            <a:xfrm>
              <a:off x="1452" y="3360"/>
              <a:ext cx="1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_</a:t>
              </a:r>
              <a:endParaRPr lang="en-US"/>
            </a:p>
          </p:txBody>
        </p:sp>
        <p:sp>
          <p:nvSpPr>
            <p:cNvPr id="23593" name="Text Box 50"/>
            <p:cNvSpPr txBox="1">
              <a:spLocks noChangeArrowheads="1"/>
            </p:cNvSpPr>
            <p:nvPr/>
          </p:nvSpPr>
          <p:spPr bwMode="auto">
            <a:xfrm>
              <a:off x="2268" y="3456"/>
              <a:ext cx="19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b="1">
                  <a:solidFill>
                    <a:schemeClr val="accent2"/>
                  </a:solidFill>
                </a:rPr>
                <a:t>+</a:t>
              </a:r>
              <a:endParaRPr lang="en-US"/>
            </a:p>
          </p:txBody>
        </p:sp>
        <p:sp>
          <p:nvSpPr>
            <p:cNvPr id="23594" name="Text Box 51"/>
            <p:cNvSpPr txBox="1">
              <a:spLocks noChangeArrowheads="1"/>
            </p:cNvSpPr>
            <p:nvPr/>
          </p:nvSpPr>
          <p:spPr bwMode="auto">
            <a:xfrm>
              <a:off x="488" y="3360"/>
              <a:ext cx="7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1800" u="sng">
                  <a:solidFill>
                    <a:srgbClr val="FF3300"/>
                  </a:solidFill>
                </a:rPr>
                <a:t>Case 4</a:t>
              </a:r>
              <a:r>
                <a:rPr lang="en-US" sz="1800">
                  <a:solidFill>
                    <a:srgbClr val="FF3300"/>
                  </a:solidFill>
                </a:rPr>
                <a:t>:</a:t>
              </a:r>
              <a:endParaRPr lang="en-US"/>
            </a:p>
          </p:txBody>
        </p:sp>
      </p:grpSp>
      <p:sp>
        <p:nvSpPr>
          <p:cNvPr id="23556"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BF5B265D-9B64-4E88-AF8A-3086D1A48828}" type="slidenum">
              <a:rPr lang="en-US" sz="1400"/>
              <a:pPr algn="r" eaLnBrk="1" hangingPunct="1"/>
              <a:t>20</a:t>
            </a:fld>
            <a:endParaRPr lang="en-US" sz="1400"/>
          </a:p>
        </p:txBody>
      </p:sp>
      <p:sp>
        <p:nvSpPr>
          <p:cNvPr id="23557"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58"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5"/>
          <p:cNvSpPr txBox="1">
            <a:spLocks noChangeArrowheads="1"/>
          </p:cNvSpPr>
          <p:nvPr/>
        </p:nvSpPr>
        <p:spPr bwMode="auto">
          <a:xfrm>
            <a:off x="0" y="1828800"/>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rgbClr val="FF3300"/>
                </a:solidFill>
              </a:rPr>
              <a:t>Example</a:t>
            </a:r>
            <a:r>
              <a:rPr lang="en-US" sz="2200">
                <a:solidFill>
                  <a:srgbClr val="FF3300"/>
                </a:solidFill>
              </a:rPr>
              <a:t>:   Shown below is an illustration of using one car battery to “jump start” another car battery.  Perform a “power check.”  (Calculate the power for each battery.)</a:t>
            </a:r>
          </a:p>
        </p:txBody>
      </p:sp>
      <p:grpSp>
        <p:nvGrpSpPr>
          <p:cNvPr id="24579" name="Group 59"/>
          <p:cNvGrpSpPr>
            <a:grpSpLocks/>
          </p:cNvGrpSpPr>
          <p:nvPr/>
        </p:nvGrpSpPr>
        <p:grpSpPr bwMode="auto">
          <a:xfrm>
            <a:off x="1905000" y="2895600"/>
            <a:ext cx="4648200" cy="3016250"/>
            <a:chOff x="1344" y="1593"/>
            <a:chExt cx="2496" cy="1575"/>
          </a:xfrm>
        </p:grpSpPr>
        <p:sp>
          <p:nvSpPr>
            <p:cNvPr id="24585" name="Rectangle 44"/>
            <p:cNvSpPr>
              <a:spLocks noChangeArrowheads="1"/>
            </p:cNvSpPr>
            <p:nvPr/>
          </p:nvSpPr>
          <p:spPr bwMode="auto">
            <a:xfrm>
              <a:off x="1344" y="2640"/>
              <a:ext cx="912" cy="528"/>
            </a:xfrm>
            <a:prstGeom prst="rect">
              <a:avLst/>
            </a:prstGeom>
            <a:solidFill>
              <a:srgbClr val="FFFF66"/>
            </a:solidFill>
            <a:ln w="9525">
              <a:solidFill>
                <a:schemeClr val="tx1"/>
              </a:solidFill>
              <a:miter lim="800000"/>
              <a:headEnd/>
              <a:tailEnd/>
            </a:ln>
          </p:spPr>
          <p:txBody>
            <a:bodyPr wrap="none" anchor="ctr"/>
            <a:lstStyle/>
            <a:p>
              <a:pPr algn="ctr"/>
              <a:r>
                <a:rPr lang="en-US" sz="2200"/>
                <a:t>+     12V    - </a:t>
              </a:r>
            </a:p>
            <a:p>
              <a:pPr algn="ctr"/>
              <a:r>
                <a:rPr lang="en-US" sz="2200"/>
                <a:t>Good car</a:t>
              </a:r>
            </a:p>
            <a:p>
              <a:pPr algn="ctr"/>
              <a:r>
                <a:rPr lang="en-US" sz="2200"/>
                <a:t>battery</a:t>
              </a:r>
            </a:p>
          </p:txBody>
        </p:sp>
        <p:sp>
          <p:nvSpPr>
            <p:cNvPr id="24586" name="Rectangle 45"/>
            <p:cNvSpPr>
              <a:spLocks noChangeArrowheads="1"/>
            </p:cNvSpPr>
            <p:nvPr/>
          </p:nvSpPr>
          <p:spPr bwMode="auto">
            <a:xfrm>
              <a:off x="1440" y="2544"/>
              <a:ext cx="96" cy="96"/>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24587" name="Rectangle 46"/>
            <p:cNvSpPr>
              <a:spLocks noChangeArrowheads="1"/>
            </p:cNvSpPr>
            <p:nvPr/>
          </p:nvSpPr>
          <p:spPr bwMode="auto">
            <a:xfrm>
              <a:off x="2064" y="2544"/>
              <a:ext cx="96" cy="96"/>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24588" name="Rectangle 48"/>
            <p:cNvSpPr>
              <a:spLocks noChangeArrowheads="1"/>
            </p:cNvSpPr>
            <p:nvPr/>
          </p:nvSpPr>
          <p:spPr bwMode="auto">
            <a:xfrm>
              <a:off x="2928" y="2640"/>
              <a:ext cx="912" cy="528"/>
            </a:xfrm>
            <a:prstGeom prst="rect">
              <a:avLst/>
            </a:prstGeom>
            <a:solidFill>
              <a:srgbClr val="FFFF66"/>
            </a:solidFill>
            <a:ln w="9525">
              <a:solidFill>
                <a:schemeClr val="tx1"/>
              </a:solidFill>
              <a:miter lim="800000"/>
              <a:headEnd/>
              <a:tailEnd/>
            </a:ln>
          </p:spPr>
          <p:txBody>
            <a:bodyPr wrap="none" anchor="ctr"/>
            <a:lstStyle/>
            <a:p>
              <a:pPr algn="ctr"/>
              <a:r>
                <a:rPr lang="en-US" sz="2200"/>
                <a:t> -     12V    + </a:t>
              </a:r>
            </a:p>
            <a:p>
              <a:pPr algn="ctr"/>
              <a:r>
                <a:rPr lang="en-US" sz="2200"/>
                <a:t>Weak car</a:t>
              </a:r>
            </a:p>
            <a:p>
              <a:pPr algn="ctr"/>
              <a:r>
                <a:rPr lang="en-US" sz="2200"/>
                <a:t>battery</a:t>
              </a:r>
            </a:p>
          </p:txBody>
        </p:sp>
        <p:sp>
          <p:nvSpPr>
            <p:cNvPr id="24589" name="Rectangle 49"/>
            <p:cNvSpPr>
              <a:spLocks noChangeArrowheads="1"/>
            </p:cNvSpPr>
            <p:nvPr/>
          </p:nvSpPr>
          <p:spPr bwMode="auto">
            <a:xfrm>
              <a:off x="3024" y="2544"/>
              <a:ext cx="96" cy="96"/>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24590" name="Rectangle 50"/>
            <p:cNvSpPr>
              <a:spLocks noChangeArrowheads="1"/>
            </p:cNvSpPr>
            <p:nvPr/>
          </p:nvSpPr>
          <p:spPr bwMode="auto">
            <a:xfrm>
              <a:off x="3648" y="2544"/>
              <a:ext cx="96" cy="96"/>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24591" name="Arc 51"/>
            <p:cNvSpPr>
              <a:spLocks/>
            </p:cNvSpPr>
            <p:nvPr/>
          </p:nvSpPr>
          <p:spPr bwMode="auto">
            <a:xfrm>
              <a:off x="2736" y="2256"/>
              <a:ext cx="336"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92" name="Arc 52"/>
            <p:cNvSpPr>
              <a:spLocks/>
            </p:cNvSpPr>
            <p:nvPr/>
          </p:nvSpPr>
          <p:spPr bwMode="auto">
            <a:xfrm>
              <a:off x="3360" y="1824"/>
              <a:ext cx="336" cy="720"/>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93" name="Arc 53"/>
            <p:cNvSpPr>
              <a:spLocks/>
            </p:cNvSpPr>
            <p:nvPr/>
          </p:nvSpPr>
          <p:spPr bwMode="auto">
            <a:xfrm flipH="1">
              <a:off x="1488" y="1824"/>
              <a:ext cx="336" cy="720"/>
            </a:xfrm>
            <a:custGeom>
              <a:avLst/>
              <a:gdLst>
                <a:gd name="T0" fmla="*/ 0 w 21600"/>
                <a:gd name="T1" fmla="*/ 0 h 21600"/>
                <a:gd name="T2" fmla="*/ 0 w 21600"/>
                <a:gd name="T3" fmla="*/ 1 h 21600"/>
                <a:gd name="T4" fmla="*/ 0 w 21600"/>
                <a:gd name="T5" fmla="*/ 1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94" name="Arc 54"/>
            <p:cNvSpPr>
              <a:spLocks/>
            </p:cNvSpPr>
            <p:nvPr/>
          </p:nvSpPr>
          <p:spPr bwMode="auto">
            <a:xfrm flipH="1">
              <a:off x="2112" y="2256"/>
              <a:ext cx="336"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4595" name="Line 55"/>
            <p:cNvSpPr>
              <a:spLocks noChangeShapeType="1"/>
            </p:cNvSpPr>
            <p:nvPr/>
          </p:nvSpPr>
          <p:spPr bwMode="auto">
            <a:xfrm>
              <a:off x="2448" y="2256"/>
              <a:ext cx="2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6" name="Line 56"/>
            <p:cNvSpPr>
              <a:spLocks noChangeShapeType="1"/>
            </p:cNvSpPr>
            <p:nvPr/>
          </p:nvSpPr>
          <p:spPr bwMode="auto">
            <a:xfrm>
              <a:off x="1824" y="1824"/>
              <a:ext cx="1536"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7" name="Text Box 57"/>
            <p:cNvSpPr txBox="1">
              <a:spLocks noChangeArrowheads="1"/>
            </p:cNvSpPr>
            <p:nvPr/>
          </p:nvSpPr>
          <p:spPr bwMode="auto">
            <a:xfrm>
              <a:off x="1892" y="1593"/>
              <a:ext cx="3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a:solidFill>
                    <a:schemeClr val="accent2"/>
                  </a:solidFill>
                </a:rPr>
                <a:t>10A</a:t>
              </a:r>
              <a:endParaRPr lang="en-US" sz="2200"/>
            </a:p>
          </p:txBody>
        </p:sp>
        <p:sp>
          <p:nvSpPr>
            <p:cNvPr id="24598" name="Line 58"/>
            <p:cNvSpPr>
              <a:spLocks noChangeShapeType="1"/>
            </p:cNvSpPr>
            <p:nvPr/>
          </p:nvSpPr>
          <p:spPr bwMode="auto">
            <a:xfrm>
              <a:off x="2256" y="1728"/>
              <a:ext cx="576" cy="0"/>
            </a:xfrm>
            <a:prstGeom prst="line">
              <a:avLst/>
            </a:prstGeom>
            <a:noFill/>
            <a:ln w="2857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4580" name="Text Box 60"/>
          <p:cNvSpPr txBox="1">
            <a:spLocks noChangeArrowheads="1"/>
          </p:cNvSpPr>
          <p:nvPr/>
        </p:nvSpPr>
        <p:spPr bwMode="auto">
          <a:xfrm>
            <a:off x="0" y="457200"/>
            <a:ext cx="9144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chemeClr val="accent2"/>
                </a:solidFill>
              </a:rPr>
              <a:t>Power check</a:t>
            </a:r>
            <a:r>
              <a:rPr lang="en-US" sz="2200">
                <a:solidFill>
                  <a:schemeClr val="accent2"/>
                </a:solidFill>
              </a:rPr>
              <a:t>:   For any circuit the following relationship exists:</a:t>
            </a:r>
            <a:endParaRPr lang="en-US" sz="2200">
              <a:solidFill>
                <a:srgbClr val="FF3300"/>
              </a:solidFill>
            </a:endParaRPr>
          </a:p>
        </p:txBody>
      </p:sp>
      <p:sp>
        <p:nvSpPr>
          <p:cNvPr id="24581" name="Text Box 61"/>
          <p:cNvSpPr txBox="1">
            <a:spLocks noChangeArrowheads="1"/>
          </p:cNvSpPr>
          <p:nvPr/>
        </p:nvSpPr>
        <p:spPr bwMode="auto">
          <a:xfrm>
            <a:off x="2743200" y="1143000"/>
            <a:ext cx="2133600" cy="48577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a:solidFill>
                  <a:schemeClr val="accent2"/>
                </a:solidFill>
                <a:sym typeface="Symbol" pitchFamily="18" charset="2"/>
              </a:rPr>
              <a:t>P</a:t>
            </a:r>
            <a:r>
              <a:rPr lang="en-US" baseline="-25000">
                <a:solidFill>
                  <a:schemeClr val="accent2"/>
                </a:solidFill>
                <a:sym typeface="Symbol" pitchFamily="18" charset="2"/>
              </a:rPr>
              <a:t>del</a:t>
            </a:r>
            <a:r>
              <a:rPr lang="en-US">
                <a:solidFill>
                  <a:schemeClr val="accent2"/>
                </a:solidFill>
                <a:sym typeface="Symbol" pitchFamily="18" charset="2"/>
              </a:rPr>
              <a:t> = P</a:t>
            </a:r>
            <a:r>
              <a:rPr lang="en-US" baseline="-25000">
                <a:solidFill>
                  <a:schemeClr val="accent2"/>
                </a:solidFill>
                <a:sym typeface="Symbol" pitchFamily="18" charset="2"/>
              </a:rPr>
              <a:t>abs</a:t>
            </a:r>
            <a:endParaRPr lang="en-US">
              <a:solidFill>
                <a:schemeClr val="accent2"/>
              </a:solidFill>
            </a:endParaRPr>
          </a:p>
        </p:txBody>
      </p:sp>
      <p:sp>
        <p:nvSpPr>
          <p:cNvPr id="2458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BEC4F8D9-568A-419D-8670-3830D56880A4}" type="slidenum">
              <a:rPr lang="en-US" sz="1400"/>
              <a:pPr algn="r" eaLnBrk="1" hangingPunct="1"/>
              <a:t>21</a:t>
            </a:fld>
            <a:endParaRPr lang="en-US" sz="1400"/>
          </a:p>
        </p:txBody>
      </p:sp>
      <p:sp>
        <p:nvSpPr>
          <p:cNvPr id="2458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5"/>
          <p:cNvSpPr txBox="1">
            <a:spLocks noChangeArrowheads="1"/>
          </p:cNvSpPr>
          <p:nvPr/>
        </p:nvSpPr>
        <p:spPr bwMode="auto">
          <a:xfrm>
            <a:off x="0" y="381000"/>
            <a:ext cx="4343400"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rgbClr val="FF3300"/>
                </a:solidFill>
              </a:rPr>
              <a:t>Example</a:t>
            </a:r>
          </a:p>
          <a:p>
            <a:pPr eaLnBrk="1" hangingPunct="1"/>
            <a:r>
              <a:rPr lang="en-US" sz="2200">
                <a:solidFill>
                  <a:srgbClr val="FF3300"/>
                </a:solidFill>
              </a:rPr>
              <a:t>The numerical values for the currents and voltages in the circuit shown are given in the table below.  Find the total power developed in the circuit.  Show that </a:t>
            </a:r>
            <a:r>
              <a:rPr lang="en-US" sz="2200">
                <a:solidFill>
                  <a:srgbClr val="FF3300"/>
                </a:solidFill>
                <a:sym typeface="Symbol" pitchFamily="18" charset="2"/>
              </a:rPr>
              <a:t>P</a:t>
            </a:r>
            <a:r>
              <a:rPr lang="en-US" sz="2200" baseline="-25000">
                <a:solidFill>
                  <a:srgbClr val="FF3300"/>
                </a:solidFill>
                <a:sym typeface="Symbol" pitchFamily="18" charset="2"/>
              </a:rPr>
              <a:t>del</a:t>
            </a:r>
            <a:r>
              <a:rPr lang="en-US" sz="2200">
                <a:solidFill>
                  <a:srgbClr val="FF3300"/>
                </a:solidFill>
                <a:sym typeface="Symbol" pitchFamily="18" charset="2"/>
              </a:rPr>
              <a:t> = P</a:t>
            </a:r>
            <a:r>
              <a:rPr lang="en-US" sz="2200" baseline="-25000">
                <a:solidFill>
                  <a:srgbClr val="FF3300"/>
                </a:solidFill>
                <a:sym typeface="Symbol" pitchFamily="18" charset="2"/>
              </a:rPr>
              <a:t>abs.</a:t>
            </a:r>
          </a:p>
          <a:p>
            <a:pPr eaLnBrk="1" hangingPunct="1">
              <a:lnSpc>
                <a:spcPct val="120000"/>
              </a:lnSpc>
            </a:pPr>
            <a:endParaRPr lang="en-US" sz="2200" baseline="-25000">
              <a:solidFill>
                <a:schemeClr val="accent2"/>
              </a:solidFill>
              <a:sym typeface="Symbol" pitchFamily="18" charset="2"/>
            </a:endParaRPr>
          </a:p>
        </p:txBody>
      </p:sp>
      <p:pic>
        <p:nvPicPr>
          <p:cNvPr id="25603" name="Picture 110" descr="P1-28"/>
          <p:cNvPicPr>
            <a:picLocks noChangeAspect="1" noChangeArrowheads="1"/>
          </p:cNvPicPr>
          <p:nvPr/>
        </p:nvPicPr>
        <p:blipFill>
          <a:blip r:embed="rId2" cstate="print">
            <a:extLst>
              <a:ext uri="{28A0092B-C50C-407E-A947-70E740481C1C}">
                <a14:useLocalDpi xmlns:a14="http://schemas.microsoft.com/office/drawing/2010/main" val="0"/>
              </a:ext>
            </a:extLst>
          </a:blip>
          <a:srcRect l="12050" t="8713" b="49747"/>
          <a:stretch>
            <a:fillRect/>
          </a:stretch>
        </p:blipFill>
        <p:spPr bwMode="auto">
          <a:xfrm>
            <a:off x="4572000" y="381000"/>
            <a:ext cx="45720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111" descr="P1-28"/>
          <p:cNvPicPr>
            <a:picLocks noChangeAspect="1" noChangeArrowheads="1"/>
          </p:cNvPicPr>
          <p:nvPr/>
        </p:nvPicPr>
        <p:blipFill>
          <a:blip r:embed="rId2" cstate="print">
            <a:extLst>
              <a:ext uri="{28A0092B-C50C-407E-A947-70E740481C1C}">
                <a14:useLocalDpi xmlns:a14="http://schemas.microsoft.com/office/drawing/2010/main" val="0"/>
              </a:ext>
            </a:extLst>
          </a:blip>
          <a:srcRect l="2333" t="72321" r="25365" b="2939"/>
          <a:stretch>
            <a:fillRect/>
          </a:stretch>
        </p:blipFill>
        <p:spPr bwMode="auto">
          <a:xfrm>
            <a:off x="0" y="4572000"/>
            <a:ext cx="34829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972CAFFC-1598-4478-8797-4365F68E326B}" type="slidenum">
              <a:rPr lang="en-US" sz="1400"/>
              <a:pPr algn="r" eaLnBrk="1" hangingPunct="1"/>
              <a:t>22</a:t>
            </a:fld>
            <a:endParaRPr lang="en-US" sz="1400"/>
          </a:p>
        </p:txBody>
      </p:sp>
      <p:sp>
        <p:nvSpPr>
          <p:cNvPr id="25606"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7"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5"/>
          <p:cNvSpPr txBox="1">
            <a:spLocks noChangeArrowheads="1"/>
          </p:cNvSpPr>
          <p:nvPr/>
        </p:nvSpPr>
        <p:spPr bwMode="auto">
          <a:xfrm>
            <a:off x="0" y="4572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CC0099"/>
                </a:solidFill>
              </a:rPr>
              <a:t>Energy:</a:t>
            </a:r>
            <a:r>
              <a:rPr lang="en-US" sz="2200" b="1">
                <a:solidFill>
                  <a:srgbClr val="CC0099"/>
                </a:solidFill>
              </a:rPr>
              <a:t>   W or w(t) = energy       (in joules, where 1J = 1W</a:t>
            </a:r>
            <a:r>
              <a:rPr lang="en-US" sz="2200" b="1">
                <a:solidFill>
                  <a:srgbClr val="CC0099"/>
                </a:solidFill>
                <a:sym typeface="Symbol" pitchFamily="18" charset="2"/>
              </a:rPr>
              <a:t>s )</a:t>
            </a:r>
            <a:endParaRPr lang="en-US" sz="2200" b="1">
              <a:solidFill>
                <a:srgbClr val="CC0099"/>
              </a:solidFill>
            </a:endParaRPr>
          </a:p>
        </p:txBody>
      </p:sp>
      <p:graphicFrame>
        <p:nvGraphicFramePr>
          <p:cNvPr id="26627" name="Object 6"/>
          <p:cNvGraphicFramePr>
            <a:graphicFrameLocks noChangeAspect="1"/>
          </p:cNvGraphicFramePr>
          <p:nvPr/>
        </p:nvGraphicFramePr>
        <p:xfrm>
          <a:off x="1219200" y="990600"/>
          <a:ext cx="4152900" cy="928688"/>
        </p:xfrm>
        <a:graphic>
          <a:graphicData uri="http://schemas.openxmlformats.org/presentationml/2006/ole">
            <mc:AlternateContent xmlns:mc="http://schemas.openxmlformats.org/markup-compatibility/2006">
              <mc:Choice xmlns:v="urn:schemas-microsoft-com:vml" Requires="v">
                <p:oleObj spid="_x0000_s26650" name="Equation" r:id="rId3" imgW="2438400" imgH="457200" progId="">
                  <p:embed/>
                </p:oleObj>
              </mc:Choice>
              <mc:Fallback>
                <p:oleObj name="Equation" r:id="rId3" imgW="2438400" imgH="457200" progId="">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990600"/>
                        <a:ext cx="4152900" cy="928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28" name="Text Box 7"/>
          <p:cNvSpPr txBox="1">
            <a:spLocks noChangeArrowheads="1"/>
          </p:cNvSpPr>
          <p:nvPr/>
        </p:nvSpPr>
        <p:spPr bwMode="auto">
          <a:xfrm>
            <a:off x="609600" y="2286000"/>
            <a:ext cx="6096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a:solidFill>
                  <a:schemeClr val="accent2"/>
                </a:solidFill>
              </a:rPr>
              <a:t>or</a:t>
            </a:r>
            <a:endParaRPr lang="en-US" sz="2200" b="1">
              <a:solidFill>
                <a:srgbClr val="CC0099"/>
              </a:solidFill>
            </a:endParaRPr>
          </a:p>
        </p:txBody>
      </p:sp>
      <p:graphicFrame>
        <p:nvGraphicFramePr>
          <p:cNvPr id="26629" name="Object 8"/>
          <p:cNvGraphicFramePr>
            <a:graphicFrameLocks noChangeAspect="1"/>
          </p:cNvGraphicFramePr>
          <p:nvPr/>
        </p:nvGraphicFramePr>
        <p:xfrm>
          <a:off x="1524000" y="2057400"/>
          <a:ext cx="2603500" cy="923925"/>
        </p:xfrm>
        <a:graphic>
          <a:graphicData uri="http://schemas.openxmlformats.org/presentationml/2006/ole">
            <mc:AlternateContent xmlns:mc="http://schemas.openxmlformats.org/markup-compatibility/2006">
              <mc:Choice xmlns:v="urn:schemas-microsoft-com:vml" Requires="v">
                <p:oleObj spid="_x0000_s26651" name="Equation" r:id="rId5" imgW="1536700" imgH="469900" progId="">
                  <p:embed/>
                </p:oleObj>
              </mc:Choice>
              <mc:Fallback>
                <p:oleObj name="Equation" r:id="rId5" imgW="1536700" imgH="469900" progId="">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2057400"/>
                        <a:ext cx="2603500" cy="92392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0" name="Text Box 9"/>
          <p:cNvSpPr txBox="1">
            <a:spLocks noChangeArrowheads="1"/>
          </p:cNvSpPr>
          <p:nvPr/>
        </p:nvSpPr>
        <p:spPr bwMode="auto">
          <a:xfrm>
            <a:off x="0" y="31242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FF3300"/>
                </a:solidFill>
              </a:rPr>
              <a:t>Example</a:t>
            </a:r>
            <a:r>
              <a:rPr lang="en-US" sz="2200" b="1">
                <a:solidFill>
                  <a:srgbClr val="FF3300"/>
                </a:solidFill>
              </a:rPr>
              <a:t>:</a:t>
            </a:r>
            <a:r>
              <a:rPr lang="en-US" sz="2200">
                <a:solidFill>
                  <a:srgbClr val="FF3300"/>
                </a:solidFill>
              </a:rPr>
              <a:t>  Given p(t) below, find the energy at time t = 3 seconds</a:t>
            </a:r>
            <a:endParaRPr lang="en-US" sz="2200" b="1">
              <a:solidFill>
                <a:srgbClr val="CC0099"/>
              </a:solidFill>
            </a:endParaRPr>
          </a:p>
        </p:txBody>
      </p:sp>
      <p:graphicFrame>
        <p:nvGraphicFramePr>
          <p:cNvPr id="26631" name="Object 11"/>
          <p:cNvGraphicFramePr>
            <a:graphicFrameLocks noChangeAspect="1"/>
          </p:cNvGraphicFramePr>
          <p:nvPr/>
        </p:nvGraphicFramePr>
        <p:xfrm>
          <a:off x="0" y="3657600"/>
          <a:ext cx="4589463" cy="2514600"/>
        </p:xfrm>
        <a:graphic>
          <a:graphicData uri="http://schemas.openxmlformats.org/presentationml/2006/ole">
            <mc:AlternateContent xmlns:mc="http://schemas.openxmlformats.org/markup-compatibility/2006">
              <mc:Choice xmlns:v="urn:schemas-microsoft-com:vml" Requires="v">
                <p:oleObj spid="_x0000_s26652" name="Microsoft Draw Drawing" r:id="rId7" imgW="4375800" imgH="2369520" progId="">
                  <p:embed/>
                </p:oleObj>
              </mc:Choice>
              <mc:Fallback>
                <p:oleObj name="Microsoft Draw Drawing" r:id="rId7" imgW="4375800" imgH="2369520" progId="">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657600"/>
                        <a:ext cx="4589463" cy="2514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3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53870780-A120-4600-A02D-5F863C67E93B}" type="slidenum">
              <a:rPr lang="en-US" sz="1400"/>
              <a:pPr algn="r" eaLnBrk="1" hangingPunct="1"/>
              <a:t>23</a:t>
            </a:fld>
            <a:endParaRPr lang="en-US" sz="1400"/>
          </a:p>
        </p:txBody>
      </p:sp>
      <p:sp>
        <p:nvSpPr>
          <p:cNvPr id="2663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9"/>
          <p:cNvSpPr txBox="1">
            <a:spLocks noChangeArrowheads="1"/>
          </p:cNvSpPr>
          <p:nvPr/>
        </p:nvSpPr>
        <p:spPr bwMode="auto">
          <a:xfrm>
            <a:off x="0" y="381000"/>
            <a:ext cx="9144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FF3300"/>
                </a:solidFill>
              </a:rPr>
              <a:t>Example</a:t>
            </a:r>
            <a:r>
              <a:rPr lang="en-US" sz="2200" b="1">
                <a:solidFill>
                  <a:srgbClr val="FF3300"/>
                </a:solidFill>
              </a:rPr>
              <a:t>:</a:t>
            </a:r>
            <a:r>
              <a:rPr lang="en-US" sz="2200"/>
              <a:t>  </a:t>
            </a:r>
            <a:r>
              <a:rPr lang="en-US" sz="2200">
                <a:solidFill>
                  <a:srgbClr val="FF3300"/>
                </a:solidFill>
              </a:rPr>
              <a:t>If i(t) is the current entering the device shown below, sketch p(t) and w(t).</a:t>
            </a:r>
          </a:p>
        </p:txBody>
      </p:sp>
      <p:graphicFrame>
        <p:nvGraphicFramePr>
          <p:cNvPr id="27651" name="Object 0"/>
          <p:cNvGraphicFramePr>
            <a:graphicFrameLocks noChangeAspect="1"/>
          </p:cNvGraphicFramePr>
          <p:nvPr/>
        </p:nvGraphicFramePr>
        <p:xfrm>
          <a:off x="0" y="1219200"/>
          <a:ext cx="4727575" cy="2590800"/>
        </p:xfrm>
        <a:graphic>
          <a:graphicData uri="http://schemas.openxmlformats.org/presentationml/2006/ole">
            <mc:AlternateContent xmlns:mc="http://schemas.openxmlformats.org/markup-compatibility/2006">
              <mc:Choice xmlns:v="urn:schemas-microsoft-com:vml" Requires="v">
                <p:oleObj spid="_x0000_s27673" name="Microsoft Draw Drawing" r:id="rId3" imgW="4375800" imgH="2369520" progId="">
                  <p:embed/>
                </p:oleObj>
              </mc:Choice>
              <mc:Fallback>
                <p:oleObj name="Microsoft Draw Drawing" r:id="rId3" imgW="4375800" imgH="2369520" progId="">
                  <p:embed/>
                  <p:pic>
                    <p:nvPicPr>
                      <p:cNvPr id="0"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19200"/>
                        <a:ext cx="4727575"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7652" name="Group 47"/>
          <p:cNvGrpSpPr>
            <a:grpSpLocks/>
          </p:cNvGrpSpPr>
          <p:nvPr/>
        </p:nvGrpSpPr>
        <p:grpSpPr bwMode="auto">
          <a:xfrm>
            <a:off x="5184775" y="960438"/>
            <a:ext cx="3425825" cy="2468562"/>
            <a:chOff x="3266" y="605"/>
            <a:chExt cx="1859" cy="1296"/>
          </a:xfrm>
        </p:grpSpPr>
        <p:sp>
          <p:nvSpPr>
            <p:cNvPr id="27656" name="Rectangle 12"/>
            <p:cNvSpPr>
              <a:spLocks noChangeArrowheads="1"/>
            </p:cNvSpPr>
            <p:nvPr/>
          </p:nvSpPr>
          <p:spPr bwMode="auto">
            <a:xfrm>
              <a:off x="3822" y="1229"/>
              <a:ext cx="496" cy="288"/>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27657" name="Line 13"/>
            <p:cNvSpPr>
              <a:spLocks noChangeShapeType="1"/>
            </p:cNvSpPr>
            <p:nvPr/>
          </p:nvSpPr>
          <p:spPr bwMode="auto">
            <a:xfrm flipV="1">
              <a:off x="4085" y="893"/>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Line 14"/>
            <p:cNvSpPr>
              <a:spLocks noChangeShapeType="1"/>
            </p:cNvSpPr>
            <p:nvPr/>
          </p:nvSpPr>
          <p:spPr bwMode="auto">
            <a:xfrm flipH="1">
              <a:off x="3362" y="893"/>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9" name="Line 15"/>
            <p:cNvSpPr>
              <a:spLocks noChangeShapeType="1"/>
            </p:cNvSpPr>
            <p:nvPr/>
          </p:nvSpPr>
          <p:spPr bwMode="auto">
            <a:xfrm flipV="1">
              <a:off x="4085" y="1517"/>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0" name="Line 16"/>
            <p:cNvSpPr>
              <a:spLocks noChangeShapeType="1"/>
            </p:cNvSpPr>
            <p:nvPr/>
          </p:nvSpPr>
          <p:spPr bwMode="auto">
            <a:xfrm flipH="1">
              <a:off x="3362" y="1853"/>
              <a:ext cx="72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1" name="Oval 17"/>
            <p:cNvSpPr>
              <a:spLocks noChangeArrowheads="1"/>
            </p:cNvSpPr>
            <p:nvPr/>
          </p:nvSpPr>
          <p:spPr bwMode="auto">
            <a:xfrm>
              <a:off x="3266" y="845"/>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62" name="Oval 18"/>
            <p:cNvSpPr>
              <a:spLocks noChangeArrowheads="1"/>
            </p:cNvSpPr>
            <p:nvPr/>
          </p:nvSpPr>
          <p:spPr bwMode="auto">
            <a:xfrm>
              <a:off x="3266" y="1805"/>
              <a:ext cx="96" cy="96"/>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63" name="Text Box 19"/>
            <p:cNvSpPr txBox="1">
              <a:spLocks noChangeArrowheads="1"/>
            </p:cNvSpPr>
            <p:nvPr/>
          </p:nvSpPr>
          <p:spPr bwMode="auto">
            <a:xfrm>
              <a:off x="4450" y="1229"/>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 </a:t>
              </a:r>
              <a:r>
                <a:rPr lang="en-US" sz="1800"/>
                <a:t>6V</a:t>
              </a:r>
            </a:p>
          </p:txBody>
        </p:sp>
        <p:sp>
          <p:nvSpPr>
            <p:cNvPr id="27664" name="Text Box 20"/>
            <p:cNvSpPr txBox="1">
              <a:spLocks noChangeArrowheads="1"/>
            </p:cNvSpPr>
            <p:nvPr/>
          </p:nvSpPr>
          <p:spPr bwMode="auto">
            <a:xfrm>
              <a:off x="4582" y="941"/>
              <a:ext cx="5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800"/>
                <a:t>+</a:t>
              </a:r>
              <a:endParaRPr lang="en-US"/>
            </a:p>
          </p:txBody>
        </p:sp>
        <p:sp>
          <p:nvSpPr>
            <p:cNvPr id="27665" name="Text Box 21"/>
            <p:cNvSpPr txBox="1">
              <a:spLocks noChangeArrowheads="1"/>
            </p:cNvSpPr>
            <p:nvPr/>
          </p:nvSpPr>
          <p:spPr bwMode="auto">
            <a:xfrm>
              <a:off x="4618" y="1517"/>
              <a:ext cx="25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a:t>-</a:t>
              </a:r>
            </a:p>
          </p:txBody>
        </p:sp>
        <p:sp>
          <p:nvSpPr>
            <p:cNvPr id="27666" name="Text Box 45"/>
            <p:cNvSpPr txBox="1">
              <a:spLocks noChangeArrowheads="1"/>
            </p:cNvSpPr>
            <p:nvPr/>
          </p:nvSpPr>
          <p:spPr bwMode="auto">
            <a:xfrm>
              <a:off x="3266" y="605"/>
              <a:ext cx="543"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spcBef>
                  <a:spcPct val="50000"/>
                </a:spcBef>
              </a:pPr>
              <a:r>
                <a:rPr lang="en-US" sz="1800"/>
                <a:t> i(t)</a:t>
              </a:r>
              <a:endParaRPr lang="en-US"/>
            </a:p>
          </p:txBody>
        </p:sp>
        <p:sp>
          <p:nvSpPr>
            <p:cNvPr id="27667" name="Line 46"/>
            <p:cNvSpPr>
              <a:spLocks noChangeShapeType="1"/>
            </p:cNvSpPr>
            <p:nvPr/>
          </p:nvSpPr>
          <p:spPr bwMode="auto">
            <a:xfrm>
              <a:off x="3600" y="720"/>
              <a:ext cx="48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53"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77685B70-15A0-42A6-BA5D-AFF791BD5A8D}" type="slidenum">
              <a:rPr lang="en-US" sz="1400"/>
              <a:pPr algn="r" eaLnBrk="1" hangingPunct="1"/>
              <a:t>24</a:t>
            </a:fld>
            <a:endParaRPr lang="en-US" sz="1400"/>
          </a:p>
        </p:txBody>
      </p:sp>
      <p:sp>
        <p:nvSpPr>
          <p:cNvPr id="27654"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5"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5"/>
          <p:cNvSpPr txBox="1">
            <a:spLocks noChangeArrowheads="1"/>
          </p:cNvSpPr>
          <p:nvPr/>
        </p:nvSpPr>
        <p:spPr bwMode="auto">
          <a:xfrm>
            <a:off x="0" y="381000"/>
            <a:ext cx="91440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chemeClr val="accent2"/>
                </a:solidFill>
              </a:rPr>
              <a:t>Energy Cost</a:t>
            </a:r>
          </a:p>
          <a:p>
            <a:pPr eaLnBrk="1" hangingPunct="1"/>
            <a:r>
              <a:rPr lang="en-US" sz="2200">
                <a:solidFill>
                  <a:schemeClr val="accent2"/>
                </a:solidFill>
              </a:rPr>
              <a:t>Virginia Power charges for the amount of </a:t>
            </a:r>
            <a:r>
              <a:rPr lang="en-US" sz="2200" b="1" u="sng">
                <a:solidFill>
                  <a:schemeClr val="accent2"/>
                </a:solidFill>
              </a:rPr>
              <a:t>energy</a:t>
            </a:r>
            <a:r>
              <a:rPr lang="en-US" sz="2200">
                <a:solidFill>
                  <a:schemeClr val="accent2"/>
                </a:solidFill>
              </a:rPr>
              <a:t> that is used each month (power is the </a:t>
            </a:r>
            <a:r>
              <a:rPr lang="en-US" sz="2200" b="1" u="sng">
                <a:solidFill>
                  <a:schemeClr val="accent2"/>
                </a:solidFill>
              </a:rPr>
              <a:t>rate</a:t>
            </a:r>
            <a:r>
              <a:rPr lang="en-US" sz="2200">
                <a:solidFill>
                  <a:schemeClr val="accent2"/>
                </a:solidFill>
              </a:rPr>
              <a:t> at which the energy is used).</a:t>
            </a:r>
          </a:p>
          <a:p>
            <a:pPr eaLnBrk="1" hangingPunct="1"/>
            <a:r>
              <a:rPr lang="en-US" sz="2200">
                <a:solidFill>
                  <a:schemeClr val="accent2"/>
                </a:solidFill>
              </a:rPr>
              <a:t>The unit of energy used on power bills is the kilowatt-hour, kW</a:t>
            </a:r>
            <a:r>
              <a:rPr lang="en-US" sz="2200">
                <a:solidFill>
                  <a:schemeClr val="accent2"/>
                </a:solidFill>
                <a:sym typeface="Symbol" pitchFamily="18" charset="2"/>
              </a:rPr>
              <a:t></a:t>
            </a:r>
            <a:r>
              <a:rPr lang="en-US" sz="2200">
                <a:solidFill>
                  <a:schemeClr val="accent2"/>
                </a:solidFill>
              </a:rPr>
              <a:t>h.  </a:t>
            </a:r>
          </a:p>
          <a:p>
            <a:pPr eaLnBrk="1" hangingPunct="1"/>
            <a:r>
              <a:rPr lang="en-US" sz="2200">
                <a:solidFill>
                  <a:schemeClr val="accent2"/>
                </a:solidFill>
              </a:rPr>
              <a:t>1 kW</a:t>
            </a:r>
            <a:r>
              <a:rPr lang="en-US" sz="2200">
                <a:solidFill>
                  <a:schemeClr val="accent2"/>
                </a:solidFill>
                <a:sym typeface="Symbol" pitchFamily="18" charset="2"/>
              </a:rPr>
              <a:t></a:t>
            </a:r>
            <a:r>
              <a:rPr lang="en-US" sz="2200">
                <a:solidFill>
                  <a:schemeClr val="accent2"/>
                </a:solidFill>
              </a:rPr>
              <a:t>h = (1000W)(3600 s) = 3600000 W</a:t>
            </a:r>
            <a:r>
              <a:rPr lang="en-US" sz="2200">
                <a:solidFill>
                  <a:schemeClr val="accent2"/>
                </a:solidFill>
                <a:sym typeface="Symbol" pitchFamily="18" charset="2"/>
              </a:rPr>
              <a:t></a:t>
            </a:r>
            <a:r>
              <a:rPr lang="en-US" sz="2200">
                <a:solidFill>
                  <a:schemeClr val="accent2"/>
                </a:solidFill>
              </a:rPr>
              <a:t>s = 3.6 MJ</a:t>
            </a:r>
          </a:p>
          <a:p>
            <a:pPr eaLnBrk="1" hangingPunct="1"/>
            <a:r>
              <a:rPr lang="en-US" sz="2200">
                <a:solidFill>
                  <a:schemeClr val="accent2"/>
                </a:solidFill>
              </a:rPr>
              <a:t>A typical rate used for energy costs might be 8¢/ kW</a:t>
            </a:r>
            <a:r>
              <a:rPr lang="en-US" sz="2200">
                <a:solidFill>
                  <a:schemeClr val="accent2"/>
                </a:solidFill>
                <a:sym typeface="Symbol" pitchFamily="18" charset="2"/>
              </a:rPr>
              <a:t></a:t>
            </a:r>
            <a:r>
              <a:rPr lang="en-US" sz="2200">
                <a:solidFill>
                  <a:schemeClr val="accent2"/>
                </a:solidFill>
              </a:rPr>
              <a:t>h (discuss)</a:t>
            </a:r>
          </a:p>
          <a:p>
            <a:pPr eaLnBrk="1" hangingPunct="1"/>
            <a:r>
              <a:rPr lang="en-US" sz="2200">
                <a:solidFill>
                  <a:schemeClr val="accent2"/>
                </a:solidFill>
              </a:rPr>
              <a:t>If energy is used linearly, then </a:t>
            </a:r>
          </a:p>
        </p:txBody>
      </p:sp>
      <p:graphicFrame>
        <p:nvGraphicFramePr>
          <p:cNvPr id="28675" name="Object 0"/>
          <p:cNvGraphicFramePr>
            <a:graphicFrameLocks noChangeAspect="1"/>
          </p:cNvGraphicFramePr>
          <p:nvPr/>
        </p:nvGraphicFramePr>
        <p:xfrm>
          <a:off x="3505200" y="2743200"/>
          <a:ext cx="4191000" cy="722313"/>
        </p:xfrm>
        <a:graphic>
          <a:graphicData uri="http://schemas.openxmlformats.org/presentationml/2006/ole">
            <mc:AlternateContent xmlns:mc="http://schemas.openxmlformats.org/markup-compatibility/2006">
              <mc:Choice xmlns:v="urn:schemas-microsoft-com:vml" Requires="v">
                <p:oleObj spid="_x0000_s28691" name="Equation" r:id="rId3" imgW="2667000" imgH="393700" progId="">
                  <p:embed/>
                </p:oleObj>
              </mc:Choice>
              <mc:Fallback>
                <p:oleObj name="Equation" r:id="rId3" imgW="2667000" imgH="393700"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743200"/>
                        <a:ext cx="4191000" cy="722313"/>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6" name="Object 1"/>
          <p:cNvGraphicFramePr>
            <a:graphicFrameLocks noChangeAspect="1"/>
          </p:cNvGraphicFramePr>
          <p:nvPr/>
        </p:nvGraphicFramePr>
        <p:xfrm>
          <a:off x="0" y="4030663"/>
          <a:ext cx="4724400" cy="2827337"/>
        </p:xfrm>
        <a:graphic>
          <a:graphicData uri="http://schemas.openxmlformats.org/presentationml/2006/ole">
            <mc:AlternateContent xmlns:mc="http://schemas.openxmlformats.org/markup-compatibility/2006">
              <mc:Choice xmlns:v="urn:schemas-microsoft-com:vml" Requires="v">
                <p:oleObj spid="_x0000_s28692" name="Document" r:id="rId5" imgW="5652516" imgH="2827020" progId="Word.Document.8">
                  <p:embed/>
                </p:oleObj>
              </mc:Choice>
              <mc:Fallback>
                <p:oleObj name="Document" r:id="rId5" imgW="5652516" imgH="2827020" progId="Word.Document.8">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l="10783" r="5644"/>
                      <a:stretch>
                        <a:fillRect/>
                      </a:stretch>
                    </p:blipFill>
                    <p:spPr bwMode="auto">
                      <a:xfrm>
                        <a:off x="0" y="4030663"/>
                        <a:ext cx="4724400" cy="282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677" name="Text Box 21"/>
          <p:cNvSpPr txBox="1">
            <a:spLocks noChangeArrowheads="1"/>
          </p:cNvSpPr>
          <p:nvPr/>
        </p:nvSpPr>
        <p:spPr bwMode="auto">
          <a:xfrm>
            <a:off x="0" y="3505200"/>
            <a:ext cx="77724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u="sng">
                <a:solidFill>
                  <a:schemeClr val="accent2"/>
                </a:solidFill>
              </a:rPr>
              <a:t>Typical power rates for appliances</a:t>
            </a:r>
            <a:r>
              <a:rPr lang="en-US" sz="2200">
                <a:solidFill>
                  <a:schemeClr val="accent2"/>
                </a:solidFill>
              </a:rPr>
              <a:t>:</a:t>
            </a:r>
            <a:endParaRPr lang="en-US" sz="2200"/>
          </a:p>
        </p:txBody>
      </p:sp>
      <p:sp>
        <p:nvSpPr>
          <p:cNvPr id="28678"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934B9AA5-DB88-4687-96B8-007121FEF4D1}" type="slidenum">
              <a:rPr lang="en-US" sz="1400"/>
              <a:pPr algn="r" eaLnBrk="1" hangingPunct="1"/>
              <a:t>25</a:t>
            </a:fld>
            <a:endParaRPr lang="en-US" sz="1400"/>
          </a:p>
        </p:txBody>
      </p:sp>
      <p:sp>
        <p:nvSpPr>
          <p:cNvPr id="28679"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0"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5"/>
          <p:cNvSpPr txBox="1">
            <a:spLocks noChangeArrowheads="1"/>
          </p:cNvSpPr>
          <p:nvPr/>
        </p:nvSpPr>
        <p:spPr bwMode="auto">
          <a:xfrm>
            <a:off x="0" y="457200"/>
            <a:ext cx="91440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US" sz="2200" b="1" u="sng">
                <a:solidFill>
                  <a:srgbClr val="FF3300"/>
                </a:solidFill>
              </a:rPr>
              <a:t>Example:</a:t>
            </a:r>
            <a:r>
              <a:rPr lang="en-US" sz="2200">
                <a:solidFill>
                  <a:srgbClr val="FF3300"/>
                </a:solidFill>
              </a:rPr>
              <a:t>  Calculate the monthly cost to keep a porch light on each night.</a:t>
            </a:r>
            <a:r>
              <a:rPr lang="en-US" sz="2200">
                <a:solidFill>
                  <a:schemeClr val="accent2"/>
                </a:solidFill>
              </a:rPr>
              <a:t> </a:t>
            </a:r>
            <a:endParaRPr lang="en-US" sz="2200" b="1" u="sng">
              <a:solidFill>
                <a:schemeClr val="accent2"/>
              </a:solidFill>
            </a:endParaRPr>
          </a:p>
        </p:txBody>
      </p:sp>
      <p:sp>
        <p:nvSpPr>
          <p:cNvPr id="29699"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91E74E24-FADB-430A-8CF9-72FE8FB14B67}" type="slidenum">
              <a:rPr lang="en-US" sz="1400"/>
              <a:pPr algn="r" eaLnBrk="1" hangingPunct="1"/>
              <a:t>26</a:t>
            </a:fld>
            <a:endParaRPr lang="en-US" sz="1400"/>
          </a:p>
        </p:txBody>
      </p:sp>
      <p:sp>
        <p:nvSpPr>
          <p:cNvPr id="29700"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1"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0" y="4572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20000"/>
              </a:spcBef>
              <a:tabLst>
                <a:tab pos="228600" algn="l"/>
                <a:tab pos="520700" algn="l"/>
              </a:tabLst>
            </a:pPr>
            <a:r>
              <a:rPr lang="en-US" b="1">
                <a:solidFill>
                  <a:schemeClr val="accent2"/>
                </a:solidFill>
              </a:rPr>
              <a:t>Chapter 1 -</a:t>
            </a:r>
            <a:r>
              <a:rPr lang="en-US" b="1" u="sng">
                <a:solidFill>
                  <a:schemeClr val="accent2"/>
                </a:solidFill>
              </a:rPr>
              <a:t> Circuit Variables</a:t>
            </a:r>
          </a:p>
          <a:p>
            <a:pPr marL="228600" indent="-228600">
              <a:spcBef>
                <a:spcPct val="20000"/>
              </a:spcBef>
              <a:tabLst>
                <a:tab pos="228600" algn="l"/>
                <a:tab pos="520700" algn="l"/>
              </a:tabLst>
            </a:pPr>
            <a:endParaRPr lang="en-US" b="1" u="sng">
              <a:solidFill>
                <a:schemeClr val="accent2"/>
              </a:solidFill>
            </a:endParaRPr>
          </a:p>
          <a:p>
            <a:pPr marL="228600" indent="-228600">
              <a:spcBef>
                <a:spcPct val="20000"/>
              </a:spcBef>
              <a:tabLst>
                <a:tab pos="228600" algn="l"/>
                <a:tab pos="520700" algn="l"/>
              </a:tabLst>
            </a:pPr>
            <a:r>
              <a:rPr lang="en-US" b="1" u="sng">
                <a:solidFill>
                  <a:schemeClr val="accent2"/>
                </a:solidFill>
              </a:rPr>
              <a:t>Systems of Units</a:t>
            </a:r>
            <a:r>
              <a:rPr lang="en-US">
                <a:solidFill>
                  <a:schemeClr val="accent2"/>
                </a:solidFill>
              </a:rPr>
              <a:t> </a:t>
            </a:r>
          </a:p>
          <a:p>
            <a:pPr marL="228600" indent="-228600">
              <a:spcBef>
                <a:spcPct val="20000"/>
              </a:spcBef>
              <a:buFontTx/>
              <a:buChar char="•"/>
              <a:tabLst>
                <a:tab pos="228600" algn="l"/>
                <a:tab pos="520700" algn="l"/>
              </a:tabLst>
            </a:pPr>
            <a:r>
              <a:rPr lang="en-US">
                <a:solidFill>
                  <a:schemeClr val="accent2"/>
                </a:solidFill>
              </a:rPr>
              <a:t>Most engineering disciplines have to routinely deal with two systems of units:  US units and SI units</a:t>
            </a:r>
          </a:p>
          <a:p>
            <a:pPr marL="228600" indent="-228600">
              <a:spcBef>
                <a:spcPct val="20000"/>
              </a:spcBef>
              <a:buFontTx/>
              <a:buChar char="•"/>
              <a:tabLst>
                <a:tab pos="228600" algn="l"/>
                <a:tab pos="520700" algn="l"/>
              </a:tabLst>
            </a:pPr>
            <a:r>
              <a:rPr lang="en-US">
                <a:solidFill>
                  <a:schemeClr val="accent2"/>
                </a:solidFill>
              </a:rPr>
              <a:t>Electrical engineering uses SI units almost exclusively</a:t>
            </a:r>
            <a:endParaRPr lang="en-US" sz="4000"/>
          </a:p>
        </p:txBody>
      </p:sp>
      <p:sp>
        <p:nvSpPr>
          <p:cNvPr id="6147" name="Rectangle 7"/>
          <p:cNvSpPr>
            <a:spLocks noChangeArrowheads="1"/>
          </p:cNvSpPr>
          <p:nvPr/>
        </p:nvSpPr>
        <p:spPr bwMode="auto">
          <a:xfrm>
            <a:off x="0" y="3352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20000"/>
              </a:spcBef>
              <a:tabLst>
                <a:tab pos="228600" algn="l"/>
                <a:tab pos="520700" algn="l"/>
              </a:tabLst>
            </a:pPr>
            <a:r>
              <a:rPr lang="en-US" b="1" u="sng">
                <a:solidFill>
                  <a:srgbClr val="FF3300"/>
                </a:solidFill>
              </a:rPr>
              <a:t>Example:</a:t>
            </a:r>
            <a:r>
              <a:rPr lang="en-US">
                <a:solidFill>
                  <a:srgbClr val="FF3300"/>
                </a:solidFill>
              </a:rPr>
              <a:t>  List various units used in electrical engineering courses</a:t>
            </a:r>
            <a:endParaRPr lang="en-US">
              <a:solidFill>
                <a:schemeClr val="accent2"/>
              </a:solidFill>
            </a:endParaRPr>
          </a:p>
        </p:txBody>
      </p:sp>
      <p:sp>
        <p:nvSpPr>
          <p:cNvPr id="6148"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B18EA1BD-8C42-4864-B6C8-04C63D6D9555}" type="slidenum">
              <a:rPr lang="en-US" sz="1400"/>
              <a:pPr algn="r" eaLnBrk="1" hangingPunct="1"/>
              <a:t>3</a:t>
            </a:fld>
            <a:endParaRPr lang="en-US" sz="1400"/>
          </a:p>
        </p:txBody>
      </p:sp>
      <p:sp>
        <p:nvSpPr>
          <p:cNvPr id="6149"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ChangeArrowheads="1"/>
          </p:cNvSpPr>
          <p:nvPr/>
        </p:nvSpPr>
        <p:spPr bwMode="auto">
          <a:xfrm>
            <a:off x="0" y="3810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20000"/>
              </a:spcBef>
              <a:tabLst>
                <a:tab pos="228600" algn="l"/>
                <a:tab pos="520700" algn="l"/>
              </a:tabLst>
            </a:pPr>
            <a:r>
              <a:rPr lang="en-US" sz="2200" b="1" u="sng">
                <a:solidFill>
                  <a:schemeClr val="accent2"/>
                </a:solidFill>
              </a:rPr>
              <a:t>SI System</a:t>
            </a:r>
            <a:r>
              <a:rPr lang="en-US" sz="2200">
                <a:solidFill>
                  <a:schemeClr val="accent2"/>
                </a:solidFill>
              </a:rPr>
              <a:t> </a:t>
            </a:r>
          </a:p>
          <a:p>
            <a:pPr marL="228600" indent="-228600">
              <a:spcBef>
                <a:spcPct val="20000"/>
              </a:spcBef>
              <a:buFontTx/>
              <a:buChar char="•"/>
              <a:tabLst>
                <a:tab pos="228600" algn="l"/>
                <a:tab pos="520700" algn="l"/>
              </a:tabLst>
            </a:pPr>
            <a:r>
              <a:rPr lang="en-US" sz="2200">
                <a:solidFill>
                  <a:schemeClr val="accent2"/>
                </a:solidFill>
              </a:rPr>
              <a:t>Recall that the SI system is a decimal system that uses prefixes as multipliers.</a:t>
            </a:r>
          </a:p>
          <a:p>
            <a:pPr marL="228600" indent="-228600">
              <a:spcBef>
                <a:spcPct val="20000"/>
              </a:spcBef>
              <a:buFontTx/>
              <a:buChar char="•"/>
              <a:tabLst>
                <a:tab pos="228600" algn="l"/>
                <a:tab pos="520700" algn="l"/>
              </a:tabLst>
            </a:pPr>
            <a:r>
              <a:rPr lang="en-US" sz="2200">
                <a:solidFill>
                  <a:schemeClr val="accent2"/>
                </a:solidFill>
              </a:rPr>
              <a:t>Some common SI prefixes are listed below:</a:t>
            </a:r>
          </a:p>
        </p:txBody>
      </p:sp>
      <p:sp>
        <p:nvSpPr>
          <p:cNvPr id="7171" name="Rectangle 6"/>
          <p:cNvSpPr>
            <a:spLocks noChangeArrowheads="1"/>
          </p:cNvSpPr>
          <p:nvPr/>
        </p:nvSpPr>
        <p:spPr bwMode="auto">
          <a:xfrm>
            <a:off x="4572000" y="2057400"/>
            <a:ext cx="4572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28600" algn="l"/>
                <a:tab pos="520700" algn="l"/>
              </a:tabLst>
            </a:pPr>
            <a:r>
              <a:rPr lang="en-US" sz="2200" b="1" u="sng">
                <a:solidFill>
                  <a:srgbClr val="FF3300"/>
                </a:solidFill>
              </a:rPr>
              <a:t>Example:</a:t>
            </a:r>
            <a:r>
              <a:rPr lang="en-US" sz="2200">
                <a:solidFill>
                  <a:srgbClr val="FF3300"/>
                </a:solidFill>
              </a:rPr>
              <a:t>  Ohm’s Law (V = IR) will be introduced in Chapter 2 where:</a:t>
            </a:r>
          </a:p>
          <a:p>
            <a:pPr>
              <a:spcBef>
                <a:spcPct val="20000"/>
              </a:spcBef>
              <a:tabLst>
                <a:tab pos="228600" algn="l"/>
                <a:tab pos="520700" algn="l"/>
              </a:tabLst>
            </a:pPr>
            <a:r>
              <a:rPr lang="en-US" sz="2200">
                <a:solidFill>
                  <a:srgbClr val="FF3300"/>
                </a:solidFill>
              </a:rPr>
              <a:t>V = voltage measured in volts, V</a:t>
            </a:r>
          </a:p>
          <a:p>
            <a:pPr>
              <a:spcBef>
                <a:spcPct val="20000"/>
              </a:spcBef>
              <a:tabLst>
                <a:tab pos="228600" algn="l"/>
                <a:tab pos="520700" algn="l"/>
              </a:tabLst>
            </a:pPr>
            <a:r>
              <a:rPr lang="en-US" sz="2200">
                <a:solidFill>
                  <a:srgbClr val="FF3300"/>
                </a:solidFill>
              </a:rPr>
              <a:t>I = current measured in amperes, A</a:t>
            </a:r>
          </a:p>
          <a:p>
            <a:pPr>
              <a:spcBef>
                <a:spcPct val="20000"/>
              </a:spcBef>
              <a:tabLst>
                <a:tab pos="228600" algn="l"/>
                <a:tab pos="520700" algn="l"/>
              </a:tabLst>
            </a:pPr>
            <a:r>
              <a:rPr lang="en-US" sz="2200">
                <a:solidFill>
                  <a:srgbClr val="FF3300"/>
                </a:solidFill>
              </a:rPr>
              <a:t>R = resistance measured in ohms, </a:t>
            </a:r>
            <a:r>
              <a:rPr lang="en-US" sz="2200">
                <a:solidFill>
                  <a:srgbClr val="FF3300"/>
                </a:solidFill>
                <a:sym typeface="Symbol" pitchFamily="18" charset="2"/>
              </a:rPr>
              <a:t></a:t>
            </a:r>
          </a:p>
          <a:p>
            <a:pPr>
              <a:spcBef>
                <a:spcPct val="20000"/>
              </a:spcBef>
              <a:tabLst>
                <a:tab pos="228600" algn="l"/>
                <a:tab pos="520700" algn="l"/>
              </a:tabLst>
            </a:pPr>
            <a:r>
              <a:rPr lang="en-US" sz="2200">
                <a:solidFill>
                  <a:srgbClr val="FF3300"/>
                </a:solidFill>
                <a:sym typeface="Symbol" pitchFamily="18" charset="2"/>
              </a:rPr>
              <a:t>and 1V = (1A)(1 )</a:t>
            </a:r>
          </a:p>
        </p:txBody>
      </p:sp>
      <p:graphicFrame>
        <p:nvGraphicFramePr>
          <p:cNvPr id="7172" name="Object 7"/>
          <p:cNvGraphicFramePr>
            <a:graphicFrameLocks noChangeAspect="1"/>
          </p:cNvGraphicFramePr>
          <p:nvPr/>
        </p:nvGraphicFramePr>
        <p:xfrm>
          <a:off x="152400" y="1752600"/>
          <a:ext cx="4419600" cy="3503613"/>
        </p:xfrm>
        <a:graphic>
          <a:graphicData uri="http://schemas.openxmlformats.org/presentationml/2006/ole">
            <mc:AlternateContent xmlns:mc="http://schemas.openxmlformats.org/markup-compatibility/2006">
              <mc:Choice xmlns:v="urn:schemas-microsoft-com:vml" Requires="v">
                <p:oleObj spid="_x0000_s7182" name="Document" r:id="rId3" imgW="5533644" imgH="3159252" progId="Word.Document.8">
                  <p:embed/>
                </p:oleObj>
              </mc:Choice>
              <mc:Fallback>
                <p:oleObj name="Document" r:id="rId3" imgW="5533644" imgH="3159252" progId="Word.Document.8">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r="36679"/>
                      <a:stretch>
                        <a:fillRect/>
                      </a:stretch>
                    </p:blipFill>
                    <p:spPr bwMode="auto">
                      <a:xfrm>
                        <a:off x="152400" y="1752600"/>
                        <a:ext cx="4419600"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2" name="Rectangle 8"/>
          <p:cNvSpPr>
            <a:spLocks noChangeArrowheads="1"/>
          </p:cNvSpPr>
          <p:nvPr/>
        </p:nvSpPr>
        <p:spPr bwMode="auto">
          <a:xfrm>
            <a:off x="0" y="5181600"/>
            <a:ext cx="9144000" cy="1487488"/>
          </a:xfrm>
          <a:prstGeom prst="rect">
            <a:avLst/>
          </a:prstGeom>
          <a:noFill/>
          <a:ln w="9525">
            <a:noFill/>
            <a:miter lim="800000"/>
            <a:headEnd/>
            <a:tailEnd/>
          </a:ln>
        </p:spPr>
        <p:txBody>
          <a:bodyPr/>
          <a:lstStyle/>
          <a:p>
            <a:pPr marL="457200" indent="-457200">
              <a:spcBef>
                <a:spcPct val="20000"/>
              </a:spcBef>
              <a:buFontTx/>
              <a:buAutoNum type="alphaUcParenR"/>
              <a:tabLst>
                <a:tab pos="228600" algn="l"/>
                <a:tab pos="520700" algn="l"/>
              </a:tabLst>
              <a:defRPr/>
            </a:pPr>
            <a:r>
              <a:rPr lang="en-US" dirty="0">
                <a:solidFill>
                  <a:srgbClr val="FF3300"/>
                </a:solidFill>
                <a:cs typeface="+mn-cs"/>
                <a:sym typeface="Symbol" pitchFamily="18" charset="2"/>
              </a:rPr>
              <a:t>if I = 50.0 </a:t>
            </a:r>
            <a:r>
              <a:rPr lang="en-US" dirty="0" err="1">
                <a:solidFill>
                  <a:srgbClr val="FF3300"/>
                </a:solidFill>
                <a:cs typeface="+mn-cs"/>
                <a:sym typeface="Symbol" pitchFamily="18" charset="2"/>
              </a:rPr>
              <a:t>nA</a:t>
            </a:r>
            <a:r>
              <a:rPr lang="en-US" dirty="0">
                <a:solidFill>
                  <a:srgbClr val="FF3300"/>
                </a:solidFill>
                <a:cs typeface="+mn-cs"/>
                <a:sym typeface="Symbol" pitchFamily="18" charset="2"/>
              </a:rPr>
              <a:t> and R = 40.0 k , calculate V</a:t>
            </a:r>
          </a:p>
          <a:p>
            <a:pPr marL="457200" indent="-457200">
              <a:spcBef>
                <a:spcPct val="20000"/>
              </a:spcBef>
              <a:tabLst>
                <a:tab pos="228600" algn="l"/>
                <a:tab pos="520700" algn="l"/>
              </a:tabLst>
              <a:defRPr/>
            </a:pPr>
            <a:endParaRPr lang="en-US" dirty="0">
              <a:solidFill>
                <a:srgbClr val="FF3300"/>
              </a:solidFill>
              <a:cs typeface="+mn-cs"/>
              <a:sym typeface="Symbol" pitchFamily="18" charset="2"/>
            </a:endParaRPr>
          </a:p>
          <a:p>
            <a:pPr>
              <a:spcBef>
                <a:spcPct val="20000"/>
              </a:spcBef>
              <a:tabLst>
                <a:tab pos="228600" algn="l"/>
                <a:tab pos="520700" algn="l"/>
              </a:tabLst>
              <a:defRPr/>
            </a:pPr>
            <a:r>
              <a:rPr lang="en-US" dirty="0">
                <a:solidFill>
                  <a:srgbClr val="FF3300"/>
                </a:solidFill>
                <a:cs typeface="+mn-cs"/>
                <a:sym typeface="Symbol" pitchFamily="18" charset="2"/>
              </a:rPr>
              <a:t>B)  if R = 10.0 k  and V = 3.75 mV, calculate I</a:t>
            </a:r>
          </a:p>
          <a:p>
            <a:pPr>
              <a:spcBef>
                <a:spcPct val="20000"/>
              </a:spcBef>
              <a:tabLst>
                <a:tab pos="228600" algn="l"/>
                <a:tab pos="520700" algn="l"/>
              </a:tabLst>
              <a:defRPr/>
            </a:pPr>
            <a:endParaRPr lang="en-US" dirty="0">
              <a:solidFill>
                <a:srgbClr val="FF3300"/>
              </a:solidFill>
              <a:cs typeface="+mn-cs"/>
              <a:sym typeface="Symbol" pitchFamily="18" charset="2"/>
            </a:endParaRPr>
          </a:p>
        </p:txBody>
      </p:sp>
      <p:sp>
        <p:nvSpPr>
          <p:cNvPr id="7174"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F1C7A530-8C0F-4EDA-9D79-D12288FB7158}" type="slidenum">
              <a:rPr lang="en-US" sz="1400"/>
              <a:pPr algn="r" eaLnBrk="1" hangingPunct="1"/>
              <a:t>4</a:t>
            </a:fld>
            <a:endParaRPr lang="en-US" sz="1400"/>
          </a:p>
        </p:txBody>
      </p:sp>
      <p:sp>
        <p:nvSpPr>
          <p:cNvPr id="7175"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0" y="38100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spcBef>
                <a:spcPct val="20000"/>
              </a:spcBef>
              <a:tabLst>
                <a:tab pos="228600" algn="l"/>
                <a:tab pos="520700" algn="l"/>
              </a:tabLst>
            </a:pPr>
            <a:r>
              <a:rPr lang="en-US" sz="2200" b="1" u="sng">
                <a:solidFill>
                  <a:schemeClr val="accent2"/>
                </a:solidFill>
              </a:rPr>
              <a:t>SI System</a:t>
            </a:r>
            <a:r>
              <a:rPr lang="en-US" sz="2200">
                <a:solidFill>
                  <a:schemeClr val="accent2"/>
                </a:solidFill>
              </a:rPr>
              <a:t> </a:t>
            </a:r>
          </a:p>
          <a:p>
            <a:pPr marL="228600" indent="-228600">
              <a:lnSpc>
                <a:spcPct val="90000"/>
              </a:lnSpc>
              <a:spcBef>
                <a:spcPct val="20000"/>
              </a:spcBef>
              <a:buFontTx/>
              <a:buChar char="•"/>
              <a:tabLst>
                <a:tab pos="228600" algn="l"/>
                <a:tab pos="520700" algn="l"/>
              </a:tabLst>
            </a:pPr>
            <a:r>
              <a:rPr lang="en-US" sz="2200">
                <a:solidFill>
                  <a:schemeClr val="accent2"/>
                </a:solidFill>
              </a:rPr>
              <a:t>The SI system is built on a system of 7 base units.</a:t>
            </a:r>
          </a:p>
          <a:p>
            <a:pPr marL="228600" indent="-228600">
              <a:lnSpc>
                <a:spcPct val="90000"/>
              </a:lnSpc>
              <a:spcBef>
                <a:spcPct val="20000"/>
              </a:spcBef>
              <a:buFontTx/>
              <a:buChar char="•"/>
              <a:tabLst>
                <a:tab pos="228600" algn="l"/>
                <a:tab pos="520700" algn="l"/>
              </a:tabLst>
            </a:pPr>
            <a:r>
              <a:rPr lang="en-US" sz="2200">
                <a:solidFill>
                  <a:schemeClr val="accent2"/>
                </a:solidFill>
              </a:rPr>
              <a:t>4 of the 7 base units are shown below (the 4 that mainly affect this course) </a:t>
            </a:r>
          </a:p>
          <a:p>
            <a:pPr marL="228600" indent="-228600">
              <a:lnSpc>
                <a:spcPct val="90000"/>
              </a:lnSpc>
              <a:spcBef>
                <a:spcPct val="20000"/>
              </a:spcBef>
              <a:buFontTx/>
              <a:buChar char="•"/>
              <a:tabLst>
                <a:tab pos="228600" algn="l"/>
                <a:tab pos="520700" algn="l"/>
              </a:tabLst>
            </a:pPr>
            <a:r>
              <a:rPr lang="en-US" sz="2200">
                <a:solidFill>
                  <a:schemeClr val="accent2"/>
                </a:solidFill>
              </a:rPr>
              <a:t>Other units (derived units) are built on these base units.</a:t>
            </a:r>
          </a:p>
        </p:txBody>
      </p:sp>
      <p:graphicFrame>
        <p:nvGraphicFramePr>
          <p:cNvPr id="8195" name="Object 1024"/>
          <p:cNvGraphicFramePr>
            <a:graphicFrameLocks noChangeAspect="1"/>
          </p:cNvGraphicFramePr>
          <p:nvPr/>
        </p:nvGraphicFramePr>
        <p:xfrm>
          <a:off x="1752600" y="1981200"/>
          <a:ext cx="4721225" cy="2133600"/>
        </p:xfrm>
        <a:graphic>
          <a:graphicData uri="http://schemas.openxmlformats.org/presentationml/2006/ole">
            <mc:AlternateContent xmlns:mc="http://schemas.openxmlformats.org/markup-compatibility/2006">
              <mc:Choice xmlns:v="urn:schemas-microsoft-com:vml" Requires="v">
                <p:oleObj spid="_x0000_s8205" name="Document" r:id="rId3" imgW="5652516" imgH="1894332" progId="Word.Document.8">
                  <p:embed/>
                </p:oleObj>
              </mc:Choice>
              <mc:Fallback>
                <p:oleObj name="Document" r:id="rId3" imgW="5652516" imgH="1894332" progId="Word.Document.8">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r="25864"/>
                      <a:stretch>
                        <a:fillRect/>
                      </a:stretch>
                    </p:blipFill>
                    <p:spPr bwMode="auto">
                      <a:xfrm>
                        <a:off x="1752600" y="1981200"/>
                        <a:ext cx="47212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6" name="Rectangle 10"/>
          <p:cNvSpPr>
            <a:spLocks noChangeArrowheads="1"/>
          </p:cNvSpPr>
          <p:nvPr/>
        </p:nvSpPr>
        <p:spPr bwMode="auto">
          <a:xfrm>
            <a:off x="0" y="4038600"/>
            <a:ext cx="9144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228600" algn="l"/>
                <a:tab pos="520700" algn="l"/>
              </a:tabLst>
            </a:pPr>
            <a:r>
              <a:rPr lang="en-US" sz="2200">
                <a:solidFill>
                  <a:schemeClr val="accent2"/>
                </a:solidFill>
              </a:rPr>
              <a:t>The first three base units listed above are familiar and will not be defined here.  Electric current, along with some derived units, are perhaps not familiar and are defined in Chapter 1.  Specifically, definitions for the following five important quantities will be provided since these are key quantities in this course.</a:t>
            </a:r>
          </a:p>
          <a:p>
            <a:pPr>
              <a:spcBef>
                <a:spcPct val="20000"/>
              </a:spcBef>
              <a:tabLst>
                <a:tab pos="228600" algn="l"/>
                <a:tab pos="520700" algn="l"/>
              </a:tabLst>
            </a:pPr>
            <a:r>
              <a:rPr lang="en-US" sz="2200" b="1" i="1">
                <a:solidFill>
                  <a:schemeClr val="accent2"/>
                </a:solidFill>
              </a:rPr>
              <a:t>   Charge                   	Current		Voltage</a:t>
            </a:r>
          </a:p>
          <a:p>
            <a:pPr>
              <a:spcBef>
                <a:spcPct val="20000"/>
              </a:spcBef>
              <a:tabLst>
                <a:tab pos="228600" algn="l"/>
                <a:tab pos="520700" algn="l"/>
              </a:tabLst>
            </a:pPr>
            <a:r>
              <a:rPr lang="en-US" sz="2200" b="1" i="1">
                <a:solidFill>
                  <a:schemeClr val="accent2"/>
                </a:solidFill>
              </a:rPr>
              <a:t>	Power		Energy</a:t>
            </a:r>
          </a:p>
        </p:txBody>
      </p:sp>
      <p:sp>
        <p:nvSpPr>
          <p:cNvPr id="6149" name="Slide Number Placeholder 5"/>
          <p:cNvSpPr>
            <a:spLocks noGrp="1"/>
          </p:cNvSpPr>
          <p:nvPr>
            <p:ph type="sldNum" sz="quarter" idx="12"/>
          </p:nvPr>
        </p:nvSpPr>
        <p:spPr>
          <a:xfrm>
            <a:off x="7239000" y="0"/>
            <a:ext cx="1905000" cy="38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2DA618EB-3AAA-4FDE-AB00-D29B9EBB767D}" type="slidenum">
              <a:rPr lang="en-US" sz="1400" smtClean="0"/>
              <a:pPr eaLnBrk="1" hangingPunct="1">
                <a:defRPr/>
              </a:pPr>
              <a:t>5</a:t>
            </a:fld>
            <a:endParaRPr lang="en-US" sz="1400" smtClean="0"/>
          </a:p>
        </p:txBody>
      </p:sp>
      <p:sp>
        <p:nvSpPr>
          <p:cNvPr id="8198"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0" y="381000"/>
            <a:ext cx="9144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chemeClr val="accent2"/>
                </a:solidFill>
              </a:rPr>
              <a:t>Charge</a:t>
            </a:r>
            <a:r>
              <a:rPr lang="en-US" sz="2200">
                <a:solidFill>
                  <a:schemeClr val="accent2"/>
                </a:solidFill>
              </a:rPr>
              <a:t> </a:t>
            </a:r>
          </a:p>
          <a:p>
            <a:pPr>
              <a:lnSpc>
                <a:spcPct val="90000"/>
              </a:lnSpc>
              <a:spcBef>
                <a:spcPct val="20000"/>
              </a:spcBef>
              <a:tabLst>
                <a:tab pos="342900" algn="l"/>
                <a:tab pos="520700" algn="l"/>
              </a:tabLst>
            </a:pPr>
            <a:r>
              <a:rPr lang="en-US" sz="2200">
                <a:solidFill>
                  <a:schemeClr val="accent2"/>
                </a:solidFill>
              </a:rPr>
              <a:t>Charge is a difficult quantity to define.  One well-known circuits text defines charge as “the quantity of electricity responsible for electric phenomena.”  This is a little vague.  We will define charge as follows:</a:t>
            </a:r>
          </a:p>
          <a:p>
            <a:pPr>
              <a:lnSpc>
                <a:spcPct val="90000"/>
              </a:lnSpc>
              <a:spcBef>
                <a:spcPct val="20000"/>
              </a:spcBef>
              <a:buFontTx/>
              <a:buChar char="•"/>
              <a:tabLst>
                <a:tab pos="342900" algn="l"/>
                <a:tab pos="520700" algn="l"/>
              </a:tabLst>
            </a:pPr>
            <a:endParaRPr lang="en-US" sz="2200">
              <a:solidFill>
                <a:schemeClr val="accent2"/>
              </a:solidFill>
            </a:endParaRPr>
          </a:p>
          <a:p>
            <a:pPr>
              <a:lnSpc>
                <a:spcPct val="90000"/>
              </a:lnSpc>
              <a:spcBef>
                <a:spcPct val="20000"/>
              </a:spcBef>
              <a:tabLst>
                <a:tab pos="342900" algn="l"/>
                <a:tab pos="520700" algn="l"/>
              </a:tabLst>
            </a:pPr>
            <a:r>
              <a:rPr lang="en-US" sz="2200" b="1" u="sng">
                <a:solidFill>
                  <a:srgbClr val="CC0099"/>
                </a:solidFill>
              </a:rPr>
              <a:t>Charge</a:t>
            </a:r>
            <a:r>
              <a:rPr lang="en-US" sz="2200" b="1">
                <a:solidFill>
                  <a:srgbClr val="CC0099"/>
                </a:solidFill>
              </a:rPr>
              <a:t> -</a:t>
            </a:r>
            <a:r>
              <a:rPr lang="en-US" sz="2200" b="1">
                <a:solidFill>
                  <a:schemeClr val="accent2"/>
                </a:solidFill>
              </a:rPr>
              <a:t> </a:t>
            </a:r>
            <a:r>
              <a:rPr lang="en-US" sz="2200" b="1">
                <a:solidFill>
                  <a:srgbClr val="CC0099"/>
                </a:solidFill>
              </a:rPr>
              <a:t>an electrical property possessed by some materials that can result in forces of electrical attraction and repulsion.  These forces are somewhat similar to gravitational forces.  Charge is represented by the symbol q, Q, or q(t) and has units of coulombs, C.</a:t>
            </a:r>
          </a:p>
        </p:txBody>
      </p:sp>
      <p:graphicFrame>
        <p:nvGraphicFramePr>
          <p:cNvPr id="9219" name="Object 1024"/>
          <p:cNvGraphicFramePr>
            <a:graphicFrameLocks noChangeAspect="1"/>
          </p:cNvGraphicFramePr>
          <p:nvPr/>
        </p:nvGraphicFramePr>
        <p:xfrm>
          <a:off x="685800" y="3997325"/>
          <a:ext cx="2895600" cy="1425575"/>
        </p:xfrm>
        <a:graphic>
          <a:graphicData uri="http://schemas.openxmlformats.org/presentationml/2006/ole">
            <mc:AlternateContent xmlns:mc="http://schemas.openxmlformats.org/markup-compatibility/2006">
              <mc:Choice xmlns:v="urn:schemas-microsoft-com:vml" Requires="v">
                <p:oleObj spid="_x0000_s9250" name="Microsoft Draw Drawing" r:id="rId3" imgW="2040840" imgH="989640" progId="">
                  <p:embed/>
                </p:oleObj>
              </mc:Choice>
              <mc:Fallback>
                <p:oleObj name="Microsoft Draw Drawing" r:id="rId3" imgW="2040840" imgH="989640" progId="">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997325"/>
                        <a:ext cx="2895600" cy="1425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0" name="Rectangle 9"/>
          <p:cNvSpPr>
            <a:spLocks noChangeArrowheads="1"/>
          </p:cNvSpPr>
          <p:nvPr/>
        </p:nvSpPr>
        <p:spPr bwMode="auto">
          <a:xfrm>
            <a:off x="990600" y="3505200"/>
            <a:ext cx="2514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000" b="1" u="sng">
                <a:solidFill>
                  <a:schemeClr val="accent2"/>
                </a:solidFill>
              </a:rPr>
              <a:t>Gravitational Force</a:t>
            </a:r>
            <a:endParaRPr lang="en-US" sz="2000" b="1">
              <a:solidFill>
                <a:srgbClr val="CC0099"/>
              </a:solidFill>
            </a:endParaRPr>
          </a:p>
        </p:txBody>
      </p:sp>
      <p:graphicFrame>
        <p:nvGraphicFramePr>
          <p:cNvPr id="9221" name="Object 1025"/>
          <p:cNvGraphicFramePr>
            <a:graphicFrameLocks noChangeAspect="1"/>
          </p:cNvGraphicFramePr>
          <p:nvPr/>
        </p:nvGraphicFramePr>
        <p:xfrm>
          <a:off x="1219200" y="6108700"/>
          <a:ext cx="2179638" cy="749300"/>
        </p:xfrm>
        <a:graphic>
          <a:graphicData uri="http://schemas.openxmlformats.org/presentationml/2006/ole">
            <mc:AlternateContent xmlns:mc="http://schemas.openxmlformats.org/markup-compatibility/2006">
              <mc:Choice xmlns:v="urn:schemas-microsoft-com:vml" Requires="v">
                <p:oleObj spid="_x0000_s9251" name="Equation" r:id="rId5" imgW="1231366" imgH="418918" progId="">
                  <p:embed/>
                </p:oleObj>
              </mc:Choice>
              <mc:Fallback>
                <p:oleObj name="Equation" r:id="rId5" imgW="1231366" imgH="418918" progId="">
                  <p:embed/>
                  <p:pic>
                    <p:nvPicPr>
                      <p:cNvPr id="0"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6108700"/>
                        <a:ext cx="2179638" cy="7493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2" name="Rectangle 11"/>
          <p:cNvSpPr>
            <a:spLocks noChangeArrowheads="1"/>
          </p:cNvSpPr>
          <p:nvPr/>
        </p:nvSpPr>
        <p:spPr bwMode="auto">
          <a:xfrm>
            <a:off x="5029200" y="3505200"/>
            <a:ext cx="3429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000" b="1" u="sng">
                <a:solidFill>
                  <a:schemeClr val="accent2"/>
                </a:solidFill>
              </a:rPr>
              <a:t>Electric Force due to Charge</a:t>
            </a:r>
            <a:endParaRPr lang="en-US" sz="2000" b="1">
              <a:solidFill>
                <a:srgbClr val="CC0099"/>
              </a:solidFill>
            </a:endParaRPr>
          </a:p>
        </p:txBody>
      </p:sp>
      <p:sp>
        <p:nvSpPr>
          <p:cNvPr id="9223" name="Rectangle 12"/>
          <p:cNvSpPr>
            <a:spLocks noChangeArrowheads="1"/>
          </p:cNvSpPr>
          <p:nvPr/>
        </p:nvSpPr>
        <p:spPr bwMode="auto">
          <a:xfrm>
            <a:off x="914400" y="5638800"/>
            <a:ext cx="3581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1800" b="1">
                <a:solidFill>
                  <a:schemeClr val="accent2"/>
                </a:solidFill>
              </a:rPr>
              <a:t>Newton’s Law of Gravitation:</a:t>
            </a:r>
            <a:endParaRPr lang="en-US" sz="1800" b="1">
              <a:solidFill>
                <a:srgbClr val="CC0099"/>
              </a:solidFill>
            </a:endParaRPr>
          </a:p>
        </p:txBody>
      </p:sp>
      <p:sp>
        <p:nvSpPr>
          <p:cNvPr id="9224" name="Rectangle 13"/>
          <p:cNvSpPr>
            <a:spLocks noChangeArrowheads="1"/>
          </p:cNvSpPr>
          <p:nvPr/>
        </p:nvSpPr>
        <p:spPr bwMode="auto">
          <a:xfrm>
            <a:off x="5943600" y="5638800"/>
            <a:ext cx="2209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1800" b="1">
                <a:solidFill>
                  <a:schemeClr val="accent2"/>
                </a:solidFill>
              </a:rPr>
              <a:t>Coulomb’s Law:</a:t>
            </a:r>
            <a:endParaRPr lang="en-US" sz="1800" b="1">
              <a:solidFill>
                <a:srgbClr val="CC0099"/>
              </a:solidFill>
            </a:endParaRPr>
          </a:p>
        </p:txBody>
      </p:sp>
      <p:graphicFrame>
        <p:nvGraphicFramePr>
          <p:cNvPr id="9225" name="Object 1026"/>
          <p:cNvGraphicFramePr>
            <a:graphicFrameLocks noChangeAspect="1"/>
          </p:cNvGraphicFramePr>
          <p:nvPr/>
        </p:nvGraphicFramePr>
        <p:xfrm>
          <a:off x="5118100" y="3994150"/>
          <a:ext cx="2959100" cy="1428750"/>
        </p:xfrm>
        <a:graphic>
          <a:graphicData uri="http://schemas.openxmlformats.org/presentationml/2006/ole">
            <mc:AlternateContent xmlns:mc="http://schemas.openxmlformats.org/markup-compatibility/2006">
              <mc:Choice xmlns:v="urn:schemas-microsoft-com:vml" Requires="v">
                <p:oleObj spid="_x0000_s9252" name="Microsoft Draw Drawing" r:id="rId7" imgW="2078640" imgH="989640" progId="">
                  <p:embed/>
                </p:oleObj>
              </mc:Choice>
              <mc:Fallback>
                <p:oleObj name="Microsoft Draw Drawing" r:id="rId7" imgW="2078640" imgH="989640" progId="">
                  <p:embed/>
                  <p:pic>
                    <p:nvPicPr>
                      <p:cNvPr id="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18100" y="3994150"/>
                        <a:ext cx="2959100"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26" name="Object 1027"/>
          <p:cNvGraphicFramePr>
            <a:graphicFrameLocks noChangeAspect="1"/>
          </p:cNvGraphicFramePr>
          <p:nvPr/>
        </p:nvGraphicFramePr>
        <p:xfrm>
          <a:off x="5791200" y="6154738"/>
          <a:ext cx="2032000" cy="703262"/>
        </p:xfrm>
        <a:graphic>
          <a:graphicData uri="http://schemas.openxmlformats.org/presentationml/2006/ole">
            <mc:AlternateContent xmlns:mc="http://schemas.openxmlformats.org/markup-compatibility/2006">
              <mc:Choice xmlns:v="urn:schemas-microsoft-com:vml" Requires="v">
                <p:oleObj spid="_x0000_s9253" name="Equation" r:id="rId9" imgW="1193800" imgH="393700" progId="">
                  <p:embed/>
                </p:oleObj>
              </mc:Choice>
              <mc:Fallback>
                <p:oleObj name="Equation" r:id="rId9" imgW="1193800" imgH="393700" progId="">
                  <p:embed/>
                  <p:pic>
                    <p:nvPicPr>
                      <p:cNvPr id="0" name="Picture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91200" y="6154738"/>
                        <a:ext cx="2032000" cy="703262"/>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27"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D4B91EFB-11D1-4A68-AB2C-85469E9683B8}" type="slidenum">
              <a:rPr lang="en-US" sz="1400"/>
              <a:pPr algn="r" eaLnBrk="1" hangingPunct="1"/>
              <a:t>6</a:t>
            </a:fld>
            <a:endParaRPr lang="en-US" sz="1400"/>
          </a:p>
        </p:txBody>
      </p:sp>
      <p:sp>
        <p:nvSpPr>
          <p:cNvPr id="9228"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9"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0" y="381000"/>
            <a:ext cx="8229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a:solidFill>
                  <a:schemeClr val="accent2"/>
                </a:solidFill>
              </a:rPr>
              <a:t>Charge on an electron = -1.602 x 10</a:t>
            </a:r>
            <a:r>
              <a:rPr lang="en-US" sz="2200" baseline="30000">
                <a:solidFill>
                  <a:schemeClr val="accent2"/>
                </a:solidFill>
              </a:rPr>
              <a:t>-19</a:t>
            </a:r>
            <a:r>
              <a:rPr lang="en-US" sz="2200">
                <a:solidFill>
                  <a:schemeClr val="accent2"/>
                </a:solidFill>
              </a:rPr>
              <a:t> C</a:t>
            </a:r>
          </a:p>
          <a:p>
            <a:pPr>
              <a:spcBef>
                <a:spcPct val="20000"/>
              </a:spcBef>
              <a:tabLst>
                <a:tab pos="342900" algn="l"/>
                <a:tab pos="520700" algn="l"/>
              </a:tabLst>
            </a:pPr>
            <a:r>
              <a:rPr lang="en-US" sz="2200">
                <a:solidFill>
                  <a:schemeClr val="accent2"/>
                </a:solidFill>
              </a:rPr>
              <a:t>Charge on a proton = +1.602 x 10</a:t>
            </a:r>
            <a:r>
              <a:rPr lang="en-US" sz="2200" baseline="30000">
                <a:solidFill>
                  <a:schemeClr val="accent2"/>
                </a:solidFill>
              </a:rPr>
              <a:t>-19</a:t>
            </a:r>
            <a:r>
              <a:rPr lang="en-US" sz="2200">
                <a:solidFill>
                  <a:schemeClr val="accent2"/>
                </a:solidFill>
              </a:rPr>
              <a:t> C</a:t>
            </a:r>
          </a:p>
          <a:p>
            <a:pPr>
              <a:spcBef>
                <a:spcPct val="20000"/>
              </a:spcBef>
              <a:tabLst>
                <a:tab pos="342900" algn="l"/>
                <a:tab pos="520700" algn="l"/>
              </a:tabLst>
            </a:pPr>
            <a:r>
              <a:rPr lang="en-US" sz="2200">
                <a:solidFill>
                  <a:schemeClr val="accent2"/>
                </a:solidFill>
              </a:rPr>
              <a:t>Charge on a neutron = 0</a:t>
            </a:r>
          </a:p>
          <a:p>
            <a:pPr>
              <a:spcBef>
                <a:spcPct val="20000"/>
              </a:spcBef>
              <a:tabLst>
                <a:tab pos="342900" algn="l"/>
                <a:tab pos="520700" algn="l"/>
              </a:tabLst>
            </a:pPr>
            <a:r>
              <a:rPr lang="en-US" sz="2200">
                <a:solidFill>
                  <a:schemeClr val="accent2"/>
                </a:solidFill>
              </a:rPr>
              <a:t>Total charge on an atom = 0</a:t>
            </a:r>
          </a:p>
          <a:p>
            <a:pPr>
              <a:spcBef>
                <a:spcPct val="20000"/>
              </a:spcBef>
              <a:tabLst>
                <a:tab pos="342900" algn="l"/>
                <a:tab pos="520700" algn="l"/>
              </a:tabLst>
            </a:pPr>
            <a:endParaRPr lang="en-US" sz="2200">
              <a:solidFill>
                <a:schemeClr val="accent2"/>
              </a:solidFill>
            </a:endParaRPr>
          </a:p>
          <a:p>
            <a:pPr>
              <a:spcBef>
                <a:spcPct val="20000"/>
              </a:spcBef>
              <a:tabLst>
                <a:tab pos="342900" algn="l"/>
                <a:tab pos="520700" algn="l"/>
              </a:tabLst>
            </a:pPr>
            <a:r>
              <a:rPr lang="en-US" sz="2200">
                <a:solidFill>
                  <a:schemeClr val="accent2"/>
                </a:solidFill>
              </a:rPr>
              <a:t>Number of electrons needed to form 1C of charge = 6.24 x 10</a:t>
            </a:r>
            <a:r>
              <a:rPr lang="en-US" sz="2200" baseline="30000">
                <a:solidFill>
                  <a:schemeClr val="accent2"/>
                </a:solidFill>
              </a:rPr>
              <a:t>+18</a:t>
            </a:r>
            <a:endParaRPr lang="en-US" sz="2200">
              <a:solidFill>
                <a:schemeClr val="accent2"/>
              </a:solidFill>
            </a:endParaRPr>
          </a:p>
          <a:p>
            <a:pPr>
              <a:spcBef>
                <a:spcPct val="20000"/>
              </a:spcBef>
              <a:tabLst>
                <a:tab pos="342900" algn="l"/>
                <a:tab pos="520700" algn="l"/>
              </a:tabLst>
            </a:pPr>
            <a:endParaRPr lang="en-US" sz="2200">
              <a:solidFill>
                <a:schemeClr val="accent2"/>
              </a:solidFill>
            </a:endParaRPr>
          </a:p>
          <a:p>
            <a:pPr>
              <a:spcBef>
                <a:spcPct val="20000"/>
              </a:spcBef>
              <a:tabLst>
                <a:tab pos="342900" algn="l"/>
                <a:tab pos="520700" algn="l"/>
              </a:tabLst>
            </a:pPr>
            <a:r>
              <a:rPr lang="en-US" sz="2200">
                <a:solidFill>
                  <a:schemeClr val="accent2"/>
                </a:solidFill>
              </a:rPr>
              <a:t>The direction of the force of attraction/repulsion between charged particles depends on the relative polarities of the charges.  In particular,</a:t>
            </a:r>
          </a:p>
          <a:p>
            <a:pPr>
              <a:spcBef>
                <a:spcPct val="20000"/>
              </a:spcBef>
              <a:buFontTx/>
              <a:buChar char="•"/>
              <a:tabLst>
                <a:tab pos="342900" algn="l"/>
                <a:tab pos="520700" algn="l"/>
              </a:tabLst>
            </a:pPr>
            <a:r>
              <a:rPr lang="en-US" sz="2200">
                <a:solidFill>
                  <a:schemeClr val="accent2"/>
                </a:solidFill>
              </a:rPr>
              <a:t>  Opposite charges attract</a:t>
            </a:r>
          </a:p>
          <a:p>
            <a:pPr>
              <a:spcBef>
                <a:spcPct val="20000"/>
              </a:spcBef>
              <a:buFontTx/>
              <a:buChar char="•"/>
              <a:tabLst>
                <a:tab pos="342900" algn="l"/>
                <a:tab pos="520700" algn="l"/>
              </a:tabLst>
            </a:pPr>
            <a:r>
              <a:rPr lang="en-US" sz="2200">
                <a:solidFill>
                  <a:schemeClr val="accent2"/>
                </a:solidFill>
              </a:rPr>
              <a:t>  Like charges repel</a:t>
            </a:r>
          </a:p>
        </p:txBody>
      </p:sp>
      <p:sp>
        <p:nvSpPr>
          <p:cNvPr id="10243" name="Rectangle 14"/>
          <p:cNvSpPr>
            <a:spLocks noChangeArrowheads="1"/>
          </p:cNvSpPr>
          <p:nvPr/>
        </p:nvSpPr>
        <p:spPr bwMode="auto">
          <a:xfrm>
            <a:off x="0" y="5181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FF3300"/>
                </a:solidFill>
              </a:rPr>
              <a:t>Illustration</a:t>
            </a:r>
            <a:r>
              <a:rPr lang="en-US" sz="2200" b="1">
                <a:solidFill>
                  <a:srgbClr val="FF3300"/>
                </a:solidFill>
              </a:rPr>
              <a:t>:</a:t>
            </a:r>
            <a:endParaRPr lang="en-US" sz="2200">
              <a:solidFill>
                <a:schemeClr val="accent2"/>
              </a:solidFill>
            </a:endParaRPr>
          </a:p>
        </p:txBody>
      </p:sp>
      <p:sp>
        <p:nvSpPr>
          <p:cNvPr id="10244"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654B6680-6EE1-4CE9-BD1A-9E1D0C37A66C}" type="slidenum">
              <a:rPr lang="en-US" sz="1400"/>
              <a:pPr algn="r" eaLnBrk="1" hangingPunct="1"/>
              <a:t>7</a:t>
            </a:fld>
            <a:endParaRPr lang="en-US" sz="1400"/>
          </a:p>
        </p:txBody>
      </p:sp>
      <p:sp>
        <p:nvSpPr>
          <p:cNvPr id="10245"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ChangeArrowheads="1"/>
          </p:cNvSpPr>
          <p:nvPr/>
        </p:nvSpPr>
        <p:spPr bwMode="auto">
          <a:xfrm>
            <a:off x="0" y="3810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CC0099"/>
                </a:solidFill>
              </a:rPr>
              <a:t>Current</a:t>
            </a:r>
            <a:r>
              <a:rPr lang="en-US" sz="2200">
                <a:solidFill>
                  <a:srgbClr val="CC0099"/>
                </a:solidFill>
              </a:rPr>
              <a:t> – the rate of change of charge with respect to time</a:t>
            </a:r>
          </a:p>
        </p:txBody>
      </p:sp>
      <p:sp>
        <p:nvSpPr>
          <p:cNvPr id="11267" name="Rectangle 6"/>
          <p:cNvSpPr>
            <a:spLocks noChangeArrowheads="1"/>
          </p:cNvSpPr>
          <p:nvPr/>
        </p:nvSpPr>
        <p:spPr bwMode="auto">
          <a:xfrm>
            <a:off x="0" y="19812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chemeClr val="accent2"/>
                </a:solidFill>
              </a:rPr>
              <a:t>Illustration</a:t>
            </a:r>
            <a:r>
              <a:rPr lang="en-US" sz="2200" b="1">
                <a:solidFill>
                  <a:schemeClr val="accent2"/>
                </a:solidFill>
              </a:rPr>
              <a:t>:  </a:t>
            </a:r>
            <a:r>
              <a:rPr lang="en-US" sz="2200">
                <a:solidFill>
                  <a:schemeClr val="accent2"/>
                </a:solidFill>
              </a:rPr>
              <a:t>Current can be thought of as the amount of charge flowing through a conductor (such as a wire) that crosses some plane over a specified period of time.</a:t>
            </a:r>
          </a:p>
        </p:txBody>
      </p:sp>
      <p:graphicFrame>
        <p:nvGraphicFramePr>
          <p:cNvPr id="11268" name="Object 0"/>
          <p:cNvGraphicFramePr>
            <a:graphicFrameLocks noChangeAspect="1"/>
          </p:cNvGraphicFramePr>
          <p:nvPr/>
        </p:nvGraphicFramePr>
        <p:xfrm>
          <a:off x="685800" y="1066800"/>
          <a:ext cx="6232525" cy="739775"/>
        </p:xfrm>
        <a:graphic>
          <a:graphicData uri="http://schemas.openxmlformats.org/presentationml/2006/ole">
            <mc:AlternateContent xmlns:mc="http://schemas.openxmlformats.org/markup-compatibility/2006">
              <mc:Choice xmlns:v="urn:schemas-microsoft-com:vml" Requires="v">
                <p:oleObj spid="_x0000_s11287" name="Equation" r:id="rId3" imgW="3619500" imgH="393700" progId="">
                  <p:embed/>
                </p:oleObj>
              </mc:Choice>
              <mc:Fallback>
                <p:oleObj name="Equation" r:id="rId3" imgW="3619500" imgH="393700"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066800"/>
                        <a:ext cx="6232525" cy="73977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269" name="Group 13"/>
          <p:cNvGrpSpPr>
            <a:grpSpLocks/>
          </p:cNvGrpSpPr>
          <p:nvPr/>
        </p:nvGrpSpPr>
        <p:grpSpPr bwMode="auto">
          <a:xfrm>
            <a:off x="1600200" y="2590800"/>
            <a:ext cx="6096000" cy="2286000"/>
            <a:chOff x="1008" y="1801"/>
            <a:chExt cx="3284" cy="1223"/>
          </a:xfrm>
        </p:grpSpPr>
        <p:graphicFrame>
          <p:nvGraphicFramePr>
            <p:cNvPr id="11275" name="Object 1"/>
            <p:cNvGraphicFramePr>
              <a:graphicFrameLocks noChangeAspect="1"/>
            </p:cNvGraphicFramePr>
            <p:nvPr/>
          </p:nvGraphicFramePr>
          <p:xfrm>
            <a:off x="1008" y="1801"/>
            <a:ext cx="3284" cy="1223"/>
          </p:xfrm>
          <a:graphic>
            <a:graphicData uri="http://schemas.openxmlformats.org/presentationml/2006/ole">
              <mc:AlternateContent xmlns:mc="http://schemas.openxmlformats.org/markup-compatibility/2006">
                <mc:Choice xmlns:v="urn:schemas-microsoft-com:vml" Requires="v">
                  <p:oleObj spid="_x0000_s11288" name="Microsoft Draw Drawing" r:id="rId5" imgW="4015080" imgH="2074320" progId="">
                    <p:embed/>
                  </p:oleObj>
                </mc:Choice>
                <mc:Fallback>
                  <p:oleObj name="Microsoft Draw Drawing" r:id="rId5" imgW="4015080" imgH="2074320" progId="">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8" y="1801"/>
                          <a:ext cx="3284" cy="122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76" name="Line 10"/>
            <p:cNvSpPr>
              <a:spLocks noChangeShapeType="1"/>
            </p:cNvSpPr>
            <p:nvPr/>
          </p:nvSpPr>
          <p:spPr bwMode="auto">
            <a:xfrm>
              <a:off x="1200" y="2256"/>
              <a:ext cx="0" cy="322"/>
            </a:xfrm>
            <a:prstGeom prst="line">
              <a:avLst/>
            </a:prstGeom>
            <a:noFill/>
            <a:ln w="38100">
              <a:solidFill>
                <a:srgbClr val="FFCC99"/>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70" name="Rectangle 11"/>
          <p:cNvSpPr>
            <a:spLocks noChangeArrowheads="1"/>
          </p:cNvSpPr>
          <p:nvPr/>
        </p:nvSpPr>
        <p:spPr bwMode="auto">
          <a:xfrm>
            <a:off x="0" y="4724400"/>
            <a:ext cx="9144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chemeClr val="accent2"/>
                </a:solidFill>
              </a:rPr>
              <a:t>Direction of current:</a:t>
            </a:r>
            <a:r>
              <a:rPr lang="en-US" sz="2200" b="1">
                <a:solidFill>
                  <a:schemeClr val="accent2"/>
                </a:solidFill>
              </a:rPr>
              <a:t>  </a:t>
            </a:r>
            <a:r>
              <a:rPr lang="en-US" sz="2200">
                <a:solidFill>
                  <a:schemeClr val="accent2"/>
                </a:solidFill>
              </a:rPr>
              <a:t>There are two conventions for describing the direction of the current:</a:t>
            </a:r>
          </a:p>
          <a:p>
            <a:pPr>
              <a:spcBef>
                <a:spcPct val="20000"/>
              </a:spcBef>
              <a:tabLst>
                <a:tab pos="342900" algn="l"/>
                <a:tab pos="520700" algn="l"/>
              </a:tabLst>
            </a:pPr>
            <a:r>
              <a:rPr lang="en-US" sz="2200">
                <a:solidFill>
                  <a:schemeClr val="accent2"/>
                </a:solidFill>
              </a:rPr>
              <a:t>1)  electron flow</a:t>
            </a:r>
          </a:p>
          <a:p>
            <a:pPr>
              <a:spcBef>
                <a:spcPct val="20000"/>
              </a:spcBef>
              <a:tabLst>
                <a:tab pos="342900" algn="l"/>
                <a:tab pos="520700" algn="l"/>
              </a:tabLst>
            </a:pPr>
            <a:endParaRPr lang="en-US" sz="2200">
              <a:solidFill>
                <a:schemeClr val="accent2"/>
              </a:solidFill>
            </a:endParaRPr>
          </a:p>
          <a:p>
            <a:pPr>
              <a:spcBef>
                <a:spcPct val="20000"/>
              </a:spcBef>
              <a:tabLst>
                <a:tab pos="342900" algn="l"/>
                <a:tab pos="520700" algn="l"/>
              </a:tabLst>
            </a:pPr>
            <a:r>
              <a:rPr lang="en-US" sz="2200">
                <a:solidFill>
                  <a:schemeClr val="accent2"/>
                </a:solidFill>
              </a:rPr>
              <a:t>2)  conventional current flow</a:t>
            </a:r>
          </a:p>
        </p:txBody>
      </p:sp>
      <p:sp>
        <p:nvSpPr>
          <p:cNvPr id="11271" name="Rectangle 12"/>
          <p:cNvSpPr>
            <a:spLocks noChangeArrowheads="1"/>
          </p:cNvSpPr>
          <p:nvPr/>
        </p:nvSpPr>
        <p:spPr bwMode="auto">
          <a:xfrm>
            <a:off x="6934200" y="1295400"/>
            <a:ext cx="220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000">
                <a:solidFill>
                  <a:srgbClr val="CC0099"/>
                </a:solidFill>
              </a:rPr>
              <a:t>(So 1A = 1 C/s)</a:t>
            </a:r>
          </a:p>
        </p:txBody>
      </p:sp>
      <p:sp>
        <p:nvSpPr>
          <p:cNvPr id="11272"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381D4565-0BA9-4584-8775-BBE1F682B4F4}" type="slidenum">
              <a:rPr lang="en-US" sz="1400"/>
              <a:pPr algn="r" eaLnBrk="1" hangingPunct="1"/>
              <a:t>8</a:t>
            </a:fld>
            <a:endParaRPr lang="en-US" sz="1400"/>
          </a:p>
        </p:txBody>
      </p:sp>
      <p:sp>
        <p:nvSpPr>
          <p:cNvPr id="11273"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4"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ChangeArrowheads="1"/>
          </p:cNvSpPr>
          <p:nvPr/>
        </p:nvSpPr>
        <p:spPr bwMode="auto">
          <a:xfrm>
            <a:off x="0" y="38100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FF3300"/>
                </a:solidFill>
              </a:rPr>
              <a:t>Example</a:t>
            </a:r>
            <a:r>
              <a:rPr lang="en-US" sz="2200" b="1">
                <a:solidFill>
                  <a:srgbClr val="FF3300"/>
                </a:solidFill>
              </a:rPr>
              <a:t>:  </a:t>
            </a:r>
            <a:r>
              <a:rPr lang="en-US" sz="2200">
                <a:solidFill>
                  <a:srgbClr val="FF3300"/>
                </a:solidFill>
              </a:rPr>
              <a:t>25 billion electrons pass a given point in a conductor in 3 </a:t>
            </a:r>
            <a:r>
              <a:rPr lang="en-US" sz="2200">
                <a:solidFill>
                  <a:srgbClr val="FF3300"/>
                </a:solidFill>
                <a:sym typeface="Symbol" pitchFamily="18" charset="2"/>
              </a:rPr>
              <a:t></a:t>
            </a:r>
            <a:r>
              <a:rPr lang="en-US" sz="2200">
                <a:solidFill>
                  <a:srgbClr val="FF3300"/>
                </a:solidFill>
              </a:rPr>
              <a:t>s.  Determine the current I.</a:t>
            </a:r>
          </a:p>
        </p:txBody>
      </p:sp>
      <p:sp>
        <p:nvSpPr>
          <p:cNvPr id="12291" name="Rectangle 10"/>
          <p:cNvSpPr>
            <a:spLocks noChangeArrowheads="1"/>
          </p:cNvSpPr>
          <p:nvPr/>
        </p:nvSpPr>
        <p:spPr bwMode="auto">
          <a:xfrm>
            <a:off x="0" y="33528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chemeClr val="accent2"/>
                </a:solidFill>
              </a:rPr>
              <a:t>Key relationships:</a:t>
            </a:r>
            <a:endParaRPr lang="en-US" sz="2200">
              <a:solidFill>
                <a:schemeClr val="accent2"/>
              </a:solidFill>
            </a:endParaRPr>
          </a:p>
        </p:txBody>
      </p:sp>
      <p:graphicFrame>
        <p:nvGraphicFramePr>
          <p:cNvPr id="12292" name="Object 11"/>
          <p:cNvGraphicFramePr>
            <a:graphicFrameLocks noChangeAspect="1"/>
          </p:cNvGraphicFramePr>
          <p:nvPr/>
        </p:nvGraphicFramePr>
        <p:xfrm>
          <a:off x="0" y="3962400"/>
          <a:ext cx="7580313" cy="914400"/>
        </p:xfrm>
        <a:graphic>
          <a:graphicData uri="http://schemas.openxmlformats.org/presentationml/2006/ole">
            <mc:AlternateContent xmlns:mc="http://schemas.openxmlformats.org/markup-compatibility/2006">
              <mc:Choice xmlns:v="urn:schemas-microsoft-com:vml" Requires="v">
                <p:oleObj spid="_x0000_s12302" name="Equation" r:id="rId3" imgW="4483100" imgH="469900" progId="">
                  <p:embed/>
                </p:oleObj>
              </mc:Choice>
              <mc:Fallback>
                <p:oleObj name="Equation" r:id="rId3" imgW="4483100" imgH="469900"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62400"/>
                        <a:ext cx="7580313" cy="914400"/>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12"/>
          <p:cNvSpPr>
            <a:spLocks noChangeArrowheads="1"/>
          </p:cNvSpPr>
          <p:nvPr/>
        </p:nvSpPr>
        <p:spPr bwMode="auto">
          <a:xfrm>
            <a:off x="0" y="5029200"/>
            <a:ext cx="822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tabLst>
                <a:tab pos="342900" algn="l"/>
                <a:tab pos="520700" algn="l"/>
              </a:tabLst>
            </a:pPr>
            <a:r>
              <a:rPr lang="en-US" sz="2200" b="1" u="sng">
                <a:solidFill>
                  <a:srgbClr val="FF3300"/>
                </a:solidFill>
              </a:rPr>
              <a:t>Example</a:t>
            </a:r>
            <a:r>
              <a:rPr lang="en-US" sz="2200" b="1">
                <a:solidFill>
                  <a:srgbClr val="FF3300"/>
                </a:solidFill>
              </a:rPr>
              <a:t>:  </a:t>
            </a:r>
            <a:r>
              <a:rPr lang="en-US" sz="2200">
                <a:solidFill>
                  <a:srgbClr val="FF3300"/>
                </a:solidFill>
              </a:rPr>
              <a:t>q(t) = 5e</a:t>
            </a:r>
            <a:r>
              <a:rPr lang="en-US" sz="2200" baseline="30000">
                <a:solidFill>
                  <a:srgbClr val="FF3300"/>
                </a:solidFill>
              </a:rPr>
              <a:t>-6t</a:t>
            </a:r>
            <a:r>
              <a:rPr lang="en-US" sz="2200">
                <a:solidFill>
                  <a:srgbClr val="FF3300"/>
                </a:solidFill>
              </a:rPr>
              <a:t> mC.    Determine the current i(t).</a:t>
            </a:r>
          </a:p>
        </p:txBody>
      </p:sp>
      <p:sp>
        <p:nvSpPr>
          <p:cNvPr id="12294" name="Slide Number Placeholder 5"/>
          <p:cNvSpPr txBox="1">
            <a:spLocks/>
          </p:cNvSpPr>
          <p:nvPr/>
        </p:nvSpPr>
        <p:spPr bwMode="auto">
          <a:xfrm>
            <a:off x="7239000" y="0"/>
            <a:ext cx="1905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eaLnBrk="1" hangingPunct="1"/>
            <a:fld id="{38A6E2A4-AFCF-466B-A58C-A501A905343D}" type="slidenum">
              <a:rPr lang="en-US" sz="1400"/>
              <a:pPr algn="r" eaLnBrk="1" hangingPunct="1"/>
              <a:t>9</a:t>
            </a:fld>
            <a:endParaRPr lang="en-US" sz="1400"/>
          </a:p>
        </p:txBody>
      </p:sp>
      <p:sp>
        <p:nvSpPr>
          <p:cNvPr id="12295" name="Line 3"/>
          <p:cNvSpPr>
            <a:spLocks noChangeShapeType="1"/>
          </p:cNvSpPr>
          <p:nvPr/>
        </p:nvSpPr>
        <p:spPr bwMode="auto">
          <a:xfrm>
            <a:off x="0" y="381000"/>
            <a:ext cx="91440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6" name="Rectangle 4"/>
          <p:cNvSpPr>
            <a:spLocks noChangeArrowheads="1"/>
          </p:cNvSpPr>
          <p:nvPr/>
        </p:nvSpPr>
        <p:spPr bwMode="auto">
          <a:xfrm>
            <a:off x="0" y="0"/>
            <a:ext cx="5029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pPr>
            <a:r>
              <a:rPr lang="en-US" sz="2000">
                <a:solidFill>
                  <a:schemeClr val="accent2"/>
                </a:solidFill>
                <a:cs typeface="Times New Roman" pitchFamily="18" charset="0"/>
              </a:rPr>
              <a:t>Chapter 1      EGR 271 – Circuit Theory I</a:t>
            </a:r>
            <a:endParaRPr lang="en-US" sz="320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2013</TotalTime>
  <Words>2084</Words>
  <Application>Microsoft Office PowerPoint</Application>
  <PresentationFormat>On-screen Show (4:3)</PresentationFormat>
  <Paragraphs>277</Paragraphs>
  <Slides>26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4" baseType="lpstr">
      <vt:lpstr>Arial</vt:lpstr>
      <vt:lpstr>MS Sans Serif</vt:lpstr>
      <vt:lpstr>Symbol</vt:lpstr>
      <vt:lpstr>Times New Roman</vt:lpstr>
      <vt:lpstr>Default Design</vt:lpstr>
      <vt:lpstr>Document</vt:lpstr>
      <vt:lpstr>Microsoft Draw Drawing</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Tidewater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EGR 277 – Digital Logic</dc:title>
  <dc:creator>tcgordp</dc:creator>
  <cp:lastModifiedBy>Paul Gordy</cp:lastModifiedBy>
  <cp:revision>148</cp:revision>
  <dcterms:created xsi:type="dcterms:W3CDTF">2003-05-19T18:05:36Z</dcterms:created>
  <dcterms:modified xsi:type="dcterms:W3CDTF">2015-08-24T16:24:06Z</dcterms:modified>
</cp:coreProperties>
</file>