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8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5" r:id="rId21"/>
    <p:sldId id="286" r:id="rId22"/>
    <p:sldId id="287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0099"/>
    <a:srgbClr val="FF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5" autoAdjust="0"/>
    <p:restoredTop sz="96089" autoAdjust="0"/>
  </p:normalViewPr>
  <p:slideViewPr>
    <p:cSldViewPr snapToObjects="1">
      <p:cViewPr varScale="1">
        <p:scale>
          <a:sx n="122" d="100"/>
          <a:sy n="122" d="100"/>
        </p:scale>
        <p:origin x="17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770A9BE-F7F2-468E-932A-09F0AADAA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6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C54CC4A-5F6C-4530-B7E5-B4173FDB7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32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A4AB-D71F-4F9D-AABC-5ABD64B11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3CA7-0346-4733-8B68-37D068914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3E0AD-D230-47C4-8B0F-9D0242007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E520-D2AB-4A34-8BE0-51FCE1832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3412-B501-4BB7-B881-FC690EC99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F3EE-904A-473C-8954-5D7ED8F74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2F06-3E9A-454C-B124-2CE87BA2E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85B1-24BE-4367-9CA7-B2B1B90D2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5D8B-411E-49C1-BBEC-2A5F97E4C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0A4E-59F6-496B-A749-18B5C5B69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F79C0-789B-4FA6-B757-4DBEBA034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6982EE0-D889-4E87-A878-AD84CEF46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u="sng" dirty="0">
                <a:solidFill>
                  <a:srgbClr val="FF3300"/>
                </a:solidFill>
                <a:cs typeface="Times New Roman" pitchFamily="18" charset="0"/>
              </a:rPr>
              <a:t>Reading Assignment:</a:t>
            </a:r>
            <a:r>
              <a:rPr lang="en-US" sz="2000" b="1" dirty="0">
                <a:solidFill>
                  <a:srgbClr val="FF3300"/>
                </a:solidFill>
                <a:cs typeface="Times New Roman" pitchFamily="18" charset="0"/>
              </a:rPr>
              <a:t>  Chapter </a:t>
            </a:r>
            <a:r>
              <a:rPr lang="en-US" sz="2000" b="1" dirty="0" smtClean="0">
                <a:solidFill>
                  <a:srgbClr val="FF3300"/>
                </a:solidFill>
                <a:cs typeface="Times New Roman" pitchFamily="18" charset="0"/>
              </a:rPr>
              <a:t>6 </a:t>
            </a:r>
            <a:r>
              <a:rPr lang="en-US" sz="2000" b="1" dirty="0">
                <a:solidFill>
                  <a:srgbClr val="FF3300"/>
                </a:solidFill>
                <a:cs typeface="Times New Roman" pitchFamily="18" charset="0"/>
              </a:rPr>
              <a:t>in </a:t>
            </a:r>
            <a:r>
              <a:rPr lang="en-US" sz="2000" b="1" i="1" u="sng" dirty="0">
                <a:solidFill>
                  <a:srgbClr val="FF3300"/>
                </a:solidFill>
                <a:cs typeface="Times New Roman" pitchFamily="18" charset="0"/>
              </a:rPr>
              <a:t>Logic and Computer Design Fundamentals,  </a:t>
            </a:r>
            <a:r>
              <a:rPr lang="en-US" sz="2000" b="1" i="1" u="sng" dirty="0" smtClean="0">
                <a:solidFill>
                  <a:srgbClr val="FF3300"/>
                </a:solidFill>
                <a:cs typeface="Times New Roman" pitchFamily="18" charset="0"/>
              </a:rPr>
              <a:t>5</a:t>
            </a:r>
            <a:r>
              <a:rPr lang="en-US" sz="2000" b="1" i="1" u="sng" baseline="30000" dirty="0" smtClean="0">
                <a:solidFill>
                  <a:srgbClr val="FF3300"/>
                </a:solidFill>
                <a:cs typeface="Times New Roman" pitchFamily="18" charset="0"/>
              </a:rPr>
              <a:t>th</a:t>
            </a:r>
            <a:r>
              <a:rPr lang="en-US" sz="2000" b="1" i="1" u="sng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000" b="1" i="1" u="sng" dirty="0">
                <a:solidFill>
                  <a:srgbClr val="FF3300"/>
                </a:solidFill>
                <a:cs typeface="Times New Roman" pitchFamily="18" charset="0"/>
              </a:rPr>
              <a:t>Edition</a:t>
            </a:r>
            <a:r>
              <a:rPr lang="en-US" sz="2000" b="1" dirty="0">
                <a:solidFill>
                  <a:srgbClr val="FF3300"/>
                </a:solidFill>
                <a:cs typeface="Times New Roman" pitchFamily="18" charset="0"/>
              </a:rPr>
              <a:t> by Mano </a:t>
            </a: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000" b="1" u="sng" dirty="0" smtClean="0">
                <a:solidFill>
                  <a:schemeClr val="accent2"/>
                </a:solidFill>
              </a:rPr>
              <a:t>Chapter 6 </a:t>
            </a:r>
            <a:r>
              <a:rPr lang="en-US" sz="2000" b="1" u="sng" dirty="0">
                <a:solidFill>
                  <a:schemeClr val="accent2"/>
                </a:solidFill>
              </a:rPr>
              <a:t>– Counters and Registers</a:t>
            </a:r>
          </a:p>
          <a:p>
            <a:pPr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In chapter 6 we explored methods of designing </a:t>
            </a:r>
            <a:r>
              <a:rPr lang="en-US" sz="2000" b="1" i="1" u="sng" dirty="0">
                <a:solidFill>
                  <a:schemeClr val="accent2"/>
                </a:solidFill>
              </a:rPr>
              <a:t>synchronous</a:t>
            </a:r>
            <a:r>
              <a:rPr lang="en-US" sz="2000" dirty="0">
                <a:solidFill>
                  <a:schemeClr val="accent2"/>
                </a:solidFill>
              </a:rPr>
              <a:t> sequential circuits.  </a:t>
            </a:r>
            <a:r>
              <a:rPr lang="en-US" sz="2000" dirty="0" smtClean="0">
                <a:solidFill>
                  <a:schemeClr val="accent2"/>
                </a:solidFill>
              </a:rPr>
              <a:t>Chapter 6 </a:t>
            </a:r>
            <a:r>
              <a:rPr lang="en-US" sz="2000" dirty="0">
                <a:solidFill>
                  <a:schemeClr val="accent2"/>
                </a:solidFill>
              </a:rPr>
              <a:t>introduces </a:t>
            </a:r>
            <a:r>
              <a:rPr lang="en-US" sz="2000" b="1" i="1" u="sng" dirty="0">
                <a:solidFill>
                  <a:schemeClr val="accent2"/>
                </a:solidFill>
              </a:rPr>
              <a:t>asynchronous</a:t>
            </a:r>
            <a:r>
              <a:rPr lang="en-US" sz="2000" dirty="0">
                <a:solidFill>
                  <a:schemeClr val="accent2"/>
                </a:solidFill>
              </a:rPr>
              <a:t> sequential circuits (ripple counters) as well as registers and other examples of counters.</a:t>
            </a:r>
          </a:p>
          <a:p>
            <a:pPr lvl="4">
              <a:lnSpc>
                <a:spcPct val="80000"/>
              </a:lnSpc>
              <a:spcBef>
                <a:spcPct val="20000"/>
              </a:spcBef>
              <a:tabLst>
                <a:tab pos="228600" algn="l"/>
                <a:tab pos="520700" algn="l"/>
              </a:tabLst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000" b="1" u="sng" dirty="0">
                <a:solidFill>
                  <a:schemeClr val="accent2"/>
                </a:solidFill>
              </a:rPr>
              <a:t>Counters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Two types of counters are commonly available: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1)  </a:t>
            </a:r>
            <a:r>
              <a:rPr lang="en-US" sz="2000" b="1" i="1" dirty="0">
                <a:solidFill>
                  <a:schemeClr val="accent2"/>
                </a:solidFill>
              </a:rPr>
              <a:t>synchronous counters</a:t>
            </a:r>
          </a:p>
          <a:p>
            <a:pPr marL="573088" indent="-573088">
              <a:lnSpc>
                <a:spcPct val="80000"/>
              </a:lnSpc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	a)  all flip-flops clock inputs are tied together so that the flip-flops are </a:t>
            </a:r>
            <a:r>
              <a:rPr lang="en-US" sz="2000" dirty="0" smtClean="0">
                <a:solidFill>
                  <a:schemeClr val="accent2"/>
                </a:solidFill>
              </a:rPr>
              <a:t>clocked synchronously</a:t>
            </a:r>
            <a:endParaRPr lang="en-US" sz="2000" dirty="0">
              <a:solidFill>
                <a:schemeClr val="accent2"/>
              </a:solidFill>
            </a:endParaRPr>
          </a:p>
          <a:p>
            <a:pPr marL="573088" indent="-573088">
              <a:lnSpc>
                <a:spcPct val="80000"/>
              </a:lnSpc>
              <a:spcBef>
                <a:spcPct val="20000"/>
              </a:spcBef>
              <a:tabLst>
                <a:tab pos="228600" algn="l"/>
                <a:tab pos="573088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	b)	counters can be designed using standard synchronous sequential circuit </a:t>
            </a:r>
            <a:r>
              <a:rPr lang="en-US" sz="2000" dirty="0" smtClean="0">
                <a:solidFill>
                  <a:schemeClr val="accent2"/>
                </a:solidFill>
              </a:rPr>
              <a:t>design methods </a:t>
            </a:r>
            <a:r>
              <a:rPr lang="en-US" sz="2000" dirty="0">
                <a:solidFill>
                  <a:schemeClr val="accent2"/>
                </a:solidFill>
              </a:rPr>
              <a:t>(such as the excitation table </a:t>
            </a:r>
            <a:r>
              <a:rPr lang="en-US" sz="2000" dirty="0" smtClean="0">
                <a:solidFill>
                  <a:schemeClr val="accent2"/>
                </a:solidFill>
              </a:rPr>
              <a:t>method, the </a:t>
            </a:r>
            <a:r>
              <a:rPr lang="en-US" sz="2000" dirty="0">
                <a:solidFill>
                  <a:schemeClr val="accent2"/>
                </a:solidFill>
              </a:rPr>
              <a:t>state equation </a:t>
            </a:r>
            <a:r>
              <a:rPr lang="en-US" sz="2000" dirty="0" smtClean="0">
                <a:solidFill>
                  <a:schemeClr val="accent2"/>
                </a:solidFill>
              </a:rPr>
              <a:t>method, and the “one-hot” method)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2)  </a:t>
            </a:r>
            <a:r>
              <a:rPr lang="en-US" sz="2000" b="1" i="1" dirty="0">
                <a:solidFill>
                  <a:schemeClr val="accent2"/>
                </a:solidFill>
              </a:rPr>
              <a:t>asynchronous counters (ripple counters)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2000" dirty="0">
                <a:solidFill>
                  <a:schemeClr val="accent2"/>
                </a:solidFill>
              </a:rPr>
              <a:t>a)	</a:t>
            </a:r>
            <a:r>
              <a:rPr lang="en-US" sz="2000" b="1" dirty="0">
                <a:solidFill>
                  <a:schemeClr val="accent2"/>
                </a:solidFill>
              </a:rPr>
              <a:t>not</a:t>
            </a:r>
            <a:r>
              <a:rPr lang="en-US" sz="2000" dirty="0">
                <a:solidFill>
                  <a:schemeClr val="accent2"/>
                </a:solidFill>
              </a:rPr>
              <a:t> all flip-flops are clocked synchronously - clock inputs may come from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		various points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	b)	standard synchronous sequential circuit design methods cannot be used (we </a:t>
            </a:r>
            <a:r>
              <a:rPr lang="en-US" sz="2000" dirty="0" smtClean="0">
                <a:solidFill>
                  <a:schemeClr val="accent2"/>
                </a:solidFill>
              </a:rPr>
              <a:t>have no </a:t>
            </a:r>
            <a:r>
              <a:rPr lang="en-US" sz="2000" dirty="0">
                <a:solidFill>
                  <a:schemeClr val="accent2"/>
                </a:solidFill>
              </a:rPr>
              <a:t>clear methods, but we will study some existing designs to see how they work).</a:t>
            </a:r>
            <a:endParaRPr lang="en-US" sz="2000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80"/>
          <p:cNvSpPr>
            <a:spLocks noChangeArrowheads="1"/>
          </p:cNvSpPr>
          <p:nvPr/>
        </p:nvSpPr>
        <p:spPr bwMode="auto">
          <a:xfrm>
            <a:off x="-46038" y="381000"/>
            <a:ext cx="9190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u="sng" dirty="0">
                <a:solidFill>
                  <a:srgbClr val="FF3300"/>
                </a:solidFill>
              </a:rPr>
              <a:t>Example 6</a:t>
            </a:r>
            <a:r>
              <a:rPr lang="en-US" sz="2000" dirty="0">
                <a:solidFill>
                  <a:srgbClr val="FF3300"/>
                </a:solidFill>
              </a:rPr>
              <a:t>:  Use a timing diagram to determine the counting sequence for the ripple counter below.  Begin with count 0.</a:t>
            </a:r>
          </a:p>
        </p:txBody>
      </p:sp>
      <p:grpSp>
        <p:nvGrpSpPr>
          <p:cNvPr id="10246" name="Group 321"/>
          <p:cNvGrpSpPr>
            <a:grpSpLocks/>
          </p:cNvGrpSpPr>
          <p:nvPr/>
        </p:nvGrpSpPr>
        <p:grpSpPr bwMode="auto">
          <a:xfrm>
            <a:off x="744779" y="990600"/>
            <a:ext cx="8244669" cy="1844675"/>
            <a:chOff x="492" y="774"/>
            <a:chExt cx="4899" cy="1018"/>
          </a:xfrm>
        </p:grpSpPr>
        <p:sp>
          <p:nvSpPr>
            <p:cNvPr id="10352" name="Rectangle 182"/>
            <p:cNvSpPr>
              <a:spLocks noChangeArrowheads="1"/>
            </p:cNvSpPr>
            <p:nvPr/>
          </p:nvSpPr>
          <p:spPr bwMode="auto">
            <a:xfrm>
              <a:off x="1111" y="1117"/>
              <a:ext cx="448" cy="49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Rectangle 183"/>
            <p:cNvSpPr>
              <a:spLocks noChangeArrowheads="1"/>
            </p:cNvSpPr>
            <p:nvPr/>
          </p:nvSpPr>
          <p:spPr bwMode="auto">
            <a:xfrm>
              <a:off x="1156" y="1207"/>
              <a:ext cx="12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Rectangle 184"/>
            <p:cNvSpPr>
              <a:spLocks noChangeArrowheads="1"/>
            </p:cNvSpPr>
            <p:nvPr/>
          </p:nvSpPr>
          <p:spPr bwMode="auto">
            <a:xfrm>
              <a:off x="1156" y="1195"/>
              <a:ext cx="1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J1</a:t>
              </a:r>
            </a:p>
          </p:txBody>
        </p:sp>
        <p:sp>
          <p:nvSpPr>
            <p:cNvPr id="10357" name="Rectangle 187"/>
            <p:cNvSpPr>
              <a:spLocks noChangeArrowheads="1"/>
            </p:cNvSpPr>
            <p:nvPr/>
          </p:nvSpPr>
          <p:spPr bwMode="auto">
            <a:xfrm>
              <a:off x="1134" y="1467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K1</a:t>
              </a:r>
            </a:p>
          </p:txBody>
        </p:sp>
        <p:sp>
          <p:nvSpPr>
            <p:cNvPr id="10359" name="Rectangle 189"/>
            <p:cNvSpPr>
              <a:spLocks noChangeArrowheads="1"/>
            </p:cNvSpPr>
            <p:nvPr/>
          </p:nvSpPr>
          <p:spPr bwMode="auto">
            <a:xfrm>
              <a:off x="1380" y="1207"/>
              <a:ext cx="15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Rectangle 190"/>
            <p:cNvSpPr>
              <a:spLocks noChangeArrowheads="1"/>
            </p:cNvSpPr>
            <p:nvPr/>
          </p:nvSpPr>
          <p:spPr bwMode="auto">
            <a:xfrm>
              <a:off x="1403" y="1194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10362" name="Rectangle 192"/>
            <p:cNvSpPr>
              <a:spLocks noChangeArrowheads="1"/>
            </p:cNvSpPr>
            <p:nvPr/>
          </p:nvSpPr>
          <p:spPr bwMode="auto">
            <a:xfrm>
              <a:off x="1380" y="1476"/>
              <a:ext cx="15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Rectangle 193"/>
            <p:cNvSpPr>
              <a:spLocks noChangeArrowheads="1"/>
            </p:cNvSpPr>
            <p:nvPr/>
          </p:nvSpPr>
          <p:spPr bwMode="auto">
            <a:xfrm>
              <a:off x="1402" y="1477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10365" name="Line 195"/>
            <p:cNvSpPr>
              <a:spLocks noChangeShapeType="1"/>
            </p:cNvSpPr>
            <p:nvPr/>
          </p:nvSpPr>
          <p:spPr bwMode="auto">
            <a:xfrm>
              <a:off x="976" y="1252"/>
              <a:ext cx="135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Line 196"/>
            <p:cNvSpPr>
              <a:spLocks noChangeShapeType="1"/>
            </p:cNvSpPr>
            <p:nvPr/>
          </p:nvSpPr>
          <p:spPr bwMode="auto">
            <a:xfrm>
              <a:off x="976" y="1522"/>
              <a:ext cx="13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Line 197"/>
            <p:cNvSpPr>
              <a:spLocks noChangeShapeType="1"/>
            </p:cNvSpPr>
            <p:nvPr/>
          </p:nvSpPr>
          <p:spPr bwMode="auto">
            <a:xfrm>
              <a:off x="1559" y="1252"/>
              <a:ext cx="90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Line 198"/>
            <p:cNvSpPr>
              <a:spLocks noChangeShapeType="1"/>
            </p:cNvSpPr>
            <p:nvPr/>
          </p:nvSpPr>
          <p:spPr bwMode="auto">
            <a:xfrm>
              <a:off x="1414" y="1480"/>
              <a:ext cx="123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Line 199"/>
            <p:cNvSpPr>
              <a:spLocks noChangeShapeType="1"/>
            </p:cNvSpPr>
            <p:nvPr/>
          </p:nvSpPr>
          <p:spPr bwMode="auto">
            <a:xfrm>
              <a:off x="1111" y="1342"/>
              <a:ext cx="45" cy="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Line 200"/>
            <p:cNvSpPr>
              <a:spLocks noChangeShapeType="1"/>
            </p:cNvSpPr>
            <p:nvPr/>
          </p:nvSpPr>
          <p:spPr bwMode="auto">
            <a:xfrm flipH="1">
              <a:off x="1111" y="1387"/>
              <a:ext cx="45" cy="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Line 201"/>
            <p:cNvSpPr>
              <a:spLocks noChangeShapeType="1"/>
            </p:cNvSpPr>
            <p:nvPr/>
          </p:nvSpPr>
          <p:spPr bwMode="auto">
            <a:xfrm>
              <a:off x="870" y="1388"/>
              <a:ext cx="24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Rectangle 202"/>
            <p:cNvSpPr>
              <a:spLocks noChangeArrowheads="1"/>
            </p:cNvSpPr>
            <p:nvPr/>
          </p:nvSpPr>
          <p:spPr bwMode="auto">
            <a:xfrm>
              <a:off x="556" y="1330"/>
              <a:ext cx="258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Rectangle 203"/>
            <p:cNvSpPr>
              <a:spLocks noChangeArrowheads="1"/>
            </p:cNvSpPr>
            <p:nvPr/>
          </p:nvSpPr>
          <p:spPr bwMode="auto">
            <a:xfrm>
              <a:off x="492" y="1318"/>
              <a:ext cx="30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Clock</a:t>
              </a:r>
              <a:endParaRPr lang="en-US" sz="2800" dirty="0"/>
            </a:p>
          </p:txBody>
        </p:sp>
        <p:sp>
          <p:nvSpPr>
            <p:cNvPr id="10375" name="Line 205"/>
            <p:cNvSpPr>
              <a:spLocks noChangeShapeType="1"/>
            </p:cNvSpPr>
            <p:nvPr/>
          </p:nvSpPr>
          <p:spPr bwMode="auto">
            <a:xfrm flipV="1">
              <a:off x="1649" y="892"/>
              <a:ext cx="1" cy="80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Oval 206"/>
            <p:cNvSpPr>
              <a:spLocks noChangeArrowheads="1"/>
            </p:cNvSpPr>
            <p:nvPr/>
          </p:nvSpPr>
          <p:spPr bwMode="auto">
            <a:xfrm>
              <a:off x="1632" y="1235"/>
              <a:ext cx="39" cy="39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Rectangle 207"/>
            <p:cNvSpPr>
              <a:spLocks noChangeArrowheads="1"/>
            </p:cNvSpPr>
            <p:nvPr/>
          </p:nvSpPr>
          <p:spPr bwMode="auto">
            <a:xfrm>
              <a:off x="887" y="1207"/>
              <a:ext cx="8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Rectangle 208"/>
            <p:cNvSpPr>
              <a:spLocks noChangeArrowheads="1"/>
            </p:cNvSpPr>
            <p:nvPr/>
          </p:nvSpPr>
          <p:spPr bwMode="auto">
            <a:xfrm>
              <a:off x="887" y="1195"/>
              <a:ext cx="6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380" name="Rectangle 210"/>
            <p:cNvSpPr>
              <a:spLocks noChangeArrowheads="1"/>
            </p:cNvSpPr>
            <p:nvPr/>
          </p:nvSpPr>
          <p:spPr bwMode="auto">
            <a:xfrm>
              <a:off x="887" y="1476"/>
              <a:ext cx="8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Rectangle 211"/>
            <p:cNvSpPr>
              <a:spLocks noChangeArrowheads="1"/>
            </p:cNvSpPr>
            <p:nvPr/>
          </p:nvSpPr>
          <p:spPr bwMode="auto">
            <a:xfrm>
              <a:off x="887" y="1465"/>
              <a:ext cx="6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383" name="Rectangle 213"/>
            <p:cNvSpPr>
              <a:spLocks noChangeArrowheads="1"/>
            </p:cNvSpPr>
            <p:nvPr/>
          </p:nvSpPr>
          <p:spPr bwMode="auto">
            <a:xfrm>
              <a:off x="2052" y="1117"/>
              <a:ext cx="448" cy="49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Rectangle 214"/>
            <p:cNvSpPr>
              <a:spLocks noChangeArrowheads="1"/>
            </p:cNvSpPr>
            <p:nvPr/>
          </p:nvSpPr>
          <p:spPr bwMode="auto">
            <a:xfrm>
              <a:off x="2097" y="1207"/>
              <a:ext cx="12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Rectangle 215"/>
            <p:cNvSpPr>
              <a:spLocks noChangeArrowheads="1"/>
            </p:cNvSpPr>
            <p:nvPr/>
          </p:nvSpPr>
          <p:spPr bwMode="auto">
            <a:xfrm>
              <a:off x="2081" y="1189"/>
              <a:ext cx="1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J2</a:t>
              </a:r>
            </a:p>
          </p:txBody>
        </p:sp>
        <p:sp>
          <p:nvSpPr>
            <p:cNvPr id="10387" name="Rectangle 217"/>
            <p:cNvSpPr>
              <a:spLocks noChangeArrowheads="1"/>
            </p:cNvSpPr>
            <p:nvPr/>
          </p:nvSpPr>
          <p:spPr bwMode="auto">
            <a:xfrm>
              <a:off x="2097" y="1476"/>
              <a:ext cx="15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Rectangle 218"/>
            <p:cNvSpPr>
              <a:spLocks noChangeArrowheads="1"/>
            </p:cNvSpPr>
            <p:nvPr/>
          </p:nvSpPr>
          <p:spPr bwMode="auto">
            <a:xfrm>
              <a:off x="2092" y="1459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K2</a:t>
              </a:r>
            </a:p>
          </p:txBody>
        </p:sp>
        <p:sp>
          <p:nvSpPr>
            <p:cNvPr id="10390" name="Rectangle 220"/>
            <p:cNvSpPr>
              <a:spLocks noChangeArrowheads="1"/>
            </p:cNvSpPr>
            <p:nvPr/>
          </p:nvSpPr>
          <p:spPr bwMode="auto">
            <a:xfrm>
              <a:off x="2321" y="1207"/>
              <a:ext cx="15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Rectangle 221"/>
            <p:cNvSpPr>
              <a:spLocks noChangeArrowheads="1"/>
            </p:cNvSpPr>
            <p:nvPr/>
          </p:nvSpPr>
          <p:spPr bwMode="auto">
            <a:xfrm>
              <a:off x="2322" y="1195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10393" name="Rectangle 223"/>
            <p:cNvSpPr>
              <a:spLocks noChangeArrowheads="1"/>
            </p:cNvSpPr>
            <p:nvPr/>
          </p:nvSpPr>
          <p:spPr bwMode="auto">
            <a:xfrm>
              <a:off x="2321" y="1476"/>
              <a:ext cx="15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4" name="Rectangle 224"/>
            <p:cNvSpPr>
              <a:spLocks noChangeArrowheads="1"/>
            </p:cNvSpPr>
            <p:nvPr/>
          </p:nvSpPr>
          <p:spPr bwMode="auto">
            <a:xfrm>
              <a:off x="2343" y="1477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10396" name="Line 226"/>
            <p:cNvSpPr>
              <a:spLocks noChangeShapeType="1"/>
            </p:cNvSpPr>
            <p:nvPr/>
          </p:nvSpPr>
          <p:spPr bwMode="auto">
            <a:xfrm>
              <a:off x="1738" y="1252"/>
              <a:ext cx="314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Line 227"/>
            <p:cNvSpPr>
              <a:spLocks noChangeShapeType="1"/>
            </p:cNvSpPr>
            <p:nvPr/>
          </p:nvSpPr>
          <p:spPr bwMode="auto">
            <a:xfrm>
              <a:off x="1979" y="1522"/>
              <a:ext cx="7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Line 228"/>
            <p:cNvSpPr>
              <a:spLocks noChangeShapeType="1"/>
            </p:cNvSpPr>
            <p:nvPr/>
          </p:nvSpPr>
          <p:spPr bwMode="auto">
            <a:xfrm>
              <a:off x="2500" y="1252"/>
              <a:ext cx="135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Line 229"/>
            <p:cNvSpPr>
              <a:spLocks noChangeShapeType="1"/>
            </p:cNvSpPr>
            <p:nvPr/>
          </p:nvSpPr>
          <p:spPr bwMode="auto">
            <a:xfrm>
              <a:off x="2362" y="1479"/>
              <a:ext cx="123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0" name="Line 230"/>
            <p:cNvSpPr>
              <a:spLocks noChangeShapeType="1"/>
            </p:cNvSpPr>
            <p:nvPr/>
          </p:nvSpPr>
          <p:spPr bwMode="auto">
            <a:xfrm>
              <a:off x="2052" y="1342"/>
              <a:ext cx="45" cy="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1" name="Line 231"/>
            <p:cNvSpPr>
              <a:spLocks noChangeShapeType="1"/>
            </p:cNvSpPr>
            <p:nvPr/>
          </p:nvSpPr>
          <p:spPr bwMode="auto">
            <a:xfrm flipH="1">
              <a:off x="2052" y="1387"/>
              <a:ext cx="45" cy="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2" name="Line 232"/>
            <p:cNvSpPr>
              <a:spLocks noChangeShapeType="1"/>
            </p:cNvSpPr>
            <p:nvPr/>
          </p:nvSpPr>
          <p:spPr bwMode="auto">
            <a:xfrm>
              <a:off x="1650" y="1388"/>
              <a:ext cx="40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3" name="Line 233"/>
            <p:cNvSpPr>
              <a:spLocks noChangeShapeType="1"/>
            </p:cNvSpPr>
            <p:nvPr/>
          </p:nvSpPr>
          <p:spPr bwMode="auto">
            <a:xfrm>
              <a:off x="2635" y="892"/>
              <a:ext cx="1" cy="49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4" name="Oval 234"/>
            <p:cNvSpPr>
              <a:spLocks noChangeArrowheads="1"/>
            </p:cNvSpPr>
            <p:nvPr/>
          </p:nvSpPr>
          <p:spPr bwMode="auto">
            <a:xfrm>
              <a:off x="2618" y="1235"/>
              <a:ext cx="39" cy="39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Rectangle 235"/>
            <p:cNvSpPr>
              <a:spLocks noChangeArrowheads="1"/>
            </p:cNvSpPr>
            <p:nvPr/>
          </p:nvSpPr>
          <p:spPr bwMode="auto">
            <a:xfrm>
              <a:off x="1873" y="1476"/>
              <a:ext cx="8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Rectangle 236"/>
            <p:cNvSpPr>
              <a:spLocks noChangeArrowheads="1"/>
            </p:cNvSpPr>
            <p:nvPr/>
          </p:nvSpPr>
          <p:spPr bwMode="auto">
            <a:xfrm>
              <a:off x="1873" y="1465"/>
              <a:ext cx="6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408" name="Rectangle 238"/>
            <p:cNvSpPr>
              <a:spLocks noChangeArrowheads="1"/>
            </p:cNvSpPr>
            <p:nvPr/>
          </p:nvSpPr>
          <p:spPr bwMode="auto">
            <a:xfrm>
              <a:off x="2993" y="1117"/>
              <a:ext cx="449" cy="49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Rectangle 240"/>
            <p:cNvSpPr>
              <a:spLocks noChangeArrowheads="1"/>
            </p:cNvSpPr>
            <p:nvPr/>
          </p:nvSpPr>
          <p:spPr bwMode="auto">
            <a:xfrm>
              <a:off x="3023" y="1194"/>
              <a:ext cx="1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J3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413" name="Rectangle 243"/>
            <p:cNvSpPr>
              <a:spLocks noChangeArrowheads="1"/>
            </p:cNvSpPr>
            <p:nvPr/>
          </p:nvSpPr>
          <p:spPr bwMode="auto">
            <a:xfrm>
              <a:off x="3023" y="1464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K3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415" name="Rectangle 245"/>
            <p:cNvSpPr>
              <a:spLocks noChangeArrowheads="1"/>
            </p:cNvSpPr>
            <p:nvPr/>
          </p:nvSpPr>
          <p:spPr bwMode="auto">
            <a:xfrm>
              <a:off x="3262" y="1207"/>
              <a:ext cx="15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Rectangle 246"/>
            <p:cNvSpPr>
              <a:spLocks noChangeArrowheads="1"/>
            </p:cNvSpPr>
            <p:nvPr/>
          </p:nvSpPr>
          <p:spPr bwMode="auto">
            <a:xfrm>
              <a:off x="3263" y="1195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Q3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418" name="Rectangle 248"/>
            <p:cNvSpPr>
              <a:spLocks noChangeArrowheads="1"/>
            </p:cNvSpPr>
            <p:nvPr/>
          </p:nvSpPr>
          <p:spPr bwMode="auto">
            <a:xfrm>
              <a:off x="3262" y="1476"/>
              <a:ext cx="15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9" name="Rectangle 249"/>
            <p:cNvSpPr>
              <a:spLocks noChangeArrowheads="1"/>
            </p:cNvSpPr>
            <p:nvPr/>
          </p:nvSpPr>
          <p:spPr bwMode="auto">
            <a:xfrm>
              <a:off x="3285" y="1477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Q3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421" name="Line 251"/>
            <p:cNvSpPr>
              <a:spLocks noChangeShapeType="1"/>
            </p:cNvSpPr>
            <p:nvPr/>
          </p:nvSpPr>
          <p:spPr bwMode="auto">
            <a:xfrm>
              <a:off x="2859" y="1252"/>
              <a:ext cx="13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2" name="Line 252"/>
            <p:cNvSpPr>
              <a:spLocks noChangeShapeType="1"/>
            </p:cNvSpPr>
            <p:nvPr/>
          </p:nvSpPr>
          <p:spPr bwMode="auto">
            <a:xfrm>
              <a:off x="2859" y="1522"/>
              <a:ext cx="13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3" name="Line 253"/>
            <p:cNvSpPr>
              <a:spLocks noChangeShapeType="1"/>
            </p:cNvSpPr>
            <p:nvPr/>
          </p:nvSpPr>
          <p:spPr bwMode="auto">
            <a:xfrm>
              <a:off x="3442" y="1252"/>
              <a:ext cx="134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4" name="Line 254"/>
            <p:cNvSpPr>
              <a:spLocks noChangeShapeType="1"/>
            </p:cNvSpPr>
            <p:nvPr/>
          </p:nvSpPr>
          <p:spPr bwMode="auto">
            <a:xfrm>
              <a:off x="3285" y="1477"/>
              <a:ext cx="124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5" name="Line 255"/>
            <p:cNvSpPr>
              <a:spLocks noChangeShapeType="1"/>
            </p:cNvSpPr>
            <p:nvPr/>
          </p:nvSpPr>
          <p:spPr bwMode="auto">
            <a:xfrm>
              <a:off x="2993" y="1342"/>
              <a:ext cx="45" cy="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Line 256"/>
            <p:cNvSpPr>
              <a:spLocks noChangeShapeType="1"/>
            </p:cNvSpPr>
            <p:nvPr/>
          </p:nvSpPr>
          <p:spPr bwMode="auto">
            <a:xfrm flipH="1">
              <a:off x="2993" y="1387"/>
              <a:ext cx="45" cy="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Line 257"/>
            <p:cNvSpPr>
              <a:spLocks noChangeShapeType="1"/>
            </p:cNvSpPr>
            <p:nvPr/>
          </p:nvSpPr>
          <p:spPr bwMode="auto">
            <a:xfrm>
              <a:off x="2636" y="1388"/>
              <a:ext cx="35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8" name="Line 258"/>
            <p:cNvSpPr>
              <a:spLocks noChangeShapeType="1"/>
            </p:cNvSpPr>
            <p:nvPr/>
          </p:nvSpPr>
          <p:spPr bwMode="auto">
            <a:xfrm flipV="1">
              <a:off x="3576" y="892"/>
              <a:ext cx="1" cy="40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9" name="Oval 259"/>
            <p:cNvSpPr>
              <a:spLocks noChangeArrowheads="1"/>
            </p:cNvSpPr>
            <p:nvPr/>
          </p:nvSpPr>
          <p:spPr bwMode="auto">
            <a:xfrm>
              <a:off x="3559" y="1235"/>
              <a:ext cx="39" cy="39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Rectangle 260"/>
            <p:cNvSpPr>
              <a:spLocks noChangeArrowheads="1"/>
            </p:cNvSpPr>
            <p:nvPr/>
          </p:nvSpPr>
          <p:spPr bwMode="auto">
            <a:xfrm>
              <a:off x="2769" y="1207"/>
              <a:ext cx="9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Rectangle 261"/>
            <p:cNvSpPr>
              <a:spLocks noChangeArrowheads="1"/>
            </p:cNvSpPr>
            <p:nvPr/>
          </p:nvSpPr>
          <p:spPr bwMode="auto">
            <a:xfrm>
              <a:off x="2770" y="1195"/>
              <a:ext cx="6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433" name="Rectangle 263"/>
            <p:cNvSpPr>
              <a:spLocks noChangeArrowheads="1"/>
            </p:cNvSpPr>
            <p:nvPr/>
          </p:nvSpPr>
          <p:spPr bwMode="auto">
            <a:xfrm>
              <a:off x="2769" y="1476"/>
              <a:ext cx="9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Rectangle 264"/>
            <p:cNvSpPr>
              <a:spLocks noChangeArrowheads="1"/>
            </p:cNvSpPr>
            <p:nvPr/>
          </p:nvSpPr>
          <p:spPr bwMode="auto">
            <a:xfrm>
              <a:off x="2770" y="1465"/>
              <a:ext cx="6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436" name="Rectangle 266"/>
            <p:cNvSpPr>
              <a:spLocks noChangeArrowheads="1"/>
            </p:cNvSpPr>
            <p:nvPr/>
          </p:nvSpPr>
          <p:spPr bwMode="auto">
            <a:xfrm>
              <a:off x="4293" y="1117"/>
              <a:ext cx="449" cy="49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7" name="Rectangle 267"/>
            <p:cNvSpPr>
              <a:spLocks noChangeArrowheads="1"/>
            </p:cNvSpPr>
            <p:nvPr/>
          </p:nvSpPr>
          <p:spPr bwMode="auto">
            <a:xfrm>
              <a:off x="4338" y="1207"/>
              <a:ext cx="12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8" name="Rectangle 268"/>
            <p:cNvSpPr>
              <a:spLocks noChangeArrowheads="1"/>
            </p:cNvSpPr>
            <p:nvPr/>
          </p:nvSpPr>
          <p:spPr bwMode="auto">
            <a:xfrm>
              <a:off x="4338" y="1189"/>
              <a:ext cx="1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J4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440" name="Rectangle 270"/>
            <p:cNvSpPr>
              <a:spLocks noChangeArrowheads="1"/>
            </p:cNvSpPr>
            <p:nvPr/>
          </p:nvSpPr>
          <p:spPr bwMode="auto">
            <a:xfrm>
              <a:off x="4338" y="1476"/>
              <a:ext cx="15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1" name="Rectangle 271"/>
            <p:cNvSpPr>
              <a:spLocks noChangeArrowheads="1"/>
            </p:cNvSpPr>
            <p:nvPr/>
          </p:nvSpPr>
          <p:spPr bwMode="auto">
            <a:xfrm>
              <a:off x="4339" y="1454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K4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443" name="Rectangle 273"/>
            <p:cNvSpPr>
              <a:spLocks noChangeArrowheads="1"/>
            </p:cNvSpPr>
            <p:nvPr/>
          </p:nvSpPr>
          <p:spPr bwMode="auto">
            <a:xfrm>
              <a:off x="4562" y="1207"/>
              <a:ext cx="15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4" name="Rectangle 274"/>
            <p:cNvSpPr>
              <a:spLocks noChangeArrowheads="1"/>
            </p:cNvSpPr>
            <p:nvPr/>
          </p:nvSpPr>
          <p:spPr bwMode="auto">
            <a:xfrm>
              <a:off x="4562" y="1195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Q4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446" name="Rectangle 276"/>
            <p:cNvSpPr>
              <a:spLocks noChangeArrowheads="1"/>
            </p:cNvSpPr>
            <p:nvPr/>
          </p:nvSpPr>
          <p:spPr bwMode="auto">
            <a:xfrm>
              <a:off x="4562" y="1476"/>
              <a:ext cx="15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Rectangle 277"/>
            <p:cNvSpPr>
              <a:spLocks noChangeArrowheads="1"/>
            </p:cNvSpPr>
            <p:nvPr/>
          </p:nvSpPr>
          <p:spPr bwMode="auto">
            <a:xfrm>
              <a:off x="4585" y="1477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Q4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449" name="Line 279"/>
            <p:cNvSpPr>
              <a:spLocks noChangeShapeType="1"/>
            </p:cNvSpPr>
            <p:nvPr/>
          </p:nvSpPr>
          <p:spPr bwMode="auto">
            <a:xfrm>
              <a:off x="4159" y="1252"/>
              <a:ext cx="134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" name="Line 280"/>
            <p:cNvSpPr>
              <a:spLocks noChangeShapeType="1"/>
            </p:cNvSpPr>
            <p:nvPr/>
          </p:nvSpPr>
          <p:spPr bwMode="auto">
            <a:xfrm>
              <a:off x="4159" y="1522"/>
              <a:ext cx="13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" name="Line 281"/>
            <p:cNvSpPr>
              <a:spLocks noChangeShapeType="1"/>
            </p:cNvSpPr>
            <p:nvPr/>
          </p:nvSpPr>
          <p:spPr bwMode="auto">
            <a:xfrm>
              <a:off x="4742" y="1252"/>
              <a:ext cx="134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" name="Line 282"/>
            <p:cNvSpPr>
              <a:spLocks noChangeShapeType="1"/>
            </p:cNvSpPr>
            <p:nvPr/>
          </p:nvSpPr>
          <p:spPr bwMode="auto">
            <a:xfrm>
              <a:off x="4584" y="1478"/>
              <a:ext cx="123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" name="Line 283"/>
            <p:cNvSpPr>
              <a:spLocks noChangeShapeType="1"/>
            </p:cNvSpPr>
            <p:nvPr/>
          </p:nvSpPr>
          <p:spPr bwMode="auto">
            <a:xfrm>
              <a:off x="4293" y="1342"/>
              <a:ext cx="45" cy="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Line 284"/>
            <p:cNvSpPr>
              <a:spLocks noChangeShapeType="1"/>
            </p:cNvSpPr>
            <p:nvPr/>
          </p:nvSpPr>
          <p:spPr bwMode="auto">
            <a:xfrm flipH="1">
              <a:off x="4293" y="1387"/>
              <a:ext cx="45" cy="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Line 285"/>
            <p:cNvSpPr>
              <a:spLocks noChangeShapeType="1"/>
            </p:cNvSpPr>
            <p:nvPr/>
          </p:nvSpPr>
          <p:spPr bwMode="auto">
            <a:xfrm>
              <a:off x="3576" y="1297"/>
              <a:ext cx="448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" name="Line 286"/>
            <p:cNvSpPr>
              <a:spLocks noChangeShapeType="1"/>
            </p:cNvSpPr>
            <p:nvPr/>
          </p:nvSpPr>
          <p:spPr bwMode="auto">
            <a:xfrm flipV="1">
              <a:off x="4882" y="892"/>
              <a:ext cx="1" cy="36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" name="Rectangle 287"/>
            <p:cNvSpPr>
              <a:spLocks noChangeArrowheads="1"/>
            </p:cNvSpPr>
            <p:nvPr/>
          </p:nvSpPr>
          <p:spPr bwMode="auto">
            <a:xfrm>
              <a:off x="4069" y="1476"/>
              <a:ext cx="9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" name="Rectangle 288"/>
            <p:cNvSpPr>
              <a:spLocks noChangeArrowheads="1"/>
            </p:cNvSpPr>
            <p:nvPr/>
          </p:nvSpPr>
          <p:spPr bwMode="auto">
            <a:xfrm>
              <a:off x="4070" y="1465"/>
              <a:ext cx="6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460" name="Oval 290"/>
            <p:cNvSpPr>
              <a:spLocks noChangeArrowheads="1"/>
            </p:cNvSpPr>
            <p:nvPr/>
          </p:nvSpPr>
          <p:spPr bwMode="auto">
            <a:xfrm>
              <a:off x="2007" y="1364"/>
              <a:ext cx="45" cy="5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" name="Oval 291"/>
            <p:cNvSpPr>
              <a:spLocks noChangeArrowheads="1"/>
            </p:cNvSpPr>
            <p:nvPr/>
          </p:nvSpPr>
          <p:spPr bwMode="auto">
            <a:xfrm>
              <a:off x="1066" y="1364"/>
              <a:ext cx="45" cy="5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" name="Oval 292"/>
            <p:cNvSpPr>
              <a:spLocks noChangeArrowheads="1"/>
            </p:cNvSpPr>
            <p:nvPr/>
          </p:nvSpPr>
          <p:spPr bwMode="auto">
            <a:xfrm>
              <a:off x="2949" y="1364"/>
              <a:ext cx="44" cy="5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" name="Oval 293"/>
            <p:cNvSpPr>
              <a:spLocks noChangeArrowheads="1"/>
            </p:cNvSpPr>
            <p:nvPr/>
          </p:nvSpPr>
          <p:spPr bwMode="auto">
            <a:xfrm>
              <a:off x="4248" y="1364"/>
              <a:ext cx="45" cy="5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" name="Rectangle 294"/>
            <p:cNvSpPr>
              <a:spLocks noChangeArrowheads="1"/>
            </p:cNvSpPr>
            <p:nvPr/>
          </p:nvSpPr>
          <p:spPr bwMode="auto">
            <a:xfrm>
              <a:off x="4831" y="774"/>
              <a:ext cx="426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Rectangle 295"/>
            <p:cNvSpPr>
              <a:spLocks noChangeArrowheads="1"/>
            </p:cNvSpPr>
            <p:nvPr/>
          </p:nvSpPr>
          <p:spPr bwMode="auto">
            <a:xfrm>
              <a:off x="4859" y="774"/>
              <a:ext cx="5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Q4 </a:t>
              </a:r>
              <a:r>
                <a:rPr lang="en-US" sz="1600" b="1" dirty="0">
                  <a:solidFill>
                    <a:schemeClr val="accent2"/>
                  </a:solidFill>
                </a:rPr>
                <a:t>(MSB)</a:t>
              </a:r>
            </a:p>
          </p:txBody>
        </p:sp>
        <p:sp>
          <p:nvSpPr>
            <p:cNvPr id="10466" name="Rectangle 296"/>
            <p:cNvSpPr>
              <a:spLocks noChangeArrowheads="1"/>
            </p:cNvSpPr>
            <p:nvPr/>
          </p:nvSpPr>
          <p:spPr bwMode="auto">
            <a:xfrm>
              <a:off x="5240" y="774"/>
              <a:ext cx="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0467" name="Rectangle 297"/>
            <p:cNvSpPr>
              <a:spLocks noChangeArrowheads="1"/>
            </p:cNvSpPr>
            <p:nvPr/>
          </p:nvSpPr>
          <p:spPr bwMode="auto">
            <a:xfrm>
              <a:off x="3531" y="774"/>
              <a:ext cx="15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" name="Rectangle 298"/>
            <p:cNvSpPr>
              <a:spLocks noChangeArrowheads="1"/>
            </p:cNvSpPr>
            <p:nvPr/>
          </p:nvSpPr>
          <p:spPr bwMode="auto">
            <a:xfrm>
              <a:off x="3554" y="774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Q3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470" name="Rectangle 300"/>
            <p:cNvSpPr>
              <a:spLocks noChangeArrowheads="1"/>
            </p:cNvSpPr>
            <p:nvPr/>
          </p:nvSpPr>
          <p:spPr bwMode="auto">
            <a:xfrm>
              <a:off x="2590" y="774"/>
              <a:ext cx="15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" name="Rectangle 301"/>
            <p:cNvSpPr>
              <a:spLocks noChangeArrowheads="1"/>
            </p:cNvSpPr>
            <p:nvPr/>
          </p:nvSpPr>
          <p:spPr bwMode="auto">
            <a:xfrm>
              <a:off x="2612" y="774"/>
              <a:ext cx="1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10473" name="Rectangle 303"/>
            <p:cNvSpPr>
              <a:spLocks noChangeArrowheads="1"/>
            </p:cNvSpPr>
            <p:nvPr/>
          </p:nvSpPr>
          <p:spPr bwMode="auto">
            <a:xfrm>
              <a:off x="1604" y="774"/>
              <a:ext cx="40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" name="Rectangle 304"/>
            <p:cNvSpPr>
              <a:spLocks noChangeArrowheads="1"/>
            </p:cNvSpPr>
            <p:nvPr/>
          </p:nvSpPr>
          <p:spPr bwMode="auto">
            <a:xfrm>
              <a:off x="1626" y="774"/>
              <a:ext cx="4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Q1 (LSB)</a:t>
              </a:r>
            </a:p>
          </p:txBody>
        </p:sp>
        <p:sp>
          <p:nvSpPr>
            <p:cNvPr id="10475" name="Rectangle 305"/>
            <p:cNvSpPr>
              <a:spLocks noChangeArrowheads="1"/>
            </p:cNvSpPr>
            <p:nvPr/>
          </p:nvSpPr>
          <p:spPr bwMode="auto">
            <a:xfrm>
              <a:off x="1979" y="774"/>
              <a:ext cx="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0476" name="Line 306"/>
            <p:cNvSpPr>
              <a:spLocks noChangeShapeType="1"/>
            </p:cNvSpPr>
            <p:nvPr/>
          </p:nvSpPr>
          <p:spPr bwMode="auto">
            <a:xfrm flipV="1">
              <a:off x="1738" y="1252"/>
              <a:ext cx="1" cy="5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" name="Line 307"/>
            <p:cNvSpPr>
              <a:spLocks noChangeShapeType="1"/>
            </p:cNvSpPr>
            <p:nvPr/>
          </p:nvSpPr>
          <p:spPr bwMode="auto">
            <a:xfrm>
              <a:off x="1649" y="1701"/>
              <a:ext cx="219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" name="Line 308"/>
            <p:cNvSpPr>
              <a:spLocks noChangeShapeType="1"/>
            </p:cNvSpPr>
            <p:nvPr/>
          </p:nvSpPr>
          <p:spPr bwMode="auto">
            <a:xfrm>
              <a:off x="1738" y="1791"/>
              <a:ext cx="3138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Oval 309"/>
            <p:cNvSpPr>
              <a:spLocks noChangeArrowheads="1"/>
            </p:cNvSpPr>
            <p:nvPr/>
          </p:nvSpPr>
          <p:spPr bwMode="auto">
            <a:xfrm>
              <a:off x="1632" y="1370"/>
              <a:ext cx="39" cy="39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Freeform 310"/>
            <p:cNvSpPr>
              <a:spLocks/>
            </p:cNvSpPr>
            <p:nvPr/>
          </p:nvSpPr>
          <p:spPr bwMode="auto">
            <a:xfrm>
              <a:off x="4024" y="1162"/>
              <a:ext cx="135" cy="90"/>
            </a:xfrm>
            <a:custGeom>
              <a:avLst/>
              <a:gdLst>
                <a:gd name="T0" fmla="*/ 0 w 24"/>
                <a:gd name="T1" fmla="*/ 0 h 16"/>
                <a:gd name="T2" fmla="*/ 24 w 24"/>
                <a:gd name="T3" fmla="*/ 16 h 16"/>
                <a:gd name="T4" fmla="*/ 0 60000 65536"/>
                <a:gd name="T5" fmla="*/ 0 60000 65536"/>
                <a:gd name="T6" fmla="*/ 0 w 24"/>
                <a:gd name="T7" fmla="*/ 0 h 16"/>
                <a:gd name="T8" fmla="*/ 24 w 24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16">
                  <a:moveTo>
                    <a:pt x="0" y="0"/>
                  </a:moveTo>
                  <a:cubicBezTo>
                    <a:pt x="13" y="0"/>
                    <a:pt x="24" y="7"/>
                    <a:pt x="24" y="16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" name="Freeform 311"/>
            <p:cNvSpPr>
              <a:spLocks/>
            </p:cNvSpPr>
            <p:nvPr/>
          </p:nvSpPr>
          <p:spPr bwMode="auto">
            <a:xfrm>
              <a:off x="4024" y="1252"/>
              <a:ext cx="135" cy="90"/>
            </a:xfrm>
            <a:custGeom>
              <a:avLst/>
              <a:gdLst>
                <a:gd name="T0" fmla="*/ 24 w 24"/>
                <a:gd name="T1" fmla="*/ 0 h 16"/>
                <a:gd name="T2" fmla="*/ 0 w 24"/>
                <a:gd name="T3" fmla="*/ 16 h 16"/>
                <a:gd name="T4" fmla="*/ 0 60000 65536"/>
                <a:gd name="T5" fmla="*/ 0 60000 65536"/>
                <a:gd name="T6" fmla="*/ 0 w 24"/>
                <a:gd name="T7" fmla="*/ 0 h 16"/>
                <a:gd name="T8" fmla="*/ 24 w 24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16">
                  <a:moveTo>
                    <a:pt x="24" y="0"/>
                  </a:moveTo>
                  <a:cubicBezTo>
                    <a:pt x="24" y="9"/>
                    <a:pt x="13" y="16"/>
                    <a:pt x="0" y="16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Line 312"/>
            <p:cNvSpPr>
              <a:spLocks noChangeShapeType="1"/>
            </p:cNvSpPr>
            <p:nvPr/>
          </p:nvSpPr>
          <p:spPr bwMode="auto">
            <a:xfrm>
              <a:off x="4024" y="1162"/>
              <a:ext cx="1" cy="1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Line 313"/>
            <p:cNvSpPr>
              <a:spLocks noChangeShapeType="1"/>
            </p:cNvSpPr>
            <p:nvPr/>
          </p:nvSpPr>
          <p:spPr bwMode="auto">
            <a:xfrm>
              <a:off x="2635" y="1027"/>
              <a:ext cx="1210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Line 314"/>
            <p:cNvSpPr>
              <a:spLocks noChangeShapeType="1"/>
            </p:cNvSpPr>
            <p:nvPr/>
          </p:nvSpPr>
          <p:spPr bwMode="auto">
            <a:xfrm>
              <a:off x="3845" y="1027"/>
              <a:ext cx="1" cy="1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Line 315"/>
            <p:cNvSpPr>
              <a:spLocks noChangeShapeType="1"/>
            </p:cNvSpPr>
            <p:nvPr/>
          </p:nvSpPr>
          <p:spPr bwMode="auto">
            <a:xfrm>
              <a:off x="3845" y="1207"/>
              <a:ext cx="179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" name="Oval 316"/>
            <p:cNvSpPr>
              <a:spLocks noChangeArrowheads="1"/>
            </p:cNvSpPr>
            <p:nvPr/>
          </p:nvSpPr>
          <p:spPr bwMode="auto">
            <a:xfrm>
              <a:off x="2618" y="1010"/>
              <a:ext cx="39" cy="39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Line 317"/>
            <p:cNvSpPr>
              <a:spLocks noChangeShapeType="1"/>
            </p:cNvSpPr>
            <p:nvPr/>
          </p:nvSpPr>
          <p:spPr bwMode="auto">
            <a:xfrm flipH="1">
              <a:off x="3845" y="1388"/>
              <a:ext cx="40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Line 318"/>
            <p:cNvSpPr>
              <a:spLocks noChangeShapeType="1"/>
            </p:cNvSpPr>
            <p:nvPr/>
          </p:nvSpPr>
          <p:spPr bwMode="auto">
            <a:xfrm>
              <a:off x="3845" y="1387"/>
              <a:ext cx="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" name="Line 319"/>
            <p:cNvSpPr>
              <a:spLocks noChangeShapeType="1"/>
            </p:cNvSpPr>
            <p:nvPr/>
          </p:nvSpPr>
          <p:spPr bwMode="auto">
            <a:xfrm>
              <a:off x="4742" y="1522"/>
              <a:ext cx="13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Line 320"/>
            <p:cNvSpPr>
              <a:spLocks noChangeShapeType="1"/>
            </p:cNvSpPr>
            <p:nvPr/>
          </p:nvSpPr>
          <p:spPr bwMode="auto">
            <a:xfrm>
              <a:off x="4876" y="1521"/>
              <a:ext cx="1" cy="2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7" name="Group 428"/>
          <p:cNvGrpSpPr>
            <a:grpSpLocks/>
          </p:cNvGrpSpPr>
          <p:nvPr/>
        </p:nvGrpSpPr>
        <p:grpSpPr bwMode="auto">
          <a:xfrm>
            <a:off x="304800" y="2916238"/>
            <a:ext cx="8610600" cy="3636962"/>
            <a:chOff x="432" y="1837"/>
            <a:chExt cx="4992" cy="2051"/>
          </a:xfrm>
        </p:grpSpPr>
        <p:sp>
          <p:nvSpPr>
            <p:cNvPr id="10249" name="Line 323"/>
            <p:cNvSpPr>
              <a:spLocks noChangeShapeType="1"/>
            </p:cNvSpPr>
            <p:nvPr/>
          </p:nvSpPr>
          <p:spPr bwMode="auto">
            <a:xfrm>
              <a:off x="848" y="1966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324"/>
            <p:cNvSpPr>
              <a:spLocks noChangeShapeType="1"/>
            </p:cNvSpPr>
            <p:nvPr/>
          </p:nvSpPr>
          <p:spPr bwMode="auto">
            <a:xfrm>
              <a:off x="1264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325"/>
            <p:cNvSpPr>
              <a:spLocks noChangeShapeType="1"/>
            </p:cNvSpPr>
            <p:nvPr/>
          </p:nvSpPr>
          <p:spPr bwMode="auto">
            <a:xfrm>
              <a:off x="1056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326"/>
            <p:cNvSpPr>
              <a:spLocks noChangeShapeType="1"/>
            </p:cNvSpPr>
            <p:nvPr/>
          </p:nvSpPr>
          <p:spPr bwMode="auto">
            <a:xfrm flipV="1">
              <a:off x="1056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327"/>
            <p:cNvSpPr>
              <a:spLocks noChangeShapeType="1"/>
            </p:cNvSpPr>
            <p:nvPr/>
          </p:nvSpPr>
          <p:spPr bwMode="auto">
            <a:xfrm>
              <a:off x="1056" y="1881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328"/>
            <p:cNvSpPr>
              <a:spLocks noChangeShapeType="1"/>
            </p:cNvSpPr>
            <p:nvPr/>
          </p:nvSpPr>
          <p:spPr bwMode="auto">
            <a:xfrm>
              <a:off x="1264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329"/>
            <p:cNvSpPr>
              <a:spLocks noChangeShapeType="1"/>
            </p:cNvSpPr>
            <p:nvPr/>
          </p:nvSpPr>
          <p:spPr bwMode="auto">
            <a:xfrm>
              <a:off x="1264" y="1966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330"/>
            <p:cNvSpPr>
              <a:spLocks noChangeShapeType="1"/>
            </p:cNvSpPr>
            <p:nvPr/>
          </p:nvSpPr>
          <p:spPr bwMode="auto">
            <a:xfrm>
              <a:off x="1681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331"/>
            <p:cNvSpPr>
              <a:spLocks noChangeShapeType="1"/>
            </p:cNvSpPr>
            <p:nvPr/>
          </p:nvSpPr>
          <p:spPr bwMode="auto">
            <a:xfrm>
              <a:off x="1472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332"/>
            <p:cNvSpPr>
              <a:spLocks noChangeShapeType="1"/>
            </p:cNvSpPr>
            <p:nvPr/>
          </p:nvSpPr>
          <p:spPr bwMode="auto">
            <a:xfrm flipV="1">
              <a:off x="1472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333"/>
            <p:cNvSpPr>
              <a:spLocks noChangeShapeType="1"/>
            </p:cNvSpPr>
            <p:nvPr/>
          </p:nvSpPr>
          <p:spPr bwMode="auto">
            <a:xfrm>
              <a:off x="1472" y="1881"/>
              <a:ext cx="20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334"/>
            <p:cNvSpPr>
              <a:spLocks noChangeShapeType="1"/>
            </p:cNvSpPr>
            <p:nvPr/>
          </p:nvSpPr>
          <p:spPr bwMode="auto">
            <a:xfrm>
              <a:off x="1681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335"/>
            <p:cNvSpPr>
              <a:spLocks noChangeShapeType="1"/>
            </p:cNvSpPr>
            <p:nvPr/>
          </p:nvSpPr>
          <p:spPr bwMode="auto">
            <a:xfrm>
              <a:off x="1681" y="1966"/>
              <a:ext cx="2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336"/>
            <p:cNvSpPr>
              <a:spLocks noChangeShapeType="1"/>
            </p:cNvSpPr>
            <p:nvPr/>
          </p:nvSpPr>
          <p:spPr bwMode="auto">
            <a:xfrm>
              <a:off x="2096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337"/>
            <p:cNvSpPr>
              <a:spLocks noChangeShapeType="1"/>
            </p:cNvSpPr>
            <p:nvPr/>
          </p:nvSpPr>
          <p:spPr bwMode="auto">
            <a:xfrm flipH="1">
              <a:off x="1888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338"/>
            <p:cNvSpPr>
              <a:spLocks noChangeShapeType="1"/>
            </p:cNvSpPr>
            <p:nvPr/>
          </p:nvSpPr>
          <p:spPr bwMode="auto">
            <a:xfrm flipV="1">
              <a:off x="1888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339"/>
            <p:cNvSpPr>
              <a:spLocks noChangeShapeType="1"/>
            </p:cNvSpPr>
            <p:nvPr/>
          </p:nvSpPr>
          <p:spPr bwMode="auto">
            <a:xfrm>
              <a:off x="1888" y="1881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340"/>
            <p:cNvSpPr>
              <a:spLocks noChangeShapeType="1"/>
            </p:cNvSpPr>
            <p:nvPr/>
          </p:nvSpPr>
          <p:spPr bwMode="auto">
            <a:xfrm>
              <a:off x="2096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341"/>
            <p:cNvSpPr>
              <a:spLocks noChangeShapeType="1"/>
            </p:cNvSpPr>
            <p:nvPr/>
          </p:nvSpPr>
          <p:spPr bwMode="auto">
            <a:xfrm>
              <a:off x="2096" y="1966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342"/>
            <p:cNvSpPr>
              <a:spLocks noChangeShapeType="1"/>
            </p:cNvSpPr>
            <p:nvPr/>
          </p:nvSpPr>
          <p:spPr bwMode="auto">
            <a:xfrm>
              <a:off x="2512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343"/>
            <p:cNvSpPr>
              <a:spLocks noChangeShapeType="1"/>
            </p:cNvSpPr>
            <p:nvPr/>
          </p:nvSpPr>
          <p:spPr bwMode="auto">
            <a:xfrm>
              <a:off x="2304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344"/>
            <p:cNvSpPr>
              <a:spLocks noChangeShapeType="1"/>
            </p:cNvSpPr>
            <p:nvPr/>
          </p:nvSpPr>
          <p:spPr bwMode="auto">
            <a:xfrm flipV="1">
              <a:off x="2304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345"/>
            <p:cNvSpPr>
              <a:spLocks noChangeShapeType="1"/>
            </p:cNvSpPr>
            <p:nvPr/>
          </p:nvSpPr>
          <p:spPr bwMode="auto">
            <a:xfrm>
              <a:off x="2304" y="1881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346"/>
            <p:cNvSpPr>
              <a:spLocks noChangeShapeType="1"/>
            </p:cNvSpPr>
            <p:nvPr/>
          </p:nvSpPr>
          <p:spPr bwMode="auto">
            <a:xfrm>
              <a:off x="2512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347"/>
            <p:cNvSpPr>
              <a:spLocks noChangeShapeType="1"/>
            </p:cNvSpPr>
            <p:nvPr/>
          </p:nvSpPr>
          <p:spPr bwMode="auto">
            <a:xfrm>
              <a:off x="2512" y="1966"/>
              <a:ext cx="20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348"/>
            <p:cNvSpPr>
              <a:spLocks noChangeShapeType="1"/>
            </p:cNvSpPr>
            <p:nvPr/>
          </p:nvSpPr>
          <p:spPr bwMode="auto">
            <a:xfrm>
              <a:off x="2928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349"/>
            <p:cNvSpPr>
              <a:spLocks noChangeShapeType="1"/>
            </p:cNvSpPr>
            <p:nvPr/>
          </p:nvSpPr>
          <p:spPr bwMode="auto">
            <a:xfrm>
              <a:off x="2721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350"/>
            <p:cNvSpPr>
              <a:spLocks noChangeShapeType="1"/>
            </p:cNvSpPr>
            <p:nvPr/>
          </p:nvSpPr>
          <p:spPr bwMode="auto">
            <a:xfrm flipV="1">
              <a:off x="2721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351"/>
            <p:cNvSpPr>
              <a:spLocks noChangeShapeType="1"/>
            </p:cNvSpPr>
            <p:nvPr/>
          </p:nvSpPr>
          <p:spPr bwMode="auto">
            <a:xfrm>
              <a:off x="2721" y="1881"/>
              <a:ext cx="2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352"/>
            <p:cNvSpPr>
              <a:spLocks noChangeShapeType="1"/>
            </p:cNvSpPr>
            <p:nvPr/>
          </p:nvSpPr>
          <p:spPr bwMode="auto">
            <a:xfrm>
              <a:off x="2928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353"/>
            <p:cNvSpPr>
              <a:spLocks noChangeShapeType="1"/>
            </p:cNvSpPr>
            <p:nvPr/>
          </p:nvSpPr>
          <p:spPr bwMode="auto">
            <a:xfrm>
              <a:off x="2928" y="1966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354"/>
            <p:cNvSpPr>
              <a:spLocks noChangeShapeType="1"/>
            </p:cNvSpPr>
            <p:nvPr/>
          </p:nvSpPr>
          <p:spPr bwMode="auto">
            <a:xfrm>
              <a:off x="3344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355"/>
            <p:cNvSpPr>
              <a:spLocks noChangeShapeType="1"/>
            </p:cNvSpPr>
            <p:nvPr/>
          </p:nvSpPr>
          <p:spPr bwMode="auto">
            <a:xfrm>
              <a:off x="3136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356"/>
            <p:cNvSpPr>
              <a:spLocks noChangeShapeType="1"/>
            </p:cNvSpPr>
            <p:nvPr/>
          </p:nvSpPr>
          <p:spPr bwMode="auto">
            <a:xfrm flipV="1">
              <a:off x="3136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357"/>
            <p:cNvSpPr>
              <a:spLocks noChangeShapeType="1"/>
            </p:cNvSpPr>
            <p:nvPr/>
          </p:nvSpPr>
          <p:spPr bwMode="auto">
            <a:xfrm>
              <a:off x="3136" y="1881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358"/>
            <p:cNvSpPr>
              <a:spLocks noChangeShapeType="1"/>
            </p:cNvSpPr>
            <p:nvPr/>
          </p:nvSpPr>
          <p:spPr bwMode="auto">
            <a:xfrm>
              <a:off x="3344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359"/>
            <p:cNvSpPr>
              <a:spLocks noChangeShapeType="1"/>
            </p:cNvSpPr>
            <p:nvPr/>
          </p:nvSpPr>
          <p:spPr bwMode="auto">
            <a:xfrm>
              <a:off x="3344" y="1966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360"/>
            <p:cNvSpPr>
              <a:spLocks noChangeShapeType="1"/>
            </p:cNvSpPr>
            <p:nvPr/>
          </p:nvSpPr>
          <p:spPr bwMode="auto">
            <a:xfrm>
              <a:off x="3761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361"/>
            <p:cNvSpPr>
              <a:spLocks noChangeShapeType="1"/>
            </p:cNvSpPr>
            <p:nvPr/>
          </p:nvSpPr>
          <p:spPr bwMode="auto">
            <a:xfrm>
              <a:off x="3552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362"/>
            <p:cNvSpPr>
              <a:spLocks noChangeShapeType="1"/>
            </p:cNvSpPr>
            <p:nvPr/>
          </p:nvSpPr>
          <p:spPr bwMode="auto">
            <a:xfrm flipV="1">
              <a:off x="3552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363"/>
            <p:cNvSpPr>
              <a:spLocks noChangeShapeType="1"/>
            </p:cNvSpPr>
            <p:nvPr/>
          </p:nvSpPr>
          <p:spPr bwMode="auto">
            <a:xfrm>
              <a:off x="3552" y="1881"/>
              <a:ext cx="20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364"/>
            <p:cNvSpPr>
              <a:spLocks noChangeShapeType="1"/>
            </p:cNvSpPr>
            <p:nvPr/>
          </p:nvSpPr>
          <p:spPr bwMode="auto">
            <a:xfrm>
              <a:off x="3761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365"/>
            <p:cNvSpPr>
              <a:spLocks noChangeShapeType="1"/>
            </p:cNvSpPr>
            <p:nvPr/>
          </p:nvSpPr>
          <p:spPr bwMode="auto">
            <a:xfrm>
              <a:off x="3761" y="1966"/>
              <a:ext cx="10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366"/>
            <p:cNvSpPr>
              <a:spLocks noChangeShapeType="1"/>
            </p:cNvSpPr>
            <p:nvPr/>
          </p:nvSpPr>
          <p:spPr bwMode="auto">
            <a:xfrm>
              <a:off x="848" y="2052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367"/>
            <p:cNvSpPr>
              <a:spLocks noChangeShapeType="1"/>
            </p:cNvSpPr>
            <p:nvPr/>
          </p:nvSpPr>
          <p:spPr bwMode="auto">
            <a:xfrm>
              <a:off x="848" y="2180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Text Box 368"/>
            <p:cNvSpPr txBox="1">
              <a:spLocks noChangeArrowheads="1"/>
            </p:cNvSpPr>
            <p:nvPr/>
          </p:nvSpPr>
          <p:spPr bwMode="auto">
            <a:xfrm>
              <a:off x="432" y="1837"/>
              <a:ext cx="416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 dirty="0"/>
                <a:t>Clock</a:t>
              </a:r>
            </a:p>
          </p:txBody>
        </p:sp>
        <p:sp>
          <p:nvSpPr>
            <p:cNvPr id="10295" name="Text Box 369"/>
            <p:cNvSpPr txBox="1">
              <a:spLocks noChangeArrowheads="1"/>
            </p:cNvSpPr>
            <p:nvPr/>
          </p:nvSpPr>
          <p:spPr bwMode="auto">
            <a:xfrm>
              <a:off x="536" y="2008"/>
              <a:ext cx="312" cy="1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J2</a:t>
              </a:r>
            </a:p>
          </p:txBody>
        </p:sp>
        <p:sp>
          <p:nvSpPr>
            <p:cNvPr id="10296" name="Line 370"/>
            <p:cNvSpPr>
              <a:spLocks noChangeShapeType="1"/>
            </p:cNvSpPr>
            <p:nvPr/>
          </p:nvSpPr>
          <p:spPr bwMode="auto">
            <a:xfrm>
              <a:off x="848" y="2266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Line 371"/>
            <p:cNvSpPr>
              <a:spLocks noChangeShapeType="1"/>
            </p:cNvSpPr>
            <p:nvPr/>
          </p:nvSpPr>
          <p:spPr bwMode="auto">
            <a:xfrm>
              <a:off x="848" y="2393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Text Box 372"/>
            <p:cNvSpPr txBox="1">
              <a:spLocks noChangeArrowheads="1"/>
            </p:cNvSpPr>
            <p:nvPr/>
          </p:nvSpPr>
          <p:spPr bwMode="auto">
            <a:xfrm>
              <a:off x="536" y="2222"/>
              <a:ext cx="312" cy="1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K2</a:t>
              </a:r>
            </a:p>
          </p:txBody>
        </p:sp>
        <p:sp>
          <p:nvSpPr>
            <p:cNvPr id="10299" name="Line 373"/>
            <p:cNvSpPr>
              <a:spLocks noChangeShapeType="1"/>
            </p:cNvSpPr>
            <p:nvPr/>
          </p:nvSpPr>
          <p:spPr bwMode="auto">
            <a:xfrm>
              <a:off x="848" y="2478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Line 374"/>
            <p:cNvSpPr>
              <a:spLocks noChangeShapeType="1"/>
            </p:cNvSpPr>
            <p:nvPr/>
          </p:nvSpPr>
          <p:spPr bwMode="auto">
            <a:xfrm>
              <a:off x="848" y="2607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Text Box 375"/>
            <p:cNvSpPr txBox="1">
              <a:spLocks noChangeArrowheads="1"/>
            </p:cNvSpPr>
            <p:nvPr/>
          </p:nvSpPr>
          <p:spPr bwMode="auto">
            <a:xfrm>
              <a:off x="536" y="2434"/>
              <a:ext cx="312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 dirty="0" smtClean="0"/>
                <a:t>J4</a:t>
              </a:r>
              <a:endParaRPr lang="en-US" sz="1600" b="1" dirty="0"/>
            </a:p>
          </p:txBody>
        </p:sp>
        <p:sp>
          <p:nvSpPr>
            <p:cNvPr id="10302" name="Line 376"/>
            <p:cNvSpPr>
              <a:spLocks noChangeShapeType="1"/>
            </p:cNvSpPr>
            <p:nvPr/>
          </p:nvSpPr>
          <p:spPr bwMode="auto">
            <a:xfrm>
              <a:off x="848" y="2692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Line 377"/>
            <p:cNvSpPr>
              <a:spLocks noChangeShapeType="1"/>
            </p:cNvSpPr>
            <p:nvPr/>
          </p:nvSpPr>
          <p:spPr bwMode="auto">
            <a:xfrm>
              <a:off x="848" y="2821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Text Box 378"/>
            <p:cNvSpPr txBox="1">
              <a:spLocks noChangeArrowheads="1"/>
            </p:cNvSpPr>
            <p:nvPr/>
          </p:nvSpPr>
          <p:spPr bwMode="auto">
            <a:xfrm>
              <a:off x="536" y="2648"/>
              <a:ext cx="312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 dirty="0" smtClean="0"/>
                <a:t>K4</a:t>
              </a:r>
              <a:endParaRPr lang="en-US" sz="1600" b="1" dirty="0"/>
            </a:p>
          </p:txBody>
        </p:sp>
        <p:sp>
          <p:nvSpPr>
            <p:cNvPr id="10305" name="Line 379"/>
            <p:cNvSpPr>
              <a:spLocks noChangeShapeType="1"/>
            </p:cNvSpPr>
            <p:nvPr/>
          </p:nvSpPr>
          <p:spPr bwMode="auto">
            <a:xfrm>
              <a:off x="848" y="2906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Line 380"/>
            <p:cNvSpPr>
              <a:spLocks noChangeShapeType="1"/>
            </p:cNvSpPr>
            <p:nvPr/>
          </p:nvSpPr>
          <p:spPr bwMode="auto">
            <a:xfrm>
              <a:off x="848" y="3034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Text Box 381"/>
            <p:cNvSpPr txBox="1">
              <a:spLocks noChangeArrowheads="1"/>
            </p:cNvSpPr>
            <p:nvPr/>
          </p:nvSpPr>
          <p:spPr bwMode="auto">
            <a:xfrm>
              <a:off x="536" y="2862"/>
              <a:ext cx="312" cy="1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/>
                <a:t>C</a:t>
              </a:r>
            </a:p>
          </p:txBody>
        </p:sp>
        <p:sp>
          <p:nvSpPr>
            <p:cNvPr id="10308" name="Text Box 382"/>
            <p:cNvSpPr txBox="1">
              <a:spLocks noChangeArrowheads="1"/>
            </p:cNvSpPr>
            <p:nvPr/>
          </p:nvSpPr>
          <p:spPr bwMode="auto">
            <a:xfrm>
              <a:off x="536" y="2862"/>
              <a:ext cx="312" cy="1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Q1</a:t>
              </a:r>
            </a:p>
          </p:txBody>
        </p:sp>
        <p:sp>
          <p:nvSpPr>
            <p:cNvPr id="10309" name="Line 383"/>
            <p:cNvSpPr>
              <a:spLocks noChangeShapeType="1"/>
            </p:cNvSpPr>
            <p:nvPr/>
          </p:nvSpPr>
          <p:spPr bwMode="auto">
            <a:xfrm>
              <a:off x="848" y="3119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Line 384"/>
            <p:cNvSpPr>
              <a:spLocks noChangeShapeType="1"/>
            </p:cNvSpPr>
            <p:nvPr/>
          </p:nvSpPr>
          <p:spPr bwMode="auto">
            <a:xfrm>
              <a:off x="848" y="3247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Text Box 385"/>
            <p:cNvSpPr txBox="1">
              <a:spLocks noChangeArrowheads="1"/>
            </p:cNvSpPr>
            <p:nvPr/>
          </p:nvSpPr>
          <p:spPr bwMode="auto">
            <a:xfrm>
              <a:off x="536" y="3075"/>
              <a:ext cx="312" cy="1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Q2</a:t>
              </a:r>
            </a:p>
          </p:txBody>
        </p:sp>
        <p:sp>
          <p:nvSpPr>
            <p:cNvPr id="10312" name="Line 386"/>
            <p:cNvSpPr>
              <a:spLocks noChangeShapeType="1"/>
            </p:cNvSpPr>
            <p:nvPr/>
          </p:nvSpPr>
          <p:spPr bwMode="auto">
            <a:xfrm>
              <a:off x="848" y="3333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Line 387"/>
            <p:cNvSpPr>
              <a:spLocks noChangeShapeType="1"/>
            </p:cNvSpPr>
            <p:nvPr/>
          </p:nvSpPr>
          <p:spPr bwMode="auto">
            <a:xfrm>
              <a:off x="848" y="3461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Text Box 388"/>
            <p:cNvSpPr txBox="1">
              <a:spLocks noChangeArrowheads="1"/>
            </p:cNvSpPr>
            <p:nvPr/>
          </p:nvSpPr>
          <p:spPr bwMode="auto">
            <a:xfrm>
              <a:off x="536" y="3289"/>
              <a:ext cx="312" cy="1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Q3</a:t>
              </a:r>
            </a:p>
          </p:txBody>
        </p:sp>
        <p:sp>
          <p:nvSpPr>
            <p:cNvPr id="10315" name="Line 389"/>
            <p:cNvSpPr>
              <a:spLocks noChangeShapeType="1"/>
            </p:cNvSpPr>
            <p:nvPr/>
          </p:nvSpPr>
          <p:spPr bwMode="auto">
            <a:xfrm>
              <a:off x="848" y="3547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Line 390"/>
            <p:cNvSpPr>
              <a:spLocks noChangeShapeType="1"/>
            </p:cNvSpPr>
            <p:nvPr/>
          </p:nvSpPr>
          <p:spPr bwMode="auto">
            <a:xfrm>
              <a:off x="848" y="3674"/>
              <a:ext cx="4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Text Box 391"/>
            <p:cNvSpPr txBox="1">
              <a:spLocks noChangeArrowheads="1"/>
            </p:cNvSpPr>
            <p:nvPr/>
          </p:nvSpPr>
          <p:spPr bwMode="auto">
            <a:xfrm>
              <a:off x="536" y="3503"/>
              <a:ext cx="312" cy="1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Q4</a:t>
              </a:r>
            </a:p>
          </p:txBody>
        </p:sp>
        <p:sp>
          <p:nvSpPr>
            <p:cNvPr id="10318" name="Text Box 394"/>
            <p:cNvSpPr txBox="1">
              <a:spLocks noChangeArrowheads="1"/>
            </p:cNvSpPr>
            <p:nvPr/>
          </p:nvSpPr>
          <p:spPr bwMode="auto">
            <a:xfrm>
              <a:off x="432" y="3759"/>
              <a:ext cx="624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 dirty="0" smtClean="0"/>
                <a:t>Count    </a:t>
              </a:r>
              <a:r>
                <a:rPr lang="en-US" sz="1600" b="1" dirty="0"/>
                <a:t>0</a:t>
              </a:r>
            </a:p>
          </p:txBody>
        </p:sp>
        <p:sp>
          <p:nvSpPr>
            <p:cNvPr id="10319" name="Line 395"/>
            <p:cNvSpPr>
              <a:spLocks noChangeShapeType="1"/>
            </p:cNvSpPr>
            <p:nvPr/>
          </p:nvSpPr>
          <p:spPr bwMode="auto">
            <a:xfrm>
              <a:off x="848" y="3461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Line 396"/>
            <p:cNvSpPr>
              <a:spLocks noChangeShapeType="1"/>
            </p:cNvSpPr>
            <p:nvPr/>
          </p:nvSpPr>
          <p:spPr bwMode="auto">
            <a:xfrm>
              <a:off x="848" y="3674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Line 397"/>
            <p:cNvSpPr>
              <a:spLocks noChangeShapeType="1"/>
            </p:cNvSpPr>
            <p:nvPr/>
          </p:nvSpPr>
          <p:spPr bwMode="auto">
            <a:xfrm>
              <a:off x="848" y="3034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Line 398"/>
            <p:cNvSpPr>
              <a:spLocks noChangeShapeType="1"/>
            </p:cNvSpPr>
            <p:nvPr/>
          </p:nvSpPr>
          <p:spPr bwMode="auto">
            <a:xfrm>
              <a:off x="3761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Line 399"/>
            <p:cNvSpPr>
              <a:spLocks noChangeShapeType="1"/>
            </p:cNvSpPr>
            <p:nvPr/>
          </p:nvSpPr>
          <p:spPr bwMode="auto">
            <a:xfrm>
              <a:off x="3761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Line 400"/>
            <p:cNvSpPr>
              <a:spLocks noChangeShapeType="1"/>
            </p:cNvSpPr>
            <p:nvPr/>
          </p:nvSpPr>
          <p:spPr bwMode="auto">
            <a:xfrm>
              <a:off x="3761" y="1966"/>
              <a:ext cx="2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Line 401"/>
            <p:cNvSpPr>
              <a:spLocks noChangeShapeType="1"/>
            </p:cNvSpPr>
            <p:nvPr/>
          </p:nvSpPr>
          <p:spPr bwMode="auto">
            <a:xfrm>
              <a:off x="4177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Line 402"/>
            <p:cNvSpPr>
              <a:spLocks noChangeShapeType="1"/>
            </p:cNvSpPr>
            <p:nvPr/>
          </p:nvSpPr>
          <p:spPr bwMode="auto">
            <a:xfrm>
              <a:off x="3968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Line 403"/>
            <p:cNvSpPr>
              <a:spLocks noChangeShapeType="1"/>
            </p:cNvSpPr>
            <p:nvPr/>
          </p:nvSpPr>
          <p:spPr bwMode="auto">
            <a:xfrm flipV="1">
              <a:off x="3968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Line 404"/>
            <p:cNvSpPr>
              <a:spLocks noChangeShapeType="1"/>
            </p:cNvSpPr>
            <p:nvPr/>
          </p:nvSpPr>
          <p:spPr bwMode="auto">
            <a:xfrm>
              <a:off x="3968" y="1881"/>
              <a:ext cx="20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Line 405"/>
            <p:cNvSpPr>
              <a:spLocks noChangeShapeType="1"/>
            </p:cNvSpPr>
            <p:nvPr/>
          </p:nvSpPr>
          <p:spPr bwMode="auto">
            <a:xfrm>
              <a:off x="4177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Line 406"/>
            <p:cNvSpPr>
              <a:spLocks noChangeShapeType="1"/>
            </p:cNvSpPr>
            <p:nvPr/>
          </p:nvSpPr>
          <p:spPr bwMode="auto">
            <a:xfrm>
              <a:off x="4177" y="1966"/>
              <a:ext cx="2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Line 407"/>
            <p:cNvSpPr>
              <a:spLocks noChangeShapeType="1"/>
            </p:cNvSpPr>
            <p:nvPr/>
          </p:nvSpPr>
          <p:spPr bwMode="auto">
            <a:xfrm>
              <a:off x="4592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Line 408"/>
            <p:cNvSpPr>
              <a:spLocks noChangeShapeType="1"/>
            </p:cNvSpPr>
            <p:nvPr/>
          </p:nvSpPr>
          <p:spPr bwMode="auto">
            <a:xfrm>
              <a:off x="4384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Line 409"/>
            <p:cNvSpPr>
              <a:spLocks noChangeShapeType="1"/>
            </p:cNvSpPr>
            <p:nvPr/>
          </p:nvSpPr>
          <p:spPr bwMode="auto">
            <a:xfrm flipV="1">
              <a:off x="4384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Line 410"/>
            <p:cNvSpPr>
              <a:spLocks noChangeShapeType="1"/>
            </p:cNvSpPr>
            <p:nvPr/>
          </p:nvSpPr>
          <p:spPr bwMode="auto">
            <a:xfrm>
              <a:off x="4384" y="1881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Line 411"/>
            <p:cNvSpPr>
              <a:spLocks noChangeShapeType="1"/>
            </p:cNvSpPr>
            <p:nvPr/>
          </p:nvSpPr>
          <p:spPr bwMode="auto">
            <a:xfrm>
              <a:off x="4592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Line 412"/>
            <p:cNvSpPr>
              <a:spLocks noChangeShapeType="1"/>
            </p:cNvSpPr>
            <p:nvPr/>
          </p:nvSpPr>
          <p:spPr bwMode="auto">
            <a:xfrm>
              <a:off x="4592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Line 413"/>
            <p:cNvSpPr>
              <a:spLocks noChangeShapeType="1"/>
            </p:cNvSpPr>
            <p:nvPr/>
          </p:nvSpPr>
          <p:spPr bwMode="auto">
            <a:xfrm>
              <a:off x="4592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Line 414"/>
            <p:cNvSpPr>
              <a:spLocks noChangeShapeType="1"/>
            </p:cNvSpPr>
            <p:nvPr/>
          </p:nvSpPr>
          <p:spPr bwMode="auto">
            <a:xfrm>
              <a:off x="4592" y="1966"/>
              <a:ext cx="1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Line 415"/>
            <p:cNvSpPr>
              <a:spLocks noChangeShapeType="1"/>
            </p:cNvSpPr>
            <p:nvPr/>
          </p:nvSpPr>
          <p:spPr bwMode="auto">
            <a:xfrm>
              <a:off x="4592" y="1966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Line 416"/>
            <p:cNvSpPr>
              <a:spLocks noChangeShapeType="1"/>
            </p:cNvSpPr>
            <p:nvPr/>
          </p:nvSpPr>
          <p:spPr bwMode="auto">
            <a:xfrm>
              <a:off x="5008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Line 417"/>
            <p:cNvSpPr>
              <a:spLocks noChangeShapeType="1"/>
            </p:cNvSpPr>
            <p:nvPr/>
          </p:nvSpPr>
          <p:spPr bwMode="auto">
            <a:xfrm>
              <a:off x="4800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Line 418"/>
            <p:cNvSpPr>
              <a:spLocks noChangeShapeType="1"/>
            </p:cNvSpPr>
            <p:nvPr/>
          </p:nvSpPr>
          <p:spPr bwMode="auto">
            <a:xfrm flipV="1">
              <a:off x="4800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Line 419"/>
            <p:cNvSpPr>
              <a:spLocks noChangeShapeType="1"/>
            </p:cNvSpPr>
            <p:nvPr/>
          </p:nvSpPr>
          <p:spPr bwMode="auto">
            <a:xfrm>
              <a:off x="4800" y="1881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Line 420"/>
            <p:cNvSpPr>
              <a:spLocks noChangeShapeType="1"/>
            </p:cNvSpPr>
            <p:nvPr/>
          </p:nvSpPr>
          <p:spPr bwMode="auto">
            <a:xfrm>
              <a:off x="5008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Line 421"/>
            <p:cNvSpPr>
              <a:spLocks noChangeShapeType="1"/>
            </p:cNvSpPr>
            <p:nvPr/>
          </p:nvSpPr>
          <p:spPr bwMode="auto">
            <a:xfrm>
              <a:off x="5008" y="1966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Line 422"/>
            <p:cNvSpPr>
              <a:spLocks noChangeShapeType="1"/>
            </p:cNvSpPr>
            <p:nvPr/>
          </p:nvSpPr>
          <p:spPr bwMode="auto">
            <a:xfrm>
              <a:off x="5424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Line 423"/>
            <p:cNvSpPr>
              <a:spLocks noChangeShapeType="1"/>
            </p:cNvSpPr>
            <p:nvPr/>
          </p:nvSpPr>
          <p:spPr bwMode="auto">
            <a:xfrm>
              <a:off x="5216" y="1966"/>
              <a:ext cx="0" cy="1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Line 424"/>
            <p:cNvSpPr>
              <a:spLocks noChangeShapeType="1"/>
            </p:cNvSpPr>
            <p:nvPr/>
          </p:nvSpPr>
          <p:spPr bwMode="auto">
            <a:xfrm flipV="1">
              <a:off x="5216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Line 425"/>
            <p:cNvSpPr>
              <a:spLocks noChangeShapeType="1"/>
            </p:cNvSpPr>
            <p:nvPr/>
          </p:nvSpPr>
          <p:spPr bwMode="auto">
            <a:xfrm>
              <a:off x="5216" y="1881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Line 426"/>
            <p:cNvSpPr>
              <a:spLocks noChangeShapeType="1"/>
            </p:cNvSpPr>
            <p:nvPr/>
          </p:nvSpPr>
          <p:spPr bwMode="auto">
            <a:xfrm>
              <a:off x="5424" y="1881"/>
              <a:ext cx="0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Line 427"/>
            <p:cNvSpPr>
              <a:spLocks noChangeShapeType="1"/>
            </p:cNvSpPr>
            <p:nvPr/>
          </p:nvSpPr>
          <p:spPr bwMode="auto">
            <a:xfrm>
              <a:off x="848" y="3247"/>
              <a:ext cx="2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1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Synchronous Counters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Synchronous counters have all flip-flop clock inputs tied together and clocked simultaneously.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Synchronous counter may be designed by: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  The excitation table method (covered earlier)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  The state equation method (covered earlier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 The “one-hot” method (covered earlier)</a:t>
            </a: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  By inspection (for relatively simple counters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) – covered below</a:t>
            </a: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1270" name="Rectangle 250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Synchronous Counter Design by Inspection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This method is sometimes useful for simple counter designs.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This method may not yield the simplest solution, but it is typically easy to perform.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Based on the use of T flip-flops (or JK flip-flops in the toggle mode).  Determine when each flip-flop must toggle by observing the bit changes in the counting sequence.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3300"/>
                </a:solidFill>
                <a:cs typeface="Times New Roman" pitchFamily="18" charset="0"/>
              </a:rPr>
              <a:t>:  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Design a 4-bit synchronous counter using the inspection method and JK flip-flops.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N-bit synchronous counter</a:t>
            </a: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Show how an n-bit counter can be implemented using N flip-flops and (N-2) two-input AND gates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Discuss the delay problems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Show how the delay can be improved by using ANDs with increasing numbers of inputs</a:t>
            </a:r>
          </a:p>
          <a:p>
            <a:pPr marL="228600" indent="-228600">
              <a:spcBef>
                <a:spcPct val="20000"/>
              </a:spcBef>
            </a:pP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3300"/>
                </a:solidFill>
                <a:cs typeface="Times New Roman" pitchFamily="18" charset="0"/>
              </a:rPr>
              <a:t>:  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Design a </a:t>
            </a:r>
            <a:r>
              <a:rPr lang="en-US" sz="2200" dirty="0" smtClean="0">
                <a:solidFill>
                  <a:srgbClr val="FF3300"/>
                </a:solidFill>
                <a:cs typeface="Times New Roman" pitchFamily="18" charset="0"/>
              </a:rPr>
              <a:t>5-bit 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synchronous </a:t>
            </a:r>
            <a:r>
              <a:rPr lang="en-US" sz="2200" b="1" i="1" dirty="0">
                <a:solidFill>
                  <a:srgbClr val="FF3300"/>
                </a:solidFill>
                <a:cs typeface="Times New Roman" pitchFamily="18" charset="0"/>
              </a:rPr>
              <a:t>up/down counter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 using the inspection method and </a:t>
            </a:r>
            <a:r>
              <a:rPr lang="en-US" sz="2200" dirty="0" smtClean="0">
                <a:solidFill>
                  <a:srgbClr val="FF3300"/>
                </a:solidFill>
                <a:cs typeface="Times New Roman" pitchFamily="18" charset="0"/>
              </a:rPr>
              <a:t>JK 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flip-flops.  Discuss the amount of work involved in a similar design using the excitation table method.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5"/>
          <p:cNvSpPr>
            <a:spLocks noChangeArrowheads="1"/>
          </p:cNvSpPr>
          <p:nvPr/>
        </p:nvSpPr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Timing Sequences</a:t>
            </a:r>
          </a:p>
          <a:p>
            <a:pPr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So far we have designed circuits to:</a:t>
            </a:r>
          </a:p>
          <a:p>
            <a:pPr marL="236538" indent="-236538">
              <a:spcBef>
                <a:spcPct val="20000"/>
              </a:spcBef>
              <a:buFontTx/>
              <a:buChar char="•"/>
              <a:tabLst>
                <a:tab pos="228600" algn="l"/>
                <a:tab pos="520700" algn="l"/>
              </a:tabLst>
            </a:pP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produce 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desired outputs for certain input combinations (combinational circuits)</a:t>
            </a:r>
          </a:p>
          <a:p>
            <a:pPr marL="236538" indent="-236538">
              <a:spcBef>
                <a:spcPct val="20000"/>
              </a:spcBef>
              <a:buFontTx/>
              <a:buChar char="•"/>
              <a:tabLst>
                <a:tab pos="228600" algn="l"/>
                <a:tab pos="520700" algn="l"/>
              </a:tabLst>
            </a:pP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produce 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a desired sequence of states or input output sequence (sequential circuits) </a:t>
            </a:r>
          </a:p>
          <a:p>
            <a:pPr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 </a:t>
            </a:r>
          </a:p>
          <a:p>
            <a:pPr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One type of circuit that we have not directly dealt with is a circuit that will produce a series of control signals (or timing sequences) where each signal is HIGH or LOW for a </a:t>
            </a:r>
            <a:r>
              <a:rPr lang="en-US" sz="2200" b="1" i="1" dirty="0">
                <a:solidFill>
                  <a:schemeClr val="accent2"/>
                </a:solidFill>
                <a:cs typeface="Times New Roman" pitchFamily="18" charset="0"/>
              </a:rPr>
              <a:t>specified length of time</a:t>
            </a:r>
            <a:r>
              <a:rPr lang="en-US" sz="2200" b="1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tabLst>
                <a:tab pos="228600" algn="l"/>
                <a:tab pos="520700" algn="l"/>
              </a:tabLst>
            </a:pPr>
            <a:endParaRPr lang="en-US" sz="22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Such timing sequences are often needed.  Examples might include:</a:t>
            </a:r>
          </a:p>
          <a:p>
            <a:pPr marL="236538" indent="-236538">
              <a:spcBef>
                <a:spcPct val="20000"/>
              </a:spcBef>
              <a:buFontTx/>
              <a:buChar char="•"/>
              <a:tabLst>
                <a:tab pos="228600" algn="l"/>
                <a:tab pos="520700" algn="l"/>
              </a:tabLst>
            </a:pP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signals 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to stop, start, and control the length of time for each cycle in a 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washing machine</a:t>
            </a: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  <a:tabLst>
                <a:tab pos="228600" algn="l"/>
                <a:tab pos="5207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  signals to control the RED, YELLOW, and GREEN signals for a stop light</a:t>
            </a:r>
          </a:p>
          <a:p>
            <a:pPr>
              <a:spcBef>
                <a:spcPct val="20000"/>
              </a:spcBef>
              <a:buFontTx/>
              <a:buChar char="•"/>
              <a:tabLst>
                <a:tab pos="228600" algn="l"/>
                <a:tab pos="5207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  signals to control the opening and closing of valves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3300"/>
                </a:solidFill>
                <a:cs typeface="Times New Roman" pitchFamily="18" charset="0"/>
              </a:rPr>
              <a:t>: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  Design a </a:t>
            </a:r>
            <a:r>
              <a:rPr lang="en-US" sz="2200" dirty="0" smtClean="0">
                <a:solidFill>
                  <a:srgbClr val="FF3300"/>
                </a:solidFill>
                <a:cs typeface="Times New Roman" pitchFamily="18" charset="0"/>
              </a:rPr>
              <a:t>decoder to 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detect when count 4 </a:t>
            </a:r>
            <a:r>
              <a:rPr lang="en-US" sz="2200" dirty="0" smtClean="0">
                <a:solidFill>
                  <a:srgbClr val="FF3300"/>
                </a:solidFill>
                <a:cs typeface="Times New Roman" pitchFamily="18" charset="0"/>
              </a:rPr>
              <a:t>occurs in a 3-bit counter. (Use an AND gate and inverters)</a:t>
            </a:r>
            <a:endParaRPr lang="en-US" sz="2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228600" algn="l"/>
                <a:tab pos="520700" algn="l"/>
              </a:tabLst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Decoders 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– Can be used to indicate when certain counts occur.  Similarly, they can be used to start or stop events at certain times.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3352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3300"/>
                </a:solidFill>
                <a:cs typeface="Times New Roman" pitchFamily="18" charset="0"/>
              </a:rPr>
              <a:t>: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  Design a decoder to detect when counts </a:t>
            </a:r>
            <a:r>
              <a:rPr lang="en-US" sz="2200" dirty="0" smtClean="0">
                <a:solidFill>
                  <a:srgbClr val="FF3300"/>
                </a:solidFill>
                <a:cs typeface="Times New Roman" pitchFamily="18" charset="0"/>
              </a:rPr>
              <a:t>1, 5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FF3300"/>
                </a:solidFill>
                <a:cs typeface="Times New Roman" pitchFamily="18" charset="0"/>
              </a:rPr>
              <a:t>or 7 occur in a 3-bit counter.  (Use a 3x8 decoder and an OR gate.)</a:t>
            </a:r>
            <a:endParaRPr lang="en-US" sz="2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3300"/>
                </a:solidFill>
                <a:cs typeface="Times New Roman" pitchFamily="18" charset="0"/>
              </a:rPr>
              <a:t>: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  Design a circuit that will output a signal that is HIGH for 3 seconds and LOW for 5 seconds.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3300"/>
                </a:solidFill>
                <a:cs typeface="Times New Roman" pitchFamily="18" charset="0"/>
              </a:rPr>
              <a:t>: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  Design a circuit that will produce the following control signals.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6200" y="990600"/>
          <a:ext cx="8915400" cy="1423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Microsoft Draw Drawing" r:id="rId3" imgW="8152920" imgH="1322640" progId="">
                  <p:embed/>
                </p:oleObj>
              </mc:Choice>
              <mc:Fallback>
                <p:oleObj name="Microsoft Draw Drawing" r:id="rId3" imgW="8152920" imgH="13226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90600"/>
                        <a:ext cx="8915400" cy="1423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3300"/>
                </a:solidFill>
                <a:cs typeface="Times New Roman" pitchFamily="18" charset="0"/>
              </a:rPr>
              <a:t>: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  Design a </a:t>
            </a:r>
            <a:r>
              <a:rPr lang="en-US" sz="2200" b="1" i="1" dirty="0">
                <a:solidFill>
                  <a:srgbClr val="FF3300"/>
                </a:solidFill>
                <a:cs typeface="Times New Roman" pitchFamily="18" charset="0"/>
              </a:rPr>
              <a:t>traffic light controller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 with the following control signals.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152400" y="914400"/>
          <a:ext cx="870665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Microsoft Draw Drawing" r:id="rId3" imgW="5365440" imgH="2626920" progId="">
                  <p:embed/>
                </p:oleObj>
              </mc:Choice>
              <mc:Fallback>
                <p:oleObj name="Microsoft Draw Drawing" r:id="rId3" imgW="5365440" imgH="262692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706658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Notes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Whenever N/S Green or N/S Yellow are HIGH, E/W Red must also be HIGH.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Whenever E/W Green or E/W Yellow are HIGH, N/S Red must also be HIGH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(Discuss the design then view the circuit simulated in PSPICE on the following slides.)</a:t>
            </a:r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53"/>
          <p:cNvGrpSpPr>
            <a:grpSpLocks/>
          </p:cNvGrpSpPr>
          <p:nvPr/>
        </p:nvGrpSpPr>
        <p:grpSpPr bwMode="auto">
          <a:xfrm>
            <a:off x="466725" y="3893365"/>
            <a:ext cx="8077200" cy="2719387"/>
            <a:chOff x="384" y="2607"/>
            <a:chExt cx="4992" cy="1569"/>
          </a:xfrm>
        </p:grpSpPr>
        <p:sp>
          <p:nvSpPr>
            <p:cNvPr id="4205" name="Line 142"/>
            <p:cNvSpPr>
              <a:spLocks noChangeShapeType="1"/>
            </p:cNvSpPr>
            <p:nvPr/>
          </p:nvSpPr>
          <p:spPr bwMode="auto">
            <a:xfrm>
              <a:off x="859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143"/>
            <p:cNvSpPr>
              <a:spLocks noChangeShapeType="1"/>
            </p:cNvSpPr>
            <p:nvPr/>
          </p:nvSpPr>
          <p:spPr bwMode="auto">
            <a:xfrm>
              <a:off x="1335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144"/>
            <p:cNvSpPr>
              <a:spLocks noChangeShapeType="1"/>
            </p:cNvSpPr>
            <p:nvPr/>
          </p:nvSpPr>
          <p:spPr bwMode="auto">
            <a:xfrm>
              <a:off x="1097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Line 145"/>
            <p:cNvSpPr>
              <a:spLocks noChangeShapeType="1"/>
            </p:cNvSpPr>
            <p:nvPr/>
          </p:nvSpPr>
          <p:spPr bwMode="auto">
            <a:xfrm flipV="1">
              <a:off x="1097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Line 146"/>
            <p:cNvSpPr>
              <a:spLocks noChangeShapeType="1"/>
            </p:cNvSpPr>
            <p:nvPr/>
          </p:nvSpPr>
          <p:spPr bwMode="auto">
            <a:xfrm>
              <a:off x="1097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Line 147"/>
            <p:cNvSpPr>
              <a:spLocks noChangeShapeType="1"/>
            </p:cNvSpPr>
            <p:nvPr/>
          </p:nvSpPr>
          <p:spPr bwMode="auto">
            <a:xfrm>
              <a:off x="1335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Line 148"/>
            <p:cNvSpPr>
              <a:spLocks noChangeShapeType="1"/>
            </p:cNvSpPr>
            <p:nvPr/>
          </p:nvSpPr>
          <p:spPr bwMode="auto">
            <a:xfrm>
              <a:off x="1335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Line 149"/>
            <p:cNvSpPr>
              <a:spLocks noChangeShapeType="1"/>
            </p:cNvSpPr>
            <p:nvPr/>
          </p:nvSpPr>
          <p:spPr bwMode="auto">
            <a:xfrm>
              <a:off x="181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Line 150"/>
            <p:cNvSpPr>
              <a:spLocks noChangeShapeType="1"/>
            </p:cNvSpPr>
            <p:nvPr/>
          </p:nvSpPr>
          <p:spPr bwMode="auto">
            <a:xfrm>
              <a:off x="157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Line 151"/>
            <p:cNvSpPr>
              <a:spLocks noChangeShapeType="1"/>
            </p:cNvSpPr>
            <p:nvPr/>
          </p:nvSpPr>
          <p:spPr bwMode="auto">
            <a:xfrm flipV="1">
              <a:off x="157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Line 152"/>
            <p:cNvSpPr>
              <a:spLocks noChangeShapeType="1"/>
            </p:cNvSpPr>
            <p:nvPr/>
          </p:nvSpPr>
          <p:spPr bwMode="auto">
            <a:xfrm>
              <a:off x="1573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Line 153"/>
            <p:cNvSpPr>
              <a:spLocks noChangeShapeType="1"/>
            </p:cNvSpPr>
            <p:nvPr/>
          </p:nvSpPr>
          <p:spPr bwMode="auto">
            <a:xfrm>
              <a:off x="181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Line 154"/>
            <p:cNvSpPr>
              <a:spLocks noChangeShapeType="1"/>
            </p:cNvSpPr>
            <p:nvPr/>
          </p:nvSpPr>
          <p:spPr bwMode="auto">
            <a:xfrm>
              <a:off x="1810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Line 155"/>
            <p:cNvSpPr>
              <a:spLocks noChangeShapeType="1"/>
            </p:cNvSpPr>
            <p:nvPr/>
          </p:nvSpPr>
          <p:spPr bwMode="auto">
            <a:xfrm>
              <a:off x="2286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Line 156"/>
            <p:cNvSpPr>
              <a:spLocks noChangeShapeType="1"/>
            </p:cNvSpPr>
            <p:nvPr/>
          </p:nvSpPr>
          <p:spPr bwMode="auto">
            <a:xfrm flipH="1">
              <a:off x="2048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Line 157"/>
            <p:cNvSpPr>
              <a:spLocks noChangeShapeType="1"/>
            </p:cNvSpPr>
            <p:nvPr/>
          </p:nvSpPr>
          <p:spPr bwMode="auto">
            <a:xfrm flipV="1">
              <a:off x="204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Line 158"/>
            <p:cNvSpPr>
              <a:spLocks noChangeShapeType="1"/>
            </p:cNvSpPr>
            <p:nvPr/>
          </p:nvSpPr>
          <p:spPr bwMode="auto">
            <a:xfrm>
              <a:off x="2048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Line 159"/>
            <p:cNvSpPr>
              <a:spLocks noChangeShapeType="1"/>
            </p:cNvSpPr>
            <p:nvPr/>
          </p:nvSpPr>
          <p:spPr bwMode="auto">
            <a:xfrm>
              <a:off x="2286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Line 160"/>
            <p:cNvSpPr>
              <a:spLocks noChangeShapeType="1"/>
            </p:cNvSpPr>
            <p:nvPr/>
          </p:nvSpPr>
          <p:spPr bwMode="auto">
            <a:xfrm>
              <a:off x="2286" y="2749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Line 161"/>
            <p:cNvSpPr>
              <a:spLocks noChangeShapeType="1"/>
            </p:cNvSpPr>
            <p:nvPr/>
          </p:nvSpPr>
          <p:spPr bwMode="auto">
            <a:xfrm>
              <a:off x="2761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Line 162"/>
            <p:cNvSpPr>
              <a:spLocks noChangeShapeType="1"/>
            </p:cNvSpPr>
            <p:nvPr/>
          </p:nvSpPr>
          <p:spPr bwMode="auto">
            <a:xfrm>
              <a:off x="252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Line 163"/>
            <p:cNvSpPr>
              <a:spLocks noChangeShapeType="1"/>
            </p:cNvSpPr>
            <p:nvPr/>
          </p:nvSpPr>
          <p:spPr bwMode="auto">
            <a:xfrm flipV="1">
              <a:off x="252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Line 164"/>
            <p:cNvSpPr>
              <a:spLocks noChangeShapeType="1"/>
            </p:cNvSpPr>
            <p:nvPr/>
          </p:nvSpPr>
          <p:spPr bwMode="auto">
            <a:xfrm>
              <a:off x="2523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Line 165"/>
            <p:cNvSpPr>
              <a:spLocks noChangeShapeType="1"/>
            </p:cNvSpPr>
            <p:nvPr/>
          </p:nvSpPr>
          <p:spPr bwMode="auto">
            <a:xfrm>
              <a:off x="2761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Line 166"/>
            <p:cNvSpPr>
              <a:spLocks noChangeShapeType="1"/>
            </p:cNvSpPr>
            <p:nvPr/>
          </p:nvSpPr>
          <p:spPr bwMode="auto">
            <a:xfrm>
              <a:off x="2761" y="2749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Line 167"/>
            <p:cNvSpPr>
              <a:spLocks noChangeShapeType="1"/>
            </p:cNvSpPr>
            <p:nvPr/>
          </p:nvSpPr>
          <p:spPr bwMode="auto">
            <a:xfrm>
              <a:off x="3237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Line 168"/>
            <p:cNvSpPr>
              <a:spLocks noChangeShapeType="1"/>
            </p:cNvSpPr>
            <p:nvPr/>
          </p:nvSpPr>
          <p:spPr bwMode="auto">
            <a:xfrm>
              <a:off x="300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Line 169"/>
            <p:cNvSpPr>
              <a:spLocks noChangeShapeType="1"/>
            </p:cNvSpPr>
            <p:nvPr/>
          </p:nvSpPr>
          <p:spPr bwMode="auto">
            <a:xfrm flipV="1">
              <a:off x="300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Line 170"/>
            <p:cNvSpPr>
              <a:spLocks noChangeShapeType="1"/>
            </p:cNvSpPr>
            <p:nvPr/>
          </p:nvSpPr>
          <p:spPr bwMode="auto">
            <a:xfrm>
              <a:off x="3000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Line 171"/>
            <p:cNvSpPr>
              <a:spLocks noChangeShapeType="1"/>
            </p:cNvSpPr>
            <p:nvPr/>
          </p:nvSpPr>
          <p:spPr bwMode="auto">
            <a:xfrm>
              <a:off x="3237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Line 172"/>
            <p:cNvSpPr>
              <a:spLocks noChangeShapeType="1"/>
            </p:cNvSpPr>
            <p:nvPr/>
          </p:nvSpPr>
          <p:spPr bwMode="auto">
            <a:xfrm>
              <a:off x="3237" y="2749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Line 173"/>
            <p:cNvSpPr>
              <a:spLocks noChangeShapeType="1"/>
            </p:cNvSpPr>
            <p:nvPr/>
          </p:nvSpPr>
          <p:spPr bwMode="auto">
            <a:xfrm>
              <a:off x="3712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Line 174"/>
            <p:cNvSpPr>
              <a:spLocks noChangeShapeType="1"/>
            </p:cNvSpPr>
            <p:nvPr/>
          </p:nvSpPr>
          <p:spPr bwMode="auto">
            <a:xfrm>
              <a:off x="3474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Line 175"/>
            <p:cNvSpPr>
              <a:spLocks noChangeShapeType="1"/>
            </p:cNvSpPr>
            <p:nvPr/>
          </p:nvSpPr>
          <p:spPr bwMode="auto">
            <a:xfrm flipV="1">
              <a:off x="3474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Line 176"/>
            <p:cNvSpPr>
              <a:spLocks noChangeShapeType="1"/>
            </p:cNvSpPr>
            <p:nvPr/>
          </p:nvSpPr>
          <p:spPr bwMode="auto">
            <a:xfrm>
              <a:off x="3474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Line 177"/>
            <p:cNvSpPr>
              <a:spLocks noChangeShapeType="1"/>
            </p:cNvSpPr>
            <p:nvPr/>
          </p:nvSpPr>
          <p:spPr bwMode="auto">
            <a:xfrm>
              <a:off x="3712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Line 178"/>
            <p:cNvSpPr>
              <a:spLocks noChangeShapeType="1"/>
            </p:cNvSpPr>
            <p:nvPr/>
          </p:nvSpPr>
          <p:spPr bwMode="auto">
            <a:xfrm>
              <a:off x="3712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Line 179"/>
            <p:cNvSpPr>
              <a:spLocks noChangeShapeType="1"/>
            </p:cNvSpPr>
            <p:nvPr/>
          </p:nvSpPr>
          <p:spPr bwMode="auto">
            <a:xfrm>
              <a:off x="4189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Line 180"/>
            <p:cNvSpPr>
              <a:spLocks noChangeShapeType="1"/>
            </p:cNvSpPr>
            <p:nvPr/>
          </p:nvSpPr>
          <p:spPr bwMode="auto">
            <a:xfrm flipH="1">
              <a:off x="395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Line 181"/>
            <p:cNvSpPr>
              <a:spLocks noChangeShapeType="1"/>
            </p:cNvSpPr>
            <p:nvPr/>
          </p:nvSpPr>
          <p:spPr bwMode="auto">
            <a:xfrm flipV="1">
              <a:off x="395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Line 182"/>
            <p:cNvSpPr>
              <a:spLocks noChangeShapeType="1"/>
            </p:cNvSpPr>
            <p:nvPr/>
          </p:nvSpPr>
          <p:spPr bwMode="auto">
            <a:xfrm>
              <a:off x="3950" y="2607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Line 183"/>
            <p:cNvSpPr>
              <a:spLocks noChangeShapeType="1"/>
            </p:cNvSpPr>
            <p:nvPr/>
          </p:nvSpPr>
          <p:spPr bwMode="auto">
            <a:xfrm>
              <a:off x="4189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Line 184"/>
            <p:cNvSpPr>
              <a:spLocks noChangeShapeType="1"/>
            </p:cNvSpPr>
            <p:nvPr/>
          </p:nvSpPr>
          <p:spPr bwMode="auto">
            <a:xfrm>
              <a:off x="4189" y="2749"/>
              <a:ext cx="1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Line 185"/>
            <p:cNvSpPr>
              <a:spLocks noChangeShapeType="1"/>
            </p:cNvSpPr>
            <p:nvPr/>
          </p:nvSpPr>
          <p:spPr bwMode="auto">
            <a:xfrm>
              <a:off x="859" y="2894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Line 186"/>
            <p:cNvSpPr>
              <a:spLocks noChangeShapeType="1"/>
            </p:cNvSpPr>
            <p:nvPr/>
          </p:nvSpPr>
          <p:spPr bwMode="auto">
            <a:xfrm>
              <a:off x="859" y="3106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Text Box 187"/>
            <p:cNvSpPr txBox="1">
              <a:spLocks noChangeArrowheads="1"/>
            </p:cNvSpPr>
            <p:nvPr/>
          </p:nvSpPr>
          <p:spPr bwMode="auto">
            <a:xfrm>
              <a:off x="384" y="2607"/>
              <a:ext cx="475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Clock</a:t>
              </a:r>
            </a:p>
          </p:txBody>
        </p:sp>
        <p:sp>
          <p:nvSpPr>
            <p:cNvPr id="4251" name="Text Box 188"/>
            <p:cNvSpPr txBox="1">
              <a:spLocks noChangeArrowheads="1"/>
            </p:cNvSpPr>
            <p:nvPr/>
          </p:nvSpPr>
          <p:spPr bwMode="auto">
            <a:xfrm>
              <a:off x="503" y="2894"/>
              <a:ext cx="356" cy="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Q1</a:t>
              </a:r>
            </a:p>
          </p:txBody>
        </p:sp>
        <p:sp>
          <p:nvSpPr>
            <p:cNvPr id="4252" name="Line 189"/>
            <p:cNvSpPr>
              <a:spLocks noChangeShapeType="1"/>
            </p:cNvSpPr>
            <p:nvPr/>
          </p:nvSpPr>
          <p:spPr bwMode="auto">
            <a:xfrm>
              <a:off x="859" y="3250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Line 190"/>
            <p:cNvSpPr>
              <a:spLocks noChangeShapeType="1"/>
            </p:cNvSpPr>
            <p:nvPr/>
          </p:nvSpPr>
          <p:spPr bwMode="auto">
            <a:xfrm>
              <a:off x="859" y="3463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Text Box 191"/>
            <p:cNvSpPr txBox="1">
              <a:spLocks noChangeArrowheads="1"/>
            </p:cNvSpPr>
            <p:nvPr/>
          </p:nvSpPr>
          <p:spPr bwMode="auto">
            <a:xfrm>
              <a:off x="503" y="3250"/>
              <a:ext cx="356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Q2</a:t>
              </a:r>
            </a:p>
          </p:txBody>
        </p:sp>
        <p:sp>
          <p:nvSpPr>
            <p:cNvPr id="4255" name="Line 192"/>
            <p:cNvSpPr>
              <a:spLocks noChangeShapeType="1"/>
            </p:cNvSpPr>
            <p:nvPr/>
          </p:nvSpPr>
          <p:spPr bwMode="auto">
            <a:xfrm>
              <a:off x="859" y="3605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Line 193"/>
            <p:cNvSpPr>
              <a:spLocks noChangeShapeType="1"/>
            </p:cNvSpPr>
            <p:nvPr/>
          </p:nvSpPr>
          <p:spPr bwMode="auto">
            <a:xfrm>
              <a:off x="859" y="3819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Text Box 194"/>
            <p:cNvSpPr txBox="1">
              <a:spLocks noChangeArrowheads="1"/>
            </p:cNvSpPr>
            <p:nvPr/>
          </p:nvSpPr>
          <p:spPr bwMode="auto">
            <a:xfrm>
              <a:off x="503" y="3605"/>
              <a:ext cx="356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Q3</a:t>
              </a:r>
            </a:p>
          </p:txBody>
        </p:sp>
        <p:sp>
          <p:nvSpPr>
            <p:cNvPr id="4258" name="Text Box 197"/>
            <p:cNvSpPr txBox="1">
              <a:spLocks noChangeArrowheads="1"/>
            </p:cNvSpPr>
            <p:nvPr/>
          </p:nvSpPr>
          <p:spPr bwMode="auto">
            <a:xfrm>
              <a:off x="384" y="3962"/>
              <a:ext cx="1157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Count    </a:t>
              </a:r>
              <a:r>
                <a:rPr lang="en-US" sz="1800" b="1" dirty="0" smtClean="0"/>
                <a:t>0</a:t>
              </a:r>
              <a:endParaRPr lang="en-US" sz="1800" b="1" dirty="0"/>
            </a:p>
          </p:txBody>
        </p:sp>
        <p:sp>
          <p:nvSpPr>
            <p:cNvPr id="4259" name="Line 218"/>
            <p:cNvSpPr>
              <a:spLocks noChangeShapeType="1"/>
            </p:cNvSpPr>
            <p:nvPr/>
          </p:nvSpPr>
          <p:spPr bwMode="auto">
            <a:xfrm>
              <a:off x="4189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Line 219"/>
            <p:cNvSpPr>
              <a:spLocks noChangeShapeType="1"/>
            </p:cNvSpPr>
            <p:nvPr/>
          </p:nvSpPr>
          <p:spPr bwMode="auto">
            <a:xfrm>
              <a:off x="4189" y="2749"/>
              <a:ext cx="2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Line 220"/>
            <p:cNvSpPr>
              <a:spLocks noChangeShapeType="1"/>
            </p:cNvSpPr>
            <p:nvPr/>
          </p:nvSpPr>
          <p:spPr bwMode="auto">
            <a:xfrm>
              <a:off x="466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Line 221"/>
            <p:cNvSpPr>
              <a:spLocks noChangeShapeType="1"/>
            </p:cNvSpPr>
            <p:nvPr/>
          </p:nvSpPr>
          <p:spPr bwMode="auto">
            <a:xfrm>
              <a:off x="4425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Line 222"/>
            <p:cNvSpPr>
              <a:spLocks noChangeShapeType="1"/>
            </p:cNvSpPr>
            <p:nvPr/>
          </p:nvSpPr>
          <p:spPr bwMode="auto">
            <a:xfrm flipV="1">
              <a:off x="4425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Line 223"/>
            <p:cNvSpPr>
              <a:spLocks noChangeShapeType="1"/>
            </p:cNvSpPr>
            <p:nvPr/>
          </p:nvSpPr>
          <p:spPr bwMode="auto">
            <a:xfrm>
              <a:off x="4425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Line 224"/>
            <p:cNvSpPr>
              <a:spLocks noChangeShapeType="1"/>
            </p:cNvSpPr>
            <p:nvPr/>
          </p:nvSpPr>
          <p:spPr bwMode="auto">
            <a:xfrm>
              <a:off x="466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Line 225"/>
            <p:cNvSpPr>
              <a:spLocks noChangeShapeType="1"/>
            </p:cNvSpPr>
            <p:nvPr/>
          </p:nvSpPr>
          <p:spPr bwMode="auto">
            <a:xfrm>
              <a:off x="4663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Line 226"/>
            <p:cNvSpPr>
              <a:spLocks noChangeShapeType="1"/>
            </p:cNvSpPr>
            <p:nvPr/>
          </p:nvSpPr>
          <p:spPr bwMode="auto">
            <a:xfrm>
              <a:off x="5138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Line 227"/>
            <p:cNvSpPr>
              <a:spLocks noChangeShapeType="1"/>
            </p:cNvSpPr>
            <p:nvPr/>
          </p:nvSpPr>
          <p:spPr bwMode="auto">
            <a:xfrm>
              <a:off x="4901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Line 228"/>
            <p:cNvSpPr>
              <a:spLocks noChangeShapeType="1"/>
            </p:cNvSpPr>
            <p:nvPr/>
          </p:nvSpPr>
          <p:spPr bwMode="auto">
            <a:xfrm flipV="1">
              <a:off x="4901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Line 229"/>
            <p:cNvSpPr>
              <a:spLocks noChangeShapeType="1"/>
            </p:cNvSpPr>
            <p:nvPr/>
          </p:nvSpPr>
          <p:spPr bwMode="auto">
            <a:xfrm>
              <a:off x="4901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Line 230"/>
            <p:cNvSpPr>
              <a:spLocks noChangeShapeType="1"/>
            </p:cNvSpPr>
            <p:nvPr/>
          </p:nvSpPr>
          <p:spPr bwMode="auto">
            <a:xfrm>
              <a:off x="513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Line 232"/>
            <p:cNvSpPr>
              <a:spLocks noChangeShapeType="1"/>
            </p:cNvSpPr>
            <p:nvPr/>
          </p:nvSpPr>
          <p:spPr bwMode="auto">
            <a:xfrm>
              <a:off x="513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Line 233"/>
            <p:cNvSpPr>
              <a:spLocks noChangeShapeType="1"/>
            </p:cNvSpPr>
            <p:nvPr/>
          </p:nvSpPr>
          <p:spPr bwMode="auto">
            <a:xfrm>
              <a:off x="5138" y="2749"/>
              <a:ext cx="1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Line 234"/>
            <p:cNvSpPr>
              <a:spLocks noChangeShapeType="1"/>
            </p:cNvSpPr>
            <p:nvPr/>
          </p:nvSpPr>
          <p:spPr bwMode="auto">
            <a:xfrm>
              <a:off x="5138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Line 250"/>
            <p:cNvSpPr>
              <a:spLocks noChangeShapeType="1"/>
            </p:cNvSpPr>
            <p:nvPr/>
          </p:nvSpPr>
          <p:spPr bwMode="auto">
            <a:xfrm>
              <a:off x="859" y="3106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6" name="Line 251"/>
            <p:cNvSpPr>
              <a:spLocks noChangeShapeType="1"/>
            </p:cNvSpPr>
            <p:nvPr/>
          </p:nvSpPr>
          <p:spPr bwMode="auto">
            <a:xfrm>
              <a:off x="859" y="3463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7" name="Line 252"/>
            <p:cNvSpPr>
              <a:spLocks noChangeShapeType="1"/>
            </p:cNvSpPr>
            <p:nvPr/>
          </p:nvSpPr>
          <p:spPr bwMode="auto">
            <a:xfrm>
              <a:off x="859" y="3819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381000"/>
            <a:ext cx="792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</a:rPr>
              <a:t>Ripple Counters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</a:rPr>
              <a:t>Example 1</a:t>
            </a:r>
            <a:r>
              <a:rPr lang="en-US" sz="2200" dirty="0">
                <a:solidFill>
                  <a:srgbClr val="FF3300"/>
                </a:solidFill>
              </a:rPr>
              <a:t>:  Draw a timing diagram for the 4-bit ripple counter shown below in order to determine its counting sequence.  Discuss why this is a ripple counter and not a synchronous counter.  Begin with count 0.</a:t>
            </a:r>
          </a:p>
        </p:txBody>
      </p:sp>
      <p:grpSp>
        <p:nvGrpSpPr>
          <p:cNvPr id="4104" name="Group 249"/>
          <p:cNvGrpSpPr>
            <a:grpSpLocks/>
          </p:cNvGrpSpPr>
          <p:nvPr/>
        </p:nvGrpSpPr>
        <p:grpSpPr bwMode="auto">
          <a:xfrm>
            <a:off x="1263472" y="1828800"/>
            <a:ext cx="6702530" cy="1854200"/>
            <a:chOff x="1138" y="1074"/>
            <a:chExt cx="4008" cy="1072"/>
          </a:xfrm>
        </p:grpSpPr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831" y="1513"/>
              <a:ext cx="498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862" y="1619"/>
              <a:ext cx="13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J1</a:t>
              </a: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1849" y="1964"/>
              <a:ext cx="17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K1</a:t>
              </a: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2129" y="1628"/>
              <a:ext cx="17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2153" y="1619"/>
              <a:ext cx="17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2129" y="1974"/>
              <a:ext cx="17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2154" y="1980"/>
              <a:ext cx="17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1682" y="1687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1682" y="2033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2329" y="1685"/>
              <a:ext cx="151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2154" y="1966"/>
              <a:ext cx="144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1831" y="1800"/>
              <a:ext cx="5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 flipH="1">
              <a:off x="1831" y="1857"/>
              <a:ext cx="50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1533" y="1859"/>
              <a:ext cx="29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1215" y="1785"/>
              <a:ext cx="28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1138" y="1756"/>
              <a:ext cx="3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Clock</a:t>
              </a:r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1483" y="1793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2479" y="1224"/>
              <a:ext cx="1" cy="6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2460" y="1664"/>
              <a:ext cx="43" cy="5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1582" y="1628"/>
              <a:ext cx="1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1582" y="1620"/>
              <a:ext cx="6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1582" y="1974"/>
              <a:ext cx="10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1582" y="1964"/>
              <a:ext cx="6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2876" y="1513"/>
              <a:ext cx="499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2892" y="1619"/>
              <a:ext cx="13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J2</a:t>
              </a:r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2892" y="1964"/>
              <a:ext cx="17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K2</a:t>
              </a:r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3176" y="1628"/>
              <a:ext cx="17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3193" y="1625"/>
              <a:ext cx="17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3176" y="1974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3201" y="1980"/>
              <a:ext cx="17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>
              <a:off x="2731" y="1687"/>
              <a:ext cx="14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>
              <a:off x="2727" y="2031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>
              <a:off x="3375" y="1685"/>
              <a:ext cx="149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>
              <a:off x="3201" y="1966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auto">
            <a:xfrm>
              <a:off x="2876" y="1800"/>
              <a:ext cx="5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 flipH="1">
              <a:off x="2876" y="1857"/>
              <a:ext cx="50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>
              <a:off x="2479" y="1857"/>
              <a:ext cx="397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>
              <a:off x="3524" y="1224"/>
              <a:ext cx="2" cy="6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auto">
            <a:xfrm>
              <a:off x="3505" y="1664"/>
              <a:ext cx="44" cy="5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2628" y="1628"/>
              <a:ext cx="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2628" y="1620"/>
              <a:ext cx="6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2628" y="1974"/>
              <a:ext cx="9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2628" y="1964"/>
              <a:ext cx="6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3923" y="1513"/>
              <a:ext cx="497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3952" y="1619"/>
              <a:ext cx="13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J3</a:t>
              </a:r>
            </a:p>
          </p:txBody>
        </p:sp>
        <p:sp>
          <p:nvSpPr>
            <p:cNvPr id="4170" name="Rectangle 74"/>
            <p:cNvSpPr>
              <a:spLocks noChangeArrowheads="1"/>
            </p:cNvSpPr>
            <p:nvPr/>
          </p:nvSpPr>
          <p:spPr bwMode="auto">
            <a:xfrm>
              <a:off x="3939" y="1951"/>
              <a:ext cx="17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K3</a:t>
              </a:r>
            </a:p>
          </p:txBody>
        </p:sp>
        <p:sp>
          <p:nvSpPr>
            <p:cNvPr id="4172" name="Rectangle 76"/>
            <p:cNvSpPr>
              <a:spLocks noChangeArrowheads="1"/>
            </p:cNvSpPr>
            <p:nvPr/>
          </p:nvSpPr>
          <p:spPr bwMode="auto">
            <a:xfrm>
              <a:off x="4221" y="1628"/>
              <a:ext cx="17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Rectangle 77"/>
            <p:cNvSpPr>
              <a:spLocks noChangeArrowheads="1"/>
            </p:cNvSpPr>
            <p:nvPr/>
          </p:nvSpPr>
          <p:spPr bwMode="auto">
            <a:xfrm>
              <a:off x="4221" y="1619"/>
              <a:ext cx="17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Q3</a:t>
              </a:r>
            </a:p>
          </p:txBody>
        </p:sp>
        <p:sp>
          <p:nvSpPr>
            <p:cNvPr id="4175" name="Rectangle 79"/>
            <p:cNvSpPr>
              <a:spLocks noChangeArrowheads="1"/>
            </p:cNvSpPr>
            <p:nvPr/>
          </p:nvSpPr>
          <p:spPr bwMode="auto">
            <a:xfrm>
              <a:off x="4221" y="1974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Rectangle 80"/>
            <p:cNvSpPr>
              <a:spLocks noChangeArrowheads="1"/>
            </p:cNvSpPr>
            <p:nvPr/>
          </p:nvSpPr>
          <p:spPr bwMode="auto">
            <a:xfrm>
              <a:off x="4246" y="1980"/>
              <a:ext cx="17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Q3</a:t>
              </a:r>
            </a:p>
          </p:txBody>
        </p:sp>
        <p:sp>
          <p:nvSpPr>
            <p:cNvPr id="4178" name="Line 82"/>
            <p:cNvSpPr>
              <a:spLocks noChangeShapeType="1"/>
            </p:cNvSpPr>
            <p:nvPr/>
          </p:nvSpPr>
          <p:spPr bwMode="auto">
            <a:xfrm>
              <a:off x="3772" y="1687"/>
              <a:ext cx="1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Line 83"/>
            <p:cNvSpPr>
              <a:spLocks noChangeShapeType="1"/>
            </p:cNvSpPr>
            <p:nvPr/>
          </p:nvSpPr>
          <p:spPr bwMode="auto">
            <a:xfrm>
              <a:off x="3772" y="2033"/>
              <a:ext cx="1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Line 84"/>
            <p:cNvSpPr>
              <a:spLocks noChangeShapeType="1"/>
            </p:cNvSpPr>
            <p:nvPr/>
          </p:nvSpPr>
          <p:spPr bwMode="auto">
            <a:xfrm>
              <a:off x="4420" y="1685"/>
              <a:ext cx="150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Line 85"/>
            <p:cNvSpPr>
              <a:spLocks noChangeShapeType="1"/>
            </p:cNvSpPr>
            <p:nvPr/>
          </p:nvSpPr>
          <p:spPr bwMode="auto">
            <a:xfrm>
              <a:off x="4246" y="1966"/>
              <a:ext cx="14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Line 86"/>
            <p:cNvSpPr>
              <a:spLocks noChangeShapeType="1"/>
            </p:cNvSpPr>
            <p:nvPr/>
          </p:nvSpPr>
          <p:spPr bwMode="auto">
            <a:xfrm>
              <a:off x="3923" y="1800"/>
              <a:ext cx="49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Line 87"/>
            <p:cNvSpPr>
              <a:spLocks noChangeShapeType="1"/>
            </p:cNvSpPr>
            <p:nvPr/>
          </p:nvSpPr>
          <p:spPr bwMode="auto">
            <a:xfrm flipH="1">
              <a:off x="3923" y="1857"/>
              <a:ext cx="49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Line 88"/>
            <p:cNvSpPr>
              <a:spLocks noChangeShapeType="1"/>
            </p:cNvSpPr>
            <p:nvPr/>
          </p:nvSpPr>
          <p:spPr bwMode="auto">
            <a:xfrm>
              <a:off x="3524" y="1857"/>
              <a:ext cx="399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Line 89"/>
            <p:cNvSpPr>
              <a:spLocks noChangeShapeType="1"/>
            </p:cNvSpPr>
            <p:nvPr/>
          </p:nvSpPr>
          <p:spPr bwMode="auto">
            <a:xfrm flipH="1">
              <a:off x="4570" y="1224"/>
              <a:ext cx="0" cy="4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auto">
            <a:xfrm>
              <a:off x="4551" y="1664"/>
              <a:ext cx="44" cy="5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Rectangle 91"/>
            <p:cNvSpPr>
              <a:spLocks noChangeArrowheads="1"/>
            </p:cNvSpPr>
            <p:nvPr/>
          </p:nvSpPr>
          <p:spPr bwMode="auto">
            <a:xfrm>
              <a:off x="3673" y="1628"/>
              <a:ext cx="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Rectangle 92"/>
            <p:cNvSpPr>
              <a:spLocks noChangeArrowheads="1"/>
            </p:cNvSpPr>
            <p:nvPr/>
          </p:nvSpPr>
          <p:spPr bwMode="auto">
            <a:xfrm>
              <a:off x="3673" y="1620"/>
              <a:ext cx="6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190" name="Rectangle 94"/>
            <p:cNvSpPr>
              <a:spLocks noChangeArrowheads="1"/>
            </p:cNvSpPr>
            <p:nvPr/>
          </p:nvSpPr>
          <p:spPr bwMode="auto">
            <a:xfrm>
              <a:off x="3673" y="1974"/>
              <a:ext cx="9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Rectangle 95"/>
            <p:cNvSpPr>
              <a:spLocks noChangeArrowheads="1"/>
            </p:cNvSpPr>
            <p:nvPr/>
          </p:nvSpPr>
          <p:spPr bwMode="auto">
            <a:xfrm>
              <a:off x="3673" y="1964"/>
              <a:ext cx="6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193" name="Oval 124"/>
            <p:cNvSpPr>
              <a:spLocks noChangeArrowheads="1"/>
            </p:cNvSpPr>
            <p:nvPr/>
          </p:nvSpPr>
          <p:spPr bwMode="auto">
            <a:xfrm>
              <a:off x="2827" y="1829"/>
              <a:ext cx="49" cy="6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Oval 125"/>
            <p:cNvSpPr>
              <a:spLocks noChangeArrowheads="1"/>
            </p:cNvSpPr>
            <p:nvPr/>
          </p:nvSpPr>
          <p:spPr bwMode="auto">
            <a:xfrm>
              <a:off x="1781" y="1829"/>
              <a:ext cx="50" cy="6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Oval 126"/>
            <p:cNvSpPr>
              <a:spLocks noChangeArrowheads="1"/>
            </p:cNvSpPr>
            <p:nvPr/>
          </p:nvSpPr>
          <p:spPr bwMode="auto">
            <a:xfrm>
              <a:off x="3873" y="1829"/>
              <a:ext cx="50" cy="6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Rectangle 131"/>
            <p:cNvSpPr>
              <a:spLocks noChangeArrowheads="1"/>
            </p:cNvSpPr>
            <p:nvPr/>
          </p:nvSpPr>
          <p:spPr bwMode="auto">
            <a:xfrm>
              <a:off x="4519" y="1074"/>
              <a:ext cx="17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Rectangle 132"/>
            <p:cNvSpPr>
              <a:spLocks noChangeArrowheads="1"/>
            </p:cNvSpPr>
            <p:nvPr/>
          </p:nvSpPr>
          <p:spPr bwMode="auto">
            <a:xfrm>
              <a:off x="4544" y="1080"/>
              <a:ext cx="60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Q3 (MSB)</a:t>
              </a:r>
            </a:p>
          </p:txBody>
        </p:sp>
        <p:sp>
          <p:nvSpPr>
            <p:cNvPr id="4198" name="Rectangle 133"/>
            <p:cNvSpPr>
              <a:spLocks noChangeArrowheads="1"/>
            </p:cNvSpPr>
            <p:nvPr/>
          </p:nvSpPr>
          <p:spPr bwMode="auto">
            <a:xfrm>
              <a:off x="4670" y="1080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199" name="Rectangle 134"/>
            <p:cNvSpPr>
              <a:spLocks noChangeArrowheads="1"/>
            </p:cNvSpPr>
            <p:nvPr/>
          </p:nvSpPr>
          <p:spPr bwMode="auto">
            <a:xfrm>
              <a:off x="3474" y="1074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Rectangle 135"/>
            <p:cNvSpPr>
              <a:spLocks noChangeArrowheads="1"/>
            </p:cNvSpPr>
            <p:nvPr/>
          </p:nvSpPr>
          <p:spPr bwMode="auto">
            <a:xfrm>
              <a:off x="3499" y="1080"/>
              <a:ext cx="17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 smtClean="0">
                  <a:solidFill>
                    <a:schemeClr val="accent2"/>
                  </a:solidFill>
                </a:rPr>
                <a:t>Q2</a:t>
              </a:r>
              <a:endParaRPr lang="en-US" sz="1800" b="1" dirty="0">
                <a:solidFill>
                  <a:schemeClr val="accent2"/>
                </a:solidFill>
              </a:endParaRPr>
            </a:p>
          </p:txBody>
        </p:sp>
        <p:sp>
          <p:nvSpPr>
            <p:cNvPr id="4201" name="Rectangle 136"/>
            <p:cNvSpPr>
              <a:spLocks noChangeArrowheads="1"/>
            </p:cNvSpPr>
            <p:nvPr/>
          </p:nvSpPr>
          <p:spPr bwMode="auto">
            <a:xfrm>
              <a:off x="3623" y="1080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202" name="Rectangle 137"/>
            <p:cNvSpPr>
              <a:spLocks noChangeArrowheads="1"/>
            </p:cNvSpPr>
            <p:nvPr/>
          </p:nvSpPr>
          <p:spPr bwMode="auto">
            <a:xfrm>
              <a:off x="2429" y="1074"/>
              <a:ext cx="447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Rectangle 138"/>
            <p:cNvSpPr>
              <a:spLocks noChangeArrowheads="1"/>
            </p:cNvSpPr>
            <p:nvPr/>
          </p:nvSpPr>
          <p:spPr bwMode="auto">
            <a:xfrm>
              <a:off x="2454" y="1080"/>
              <a:ext cx="56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Q1 (LSB)</a:t>
              </a:r>
            </a:p>
          </p:txBody>
        </p:sp>
        <p:sp>
          <p:nvSpPr>
            <p:cNvPr id="4204" name="Rectangle 139"/>
            <p:cNvSpPr>
              <a:spLocks noChangeArrowheads="1"/>
            </p:cNvSpPr>
            <p:nvPr/>
          </p:nvSpPr>
          <p:spPr bwMode="auto">
            <a:xfrm>
              <a:off x="2846" y="1080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</p:grpSp>
      <p:sp>
        <p:nvSpPr>
          <p:cNvPr id="182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3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3300"/>
                </a:solidFill>
                <a:cs typeface="Times New Roman" pitchFamily="18" charset="0"/>
              </a:rPr>
              <a:t>: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  </a:t>
            </a:r>
            <a:r>
              <a:rPr lang="en-US" sz="2200" b="1" i="1" dirty="0" smtClean="0">
                <a:solidFill>
                  <a:srgbClr val="FF3300"/>
                </a:solidFill>
                <a:cs typeface="Times New Roman" pitchFamily="18" charset="0"/>
              </a:rPr>
              <a:t>Traffic </a:t>
            </a:r>
            <a:r>
              <a:rPr lang="en-US" sz="2200" b="1" i="1" dirty="0">
                <a:solidFill>
                  <a:srgbClr val="FF3300"/>
                </a:solidFill>
                <a:cs typeface="Times New Roman" pitchFamily="18" charset="0"/>
              </a:rPr>
              <a:t>light </a:t>
            </a:r>
            <a:r>
              <a:rPr lang="en-US" sz="2200" b="1" i="1" dirty="0" smtClean="0">
                <a:solidFill>
                  <a:srgbClr val="FF3300"/>
                </a:solidFill>
                <a:cs typeface="Times New Roman" pitchFamily="18" charset="0"/>
              </a:rPr>
              <a:t>controller (continued)</a:t>
            </a:r>
            <a:endParaRPr lang="en-US" sz="2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14400"/>
            <a:ext cx="9144000" cy="194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94" y="2858326"/>
            <a:ext cx="7687106" cy="399967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01000" cy="588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3300"/>
                </a:solidFill>
                <a:cs typeface="Times New Roman" pitchFamily="18" charset="0"/>
              </a:rPr>
              <a:t>: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  </a:t>
            </a:r>
            <a:r>
              <a:rPr lang="en-US" sz="2200" b="1" i="1" dirty="0" smtClean="0">
                <a:solidFill>
                  <a:srgbClr val="FF3300"/>
                </a:solidFill>
                <a:cs typeface="Times New Roman" pitchFamily="18" charset="0"/>
              </a:rPr>
              <a:t>Traffic </a:t>
            </a:r>
            <a:r>
              <a:rPr lang="en-US" sz="2200" b="1" i="1" dirty="0">
                <a:solidFill>
                  <a:srgbClr val="FF3300"/>
                </a:solidFill>
                <a:cs typeface="Times New Roman" pitchFamily="18" charset="0"/>
              </a:rPr>
              <a:t>light </a:t>
            </a:r>
            <a:r>
              <a:rPr lang="en-US" sz="2200" b="1" i="1" dirty="0" smtClean="0">
                <a:solidFill>
                  <a:srgbClr val="FF3300"/>
                </a:solidFill>
                <a:cs typeface="Times New Roman" pitchFamily="18" charset="0"/>
              </a:rPr>
              <a:t>controller (continued)</a:t>
            </a:r>
            <a:endParaRPr lang="en-US" sz="2200" dirty="0">
              <a:solidFill>
                <a:srgbClr val="FF33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3300"/>
                </a:solidFill>
                <a:cs typeface="Times New Roman" pitchFamily="18" charset="0"/>
              </a:rPr>
              <a:t>:</a:t>
            </a:r>
            <a:r>
              <a:rPr lang="en-US" sz="2200" dirty="0">
                <a:solidFill>
                  <a:srgbClr val="FF3300"/>
                </a:solidFill>
                <a:cs typeface="Times New Roman" pitchFamily="18" charset="0"/>
              </a:rPr>
              <a:t>  </a:t>
            </a:r>
            <a:r>
              <a:rPr lang="en-US" sz="2200" b="1" i="1" dirty="0" smtClean="0">
                <a:solidFill>
                  <a:srgbClr val="FF3300"/>
                </a:solidFill>
                <a:cs typeface="Times New Roman" pitchFamily="18" charset="0"/>
              </a:rPr>
              <a:t>Traffic </a:t>
            </a:r>
            <a:r>
              <a:rPr lang="en-US" sz="2200" b="1" i="1" dirty="0">
                <a:solidFill>
                  <a:srgbClr val="FF3300"/>
                </a:solidFill>
                <a:cs typeface="Times New Roman" pitchFamily="18" charset="0"/>
              </a:rPr>
              <a:t>light </a:t>
            </a:r>
            <a:r>
              <a:rPr lang="en-US" sz="2200" b="1" i="1" dirty="0" smtClean="0">
                <a:solidFill>
                  <a:srgbClr val="FF3300"/>
                </a:solidFill>
                <a:cs typeface="Times New Roman" pitchFamily="18" charset="0"/>
              </a:rPr>
              <a:t>controller (continued)</a:t>
            </a:r>
            <a:endParaRPr lang="en-US" sz="2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1057275"/>
            <a:ext cx="9144000" cy="5114925"/>
            <a:chOff x="0" y="1057275"/>
            <a:chExt cx="9144000" cy="5114925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57275"/>
              <a:ext cx="9144000" cy="4177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9904"/>
            <a:stretch>
              <a:fillRect/>
            </a:stretch>
          </p:blipFill>
          <p:spPr bwMode="auto">
            <a:xfrm>
              <a:off x="0" y="5234991"/>
              <a:ext cx="9144000" cy="937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4191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00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  A register might be a group of 8 flip-flops used to store some binary data (byte or word).  Sketch the circuit.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Shift Registers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 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Register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 - a group of binary storage cells (flip-flops)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 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Common Register Uses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Temporary data storage and transfer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Parallel-to-serial and serial-to-parallel conversion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Data manipulation (complementation, rotation, etc)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 </a:t>
            </a:r>
          </a:p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Shift register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 - A register is often also referred to as a "shift register" since one of 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its key 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functions involves the shifting of data through the register.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810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Common register functions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: (briefly illustrate each)</a:t>
            </a: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1)	Serial shifting of data (SISO - right or SISO - left)   (SISO = Serial-input, Serial-output)</a:t>
            </a: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2)	Parallel input of data (PI)</a:t>
            </a: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3)	Parallel output of data (PO)</a:t>
            </a: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4)	Rotation of data (left or right)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029"/>
          <p:cNvSpPr>
            <a:spLocks noChangeArrowheads="1"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0000"/>
                </a:solidFill>
                <a:cs typeface="Times New Roman" pitchFamily="18" charset="0"/>
              </a:rPr>
              <a:t>Example</a:t>
            </a:r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  Discuss the registers in the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Atmega328P (used in the Arduino Nano) </a:t>
            </a: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and some specific register instructions.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2CB0B-E94A-4D77-94C8-0205F6E09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3" t="4793" r="2072"/>
          <a:stretch/>
        </p:blipFill>
        <p:spPr>
          <a:xfrm>
            <a:off x="37124" y="1219200"/>
            <a:ext cx="3947160" cy="563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4114800" y="1447800"/>
            <a:ext cx="502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Recall that there are 32 general purpose registers in the Atmega328P (R0-R31). 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Some key instructions that manipulate register contents (using R16 as an example) include: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solidFill>
                  <a:schemeClr val="accent6"/>
                </a:solidFill>
                <a:cs typeface="Times New Roman" pitchFamily="18" charset="0"/>
              </a:rPr>
              <a:t>COM R16  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; 1’s complement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solidFill>
                  <a:schemeClr val="accent6"/>
                </a:solidFill>
                <a:cs typeface="Times New Roman" pitchFamily="18" charset="0"/>
              </a:rPr>
              <a:t>NEG R16   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; 2’s complement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solidFill>
                  <a:schemeClr val="accent6"/>
                </a:solidFill>
                <a:cs typeface="Times New Roman" pitchFamily="18" charset="0"/>
              </a:rPr>
              <a:t>ROL R16    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; rotate left through carry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solidFill>
                  <a:schemeClr val="accent6"/>
                </a:solidFill>
                <a:cs typeface="Times New Roman" pitchFamily="18" charset="0"/>
              </a:rPr>
              <a:t>ROR R16    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; rotate right through carry</a:t>
            </a: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200" b="1" dirty="0" smtClean="0">
                <a:solidFill>
                  <a:schemeClr val="accent6"/>
                </a:solidFill>
                <a:cs typeface="Times New Roman" pitchFamily="18" charset="0"/>
              </a:rPr>
              <a:t>LDI R16, 0xAF</a:t>
            </a:r>
            <a:r>
              <a:rPr lang="en-US" sz="2200" dirty="0" smtClean="0">
                <a:solidFill>
                  <a:schemeClr val="accent6"/>
                </a:solidFill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; parallel load (input).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     ;Takes one clock cycle.</a:t>
            </a:r>
          </a:p>
          <a:p>
            <a:pPr>
              <a:spcBef>
                <a:spcPct val="20000"/>
              </a:spcBef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      ;Serial load would take 8 clock cycles.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solidFill>
                  <a:schemeClr val="accent6"/>
                </a:solidFill>
                <a:cs typeface="Times New Roman" pitchFamily="18" charset="0"/>
              </a:rPr>
              <a:t>OUT </a:t>
            </a:r>
            <a:r>
              <a:rPr lang="en-US" sz="2200" b="1" dirty="0" err="1" smtClean="0">
                <a:solidFill>
                  <a:schemeClr val="accent6"/>
                </a:solidFill>
                <a:cs typeface="Times New Roman" pitchFamily="18" charset="0"/>
              </a:rPr>
              <a:t>PortD</a:t>
            </a:r>
            <a:r>
              <a:rPr lang="en-US" sz="2200" b="1" dirty="0" smtClean="0">
                <a:solidFill>
                  <a:schemeClr val="accent6"/>
                </a:solidFill>
                <a:cs typeface="Times New Roman" pitchFamily="18" charset="0"/>
              </a:rPr>
              <a:t>, R16  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; </a:t>
            </a: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parallel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output</a:t>
            </a: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381000"/>
            <a:ext cx="8915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Parallel load shift register using D flip-flops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– illustrate</a:t>
            </a: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Parallel load shift register with an enable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Discuss the limitations of the prior shift 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register (loads on every clock pulse).</a:t>
            </a: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Show how to implement the register above using SR or JK flip-flops and then add an 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Enable line 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(ANDed with each input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).</a:t>
            </a: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3810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Serial-In Serial-Out (SISO) register</a:t>
            </a: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Illustrate using D flip-flops and JK flip-flops.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Rotation of data</a:t>
            </a: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Illustrate rotate-right and rotate-left registers using D flip-flops and JK flip-flops.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09600" y="3683001"/>
            <a:ext cx="8229600" cy="2946399"/>
            <a:chOff x="384" y="2607"/>
            <a:chExt cx="4992" cy="1569"/>
          </a:xfrm>
        </p:grpSpPr>
        <p:sp>
          <p:nvSpPr>
            <p:cNvPr id="5226" name="Line 3"/>
            <p:cNvSpPr>
              <a:spLocks noChangeShapeType="1"/>
            </p:cNvSpPr>
            <p:nvPr/>
          </p:nvSpPr>
          <p:spPr bwMode="auto">
            <a:xfrm>
              <a:off x="859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Line 4"/>
            <p:cNvSpPr>
              <a:spLocks noChangeShapeType="1"/>
            </p:cNvSpPr>
            <p:nvPr/>
          </p:nvSpPr>
          <p:spPr bwMode="auto">
            <a:xfrm>
              <a:off x="1335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Line 5"/>
            <p:cNvSpPr>
              <a:spLocks noChangeShapeType="1"/>
            </p:cNvSpPr>
            <p:nvPr/>
          </p:nvSpPr>
          <p:spPr bwMode="auto">
            <a:xfrm>
              <a:off x="1097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Line 6"/>
            <p:cNvSpPr>
              <a:spLocks noChangeShapeType="1"/>
            </p:cNvSpPr>
            <p:nvPr/>
          </p:nvSpPr>
          <p:spPr bwMode="auto">
            <a:xfrm flipV="1">
              <a:off x="1097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Line 7"/>
            <p:cNvSpPr>
              <a:spLocks noChangeShapeType="1"/>
            </p:cNvSpPr>
            <p:nvPr/>
          </p:nvSpPr>
          <p:spPr bwMode="auto">
            <a:xfrm>
              <a:off x="1097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Line 8"/>
            <p:cNvSpPr>
              <a:spLocks noChangeShapeType="1"/>
            </p:cNvSpPr>
            <p:nvPr/>
          </p:nvSpPr>
          <p:spPr bwMode="auto">
            <a:xfrm>
              <a:off x="1335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Line 9"/>
            <p:cNvSpPr>
              <a:spLocks noChangeShapeType="1"/>
            </p:cNvSpPr>
            <p:nvPr/>
          </p:nvSpPr>
          <p:spPr bwMode="auto">
            <a:xfrm>
              <a:off x="1335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Line 10"/>
            <p:cNvSpPr>
              <a:spLocks noChangeShapeType="1"/>
            </p:cNvSpPr>
            <p:nvPr/>
          </p:nvSpPr>
          <p:spPr bwMode="auto">
            <a:xfrm>
              <a:off x="181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Line 11"/>
            <p:cNvSpPr>
              <a:spLocks noChangeShapeType="1"/>
            </p:cNvSpPr>
            <p:nvPr/>
          </p:nvSpPr>
          <p:spPr bwMode="auto">
            <a:xfrm>
              <a:off x="157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Line 12"/>
            <p:cNvSpPr>
              <a:spLocks noChangeShapeType="1"/>
            </p:cNvSpPr>
            <p:nvPr/>
          </p:nvSpPr>
          <p:spPr bwMode="auto">
            <a:xfrm flipV="1">
              <a:off x="157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Line 13"/>
            <p:cNvSpPr>
              <a:spLocks noChangeShapeType="1"/>
            </p:cNvSpPr>
            <p:nvPr/>
          </p:nvSpPr>
          <p:spPr bwMode="auto">
            <a:xfrm>
              <a:off x="1573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Line 14"/>
            <p:cNvSpPr>
              <a:spLocks noChangeShapeType="1"/>
            </p:cNvSpPr>
            <p:nvPr/>
          </p:nvSpPr>
          <p:spPr bwMode="auto">
            <a:xfrm>
              <a:off x="181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" name="Line 15"/>
            <p:cNvSpPr>
              <a:spLocks noChangeShapeType="1"/>
            </p:cNvSpPr>
            <p:nvPr/>
          </p:nvSpPr>
          <p:spPr bwMode="auto">
            <a:xfrm>
              <a:off x="1810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Line 16"/>
            <p:cNvSpPr>
              <a:spLocks noChangeShapeType="1"/>
            </p:cNvSpPr>
            <p:nvPr/>
          </p:nvSpPr>
          <p:spPr bwMode="auto">
            <a:xfrm>
              <a:off x="2286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Line 17"/>
            <p:cNvSpPr>
              <a:spLocks noChangeShapeType="1"/>
            </p:cNvSpPr>
            <p:nvPr/>
          </p:nvSpPr>
          <p:spPr bwMode="auto">
            <a:xfrm flipH="1">
              <a:off x="2048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Line 18"/>
            <p:cNvSpPr>
              <a:spLocks noChangeShapeType="1"/>
            </p:cNvSpPr>
            <p:nvPr/>
          </p:nvSpPr>
          <p:spPr bwMode="auto">
            <a:xfrm flipV="1">
              <a:off x="204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Line 19"/>
            <p:cNvSpPr>
              <a:spLocks noChangeShapeType="1"/>
            </p:cNvSpPr>
            <p:nvPr/>
          </p:nvSpPr>
          <p:spPr bwMode="auto">
            <a:xfrm>
              <a:off x="2048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" name="Line 20"/>
            <p:cNvSpPr>
              <a:spLocks noChangeShapeType="1"/>
            </p:cNvSpPr>
            <p:nvPr/>
          </p:nvSpPr>
          <p:spPr bwMode="auto">
            <a:xfrm>
              <a:off x="2286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Line 21"/>
            <p:cNvSpPr>
              <a:spLocks noChangeShapeType="1"/>
            </p:cNvSpPr>
            <p:nvPr/>
          </p:nvSpPr>
          <p:spPr bwMode="auto">
            <a:xfrm>
              <a:off x="2286" y="2749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Line 22"/>
            <p:cNvSpPr>
              <a:spLocks noChangeShapeType="1"/>
            </p:cNvSpPr>
            <p:nvPr/>
          </p:nvSpPr>
          <p:spPr bwMode="auto">
            <a:xfrm>
              <a:off x="2761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Line 23"/>
            <p:cNvSpPr>
              <a:spLocks noChangeShapeType="1"/>
            </p:cNvSpPr>
            <p:nvPr/>
          </p:nvSpPr>
          <p:spPr bwMode="auto">
            <a:xfrm>
              <a:off x="252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" name="Line 24"/>
            <p:cNvSpPr>
              <a:spLocks noChangeShapeType="1"/>
            </p:cNvSpPr>
            <p:nvPr/>
          </p:nvSpPr>
          <p:spPr bwMode="auto">
            <a:xfrm flipV="1">
              <a:off x="252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" name="Line 25"/>
            <p:cNvSpPr>
              <a:spLocks noChangeShapeType="1"/>
            </p:cNvSpPr>
            <p:nvPr/>
          </p:nvSpPr>
          <p:spPr bwMode="auto">
            <a:xfrm>
              <a:off x="2523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" name="Line 26"/>
            <p:cNvSpPr>
              <a:spLocks noChangeShapeType="1"/>
            </p:cNvSpPr>
            <p:nvPr/>
          </p:nvSpPr>
          <p:spPr bwMode="auto">
            <a:xfrm>
              <a:off x="2761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" name="Line 27"/>
            <p:cNvSpPr>
              <a:spLocks noChangeShapeType="1"/>
            </p:cNvSpPr>
            <p:nvPr/>
          </p:nvSpPr>
          <p:spPr bwMode="auto">
            <a:xfrm>
              <a:off x="2761" y="2749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" name="Line 28"/>
            <p:cNvSpPr>
              <a:spLocks noChangeShapeType="1"/>
            </p:cNvSpPr>
            <p:nvPr/>
          </p:nvSpPr>
          <p:spPr bwMode="auto">
            <a:xfrm>
              <a:off x="3237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" name="Line 29"/>
            <p:cNvSpPr>
              <a:spLocks noChangeShapeType="1"/>
            </p:cNvSpPr>
            <p:nvPr/>
          </p:nvSpPr>
          <p:spPr bwMode="auto">
            <a:xfrm>
              <a:off x="300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Line 30"/>
            <p:cNvSpPr>
              <a:spLocks noChangeShapeType="1"/>
            </p:cNvSpPr>
            <p:nvPr/>
          </p:nvSpPr>
          <p:spPr bwMode="auto">
            <a:xfrm flipV="1">
              <a:off x="300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Line 31"/>
            <p:cNvSpPr>
              <a:spLocks noChangeShapeType="1"/>
            </p:cNvSpPr>
            <p:nvPr/>
          </p:nvSpPr>
          <p:spPr bwMode="auto">
            <a:xfrm>
              <a:off x="3000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Line 32"/>
            <p:cNvSpPr>
              <a:spLocks noChangeShapeType="1"/>
            </p:cNvSpPr>
            <p:nvPr/>
          </p:nvSpPr>
          <p:spPr bwMode="auto">
            <a:xfrm>
              <a:off x="3237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Line 33"/>
            <p:cNvSpPr>
              <a:spLocks noChangeShapeType="1"/>
            </p:cNvSpPr>
            <p:nvPr/>
          </p:nvSpPr>
          <p:spPr bwMode="auto">
            <a:xfrm>
              <a:off x="3237" y="2749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" name="Line 34"/>
            <p:cNvSpPr>
              <a:spLocks noChangeShapeType="1"/>
            </p:cNvSpPr>
            <p:nvPr/>
          </p:nvSpPr>
          <p:spPr bwMode="auto">
            <a:xfrm>
              <a:off x="3712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" name="Line 35"/>
            <p:cNvSpPr>
              <a:spLocks noChangeShapeType="1"/>
            </p:cNvSpPr>
            <p:nvPr/>
          </p:nvSpPr>
          <p:spPr bwMode="auto">
            <a:xfrm>
              <a:off x="3474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Line 36"/>
            <p:cNvSpPr>
              <a:spLocks noChangeShapeType="1"/>
            </p:cNvSpPr>
            <p:nvPr/>
          </p:nvSpPr>
          <p:spPr bwMode="auto">
            <a:xfrm flipV="1">
              <a:off x="3474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Line 37"/>
            <p:cNvSpPr>
              <a:spLocks noChangeShapeType="1"/>
            </p:cNvSpPr>
            <p:nvPr/>
          </p:nvSpPr>
          <p:spPr bwMode="auto">
            <a:xfrm>
              <a:off x="3474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1" name="Line 38"/>
            <p:cNvSpPr>
              <a:spLocks noChangeShapeType="1"/>
            </p:cNvSpPr>
            <p:nvPr/>
          </p:nvSpPr>
          <p:spPr bwMode="auto">
            <a:xfrm>
              <a:off x="3712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Line 39"/>
            <p:cNvSpPr>
              <a:spLocks noChangeShapeType="1"/>
            </p:cNvSpPr>
            <p:nvPr/>
          </p:nvSpPr>
          <p:spPr bwMode="auto">
            <a:xfrm>
              <a:off x="3712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Line 40"/>
            <p:cNvSpPr>
              <a:spLocks noChangeShapeType="1"/>
            </p:cNvSpPr>
            <p:nvPr/>
          </p:nvSpPr>
          <p:spPr bwMode="auto">
            <a:xfrm>
              <a:off x="4189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Line 41"/>
            <p:cNvSpPr>
              <a:spLocks noChangeShapeType="1"/>
            </p:cNvSpPr>
            <p:nvPr/>
          </p:nvSpPr>
          <p:spPr bwMode="auto">
            <a:xfrm flipH="1">
              <a:off x="395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Line 42"/>
            <p:cNvSpPr>
              <a:spLocks noChangeShapeType="1"/>
            </p:cNvSpPr>
            <p:nvPr/>
          </p:nvSpPr>
          <p:spPr bwMode="auto">
            <a:xfrm flipV="1">
              <a:off x="395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Line 43"/>
            <p:cNvSpPr>
              <a:spLocks noChangeShapeType="1"/>
            </p:cNvSpPr>
            <p:nvPr/>
          </p:nvSpPr>
          <p:spPr bwMode="auto">
            <a:xfrm>
              <a:off x="3950" y="2607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Line 44"/>
            <p:cNvSpPr>
              <a:spLocks noChangeShapeType="1"/>
            </p:cNvSpPr>
            <p:nvPr/>
          </p:nvSpPr>
          <p:spPr bwMode="auto">
            <a:xfrm>
              <a:off x="4189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Line 45"/>
            <p:cNvSpPr>
              <a:spLocks noChangeShapeType="1"/>
            </p:cNvSpPr>
            <p:nvPr/>
          </p:nvSpPr>
          <p:spPr bwMode="auto">
            <a:xfrm>
              <a:off x="4189" y="2749"/>
              <a:ext cx="1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Line 46"/>
            <p:cNvSpPr>
              <a:spLocks noChangeShapeType="1"/>
            </p:cNvSpPr>
            <p:nvPr/>
          </p:nvSpPr>
          <p:spPr bwMode="auto">
            <a:xfrm>
              <a:off x="859" y="2894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Line 47"/>
            <p:cNvSpPr>
              <a:spLocks noChangeShapeType="1"/>
            </p:cNvSpPr>
            <p:nvPr/>
          </p:nvSpPr>
          <p:spPr bwMode="auto">
            <a:xfrm>
              <a:off x="859" y="3106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Text Box 48"/>
            <p:cNvSpPr txBox="1">
              <a:spLocks noChangeArrowheads="1"/>
            </p:cNvSpPr>
            <p:nvPr/>
          </p:nvSpPr>
          <p:spPr bwMode="auto">
            <a:xfrm>
              <a:off x="384" y="2607"/>
              <a:ext cx="475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Clock</a:t>
              </a:r>
            </a:p>
          </p:txBody>
        </p:sp>
        <p:sp>
          <p:nvSpPr>
            <p:cNvPr id="5272" name="Text Box 49"/>
            <p:cNvSpPr txBox="1">
              <a:spLocks noChangeArrowheads="1"/>
            </p:cNvSpPr>
            <p:nvPr/>
          </p:nvSpPr>
          <p:spPr bwMode="auto">
            <a:xfrm>
              <a:off x="503" y="2894"/>
              <a:ext cx="356" cy="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Q1</a:t>
              </a:r>
            </a:p>
          </p:txBody>
        </p:sp>
        <p:sp>
          <p:nvSpPr>
            <p:cNvPr id="5273" name="Line 50"/>
            <p:cNvSpPr>
              <a:spLocks noChangeShapeType="1"/>
            </p:cNvSpPr>
            <p:nvPr/>
          </p:nvSpPr>
          <p:spPr bwMode="auto">
            <a:xfrm>
              <a:off x="859" y="3250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51"/>
            <p:cNvSpPr>
              <a:spLocks noChangeShapeType="1"/>
            </p:cNvSpPr>
            <p:nvPr/>
          </p:nvSpPr>
          <p:spPr bwMode="auto">
            <a:xfrm>
              <a:off x="859" y="3463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Text Box 52"/>
            <p:cNvSpPr txBox="1">
              <a:spLocks noChangeArrowheads="1"/>
            </p:cNvSpPr>
            <p:nvPr/>
          </p:nvSpPr>
          <p:spPr bwMode="auto">
            <a:xfrm>
              <a:off x="503" y="3250"/>
              <a:ext cx="356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Q2</a:t>
              </a:r>
            </a:p>
          </p:txBody>
        </p:sp>
        <p:sp>
          <p:nvSpPr>
            <p:cNvPr id="5276" name="Line 53"/>
            <p:cNvSpPr>
              <a:spLocks noChangeShapeType="1"/>
            </p:cNvSpPr>
            <p:nvPr/>
          </p:nvSpPr>
          <p:spPr bwMode="auto">
            <a:xfrm>
              <a:off x="859" y="3605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Line 54"/>
            <p:cNvSpPr>
              <a:spLocks noChangeShapeType="1"/>
            </p:cNvSpPr>
            <p:nvPr/>
          </p:nvSpPr>
          <p:spPr bwMode="auto">
            <a:xfrm>
              <a:off x="859" y="3819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Text Box 55"/>
            <p:cNvSpPr txBox="1">
              <a:spLocks noChangeArrowheads="1"/>
            </p:cNvSpPr>
            <p:nvPr/>
          </p:nvSpPr>
          <p:spPr bwMode="auto">
            <a:xfrm>
              <a:off x="503" y="3605"/>
              <a:ext cx="356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Q3</a:t>
              </a:r>
            </a:p>
          </p:txBody>
        </p:sp>
        <p:sp>
          <p:nvSpPr>
            <p:cNvPr id="5279" name="Text Box 56"/>
            <p:cNvSpPr txBox="1">
              <a:spLocks noChangeArrowheads="1"/>
            </p:cNvSpPr>
            <p:nvPr/>
          </p:nvSpPr>
          <p:spPr bwMode="auto">
            <a:xfrm>
              <a:off x="384" y="3962"/>
              <a:ext cx="713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 smtClean="0"/>
                <a:t>Count    </a:t>
              </a:r>
              <a:r>
                <a:rPr lang="en-US" sz="1800" b="1" dirty="0"/>
                <a:t>0</a:t>
              </a:r>
            </a:p>
          </p:txBody>
        </p:sp>
        <p:sp>
          <p:nvSpPr>
            <p:cNvPr id="5280" name="Line 57"/>
            <p:cNvSpPr>
              <a:spLocks noChangeShapeType="1"/>
            </p:cNvSpPr>
            <p:nvPr/>
          </p:nvSpPr>
          <p:spPr bwMode="auto">
            <a:xfrm>
              <a:off x="4189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Line 58"/>
            <p:cNvSpPr>
              <a:spLocks noChangeShapeType="1"/>
            </p:cNvSpPr>
            <p:nvPr/>
          </p:nvSpPr>
          <p:spPr bwMode="auto">
            <a:xfrm>
              <a:off x="4189" y="2749"/>
              <a:ext cx="2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59"/>
            <p:cNvSpPr>
              <a:spLocks noChangeShapeType="1"/>
            </p:cNvSpPr>
            <p:nvPr/>
          </p:nvSpPr>
          <p:spPr bwMode="auto">
            <a:xfrm>
              <a:off x="466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60"/>
            <p:cNvSpPr>
              <a:spLocks noChangeShapeType="1"/>
            </p:cNvSpPr>
            <p:nvPr/>
          </p:nvSpPr>
          <p:spPr bwMode="auto">
            <a:xfrm>
              <a:off x="4425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61"/>
            <p:cNvSpPr>
              <a:spLocks noChangeShapeType="1"/>
            </p:cNvSpPr>
            <p:nvPr/>
          </p:nvSpPr>
          <p:spPr bwMode="auto">
            <a:xfrm flipV="1">
              <a:off x="4425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62"/>
            <p:cNvSpPr>
              <a:spLocks noChangeShapeType="1"/>
            </p:cNvSpPr>
            <p:nvPr/>
          </p:nvSpPr>
          <p:spPr bwMode="auto">
            <a:xfrm>
              <a:off x="4425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Line 63"/>
            <p:cNvSpPr>
              <a:spLocks noChangeShapeType="1"/>
            </p:cNvSpPr>
            <p:nvPr/>
          </p:nvSpPr>
          <p:spPr bwMode="auto">
            <a:xfrm>
              <a:off x="466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Line 64"/>
            <p:cNvSpPr>
              <a:spLocks noChangeShapeType="1"/>
            </p:cNvSpPr>
            <p:nvPr/>
          </p:nvSpPr>
          <p:spPr bwMode="auto">
            <a:xfrm>
              <a:off x="4663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65"/>
            <p:cNvSpPr>
              <a:spLocks noChangeShapeType="1"/>
            </p:cNvSpPr>
            <p:nvPr/>
          </p:nvSpPr>
          <p:spPr bwMode="auto">
            <a:xfrm>
              <a:off x="5138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Line 66"/>
            <p:cNvSpPr>
              <a:spLocks noChangeShapeType="1"/>
            </p:cNvSpPr>
            <p:nvPr/>
          </p:nvSpPr>
          <p:spPr bwMode="auto">
            <a:xfrm>
              <a:off x="4901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67"/>
            <p:cNvSpPr>
              <a:spLocks noChangeShapeType="1"/>
            </p:cNvSpPr>
            <p:nvPr/>
          </p:nvSpPr>
          <p:spPr bwMode="auto">
            <a:xfrm flipV="1">
              <a:off x="4901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Line 68"/>
            <p:cNvSpPr>
              <a:spLocks noChangeShapeType="1"/>
            </p:cNvSpPr>
            <p:nvPr/>
          </p:nvSpPr>
          <p:spPr bwMode="auto">
            <a:xfrm>
              <a:off x="4901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" name="Line 69"/>
            <p:cNvSpPr>
              <a:spLocks noChangeShapeType="1"/>
            </p:cNvSpPr>
            <p:nvPr/>
          </p:nvSpPr>
          <p:spPr bwMode="auto">
            <a:xfrm>
              <a:off x="513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" name="Line 70"/>
            <p:cNvSpPr>
              <a:spLocks noChangeShapeType="1"/>
            </p:cNvSpPr>
            <p:nvPr/>
          </p:nvSpPr>
          <p:spPr bwMode="auto">
            <a:xfrm>
              <a:off x="513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" name="Line 71"/>
            <p:cNvSpPr>
              <a:spLocks noChangeShapeType="1"/>
            </p:cNvSpPr>
            <p:nvPr/>
          </p:nvSpPr>
          <p:spPr bwMode="auto">
            <a:xfrm>
              <a:off x="5138" y="2749"/>
              <a:ext cx="1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Line 72"/>
            <p:cNvSpPr>
              <a:spLocks noChangeShapeType="1"/>
            </p:cNvSpPr>
            <p:nvPr/>
          </p:nvSpPr>
          <p:spPr bwMode="auto">
            <a:xfrm>
              <a:off x="5138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" name="Line 73"/>
            <p:cNvSpPr>
              <a:spLocks noChangeShapeType="1"/>
            </p:cNvSpPr>
            <p:nvPr/>
          </p:nvSpPr>
          <p:spPr bwMode="auto">
            <a:xfrm>
              <a:off x="859" y="3106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7" name="Line 74"/>
            <p:cNvSpPr>
              <a:spLocks noChangeShapeType="1"/>
            </p:cNvSpPr>
            <p:nvPr/>
          </p:nvSpPr>
          <p:spPr bwMode="auto">
            <a:xfrm>
              <a:off x="859" y="3463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8" name="Line 75"/>
            <p:cNvSpPr>
              <a:spLocks noChangeShapeType="1"/>
            </p:cNvSpPr>
            <p:nvPr/>
          </p:nvSpPr>
          <p:spPr bwMode="auto">
            <a:xfrm>
              <a:off x="859" y="3819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" name="Rectangle 79"/>
          <p:cNvSpPr>
            <a:spLocks noChangeArrowheads="1"/>
          </p:cNvSpPr>
          <p:nvPr/>
        </p:nvSpPr>
        <p:spPr bwMode="auto">
          <a:xfrm>
            <a:off x="0" y="381000"/>
            <a:ext cx="792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</a:rPr>
              <a:t>Ripple Counters</a:t>
            </a:r>
          </a:p>
        </p:txBody>
      </p:sp>
      <p:sp>
        <p:nvSpPr>
          <p:cNvPr id="5127" name="Rectangle 80"/>
          <p:cNvSpPr>
            <a:spLocks noChangeArrowheads="1"/>
          </p:cNvSpPr>
          <p:nvPr/>
        </p:nvSpPr>
        <p:spPr bwMode="auto">
          <a:xfrm>
            <a:off x="76200" y="7620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</a:rPr>
              <a:t>Example 2</a:t>
            </a:r>
            <a:r>
              <a:rPr lang="en-US" sz="2200" dirty="0">
                <a:solidFill>
                  <a:srgbClr val="FF3300"/>
                </a:solidFill>
              </a:rPr>
              <a:t>:  Repeat Example 1 using positive-edge triggered flip-flops.</a:t>
            </a:r>
          </a:p>
        </p:txBody>
      </p:sp>
      <p:grpSp>
        <p:nvGrpSpPr>
          <p:cNvPr id="5128" name="Group 181"/>
          <p:cNvGrpSpPr>
            <a:grpSpLocks/>
          </p:cNvGrpSpPr>
          <p:nvPr/>
        </p:nvGrpSpPr>
        <p:grpSpPr bwMode="auto">
          <a:xfrm>
            <a:off x="1215399" y="1662113"/>
            <a:ext cx="6642927" cy="1701800"/>
            <a:chOff x="816" y="1248"/>
            <a:chExt cx="3995" cy="1072"/>
          </a:xfrm>
        </p:grpSpPr>
        <p:sp>
          <p:nvSpPr>
            <p:cNvPr id="5130" name="Rectangle 82"/>
            <p:cNvSpPr>
              <a:spLocks noChangeArrowheads="1"/>
            </p:cNvSpPr>
            <p:nvPr/>
          </p:nvSpPr>
          <p:spPr bwMode="auto">
            <a:xfrm>
              <a:off x="1493" y="1687"/>
              <a:ext cx="498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Rectangle 83"/>
            <p:cNvSpPr>
              <a:spLocks noChangeArrowheads="1"/>
            </p:cNvSpPr>
            <p:nvPr/>
          </p:nvSpPr>
          <p:spPr bwMode="auto">
            <a:xfrm>
              <a:off x="1543" y="1802"/>
              <a:ext cx="14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Rectangle 84"/>
            <p:cNvSpPr>
              <a:spLocks noChangeArrowheads="1"/>
            </p:cNvSpPr>
            <p:nvPr/>
          </p:nvSpPr>
          <p:spPr bwMode="auto">
            <a:xfrm>
              <a:off x="1523" y="1800"/>
              <a:ext cx="1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J1</a:t>
              </a:r>
            </a:p>
          </p:txBody>
        </p:sp>
        <p:sp>
          <p:nvSpPr>
            <p:cNvPr id="5134" name="Rectangle 86"/>
            <p:cNvSpPr>
              <a:spLocks noChangeArrowheads="1"/>
            </p:cNvSpPr>
            <p:nvPr/>
          </p:nvSpPr>
          <p:spPr bwMode="auto">
            <a:xfrm>
              <a:off x="1543" y="2148"/>
              <a:ext cx="167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Rectangle 87"/>
            <p:cNvSpPr>
              <a:spLocks noChangeArrowheads="1"/>
            </p:cNvSpPr>
            <p:nvPr/>
          </p:nvSpPr>
          <p:spPr bwMode="auto">
            <a:xfrm>
              <a:off x="1515" y="2141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K1</a:t>
              </a:r>
            </a:p>
          </p:txBody>
        </p:sp>
        <p:sp>
          <p:nvSpPr>
            <p:cNvPr id="5137" name="Rectangle 89"/>
            <p:cNvSpPr>
              <a:spLocks noChangeArrowheads="1"/>
            </p:cNvSpPr>
            <p:nvPr/>
          </p:nvSpPr>
          <p:spPr bwMode="auto">
            <a:xfrm>
              <a:off x="1791" y="1802"/>
              <a:ext cx="17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Rectangle 90"/>
            <p:cNvSpPr>
              <a:spLocks noChangeArrowheads="1"/>
            </p:cNvSpPr>
            <p:nvPr/>
          </p:nvSpPr>
          <p:spPr bwMode="auto">
            <a:xfrm>
              <a:off x="1790" y="1785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5140" name="Rectangle 92"/>
            <p:cNvSpPr>
              <a:spLocks noChangeArrowheads="1"/>
            </p:cNvSpPr>
            <p:nvPr/>
          </p:nvSpPr>
          <p:spPr bwMode="auto">
            <a:xfrm>
              <a:off x="1791" y="2148"/>
              <a:ext cx="17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Rectangle 93"/>
            <p:cNvSpPr>
              <a:spLocks noChangeArrowheads="1"/>
            </p:cNvSpPr>
            <p:nvPr/>
          </p:nvSpPr>
          <p:spPr bwMode="auto">
            <a:xfrm>
              <a:off x="1791" y="2140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5143" name="Line 95"/>
            <p:cNvSpPr>
              <a:spLocks noChangeShapeType="1"/>
            </p:cNvSpPr>
            <p:nvPr/>
          </p:nvSpPr>
          <p:spPr bwMode="auto">
            <a:xfrm>
              <a:off x="1344" y="1861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96"/>
            <p:cNvSpPr>
              <a:spLocks noChangeShapeType="1"/>
            </p:cNvSpPr>
            <p:nvPr/>
          </p:nvSpPr>
          <p:spPr bwMode="auto">
            <a:xfrm>
              <a:off x="1344" y="2205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97"/>
            <p:cNvSpPr>
              <a:spLocks noChangeShapeType="1"/>
            </p:cNvSpPr>
            <p:nvPr/>
          </p:nvSpPr>
          <p:spPr bwMode="auto">
            <a:xfrm>
              <a:off x="1991" y="1859"/>
              <a:ext cx="150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98"/>
            <p:cNvSpPr>
              <a:spLocks noChangeShapeType="1"/>
            </p:cNvSpPr>
            <p:nvPr/>
          </p:nvSpPr>
          <p:spPr bwMode="auto">
            <a:xfrm>
              <a:off x="1816" y="2140"/>
              <a:ext cx="144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99"/>
            <p:cNvSpPr>
              <a:spLocks noChangeShapeType="1"/>
            </p:cNvSpPr>
            <p:nvPr/>
          </p:nvSpPr>
          <p:spPr bwMode="auto">
            <a:xfrm>
              <a:off x="1493" y="1974"/>
              <a:ext cx="5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100"/>
            <p:cNvSpPr>
              <a:spLocks noChangeShapeType="1"/>
            </p:cNvSpPr>
            <p:nvPr/>
          </p:nvSpPr>
          <p:spPr bwMode="auto">
            <a:xfrm flipH="1">
              <a:off x="1493" y="2031"/>
              <a:ext cx="50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101"/>
            <p:cNvSpPr>
              <a:spLocks noChangeShapeType="1"/>
            </p:cNvSpPr>
            <p:nvPr/>
          </p:nvSpPr>
          <p:spPr bwMode="auto">
            <a:xfrm>
              <a:off x="1195" y="2031"/>
              <a:ext cx="298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Rectangle 102"/>
            <p:cNvSpPr>
              <a:spLocks noChangeArrowheads="1"/>
            </p:cNvSpPr>
            <p:nvPr/>
          </p:nvSpPr>
          <p:spPr bwMode="auto">
            <a:xfrm>
              <a:off x="877" y="1959"/>
              <a:ext cx="28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Rectangle 103"/>
            <p:cNvSpPr>
              <a:spLocks noChangeArrowheads="1"/>
            </p:cNvSpPr>
            <p:nvPr/>
          </p:nvSpPr>
          <p:spPr bwMode="auto">
            <a:xfrm>
              <a:off x="816" y="1966"/>
              <a:ext cx="3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Clock</a:t>
              </a:r>
            </a:p>
          </p:txBody>
        </p:sp>
        <p:sp>
          <p:nvSpPr>
            <p:cNvPr id="5152" name="Rectangle 104"/>
            <p:cNvSpPr>
              <a:spLocks noChangeArrowheads="1"/>
            </p:cNvSpPr>
            <p:nvPr/>
          </p:nvSpPr>
          <p:spPr bwMode="auto">
            <a:xfrm>
              <a:off x="1145" y="1967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5153" name="Line 105"/>
            <p:cNvSpPr>
              <a:spLocks noChangeShapeType="1"/>
            </p:cNvSpPr>
            <p:nvPr/>
          </p:nvSpPr>
          <p:spPr bwMode="auto">
            <a:xfrm>
              <a:off x="2141" y="1398"/>
              <a:ext cx="1" cy="6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Oval 106"/>
            <p:cNvSpPr>
              <a:spLocks noChangeArrowheads="1"/>
            </p:cNvSpPr>
            <p:nvPr/>
          </p:nvSpPr>
          <p:spPr bwMode="auto">
            <a:xfrm>
              <a:off x="2122" y="1838"/>
              <a:ext cx="43" cy="5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Rectangle 107"/>
            <p:cNvSpPr>
              <a:spLocks noChangeArrowheads="1"/>
            </p:cNvSpPr>
            <p:nvPr/>
          </p:nvSpPr>
          <p:spPr bwMode="auto">
            <a:xfrm>
              <a:off x="1244" y="1802"/>
              <a:ext cx="1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Rectangle 108"/>
            <p:cNvSpPr>
              <a:spLocks noChangeArrowheads="1"/>
            </p:cNvSpPr>
            <p:nvPr/>
          </p:nvSpPr>
          <p:spPr bwMode="auto">
            <a:xfrm>
              <a:off x="1244" y="1788"/>
              <a:ext cx="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158" name="Rectangle 110"/>
            <p:cNvSpPr>
              <a:spLocks noChangeArrowheads="1"/>
            </p:cNvSpPr>
            <p:nvPr/>
          </p:nvSpPr>
          <p:spPr bwMode="auto">
            <a:xfrm>
              <a:off x="1244" y="2148"/>
              <a:ext cx="10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Rectangle 111"/>
            <p:cNvSpPr>
              <a:spLocks noChangeArrowheads="1"/>
            </p:cNvSpPr>
            <p:nvPr/>
          </p:nvSpPr>
          <p:spPr bwMode="auto">
            <a:xfrm>
              <a:off x="1244" y="2132"/>
              <a:ext cx="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161" name="Rectangle 113"/>
            <p:cNvSpPr>
              <a:spLocks noChangeArrowheads="1"/>
            </p:cNvSpPr>
            <p:nvPr/>
          </p:nvSpPr>
          <p:spPr bwMode="auto">
            <a:xfrm>
              <a:off x="2538" y="1687"/>
              <a:ext cx="499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Rectangle 114"/>
            <p:cNvSpPr>
              <a:spLocks noChangeArrowheads="1"/>
            </p:cNvSpPr>
            <p:nvPr/>
          </p:nvSpPr>
          <p:spPr bwMode="auto">
            <a:xfrm>
              <a:off x="2588" y="1802"/>
              <a:ext cx="14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Rectangle 115"/>
            <p:cNvSpPr>
              <a:spLocks noChangeArrowheads="1"/>
            </p:cNvSpPr>
            <p:nvPr/>
          </p:nvSpPr>
          <p:spPr bwMode="auto">
            <a:xfrm>
              <a:off x="2568" y="1785"/>
              <a:ext cx="1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J2</a:t>
              </a:r>
            </a:p>
          </p:txBody>
        </p:sp>
        <p:sp>
          <p:nvSpPr>
            <p:cNvPr id="5165" name="Rectangle 117"/>
            <p:cNvSpPr>
              <a:spLocks noChangeArrowheads="1"/>
            </p:cNvSpPr>
            <p:nvPr/>
          </p:nvSpPr>
          <p:spPr bwMode="auto">
            <a:xfrm>
              <a:off x="2588" y="2148"/>
              <a:ext cx="16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Rectangle 118"/>
            <p:cNvSpPr>
              <a:spLocks noChangeArrowheads="1"/>
            </p:cNvSpPr>
            <p:nvPr/>
          </p:nvSpPr>
          <p:spPr bwMode="auto">
            <a:xfrm>
              <a:off x="2555" y="2124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K2</a:t>
              </a:r>
            </a:p>
          </p:txBody>
        </p:sp>
        <p:sp>
          <p:nvSpPr>
            <p:cNvPr id="5168" name="Rectangle 120"/>
            <p:cNvSpPr>
              <a:spLocks noChangeArrowheads="1"/>
            </p:cNvSpPr>
            <p:nvPr/>
          </p:nvSpPr>
          <p:spPr bwMode="auto">
            <a:xfrm>
              <a:off x="2838" y="1802"/>
              <a:ext cx="17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Rectangle 121"/>
            <p:cNvSpPr>
              <a:spLocks noChangeArrowheads="1"/>
            </p:cNvSpPr>
            <p:nvPr/>
          </p:nvSpPr>
          <p:spPr bwMode="auto">
            <a:xfrm>
              <a:off x="2838" y="1785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5171" name="Rectangle 123"/>
            <p:cNvSpPr>
              <a:spLocks noChangeArrowheads="1"/>
            </p:cNvSpPr>
            <p:nvPr/>
          </p:nvSpPr>
          <p:spPr bwMode="auto">
            <a:xfrm>
              <a:off x="2838" y="2148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Rectangle 124"/>
            <p:cNvSpPr>
              <a:spLocks noChangeArrowheads="1"/>
            </p:cNvSpPr>
            <p:nvPr/>
          </p:nvSpPr>
          <p:spPr bwMode="auto">
            <a:xfrm>
              <a:off x="2838" y="2124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5174" name="Line 126"/>
            <p:cNvSpPr>
              <a:spLocks noChangeShapeType="1"/>
            </p:cNvSpPr>
            <p:nvPr/>
          </p:nvSpPr>
          <p:spPr bwMode="auto">
            <a:xfrm>
              <a:off x="2389" y="1861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Line 127"/>
            <p:cNvSpPr>
              <a:spLocks noChangeShapeType="1"/>
            </p:cNvSpPr>
            <p:nvPr/>
          </p:nvSpPr>
          <p:spPr bwMode="auto">
            <a:xfrm>
              <a:off x="2389" y="2207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Line 128"/>
            <p:cNvSpPr>
              <a:spLocks noChangeShapeType="1"/>
            </p:cNvSpPr>
            <p:nvPr/>
          </p:nvSpPr>
          <p:spPr bwMode="auto">
            <a:xfrm>
              <a:off x="3037" y="1859"/>
              <a:ext cx="149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Line 129"/>
            <p:cNvSpPr>
              <a:spLocks noChangeShapeType="1"/>
            </p:cNvSpPr>
            <p:nvPr/>
          </p:nvSpPr>
          <p:spPr bwMode="auto">
            <a:xfrm>
              <a:off x="2863" y="2140"/>
              <a:ext cx="14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Line 130"/>
            <p:cNvSpPr>
              <a:spLocks noChangeShapeType="1"/>
            </p:cNvSpPr>
            <p:nvPr/>
          </p:nvSpPr>
          <p:spPr bwMode="auto">
            <a:xfrm>
              <a:off x="2538" y="1974"/>
              <a:ext cx="5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131"/>
            <p:cNvSpPr>
              <a:spLocks noChangeShapeType="1"/>
            </p:cNvSpPr>
            <p:nvPr/>
          </p:nvSpPr>
          <p:spPr bwMode="auto">
            <a:xfrm flipH="1">
              <a:off x="2538" y="2031"/>
              <a:ext cx="50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Line 132"/>
            <p:cNvSpPr>
              <a:spLocks noChangeShapeType="1"/>
            </p:cNvSpPr>
            <p:nvPr/>
          </p:nvSpPr>
          <p:spPr bwMode="auto">
            <a:xfrm>
              <a:off x="2141" y="2031"/>
              <a:ext cx="397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133"/>
            <p:cNvSpPr>
              <a:spLocks noChangeShapeType="1"/>
            </p:cNvSpPr>
            <p:nvPr/>
          </p:nvSpPr>
          <p:spPr bwMode="auto">
            <a:xfrm>
              <a:off x="3186" y="1398"/>
              <a:ext cx="2" cy="6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Oval 134"/>
            <p:cNvSpPr>
              <a:spLocks noChangeArrowheads="1"/>
            </p:cNvSpPr>
            <p:nvPr/>
          </p:nvSpPr>
          <p:spPr bwMode="auto">
            <a:xfrm>
              <a:off x="3167" y="1838"/>
              <a:ext cx="44" cy="5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Rectangle 135"/>
            <p:cNvSpPr>
              <a:spLocks noChangeArrowheads="1"/>
            </p:cNvSpPr>
            <p:nvPr/>
          </p:nvSpPr>
          <p:spPr bwMode="auto">
            <a:xfrm>
              <a:off x="2290" y="1802"/>
              <a:ext cx="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Rectangle 136"/>
            <p:cNvSpPr>
              <a:spLocks noChangeArrowheads="1"/>
            </p:cNvSpPr>
            <p:nvPr/>
          </p:nvSpPr>
          <p:spPr bwMode="auto">
            <a:xfrm>
              <a:off x="2290" y="1788"/>
              <a:ext cx="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186" name="Rectangle 138"/>
            <p:cNvSpPr>
              <a:spLocks noChangeArrowheads="1"/>
            </p:cNvSpPr>
            <p:nvPr/>
          </p:nvSpPr>
          <p:spPr bwMode="auto">
            <a:xfrm>
              <a:off x="2290" y="2148"/>
              <a:ext cx="9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Rectangle 139"/>
            <p:cNvSpPr>
              <a:spLocks noChangeArrowheads="1"/>
            </p:cNvSpPr>
            <p:nvPr/>
          </p:nvSpPr>
          <p:spPr bwMode="auto">
            <a:xfrm>
              <a:off x="2290" y="2132"/>
              <a:ext cx="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189" name="Rectangle 141"/>
            <p:cNvSpPr>
              <a:spLocks noChangeArrowheads="1"/>
            </p:cNvSpPr>
            <p:nvPr/>
          </p:nvSpPr>
          <p:spPr bwMode="auto">
            <a:xfrm>
              <a:off x="3585" y="1687"/>
              <a:ext cx="497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Rectangle 142"/>
            <p:cNvSpPr>
              <a:spLocks noChangeArrowheads="1"/>
            </p:cNvSpPr>
            <p:nvPr/>
          </p:nvSpPr>
          <p:spPr bwMode="auto">
            <a:xfrm>
              <a:off x="3634" y="1802"/>
              <a:ext cx="14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Rectangle 143"/>
            <p:cNvSpPr>
              <a:spLocks noChangeArrowheads="1"/>
            </p:cNvSpPr>
            <p:nvPr/>
          </p:nvSpPr>
          <p:spPr bwMode="auto">
            <a:xfrm>
              <a:off x="3631" y="1791"/>
              <a:ext cx="1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J3</a:t>
              </a:r>
            </a:p>
          </p:txBody>
        </p:sp>
        <p:sp>
          <p:nvSpPr>
            <p:cNvPr id="5193" name="Rectangle 145"/>
            <p:cNvSpPr>
              <a:spLocks noChangeArrowheads="1"/>
            </p:cNvSpPr>
            <p:nvPr/>
          </p:nvSpPr>
          <p:spPr bwMode="auto">
            <a:xfrm>
              <a:off x="3634" y="2148"/>
              <a:ext cx="16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Rectangle 146"/>
            <p:cNvSpPr>
              <a:spLocks noChangeArrowheads="1"/>
            </p:cNvSpPr>
            <p:nvPr/>
          </p:nvSpPr>
          <p:spPr bwMode="auto">
            <a:xfrm>
              <a:off x="3631" y="2132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K3</a:t>
              </a:r>
            </a:p>
          </p:txBody>
        </p:sp>
        <p:sp>
          <p:nvSpPr>
            <p:cNvPr id="5196" name="Rectangle 148"/>
            <p:cNvSpPr>
              <a:spLocks noChangeArrowheads="1"/>
            </p:cNvSpPr>
            <p:nvPr/>
          </p:nvSpPr>
          <p:spPr bwMode="auto">
            <a:xfrm>
              <a:off x="3883" y="1802"/>
              <a:ext cx="17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Rectangle 149"/>
            <p:cNvSpPr>
              <a:spLocks noChangeArrowheads="1"/>
            </p:cNvSpPr>
            <p:nvPr/>
          </p:nvSpPr>
          <p:spPr bwMode="auto">
            <a:xfrm>
              <a:off x="3873" y="1793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Q3</a:t>
              </a:r>
            </a:p>
          </p:txBody>
        </p:sp>
        <p:sp>
          <p:nvSpPr>
            <p:cNvPr id="5199" name="Rectangle 151"/>
            <p:cNvSpPr>
              <a:spLocks noChangeArrowheads="1"/>
            </p:cNvSpPr>
            <p:nvPr/>
          </p:nvSpPr>
          <p:spPr bwMode="auto">
            <a:xfrm>
              <a:off x="3883" y="2148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Rectangle 152"/>
            <p:cNvSpPr>
              <a:spLocks noChangeArrowheads="1"/>
            </p:cNvSpPr>
            <p:nvPr/>
          </p:nvSpPr>
          <p:spPr bwMode="auto">
            <a:xfrm>
              <a:off x="3898" y="2132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Q3</a:t>
              </a:r>
            </a:p>
          </p:txBody>
        </p:sp>
        <p:sp>
          <p:nvSpPr>
            <p:cNvPr id="5202" name="Line 154"/>
            <p:cNvSpPr>
              <a:spLocks noChangeShapeType="1"/>
            </p:cNvSpPr>
            <p:nvPr/>
          </p:nvSpPr>
          <p:spPr bwMode="auto">
            <a:xfrm>
              <a:off x="3434" y="1861"/>
              <a:ext cx="1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155"/>
            <p:cNvSpPr>
              <a:spLocks noChangeShapeType="1"/>
            </p:cNvSpPr>
            <p:nvPr/>
          </p:nvSpPr>
          <p:spPr bwMode="auto">
            <a:xfrm>
              <a:off x="3434" y="2207"/>
              <a:ext cx="1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156"/>
            <p:cNvSpPr>
              <a:spLocks noChangeShapeType="1"/>
            </p:cNvSpPr>
            <p:nvPr/>
          </p:nvSpPr>
          <p:spPr bwMode="auto">
            <a:xfrm>
              <a:off x="4082" y="1859"/>
              <a:ext cx="150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157"/>
            <p:cNvSpPr>
              <a:spLocks noChangeShapeType="1"/>
            </p:cNvSpPr>
            <p:nvPr/>
          </p:nvSpPr>
          <p:spPr bwMode="auto">
            <a:xfrm flipV="1">
              <a:off x="3908" y="2148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158"/>
            <p:cNvSpPr>
              <a:spLocks noChangeShapeType="1"/>
            </p:cNvSpPr>
            <p:nvPr/>
          </p:nvSpPr>
          <p:spPr bwMode="auto">
            <a:xfrm>
              <a:off x="3585" y="1974"/>
              <a:ext cx="49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159"/>
            <p:cNvSpPr>
              <a:spLocks noChangeShapeType="1"/>
            </p:cNvSpPr>
            <p:nvPr/>
          </p:nvSpPr>
          <p:spPr bwMode="auto">
            <a:xfrm flipH="1">
              <a:off x="3585" y="2031"/>
              <a:ext cx="49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160"/>
            <p:cNvSpPr>
              <a:spLocks noChangeShapeType="1"/>
            </p:cNvSpPr>
            <p:nvPr/>
          </p:nvSpPr>
          <p:spPr bwMode="auto">
            <a:xfrm>
              <a:off x="3186" y="2031"/>
              <a:ext cx="399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161"/>
            <p:cNvSpPr>
              <a:spLocks noChangeShapeType="1"/>
            </p:cNvSpPr>
            <p:nvPr/>
          </p:nvSpPr>
          <p:spPr bwMode="auto">
            <a:xfrm flipH="1">
              <a:off x="4232" y="1398"/>
              <a:ext cx="0" cy="4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Oval 162"/>
            <p:cNvSpPr>
              <a:spLocks noChangeArrowheads="1"/>
            </p:cNvSpPr>
            <p:nvPr/>
          </p:nvSpPr>
          <p:spPr bwMode="auto">
            <a:xfrm>
              <a:off x="4213" y="1838"/>
              <a:ext cx="44" cy="5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Rectangle 163"/>
            <p:cNvSpPr>
              <a:spLocks noChangeArrowheads="1"/>
            </p:cNvSpPr>
            <p:nvPr/>
          </p:nvSpPr>
          <p:spPr bwMode="auto">
            <a:xfrm>
              <a:off x="3335" y="1802"/>
              <a:ext cx="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Rectangle 164"/>
            <p:cNvSpPr>
              <a:spLocks noChangeArrowheads="1"/>
            </p:cNvSpPr>
            <p:nvPr/>
          </p:nvSpPr>
          <p:spPr bwMode="auto">
            <a:xfrm>
              <a:off x="3335" y="1788"/>
              <a:ext cx="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214" name="Rectangle 166"/>
            <p:cNvSpPr>
              <a:spLocks noChangeArrowheads="1"/>
            </p:cNvSpPr>
            <p:nvPr/>
          </p:nvSpPr>
          <p:spPr bwMode="auto">
            <a:xfrm>
              <a:off x="3335" y="2148"/>
              <a:ext cx="9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Rectangle 167"/>
            <p:cNvSpPr>
              <a:spLocks noChangeArrowheads="1"/>
            </p:cNvSpPr>
            <p:nvPr/>
          </p:nvSpPr>
          <p:spPr bwMode="auto">
            <a:xfrm>
              <a:off x="3335" y="2132"/>
              <a:ext cx="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217" name="Rectangle 172"/>
            <p:cNvSpPr>
              <a:spLocks noChangeArrowheads="1"/>
            </p:cNvSpPr>
            <p:nvPr/>
          </p:nvSpPr>
          <p:spPr bwMode="auto">
            <a:xfrm>
              <a:off x="4181" y="1248"/>
              <a:ext cx="17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Rectangle 173"/>
            <p:cNvSpPr>
              <a:spLocks noChangeArrowheads="1"/>
            </p:cNvSpPr>
            <p:nvPr/>
          </p:nvSpPr>
          <p:spPr bwMode="auto">
            <a:xfrm>
              <a:off x="4206" y="1254"/>
              <a:ext cx="60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Q3 (MSB)</a:t>
              </a:r>
            </a:p>
          </p:txBody>
        </p:sp>
        <p:sp>
          <p:nvSpPr>
            <p:cNvPr id="5219" name="Rectangle 174"/>
            <p:cNvSpPr>
              <a:spLocks noChangeArrowheads="1"/>
            </p:cNvSpPr>
            <p:nvPr/>
          </p:nvSpPr>
          <p:spPr bwMode="auto">
            <a:xfrm>
              <a:off x="4332" y="1254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5220" name="Rectangle 175"/>
            <p:cNvSpPr>
              <a:spLocks noChangeArrowheads="1"/>
            </p:cNvSpPr>
            <p:nvPr/>
          </p:nvSpPr>
          <p:spPr bwMode="auto">
            <a:xfrm>
              <a:off x="3136" y="1248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Rectangle 176"/>
            <p:cNvSpPr>
              <a:spLocks noChangeArrowheads="1"/>
            </p:cNvSpPr>
            <p:nvPr/>
          </p:nvSpPr>
          <p:spPr bwMode="auto">
            <a:xfrm>
              <a:off x="3161" y="1254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5222" name="Rectangle 177"/>
            <p:cNvSpPr>
              <a:spLocks noChangeArrowheads="1"/>
            </p:cNvSpPr>
            <p:nvPr/>
          </p:nvSpPr>
          <p:spPr bwMode="auto">
            <a:xfrm>
              <a:off x="3285" y="1254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5223" name="Rectangle 178"/>
            <p:cNvSpPr>
              <a:spLocks noChangeArrowheads="1"/>
            </p:cNvSpPr>
            <p:nvPr/>
          </p:nvSpPr>
          <p:spPr bwMode="auto">
            <a:xfrm>
              <a:off x="2091" y="1248"/>
              <a:ext cx="447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Rectangle 179"/>
            <p:cNvSpPr>
              <a:spLocks noChangeArrowheads="1"/>
            </p:cNvSpPr>
            <p:nvPr/>
          </p:nvSpPr>
          <p:spPr bwMode="auto">
            <a:xfrm>
              <a:off x="2116" y="1254"/>
              <a:ext cx="5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Q1 (LSB)</a:t>
              </a:r>
            </a:p>
          </p:txBody>
        </p:sp>
        <p:sp>
          <p:nvSpPr>
            <p:cNvPr id="5225" name="Rectangle 180"/>
            <p:cNvSpPr>
              <a:spLocks noChangeArrowheads="1"/>
            </p:cNvSpPr>
            <p:nvPr/>
          </p:nvSpPr>
          <p:spPr bwMode="auto">
            <a:xfrm>
              <a:off x="2508" y="1254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</p:grpSp>
      <p:sp>
        <p:nvSpPr>
          <p:cNvPr id="179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80999"/>
            <a:ext cx="8763000" cy="12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Multi-function shift register</a:t>
            </a: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Design a shift register with two mode controls, x and y, that will function as 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follows (fill in the input connections for D0 – D3).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4343" name="Rectangle 54"/>
          <p:cNvSpPr>
            <a:spLocks noChangeArrowheads="1"/>
          </p:cNvSpPr>
          <p:nvPr/>
        </p:nvSpPr>
        <p:spPr bwMode="auto">
          <a:xfrm>
            <a:off x="-76200" y="3751261"/>
            <a:ext cx="8763000" cy="74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Draw the shift register.  Show 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how to 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use either logic 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gates or 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multiplexers for the input connections.</a:t>
            </a:r>
            <a:endParaRPr lang="en-US" sz="22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5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905000" y="1617661"/>
          <a:ext cx="60960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x</a:t>
                      </a:r>
                      <a:endParaRPr lang="en-US" sz="2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y</a:t>
                      </a:r>
                      <a:endParaRPr lang="en-US" sz="2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cs typeface="Times New Roman" pitchFamily="18" charset="0"/>
                        </a:rPr>
                        <a:t>Function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cs typeface="Times New Roman" pitchFamily="18" charset="0"/>
                        </a:rPr>
                        <a:t>D0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cs typeface="Times New Roman" pitchFamily="18" charset="0"/>
                        </a:rPr>
                        <a:t>D1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cs typeface="Times New Roman" pitchFamily="18" charset="0"/>
                        </a:rPr>
                        <a:t>D2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cs typeface="Times New Roman" pitchFamily="18" charset="0"/>
                        </a:rPr>
                        <a:t>D3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0</a:t>
                      </a:r>
                      <a:endParaRPr lang="en-US" sz="2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0</a:t>
                      </a:r>
                      <a:endParaRPr lang="en-US" sz="2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cs typeface="Times New Roman" pitchFamily="18" charset="0"/>
                        </a:rPr>
                        <a:t>SISO - right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0</a:t>
                      </a:r>
                      <a:endParaRPr lang="en-US" sz="2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</a:t>
                      </a:r>
                      <a:endParaRPr lang="en-US" sz="2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cs typeface="Times New Roman" pitchFamily="18" charset="0"/>
                        </a:rPr>
                        <a:t>Parallel load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</a:t>
                      </a:r>
                      <a:endParaRPr lang="en-US" sz="2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0</a:t>
                      </a:r>
                      <a:endParaRPr lang="en-US" sz="2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cs typeface="Times New Roman" pitchFamily="18" charset="0"/>
                        </a:rPr>
                        <a:t>Rotate right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</a:t>
                      </a:r>
                      <a:endParaRPr lang="en-US" sz="2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</a:t>
                      </a:r>
                      <a:endParaRPr lang="en-US" sz="2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cs typeface="Times New Roman" pitchFamily="18" charset="0"/>
                        </a:rPr>
                        <a:t>Rotate left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55"/>
          <p:cNvSpPr>
            <a:spLocks noChangeArrowheads="1"/>
          </p:cNvSpPr>
          <p:nvPr/>
        </p:nvSpPr>
        <p:spPr bwMode="auto">
          <a:xfrm>
            <a:off x="0" y="381000"/>
            <a:ext cx="8763000" cy="5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en-US" sz="2200" b="1" u="sng" dirty="0" smtClean="0">
                <a:solidFill>
                  <a:schemeClr val="accent2"/>
                </a:solidFill>
                <a:cs typeface="Times New Roman" pitchFamily="18" charset="0"/>
              </a:rPr>
              <a:t>7495 </a:t>
            </a:r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Data Sheet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.  Discuss the features available on this 4-bit shift register.</a:t>
            </a:r>
          </a:p>
        </p:txBody>
      </p:sp>
      <p:sp>
        <p:nvSpPr>
          <p:cNvPr id="5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5277"/>
            <a:ext cx="41622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3036"/>
            <a:ext cx="4162269" cy="54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4236220" y="899002"/>
            <a:ext cx="4907780" cy="4701438"/>
            <a:chOff x="4236220" y="899002"/>
            <a:chExt cx="4907780" cy="4701438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36220" y="899002"/>
              <a:ext cx="4907780" cy="359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6805" y="4495800"/>
              <a:ext cx="4887195" cy="110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0" y="5334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3429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429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429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429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429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u="sng" dirty="0">
                <a:solidFill>
                  <a:schemeClr val="accent2"/>
                </a:solidFill>
                <a:cs typeface="Times New Roman" pitchFamily="18" charset="0"/>
              </a:rPr>
              <a:t>Three-State Devices (Tri-State Devices)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Devices used so far have two output states:  logic 0 or logic 1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i="1" dirty="0" smtClean="0">
                <a:solidFill>
                  <a:schemeClr val="accent2"/>
                </a:solidFill>
                <a:cs typeface="Times New Roman" pitchFamily="18" charset="0"/>
              </a:rPr>
              <a:t>Tri-state </a:t>
            </a:r>
            <a:r>
              <a:rPr lang="en-US" altLang="en-US" sz="2200" b="1" i="1" dirty="0">
                <a:solidFill>
                  <a:schemeClr val="accent2"/>
                </a:solidFill>
                <a:cs typeface="Times New Roman" pitchFamily="18" charset="0"/>
              </a:rPr>
              <a:t>devices </a:t>
            </a: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have three output states: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  Logic 0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  Logic 1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  High impedance (Z) state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dirty="0" smtClean="0">
                <a:solidFill>
                  <a:schemeClr val="accent2"/>
                </a:solidFill>
                <a:cs typeface="Times New Roman" pitchFamily="18" charset="0"/>
              </a:rPr>
              <a:t>When </a:t>
            </a: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a tri-state device is in the high Z state, the output appears to be disconnected.  This allows several outputs to be connected together, such as in the case where several outputs are connected to a common bus.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Although tri-state outputs are available with various types of gates, the most common is probably the tri-state buffer.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19200" y="4276947"/>
            <a:ext cx="7696200" cy="1790700"/>
            <a:chOff x="1219200" y="4948570"/>
            <a:chExt cx="7696200" cy="1790700"/>
          </a:xfrm>
        </p:grpSpPr>
        <p:grpSp>
          <p:nvGrpSpPr>
            <p:cNvPr id="2055" name="Group 30"/>
            <p:cNvGrpSpPr>
              <a:grpSpLocks/>
            </p:cNvGrpSpPr>
            <p:nvPr/>
          </p:nvGrpSpPr>
          <p:grpSpPr bwMode="auto">
            <a:xfrm>
              <a:off x="6781800" y="5100970"/>
              <a:ext cx="2133600" cy="685800"/>
              <a:chOff x="4224" y="3120"/>
              <a:chExt cx="1344" cy="432"/>
            </a:xfrm>
          </p:grpSpPr>
          <p:sp>
            <p:nvSpPr>
              <p:cNvPr id="2067" name="AutoShape 25"/>
              <p:cNvSpPr>
                <a:spLocks/>
              </p:cNvSpPr>
              <p:nvPr/>
            </p:nvSpPr>
            <p:spPr bwMode="auto">
              <a:xfrm>
                <a:off x="4224" y="3120"/>
                <a:ext cx="144" cy="360"/>
              </a:xfrm>
              <a:prstGeom prst="leftBrace">
                <a:avLst>
                  <a:gd name="adj1" fmla="val 20833"/>
                  <a:gd name="adj2" fmla="val 50000"/>
                </a:avLst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8" name="Rectangle 26"/>
              <p:cNvSpPr>
                <a:spLocks noChangeArrowheads="1"/>
              </p:cNvSpPr>
              <p:nvPr/>
            </p:nvSpPr>
            <p:spPr bwMode="auto">
              <a:xfrm>
                <a:off x="4368" y="3120"/>
                <a:ext cx="120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1800">
                    <a:solidFill>
                      <a:schemeClr val="accent2"/>
                    </a:solidFill>
                    <a:cs typeface="Times New Roman" pitchFamily="18" charset="0"/>
                  </a:rPr>
                  <a:t>A if C = 1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1800">
                    <a:solidFill>
                      <a:schemeClr val="accent2"/>
                    </a:solidFill>
                    <a:cs typeface="Times New Roman" pitchFamily="18" charset="0"/>
                  </a:rPr>
                  <a:t>High Z if C = 0</a:t>
                </a:r>
              </a:p>
            </p:txBody>
          </p:sp>
        </p:grpSp>
        <p:grpSp>
          <p:nvGrpSpPr>
            <p:cNvPr id="2056" name="Group 33"/>
            <p:cNvGrpSpPr>
              <a:grpSpLocks/>
            </p:cNvGrpSpPr>
            <p:nvPr/>
          </p:nvGrpSpPr>
          <p:grpSpPr bwMode="auto">
            <a:xfrm>
              <a:off x="1219200" y="4948570"/>
              <a:ext cx="5562600" cy="1790700"/>
              <a:chOff x="768" y="2952"/>
              <a:chExt cx="3504" cy="1128"/>
            </a:xfrm>
          </p:grpSpPr>
          <p:sp>
            <p:nvSpPr>
              <p:cNvPr id="2058" name="Line 17"/>
              <p:cNvSpPr>
                <a:spLocks noChangeShapeType="1"/>
              </p:cNvSpPr>
              <p:nvPr/>
            </p:nvSpPr>
            <p:spPr bwMode="auto">
              <a:xfrm>
                <a:off x="1536" y="321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Line 21"/>
              <p:cNvSpPr>
                <a:spLocks noChangeShapeType="1"/>
              </p:cNvSpPr>
              <p:nvPr/>
            </p:nvSpPr>
            <p:spPr bwMode="auto">
              <a:xfrm>
                <a:off x="2784" y="321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Rectangle 23"/>
              <p:cNvSpPr>
                <a:spLocks noChangeArrowheads="1"/>
              </p:cNvSpPr>
              <p:nvPr/>
            </p:nvSpPr>
            <p:spPr bwMode="auto">
              <a:xfrm>
                <a:off x="1584" y="3888"/>
                <a:ext cx="124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1800" b="1" u="sng">
                    <a:solidFill>
                      <a:schemeClr val="accent2"/>
                    </a:solidFill>
                    <a:cs typeface="Times New Roman" pitchFamily="18" charset="0"/>
                  </a:rPr>
                  <a:t>Tri-state buffer</a:t>
                </a:r>
                <a:endParaRPr lang="en-US" altLang="en-US" sz="1800">
                  <a:solidFill>
                    <a:schemeClr val="accent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061" name="Rectangle 24"/>
              <p:cNvSpPr>
                <a:spLocks noChangeArrowheads="1"/>
              </p:cNvSpPr>
              <p:nvPr/>
            </p:nvSpPr>
            <p:spPr bwMode="auto">
              <a:xfrm>
                <a:off x="3456" y="3120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1800">
                    <a:solidFill>
                      <a:schemeClr val="accent2"/>
                    </a:solidFill>
                    <a:cs typeface="Times New Roman" pitchFamily="18" charset="0"/>
                  </a:rPr>
                  <a:t>Output Y = </a:t>
                </a:r>
              </a:p>
            </p:txBody>
          </p:sp>
          <p:sp>
            <p:nvSpPr>
              <p:cNvPr id="2062" name="Line 27"/>
              <p:cNvSpPr>
                <a:spLocks noChangeShapeType="1"/>
              </p:cNvSpPr>
              <p:nvPr/>
            </p:nvSpPr>
            <p:spPr bwMode="auto">
              <a:xfrm>
                <a:off x="1536" y="3696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28"/>
              <p:cNvSpPr>
                <a:spLocks noChangeShapeType="1"/>
              </p:cNvSpPr>
              <p:nvPr/>
            </p:nvSpPr>
            <p:spPr bwMode="auto">
              <a:xfrm flipV="1">
                <a:off x="2544" y="331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AutoShape 29"/>
              <p:cNvSpPr>
                <a:spLocks noChangeArrowheads="1"/>
              </p:cNvSpPr>
              <p:nvPr/>
            </p:nvSpPr>
            <p:spPr bwMode="auto">
              <a:xfrm rot="5400000">
                <a:off x="2304" y="3000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5" name="Rectangle 31"/>
              <p:cNvSpPr>
                <a:spLocks noChangeArrowheads="1"/>
              </p:cNvSpPr>
              <p:nvPr/>
            </p:nvSpPr>
            <p:spPr bwMode="auto">
              <a:xfrm>
                <a:off x="768" y="3120"/>
                <a:ext cx="6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1800">
                    <a:solidFill>
                      <a:schemeClr val="accent2"/>
                    </a:solidFill>
                    <a:cs typeface="Times New Roman" pitchFamily="18" charset="0"/>
                  </a:rPr>
                  <a:t>Input A</a:t>
                </a:r>
              </a:p>
            </p:txBody>
          </p:sp>
          <p:sp>
            <p:nvSpPr>
              <p:cNvPr id="2066" name="Rectangle 32"/>
              <p:cNvSpPr>
                <a:spLocks noChangeArrowheads="1"/>
              </p:cNvSpPr>
              <p:nvPr/>
            </p:nvSpPr>
            <p:spPr bwMode="auto">
              <a:xfrm>
                <a:off x="768" y="3600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" algn="l"/>
                    <a:tab pos="5207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1800">
                    <a:solidFill>
                      <a:schemeClr val="accent2"/>
                    </a:solidFill>
                    <a:cs typeface="Times New Roman" pitchFamily="18" charset="0"/>
                  </a:rPr>
                  <a:t>Control C</a:t>
                </a:r>
              </a:p>
            </p:txBody>
          </p:sp>
        </p:grpSp>
      </p:grpSp>
      <p:sp>
        <p:nvSpPr>
          <p:cNvPr id="21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37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9583" r="40625" b="30208"/>
          <a:stretch>
            <a:fillRect/>
          </a:stretch>
        </p:blipFill>
        <p:spPr bwMode="auto">
          <a:xfrm>
            <a:off x="4591493" y="4419600"/>
            <a:ext cx="235431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9792" r="7031" b="21355"/>
          <a:stretch>
            <a:fillRect/>
          </a:stretch>
        </p:blipFill>
        <p:spPr bwMode="auto">
          <a:xfrm>
            <a:off x="0" y="381000"/>
            <a:ext cx="7391400" cy="39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53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3" descr="3-State Buffer &amp; Microprocessor (Wakerly, p38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" y="405807"/>
            <a:ext cx="9107172" cy="56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95176"/>
            <a:ext cx="6858000" cy="44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u="sng" dirty="0">
                <a:solidFill>
                  <a:schemeClr val="accent2"/>
                </a:solidFill>
                <a:cs typeface="Times New Roman" pitchFamily="18" charset="0"/>
              </a:rPr>
              <a:t>Octal 3-state buffer:</a:t>
            </a:r>
          </a:p>
        </p:txBody>
      </p:sp>
      <p:sp>
        <p:nvSpPr>
          <p:cNvPr id="4103" name="Rectangle 64"/>
          <p:cNvSpPr>
            <a:spLocks noChangeArrowheads="1"/>
          </p:cNvSpPr>
          <p:nvPr/>
        </p:nvSpPr>
        <p:spPr bwMode="auto">
          <a:xfrm>
            <a:off x="33285" y="6561138"/>
            <a:ext cx="819631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Reference:  John </a:t>
            </a:r>
            <a:r>
              <a:rPr lang="en-US" altLang="en-US" sz="1600" b="1" dirty="0" err="1">
                <a:solidFill>
                  <a:schemeClr val="accent2"/>
                </a:solidFill>
                <a:cs typeface="Times New Roman" pitchFamily="18" charset="0"/>
              </a:rPr>
              <a:t>Wakerly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en-US" altLang="en-US" sz="1600" b="1" u="sng" dirty="0">
                <a:solidFill>
                  <a:schemeClr val="accent2"/>
                </a:solidFill>
                <a:cs typeface="Times New Roman" pitchFamily="18" charset="0"/>
              </a:rPr>
              <a:t>Digital Design – Principles &amp; Practices, 3</a:t>
            </a:r>
            <a:r>
              <a:rPr lang="en-US" altLang="en-US" sz="1600" b="1" u="sng" baseline="30000" dirty="0">
                <a:solidFill>
                  <a:schemeClr val="accent2"/>
                </a:solidFill>
                <a:cs typeface="Times New Roman" pitchFamily="18" charset="0"/>
              </a:rPr>
              <a:t>rd</a:t>
            </a:r>
            <a:r>
              <a:rPr lang="en-US" altLang="en-US" sz="1600" b="1" u="sng" dirty="0">
                <a:solidFill>
                  <a:schemeClr val="accent2"/>
                </a:solidFill>
                <a:cs typeface="Times New Roman" pitchFamily="18" charset="0"/>
              </a:rPr>
              <a:t> Edition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, Prentice-Hall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0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-22226" y="381000"/>
            <a:ext cx="916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u="sng" dirty="0">
                <a:solidFill>
                  <a:schemeClr val="accent2"/>
                </a:solidFill>
                <a:cs typeface="Times New Roman" pitchFamily="18" charset="0"/>
              </a:rPr>
              <a:t>Application:  Connecting several peripheral devices to a bus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Can be used to indicate when certain counts occur.  Similarly, they can be used to start or stop events at certain times.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200" dirty="0">
              <a:solidFill>
                <a:schemeClr val="accent2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Note in the example below that the bus controller connects Device 2 to the bus and Devices 1 and 3 are in the high-Z state.</a:t>
            </a:r>
          </a:p>
        </p:txBody>
      </p:sp>
      <p:grpSp>
        <p:nvGrpSpPr>
          <p:cNvPr id="5126" name="Group 171"/>
          <p:cNvGrpSpPr>
            <a:grpSpLocks/>
          </p:cNvGrpSpPr>
          <p:nvPr/>
        </p:nvGrpSpPr>
        <p:grpSpPr bwMode="auto">
          <a:xfrm>
            <a:off x="152400" y="2619490"/>
            <a:ext cx="8839200" cy="3276600"/>
            <a:chOff x="432" y="1152"/>
            <a:chExt cx="5108" cy="1737"/>
          </a:xfrm>
        </p:grpSpPr>
        <p:sp>
          <p:nvSpPr>
            <p:cNvPr id="5128" name="Line 9"/>
            <p:cNvSpPr>
              <a:spLocks noChangeShapeType="1"/>
            </p:cNvSpPr>
            <p:nvPr/>
          </p:nvSpPr>
          <p:spPr bwMode="auto">
            <a:xfrm>
              <a:off x="1152" y="1248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10"/>
            <p:cNvSpPr>
              <a:spLocks noChangeShapeType="1"/>
            </p:cNvSpPr>
            <p:nvPr/>
          </p:nvSpPr>
          <p:spPr bwMode="auto">
            <a:xfrm>
              <a:off x="1152" y="1344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11"/>
            <p:cNvSpPr>
              <a:spLocks noChangeShapeType="1"/>
            </p:cNvSpPr>
            <p:nvPr/>
          </p:nvSpPr>
          <p:spPr bwMode="auto">
            <a:xfrm>
              <a:off x="1152" y="1440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2"/>
            <p:cNvSpPr>
              <a:spLocks noChangeShapeType="1"/>
            </p:cNvSpPr>
            <p:nvPr/>
          </p:nvSpPr>
          <p:spPr bwMode="auto">
            <a:xfrm flipV="1">
              <a:off x="1152" y="1531"/>
              <a:ext cx="4176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AutoShape 13"/>
            <p:cNvSpPr>
              <a:spLocks/>
            </p:cNvSpPr>
            <p:nvPr/>
          </p:nvSpPr>
          <p:spPr bwMode="auto">
            <a:xfrm>
              <a:off x="1008" y="1152"/>
              <a:ext cx="144" cy="480"/>
            </a:xfrm>
            <a:prstGeom prst="leftBrace">
              <a:avLst>
                <a:gd name="adj1" fmla="val 277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3" name="Rectangle 14"/>
            <p:cNvSpPr>
              <a:spLocks noChangeArrowheads="1"/>
            </p:cNvSpPr>
            <p:nvPr/>
          </p:nvSpPr>
          <p:spPr bwMode="auto">
            <a:xfrm>
              <a:off x="432" y="1308"/>
              <a:ext cx="57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800" dirty="0">
                  <a:solidFill>
                    <a:schemeClr val="accent2"/>
                  </a:solidFill>
                  <a:cs typeface="Times New Roman" pitchFamily="18" charset="0"/>
                </a:rPr>
                <a:t>4-bit bus</a:t>
              </a:r>
            </a:p>
          </p:txBody>
        </p:sp>
        <p:sp>
          <p:nvSpPr>
            <p:cNvPr id="5134" name="Line 18"/>
            <p:cNvSpPr>
              <a:spLocks noChangeShapeType="1"/>
            </p:cNvSpPr>
            <p:nvPr/>
          </p:nvSpPr>
          <p:spPr bwMode="auto">
            <a:xfrm>
              <a:off x="1200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9"/>
            <p:cNvSpPr>
              <a:spLocks noChangeShapeType="1"/>
            </p:cNvSpPr>
            <p:nvPr/>
          </p:nvSpPr>
          <p:spPr bwMode="auto">
            <a:xfrm flipV="1">
              <a:off x="1200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20"/>
            <p:cNvSpPr>
              <a:spLocks noChangeShapeType="1"/>
            </p:cNvSpPr>
            <p:nvPr/>
          </p:nvSpPr>
          <p:spPr bwMode="auto">
            <a:xfrm>
              <a:off x="1200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AutoShape 21"/>
            <p:cNvSpPr>
              <a:spLocks noChangeArrowheads="1"/>
            </p:cNvSpPr>
            <p:nvPr/>
          </p:nvSpPr>
          <p:spPr bwMode="auto">
            <a:xfrm>
              <a:off x="1152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8" name="Line 22"/>
            <p:cNvSpPr>
              <a:spLocks noChangeShapeType="1"/>
            </p:cNvSpPr>
            <p:nvPr/>
          </p:nvSpPr>
          <p:spPr bwMode="auto">
            <a:xfrm>
              <a:off x="1440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23"/>
            <p:cNvSpPr>
              <a:spLocks noChangeShapeType="1"/>
            </p:cNvSpPr>
            <p:nvPr/>
          </p:nvSpPr>
          <p:spPr bwMode="auto">
            <a:xfrm>
              <a:off x="1440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AutoShape 24"/>
            <p:cNvSpPr>
              <a:spLocks noChangeArrowheads="1"/>
            </p:cNvSpPr>
            <p:nvPr/>
          </p:nvSpPr>
          <p:spPr bwMode="auto">
            <a:xfrm>
              <a:off x="1392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1" name="Line 25"/>
            <p:cNvSpPr>
              <a:spLocks noChangeShapeType="1"/>
            </p:cNvSpPr>
            <p:nvPr/>
          </p:nvSpPr>
          <p:spPr bwMode="auto">
            <a:xfrm>
              <a:off x="134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6"/>
            <p:cNvSpPr>
              <a:spLocks noChangeShapeType="1"/>
            </p:cNvSpPr>
            <p:nvPr/>
          </p:nvSpPr>
          <p:spPr bwMode="auto">
            <a:xfrm>
              <a:off x="158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7"/>
            <p:cNvSpPr>
              <a:spLocks noChangeShapeType="1"/>
            </p:cNvSpPr>
            <p:nvPr/>
          </p:nvSpPr>
          <p:spPr bwMode="auto">
            <a:xfrm flipV="1">
              <a:off x="1440" y="13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8"/>
            <p:cNvSpPr>
              <a:spLocks noChangeShapeType="1"/>
            </p:cNvSpPr>
            <p:nvPr/>
          </p:nvSpPr>
          <p:spPr bwMode="auto">
            <a:xfrm>
              <a:off x="1680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9"/>
            <p:cNvSpPr>
              <a:spLocks noChangeShapeType="1"/>
            </p:cNvSpPr>
            <p:nvPr/>
          </p:nvSpPr>
          <p:spPr bwMode="auto">
            <a:xfrm>
              <a:off x="1680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AutoShape 30"/>
            <p:cNvSpPr>
              <a:spLocks noChangeArrowheads="1"/>
            </p:cNvSpPr>
            <p:nvPr/>
          </p:nvSpPr>
          <p:spPr bwMode="auto">
            <a:xfrm>
              <a:off x="1632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7" name="Line 31"/>
            <p:cNvSpPr>
              <a:spLocks noChangeShapeType="1"/>
            </p:cNvSpPr>
            <p:nvPr/>
          </p:nvSpPr>
          <p:spPr bwMode="auto">
            <a:xfrm>
              <a:off x="182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32"/>
            <p:cNvSpPr>
              <a:spLocks noChangeShapeType="1"/>
            </p:cNvSpPr>
            <p:nvPr/>
          </p:nvSpPr>
          <p:spPr bwMode="auto">
            <a:xfrm flipV="1">
              <a:off x="1680" y="14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33"/>
            <p:cNvSpPr>
              <a:spLocks noChangeShapeType="1"/>
            </p:cNvSpPr>
            <p:nvPr/>
          </p:nvSpPr>
          <p:spPr bwMode="auto">
            <a:xfrm>
              <a:off x="1920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34"/>
            <p:cNvSpPr>
              <a:spLocks noChangeShapeType="1"/>
            </p:cNvSpPr>
            <p:nvPr/>
          </p:nvSpPr>
          <p:spPr bwMode="auto">
            <a:xfrm>
              <a:off x="1920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AutoShape 35"/>
            <p:cNvSpPr>
              <a:spLocks noChangeArrowheads="1"/>
            </p:cNvSpPr>
            <p:nvPr/>
          </p:nvSpPr>
          <p:spPr bwMode="auto">
            <a:xfrm>
              <a:off x="1872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2" name="Line 36"/>
            <p:cNvSpPr>
              <a:spLocks noChangeShapeType="1"/>
            </p:cNvSpPr>
            <p:nvPr/>
          </p:nvSpPr>
          <p:spPr bwMode="auto">
            <a:xfrm>
              <a:off x="206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37"/>
            <p:cNvSpPr>
              <a:spLocks noChangeShapeType="1"/>
            </p:cNvSpPr>
            <p:nvPr/>
          </p:nvSpPr>
          <p:spPr bwMode="auto">
            <a:xfrm flipV="1">
              <a:off x="1920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Oval 38"/>
            <p:cNvSpPr>
              <a:spLocks noChangeArrowheads="1"/>
            </p:cNvSpPr>
            <p:nvPr/>
          </p:nvSpPr>
          <p:spPr bwMode="auto">
            <a:xfrm>
              <a:off x="1185" y="1227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Oval 39"/>
            <p:cNvSpPr>
              <a:spLocks noChangeArrowheads="1"/>
            </p:cNvSpPr>
            <p:nvPr/>
          </p:nvSpPr>
          <p:spPr bwMode="auto">
            <a:xfrm>
              <a:off x="1425" y="1323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6" name="Oval 40"/>
            <p:cNvSpPr>
              <a:spLocks noChangeArrowheads="1"/>
            </p:cNvSpPr>
            <p:nvPr/>
          </p:nvSpPr>
          <p:spPr bwMode="auto">
            <a:xfrm>
              <a:off x="1665" y="1419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Oval 41"/>
            <p:cNvSpPr>
              <a:spLocks noChangeArrowheads="1"/>
            </p:cNvSpPr>
            <p:nvPr/>
          </p:nvSpPr>
          <p:spPr bwMode="auto">
            <a:xfrm>
              <a:off x="1905" y="1515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8" name="Rectangle 43"/>
            <p:cNvSpPr>
              <a:spLocks noChangeArrowheads="1"/>
            </p:cNvSpPr>
            <p:nvPr/>
          </p:nvSpPr>
          <p:spPr bwMode="auto">
            <a:xfrm>
              <a:off x="1152" y="2457"/>
              <a:ext cx="91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Text Box 44"/>
            <p:cNvSpPr txBox="1">
              <a:spLocks noChangeArrowheads="1"/>
            </p:cNvSpPr>
            <p:nvPr/>
          </p:nvSpPr>
          <p:spPr bwMode="auto">
            <a:xfrm>
              <a:off x="1287" y="2515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/>
                <a:t>Device 1</a:t>
              </a:r>
            </a:p>
          </p:txBody>
        </p:sp>
        <p:sp>
          <p:nvSpPr>
            <p:cNvPr id="5160" name="Line 45"/>
            <p:cNvSpPr>
              <a:spLocks noChangeShapeType="1"/>
            </p:cNvSpPr>
            <p:nvPr/>
          </p:nvSpPr>
          <p:spPr bwMode="auto">
            <a:xfrm>
              <a:off x="1344" y="192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Oval 46"/>
            <p:cNvSpPr>
              <a:spLocks noChangeArrowheads="1"/>
            </p:cNvSpPr>
            <p:nvPr/>
          </p:nvSpPr>
          <p:spPr bwMode="auto">
            <a:xfrm>
              <a:off x="1567" y="1902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2" name="Oval 47"/>
            <p:cNvSpPr>
              <a:spLocks noChangeArrowheads="1"/>
            </p:cNvSpPr>
            <p:nvPr/>
          </p:nvSpPr>
          <p:spPr bwMode="auto">
            <a:xfrm>
              <a:off x="1807" y="1902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3" name="Oval 48"/>
            <p:cNvSpPr>
              <a:spLocks noChangeArrowheads="1"/>
            </p:cNvSpPr>
            <p:nvPr/>
          </p:nvSpPr>
          <p:spPr bwMode="auto">
            <a:xfrm>
              <a:off x="2047" y="1902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4" name="Rectangle 49"/>
            <p:cNvSpPr>
              <a:spLocks noChangeArrowheads="1"/>
            </p:cNvSpPr>
            <p:nvPr/>
          </p:nvSpPr>
          <p:spPr bwMode="auto">
            <a:xfrm>
              <a:off x="2304" y="2457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5" name="Text Box 50"/>
            <p:cNvSpPr txBox="1">
              <a:spLocks noChangeArrowheads="1"/>
            </p:cNvSpPr>
            <p:nvPr/>
          </p:nvSpPr>
          <p:spPr bwMode="auto">
            <a:xfrm>
              <a:off x="2304" y="2457"/>
              <a:ext cx="64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Bus</a:t>
              </a:r>
            </a:p>
            <a:p>
              <a:pPr algn="ctr" eaLnBrk="1" hangingPunct="1"/>
              <a:r>
                <a:rPr lang="en-US" altLang="en-US" sz="1600"/>
                <a:t>Controller</a:t>
              </a:r>
            </a:p>
          </p:txBody>
        </p:sp>
        <p:sp>
          <p:nvSpPr>
            <p:cNvPr id="5166" name="Line 51"/>
            <p:cNvSpPr>
              <a:spLocks noChangeShapeType="1"/>
            </p:cNvSpPr>
            <p:nvPr/>
          </p:nvSpPr>
          <p:spPr bwMode="auto">
            <a:xfrm>
              <a:off x="2400" y="1920"/>
              <a:ext cx="0" cy="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52"/>
            <p:cNvSpPr>
              <a:spLocks noChangeShapeType="1"/>
            </p:cNvSpPr>
            <p:nvPr/>
          </p:nvSpPr>
          <p:spPr bwMode="auto">
            <a:xfrm>
              <a:off x="3216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53"/>
            <p:cNvSpPr>
              <a:spLocks noChangeShapeType="1"/>
            </p:cNvSpPr>
            <p:nvPr/>
          </p:nvSpPr>
          <p:spPr bwMode="auto">
            <a:xfrm flipV="1">
              <a:off x="3216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54"/>
            <p:cNvSpPr>
              <a:spLocks noChangeShapeType="1"/>
            </p:cNvSpPr>
            <p:nvPr/>
          </p:nvSpPr>
          <p:spPr bwMode="auto">
            <a:xfrm>
              <a:off x="3216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AutoShape 55"/>
            <p:cNvSpPr>
              <a:spLocks noChangeArrowheads="1"/>
            </p:cNvSpPr>
            <p:nvPr/>
          </p:nvSpPr>
          <p:spPr bwMode="auto">
            <a:xfrm>
              <a:off x="3168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71" name="Line 56"/>
            <p:cNvSpPr>
              <a:spLocks noChangeShapeType="1"/>
            </p:cNvSpPr>
            <p:nvPr/>
          </p:nvSpPr>
          <p:spPr bwMode="auto">
            <a:xfrm>
              <a:off x="3456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57"/>
            <p:cNvSpPr>
              <a:spLocks noChangeShapeType="1"/>
            </p:cNvSpPr>
            <p:nvPr/>
          </p:nvSpPr>
          <p:spPr bwMode="auto">
            <a:xfrm>
              <a:off x="3456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AutoShape 58"/>
            <p:cNvSpPr>
              <a:spLocks noChangeArrowheads="1"/>
            </p:cNvSpPr>
            <p:nvPr/>
          </p:nvSpPr>
          <p:spPr bwMode="auto">
            <a:xfrm>
              <a:off x="3408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74" name="Line 59"/>
            <p:cNvSpPr>
              <a:spLocks noChangeShapeType="1"/>
            </p:cNvSpPr>
            <p:nvPr/>
          </p:nvSpPr>
          <p:spPr bwMode="auto">
            <a:xfrm>
              <a:off x="3360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Line 60"/>
            <p:cNvSpPr>
              <a:spLocks noChangeShapeType="1"/>
            </p:cNvSpPr>
            <p:nvPr/>
          </p:nvSpPr>
          <p:spPr bwMode="auto">
            <a:xfrm>
              <a:off x="3600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Line 61"/>
            <p:cNvSpPr>
              <a:spLocks noChangeShapeType="1"/>
            </p:cNvSpPr>
            <p:nvPr/>
          </p:nvSpPr>
          <p:spPr bwMode="auto">
            <a:xfrm flipV="1">
              <a:off x="3456" y="13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Line 62"/>
            <p:cNvSpPr>
              <a:spLocks noChangeShapeType="1"/>
            </p:cNvSpPr>
            <p:nvPr/>
          </p:nvSpPr>
          <p:spPr bwMode="auto">
            <a:xfrm>
              <a:off x="3696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Line 63"/>
            <p:cNvSpPr>
              <a:spLocks noChangeShapeType="1"/>
            </p:cNvSpPr>
            <p:nvPr/>
          </p:nvSpPr>
          <p:spPr bwMode="auto">
            <a:xfrm>
              <a:off x="3696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AutoShape 64"/>
            <p:cNvSpPr>
              <a:spLocks noChangeArrowheads="1"/>
            </p:cNvSpPr>
            <p:nvPr/>
          </p:nvSpPr>
          <p:spPr bwMode="auto">
            <a:xfrm>
              <a:off x="3648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80" name="Line 65"/>
            <p:cNvSpPr>
              <a:spLocks noChangeShapeType="1"/>
            </p:cNvSpPr>
            <p:nvPr/>
          </p:nvSpPr>
          <p:spPr bwMode="auto">
            <a:xfrm>
              <a:off x="3840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66"/>
            <p:cNvSpPr>
              <a:spLocks noChangeShapeType="1"/>
            </p:cNvSpPr>
            <p:nvPr/>
          </p:nvSpPr>
          <p:spPr bwMode="auto">
            <a:xfrm flipV="1">
              <a:off x="3696" y="14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Line 67"/>
            <p:cNvSpPr>
              <a:spLocks noChangeShapeType="1"/>
            </p:cNvSpPr>
            <p:nvPr/>
          </p:nvSpPr>
          <p:spPr bwMode="auto">
            <a:xfrm>
              <a:off x="3936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Line 68"/>
            <p:cNvSpPr>
              <a:spLocks noChangeShapeType="1"/>
            </p:cNvSpPr>
            <p:nvPr/>
          </p:nvSpPr>
          <p:spPr bwMode="auto">
            <a:xfrm>
              <a:off x="3936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AutoShape 69"/>
            <p:cNvSpPr>
              <a:spLocks noChangeArrowheads="1"/>
            </p:cNvSpPr>
            <p:nvPr/>
          </p:nvSpPr>
          <p:spPr bwMode="auto">
            <a:xfrm>
              <a:off x="3888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85" name="Line 70"/>
            <p:cNvSpPr>
              <a:spLocks noChangeShapeType="1"/>
            </p:cNvSpPr>
            <p:nvPr/>
          </p:nvSpPr>
          <p:spPr bwMode="auto">
            <a:xfrm>
              <a:off x="4080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71"/>
            <p:cNvSpPr>
              <a:spLocks noChangeShapeType="1"/>
            </p:cNvSpPr>
            <p:nvPr/>
          </p:nvSpPr>
          <p:spPr bwMode="auto">
            <a:xfrm flipV="1">
              <a:off x="3936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Oval 72"/>
            <p:cNvSpPr>
              <a:spLocks noChangeArrowheads="1"/>
            </p:cNvSpPr>
            <p:nvPr/>
          </p:nvSpPr>
          <p:spPr bwMode="auto">
            <a:xfrm>
              <a:off x="3201" y="1227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88" name="Oval 73"/>
            <p:cNvSpPr>
              <a:spLocks noChangeArrowheads="1"/>
            </p:cNvSpPr>
            <p:nvPr/>
          </p:nvSpPr>
          <p:spPr bwMode="auto">
            <a:xfrm>
              <a:off x="3441" y="1323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89" name="Oval 74"/>
            <p:cNvSpPr>
              <a:spLocks noChangeArrowheads="1"/>
            </p:cNvSpPr>
            <p:nvPr/>
          </p:nvSpPr>
          <p:spPr bwMode="auto">
            <a:xfrm>
              <a:off x="3681" y="1419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90" name="Oval 75"/>
            <p:cNvSpPr>
              <a:spLocks noChangeArrowheads="1"/>
            </p:cNvSpPr>
            <p:nvPr/>
          </p:nvSpPr>
          <p:spPr bwMode="auto">
            <a:xfrm>
              <a:off x="3921" y="1515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91" name="Rectangle 76"/>
            <p:cNvSpPr>
              <a:spLocks noChangeArrowheads="1"/>
            </p:cNvSpPr>
            <p:nvPr/>
          </p:nvSpPr>
          <p:spPr bwMode="auto">
            <a:xfrm>
              <a:off x="3168" y="2457"/>
              <a:ext cx="91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92" name="Text Box 77"/>
            <p:cNvSpPr txBox="1">
              <a:spLocks noChangeArrowheads="1"/>
            </p:cNvSpPr>
            <p:nvPr/>
          </p:nvSpPr>
          <p:spPr bwMode="auto">
            <a:xfrm>
              <a:off x="3303" y="2515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/>
                <a:t>Device 2</a:t>
              </a:r>
            </a:p>
          </p:txBody>
        </p:sp>
        <p:sp>
          <p:nvSpPr>
            <p:cNvPr id="5193" name="Oval 78"/>
            <p:cNvSpPr>
              <a:spLocks noChangeArrowheads="1"/>
            </p:cNvSpPr>
            <p:nvPr/>
          </p:nvSpPr>
          <p:spPr bwMode="auto">
            <a:xfrm>
              <a:off x="3583" y="1902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94" name="Oval 79"/>
            <p:cNvSpPr>
              <a:spLocks noChangeArrowheads="1"/>
            </p:cNvSpPr>
            <p:nvPr/>
          </p:nvSpPr>
          <p:spPr bwMode="auto">
            <a:xfrm>
              <a:off x="3823" y="1902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95" name="Oval 80"/>
            <p:cNvSpPr>
              <a:spLocks noChangeArrowheads="1"/>
            </p:cNvSpPr>
            <p:nvPr/>
          </p:nvSpPr>
          <p:spPr bwMode="auto">
            <a:xfrm>
              <a:off x="3343" y="1902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96" name="Line 81"/>
            <p:cNvSpPr>
              <a:spLocks noChangeShapeType="1"/>
            </p:cNvSpPr>
            <p:nvPr/>
          </p:nvSpPr>
          <p:spPr bwMode="auto">
            <a:xfrm>
              <a:off x="4272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82"/>
            <p:cNvSpPr>
              <a:spLocks noChangeShapeType="1"/>
            </p:cNvSpPr>
            <p:nvPr/>
          </p:nvSpPr>
          <p:spPr bwMode="auto">
            <a:xfrm flipV="1">
              <a:off x="4272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83"/>
            <p:cNvSpPr>
              <a:spLocks noChangeShapeType="1"/>
            </p:cNvSpPr>
            <p:nvPr/>
          </p:nvSpPr>
          <p:spPr bwMode="auto">
            <a:xfrm>
              <a:off x="4272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AutoShape 84"/>
            <p:cNvSpPr>
              <a:spLocks noChangeArrowheads="1"/>
            </p:cNvSpPr>
            <p:nvPr/>
          </p:nvSpPr>
          <p:spPr bwMode="auto">
            <a:xfrm>
              <a:off x="4224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0" name="Line 85"/>
            <p:cNvSpPr>
              <a:spLocks noChangeShapeType="1"/>
            </p:cNvSpPr>
            <p:nvPr/>
          </p:nvSpPr>
          <p:spPr bwMode="auto">
            <a:xfrm>
              <a:off x="4512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86"/>
            <p:cNvSpPr>
              <a:spLocks noChangeShapeType="1"/>
            </p:cNvSpPr>
            <p:nvPr/>
          </p:nvSpPr>
          <p:spPr bwMode="auto">
            <a:xfrm>
              <a:off x="4512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AutoShape 87"/>
            <p:cNvSpPr>
              <a:spLocks noChangeArrowheads="1"/>
            </p:cNvSpPr>
            <p:nvPr/>
          </p:nvSpPr>
          <p:spPr bwMode="auto">
            <a:xfrm>
              <a:off x="4464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3" name="Line 88"/>
            <p:cNvSpPr>
              <a:spLocks noChangeShapeType="1"/>
            </p:cNvSpPr>
            <p:nvPr/>
          </p:nvSpPr>
          <p:spPr bwMode="auto">
            <a:xfrm>
              <a:off x="4416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89"/>
            <p:cNvSpPr>
              <a:spLocks noChangeShapeType="1"/>
            </p:cNvSpPr>
            <p:nvPr/>
          </p:nvSpPr>
          <p:spPr bwMode="auto">
            <a:xfrm>
              <a:off x="4656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90"/>
            <p:cNvSpPr>
              <a:spLocks noChangeShapeType="1"/>
            </p:cNvSpPr>
            <p:nvPr/>
          </p:nvSpPr>
          <p:spPr bwMode="auto">
            <a:xfrm flipV="1">
              <a:off x="4512" y="13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91"/>
            <p:cNvSpPr>
              <a:spLocks noChangeShapeType="1"/>
            </p:cNvSpPr>
            <p:nvPr/>
          </p:nvSpPr>
          <p:spPr bwMode="auto">
            <a:xfrm>
              <a:off x="4752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92"/>
            <p:cNvSpPr>
              <a:spLocks noChangeShapeType="1"/>
            </p:cNvSpPr>
            <p:nvPr/>
          </p:nvSpPr>
          <p:spPr bwMode="auto">
            <a:xfrm>
              <a:off x="4752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AutoShape 93"/>
            <p:cNvSpPr>
              <a:spLocks noChangeArrowheads="1"/>
            </p:cNvSpPr>
            <p:nvPr/>
          </p:nvSpPr>
          <p:spPr bwMode="auto">
            <a:xfrm>
              <a:off x="4704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9" name="Line 94"/>
            <p:cNvSpPr>
              <a:spLocks noChangeShapeType="1"/>
            </p:cNvSpPr>
            <p:nvPr/>
          </p:nvSpPr>
          <p:spPr bwMode="auto">
            <a:xfrm>
              <a:off x="4896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95"/>
            <p:cNvSpPr>
              <a:spLocks noChangeShapeType="1"/>
            </p:cNvSpPr>
            <p:nvPr/>
          </p:nvSpPr>
          <p:spPr bwMode="auto">
            <a:xfrm flipV="1">
              <a:off x="4752" y="14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96"/>
            <p:cNvSpPr>
              <a:spLocks noChangeShapeType="1"/>
            </p:cNvSpPr>
            <p:nvPr/>
          </p:nvSpPr>
          <p:spPr bwMode="auto">
            <a:xfrm>
              <a:off x="4992" y="1824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97"/>
            <p:cNvSpPr>
              <a:spLocks noChangeShapeType="1"/>
            </p:cNvSpPr>
            <p:nvPr/>
          </p:nvSpPr>
          <p:spPr bwMode="auto">
            <a:xfrm>
              <a:off x="4992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AutoShape 98"/>
            <p:cNvSpPr>
              <a:spLocks noChangeArrowheads="1"/>
            </p:cNvSpPr>
            <p:nvPr/>
          </p:nvSpPr>
          <p:spPr bwMode="auto">
            <a:xfrm>
              <a:off x="4944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4" name="Line 99"/>
            <p:cNvSpPr>
              <a:spLocks noChangeShapeType="1"/>
            </p:cNvSpPr>
            <p:nvPr/>
          </p:nvSpPr>
          <p:spPr bwMode="auto">
            <a:xfrm>
              <a:off x="5136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100"/>
            <p:cNvSpPr>
              <a:spLocks noChangeShapeType="1"/>
            </p:cNvSpPr>
            <p:nvPr/>
          </p:nvSpPr>
          <p:spPr bwMode="auto">
            <a:xfrm flipV="1">
              <a:off x="4992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Oval 101"/>
            <p:cNvSpPr>
              <a:spLocks noChangeArrowheads="1"/>
            </p:cNvSpPr>
            <p:nvPr/>
          </p:nvSpPr>
          <p:spPr bwMode="auto">
            <a:xfrm>
              <a:off x="4257" y="1227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7" name="Oval 102"/>
            <p:cNvSpPr>
              <a:spLocks noChangeArrowheads="1"/>
            </p:cNvSpPr>
            <p:nvPr/>
          </p:nvSpPr>
          <p:spPr bwMode="auto">
            <a:xfrm>
              <a:off x="4497" y="1323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8" name="Oval 103"/>
            <p:cNvSpPr>
              <a:spLocks noChangeArrowheads="1"/>
            </p:cNvSpPr>
            <p:nvPr/>
          </p:nvSpPr>
          <p:spPr bwMode="auto">
            <a:xfrm>
              <a:off x="4737" y="1419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9" name="Oval 104"/>
            <p:cNvSpPr>
              <a:spLocks noChangeArrowheads="1"/>
            </p:cNvSpPr>
            <p:nvPr/>
          </p:nvSpPr>
          <p:spPr bwMode="auto">
            <a:xfrm>
              <a:off x="4977" y="1515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0" name="Rectangle 105"/>
            <p:cNvSpPr>
              <a:spLocks noChangeArrowheads="1"/>
            </p:cNvSpPr>
            <p:nvPr/>
          </p:nvSpPr>
          <p:spPr bwMode="auto">
            <a:xfrm>
              <a:off x="4224" y="2457"/>
              <a:ext cx="91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1" name="Text Box 106"/>
            <p:cNvSpPr txBox="1">
              <a:spLocks noChangeArrowheads="1"/>
            </p:cNvSpPr>
            <p:nvPr/>
          </p:nvSpPr>
          <p:spPr bwMode="auto">
            <a:xfrm>
              <a:off x="4359" y="2515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/>
                <a:t>Device 3</a:t>
              </a:r>
            </a:p>
          </p:txBody>
        </p:sp>
        <p:sp>
          <p:nvSpPr>
            <p:cNvPr id="5222" name="Oval 107"/>
            <p:cNvSpPr>
              <a:spLocks noChangeArrowheads="1"/>
            </p:cNvSpPr>
            <p:nvPr/>
          </p:nvSpPr>
          <p:spPr bwMode="auto">
            <a:xfrm>
              <a:off x="4639" y="2046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3" name="Oval 108"/>
            <p:cNvSpPr>
              <a:spLocks noChangeArrowheads="1"/>
            </p:cNvSpPr>
            <p:nvPr/>
          </p:nvSpPr>
          <p:spPr bwMode="auto">
            <a:xfrm>
              <a:off x="4879" y="2046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4" name="Oval 109"/>
            <p:cNvSpPr>
              <a:spLocks noChangeArrowheads="1"/>
            </p:cNvSpPr>
            <p:nvPr/>
          </p:nvSpPr>
          <p:spPr bwMode="auto">
            <a:xfrm>
              <a:off x="4399" y="2046"/>
              <a:ext cx="33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5" name="Line 110"/>
            <p:cNvSpPr>
              <a:spLocks noChangeShapeType="1"/>
            </p:cNvSpPr>
            <p:nvPr/>
          </p:nvSpPr>
          <p:spPr bwMode="auto">
            <a:xfrm flipH="1">
              <a:off x="2592" y="192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Line 111"/>
            <p:cNvSpPr>
              <a:spLocks noChangeShapeType="1"/>
            </p:cNvSpPr>
            <p:nvPr/>
          </p:nvSpPr>
          <p:spPr bwMode="auto">
            <a:xfrm>
              <a:off x="2598" y="1920"/>
              <a:ext cx="0" cy="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Line 112"/>
            <p:cNvSpPr>
              <a:spLocks noChangeShapeType="1"/>
            </p:cNvSpPr>
            <p:nvPr/>
          </p:nvSpPr>
          <p:spPr bwMode="auto">
            <a:xfrm flipV="1">
              <a:off x="2784" y="2064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Line 113"/>
            <p:cNvSpPr>
              <a:spLocks noChangeShapeType="1"/>
            </p:cNvSpPr>
            <p:nvPr/>
          </p:nvSpPr>
          <p:spPr bwMode="auto">
            <a:xfrm>
              <a:off x="2784" y="206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Text Box 114"/>
            <p:cNvSpPr txBox="1">
              <a:spLocks noChangeArrowheads="1"/>
            </p:cNvSpPr>
            <p:nvPr/>
          </p:nvSpPr>
          <p:spPr bwMode="auto">
            <a:xfrm>
              <a:off x="2304" y="2284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0</a:t>
              </a:r>
            </a:p>
          </p:txBody>
        </p:sp>
        <p:sp>
          <p:nvSpPr>
            <p:cNvPr id="5230" name="Text Box 144"/>
            <p:cNvSpPr txBox="1">
              <a:spLocks noChangeArrowheads="1"/>
            </p:cNvSpPr>
            <p:nvPr/>
          </p:nvSpPr>
          <p:spPr bwMode="auto">
            <a:xfrm>
              <a:off x="2516" y="2295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1</a:t>
              </a:r>
            </a:p>
          </p:txBody>
        </p:sp>
        <p:sp>
          <p:nvSpPr>
            <p:cNvPr id="5231" name="Text Box 145"/>
            <p:cNvSpPr txBox="1">
              <a:spLocks noChangeArrowheads="1"/>
            </p:cNvSpPr>
            <p:nvPr/>
          </p:nvSpPr>
          <p:spPr bwMode="auto">
            <a:xfrm>
              <a:off x="2736" y="2293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0</a:t>
              </a:r>
            </a:p>
          </p:txBody>
        </p:sp>
        <p:sp>
          <p:nvSpPr>
            <p:cNvPr id="5232" name="Text Box 146"/>
            <p:cNvSpPr txBox="1">
              <a:spLocks noChangeArrowheads="1"/>
            </p:cNvSpPr>
            <p:nvPr/>
          </p:nvSpPr>
          <p:spPr bwMode="auto">
            <a:xfrm>
              <a:off x="1106" y="1551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Z</a:t>
              </a:r>
            </a:p>
          </p:txBody>
        </p:sp>
        <p:sp>
          <p:nvSpPr>
            <p:cNvPr id="5233" name="Text Box 147"/>
            <p:cNvSpPr txBox="1">
              <a:spLocks noChangeArrowheads="1"/>
            </p:cNvSpPr>
            <p:nvPr/>
          </p:nvSpPr>
          <p:spPr bwMode="auto">
            <a:xfrm>
              <a:off x="1346" y="1545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Z</a:t>
              </a:r>
            </a:p>
          </p:txBody>
        </p:sp>
        <p:sp>
          <p:nvSpPr>
            <p:cNvPr id="5234" name="Text Box 148"/>
            <p:cNvSpPr txBox="1">
              <a:spLocks noChangeArrowheads="1"/>
            </p:cNvSpPr>
            <p:nvPr/>
          </p:nvSpPr>
          <p:spPr bwMode="auto">
            <a:xfrm>
              <a:off x="1584" y="1555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Z</a:t>
              </a:r>
            </a:p>
          </p:txBody>
        </p:sp>
        <p:sp>
          <p:nvSpPr>
            <p:cNvPr id="5235" name="Text Box 149"/>
            <p:cNvSpPr txBox="1">
              <a:spLocks noChangeArrowheads="1"/>
            </p:cNvSpPr>
            <p:nvPr/>
          </p:nvSpPr>
          <p:spPr bwMode="auto">
            <a:xfrm>
              <a:off x="1826" y="1545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Z</a:t>
              </a:r>
            </a:p>
          </p:txBody>
        </p:sp>
        <p:sp>
          <p:nvSpPr>
            <p:cNvPr id="5236" name="Text Box 150"/>
            <p:cNvSpPr txBox="1">
              <a:spLocks noChangeArrowheads="1"/>
            </p:cNvSpPr>
            <p:nvPr/>
          </p:nvSpPr>
          <p:spPr bwMode="auto">
            <a:xfrm>
              <a:off x="4189" y="1557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Z</a:t>
              </a:r>
            </a:p>
          </p:txBody>
        </p:sp>
        <p:sp>
          <p:nvSpPr>
            <p:cNvPr id="5237" name="Text Box 151"/>
            <p:cNvSpPr txBox="1">
              <a:spLocks noChangeArrowheads="1"/>
            </p:cNvSpPr>
            <p:nvPr/>
          </p:nvSpPr>
          <p:spPr bwMode="auto">
            <a:xfrm>
              <a:off x="4429" y="1551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Z</a:t>
              </a:r>
            </a:p>
          </p:txBody>
        </p:sp>
        <p:sp>
          <p:nvSpPr>
            <p:cNvPr id="5238" name="Text Box 152"/>
            <p:cNvSpPr txBox="1">
              <a:spLocks noChangeArrowheads="1"/>
            </p:cNvSpPr>
            <p:nvPr/>
          </p:nvSpPr>
          <p:spPr bwMode="auto">
            <a:xfrm>
              <a:off x="4667" y="1561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Z</a:t>
              </a:r>
            </a:p>
          </p:txBody>
        </p:sp>
        <p:sp>
          <p:nvSpPr>
            <p:cNvPr id="5239" name="Text Box 153"/>
            <p:cNvSpPr txBox="1">
              <a:spLocks noChangeArrowheads="1"/>
            </p:cNvSpPr>
            <p:nvPr/>
          </p:nvSpPr>
          <p:spPr bwMode="auto">
            <a:xfrm>
              <a:off x="4909" y="1551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Z</a:t>
              </a:r>
            </a:p>
          </p:txBody>
        </p:sp>
        <p:sp>
          <p:nvSpPr>
            <p:cNvPr id="5240" name="Text Box 154"/>
            <p:cNvSpPr txBox="1">
              <a:spLocks noChangeArrowheads="1"/>
            </p:cNvSpPr>
            <p:nvPr/>
          </p:nvSpPr>
          <p:spPr bwMode="auto">
            <a:xfrm>
              <a:off x="3136" y="1527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1</a:t>
              </a:r>
            </a:p>
          </p:txBody>
        </p:sp>
        <p:sp>
          <p:nvSpPr>
            <p:cNvPr id="5241" name="Text Box 155"/>
            <p:cNvSpPr txBox="1">
              <a:spLocks noChangeArrowheads="1"/>
            </p:cNvSpPr>
            <p:nvPr/>
          </p:nvSpPr>
          <p:spPr bwMode="auto">
            <a:xfrm>
              <a:off x="3376" y="1521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0</a:t>
              </a:r>
            </a:p>
          </p:txBody>
        </p:sp>
        <p:sp>
          <p:nvSpPr>
            <p:cNvPr id="5242" name="Text Box 156"/>
            <p:cNvSpPr txBox="1">
              <a:spLocks noChangeArrowheads="1"/>
            </p:cNvSpPr>
            <p:nvPr/>
          </p:nvSpPr>
          <p:spPr bwMode="auto">
            <a:xfrm>
              <a:off x="3614" y="1531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0</a:t>
              </a:r>
            </a:p>
          </p:txBody>
        </p:sp>
        <p:sp>
          <p:nvSpPr>
            <p:cNvPr id="5243" name="Text Box 157"/>
            <p:cNvSpPr txBox="1">
              <a:spLocks noChangeArrowheads="1"/>
            </p:cNvSpPr>
            <p:nvPr/>
          </p:nvSpPr>
          <p:spPr bwMode="auto">
            <a:xfrm>
              <a:off x="3856" y="1521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1</a:t>
              </a:r>
            </a:p>
          </p:txBody>
        </p:sp>
        <p:sp>
          <p:nvSpPr>
            <p:cNvPr id="5244" name="Text Box 158"/>
            <p:cNvSpPr txBox="1">
              <a:spLocks noChangeArrowheads="1"/>
            </p:cNvSpPr>
            <p:nvPr/>
          </p:nvSpPr>
          <p:spPr bwMode="auto">
            <a:xfrm>
              <a:off x="1120" y="2289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0</a:t>
              </a:r>
            </a:p>
          </p:txBody>
        </p:sp>
        <p:sp>
          <p:nvSpPr>
            <p:cNvPr id="5245" name="Text Box 159"/>
            <p:cNvSpPr txBox="1">
              <a:spLocks noChangeArrowheads="1"/>
            </p:cNvSpPr>
            <p:nvPr/>
          </p:nvSpPr>
          <p:spPr bwMode="auto">
            <a:xfrm>
              <a:off x="1360" y="2283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0</a:t>
              </a:r>
            </a:p>
          </p:txBody>
        </p:sp>
        <p:sp>
          <p:nvSpPr>
            <p:cNvPr id="5246" name="Text Box 160"/>
            <p:cNvSpPr txBox="1">
              <a:spLocks noChangeArrowheads="1"/>
            </p:cNvSpPr>
            <p:nvPr/>
          </p:nvSpPr>
          <p:spPr bwMode="auto">
            <a:xfrm>
              <a:off x="1598" y="2293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1</a:t>
              </a:r>
            </a:p>
          </p:txBody>
        </p:sp>
        <p:sp>
          <p:nvSpPr>
            <p:cNvPr id="5247" name="Text Box 161"/>
            <p:cNvSpPr txBox="1">
              <a:spLocks noChangeArrowheads="1"/>
            </p:cNvSpPr>
            <p:nvPr/>
          </p:nvSpPr>
          <p:spPr bwMode="auto">
            <a:xfrm>
              <a:off x="1840" y="2283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1</a:t>
              </a:r>
            </a:p>
          </p:txBody>
        </p:sp>
        <p:sp>
          <p:nvSpPr>
            <p:cNvPr id="5248" name="Text Box 162"/>
            <p:cNvSpPr txBox="1">
              <a:spLocks noChangeArrowheads="1"/>
            </p:cNvSpPr>
            <p:nvPr/>
          </p:nvSpPr>
          <p:spPr bwMode="auto">
            <a:xfrm>
              <a:off x="3125" y="2301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1</a:t>
              </a:r>
            </a:p>
          </p:txBody>
        </p:sp>
        <p:sp>
          <p:nvSpPr>
            <p:cNvPr id="5249" name="Text Box 163"/>
            <p:cNvSpPr txBox="1">
              <a:spLocks noChangeArrowheads="1"/>
            </p:cNvSpPr>
            <p:nvPr/>
          </p:nvSpPr>
          <p:spPr bwMode="auto">
            <a:xfrm>
              <a:off x="3365" y="2295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0</a:t>
              </a:r>
            </a:p>
          </p:txBody>
        </p:sp>
        <p:sp>
          <p:nvSpPr>
            <p:cNvPr id="5250" name="Text Box 164"/>
            <p:cNvSpPr txBox="1">
              <a:spLocks noChangeArrowheads="1"/>
            </p:cNvSpPr>
            <p:nvPr/>
          </p:nvSpPr>
          <p:spPr bwMode="auto">
            <a:xfrm>
              <a:off x="3603" y="2305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0</a:t>
              </a:r>
            </a:p>
          </p:txBody>
        </p:sp>
        <p:sp>
          <p:nvSpPr>
            <p:cNvPr id="5251" name="Text Box 165"/>
            <p:cNvSpPr txBox="1">
              <a:spLocks noChangeArrowheads="1"/>
            </p:cNvSpPr>
            <p:nvPr/>
          </p:nvSpPr>
          <p:spPr bwMode="auto">
            <a:xfrm>
              <a:off x="3845" y="2295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1</a:t>
              </a:r>
            </a:p>
          </p:txBody>
        </p:sp>
        <p:sp>
          <p:nvSpPr>
            <p:cNvPr id="5252" name="Text Box 166"/>
            <p:cNvSpPr txBox="1">
              <a:spLocks noChangeArrowheads="1"/>
            </p:cNvSpPr>
            <p:nvPr/>
          </p:nvSpPr>
          <p:spPr bwMode="auto">
            <a:xfrm>
              <a:off x="4189" y="2299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1</a:t>
              </a:r>
            </a:p>
          </p:txBody>
        </p:sp>
        <p:sp>
          <p:nvSpPr>
            <p:cNvPr id="5253" name="Text Box 167"/>
            <p:cNvSpPr txBox="1">
              <a:spLocks noChangeArrowheads="1"/>
            </p:cNvSpPr>
            <p:nvPr/>
          </p:nvSpPr>
          <p:spPr bwMode="auto">
            <a:xfrm>
              <a:off x="4429" y="2293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1</a:t>
              </a:r>
            </a:p>
          </p:txBody>
        </p:sp>
        <p:sp>
          <p:nvSpPr>
            <p:cNvPr id="5254" name="Text Box 168"/>
            <p:cNvSpPr txBox="1">
              <a:spLocks noChangeArrowheads="1"/>
            </p:cNvSpPr>
            <p:nvPr/>
          </p:nvSpPr>
          <p:spPr bwMode="auto">
            <a:xfrm>
              <a:off x="4667" y="2303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0</a:t>
              </a:r>
            </a:p>
          </p:txBody>
        </p:sp>
        <p:sp>
          <p:nvSpPr>
            <p:cNvPr id="5255" name="Text Box 169"/>
            <p:cNvSpPr txBox="1">
              <a:spLocks noChangeArrowheads="1"/>
            </p:cNvSpPr>
            <p:nvPr/>
          </p:nvSpPr>
          <p:spPr bwMode="auto">
            <a:xfrm>
              <a:off x="4909" y="2293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  0</a:t>
              </a:r>
            </a:p>
          </p:txBody>
        </p:sp>
        <p:sp>
          <p:nvSpPr>
            <p:cNvPr id="5256" name="Text Box 170"/>
            <p:cNvSpPr txBox="1">
              <a:spLocks noChangeArrowheads="1"/>
            </p:cNvSpPr>
            <p:nvPr/>
          </p:nvSpPr>
          <p:spPr bwMode="auto">
            <a:xfrm>
              <a:off x="5328" y="1166"/>
              <a:ext cx="2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000"/>
                <a:t>1</a:t>
              </a:r>
            </a:p>
            <a:p>
              <a:pPr eaLnBrk="1" hangingPunct="1"/>
              <a:r>
                <a:rPr lang="en-US" altLang="en-US" sz="1000"/>
                <a:t>0</a:t>
              </a:r>
            </a:p>
            <a:p>
              <a:pPr eaLnBrk="1" hangingPunct="1"/>
              <a:r>
                <a:rPr lang="en-US" altLang="en-US" sz="1000"/>
                <a:t>0</a:t>
              </a:r>
            </a:p>
            <a:p>
              <a:pPr eaLnBrk="1" hangingPunct="1"/>
              <a:r>
                <a:rPr lang="en-US" altLang="en-US" sz="1000"/>
                <a:t>1</a:t>
              </a:r>
            </a:p>
          </p:txBody>
        </p:sp>
      </p:grpSp>
      <p:sp>
        <p:nvSpPr>
          <p:cNvPr id="137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52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84544"/>
            <a:ext cx="9144000" cy="6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Rather than show each wire in a bus, it is more convenient to show a bus as follows:</a:t>
            </a: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1692275" y="3375025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>
            <a:off x="1768475" y="4137025"/>
            <a:ext cx="0" cy="92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4"/>
          <p:cNvSpPr>
            <a:spLocks noChangeShapeType="1"/>
          </p:cNvSpPr>
          <p:nvPr/>
        </p:nvSpPr>
        <p:spPr bwMode="auto">
          <a:xfrm flipV="1">
            <a:off x="1768475" y="3375025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>
            <a:off x="1774825" y="380841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AutoShape 16"/>
          <p:cNvSpPr>
            <a:spLocks noChangeArrowheads="1"/>
          </p:cNvSpPr>
          <p:nvPr/>
        </p:nvSpPr>
        <p:spPr bwMode="auto">
          <a:xfrm>
            <a:off x="1698625" y="3732213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5" name="Oval 33"/>
          <p:cNvSpPr>
            <a:spLocks noChangeArrowheads="1"/>
          </p:cNvSpPr>
          <p:nvPr/>
        </p:nvSpPr>
        <p:spPr bwMode="auto">
          <a:xfrm>
            <a:off x="1744663" y="3341688"/>
            <a:ext cx="52387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6" name="Rectangle 37"/>
          <p:cNvSpPr>
            <a:spLocks noChangeArrowheads="1"/>
          </p:cNvSpPr>
          <p:nvPr/>
        </p:nvSpPr>
        <p:spPr bwMode="auto">
          <a:xfrm>
            <a:off x="1692275" y="5060950"/>
            <a:ext cx="14478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7" name="Text Box 38"/>
          <p:cNvSpPr txBox="1">
            <a:spLocks noChangeArrowheads="1"/>
          </p:cNvSpPr>
          <p:nvPr/>
        </p:nvSpPr>
        <p:spPr bwMode="auto">
          <a:xfrm>
            <a:off x="1906588" y="5153025"/>
            <a:ext cx="1011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Device 1</a:t>
            </a:r>
          </a:p>
        </p:txBody>
      </p:sp>
      <p:sp>
        <p:nvSpPr>
          <p:cNvPr id="6158" name="Line 39"/>
          <p:cNvSpPr>
            <a:spLocks noChangeShapeType="1"/>
          </p:cNvSpPr>
          <p:nvPr/>
        </p:nvSpPr>
        <p:spPr bwMode="auto">
          <a:xfrm>
            <a:off x="2003425" y="3808413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Rectangle 43"/>
          <p:cNvSpPr>
            <a:spLocks noChangeArrowheads="1"/>
          </p:cNvSpPr>
          <p:nvPr/>
        </p:nvSpPr>
        <p:spPr bwMode="auto">
          <a:xfrm>
            <a:off x="3521075" y="5060950"/>
            <a:ext cx="10668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0" name="Text Box 44"/>
          <p:cNvSpPr txBox="1">
            <a:spLocks noChangeArrowheads="1"/>
          </p:cNvSpPr>
          <p:nvPr/>
        </p:nvSpPr>
        <p:spPr bwMode="auto">
          <a:xfrm>
            <a:off x="3422628" y="5060950"/>
            <a:ext cx="12192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Bus</a:t>
            </a:r>
          </a:p>
          <a:p>
            <a:pPr algn="ctr" eaLnBrk="1" hangingPunct="1"/>
            <a:r>
              <a:rPr lang="en-US" altLang="en-US" sz="1800" b="1" dirty="0"/>
              <a:t>Controller</a:t>
            </a:r>
          </a:p>
        </p:txBody>
      </p:sp>
      <p:sp>
        <p:nvSpPr>
          <p:cNvPr id="6161" name="Line 45"/>
          <p:cNvSpPr>
            <a:spLocks noChangeShapeType="1"/>
          </p:cNvSpPr>
          <p:nvPr/>
        </p:nvSpPr>
        <p:spPr bwMode="auto">
          <a:xfrm>
            <a:off x="3673475" y="3808413"/>
            <a:ext cx="0" cy="1252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46"/>
          <p:cNvSpPr>
            <a:spLocks noChangeShapeType="1"/>
          </p:cNvSpPr>
          <p:nvPr/>
        </p:nvSpPr>
        <p:spPr bwMode="auto">
          <a:xfrm>
            <a:off x="4971256" y="4114801"/>
            <a:ext cx="3969" cy="94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47"/>
          <p:cNvSpPr>
            <a:spLocks noChangeShapeType="1"/>
          </p:cNvSpPr>
          <p:nvPr/>
        </p:nvSpPr>
        <p:spPr bwMode="auto">
          <a:xfrm flipV="1">
            <a:off x="4968875" y="3375025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48"/>
          <p:cNvSpPr>
            <a:spLocks noChangeShapeType="1"/>
          </p:cNvSpPr>
          <p:nvPr/>
        </p:nvSpPr>
        <p:spPr bwMode="auto">
          <a:xfrm>
            <a:off x="4975225" y="380841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AutoShape 49"/>
          <p:cNvSpPr>
            <a:spLocks noChangeArrowheads="1"/>
          </p:cNvSpPr>
          <p:nvPr/>
        </p:nvSpPr>
        <p:spPr bwMode="auto">
          <a:xfrm>
            <a:off x="4899025" y="3732213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6" name="Line 53"/>
          <p:cNvSpPr>
            <a:spLocks noChangeShapeType="1"/>
          </p:cNvSpPr>
          <p:nvPr/>
        </p:nvSpPr>
        <p:spPr bwMode="auto">
          <a:xfrm>
            <a:off x="5203825" y="38084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Oval 66"/>
          <p:cNvSpPr>
            <a:spLocks noChangeArrowheads="1"/>
          </p:cNvSpPr>
          <p:nvPr/>
        </p:nvSpPr>
        <p:spPr bwMode="auto">
          <a:xfrm>
            <a:off x="4945063" y="3341688"/>
            <a:ext cx="52387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8" name="Rectangle 70"/>
          <p:cNvSpPr>
            <a:spLocks noChangeArrowheads="1"/>
          </p:cNvSpPr>
          <p:nvPr/>
        </p:nvSpPr>
        <p:spPr bwMode="auto">
          <a:xfrm>
            <a:off x="4892675" y="5060950"/>
            <a:ext cx="14478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9" name="Text Box 71"/>
          <p:cNvSpPr txBox="1">
            <a:spLocks noChangeArrowheads="1"/>
          </p:cNvSpPr>
          <p:nvPr/>
        </p:nvSpPr>
        <p:spPr bwMode="auto">
          <a:xfrm>
            <a:off x="5106988" y="5153025"/>
            <a:ext cx="1011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Device 2</a:t>
            </a:r>
          </a:p>
        </p:txBody>
      </p:sp>
      <p:sp>
        <p:nvSpPr>
          <p:cNvPr id="6170" name="Line 75"/>
          <p:cNvSpPr>
            <a:spLocks noChangeShapeType="1"/>
          </p:cNvSpPr>
          <p:nvPr/>
        </p:nvSpPr>
        <p:spPr bwMode="auto">
          <a:xfrm>
            <a:off x="6645275" y="4137025"/>
            <a:ext cx="0" cy="92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Line 76"/>
          <p:cNvSpPr>
            <a:spLocks noChangeShapeType="1"/>
          </p:cNvSpPr>
          <p:nvPr/>
        </p:nvSpPr>
        <p:spPr bwMode="auto">
          <a:xfrm flipV="1">
            <a:off x="6645275" y="3375025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77"/>
          <p:cNvSpPr>
            <a:spLocks noChangeShapeType="1"/>
          </p:cNvSpPr>
          <p:nvPr/>
        </p:nvSpPr>
        <p:spPr bwMode="auto">
          <a:xfrm>
            <a:off x="6651625" y="3808413"/>
            <a:ext cx="198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AutoShape 78"/>
          <p:cNvSpPr>
            <a:spLocks noChangeArrowheads="1"/>
          </p:cNvSpPr>
          <p:nvPr/>
        </p:nvSpPr>
        <p:spPr bwMode="auto">
          <a:xfrm>
            <a:off x="6575425" y="3732213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4" name="Oval 95"/>
          <p:cNvSpPr>
            <a:spLocks noChangeArrowheads="1"/>
          </p:cNvSpPr>
          <p:nvPr/>
        </p:nvSpPr>
        <p:spPr bwMode="auto">
          <a:xfrm>
            <a:off x="6621463" y="3341688"/>
            <a:ext cx="52387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5" name="Rectangle 99"/>
          <p:cNvSpPr>
            <a:spLocks noChangeArrowheads="1"/>
          </p:cNvSpPr>
          <p:nvPr/>
        </p:nvSpPr>
        <p:spPr bwMode="auto">
          <a:xfrm>
            <a:off x="6569075" y="5060950"/>
            <a:ext cx="14478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6" name="Text Box 100"/>
          <p:cNvSpPr txBox="1">
            <a:spLocks noChangeArrowheads="1"/>
          </p:cNvSpPr>
          <p:nvPr/>
        </p:nvSpPr>
        <p:spPr bwMode="auto">
          <a:xfrm>
            <a:off x="6783388" y="5153025"/>
            <a:ext cx="1011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Device 3</a:t>
            </a:r>
          </a:p>
        </p:txBody>
      </p:sp>
      <p:sp>
        <p:nvSpPr>
          <p:cNvPr id="6177" name="Line 104"/>
          <p:cNvSpPr>
            <a:spLocks noChangeShapeType="1"/>
          </p:cNvSpPr>
          <p:nvPr/>
        </p:nvSpPr>
        <p:spPr bwMode="auto">
          <a:xfrm flipH="1">
            <a:off x="3984625" y="4037013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Line 105"/>
          <p:cNvSpPr>
            <a:spLocks noChangeShapeType="1"/>
          </p:cNvSpPr>
          <p:nvPr/>
        </p:nvSpPr>
        <p:spPr bwMode="auto">
          <a:xfrm>
            <a:off x="3984625" y="4037013"/>
            <a:ext cx="3175" cy="1023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Line 106"/>
          <p:cNvSpPr>
            <a:spLocks noChangeShapeType="1"/>
          </p:cNvSpPr>
          <p:nvPr/>
        </p:nvSpPr>
        <p:spPr bwMode="auto">
          <a:xfrm flipV="1">
            <a:off x="4283075" y="4265613"/>
            <a:ext cx="0" cy="795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Line 107"/>
          <p:cNvSpPr>
            <a:spLocks noChangeShapeType="1"/>
          </p:cNvSpPr>
          <p:nvPr/>
        </p:nvSpPr>
        <p:spPr bwMode="auto">
          <a:xfrm>
            <a:off x="4289425" y="4265613"/>
            <a:ext cx="2560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Text Box 108"/>
          <p:cNvSpPr txBox="1">
            <a:spLocks noChangeArrowheads="1"/>
          </p:cNvSpPr>
          <p:nvPr/>
        </p:nvSpPr>
        <p:spPr bwMode="auto">
          <a:xfrm>
            <a:off x="3521075" y="4728091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  0</a:t>
            </a:r>
          </a:p>
        </p:txBody>
      </p:sp>
      <p:sp>
        <p:nvSpPr>
          <p:cNvPr id="6182" name="Text Box 109"/>
          <p:cNvSpPr txBox="1">
            <a:spLocks noChangeArrowheads="1"/>
          </p:cNvSpPr>
          <p:nvPr/>
        </p:nvSpPr>
        <p:spPr bwMode="auto">
          <a:xfrm>
            <a:off x="3848527" y="4718566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  1</a:t>
            </a:r>
          </a:p>
        </p:txBody>
      </p:sp>
      <p:sp>
        <p:nvSpPr>
          <p:cNvPr id="6183" name="Text Box 110"/>
          <p:cNvSpPr txBox="1">
            <a:spLocks noChangeArrowheads="1"/>
          </p:cNvSpPr>
          <p:nvPr/>
        </p:nvSpPr>
        <p:spPr bwMode="auto">
          <a:xfrm>
            <a:off x="4134277" y="4736545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  0</a:t>
            </a:r>
          </a:p>
        </p:txBody>
      </p:sp>
      <p:sp>
        <p:nvSpPr>
          <p:cNvPr id="6184" name="Text Box 111"/>
          <p:cNvSpPr txBox="1">
            <a:spLocks noChangeArrowheads="1"/>
          </p:cNvSpPr>
          <p:nvPr/>
        </p:nvSpPr>
        <p:spPr bwMode="auto">
          <a:xfrm>
            <a:off x="1674018" y="3441700"/>
            <a:ext cx="45397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  Z</a:t>
            </a:r>
          </a:p>
        </p:txBody>
      </p:sp>
      <p:sp>
        <p:nvSpPr>
          <p:cNvPr id="6185" name="Text Box 115"/>
          <p:cNvSpPr txBox="1">
            <a:spLocks noChangeArrowheads="1"/>
          </p:cNvSpPr>
          <p:nvPr/>
        </p:nvSpPr>
        <p:spPr bwMode="auto">
          <a:xfrm>
            <a:off x="6519863" y="3460750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  Z</a:t>
            </a:r>
          </a:p>
        </p:txBody>
      </p:sp>
      <p:sp>
        <p:nvSpPr>
          <p:cNvPr id="6186" name="Text Box 119"/>
          <p:cNvSpPr txBox="1">
            <a:spLocks noChangeArrowheads="1"/>
          </p:cNvSpPr>
          <p:nvPr/>
        </p:nvSpPr>
        <p:spPr bwMode="auto">
          <a:xfrm>
            <a:off x="4848225" y="3413125"/>
            <a:ext cx="4154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  1</a:t>
            </a:r>
          </a:p>
        </p:txBody>
      </p:sp>
      <p:sp>
        <p:nvSpPr>
          <p:cNvPr id="6187" name="Line 136"/>
          <p:cNvSpPr>
            <a:spLocks noChangeShapeType="1"/>
          </p:cNvSpPr>
          <p:nvPr/>
        </p:nvSpPr>
        <p:spPr bwMode="auto">
          <a:xfrm>
            <a:off x="3236913" y="13716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8" name="Line 137"/>
          <p:cNvSpPr>
            <a:spLocks noChangeShapeType="1"/>
          </p:cNvSpPr>
          <p:nvPr/>
        </p:nvSpPr>
        <p:spPr bwMode="auto">
          <a:xfrm flipH="1">
            <a:off x="5472113" y="1219200"/>
            <a:ext cx="355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Text Box 138"/>
          <p:cNvSpPr txBox="1">
            <a:spLocks noChangeArrowheads="1"/>
          </p:cNvSpPr>
          <p:nvPr/>
        </p:nvSpPr>
        <p:spPr bwMode="auto">
          <a:xfrm>
            <a:off x="5427663" y="1035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8</a:t>
            </a:r>
          </a:p>
        </p:txBody>
      </p:sp>
      <p:sp>
        <p:nvSpPr>
          <p:cNvPr id="6190" name="Rectangle 139"/>
          <p:cNvSpPr>
            <a:spLocks noChangeArrowheads="1"/>
          </p:cNvSpPr>
          <p:nvPr/>
        </p:nvSpPr>
        <p:spPr bwMode="auto">
          <a:xfrm>
            <a:off x="3198037" y="1676400"/>
            <a:ext cx="3125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u="sng" dirty="0">
                <a:solidFill>
                  <a:schemeClr val="accent2"/>
                </a:solidFill>
                <a:cs typeface="Times New Roman" pitchFamily="18" charset="0"/>
              </a:rPr>
              <a:t>Notation for an 8-bit bus</a:t>
            </a:r>
          </a:p>
        </p:txBody>
      </p:sp>
      <p:sp>
        <p:nvSpPr>
          <p:cNvPr id="6191" name="Rectangle 140"/>
          <p:cNvSpPr>
            <a:spLocks noChangeArrowheads="1"/>
          </p:cNvSpPr>
          <p:nvPr/>
        </p:nvSpPr>
        <p:spPr bwMode="auto">
          <a:xfrm>
            <a:off x="823913" y="2590800"/>
            <a:ext cx="567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u="sng" dirty="0">
                <a:solidFill>
                  <a:schemeClr val="accent2"/>
                </a:solidFill>
                <a:cs typeface="Times New Roman" pitchFamily="18" charset="0"/>
              </a:rPr>
              <a:t>The last diagram repeated using bus notation:</a:t>
            </a:r>
          </a:p>
        </p:txBody>
      </p:sp>
      <p:sp>
        <p:nvSpPr>
          <p:cNvPr id="6192" name="Line 141"/>
          <p:cNvSpPr>
            <a:spLocks noChangeShapeType="1"/>
          </p:cNvSpPr>
          <p:nvPr/>
        </p:nvSpPr>
        <p:spPr bwMode="auto">
          <a:xfrm flipH="1">
            <a:off x="3343275" y="3222625"/>
            <a:ext cx="355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3" name="Text Box 142"/>
          <p:cNvSpPr txBox="1">
            <a:spLocks noChangeArrowheads="1"/>
          </p:cNvSpPr>
          <p:nvPr/>
        </p:nvSpPr>
        <p:spPr bwMode="auto">
          <a:xfrm>
            <a:off x="3279775" y="302950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4</a:t>
            </a:r>
          </a:p>
        </p:txBody>
      </p:sp>
      <p:sp>
        <p:nvSpPr>
          <p:cNvPr id="6194" name="Line 143"/>
          <p:cNvSpPr>
            <a:spLocks noChangeShapeType="1"/>
          </p:cNvSpPr>
          <p:nvPr/>
        </p:nvSpPr>
        <p:spPr bwMode="auto">
          <a:xfrm>
            <a:off x="6850063" y="38084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" name="Line 144"/>
          <p:cNvSpPr>
            <a:spLocks noChangeShapeType="1"/>
          </p:cNvSpPr>
          <p:nvPr/>
        </p:nvSpPr>
        <p:spPr bwMode="auto">
          <a:xfrm flipH="1">
            <a:off x="1590675" y="4633913"/>
            <a:ext cx="355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6" name="Text Box 145"/>
          <p:cNvSpPr txBox="1">
            <a:spLocks noChangeArrowheads="1"/>
          </p:cNvSpPr>
          <p:nvPr/>
        </p:nvSpPr>
        <p:spPr bwMode="auto">
          <a:xfrm>
            <a:off x="1484268" y="447861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4</a:t>
            </a:r>
          </a:p>
        </p:txBody>
      </p:sp>
      <p:sp>
        <p:nvSpPr>
          <p:cNvPr id="6197" name="Line 146"/>
          <p:cNvSpPr>
            <a:spLocks noChangeShapeType="1"/>
          </p:cNvSpPr>
          <p:nvPr/>
        </p:nvSpPr>
        <p:spPr bwMode="auto">
          <a:xfrm flipH="1">
            <a:off x="4794250" y="4649788"/>
            <a:ext cx="355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8" name="Text Box 147"/>
          <p:cNvSpPr txBox="1">
            <a:spLocks noChangeArrowheads="1"/>
          </p:cNvSpPr>
          <p:nvPr/>
        </p:nvSpPr>
        <p:spPr bwMode="auto">
          <a:xfrm>
            <a:off x="4697368" y="44905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4</a:t>
            </a:r>
          </a:p>
        </p:txBody>
      </p:sp>
      <p:sp>
        <p:nvSpPr>
          <p:cNvPr id="6199" name="Line 148"/>
          <p:cNvSpPr>
            <a:spLocks noChangeShapeType="1"/>
          </p:cNvSpPr>
          <p:nvPr/>
        </p:nvSpPr>
        <p:spPr bwMode="auto">
          <a:xfrm flipH="1">
            <a:off x="6494463" y="4649788"/>
            <a:ext cx="355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0" name="Text Box 149"/>
          <p:cNvSpPr txBox="1">
            <a:spLocks noChangeArrowheads="1"/>
          </p:cNvSpPr>
          <p:nvPr/>
        </p:nvSpPr>
        <p:spPr bwMode="auto">
          <a:xfrm>
            <a:off x="6383294" y="449290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/>
              <a:t>4</a:t>
            </a:r>
          </a:p>
        </p:txBody>
      </p:sp>
      <p:sp>
        <p:nvSpPr>
          <p:cNvPr id="58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15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386301"/>
            <a:ext cx="9144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u="sng" dirty="0">
                <a:solidFill>
                  <a:schemeClr val="accent2"/>
                </a:solidFill>
                <a:cs typeface="Times New Roman" pitchFamily="18" charset="0"/>
              </a:rPr>
              <a:t>Application:</a:t>
            </a: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  Using two 74541  IC’s to connect two 8-bit user inputs to a common data bus (DB) connected to a microprocessor</a:t>
            </a:r>
            <a:endParaRPr lang="en-US" altLang="en-US" sz="2200" b="1" u="sng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85800" y="6561138"/>
            <a:ext cx="7467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400" b="1">
                <a:solidFill>
                  <a:schemeClr val="accent2"/>
                </a:solidFill>
                <a:cs typeface="Times New Roman" pitchFamily="18" charset="0"/>
              </a:rPr>
              <a:t>Reference:  John Wakerly, </a:t>
            </a:r>
            <a:r>
              <a:rPr lang="en-US" altLang="en-US" sz="1400" b="1" u="sng">
                <a:solidFill>
                  <a:schemeClr val="accent2"/>
                </a:solidFill>
                <a:cs typeface="Times New Roman" pitchFamily="18" charset="0"/>
              </a:rPr>
              <a:t>Digital Design – Principles &amp; Practices, 3</a:t>
            </a:r>
            <a:r>
              <a:rPr lang="en-US" altLang="en-US" sz="1400" b="1" u="sng" baseline="30000">
                <a:solidFill>
                  <a:schemeClr val="accent2"/>
                </a:solidFill>
                <a:cs typeface="Times New Roman" pitchFamily="18" charset="0"/>
              </a:rPr>
              <a:t>rd</a:t>
            </a:r>
            <a:r>
              <a:rPr lang="en-US" altLang="en-US" sz="1400" b="1" u="sng">
                <a:solidFill>
                  <a:schemeClr val="accent2"/>
                </a:solidFill>
                <a:cs typeface="Times New Roman" pitchFamily="18" charset="0"/>
              </a:rPr>
              <a:t> Edition</a:t>
            </a:r>
            <a:r>
              <a:rPr lang="en-US" altLang="en-US" sz="1400" b="1">
                <a:solidFill>
                  <a:schemeClr val="accent2"/>
                </a:solidFill>
                <a:cs typeface="Times New Roman" pitchFamily="18" charset="0"/>
              </a:rPr>
              <a:t>, Prentice-Hall</a:t>
            </a:r>
          </a:p>
        </p:txBody>
      </p:sp>
      <p:pic>
        <p:nvPicPr>
          <p:cNvPr id="7175" name="Picture 8" descr="3-State Buffer (Wakerly, p38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4" y="1000664"/>
            <a:ext cx="8098206" cy="555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37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u="sng" dirty="0">
                <a:solidFill>
                  <a:schemeClr val="accent2"/>
                </a:solidFill>
                <a:cs typeface="Times New Roman" pitchFamily="18" charset="0"/>
              </a:rPr>
              <a:t>Transceiver</a:t>
            </a: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 - A device capable of transferring information in either direction.  A transceiver can be constructed using two tri-state buffers along with some control logic, as shown below.</a:t>
            </a:r>
            <a:endParaRPr lang="en-US" altLang="en-US" sz="2200" b="1" u="sng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8198" name="Group 71"/>
          <p:cNvGrpSpPr>
            <a:grpSpLocks/>
          </p:cNvGrpSpPr>
          <p:nvPr/>
        </p:nvGrpSpPr>
        <p:grpSpPr bwMode="auto">
          <a:xfrm>
            <a:off x="2506663" y="2106613"/>
            <a:ext cx="4546600" cy="2133600"/>
            <a:chOff x="1056" y="1150"/>
            <a:chExt cx="3936" cy="1976"/>
          </a:xfrm>
        </p:grpSpPr>
        <p:sp>
          <p:nvSpPr>
            <p:cNvPr id="8207" name="Line 8"/>
            <p:cNvSpPr>
              <a:spLocks noChangeShapeType="1"/>
            </p:cNvSpPr>
            <p:nvPr/>
          </p:nvSpPr>
          <p:spPr bwMode="auto">
            <a:xfrm rot="-5400000">
              <a:off x="2302" y="1342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9"/>
            <p:cNvSpPr>
              <a:spLocks noChangeShapeType="1"/>
            </p:cNvSpPr>
            <p:nvPr/>
          </p:nvSpPr>
          <p:spPr bwMode="auto">
            <a:xfrm rot="-5400000">
              <a:off x="2542" y="1294"/>
              <a:ext cx="192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0"/>
            <p:cNvSpPr>
              <a:spLocks noChangeShapeType="1"/>
            </p:cNvSpPr>
            <p:nvPr/>
          </p:nvSpPr>
          <p:spPr bwMode="auto">
            <a:xfrm rot="16200000" flipV="1">
              <a:off x="2542" y="1102"/>
              <a:ext cx="192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 rot="16200000" flipH="1">
              <a:off x="2086" y="1990"/>
              <a:ext cx="110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4"/>
            <p:cNvSpPr>
              <a:spLocks noChangeShapeType="1"/>
            </p:cNvSpPr>
            <p:nvPr/>
          </p:nvSpPr>
          <p:spPr bwMode="auto">
            <a:xfrm rot="16200000" flipV="1">
              <a:off x="2350" y="119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15"/>
            <p:cNvSpPr>
              <a:spLocks noChangeShapeType="1"/>
            </p:cNvSpPr>
            <p:nvPr/>
          </p:nvSpPr>
          <p:spPr bwMode="auto">
            <a:xfrm rot="-5400000">
              <a:off x="3070" y="1054"/>
              <a:ext cx="0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8"/>
            <p:cNvSpPr>
              <a:spLocks noChangeShapeType="1"/>
            </p:cNvSpPr>
            <p:nvPr/>
          </p:nvSpPr>
          <p:spPr bwMode="auto">
            <a:xfrm rot="16200000" flipV="1">
              <a:off x="2878" y="1774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19"/>
            <p:cNvSpPr>
              <a:spLocks noChangeShapeType="1"/>
            </p:cNvSpPr>
            <p:nvPr/>
          </p:nvSpPr>
          <p:spPr bwMode="auto">
            <a:xfrm rot="16200000" flipV="1">
              <a:off x="2830" y="1726"/>
              <a:ext cx="192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0"/>
            <p:cNvSpPr>
              <a:spLocks noChangeShapeType="1"/>
            </p:cNvSpPr>
            <p:nvPr/>
          </p:nvSpPr>
          <p:spPr bwMode="auto">
            <a:xfrm rot="-5400000">
              <a:off x="2830" y="1534"/>
              <a:ext cx="192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1"/>
            <p:cNvSpPr>
              <a:spLocks noChangeShapeType="1"/>
            </p:cNvSpPr>
            <p:nvPr/>
          </p:nvSpPr>
          <p:spPr bwMode="auto">
            <a:xfrm rot="-5400000" flipH="1" flipV="1">
              <a:off x="2590" y="2206"/>
              <a:ext cx="6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2"/>
            <p:cNvSpPr>
              <a:spLocks noChangeShapeType="1"/>
            </p:cNvSpPr>
            <p:nvPr/>
          </p:nvSpPr>
          <p:spPr bwMode="auto">
            <a:xfrm rot="-5400000">
              <a:off x="3214" y="163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3"/>
            <p:cNvSpPr>
              <a:spLocks noChangeShapeType="1"/>
            </p:cNvSpPr>
            <p:nvPr/>
          </p:nvSpPr>
          <p:spPr bwMode="auto">
            <a:xfrm rot="16200000" flipV="1">
              <a:off x="2494" y="1486"/>
              <a:ext cx="0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24"/>
            <p:cNvSpPr>
              <a:spLocks noChangeShapeType="1"/>
            </p:cNvSpPr>
            <p:nvPr/>
          </p:nvSpPr>
          <p:spPr bwMode="auto">
            <a:xfrm rot="16200000" flipH="1">
              <a:off x="3142" y="1558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25"/>
            <p:cNvSpPr>
              <a:spLocks noChangeShapeType="1"/>
            </p:cNvSpPr>
            <p:nvPr/>
          </p:nvSpPr>
          <p:spPr bwMode="auto">
            <a:xfrm rot="16200000" flipH="1">
              <a:off x="1990" y="1558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26"/>
            <p:cNvSpPr>
              <a:spLocks noChangeShapeType="1"/>
            </p:cNvSpPr>
            <p:nvPr/>
          </p:nvSpPr>
          <p:spPr bwMode="auto">
            <a:xfrm rot="-5400000">
              <a:off x="3502" y="143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27"/>
            <p:cNvSpPr>
              <a:spLocks noChangeShapeType="1"/>
            </p:cNvSpPr>
            <p:nvPr/>
          </p:nvSpPr>
          <p:spPr bwMode="auto">
            <a:xfrm rot="-5400000">
              <a:off x="2062" y="143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37"/>
            <p:cNvSpPr>
              <a:spLocks noChangeShapeType="1"/>
            </p:cNvSpPr>
            <p:nvPr/>
          </p:nvSpPr>
          <p:spPr bwMode="auto">
            <a:xfrm rot="16200000" flipV="1">
              <a:off x="4319" y="2686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8"/>
            <p:cNvSpPr>
              <a:spLocks noChangeShapeType="1"/>
            </p:cNvSpPr>
            <p:nvPr/>
          </p:nvSpPr>
          <p:spPr bwMode="auto">
            <a:xfrm rot="16200000" flipV="1">
              <a:off x="4271" y="2638"/>
              <a:ext cx="192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39"/>
            <p:cNvSpPr>
              <a:spLocks noChangeShapeType="1"/>
            </p:cNvSpPr>
            <p:nvPr/>
          </p:nvSpPr>
          <p:spPr bwMode="auto">
            <a:xfrm rot="-5400000">
              <a:off x="4271" y="2446"/>
              <a:ext cx="192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Arc 28"/>
            <p:cNvSpPr>
              <a:spLocks/>
            </p:cNvSpPr>
            <p:nvPr/>
          </p:nvSpPr>
          <p:spPr bwMode="auto">
            <a:xfrm rot="-5400000">
              <a:off x="3143" y="2326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Arc 29"/>
            <p:cNvSpPr>
              <a:spLocks/>
            </p:cNvSpPr>
            <p:nvPr/>
          </p:nvSpPr>
          <p:spPr bwMode="auto">
            <a:xfrm rot="16200000" flipH="1">
              <a:off x="3143" y="2566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Line 30"/>
            <p:cNvSpPr>
              <a:spLocks noChangeShapeType="1"/>
            </p:cNvSpPr>
            <p:nvPr/>
          </p:nvSpPr>
          <p:spPr bwMode="auto">
            <a:xfrm rot="-5400000">
              <a:off x="3503" y="263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31"/>
            <p:cNvSpPr>
              <a:spLocks noChangeShapeType="1"/>
            </p:cNvSpPr>
            <p:nvPr/>
          </p:nvSpPr>
          <p:spPr bwMode="auto">
            <a:xfrm rot="-5400000">
              <a:off x="3502" y="215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2"/>
            <p:cNvSpPr>
              <a:spLocks noChangeShapeType="1"/>
            </p:cNvSpPr>
            <p:nvPr/>
          </p:nvSpPr>
          <p:spPr bwMode="auto">
            <a:xfrm rot="-5400000" flipH="1" flipV="1">
              <a:off x="3407" y="2542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33"/>
            <p:cNvSpPr>
              <a:spLocks noChangeShapeType="1"/>
            </p:cNvSpPr>
            <p:nvPr/>
          </p:nvSpPr>
          <p:spPr bwMode="auto">
            <a:xfrm rot="-5400000">
              <a:off x="3047" y="2422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35"/>
            <p:cNvSpPr>
              <a:spLocks noChangeShapeType="1"/>
            </p:cNvSpPr>
            <p:nvPr/>
          </p:nvSpPr>
          <p:spPr bwMode="auto">
            <a:xfrm rot="-5400000">
              <a:off x="3935" y="2398"/>
              <a:ext cx="0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36"/>
            <p:cNvSpPr>
              <a:spLocks noChangeShapeType="1"/>
            </p:cNvSpPr>
            <p:nvPr/>
          </p:nvSpPr>
          <p:spPr bwMode="auto">
            <a:xfrm rot="-5400000">
              <a:off x="3790" y="225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Oval 40"/>
            <p:cNvSpPr>
              <a:spLocks noChangeArrowheads="1"/>
            </p:cNvSpPr>
            <p:nvPr/>
          </p:nvSpPr>
          <p:spPr bwMode="auto">
            <a:xfrm rot="-5400000">
              <a:off x="3647" y="2638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5" name="Oval 41"/>
            <p:cNvSpPr>
              <a:spLocks noChangeArrowheads="1"/>
            </p:cNvSpPr>
            <p:nvPr/>
          </p:nvSpPr>
          <p:spPr bwMode="auto">
            <a:xfrm rot="-5400000">
              <a:off x="3646" y="2350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6" name="Oval 42"/>
            <p:cNvSpPr>
              <a:spLocks noChangeArrowheads="1"/>
            </p:cNvSpPr>
            <p:nvPr/>
          </p:nvSpPr>
          <p:spPr bwMode="auto">
            <a:xfrm rot="-5400000">
              <a:off x="4127" y="2638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7" name="Line 43"/>
            <p:cNvSpPr>
              <a:spLocks noChangeShapeType="1"/>
            </p:cNvSpPr>
            <p:nvPr/>
          </p:nvSpPr>
          <p:spPr bwMode="auto">
            <a:xfrm rot="-5400000">
              <a:off x="4752" y="2453"/>
              <a:ext cx="0" cy="48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44"/>
            <p:cNvSpPr>
              <a:spLocks noChangeShapeType="1"/>
            </p:cNvSpPr>
            <p:nvPr/>
          </p:nvSpPr>
          <p:spPr bwMode="auto">
            <a:xfrm rot="-5400000">
              <a:off x="3023" y="1438"/>
              <a:ext cx="0" cy="3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45"/>
            <p:cNvSpPr>
              <a:spLocks noChangeShapeType="1"/>
            </p:cNvSpPr>
            <p:nvPr/>
          </p:nvSpPr>
          <p:spPr bwMode="auto">
            <a:xfrm rot="16200000" flipH="1">
              <a:off x="4491" y="2906"/>
              <a:ext cx="4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Arc 48"/>
            <p:cNvSpPr>
              <a:spLocks/>
            </p:cNvSpPr>
            <p:nvPr/>
          </p:nvSpPr>
          <p:spPr bwMode="auto">
            <a:xfrm rot="16200000" flipV="1">
              <a:off x="2183" y="2326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Arc 49"/>
            <p:cNvSpPr>
              <a:spLocks/>
            </p:cNvSpPr>
            <p:nvPr/>
          </p:nvSpPr>
          <p:spPr bwMode="auto">
            <a:xfrm rot="-5400000" flipH="1" flipV="1">
              <a:off x="2183" y="2566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Line 50"/>
            <p:cNvSpPr>
              <a:spLocks noChangeShapeType="1"/>
            </p:cNvSpPr>
            <p:nvPr/>
          </p:nvSpPr>
          <p:spPr bwMode="auto">
            <a:xfrm rot="16200000" flipV="1">
              <a:off x="2063" y="263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 rot="16200000" flipV="1">
              <a:off x="2062" y="215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52"/>
            <p:cNvSpPr>
              <a:spLocks noChangeShapeType="1"/>
            </p:cNvSpPr>
            <p:nvPr/>
          </p:nvSpPr>
          <p:spPr bwMode="auto">
            <a:xfrm rot="16200000" flipH="1">
              <a:off x="1679" y="2542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 rot="16200000" flipV="1">
              <a:off x="2519" y="2422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54"/>
            <p:cNvSpPr>
              <a:spLocks noChangeShapeType="1"/>
            </p:cNvSpPr>
            <p:nvPr/>
          </p:nvSpPr>
          <p:spPr bwMode="auto">
            <a:xfrm rot="16200000" flipV="1">
              <a:off x="1631" y="2398"/>
              <a:ext cx="0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55"/>
            <p:cNvSpPr>
              <a:spLocks noChangeShapeType="1"/>
            </p:cNvSpPr>
            <p:nvPr/>
          </p:nvSpPr>
          <p:spPr bwMode="auto">
            <a:xfrm rot="16200000" flipV="1">
              <a:off x="1774" y="225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Oval 56"/>
            <p:cNvSpPr>
              <a:spLocks noChangeArrowheads="1"/>
            </p:cNvSpPr>
            <p:nvPr/>
          </p:nvSpPr>
          <p:spPr bwMode="auto">
            <a:xfrm rot="16200000" flipV="1">
              <a:off x="1823" y="2638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49" name="Oval 57"/>
            <p:cNvSpPr>
              <a:spLocks noChangeArrowheads="1"/>
            </p:cNvSpPr>
            <p:nvPr/>
          </p:nvSpPr>
          <p:spPr bwMode="auto">
            <a:xfrm rot="16200000" flipV="1">
              <a:off x="1822" y="2350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50" name="Line 60"/>
            <p:cNvSpPr>
              <a:spLocks noChangeShapeType="1"/>
            </p:cNvSpPr>
            <p:nvPr/>
          </p:nvSpPr>
          <p:spPr bwMode="auto">
            <a:xfrm rot="16200000" flipH="1">
              <a:off x="1125" y="2910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Line 61"/>
            <p:cNvSpPr>
              <a:spLocks noChangeShapeType="1"/>
            </p:cNvSpPr>
            <p:nvPr/>
          </p:nvSpPr>
          <p:spPr bwMode="auto">
            <a:xfrm rot="-5400000">
              <a:off x="2495" y="625"/>
              <a:ext cx="0" cy="28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Line 62"/>
            <p:cNvSpPr>
              <a:spLocks noChangeShapeType="1"/>
            </p:cNvSpPr>
            <p:nvPr/>
          </p:nvSpPr>
          <p:spPr bwMode="auto">
            <a:xfrm rot="16200000" flipH="1">
              <a:off x="3767" y="2231"/>
              <a:ext cx="33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63"/>
            <p:cNvSpPr>
              <a:spLocks noChangeShapeType="1"/>
            </p:cNvSpPr>
            <p:nvPr/>
          </p:nvSpPr>
          <p:spPr bwMode="auto">
            <a:xfrm rot="16200000" flipH="1">
              <a:off x="1469" y="2231"/>
              <a:ext cx="33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Oval 64"/>
            <p:cNvSpPr>
              <a:spLocks noChangeArrowheads="1"/>
            </p:cNvSpPr>
            <p:nvPr/>
          </p:nvSpPr>
          <p:spPr bwMode="auto">
            <a:xfrm rot="16200000" flipV="1">
              <a:off x="1612" y="2040"/>
              <a:ext cx="48" cy="4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55" name="Oval 65"/>
            <p:cNvSpPr>
              <a:spLocks noChangeArrowheads="1"/>
            </p:cNvSpPr>
            <p:nvPr/>
          </p:nvSpPr>
          <p:spPr bwMode="auto">
            <a:xfrm rot="16200000" flipV="1">
              <a:off x="3335" y="1558"/>
              <a:ext cx="48" cy="4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56" name="Oval 66"/>
            <p:cNvSpPr>
              <a:spLocks noChangeArrowheads="1"/>
            </p:cNvSpPr>
            <p:nvPr/>
          </p:nvSpPr>
          <p:spPr bwMode="auto">
            <a:xfrm rot="16200000" flipV="1">
              <a:off x="2182" y="1558"/>
              <a:ext cx="48" cy="4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57" name="Oval 67"/>
            <p:cNvSpPr>
              <a:spLocks noChangeArrowheads="1"/>
            </p:cNvSpPr>
            <p:nvPr/>
          </p:nvSpPr>
          <p:spPr bwMode="auto">
            <a:xfrm rot="16200000" flipV="1">
              <a:off x="4679" y="2670"/>
              <a:ext cx="48" cy="4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199" name="Rectangle 69"/>
          <p:cNvSpPr>
            <a:spLocks noChangeArrowheads="1"/>
          </p:cNvSpPr>
          <p:nvPr/>
        </p:nvSpPr>
        <p:spPr bwMode="auto">
          <a:xfrm>
            <a:off x="3044825" y="2401888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chemeClr val="accent2"/>
                </a:solidFill>
                <a:cs typeface="Times New Roman" pitchFamily="18" charset="0"/>
              </a:rPr>
              <a:t>A</a:t>
            </a:r>
            <a:endParaRPr lang="en-US" altLang="en-US" sz="1800" b="1" u="sng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8200" name="Rectangle 70"/>
          <p:cNvSpPr>
            <a:spLocks noChangeArrowheads="1"/>
          </p:cNvSpPr>
          <p:nvPr/>
        </p:nvSpPr>
        <p:spPr bwMode="auto">
          <a:xfrm>
            <a:off x="5602288" y="2417763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chemeClr val="accent2"/>
                </a:solidFill>
                <a:cs typeface="Times New Roman" pitchFamily="18" charset="0"/>
              </a:rPr>
              <a:t>B</a:t>
            </a:r>
            <a:endParaRPr lang="en-US" altLang="en-US" sz="1800" b="1" u="sng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8201" name="Rectangle 72"/>
          <p:cNvSpPr>
            <a:spLocks noChangeArrowheads="1"/>
          </p:cNvSpPr>
          <p:nvPr/>
        </p:nvSpPr>
        <p:spPr bwMode="auto">
          <a:xfrm>
            <a:off x="1592263" y="2922588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chemeClr val="accent2"/>
                </a:solidFill>
                <a:cs typeface="Times New Roman" pitchFamily="18" charset="0"/>
              </a:rPr>
              <a:t>Enable</a:t>
            </a:r>
            <a:endParaRPr lang="en-US" altLang="en-US" sz="1800" b="1" u="sng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8202" name="Rectangle 73"/>
          <p:cNvSpPr>
            <a:spLocks noChangeArrowheads="1"/>
          </p:cNvSpPr>
          <p:nvPr/>
        </p:nvSpPr>
        <p:spPr bwMode="auto">
          <a:xfrm>
            <a:off x="7053263" y="3627438"/>
            <a:ext cx="14049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chemeClr val="accent2"/>
                </a:solidFill>
                <a:cs typeface="Times New Roman" pitchFamily="18" charset="0"/>
              </a:rPr>
              <a:t>Direction</a:t>
            </a:r>
            <a:endParaRPr lang="en-US" altLang="en-US" sz="1800" b="1" u="sng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8203" name="Rectangle 74"/>
          <p:cNvSpPr>
            <a:spLocks noChangeArrowheads="1"/>
          </p:cNvSpPr>
          <p:nvPr/>
        </p:nvSpPr>
        <p:spPr bwMode="auto">
          <a:xfrm>
            <a:off x="1" y="4381500"/>
            <a:ext cx="353260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u="sng" dirty="0">
                <a:solidFill>
                  <a:schemeClr val="accent2"/>
                </a:solidFill>
                <a:cs typeface="Times New Roman" pitchFamily="18" charset="0"/>
              </a:rPr>
              <a:t>Enable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0:  enable transceiver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1:  disable transceiver</a:t>
            </a:r>
            <a:endParaRPr lang="en-US" altLang="en-US" sz="2200" b="1" u="sng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8204" name="Rectangle 75"/>
          <p:cNvSpPr>
            <a:spLocks noChangeArrowheads="1"/>
          </p:cNvSpPr>
          <p:nvPr/>
        </p:nvSpPr>
        <p:spPr bwMode="auto">
          <a:xfrm>
            <a:off x="6719888" y="4381500"/>
            <a:ext cx="24241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u="sng" dirty="0">
                <a:solidFill>
                  <a:schemeClr val="accent2"/>
                </a:solidFill>
                <a:cs typeface="Times New Roman" pitchFamily="18" charset="0"/>
              </a:rPr>
              <a:t>Direction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0:  transfer A to B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1:  transfer B to A</a:t>
            </a:r>
            <a:endParaRPr lang="en-US" altLang="en-US" sz="2200" b="1" u="sng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8205" name="Rectangle 76"/>
          <p:cNvSpPr>
            <a:spLocks noChangeArrowheads="1"/>
          </p:cNvSpPr>
          <p:nvPr/>
        </p:nvSpPr>
        <p:spPr bwMode="auto">
          <a:xfrm>
            <a:off x="3392649" y="5257800"/>
            <a:ext cx="325939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u="sng" dirty="0">
                <a:solidFill>
                  <a:schemeClr val="accent2"/>
                </a:solidFill>
                <a:cs typeface="Times New Roman" pitchFamily="18" charset="0"/>
              </a:rPr>
              <a:t>Buffer Control Lines</a:t>
            </a:r>
            <a:endParaRPr lang="en-US" altLang="en-US" sz="22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1:  enable buffer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0:  disable buffer (high Z)</a:t>
            </a:r>
            <a:endParaRPr lang="en-US" altLang="en-US" sz="2200" b="1" u="sng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66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15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004" y="381000"/>
            <a:ext cx="913199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u="sng" dirty="0">
                <a:solidFill>
                  <a:schemeClr val="accent2"/>
                </a:solidFill>
                <a:cs typeface="Times New Roman" pitchFamily="18" charset="0"/>
              </a:rPr>
              <a:t>Illustration</a:t>
            </a: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 – Add logic values to the diagrams below to illustrate the transceiver operation.</a:t>
            </a:r>
            <a:endParaRPr lang="en-US" altLang="en-US" sz="2200" b="1" u="sng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9222" name="Group 65"/>
          <p:cNvGrpSpPr>
            <a:grpSpLocks/>
          </p:cNvGrpSpPr>
          <p:nvPr/>
        </p:nvGrpSpPr>
        <p:grpSpPr bwMode="auto">
          <a:xfrm>
            <a:off x="2422525" y="965200"/>
            <a:ext cx="5976938" cy="1720850"/>
            <a:chOff x="1292" y="798"/>
            <a:chExt cx="3765" cy="1084"/>
          </a:xfrm>
        </p:grpSpPr>
        <p:grpSp>
          <p:nvGrpSpPr>
            <p:cNvPr id="9341" name="Group 6"/>
            <p:cNvGrpSpPr>
              <a:grpSpLocks/>
            </p:cNvGrpSpPr>
            <p:nvPr/>
          </p:nvGrpSpPr>
          <p:grpSpPr bwMode="auto">
            <a:xfrm>
              <a:off x="1868" y="798"/>
              <a:ext cx="2304" cy="1084"/>
              <a:chOff x="1056" y="1150"/>
              <a:chExt cx="3936" cy="1976"/>
            </a:xfrm>
          </p:grpSpPr>
          <p:sp>
            <p:nvSpPr>
              <p:cNvPr id="9346" name="Line 7"/>
              <p:cNvSpPr>
                <a:spLocks noChangeShapeType="1"/>
              </p:cNvSpPr>
              <p:nvPr/>
            </p:nvSpPr>
            <p:spPr bwMode="auto">
              <a:xfrm rot="-5400000">
                <a:off x="2302" y="134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" name="Line 8"/>
              <p:cNvSpPr>
                <a:spLocks noChangeShapeType="1"/>
              </p:cNvSpPr>
              <p:nvPr/>
            </p:nvSpPr>
            <p:spPr bwMode="auto">
              <a:xfrm rot="-5400000">
                <a:off x="2542" y="1294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" name="Line 9"/>
              <p:cNvSpPr>
                <a:spLocks noChangeShapeType="1"/>
              </p:cNvSpPr>
              <p:nvPr/>
            </p:nvSpPr>
            <p:spPr bwMode="auto">
              <a:xfrm rot="16200000" flipV="1">
                <a:off x="2542" y="1102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" name="Line 10"/>
              <p:cNvSpPr>
                <a:spLocks noChangeShapeType="1"/>
              </p:cNvSpPr>
              <p:nvPr/>
            </p:nvSpPr>
            <p:spPr bwMode="auto">
              <a:xfrm rot="16200000" flipH="1">
                <a:off x="2086" y="1990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Line 11"/>
              <p:cNvSpPr>
                <a:spLocks noChangeShapeType="1"/>
              </p:cNvSpPr>
              <p:nvPr/>
            </p:nvSpPr>
            <p:spPr bwMode="auto">
              <a:xfrm rot="16200000" flipV="1">
                <a:off x="2350" y="119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" name="Line 12"/>
              <p:cNvSpPr>
                <a:spLocks noChangeShapeType="1"/>
              </p:cNvSpPr>
              <p:nvPr/>
            </p:nvSpPr>
            <p:spPr bwMode="auto">
              <a:xfrm rot="-5400000">
                <a:off x="3070" y="1054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" name="Line 13"/>
              <p:cNvSpPr>
                <a:spLocks noChangeShapeType="1"/>
              </p:cNvSpPr>
              <p:nvPr/>
            </p:nvSpPr>
            <p:spPr bwMode="auto">
              <a:xfrm rot="16200000" flipV="1">
                <a:off x="2878" y="177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" name="Line 14"/>
              <p:cNvSpPr>
                <a:spLocks noChangeShapeType="1"/>
              </p:cNvSpPr>
              <p:nvPr/>
            </p:nvSpPr>
            <p:spPr bwMode="auto">
              <a:xfrm rot="16200000" flipV="1">
                <a:off x="2830" y="1726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" name="Line 15"/>
              <p:cNvSpPr>
                <a:spLocks noChangeShapeType="1"/>
              </p:cNvSpPr>
              <p:nvPr/>
            </p:nvSpPr>
            <p:spPr bwMode="auto">
              <a:xfrm rot="-5400000">
                <a:off x="2830" y="1534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Line 16"/>
              <p:cNvSpPr>
                <a:spLocks noChangeShapeType="1"/>
              </p:cNvSpPr>
              <p:nvPr/>
            </p:nvSpPr>
            <p:spPr bwMode="auto">
              <a:xfrm rot="-5400000" flipH="1" flipV="1">
                <a:off x="2590" y="2206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Line 17"/>
              <p:cNvSpPr>
                <a:spLocks noChangeShapeType="1"/>
              </p:cNvSpPr>
              <p:nvPr/>
            </p:nvSpPr>
            <p:spPr bwMode="auto">
              <a:xfrm rot="-5400000">
                <a:off x="3214" y="163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494" y="1486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" name="Line 19"/>
              <p:cNvSpPr>
                <a:spLocks noChangeShapeType="1"/>
              </p:cNvSpPr>
              <p:nvPr/>
            </p:nvSpPr>
            <p:spPr bwMode="auto">
              <a:xfrm rot="16200000" flipH="1">
                <a:off x="3142" y="155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Line 20"/>
              <p:cNvSpPr>
                <a:spLocks noChangeShapeType="1"/>
              </p:cNvSpPr>
              <p:nvPr/>
            </p:nvSpPr>
            <p:spPr bwMode="auto">
              <a:xfrm rot="16200000" flipH="1">
                <a:off x="1990" y="155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" name="Line 21"/>
              <p:cNvSpPr>
                <a:spLocks noChangeShapeType="1"/>
              </p:cNvSpPr>
              <p:nvPr/>
            </p:nvSpPr>
            <p:spPr bwMode="auto">
              <a:xfrm rot="-5400000">
                <a:off x="3502" y="14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" name="Line 22"/>
              <p:cNvSpPr>
                <a:spLocks noChangeShapeType="1"/>
              </p:cNvSpPr>
              <p:nvPr/>
            </p:nvSpPr>
            <p:spPr bwMode="auto">
              <a:xfrm rot="-5400000">
                <a:off x="2062" y="14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" name="Line 23"/>
              <p:cNvSpPr>
                <a:spLocks noChangeShapeType="1"/>
              </p:cNvSpPr>
              <p:nvPr/>
            </p:nvSpPr>
            <p:spPr bwMode="auto">
              <a:xfrm rot="16200000" flipV="1">
                <a:off x="4319" y="268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" name="Line 24"/>
              <p:cNvSpPr>
                <a:spLocks noChangeShapeType="1"/>
              </p:cNvSpPr>
              <p:nvPr/>
            </p:nvSpPr>
            <p:spPr bwMode="auto">
              <a:xfrm rot="16200000" flipV="1">
                <a:off x="4271" y="2638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" name="Line 25"/>
              <p:cNvSpPr>
                <a:spLocks noChangeShapeType="1"/>
              </p:cNvSpPr>
              <p:nvPr/>
            </p:nvSpPr>
            <p:spPr bwMode="auto">
              <a:xfrm rot="-5400000">
                <a:off x="4271" y="2446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" name="Arc 26"/>
              <p:cNvSpPr>
                <a:spLocks/>
              </p:cNvSpPr>
              <p:nvPr/>
            </p:nvSpPr>
            <p:spPr bwMode="auto">
              <a:xfrm rot="-5400000">
                <a:off x="3143" y="232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6" name="Arc 27"/>
              <p:cNvSpPr>
                <a:spLocks/>
              </p:cNvSpPr>
              <p:nvPr/>
            </p:nvSpPr>
            <p:spPr bwMode="auto">
              <a:xfrm rot="16200000" flipH="1">
                <a:off x="3143" y="256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7" name="Line 28"/>
              <p:cNvSpPr>
                <a:spLocks noChangeShapeType="1"/>
              </p:cNvSpPr>
              <p:nvPr/>
            </p:nvSpPr>
            <p:spPr bwMode="auto">
              <a:xfrm rot="-5400000">
                <a:off x="3503" y="26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8" name="Line 29"/>
              <p:cNvSpPr>
                <a:spLocks noChangeShapeType="1"/>
              </p:cNvSpPr>
              <p:nvPr/>
            </p:nvSpPr>
            <p:spPr bwMode="auto">
              <a:xfrm rot="-5400000">
                <a:off x="3502" y="215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9" name="Line 30"/>
              <p:cNvSpPr>
                <a:spLocks noChangeShapeType="1"/>
              </p:cNvSpPr>
              <p:nvPr/>
            </p:nvSpPr>
            <p:spPr bwMode="auto">
              <a:xfrm rot="-5400000" flipH="1" flipV="1">
                <a:off x="3407" y="254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Line 31"/>
              <p:cNvSpPr>
                <a:spLocks noChangeShapeType="1"/>
              </p:cNvSpPr>
              <p:nvPr/>
            </p:nvSpPr>
            <p:spPr bwMode="auto">
              <a:xfrm rot="-5400000">
                <a:off x="3047" y="242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Line 32"/>
              <p:cNvSpPr>
                <a:spLocks noChangeShapeType="1"/>
              </p:cNvSpPr>
              <p:nvPr/>
            </p:nvSpPr>
            <p:spPr bwMode="auto">
              <a:xfrm rot="-5400000">
                <a:off x="3935" y="2398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Line 33"/>
              <p:cNvSpPr>
                <a:spLocks noChangeShapeType="1"/>
              </p:cNvSpPr>
              <p:nvPr/>
            </p:nvSpPr>
            <p:spPr bwMode="auto">
              <a:xfrm rot="-5400000">
                <a:off x="3790" y="225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Oval 34"/>
              <p:cNvSpPr>
                <a:spLocks noChangeArrowheads="1"/>
              </p:cNvSpPr>
              <p:nvPr/>
            </p:nvSpPr>
            <p:spPr bwMode="auto">
              <a:xfrm rot="-5400000">
                <a:off x="3647" y="263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74" name="Oval 35"/>
              <p:cNvSpPr>
                <a:spLocks noChangeArrowheads="1"/>
              </p:cNvSpPr>
              <p:nvPr/>
            </p:nvSpPr>
            <p:spPr bwMode="auto">
              <a:xfrm rot="-5400000">
                <a:off x="3646" y="235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75" name="Oval 36"/>
              <p:cNvSpPr>
                <a:spLocks noChangeArrowheads="1"/>
              </p:cNvSpPr>
              <p:nvPr/>
            </p:nvSpPr>
            <p:spPr bwMode="auto">
              <a:xfrm rot="-5400000">
                <a:off x="4127" y="263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76" name="Line 37"/>
              <p:cNvSpPr>
                <a:spLocks noChangeShapeType="1"/>
              </p:cNvSpPr>
              <p:nvPr/>
            </p:nvSpPr>
            <p:spPr bwMode="auto">
              <a:xfrm rot="-5400000">
                <a:off x="4752" y="2453"/>
                <a:ext cx="0" cy="48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Line 38"/>
              <p:cNvSpPr>
                <a:spLocks noChangeShapeType="1"/>
              </p:cNvSpPr>
              <p:nvPr/>
            </p:nvSpPr>
            <p:spPr bwMode="auto">
              <a:xfrm rot="-5400000">
                <a:off x="3023" y="1438"/>
                <a:ext cx="0" cy="33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8" name="Line 39"/>
              <p:cNvSpPr>
                <a:spLocks noChangeShapeType="1"/>
              </p:cNvSpPr>
              <p:nvPr/>
            </p:nvSpPr>
            <p:spPr bwMode="auto">
              <a:xfrm rot="16200000" flipH="1">
                <a:off x="4491" y="2906"/>
                <a:ext cx="42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9" name="Arc 40"/>
              <p:cNvSpPr>
                <a:spLocks/>
              </p:cNvSpPr>
              <p:nvPr/>
            </p:nvSpPr>
            <p:spPr bwMode="auto">
              <a:xfrm rot="16200000" flipV="1">
                <a:off x="2183" y="232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0" name="Arc 41"/>
              <p:cNvSpPr>
                <a:spLocks/>
              </p:cNvSpPr>
              <p:nvPr/>
            </p:nvSpPr>
            <p:spPr bwMode="auto">
              <a:xfrm rot="-5400000" flipH="1" flipV="1">
                <a:off x="2183" y="256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1" name="Line 42"/>
              <p:cNvSpPr>
                <a:spLocks noChangeShapeType="1"/>
              </p:cNvSpPr>
              <p:nvPr/>
            </p:nvSpPr>
            <p:spPr bwMode="auto">
              <a:xfrm rot="16200000" flipV="1">
                <a:off x="2063" y="26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2" name="Line 43"/>
              <p:cNvSpPr>
                <a:spLocks noChangeShapeType="1"/>
              </p:cNvSpPr>
              <p:nvPr/>
            </p:nvSpPr>
            <p:spPr bwMode="auto">
              <a:xfrm rot="16200000" flipV="1">
                <a:off x="2062" y="215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Line 44"/>
              <p:cNvSpPr>
                <a:spLocks noChangeShapeType="1"/>
              </p:cNvSpPr>
              <p:nvPr/>
            </p:nvSpPr>
            <p:spPr bwMode="auto">
              <a:xfrm rot="16200000" flipH="1">
                <a:off x="1679" y="254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4" name="Line 45"/>
              <p:cNvSpPr>
                <a:spLocks noChangeShapeType="1"/>
              </p:cNvSpPr>
              <p:nvPr/>
            </p:nvSpPr>
            <p:spPr bwMode="auto">
              <a:xfrm rot="16200000" flipV="1">
                <a:off x="2519" y="242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Line 46"/>
              <p:cNvSpPr>
                <a:spLocks noChangeShapeType="1"/>
              </p:cNvSpPr>
              <p:nvPr/>
            </p:nvSpPr>
            <p:spPr bwMode="auto">
              <a:xfrm rot="16200000" flipV="1">
                <a:off x="1631" y="2398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6" name="Line 47"/>
              <p:cNvSpPr>
                <a:spLocks noChangeShapeType="1"/>
              </p:cNvSpPr>
              <p:nvPr/>
            </p:nvSpPr>
            <p:spPr bwMode="auto">
              <a:xfrm rot="16200000" flipV="1">
                <a:off x="1774" y="225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7" name="Oval 48"/>
              <p:cNvSpPr>
                <a:spLocks noChangeArrowheads="1"/>
              </p:cNvSpPr>
              <p:nvPr/>
            </p:nvSpPr>
            <p:spPr bwMode="auto">
              <a:xfrm rot="16200000" flipV="1">
                <a:off x="1823" y="263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88" name="Oval 49"/>
              <p:cNvSpPr>
                <a:spLocks noChangeArrowheads="1"/>
              </p:cNvSpPr>
              <p:nvPr/>
            </p:nvSpPr>
            <p:spPr bwMode="auto">
              <a:xfrm rot="16200000" flipV="1">
                <a:off x="1822" y="235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89" name="Line 50"/>
              <p:cNvSpPr>
                <a:spLocks noChangeShapeType="1"/>
              </p:cNvSpPr>
              <p:nvPr/>
            </p:nvSpPr>
            <p:spPr bwMode="auto">
              <a:xfrm rot="16200000" flipH="1">
                <a:off x="1125" y="291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Line 51"/>
              <p:cNvSpPr>
                <a:spLocks noChangeShapeType="1"/>
              </p:cNvSpPr>
              <p:nvPr/>
            </p:nvSpPr>
            <p:spPr bwMode="auto">
              <a:xfrm rot="-5400000">
                <a:off x="2495" y="625"/>
                <a:ext cx="0" cy="28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Line 52"/>
              <p:cNvSpPr>
                <a:spLocks noChangeShapeType="1"/>
              </p:cNvSpPr>
              <p:nvPr/>
            </p:nvSpPr>
            <p:spPr bwMode="auto">
              <a:xfrm rot="16200000" flipH="1">
                <a:off x="3767" y="2231"/>
                <a:ext cx="33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Line 53"/>
              <p:cNvSpPr>
                <a:spLocks noChangeShapeType="1"/>
              </p:cNvSpPr>
              <p:nvPr/>
            </p:nvSpPr>
            <p:spPr bwMode="auto">
              <a:xfrm rot="16200000" flipH="1">
                <a:off x="1469" y="2231"/>
                <a:ext cx="33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Oval 54"/>
              <p:cNvSpPr>
                <a:spLocks noChangeArrowheads="1"/>
              </p:cNvSpPr>
              <p:nvPr/>
            </p:nvSpPr>
            <p:spPr bwMode="auto">
              <a:xfrm rot="16200000" flipV="1">
                <a:off x="1612" y="204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94" name="Oval 55"/>
              <p:cNvSpPr>
                <a:spLocks noChangeArrowheads="1"/>
              </p:cNvSpPr>
              <p:nvPr/>
            </p:nvSpPr>
            <p:spPr bwMode="auto">
              <a:xfrm rot="16200000" flipV="1">
                <a:off x="3335" y="155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95" name="Oval 56"/>
              <p:cNvSpPr>
                <a:spLocks noChangeArrowheads="1"/>
              </p:cNvSpPr>
              <p:nvPr/>
            </p:nvSpPr>
            <p:spPr bwMode="auto">
              <a:xfrm rot="16200000" flipV="1">
                <a:off x="2182" y="155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96" name="Oval 57"/>
              <p:cNvSpPr>
                <a:spLocks noChangeArrowheads="1"/>
              </p:cNvSpPr>
              <p:nvPr/>
            </p:nvSpPr>
            <p:spPr bwMode="auto">
              <a:xfrm rot="16200000" flipV="1">
                <a:off x="4679" y="267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9342" name="Rectangle 58"/>
            <p:cNvSpPr>
              <a:spLocks noChangeArrowheads="1"/>
            </p:cNvSpPr>
            <p:nvPr/>
          </p:nvSpPr>
          <p:spPr bwMode="auto">
            <a:xfrm>
              <a:off x="2085" y="924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A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9343" name="Rectangle 59"/>
            <p:cNvSpPr>
              <a:spLocks noChangeArrowheads="1"/>
            </p:cNvSpPr>
            <p:nvPr/>
          </p:nvSpPr>
          <p:spPr bwMode="auto">
            <a:xfrm>
              <a:off x="3409" y="940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B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9344" name="Rectangle 60"/>
            <p:cNvSpPr>
              <a:spLocks noChangeArrowheads="1"/>
            </p:cNvSpPr>
            <p:nvPr/>
          </p:nvSpPr>
          <p:spPr bwMode="auto">
            <a:xfrm>
              <a:off x="1292" y="1191"/>
              <a:ext cx="57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Enable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9345" name="Rectangle 61"/>
            <p:cNvSpPr>
              <a:spLocks noChangeArrowheads="1"/>
            </p:cNvSpPr>
            <p:nvPr/>
          </p:nvSpPr>
          <p:spPr bwMode="auto">
            <a:xfrm>
              <a:off x="4172" y="1533"/>
              <a:ext cx="88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Direction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223" name="Group 66"/>
          <p:cNvGrpSpPr>
            <a:grpSpLocks/>
          </p:cNvGrpSpPr>
          <p:nvPr/>
        </p:nvGrpSpPr>
        <p:grpSpPr bwMode="auto">
          <a:xfrm>
            <a:off x="2505075" y="2890838"/>
            <a:ext cx="5976938" cy="1720850"/>
            <a:chOff x="1292" y="798"/>
            <a:chExt cx="3765" cy="1084"/>
          </a:xfrm>
        </p:grpSpPr>
        <p:grpSp>
          <p:nvGrpSpPr>
            <p:cNvPr id="9285" name="Group 67"/>
            <p:cNvGrpSpPr>
              <a:grpSpLocks/>
            </p:cNvGrpSpPr>
            <p:nvPr/>
          </p:nvGrpSpPr>
          <p:grpSpPr bwMode="auto">
            <a:xfrm>
              <a:off x="1868" y="798"/>
              <a:ext cx="2304" cy="1084"/>
              <a:chOff x="1056" y="1150"/>
              <a:chExt cx="3936" cy="1976"/>
            </a:xfrm>
          </p:grpSpPr>
          <p:sp>
            <p:nvSpPr>
              <p:cNvPr id="9290" name="Line 68"/>
              <p:cNvSpPr>
                <a:spLocks noChangeShapeType="1"/>
              </p:cNvSpPr>
              <p:nvPr/>
            </p:nvSpPr>
            <p:spPr bwMode="auto">
              <a:xfrm rot="-5400000">
                <a:off x="2302" y="134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Line 69"/>
              <p:cNvSpPr>
                <a:spLocks noChangeShapeType="1"/>
              </p:cNvSpPr>
              <p:nvPr/>
            </p:nvSpPr>
            <p:spPr bwMode="auto">
              <a:xfrm rot="-5400000">
                <a:off x="2542" y="1294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Line 70"/>
              <p:cNvSpPr>
                <a:spLocks noChangeShapeType="1"/>
              </p:cNvSpPr>
              <p:nvPr/>
            </p:nvSpPr>
            <p:spPr bwMode="auto">
              <a:xfrm rot="16200000" flipV="1">
                <a:off x="2542" y="1102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Line 71"/>
              <p:cNvSpPr>
                <a:spLocks noChangeShapeType="1"/>
              </p:cNvSpPr>
              <p:nvPr/>
            </p:nvSpPr>
            <p:spPr bwMode="auto">
              <a:xfrm rot="16200000" flipH="1">
                <a:off x="2086" y="1990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Line 72"/>
              <p:cNvSpPr>
                <a:spLocks noChangeShapeType="1"/>
              </p:cNvSpPr>
              <p:nvPr/>
            </p:nvSpPr>
            <p:spPr bwMode="auto">
              <a:xfrm rot="16200000" flipV="1">
                <a:off x="2350" y="119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Line 73"/>
              <p:cNvSpPr>
                <a:spLocks noChangeShapeType="1"/>
              </p:cNvSpPr>
              <p:nvPr/>
            </p:nvSpPr>
            <p:spPr bwMode="auto">
              <a:xfrm rot="-5400000">
                <a:off x="3070" y="1054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Line 74"/>
              <p:cNvSpPr>
                <a:spLocks noChangeShapeType="1"/>
              </p:cNvSpPr>
              <p:nvPr/>
            </p:nvSpPr>
            <p:spPr bwMode="auto">
              <a:xfrm rot="16200000" flipV="1">
                <a:off x="2878" y="177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Line 75"/>
              <p:cNvSpPr>
                <a:spLocks noChangeShapeType="1"/>
              </p:cNvSpPr>
              <p:nvPr/>
            </p:nvSpPr>
            <p:spPr bwMode="auto">
              <a:xfrm rot="16200000" flipV="1">
                <a:off x="2830" y="1726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Line 76"/>
              <p:cNvSpPr>
                <a:spLocks noChangeShapeType="1"/>
              </p:cNvSpPr>
              <p:nvPr/>
            </p:nvSpPr>
            <p:spPr bwMode="auto">
              <a:xfrm rot="-5400000">
                <a:off x="2830" y="1534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9" name="Line 77"/>
              <p:cNvSpPr>
                <a:spLocks noChangeShapeType="1"/>
              </p:cNvSpPr>
              <p:nvPr/>
            </p:nvSpPr>
            <p:spPr bwMode="auto">
              <a:xfrm rot="-5400000" flipH="1" flipV="1">
                <a:off x="2590" y="2206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Line 78"/>
              <p:cNvSpPr>
                <a:spLocks noChangeShapeType="1"/>
              </p:cNvSpPr>
              <p:nvPr/>
            </p:nvSpPr>
            <p:spPr bwMode="auto">
              <a:xfrm rot="-5400000">
                <a:off x="3214" y="163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1" name="Line 79"/>
              <p:cNvSpPr>
                <a:spLocks noChangeShapeType="1"/>
              </p:cNvSpPr>
              <p:nvPr/>
            </p:nvSpPr>
            <p:spPr bwMode="auto">
              <a:xfrm rot="16200000" flipV="1">
                <a:off x="2494" y="1486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Line 80"/>
              <p:cNvSpPr>
                <a:spLocks noChangeShapeType="1"/>
              </p:cNvSpPr>
              <p:nvPr/>
            </p:nvSpPr>
            <p:spPr bwMode="auto">
              <a:xfrm rot="16200000" flipH="1">
                <a:off x="3142" y="155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Line 81"/>
              <p:cNvSpPr>
                <a:spLocks noChangeShapeType="1"/>
              </p:cNvSpPr>
              <p:nvPr/>
            </p:nvSpPr>
            <p:spPr bwMode="auto">
              <a:xfrm rot="16200000" flipH="1">
                <a:off x="1990" y="155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Line 82"/>
              <p:cNvSpPr>
                <a:spLocks noChangeShapeType="1"/>
              </p:cNvSpPr>
              <p:nvPr/>
            </p:nvSpPr>
            <p:spPr bwMode="auto">
              <a:xfrm rot="-5400000">
                <a:off x="3502" y="14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Line 83"/>
              <p:cNvSpPr>
                <a:spLocks noChangeShapeType="1"/>
              </p:cNvSpPr>
              <p:nvPr/>
            </p:nvSpPr>
            <p:spPr bwMode="auto">
              <a:xfrm rot="-5400000">
                <a:off x="2062" y="14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Line 84"/>
              <p:cNvSpPr>
                <a:spLocks noChangeShapeType="1"/>
              </p:cNvSpPr>
              <p:nvPr/>
            </p:nvSpPr>
            <p:spPr bwMode="auto">
              <a:xfrm rot="16200000" flipV="1">
                <a:off x="4319" y="268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Line 85"/>
              <p:cNvSpPr>
                <a:spLocks noChangeShapeType="1"/>
              </p:cNvSpPr>
              <p:nvPr/>
            </p:nvSpPr>
            <p:spPr bwMode="auto">
              <a:xfrm rot="16200000" flipV="1">
                <a:off x="4271" y="2638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Line 86"/>
              <p:cNvSpPr>
                <a:spLocks noChangeShapeType="1"/>
              </p:cNvSpPr>
              <p:nvPr/>
            </p:nvSpPr>
            <p:spPr bwMode="auto">
              <a:xfrm rot="-5400000">
                <a:off x="4271" y="2446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Arc 87"/>
              <p:cNvSpPr>
                <a:spLocks/>
              </p:cNvSpPr>
              <p:nvPr/>
            </p:nvSpPr>
            <p:spPr bwMode="auto">
              <a:xfrm rot="-5400000">
                <a:off x="3143" y="232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0" name="Arc 88"/>
              <p:cNvSpPr>
                <a:spLocks/>
              </p:cNvSpPr>
              <p:nvPr/>
            </p:nvSpPr>
            <p:spPr bwMode="auto">
              <a:xfrm rot="16200000" flipH="1">
                <a:off x="3143" y="256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1" name="Line 89"/>
              <p:cNvSpPr>
                <a:spLocks noChangeShapeType="1"/>
              </p:cNvSpPr>
              <p:nvPr/>
            </p:nvSpPr>
            <p:spPr bwMode="auto">
              <a:xfrm rot="-5400000">
                <a:off x="3503" y="26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Line 90"/>
              <p:cNvSpPr>
                <a:spLocks noChangeShapeType="1"/>
              </p:cNvSpPr>
              <p:nvPr/>
            </p:nvSpPr>
            <p:spPr bwMode="auto">
              <a:xfrm rot="-5400000">
                <a:off x="3502" y="215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Line 91"/>
              <p:cNvSpPr>
                <a:spLocks noChangeShapeType="1"/>
              </p:cNvSpPr>
              <p:nvPr/>
            </p:nvSpPr>
            <p:spPr bwMode="auto">
              <a:xfrm rot="-5400000" flipH="1" flipV="1">
                <a:off x="3407" y="254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Line 92"/>
              <p:cNvSpPr>
                <a:spLocks noChangeShapeType="1"/>
              </p:cNvSpPr>
              <p:nvPr/>
            </p:nvSpPr>
            <p:spPr bwMode="auto">
              <a:xfrm rot="-5400000">
                <a:off x="3047" y="242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Line 93"/>
              <p:cNvSpPr>
                <a:spLocks noChangeShapeType="1"/>
              </p:cNvSpPr>
              <p:nvPr/>
            </p:nvSpPr>
            <p:spPr bwMode="auto">
              <a:xfrm rot="-5400000">
                <a:off x="3935" y="2398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Line 94"/>
              <p:cNvSpPr>
                <a:spLocks noChangeShapeType="1"/>
              </p:cNvSpPr>
              <p:nvPr/>
            </p:nvSpPr>
            <p:spPr bwMode="auto">
              <a:xfrm rot="-5400000">
                <a:off x="3790" y="225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Oval 95"/>
              <p:cNvSpPr>
                <a:spLocks noChangeArrowheads="1"/>
              </p:cNvSpPr>
              <p:nvPr/>
            </p:nvSpPr>
            <p:spPr bwMode="auto">
              <a:xfrm rot="-5400000">
                <a:off x="3647" y="263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18" name="Oval 96"/>
              <p:cNvSpPr>
                <a:spLocks noChangeArrowheads="1"/>
              </p:cNvSpPr>
              <p:nvPr/>
            </p:nvSpPr>
            <p:spPr bwMode="auto">
              <a:xfrm rot="-5400000">
                <a:off x="3646" y="235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19" name="Oval 97"/>
              <p:cNvSpPr>
                <a:spLocks noChangeArrowheads="1"/>
              </p:cNvSpPr>
              <p:nvPr/>
            </p:nvSpPr>
            <p:spPr bwMode="auto">
              <a:xfrm rot="-5400000">
                <a:off x="4127" y="263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20" name="Line 98"/>
              <p:cNvSpPr>
                <a:spLocks noChangeShapeType="1"/>
              </p:cNvSpPr>
              <p:nvPr/>
            </p:nvSpPr>
            <p:spPr bwMode="auto">
              <a:xfrm rot="-5400000">
                <a:off x="4752" y="2453"/>
                <a:ext cx="0" cy="48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Line 99"/>
              <p:cNvSpPr>
                <a:spLocks noChangeShapeType="1"/>
              </p:cNvSpPr>
              <p:nvPr/>
            </p:nvSpPr>
            <p:spPr bwMode="auto">
              <a:xfrm rot="-5400000">
                <a:off x="3023" y="1438"/>
                <a:ext cx="0" cy="33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" name="Line 100"/>
              <p:cNvSpPr>
                <a:spLocks noChangeShapeType="1"/>
              </p:cNvSpPr>
              <p:nvPr/>
            </p:nvSpPr>
            <p:spPr bwMode="auto">
              <a:xfrm rot="16200000" flipH="1">
                <a:off x="4491" y="2906"/>
                <a:ext cx="42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3" name="Arc 101"/>
              <p:cNvSpPr>
                <a:spLocks/>
              </p:cNvSpPr>
              <p:nvPr/>
            </p:nvSpPr>
            <p:spPr bwMode="auto">
              <a:xfrm rot="16200000" flipV="1">
                <a:off x="2183" y="232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" name="Arc 102"/>
              <p:cNvSpPr>
                <a:spLocks/>
              </p:cNvSpPr>
              <p:nvPr/>
            </p:nvSpPr>
            <p:spPr bwMode="auto">
              <a:xfrm rot="-5400000" flipH="1" flipV="1">
                <a:off x="2183" y="256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Line 103"/>
              <p:cNvSpPr>
                <a:spLocks noChangeShapeType="1"/>
              </p:cNvSpPr>
              <p:nvPr/>
            </p:nvSpPr>
            <p:spPr bwMode="auto">
              <a:xfrm rot="16200000" flipV="1">
                <a:off x="2063" y="26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6" name="Line 104"/>
              <p:cNvSpPr>
                <a:spLocks noChangeShapeType="1"/>
              </p:cNvSpPr>
              <p:nvPr/>
            </p:nvSpPr>
            <p:spPr bwMode="auto">
              <a:xfrm rot="16200000" flipV="1">
                <a:off x="2062" y="215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" name="Line 105"/>
              <p:cNvSpPr>
                <a:spLocks noChangeShapeType="1"/>
              </p:cNvSpPr>
              <p:nvPr/>
            </p:nvSpPr>
            <p:spPr bwMode="auto">
              <a:xfrm rot="16200000" flipH="1">
                <a:off x="1679" y="254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" name="Line 106"/>
              <p:cNvSpPr>
                <a:spLocks noChangeShapeType="1"/>
              </p:cNvSpPr>
              <p:nvPr/>
            </p:nvSpPr>
            <p:spPr bwMode="auto">
              <a:xfrm rot="16200000" flipV="1">
                <a:off x="2519" y="242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Line 107"/>
              <p:cNvSpPr>
                <a:spLocks noChangeShapeType="1"/>
              </p:cNvSpPr>
              <p:nvPr/>
            </p:nvSpPr>
            <p:spPr bwMode="auto">
              <a:xfrm rot="16200000" flipV="1">
                <a:off x="1631" y="2398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" name="Line 108"/>
              <p:cNvSpPr>
                <a:spLocks noChangeShapeType="1"/>
              </p:cNvSpPr>
              <p:nvPr/>
            </p:nvSpPr>
            <p:spPr bwMode="auto">
              <a:xfrm rot="16200000" flipV="1">
                <a:off x="1774" y="225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Oval 109"/>
              <p:cNvSpPr>
                <a:spLocks noChangeArrowheads="1"/>
              </p:cNvSpPr>
              <p:nvPr/>
            </p:nvSpPr>
            <p:spPr bwMode="auto">
              <a:xfrm rot="16200000" flipV="1">
                <a:off x="1823" y="263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32" name="Oval 110"/>
              <p:cNvSpPr>
                <a:spLocks noChangeArrowheads="1"/>
              </p:cNvSpPr>
              <p:nvPr/>
            </p:nvSpPr>
            <p:spPr bwMode="auto">
              <a:xfrm rot="16200000" flipV="1">
                <a:off x="1822" y="235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33" name="Line 111"/>
              <p:cNvSpPr>
                <a:spLocks noChangeShapeType="1"/>
              </p:cNvSpPr>
              <p:nvPr/>
            </p:nvSpPr>
            <p:spPr bwMode="auto">
              <a:xfrm rot="16200000" flipH="1">
                <a:off x="1125" y="291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Line 112"/>
              <p:cNvSpPr>
                <a:spLocks noChangeShapeType="1"/>
              </p:cNvSpPr>
              <p:nvPr/>
            </p:nvSpPr>
            <p:spPr bwMode="auto">
              <a:xfrm rot="-5400000">
                <a:off x="2495" y="625"/>
                <a:ext cx="0" cy="28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5" name="Line 113"/>
              <p:cNvSpPr>
                <a:spLocks noChangeShapeType="1"/>
              </p:cNvSpPr>
              <p:nvPr/>
            </p:nvSpPr>
            <p:spPr bwMode="auto">
              <a:xfrm rot="16200000" flipH="1">
                <a:off x="3767" y="2231"/>
                <a:ext cx="33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6" name="Line 114"/>
              <p:cNvSpPr>
                <a:spLocks noChangeShapeType="1"/>
              </p:cNvSpPr>
              <p:nvPr/>
            </p:nvSpPr>
            <p:spPr bwMode="auto">
              <a:xfrm rot="16200000" flipH="1">
                <a:off x="1469" y="2231"/>
                <a:ext cx="33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7" name="Oval 115"/>
              <p:cNvSpPr>
                <a:spLocks noChangeArrowheads="1"/>
              </p:cNvSpPr>
              <p:nvPr/>
            </p:nvSpPr>
            <p:spPr bwMode="auto">
              <a:xfrm rot="16200000" flipV="1">
                <a:off x="1612" y="204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38" name="Oval 116"/>
              <p:cNvSpPr>
                <a:spLocks noChangeArrowheads="1"/>
              </p:cNvSpPr>
              <p:nvPr/>
            </p:nvSpPr>
            <p:spPr bwMode="auto">
              <a:xfrm rot="16200000" flipV="1">
                <a:off x="3335" y="155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39" name="Oval 117"/>
              <p:cNvSpPr>
                <a:spLocks noChangeArrowheads="1"/>
              </p:cNvSpPr>
              <p:nvPr/>
            </p:nvSpPr>
            <p:spPr bwMode="auto">
              <a:xfrm rot="16200000" flipV="1">
                <a:off x="2182" y="155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40" name="Oval 118"/>
              <p:cNvSpPr>
                <a:spLocks noChangeArrowheads="1"/>
              </p:cNvSpPr>
              <p:nvPr/>
            </p:nvSpPr>
            <p:spPr bwMode="auto">
              <a:xfrm rot="16200000" flipV="1">
                <a:off x="4679" y="267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9286" name="Rectangle 119"/>
            <p:cNvSpPr>
              <a:spLocks noChangeArrowheads="1"/>
            </p:cNvSpPr>
            <p:nvPr/>
          </p:nvSpPr>
          <p:spPr bwMode="auto">
            <a:xfrm>
              <a:off x="2085" y="924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A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9287" name="Rectangle 120"/>
            <p:cNvSpPr>
              <a:spLocks noChangeArrowheads="1"/>
            </p:cNvSpPr>
            <p:nvPr/>
          </p:nvSpPr>
          <p:spPr bwMode="auto">
            <a:xfrm>
              <a:off x="3409" y="940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B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9288" name="Rectangle 121"/>
            <p:cNvSpPr>
              <a:spLocks noChangeArrowheads="1"/>
            </p:cNvSpPr>
            <p:nvPr/>
          </p:nvSpPr>
          <p:spPr bwMode="auto">
            <a:xfrm>
              <a:off x="1292" y="1191"/>
              <a:ext cx="57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Enable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9289" name="Rectangle 122"/>
            <p:cNvSpPr>
              <a:spLocks noChangeArrowheads="1"/>
            </p:cNvSpPr>
            <p:nvPr/>
          </p:nvSpPr>
          <p:spPr bwMode="auto">
            <a:xfrm>
              <a:off x="4172" y="1533"/>
              <a:ext cx="88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Direction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224" name="Group 123"/>
          <p:cNvGrpSpPr>
            <a:grpSpLocks/>
          </p:cNvGrpSpPr>
          <p:nvPr/>
        </p:nvGrpSpPr>
        <p:grpSpPr bwMode="auto">
          <a:xfrm>
            <a:off x="2592388" y="4908550"/>
            <a:ext cx="5976937" cy="1720850"/>
            <a:chOff x="1292" y="798"/>
            <a:chExt cx="3765" cy="1084"/>
          </a:xfrm>
        </p:grpSpPr>
        <p:grpSp>
          <p:nvGrpSpPr>
            <p:cNvPr id="9229" name="Group 124"/>
            <p:cNvGrpSpPr>
              <a:grpSpLocks/>
            </p:cNvGrpSpPr>
            <p:nvPr/>
          </p:nvGrpSpPr>
          <p:grpSpPr bwMode="auto">
            <a:xfrm>
              <a:off x="1868" y="798"/>
              <a:ext cx="2304" cy="1084"/>
              <a:chOff x="1056" y="1150"/>
              <a:chExt cx="3936" cy="1976"/>
            </a:xfrm>
          </p:grpSpPr>
          <p:sp>
            <p:nvSpPr>
              <p:cNvPr id="9234" name="Line 125"/>
              <p:cNvSpPr>
                <a:spLocks noChangeShapeType="1"/>
              </p:cNvSpPr>
              <p:nvPr/>
            </p:nvSpPr>
            <p:spPr bwMode="auto">
              <a:xfrm rot="-5400000">
                <a:off x="2302" y="134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126"/>
              <p:cNvSpPr>
                <a:spLocks noChangeShapeType="1"/>
              </p:cNvSpPr>
              <p:nvPr/>
            </p:nvSpPr>
            <p:spPr bwMode="auto">
              <a:xfrm rot="-5400000">
                <a:off x="2542" y="1294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127"/>
              <p:cNvSpPr>
                <a:spLocks noChangeShapeType="1"/>
              </p:cNvSpPr>
              <p:nvPr/>
            </p:nvSpPr>
            <p:spPr bwMode="auto">
              <a:xfrm rot="16200000" flipV="1">
                <a:off x="2542" y="1102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128"/>
              <p:cNvSpPr>
                <a:spLocks noChangeShapeType="1"/>
              </p:cNvSpPr>
              <p:nvPr/>
            </p:nvSpPr>
            <p:spPr bwMode="auto">
              <a:xfrm rot="16200000" flipH="1">
                <a:off x="2086" y="1990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Line 129"/>
              <p:cNvSpPr>
                <a:spLocks noChangeShapeType="1"/>
              </p:cNvSpPr>
              <p:nvPr/>
            </p:nvSpPr>
            <p:spPr bwMode="auto">
              <a:xfrm rot="16200000" flipV="1">
                <a:off x="2350" y="119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Line 130"/>
              <p:cNvSpPr>
                <a:spLocks noChangeShapeType="1"/>
              </p:cNvSpPr>
              <p:nvPr/>
            </p:nvSpPr>
            <p:spPr bwMode="auto">
              <a:xfrm rot="-5400000">
                <a:off x="3070" y="1054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Line 131"/>
              <p:cNvSpPr>
                <a:spLocks noChangeShapeType="1"/>
              </p:cNvSpPr>
              <p:nvPr/>
            </p:nvSpPr>
            <p:spPr bwMode="auto">
              <a:xfrm rot="16200000" flipV="1">
                <a:off x="2878" y="177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132"/>
              <p:cNvSpPr>
                <a:spLocks noChangeShapeType="1"/>
              </p:cNvSpPr>
              <p:nvPr/>
            </p:nvSpPr>
            <p:spPr bwMode="auto">
              <a:xfrm rot="16200000" flipV="1">
                <a:off x="2830" y="1726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133"/>
              <p:cNvSpPr>
                <a:spLocks noChangeShapeType="1"/>
              </p:cNvSpPr>
              <p:nvPr/>
            </p:nvSpPr>
            <p:spPr bwMode="auto">
              <a:xfrm rot="-5400000">
                <a:off x="2830" y="1534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134"/>
              <p:cNvSpPr>
                <a:spLocks noChangeShapeType="1"/>
              </p:cNvSpPr>
              <p:nvPr/>
            </p:nvSpPr>
            <p:spPr bwMode="auto">
              <a:xfrm rot="-5400000" flipH="1" flipV="1">
                <a:off x="2590" y="2206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135"/>
              <p:cNvSpPr>
                <a:spLocks noChangeShapeType="1"/>
              </p:cNvSpPr>
              <p:nvPr/>
            </p:nvSpPr>
            <p:spPr bwMode="auto">
              <a:xfrm rot="-5400000">
                <a:off x="3214" y="163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136"/>
              <p:cNvSpPr>
                <a:spLocks noChangeShapeType="1"/>
              </p:cNvSpPr>
              <p:nvPr/>
            </p:nvSpPr>
            <p:spPr bwMode="auto">
              <a:xfrm rot="16200000" flipV="1">
                <a:off x="2494" y="1486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137"/>
              <p:cNvSpPr>
                <a:spLocks noChangeShapeType="1"/>
              </p:cNvSpPr>
              <p:nvPr/>
            </p:nvSpPr>
            <p:spPr bwMode="auto">
              <a:xfrm rot="16200000" flipH="1">
                <a:off x="3142" y="155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Line 138"/>
              <p:cNvSpPr>
                <a:spLocks noChangeShapeType="1"/>
              </p:cNvSpPr>
              <p:nvPr/>
            </p:nvSpPr>
            <p:spPr bwMode="auto">
              <a:xfrm rot="16200000" flipH="1">
                <a:off x="1990" y="155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139"/>
              <p:cNvSpPr>
                <a:spLocks noChangeShapeType="1"/>
              </p:cNvSpPr>
              <p:nvPr/>
            </p:nvSpPr>
            <p:spPr bwMode="auto">
              <a:xfrm rot="-5400000">
                <a:off x="3502" y="14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140"/>
              <p:cNvSpPr>
                <a:spLocks noChangeShapeType="1"/>
              </p:cNvSpPr>
              <p:nvPr/>
            </p:nvSpPr>
            <p:spPr bwMode="auto">
              <a:xfrm rot="-5400000">
                <a:off x="2062" y="14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141"/>
              <p:cNvSpPr>
                <a:spLocks noChangeShapeType="1"/>
              </p:cNvSpPr>
              <p:nvPr/>
            </p:nvSpPr>
            <p:spPr bwMode="auto">
              <a:xfrm rot="16200000" flipV="1">
                <a:off x="4319" y="268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142"/>
              <p:cNvSpPr>
                <a:spLocks noChangeShapeType="1"/>
              </p:cNvSpPr>
              <p:nvPr/>
            </p:nvSpPr>
            <p:spPr bwMode="auto">
              <a:xfrm rot="16200000" flipV="1">
                <a:off x="4271" y="2638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Line 143"/>
              <p:cNvSpPr>
                <a:spLocks noChangeShapeType="1"/>
              </p:cNvSpPr>
              <p:nvPr/>
            </p:nvSpPr>
            <p:spPr bwMode="auto">
              <a:xfrm rot="-5400000">
                <a:off x="4271" y="2446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Arc 144"/>
              <p:cNvSpPr>
                <a:spLocks/>
              </p:cNvSpPr>
              <p:nvPr/>
            </p:nvSpPr>
            <p:spPr bwMode="auto">
              <a:xfrm rot="-5400000">
                <a:off x="3143" y="232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Arc 145"/>
              <p:cNvSpPr>
                <a:spLocks/>
              </p:cNvSpPr>
              <p:nvPr/>
            </p:nvSpPr>
            <p:spPr bwMode="auto">
              <a:xfrm rot="16200000" flipH="1">
                <a:off x="3143" y="256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Line 146"/>
              <p:cNvSpPr>
                <a:spLocks noChangeShapeType="1"/>
              </p:cNvSpPr>
              <p:nvPr/>
            </p:nvSpPr>
            <p:spPr bwMode="auto">
              <a:xfrm rot="-5400000">
                <a:off x="3503" y="26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147"/>
              <p:cNvSpPr>
                <a:spLocks noChangeShapeType="1"/>
              </p:cNvSpPr>
              <p:nvPr/>
            </p:nvSpPr>
            <p:spPr bwMode="auto">
              <a:xfrm rot="-5400000">
                <a:off x="3502" y="215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Line 148"/>
              <p:cNvSpPr>
                <a:spLocks noChangeShapeType="1"/>
              </p:cNvSpPr>
              <p:nvPr/>
            </p:nvSpPr>
            <p:spPr bwMode="auto">
              <a:xfrm rot="-5400000" flipH="1" flipV="1">
                <a:off x="3407" y="254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Line 149"/>
              <p:cNvSpPr>
                <a:spLocks noChangeShapeType="1"/>
              </p:cNvSpPr>
              <p:nvPr/>
            </p:nvSpPr>
            <p:spPr bwMode="auto">
              <a:xfrm rot="-5400000">
                <a:off x="3047" y="242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150"/>
              <p:cNvSpPr>
                <a:spLocks noChangeShapeType="1"/>
              </p:cNvSpPr>
              <p:nvPr/>
            </p:nvSpPr>
            <p:spPr bwMode="auto">
              <a:xfrm rot="-5400000">
                <a:off x="3935" y="2398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151"/>
              <p:cNvSpPr>
                <a:spLocks noChangeShapeType="1"/>
              </p:cNvSpPr>
              <p:nvPr/>
            </p:nvSpPr>
            <p:spPr bwMode="auto">
              <a:xfrm rot="-5400000">
                <a:off x="3790" y="225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Oval 152"/>
              <p:cNvSpPr>
                <a:spLocks noChangeArrowheads="1"/>
              </p:cNvSpPr>
              <p:nvPr/>
            </p:nvSpPr>
            <p:spPr bwMode="auto">
              <a:xfrm rot="-5400000">
                <a:off x="3647" y="263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2" name="Oval 153"/>
              <p:cNvSpPr>
                <a:spLocks noChangeArrowheads="1"/>
              </p:cNvSpPr>
              <p:nvPr/>
            </p:nvSpPr>
            <p:spPr bwMode="auto">
              <a:xfrm rot="-5400000">
                <a:off x="3646" y="235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3" name="Oval 154"/>
              <p:cNvSpPr>
                <a:spLocks noChangeArrowheads="1"/>
              </p:cNvSpPr>
              <p:nvPr/>
            </p:nvSpPr>
            <p:spPr bwMode="auto">
              <a:xfrm rot="-5400000">
                <a:off x="4127" y="263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4" name="Line 155"/>
              <p:cNvSpPr>
                <a:spLocks noChangeShapeType="1"/>
              </p:cNvSpPr>
              <p:nvPr/>
            </p:nvSpPr>
            <p:spPr bwMode="auto">
              <a:xfrm rot="-5400000">
                <a:off x="4752" y="2453"/>
                <a:ext cx="0" cy="48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156"/>
              <p:cNvSpPr>
                <a:spLocks noChangeShapeType="1"/>
              </p:cNvSpPr>
              <p:nvPr/>
            </p:nvSpPr>
            <p:spPr bwMode="auto">
              <a:xfrm rot="-5400000">
                <a:off x="3023" y="1438"/>
                <a:ext cx="0" cy="33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157"/>
              <p:cNvSpPr>
                <a:spLocks noChangeShapeType="1"/>
              </p:cNvSpPr>
              <p:nvPr/>
            </p:nvSpPr>
            <p:spPr bwMode="auto">
              <a:xfrm rot="16200000" flipH="1">
                <a:off x="4491" y="2906"/>
                <a:ext cx="42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Arc 158"/>
              <p:cNvSpPr>
                <a:spLocks/>
              </p:cNvSpPr>
              <p:nvPr/>
            </p:nvSpPr>
            <p:spPr bwMode="auto">
              <a:xfrm rot="16200000" flipV="1">
                <a:off x="2183" y="232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Arc 159"/>
              <p:cNvSpPr>
                <a:spLocks/>
              </p:cNvSpPr>
              <p:nvPr/>
            </p:nvSpPr>
            <p:spPr bwMode="auto">
              <a:xfrm rot="-5400000" flipH="1" flipV="1">
                <a:off x="2183" y="2566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Line 160"/>
              <p:cNvSpPr>
                <a:spLocks noChangeShapeType="1"/>
              </p:cNvSpPr>
              <p:nvPr/>
            </p:nvSpPr>
            <p:spPr bwMode="auto">
              <a:xfrm rot="16200000" flipV="1">
                <a:off x="2063" y="263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161"/>
              <p:cNvSpPr>
                <a:spLocks noChangeShapeType="1"/>
              </p:cNvSpPr>
              <p:nvPr/>
            </p:nvSpPr>
            <p:spPr bwMode="auto">
              <a:xfrm rot="16200000" flipV="1">
                <a:off x="2062" y="215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Line 162"/>
              <p:cNvSpPr>
                <a:spLocks noChangeShapeType="1"/>
              </p:cNvSpPr>
              <p:nvPr/>
            </p:nvSpPr>
            <p:spPr bwMode="auto">
              <a:xfrm rot="16200000" flipH="1">
                <a:off x="1679" y="254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Line 163"/>
              <p:cNvSpPr>
                <a:spLocks noChangeShapeType="1"/>
              </p:cNvSpPr>
              <p:nvPr/>
            </p:nvSpPr>
            <p:spPr bwMode="auto">
              <a:xfrm rot="16200000" flipV="1">
                <a:off x="2519" y="242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164"/>
              <p:cNvSpPr>
                <a:spLocks noChangeShapeType="1"/>
              </p:cNvSpPr>
              <p:nvPr/>
            </p:nvSpPr>
            <p:spPr bwMode="auto">
              <a:xfrm rot="16200000" flipV="1">
                <a:off x="1631" y="2398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165"/>
              <p:cNvSpPr>
                <a:spLocks noChangeShapeType="1"/>
              </p:cNvSpPr>
              <p:nvPr/>
            </p:nvSpPr>
            <p:spPr bwMode="auto">
              <a:xfrm rot="16200000" flipV="1">
                <a:off x="1774" y="225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Oval 166"/>
              <p:cNvSpPr>
                <a:spLocks noChangeArrowheads="1"/>
              </p:cNvSpPr>
              <p:nvPr/>
            </p:nvSpPr>
            <p:spPr bwMode="auto">
              <a:xfrm rot="16200000" flipV="1">
                <a:off x="1823" y="263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76" name="Oval 167"/>
              <p:cNvSpPr>
                <a:spLocks noChangeArrowheads="1"/>
              </p:cNvSpPr>
              <p:nvPr/>
            </p:nvSpPr>
            <p:spPr bwMode="auto">
              <a:xfrm rot="16200000" flipV="1">
                <a:off x="1822" y="235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77" name="Line 168"/>
              <p:cNvSpPr>
                <a:spLocks noChangeShapeType="1"/>
              </p:cNvSpPr>
              <p:nvPr/>
            </p:nvSpPr>
            <p:spPr bwMode="auto">
              <a:xfrm rot="16200000" flipH="1">
                <a:off x="1125" y="291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Line 169"/>
              <p:cNvSpPr>
                <a:spLocks noChangeShapeType="1"/>
              </p:cNvSpPr>
              <p:nvPr/>
            </p:nvSpPr>
            <p:spPr bwMode="auto">
              <a:xfrm rot="-5400000">
                <a:off x="2495" y="625"/>
                <a:ext cx="0" cy="28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Line 170"/>
              <p:cNvSpPr>
                <a:spLocks noChangeShapeType="1"/>
              </p:cNvSpPr>
              <p:nvPr/>
            </p:nvSpPr>
            <p:spPr bwMode="auto">
              <a:xfrm rot="16200000" flipH="1">
                <a:off x="3767" y="2231"/>
                <a:ext cx="33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Line 171"/>
              <p:cNvSpPr>
                <a:spLocks noChangeShapeType="1"/>
              </p:cNvSpPr>
              <p:nvPr/>
            </p:nvSpPr>
            <p:spPr bwMode="auto">
              <a:xfrm rot="16200000" flipH="1">
                <a:off x="1469" y="2231"/>
                <a:ext cx="33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Oval 172"/>
              <p:cNvSpPr>
                <a:spLocks noChangeArrowheads="1"/>
              </p:cNvSpPr>
              <p:nvPr/>
            </p:nvSpPr>
            <p:spPr bwMode="auto">
              <a:xfrm rot="16200000" flipV="1">
                <a:off x="1612" y="204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2" name="Oval 173"/>
              <p:cNvSpPr>
                <a:spLocks noChangeArrowheads="1"/>
              </p:cNvSpPr>
              <p:nvPr/>
            </p:nvSpPr>
            <p:spPr bwMode="auto">
              <a:xfrm rot="16200000" flipV="1">
                <a:off x="3335" y="155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3" name="Oval 174"/>
              <p:cNvSpPr>
                <a:spLocks noChangeArrowheads="1"/>
              </p:cNvSpPr>
              <p:nvPr/>
            </p:nvSpPr>
            <p:spPr bwMode="auto">
              <a:xfrm rot="16200000" flipV="1">
                <a:off x="2182" y="155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4" name="Oval 175"/>
              <p:cNvSpPr>
                <a:spLocks noChangeArrowheads="1"/>
              </p:cNvSpPr>
              <p:nvPr/>
            </p:nvSpPr>
            <p:spPr bwMode="auto">
              <a:xfrm rot="16200000" flipV="1">
                <a:off x="4679" y="267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9230" name="Rectangle 176"/>
            <p:cNvSpPr>
              <a:spLocks noChangeArrowheads="1"/>
            </p:cNvSpPr>
            <p:nvPr/>
          </p:nvSpPr>
          <p:spPr bwMode="auto">
            <a:xfrm>
              <a:off x="2085" y="924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A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9231" name="Rectangle 177"/>
            <p:cNvSpPr>
              <a:spLocks noChangeArrowheads="1"/>
            </p:cNvSpPr>
            <p:nvPr/>
          </p:nvSpPr>
          <p:spPr bwMode="auto">
            <a:xfrm>
              <a:off x="3409" y="940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B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9232" name="Rectangle 178"/>
            <p:cNvSpPr>
              <a:spLocks noChangeArrowheads="1"/>
            </p:cNvSpPr>
            <p:nvPr/>
          </p:nvSpPr>
          <p:spPr bwMode="auto">
            <a:xfrm>
              <a:off x="1292" y="1191"/>
              <a:ext cx="57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Enable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9233" name="Rectangle 179"/>
            <p:cNvSpPr>
              <a:spLocks noChangeArrowheads="1"/>
            </p:cNvSpPr>
            <p:nvPr/>
          </p:nvSpPr>
          <p:spPr bwMode="auto">
            <a:xfrm>
              <a:off x="4172" y="1533"/>
              <a:ext cx="88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520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cs typeface="Times New Roman" pitchFamily="18" charset="0"/>
                </a:rPr>
                <a:t>Direction</a:t>
              </a:r>
              <a:endParaRPr lang="en-US" altLang="en-US" sz="1600" b="1" u="sng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</p:grpSp>
      <p:sp>
        <p:nvSpPr>
          <p:cNvPr id="9225" name="Rectangle 180"/>
          <p:cNvSpPr>
            <a:spLocks noChangeArrowheads="1"/>
          </p:cNvSpPr>
          <p:nvPr/>
        </p:nvSpPr>
        <p:spPr bwMode="auto">
          <a:xfrm>
            <a:off x="711200" y="1408113"/>
            <a:ext cx="134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u="sng">
                <a:solidFill>
                  <a:schemeClr val="accent2"/>
                </a:solidFill>
                <a:cs typeface="Times New Roman" pitchFamily="18" charset="0"/>
              </a:rPr>
              <a:t>Case 1:</a:t>
            </a:r>
            <a:r>
              <a:rPr lang="en-US" altLang="en-US" sz="1600" b="1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cs typeface="Times New Roman" pitchFamily="18" charset="0"/>
              </a:rPr>
              <a:t>Enable = 1</a:t>
            </a:r>
            <a:endParaRPr lang="en-US" altLang="en-US" sz="1600" b="1" u="sng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9226" name="Rectangle 181"/>
          <p:cNvSpPr>
            <a:spLocks noChangeArrowheads="1"/>
          </p:cNvSpPr>
          <p:nvPr/>
        </p:nvSpPr>
        <p:spPr bwMode="auto">
          <a:xfrm>
            <a:off x="685800" y="3365500"/>
            <a:ext cx="1346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u="sng">
                <a:solidFill>
                  <a:schemeClr val="accent2"/>
                </a:solidFill>
                <a:cs typeface="Times New Roman" pitchFamily="18" charset="0"/>
              </a:rPr>
              <a:t>Case 2:</a:t>
            </a:r>
            <a:r>
              <a:rPr lang="en-US" altLang="en-US" sz="1600" b="1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cs typeface="Times New Roman" pitchFamily="18" charset="0"/>
              </a:rPr>
              <a:t>Enable = 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cs typeface="Times New Roman" pitchFamily="18" charset="0"/>
              </a:rPr>
              <a:t>Direction = 0</a:t>
            </a:r>
            <a:endParaRPr lang="en-US" altLang="en-US" sz="1600" b="1" u="sng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9227" name="Rectangle 182"/>
          <p:cNvSpPr>
            <a:spLocks noChangeArrowheads="1"/>
          </p:cNvSpPr>
          <p:nvPr/>
        </p:nvSpPr>
        <p:spPr bwMode="auto">
          <a:xfrm>
            <a:off x="711200" y="5451475"/>
            <a:ext cx="1346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u="sng">
                <a:solidFill>
                  <a:schemeClr val="accent2"/>
                </a:solidFill>
                <a:cs typeface="Times New Roman" pitchFamily="18" charset="0"/>
              </a:rPr>
              <a:t>Case 3:</a:t>
            </a:r>
            <a:r>
              <a:rPr lang="en-US" altLang="en-US" sz="1600" b="1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cs typeface="Times New Roman" pitchFamily="18" charset="0"/>
              </a:rPr>
              <a:t>Enable = 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cs typeface="Times New Roman" pitchFamily="18" charset="0"/>
              </a:rPr>
              <a:t>Direction = 1</a:t>
            </a:r>
            <a:endParaRPr lang="en-US" altLang="en-US" sz="1600" b="1" u="sng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81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2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87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  <a:noFill/>
        </p:spPr>
        <p:txBody>
          <a:bodyPr/>
          <a:lstStyle/>
          <a:p>
            <a:fld id="{A4EBD546-712B-45CE-90AA-06678014FA19}" type="slidenum">
              <a:rPr lang="en-US"/>
              <a:pPr/>
              <a:t>4</a:t>
            </a:fld>
            <a:endParaRPr lang="en-US" dirty="0"/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609600" y="3886201"/>
            <a:ext cx="8229600" cy="2743200"/>
            <a:chOff x="384" y="2607"/>
            <a:chExt cx="4992" cy="1569"/>
          </a:xfrm>
        </p:grpSpPr>
        <p:sp>
          <p:nvSpPr>
            <p:cNvPr id="6255" name="Line 3"/>
            <p:cNvSpPr>
              <a:spLocks noChangeShapeType="1"/>
            </p:cNvSpPr>
            <p:nvPr/>
          </p:nvSpPr>
          <p:spPr bwMode="auto">
            <a:xfrm>
              <a:off x="859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Line 4"/>
            <p:cNvSpPr>
              <a:spLocks noChangeShapeType="1"/>
            </p:cNvSpPr>
            <p:nvPr/>
          </p:nvSpPr>
          <p:spPr bwMode="auto">
            <a:xfrm>
              <a:off x="1335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Line 5"/>
            <p:cNvSpPr>
              <a:spLocks noChangeShapeType="1"/>
            </p:cNvSpPr>
            <p:nvPr/>
          </p:nvSpPr>
          <p:spPr bwMode="auto">
            <a:xfrm>
              <a:off x="1097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Line 6"/>
            <p:cNvSpPr>
              <a:spLocks noChangeShapeType="1"/>
            </p:cNvSpPr>
            <p:nvPr/>
          </p:nvSpPr>
          <p:spPr bwMode="auto">
            <a:xfrm flipV="1">
              <a:off x="1097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Line 7"/>
            <p:cNvSpPr>
              <a:spLocks noChangeShapeType="1"/>
            </p:cNvSpPr>
            <p:nvPr/>
          </p:nvSpPr>
          <p:spPr bwMode="auto">
            <a:xfrm>
              <a:off x="1097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Line 8"/>
            <p:cNvSpPr>
              <a:spLocks noChangeShapeType="1"/>
            </p:cNvSpPr>
            <p:nvPr/>
          </p:nvSpPr>
          <p:spPr bwMode="auto">
            <a:xfrm>
              <a:off x="1335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Line 9"/>
            <p:cNvSpPr>
              <a:spLocks noChangeShapeType="1"/>
            </p:cNvSpPr>
            <p:nvPr/>
          </p:nvSpPr>
          <p:spPr bwMode="auto">
            <a:xfrm>
              <a:off x="1335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Line 10"/>
            <p:cNvSpPr>
              <a:spLocks noChangeShapeType="1"/>
            </p:cNvSpPr>
            <p:nvPr/>
          </p:nvSpPr>
          <p:spPr bwMode="auto">
            <a:xfrm>
              <a:off x="181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Line 11"/>
            <p:cNvSpPr>
              <a:spLocks noChangeShapeType="1"/>
            </p:cNvSpPr>
            <p:nvPr/>
          </p:nvSpPr>
          <p:spPr bwMode="auto">
            <a:xfrm>
              <a:off x="157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Line 12"/>
            <p:cNvSpPr>
              <a:spLocks noChangeShapeType="1"/>
            </p:cNvSpPr>
            <p:nvPr/>
          </p:nvSpPr>
          <p:spPr bwMode="auto">
            <a:xfrm flipV="1">
              <a:off x="157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Line 13"/>
            <p:cNvSpPr>
              <a:spLocks noChangeShapeType="1"/>
            </p:cNvSpPr>
            <p:nvPr/>
          </p:nvSpPr>
          <p:spPr bwMode="auto">
            <a:xfrm>
              <a:off x="1573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Line 14"/>
            <p:cNvSpPr>
              <a:spLocks noChangeShapeType="1"/>
            </p:cNvSpPr>
            <p:nvPr/>
          </p:nvSpPr>
          <p:spPr bwMode="auto">
            <a:xfrm>
              <a:off x="181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Line 15"/>
            <p:cNvSpPr>
              <a:spLocks noChangeShapeType="1"/>
            </p:cNvSpPr>
            <p:nvPr/>
          </p:nvSpPr>
          <p:spPr bwMode="auto">
            <a:xfrm>
              <a:off x="1810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Line 16"/>
            <p:cNvSpPr>
              <a:spLocks noChangeShapeType="1"/>
            </p:cNvSpPr>
            <p:nvPr/>
          </p:nvSpPr>
          <p:spPr bwMode="auto">
            <a:xfrm>
              <a:off x="2286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Line 17"/>
            <p:cNvSpPr>
              <a:spLocks noChangeShapeType="1"/>
            </p:cNvSpPr>
            <p:nvPr/>
          </p:nvSpPr>
          <p:spPr bwMode="auto">
            <a:xfrm flipH="1">
              <a:off x="2048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Line 18"/>
            <p:cNvSpPr>
              <a:spLocks noChangeShapeType="1"/>
            </p:cNvSpPr>
            <p:nvPr/>
          </p:nvSpPr>
          <p:spPr bwMode="auto">
            <a:xfrm flipV="1">
              <a:off x="204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Line 19"/>
            <p:cNvSpPr>
              <a:spLocks noChangeShapeType="1"/>
            </p:cNvSpPr>
            <p:nvPr/>
          </p:nvSpPr>
          <p:spPr bwMode="auto">
            <a:xfrm>
              <a:off x="2048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Line 20"/>
            <p:cNvSpPr>
              <a:spLocks noChangeShapeType="1"/>
            </p:cNvSpPr>
            <p:nvPr/>
          </p:nvSpPr>
          <p:spPr bwMode="auto">
            <a:xfrm>
              <a:off x="2286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Line 21"/>
            <p:cNvSpPr>
              <a:spLocks noChangeShapeType="1"/>
            </p:cNvSpPr>
            <p:nvPr/>
          </p:nvSpPr>
          <p:spPr bwMode="auto">
            <a:xfrm>
              <a:off x="2286" y="2749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Line 22"/>
            <p:cNvSpPr>
              <a:spLocks noChangeShapeType="1"/>
            </p:cNvSpPr>
            <p:nvPr/>
          </p:nvSpPr>
          <p:spPr bwMode="auto">
            <a:xfrm>
              <a:off x="2761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Line 23"/>
            <p:cNvSpPr>
              <a:spLocks noChangeShapeType="1"/>
            </p:cNvSpPr>
            <p:nvPr/>
          </p:nvSpPr>
          <p:spPr bwMode="auto">
            <a:xfrm>
              <a:off x="252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Line 24"/>
            <p:cNvSpPr>
              <a:spLocks noChangeShapeType="1"/>
            </p:cNvSpPr>
            <p:nvPr/>
          </p:nvSpPr>
          <p:spPr bwMode="auto">
            <a:xfrm flipV="1">
              <a:off x="252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Line 25"/>
            <p:cNvSpPr>
              <a:spLocks noChangeShapeType="1"/>
            </p:cNvSpPr>
            <p:nvPr/>
          </p:nvSpPr>
          <p:spPr bwMode="auto">
            <a:xfrm>
              <a:off x="2523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26"/>
            <p:cNvSpPr>
              <a:spLocks noChangeShapeType="1"/>
            </p:cNvSpPr>
            <p:nvPr/>
          </p:nvSpPr>
          <p:spPr bwMode="auto">
            <a:xfrm>
              <a:off x="2761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27"/>
            <p:cNvSpPr>
              <a:spLocks noChangeShapeType="1"/>
            </p:cNvSpPr>
            <p:nvPr/>
          </p:nvSpPr>
          <p:spPr bwMode="auto">
            <a:xfrm>
              <a:off x="2761" y="2749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Line 28"/>
            <p:cNvSpPr>
              <a:spLocks noChangeShapeType="1"/>
            </p:cNvSpPr>
            <p:nvPr/>
          </p:nvSpPr>
          <p:spPr bwMode="auto">
            <a:xfrm>
              <a:off x="3237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29"/>
            <p:cNvSpPr>
              <a:spLocks noChangeShapeType="1"/>
            </p:cNvSpPr>
            <p:nvPr/>
          </p:nvSpPr>
          <p:spPr bwMode="auto">
            <a:xfrm>
              <a:off x="300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30"/>
            <p:cNvSpPr>
              <a:spLocks noChangeShapeType="1"/>
            </p:cNvSpPr>
            <p:nvPr/>
          </p:nvSpPr>
          <p:spPr bwMode="auto">
            <a:xfrm flipV="1">
              <a:off x="300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31"/>
            <p:cNvSpPr>
              <a:spLocks noChangeShapeType="1"/>
            </p:cNvSpPr>
            <p:nvPr/>
          </p:nvSpPr>
          <p:spPr bwMode="auto">
            <a:xfrm>
              <a:off x="3000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Line 32"/>
            <p:cNvSpPr>
              <a:spLocks noChangeShapeType="1"/>
            </p:cNvSpPr>
            <p:nvPr/>
          </p:nvSpPr>
          <p:spPr bwMode="auto">
            <a:xfrm>
              <a:off x="3237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Line 33"/>
            <p:cNvSpPr>
              <a:spLocks noChangeShapeType="1"/>
            </p:cNvSpPr>
            <p:nvPr/>
          </p:nvSpPr>
          <p:spPr bwMode="auto">
            <a:xfrm>
              <a:off x="3237" y="2749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Line 34"/>
            <p:cNvSpPr>
              <a:spLocks noChangeShapeType="1"/>
            </p:cNvSpPr>
            <p:nvPr/>
          </p:nvSpPr>
          <p:spPr bwMode="auto">
            <a:xfrm>
              <a:off x="3712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Line 35"/>
            <p:cNvSpPr>
              <a:spLocks noChangeShapeType="1"/>
            </p:cNvSpPr>
            <p:nvPr/>
          </p:nvSpPr>
          <p:spPr bwMode="auto">
            <a:xfrm>
              <a:off x="3474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Line 36"/>
            <p:cNvSpPr>
              <a:spLocks noChangeShapeType="1"/>
            </p:cNvSpPr>
            <p:nvPr/>
          </p:nvSpPr>
          <p:spPr bwMode="auto">
            <a:xfrm flipV="1">
              <a:off x="3474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Line 37"/>
            <p:cNvSpPr>
              <a:spLocks noChangeShapeType="1"/>
            </p:cNvSpPr>
            <p:nvPr/>
          </p:nvSpPr>
          <p:spPr bwMode="auto">
            <a:xfrm>
              <a:off x="3474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Line 38"/>
            <p:cNvSpPr>
              <a:spLocks noChangeShapeType="1"/>
            </p:cNvSpPr>
            <p:nvPr/>
          </p:nvSpPr>
          <p:spPr bwMode="auto">
            <a:xfrm>
              <a:off x="3712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Line 39"/>
            <p:cNvSpPr>
              <a:spLocks noChangeShapeType="1"/>
            </p:cNvSpPr>
            <p:nvPr/>
          </p:nvSpPr>
          <p:spPr bwMode="auto">
            <a:xfrm>
              <a:off x="3712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Line 40"/>
            <p:cNvSpPr>
              <a:spLocks noChangeShapeType="1"/>
            </p:cNvSpPr>
            <p:nvPr/>
          </p:nvSpPr>
          <p:spPr bwMode="auto">
            <a:xfrm>
              <a:off x="4189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Line 41"/>
            <p:cNvSpPr>
              <a:spLocks noChangeShapeType="1"/>
            </p:cNvSpPr>
            <p:nvPr/>
          </p:nvSpPr>
          <p:spPr bwMode="auto">
            <a:xfrm flipH="1">
              <a:off x="395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Line 42"/>
            <p:cNvSpPr>
              <a:spLocks noChangeShapeType="1"/>
            </p:cNvSpPr>
            <p:nvPr/>
          </p:nvSpPr>
          <p:spPr bwMode="auto">
            <a:xfrm flipV="1">
              <a:off x="395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Line 43"/>
            <p:cNvSpPr>
              <a:spLocks noChangeShapeType="1"/>
            </p:cNvSpPr>
            <p:nvPr/>
          </p:nvSpPr>
          <p:spPr bwMode="auto">
            <a:xfrm>
              <a:off x="3950" y="2607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Line 44"/>
            <p:cNvSpPr>
              <a:spLocks noChangeShapeType="1"/>
            </p:cNvSpPr>
            <p:nvPr/>
          </p:nvSpPr>
          <p:spPr bwMode="auto">
            <a:xfrm>
              <a:off x="4189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Line 45"/>
            <p:cNvSpPr>
              <a:spLocks noChangeShapeType="1"/>
            </p:cNvSpPr>
            <p:nvPr/>
          </p:nvSpPr>
          <p:spPr bwMode="auto">
            <a:xfrm>
              <a:off x="4189" y="2749"/>
              <a:ext cx="1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46"/>
            <p:cNvSpPr>
              <a:spLocks noChangeShapeType="1"/>
            </p:cNvSpPr>
            <p:nvPr/>
          </p:nvSpPr>
          <p:spPr bwMode="auto">
            <a:xfrm>
              <a:off x="859" y="2894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Line 47"/>
            <p:cNvSpPr>
              <a:spLocks noChangeShapeType="1"/>
            </p:cNvSpPr>
            <p:nvPr/>
          </p:nvSpPr>
          <p:spPr bwMode="auto">
            <a:xfrm>
              <a:off x="859" y="3106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Text Box 48"/>
            <p:cNvSpPr txBox="1">
              <a:spLocks noChangeArrowheads="1"/>
            </p:cNvSpPr>
            <p:nvPr/>
          </p:nvSpPr>
          <p:spPr bwMode="auto">
            <a:xfrm>
              <a:off x="384" y="2607"/>
              <a:ext cx="475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Clock</a:t>
              </a:r>
            </a:p>
          </p:txBody>
        </p:sp>
        <p:sp>
          <p:nvSpPr>
            <p:cNvPr id="6301" name="Text Box 49"/>
            <p:cNvSpPr txBox="1">
              <a:spLocks noChangeArrowheads="1"/>
            </p:cNvSpPr>
            <p:nvPr/>
          </p:nvSpPr>
          <p:spPr bwMode="auto">
            <a:xfrm>
              <a:off x="503" y="2894"/>
              <a:ext cx="356" cy="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Q1</a:t>
              </a:r>
            </a:p>
          </p:txBody>
        </p:sp>
        <p:sp>
          <p:nvSpPr>
            <p:cNvPr id="6302" name="Line 50"/>
            <p:cNvSpPr>
              <a:spLocks noChangeShapeType="1"/>
            </p:cNvSpPr>
            <p:nvPr/>
          </p:nvSpPr>
          <p:spPr bwMode="auto">
            <a:xfrm>
              <a:off x="859" y="3250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Line 51"/>
            <p:cNvSpPr>
              <a:spLocks noChangeShapeType="1"/>
            </p:cNvSpPr>
            <p:nvPr/>
          </p:nvSpPr>
          <p:spPr bwMode="auto">
            <a:xfrm>
              <a:off x="859" y="3463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Text Box 52"/>
            <p:cNvSpPr txBox="1">
              <a:spLocks noChangeArrowheads="1"/>
            </p:cNvSpPr>
            <p:nvPr/>
          </p:nvSpPr>
          <p:spPr bwMode="auto">
            <a:xfrm>
              <a:off x="503" y="3250"/>
              <a:ext cx="356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Q2</a:t>
              </a:r>
            </a:p>
          </p:txBody>
        </p:sp>
        <p:sp>
          <p:nvSpPr>
            <p:cNvPr id="6305" name="Line 53"/>
            <p:cNvSpPr>
              <a:spLocks noChangeShapeType="1"/>
            </p:cNvSpPr>
            <p:nvPr/>
          </p:nvSpPr>
          <p:spPr bwMode="auto">
            <a:xfrm>
              <a:off x="859" y="3605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Line 54"/>
            <p:cNvSpPr>
              <a:spLocks noChangeShapeType="1"/>
            </p:cNvSpPr>
            <p:nvPr/>
          </p:nvSpPr>
          <p:spPr bwMode="auto">
            <a:xfrm>
              <a:off x="859" y="3819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Text Box 55"/>
            <p:cNvSpPr txBox="1">
              <a:spLocks noChangeArrowheads="1"/>
            </p:cNvSpPr>
            <p:nvPr/>
          </p:nvSpPr>
          <p:spPr bwMode="auto">
            <a:xfrm>
              <a:off x="503" y="3605"/>
              <a:ext cx="356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Q3</a:t>
              </a:r>
            </a:p>
          </p:txBody>
        </p:sp>
        <p:sp>
          <p:nvSpPr>
            <p:cNvPr id="6308" name="Text Box 56"/>
            <p:cNvSpPr txBox="1">
              <a:spLocks noChangeArrowheads="1"/>
            </p:cNvSpPr>
            <p:nvPr/>
          </p:nvSpPr>
          <p:spPr bwMode="auto">
            <a:xfrm>
              <a:off x="384" y="3962"/>
              <a:ext cx="713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 smtClean="0"/>
                <a:t>Count    </a:t>
              </a:r>
              <a:r>
                <a:rPr lang="en-US" sz="1800" b="1" dirty="0"/>
                <a:t>0</a:t>
              </a:r>
            </a:p>
          </p:txBody>
        </p:sp>
        <p:sp>
          <p:nvSpPr>
            <p:cNvPr id="6309" name="Line 57"/>
            <p:cNvSpPr>
              <a:spLocks noChangeShapeType="1"/>
            </p:cNvSpPr>
            <p:nvPr/>
          </p:nvSpPr>
          <p:spPr bwMode="auto">
            <a:xfrm>
              <a:off x="4189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Line 58"/>
            <p:cNvSpPr>
              <a:spLocks noChangeShapeType="1"/>
            </p:cNvSpPr>
            <p:nvPr/>
          </p:nvSpPr>
          <p:spPr bwMode="auto">
            <a:xfrm>
              <a:off x="4189" y="2749"/>
              <a:ext cx="2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Line 59"/>
            <p:cNvSpPr>
              <a:spLocks noChangeShapeType="1"/>
            </p:cNvSpPr>
            <p:nvPr/>
          </p:nvSpPr>
          <p:spPr bwMode="auto">
            <a:xfrm>
              <a:off x="466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Line 60"/>
            <p:cNvSpPr>
              <a:spLocks noChangeShapeType="1"/>
            </p:cNvSpPr>
            <p:nvPr/>
          </p:nvSpPr>
          <p:spPr bwMode="auto">
            <a:xfrm>
              <a:off x="4425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Line 61"/>
            <p:cNvSpPr>
              <a:spLocks noChangeShapeType="1"/>
            </p:cNvSpPr>
            <p:nvPr/>
          </p:nvSpPr>
          <p:spPr bwMode="auto">
            <a:xfrm flipV="1">
              <a:off x="4425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Line 62"/>
            <p:cNvSpPr>
              <a:spLocks noChangeShapeType="1"/>
            </p:cNvSpPr>
            <p:nvPr/>
          </p:nvSpPr>
          <p:spPr bwMode="auto">
            <a:xfrm>
              <a:off x="4425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Line 63"/>
            <p:cNvSpPr>
              <a:spLocks noChangeShapeType="1"/>
            </p:cNvSpPr>
            <p:nvPr/>
          </p:nvSpPr>
          <p:spPr bwMode="auto">
            <a:xfrm>
              <a:off x="466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Line 64"/>
            <p:cNvSpPr>
              <a:spLocks noChangeShapeType="1"/>
            </p:cNvSpPr>
            <p:nvPr/>
          </p:nvSpPr>
          <p:spPr bwMode="auto">
            <a:xfrm>
              <a:off x="4663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Line 65"/>
            <p:cNvSpPr>
              <a:spLocks noChangeShapeType="1"/>
            </p:cNvSpPr>
            <p:nvPr/>
          </p:nvSpPr>
          <p:spPr bwMode="auto">
            <a:xfrm>
              <a:off x="5138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Line 66"/>
            <p:cNvSpPr>
              <a:spLocks noChangeShapeType="1"/>
            </p:cNvSpPr>
            <p:nvPr/>
          </p:nvSpPr>
          <p:spPr bwMode="auto">
            <a:xfrm>
              <a:off x="4901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Line 67"/>
            <p:cNvSpPr>
              <a:spLocks noChangeShapeType="1"/>
            </p:cNvSpPr>
            <p:nvPr/>
          </p:nvSpPr>
          <p:spPr bwMode="auto">
            <a:xfrm flipV="1">
              <a:off x="4901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Line 68"/>
            <p:cNvSpPr>
              <a:spLocks noChangeShapeType="1"/>
            </p:cNvSpPr>
            <p:nvPr/>
          </p:nvSpPr>
          <p:spPr bwMode="auto">
            <a:xfrm>
              <a:off x="4901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Line 69"/>
            <p:cNvSpPr>
              <a:spLocks noChangeShapeType="1"/>
            </p:cNvSpPr>
            <p:nvPr/>
          </p:nvSpPr>
          <p:spPr bwMode="auto">
            <a:xfrm>
              <a:off x="513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Line 70"/>
            <p:cNvSpPr>
              <a:spLocks noChangeShapeType="1"/>
            </p:cNvSpPr>
            <p:nvPr/>
          </p:nvSpPr>
          <p:spPr bwMode="auto">
            <a:xfrm>
              <a:off x="513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Line 71"/>
            <p:cNvSpPr>
              <a:spLocks noChangeShapeType="1"/>
            </p:cNvSpPr>
            <p:nvPr/>
          </p:nvSpPr>
          <p:spPr bwMode="auto">
            <a:xfrm>
              <a:off x="5138" y="2749"/>
              <a:ext cx="1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Line 72"/>
            <p:cNvSpPr>
              <a:spLocks noChangeShapeType="1"/>
            </p:cNvSpPr>
            <p:nvPr/>
          </p:nvSpPr>
          <p:spPr bwMode="auto">
            <a:xfrm>
              <a:off x="5138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Line 73"/>
            <p:cNvSpPr>
              <a:spLocks noChangeShapeType="1"/>
            </p:cNvSpPr>
            <p:nvPr/>
          </p:nvSpPr>
          <p:spPr bwMode="auto">
            <a:xfrm>
              <a:off x="859" y="3106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6" name="Line 74"/>
            <p:cNvSpPr>
              <a:spLocks noChangeShapeType="1"/>
            </p:cNvSpPr>
            <p:nvPr/>
          </p:nvSpPr>
          <p:spPr bwMode="auto">
            <a:xfrm>
              <a:off x="859" y="3463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7" name="Line 75"/>
            <p:cNvSpPr>
              <a:spLocks noChangeShapeType="1"/>
            </p:cNvSpPr>
            <p:nvPr/>
          </p:nvSpPr>
          <p:spPr bwMode="auto">
            <a:xfrm>
              <a:off x="859" y="3819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" name="Rectangle 79"/>
          <p:cNvSpPr>
            <a:spLocks noChangeArrowheads="1"/>
          </p:cNvSpPr>
          <p:nvPr/>
        </p:nvSpPr>
        <p:spPr bwMode="auto">
          <a:xfrm>
            <a:off x="19050" y="381000"/>
            <a:ext cx="792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</a:rPr>
              <a:t>Ripple Counters</a:t>
            </a:r>
          </a:p>
        </p:txBody>
      </p:sp>
      <p:sp>
        <p:nvSpPr>
          <p:cNvPr id="6151" name="Rectangle 80"/>
          <p:cNvSpPr>
            <a:spLocks noChangeArrowheads="1"/>
          </p:cNvSpPr>
          <p:nvPr/>
        </p:nvSpPr>
        <p:spPr bwMode="auto">
          <a:xfrm>
            <a:off x="95250" y="762000"/>
            <a:ext cx="9048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</a:rPr>
              <a:t>Example 3</a:t>
            </a:r>
            <a:r>
              <a:rPr lang="en-US" sz="2200" dirty="0">
                <a:solidFill>
                  <a:srgbClr val="FF3300"/>
                </a:solidFill>
              </a:rPr>
              <a:t>:  Repeat Example 1 </a:t>
            </a:r>
            <a:r>
              <a:rPr lang="en-US" sz="2200" dirty="0" smtClean="0">
                <a:solidFill>
                  <a:srgbClr val="FF3300"/>
                </a:solidFill>
              </a:rPr>
              <a:t>with clock for </a:t>
            </a:r>
            <a:r>
              <a:rPr lang="en-US" sz="2200" dirty="0">
                <a:solidFill>
                  <a:srgbClr val="FF3300"/>
                </a:solidFill>
              </a:rPr>
              <a:t>flip-</a:t>
            </a:r>
            <a:r>
              <a:rPr lang="en-US" sz="2200" dirty="0" err="1">
                <a:solidFill>
                  <a:srgbClr val="FF3300"/>
                </a:solidFill>
              </a:rPr>
              <a:t>flop</a:t>
            </a:r>
            <a:r>
              <a:rPr lang="en-US" sz="2200" baseline="-25000" dirty="0" err="1">
                <a:solidFill>
                  <a:srgbClr val="FF3300"/>
                </a:solidFill>
              </a:rPr>
              <a:t>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smtClean="0">
                <a:solidFill>
                  <a:srgbClr val="FF3300"/>
                </a:solidFill>
              </a:rPr>
              <a:t>= Q’</a:t>
            </a:r>
            <a:r>
              <a:rPr lang="en-US" sz="2200" baseline="-25000" dirty="0" smtClean="0">
                <a:solidFill>
                  <a:srgbClr val="FF3300"/>
                </a:solidFill>
              </a:rPr>
              <a:t>N-1</a:t>
            </a:r>
            <a:r>
              <a:rPr lang="en-US" sz="2200" dirty="0" smtClean="0">
                <a:solidFill>
                  <a:srgbClr val="FF3300"/>
                </a:solidFill>
              </a:rPr>
              <a:t> </a:t>
            </a:r>
            <a:r>
              <a:rPr lang="en-US" sz="2200" dirty="0">
                <a:solidFill>
                  <a:srgbClr val="FF3300"/>
                </a:solidFill>
              </a:rPr>
              <a:t>for N &gt; 1.</a:t>
            </a:r>
          </a:p>
        </p:txBody>
      </p:sp>
      <p:grpSp>
        <p:nvGrpSpPr>
          <p:cNvPr id="6152" name="Group 185"/>
          <p:cNvGrpSpPr>
            <a:grpSpLocks/>
          </p:cNvGrpSpPr>
          <p:nvPr/>
        </p:nvGrpSpPr>
        <p:grpSpPr bwMode="auto">
          <a:xfrm>
            <a:off x="1275521" y="1524000"/>
            <a:ext cx="6836540" cy="2159000"/>
            <a:chOff x="809" y="1248"/>
            <a:chExt cx="3983" cy="1072"/>
          </a:xfrm>
        </p:grpSpPr>
        <p:sp>
          <p:nvSpPr>
            <p:cNvPr id="6154" name="Rectangle 82"/>
            <p:cNvSpPr>
              <a:spLocks noChangeArrowheads="1"/>
            </p:cNvSpPr>
            <p:nvPr/>
          </p:nvSpPr>
          <p:spPr bwMode="auto">
            <a:xfrm>
              <a:off x="1493" y="1687"/>
              <a:ext cx="498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Rectangle 83"/>
            <p:cNvSpPr>
              <a:spLocks noChangeArrowheads="1"/>
            </p:cNvSpPr>
            <p:nvPr/>
          </p:nvSpPr>
          <p:spPr bwMode="auto">
            <a:xfrm>
              <a:off x="1543" y="1802"/>
              <a:ext cx="14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Rectangle 84"/>
            <p:cNvSpPr>
              <a:spLocks noChangeArrowheads="1"/>
            </p:cNvSpPr>
            <p:nvPr/>
          </p:nvSpPr>
          <p:spPr bwMode="auto">
            <a:xfrm>
              <a:off x="1528" y="1802"/>
              <a:ext cx="13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J1</a:t>
              </a:r>
            </a:p>
          </p:txBody>
        </p:sp>
        <p:sp>
          <p:nvSpPr>
            <p:cNvPr id="6158" name="Rectangle 86"/>
            <p:cNvSpPr>
              <a:spLocks noChangeArrowheads="1"/>
            </p:cNvSpPr>
            <p:nvPr/>
          </p:nvSpPr>
          <p:spPr bwMode="auto">
            <a:xfrm>
              <a:off x="1543" y="2148"/>
              <a:ext cx="167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Rectangle 87"/>
            <p:cNvSpPr>
              <a:spLocks noChangeArrowheads="1"/>
            </p:cNvSpPr>
            <p:nvPr/>
          </p:nvSpPr>
          <p:spPr bwMode="auto">
            <a:xfrm>
              <a:off x="1538" y="2136"/>
              <a:ext cx="1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K1</a:t>
              </a:r>
            </a:p>
          </p:txBody>
        </p:sp>
        <p:sp>
          <p:nvSpPr>
            <p:cNvPr id="6161" name="Rectangle 89"/>
            <p:cNvSpPr>
              <a:spLocks noChangeArrowheads="1"/>
            </p:cNvSpPr>
            <p:nvPr/>
          </p:nvSpPr>
          <p:spPr bwMode="auto">
            <a:xfrm>
              <a:off x="1791" y="1802"/>
              <a:ext cx="17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Rectangle 90"/>
            <p:cNvSpPr>
              <a:spLocks noChangeArrowheads="1"/>
            </p:cNvSpPr>
            <p:nvPr/>
          </p:nvSpPr>
          <p:spPr bwMode="auto">
            <a:xfrm>
              <a:off x="1820" y="1792"/>
              <a:ext cx="1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6164" name="Rectangle 92"/>
            <p:cNvSpPr>
              <a:spLocks noChangeArrowheads="1"/>
            </p:cNvSpPr>
            <p:nvPr/>
          </p:nvSpPr>
          <p:spPr bwMode="auto">
            <a:xfrm>
              <a:off x="1791" y="2148"/>
              <a:ext cx="17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Rectangle 93"/>
            <p:cNvSpPr>
              <a:spLocks noChangeArrowheads="1"/>
            </p:cNvSpPr>
            <p:nvPr/>
          </p:nvSpPr>
          <p:spPr bwMode="auto">
            <a:xfrm>
              <a:off x="1816" y="2154"/>
              <a:ext cx="1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6167" name="Line 95"/>
            <p:cNvSpPr>
              <a:spLocks noChangeShapeType="1"/>
            </p:cNvSpPr>
            <p:nvPr/>
          </p:nvSpPr>
          <p:spPr bwMode="auto">
            <a:xfrm flipV="1">
              <a:off x="1344" y="1861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96"/>
            <p:cNvSpPr>
              <a:spLocks noChangeShapeType="1"/>
            </p:cNvSpPr>
            <p:nvPr/>
          </p:nvSpPr>
          <p:spPr bwMode="auto">
            <a:xfrm flipV="1">
              <a:off x="1344" y="2209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97"/>
            <p:cNvSpPr>
              <a:spLocks noChangeShapeType="1"/>
            </p:cNvSpPr>
            <p:nvPr/>
          </p:nvSpPr>
          <p:spPr bwMode="auto">
            <a:xfrm flipV="1">
              <a:off x="1992" y="1861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98"/>
            <p:cNvSpPr>
              <a:spLocks noChangeShapeType="1"/>
            </p:cNvSpPr>
            <p:nvPr/>
          </p:nvSpPr>
          <p:spPr bwMode="auto">
            <a:xfrm>
              <a:off x="1816" y="2140"/>
              <a:ext cx="12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99"/>
            <p:cNvSpPr>
              <a:spLocks noChangeShapeType="1"/>
            </p:cNvSpPr>
            <p:nvPr/>
          </p:nvSpPr>
          <p:spPr bwMode="auto">
            <a:xfrm>
              <a:off x="1493" y="1974"/>
              <a:ext cx="5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100"/>
            <p:cNvSpPr>
              <a:spLocks noChangeShapeType="1"/>
            </p:cNvSpPr>
            <p:nvPr/>
          </p:nvSpPr>
          <p:spPr bwMode="auto">
            <a:xfrm flipH="1">
              <a:off x="1493" y="2031"/>
              <a:ext cx="50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101"/>
            <p:cNvSpPr>
              <a:spLocks noChangeShapeType="1"/>
            </p:cNvSpPr>
            <p:nvPr/>
          </p:nvSpPr>
          <p:spPr bwMode="auto">
            <a:xfrm>
              <a:off x="1195" y="2033"/>
              <a:ext cx="29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Rectangle 102"/>
            <p:cNvSpPr>
              <a:spLocks noChangeArrowheads="1"/>
            </p:cNvSpPr>
            <p:nvPr/>
          </p:nvSpPr>
          <p:spPr bwMode="auto">
            <a:xfrm>
              <a:off x="877" y="1959"/>
              <a:ext cx="28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Rectangle 103"/>
            <p:cNvSpPr>
              <a:spLocks noChangeArrowheads="1"/>
            </p:cNvSpPr>
            <p:nvPr/>
          </p:nvSpPr>
          <p:spPr bwMode="auto">
            <a:xfrm>
              <a:off x="809" y="1964"/>
              <a:ext cx="3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Clock</a:t>
              </a:r>
            </a:p>
          </p:txBody>
        </p:sp>
        <p:sp>
          <p:nvSpPr>
            <p:cNvPr id="6177" name="Line 105"/>
            <p:cNvSpPr>
              <a:spLocks noChangeShapeType="1"/>
            </p:cNvSpPr>
            <p:nvPr/>
          </p:nvSpPr>
          <p:spPr bwMode="auto">
            <a:xfrm>
              <a:off x="2141" y="1398"/>
              <a:ext cx="1" cy="4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Rectangle 107"/>
            <p:cNvSpPr>
              <a:spLocks noChangeArrowheads="1"/>
            </p:cNvSpPr>
            <p:nvPr/>
          </p:nvSpPr>
          <p:spPr bwMode="auto">
            <a:xfrm>
              <a:off x="1244" y="1802"/>
              <a:ext cx="1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Rectangle 108"/>
            <p:cNvSpPr>
              <a:spLocks noChangeArrowheads="1"/>
            </p:cNvSpPr>
            <p:nvPr/>
          </p:nvSpPr>
          <p:spPr bwMode="auto">
            <a:xfrm>
              <a:off x="1269" y="1810"/>
              <a:ext cx="6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181" name="Rectangle 110"/>
            <p:cNvSpPr>
              <a:spLocks noChangeArrowheads="1"/>
            </p:cNvSpPr>
            <p:nvPr/>
          </p:nvSpPr>
          <p:spPr bwMode="auto">
            <a:xfrm>
              <a:off x="1244" y="2148"/>
              <a:ext cx="10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Rectangle 111"/>
            <p:cNvSpPr>
              <a:spLocks noChangeArrowheads="1"/>
            </p:cNvSpPr>
            <p:nvPr/>
          </p:nvSpPr>
          <p:spPr bwMode="auto">
            <a:xfrm>
              <a:off x="1269" y="2154"/>
              <a:ext cx="6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184" name="Rectangle 113"/>
            <p:cNvSpPr>
              <a:spLocks noChangeArrowheads="1"/>
            </p:cNvSpPr>
            <p:nvPr/>
          </p:nvSpPr>
          <p:spPr bwMode="auto">
            <a:xfrm>
              <a:off x="2538" y="1687"/>
              <a:ext cx="499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Rectangle 114"/>
            <p:cNvSpPr>
              <a:spLocks noChangeArrowheads="1"/>
            </p:cNvSpPr>
            <p:nvPr/>
          </p:nvSpPr>
          <p:spPr bwMode="auto">
            <a:xfrm>
              <a:off x="2588" y="1802"/>
              <a:ext cx="14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Rectangle 115"/>
            <p:cNvSpPr>
              <a:spLocks noChangeArrowheads="1"/>
            </p:cNvSpPr>
            <p:nvPr/>
          </p:nvSpPr>
          <p:spPr bwMode="auto">
            <a:xfrm>
              <a:off x="2570" y="1802"/>
              <a:ext cx="13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J2</a:t>
              </a:r>
            </a:p>
          </p:txBody>
        </p:sp>
        <p:sp>
          <p:nvSpPr>
            <p:cNvPr id="6188" name="Rectangle 117"/>
            <p:cNvSpPr>
              <a:spLocks noChangeArrowheads="1"/>
            </p:cNvSpPr>
            <p:nvPr/>
          </p:nvSpPr>
          <p:spPr bwMode="auto">
            <a:xfrm>
              <a:off x="2588" y="2148"/>
              <a:ext cx="16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Rectangle 118"/>
            <p:cNvSpPr>
              <a:spLocks noChangeArrowheads="1"/>
            </p:cNvSpPr>
            <p:nvPr/>
          </p:nvSpPr>
          <p:spPr bwMode="auto">
            <a:xfrm>
              <a:off x="2566" y="2141"/>
              <a:ext cx="1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K2</a:t>
              </a:r>
            </a:p>
          </p:txBody>
        </p:sp>
        <p:sp>
          <p:nvSpPr>
            <p:cNvPr id="6191" name="Rectangle 120"/>
            <p:cNvSpPr>
              <a:spLocks noChangeArrowheads="1"/>
            </p:cNvSpPr>
            <p:nvPr/>
          </p:nvSpPr>
          <p:spPr bwMode="auto">
            <a:xfrm>
              <a:off x="2838" y="1802"/>
              <a:ext cx="17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Rectangle 121"/>
            <p:cNvSpPr>
              <a:spLocks noChangeArrowheads="1"/>
            </p:cNvSpPr>
            <p:nvPr/>
          </p:nvSpPr>
          <p:spPr bwMode="auto">
            <a:xfrm>
              <a:off x="2833" y="1802"/>
              <a:ext cx="1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6194" name="Rectangle 123"/>
            <p:cNvSpPr>
              <a:spLocks noChangeArrowheads="1"/>
            </p:cNvSpPr>
            <p:nvPr/>
          </p:nvSpPr>
          <p:spPr bwMode="auto">
            <a:xfrm>
              <a:off x="2838" y="2148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Rectangle 124"/>
            <p:cNvSpPr>
              <a:spLocks noChangeArrowheads="1"/>
            </p:cNvSpPr>
            <p:nvPr/>
          </p:nvSpPr>
          <p:spPr bwMode="auto">
            <a:xfrm>
              <a:off x="2863" y="2154"/>
              <a:ext cx="1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6197" name="Line 126"/>
            <p:cNvSpPr>
              <a:spLocks noChangeShapeType="1"/>
            </p:cNvSpPr>
            <p:nvPr/>
          </p:nvSpPr>
          <p:spPr bwMode="auto">
            <a:xfrm flipV="1">
              <a:off x="2389" y="1861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Line 127"/>
            <p:cNvSpPr>
              <a:spLocks noChangeShapeType="1"/>
            </p:cNvSpPr>
            <p:nvPr/>
          </p:nvSpPr>
          <p:spPr bwMode="auto">
            <a:xfrm flipV="1">
              <a:off x="2389" y="2209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Line 128"/>
            <p:cNvSpPr>
              <a:spLocks noChangeShapeType="1"/>
            </p:cNvSpPr>
            <p:nvPr/>
          </p:nvSpPr>
          <p:spPr bwMode="auto">
            <a:xfrm flipV="1">
              <a:off x="3037" y="1861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Line 129"/>
            <p:cNvSpPr>
              <a:spLocks noChangeShapeType="1"/>
            </p:cNvSpPr>
            <p:nvPr/>
          </p:nvSpPr>
          <p:spPr bwMode="auto">
            <a:xfrm>
              <a:off x="2863" y="2140"/>
              <a:ext cx="14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Line 130"/>
            <p:cNvSpPr>
              <a:spLocks noChangeShapeType="1"/>
            </p:cNvSpPr>
            <p:nvPr/>
          </p:nvSpPr>
          <p:spPr bwMode="auto">
            <a:xfrm>
              <a:off x="2538" y="1974"/>
              <a:ext cx="5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Line 131"/>
            <p:cNvSpPr>
              <a:spLocks noChangeShapeType="1"/>
            </p:cNvSpPr>
            <p:nvPr/>
          </p:nvSpPr>
          <p:spPr bwMode="auto">
            <a:xfrm flipH="1">
              <a:off x="2538" y="2031"/>
              <a:ext cx="50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Line 132"/>
            <p:cNvSpPr>
              <a:spLocks noChangeShapeType="1"/>
            </p:cNvSpPr>
            <p:nvPr/>
          </p:nvSpPr>
          <p:spPr bwMode="auto">
            <a:xfrm>
              <a:off x="2141" y="2031"/>
              <a:ext cx="397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Line 133"/>
            <p:cNvSpPr>
              <a:spLocks noChangeShapeType="1"/>
            </p:cNvSpPr>
            <p:nvPr/>
          </p:nvSpPr>
          <p:spPr bwMode="auto">
            <a:xfrm>
              <a:off x="3186" y="1398"/>
              <a:ext cx="2" cy="46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Rectangle 135"/>
            <p:cNvSpPr>
              <a:spLocks noChangeArrowheads="1"/>
            </p:cNvSpPr>
            <p:nvPr/>
          </p:nvSpPr>
          <p:spPr bwMode="auto">
            <a:xfrm>
              <a:off x="2290" y="1802"/>
              <a:ext cx="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Rectangle 136"/>
            <p:cNvSpPr>
              <a:spLocks noChangeArrowheads="1"/>
            </p:cNvSpPr>
            <p:nvPr/>
          </p:nvSpPr>
          <p:spPr bwMode="auto">
            <a:xfrm>
              <a:off x="2315" y="1810"/>
              <a:ext cx="6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208" name="Rectangle 138"/>
            <p:cNvSpPr>
              <a:spLocks noChangeArrowheads="1"/>
            </p:cNvSpPr>
            <p:nvPr/>
          </p:nvSpPr>
          <p:spPr bwMode="auto">
            <a:xfrm>
              <a:off x="2290" y="2148"/>
              <a:ext cx="9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Rectangle 139"/>
            <p:cNvSpPr>
              <a:spLocks noChangeArrowheads="1"/>
            </p:cNvSpPr>
            <p:nvPr/>
          </p:nvSpPr>
          <p:spPr bwMode="auto">
            <a:xfrm>
              <a:off x="2315" y="2154"/>
              <a:ext cx="6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211" name="Rectangle 141"/>
            <p:cNvSpPr>
              <a:spLocks noChangeArrowheads="1"/>
            </p:cNvSpPr>
            <p:nvPr/>
          </p:nvSpPr>
          <p:spPr bwMode="auto">
            <a:xfrm>
              <a:off x="3585" y="1687"/>
              <a:ext cx="497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Rectangle 142"/>
            <p:cNvSpPr>
              <a:spLocks noChangeArrowheads="1"/>
            </p:cNvSpPr>
            <p:nvPr/>
          </p:nvSpPr>
          <p:spPr bwMode="auto">
            <a:xfrm>
              <a:off x="3634" y="1802"/>
              <a:ext cx="14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Rectangle 143"/>
            <p:cNvSpPr>
              <a:spLocks noChangeArrowheads="1"/>
            </p:cNvSpPr>
            <p:nvPr/>
          </p:nvSpPr>
          <p:spPr bwMode="auto">
            <a:xfrm>
              <a:off x="3634" y="1792"/>
              <a:ext cx="13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J3</a:t>
              </a:r>
            </a:p>
          </p:txBody>
        </p:sp>
        <p:sp>
          <p:nvSpPr>
            <p:cNvPr id="6215" name="Rectangle 145"/>
            <p:cNvSpPr>
              <a:spLocks noChangeArrowheads="1"/>
            </p:cNvSpPr>
            <p:nvPr/>
          </p:nvSpPr>
          <p:spPr bwMode="auto">
            <a:xfrm>
              <a:off x="3634" y="2148"/>
              <a:ext cx="16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Rectangle 146"/>
            <p:cNvSpPr>
              <a:spLocks noChangeArrowheads="1"/>
            </p:cNvSpPr>
            <p:nvPr/>
          </p:nvSpPr>
          <p:spPr bwMode="auto">
            <a:xfrm>
              <a:off x="3605" y="2148"/>
              <a:ext cx="1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K3</a:t>
              </a:r>
            </a:p>
          </p:txBody>
        </p:sp>
        <p:sp>
          <p:nvSpPr>
            <p:cNvPr id="6218" name="Rectangle 148"/>
            <p:cNvSpPr>
              <a:spLocks noChangeArrowheads="1"/>
            </p:cNvSpPr>
            <p:nvPr/>
          </p:nvSpPr>
          <p:spPr bwMode="auto">
            <a:xfrm>
              <a:off x="3883" y="1802"/>
              <a:ext cx="17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Rectangle 149"/>
            <p:cNvSpPr>
              <a:spLocks noChangeArrowheads="1"/>
            </p:cNvSpPr>
            <p:nvPr/>
          </p:nvSpPr>
          <p:spPr bwMode="auto">
            <a:xfrm>
              <a:off x="3904" y="1802"/>
              <a:ext cx="1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Q3</a:t>
              </a:r>
            </a:p>
          </p:txBody>
        </p:sp>
        <p:sp>
          <p:nvSpPr>
            <p:cNvPr id="6221" name="Rectangle 151"/>
            <p:cNvSpPr>
              <a:spLocks noChangeArrowheads="1"/>
            </p:cNvSpPr>
            <p:nvPr/>
          </p:nvSpPr>
          <p:spPr bwMode="auto">
            <a:xfrm>
              <a:off x="3883" y="2148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Rectangle 152"/>
            <p:cNvSpPr>
              <a:spLocks noChangeArrowheads="1"/>
            </p:cNvSpPr>
            <p:nvPr/>
          </p:nvSpPr>
          <p:spPr bwMode="auto">
            <a:xfrm>
              <a:off x="3908" y="2154"/>
              <a:ext cx="1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Q3</a:t>
              </a:r>
            </a:p>
          </p:txBody>
        </p:sp>
        <p:sp>
          <p:nvSpPr>
            <p:cNvPr id="6224" name="Line 154"/>
            <p:cNvSpPr>
              <a:spLocks noChangeShapeType="1"/>
            </p:cNvSpPr>
            <p:nvPr/>
          </p:nvSpPr>
          <p:spPr bwMode="auto">
            <a:xfrm flipV="1">
              <a:off x="3434" y="1861"/>
              <a:ext cx="1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Line 155"/>
            <p:cNvSpPr>
              <a:spLocks noChangeShapeType="1"/>
            </p:cNvSpPr>
            <p:nvPr/>
          </p:nvSpPr>
          <p:spPr bwMode="auto">
            <a:xfrm flipV="1">
              <a:off x="3434" y="2207"/>
              <a:ext cx="1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Line 156"/>
            <p:cNvSpPr>
              <a:spLocks noChangeShapeType="1"/>
            </p:cNvSpPr>
            <p:nvPr/>
          </p:nvSpPr>
          <p:spPr bwMode="auto">
            <a:xfrm>
              <a:off x="4082" y="1859"/>
              <a:ext cx="15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Line 157"/>
            <p:cNvSpPr>
              <a:spLocks noChangeShapeType="1"/>
            </p:cNvSpPr>
            <p:nvPr/>
          </p:nvSpPr>
          <p:spPr bwMode="auto">
            <a:xfrm>
              <a:off x="3908" y="2140"/>
              <a:ext cx="12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Line 158"/>
            <p:cNvSpPr>
              <a:spLocks noChangeShapeType="1"/>
            </p:cNvSpPr>
            <p:nvPr/>
          </p:nvSpPr>
          <p:spPr bwMode="auto">
            <a:xfrm>
              <a:off x="3585" y="1974"/>
              <a:ext cx="49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Line 159"/>
            <p:cNvSpPr>
              <a:spLocks noChangeShapeType="1"/>
            </p:cNvSpPr>
            <p:nvPr/>
          </p:nvSpPr>
          <p:spPr bwMode="auto">
            <a:xfrm flipH="1">
              <a:off x="3585" y="2031"/>
              <a:ext cx="49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Line 160"/>
            <p:cNvSpPr>
              <a:spLocks noChangeShapeType="1"/>
            </p:cNvSpPr>
            <p:nvPr/>
          </p:nvSpPr>
          <p:spPr bwMode="auto">
            <a:xfrm>
              <a:off x="3186" y="2031"/>
              <a:ext cx="399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161"/>
            <p:cNvSpPr>
              <a:spLocks noChangeShapeType="1"/>
            </p:cNvSpPr>
            <p:nvPr/>
          </p:nvSpPr>
          <p:spPr bwMode="auto">
            <a:xfrm flipH="1">
              <a:off x="4232" y="1398"/>
              <a:ext cx="0" cy="4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Oval 162"/>
            <p:cNvSpPr>
              <a:spLocks noChangeArrowheads="1"/>
            </p:cNvSpPr>
            <p:nvPr/>
          </p:nvSpPr>
          <p:spPr bwMode="auto">
            <a:xfrm>
              <a:off x="4213" y="1838"/>
              <a:ext cx="44" cy="5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Rectangle 163"/>
            <p:cNvSpPr>
              <a:spLocks noChangeArrowheads="1"/>
            </p:cNvSpPr>
            <p:nvPr/>
          </p:nvSpPr>
          <p:spPr bwMode="auto">
            <a:xfrm>
              <a:off x="3335" y="1802"/>
              <a:ext cx="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Rectangle 164"/>
            <p:cNvSpPr>
              <a:spLocks noChangeArrowheads="1"/>
            </p:cNvSpPr>
            <p:nvPr/>
          </p:nvSpPr>
          <p:spPr bwMode="auto">
            <a:xfrm>
              <a:off x="3360" y="1810"/>
              <a:ext cx="6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236" name="Rectangle 166"/>
            <p:cNvSpPr>
              <a:spLocks noChangeArrowheads="1"/>
            </p:cNvSpPr>
            <p:nvPr/>
          </p:nvSpPr>
          <p:spPr bwMode="auto">
            <a:xfrm>
              <a:off x="3335" y="2148"/>
              <a:ext cx="9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Rectangle 167"/>
            <p:cNvSpPr>
              <a:spLocks noChangeArrowheads="1"/>
            </p:cNvSpPr>
            <p:nvPr/>
          </p:nvSpPr>
          <p:spPr bwMode="auto">
            <a:xfrm>
              <a:off x="3360" y="2154"/>
              <a:ext cx="6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239" name="Oval 169"/>
            <p:cNvSpPr>
              <a:spLocks noChangeArrowheads="1"/>
            </p:cNvSpPr>
            <p:nvPr/>
          </p:nvSpPr>
          <p:spPr bwMode="auto">
            <a:xfrm>
              <a:off x="2489" y="2003"/>
              <a:ext cx="49" cy="6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Oval 170"/>
            <p:cNvSpPr>
              <a:spLocks noChangeArrowheads="1"/>
            </p:cNvSpPr>
            <p:nvPr/>
          </p:nvSpPr>
          <p:spPr bwMode="auto">
            <a:xfrm>
              <a:off x="1443" y="2003"/>
              <a:ext cx="50" cy="6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Oval 171"/>
            <p:cNvSpPr>
              <a:spLocks noChangeArrowheads="1"/>
            </p:cNvSpPr>
            <p:nvPr/>
          </p:nvSpPr>
          <p:spPr bwMode="auto">
            <a:xfrm>
              <a:off x="3535" y="2003"/>
              <a:ext cx="50" cy="6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Rectangle 172"/>
            <p:cNvSpPr>
              <a:spLocks noChangeArrowheads="1"/>
            </p:cNvSpPr>
            <p:nvPr/>
          </p:nvSpPr>
          <p:spPr bwMode="auto">
            <a:xfrm>
              <a:off x="4181" y="1248"/>
              <a:ext cx="17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Rectangle 173"/>
            <p:cNvSpPr>
              <a:spLocks noChangeArrowheads="1"/>
            </p:cNvSpPr>
            <p:nvPr/>
          </p:nvSpPr>
          <p:spPr bwMode="auto">
            <a:xfrm>
              <a:off x="4206" y="1254"/>
              <a:ext cx="58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Q3 (MSB)</a:t>
              </a:r>
            </a:p>
          </p:txBody>
        </p:sp>
        <p:sp>
          <p:nvSpPr>
            <p:cNvPr id="6244" name="Rectangle 174"/>
            <p:cNvSpPr>
              <a:spLocks noChangeArrowheads="1"/>
            </p:cNvSpPr>
            <p:nvPr/>
          </p:nvSpPr>
          <p:spPr bwMode="auto">
            <a:xfrm>
              <a:off x="4332" y="1254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6245" name="Rectangle 175"/>
            <p:cNvSpPr>
              <a:spLocks noChangeArrowheads="1"/>
            </p:cNvSpPr>
            <p:nvPr/>
          </p:nvSpPr>
          <p:spPr bwMode="auto">
            <a:xfrm>
              <a:off x="3136" y="1248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Rectangle 176"/>
            <p:cNvSpPr>
              <a:spLocks noChangeArrowheads="1"/>
            </p:cNvSpPr>
            <p:nvPr/>
          </p:nvSpPr>
          <p:spPr bwMode="auto">
            <a:xfrm>
              <a:off x="3161" y="1254"/>
              <a:ext cx="1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6247" name="Rectangle 177"/>
            <p:cNvSpPr>
              <a:spLocks noChangeArrowheads="1"/>
            </p:cNvSpPr>
            <p:nvPr/>
          </p:nvSpPr>
          <p:spPr bwMode="auto">
            <a:xfrm>
              <a:off x="3285" y="1254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6248" name="Rectangle 178"/>
            <p:cNvSpPr>
              <a:spLocks noChangeArrowheads="1"/>
            </p:cNvSpPr>
            <p:nvPr/>
          </p:nvSpPr>
          <p:spPr bwMode="auto">
            <a:xfrm>
              <a:off x="2091" y="1248"/>
              <a:ext cx="447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Rectangle 179"/>
            <p:cNvSpPr>
              <a:spLocks noChangeArrowheads="1"/>
            </p:cNvSpPr>
            <p:nvPr/>
          </p:nvSpPr>
          <p:spPr bwMode="auto">
            <a:xfrm>
              <a:off x="2116" y="1254"/>
              <a:ext cx="54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 (LSB)</a:t>
              </a:r>
            </a:p>
          </p:txBody>
        </p:sp>
        <p:sp>
          <p:nvSpPr>
            <p:cNvPr id="6250" name="Rectangle 180"/>
            <p:cNvSpPr>
              <a:spLocks noChangeArrowheads="1"/>
            </p:cNvSpPr>
            <p:nvPr/>
          </p:nvSpPr>
          <p:spPr bwMode="auto">
            <a:xfrm>
              <a:off x="2508" y="1254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6251" name="Line 181"/>
            <p:cNvSpPr>
              <a:spLocks noChangeShapeType="1"/>
            </p:cNvSpPr>
            <p:nvPr/>
          </p:nvSpPr>
          <p:spPr bwMode="auto">
            <a:xfrm>
              <a:off x="1992" y="2209"/>
              <a:ext cx="15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Line 182"/>
            <p:cNvSpPr>
              <a:spLocks noChangeShapeType="1"/>
            </p:cNvSpPr>
            <p:nvPr/>
          </p:nvSpPr>
          <p:spPr bwMode="auto">
            <a:xfrm flipH="1">
              <a:off x="2141" y="2033"/>
              <a:ext cx="1" cy="1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Line 183"/>
            <p:cNvSpPr>
              <a:spLocks noChangeShapeType="1"/>
            </p:cNvSpPr>
            <p:nvPr/>
          </p:nvSpPr>
          <p:spPr bwMode="auto">
            <a:xfrm>
              <a:off x="3037" y="2209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Line 184"/>
            <p:cNvSpPr>
              <a:spLocks noChangeShapeType="1"/>
            </p:cNvSpPr>
            <p:nvPr/>
          </p:nvSpPr>
          <p:spPr bwMode="auto">
            <a:xfrm flipH="1">
              <a:off x="3185" y="2033"/>
              <a:ext cx="1" cy="1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5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394252"/>
            <a:ext cx="1752600" cy="74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u="sng" dirty="0">
                <a:solidFill>
                  <a:schemeClr val="accent2"/>
                </a:solidFill>
                <a:cs typeface="Times New Roman" pitchFamily="18" charset="0"/>
              </a:rPr>
              <a:t>Octal 3-state transceiver: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685800" y="6561138"/>
            <a:ext cx="73914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400" b="1">
                <a:solidFill>
                  <a:schemeClr val="accent2"/>
                </a:solidFill>
                <a:cs typeface="Times New Roman" pitchFamily="18" charset="0"/>
              </a:rPr>
              <a:t>Reference:  John Wakerly, </a:t>
            </a:r>
            <a:r>
              <a:rPr lang="en-US" altLang="en-US" sz="1400" b="1" u="sng">
                <a:solidFill>
                  <a:schemeClr val="accent2"/>
                </a:solidFill>
                <a:cs typeface="Times New Roman" pitchFamily="18" charset="0"/>
              </a:rPr>
              <a:t>Digital Design – Principles &amp; Practices, 3</a:t>
            </a:r>
            <a:r>
              <a:rPr lang="en-US" altLang="en-US" sz="1400" b="1" u="sng" baseline="30000">
                <a:solidFill>
                  <a:schemeClr val="accent2"/>
                </a:solidFill>
                <a:cs typeface="Times New Roman" pitchFamily="18" charset="0"/>
              </a:rPr>
              <a:t>rd</a:t>
            </a:r>
            <a:r>
              <a:rPr lang="en-US" altLang="en-US" sz="1400" b="1" u="sng">
                <a:solidFill>
                  <a:schemeClr val="accent2"/>
                </a:solidFill>
                <a:cs typeface="Times New Roman" pitchFamily="18" charset="0"/>
              </a:rPr>
              <a:t> Edition</a:t>
            </a:r>
            <a:r>
              <a:rPr lang="en-US" altLang="en-US" sz="1400" b="1">
                <a:solidFill>
                  <a:schemeClr val="accent2"/>
                </a:solidFill>
                <a:cs typeface="Times New Roman" pitchFamily="18" charset="0"/>
              </a:rPr>
              <a:t>, Prentice-Hall</a:t>
            </a:r>
          </a:p>
        </p:txBody>
      </p:sp>
      <p:pic>
        <p:nvPicPr>
          <p:cNvPr id="10247" name="Picture 8" descr="3-State Transceiver (Wakerly, p38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6324600" cy="60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14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 descr="Bus Transceiver (Wakerly, p39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54176"/>
            <a:ext cx="5286375" cy="60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381000"/>
            <a:ext cx="373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u="sng" dirty="0">
                <a:solidFill>
                  <a:schemeClr val="accent2"/>
                </a:solidFill>
                <a:cs typeface="Times New Roman" pitchFamily="18" charset="0"/>
              </a:rPr>
              <a:t>Application</a:t>
            </a: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:  Octal 3-state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transceiver used to connect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dirty="0">
                <a:solidFill>
                  <a:schemeClr val="accent2"/>
                </a:solidFill>
                <a:cs typeface="Times New Roman" pitchFamily="18" charset="0"/>
              </a:rPr>
              <a:t>two data buses: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685800" y="6484938"/>
            <a:ext cx="7543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400" b="1">
                <a:solidFill>
                  <a:schemeClr val="accent2"/>
                </a:solidFill>
                <a:cs typeface="Times New Roman" pitchFamily="18" charset="0"/>
              </a:rPr>
              <a:t>Reference:  John Wakerly, </a:t>
            </a:r>
            <a:r>
              <a:rPr lang="en-US" altLang="en-US" sz="1400" b="1" u="sng">
                <a:solidFill>
                  <a:schemeClr val="accent2"/>
                </a:solidFill>
                <a:cs typeface="Times New Roman" pitchFamily="18" charset="0"/>
              </a:rPr>
              <a:t>Digital Design – Principles &amp; Practices, 3</a:t>
            </a:r>
            <a:r>
              <a:rPr lang="en-US" altLang="en-US" sz="1400" b="1" u="sng" baseline="30000">
                <a:solidFill>
                  <a:schemeClr val="accent2"/>
                </a:solidFill>
                <a:cs typeface="Times New Roman" pitchFamily="18" charset="0"/>
              </a:rPr>
              <a:t>rd</a:t>
            </a:r>
            <a:r>
              <a:rPr lang="en-US" altLang="en-US" sz="1400" b="1" u="sng">
                <a:solidFill>
                  <a:schemeClr val="accent2"/>
                </a:solidFill>
                <a:cs typeface="Times New Roman" pitchFamily="18" charset="0"/>
              </a:rPr>
              <a:t> Edition</a:t>
            </a:r>
            <a:r>
              <a:rPr lang="en-US" altLang="en-US" sz="1400" b="1">
                <a:solidFill>
                  <a:schemeClr val="accent2"/>
                </a:solidFill>
                <a:cs typeface="Times New Roman" pitchFamily="18" charset="0"/>
              </a:rPr>
              <a:t>, Prentice-Hall</a:t>
            </a:r>
          </a:p>
        </p:txBody>
      </p:sp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838200" y="2638425"/>
            <a:ext cx="1943100" cy="1190625"/>
            <a:chOff x="432" y="912"/>
            <a:chExt cx="1224" cy="750"/>
          </a:xfrm>
        </p:grpSpPr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432" y="912"/>
              <a:ext cx="122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66CC"/>
                  </a:solidFill>
                </a:rPr>
                <a:t>Figure 5-60</a:t>
              </a:r>
            </a:p>
            <a:p>
              <a:pPr eaLnBrk="1" hangingPunct="1"/>
              <a:r>
                <a:rPr lang="en-US" altLang="en-US" sz="1800">
                  <a:solidFill>
                    <a:srgbClr val="0066CC"/>
                  </a:solidFill>
                </a:rPr>
                <a:t>Bidirectional buses</a:t>
              </a:r>
            </a:p>
            <a:p>
              <a:pPr eaLnBrk="1" hangingPunct="1"/>
              <a:r>
                <a:rPr lang="en-US" altLang="en-US" sz="1800">
                  <a:solidFill>
                    <a:srgbClr val="0066CC"/>
                  </a:solidFill>
                </a:rPr>
                <a:t>and transceiver</a:t>
              </a:r>
            </a:p>
            <a:p>
              <a:pPr eaLnBrk="1" hangingPunct="1"/>
              <a:r>
                <a:rPr lang="en-US" altLang="en-US" sz="1800">
                  <a:solidFill>
                    <a:srgbClr val="0066CC"/>
                  </a:solidFill>
                </a:rPr>
                <a:t>operation.</a:t>
              </a:r>
            </a:p>
          </p:txBody>
        </p:sp>
        <p:sp>
          <p:nvSpPr>
            <p:cNvPr id="11275" name="Line 10"/>
            <p:cNvSpPr>
              <a:spLocks noChangeShapeType="1"/>
            </p:cNvSpPr>
            <p:nvPr/>
          </p:nvSpPr>
          <p:spPr bwMode="auto">
            <a:xfrm>
              <a:off x="528" y="912"/>
              <a:ext cx="7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86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394252"/>
            <a:ext cx="9144000" cy="128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u="sng" dirty="0">
                <a:solidFill>
                  <a:schemeClr val="accent2"/>
                </a:solidFill>
                <a:cs typeface="Times New Roman" pitchFamily="18" charset="0"/>
              </a:rPr>
              <a:t>Tri-state outputs with PLD’s</a:t>
            </a: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Recall that the GAL22V10 PLD was discussed earlier.  It has 22 Output Logic </a:t>
            </a:r>
            <a:r>
              <a:rPr lang="en-US" altLang="en-US" sz="2200" dirty="0" err="1">
                <a:solidFill>
                  <a:schemeClr val="accent2"/>
                </a:solidFill>
                <a:cs typeface="Times New Roman" pitchFamily="18" charset="0"/>
              </a:rPr>
              <a:t>MacroCells</a:t>
            </a: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 (OLMCs) that can be configured as inputs or outputs.  How is this possible?  By using </a:t>
            </a:r>
            <a:r>
              <a:rPr lang="en-US" altLang="en-US" sz="2200" b="1" i="1" u="sng" dirty="0">
                <a:solidFill>
                  <a:schemeClr val="accent2"/>
                </a:solidFill>
                <a:cs typeface="Times New Roman" pitchFamily="18" charset="0"/>
              </a:rPr>
              <a:t>tri-state buffers</a:t>
            </a:r>
            <a:r>
              <a:rPr lang="en-US" altLang="en-US" sz="220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</p:txBody>
      </p:sp>
      <p:grpSp>
        <p:nvGrpSpPr>
          <p:cNvPr id="12294" name="Group 10"/>
          <p:cNvGrpSpPr>
            <a:grpSpLocks/>
          </p:cNvGrpSpPr>
          <p:nvPr/>
        </p:nvGrpSpPr>
        <p:grpSpPr bwMode="auto">
          <a:xfrm>
            <a:off x="685800" y="1600200"/>
            <a:ext cx="8229600" cy="5105400"/>
            <a:chOff x="685800" y="1524000"/>
            <a:chExt cx="8229600" cy="5105400"/>
          </a:xfrm>
        </p:grpSpPr>
        <p:pic>
          <p:nvPicPr>
            <p:cNvPr id="12296" name="Picture 57" descr="Gal22V10 Fuse Ma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7" t="12122" r="15674" b="16739"/>
            <a:stretch>
              <a:fillRect/>
            </a:stretch>
          </p:blipFill>
          <p:spPr bwMode="auto">
            <a:xfrm>
              <a:off x="685800" y="1524000"/>
              <a:ext cx="4078288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58" descr="Gal22V10 Fuse Ma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18" t="21252" r="21851" b="74161"/>
            <a:stretch>
              <a:fillRect/>
            </a:stretch>
          </p:blipFill>
          <p:spPr bwMode="auto">
            <a:xfrm>
              <a:off x="5105400" y="3429000"/>
              <a:ext cx="3810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Oval 59"/>
            <p:cNvSpPr>
              <a:spLocks noChangeArrowheads="1"/>
            </p:cNvSpPr>
            <p:nvPr/>
          </p:nvSpPr>
          <p:spPr bwMode="auto">
            <a:xfrm>
              <a:off x="3352800" y="2057400"/>
              <a:ext cx="1066800" cy="6096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2299" name="Line 60"/>
            <p:cNvSpPr>
              <a:spLocks noChangeShapeType="1"/>
            </p:cNvSpPr>
            <p:nvPr/>
          </p:nvSpPr>
          <p:spPr bwMode="auto">
            <a:xfrm>
              <a:off x="4419600" y="2438400"/>
              <a:ext cx="1295400" cy="838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29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609600" y="3683001"/>
            <a:ext cx="8305800" cy="2946399"/>
            <a:chOff x="384" y="2607"/>
            <a:chExt cx="4992" cy="1569"/>
          </a:xfrm>
        </p:grpSpPr>
        <p:sp>
          <p:nvSpPr>
            <p:cNvPr id="7276" name="Line 3"/>
            <p:cNvSpPr>
              <a:spLocks noChangeShapeType="1"/>
            </p:cNvSpPr>
            <p:nvPr/>
          </p:nvSpPr>
          <p:spPr bwMode="auto">
            <a:xfrm>
              <a:off x="859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Line 4"/>
            <p:cNvSpPr>
              <a:spLocks noChangeShapeType="1"/>
            </p:cNvSpPr>
            <p:nvPr/>
          </p:nvSpPr>
          <p:spPr bwMode="auto">
            <a:xfrm>
              <a:off x="1335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Line 5"/>
            <p:cNvSpPr>
              <a:spLocks noChangeShapeType="1"/>
            </p:cNvSpPr>
            <p:nvPr/>
          </p:nvSpPr>
          <p:spPr bwMode="auto">
            <a:xfrm>
              <a:off x="1097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Line 6"/>
            <p:cNvSpPr>
              <a:spLocks noChangeShapeType="1"/>
            </p:cNvSpPr>
            <p:nvPr/>
          </p:nvSpPr>
          <p:spPr bwMode="auto">
            <a:xfrm flipV="1">
              <a:off x="1097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" name="Line 7"/>
            <p:cNvSpPr>
              <a:spLocks noChangeShapeType="1"/>
            </p:cNvSpPr>
            <p:nvPr/>
          </p:nvSpPr>
          <p:spPr bwMode="auto">
            <a:xfrm>
              <a:off x="1097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" name="Line 8"/>
            <p:cNvSpPr>
              <a:spLocks noChangeShapeType="1"/>
            </p:cNvSpPr>
            <p:nvPr/>
          </p:nvSpPr>
          <p:spPr bwMode="auto">
            <a:xfrm>
              <a:off x="1335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Line 9"/>
            <p:cNvSpPr>
              <a:spLocks noChangeShapeType="1"/>
            </p:cNvSpPr>
            <p:nvPr/>
          </p:nvSpPr>
          <p:spPr bwMode="auto">
            <a:xfrm>
              <a:off x="1335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Line 10"/>
            <p:cNvSpPr>
              <a:spLocks noChangeShapeType="1"/>
            </p:cNvSpPr>
            <p:nvPr/>
          </p:nvSpPr>
          <p:spPr bwMode="auto">
            <a:xfrm>
              <a:off x="181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Line 11"/>
            <p:cNvSpPr>
              <a:spLocks noChangeShapeType="1"/>
            </p:cNvSpPr>
            <p:nvPr/>
          </p:nvSpPr>
          <p:spPr bwMode="auto">
            <a:xfrm>
              <a:off x="157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" name="Line 12"/>
            <p:cNvSpPr>
              <a:spLocks noChangeShapeType="1"/>
            </p:cNvSpPr>
            <p:nvPr/>
          </p:nvSpPr>
          <p:spPr bwMode="auto">
            <a:xfrm flipV="1">
              <a:off x="157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Line 13"/>
            <p:cNvSpPr>
              <a:spLocks noChangeShapeType="1"/>
            </p:cNvSpPr>
            <p:nvPr/>
          </p:nvSpPr>
          <p:spPr bwMode="auto">
            <a:xfrm>
              <a:off x="1573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Line 14"/>
            <p:cNvSpPr>
              <a:spLocks noChangeShapeType="1"/>
            </p:cNvSpPr>
            <p:nvPr/>
          </p:nvSpPr>
          <p:spPr bwMode="auto">
            <a:xfrm>
              <a:off x="181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Line 15"/>
            <p:cNvSpPr>
              <a:spLocks noChangeShapeType="1"/>
            </p:cNvSpPr>
            <p:nvPr/>
          </p:nvSpPr>
          <p:spPr bwMode="auto">
            <a:xfrm>
              <a:off x="1810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Line 16"/>
            <p:cNvSpPr>
              <a:spLocks noChangeShapeType="1"/>
            </p:cNvSpPr>
            <p:nvPr/>
          </p:nvSpPr>
          <p:spPr bwMode="auto">
            <a:xfrm>
              <a:off x="2286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Line 17"/>
            <p:cNvSpPr>
              <a:spLocks noChangeShapeType="1"/>
            </p:cNvSpPr>
            <p:nvPr/>
          </p:nvSpPr>
          <p:spPr bwMode="auto">
            <a:xfrm flipH="1">
              <a:off x="2048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Line 18"/>
            <p:cNvSpPr>
              <a:spLocks noChangeShapeType="1"/>
            </p:cNvSpPr>
            <p:nvPr/>
          </p:nvSpPr>
          <p:spPr bwMode="auto">
            <a:xfrm flipV="1">
              <a:off x="204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Line 19"/>
            <p:cNvSpPr>
              <a:spLocks noChangeShapeType="1"/>
            </p:cNvSpPr>
            <p:nvPr/>
          </p:nvSpPr>
          <p:spPr bwMode="auto">
            <a:xfrm>
              <a:off x="2048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Line 20"/>
            <p:cNvSpPr>
              <a:spLocks noChangeShapeType="1"/>
            </p:cNvSpPr>
            <p:nvPr/>
          </p:nvSpPr>
          <p:spPr bwMode="auto">
            <a:xfrm>
              <a:off x="2286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Line 21"/>
            <p:cNvSpPr>
              <a:spLocks noChangeShapeType="1"/>
            </p:cNvSpPr>
            <p:nvPr/>
          </p:nvSpPr>
          <p:spPr bwMode="auto">
            <a:xfrm>
              <a:off x="2286" y="2749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Line 22"/>
            <p:cNvSpPr>
              <a:spLocks noChangeShapeType="1"/>
            </p:cNvSpPr>
            <p:nvPr/>
          </p:nvSpPr>
          <p:spPr bwMode="auto">
            <a:xfrm>
              <a:off x="2761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Line 23"/>
            <p:cNvSpPr>
              <a:spLocks noChangeShapeType="1"/>
            </p:cNvSpPr>
            <p:nvPr/>
          </p:nvSpPr>
          <p:spPr bwMode="auto">
            <a:xfrm>
              <a:off x="252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" name="Line 24"/>
            <p:cNvSpPr>
              <a:spLocks noChangeShapeType="1"/>
            </p:cNvSpPr>
            <p:nvPr/>
          </p:nvSpPr>
          <p:spPr bwMode="auto">
            <a:xfrm flipV="1">
              <a:off x="252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Line 25"/>
            <p:cNvSpPr>
              <a:spLocks noChangeShapeType="1"/>
            </p:cNvSpPr>
            <p:nvPr/>
          </p:nvSpPr>
          <p:spPr bwMode="auto">
            <a:xfrm>
              <a:off x="2523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" name="Line 26"/>
            <p:cNvSpPr>
              <a:spLocks noChangeShapeType="1"/>
            </p:cNvSpPr>
            <p:nvPr/>
          </p:nvSpPr>
          <p:spPr bwMode="auto">
            <a:xfrm>
              <a:off x="2761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" name="Line 27"/>
            <p:cNvSpPr>
              <a:spLocks noChangeShapeType="1"/>
            </p:cNvSpPr>
            <p:nvPr/>
          </p:nvSpPr>
          <p:spPr bwMode="auto">
            <a:xfrm>
              <a:off x="2761" y="2749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" name="Line 28"/>
            <p:cNvSpPr>
              <a:spLocks noChangeShapeType="1"/>
            </p:cNvSpPr>
            <p:nvPr/>
          </p:nvSpPr>
          <p:spPr bwMode="auto">
            <a:xfrm>
              <a:off x="3237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" name="Line 29"/>
            <p:cNvSpPr>
              <a:spLocks noChangeShapeType="1"/>
            </p:cNvSpPr>
            <p:nvPr/>
          </p:nvSpPr>
          <p:spPr bwMode="auto">
            <a:xfrm>
              <a:off x="300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" name="Line 30"/>
            <p:cNvSpPr>
              <a:spLocks noChangeShapeType="1"/>
            </p:cNvSpPr>
            <p:nvPr/>
          </p:nvSpPr>
          <p:spPr bwMode="auto">
            <a:xfrm flipV="1">
              <a:off x="300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" name="Line 31"/>
            <p:cNvSpPr>
              <a:spLocks noChangeShapeType="1"/>
            </p:cNvSpPr>
            <p:nvPr/>
          </p:nvSpPr>
          <p:spPr bwMode="auto">
            <a:xfrm>
              <a:off x="3000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" name="Line 32"/>
            <p:cNvSpPr>
              <a:spLocks noChangeShapeType="1"/>
            </p:cNvSpPr>
            <p:nvPr/>
          </p:nvSpPr>
          <p:spPr bwMode="auto">
            <a:xfrm>
              <a:off x="3237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" name="Line 33"/>
            <p:cNvSpPr>
              <a:spLocks noChangeShapeType="1"/>
            </p:cNvSpPr>
            <p:nvPr/>
          </p:nvSpPr>
          <p:spPr bwMode="auto">
            <a:xfrm>
              <a:off x="3237" y="2749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Line 34"/>
            <p:cNvSpPr>
              <a:spLocks noChangeShapeType="1"/>
            </p:cNvSpPr>
            <p:nvPr/>
          </p:nvSpPr>
          <p:spPr bwMode="auto">
            <a:xfrm>
              <a:off x="3712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Line 35"/>
            <p:cNvSpPr>
              <a:spLocks noChangeShapeType="1"/>
            </p:cNvSpPr>
            <p:nvPr/>
          </p:nvSpPr>
          <p:spPr bwMode="auto">
            <a:xfrm>
              <a:off x="3474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Line 36"/>
            <p:cNvSpPr>
              <a:spLocks noChangeShapeType="1"/>
            </p:cNvSpPr>
            <p:nvPr/>
          </p:nvSpPr>
          <p:spPr bwMode="auto">
            <a:xfrm flipV="1">
              <a:off x="3474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Line 37"/>
            <p:cNvSpPr>
              <a:spLocks noChangeShapeType="1"/>
            </p:cNvSpPr>
            <p:nvPr/>
          </p:nvSpPr>
          <p:spPr bwMode="auto">
            <a:xfrm>
              <a:off x="3474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" name="Line 38"/>
            <p:cNvSpPr>
              <a:spLocks noChangeShapeType="1"/>
            </p:cNvSpPr>
            <p:nvPr/>
          </p:nvSpPr>
          <p:spPr bwMode="auto">
            <a:xfrm>
              <a:off x="3712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" name="Line 39"/>
            <p:cNvSpPr>
              <a:spLocks noChangeShapeType="1"/>
            </p:cNvSpPr>
            <p:nvPr/>
          </p:nvSpPr>
          <p:spPr bwMode="auto">
            <a:xfrm>
              <a:off x="3712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" name="Line 40"/>
            <p:cNvSpPr>
              <a:spLocks noChangeShapeType="1"/>
            </p:cNvSpPr>
            <p:nvPr/>
          </p:nvSpPr>
          <p:spPr bwMode="auto">
            <a:xfrm>
              <a:off x="4189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" name="Line 41"/>
            <p:cNvSpPr>
              <a:spLocks noChangeShapeType="1"/>
            </p:cNvSpPr>
            <p:nvPr/>
          </p:nvSpPr>
          <p:spPr bwMode="auto">
            <a:xfrm flipH="1">
              <a:off x="395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" name="Line 42"/>
            <p:cNvSpPr>
              <a:spLocks noChangeShapeType="1"/>
            </p:cNvSpPr>
            <p:nvPr/>
          </p:nvSpPr>
          <p:spPr bwMode="auto">
            <a:xfrm flipV="1">
              <a:off x="395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" name="Line 43"/>
            <p:cNvSpPr>
              <a:spLocks noChangeShapeType="1"/>
            </p:cNvSpPr>
            <p:nvPr/>
          </p:nvSpPr>
          <p:spPr bwMode="auto">
            <a:xfrm>
              <a:off x="3950" y="2607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" name="Line 44"/>
            <p:cNvSpPr>
              <a:spLocks noChangeShapeType="1"/>
            </p:cNvSpPr>
            <p:nvPr/>
          </p:nvSpPr>
          <p:spPr bwMode="auto">
            <a:xfrm>
              <a:off x="4189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Line 45"/>
            <p:cNvSpPr>
              <a:spLocks noChangeShapeType="1"/>
            </p:cNvSpPr>
            <p:nvPr/>
          </p:nvSpPr>
          <p:spPr bwMode="auto">
            <a:xfrm>
              <a:off x="4189" y="2749"/>
              <a:ext cx="1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" name="Line 46"/>
            <p:cNvSpPr>
              <a:spLocks noChangeShapeType="1"/>
            </p:cNvSpPr>
            <p:nvPr/>
          </p:nvSpPr>
          <p:spPr bwMode="auto">
            <a:xfrm>
              <a:off x="859" y="2894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Line 47"/>
            <p:cNvSpPr>
              <a:spLocks noChangeShapeType="1"/>
            </p:cNvSpPr>
            <p:nvPr/>
          </p:nvSpPr>
          <p:spPr bwMode="auto">
            <a:xfrm>
              <a:off x="859" y="3106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" name="Text Box 48"/>
            <p:cNvSpPr txBox="1">
              <a:spLocks noChangeArrowheads="1"/>
            </p:cNvSpPr>
            <p:nvPr/>
          </p:nvSpPr>
          <p:spPr bwMode="auto">
            <a:xfrm>
              <a:off x="384" y="2607"/>
              <a:ext cx="475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Clock</a:t>
              </a:r>
            </a:p>
          </p:txBody>
        </p:sp>
        <p:sp>
          <p:nvSpPr>
            <p:cNvPr id="7322" name="Text Box 49"/>
            <p:cNvSpPr txBox="1">
              <a:spLocks noChangeArrowheads="1"/>
            </p:cNvSpPr>
            <p:nvPr/>
          </p:nvSpPr>
          <p:spPr bwMode="auto">
            <a:xfrm>
              <a:off x="503" y="2894"/>
              <a:ext cx="356" cy="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Q1</a:t>
              </a:r>
            </a:p>
          </p:txBody>
        </p:sp>
        <p:sp>
          <p:nvSpPr>
            <p:cNvPr id="7323" name="Line 50"/>
            <p:cNvSpPr>
              <a:spLocks noChangeShapeType="1"/>
            </p:cNvSpPr>
            <p:nvPr/>
          </p:nvSpPr>
          <p:spPr bwMode="auto">
            <a:xfrm>
              <a:off x="859" y="3250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" name="Line 51"/>
            <p:cNvSpPr>
              <a:spLocks noChangeShapeType="1"/>
            </p:cNvSpPr>
            <p:nvPr/>
          </p:nvSpPr>
          <p:spPr bwMode="auto">
            <a:xfrm>
              <a:off x="859" y="3463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" name="Text Box 52"/>
            <p:cNvSpPr txBox="1">
              <a:spLocks noChangeArrowheads="1"/>
            </p:cNvSpPr>
            <p:nvPr/>
          </p:nvSpPr>
          <p:spPr bwMode="auto">
            <a:xfrm>
              <a:off x="503" y="3250"/>
              <a:ext cx="356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Q2</a:t>
              </a:r>
            </a:p>
          </p:txBody>
        </p:sp>
        <p:sp>
          <p:nvSpPr>
            <p:cNvPr id="7326" name="Line 53"/>
            <p:cNvSpPr>
              <a:spLocks noChangeShapeType="1"/>
            </p:cNvSpPr>
            <p:nvPr/>
          </p:nvSpPr>
          <p:spPr bwMode="auto">
            <a:xfrm>
              <a:off x="859" y="3605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" name="Line 54"/>
            <p:cNvSpPr>
              <a:spLocks noChangeShapeType="1"/>
            </p:cNvSpPr>
            <p:nvPr/>
          </p:nvSpPr>
          <p:spPr bwMode="auto">
            <a:xfrm>
              <a:off x="859" y="3819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Text Box 55"/>
            <p:cNvSpPr txBox="1">
              <a:spLocks noChangeArrowheads="1"/>
            </p:cNvSpPr>
            <p:nvPr/>
          </p:nvSpPr>
          <p:spPr bwMode="auto">
            <a:xfrm>
              <a:off x="503" y="3605"/>
              <a:ext cx="356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Q3</a:t>
              </a:r>
            </a:p>
          </p:txBody>
        </p:sp>
        <p:sp>
          <p:nvSpPr>
            <p:cNvPr id="7329" name="Text Box 56"/>
            <p:cNvSpPr txBox="1">
              <a:spLocks noChangeArrowheads="1"/>
            </p:cNvSpPr>
            <p:nvPr/>
          </p:nvSpPr>
          <p:spPr bwMode="auto">
            <a:xfrm>
              <a:off x="384" y="3962"/>
              <a:ext cx="713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 smtClean="0"/>
                <a:t>Count    </a:t>
              </a:r>
              <a:r>
                <a:rPr lang="en-US" sz="1800" b="1" dirty="0"/>
                <a:t>0</a:t>
              </a:r>
            </a:p>
          </p:txBody>
        </p:sp>
        <p:sp>
          <p:nvSpPr>
            <p:cNvPr id="7330" name="Line 57"/>
            <p:cNvSpPr>
              <a:spLocks noChangeShapeType="1"/>
            </p:cNvSpPr>
            <p:nvPr/>
          </p:nvSpPr>
          <p:spPr bwMode="auto">
            <a:xfrm>
              <a:off x="4189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Line 58"/>
            <p:cNvSpPr>
              <a:spLocks noChangeShapeType="1"/>
            </p:cNvSpPr>
            <p:nvPr/>
          </p:nvSpPr>
          <p:spPr bwMode="auto">
            <a:xfrm>
              <a:off x="4189" y="2749"/>
              <a:ext cx="2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Line 59"/>
            <p:cNvSpPr>
              <a:spLocks noChangeShapeType="1"/>
            </p:cNvSpPr>
            <p:nvPr/>
          </p:nvSpPr>
          <p:spPr bwMode="auto">
            <a:xfrm>
              <a:off x="466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Line 60"/>
            <p:cNvSpPr>
              <a:spLocks noChangeShapeType="1"/>
            </p:cNvSpPr>
            <p:nvPr/>
          </p:nvSpPr>
          <p:spPr bwMode="auto">
            <a:xfrm>
              <a:off x="4425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Line 61"/>
            <p:cNvSpPr>
              <a:spLocks noChangeShapeType="1"/>
            </p:cNvSpPr>
            <p:nvPr/>
          </p:nvSpPr>
          <p:spPr bwMode="auto">
            <a:xfrm flipV="1">
              <a:off x="4425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Line 62"/>
            <p:cNvSpPr>
              <a:spLocks noChangeShapeType="1"/>
            </p:cNvSpPr>
            <p:nvPr/>
          </p:nvSpPr>
          <p:spPr bwMode="auto">
            <a:xfrm>
              <a:off x="4425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Line 63"/>
            <p:cNvSpPr>
              <a:spLocks noChangeShapeType="1"/>
            </p:cNvSpPr>
            <p:nvPr/>
          </p:nvSpPr>
          <p:spPr bwMode="auto">
            <a:xfrm>
              <a:off x="466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Line 64"/>
            <p:cNvSpPr>
              <a:spLocks noChangeShapeType="1"/>
            </p:cNvSpPr>
            <p:nvPr/>
          </p:nvSpPr>
          <p:spPr bwMode="auto">
            <a:xfrm>
              <a:off x="4663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Line 65"/>
            <p:cNvSpPr>
              <a:spLocks noChangeShapeType="1"/>
            </p:cNvSpPr>
            <p:nvPr/>
          </p:nvSpPr>
          <p:spPr bwMode="auto">
            <a:xfrm>
              <a:off x="5138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" name="Line 66"/>
            <p:cNvSpPr>
              <a:spLocks noChangeShapeType="1"/>
            </p:cNvSpPr>
            <p:nvPr/>
          </p:nvSpPr>
          <p:spPr bwMode="auto">
            <a:xfrm>
              <a:off x="4901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Line 67"/>
            <p:cNvSpPr>
              <a:spLocks noChangeShapeType="1"/>
            </p:cNvSpPr>
            <p:nvPr/>
          </p:nvSpPr>
          <p:spPr bwMode="auto">
            <a:xfrm flipV="1">
              <a:off x="4901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Line 68"/>
            <p:cNvSpPr>
              <a:spLocks noChangeShapeType="1"/>
            </p:cNvSpPr>
            <p:nvPr/>
          </p:nvSpPr>
          <p:spPr bwMode="auto">
            <a:xfrm>
              <a:off x="4901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Line 69"/>
            <p:cNvSpPr>
              <a:spLocks noChangeShapeType="1"/>
            </p:cNvSpPr>
            <p:nvPr/>
          </p:nvSpPr>
          <p:spPr bwMode="auto">
            <a:xfrm>
              <a:off x="513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Line 70"/>
            <p:cNvSpPr>
              <a:spLocks noChangeShapeType="1"/>
            </p:cNvSpPr>
            <p:nvPr/>
          </p:nvSpPr>
          <p:spPr bwMode="auto">
            <a:xfrm>
              <a:off x="513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Line 71"/>
            <p:cNvSpPr>
              <a:spLocks noChangeShapeType="1"/>
            </p:cNvSpPr>
            <p:nvPr/>
          </p:nvSpPr>
          <p:spPr bwMode="auto">
            <a:xfrm>
              <a:off x="5138" y="2749"/>
              <a:ext cx="1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Line 72"/>
            <p:cNvSpPr>
              <a:spLocks noChangeShapeType="1"/>
            </p:cNvSpPr>
            <p:nvPr/>
          </p:nvSpPr>
          <p:spPr bwMode="auto">
            <a:xfrm>
              <a:off x="5138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Line 73"/>
            <p:cNvSpPr>
              <a:spLocks noChangeShapeType="1"/>
            </p:cNvSpPr>
            <p:nvPr/>
          </p:nvSpPr>
          <p:spPr bwMode="auto">
            <a:xfrm>
              <a:off x="859" y="3106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" name="Line 74"/>
            <p:cNvSpPr>
              <a:spLocks noChangeShapeType="1"/>
            </p:cNvSpPr>
            <p:nvPr/>
          </p:nvSpPr>
          <p:spPr bwMode="auto">
            <a:xfrm>
              <a:off x="859" y="3463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" name="Line 75"/>
            <p:cNvSpPr>
              <a:spLocks noChangeShapeType="1"/>
            </p:cNvSpPr>
            <p:nvPr/>
          </p:nvSpPr>
          <p:spPr bwMode="auto">
            <a:xfrm>
              <a:off x="859" y="3819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4" name="Rectangle 79"/>
          <p:cNvSpPr>
            <a:spLocks noChangeArrowheads="1"/>
          </p:cNvSpPr>
          <p:nvPr/>
        </p:nvSpPr>
        <p:spPr bwMode="auto">
          <a:xfrm>
            <a:off x="0" y="381000"/>
            <a:ext cx="792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</a:rPr>
              <a:t>Ripple Counters</a:t>
            </a:r>
          </a:p>
        </p:txBody>
      </p:sp>
      <p:sp>
        <p:nvSpPr>
          <p:cNvPr id="7175" name="Rectangle 80"/>
          <p:cNvSpPr>
            <a:spLocks noChangeArrowheads="1"/>
          </p:cNvSpPr>
          <p:nvPr/>
        </p:nvSpPr>
        <p:spPr bwMode="auto">
          <a:xfrm>
            <a:off x="76200" y="7620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</a:rPr>
              <a:t>Example 4</a:t>
            </a:r>
            <a:r>
              <a:rPr lang="en-US" sz="2200" dirty="0">
                <a:solidFill>
                  <a:srgbClr val="FF3300"/>
                </a:solidFill>
              </a:rPr>
              <a:t>:  Repeat Example 3 with positive-edge triggered flip-flops.</a:t>
            </a:r>
          </a:p>
        </p:txBody>
      </p:sp>
      <p:grpSp>
        <p:nvGrpSpPr>
          <p:cNvPr id="7176" name="Group 183"/>
          <p:cNvGrpSpPr>
            <a:grpSpLocks/>
          </p:cNvGrpSpPr>
          <p:nvPr/>
        </p:nvGrpSpPr>
        <p:grpSpPr bwMode="auto">
          <a:xfrm>
            <a:off x="1327204" y="1143000"/>
            <a:ext cx="6821795" cy="2235200"/>
            <a:chOff x="808" y="1248"/>
            <a:chExt cx="3986" cy="1072"/>
          </a:xfrm>
        </p:grpSpPr>
        <p:sp>
          <p:nvSpPr>
            <p:cNvPr id="7178" name="Rectangle 82"/>
            <p:cNvSpPr>
              <a:spLocks noChangeArrowheads="1"/>
            </p:cNvSpPr>
            <p:nvPr/>
          </p:nvSpPr>
          <p:spPr bwMode="auto">
            <a:xfrm>
              <a:off x="1493" y="1687"/>
              <a:ext cx="498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Rectangle 83"/>
            <p:cNvSpPr>
              <a:spLocks noChangeArrowheads="1"/>
            </p:cNvSpPr>
            <p:nvPr/>
          </p:nvSpPr>
          <p:spPr bwMode="auto">
            <a:xfrm>
              <a:off x="1543" y="1802"/>
              <a:ext cx="14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Rectangle 84"/>
            <p:cNvSpPr>
              <a:spLocks noChangeArrowheads="1"/>
            </p:cNvSpPr>
            <p:nvPr/>
          </p:nvSpPr>
          <p:spPr bwMode="auto">
            <a:xfrm>
              <a:off x="1527" y="1810"/>
              <a:ext cx="13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J1</a:t>
              </a:r>
            </a:p>
          </p:txBody>
        </p:sp>
        <p:sp>
          <p:nvSpPr>
            <p:cNvPr id="7182" name="Rectangle 86"/>
            <p:cNvSpPr>
              <a:spLocks noChangeArrowheads="1"/>
            </p:cNvSpPr>
            <p:nvPr/>
          </p:nvSpPr>
          <p:spPr bwMode="auto">
            <a:xfrm>
              <a:off x="1543" y="2148"/>
              <a:ext cx="167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Rectangle 87"/>
            <p:cNvSpPr>
              <a:spLocks noChangeArrowheads="1"/>
            </p:cNvSpPr>
            <p:nvPr/>
          </p:nvSpPr>
          <p:spPr bwMode="auto">
            <a:xfrm>
              <a:off x="1527" y="2148"/>
              <a:ext cx="17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K1</a:t>
              </a:r>
            </a:p>
          </p:txBody>
        </p:sp>
        <p:sp>
          <p:nvSpPr>
            <p:cNvPr id="7185" name="Rectangle 89"/>
            <p:cNvSpPr>
              <a:spLocks noChangeArrowheads="1"/>
            </p:cNvSpPr>
            <p:nvPr/>
          </p:nvSpPr>
          <p:spPr bwMode="auto">
            <a:xfrm>
              <a:off x="1791" y="1802"/>
              <a:ext cx="17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Rectangle 90"/>
            <p:cNvSpPr>
              <a:spLocks noChangeArrowheads="1"/>
            </p:cNvSpPr>
            <p:nvPr/>
          </p:nvSpPr>
          <p:spPr bwMode="auto">
            <a:xfrm>
              <a:off x="1791" y="1810"/>
              <a:ext cx="17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7188" name="Rectangle 92"/>
            <p:cNvSpPr>
              <a:spLocks noChangeArrowheads="1"/>
            </p:cNvSpPr>
            <p:nvPr/>
          </p:nvSpPr>
          <p:spPr bwMode="auto">
            <a:xfrm>
              <a:off x="1791" y="2148"/>
              <a:ext cx="17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Rectangle 93"/>
            <p:cNvSpPr>
              <a:spLocks noChangeArrowheads="1"/>
            </p:cNvSpPr>
            <p:nvPr/>
          </p:nvSpPr>
          <p:spPr bwMode="auto">
            <a:xfrm>
              <a:off x="1816" y="2154"/>
              <a:ext cx="17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7191" name="Line 95"/>
            <p:cNvSpPr>
              <a:spLocks noChangeShapeType="1"/>
            </p:cNvSpPr>
            <p:nvPr/>
          </p:nvSpPr>
          <p:spPr bwMode="auto">
            <a:xfrm>
              <a:off x="1344" y="1861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96"/>
            <p:cNvSpPr>
              <a:spLocks noChangeShapeType="1"/>
            </p:cNvSpPr>
            <p:nvPr/>
          </p:nvSpPr>
          <p:spPr bwMode="auto">
            <a:xfrm flipV="1">
              <a:off x="1344" y="2207"/>
              <a:ext cx="149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97"/>
            <p:cNvSpPr>
              <a:spLocks noChangeShapeType="1"/>
            </p:cNvSpPr>
            <p:nvPr/>
          </p:nvSpPr>
          <p:spPr bwMode="auto">
            <a:xfrm>
              <a:off x="1988" y="1859"/>
              <a:ext cx="154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98"/>
            <p:cNvSpPr>
              <a:spLocks noChangeShapeType="1"/>
            </p:cNvSpPr>
            <p:nvPr/>
          </p:nvSpPr>
          <p:spPr bwMode="auto">
            <a:xfrm>
              <a:off x="1816" y="2140"/>
              <a:ext cx="126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99"/>
            <p:cNvSpPr>
              <a:spLocks noChangeShapeType="1"/>
            </p:cNvSpPr>
            <p:nvPr/>
          </p:nvSpPr>
          <p:spPr bwMode="auto">
            <a:xfrm>
              <a:off x="1493" y="1974"/>
              <a:ext cx="5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100"/>
            <p:cNvSpPr>
              <a:spLocks noChangeShapeType="1"/>
            </p:cNvSpPr>
            <p:nvPr/>
          </p:nvSpPr>
          <p:spPr bwMode="auto">
            <a:xfrm flipH="1">
              <a:off x="1493" y="2031"/>
              <a:ext cx="50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01"/>
            <p:cNvSpPr>
              <a:spLocks noChangeShapeType="1"/>
            </p:cNvSpPr>
            <p:nvPr/>
          </p:nvSpPr>
          <p:spPr bwMode="auto">
            <a:xfrm>
              <a:off x="1195" y="2031"/>
              <a:ext cx="298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Rectangle 102"/>
            <p:cNvSpPr>
              <a:spLocks noChangeArrowheads="1"/>
            </p:cNvSpPr>
            <p:nvPr/>
          </p:nvSpPr>
          <p:spPr bwMode="auto">
            <a:xfrm>
              <a:off x="877" y="1959"/>
              <a:ext cx="28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Rectangle 103"/>
            <p:cNvSpPr>
              <a:spLocks noChangeArrowheads="1"/>
            </p:cNvSpPr>
            <p:nvPr/>
          </p:nvSpPr>
          <p:spPr bwMode="auto">
            <a:xfrm>
              <a:off x="808" y="1959"/>
              <a:ext cx="33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Clock</a:t>
              </a:r>
            </a:p>
          </p:txBody>
        </p:sp>
        <p:sp>
          <p:nvSpPr>
            <p:cNvPr id="7201" name="Line 105"/>
            <p:cNvSpPr>
              <a:spLocks noChangeShapeType="1"/>
            </p:cNvSpPr>
            <p:nvPr/>
          </p:nvSpPr>
          <p:spPr bwMode="auto">
            <a:xfrm>
              <a:off x="2141" y="1398"/>
              <a:ext cx="1" cy="4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Rectangle 106"/>
            <p:cNvSpPr>
              <a:spLocks noChangeArrowheads="1"/>
            </p:cNvSpPr>
            <p:nvPr/>
          </p:nvSpPr>
          <p:spPr bwMode="auto">
            <a:xfrm>
              <a:off x="1244" y="1802"/>
              <a:ext cx="1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Rectangle 107"/>
            <p:cNvSpPr>
              <a:spLocks noChangeArrowheads="1"/>
            </p:cNvSpPr>
            <p:nvPr/>
          </p:nvSpPr>
          <p:spPr bwMode="auto">
            <a:xfrm>
              <a:off x="1244" y="1793"/>
              <a:ext cx="6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205" name="Rectangle 109"/>
            <p:cNvSpPr>
              <a:spLocks noChangeArrowheads="1"/>
            </p:cNvSpPr>
            <p:nvPr/>
          </p:nvSpPr>
          <p:spPr bwMode="auto">
            <a:xfrm>
              <a:off x="1244" y="2148"/>
              <a:ext cx="10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Rectangle 110"/>
            <p:cNvSpPr>
              <a:spLocks noChangeArrowheads="1"/>
            </p:cNvSpPr>
            <p:nvPr/>
          </p:nvSpPr>
          <p:spPr bwMode="auto">
            <a:xfrm>
              <a:off x="1244" y="2137"/>
              <a:ext cx="6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208" name="Rectangle 112"/>
            <p:cNvSpPr>
              <a:spLocks noChangeArrowheads="1"/>
            </p:cNvSpPr>
            <p:nvPr/>
          </p:nvSpPr>
          <p:spPr bwMode="auto">
            <a:xfrm>
              <a:off x="2538" y="1687"/>
              <a:ext cx="499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Rectangle 113"/>
            <p:cNvSpPr>
              <a:spLocks noChangeArrowheads="1"/>
            </p:cNvSpPr>
            <p:nvPr/>
          </p:nvSpPr>
          <p:spPr bwMode="auto">
            <a:xfrm>
              <a:off x="2588" y="1802"/>
              <a:ext cx="14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Rectangle 114"/>
            <p:cNvSpPr>
              <a:spLocks noChangeArrowheads="1"/>
            </p:cNvSpPr>
            <p:nvPr/>
          </p:nvSpPr>
          <p:spPr bwMode="auto">
            <a:xfrm>
              <a:off x="2565" y="1793"/>
              <a:ext cx="13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J2</a:t>
              </a:r>
            </a:p>
          </p:txBody>
        </p:sp>
        <p:sp>
          <p:nvSpPr>
            <p:cNvPr id="7212" name="Rectangle 116"/>
            <p:cNvSpPr>
              <a:spLocks noChangeArrowheads="1"/>
            </p:cNvSpPr>
            <p:nvPr/>
          </p:nvSpPr>
          <p:spPr bwMode="auto">
            <a:xfrm>
              <a:off x="2588" y="2148"/>
              <a:ext cx="16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Rectangle 117"/>
            <p:cNvSpPr>
              <a:spLocks noChangeArrowheads="1"/>
            </p:cNvSpPr>
            <p:nvPr/>
          </p:nvSpPr>
          <p:spPr bwMode="auto">
            <a:xfrm>
              <a:off x="2585" y="2139"/>
              <a:ext cx="17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K2</a:t>
              </a:r>
            </a:p>
          </p:txBody>
        </p:sp>
        <p:sp>
          <p:nvSpPr>
            <p:cNvPr id="7215" name="Rectangle 119"/>
            <p:cNvSpPr>
              <a:spLocks noChangeArrowheads="1"/>
            </p:cNvSpPr>
            <p:nvPr/>
          </p:nvSpPr>
          <p:spPr bwMode="auto">
            <a:xfrm>
              <a:off x="2838" y="1802"/>
              <a:ext cx="17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Rectangle 120"/>
            <p:cNvSpPr>
              <a:spLocks noChangeArrowheads="1"/>
            </p:cNvSpPr>
            <p:nvPr/>
          </p:nvSpPr>
          <p:spPr bwMode="auto">
            <a:xfrm>
              <a:off x="2815" y="1802"/>
              <a:ext cx="17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7218" name="Rectangle 122"/>
            <p:cNvSpPr>
              <a:spLocks noChangeArrowheads="1"/>
            </p:cNvSpPr>
            <p:nvPr/>
          </p:nvSpPr>
          <p:spPr bwMode="auto">
            <a:xfrm>
              <a:off x="2838" y="2148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Rectangle 123"/>
            <p:cNvSpPr>
              <a:spLocks noChangeArrowheads="1"/>
            </p:cNvSpPr>
            <p:nvPr/>
          </p:nvSpPr>
          <p:spPr bwMode="auto">
            <a:xfrm>
              <a:off x="2863" y="2154"/>
              <a:ext cx="17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7221" name="Line 125"/>
            <p:cNvSpPr>
              <a:spLocks noChangeShapeType="1"/>
            </p:cNvSpPr>
            <p:nvPr/>
          </p:nvSpPr>
          <p:spPr bwMode="auto">
            <a:xfrm>
              <a:off x="2389" y="1861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Line 126"/>
            <p:cNvSpPr>
              <a:spLocks noChangeShapeType="1"/>
            </p:cNvSpPr>
            <p:nvPr/>
          </p:nvSpPr>
          <p:spPr bwMode="auto">
            <a:xfrm flipV="1">
              <a:off x="2389" y="2207"/>
              <a:ext cx="149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Line 127"/>
            <p:cNvSpPr>
              <a:spLocks noChangeShapeType="1"/>
            </p:cNvSpPr>
            <p:nvPr/>
          </p:nvSpPr>
          <p:spPr bwMode="auto">
            <a:xfrm>
              <a:off x="3037" y="1859"/>
              <a:ext cx="149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Line 128"/>
            <p:cNvSpPr>
              <a:spLocks noChangeShapeType="1"/>
            </p:cNvSpPr>
            <p:nvPr/>
          </p:nvSpPr>
          <p:spPr bwMode="auto">
            <a:xfrm>
              <a:off x="2863" y="2140"/>
              <a:ext cx="142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129"/>
            <p:cNvSpPr>
              <a:spLocks noChangeShapeType="1"/>
            </p:cNvSpPr>
            <p:nvPr/>
          </p:nvSpPr>
          <p:spPr bwMode="auto">
            <a:xfrm>
              <a:off x="2538" y="1974"/>
              <a:ext cx="5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130"/>
            <p:cNvSpPr>
              <a:spLocks noChangeShapeType="1"/>
            </p:cNvSpPr>
            <p:nvPr/>
          </p:nvSpPr>
          <p:spPr bwMode="auto">
            <a:xfrm flipH="1">
              <a:off x="2538" y="2031"/>
              <a:ext cx="50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131"/>
            <p:cNvSpPr>
              <a:spLocks noChangeShapeType="1"/>
            </p:cNvSpPr>
            <p:nvPr/>
          </p:nvSpPr>
          <p:spPr bwMode="auto">
            <a:xfrm>
              <a:off x="2141" y="2031"/>
              <a:ext cx="397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132"/>
            <p:cNvSpPr>
              <a:spLocks noChangeShapeType="1"/>
            </p:cNvSpPr>
            <p:nvPr/>
          </p:nvSpPr>
          <p:spPr bwMode="auto">
            <a:xfrm>
              <a:off x="3186" y="1398"/>
              <a:ext cx="2" cy="46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Rectangle 133"/>
            <p:cNvSpPr>
              <a:spLocks noChangeArrowheads="1"/>
            </p:cNvSpPr>
            <p:nvPr/>
          </p:nvSpPr>
          <p:spPr bwMode="auto">
            <a:xfrm>
              <a:off x="2290" y="1802"/>
              <a:ext cx="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Rectangle 134"/>
            <p:cNvSpPr>
              <a:spLocks noChangeArrowheads="1"/>
            </p:cNvSpPr>
            <p:nvPr/>
          </p:nvSpPr>
          <p:spPr bwMode="auto">
            <a:xfrm>
              <a:off x="2290" y="1793"/>
              <a:ext cx="6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232" name="Rectangle 136"/>
            <p:cNvSpPr>
              <a:spLocks noChangeArrowheads="1"/>
            </p:cNvSpPr>
            <p:nvPr/>
          </p:nvSpPr>
          <p:spPr bwMode="auto">
            <a:xfrm>
              <a:off x="2290" y="2148"/>
              <a:ext cx="9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Rectangle 137"/>
            <p:cNvSpPr>
              <a:spLocks noChangeArrowheads="1"/>
            </p:cNvSpPr>
            <p:nvPr/>
          </p:nvSpPr>
          <p:spPr bwMode="auto">
            <a:xfrm>
              <a:off x="2290" y="2137"/>
              <a:ext cx="6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235" name="Rectangle 139"/>
            <p:cNvSpPr>
              <a:spLocks noChangeArrowheads="1"/>
            </p:cNvSpPr>
            <p:nvPr/>
          </p:nvSpPr>
          <p:spPr bwMode="auto">
            <a:xfrm>
              <a:off x="3585" y="1687"/>
              <a:ext cx="497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Rectangle 140"/>
            <p:cNvSpPr>
              <a:spLocks noChangeArrowheads="1"/>
            </p:cNvSpPr>
            <p:nvPr/>
          </p:nvSpPr>
          <p:spPr bwMode="auto">
            <a:xfrm>
              <a:off x="3634" y="1802"/>
              <a:ext cx="14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Rectangle 141"/>
            <p:cNvSpPr>
              <a:spLocks noChangeArrowheads="1"/>
            </p:cNvSpPr>
            <p:nvPr/>
          </p:nvSpPr>
          <p:spPr bwMode="auto">
            <a:xfrm>
              <a:off x="3624" y="1802"/>
              <a:ext cx="13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J3</a:t>
              </a:r>
            </a:p>
          </p:txBody>
        </p:sp>
        <p:sp>
          <p:nvSpPr>
            <p:cNvPr id="7239" name="Rectangle 143"/>
            <p:cNvSpPr>
              <a:spLocks noChangeArrowheads="1"/>
            </p:cNvSpPr>
            <p:nvPr/>
          </p:nvSpPr>
          <p:spPr bwMode="auto">
            <a:xfrm>
              <a:off x="3634" y="2148"/>
              <a:ext cx="16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Rectangle 144"/>
            <p:cNvSpPr>
              <a:spLocks noChangeArrowheads="1"/>
            </p:cNvSpPr>
            <p:nvPr/>
          </p:nvSpPr>
          <p:spPr bwMode="auto">
            <a:xfrm>
              <a:off x="3634" y="2148"/>
              <a:ext cx="17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K3</a:t>
              </a:r>
            </a:p>
          </p:txBody>
        </p:sp>
        <p:sp>
          <p:nvSpPr>
            <p:cNvPr id="7242" name="Rectangle 146"/>
            <p:cNvSpPr>
              <a:spLocks noChangeArrowheads="1"/>
            </p:cNvSpPr>
            <p:nvPr/>
          </p:nvSpPr>
          <p:spPr bwMode="auto">
            <a:xfrm>
              <a:off x="3883" y="1802"/>
              <a:ext cx="17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Rectangle 147"/>
            <p:cNvSpPr>
              <a:spLocks noChangeArrowheads="1"/>
            </p:cNvSpPr>
            <p:nvPr/>
          </p:nvSpPr>
          <p:spPr bwMode="auto">
            <a:xfrm>
              <a:off x="3885" y="1795"/>
              <a:ext cx="17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Q3</a:t>
              </a:r>
            </a:p>
          </p:txBody>
        </p:sp>
        <p:sp>
          <p:nvSpPr>
            <p:cNvPr id="7245" name="Rectangle 149"/>
            <p:cNvSpPr>
              <a:spLocks noChangeArrowheads="1"/>
            </p:cNvSpPr>
            <p:nvPr/>
          </p:nvSpPr>
          <p:spPr bwMode="auto">
            <a:xfrm>
              <a:off x="3883" y="2148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Rectangle 150"/>
            <p:cNvSpPr>
              <a:spLocks noChangeArrowheads="1"/>
            </p:cNvSpPr>
            <p:nvPr/>
          </p:nvSpPr>
          <p:spPr bwMode="auto">
            <a:xfrm>
              <a:off x="3908" y="2154"/>
              <a:ext cx="17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Q3</a:t>
              </a:r>
            </a:p>
          </p:txBody>
        </p:sp>
        <p:sp>
          <p:nvSpPr>
            <p:cNvPr id="7248" name="Line 152"/>
            <p:cNvSpPr>
              <a:spLocks noChangeShapeType="1"/>
            </p:cNvSpPr>
            <p:nvPr/>
          </p:nvSpPr>
          <p:spPr bwMode="auto">
            <a:xfrm>
              <a:off x="3434" y="1861"/>
              <a:ext cx="1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Line 153"/>
            <p:cNvSpPr>
              <a:spLocks noChangeShapeType="1"/>
            </p:cNvSpPr>
            <p:nvPr/>
          </p:nvSpPr>
          <p:spPr bwMode="auto">
            <a:xfrm flipV="1">
              <a:off x="3434" y="2207"/>
              <a:ext cx="151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Line 154"/>
            <p:cNvSpPr>
              <a:spLocks noChangeShapeType="1"/>
            </p:cNvSpPr>
            <p:nvPr/>
          </p:nvSpPr>
          <p:spPr bwMode="auto">
            <a:xfrm>
              <a:off x="4082" y="1859"/>
              <a:ext cx="150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Line 155"/>
            <p:cNvSpPr>
              <a:spLocks noChangeShapeType="1"/>
            </p:cNvSpPr>
            <p:nvPr/>
          </p:nvSpPr>
          <p:spPr bwMode="auto">
            <a:xfrm flipV="1">
              <a:off x="3908" y="2139"/>
              <a:ext cx="142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Line 156"/>
            <p:cNvSpPr>
              <a:spLocks noChangeShapeType="1"/>
            </p:cNvSpPr>
            <p:nvPr/>
          </p:nvSpPr>
          <p:spPr bwMode="auto">
            <a:xfrm>
              <a:off x="3585" y="1974"/>
              <a:ext cx="49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3" name="Line 157"/>
            <p:cNvSpPr>
              <a:spLocks noChangeShapeType="1"/>
            </p:cNvSpPr>
            <p:nvPr/>
          </p:nvSpPr>
          <p:spPr bwMode="auto">
            <a:xfrm flipH="1">
              <a:off x="3585" y="2031"/>
              <a:ext cx="49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Line 158"/>
            <p:cNvSpPr>
              <a:spLocks noChangeShapeType="1"/>
            </p:cNvSpPr>
            <p:nvPr/>
          </p:nvSpPr>
          <p:spPr bwMode="auto">
            <a:xfrm>
              <a:off x="3186" y="2031"/>
              <a:ext cx="399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Line 159"/>
            <p:cNvSpPr>
              <a:spLocks noChangeShapeType="1"/>
            </p:cNvSpPr>
            <p:nvPr/>
          </p:nvSpPr>
          <p:spPr bwMode="auto">
            <a:xfrm flipH="1">
              <a:off x="4232" y="1398"/>
              <a:ext cx="0" cy="4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Oval 160"/>
            <p:cNvSpPr>
              <a:spLocks noChangeArrowheads="1"/>
            </p:cNvSpPr>
            <p:nvPr/>
          </p:nvSpPr>
          <p:spPr bwMode="auto">
            <a:xfrm>
              <a:off x="4213" y="1838"/>
              <a:ext cx="44" cy="5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Rectangle 161"/>
            <p:cNvSpPr>
              <a:spLocks noChangeArrowheads="1"/>
            </p:cNvSpPr>
            <p:nvPr/>
          </p:nvSpPr>
          <p:spPr bwMode="auto">
            <a:xfrm>
              <a:off x="3335" y="1802"/>
              <a:ext cx="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Rectangle 162"/>
            <p:cNvSpPr>
              <a:spLocks noChangeArrowheads="1"/>
            </p:cNvSpPr>
            <p:nvPr/>
          </p:nvSpPr>
          <p:spPr bwMode="auto">
            <a:xfrm>
              <a:off x="3335" y="1793"/>
              <a:ext cx="6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260" name="Rectangle 164"/>
            <p:cNvSpPr>
              <a:spLocks noChangeArrowheads="1"/>
            </p:cNvSpPr>
            <p:nvPr/>
          </p:nvSpPr>
          <p:spPr bwMode="auto">
            <a:xfrm>
              <a:off x="3335" y="2148"/>
              <a:ext cx="9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Rectangle 165"/>
            <p:cNvSpPr>
              <a:spLocks noChangeArrowheads="1"/>
            </p:cNvSpPr>
            <p:nvPr/>
          </p:nvSpPr>
          <p:spPr bwMode="auto">
            <a:xfrm>
              <a:off x="3335" y="2137"/>
              <a:ext cx="6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263" name="Rectangle 170"/>
            <p:cNvSpPr>
              <a:spLocks noChangeArrowheads="1"/>
            </p:cNvSpPr>
            <p:nvPr/>
          </p:nvSpPr>
          <p:spPr bwMode="auto">
            <a:xfrm>
              <a:off x="4181" y="1248"/>
              <a:ext cx="17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4" name="Rectangle 171"/>
            <p:cNvSpPr>
              <a:spLocks noChangeArrowheads="1"/>
            </p:cNvSpPr>
            <p:nvPr/>
          </p:nvSpPr>
          <p:spPr bwMode="auto">
            <a:xfrm>
              <a:off x="4206" y="1254"/>
              <a:ext cx="58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Q3 (MSB)</a:t>
              </a:r>
            </a:p>
          </p:txBody>
        </p:sp>
        <p:sp>
          <p:nvSpPr>
            <p:cNvPr id="7265" name="Rectangle 172"/>
            <p:cNvSpPr>
              <a:spLocks noChangeArrowheads="1"/>
            </p:cNvSpPr>
            <p:nvPr/>
          </p:nvSpPr>
          <p:spPr bwMode="auto">
            <a:xfrm>
              <a:off x="4332" y="1254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7266" name="Rectangle 173"/>
            <p:cNvSpPr>
              <a:spLocks noChangeArrowheads="1"/>
            </p:cNvSpPr>
            <p:nvPr/>
          </p:nvSpPr>
          <p:spPr bwMode="auto">
            <a:xfrm>
              <a:off x="3136" y="1248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Rectangle 174"/>
            <p:cNvSpPr>
              <a:spLocks noChangeArrowheads="1"/>
            </p:cNvSpPr>
            <p:nvPr/>
          </p:nvSpPr>
          <p:spPr bwMode="auto">
            <a:xfrm>
              <a:off x="3161" y="1254"/>
              <a:ext cx="17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7268" name="Rectangle 175"/>
            <p:cNvSpPr>
              <a:spLocks noChangeArrowheads="1"/>
            </p:cNvSpPr>
            <p:nvPr/>
          </p:nvSpPr>
          <p:spPr bwMode="auto">
            <a:xfrm>
              <a:off x="3285" y="1254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7269" name="Rectangle 176"/>
            <p:cNvSpPr>
              <a:spLocks noChangeArrowheads="1"/>
            </p:cNvSpPr>
            <p:nvPr/>
          </p:nvSpPr>
          <p:spPr bwMode="auto">
            <a:xfrm>
              <a:off x="2091" y="1248"/>
              <a:ext cx="447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Rectangle 177"/>
            <p:cNvSpPr>
              <a:spLocks noChangeArrowheads="1"/>
            </p:cNvSpPr>
            <p:nvPr/>
          </p:nvSpPr>
          <p:spPr bwMode="auto">
            <a:xfrm>
              <a:off x="2116" y="1254"/>
              <a:ext cx="551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 (LSB)</a:t>
              </a:r>
            </a:p>
          </p:txBody>
        </p:sp>
        <p:sp>
          <p:nvSpPr>
            <p:cNvPr id="7271" name="Rectangle 178"/>
            <p:cNvSpPr>
              <a:spLocks noChangeArrowheads="1"/>
            </p:cNvSpPr>
            <p:nvPr/>
          </p:nvSpPr>
          <p:spPr bwMode="auto">
            <a:xfrm>
              <a:off x="2508" y="1254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7272" name="Line 179"/>
            <p:cNvSpPr>
              <a:spLocks noChangeShapeType="1"/>
            </p:cNvSpPr>
            <p:nvPr/>
          </p:nvSpPr>
          <p:spPr bwMode="auto">
            <a:xfrm>
              <a:off x="1992" y="2207"/>
              <a:ext cx="150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Line 180"/>
            <p:cNvSpPr>
              <a:spLocks noChangeShapeType="1"/>
            </p:cNvSpPr>
            <p:nvPr/>
          </p:nvSpPr>
          <p:spPr bwMode="auto">
            <a:xfrm flipH="1">
              <a:off x="2141" y="2033"/>
              <a:ext cx="1" cy="1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Line 181"/>
            <p:cNvSpPr>
              <a:spLocks noChangeShapeType="1"/>
            </p:cNvSpPr>
            <p:nvPr/>
          </p:nvSpPr>
          <p:spPr bwMode="auto">
            <a:xfrm>
              <a:off x="3036" y="2207"/>
              <a:ext cx="150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Line 182"/>
            <p:cNvSpPr>
              <a:spLocks noChangeShapeType="1"/>
            </p:cNvSpPr>
            <p:nvPr/>
          </p:nvSpPr>
          <p:spPr bwMode="auto">
            <a:xfrm flipH="1">
              <a:off x="3185" y="2033"/>
              <a:ext cx="1" cy="1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2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9"/>
          <p:cNvSpPr>
            <a:spLocks noChangeArrowheads="1"/>
          </p:cNvSpPr>
          <p:nvPr/>
        </p:nvSpPr>
        <p:spPr bwMode="auto">
          <a:xfrm>
            <a:off x="0" y="381000"/>
            <a:ext cx="792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1031" name="Rectangle 80"/>
          <p:cNvSpPr>
            <a:spLocks noChangeArrowheads="1"/>
          </p:cNvSpPr>
          <p:nvPr/>
        </p:nvSpPr>
        <p:spPr bwMode="auto">
          <a:xfrm>
            <a:off x="0" y="2746374"/>
            <a:ext cx="91440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</a:rPr>
              <a:t>Notes</a:t>
            </a:r>
            <a:r>
              <a:rPr lang="en-US" sz="2200" dirty="0">
                <a:solidFill>
                  <a:srgbClr val="FF3300"/>
                </a:solidFill>
              </a:rPr>
              <a:t>: 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FF3300"/>
                </a:solidFill>
              </a:rPr>
              <a:t>1)  The type of triggering is often irrelevant with synchronous counters.  All of our examples in Chapter 6 (and in lab) could have </a:t>
            </a:r>
            <a:r>
              <a:rPr lang="en-US" sz="2200" dirty="0" smtClean="0">
                <a:solidFill>
                  <a:srgbClr val="FF3300"/>
                </a:solidFill>
              </a:rPr>
              <a:t>used </a:t>
            </a:r>
            <a:r>
              <a:rPr lang="en-US" sz="2200" dirty="0">
                <a:solidFill>
                  <a:srgbClr val="FF3300"/>
                </a:solidFill>
              </a:rPr>
              <a:t>any type of triggering.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FF3300"/>
                </a:solidFill>
              </a:rPr>
              <a:t>2)  The type of triggering used in ripple counters is important and may affect circuit operation.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FF3300"/>
                </a:solidFill>
              </a:rPr>
              <a:t>3)  All flip-flops are clocked by the same source (i.e., synchronously) in synchronous circuits.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FF3300"/>
                </a:solidFill>
              </a:rPr>
              <a:t>4)  All flip-flops are not clock by the same source in asynchronous (ripple) counters.  The choice of the clocking signal for each flip-flop is critical.</a:t>
            </a:r>
          </a:p>
        </p:txBody>
      </p:sp>
      <p:graphicFrame>
        <p:nvGraphicFramePr>
          <p:cNvPr id="1026" name="Object 180"/>
          <p:cNvGraphicFramePr>
            <a:graphicFrameLocks noChangeAspect="1"/>
          </p:cNvGraphicFramePr>
          <p:nvPr/>
        </p:nvGraphicFramePr>
        <p:xfrm>
          <a:off x="533400" y="838200"/>
          <a:ext cx="8246828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6565320" imgH="1519560" progId="Word.Document.8">
                  <p:embed/>
                </p:oleObj>
              </mc:Choice>
              <mc:Fallback>
                <p:oleObj name="Document" r:id="rId3" imgW="6565320" imgH="1519560" progId="Word.Document.8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8246828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386333" y="3911601"/>
            <a:ext cx="8229600" cy="2946399"/>
            <a:chOff x="384" y="2607"/>
            <a:chExt cx="4992" cy="1569"/>
          </a:xfrm>
        </p:grpSpPr>
        <p:sp>
          <p:nvSpPr>
            <p:cNvPr id="8301" name="Line 3"/>
            <p:cNvSpPr>
              <a:spLocks noChangeShapeType="1"/>
            </p:cNvSpPr>
            <p:nvPr/>
          </p:nvSpPr>
          <p:spPr bwMode="auto">
            <a:xfrm>
              <a:off x="859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" name="Line 4"/>
            <p:cNvSpPr>
              <a:spLocks noChangeShapeType="1"/>
            </p:cNvSpPr>
            <p:nvPr/>
          </p:nvSpPr>
          <p:spPr bwMode="auto">
            <a:xfrm>
              <a:off x="1335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Line 5"/>
            <p:cNvSpPr>
              <a:spLocks noChangeShapeType="1"/>
            </p:cNvSpPr>
            <p:nvPr/>
          </p:nvSpPr>
          <p:spPr bwMode="auto">
            <a:xfrm>
              <a:off x="1097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Line 6"/>
            <p:cNvSpPr>
              <a:spLocks noChangeShapeType="1"/>
            </p:cNvSpPr>
            <p:nvPr/>
          </p:nvSpPr>
          <p:spPr bwMode="auto">
            <a:xfrm flipV="1">
              <a:off x="1097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" name="Line 7"/>
            <p:cNvSpPr>
              <a:spLocks noChangeShapeType="1"/>
            </p:cNvSpPr>
            <p:nvPr/>
          </p:nvSpPr>
          <p:spPr bwMode="auto">
            <a:xfrm>
              <a:off x="1097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" name="Line 8"/>
            <p:cNvSpPr>
              <a:spLocks noChangeShapeType="1"/>
            </p:cNvSpPr>
            <p:nvPr/>
          </p:nvSpPr>
          <p:spPr bwMode="auto">
            <a:xfrm>
              <a:off x="1335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" name="Line 9"/>
            <p:cNvSpPr>
              <a:spLocks noChangeShapeType="1"/>
            </p:cNvSpPr>
            <p:nvPr/>
          </p:nvSpPr>
          <p:spPr bwMode="auto">
            <a:xfrm>
              <a:off x="1335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8" name="Line 10"/>
            <p:cNvSpPr>
              <a:spLocks noChangeShapeType="1"/>
            </p:cNvSpPr>
            <p:nvPr/>
          </p:nvSpPr>
          <p:spPr bwMode="auto">
            <a:xfrm>
              <a:off x="181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9" name="Line 11"/>
            <p:cNvSpPr>
              <a:spLocks noChangeShapeType="1"/>
            </p:cNvSpPr>
            <p:nvPr/>
          </p:nvSpPr>
          <p:spPr bwMode="auto">
            <a:xfrm>
              <a:off x="157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0" name="Line 12"/>
            <p:cNvSpPr>
              <a:spLocks noChangeShapeType="1"/>
            </p:cNvSpPr>
            <p:nvPr/>
          </p:nvSpPr>
          <p:spPr bwMode="auto">
            <a:xfrm flipV="1">
              <a:off x="157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1" name="Line 13"/>
            <p:cNvSpPr>
              <a:spLocks noChangeShapeType="1"/>
            </p:cNvSpPr>
            <p:nvPr/>
          </p:nvSpPr>
          <p:spPr bwMode="auto">
            <a:xfrm>
              <a:off x="1573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2" name="Line 14"/>
            <p:cNvSpPr>
              <a:spLocks noChangeShapeType="1"/>
            </p:cNvSpPr>
            <p:nvPr/>
          </p:nvSpPr>
          <p:spPr bwMode="auto">
            <a:xfrm>
              <a:off x="181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" name="Line 15"/>
            <p:cNvSpPr>
              <a:spLocks noChangeShapeType="1"/>
            </p:cNvSpPr>
            <p:nvPr/>
          </p:nvSpPr>
          <p:spPr bwMode="auto">
            <a:xfrm>
              <a:off x="1810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" name="Line 16"/>
            <p:cNvSpPr>
              <a:spLocks noChangeShapeType="1"/>
            </p:cNvSpPr>
            <p:nvPr/>
          </p:nvSpPr>
          <p:spPr bwMode="auto">
            <a:xfrm>
              <a:off x="2286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" name="Line 17"/>
            <p:cNvSpPr>
              <a:spLocks noChangeShapeType="1"/>
            </p:cNvSpPr>
            <p:nvPr/>
          </p:nvSpPr>
          <p:spPr bwMode="auto">
            <a:xfrm flipH="1">
              <a:off x="2048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" name="Line 18"/>
            <p:cNvSpPr>
              <a:spLocks noChangeShapeType="1"/>
            </p:cNvSpPr>
            <p:nvPr/>
          </p:nvSpPr>
          <p:spPr bwMode="auto">
            <a:xfrm flipV="1">
              <a:off x="204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" name="Line 19"/>
            <p:cNvSpPr>
              <a:spLocks noChangeShapeType="1"/>
            </p:cNvSpPr>
            <p:nvPr/>
          </p:nvSpPr>
          <p:spPr bwMode="auto">
            <a:xfrm>
              <a:off x="2048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Line 20"/>
            <p:cNvSpPr>
              <a:spLocks noChangeShapeType="1"/>
            </p:cNvSpPr>
            <p:nvPr/>
          </p:nvSpPr>
          <p:spPr bwMode="auto">
            <a:xfrm>
              <a:off x="2286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9" name="Line 21"/>
            <p:cNvSpPr>
              <a:spLocks noChangeShapeType="1"/>
            </p:cNvSpPr>
            <p:nvPr/>
          </p:nvSpPr>
          <p:spPr bwMode="auto">
            <a:xfrm>
              <a:off x="2286" y="2749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0" name="Line 22"/>
            <p:cNvSpPr>
              <a:spLocks noChangeShapeType="1"/>
            </p:cNvSpPr>
            <p:nvPr/>
          </p:nvSpPr>
          <p:spPr bwMode="auto">
            <a:xfrm>
              <a:off x="2761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1" name="Line 23"/>
            <p:cNvSpPr>
              <a:spLocks noChangeShapeType="1"/>
            </p:cNvSpPr>
            <p:nvPr/>
          </p:nvSpPr>
          <p:spPr bwMode="auto">
            <a:xfrm>
              <a:off x="252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2" name="Line 24"/>
            <p:cNvSpPr>
              <a:spLocks noChangeShapeType="1"/>
            </p:cNvSpPr>
            <p:nvPr/>
          </p:nvSpPr>
          <p:spPr bwMode="auto">
            <a:xfrm flipV="1">
              <a:off x="252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3" name="Line 25"/>
            <p:cNvSpPr>
              <a:spLocks noChangeShapeType="1"/>
            </p:cNvSpPr>
            <p:nvPr/>
          </p:nvSpPr>
          <p:spPr bwMode="auto">
            <a:xfrm>
              <a:off x="2523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4" name="Line 26"/>
            <p:cNvSpPr>
              <a:spLocks noChangeShapeType="1"/>
            </p:cNvSpPr>
            <p:nvPr/>
          </p:nvSpPr>
          <p:spPr bwMode="auto">
            <a:xfrm>
              <a:off x="2761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5" name="Line 27"/>
            <p:cNvSpPr>
              <a:spLocks noChangeShapeType="1"/>
            </p:cNvSpPr>
            <p:nvPr/>
          </p:nvSpPr>
          <p:spPr bwMode="auto">
            <a:xfrm>
              <a:off x="2761" y="2749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6" name="Line 28"/>
            <p:cNvSpPr>
              <a:spLocks noChangeShapeType="1"/>
            </p:cNvSpPr>
            <p:nvPr/>
          </p:nvSpPr>
          <p:spPr bwMode="auto">
            <a:xfrm>
              <a:off x="3237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7" name="Line 29"/>
            <p:cNvSpPr>
              <a:spLocks noChangeShapeType="1"/>
            </p:cNvSpPr>
            <p:nvPr/>
          </p:nvSpPr>
          <p:spPr bwMode="auto">
            <a:xfrm>
              <a:off x="300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8" name="Line 30"/>
            <p:cNvSpPr>
              <a:spLocks noChangeShapeType="1"/>
            </p:cNvSpPr>
            <p:nvPr/>
          </p:nvSpPr>
          <p:spPr bwMode="auto">
            <a:xfrm flipV="1">
              <a:off x="300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9" name="Line 31"/>
            <p:cNvSpPr>
              <a:spLocks noChangeShapeType="1"/>
            </p:cNvSpPr>
            <p:nvPr/>
          </p:nvSpPr>
          <p:spPr bwMode="auto">
            <a:xfrm>
              <a:off x="3000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0" name="Line 32"/>
            <p:cNvSpPr>
              <a:spLocks noChangeShapeType="1"/>
            </p:cNvSpPr>
            <p:nvPr/>
          </p:nvSpPr>
          <p:spPr bwMode="auto">
            <a:xfrm>
              <a:off x="3237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1" name="Line 33"/>
            <p:cNvSpPr>
              <a:spLocks noChangeShapeType="1"/>
            </p:cNvSpPr>
            <p:nvPr/>
          </p:nvSpPr>
          <p:spPr bwMode="auto">
            <a:xfrm>
              <a:off x="3237" y="2749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2" name="Line 34"/>
            <p:cNvSpPr>
              <a:spLocks noChangeShapeType="1"/>
            </p:cNvSpPr>
            <p:nvPr/>
          </p:nvSpPr>
          <p:spPr bwMode="auto">
            <a:xfrm>
              <a:off x="3712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3" name="Line 35"/>
            <p:cNvSpPr>
              <a:spLocks noChangeShapeType="1"/>
            </p:cNvSpPr>
            <p:nvPr/>
          </p:nvSpPr>
          <p:spPr bwMode="auto">
            <a:xfrm>
              <a:off x="3474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4" name="Line 36"/>
            <p:cNvSpPr>
              <a:spLocks noChangeShapeType="1"/>
            </p:cNvSpPr>
            <p:nvPr/>
          </p:nvSpPr>
          <p:spPr bwMode="auto">
            <a:xfrm flipV="1">
              <a:off x="3474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5" name="Line 37"/>
            <p:cNvSpPr>
              <a:spLocks noChangeShapeType="1"/>
            </p:cNvSpPr>
            <p:nvPr/>
          </p:nvSpPr>
          <p:spPr bwMode="auto">
            <a:xfrm>
              <a:off x="3474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6" name="Line 38"/>
            <p:cNvSpPr>
              <a:spLocks noChangeShapeType="1"/>
            </p:cNvSpPr>
            <p:nvPr/>
          </p:nvSpPr>
          <p:spPr bwMode="auto">
            <a:xfrm>
              <a:off x="3712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7" name="Line 39"/>
            <p:cNvSpPr>
              <a:spLocks noChangeShapeType="1"/>
            </p:cNvSpPr>
            <p:nvPr/>
          </p:nvSpPr>
          <p:spPr bwMode="auto">
            <a:xfrm>
              <a:off x="3712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8" name="Line 40"/>
            <p:cNvSpPr>
              <a:spLocks noChangeShapeType="1"/>
            </p:cNvSpPr>
            <p:nvPr/>
          </p:nvSpPr>
          <p:spPr bwMode="auto">
            <a:xfrm>
              <a:off x="4189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9" name="Line 41"/>
            <p:cNvSpPr>
              <a:spLocks noChangeShapeType="1"/>
            </p:cNvSpPr>
            <p:nvPr/>
          </p:nvSpPr>
          <p:spPr bwMode="auto">
            <a:xfrm flipH="1">
              <a:off x="3950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0" name="Line 42"/>
            <p:cNvSpPr>
              <a:spLocks noChangeShapeType="1"/>
            </p:cNvSpPr>
            <p:nvPr/>
          </p:nvSpPr>
          <p:spPr bwMode="auto">
            <a:xfrm flipV="1">
              <a:off x="3950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1" name="Line 43"/>
            <p:cNvSpPr>
              <a:spLocks noChangeShapeType="1"/>
            </p:cNvSpPr>
            <p:nvPr/>
          </p:nvSpPr>
          <p:spPr bwMode="auto">
            <a:xfrm>
              <a:off x="3950" y="2607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2" name="Line 44"/>
            <p:cNvSpPr>
              <a:spLocks noChangeShapeType="1"/>
            </p:cNvSpPr>
            <p:nvPr/>
          </p:nvSpPr>
          <p:spPr bwMode="auto">
            <a:xfrm>
              <a:off x="4189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3" name="Line 45"/>
            <p:cNvSpPr>
              <a:spLocks noChangeShapeType="1"/>
            </p:cNvSpPr>
            <p:nvPr/>
          </p:nvSpPr>
          <p:spPr bwMode="auto">
            <a:xfrm>
              <a:off x="4189" y="2749"/>
              <a:ext cx="1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4" name="Line 46"/>
            <p:cNvSpPr>
              <a:spLocks noChangeShapeType="1"/>
            </p:cNvSpPr>
            <p:nvPr/>
          </p:nvSpPr>
          <p:spPr bwMode="auto">
            <a:xfrm>
              <a:off x="859" y="2894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5" name="Line 47"/>
            <p:cNvSpPr>
              <a:spLocks noChangeShapeType="1"/>
            </p:cNvSpPr>
            <p:nvPr/>
          </p:nvSpPr>
          <p:spPr bwMode="auto">
            <a:xfrm>
              <a:off x="859" y="3106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6" name="Text Box 48"/>
            <p:cNvSpPr txBox="1">
              <a:spLocks noChangeArrowheads="1"/>
            </p:cNvSpPr>
            <p:nvPr/>
          </p:nvSpPr>
          <p:spPr bwMode="auto">
            <a:xfrm>
              <a:off x="384" y="2607"/>
              <a:ext cx="475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Clock</a:t>
              </a:r>
            </a:p>
          </p:txBody>
        </p:sp>
        <p:sp>
          <p:nvSpPr>
            <p:cNvPr id="8347" name="Text Box 49"/>
            <p:cNvSpPr txBox="1">
              <a:spLocks noChangeArrowheads="1"/>
            </p:cNvSpPr>
            <p:nvPr/>
          </p:nvSpPr>
          <p:spPr bwMode="auto">
            <a:xfrm>
              <a:off x="503" y="2894"/>
              <a:ext cx="356" cy="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Q1</a:t>
              </a:r>
            </a:p>
          </p:txBody>
        </p:sp>
        <p:sp>
          <p:nvSpPr>
            <p:cNvPr id="8348" name="Line 50"/>
            <p:cNvSpPr>
              <a:spLocks noChangeShapeType="1"/>
            </p:cNvSpPr>
            <p:nvPr/>
          </p:nvSpPr>
          <p:spPr bwMode="auto">
            <a:xfrm>
              <a:off x="859" y="3250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9" name="Line 51"/>
            <p:cNvSpPr>
              <a:spLocks noChangeShapeType="1"/>
            </p:cNvSpPr>
            <p:nvPr/>
          </p:nvSpPr>
          <p:spPr bwMode="auto">
            <a:xfrm>
              <a:off x="859" y="3463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0" name="Text Box 52"/>
            <p:cNvSpPr txBox="1">
              <a:spLocks noChangeArrowheads="1"/>
            </p:cNvSpPr>
            <p:nvPr/>
          </p:nvSpPr>
          <p:spPr bwMode="auto">
            <a:xfrm>
              <a:off x="503" y="3250"/>
              <a:ext cx="356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Q2</a:t>
              </a:r>
            </a:p>
          </p:txBody>
        </p:sp>
        <p:sp>
          <p:nvSpPr>
            <p:cNvPr id="8351" name="Line 53"/>
            <p:cNvSpPr>
              <a:spLocks noChangeShapeType="1"/>
            </p:cNvSpPr>
            <p:nvPr/>
          </p:nvSpPr>
          <p:spPr bwMode="auto">
            <a:xfrm>
              <a:off x="859" y="3605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2" name="Line 54"/>
            <p:cNvSpPr>
              <a:spLocks noChangeShapeType="1"/>
            </p:cNvSpPr>
            <p:nvPr/>
          </p:nvSpPr>
          <p:spPr bwMode="auto">
            <a:xfrm>
              <a:off x="859" y="3819"/>
              <a:ext cx="4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3" name="Text Box 55"/>
            <p:cNvSpPr txBox="1">
              <a:spLocks noChangeArrowheads="1"/>
            </p:cNvSpPr>
            <p:nvPr/>
          </p:nvSpPr>
          <p:spPr bwMode="auto">
            <a:xfrm>
              <a:off x="503" y="3605"/>
              <a:ext cx="356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Q3</a:t>
              </a:r>
            </a:p>
          </p:txBody>
        </p:sp>
        <p:sp>
          <p:nvSpPr>
            <p:cNvPr id="8354" name="Text Box 56"/>
            <p:cNvSpPr txBox="1">
              <a:spLocks noChangeArrowheads="1"/>
            </p:cNvSpPr>
            <p:nvPr/>
          </p:nvSpPr>
          <p:spPr bwMode="auto">
            <a:xfrm>
              <a:off x="384" y="3962"/>
              <a:ext cx="713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 smtClean="0"/>
                <a:t>Count   </a:t>
              </a:r>
              <a:r>
                <a:rPr lang="en-US" sz="1800" b="1" dirty="0"/>
                <a:t>0</a:t>
              </a:r>
            </a:p>
          </p:txBody>
        </p:sp>
        <p:sp>
          <p:nvSpPr>
            <p:cNvPr id="8355" name="Line 57"/>
            <p:cNvSpPr>
              <a:spLocks noChangeShapeType="1"/>
            </p:cNvSpPr>
            <p:nvPr/>
          </p:nvSpPr>
          <p:spPr bwMode="auto">
            <a:xfrm>
              <a:off x="4189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6" name="Line 58"/>
            <p:cNvSpPr>
              <a:spLocks noChangeShapeType="1"/>
            </p:cNvSpPr>
            <p:nvPr/>
          </p:nvSpPr>
          <p:spPr bwMode="auto">
            <a:xfrm>
              <a:off x="4189" y="2749"/>
              <a:ext cx="2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Line 59"/>
            <p:cNvSpPr>
              <a:spLocks noChangeShapeType="1"/>
            </p:cNvSpPr>
            <p:nvPr/>
          </p:nvSpPr>
          <p:spPr bwMode="auto">
            <a:xfrm>
              <a:off x="4663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8" name="Line 60"/>
            <p:cNvSpPr>
              <a:spLocks noChangeShapeType="1"/>
            </p:cNvSpPr>
            <p:nvPr/>
          </p:nvSpPr>
          <p:spPr bwMode="auto">
            <a:xfrm>
              <a:off x="4425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9" name="Line 61"/>
            <p:cNvSpPr>
              <a:spLocks noChangeShapeType="1"/>
            </p:cNvSpPr>
            <p:nvPr/>
          </p:nvSpPr>
          <p:spPr bwMode="auto">
            <a:xfrm flipV="1">
              <a:off x="4425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0" name="Line 62"/>
            <p:cNvSpPr>
              <a:spLocks noChangeShapeType="1"/>
            </p:cNvSpPr>
            <p:nvPr/>
          </p:nvSpPr>
          <p:spPr bwMode="auto">
            <a:xfrm>
              <a:off x="4425" y="2607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1" name="Line 63"/>
            <p:cNvSpPr>
              <a:spLocks noChangeShapeType="1"/>
            </p:cNvSpPr>
            <p:nvPr/>
          </p:nvSpPr>
          <p:spPr bwMode="auto">
            <a:xfrm>
              <a:off x="4663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2" name="Line 64"/>
            <p:cNvSpPr>
              <a:spLocks noChangeShapeType="1"/>
            </p:cNvSpPr>
            <p:nvPr/>
          </p:nvSpPr>
          <p:spPr bwMode="auto">
            <a:xfrm>
              <a:off x="4663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3" name="Line 65"/>
            <p:cNvSpPr>
              <a:spLocks noChangeShapeType="1"/>
            </p:cNvSpPr>
            <p:nvPr/>
          </p:nvSpPr>
          <p:spPr bwMode="auto">
            <a:xfrm>
              <a:off x="5138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4" name="Line 66"/>
            <p:cNvSpPr>
              <a:spLocks noChangeShapeType="1"/>
            </p:cNvSpPr>
            <p:nvPr/>
          </p:nvSpPr>
          <p:spPr bwMode="auto">
            <a:xfrm>
              <a:off x="4901" y="2749"/>
              <a:ext cx="0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5" name="Line 67"/>
            <p:cNvSpPr>
              <a:spLocks noChangeShapeType="1"/>
            </p:cNvSpPr>
            <p:nvPr/>
          </p:nvSpPr>
          <p:spPr bwMode="auto">
            <a:xfrm flipV="1">
              <a:off x="4901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6" name="Line 68"/>
            <p:cNvSpPr>
              <a:spLocks noChangeShapeType="1"/>
            </p:cNvSpPr>
            <p:nvPr/>
          </p:nvSpPr>
          <p:spPr bwMode="auto">
            <a:xfrm>
              <a:off x="4901" y="2607"/>
              <a:ext cx="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7" name="Line 69"/>
            <p:cNvSpPr>
              <a:spLocks noChangeShapeType="1"/>
            </p:cNvSpPr>
            <p:nvPr/>
          </p:nvSpPr>
          <p:spPr bwMode="auto">
            <a:xfrm>
              <a:off x="513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8" name="Line 70"/>
            <p:cNvSpPr>
              <a:spLocks noChangeShapeType="1"/>
            </p:cNvSpPr>
            <p:nvPr/>
          </p:nvSpPr>
          <p:spPr bwMode="auto">
            <a:xfrm>
              <a:off x="5138" y="2607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9" name="Line 71"/>
            <p:cNvSpPr>
              <a:spLocks noChangeShapeType="1"/>
            </p:cNvSpPr>
            <p:nvPr/>
          </p:nvSpPr>
          <p:spPr bwMode="auto">
            <a:xfrm>
              <a:off x="5138" y="2749"/>
              <a:ext cx="1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0" name="Line 72"/>
            <p:cNvSpPr>
              <a:spLocks noChangeShapeType="1"/>
            </p:cNvSpPr>
            <p:nvPr/>
          </p:nvSpPr>
          <p:spPr bwMode="auto">
            <a:xfrm>
              <a:off x="5138" y="2749"/>
              <a:ext cx="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1" name="Line 73"/>
            <p:cNvSpPr>
              <a:spLocks noChangeShapeType="1"/>
            </p:cNvSpPr>
            <p:nvPr/>
          </p:nvSpPr>
          <p:spPr bwMode="auto">
            <a:xfrm>
              <a:off x="859" y="3106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2" name="Line 74"/>
            <p:cNvSpPr>
              <a:spLocks noChangeShapeType="1"/>
            </p:cNvSpPr>
            <p:nvPr/>
          </p:nvSpPr>
          <p:spPr bwMode="auto">
            <a:xfrm>
              <a:off x="859" y="3463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3" name="Line 75"/>
            <p:cNvSpPr>
              <a:spLocks noChangeShapeType="1"/>
            </p:cNvSpPr>
            <p:nvPr/>
          </p:nvSpPr>
          <p:spPr bwMode="auto">
            <a:xfrm>
              <a:off x="859" y="3819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8" name="Rectangle 79"/>
          <p:cNvSpPr>
            <a:spLocks noChangeArrowheads="1"/>
          </p:cNvSpPr>
          <p:nvPr/>
        </p:nvSpPr>
        <p:spPr bwMode="auto">
          <a:xfrm>
            <a:off x="-11112" y="381000"/>
            <a:ext cx="91551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chemeClr val="accent2"/>
                </a:solidFill>
              </a:rPr>
              <a:t>Propagation </a:t>
            </a:r>
            <a:r>
              <a:rPr lang="en-US" sz="2200" b="1" u="sng" dirty="0" smtClean="0">
                <a:solidFill>
                  <a:schemeClr val="accent2"/>
                </a:solidFill>
              </a:rPr>
              <a:t>Delay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- Propagation delay can be a problem in ripple counters at high frequency as the clock signals “ripple” though the circuit.</a:t>
            </a:r>
            <a:endParaRPr lang="en-US" sz="2200" b="1" u="sng" dirty="0">
              <a:solidFill>
                <a:schemeClr val="accent2"/>
              </a:solidFill>
            </a:endParaRPr>
          </a:p>
        </p:txBody>
      </p:sp>
      <p:sp>
        <p:nvSpPr>
          <p:cNvPr id="8199" name="Rectangle 80"/>
          <p:cNvSpPr>
            <a:spLocks noChangeArrowheads="1"/>
          </p:cNvSpPr>
          <p:nvPr/>
        </p:nvSpPr>
        <p:spPr bwMode="auto">
          <a:xfrm>
            <a:off x="-18202" y="1180003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</a:rPr>
              <a:t>Example 5</a:t>
            </a:r>
            <a:r>
              <a:rPr lang="en-US" sz="2200" dirty="0">
                <a:solidFill>
                  <a:srgbClr val="FF3300"/>
                </a:solidFill>
              </a:rPr>
              <a:t>:  Repeat example 1 using an input 10 MHz clock and a propagation delay of 20 ns.</a:t>
            </a:r>
            <a:endParaRPr lang="en-US" sz="2200" dirty="0"/>
          </a:p>
        </p:txBody>
      </p:sp>
      <p:grpSp>
        <p:nvGrpSpPr>
          <p:cNvPr id="8200" name="Group 81"/>
          <p:cNvGrpSpPr>
            <a:grpSpLocks/>
          </p:cNvGrpSpPr>
          <p:nvPr/>
        </p:nvGrpSpPr>
        <p:grpSpPr bwMode="auto">
          <a:xfrm>
            <a:off x="1300500" y="1611856"/>
            <a:ext cx="6754627" cy="2071143"/>
            <a:chOff x="1161" y="1074"/>
            <a:chExt cx="3976" cy="1072"/>
          </a:xfrm>
        </p:grpSpPr>
        <p:sp>
          <p:nvSpPr>
            <p:cNvPr id="8202" name="Rectangle 82"/>
            <p:cNvSpPr>
              <a:spLocks noChangeArrowheads="1"/>
            </p:cNvSpPr>
            <p:nvPr/>
          </p:nvSpPr>
          <p:spPr bwMode="auto">
            <a:xfrm>
              <a:off x="1830" y="1513"/>
              <a:ext cx="498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Rectangle 84"/>
            <p:cNvSpPr>
              <a:spLocks noChangeArrowheads="1"/>
            </p:cNvSpPr>
            <p:nvPr/>
          </p:nvSpPr>
          <p:spPr bwMode="auto">
            <a:xfrm>
              <a:off x="1871" y="1627"/>
              <a:ext cx="13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J1</a:t>
              </a:r>
            </a:p>
          </p:txBody>
        </p:sp>
        <p:sp>
          <p:nvSpPr>
            <p:cNvPr id="8206" name="Rectangle 86"/>
            <p:cNvSpPr>
              <a:spLocks noChangeArrowheads="1"/>
            </p:cNvSpPr>
            <p:nvPr/>
          </p:nvSpPr>
          <p:spPr bwMode="auto">
            <a:xfrm>
              <a:off x="1881" y="1974"/>
              <a:ext cx="167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Rectangle 87"/>
            <p:cNvSpPr>
              <a:spLocks noChangeArrowheads="1"/>
            </p:cNvSpPr>
            <p:nvPr/>
          </p:nvSpPr>
          <p:spPr bwMode="auto">
            <a:xfrm>
              <a:off x="1856" y="1961"/>
              <a:ext cx="1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K1</a:t>
              </a:r>
            </a:p>
          </p:txBody>
        </p:sp>
        <p:sp>
          <p:nvSpPr>
            <p:cNvPr id="8210" name="Rectangle 90"/>
            <p:cNvSpPr>
              <a:spLocks noChangeArrowheads="1"/>
            </p:cNvSpPr>
            <p:nvPr/>
          </p:nvSpPr>
          <p:spPr bwMode="auto">
            <a:xfrm>
              <a:off x="2106" y="1627"/>
              <a:ext cx="1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8213" name="Rectangle 93"/>
            <p:cNvSpPr>
              <a:spLocks noChangeArrowheads="1"/>
            </p:cNvSpPr>
            <p:nvPr/>
          </p:nvSpPr>
          <p:spPr bwMode="auto">
            <a:xfrm>
              <a:off x="2124" y="1966"/>
              <a:ext cx="1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</a:t>
              </a:r>
            </a:p>
          </p:txBody>
        </p:sp>
        <p:sp>
          <p:nvSpPr>
            <p:cNvPr id="8215" name="Line 95"/>
            <p:cNvSpPr>
              <a:spLocks noChangeShapeType="1"/>
            </p:cNvSpPr>
            <p:nvPr/>
          </p:nvSpPr>
          <p:spPr bwMode="auto">
            <a:xfrm>
              <a:off x="1682" y="1687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96"/>
            <p:cNvSpPr>
              <a:spLocks noChangeShapeType="1"/>
            </p:cNvSpPr>
            <p:nvPr/>
          </p:nvSpPr>
          <p:spPr bwMode="auto">
            <a:xfrm>
              <a:off x="1682" y="2033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97"/>
            <p:cNvSpPr>
              <a:spLocks noChangeShapeType="1"/>
            </p:cNvSpPr>
            <p:nvPr/>
          </p:nvSpPr>
          <p:spPr bwMode="auto">
            <a:xfrm>
              <a:off x="2328" y="1687"/>
              <a:ext cx="1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98"/>
            <p:cNvSpPr>
              <a:spLocks noChangeShapeType="1"/>
            </p:cNvSpPr>
            <p:nvPr/>
          </p:nvSpPr>
          <p:spPr bwMode="auto">
            <a:xfrm>
              <a:off x="2154" y="1966"/>
              <a:ext cx="144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99"/>
            <p:cNvSpPr>
              <a:spLocks noChangeShapeType="1"/>
            </p:cNvSpPr>
            <p:nvPr/>
          </p:nvSpPr>
          <p:spPr bwMode="auto">
            <a:xfrm>
              <a:off x="1831" y="1800"/>
              <a:ext cx="5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00"/>
            <p:cNvSpPr>
              <a:spLocks noChangeShapeType="1"/>
            </p:cNvSpPr>
            <p:nvPr/>
          </p:nvSpPr>
          <p:spPr bwMode="auto">
            <a:xfrm flipH="1">
              <a:off x="1831" y="1857"/>
              <a:ext cx="50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101"/>
            <p:cNvSpPr>
              <a:spLocks noChangeShapeType="1"/>
            </p:cNvSpPr>
            <p:nvPr/>
          </p:nvSpPr>
          <p:spPr bwMode="auto">
            <a:xfrm>
              <a:off x="1533" y="1857"/>
              <a:ext cx="298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Rectangle 102"/>
            <p:cNvSpPr>
              <a:spLocks noChangeArrowheads="1"/>
            </p:cNvSpPr>
            <p:nvPr/>
          </p:nvSpPr>
          <p:spPr bwMode="auto">
            <a:xfrm>
              <a:off x="1215" y="1785"/>
              <a:ext cx="28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Rectangle 103"/>
            <p:cNvSpPr>
              <a:spLocks noChangeArrowheads="1"/>
            </p:cNvSpPr>
            <p:nvPr/>
          </p:nvSpPr>
          <p:spPr bwMode="auto">
            <a:xfrm>
              <a:off x="1161" y="1785"/>
              <a:ext cx="3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Clock</a:t>
              </a:r>
            </a:p>
          </p:txBody>
        </p:sp>
        <p:sp>
          <p:nvSpPr>
            <p:cNvPr id="8225" name="Line 105"/>
            <p:cNvSpPr>
              <a:spLocks noChangeShapeType="1"/>
            </p:cNvSpPr>
            <p:nvPr/>
          </p:nvSpPr>
          <p:spPr bwMode="auto">
            <a:xfrm>
              <a:off x="2479" y="1224"/>
              <a:ext cx="1" cy="6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Oval 106"/>
            <p:cNvSpPr>
              <a:spLocks noChangeArrowheads="1"/>
            </p:cNvSpPr>
            <p:nvPr/>
          </p:nvSpPr>
          <p:spPr bwMode="auto">
            <a:xfrm>
              <a:off x="2460" y="1664"/>
              <a:ext cx="43" cy="5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Rectangle 107"/>
            <p:cNvSpPr>
              <a:spLocks noChangeArrowheads="1"/>
            </p:cNvSpPr>
            <p:nvPr/>
          </p:nvSpPr>
          <p:spPr bwMode="auto">
            <a:xfrm>
              <a:off x="1582" y="1628"/>
              <a:ext cx="1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Rectangle 108"/>
            <p:cNvSpPr>
              <a:spLocks noChangeArrowheads="1"/>
            </p:cNvSpPr>
            <p:nvPr/>
          </p:nvSpPr>
          <p:spPr bwMode="auto">
            <a:xfrm>
              <a:off x="1607" y="1615"/>
              <a:ext cx="6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230" name="Rectangle 110"/>
            <p:cNvSpPr>
              <a:spLocks noChangeArrowheads="1"/>
            </p:cNvSpPr>
            <p:nvPr/>
          </p:nvSpPr>
          <p:spPr bwMode="auto">
            <a:xfrm>
              <a:off x="1582" y="1974"/>
              <a:ext cx="10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Rectangle 111"/>
            <p:cNvSpPr>
              <a:spLocks noChangeArrowheads="1"/>
            </p:cNvSpPr>
            <p:nvPr/>
          </p:nvSpPr>
          <p:spPr bwMode="auto">
            <a:xfrm>
              <a:off x="1607" y="1959"/>
              <a:ext cx="6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233" name="Rectangle 113"/>
            <p:cNvSpPr>
              <a:spLocks noChangeArrowheads="1"/>
            </p:cNvSpPr>
            <p:nvPr/>
          </p:nvSpPr>
          <p:spPr bwMode="auto">
            <a:xfrm>
              <a:off x="2876" y="1513"/>
              <a:ext cx="499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Rectangle 115"/>
            <p:cNvSpPr>
              <a:spLocks noChangeArrowheads="1"/>
            </p:cNvSpPr>
            <p:nvPr/>
          </p:nvSpPr>
          <p:spPr bwMode="auto">
            <a:xfrm>
              <a:off x="2909" y="1613"/>
              <a:ext cx="13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J2</a:t>
              </a:r>
            </a:p>
          </p:txBody>
        </p:sp>
        <p:sp>
          <p:nvSpPr>
            <p:cNvPr id="8238" name="Rectangle 118"/>
            <p:cNvSpPr>
              <a:spLocks noChangeArrowheads="1"/>
            </p:cNvSpPr>
            <p:nvPr/>
          </p:nvSpPr>
          <p:spPr bwMode="auto">
            <a:xfrm>
              <a:off x="2902" y="1966"/>
              <a:ext cx="1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K2</a:t>
              </a:r>
            </a:p>
          </p:txBody>
        </p:sp>
        <p:sp>
          <p:nvSpPr>
            <p:cNvPr id="8241" name="Rectangle 121"/>
            <p:cNvSpPr>
              <a:spLocks noChangeArrowheads="1"/>
            </p:cNvSpPr>
            <p:nvPr/>
          </p:nvSpPr>
          <p:spPr bwMode="auto">
            <a:xfrm>
              <a:off x="3169" y="1627"/>
              <a:ext cx="1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8244" name="Rectangle 124"/>
            <p:cNvSpPr>
              <a:spLocks noChangeArrowheads="1"/>
            </p:cNvSpPr>
            <p:nvPr/>
          </p:nvSpPr>
          <p:spPr bwMode="auto">
            <a:xfrm>
              <a:off x="3169" y="1980"/>
              <a:ext cx="1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8246" name="Line 126"/>
            <p:cNvSpPr>
              <a:spLocks noChangeShapeType="1"/>
            </p:cNvSpPr>
            <p:nvPr/>
          </p:nvSpPr>
          <p:spPr bwMode="auto">
            <a:xfrm>
              <a:off x="2727" y="1687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127"/>
            <p:cNvSpPr>
              <a:spLocks noChangeShapeType="1"/>
            </p:cNvSpPr>
            <p:nvPr/>
          </p:nvSpPr>
          <p:spPr bwMode="auto">
            <a:xfrm>
              <a:off x="2727" y="2033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128"/>
            <p:cNvSpPr>
              <a:spLocks noChangeShapeType="1"/>
            </p:cNvSpPr>
            <p:nvPr/>
          </p:nvSpPr>
          <p:spPr bwMode="auto">
            <a:xfrm>
              <a:off x="3375" y="1687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129"/>
            <p:cNvSpPr>
              <a:spLocks noChangeShapeType="1"/>
            </p:cNvSpPr>
            <p:nvPr/>
          </p:nvSpPr>
          <p:spPr bwMode="auto">
            <a:xfrm>
              <a:off x="3201" y="1966"/>
              <a:ext cx="142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130"/>
            <p:cNvSpPr>
              <a:spLocks noChangeShapeType="1"/>
            </p:cNvSpPr>
            <p:nvPr/>
          </p:nvSpPr>
          <p:spPr bwMode="auto">
            <a:xfrm>
              <a:off x="2876" y="1800"/>
              <a:ext cx="5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Line 131"/>
            <p:cNvSpPr>
              <a:spLocks noChangeShapeType="1"/>
            </p:cNvSpPr>
            <p:nvPr/>
          </p:nvSpPr>
          <p:spPr bwMode="auto">
            <a:xfrm flipH="1">
              <a:off x="2876" y="1857"/>
              <a:ext cx="50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Line 132"/>
            <p:cNvSpPr>
              <a:spLocks noChangeShapeType="1"/>
            </p:cNvSpPr>
            <p:nvPr/>
          </p:nvSpPr>
          <p:spPr bwMode="auto">
            <a:xfrm>
              <a:off x="2479" y="1857"/>
              <a:ext cx="397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133"/>
            <p:cNvSpPr>
              <a:spLocks noChangeShapeType="1"/>
            </p:cNvSpPr>
            <p:nvPr/>
          </p:nvSpPr>
          <p:spPr bwMode="auto">
            <a:xfrm>
              <a:off x="3524" y="1224"/>
              <a:ext cx="2" cy="6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Oval 134"/>
            <p:cNvSpPr>
              <a:spLocks noChangeArrowheads="1"/>
            </p:cNvSpPr>
            <p:nvPr/>
          </p:nvSpPr>
          <p:spPr bwMode="auto">
            <a:xfrm>
              <a:off x="3505" y="1664"/>
              <a:ext cx="44" cy="5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Rectangle 135"/>
            <p:cNvSpPr>
              <a:spLocks noChangeArrowheads="1"/>
            </p:cNvSpPr>
            <p:nvPr/>
          </p:nvSpPr>
          <p:spPr bwMode="auto">
            <a:xfrm>
              <a:off x="2628" y="1628"/>
              <a:ext cx="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Rectangle 136"/>
            <p:cNvSpPr>
              <a:spLocks noChangeArrowheads="1"/>
            </p:cNvSpPr>
            <p:nvPr/>
          </p:nvSpPr>
          <p:spPr bwMode="auto">
            <a:xfrm>
              <a:off x="2653" y="1615"/>
              <a:ext cx="6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258" name="Rectangle 138"/>
            <p:cNvSpPr>
              <a:spLocks noChangeArrowheads="1"/>
            </p:cNvSpPr>
            <p:nvPr/>
          </p:nvSpPr>
          <p:spPr bwMode="auto">
            <a:xfrm>
              <a:off x="2628" y="1974"/>
              <a:ext cx="9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Rectangle 139"/>
            <p:cNvSpPr>
              <a:spLocks noChangeArrowheads="1"/>
            </p:cNvSpPr>
            <p:nvPr/>
          </p:nvSpPr>
          <p:spPr bwMode="auto">
            <a:xfrm>
              <a:off x="2653" y="1959"/>
              <a:ext cx="6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261" name="Rectangle 141"/>
            <p:cNvSpPr>
              <a:spLocks noChangeArrowheads="1"/>
            </p:cNvSpPr>
            <p:nvPr/>
          </p:nvSpPr>
          <p:spPr bwMode="auto">
            <a:xfrm>
              <a:off x="3923" y="1513"/>
              <a:ext cx="497" cy="6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Rectangle 142"/>
            <p:cNvSpPr>
              <a:spLocks noChangeArrowheads="1"/>
            </p:cNvSpPr>
            <p:nvPr/>
          </p:nvSpPr>
          <p:spPr bwMode="auto">
            <a:xfrm>
              <a:off x="3972" y="1628"/>
              <a:ext cx="14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Rectangle 143"/>
            <p:cNvSpPr>
              <a:spLocks noChangeArrowheads="1"/>
            </p:cNvSpPr>
            <p:nvPr/>
          </p:nvSpPr>
          <p:spPr bwMode="auto">
            <a:xfrm>
              <a:off x="3972" y="1627"/>
              <a:ext cx="13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J3</a:t>
              </a:r>
            </a:p>
          </p:txBody>
        </p:sp>
        <p:sp>
          <p:nvSpPr>
            <p:cNvPr id="8266" name="Rectangle 146"/>
            <p:cNvSpPr>
              <a:spLocks noChangeArrowheads="1"/>
            </p:cNvSpPr>
            <p:nvPr/>
          </p:nvSpPr>
          <p:spPr bwMode="auto">
            <a:xfrm>
              <a:off x="3948" y="1966"/>
              <a:ext cx="1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K3</a:t>
              </a:r>
            </a:p>
          </p:txBody>
        </p:sp>
        <p:sp>
          <p:nvSpPr>
            <p:cNvPr id="8269" name="Rectangle 149"/>
            <p:cNvSpPr>
              <a:spLocks noChangeArrowheads="1"/>
            </p:cNvSpPr>
            <p:nvPr/>
          </p:nvSpPr>
          <p:spPr bwMode="auto">
            <a:xfrm>
              <a:off x="4228" y="1628"/>
              <a:ext cx="1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Q3</a:t>
              </a:r>
            </a:p>
          </p:txBody>
        </p:sp>
        <p:sp>
          <p:nvSpPr>
            <p:cNvPr id="8271" name="Rectangle 151"/>
            <p:cNvSpPr>
              <a:spLocks noChangeArrowheads="1"/>
            </p:cNvSpPr>
            <p:nvPr/>
          </p:nvSpPr>
          <p:spPr bwMode="auto">
            <a:xfrm>
              <a:off x="4221" y="1974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Rectangle 152"/>
            <p:cNvSpPr>
              <a:spLocks noChangeArrowheads="1"/>
            </p:cNvSpPr>
            <p:nvPr/>
          </p:nvSpPr>
          <p:spPr bwMode="auto">
            <a:xfrm>
              <a:off x="4221" y="1974"/>
              <a:ext cx="1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 smtClean="0">
                  <a:solidFill>
                    <a:schemeClr val="accent2"/>
                  </a:solidFill>
                </a:rPr>
                <a:t>Q3</a:t>
              </a:r>
              <a:endParaRPr lang="en-US" sz="1800" b="1" dirty="0">
                <a:solidFill>
                  <a:schemeClr val="accent2"/>
                </a:solidFill>
              </a:endParaRPr>
            </a:p>
          </p:txBody>
        </p:sp>
        <p:sp>
          <p:nvSpPr>
            <p:cNvPr id="8274" name="Line 154"/>
            <p:cNvSpPr>
              <a:spLocks noChangeShapeType="1"/>
            </p:cNvSpPr>
            <p:nvPr/>
          </p:nvSpPr>
          <p:spPr bwMode="auto">
            <a:xfrm>
              <a:off x="3772" y="1687"/>
              <a:ext cx="1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Line 155"/>
            <p:cNvSpPr>
              <a:spLocks noChangeShapeType="1"/>
            </p:cNvSpPr>
            <p:nvPr/>
          </p:nvSpPr>
          <p:spPr bwMode="auto">
            <a:xfrm>
              <a:off x="3772" y="2033"/>
              <a:ext cx="1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Line 156"/>
            <p:cNvSpPr>
              <a:spLocks noChangeShapeType="1"/>
            </p:cNvSpPr>
            <p:nvPr/>
          </p:nvSpPr>
          <p:spPr bwMode="auto">
            <a:xfrm>
              <a:off x="4420" y="1687"/>
              <a:ext cx="15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Line 157"/>
            <p:cNvSpPr>
              <a:spLocks noChangeShapeType="1"/>
            </p:cNvSpPr>
            <p:nvPr/>
          </p:nvSpPr>
          <p:spPr bwMode="auto">
            <a:xfrm>
              <a:off x="4246" y="1966"/>
              <a:ext cx="14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8" name="Line 158"/>
            <p:cNvSpPr>
              <a:spLocks noChangeShapeType="1"/>
            </p:cNvSpPr>
            <p:nvPr/>
          </p:nvSpPr>
          <p:spPr bwMode="auto">
            <a:xfrm>
              <a:off x="3923" y="1800"/>
              <a:ext cx="49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9" name="Line 159"/>
            <p:cNvSpPr>
              <a:spLocks noChangeShapeType="1"/>
            </p:cNvSpPr>
            <p:nvPr/>
          </p:nvSpPr>
          <p:spPr bwMode="auto">
            <a:xfrm flipH="1">
              <a:off x="3923" y="1857"/>
              <a:ext cx="49" cy="5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Line 160"/>
            <p:cNvSpPr>
              <a:spLocks noChangeShapeType="1"/>
            </p:cNvSpPr>
            <p:nvPr/>
          </p:nvSpPr>
          <p:spPr bwMode="auto">
            <a:xfrm>
              <a:off x="3524" y="1857"/>
              <a:ext cx="399" cy="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Line 161"/>
            <p:cNvSpPr>
              <a:spLocks noChangeShapeType="1"/>
            </p:cNvSpPr>
            <p:nvPr/>
          </p:nvSpPr>
          <p:spPr bwMode="auto">
            <a:xfrm flipH="1">
              <a:off x="4570" y="1224"/>
              <a:ext cx="0" cy="4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Oval 162"/>
            <p:cNvSpPr>
              <a:spLocks noChangeArrowheads="1"/>
            </p:cNvSpPr>
            <p:nvPr/>
          </p:nvSpPr>
          <p:spPr bwMode="auto">
            <a:xfrm>
              <a:off x="4551" y="1664"/>
              <a:ext cx="44" cy="5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Rectangle 163"/>
            <p:cNvSpPr>
              <a:spLocks noChangeArrowheads="1"/>
            </p:cNvSpPr>
            <p:nvPr/>
          </p:nvSpPr>
          <p:spPr bwMode="auto">
            <a:xfrm>
              <a:off x="3673" y="1628"/>
              <a:ext cx="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Rectangle 164"/>
            <p:cNvSpPr>
              <a:spLocks noChangeArrowheads="1"/>
            </p:cNvSpPr>
            <p:nvPr/>
          </p:nvSpPr>
          <p:spPr bwMode="auto">
            <a:xfrm>
              <a:off x="3698" y="1615"/>
              <a:ext cx="6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286" name="Rectangle 166"/>
            <p:cNvSpPr>
              <a:spLocks noChangeArrowheads="1"/>
            </p:cNvSpPr>
            <p:nvPr/>
          </p:nvSpPr>
          <p:spPr bwMode="auto">
            <a:xfrm>
              <a:off x="3673" y="1974"/>
              <a:ext cx="9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Rectangle 167"/>
            <p:cNvSpPr>
              <a:spLocks noChangeArrowheads="1"/>
            </p:cNvSpPr>
            <p:nvPr/>
          </p:nvSpPr>
          <p:spPr bwMode="auto">
            <a:xfrm>
              <a:off x="3698" y="1959"/>
              <a:ext cx="6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8289" name="Oval 169"/>
            <p:cNvSpPr>
              <a:spLocks noChangeArrowheads="1"/>
            </p:cNvSpPr>
            <p:nvPr/>
          </p:nvSpPr>
          <p:spPr bwMode="auto">
            <a:xfrm>
              <a:off x="2827" y="1829"/>
              <a:ext cx="49" cy="6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Oval 170"/>
            <p:cNvSpPr>
              <a:spLocks noChangeArrowheads="1"/>
            </p:cNvSpPr>
            <p:nvPr/>
          </p:nvSpPr>
          <p:spPr bwMode="auto">
            <a:xfrm>
              <a:off x="1781" y="1829"/>
              <a:ext cx="50" cy="6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Oval 171"/>
            <p:cNvSpPr>
              <a:spLocks noChangeArrowheads="1"/>
            </p:cNvSpPr>
            <p:nvPr/>
          </p:nvSpPr>
          <p:spPr bwMode="auto">
            <a:xfrm>
              <a:off x="3873" y="1829"/>
              <a:ext cx="50" cy="6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Rectangle 172"/>
            <p:cNvSpPr>
              <a:spLocks noChangeArrowheads="1"/>
            </p:cNvSpPr>
            <p:nvPr/>
          </p:nvSpPr>
          <p:spPr bwMode="auto">
            <a:xfrm>
              <a:off x="4519" y="1074"/>
              <a:ext cx="17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Rectangle 173"/>
            <p:cNvSpPr>
              <a:spLocks noChangeArrowheads="1"/>
            </p:cNvSpPr>
            <p:nvPr/>
          </p:nvSpPr>
          <p:spPr bwMode="auto">
            <a:xfrm>
              <a:off x="4544" y="1080"/>
              <a:ext cx="59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Q3 (MSB)</a:t>
              </a:r>
            </a:p>
          </p:txBody>
        </p:sp>
        <p:sp>
          <p:nvSpPr>
            <p:cNvPr id="8294" name="Rectangle 174"/>
            <p:cNvSpPr>
              <a:spLocks noChangeArrowheads="1"/>
            </p:cNvSpPr>
            <p:nvPr/>
          </p:nvSpPr>
          <p:spPr bwMode="auto">
            <a:xfrm>
              <a:off x="4670" y="1080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8295" name="Rectangle 175"/>
            <p:cNvSpPr>
              <a:spLocks noChangeArrowheads="1"/>
            </p:cNvSpPr>
            <p:nvPr/>
          </p:nvSpPr>
          <p:spPr bwMode="auto">
            <a:xfrm>
              <a:off x="3474" y="1074"/>
              <a:ext cx="1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" name="Rectangle 176"/>
            <p:cNvSpPr>
              <a:spLocks noChangeArrowheads="1"/>
            </p:cNvSpPr>
            <p:nvPr/>
          </p:nvSpPr>
          <p:spPr bwMode="auto">
            <a:xfrm>
              <a:off x="3499" y="1080"/>
              <a:ext cx="1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Q2</a:t>
              </a:r>
            </a:p>
          </p:txBody>
        </p:sp>
        <p:sp>
          <p:nvSpPr>
            <p:cNvPr id="8297" name="Rectangle 177"/>
            <p:cNvSpPr>
              <a:spLocks noChangeArrowheads="1"/>
            </p:cNvSpPr>
            <p:nvPr/>
          </p:nvSpPr>
          <p:spPr bwMode="auto">
            <a:xfrm>
              <a:off x="3623" y="1080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8298" name="Rectangle 178"/>
            <p:cNvSpPr>
              <a:spLocks noChangeArrowheads="1"/>
            </p:cNvSpPr>
            <p:nvPr/>
          </p:nvSpPr>
          <p:spPr bwMode="auto">
            <a:xfrm>
              <a:off x="2429" y="1074"/>
              <a:ext cx="447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Rectangle 179"/>
            <p:cNvSpPr>
              <a:spLocks noChangeArrowheads="1"/>
            </p:cNvSpPr>
            <p:nvPr/>
          </p:nvSpPr>
          <p:spPr bwMode="auto">
            <a:xfrm>
              <a:off x="2454" y="1080"/>
              <a:ext cx="55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Q1 (LSB)</a:t>
              </a:r>
            </a:p>
          </p:txBody>
        </p:sp>
        <p:sp>
          <p:nvSpPr>
            <p:cNvPr id="8300" name="Rectangle 180"/>
            <p:cNvSpPr>
              <a:spLocks noChangeArrowheads="1"/>
            </p:cNvSpPr>
            <p:nvPr/>
          </p:nvSpPr>
          <p:spPr bwMode="auto">
            <a:xfrm>
              <a:off x="2846" y="1080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</p:grpSp>
      <p:sp>
        <p:nvSpPr>
          <p:cNvPr id="184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5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79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FF3300"/>
                </a:solidFill>
              </a:rPr>
              <a:t>PSPICE Example</a:t>
            </a:r>
            <a:r>
              <a:rPr lang="en-US" sz="2200" dirty="0">
                <a:solidFill>
                  <a:srgbClr val="FF3300"/>
                </a:solidFill>
              </a:rPr>
              <a:t>:  </a:t>
            </a:r>
            <a:r>
              <a:rPr lang="en-US" sz="2200" b="1" i="1" dirty="0">
                <a:solidFill>
                  <a:srgbClr val="FF3300"/>
                </a:solidFill>
              </a:rPr>
              <a:t>3-Bit Ripple Counter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smtClean="0">
                <a:solidFill>
                  <a:srgbClr val="FF3300"/>
                </a:solidFill>
              </a:rPr>
              <a:t>(see Bb or course website).  Note that this circuit matches the previous example, including the 10MHz clock.</a:t>
            </a:r>
            <a:endParaRPr lang="en-US" sz="2200" dirty="0"/>
          </a:p>
        </p:txBody>
      </p:sp>
      <p:sp>
        <p:nvSpPr>
          <p:cNvPr id="184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5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0"/>
            <a:ext cx="9144000" cy="137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80"/>
          <p:cNvSpPr>
            <a:spLocks noChangeArrowheads="1"/>
          </p:cNvSpPr>
          <p:nvPr/>
        </p:nvSpPr>
        <p:spPr bwMode="auto">
          <a:xfrm>
            <a:off x="0" y="381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chemeClr val="accent2"/>
                </a:solidFill>
              </a:rPr>
              <a:t>Commercially-available Counters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Both </a:t>
            </a:r>
            <a:r>
              <a:rPr lang="en-US" sz="2000" dirty="0">
                <a:solidFill>
                  <a:schemeClr val="accent2"/>
                </a:solidFill>
              </a:rPr>
              <a:t>synchronous and asynchronous (ripple) counters are available commercially</a:t>
            </a:r>
            <a:r>
              <a:rPr lang="en-US" sz="2000" b="1" i="1" dirty="0">
                <a:solidFill>
                  <a:schemeClr val="accent2"/>
                </a:solidFill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chemeClr val="accent2"/>
                </a:solidFill>
              </a:rPr>
              <a:t>7490 Decade Counter</a:t>
            </a:r>
            <a:r>
              <a:rPr lang="en-US" sz="2000" dirty="0">
                <a:solidFill>
                  <a:schemeClr val="accent2"/>
                </a:solidFill>
              </a:rPr>
              <a:t> – synchronous counter or ripple counter?  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chemeClr val="accent2"/>
                </a:solidFill>
              </a:rPr>
              <a:t>74190 Up/Down Decade Counter</a:t>
            </a:r>
            <a:r>
              <a:rPr lang="en-US" sz="2000" dirty="0">
                <a:solidFill>
                  <a:schemeClr val="accent2"/>
                </a:solidFill>
              </a:rPr>
              <a:t> - synchronous counter or ripple counter?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9223" name="Picture 181" descr="7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752600"/>
            <a:ext cx="3224575" cy="508408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224" name="Picture 182" descr="74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799" y="1752600"/>
            <a:ext cx="4148953" cy="508408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874AD-08A1-466E-95C5-DCEAA7DD53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Chapter 6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270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Fundamentals of Computer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2405</Words>
  <Application>Microsoft Office PowerPoint</Application>
  <PresentationFormat>On-screen Show (4:3)</PresentationFormat>
  <Paragraphs>543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Times New Roman</vt:lpstr>
      <vt:lpstr>Default Design</vt:lpstr>
      <vt:lpstr>Document</vt:lpstr>
      <vt:lpstr>Microsoft 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Tidewater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EGR 277 – Digital Logic</dc:title>
  <dc:creator>tcgordp</dc:creator>
  <cp:lastModifiedBy>Paul Gordy</cp:lastModifiedBy>
  <cp:revision>144</cp:revision>
  <dcterms:created xsi:type="dcterms:W3CDTF">2003-05-19T18:05:36Z</dcterms:created>
  <dcterms:modified xsi:type="dcterms:W3CDTF">2019-05-01T19:59:50Z</dcterms:modified>
</cp:coreProperties>
</file>