
<file path=[Content_Types].xml><?xml version="1.0" encoding="utf-8"?>
<Types xmlns="http://schemas.openxmlformats.org/package/2006/content-types">
  <Default Extension="bin" ContentType="application/vnd.openxmlformats-officedocument.oleObject"/>
  <Default Extension="doc" ContentType="application/msword"/>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63" r:id="rId3"/>
    <p:sldId id="265" r:id="rId4"/>
    <p:sldId id="266" r:id="rId5"/>
    <p:sldId id="281" r:id="rId6"/>
    <p:sldId id="282" r:id="rId7"/>
    <p:sldId id="267" r:id="rId8"/>
    <p:sldId id="268" r:id="rId9"/>
    <p:sldId id="283" r:id="rId10"/>
    <p:sldId id="317" r:id="rId11"/>
    <p:sldId id="319" r:id="rId12"/>
    <p:sldId id="320" r:id="rId13"/>
    <p:sldId id="284" r:id="rId14"/>
    <p:sldId id="274" r:id="rId15"/>
    <p:sldId id="275" r:id="rId16"/>
    <p:sldId id="321" r:id="rId17"/>
    <p:sldId id="322" r:id="rId18"/>
    <p:sldId id="276" r:id="rId19"/>
    <p:sldId id="277" r:id="rId20"/>
    <p:sldId id="285" r:id="rId21"/>
    <p:sldId id="278" r:id="rId22"/>
    <p:sldId id="279" r:id="rId23"/>
    <p:sldId id="269" r:id="rId24"/>
    <p:sldId id="270" r:id="rId25"/>
    <p:sldId id="271" r:id="rId26"/>
    <p:sldId id="297" r:id="rId27"/>
    <p:sldId id="298" r:id="rId28"/>
    <p:sldId id="299" r:id="rId29"/>
    <p:sldId id="300" r:id="rId30"/>
    <p:sldId id="324" r:id="rId31"/>
    <p:sldId id="301" r:id="rId32"/>
    <p:sldId id="302" r:id="rId33"/>
    <p:sldId id="303" r:id="rId34"/>
    <p:sldId id="304" r:id="rId35"/>
    <p:sldId id="305" r:id="rId36"/>
    <p:sldId id="306" r:id="rId37"/>
    <p:sldId id="323" r:id="rId38"/>
    <p:sldId id="307" r:id="rId39"/>
    <p:sldId id="308" r:id="rId40"/>
    <p:sldId id="309" r:id="rId41"/>
    <p:sldId id="310" r:id="rId42"/>
    <p:sldId id="311" r:id="rId43"/>
    <p:sldId id="312" r:id="rId44"/>
    <p:sldId id="313" r:id="rId45"/>
    <p:sldId id="314" r:id="rId46"/>
    <p:sldId id="315" r:id="rId47"/>
    <p:sldId id="316"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3300"/>
    <a:srgbClr val="FFFF66"/>
    <a:srgbClr val="CC00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0920" autoAdjust="0"/>
  </p:normalViewPr>
  <p:slideViewPr>
    <p:cSldViewPr>
      <p:cViewPr varScale="1">
        <p:scale>
          <a:sx n="100" d="100"/>
          <a:sy n="100" d="100"/>
        </p:scale>
        <p:origin x="19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7F2A32F-1AA3-4430-9BAE-66733DBB17AF}" type="slidenum">
              <a:rPr lang="en-US"/>
              <a:pPr>
                <a:defRPr/>
              </a:pPr>
              <a:t>‹#›</a:t>
            </a:fld>
            <a:endParaRPr lang="en-US"/>
          </a:p>
        </p:txBody>
      </p:sp>
    </p:spTree>
    <p:extLst>
      <p:ext uri="{BB962C8B-B14F-4D97-AF65-F5344CB8AC3E}">
        <p14:creationId xmlns:p14="http://schemas.microsoft.com/office/powerpoint/2010/main" val="2081976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A68456A-E227-4F23-838F-6D26D00D5884}" type="slidenum">
              <a:rPr lang="en-US"/>
              <a:pPr>
                <a:defRPr/>
              </a:pPr>
              <a:t>‹#›</a:t>
            </a:fld>
            <a:endParaRPr lang="en-US"/>
          </a:p>
        </p:txBody>
      </p:sp>
    </p:spTree>
    <p:extLst>
      <p:ext uri="{BB962C8B-B14F-4D97-AF65-F5344CB8AC3E}">
        <p14:creationId xmlns:p14="http://schemas.microsoft.com/office/powerpoint/2010/main" val="1598093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7A70BD-CDC6-4740-B01D-3A8886F039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40A11D-1EEF-457E-BE5A-3CFEC15278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87DAA-D427-445F-9C71-CEAEE6FF48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26C72B-303B-4A86-B41B-5C31CF70A8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417020-A9A9-4C0D-B882-F26DE241C7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336DE7-9F03-49D8-884F-4003923B62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F788B6-E47E-4BF0-8082-168C49AF0F8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60C279-6CF7-45EC-ABB0-5C134253E83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C1BF65-72B9-4B95-A337-512E7BFA31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EED153-D5F9-468A-9321-55EAD114F6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DBDE7E-B606-4FE5-946A-468E82F3EB7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EAAB706-6212-4D61-9631-4BCF02C877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8.bin"/><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11.bin"/><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7"/>
          <p:cNvSpPr>
            <a:spLocks noChangeArrowheads="1"/>
          </p:cNvSpPr>
          <p:nvPr/>
        </p:nvSpPr>
        <p:spPr bwMode="auto">
          <a:xfrm>
            <a:off x="0" y="381000"/>
            <a:ext cx="9144000" cy="685800"/>
          </a:xfrm>
          <a:prstGeom prst="rect">
            <a:avLst/>
          </a:prstGeom>
          <a:noFill/>
          <a:ln w="9525">
            <a:noFill/>
            <a:miter lim="800000"/>
            <a:headEnd/>
            <a:tailEnd/>
          </a:ln>
        </p:spPr>
        <p:txBody>
          <a:bodyPr/>
          <a:lstStyle/>
          <a:p>
            <a:pPr>
              <a:spcBef>
                <a:spcPct val="20000"/>
              </a:spcBef>
            </a:pPr>
            <a:r>
              <a:rPr lang="en-US" sz="2200" b="1" u="sng" dirty="0">
                <a:solidFill>
                  <a:srgbClr val="FF3300"/>
                </a:solidFill>
                <a:cs typeface="Times New Roman" pitchFamily="18" charset="0"/>
              </a:rPr>
              <a:t>Reading Assignment:</a:t>
            </a:r>
            <a:r>
              <a:rPr lang="en-US" sz="2200" b="1" dirty="0">
                <a:solidFill>
                  <a:srgbClr val="FF3300"/>
                </a:solidFill>
                <a:cs typeface="Times New Roman" pitchFamily="18" charset="0"/>
              </a:rPr>
              <a:t>  Chapter 3B in </a:t>
            </a:r>
            <a:r>
              <a:rPr lang="en-US" sz="2200" b="1" i="1" u="sng" dirty="0">
                <a:solidFill>
                  <a:srgbClr val="FF3300"/>
                </a:solidFill>
                <a:cs typeface="Times New Roman" pitchFamily="18" charset="0"/>
              </a:rPr>
              <a:t>Logic and Computer Design Fundamentals, 5</a:t>
            </a:r>
            <a:r>
              <a:rPr lang="en-US" sz="2200" b="1" i="1" u="sng" baseline="30000" dirty="0">
                <a:solidFill>
                  <a:srgbClr val="FF3300"/>
                </a:solidFill>
                <a:cs typeface="Times New Roman" pitchFamily="18" charset="0"/>
              </a:rPr>
              <a:t>th</a:t>
            </a:r>
            <a:r>
              <a:rPr lang="en-US" sz="2200" b="1" i="1" u="sng" dirty="0">
                <a:solidFill>
                  <a:srgbClr val="FF3300"/>
                </a:solidFill>
                <a:cs typeface="Times New Roman" pitchFamily="18" charset="0"/>
              </a:rPr>
              <a:t> Edition</a:t>
            </a:r>
            <a:r>
              <a:rPr lang="en-US" sz="2200" b="1" dirty="0">
                <a:solidFill>
                  <a:srgbClr val="FF3300"/>
                </a:solidFill>
                <a:cs typeface="Times New Roman" pitchFamily="18" charset="0"/>
              </a:rPr>
              <a:t> by Mano </a:t>
            </a:r>
          </a:p>
        </p:txBody>
      </p:sp>
      <p:sp>
        <p:nvSpPr>
          <p:cNvPr id="10246" name="Rectangle 24"/>
          <p:cNvSpPr>
            <a:spLocks noChangeArrowheads="1"/>
          </p:cNvSpPr>
          <p:nvPr/>
        </p:nvSpPr>
        <p:spPr bwMode="auto">
          <a:xfrm>
            <a:off x="0" y="1143000"/>
            <a:ext cx="9144000" cy="5715000"/>
          </a:xfrm>
          <a:prstGeom prst="rect">
            <a:avLst/>
          </a:prstGeom>
          <a:noFill/>
          <a:ln w="9525">
            <a:noFill/>
            <a:miter lim="800000"/>
            <a:headEnd/>
            <a:tailEnd/>
          </a:ln>
        </p:spPr>
        <p:txBody>
          <a:bodyPr/>
          <a:lstStyle/>
          <a:p>
            <a:pPr>
              <a:spcBef>
                <a:spcPct val="20000"/>
              </a:spcBef>
              <a:tabLst>
                <a:tab pos="571500" algn="l"/>
              </a:tabLst>
            </a:pPr>
            <a:r>
              <a:rPr lang="en-US" sz="2200" b="1" u="sng" dirty="0">
                <a:solidFill>
                  <a:schemeClr val="accent2"/>
                </a:solidFill>
              </a:rPr>
              <a:t>Combinational Functions and Circuits</a:t>
            </a:r>
          </a:p>
          <a:p>
            <a:pPr>
              <a:spcBef>
                <a:spcPct val="20000"/>
              </a:spcBef>
              <a:tabLst>
                <a:tab pos="571500" algn="l"/>
              </a:tabLst>
            </a:pPr>
            <a:r>
              <a:rPr lang="en-US" sz="2200" dirty="0">
                <a:solidFill>
                  <a:schemeClr val="accent2"/>
                </a:solidFill>
              </a:rPr>
              <a:t>Functions and fundamental circuits are introduced in this chapter which are useful in designing larger digital circuits.</a:t>
            </a:r>
          </a:p>
          <a:p>
            <a:pPr>
              <a:spcBef>
                <a:spcPct val="20000"/>
              </a:spcBef>
              <a:tabLst>
                <a:tab pos="571500" algn="l"/>
              </a:tabLst>
            </a:pPr>
            <a:r>
              <a:rPr lang="en-US" sz="2200" dirty="0">
                <a:solidFill>
                  <a:schemeClr val="accent2"/>
                </a:solidFill>
              </a:rPr>
              <a:t>These circuits are presented as </a:t>
            </a:r>
            <a:r>
              <a:rPr lang="en-US" sz="2200" b="1" i="1" u="sng" dirty="0">
                <a:solidFill>
                  <a:schemeClr val="accent2"/>
                </a:solidFill>
              </a:rPr>
              <a:t>functional blocks</a:t>
            </a:r>
            <a:r>
              <a:rPr lang="en-US" sz="2200" dirty="0">
                <a:solidFill>
                  <a:schemeClr val="accent2"/>
                </a:solidFill>
              </a:rPr>
              <a:t> – fundamental, reusable circuits.  The focus is to develop the functional blocks such that they are reusable, are easily expanded for use with larger functions, and are efficiently designed for implementing via VHDL programming.</a:t>
            </a:r>
          </a:p>
          <a:p>
            <a:pPr>
              <a:spcBef>
                <a:spcPct val="20000"/>
              </a:spcBef>
              <a:tabLst>
                <a:tab pos="571500" algn="l"/>
              </a:tabLst>
            </a:pPr>
            <a:r>
              <a:rPr lang="en-US" sz="2200" dirty="0">
                <a:solidFill>
                  <a:schemeClr val="accent2"/>
                </a:solidFill>
              </a:rPr>
              <a:t>Examples of functional blocks to be introduced:</a:t>
            </a:r>
          </a:p>
          <a:p>
            <a:pPr>
              <a:spcBef>
                <a:spcPct val="20000"/>
              </a:spcBef>
              <a:buFontTx/>
              <a:buChar char="•"/>
              <a:tabLst>
                <a:tab pos="571500" algn="l"/>
              </a:tabLst>
            </a:pPr>
            <a:r>
              <a:rPr lang="en-US" sz="2200" dirty="0">
                <a:solidFill>
                  <a:schemeClr val="accent2"/>
                </a:solidFill>
              </a:rPr>
              <a:t>  Decoders</a:t>
            </a:r>
          </a:p>
          <a:p>
            <a:pPr>
              <a:spcBef>
                <a:spcPct val="20000"/>
              </a:spcBef>
              <a:buFontTx/>
              <a:buChar char="•"/>
              <a:tabLst>
                <a:tab pos="571500" algn="l"/>
              </a:tabLst>
            </a:pPr>
            <a:r>
              <a:rPr lang="en-US" sz="2200" dirty="0">
                <a:solidFill>
                  <a:schemeClr val="accent2"/>
                </a:solidFill>
              </a:rPr>
              <a:t>  Encoders</a:t>
            </a:r>
          </a:p>
          <a:p>
            <a:pPr>
              <a:spcBef>
                <a:spcPct val="20000"/>
              </a:spcBef>
              <a:buFontTx/>
              <a:buChar char="•"/>
              <a:tabLst>
                <a:tab pos="571500" algn="l"/>
              </a:tabLst>
            </a:pPr>
            <a:r>
              <a:rPr lang="en-US" sz="2200" dirty="0">
                <a:solidFill>
                  <a:schemeClr val="accent2"/>
                </a:solidFill>
              </a:rPr>
              <a:t>  Priority encoders</a:t>
            </a:r>
          </a:p>
          <a:p>
            <a:pPr>
              <a:spcBef>
                <a:spcPct val="20000"/>
              </a:spcBef>
              <a:buFontTx/>
              <a:buChar char="•"/>
              <a:tabLst>
                <a:tab pos="571500" algn="l"/>
              </a:tabLst>
            </a:pPr>
            <a:r>
              <a:rPr lang="en-US" sz="2200" dirty="0">
                <a:solidFill>
                  <a:schemeClr val="accent2"/>
                </a:solidFill>
              </a:rPr>
              <a:t>  Multiplexers</a:t>
            </a:r>
          </a:p>
          <a:p>
            <a:pPr>
              <a:spcBef>
                <a:spcPct val="20000"/>
              </a:spcBef>
              <a:buFontTx/>
              <a:buChar char="•"/>
              <a:tabLst>
                <a:tab pos="571500" algn="l"/>
              </a:tabLst>
            </a:pPr>
            <a:r>
              <a:rPr lang="en-US" sz="2200" dirty="0">
                <a:solidFill>
                  <a:schemeClr val="accent2"/>
                </a:solidFill>
              </a:rPr>
              <a:t>  De-multiplexers</a:t>
            </a:r>
          </a:p>
          <a:p>
            <a:pPr>
              <a:spcBef>
                <a:spcPct val="20000"/>
              </a:spcBef>
              <a:buFontTx/>
              <a:buChar char="•"/>
              <a:tabLst>
                <a:tab pos="571500" algn="l"/>
              </a:tabLst>
            </a:pPr>
            <a:r>
              <a:rPr lang="en-US" sz="2200" dirty="0">
                <a:solidFill>
                  <a:schemeClr val="accent2"/>
                </a:solidFill>
              </a:rPr>
              <a:t>  Magnitude Comparators</a:t>
            </a:r>
          </a:p>
          <a:p>
            <a:pPr>
              <a:spcBef>
                <a:spcPct val="20000"/>
              </a:spcBef>
              <a:buFontTx/>
              <a:buChar char="•"/>
              <a:tabLst>
                <a:tab pos="571500" algn="l"/>
              </a:tabLst>
            </a:pPr>
            <a:r>
              <a:rPr lang="en-US" sz="2200" dirty="0">
                <a:solidFill>
                  <a:schemeClr val="accent2"/>
                </a:solidFill>
              </a:rPr>
              <a:t>  Programmable Logic (Chapter 6)</a:t>
            </a:r>
          </a:p>
        </p:txBody>
      </p:sp>
      <p:sp>
        <p:nvSpPr>
          <p:cNvPr id="8"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0" y="381000"/>
            <a:ext cx="9144000" cy="914400"/>
          </a:xfrm>
          <a:prstGeom prst="rect">
            <a:avLst/>
          </a:prstGeom>
          <a:noFill/>
          <a:ln w="9525">
            <a:noFill/>
            <a:miter lim="800000"/>
            <a:headEnd/>
            <a:tailEnd/>
          </a:ln>
        </p:spPr>
        <p:txBody>
          <a:bodyPr/>
          <a:lstStyle/>
          <a:p>
            <a:pPr marL="228600" indent="-228600">
              <a:lnSpc>
                <a:spcPct val="90000"/>
              </a:lnSpc>
              <a:spcBef>
                <a:spcPct val="20000"/>
              </a:spcBef>
              <a:tabLst>
                <a:tab pos="571500" algn="l"/>
              </a:tabLst>
            </a:pPr>
            <a:r>
              <a:rPr lang="en-US" sz="2200" b="1" u="sng" dirty="0">
                <a:solidFill>
                  <a:schemeClr val="accent2"/>
                </a:solidFill>
              </a:rPr>
              <a:t>74155 connected as a 2x4 decoder</a:t>
            </a:r>
          </a:p>
          <a:p>
            <a:pPr marL="228600" indent="-228600">
              <a:lnSpc>
                <a:spcPct val="90000"/>
              </a:lnSpc>
              <a:spcBef>
                <a:spcPct val="20000"/>
              </a:spcBef>
              <a:buFontTx/>
              <a:buChar char="•"/>
              <a:tabLst>
                <a:tab pos="571500" algn="l"/>
              </a:tabLst>
            </a:pPr>
            <a:r>
              <a:rPr lang="en-US" sz="2200" dirty="0">
                <a:solidFill>
                  <a:schemeClr val="accent2"/>
                </a:solidFill>
              </a:rPr>
              <a:t>Label the outputs below.  Which 2x4 decoder is being used?</a:t>
            </a:r>
          </a:p>
        </p:txBody>
      </p:sp>
      <p:sp>
        <p:nvSpPr>
          <p:cNvPr id="7"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grpSp>
        <p:nvGrpSpPr>
          <p:cNvPr id="110" name="Group 109"/>
          <p:cNvGrpSpPr/>
          <p:nvPr/>
        </p:nvGrpSpPr>
        <p:grpSpPr>
          <a:xfrm>
            <a:off x="1524000" y="1295400"/>
            <a:ext cx="4267200" cy="5200710"/>
            <a:chOff x="1524000" y="990600"/>
            <a:chExt cx="4267200" cy="5200710"/>
          </a:xfrm>
        </p:grpSpPr>
        <p:grpSp>
          <p:nvGrpSpPr>
            <p:cNvPr id="48" name="Group 47"/>
            <p:cNvGrpSpPr/>
            <p:nvPr/>
          </p:nvGrpSpPr>
          <p:grpSpPr>
            <a:xfrm>
              <a:off x="1524000" y="1447800"/>
              <a:ext cx="4267200" cy="4343400"/>
              <a:chOff x="1828800" y="2057400"/>
              <a:chExt cx="4267200" cy="4343400"/>
            </a:xfrm>
          </p:grpSpPr>
          <p:sp>
            <p:nvSpPr>
              <p:cNvPr id="52" name="Rectangle 51"/>
              <p:cNvSpPr/>
              <p:nvPr/>
            </p:nvSpPr>
            <p:spPr>
              <a:xfrm>
                <a:off x="2819400" y="2438400"/>
                <a:ext cx="2514600" cy="35814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276600" y="2438400"/>
                <a:ext cx="2057400" cy="1600200"/>
              </a:xfrm>
              <a:prstGeom prst="rect">
                <a:avLst/>
              </a:prstGeom>
              <a:solidFill>
                <a:srgbClr val="FFFF6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334000" y="27432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334000" y="30480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334000" y="3352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334000" y="36576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54" idx="6"/>
              </p:cNvCxnSpPr>
              <p:nvPr/>
            </p:nvCxnSpPr>
            <p:spPr>
              <a:xfrm>
                <a:off x="5486400" y="28194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86400" y="31242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486400" y="34290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486400" y="37338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419600" y="22860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724400" y="2590800"/>
                <a:ext cx="627095" cy="1323439"/>
              </a:xfrm>
              <a:prstGeom prst="rect">
                <a:avLst/>
              </a:prstGeom>
              <a:noFill/>
            </p:spPr>
            <p:txBody>
              <a:bodyPr wrap="none" rtlCol="0">
                <a:spAutoFit/>
              </a:bodyPr>
              <a:lstStyle/>
              <a:p>
                <a:r>
                  <a:rPr lang="en-US" sz="2000" b="1" dirty="0">
                    <a:solidFill>
                      <a:schemeClr val="accent2"/>
                    </a:solidFill>
                  </a:rPr>
                  <a:t>1Y0</a:t>
                </a:r>
              </a:p>
              <a:p>
                <a:r>
                  <a:rPr lang="en-US" sz="2000" b="1" dirty="0">
                    <a:solidFill>
                      <a:schemeClr val="accent2"/>
                    </a:solidFill>
                  </a:rPr>
                  <a:t>1Y1</a:t>
                </a:r>
              </a:p>
              <a:p>
                <a:r>
                  <a:rPr lang="en-US" sz="2000" b="1" dirty="0">
                    <a:solidFill>
                      <a:schemeClr val="accent2"/>
                    </a:solidFill>
                  </a:rPr>
                  <a:t>1Y2</a:t>
                </a:r>
              </a:p>
              <a:p>
                <a:r>
                  <a:rPr lang="en-US" sz="2000" b="1" dirty="0">
                    <a:solidFill>
                      <a:schemeClr val="accent2"/>
                    </a:solidFill>
                  </a:rPr>
                  <a:t>1Y3</a:t>
                </a:r>
              </a:p>
            </p:txBody>
          </p:sp>
          <p:sp>
            <p:nvSpPr>
              <p:cNvPr id="69" name="TextBox 68"/>
              <p:cNvSpPr txBox="1"/>
              <p:nvPr/>
            </p:nvSpPr>
            <p:spPr>
              <a:xfrm>
                <a:off x="3276600" y="2895600"/>
                <a:ext cx="370614" cy="707886"/>
              </a:xfrm>
              <a:prstGeom prst="rect">
                <a:avLst/>
              </a:prstGeom>
              <a:noFill/>
            </p:spPr>
            <p:txBody>
              <a:bodyPr wrap="none" rtlCol="0">
                <a:spAutoFit/>
              </a:bodyPr>
              <a:lstStyle/>
              <a:p>
                <a:r>
                  <a:rPr lang="en-US" sz="2000" b="1" dirty="0">
                    <a:solidFill>
                      <a:schemeClr val="accent2"/>
                    </a:solidFill>
                  </a:rPr>
                  <a:t>B</a:t>
                </a:r>
              </a:p>
              <a:p>
                <a:r>
                  <a:rPr lang="en-US" sz="2000" b="1" dirty="0">
                    <a:solidFill>
                      <a:schemeClr val="accent2"/>
                    </a:solidFill>
                  </a:rPr>
                  <a:t>A</a:t>
                </a:r>
              </a:p>
            </p:txBody>
          </p:sp>
          <p:sp>
            <p:nvSpPr>
              <p:cNvPr id="70" name="TextBox 69"/>
              <p:cNvSpPr txBox="1"/>
              <p:nvPr/>
            </p:nvSpPr>
            <p:spPr>
              <a:xfrm>
                <a:off x="3810000" y="2514600"/>
                <a:ext cx="954107" cy="400110"/>
              </a:xfrm>
              <a:prstGeom prst="rect">
                <a:avLst/>
              </a:prstGeom>
              <a:noFill/>
            </p:spPr>
            <p:txBody>
              <a:bodyPr wrap="none" rtlCol="0">
                <a:spAutoFit/>
              </a:bodyPr>
              <a:lstStyle/>
              <a:p>
                <a:r>
                  <a:rPr lang="en-US" sz="2000" b="1" dirty="0">
                    <a:solidFill>
                      <a:schemeClr val="accent2"/>
                    </a:solidFill>
                  </a:rPr>
                  <a:t>1C  1G</a:t>
                </a:r>
              </a:p>
            </p:txBody>
          </p:sp>
          <p:cxnSp>
            <p:nvCxnSpPr>
              <p:cNvPr id="71" name="Straight Connector 70"/>
              <p:cNvCxnSpPr/>
              <p:nvPr/>
            </p:nvCxnSpPr>
            <p:spPr>
              <a:xfrm>
                <a:off x="4343400" y="25908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3276600" y="4419600"/>
                <a:ext cx="2057400" cy="1600200"/>
              </a:xfrm>
              <a:prstGeom prst="rect">
                <a:avLst/>
              </a:prstGeom>
              <a:solidFill>
                <a:srgbClr val="FFFF6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334000" y="47244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334000" y="50292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334000" y="53340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334000" y="5638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a:stCxn id="73" idx="6"/>
              </p:cNvCxnSpPr>
              <p:nvPr/>
            </p:nvCxnSpPr>
            <p:spPr>
              <a:xfrm>
                <a:off x="5486400" y="48006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486400" y="51054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486400" y="54102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486400" y="57150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4419600" y="6019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724400" y="4572000"/>
                <a:ext cx="627095" cy="1323439"/>
              </a:xfrm>
              <a:prstGeom prst="rect">
                <a:avLst/>
              </a:prstGeom>
              <a:noFill/>
            </p:spPr>
            <p:txBody>
              <a:bodyPr wrap="none" rtlCol="0">
                <a:spAutoFit/>
              </a:bodyPr>
              <a:lstStyle/>
              <a:p>
                <a:r>
                  <a:rPr lang="en-US" sz="2000" b="1" dirty="0">
                    <a:solidFill>
                      <a:schemeClr val="accent2"/>
                    </a:solidFill>
                  </a:rPr>
                  <a:t>2Y0</a:t>
                </a:r>
              </a:p>
              <a:p>
                <a:r>
                  <a:rPr lang="en-US" sz="2000" b="1" dirty="0">
                    <a:solidFill>
                      <a:schemeClr val="accent2"/>
                    </a:solidFill>
                  </a:rPr>
                  <a:t>2Y1</a:t>
                </a:r>
              </a:p>
              <a:p>
                <a:r>
                  <a:rPr lang="en-US" sz="2000" b="1" dirty="0">
                    <a:solidFill>
                      <a:schemeClr val="accent2"/>
                    </a:solidFill>
                  </a:rPr>
                  <a:t>2Y2</a:t>
                </a:r>
              </a:p>
              <a:p>
                <a:r>
                  <a:rPr lang="en-US" sz="2000" b="1" dirty="0">
                    <a:solidFill>
                      <a:schemeClr val="accent2"/>
                    </a:solidFill>
                  </a:rPr>
                  <a:t>2Y3</a:t>
                </a:r>
              </a:p>
            </p:txBody>
          </p:sp>
          <p:sp>
            <p:nvSpPr>
              <p:cNvPr id="83" name="TextBox 82"/>
              <p:cNvSpPr txBox="1"/>
              <p:nvPr/>
            </p:nvSpPr>
            <p:spPr>
              <a:xfrm>
                <a:off x="3276600" y="4876800"/>
                <a:ext cx="370614" cy="707886"/>
              </a:xfrm>
              <a:prstGeom prst="rect">
                <a:avLst/>
              </a:prstGeom>
              <a:noFill/>
            </p:spPr>
            <p:txBody>
              <a:bodyPr wrap="none" rtlCol="0">
                <a:spAutoFit/>
              </a:bodyPr>
              <a:lstStyle/>
              <a:p>
                <a:r>
                  <a:rPr lang="en-US" sz="2000" b="1" dirty="0">
                    <a:solidFill>
                      <a:schemeClr val="accent2"/>
                    </a:solidFill>
                  </a:rPr>
                  <a:t>B</a:t>
                </a:r>
              </a:p>
              <a:p>
                <a:r>
                  <a:rPr lang="en-US" sz="2000" b="1" dirty="0">
                    <a:solidFill>
                      <a:schemeClr val="accent2"/>
                    </a:solidFill>
                  </a:rPr>
                  <a:t>A</a:t>
                </a:r>
              </a:p>
            </p:txBody>
          </p:sp>
          <p:sp>
            <p:nvSpPr>
              <p:cNvPr id="84" name="TextBox 83"/>
              <p:cNvSpPr txBox="1"/>
              <p:nvPr/>
            </p:nvSpPr>
            <p:spPr>
              <a:xfrm>
                <a:off x="3810000" y="5638800"/>
                <a:ext cx="954107" cy="400110"/>
              </a:xfrm>
              <a:prstGeom prst="rect">
                <a:avLst/>
              </a:prstGeom>
              <a:noFill/>
            </p:spPr>
            <p:txBody>
              <a:bodyPr wrap="none" rtlCol="0">
                <a:spAutoFit/>
              </a:bodyPr>
              <a:lstStyle/>
              <a:p>
                <a:r>
                  <a:rPr lang="en-US" sz="2000" b="1" dirty="0">
                    <a:solidFill>
                      <a:schemeClr val="accent2"/>
                    </a:solidFill>
                  </a:rPr>
                  <a:t>2C  2G</a:t>
                </a:r>
              </a:p>
            </p:txBody>
          </p:sp>
          <p:cxnSp>
            <p:nvCxnSpPr>
              <p:cNvPr id="85" name="Straight Connector 84"/>
              <p:cNvCxnSpPr/>
              <p:nvPr/>
            </p:nvCxnSpPr>
            <p:spPr>
              <a:xfrm>
                <a:off x="4343400" y="57150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86200" y="57150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3962400" y="6019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a:off x="2209800" y="4114800"/>
                <a:ext cx="76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971800" y="31242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2971800" y="3124200"/>
                <a:ext cx="0" cy="1981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971800" y="51054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124200" y="3429000"/>
                <a:ext cx="152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124200" y="5410200"/>
                <a:ext cx="152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3124200" y="3429000"/>
                <a:ext cx="0" cy="1981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209800" y="4419600"/>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828800" y="3886200"/>
                <a:ext cx="370614" cy="707886"/>
              </a:xfrm>
              <a:prstGeom prst="rect">
                <a:avLst/>
              </a:prstGeom>
              <a:noFill/>
            </p:spPr>
            <p:txBody>
              <a:bodyPr wrap="none" rtlCol="0">
                <a:spAutoFit/>
              </a:bodyPr>
              <a:lstStyle/>
              <a:p>
                <a:r>
                  <a:rPr lang="en-US" sz="2000" b="1" dirty="0">
                    <a:solidFill>
                      <a:schemeClr val="accent2"/>
                    </a:solidFill>
                  </a:rPr>
                  <a:t>B</a:t>
                </a:r>
              </a:p>
              <a:p>
                <a:r>
                  <a:rPr lang="en-US" sz="2000" b="1" dirty="0">
                    <a:solidFill>
                      <a:schemeClr val="accent2"/>
                    </a:solidFill>
                  </a:rPr>
                  <a:t>A</a:t>
                </a:r>
              </a:p>
            </p:txBody>
          </p:sp>
          <p:sp>
            <p:nvSpPr>
              <p:cNvPr id="97" name="Oval 96"/>
              <p:cNvSpPr/>
              <p:nvPr/>
            </p:nvSpPr>
            <p:spPr>
              <a:xfrm>
                <a:off x="2933700" y="4076700"/>
                <a:ext cx="76200" cy="76200"/>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081338" y="4374356"/>
                <a:ext cx="76200" cy="76200"/>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p:nvPr/>
            </p:nvCxnSpPr>
            <p:spPr>
              <a:xfrm flipV="1">
                <a:off x="4495800" y="2057400"/>
                <a:ext cx="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4038600" y="2057400"/>
                <a:ext cx="0" cy="381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4495800" y="6172200"/>
                <a:ext cx="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4038600" y="6172200"/>
                <a:ext cx="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276600" y="4038600"/>
                <a:ext cx="2057400" cy="400110"/>
              </a:xfrm>
              <a:prstGeom prst="rect">
                <a:avLst/>
              </a:prstGeom>
              <a:noFill/>
            </p:spPr>
            <p:txBody>
              <a:bodyPr wrap="square" rtlCol="0">
                <a:spAutoFit/>
              </a:bodyPr>
              <a:lstStyle/>
              <a:p>
                <a:pPr algn="ctr"/>
                <a:r>
                  <a:rPr lang="en-US" sz="2000" b="1" dirty="0">
                    <a:solidFill>
                      <a:schemeClr val="accent2"/>
                    </a:solidFill>
                  </a:rPr>
                  <a:t>74155</a:t>
                </a:r>
              </a:p>
            </p:txBody>
          </p:sp>
        </p:grpSp>
        <p:sp>
          <p:nvSpPr>
            <p:cNvPr id="104" name="TextBox 103"/>
            <p:cNvSpPr txBox="1"/>
            <p:nvPr/>
          </p:nvSpPr>
          <p:spPr>
            <a:xfrm>
              <a:off x="1981200" y="3124200"/>
              <a:ext cx="312906" cy="400110"/>
            </a:xfrm>
            <a:prstGeom prst="rect">
              <a:avLst/>
            </a:prstGeom>
            <a:noFill/>
          </p:spPr>
          <p:txBody>
            <a:bodyPr wrap="none" rtlCol="0">
              <a:spAutoFit/>
            </a:bodyPr>
            <a:lstStyle/>
            <a:p>
              <a:r>
                <a:rPr lang="en-US" sz="2000" b="1" dirty="0">
                  <a:solidFill>
                    <a:srgbClr val="FF0000"/>
                  </a:solidFill>
                </a:rPr>
                <a:t>1</a:t>
              </a:r>
            </a:p>
          </p:txBody>
        </p:sp>
        <p:sp>
          <p:nvSpPr>
            <p:cNvPr id="105" name="TextBox 104"/>
            <p:cNvSpPr txBox="1"/>
            <p:nvPr/>
          </p:nvSpPr>
          <p:spPr>
            <a:xfrm>
              <a:off x="1981200" y="3505200"/>
              <a:ext cx="312906" cy="400110"/>
            </a:xfrm>
            <a:prstGeom prst="rect">
              <a:avLst/>
            </a:prstGeom>
            <a:noFill/>
          </p:spPr>
          <p:txBody>
            <a:bodyPr wrap="none" rtlCol="0">
              <a:spAutoFit/>
            </a:bodyPr>
            <a:lstStyle/>
            <a:p>
              <a:r>
                <a:rPr lang="en-US" sz="2000" b="1" dirty="0">
                  <a:solidFill>
                    <a:srgbClr val="FF0000"/>
                  </a:solidFill>
                </a:rPr>
                <a:t>0</a:t>
              </a:r>
            </a:p>
          </p:txBody>
        </p:sp>
        <p:sp>
          <p:nvSpPr>
            <p:cNvPr id="106" name="TextBox 105"/>
            <p:cNvSpPr txBox="1"/>
            <p:nvPr/>
          </p:nvSpPr>
          <p:spPr>
            <a:xfrm>
              <a:off x="3581400" y="5791200"/>
              <a:ext cx="312906" cy="400110"/>
            </a:xfrm>
            <a:prstGeom prst="rect">
              <a:avLst/>
            </a:prstGeom>
            <a:noFill/>
          </p:spPr>
          <p:txBody>
            <a:bodyPr wrap="none" rtlCol="0">
              <a:spAutoFit/>
            </a:bodyPr>
            <a:lstStyle/>
            <a:p>
              <a:r>
                <a:rPr lang="en-US" sz="2000" b="1" dirty="0">
                  <a:solidFill>
                    <a:srgbClr val="FF0000"/>
                  </a:solidFill>
                </a:rPr>
                <a:t>1</a:t>
              </a:r>
            </a:p>
          </p:txBody>
        </p:sp>
        <p:sp>
          <p:nvSpPr>
            <p:cNvPr id="107" name="TextBox 106"/>
            <p:cNvSpPr txBox="1"/>
            <p:nvPr/>
          </p:nvSpPr>
          <p:spPr>
            <a:xfrm>
              <a:off x="4038600" y="5791200"/>
              <a:ext cx="312906" cy="400110"/>
            </a:xfrm>
            <a:prstGeom prst="rect">
              <a:avLst/>
            </a:prstGeom>
            <a:noFill/>
          </p:spPr>
          <p:txBody>
            <a:bodyPr wrap="none" rtlCol="0">
              <a:spAutoFit/>
            </a:bodyPr>
            <a:lstStyle/>
            <a:p>
              <a:r>
                <a:rPr lang="en-US" sz="2000" b="1" dirty="0">
                  <a:solidFill>
                    <a:srgbClr val="FF0000"/>
                  </a:solidFill>
                </a:rPr>
                <a:t>0</a:t>
              </a:r>
            </a:p>
          </p:txBody>
        </p:sp>
        <p:sp>
          <p:nvSpPr>
            <p:cNvPr id="108" name="TextBox 107"/>
            <p:cNvSpPr txBox="1"/>
            <p:nvPr/>
          </p:nvSpPr>
          <p:spPr>
            <a:xfrm>
              <a:off x="4038600" y="990600"/>
              <a:ext cx="312906" cy="400110"/>
            </a:xfrm>
            <a:prstGeom prst="rect">
              <a:avLst/>
            </a:prstGeom>
            <a:noFill/>
          </p:spPr>
          <p:txBody>
            <a:bodyPr wrap="none" rtlCol="0">
              <a:spAutoFit/>
            </a:bodyPr>
            <a:lstStyle/>
            <a:p>
              <a:r>
                <a:rPr lang="en-US" sz="2000" b="1" dirty="0">
                  <a:solidFill>
                    <a:srgbClr val="FF0000"/>
                  </a:solidFill>
                </a:rPr>
                <a:t>0</a:t>
              </a:r>
            </a:p>
          </p:txBody>
        </p:sp>
        <p:sp>
          <p:nvSpPr>
            <p:cNvPr id="109" name="TextBox 108"/>
            <p:cNvSpPr txBox="1"/>
            <p:nvPr/>
          </p:nvSpPr>
          <p:spPr>
            <a:xfrm>
              <a:off x="3581400" y="990600"/>
              <a:ext cx="312906" cy="400110"/>
            </a:xfrm>
            <a:prstGeom prst="rect">
              <a:avLst/>
            </a:prstGeom>
            <a:noFill/>
          </p:spPr>
          <p:txBody>
            <a:bodyPr wrap="none" rtlCol="0">
              <a:spAutoFit/>
            </a:bodyPr>
            <a:lstStyle/>
            <a:p>
              <a:r>
                <a:rPr lang="en-US" sz="2000" b="1" dirty="0">
                  <a:solidFill>
                    <a:srgbClr val="FF0000"/>
                  </a:solidFill>
                </a:rPr>
                <a:t>1</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0" y="381000"/>
            <a:ext cx="9144000" cy="914400"/>
          </a:xfrm>
          <a:prstGeom prst="rect">
            <a:avLst/>
          </a:prstGeom>
          <a:noFill/>
          <a:ln w="9525">
            <a:noFill/>
            <a:miter lim="800000"/>
            <a:headEnd/>
            <a:tailEnd/>
          </a:ln>
        </p:spPr>
        <p:txBody>
          <a:bodyPr/>
          <a:lstStyle/>
          <a:p>
            <a:pPr marL="228600" indent="-228600">
              <a:lnSpc>
                <a:spcPct val="90000"/>
              </a:lnSpc>
              <a:spcBef>
                <a:spcPct val="20000"/>
              </a:spcBef>
              <a:tabLst>
                <a:tab pos="571500" algn="l"/>
              </a:tabLst>
            </a:pPr>
            <a:r>
              <a:rPr lang="en-US" sz="2200" b="1" u="sng" dirty="0">
                <a:solidFill>
                  <a:schemeClr val="accent2"/>
                </a:solidFill>
              </a:rPr>
              <a:t>74155 connected as a 3x8 decoder</a:t>
            </a:r>
          </a:p>
          <a:p>
            <a:pPr marL="228600" indent="-228600">
              <a:lnSpc>
                <a:spcPct val="90000"/>
              </a:lnSpc>
              <a:spcBef>
                <a:spcPct val="20000"/>
              </a:spcBef>
              <a:buFontTx/>
              <a:buChar char="•"/>
              <a:tabLst>
                <a:tab pos="571500" algn="l"/>
              </a:tabLst>
            </a:pPr>
            <a:r>
              <a:rPr lang="en-US" sz="2200" dirty="0">
                <a:solidFill>
                  <a:schemeClr val="accent2"/>
                </a:solidFill>
              </a:rPr>
              <a:t>Show how to connect inputs C, B, and A.</a:t>
            </a:r>
          </a:p>
          <a:p>
            <a:pPr marL="228600" indent="-228600">
              <a:lnSpc>
                <a:spcPct val="90000"/>
              </a:lnSpc>
              <a:spcBef>
                <a:spcPct val="20000"/>
              </a:spcBef>
              <a:buFontTx/>
              <a:buChar char="•"/>
              <a:tabLst>
                <a:tab pos="571500" algn="l"/>
              </a:tabLst>
            </a:pPr>
            <a:r>
              <a:rPr lang="en-US" sz="2200" dirty="0">
                <a:solidFill>
                  <a:schemeClr val="accent2"/>
                </a:solidFill>
              </a:rPr>
              <a:t>Label the outputs D0, D1, …, D7  (they are NOT in order!)</a:t>
            </a:r>
          </a:p>
          <a:p>
            <a:pPr marL="228600" indent="-228600">
              <a:lnSpc>
                <a:spcPct val="90000"/>
              </a:lnSpc>
              <a:spcBef>
                <a:spcPct val="20000"/>
              </a:spcBef>
              <a:buFontTx/>
              <a:buChar char="•"/>
              <a:tabLst>
                <a:tab pos="571500" algn="l"/>
              </a:tabLst>
            </a:pPr>
            <a:r>
              <a:rPr lang="en-US" sz="2200" dirty="0">
                <a:solidFill>
                  <a:schemeClr val="accent2"/>
                </a:solidFill>
              </a:rPr>
              <a:t>Add an example (pick some input and label all outputs)</a:t>
            </a:r>
          </a:p>
        </p:txBody>
      </p:sp>
      <p:sp>
        <p:nvSpPr>
          <p:cNvPr id="7"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grpSp>
        <p:nvGrpSpPr>
          <p:cNvPr id="61" name="Group 60"/>
          <p:cNvGrpSpPr/>
          <p:nvPr/>
        </p:nvGrpSpPr>
        <p:grpSpPr>
          <a:xfrm>
            <a:off x="1905000" y="2209800"/>
            <a:ext cx="4267200" cy="4343400"/>
            <a:chOff x="1828800" y="2057400"/>
            <a:chExt cx="4267200" cy="4343400"/>
          </a:xfrm>
        </p:grpSpPr>
        <p:sp>
          <p:nvSpPr>
            <p:cNvPr id="110" name="Rectangle 109"/>
            <p:cNvSpPr/>
            <p:nvPr/>
          </p:nvSpPr>
          <p:spPr>
            <a:xfrm>
              <a:off x="2819400" y="2438400"/>
              <a:ext cx="2514600" cy="35814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276600" y="2438400"/>
              <a:ext cx="2057400" cy="1600200"/>
            </a:xfrm>
            <a:prstGeom prst="rect">
              <a:avLst/>
            </a:prstGeom>
            <a:solidFill>
              <a:srgbClr val="FFFF6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5334000" y="27432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334000" y="30480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5334000" y="3352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5334000" y="36576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p:cNvCxnSpPr>
              <a:stCxn id="112" idx="6"/>
            </p:cNvCxnSpPr>
            <p:nvPr/>
          </p:nvCxnSpPr>
          <p:spPr>
            <a:xfrm>
              <a:off x="5486400" y="28194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486400" y="31242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486400" y="34290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486400" y="37338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4419600" y="22860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4724400" y="2590800"/>
              <a:ext cx="627095" cy="1323439"/>
            </a:xfrm>
            <a:prstGeom prst="rect">
              <a:avLst/>
            </a:prstGeom>
            <a:noFill/>
          </p:spPr>
          <p:txBody>
            <a:bodyPr wrap="none" rtlCol="0">
              <a:spAutoFit/>
            </a:bodyPr>
            <a:lstStyle/>
            <a:p>
              <a:r>
                <a:rPr lang="en-US" sz="2000" b="1" dirty="0">
                  <a:solidFill>
                    <a:schemeClr val="accent2"/>
                  </a:solidFill>
                </a:rPr>
                <a:t>1Y0</a:t>
              </a:r>
            </a:p>
            <a:p>
              <a:r>
                <a:rPr lang="en-US" sz="2000" b="1" dirty="0">
                  <a:solidFill>
                    <a:schemeClr val="accent2"/>
                  </a:solidFill>
                </a:rPr>
                <a:t>1Y1</a:t>
              </a:r>
            </a:p>
            <a:p>
              <a:r>
                <a:rPr lang="en-US" sz="2000" b="1" dirty="0">
                  <a:solidFill>
                    <a:schemeClr val="accent2"/>
                  </a:solidFill>
                </a:rPr>
                <a:t>1Y2</a:t>
              </a:r>
            </a:p>
            <a:p>
              <a:r>
                <a:rPr lang="en-US" sz="2000" b="1" dirty="0">
                  <a:solidFill>
                    <a:schemeClr val="accent2"/>
                  </a:solidFill>
                </a:rPr>
                <a:t>1Y3</a:t>
              </a:r>
            </a:p>
          </p:txBody>
        </p:sp>
        <p:sp>
          <p:nvSpPr>
            <p:cNvPr id="122" name="TextBox 121"/>
            <p:cNvSpPr txBox="1"/>
            <p:nvPr/>
          </p:nvSpPr>
          <p:spPr>
            <a:xfrm>
              <a:off x="3276600" y="2895600"/>
              <a:ext cx="370614" cy="707886"/>
            </a:xfrm>
            <a:prstGeom prst="rect">
              <a:avLst/>
            </a:prstGeom>
            <a:noFill/>
          </p:spPr>
          <p:txBody>
            <a:bodyPr wrap="none" rtlCol="0">
              <a:spAutoFit/>
            </a:bodyPr>
            <a:lstStyle/>
            <a:p>
              <a:r>
                <a:rPr lang="en-US" sz="2000" b="1" dirty="0">
                  <a:solidFill>
                    <a:schemeClr val="accent2"/>
                  </a:solidFill>
                </a:rPr>
                <a:t>B</a:t>
              </a:r>
            </a:p>
            <a:p>
              <a:r>
                <a:rPr lang="en-US" sz="2000" b="1" dirty="0">
                  <a:solidFill>
                    <a:schemeClr val="accent2"/>
                  </a:solidFill>
                </a:rPr>
                <a:t>A</a:t>
              </a:r>
            </a:p>
          </p:txBody>
        </p:sp>
        <p:sp>
          <p:nvSpPr>
            <p:cNvPr id="123" name="TextBox 122"/>
            <p:cNvSpPr txBox="1"/>
            <p:nvPr/>
          </p:nvSpPr>
          <p:spPr>
            <a:xfrm>
              <a:off x="3810000" y="2514600"/>
              <a:ext cx="954107" cy="400110"/>
            </a:xfrm>
            <a:prstGeom prst="rect">
              <a:avLst/>
            </a:prstGeom>
            <a:noFill/>
          </p:spPr>
          <p:txBody>
            <a:bodyPr wrap="none" rtlCol="0">
              <a:spAutoFit/>
            </a:bodyPr>
            <a:lstStyle/>
            <a:p>
              <a:r>
                <a:rPr lang="en-US" sz="2000" b="1" dirty="0">
                  <a:solidFill>
                    <a:schemeClr val="accent2"/>
                  </a:solidFill>
                </a:rPr>
                <a:t>1C  1G</a:t>
              </a:r>
            </a:p>
          </p:txBody>
        </p:sp>
        <p:cxnSp>
          <p:nvCxnSpPr>
            <p:cNvPr id="124" name="Straight Connector 123"/>
            <p:cNvCxnSpPr/>
            <p:nvPr/>
          </p:nvCxnSpPr>
          <p:spPr>
            <a:xfrm>
              <a:off x="4343400" y="25908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3276600" y="4419600"/>
              <a:ext cx="2057400" cy="1600200"/>
            </a:xfrm>
            <a:prstGeom prst="rect">
              <a:avLst/>
            </a:prstGeom>
            <a:solidFill>
              <a:srgbClr val="FFFF6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334000" y="47244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5334000" y="50292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334000" y="53340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334000" y="5638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a:stCxn id="126" idx="6"/>
            </p:cNvCxnSpPr>
            <p:nvPr/>
          </p:nvCxnSpPr>
          <p:spPr>
            <a:xfrm>
              <a:off x="5486400" y="48006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486400" y="51054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486400" y="54102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486400" y="57150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4419600" y="6019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4724400" y="4572000"/>
              <a:ext cx="627095" cy="1323439"/>
            </a:xfrm>
            <a:prstGeom prst="rect">
              <a:avLst/>
            </a:prstGeom>
            <a:noFill/>
          </p:spPr>
          <p:txBody>
            <a:bodyPr wrap="none" rtlCol="0">
              <a:spAutoFit/>
            </a:bodyPr>
            <a:lstStyle/>
            <a:p>
              <a:r>
                <a:rPr lang="en-US" sz="2000" b="1" dirty="0">
                  <a:solidFill>
                    <a:schemeClr val="accent2"/>
                  </a:solidFill>
                </a:rPr>
                <a:t>2Y0</a:t>
              </a:r>
            </a:p>
            <a:p>
              <a:r>
                <a:rPr lang="en-US" sz="2000" b="1" dirty="0">
                  <a:solidFill>
                    <a:schemeClr val="accent2"/>
                  </a:solidFill>
                </a:rPr>
                <a:t>2Y1</a:t>
              </a:r>
            </a:p>
            <a:p>
              <a:r>
                <a:rPr lang="en-US" sz="2000" b="1" dirty="0">
                  <a:solidFill>
                    <a:schemeClr val="accent2"/>
                  </a:solidFill>
                </a:rPr>
                <a:t>2Y2</a:t>
              </a:r>
            </a:p>
            <a:p>
              <a:r>
                <a:rPr lang="en-US" sz="2000" b="1" dirty="0">
                  <a:solidFill>
                    <a:schemeClr val="accent2"/>
                  </a:solidFill>
                </a:rPr>
                <a:t>2Y3</a:t>
              </a:r>
            </a:p>
          </p:txBody>
        </p:sp>
        <p:sp>
          <p:nvSpPr>
            <p:cNvPr id="136" name="TextBox 135"/>
            <p:cNvSpPr txBox="1"/>
            <p:nvPr/>
          </p:nvSpPr>
          <p:spPr>
            <a:xfrm>
              <a:off x="3276600" y="4876800"/>
              <a:ext cx="370614" cy="707886"/>
            </a:xfrm>
            <a:prstGeom prst="rect">
              <a:avLst/>
            </a:prstGeom>
            <a:noFill/>
          </p:spPr>
          <p:txBody>
            <a:bodyPr wrap="none" rtlCol="0">
              <a:spAutoFit/>
            </a:bodyPr>
            <a:lstStyle/>
            <a:p>
              <a:r>
                <a:rPr lang="en-US" sz="2000" b="1" dirty="0">
                  <a:solidFill>
                    <a:schemeClr val="accent2"/>
                  </a:solidFill>
                </a:rPr>
                <a:t>B</a:t>
              </a:r>
            </a:p>
            <a:p>
              <a:r>
                <a:rPr lang="en-US" sz="2000" b="1" dirty="0">
                  <a:solidFill>
                    <a:schemeClr val="accent2"/>
                  </a:solidFill>
                </a:rPr>
                <a:t>A</a:t>
              </a:r>
            </a:p>
          </p:txBody>
        </p:sp>
        <p:sp>
          <p:nvSpPr>
            <p:cNvPr id="137" name="TextBox 136"/>
            <p:cNvSpPr txBox="1"/>
            <p:nvPr/>
          </p:nvSpPr>
          <p:spPr>
            <a:xfrm>
              <a:off x="3810000" y="5638800"/>
              <a:ext cx="954107" cy="400110"/>
            </a:xfrm>
            <a:prstGeom prst="rect">
              <a:avLst/>
            </a:prstGeom>
            <a:noFill/>
          </p:spPr>
          <p:txBody>
            <a:bodyPr wrap="none" rtlCol="0">
              <a:spAutoFit/>
            </a:bodyPr>
            <a:lstStyle/>
            <a:p>
              <a:r>
                <a:rPr lang="en-US" sz="2000" b="1" dirty="0">
                  <a:solidFill>
                    <a:schemeClr val="accent2"/>
                  </a:solidFill>
                </a:rPr>
                <a:t>2C  2G</a:t>
              </a:r>
            </a:p>
          </p:txBody>
        </p:sp>
        <p:cxnSp>
          <p:nvCxnSpPr>
            <p:cNvPr id="138" name="Straight Connector 137"/>
            <p:cNvCxnSpPr/>
            <p:nvPr/>
          </p:nvCxnSpPr>
          <p:spPr>
            <a:xfrm>
              <a:off x="4343400" y="57150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886200" y="57150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3962400" y="6019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p:nvPr/>
          </p:nvCxnSpPr>
          <p:spPr>
            <a:xfrm>
              <a:off x="2209800" y="4114800"/>
              <a:ext cx="76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971800" y="31242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2971800" y="3124200"/>
              <a:ext cx="0" cy="1981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971800" y="51054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124200" y="3429000"/>
              <a:ext cx="152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124200" y="5410200"/>
              <a:ext cx="152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3124200" y="3429000"/>
              <a:ext cx="0" cy="1981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209800" y="4419600"/>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1828800" y="3886200"/>
              <a:ext cx="370614" cy="707886"/>
            </a:xfrm>
            <a:prstGeom prst="rect">
              <a:avLst/>
            </a:prstGeom>
            <a:noFill/>
          </p:spPr>
          <p:txBody>
            <a:bodyPr wrap="none" rtlCol="0">
              <a:spAutoFit/>
            </a:bodyPr>
            <a:lstStyle/>
            <a:p>
              <a:r>
                <a:rPr lang="en-US" sz="2000" b="1" dirty="0">
                  <a:solidFill>
                    <a:schemeClr val="accent2"/>
                  </a:solidFill>
                </a:rPr>
                <a:t>B</a:t>
              </a:r>
            </a:p>
            <a:p>
              <a:r>
                <a:rPr lang="en-US" sz="2000" b="1" dirty="0">
                  <a:solidFill>
                    <a:schemeClr val="accent2"/>
                  </a:solidFill>
                </a:rPr>
                <a:t>A</a:t>
              </a:r>
            </a:p>
          </p:txBody>
        </p:sp>
        <p:sp>
          <p:nvSpPr>
            <p:cNvPr id="150" name="Oval 149"/>
            <p:cNvSpPr/>
            <p:nvPr/>
          </p:nvSpPr>
          <p:spPr>
            <a:xfrm>
              <a:off x="2933700" y="4076700"/>
              <a:ext cx="76200" cy="76200"/>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081338" y="4374356"/>
              <a:ext cx="76200" cy="76200"/>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p:cNvCxnSpPr/>
            <p:nvPr/>
          </p:nvCxnSpPr>
          <p:spPr>
            <a:xfrm flipV="1">
              <a:off x="4495800" y="2057400"/>
              <a:ext cx="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4038600" y="2057400"/>
              <a:ext cx="0" cy="381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4495800" y="6172200"/>
              <a:ext cx="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4038600" y="6172200"/>
              <a:ext cx="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76600" y="4038600"/>
              <a:ext cx="2057400" cy="400110"/>
            </a:xfrm>
            <a:prstGeom prst="rect">
              <a:avLst/>
            </a:prstGeom>
            <a:noFill/>
          </p:spPr>
          <p:txBody>
            <a:bodyPr wrap="square" rtlCol="0">
              <a:spAutoFit/>
            </a:bodyPr>
            <a:lstStyle/>
            <a:p>
              <a:pPr algn="ctr"/>
              <a:r>
                <a:rPr lang="en-US" sz="2000" b="1" dirty="0">
                  <a:solidFill>
                    <a:schemeClr val="accent2"/>
                  </a:solidFill>
                </a:rPr>
                <a:t>74155</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0" y="381000"/>
            <a:ext cx="3810000" cy="3048000"/>
          </a:xfrm>
          <a:prstGeom prst="rect">
            <a:avLst/>
          </a:prstGeom>
          <a:noFill/>
          <a:ln w="9525">
            <a:noFill/>
            <a:miter lim="800000"/>
            <a:headEnd/>
            <a:tailEnd/>
          </a:ln>
        </p:spPr>
        <p:txBody>
          <a:bodyPr/>
          <a:lstStyle/>
          <a:p>
            <a:pPr>
              <a:lnSpc>
                <a:spcPct val="90000"/>
              </a:lnSpc>
              <a:spcBef>
                <a:spcPct val="20000"/>
              </a:spcBef>
              <a:tabLst>
                <a:tab pos="571500" algn="l"/>
              </a:tabLst>
            </a:pPr>
            <a:r>
              <a:rPr lang="en-US" sz="2200" b="1" u="sng" dirty="0">
                <a:solidFill>
                  <a:schemeClr val="accent2"/>
                </a:solidFill>
              </a:rPr>
              <a:t>74155 connected as a 4x16 decoder</a:t>
            </a:r>
          </a:p>
          <a:p>
            <a:pPr marL="228600" indent="-228600">
              <a:lnSpc>
                <a:spcPct val="90000"/>
              </a:lnSpc>
              <a:spcBef>
                <a:spcPct val="20000"/>
              </a:spcBef>
              <a:buFontTx/>
              <a:buChar char="•"/>
              <a:tabLst>
                <a:tab pos="571500" algn="l"/>
              </a:tabLst>
            </a:pPr>
            <a:r>
              <a:rPr lang="en-US" sz="2200" dirty="0">
                <a:solidFill>
                  <a:schemeClr val="accent2"/>
                </a:solidFill>
              </a:rPr>
              <a:t>Show how to connect inputs D, C, B, and A.  Note that one NOT gate will be needed.</a:t>
            </a:r>
          </a:p>
          <a:p>
            <a:pPr marL="228600" indent="-228600">
              <a:lnSpc>
                <a:spcPct val="90000"/>
              </a:lnSpc>
              <a:spcBef>
                <a:spcPct val="20000"/>
              </a:spcBef>
              <a:buFontTx/>
              <a:buChar char="•"/>
              <a:tabLst>
                <a:tab pos="571500" algn="l"/>
              </a:tabLst>
            </a:pPr>
            <a:r>
              <a:rPr lang="en-US" sz="2200" dirty="0">
                <a:solidFill>
                  <a:schemeClr val="accent2"/>
                </a:solidFill>
              </a:rPr>
              <a:t>Label the outputs D0, D1, …, D15  (they are NOT in order!)</a:t>
            </a:r>
          </a:p>
          <a:p>
            <a:pPr marL="228600" indent="-228600">
              <a:lnSpc>
                <a:spcPct val="90000"/>
              </a:lnSpc>
              <a:spcBef>
                <a:spcPct val="20000"/>
              </a:spcBef>
              <a:buFontTx/>
              <a:buChar char="•"/>
              <a:tabLst>
                <a:tab pos="571500" algn="l"/>
              </a:tabLst>
            </a:pPr>
            <a:r>
              <a:rPr lang="en-US" sz="2200" dirty="0">
                <a:solidFill>
                  <a:schemeClr val="accent2"/>
                </a:solidFill>
              </a:rPr>
              <a:t>Add an example (pick some input and label all outputs)</a:t>
            </a:r>
          </a:p>
        </p:txBody>
      </p:sp>
      <p:sp>
        <p:nvSpPr>
          <p:cNvPr id="7" name="Slide Number Placeholder 5"/>
          <p:cNvSpPr txBox="1">
            <a:spLocks/>
          </p:cNvSpPr>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35814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a:t>
            </a:r>
            <a:endParaRPr lang="en-US" sz="3200" dirty="0"/>
          </a:p>
        </p:txBody>
      </p:sp>
      <p:grpSp>
        <p:nvGrpSpPr>
          <p:cNvPr id="2" name="Group 60"/>
          <p:cNvGrpSpPr/>
          <p:nvPr/>
        </p:nvGrpSpPr>
        <p:grpSpPr>
          <a:xfrm>
            <a:off x="5105400" y="3505200"/>
            <a:ext cx="3352800" cy="3200400"/>
            <a:chOff x="1828800" y="2057400"/>
            <a:chExt cx="4267200" cy="4343400"/>
          </a:xfrm>
        </p:grpSpPr>
        <p:sp>
          <p:nvSpPr>
            <p:cNvPr id="110" name="Rectangle 109"/>
            <p:cNvSpPr/>
            <p:nvPr/>
          </p:nvSpPr>
          <p:spPr>
            <a:xfrm>
              <a:off x="2819400" y="2438400"/>
              <a:ext cx="2514600" cy="35814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276600" y="2438400"/>
              <a:ext cx="2057400" cy="1600200"/>
            </a:xfrm>
            <a:prstGeom prst="rect">
              <a:avLst/>
            </a:prstGeom>
            <a:solidFill>
              <a:srgbClr val="FFFF6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5334000" y="27432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334000" y="30480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5334000" y="3352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5334000" y="36576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p:cNvCxnSpPr>
              <a:stCxn id="112" idx="6"/>
            </p:cNvCxnSpPr>
            <p:nvPr/>
          </p:nvCxnSpPr>
          <p:spPr>
            <a:xfrm>
              <a:off x="5486400" y="28194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486400" y="31242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486400" y="34290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486400" y="37338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4419600" y="22860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4724400" y="2590801"/>
              <a:ext cx="683871" cy="1461939"/>
            </a:xfrm>
            <a:prstGeom prst="rect">
              <a:avLst/>
            </a:prstGeom>
            <a:noFill/>
          </p:spPr>
          <p:txBody>
            <a:bodyPr wrap="none" rtlCol="0">
              <a:spAutoFit/>
            </a:bodyPr>
            <a:lstStyle/>
            <a:p>
              <a:r>
                <a:rPr lang="en-US" sz="1600" b="1" dirty="0">
                  <a:solidFill>
                    <a:schemeClr val="accent2"/>
                  </a:solidFill>
                </a:rPr>
                <a:t>1Y0</a:t>
              </a:r>
            </a:p>
            <a:p>
              <a:r>
                <a:rPr lang="en-US" sz="1600" b="1" dirty="0">
                  <a:solidFill>
                    <a:schemeClr val="accent2"/>
                  </a:solidFill>
                </a:rPr>
                <a:t>1Y1</a:t>
              </a:r>
            </a:p>
            <a:p>
              <a:r>
                <a:rPr lang="en-US" sz="1600" b="1" dirty="0">
                  <a:solidFill>
                    <a:schemeClr val="accent2"/>
                  </a:solidFill>
                </a:rPr>
                <a:t>1Y2</a:t>
              </a:r>
            </a:p>
            <a:p>
              <a:r>
                <a:rPr lang="en-US" sz="1600" b="1" dirty="0">
                  <a:solidFill>
                    <a:schemeClr val="accent2"/>
                  </a:solidFill>
                </a:rPr>
                <a:t>1Y3</a:t>
              </a:r>
            </a:p>
          </p:txBody>
        </p:sp>
        <p:sp>
          <p:nvSpPr>
            <p:cNvPr id="122" name="TextBox 121"/>
            <p:cNvSpPr txBox="1"/>
            <p:nvPr/>
          </p:nvSpPr>
          <p:spPr>
            <a:xfrm>
              <a:off x="3276600" y="2895600"/>
              <a:ext cx="422726" cy="793623"/>
            </a:xfrm>
            <a:prstGeom prst="rect">
              <a:avLst/>
            </a:prstGeom>
            <a:noFill/>
          </p:spPr>
          <p:txBody>
            <a:bodyPr wrap="none" rtlCol="0">
              <a:spAutoFit/>
            </a:bodyPr>
            <a:lstStyle/>
            <a:p>
              <a:r>
                <a:rPr lang="en-US" sz="1600" b="1" dirty="0">
                  <a:solidFill>
                    <a:schemeClr val="accent2"/>
                  </a:solidFill>
                </a:rPr>
                <a:t>B</a:t>
              </a:r>
            </a:p>
            <a:p>
              <a:r>
                <a:rPr lang="en-US" sz="1600" b="1" dirty="0">
                  <a:solidFill>
                    <a:schemeClr val="accent2"/>
                  </a:solidFill>
                </a:rPr>
                <a:t>A</a:t>
              </a:r>
            </a:p>
          </p:txBody>
        </p:sp>
        <p:sp>
          <p:nvSpPr>
            <p:cNvPr id="123" name="TextBox 122"/>
            <p:cNvSpPr txBox="1"/>
            <p:nvPr/>
          </p:nvSpPr>
          <p:spPr>
            <a:xfrm>
              <a:off x="3810000" y="2514600"/>
              <a:ext cx="1018461" cy="459466"/>
            </a:xfrm>
            <a:prstGeom prst="rect">
              <a:avLst/>
            </a:prstGeom>
            <a:noFill/>
          </p:spPr>
          <p:txBody>
            <a:bodyPr wrap="none" rtlCol="0">
              <a:spAutoFit/>
            </a:bodyPr>
            <a:lstStyle/>
            <a:p>
              <a:r>
                <a:rPr lang="en-US" sz="1600" b="1" dirty="0">
                  <a:solidFill>
                    <a:schemeClr val="accent2"/>
                  </a:solidFill>
                </a:rPr>
                <a:t>1C  1G</a:t>
              </a:r>
            </a:p>
          </p:txBody>
        </p:sp>
        <p:cxnSp>
          <p:nvCxnSpPr>
            <p:cNvPr id="124" name="Straight Connector 123"/>
            <p:cNvCxnSpPr/>
            <p:nvPr/>
          </p:nvCxnSpPr>
          <p:spPr>
            <a:xfrm>
              <a:off x="4343400" y="25908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3276600" y="4419600"/>
              <a:ext cx="2057400" cy="1600200"/>
            </a:xfrm>
            <a:prstGeom prst="rect">
              <a:avLst/>
            </a:prstGeom>
            <a:solidFill>
              <a:srgbClr val="FFFF6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334000" y="47244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5334000" y="50292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334000" y="53340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334000" y="5638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a:stCxn id="126" idx="6"/>
            </p:cNvCxnSpPr>
            <p:nvPr/>
          </p:nvCxnSpPr>
          <p:spPr>
            <a:xfrm>
              <a:off x="5486400" y="48006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486400" y="51054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486400" y="54102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486400" y="57150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4419600" y="6019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4724400" y="4572000"/>
              <a:ext cx="683871" cy="1461939"/>
            </a:xfrm>
            <a:prstGeom prst="rect">
              <a:avLst/>
            </a:prstGeom>
            <a:noFill/>
          </p:spPr>
          <p:txBody>
            <a:bodyPr wrap="none" rtlCol="0">
              <a:spAutoFit/>
            </a:bodyPr>
            <a:lstStyle/>
            <a:p>
              <a:r>
                <a:rPr lang="en-US" sz="1600" b="1" dirty="0">
                  <a:solidFill>
                    <a:schemeClr val="accent2"/>
                  </a:solidFill>
                </a:rPr>
                <a:t>2Y0</a:t>
              </a:r>
            </a:p>
            <a:p>
              <a:r>
                <a:rPr lang="en-US" sz="1600" b="1" dirty="0">
                  <a:solidFill>
                    <a:schemeClr val="accent2"/>
                  </a:solidFill>
                </a:rPr>
                <a:t>2Y1</a:t>
              </a:r>
            </a:p>
            <a:p>
              <a:r>
                <a:rPr lang="en-US" sz="1600" b="1" dirty="0">
                  <a:solidFill>
                    <a:schemeClr val="accent2"/>
                  </a:solidFill>
                </a:rPr>
                <a:t>2Y2</a:t>
              </a:r>
            </a:p>
            <a:p>
              <a:r>
                <a:rPr lang="en-US" sz="1600" b="1" dirty="0">
                  <a:solidFill>
                    <a:schemeClr val="accent2"/>
                  </a:solidFill>
                </a:rPr>
                <a:t>2Y3</a:t>
              </a:r>
            </a:p>
          </p:txBody>
        </p:sp>
        <p:sp>
          <p:nvSpPr>
            <p:cNvPr id="136" name="TextBox 135"/>
            <p:cNvSpPr txBox="1"/>
            <p:nvPr/>
          </p:nvSpPr>
          <p:spPr>
            <a:xfrm>
              <a:off x="3276600" y="4876801"/>
              <a:ext cx="422726" cy="793623"/>
            </a:xfrm>
            <a:prstGeom prst="rect">
              <a:avLst/>
            </a:prstGeom>
            <a:noFill/>
          </p:spPr>
          <p:txBody>
            <a:bodyPr wrap="none" rtlCol="0">
              <a:spAutoFit/>
            </a:bodyPr>
            <a:lstStyle/>
            <a:p>
              <a:r>
                <a:rPr lang="en-US" sz="1600" b="1" dirty="0">
                  <a:solidFill>
                    <a:schemeClr val="accent2"/>
                  </a:solidFill>
                </a:rPr>
                <a:t>B</a:t>
              </a:r>
            </a:p>
            <a:p>
              <a:r>
                <a:rPr lang="en-US" sz="1600" b="1" dirty="0">
                  <a:solidFill>
                    <a:schemeClr val="accent2"/>
                  </a:solidFill>
                </a:rPr>
                <a:t>A</a:t>
              </a:r>
            </a:p>
          </p:txBody>
        </p:sp>
        <p:sp>
          <p:nvSpPr>
            <p:cNvPr id="137" name="TextBox 136"/>
            <p:cNvSpPr txBox="1"/>
            <p:nvPr/>
          </p:nvSpPr>
          <p:spPr>
            <a:xfrm>
              <a:off x="3810000" y="5638800"/>
              <a:ext cx="1018461" cy="459466"/>
            </a:xfrm>
            <a:prstGeom prst="rect">
              <a:avLst/>
            </a:prstGeom>
            <a:noFill/>
          </p:spPr>
          <p:txBody>
            <a:bodyPr wrap="none" rtlCol="0">
              <a:spAutoFit/>
            </a:bodyPr>
            <a:lstStyle/>
            <a:p>
              <a:r>
                <a:rPr lang="en-US" sz="1600" b="1" dirty="0">
                  <a:solidFill>
                    <a:schemeClr val="accent2"/>
                  </a:solidFill>
                </a:rPr>
                <a:t>2C  2G</a:t>
              </a:r>
            </a:p>
          </p:txBody>
        </p:sp>
        <p:cxnSp>
          <p:nvCxnSpPr>
            <p:cNvPr id="138" name="Straight Connector 137"/>
            <p:cNvCxnSpPr/>
            <p:nvPr/>
          </p:nvCxnSpPr>
          <p:spPr>
            <a:xfrm>
              <a:off x="4343400" y="57150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886200" y="57150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3962400" y="6019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p:nvPr/>
          </p:nvCxnSpPr>
          <p:spPr>
            <a:xfrm>
              <a:off x="2209800" y="4114800"/>
              <a:ext cx="76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971800" y="31242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2971800" y="3124200"/>
              <a:ext cx="0" cy="1981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971800" y="51054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124200" y="3429000"/>
              <a:ext cx="152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124200" y="5410200"/>
              <a:ext cx="152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3124200" y="3429000"/>
              <a:ext cx="0" cy="1981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209800" y="4419600"/>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1828800" y="3886200"/>
              <a:ext cx="422726" cy="793623"/>
            </a:xfrm>
            <a:prstGeom prst="rect">
              <a:avLst/>
            </a:prstGeom>
            <a:noFill/>
          </p:spPr>
          <p:txBody>
            <a:bodyPr wrap="none" rtlCol="0">
              <a:spAutoFit/>
            </a:bodyPr>
            <a:lstStyle/>
            <a:p>
              <a:r>
                <a:rPr lang="en-US" sz="1600" b="1" dirty="0">
                  <a:solidFill>
                    <a:schemeClr val="accent2"/>
                  </a:solidFill>
                </a:rPr>
                <a:t>B</a:t>
              </a:r>
            </a:p>
            <a:p>
              <a:r>
                <a:rPr lang="en-US" sz="1600" b="1" dirty="0">
                  <a:solidFill>
                    <a:schemeClr val="accent2"/>
                  </a:solidFill>
                </a:rPr>
                <a:t>A</a:t>
              </a:r>
            </a:p>
          </p:txBody>
        </p:sp>
        <p:sp>
          <p:nvSpPr>
            <p:cNvPr id="150" name="Oval 149"/>
            <p:cNvSpPr/>
            <p:nvPr/>
          </p:nvSpPr>
          <p:spPr>
            <a:xfrm>
              <a:off x="2933700" y="4076700"/>
              <a:ext cx="76200" cy="76200"/>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081338" y="4374356"/>
              <a:ext cx="76200" cy="76200"/>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p:cNvCxnSpPr/>
            <p:nvPr/>
          </p:nvCxnSpPr>
          <p:spPr>
            <a:xfrm flipV="1">
              <a:off x="4495800" y="2057400"/>
              <a:ext cx="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4038600" y="2057400"/>
              <a:ext cx="0" cy="381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4495800" y="6172200"/>
              <a:ext cx="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4038600" y="6172200"/>
              <a:ext cx="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76600" y="4038601"/>
              <a:ext cx="2057401" cy="459466"/>
            </a:xfrm>
            <a:prstGeom prst="rect">
              <a:avLst/>
            </a:prstGeom>
            <a:noFill/>
          </p:spPr>
          <p:txBody>
            <a:bodyPr wrap="square" rtlCol="0">
              <a:spAutoFit/>
            </a:bodyPr>
            <a:lstStyle/>
            <a:p>
              <a:pPr algn="ctr"/>
              <a:r>
                <a:rPr lang="en-US" sz="1600" b="1" dirty="0">
                  <a:solidFill>
                    <a:schemeClr val="accent2"/>
                  </a:solidFill>
                </a:rPr>
                <a:t>74155</a:t>
              </a:r>
            </a:p>
          </p:txBody>
        </p:sp>
      </p:grpSp>
      <p:grpSp>
        <p:nvGrpSpPr>
          <p:cNvPr id="54" name="Group 60"/>
          <p:cNvGrpSpPr/>
          <p:nvPr/>
        </p:nvGrpSpPr>
        <p:grpSpPr>
          <a:xfrm>
            <a:off x="5105400" y="152400"/>
            <a:ext cx="3352800" cy="3200400"/>
            <a:chOff x="1828800" y="2057400"/>
            <a:chExt cx="4267200" cy="4343400"/>
          </a:xfrm>
        </p:grpSpPr>
        <p:sp>
          <p:nvSpPr>
            <p:cNvPr id="55" name="Rectangle 54"/>
            <p:cNvSpPr/>
            <p:nvPr/>
          </p:nvSpPr>
          <p:spPr>
            <a:xfrm>
              <a:off x="2819400" y="2438400"/>
              <a:ext cx="2514600" cy="35814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76600" y="2438400"/>
              <a:ext cx="2057400" cy="1600200"/>
            </a:xfrm>
            <a:prstGeom prst="rect">
              <a:avLst/>
            </a:prstGeom>
            <a:solidFill>
              <a:srgbClr val="FFFF6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334000" y="27432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334000" y="30480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334000" y="3352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334000" y="36576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a:stCxn id="57" idx="6"/>
            </p:cNvCxnSpPr>
            <p:nvPr/>
          </p:nvCxnSpPr>
          <p:spPr>
            <a:xfrm>
              <a:off x="5486400" y="28194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486400" y="31242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486400" y="34290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86400" y="37338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4419600" y="22860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4724400" y="2590801"/>
              <a:ext cx="683871" cy="1461939"/>
            </a:xfrm>
            <a:prstGeom prst="rect">
              <a:avLst/>
            </a:prstGeom>
            <a:noFill/>
          </p:spPr>
          <p:txBody>
            <a:bodyPr wrap="none" rtlCol="0">
              <a:spAutoFit/>
            </a:bodyPr>
            <a:lstStyle/>
            <a:p>
              <a:r>
                <a:rPr lang="en-US" sz="1600" b="1" dirty="0">
                  <a:solidFill>
                    <a:schemeClr val="accent2"/>
                  </a:solidFill>
                </a:rPr>
                <a:t>1Y0</a:t>
              </a:r>
            </a:p>
            <a:p>
              <a:r>
                <a:rPr lang="en-US" sz="1600" b="1" dirty="0">
                  <a:solidFill>
                    <a:schemeClr val="accent2"/>
                  </a:solidFill>
                </a:rPr>
                <a:t>1Y1</a:t>
              </a:r>
            </a:p>
            <a:p>
              <a:r>
                <a:rPr lang="en-US" sz="1600" b="1" dirty="0">
                  <a:solidFill>
                    <a:schemeClr val="accent2"/>
                  </a:solidFill>
                </a:rPr>
                <a:t>1Y2</a:t>
              </a:r>
            </a:p>
            <a:p>
              <a:r>
                <a:rPr lang="en-US" sz="1600" b="1" dirty="0">
                  <a:solidFill>
                    <a:schemeClr val="accent2"/>
                  </a:solidFill>
                </a:rPr>
                <a:t>1Y3</a:t>
              </a:r>
            </a:p>
          </p:txBody>
        </p:sp>
        <p:sp>
          <p:nvSpPr>
            <p:cNvPr id="67" name="TextBox 66"/>
            <p:cNvSpPr txBox="1"/>
            <p:nvPr/>
          </p:nvSpPr>
          <p:spPr>
            <a:xfrm>
              <a:off x="3276600" y="2895600"/>
              <a:ext cx="422726" cy="793623"/>
            </a:xfrm>
            <a:prstGeom prst="rect">
              <a:avLst/>
            </a:prstGeom>
            <a:noFill/>
          </p:spPr>
          <p:txBody>
            <a:bodyPr wrap="none" rtlCol="0">
              <a:spAutoFit/>
            </a:bodyPr>
            <a:lstStyle/>
            <a:p>
              <a:r>
                <a:rPr lang="en-US" sz="1600" b="1" dirty="0">
                  <a:solidFill>
                    <a:schemeClr val="accent2"/>
                  </a:solidFill>
                </a:rPr>
                <a:t>B</a:t>
              </a:r>
            </a:p>
            <a:p>
              <a:r>
                <a:rPr lang="en-US" sz="1600" b="1" dirty="0">
                  <a:solidFill>
                    <a:schemeClr val="accent2"/>
                  </a:solidFill>
                </a:rPr>
                <a:t>A</a:t>
              </a:r>
            </a:p>
          </p:txBody>
        </p:sp>
        <p:sp>
          <p:nvSpPr>
            <p:cNvPr id="68" name="TextBox 67"/>
            <p:cNvSpPr txBox="1"/>
            <p:nvPr/>
          </p:nvSpPr>
          <p:spPr>
            <a:xfrm>
              <a:off x="3810000" y="2514600"/>
              <a:ext cx="1018461" cy="459466"/>
            </a:xfrm>
            <a:prstGeom prst="rect">
              <a:avLst/>
            </a:prstGeom>
            <a:noFill/>
          </p:spPr>
          <p:txBody>
            <a:bodyPr wrap="none" rtlCol="0">
              <a:spAutoFit/>
            </a:bodyPr>
            <a:lstStyle/>
            <a:p>
              <a:r>
                <a:rPr lang="en-US" sz="1600" b="1" dirty="0">
                  <a:solidFill>
                    <a:schemeClr val="accent2"/>
                  </a:solidFill>
                </a:rPr>
                <a:t>1C  1G</a:t>
              </a:r>
            </a:p>
          </p:txBody>
        </p:sp>
        <p:cxnSp>
          <p:nvCxnSpPr>
            <p:cNvPr id="69" name="Straight Connector 68"/>
            <p:cNvCxnSpPr/>
            <p:nvPr/>
          </p:nvCxnSpPr>
          <p:spPr>
            <a:xfrm>
              <a:off x="4343400" y="25908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3276600" y="4419600"/>
              <a:ext cx="2057400" cy="1600200"/>
            </a:xfrm>
            <a:prstGeom prst="rect">
              <a:avLst/>
            </a:prstGeom>
            <a:solidFill>
              <a:srgbClr val="FFFF6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334000" y="47244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334000" y="50292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334000" y="53340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334000" y="5638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stCxn id="71" idx="6"/>
            </p:cNvCxnSpPr>
            <p:nvPr/>
          </p:nvCxnSpPr>
          <p:spPr>
            <a:xfrm>
              <a:off x="5486400" y="48006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486400" y="51054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486400" y="54102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486400" y="57150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4419600" y="6019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4724400" y="4572000"/>
              <a:ext cx="683871" cy="1461939"/>
            </a:xfrm>
            <a:prstGeom prst="rect">
              <a:avLst/>
            </a:prstGeom>
            <a:noFill/>
          </p:spPr>
          <p:txBody>
            <a:bodyPr wrap="none" rtlCol="0">
              <a:spAutoFit/>
            </a:bodyPr>
            <a:lstStyle/>
            <a:p>
              <a:r>
                <a:rPr lang="en-US" sz="1600" b="1" dirty="0">
                  <a:solidFill>
                    <a:schemeClr val="accent2"/>
                  </a:solidFill>
                </a:rPr>
                <a:t>2Y0</a:t>
              </a:r>
            </a:p>
            <a:p>
              <a:r>
                <a:rPr lang="en-US" sz="1600" b="1" dirty="0">
                  <a:solidFill>
                    <a:schemeClr val="accent2"/>
                  </a:solidFill>
                </a:rPr>
                <a:t>2Y1</a:t>
              </a:r>
            </a:p>
            <a:p>
              <a:r>
                <a:rPr lang="en-US" sz="1600" b="1" dirty="0">
                  <a:solidFill>
                    <a:schemeClr val="accent2"/>
                  </a:solidFill>
                </a:rPr>
                <a:t>2Y2</a:t>
              </a:r>
            </a:p>
            <a:p>
              <a:r>
                <a:rPr lang="en-US" sz="1600" b="1" dirty="0">
                  <a:solidFill>
                    <a:schemeClr val="accent2"/>
                  </a:solidFill>
                </a:rPr>
                <a:t>2Y3</a:t>
              </a:r>
            </a:p>
          </p:txBody>
        </p:sp>
        <p:sp>
          <p:nvSpPr>
            <p:cNvPr id="81" name="TextBox 80"/>
            <p:cNvSpPr txBox="1"/>
            <p:nvPr/>
          </p:nvSpPr>
          <p:spPr>
            <a:xfrm>
              <a:off x="3276600" y="4876801"/>
              <a:ext cx="422726" cy="793623"/>
            </a:xfrm>
            <a:prstGeom prst="rect">
              <a:avLst/>
            </a:prstGeom>
            <a:noFill/>
          </p:spPr>
          <p:txBody>
            <a:bodyPr wrap="none" rtlCol="0">
              <a:spAutoFit/>
            </a:bodyPr>
            <a:lstStyle/>
            <a:p>
              <a:r>
                <a:rPr lang="en-US" sz="1600" b="1" dirty="0">
                  <a:solidFill>
                    <a:schemeClr val="accent2"/>
                  </a:solidFill>
                </a:rPr>
                <a:t>B</a:t>
              </a:r>
            </a:p>
            <a:p>
              <a:r>
                <a:rPr lang="en-US" sz="1600" b="1" dirty="0">
                  <a:solidFill>
                    <a:schemeClr val="accent2"/>
                  </a:solidFill>
                </a:rPr>
                <a:t>A</a:t>
              </a:r>
            </a:p>
          </p:txBody>
        </p:sp>
        <p:sp>
          <p:nvSpPr>
            <p:cNvPr id="82" name="TextBox 81"/>
            <p:cNvSpPr txBox="1"/>
            <p:nvPr/>
          </p:nvSpPr>
          <p:spPr>
            <a:xfrm>
              <a:off x="3810000" y="5638800"/>
              <a:ext cx="1018461" cy="459466"/>
            </a:xfrm>
            <a:prstGeom prst="rect">
              <a:avLst/>
            </a:prstGeom>
            <a:noFill/>
          </p:spPr>
          <p:txBody>
            <a:bodyPr wrap="none" rtlCol="0">
              <a:spAutoFit/>
            </a:bodyPr>
            <a:lstStyle/>
            <a:p>
              <a:r>
                <a:rPr lang="en-US" sz="1600" b="1" dirty="0">
                  <a:solidFill>
                    <a:schemeClr val="accent2"/>
                  </a:solidFill>
                </a:rPr>
                <a:t>2C  2G</a:t>
              </a:r>
            </a:p>
          </p:txBody>
        </p:sp>
        <p:cxnSp>
          <p:nvCxnSpPr>
            <p:cNvPr id="83" name="Straight Connector 82"/>
            <p:cNvCxnSpPr/>
            <p:nvPr/>
          </p:nvCxnSpPr>
          <p:spPr>
            <a:xfrm>
              <a:off x="4343400" y="57150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86200" y="57150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3962400" y="6019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p:cNvCxnSpPr/>
            <p:nvPr/>
          </p:nvCxnSpPr>
          <p:spPr>
            <a:xfrm>
              <a:off x="2209800" y="4114800"/>
              <a:ext cx="76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971800" y="31242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2971800" y="3124200"/>
              <a:ext cx="0" cy="1981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971800" y="51054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124200" y="3429000"/>
              <a:ext cx="152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124200" y="5410200"/>
              <a:ext cx="152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3124200" y="3429000"/>
              <a:ext cx="0" cy="1981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209800" y="4419600"/>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828800" y="3886200"/>
              <a:ext cx="422726" cy="793623"/>
            </a:xfrm>
            <a:prstGeom prst="rect">
              <a:avLst/>
            </a:prstGeom>
            <a:noFill/>
          </p:spPr>
          <p:txBody>
            <a:bodyPr wrap="none" rtlCol="0">
              <a:spAutoFit/>
            </a:bodyPr>
            <a:lstStyle/>
            <a:p>
              <a:r>
                <a:rPr lang="en-US" sz="1600" b="1" dirty="0">
                  <a:solidFill>
                    <a:schemeClr val="accent2"/>
                  </a:solidFill>
                </a:rPr>
                <a:t>B</a:t>
              </a:r>
            </a:p>
            <a:p>
              <a:r>
                <a:rPr lang="en-US" sz="1600" b="1" dirty="0">
                  <a:solidFill>
                    <a:schemeClr val="accent2"/>
                  </a:solidFill>
                </a:rPr>
                <a:t>A</a:t>
              </a:r>
            </a:p>
          </p:txBody>
        </p:sp>
        <p:sp>
          <p:nvSpPr>
            <p:cNvPr id="95" name="Oval 94"/>
            <p:cNvSpPr/>
            <p:nvPr/>
          </p:nvSpPr>
          <p:spPr>
            <a:xfrm>
              <a:off x="2933700" y="4076700"/>
              <a:ext cx="76200" cy="76200"/>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081338" y="4374356"/>
              <a:ext cx="76200" cy="76200"/>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p:nvPr/>
          </p:nvCxnSpPr>
          <p:spPr>
            <a:xfrm flipV="1">
              <a:off x="4495800" y="2057400"/>
              <a:ext cx="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4038600" y="2057400"/>
              <a:ext cx="0" cy="381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4495800" y="6172200"/>
              <a:ext cx="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4038600" y="6172200"/>
              <a:ext cx="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3276600" y="4038601"/>
              <a:ext cx="2057401" cy="459466"/>
            </a:xfrm>
            <a:prstGeom prst="rect">
              <a:avLst/>
            </a:prstGeom>
            <a:noFill/>
          </p:spPr>
          <p:txBody>
            <a:bodyPr wrap="square" rtlCol="0">
              <a:spAutoFit/>
            </a:bodyPr>
            <a:lstStyle/>
            <a:p>
              <a:pPr algn="ctr"/>
              <a:r>
                <a:rPr lang="en-US" sz="1600" b="1" dirty="0">
                  <a:solidFill>
                    <a:schemeClr val="accent2"/>
                  </a:solidFill>
                </a:rPr>
                <a:t>74155</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5"/>
          <p:cNvSpPr>
            <a:spLocks noChangeArrowheads="1"/>
          </p:cNvSpPr>
          <p:nvPr/>
        </p:nvSpPr>
        <p:spPr bwMode="auto">
          <a:xfrm>
            <a:off x="0" y="381000"/>
            <a:ext cx="9144000" cy="2362200"/>
          </a:xfrm>
          <a:prstGeom prst="rect">
            <a:avLst/>
          </a:prstGeom>
          <a:noFill/>
          <a:ln w="9525">
            <a:noFill/>
            <a:miter lim="800000"/>
            <a:headEnd/>
            <a:tailEnd/>
          </a:ln>
        </p:spPr>
        <p:txBody>
          <a:bodyPr/>
          <a:lstStyle/>
          <a:p>
            <a:pPr>
              <a:spcBef>
                <a:spcPct val="20000"/>
              </a:spcBef>
              <a:tabLst>
                <a:tab pos="571500" algn="l"/>
                <a:tab pos="1143000" algn="l"/>
              </a:tabLst>
            </a:pPr>
            <a:r>
              <a:rPr lang="en-US" sz="2200" b="1" u="sng" dirty="0">
                <a:solidFill>
                  <a:schemeClr val="accent2"/>
                </a:solidFill>
              </a:rPr>
              <a:t>Encoder</a:t>
            </a:r>
          </a:p>
          <a:p>
            <a:pPr>
              <a:spcBef>
                <a:spcPct val="20000"/>
              </a:spcBef>
              <a:tabLst>
                <a:tab pos="571500" algn="l"/>
                <a:tab pos="1143000" algn="l"/>
              </a:tabLst>
            </a:pPr>
            <a:r>
              <a:rPr lang="en-US" sz="2200" dirty="0">
                <a:solidFill>
                  <a:schemeClr val="accent2"/>
                </a:solidFill>
              </a:rPr>
              <a:t>An encoder is essentially the opposite of a decoder.</a:t>
            </a:r>
          </a:p>
          <a:p>
            <a:pPr>
              <a:spcBef>
                <a:spcPct val="20000"/>
              </a:spcBef>
              <a:tabLst>
                <a:tab pos="571500" algn="l"/>
                <a:tab pos="1143000" algn="l"/>
              </a:tabLst>
            </a:pPr>
            <a:r>
              <a:rPr lang="en-US" sz="2200" dirty="0">
                <a:solidFill>
                  <a:schemeClr val="accent2"/>
                </a:solidFill>
              </a:rPr>
              <a:t>An N-bit encoder has 2</a:t>
            </a:r>
            <a:r>
              <a:rPr lang="en-US" sz="2200" baseline="30000" dirty="0">
                <a:solidFill>
                  <a:schemeClr val="accent2"/>
                </a:solidFill>
              </a:rPr>
              <a:t>N</a:t>
            </a:r>
            <a:r>
              <a:rPr lang="en-US" sz="2200" dirty="0">
                <a:solidFill>
                  <a:schemeClr val="accent2"/>
                </a:solidFill>
              </a:rPr>
              <a:t> inputs lines, one of which is active, and N output lines that carry the binary code corresponding to the active input.</a:t>
            </a:r>
          </a:p>
          <a:p>
            <a:pPr>
              <a:spcBef>
                <a:spcPct val="20000"/>
              </a:spcBef>
              <a:tabLst>
                <a:tab pos="571500" algn="l"/>
                <a:tab pos="1143000" algn="l"/>
              </a:tabLst>
            </a:pPr>
            <a:r>
              <a:rPr lang="en-US" sz="2200" dirty="0">
                <a:solidFill>
                  <a:schemeClr val="accent2"/>
                </a:solidFill>
              </a:rPr>
              <a:t>The </a:t>
            </a:r>
            <a:r>
              <a:rPr lang="en-US" sz="2200" b="1" i="1" dirty="0">
                <a:solidFill>
                  <a:schemeClr val="accent2"/>
                </a:solidFill>
              </a:rPr>
              <a:t>8 x 3 encoder</a:t>
            </a:r>
            <a:r>
              <a:rPr lang="en-US" sz="2200" dirty="0">
                <a:solidFill>
                  <a:schemeClr val="accent2"/>
                </a:solidFill>
              </a:rPr>
              <a:t> shown below might also be called an </a:t>
            </a:r>
            <a:r>
              <a:rPr lang="en-US" sz="2200" b="1" i="1" dirty="0">
                <a:solidFill>
                  <a:schemeClr val="accent2"/>
                </a:solidFill>
              </a:rPr>
              <a:t>octal-to-binary encoder</a:t>
            </a:r>
            <a:r>
              <a:rPr lang="en-US" sz="2200" dirty="0">
                <a:solidFill>
                  <a:schemeClr val="accent2"/>
                </a:solidFill>
              </a:rPr>
              <a:t>.</a:t>
            </a:r>
          </a:p>
        </p:txBody>
      </p:sp>
      <p:sp>
        <p:nvSpPr>
          <p:cNvPr id="3079" name="Rectangle 6"/>
          <p:cNvSpPr>
            <a:spLocks noChangeArrowheads="1"/>
          </p:cNvSpPr>
          <p:nvPr/>
        </p:nvSpPr>
        <p:spPr bwMode="auto">
          <a:xfrm>
            <a:off x="0" y="6019800"/>
            <a:ext cx="9144000" cy="838200"/>
          </a:xfrm>
          <a:prstGeom prst="rect">
            <a:avLst/>
          </a:prstGeom>
          <a:noFill/>
          <a:ln w="9525">
            <a:noFill/>
            <a:miter lim="800000"/>
            <a:headEnd/>
            <a:tailEnd/>
          </a:ln>
        </p:spPr>
        <p:txBody>
          <a:bodyPr/>
          <a:lstStyle/>
          <a:p>
            <a:pPr>
              <a:spcBef>
                <a:spcPct val="20000"/>
              </a:spcBef>
              <a:tabLst>
                <a:tab pos="571500" algn="l"/>
                <a:tab pos="1143000" algn="l"/>
              </a:tabLst>
            </a:pPr>
            <a:r>
              <a:rPr lang="en-US" sz="2200" b="1" i="1" u="sng" dirty="0">
                <a:solidFill>
                  <a:srgbClr val="FF0000"/>
                </a:solidFill>
              </a:rPr>
              <a:t>Example</a:t>
            </a:r>
            <a:r>
              <a:rPr lang="en-US" sz="2200" dirty="0">
                <a:solidFill>
                  <a:srgbClr val="FF0000"/>
                </a:solidFill>
              </a:rPr>
              <a:t>:  </a:t>
            </a:r>
            <a:r>
              <a:rPr lang="en-US" sz="2200" dirty="0">
                <a:solidFill>
                  <a:schemeClr val="accent6"/>
                </a:solidFill>
              </a:rPr>
              <a:t>Add a set of valid binary values to the input and show the corresponding output.</a:t>
            </a:r>
          </a:p>
        </p:txBody>
      </p:sp>
      <p:sp>
        <p:nvSpPr>
          <p:cNvPr id="9"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grpSp>
        <p:nvGrpSpPr>
          <p:cNvPr id="103" name="Group 102"/>
          <p:cNvGrpSpPr/>
          <p:nvPr/>
        </p:nvGrpSpPr>
        <p:grpSpPr>
          <a:xfrm>
            <a:off x="304799" y="2743200"/>
            <a:ext cx="8686802" cy="2971800"/>
            <a:chOff x="-47011" y="2743200"/>
            <a:chExt cx="7094402" cy="2260600"/>
          </a:xfrm>
        </p:grpSpPr>
        <p:grpSp>
          <p:nvGrpSpPr>
            <p:cNvPr id="8" name="Group 52"/>
            <p:cNvGrpSpPr>
              <a:grpSpLocks/>
            </p:cNvGrpSpPr>
            <p:nvPr/>
          </p:nvGrpSpPr>
          <p:grpSpPr bwMode="auto">
            <a:xfrm>
              <a:off x="3200400" y="2743200"/>
              <a:ext cx="3846991" cy="2260600"/>
              <a:chOff x="534" y="2928"/>
              <a:chExt cx="2003" cy="1040"/>
            </a:xfrm>
          </p:grpSpPr>
          <p:sp>
            <p:nvSpPr>
              <p:cNvPr id="12" name="Rectangle 53"/>
              <p:cNvSpPr>
                <a:spLocks noChangeArrowheads="1"/>
              </p:cNvSpPr>
              <p:nvPr/>
            </p:nvSpPr>
            <p:spPr bwMode="auto">
              <a:xfrm>
                <a:off x="959" y="3316"/>
                <a:ext cx="1420" cy="163"/>
              </a:xfrm>
              <a:prstGeom prst="rect">
                <a:avLst/>
              </a:prstGeom>
              <a:noFill/>
              <a:ln w="9525">
                <a:noFill/>
                <a:miter lim="800000"/>
                <a:headEnd/>
                <a:tailEnd/>
              </a:ln>
            </p:spPr>
            <p:txBody>
              <a:bodyPr/>
              <a:lstStyle/>
              <a:p>
                <a:endParaRPr lang="en-US"/>
              </a:p>
            </p:txBody>
          </p:sp>
          <p:sp>
            <p:nvSpPr>
              <p:cNvPr id="13" name="Rectangle 54"/>
              <p:cNvSpPr>
                <a:spLocks noChangeArrowheads="1"/>
              </p:cNvSpPr>
              <p:nvPr/>
            </p:nvSpPr>
            <p:spPr bwMode="auto">
              <a:xfrm>
                <a:off x="912" y="3456"/>
                <a:ext cx="1490" cy="163"/>
              </a:xfrm>
              <a:prstGeom prst="rect">
                <a:avLst/>
              </a:prstGeom>
              <a:noFill/>
              <a:ln w="9525">
                <a:noFill/>
                <a:miter lim="800000"/>
                <a:headEnd/>
                <a:tailEnd/>
              </a:ln>
            </p:spPr>
            <p:txBody>
              <a:bodyPr/>
              <a:lstStyle/>
              <a:p>
                <a:endParaRPr lang="en-US"/>
              </a:p>
            </p:txBody>
          </p:sp>
          <p:sp>
            <p:nvSpPr>
              <p:cNvPr id="14" name="Rectangle 55"/>
              <p:cNvSpPr>
                <a:spLocks noChangeArrowheads="1"/>
              </p:cNvSpPr>
              <p:nvPr/>
            </p:nvSpPr>
            <p:spPr bwMode="auto">
              <a:xfrm>
                <a:off x="852" y="2928"/>
                <a:ext cx="745" cy="993"/>
              </a:xfrm>
              <a:prstGeom prst="rect">
                <a:avLst/>
              </a:prstGeom>
              <a:solidFill>
                <a:srgbClr val="FFFF00"/>
              </a:solidFill>
              <a:ln w="28575">
                <a:solidFill>
                  <a:srgbClr val="000000"/>
                </a:solidFill>
                <a:miter lim="800000"/>
                <a:headEnd/>
                <a:tailEnd/>
              </a:ln>
            </p:spPr>
            <p:txBody>
              <a:bodyPr/>
              <a:lstStyle/>
              <a:p>
                <a:endParaRPr lang="en-US"/>
              </a:p>
            </p:txBody>
          </p:sp>
          <p:sp>
            <p:nvSpPr>
              <p:cNvPr id="15" name="Line 56"/>
              <p:cNvSpPr>
                <a:spLocks noChangeShapeType="1"/>
              </p:cNvSpPr>
              <p:nvPr/>
            </p:nvSpPr>
            <p:spPr bwMode="auto">
              <a:xfrm>
                <a:off x="728" y="2990"/>
                <a:ext cx="124" cy="1"/>
              </a:xfrm>
              <a:prstGeom prst="line">
                <a:avLst/>
              </a:prstGeom>
              <a:noFill/>
              <a:ln w="28575">
                <a:solidFill>
                  <a:srgbClr val="000000"/>
                </a:solidFill>
                <a:round/>
                <a:headEnd/>
                <a:tailEnd/>
              </a:ln>
            </p:spPr>
            <p:txBody>
              <a:bodyPr/>
              <a:lstStyle/>
              <a:p>
                <a:endParaRPr lang="en-US"/>
              </a:p>
            </p:txBody>
          </p:sp>
          <p:sp>
            <p:nvSpPr>
              <p:cNvPr id="16" name="Line 57"/>
              <p:cNvSpPr>
                <a:spLocks noChangeShapeType="1"/>
              </p:cNvSpPr>
              <p:nvPr/>
            </p:nvSpPr>
            <p:spPr bwMode="auto">
              <a:xfrm>
                <a:off x="728" y="3114"/>
                <a:ext cx="124" cy="1"/>
              </a:xfrm>
              <a:prstGeom prst="line">
                <a:avLst/>
              </a:prstGeom>
              <a:noFill/>
              <a:ln w="28575">
                <a:solidFill>
                  <a:srgbClr val="000000"/>
                </a:solidFill>
                <a:round/>
                <a:headEnd/>
                <a:tailEnd/>
              </a:ln>
            </p:spPr>
            <p:txBody>
              <a:bodyPr/>
              <a:lstStyle/>
              <a:p>
                <a:endParaRPr lang="en-US"/>
              </a:p>
            </p:txBody>
          </p:sp>
          <p:sp>
            <p:nvSpPr>
              <p:cNvPr id="17" name="Line 58"/>
              <p:cNvSpPr>
                <a:spLocks noChangeShapeType="1"/>
              </p:cNvSpPr>
              <p:nvPr/>
            </p:nvSpPr>
            <p:spPr bwMode="auto">
              <a:xfrm>
                <a:off x="728" y="3238"/>
                <a:ext cx="124" cy="1"/>
              </a:xfrm>
              <a:prstGeom prst="line">
                <a:avLst/>
              </a:prstGeom>
              <a:noFill/>
              <a:ln w="28575">
                <a:solidFill>
                  <a:srgbClr val="000000"/>
                </a:solidFill>
                <a:round/>
                <a:headEnd/>
                <a:tailEnd/>
              </a:ln>
            </p:spPr>
            <p:txBody>
              <a:bodyPr/>
              <a:lstStyle/>
              <a:p>
                <a:endParaRPr lang="en-US"/>
              </a:p>
            </p:txBody>
          </p:sp>
          <p:sp>
            <p:nvSpPr>
              <p:cNvPr id="18" name="Line 59"/>
              <p:cNvSpPr>
                <a:spLocks noChangeShapeType="1"/>
              </p:cNvSpPr>
              <p:nvPr/>
            </p:nvSpPr>
            <p:spPr bwMode="auto">
              <a:xfrm>
                <a:off x="728" y="3362"/>
                <a:ext cx="124" cy="1"/>
              </a:xfrm>
              <a:prstGeom prst="line">
                <a:avLst/>
              </a:prstGeom>
              <a:noFill/>
              <a:ln w="28575">
                <a:solidFill>
                  <a:srgbClr val="000000"/>
                </a:solidFill>
                <a:round/>
                <a:headEnd/>
                <a:tailEnd/>
              </a:ln>
            </p:spPr>
            <p:txBody>
              <a:bodyPr/>
              <a:lstStyle/>
              <a:p>
                <a:endParaRPr lang="en-US"/>
              </a:p>
            </p:txBody>
          </p:sp>
          <p:sp>
            <p:nvSpPr>
              <p:cNvPr id="19" name="Line 60"/>
              <p:cNvSpPr>
                <a:spLocks noChangeShapeType="1"/>
              </p:cNvSpPr>
              <p:nvPr/>
            </p:nvSpPr>
            <p:spPr bwMode="auto">
              <a:xfrm>
                <a:off x="728" y="3487"/>
                <a:ext cx="124" cy="1"/>
              </a:xfrm>
              <a:prstGeom prst="line">
                <a:avLst/>
              </a:prstGeom>
              <a:noFill/>
              <a:ln w="28575">
                <a:solidFill>
                  <a:srgbClr val="000000"/>
                </a:solidFill>
                <a:round/>
                <a:headEnd/>
                <a:tailEnd/>
              </a:ln>
            </p:spPr>
            <p:txBody>
              <a:bodyPr/>
              <a:lstStyle/>
              <a:p>
                <a:endParaRPr lang="en-US"/>
              </a:p>
            </p:txBody>
          </p:sp>
          <p:sp>
            <p:nvSpPr>
              <p:cNvPr id="20" name="Line 61"/>
              <p:cNvSpPr>
                <a:spLocks noChangeShapeType="1"/>
              </p:cNvSpPr>
              <p:nvPr/>
            </p:nvSpPr>
            <p:spPr bwMode="auto">
              <a:xfrm>
                <a:off x="728" y="3611"/>
                <a:ext cx="124" cy="1"/>
              </a:xfrm>
              <a:prstGeom prst="line">
                <a:avLst/>
              </a:prstGeom>
              <a:noFill/>
              <a:ln w="28575">
                <a:solidFill>
                  <a:srgbClr val="000000"/>
                </a:solidFill>
                <a:round/>
                <a:headEnd/>
                <a:tailEnd/>
              </a:ln>
            </p:spPr>
            <p:txBody>
              <a:bodyPr/>
              <a:lstStyle/>
              <a:p>
                <a:endParaRPr lang="en-US"/>
              </a:p>
            </p:txBody>
          </p:sp>
          <p:sp>
            <p:nvSpPr>
              <p:cNvPr id="21" name="Line 62"/>
              <p:cNvSpPr>
                <a:spLocks noChangeShapeType="1"/>
              </p:cNvSpPr>
              <p:nvPr/>
            </p:nvSpPr>
            <p:spPr bwMode="auto">
              <a:xfrm>
                <a:off x="728" y="3735"/>
                <a:ext cx="124" cy="1"/>
              </a:xfrm>
              <a:prstGeom prst="line">
                <a:avLst/>
              </a:prstGeom>
              <a:noFill/>
              <a:ln w="28575">
                <a:solidFill>
                  <a:srgbClr val="000000"/>
                </a:solidFill>
                <a:round/>
                <a:headEnd/>
                <a:tailEnd/>
              </a:ln>
            </p:spPr>
            <p:txBody>
              <a:bodyPr/>
              <a:lstStyle/>
              <a:p>
                <a:endParaRPr lang="en-US"/>
              </a:p>
            </p:txBody>
          </p:sp>
          <p:sp>
            <p:nvSpPr>
              <p:cNvPr id="22" name="Line 63"/>
              <p:cNvSpPr>
                <a:spLocks noChangeShapeType="1"/>
              </p:cNvSpPr>
              <p:nvPr/>
            </p:nvSpPr>
            <p:spPr bwMode="auto">
              <a:xfrm>
                <a:off x="728" y="3859"/>
                <a:ext cx="124" cy="1"/>
              </a:xfrm>
              <a:prstGeom prst="line">
                <a:avLst/>
              </a:prstGeom>
              <a:noFill/>
              <a:ln w="28575">
                <a:solidFill>
                  <a:srgbClr val="000000"/>
                </a:solidFill>
                <a:round/>
                <a:headEnd/>
                <a:tailEnd/>
              </a:ln>
            </p:spPr>
            <p:txBody>
              <a:bodyPr/>
              <a:lstStyle/>
              <a:p>
                <a:endParaRPr lang="en-US"/>
              </a:p>
            </p:txBody>
          </p:sp>
          <p:sp>
            <p:nvSpPr>
              <p:cNvPr id="23" name="Rectangle 64"/>
              <p:cNvSpPr>
                <a:spLocks noChangeArrowheads="1"/>
              </p:cNvSpPr>
              <p:nvPr/>
            </p:nvSpPr>
            <p:spPr bwMode="auto">
              <a:xfrm>
                <a:off x="534" y="2936"/>
                <a:ext cx="202" cy="163"/>
              </a:xfrm>
              <a:prstGeom prst="rect">
                <a:avLst/>
              </a:prstGeom>
              <a:noFill/>
              <a:ln w="9525">
                <a:noFill/>
                <a:miter lim="800000"/>
                <a:headEnd/>
                <a:tailEnd/>
              </a:ln>
            </p:spPr>
            <p:txBody>
              <a:bodyPr/>
              <a:lstStyle/>
              <a:p>
                <a:endParaRPr lang="en-US"/>
              </a:p>
            </p:txBody>
          </p:sp>
          <p:sp>
            <p:nvSpPr>
              <p:cNvPr id="24" name="Rectangle 65"/>
              <p:cNvSpPr>
                <a:spLocks noChangeArrowheads="1"/>
              </p:cNvSpPr>
              <p:nvPr/>
            </p:nvSpPr>
            <p:spPr bwMode="auto">
              <a:xfrm>
                <a:off x="565" y="2943"/>
                <a:ext cx="87" cy="97"/>
              </a:xfrm>
              <a:prstGeom prst="rect">
                <a:avLst/>
              </a:prstGeom>
              <a:noFill/>
              <a:ln w="9525">
                <a:noFill/>
                <a:miter lim="800000"/>
                <a:headEnd/>
                <a:tailEnd/>
              </a:ln>
            </p:spPr>
            <p:txBody>
              <a:bodyPr wrap="none" lIns="0" tIns="0" rIns="0" bIns="0">
                <a:spAutoFit/>
              </a:bodyPr>
              <a:lstStyle/>
              <a:p>
                <a:r>
                  <a:rPr lang="en-US" sz="1800" b="1" dirty="0">
                    <a:solidFill>
                      <a:srgbClr val="0000FF"/>
                    </a:solidFill>
                  </a:rPr>
                  <a:t>I0</a:t>
                </a:r>
                <a:endParaRPr lang="en-US" sz="2800" b="1" dirty="0"/>
              </a:p>
            </p:txBody>
          </p:sp>
          <p:sp>
            <p:nvSpPr>
              <p:cNvPr id="25" name="Rectangle 66"/>
              <p:cNvSpPr>
                <a:spLocks noChangeArrowheads="1"/>
              </p:cNvSpPr>
              <p:nvPr/>
            </p:nvSpPr>
            <p:spPr bwMode="auto">
              <a:xfrm>
                <a:off x="720" y="2943"/>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6" name="Rectangle 67"/>
              <p:cNvSpPr>
                <a:spLocks noChangeArrowheads="1"/>
              </p:cNvSpPr>
              <p:nvPr/>
            </p:nvSpPr>
            <p:spPr bwMode="auto">
              <a:xfrm>
                <a:off x="534" y="3060"/>
                <a:ext cx="202" cy="163"/>
              </a:xfrm>
              <a:prstGeom prst="rect">
                <a:avLst/>
              </a:prstGeom>
              <a:noFill/>
              <a:ln w="9525">
                <a:noFill/>
                <a:miter lim="800000"/>
                <a:headEnd/>
                <a:tailEnd/>
              </a:ln>
            </p:spPr>
            <p:txBody>
              <a:bodyPr/>
              <a:lstStyle/>
              <a:p>
                <a:endParaRPr lang="en-US"/>
              </a:p>
            </p:txBody>
          </p:sp>
          <p:sp>
            <p:nvSpPr>
              <p:cNvPr id="27" name="Rectangle 68"/>
              <p:cNvSpPr>
                <a:spLocks noChangeArrowheads="1"/>
              </p:cNvSpPr>
              <p:nvPr/>
            </p:nvSpPr>
            <p:spPr bwMode="auto">
              <a:xfrm>
                <a:off x="565" y="3067"/>
                <a:ext cx="87" cy="97"/>
              </a:xfrm>
              <a:prstGeom prst="rect">
                <a:avLst/>
              </a:prstGeom>
              <a:noFill/>
              <a:ln w="9525">
                <a:noFill/>
                <a:miter lim="800000"/>
                <a:headEnd/>
                <a:tailEnd/>
              </a:ln>
            </p:spPr>
            <p:txBody>
              <a:bodyPr wrap="none" lIns="0" tIns="0" rIns="0" bIns="0">
                <a:spAutoFit/>
              </a:bodyPr>
              <a:lstStyle/>
              <a:p>
                <a:r>
                  <a:rPr lang="en-US" sz="1800" b="1" dirty="0">
                    <a:solidFill>
                      <a:srgbClr val="0000FF"/>
                    </a:solidFill>
                  </a:rPr>
                  <a:t>I1</a:t>
                </a:r>
                <a:endParaRPr lang="en-US" sz="2800" b="1" dirty="0"/>
              </a:p>
            </p:txBody>
          </p:sp>
          <p:sp>
            <p:nvSpPr>
              <p:cNvPr id="28" name="Rectangle 69"/>
              <p:cNvSpPr>
                <a:spLocks noChangeArrowheads="1"/>
              </p:cNvSpPr>
              <p:nvPr/>
            </p:nvSpPr>
            <p:spPr bwMode="auto">
              <a:xfrm>
                <a:off x="720" y="3067"/>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9" name="Rectangle 70"/>
              <p:cNvSpPr>
                <a:spLocks noChangeArrowheads="1"/>
              </p:cNvSpPr>
              <p:nvPr/>
            </p:nvSpPr>
            <p:spPr bwMode="auto">
              <a:xfrm>
                <a:off x="534" y="3184"/>
                <a:ext cx="202" cy="163"/>
              </a:xfrm>
              <a:prstGeom prst="rect">
                <a:avLst/>
              </a:prstGeom>
              <a:noFill/>
              <a:ln w="9525">
                <a:noFill/>
                <a:miter lim="800000"/>
                <a:headEnd/>
                <a:tailEnd/>
              </a:ln>
            </p:spPr>
            <p:txBody>
              <a:bodyPr/>
              <a:lstStyle/>
              <a:p>
                <a:endParaRPr lang="en-US"/>
              </a:p>
            </p:txBody>
          </p:sp>
          <p:sp>
            <p:nvSpPr>
              <p:cNvPr id="30" name="Rectangle 71"/>
              <p:cNvSpPr>
                <a:spLocks noChangeArrowheads="1"/>
              </p:cNvSpPr>
              <p:nvPr/>
            </p:nvSpPr>
            <p:spPr bwMode="auto">
              <a:xfrm>
                <a:off x="565" y="3191"/>
                <a:ext cx="87" cy="97"/>
              </a:xfrm>
              <a:prstGeom prst="rect">
                <a:avLst/>
              </a:prstGeom>
              <a:noFill/>
              <a:ln w="9525">
                <a:noFill/>
                <a:miter lim="800000"/>
                <a:headEnd/>
                <a:tailEnd/>
              </a:ln>
            </p:spPr>
            <p:txBody>
              <a:bodyPr wrap="none" lIns="0" tIns="0" rIns="0" bIns="0">
                <a:spAutoFit/>
              </a:bodyPr>
              <a:lstStyle/>
              <a:p>
                <a:r>
                  <a:rPr lang="en-US" sz="1800" b="1" dirty="0">
                    <a:solidFill>
                      <a:srgbClr val="0000FF"/>
                    </a:solidFill>
                  </a:rPr>
                  <a:t>I2</a:t>
                </a:r>
                <a:endParaRPr lang="en-US" sz="2800" b="1" dirty="0"/>
              </a:p>
            </p:txBody>
          </p:sp>
          <p:sp>
            <p:nvSpPr>
              <p:cNvPr id="31" name="Rectangle 72"/>
              <p:cNvSpPr>
                <a:spLocks noChangeArrowheads="1"/>
              </p:cNvSpPr>
              <p:nvPr/>
            </p:nvSpPr>
            <p:spPr bwMode="auto">
              <a:xfrm>
                <a:off x="720" y="3191"/>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32" name="Rectangle 73"/>
              <p:cNvSpPr>
                <a:spLocks noChangeArrowheads="1"/>
              </p:cNvSpPr>
              <p:nvPr/>
            </p:nvSpPr>
            <p:spPr bwMode="auto">
              <a:xfrm>
                <a:off x="534" y="3308"/>
                <a:ext cx="202" cy="163"/>
              </a:xfrm>
              <a:prstGeom prst="rect">
                <a:avLst/>
              </a:prstGeom>
              <a:noFill/>
              <a:ln w="9525">
                <a:noFill/>
                <a:miter lim="800000"/>
                <a:headEnd/>
                <a:tailEnd/>
              </a:ln>
            </p:spPr>
            <p:txBody>
              <a:bodyPr/>
              <a:lstStyle/>
              <a:p>
                <a:endParaRPr lang="en-US"/>
              </a:p>
            </p:txBody>
          </p:sp>
          <p:sp>
            <p:nvSpPr>
              <p:cNvPr id="33" name="Rectangle 74"/>
              <p:cNvSpPr>
                <a:spLocks noChangeArrowheads="1"/>
              </p:cNvSpPr>
              <p:nvPr/>
            </p:nvSpPr>
            <p:spPr bwMode="auto">
              <a:xfrm>
                <a:off x="565" y="3315"/>
                <a:ext cx="87" cy="97"/>
              </a:xfrm>
              <a:prstGeom prst="rect">
                <a:avLst/>
              </a:prstGeom>
              <a:noFill/>
              <a:ln w="9525">
                <a:noFill/>
                <a:miter lim="800000"/>
                <a:headEnd/>
                <a:tailEnd/>
              </a:ln>
            </p:spPr>
            <p:txBody>
              <a:bodyPr wrap="none" lIns="0" tIns="0" rIns="0" bIns="0">
                <a:spAutoFit/>
              </a:bodyPr>
              <a:lstStyle/>
              <a:p>
                <a:r>
                  <a:rPr lang="en-US" sz="1800" b="1" dirty="0">
                    <a:solidFill>
                      <a:srgbClr val="0000FF"/>
                    </a:solidFill>
                  </a:rPr>
                  <a:t>I3</a:t>
                </a:r>
                <a:endParaRPr lang="en-US" sz="2800" b="1" dirty="0"/>
              </a:p>
            </p:txBody>
          </p:sp>
          <p:sp>
            <p:nvSpPr>
              <p:cNvPr id="34" name="Rectangle 75"/>
              <p:cNvSpPr>
                <a:spLocks noChangeArrowheads="1"/>
              </p:cNvSpPr>
              <p:nvPr/>
            </p:nvSpPr>
            <p:spPr bwMode="auto">
              <a:xfrm>
                <a:off x="720" y="3315"/>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35" name="Rectangle 76"/>
              <p:cNvSpPr>
                <a:spLocks noChangeArrowheads="1"/>
              </p:cNvSpPr>
              <p:nvPr/>
            </p:nvSpPr>
            <p:spPr bwMode="auto">
              <a:xfrm>
                <a:off x="534" y="3432"/>
                <a:ext cx="202" cy="163"/>
              </a:xfrm>
              <a:prstGeom prst="rect">
                <a:avLst/>
              </a:prstGeom>
              <a:noFill/>
              <a:ln w="9525">
                <a:noFill/>
                <a:miter lim="800000"/>
                <a:headEnd/>
                <a:tailEnd/>
              </a:ln>
            </p:spPr>
            <p:txBody>
              <a:bodyPr/>
              <a:lstStyle/>
              <a:p>
                <a:endParaRPr lang="en-US"/>
              </a:p>
            </p:txBody>
          </p:sp>
          <p:sp>
            <p:nvSpPr>
              <p:cNvPr id="36" name="Rectangle 77"/>
              <p:cNvSpPr>
                <a:spLocks noChangeArrowheads="1"/>
              </p:cNvSpPr>
              <p:nvPr/>
            </p:nvSpPr>
            <p:spPr bwMode="auto">
              <a:xfrm>
                <a:off x="565" y="3440"/>
                <a:ext cx="87" cy="97"/>
              </a:xfrm>
              <a:prstGeom prst="rect">
                <a:avLst/>
              </a:prstGeom>
              <a:noFill/>
              <a:ln w="9525">
                <a:noFill/>
                <a:miter lim="800000"/>
                <a:headEnd/>
                <a:tailEnd/>
              </a:ln>
            </p:spPr>
            <p:txBody>
              <a:bodyPr wrap="none" lIns="0" tIns="0" rIns="0" bIns="0">
                <a:spAutoFit/>
              </a:bodyPr>
              <a:lstStyle/>
              <a:p>
                <a:r>
                  <a:rPr lang="en-US" sz="1800" b="1" dirty="0">
                    <a:solidFill>
                      <a:srgbClr val="0000FF"/>
                    </a:solidFill>
                  </a:rPr>
                  <a:t>I4</a:t>
                </a:r>
                <a:endParaRPr lang="en-US" sz="2800" b="1" dirty="0"/>
              </a:p>
            </p:txBody>
          </p:sp>
          <p:sp>
            <p:nvSpPr>
              <p:cNvPr id="37" name="Rectangle 78"/>
              <p:cNvSpPr>
                <a:spLocks noChangeArrowheads="1"/>
              </p:cNvSpPr>
              <p:nvPr/>
            </p:nvSpPr>
            <p:spPr bwMode="auto">
              <a:xfrm>
                <a:off x="720" y="3440"/>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38" name="Rectangle 79"/>
              <p:cNvSpPr>
                <a:spLocks noChangeArrowheads="1"/>
              </p:cNvSpPr>
              <p:nvPr/>
            </p:nvSpPr>
            <p:spPr bwMode="auto">
              <a:xfrm>
                <a:off x="534" y="3556"/>
                <a:ext cx="202" cy="163"/>
              </a:xfrm>
              <a:prstGeom prst="rect">
                <a:avLst/>
              </a:prstGeom>
              <a:noFill/>
              <a:ln w="9525">
                <a:noFill/>
                <a:miter lim="800000"/>
                <a:headEnd/>
                <a:tailEnd/>
              </a:ln>
            </p:spPr>
            <p:txBody>
              <a:bodyPr/>
              <a:lstStyle/>
              <a:p>
                <a:endParaRPr lang="en-US"/>
              </a:p>
            </p:txBody>
          </p:sp>
          <p:sp>
            <p:nvSpPr>
              <p:cNvPr id="39" name="Rectangle 80"/>
              <p:cNvSpPr>
                <a:spLocks noChangeArrowheads="1"/>
              </p:cNvSpPr>
              <p:nvPr/>
            </p:nvSpPr>
            <p:spPr bwMode="auto">
              <a:xfrm>
                <a:off x="565" y="3564"/>
                <a:ext cx="87" cy="97"/>
              </a:xfrm>
              <a:prstGeom prst="rect">
                <a:avLst/>
              </a:prstGeom>
              <a:noFill/>
              <a:ln w="9525">
                <a:noFill/>
                <a:miter lim="800000"/>
                <a:headEnd/>
                <a:tailEnd/>
              </a:ln>
            </p:spPr>
            <p:txBody>
              <a:bodyPr wrap="none" lIns="0" tIns="0" rIns="0" bIns="0">
                <a:spAutoFit/>
              </a:bodyPr>
              <a:lstStyle/>
              <a:p>
                <a:r>
                  <a:rPr lang="en-US" sz="1800" b="1" dirty="0">
                    <a:solidFill>
                      <a:srgbClr val="0000FF"/>
                    </a:solidFill>
                  </a:rPr>
                  <a:t>I5</a:t>
                </a:r>
                <a:endParaRPr lang="en-US" sz="2800" b="1" dirty="0"/>
              </a:p>
            </p:txBody>
          </p:sp>
          <p:sp>
            <p:nvSpPr>
              <p:cNvPr id="40" name="Rectangle 81"/>
              <p:cNvSpPr>
                <a:spLocks noChangeArrowheads="1"/>
              </p:cNvSpPr>
              <p:nvPr/>
            </p:nvSpPr>
            <p:spPr bwMode="auto">
              <a:xfrm>
                <a:off x="720" y="3564"/>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41" name="Rectangle 82"/>
              <p:cNvSpPr>
                <a:spLocks noChangeArrowheads="1"/>
              </p:cNvSpPr>
              <p:nvPr/>
            </p:nvSpPr>
            <p:spPr bwMode="auto">
              <a:xfrm>
                <a:off x="534" y="3681"/>
                <a:ext cx="202" cy="163"/>
              </a:xfrm>
              <a:prstGeom prst="rect">
                <a:avLst/>
              </a:prstGeom>
              <a:noFill/>
              <a:ln w="9525">
                <a:noFill/>
                <a:miter lim="800000"/>
                <a:headEnd/>
                <a:tailEnd/>
              </a:ln>
            </p:spPr>
            <p:txBody>
              <a:bodyPr/>
              <a:lstStyle/>
              <a:p>
                <a:endParaRPr lang="en-US"/>
              </a:p>
            </p:txBody>
          </p:sp>
          <p:sp>
            <p:nvSpPr>
              <p:cNvPr id="42" name="Rectangle 83"/>
              <p:cNvSpPr>
                <a:spLocks noChangeArrowheads="1"/>
              </p:cNvSpPr>
              <p:nvPr/>
            </p:nvSpPr>
            <p:spPr bwMode="auto">
              <a:xfrm>
                <a:off x="565" y="3688"/>
                <a:ext cx="87" cy="97"/>
              </a:xfrm>
              <a:prstGeom prst="rect">
                <a:avLst/>
              </a:prstGeom>
              <a:noFill/>
              <a:ln w="9525">
                <a:noFill/>
                <a:miter lim="800000"/>
                <a:headEnd/>
                <a:tailEnd/>
              </a:ln>
            </p:spPr>
            <p:txBody>
              <a:bodyPr wrap="none" lIns="0" tIns="0" rIns="0" bIns="0">
                <a:spAutoFit/>
              </a:bodyPr>
              <a:lstStyle/>
              <a:p>
                <a:r>
                  <a:rPr lang="en-US" sz="1800" b="1" dirty="0">
                    <a:solidFill>
                      <a:srgbClr val="0000FF"/>
                    </a:solidFill>
                  </a:rPr>
                  <a:t>I6</a:t>
                </a:r>
                <a:endParaRPr lang="en-US" sz="2800" b="1" dirty="0"/>
              </a:p>
            </p:txBody>
          </p:sp>
          <p:sp>
            <p:nvSpPr>
              <p:cNvPr id="43" name="Rectangle 84"/>
              <p:cNvSpPr>
                <a:spLocks noChangeArrowheads="1"/>
              </p:cNvSpPr>
              <p:nvPr/>
            </p:nvSpPr>
            <p:spPr bwMode="auto">
              <a:xfrm>
                <a:off x="720" y="3688"/>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44" name="Rectangle 85"/>
              <p:cNvSpPr>
                <a:spLocks noChangeArrowheads="1"/>
              </p:cNvSpPr>
              <p:nvPr/>
            </p:nvSpPr>
            <p:spPr bwMode="auto">
              <a:xfrm>
                <a:off x="534" y="3805"/>
                <a:ext cx="202" cy="163"/>
              </a:xfrm>
              <a:prstGeom prst="rect">
                <a:avLst/>
              </a:prstGeom>
              <a:noFill/>
              <a:ln w="9525">
                <a:noFill/>
                <a:miter lim="800000"/>
                <a:headEnd/>
                <a:tailEnd/>
              </a:ln>
            </p:spPr>
            <p:txBody>
              <a:bodyPr/>
              <a:lstStyle/>
              <a:p>
                <a:endParaRPr lang="en-US"/>
              </a:p>
            </p:txBody>
          </p:sp>
          <p:sp>
            <p:nvSpPr>
              <p:cNvPr id="45" name="Rectangle 86"/>
              <p:cNvSpPr>
                <a:spLocks noChangeArrowheads="1"/>
              </p:cNvSpPr>
              <p:nvPr/>
            </p:nvSpPr>
            <p:spPr bwMode="auto">
              <a:xfrm>
                <a:off x="565" y="3812"/>
                <a:ext cx="87" cy="97"/>
              </a:xfrm>
              <a:prstGeom prst="rect">
                <a:avLst/>
              </a:prstGeom>
              <a:noFill/>
              <a:ln w="9525">
                <a:noFill/>
                <a:miter lim="800000"/>
                <a:headEnd/>
                <a:tailEnd/>
              </a:ln>
            </p:spPr>
            <p:txBody>
              <a:bodyPr wrap="none" lIns="0" tIns="0" rIns="0" bIns="0">
                <a:spAutoFit/>
              </a:bodyPr>
              <a:lstStyle/>
              <a:p>
                <a:r>
                  <a:rPr lang="en-US" sz="1800" b="1" dirty="0">
                    <a:solidFill>
                      <a:srgbClr val="0000FF"/>
                    </a:solidFill>
                  </a:rPr>
                  <a:t>I7</a:t>
                </a:r>
                <a:endParaRPr lang="en-US" sz="2800" b="1" dirty="0"/>
              </a:p>
            </p:txBody>
          </p:sp>
          <p:sp>
            <p:nvSpPr>
              <p:cNvPr id="46" name="Rectangle 87"/>
              <p:cNvSpPr>
                <a:spLocks noChangeArrowheads="1"/>
              </p:cNvSpPr>
              <p:nvPr/>
            </p:nvSpPr>
            <p:spPr bwMode="auto">
              <a:xfrm>
                <a:off x="720" y="3812"/>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47" name="Line 88"/>
              <p:cNvSpPr>
                <a:spLocks noChangeShapeType="1"/>
              </p:cNvSpPr>
              <p:nvPr/>
            </p:nvSpPr>
            <p:spPr bwMode="auto">
              <a:xfrm flipH="1">
                <a:off x="1597" y="3424"/>
                <a:ext cx="124" cy="1"/>
              </a:xfrm>
              <a:prstGeom prst="line">
                <a:avLst/>
              </a:prstGeom>
              <a:noFill/>
              <a:ln w="28575">
                <a:solidFill>
                  <a:srgbClr val="000000"/>
                </a:solidFill>
                <a:round/>
                <a:headEnd/>
                <a:tailEnd/>
              </a:ln>
            </p:spPr>
            <p:txBody>
              <a:bodyPr/>
              <a:lstStyle/>
              <a:p>
                <a:endParaRPr lang="en-US"/>
              </a:p>
            </p:txBody>
          </p:sp>
          <p:sp>
            <p:nvSpPr>
              <p:cNvPr id="48" name="Line 89"/>
              <p:cNvSpPr>
                <a:spLocks noChangeShapeType="1"/>
              </p:cNvSpPr>
              <p:nvPr/>
            </p:nvSpPr>
            <p:spPr bwMode="auto">
              <a:xfrm flipH="1">
                <a:off x="1597" y="3238"/>
                <a:ext cx="124" cy="1"/>
              </a:xfrm>
              <a:prstGeom prst="line">
                <a:avLst/>
              </a:prstGeom>
              <a:noFill/>
              <a:ln w="28575">
                <a:solidFill>
                  <a:srgbClr val="000000"/>
                </a:solidFill>
                <a:round/>
                <a:headEnd/>
                <a:tailEnd/>
              </a:ln>
            </p:spPr>
            <p:txBody>
              <a:bodyPr/>
              <a:lstStyle/>
              <a:p>
                <a:endParaRPr lang="en-US"/>
              </a:p>
            </p:txBody>
          </p:sp>
          <p:sp>
            <p:nvSpPr>
              <p:cNvPr id="49" name="Line 90"/>
              <p:cNvSpPr>
                <a:spLocks noChangeShapeType="1"/>
              </p:cNvSpPr>
              <p:nvPr/>
            </p:nvSpPr>
            <p:spPr bwMode="auto">
              <a:xfrm flipH="1">
                <a:off x="1597" y="3611"/>
                <a:ext cx="124" cy="1"/>
              </a:xfrm>
              <a:prstGeom prst="line">
                <a:avLst/>
              </a:prstGeom>
              <a:noFill/>
              <a:ln w="28575">
                <a:solidFill>
                  <a:srgbClr val="000000"/>
                </a:solidFill>
                <a:round/>
                <a:headEnd/>
                <a:tailEnd/>
              </a:ln>
            </p:spPr>
            <p:txBody>
              <a:bodyPr/>
              <a:lstStyle/>
              <a:p>
                <a:endParaRPr lang="en-US"/>
              </a:p>
            </p:txBody>
          </p:sp>
          <p:grpSp>
            <p:nvGrpSpPr>
              <p:cNvPr id="50" name="Group 91"/>
              <p:cNvGrpSpPr>
                <a:grpSpLocks/>
              </p:cNvGrpSpPr>
              <p:nvPr/>
            </p:nvGrpSpPr>
            <p:grpSpPr bwMode="auto">
              <a:xfrm>
                <a:off x="1877" y="3176"/>
                <a:ext cx="186" cy="497"/>
                <a:chOff x="4048" y="3184"/>
                <a:chExt cx="186" cy="497"/>
              </a:xfrm>
            </p:grpSpPr>
            <p:sp>
              <p:nvSpPr>
                <p:cNvPr id="93" name="Freeform 92"/>
                <p:cNvSpPr>
                  <a:spLocks/>
                </p:cNvSpPr>
                <p:nvPr/>
              </p:nvSpPr>
              <p:spPr bwMode="auto">
                <a:xfrm>
                  <a:off x="4048" y="3184"/>
                  <a:ext cx="124" cy="186"/>
                </a:xfrm>
                <a:custGeom>
                  <a:avLst/>
                  <a:gdLst>
                    <a:gd name="T0" fmla="*/ 0 w 16"/>
                    <a:gd name="T1" fmla="*/ 0 h 24"/>
                    <a:gd name="T2" fmla="*/ 124 w 16"/>
                    <a:gd name="T3" fmla="*/ 186 h 24"/>
                    <a:gd name="T4" fmla="*/ 0 60000 65536"/>
                    <a:gd name="T5" fmla="*/ 0 60000 65536"/>
                    <a:gd name="T6" fmla="*/ 0 w 16"/>
                    <a:gd name="T7" fmla="*/ 0 h 24"/>
                    <a:gd name="T8" fmla="*/ 16 w 16"/>
                    <a:gd name="T9" fmla="*/ 24 h 24"/>
                  </a:gdLst>
                  <a:ahLst/>
                  <a:cxnLst>
                    <a:cxn ang="T4">
                      <a:pos x="T0" y="T1"/>
                    </a:cxn>
                    <a:cxn ang="T5">
                      <a:pos x="T2" y="T3"/>
                    </a:cxn>
                  </a:cxnLst>
                  <a:rect l="T6" t="T7" r="T8" b="T9"/>
                  <a:pathLst>
                    <a:path w="16" h="24">
                      <a:moveTo>
                        <a:pt x="0" y="0"/>
                      </a:moveTo>
                      <a:cubicBezTo>
                        <a:pt x="9" y="0"/>
                        <a:pt x="16" y="11"/>
                        <a:pt x="16" y="24"/>
                      </a:cubicBezTo>
                    </a:path>
                  </a:pathLst>
                </a:custGeom>
                <a:noFill/>
                <a:ln w="12700">
                  <a:solidFill>
                    <a:srgbClr val="000000"/>
                  </a:solidFill>
                  <a:round/>
                  <a:headEnd/>
                  <a:tailEnd/>
                </a:ln>
              </p:spPr>
              <p:txBody>
                <a:bodyPr/>
                <a:lstStyle/>
                <a:p>
                  <a:endParaRPr lang="en-US"/>
                </a:p>
              </p:txBody>
            </p:sp>
            <p:sp>
              <p:nvSpPr>
                <p:cNvPr id="94" name="Freeform 93"/>
                <p:cNvSpPr>
                  <a:spLocks/>
                </p:cNvSpPr>
                <p:nvPr/>
              </p:nvSpPr>
              <p:spPr bwMode="auto">
                <a:xfrm>
                  <a:off x="4048" y="3495"/>
                  <a:ext cx="124" cy="186"/>
                </a:xfrm>
                <a:custGeom>
                  <a:avLst/>
                  <a:gdLst>
                    <a:gd name="T0" fmla="*/ 124 w 16"/>
                    <a:gd name="T1" fmla="*/ 0 h 24"/>
                    <a:gd name="T2" fmla="*/ 124 w 16"/>
                    <a:gd name="T3" fmla="*/ 0 h 24"/>
                    <a:gd name="T4" fmla="*/ 0 w 16"/>
                    <a:gd name="T5" fmla="*/ 186 h 24"/>
                    <a:gd name="T6" fmla="*/ 0 60000 65536"/>
                    <a:gd name="T7" fmla="*/ 0 60000 65536"/>
                    <a:gd name="T8" fmla="*/ 0 60000 65536"/>
                    <a:gd name="T9" fmla="*/ 0 w 16"/>
                    <a:gd name="T10" fmla="*/ 0 h 24"/>
                    <a:gd name="T11" fmla="*/ 16 w 16"/>
                    <a:gd name="T12" fmla="*/ 24 h 24"/>
                  </a:gdLst>
                  <a:ahLst/>
                  <a:cxnLst>
                    <a:cxn ang="T6">
                      <a:pos x="T0" y="T1"/>
                    </a:cxn>
                    <a:cxn ang="T7">
                      <a:pos x="T2" y="T3"/>
                    </a:cxn>
                    <a:cxn ang="T8">
                      <a:pos x="T4" y="T5"/>
                    </a:cxn>
                  </a:cxnLst>
                  <a:rect l="T9" t="T10" r="T11" b="T12"/>
                  <a:pathLst>
                    <a:path w="16" h="24">
                      <a:moveTo>
                        <a:pt x="16" y="0"/>
                      </a:moveTo>
                      <a:cubicBezTo>
                        <a:pt x="16" y="0"/>
                        <a:pt x="16" y="0"/>
                        <a:pt x="16" y="0"/>
                      </a:cubicBezTo>
                      <a:cubicBezTo>
                        <a:pt x="16" y="14"/>
                        <a:pt x="9" y="24"/>
                        <a:pt x="0" y="24"/>
                      </a:cubicBezTo>
                    </a:path>
                  </a:pathLst>
                </a:custGeom>
                <a:noFill/>
                <a:ln w="12700">
                  <a:solidFill>
                    <a:srgbClr val="000000"/>
                  </a:solidFill>
                  <a:round/>
                  <a:headEnd/>
                  <a:tailEnd/>
                </a:ln>
              </p:spPr>
              <p:txBody>
                <a:bodyPr/>
                <a:lstStyle/>
                <a:p>
                  <a:endParaRPr lang="en-US"/>
                </a:p>
              </p:txBody>
            </p:sp>
            <p:sp>
              <p:nvSpPr>
                <p:cNvPr id="95" name="Freeform 94"/>
                <p:cNvSpPr>
                  <a:spLocks/>
                </p:cNvSpPr>
                <p:nvPr/>
              </p:nvSpPr>
              <p:spPr bwMode="auto">
                <a:xfrm>
                  <a:off x="4172" y="3432"/>
                  <a:ext cx="62" cy="63"/>
                </a:xfrm>
                <a:custGeom>
                  <a:avLst/>
                  <a:gdLst>
                    <a:gd name="T0" fmla="*/ 0 w 8"/>
                    <a:gd name="T1" fmla="*/ 63 h 8"/>
                    <a:gd name="T2" fmla="*/ 62 w 8"/>
                    <a:gd name="T3" fmla="*/ 0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0" y="8"/>
                      </a:moveTo>
                      <a:cubicBezTo>
                        <a:pt x="0" y="4"/>
                        <a:pt x="4" y="0"/>
                        <a:pt x="8" y="0"/>
                      </a:cubicBezTo>
                    </a:path>
                  </a:pathLst>
                </a:custGeom>
                <a:noFill/>
                <a:ln w="12700">
                  <a:solidFill>
                    <a:srgbClr val="000000"/>
                  </a:solidFill>
                  <a:round/>
                  <a:headEnd/>
                  <a:tailEnd/>
                </a:ln>
              </p:spPr>
              <p:txBody>
                <a:bodyPr/>
                <a:lstStyle/>
                <a:p>
                  <a:endParaRPr lang="en-US"/>
                </a:p>
              </p:txBody>
            </p:sp>
            <p:sp>
              <p:nvSpPr>
                <p:cNvPr id="96" name="Freeform 95"/>
                <p:cNvSpPr>
                  <a:spLocks/>
                </p:cNvSpPr>
                <p:nvPr/>
              </p:nvSpPr>
              <p:spPr bwMode="auto">
                <a:xfrm>
                  <a:off x="4172" y="3370"/>
                  <a:ext cx="62" cy="62"/>
                </a:xfrm>
                <a:custGeom>
                  <a:avLst/>
                  <a:gdLst>
                    <a:gd name="T0" fmla="*/ 62 w 8"/>
                    <a:gd name="T1" fmla="*/ 62 h 8"/>
                    <a:gd name="T2" fmla="*/ 0 w 8"/>
                    <a:gd name="T3" fmla="*/ 0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8" y="8"/>
                      </a:moveTo>
                      <a:cubicBezTo>
                        <a:pt x="4" y="8"/>
                        <a:pt x="0" y="5"/>
                        <a:pt x="0" y="0"/>
                      </a:cubicBezTo>
                    </a:path>
                  </a:pathLst>
                </a:custGeom>
                <a:noFill/>
                <a:ln w="12700">
                  <a:solidFill>
                    <a:srgbClr val="000000"/>
                  </a:solidFill>
                  <a:round/>
                  <a:headEnd/>
                  <a:tailEnd/>
                </a:ln>
              </p:spPr>
              <p:txBody>
                <a:bodyPr/>
                <a:lstStyle/>
                <a:p>
                  <a:endParaRPr lang="en-US"/>
                </a:p>
              </p:txBody>
            </p:sp>
          </p:grpSp>
          <p:sp>
            <p:nvSpPr>
              <p:cNvPr id="51" name="Rectangle 96"/>
              <p:cNvSpPr>
                <a:spLocks noChangeArrowheads="1"/>
              </p:cNvSpPr>
              <p:nvPr/>
            </p:nvSpPr>
            <p:spPr bwMode="auto">
              <a:xfrm>
                <a:off x="2125" y="3324"/>
                <a:ext cx="404" cy="163"/>
              </a:xfrm>
              <a:prstGeom prst="rect">
                <a:avLst/>
              </a:prstGeom>
              <a:noFill/>
              <a:ln w="9525">
                <a:noFill/>
                <a:miter lim="800000"/>
                <a:headEnd/>
                <a:tailEnd/>
              </a:ln>
            </p:spPr>
            <p:txBody>
              <a:bodyPr/>
              <a:lstStyle/>
              <a:p>
                <a:endParaRPr lang="en-US"/>
              </a:p>
            </p:txBody>
          </p:sp>
          <p:sp>
            <p:nvSpPr>
              <p:cNvPr id="52" name="Rectangle 97"/>
              <p:cNvSpPr>
                <a:spLocks noChangeArrowheads="1"/>
              </p:cNvSpPr>
              <p:nvPr/>
            </p:nvSpPr>
            <p:spPr bwMode="auto">
              <a:xfrm>
                <a:off x="2134" y="3331"/>
                <a:ext cx="303" cy="215"/>
              </a:xfrm>
              <a:prstGeom prst="rect">
                <a:avLst/>
              </a:prstGeom>
              <a:noFill/>
              <a:ln w="9525">
                <a:noFill/>
                <a:miter lim="800000"/>
                <a:headEnd/>
                <a:tailEnd/>
              </a:ln>
            </p:spPr>
            <p:txBody>
              <a:bodyPr wrap="none" lIns="0" tIns="0" rIns="0" bIns="0">
                <a:spAutoFit/>
              </a:bodyPr>
              <a:lstStyle/>
              <a:p>
                <a:pPr algn="ctr"/>
                <a:r>
                  <a:rPr lang="en-US" sz="2000" dirty="0">
                    <a:solidFill>
                      <a:srgbClr val="0000FF"/>
                    </a:solidFill>
                  </a:rPr>
                  <a:t>Output</a:t>
                </a:r>
              </a:p>
              <a:p>
                <a:pPr algn="ctr"/>
                <a:r>
                  <a:rPr lang="en-US" sz="2000" dirty="0">
                    <a:solidFill>
                      <a:srgbClr val="0000FF"/>
                    </a:solidFill>
                  </a:rPr>
                  <a:t>Code</a:t>
                </a:r>
                <a:endParaRPr lang="en-US" sz="3200" dirty="0"/>
              </a:p>
            </p:txBody>
          </p:sp>
          <p:sp>
            <p:nvSpPr>
              <p:cNvPr id="53" name="Rectangle 98"/>
              <p:cNvSpPr>
                <a:spLocks noChangeArrowheads="1"/>
              </p:cNvSpPr>
              <p:nvPr/>
            </p:nvSpPr>
            <p:spPr bwMode="auto">
              <a:xfrm>
                <a:off x="2505" y="3331"/>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54" name="Rectangle 99"/>
              <p:cNvSpPr>
                <a:spLocks noChangeArrowheads="1"/>
              </p:cNvSpPr>
              <p:nvPr/>
            </p:nvSpPr>
            <p:spPr bwMode="auto">
              <a:xfrm>
                <a:off x="2187" y="3448"/>
                <a:ext cx="334" cy="163"/>
              </a:xfrm>
              <a:prstGeom prst="rect">
                <a:avLst/>
              </a:prstGeom>
              <a:noFill/>
              <a:ln w="9525">
                <a:noFill/>
                <a:miter lim="800000"/>
                <a:headEnd/>
                <a:tailEnd/>
              </a:ln>
            </p:spPr>
            <p:txBody>
              <a:bodyPr/>
              <a:lstStyle/>
              <a:p>
                <a:endParaRPr lang="en-US"/>
              </a:p>
            </p:txBody>
          </p:sp>
          <p:sp>
            <p:nvSpPr>
              <p:cNvPr id="56" name="Rectangle 101"/>
              <p:cNvSpPr>
                <a:spLocks noChangeArrowheads="1"/>
              </p:cNvSpPr>
              <p:nvPr/>
            </p:nvSpPr>
            <p:spPr bwMode="auto">
              <a:xfrm>
                <a:off x="2490" y="3455"/>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58" name="Rectangle 103"/>
              <p:cNvSpPr>
                <a:spLocks noChangeArrowheads="1"/>
              </p:cNvSpPr>
              <p:nvPr/>
            </p:nvSpPr>
            <p:spPr bwMode="auto">
              <a:xfrm>
                <a:off x="945" y="3285"/>
                <a:ext cx="311" cy="163"/>
              </a:xfrm>
              <a:prstGeom prst="rect">
                <a:avLst/>
              </a:prstGeom>
              <a:noFill/>
              <a:ln w="9525">
                <a:noFill/>
                <a:miter lim="800000"/>
                <a:headEnd/>
                <a:tailEnd/>
              </a:ln>
            </p:spPr>
            <p:txBody>
              <a:bodyPr/>
              <a:lstStyle/>
              <a:p>
                <a:endParaRPr lang="en-US"/>
              </a:p>
            </p:txBody>
          </p:sp>
          <p:sp>
            <p:nvSpPr>
              <p:cNvPr id="59" name="Rectangle 104"/>
              <p:cNvSpPr>
                <a:spLocks noChangeArrowheads="1"/>
              </p:cNvSpPr>
              <p:nvPr/>
            </p:nvSpPr>
            <p:spPr bwMode="auto">
              <a:xfrm>
                <a:off x="966" y="3221"/>
                <a:ext cx="394" cy="215"/>
              </a:xfrm>
              <a:prstGeom prst="rect">
                <a:avLst/>
              </a:prstGeom>
              <a:noFill/>
              <a:ln w="9525">
                <a:noFill/>
                <a:miter lim="800000"/>
                <a:headEnd/>
                <a:tailEnd/>
              </a:ln>
            </p:spPr>
            <p:txBody>
              <a:bodyPr wrap="none" lIns="0" tIns="0" rIns="0" bIns="0">
                <a:spAutoFit/>
              </a:bodyPr>
              <a:lstStyle/>
              <a:p>
                <a:pPr algn="ctr"/>
                <a:r>
                  <a:rPr lang="en-US" sz="2000" b="1" dirty="0">
                    <a:solidFill>
                      <a:srgbClr val="0000FF"/>
                    </a:solidFill>
                  </a:rPr>
                  <a:t>8 x 3</a:t>
                </a:r>
              </a:p>
              <a:p>
                <a:pPr algn="ctr"/>
                <a:r>
                  <a:rPr lang="en-US" sz="2000" b="1" dirty="0">
                    <a:solidFill>
                      <a:srgbClr val="0000FF"/>
                    </a:solidFill>
                  </a:rPr>
                  <a:t>Encoder</a:t>
                </a:r>
                <a:endParaRPr lang="en-US" sz="3200" b="1" dirty="0"/>
              </a:p>
            </p:txBody>
          </p:sp>
          <p:sp>
            <p:nvSpPr>
              <p:cNvPr id="60" name="Rectangle 105"/>
              <p:cNvSpPr>
                <a:spLocks noChangeArrowheads="1"/>
              </p:cNvSpPr>
              <p:nvPr/>
            </p:nvSpPr>
            <p:spPr bwMode="auto">
              <a:xfrm>
                <a:off x="1225" y="3292"/>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61" name="Rectangle 106"/>
              <p:cNvSpPr>
                <a:spLocks noChangeArrowheads="1"/>
              </p:cNvSpPr>
              <p:nvPr/>
            </p:nvSpPr>
            <p:spPr bwMode="auto">
              <a:xfrm>
                <a:off x="868" y="3409"/>
                <a:ext cx="489" cy="163"/>
              </a:xfrm>
              <a:prstGeom prst="rect">
                <a:avLst/>
              </a:prstGeom>
              <a:noFill/>
              <a:ln w="9525">
                <a:noFill/>
                <a:miter lim="800000"/>
                <a:headEnd/>
                <a:tailEnd/>
              </a:ln>
            </p:spPr>
            <p:txBody>
              <a:bodyPr/>
              <a:lstStyle/>
              <a:p>
                <a:endParaRPr lang="en-US"/>
              </a:p>
            </p:txBody>
          </p:sp>
          <p:sp>
            <p:nvSpPr>
              <p:cNvPr id="63" name="Rectangle 108"/>
              <p:cNvSpPr>
                <a:spLocks noChangeArrowheads="1"/>
              </p:cNvSpPr>
              <p:nvPr/>
            </p:nvSpPr>
            <p:spPr bwMode="auto">
              <a:xfrm>
                <a:off x="1318" y="3416"/>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65" name="Rectangle 110"/>
              <p:cNvSpPr>
                <a:spLocks noChangeArrowheads="1"/>
              </p:cNvSpPr>
              <p:nvPr/>
            </p:nvSpPr>
            <p:spPr bwMode="auto">
              <a:xfrm>
                <a:off x="1481" y="3176"/>
                <a:ext cx="91" cy="108"/>
              </a:xfrm>
              <a:prstGeom prst="rect">
                <a:avLst/>
              </a:prstGeom>
              <a:noFill/>
              <a:ln w="9525">
                <a:noFill/>
                <a:miter lim="800000"/>
                <a:headEnd/>
                <a:tailEnd/>
              </a:ln>
            </p:spPr>
            <p:txBody>
              <a:bodyPr wrap="none" lIns="0" tIns="0" rIns="0" bIns="0">
                <a:spAutoFit/>
              </a:bodyPr>
              <a:lstStyle/>
              <a:p>
                <a:r>
                  <a:rPr lang="en-US" sz="2000" b="1" dirty="0">
                    <a:solidFill>
                      <a:srgbClr val="0000FF"/>
                    </a:solidFill>
                  </a:rPr>
                  <a:t>2</a:t>
                </a:r>
                <a:r>
                  <a:rPr lang="en-US" sz="2000" b="1" baseline="30000" dirty="0">
                    <a:solidFill>
                      <a:srgbClr val="0000FF"/>
                    </a:solidFill>
                  </a:rPr>
                  <a:t>2</a:t>
                </a:r>
                <a:endParaRPr lang="en-US" sz="3200" b="1" baseline="30000" dirty="0"/>
              </a:p>
            </p:txBody>
          </p:sp>
          <p:sp>
            <p:nvSpPr>
              <p:cNvPr id="67" name="Rectangle 112"/>
              <p:cNvSpPr>
                <a:spLocks noChangeArrowheads="1"/>
              </p:cNvSpPr>
              <p:nvPr/>
            </p:nvSpPr>
            <p:spPr bwMode="auto">
              <a:xfrm>
                <a:off x="1512" y="3114"/>
                <a:ext cx="116" cy="163"/>
              </a:xfrm>
              <a:prstGeom prst="rect">
                <a:avLst/>
              </a:prstGeom>
              <a:noFill/>
              <a:ln w="9525">
                <a:noFill/>
                <a:miter lim="800000"/>
                <a:headEnd/>
                <a:tailEnd/>
              </a:ln>
            </p:spPr>
            <p:txBody>
              <a:bodyPr/>
              <a:lstStyle/>
              <a:p>
                <a:endParaRPr lang="en-US"/>
              </a:p>
            </p:txBody>
          </p:sp>
          <p:sp>
            <p:nvSpPr>
              <p:cNvPr id="69" name="Rectangle 114"/>
              <p:cNvSpPr>
                <a:spLocks noChangeArrowheads="1"/>
              </p:cNvSpPr>
              <p:nvPr/>
            </p:nvSpPr>
            <p:spPr bwMode="auto">
              <a:xfrm>
                <a:off x="1605" y="3121"/>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70" name="Rectangle 115"/>
              <p:cNvSpPr>
                <a:spLocks noChangeArrowheads="1"/>
              </p:cNvSpPr>
              <p:nvPr/>
            </p:nvSpPr>
            <p:spPr bwMode="auto">
              <a:xfrm>
                <a:off x="1450" y="3355"/>
                <a:ext cx="124" cy="170"/>
              </a:xfrm>
              <a:prstGeom prst="rect">
                <a:avLst/>
              </a:prstGeom>
              <a:noFill/>
              <a:ln w="9525">
                <a:noFill/>
                <a:miter lim="800000"/>
                <a:headEnd/>
                <a:tailEnd/>
              </a:ln>
            </p:spPr>
            <p:txBody>
              <a:bodyPr/>
              <a:lstStyle/>
              <a:p>
                <a:endParaRPr lang="en-US"/>
              </a:p>
            </p:txBody>
          </p:sp>
          <p:sp>
            <p:nvSpPr>
              <p:cNvPr id="71" name="Rectangle 116"/>
              <p:cNvSpPr>
                <a:spLocks noChangeArrowheads="1"/>
              </p:cNvSpPr>
              <p:nvPr/>
            </p:nvSpPr>
            <p:spPr bwMode="auto">
              <a:xfrm>
                <a:off x="1481" y="3362"/>
                <a:ext cx="91" cy="108"/>
              </a:xfrm>
              <a:prstGeom prst="rect">
                <a:avLst/>
              </a:prstGeom>
              <a:noFill/>
              <a:ln w="9525">
                <a:noFill/>
                <a:miter lim="800000"/>
                <a:headEnd/>
                <a:tailEnd/>
              </a:ln>
            </p:spPr>
            <p:txBody>
              <a:bodyPr wrap="none" lIns="0" tIns="0" rIns="0" bIns="0">
                <a:spAutoFit/>
              </a:bodyPr>
              <a:lstStyle/>
              <a:p>
                <a:r>
                  <a:rPr lang="en-US" sz="2000" b="1" dirty="0">
                    <a:solidFill>
                      <a:srgbClr val="0000FF"/>
                    </a:solidFill>
                  </a:rPr>
                  <a:t>2</a:t>
                </a:r>
                <a:r>
                  <a:rPr lang="en-US" sz="2000" b="1" baseline="30000" dirty="0">
                    <a:solidFill>
                      <a:srgbClr val="0000FF"/>
                    </a:solidFill>
                  </a:rPr>
                  <a:t>1</a:t>
                </a:r>
                <a:endParaRPr lang="en-US" sz="3200" b="1" baseline="30000" dirty="0"/>
              </a:p>
            </p:txBody>
          </p:sp>
          <p:sp>
            <p:nvSpPr>
              <p:cNvPr id="72" name="Rectangle 117"/>
              <p:cNvSpPr>
                <a:spLocks noChangeArrowheads="1"/>
              </p:cNvSpPr>
              <p:nvPr/>
            </p:nvSpPr>
            <p:spPr bwMode="auto">
              <a:xfrm>
                <a:off x="1543" y="3362"/>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75" name="Rectangle 120"/>
              <p:cNvSpPr>
                <a:spLocks noChangeArrowheads="1"/>
              </p:cNvSpPr>
              <p:nvPr/>
            </p:nvSpPr>
            <p:spPr bwMode="auto">
              <a:xfrm>
                <a:off x="1605" y="3308"/>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76" name="Rectangle 121"/>
              <p:cNvSpPr>
                <a:spLocks noChangeArrowheads="1"/>
              </p:cNvSpPr>
              <p:nvPr/>
            </p:nvSpPr>
            <p:spPr bwMode="auto">
              <a:xfrm>
                <a:off x="1450" y="3541"/>
                <a:ext cx="124" cy="171"/>
              </a:xfrm>
              <a:prstGeom prst="rect">
                <a:avLst/>
              </a:prstGeom>
              <a:noFill/>
              <a:ln w="9525">
                <a:noFill/>
                <a:miter lim="800000"/>
                <a:headEnd/>
                <a:tailEnd/>
              </a:ln>
            </p:spPr>
            <p:txBody>
              <a:bodyPr/>
              <a:lstStyle/>
              <a:p>
                <a:endParaRPr lang="en-US"/>
              </a:p>
            </p:txBody>
          </p:sp>
          <p:sp>
            <p:nvSpPr>
              <p:cNvPr id="77" name="Rectangle 122"/>
              <p:cNvSpPr>
                <a:spLocks noChangeArrowheads="1"/>
              </p:cNvSpPr>
              <p:nvPr/>
            </p:nvSpPr>
            <p:spPr bwMode="auto">
              <a:xfrm>
                <a:off x="1481" y="3548"/>
                <a:ext cx="91" cy="108"/>
              </a:xfrm>
              <a:prstGeom prst="rect">
                <a:avLst/>
              </a:prstGeom>
              <a:noFill/>
              <a:ln w="9525">
                <a:noFill/>
                <a:miter lim="800000"/>
                <a:headEnd/>
                <a:tailEnd/>
              </a:ln>
            </p:spPr>
            <p:txBody>
              <a:bodyPr wrap="none" lIns="0" tIns="0" rIns="0" bIns="0">
                <a:spAutoFit/>
              </a:bodyPr>
              <a:lstStyle/>
              <a:p>
                <a:r>
                  <a:rPr lang="en-US" sz="2000" b="1" dirty="0">
                    <a:solidFill>
                      <a:srgbClr val="0000FF"/>
                    </a:solidFill>
                  </a:rPr>
                  <a:t>2</a:t>
                </a:r>
                <a:r>
                  <a:rPr lang="en-US" sz="2000" b="1" baseline="30000" dirty="0">
                    <a:solidFill>
                      <a:srgbClr val="0000FF"/>
                    </a:solidFill>
                  </a:rPr>
                  <a:t>0</a:t>
                </a:r>
                <a:endParaRPr lang="en-US" sz="3200" b="1" baseline="30000" dirty="0"/>
              </a:p>
            </p:txBody>
          </p:sp>
          <p:sp>
            <p:nvSpPr>
              <p:cNvPr id="81" name="Rectangle 126"/>
              <p:cNvSpPr>
                <a:spLocks noChangeArrowheads="1"/>
              </p:cNvSpPr>
              <p:nvPr/>
            </p:nvSpPr>
            <p:spPr bwMode="auto">
              <a:xfrm>
                <a:off x="1605" y="3494"/>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82" name="Rectangle 127"/>
              <p:cNvSpPr>
                <a:spLocks noChangeArrowheads="1"/>
              </p:cNvSpPr>
              <p:nvPr/>
            </p:nvSpPr>
            <p:spPr bwMode="auto">
              <a:xfrm>
                <a:off x="1745" y="3168"/>
                <a:ext cx="124" cy="163"/>
              </a:xfrm>
              <a:prstGeom prst="rect">
                <a:avLst/>
              </a:prstGeom>
              <a:noFill/>
              <a:ln w="9525">
                <a:noFill/>
                <a:miter lim="800000"/>
                <a:headEnd/>
                <a:tailEnd/>
              </a:ln>
            </p:spPr>
            <p:txBody>
              <a:bodyPr/>
              <a:lstStyle/>
              <a:p>
                <a:endParaRPr lang="en-US"/>
              </a:p>
            </p:txBody>
          </p:sp>
          <p:sp>
            <p:nvSpPr>
              <p:cNvPr id="83" name="Rectangle 128"/>
              <p:cNvSpPr>
                <a:spLocks noChangeArrowheads="1"/>
              </p:cNvSpPr>
              <p:nvPr/>
            </p:nvSpPr>
            <p:spPr bwMode="auto">
              <a:xfrm>
                <a:off x="1776" y="3176"/>
                <a:ext cx="55" cy="108"/>
              </a:xfrm>
              <a:prstGeom prst="rect">
                <a:avLst/>
              </a:prstGeom>
              <a:noFill/>
              <a:ln w="9525">
                <a:noFill/>
                <a:miter lim="800000"/>
                <a:headEnd/>
                <a:tailEnd/>
              </a:ln>
            </p:spPr>
            <p:txBody>
              <a:bodyPr wrap="none" lIns="0" tIns="0" rIns="0" bIns="0">
                <a:spAutoFit/>
              </a:bodyPr>
              <a:lstStyle/>
              <a:p>
                <a:r>
                  <a:rPr lang="en-US" sz="2000" b="1" dirty="0">
                    <a:solidFill>
                      <a:srgbClr val="0000FF"/>
                    </a:solidFill>
                  </a:rPr>
                  <a:t>x</a:t>
                </a:r>
                <a:endParaRPr lang="en-US" sz="3200" b="1" dirty="0"/>
              </a:p>
            </p:txBody>
          </p:sp>
          <p:sp>
            <p:nvSpPr>
              <p:cNvPr id="84" name="Rectangle 129"/>
              <p:cNvSpPr>
                <a:spLocks noChangeArrowheads="1"/>
              </p:cNvSpPr>
              <p:nvPr/>
            </p:nvSpPr>
            <p:spPr bwMode="auto">
              <a:xfrm>
                <a:off x="1838" y="3176"/>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85" name="Rectangle 130"/>
              <p:cNvSpPr>
                <a:spLocks noChangeArrowheads="1"/>
              </p:cNvSpPr>
              <p:nvPr/>
            </p:nvSpPr>
            <p:spPr bwMode="auto">
              <a:xfrm>
                <a:off x="1745" y="3355"/>
                <a:ext cx="132" cy="163"/>
              </a:xfrm>
              <a:prstGeom prst="rect">
                <a:avLst/>
              </a:prstGeom>
              <a:noFill/>
              <a:ln w="9525">
                <a:noFill/>
                <a:miter lim="800000"/>
                <a:headEnd/>
                <a:tailEnd/>
              </a:ln>
            </p:spPr>
            <p:txBody>
              <a:bodyPr/>
              <a:lstStyle/>
              <a:p>
                <a:endParaRPr lang="en-US"/>
              </a:p>
            </p:txBody>
          </p:sp>
          <p:sp>
            <p:nvSpPr>
              <p:cNvPr id="86" name="Rectangle 131"/>
              <p:cNvSpPr>
                <a:spLocks noChangeArrowheads="1"/>
              </p:cNvSpPr>
              <p:nvPr/>
            </p:nvSpPr>
            <p:spPr bwMode="auto">
              <a:xfrm>
                <a:off x="1783" y="3362"/>
                <a:ext cx="55" cy="108"/>
              </a:xfrm>
              <a:prstGeom prst="rect">
                <a:avLst/>
              </a:prstGeom>
              <a:noFill/>
              <a:ln w="9525">
                <a:noFill/>
                <a:miter lim="800000"/>
                <a:headEnd/>
                <a:tailEnd/>
              </a:ln>
            </p:spPr>
            <p:txBody>
              <a:bodyPr wrap="none" lIns="0" tIns="0" rIns="0" bIns="0">
                <a:spAutoFit/>
              </a:bodyPr>
              <a:lstStyle/>
              <a:p>
                <a:r>
                  <a:rPr lang="en-US" sz="2000" b="1">
                    <a:solidFill>
                      <a:srgbClr val="0000FF"/>
                    </a:solidFill>
                  </a:rPr>
                  <a:t>y</a:t>
                </a:r>
                <a:endParaRPr lang="en-US" sz="3200" b="1"/>
              </a:p>
            </p:txBody>
          </p:sp>
          <p:sp>
            <p:nvSpPr>
              <p:cNvPr id="87" name="Rectangle 132"/>
              <p:cNvSpPr>
                <a:spLocks noChangeArrowheads="1"/>
              </p:cNvSpPr>
              <p:nvPr/>
            </p:nvSpPr>
            <p:spPr bwMode="auto">
              <a:xfrm>
                <a:off x="1846" y="3362"/>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88" name="Rectangle 133"/>
              <p:cNvSpPr>
                <a:spLocks noChangeArrowheads="1"/>
              </p:cNvSpPr>
              <p:nvPr/>
            </p:nvSpPr>
            <p:spPr bwMode="auto">
              <a:xfrm>
                <a:off x="1745" y="3541"/>
                <a:ext cx="116" cy="163"/>
              </a:xfrm>
              <a:prstGeom prst="rect">
                <a:avLst/>
              </a:prstGeom>
              <a:noFill/>
              <a:ln w="9525">
                <a:noFill/>
                <a:miter lim="800000"/>
                <a:headEnd/>
                <a:tailEnd/>
              </a:ln>
            </p:spPr>
            <p:txBody>
              <a:bodyPr/>
              <a:lstStyle/>
              <a:p>
                <a:endParaRPr lang="en-US"/>
              </a:p>
            </p:txBody>
          </p:sp>
          <p:sp>
            <p:nvSpPr>
              <p:cNvPr id="89" name="Rectangle 134"/>
              <p:cNvSpPr>
                <a:spLocks noChangeArrowheads="1"/>
              </p:cNvSpPr>
              <p:nvPr/>
            </p:nvSpPr>
            <p:spPr bwMode="auto">
              <a:xfrm>
                <a:off x="1776" y="3548"/>
                <a:ext cx="48" cy="108"/>
              </a:xfrm>
              <a:prstGeom prst="rect">
                <a:avLst/>
              </a:prstGeom>
              <a:noFill/>
              <a:ln w="9525">
                <a:noFill/>
                <a:miter lim="800000"/>
                <a:headEnd/>
                <a:tailEnd/>
              </a:ln>
            </p:spPr>
            <p:txBody>
              <a:bodyPr wrap="none" lIns="0" tIns="0" rIns="0" bIns="0">
                <a:spAutoFit/>
              </a:bodyPr>
              <a:lstStyle/>
              <a:p>
                <a:r>
                  <a:rPr lang="en-US" sz="2000" b="1">
                    <a:solidFill>
                      <a:srgbClr val="0000FF"/>
                    </a:solidFill>
                  </a:rPr>
                  <a:t>z</a:t>
                </a:r>
                <a:endParaRPr lang="en-US" sz="3200" b="1"/>
              </a:p>
            </p:txBody>
          </p:sp>
          <p:sp>
            <p:nvSpPr>
              <p:cNvPr id="90" name="Rectangle 135"/>
              <p:cNvSpPr>
                <a:spLocks noChangeArrowheads="1"/>
              </p:cNvSpPr>
              <p:nvPr/>
            </p:nvSpPr>
            <p:spPr bwMode="auto">
              <a:xfrm>
                <a:off x="1830" y="3548"/>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grpSp>
        <p:grpSp>
          <p:nvGrpSpPr>
            <p:cNvPr id="101" name="Group 100"/>
            <p:cNvGrpSpPr/>
            <p:nvPr/>
          </p:nvGrpSpPr>
          <p:grpSpPr>
            <a:xfrm flipH="1">
              <a:off x="2743200" y="2819400"/>
              <a:ext cx="357234" cy="2057400"/>
              <a:chOff x="1600200" y="3591194"/>
              <a:chExt cx="357234" cy="1080306"/>
            </a:xfrm>
          </p:grpSpPr>
          <p:sp>
            <p:nvSpPr>
              <p:cNvPr id="97" name="Freeform 96"/>
              <p:cNvSpPr>
                <a:spLocks/>
              </p:cNvSpPr>
              <p:nvPr/>
            </p:nvSpPr>
            <p:spPr bwMode="auto">
              <a:xfrm>
                <a:off x="1600200" y="3591194"/>
                <a:ext cx="238156" cy="404300"/>
              </a:xfrm>
              <a:custGeom>
                <a:avLst/>
                <a:gdLst>
                  <a:gd name="T0" fmla="*/ 0 w 16"/>
                  <a:gd name="T1" fmla="*/ 0 h 24"/>
                  <a:gd name="T2" fmla="*/ 124 w 16"/>
                  <a:gd name="T3" fmla="*/ 186 h 24"/>
                  <a:gd name="T4" fmla="*/ 0 60000 65536"/>
                  <a:gd name="T5" fmla="*/ 0 60000 65536"/>
                  <a:gd name="T6" fmla="*/ 0 w 16"/>
                  <a:gd name="T7" fmla="*/ 0 h 24"/>
                  <a:gd name="T8" fmla="*/ 16 w 16"/>
                  <a:gd name="T9" fmla="*/ 24 h 24"/>
                </a:gdLst>
                <a:ahLst/>
                <a:cxnLst>
                  <a:cxn ang="T4">
                    <a:pos x="T0" y="T1"/>
                  </a:cxn>
                  <a:cxn ang="T5">
                    <a:pos x="T2" y="T3"/>
                  </a:cxn>
                </a:cxnLst>
                <a:rect l="T6" t="T7" r="T8" b="T9"/>
                <a:pathLst>
                  <a:path w="16" h="24">
                    <a:moveTo>
                      <a:pt x="0" y="0"/>
                    </a:moveTo>
                    <a:cubicBezTo>
                      <a:pt x="9" y="0"/>
                      <a:pt x="16" y="11"/>
                      <a:pt x="16" y="24"/>
                    </a:cubicBezTo>
                  </a:path>
                </a:pathLst>
              </a:custGeom>
              <a:noFill/>
              <a:ln w="12700">
                <a:solidFill>
                  <a:srgbClr val="000000"/>
                </a:solidFill>
                <a:round/>
                <a:headEnd/>
                <a:tailEnd/>
              </a:ln>
            </p:spPr>
            <p:txBody>
              <a:bodyPr/>
              <a:lstStyle/>
              <a:p>
                <a:endParaRPr lang="en-US"/>
              </a:p>
            </p:txBody>
          </p:sp>
          <p:sp>
            <p:nvSpPr>
              <p:cNvPr id="98" name="Freeform 97"/>
              <p:cNvSpPr>
                <a:spLocks/>
              </p:cNvSpPr>
              <p:nvPr/>
            </p:nvSpPr>
            <p:spPr bwMode="auto">
              <a:xfrm>
                <a:off x="1600200" y="4267200"/>
                <a:ext cx="238156" cy="404300"/>
              </a:xfrm>
              <a:custGeom>
                <a:avLst/>
                <a:gdLst>
                  <a:gd name="T0" fmla="*/ 124 w 16"/>
                  <a:gd name="T1" fmla="*/ 0 h 24"/>
                  <a:gd name="T2" fmla="*/ 124 w 16"/>
                  <a:gd name="T3" fmla="*/ 0 h 24"/>
                  <a:gd name="T4" fmla="*/ 0 w 16"/>
                  <a:gd name="T5" fmla="*/ 186 h 24"/>
                  <a:gd name="T6" fmla="*/ 0 60000 65536"/>
                  <a:gd name="T7" fmla="*/ 0 60000 65536"/>
                  <a:gd name="T8" fmla="*/ 0 60000 65536"/>
                  <a:gd name="T9" fmla="*/ 0 w 16"/>
                  <a:gd name="T10" fmla="*/ 0 h 24"/>
                  <a:gd name="T11" fmla="*/ 16 w 16"/>
                  <a:gd name="T12" fmla="*/ 24 h 24"/>
                </a:gdLst>
                <a:ahLst/>
                <a:cxnLst>
                  <a:cxn ang="T6">
                    <a:pos x="T0" y="T1"/>
                  </a:cxn>
                  <a:cxn ang="T7">
                    <a:pos x="T2" y="T3"/>
                  </a:cxn>
                  <a:cxn ang="T8">
                    <a:pos x="T4" y="T5"/>
                  </a:cxn>
                </a:cxnLst>
                <a:rect l="T9" t="T10" r="T11" b="T12"/>
                <a:pathLst>
                  <a:path w="16" h="24">
                    <a:moveTo>
                      <a:pt x="16" y="0"/>
                    </a:moveTo>
                    <a:cubicBezTo>
                      <a:pt x="16" y="0"/>
                      <a:pt x="16" y="0"/>
                      <a:pt x="16" y="0"/>
                    </a:cubicBezTo>
                    <a:cubicBezTo>
                      <a:pt x="16" y="14"/>
                      <a:pt x="9" y="24"/>
                      <a:pt x="0" y="24"/>
                    </a:cubicBezTo>
                  </a:path>
                </a:pathLst>
              </a:custGeom>
              <a:noFill/>
              <a:ln w="12700">
                <a:solidFill>
                  <a:srgbClr val="000000"/>
                </a:solidFill>
                <a:round/>
                <a:headEnd/>
                <a:tailEnd/>
              </a:ln>
            </p:spPr>
            <p:txBody>
              <a:bodyPr/>
              <a:lstStyle/>
              <a:p>
                <a:endParaRPr lang="en-US"/>
              </a:p>
            </p:txBody>
          </p:sp>
          <p:sp>
            <p:nvSpPr>
              <p:cNvPr id="99" name="Freeform 98"/>
              <p:cNvSpPr>
                <a:spLocks/>
              </p:cNvSpPr>
              <p:nvPr/>
            </p:nvSpPr>
            <p:spPr bwMode="auto">
              <a:xfrm>
                <a:off x="1838356" y="4130260"/>
                <a:ext cx="119078" cy="136940"/>
              </a:xfrm>
              <a:custGeom>
                <a:avLst/>
                <a:gdLst>
                  <a:gd name="T0" fmla="*/ 0 w 8"/>
                  <a:gd name="T1" fmla="*/ 63 h 8"/>
                  <a:gd name="T2" fmla="*/ 62 w 8"/>
                  <a:gd name="T3" fmla="*/ 0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0" y="8"/>
                    </a:moveTo>
                    <a:cubicBezTo>
                      <a:pt x="0" y="4"/>
                      <a:pt x="4" y="0"/>
                      <a:pt x="8" y="0"/>
                    </a:cubicBezTo>
                  </a:path>
                </a:pathLst>
              </a:custGeom>
              <a:noFill/>
              <a:ln w="12700">
                <a:solidFill>
                  <a:srgbClr val="000000"/>
                </a:solidFill>
                <a:round/>
                <a:headEnd/>
                <a:tailEnd/>
              </a:ln>
            </p:spPr>
            <p:txBody>
              <a:bodyPr/>
              <a:lstStyle/>
              <a:p>
                <a:endParaRPr lang="en-US"/>
              </a:p>
            </p:txBody>
          </p:sp>
          <p:sp>
            <p:nvSpPr>
              <p:cNvPr id="100" name="Freeform 99"/>
              <p:cNvSpPr>
                <a:spLocks/>
              </p:cNvSpPr>
              <p:nvPr/>
            </p:nvSpPr>
            <p:spPr bwMode="auto">
              <a:xfrm>
                <a:off x="1838356" y="3995494"/>
                <a:ext cx="119078" cy="134767"/>
              </a:xfrm>
              <a:custGeom>
                <a:avLst/>
                <a:gdLst>
                  <a:gd name="T0" fmla="*/ 62 w 8"/>
                  <a:gd name="T1" fmla="*/ 62 h 8"/>
                  <a:gd name="T2" fmla="*/ 0 w 8"/>
                  <a:gd name="T3" fmla="*/ 0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8" y="8"/>
                    </a:moveTo>
                    <a:cubicBezTo>
                      <a:pt x="4" y="8"/>
                      <a:pt x="0" y="5"/>
                      <a:pt x="0" y="0"/>
                    </a:cubicBezTo>
                  </a:path>
                </a:pathLst>
              </a:custGeom>
              <a:noFill/>
              <a:ln w="12700">
                <a:solidFill>
                  <a:srgbClr val="000000"/>
                </a:solidFill>
                <a:round/>
                <a:headEnd/>
                <a:tailEnd/>
              </a:ln>
            </p:spPr>
            <p:txBody>
              <a:bodyPr/>
              <a:lstStyle/>
              <a:p>
                <a:endParaRPr lang="en-US"/>
              </a:p>
            </p:txBody>
          </p:sp>
        </p:grpSp>
        <p:sp>
          <p:nvSpPr>
            <p:cNvPr id="102" name="Rectangle 97"/>
            <p:cNvSpPr>
              <a:spLocks noChangeArrowheads="1"/>
            </p:cNvSpPr>
            <p:nvPr/>
          </p:nvSpPr>
          <p:spPr bwMode="auto">
            <a:xfrm>
              <a:off x="-47011" y="3554697"/>
              <a:ext cx="2738190" cy="468241"/>
            </a:xfrm>
            <a:prstGeom prst="rect">
              <a:avLst/>
            </a:prstGeom>
            <a:noFill/>
            <a:ln w="9525">
              <a:noFill/>
              <a:miter lim="800000"/>
              <a:headEnd/>
              <a:tailEnd/>
            </a:ln>
          </p:spPr>
          <p:txBody>
            <a:bodyPr wrap="square" lIns="0" tIns="0" rIns="0" bIns="0">
              <a:spAutoFit/>
            </a:bodyPr>
            <a:lstStyle/>
            <a:p>
              <a:pPr algn="ctr"/>
              <a:r>
                <a:rPr lang="en-US" sz="2000" dirty="0">
                  <a:solidFill>
                    <a:srgbClr val="0000FF"/>
                  </a:solidFill>
                </a:rPr>
                <a:t>Only one input may be activated</a:t>
              </a:r>
            </a:p>
            <a:p>
              <a:pPr algn="ctr"/>
              <a:r>
                <a:rPr lang="en-US" sz="2000" dirty="0">
                  <a:solidFill>
                    <a:srgbClr val="0000FF"/>
                  </a:solidFill>
                </a:rPr>
                <a:t>(active-HIGH inputs shown)</a:t>
              </a:r>
              <a:endParaRPr lang="en-US" sz="3200"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0" y="838200"/>
            <a:ext cx="9144000" cy="1143000"/>
          </a:xfrm>
          <a:prstGeom prst="rect">
            <a:avLst/>
          </a:prstGeom>
          <a:noFill/>
          <a:ln w="9525">
            <a:noFill/>
            <a:miter lim="800000"/>
            <a:headEnd/>
            <a:tailEnd/>
          </a:ln>
        </p:spPr>
        <p:txBody>
          <a:bodyPr/>
          <a:lstStyle/>
          <a:p>
            <a:pPr>
              <a:spcBef>
                <a:spcPct val="20000"/>
              </a:spcBef>
              <a:tabLst>
                <a:tab pos="571500" algn="l"/>
                <a:tab pos="1143000" algn="l"/>
              </a:tabLst>
            </a:pPr>
            <a:r>
              <a:rPr lang="en-US" sz="2200" b="1" i="1" u="sng" dirty="0">
                <a:solidFill>
                  <a:srgbClr val="FF0000"/>
                </a:solidFill>
              </a:rPr>
              <a:t>Example</a:t>
            </a:r>
            <a:r>
              <a:rPr lang="en-US" sz="2200" b="1" dirty="0">
                <a:solidFill>
                  <a:srgbClr val="FF0000"/>
                </a:solidFill>
              </a:rPr>
              <a:t>:  </a:t>
            </a:r>
            <a:r>
              <a:rPr lang="en-US" sz="2200" dirty="0">
                <a:solidFill>
                  <a:schemeClr val="accent6"/>
                </a:solidFill>
              </a:rPr>
              <a:t>Show an 4x2 encoder followed by a 2x4 decoder with some sample inputs and outputs.  (This isn’t useful, but emphasizes that they perform opposite functions.)</a:t>
            </a:r>
          </a:p>
        </p:txBody>
      </p:sp>
      <p:sp>
        <p:nvSpPr>
          <p:cNvPr id="17414" name="Rectangle 6"/>
          <p:cNvSpPr>
            <a:spLocks noChangeArrowheads="1"/>
          </p:cNvSpPr>
          <p:nvPr/>
        </p:nvSpPr>
        <p:spPr bwMode="auto">
          <a:xfrm>
            <a:off x="0" y="381000"/>
            <a:ext cx="8153400" cy="381000"/>
          </a:xfrm>
          <a:prstGeom prst="rect">
            <a:avLst/>
          </a:prstGeom>
          <a:noFill/>
          <a:ln w="9525">
            <a:noFill/>
            <a:miter lim="800000"/>
            <a:headEnd/>
            <a:tailEnd/>
          </a:ln>
        </p:spPr>
        <p:txBody>
          <a:bodyPr/>
          <a:lstStyle/>
          <a:p>
            <a:pPr>
              <a:spcBef>
                <a:spcPct val="20000"/>
              </a:spcBef>
              <a:tabLst>
                <a:tab pos="571500" algn="l"/>
                <a:tab pos="1143000" algn="l"/>
              </a:tabLst>
            </a:pPr>
            <a:r>
              <a:rPr lang="en-US" sz="2200" dirty="0">
                <a:solidFill>
                  <a:schemeClr val="accent2"/>
                </a:solidFill>
              </a:rPr>
              <a:t>Note:  </a:t>
            </a:r>
            <a:r>
              <a:rPr lang="en-US" sz="2200" b="1" i="1" u="sng" dirty="0">
                <a:solidFill>
                  <a:schemeClr val="accent2"/>
                </a:solidFill>
              </a:rPr>
              <a:t>Encoders and decoders perform the opposite function</a:t>
            </a:r>
          </a:p>
        </p:txBody>
      </p:sp>
      <p:sp>
        <p:nvSpPr>
          <p:cNvPr id="17415" name="Rectangle 7"/>
          <p:cNvSpPr>
            <a:spLocks noChangeArrowheads="1"/>
          </p:cNvSpPr>
          <p:nvPr/>
        </p:nvSpPr>
        <p:spPr bwMode="auto">
          <a:xfrm>
            <a:off x="0" y="3657600"/>
            <a:ext cx="9144000" cy="762000"/>
          </a:xfrm>
          <a:prstGeom prst="rect">
            <a:avLst/>
          </a:prstGeom>
          <a:noFill/>
          <a:ln w="9525">
            <a:noFill/>
            <a:miter lim="800000"/>
            <a:headEnd/>
            <a:tailEnd/>
          </a:ln>
        </p:spPr>
        <p:txBody>
          <a:bodyPr/>
          <a:lstStyle/>
          <a:p>
            <a:pPr>
              <a:spcBef>
                <a:spcPct val="20000"/>
              </a:spcBef>
              <a:tabLst>
                <a:tab pos="571500" algn="l"/>
                <a:tab pos="1143000" algn="l"/>
              </a:tabLst>
            </a:pPr>
            <a:r>
              <a:rPr lang="en-US" sz="2200" b="1" i="1" u="sng" dirty="0">
                <a:solidFill>
                  <a:srgbClr val="FF0000"/>
                </a:solidFill>
              </a:rPr>
              <a:t>Example</a:t>
            </a:r>
            <a:r>
              <a:rPr lang="en-US" sz="2200" b="1" dirty="0">
                <a:solidFill>
                  <a:srgbClr val="FF0000"/>
                </a:solidFill>
              </a:rPr>
              <a:t>:  </a:t>
            </a:r>
            <a:r>
              <a:rPr lang="en-US" sz="2200" dirty="0">
                <a:solidFill>
                  <a:schemeClr val="accent6"/>
                </a:solidFill>
              </a:rPr>
              <a:t>Show a 2x4 decoder followed by an 4x2 encoder with some sample inputs and outputs.</a:t>
            </a:r>
          </a:p>
        </p:txBody>
      </p:sp>
      <p:sp>
        <p:nvSpPr>
          <p:cNvPr id="9"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0" y="381000"/>
            <a:ext cx="9144000" cy="1600200"/>
          </a:xfrm>
          <a:prstGeom prst="rect">
            <a:avLst/>
          </a:prstGeom>
          <a:noFill/>
          <a:ln w="9525">
            <a:noFill/>
            <a:miter lim="800000"/>
            <a:headEnd/>
            <a:tailEnd/>
          </a:ln>
        </p:spPr>
        <p:txBody>
          <a:bodyPr/>
          <a:lstStyle/>
          <a:p>
            <a:pPr>
              <a:spcBef>
                <a:spcPct val="20000"/>
              </a:spcBef>
              <a:tabLst>
                <a:tab pos="571500" algn="l"/>
                <a:tab pos="1143000" algn="l"/>
              </a:tabLst>
            </a:pPr>
            <a:r>
              <a:rPr lang="en-US" sz="2200" b="1" u="sng" dirty="0">
                <a:solidFill>
                  <a:schemeClr val="accent2"/>
                </a:solidFill>
              </a:rPr>
              <a:t>Encoder Truth Table</a:t>
            </a:r>
          </a:p>
          <a:p>
            <a:pPr>
              <a:spcBef>
                <a:spcPct val="20000"/>
              </a:spcBef>
              <a:tabLst>
                <a:tab pos="571500" algn="l"/>
                <a:tab pos="1143000" algn="l"/>
              </a:tabLst>
            </a:pPr>
            <a:r>
              <a:rPr lang="en-US" sz="2200" dirty="0">
                <a:solidFill>
                  <a:schemeClr val="accent2"/>
                </a:solidFill>
              </a:rPr>
              <a:t>Draw the </a:t>
            </a:r>
            <a:r>
              <a:rPr lang="en-US" sz="2200" b="1" i="1" u="sng" dirty="0">
                <a:solidFill>
                  <a:schemeClr val="accent2"/>
                </a:solidFill>
              </a:rPr>
              <a:t>truth table</a:t>
            </a:r>
            <a:r>
              <a:rPr lang="en-US" sz="2200" b="1" i="1" dirty="0">
                <a:solidFill>
                  <a:schemeClr val="accent2"/>
                </a:solidFill>
              </a:rPr>
              <a:t> </a:t>
            </a:r>
            <a:r>
              <a:rPr lang="en-US" sz="2200" dirty="0">
                <a:solidFill>
                  <a:schemeClr val="accent2"/>
                </a:solidFill>
              </a:rPr>
              <a:t>for an 8x3 encoder.  From the truth table, determine expressions for the outputs x, y, and z.  (List only the 8 valid inputs, not all 256 combinations.)</a:t>
            </a:r>
          </a:p>
        </p:txBody>
      </p:sp>
      <p:sp>
        <p:nvSpPr>
          <p:cNvPr id="94"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5"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6"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0" y="381000"/>
            <a:ext cx="9144000" cy="457200"/>
          </a:xfrm>
          <a:prstGeom prst="rect">
            <a:avLst/>
          </a:prstGeom>
          <a:noFill/>
          <a:ln w="9525">
            <a:noFill/>
            <a:miter lim="800000"/>
            <a:headEnd/>
            <a:tailEnd/>
          </a:ln>
        </p:spPr>
        <p:txBody>
          <a:bodyPr/>
          <a:lstStyle/>
          <a:p>
            <a:pPr>
              <a:spcBef>
                <a:spcPct val="20000"/>
              </a:spcBef>
              <a:tabLst>
                <a:tab pos="571500" algn="l"/>
                <a:tab pos="1143000" algn="l"/>
              </a:tabLst>
            </a:pPr>
            <a:r>
              <a:rPr lang="en-US" sz="2200" b="1" u="sng" dirty="0">
                <a:solidFill>
                  <a:schemeClr val="accent2"/>
                </a:solidFill>
              </a:rPr>
              <a:t>Encoder – adding a Valid output line, V</a:t>
            </a:r>
          </a:p>
        </p:txBody>
      </p:sp>
      <p:sp>
        <p:nvSpPr>
          <p:cNvPr id="18438" name="Rectangle 51"/>
          <p:cNvSpPr>
            <a:spLocks noChangeArrowheads="1"/>
          </p:cNvSpPr>
          <p:nvPr/>
        </p:nvSpPr>
        <p:spPr bwMode="auto">
          <a:xfrm>
            <a:off x="0" y="838200"/>
            <a:ext cx="9144000" cy="1371600"/>
          </a:xfrm>
          <a:prstGeom prst="rect">
            <a:avLst/>
          </a:prstGeom>
          <a:noFill/>
          <a:ln w="9525">
            <a:noFill/>
            <a:miter lim="800000"/>
            <a:headEnd/>
            <a:tailEnd/>
          </a:ln>
        </p:spPr>
        <p:txBody>
          <a:bodyPr/>
          <a:lstStyle/>
          <a:p>
            <a:pPr>
              <a:spcBef>
                <a:spcPct val="20000"/>
              </a:spcBef>
              <a:tabLst>
                <a:tab pos="571500" algn="l"/>
                <a:tab pos="1143000" algn="l"/>
              </a:tabLst>
            </a:pPr>
            <a:r>
              <a:rPr lang="en-US" sz="2200" u="sng" dirty="0">
                <a:solidFill>
                  <a:schemeClr val="accent2"/>
                </a:solidFill>
              </a:rPr>
              <a:t>Valid Output</a:t>
            </a:r>
            <a:r>
              <a:rPr lang="en-US" sz="2200" dirty="0">
                <a:solidFill>
                  <a:schemeClr val="accent2"/>
                </a:solidFill>
              </a:rPr>
              <a:t>?  One problem with the encoder design above is that there is no way to indicate that an invalid input occurred.  This problem can be resolved by using an additional output called a valid line, V.</a:t>
            </a:r>
          </a:p>
        </p:txBody>
      </p:sp>
      <p:sp>
        <p:nvSpPr>
          <p:cNvPr id="94"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5"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6"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grpSp>
        <p:nvGrpSpPr>
          <p:cNvPr id="97" name="Group 52"/>
          <p:cNvGrpSpPr>
            <a:grpSpLocks/>
          </p:cNvGrpSpPr>
          <p:nvPr/>
        </p:nvGrpSpPr>
        <p:grpSpPr bwMode="auto">
          <a:xfrm>
            <a:off x="1752600" y="2819400"/>
            <a:ext cx="4710481" cy="2971800"/>
            <a:chOff x="534" y="2928"/>
            <a:chExt cx="2003" cy="1040"/>
          </a:xfrm>
        </p:grpSpPr>
        <p:sp>
          <p:nvSpPr>
            <p:cNvPr id="106" name="Rectangle 55"/>
            <p:cNvSpPr>
              <a:spLocks noChangeArrowheads="1"/>
            </p:cNvSpPr>
            <p:nvPr/>
          </p:nvSpPr>
          <p:spPr bwMode="auto">
            <a:xfrm>
              <a:off x="852" y="2928"/>
              <a:ext cx="745" cy="993"/>
            </a:xfrm>
            <a:prstGeom prst="rect">
              <a:avLst/>
            </a:prstGeom>
            <a:solidFill>
              <a:srgbClr val="FFFF00"/>
            </a:solidFill>
            <a:ln w="28575">
              <a:solidFill>
                <a:srgbClr val="000000"/>
              </a:solidFill>
              <a:miter lim="800000"/>
              <a:headEnd/>
              <a:tailEnd/>
            </a:ln>
          </p:spPr>
          <p:txBody>
            <a:bodyPr/>
            <a:lstStyle/>
            <a:p>
              <a:endParaRPr lang="en-US"/>
            </a:p>
          </p:txBody>
        </p:sp>
        <p:sp>
          <p:nvSpPr>
            <p:cNvPr id="107" name="Line 56"/>
            <p:cNvSpPr>
              <a:spLocks noChangeShapeType="1"/>
            </p:cNvSpPr>
            <p:nvPr/>
          </p:nvSpPr>
          <p:spPr bwMode="auto">
            <a:xfrm>
              <a:off x="728" y="2990"/>
              <a:ext cx="124" cy="1"/>
            </a:xfrm>
            <a:prstGeom prst="line">
              <a:avLst/>
            </a:prstGeom>
            <a:noFill/>
            <a:ln w="28575">
              <a:solidFill>
                <a:srgbClr val="000000"/>
              </a:solidFill>
              <a:round/>
              <a:headEnd/>
              <a:tailEnd/>
            </a:ln>
          </p:spPr>
          <p:txBody>
            <a:bodyPr/>
            <a:lstStyle/>
            <a:p>
              <a:endParaRPr lang="en-US"/>
            </a:p>
          </p:txBody>
        </p:sp>
        <p:sp>
          <p:nvSpPr>
            <p:cNvPr id="108" name="Line 57"/>
            <p:cNvSpPr>
              <a:spLocks noChangeShapeType="1"/>
            </p:cNvSpPr>
            <p:nvPr/>
          </p:nvSpPr>
          <p:spPr bwMode="auto">
            <a:xfrm>
              <a:off x="728" y="3114"/>
              <a:ext cx="124" cy="1"/>
            </a:xfrm>
            <a:prstGeom prst="line">
              <a:avLst/>
            </a:prstGeom>
            <a:noFill/>
            <a:ln w="28575">
              <a:solidFill>
                <a:srgbClr val="000000"/>
              </a:solidFill>
              <a:round/>
              <a:headEnd/>
              <a:tailEnd/>
            </a:ln>
          </p:spPr>
          <p:txBody>
            <a:bodyPr/>
            <a:lstStyle/>
            <a:p>
              <a:endParaRPr lang="en-US"/>
            </a:p>
          </p:txBody>
        </p:sp>
        <p:sp>
          <p:nvSpPr>
            <p:cNvPr id="109" name="Line 58"/>
            <p:cNvSpPr>
              <a:spLocks noChangeShapeType="1"/>
            </p:cNvSpPr>
            <p:nvPr/>
          </p:nvSpPr>
          <p:spPr bwMode="auto">
            <a:xfrm>
              <a:off x="728" y="3238"/>
              <a:ext cx="124" cy="1"/>
            </a:xfrm>
            <a:prstGeom prst="line">
              <a:avLst/>
            </a:prstGeom>
            <a:noFill/>
            <a:ln w="28575">
              <a:solidFill>
                <a:srgbClr val="000000"/>
              </a:solidFill>
              <a:round/>
              <a:headEnd/>
              <a:tailEnd/>
            </a:ln>
          </p:spPr>
          <p:txBody>
            <a:bodyPr/>
            <a:lstStyle/>
            <a:p>
              <a:endParaRPr lang="en-US"/>
            </a:p>
          </p:txBody>
        </p:sp>
        <p:sp>
          <p:nvSpPr>
            <p:cNvPr id="110" name="Line 59"/>
            <p:cNvSpPr>
              <a:spLocks noChangeShapeType="1"/>
            </p:cNvSpPr>
            <p:nvPr/>
          </p:nvSpPr>
          <p:spPr bwMode="auto">
            <a:xfrm>
              <a:off x="728" y="3362"/>
              <a:ext cx="124" cy="1"/>
            </a:xfrm>
            <a:prstGeom prst="line">
              <a:avLst/>
            </a:prstGeom>
            <a:noFill/>
            <a:ln w="28575">
              <a:solidFill>
                <a:srgbClr val="000000"/>
              </a:solidFill>
              <a:round/>
              <a:headEnd/>
              <a:tailEnd/>
            </a:ln>
          </p:spPr>
          <p:txBody>
            <a:bodyPr/>
            <a:lstStyle/>
            <a:p>
              <a:endParaRPr lang="en-US"/>
            </a:p>
          </p:txBody>
        </p:sp>
        <p:sp>
          <p:nvSpPr>
            <p:cNvPr id="111" name="Line 60"/>
            <p:cNvSpPr>
              <a:spLocks noChangeShapeType="1"/>
            </p:cNvSpPr>
            <p:nvPr/>
          </p:nvSpPr>
          <p:spPr bwMode="auto">
            <a:xfrm>
              <a:off x="728" y="3487"/>
              <a:ext cx="124" cy="1"/>
            </a:xfrm>
            <a:prstGeom prst="line">
              <a:avLst/>
            </a:prstGeom>
            <a:noFill/>
            <a:ln w="28575">
              <a:solidFill>
                <a:srgbClr val="000000"/>
              </a:solidFill>
              <a:round/>
              <a:headEnd/>
              <a:tailEnd/>
            </a:ln>
          </p:spPr>
          <p:txBody>
            <a:bodyPr/>
            <a:lstStyle/>
            <a:p>
              <a:endParaRPr lang="en-US"/>
            </a:p>
          </p:txBody>
        </p:sp>
        <p:sp>
          <p:nvSpPr>
            <p:cNvPr id="112" name="Line 61"/>
            <p:cNvSpPr>
              <a:spLocks noChangeShapeType="1"/>
            </p:cNvSpPr>
            <p:nvPr/>
          </p:nvSpPr>
          <p:spPr bwMode="auto">
            <a:xfrm>
              <a:off x="728" y="3611"/>
              <a:ext cx="124" cy="1"/>
            </a:xfrm>
            <a:prstGeom prst="line">
              <a:avLst/>
            </a:prstGeom>
            <a:noFill/>
            <a:ln w="28575">
              <a:solidFill>
                <a:srgbClr val="000000"/>
              </a:solidFill>
              <a:round/>
              <a:headEnd/>
              <a:tailEnd/>
            </a:ln>
          </p:spPr>
          <p:txBody>
            <a:bodyPr/>
            <a:lstStyle/>
            <a:p>
              <a:endParaRPr lang="en-US"/>
            </a:p>
          </p:txBody>
        </p:sp>
        <p:sp>
          <p:nvSpPr>
            <p:cNvPr id="113" name="Line 62"/>
            <p:cNvSpPr>
              <a:spLocks noChangeShapeType="1"/>
            </p:cNvSpPr>
            <p:nvPr/>
          </p:nvSpPr>
          <p:spPr bwMode="auto">
            <a:xfrm>
              <a:off x="728" y="3735"/>
              <a:ext cx="124" cy="1"/>
            </a:xfrm>
            <a:prstGeom prst="line">
              <a:avLst/>
            </a:prstGeom>
            <a:noFill/>
            <a:ln w="28575">
              <a:solidFill>
                <a:srgbClr val="000000"/>
              </a:solidFill>
              <a:round/>
              <a:headEnd/>
              <a:tailEnd/>
            </a:ln>
          </p:spPr>
          <p:txBody>
            <a:bodyPr/>
            <a:lstStyle/>
            <a:p>
              <a:endParaRPr lang="en-US"/>
            </a:p>
          </p:txBody>
        </p:sp>
        <p:sp>
          <p:nvSpPr>
            <p:cNvPr id="114" name="Line 63"/>
            <p:cNvSpPr>
              <a:spLocks noChangeShapeType="1"/>
            </p:cNvSpPr>
            <p:nvPr/>
          </p:nvSpPr>
          <p:spPr bwMode="auto">
            <a:xfrm>
              <a:off x="728" y="3859"/>
              <a:ext cx="124" cy="1"/>
            </a:xfrm>
            <a:prstGeom prst="line">
              <a:avLst/>
            </a:prstGeom>
            <a:noFill/>
            <a:ln w="28575">
              <a:solidFill>
                <a:srgbClr val="000000"/>
              </a:solidFill>
              <a:round/>
              <a:headEnd/>
              <a:tailEnd/>
            </a:ln>
          </p:spPr>
          <p:txBody>
            <a:bodyPr/>
            <a:lstStyle/>
            <a:p>
              <a:endParaRPr lang="en-US"/>
            </a:p>
          </p:txBody>
        </p:sp>
        <p:sp>
          <p:nvSpPr>
            <p:cNvPr id="115" name="Rectangle 64"/>
            <p:cNvSpPr>
              <a:spLocks noChangeArrowheads="1"/>
            </p:cNvSpPr>
            <p:nvPr/>
          </p:nvSpPr>
          <p:spPr bwMode="auto">
            <a:xfrm>
              <a:off x="534" y="2936"/>
              <a:ext cx="202" cy="163"/>
            </a:xfrm>
            <a:prstGeom prst="rect">
              <a:avLst/>
            </a:prstGeom>
            <a:noFill/>
            <a:ln w="9525">
              <a:noFill/>
              <a:miter lim="800000"/>
              <a:headEnd/>
              <a:tailEnd/>
            </a:ln>
          </p:spPr>
          <p:txBody>
            <a:bodyPr/>
            <a:lstStyle/>
            <a:p>
              <a:endParaRPr lang="en-US"/>
            </a:p>
          </p:txBody>
        </p:sp>
        <p:sp>
          <p:nvSpPr>
            <p:cNvPr id="116" name="Rectangle 65"/>
            <p:cNvSpPr>
              <a:spLocks noChangeArrowheads="1"/>
            </p:cNvSpPr>
            <p:nvPr/>
          </p:nvSpPr>
          <p:spPr bwMode="auto">
            <a:xfrm>
              <a:off x="565" y="2943"/>
              <a:ext cx="87" cy="97"/>
            </a:xfrm>
            <a:prstGeom prst="rect">
              <a:avLst/>
            </a:prstGeom>
            <a:noFill/>
            <a:ln w="9525">
              <a:noFill/>
              <a:miter lim="800000"/>
              <a:headEnd/>
              <a:tailEnd/>
            </a:ln>
          </p:spPr>
          <p:txBody>
            <a:bodyPr wrap="none" lIns="0" tIns="0" rIns="0" bIns="0">
              <a:spAutoFit/>
            </a:bodyPr>
            <a:lstStyle/>
            <a:p>
              <a:r>
                <a:rPr lang="en-US" sz="1800" b="1" dirty="0">
                  <a:solidFill>
                    <a:srgbClr val="0000FF"/>
                  </a:solidFill>
                </a:rPr>
                <a:t>I0</a:t>
              </a:r>
              <a:endParaRPr lang="en-US" sz="2800" b="1" dirty="0"/>
            </a:p>
          </p:txBody>
        </p:sp>
        <p:sp>
          <p:nvSpPr>
            <p:cNvPr id="117" name="Rectangle 66"/>
            <p:cNvSpPr>
              <a:spLocks noChangeArrowheads="1"/>
            </p:cNvSpPr>
            <p:nvPr/>
          </p:nvSpPr>
          <p:spPr bwMode="auto">
            <a:xfrm>
              <a:off x="720" y="2943"/>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118" name="Rectangle 67"/>
            <p:cNvSpPr>
              <a:spLocks noChangeArrowheads="1"/>
            </p:cNvSpPr>
            <p:nvPr/>
          </p:nvSpPr>
          <p:spPr bwMode="auto">
            <a:xfrm>
              <a:off x="534" y="3060"/>
              <a:ext cx="202" cy="163"/>
            </a:xfrm>
            <a:prstGeom prst="rect">
              <a:avLst/>
            </a:prstGeom>
            <a:noFill/>
            <a:ln w="9525">
              <a:noFill/>
              <a:miter lim="800000"/>
              <a:headEnd/>
              <a:tailEnd/>
            </a:ln>
          </p:spPr>
          <p:txBody>
            <a:bodyPr/>
            <a:lstStyle/>
            <a:p>
              <a:endParaRPr lang="en-US"/>
            </a:p>
          </p:txBody>
        </p:sp>
        <p:sp>
          <p:nvSpPr>
            <p:cNvPr id="119" name="Rectangle 68"/>
            <p:cNvSpPr>
              <a:spLocks noChangeArrowheads="1"/>
            </p:cNvSpPr>
            <p:nvPr/>
          </p:nvSpPr>
          <p:spPr bwMode="auto">
            <a:xfrm>
              <a:off x="565" y="3067"/>
              <a:ext cx="87" cy="97"/>
            </a:xfrm>
            <a:prstGeom prst="rect">
              <a:avLst/>
            </a:prstGeom>
            <a:noFill/>
            <a:ln w="9525">
              <a:noFill/>
              <a:miter lim="800000"/>
              <a:headEnd/>
              <a:tailEnd/>
            </a:ln>
          </p:spPr>
          <p:txBody>
            <a:bodyPr wrap="none" lIns="0" tIns="0" rIns="0" bIns="0">
              <a:spAutoFit/>
            </a:bodyPr>
            <a:lstStyle/>
            <a:p>
              <a:r>
                <a:rPr lang="en-US" sz="1800" b="1" dirty="0">
                  <a:solidFill>
                    <a:srgbClr val="0000FF"/>
                  </a:solidFill>
                </a:rPr>
                <a:t>I1</a:t>
              </a:r>
              <a:endParaRPr lang="en-US" sz="2800" b="1" dirty="0"/>
            </a:p>
          </p:txBody>
        </p:sp>
        <p:sp>
          <p:nvSpPr>
            <p:cNvPr id="120" name="Rectangle 69"/>
            <p:cNvSpPr>
              <a:spLocks noChangeArrowheads="1"/>
            </p:cNvSpPr>
            <p:nvPr/>
          </p:nvSpPr>
          <p:spPr bwMode="auto">
            <a:xfrm>
              <a:off x="720" y="3067"/>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121" name="Rectangle 70"/>
            <p:cNvSpPr>
              <a:spLocks noChangeArrowheads="1"/>
            </p:cNvSpPr>
            <p:nvPr/>
          </p:nvSpPr>
          <p:spPr bwMode="auto">
            <a:xfrm>
              <a:off x="534" y="3184"/>
              <a:ext cx="202" cy="163"/>
            </a:xfrm>
            <a:prstGeom prst="rect">
              <a:avLst/>
            </a:prstGeom>
            <a:noFill/>
            <a:ln w="9525">
              <a:noFill/>
              <a:miter lim="800000"/>
              <a:headEnd/>
              <a:tailEnd/>
            </a:ln>
          </p:spPr>
          <p:txBody>
            <a:bodyPr/>
            <a:lstStyle/>
            <a:p>
              <a:endParaRPr lang="en-US"/>
            </a:p>
          </p:txBody>
        </p:sp>
        <p:sp>
          <p:nvSpPr>
            <p:cNvPr id="122" name="Rectangle 71"/>
            <p:cNvSpPr>
              <a:spLocks noChangeArrowheads="1"/>
            </p:cNvSpPr>
            <p:nvPr/>
          </p:nvSpPr>
          <p:spPr bwMode="auto">
            <a:xfrm>
              <a:off x="565" y="3191"/>
              <a:ext cx="87" cy="97"/>
            </a:xfrm>
            <a:prstGeom prst="rect">
              <a:avLst/>
            </a:prstGeom>
            <a:noFill/>
            <a:ln w="9525">
              <a:noFill/>
              <a:miter lim="800000"/>
              <a:headEnd/>
              <a:tailEnd/>
            </a:ln>
          </p:spPr>
          <p:txBody>
            <a:bodyPr wrap="none" lIns="0" tIns="0" rIns="0" bIns="0">
              <a:spAutoFit/>
            </a:bodyPr>
            <a:lstStyle/>
            <a:p>
              <a:r>
                <a:rPr lang="en-US" sz="1800" b="1" dirty="0">
                  <a:solidFill>
                    <a:srgbClr val="0000FF"/>
                  </a:solidFill>
                </a:rPr>
                <a:t>I2</a:t>
              </a:r>
              <a:endParaRPr lang="en-US" sz="2800" b="1" dirty="0"/>
            </a:p>
          </p:txBody>
        </p:sp>
        <p:sp>
          <p:nvSpPr>
            <p:cNvPr id="123" name="Rectangle 72"/>
            <p:cNvSpPr>
              <a:spLocks noChangeArrowheads="1"/>
            </p:cNvSpPr>
            <p:nvPr/>
          </p:nvSpPr>
          <p:spPr bwMode="auto">
            <a:xfrm>
              <a:off x="720" y="3191"/>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124" name="Rectangle 73"/>
            <p:cNvSpPr>
              <a:spLocks noChangeArrowheads="1"/>
            </p:cNvSpPr>
            <p:nvPr/>
          </p:nvSpPr>
          <p:spPr bwMode="auto">
            <a:xfrm>
              <a:off x="534" y="3308"/>
              <a:ext cx="202" cy="163"/>
            </a:xfrm>
            <a:prstGeom prst="rect">
              <a:avLst/>
            </a:prstGeom>
            <a:noFill/>
            <a:ln w="9525">
              <a:noFill/>
              <a:miter lim="800000"/>
              <a:headEnd/>
              <a:tailEnd/>
            </a:ln>
          </p:spPr>
          <p:txBody>
            <a:bodyPr/>
            <a:lstStyle/>
            <a:p>
              <a:endParaRPr lang="en-US"/>
            </a:p>
          </p:txBody>
        </p:sp>
        <p:sp>
          <p:nvSpPr>
            <p:cNvPr id="125" name="Rectangle 74"/>
            <p:cNvSpPr>
              <a:spLocks noChangeArrowheads="1"/>
            </p:cNvSpPr>
            <p:nvPr/>
          </p:nvSpPr>
          <p:spPr bwMode="auto">
            <a:xfrm>
              <a:off x="565" y="3315"/>
              <a:ext cx="87" cy="97"/>
            </a:xfrm>
            <a:prstGeom prst="rect">
              <a:avLst/>
            </a:prstGeom>
            <a:noFill/>
            <a:ln w="9525">
              <a:noFill/>
              <a:miter lim="800000"/>
              <a:headEnd/>
              <a:tailEnd/>
            </a:ln>
          </p:spPr>
          <p:txBody>
            <a:bodyPr wrap="none" lIns="0" tIns="0" rIns="0" bIns="0">
              <a:spAutoFit/>
            </a:bodyPr>
            <a:lstStyle/>
            <a:p>
              <a:r>
                <a:rPr lang="en-US" sz="1800" b="1" dirty="0">
                  <a:solidFill>
                    <a:srgbClr val="0000FF"/>
                  </a:solidFill>
                </a:rPr>
                <a:t>I3</a:t>
              </a:r>
              <a:endParaRPr lang="en-US" sz="2800" b="1" dirty="0"/>
            </a:p>
          </p:txBody>
        </p:sp>
        <p:sp>
          <p:nvSpPr>
            <p:cNvPr id="126" name="Rectangle 75"/>
            <p:cNvSpPr>
              <a:spLocks noChangeArrowheads="1"/>
            </p:cNvSpPr>
            <p:nvPr/>
          </p:nvSpPr>
          <p:spPr bwMode="auto">
            <a:xfrm>
              <a:off x="720" y="3315"/>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127" name="Rectangle 76"/>
            <p:cNvSpPr>
              <a:spLocks noChangeArrowheads="1"/>
            </p:cNvSpPr>
            <p:nvPr/>
          </p:nvSpPr>
          <p:spPr bwMode="auto">
            <a:xfrm>
              <a:off x="534" y="3432"/>
              <a:ext cx="202" cy="163"/>
            </a:xfrm>
            <a:prstGeom prst="rect">
              <a:avLst/>
            </a:prstGeom>
            <a:noFill/>
            <a:ln w="9525">
              <a:noFill/>
              <a:miter lim="800000"/>
              <a:headEnd/>
              <a:tailEnd/>
            </a:ln>
          </p:spPr>
          <p:txBody>
            <a:bodyPr/>
            <a:lstStyle/>
            <a:p>
              <a:endParaRPr lang="en-US"/>
            </a:p>
          </p:txBody>
        </p:sp>
        <p:sp>
          <p:nvSpPr>
            <p:cNvPr id="128" name="Rectangle 77"/>
            <p:cNvSpPr>
              <a:spLocks noChangeArrowheads="1"/>
            </p:cNvSpPr>
            <p:nvPr/>
          </p:nvSpPr>
          <p:spPr bwMode="auto">
            <a:xfrm>
              <a:off x="565" y="3440"/>
              <a:ext cx="87" cy="97"/>
            </a:xfrm>
            <a:prstGeom prst="rect">
              <a:avLst/>
            </a:prstGeom>
            <a:noFill/>
            <a:ln w="9525">
              <a:noFill/>
              <a:miter lim="800000"/>
              <a:headEnd/>
              <a:tailEnd/>
            </a:ln>
          </p:spPr>
          <p:txBody>
            <a:bodyPr wrap="none" lIns="0" tIns="0" rIns="0" bIns="0">
              <a:spAutoFit/>
            </a:bodyPr>
            <a:lstStyle/>
            <a:p>
              <a:r>
                <a:rPr lang="en-US" sz="1800" b="1" dirty="0">
                  <a:solidFill>
                    <a:srgbClr val="0000FF"/>
                  </a:solidFill>
                </a:rPr>
                <a:t>I4</a:t>
              </a:r>
              <a:endParaRPr lang="en-US" sz="2800" b="1" dirty="0"/>
            </a:p>
          </p:txBody>
        </p:sp>
        <p:sp>
          <p:nvSpPr>
            <p:cNvPr id="129" name="Rectangle 78"/>
            <p:cNvSpPr>
              <a:spLocks noChangeArrowheads="1"/>
            </p:cNvSpPr>
            <p:nvPr/>
          </p:nvSpPr>
          <p:spPr bwMode="auto">
            <a:xfrm>
              <a:off x="720" y="3440"/>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130" name="Rectangle 79"/>
            <p:cNvSpPr>
              <a:spLocks noChangeArrowheads="1"/>
            </p:cNvSpPr>
            <p:nvPr/>
          </p:nvSpPr>
          <p:spPr bwMode="auto">
            <a:xfrm>
              <a:off x="534" y="3556"/>
              <a:ext cx="202" cy="163"/>
            </a:xfrm>
            <a:prstGeom prst="rect">
              <a:avLst/>
            </a:prstGeom>
            <a:noFill/>
            <a:ln w="9525">
              <a:noFill/>
              <a:miter lim="800000"/>
              <a:headEnd/>
              <a:tailEnd/>
            </a:ln>
          </p:spPr>
          <p:txBody>
            <a:bodyPr/>
            <a:lstStyle/>
            <a:p>
              <a:endParaRPr lang="en-US"/>
            </a:p>
          </p:txBody>
        </p:sp>
        <p:sp>
          <p:nvSpPr>
            <p:cNvPr id="131" name="Rectangle 80"/>
            <p:cNvSpPr>
              <a:spLocks noChangeArrowheads="1"/>
            </p:cNvSpPr>
            <p:nvPr/>
          </p:nvSpPr>
          <p:spPr bwMode="auto">
            <a:xfrm>
              <a:off x="565" y="3564"/>
              <a:ext cx="87" cy="97"/>
            </a:xfrm>
            <a:prstGeom prst="rect">
              <a:avLst/>
            </a:prstGeom>
            <a:noFill/>
            <a:ln w="9525">
              <a:noFill/>
              <a:miter lim="800000"/>
              <a:headEnd/>
              <a:tailEnd/>
            </a:ln>
          </p:spPr>
          <p:txBody>
            <a:bodyPr wrap="none" lIns="0" tIns="0" rIns="0" bIns="0">
              <a:spAutoFit/>
            </a:bodyPr>
            <a:lstStyle/>
            <a:p>
              <a:r>
                <a:rPr lang="en-US" sz="1800" b="1" dirty="0">
                  <a:solidFill>
                    <a:srgbClr val="0000FF"/>
                  </a:solidFill>
                </a:rPr>
                <a:t>I5</a:t>
              </a:r>
              <a:endParaRPr lang="en-US" sz="2800" b="1" dirty="0"/>
            </a:p>
          </p:txBody>
        </p:sp>
        <p:sp>
          <p:nvSpPr>
            <p:cNvPr id="132" name="Rectangle 81"/>
            <p:cNvSpPr>
              <a:spLocks noChangeArrowheads="1"/>
            </p:cNvSpPr>
            <p:nvPr/>
          </p:nvSpPr>
          <p:spPr bwMode="auto">
            <a:xfrm>
              <a:off x="720" y="3564"/>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133" name="Rectangle 82"/>
            <p:cNvSpPr>
              <a:spLocks noChangeArrowheads="1"/>
            </p:cNvSpPr>
            <p:nvPr/>
          </p:nvSpPr>
          <p:spPr bwMode="auto">
            <a:xfrm>
              <a:off x="534" y="3681"/>
              <a:ext cx="202" cy="163"/>
            </a:xfrm>
            <a:prstGeom prst="rect">
              <a:avLst/>
            </a:prstGeom>
            <a:noFill/>
            <a:ln w="9525">
              <a:noFill/>
              <a:miter lim="800000"/>
              <a:headEnd/>
              <a:tailEnd/>
            </a:ln>
          </p:spPr>
          <p:txBody>
            <a:bodyPr/>
            <a:lstStyle/>
            <a:p>
              <a:endParaRPr lang="en-US"/>
            </a:p>
          </p:txBody>
        </p:sp>
        <p:sp>
          <p:nvSpPr>
            <p:cNvPr id="134" name="Rectangle 83"/>
            <p:cNvSpPr>
              <a:spLocks noChangeArrowheads="1"/>
            </p:cNvSpPr>
            <p:nvPr/>
          </p:nvSpPr>
          <p:spPr bwMode="auto">
            <a:xfrm>
              <a:off x="565" y="3688"/>
              <a:ext cx="87" cy="97"/>
            </a:xfrm>
            <a:prstGeom prst="rect">
              <a:avLst/>
            </a:prstGeom>
            <a:noFill/>
            <a:ln w="9525">
              <a:noFill/>
              <a:miter lim="800000"/>
              <a:headEnd/>
              <a:tailEnd/>
            </a:ln>
          </p:spPr>
          <p:txBody>
            <a:bodyPr wrap="none" lIns="0" tIns="0" rIns="0" bIns="0">
              <a:spAutoFit/>
            </a:bodyPr>
            <a:lstStyle/>
            <a:p>
              <a:r>
                <a:rPr lang="en-US" sz="1800" b="1" dirty="0">
                  <a:solidFill>
                    <a:srgbClr val="0000FF"/>
                  </a:solidFill>
                </a:rPr>
                <a:t>I6</a:t>
              </a:r>
              <a:endParaRPr lang="en-US" sz="2800" b="1" dirty="0"/>
            </a:p>
          </p:txBody>
        </p:sp>
        <p:sp>
          <p:nvSpPr>
            <p:cNvPr id="135" name="Rectangle 84"/>
            <p:cNvSpPr>
              <a:spLocks noChangeArrowheads="1"/>
            </p:cNvSpPr>
            <p:nvPr/>
          </p:nvSpPr>
          <p:spPr bwMode="auto">
            <a:xfrm>
              <a:off x="720" y="3688"/>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136" name="Rectangle 85"/>
            <p:cNvSpPr>
              <a:spLocks noChangeArrowheads="1"/>
            </p:cNvSpPr>
            <p:nvPr/>
          </p:nvSpPr>
          <p:spPr bwMode="auto">
            <a:xfrm>
              <a:off x="534" y="3805"/>
              <a:ext cx="202" cy="163"/>
            </a:xfrm>
            <a:prstGeom prst="rect">
              <a:avLst/>
            </a:prstGeom>
            <a:noFill/>
            <a:ln w="9525">
              <a:noFill/>
              <a:miter lim="800000"/>
              <a:headEnd/>
              <a:tailEnd/>
            </a:ln>
          </p:spPr>
          <p:txBody>
            <a:bodyPr/>
            <a:lstStyle/>
            <a:p>
              <a:endParaRPr lang="en-US"/>
            </a:p>
          </p:txBody>
        </p:sp>
        <p:sp>
          <p:nvSpPr>
            <p:cNvPr id="137" name="Rectangle 86"/>
            <p:cNvSpPr>
              <a:spLocks noChangeArrowheads="1"/>
            </p:cNvSpPr>
            <p:nvPr/>
          </p:nvSpPr>
          <p:spPr bwMode="auto">
            <a:xfrm>
              <a:off x="565" y="3812"/>
              <a:ext cx="87" cy="97"/>
            </a:xfrm>
            <a:prstGeom prst="rect">
              <a:avLst/>
            </a:prstGeom>
            <a:noFill/>
            <a:ln w="9525">
              <a:noFill/>
              <a:miter lim="800000"/>
              <a:headEnd/>
              <a:tailEnd/>
            </a:ln>
          </p:spPr>
          <p:txBody>
            <a:bodyPr wrap="none" lIns="0" tIns="0" rIns="0" bIns="0">
              <a:spAutoFit/>
            </a:bodyPr>
            <a:lstStyle/>
            <a:p>
              <a:r>
                <a:rPr lang="en-US" sz="1800" b="1" dirty="0">
                  <a:solidFill>
                    <a:srgbClr val="0000FF"/>
                  </a:solidFill>
                </a:rPr>
                <a:t>I7</a:t>
              </a:r>
              <a:endParaRPr lang="en-US" sz="2800" b="1" dirty="0"/>
            </a:p>
          </p:txBody>
        </p:sp>
        <p:sp>
          <p:nvSpPr>
            <p:cNvPr id="138" name="Rectangle 87"/>
            <p:cNvSpPr>
              <a:spLocks noChangeArrowheads="1"/>
            </p:cNvSpPr>
            <p:nvPr/>
          </p:nvSpPr>
          <p:spPr bwMode="auto">
            <a:xfrm>
              <a:off x="720" y="3812"/>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139" name="Line 88"/>
            <p:cNvSpPr>
              <a:spLocks noChangeShapeType="1"/>
            </p:cNvSpPr>
            <p:nvPr/>
          </p:nvSpPr>
          <p:spPr bwMode="auto">
            <a:xfrm flipH="1">
              <a:off x="1597" y="3424"/>
              <a:ext cx="124" cy="1"/>
            </a:xfrm>
            <a:prstGeom prst="line">
              <a:avLst/>
            </a:prstGeom>
            <a:noFill/>
            <a:ln w="28575">
              <a:solidFill>
                <a:srgbClr val="000000"/>
              </a:solidFill>
              <a:round/>
              <a:headEnd/>
              <a:tailEnd/>
            </a:ln>
          </p:spPr>
          <p:txBody>
            <a:bodyPr/>
            <a:lstStyle/>
            <a:p>
              <a:endParaRPr lang="en-US"/>
            </a:p>
          </p:txBody>
        </p:sp>
        <p:sp>
          <p:nvSpPr>
            <p:cNvPr id="140" name="Line 89"/>
            <p:cNvSpPr>
              <a:spLocks noChangeShapeType="1"/>
            </p:cNvSpPr>
            <p:nvPr/>
          </p:nvSpPr>
          <p:spPr bwMode="auto">
            <a:xfrm flipH="1">
              <a:off x="1597" y="3238"/>
              <a:ext cx="124" cy="1"/>
            </a:xfrm>
            <a:prstGeom prst="line">
              <a:avLst/>
            </a:prstGeom>
            <a:noFill/>
            <a:ln w="28575">
              <a:solidFill>
                <a:srgbClr val="000000"/>
              </a:solidFill>
              <a:round/>
              <a:headEnd/>
              <a:tailEnd/>
            </a:ln>
          </p:spPr>
          <p:txBody>
            <a:bodyPr/>
            <a:lstStyle/>
            <a:p>
              <a:endParaRPr lang="en-US"/>
            </a:p>
          </p:txBody>
        </p:sp>
        <p:sp>
          <p:nvSpPr>
            <p:cNvPr id="141" name="Line 90"/>
            <p:cNvSpPr>
              <a:spLocks noChangeShapeType="1"/>
            </p:cNvSpPr>
            <p:nvPr/>
          </p:nvSpPr>
          <p:spPr bwMode="auto">
            <a:xfrm flipH="1">
              <a:off x="1597" y="3611"/>
              <a:ext cx="124" cy="1"/>
            </a:xfrm>
            <a:prstGeom prst="line">
              <a:avLst/>
            </a:prstGeom>
            <a:noFill/>
            <a:ln w="28575">
              <a:solidFill>
                <a:srgbClr val="000000"/>
              </a:solidFill>
              <a:round/>
              <a:headEnd/>
              <a:tailEnd/>
            </a:ln>
          </p:spPr>
          <p:txBody>
            <a:bodyPr/>
            <a:lstStyle/>
            <a:p>
              <a:endParaRPr lang="en-US"/>
            </a:p>
          </p:txBody>
        </p:sp>
        <p:grpSp>
          <p:nvGrpSpPr>
            <p:cNvPr id="142" name="Group 91"/>
            <p:cNvGrpSpPr>
              <a:grpSpLocks/>
            </p:cNvGrpSpPr>
            <p:nvPr/>
          </p:nvGrpSpPr>
          <p:grpSpPr bwMode="auto">
            <a:xfrm>
              <a:off x="1877" y="3176"/>
              <a:ext cx="186" cy="497"/>
              <a:chOff x="4048" y="3184"/>
              <a:chExt cx="186" cy="497"/>
            </a:xfrm>
          </p:grpSpPr>
          <p:sp>
            <p:nvSpPr>
              <p:cNvPr id="172" name="Freeform 171"/>
              <p:cNvSpPr>
                <a:spLocks/>
              </p:cNvSpPr>
              <p:nvPr/>
            </p:nvSpPr>
            <p:spPr bwMode="auto">
              <a:xfrm>
                <a:off x="4048" y="3184"/>
                <a:ext cx="124" cy="186"/>
              </a:xfrm>
              <a:custGeom>
                <a:avLst/>
                <a:gdLst>
                  <a:gd name="T0" fmla="*/ 0 w 16"/>
                  <a:gd name="T1" fmla="*/ 0 h 24"/>
                  <a:gd name="T2" fmla="*/ 124 w 16"/>
                  <a:gd name="T3" fmla="*/ 186 h 24"/>
                  <a:gd name="T4" fmla="*/ 0 60000 65536"/>
                  <a:gd name="T5" fmla="*/ 0 60000 65536"/>
                  <a:gd name="T6" fmla="*/ 0 w 16"/>
                  <a:gd name="T7" fmla="*/ 0 h 24"/>
                  <a:gd name="T8" fmla="*/ 16 w 16"/>
                  <a:gd name="T9" fmla="*/ 24 h 24"/>
                </a:gdLst>
                <a:ahLst/>
                <a:cxnLst>
                  <a:cxn ang="T4">
                    <a:pos x="T0" y="T1"/>
                  </a:cxn>
                  <a:cxn ang="T5">
                    <a:pos x="T2" y="T3"/>
                  </a:cxn>
                </a:cxnLst>
                <a:rect l="T6" t="T7" r="T8" b="T9"/>
                <a:pathLst>
                  <a:path w="16" h="24">
                    <a:moveTo>
                      <a:pt x="0" y="0"/>
                    </a:moveTo>
                    <a:cubicBezTo>
                      <a:pt x="9" y="0"/>
                      <a:pt x="16" y="11"/>
                      <a:pt x="16" y="24"/>
                    </a:cubicBezTo>
                  </a:path>
                </a:pathLst>
              </a:custGeom>
              <a:noFill/>
              <a:ln w="12700">
                <a:solidFill>
                  <a:srgbClr val="000000"/>
                </a:solidFill>
                <a:round/>
                <a:headEnd/>
                <a:tailEnd/>
              </a:ln>
            </p:spPr>
            <p:txBody>
              <a:bodyPr/>
              <a:lstStyle/>
              <a:p>
                <a:endParaRPr lang="en-US"/>
              </a:p>
            </p:txBody>
          </p:sp>
          <p:sp>
            <p:nvSpPr>
              <p:cNvPr id="173" name="Freeform 172"/>
              <p:cNvSpPr>
                <a:spLocks/>
              </p:cNvSpPr>
              <p:nvPr/>
            </p:nvSpPr>
            <p:spPr bwMode="auto">
              <a:xfrm>
                <a:off x="4048" y="3495"/>
                <a:ext cx="124" cy="186"/>
              </a:xfrm>
              <a:custGeom>
                <a:avLst/>
                <a:gdLst>
                  <a:gd name="T0" fmla="*/ 124 w 16"/>
                  <a:gd name="T1" fmla="*/ 0 h 24"/>
                  <a:gd name="T2" fmla="*/ 124 w 16"/>
                  <a:gd name="T3" fmla="*/ 0 h 24"/>
                  <a:gd name="T4" fmla="*/ 0 w 16"/>
                  <a:gd name="T5" fmla="*/ 186 h 24"/>
                  <a:gd name="T6" fmla="*/ 0 60000 65536"/>
                  <a:gd name="T7" fmla="*/ 0 60000 65536"/>
                  <a:gd name="T8" fmla="*/ 0 60000 65536"/>
                  <a:gd name="T9" fmla="*/ 0 w 16"/>
                  <a:gd name="T10" fmla="*/ 0 h 24"/>
                  <a:gd name="T11" fmla="*/ 16 w 16"/>
                  <a:gd name="T12" fmla="*/ 24 h 24"/>
                </a:gdLst>
                <a:ahLst/>
                <a:cxnLst>
                  <a:cxn ang="T6">
                    <a:pos x="T0" y="T1"/>
                  </a:cxn>
                  <a:cxn ang="T7">
                    <a:pos x="T2" y="T3"/>
                  </a:cxn>
                  <a:cxn ang="T8">
                    <a:pos x="T4" y="T5"/>
                  </a:cxn>
                </a:cxnLst>
                <a:rect l="T9" t="T10" r="T11" b="T12"/>
                <a:pathLst>
                  <a:path w="16" h="24">
                    <a:moveTo>
                      <a:pt x="16" y="0"/>
                    </a:moveTo>
                    <a:cubicBezTo>
                      <a:pt x="16" y="0"/>
                      <a:pt x="16" y="0"/>
                      <a:pt x="16" y="0"/>
                    </a:cubicBezTo>
                    <a:cubicBezTo>
                      <a:pt x="16" y="14"/>
                      <a:pt x="9" y="24"/>
                      <a:pt x="0" y="24"/>
                    </a:cubicBezTo>
                  </a:path>
                </a:pathLst>
              </a:custGeom>
              <a:noFill/>
              <a:ln w="12700">
                <a:solidFill>
                  <a:srgbClr val="000000"/>
                </a:solidFill>
                <a:round/>
                <a:headEnd/>
                <a:tailEnd/>
              </a:ln>
            </p:spPr>
            <p:txBody>
              <a:bodyPr/>
              <a:lstStyle/>
              <a:p>
                <a:endParaRPr lang="en-US"/>
              </a:p>
            </p:txBody>
          </p:sp>
          <p:sp>
            <p:nvSpPr>
              <p:cNvPr id="174" name="Freeform 173"/>
              <p:cNvSpPr>
                <a:spLocks/>
              </p:cNvSpPr>
              <p:nvPr/>
            </p:nvSpPr>
            <p:spPr bwMode="auto">
              <a:xfrm>
                <a:off x="4172" y="3432"/>
                <a:ext cx="62" cy="63"/>
              </a:xfrm>
              <a:custGeom>
                <a:avLst/>
                <a:gdLst>
                  <a:gd name="T0" fmla="*/ 0 w 8"/>
                  <a:gd name="T1" fmla="*/ 63 h 8"/>
                  <a:gd name="T2" fmla="*/ 62 w 8"/>
                  <a:gd name="T3" fmla="*/ 0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0" y="8"/>
                    </a:moveTo>
                    <a:cubicBezTo>
                      <a:pt x="0" y="4"/>
                      <a:pt x="4" y="0"/>
                      <a:pt x="8" y="0"/>
                    </a:cubicBezTo>
                  </a:path>
                </a:pathLst>
              </a:custGeom>
              <a:noFill/>
              <a:ln w="12700">
                <a:solidFill>
                  <a:srgbClr val="000000"/>
                </a:solidFill>
                <a:round/>
                <a:headEnd/>
                <a:tailEnd/>
              </a:ln>
            </p:spPr>
            <p:txBody>
              <a:bodyPr/>
              <a:lstStyle/>
              <a:p>
                <a:endParaRPr lang="en-US"/>
              </a:p>
            </p:txBody>
          </p:sp>
          <p:sp>
            <p:nvSpPr>
              <p:cNvPr id="175" name="Freeform 174"/>
              <p:cNvSpPr>
                <a:spLocks/>
              </p:cNvSpPr>
              <p:nvPr/>
            </p:nvSpPr>
            <p:spPr bwMode="auto">
              <a:xfrm>
                <a:off x="4172" y="3370"/>
                <a:ext cx="62" cy="62"/>
              </a:xfrm>
              <a:custGeom>
                <a:avLst/>
                <a:gdLst>
                  <a:gd name="T0" fmla="*/ 62 w 8"/>
                  <a:gd name="T1" fmla="*/ 62 h 8"/>
                  <a:gd name="T2" fmla="*/ 0 w 8"/>
                  <a:gd name="T3" fmla="*/ 0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8" y="8"/>
                    </a:moveTo>
                    <a:cubicBezTo>
                      <a:pt x="4" y="8"/>
                      <a:pt x="0" y="5"/>
                      <a:pt x="0" y="0"/>
                    </a:cubicBezTo>
                  </a:path>
                </a:pathLst>
              </a:custGeom>
              <a:noFill/>
              <a:ln w="12700">
                <a:solidFill>
                  <a:srgbClr val="000000"/>
                </a:solidFill>
                <a:round/>
                <a:headEnd/>
                <a:tailEnd/>
              </a:ln>
            </p:spPr>
            <p:txBody>
              <a:bodyPr/>
              <a:lstStyle/>
              <a:p>
                <a:endParaRPr lang="en-US"/>
              </a:p>
            </p:txBody>
          </p:sp>
        </p:grpSp>
        <p:sp>
          <p:nvSpPr>
            <p:cNvPr id="143" name="Rectangle 96"/>
            <p:cNvSpPr>
              <a:spLocks noChangeArrowheads="1"/>
            </p:cNvSpPr>
            <p:nvPr/>
          </p:nvSpPr>
          <p:spPr bwMode="auto">
            <a:xfrm>
              <a:off x="2125" y="3324"/>
              <a:ext cx="404" cy="163"/>
            </a:xfrm>
            <a:prstGeom prst="rect">
              <a:avLst/>
            </a:prstGeom>
            <a:noFill/>
            <a:ln w="9525">
              <a:noFill/>
              <a:miter lim="800000"/>
              <a:headEnd/>
              <a:tailEnd/>
            </a:ln>
          </p:spPr>
          <p:txBody>
            <a:bodyPr/>
            <a:lstStyle/>
            <a:p>
              <a:endParaRPr lang="en-US"/>
            </a:p>
          </p:txBody>
        </p:sp>
        <p:sp>
          <p:nvSpPr>
            <p:cNvPr id="144" name="Rectangle 97"/>
            <p:cNvSpPr>
              <a:spLocks noChangeArrowheads="1"/>
            </p:cNvSpPr>
            <p:nvPr/>
          </p:nvSpPr>
          <p:spPr bwMode="auto">
            <a:xfrm>
              <a:off x="2134" y="3331"/>
              <a:ext cx="303" cy="215"/>
            </a:xfrm>
            <a:prstGeom prst="rect">
              <a:avLst/>
            </a:prstGeom>
            <a:noFill/>
            <a:ln w="9525">
              <a:noFill/>
              <a:miter lim="800000"/>
              <a:headEnd/>
              <a:tailEnd/>
            </a:ln>
          </p:spPr>
          <p:txBody>
            <a:bodyPr wrap="none" lIns="0" tIns="0" rIns="0" bIns="0">
              <a:spAutoFit/>
            </a:bodyPr>
            <a:lstStyle/>
            <a:p>
              <a:pPr algn="ctr"/>
              <a:r>
                <a:rPr lang="en-US" sz="2000" dirty="0">
                  <a:solidFill>
                    <a:srgbClr val="0000FF"/>
                  </a:solidFill>
                </a:rPr>
                <a:t>Output</a:t>
              </a:r>
            </a:p>
            <a:p>
              <a:pPr algn="ctr"/>
              <a:r>
                <a:rPr lang="en-US" sz="2000" dirty="0">
                  <a:solidFill>
                    <a:srgbClr val="0000FF"/>
                  </a:solidFill>
                </a:rPr>
                <a:t>Code</a:t>
              </a:r>
              <a:endParaRPr lang="en-US" sz="3200" dirty="0"/>
            </a:p>
          </p:txBody>
        </p:sp>
        <p:sp>
          <p:nvSpPr>
            <p:cNvPr id="145" name="Rectangle 98"/>
            <p:cNvSpPr>
              <a:spLocks noChangeArrowheads="1"/>
            </p:cNvSpPr>
            <p:nvPr/>
          </p:nvSpPr>
          <p:spPr bwMode="auto">
            <a:xfrm>
              <a:off x="2505" y="3331"/>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146" name="Rectangle 99"/>
            <p:cNvSpPr>
              <a:spLocks noChangeArrowheads="1"/>
            </p:cNvSpPr>
            <p:nvPr/>
          </p:nvSpPr>
          <p:spPr bwMode="auto">
            <a:xfrm>
              <a:off x="2187" y="3448"/>
              <a:ext cx="334" cy="163"/>
            </a:xfrm>
            <a:prstGeom prst="rect">
              <a:avLst/>
            </a:prstGeom>
            <a:noFill/>
            <a:ln w="9525">
              <a:noFill/>
              <a:miter lim="800000"/>
              <a:headEnd/>
              <a:tailEnd/>
            </a:ln>
          </p:spPr>
          <p:txBody>
            <a:bodyPr/>
            <a:lstStyle/>
            <a:p>
              <a:endParaRPr lang="en-US"/>
            </a:p>
          </p:txBody>
        </p:sp>
        <p:sp>
          <p:nvSpPr>
            <p:cNvPr id="147" name="Rectangle 101"/>
            <p:cNvSpPr>
              <a:spLocks noChangeArrowheads="1"/>
            </p:cNvSpPr>
            <p:nvPr/>
          </p:nvSpPr>
          <p:spPr bwMode="auto">
            <a:xfrm>
              <a:off x="2490" y="3455"/>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148" name="Rectangle 103"/>
            <p:cNvSpPr>
              <a:spLocks noChangeArrowheads="1"/>
            </p:cNvSpPr>
            <p:nvPr/>
          </p:nvSpPr>
          <p:spPr bwMode="auto">
            <a:xfrm>
              <a:off x="945" y="3285"/>
              <a:ext cx="311" cy="163"/>
            </a:xfrm>
            <a:prstGeom prst="rect">
              <a:avLst/>
            </a:prstGeom>
            <a:noFill/>
            <a:ln w="9525">
              <a:noFill/>
              <a:miter lim="800000"/>
              <a:headEnd/>
              <a:tailEnd/>
            </a:ln>
          </p:spPr>
          <p:txBody>
            <a:bodyPr/>
            <a:lstStyle/>
            <a:p>
              <a:endParaRPr lang="en-US"/>
            </a:p>
          </p:txBody>
        </p:sp>
        <p:sp>
          <p:nvSpPr>
            <p:cNvPr id="149" name="Rectangle 104"/>
            <p:cNvSpPr>
              <a:spLocks noChangeArrowheads="1"/>
            </p:cNvSpPr>
            <p:nvPr/>
          </p:nvSpPr>
          <p:spPr bwMode="auto">
            <a:xfrm>
              <a:off x="966" y="3221"/>
              <a:ext cx="394" cy="323"/>
            </a:xfrm>
            <a:prstGeom prst="rect">
              <a:avLst/>
            </a:prstGeom>
            <a:noFill/>
            <a:ln w="9525">
              <a:noFill/>
              <a:miter lim="800000"/>
              <a:headEnd/>
              <a:tailEnd/>
            </a:ln>
          </p:spPr>
          <p:txBody>
            <a:bodyPr wrap="none" lIns="0" tIns="0" rIns="0" bIns="0">
              <a:spAutoFit/>
            </a:bodyPr>
            <a:lstStyle/>
            <a:p>
              <a:pPr algn="ctr"/>
              <a:r>
                <a:rPr lang="en-US" sz="2000" b="1" dirty="0">
                  <a:solidFill>
                    <a:srgbClr val="0000FF"/>
                  </a:solidFill>
                </a:rPr>
                <a:t>8 x 3</a:t>
              </a:r>
            </a:p>
            <a:p>
              <a:pPr algn="ctr"/>
              <a:r>
                <a:rPr lang="en-US" sz="2000" b="1" dirty="0">
                  <a:solidFill>
                    <a:srgbClr val="0000FF"/>
                  </a:solidFill>
                </a:rPr>
                <a:t>Priority</a:t>
              </a:r>
            </a:p>
            <a:p>
              <a:pPr algn="ctr"/>
              <a:r>
                <a:rPr lang="en-US" sz="2000" b="1" dirty="0">
                  <a:solidFill>
                    <a:srgbClr val="0000FF"/>
                  </a:solidFill>
                </a:rPr>
                <a:t>Encoder</a:t>
              </a:r>
              <a:endParaRPr lang="en-US" sz="3200" b="1" dirty="0"/>
            </a:p>
          </p:txBody>
        </p:sp>
        <p:sp>
          <p:nvSpPr>
            <p:cNvPr id="150" name="Rectangle 105"/>
            <p:cNvSpPr>
              <a:spLocks noChangeArrowheads="1"/>
            </p:cNvSpPr>
            <p:nvPr/>
          </p:nvSpPr>
          <p:spPr bwMode="auto">
            <a:xfrm>
              <a:off x="1225" y="3292"/>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151" name="Rectangle 106"/>
            <p:cNvSpPr>
              <a:spLocks noChangeArrowheads="1"/>
            </p:cNvSpPr>
            <p:nvPr/>
          </p:nvSpPr>
          <p:spPr bwMode="auto">
            <a:xfrm>
              <a:off x="868" y="3409"/>
              <a:ext cx="489" cy="163"/>
            </a:xfrm>
            <a:prstGeom prst="rect">
              <a:avLst/>
            </a:prstGeom>
            <a:noFill/>
            <a:ln w="9525">
              <a:noFill/>
              <a:miter lim="800000"/>
              <a:headEnd/>
              <a:tailEnd/>
            </a:ln>
          </p:spPr>
          <p:txBody>
            <a:bodyPr/>
            <a:lstStyle/>
            <a:p>
              <a:endParaRPr lang="en-US"/>
            </a:p>
          </p:txBody>
        </p:sp>
        <p:sp>
          <p:nvSpPr>
            <p:cNvPr id="152" name="Rectangle 108"/>
            <p:cNvSpPr>
              <a:spLocks noChangeArrowheads="1"/>
            </p:cNvSpPr>
            <p:nvPr/>
          </p:nvSpPr>
          <p:spPr bwMode="auto">
            <a:xfrm>
              <a:off x="1318" y="3416"/>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153" name="Rectangle 110"/>
            <p:cNvSpPr>
              <a:spLocks noChangeArrowheads="1"/>
            </p:cNvSpPr>
            <p:nvPr/>
          </p:nvSpPr>
          <p:spPr bwMode="auto">
            <a:xfrm>
              <a:off x="1481" y="3176"/>
              <a:ext cx="91" cy="108"/>
            </a:xfrm>
            <a:prstGeom prst="rect">
              <a:avLst/>
            </a:prstGeom>
            <a:noFill/>
            <a:ln w="9525">
              <a:noFill/>
              <a:miter lim="800000"/>
              <a:headEnd/>
              <a:tailEnd/>
            </a:ln>
          </p:spPr>
          <p:txBody>
            <a:bodyPr wrap="none" lIns="0" tIns="0" rIns="0" bIns="0">
              <a:spAutoFit/>
            </a:bodyPr>
            <a:lstStyle/>
            <a:p>
              <a:r>
                <a:rPr lang="en-US" sz="2000" b="1" dirty="0">
                  <a:solidFill>
                    <a:srgbClr val="0000FF"/>
                  </a:solidFill>
                </a:rPr>
                <a:t>2</a:t>
              </a:r>
              <a:r>
                <a:rPr lang="en-US" sz="2000" b="1" baseline="30000" dirty="0">
                  <a:solidFill>
                    <a:srgbClr val="0000FF"/>
                  </a:solidFill>
                </a:rPr>
                <a:t>2</a:t>
              </a:r>
              <a:endParaRPr lang="en-US" sz="3200" b="1" baseline="30000" dirty="0"/>
            </a:p>
          </p:txBody>
        </p:sp>
        <p:sp>
          <p:nvSpPr>
            <p:cNvPr id="154" name="Rectangle 112"/>
            <p:cNvSpPr>
              <a:spLocks noChangeArrowheads="1"/>
            </p:cNvSpPr>
            <p:nvPr/>
          </p:nvSpPr>
          <p:spPr bwMode="auto">
            <a:xfrm>
              <a:off x="1512" y="3114"/>
              <a:ext cx="116" cy="163"/>
            </a:xfrm>
            <a:prstGeom prst="rect">
              <a:avLst/>
            </a:prstGeom>
            <a:noFill/>
            <a:ln w="9525">
              <a:noFill/>
              <a:miter lim="800000"/>
              <a:headEnd/>
              <a:tailEnd/>
            </a:ln>
          </p:spPr>
          <p:txBody>
            <a:bodyPr/>
            <a:lstStyle/>
            <a:p>
              <a:endParaRPr lang="en-US"/>
            </a:p>
          </p:txBody>
        </p:sp>
        <p:sp>
          <p:nvSpPr>
            <p:cNvPr id="155" name="Rectangle 114"/>
            <p:cNvSpPr>
              <a:spLocks noChangeArrowheads="1"/>
            </p:cNvSpPr>
            <p:nvPr/>
          </p:nvSpPr>
          <p:spPr bwMode="auto">
            <a:xfrm>
              <a:off x="1605" y="3121"/>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156" name="Rectangle 115"/>
            <p:cNvSpPr>
              <a:spLocks noChangeArrowheads="1"/>
            </p:cNvSpPr>
            <p:nvPr/>
          </p:nvSpPr>
          <p:spPr bwMode="auto">
            <a:xfrm>
              <a:off x="1450" y="3355"/>
              <a:ext cx="124" cy="170"/>
            </a:xfrm>
            <a:prstGeom prst="rect">
              <a:avLst/>
            </a:prstGeom>
            <a:noFill/>
            <a:ln w="9525">
              <a:noFill/>
              <a:miter lim="800000"/>
              <a:headEnd/>
              <a:tailEnd/>
            </a:ln>
          </p:spPr>
          <p:txBody>
            <a:bodyPr/>
            <a:lstStyle/>
            <a:p>
              <a:endParaRPr lang="en-US"/>
            </a:p>
          </p:txBody>
        </p:sp>
        <p:sp>
          <p:nvSpPr>
            <p:cNvPr id="157" name="Rectangle 116"/>
            <p:cNvSpPr>
              <a:spLocks noChangeArrowheads="1"/>
            </p:cNvSpPr>
            <p:nvPr/>
          </p:nvSpPr>
          <p:spPr bwMode="auto">
            <a:xfrm>
              <a:off x="1481" y="3362"/>
              <a:ext cx="91" cy="108"/>
            </a:xfrm>
            <a:prstGeom prst="rect">
              <a:avLst/>
            </a:prstGeom>
            <a:noFill/>
            <a:ln w="9525">
              <a:noFill/>
              <a:miter lim="800000"/>
              <a:headEnd/>
              <a:tailEnd/>
            </a:ln>
          </p:spPr>
          <p:txBody>
            <a:bodyPr wrap="none" lIns="0" tIns="0" rIns="0" bIns="0">
              <a:spAutoFit/>
            </a:bodyPr>
            <a:lstStyle/>
            <a:p>
              <a:r>
                <a:rPr lang="en-US" sz="2000" b="1" dirty="0">
                  <a:solidFill>
                    <a:srgbClr val="0000FF"/>
                  </a:solidFill>
                </a:rPr>
                <a:t>2</a:t>
              </a:r>
              <a:r>
                <a:rPr lang="en-US" sz="2000" b="1" baseline="30000" dirty="0">
                  <a:solidFill>
                    <a:srgbClr val="0000FF"/>
                  </a:solidFill>
                </a:rPr>
                <a:t>1</a:t>
              </a:r>
              <a:endParaRPr lang="en-US" sz="3200" b="1" baseline="30000" dirty="0"/>
            </a:p>
          </p:txBody>
        </p:sp>
        <p:sp>
          <p:nvSpPr>
            <p:cNvPr id="158" name="Rectangle 117"/>
            <p:cNvSpPr>
              <a:spLocks noChangeArrowheads="1"/>
            </p:cNvSpPr>
            <p:nvPr/>
          </p:nvSpPr>
          <p:spPr bwMode="auto">
            <a:xfrm>
              <a:off x="1543" y="3362"/>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159" name="Rectangle 120"/>
            <p:cNvSpPr>
              <a:spLocks noChangeArrowheads="1"/>
            </p:cNvSpPr>
            <p:nvPr/>
          </p:nvSpPr>
          <p:spPr bwMode="auto">
            <a:xfrm>
              <a:off x="1605" y="3308"/>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160" name="Rectangle 121"/>
            <p:cNvSpPr>
              <a:spLocks noChangeArrowheads="1"/>
            </p:cNvSpPr>
            <p:nvPr/>
          </p:nvSpPr>
          <p:spPr bwMode="auto">
            <a:xfrm>
              <a:off x="1450" y="3541"/>
              <a:ext cx="124" cy="171"/>
            </a:xfrm>
            <a:prstGeom prst="rect">
              <a:avLst/>
            </a:prstGeom>
            <a:noFill/>
            <a:ln w="9525">
              <a:noFill/>
              <a:miter lim="800000"/>
              <a:headEnd/>
              <a:tailEnd/>
            </a:ln>
          </p:spPr>
          <p:txBody>
            <a:bodyPr/>
            <a:lstStyle/>
            <a:p>
              <a:endParaRPr lang="en-US"/>
            </a:p>
          </p:txBody>
        </p:sp>
        <p:sp>
          <p:nvSpPr>
            <p:cNvPr id="161" name="Rectangle 122"/>
            <p:cNvSpPr>
              <a:spLocks noChangeArrowheads="1"/>
            </p:cNvSpPr>
            <p:nvPr/>
          </p:nvSpPr>
          <p:spPr bwMode="auto">
            <a:xfrm>
              <a:off x="1481" y="3548"/>
              <a:ext cx="91" cy="108"/>
            </a:xfrm>
            <a:prstGeom prst="rect">
              <a:avLst/>
            </a:prstGeom>
            <a:noFill/>
            <a:ln w="9525">
              <a:noFill/>
              <a:miter lim="800000"/>
              <a:headEnd/>
              <a:tailEnd/>
            </a:ln>
          </p:spPr>
          <p:txBody>
            <a:bodyPr wrap="none" lIns="0" tIns="0" rIns="0" bIns="0">
              <a:spAutoFit/>
            </a:bodyPr>
            <a:lstStyle/>
            <a:p>
              <a:r>
                <a:rPr lang="en-US" sz="2000" b="1" dirty="0">
                  <a:solidFill>
                    <a:srgbClr val="0000FF"/>
                  </a:solidFill>
                </a:rPr>
                <a:t>2</a:t>
              </a:r>
              <a:r>
                <a:rPr lang="en-US" sz="2000" b="1" baseline="30000" dirty="0">
                  <a:solidFill>
                    <a:srgbClr val="0000FF"/>
                  </a:solidFill>
                </a:rPr>
                <a:t>0</a:t>
              </a:r>
              <a:endParaRPr lang="en-US" sz="3200" b="1" baseline="30000" dirty="0"/>
            </a:p>
          </p:txBody>
        </p:sp>
        <p:sp>
          <p:nvSpPr>
            <p:cNvPr id="162" name="Rectangle 126"/>
            <p:cNvSpPr>
              <a:spLocks noChangeArrowheads="1"/>
            </p:cNvSpPr>
            <p:nvPr/>
          </p:nvSpPr>
          <p:spPr bwMode="auto">
            <a:xfrm>
              <a:off x="1605" y="3494"/>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163" name="Rectangle 127"/>
            <p:cNvSpPr>
              <a:spLocks noChangeArrowheads="1"/>
            </p:cNvSpPr>
            <p:nvPr/>
          </p:nvSpPr>
          <p:spPr bwMode="auto">
            <a:xfrm>
              <a:off x="1745" y="3168"/>
              <a:ext cx="124" cy="163"/>
            </a:xfrm>
            <a:prstGeom prst="rect">
              <a:avLst/>
            </a:prstGeom>
            <a:noFill/>
            <a:ln w="9525">
              <a:noFill/>
              <a:miter lim="800000"/>
              <a:headEnd/>
              <a:tailEnd/>
            </a:ln>
          </p:spPr>
          <p:txBody>
            <a:bodyPr/>
            <a:lstStyle/>
            <a:p>
              <a:endParaRPr lang="en-US"/>
            </a:p>
          </p:txBody>
        </p:sp>
        <p:sp>
          <p:nvSpPr>
            <p:cNvPr id="164" name="Rectangle 128"/>
            <p:cNvSpPr>
              <a:spLocks noChangeArrowheads="1"/>
            </p:cNvSpPr>
            <p:nvPr/>
          </p:nvSpPr>
          <p:spPr bwMode="auto">
            <a:xfrm>
              <a:off x="1776" y="3176"/>
              <a:ext cx="55" cy="108"/>
            </a:xfrm>
            <a:prstGeom prst="rect">
              <a:avLst/>
            </a:prstGeom>
            <a:noFill/>
            <a:ln w="9525">
              <a:noFill/>
              <a:miter lim="800000"/>
              <a:headEnd/>
              <a:tailEnd/>
            </a:ln>
          </p:spPr>
          <p:txBody>
            <a:bodyPr wrap="none" lIns="0" tIns="0" rIns="0" bIns="0">
              <a:spAutoFit/>
            </a:bodyPr>
            <a:lstStyle/>
            <a:p>
              <a:r>
                <a:rPr lang="en-US" sz="2000" b="1" dirty="0">
                  <a:solidFill>
                    <a:srgbClr val="0000FF"/>
                  </a:solidFill>
                </a:rPr>
                <a:t>x</a:t>
              </a:r>
              <a:endParaRPr lang="en-US" sz="3200" b="1" dirty="0"/>
            </a:p>
          </p:txBody>
        </p:sp>
        <p:sp>
          <p:nvSpPr>
            <p:cNvPr id="166" name="Rectangle 130"/>
            <p:cNvSpPr>
              <a:spLocks noChangeArrowheads="1"/>
            </p:cNvSpPr>
            <p:nvPr/>
          </p:nvSpPr>
          <p:spPr bwMode="auto">
            <a:xfrm>
              <a:off x="1745" y="3355"/>
              <a:ext cx="132" cy="163"/>
            </a:xfrm>
            <a:prstGeom prst="rect">
              <a:avLst/>
            </a:prstGeom>
            <a:noFill/>
            <a:ln w="9525">
              <a:noFill/>
              <a:miter lim="800000"/>
              <a:headEnd/>
              <a:tailEnd/>
            </a:ln>
          </p:spPr>
          <p:txBody>
            <a:bodyPr/>
            <a:lstStyle/>
            <a:p>
              <a:endParaRPr lang="en-US"/>
            </a:p>
          </p:txBody>
        </p:sp>
        <p:sp>
          <p:nvSpPr>
            <p:cNvPr id="167" name="Rectangle 131"/>
            <p:cNvSpPr>
              <a:spLocks noChangeArrowheads="1"/>
            </p:cNvSpPr>
            <p:nvPr/>
          </p:nvSpPr>
          <p:spPr bwMode="auto">
            <a:xfrm>
              <a:off x="1783" y="3362"/>
              <a:ext cx="55" cy="108"/>
            </a:xfrm>
            <a:prstGeom prst="rect">
              <a:avLst/>
            </a:prstGeom>
            <a:noFill/>
            <a:ln w="9525">
              <a:noFill/>
              <a:miter lim="800000"/>
              <a:headEnd/>
              <a:tailEnd/>
            </a:ln>
          </p:spPr>
          <p:txBody>
            <a:bodyPr wrap="none" lIns="0" tIns="0" rIns="0" bIns="0">
              <a:spAutoFit/>
            </a:bodyPr>
            <a:lstStyle/>
            <a:p>
              <a:r>
                <a:rPr lang="en-US" sz="2000" b="1">
                  <a:solidFill>
                    <a:srgbClr val="0000FF"/>
                  </a:solidFill>
                </a:rPr>
                <a:t>y</a:t>
              </a:r>
              <a:endParaRPr lang="en-US" sz="3200" b="1"/>
            </a:p>
          </p:txBody>
        </p:sp>
        <p:sp>
          <p:nvSpPr>
            <p:cNvPr id="169" name="Rectangle 133"/>
            <p:cNvSpPr>
              <a:spLocks noChangeArrowheads="1"/>
            </p:cNvSpPr>
            <p:nvPr/>
          </p:nvSpPr>
          <p:spPr bwMode="auto">
            <a:xfrm>
              <a:off x="1745" y="3541"/>
              <a:ext cx="116" cy="163"/>
            </a:xfrm>
            <a:prstGeom prst="rect">
              <a:avLst/>
            </a:prstGeom>
            <a:noFill/>
            <a:ln w="9525">
              <a:noFill/>
              <a:miter lim="800000"/>
              <a:headEnd/>
              <a:tailEnd/>
            </a:ln>
          </p:spPr>
          <p:txBody>
            <a:bodyPr/>
            <a:lstStyle/>
            <a:p>
              <a:endParaRPr lang="en-US"/>
            </a:p>
          </p:txBody>
        </p:sp>
        <p:sp>
          <p:nvSpPr>
            <p:cNvPr id="170" name="Rectangle 134"/>
            <p:cNvSpPr>
              <a:spLocks noChangeArrowheads="1"/>
            </p:cNvSpPr>
            <p:nvPr/>
          </p:nvSpPr>
          <p:spPr bwMode="auto">
            <a:xfrm>
              <a:off x="1776" y="3548"/>
              <a:ext cx="48" cy="108"/>
            </a:xfrm>
            <a:prstGeom prst="rect">
              <a:avLst/>
            </a:prstGeom>
            <a:noFill/>
            <a:ln w="9525">
              <a:noFill/>
              <a:miter lim="800000"/>
              <a:headEnd/>
              <a:tailEnd/>
            </a:ln>
          </p:spPr>
          <p:txBody>
            <a:bodyPr wrap="none" lIns="0" tIns="0" rIns="0" bIns="0">
              <a:spAutoFit/>
            </a:bodyPr>
            <a:lstStyle/>
            <a:p>
              <a:r>
                <a:rPr lang="en-US" sz="2000" b="1">
                  <a:solidFill>
                    <a:srgbClr val="0000FF"/>
                  </a:solidFill>
                </a:rPr>
                <a:t>z</a:t>
              </a:r>
              <a:endParaRPr lang="en-US" sz="3200" b="1"/>
            </a:p>
          </p:txBody>
        </p:sp>
      </p:grpSp>
      <p:sp>
        <p:nvSpPr>
          <p:cNvPr id="176" name="Line 90"/>
          <p:cNvSpPr>
            <a:spLocks noChangeShapeType="1"/>
          </p:cNvSpPr>
          <p:nvPr/>
        </p:nvSpPr>
        <p:spPr bwMode="auto">
          <a:xfrm flipH="1">
            <a:off x="4267200" y="5334000"/>
            <a:ext cx="291612" cy="2858"/>
          </a:xfrm>
          <a:prstGeom prst="line">
            <a:avLst/>
          </a:prstGeom>
          <a:noFill/>
          <a:ln w="28575">
            <a:solidFill>
              <a:srgbClr val="000000"/>
            </a:solidFill>
            <a:round/>
            <a:headEnd/>
            <a:tailEnd/>
          </a:ln>
        </p:spPr>
        <p:txBody>
          <a:bodyPr/>
          <a:lstStyle/>
          <a:p>
            <a:endParaRPr lang="en-US"/>
          </a:p>
        </p:txBody>
      </p:sp>
      <p:sp>
        <p:nvSpPr>
          <p:cNvPr id="177" name="Rectangle 122"/>
          <p:cNvSpPr>
            <a:spLocks noChangeArrowheads="1"/>
          </p:cNvSpPr>
          <p:nvPr/>
        </p:nvSpPr>
        <p:spPr bwMode="auto">
          <a:xfrm>
            <a:off x="3994401" y="5153977"/>
            <a:ext cx="185948" cy="307777"/>
          </a:xfrm>
          <a:prstGeom prst="rect">
            <a:avLst/>
          </a:prstGeom>
          <a:noFill/>
          <a:ln w="9525">
            <a:noFill/>
            <a:miter lim="800000"/>
            <a:headEnd/>
            <a:tailEnd/>
          </a:ln>
        </p:spPr>
        <p:txBody>
          <a:bodyPr wrap="none" lIns="0" tIns="0" rIns="0" bIns="0">
            <a:spAutoFit/>
          </a:bodyPr>
          <a:lstStyle/>
          <a:p>
            <a:r>
              <a:rPr lang="en-US" sz="2000" b="1" dirty="0">
                <a:solidFill>
                  <a:srgbClr val="0000FF"/>
                </a:solidFill>
              </a:rPr>
              <a:t>V</a:t>
            </a:r>
            <a:endParaRPr lang="en-US" sz="3200" b="1" baseline="30000" dirty="0"/>
          </a:p>
        </p:txBody>
      </p:sp>
      <p:sp>
        <p:nvSpPr>
          <p:cNvPr id="178" name="Rectangle 134"/>
          <p:cNvSpPr>
            <a:spLocks noChangeArrowheads="1"/>
          </p:cNvSpPr>
          <p:nvPr/>
        </p:nvSpPr>
        <p:spPr bwMode="auto">
          <a:xfrm>
            <a:off x="4688156" y="5153977"/>
            <a:ext cx="3728970" cy="307777"/>
          </a:xfrm>
          <a:prstGeom prst="rect">
            <a:avLst/>
          </a:prstGeom>
          <a:noFill/>
          <a:ln w="9525">
            <a:noFill/>
            <a:miter lim="800000"/>
            <a:headEnd/>
            <a:tailEnd/>
          </a:ln>
        </p:spPr>
        <p:txBody>
          <a:bodyPr wrap="none" lIns="0" tIns="0" rIns="0" bIns="0">
            <a:spAutoFit/>
          </a:bodyPr>
          <a:lstStyle/>
          <a:p>
            <a:r>
              <a:rPr lang="en-US" sz="2000" b="1" dirty="0">
                <a:solidFill>
                  <a:srgbClr val="0000FF"/>
                </a:solidFill>
              </a:rPr>
              <a:t>V = 1 for a valid code (0 if invalid)</a:t>
            </a:r>
            <a:endParaRPr lang="en-US" sz="32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5"/>
          <p:cNvSpPr>
            <a:spLocks noChangeArrowheads="1"/>
          </p:cNvSpPr>
          <p:nvPr/>
        </p:nvSpPr>
        <p:spPr bwMode="auto">
          <a:xfrm>
            <a:off x="0" y="381000"/>
            <a:ext cx="9144000" cy="3657600"/>
          </a:xfrm>
          <a:prstGeom prst="rect">
            <a:avLst/>
          </a:prstGeom>
          <a:noFill/>
          <a:ln w="9525">
            <a:noFill/>
            <a:miter lim="800000"/>
            <a:headEnd/>
            <a:tailEnd/>
          </a:ln>
        </p:spPr>
        <p:txBody>
          <a:bodyPr/>
          <a:lstStyle/>
          <a:p>
            <a:pPr>
              <a:spcBef>
                <a:spcPct val="20000"/>
              </a:spcBef>
              <a:tabLst>
                <a:tab pos="571500" algn="l"/>
                <a:tab pos="1143000" algn="l"/>
              </a:tabLst>
            </a:pPr>
            <a:r>
              <a:rPr lang="en-US" sz="2200" b="1" u="sng" dirty="0">
                <a:solidFill>
                  <a:schemeClr val="accent2"/>
                </a:solidFill>
              </a:rPr>
              <a:t>Basic Encoder Design</a:t>
            </a:r>
          </a:p>
          <a:p>
            <a:pPr>
              <a:spcBef>
                <a:spcPct val="20000"/>
              </a:spcBef>
              <a:buFont typeface="Arial" pitchFamily="34" charset="0"/>
              <a:buChar char="•"/>
              <a:tabLst>
                <a:tab pos="571500" algn="l"/>
                <a:tab pos="1143000" algn="l"/>
              </a:tabLst>
            </a:pPr>
            <a:r>
              <a:rPr lang="en-US" sz="2200" dirty="0">
                <a:solidFill>
                  <a:schemeClr val="accent2"/>
                </a:solidFill>
              </a:rPr>
              <a:t>  Note that if the input is valid, the x = 1 when I4, I5, I6, or I7 = 1.  So:</a:t>
            </a:r>
          </a:p>
          <a:p>
            <a:pPr>
              <a:spcBef>
                <a:spcPct val="20000"/>
              </a:spcBef>
              <a:tabLst>
                <a:tab pos="571500" algn="l"/>
                <a:tab pos="1143000" algn="l"/>
              </a:tabLst>
            </a:pPr>
            <a:endParaRPr lang="en-US" sz="2200" b="1" dirty="0">
              <a:solidFill>
                <a:schemeClr val="accent2"/>
              </a:solidFill>
            </a:endParaRPr>
          </a:p>
          <a:p>
            <a:pPr>
              <a:spcBef>
                <a:spcPct val="20000"/>
              </a:spcBef>
              <a:tabLst>
                <a:tab pos="571500" algn="l"/>
                <a:tab pos="1143000" algn="l"/>
              </a:tabLst>
            </a:pPr>
            <a:endParaRPr lang="en-US" sz="2200" b="1" dirty="0">
              <a:solidFill>
                <a:schemeClr val="accent2"/>
              </a:solidFill>
            </a:endParaRPr>
          </a:p>
          <a:p>
            <a:pPr>
              <a:spcBef>
                <a:spcPct val="20000"/>
              </a:spcBef>
              <a:tabLst>
                <a:tab pos="571500" algn="l"/>
                <a:tab pos="1143000" algn="l"/>
              </a:tabLst>
            </a:pPr>
            <a:endParaRPr lang="en-US" sz="2200" b="1" dirty="0">
              <a:solidFill>
                <a:schemeClr val="accent2"/>
              </a:solidFill>
            </a:endParaRPr>
          </a:p>
          <a:p>
            <a:pPr marL="233363" indent="-233363">
              <a:spcBef>
                <a:spcPct val="20000"/>
              </a:spcBef>
              <a:buFont typeface="Arial" pitchFamily="34" charset="0"/>
              <a:buChar char="•"/>
              <a:tabLst>
                <a:tab pos="571500" algn="l"/>
                <a:tab pos="1143000" algn="l"/>
              </a:tabLst>
            </a:pPr>
            <a:r>
              <a:rPr lang="en-US" sz="2200" dirty="0">
                <a:solidFill>
                  <a:schemeClr val="accent2"/>
                </a:solidFill>
              </a:rPr>
              <a:t>V = 1 only for the 8 valid input combinations, so:</a:t>
            </a:r>
          </a:p>
          <a:p>
            <a:pPr marL="233363" indent="-233363">
              <a:spcBef>
                <a:spcPct val="20000"/>
              </a:spcBef>
              <a:buFont typeface="Arial" pitchFamily="34" charset="0"/>
              <a:buChar char="•"/>
              <a:tabLst>
                <a:tab pos="571500" algn="l"/>
                <a:tab pos="1143000" algn="l"/>
              </a:tabLst>
            </a:pPr>
            <a:endParaRPr lang="en-US" sz="2200" dirty="0">
              <a:solidFill>
                <a:schemeClr val="accent2"/>
              </a:solidFill>
            </a:endParaRPr>
          </a:p>
          <a:p>
            <a:pPr marL="233363" indent="-233363">
              <a:spcBef>
                <a:spcPct val="20000"/>
              </a:spcBef>
              <a:buFont typeface="Arial" pitchFamily="34" charset="0"/>
              <a:buChar char="•"/>
              <a:tabLst>
                <a:tab pos="571500" algn="l"/>
                <a:tab pos="1143000" algn="l"/>
              </a:tabLst>
            </a:pPr>
            <a:endParaRPr lang="en-US" sz="2200" dirty="0">
              <a:solidFill>
                <a:schemeClr val="accent2"/>
              </a:solidFill>
            </a:endParaRPr>
          </a:p>
          <a:p>
            <a:pPr marL="233363" indent="-233363">
              <a:spcBef>
                <a:spcPct val="20000"/>
              </a:spcBef>
              <a:buFont typeface="Arial" pitchFamily="34" charset="0"/>
              <a:buChar char="•"/>
              <a:tabLst>
                <a:tab pos="571500" algn="l"/>
                <a:tab pos="1143000" algn="l"/>
              </a:tabLst>
            </a:pPr>
            <a:endParaRPr lang="en-US" sz="2200" dirty="0">
              <a:solidFill>
                <a:schemeClr val="accent2"/>
              </a:solidFill>
            </a:endParaRPr>
          </a:p>
          <a:p>
            <a:pPr marL="233363" indent="-233363">
              <a:spcBef>
                <a:spcPct val="20000"/>
              </a:spcBef>
              <a:buFont typeface="Arial" pitchFamily="34" charset="0"/>
              <a:buChar char="•"/>
              <a:tabLst>
                <a:tab pos="571500" algn="l"/>
                <a:tab pos="1143000" algn="l"/>
              </a:tabLst>
            </a:pPr>
            <a:r>
              <a:rPr lang="en-US" sz="2200" dirty="0">
                <a:solidFill>
                  <a:schemeClr val="accent2"/>
                </a:solidFill>
              </a:rPr>
              <a:t>Draw the circuit</a:t>
            </a:r>
          </a:p>
          <a:p>
            <a:pPr>
              <a:spcBef>
                <a:spcPct val="20000"/>
              </a:spcBef>
              <a:tabLst>
                <a:tab pos="571500" algn="l"/>
                <a:tab pos="1143000" algn="l"/>
              </a:tabLst>
            </a:pPr>
            <a:endParaRPr lang="en-US" sz="2200" b="1" u="sng" dirty="0">
              <a:solidFill>
                <a:schemeClr val="accent2"/>
              </a:solidFill>
            </a:endParaRPr>
          </a:p>
        </p:txBody>
      </p:sp>
      <p:sp>
        <p:nvSpPr>
          <p:cNvPr id="9"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graphicFrame>
        <p:nvGraphicFramePr>
          <p:cNvPr id="91" name="Object 90"/>
          <p:cNvGraphicFramePr>
            <a:graphicFrameLocks noChangeAspect="1"/>
          </p:cNvGraphicFramePr>
          <p:nvPr/>
        </p:nvGraphicFramePr>
        <p:xfrm>
          <a:off x="838200" y="2895600"/>
          <a:ext cx="6695239" cy="425450"/>
        </p:xfrm>
        <a:graphic>
          <a:graphicData uri="http://schemas.openxmlformats.org/presentationml/2006/ole">
            <mc:AlternateContent xmlns:mc="http://schemas.openxmlformats.org/markup-compatibility/2006">
              <mc:Choice xmlns:v="urn:schemas-microsoft-com:vml" Requires="v">
                <p:oleObj spid="_x0000_s45078" name="Equation" r:id="rId3" imgW="3797300" imgH="241300" progId="Equation.3">
                  <p:embed/>
                </p:oleObj>
              </mc:Choice>
              <mc:Fallback>
                <p:oleObj name="Equation" r:id="rId3" imgW="3797300" imgH="24130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895600"/>
                        <a:ext cx="6695239"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Object 3"/>
          <p:cNvGraphicFramePr>
            <a:graphicFrameLocks noChangeAspect="1"/>
          </p:cNvGraphicFramePr>
          <p:nvPr/>
        </p:nvGraphicFramePr>
        <p:xfrm>
          <a:off x="914400" y="1219200"/>
          <a:ext cx="6337300" cy="1096962"/>
        </p:xfrm>
        <a:graphic>
          <a:graphicData uri="http://schemas.openxmlformats.org/presentationml/2006/ole">
            <mc:AlternateContent xmlns:mc="http://schemas.openxmlformats.org/markup-compatibility/2006">
              <mc:Choice xmlns:v="urn:schemas-microsoft-com:vml" Requires="v">
                <p:oleObj spid="_x0000_s45079" name="Equation" r:id="rId5" imgW="3594100" imgH="622300" progId="Equation.3">
                  <p:embed/>
                </p:oleObj>
              </mc:Choice>
              <mc:Fallback>
                <p:oleObj name="Equation" r:id="rId5" imgW="3594100" imgH="6223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219200"/>
                        <a:ext cx="6337300" cy="1096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0" y="381000"/>
            <a:ext cx="9144000" cy="2362200"/>
          </a:xfrm>
          <a:prstGeom prst="rect">
            <a:avLst/>
          </a:prstGeom>
          <a:noFill/>
          <a:ln w="9525">
            <a:noFill/>
            <a:miter lim="800000"/>
            <a:headEnd/>
            <a:tailEnd/>
          </a:ln>
        </p:spPr>
        <p:txBody>
          <a:bodyPr/>
          <a:lstStyle/>
          <a:p>
            <a:pPr>
              <a:spcBef>
                <a:spcPct val="20000"/>
              </a:spcBef>
              <a:tabLst>
                <a:tab pos="571500" algn="l"/>
                <a:tab pos="1143000" algn="l"/>
              </a:tabLst>
            </a:pPr>
            <a:r>
              <a:rPr lang="en-US" sz="2000" b="1" u="sng" dirty="0">
                <a:solidFill>
                  <a:schemeClr val="accent2"/>
                </a:solidFill>
              </a:rPr>
              <a:t>Decoders and Encoders - Applications</a:t>
            </a:r>
          </a:p>
          <a:p>
            <a:pPr>
              <a:spcBef>
                <a:spcPct val="20000"/>
              </a:spcBef>
              <a:tabLst>
                <a:tab pos="571500" algn="l"/>
                <a:tab pos="1143000" algn="l"/>
              </a:tabLst>
            </a:pPr>
            <a:r>
              <a:rPr lang="en-US" sz="2000" b="1" i="1" dirty="0">
                <a:solidFill>
                  <a:schemeClr val="accent2"/>
                </a:solidFill>
              </a:rPr>
              <a:t>Decoders</a:t>
            </a:r>
            <a:r>
              <a:rPr lang="en-US" sz="2000" dirty="0">
                <a:solidFill>
                  <a:schemeClr val="accent2"/>
                </a:solidFill>
              </a:rPr>
              <a:t> can be used to reduce the number of wires needed to control multiple </a:t>
            </a:r>
            <a:r>
              <a:rPr lang="en-US" sz="2000" u="sng" dirty="0">
                <a:solidFill>
                  <a:schemeClr val="accent2"/>
                </a:solidFill>
              </a:rPr>
              <a:t>outputs.</a:t>
            </a:r>
          </a:p>
          <a:p>
            <a:pPr>
              <a:spcBef>
                <a:spcPct val="20000"/>
              </a:spcBef>
              <a:tabLst>
                <a:tab pos="571500" algn="l"/>
                <a:tab pos="1143000" algn="l"/>
              </a:tabLst>
            </a:pPr>
            <a:r>
              <a:rPr lang="en-US" sz="2000" b="1" i="1" dirty="0">
                <a:solidFill>
                  <a:schemeClr val="accent2"/>
                </a:solidFill>
              </a:rPr>
              <a:t>Encoders</a:t>
            </a:r>
            <a:r>
              <a:rPr lang="en-US" sz="2000" dirty="0">
                <a:solidFill>
                  <a:schemeClr val="accent2"/>
                </a:solidFill>
              </a:rPr>
              <a:t> can be used to reduce the number of wires needed to read multiple </a:t>
            </a:r>
            <a:r>
              <a:rPr lang="en-US" sz="2000" u="sng" dirty="0">
                <a:solidFill>
                  <a:schemeClr val="accent2"/>
                </a:solidFill>
              </a:rPr>
              <a:t>inputs</a:t>
            </a:r>
            <a:r>
              <a:rPr lang="en-US" sz="2000" dirty="0">
                <a:solidFill>
                  <a:schemeClr val="accent2"/>
                </a:solidFill>
              </a:rPr>
              <a:t>.</a:t>
            </a:r>
          </a:p>
          <a:p>
            <a:pPr>
              <a:spcBef>
                <a:spcPct val="20000"/>
              </a:spcBef>
              <a:tabLst>
                <a:tab pos="571500" algn="l"/>
                <a:tab pos="1143000" algn="l"/>
              </a:tabLst>
            </a:pPr>
            <a:r>
              <a:rPr lang="en-US" sz="2000" dirty="0">
                <a:solidFill>
                  <a:schemeClr val="accent2"/>
                </a:solidFill>
              </a:rPr>
              <a:t>These wires might be to external devices or might be within a digital circuit.</a:t>
            </a:r>
          </a:p>
        </p:txBody>
      </p:sp>
      <p:sp>
        <p:nvSpPr>
          <p:cNvPr id="18438" name="Rectangle 6"/>
          <p:cNvSpPr>
            <a:spLocks noChangeArrowheads="1"/>
          </p:cNvSpPr>
          <p:nvPr/>
        </p:nvSpPr>
        <p:spPr bwMode="auto">
          <a:xfrm>
            <a:off x="0" y="1905000"/>
            <a:ext cx="9144000" cy="4953000"/>
          </a:xfrm>
          <a:prstGeom prst="rect">
            <a:avLst/>
          </a:prstGeom>
          <a:noFill/>
          <a:ln w="9525">
            <a:noFill/>
            <a:miter lim="800000"/>
            <a:headEnd/>
            <a:tailEnd/>
          </a:ln>
        </p:spPr>
        <p:txBody>
          <a:bodyPr/>
          <a:lstStyle/>
          <a:p>
            <a:pPr>
              <a:spcBef>
                <a:spcPct val="20000"/>
              </a:spcBef>
              <a:tabLst>
                <a:tab pos="571500" algn="l"/>
                <a:tab pos="1143000" algn="l"/>
              </a:tabLst>
              <a:defRPr/>
            </a:pPr>
            <a:r>
              <a:rPr lang="en-US" sz="2000" b="1" u="sng" dirty="0">
                <a:solidFill>
                  <a:srgbClr val="FF0000"/>
                </a:solidFill>
              </a:rPr>
              <a:t>Encoder Example 1 – Reading 256 external sensors with a computer</a:t>
            </a:r>
          </a:p>
          <a:p>
            <a:pPr>
              <a:spcBef>
                <a:spcPct val="20000"/>
              </a:spcBef>
              <a:tabLst>
                <a:tab pos="228600" algn="l"/>
                <a:tab pos="1143000" algn="l"/>
              </a:tabLst>
              <a:defRPr/>
            </a:pPr>
            <a:r>
              <a:rPr lang="en-US" sz="2000" dirty="0">
                <a:solidFill>
                  <a:srgbClr val="0000FF"/>
                </a:solidFill>
              </a:rPr>
              <a:t>How could your read the status of 256 sensors in a special application where only one sensor would ever be HIGH at a given time.  </a:t>
            </a:r>
          </a:p>
          <a:p>
            <a:pPr marL="228600" indent="-228600">
              <a:spcBef>
                <a:spcPct val="20000"/>
              </a:spcBef>
              <a:buFont typeface="Arial" pitchFamily="34" charset="0"/>
              <a:buChar char="•"/>
              <a:tabLst>
                <a:tab pos="228600" algn="l"/>
                <a:tab pos="1143000" algn="l"/>
              </a:tabLst>
              <a:defRPr/>
            </a:pPr>
            <a:r>
              <a:rPr lang="en-US" sz="2000" b="1" i="1" u="sng" dirty="0">
                <a:solidFill>
                  <a:srgbClr val="0000FF"/>
                </a:solidFill>
              </a:rPr>
              <a:t>One Solution</a:t>
            </a:r>
            <a:r>
              <a:rPr lang="en-US" sz="2000" dirty="0">
                <a:solidFill>
                  <a:srgbClr val="0000FF"/>
                </a:solidFill>
              </a:rPr>
              <a:t>:  Use a 256-pin connector to work with the computer (good luck).  </a:t>
            </a:r>
          </a:p>
          <a:p>
            <a:pPr marL="228600" indent="-228600">
              <a:spcBef>
                <a:spcPct val="20000"/>
              </a:spcBef>
              <a:buFont typeface="Arial" pitchFamily="34" charset="0"/>
              <a:buChar char="•"/>
              <a:tabLst>
                <a:tab pos="228600" algn="l"/>
                <a:tab pos="1143000" algn="l"/>
              </a:tabLst>
              <a:defRPr/>
            </a:pPr>
            <a:r>
              <a:rPr lang="en-US" sz="2000" b="1" i="1" u="sng" dirty="0">
                <a:solidFill>
                  <a:srgbClr val="0000FF"/>
                </a:solidFill>
              </a:rPr>
              <a:t>Better Solution</a:t>
            </a:r>
            <a:r>
              <a:rPr lang="en-US" sz="2000" dirty="0">
                <a:solidFill>
                  <a:srgbClr val="0000FF"/>
                </a:solidFill>
              </a:rPr>
              <a:t>:  Use an </a:t>
            </a:r>
            <a:r>
              <a:rPr lang="en-US" sz="2000" b="1" u="sng" dirty="0">
                <a:solidFill>
                  <a:srgbClr val="FF0000"/>
                </a:solidFill>
              </a:rPr>
              <a:t>256x8 encoder</a:t>
            </a:r>
            <a:r>
              <a:rPr lang="en-US" sz="2000" b="1" dirty="0">
                <a:solidFill>
                  <a:srgbClr val="FF0000"/>
                </a:solidFill>
              </a:rPr>
              <a:t> </a:t>
            </a:r>
            <a:r>
              <a:rPr lang="en-US" sz="2000" dirty="0">
                <a:solidFill>
                  <a:srgbClr val="0000FF"/>
                </a:solidFill>
              </a:rPr>
              <a:t>and use an 8-bit connector on the computer.  The computer could then simply read the code to determine which sensor was activated.</a:t>
            </a:r>
          </a:p>
          <a:p>
            <a:pPr>
              <a:spcBef>
                <a:spcPct val="20000"/>
              </a:spcBef>
              <a:tabLst>
                <a:tab pos="571500" algn="l"/>
                <a:tab pos="1143000" algn="l"/>
              </a:tabLst>
              <a:defRPr/>
            </a:pPr>
            <a:endParaRPr lang="en-US" sz="2000" b="1" dirty="0">
              <a:solidFill>
                <a:srgbClr val="0000FF"/>
              </a:solidFill>
            </a:endParaRPr>
          </a:p>
          <a:p>
            <a:pPr>
              <a:spcBef>
                <a:spcPct val="20000"/>
              </a:spcBef>
              <a:tabLst>
                <a:tab pos="571500" algn="l"/>
                <a:tab pos="1143000" algn="l"/>
              </a:tabLst>
              <a:defRPr/>
            </a:pPr>
            <a:r>
              <a:rPr lang="en-US" sz="2000" b="1" u="sng" dirty="0">
                <a:solidFill>
                  <a:srgbClr val="FF0000"/>
                </a:solidFill>
              </a:rPr>
              <a:t>Encoder Example 2 – Reading a keyboard</a:t>
            </a:r>
          </a:p>
          <a:p>
            <a:pPr marL="228600" indent="-228600">
              <a:spcBef>
                <a:spcPct val="20000"/>
              </a:spcBef>
              <a:buFont typeface="Arial" pitchFamily="34" charset="0"/>
              <a:buChar char="•"/>
              <a:tabLst>
                <a:tab pos="228600" algn="l"/>
                <a:tab pos="1143000" algn="l"/>
              </a:tabLst>
              <a:defRPr/>
            </a:pPr>
            <a:r>
              <a:rPr lang="en-US" sz="2000" dirty="0">
                <a:solidFill>
                  <a:srgbClr val="0000FF"/>
                </a:solidFill>
              </a:rPr>
              <a:t>Encoders are also used in keyboards.  </a:t>
            </a:r>
          </a:p>
          <a:p>
            <a:pPr marL="228600" indent="-228600">
              <a:spcBef>
                <a:spcPct val="20000"/>
              </a:spcBef>
              <a:buFont typeface="Arial" pitchFamily="34" charset="0"/>
              <a:buChar char="•"/>
              <a:tabLst>
                <a:tab pos="228600" algn="l"/>
                <a:tab pos="1143000" algn="l"/>
              </a:tabLst>
              <a:defRPr/>
            </a:pPr>
            <a:r>
              <a:rPr lang="en-US" sz="2000" dirty="0">
                <a:solidFill>
                  <a:srgbClr val="0000FF"/>
                </a:solidFill>
              </a:rPr>
              <a:t>Rather than send over 100 different signals from the keyboard corresponding to the key that has been pressed, the keys are encoded using an ASCII code.  </a:t>
            </a:r>
          </a:p>
          <a:p>
            <a:pPr marL="228600" indent="-228600">
              <a:spcBef>
                <a:spcPct val="20000"/>
              </a:spcBef>
              <a:buFont typeface="Arial" pitchFamily="34" charset="0"/>
              <a:buChar char="•"/>
              <a:tabLst>
                <a:tab pos="228600" algn="l"/>
                <a:tab pos="1143000" algn="l"/>
              </a:tabLst>
              <a:defRPr/>
            </a:pPr>
            <a:r>
              <a:rPr lang="en-US" sz="2000" dirty="0">
                <a:solidFill>
                  <a:srgbClr val="0000FF"/>
                </a:solidFill>
              </a:rPr>
              <a:t>A 7-bit ASCII code is sufficient to represent all keys along with a </a:t>
            </a:r>
            <a:r>
              <a:rPr lang="en-US" sz="2000" b="1" u="sng" dirty="0">
                <a:solidFill>
                  <a:srgbClr val="FF0000"/>
                </a:solidFill>
              </a:rPr>
              <a:t>128x7 encoder</a:t>
            </a:r>
            <a:r>
              <a:rPr lang="en-US" sz="2000" b="1" dirty="0">
                <a:solidFill>
                  <a:srgbClr val="FF0000"/>
                </a:solidFill>
              </a:rPr>
              <a:t>.</a:t>
            </a:r>
          </a:p>
        </p:txBody>
      </p:sp>
      <p:sp>
        <p:nvSpPr>
          <p:cNvPr id="8"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5"/>
          <p:cNvSpPr>
            <a:spLocks noChangeArrowheads="1"/>
          </p:cNvSpPr>
          <p:nvPr/>
        </p:nvSpPr>
        <p:spPr bwMode="auto">
          <a:xfrm>
            <a:off x="0" y="381000"/>
            <a:ext cx="9144000" cy="4038600"/>
          </a:xfrm>
          <a:prstGeom prst="rect">
            <a:avLst/>
          </a:prstGeom>
          <a:noFill/>
          <a:ln w="9525">
            <a:noFill/>
            <a:miter lim="800000"/>
            <a:headEnd/>
            <a:tailEnd/>
          </a:ln>
        </p:spPr>
        <p:txBody>
          <a:bodyPr/>
          <a:lstStyle/>
          <a:p>
            <a:pPr>
              <a:spcBef>
                <a:spcPct val="20000"/>
              </a:spcBef>
              <a:tabLst>
                <a:tab pos="571500" algn="l"/>
                <a:tab pos="1143000" algn="l"/>
              </a:tabLst>
              <a:defRPr/>
            </a:pPr>
            <a:r>
              <a:rPr lang="en-US" sz="2000" b="1" u="sng" dirty="0">
                <a:solidFill>
                  <a:srgbClr val="FF0000"/>
                </a:solidFill>
              </a:rPr>
              <a:t>Encoder Example 3</a:t>
            </a:r>
            <a:r>
              <a:rPr lang="en-US" sz="2000" b="1" dirty="0">
                <a:solidFill>
                  <a:srgbClr val="FF0000"/>
                </a:solidFill>
              </a:rPr>
              <a:t>:  </a:t>
            </a:r>
          </a:p>
          <a:p>
            <a:pPr>
              <a:spcBef>
                <a:spcPct val="20000"/>
              </a:spcBef>
              <a:tabLst>
                <a:tab pos="571500" algn="l"/>
                <a:tab pos="1143000" algn="l"/>
              </a:tabLst>
              <a:defRPr/>
            </a:pPr>
            <a:r>
              <a:rPr lang="en-US" sz="2000" dirty="0">
                <a:solidFill>
                  <a:srgbClr val="0000FF"/>
                </a:solidFill>
              </a:rPr>
              <a:t>In a previous IEEE competition, Computer Engineering students were given the challenge of designing a program to control an HO-scale train.  A track was set up with 32 sensors.  A sensor would read HIGH when the train was over it and LOW otherwise.  A </a:t>
            </a:r>
            <a:r>
              <a:rPr lang="en-US" sz="2000" b="1" u="sng" dirty="0">
                <a:solidFill>
                  <a:srgbClr val="FF0000"/>
                </a:solidFill>
              </a:rPr>
              <a:t>32x5 encoder</a:t>
            </a:r>
            <a:r>
              <a:rPr lang="en-US" sz="2000" b="1" dirty="0">
                <a:solidFill>
                  <a:srgbClr val="0000FF"/>
                </a:solidFill>
              </a:rPr>
              <a:t> </a:t>
            </a:r>
            <a:r>
              <a:rPr lang="en-US" sz="2000" dirty="0">
                <a:solidFill>
                  <a:srgbClr val="0000FF"/>
                </a:solidFill>
              </a:rPr>
              <a:t>was used to encode the sensor information.  The train, track, sensors, and encoder were provided and the distance between the sensors was specified.  Student teams had to write software to:</a:t>
            </a:r>
          </a:p>
          <a:p>
            <a:pPr>
              <a:spcBef>
                <a:spcPct val="20000"/>
              </a:spcBef>
              <a:tabLst>
                <a:tab pos="571500" algn="l"/>
                <a:tab pos="1143000" algn="l"/>
              </a:tabLst>
              <a:defRPr/>
            </a:pPr>
            <a:r>
              <a:rPr lang="en-US" sz="2000" dirty="0">
                <a:solidFill>
                  <a:srgbClr val="0000FF"/>
                </a:solidFill>
              </a:rPr>
              <a:t>1)  stop and start the train at any sensor location</a:t>
            </a:r>
          </a:p>
          <a:p>
            <a:pPr>
              <a:spcBef>
                <a:spcPct val="20000"/>
              </a:spcBef>
              <a:tabLst>
                <a:tab pos="571500" algn="l"/>
                <a:tab pos="1143000" algn="l"/>
              </a:tabLst>
              <a:defRPr/>
            </a:pPr>
            <a:r>
              <a:rPr lang="en-US" sz="2000" dirty="0">
                <a:solidFill>
                  <a:srgbClr val="0000FF"/>
                </a:solidFill>
              </a:rPr>
              <a:t>2)  execute a planned train route</a:t>
            </a:r>
          </a:p>
          <a:p>
            <a:pPr>
              <a:spcBef>
                <a:spcPct val="20000"/>
              </a:spcBef>
              <a:tabLst>
                <a:tab pos="571500" algn="l"/>
                <a:tab pos="1143000" algn="l"/>
              </a:tabLst>
              <a:defRPr/>
            </a:pPr>
            <a:r>
              <a:rPr lang="en-US" sz="2000" dirty="0">
                <a:solidFill>
                  <a:srgbClr val="0000FF"/>
                </a:solidFill>
              </a:rPr>
              <a:t>3)  display the speed of the train</a:t>
            </a:r>
          </a:p>
          <a:p>
            <a:pPr>
              <a:spcBef>
                <a:spcPct val="20000"/>
              </a:spcBef>
              <a:tabLst>
                <a:tab pos="571500" algn="l"/>
                <a:tab pos="1143000" algn="l"/>
              </a:tabLst>
              <a:defRPr/>
            </a:pPr>
            <a:r>
              <a:rPr lang="en-US" sz="2000" dirty="0">
                <a:solidFill>
                  <a:srgbClr val="0000FF"/>
                </a:solidFill>
              </a:rPr>
              <a:t>     etc.</a:t>
            </a:r>
          </a:p>
        </p:txBody>
      </p:sp>
      <p:pic>
        <p:nvPicPr>
          <p:cNvPr id="4103" name="Picture 7" descr="COMPUTER"/>
          <p:cNvPicPr>
            <a:picLocks noChangeAspect="1" noChangeArrowheads="1"/>
          </p:cNvPicPr>
          <p:nvPr/>
        </p:nvPicPr>
        <p:blipFill>
          <a:blip r:embed="rId2" cstate="print"/>
          <a:srcRect/>
          <a:stretch>
            <a:fillRect/>
          </a:stretch>
        </p:blipFill>
        <p:spPr bwMode="auto">
          <a:xfrm>
            <a:off x="1371600" y="5334000"/>
            <a:ext cx="1103313" cy="1168400"/>
          </a:xfrm>
          <a:prstGeom prst="rect">
            <a:avLst/>
          </a:prstGeom>
          <a:noFill/>
          <a:ln w="9525">
            <a:noFill/>
            <a:miter lim="800000"/>
            <a:headEnd/>
            <a:tailEnd/>
          </a:ln>
        </p:spPr>
      </p:pic>
      <p:grpSp>
        <p:nvGrpSpPr>
          <p:cNvPr id="4104" name="Group 8"/>
          <p:cNvGrpSpPr>
            <a:grpSpLocks/>
          </p:cNvGrpSpPr>
          <p:nvPr/>
        </p:nvGrpSpPr>
        <p:grpSpPr bwMode="auto">
          <a:xfrm>
            <a:off x="2057400" y="4191000"/>
            <a:ext cx="6781800" cy="2514600"/>
            <a:chOff x="904" y="2721"/>
            <a:chExt cx="3792" cy="1207"/>
          </a:xfrm>
        </p:grpSpPr>
        <p:grpSp>
          <p:nvGrpSpPr>
            <p:cNvPr id="4106" name="Group 9"/>
            <p:cNvGrpSpPr>
              <a:grpSpLocks/>
            </p:cNvGrpSpPr>
            <p:nvPr/>
          </p:nvGrpSpPr>
          <p:grpSpPr bwMode="auto">
            <a:xfrm>
              <a:off x="2272" y="2784"/>
              <a:ext cx="2424" cy="1144"/>
              <a:chOff x="2272" y="2784"/>
              <a:chExt cx="2424" cy="1144"/>
            </a:xfrm>
          </p:grpSpPr>
          <p:sp>
            <p:nvSpPr>
              <p:cNvPr id="4148" name="Arc 10"/>
              <p:cNvSpPr>
                <a:spLocks/>
              </p:cNvSpPr>
              <p:nvPr/>
            </p:nvSpPr>
            <p:spPr bwMode="auto">
              <a:xfrm flipH="1">
                <a:off x="2304" y="2832"/>
                <a:ext cx="672" cy="528"/>
              </a:xfrm>
              <a:custGeom>
                <a:avLst/>
                <a:gdLst>
                  <a:gd name="T0" fmla="*/ 0 w 21600"/>
                  <a:gd name="T1" fmla="*/ 0 h 21600"/>
                  <a:gd name="T2" fmla="*/ 21 w 21600"/>
                  <a:gd name="T3" fmla="*/ 13 h 21600"/>
                  <a:gd name="T4" fmla="*/ 0 w 21600"/>
                  <a:gd name="T5" fmla="*/ 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p:spPr>
            <p:txBody>
              <a:bodyPr wrap="none" anchor="ctr"/>
              <a:lstStyle/>
              <a:p>
                <a:endParaRPr lang="en-US"/>
              </a:p>
            </p:txBody>
          </p:sp>
          <p:sp>
            <p:nvSpPr>
              <p:cNvPr id="4149" name="Arc 11"/>
              <p:cNvSpPr>
                <a:spLocks/>
              </p:cNvSpPr>
              <p:nvPr/>
            </p:nvSpPr>
            <p:spPr bwMode="auto">
              <a:xfrm rot="10800000" flipH="1" flipV="1">
                <a:off x="3984" y="2832"/>
                <a:ext cx="672" cy="528"/>
              </a:xfrm>
              <a:custGeom>
                <a:avLst/>
                <a:gdLst>
                  <a:gd name="T0" fmla="*/ 0 w 21600"/>
                  <a:gd name="T1" fmla="*/ 0 h 21600"/>
                  <a:gd name="T2" fmla="*/ 21 w 21600"/>
                  <a:gd name="T3" fmla="*/ 13 h 21600"/>
                  <a:gd name="T4" fmla="*/ 0 w 21600"/>
                  <a:gd name="T5" fmla="*/ 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p:spPr>
            <p:txBody>
              <a:bodyPr wrap="none" anchor="ctr"/>
              <a:lstStyle/>
              <a:p>
                <a:endParaRPr lang="en-US"/>
              </a:p>
            </p:txBody>
          </p:sp>
          <p:sp>
            <p:nvSpPr>
              <p:cNvPr id="4150" name="Line 12"/>
              <p:cNvSpPr>
                <a:spLocks noChangeShapeType="1"/>
              </p:cNvSpPr>
              <p:nvPr/>
            </p:nvSpPr>
            <p:spPr bwMode="auto">
              <a:xfrm>
                <a:off x="2976" y="2832"/>
                <a:ext cx="1008" cy="0"/>
              </a:xfrm>
              <a:prstGeom prst="line">
                <a:avLst/>
              </a:prstGeom>
              <a:noFill/>
              <a:ln w="19050">
                <a:solidFill>
                  <a:schemeClr val="tx1"/>
                </a:solidFill>
                <a:round/>
                <a:headEnd/>
                <a:tailEnd/>
              </a:ln>
            </p:spPr>
            <p:txBody>
              <a:bodyPr wrap="none" anchor="ctr"/>
              <a:lstStyle/>
              <a:p>
                <a:endParaRPr lang="en-US"/>
              </a:p>
            </p:txBody>
          </p:sp>
          <p:sp>
            <p:nvSpPr>
              <p:cNvPr id="4151" name="Arc 13"/>
              <p:cNvSpPr>
                <a:spLocks/>
              </p:cNvSpPr>
              <p:nvPr/>
            </p:nvSpPr>
            <p:spPr bwMode="auto">
              <a:xfrm flipH="1">
                <a:off x="2400" y="2928"/>
                <a:ext cx="576" cy="432"/>
              </a:xfrm>
              <a:custGeom>
                <a:avLst/>
                <a:gdLst>
                  <a:gd name="T0" fmla="*/ 0 w 21600"/>
                  <a:gd name="T1" fmla="*/ 0 h 21600"/>
                  <a:gd name="T2" fmla="*/ 15 w 21600"/>
                  <a:gd name="T3" fmla="*/ 9 h 21600"/>
                  <a:gd name="T4" fmla="*/ 0 w 21600"/>
                  <a:gd name="T5" fmla="*/ 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p:spPr>
            <p:txBody>
              <a:bodyPr wrap="none" anchor="ctr"/>
              <a:lstStyle/>
              <a:p>
                <a:endParaRPr lang="en-US"/>
              </a:p>
            </p:txBody>
          </p:sp>
          <p:sp>
            <p:nvSpPr>
              <p:cNvPr id="4152" name="Arc 14"/>
              <p:cNvSpPr>
                <a:spLocks/>
              </p:cNvSpPr>
              <p:nvPr/>
            </p:nvSpPr>
            <p:spPr bwMode="auto">
              <a:xfrm>
                <a:off x="3984" y="2928"/>
                <a:ext cx="576" cy="432"/>
              </a:xfrm>
              <a:custGeom>
                <a:avLst/>
                <a:gdLst>
                  <a:gd name="T0" fmla="*/ 0 w 21600"/>
                  <a:gd name="T1" fmla="*/ 0 h 21600"/>
                  <a:gd name="T2" fmla="*/ 15 w 21600"/>
                  <a:gd name="T3" fmla="*/ 9 h 21600"/>
                  <a:gd name="T4" fmla="*/ 0 w 21600"/>
                  <a:gd name="T5" fmla="*/ 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p:spPr>
            <p:txBody>
              <a:bodyPr wrap="none" anchor="ctr"/>
              <a:lstStyle/>
              <a:p>
                <a:endParaRPr lang="en-US"/>
              </a:p>
            </p:txBody>
          </p:sp>
          <p:sp>
            <p:nvSpPr>
              <p:cNvPr id="4153" name="Line 15"/>
              <p:cNvSpPr>
                <a:spLocks noChangeShapeType="1"/>
              </p:cNvSpPr>
              <p:nvPr/>
            </p:nvSpPr>
            <p:spPr bwMode="auto">
              <a:xfrm>
                <a:off x="2976" y="2928"/>
                <a:ext cx="1008" cy="0"/>
              </a:xfrm>
              <a:prstGeom prst="line">
                <a:avLst/>
              </a:prstGeom>
              <a:noFill/>
              <a:ln w="19050">
                <a:solidFill>
                  <a:schemeClr val="tx1"/>
                </a:solidFill>
                <a:round/>
                <a:headEnd/>
                <a:tailEnd/>
              </a:ln>
            </p:spPr>
            <p:txBody>
              <a:bodyPr wrap="none" anchor="ctr"/>
              <a:lstStyle/>
              <a:p>
                <a:endParaRPr lang="en-US"/>
              </a:p>
            </p:txBody>
          </p:sp>
          <p:sp>
            <p:nvSpPr>
              <p:cNvPr id="4154" name="Line 16"/>
              <p:cNvSpPr>
                <a:spLocks noChangeShapeType="1"/>
              </p:cNvSpPr>
              <p:nvPr/>
            </p:nvSpPr>
            <p:spPr bwMode="auto">
              <a:xfrm>
                <a:off x="3264" y="2784"/>
                <a:ext cx="0" cy="192"/>
              </a:xfrm>
              <a:prstGeom prst="line">
                <a:avLst/>
              </a:prstGeom>
              <a:noFill/>
              <a:ln w="19050">
                <a:solidFill>
                  <a:schemeClr val="tx1"/>
                </a:solidFill>
                <a:round/>
                <a:headEnd/>
                <a:tailEnd/>
              </a:ln>
            </p:spPr>
            <p:txBody>
              <a:bodyPr wrap="none" anchor="ctr"/>
              <a:lstStyle/>
              <a:p>
                <a:endParaRPr lang="en-US"/>
              </a:p>
            </p:txBody>
          </p:sp>
          <p:sp>
            <p:nvSpPr>
              <p:cNvPr id="4155" name="Line 17"/>
              <p:cNvSpPr>
                <a:spLocks noChangeShapeType="1"/>
              </p:cNvSpPr>
              <p:nvPr/>
            </p:nvSpPr>
            <p:spPr bwMode="auto">
              <a:xfrm>
                <a:off x="3360" y="2784"/>
                <a:ext cx="0" cy="192"/>
              </a:xfrm>
              <a:prstGeom prst="line">
                <a:avLst/>
              </a:prstGeom>
              <a:noFill/>
              <a:ln w="19050">
                <a:solidFill>
                  <a:schemeClr val="tx1"/>
                </a:solidFill>
                <a:round/>
                <a:headEnd/>
                <a:tailEnd/>
              </a:ln>
            </p:spPr>
            <p:txBody>
              <a:bodyPr wrap="none" anchor="ctr"/>
              <a:lstStyle/>
              <a:p>
                <a:endParaRPr lang="en-US"/>
              </a:p>
            </p:txBody>
          </p:sp>
          <p:sp>
            <p:nvSpPr>
              <p:cNvPr id="4156" name="Line 18"/>
              <p:cNvSpPr>
                <a:spLocks noChangeShapeType="1"/>
              </p:cNvSpPr>
              <p:nvPr/>
            </p:nvSpPr>
            <p:spPr bwMode="auto">
              <a:xfrm>
                <a:off x="3456" y="2784"/>
                <a:ext cx="0" cy="192"/>
              </a:xfrm>
              <a:prstGeom prst="line">
                <a:avLst/>
              </a:prstGeom>
              <a:noFill/>
              <a:ln w="19050">
                <a:solidFill>
                  <a:schemeClr val="tx1"/>
                </a:solidFill>
                <a:round/>
                <a:headEnd/>
                <a:tailEnd/>
              </a:ln>
            </p:spPr>
            <p:txBody>
              <a:bodyPr wrap="none" anchor="ctr"/>
              <a:lstStyle/>
              <a:p>
                <a:endParaRPr lang="en-US"/>
              </a:p>
            </p:txBody>
          </p:sp>
          <p:sp>
            <p:nvSpPr>
              <p:cNvPr id="4157" name="Line 19"/>
              <p:cNvSpPr>
                <a:spLocks noChangeShapeType="1"/>
              </p:cNvSpPr>
              <p:nvPr/>
            </p:nvSpPr>
            <p:spPr bwMode="auto">
              <a:xfrm>
                <a:off x="3552" y="2784"/>
                <a:ext cx="0" cy="192"/>
              </a:xfrm>
              <a:prstGeom prst="line">
                <a:avLst/>
              </a:prstGeom>
              <a:noFill/>
              <a:ln w="19050">
                <a:solidFill>
                  <a:schemeClr val="tx1"/>
                </a:solidFill>
                <a:round/>
                <a:headEnd/>
                <a:tailEnd/>
              </a:ln>
            </p:spPr>
            <p:txBody>
              <a:bodyPr wrap="none" anchor="ctr"/>
              <a:lstStyle/>
              <a:p>
                <a:endParaRPr lang="en-US"/>
              </a:p>
            </p:txBody>
          </p:sp>
          <p:sp>
            <p:nvSpPr>
              <p:cNvPr id="4158" name="Line 20"/>
              <p:cNvSpPr>
                <a:spLocks noChangeShapeType="1"/>
              </p:cNvSpPr>
              <p:nvPr/>
            </p:nvSpPr>
            <p:spPr bwMode="auto">
              <a:xfrm>
                <a:off x="3648" y="2784"/>
                <a:ext cx="0" cy="192"/>
              </a:xfrm>
              <a:prstGeom prst="line">
                <a:avLst/>
              </a:prstGeom>
              <a:noFill/>
              <a:ln w="19050">
                <a:solidFill>
                  <a:schemeClr val="tx1"/>
                </a:solidFill>
                <a:round/>
                <a:headEnd/>
                <a:tailEnd/>
              </a:ln>
            </p:spPr>
            <p:txBody>
              <a:bodyPr wrap="none" anchor="ctr"/>
              <a:lstStyle/>
              <a:p>
                <a:endParaRPr lang="en-US"/>
              </a:p>
            </p:txBody>
          </p:sp>
          <p:sp>
            <p:nvSpPr>
              <p:cNvPr id="4159" name="Line 21"/>
              <p:cNvSpPr>
                <a:spLocks noChangeShapeType="1"/>
              </p:cNvSpPr>
              <p:nvPr/>
            </p:nvSpPr>
            <p:spPr bwMode="auto">
              <a:xfrm>
                <a:off x="3744" y="2784"/>
                <a:ext cx="0" cy="192"/>
              </a:xfrm>
              <a:prstGeom prst="line">
                <a:avLst/>
              </a:prstGeom>
              <a:noFill/>
              <a:ln w="19050">
                <a:solidFill>
                  <a:schemeClr val="tx1"/>
                </a:solidFill>
                <a:round/>
                <a:headEnd/>
                <a:tailEnd/>
              </a:ln>
            </p:spPr>
            <p:txBody>
              <a:bodyPr wrap="none" anchor="ctr"/>
              <a:lstStyle/>
              <a:p>
                <a:endParaRPr lang="en-US"/>
              </a:p>
            </p:txBody>
          </p:sp>
          <p:sp>
            <p:nvSpPr>
              <p:cNvPr id="4160" name="Line 22"/>
              <p:cNvSpPr>
                <a:spLocks noChangeShapeType="1"/>
              </p:cNvSpPr>
              <p:nvPr/>
            </p:nvSpPr>
            <p:spPr bwMode="auto">
              <a:xfrm>
                <a:off x="3840" y="2784"/>
                <a:ext cx="0" cy="192"/>
              </a:xfrm>
              <a:prstGeom prst="line">
                <a:avLst/>
              </a:prstGeom>
              <a:noFill/>
              <a:ln w="19050">
                <a:solidFill>
                  <a:schemeClr val="tx1"/>
                </a:solidFill>
                <a:round/>
                <a:headEnd/>
                <a:tailEnd/>
              </a:ln>
            </p:spPr>
            <p:txBody>
              <a:bodyPr wrap="none" anchor="ctr"/>
              <a:lstStyle/>
              <a:p>
                <a:endParaRPr lang="en-US"/>
              </a:p>
            </p:txBody>
          </p:sp>
          <p:sp>
            <p:nvSpPr>
              <p:cNvPr id="4161" name="Line 23"/>
              <p:cNvSpPr>
                <a:spLocks noChangeShapeType="1"/>
              </p:cNvSpPr>
              <p:nvPr/>
            </p:nvSpPr>
            <p:spPr bwMode="auto">
              <a:xfrm>
                <a:off x="3936" y="2784"/>
                <a:ext cx="0" cy="192"/>
              </a:xfrm>
              <a:prstGeom prst="line">
                <a:avLst/>
              </a:prstGeom>
              <a:noFill/>
              <a:ln w="19050">
                <a:solidFill>
                  <a:schemeClr val="tx1"/>
                </a:solidFill>
                <a:round/>
                <a:headEnd/>
                <a:tailEnd/>
              </a:ln>
            </p:spPr>
            <p:txBody>
              <a:bodyPr wrap="none" anchor="ctr"/>
              <a:lstStyle/>
              <a:p>
                <a:endParaRPr lang="en-US"/>
              </a:p>
            </p:txBody>
          </p:sp>
          <p:sp>
            <p:nvSpPr>
              <p:cNvPr id="4162" name="Line 24"/>
              <p:cNvSpPr>
                <a:spLocks noChangeShapeType="1"/>
              </p:cNvSpPr>
              <p:nvPr/>
            </p:nvSpPr>
            <p:spPr bwMode="auto">
              <a:xfrm>
                <a:off x="4008" y="2784"/>
                <a:ext cx="0" cy="192"/>
              </a:xfrm>
              <a:prstGeom prst="line">
                <a:avLst/>
              </a:prstGeom>
              <a:noFill/>
              <a:ln w="19050">
                <a:solidFill>
                  <a:schemeClr val="tx1"/>
                </a:solidFill>
                <a:round/>
                <a:headEnd/>
                <a:tailEnd/>
              </a:ln>
            </p:spPr>
            <p:txBody>
              <a:bodyPr wrap="none" anchor="ctr"/>
              <a:lstStyle/>
              <a:p>
                <a:endParaRPr lang="en-US"/>
              </a:p>
            </p:txBody>
          </p:sp>
          <p:sp>
            <p:nvSpPr>
              <p:cNvPr id="4163" name="Line 25"/>
              <p:cNvSpPr>
                <a:spLocks noChangeShapeType="1"/>
              </p:cNvSpPr>
              <p:nvPr/>
            </p:nvSpPr>
            <p:spPr bwMode="auto">
              <a:xfrm>
                <a:off x="2976" y="2784"/>
                <a:ext cx="0" cy="192"/>
              </a:xfrm>
              <a:prstGeom prst="line">
                <a:avLst/>
              </a:prstGeom>
              <a:noFill/>
              <a:ln w="19050">
                <a:solidFill>
                  <a:schemeClr val="tx1"/>
                </a:solidFill>
                <a:round/>
                <a:headEnd/>
                <a:tailEnd/>
              </a:ln>
            </p:spPr>
            <p:txBody>
              <a:bodyPr wrap="none" anchor="ctr"/>
              <a:lstStyle/>
              <a:p>
                <a:endParaRPr lang="en-US"/>
              </a:p>
            </p:txBody>
          </p:sp>
          <p:sp>
            <p:nvSpPr>
              <p:cNvPr id="4164" name="Line 26"/>
              <p:cNvSpPr>
                <a:spLocks noChangeShapeType="1"/>
              </p:cNvSpPr>
              <p:nvPr/>
            </p:nvSpPr>
            <p:spPr bwMode="auto">
              <a:xfrm>
                <a:off x="3072" y="2784"/>
                <a:ext cx="0" cy="192"/>
              </a:xfrm>
              <a:prstGeom prst="line">
                <a:avLst/>
              </a:prstGeom>
              <a:noFill/>
              <a:ln w="19050">
                <a:solidFill>
                  <a:schemeClr val="tx1"/>
                </a:solidFill>
                <a:round/>
                <a:headEnd/>
                <a:tailEnd/>
              </a:ln>
            </p:spPr>
            <p:txBody>
              <a:bodyPr wrap="none" anchor="ctr"/>
              <a:lstStyle/>
              <a:p>
                <a:endParaRPr lang="en-US"/>
              </a:p>
            </p:txBody>
          </p:sp>
          <p:sp>
            <p:nvSpPr>
              <p:cNvPr id="4165" name="Line 27"/>
              <p:cNvSpPr>
                <a:spLocks noChangeShapeType="1"/>
              </p:cNvSpPr>
              <p:nvPr/>
            </p:nvSpPr>
            <p:spPr bwMode="auto">
              <a:xfrm>
                <a:off x="3168" y="2784"/>
                <a:ext cx="0" cy="192"/>
              </a:xfrm>
              <a:prstGeom prst="line">
                <a:avLst/>
              </a:prstGeom>
              <a:noFill/>
              <a:ln w="19050">
                <a:solidFill>
                  <a:schemeClr val="tx1"/>
                </a:solidFill>
                <a:round/>
                <a:headEnd/>
                <a:tailEnd/>
              </a:ln>
            </p:spPr>
            <p:txBody>
              <a:bodyPr wrap="none" anchor="ctr"/>
              <a:lstStyle/>
              <a:p>
                <a:endParaRPr lang="en-US"/>
              </a:p>
            </p:txBody>
          </p:sp>
          <p:grpSp>
            <p:nvGrpSpPr>
              <p:cNvPr id="4166" name="Group 28"/>
              <p:cNvGrpSpPr>
                <a:grpSpLocks/>
              </p:cNvGrpSpPr>
              <p:nvPr/>
            </p:nvGrpSpPr>
            <p:grpSpPr bwMode="auto">
              <a:xfrm>
                <a:off x="2272" y="2784"/>
                <a:ext cx="624" cy="572"/>
                <a:chOff x="2272" y="2784"/>
                <a:chExt cx="624" cy="572"/>
              </a:xfrm>
            </p:grpSpPr>
            <p:sp>
              <p:nvSpPr>
                <p:cNvPr id="4217" name="Line 29"/>
                <p:cNvSpPr>
                  <a:spLocks noChangeShapeType="1"/>
                </p:cNvSpPr>
                <p:nvPr/>
              </p:nvSpPr>
              <p:spPr bwMode="auto">
                <a:xfrm>
                  <a:off x="2708" y="2816"/>
                  <a:ext cx="44" cy="172"/>
                </a:xfrm>
                <a:prstGeom prst="line">
                  <a:avLst/>
                </a:prstGeom>
                <a:noFill/>
                <a:ln w="19050">
                  <a:solidFill>
                    <a:schemeClr val="tx1"/>
                  </a:solidFill>
                  <a:round/>
                  <a:headEnd/>
                  <a:tailEnd/>
                </a:ln>
              </p:spPr>
              <p:txBody>
                <a:bodyPr wrap="none" anchor="ctr"/>
                <a:lstStyle/>
                <a:p>
                  <a:endParaRPr lang="en-US"/>
                </a:p>
              </p:txBody>
            </p:sp>
            <p:sp>
              <p:nvSpPr>
                <p:cNvPr id="4218" name="Line 30"/>
                <p:cNvSpPr>
                  <a:spLocks noChangeShapeType="1"/>
                </p:cNvSpPr>
                <p:nvPr/>
              </p:nvSpPr>
              <p:spPr bwMode="auto">
                <a:xfrm>
                  <a:off x="2788" y="2792"/>
                  <a:ext cx="40" cy="196"/>
                </a:xfrm>
                <a:prstGeom prst="line">
                  <a:avLst/>
                </a:prstGeom>
                <a:noFill/>
                <a:ln w="19050">
                  <a:solidFill>
                    <a:schemeClr val="tx1"/>
                  </a:solidFill>
                  <a:round/>
                  <a:headEnd/>
                  <a:tailEnd/>
                </a:ln>
              </p:spPr>
              <p:txBody>
                <a:bodyPr wrap="none" anchor="ctr"/>
                <a:lstStyle/>
                <a:p>
                  <a:endParaRPr lang="en-US"/>
                </a:p>
              </p:txBody>
            </p:sp>
            <p:sp>
              <p:nvSpPr>
                <p:cNvPr id="4219" name="Line 31"/>
                <p:cNvSpPr>
                  <a:spLocks noChangeShapeType="1"/>
                </p:cNvSpPr>
                <p:nvPr/>
              </p:nvSpPr>
              <p:spPr bwMode="auto">
                <a:xfrm>
                  <a:off x="2872" y="2784"/>
                  <a:ext cx="24" cy="192"/>
                </a:xfrm>
                <a:prstGeom prst="line">
                  <a:avLst/>
                </a:prstGeom>
                <a:noFill/>
                <a:ln w="19050">
                  <a:solidFill>
                    <a:schemeClr val="tx1"/>
                  </a:solidFill>
                  <a:round/>
                  <a:headEnd/>
                  <a:tailEnd/>
                </a:ln>
              </p:spPr>
              <p:txBody>
                <a:bodyPr wrap="none" anchor="ctr"/>
                <a:lstStyle/>
                <a:p>
                  <a:endParaRPr lang="en-US"/>
                </a:p>
              </p:txBody>
            </p:sp>
            <p:sp>
              <p:nvSpPr>
                <p:cNvPr id="4220" name="Line 32"/>
                <p:cNvSpPr>
                  <a:spLocks noChangeShapeType="1"/>
                </p:cNvSpPr>
                <p:nvPr/>
              </p:nvSpPr>
              <p:spPr bwMode="auto">
                <a:xfrm>
                  <a:off x="2276" y="3264"/>
                  <a:ext cx="168" cy="48"/>
                </a:xfrm>
                <a:prstGeom prst="line">
                  <a:avLst/>
                </a:prstGeom>
                <a:noFill/>
                <a:ln w="19050">
                  <a:solidFill>
                    <a:schemeClr val="tx1"/>
                  </a:solidFill>
                  <a:round/>
                  <a:headEnd/>
                  <a:tailEnd/>
                </a:ln>
              </p:spPr>
              <p:txBody>
                <a:bodyPr wrap="none" anchor="ctr"/>
                <a:lstStyle/>
                <a:p>
                  <a:endParaRPr lang="en-US"/>
                </a:p>
              </p:txBody>
            </p:sp>
            <p:sp>
              <p:nvSpPr>
                <p:cNvPr id="4221" name="Line 33"/>
                <p:cNvSpPr>
                  <a:spLocks noChangeShapeType="1"/>
                </p:cNvSpPr>
                <p:nvPr/>
              </p:nvSpPr>
              <p:spPr bwMode="auto">
                <a:xfrm>
                  <a:off x="2308" y="3180"/>
                  <a:ext cx="140" cy="80"/>
                </a:xfrm>
                <a:prstGeom prst="line">
                  <a:avLst/>
                </a:prstGeom>
                <a:noFill/>
                <a:ln w="19050">
                  <a:solidFill>
                    <a:schemeClr val="tx1"/>
                  </a:solidFill>
                  <a:round/>
                  <a:headEnd/>
                  <a:tailEnd/>
                </a:ln>
              </p:spPr>
              <p:txBody>
                <a:bodyPr wrap="none" anchor="ctr"/>
                <a:lstStyle/>
                <a:p>
                  <a:endParaRPr lang="en-US"/>
                </a:p>
              </p:txBody>
            </p:sp>
            <p:sp>
              <p:nvSpPr>
                <p:cNvPr id="4222" name="Line 34"/>
                <p:cNvSpPr>
                  <a:spLocks noChangeShapeType="1"/>
                </p:cNvSpPr>
                <p:nvPr/>
              </p:nvSpPr>
              <p:spPr bwMode="auto">
                <a:xfrm>
                  <a:off x="2272" y="3356"/>
                  <a:ext cx="152" cy="0"/>
                </a:xfrm>
                <a:prstGeom prst="line">
                  <a:avLst/>
                </a:prstGeom>
                <a:noFill/>
                <a:ln w="19050">
                  <a:solidFill>
                    <a:schemeClr val="tx1"/>
                  </a:solidFill>
                  <a:round/>
                  <a:headEnd/>
                  <a:tailEnd/>
                </a:ln>
              </p:spPr>
              <p:txBody>
                <a:bodyPr wrap="none" anchor="ctr"/>
                <a:lstStyle/>
                <a:p>
                  <a:endParaRPr lang="en-US"/>
                </a:p>
              </p:txBody>
            </p:sp>
            <p:sp>
              <p:nvSpPr>
                <p:cNvPr id="4223" name="Line 35"/>
                <p:cNvSpPr>
                  <a:spLocks noChangeShapeType="1"/>
                </p:cNvSpPr>
                <p:nvPr/>
              </p:nvSpPr>
              <p:spPr bwMode="auto">
                <a:xfrm>
                  <a:off x="2408" y="3036"/>
                  <a:ext cx="100" cy="116"/>
                </a:xfrm>
                <a:prstGeom prst="line">
                  <a:avLst/>
                </a:prstGeom>
                <a:noFill/>
                <a:ln w="19050">
                  <a:solidFill>
                    <a:schemeClr val="tx1"/>
                  </a:solidFill>
                  <a:round/>
                  <a:headEnd/>
                  <a:tailEnd/>
                </a:ln>
              </p:spPr>
              <p:txBody>
                <a:bodyPr wrap="none" anchor="ctr"/>
                <a:lstStyle/>
                <a:p>
                  <a:endParaRPr lang="en-US"/>
                </a:p>
              </p:txBody>
            </p:sp>
            <p:sp>
              <p:nvSpPr>
                <p:cNvPr id="4224" name="Line 36"/>
                <p:cNvSpPr>
                  <a:spLocks noChangeShapeType="1"/>
                </p:cNvSpPr>
                <p:nvPr/>
              </p:nvSpPr>
              <p:spPr bwMode="auto">
                <a:xfrm>
                  <a:off x="2464" y="2968"/>
                  <a:ext cx="88" cy="140"/>
                </a:xfrm>
                <a:prstGeom prst="line">
                  <a:avLst/>
                </a:prstGeom>
                <a:noFill/>
                <a:ln w="19050">
                  <a:solidFill>
                    <a:schemeClr val="tx1"/>
                  </a:solidFill>
                  <a:round/>
                  <a:headEnd/>
                  <a:tailEnd/>
                </a:ln>
              </p:spPr>
              <p:txBody>
                <a:bodyPr wrap="none" anchor="ctr"/>
                <a:lstStyle/>
                <a:p>
                  <a:endParaRPr lang="en-US"/>
                </a:p>
              </p:txBody>
            </p:sp>
            <p:sp>
              <p:nvSpPr>
                <p:cNvPr id="4225" name="Line 37"/>
                <p:cNvSpPr>
                  <a:spLocks noChangeShapeType="1"/>
                </p:cNvSpPr>
                <p:nvPr/>
              </p:nvSpPr>
              <p:spPr bwMode="auto">
                <a:xfrm>
                  <a:off x="2340" y="3096"/>
                  <a:ext cx="136" cy="116"/>
                </a:xfrm>
                <a:prstGeom prst="line">
                  <a:avLst/>
                </a:prstGeom>
                <a:noFill/>
                <a:ln w="19050">
                  <a:solidFill>
                    <a:schemeClr val="tx1"/>
                  </a:solidFill>
                  <a:round/>
                  <a:headEnd/>
                  <a:tailEnd/>
                </a:ln>
              </p:spPr>
              <p:txBody>
                <a:bodyPr wrap="none" anchor="ctr"/>
                <a:lstStyle/>
                <a:p>
                  <a:endParaRPr lang="en-US"/>
                </a:p>
              </p:txBody>
            </p:sp>
            <p:sp>
              <p:nvSpPr>
                <p:cNvPr id="4226" name="Line 38"/>
                <p:cNvSpPr>
                  <a:spLocks noChangeShapeType="1"/>
                </p:cNvSpPr>
                <p:nvPr/>
              </p:nvSpPr>
              <p:spPr bwMode="auto">
                <a:xfrm>
                  <a:off x="2620" y="2860"/>
                  <a:ext cx="64" cy="164"/>
                </a:xfrm>
                <a:prstGeom prst="line">
                  <a:avLst/>
                </a:prstGeom>
                <a:noFill/>
                <a:ln w="19050">
                  <a:solidFill>
                    <a:schemeClr val="tx1"/>
                  </a:solidFill>
                  <a:round/>
                  <a:headEnd/>
                  <a:tailEnd/>
                </a:ln>
              </p:spPr>
              <p:txBody>
                <a:bodyPr wrap="none" anchor="ctr"/>
                <a:lstStyle/>
                <a:p>
                  <a:endParaRPr lang="en-US"/>
                </a:p>
              </p:txBody>
            </p:sp>
            <p:sp>
              <p:nvSpPr>
                <p:cNvPr id="4227" name="Line 39"/>
                <p:cNvSpPr>
                  <a:spLocks noChangeShapeType="1"/>
                </p:cNvSpPr>
                <p:nvPr/>
              </p:nvSpPr>
              <p:spPr bwMode="auto">
                <a:xfrm>
                  <a:off x="2528" y="2912"/>
                  <a:ext cx="84" cy="160"/>
                </a:xfrm>
                <a:prstGeom prst="line">
                  <a:avLst/>
                </a:prstGeom>
                <a:noFill/>
                <a:ln w="19050">
                  <a:solidFill>
                    <a:schemeClr val="tx1"/>
                  </a:solidFill>
                  <a:round/>
                  <a:headEnd/>
                  <a:tailEnd/>
                </a:ln>
              </p:spPr>
              <p:txBody>
                <a:bodyPr wrap="none" anchor="ctr"/>
                <a:lstStyle/>
                <a:p>
                  <a:endParaRPr lang="en-US"/>
                </a:p>
              </p:txBody>
            </p:sp>
          </p:grpSp>
          <p:grpSp>
            <p:nvGrpSpPr>
              <p:cNvPr id="4167" name="Group 40"/>
              <p:cNvGrpSpPr>
                <a:grpSpLocks/>
              </p:cNvGrpSpPr>
              <p:nvPr/>
            </p:nvGrpSpPr>
            <p:grpSpPr bwMode="auto">
              <a:xfrm flipH="1">
                <a:off x="4068" y="2788"/>
                <a:ext cx="624" cy="572"/>
                <a:chOff x="2272" y="2784"/>
                <a:chExt cx="624" cy="572"/>
              </a:xfrm>
            </p:grpSpPr>
            <p:sp>
              <p:nvSpPr>
                <p:cNvPr id="4206" name="Line 41"/>
                <p:cNvSpPr>
                  <a:spLocks noChangeShapeType="1"/>
                </p:cNvSpPr>
                <p:nvPr/>
              </p:nvSpPr>
              <p:spPr bwMode="auto">
                <a:xfrm>
                  <a:off x="2708" y="2816"/>
                  <a:ext cx="44" cy="172"/>
                </a:xfrm>
                <a:prstGeom prst="line">
                  <a:avLst/>
                </a:prstGeom>
                <a:noFill/>
                <a:ln w="19050">
                  <a:solidFill>
                    <a:schemeClr val="tx1"/>
                  </a:solidFill>
                  <a:round/>
                  <a:headEnd/>
                  <a:tailEnd/>
                </a:ln>
              </p:spPr>
              <p:txBody>
                <a:bodyPr wrap="none" anchor="ctr"/>
                <a:lstStyle/>
                <a:p>
                  <a:endParaRPr lang="en-US"/>
                </a:p>
              </p:txBody>
            </p:sp>
            <p:sp>
              <p:nvSpPr>
                <p:cNvPr id="4207" name="Line 42"/>
                <p:cNvSpPr>
                  <a:spLocks noChangeShapeType="1"/>
                </p:cNvSpPr>
                <p:nvPr/>
              </p:nvSpPr>
              <p:spPr bwMode="auto">
                <a:xfrm>
                  <a:off x="2788" y="2792"/>
                  <a:ext cx="40" cy="196"/>
                </a:xfrm>
                <a:prstGeom prst="line">
                  <a:avLst/>
                </a:prstGeom>
                <a:noFill/>
                <a:ln w="19050">
                  <a:solidFill>
                    <a:schemeClr val="tx1"/>
                  </a:solidFill>
                  <a:round/>
                  <a:headEnd/>
                  <a:tailEnd/>
                </a:ln>
              </p:spPr>
              <p:txBody>
                <a:bodyPr wrap="none" anchor="ctr"/>
                <a:lstStyle/>
                <a:p>
                  <a:endParaRPr lang="en-US"/>
                </a:p>
              </p:txBody>
            </p:sp>
            <p:sp>
              <p:nvSpPr>
                <p:cNvPr id="4208" name="Line 43"/>
                <p:cNvSpPr>
                  <a:spLocks noChangeShapeType="1"/>
                </p:cNvSpPr>
                <p:nvPr/>
              </p:nvSpPr>
              <p:spPr bwMode="auto">
                <a:xfrm>
                  <a:off x="2872" y="2784"/>
                  <a:ext cx="24" cy="192"/>
                </a:xfrm>
                <a:prstGeom prst="line">
                  <a:avLst/>
                </a:prstGeom>
                <a:noFill/>
                <a:ln w="19050">
                  <a:solidFill>
                    <a:schemeClr val="tx1"/>
                  </a:solidFill>
                  <a:round/>
                  <a:headEnd/>
                  <a:tailEnd/>
                </a:ln>
              </p:spPr>
              <p:txBody>
                <a:bodyPr wrap="none" anchor="ctr"/>
                <a:lstStyle/>
                <a:p>
                  <a:endParaRPr lang="en-US"/>
                </a:p>
              </p:txBody>
            </p:sp>
            <p:sp>
              <p:nvSpPr>
                <p:cNvPr id="4209" name="Line 44"/>
                <p:cNvSpPr>
                  <a:spLocks noChangeShapeType="1"/>
                </p:cNvSpPr>
                <p:nvPr/>
              </p:nvSpPr>
              <p:spPr bwMode="auto">
                <a:xfrm>
                  <a:off x="2276" y="3264"/>
                  <a:ext cx="168" cy="48"/>
                </a:xfrm>
                <a:prstGeom prst="line">
                  <a:avLst/>
                </a:prstGeom>
                <a:noFill/>
                <a:ln w="19050">
                  <a:solidFill>
                    <a:schemeClr val="tx1"/>
                  </a:solidFill>
                  <a:round/>
                  <a:headEnd/>
                  <a:tailEnd/>
                </a:ln>
              </p:spPr>
              <p:txBody>
                <a:bodyPr wrap="none" anchor="ctr"/>
                <a:lstStyle/>
                <a:p>
                  <a:endParaRPr lang="en-US"/>
                </a:p>
              </p:txBody>
            </p:sp>
            <p:sp>
              <p:nvSpPr>
                <p:cNvPr id="4210" name="Line 45"/>
                <p:cNvSpPr>
                  <a:spLocks noChangeShapeType="1"/>
                </p:cNvSpPr>
                <p:nvPr/>
              </p:nvSpPr>
              <p:spPr bwMode="auto">
                <a:xfrm>
                  <a:off x="2308" y="3180"/>
                  <a:ext cx="140" cy="80"/>
                </a:xfrm>
                <a:prstGeom prst="line">
                  <a:avLst/>
                </a:prstGeom>
                <a:noFill/>
                <a:ln w="19050">
                  <a:solidFill>
                    <a:schemeClr val="tx1"/>
                  </a:solidFill>
                  <a:round/>
                  <a:headEnd/>
                  <a:tailEnd/>
                </a:ln>
              </p:spPr>
              <p:txBody>
                <a:bodyPr wrap="none" anchor="ctr"/>
                <a:lstStyle/>
                <a:p>
                  <a:endParaRPr lang="en-US"/>
                </a:p>
              </p:txBody>
            </p:sp>
            <p:sp>
              <p:nvSpPr>
                <p:cNvPr id="4211" name="Line 46"/>
                <p:cNvSpPr>
                  <a:spLocks noChangeShapeType="1"/>
                </p:cNvSpPr>
                <p:nvPr/>
              </p:nvSpPr>
              <p:spPr bwMode="auto">
                <a:xfrm>
                  <a:off x="2272" y="3356"/>
                  <a:ext cx="152" cy="0"/>
                </a:xfrm>
                <a:prstGeom prst="line">
                  <a:avLst/>
                </a:prstGeom>
                <a:noFill/>
                <a:ln w="19050">
                  <a:solidFill>
                    <a:schemeClr val="tx1"/>
                  </a:solidFill>
                  <a:round/>
                  <a:headEnd/>
                  <a:tailEnd/>
                </a:ln>
              </p:spPr>
              <p:txBody>
                <a:bodyPr wrap="none" anchor="ctr"/>
                <a:lstStyle/>
                <a:p>
                  <a:endParaRPr lang="en-US"/>
                </a:p>
              </p:txBody>
            </p:sp>
            <p:sp>
              <p:nvSpPr>
                <p:cNvPr id="4212" name="Line 47"/>
                <p:cNvSpPr>
                  <a:spLocks noChangeShapeType="1"/>
                </p:cNvSpPr>
                <p:nvPr/>
              </p:nvSpPr>
              <p:spPr bwMode="auto">
                <a:xfrm>
                  <a:off x="2408" y="3036"/>
                  <a:ext cx="100" cy="116"/>
                </a:xfrm>
                <a:prstGeom prst="line">
                  <a:avLst/>
                </a:prstGeom>
                <a:noFill/>
                <a:ln w="19050">
                  <a:solidFill>
                    <a:schemeClr val="tx1"/>
                  </a:solidFill>
                  <a:round/>
                  <a:headEnd/>
                  <a:tailEnd/>
                </a:ln>
              </p:spPr>
              <p:txBody>
                <a:bodyPr wrap="none" anchor="ctr"/>
                <a:lstStyle/>
                <a:p>
                  <a:endParaRPr lang="en-US"/>
                </a:p>
              </p:txBody>
            </p:sp>
            <p:sp>
              <p:nvSpPr>
                <p:cNvPr id="4213" name="Line 48"/>
                <p:cNvSpPr>
                  <a:spLocks noChangeShapeType="1"/>
                </p:cNvSpPr>
                <p:nvPr/>
              </p:nvSpPr>
              <p:spPr bwMode="auto">
                <a:xfrm>
                  <a:off x="2464" y="2968"/>
                  <a:ext cx="88" cy="140"/>
                </a:xfrm>
                <a:prstGeom prst="line">
                  <a:avLst/>
                </a:prstGeom>
                <a:noFill/>
                <a:ln w="19050">
                  <a:solidFill>
                    <a:schemeClr val="tx1"/>
                  </a:solidFill>
                  <a:round/>
                  <a:headEnd/>
                  <a:tailEnd/>
                </a:ln>
              </p:spPr>
              <p:txBody>
                <a:bodyPr wrap="none" anchor="ctr"/>
                <a:lstStyle/>
                <a:p>
                  <a:endParaRPr lang="en-US"/>
                </a:p>
              </p:txBody>
            </p:sp>
            <p:sp>
              <p:nvSpPr>
                <p:cNvPr id="4214" name="Line 49"/>
                <p:cNvSpPr>
                  <a:spLocks noChangeShapeType="1"/>
                </p:cNvSpPr>
                <p:nvPr/>
              </p:nvSpPr>
              <p:spPr bwMode="auto">
                <a:xfrm>
                  <a:off x="2340" y="3096"/>
                  <a:ext cx="136" cy="116"/>
                </a:xfrm>
                <a:prstGeom prst="line">
                  <a:avLst/>
                </a:prstGeom>
                <a:noFill/>
                <a:ln w="19050">
                  <a:solidFill>
                    <a:schemeClr val="tx1"/>
                  </a:solidFill>
                  <a:round/>
                  <a:headEnd/>
                  <a:tailEnd/>
                </a:ln>
              </p:spPr>
              <p:txBody>
                <a:bodyPr wrap="none" anchor="ctr"/>
                <a:lstStyle/>
                <a:p>
                  <a:endParaRPr lang="en-US"/>
                </a:p>
              </p:txBody>
            </p:sp>
            <p:sp>
              <p:nvSpPr>
                <p:cNvPr id="4215" name="Line 50"/>
                <p:cNvSpPr>
                  <a:spLocks noChangeShapeType="1"/>
                </p:cNvSpPr>
                <p:nvPr/>
              </p:nvSpPr>
              <p:spPr bwMode="auto">
                <a:xfrm>
                  <a:off x="2620" y="2860"/>
                  <a:ext cx="64" cy="164"/>
                </a:xfrm>
                <a:prstGeom prst="line">
                  <a:avLst/>
                </a:prstGeom>
                <a:noFill/>
                <a:ln w="19050">
                  <a:solidFill>
                    <a:schemeClr val="tx1"/>
                  </a:solidFill>
                  <a:round/>
                  <a:headEnd/>
                  <a:tailEnd/>
                </a:ln>
              </p:spPr>
              <p:txBody>
                <a:bodyPr wrap="none" anchor="ctr"/>
                <a:lstStyle/>
                <a:p>
                  <a:endParaRPr lang="en-US"/>
                </a:p>
              </p:txBody>
            </p:sp>
            <p:sp>
              <p:nvSpPr>
                <p:cNvPr id="4216" name="Line 51"/>
                <p:cNvSpPr>
                  <a:spLocks noChangeShapeType="1"/>
                </p:cNvSpPr>
                <p:nvPr/>
              </p:nvSpPr>
              <p:spPr bwMode="auto">
                <a:xfrm>
                  <a:off x="2528" y="2912"/>
                  <a:ext cx="84" cy="160"/>
                </a:xfrm>
                <a:prstGeom prst="line">
                  <a:avLst/>
                </a:prstGeom>
                <a:noFill/>
                <a:ln w="19050">
                  <a:solidFill>
                    <a:schemeClr val="tx1"/>
                  </a:solidFill>
                  <a:round/>
                  <a:headEnd/>
                  <a:tailEnd/>
                </a:ln>
              </p:spPr>
              <p:txBody>
                <a:bodyPr wrap="none" anchor="ctr"/>
                <a:lstStyle/>
                <a:p>
                  <a:endParaRPr lang="en-US"/>
                </a:p>
              </p:txBody>
            </p:sp>
          </p:grpSp>
          <p:sp>
            <p:nvSpPr>
              <p:cNvPr id="4168" name="Arc 52"/>
              <p:cNvSpPr>
                <a:spLocks/>
              </p:cNvSpPr>
              <p:nvPr/>
            </p:nvSpPr>
            <p:spPr bwMode="auto">
              <a:xfrm flipH="1" flipV="1">
                <a:off x="2312" y="3352"/>
                <a:ext cx="672" cy="528"/>
              </a:xfrm>
              <a:custGeom>
                <a:avLst/>
                <a:gdLst>
                  <a:gd name="T0" fmla="*/ 0 w 21600"/>
                  <a:gd name="T1" fmla="*/ 0 h 21600"/>
                  <a:gd name="T2" fmla="*/ 21 w 21600"/>
                  <a:gd name="T3" fmla="*/ 13 h 21600"/>
                  <a:gd name="T4" fmla="*/ 0 w 21600"/>
                  <a:gd name="T5" fmla="*/ 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p:spPr>
            <p:txBody>
              <a:bodyPr wrap="none" anchor="ctr"/>
              <a:lstStyle/>
              <a:p>
                <a:endParaRPr lang="en-US"/>
              </a:p>
            </p:txBody>
          </p:sp>
          <p:sp>
            <p:nvSpPr>
              <p:cNvPr id="4169" name="Arc 53"/>
              <p:cNvSpPr>
                <a:spLocks/>
              </p:cNvSpPr>
              <p:nvPr/>
            </p:nvSpPr>
            <p:spPr bwMode="auto">
              <a:xfrm rot="10800000" flipH="1">
                <a:off x="3992" y="3352"/>
                <a:ext cx="672" cy="528"/>
              </a:xfrm>
              <a:custGeom>
                <a:avLst/>
                <a:gdLst>
                  <a:gd name="T0" fmla="*/ 0 w 21600"/>
                  <a:gd name="T1" fmla="*/ 0 h 21600"/>
                  <a:gd name="T2" fmla="*/ 21 w 21600"/>
                  <a:gd name="T3" fmla="*/ 13 h 21600"/>
                  <a:gd name="T4" fmla="*/ 0 w 21600"/>
                  <a:gd name="T5" fmla="*/ 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p:spPr>
            <p:txBody>
              <a:bodyPr wrap="none" anchor="ctr"/>
              <a:lstStyle/>
              <a:p>
                <a:endParaRPr lang="en-US"/>
              </a:p>
            </p:txBody>
          </p:sp>
          <p:sp>
            <p:nvSpPr>
              <p:cNvPr id="4170" name="Line 54"/>
              <p:cNvSpPr>
                <a:spLocks noChangeShapeType="1"/>
              </p:cNvSpPr>
              <p:nvPr/>
            </p:nvSpPr>
            <p:spPr bwMode="auto">
              <a:xfrm flipV="1">
                <a:off x="2984" y="3880"/>
                <a:ext cx="1008" cy="0"/>
              </a:xfrm>
              <a:prstGeom prst="line">
                <a:avLst/>
              </a:prstGeom>
              <a:noFill/>
              <a:ln w="19050">
                <a:solidFill>
                  <a:schemeClr val="tx1"/>
                </a:solidFill>
                <a:round/>
                <a:headEnd/>
                <a:tailEnd/>
              </a:ln>
            </p:spPr>
            <p:txBody>
              <a:bodyPr wrap="none" anchor="ctr"/>
              <a:lstStyle/>
              <a:p>
                <a:endParaRPr lang="en-US"/>
              </a:p>
            </p:txBody>
          </p:sp>
          <p:sp>
            <p:nvSpPr>
              <p:cNvPr id="4171" name="Arc 55"/>
              <p:cNvSpPr>
                <a:spLocks/>
              </p:cNvSpPr>
              <p:nvPr/>
            </p:nvSpPr>
            <p:spPr bwMode="auto">
              <a:xfrm flipH="1" flipV="1">
                <a:off x="2408" y="3352"/>
                <a:ext cx="576" cy="432"/>
              </a:xfrm>
              <a:custGeom>
                <a:avLst/>
                <a:gdLst>
                  <a:gd name="T0" fmla="*/ 0 w 21600"/>
                  <a:gd name="T1" fmla="*/ 0 h 21600"/>
                  <a:gd name="T2" fmla="*/ 15 w 21600"/>
                  <a:gd name="T3" fmla="*/ 9 h 21600"/>
                  <a:gd name="T4" fmla="*/ 0 w 21600"/>
                  <a:gd name="T5" fmla="*/ 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p:spPr>
            <p:txBody>
              <a:bodyPr wrap="none" anchor="ctr"/>
              <a:lstStyle/>
              <a:p>
                <a:endParaRPr lang="en-US"/>
              </a:p>
            </p:txBody>
          </p:sp>
          <p:sp>
            <p:nvSpPr>
              <p:cNvPr id="4172" name="Arc 56"/>
              <p:cNvSpPr>
                <a:spLocks/>
              </p:cNvSpPr>
              <p:nvPr/>
            </p:nvSpPr>
            <p:spPr bwMode="auto">
              <a:xfrm flipV="1">
                <a:off x="3992" y="3352"/>
                <a:ext cx="576" cy="432"/>
              </a:xfrm>
              <a:custGeom>
                <a:avLst/>
                <a:gdLst>
                  <a:gd name="T0" fmla="*/ 0 w 21600"/>
                  <a:gd name="T1" fmla="*/ 0 h 21600"/>
                  <a:gd name="T2" fmla="*/ 15 w 21600"/>
                  <a:gd name="T3" fmla="*/ 9 h 21600"/>
                  <a:gd name="T4" fmla="*/ 0 w 21600"/>
                  <a:gd name="T5" fmla="*/ 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p:spPr>
            <p:txBody>
              <a:bodyPr wrap="none" anchor="ctr"/>
              <a:lstStyle/>
              <a:p>
                <a:endParaRPr lang="en-US"/>
              </a:p>
            </p:txBody>
          </p:sp>
          <p:sp>
            <p:nvSpPr>
              <p:cNvPr id="4173" name="Line 57"/>
              <p:cNvSpPr>
                <a:spLocks noChangeShapeType="1"/>
              </p:cNvSpPr>
              <p:nvPr/>
            </p:nvSpPr>
            <p:spPr bwMode="auto">
              <a:xfrm flipV="1">
                <a:off x="2984" y="3784"/>
                <a:ext cx="1008" cy="0"/>
              </a:xfrm>
              <a:prstGeom prst="line">
                <a:avLst/>
              </a:prstGeom>
              <a:noFill/>
              <a:ln w="19050">
                <a:solidFill>
                  <a:schemeClr val="tx1"/>
                </a:solidFill>
                <a:round/>
                <a:headEnd/>
                <a:tailEnd/>
              </a:ln>
            </p:spPr>
            <p:txBody>
              <a:bodyPr wrap="none" anchor="ctr"/>
              <a:lstStyle/>
              <a:p>
                <a:endParaRPr lang="en-US"/>
              </a:p>
            </p:txBody>
          </p:sp>
          <p:sp>
            <p:nvSpPr>
              <p:cNvPr id="4174" name="Line 58"/>
              <p:cNvSpPr>
                <a:spLocks noChangeShapeType="1"/>
              </p:cNvSpPr>
              <p:nvPr/>
            </p:nvSpPr>
            <p:spPr bwMode="auto">
              <a:xfrm flipV="1">
                <a:off x="3272" y="3736"/>
                <a:ext cx="0" cy="192"/>
              </a:xfrm>
              <a:prstGeom prst="line">
                <a:avLst/>
              </a:prstGeom>
              <a:noFill/>
              <a:ln w="19050">
                <a:solidFill>
                  <a:schemeClr val="tx1"/>
                </a:solidFill>
                <a:round/>
                <a:headEnd/>
                <a:tailEnd/>
              </a:ln>
            </p:spPr>
            <p:txBody>
              <a:bodyPr wrap="none" anchor="ctr"/>
              <a:lstStyle/>
              <a:p>
                <a:endParaRPr lang="en-US"/>
              </a:p>
            </p:txBody>
          </p:sp>
          <p:sp>
            <p:nvSpPr>
              <p:cNvPr id="4175" name="Line 59"/>
              <p:cNvSpPr>
                <a:spLocks noChangeShapeType="1"/>
              </p:cNvSpPr>
              <p:nvPr/>
            </p:nvSpPr>
            <p:spPr bwMode="auto">
              <a:xfrm flipV="1">
                <a:off x="3368" y="3736"/>
                <a:ext cx="0" cy="192"/>
              </a:xfrm>
              <a:prstGeom prst="line">
                <a:avLst/>
              </a:prstGeom>
              <a:noFill/>
              <a:ln w="19050">
                <a:solidFill>
                  <a:schemeClr val="tx1"/>
                </a:solidFill>
                <a:round/>
                <a:headEnd/>
                <a:tailEnd/>
              </a:ln>
            </p:spPr>
            <p:txBody>
              <a:bodyPr wrap="none" anchor="ctr"/>
              <a:lstStyle/>
              <a:p>
                <a:endParaRPr lang="en-US"/>
              </a:p>
            </p:txBody>
          </p:sp>
          <p:sp>
            <p:nvSpPr>
              <p:cNvPr id="4176" name="Line 60"/>
              <p:cNvSpPr>
                <a:spLocks noChangeShapeType="1"/>
              </p:cNvSpPr>
              <p:nvPr/>
            </p:nvSpPr>
            <p:spPr bwMode="auto">
              <a:xfrm flipV="1">
                <a:off x="3464" y="3736"/>
                <a:ext cx="0" cy="192"/>
              </a:xfrm>
              <a:prstGeom prst="line">
                <a:avLst/>
              </a:prstGeom>
              <a:noFill/>
              <a:ln w="19050">
                <a:solidFill>
                  <a:schemeClr val="tx1"/>
                </a:solidFill>
                <a:round/>
                <a:headEnd/>
                <a:tailEnd/>
              </a:ln>
            </p:spPr>
            <p:txBody>
              <a:bodyPr wrap="none" anchor="ctr"/>
              <a:lstStyle/>
              <a:p>
                <a:endParaRPr lang="en-US"/>
              </a:p>
            </p:txBody>
          </p:sp>
          <p:sp>
            <p:nvSpPr>
              <p:cNvPr id="4177" name="Line 61"/>
              <p:cNvSpPr>
                <a:spLocks noChangeShapeType="1"/>
              </p:cNvSpPr>
              <p:nvPr/>
            </p:nvSpPr>
            <p:spPr bwMode="auto">
              <a:xfrm flipV="1">
                <a:off x="3560" y="3736"/>
                <a:ext cx="0" cy="192"/>
              </a:xfrm>
              <a:prstGeom prst="line">
                <a:avLst/>
              </a:prstGeom>
              <a:noFill/>
              <a:ln w="19050">
                <a:solidFill>
                  <a:schemeClr val="tx1"/>
                </a:solidFill>
                <a:round/>
                <a:headEnd/>
                <a:tailEnd/>
              </a:ln>
            </p:spPr>
            <p:txBody>
              <a:bodyPr wrap="none" anchor="ctr"/>
              <a:lstStyle/>
              <a:p>
                <a:endParaRPr lang="en-US"/>
              </a:p>
            </p:txBody>
          </p:sp>
          <p:sp>
            <p:nvSpPr>
              <p:cNvPr id="4178" name="Line 62"/>
              <p:cNvSpPr>
                <a:spLocks noChangeShapeType="1"/>
              </p:cNvSpPr>
              <p:nvPr/>
            </p:nvSpPr>
            <p:spPr bwMode="auto">
              <a:xfrm flipV="1">
                <a:off x="3656" y="3736"/>
                <a:ext cx="0" cy="192"/>
              </a:xfrm>
              <a:prstGeom prst="line">
                <a:avLst/>
              </a:prstGeom>
              <a:noFill/>
              <a:ln w="19050">
                <a:solidFill>
                  <a:schemeClr val="tx1"/>
                </a:solidFill>
                <a:round/>
                <a:headEnd/>
                <a:tailEnd/>
              </a:ln>
            </p:spPr>
            <p:txBody>
              <a:bodyPr wrap="none" anchor="ctr"/>
              <a:lstStyle/>
              <a:p>
                <a:endParaRPr lang="en-US"/>
              </a:p>
            </p:txBody>
          </p:sp>
          <p:sp>
            <p:nvSpPr>
              <p:cNvPr id="4179" name="Line 63"/>
              <p:cNvSpPr>
                <a:spLocks noChangeShapeType="1"/>
              </p:cNvSpPr>
              <p:nvPr/>
            </p:nvSpPr>
            <p:spPr bwMode="auto">
              <a:xfrm flipV="1">
                <a:off x="3752" y="3736"/>
                <a:ext cx="0" cy="192"/>
              </a:xfrm>
              <a:prstGeom prst="line">
                <a:avLst/>
              </a:prstGeom>
              <a:noFill/>
              <a:ln w="19050">
                <a:solidFill>
                  <a:schemeClr val="tx1"/>
                </a:solidFill>
                <a:round/>
                <a:headEnd/>
                <a:tailEnd/>
              </a:ln>
            </p:spPr>
            <p:txBody>
              <a:bodyPr wrap="none" anchor="ctr"/>
              <a:lstStyle/>
              <a:p>
                <a:endParaRPr lang="en-US"/>
              </a:p>
            </p:txBody>
          </p:sp>
          <p:sp>
            <p:nvSpPr>
              <p:cNvPr id="4180" name="Line 64"/>
              <p:cNvSpPr>
                <a:spLocks noChangeShapeType="1"/>
              </p:cNvSpPr>
              <p:nvPr/>
            </p:nvSpPr>
            <p:spPr bwMode="auto">
              <a:xfrm flipV="1">
                <a:off x="3848" y="3736"/>
                <a:ext cx="0" cy="192"/>
              </a:xfrm>
              <a:prstGeom prst="line">
                <a:avLst/>
              </a:prstGeom>
              <a:noFill/>
              <a:ln w="19050">
                <a:solidFill>
                  <a:schemeClr val="tx1"/>
                </a:solidFill>
                <a:round/>
                <a:headEnd/>
                <a:tailEnd/>
              </a:ln>
            </p:spPr>
            <p:txBody>
              <a:bodyPr wrap="none" anchor="ctr"/>
              <a:lstStyle/>
              <a:p>
                <a:endParaRPr lang="en-US"/>
              </a:p>
            </p:txBody>
          </p:sp>
          <p:sp>
            <p:nvSpPr>
              <p:cNvPr id="4181" name="Line 65"/>
              <p:cNvSpPr>
                <a:spLocks noChangeShapeType="1"/>
              </p:cNvSpPr>
              <p:nvPr/>
            </p:nvSpPr>
            <p:spPr bwMode="auto">
              <a:xfrm flipV="1">
                <a:off x="3944" y="3736"/>
                <a:ext cx="0" cy="192"/>
              </a:xfrm>
              <a:prstGeom prst="line">
                <a:avLst/>
              </a:prstGeom>
              <a:noFill/>
              <a:ln w="19050">
                <a:solidFill>
                  <a:schemeClr val="tx1"/>
                </a:solidFill>
                <a:round/>
                <a:headEnd/>
                <a:tailEnd/>
              </a:ln>
            </p:spPr>
            <p:txBody>
              <a:bodyPr wrap="none" anchor="ctr"/>
              <a:lstStyle/>
              <a:p>
                <a:endParaRPr lang="en-US"/>
              </a:p>
            </p:txBody>
          </p:sp>
          <p:sp>
            <p:nvSpPr>
              <p:cNvPr id="4182" name="Line 66"/>
              <p:cNvSpPr>
                <a:spLocks noChangeShapeType="1"/>
              </p:cNvSpPr>
              <p:nvPr/>
            </p:nvSpPr>
            <p:spPr bwMode="auto">
              <a:xfrm flipV="1">
                <a:off x="4016" y="3736"/>
                <a:ext cx="0" cy="192"/>
              </a:xfrm>
              <a:prstGeom prst="line">
                <a:avLst/>
              </a:prstGeom>
              <a:noFill/>
              <a:ln w="19050">
                <a:solidFill>
                  <a:schemeClr val="tx1"/>
                </a:solidFill>
                <a:round/>
                <a:headEnd/>
                <a:tailEnd/>
              </a:ln>
            </p:spPr>
            <p:txBody>
              <a:bodyPr wrap="none" anchor="ctr"/>
              <a:lstStyle/>
              <a:p>
                <a:endParaRPr lang="en-US"/>
              </a:p>
            </p:txBody>
          </p:sp>
          <p:sp>
            <p:nvSpPr>
              <p:cNvPr id="4183" name="Line 67"/>
              <p:cNvSpPr>
                <a:spLocks noChangeShapeType="1"/>
              </p:cNvSpPr>
              <p:nvPr/>
            </p:nvSpPr>
            <p:spPr bwMode="auto">
              <a:xfrm flipV="1">
                <a:off x="2984" y="3736"/>
                <a:ext cx="0" cy="192"/>
              </a:xfrm>
              <a:prstGeom prst="line">
                <a:avLst/>
              </a:prstGeom>
              <a:noFill/>
              <a:ln w="19050">
                <a:solidFill>
                  <a:schemeClr val="tx1"/>
                </a:solidFill>
                <a:round/>
                <a:headEnd/>
                <a:tailEnd/>
              </a:ln>
            </p:spPr>
            <p:txBody>
              <a:bodyPr wrap="none" anchor="ctr"/>
              <a:lstStyle/>
              <a:p>
                <a:endParaRPr lang="en-US"/>
              </a:p>
            </p:txBody>
          </p:sp>
          <p:sp>
            <p:nvSpPr>
              <p:cNvPr id="4184" name="Line 68"/>
              <p:cNvSpPr>
                <a:spLocks noChangeShapeType="1"/>
              </p:cNvSpPr>
              <p:nvPr/>
            </p:nvSpPr>
            <p:spPr bwMode="auto">
              <a:xfrm flipV="1">
                <a:off x="3080" y="3736"/>
                <a:ext cx="0" cy="192"/>
              </a:xfrm>
              <a:prstGeom prst="line">
                <a:avLst/>
              </a:prstGeom>
              <a:noFill/>
              <a:ln w="19050">
                <a:solidFill>
                  <a:schemeClr val="tx1"/>
                </a:solidFill>
                <a:round/>
                <a:headEnd/>
                <a:tailEnd/>
              </a:ln>
            </p:spPr>
            <p:txBody>
              <a:bodyPr wrap="none" anchor="ctr"/>
              <a:lstStyle/>
              <a:p>
                <a:endParaRPr lang="en-US"/>
              </a:p>
            </p:txBody>
          </p:sp>
          <p:sp>
            <p:nvSpPr>
              <p:cNvPr id="4185" name="Line 69"/>
              <p:cNvSpPr>
                <a:spLocks noChangeShapeType="1"/>
              </p:cNvSpPr>
              <p:nvPr/>
            </p:nvSpPr>
            <p:spPr bwMode="auto">
              <a:xfrm flipV="1">
                <a:off x="3176" y="3736"/>
                <a:ext cx="0" cy="192"/>
              </a:xfrm>
              <a:prstGeom prst="line">
                <a:avLst/>
              </a:prstGeom>
              <a:noFill/>
              <a:ln w="19050">
                <a:solidFill>
                  <a:schemeClr val="tx1"/>
                </a:solidFill>
                <a:round/>
                <a:headEnd/>
                <a:tailEnd/>
              </a:ln>
            </p:spPr>
            <p:txBody>
              <a:bodyPr wrap="none" anchor="ctr"/>
              <a:lstStyle/>
              <a:p>
                <a:endParaRPr lang="en-US"/>
              </a:p>
            </p:txBody>
          </p:sp>
          <p:sp>
            <p:nvSpPr>
              <p:cNvPr id="4186" name="Line 70"/>
              <p:cNvSpPr>
                <a:spLocks noChangeShapeType="1"/>
              </p:cNvSpPr>
              <p:nvPr/>
            </p:nvSpPr>
            <p:spPr bwMode="auto">
              <a:xfrm flipV="1">
                <a:off x="2716" y="3724"/>
                <a:ext cx="44" cy="172"/>
              </a:xfrm>
              <a:prstGeom prst="line">
                <a:avLst/>
              </a:prstGeom>
              <a:noFill/>
              <a:ln w="19050">
                <a:solidFill>
                  <a:schemeClr val="tx1"/>
                </a:solidFill>
                <a:round/>
                <a:headEnd/>
                <a:tailEnd/>
              </a:ln>
            </p:spPr>
            <p:txBody>
              <a:bodyPr wrap="none" anchor="ctr"/>
              <a:lstStyle/>
              <a:p>
                <a:endParaRPr lang="en-US"/>
              </a:p>
            </p:txBody>
          </p:sp>
          <p:sp>
            <p:nvSpPr>
              <p:cNvPr id="4187" name="Line 71"/>
              <p:cNvSpPr>
                <a:spLocks noChangeShapeType="1"/>
              </p:cNvSpPr>
              <p:nvPr/>
            </p:nvSpPr>
            <p:spPr bwMode="auto">
              <a:xfrm flipV="1">
                <a:off x="2796" y="3724"/>
                <a:ext cx="40" cy="196"/>
              </a:xfrm>
              <a:prstGeom prst="line">
                <a:avLst/>
              </a:prstGeom>
              <a:noFill/>
              <a:ln w="19050">
                <a:solidFill>
                  <a:schemeClr val="tx1"/>
                </a:solidFill>
                <a:round/>
                <a:headEnd/>
                <a:tailEnd/>
              </a:ln>
            </p:spPr>
            <p:txBody>
              <a:bodyPr wrap="none" anchor="ctr"/>
              <a:lstStyle/>
              <a:p>
                <a:endParaRPr lang="en-US"/>
              </a:p>
            </p:txBody>
          </p:sp>
          <p:sp>
            <p:nvSpPr>
              <p:cNvPr id="4188" name="Line 72"/>
              <p:cNvSpPr>
                <a:spLocks noChangeShapeType="1"/>
              </p:cNvSpPr>
              <p:nvPr/>
            </p:nvSpPr>
            <p:spPr bwMode="auto">
              <a:xfrm flipV="1">
                <a:off x="2880" y="3736"/>
                <a:ext cx="24" cy="192"/>
              </a:xfrm>
              <a:prstGeom prst="line">
                <a:avLst/>
              </a:prstGeom>
              <a:noFill/>
              <a:ln w="19050">
                <a:solidFill>
                  <a:schemeClr val="tx1"/>
                </a:solidFill>
                <a:round/>
                <a:headEnd/>
                <a:tailEnd/>
              </a:ln>
            </p:spPr>
            <p:txBody>
              <a:bodyPr wrap="none" anchor="ctr"/>
              <a:lstStyle/>
              <a:p>
                <a:endParaRPr lang="en-US"/>
              </a:p>
            </p:txBody>
          </p:sp>
          <p:sp>
            <p:nvSpPr>
              <p:cNvPr id="4189" name="Line 73"/>
              <p:cNvSpPr>
                <a:spLocks noChangeShapeType="1"/>
              </p:cNvSpPr>
              <p:nvPr/>
            </p:nvSpPr>
            <p:spPr bwMode="auto">
              <a:xfrm flipV="1">
                <a:off x="2284" y="3400"/>
                <a:ext cx="168" cy="48"/>
              </a:xfrm>
              <a:prstGeom prst="line">
                <a:avLst/>
              </a:prstGeom>
              <a:noFill/>
              <a:ln w="19050">
                <a:solidFill>
                  <a:schemeClr val="tx1"/>
                </a:solidFill>
                <a:round/>
                <a:headEnd/>
                <a:tailEnd/>
              </a:ln>
            </p:spPr>
            <p:txBody>
              <a:bodyPr wrap="none" anchor="ctr"/>
              <a:lstStyle/>
              <a:p>
                <a:endParaRPr lang="en-US"/>
              </a:p>
            </p:txBody>
          </p:sp>
          <p:sp>
            <p:nvSpPr>
              <p:cNvPr id="4190" name="Line 74"/>
              <p:cNvSpPr>
                <a:spLocks noChangeShapeType="1"/>
              </p:cNvSpPr>
              <p:nvPr/>
            </p:nvSpPr>
            <p:spPr bwMode="auto">
              <a:xfrm flipV="1">
                <a:off x="2316" y="3452"/>
                <a:ext cx="140" cy="80"/>
              </a:xfrm>
              <a:prstGeom prst="line">
                <a:avLst/>
              </a:prstGeom>
              <a:noFill/>
              <a:ln w="19050">
                <a:solidFill>
                  <a:schemeClr val="tx1"/>
                </a:solidFill>
                <a:round/>
                <a:headEnd/>
                <a:tailEnd/>
              </a:ln>
            </p:spPr>
            <p:txBody>
              <a:bodyPr wrap="none" anchor="ctr"/>
              <a:lstStyle/>
              <a:p>
                <a:endParaRPr lang="en-US"/>
              </a:p>
            </p:txBody>
          </p:sp>
          <p:sp>
            <p:nvSpPr>
              <p:cNvPr id="4191" name="Line 75"/>
              <p:cNvSpPr>
                <a:spLocks noChangeShapeType="1"/>
              </p:cNvSpPr>
              <p:nvPr/>
            </p:nvSpPr>
            <p:spPr bwMode="auto">
              <a:xfrm flipV="1">
                <a:off x="2416" y="3560"/>
                <a:ext cx="100" cy="116"/>
              </a:xfrm>
              <a:prstGeom prst="line">
                <a:avLst/>
              </a:prstGeom>
              <a:noFill/>
              <a:ln w="19050">
                <a:solidFill>
                  <a:schemeClr val="tx1"/>
                </a:solidFill>
                <a:round/>
                <a:headEnd/>
                <a:tailEnd/>
              </a:ln>
            </p:spPr>
            <p:txBody>
              <a:bodyPr wrap="none" anchor="ctr"/>
              <a:lstStyle/>
              <a:p>
                <a:endParaRPr lang="en-US"/>
              </a:p>
            </p:txBody>
          </p:sp>
          <p:sp>
            <p:nvSpPr>
              <p:cNvPr id="4192" name="Line 76"/>
              <p:cNvSpPr>
                <a:spLocks noChangeShapeType="1"/>
              </p:cNvSpPr>
              <p:nvPr/>
            </p:nvSpPr>
            <p:spPr bwMode="auto">
              <a:xfrm flipV="1">
                <a:off x="2472" y="3604"/>
                <a:ext cx="88" cy="140"/>
              </a:xfrm>
              <a:prstGeom prst="line">
                <a:avLst/>
              </a:prstGeom>
              <a:noFill/>
              <a:ln w="19050">
                <a:solidFill>
                  <a:schemeClr val="tx1"/>
                </a:solidFill>
                <a:round/>
                <a:headEnd/>
                <a:tailEnd/>
              </a:ln>
            </p:spPr>
            <p:txBody>
              <a:bodyPr wrap="none" anchor="ctr"/>
              <a:lstStyle/>
              <a:p>
                <a:endParaRPr lang="en-US"/>
              </a:p>
            </p:txBody>
          </p:sp>
          <p:sp>
            <p:nvSpPr>
              <p:cNvPr id="4193" name="Line 77"/>
              <p:cNvSpPr>
                <a:spLocks noChangeShapeType="1"/>
              </p:cNvSpPr>
              <p:nvPr/>
            </p:nvSpPr>
            <p:spPr bwMode="auto">
              <a:xfrm flipV="1">
                <a:off x="2348" y="3500"/>
                <a:ext cx="136" cy="116"/>
              </a:xfrm>
              <a:prstGeom prst="line">
                <a:avLst/>
              </a:prstGeom>
              <a:noFill/>
              <a:ln w="19050">
                <a:solidFill>
                  <a:schemeClr val="tx1"/>
                </a:solidFill>
                <a:round/>
                <a:headEnd/>
                <a:tailEnd/>
              </a:ln>
            </p:spPr>
            <p:txBody>
              <a:bodyPr wrap="none" anchor="ctr"/>
              <a:lstStyle/>
              <a:p>
                <a:endParaRPr lang="en-US"/>
              </a:p>
            </p:txBody>
          </p:sp>
          <p:sp>
            <p:nvSpPr>
              <p:cNvPr id="4194" name="Line 78"/>
              <p:cNvSpPr>
                <a:spLocks noChangeShapeType="1"/>
              </p:cNvSpPr>
              <p:nvPr/>
            </p:nvSpPr>
            <p:spPr bwMode="auto">
              <a:xfrm flipV="1">
                <a:off x="2628" y="3688"/>
                <a:ext cx="64" cy="164"/>
              </a:xfrm>
              <a:prstGeom prst="line">
                <a:avLst/>
              </a:prstGeom>
              <a:noFill/>
              <a:ln w="19050">
                <a:solidFill>
                  <a:schemeClr val="tx1"/>
                </a:solidFill>
                <a:round/>
                <a:headEnd/>
                <a:tailEnd/>
              </a:ln>
            </p:spPr>
            <p:txBody>
              <a:bodyPr wrap="none" anchor="ctr"/>
              <a:lstStyle/>
              <a:p>
                <a:endParaRPr lang="en-US"/>
              </a:p>
            </p:txBody>
          </p:sp>
          <p:sp>
            <p:nvSpPr>
              <p:cNvPr id="4195" name="Line 79"/>
              <p:cNvSpPr>
                <a:spLocks noChangeShapeType="1"/>
              </p:cNvSpPr>
              <p:nvPr/>
            </p:nvSpPr>
            <p:spPr bwMode="auto">
              <a:xfrm flipV="1">
                <a:off x="2536" y="3640"/>
                <a:ext cx="84" cy="160"/>
              </a:xfrm>
              <a:prstGeom prst="line">
                <a:avLst/>
              </a:prstGeom>
              <a:noFill/>
              <a:ln w="19050">
                <a:solidFill>
                  <a:schemeClr val="tx1"/>
                </a:solidFill>
                <a:round/>
                <a:headEnd/>
                <a:tailEnd/>
              </a:ln>
            </p:spPr>
            <p:txBody>
              <a:bodyPr wrap="none" anchor="ctr"/>
              <a:lstStyle/>
              <a:p>
                <a:endParaRPr lang="en-US"/>
              </a:p>
            </p:txBody>
          </p:sp>
          <p:sp>
            <p:nvSpPr>
              <p:cNvPr id="4196" name="Line 80"/>
              <p:cNvSpPr>
                <a:spLocks noChangeShapeType="1"/>
              </p:cNvSpPr>
              <p:nvPr/>
            </p:nvSpPr>
            <p:spPr bwMode="auto">
              <a:xfrm flipH="1" flipV="1">
                <a:off x="4220" y="3720"/>
                <a:ext cx="44" cy="172"/>
              </a:xfrm>
              <a:prstGeom prst="line">
                <a:avLst/>
              </a:prstGeom>
              <a:noFill/>
              <a:ln w="19050">
                <a:solidFill>
                  <a:schemeClr val="tx1"/>
                </a:solidFill>
                <a:round/>
                <a:headEnd/>
                <a:tailEnd/>
              </a:ln>
            </p:spPr>
            <p:txBody>
              <a:bodyPr wrap="none" anchor="ctr"/>
              <a:lstStyle/>
              <a:p>
                <a:endParaRPr lang="en-US"/>
              </a:p>
            </p:txBody>
          </p:sp>
          <p:sp>
            <p:nvSpPr>
              <p:cNvPr id="4197" name="Line 81"/>
              <p:cNvSpPr>
                <a:spLocks noChangeShapeType="1"/>
              </p:cNvSpPr>
              <p:nvPr/>
            </p:nvSpPr>
            <p:spPr bwMode="auto">
              <a:xfrm flipH="1" flipV="1">
                <a:off x="4144" y="3720"/>
                <a:ext cx="40" cy="196"/>
              </a:xfrm>
              <a:prstGeom prst="line">
                <a:avLst/>
              </a:prstGeom>
              <a:noFill/>
              <a:ln w="19050">
                <a:solidFill>
                  <a:schemeClr val="tx1"/>
                </a:solidFill>
                <a:round/>
                <a:headEnd/>
                <a:tailEnd/>
              </a:ln>
            </p:spPr>
            <p:txBody>
              <a:bodyPr wrap="none" anchor="ctr"/>
              <a:lstStyle/>
              <a:p>
                <a:endParaRPr lang="en-US"/>
              </a:p>
            </p:txBody>
          </p:sp>
          <p:sp>
            <p:nvSpPr>
              <p:cNvPr id="4198" name="Line 82"/>
              <p:cNvSpPr>
                <a:spLocks noChangeShapeType="1"/>
              </p:cNvSpPr>
              <p:nvPr/>
            </p:nvSpPr>
            <p:spPr bwMode="auto">
              <a:xfrm flipH="1" flipV="1">
                <a:off x="4076" y="3732"/>
                <a:ext cx="24" cy="192"/>
              </a:xfrm>
              <a:prstGeom prst="line">
                <a:avLst/>
              </a:prstGeom>
              <a:noFill/>
              <a:ln w="19050">
                <a:solidFill>
                  <a:schemeClr val="tx1"/>
                </a:solidFill>
                <a:round/>
                <a:headEnd/>
                <a:tailEnd/>
              </a:ln>
            </p:spPr>
            <p:txBody>
              <a:bodyPr wrap="none" anchor="ctr"/>
              <a:lstStyle/>
              <a:p>
                <a:endParaRPr lang="en-US"/>
              </a:p>
            </p:txBody>
          </p:sp>
          <p:sp>
            <p:nvSpPr>
              <p:cNvPr id="4199" name="Line 83"/>
              <p:cNvSpPr>
                <a:spLocks noChangeShapeType="1"/>
              </p:cNvSpPr>
              <p:nvPr/>
            </p:nvSpPr>
            <p:spPr bwMode="auto">
              <a:xfrm flipH="1" flipV="1">
                <a:off x="4528" y="3396"/>
                <a:ext cx="168" cy="48"/>
              </a:xfrm>
              <a:prstGeom prst="line">
                <a:avLst/>
              </a:prstGeom>
              <a:noFill/>
              <a:ln w="19050">
                <a:solidFill>
                  <a:schemeClr val="tx1"/>
                </a:solidFill>
                <a:round/>
                <a:headEnd/>
                <a:tailEnd/>
              </a:ln>
            </p:spPr>
            <p:txBody>
              <a:bodyPr wrap="none" anchor="ctr"/>
              <a:lstStyle/>
              <a:p>
                <a:endParaRPr lang="en-US"/>
              </a:p>
            </p:txBody>
          </p:sp>
          <p:sp>
            <p:nvSpPr>
              <p:cNvPr id="4200" name="Line 84"/>
              <p:cNvSpPr>
                <a:spLocks noChangeShapeType="1"/>
              </p:cNvSpPr>
              <p:nvPr/>
            </p:nvSpPr>
            <p:spPr bwMode="auto">
              <a:xfrm flipH="1" flipV="1">
                <a:off x="4524" y="3448"/>
                <a:ext cx="140" cy="80"/>
              </a:xfrm>
              <a:prstGeom prst="line">
                <a:avLst/>
              </a:prstGeom>
              <a:noFill/>
              <a:ln w="19050">
                <a:solidFill>
                  <a:schemeClr val="tx1"/>
                </a:solidFill>
                <a:round/>
                <a:headEnd/>
                <a:tailEnd/>
              </a:ln>
            </p:spPr>
            <p:txBody>
              <a:bodyPr wrap="none" anchor="ctr"/>
              <a:lstStyle/>
              <a:p>
                <a:endParaRPr lang="en-US"/>
              </a:p>
            </p:txBody>
          </p:sp>
          <p:sp>
            <p:nvSpPr>
              <p:cNvPr id="4201" name="Line 85"/>
              <p:cNvSpPr>
                <a:spLocks noChangeShapeType="1"/>
              </p:cNvSpPr>
              <p:nvPr/>
            </p:nvSpPr>
            <p:spPr bwMode="auto">
              <a:xfrm flipH="1" flipV="1">
                <a:off x="4464" y="3556"/>
                <a:ext cx="100" cy="116"/>
              </a:xfrm>
              <a:prstGeom prst="line">
                <a:avLst/>
              </a:prstGeom>
              <a:noFill/>
              <a:ln w="19050">
                <a:solidFill>
                  <a:schemeClr val="tx1"/>
                </a:solidFill>
                <a:round/>
                <a:headEnd/>
                <a:tailEnd/>
              </a:ln>
            </p:spPr>
            <p:txBody>
              <a:bodyPr wrap="none" anchor="ctr"/>
              <a:lstStyle/>
              <a:p>
                <a:endParaRPr lang="en-US"/>
              </a:p>
            </p:txBody>
          </p:sp>
          <p:sp>
            <p:nvSpPr>
              <p:cNvPr id="4202" name="Line 86"/>
              <p:cNvSpPr>
                <a:spLocks noChangeShapeType="1"/>
              </p:cNvSpPr>
              <p:nvPr/>
            </p:nvSpPr>
            <p:spPr bwMode="auto">
              <a:xfrm flipH="1" flipV="1">
                <a:off x="4420" y="3600"/>
                <a:ext cx="88" cy="140"/>
              </a:xfrm>
              <a:prstGeom prst="line">
                <a:avLst/>
              </a:prstGeom>
              <a:noFill/>
              <a:ln w="19050">
                <a:solidFill>
                  <a:schemeClr val="tx1"/>
                </a:solidFill>
                <a:round/>
                <a:headEnd/>
                <a:tailEnd/>
              </a:ln>
            </p:spPr>
            <p:txBody>
              <a:bodyPr wrap="none" anchor="ctr"/>
              <a:lstStyle/>
              <a:p>
                <a:endParaRPr lang="en-US"/>
              </a:p>
            </p:txBody>
          </p:sp>
          <p:sp>
            <p:nvSpPr>
              <p:cNvPr id="4203" name="Line 87"/>
              <p:cNvSpPr>
                <a:spLocks noChangeShapeType="1"/>
              </p:cNvSpPr>
              <p:nvPr/>
            </p:nvSpPr>
            <p:spPr bwMode="auto">
              <a:xfrm flipH="1" flipV="1">
                <a:off x="4496" y="3496"/>
                <a:ext cx="136" cy="116"/>
              </a:xfrm>
              <a:prstGeom prst="line">
                <a:avLst/>
              </a:prstGeom>
              <a:noFill/>
              <a:ln w="19050">
                <a:solidFill>
                  <a:schemeClr val="tx1"/>
                </a:solidFill>
                <a:round/>
                <a:headEnd/>
                <a:tailEnd/>
              </a:ln>
            </p:spPr>
            <p:txBody>
              <a:bodyPr wrap="none" anchor="ctr"/>
              <a:lstStyle/>
              <a:p>
                <a:endParaRPr lang="en-US"/>
              </a:p>
            </p:txBody>
          </p:sp>
          <p:sp>
            <p:nvSpPr>
              <p:cNvPr id="4204" name="Line 88"/>
              <p:cNvSpPr>
                <a:spLocks noChangeShapeType="1"/>
              </p:cNvSpPr>
              <p:nvPr/>
            </p:nvSpPr>
            <p:spPr bwMode="auto">
              <a:xfrm flipH="1" flipV="1">
                <a:off x="4288" y="3684"/>
                <a:ext cx="64" cy="164"/>
              </a:xfrm>
              <a:prstGeom prst="line">
                <a:avLst/>
              </a:prstGeom>
              <a:noFill/>
              <a:ln w="19050">
                <a:solidFill>
                  <a:schemeClr val="tx1"/>
                </a:solidFill>
                <a:round/>
                <a:headEnd/>
                <a:tailEnd/>
              </a:ln>
            </p:spPr>
            <p:txBody>
              <a:bodyPr wrap="none" anchor="ctr"/>
              <a:lstStyle/>
              <a:p>
                <a:endParaRPr lang="en-US"/>
              </a:p>
            </p:txBody>
          </p:sp>
          <p:sp>
            <p:nvSpPr>
              <p:cNvPr id="4205" name="Line 89"/>
              <p:cNvSpPr>
                <a:spLocks noChangeShapeType="1"/>
              </p:cNvSpPr>
              <p:nvPr/>
            </p:nvSpPr>
            <p:spPr bwMode="auto">
              <a:xfrm flipH="1" flipV="1">
                <a:off x="4360" y="3636"/>
                <a:ext cx="84" cy="160"/>
              </a:xfrm>
              <a:prstGeom prst="line">
                <a:avLst/>
              </a:prstGeom>
              <a:noFill/>
              <a:ln w="19050">
                <a:solidFill>
                  <a:schemeClr val="tx1"/>
                </a:solidFill>
                <a:round/>
                <a:headEnd/>
                <a:tailEnd/>
              </a:ln>
            </p:spPr>
            <p:txBody>
              <a:bodyPr wrap="none" anchor="ctr"/>
              <a:lstStyle/>
              <a:p>
                <a:endParaRPr lang="en-US"/>
              </a:p>
            </p:txBody>
          </p:sp>
        </p:grpSp>
        <p:sp>
          <p:nvSpPr>
            <p:cNvPr id="4107" name="Oval 90"/>
            <p:cNvSpPr>
              <a:spLocks noChangeArrowheads="1"/>
            </p:cNvSpPr>
            <p:nvPr/>
          </p:nvSpPr>
          <p:spPr bwMode="auto">
            <a:xfrm>
              <a:off x="2742" y="2881"/>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08" name="Oval 91"/>
            <p:cNvSpPr>
              <a:spLocks noChangeArrowheads="1"/>
            </p:cNvSpPr>
            <p:nvPr/>
          </p:nvSpPr>
          <p:spPr bwMode="auto">
            <a:xfrm>
              <a:off x="3093" y="2854"/>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09" name="Oval 92"/>
            <p:cNvSpPr>
              <a:spLocks noChangeArrowheads="1"/>
            </p:cNvSpPr>
            <p:nvPr/>
          </p:nvSpPr>
          <p:spPr bwMode="auto">
            <a:xfrm>
              <a:off x="3480" y="2854"/>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10" name="Oval 93"/>
            <p:cNvSpPr>
              <a:spLocks noChangeArrowheads="1"/>
            </p:cNvSpPr>
            <p:nvPr/>
          </p:nvSpPr>
          <p:spPr bwMode="auto">
            <a:xfrm>
              <a:off x="3861" y="2857"/>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11" name="Oval 94"/>
            <p:cNvSpPr>
              <a:spLocks noChangeArrowheads="1"/>
            </p:cNvSpPr>
            <p:nvPr/>
          </p:nvSpPr>
          <p:spPr bwMode="auto">
            <a:xfrm>
              <a:off x="4173" y="2884"/>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12" name="Oval 95"/>
            <p:cNvSpPr>
              <a:spLocks noChangeArrowheads="1"/>
            </p:cNvSpPr>
            <p:nvPr/>
          </p:nvSpPr>
          <p:spPr bwMode="auto">
            <a:xfrm>
              <a:off x="4458" y="3046"/>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13" name="Oval 96"/>
            <p:cNvSpPr>
              <a:spLocks noChangeArrowheads="1"/>
            </p:cNvSpPr>
            <p:nvPr/>
          </p:nvSpPr>
          <p:spPr bwMode="auto">
            <a:xfrm>
              <a:off x="4584" y="3304"/>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14" name="Oval 97"/>
            <p:cNvSpPr>
              <a:spLocks noChangeArrowheads="1"/>
            </p:cNvSpPr>
            <p:nvPr/>
          </p:nvSpPr>
          <p:spPr bwMode="auto">
            <a:xfrm>
              <a:off x="4512" y="3562"/>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15" name="Oval 98"/>
            <p:cNvSpPr>
              <a:spLocks noChangeArrowheads="1"/>
            </p:cNvSpPr>
            <p:nvPr/>
          </p:nvSpPr>
          <p:spPr bwMode="auto">
            <a:xfrm>
              <a:off x="4251" y="3757"/>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16" name="Oval 99"/>
            <p:cNvSpPr>
              <a:spLocks noChangeArrowheads="1"/>
            </p:cNvSpPr>
            <p:nvPr/>
          </p:nvSpPr>
          <p:spPr bwMode="auto">
            <a:xfrm>
              <a:off x="3957" y="3814"/>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17" name="Oval 100"/>
            <p:cNvSpPr>
              <a:spLocks noChangeArrowheads="1"/>
            </p:cNvSpPr>
            <p:nvPr/>
          </p:nvSpPr>
          <p:spPr bwMode="auto">
            <a:xfrm>
              <a:off x="3588" y="3808"/>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18" name="Oval 101"/>
            <p:cNvSpPr>
              <a:spLocks noChangeArrowheads="1"/>
            </p:cNvSpPr>
            <p:nvPr/>
          </p:nvSpPr>
          <p:spPr bwMode="auto">
            <a:xfrm>
              <a:off x="3204" y="3805"/>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19" name="Oval 102"/>
            <p:cNvSpPr>
              <a:spLocks noChangeArrowheads="1"/>
            </p:cNvSpPr>
            <p:nvPr/>
          </p:nvSpPr>
          <p:spPr bwMode="auto">
            <a:xfrm>
              <a:off x="2829" y="3799"/>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20" name="Oval 103"/>
            <p:cNvSpPr>
              <a:spLocks noChangeArrowheads="1"/>
            </p:cNvSpPr>
            <p:nvPr/>
          </p:nvSpPr>
          <p:spPr bwMode="auto">
            <a:xfrm>
              <a:off x="2526" y="3676"/>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21" name="Oval 104"/>
            <p:cNvSpPr>
              <a:spLocks noChangeArrowheads="1"/>
            </p:cNvSpPr>
            <p:nvPr/>
          </p:nvSpPr>
          <p:spPr bwMode="auto">
            <a:xfrm>
              <a:off x="2352" y="3439"/>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22" name="Oval 105"/>
            <p:cNvSpPr>
              <a:spLocks noChangeArrowheads="1"/>
            </p:cNvSpPr>
            <p:nvPr/>
          </p:nvSpPr>
          <p:spPr bwMode="auto">
            <a:xfrm>
              <a:off x="2361" y="3163"/>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23" name="Oval 106"/>
            <p:cNvSpPr>
              <a:spLocks noChangeArrowheads="1"/>
            </p:cNvSpPr>
            <p:nvPr/>
          </p:nvSpPr>
          <p:spPr bwMode="auto">
            <a:xfrm>
              <a:off x="2514" y="2992"/>
              <a:ext cx="47" cy="47"/>
            </a:xfrm>
            <a:prstGeom prst="ellipse">
              <a:avLst/>
            </a:prstGeom>
            <a:solidFill>
              <a:srgbClr val="FF3300"/>
            </a:solidFill>
            <a:ln w="9525">
              <a:solidFill>
                <a:schemeClr val="tx1"/>
              </a:solidFill>
              <a:round/>
              <a:headEnd/>
              <a:tailEnd/>
            </a:ln>
          </p:spPr>
          <p:txBody>
            <a:bodyPr wrap="none" anchor="ctr"/>
            <a:lstStyle/>
            <a:p>
              <a:endParaRPr lang="en-US"/>
            </a:p>
          </p:txBody>
        </p:sp>
        <p:sp>
          <p:nvSpPr>
            <p:cNvPr id="4124" name="Rectangle 107"/>
            <p:cNvSpPr>
              <a:spLocks noChangeArrowheads="1"/>
            </p:cNvSpPr>
            <p:nvPr/>
          </p:nvSpPr>
          <p:spPr bwMode="auto">
            <a:xfrm>
              <a:off x="1533" y="2721"/>
              <a:ext cx="504" cy="435"/>
            </a:xfrm>
            <a:prstGeom prst="rect">
              <a:avLst/>
            </a:prstGeom>
            <a:solidFill>
              <a:srgbClr val="FFFF66"/>
            </a:solidFill>
            <a:ln w="9525">
              <a:solidFill>
                <a:schemeClr val="tx1"/>
              </a:solidFill>
              <a:miter lim="800000"/>
              <a:headEnd/>
              <a:tailEnd/>
            </a:ln>
          </p:spPr>
          <p:txBody>
            <a:bodyPr wrap="none" anchor="ctr"/>
            <a:lstStyle/>
            <a:p>
              <a:pPr algn="ctr"/>
              <a:r>
                <a:rPr lang="en-US" sz="1800" dirty="0"/>
                <a:t>32 x 5</a:t>
              </a:r>
            </a:p>
            <a:p>
              <a:pPr algn="ctr"/>
              <a:r>
                <a:rPr lang="en-US" sz="1800" dirty="0"/>
                <a:t>Encoder</a:t>
              </a:r>
              <a:endParaRPr lang="en-US" dirty="0"/>
            </a:p>
          </p:txBody>
        </p:sp>
        <p:sp>
          <p:nvSpPr>
            <p:cNvPr id="4125" name="Line 108"/>
            <p:cNvSpPr>
              <a:spLocks noChangeShapeType="1"/>
            </p:cNvSpPr>
            <p:nvPr/>
          </p:nvSpPr>
          <p:spPr bwMode="auto">
            <a:xfrm flipH="1">
              <a:off x="1401" y="2784"/>
              <a:ext cx="132" cy="0"/>
            </a:xfrm>
            <a:prstGeom prst="line">
              <a:avLst/>
            </a:prstGeom>
            <a:noFill/>
            <a:ln w="9525">
              <a:solidFill>
                <a:schemeClr val="tx1"/>
              </a:solidFill>
              <a:round/>
              <a:headEnd/>
              <a:tailEnd/>
            </a:ln>
          </p:spPr>
          <p:txBody>
            <a:bodyPr wrap="none" anchor="ctr"/>
            <a:lstStyle/>
            <a:p>
              <a:endParaRPr lang="en-US"/>
            </a:p>
          </p:txBody>
        </p:sp>
        <p:sp>
          <p:nvSpPr>
            <p:cNvPr id="4126" name="Line 110"/>
            <p:cNvSpPr>
              <a:spLocks noChangeShapeType="1"/>
            </p:cNvSpPr>
            <p:nvPr/>
          </p:nvSpPr>
          <p:spPr bwMode="auto">
            <a:xfrm flipH="1">
              <a:off x="1401" y="2880"/>
              <a:ext cx="132" cy="0"/>
            </a:xfrm>
            <a:prstGeom prst="line">
              <a:avLst/>
            </a:prstGeom>
            <a:noFill/>
            <a:ln w="9525">
              <a:solidFill>
                <a:schemeClr val="tx1"/>
              </a:solidFill>
              <a:round/>
              <a:headEnd/>
              <a:tailEnd/>
            </a:ln>
          </p:spPr>
          <p:txBody>
            <a:bodyPr wrap="none" anchor="ctr"/>
            <a:lstStyle/>
            <a:p>
              <a:endParaRPr lang="en-US"/>
            </a:p>
          </p:txBody>
        </p:sp>
        <p:sp>
          <p:nvSpPr>
            <p:cNvPr id="4127" name="Line 112"/>
            <p:cNvSpPr>
              <a:spLocks noChangeShapeType="1"/>
            </p:cNvSpPr>
            <p:nvPr/>
          </p:nvSpPr>
          <p:spPr bwMode="auto">
            <a:xfrm flipH="1">
              <a:off x="1401" y="2968"/>
              <a:ext cx="132" cy="0"/>
            </a:xfrm>
            <a:prstGeom prst="line">
              <a:avLst/>
            </a:prstGeom>
            <a:noFill/>
            <a:ln w="9525">
              <a:solidFill>
                <a:schemeClr val="tx1"/>
              </a:solidFill>
              <a:round/>
              <a:headEnd/>
              <a:tailEnd/>
            </a:ln>
          </p:spPr>
          <p:txBody>
            <a:bodyPr wrap="none" anchor="ctr"/>
            <a:lstStyle/>
            <a:p>
              <a:endParaRPr lang="en-US"/>
            </a:p>
          </p:txBody>
        </p:sp>
        <p:sp>
          <p:nvSpPr>
            <p:cNvPr id="4128" name="Line 114"/>
            <p:cNvSpPr>
              <a:spLocks noChangeShapeType="1"/>
            </p:cNvSpPr>
            <p:nvPr/>
          </p:nvSpPr>
          <p:spPr bwMode="auto">
            <a:xfrm flipH="1">
              <a:off x="1401" y="3060"/>
              <a:ext cx="132" cy="0"/>
            </a:xfrm>
            <a:prstGeom prst="line">
              <a:avLst/>
            </a:prstGeom>
            <a:noFill/>
            <a:ln w="9525">
              <a:solidFill>
                <a:schemeClr val="tx1"/>
              </a:solidFill>
              <a:round/>
              <a:headEnd/>
              <a:tailEnd/>
            </a:ln>
          </p:spPr>
          <p:txBody>
            <a:bodyPr wrap="none" anchor="ctr"/>
            <a:lstStyle/>
            <a:p>
              <a:endParaRPr lang="en-US"/>
            </a:p>
          </p:txBody>
        </p:sp>
        <p:sp>
          <p:nvSpPr>
            <p:cNvPr id="4129" name="Line 115"/>
            <p:cNvSpPr>
              <a:spLocks noChangeShapeType="1"/>
            </p:cNvSpPr>
            <p:nvPr/>
          </p:nvSpPr>
          <p:spPr bwMode="auto">
            <a:xfrm flipH="1">
              <a:off x="1401" y="3108"/>
              <a:ext cx="132" cy="0"/>
            </a:xfrm>
            <a:prstGeom prst="line">
              <a:avLst/>
            </a:prstGeom>
            <a:noFill/>
            <a:ln w="9525">
              <a:solidFill>
                <a:schemeClr val="tx1"/>
              </a:solidFill>
              <a:round/>
              <a:headEnd/>
              <a:tailEnd/>
            </a:ln>
          </p:spPr>
          <p:txBody>
            <a:bodyPr wrap="none" anchor="ctr"/>
            <a:lstStyle/>
            <a:p>
              <a:endParaRPr lang="en-US"/>
            </a:p>
          </p:txBody>
        </p:sp>
        <p:sp>
          <p:nvSpPr>
            <p:cNvPr id="4130" name="Line 116"/>
            <p:cNvSpPr>
              <a:spLocks noChangeShapeType="1"/>
            </p:cNvSpPr>
            <p:nvPr/>
          </p:nvSpPr>
          <p:spPr bwMode="auto">
            <a:xfrm flipH="1">
              <a:off x="2037" y="2740"/>
              <a:ext cx="132" cy="0"/>
            </a:xfrm>
            <a:prstGeom prst="line">
              <a:avLst/>
            </a:prstGeom>
            <a:noFill/>
            <a:ln w="9525">
              <a:solidFill>
                <a:schemeClr val="tx1"/>
              </a:solidFill>
              <a:round/>
              <a:headEnd/>
              <a:tailEnd/>
            </a:ln>
          </p:spPr>
          <p:txBody>
            <a:bodyPr wrap="none" anchor="ctr"/>
            <a:lstStyle/>
            <a:p>
              <a:endParaRPr lang="en-US"/>
            </a:p>
          </p:txBody>
        </p:sp>
        <p:sp>
          <p:nvSpPr>
            <p:cNvPr id="4131" name="Line 117"/>
            <p:cNvSpPr>
              <a:spLocks noChangeShapeType="1"/>
            </p:cNvSpPr>
            <p:nvPr/>
          </p:nvSpPr>
          <p:spPr bwMode="auto">
            <a:xfrm flipH="1">
              <a:off x="2037" y="2796"/>
              <a:ext cx="132" cy="0"/>
            </a:xfrm>
            <a:prstGeom prst="line">
              <a:avLst/>
            </a:prstGeom>
            <a:noFill/>
            <a:ln w="9525">
              <a:solidFill>
                <a:schemeClr val="tx1"/>
              </a:solidFill>
              <a:round/>
              <a:headEnd/>
              <a:tailEnd/>
            </a:ln>
          </p:spPr>
          <p:txBody>
            <a:bodyPr wrap="none" anchor="ctr"/>
            <a:lstStyle/>
            <a:p>
              <a:endParaRPr lang="en-US"/>
            </a:p>
          </p:txBody>
        </p:sp>
        <p:sp>
          <p:nvSpPr>
            <p:cNvPr id="4132" name="Line 118"/>
            <p:cNvSpPr>
              <a:spLocks noChangeShapeType="1"/>
            </p:cNvSpPr>
            <p:nvPr/>
          </p:nvSpPr>
          <p:spPr bwMode="auto">
            <a:xfrm flipH="1">
              <a:off x="2037" y="2768"/>
              <a:ext cx="132" cy="0"/>
            </a:xfrm>
            <a:prstGeom prst="line">
              <a:avLst/>
            </a:prstGeom>
            <a:noFill/>
            <a:ln w="9525">
              <a:solidFill>
                <a:schemeClr val="tx1"/>
              </a:solidFill>
              <a:round/>
              <a:headEnd/>
              <a:tailEnd/>
            </a:ln>
          </p:spPr>
          <p:txBody>
            <a:bodyPr wrap="none" anchor="ctr"/>
            <a:lstStyle/>
            <a:p>
              <a:endParaRPr lang="en-US"/>
            </a:p>
          </p:txBody>
        </p:sp>
        <p:sp>
          <p:nvSpPr>
            <p:cNvPr id="4133" name="Line 119"/>
            <p:cNvSpPr>
              <a:spLocks noChangeShapeType="1"/>
            </p:cNvSpPr>
            <p:nvPr/>
          </p:nvSpPr>
          <p:spPr bwMode="auto">
            <a:xfrm flipH="1">
              <a:off x="2037" y="3112"/>
              <a:ext cx="132" cy="0"/>
            </a:xfrm>
            <a:prstGeom prst="line">
              <a:avLst/>
            </a:prstGeom>
            <a:noFill/>
            <a:ln w="9525">
              <a:solidFill>
                <a:schemeClr val="tx1"/>
              </a:solidFill>
              <a:round/>
              <a:headEnd/>
              <a:tailEnd/>
            </a:ln>
          </p:spPr>
          <p:txBody>
            <a:bodyPr wrap="none" anchor="ctr"/>
            <a:lstStyle/>
            <a:p>
              <a:endParaRPr lang="en-US"/>
            </a:p>
          </p:txBody>
        </p:sp>
        <p:sp>
          <p:nvSpPr>
            <p:cNvPr id="4134" name="Line 120"/>
            <p:cNvSpPr>
              <a:spLocks noChangeShapeType="1"/>
            </p:cNvSpPr>
            <p:nvPr/>
          </p:nvSpPr>
          <p:spPr bwMode="auto">
            <a:xfrm flipH="1">
              <a:off x="2037" y="3093"/>
              <a:ext cx="132" cy="0"/>
            </a:xfrm>
            <a:prstGeom prst="line">
              <a:avLst/>
            </a:prstGeom>
            <a:noFill/>
            <a:ln w="9525">
              <a:solidFill>
                <a:schemeClr val="tx1"/>
              </a:solidFill>
              <a:round/>
              <a:headEnd/>
              <a:tailEnd/>
            </a:ln>
          </p:spPr>
          <p:txBody>
            <a:bodyPr wrap="none" anchor="ctr"/>
            <a:lstStyle/>
            <a:p>
              <a:endParaRPr lang="en-US"/>
            </a:p>
          </p:txBody>
        </p:sp>
        <p:sp>
          <p:nvSpPr>
            <p:cNvPr id="4135" name="Line 121"/>
            <p:cNvSpPr>
              <a:spLocks noChangeShapeType="1"/>
            </p:cNvSpPr>
            <p:nvPr/>
          </p:nvSpPr>
          <p:spPr bwMode="auto">
            <a:xfrm flipH="1">
              <a:off x="2037" y="2816"/>
              <a:ext cx="132" cy="0"/>
            </a:xfrm>
            <a:prstGeom prst="line">
              <a:avLst/>
            </a:prstGeom>
            <a:noFill/>
            <a:ln w="9525">
              <a:solidFill>
                <a:schemeClr val="tx1"/>
              </a:solidFill>
              <a:round/>
              <a:headEnd/>
              <a:tailEnd/>
            </a:ln>
          </p:spPr>
          <p:txBody>
            <a:bodyPr wrap="none" anchor="ctr"/>
            <a:lstStyle/>
            <a:p>
              <a:endParaRPr lang="en-US"/>
            </a:p>
          </p:txBody>
        </p:sp>
        <p:sp>
          <p:nvSpPr>
            <p:cNvPr id="4136" name="Line 122"/>
            <p:cNvSpPr>
              <a:spLocks noChangeShapeType="1"/>
            </p:cNvSpPr>
            <p:nvPr/>
          </p:nvSpPr>
          <p:spPr bwMode="auto">
            <a:xfrm flipH="1">
              <a:off x="2037" y="3056"/>
              <a:ext cx="132" cy="0"/>
            </a:xfrm>
            <a:prstGeom prst="line">
              <a:avLst/>
            </a:prstGeom>
            <a:noFill/>
            <a:ln w="9525">
              <a:solidFill>
                <a:schemeClr val="tx1"/>
              </a:solidFill>
              <a:round/>
              <a:headEnd/>
              <a:tailEnd/>
            </a:ln>
          </p:spPr>
          <p:txBody>
            <a:bodyPr wrap="none" anchor="ctr"/>
            <a:lstStyle/>
            <a:p>
              <a:endParaRPr lang="en-US"/>
            </a:p>
          </p:txBody>
        </p:sp>
        <p:sp>
          <p:nvSpPr>
            <p:cNvPr id="4137" name="Line 123"/>
            <p:cNvSpPr>
              <a:spLocks noChangeShapeType="1"/>
            </p:cNvSpPr>
            <p:nvPr/>
          </p:nvSpPr>
          <p:spPr bwMode="auto">
            <a:xfrm flipH="1">
              <a:off x="2037" y="3076"/>
              <a:ext cx="132" cy="0"/>
            </a:xfrm>
            <a:prstGeom prst="line">
              <a:avLst/>
            </a:prstGeom>
            <a:noFill/>
            <a:ln w="9525">
              <a:solidFill>
                <a:schemeClr val="tx1"/>
              </a:solidFill>
              <a:round/>
              <a:headEnd/>
              <a:tailEnd/>
            </a:ln>
          </p:spPr>
          <p:txBody>
            <a:bodyPr wrap="none" anchor="ctr"/>
            <a:lstStyle/>
            <a:p>
              <a:endParaRPr lang="en-US"/>
            </a:p>
          </p:txBody>
        </p:sp>
        <p:sp>
          <p:nvSpPr>
            <p:cNvPr id="4138" name="Text Box 124"/>
            <p:cNvSpPr txBox="1">
              <a:spLocks noChangeArrowheads="1"/>
            </p:cNvSpPr>
            <p:nvPr/>
          </p:nvSpPr>
          <p:spPr bwMode="auto">
            <a:xfrm>
              <a:off x="2061" y="2846"/>
              <a:ext cx="96" cy="174"/>
            </a:xfrm>
            <a:prstGeom prst="rect">
              <a:avLst/>
            </a:prstGeom>
            <a:noFill/>
            <a:ln w="9525">
              <a:noFill/>
              <a:miter lim="800000"/>
              <a:headEnd/>
              <a:tailEnd/>
            </a:ln>
          </p:spPr>
          <p:txBody>
            <a:bodyPr>
              <a:spAutoFit/>
            </a:bodyPr>
            <a:lstStyle/>
            <a:p>
              <a:pPr>
                <a:lnSpc>
                  <a:spcPct val="0"/>
                </a:lnSpc>
                <a:spcBef>
                  <a:spcPct val="50000"/>
                </a:spcBef>
              </a:pPr>
              <a:r>
                <a:rPr lang="en-US" sz="1200"/>
                <a:t>.</a:t>
              </a:r>
            </a:p>
            <a:p>
              <a:pPr>
                <a:lnSpc>
                  <a:spcPct val="0"/>
                </a:lnSpc>
                <a:spcBef>
                  <a:spcPct val="50000"/>
                </a:spcBef>
              </a:pPr>
              <a:r>
                <a:rPr lang="en-US" sz="1200"/>
                <a:t>.</a:t>
              </a:r>
            </a:p>
            <a:p>
              <a:pPr>
                <a:lnSpc>
                  <a:spcPct val="0"/>
                </a:lnSpc>
                <a:spcBef>
                  <a:spcPct val="50000"/>
                </a:spcBef>
              </a:pPr>
              <a:r>
                <a:rPr lang="en-US" sz="1200"/>
                <a:t>.</a:t>
              </a:r>
            </a:p>
          </p:txBody>
        </p:sp>
        <p:sp>
          <p:nvSpPr>
            <p:cNvPr id="4139" name="Arc 125"/>
            <p:cNvSpPr>
              <a:spLocks/>
            </p:cNvSpPr>
            <p:nvPr/>
          </p:nvSpPr>
          <p:spPr bwMode="auto">
            <a:xfrm>
              <a:off x="2169" y="2740"/>
              <a:ext cx="591" cy="144"/>
            </a:xfrm>
            <a:custGeom>
              <a:avLst/>
              <a:gdLst>
                <a:gd name="T0" fmla="*/ 0 w 21600"/>
                <a:gd name="T1" fmla="*/ 0 h 21600"/>
                <a:gd name="T2" fmla="*/ 16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4140" name="Arc 126"/>
            <p:cNvSpPr>
              <a:spLocks/>
            </p:cNvSpPr>
            <p:nvPr/>
          </p:nvSpPr>
          <p:spPr bwMode="auto">
            <a:xfrm>
              <a:off x="2169" y="2768"/>
              <a:ext cx="357" cy="224"/>
            </a:xfrm>
            <a:custGeom>
              <a:avLst/>
              <a:gdLst>
                <a:gd name="T0" fmla="*/ 0 w 21600"/>
                <a:gd name="T1" fmla="*/ 0 h 21600"/>
                <a:gd name="T2" fmla="*/ 6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4141" name="Rectangle 127"/>
            <p:cNvSpPr>
              <a:spLocks noChangeArrowheads="1"/>
            </p:cNvSpPr>
            <p:nvPr/>
          </p:nvSpPr>
          <p:spPr bwMode="auto">
            <a:xfrm>
              <a:off x="1340" y="2768"/>
              <a:ext cx="61" cy="3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42" name="Arc 128"/>
            <p:cNvSpPr>
              <a:spLocks/>
            </p:cNvSpPr>
            <p:nvPr/>
          </p:nvSpPr>
          <p:spPr bwMode="auto">
            <a:xfrm flipH="1">
              <a:off x="904" y="2931"/>
              <a:ext cx="436" cy="429"/>
            </a:xfrm>
            <a:custGeom>
              <a:avLst/>
              <a:gdLst>
                <a:gd name="T0" fmla="*/ 0 w 21600"/>
                <a:gd name="T1" fmla="*/ 0 h 21600"/>
                <a:gd name="T2" fmla="*/ 9 w 21600"/>
                <a:gd name="T3" fmla="*/ 9 h 21600"/>
                <a:gd name="T4" fmla="*/ 0 w 21600"/>
                <a:gd name="T5" fmla="*/ 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accent1"/>
              </a:solidFill>
              <a:round/>
              <a:headEnd/>
              <a:tailEnd/>
            </a:ln>
          </p:spPr>
          <p:txBody>
            <a:bodyPr wrap="none" anchor="ctr"/>
            <a:lstStyle/>
            <a:p>
              <a:endParaRPr lang="en-US"/>
            </a:p>
          </p:txBody>
        </p:sp>
        <p:sp>
          <p:nvSpPr>
            <p:cNvPr id="4143" name="Rectangle 129"/>
            <p:cNvSpPr>
              <a:spLocks noChangeArrowheads="1"/>
            </p:cNvSpPr>
            <p:nvPr/>
          </p:nvSpPr>
          <p:spPr bwMode="auto">
            <a:xfrm>
              <a:off x="3204" y="2721"/>
              <a:ext cx="384" cy="18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4144" name="Oval 130"/>
            <p:cNvSpPr>
              <a:spLocks noChangeArrowheads="1"/>
            </p:cNvSpPr>
            <p:nvPr/>
          </p:nvSpPr>
          <p:spPr bwMode="auto">
            <a:xfrm>
              <a:off x="3225" y="2901"/>
              <a:ext cx="47" cy="47"/>
            </a:xfrm>
            <a:prstGeom prst="ellipse">
              <a:avLst/>
            </a:prstGeom>
            <a:solidFill>
              <a:schemeClr val="tx2"/>
            </a:solidFill>
            <a:ln w="9525">
              <a:solidFill>
                <a:schemeClr val="tx1"/>
              </a:solidFill>
              <a:round/>
              <a:headEnd/>
              <a:tailEnd/>
            </a:ln>
          </p:spPr>
          <p:txBody>
            <a:bodyPr wrap="none" anchor="ctr"/>
            <a:lstStyle/>
            <a:p>
              <a:endParaRPr lang="en-US"/>
            </a:p>
          </p:txBody>
        </p:sp>
        <p:sp>
          <p:nvSpPr>
            <p:cNvPr id="4145" name="Oval 131"/>
            <p:cNvSpPr>
              <a:spLocks noChangeArrowheads="1"/>
            </p:cNvSpPr>
            <p:nvPr/>
          </p:nvSpPr>
          <p:spPr bwMode="auto">
            <a:xfrm>
              <a:off x="3272" y="2901"/>
              <a:ext cx="47" cy="47"/>
            </a:xfrm>
            <a:prstGeom prst="ellipse">
              <a:avLst/>
            </a:prstGeom>
            <a:solidFill>
              <a:schemeClr val="tx2"/>
            </a:solidFill>
            <a:ln w="9525">
              <a:solidFill>
                <a:schemeClr val="tx1"/>
              </a:solidFill>
              <a:round/>
              <a:headEnd/>
              <a:tailEnd/>
            </a:ln>
          </p:spPr>
          <p:txBody>
            <a:bodyPr wrap="none" anchor="ctr"/>
            <a:lstStyle/>
            <a:p>
              <a:endParaRPr lang="en-US"/>
            </a:p>
          </p:txBody>
        </p:sp>
        <p:sp>
          <p:nvSpPr>
            <p:cNvPr id="4146" name="Oval 132"/>
            <p:cNvSpPr>
              <a:spLocks noChangeArrowheads="1"/>
            </p:cNvSpPr>
            <p:nvPr/>
          </p:nvSpPr>
          <p:spPr bwMode="auto">
            <a:xfrm>
              <a:off x="3480" y="2901"/>
              <a:ext cx="47" cy="47"/>
            </a:xfrm>
            <a:prstGeom prst="ellipse">
              <a:avLst/>
            </a:prstGeom>
            <a:solidFill>
              <a:schemeClr val="tx2"/>
            </a:solidFill>
            <a:ln w="9525">
              <a:solidFill>
                <a:schemeClr val="tx1"/>
              </a:solidFill>
              <a:round/>
              <a:headEnd/>
              <a:tailEnd/>
            </a:ln>
          </p:spPr>
          <p:txBody>
            <a:bodyPr wrap="none" anchor="ctr"/>
            <a:lstStyle/>
            <a:p>
              <a:endParaRPr lang="en-US"/>
            </a:p>
          </p:txBody>
        </p:sp>
        <p:sp>
          <p:nvSpPr>
            <p:cNvPr id="4147" name="Oval 133"/>
            <p:cNvSpPr>
              <a:spLocks noChangeArrowheads="1"/>
            </p:cNvSpPr>
            <p:nvPr/>
          </p:nvSpPr>
          <p:spPr bwMode="auto">
            <a:xfrm>
              <a:off x="3527" y="2901"/>
              <a:ext cx="47" cy="47"/>
            </a:xfrm>
            <a:prstGeom prst="ellipse">
              <a:avLst/>
            </a:prstGeom>
            <a:solidFill>
              <a:schemeClr val="tx2"/>
            </a:solidFill>
            <a:ln w="9525">
              <a:solidFill>
                <a:schemeClr val="tx1"/>
              </a:solidFill>
              <a:round/>
              <a:headEnd/>
              <a:tailEnd/>
            </a:ln>
          </p:spPr>
          <p:txBody>
            <a:bodyPr wrap="none" anchor="ctr"/>
            <a:lstStyle/>
            <a:p>
              <a:endParaRPr lang="en-US"/>
            </a:p>
          </p:txBody>
        </p:sp>
      </p:grpSp>
      <p:sp>
        <p:nvSpPr>
          <p:cNvPr id="132"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33"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4"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5"/>
          <p:cNvSpPr>
            <a:spLocks noChangeArrowheads="1"/>
          </p:cNvSpPr>
          <p:nvPr/>
        </p:nvSpPr>
        <p:spPr bwMode="auto">
          <a:xfrm>
            <a:off x="0" y="381000"/>
            <a:ext cx="9144000" cy="3124200"/>
          </a:xfrm>
          <a:prstGeom prst="rect">
            <a:avLst/>
          </a:prstGeom>
          <a:noFill/>
          <a:ln w="9525">
            <a:noFill/>
            <a:miter lim="800000"/>
            <a:headEnd/>
            <a:tailEnd/>
          </a:ln>
        </p:spPr>
        <p:txBody>
          <a:bodyPr/>
          <a:lstStyle/>
          <a:p>
            <a:pPr>
              <a:spcBef>
                <a:spcPct val="20000"/>
              </a:spcBef>
              <a:tabLst>
                <a:tab pos="571500" algn="l"/>
              </a:tabLst>
            </a:pPr>
            <a:r>
              <a:rPr lang="en-US" sz="2200" b="1" u="sng" dirty="0">
                <a:solidFill>
                  <a:schemeClr val="accent2"/>
                </a:solidFill>
              </a:rPr>
              <a:t>Combinational Logic Using MSI and LSI devices</a:t>
            </a:r>
          </a:p>
          <a:p>
            <a:pPr>
              <a:spcBef>
                <a:spcPct val="20000"/>
              </a:spcBef>
              <a:tabLst>
                <a:tab pos="571500" algn="l"/>
              </a:tabLst>
            </a:pPr>
            <a:r>
              <a:rPr lang="en-US" sz="2200" dirty="0">
                <a:solidFill>
                  <a:schemeClr val="accent2"/>
                </a:solidFill>
              </a:rPr>
              <a:t>Although our focus will be more on defining functional blocks that are designed to be reusable and to be implemented using VHDL, many of these fundamental circuits are also available as commercially available IC’s.</a:t>
            </a:r>
          </a:p>
          <a:p>
            <a:pPr>
              <a:spcBef>
                <a:spcPct val="20000"/>
              </a:spcBef>
              <a:tabLst>
                <a:tab pos="571500" algn="l"/>
              </a:tabLst>
            </a:pPr>
            <a:r>
              <a:rPr lang="en-US" sz="2200" dirty="0">
                <a:solidFill>
                  <a:schemeClr val="accent2"/>
                </a:solidFill>
              </a:rPr>
              <a:t>Commercial devices can perform complex functions using perhaps a single IC, thus saving space.  They are typically faster that equivalent circuits that we might build using discrete logic gates.  </a:t>
            </a:r>
          </a:p>
        </p:txBody>
      </p:sp>
      <p:graphicFrame>
        <p:nvGraphicFramePr>
          <p:cNvPr id="1026" name="Object 6"/>
          <p:cNvGraphicFramePr>
            <a:graphicFrameLocks noChangeAspect="1"/>
          </p:cNvGraphicFramePr>
          <p:nvPr>
            <p:extLst>
              <p:ext uri="{D42A27DB-BD31-4B8C-83A1-F6EECF244321}">
                <p14:modId xmlns:p14="http://schemas.microsoft.com/office/powerpoint/2010/main" val="720538786"/>
              </p:ext>
            </p:extLst>
          </p:nvPr>
        </p:nvGraphicFramePr>
        <p:xfrm>
          <a:off x="0" y="3733800"/>
          <a:ext cx="7756525" cy="3446462"/>
        </p:xfrm>
        <a:graphic>
          <a:graphicData uri="http://schemas.openxmlformats.org/presentationml/2006/ole">
            <mc:AlternateContent xmlns:mc="http://schemas.openxmlformats.org/markup-compatibility/2006">
              <mc:Choice xmlns:v="urn:schemas-microsoft-com:vml" Requires="v">
                <p:oleObj spid="_x0000_s1038" name="Document" r:id="rId3" imgW="9070067" imgH="4027101" progId="Word.Document.8">
                  <p:embed/>
                </p:oleObj>
              </mc:Choice>
              <mc:Fallback>
                <p:oleObj name="Document" r:id="rId3" imgW="9070067" imgH="4027101" progId="Word.Document.8">
                  <p:embed/>
                  <p:pic>
                    <p:nvPicPr>
                      <p:cNvPr id="0" name="Picture 6"/>
                      <p:cNvPicPr>
                        <a:picLocks noChangeAspect="1" noChangeArrowheads="1"/>
                      </p:cNvPicPr>
                      <p:nvPr/>
                    </p:nvPicPr>
                    <p:blipFill>
                      <a:blip r:embed="rId4"/>
                      <a:srcRect r="17752"/>
                      <a:stretch>
                        <a:fillRect/>
                      </a:stretch>
                    </p:blipFill>
                    <p:spPr bwMode="auto">
                      <a:xfrm>
                        <a:off x="0" y="3733800"/>
                        <a:ext cx="7756525" cy="3446462"/>
                      </a:xfrm>
                      <a:prstGeom prst="rect">
                        <a:avLst/>
                      </a:prstGeom>
                      <a:noFill/>
                      <a:ln>
                        <a:noFill/>
                      </a:ln>
                      <a:effectLst/>
                      <a:extLst/>
                    </p:spPr>
                  </p:pic>
                </p:oleObj>
              </mc:Fallback>
            </mc:AlternateContent>
          </a:graphicData>
        </a:graphic>
      </p:graphicFrame>
      <p:sp>
        <p:nvSpPr>
          <p:cNvPr id="8"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
        <p:nvSpPr>
          <p:cNvPr id="2" name="Rectangle 1">
            <a:extLst>
              <a:ext uri="{FF2B5EF4-FFF2-40B4-BE49-F238E27FC236}">
                <a16:creationId xmlns:a16="http://schemas.microsoft.com/office/drawing/2014/main" id="{6E0A8802-60E2-4061-8C4E-508A4FC7B43C}"/>
              </a:ext>
            </a:extLst>
          </p:cNvPr>
          <p:cNvSpPr/>
          <p:nvPr/>
        </p:nvSpPr>
        <p:spPr>
          <a:xfrm>
            <a:off x="0" y="3157835"/>
            <a:ext cx="9144000" cy="461665"/>
          </a:xfrm>
          <a:prstGeom prst="rect">
            <a:avLst/>
          </a:prstGeom>
        </p:spPr>
        <p:txBody>
          <a:bodyPr wrap="square">
            <a:spAutoFit/>
          </a:bodyPr>
          <a:lstStyle/>
          <a:p>
            <a:pPr>
              <a:spcBef>
                <a:spcPct val="20000"/>
              </a:spcBef>
              <a:tabLst>
                <a:tab pos="571500" algn="l"/>
              </a:tabLst>
            </a:pPr>
            <a:r>
              <a:rPr lang="en-US" b="1" u="sng" dirty="0">
                <a:solidFill>
                  <a:schemeClr val="accent2"/>
                </a:solidFill>
              </a:rPr>
              <a:t>Examples of commercially available combinational logic devices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5"/>
          <p:cNvSpPr>
            <a:spLocks noChangeArrowheads="1"/>
          </p:cNvSpPr>
          <p:nvPr/>
        </p:nvSpPr>
        <p:spPr bwMode="auto">
          <a:xfrm>
            <a:off x="0" y="381000"/>
            <a:ext cx="8763000" cy="2133600"/>
          </a:xfrm>
          <a:prstGeom prst="rect">
            <a:avLst/>
          </a:prstGeom>
          <a:noFill/>
          <a:ln w="9525">
            <a:noFill/>
            <a:miter lim="800000"/>
            <a:headEnd/>
            <a:tailEnd/>
          </a:ln>
        </p:spPr>
        <p:txBody>
          <a:bodyPr/>
          <a:lstStyle/>
          <a:p>
            <a:pPr>
              <a:spcBef>
                <a:spcPct val="20000"/>
              </a:spcBef>
              <a:tabLst>
                <a:tab pos="571500" algn="l"/>
                <a:tab pos="1143000" algn="l"/>
              </a:tabLst>
              <a:defRPr/>
            </a:pPr>
            <a:r>
              <a:rPr lang="en-US" sz="2000" b="1" u="sng" dirty="0">
                <a:solidFill>
                  <a:srgbClr val="FF0000"/>
                </a:solidFill>
              </a:rPr>
              <a:t>Decoder Example</a:t>
            </a:r>
            <a:r>
              <a:rPr lang="en-US" sz="2000" b="1" dirty="0">
                <a:solidFill>
                  <a:srgbClr val="FF0000"/>
                </a:solidFill>
              </a:rPr>
              <a:t>:  </a:t>
            </a:r>
          </a:p>
          <a:p>
            <a:pPr marL="228600" indent="-228600">
              <a:spcBef>
                <a:spcPct val="20000"/>
              </a:spcBef>
              <a:buFont typeface="Arial" pitchFamily="34" charset="0"/>
              <a:buChar char="•"/>
              <a:tabLst>
                <a:tab pos="228600" algn="l"/>
                <a:tab pos="1143000" algn="l"/>
              </a:tabLst>
              <a:defRPr/>
            </a:pPr>
            <a:r>
              <a:rPr lang="en-US" sz="2000" dirty="0">
                <a:solidFill>
                  <a:srgbClr val="0000FF"/>
                </a:solidFill>
              </a:rPr>
              <a:t>A few years ago TCC worked with ODU, William &amp; Mary, and Hampton University on the Virginia Student Balloon Launch (VSBL) Program.  </a:t>
            </a:r>
          </a:p>
          <a:p>
            <a:pPr marL="228600" indent="-228600">
              <a:spcBef>
                <a:spcPct val="20000"/>
              </a:spcBef>
              <a:buFont typeface="Arial" pitchFamily="34" charset="0"/>
              <a:buChar char="•"/>
              <a:tabLst>
                <a:tab pos="228600" algn="l"/>
                <a:tab pos="1143000" algn="l"/>
              </a:tabLst>
              <a:defRPr/>
            </a:pPr>
            <a:r>
              <a:rPr lang="en-US" sz="2000" dirty="0">
                <a:solidFill>
                  <a:srgbClr val="0000FF"/>
                </a:solidFill>
              </a:rPr>
              <a:t>NASA sponsors a number of such projects, where NASA engineers provide a high-altitude balloon (up to 100,000 ft) and engineering students at colleges and universities design experiments for the upper atmosphere.  </a:t>
            </a:r>
          </a:p>
        </p:txBody>
      </p:sp>
      <p:pic>
        <p:nvPicPr>
          <p:cNvPr id="5128" name="Picture 3" descr="D22E0C99"/>
          <p:cNvPicPr>
            <a:picLocks noChangeAspect="1" noChangeArrowheads="1"/>
          </p:cNvPicPr>
          <p:nvPr/>
        </p:nvPicPr>
        <p:blipFill>
          <a:blip r:embed="rId2" cstate="print"/>
          <a:srcRect l="43338" t="24767" r="8347" b="38785"/>
          <a:stretch>
            <a:fillRect/>
          </a:stretch>
        </p:blipFill>
        <p:spPr bwMode="auto">
          <a:xfrm>
            <a:off x="4800601" y="2369444"/>
            <a:ext cx="4343400" cy="4488556"/>
          </a:xfrm>
          <a:prstGeom prst="rect">
            <a:avLst/>
          </a:prstGeom>
          <a:noFill/>
          <a:ln w="9525">
            <a:noFill/>
            <a:miter lim="800000"/>
            <a:headEnd/>
            <a:tailEnd/>
          </a:ln>
        </p:spPr>
      </p:pic>
      <p:sp>
        <p:nvSpPr>
          <p:cNvPr id="136" name="Rectangle 5"/>
          <p:cNvSpPr>
            <a:spLocks noChangeArrowheads="1"/>
          </p:cNvSpPr>
          <p:nvPr/>
        </p:nvSpPr>
        <p:spPr bwMode="auto">
          <a:xfrm>
            <a:off x="0" y="2590800"/>
            <a:ext cx="5029200" cy="3886200"/>
          </a:xfrm>
          <a:prstGeom prst="rect">
            <a:avLst/>
          </a:prstGeom>
          <a:noFill/>
          <a:ln w="9525">
            <a:noFill/>
            <a:miter lim="800000"/>
            <a:headEnd/>
            <a:tailEnd/>
          </a:ln>
        </p:spPr>
        <p:txBody>
          <a:bodyPr/>
          <a:lstStyle/>
          <a:p>
            <a:pPr marL="228600" indent="-228600">
              <a:spcBef>
                <a:spcPct val="20000"/>
              </a:spcBef>
              <a:buFont typeface="Arial" pitchFamily="34" charset="0"/>
              <a:buChar char="•"/>
              <a:tabLst>
                <a:tab pos="228600" algn="l"/>
                <a:tab pos="1143000" algn="l"/>
              </a:tabLst>
              <a:defRPr/>
            </a:pPr>
            <a:r>
              <a:rPr lang="en-US" sz="2000" dirty="0">
                <a:solidFill>
                  <a:srgbClr val="0000FF"/>
                </a:solidFill>
              </a:rPr>
              <a:t>In one experiment William and Mary students provided 8 stainless steel cylinders that were pumped to a vacuum just before liftoff.  The valve on each cylinder was opened briefly at precise altitudes so that they would suck in a sample of the air which was analyzed after landing to detect the presence of certain pollutants.</a:t>
            </a:r>
          </a:p>
          <a:p>
            <a:pPr marL="228600" indent="-228600">
              <a:spcBef>
                <a:spcPct val="20000"/>
              </a:spcBef>
              <a:buFont typeface="Arial" pitchFamily="34" charset="0"/>
              <a:buChar char="•"/>
              <a:tabLst>
                <a:tab pos="228600" algn="l"/>
                <a:tab pos="1143000" algn="l"/>
              </a:tabLst>
              <a:defRPr/>
            </a:pPr>
            <a:r>
              <a:rPr lang="en-US" sz="2000" dirty="0">
                <a:solidFill>
                  <a:srgbClr val="0000FF"/>
                </a:solidFill>
              </a:rPr>
              <a:t>The onboard computer could have tied up 8 output lines to control the 8 cylinders, but instead used a </a:t>
            </a:r>
            <a:r>
              <a:rPr lang="en-US" sz="2000" b="1" u="sng" dirty="0">
                <a:solidFill>
                  <a:srgbClr val="FF0000"/>
                </a:solidFill>
              </a:rPr>
              <a:t>3x8 decoder</a:t>
            </a:r>
            <a:r>
              <a:rPr lang="en-US" sz="2000" b="1" dirty="0">
                <a:solidFill>
                  <a:srgbClr val="FF0000"/>
                </a:solidFill>
              </a:rPr>
              <a:t> </a:t>
            </a:r>
            <a:r>
              <a:rPr lang="en-US" sz="2000" dirty="0">
                <a:solidFill>
                  <a:srgbClr val="0000FF"/>
                </a:solidFill>
              </a:rPr>
              <a:t>and thus only used 3 output lines were needed.</a:t>
            </a:r>
          </a:p>
        </p:txBody>
      </p:sp>
      <p:sp>
        <p:nvSpPr>
          <p:cNvPr id="8"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0" y="381000"/>
            <a:ext cx="9144000" cy="2133600"/>
          </a:xfrm>
          <a:prstGeom prst="rect">
            <a:avLst/>
          </a:prstGeom>
          <a:noFill/>
          <a:ln w="9525">
            <a:noFill/>
            <a:miter lim="800000"/>
            <a:headEnd/>
            <a:tailEnd/>
          </a:ln>
        </p:spPr>
        <p:txBody>
          <a:bodyPr/>
          <a:lstStyle/>
          <a:p>
            <a:pPr>
              <a:spcBef>
                <a:spcPct val="20000"/>
              </a:spcBef>
              <a:tabLst>
                <a:tab pos="571500" algn="l"/>
                <a:tab pos="1143000" algn="l"/>
              </a:tabLst>
            </a:pPr>
            <a:r>
              <a:rPr lang="en-US" sz="2200" b="1" u="sng" dirty="0">
                <a:solidFill>
                  <a:schemeClr val="accent2"/>
                </a:solidFill>
              </a:rPr>
              <a:t>Priority Encoder</a:t>
            </a:r>
          </a:p>
          <a:p>
            <a:pPr>
              <a:lnSpc>
                <a:spcPct val="80000"/>
              </a:lnSpc>
              <a:spcBef>
                <a:spcPct val="20000"/>
              </a:spcBef>
              <a:tabLst>
                <a:tab pos="571500" algn="l"/>
                <a:tab pos="1143000" algn="l"/>
              </a:tabLst>
            </a:pPr>
            <a:r>
              <a:rPr lang="en-US" sz="2200" dirty="0">
                <a:solidFill>
                  <a:schemeClr val="accent2"/>
                </a:solidFill>
              </a:rPr>
              <a:t>A priority encoder is an encoder where:</a:t>
            </a:r>
          </a:p>
          <a:p>
            <a:pPr>
              <a:lnSpc>
                <a:spcPct val="80000"/>
              </a:lnSpc>
              <a:spcBef>
                <a:spcPct val="20000"/>
              </a:spcBef>
              <a:buFontTx/>
              <a:buChar char="•"/>
              <a:tabLst>
                <a:tab pos="571500" algn="l"/>
                <a:tab pos="1143000" algn="l"/>
              </a:tabLst>
            </a:pPr>
            <a:r>
              <a:rPr lang="en-US" sz="2200" dirty="0">
                <a:solidFill>
                  <a:schemeClr val="accent2"/>
                </a:solidFill>
              </a:rPr>
              <a:t>  more than one input may be activated</a:t>
            </a:r>
          </a:p>
          <a:p>
            <a:pPr>
              <a:lnSpc>
                <a:spcPct val="80000"/>
              </a:lnSpc>
              <a:spcBef>
                <a:spcPct val="20000"/>
              </a:spcBef>
              <a:buFontTx/>
              <a:buChar char="•"/>
              <a:tabLst>
                <a:tab pos="571500" algn="l"/>
                <a:tab pos="1143000" algn="l"/>
              </a:tabLst>
            </a:pPr>
            <a:r>
              <a:rPr lang="en-US" sz="2200" dirty="0">
                <a:solidFill>
                  <a:schemeClr val="accent2"/>
                </a:solidFill>
              </a:rPr>
              <a:t>  each input is assigned a priority</a:t>
            </a:r>
          </a:p>
          <a:p>
            <a:pPr>
              <a:lnSpc>
                <a:spcPct val="80000"/>
              </a:lnSpc>
              <a:spcBef>
                <a:spcPct val="20000"/>
              </a:spcBef>
              <a:buFontTx/>
              <a:buChar char="•"/>
              <a:tabLst>
                <a:tab pos="571500" algn="l"/>
                <a:tab pos="1143000" algn="l"/>
              </a:tabLst>
            </a:pPr>
            <a:r>
              <a:rPr lang="en-US" sz="2200" dirty="0">
                <a:solidFill>
                  <a:schemeClr val="accent2"/>
                </a:solidFill>
              </a:rPr>
              <a:t>  the output code corresponds to the highest priority input that has been activated.</a:t>
            </a:r>
          </a:p>
          <a:p>
            <a:pPr>
              <a:spcBef>
                <a:spcPct val="20000"/>
              </a:spcBef>
              <a:tabLst>
                <a:tab pos="571500" algn="l"/>
                <a:tab pos="1143000" algn="l"/>
              </a:tabLst>
            </a:pPr>
            <a:endParaRPr lang="en-US" sz="2200" dirty="0">
              <a:solidFill>
                <a:schemeClr val="accent2"/>
              </a:solidFill>
            </a:endParaRPr>
          </a:p>
        </p:txBody>
      </p:sp>
      <p:grpSp>
        <p:nvGrpSpPr>
          <p:cNvPr id="20487" name="Group 7"/>
          <p:cNvGrpSpPr>
            <a:grpSpLocks/>
          </p:cNvGrpSpPr>
          <p:nvPr/>
        </p:nvGrpSpPr>
        <p:grpSpPr bwMode="auto">
          <a:xfrm>
            <a:off x="228600" y="2667000"/>
            <a:ext cx="8325033" cy="2743200"/>
            <a:chOff x="576" y="1440"/>
            <a:chExt cx="3797" cy="1040"/>
          </a:xfrm>
        </p:grpSpPr>
        <p:sp>
          <p:nvSpPr>
            <p:cNvPr id="20489" name="Rectangle 8"/>
            <p:cNvSpPr>
              <a:spLocks noChangeArrowheads="1"/>
            </p:cNvSpPr>
            <p:nvPr/>
          </p:nvSpPr>
          <p:spPr bwMode="auto">
            <a:xfrm>
              <a:off x="1913" y="1828"/>
              <a:ext cx="1420" cy="163"/>
            </a:xfrm>
            <a:prstGeom prst="rect">
              <a:avLst/>
            </a:prstGeom>
            <a:noFill/>
            <a:ln w="9525">
              <a:noFill/>
              <a:miter lim="800000"/>
              <a:headEnd/>
              <a:tailEnd/>
            </a:ln>
          </p:spPr>
          <p:txBody>
            <a:bodyPr/>
            <a:lstStyle/>
            <a:p>
              <a:endParaRPr lang="en-US"/>
            </a:p>
          </p:txBody>
        </p:sp>
        <p:sp>
          <p:nvSpPr>
            <p:cNvPr id="20490" name="Rectangle 9"/>
            <p:cNvSpPr>
              <a:spLocks noChangeArrowheads="1"/>
            </p:cNvSpPr>
            <p:nvPr/>
          </p:nvSpPr>
          <p:spPr bwMode="auto">
            <a:xfrm>
              <a:off x="1866" y="1968"/>
              <a:ext cx="1490" cy="163"/>
            </a:xfrm>
            <a:prstGeom prst="rect">
              <a:avLst/>
            </a:prstGeom>
            <a:noFill/>
            <a:ln w="9525">
              <a:noFill/>
              <a:miter lim="800000"/>
              <a:headEnd/>
              <a:tailEnd/>
            </a:ln>
          </p:spPr>
          <p:txBody>
            <a:bodyPr/>
            <a:lstStyle/>
            <a:p>
              <a:endParaRPr lang="en-US"/>
            </a:p>
          </p:txBody>
        </p:sp>
        <p:sp>
          <p:nvSpPr>
            <p:cNvPr id="20491" name="Rectangle 10"/>
            <p:cNvSpPr>
              <a:spLocks noChangeArrowheads="1"/>
            </p:cNvSpPr>
            <p:nvPr/>
          </p:nvSpPr>
          <p:spPr bwMode="auto">
            <a:xfrm>
              <a:off x="1806" y="1440"/>
              <a:ext cx="745" cy="993"/>
            </a:xfrm>
            <a:prstGeom prst="rect">
              <a:avLst/>
            </a:prstGeom>
            <a:solidFill>
              <a:srgbClr val="FFFF00"/>
            </a:solidFill>
            <a:ln w="31750">
              <a:solidFill>
                <a:srgbClr val="000000"/>
              </a:solidFill>
              <a:miter lim="800000"/>
              <a:headEnd/>
              <a:tailEnd/>
            </a:ln>
          </p:spPr>
          <p:txBody>
            <a:bodyPr/>
            <a:lstStyle/>
            <a:p>
              <a:endParaRPr lang="en-US"/>
            </a:p>
          </p:txBody>
        </p:sp>
        <p:sp>
          <p:nvSpPr>
            <p:cNvPr id="20492" name="Line 11"/>
            <p:cNvSpPr>
              <a:spLocks noChangeShapeType="1"/>
            </p:cNvSpPr>
            <p:nvPr/>
          </p:nvSpPr>
          <p:spPr bwMode="auto">
            <a:xfrm>
              <a:off x="1682" y="1502"/>
              <a:ext cx="124" cy="1"/>
            </a:xfrm>
            <a:prstGeom prst="line">
              <a:avLst/>
            </a:prstGeom>
            <a:noFill/>
            <a:ln w="31750">
              <a:solidFill>
                <a:srgbClr val="000000"/>
              </a:solidFill>
              <a:round/>
              <a:headEnd/>
              <a:tailEnd/>
            </a:ln>
          </p:spPr>
          <p:txBody>
            <a:bodyPr/>
            <a:lstStyle/>
            <a:p>
              <a:endParaRPr lang="en-US"/>
            </a:p>
          </p:txBody>
        </p:sp>
        <p:sp>
          <p:nvSpPr>
            <p:cNvPr id="20493" name="Line 12"/>
            <p:cNvSpPr>
              <a:spLocks noChangeShapeType="1"/>
            </p:cNvSpPr>
            <p:nvPr/>
          </p:nvSpPr>
          <p:spPr bwMode="auto">
            <a:xfrm>
              <a:off x="1682" y="1626"/>
              <a:ext cx="124" cy="1"/>
            </a:xfrm>
            <a:prstGeom prst="line">
              <a:avLst/>
            </a:prstGeom>
            <a:noFill/>
            <a:ln w="31750">
              <a:solidFill>
                <a:srgbClr val="000000"/>
              </a:solidFill>
              <a:round/>
              <a:headEnd/>
              <a:tailEnd/>
            </a:ln>
          </p:spPr>
          <p:txBody>
            <a:bodyPr/>
            <a:lstStyle/>
            <a:p>
              <a:endParaRPr lang="en-US"/>
            </a:p>
          </p:txBody>
        </p:sp>
        <p:sp>
          <p:nvSpPr>
            <p:cNvPr id="20494" name="Line 13"/>
            <p:cNvSpPr>
              <a:spLocks noChangeShapeType="1"/>
            </p:cNvSpPr>
            <p:nvPr/>
          </p:nvSpPr>
          <p:spPr bwMode="auto">
            <a:xfrm>
              <a:off x="1682" y="1750"/>
              <a:ext cx="124" cy="1"/>
            </a:xfrm>
            <a:prstGeom prst="line">
              <a:avLst/>
            </a:prstGeom>
            <a:noFill/>
            <a:ln w="31750">
              <a:solidFill>
                <a:srgbClr val="000000"/>
              </a:solidFill>
              <a:round/>
              <a:headEnd/>
              <a:tailEnd/>
            </a:ln>
          </p:spPr>
          <p:txBody>
            <a:bodyPr/>
            <a:lstStyle/>
            <a:p>
              <a:endParaRPr lang="en-US"/>
            </a:p>
          </p:txBody>
        </p:sp>
        <p:sp>
          <p:nvSpPr>
            <p:cNvPr id="20495" name="Line 14"/>
            <p:cNvSpPr>
              <a:spLocks noChangeShapeType="1"/>
            </p:cNvSpPr>
            <p:nvPr/>
          </p:nvSpPr>
          <p:spPr bwMode="auto">
            <a:xfrm>
              <a:off x="1682" y="1874"/>
              <a:ext cx="124" cy="1"/>
            </a:xfrm>
            <a:prstGeom prst="line">
              <a:avLst/>
            </a:prstGeom>
            <a:noFill/>
            <a:ln w="31750">
              <a:solidFill>
                <a:srgbClr val="000000"/>
              </a:solidFill>
              <a:round/>
              <a:headEnd/>
              <a:tailEnd/>
            </a:ln>
          </p:spPr>
          <p:txBody>
            <a:bodyPr/>
            <a:lstStyle/>
            <a:p>
              <a:endParaRPr lang="en-US"/>
            </a:p>
          </p:txBody>
        </p:sp>
        <p:sp>
          <p:nvSpPr>
            <p:cNvPr id="20496" name="Line 15"/>
            <p:cNvSpPr>
              <a:spLocks noChangeShapeType="1"/>
            </p:cNvSpPr>
            <p:nvPr/>
          </p:nvSpPr>
          <p:spPr bwMode="auto">
            <a:xfrm>
              <a:off x="1682" y="1999"/>
              <a:ext cx="124" cy="1"/>
            </a:xfrm>
            <a:prstGeom prst="line">
              <a:avLst/>
            </a:prstGeom>
            <a:noFill/>
            <a:ln w="31750">
              <a:solidFill>
                <a:srgbClr val="000000"/>
              </a:solidFill>
              <a:round/>
              <a:headEnd/>
              <a:tailEnd/>
            </a:ln>
          </p:spPr>
          <p:txBody>
            <a:bodyPr/>
            <a:lstStyle/>
            <a:p>
              <a:endParaRPr lang="en-US"/>
            </a:p>
          </p:txBody>
        </p:sp>
        <p:sp>
          <p:nvSpPr>
            <p:cNvPr id="20497" name="Line 16"/>
            <p:cNvSpPr>
              <a:spLocks noChangeShapeType="1"/>
            </p:cNvSpPr>
            <p:nvPr/>
          </p:nvSpPr>
          <p:spPr bwMode="auto">
            <a:xfrm>
              <a:off x="1682" y="2123"/>
              <a:ext cx="124" cy="1"/>
            </a:xfrm>
            <a:prstGeom prst="line">
              <a:avLst/>
            </a:prstGeom>
            <a:noFill/>
            <a:ln w="31750">
              <a:solidFill>
                <a:srgbClr val="000000"/>
              </a:solidFill>
              <a:round/>
              <a:headEnd/>
              <a:tailEnd/>
            </a:ln>
          </p:spPr>
          <p:txBody>
            <a:bodyPr/>
            <a:lstStyle/>
            <a:p>
              <a:endParaRPr lang="en-US"/>
            </a:p>
          </p:txBody>
        </p:sp>
        <p:sp>
          <p:nvSpPr>
            <p:cNvPr id="20498" name="Line 17"/>
            <p:cNvSpPr>
              <a:spLocks noChangeShapeType="1"/>
            </p:cNvSpPr>
            <p:nvPr/>
          </p:nvSpPr>
          <p:spPr bwMode="auto">
            <a:xfrm>
              <a:off x="1682" y="2247"/>
              <a:ext cx="124" cy="1"/>
            </a:xfrm>
            <a:prstGeom prst="line">
              <a:avLst/>
            </a:prstGeom>
            <a:noFill/>
            <a:ln w="31750">
              <a:solidFill>
                <a:srgbClr val="000000"/>
              </a:solidFill>
              <a:round/>
              <a:headEnd/>
              <a:tailEnd/>
            </a:ln>
          </p:spPr>
          <p:txBody>
            <a:bodyPr/>
            <a:lstStyle/>
            <a:p>
              <a:endParaRPr lang="en-US"/>
            </a:p>
          </p:txBody>
        </p:sp>
        <p:sp>
          <p:nvSpPr>
            <p:cNvPr id="20499" name="Line 18"/>
            <p:cNvSpPr>
              <a:spLocks noChangeShapeType="1"/>
            </p:cNvSpPr>
            <p:nvPr/>
          </p:nvSpPr>
          <p:spPr bwMode="auto">
            <a:xfrm>
              <a:off x="1682" y="2371"/>
              <a:ext cx="124" cy="1"/>
            </a:xfrm>
            <a:prstGeom prst="line">
              <a:avLst/>
            </a:prstGeom>
            <a:noFill/>
            <a:ln w="31750">
              <a:solidFill>
                <a:srgbClr val="000000"/>
              </a:solidFill>
              <a:round/>
              <a:headEnd/>
              <a:tailEnd/>
            </a:ln>
          </p:spPr>
          <p:txBody>
            <a:bodyPr/>
            <a:lstStyle/>
            <a:p>
              <a:endParaRPr lang="en-US"/>
            </a:p>
          </p:txBody>
        </p:sp>
        <p:sp>
          <p:nvSpPr>
            <p:cNvPr id="20500" name="Rectangle 19"/>
            <p:cNvSpPr>
              <a:spLocks noChangeArrowheads="1"/>
            </p:cNvSpPr>
            <p:nvPr/>
          </p:nvSpPr>
          <p:spPr bwMode="auto">
            <a:xfrm>
              <a:off x="1488" y="1448"/>
              <a:ext cx="202" cy="163"/>
            </a:xfrm>
            <a:prstGeom prst="rect">
              <a:avLst/>
            </a:prstGeom>
            <a:noFill/>
            <a:ln w="9525">
              <a:noFill/>
              <a:miter lim="800000"/>
              <a:headEnd/>
              <a:tailEnd/>
            </a:ln>
          </p:spPr>
          <p:txBody>
            <a:bodyPr/>
            <a:lstStyle/>
            <a:p>
              <a:endParaRPr lang="en-US"/>
            </a:p>
          </p:txBody>
        </p:sp>
        <p:sp>
          <p:nvSpPr>
            <p:cNvPr id="20501" name="Rectangle 20"/>
            <p:cNvSpPr>
              <a:spLocks noChangeArrowheads="1"/>
            </p:cNvSpPr>
            <p:nvPr/>
          </p:nvSpPr>
          <p:spPr bwMode="auto">
            <a:xfrm>
              <a:off x="1519" y="1455"/>
              <a:ext cx="88" cy="105"/>
            </a:xfrm>
            <a:prstGeom prst="rect">
              <a:avLst/>
            </a:prstGeom>
            <a:noFill/>
            <a:ln w="9525">
              <a:noFill/>
              <a:miter lim="800000"/>
              <a:headEnd/>
              <a:tailEnd/>
            </a:ln>
          </p:spPr>
          <p:txBody>
            <a:bodyPr wrap="none" lIns="0" tIns="0" rIns="0" bIns="0">
              <a:spAutoFit/>
            </a:bodyPr>
            <a:lstStyle/>
            <a:p>
              <a:r>
                <a:rPr lang="en-US" sz="1800" dirty="0">
                  <a:solidFill>
                    <a:srgbClr val="0000FF"/>
                  </a:solidFill>
                </a:rPr>
                <a:t>I7</a:t>
              </a:r>
              <a:endParaRPr lang="en-US" sz="2800" dirty="0"/>
            </a:p>
          </p:txBody>
        </p:sp>
        <p:sp>
          <p:nvSpPr>
            <p:cNvPr id="20502" name="Rectangle 21"/>
            <p:cNvSpPr>
              <a:spLocks noChangeArrowheads="1"/>
            </p:cNvSpPr>
            <p:nvPr/>
          </p:nvSpPr>
          <p:spPr bwMode="auto">
            <a:xfrm>
              <a:off x="1674" y="1455"/>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03" name="Rectangle 22"/>
            <p:cNvSpPr>
              <a:spLocks noChangeArrowheads="1"/>
            </p:cNvSpPr>
            <p:nvPr/>
          </p:nvSpPr>
          <p:spPr bwMode="auto">
            <a:xfrm>
              <a:off x="1488" y="1572"/>
              <a:ext cx="202" cy="163"/>
            </a:xfrm>
            <a:prstGeom prst="rect">
              <a:avLst/>
            </a:prstGeom>
            <a:noFill/>
            <a:ln w="9525">
              <a:noFill/>
              <a:miter lim="800000"/>
              <a:headEnd/>
              <a:tailEnd/>
            </a:ln>
          </p:spPr>
          <p:txBody>
            <a:bodyPr/>
            <a:lstStyle/>
            <a:p>
              <a:endParaRPr lang="en-US"/>
            </a:p>
          </p:txBody>
        </p:sp>
        <p:sp>
          <p:nvSpPr>
            <p:cNvPr id="20504" name="Rectangle 23"/>
            <p:cNvSpPr>
              <a:spLocks noChangeArrowheads="1"/>
            </p:cNvSpPr>
            <p:nvPr/>
          </p:nvSpPr>
          <p:spPr bwMode="auto">
            <a:xfrm>
              <a:off x="1519" y="1579"/>
              <a:ext cx="88" cy="105"/>
            </a:xfrm>
            <a:prstGeom prst="rect">
              <a:avLst/>
            </a:prstGeom>
            <a:noFill/>
            <a:ln w="9525">
              <a:noFill/>
              <a:miter lim="800000"/>
              <a:headEnd/>
              <a:tailEnd/>
            </a:ln>
          </p:spPr>
          <p:txBody>
            <a:bodyPr wrap="none" lIns="0" tIns="0" rIns="0" bIns="0">
              <a:spAutoFit/>
            </a:bodyPr>
            <a:lstStyle/>
            <a:p>
              <a:r>
                <a:rPr lang="en-US" sz="1800" dirty="0">
                  <a:solidFill>
                    <a:srgbClr val="0000FF"/>
                  </a:solidFill>
                </a:rPr>
                <a:t>I6</a:t>
              </a:r>
              <a:endParaRPr lang="en-US" sz="2800" dirty="0"/>
            </a:p>
          </p:txBody>
        </p:sp>
        <p:sp>
          <p:nvSpPr>
            <p:cNvPr id="20505" name="Rectangle 24"/>
            <p:cNvSpPr>
              <a:spLocks noChangeArrowheads="1"/>
            </p:cNvSpPr>
            <p:nvPr/>
          </p:nvSpPr>
          <p:spPr bwMode="auto">
            <a:xfrm>
              <a:off x="1674" y="1579"/>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06" name="Rectangle 25"/>
            <p:cNvSpPr>
              <a:spLocks noChangeArrowheads="1"/>
            </p:cNvSpPr>
            <p:nvPr/>
          </p:nvSpPr>
          <p:spPr bwMode="auto">
            <a:xfrm>
              <a:off x="1488" y="1696"/>
              <a:ext cx="202" cy="163"/>
            </a:xfrm>
            <a:prstGeom prst="rect">
              <a:avLst/>
            </a:prstGeom>
            <a:noFill/>
            <a:ln w="9525">
              <a:noFill/>
              <a:miter lim="800000"/>
              <a:headEnd/>
              <a:tailEnd/>
            </a:ln>
          </p:spPr>
          <p:txBody>
            <a:bodyPr/>
            <a:lstStyle/>
            <a:p>
              <a:endParaRPr lang="en-US"/>
            </a:p>
          </p:txBody>
        </p:sp>
        <p:sp>
          <p:nvSpPr>
            <p:cNvPr id="20507" name="Rectangle 26"/>
            <p:cNvSpPr>
              <a:spLocks noChangeArrowheads="1"/>
            </p:cNvSpPr>
            <p:nvPr/>
          </p:nvSpPr>
          <p:spPr bwMode="auto">
            <a:xfrm>
              <a:off x="1519" y="1703"/>
              <a:ext cx="88" cy="105"/>
            </a:xfrm>
            <a:prstGeom prst="rect">
              <a:avLst/>
            </a:prstGeom>
            <a:noFill/>
            <a:ln w="9525">
              <a:noFill/>
              <a:miter lim="800000"/>
              <a:headEnd/>
              <a:tailEnd/>
            </a:ln>
          </p:spPr>
          <p:txBody>
            <a:bodyPr wrap="none" lIns="0" tIns="0" rIns="0" bIns="0">
              <a:spAutoFit/>
            </a:bodyPr>
            <a:lstStyle/>
            <a:p>
              <a:r>
                <a:rPr lang="en-US" sz="1800" dirty="0">
                  <a:solidFill>
                    <a:srgbClr val="0000FF"/>
                  </a:solidFill>
                </a:rPr>
                <a:t>I5</a:t>
              </a:r>
              <a:endParaRPr lang="en-US" sz="2800" dirty="0"/>
            </a:p>
          </p:txBody>
        </p:sp>
        <p:sp>
          <p:nvSpPr>
            <p:cNvPr id="20508" name="Rectangle 27"/>
            <p:cNvSpPr>
              <a:spLocks noChangeArrowheads="1"/>
            </p:cNvSpPr>
            <p:nvPr/>
          </p:nvSpPr>
          <p:spPr bwMode="auto">
            <a:xfrm>
              <a:off x="1674" y="1703"/>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09" name="Rectangle 28"/>
            <p:cNvSpPr>
              <a:spLocks noChangeArrowheads="1"/>
            </p:cNvSpPr>
            <p:nvPr/>
          </p:nvSpPr>
          <p:spPr bwMode="auto">
            <a:xfrm>
              <a:off x="1488" y="1820"/>
              <a:ext cx="202" cy="163"/>
            </a:xfrm>
            <a:prstGeom prst="rect">
              <a:avLst/>
            </a:prstGeom>
            <a:noFill/>
            <a:ln w="9525">
              <a:noFill/>
              <a:miter lim="800000"/>
              <a:headEnd/>
              <a:tailEnd/>
            </a:ln>
          </p:spPr>
          <p:txBody>
            <a:bodyPr/>
            <a:lstStyle/>
            <a:p>
              <a:endParaRPr lang="en-US"/>
            </a:p>
          </p:txBody>
        </p:sp>
        <p:sp>
          <p:nvSpPr>
            <p:cNvPr id="20510" name="Rectangle 29"/>
            <p:cNvSpPr>
              <a:spLocks noChangeArrowheads="1"/>
            </p:cNvSpPr>
            <p:nvPr/>
          </p:nvSpPr>
          <p:spPr bwMode="auto">
            <a:xfrm>
              <a:off x="1519" y="1827"/>
              <a:ext cx="88" cy="105"/>
            </a:xfrm>
            <a:prstGeom prst="rect">
              <a:avLst/>
            </a:prstGeom>
            <a:noFill/>
            <a:ln w="9525">
              <a:noFill/>
              <a:miter lim="800000"/>
              <a:headEnd/>
              <a:tailEnd/>
            </a:ln>
          </p:spPr>
          <p:txBody>
            <a:bodyPr wrap="none" lIns="0" tIns="0" rIns="0" bIns="0">
              <a:spAutoFit/>
            </a:bodyPr>
            <a:lstStyle/>
            <a:p>
              <a:r>
                <a:rPr lang="en-US" sz="1800" dirty="0">
                  <a:solidFill>
                    <a:srgbClr val="0000FF"/>
                  </a:solidFill>
                </a:rPr>
                <a:t>I4</a:t>
              </a:r>
              <a:endParaRPr lang="en-US" sz="2800" dirty="0"/>
            </a:p>
          </p:txBody>
        </p:sp>
        <p:sp>
          <p:nvSpPr>
            <p:cNvPr id="20511" name="Rectangle 30"/>
            <p:cNvSpPr>
              <a:spLocks noChangeArrowheads="1"/>
            </p:cNvSpPr>
            <p:nvPr/>
          </p:nvSpPr>
          <p:spPr bwMode="auto">
            <a:xfrm>
              <a:off x="1674" y="1827"/>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12" name="Rectangle 31"/>
            <p:cNvSpPr>
              <a:spLocks noChangeArrowheads="1"/>
            </p:cNvSpPr>
            <p:nvPr/>
          </p:nvSpPr>
          <p:spPr bwMode="auto">
            <a:xfrm>
              <a:off x="1488" y="1944"/>
              <a:ext cx="202" cy="163"/>
            </a:xfrm>
            <a:prstGeom prst="rect">
              <a:avLst/>
            </a:prstGeom>
            <a:noFill/>
            <a:ln w="9525">
              <a:noFill/>
              <a:miter lim="800000"/>
              <a:headEnd/>
              <a:tailEnd/>
            </a:ln>
          </p:spPr>
          <p:txBody>
            <a:bodyPr/>
            <a:lstStyle/>
            <a:p>
              <a:endParaRPr lang="en-US"/>
            </a:p>
          </p:txBody>
        </p:sp>
        <p:sp>
          <p:nvSpPr>
            <p:cNvPr id="20513" name="Rectangle 32"/>
            <p:cNvSpPr>
              <a:spLocks noChangeArrowheads="1"/>
            </p:cNvSpPr>
            <p:nvPr/>
          </p:nvSpPr>
          <p:spPr bwMode="auto">
            <a:xfrm>
              <a:off x="1519" y="1952"/>
              <a:ext cx="88" cy="105"/>
            </a:xfrm>
            <a:prstGeom prst="rect">
              <a:avLst/>
            </a:prstGeom>
            <a:noFill/>
            <a:ln w="9525">
              <a:noFill/>
              <a:miter lim="800000"/>
              <a:headEnd/>
              <a:tailEnd/>
            </a:ln>
          </p:spPr>
          <p:txBody>
            <a:bodyPr wrap="none" lIns="0" tIns="0" rIns="0" bIns="0">
              <a:spAutoFit/>
            </a:bodyPr>
            <a:lstStyle/>
            <a:p>
              <a:r>
                <a:rPr lang="en-US" sz="1800" dirty="0">
                  <a:solidFill>
                    <a:srgbClr val="0000FF"/>
                  </a:solidFill>
                </a:rPr>
                <a:t>I3</a:t>
              </a:r>
              <a:endParaRPr lang="en-US" sz="2800" dirty="0"/>
            </a:p>
          </p:txBody>
        </p:sp>
        <p:sp>
          <p:nvSpPr>
            <p:cNvPr id="20514" name="Rectangle 33"/>
            <p:cNvSpPr>
              <a:spLocks noChangeArrowheads="1"/>
            </p:cNvSpPr>
            <p:nvPr/>
          </p:nvSpPr>
          <p:spPr bwMode="auto">
            <a:xfrm>
              <a:off x="1674" y="1952"/>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15" name="Rectangle 34"/>
            <p:cNvSpPr>
              <a:spLocks noChangeArrowheads="1"/>
            </p:cNvSpPr>
            <p:nvPr/>
          </p:nvSpPr>
          <p:spPr bwMode="auto">
            <a:xfrm>
              <a:off x="1488" y="2068"/>
              <a:ext cx="202" cy="163"/>
            </a:xfrm>
            <a:prstGeom prst="rect">
              <a:avLst/>
            </a:prstGeom>
            <a:noFill/>
            <a:ln w="9525">
              <a:noFill/>
              <a:miter lim="800000"/>
              <a:headEnd/>
              <a:tailEnd/>
            </a:ln>
          </p:spPr>
          <p:txBody>
            <a:bodyPr/>
            <a:lstStyle/>
            <a:p>
              <a:endParaRPr lang="en-US"/>
            </a:p>
          </p:txBody>
        </p:sp>
        <p:sp>
          <p:nvSpPr>
            <p:cNvPr id="20516" name="Rectangle 35"/>
            <p:cNvSpPr>
              <a:spLocks noChangeArrowheads="1"/>
            </p:cNvSpPr>
            <p:nvPr/>
          </p:nvSpPr>
          <p:spPr bwMode="auto">
            <a:xfrm>
              <a:off x="1519" y="2076"/>
              <a:ext cx="88" cy="105"/>
            </a:xfrm>
            <a:prstGeom prst="rect">
              <a:avLst/>
            </a:prstGeom>
            <a:noFill/>
            <a:ln w="9525">
              <a:noFill/>
              <a:miter lim="800000"/>
              <a:headEnd/>
              <a:tailEnd/>
            </a:ln>
          </p:spPr>
          <p:txBody>
            <a:bodyPr wrap="none" lIns="0" tIns="0" rIns="0" bIns="0">
              <a:spAutoFit/>
            </a:bodyPr>
            <a:lstStyle/>
            <a:p>
              <a:r>
                <a:rPr lang="en-US" sz="1800" dirty="0">
                  <a:solidFill>
                    <a:srgbClr val="0000FF"/>
                  </a:solidFill>
                </a:rPr>
                <a:t>I2</a:t>
              </a:r>
              <a:endParaRPr lang="en-US" sz="2800" dirty="0"/>
            </a:p>
          </p:txBody>
        </p:sp>
        <p:sp>
          <p:nvSpPr>
            <p:cNvPr id="20517" name="Rectangle 36"/>
            <p:cNvSpPr>
              <a:spLocks noChangeArrowheads="1"/>
            </p:cNvSpPr>
            <p:nvPr/>
          </p:nvSpPr>
          <p:spPr bwMode="auto">
            <a:xfrm>
              <a:off x="1674" y="2076"/>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18" name="Rectangle 37"/>
            <p:cNvSpPr>
              <a:spLocks noChangeArrowheads="1"/>
            </p:cNvSpPr>
            <p:nvPr/>
          </p:nvSpPr>
          <p:spPr bwMode="auto">
            <a:xfrm>
              <a:off x="1488" y="2193"/>
              <a:ext cx="202" cy="163"/>
            </a:xfrm>
            <a:prstGeom prst="rect">
              <a:avLst/>
            </a:prstGeom>
            <a:noFill/>
            <a:ln w="9525">
              <a:noFill/>
              <a:miter lim="800000"/>
              <a:headEnd/>
              <a:tailEnd/>
            </a:ln>
          </p:spPr>
          <p:txBody>
            <a:bodyPr/>
            <a:lstStyle/>
            <a:p>
              <a:endParaRPr lang="en-US"/>
            </a:p>
          </p:txBody>
        </p:sp>
        <p:sp>
          <p:nvSpPr>
            <p:cNvPr id="20519" name="Rectangle 38"/>
            <p:cNvSpPr>
              <a:spLocks noChangeArrowheads="1"/>
            </p:cNvSpPr>
            <p:nvPr/>
          </p:nvSpPr>
          <p:spPr bwMode="auto">
            <a:xfrm>
              <a:off x="1519" y="2200"/>
              <a:ext cx="88" cy="105"/>
            </a:xfrm>
            <a:prstGeom prst="rect">
              <a:avLst/>
            </a:prstGeom>
            <a:noFill/>
            <a:ln w="9525">
              <a:noFill/>
              <a:miter lim="800000"/>
              <a:headEnd/>
              <a:tailEnd/>
            </a:ln>
          </p:spPr>
          <p:txBody>
            <a:bodyPr wrap="none" lIns="0" tIns="0" rIns="0" bIns="0">
              <a:spAutoFit/>
            </a:bodyPr>
            <a:lstStyle/>
            <a:p>
              <a:r>
                <a:rPr lang="en-US" sz="1800" dirty="0">
                  <a:solidFill>
                    <a:srgbClr val="0000FF"/>
                  </a:solidFill>
                </a:rPr>
                <a:t>I1</a:t>
              </a:r>
              <a:endParaRPr lang="en-US" sz="2800" dirty="0"/>
            </a:p>
          </p:txBody>
        </p:sp>
        <p:sp>
          <p:nvSpPr>
            <p:cNvPr id="20520" name="Rectangle 39"/>
            <p:cNvSpPr>
              <a:spLocks noChangeArrowheads="1"/>
            </p:cNvSpPr>
            <p:nvPr/>
          </p:nvSpPr>
          <p:spPr bwMode="auto">
            <a:xfrm>
              <a:off x="1674" y="2200"/>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21" name="Rectangle 40"/>
            <p:cNvSpPr>
              <a:spLocks noChangeArrowheads="1"/>
            </p:cNvSpPr>
            <p:nvPr/>
          </p:nvSpPr>
          <p:spPr bwMode="auto">
            <a:xfrm>
              <a:off x="1488" y="2317"/>
              <a:ext cx="202" cy="163"/>
            </a:xfrm>
            <a:prstGeom prst="rect">
              <a:avLst/>
            </a:prstGeom>
            <a:noFill/>
            <a:ln w="9525">
              <a:noFill/>
              <a:miter lim="800000"/>
              <a:headEnd/>
              <a:tailEnd/>
            </a:ln>
          </p:spPr>
          <p:txBody>
            <a:bodyPr/>
            <a:lstStyle/>
            <a:p>
              <a:endParaRPr lang="en-US"/>
            </a:p>
          </p:txBody>
        </p:sp>
        <p:sp>
          <p:nvSpPr>
            <p:cNvPr id="20522" name="Rectangle 41"/>
            <p:cNvSpPr>
              <a:spLocks noChangeArrowheads="1"/>
            </p:cNvSpPr>
            <p:nvPr/>
          </p:nvSpPr>
          <p:spPr bwMode="auto">
            <a:xfrm>
              <a:off x="1519" y="2324"/>
              <a:ext cx="88" cy="105"/>
            </a:xfrm>
            <a:prstGeom prst="rect">
              <a:avLst/>
            </a:prstGeom>
            <a:noFill/>
            <a:ln w="9525">
              <a:noFill/>
              <a:miter lim="800000"/>
              <a:headEnd/>
              <a:tailEnd/>
            </a:ln>
          </p:spPr>
          <p:txBody>
            <a:bodyPr wrap="none" lIns="0" tIns="0" rIns="0" bIns="0">
              <a:spAutoFit/>
            </a:bodyPr>
            <a:lstStyle/>
            <a:p>
              <a:r>
                <a:rPr lang="en-US" sz="1800" dirty="0">
                  <a:solidFill>
                    <a:srgbClr val="0000FF"/>
                  </a:solidFill>
                </a:rPr>
                <a:t>I0</a:t>
              </a:r>
              <a:endParaRPr lang="en-US" sz="2800" dirty="0"/>
            </a:p>
          </p:txBody>
        </p:sp>
        <p:sp>
          <p:nvSpPr>
            <p:cNvPr id="20523" name="Rectangle 42"/>
            <p:cNvSpPr>
              <a:spLocks noChangeArrowheads="1"/>
            </p:cNvSpPr>
            <p:nvPr/>
          </p:nvSpPr>
          <p:spPr bwMode="auto">
            <a:xfrm>
              <a:off x="1674" y="2324"/>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24" name="Line 43"/>
            <p:cNvSpPr>
              <a:spLocks noChangeShapeType="1"/>
            </p:cNvSpPr>
            <p:nvPr/>
          </p:nvSpPr>
          <p:spPr bwMode="auto">
            <a:xfrm flipH="1">
              <a:off x="2551" y="1936"/>
              <a:ext cx="124" cy="1"/>
            </a:xfrm>
            <a:prstGeom prst="line">
              <a:avLst/>
            </a:prstGeom>
            <a:noFill/>
            <a:ln w="31750">
              <a:solidFill>
                <a:srgbClr val="000000"/>
              </a:solidFill>
              <a:round/>
              <a:headEnd/>
              <a:tailEnd/>
            </a:ln>
          </p:spPr>
          <p:txBody>
            <a:bodyPr/>
            <a:lstStyle/>
            <a:p>
              <a:endParaRPr lang="en-US"/>
            </a:p>
          </p:txBody>
        </p:sp>
        <p:sp>
          <p:nvSpPr>
            <p:cNvPr id="20525" name="Line 44"/>
            <p:cNvSpPr>
              <a:spLocks noChangeShapeType="1"/>
            </p:cNvSpPr>
            <p:nvPr/>
          </p:nvSpPr>
          <p:spPr bwMode="auto">
            <a:xfrm flipH="1">
              <a:off x="2551" y="1750"/>
              <a:ext cx="124" cy="1"/>
            </a:xfrm>
            <a:prstGeom prst="line">
              <a:avLst/>
            </a:prstGeom>
            <a:noFill/>
            <a:ln w="31750">
              <a:solidFill>
                <a:srgbClr val="000000"/>
              </a:solidFill>
              <a:round/>
              <a:headEnd/>
              <a:tailEnd/>
            </a:ln>
          </p:spPr>
          <p:txBody>
            <a:bodyPr/>
            <a:lstStyle/>
            <a:p>
              <a:endParaRPr lang="en-US"/>
            </a:p>
          </p:txBody>
        </p:sp>
        <p:sp>
          <p:nvSpPr>
            <p:cNvPr id="20526" name="Line 45"/>
            <p:cNvSpPr>
              <a:spLocks noChangeShapeType="1"/>
            </p:cNvSpPr>
            <p:nvPr/>
          </p:nvSpPr>
          <p:spPr bwMode="auto">
            <a:xfrm flipH="1">
              <a:off x="2551" y="2123"/>
              <a:ext cx="124" cy="1"/>
            </a:xfrm>
            <a:prstGeom prst="line">
              <a:avLst/>
            </a:prstGeom>
            <a:noFill/>
            <a:ln w="31750">
              <a:solidFill>
                <a:srgbClr val="000000"/>
              </a:solidFill>
              <a:round/>
              <a:headEnd/>
              <a:tailEnd/>
            </a:ln>
          </p:spPr>
          <p:txBody>
            <a:bodyPr/>
            <a:lstStyle/>
            <a:p>
              <a:endParaRPr lang="en-US"/>
            </a:p>
          </p:txBody>
        </p:sp>
        <p:grpSp>
          <p:nvGrpSpPr>
            <p:cNvPr id="20527" name="Group 46"/>
            <p:cNvGrpSpPr>
              <a:grpSpLocks/>
            </p:cNvGrpSpPr>
            <p:nvPr/>
          </p:nvGrpSpPr>
          <p:grpSpPr bwMode="auto">
            <a:xfrm>
              <a:off x="2831" y="1688"/>
              <a:ext cx="186" cy="497"/>
              <a:chOff x="4048" y="3184"/>
              <a:chExt cx="186" cy="497"/>
            </a:xfrm>
          </p:grpSpPr>
          <p:sp>
            <p:nvSpPr>
              <p:cNvPr id="20574" name="Freeform 47"/>
              <p:cNvSpPr>
                <a:spLocks/>
              </p:cNvSpPr>
              <p:nvPr/>
            </p:nvSpPr>
            <p:spPr bwMode="auto">
              <a:xfrm>
                <a:off x="4048" y="3184"/>
                <a:ext cx="124" cy="186"/>
              </a:xfrm>
              <a:custGeom>
                <a:avLst/>
                <a:gdLst>
                  <a:gd name="T0" fmla="*/ 0 w 16"/>
                  <a:gd name="T1" fmla="*/ 0 h 24"/>
                  <a:gd name="T2" fmla="*/ 124 w 16"/>
                  <a:gd name="T3" fmla="*/ 186 h 24"/>
                  <a:gd name="T4" fmla="*/ 0 60000 65536"/>
                  <a:gd name="T5" fmla="*/ 0 60000 65536"/>
                  <a:gd name="T6" fmla="*/ 0 w 16"/>
                  <a:gd name="T7" fmla="*/ 0 h 24"/>
                  <a:gd name="T8" fmla="*/ 16 w 16"/>
                  <a:gd name="T9" fmla="*/ 24 h 24"/>
                </a:gdLst>
                <a:ahLst/>
                <a:cxnLst>
                  <a:cxn ang="T4">
                    <a:pos x="T0" y="T1"/>
                  </a:cxn>
                  <a:cxn ang="T5">
                    <a:pos x="T2" y="T3"/>
                  </a:cxn>
                </a:cxnLst>
                <a:rect l="T6" t="T7" r="T8" b="T9"/>
                <a:pathLst>
                  <a:path w="16" h="24">
                    <a:moveTo>
                      <a:pt x="0" y="0"/>
                    </a:moveTo>
                    <a:cubicBezTo>
                      <a:pt x="9" y="0"/>
                      <a:pt x="16" y="11"/>
                      <a:pt x="16" y="24"/>
                    </a:cubicBezTo>
                  </a:path>
                </a:pathLst>
              </a:custGeom>
              <a:noFill/>
              <a:ln w="12700">
                <a:solidFill>
                  <a:srgbClr val="000000"/>
                </a:solidFill>
                <a:round/>
                <a:headEnd/>
                <a:tailEnd/>
              </a:ln>
            </p:spPr>
            <p:txBody>
              <a:bodyPr/>
              <a:lstStyle/>
              <a:p>
                <a:endParaRPr lang="en-US"/>
              </a:p>
            </p:txBody>
          </p:sp>
          <p:sp>
            <p:nvSpPr>
              <p:cNvPr id="20575" name="Freeform 48"/>
              <p:cNvSpPr>
                <a:spLocks/>
              </p:cNvSpPr>
              <p:nvPr/>
            </p:nvSpPr>
            <p:spPr bwMode="auto">
              <a:xfrm>
                <a:off x="4048" y="3495"/>
                <a:ext cx="124" cy="186"/>
              </a:xfrm>
              <a:custGeom>
                <a:avLst/>
                <a:gdLst>
                  <a:gd name="T0" fmla="*/ 124 w 16"/>
                  <a:gd name="T1" fmla="*/ 0 h 24"/>
                  <a:gd name="T2" fmla="*/ 124 w 16"/>
                  <a:gd name="T3" fmla="*/ 0 h 24"/>
                  <a:gd name="T4" fmla="*/ 0 w 16"/>
                  <a:gd name="T5" fmla="*/ 186 h 24"/>
                  <a:gd name="T6" fmla="*/ 0 60000 65536"/>
                  <a:gd name="T7" fmla="*/ 0 60000 65536"/>
                  <a:gd name="T8" fmla="*/ 0 60000 65536"/>
                  <a:gd name="T9" fmla="*/ 0 w 16"/>
                  <a:gd name="T10" fmla="*/ 0 h 24"/>
                  <a:gd name="T11" fmla="*/ 16 w 16"/>
                  <a:gd name="T12" fmla="*/ 24 h 24"/>
                </a:gdLst>
                <a:ahLst/>
                <a:cxnLst>
                  <a:cxn ang="T6">
                    <a:pos x="T0" y="T1"/>
                  </a:cxn>
                  <a:cxn ang="T7">
                    <a:pos x="T2" y="T3"/>
                  </a:cxn>
                  <a:cxn ang="T8">
                    <a:pos x="T4" y="T5"/>
                  </a:cxn>
                </a:cxnLst>
                <a:rect l="T9" t="T10" r="T11" b="T12"/>
                <a:pathLst>
                  <a:path w="16" h="24">
                    <a:moveTo>
                      <a:pt x="16" y="0"/>
                    </a:moveTo>
                    <a:cubicBezTo>
                      <a:pt x="16" y="0"/>
                      <a:pt x="16" y="0"/>
                      <a:pt x="16" y="0"/>
                    </a:cubicBezTo>
                    <a:cubicBezTo>
                      <a:pt x="16" y="14"/>
                      <a:pt x="9" y="24"/>
                      <a:pt x="0" y="24"/>
                    </a:cubicBezTo>
                  </a:path>
                </a:pathLst>
              </a:custGeom>
              <a:noFill/>
              <a:ln w="12700">
                <a:solidFill>
                  <a:srgbClr val="000000"/>
                </a:solidFill>
                <a:round/>
                <a:headEnd/>
                <a:tailEnd/>
              </a:ln>
            </p:spPr>
            <p:txBody>
              <a:bodyPr/>
              <a:lstStyle/>
              <a:p>
                <a:endParaRPr lang="en-US"/>
              </a:p>
            </p:txBody>
          </p:sp>
          <p:sp>
            <p:nvSpPr>
              <p:cNvPr id="20576" name="Freeform 49"/>
              <p:cNvSpPr>
                <a:spLocks/>
              </p:cNvSpPr>
              <p:nvPr/>
            </p:nvSpPr>
            <p:spPr bwMode="auto">
              <a:xfrm>
                <a:off x="4172" y="3432"/>
                <a:ext cx="62" cy="63"/>
              </a:xfrm>
              <a:custGeom>
                <a:avLst/>
                <a:gdLst>
                  <a:gd name="T0" fmla="*/ 0 w 8"/>
                  <a:gd name="T1" fmla="*/ 63 h 8"/>
                  <a:gd name="T2" fmla="*/ 62 w 8"/>
                  <a:gd name="T3" fmla="*/ 0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0" y="8"/>
                    </a:moveTo>
                    <a:cubicBezTo>
                      <a:pt x="0" y="4"/>
                      <a:pt x="4" y="0"/>
                      <a:pt x="8" y="0"/>
                    </a:cubicBezTo>
                  </a:path>
                </a:pathLst>
              </a:custGeom>
              <a:noFill/>
              <a:ln w="12700">
                <a:solidFill>
                  <a:srgbClr val="000000"/>
                </a:solidFill>
                <a:round/>
                <a:headEnd/>
                <a:tailEnd/>
              </a:ln>
            </p:spPr>
            <p:txBody>
              <a:bodyPr/>
              <a:lstStyle/>
              <a:p>
                <a:endParaRPr lang="en-US"/>
              </a:p>
            </p:txBody>
          </p:sp>
          <p:sp>
            <p:nvSpPr>
              <p:cNvPr id="20577" name="Freeform 50"/>
              <p:cNvSpPr>
                <a:spLocks/>
              </p:cNvSpPr>
              <p:nvPr/>
            </p:nvSpPr>
            <p:spPr bwMode="auto">
              <a:xfrm>
                <a:off x="4172" y="3370"/>
                <a:ext cx="62" cy="62"/>
              </a:xfrm>
              <a:custGeom>
                <a:avLst/>
                <a:gdLst>
                  <a:gd name="T0" fmla="*/ 62 w 8"/>
                  <a:gd name="T1" fmla="*/ 62 h 8"/>
                  <a:gd name="T2" fmla="*/ 0 w 8"/>
                  <a:gd name="T3" fmla="*/ 0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8" y="8"/>
                    </a:moveTo>
                    <a:cubicBezTo>
                      <a:pt x="4" y="8"/>
                      <a:pt x="0" y="5"/>
                      <a:pt x="0" y="0"/>
                    </a:cubicBezTo>
                  </a:path>
                </a:pathLst>
              </a:custGeom>
              <a:noFill/>
              <a:ln w="12700">
                <a:solidFill>
                  <a:srgbClr val="000000"/>
                </a:solidFill>
                <a:round/>
                <a:headEnd/>
                <a:tailEnd/>
              </a:ln>
            </p:spPr>
            <p:txBody>
              <a:bodyPr/>
              <a:lstStyle/>
              <a:p>
                <a:endParaRPr lang="en-US"/>
              </a:p>
            </p:txBody>
          </p:sp>
        </p:grpSp>
        <p:sp>
          <p:nvSpPr>
            <p:cNvPr id="20528" name="Rectangle 51"/>
            <p:cNvSpPr>
              <a:spLocks noChangeArrowheads="1"/>
            </p:cNvSpPr>
            <p:nvPr/>
          </p:nvSpPr>
          <p:spPr bwMode="auto">
            <a:xfrm>
              <a:off x="3079" y="1836"/>
              <a:ext cx="404" cy="163"/>
            </a:xfrm>
            <a:prstGeom prst="rect">
              <a:avLst/>
            </a:prstGeom>
            <a:noFill/>
            <a:ln w="9525">
              <a:noFill/>
              <a:miter lim="800000"/>
              <a:headEnd/>
              <a:tailEnd/>
            </a:ln>
          </p:spPr>
          <p:txBody>
            <a:bodyPr/>
            <a:lstStyle/>
            <a:p>
              <a:endParaRPr lang="en-US"/>
            </a:p>
          </p:txBody>
        </p:sp>
        <p:sp>
          <p:nvSpPr>
            <p:cNvPr id="20529" name="Rectangle 52"/>
            <p:cNvSpPr>
              <a:spLocks noChangeArrowheads="1"/>
            </p:cNvSpPr>
            <p:nvPr/>
          </p:nvSpPr>
          <p:spPr bwMode="auto">
            <a:xfrm>
              <a:off x="3118" y="1843"/>
              <a:ext cx="325" cy="117"/>
            </a:xfrm>
            <a:prstGeom prst="rect">
              <a:avLst/>
            </a:prstGeom>
            <a:noFill/>
            <a:ln w="9525">
              <a:noFill/>
              <a:miter lim="800000"/>
              <a:headEnd/>
              <a:tailEnd/>
            </a:ln>
          </p:spPr>
          <p:txBody>
            <a:bodyPr wrap="none" lIns="0" tIns="0" rIns="0" bIns="0">
              <a:spAutoFit/>
            </a:bodyPr>
            <a:lstStyle/>
            <a:p>
              <a:r>
                <a:rPr lang="en-US" sz="2000">
                  <a:solidFill>
                    <a:srgbClr val="0000FF"/>
                  </a:solidFill>
                </a:rPr>
                <a:t>Output</a:t>
              </a:r>
              <a:endParaRPr lang="en-US" sz="3200"/>
            </a:p>
          </p:txBody>
        </p:sp>
        <p:sp>
          <p:nvSpPr>
            <p:cNvPr id="20530" name="Rectangle 53"/>
            <p:cNvSpPr>
              <a:spLocks noChangeArrowheads="1"/>
            </p:cNvSpPr>
            <p:nvPr/>
          </p:nvSpPr>
          <p:spPr bwMode="auto">
            <a:xfrm>
              <a:off x="3459" y="1843"/>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31" name="Rectangle 54"/>
            <p:cNvSpPr>
              <a:spLocks noChangeArrowheads="1"/>
            </p:cNvSpPr>
            <p:nvPr/>
          </p:nvSpPr>
          <p:spPr bwMode="auto">
            <a:xfrm>
              <a:off x="3141" y="1960"/>
              <a:ext cx="334" cy="163"/>
            </a:xfrm>
            <a:prstGeom prst="rect">
              <a:avLst/>
            </a:prstGeom>
            <a:noFill/>
            <a:ln w="9525">
              <a:noFill/>
              <a:miter lim="800000"/>
              <a:headEnd/>
              <a:tailEnd/>
            </a:ln>
          </p:spPr>
          <p:txBody>
            <a:bodyPr/>
            <a:lstStyle/>
            <a:p>
              <a:endParaRPr lang="en-US"/>
            </a:p>
          </p:txBody>
        </p:sp>
        <p:sp>
          <p:nvSpPr>
            <p:cNvPr id="20532" name="Rectangle 55"/>
            <p:cNvSpPr>
              <a:spLocks noChangeArrowheads="1"/>
            </p:cNvSpPr>
            <p:nvPr/>
          </p:nvSpPr>
          <p:spPr bwMode="auto">
            <a:xfrm>
              <a:off x="3180" y="1967"/>
              <a:ext cx="247" cy="117"/>
            </a:xfrm>
            <a:prstGeom prst="rect">
              <a:avLst/>
            </a:prstGeom>
            <a:noFill/>
            <a:ln w="9525">
              <a:noFill/>
              <a:miter lim="800000"/>
              <a:headEnd/>
              <a:tailEnd/>
            </a:ln>
          </p:spPr>
          <p:txBody>
            <a:bodyPr wrap="none" lIns="0" tIns="0" rIns="0" bIns="0">
              <a:spAutoFit/>
            </a:bodyPr>
            <a:lstStyle/>
            <a:p>
              <a:r>
                <a:rPr lang="en-US" sz="2000">
                  <a:solidFill>
                    <a:srgbClr val="0000FF"/>
                  </a:solidFill>
                </a:rPr>
                <a:t>Code</a:t>
              </a:r>
              <a:endParaRPr lang="en-US" sz="3200"/>
            </a:p>
          </p:txBody>
        </p:sp>
        <p:sp>
          <p:nvSpPr>
            <p:cNvPr id="20533" name="Rectangle 56"/>
            <p:cNvSpPr>
              <a:spLocks noChangeArrowheads="1"/>
            </p:cNvSpPr>
            <p:nvPr/>
          </p:nvSpPr>
          <p:spPr bwMode="auto">
            <a:xfrm>
              <a:off x="3444" y="1967"/>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34" name="Rectangle 57"/>
            <p:cNvSpPr>
              <a:spLocks noChangeArrowheads="1"/>
            </p:cNvSpPr>
            <p:nvPr/>
          </p:nvSpPr>
          <p:spPr bwMode="auto">
            <a:xfrm>
              <a:off x="2730" y="2208"/>
              <a:ext cx="1643" cy="117"/>
            </a:xfrm>
            <a:prstGeom prst="rect">
              <a:avLst/>
            </a:prstGeom>
            <a:noFill/>
            <a:ln w="9525">
              <a:noFill/>
              <a:miter lim="800000"/>
              <a:headEnd/>
              <a:tailEnd/>
            </a:ln>
          </p:spPr>
          <p:txBody>
            <a:bodyPr wrap="none" lIns="0" tIns="0" rIns="0" bIns="0">
              <a:spAutoFit/>
            </a:bodyPr>
            <a:lstStyle/>
            <a:p>
              <a:r>
                <a:rPr lang="en-US" sz="2000" dirty="0">
                  <a:solidFill>
                    <a:srgbClr val="0000FF"/>
                  </a:solidFill>
                </a:rPr>
                <a:t>V = 1 for a valid code (0 if invalid)</a:t>
              </a:r>
              <a:endParaRPr lang="en-US" sz="3200" dirty="0"/>
            </a:p>
          </p:txBody>
        </p:sp>
        <p:sp>
          <p:nvSpPr>
            <p:cNvPr id="20535" name="Rectangle 58"/>
            <p:cNvSpPr>
              <a:spLocks noChangeArrowheads="1"/>
            </p:cNvSpPr>
            <p:nvPr/>
          </p:nvSpPr>
          <p:spPr bwMode="auto">
            <a:xfrm>
              <a:off x="1899" y="1797"/>
              <a:ext cx="311" cy="163"/>
            </a:xfrm>
            <a:prstGeom prst="rect">
              <a:avLst/>
            </a:prstGeom>
            <a:noFill/>
            <a:ln w="9525">
              <a:noFill/>
              <a:miter lim="800000"/>
              <a:headEnd/>
              <a:tailEnd/>
            </a:ln>
          </p:spPr>
          <p:txBody>
            <a:bodyPr/>
            <a:lstStyle/>
            <a:p>
              <a:endParaRPr lang="en-US"/>
            </a:p>
          </p:txBody>
        </p:sp>
        <p:sp>
          <p:nvSpPr>
            <p:cNvPr id="20537" name="Rectangle 60"/>
            <p:cNvSpPr>
              <a:spLocks noChangeArrowheads="1"/>
            </p:cNvSpPr>
            <p:nvPr/>
          </p:nvSpPr>
          <p:spPr bwMode="auto">
            <a:xfrm>
              <a:off x="2179" y="1804"/>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38" name="Rectangle 61"/>
            <p:cNvSpPr>
              <a:spLocks noChangeArrowheads="1"/>
            </p:cNvSpPr>
            <p:nvPr/>
          </p:nvSpPr>
          <p:spPr bwMode="auto">
            <a:xfrm>
              <a:off x="1822" y="1921"/>
              <a:ext cx="489" cy="163"/>
            </a:xfrm>
            <a:prstGeom prst="rect">
              <a:avLst/>
            </a:prstGeom>
            <a:noFill/>
            <a:ln w="9525">
              <a:noFill/>
              <a:miter lim="800000"/>
              <a:headEnd/>
              <a:tailEnd/>
            </a:ln>
          </p:spPr>
          <p:txBody>
            <a:bodyPr/>
            <a:lstStyle/>
            <a:p>
              <a:endParaRPr lang="en-US"/>
            </a:p>
          </p:txBody>
        </p:sp>
        <p:sp>
          <p:nvSpPr>
            <p:cNvPr id="20539" name="Rectangle 62"/>
            <p:cNvSpPr>
              <a:spLocks noChangeArrowheads="1"/>
            </p:cNvSpPr>
            <p:nvPr/>
          </p:nvSpPr>
          <p:spPr bwMode="auto">
            <a:xfrm>
              <a:off x="1962" y="1729"/>
              <a:ext cx="390" cy="350"/>
            </a:xfrm>
            <a:prstGeom prst="rect">
              <a:avLst/>
            </a:prstGeom>
            <a:noFill/>
            <a:ln w="9525">
              <a:noFill/>
              <a:miter lim="800000"/>
              <a:headEnd/>
              <a:tailEnd/>
            </a:ln>
          </p:spPr>
          <p:txBody>
            <a:bodyPr wrap="none" lIns="0" tIns="0" rIns="0" bIns="0">
              <a:spAutoFit/>
            </a:bodyPr>
            <a:lstStyle/>
            <a:p>
              <a:pPr algn="ctr"/>
              <a:r>
                <a:rPr lang="en-US" sz="2000" dirty="0">
                  <a:solidFill>
                    <a:srgbClr val="0000FF"/>
                  </a:solidFill>
                </a:rPr>
                <a:t>8x3</a:t>
              </a:r>
            </a:p>
            <a:p>
              <a:pPr algn="ctr"/>
              <a:r>
                <a:rPr lang="en-US" sz="2000" dirty="0">
                  <a:solidFill>
                    <a:srgbClr val="0000FF"/>
                  </a:solidFill>
                </a:rPr>
                <a:t>Priority</a:t>
              </a:r>
            </a:p>
            <a:p>
              <a:pPr algn="ctr"/>
              <a:r>
                <a:rPr lang="en-US" sz="2000" dirty="0">
                  <a:solidFill>
                    <a:srgbClr val="0000FF"/>
                  </a:solidFill>
                </a:rPr>
                <a:t>Encoder</a:t>
              </a:r>
              <a:endParaRPr lang="en-US" sz="3200" dirty="0"/>
            </a:p>
          </p:txBody>
        </p:sp>
        <p:sp>
          <p:nvSpPr>
            <p:cNvPr id="20540" name="Rectangle 63"/>
            <p:cNvSpPr>
              <a:spLocks noChangeArrowheads="1"/>
            </p:cNvSpPr>
            <p:nvPr/>
          </p:nvSpPr>
          <p:spPr bwMode="auto">
            <a:xfrm>
              <a:off x="2272" y="1928"/>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41" name="Rectangle 64"/>
            <p:cNvSpPr>
              <a:spLocks noChangeArrowheads="1"/>
            </p:cNvSpPr>
            <p:nvPr/>
          </p:nvSpPr>
          <p:spPr bwMode="auto">
            <a:xfrm>
              <a:off x="2404" y="1680"/>
              <a:ext cx="124" cy="163"/>
            </a:xfrm>
            <a:prstGeom prst="rect">
              <a:avLst/>
            </a:prstGeom>
            <a:noFill/>
            <a:ln w="9525">
              <a:noFill/>
              <a:miter lim="800000"/>
              <a:headEnd/>
              <a:tailEnd/>
            </a:ln>
          </p:spPr>
          <p:txBody>
            <a:bodyPr/>
            <a:lstStyle/>
            <a:p>
              <a:endParaRPr lang="en-US"/>
            </a:p>
          </p:txBody>
        </p:sp>
        <p:sp>
          <p:nvSpPr>
            <p:cNvPr id="20542" name="Rectangle 65"/>
            <p:cNvSpPr>
              <a:spLocks noChangeArrowheads="1"/>
            </p:cNvSpPr>
            <p:nvPr/>
          </p:nvSpPr>
          <p:spPr bwMode="auto">
            <a:xfrm>
              <a:off x="2435" y="1688"/>
              <a:ext cx="97" cy="117"/>
            </a:xfrm>
            <a:prstGeom prst="rect">
              <a:avLst/>
            </a:prstGeom>
            <a:noFill/>
            <a:ln w="9525">
              <a:noFill/>
              <a:miter lim="800000"/>
              <a:headEnd/>
              <a:tailEnd/>
            </a:ln>
          </p:spPr>
          <p:txBody>
            <a:bodyPr wrap="none" lIns="0" tIns="0" rIns="0" bIns="0">
              <a:spAutoFit/>
            </a:bodyPr>
            <a:lstStyle/>
            <a:p>
              <a:r>
                <a:rPr lang="en-US" sz="2000" dirty="0">
                  <a:solidFill>
                    <a:srgbClr val="0000FF"/>
                  </a:solidFill>
                </a:rPr>
                <a:t>2</a:t>
              </a:r>
              <a:r>
                <a:rPr lang="en-US" sz="2000" baseline="30000" dirty="0">
                  <a:solidFill>
                    <a:srgbClr val="0000FF"/>
                  </a:solidFill>
                </a:rPr>
                <a:t>2</a:t>
              </a:r>
              <a:endParaRPr lang="en-US" sz="3200" baseline="30000" dirty="0"/>
            </a:p>
          </p:txBody>
        </p:sp>
        <p:sp>
          <p:nvSpPr>
            <p:cNvPr id="20546" name="Rectangle 69"/>
            <p:cNvSpPr>
              <a:spLocks noChangeArrowheads="1"/>
            </p:cNvSpPr>
            <p:nvPr/>
          </p:nvSpPr>
          <p:spPr bwMode="auto">
            <a:xfrm>
              <a:off x="2559" y="1633"/>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47" name="Rectangle 70"/>
            <p:cNvSpPr>
              <a:spLocks noChangeArrowheads="1"/>
            </p:cNvSpPr>
            <p:nvPr/>
          </p:nvSpPr>
          <p:spPr bwMode="auto">
            <a:xfrm>
              <a:off x="2404" y="1867"/>
              <a:ext cx="124" cy="170"/>
            </a:xfrm>
            <a:prstGeom prst="rect">
              <a:avLst/>
            </a:prstGeom>
            <a:noFill/>
            <a:ln w="9525">
              <a:noFill/>
              <a:miter lim="800000"/>
              <a:headEnd/>
              <a:tailEnd/>
            </a:ln>
          </p:spPr>
          <p:txBody>
            <a:bodyPr/>
            <a:lstStyle/>
            <a:p>
              <a:endParaRPr lang="en-US"/>
            </a:p>
          </p:txBody>
        </p:sp>
        <p:sp>
          <p:nvSpPr>
            <p:cNvPr id="20548" name="Rectangle 71"/>
            <p:cNvSpPr>
              <a:spLocks noChangeArrowheads="1"/>
            </p:cNvSpPr>
            <p:nvPr/>
          </p:nvSpPr>
          <p:spPr bwMode="auto">
            <a:xfrm>
              <a:off x="2435" y="1874"/>
              <a:ext cx="97" cy="117"/>
            </a:xfrm>
            <a:prstGeom prst="rect">
              <a:avLst/>
            </a:prstGeom>
            <a:noFill/>
            <a:ln w="9525">
              <a:noFill/>
              <a:miter lim="800000"/>
              <a:headEnd/>
              <a:tailEnd/>
            </a:ln>
          </p:spPr>
          <p:txBody>
            <a:bodyPr wrap="none" lIns="0" tIns="0" rIns="0" bIns="0">
              <a:spAutoFit/>
            </a:bodyPr>
            <a:lstStyle/>
            <a:p>
              <a:r>
                <a:rPr lang="en-US" sz="2000" dirty="0">
                  <a:solidFill>
                    <a:srgbClr val="0000FF"/>
                  </a:solidFill>
                </a:rPr>
                <a:t>2</a:t>
              </a:r>
              <a:r>
                <a:rPr lang="en-US" sz="2000" baseline="30000" dirty="0">
                  <a:solidFill>
                    <a:srgbClr val="0000FF"/>
                  </a:solidFill>
                </a:rPr>
                <a:t>1</a:t>
              </a:r>
              <a:endParaRPr lang="en-US" sz="3200" baseline="30000" dirty="0"/>
            </a:p>
          </p:txBody>
        </p:sp>
        <p:sp>
          <p:nvSpPr>
            <p:cNvPr id="20552" name="Rectangle 75"/>
            <p:cNvSpPr>
              <a:spLocks noChangeArrowheads="1"/>
            </p:cNvSpPr>
            <p:nvPr/>
          </p:nvSpPr>
          <p:spPr bwMode="auto">
            <a:xfrm>
              <a:off x="2559" y="1820"/>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53" name="Rectangle 76"/>
            <p:cNvSpPr>
              <a:spLocks noChangeArrowheads="1"/>
            </p:cNvSpPr>
            <p:nvPr/>
          </p:nvSpPr>
          <p:spPr bwMode="auto">
            <a:xfrm>
              <a:off x="2404" y="2053"/>
              <a:ext cx="124" cy="171"/>
            </a:xfrm>
            <a:prstGeom prst="rect">
              <a:avLst/>
            </a:prstGeom>
            <a:noFill/>
            <a:ln w="9525">
              <a:noFill/>
              <a:miter lim="800000"/>
              <a:headEnd/>
              <a:tailEnd/>
            </a:ln>
          </p:spPr>
          <p:txBody>
            <a:bodyPr/>
            <a:lstStyle/>
            <a:p>
              <a:endParaRPr lang="en-US"/>
            </a:p>
          </p:txBody>
        </p:sp>
        <p:sp>
          <p:nvSpPr>
            <p:cNvPr id="20554" name="Rectangle 77"/>
            <p:cNvSpPr>
              <a:spLocks noChangeArrowheads="1"/>
            </p:cNvSpPr>
            <p:nvPr/>
          </p:nvSpPr>
          <p:spPr bwMode="auto">
            <a:xfrm>
              <a:off x="2435" y="2060"/>
              <a:ext cx="97" cy="117"/>
            </a:xfrm>
            <a:prstGeom prst="rect">
              <a:avLst/>
            </a:prstGeom>
            <a:noFill/>
            <a:ln w="9525">
              <a:noFill/>
              <a:miter lim="800000"/>
              <a:headEnd/>
              <a:tailEnd/>
            </a:ln>
          </p:spPr>
          <p:txBody>
            <a:bodyPr wrap="none" lIns="0" tIns="0" rIns="0" bIns="0">
              <a:spAutoFit/>
            </a:bodyPr>
            <a:lstStyle/>
            <a:p>
              <a:r>
                <a:rPr lang="en-US" sz="2000" dirty="0">
                  <a:solidFill>
                    <a:srgbClr val="0000FF"/>
                  </a:solidFill>
                </a:rPr>
                <a:t>2</a:t>
              </a:r>
              <a:r>
                <a:rPr lang="en-US" sz="2000" baseline="30000" dirty="0">
                  <a:solidFill>
                    <a:srgbClr val="0000FF"/>
                  </a:solidFill>
                </a:rPr>
                <a:t>0</a:t>
              </a:r>
              <a:endParaRPr lang="en-US" sz="3200" baseline="30000" dirty="0"/>
            </a:p>
          </p:txBody>
        </p:sp>
        <p:sp>
          <p:nvSpPr>
            <p:cNvPr id="20558" name="Rectangle 81"/>
            <p:cNvSpPr>
              <a:spLocks noChangeArrowheads="1"/>
            </p:cNvSpPr>
            <p:nvPr/>
          </p:nvSpPr>
          <p:spPr bwMode="auto">
            <a:xfrm>
              <a:off x="2559" y="2006"/>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59" name="Rectangle 82"/>
            <p:cNvSpPr>
              <a:spLocks noChangeArrowheads="1"/>
            </p:cNvSpPr>
            <p:nvPr/>
          </p:nvSpPr>
          <p:spPr bwMode="auto">
            <a:xfrm>
              <a:off x="2699" y="1680"/>
              <a:ext cx="124" cy="163"/>
            </a:xfrm>
            <a:prstGeom prst="rect">
              <a:avLst/>
            </a:prstGeom>
            <a:noFill/>
            <a:ln w="9525">
              <a:noFill/>
              <a:miter lim="800000"/>
              <a:headEnd/>
              <a:tailEnd/>
            </a:ln>
          </p:spPr>
          <p:txBody>
            <a:bodyPr/>
            <a:lstStyle/>
            <a:p>
              <a:endParaRPr lang="en-US"/>
            </a:p>
          </p:txBody>
        </p:sp>
        <p:sp>
          <p:nvSpPr>
            <p:cNvPr id="20560" name="Rectangle 83"/>
            <p:cNvSpPr>
              <a:spLocks noChangeArrowheads="1"/>
            </p:cNvSpPr>
            <p:nvPr/>
          </p:nvSpPr>
          <p:spPr bwMode="auto">
            <a:xfrm>
              <a:off x="2730" y="1688"/>
              <a:ext cx="58" cy="117"/>
            </a:xfrm>
            <a:prstGeom prst="rect">
              <a:avLst/>
            </a:prstGeom>
            <a:noFill/>
            <a:ln w="9525">
              <a:noFill/>
              <a:miter lim="800000"/>
              <a:headEnd/>
              <a:tailEnd/>
            </a:ln>
          </p:spPr>
          <p:txBody>
            <a:bodyPr wrap="none" lIns="0" tIns="0" rIns="0" bIns="0">
              <a:spAutoFit/>
            </a:bodyPr>
            <a:lstStyle/>
            <a:p>
              <a:r>
                <a:rPr lang="en-US" sz="2000">
                  <a:solidFill>
                    <a:srgbClr val="0000FF"/>
                  </a:solidFill>
                </a:rPr>
                <a:t>x</a:t>
              </a:r>
              <a:endParaRPr lang="en-US" sz="3200"/>
            </a:p>
          </p:txBody>
        </p:sp>
        <p:sp>
          <p:nvSpPr>
            <p:cNvPr id="20561" name="Rectangle 84"/>
            <p:cNvSpPr>
              <a:spLocks noChangeArrowheads="1"/>
            </p:cNvSpPr>
            <p:nvPr/>
          </p:nvSpPr>
          <p:spPr bwMode="auto">
            <a:xfrm>
              <a:off x="2792" y="1688"/>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62" name="Rectangle 85"/>
            <p:cNvSpPr>
              <a:spLocks noChangeArrowheads="1"/>
            </p:cNvSpPr>
            <p:nvPr/>
          </p:nvSpPr>
          <p:spPr bwMode="auto">
            <a:xfrm>
              <a:off x="2699" y="1867"/>
              <a:ext cx="132" cy="163"/>
            </a:xfrm>
            <a:prstGeom prst="rect">
              <a:avLst/>
            </a:prstGeom>
            <a:noFill/>
            <a:ln w="9525">
              <a:noFill/>
              <a:miter lim="800000"/>
              <a:headEnd/>
              <a:tailEnd/>
            </a:ln>
          </p:spPr>
          <p:txBody>
            <a:bodyPr/>
            <a:lstStyle/>
            <a:p>
              <a:endParaRPr lang="en-US"/>
            </a:p>
          </p:txBody>
        </p:sp>
        <p:sp>
          <p:nvSpPr>
            <p:cNvPr id="20563" name="Rectangle 86"/>
            <p:cNvSpPr>
              <a:spLocks noChangeArrowheads="1"/>
            </p:cNvSpPr>
            <p:nvPr/>
          </p:nvSpPr>
          <p:spPr bwMode="auto">
            <a:xfrm>
              <a:off x="2737" y="1874"/>
              <a:ext cx="58" cy="117"/>
            </a:xfrm>
            <a:prstGeom prst="rect">
              <a:avLst/>
            </a:prstGeom>
            <a:noFill/>
            <a:ln w="9525">
              <a:noFill/>
              <a:miter lim="800000"/>
              <a:headEnd/>
              <a:tailEnd/>
            </a:ln>
          </p:spPr>
          <p:txBody>
            <a:bodyPr wrap="none" lIns="0" tIns="0" rIns="0" bIns="0">
              <a:spAutoFit/>
            </a:bodyPr>
            <a:lstStyle/>
            <a:p>
              <a:r>
                <a:rPr lang="en-US" sz="2000">
                  <a:solidFill>
                    <a:srgbClr val="0000FF"/>
                  </a:solidFill>
                </a:rPr>
                <a:t>y</a:t>
              </a:r>
              <a:endParaRPr lang="en-US" sz="3200"/>
            </a:p>
          </p:txBody>
        </p:sp>
        <p:sp>
          <p:nvSpPr>
            <p:cNvPr id="20564" name="Rectangle 87"/>
            <p:cNvSpPr>
              <a:spLocks noChangeArrowheads="1"/>
            </p:cNvSpPr>
            <p:nvPr/>
          </p:nvSpPr>
          <p:spPr bwMode="auto">
            <a:xfrm>
              <a:off x="2800" y="1874"/>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65" name="Rectangle 88"/>
            <p:cNvSpPr>
              <a:spLocks noChangeArrowheads="1"/>
            </p:cNvSpPr>
            <p:nvPr/>
          </p:nvSpPr>
          <p:spPr bwMode="auto">
            <a:xfrm>
              <a:off x="2699" y="2053"/>
              <a:ext cx="116" cy="163"/>
            </a:xfrm>
            <a:prstGeom prst="rect">
              <a:avLst/>
            </a:prstGeom>
            <a:noFill/>
            <a:ln w="9525">
              <a:noFill/>
              <a:miter lim="800000"/>
              <a:headEnd/>
              <a:tailEnd/>
            </a:ln>
          </p:spPr>
          <p:txBody>
            <a:bodyPr/>
            <a:lstStyle/>
            <a:p>
              <a:endParaRPr lang="en-US"/>
            </a:p>
          </p:txBody>
        </p:sp>
        <p:sp>
          <p:nvSpPr>
            <p:cNvPr id="20566" name="Rectangle 89"/>
            <p:cNvSpPr>
              <a:spLocks noChangeArrowheads="1"/>
            </p:cNvSpPr>
            <p:nvPr/>
          </p:nvSpPr>
          <p:spPr bwMode="auto">
            <a:xfrm>
              <a:off x="2730" y="2060"/>
              <a:ext cx="52" cy="117"/>
            </a:xfrm>
            <a:prstGeom prst="rect">
              <a:avLst/>
            </a:prstGeom>
            <a:noFill/>
            <a:ln w="9525">
              <a:noFill/>
              <a:miter lim="800000"/>
              <a:headEnd/>
              <a:tailEnd/>
            </a:ln>
          </p:spPr>
          <p:txBody>
            <a:bodyPr wrap="none" lIns="0" tIns="0" rIns="0" bIns="0">
              <a:spAutoFit/>
            </a:bodyPr>
            <a:lstStyle/>
            <a:p>
              <a:r>
                <a:rPr lang="en-US" sz="2000" dirty="0">
                  <a:solidFill>
                    <a:srgbClr val="0000FF"/>
                  </a:solidFill>
                </a:rPr>
                <a:t>z</a:t>
              </a:r>
              <a:endParaRPr lang="en-US" sz="3200" dirty="0"/>
            </a:p>
          </p:txBody>
        </p:sp>
        <p:sp>
          <p:nvSpPr>
            <p:cNvPr id="20567" name="Rectangle 90"/>
            <p:cNvSpPr>
              <a:spLocks noChangeArrowheads="1"/>
            </p:cNvSpPr>
            <p:nvPr/>
          </p:nvSpPr>
          <p:spPr bwMode="auto">
            <a:xfrm>
              <a:off x="2784" y="2060"/>
              <a:ext cx="32" cy="154"/>
            </a:xfrm>
            <a:prstGeom prst="rect">
              <a:avLst/>
            </a:prstGeom>
            <a:noFill/>
            <a:ln w="9525">
              <a:noFill/>
              <a:miter lim="800000"/>
              <a:headEnd/>
              <a:tailEnd/>
            </a:ln>
          </p:spPr>
          <p:txBody>
            <a:bodyPr wrap="none" lIns="0" tIns="0" rIns="0" bIns="0">
              <a:spAutoFit/>
            </a:bodyPr>
            <a:lstStyle/>
            <a:p>
              <a:r>
                <a:rPr lang="en-US" sz="1600">
                  <a:solidFill>
                    <a:srgbClr val="0000FF"/>
                  </a:solidFill>
                </a:rPr>
                <a:t> </a:t>
              </a:r>
              <a:endParaRPr lang="en-US"/>
            </a:p>
          </p:txBody>
        </p:sp>
        <p:sp>
          <p:nvSpPr>
            <p:cNvPr id="20568" name="Rectangle 91"/>
            <p:cNvSpPr>
              <a:spLocks noChangeArrowheads="1"/>
            </p:cNvSpPr>
            <p:nvPr/>
          </p:nvSpPr>
          <p:spPr bwMode="auto">
            <a:xfrm>
              <a:off x="2418" y="2220"/>
              <a:ext cx="85" cy="117"/>
            </a:xfrm>
            <a:prstGeom prst="rect">
              <a:avLst/>
            </a:prstGeom>
            <a:noFill/>
            <a:ln w="9525">
              <a:noFill/>
              <a:miter lim="800000"/>
              <a:headEnd/>
              <a:tailEnd/>
            </a:ln>
          </p:spPr>
          <p:txBody>
            <a:bodyPr wrap="none" lIns="0" tIns="0" rIns="0" bIns="0">
              <a:spAutoFit/>
            </a:bodyPr>
            <a:lstStyle/>
            <a:p>
              <a:r>
                <a:rPr lang="en-US" sz="2000" dirty="0">
                  <a:solidFill>
                    <a:srgbClr val="0000FF"/>
                  </a:solidFill>
                </a:rPr>
                <a:t>V</a:t>
              </a:r>
              <a:endParaRPr lang="en-US" sz="3200" dirty="0"/>
            </a:p>
          </p:txBody>
        </p:sp>
        <p:sp>
          <p:nvSpPr>
            <p:cNvPr id="20569" name="Line 92"/>
            <p:cNvSpPr>
              <a:spLocks noChangeShapeType="1"/>
            </p:cNvSpPr>
            <p:nvPr/>
          </p:nvSpPr>
          <p:spPr bwMode="auto">
            <a:xfrm flipH="1">
              <a:off x="2557" y="2278"/>
              <a:ext cx="124" cy="1"/>
            </a:xfrm>
            <a:prstGeom prst="line">
              <a:avLst/>
            </a:prstGeom>
            <a:noFill/>
            <a:ln w="31750">
              <a:solidFill>
                <a:srgbClr val="000000"/>
              </a:solidFill>
              <a:round/>
              <a:headEnd/>
              <a:tailEnd/>
            </a:ln>
          </p:spPr>
          <p:txBody>
            <a:bodyPr/>
            <a:lstStyle/>
            <a:p>
              <a:endParaRPr lang="en-US"/>
            </a:p>
          </p:txBody>
        </p:sp>
        <p:sp>
          <p:nvSpPr>
            <p:cNvPr id="20570" name="Rectangle 93"/>
            <p:cNvSpPr>
              <a:spLocks noChangeArrowheads="1"/>
            </p:cNvSpPr>
            <p:nvPr/>
          </p:nvSpPr>
          <p:spPr bwMode="auto">
            <a:xfrm>
              <a:off x="576" y="1440"/>
              <a:ext cx="864" cy="105"/>
            </a:xfrm>
            <a:prstGeom prst="rect">
              <a:avLst/>
            </a:prstGeom>
            <a:noFill/>
            <a:ln w="9525">
              <a:noFill/>
              <a:miter lim="800000"/>
              <a:headEnd/>
              <a:tailEnd/>
            </a:ln>
          </p:spPr>
          <p:txBody>
            <a:bodyPr lIns="0" tIns="0" rIns="0" bIns="0">
              <a:spAutoFit/>
            </a:bodyPr>
            <a:lstStyle/>
            <a:p>
              <a:r>
                <a:rPr lang="en-US" sz="1800">
                  <a:solidFill>
                    <a:srgbClr val="0000FF"/>
                  </a:solidFill>
                </a:rPr>
                <a:t>Highest priority</a:t>
              </a:r>
              <a:endParaRPr lang="en-US" sz="2800"/>
            </a:p>
          </p:txBody>
        </p:sp>
        <p:sp>
          <p:nvSpPr>
            <p:cNvPr id="20571" name="Rectangle 94"/>
            <p:cNvSpPr>
              <a:spLocks noChangeArrowheads="1"/>
            </p:cNvSpPr>
            <p:nvPr/>
          </p:nvSpPr>
          <p:spPr bwMode="auto">
            <a:xfrm>
              <a:off x="576" y="2304"/>
              <a:ext cx="864" cy="105"/>
            </a:xfrm>
            <a:prstGeom prst="rect">
              <a:avLst/>
            </a:prstGeom>
            <a:noFill/>
            <a:ln w="9525">
              <a:noFill/>
              <a:miter lim="800000"/>
              <a:headEnd/>
              <a:tailEnd/>
            </a:ln>
          </p:spPr>
          <p:txBody>
            <a:bodyPr lIns="0" tIns="0" rIns="0" bIns="0">
              <a:spAutoFit/>
            </a:bodyPr>
            <a:lstStyle/>
            <a:p>
              <a:r>
                <a:rPr lang="en-US" sz="1800">
                  <a:solidFill>
                    <a:srgbClr val="0000FF"/>
                  </a:solidFill>
                </a:rPr>
                <a:t>Lowest priority</a:t>
              </a:r>
              <a:endParaRPr lang="en-US" sz="2800"/>
            </a:p>
          </p:txBody>
        </p:sp>
        <p:sp>
          <p:nvSpPr>
            <p:cNvPr id="20572" name="Rectangle 95"/>
            <p:cNvSpPr>
              <a:spLocks noChangeArrowheads="1"/>
            </p:cNvSpPr>
            <p:nvPr/>
          </p:nvSpPr>
          <p:spPr bwMode="auto">
            <a:xfrm>
              <a:off x="672" y="1776"/>
              <a:ext cx="48" cy="161"/>
            </a:xfrm>
            <a:prstGeom prst="rect">
              <a:avLst/>
            </a:prstGeom>
            <a:noFill/>
            <a:ln w="9525">
              <a:noFill/>
              <a:miter lim="800000"/>
              <a:headEnd/>
              <a:tailEnd/>
            </a:ln>
          </p:spPr>
          <p:txBody>
            <a:bodyPr lIns="0" tIns="0" rIns="0" bIns="0">
              <a:spAutoFit/>
            </a:bodyPr>
            <a:lstStyle/>
            <a:p>
              <a:pPr>
                <a:lnSpc>
                  <a:spcPct val="70000"/>
                </a:lnSpc>
              </a:pPr>
              <a:endParaRPr lang="en-US" b="1"/>
            </a:p>
          </p:txBody>
        </p:sp>
        <p:sp>
          <p:nvSpPr>
            <p:cNvPr id="20573" name="Rectangle 96"/>
            <p:cNvSpPr>
              <a:spLocks noChangeArrowheads="1"/>
            </p:cNvSpPr>
            <p:nvPr/>
          </p:nvSpPr>
          <p:spPr bwMode="auto">
            <a:xfrm>
              <a:off x="878" y="1586"/>
              <a:ext cx="164" cy="702"/>
            </a:xfrm>
            <a:prstGeom prst="rect">
              <a:avLst/>
            </a:prstGeom>
            <a:noFill/>
            <a:ln w="9525">
              <a:noFill/>
              <a:miter lim="800000"/>
              <a:headEnd/>
              <a:tailEnd/>
            </a:ln>
          </p:spPr>
          <p:txBody>
            <a:bodyPr wrap="none">
              <a:spAutoFit/>
            </a:bodyPr>
            <a:lstStyle/>
            <a:p>
              <a:pPr>
                <a:lnSpc>
                  <a:spcPct val="70000"/>
                </a:lnSpc>
              </a:pPr>
              <a:r>
                <a:rPr lang="en-US" b="1">
                  <a:solidFill>
                    <a:srgbClr val="0000FF"/>
                  </a:solidFill>
                </a:rPr>
                <a:t>.</a:t>
              </a:r>
            </a:p>
            <a:p>
              <a:pPr>
                <a:lnSpc>
                  <a:spcPct val="70000"/>
                </a:lnSpc>
              </a:pPr>
              <a:r>
                <a:rPr lang="en-US" b="1">
                  <a:solidFill>
                    <a:srgbClr val="0000FF"/>
                  </a:solidFill>
                </a:rPr>
                <a:t>.</a:t>
              </a:r>
            </a:p>
            <a:p>
              <a:pPr>
                <a:lnSpc>
                  <a:spcPct val="70000"/>
                </a:lnSpc>
              </a:pPr>
              <a:r>
                <a:rPr lang="en-US" b="1">
                  <a:solidFill>
                    <a:srgbClr val="0000FF"/>
                  </a:solidFill>
                </a:rPr>
                <a:t>.</a:t>
              </a:r>
            </a:p>
            <a:p>
              <a:pPr>
                <a:lnSpc>
                  <a:spcPct val="70000"/>
                </a:lnSpc>
              </a:pPr>
              <a:r>
                <a:rPr lang="en-US" b="1">
                  <a:solidFill>
                    <a:srgbClr val="0000FF"/>
                  </a:solidFill>
                </a:rPr>
                <a:t>.</a:t>
              </a:r>
            </a:p>
          </p:txBody>
        </p:sp>
      </p:grpSp>
      <p:sp>
        <p:nvSpPr>
          <p:cNvPr id="98"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0"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
        <p:nvSpPr>
          <p:cNvPr id="97" name="Rectangle 6"/>
          <p:cNvSpPr>
            <a:spLocks noChangeArrowheads="1"/>
          </p:cNvSpPr>
          <p:nvPr/>
        </p:nvSpPr>
        <p:spPr bwMode="auto">
          <a:xfrm>
            <a:off x="0" y="6019800"/>
            <a:ext cx="9144000" cy="838200"/>
          </a:xfrm>
          <a:prstGeom prst="rect">
            <a:avLst/>
          </a:prstGeom>
          <a:noFill/>
          <a:ln w="9525">
            <a:noFill/>
            <a:miter lim="800000"/>
            <a:headEnd/>
            <a:tailEnd/>
          </a:ln>
        </p:spPr>
        <p:txBody>
          <a:bodyPr/>
          <a:lstStyle/>
          <a:p>
            <a:pPr>
              <a:spcBef>
                <a:spcPct val="20000"/>
              </a:spcBef>
              <a:tabLst>
                <a:tab pos="571500" algn="l"/>
                <a:tab pos="1143000" algn="l"/>
              </a:tabLst>
            </a:pPr>
            <a:r>
              <a:rPr lang="en-US" sz="2200" b="1" i="1" u="sng" dirty="0">
                <a:solidFill>
                  <a:srgbClr val="FF0000"/>
                </a:solidFill>
              </a:rPr>
              <a:t>Example</a:t>
            </a:r>
            <a:r>
              <a:rPr lang="en-US" sz="2200" b="1" dirty="0">
                <a:solidFill>
                  <a:srgbClr val="FF0000"/>
                </a:solidFill>
              </a:rPr>
              <a:t>:  Add a set of valid binary values to the input (with 2 or more active) and show the corresponding output.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0" y="381000"/>
            <a:ext cx="9144000" cy="1600200"/>
          </a:xfrm>
          <a:prstGeom prst="rect">
            <a:avLst/>
          </a:prstGeom>
          <a:noFill/>
          <a:ln w="9525">
            <a:noFill/>
            <a:miter lim="800000"/>
            <a:headEnd/>
            <a:tailEnd/>
          </a:ln>
        </p:spPr>
        <p:txBody>
          <a:bodyPr/>
          <a:lstStyle/>
          <a:p>
            <a:pPr>
              <a:spcBef>
                <a:spcPct val="20000"/>
              </a:spcBef>
              <a:tabLst>
                <a:tab pos="571500" algn="l"/>
                <a:tab pos="1143000" algn="l"/>
              </a:tabLst>
            </a:pPr>
            <a:r>
              <a:rPr lang="en-US" sz="2200" b="1" i="1" u="sng" dirty="0">
                <a:solidFill>
                  <a:srgbClr val="FF0000"/>
                </a:solidFill>
              </a:rPr>
              <a:t>Example</a:t>
            </a:r>
            <a:r>
              <a:rPr lang="en-US" sz="2200" i="1" dirty="0">
                <a:solidFill>
                  <a:srgbClr val="FF0000"/>
                </a:solidFill>
              </a:rPr>
              <a:t>:  </a:t>
            </a:r>
            <a:r>
              <a:rPr lang="en-US" sz="2200" dirty="0">
                <a:solidFill>
                  <a:srgbClr val="0000FF"/>
                </a:solidFill>
              </a:rPr>
              <a:t>Show the truth table for an 8x3 priority encoder with an output line V with active-HIGH inputs and outputs.  (Only 9 lines are needed in the truth table if you make use of don’t cares.)</a:t>
            </a:r>
          </a:p>
          <a:p>
            <a:pPr>
              <a:spcBef>
                <a:spcPct val="20000"/>
              </a:spcBef>
              <a:tabLst>
                <a:tab pos="571500" algn="l"/>
                <a:tab pos="1143000" algn="l"/>
              </a:tabLst>
            </a:pPr>
            <a:r>
              <a:rPr lang="en-US" sz="2200" dirty="0">
                <a:solidFill>
                  <a:srgbClr val="0000FF"/>
                </a:solidFill>
              </a:rPr>
              <a:t>How many invalid inputs are possible?</a:t>
            </a:r>
          </a:p>
        </p:txBody>
      </p:sp>
      <p:sp>
        <p:nvSpPr>
          <p:cNvPr id="7"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5"/>
          <p:cNvSpPr>
            <a:spLocks noChangeArrowheads="1"/>
          </p:cNvSpPr>
          <p:nvPr/>
        </p:nvSpPr>
        <p:spPr bwMode="auto">
          <a:xfrm>
            <a:off x="0" y="381000"/>
            <a:ext cx="5638800" cy="2362200"/>
          </a:xfrm>
          <a:prstGeom prst="rect">
            <a:avLst/>
          </a:prstGeom>
          <a:noFill/>
          <a:ln w="9525">
            <a:noFill/>
            <a:miter lim="800000"/>
            <a:headEnd/>
            <a:tailEnd/>
          </a:ln>
        </p:spPr>
        <p:txBody>
          <a:bodyPr/>
          <a:lstStyle/>
          <a:p>
            <a:pPr>
              <a:spcBef>
                <a:spcPct val="20000"/>
              </a:spcBef>
              <a:tabLst>
                <a:tab pos="571500" algn="l"/>
                <a:tab pos="1143000" algn="l"/>
              </a:tabLst>
            </a:pPr>
            <a:r>
              <a:rPr lang="en-US" sz="2200" b="1" u="sng" dirty="0">
                <a:solidFill>
                  <a:schemeClr val="accent2"/>
                </a:solidFill>
              </a:rPr>
              <a:t>Magnitude Comparators</a:t>
            </a:r>
          </a:p>
          <a:p>
            <a:pPr>
              <a:spcBef>
                <a:spcPct val="20000"/>
              </a:spcBef>
              <a:tabLst>
                <a:tab pos="571500" algn="l"/>
                <a:tab pos="1143000" algn="l"/>
              </a:tabLst>
            </a:pPr>
            <a:r>
              <a:rPr lang="en-US" sz="2200" dirty="0">
                <a:solidFill>
                  <a:schemeClr val="accent2"/>
                </a:solidFill>
              </a:rPr>
              <a:t>A magnitude comparator is used to compare two binary inputs.  The output will indicate if the inputs are equal or which input is larger.</a:t>
            </a:r>
          </a:p>
          <a:p>
            <a:pPr>
              <a:spcBef>
                <a:spcPct val="20000"/>
              </a:spcBef>
              <a:tabLst>
                <a:tab pos="571500" algn="l"/>
                <a:tab pos="1143000" algn="l"/>
              </a:tabLst>
            </a:pPr>
            <a:r>
              <a:rPr lang="en-US" sz="2200" b="1" u="sng" dirty="0">
                <a:solidFill>
                  <a:schemeClr val="accent2"/>
                </a:solidFill>
              </a:rPr>
              <a:t>Comparing for equality</a:t>
            </a:r>
            <a:r>
              <a:rPr lang="en-US" sz="2200" dirty="0">
                <a:solidFill>
                  <a:schemeClr val="accent2"/>
                </a:solidFill>
              </a:rPr>
              <a:t> (also discussed earlier)</a:t>
            </a:r>
            <a:endParaRPr lang="en-US" sz="2200" b="1" u="sng" dirty="0">
              <a:solidFill>
                <a:schemeClr val="accent2"/>
              </a:solidFill>
            </a:endParaRPr>
          </a:p>
          <a:p>
            <a:pPr>
              <a:spcBef>
                <a:spcPct val="20000"/>
              </a:spcBef>
              <a:tabLst>
                <a:tab pos="571500" algn="l"/>
                <a:tab pos="1143000" algn="l"/>
              </a:tabLst>
            </a:pPr>
            <a:r>
              <a:rPr lang="en-US" sz="2200" u="sng" dirty="0">
                <a:solidFill>
                  <a:schemeClr val="accent2"/>
                </a:solidFill>
              </a:rPr>
              <a:t>1-bit comparison for equality</a:t>
            </a:r>
            <a:r>
              <a:rPr lang="en-US" sz="2200" dirty="0">
                <a:solidFill>
                  <a:schemeClr val="accent2"/>
                </a:solidFill>
              </a:rPr>
              <a:t>:</a:t>
            </a:r>
          </a:p>
        </p:txBody>
      </p:sp>
      <p:sp>
        <p:nvSpPr>
          <p:cNvPr id="7176" name="Rectangle 6"/>
          <p:cNvSpPr>
            <a:spLocks noChangeArrowheads="1"/>
          </p:cNvSpPr>
          <p:nvPr/>
        </p:nvSpPr>
        <p:spPr bwMode="auto">
          <a:xfrm>
            <a:off x="0" y="3429000"/>
            <a:ext cx="9144000" cy="1295400"/>
          </a:xfrm>
          <a:prstGeom prst="rect">
            <a:avLst/>
          </a:prstGeom>
          <a:noFill/>
          <a:ln w="9525">
            <a:noFill/>
            <a:miter lim="800000"/>
            <a:headEnd/>
            <a:tailEnd/>
          </a:ln>
        </p:spPr>
        <p:txBody>
          <a:bodyPr/>
          <a:lstStyle/>
          <a:p>
            <a:pPr>
              <a:spcBef>
                <a:spcPct val="20000"/>
              </a:spcBef>
              <a:tabLst>
                <a:tab pos="571500" algn="l"/>
                <a:tab pos="1143000" algn="l"/>
              </a:tabLst>
            </a:pPr>
            <a:r>
              <a:rPr lang="en-US" sz="2200" u="sng" dirty="0">
                <a:solidFill>
                  <a:schemeClr val="accent2"/>
                </a:solidFill>
              </a:rPr>
              <a:t>4-bit comparison for equality</a:t>
            </a:r>
            <a:r>
              <a:rPr lang="en-US" sz="2200" dirty="0">
                <a:solidFill>
                  <a:schemeClr val="accent2"/>
                </a:solidFill>
              </a:rPr>
              <a:t>:</a:t>
            </a:r>
          </a:p>
          <a:p>
            <a:pPr>
              <a:spcBef>
                <a:spcPct val="20000"/>
              </a:spcBef>
              <a:tabLst>
                <a:tab pos="571500" algn="l"/>
                <a:tab pos="1143000" algn="l"/>
              </a:tabLst>
            </a:pPr>
            <a:r>
              <a:rPr lang="en-US" sz="2200" dirty="0">
                <a:solidFill>
                  <a:schemeClr val="accent2"/>
                </a:solidFill>
              </a:rPr>
              <a:t>Two 4-bit words A = A</a:t>
            </a:r>
            <a:r>
              <a:rPr lang="en-US" sz="2200" baseline="-25000" dirty="0">
                <a:solidFill>
                  <a:schemeClr val="accent2"/>
                </a:solidFill>
              </a:rPr>
              <a:t>3</a:t>
            </a:r>
            <a:r>
              <a:rPr lang="en-US" sz="2200" dirty="0">
                <a:solidFill>
                  <a:schemeClr val="accent2"/>
                </a:solidFill>
              </a:rPr>
              <a:t>A</a:t>
            </a:r>
            <a:r>
              <a:rPr lang="en-US" sz="2200" baseline="-25000" dirty="0">
                <a:solidFill>
                  <a:schemeClr val="accent2"/>
                </a:solidFill>
              </a:rPr>
              <a:t>2</a:t>
            </a:r>
            <a:r>
              <a:rPr lang="en-US" sz="2200" dirty="0">
                <a:solidFill>
                  <a:schemeClr val="accent2"/>
                </a:solidFill>
              </a:rPr>
              <a:t>A</a:t>
            </a:r>
            <a:r>
              <a:rPr lang="en-US" sz="2200" baseline="-25000" dirty="0">
                <a:solidFill>
                  <a:schemeClr val="accent2"/>
                </a:solidFill>
              </a:rPr>
              <a:t>1</a:t>
            </a:r>
            <a:r>
              <a:rPr lang="en-US" sz="2200" dirty="0">
                <a:solidFill>
                  <a:schemeClr val="accent2"/>
                </a:solidFill>
              </a:rPr>
              <a:t>A</a:t>
            </a:r>
            <a:r>
              <a:rPr lang="en-US" sz="2200" baseline="-25000" dirty="0">
                <a:solidFill>
                  <a:schemeClr val="accent2"/>
                </a:solidFill>
              </a:rPr>
              <a:t>0</a:t>
            </a:r>
            <a:r>
              <a:rPr lang="en-US" sz="2200" dirty="0">
                <a:solidFill>
                  <a:schemeClr val="accent2"/>
                </a:solidFill>
              </a:rPr>
              <a:t>  and  B = B</a:t>
            </a:r>
            <a:r>
              <a:rPr lang="en-US" sz="2200" baseline="-25000" dirty="0">
                <a:solidFill>
                  <a:schemeClr val="accent2"/>
                </a:solidFill>
              </a:rPr>
              <a:t>3</a:t>
            </a:r>
            <a:r>
              <a:rPr lang="en-US" sz="2200" dirty="0">
                <a:solidFill>
                  <a:schemeClr val="accent2"/>
                </a:solidFill>
              </a:rPr>
              <a:t>B</a:t>
            </a:r>
            <a:r>
              <a:rPr lang="en-US" sz="2200" baseline="-25000" dirty="0">
                <a:solidFill>
                  <a:schemeClr val="accent2"/>
                </a:solidFill>
              </a:rPr>
              <a:t>2</a:t>
            </a:r>
            <a:r>
              <a:rPr lang="en-US" sz="2200" dirty="0">
                <a:solidFill>
                  <a:schemeClr val="accent2"/>
                </a:solidFill>
              </a:rPr>
              <a:t>B</a:t>
            </a:r>
            <a:r>
              <a:rPr lang="en-US" sz="2200" baseline="-25000" dirty="0">
                <a:solidFill>
                  <a:schemeClr val="accent2"/>
                </a:solidFill>
              </a:rPr>
              <a:t>1</a:t>
            </a:r>
            <a:r>
              <a:rPr lang="en-US" sz="2200" dirty="0">
                <a:solidFill>
                  <a:schemeClr val="accent2"/>
                </a:solidFill>
              </a:rPr>
              <a:t>B</a:t>
            </a:r>
            <a:r>
              <a:rPr lang="en-US" sz="2200" baseline="-25000" dirty="0">
                <a:solidFill>
                  <a:schemeClr val="accent2"/>
                </a:solidFill>
              </a:rPr>
              <a:t>0</a:t>
            </a:r>
            <a:r>
              <a:rPr lang="en-US" sz="2200" dirty="0">
                <a:solidFill>
                  <a:schemeClr val="accent2"/>
                </a:solidFill>
              </a:rPr>
              <a:t>  are equal if  A</a:t>
            </a:r>
            <a:r>
              <a:rPr lang="en-US" sz="2200" baseline="-25000" dirty="0">
                <a:solidFill>
                  <a:schemeClr val="accent2"/>
                </a:solidFill>
              </a:rPr>
              <a:t>3</a:t>
            </a:r>
            <a:r>
              <a:rPr lang="en-US" sz="2200" dirty="0">
                <a:solidFill>
                  <a:schemeClr val="accent2"/>
                </a:solidFill>
              </a:rPr>
              <a:t> = B</a:t>
            </a:r>
            <a:r>
              <a:rPr lang="en-US" sz="2200" baseline="-25000" dirty="0">
                <a:solidFill>
                  <a:schemeClr val="accent2"/>
                </a:solidFill>
              </a:rPr>
              <a:t>3</a:t>
            </a:r>
            <a:r>
              <a:rPr lang="en-US" sz="2200" dirty="0">
                <a:solidFill>
                  <a:schemeClr val="accent2"/>
                </a:solidFill>
              </a:rPr>
              <a:t> , A</a:t>
            </a:r>
            <a:r>
              <a:rPr lang="en-US" sz="2200" baseline="-25000" dirty="0">
                <a:solidFill>
                  <a:schemeClr val="accent2"/>
                </a:solidFill>
              </a:rPr>
              <a:t>2</a:t>
            </a:r>
            <a:r>
              <a:rPr lang="en-US" sz="2200" dirty="0">
                <a:solidFill>
                  <a:schemeClr val="accent2"/>
                </a:solidFill>
              </a:rPr>
              <a:t> = B</a:t>
            </a:r>
            <a:r>
              <a:rPr lang="en-US" sz="2200" baseline="-25000" dirty="0">
                <a:solidFill>
                  <a:schemeClr val="accent2"/>
                </a:solidFill>
              </a:rPr>
              <a:t>2</a:t>
            </a:r>
            <a:r>
              <a:rPr lang="en-US" sz="2200" dirty="0">
                <a:solidFill>
                  <a:schemeClr val="accent2"/>
                </a:solidFill>
              </a:rPr>
              <a:t> , etc.</a:t>
            </a:r>
          </a:p>
        </p:txBody>
      </p:sp>
      <p:graphicFrame>
        <p:nvGraphicFramePr>
          <p:cNvPr id="7170" name="Object 7"/>
          <p:cNvGraphicFramePr>
            <a:graphicFrameLocks noChangeAspect="1"/>
          </p:cNvGraphicFramePr>
          <p:nvPr/>
        </p:nvGraphicFramePr>
        <p:xfrm>
          <a:off x="152400" y="2743200"/>
          <a:ext cx="4165600" cy="838200"/>
        </p:xfrm>
        <a:graphic>
          <a:graphicData uri="http://schemas.openxmlformats.org/presentationml/2006/ole">
            <mc:AlternateContent xmlns:mc="http://schemas.openxmlformats.org/markup-compatibility/2006">
              <mc:Choice xmlns:v="urn:schemas-microsoft-com:vml" Requires="v">
                <p:oleObj spid="_x0000_s7202" name="Microsoft Draw Drawing" r:id="rId3" imgW="2334960" imgH="447120" progId="">
                  <p:embed/>
                </p:oleObj>
              </mc:Choice>
              <mc:Fallback>
                <p:oleObj name="Microsoft Draw Drawing" r:id="rId3" imgW="2334960" imgH="447120" progId="">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43200"/>
                        <a:ext cx="4165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8"/>
          <p:cNvGraphicFramePr>
            <a:graphicFrameLocks noChangeAspect="1"/>
          </p:cNvGraphicFramePr>
          <p:nvPr/>
        </p:nvGraphicFramePr>
        <p:xfrm>
          <a:off x="1560227" y="4343400"/>
          <a:ext cx="7583773" cy="2514600"/>
        </p:xfrm>
        <a:graphic>
          <a:graphicData uri="http://schemas.openxmlformats.org/presentationml/2006/ole">
            <mc:AlternateContent xmlns:mc="http://schemas.openxmlformats.org/markup-compatibility/2006">
              <mc:Choice xmlns:v="urn:schemas-microsoft-com:vml" Requires="v">
                <p:oleObj spid="_x0000_s7203" name="Microsoft Draw Drawing" r:id="rId5" imgW="5296680" imgH="1760400" progId="">
                  <p:embed/>
                </p:oleObj>
              </mc:Choice>
              <mc:Fallback>
                <p:oleObj name="Microsoft Draw Drawing" r:id="rId5" imgW="5296680" imgH="1760400" progId="">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0227" y="4343400"/>
                        <a:ext cx="7583773"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graphicFrame>
        <p:nvGraphicFramePr>
          <p:cNvPr id="7174" name="Object 6"/>
          <p:cNvGraphicFramePr>
            <a:graphicFrameLocks noChangeAspect="1"/>
          </p:cNvGraphicFramePr>
          <p:nvPr/>
        </p:nvGraphicFramePr>
        <p:xfrm>
          <a:off x="5715000" y="457200"/>
          <a:ext cx="3276600" cy="2997200"/>
        </p:xfrm>
        <a:graphic>
          <a:graphicData uri="http://schemas.openxmlformats.org/presentationml/2006/ole">
            <mc:AlternateContent xmlns:mc="http://schemas.openxmlformats.org/markup-compatibility/2006">
              <mc:Choice xmlns:v="urn:schemas-microsoft-com:vml" Requires="v">
                <p:oleObj spid="_x0000_s7204" name="Microsoft Draw Drawing" r:id="rId7" imgW="2249640" imgH="2064960" progId="">
                  <p:embed/>
                </p:oleObj>
              </mc:Choice>
              <mc:Fallback>
                <p:oleObj name="Microsoft Draw Drawing" r:id="rId7" imgW="2249640" imgH="2064960" progId="">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457200"/>
                        <a:ext cx="3276600" cy="299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5"/>
          <p:cNvSpPr>
            <a:spLocks noChangeArrowheads="1"/>
          </p:cNvSpPr>
          <p:nvPr/>
        </p:nvSpPr>
        <p:spPr bwMode="auto">
          <a:xfrm>
            <a:off x="0" y="381000"/>
            <a:ext cx="6553200" cy="1295400"/>
          </a:xfrm>
          <a:prstGeom prst="rect">
            <a:avLst/>
          </a:prstGeom>
          <a:noFill/>
          <a:ln w="9525">
            <a:noFill/>
            <a:miter lim="800000"/>
            <a:headEnd/>
            <a:tailEnd/>
          </a:ln>
        </p:spPr>
        <p:txBody>
          <a:bodyPr/>
          <a:lstStyle/>
          <a:p>
            <a:pPr>
              <a:spcBef>
                <a:spcPct val="20000"/>
              </a:spcBef>
              <a:tabLst>
                <a:tab pos="571500" algn="l"/>
                <a:tab pos="1143000" algn="l"/>
              </a:tabLst>
            </a:pPr>
            <a:r>
              <a:rPr lang="en-US" sz="2200" b="1" u="sng" dirty="0">
                <a:solidFill>
                  <a:schemeClr val="accent2"/>
                </a:solidFill>
              </a:rPr>
              <a:t>Comparing to determine if A &gt; B, A &lt; B, or A = B</a:t>
            </a:r>
          </a:p>
          <a:p>
            <a:pPr>
              <a:spcBef>
                <a:spcPct val="20000"/>
              </a:spcBef>
              <a:tabLst>
                <a:tab pos="571500" algn="l"/>
                <a:tab pos="1143000" algn="l"/>
              </a:tabLst>
            </a:pPr>
            <a:r>
              <a:rPr lang="en-US" sz="2200" dirty="0">
                <a:solidFill>
                  <a:schemeClr val="accent2"/>
                </a:solidFill>
              </a:rPr>
              <a:t>A typical block diagram for a 4-bit </a:t>
            </a:r>
          </a:p>
          <a:p>
            <a:pPr>
              <a:spcBef>
                <a:spcPct val="20000"/>
              </a:spcBef>
              <a:tabLst>
                <a:tab pos="571500" algn="l"/>
                <a:tab pos="1143000" algn="l"/>
              </a:tabLst>
            </a:pPr>
            <a:r>
              <a:rPr lang="en-US" sz="2200" dirty="0">
                <a:solidFill>
                  <a:schemeClr val="accent2"/>
                </a:solidFill>
              </a:rPr>
              <a:t>comparator is shown to the right.</a:t>
            </a:r>
          </a:p>
        </p:txBody>
      </p:sp>
      <p:sp>
        <p:nvSpPr>
          <p:cNvPr id="8199" name="Rectangle 6"/>
          <p:cNvSpPr>
            <a:spLocks noChangeArrowheads="1"/>
          </p:cNvSpPr>
          <p:nvPr/>
        </p:nvSpPr>
        <p:spPr bwMode="auto">
          <a:xfrm>
            <a:off x="0" y="2743200"/>
            <a:ext cx="9144000" cy="2971800"/>
          </a:xfrm>
          <a:prstGeom prst="rect">
            <a:avLst/>
          </a:prstGeom>
          <a:noFill/>
          <a:ln w="9525">
            <a:noFill/>
            <a:miter lim="800000"/>
            <a:headEnd/>
            <a:tailEnd/>
          </a:ln>
        </p:spPr>
        <p:txBody>
          <a:bodyPr/>
          <a:lstStyle/>
          <a:p>
            <a:pPr>
              <a:spcBef>
                <a:spcPct val="20000"/>
              </a:spcBef>
              <a:tabLst>
                <a:tab pos="571500" algn="l"/>
                <a:tab pos="1143000" algn="l"/>
              </a:tabLst>
            </a:pPr>
            <a:r>
              <a:rPr lang="en-US" sz="2100" u="sng" dirty="0">
                <a:solidFill>
                  <a:schemeClr val="accent2"/>
                </a:solidFill>
              </a:rPr>
              <a:t>Algorithm for A &gt; B</a:t>
            </a:r>
            <a:r>
              <a:rPr lang="en-US" sz="2100" dirty="0">
                <a:solidFill>
                  <a:schemeClr val="accent2"/>
                </a:solidFill>
              </a:rPr>
              <a:t>:</a:t>
            </a:r>
          </a:p>
          <a:p>
            <a:pPr marL="228600" indent="-228600">
              <a:lnSpc>
                <a:spcPct val="120000"/>
              </a:lnSpc>
              <a:spcBef>
                <a:spcPct val="20000"/>
              </a:spcBef>
              <a:buFont typeface="Arial" pitchFamily="34" charset="0"/>
              <a:buChar char="•"/>
              <a:tabLst>
                <a:tab pos="571500" algn="l"/>
                <a:tab pos="1143000" algn="l"/>
              </a:tabLst>
            </a:pPr>
            <a:r>
              <a:rPr lang="en-US" sz="2100" dirty="0">
                <a:solidFill>
                  <a:schemeClr val="accent2"/>
                </a:solidFill>
              </a:rPr>
              <a:t>A &gt; B if A</a:t>
            </a:r>
            <a:r>
              <a:rPr lang="en-US" sz="2100" baseline="-25000" dirty="0">
                <a:solidFill>
                  <a:schemeClr val="accent2"/>
                </a:solidFill>
              </a:rPr>
              <a:t>3</a:t>
            </a:r>
            <a:r>
              <a:rPr lang="en-US" sz="2100" dirty="0">
                <a:solidFill>
                  <a:schemeClr val="accent2"/>
                </a:solidFill>
              </a:rPr>
              <a:t> = 1 and B</a:t>
            </a:r>
            <a:r>
              <a:rPr lang="en-US" sz="2100" baseline="-25000" dirty="0">
                <a:solidFill>
                  <a:schemeClr val="accent2"/>
                </a:solidFill>
              </a:rPr>
              <a:t>3</a:t>
            </a:r>
            <a:r>
              <a:rPr lang="en-US" sz="2100" dirty="0">
                <a:solidFill>
                  <a:schemeClr val="accent2"/>
                </a:solidFill>
              </a:rPr>
              <a:t> = 0, (A</a:t>
            </a:r>
            <a:r>
              <a:rPr lang="en-US" sz="2100" baseline="-25000" dirty="0">
                <a:solidFill>
                  <a:schemeClr val="accent2"/>
                </a:solidFill>
              </a:rPr>
              <a:t>3</a:t>
            </a:r>
            <a:r>
              <a:rPr lang="en-US" sz="2100" dirty="0">
                <a:solidFill>
                  <a:schemeClr val="accent2"/>
                </a:solidFill>
              </a:rPr>
              <a:t>' B</a:t>
            </a:r>
            <a:r>
              <a:rPr lang="en-US" sz="2100" baseline="-25000" dirty="0">
                <a:solidFill>
                  <a:schemeClr val="accent2"/>
                </a:solidFill>
              </a:rPr>
              <a:t>3</a:t>
            </a:r>
            <a:r>
              <a:rPr lang="en-US" sz="2100" dirty="0">
                <a:solidFill>
                  <a:schemeClr val="accent2"/>
                </a:solidFill>
              </a:rPr>
              <a:t> )</a:t>
            </a:r>
          </a:p>
          <a:p>
            <a:pPr marL="228600" indent="-228600">
              <a:lnSpc>
                <a:spcPct val="110000"/>
              </a:lnSpc>
              <a:spcBef>
                <a:spcPct val="20000"/>
              </a:spcBef>
              <a:buFont typeface="Arial" pitchFamily="34" charset="0"/>
              <a:buChar char="•"/>
              <a:tabLst>
                <a:tab pos="571500" algn="l"/>
                <a:tab pos="1143000" algn="l"/>
              </a:tabLst>
            </a:pPr>
            <a:r>
              <a:rPr lang="en-US" sz="2100" dirty="0">
                <a:solidFill>
                  <a:schemeClr val="accent2"/>
                </a:solidFill>
              </a:rPr>
              <a:t>A &gt; B if A</a:t>
            </a:r>
            <a:r>
              <a:rPr lang="en-US" sz="2100" baseline="-25000" dirty="0">
                <a:solidFill>
                  <a:schemeClr val="accent2"/>
                </a:solidFill>
              </a:rPr>
              <a:t>3</a:t>
            </a:r>
            <a:r>
              <a:rPr lang="en-US" sz="2100" dirty="0">
                <a:solidFill>
                  <a:schemeClr val="accent2"/>
                </a:solidFill>
              </a:rPr>
              <a:t> = B</a:t>
            </a:r>
            <a:r>
              <a:rPr lang="en-US" sz="2100" baseline="-25000" dirty="0">
                <a:solidFill>
                  <a:schemeClr val="accent2"/>
                </a:solidFill>
              </a:rPr>
              <a:t>3</a:t>
            </a:r>
            <a:r>
              <a:rPr lang="en-US" sz="2100" dirty="0">
                <a:solidFill>
                  <a:schemeClr val="accent2"/>
                </a:solidFill>
              </a:rPr>
              <a:t> (i.e., x</a:t>
            </a:r>
            <a:r>
              <a:rPr lang="en-US" sz="2100" baseline="-25000" dirty="0">
                <a:solidFill>
                  <a:schemeClr val="accent2"/>
                </a:solidFill>
              </a:rPr>
              <a:t>3</a:t>
            </a:r>
            <a:r>
              <a:rPr lang="en-US" sz="2100" dirty="0">
                <a:solidFill>
                  <a:schemeClr val="accent2"/>
                </a:solidFill>
              </a:rPr>
              <a:t>  - see previous page) and A</a:t>
            </a:r>
            <a:r>
              <a:rPr lang="en-US" sz="2100" baseline="-25000" dirty="0">
                <a:solidFill>
                  <a:schemeClr val="accent2"/>
                </a:solidFill>
              </a:rPr>
              <a:t>2</a:t>
            </a:r>
            <a:r>
              <a:rPr lang="en-US" sz="2100" dirty="0">
                <a:solidFill>
                  <a:schemeClr val="accent2"/>
                </a:solidFill>
              </a:rPr>
              <a:t> = 1 and B</a:t>
            </a:r>
            <a:r>
              <a:rPr lang="en-US" sz="2100" baseline="-25000" dirty="0">
                <a:solidFill>
                  <a:schemeClr val="accent2"/>
                </a:solidFill>
              </a:rPr>
              <a:t>2</a:t>
            </a:r>
            <a:r>
              <a:rPr lang="en-US" sz="2100" dirty="0">
                <a:solidFill>
                  <a:schemeClr val="accent2"/>
                </a:solidFill>
              </a:rPr>
              <a:t> = 0, (x</a:t>
            </a:r>
            <a:r>
              <a:rPr lang="en-US" sz="2100" baseline="-25000" dirty="0">
                <a:solidFill>
                  <a:schemeClr val="accent2"/>
                </a:solidFill>
              </a:rPr>
              <a:t>3</a:t>
            </a:r>
            <a:r>
              <a:rPr lang="en-US" sz="2100" dirty="0">
                <a:solidFill>
                  <a:schemeClr val="accent2"/>
                </a:solidFill>
              </a:rPr>
              <a:t>A</a:t>
            </a:r>
            <a:r>
              <a:rPr lang="en-US" sz="2100" baseline="-25000" dirty="0">
                <a:solidFill>
                  <a:schemeClr val="accent2"/>
                </a:solidFill>
              </a:rPr>
              <a:t>2</a:t>
            </a:r>
            <a:r>
              <a:rPr lang="en-US" sz="2100" dirty="0">
                <a:solidFill>
                  <a:schemeClr val="accent2"/>
                </a:solidFill>
              </a:rPr>
              <a:t>' B</a:t>
            </a:r>
            <a:r>
              <a:rPr lang="en-US" sz="2100" baseline="-25000" dirty="0">
                <a:solidFill>
                  <a:schemeClr val="accent2"/>
                </a:solidFill>
              </a:rPr>
              <a:t>2</a:t>
            </a:r>
            <a:r>
              <a:rPr lang="en-US" sz="2100" dirty="0">
                <a:solidFill>
                  <a:schemeClr val="accent2"/>
                </a:solidFill>
              </a:rPr>
              <a:t> )</a:t>
            </a:r>
          </a:p>
          <a:p>
            <a:pPr marL="228600" indent="-228600">
              <a:spcBef>
                <a:spcPct val="20000"/>
              </a:spcBef>
              <a:buFont typeface="Arial" pitchFamily="34" charset="0"/>
              <a:buChar char="•"/>
              <a:tabLst>
                <a:tab pos="571500" algn="l"/>
                <a:tab pos="1143000" algn="l"/>
              </a:tabLst>
            </a:pPr>
            <a:r>
              <a:rPr lang="en-US" sz="2100" dirty="0">
                <a:solidFill>
                  <a:schemeClr val="accent2"/>
                </a:solidFill>
              </a:rPr>
              <a:t>So:</a:t>
            </a:r>
          </a:p>
          <a:p>
            <a:pPr marL="228600" indent="-228600">
              <a:spcBef>
                <a:spcPct val="20000"/>
              </a:spcBef>
              <a:buFont typeface="Arial" pitchFamily="34" charset="0"/>
              <a:buChar char="•"/>
              <a:tabLst>
                <a:tab pos="571500" algn="l"/>
                <a:tab pos="1143000" algn="l"/>
              </a:tabLst>
            </a:pPr>
            <a:endParaRPr lang="en-US" sz="2100" dirty="0">
              <a:solidFill>
                <a:schemeClr val="accent2"/>
              </a:solidFill>
            </a:endParaRPr>
          </a:p>
          <a:p>
            <a:pPr marL="228600" indent="-228600">
              <a:spcBef>
                <a:spcPct val="20000"/>
              </a:spcBef>
              <a:buFont typeface="Arial" pitchFamily="34" charset="0"/>
              <a:buChar char="•"/>
              <a:tabLst>
                <a:tab pos="571500" algn="l"/>
                <a:tab pos="1143000" algn="l"/>
              </a:tabLst>
            </a:pPr>
            <a:endParaRPr lang="en-US" sz="2100" dirty="0">
              <a:solidFill>
                <a:schemeClr val="accent2"/>
              </a:solidFill>
            </a:endParaRPr>
          </a:p>
          <a:p>
            <a:pPr marL="228600" indent="-228600">
              <a:spcBef>
                <a:spcPct val="20000"/>
              </a:spcBef>
              <a:buFont typeface="Arial" pitchFamily="34" charset="0"/>
              <a:buChar char="•"/>
              <a:tabLst>
                <a:tab pos="571500" algn="l"/>
                <a:tab pos="1143000" algn="l"/>
              </a:tabLst>
            </a:pPr>
            <a:r>
              <a:rPr lang="en-US" sz="2100" dirty="0">
                <a:solidFill>
                  <a:schemeClr val="accent2"/>
                </a:solidFill>
              </a:rPr>
              <a:t>Similarly:</a:t>
            </a:r>
          </a:p>
        </p:txBody>
      </p:sp>
      <p:graphicFrame>
        <p:nvGraphicFramePr>
          <p:cNvPr id="8194" name="Object 7"/>
          <p:cNvGraphicFramePr>
            <a:graphicFrameLocks noChangeAspect="1"/>
          </p:cNvGraphicFramePr>
          <p:nvPr/>
        </p:nvGraphicFramePr>
        <p:xfrm>
          <a:off x="5867400" y="762000"/>
          <a:ext cx="3276600" cy="3003550"/>
        </p:xfrm>
        <a:graphic>
          <a:graphicData uri="http://schemas.openxmlformats.org/presentationml/2006/ole">
            <mc:AlternateContent xmlns:mc="http://schemas.openxmlformats.org/markup-compatibility/2006">
              <mc:Choice xmlns:v="urn:schemas-microsoft-com:vml" Requires="v">
                <p:oleObj spid="_x0000_s8225" name="Microsoft Draw Drawing" r:id="rId3" imgW="2249640" imgH="2064960" progId="">
                  <p:embed/>
                </p:oleObj>
              </mc:Choice>
              <mc:Fallback>
                <p:oleObj name="Microsoft Draw Drawing" r:id="rId3" imgW="2249640" imgH="2064960"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762000"/>
                        <a:ext cx="3276600" cy="300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graphicFrame>
        <p:nvGraphicFramePr>
          <p:cNvPr id="8" name="Object 7"/>
          <p:cNvGraphicFramePr>
            <a:graphicFrameLocks noChangeAspect="1"/>
          </p:cNvGraphicFramePr>
          <p:nvPr/>
        </p:nvGraphicFramePr>
        <p:xfrm>
          <a:off x="304800" y="4495800"/>
          <a:ext cx="8477250" cy="381000"/>
        </p:xfrm>
        <a:graphic>
          <a:graphicData uri="http://schemas.openxmlformats.org/presentationml/2006/ole">
            <mc:AlternateContent xmlns:mc="http://schemas.openxmlformats.org/markup-compatibility/2006">
              <mc:Choice xmlns:v="urn:schemas-microsoft-com:vml" Requires="v">
                <p:oleObj spid="_x0000_s8226" name="Equation" r:id="rId5" imgW="5651500" imgH="254000" progId="Equation.3">
                  <p:embed/>
                </p:oleObj>
              </mc:Choice>
              <mc:Fallback>
                <p:oleObj name="Equation" r:id="rId5" imgW="5651500" imgH="254000"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495800"/>
                        <a:ext cx="84772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5"/>
          <p:cNvGraphicFramePr>
            <a:graphicFrameLocks noChangeAspect="1"/>
          </p:cNvGraphicFramePr>
          <p:nvPr/>
        </p:nvGraphicFramePr>
        <p:xfrm>
          <a:off x="304800" y="5791200"/>
          <a:ext cx="838200" cy="247650"/>
        </p:xfrm>
        <a:graphic>
          <a:graphicData uri="http://schemas.openxmlformats.org/presentationml/2006/ole">
            <mc:AlternateContent xmlns:mc="http://schemas.openxmlformats.org/markup-compatibility/2006">
              <mc:Choice xmlns:v="urn:schemas-microsoft-com:vml" Requires="v">
                <p:oleObj spid="_x0000_s8227" name="Equation" r:id="rId7" imgW="558558" imgH="165028" progId="Equation.3">
                  <p:embed/>
                </p:oleObj>
              </mc:Choice>
              <mc:Fallback>
                <p:oleObj name="Equation" r:id="rId7" imgW="558558" imgH="165028" progId="Equation.3">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5791200"/>
                        <a:ext cx="8382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0" y="419100"/>
            <a:ext cx="9144000" cy="381000"/>
          </a:xfrm>
          <a:prstGeom prst="rect">
            <a:avLst/>
          </a:prstGeom>
          <a:noFill/>
          <a:ln w="9525">
            <a:noFill/>
            <a:miter lim="800000"/>
            <a:headEnd/>
            <a:tailEnd/>
          </a:ln>
        </p:spPr>
        <p:txBody>
          <a:bodyPr/>
          <a:lstStyle/>
          <a:p>
            <a:pPr>
              <a:spcBef>
                <a:spcPct val="20000"/>
              </a:spcBef>
              <a:tabLst>
                <a:tab pos="571500" algn="l"/>
                <a:tab pos="1143000" algn="l"/>
              </a:tabLst>
            </a:pPr>
            <a:r>
              <a:rPr lang="en-US" sz="2200" u="sng" dirty="0">
                <a:solidFill>
                  <a:schemeClr val="accent2"/>
                </a:solidFill>
              </a:rPr>
              <a:t>Diagram for 4-bit comparator based on algorithm’s developed on the last two slides:</a:t>
            </a:r>
            <a:endParaRPr lang="en-US" sz="2200" dirty="0">
              <a:solidFill>
                <a:schemeClr val="accent2"/>
              </a:solidFill>
            </a:endParaRPr>
          </a:p>
        </p:txBody>
      </p:sp>
      <p:sp>
        <p:nvSpPr>
          <p:cNvPr id="7"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0" y="381000"/>
            <a:ext cx="9144000" cy="5181600"/>
          </a:xfrm>
          <a:prstGeom prst="rect">
            <a:avLst/>
          </a:prstGeom>
          <a:noFill/>
          <a:ln w="9525">
            <a:noFill/>
            <a:miter lim="800000"/>
            <a:headEnd/>
            <a:tailEnd/>
          </a:ln>
        </p:spPr>
        <p:txBody>
          <a:bodyPr/>
          <a:lstStyle/>
          <a:p>
            <a:pPr marL="228600" indent="-228600">
              <a:spcBef>
                <a:spcPct val="20000"/>
              </a:spcBef>
              <a:tabLst>
                <a:tab pos="571500" algn="l"/>
                <a:tab pos="1143000" algn="l"/>
              </a:tabLst>
            </a:pPr>
            <a:r>
              <a:rPr lang="en-US" sz="2200" b="1" u="sng" dirty="0">
                <a:solidFill>
                  <a:schemeClr val="accent2"/>
                </a:solidFill>
              </a:rPr>
              <a:t>Multiplexers</a:t>
            </a:r>
            <a:r>
              <a:rPr lang="en-US" sz="2200" b="1" dirty="0">
                <a:solidFill>
                  <a:schemeClr val="accent2"/>
                </a:solidFill>
              </a:rPr>
              <a:t> (Data Selectors)</a:t>
            </a:r>
            <a:endParaRPr lang="en-US" sz="2200" b="1" u="sng" dirty="0">
              <a:solidFill>
                <a:schemeClr val="accent2"/>
              </a:solidFill>
            </a:endParaRPr>
          </a:p>
          <a:p>
            <a:pPr marL="228600" indent="-228600">
              <a:lnSpc>
                <a:spcPct val="90000"/>
              </a:lnSpc>
              <a:spcBef>
                <a:spcPct val="20000"/>
              </a:spcBef>
              <a:buFontTx/>
              <a:buChar char="•"/>
              <a:tabLst>
                <a:tab pos="571500" algn="l"/>
                <a:tab pos="1143000" algn="l"/>
              </a:tabLst>
            </a:pPr>
            <a:r>
              <a:rPr lang="en-US" sz="2200" dirty="0">
                <a:solidFill>
                  <a:schemeClr val="accent2"/>
                </a:solidFill>
              </a:rPr>
              <a:t>A multiplexer (MUX) is a device that allows several low-speed signals to be sent over one high-speed output line.</a:t>
            </a:r>
          </a:p>
          <a:p>
            <a:pPr marL="228600" indent="-228600">
              <a:lnSpc>
                <a:spcPct val="90000"/>
              </a:lnSpc>
              <a:spcBef>
                <a:spcPct val="20000"/>
              </a:spcBef>
              <a:buFontTx/>
              <a:buChar char="•"/>
              <a:tabLst>
                <a:tab pos="571500" algn="l"/>
                <a:tab pos="1143000" algn="l"/>
              </a:tabLst>
            </a:pPr>
            <a:r>
              <a:rPr lang="en-US" sz="2200" dirty="0">
                <a:solidFill>
                  <a:schemeClr val="accent2"/>
                </a:solidFill>
              </a:rPr>
              <a:t>“Select lines” are used to specify which input signal is sent to the output.</a:t>
            </a:r>
          </a:p>
          <a:p>
            <a:pPr marL="228600" indent="-228600">
              <a:spcBef>
                <a:spcPct val="20000"/>
              </a:spcBef>
              <a:buFontTx/>
              <a:buChar char="•"/>
              <a:tabLst>
                <a:tab pos="571500" algn="l"/>
                <a:tab pos="1143000" algn="l"/>
              </a:tabLst>
            </a:pPr>
            <a:r>
              <a:rPr lang="en-US" sz="2200" dirty="0">
                <a:solidFill>
                  <a:schemeClr val="accent2"/>
                </a:solidFill>
              </a:rPr>
              <a:t>A demultiplexer (DEMUX) performs the opposite task as the multiplexer:  it divides one high-speed input signal into several low-speed components.</a:t>
            </a:r>
          </a:p>
          <a:p>
            <a:pPr marL="228600" indent="-228600">
              <a:lnSpc>
                <a:spcPct val="90000"/>
              </a:lnSpc>
              <a:spcBef>
                <a:spcPct val="20000"/>
              </a:spcBef>
              <a:buFontTx/>
              <a:buChar char="•"/>
              <a:tabLst>
                <a:tab pos="571500" algn="l"/>
                <a:tab pos="1143000" algn="l"/>
              </a:tabLst>
            </a:pPr>
            <a:r>
              <a:rPr lang="en-US" sz="2200" dirty="0">
                <a:solidFill>
                  <a:schemeClr val="accent2"/>
                </a:solidFill>
              </a:rPr>
              <a:t>Multiplexers and </a:t>
            </a:r>
            <a:r>
              <a:rPr lang="en-US" sz="2200" dirty="0" err="1">
                <a:solidFill>
                  <a:schemeClr val="accent2"/>
                </a:solidFill>
              </a:rPr>
              <a:t>demultiplexers</a:t>
            </a:r>
            <a:r>
              <a:rPr lang="en-US" sz="2200" dirty="0">
                <a:solidFill>
                  <a:schemeClr val="accent2"/>
                </a:solidFill>
              </a:rPr>
              <a:t> must be synchronized so that the proper signals are selected.</a:t>
            </a:r>
          </a:p>
          <a:p>
            <a:pPr marL="228600" indent="-228600">
              <a:spcBef>
                <a:spcPct val="20000"/>
              </a:spcBef>
              <a:buFontTx/>
              <a:buChar char="•"/>
              <a:tabLst>
                <a:tab pos="571500" algn="l"/>
                <a:tab pos="1143000" algn="l"/>
              </a:tabLst>
            </a:pPr>
            <a:r>
              <a:rPr lang="en-US" sz="2200" dirty="0">
                <a:solidFill>
                  <a:schemeClr val="accent2"/>
                </a:solidFill>
              </a:rPr>
              <a:t>This type of multiplexing is referred to as </a:t>
            </a:r>
            <a:r>
              <a:rPr lang="en-US" sz="2200" b="1" i="1" dirty="0">
                <a:solidFill>
                  <a:schemeClr val="accent2"/>
                </a:solidFill>
              </a:rPr>
              <a:t>time-division multiplexing</a:t>
            </a:r>
            <a:r>
              <a:rPr lang="en-US" sz="2200" dirty="0">
                <a:solidFill>
                  <a:schemeClr val="accent2"/>
                </a:solidFill>
              </a:rPr>
              <a:t> (TDM).  Another type of multiplexing is </a:t>
            </a:r>
            <a:r>
              <a:rPr lang="en-US" sz="2200" b="1" i="1" dirty="0">
                <a:solidFill>
                  <a:schemeClr val="accent2"/>
                </a:solidFill>
              </a:rPr>
              <a:t>frequency-division multiplexing</a:t>
            </a:r>
            <a:r>
              <a:rPr lang="en-US" sz="2200" dirty="0">
                <a:solidFill>
                  <a:schemeClr val="accent2"/>
                </a:solidFill>
              </a:rPr>
              <a:t> (FDM), which is typically covered in a communications course.</a:t>
            </a:r>
          </a:p>
          <a:p>
            <a:pPr marL="228600" indent="-228600">
              <a:spcBef>
                <a:spcPct val="20000"/>
              </a:spcBef>
              <a:buFontTx/>
              <a:buChar char="•"/>
              <a:tabLst>
                <a:tab pos="571500" algn="l"/>
                <a:tab pos="1143000" algn="l"/>
              </a:tabLst>
            </a:pPr>
            <a:r>
              <a:rPr lang="en-US" sz="2200" dirty="0">
                <a:solidFill>
                  <a:schemeClr val="accent2"/>
                </a:solidFill>
              </a:rPr>
              <a:t>Multiplexed signals are typically transmitted in precisely organized manners according to a set of rules for transmission called a </a:t>
            </a:r>
            <a:r>
              <a:rPr lang="en-US" sz="2200" b="1" i="1" dirty="0">
                <a:solidFill>
                  <a:schemeClr val="accent2"/>
                </a:solidFill>
              </a:rPr>
              <a:t>protocol</a:t>
            </a:r>
            <a:r>
              <a:rPr lang="en-US" sz="2200" dirty="0">
                <a:solidFill>
                  <a:schemeClr val="accent2"/>
                </a:solidFill>
              </a:rPr>
              <a:t>. </a:t>
            </a:r>
          </a:p>
          <a:p>
            <a:pPr marL="228600" indent="-228600">
              <a:lnSpc>
                <a:spcPct val="90000"/>
              </a:lnSpc>
              <a:spcBef>
                <a:spcPct val="20000"/>
              </a:spcBef>
              <a:buFontTx/>
              <a:buChar char="•"/>
              <a:tabLst>
                <a:tab pos="571500" algn="l"/>
                <a:tab pos="1143000" algn="l"/>
              </a:tabLst>
            </a:pPr>
            <a:r>
              <a:rPr lang="en-US" sz="2200" dirty="0">
                <a:solidFill>
                  <a:schemeClr val="accent2"/>
                </a:solidFill>
              </a:rPr>
              <a:t>An example of multiplexed signals is shown below using two TTL devices.</a:t>
            </a:r>
            <a:endParaRPr lang="en-US" sz="2200" dirty="0"/>
          </a:p>
        </p:txBody>
      </p:sp>
      <p:sp>
        <p:nvSpPr>
          <p:cNvPr id="8"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5"/>
          <p:cNvSpPr>
            <a:spLocks noChangeArrowheads="1"/>
          </p:cNvSpPr>
          <p:nvPr/>
        </p:nvSpPr>
        <p:spPr bwMode="auto">
          <a:xfrm>
            <a:off x="0" y="2514600"/>
            <a:ext cx="9144000" cy="457200"/>
          </a:xfrm>
          <a:prstGeom prst="rect">
            <a:avLst/>
          </a:prstGeom>
          <a:noFill/>
          <a:ln w="9525">
            <a:noFill/>
            <a:miter lim="800000"/>
            <a:headEnd/>
            <a:tailEnd/>
          </a:ln>
        </p:spPr>
        <p:txBody>
          <a:bodyPr/>
          <a:lstStyle/>
          <a:p>
            <a:pPr marL="228600" indent="-228600">
              <a:spcBef>
                <a:spcPct val="20000"/>
              </a:spcBef>
              <a:tabLst>
                <a:tab pos="571500" algn="l"/>
                <a:tab pos="1143000" algn="l"/>
              </a:tabLst>
            </a:pPr>
            <a:r>
              <a:rPr lang="en-US" sz="2000" b="1" u="sng" dirty="0">
                <a:solidFill>
                  <a:srgbClr val="FF3300"/>
                </a:solidFill>
              </a:rPr>
              <a:t>Example</a:t>
            </a:r>
            <a:r>
              <a:rPr lang="en-US" sz="2000" dirty="0">
                <a:solidFill>
                  <a:srgbClr val="FF3300"/>
                </a:solidFill>
              </a:rPr>
              <a:t> – Sketch Y for the 4x1 MUX above for A, B, C, D, S1, and S0 shown below.</a:t>
            </a:r>
          </a:p>
        </p:txBody>
      </p:sp>
      <p:graphicFrame>
        <p:nvGraphicFramePr>
          <p:cNvPr id="1026" name="Object 7"/>
          <p:cNvGraphicFramePr>
            <a:graphicFrameLocks noChangeAspect="1"/>
          </p:cNvGraphicFramePr>
          <p:nvPr>
            <p:extLst>
              <p:ext uri="{D42A27DB-BD31-4B8C-83A1-F6EECF244321}">
                <p14:modId xmlns:p14="http://schemas.microsoft.com/office/powerpoint/2010/main" val="716512433"/>
              </p:ext>
            </p:extLst>
          </p:nvPr>
        </p:nvGraphicFramePr>
        <p:xfrm>
          <a:off x="76200" y="535220"/>
          <a:ext cx="8915400" cy="1895244"/>
        </p:xfrm>
        <a:graphic>
          <a:graphicData uri="http://schemas.openxmlformats.org/presentationml/2006/ole">
            <mc:AlternateContent xmlns:mc="http://schemas.openxmlformats.org/markup-compatibility/2006">
              <mc:Choice xmlns:v="urn:schemas-microsoft-com:vml" Requires="v">
                <p:oleObj spid="_x0000_s40986" name="Microsoft Draw Drawing" r:id="rId3" imgW="7327800" imgH="1569960" progId="">
                  <p:embed/>
                </p:oleObj>
              </mc:Choice>
              <mc:Fallback>
                <p:oleObj name="Microsoft Draw Drawing" r:id="rId3" imgW="7327800" imgH="156996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5220"/>
                        <a:ext cx="8915400" cy="1895244"/>
                      </a:xfrm>
                      <a:prstGeom prst="rect">
                        <a:avLst/>
                      </a:prstGeom>
                      <a:noFill/>
                      <a:extLst/>
                    </p:spPr>
                  </p:pic>
                </p:oleObj>
              </mc:Fallback>
            </mc:AlternateContent>
          </a:graphicData>
        </a:graphic>
      </p:graphicFrame>
      <p:graphicFrame>
        <p:nvGraphicFramePr>
          <p:cNvPr id="1027" name="Object 8"/>
          <p:cNvGraphicFramePr>
            <a:graphicFrameLocks noChangeAspect="1"/>
          </p:cNvGraphicFramePr>
          <p:nvPr>
            <p:extLst>
              <p:ext uri="{D42A27DB-BD31-4B8C-83A1-F6EECF244321}">
                <p14:modId xmlns:p14="http://schemas.microsoft.com/office/powerpoint/2010/main" val="1055302971"/>
              </p:ext>
            </p:extLst>
          </p:nvPr>
        </p:nvGraphicFramePr>
        <p:xfrm>
          <a:off x="477954" y="2971800"/>
          <a:ext cx="7827846" cy="3886200"/>
        </p:xfrm>
        <a:graphic>
          <a:graphicData uri="http://schemas.openxmlformats.org/presentationml/2006/ole">
            <mc:AlternateContent xmlns:mc="http://schemas.openxmlformats.org/markup-compatibility/2006">
              <mc:Choice xmlns:v="urn:schemas-microsoft-com:vml" Requires="v">
                <p:oleObj spid="_x0000_s40987" name="Microsoft Draw Drawing" r:id="rId5" imgW="5239800" imgH="2607120" progId="">
                  <p:embed/>
                </p:oleObj>
              </mc:Choice>
              <mc:Fallback>
                <p:oleObj name="Microsoft Draw Drawing" r:id="rId5" imgW="5239800" imgH="260712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54" y="2971800"/>
                        <a:ext cx="7827846" cy="3886200"/>
                      </a:xfrm>
                      <a:prstGeom prst="rect">
                        <a:avLst/>
                      </a:prstGeom>
                      <a:noFill/>
                      <a:ln>
                        <a:noFill/>
                      </a:ln>
                      <a:effectLst/>
                      <a:extLst/>
                    </p:spPr>
                  </p:pic>
                </p:oleObj>
              </mc:Fallback>
            </mc:AlternateContent>
          </a:graphicData>
        </a:graphic>
      </p:graphicFrame>
      <p:sp>
        <p:nvSpPr>
          <p:cNvPr id="9"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
        <p:nvSpPr>
          <p:cNvPr id="2" name="TextBox 1"/>
          <p:cNvSpPr txBox="1"/>
          <p:nvPr/>
        </p:nvSpPr>
        <p:spPr>
          <a:xfrm>
            <a:off x="1905000" y="685800"/>
            <a:ext cx="261610" cy="830997"/>
          </a:xfrm>
          <a:prstGeom prst="rect">
            <a:avLst/>
          </a:prstGeom>
          <a:noFill/>
        </p:spPr>
        <p:txBody>
          <a:bodyPr wrap="none" rtlCol="0">
            <a:spAutoFit/>
          </a:bodyPr>
          <a:lstStyle/>
          <a:p>
            <a:r>
              <a:rPr lang="en-US" sz="1200" dirty="0">
                <a:solidFill>
                  <a:schemeClr val="accent2"/>
                </a:solidFill>
              </a:rPr>
              <a:t>0</a:t>
            </a:r>
          </a:p>
          <a:p>
            <a:r>
              <a:rPr lang="en-US" sz="1200" dirty="0">
                <a:solidFill>
                  <a:schemeClr val="accent2"/>
                </a:solidFill>
              </a:rPr>
              <a:t>1</a:t>
            </a:r>
          </a:p>
          <a:p>
            <a:r>
              <a:rPr lang="en-US" sz="1200" dirty="0">
                <a:solidFill>
                  <a:schemeClr val="accent2"/>
                </a:solidFill>
              </a:rPr>
              <a:t>2</a:t>
            </a:r>
          </a:p>
          <a:p>
            <a:r>
              <a:rPr lang="en-US" sz="1200" dirty="0">
                <a:solidFill>
                  <a:schemeClr val="accent2"/>
                </a:solidFill>
              </a:rPr>
              <a:t>3</a:t>
            </a:r>
          </a:p>
        </p:txBody>
      </p:sp>
      <p:sp>
        <p:nvSpPr>
          <p:cNvPr id="12" name="TextBox 11"/>
          <p:cNvSpPr txBox="1"/>
          <p:nvPr/>
        </p:nvSpPr>
        <p:spPr>
          <a:xfrm>
            <a:off x="6934200" y="676275"/>
            <a:ext cx="261610" cy="830997"/>
          </a:xfrm>
          <a:prstGeom prst="rect">
            <a:avLst/>
          </a:prstGeom>
          <a:noFill/>
        </p:spPr>
        <p:txBody>
          <a:bodyPr wrap="none" rtlCol="0">
            <a:spAutoFit/>
          </a:bodyPr>
          <a:lstStyle/>
          <a:p>
            <a:r>
              <a:rPr lang="en-US" sz="1200" dirty="0">
                <a:solidFill>
                  <a:schemeClr val="accent2"/>
                </a:solidFill>
              </a:rPr>
              <a:t>0</a:t>
            </a:r>
          </a:p>
          <a:p>
            <a:r>
              <a:rPr lang="en-US" sz="1200" dirty="0">
                <a:solidFill>
                  <a:schemeClr val="accent2"/>
                </a:solidFill>
              </a:rPr>
              <a:t>1</a:t>
            </a:r>
          </a:p>
          <a:p>
            <a:r>
              <a:rPr lang="en-US" sz="1200" dirty="0">
                <a:solidFill>
                  <a:schemeClr val="accent2"/>
                </a:solidFill>
              </a:rPr>
              <a:t>2</a:t>
            </a:r>
          </a:p>
          <a:p>
            <a:r>
              <a:rPr lang="en-US" sz="1200" dirty="0">
                <a:solidFill>
                  <a:schemeClr val="accent2"/>
                </a:solidFill>
              </a:rPr>
              <a:t>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0" y="381000"/>
            <a:ext cx="9144000" cy="762000"/>
          </a:xfrm>
          <a:prstGeom prst="rect">
            <a:avLst/>
          </a:prstGeom>
          <a:noFill/>
          <a:ln w="9525">
            <a:noFill/>
            <a:miter lim="800000"/>
            <a:headEnd/>
            <a:tailEnd/>
          </a:ln>
        </p:spPr>
        <p:txBody>
          <a:bodyPr/>
          <a:lstStyle/>
          <a:p>
            <a:pPr>
              <a:spcBef>
                <a:spcPct val="20000"/>
              </a:spcBef>
              <a:tabLst>
                <a:tab pos="571500" algn="l"/>
                <a:tab pos="1143000" algn="l"/>
              </a:tabLst>
            </a:pPr>
            <a:r>
              <a:rPr lang="en-US" sz="2200" b="1" u="sng" dirty="0">
                <a:solidFill>
                  <a:schemeClr val="accent2"/>
                </a:solidFill>
              </a:rPr>
              <a:t>Multiplexer Design</a:t>
            </a:r>
            <a:r>
              <a:rPr lang="en-US" sz="2200" dirty="0">
                <a:solidFill>
                  <a:schemeClr val="accent2"/>
                </a:solidFill>
              </a:rPr>
              <a:t> – Develop a simple Boolean expressions for a 4x1 multiplexer output.  Draw the multiplexer circuit.</a:t>
            </a:r>
          </a:p>
          <a:p>
            <a:pPr>
              <a:spcBef>
                <a:spcPct val="20000"/>
              </a:spcBef>
              <a:tabLst>
                <a:tab pos="571500" algn="l"/>
                <a:tab pos="1143000" algn="l"/>
              </a:tabLst>
            </a:pPr>
            <a:r>
              <a:rPr lang="en-US" sz="2200" b="1" i="1" u="sng" dirty="0">
                <a:solidFill>
                  <a:srgbClr val="FF0000"/>
                </a:solidFill>
              </a:rPr>
              <a:t>Solution:</a:t>
            </a:r>
          </a:p>
          <a:p>
            <a:pPr>
              <a:spcBef>
                <a:spcPct val="20000"/>
              </a:spcBef>
              <a:tabLst>
                <a:tab pos="571500" algn="l"/>
                <a:tab pos="1143000" algn="l"/>
              </a:tabLst>
            </a:pPr>
            <a:r>
              <a:rPr lang="en-US" sz="2200" dirty="0">
                <a:solidFill>
                  <a:schemeClr val="accent2"/>
                </a:solidFill>
              </a:rPr>
              <a:t>Input A is transferred to Y when S1 = 0 and S0 = 0, so </a:t>
            </a:r>
            <a:r>
              <a:rPr lang="en-US" sz="2200" b="1" dirty="0">
                <a:solidFill>
                  <a:srgbClr val="FF0000"/>
                </a:solidFill>
              </a:rPr>
              <a:t>Y = A</a:t>
            </a:r>
            <a:r>
              <a:rPr lang="en-US" sz="2200" b="1" dirty="0">
                <a:solidFill>
                  <a:srgbClr val="FF0000"/>
                </a:solidFill>
                <a:sym typeface="Symbol" panose="05050102010706020507" pitchFamily="18" charset="2"/>
              </a:rPr>
              <a:t>S1S0</a:t>
            </a:r>
          </a:p>
          <a:p>
            <a:pPr>
              <a:spcBef>
                <a:spcPct val="20000"/>
              </a:spcBef>
              <a:tabLst>
                <a:tab pos="571500" algn="l"/>
                <a:tab pos="1143000" algn="l"/>
              </a:tabLst>
            </a:pPr>
            <a:r>
              <a:rPr lang="en-US" sz="2200" dirty="0">
                <a:solidFill>
                  <a:schemeClr val="accent2"/>
                </a:solidFill>
                <a:sym typeface="Symbol" panose="05050102010706020507" pitchFamily="18" charset="2"/>
              </a:rPr>
              <a:t>etc.</a:t>
            </a:r>
          </a:p>
          <a:p>
            <a:pPr>
              <a:spcBef>
                <a:spcPct val="20000"/>
              </a:spcBef>
              <a:tabLst>
                <a:tab pos="571500" algn="l"/>
                <a:tab pos="1143000" algn="l"/>
              </a:tabLst>
            </a:pPr>
            <a:endParaRPr lang="en-US" sz="2200" dirty="0">
              <a:solidFill>
                <a:schemeClr val="accent2"/>
              </a:solidFill>
            </a:endParaRPr>
          </a:p>
        </p:txBody>
      </p:sp>
      <p:sp>
        <p:nvSpPr>
          <p:cNvPr id="7"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7"/>
          <p:cNvPicPr>
            <a:picLocks noChangeAspect="1" noChangeArrowheads="1"/>
          </p:cNvPicPr>
          <p:nvPr/>
        </p:nvPicPr>
        <p:blipFill>
          <a:blip r:embed="rId2" cstate="print"/>
          <a:srcRect/>
          <a:stretch>
            <a:fillRect/>
          </a:stretch>
        </p:blipFill>
        <p:spPr bwMode="auto">
          <a:xfrm>
            <a:off x="1143000" y="2111375"/>
            <a:ext cx="5943600" cy="3833813"/>
          </a:xfrm>
          <a:prstGeom prst="rect">
            <a:avLst/>
          </a:prstGeom>
          <a:noFill/>
          <a:ln w="9525">
            <a:noFill/>
            <a:miter lim="800000"/>
            <a:headEnd/>
            <a:tailEnd/>
          </a:ln>
        </p:spPr>
      </p:pic>
      <p:sp>
        <p:nvSpPr>
          <p:cNvPr id="5126" name="Rectangle 6"/>
          <p:cNvSpPr>
            <a:spLocks noChangeArrowheads="1"/>
          </p:cNvSpPr>
          <p:nvPr/>
        </p:nvSpPr>
        <p:spPr bwMode="auto">
          <a:xfrm>
            <a:off x="0" y="381000"/>
            <a:ext cx="9144000" cy="1905000"/>
          </a:xfrm>
          <a:prstGeom prst="rect">
            <a:avLst/>
          </a:prstGeom>
          <a:noFill/>
          <a:ln w="9525">
            <a:noFill/>
            <a:miter lim="800000"/>
            <a:headEnd/>
            <a:tailEnd/>
          </a:ln>
        </p:spPr>
        <p:txBody>
          <a:bodyPr/>
          <a:lstStyle/>
          <a:p>
            <a:pPr>
              <a:spcBef>
                <a:spcPct val="20000"/>
              </a:spcBef>
              <a:tabLst>
                <a:tab pos="571500" algn="l"/>
                <a:tab pos="1143000" algn="l"/>
              </a:tabLst>
            </a:pPr>
            <a:r>
              <a:rPr lang="en-US" sz="2200" b="1" u="sng" dirty="0">
                <a:solidFill>
                  <a:schemeClr val="accent2"/>
                </a:solidFill>
              </a:rPr>
              <a:t>Designing multiplexers using decoders and </a:t>
            </a:r>
            <a:r>
              <a:rPr lang="en-US" sz="2200" b="1" u="sng" dirty="0" err="1">
                <a:solidFill>
                  <a:schemeClr val="accent2"/>
                </a:solidFill>
              </a:rPr>
              <a:t>AND</a:t>
            </a:r>
            <a:r>
              <a:rPr lang="en-US" sz="2200" b="1" u="sng" dirty="0">
                <a:solidFill>
                  <a:schemeClr val="accent2"/>
                </a:solidFill>
              </a:rPr>
              <a:t>-OR arrays</a:t>
            </a:r>
            <a:r>
              <a:rPr lang="en-US" sz="2200" dirty="0">
                <a:solidFill>
                  <a:schemeClr val="accent2"/>
                </a:solidFill>
              </a:rPr>
              <a:t> </a:t>
            </a:r>
          </a:p>
          <a:p>
            <a:pPr>
              <a:spcBef>
                <a:spcPct val="20000"/>
              </a:spcBef>
              <a:tabLst>
                <a:tab pos="571500" algn="l"/>
                <a:tab pos="1143000" algn="l"/>
              </a:tabLst>
            </a:pPr>
            <a:r>
              <a:rPr lang="en-US" sz="2200" dirty="0">
                <a:solidFill>
                  <a:schemeClr val="accent2"/>
                </a:solidFill>
              </a:rPr>
              <a:t>The previous approach for designing multiplexers results in AND gates with increasing numbers of inputs as the size of the multiplexer increases.  A better approach based on primitive blocks with reusable code is to construct multiplexers using decoders and </a:t>
            </a:r>
            <a:r>
              <a:rPr lang="en-US" sz="2200" dirty="0" err="1">
                <a:solidFill>
                  <a:schemeClr val="accent2"/>
                </a:solidFill>
              </a:rPr>
              <a:t>AND</a:t>
            </a:r>
            <a:r>
              <a:rPr lang="en-US" sz="2200" dirty="0">
                <a:solidFill>
                  <a:schemeClr val="accent2"/>
                </a:solidFill>
              </a:rPr>
              <a:t>-OR arrays.</a:t>
            </a:r>
          </a:p>
        </p:txBody>
      </p:sp>
      <p:sp>
        <p:nvSpPr>
          <p:cNvPr id="5127" name="Rectangle 8"/>
          <p:cNvSpPr>
            <a:spLocks noChangeArrowheads="1"/>
          </p:cNvSpPr>
          <p:nvPr/>
        </p:nvSpPr>
        <p:spPr bwMode="auto">
          <a:xfrm>
            <a:off x="0" y="5943600"/>
            <a:ext cx="9144000" cy="533400"/>
          </a:xfrm>
          <a:prstGeom prst="rect">
            <a:avLst/>
          </a:prstGeom>
          <a:noFill/>
          <a:ln w="9525">
            <a:noFill/>
            <a:miter lim="800000"/>
            <a:headEnd/>
            <a:tailEnd/>
          </a:ln>
        </p:spPr>
        <p:txBody>
          <a:bodyPr/>
          <a:lstStyle/>
          <a:p>
            <a:pPr>
              <a:spcBef>
                <a:spcPct val="20000"/>
              </a:spcBef>
              <a:tabLst>
                <a:tab pos="571500" algn="l"/>
                <a:tab pos="1143000" algn="l"/>
              </a:tabLst>
            </a:pPr>
            <a:r>
              <a:rPr lang="en-US" sz="2200" u="sng" dirty="0">
                <a:solidFill>
                  <a:schemeClr val="accent2"/>
                </a:solidFill>
              </a:rPr>
              <a:t>Figure 3-26:  4x1 MUX using a 2x4 decoder and a 4x2 AND-OR array.</a:t>
            </a:r>
          </a:p>
        </p:txBody>
      </p:sp>
      <p:sp>
        <p:nvSpPr>
          <p:cNvPr id="9"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5"/>
          <p:cNvSpPr>
            <a:spLocks noChangeArrowheads="1"/>
          </p:cNvSpPr>
          <p:nvPr/>
        </p:nvSpPr>
        <p:spPr bwMode="auto">
          <a:xfrm>
            <a:off x="0" y="381000"/>
            <a:ext cx="9144000" cy="2057400"/>
          </a:xfrm>
          <a:prstGeom prst="rect">
            <a:avLst/>
          </a:prstGeom>
          <a:noFill/>
          <a:ln w="9525">
            <a:noFill/>
            <a:miter lim="800000"/>
            <a:headEnd/>
            <a:tailEnd/>
          </a:ln>
        </p:spPr>
        <p:txBody>
          <a:bodyPr/>
          <a:lstStyle/>
          <a:p>
            <a:pPr>
              <a:spcBef>
                <a:spcPct val="20000"/>
              </a:spcBef>
              <a:tabLst>
                <a:tab pos="571500" algn="l"/>
              </a:tabLst>
            </a:pPr>
            <a:r>
              <a:rPr lang="en-US" sz="2200" b="1" u="sng" dirty="0">
                <a:solidFill>
                  <a:schemeClr val="accent2"/>
                </a:solidFill>
              </a:rPr>
              <a:t>Decoders</a:t>
            </a:r>
          </a:p>
          <a:p>
            <a:pPr>
              <a:lnSpc>
                <a:spcPct val="90000"/>
              </a:lnSpc>
              <a:spcBef>
                <a:spcPct val="20000"/>
              </a:spcBef>
              <a:tabLst>
                <a:tab pos="571500" algn="l"/>
              </a:tabLst>
            </a:pPr>
            <a:r>
              <a:rPr lang="en-US" sz="2200" dirty="0">
                <a:solidFill>
                  <a:schemeClr val="accent2"/>
                </a:solidFill>
              </a:rPr>
              <a:t>An N-bit decoder has 2</a:t>
            </a:r>
            <a:r>
              <a:rPr lang="en-US" sz="2200" baseline="30000" dirty="0">
                <a:solidFill>
                  <a:schemeClr val="accent2"/>
                </a:solidFill>
              </a:rPr>
              <a:t>N</a:t>
            </a:r>
            <a:r>
              <a:rPr lang="en-US" sz="2200" dirty="0">
                <a:solidFill>
                  <a:schemeClr val="accent2"/>
                </a:solidFill>
              </a:rPr>
              <a:t> outputs, only one of which may be </a:t>
            </a:r>
            <a:r>
              <a:rPr lang="en-US" sz="2200" b="1" u="sng" dirty="0">
                <a:solidFill>
                  <a:schemeClr val="accent2"/>
                </a:solidFill>
              </a:rPr>
              <a:t>activated</a:t>
            </a:r>
            <a:r>
              <a:rPr lang="en-US" sz="2200" dirty="0">
                <a:solidFill>
                  <a:schemeClr val="accent2"/>
                </a:solidFill>
              </a:rPr>
              <a:t> at a given time.</a:t>
            </a:r>
          </a:p>
          <a:p>
            <a:pPr>
              <a:lnSpc>
                <a:spcPct val="90000"/>
              </a:lnSpc>
              <a:spcBef>
                <a:spcPct val="20000"/>
              </a:spcBef>
              <a:tabLst>
                <a:tab pos="571500" algn="l"/>
              </a:tabLst>
            </a:pPr>
            <a:r>
              <a:rPr lang="en-US" sz="2200" dirty="0">
                <a:solidFill>
                  <a:schemeClr val="accent2"/>
                </a:solidFill>
              </a:rPr>
              <a:t>If the device is </a:t>
            </a:r>
            <a:r>
              <a:rPr lang="en-US" sz="2200" b="1" u="sng" dirty="0">
                <a:solidFill>
                  <a:schemeClr val="accent2"/>
                </a:solidFill>
              </a:rPr>
              <a:t>active-HIGH</a:t>
            </a:r>
            <a:r>
              <a:rPr lang="en-US" sz="2200" dirty="0">
                <a:solidFill>
                  <a:schemeClr val="accent2"/>
                </a:solidFill>
              </a:rPr>
              <a:t> , then only one output may be HIGH at any time.</a:t>
            </a:r>
          </a:p>
          <a:p>
            <a:pPr>
              <a:lnSpc>
                <a:spcPct val="90000"/>
              </a:lnSpc>
              <a:spcBef>
                <a:spcPct val="20000"/>
              </a:spcBef>
              <a:tabLst>
                <a:tab pos="571500" algn="l"/>
              </a:tabLst>
            </a:pPr>
            <a:r>
              <a:rPr lang="en-US" sz="2200" dirty="0">
                <a:solidFill>
                  <a:schemeClr val="accent2"/>
                </a:solidFill>
              </a:rPr>
              <a:t>If the device is </a:t>
            </a:r>
            <a:r>
              <a:rPr lang="en-US" sz="2200" b="1" u="sng" dirty="0">
                <a:solidFill>
                  <a:schemeClr val="accent2"/>
                </a:solidFill>
              </a:rPr>
              <a:t>active-LOW</a:t>
            </a:r>
            <a:r>
              <a:rPr lang="en-US" sz="2200" dirty="0">
                <a:solidFill>
                  <a:schemeClr val="accent2"/>
                </a:solidFill>
              </a:rPr>
              <a:t> , then only one output may be LOW at any time.</a:t>
            </a:r>
          </a:p>
          <a:p>
            <a:pPr>
              <a:lnSpc>
                <a:spcPct val="90000"/>
              </a:lnSpc>
              <a:spcBef>
                <a:spcPct val="20000"/>
              </a:spcBef>
              <a:tabLst>
                <a:tab pos="571500" algn="l"/>
              </a:tabLst>
            </a:pPr>
            <a:endParaRPr lang="en-US" sz="2200" dirty="0">
              <a:solidFill>
                <a:schemeClr val="accent2"/>
              </a:solidFill>
            </a:endParaRPr>
          </a:p>
          <a:p>
            <a:pPr>
              <a:lnSpc>
                <a:spcPct val="90000"/>
              </a:lnSpc>
              <a:spcBef>
                <a:spcPct val="20000"/>
              </a:spcBef>
              <a:tabLst>
                <a:tab pos="571500" algn="l"/>
              </a:tabLst>
            </a:pPr>
            <a:r>
              <a:rPr lang="en-US" sz="2200" b="1" i="1" u="sng" dirty="0">
                <a:solidFill>
                  <a:srgbClr val="FF0000"/>
                </a:solidFill>
              </a:rPr>
              <a:t>Example</a:t>
            </a:r>
            <a:r>
              <a:rPr lang="en-US" sz="2200" b="1" i="1" dirty="0">
                <a:solidFill>
                  <a:srgbClr val="FF0000"/>
                </a:solidFill>
              </a:rPr>
              <a:t>:  </a:t>
            </a:r>
            <a:r>
              <a:rPr lang="en-US" sz="2200" dirty="0">
                <a:solidFill>
                  <a:schemeClr val="accent2"/>
                </a:solidFill>
              </a:rPr>
              <a:t>A </a:t>
            </a:r>
            <a:r>
              <a:rPr lang="en-US" sz="2200" b="1" i="1" dirty="0">
                <a:solidFill>
                  <a:schemeClr val="accent2"/>
                </a:solidFill>
              </a:rPr>
              <a:t>3-bit decoder</a:t>
            </a:r>
            <a:r>
              <a:rPr lang="en-US" sz="2200" dirty="0">
                <a:solidFill>
                  <a:schemeClr val="accent2"/>
                </a:solidFill>
              </a:rPr>
              <a:t> might also be called a </a:t>
            </a:r>
            <a:r>
              <a:rPr lang="en-US" sz="2200" b="1" i="1" dirty="0">
                <a:solidFill>
                  <a:schemeClr val="accent2"/>
                </a:solidFill>
              </a:rPr>
              <a:t>3-line-to-8-line decoder</a:t>
            </a:r>
            <a:r>
              <a:rPr lang="en-US" sz="2200" dirty="0">
                <a:solidFill>
                  <a:schemeClr val="accent2"/>
                </a:solidFill>
              </a:rPr>
              <a:t> or a </a:t>
            </a:r>
            <a:r>
              <a:rPr lang="en-US" sz="2200" b="1" i="1" dirty="0">
                <a:solidFill>
                  <a:schemeClr val="accent2"/>
                </a:solidFill>
              </a:rPr>
              <a:t>3x8 decoder.  </a:t>
            </a:r>
            <a:r>
              <a:rPr lang="en-US" sz="2200" dirty="0">
                <a:solidFill>
                  <a:schemeClr val="accent2"/>
                </a:solidFill>
              </a:rPr>
              <a:t>The block diagram is shown below:</a:t>
            </a:r>
          </a:p>
        </p:txBody>
      </p:sp>
      <p:graphicFrame>
        <p:nvGraphicFramePr>
          <p:cNvPr id="2050" name="Object 6"/>
          <p:cNvGraphicFramePr>
            <a:graphicFrameLocks noChangeAspect="1"/>
          </p:cNvGraphicFramePr>
          <p:nvPr/>
        </p:nvGraphicFramePr>
        <p:xfrm>
          <a:off x="238741" y="3505200"/>
          <a:ext cx="8824133" cy="2057400"/>
        </p:xfrm>
        <a:graphic>
          <a:graphicData uri="http://schemas.openxmlformats.org/presentationml/2006/ole">
            <mc:AlternateContent xmlns:mc="http://schemas.openxmlformats.org/markup-compatibility/2006">
              <mc:Choice xmlns:v="urn:schemas-microsoft-com:vml" Requires="v">
                <p:oleObj spid="_x0000_s2064" name="Microsoft Draw Drawing" r:id="rId3" imgW="5496120" imgH="1284480" progId="">
                  <p:embed/>
                </p:oleObj>
              </mc:Choice>
              <mc:Fallback>
                <p:oleObj name="Microsoft Draw Drawing" r:id="rId3" imgW="5496120" imgH="128448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41" y="3505200"/>
                        <a:ext cx="8824133"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7"/>
          <p:cNvSpPr>
            <a:spLocks noChangeArrowheads="1"/>
          </p:cNvSpPr>
          <p:nvPr/>
        </p:nvSpPr>
        <p:spPr bwMode="auto">
          <a:xfrm>
            <a:off x="0" y="5715000"/>
            <a:ext cx="2362200" cy="1143000"/>
          </a:xfrm>
          <a:prstGeom prst="rect">
            <a:avLst/>
          </a:prstGeom>
          <a:noFill/>
          <a:ln w="9525">
            <a:noFill/>
            <a:miter lim="800000"/>
            <a:headEnd/>
            <a:tailEnd/>
          </a:ln>
        </p:spPr>
        <p:txBody>
          <a:bodyPr/>
          <a:lstStyle/>
          <a:p>
            <a:pPr marL="228600" indent="-228600">
              <a:spcBef>
                <a:spcPct val="20000"/>
              </a:spcBef>
              <a:tabLst>
                <a:tab pos="571500" algn="l"/>
              </a:tabLst>
            </a:pPr>
            <a:r>
              <a:rPr lang="en-US" sz="2200" b="1" u="sng" dirty="0">
                <a:solidFill>
                  <a:srgbClr val="FF0000"/>
                </a:solidFill>
              </a:rPr>
              <a:t>Discuss</a:t>
            </a:r>
            <a:r>
              <a:rPr lang="en-US" sz="2200" b="1" dirty="0">
                <a:solidFill>
                  <a:srgbClr val="FF0000"/>
                </a:solidFill>
              </a:rPr>
              <a:t>:</a:t>
            </a:r>
          </a:p>
          <a:p>
            <a:pPr marL="228600" indent="-228600">
              <a:lnSpc>
                <a:spcPct val="80000"/>
              </a:lnSpc>
              <a:spcBef>
                <a:spcPct val="20000"/>
              </a:spcBef>
              <a:buFontTx/>
              <a:buChar char="•"/>
              <a:tabLst>
                <a:tab pos="571500" algn="l"/>
              </a:tabLst>
            </a:pPr>
            <a:r>
              <a:rPr lang="en-US" sz="2200" b="1" dirty="0">
                <a:solidFill>
                  <a:srgbClr val="FF0000"/>
                </a:solidFill>
              </a:rPr>
              <a:t>basic operation</a:t>
            </a:r>
          </a:p>
          <a:p>
            <a:pPr marL="228600" indent="-228600">
              <a:lnSpc>
                <a:spcPct val="80000"/>
              </a:lnSpc>
              <a:spcBef>
                <a:spcPct val="20000"/>
              </a:spcBef>
              <a:buFontTx/>
              <a:buChar char="•"/>
              <a:tabLst>
                <a:tab pos="571500" algn="l"/>
              </a:tabLst>
            </a:pPr>
            <a:r>
              <a:rPr lang="en-US" sz="2200" b="1" dirty="0">
                <a:solidFill>
                  <a:srgbClr val="FF0000"/>
                </a:solidFill>
              </a:rPr>
              <a:t>the truth table</a:t>
            </a:r>
          </a:p>
        </p:txBody>
      </p:sp>
      <p:sp>
        <p:nvSpPr>
          <p:cNvPr id="9"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6"/>
          <p:cNvSpPr>
            <a:spLocks noChangeArrowheads="1"/>
          </p:cNvSpPr>
          <p:nvPr/>
        </p:nvSpPr>
        <p:spPr bwMode="auto">
          <a:xfrm>
            <a:off x="0" y="381000"/>
            <a:ext cx="9144000" cy="762000"/>
          </a:xfrm>
          <a:prstGeom prst="rect">
            <a:avLst/>
          </a:prstGeom>
          <a:noFill/>
          <a:ln w="9525">
            <a:noFill/>
            <a:miter lim="800000"/>
            <a:headEnd/>
            <a:tailEnd/>
          </a:ln>
        </p:spPr>
        <p:txBody>
          <a:bodyPr/>
          <a:lstStyle/>
          <a:p>
            <a:pPr>
              <a:spcBef>
                <a:spcPct val="20000"/>
              </a:spcBef>
              <a:tabLst>
                <a:tab pos="571500" algn="l"/>
                <a:tab pos="1143000" algn="l"/>
              </a:tabLst>
            </a:pPr>
            <a:r>
              <a:rPr lang="en-US" sz="2200" b="1" u="sng" dirty="0">
                <a:solidFill>
                  <a:schemeClr val="accent2"/>
                </a:solidFill>
              </a:rPr>
              <a:t>Expanding multiplexers</a:t>
            </a:r>
            <a:r>
              <a:rPr lang="en-US" sz="2200" dirty="0">
                <a:solidFill>
                  <a:schemeClr val="accent2"/>
                </a:solidFill>
              </a:rPr>
              <a:t> – Show how two 4 x 1 multiplexers and a 2 x 1 multiplexer can be used to create an 8 x 1 multiplexer.</a:t>
            </a:r>
          </a:p>
          <a:p>
            <a:pPr>
              <a:spcBef>
                <a:spcPct val="20000"/>
              </a:spcBef>
              <a:tabLst>
                <a:tab pos="571500" algn="l"/>
                <a:tab pos="1143000" algn="l"/>
              </a:tabLst>
            </a:pPr>
            <a:r>
              <a:rPr lang="en-US" sz="2200" b="1" i="1" u="sng" dirty="0">
                <a:solidFill>
                  <a:srgbClr val="FF0000"/>
                </a:solidFill>
              </a:rPr>
              <a:t>Solution</a:t>
            </a:r>
            <a:r>
              <a:rPr lang="en-US" sz="2200" b="1" i="1" dirty="0">
                <a:solidFill>
                  <a:srgbClr val="FF0000"/>
                </a:solidFill>
              </a:rPr>
              <a:t>:</a:t>
            </a:r>
            <a:r>
              <a:rPr lang="en-US" sz="2200" dirty="0">
                <a:solidFill>
                  <a:schemeClr val="accent2"/>
                </a:solidFill>
              </a:rPr>
              <a:t> Begin by drawing the components and the solution may become apparent</a:t>
            </a:r>
          </a:p>
          <a:p>
            <a:pPr marL="342900" indent="-342900">
              <a:spcBef>
                <a:spcPct val="20000"/>
              </a:spcBef>
              <a:buFont typeface="Arial" panose="020B0604020202020204" pitchFamily="34" charset="0"/>
              <a:buChar char="•"/>
              <a:tabLst>
                <a:tab pos="571500" algn="l"/>
                <a:tab pos="1143000" algn="l"/>
              </a:tabLst>
            </a:pPr>
            <a:r>
              <a:rPr lang="en-US" sz="2200" dirty="0">
                <a:solidFill>
                  <a:schemeClr val="accent2"/>
                </a:solidFill>
              </a:rPr>
              <a:t>Draw and 8x1 MUX</a:t>
            </a:r>
          </a:p>
          <a:p>
            <a:pPr marL="342900" indent="-342900">
              <a:spcBef>
                <a:spcPct val="20000"/>
              </a:spcBef>
              <a:buFont typeface="Arial" panose="020B0604020202020204" pitchFamily="34" charset="0"/>
              <a:buChar char="•"/>
              <a:tabLst>
                <a:tab pos="571500" algn="l"/>
                <a:tab pos="1143000" algn="l"/>
              </a:tabLst>
            </a:pPr>
            <a:r>
              <a:rPr lang="en-US" sz="2200" dirty="0">
                <a:solidFill>
                  <a:schemeClr val="accent2"/>
                </a:solidFill>
              </a:rPr>
              <a:t>Draw two 4 x 1 multiplexers and a 2 x 1 multiplexer.  What connections are needed to turn these components into an 8x1 MUX?</a:t>
            </a:r>
          </a:p>
          <a:p>
            <a:pPr marL="342900" indent="-342900">
              <a:spcBef>
                <a:spcPct val="20000"/>
              </a:spcBef>
              <a:buFont typeface="Arial" panose="020B0604020202020204" pitchFamily="34" charset="0"/>
              <a:buChar char="•"/>
              <a:tabLst>
                <a:tab pos="571500" algn="l"/>
                <a:tab pos="1143000" algn="l"/>
              </a:tabLst>
            </a:pPr>
            <a:endParaRPr lang="en-US" sz="2200" dirty="0">
              <a:solidFill>
                <a:schemeClr val="accent2"/>
              </a:solidFill>
            </a:endParaRPr>
          </a:p>
        </p:txBody>
      </p:sp>
      <p:sp>
        <p:nvSpPr>
          <p:cNvPr id="8"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extLst>
      <p:ext uri="{BB962C8B-B14F-4D97-AF65-F5344CB8AC3E}">
        <p14:creationId xmlns:p14="http://schemas.microsoft.com/office/powerpoint/2010/main" val="3265011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7"/>
          <p:cNvSpPr>
            <a:spLocks noChangeArrowheads="1"/>
          </p:cNvSpPr>
          <p:nvPr/>
        </p:nvSpPr>
        <p:spPr bwMode="auto">
          <a:xfrm>
            <a:off x="0" y="390525"/>
            <a:ext cx="9144000" cy="2590800"/>
          </a:xfrm>
          <a:prstGeom prst="rect">
            <a:avLst/>
          </a:prstGeom>
          <a:noFill/>
          <a:ln w="9525">
            <a:noFill/>
            <a:miter lim="800000"/>
            <a:headEnd/>
            <a:tailEnd/>
          </a:ln>
        </p:spPr>
        <p:txBody>
          <a:bodyPr/>
          <a:lstStyle/>
          <a:p>
            <a:pPr>
              <a:lnSpc>
                <a:spcPct val="90000"/>
              </a:lnSpc>
              <a:spcBef>
                <a:spcPct val="20000"/>
              </a:spcBef>
              <a:tabLst>
                <a:tab pos="571500" algn="l"/>
                <a:tab pos="1143000" algn="l"/>
              </a:tabLst>
            </a:pPr>
            <a:r>
              <a:rPr lang="en-US" sz="2200" b="1" u="sng" dirty="0">
                <a:solidFill>
                  <a:schemeClr val="accent2"/>
                </a:solidFill>
              </a:rPr>
              <a:t>Implementing Boolean functions using multiplexers</a:t>
            </a:r>
          </a:p>
          <a:p>
            <a:pPr>
              <a:lnSpc>
                <a:spcPct val="90000"/>
              </a:lnSpc>
              <a:spcBef>
                <a:spcPct val="20000"/>
              </a:spcBef>
              <a:tabLst>
                <a:tab pos="571500" algn="l"/>
                <a:tab pos="1143000" algn="l"/>
              </a:tabLst>
            </a:pPr>
            <a:r>
              <a:rPr lang="en-US" sz="2200" dirty="0">
                <a:solidFill>
                  <a:schemeClr val="accent2"/>
                </a:solidFill>
              </a:rPr>
              <a:t>A multiplexer with N select lines can be used to implement a Boolean function of (N+1) variables.  For example:</a:t>
            </a:r>
          </a:p>
          <a:p>
            <a:pPr>
              <a:lnSpc>
                <a:spcPct val="90000"/>
              </a:lnSpc>
              <a:spcBef>
                <a:spcPct val="20000"/>
              </a:spcBef>
              <a:buFontTx/>
              <a:buChar char="•"/>
              <a:tabLst>
                <a:tab pos="571500" algn="l"/>
                <a:tab pos="1143000" algn="l"/>
              </a:tabLst>
            </a:pPr>
            <a:r>
              <a:rPr lang="en-US" sz="2200" dirty="0">
                <a:solidFill>
                  <a:schemeClr val="accent2"/>
                </a:solidFill>
              </a:rPr>
              <a:t>  4x1 MUX (2 two select lines)</a:t>
            </a:r>
            <a:r>
              <a:rPr lang="en-US" sz="2200" dirty="0">
                <a:solidFill>
                  <a:schemeClr val="accent2"/>
                </a:solidFill>
                <a:sym typeface="Symbol" pitchFamily="18" charset="2"/>
              </a:rPr>
              <a:t> used to implement f(A,B,C)</a:t>
            </a:r>
          </a:p>
          <a:p>
            <a:pPr>
              <a:lnSpc>
                <a:spcPct val="90000"/>
              </a:lnSpc>
              <a:spcBef>
                <a:spcPct val="20000"/>
              </a:spcBef>
              <a:buFontTx/>
              <a:buChar char="•"/>
              <a:tabLst>
                <a:tab pos="571500" algn="l"/>
                <a:tab pos="1143000" algn="l"/>
              </a:tabLst>
            </a:pPr>
            <a:r>
              <a:rPr lang="en-US" sz="2200" dirty="0">
                <a:solidFill>
                  <a:schemeClr val="accent2"/>
                </a:solidFill>
              </a:rPr>
              <a:t>  8x1 MUX (3 two select lines)</a:t>
            </a:r>
            <a:r>
              <a:rPr lang="en-US" sz="2200" dirty="0">
                <a:solidFill>
                  <a:schemeClr val="accent2"/>
                </a:solidFill>
                <a:sym typeface="Symbol" pitchFamily="18" charset="2"/>
              </a:rPr>
              <a:t> used to implement f(A,B,C,D)</a:t>
            </a:r>
          </a:p>
          <a:p>
            <a:pPr>
              <a:lnSpc>
                <a:spcPct val="90000"/>
              </a:lnSpc>
              <a:spcBef>
                <a:spcPct val="20000"/>
              </a:spcBef>
              <a:buFontTx/>
              <a:buChar char="•"/>
              <a:tabLst>
                <a:tab pos="571500" algn="l"/>
                <a:tab pos="1143000" algn="l"/>
              </a:tabLst>
            </a:pPr>
            <a:r>
              <a:rPr lang="en-US" sz="2200" dirty="0">
                <a:solidFill>
                  <a:schemeClr val="accent2"/>
                </a:solidFill>
              </a:rPr>
              <a:t>  16x1 MUX (4 two select lines)</a:t>
            </a:r>
            <a:r>
              <a:rPr lang="en-US" sz="2200" dirty="0">
                <a:solidFill>
                  <a:schemeClr val="accent2"/>
                </a:solidFill>
                <a:sym typeface="Symbol" pitchFamily="18" charset="2"/>
              </a:rPr>
              <a:t> used to implement f(A,B,C,D,E)</a:t>
            </a:r>
          </a:p>
        </p:txBody>
      </p:sp>
      <p:sp>
        <p:nvSpPr>
          <p:cNvPr id="8"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grpSp>
        <p:nvGrpSpPr>
          <p:cNvPr id="7" name="Group 150">
            <a:extLst>
              <a:ext uri="{FF2B5EF4-FFF2-40B4-BE49-F238E27FC236}">
                <a16:creationId xmlns:a16="http://schemas.microsoft.com/office/drawing/2014/main" id="{E9CAEC61-F223-4E1B-AA0C-CBB792CE7942}"/>
              </a:ext>
            </a:extLst>
          </p:cNvPr>
          <p:cNvGrpSpPr>
            <a:grpSpLocks/>
          </p:cNvGrpSpPr>
          <p:nvPr/>
        </p:nvGrpSpPr>
        <p:grpSpPr bwMode="auto">
          <a:xfrm>
            <a:off x="4276725" y="2895600"/>
            <a:ext cx="4829175" cy="2984500"/>
            <a:chOff x="2598" y="2304"/>
            <a:chExt cx="3042" cy="1880"/>
          </a:xfrm>
        </p:grpSpPr>
        <p:sp>
          <p:nvSpPr>
            <p:cNvPr id="11" name="AutoShape 10">
              <a:extLst>
                <a:ext uri="{FF2B5EF4-FFF2-40B4-BE49-F238E27FC236}">
                  <a16:creationId xmlns:a16="http://schemas.microsoft.com/office/drawing/2014/main" id="{5D3012E2-BA4E-414E-B85F-C155E7DD7629}"/>
                </a:ext>
              </a:extLst>
            </p:cNvPr>
            <p:cNvSpPr>
              <a:spLocks noChangeAspect="1" noChangeArrowheads="1" noTextEdit="1"/>
            </p:cNvSpPr>
            <p:nvPr/>
          </p:nvSpPr>
          <p:spPr bwMode="auto">
            <a:xfrm>
              <a:off x="2976" y="2304"/>
              <a:ext cx="2664" cy="1880"/>
            </a:xfrm>
            <a:prstGeom prst="rect">
              <a:avLst/>
            </a:prstGeom>
            <a:noFill/>
            <a:ln w="9525">
              <a:noFill/>
              <a:miter lim="800000"/>
              <a:headEnd/>
              <a:tailEnd/>
            </a:ln>
          </p:spPr>
          <p:txBody>
            <a:bodyPr/>
            <a:lstStyle/>
            <a:p>
              <a:endParaRPr lang="en-US"/>
            </a:p>
          </p:txBody>
        </p:sp>
        <p:sp>
          <p:nvSpPr>
            <p:cNvPr id="12" name="Rectangle 11">
              <a:extLst>
                <a:ext uri="{FF2B5EF4-FFF2-40B4-BE49-F238E27FC236}">
                  <a16:creationId xmlns:a16="http://schemas.microsoft.com/office/drawing/2014/main" id="{29785F9C-F7AC-4056-8800-BAEF797AB73C}"/>
                </a:ext>
              </a:extLst>
            </p:cNvPr>
            <p:cNvSpPr>
              <a:spLocks noChangeArrowheads="1"/>
            </p:cNvSpPr>
            <p:nvPr/>
          </p:nvSpPr>
          <p:spPr bwMode="auto">
            <a:xfrm>
              <a:off x="3763" y="2310"/>
              <a:ext cx="945" cy="1284"/>
            </a:xfrm>
            <a:prstGeom prst="rect">
              <a:avLst/>
            </a:prstGeom>
            <a:solidFill>
              <a:srgbClr val="FFFF00"/>
            </a:solidFill>
            <a:ln w="20638">
              <a:solidFill>
                <a:srgbClr val="0000FF"/>
              </a:solidFill>
              <a:miter lim="800000"/>
              <a:headEnd/>
              <a:tailEnd/>
            </a:ln>
          </p:spPr>
          <p:txBody>
            <a:bodyPr/>
            <a:lstStyle/>
            <a:p>
              <a:endParaRPr lang="en-US"/>
            </a:p>
          </p:txBody>
        </p:sp>
        <p:sp>
          <p:nvSpPr>
            <p:cNvPr id="13" name="Line 12">
              <a:extLst>
                <a:ext uri="{FF2B5EF4-FFF2-40B4-BE49-F238E27FC236}">
                  <a16:creationId xmlns:a16="http://schemas.microsoft.com/office/drawing/2014/main" id="{C4EC9CC6-D31E-4B97-9101-0F3610AD18D1}"/>
                </a:ext>
              </a:extLst>
            </p:cNvPr>
            <p:cNvSpPr>
              <a:spLocks noChangeShapeType="1"/>
            </p:cNvSpPr>
            <p:nvPr/>
          </p:nvSpPr>
          <p:spPr bwMode="auto">
            <a:xfrm>
              <a:off x="3606" y="2408"/>
              <a:ext cx="157" cy="6"/>
            </a:xfrm>
            <a:prstGeom prst="line">
              <a:avLst/>
            </a:prstGeom>
            <a:noFill/>
            <a:ln w="20638">
              <a:solidFill>
                <a:srgbClr val="0000FF"/>
              </a:solidFill>
              <a:round/>
              <a:headEnd/>
              <a:tailEnd/>
            </a:ln>
          </p:spPr>
          <p:txBody>
            <a:bodyPr/>
            <a:lstStyle/>
            <a:p>
              <a:endParaRPr lang="en-US"/>
            </a:p>
          </p:txBody>
        </p:sp>
        <p:sp>
          <p:nvSpPr>
            <p:cNvPr id="14" name="Line 13">
              <a:extLst>
                <a:ext uri="{FF2B5EF4-FFF2-40B4-BE49-F238E27FC236}">
                  <a16:creationId xmlns:a16="http://schemas.microsoft.com/office/drawing/2014/main" id="{52AEE551-42D4-4C33-8E9B-4DCE5F9524DE}"/>
                </a:ext>
              </a:extLst>
            </p:cNvPr>
            <p:cNvSpPr>
              <a:spLocks noChangeShapeType="1"/>
            </p:cNvSpPr>
            <p:nvPr/>
          </p:nvSpPr>
          <p:spPr bwMode="auto">
            <a:xfrm>
              <a:off x="3606" y="2563"/>
              <a:ext cx="157" cy="7"/>
            </a:xfrm>
            <a:prstGeom prst="line">
              <a:avLst/>
            </a:prstGeom>
            <a:noFill/>
            <a:ln w="20638">
              <a:solidFill>
                <a:srgbClr val="0000FF"/>
              </a:solidFill>
              <a:round/>
              <a:headEnd/>
              <a:tailEnd/>
            </a:ln>
          </p:spPr>
          <p:txBody>
            <a:bodyPr/>
            <a:lstStyle/>
            <a:p>
              <a:endParaRPr lang="en-US"/>
            </a:p>
          </p:txBody>
        </p:sp>
        <p:sp>
          <p:nvSpPr>
            <p:cNvPr id="15" name="Line 14">
              <a:extLst>
                <a:ext uri="{FF2B5EF4-FFF2-40B4-BE49-F238E27FC236}">
                  <a16:creationId xmlns:a16="http://schemas.microsoft.com/office/drawing/2014/main" id="{3C351297-8C84-4C69-AE70-9BEEEC3AF1F5}"/>
                </a:ext>
              </a:extLst>
            </p:cNvPr>
            <p:cNvSpPr>
              <a:spLocks noChangeShapeType="1"/>
            </p:cNvSpPr>
            <p:nvPr/>
          </p:nvSpPr>
          <p:spPr bwMode="auto">
            <a:xfrm>
              <a:off x="3606" y="2719"/>
              <a:ext cx="157" cy="6"/>
            </a:xfrm>
            <a:prstGeom prst="line">
              <a:avLst/>
            </a:prstGeom>
            <a:noFill/>
            <a:ln w="20638">
              <a:solidFill>
                <a:srgbClr val="0000FF"/>
              </a:solidFill>
              <a:round/>
              <a:headEnd/>
              <a:tailEnd/>
            </a:ln>
          </p:spPr>
          <p:txBody>
            <a:bodyPr/>
            <a:lstStyle/>
            <a:p>
              <a:endParaRPr lang="en-US"/>
            </a:p>
          </p:txBody>
        </p:sp>
        <p:sp>
          <p:nvSpPr>
            <p:cNvPr id="16" name="Line 15">
              <a:extLst>
                <a:ext uri="{FF2B5EF4-FFF2-40B4-BE49-F238E27FC236}">
                  <a16:creationId xmlns:a16="http://schemas.microsoft.com/office/drawing/2014/main" id="{F856BA76-5A0F-429F-A813-1A67CE3D0389}"/>
                </a:ext>
              </a:extLst>
            </p:cNvPr>
            <p:cNvSpPr>
              <a:spLocks noChangeShapeType="1"/>
            </p:cNvSpPr>
            <p:nvPr/>
          </p:nvSpPr>
          <p:spPr bwMode="auto">
            <a:xfrm>
              <a:off x="3606" y="2875"/>
              <a:ext cx="157" cy="6"/>
            </a:xfrm>
            <a:prstGeom prst="line">
              <a:avLst/>
            </a:prstGeom>
            <a:noFill/>
            <a:ln w="20638">
              <a:solidFill>
                <a:srgbClr val="0000FF"/>
              </a:solidFill>
              <a:round/>
              <a:headEnd/>
              <a:tailEnd/>
            </a:ln>
          </p:spPr>
          <p:txBody>
            <a:bodyPr/>
            <a:lstStyle/>
            <a:p>
              <a:endParaRPr lang="en-US"/>
            </a:p>
          </p:txBody>
        </p:sp>
        <p:sp>
          <p:nvSpPr>
            <p:cNvPr id="17" name="Line 16">
              <a:extLst>
                <a:ext uri="{FF2B5EF4-FFF2-40B4-BE49-F238E27FC236}">
                  <a16:creationId xmlns:a16="http://schemas.microsoft.com/office/drawing/2014/main" id="{9DFDCF22-2FFE-44C8-84DC-C110449DBA56}"/>
                </a:ext>
              </a:extLst>
            </p:cNvPr>
            <p:cNvSpPr>
              <a:spLocks noChangeShapeType="1"/>
            </p:cNvSpPr>
            <p:nvPr/>
          </p:nvSpPr>
          <p:spPr bwMode="auto">
            <a:xfrm>
              <a:off x="4702" y="2926"/>
              <a:ext cx="157" cy="1"/>
            </a:xfrm>
            <a:prstGeom prst="line">
              <a:avLst/>
            </a:prstGeom>
            <a:noFill/>
            <a:ln w="20638">
              <a:solidFill>
                <a:srgbClr val="0000FF"/>
              </a:solidFill>
              <a:round/>
              <a:headEnd/>
              <a:tailEnd/>
            </a:ln>
          </p:spPr>
          <p:txBody>
            <a:bodyPr/>
            <a:lstStyle/>
            <a:p>
              <a:endParaRPr lang="en-US"/>
            </a:p>
          </p:txBody>
        </p:sp>
        <p:sp>
          <p:nvSpPr>
            <p:cNvPr id="18" name="Rectangle 18">
              <a:extLst>
                <a:ext uri="{FF2B5EF4-FFF2-40B4-BE49-F238E27FC236}">
                  <a16:creationId xmlns:a16="http://schemas.microsoft.com/office/drawing/2014/main" id="{DF8F5492-CD39-4313-AC4B-C96397228300}"/>
                </a:ext>
              </a:extLst>
            </p:cNvPr>
            <p:cNvSpPr>
              <a:spLocks noChangeArrowheads="1"/>
            </p:cNvSpPr>
            <p:nvPr/>
          </p:nvSpPr>
          <p:spPr bwMode="auto">
            <a:xfrm>
              <a:off x="4105" y="2771"/>
              <a:ext cx="259" cy="155"/>
            </a:xfrm>
            <a:prstGeom prst="rect">
              <a:avLst/>
            </a:prstGeom>
            <a:noFill/>
            <a:ln w="9525">
              <a:noFill/>
              <a:miter lim="800000"/>
              <a:headEnd/>
              <a:tailEnd/>
            </a:ln>
          </p:spPr>
          <p:txBody>
            <a:bodyPr wrap="none" lIns="0" tIns="0" rIns="0" bIns="0">
              <a:spAutoFit/>
            </a:bodyPr>
            <a:lstStyle/>
            <a:p>
              <a:r>
                <a:rPr lang="en-US" sz="1600">
                  <a:solidFill>
                    <a:srgbClr val="0000FF"/>
                  </a:solidFill>
                </a:rPr>
                <a:t>8 x 1</a:t>
              </a:r>
              <a:endParaRPr lang="en-US" sz="3200"/>
            </a:p>
          </p:txBody>
        </p:sp>
        <p:sp>
          <p:nvSpPr>
            <p:cNvPr id="19" name="Rectangle 21">
              <a:extLst>
                <a:ext uri="{FF2B5EF4-FFF2-40B4-BE49-F238E27FC236}">
                  <a16:creationId xmlns:a16="http://schemas.microsoft.com/office/drawing/2014/main" id="{F11A9D84-3DC5-4158-86ED-593B5BDFDD1E}"/>
                </a:ext>
              </a:extLst>
            </p:cNvPr>
            <p:cNvSpPr>
              <a:spLocks noChangeArrowheads="1"/>
            </p:cNvSpPr>
            <p:nvPr/>
          </p:nvSpPr>
          <p:spPr bwMode="auto">
            <a:xfrm>
              <a:off x="4098" y="2874"/>
              <a:ext cx="301" cy="155"/>
            </a:xfrm>
            <a:prstGeom prst="rect">
              <a:avLst/>
            </a:prstGeom>
            <a:noFill/>
            <a:ln w="9525">
              <a:noFill/>
              <a:miter lim="800000"/>
              <a:headEnd/>
              <a:tailEnd/>
            </a:ln>
          </p:spPr>
          <p:txBody>
            <a:bodyPr wrap="none" lIns="0" tIns="0" rIns="0" bIns="0">
              <a:spAutoFit/>
            </a:bodyPr>
            <a:lstStyle/>
            <a:p>
              <a:r>
                <a:rPr lang="en-US" sz="1600">
                  <a:solidFill>
                    <a:srgbClr val="0000FF"/>
                  </a:solidFill>
                </a:rPr>
                <a:t>MUX</a:t>
              </a:r>
              <a:endParaRPr lang="en-US" sz="3200"/>
            </a:p>
          </p:txBody>
        </p:sp>
        <p:sp>
          <p:nvSpPr>
            <p:cNvPr id="20" name="Rectangle 24">
              <a:extLst>
                <a:ext uri="{FF2B5EF4-FFF2-40B4-BE49-F238E27FC236}">
                  <a16:creationId xmlns:a16="http://schemas.microsoft.com/office/drawing/2014/main" id="{C9DC4339-09DE-43E7-BB03-0B0D873F7B1D}"/>
                </a:ext>
              </a:extLst>
            </p:cNvPr>
            <p:cNvSpPr>
              <a:spLocks noChangeArrowheads="1"/>
            </p:cNvSpPr>
            <p:nvPr/>
          </p:nvSpPr>
          <p:spPr bwMode="auto">
            <a:xfrm>
              <a:off x="4603" y="2868"/>
              <a:ext cx="93" cy="155"/>
            </a:xfrm>
            <a:prstGeom prst="rect">
              <a:avLst/>
            </a:prstGeom>
            <a:noFill/>
            <a:ln w="9525">
              <a:noFill/>
              <a:miter lim="800000"/>
              <a:headEnd/>
              <a:tailEnd/>
            </a:ln>
          </p:spPr>
          <p:txBody>
            <a:bodyPr wrap="none" lIns="0" tIns="0" rIns="0" bIns="0">
              <a:spAutoFit/>
            </a:bodyPr>
            <a:lstStyle/>
            <a:p>
              <a:r>
                <a:rPr lang="en-US" sz="1600">
                  <a:solidFill>
                    <a:srgbClr val="0000FF"/>
                  </a:solidFill>
                </a:rPr>
                <a:t>Y</a:t>
              </a:r>
              <a:endParaRPr lang="en-US" sz="3200"/>
            </a:p>
          </p:txBody>
        </p:sp>
        <p:sp>
          <p:nvSpPr>
            <p:cNvPr id="21" name="Line 26">
              <a:extLst>
                <a:ext uri="{FF2B5EF4-FFF2-40B4-BE49-F238E27FC236}">
                  <a16:creationId xmlns:a16="http://schemas.microsoft.com/office/drawing/2014/main" id="{3DE1A1B2-7512-445C-B8E1-E3E898F49921}"/>
                </a:ext>
              </a:extLst>
            </p:cNvPr>
            <p:cNvSpPr>
              <a:spLocks noChangeShapeType="1"/>
            </p:cNvSpPr>
            <p:nvPr/>
          </p:nvSpPr>
          <p:spPr bwMode="auto">
            <a:xfrm flipV="1">
              <a:off x="4229" y="3594"/>
              <a:ext cx="1" cy="156"/>
            </a:xfrm>
            <a:prstGeom prst="line">
              <a:avLst/>
            </a:prstGeom>
            <a:noFill/>
            <a:ln w="20638">
              <a:solidFill>
                <a:srgbClr val="0000FF"/>
              </a:solidFill>
              <a:round/>
              <a:headEnd/>
              <a:tailEnd/>
            </a:ln>
          </p:spPr>
          <p:txBody>
            <a:bodyPr/>
            <a:lstStyle/>
            <a:p>
              <a:endParaRPr lang="en-US"/>
            </a:p>
          </p:txBody>
        </p:sp>
        <p:sp>
          <p:nvSpPr>
            <p:cNvPr id="22" name="Line 27">
              <a:extLst>
                <a:ext uri="{FF2B5EF4-FFF2-40B4-BE49-F238E27FC236}">
                  <a16:creationId xmlns:a16="http://schemas.microsoft.com/office/drawing/2014/main" id="{6C41EB72-14EC-4675-A6EF-072436E37294}"/>
                </a:ext>
              </a:extLst>
            </p:cNvPr>
            <p:cNvSpPr>
              <a:spLocks noChangeShapeType="1"/>
            </p:cNvSpPr>
            <p:nvPr/>
          </p:nvSpPr>
          <p:spPr bwMode="auto">
            <a:xfrm>
              <a:off x="4492" y="3594"/>
              <a:ext cx="1" cy="363"/>
            </a:xfrm>
            <a:prstGeom prst="line">
              <a:avLst/>
            </a:prstGeom>
            <a:noFill/>
            <a:ln w="20638">
              <a:solidFill>
                <a:srgbClr val="0000FF"/>
              </a:solidFill>
              <a:round/>
              <a:headEnd/>
              <a:tailEnd/>
            </a:ln>
          </p:spPr>
          <p:txBody>
            <a:bodyPr/>
            <a:lstStyle/>
            <a:p>
              <a:endParaRPr lang="en-US"/>
            </a:p>
          </p:txBody>
        </p:sp>
        <p:sp>
          <p:nvSpPr>
            <p:cNvPr id="23" name="Rectangle 28">
              <a:extLst>
                <a:ext uri="{FF2B5EF4-FFF2-40B4-BE49-F238E27FC236}">
                  <a16:creationId xmlns:a16="http://schemas.microsoft.com/office/drawing/2014/main" id="{1937C65D-EA69-4E36-A2D6-59725A60D788}"/>
                </a:ext>
              </a:extLst>
            </p:cNvPr>
            <p:cNvSpPr>
              <a:spLocks noChangeArrowheads="1"/>
            </p:cNvSpPr>
            <p:nvPr/>
          </p:nvSpPr>
          <p:spPr bwMode="auto">
            <a:xfrm>
              <a:off x="4282" y="3439"/>
              <a:ext cx="164" cy="142"/>
            </a:xfrm>
            <a:prstGeom prst="rect">
              <a:avLst/>
            </a:prstGeom>
            <a:noFill/>
            <a:ln w="9525">
              <a:noFill/>
              <a:miter lim="800000"/>
              <a:headEnd/>
              <a:tailEnd/>
            </a:ln>
          </p:spPr>
          <p:txBody>
            <a:bodyPr/>
            <a:lstStyle/>
            <a:p>
              <a:endParaRPr lang="en-US"/>
            </a:p>
          </p:txBody>
        </p:sp>
        <p:sp>
          <p:nvSpPr>
            <p:cNvPr id="24" name="Rectangle 29">
              <a:extLst>
                <a:ext uri="{FF2B5EF4-FFF2-40B4-BE49-F238E27FC236}">
                  <a16:creationId xmlns:a16="http://schemas.microsoft.com/office/drawing/2014/main" id="{D87DCC53-8EC7-4401-B28C-D4A272FAF7EE}"/>
                </a:ext>
              </a:extLst>
            </p:cNvPr>
            <p:cNvSpPr>
              <a:spLocks noChangeArrowheads="1"/>
            </p:cNvSpPr>
            <p:nvPr/>
          </p:nvSpPr>
          <p:spPr bwMode="auto">
            <a:xfrm>
              <a:off x="4315" y="3445"/>
              <a:ext cx="136" cy="155"/>
            </a:xfrm>
            <a:prstGeom prst="rect">
              <a:avLst/>
            </a:prstGeom>
            <a:noFill/>
            <a:ln w="9525">
              <a:noFill/>
              <a:miter lim="800000"/>
              <a:headEnd/>
              <a:tailEnd/>
            </a:ln>
          </p:spPr>
          <p:txBody>
            <a:bodyPr wrap="none" lIns="0" tIns="0" rIns="0" bIns="0">
              <a:spAutoFit/>
            </a:bodyPr>
            <a:lstStyle/>
            <a:p>
              <a:r>
                <a:rPr lang="en-US" sz="1600">
                  <a:solidFill>
                    <a:srgbClr val="0000FF"/>
                  </a:solidFill>
                </a:rPr>
                <a:t>S1</a:t>
              </a:r>
              <a:endParaRPr lang="en-US" sz="3200"/>
            </a:p>
          </p:txBody>
        </p:sp>
        <p:sp>
          <p:nvSpPr>
            <p:cNvPr id="25" name="Rectangle 32">
              <a:extLst>
                <a:ext uri="{FF2B5EF4-FFF2-40B4-BE49-F238E27FC236}">
                  <a16:creationId xmlns:a16="http://schemas.microsoft.com/office/drawing/2014/main" id="{8614DA41-066E-42F8-AA75-D8D548E57525}"/>
                </a:ext>
              </a:extLst>
            </p:cNvPr>
            <p:cNvSpPr>
              <a:spLocks noChangeArrowheads="1"/>
            </p:cNvSpPr>
            <p:nvPr/>
          </p:nvSpPr>
          <p:spPr bwMode="auto">
            <a:xfrm>
              <a:off x="4472" y="3445"/>
              <a:ext cx="136" cy="155"/>
            </a:xfrm>
            <a:prstGeom prst="rect">
              <a:avLst/>
            </a:prstGeom>
            <a:noFill/>
            <a:ln w="9525">
              <a:noFill/>
              <a:miter lim="800000"/>
              <a:headEnd/>
              <a:tailEnd/>
            </a:ln>
          </p:spPr>
          <p:txBody>
            <a:bodyPr wrap="none" lIns="0" tIns="0" rIns="0" bIns="0">
              <a:spAutoFit/>
            </a:bodyPr>
            <a:lstStyle/>
            <a:p>
              <a:r>
                <a:rPr lang="en-US" sz="1600">
                  <a:solidFill>
                    <a:srgbClr val="0000FF"/>
                  </a:solidFill>
                </a:rPr>
                <a:t>S0</a:t>
              </a:r>
              <a:endParaRPr lang="en-US" sz="3200"/>
            </a:p>
          </p:txBody>
        </p:sp>
        <p:sp>
          <p:nvSpPr>
            <p:cNvPr id="26" name="Line 34">
              <a:extLst>
                <a:ext uri="{FF2B5EF4-FFF2-40B4-BE49-F238E27FC236}">
                  <a16:creationId xmlns:a16="http://schemas.microsoft.com/office/drawing/2014/main" id="{A0C2D809-4BED-4581-AF08-DEBDC84DE530}"/>
                </a:ext>
              </a:extLst>
            </p:cNvPr>
            <p:cNvSpPr>
              <a:spLocks noChangeShapeType="1"/>
            </p:cNvSpPr>
            <p:nvPr/>
          </p:nvSpPr>
          <p:spPr bwMode="auto">
            <a:xfrm>
              <a:off x="3291" y="3853"/>
              <a:ext cx="1050" cy="1"/>
            </a:xfrm>
            <a:prstGeom prst="line">
              <a:avLst/>
            </a:prstGeom>
            <a:noFill/>
            <a:ln w="20638">
              <a:solidFill>
                <a:srgbClr val="0000FF"/>
              </a:solidFill>
              <a:round/>
              <a:headEnd/>
              <a:tailEnd/>
            </a:ln>
          </p:spPr>
          <p:txBody>
            <a:bodyPr/>
            <a:lstStyle/>
            <a:p>
              <a:endParaRPr lang="en-US"/>
            </a:p>
          </p:txBody>
        </p:sp>
        <p:sp>
          <p:nvSpPr>
            <p:cNvPr id="27" name="Line 35">
              <a:extLst>
                <a:ext uri="{FF2B5EF4-FFF2-40B4-BE49-F238E27FC236}">
                  <a16:creationId xmlns:a16="http://schemas.microsoft.com/office/drawing/2014/main" id="{DDD63682-B492-40B7-B6DA-F5C2EC8B4931}"/>
                </a:ext>
              </a:extLst>
            </p:cNvPr>
            <p:cNvSpPr>
              <a:spLocks noChangeShapeType="1"/>
            </p:cNvSpPr>
            <p:nvPr/>
          </p:nvSpPr>
          <p:spPr bwMode="auto">
            <a:xfrm>
              <a:off x="4334" y="3594"/>
              <a:ext cx="1" cy="259"/>
            </a:xfrm>
            <a:prstGeom prst="line">
              <a:avLst/>
            </a:prstGeom>
            <a:noFill/>
            <a:ln w="20638">
              <a:solidFill>
                <a:srgbClr val="0000FF"/>
              </a:solidFill>
              <a:round/>
              <a:headEnd/>
              <a:tailEnd/>
            </a:ln>
          </p:spPr>
          <p:txBody>
            <a:bodyPr/>
            <a:lstStyle/>
            <a:p>
              <a:endParaRPr lang="en-US"/>
            </a:p>
          </p:txBody>
        </p:sp>
        <p:sp>
          <p:nvSpPr>
            <p:cNvPr id="28" name="Line 36">
              <a:extLst>
                <a:ext uri="{FF2B5EF4-FFF2-40B4-BE49-F238E27FC236}">
                  <a16:creationId xmlns:a16="http://schemas.microsoft.com/office/drawing/2014/main" id="{F4EC5A10-8491-48BF-86ED-104A3CC193A3}"/>
                </a:ext>
              </a:extLst>
            </p:cNvPr>
            <p:cNvSpPr>
              <a:spLocks noChangeShapeType="1"/>
            </p:cNvSpPr>
            <p:nvPr/>
          </p:nvSpPr>
          <p:spPr bwMode="auto">
            <a:xfrm>
              <a:off x="3291" y="3957"/>
              <a:ext cx="1201" cy="1"/>
            </a:xfrm>
            <a:prstGeom prst="line">
              <a:avLst/>
            </a:prstGeom>
            <a:noFill/>
            <a:ln w="20638">
              <a:solidFill>
                <a:srgbClr val="0000FF"/>
              </a:solidFill>
              <a:round/>
              <a:headEnd/>
              <a:tailEnd/>
            </a:ln>
          </p:spPr>
          <p:txBody>
            <a:bodyPr/>
            <a:lstStyle/>
            <a:p>
              <a:endParaRPr lang="en-US"/>
            </a:p>
          </p:txBody>
        </p:sp>
        <p:sp>
          <p:nvSpPr>
            <p:cNvPr id="29" name="Rectangle 38">
              <a:extLst>
                <a:ext uri="{FF2B5EF4-FFF2-40B4-BE49-F238E27FC236}">
                  <a16:creationId xmlns:a16="http://schemas.microsoft.com/office/drawing/2014/main" id="{A4D062B6-10CA-49D6-B582-283CBD1BE723}"/>
                </a:ext>
              </a:extLst>
            </p:cNvPr>
            <p:cNvSpPr>
              <a:spLocks noChangeArrowheads="1"/>
            </p:cNvSpPr>
            <p:nvPr/>
          </p:nvSpPr>
          <p:spPr bwMode="auto">
            <a:xfrm>
              <a:off x="3174" y="3650"/>
              <a:ext cx="93" cy="155"/>
            </a:xfrm>
            <a:prstGeom prst="rect">
              <a:avLst/>
            </a:prstGeom>
            <a:noFill/>
            <a:ln w="9525">
              <a:noFill/>
              <a:miter lim="800000"/>
              <a:headEnd/>
              <a:tailEnd/>
            </a:ln>
          </p:spPr>
          <p:txBody>
            <a:bodyPr wrap="none" lIns="0" tIns="0" rIns="0" bIns="0">
              <a:spAutoFit/>
            </a:bodyPr>
            <a:lstStyle/>
            <a:p>
              <a:r>
                <a:rPr lang="en-US" sz="1600" dirty="0">
                  <a:solidFill>
                    <a:srgbClr val="0000FF"/>
                  </a:solidFill>
                </a:rPr>
                <a:t>A</a:t>
              </a:r>
              <a:endParaRPr lang="en-US" sz="3200" dirty="0"/>
            </a:p>
          </p:txBody>
        </p:sp>
        <p:sp>
          <p:nvSpPr>
            <p:cNvPr id="30" name="Rectangle 41">
              <a:extLst>
                <a:ext uri="{FF2B5EF4-FFF2-40B4-BE49-F238E27FC236}">
                  <a16:creationId xmlns:a16="http://schemas.microsoft.com/office/drawing/2014/main" id="{3DACBF84-F4A6-4740-A1AE-2D07054636F3}"/>
                </a:ext>
              </a:extLst>
            </p:cNvPr>
            <p:cNvSpPr>
              <a:spLocks noChangeArrowheads="1"/>
            </p:cNvSpPr>
            <p:nvPr/>
          </p:nvSpPr>
          <p:spPr bwMode="auto">
            <a:xfrm>
              <a:off x="3174" y="3794"/>
              <a:ext cx="86" cy="155"/>
            </a:xfrm>
            <a:prstGeom prst="rect">
              <a:avLst/>
            </a:prstGeom>
            <a:noFill/>
            <a:ln w="9525">
              <a:noFill/>
              <a:miter lim="800000"/>
              <a:headEnd/>
              <a:tailEnd/>
            </a:ln>
          </p:spPr>
          <p:txBody>
            <a:bodyPr wrap="none" lIns="0" tIns="0" rIns="0" bIns="0">
              <a:spAutoFit/>
            </a:bodyPr>
            <a:lstStyle/>
            <a:p>
              <a:r>
                <a:rPr lang="en-US" sz="1600" dirty="0">
                  <a:solidFill>
                    <a:srgbClr val="0000FF"/>
                  </a:solidFill>
                </a:rPr>
                <a:t>B</a:t>
              </a:r>
              <a:endParaRPr lang="en-US" sz="3200" dirty="0"/>
            </a:p>
          </p:txBody>
        </p:sp>
        <p:sp>
          <p:nvSpPr>
            <p:cNvPr id="31" name="Rectangle 44">
              <a:extLst>
                <a:ext uri="{FF2B5EF4-FFF2-40B4-BE49-F238E27FC236}">
                  <a16:creationId xmlns:a16="http://schemas.microsoft.com/office/drawing/2014/main" id="{E1B2E865-8E2D-443D-B7E6-BB349AD8CEC0}"/>
                </a:ext>
              </a:extLst>
            </p:cNvPr>
            <p:cNvSpPr>
              <a:spLocks noChangeArrowheads="1"/>
            </p:cNvSpPr>
            <p:nvPr/>
          </p:nvSpPr>
          <p:spPr bwMode="auto">
            <a:xfrm>
              <a:off x="2598" y="2900"/>
              <a:ext cx="792" cy="155"/>
            </a:xfrm>
            <a:prstGeom prst="rect">
              <a:avLst/>
            </a:prstGeom>
            <a:noFill/>
            <a:ln w="9525">
              <a:noFill/>
              <a:miter lim="800000"/>
              <a:headEnd/>
              <a:tailEnd/>
            </a:ln>
          </p:spPr>
          <p:txBody>
            <a:bodyPr wrap="square" lIns="0" tIns="0" rIns="0" bIns="0">
              <a:spAutoFit/>
            </a:bodyPr>
            <a:lstStyle/>
            <a:p>
              <a:r>
                <a:rPr lang="en-US" sz="1600" dirty="0">
                  <a:solidFill>
                    <a:srgbClr val="0000FF"/>
                  </a:solidFill>
                </a:rPr>
                <a:t>0, 1, D, or D’</a:t>
              </a:r>
              <a:endParaRPr lang="en-US" sz="3200" dirty="0"/>
            </a:p>
          </p:txBody>
        </p:sp>
        <p:sp>
          <p:nvSpPr>
            <p:cNvPr id="32" name="Rectangle 47">
              <a:extLst>
                <a:ext uri="{FF2B5EF4-FFF2-40B4-BE49-F238E27FC236}">
                  <a16:creationId xmlns:a16="http://schemas.microsoft.com/office/drawing/2014/main" id="{73ADA834-DB77-4C06-BC29-C3EECBE05635}"/>
                </a:ext>
              </a:extLst>
            </p:cNvPr>
            <p:cNvSpPr>
              <a:spLocks noChangeArrowheads="1"/>
            </p:cNvSpPr>
            <p:nvPr/>
          </p:nvSpPr>
          <p:spPr bwMode="auto">
            <a:xfrm>
              <a:off x="4899" y="2853"/>
              <a:ext cx="682" cy="155"/>
            </a:xfrm>
            <a:prstGeom prst="rect">
              <a:avLst/>
            </a:prstGeom>
            <a:noFill/>
            <a:ln w="9525">
              <a:noFill/>
              <a:miter lim="800000"/>
              <a:headEnd/>
              <a:tailEnd/>
            </a:ln>
          </p:spPr>
          <p:txBody>
            <a:bodyPr wrap="none" lIns="0" tIns="0" rIns="0" bIns="0">
              <a:spAutoFit/>
            </a:bodyPr>
            <a:lstStyle/>
            <a:p>
              <a:r>
                <a:rPr lang="en-US" sz="1600">
                  <a:solidFill>
                    <a:srgbClr val="0000FF"/>
                  </a:solidFill>
                </a:rPr>
                <a:t>f(A, B, C, D)</a:t>
              </a:r>
              <a:endParaRPr lang="en-US" sz="3200"/>
            </a:p>
          </p:txBody>
        </p:sp>
        <p:sp>
          <p:nvSpPr>
            <p:cNvPr id="33" name="Rectangle 50">
              <a:extLst>
                <a:ext uri="{FF2B5EF4-FFF2-40B4-BE49-F238E27FC236}">
                  <a16:creationId xmlns:a16="http://schemas.microsoft.com/office/drawing/2014/main" id="{4C0BBC11-69E5-4AC5-890D-E7F939BCA269}"/>
                </a:ext>
              </a:extLst>
            </p:cNvPr>
            <p:cNvSpPr>
              <a:spLocks noChangeArrowheads="1"/>
            </p:cNvSpPr>
            <p:nvPr/>
          </p:nvSpPr>
          <p:spPr bwMode="auto">
            <a:xfrm>
              <a:off x="3842" y="2369"/>
              <a:ext cx="108" cy="155"/>
            </a:xfrm>
            <a:prstGeom prst="rect">
              <a:avLst/>
            </a:prstGeom>
            <a:noFill/>
            <a:ln w="9525">
              <a:noFill/>
              <a:miter lim="800000"/>
              <a:headEnd/>
              <a:tailEnd/>
            </a:ln>
          </p:spPr>
          <p:txBody>
            <a:bodyPr wrap="none" lIns="0" tIns="0" rIns="0" bIns="0">
              <a:spAutoFit/>
            </a:bodyPr>
            <a:lstStyle/>
            <a:p>
              <a:r>
                <a:rPr lang="en-US" sz="1600">
                  <a:solidFill>
                    <a:srgbClr val="0000FF"/>
                  </a:solidFill>
                </a:rPr>
                <a:t>I0</a:t>
              </a:r>
              <a:endParaRPr lang="en-US" sz="3200"/>
            </a:p>
          </p:txBody>
        </p:sp>
        <p:sp>
          <p:nvSpPr>
            <p:cNvPr id="34" name="Rectangle 53">
              <a:extLst>
                <a:ext uri="{FF2B5EF4-FFF2-40B4-BE49-F238E27FC236}">
                  <a16:creationId xmlns:a16="http://schemas.microsoft.com/office/drawing/2014/main" id="{9DE7C493-96A4-4E6B-982D-CA4EFDFB7579}"/>
                </a:ext>
              </a:extLst>
            </p:cNvPr>
            <p:cNvSpPr>
              <a:spLocks noChangeArrowheads="1"/>
            </p:cNvSpPr>
            <p:nvPr/>
          </p:nvSpPr>
          <p:spPr bwMode="auto">
            <a:xfrm>
              <a:off x="3842" y="2524"/>
              <a:ext cx="108" cy="155"/>
            </a:xfrm>
            <a:prstGeom prst="rect">
              <a:avLst/>
            </a:prstGeom>
            <a:noFill/>
            <a:ln w="9525">
              <a:noFill/>
              <a:miter lim="800000"/>
              <a:headEnd/>
              <a:tailEnd/>
            </a:ln>
          </p:spPr>
          <p:txBody>
            <a:bodyPr wrap="none" lIns="0" tIns="0" rIns="0" bIns="0">
              <a:spAutoFit/>
            </a:bodyPr>
            <a:lstStyle/>
            <a:p>
              <a:r>
                <a:rPr lang="en-US" sz="1600">
                  <a:solidFill>
                    <a:srgbClr val="0000FF"/>
                  </a:solidFill>
                </a:rPr>
                <a:t>I1</a:t>
              </a:r>
              <a:endParaRPr lang="en-US" sz="3200"/>
            </a:p>
          </p:txBody>
        </p:sp>
        <p:sp>
          <p:nvSpPr>
            <p:cNvPr id="35" name="Rectangle 56">
              <a:extLst>
                <a:ext uri="{FF2B5EF4-FFF2-40B4-BE49-F238E27FC236}">
                  <a16:creationId xmlns:a16="http://schemas.microsoft.com/office/drawing/2014/main" id="{C97FAC43-520B-47F8-88BE-753744E0E5E5}"/>
                </a:ext>
              </a:extLst>
            </p:cNvPr>
            <p:cNvSpPr>
              <a:spLocks noChangeArrowheads="1"/>
            </p:cNvSpPr>
            <p:nvPr/>
          </p:nvSpPr>
          <p:spPr bwMode="auto">
            <a:xfrm>
              <a:off x="3842" y="2673"/>
              <a:ext cx="108" cy="155"/>
            </a:xfrm>
            <a:prstGeom prst="rect">
              <a:avLst/>
            </a:prstGeom>
            <a:noFill/>
            <a:ln w="9525">
              <a:noFill/>
              <a:miter lim="800000"/>
              <a:headEnd/>
              <a:tailEnd/>
            </a:ln>
          </p:spPr>
          <p:txBody>
            <a:bodyPr wrap="none" lIns="0" tIns="0" rIns="0" bIns="0">
              <a:spAutoFit/>
            </a:bodyPr>
            <a:lstStyle/>
            <a:p>
              <a:r>
                <a:rPr lang="en-US" sz="1600">
                  <a:solidFill>
                    <a:srgbClr val="0000FF"/>
                  </a:solidFill>
                </a:rPr>
                <a:t>I2</a:t>
              </a:r>
              <a:endParaRPr lang="en-US" sz="3200"/>
            </a:p>
          </p:txBody>
        </p:sp>
        <p:sp>
          <p:nvSpPr>
            <p:cNvPr id="36" name="Rectangle 59">
              <a:extLst>
                <a:ext uri="{FF2B5EF4-FFF2-40B4-BE49-F238E27FC236}">
                  <a16:creationId xmlns:a16="http://schemas.microsoft.com/office/drawing/2014/main" id="{34A957C8-3E9F-4BDC-AF11-804E3FF96540}"/>
                </a:ext>
              </a:extLst>
            </p:cNvPr>
            <p:cNvSpPr>
              <a:spLocks noChangeArrowheads="1"/>
            </p:cNvSpPr>
            <p:nvPr/>
          </p:nvSpPr>
          <p:spPr bwMode="auto">
            <a:xfrm>
              <a:off x="3842" y="2835"/>
              <a:ext cx="108" cy="155"/>
            </a:xfrm>
            <a:prstGeom prst="rect">
              <a:avLst/>
            </a:prstGeom>
            <a:noFill/>
            <a:ln w="9525">
              <a:noFill/>
              <a:miter lim="800000"/>
              <a:headEnd/>
              <a:tailEnd/>
            </a:ln>
          </p:spPr>
          <p:txBody>
            <a:bodyPr wrap="none" lIns="0" tIns="0" rIns="0" bIns="0">
              <a:spAutoFit/>
            </a:bodyPr>
            <a:lstStyle/>
            <a:p>
              <a:r>
                <a:rPr lang="en-US" sz="1600">
                  <a:solidFill>
                    <a:srgbClr val="0000FF"/>
                  </a:solidFill>
                </a:rPr>
                <a:t>I3</a:t>
              </a:r>
              <a:endParaRPr lang="en-US" sz="3200"/>
            </a:p>
          </p:txBody>
        </p:sp>
        <p:sp>
          <p:nvSpPr>
            <p:cNvPr id="37" name="Line 61">
              <a:extLst>
                <a:ext uri="{FF2B5EF4-FFF2-40B4-BE49-F238E27FC236}">
                  <a16:creationId xmlns:a16="http://schemas.microsoft.com/office/drawing/2014/main" id="{22B72F0B-54EA-4F41-850F-EAF32C3B72A5}"/>
                </a:ext>
              </a:extLst>
            </p:cNvPr>
            <p:cNvSpPr>
              <a:spLocks noChangeShapeType="1"/>
            </p:cNvSpPr>
            <p:nvPr/>
          </p:nvSpPr>
          <p:spPr bwMode="auto">
            <a:xfrm>
              <a:off x="3612" y="3017"/>
              <a:ext cx="158" cy="7"/>
            </a:xfrm>
            <a:prstGeom prst="line">
              <a:avLst/>
            </a:prstGeom>
            <a:noFill/>
            <a:ln w="20638">
              <a:solidFill>
                <a:srgbClr val="0000FF"/>
              </a:solidFill>
              <a:round/>
              <a:headEnd/>
              <a:tailEnd/>
            </a:ln>
          </p:spPr>
          <p:txBody>
            <a:bodyPr/>
            <a:lstStyle/>
            <a:p>
              <a:endParaRPr lang="en-US"/>
            </a:p>
          </p:txBody>
        </p:sp>
        <p:sp>
          <p:nvSpPr>
            <p:cNvPr id="38" name="Line 62">
              <a:extLst>
                <a:ext uri="{FF2B5EF4-FFF2-40B4-BE49-F238E27FC236}">
                  <a16:creationId xmlns:a16="http://schemas.microsoft.com/office/drawing/2014/main" id="{48EDD158-A867-4E39-ABAD-2896C0D65FCC}"/>
                </a:ext>
              </a:extLst>
            </p:cNvPr>
            <p:cNvSpPr>
              <a:spLocks noChangeShapeType="1"/>
            </p:cNvSpPr>
            <p:nvPr/>
          </p:nvSpPr>
          <p:spPr bwMode="auto">
            <a:xfrm>
              <a:off x="3612" y="3173"/>
              <a:ext cx="158" cy="6"/>
            </a:xfrm>
            <a:prstGeom prst="line">
              <a:avLst/>
            </a:prstGeom>
            <a:noFill/>
            <a:ln w="20638">
              <a:solidFill>
                <a:srgbClr val="0000FF"/>
              </a:solidFill>
              <a:round/>
              <a:headEnd/>
              <a:tailEnd/>
            </a:ln>
          </p:spPr>
          <p:txBody>
            <a:bodyPr/>
            <a:lstStyle/>
            <a:p>
              <a:endParaRPr lang="en-US"/>
            </a:p>
          </p:txBody>
        </p:sp>
        <p:sp>
          <p:nvSpPr>
            <p:cNvPr id="39" name="Line 63">
              <a:extLst>
                <a:ext uri="{FF2B5EF4-FFF2-40B4-BE49-F238E27FC236}">
                  <a16:creationId xmlns:a16="http://schemas.microsoft.com/office/drawing/2014/main" id="{2EAB160A-9D12-4C6F-9B71-6A437750AC7D}"/>
                </a:ext>
              </a:extLst>
            </p:cNvPr>
            <p:cNvSpPr>
              <a:spLocks noChangeShapeType="1"/>
            </p:cNvSpPr>
            <p:nvPr/>
          </p:nvSpPr>
          <p:spPr bwMode="auto">
            <a:xfrm>
              <a:off x="3612" y="3328"/>
              <a:ext cx="158" cy="7"/>
            </a:xfrm>
            <a:prstGeom prst="line">
              <a:avLst/>
            </a:prstGeom>
            <a:noFill/>
            <a:ln w="20638">
              <a:solidFill>
                <a:srgbClr val="0000FF"/>
              </a:solidFill>
              <a:round/>
              <a:headEnd/>
              <a:tailEnd/>
            </a:ln>
          </p:spPr>
          <p:txBody>
            <a:bodyPr/>
            <a:lstStyle/>
            <a:p>
              <a:endParaRPr lang="en-US"/>
            </a:p>
          </p:txBody>
        </p:sp>
        <p:sp>
          <p:nvSpPr>
            <p:cNvPr id="40" name="Line 64">
              <a:extLst>
                <a:ext uri="{FF2B5EF4-FFF2-40B4-BE49-F238E27FC236}">
                  <a16:creationId xmlns:a16="http://schemas.microsoft.com/office/drawing/2014/main" id="{3EBB0C49-95F3-435F-B14A-6DD92B2C1570}"/>
                </a:ext>
              </a:extLst>
            </p:cNvPr>
            <p:cNvSpPr>
              <a:spLocks noChangeShapeType="1"/>
            </p:cNvSpPr>
            <p:nvPr/>
          </p:nvSpPr>
          <p:spPr bwMode="auto">
            <a:xfrm>
              <a:off x="3612" y="3484"/>
              <a:ext cx="158" cy="6"/>
            </a:xfrm>
            <a:prstGeom prst="line">
              <a:avLst/>
            </a:prstGeom>
            <a:noFill/>
            <a:ln w="20638">
              <a:solidFill>
                <a:srgbClr val="0000FF"/>
              </a:solidFill>
              <a:round/>
              <a:headEnd/>
              <a:tailEnd/>
            </a:ln>
          </p:spPr>
          <p:txBody>
            <a:bodyPr/>
            <a:lstStyle/>
            <a:p>
              <a:endParaRPr lang="en-US"/>
            </a:p>
          </p:txBody>
        </p:sp>
        <p:sp>
          <p:nvSpPr>
            <p:cNvPr id="41" name="Rectangle 66">
              <a:extLst>
                <a:ext uri="{FF2B5EF4-FFF2-40B4-BE49-F238E27FC236}">
                  <a16:creationId xmlns:a16="http://schemas.microsoft.com/office/drawing/2014/main" id="{1FCBEB60-D137-40BE-A207-CFF935C5FBAC}"/>
                </a:ext>
              </a:extLst>
            </p:cNvPr>
            <p:cNvSpPr>
              <a:spLocks noChangeArrowheads="1"/>
            </p:cNvSpPr>
            <p:nvPr/>
          </p:nvSpPr>
          <p:spPr bwMode="auto">
            <a:xfrm>
              <a:off x="3849" y="2978"/>
              <a:ext cx="108" cy="155"/>
            </a:xfrm>
            <a:prstGeom prst="rect">
              <a:avLst/>
            </a:prstGeom>
            <a:noFill/>
            <a:ln w="9525">
              <a:noFill/>
              <a:miter lim="800000"/>
              <a:headEnd/>
              <a:tailEnd/>
            </a:ln>
          </p:spPr>
          <p:txBody>
            <a:bodyPr wrap="none" lIns="0" tIns="0" rIns="0" bIns="0">
              <a:spAutoFit/>
            </a:bodyPr>
            <a:lstStyle/>
            <a:p>
              <a:r>
                <a:rPr lang="en-US" sz="1600">
                  <a:solidFill>
                    <a:srgbClr val="0000FF"/>
                  </a:solidFill>
                </a:rPr>
                <a:t>I4</a:t>
              </a:r>
              <a:endParaRPr lang="en-US" sz="3200"/>
            </a:p>
          </p:txBody>
        </p:sp>
        <p:sp>
          <p:nvSpPr>
            <p:cNvPr id="42" name="Rectangle 69">
              <a:extLst>
                <a:ext uri="{FF2B5EF4-FFF2-40B4-BE49-F238E27FC236}">
                  <a16:creationId xmlns:a16="http://schemas.microsoft.com/office/drawing/2014/main" id="{C691ED93-EA5F-4145-A5EA-1E57F874FD05}"/>
                </a:ext>
              </a:extLst>
            </p:cNvPr>
            <p:cNvSpPr>
              <a:spLocks noChangeArrowheads="1"/>
            </p:cNvSpPr>
            <p:nvPr/>
          </p:nvSpPr>
          <p:spPr bwMode="auto">
            <a:xfrm>
              <a:off x="3849" y="3134"/>
              <a:ext cx="108" cy="155"/>
            </a:xfrm>
            <a:prstGeom prst="rect">
              <a:avLst/>
            </a:prstGeom>
            <a:noFill/>
            <a:ln w="9525">
              <a:noFill/>
              <a:miter lim="800000"/>
              <a:headEnd/>
              <a:tailEnd/>
            </a:ln>
          </p:spPr>
          <p:txBody>
            <a:bodyPr wrap="none" lIns="0" tIns="0" rIns="0" bIns="0">
              <a:spAutoFit/>
            </a:bodyPr>
            <a:lstStyle/>
            <a:p>
              <a:r>
                <a:rPr lang="en-US" sz="1600">
                  <a:solidFill>
                    <a:srgbClr val="0000FF"/>
                  </a:solidFill>
                </a:rPr>
                <a:t>I5</a:t>
              </a:r>
              <a:endParaRPr lang="en-US" sz="3200"/>
            </a:p>
          </p:txBody>
        </p:sp>
        <p:sp>
          <p:nvSpPr>
            <p:cNvPr id="43" name="Rectangle 72">
              <a:extLst>
                <a:ext uri="{FF2B5EF4-FFF2-40B4-BE49-F238E27FC236}">
                  <a16:creationId xmlns:a16="http://schemas.microsoft.com/office/drawing/2014/main" id="{468D195C-34D1-4E4D-B234-52F769E0A0D9}"/>
                </a:ext>
              </a:extLst>
            </p:cNvPr>
            <p:cNvSpPr>
              <a:spLocks noChangeArrowheads="1"/>
            </p:cNvSpPr>
            <p:nvPr/>
          </p:nvSpPr>
          <p:spPr bwMode="auto">
            <a:xfrm>
              <a:off x="3849" y="3289"/>
              <a:ext cx="108" cy="155"/>
            </a:xfrm>
            <a:prstGeom prst="rect">
              <a:avLst/>
            </a:prstGeom>
            <a:noFill/>
            <a:ln w="9525">
              <a:noFill/>
              <a:miter lim="800000"/>
              <a:headEnd/>
              <a:tailEnd/>
            </a:ln>
          </p:spPr>
          <p:txBody>
            <a:bodyPr wrap="none" lIns="0" tIns="0" rIns="0" bIns="0">
              <a:spAutoFit/>
            </a:bodyPr>
            <a:lstStyle/>
            <a:p>
              <a:r>
                <a:rPr lang="en-US" sz="1600">
                  <a:solidFill>
                    <a:srgbClr val="0000FF"/>
                  </a:solidFill>
                </a:rPr>
                <a:t>I6</a:t>
              </a:r>
              <a:endParaRPr lang="en-US" sz="3200"/>
            </a:p>
          </p:txBody>
        </p:sp>
        <p:sp>
          <p:nvSpPr>
            <p:cNvPr id="44" name="Rectangle 75">
              <a:extLst>
                <a:ext uri="{FF2B5EF4-FFF2-40B4-BE49-F238E27FC236}">
                  <a16:creationId xmlns:a16="http://schemas.microsoft.com/office/drawing/2014/main" id="{40757595-F684-42E5-BA12-4B6C74A553FF}"/>
                </a:ext>
              </a:extLst>
            </p:cNvPr>
            <p:cNvSpPr>
              <a:spLocks noChangeArrowheads="1"/>
            </p:cNvSpPr>
            <p:nvPr/>
          </p:nvSpPr>
          <p:spPr bwMode="auto">
            <a:xfrm>
              <a:off x="3849" y="3445"/>
              <a:ext cx="108" cy="155"/>
            </a:xfrm>
            <a:prstGeom prst="rect">
              <a:avLst/>
            </a:prstGeom>
            <a:noFill/>
            <a:ln w="9525">
              <a:noFill/>
              <a:miter lim="800000"/>
              <a:headEnd/>
              <a:tailEnd/>
            </a:ln>
          </p:spPr>
          <p:txBody>
            <a:bodyPr wrap="none" lIns="0" tIns="0" rIns="0" bIns="0">
              <a:spAutoFit/>
            </a:bodyPr>
            <a:lstStyle/>
            <a:p>
              <a:r>
                <a:rPr lang="en-US" sz="1600">
                  <a:solidFill>
                    <a:srgbClr val="0000FF"/>
                  </a:solidFill>
                </a:rPr>
                <a:t>I7</a:t>
              </a:r>
              <a:endParaRPr lang="en-US" sz="3200"/>
            </a:p>
          </p:txBody>
        </p:sp>
        <p:sp>
          <p:nvSpPr>
            <p:cNvPr id="45" name="Rectangle 78">
              <a:extLst>
                <a:ext uri="{FF2B5EF4-FFF2-40B4-BE49-F238E27FC236}">
                  <a16:creationId xmlns:a16="http://schemas.microsoft.com/office/drawing/2014/main" id="{3A2EAA37-36A2-4250-B692-41EE09CB398B}"/>
                </a:ext>
              </a:extLst>
            </p:cNvPr>
            <p:cNvSpPr>
              <a:spLocks noChangeArrowheads="1"/>
            </p:cNvSpPr>
            <p:nvPr/>
          </p:nvSpPr>
          <p:spPr bwMode="auto">
            <a:xfrm>
              <a:off x="4157" y="3445"/>
              <a:ext cx="136" cy="155"/>
            </a:xfrm>
            <a:prstGeom prst="rect">
              <a:avLst/>
            </a:prstGeom>
            <a:noFill/>
            <a:ln w="9525">
              <a:noFill/>
              <a:miter lim="800000"/>
              <a:headEnd/>
              <a:tailEnd/>
            </a:ln>
          </p:spPr>
          <p:txBody>
            <a:bodyPr wrap="none" lIns="0" tIns="0" rIns="0" bIns="0">
              <a:spAutoFit/>
            </a:bodyPr>
            <a:lstStyle/>
            <a:p>
              <a:r>
                <a:rPr lang="en-US" sz="1600">
                  <a:solidFill>
                    <a:srgbClr val="0000FF"/>
                  </a:solidFill>
                </a:rPr>
                <a:t>S2</a:t>
              </a:r>
              <a:endParaRPr lang="en-US" sz="3200"/>
            </a:p>
          </p:txBody>
        </p:sp>
        <p:sp>
          <p:nvSpPr>
            <p:cNvPr id="46" name="Line 80">
              <a:extLst>
                <a:ext uri="{FF2B5EF4-FFF2-40B4-BE49-F238E27FC236}">
                  <a16:creationId xmlns:a16="http://schemas.microsoft.com/office/drawing/2014/main" id="{EF2CD721-6B24-4F1E-A87F-68831ACD4EEA}"/>
                </a:ext>
              </a:extLst>
            </p:cNvPr>
            <p:cNvSpPr>
              <a:spLocks noChangeShapeType="1"/>
            </p:cNvSpPr>
            <p:nvPr/>
          </p:nvSpPr>
          <p:spPr bwMode="auto">
            <a:xfrm>
              <a:off x="3291" y="3750"/>
              <a:ext cx="945" cy="1"/>
            </a:xfrm>
            <a:prstGeom prst="line">
              <a:avLst/>
            </a:prstGeom>
            <a:noFill/>
            <a:ln w="20638">
              <a:solidFill>
                <a:srgbClr val="0000FF"/>
              </a:solidFill>
              <a:round/>
              <a:headEnd/>
              <a:tailEnd/>
            </a:ln>
          </p:spPr>
          <p:txBody>
            <a:bodyPr/>
            <a:lstStyle/>
            <a:p>
              <a:endParaRPr lang="en-US"/>
            </a:p>
          </p:txBody>
        </p:sp>
        <p:sp>
          <p:nvSpPr>
            <p:cNvPr id="47" name="Rectangle 82">
              <a:extLst>
                <a:ext uri="{FF2B5EF4-FFF2-40B4-BE49-F238E27FC236}">
                  <a16:creationId xmlns:a16="http://schemas.microsoft.com/office/drawing/2014/main" id="{16A430F6-F9B8-4404-85A6-C76C757DF479}"/>
                </a:ext>
              </a:extLst>
            </p:cNvPr>
            <p:cNvSpPr>
              <a:spLocks noChangeArrowheads="1"/>
            </p:cNvSpPr>
            <p:nvPr/>
          </p:nvSpPr>
          <p:spPr bwMode="auto">
            <a:xfrm>
              <a:off x="3166" y="3905"/>
              <a:ext cx="86" cy="155"/>
            </a:xfrm>
            <a:prstGeom prst="rect">
              <a:avLst/>
            </a:prstGeom>
            <a:noFill/>
            <a:ln w="9525">
              <a:noFill/>
              <a:miter lim="800000"/>
              <a:headEnd/>
              <a:tailEnd/>
            </a:ln>
          </p:spPr>
          <p:txBody>
            <a:bodyPr wrap="none" lIns="0" tIns="0" rIns="0" bIns="0">
              <a:spAutoFit/>
            </a:bodyPr>
            <a:lstStyle/>
            <a:p>
              <a:r>
                <a:rPr lang="en-US" sz="1600">
                  <a:solidFill>
                    <a:srgbClr val="0000FF"/>
                  </a:solidFill>
                </a:rPr>
                <a:t>C</a:t>
              </a:r>
              <a:endParaRPr lang="en-US" sz="3200"/>
            </a:p>
          </p:txBody>
        </p:sp>
        <p:grpSp>
          <p:nvGrpSpPr>
            <p:cNvPr id="48" name="Group 149">
              <a:extLst>
                <a:ext uri="{FF2B5EF4-FFF2-40B4-BE49-F238E27FC236}">
                  <a16:creationId xmlns:a16="http://schemas.microsoft.com/office/drawing/2014/main" id="{08AEA8FE-3D60-4460-8548-786C57F9BFD5}"/>
                </a:ext>
              </a:extLst>
            </p:cNvPr>
            <p:cNvGrpSpPr>
              <a:grpSpLocks/>
            </p:cNvGrpSpPr>
            <p:nvPr/>
          </p:nvGrpSpPr>
          <p:grpSpPr bwMode="auto">
            <a:xfrm>
              <a:off x="3390" y="2341"/>
              <a:ext cx="210" cy="1186"/>
              <a:chOff x="3238" y="2356"/>
              <a:chExt cx="210" cy="1186"/>
            </a:xfrm>
          </p:grpSpPr>
          <p:sp>
            <p:nvSpPr>
              <p:cNvPr id="49" name="Freeform 84">
                <a:extLst>
                  <a:ext uri="{FF2B5EF4-FFF2-40B4-BE49-F238E27FC236}">
                    <a16:creationId xmlns:a16="http://schemas.microsoft.com/office/drawing/2014/main" id="{B1BAA1A9-0B67-476B-8AEF-1B472351B4EC}"/>
                  </a:ext>
                </a:extLst>
              </p:cNvPr>
              <p:cNvSpPr>
                <a:spLocks/>
              </p:cNvSpPr>
              <p:nvPr/>
            </p:nvSpPr>
            <p:spPr bwMode="auto">
              <a:xfrm>
                <a:off x="3291" y="2356"/>
                <a:ext cx="157" cy="519"/>
              </a:xfrm>
              <a:custGeom>
                <a:avLst/>
                <a:gdLst>
                  <a:gd name="T0" fmla="*/ 157 w 24"/>
                  <a:gd name="T1" fmla="*/ 0 h 80"/>
                  <a:gd name="T2" fmla="*/ 0 w 24"/>
                  <a:gd name="T3" fmla="*/ 519 h 80"/>
                  <a:gd name="T4" fmla="*/ 0 60000 65536"/>
                  <a:gd name="T5" fmla="*/ 0 60000 65536"/>
                  <a:gd name="T6" fmla="*/ 0 w 24"/>
                  <a:gd name="T7" fmla="*/ 0 h 80"/>
                  <a:gd name="T8" fmla="*/ 24 w 24"/>
                  <a:gd name="T9" fmla="*/ 80 h 80"/>
                </a:gdLst>
                <a:ahLst/>
                <a:cxnLst>
                  <a:cxn ang="T4">
                    <a:pos x="T0" y="T1"/>
                  </a:cxn>
                  <a:cxn ang="T5">
                    <a:pos x="T2" y="T3"/>
                  </a:cxn>
                </a:cxnLst>
                <a:rect l="T6" t="T7" r="T8" b="T9"/>
                <a:pathLst>
                  <a:path w="24" h="80">
                    <a:moveTo>
                      <a:pt x="24" y="0"/>
                    </a:moveTo>
                    <a:cubicBezTo>
                      <a:pt x="11" y="0"/>
                      <a:pt x="0" y="36"/>
                      <a:pt x="0" y="80"/>
                    </a:cubicBezTo>
                  </a:path>
                </a:pathLst>
              </a:custGeom>
              <a:noFill/>
              <a:ln w="20638">
                <a:solidFill>
                  <a:srgbClr val="0000FF"/>
                </a:solidFill>
                <a:round/>
                <a:headEnd/>
                <a:tailEnd/>
              </a:ln>
            </p:spPr>
            <p:txBody>
              <a:bodyPr/>
              <a:lstStyle/>
              <a:p>
                <a:endParaRPr lang="en-US"/>
              </a:p>
            </p:txBody>
          </p:sp>
          <p:sp>
            <p:nvSpPr>
              <p:cNvPr id="50" name="Freeform 85">
                <a:extLst>
                  <a:ext uri="{FF2B5EF4-FFF2-40B4-BE49-F238E27FC236}">
                    <a16:creationId xmlns:a16="http://schemas.microsoft.com/office/drawing/2014/main" id="{3E7C94F3-901A-4397-B06D-156D3DE5F3C6}"/>
                  </a:ext>
                </a:extLst>
              </p:cNvPr>
              <p:cNvSpPr>
                <a:spLocks/>
              </p:cNvSpPr>
              <p:nvPr/>
            </p:nvSpPr>
            <p:spPr bwMode="auto">
              <a:xfrm>
                <a:off x="3291" y="3134"/>
                <a:ext cx="157" cy="408"/>
              </a:xfrm>
              <a:custGeom>
                <a:avLst/>
                <a:gdLst>
                  <a:gd name="T0" fmla="*/ 157 w 24"/>
                  <a:gd name="T1" fmla="*/ 408 h 63"/>
                  <a:gd name="T2" fmla="*/ 0 w 24"/>
                  <a:gd name="T3" fmla="*/ 0 h 63"/>
                  <a:gd name="T4" fmla="*/ 0 60000 65536"/>
                  <a:gd name="T5" fmla="*/ 0 60000 65536"/>
                  <a:gd name="T6" fmla="*/ 0 w 24"/>
                  <a:gd name="T7" fmla="*/ 0 h 63"/>
                  <a:gd name="T8" fmla="*/ 24 w 24"/>
                  <a:gd name="T9" fmla="*/ 63 h 63"/>
                </a:gdLst>
                <a:ahLst/>
                <a:cxnLst>
                  <a:cxn ang="T4">
                    <a:pos x="T0" y="T1"/>
                  </a:cxn>
                  <a:cxn ang="T5">
                    <a:pos x="T2" y="T3"/>
                  </a:cxn>
                </a:cxnLst>
                <a:rect l="T6" t="T7" r="T8" b="T9"/>
                <a:pathLst>
                  <a:path w="24" h="63">
                    <a:moveTo>
                      <a:pt x="24" y="63"/>
                    </a:moveTo>
                    <a:cubicBezTo>
                      <a:pt x="11" y="63"/>
                      <a:pt x="0" y="35"/>
                      <a:pt x="0" y="0"/>
                    </a:cubicBezTo>
                  </a:path>
                </a:pathLst>
              </a:custGeom>
              <a:noFill/>
              <a:ln w="20638">
                <a:solidFill>
                  <a:srgbClr val="0000FF"/>
                </a:solidFill>
                <a:round/>
                <a:headEnd/>
                <a:tailEnd/>
              </a:ln>
            </p:spPr>
            <p:txBody>
              <a:bodyPr/>
              <a:lstStyle/>
              <a:p>
                <a:endParaRPr lang="en-US"/>
              </a:p>
            </p:txBody>
          </p:sp>
          <p:sp>
            <p:nvSpPr>
              <p:cNvPr id="51" name="Freeform 86">
                <a:extLst>
                  <a:ext uri="{FF2B5EF4-FFF2-40B4-BE49-F238E27FC236}">
                    <a16:creationId xmlns:a16="http://schemas.microsoft.com/office/drawing/2014/main" id="{1634D7E8-4E3F-4099-BC64-B6AA023FF78F}"/>
                  </a:ext>
                </a:extLst>
              </p:cNvPr>
              <p:cNvSpPr>
                <a:spLocks/>
              </p:cNvSpPr>
              <p:nvPr/>
            </p:nvSpPr>
            <p:spPr bwMode="auto">
              <a:xfrm>
                <a:off x="3238" y="2978"/>
                <a:ext cx="53" cy="156"/>
              </a:xfrm>
              <a:custGeom>
                <a:avLst/>
                <a:gdLst>
                  <a:gd name="T0" fmla="*/ 0 w 8"/>
                  <a:gd name="T1" fmla="*/ 0 h 24"/>
                  <a:gd name="T2" fmla="*/ 53 w 8"/>
                  <a:gd name="T3" fmla="*/ 156 h 24"/>
                  <a:gd name="T4" fmla="*/ 0 60000 65536"/>
                  <a:gd name="T5" fmla="*/ 0 60000 65536"/>
                  <a:gd name="T6" fmla="*/ 0 w 8"/>
                  <a:gd name="T7" fmla="*/ 0 h 24"/>
                  <a:gd name="T8" fmla="*/ 8 w 8"/>
                  <a:gd name="T9" fmla="*/ 24 h 24"/>
                </a:gdLst>
                <a:ahLst/>
                <a:cxnLst>
                  <a:cxn ang="T4">
                    <a:pos x="T0" y="T1"/>
                  </a:cxn>
                  <a:cxn ang="T5">
                    <a:pos x="T2" y="T3"/>
                  </a:cxn>
                </a:cxnLst>
                <a:rect l="T6" t="T7" r="T8" b="T9"/>
                <a:pathLst>
                  <a:path w="8" h="24">
                    <a:moveTo>
                      <a:pt x="0" y="0"/>
                    </a:moveTo>
                    <a:cubicBezTo>
                      <a:pt x="4" y="0"/>
                      <a:pt x="8" y="10"/>
                      <a:pt x="8" y="24"/>
                    </a:cubicBezTo>
                  </a:path>
                </a:pathLst>
              </a:custGeom>
              <a:noFill/>
              <a:ln w="20638">
                <a:solidFill>
                  <a:srgbClr val="0000FF"/>
                </a:solidFill>
                <a:round/>
                <a:headEnd/>
                <a:tailEnd/>
              </a:ln>
            </p:spPr>
            <p:txBody>
              <a:bodyPr/>
              <a:lstStyle/>
              <a:p>
                <a:endParaRPr lang="en-US"/>
              </a:p>
            </p:txBody>
          </p:sp>
          <p:sp>
            <p:nvSpPr>
              <p:cNvPr id="52" name="Freeform 87">
                <a:extLst>
                  <a:ext uri="{FF2B5EF4-FFF2-40B4-BE49-F238E27FC236}">
                    <a16:creationId xmlns:a16="http://schemas.microsoft.com/office/drawing/2014/main" id="{2A751DE7-02D3-417D-A142-216868915332}"/>
                  </a:ext>
                </a:extLst>
              </p:cNvPr>
              <p:cNvSpPr>
                <a:spLocks/>
              </p:cNvSpPr>
              <p:nvPr/>
            </p:nvSpPr>
            <p:spPr bwMode="auto">
              <a:xfrm>
                <a:off x="3238" y="2823"/>
                <a:ext cx="53" cy="155"/>
              </a:xfrm>
              <a:custGeom>
                <a:avLst/>
                <a:gdLst>
                  <a:gd name="T0" fmla="*/ 0 w 8"/>
                  <a:gd name="T1" fmla="*/ 155 h 24"/>
                  <a:gd name="T2" fmla="*/ 53 w 8"/>
                  <a:gd name="T3" fmla="*/ 0 h 24"/>
                  <a:gd name="T4" fmla="*/ 0 60000 65536"/>
                  <a:gd name="T5" fmla="*/ 0 60000 65536"/>
                  <a:gd name="T6" fmla="*/ 0 w 8"/>
                  <a:gd name="T7" fmla="*/ 0 h 24"/>
                  <a:gd name="T8" fmla="*/ 8 w 8"/>
                  <a:gd name="T9" fmla="*/ 24 h 24"/>
                </a:gdLst>
                <a:ahLst/>
                <a:cxnLst>
                  <a:cxn ang="T4">
                    <a:pos x="T0" y="T1"/>
                  </a:cxn>
                  <a:cxn ang="T5">
                    <a:pos x="T2" y="T3"/>
                  </a:cxn>
                </a:cxnLst>
                <a:rect l="T6" t="T7" r="T8" b="T9"/>
                <a:pathLst>
                  <a:path w="8" h="24">
                    <a:moveTo>
                      <a:pt x="0" y="24"/>
                    </a:moveTo>
                    <a:cubicBezTo>
                      <a:pt x="4" y="24"/>
                      <a:pt x="8" y="13"/>
                      <a:pt x="8" y="0"/>
                    </a:cubicBezTo>
                  </a:path>
                </a:pathLst>
              </a:custGeom>
              <a:noFill/>
              <a:ln w="20638">
                <a:solidFill>
                  <a:srgbClr val="0000FF"/>
                </a:solidFill>
                <a:round/>
                <a:headEnd/>
                <a:tailEnd/>
              </a:ln>
            </p:spPr>
            <p:txBody>
              <a:bodyPr/>
              <a:lstStyle/>
              <a:p>
                <a:endParaRPr lang="en-US"/>
              </a:p>
            </p:txBody>
          </p:sp>
        </p:grpSp>
      </p:grpSp>
      <p:sp>
        <p:nvSpPr>
          <p:cNvPr id="53" name="Rectangle 129">
            <a:extLst>
              <a:ext uri="{FF2B5EF4-FFF2-40B4-BE49-F238E27FC236}">
                <a16:creationId xmlns:a16="http://schemas.microsoft.com/office/drawing/2014/main" id="{676C5FCD-7D03-4192-A89D-043000940CD5}"/>
              </a:ext>
            </a:extLst>
          </p:cNvPr>
          <p:cNvSpPr>
            <a:spLocks noChangeArrowheads="1"/>
          </p:cNvSpPr>
          <p:nvPr/>
        </p:nvSpPr>
        <p:spPr bwMode="auto">
          <a:xfrm>
            <a:off x="-17462" y="4478338"/>
            <a:ext cx="1617662" cy="403225"/>
          </a:xfrm>
          <a:prstGeom prst="rect">
            <a:avLst/>
          </a:prstGeom>
          <a:noFill/>
          <a:ln w="9525">
            <a:noFill/>
            <a:miter lim="800000"/>
            <a:headEnd/>
            <a:tailEnd/>
          </a:ln>
        </p:spPr>
        <p:txBody>
          <a:bodyPr/>
          <a:lstStyle/>
          <a:p>
            <a:endParaRPr lang="en-US"/>
          </a:p>
        </p:txBody>
      </p:sp>
      <p:grpSp>
        <p:nvGrpSpPr>
          <p:cNvPr id="54" name="Group 148">
            <a:extLst>
              <a:ext uri="{FF2B5EF4-FFF2-40B4-BE49-F238E27FC236}">
                <a16:creationId xmlns:a16="http://schemas.microsoft.com/office/drawing/2014/main" id="{92D91533-46BB-418C-8089-55CE36D20EAC}"/>
              </a:ext>
            </a:extLst>
          </p:cNvPr>
          <p:cNvGrpSpPr>
            <a:grpSpLocks/>
          </p:cNvGrpSpPr>
          <p:nvPr/>
        </p:nvGrpSpPr>
        <p:grpSpPr bwMode="auto">
          <a:xfrm>
            <a:off x="73028" y="3500438"/>
            <a:ext cx="3792536" cy="1989139"/>
            <a:chOff x="487" y="2598"/>
            <a:chExt cx="2389" cy="1253"/>
          </a:xfrm>
        </p:grpSpPr>
        <p:sp>
          <p:nvSpPr>
            <p:cNvPr id="55" name="Rectangle 91">
              <a:extLst>
                <a:ext uri="{FF2B5EF4-FFF2-40B4-BE49-F238E27FC236}">
                  <a16:creationId xmlns:a16="http://schemas.microsoft.com/office/drawing/2014/main" id="{CE589162-E69B-43E1-A6AF-5D8BD833E445}"/>
                </a:ext>
              </a:extLst>
            </p:cNvPr>
            <p:cNvSpPr>
              <a:spLocks noChangeArrowheads="1"/>
            </p:cNvSpPr>
            <p:nvPr/>
          </p:nvSpPr>
          <p:spPr bwMode="auto">
            <a:xfrm>
              <a:off x="1500" y="2598"/>
              <a:ext cx="667" cy="655"/>
            </a:xfrm>
            <a:prstGeom prst="rect">
              <a:avLst/>
            </a:prstGeom>
            <a:solidFill>
              <a:srgbClr val="FFFF00"/>
            </a:solidFill>
            <a:ln w="9525">
              <a:solidFill>
                <a:srgbClr val="000000"/>
              </a:solidFill>
              <a:miter lim="800000"/>
              <a:headEnd/>
              <a:tailEnd/>
            </a:ln>
          </p:spPr>
          <p:txBody>
            <a:bodyPr/>
            <a:lstStyle/>
            <a:p>
              <a:endParaRPr lang="en-US"/>
            </a:p>
          </p:txBody>
        </p:sp>
        <p:sp>
          <p:nvSpPr>
            <p:cNvPr id="56" name="Line 92">
              <a:extLst>
                <a:ext uri="{FF2B5EF4-FFF2-40B4-BE49-F238E27FC236}">
                  <a16:creationId xmlns:a16="http://schemas.microsoft.com/office/drawing/2014/main" id="{4A870FAD-7666-4A58-9BED-3A20FA970C71}"/>
                </a:ext>
              </a:extLst>
            </p:cNvPr>
            <p:cNvSpPr>
              <a:spLocks noChangeShapeType="1"/>
            </p:cNvSpPr>
            <p:nvPr/>
          </p:nvSpPr>
          <p:spPr bwMode="auto">
            <a:xfrm>
              <a:off x="1398" y="2700"/>
              <a:ext cx="102" cy="1"/>
            </a:xfrm>
            <a:prstGeom prst="line">
              <a:avLst/>
            </a:prstGeom>
            <a:noFill/>
            <a:ln w="9525">
              <a:solidFill>
                <a:srgbClr val="000000"/>
              </a:solidFill>
              <a:round/>
              <a:headEnd/>
              <a:tailEnd/>
            </a:ln>
          </p:spPr>
          <p:txBody>
            <a:bodyPr/>
            <a:lstStyle/>
            <a:p>
              <a:endParaRPr lang="en-US"/>
            </a:p>
          </p:txBody>
        </p:sp>
        <p:sp>
          <p:nvSpPr>
            <p:cNvPr id="57" name="Line 93">
              <a:extLst>
                <a:ext uri="{FF2B5EF4-FFF2-40B4-BE49-F238E27FC236}">
                  <a16:creationId xmlns:a16="http://schemas.microsoft.com/office/drawing/2014/main" id="{49C3C023-FA34-4257-BCC5-B8A7A2CAFCB3}"/>
                </a:ext>
              </a:extLst>
            </p:cNvPr>
            <p:cNvSpPr>
              <a:spLocks noChangeShapeType="1"/>
            </p:cNvSpPr>
            <p:nvPr/>
          </p:nvSpPr>
          <p:spPr bwMode="auto">
            <a:xfrm>
              <a:off x="1398" y="2802"/>
              <a:ext cx="102" cy="1"/>
            </a:xfrm>
            <a:prstGeom prst="line">
              <a:avLst/>
            </a:prstGeom>
            <a:noFill/>
            <a:ln w="9525">
              <a:solidFill>
                <a:srgbClr val="000000"/>
              </a:solidFill>
              <a:round/>
              <a:headEnd/>
              <a:tailEnd/>
            </a:ln>
          </p:spPr>
          <p:txBody>
            <a:bodyPr/>
            <a:lstStyle/>
            <a:p>
              <a:endParaRPr lang="en-US"/>
            </a:p>
          </p:txBody>
        </p:sp>
        <p:sp>
          <p:nvSpPr>
            <p:cNvPr id="58" name="Line 94">
              <a:extLst>
                <a:ext uri="{FF2B5EF4-FFF2-40B4-BE49-F238E27FC236}">
                  <a16:creationId xmlns:a16="http://schemas.microsoft.com/office/drawing/2014/main" id="{CB490181-50A6-43AD-B066-C3FB79E57211}"/>
                </a:ext>
              </a:extLst>
            </p:cNvPr>
            <p:cNvSpPr>
              <a:spLocks noChangeShapeType="1"/>
            </p:cNvSpPr>
            <p:nvPr/>
          </p:nvSpPr>
          <p:spPr bwMode="auto">
            <a:xfrm>
              <a:off x="1398" y="2903"/>
              <a:ext cx="102" cy="1"/>
            </a:xfrm>
            <a:prstGeom prst="line">
              <a:avLst/>
            </a:prstGeom>
            <a:noFill/>
            <a:ln w="9525">
              <a:solidFill>
                <a:srgbClr val="000000"/>
              </a:solidFill>
              <a:round/>
              <a:headEnd/>
              <a:tailEnd/>
            </a:ln>
          </p:spPr>
          <p:txBody>
            <a:bodyPr/>
            <a:lstStyle/>
            <a:p>
              <a:endParaRPr lang="en-US"/>
            </a:p>
          </p:txBody>
        </p:sp>
        <p:sp>
          <p:nvSpPr>
            <p:cNvPr id="59" name="Line 95">
              <a:extLst>
                <a:ext uri="{FF2B5EF4-FFF2-40B4-BE49-F238E27FC236}">
                  <a16:creationId xmlns:a16="http://schemas.microsoft.com/office/drawing/2014/main" id="{96AE5900-8CCB-4AA5-AC5A-6A13CB116508}"/>
                </a:ext>
              </a:extLst>
            </p:cNvPr>
            <p:cNvSpPr>
              <a:spLocks noChangeShapeType="1"/>
            </p:cNvSpPr>
            <p:nvPr/>
          </p:nvSpPr>
          <p:spPr bwMode="auto">
            <a:xfrm>
              <a:off x="1398" y="3005"/>
              <a:ext cx="102" cy="1"/>
            </a:xfrm>
            <a:prstGeom prst="line">
              <a:avLst/>
            </a:prstGeom>
            <a:noFill/>
            <a:ln w="9525">
              <a:solidFill>
                <a:srgbClr val="000000"/>
              </a:solidFill>
              <a:round/>
              <a:headEnd/>
              <a:tailEnd/>
            </a:ln>
          </p:spPr>
          <p:txBody>
            <a:bodyPr/>
            <a:lstStyle/>
            <a:p>
              <a:endParaRPr lang="en-US"/>
            </a:p>
          </p:txBody>
        </p:sp>
        <p:sp>
          <p:nvSpPr>
            <p:cNvPr id="60" name="Line 96">
              <a:extLst>
                <a:ext uri="{FF2B5EF4-FFF2-40B4-BE49-F238E27FC236}">
                  <a16:creationId xmlns:a16="http://schemas.microsoft.com/office/drawing/2014/main" id="{BDEA95F3-7BC4-4625-8387-08DFDEF6EAE5}"/>
                </a:ext>
              </a:extLst>
            </p:cNvPr>
            <p:cNvSpPr>
              <a:spLocks noChangeShapeType="1"/>
            </p:cNvSpPr>
            <p:nvPr/>
          </p:nvSpPr>
          <p:spPr bwMode="auto">
            <a:xfrm flipV="1">
              <a:off x="2167" y="2846"/>
              <a:ext cx="199" cy="6"/>
            </a:xfrm>
            <a:prstGeom prst="line">
              <a:avLst/>
            </a:prstGeom>
            <a:noFill/>
            <a:ln w="20638">
              <a:solidFill>
                <a:srgbClr val="0000FF"/>
              </a:solidFill>
              <a:round/>
              <a:headEnd/>
              <a:tailEnd/>
            </a:ln>
          </p:spPr>
          <p:txBody>
            <a:bodyPr/>
            <a:lstStyle/>
            <a:p>
              <a:endParaRPr lang="en-US"/>
            </a:p>
          </p:txBody>
        </p:sp>
        <p:sp>
          <p:nvSpPr>
            <p:cNvPr id="61" name="Rectangle 98">
              <a:extLst>
                <a:ext uri="{FF2B5EF4-FFF2-40B4-BE49-F238E27FC236}">
                  <a16:creationId xmlns:a16="http://schemas.microsoft.com/office/drawing/2014/main" id="{7E56CEF0-CA57-4E71-8E94-B312311AA863}"/>
                </a:ext>
              </a:extLst>
            </p:cNvPr>
            <p:cNvSpPr>
              <a:spLocks noChangeArrowheads="1"/>
            </p:cNvSpPr>
            <p:nvPr/>
          </p:nvSpPr>
          <p:spPr bwMode="auto">
            <a:xfrm>
              <a:off x="2417" y="2771"/>
              <a:ext cx="459" cy="155"/>
            </a:xfrm>
            <a:prstGeom prst="rect">
              <a:avLst/>
            </a:prstGeom>
            <a:noFill/>
            <a:ln w="9525">
              <a:noFill/>
              <a:miter lim="800000"/>
              <a:headEnd/>
              <a:tailEnd/>
            </a:ln>
          </p:spPr>
          <p:txBody>
            <a:bodyPr wrap="none" lIns="0" tIns="0" rIns="0" bIns="0">
              <a:spAutoFit/>
            </a:bodyPr>
            <a:lstStyle/>
            <a:p>
              <a:r>
                <a:rPr lang="en-US" sz="1600">
                  <a:solidFill>
                    <a:srgbClr val="0000FF"/>
                  </a:solidFill>
                </a:rPr>
                <a:t>f(A,B,C)</a:t>
              </a:r>
              <a:endParaRPr lang="en-US" sz="3200"/>
            </a:p>
          </p:txBody>
        </p:sp>
        <p:sp>
          <p:nvSpPr>
            <p:cNvPr id="62" name="Rectangle 101">
              <a:extLst>
                <a:ext uri="{FF2B5EF4-FFF2-40B4-BE49-F238E27FC236}">
                  <a16:creationId xmlns:a16="http://schemas.microsoft.com/office/drawing/2014/main" id="{203A1AFE-2E61-48A1-9625-A66EBB855654}"/>
                </a:ext>
              </a:extLst>
            </p:cNvPr>
            <p:cNvSpPr>
              <a:spLocks noChangeArrowheads="1"/>
            </p:cNvSpPr>
            <p:nvPr/>
          </p:nvSpPr>
          <p:spPr bwMode="auto">
            <a:xfrm>
              <a:off x="1705" y="2789"/>
              <a:ext cx="259" cy="155"/>
            </a:xfrm>
            <a:prstGeom prst="rect">
              <a:avLst/>
            </a:prstGeom>
            <a:noFill/>
            <a:ln w="9525">
              <a:noFill/>
              <a:miter lim="800000"/>
              <a:headEnd/>
              <a:tailEnd/>
            </a:ln>
          </p:spPr>
          <p:txBody>
            <a:bodyPr wrap="none" lIns="0" tIns="0" rIns="0" bIns="0">
              <a:spAutoFit/>
            </a:bodyPr>
            <a:lstStyle/>
            <a:p>
              <a:r>
                <a:rPr lang="en-US" sz="1600" dirty="0">
                  <a:solidFill>
                    <a:srgbClr val="0000FF"/>
                  </a:solidFill>
                </a:rPr>
                <a:t>4 x 1</a:t>
              </a:r>
              <a:endParaRPr lang="en-US" sz="3200" dirty="0"/>
            </a:p>
          </p:txBody>
        </p:sp>
        <p:sp>
          <p:nvSpPr>
            <p:cNvPr id="63" name="Rectangle 104">
              <a:extLst>
                <a:ext uri="{FF2B5EF4-FFF2-40B4-BE49-F238E27FC236}">
                  <a16:creationId xmlns:a16="http://schemas.microsoft.com/office/drawing/2014/main" id="{E54248E8-699F-40AA-BF54-6FF491DF34EA}"/>
                </a:ext>
              </a:extLst>
            </p:cNvPr>
            <p:cNvSpPr>
              <a:spLocks noChangeArrowheads="1"/>
            </p:cNvSpPr>
            <p:nvPr/>
          </p:nvSpPr>
          <p:spPr bwMode="auto">
            <a:xfrm>
              <a:off x="1699" y="2890"/>
              <a:ext cx="301" cy="155"/>
            </a:xfrm>
            <a:prstGeom prst="rect">
              <a:avLst/>
            </a:prstGeom>
            <a:noFill/>
            <a:ln w="9525">
              <a:noFill/>
              <a:miter lim="800000"/>
              <a:headEnd/>
              <a:tailEnd/>
            </a:ln>
          </p:spPr>
          <p:txBody>
            <a:bodyPr wrap="none" lIns="0" tIns="0" rIns="0" bIns="0">
              <a:spAutoFit/>
            </a:bodyPr>
            <a:lstStyle/>
            <a:p>
              <a:r>
                <a:rPr lang="en-US" sz="1600" dirty="0">
                  <a:solidFill>
                    <a:srgbClr val="0000FF"/>
                  </a:solidFill>
                </a:rPr>
                <a:t>MUX</a:t>
              </a:r>
              <a:endParaRPr lang="en-US" sz="3200" dirty="0"/>
            </a:p>
          </p:txBody>
        </p:sp>
        <p:sp>
          <p:nvSpPr>
            <p:cNvPr id="64" name="Rectangle 107">
              <a:extLst>
                <a:ext uri="{FF2B5EF4-FFF2-40B4-BE49-F238E27FC236}">
                  <a16:creationId xmlns:a16="http://schemas.microsoft.com/office/drawing/2014/main" id="{1AF47944-9D6C-4CE5-B234-5DDD12BBD439}"/>
                </a:ext>
              </a:extLst>
            </p:cNvPr>
            <p:cNvSpPr>
              <a:spLocks noChangeArrowheads="1"/>
            </p:cNvSpPr>
            <p:nvPr/>
          </p:nvSpPr>
          <p:spPr bwMode="auto">
            <a:xfrm>
              <a:off x="2064" y="2795"/>
              <a:ext cx="93" cy="155"/>
            </a:xfrm>
            <a:prstGeom prst="rect">
              <a:avLst/>
            </a:prstGeom>
            <a:noFill/>
            <a:ln w="9525">
              <a:noFill/>
              <a:miter lim="800000"/>
              <a:headEnd/>
              <a:tailEnd/>
            </a:ln>
          </p:spPr>
          <p:txBody>
            <a:bodyPr wrap="none" lIns="0" tIns="0" rIns="0" bIns="0">
              <a:spAutoFit/>
            </a:bodyPr>
            <a:lstStyle/>
            <a:p>
              <a:r>
                <a:rPr lang="en-US" sz="1600">
                  <a:solidFill>
                    <a:srgbClr val="0000FF"/>
                  </a:solidFill>
                </a:rPr>
                <a:t>Y</a:t>
              </a:r>
              <a:endParaRPr lang="en-US" sz="3200"/>
            </a:p>
          </p:txBody>
        </p:sp>
        <p:sp>
          <p:nvSpPr>
            <p:cNvPr id="65" name="Rectangle 114">
              <a:extLst>
                <a:ext uri="{FF2B5EF4-FFF2-40B4-BE49-F238E27FC236}">
                  <a16:creationId xmlns:a16="http://schemas.microsoft.com/office/drawing/2014/main" id="{C2DFFAFD-B108-4324-9B5C-06AF671CC413}"/>
                </a:ext>
              </a:extLst>
            </p:cNvPr>
            <p:cNvSpPr>
              <a:spLocks noChangeArrowheads="1"/>
            </p:cNvSpPr>
            <p:nvPr/>
          </p:nvSpPr>
          <p:spPr bwMode="auto">
            <a:xfrm>
              <a:off x="1699" y="3100"/>
              <a:ext cx="160" cy="134"/>
            </a:xfrm>
            <a:prstGeom prst="rect">
              <a:avLst/>
            </a:prstGeom>
            <a:noFill/>
            <a:ln w="9525">
              <a:noFill/>
              <a:miter lim="800000"/>
              <a:headEnd/>
              <a:tailEnd/>
            </a:ln>
          </p:spPr>
          <p:txBody>
            <a:bodyPr/>
            <a:lstStyle/>
            <a:p>
              <a:endParaRPr lang="en-US"/>
            </a:p>
          </p:txBody>
        </p:sp>
        <p:sp>
          <p:nvSpPr>
            <p:cNvPr id="66" name="Rectangle 115">
              <a:extLst>
                <a:ext uri="{FF2B5EF4-FFF2-40B4-BE49-F238E27FC236}">
                  <a16:creationId xmlns:a16="http://schemas.microsoft.com/office/drawing/2014/main" id="{C80AF4D9-96FF-4159-8550-356C9A57E6CA}"/>
                </a:ext>
              </a:extLst>
            </p:cNvPr>
            <p:cNvSpPr>
              <a:spLocks noChangeArrowheads="1"/>
            </p:cNvSpPr>
            <p:nvPr/>
          </p:nvSpPr>
          <p:spPr bwMode="auto">
            <a:xfrm>
              <a:off x="1699" y="3100"/>
              <a:ext cx="136" cy="155"/>
            </a:xfrm>
            <a:prstGeom prst="rect">
              <a:avLst/>
            </a:prstGeom>
            <a:noFill/>
            <a:ln w="9525">
              <a:noFill/>
              <a:miter lim="800000"/>
              <a:headEnd/>
              <a:tailEnd/>
            </a:ln>
          </p:spPr>
          <p:txBody>
            <a:bodyPr wrap="none" lIns="0" tIns="0" rIns="0" bIns="0">
              <a:spAutoFit/>
            </a:bodyPr>
            <a:lstStyle/>
            <a:p>
              <a:r>
                <a:rPr lang="en-US" sz="1600">
                  <a:solidFill>
                    <a:srgbClr val="0000FF"/>
                  </a:solidFill>
                </a:rPr>
                <a:t>S1</a:t>
              </a:r>
              <a:endParaRPr lang="en-US" sz="3200"/>
            </a:p>
          </p:txBody>
        </p:sp>
        <p:sp>
          <p:nvSpPr>
            <p:cNvPr id="67" name="Rectangle 118">
              <a:extLst>
                <a:ext uri="{FF2B5EF4-FFF2-40B4-BE49-F238E27FC236}">
                  <a16:creationId xmlns:a16="http://schemas.microsoft.com/office/drawing/2014/main" id="{05B96D14-E722-4699-B9C1-2C3AB4D96DCC}"/>
                </a:ext>
              </a:extLst>
            </p:cNvPr>
            <p:cNvSpPr>
              <a:spLocks noChangeArrowheads="1"/>
            </p:cNvSpPr>
            <p:nvPr/>
          </p:nvSpPr>
          <p:spPr bwMode="auto">
            <a:xfrm>
              <a:off x="1885" y="3100"/>
              <a:ext cx="136" cy="155"/>
            </a:xfrm>
            <a:prstGeom prst="rect">
              <a:avLst/>
            </a:prstGeom>
            <a:noFill/>
            <a:ln w="9525">
              <a:noFill/>
              <a:miter lim="800000"/>
              <a:headEnd/>
              <a:tailEnd/>
            </a:ln>
          </p:spPr>
          <p:txBody>
            <a:bodyPr wrap="none" lIns="0" tIns="0" rIns="0" bIns="0">
              <a:spAutoFit/>
            </a:bodyPr>
            <a:lstStyle/>
            <a:p>
              <a:r>
                <a:rPr lang="en-US" sz="1600">
                  <a:solidFill>
                    <a:srgbClr val="0000FF"/>
                  </a:solidFill>
                </a:rPr>
                <a:t>S0</a:t>
              </a:r>
              <a:endParaRPr lang="en-US" sz="3200"/>
            </a:p>
          </p:txBody>
        </p:sp>
        <p:grpSp>
          <p:nvGrpSpPr>
            <p:cNvPr id="68" name="Group 147">
              <a:extLst>
                <a:ext uri="{FF2B5EF4-FFF2-40B4-BE49-F238E27FC236}">
                  <a16:creationId xmlns:a16="http://schemas.microsoft.com/office/drawing/2014/main" id="{3AE9A6DD-2552-4F9B-BE56-CD1BF8C58179}"/>
                </a:ext>
              </a:extLst>
            </p:cNvPr>
            <p:cNvGrpSpPr>
              <a:grpSpLocks/>
            </p:cNvGrpSpPr>
            <p:nvPr/>
          </p:nvGrpSpPr>
          <p:grpSpPr bwMode="auto">
            <a:xfrm>
              <a:off x="1244" y="2649"/>
              <a:ext cx="154" cy="407"/>
              <a:chOff x="1090" y="2649"/>
              <a:chExt cx="154" cy="407"/>
            </a:xfrm>
          </p:grpSpPr>
          <p:sp>
            <p:nvSpPr>
              <p:cNvPr id="77" name="Freeform 125">
                <a:extLst>
                  <a:ext uri="{FF2B5EF4-FFF2-40B4-BE49-F238E27FC236}">
                    <a16:creationId xmlns:a16="http://schemas.microsoft.com/office/drawing/2014/main" id="{6D61674E-4BB6-4F0D-BE06-A15B8D104B4D}"/>
                  </a:ext>
                </a:extLst>
              </p:cNvPr>
              <p:cNvSpPr>
                <a:spLocks/>
              </p:cNvSpPr>
              <p:nvPr/>
            </p:nvSpPr>
            <p:spPr bwMode="auto">
              <a:xfrm>
                <a:off x="1141" y="2649"/>
                <a:ext cx="103" cy="153"/>
              </a:xfrm>
              <a:custGeom>
                <a:avLst/>
                <a:gdLst>
                  <a:gd name="T0" fmla="*/ 0 w 16"/>
                  <a:gd name="T1" fmla="*/ 153 h 24"/>
                  <a:gd name="T2" fmla="*/ 103 w 16"/>
                  <a:gd name="T3" fmla="*/ 0 h 24"/>
                  <a:gd name="T4" fmla="*/ 0 60000 65536"/>
                  <a:gd name="T5" fmla="*/ 0 60000 65536"/>
                  <a:gd name="T6" fmla="*/ 0 w 16"/>
                  <a:gd name="T7" fmla="*/ 0 h 24"/>
                  <a:gd name="T8" fmla="*/ 16 w 16"/>
                  <a:gd name="T9" fmla="*/ 24 h 24"/>
                </a:gdLst>
                <a:ahLst/>
                <a:cxnLst>
                  <a:cxn ang="T4">
                    <a:pos x="T0" y="T1"/>
                  </a:cxn>
                  <a:cxn ang="T5">
                    <a:pos x="T2" y="T3"/>
                  </a:cxn>
                </a:cxnLst>
                <a:rect l="T6" t="T7" r="T8" b="T9"/>
                <a:pathLst>
                  <a:path w="16" h="24">
                    <a:moveTo>
                      <a:pt x="0" y="24"/>
                    </a:moveTo>
                    <a:cubicBezTo>
                      <a:pt x="0" y="11"/>
                      <a:pt x="7" y="0"/>
                      <a:pt x="16" y="0"/>
                    </a:cubicBezTo>
                  </a:path>
                </a:pathLst>
              </a:custGeom>
              <a:noFill/>
              <a:ln w="20638">
                <a:solidFill>
                  <a:srgbClr val="0000FF"/>
                </a:solidFill>
                <a:round/>
                <a:headEnd/>
                <a:tailEnd/>
              </a:ln>
            </p:spPr>
            <p:txBody>
              <a:bodyPr/>
              <a:lstStyle/>
              <a:p>
                <a:endParaRPr lang="en-US"/>
              </a:p>
            </p:txBody>
          </p:sp>
          <p:sp>
            <p:nvSpPr>
              <p:cNvPr id="78" name="Freeform 126">
                <a:extLst>
                  <a:ext uri="{FF2B5EF4-FFF2-40B4-BE49-F238E27FC236}">
                    <a16:creationId xmlns:a16="http://schemas.microsoft.com/office/drawing/2014/main" id="{72CF511E-BDA2-4072-A52F-61A55F4FAA2F}"/>
                  </a:ext>
                </a:extLst>
              </p:cNvPr>
              <p:cNvSpPr>
                <a:spLocks/>
              </p:cNvSpPr>
              <p:nvPr/>
            </p:nvSpPr>
            <p:spPr bwMode="auto">
              <a:xfrm>
                <a:off x="1141" y="2903"/>
                <a:ext cx="103" cy="153"/>
              </a:xfrm>
              <a:custGeom>
                <a:avLst/>
                <a:gdLst>
                  <a:gd name="T0" fmla="*/ 103 w 16"/>
                  <a:gd name="T1" fmla="*/ 153 h 24"/>
                  <a:gd name="T2" fmla="*/ 0 w 16"/>
                  <a:gd name="T3" fmla="*/ 0 h 24"/>
                  <a:gd name="T4" fmla="*/ 0 w 16"/>
                  <a:gd name="T5" fmla="*/ 0 h 24"/>
                  <a:gd name="T6" fmla="*/ 0 60000 65536"/>
                  <a:gd name="T7" fmla="*/ 0 60000 65536"/>
                  <a:gd name="T8" fmla="*/ 0 60000 65536"/>
                  <a:gd name="T9" fmla="*/ 0 w 16"/>
                  <a:gd name="T10" fmla="*/ 0 h 24"/>
                  <a:gd name="T11" fmla="*/ 16 w 16"/>
                  <a:gd name="T12" fmla="*/ 24 h 24"/>
                </a:gdLst>
                <a:ahLst/>
                <a:cxnLst>
                  <a:cxn ang="T6">
                    <a:pos x="T0" y="T1"/>
                  </a:cxn>
                  <a:cxn ang="T7">
                    <a:pos x="T2" y="T3"/>
                  </a:cxn>
                  <a:cxn ang="T8">
                    <a:pos x="T4" y="T5"/>
                  </a:cxn>
                </a:cxnLst>
                <a:rect l="T9" t="T10" r="T11" b="T12"/>
                <a:pathLst>
                  <a:path w="16" h="24">
                    <a:moveTo>
                      <a:pt x="16" y="24"/>
                    </a:moveTo>
                    <a:cubicBezTo>
                      <a:pt x="7" y="24"/>
                      <a:pt x="0" y="14"/>
                      <a:pt x="0" y="0"/>
                    </a:cubicBezTo>
                    <a:cubicBezTo>
                      <a:pt x="0" y="0"/>
                      <a:pt x="0" y="0"/>
                      <a:pt x="0" y="0"/>
                    </a:cubicBezTo>
                  </a:path>
                </a:pathLst>
              </a:custGeom>
              <a:noFill/>
              <a:ln w="20638">
                <a:solidFill>
                  <a:srgbClr val="0000FF"/>
                </a:solidFill>
                <a:round/>
                <a:headEnd/>
                <a:tailEnd/>
              </a:ln>
            </p:spPr>
            <p:txBody>
              <a:bodyPr/>
              <a:lstStyle/>
              <a:p>
                <a:endParaRPr lang="en-US"/>
              </a:p>
            </p:txBody>
          </p:sp>
          <p:sp>
            <p:nvSpPr>
              <p:cNvPr id="79" name="Freeform 127">
                <a:extLst>
                  <a:ext uri="{FF2B5EF4-FFF2-40B4-BE49-F238E27FC236}">
                    <a16:creationId xmlns:a16="http://schemas.microsoft.com/office/drawing/2014/main" id="{527E2D2F-6535-491D-9998-22316B2EA85C}"/>
                  </a:ext>
                </a:extLst>
              </p:cNvPr>
              <p:cNvSpPr>
                <a:spLocks/>
              </p:cNvSpPr>
              <p:nvPr/>
            </p:nvSpPr>
            <p:spPr bwMode="auto">
              <a:xfrm>
                <a:off x="1090" y="2852"/>
                <a:ext cx="51" cy="51"/>
              </a:xfrm>
              <a:custGeom>
                <a:avLst/>
                <a:gdLst>
                  <a:gd name="T0" fmla="*/ 0 w 8"/>
                  <a:gd name="T1" fmla="*/ 0 h 8"/>
                  <a:gd name="T2" fmla="*/ 51 w 8"/>
                  <a:gd name="T3" fmla="*/ 51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0" y="0"/>
                    </a:moveTo>
                    <a:cubicBezTo>
                      <a:pt x="4" y="0"/>
                      <a:pt x="8" y="4"/>
                      <a:pt x="8" y="8"/>
                    </a:cubicBezTo>
                  </a:path>
                </a:pathLst>
              </a:custGeom>
              <a:noFill/>
              <a:ln w="20638">
                <a:solidFill>
                  <a:srgbClr val="0000FF"/>
                </a:solidFill>
                <a:round/>
                <a:headEnd/>
                <a:tailEnd/>
              </a:ln>
            </p:spPr>
            <p:txBody>
              <a:bodyPr/>
              <a:lstStyle/>
              <a:p>
                <a:endParaRPr lang="en-US"/>
              </a:p>
            </p:txBody>
          </p:sp>
          <p:sp>
            <p:nvSpPr>
              <p:cNvPr id="80" name="Freeform 128">
                <a:extLst>
                  <a:ext uri="{FF2B5EF4-FFF2-40B4-BE49-F238E27FC236}">
                    <a16:creationId xmlns:a16="http://schemas.microsoft.com/office/drawing/2014/main" id="{3943A1A8-99B0-463B-8D5B-F8C1BA50C0C2}"/>
                  </a:ext>
                </a:extLst>
              </p:cNvPr>
              <p:cNvSpPr>
                <a:spLocks/>
              </p:cNvSpPr>
              <p:nvPr/>
            </p:nvSpPr>
            <p:spPr bwMode="auto">
              <a:xfrm>
                <a:off x="1090" y="2802"/>
                <a:ext cx="51" cy="50"/>
              </a:xfrm>
              <a:custGeom>
                <a:avLst/>
                <a:gdLst>
                  <a:gd name="T0" fmla="*/ 51 w 8"/>
                  <a:gd name="T1" fmla="*/ 0 h 8"/>
                  <a:gd name="T2" fmla="*/ 0 w 8"/>
                  <a:gd name="T3" fmla="*/ 50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8" y="0"/>
                    </a:moveTo>
                    <a:cubicBezTo>
                      <a:pt x="8" y="5"/>
                      <a:pt x="4" y="8"/>
                      <a:pt x="0" y="8"/>
                    </a:cubicBezTo>
                  </a:path>
                </a:pathLst>
              </a:custGeom>
              <a:noFill/>
              <a:ln w="20638">
                <a:solidFill>
                  <a:srgbClr val="0000FF"/>
                </a:solidFill>
                <a:round/>
                <a:headEnd/>
                <a:tailEnd/>
              </a:ln>
            </p:spPr>
            <p:txBody>
              <a:bodyPr/>
              <a:lstStyle/>
              <a:p>
                <a:endParaRPr lang="en-US"/>
              </a:p>
            </p:txBody>
          </p:sp>
        </p:grpSp>
        <p:sp>
          <p:nvSpPr>
            <p:cNvPr id="69" name="Rectangle 131">
              <a:extLst>
                <a:ext uri="{FF2B5EF4-FFF2-40B4-BE49-F238E27FC236}">
                  <a16:creationId xmlns:a16="http://schemas.microsoft.com/office/drawing/2014/main" id="{18A48DCF-C4D4-4650-A2F3-31D14004B85D}"/>
                </a:ext>
              </a:extLst>
            </p:cNvPr>
            <p:cNvSpPr>
              <a:spLocks noChangeArrowheads="1"/>
            </p:cNvSpPr>
            <p:nvPr/>
          </p:nvSpPr>
          <p:spPr bwMode="auto">
            <a:xfrm>
              <a:off x="672" y="3696"/>
              <a:ext cx="86" cy="155"/>
            </a:xfrm>
            <a:prstGeom prst="rect">
              <a:avLst/>
            </a:prstGeom>
            <a:noFill/>
            <a:ln w="9525">
              <a:noFill/>
              <a:miter lim="800000"/>
              <a:headEnd/>
              <a:tailEnd/>
            </a:ln>
          </p:spPr>
          <p:txBody>
            <a:bodyPr wrap="none" lIns="0" tIns="0" rIns="0" bIns="0">
              <a:spAutoFit/>
            </a:bodyPr>
            <a:lstStyle/>
            <a:p>
              <a:r>
                <a:rPr lang="en-US" sz="1600">
                  <a:solidFill>
                    <a:srgbClr val="0000FF"/>
                  </a:solidFill>
                </a:rPr>
                <a:t>B</a:t>
              </a:r>
              <a:endParaRPr lang="en-US" sz="3200"/>
            </a:p>
          </p:txBody>
        </p:sp>
        <p:sp>
          <p:nvSpPr>
            <p:cNvPr id="70" name="Rectangle 132">
              <a:extLst>
                <a:ext uri="{FF2B5EF4-FFF2-40B4-BE49-F238E27FC236}">
                  <a16:creationId xmlns:a16="http://schemas.microsoft.com/office/drawing/2014/main" id="{012128BC-EB37-4243-B487-A265D6590BEC}"/>
                </a:ext>
              </a:extLst>
            </p:cNvPr>
            <p:cNvSpPr>
              <a:spLocks noChangeArrowheads="1"/>
            </p:cNvSpPr>
            <p:nvPr/>
          </p:nvSpPr>
          <p:spPr bwMode="auto">
            <a:xfrm>
              <a:off x="975" y="3253"/>
              <a:ext cx="26" cy="125"/>
            </a:xfrm>
            <a:prstGeom prst="rect">
              <a:avLst/>
            </a:prstGeom>
            <a:noFill/>
            <a:ln w="9525">
              <a:noFill/>
              <a:miter lim="800000"/>
              <a:headEnd/>
              <a:tailEnd/>
            </a:ln>
          </p:spPr>
          <p:txBody>
            <a:bodyPr wrap="none" lIns="0" tIns="0" rIns="0" bIns="0">
              <a:spAutoFit/>
            </a:bodyPr>
            <a:lstStyle/>
            <a:p>
              <a:r>
                <a:rPr lang="en-US" sz="1300">
                  <a:solidFill>
                    <a:srgbClr val="0000FF"/>
                  </a:solidFill>
                </a:rPr>
                <a:t> </a:t>
              </a:r>
              <a:endParaRPr lang="en-US"/>
            </a:p>
          </p:txBody>
        </p:sp>
        <p:sp>
          <p:nvSpPr>
            <p:cNvPr id="71" name="Rectangle 134">
              <a:extLst>
                <a:ext uri="{FF2B5EF4-FFF2-40B4-BE49-F238E27FC236}">
                  <a16:creationId xmlns:a16="http://schemas.microsoft.com/office/drawing/2014/main" id="{78DBBD2B-FBF1-4BD8-8D26-09482B47B0BF}"/>
                </a:ext>
              </a:extLst>
            </p:cNvPr>
            <p:cNvSpPr>
              <a:spLocks noChangeArrowheads="1"/>
            </p:cNvSpPr>
            <p:nvPr/>
          </p:nvSpPr>
          <p:spPr bwMode="auto">
            <a:xfrm>
              <a:off x="672" y="3504"/>
              <a:ext cx="93" cy="155"/>
            </a:xfrm>
            <a:prstGeom prst="rect">
              <a:avLst/>
            </a:prstGeom>
            <a:noFill/>
            <a:ln w="9525">
              <a:noFill/>
              <a:miter lim="800000"/>
              <a:headEnd/>
              <a:tailEnd/>
            </a:ln>
          </p:spPr>
          <p:txBody>
            <a:bodyPr wrap="none" lIns="0" tIns="0" rIns="0" bIns="0">
              <a:spAutoFit/>
            </a:bodyPr>
            <a:lstStyle/>
            <a:p>
              <a:r>
                <a:rPr lang="en-US" sz="1600">
                  <a:solidFill>
                    <a:srgbClr val="0000FF"/>
                  </a:solidFill>
                </a:rPr>
                <a:t>A</a:t>
              </a:r>
              <a:endParaRPr lang="en-US" sz="3200"/>
            </a:p>
          </p:txBody>
        </p:sp>
        <p:sp>
          <p:nvSpPr>
            <p:cNvPr id="72" name="Rectangle 135">
              <a:extLst>
                <a:ext uri="{FF2B5EF4-FFF2-40B4-BE49-F238E27FC236}">
                  <a16:creationId xmlns:a16="http://schemas.microsoft.com/office/drawing/2014/main" id="{CC5BBC18-47E2-4424-9C43-E20FB9BA4270}"/>
                </a:ext>
              </a:extLst>
            </p:cNvPr>
            <p:cNvSpPr>
              <a:spLocks noChangeArrowheads="1"/>
            </p:cNvSpPr>
            <p:nvPr/>
          </p:nvSpPr>
          <p:spPr bwMode="auto">
            <a:xfrm>
              <a:off x="487" y="2764"/>
              <a:ext cx="711" cy="155"/>
            </a:xfrm>
            <a:prstGeom prst="rect">
              <a:avLst/>
            </a:prstGeom>
            <a:noFill/>
            <a:ln w="9525">
              <a:noFill/>
              <a:miter lim="800000"/>
              <a:headEnd/>
              <a:tailEnd/>
            </a:ln>
          </p:spPr>
          <p:txBody>
            <a:bodyPr wrap="none" lIns="0" tIns="0" rIns="0" bIns="0">
              <a:spAutoFit/>
            </a:bodyPr>
            <a:lstStyle/>
            <a:p>
              <a:r>
                <a:rPr lang="en-US" sz="1600" dirty="0">
                  <a:solidFill>
                    <a:srgbClr val="0000FF"/>
                  </a:solidFill>
                </a:rPr>
                <a:t> 0, 1, C, or C’</a:t>
              </a:r>
              <a:endParaRPr lang="en-US" sz="3200" dirty="0"/>
            </a:p>
          </p:txBody>
        </p:sp>
        <p:sp>
          <p:nvSpPr>
            <p:cNvPr id="73" name="Line 143">
              <a:extLst>
                <a:ext uri="{FF2B5EF4-FFF2-40B4-BE49-F238E27FC236}">
                  <a16:creationId xmlns:a16="http://schemas.microsoft.com/office/drawing/2014/main" id="{F0042ACD-52C1-4D75-A4A5-766206A286C6}"/>
                </a:ext>
              </a:extLst>
            </p:cNvPr>
            <p:cNvSpPr>
              <a:spLocks noChangeShapeType="1"/>
            </p:cNvSpPr>
            <p:nvPr/>
          </p:nvSpPr>
          <p:spPr bwMode="auto">
            <a:xfrm>
              <a:off x="816" y="3600"/>
              <a:ext cx="912" cy="0"/>
            </a:xfrm>
            <a:prstGeom prst="line">
              <a:avLst/>
            </a:prstGeom>
            <a:noFill/>
            <a:ln w="19050">
              <a:solidFill>
                <a:schemeClr val="accent2"/>
              </a:solidFill>
              <a:round/>
              <a:headEnd/>
              <a:tailEnd/>
            </a:ln>
          </p:spPr>
          <p:txBody>
            <a:bodyPr/>
            <a:lstStyle/>
            <a:p>
              <a:endParaRPr lang="en-US"/>
            </a:p>
          </p:txBody>
        </p:sp>
        <p:sp>
          <p:nvSpPr>
            <p:cNvPr id="74" name="Line 144">
              <a:extLst>
                <a:ext uri="{FF2B5EF4-FFF2-40B4-BE49-F238E27FC236}">
                  <a16:creationId xmlns:a16="http://schemas.microsoft.com/office/drawing/2014/main" id="{56C24EB6-5634-47FF-9108-7DF8B19406FF}"/>
                </a:ext>
              </a:extLst>
            </p:cNvPr>
            <p:cNvSpPr>
              <a:spLocks noChangeShapeType="1"/>
            </p:cNvSpPr>
            <p:nvPr/>
          </p:nvSpPr>
          <p:spPr bwMode="auto">
            <a:xfrm>
              <a:off x="816" y="3744"/>
              <a:ext cx="1104" cy="0"/>
            </a:xfrm>
            <a:prstGeom prst="line">
              <a:avLst/>
            </a:prstGeom>
            <a:noFill/>
            <a:ln w="19050">
              <a:solidFill>
                <a:schemeClr val="accent2"/>
              </a:solidFill>
              <a:round/>
              <a:headEnd/>
              <a:tailEnd/>
            </a:ln>
          </p:spPr>
          <p:txBody>
            <a:bodyPr/>
            <a:lstStyle/>
            <a:p>
              <a:endParaRPr lang="en-US"/>
            </a:p>
          </p:txBody>
        </p:sp>
        <p:sp>
          <p:nvSpPr>
            <p:cNvPr id="75" name="Line 145">
              <a:extLst>
                <a:ext uri="{FF2B5EF4-FFF2-40B4-BE49-F238E27FC236}">
                  <a16:creationId xmlns:a16="http://schemas.microsoft.com/office/drawing/2014/main" id="{3863BC41-E0A9-40B9-81FE-BAC33F6AE9C6}"/>
                </a:ext>
              </a:extLst>
            </p:cNvPr>
            <p:cNvSpPr>
              <a:spLocks noChangeShapeType="1"/>
            </p:cNvSpPr>
            <p:nvPr/>
          </p:nvSpPr>
          <p:spPr bwMode="auto">
            <a:xfrm>
              <a:off x="1728" y="3259"/>
              <a:ext cx="0" cy="341"/>
            </a:xfrm>
            <a:prstGeom prst="line">
              <a:avLst/>
            </a:prstGeom>
            <a:noFill/>
            <a:ln w="19050">
              <a:solidFill>
                <a:schemeClr val="accent2"/>
              </a:solidFill>
              <a:round/>
              <a:headEnd/>
              <a:tailEnd/>
            </a:ln>
          </p:spPr>
          <p:txBody>
            <a:bodyPr/>
            <a:lstStyle/>
            <a:p>
              <a:endParaRPr lang="en-US"/>
            </a:p>
          </p:txBody>
        </p:sp>
        <p:sp>
          <p:nvSpPr>
            <p:cNvPr id="76" name="Line 146">
              <a:extLst>
                <a:ext uri="{FF2B5EF4-FFF2-40B4-BE49-F238E27FC236}">
                  <a16:creationId xmlns:a16="http://schemas.microsoft.com/office/drawing/2014/main" id="{02F854CB-976C-4B69-B5AE-CDA5AFBD57B0}"/>
                </a:ext>
              </a:extLst>
            </p:cNvPr>
            <p:cNvSpPr>
              <a:spLocks noChangeShapeType="1"/>
            </p:cNvSpPr>
            <p:nvPr/>
          </p:nvSpPr>
          <p:spPr bwMode="auto">
            <a:xfrm>
              <a:off x="1920" y="3259"/>
              <a:ext cx="0" cy="485"/>
            </a:xfrm>
            <a:prstGeom prst="line">
              <a:avLst/>
            </a:prstGeom>
            <a:noFill/>
            <a:ln w="19050">
              <a:solidFill>
                <a:schemeClr val="accent2"/>
              </a:solidFill>
              <a:round/>
              <a:headEnd/>
              <a:tailEnd/>
            </a:ln>
          </p:spPr>
          <p:txBody>
            <a:bodyPr/>
            <a:lstStyle/>
            <a:p>
              <a:endParaRPr lang="en-US"/>
            </a:p>
          </p:txBody>
        </p:sp>
      </p:grpSp>
      <p:sp>
        <p:nvSpPr>
          <p:cNvPr id="81" name="TextBox 80">
            <a:extLst>
              <a:ext uri="{FF2B5EF4-FFF2-40B4-BE49-F238E27FC236}">
                <a16:creationId xmlns:a16="http://schemas.microsoft.com/office/drawing/2014/main" id="{03F334ED-86AC-4228-8FBC-208E2C0E352D}"/>
              </a:ext>
            </a:extLst>
          </p:cNvPr>
          <p:cNvSpPr txBox="1"/>
          <p:nvPr/>
        </p:nvSpPr>
        <p:spPr>
          <a:xfrm>
            <a:off x="1571417" y="3518148"/>
            <a:ext cx="301686" cy="769441"/>
          </a:xfrm>
          <a:prstGeom prst="rect">
            <a:avLst/>
          </a:prstGeom>
          <a:noFill/>
        </p:spPr>
        <p:txBody>
          <a:bodyPr wrap="none" rtlCol="0">
            <a:spAutoFit/>
          </a:bodyPr>
          <a:lstStyle/>
          <a:p>
            <a:r>
              <a:rPr lang="en-US" sz="1100" dirty="0">
                <a:solidFill>
                  <a:schemeClr val="accent2"/>
                </a:solidFill>
              </a:rPr>
              <a:t>I0</a:t>
            </a:r>
          </a:p>
          <a:p>
            <a:r>
              <a:rPr lang="en-US" sz="1100" dirty="0">
                <a:solidFill>
                  <a:schemeClr val="accent2"/>
                </a:solidFill>
              </a:rPr>
              <a:t>I1</a:t>
            </a:r>
          </a:p>
          <a:p>
            <a:r>
              <a:rPr lang="en-US" sz="1100" dirty="0">
                <a:solidFill>
                  <a:schemeClr val="accent2"/>
                </a:solidFill>
              </a:rPr>
              <a:t>I2</a:t>
            </a:r>
          </a:p>
          <a:p>
            <a:r>
              <a:rPr lang="en-US" sz="1100" dirty="0">
                <a:solidFill>
                  <a:schemeClr val="accent2"/>
                </a:solidFill>
              </a:rPr>
              <a:t>I3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8"/>
          <p:cNvSpPr>
            <a:spLocks noChangeArrowheads="1"/>
          </p:cNvSpPr>
          <p:nvPr/>
        </p:nvSpPr>
        <p:spPr bwMode="auto">
          <a:xfrm>
            <a:off x="0" y="381000"/>
            <a:ext cx="9144000" cy="3581400"/>
          </a:xfrm>
          <a:prstGeom prst="rect">
            <a:avLst/>
          </a:prstGeom>
          <a:noFill/>
          <a:ln w="9525">
            <a:noFill/>
            <a:miter lim="800000"/>
            <a:headEnd/>
            <a:tailEnd/>
          </a:ln>
        </p:spPr>
        <p:txBody>
          <a:bodyPr/>
          <a:lstStyle/>
          <a:p>
            <a:pPr marL="457200" indent="-457200">
              <a:lnSpc>
                <a:spcPct val="90000"/>
              </a:lnSpc>
              <a:spcBef>
                <a:spcPct val="20000"/>
              </a:spcBef>
              <a:tabLst>
                <a:tab pos="457200" algn="l"/>
                <a:tab pos="1143000" algn="l"/>
              </a:tabLst>
            </a:pPr>
            <a:r>
              <a:rPr lang="en-US" sz="2200" b="1" u="sng" dirty="0">
                <a:solidFill>
                  <a:schemeClr val="accent2"/>
                </a:solidFill>
                <a:sym typeface="Symbol" pitchFamily="18" charset="2"/>
              </a:rPr>
              <a:t>General procedure for implementing a Boolean function with a MUX</a:t>
            </a:r>
            <a:r>
              <a:rPr lang="en-US" sz="2200" b="1" dirty="0">
                <a:solidFill>
                  <a:schemeClr val="accent2"/>
                </a:solidFill>
                <a:sym typeface="Symbol" pitchFamily="18" charset="2"/>
              </a:rPr>
              <a:t> </a:t>
            </a:r>
          </a:p>
          <a:p>
            <a:pPr marL="457200" indent="-457200">
              <a:lnSpc>
                <a:spcPct val="90000"/>
              </a:lnSpc>
              <a:spcBef>
                <a:spcPct val="20000"/>
              </a:spcBef>
              <a:tabLst>
                <a:tab pos="457200" algn="l"/>
                <a:tab pos="1143000" algn="l"/>
              </a:tabLst>
            </a:pPr>
            <a:r>
              <a:rPr lang="en-US" sz="2200" dirty="0">
                <a:solidFill>
                  <a:schemeClr val="accent2"/>
                </a:solidFill>
                <a:sym typeface="Symbol" pitchFamily="18" charset="2"/>
              </a:rPr>
              <a:t>(for implementing a function of n variables using a MUX with n-1 select lines)</a:t>
            </a:r>
          </a:p>
          <a:p>
            <a:pPr marL="457200" indent="-457200">
              <a:lnSpc>
                <a:spcPct val="90000"/>
              </a:lnSpc>
              <a:spcBef>
                <a:spcPct val="20000"/>
              </a:spcBef>
              <a:buFontTx/>
              <a:buAutoNum type="arabicParenR"/>
              <a:tabLst>
                <a:tab pos="457200" algn="l"/>
                <a:tab pos="1143000" algn="l"/>
              </a:tabLst>
            </a:pPr>
            <a:r>
              <a:rPr lang="en-US" sz="2200" dirty="0">
                <a:solidFill>
                  <a:schemeClr val="accent2"/>
                </a:solidFill>
                <a:sym typeface="Symbol" pitchFamily="18" charset="2"/>
              </a:rPr>
              <a:t>List the truth table for the Boolean function.</a:t>
            </a:r>
          </a:p>
          <a:p>
            <a:pPr marL="457200" indent="-457200">
              <a:lnSpc>
                <a:spcPct val="90000"/>
              </a:lnSpc>
              <a:spcBef>
                <a:spcPct val="20000"/>
              </a:spcBef>
              <a:buFontTx/>
              <a:buAutoNum type="arabicParenR"/>
              <a:tabLst>
                <a:tab pos="457200" algn="l"/>
                <a:tab pos="1143000" algn="l"/>
              </a:tabLst>
            </a:pPr>
            <a:r>
              <a:rPr lang="en-US" sz="2200" dirty="0">
                <a:solidFill>
                  <a:schemeClr val="accent2"/>
                </a:solidFill>
                <a:sym typeface="Symbol" pitchFamily="18" charset="2"/>
              </a:rPr>
              <a:t>The first n-1 variables are applied to the select lines as inputs.</a:t>
            </a:r>
          </a:p>
          <a:p>
            <a:pPr marL="457200" indent="-457200">
              <a:lnSpc>
                <a:spcPct val="90000"/>
              </a:lnSpc>
              <a:spcBef>
                <a:spcPct val="20000"/>
              </a:spcBef>
              <a:buFontTx/>
              <a:buAutoNum type="arabicParenR"/>
              <a:tabLst>
                <a:tab pos="457200" algn="l"/>
                <a:tab pos="1143000" algn="l"/>
              </a:tabLst>
            </a:pPr>
            <a:r>
              <a:rPr lang="en-US" sz="2200" dirty="0">
                <a:solidFill>
                  <a:schemeClr val="accent2"/>
                </a:solidFill>
                <a:sym typeface="Symbol" pitchFamily="18" charset="2"/>
              </a:rPr>
              <a:t>For each combination of the selection inputs, evaluate the output F in terms of a function of the remaining input variable.  If the variable is X, then F will be expresses as 0, 1, X, or X’.  These values are then applied to the 2</a:t>
            </a:r>
            <a:r>
              <a:rPr lang="en-US" sz="2200" baseline="30000" dirty="0">
                <a:solidFill>
                  <a:schemeClr val="accent2"/>
                </a:solidFill>
                <a:sym typeface="Symbol" pitchFamily="18" charset="2"/>
              </a:rPr>
              <a:t>n-1</a:t>
            </a:r>
            <a:r>
              <a:rPr lang="en-US" sz="2200" dirty="0">
                <a:solidFill>
                  <a:schemeClr val="accent2"/>
                </a:solidFill>
                <a:sym typeface="Symbol" pitchFamily="18" charset="2"/>
              </a:rPr>
              <a:t> inputs.</a:t>
            </a:r>
          </a:p>
          <a:p>
            <a:pPr marL="457200" indent="-457200">
              <a:lnSpc>
                <a:spcPct val="90000"/>
              </a:lnSpc>
              <a:spcBef>
                <a:spcPct val="20000"/>
              </a:spcBef>
              <a:tabLst>
                <a:tab pos="457200" algn="l"/>
                <a:tab pos="1143000" algn="l"/>
              </a:tabLst>
            </a:pPr>
            <a:r>
              <a:rPr lang="en-US" sz="2200" dirty="0">
                <a:solidFill>
                  <a:schemeClr val="accent2"/>
                </a:solidFill>
                <a:sym typeface="Symbol" pitchFamily="18" charset="2"/>
              </a:rPr>
              <a:t>The circuit generated is illustrated below for functions of 3 or 4 variables.</a:t>
            </a:r>
          </a:p>
        </p:txBody>
      </p:sp>
      <p:grpSp>
        <p:nvGrpSpPr>
          <p:cNvPr id="2" name="Group 150"/>
          <p:cNvGrpSpPr>
            <a:grpSpLocks/>
          </p:cNvGrpSpPr>
          <p:nvPr/>
        </p:nvGrpSpPr>
        <p:grpSpPr bwMode="auto">
          <a:xfrm>
            <a:off x="4314825" y="3581400"/>
            <a:ext cx="4829175" cy="2984500"/>
            <a:chOff x="2598" y="2304"/>
            <a:chExt cx="3042" cy="1880"/>
          </a:xfrm>
        </p:grpSpPr>
        <p:sp>
          <p:nvSpPr>
            <p:cNvPr id="7204" name="AutoShape 10"/>
            <p:cNvSpPr>
              <a:spLocks noChangeAspect="1" noChangeArrowheads="1" noTextEdit="1"/>
            </p:cNvSpPr>
            <p:nvPr/>
          </p:nvSpPr>
          <p:spPr bwMode="auto">
            <a:xfrm>
              <a:off x="2976" y="2304"/>
              <a:ext cx="2664" cy="1880"/>
            </a:xfrm>
            <a:prstGeom prst="rect">
              <a:avLst/>
            </a:prstGeom>
            <a:noFill/>
            <a:ln w="9525">
              <a:noFill/>
              <a:miter lim="800000"/>
              <a:headEnd/>
              <a:tailEnd/>
            </a:ln>
          </p:spPr>
          <p:txBody>
            <a:bodyPr/>
            <a:lstStyle/>
            <a:p>
              <a:endParaRPr lang="en-US"/>
            </a:p>
          </p:txBody>
        </p:sp>
        <p:sp>
          <p:nvSpPr>
            <p:cNvPr id="7205" name="Rectangle 11"/>
            <p:cNvSpPr>
              <a:spLocks noChangeArrowheads="1"/>
            </p:cNvSpPr>
            <p:nvPr/>
          </p:nvSpPr>
          <p:spPr bwMode="auto">
            <a:xfrm>
              <a:off x="3763" y="2310"/>
              <a:ext cx="945" cy="1284"/>
            </a:xfrm>
            <a:prstGeom prst="rect">
              <a:avLst/>
            </a:prstGeom>
            <a:solidFill>
              <a:srgbClr val="FFFF00"/>
            </a:solidFill>
            <a:ln w="20638">
              <a:solidFill>
                <a:srgbClr val="0000FF"/>
              </a:solidFill>
              <a:miter lim="800000"/>
              <a:headEnd/>
              <a:tailEnd/>
            </a:ln>
          </p:spPr>
          <p:txBody>
            <a:bodyPr/>
            <a:lstStyle/>
            <a:p>
              <a:endParaRPr lang="en-US"/>
            </a:p>
          </p:txBody>
        </p:sp>
        <p:sp>
          <p:nvSpPr>
            <p:cNvPr id="7206" name="Line 12"/>
            <p:cNvSpPr>
              <a:spLocks noChangeShapeType="1"/>
            </p:cNvSpPr>
            <p:nvPr/>
          </p:nvSpPr>
          <p:spPr bwMode="auto">
            <a:xfrm>
              <a:off x="3606" y="2408"/>
              <a:ext cx="157" cy="6"/>
            </a:xfrm>
            <a:prstGeom prst="line">
              <a:avLst/>
            </a:prstGeom>
            <a:noFill/>
            <a:ln w="20638">
              <a:solidFill>
                <a:srgbClr val="0000FF"/>
              </a:solidFill>
              <a:round/>
              <a:headEnd/>
              <a:tailEnd/>
            </a:ln>
          </p:spPr>
          <p:txBody>
            <a:bodyPr/>
            <a:lstStyle/>
            <a:p>
              <a:endParaRPr lang="en-US"/>
            </a:p>
          </p:txBody>
        </p:sp>
        <p:sp>
          <p:nvSpPr>
            <p:cNvPr id="7207" name="Line 13"/>
            <p:cNvSpPr>
              <a:spLocks noChangeShapeType="1"/>
            </p:cNvSpPr>
            <p:nvPr/>
          </p:nvSpPr>
          <p:spPr bwMode="auto">
            <a:xfrm>
              <a:off x="3606" y="2563"/>
              <a:ext cx="157" cy="7"/>
            </a:xfrm>
            <a:prstGeom prst="line">
              <a:avLst/>
            </a:prstGeom>
            <a:noFill/>
            <a:ln w="20638">
              <a:solidFill>
                <a:srgbClr val="0000FF"/>
              </a:solidFill>
              <a:round/>
              <a:headEnd/>
              <a:tailEnd/>
            </a:ln>
          </p:spPr>
          <p:txBody>
            <a:bodyPr/>
            <a:lstStyle/>
            <a:p>
              <a:endParaRPr lang="en-US"/>
            </a:p>
          </p:txBody>
        </p:sp>
        <p:sp>
          <p:nvSpPr>
            <p:cNvPr id="7208" name="Line 14"/>
            <p:cNvSpPr>
              <a:spLocks noChangeShapeType="1"/>
            </p:cNvSpPr>
            <p:nvPr/>
          </p:nvSpPr>
          <p:spPr bwMode="auto">
            <a:xfrm>
              <a:off x="3606" y="2719"/>
              <a:ext cx="157" cy="6"/>
            </a:xfrm>
            <a:prstGeom prst="line">
              <a:avLst/>
            </a:prstGeom>
            <a:noFill/>
            <a:ln w="20638">
              <a:solidFill>
                <a:srgbClr val="0000FF"/>
              </a:solidFill>
              <a:round/>
              <a:headEnd/>
              <a:tailEnd/>
            </a:ln>
          </p:spPr>
          <p:txBody>
            <a:bodyPr/>
            <a:lstStyle/>
            <a:p>
              <a:endParaRPr lang="en-US"/>
            </a:p>
          </p:txBody>
        </p:sp>
        <p:sp>
          <p:nvSpPr>
            <p:cNvPr id="7209" name="Line 15"/>
            <p:cNvSpPr>
              <a:spLocks noChangeShapeType="1"/>
            </p:cNvSpPr>
            <p:nvPr/>
          </p:nvSpPr>
          <p:spPr bwMode="auto">
            <a:xfrm>
              <a:off x="3606" y="2875"/>
              <a:ext cx="157" cy="6"/>
            </a:xfrm>
            <a:prstGeom prst="line">
              <a:avLst/>
            </a:prstGeom>
            <a:noFill/>
            <a:ln w="20638">
              <a:solidFill>
                <a:srgbClr val="0000FF"/>
              </a:solidFill>
              <a:round/>
              <a:headEnd/>
              <a:tailEnd/>
            </a:ln>
          </p:spPr>
          <p:txBody>
            <a:bodyPr/>
            <a:lstStyle/>
            <a:p>
              <a:endParaRPr lang="en-US"/>
            </a:p>
          </p:txBody>
        </p:sp>
        <p:sp>
          <p:nvSpPr>
            <p:cNvPr id="7210" name="Line 16"/>
            <p:cNvSpPr>
              <a:spLocks noChangeShapeType="1"/>
            </p:cNvSpPr>
            <p:nvPr/>
          </p:nvSpPr>
          <p:spPr bwMode="auto">
            <a:xfrm>
              <a:off x="4702" y="2926"/>
              <a:ext cx="157" cy="1"/>
            </a:xfrm>
            <a:prstGeom prst="line">
              <a:avLst/>
            </a:prstGeom>
            <a:noFill/>
            <a:ln w="20638">
              <a:solidFill>
                <a:srgbClr val="0000FF"/>
              </a:solidFill>
              <a:round/>
              <a:headEnd/>
              <a:tailEnd/>
            </a:ln>
          </p:spPr>
          <p:txBody>
            <a:bodyPr/>
            <a:lstStyle/>
            <a:p>
              <a:endParaRPr lang="en-US"/>
            </a:p>
          </p:txBody>
        </p:sp>
        <p:sp>
          <p:nvSpPr>
            <p:cNvPr id="7211" name="Rectangle 18"/>
            <p:cNvSpPr>
              <a:spLocks noChangeArrowheads="1"/>
            </p:cNvSpPr>
            <p:nvPr/>
          </p:nvSpPr>
          <p:spPr bwMode="auto">
            <a:xfrm>
              <a:off x="4105" y="2771"/>
              <a:ext cx="259" cy="155"/>
            </a:xfrm>
            <a:prstGeom prst="rect">
              <a:avLst/>
            </a:prstGeom>
            <a:noFill/>
            <a:ln w="9525">
              <a:noFill/>
              <a:miter lim="800000"/>
              <a:headEnd/>
              <a:tailEnd/>
            </a:ln>
          </p:spPr>
          <p:txBody>
            <a:bodyPr wrap="none" lIns="0" tIns="0" rIns="0" bIns="0">
              <a:spAutoFit/>
            </a:bodyPr>
            <a:lstStyle/>
            <a:p>
              <a:r>
                <a:rPr lang="en-US" sz="1600">
                  <a:solidFill>
                    <a:srgbClr val="0000FF"/>
                  </a:solidFill>
                </a:rPr>
                <a:t>8 x 1</a:t>
              </a:r>
              <a:endParaRPr lang="en-US" sz="3200"/>
            </a:p>
          </p:txBody>
        </p:sp>
        <p:sp>
          <p:nvSpPr>
            <p:cNvPr id="7212" name="Rectangle 21"/>
            <p:cNvSpPr>
              <a:spLocks noChangeArrowheads="1"/>
            </p:cNvSpPr>
            <p:nvPr/>
          </p:nvSpPr>
          <p:spPr bwMode="auto">
            <a:xfrm>
              <a:off x="4098" y="2874"/>
              <a:ext cx="301" cy="155"/>
            </a:xfrm>
            <a:prstGeom prst="rect">
              <a:avLst/>
            </a:prstGeom>
            <a:noFill/>
            <a:ln w="9525">
              <a:noFill/>
              <a:miter lim="800000"/>
              <a:headEnd/>
              <a:tailEnd/>
            </a:ln>
          </p:spPr>
          <p:txBody>
            <a:bodyPr wrap="none" lIns="0" tIns="0" rIns="0" bIns="0">
              <a:spAutoFit/>
            </a:bodyPr>
            <a:lstStyle/>
            <a:p>
              <a:r>
                <a:rPr lang="en-US" sz="1600">
                  <a:solidFill>
                    <a:srgbClr val="0000FF"/>
                  </a:solidFill>
                </a:rPr>
                <a:t>MUX</a:t>
              </a:r>
              <a:endParaRPr lang="en-US" sz="3200"/>
            </a:p>
          </p:txBody>
        </p:sp>
        <p:sp>
          <p:nvSpPr>
            <p:cNvPr id="7213" name="Rectangle 24"/>
            <p:cNvSpPr>
              <a:spLocks noChangeArrowheads="1"/>
            </p:cNvSpPr>
            <p:nvPr/>
          </p:nvSpPr>
          <p:spPr bwMode="auto">
            <a:xfrm>
              <a:off x="4603" y="2868"/>
              <a:ext cx="93" cy="155"/>
            </a:xfrm>
            <a:prstGeom prst="rect">
              <a:avLst/>
            </a:prstGeom>
            <a:noFill/>
            <a:ln w="9525">
              <a:noFill/>
              <a:miter lim="800000"/>
              <a:headEnd/>
              <a:tailEnd/>
            </a:ln>
          </p:spPr>
          <p:txBody>
            <a:bodyPr wrap="none" lIns="0" tIns="0" rIns="0" bIns="0">
              <a:spAutoFit/>
            </a:bodyPr>
            <a:lstStyle/>
            <a:p>
              <a:r>
                <a:rPr lang="en-US" sz="1600">
                  <a:solidFill>
                    <a:srgbClr val="0000FF"/>
                  </a:solidFill>
                </a:rPr>
                <a:t>Y</a:t>
              </a:r>
              <a:endParaRPr lang="en-US" sz="3200"/>
            </a:p>
          </p:txBody>
        </p:sp>
        <p:sp>
          <p:nvSpPr>
            <p:cNvPr id="7214" name="Line 26"/>
            <p:cNvSpPr>
              <a:spLocks noChangeShapeType="1"/>
            </p:cNvSpPr>
            <p:nvPr/>
          </p:nvSpPr>
          <p:spPr bwMode="auto">
            <a:xfrm flipV="1">
              <a:off x="4229" y="3594"/>
              <a:ext cx="1" cy="156"/>
            </a:xfrm>
            <a:prstGeom prst="line">
              <a:avLst/>
            </a:prstGeom>
            <a:noFill/>
            <a:ln w="20638">
              <a:solidFill>
                <a:srgbClr val="0000FF"/>
              </a:solidFill>
              <a:round/>
              <a:headEnd/>
              <a:tailEnd/>
            </a:ln>
          </p:spPr>
          <p:txBody>
            <a:bodyPr/>
            <a:lstStyle/>
            <a:p>
              <a:endParaRPr lang="en-US"/>
            </a:p>
          </p:txBody>
        </p:sp>
        <p:sp>
          <p:nvSpPr>
            <p:cNvPr id="7215" name="Line 27"/>
            <p:cNvSpPr>
              <a:spLocks noChangeShapeType="1"/>
            </p:cNvSpPr>
            <p:nvPr/>
          </p:nvSpPr>
          <p:spPr bwMode="auto">
            <a:xfrm>
              <a:off x="4492" y="3594"/>
              <a:ext cx="1" cy="363"/>
            </a:xfrm>
            <a:prstGeom prst="line">
              <a:avLst/>
            </a:prstGeom>
            <a:noFill/>
            <a:ln w="20638">
              <a:solidFill>
                <a:srgbClr val="0000FF"/>
              </a:solidFill>
              <a:round/>
              <a:headEnd/>
              <a:tailEnd/>
            </a:ln>
          </p:spPr>
          <p:txBody>
            <a:bodyPr/>
            <a:lstStyle/>
            <a:p>
              <a:endParaRPr lang="en-US"/>
            </a:p>
          </p:txBody>
        </p:sp>
        <p:sp>
          <p:nvSpPr>
            <p:cNvPr id="7216" name="Rectangle 28"/>
            <p:cNvSpPr>
              <a:spLocks noChangeArrowheads="1"/>
            </p:cNvSpPr>
            <p:nvPr/>
          </p:nvSpPr>
          <p:spPr bwMode="auto">
            <a:xfrm>
              <a:off x="4282" y="3439"/>
              <a:ext cx="164" cy="142"/>
            </a:xfrm>
            <a:prstGeom prst="rect">
              <a:avLst/>
            </a:prstGeom>
            <a:noFill/>
            <a:ln w="9525">
              <a:noFill/>
              <a:miter lim="800000"/>
              <a:headEnd/>
              <a:tailEnd/>
            </a:ln>
          </p:spPr>
          <p:txBody>
            <a:bodyPr/>
            <a:lstStyle/>
            <a:p>
              <a:endParaRPr lang="en-US"/>
            </a:p>
          </p:txBody>
        </p:sp>
        <p:sp>
          <p:nvSpPr>
            <p:cNvPr id="7217" name="Rectangle 29"/>
            <p:cNvSpPr>
              <a:spLocks noChangeArrowheads="1"/>
            </p:cNvSpPr>
            <p:nvPr/>
          </p:nvSpPr>
          <p:spPr bwMode="auto">
            <a:xfrm>
              <a:off x="4315" y="3445"/>
              <a:ext cx="136" cy="155"/>
            </a:xfrm>
            <a:prstGeom prst="rect">
              <a:avLst/>
            </a:prstGeom>
            <a:noFill/>
            <a:ln w="9525">
              <a:noFill/>
              <a:miter lim="800000"/>
              <a:headEnd/>
              <a:tailEnd/>
            </a:ln>
          </p:spPr>
          <p:txBody>
            <a:bodyPr wrap="none" lIns="0" tIns="0" rIns="0" bIns="0">
              <a:spAutoFit/>
            </a:bodyPr>
            <a:lstStyle/>
            <a:p>
              <a:r>
                <a:rPr lang="en-US" sz="1600">
                  <a:solidFill>
                    <a:srgbClr val="0000FF"/>
                  </a:solidFill>
                </a:rPr>
                <a:t>S1</a:t>
              </a:r>
              <a:endParaRPr lang="en-US" sz="3200"/>
            </a:p>
          </p:txBody>
        </p:sp>
        <p:sp>
          <p:nvSpPr>
            <p:cNvPr id="7218" name="Rectangle 32"/>
            <p:cNvSpPr>
              <a:spLocks noChangeArrowheads="1"/>
            </p:cNvSpPr>
            <p:nvPr/>
          </p:nvSpPr>
          <p:spPr bwMode="auto">
            <a:xfrm>
              <a:off x="4472" y="3445"/>
              <a:ext cx="136" cy="155"/>
            </a:xfrm>
            <a:prstGeom prst="rect">
              <a:avLst/>
            </a:prstGeom>
            <a:noFill/>
            <a:ln w="9525">
              <a:noFill/>
              <a:miter lim="800000"/>
              <a:headEnd/>
              <a:tailEnd/>
            </a:ln>
          </p:spPr>
          <p:txBody>
            <a:bodyPr wrap="none" lIns="0" tIns="0" rIns="0" bIns="0">
              <a:spAutoFit/>
            </a:bodyPr>
            <a:lstStyle/>
            <a:p>
              <a:r>
                <a:rPr lang="en-US" sz="1600">
                  <a:solidFill>
                    <a:srgbClr val="0000FF"/>
                  </a:solidFill>
                </a:rPr>
                <a:t>S0</a:t>
              </a:r>
              <a:endParaRPr lang="en-US" sz="3200"/>
            </a:p>
          </p:txBody>
        </p:sp>
        <p:sp>
          <p:nvSpPr>
            <p:cNvPr id="7219" name="Line 34"/>
            <p:cNvSpPr>
              <a:spLocks noChangeShapeType="1"/>
            </p:cNvSpPr>
            <p:nvPr/>
          </p:nvSpPr>
          <p:spPr bwMode="auto">
            <a:xfrm>
              <a:off x="3291" y="3853"/>
              <a:ext cx="1050" cy="1"/>
            </a:xfrm>
            <a:prstGeom prst="line">
              <a:avLst/>
            </a:prstGeom>
            <a:noFill/>
            <a:ln w="20638">
              <a:solidFill>
                <a:srgbClr val="0000FF"/>
              </a:solidFill>
              <a:round/>
              <a:headEnd/>
              <a:tailEnd/>
            </a:ln>
          </p:spPr>
          <p:txBody>
            <a:bodyPr/>
            <a:lstStyle/>
            <a:p>
              <a:endParaRPr lang="en-US"/>
            </a:p>
          </p:txBody>
        </p:sp>
        <p:sp>
          <p:nvSpPr>
            <p:cNvPr id="7220" name="Line 35"/>
            <p:cNvSpPr>
              <a:spLocks noChangeShapeType="1"/>
            </p:cNvSpPr>
            <p:nvPr/>
          </p:nvSpPr>
          <p:spPr bwMode="auto">
            <a:xfrm>
              <a:off x="4334" y="3594"/>
              <a:ext cx="1" cy="259"/>
            </a:xfrm>
            <a:prstGeom prst="line">
              <a:avLst/>
            </a:prstGeom>
            <a:noFill/>
            <a:ln w="20638">
              <a:solidFill>
                <a:srgbClr val="0000FF"/>
              </a:solidFill>
              <a:round/>
              <a:headEnd/>
              <a:tailEnd/>
            </a:ln>
          </p:spPr>
          <p:txBody>
            <a:bodyPr/>
            <a:lstStyle/>
            <a:p>
              <a:endParaRPr lang="en-US"/>
            </a:p>
          </p:txBody>
        </p:sp>
        <p:sp>
          <p:nvSpPr>
            <p:cNvPr id="7221" name="Line 36"/>
            <p:cNvSpPr>
              <a:spLocks noChangeShapeType="1"/>
            </p:cNvSpPr>
            <p:nvPr/>
          </p:nvSpPr>
          <p:spPr bwMode="auto">
            <a:xfrm>
              <a:off x="3291" y="3957"/>
              <a:ext cx="1201" cy="1"/>
            </a:xfrm>
            <a:prstGeom prst="line">
              <a:avLst/>
            </a:prstGeom>
            <a:noFill/>
            <a:ln w="20638">
              <a:solidFill>
                <a:srgbClr val="0000FF"/>
              </a:solidFill>
              <a:round/>
              <a:headEnd/>
              <a:tailEnd/>
            </a:ln>
          </p:spPr>
          <p:txBody>
            <a:bodyPr/>
            <a:lstStyle/>
            <a:p>
              <a:endParaRPr lang="en-US"/>
            </a:p>
          </p:txBody>
        </p:sp>
        <p:sp>
          <p:nvSpPr>
            <p:cNvPr id="7222" name="Rectangle 38"/>
            <p:cNvSpPr>
              <a:spLocks noChangeArrowheads="1"/>
            </p:cNvSpPr>
            <p:nvPr/>
          </p:nvSpPr>
          <p:spPr bwMode="auto">
            <a:xfrm>
              <a:off x="3174" y="3650"/>
              <a:ext cx="93" cy="155"/>
            </a:xfrm>
            <a:prstGeom prst="rect">
              <a:avLst/>
            </a:prstGeom>
            <a:noFill/>
            <a:ln w="9525">
              <a:noFill/>
              <a:miter lim="800000"/>
              <a:headEnd/>
              <a:tailEnd/>
            </a:ln>
          </p:spPr>
          <p:txBody>
            <a:bodyPr wrap="none" lIns="0" tIns="0" rIns="0" bIns="0">
              <a:spAutoFit/>
            </a:bodyPr>
            <a:lstStyle/>
            <a:p>
              <a:r>
                <a:rPr lang="en-US" sz="1600" dirty="0">
                  <a:solidFill>
                    <a:srgbClr val="0000FF"/>
                  </a:solidFill>
                </a:rPr>
                <a:t>A</a:t>
              </a:r>
              <a:endParaRPr lang="en-US" sz="3200" dirty="0"/>
            </a:p>
          </p:txBody>
        </p:sp>
        <p:sp>
          <p:nvSpPr>
            <p:cNvPr id="7223" name="Rectangle 41"/>
            <p:cNvSpPr>
              <a:spLocks noChangeArrowheads="1"/>
            </p:cNvSpPr>
            <p:nvPr/>
          </p:nvSpPr>
          <p:spPr bwMode="auto">
            <a:xfrm>
              <a:off x="3174" y="3794"/>
              <a:ext cx="86" cy="155"/>
            </a:xfrm>
            <a:prstGeom prst="rect">
              <a:avLst/>
            </a:prstGeom>
            <a:noFill/>
            <a:ln w="9525">
              <a:noFill/>
              <a:miter lim="800000"/>
              <a:headEnd/>
              <a:tailEnd/>
            </a:ln>
          </p:spPr>
          <p:txBody>
            <a:bodyPr wrap="none" lIns="0" tIns="0" rIns="0" bIns="0">
              <a:spAutoFit/>
            </a:bodyPr>
            <a:lstStyle/>
            <a:p>
              <a:r>
                <a:rPr lang="en-US" sz="1600" dirty="0">
                  <a:solidFill>
                    <a:srgbClr val="0000FF"/>
                  </a:solidFill>
                </a:rPr>
                <a:t>B</a:t>
              </a:r>
              <a:endParaRPr lang="en-US" sz="3200" dirty="0"/>
            </a:p>
          </p:txBody>
        </p:sp>
        <p:sp>
          <p:nvSpPr>
            <p:cNvPr id="7224" name="Rectangle 44"/>
            <p:cNvSpPr>
              <a:spLocks noChangeArrowheads="1"/>
            </p:cNvSpPr>
            <p:nvPr/>
          </p:nvSpPr>
          <p:spPr bwMode="auto">
            <a:xfrm>
              <a:off x="2598" y="2900"/>
              <a:ext cx="792" cy="155"/>
            </a:xfrm>
            <a:prstGeom prst="rect">
              <a:avLst/>
            </a:prstGeom>
            <a:noFill/>
            <a:ln w="9525">
              <a:noFill/>
              <a:miter lim="800000"/>
              <a:headEnd/>
              <a:tailEnd/>
            </a:ln>
          </p:spPr>
          <p:txBody>
            <a:bodyPr wrap="square" lIns="0" tIns="0" rIns="0" bIns="0">
              <a:spAutoFit/>
            </a:bodyPr>
            <a:lstStyle/>
            <a:p>
              <a:r>
                <a:rPr lang="en-US" sz="1600" dirty="0">
                  <a:solidFill>
                    <a:srgbClr val="0000FF"/>
                  </a:solidFill>
                </a:rPr>
                <a:t>0, 1, D, or D’</a:t>
              </a:r>
              <a:endParaRPr lang="en-US" sz="3200" dirty="0"/>
            </a:p>
          </p:txBody>
        </p:sp>
        <p:sp>
          <p:nvSpPr>
            <p:cNvPr id="7225" name="Rectangle 47"/>
            <p:cNvSpPr>
              <a:spLocks noChangeArrowheads="1"/>
            </p:cNvSpPr>
            <p:nvPr/>
          </p:nvSpPr>
          <p:spPr bwMode="auto">
            <a:xfrm>
              <a:off x="4899" y="2853"/>
              <a:ext cx="682" cy="155"/>
            </a:xfrm>
            <a:prstGeom prst="rect">
              <a:avLst/>
            </a:prstGeom>
            <a:noFill/>
            <a:ln w="9525">
              <a:noFill/>
              <a:miter lim="800000"/>
              <a:headEnd/>
              <a:tailEnd/>
            </a:ln>
          </p:spPr>
          <p:txBody>
            <a:bodyPr wrap="none" lIns="0" tIns="0" rIns="0" bIns="0">
              <a:spAutoFit/>
            </a:bodyPr>
            <a:lstStyle/>
            <a:p>
              <a:r>
                <a:rPr lang="en-US" sz="1600">
                  <a:solidFill>
                    <a:srgbClr val="0000FF"/>
                  </a:solidFill>
                </a:rPr>
                <a:t>f(A, B, C, D)</a:t>
              </a:r>
              <a:endParaRPr lang="en-US" sz="3200"/>
            </a:p>
          </p:txBody>
        </p:sp>
        <p:sp>
          <p:nvSpPr>
            <p:cNvPr id="7226" name="Rectangle 50"/>
            <p:cNvSpPr>
              <a:spLocks noChangeArrowheads="1"/>
            </p:cNvSpPr>
            <p:nvPr/>
          </p:nvSpPr>
          <p:spPr bwMode="auto">
            <a:xfrm>
              <a:off x="3842" y="2369"/>
              <a:ext cx="108" cy="155"/>
            </a:xfrm>
            <a:prstGeom prst="rect">
              <a:avLst/>
            </a:prstGeom>
            <a:noFill/>
            <a:ln w="9525">
              <a:noFill/>
              <a:miter lim="800000"/>
              <a:headEnd/>
              <a:tailEnd/>
            </a:ln>
          </p:spPr>
          <p:txBody>
            <a:bodyPr wrap="none" lIns="0" tIns="0" rIns="0" bIns="0">
              <a:spAutoFit/>
            </a:bodyPr>
            <a:lstStyle/>
            <a:p>
              <a:r>
                <a:rPr lang="en-US" sz="1600">
                  <a:solidFill>
                    <a:srgbClr val="0000FF"/>
                  </a:solidFill>
                </a:rPr>
                <a:t>I0</a:t>
              </a:r>
              <a:endParaRPr lang="en-US" sz="3200"/>
            </a:p>
          </p:txBody>
        </p:sp>
        <p:sp>
          <p:nvSpPr>
            <p:cNvPr id="7227" name="Rectangle 53"/>
            <p:cNvSpPr>
              <a:spLocks noChangeArrowheads="1"/>
            </p:cNvSpPr>
            <p:nvPr/>
          </p:nvSpPr>
          <p:spPr bwMode="auto">
            <a:xfrm>
              <a:off x="3842" y="2524"/>
              <a:ext cx="108" cy="155"/>
            </a:xfrm>
            <a:prstGeom prst="rect">
              <a:avLst/>
            </a:prstGeom>
            <a:noFill/>
            <a:ln w="9525">
              <a:noFill/>
              <a:miter lim="800000"/>
              <a:headEnd/>
              <a:tailEnd/>
            </a:ln>
          </p:spPr>
          <p:txBody>
            <a:bodyPr wrap="none" lIns="0" tIns="0" rIns="0" bIns="0">
              <a:spAutoFit/>
            </a:bodyPr>
            <a:lstStyle/>
            <a:p>
              <a:r>
                <a:rPr lang="en-US" sz="1600">
                  <a:solidFill>
                    <a:srgbClr val="0000FF"/>
                  </a:solidFill>
                </a:rPr>
                <a:t>I1</a:t>
              </a:r>
              <a:endParaRPr lang="en-US" sz="3200"/>
            </a:p>
          </p:txBody>
        </p:sp>
        <p:sp>
          <p:nvSpPr>
            <p:cNvPr id="7228" name="Rectangle 56"/>
            <p:cNvSpPr>
              <a:spLocks noChangeArrowheads="1"/>
            </p:cNvSpPr>
            <p:nvPr/>
          </p:nvSpPr>
          <p:spPr bwMode="auto">
            <a:xfrm>
              <a:off x="3842" y="2673"/>
              <a:ext cx="108" cy="155"/>
            </a:xfrm>
            <a:prstGeom prst="rect">
              <a:avLst/>
            </a:prstGeom>
            <a:noFill/>
            <a:ln w="9525">
              <a:noFill/>
              <a:miter lim="800000"/>
              <a:headEnd/>
              <a:tailEnd/>
            </a:ln>
          </p:spPr>
          <p:txBody>
            <a:bodyPr wrap="none" lIns="0" tIns="0" rIns="0" bIns="0">
              <a:spAutoFit/>
            </a:bodyPr>
            <a:lstStyle/>
            <a:p>
              <a:r>
                <a:rPr lang="en-US" sz="1600">
                  <a:solidFill>
                    <a:srgbClr val="0000FF"/>
                  </a:solidFill>
                </a:rPr>
                <a:t>I2</a:t>
              </a:r>
              <a:endParaRPr lang="en-US" sz="3200"/>
            </a:p>
          </p:txBody>
        </p:sp>
        <p:sp>
          <p:nvSpPr>
            <p:cNvPr id="7229" name="Rectangle 59"/>
            <p:cNvSpPr>
              <a:spLocks noChangeArrowheads="1"/>
            </p:cNvSpPr>
            <p:nvPr/>
          </p:nvSpPr>
          <p:spPr bwMode="auto">
            <a:xfrm>
              <a:off x="3842" y="2835"/>
              <a:ext cx="108" cy="155"/>
            </a:xfrm>
            <a:prstGeom prst="rect">
              <a:avLst/>
            </a:prstGeom>
            <a:noFill/>
            <a:ln w="9525">
              <a:noFill/>
              <a:miter lim="800000"/>
              <a:headEnd/>
              <a:tailEnd/>
            </a:ln>
          </p:spPr>
          <p:txBody>
            <a:bodyPr wrap="none" lIns="0" tIns="0" rIns="0" bIns="0">
              <a:spAutoFit/>
            </a:bodyPr>
            <a:lstStyle/>
            <a:p>
              <a:r>
                <a:rPr lang="en-US" sz="1600">
                  <a:solidFill>
                    <a:srgbClr val="0000FF"/>
                  </a:solidFill>
                </a:rPr>
                <a:t>I3</a:t>
              </a:r>
              <a:endParaRPr lang="en-US" sz="3200"/>
            </a:p>
          </p:txBody>
        </p:sp>
        <p:sp>
          <p:nvSpPr>
            <p:cNvPr id="7230" name="Line 61"/>
            <p:cNvSpPr>
              <a:spLocks noChangeShapeType="1"/>
            </p:cNvSpPr>
            <p:nvPr/>
          </p:nvSpPr>
          <p:spPr bwMode="auto">
            <a:xfrm>
              <a:off x="3612" y="3017"/>
              <a:ext cx="158" cy="7"/>
            </a:xfrm>
            <a:prstGeom prst="line">
              <a:avLst/>
            </a:prstGeom>
            <a:noFill/>
            <a:ln w="20638">
              <a:solidFill>
                <a:srgbClr val="0000FF"/>
              </a:solidFill>
              <a:round/>
              <a:headEnd/>
              <a:tailEnd/>
            </a:ln>
          </p:spPr>
          <p:txBody>
            <a:bodyPr/>
            <a:lstStyle/>
            <a:p>
              <a:endParaRPr lang="en-US"/>
            </a:p>
          </p:txBody>
        </p:sp>
        <p:sp>
          <p:nvSpPr>
            <p:cNvPr id="7231" name="Line 62"/>
            <p:cNvSpPr>
              <a:spLocks noChangeShapeType="1"/>
            </p:cNvSpPr>
            <p:nvPr/>
          </p:nvSpPr>
          <p:spPr bwMode="auto">
            <a:xfrm>
              <a:off x="3612" y="3173"/>
              <a:ext cx="158" cy="6"/>
            </a:xfrm>
            <a:prstGeom prst="line">
              <a:avLst/>
            </a:prstGeom>
            <a:noFill/>
            <a:ln w="20638">
              <a:solidFill>
                <a:srgbClr val="0000FF"/>
              </a:solidFill>
              <a:round/>
              <a:headEnd/>
              <a:tailEnd/>
            </a:ln>
          </p:spPr>
          <p:txBody>
            <a:bodyPr/>
            <a:lstStyle/>
            <a:p>
              <a:endParaRPr lang="en-US"/>
            </a:p>
          </p:txBody>
        </p:sp>
        <p:sp>
          <p:nvSpPr>
            <p:cNvPr id="7232" name="Line 63"/>
            <p:cNvSpPr>
              <a:spLocks noChangeShapeType="1"/>
            </p:cNvSpPr>
            <p:nvPr/>
          </p:nvSpPr>
          <p:spPr bwMode="auto">
            <a:xfrm>
              <a:off x="3612" y="3328"/>
              <a:ext cx="158" cy="7"/>
            </a:xfrm>
            <a:prstGeom prst="line">
              <a:avLst/>
            </a:prstGeom>
            <a:noFill/>
            <a:ln w="20638">
              <a:solidFill>
                <a:srgbClr val="0000FF"/>
              </a:solidFill>
              <a:round/>
              <a:headEnd/>
              <a:tailEnd/>
            </a:ln>
          </p:spPr>
          <p:txBody>
            <a:bodyPr/>
            <a:lstStyle/>
            <a:p>
              <a:endParaRPr lang="en-US"/>
            </a:p>
          </p:txBody>
        </p:sp>
        <p:sp>
          <p:nvSpPr>
            <p:cNvPr id="7233" name="Line 64"/>
            <p:cNvSpPr>
              <a:spLocks noChangeShapeType="1"/>
            </p:cNvSpPr>
            <p:nvPr/>
          </p:nvSpPr>
          <p:spPr bwMode="auto">
            <a:xfrm>
              <a:off x="3612" y="3484"/>
              <a:ext cx="158" cy="6"/>
            </a:xfrm>
            <a:prstGeom prst="line">
              <a:avLst/>
            </a:prstGeom>
            <a:noFill/>
            <a:ln w="20638">
              <a:solidFill>
                <a:srgbClr val="0000FF"/>
              </a:solidFill>
              <a:round/>
              <a:headEnd/>
              <a:tailEnd/>
            </a:ln>
          </p:spPr>
          <p:txBody>
            <a:bodyPr/>
            <a:lstStyle/>
            <a:p>
              <a:endParaRPr lang="en-US"/>
            </a:p>
          </p:txBody>
        </p:sp>
        <p:sp>
          <p:nvSpPr>
            <p:cNvPr id="7234" name="Rectangle 66"/>
            <p:cNvSpPr>
              <a:spLocks noChangeArrowheads="1"/>
            </p:cNvSpPr>
            <p:nvPr/>
          </p:nvSpPr>
          <p:spPr bwMode="auto">
            <a:xfrm>
              <a:off x="3849" y="2978"/>
              <a:ext cx="108" cy="155"/>
            </a:xfrm>
            <a:prstGeom prst="rect">
              <a:avLst/>
            </a:prstGeom>
            <a:noFill/>
            <a:ln w="9525">
              <a:noFill/>
              <a:miter lim="800000"/>
              <a:headEnd/>
              <a:tailEnd/>
            </a:ln>
          </p:spPr>
          <p:txBody>
            <a:bodyPr wrap="none" lIns="0" tIns="0" rIns="0" bIns="0">
              <a:spAutoFit/>
            </a:bodyPr>
            <a:lstStyle/>
            <a:p>
              <a:r>
                <a:rPr lang="en-US" sz="1600">
                  <a:solidFill>
                    <a:srgbClr val="0000FF"/>
                  </a:solidFill>
                </a:rPr>
                <a:t>I4</a:t>
              </a:r>
              <a:endParaRPr lang="en-US" sz="3200"/>
            </a:p>
          </p:txBody>
        </p:sp>
        <p:sp>
          <p:nvSpPr>
            <p:cNvPr id="7235" name="Rectangle 69"/>
            <p:cNvSpPr>
              <a:spLocks noChangeArrowheads="1"/>
            </p:cNvSpPr>
            <p:nvPr/>
          </p:nvSpPr>
          <p:spPr bwMode="auto">
            <a:xfrm>
              <a:off x="3849" y="3134"/>
              <a:ext cx="108" cy="155"/>
            </a:xfrm>
            <a:prstGeom prst="rect">
              <a:avLst/>
            </a:prstGeom>
            <a:noFill/>
            <a:ln w="9525">
              <a:noFill/>
              <a:miter lim="800000"/>
              <a:headEnd/>
              <a:tailEnd/>
            </a:ln>
          </p:spPr>
          <p:txBody>
            <a:bodyPr wrap="none" lIns="0" tIns="0" rIns="0" bIns="0">
              <a:spAutoFit/>
            </a:bodyPr>
            <a:lstStyle/>
            <a:p>
              <a:r>
                <a:rPr lang="en-US" sz="1600">
                  <a:solidFill>
                    <a:srgbClr val="0000FF"/>
                  </a:solidFill>
                </a:rPr>
                <a:t>I5</a:t>
              </a:r>
              <a:endParaRPr lang="en-US" sz="3200"/>
            </a:p>
          </p:txBody>
        </p:sp>
        <p:sp>
          <p:nvSpPr>
            <p:cNvPr id="7236" name="Rectangle 72"/>
            <p:cNvSpPr>
              <a:spLocks noChangeArrowheads="1"/>
            </p:cNvSpPr>
            <p:nvPr/>
          </p:nvSpPr>
          <p:spPr bwMode="auto">
            <a:xfrm>
              <a:off x="3849" y="3289"/>
              <a:ext cx="108" cy="155"/>
            </a:xfrm>
            <a:prstGeom prst="rect">
              <a:avLst/>
            </a:prstGeom>
            <a:noFill/>
            <a:ln w="9525">
              <a:noFill/>
              <a:miter lim="800000"/>
              <a:headEnd/>
              <a:tailEnd/>
            </a:ln>
          </p:spPr>
          <p:txBody>
            <a:bodyPr wrap="none" lIns="0" tIns="0" rIns="0" bIns="0">
              <a:spAutoFit/>
            </a:bodyPr>
            <a:lstStyle/>
            <a:p>
              <a:r>
                <a:rPr lang="en-US" sz="1600">
                  <a:solidFill>
                    <a:srgbClr val="0000FF"/>
                  </a:solidFill>
                </a:rPr>
                <a:t>I6</a:t>
              </a:r>
              <a:endParaRPr lang="en-US" sz="3200"/>
            </a:p>
          </p:txBody>
        </p:sp>
        <p:sp>
          <p:nvSpPr>
            <p:cNvPr id="7237" name="Rectangle 75"/>
            <p:cNvSpPr>
              <a:spLocks noChangeArrowheads="1"/>
            </p:cNvSpPr>
            <p:nvPr/>
          </p:nvSpPr>
          <p:spPr bwMode="auto">
            <a:xfrm>
              <a:off x="3849" y="3445"/>
              <a:ext cx="108" cy="155"/>
            </a:xfrm>
            <a:prstGeom prst="rect">
              <a:avLst/>
            </a:prstGeom>
            <a:noFill/>
            <a:ln w="9525">
              <a:noFill/>
              <a:miter lim="800000"/>
              <a:headEnd/>
              <a:tailEnd/>
            </a:ln>
          </p:spPr>
          <p:txBody>
            <a:bodyPr wrap="none" lIns="0" tIns="0" rIns="0" bIns="0">
              <a:spAutoFit/>
            </a:bodyPr>
            <a:lstStyle/>
            <a:p>
              <a:r>
                <a:rPr lang="en-US" sz="1600">
                  <a:solidFill>
                    <a:srgbClr val="0000FF"/>
                  </a:solidFill>
                </a:rPr>
                <a:t>I7</a:t>
              </a:r>
              <a:endParaRPr lang="en-US" sz="3200"/>
            </a:p>
          </p:txBody>
        </p:sp>
        <p:sp>
          <p:nvSpPr>
            <p:cNvPr id="7238" name="Rectangle 78"/>
            <p:cNvSpPr>
              <a:spLocks noChangeArrowheads="1"/>
            </p:cNvSpPr>
            <p:nvPr/>
          </p:nvSpPr>
          <p:spPr bwMode="auto">
            <a:xfrm>
              <a:off x="4157" y="3445"/>
              <a:ext cx="136" cy="155"/>
            </a:xfrm>
            <a:prstGeom prst="rect">
              <a:avLst/>
            </a:prstGeom>
            <a:noFill/>
            <a:ln w="9525">
              <a:noFill/>
              <a:miter lim="800000"/>
              <a:headEnd/>
              <a:tailEnd/>
            </a:ln>
          </p:spPr>
          <p:txBody>
            <a:bodyPr wrap="none" lIns="0" tIns="0" rIns="0" bIns="0">
              <a:spAutoFit/>
            </a:bodyPr>
            <a:lstStyle/>
            <a:p>
              <a:r>
                <a:rPr lang="en-US" sz="1600">
                  <a:solidFill>
                    <a:srgbClr val="0000FF"/>
                  </a:solidFill>
                </a:rPr>
                <a:t>S2</a:t>
              </a:r>
              <a:endParaRPr lang="en-US" sz="3200"/>
            </a:p>
          </p:txBody>
        </p:sp>
        <p:sp>
          <p:nvSpPr>
            <p:cNvPr id="7239" name="Line 80"/>
            <p:cNvSpPr>
              <a:spLocks noChangeShapeType="1"/>
            </p:cNvSpPr>
            <p:nvPr/>
          </p:nvSpPr>
          <p:spPr bwMode="auto">
            <a:xfrm>
              <a:off x="3291" y="3750"/>
              <a:ext cx="945" cy="1"/>
            </a:xfrm>
            <a:prstGeom prst="line">
              <a:avLst/>
            </a:prstGeom>
            <a:noFill/>
            <a:ln w="20638">
              <a:solidFill>
                <a:srgbClr val="0000FF"/>
              </a:solidFill>
              <a:round/>
              <a:headEnd/>
              <a:tailEnd/>
            </a:ln>
          </p:spPr>
          <p:txBody>
            <a:bodyPr/>
            <a:lstStyle/>
            <a:p>
              <a:endParaRPr lang="en-US"/>
            </a:p>
          </p:txBody>
        </p:sp>
        <p:sp>
          <p:nvSpPr>
            <p:cNvPr id="7240" name="Rectangle 82"/>
            <p:cNvSpPr>
              <a:spLocks noChangeArrowheads="1"/>
            </p:cNvSpPr>
            <p:nvPr/>
          </p:nvSpPr>
          <p:spPr bwMode="auto">
            <a:xfrm>
              <a:off x="3166" y="3905"/>
              <a:ext cx="86" cy="155"/>
            </a:xfrm>
            <a:prstGeom prst="rect">
              <a:avLst/>
            </a:prstGeom>
            <a:noFill/>
            <a:ln w="9525">
              <a:noFill/>
              <a:miter lim="800000"/>
              <a:headEnd/>
              <a:tailEnd/>
            </a:ln>
          </p:spPr>
          <p:txBody>
            <a:bodyPr wrap="none" lIns="0" tIns="0" rIns="0" bIns="0">
              <a:spAutoFit/>
            </a:bodyPr>
            <a:lstStyle/>
            <a:p>
              <a:r>
                <a:rPr lang="en-US" sz="1600">
                  <a:solidFill>
                    <a:srgbClr val="0000FF"/>
                  </a:solidFill>
                </a:rPr>
                <a:t>C</a:t>
              </a:r>
              <a:endParaRPr lang="en-US" sz="3200"/>
            </a:p>
          </p:txBody>
        </p:sp>
        <p:grpSp>
          <p:nvGrpSpPr>
            <p:cNvPr id="3" name="Group 149"/>
            <p:cNvGrpSpPr>
              <a:grpSpLocks/>
            </p:cNvGrpSpPr>
            <p:nvPr/>
          </p:nvGrpSpPr>
          <p:grpSpPr bwMode="auto">
            <a:xfrm>
              <a:off x="3390" y="2341"/>
              <a:ext cx="210" cy="1186"/>
              <a:chOff x="3238" y="2356"/>
              <a:chExt cx="210" cy="1186"/>
            </a:xfrm>
          </p:grpSpPr>
          <p:sp>
            <p:nvSpPr>
              <p:cNvPr id="7242" name="Freeform 84"/>
              <p:cNvSpPr>
                <a:spLocks/>
              </p:cNvSpPr>
              <p:nvPr/>
            </p:nvSpPr>
            <p:spPr bwMode="auto">
              <a:xfrm>
                <a:off x="3291" y="2356"/>
                <a:ext cx="157" cy="519"/>
              </a:xfrm>
              <a:custGeom>
                <a:avLst/>
                <a:gdLst>
                  <a:gd name="T0" fmla="*/ 157 w 24"/>
                  <a:gd name="T1" fmla="*/ 0 h 80"/>
                  <a:gd name="T2" fmla="*/ 0 w 24"/>
                  <a:gd name="T3" fmla="*/ 519 h 80"/>
                  <a:gd name="T4" fmla="*/ 0 60000 65536"/>
                  <a:gd name="T5" fmla="*/ 0 60000 65536"/>
                  <a:gd name="T6" fmla="*/ 0 w 24"/>
                  <a:gd name="T7" fmla="*/ 0 h 80"/>
                  <a:gd name="T8" fmla="*/ 24 w 24"/>
                  <a:gd name="T9" fmla="*/ 80 h 80"/>
                </a:gdLst>
                <a:ahLst/>
                <a:cxnLst>
                  <a:cxn ang="T4">
                    <a:pos x="T0" y="T1"/>
                  </a:cxn>
                  <a:cxn ang="T5">
                    <a:pos x="T2" y="T3"/>
                  </a:cxn>
                </a:cxnLst>
                <a:rect l="T6" t="T7" r="T8" b="T9"/>
                <a:pathLst>
                  <a:path w="24" h="80">
                    <a:moveTo>
                      <a:pt x="24" y="0"/>
                    </a:moveTo>
                    <a:cubicBezTo>
                      <a:pt x="11" y="0"/>
                      <a:pt x="0" y="36"/>
                      <a:pt x="0" y="80"/>
                    </a:cubicBezTo>
                  </a:path>
                </a:pathLst>
              </a:custGeom>
              <a:noFill/>
              <a:ln w="20638">
                <a:solidFill>
                  <a:srgbClr val="0000FF"/>
                </a:solidFill>
                <a:round/>
                <a:headEnd/>
                <a:tailEnd/>
              </a:ln>
            </p:spPr>
            <p:txBody>
              <a:bodyPr/>
              <a:lstStyle/>
              <a:p>
                <a:endParaRPr lang="en-US"/>
              </a:p>
            </p:txBody>
          </p:sp>
          <p:sp>
            <p:nvSpPr>
              <p:cNvPr id="7243" name="Freeform 85"/>
              <p:cNvSpPr>
                <a:spLocks/>
              </p:cNvSpPr>
              <p:nvPr/>
            </p:nvSpPr>
            <p:spPr bwMode="auto">
              <a:xfrm>
                <a:off x="3291" y="3134"/>
                <a:ext cx="157" cy="408"/>
              </a:xfrm>
              <a:custGeom>
                <a:avLst/>
                <a:gdLst>
                  <a:gd name="T0" fmla="*/ 157 w 24"/>
                  <a:gd name="T1" fmla="*/ 408 h 63"/>
                  <a:gd name="T2" fmla="*/ 0 w 24"/>
                  <a:gd name="T3" fmla="*/ 0 h 63"/>
                  <a:gd name="T4" fmla="*/ 0 60000 65536"/>
                  <a:gd name="T5" fmla="*/ 0 60000 65536"/>
                  <a:gd name="T6" fmla="*/ 0 w 24"/>
                  <a:gd name="T7" fmla="*/ 0 h 63"/>
                  <a:gd name="T8" fmla="*/ 24 w 24"/>
                  <a:gd name="T9" fmla="*/ 63 h 63"/>
                </a:gdLst>
                <a:ahLst/>
                <a:cxnLst>
                  <a:cxn ang="T4">
                    <a:pos x="T0" y="T1"/>
                  </a:cxn>
                  <a:cxn ang="T5">
                    <a:pos x="T2" y="T3"/>
                  </a:cxn>
                </a:cxnLst>
                <a:rect l="T6" t="T7" r="T8" b="T9"/>
                <a:pathLst>
                  <a:path w="24" h="63">
                    <a:moveTo>
                      <a:pt x="24" y="63"/>
                    </a:moveTo>
                    <a:cubicBezTo>
                      <a:pt x="11" y="63"/>
                      <a:pt x="0" y="35"/>
                      <a:pt x="0" y="0"/>
                    </a:cubicBezTo>
                  </a:path>
                </a:pathLst>
              </a:custGeom>
              <a:noFill/>
              <a:ln w="20638">
                <a:solidFill>
                  <a:srgbClr val="0000FF"/>
                </a:solidFill>
                <a:round/>
                <a:headEnd/>
                <a:tailEnd/>
              </a:ln>
            </p:spPr>
            <p:txBody>
              <a:bodyPr/>
              <a:lstStyle/>
              <a:p>
                <a:endParaRPr lang="en-US"/>
              </a:p>
            </p:txBody>
          </p:sp>
          <p:sp>
            <p:nvSpPr>
              <p:cNvPr id="7244" name="Freeform 86"/>
              <p:cNvSpPr>
                <a:spLocks/>
              </p:cNvSpPr>
              <p:nvPr/>
            </p:nvSpPr>
            <p:spPr bwMode="auto">
              <a:xfrm>
                <a:off x="3238" y="2978"/>
                <a:ext cx="53" cy="156"/>
              </a:xfrm>
              <a:custGeom>
                <a:avLst/>
                <a:gdLst>
                  <a:gd name="T0" fmla="*/ 0 w 8"/>
                  <a:gd name="T1" fmla="*/ 0 h 24"/>
                  <a:gd name="T2" fmla="*/ 53 w 8"/>
                  <a:gd name="T3" fmla="*/ 156 h 24"/>
                  <a:gd name="T4" fmla="*/ 0 60000 65536"/>
                  <a:gd name="T5" fmla="*/ 0 60000 65536"/>
                  <a:gd name="T6" fmla="*/ 0 w 8"/>
                  <a:gd name="T7" fmla="*/ 0 h 24"/>
                  <a:gd name="T8" fmla="*/ 8 w 8"/>
                  <a:gd name="T9" fmla="*/ 24 h 24"/>
                </a:gdLst>
                <a:ahLst/>
                <a:cxnLst>
                  <a:cxn ang="T4">
                    <a:pos x="T0" y="T1"/>
                  </a:cxn>
                  <a:cxn ang="T5">
                    <a:pos x="T2" y="T3"/>
                  </a:cxn>
                </a:cxnLst>
                <a:rect l="T6" t="T7" r="T8" b="T9"/>
                <a:pathLst>
                  <a:path w="8" h="24">
                    <a:moveTo>
                      <a:pt x="0" y="0"/>
                    </a:moveTo>
                    <a:cubicBezTo>
                      <a:pt x="4" y="0"/>
                      <a:pt x="8" y="10"/>
                      <a:pt x="8" y="24"/>
                    </a:cubicBezTo>
                  </a:path>
                </a:pathLst>
              </a:custGeom>
              <a:noFill/>
              <a:ln w="20638">
                <a:solidFill>
                  <a:srgbClr val="0000FF"/>
                </a:solidFill>
                <a:round/>
                <a:headEnd/>
                <a:tailEnd/>
              </a:ln>
            </p:spPr>
            <p:txBody>
              <a:bodyPr/>
              <a:lstStyle/>
              <a:p>
                <a:endParaRPr lang="en-US"/>
              </a:p>
            </p:txBody>
          </p:sp>
          <p:sp>
            <p:nvSpPr>
              <p:cNvPr id="7245" name="Freeform 87"/>
              <p:cNvSpPr>
                <a:spLocks/>
              </p:cNvSpPr>
              <p:nvPr/>
            </p:nvSpPr>
            <p:spPr bwMode="auto">
              <a:xfrm>
                <a:off x="3238" y="2823"/>
                <a:ext cx="53" cy="155"/>
              </a:xfrm>
              <a:custGeom>
                <a:avLst/>
                <a:gdLst>
                  <a:gd name="T0" fmla="*/ 0 w 8"/>
                  <a:gd name="T1" fmla="*/ 155 h 24"/>
                  <a:gd name="T2" fmla="*/ 53 w 8"/>
                  <a:gd name="T3" fmla="*/ 0 h 24"/>
                  <a:gd name="T4" fmla="*/ 0 60000 65536"/>
                  <a:gd name="T5" fmla="*/ 0 60000 65536"/>
                  <a:gd name="T6" fmla="*/ 0 w 8"/>
                  <a:gd name="T7" fmla="*/ 0 h 24"/>
                  <a:gd name="T8" fmla="*/ 8 w 8"/>
                  <a:gd name="T9" fmla="*/ 24 h 24"/>
                </a:gdLst>
                <a:ahLst/>
                <a:cxnLst>
                  <a:cxn ang="T4">
                    <a:pos x="T0" y="T1"/>
                  </a:cxn>
                  <a:cxn ang="T5">
                    <a:pos x="T2" y="T3"/>
                  </a:cxn>
                </a:cxnLst>
                <a:rect l="T6" t="T7" r="T8" b="T9"/>
                <a:pathLst>
                  <a:path w="8" h="24">
                    <a:moveTo>
                      <a:pt x="0" y="24"/>
                    </a:moveTo>
                    <a:cubicBezTo>
                      <a:pt x="4" y="24"/>
                      <a:pt x="8" y="13"/>
                      <a:pt x="8" y="0"/>
                    </a:cubicBezTo>
                  </a:path>
                </a:pathLst>
              </a:custGeom>
              <a:noFill/>
              <a:ln w="20638">
                <a:solidFill>
                  <a:srgbClr val="0000FF"/>
                </a:solidFill>
                <a:round/>
                <a:headEnd/>
                <a:tailEnd/>
              </a:ln>
            </p:spPr>
            <p:txBody>
              <a:bodyPr/>
              <a:lstStyle/>
              <a:p>
                <a:endParaRPr lang="en-US"/>
              </a:p>
            </p:txBody>
          </p:sp>
        </p:grpSp>
      </p:grpSp>
      <p:sp>
        <p:nvSpPr>
          <p:cNvPr id="7175" name="Rectangle 129"/>
          <p:cNvSpPr>
            <a:spLocks noChangeArrowheads="1"/>
          </p:cNvSpPr>
          <p:nvPr/>
        </p:nvSpPr>
        <p:spPr bwMode="auto">
          <a:xfrm>
            <a:off x="20638" y="5164138"/>
            <a:ext cx="1617662" cy="403225"/>
          </a:xfrm>
          <a:prstGeom prst="rect">
            <a:avLst/>
          </a:prstGeom>
          <a:noFill/>
          <a:ln w="9525">
            <a:noFill/>
            <a:miter lim="800000"/>
            <a:headEnd/>
            <a:tailEnd/>
          </a:ln>
        </p:spPr>
        <p:txBody>
          <a:bodyPr/>
          <a:lstStyle/>
          <a:p>
            <a:endParaRPr lang="en-US"/>
          </a:p>
        </p:txBody>
      </p:sp>
      <p:grpSp>
        <p:nvGrpSpPr>
          <p:cNvPr id="4" name="Group 148"/>
          <p:cNvGrpSpPr>
            <a:grpSpLocks/>
          </p:cNvGrpSpPr>
          <p:nvPr/>
        </p:nvGrpSpPr>
        <p:grpSpPr bwMode="auto">
          <a:xfrm>
            <a:off x="0" y="4191000"/>
            <a:ext cx="3792536" cy="1989139"/>
            <a:chOff x="487" y="2598"/>
            <a:chExt cx="2389" cy="1253"/>
          </a:xfrm>
        </p:grpSpPr>
        <p:sp>
          <p:nvSpPr>
            <p:cNvPr id="7178" name="Rectangle 91"/>
            <p:cNvSpPr>
              <a:spLocks noChangeArrowheads="1"/>
            </p:cNvSpPr>
            <p:nvPr/>
          </p:nvSpPr>
          <p:spPr bwMode="auto">
            <a:xfrm>
              <a:off x="1500" y="2598"/>
              <a:ext cx="667" cy="655"/>
            </a:xfrm>
            <a:prstGeom prst="rect">
              <a:avLst/>
            </a:prstGeom>
            <a:solidFill>
              <a:srgbClr val="FFFF00"/>
            </a:solidFill>
            <a:ln w="9525">
              <a:solidFill>
                <a:srgbClr val="000000"/>
              </a:solidFill>
              <a:miter lim="800000"/>
              <a:headEnd/>
              <a:tailEnd/>
            </a:ln>
          </p:spPr>
          <p:txBody>
            <a:bodyPr/>
            <a:lstStyle/>
            <a:p>
              <a:endParaRPr lang="en-US"/>
            </a:p>
          </p:txBody>
        </p:sp>
        <p:sp>
          <p:nvSpPr>
            <p:cNvPr id="7179" name="Line 92"/>
            <p:cNvSpPr>
              <a:spLocks noChangeShapeType="1"/>
            </p:cNvSpPr>
            <p:nvPr/>
          </p:nvSpPr>
          <p:spPr bwMode="auto">
            <a:xfrm>
              <a:off x="1398" y="2700"/>
              <a:ext cx="102" cy="1"/>
            </a:xfrm>
            <a:prstGeom prst="line">
              <a:avLst/>
            </a:prstGeom>
            <a:noFill/>
            <a:ln w="9525">
              <a:solidFill>
                <a:srgbClr val="000000"/>
              </a:solidFill>
              <a:round/>
              <a:headEnd/>
              <a:tailEnd/>
            </a:ln>
          </p:spPr>
          <p:txBody>
            <a:bodyPr/>
            <a:lstStyle/>
            <a:p>
              <a:endParaRPr lang="en-US"/>
            </a:p>
          </p:txBody>
        </p:sp>
        <p:sp>
          <p:nvSpPr>
            <p:cNvPr id="7180" name="Line 93"/>
            <p:cNvSpPr>
              <a:spLocks noChangeShapeType="1"/>
            </p:cNvSpPr>
            <p:nvPr/>
          </p:nvSpPr>
          <p:spPr bwMode="auto">
            <a:xfrm>
              <a:off x="1398" y="2802"/>
              <a:ext cx="102" cy="1"/>
            </a:xfrm>
            <a:prstGeom prst="line">
              <a:avLst/>
            </a:prstGeom>
            <a:noFill/>
            <a:ln w="9525">
              <a:solidFill>
                <a:srgbClr val="000000"/>
              </a:solidFill>
              <a:round/>
              <a:headEnd/>
              <a:tailEnd/>
            </a:ln>
          </p:spPr>
          <p:txBody>
            <a:bodyPr/>
            <a:lstStyle/>
            <a:p>
              <a:endParaRPr lang="en-US"/>
            </a:p>
          </p:txBody>
        </p:sp>
        <p:sp>
          <p:nvSpPr>
            <p:cNvPr id="7181" name="Line 94"/>
            <p:cNvSpPr>
              <a:spLocks noChangeShapeType="1"/>
            </p:cNvSpPr>
            <p:nvPr/>
          </p:nvSpPr>
          <p:spPr bwMode="auto">
            <a:xfrm>
              <a:off x="1398" y="2903"/>
              <a:ext cx="102" cy="1"/>
            </a:xfrm>
            <a:prstGeom prst="line">
              <a:avLst/>
            </a:prstGeom>
            <a:noFill/>
            <a:ln w="9525">
              <a:solidFill>
                <a:srgbClr val="000000"/>
              </a:solidFill>
              <a:round/>
              <a:headEnd/>
              <a:tailEnd/>
            </a:ln>
          </p:spPr>
          <p:txBody>
            <a:bodyPr/>
            <a:lstStyle/>
            <a:p>
              <a:endParaRPr lang="en-US"/>
            </a:p>
          </p:txBody>
        </p:sp>
        <p:sp>
          <p:nvSpPr>
            <p:cNvPr id="7182" name="Line 95"/>
            <p:cNvSpPr>
              <a:spLocks noChangeShapeType="1"/>
            </p:cNvSpPr>
            <p:nvPr/>
          </p:nvSpPr>
          <p:spPr bwMode="auto">
            <a:xfrm>
              <a:off x="1398" y="3005"/>
              <a:ext cx="102" cy="1"/>
            </a:xfrm>
            <a:prstGeom prst="line">
              <a:avLst/>
            </a:prstGeom>
            <a:noFill/>
            <a:ln w="9525">
              <a:solidFill>
                <a:srgbClr val="000000"/>
              </a:solidFill>
              <a:round/>
              <a:headEnd/>
              <a:tailEnd/>
            </a:ln>
          </p:spPr>
          <p:txBody>
            <a:bodyPr/>
            <a:lstStyle/>
            <a:p>
              <a:endParaRPr lang="en-US"/>
            </a:p>
          </p:txBody>
        </p:sp>
        <p:sp>
          <p:nvSpPr>
            <p:cNvPr id="7183" name="Line 96"/>
            <p:cNvSpPr>
              <a:spLocks noChangeShapeType="1"/>
            </p:cNvSpPr>
            <p:nvPr/>
          </p:nvSpPr>
          <p:spPr bwMode="auto">
            <a:xfrm flipV="1">
              <a:off x="2167" y="2846"/>
              <a:ext cx="199" cy="6"/>
            </a:xfrm>
            <a:prstGeom prst="line">
              <a:avLst/>
            </a:prstGeom>
            <a:noFill/>
            <a:ln w="20638">
              <a:solidFill>
                <a:srgbClr val="0000FF"/>
              </a:solidFill>
              <a:round/>
              <a:headEnd/>
              <a:tailEnd/>
            </a:ln>
          </p:spPr>
          <p:txBody>
            <a:bodyPr/>
            <a:lstStyle/>
            <a:p>
              <a:endParaRPr lang="en-US"/>
            </a:p>
          </p:txBody>
        </p:sp>
        <p:sp>
          <p:nvSpPr>
            <p:cNvPr id="7184" name="Rectangle 98"/>
            <p:cNvSpPr>
              <a:spLocks noChangeArrowheads="1"/>
            </p:cNvSpPr>
            <p:nvPr/>
          </p:nvSpPr>
          <p:spPr bwMode="auto">
            <a:xfrm>
              <a:off x="2417" y="2771"/>
              <a:ext cx="459" cy="155"/>
            </a:xfrm>
            <a:prstGeom prst="rect">
              <a:avLst/>
            </a:prstGeom>
            <a:noFill/>
            <a:ln w="9525">
              <a:noFill/>
              <a:miter lim="800000"/>
              <a:headEnd/>
              <a:tailEnd/>
            </a:ln>
          </p:spPr>
          <p:txBody>
            <a:bodyPr wrap="none" lIns="0" tIns="0" rIns="0" bIns="0">
              <a:spAutoFit/>
            </a:bodyPr>
            <a:lstStyle/>
            <a:p>
              <a:r>
                <a:rPr lang="en-US" sz="1600">
                  <a:solidFill>
                    <a:srgbClr val="0000FF"/>
                  </a:solidFill>
                </a:rPr>
                <a:t>f(A,B,C)</a:t>
              </a:r>
              <a:endParaRPr lang="en-US" sz="3200"/>
            </a:p>
          </p:txBody>
        </p:sp>
        <p:sp>
          <p:nvSpPr>
            <p:cNvPr id="7185" name="Rectangle 101"/>
            <p:cNvSpPr>
              <a:spLocks noChangeArrowheads="1"/>
            </p:cNvSpPr>
            <p:nvPr/>
          </p:nvSpPr>
          <p:spPr bwMode="auto">
            <a:xfrm>
              <a:off x="1705" y="2789"/>
              <a:ext cx="259" cy="155"/>
            </a:xfrm>
            <a:prstGeom prst="rect">
              <a:avLst/>
            </a:prstGeom>
            <a:noFill/>
            <a:ln w="9525">
              <a:noFill/>
              <a:miter lim="800000"/>
              <a:headEnd/>
              <a:tailEnd/>
            </a:ln>
          </p:spPr>
          <p:txBody>
            <a:bodyPr wrap="none" lIns="0" tIns="0" rIns="0" bIns="0">
              <a:spAutoFit/>
            </a:bodyPr>
            <a:lstStyle/>
            <a:p>
              <a:r>
                <a:rPr lang="en-US" sz="1600" dirty="0">
                  <a:solidFill>
                    <a:srgbClr val="0000FF"/>
                  </a:solidFill>
                </a:rPr>
                <a:t>4 x 1</a:t>
              </a:r>
              <a:endParaRPr lang="en-US" sz="3200" dirty="0"/>
            </a:p>
          </p:txBody>
        </p:sp>
        <p:sp>
          <p:nvSpPr>
            <p:cNvPr id="7186" name="Rectangle 104"/>
            <p:cNvSpPr>
              <a:spLocks noChangeArrowheads="1"/>
            </p:cNvSpPr>
            <p:nvPr/>
          </p:nvSpPr>
          <p:spPr bwMode="auto">
            <a:xfrm>
              <a:off x="1699" y="2890"/>
              <a:ext cx="301" cy="155"/>
            </a:xfrm>
            <a:prstGeom prst="rect">
              <a:avLst/>
            </a:prstGeom>
            <a:noFill/>
            <a:ln w="9525">
              <a:noFill/>
              <a:miter lim="800000"/>
              <a:headEnd/>
              <a:tailEnd/>
            </a:ln>
          </p:spPr>
          <p:txBody>
            <a:bodyPr wrap="none" lIns="0" tIns="0" rIns="0" bIns="0">
              <a:spAutoFit/>
            </a:bodyPr>
            <a:lstStyle/>
            <a:p>
              <a:r>
                <a:rPr lang="en-US" sz="1600" dirty="0">
                  <a:solidFill>
                    <a:srgbClr val="0000FF"/>
                  </a:solidFill>
                </a:rPr>
                <a:t>MUX</a:t>
              </a:r>
              <a:endParaRPr lang="en-US" sz="3200" dirty="0"/>
            </a:p>
          </p:txBody>
        </p:sp>
        <p:sp>
          <p:nvSpPr>
            <p:cNvPr id="7187" name="Rectangle 107"/>
            <p:cNvSpPr>
              <a:spLocks noChangeArrowheads="1"/>
            </p:cNvSpPr>
            <p:nvPr/>
          </p:nvSpPr>
          <p:spPr bwMode="auto">
            <a:xfrm>
              <a:off x="2064" y="2795"/>
              <a:ext cx="93" cy="155"/>
            </a:xfrm>
            <a:prstGeom prst="rect">
              <a:avLst/>
            </a:prstGeom>
            <a:noFill/>
            <a:ln w="9525">
              <a:noFill/>
              <a:miter lim="800000"/>
              <a:headEnd/>
              <a:tailEnd/>
            </a:ln>
          </p:spPr>
          <p:txBody>
            <a:bodyPr wrap="none" lIns="0" tIns="0" rIns="0" bIns="0">
              <a:spAutoFit/>
            </a:bodyPr>
            <a:lstStyle/>
            <a:p>
              <a:r>
                <a:rPr lang="en-US" sz="1600">
                  <a:solidFill>
                    <a:srgbClr val="0000FF"/>
                  </a:solidFill>
                </a:rPr>
                <a:t>Y</a:t>
              </a:r>
              <a:endParaRPr lang="en-US" sz="3200"/>
            </a:p>
          </p:txBody>
        </p:sp>
        <p:sp>
          <p:nvSpPr>
            <p:cNvPr id="7188" name="Rectangle 114"/>
            <p:cNvSpPr>
              <a:spLocks noChangeArrowheads="1"/>
            </p:cNvSpPr>
            <p:nvPr/>
          </p:nvSpPr>
          <p:spPr bwMode="auto">
            <a:xfrm>
              <a:off x="1699" y="3100"/>
              <a:ext cx="160" cy="134"/>
            </a:xfrm>
            <a:prstGeom prst="rect">
              <a:avLst/>
            </a:prstGeom>
            <a:noFill/>
            <a:ln w="9525">
              <a:noFill/>
              <a:miter lim="800000"/>
              <a:headEnd/>
              <a:tailEnd/>
            </a:ln>
          </p:spPr>
          <p:txBody>
            <a:bodyPr/>
            <a:lstStyle/>
            <a:p>
              <a:endParaRPr lang="en-US"/>
            </a:p>
          </p:txBody>
        </p:sp>
        <p:sp>
          <p:nvSpPr>
            <p:cNvPr id="7189" name="Rectangle 115"/>
            <p:cNvSpPr>
              <a:spLocks noChangeArrowheads="1"/>
            </p:cNvSpPr>
            <p:nvPr/>
          </p:nvSpPr>
          <p:spPr bwMode="auto">
            <a:xfrm>
              <a:off x="1699" y="3100"/>
              <a:ext cx="136" cy="155"/>
            </a:xfrm>
            <a:prstGeom prst="rect">
              <a:avLst/>
            </a:prstGeom>
            <a:noFill/>
            <a:ln w="9525">
              <a:noFill/>
              <a:miter lim="800000"/>
              <a:headEnd/>
              <a:tailEnd/>
            </a:ln>
          </p:spPr>
          <p:txBody>
            <a:bodyPr wrap="none" lIns="0" tIns="0" rIns="0" bIns="0">
              <a:spAutoFit/>
            </a:bodyPr>
            <a:lstStyle/>
            <a:p>
              <a:r>
                <a:rPr lang="en-US" sz="1600">
                  <a:solidFill>
                    <a:srgbClr val="0000FF"/>
                  </a:solidFill>
                </a:rPr>
                <a:t>S1</a:t>
              </a:r>
              <a:endParaRPr lang="en-US" sz="3200"/>
            </a:p>
          </p:txBody>
        </p:sp>
        <p:sp>
          <p:nvSpPr>
            <p:cNvPr id="7190" name="Rectangle 118"/>
            <p:cNvSpPr>
              <a:spLocks noChangeArrowheads="1"/>
            </p:cNvSpPr>
            <p:nvPr/>
          </p:nvSpPr>
          <p:spPr bwMode="auto">
            <a:xfrm>
              <a:off x="1885" y="3100"/>
              <a:ext cx="136" cy="155"/>
            </a:xfrm>
            <a:prstGeom prst="rect">
              <a:avLst/>
            </a:prstGeom>
            <a:noFill/>
            <a:ln w="9525">
              <a:noFill/>
              <a:miter lim="800000"/>
              <a:headEnd/>
              <a:tailEnd/>
            </a:ln>
          </p:spPr>
          <p:txBody>
            <a:bodyPr wrap="none" lIns="0" tIns="0" rIns="0" bIns="0">
              <a:spAutoFit/>
            </a:bodyPr>
            <a:lstStyle/>
            <a:p>
              <a:r>
                <a:rPr lang="en-US" sz="1600">
                  <a:solidFill>
                    <a:srgbClr val="0000FF"/>
                  </a:solidFill>
                </a:rPr>
                <a:t>S0</a:t>
              </a:r>
              <a:endParaRPr lang="en-US" sz="3200"/>
            </a:p>
          </p:txBody>
        </p:sp>
        <p:grpSp>
          <p:nvGrpSpPr>
            <p:cNvPr id="5" name="Group 147"/>
            <p:cNvGrpSpPr>
              <a:grpSpLocks/>
            </p:cNvGrpSpPr>
            <p:nvPr/>
          </p:nvGrpSpPr>
          <p:grpSpPr bwMode="auto">
            <a:xfrm>
              <a:off x="1244" y="2649"/>
              <a:ext cx="154" cy="407"/>
              <a:chOff x="1090" y="2649"/>
              <a:chExt cx="154" cy="407"/>
            </a:xfrm>
          </p:grpSpPr>
          <p:sp>
            <p:nvSpPr>
              <p:cNvPr id="7200" name="Freeform 125"/>
              <p:cNvSpPr>
                <a:spLocks/>
              </p:cNvSpPr>
              <p:nvPr/>
            </p:nvSpPr>
            <p:spPr bwMode="auto">
              <a:xfrm>
                <a:off x="1141" y="2649"/>
                <a:ext cx="103" cy="153"/>
              </a:xfrm>
              <a:custGeom>
                <a:avLst/>
                <a:gdLst>
                  <a:gd name="T0" fmla="*/ 0 w 16"/>
                  <a:gd name="T1" fmla="*/ 153 h 24"/>
                  <a:gd name="T2" fmla="*/ 103 w 16"/>
                  <a:gd name="T3" fmla="*/ 0 h 24"/>
                  <a:gd name="T4" fmla="*/ 0 60000 65536"/>
                  <a:gd name="T5" fmla="*/ 0 60000 65536"/>
                  <a:gd name="T6" fmla="*/ 0 w 16"/>
                  <a:gd name="T7" fmla="*/ 0 h 24"/>
                  <a:gd name="T8" fmla="*/ 16 w 16"/>
                  <a:gd name="T9" fmla="*/ 24 h 24"/>
                </a:gdLst>
                <a:ahLst/>
                <a:cxnLst>
                  <a:cxn ang="T4">
                    <a:pos x="T0" y="T1"/>
                  </a:cxn>
                  <a:cxn ang="T5">
                    <a:pos x="T2" y="T3"/>
                  </a:cxn>
                </a:cxnLst>
                <a:rect l="T6" t="T7" r="T8" b="T9"/>
                <a:pathLst>
                  <a:path w="16" h="24">
                    <a:moveTo>
                      <a:pt x="0" y="24"/>
                    </a:moveTo>
                    <a:cubicBezTo>
                      <a:pt x="0" y="11"/>
                      <a:pt x="7" y="0"/>
                      <a:pt x="16" y="0"/>
                    </a:cubicBezTo>
                  </a:path>
                </a:pathLst>
              </a:custGeom>
              <a:noFill/>
              <a:ln w="20638">
                <a:solidFill>
                  <a:srgbClr val="0000FF"/>
                </a:solidFill>
                <a:round/>
                <a:headEnd/>
                <a:tailEnd/>
              </a:ln>
            </p:spPr>
            <p:txBody>
              <a:bodyPr/>
              <a:lstStyle/>
              <a:p>
                <a:endParaRPr lang="en-US"/>
              </a:p>
            </p:txBody>
          </p:sp>
          <p:sp>
            <p:nvSpPr>
              <p:cNvPr id="7201" name="Freeform 126"/>
              <p:cNvSpPr>
                <a:spLocks/>
              </p:cNvSpPr>
              <p:nvPr/>
            </p:nvSpPr>
            <p:spPr bwMode="auto">
              <a:xfrm>
                <a:off x="1141" y="2903"/>
                <a:ext cx="103" cy="153"/>
              </a:xfrm>
              <a:custGeom>
                <a:avLst/>
                <a:gdLst>
                  <a:gd name="T0" fmla="*/ 103 w 16"/>
                  <a:gd name="T1" fmla="*/ 153 h 24"/>
                  <a:gd name="T2" fmla="*/ 0 w 16"/>
                  <a:gd name="T3" fmla="*/ 0 h 24"/>
                  <a:gd name="T4" fmla="*/ 0 w 16"/>
                  <a:gd name="T5" fmla="*/ 0 h 24"/>
                  <a:gd name="T6" fmla="*/ 0 60000 65536"/>
                  <a:gd name="T7" fmla="*/ 0 60000 65536"/>
                  <a:gd name="T8" fmla="*/ 0 60000 65536"/>
                  <a:gd name="T9" fmla="*/ 0 w 16"/>
                  <a:gd name="T10" fmla="*/ 0 h 24"/>
                  <a:gd name="T11" fmla="*/ 16 w 16"/>
                  <a:gd name="T12" fmla="*/ 24 h 24"/>
                </a:gdLst>
                <a:ahLst/>
                <a:cxnLst>
                  <a:cxn ang="T6">
                    <a:pos x="T0" y="T1"/>
                  </a:cxn>
                  <a:cxn ang="T7">
                    <a:pos x="T2" y="T3"/>
                  </a:cxn>
                  <a:cxn ang="T8">
                    <a:pos x="T4" y="T5"/>
                  </a:cxn>
                </a:cxnLst>
                <a:rect l="T9" t="T10" r="T11" b="T12"/>
                <a:pathLst>
                  <a:path w="16" h="24">
                    <a:moveTo>
                      <a:pt x="16" y="24"/>
                    </a:moveTo>
                    <a:cubicBezTo>
                      <a:pt x="7" y="24"/>
                      <a:pt x="0" y="14"/>
                      <a:pt x="0" y="0"/>
                    </a:cubicBezTo>
                    <a:cubicBezTo>
                      <a:pt x="0" y="0"/>
                      <a:pt x="0" y="0"/>
                      <a:pt x="0" y="0"/>
                    </a:cubicBezTo>
                  </a:path>
                </a:pathLst>
              </a:custGeom>
              <a:noFill/>
              <a:ln w="20638">
                <a:solidFill>
                  <a:srgbClr val="0000FF"/>
                </a:solidFill>
                <a:round/>
                <a:headEnd/>
                <a:tailEnd/>
              </a:ln>
            </p:spPr>
            <p:txBody>
              <a:bodyPr/>
              <a:lstStyle/>
              <a:p>
                <a:endParaRPr lang="en-US"/>
              </a:p>
            </p:txBody>
          </p:sp>
          <p:sp>
            <p:nvSpPr>
              <p:cNvPr id="7202" name="Freeform 127"/>
              <p:cNvSpPr>
                <a:spLocks/>
              </p:cNvSpPr>
              <p:nvPr/>
            </p:nvSpPr>
            <p:spPr bwMode="auto">
              <a:xfrm>
                <a:off x="1090" y="2852"/>
                <a:ext cx="51" cy="51"/>
              </a:xfrm>
              <a:custGeom>
                <a:avLst/>
                <a:gdLst>
                  <a:gd name="T0" fmla="*/ 0 w 8"/>
                  <a:gd name="T1" fmla="*/ 0 h 8"/>
                  <a:gd name="T2" fmla="*/ 51 w 8"/>
                  <a:gd name="T3" fmla="*/ 51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0" y="0"/>
                    </a:moveTo>
                    <a:cubicBezTo>
                      <a:pt x="4" y="0"/>
                      <a:pt x="8" y="4"/>
                      <a:pt x="8" y="8"/>
                    </a:cubicBezTo>
                  </a:path>
                </a:pathLst>
              </a:custGeom>
              <a:noFill/>
              <a:ln w="20638">
                <a:solidFill>
                  <a:srgbClr val="0000FF"/>
                </a:solidFill>
                <a:round/>
                <a:headEnd/>
                <a:tailEnd/>
              </a:ln>
            </p:spPr>
            <p:txBody>
              <a:bodyPr/>
              <a:lstStyle/>
              <a:p>
                <a:endParaRPr lang="en-US"/>
              </a:p>
            </p:txBody>
          </p:sp>
          <p:sp>
            <p:nvSpPr>
              <p:cNvPr id="7203" name="Freeform 128"/>
              <p:cNvSpPr>
                <a:spLocks/>
              </p:cNvSpPr>
              <p:nvPr/>
            </p:nvSpPr>
            <p:spPr bwMode="auto">
              <a:xfrm>
                <a:off x="1090" y="2802"/>
                <a:ext cx="51" cy="50"/>
              </a:xfrm>
              <a:custGeom>
                <a:avLst/>
                <a:gdLst>
                  <a:gd name="T0" fmla="*/ 51 w 8"/>
                  <a:gd name="T1" fmla="*/ 0 h 8"/>
                  <a:gd name="T2" fmla="*/ 0 w 8"/>
                  <a:gd name="T3" fmla="*/ 50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8" y="0"/>
                    </a:moveTo>
                    <a:cubicBezTo>
                      <a:pt x="8" y="5"/>
                      <a:pt x="4" y="8"/>
                      <a:pt x="0" y="8"/>
                    </a:cubicBezTo>
                  </a:path>
                </a:pathLst>
              </a:custGeom>
              <a:noFill/>
              <a:ln w="20638">
                <a:solidFill>
                  <a:srgbClr val="0000FF"/>
                </a:solidFill>
                <a:round/>
                <a:headEnd/>
                <a:tailEnd/>
              </a:ln>
            </p:spPr>
            <p:txBody>
              <a:bodyPr/>
              <a:lstStyle/>
              <a:p>
                <a:endParaRPr lang="en-US"/>
              </a:p>
            </p:txBody>
          </p:sp>
        </p:grpSp>
        <p:sp>
          <p:nvSpPr>
            <p:cNvPr id="7192" name="Rectangle 131"/>
            <p:cNvSpPr>
              <a:spLocks noChangeArrowheads="1"/>
            </p:cNvSpPr>
            <p:nvPr/>
          </p:nvSpPr>
          <p:spPr bwMode="auto">
            <a:xfrm>
              <a:off x="672" y="3696"/>
              <a:ext cx="86" cy="155"/>
            </a:xfrm>
            <a:prstGeom prst="rect">
              <a:avLst/>
            </a:prstGeom>
            <a:noFill/>
            <a:ln w="9525">
              <a:noFill/>
              <a:miter lim="800000"/>
              <a:headEnd/>
              <a:tailEnd/>
            </a:ln>
          </p:spPr>
          <p:txBody>
            <a:bodyPr wrap="none" lIns="0" tIns="0" rIns="0" bIns="0">
              <a:spAutoFit/>
            </a:bodyPr>
            <a:lstStyle/>
            <a:p>
              <a:r>
                <a:rPr lang="en-US" sz="1600">
                  <a:solidFill>
                    <a:srgbClr val="0000FF"/>
                  </a:solidFill>
                </a:rPr>
                <a:t>B</a:t>
              </a:r>
              <a:endParaRPr lang="en-US" sz="3200"/>
            </a:p>
          </p:txBody>
        </p:sp>
        <p:sp>
          <p:nvSpPr>
            <p:cNvPr id="7193" name="Rectangle 132"/>
            <p:cNvSpPr>
              <a:spLocks noChangeArrowheads="1"/>
            </p:cNvSpPr>
            <p:nvPr/>
          </p:nvSpPr>
          <p:spPr bwMode="auto">
            <a:xfrm>
              <a:off x="975" y="3253"/>
              <a:ext cx="26" cy="125"/>
            </a:xfrm>
            <a:prstGeom prst="rect">
              <a:avLst/>
            </a:prstGeom>
            <a:noFill/>
            <a:ln w="9525">
              <a:noFill/>
              <a:miter lim="800000"/>
              <a:headEnd/>
              <a:tailEnd/>
            </a:ln>
          </p:spPr>
          <p:txBody>
            <a:bodyPr wrap="none" lIns="0" tIns="0" rIns="0" bIns="0">
              <a:spAutoFit/>
            </a:bodyPr>
            <a:lstStyle/>
            <a:p>
              <a:r>
                <a:rPr lang="en-US" sz="1300">
                  <a:solidFill>
                    <a:srgbClr val="0000FF"/>
                  </a:solidFill>
                </a:rPr>
                <a:t> </a:t>
              </a:r>
              <a:endParaRPr lang="en-US"/>
            </a:p>
          </p:txBody>
        </p:sp>
        <p:sp>
          <p:nvSpPr>
            <p:cNvPr id="7194" name="Rectangle 134"/>
            <p:cNvSpPr>
              <a:spLocks noChangeArrowheads="1"/>
            </p:cNvSpPr>
            <p:nvPr/>
          </p:nvSpPr>
          <p:spPr bwMode="auto">
            <a:xfrm>
              <a:off x="672" y="3504"/>
              <a:ext cx="93" cy="155"/>
            </a:xfrm>
            <a:prstGeom prst="rect">
              <a:avLst/>
            </a:prstGeom>
            <a:noFill/>
            <a:ln w="9525">
              <a:noFill/>
              <a:miter lim="800000"/>
              <a:headEnd/>
              <a:tailEnd/>
            </a:ln>
          </p:spPr>
          <p:txBody>
            <a:bodyPr wrap="none" lIns="0" tIns="0" rIns="0" bIns="0">
              <a:spAutoFit/>
            </a:bodyPr>
            <a:lstStyle/>
            <a:p>
              <a:r>
                <a:rPr lang="en-US" sz="1600">
                  <a:solidFill>
                    <a:srgbClr val="0000FF"/>
                  </a:solidFill>
                </a:rPr>
                <a:t>A</a:t>
              </a:r>
              <a:endParaRPr lang="en-US" sz="3200"/>
            </a:p>
          </p:txBody>
        </p:sp>
        <p:sp>
          <p:nvSpPr>
            <p:cNvPr id="7195" name="Rectangle 135"/>
            <p:cNvSpPr>
              <a:spLocks noChangeArrowheads="1"/>
            </p:cNvSpPr>
            <p:nvPr/>
          </p:nvSpPr>
          <p:spPr bwMode="auto">
            <a:xfrm>
              <a:off x="487" y="2764"/>
              <a:ext cx="711" cy="155"/>
            </a:xfrm>
            <a:prstGeom prst="rect">
              <a:avLst/>
            </a:prstGeom>
            <a:noFill/>
            <a:ln w="9525">
              <a:noFill/>
              <a:miter lim="800000"/>
              <a:headEnd/>
              <a:tailEnd/>
            </a:ln>
          </p:spPr>
          <p:txBody>
            <a:bodyPr wrap="none" lIns="0" tIns="0" rIns="0" bIns="0">
              <a:spAutoFit/>
            </a:bodyPr>
            <a:lstStyle/>
            <a:p>
              <a:r>
                <a:rPr lang="en-US" sz="1600" dirty="0">
                  <a:solidFill>
                    <a:srgbClr val="0000FF"/>
                  </a:solidFill>
                </a:rPr>
                <a:t> 0, 1, C, or C’</a:t>
              </a:r>
              <a:endParaRPr lang="en-US" sz="3200" dirty="0"/>
            </a:p>
          </p:txBody>
        </p:sp>
        <p:sp>
          <p:nvSpPr>
            <p:cNvPr id="7196" name="Line 143"/>
            <p:cNvSpPr>
              <a:spLocks noChangeShapeType="1"/>
            </p:cNvSpPr>
            <p:nvPr/>
          </p:nvSpPr>
          <p:spPr bwMode="auto">
            <a:xfrm>
              <a:off x="816" y="3600"/>
              <a:ext cx="912" cy="0"/>
            </a:xfrm>
            <a:prstGeom prst="line">
              <a:avLst/>
            </a:prstGeom>
            <a:noFill/>
            <a:ln w="19050">
              <a:solidFill>
                <a:schemeClr val="accent2"/>
              </a:solidFill>
              <a:round/>
              <a:headEnd/>
              <a:tailEnd/>
            </a:ln>
          </p:spPr>
          <p:txBody>
            <a:bodyPr/>
            <a:lstStyle/>
            <a:p>
              <a:endParaRPr lang="en-US"/>
            </a:p>
          </p:txBody>
        </p:sp>
        <p:sp>
          <p:nvSpPr>
            <p:cNvPr id="7197" name="Line 144"/>
            <p:cNvSpPr>
              <a:spLocks noChangeShapeType="1"/>
            </p:cNvSpPr>
            <p:nvPr/>
          </p:nvSpPr>
          <p:spPr bwMode="auto">
            <a:xfrm>
              <a:off x="816" y="3744"/>
              <a:ext cx="1104" cy="0"/>
            </a:xfrm>
            <a:prstGeom prst="line">
              <a:avLst/>
            </a:prstGeom>
            <a:noFill/>
            <a:ln w="19050">
              <a:solidFill>
                <a:schemeClr val="accent2"/>
              </a:solidFill>
              <a:round/>
              <a:headEnd/>
              <a:tailEnd/>
            </a:ln>
          </p:spPr>
          <p:txBody>
            <a:bodyPr/>
            <a:lstStyle/>
            <a:p>
              <a:endParaRPr lang="en-US"/>
            </a:p>
          </p:txBody>
        </p:sp>
        <p:sp>
          <p:nvSpPr>
            <p:cNvPr id="7198" name="Line 145"/>
            <p:cNvSpPr>
              <a:spLocks noChangeShapeType="1"/>
            </p:cNvSpPr>
            <p:nvPr/>
          </p:nvSpPr>
          <p:spPr bwMode="auto">
            <a:xfrm>
              <a:off x="1728" y="3259"/>
              <a:ext cx="0" cy="341"/>
            </a:xfrm>
            <a:prstGeom prst="line">
              <a:avLst/>
            </a:prstGeom>
            <a:noFill/>
            <a:ln w="19050">
              <a:solidFill>
                <a:schemeClr val="accent2"/>
              </a:solidFill>
              <a:round/>
              <a:headEnd/>
              <a:tailEnd/>
            </a:ln>
          </p:spPr>
          <p:txBody>
            <a:bodyPr/>
            <a:lstStyle/>
            <a:p>
              <a:endParaRPr lang="en-US"/>
            </a:p>
          </p:txBody>
        </p:sp>
        <p:sp>
          <p:nvSpPr>
            <p:cNvPr id="7199" name="Line 146"/>
            <p:cNvSpPr>
              <a:spLocks noChangeShapeType="1"/>
            </p:cNvSpPr>
            <p:nvPr/>
          </p:nvSpPr>
          <p:spPr bwMode="auto">
            <a:xfrm>
              <a:off x="1920" y="3259"/>
              <a:ext cx="0" cy="485"/>
            </a:xfrm>
            <a:prstGeom prst="line">
              <a:avLst/>
            </a:prstGeom>
            <a:noFill/>
            <a:ln w="19050">
              <a:solidFill>
                <a:schemeClr val="accent2"/>
              </a:solidFill>
              <a:round/>
              <a:headEnd/>
              <a:tailEnd/>
            </a:ln>
          </p:spPr>
          <p:txBody>
            <a:bodyPr/>
            <a:lstStyle/>
            <a:p>
              <a:endParaRPr lang="en-US"/>
            </a:p>
          </p:txBody>
        </p:sp>
      </p:grpSp>
      <p:sp>
        <p:nvSpPr>
          <p:cNvPr id="78"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7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80"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
        <p:nvSpPr>
          <p:cNvPr id="77" name="TextBox 76"/>
          <p:cNvSpPr txBox="1"/>
          <p:nvPr/>
        </p:nvSpPr>
        <p:spPr>
          <a:xfrm>
            <a:off x="1609517" y="4203948"/>
            <a:ext cx="301686" cy="769441"/>
          </a:xfrm>
          <a:prstGeom prst="rect">
            <a:avLst/>
          </a:prstGeom>
          <a:noFill/>
        </p:spPr>
        <p:txBody>
          <a:bodyPr wrap="none" rtlCol="0">
            <a:spAutoFit/>
          </a:bodyPr>
          <a:lstStyle/>
          <a:p>
            <a:r>
              <a:rPr lang="en-US" sz="1100" dirty="0">
                <a:solidFill>
                  <a:schemeClr val="accent2"/>
                </a:solidFill>
              </a:rPr>
              <a:t>I0</a:t>
            </a:r>
          </a:p>
          <a:p>
            <a:r>
              <a:rPr lang="en-US" sz="1100" dirty="0">
                <a:solidFill>
                  <a:schemeClr val="accent2"/>
                </a:solidFill>
              </a:rPr>
              <a:t>I1</a:t>
            </a:r>
          </a:p>
          <a:p>
            <a:r>
              <a:rPr lang="en-US" sz="1100" dirty="0">
                <a:solidFill>
                  <a:schemeClr val="accent2"/>
                </a:solidFill>
              </a:rPr>
              <a:t>I2</a:t>
            </a:r>
          </a:p>
          <a:p>
            <a:r>
              <a:rPr lang="en-US" sz="1100" dirty="0">
                <a:solidFill>
                  <a:schemeClr val="accent2"/>
                </a:solidFill>
              </a:rPr>
              <a:t>I3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0" y="457200"/>
            <a:ext cx="9144000" cy="838200"/>
          </a:xfrm>
          <a:prstGeom prst="rect">
            <a:avLst/>
          </a:prstGeom>
          <a:noFill/>
          <a:ln w="9525">
            <a:noFill/>
            <a:miter lim="800000"/>
            <a:headEnd/>
            <a:tailEnd/>
          </a:ln>
        </p:spPr>
        <p:txBody>
          <a:bodyPr/>
          <a:lstStyle/>
          <a:p>
            <a:pPr>
              <a:spcBef>
                <a:spcPct val="20000"/>
              </a:spcBef>
              <a:tabLst>
                <a:tab pos="571500" algn="l"/>
                <a:tab pos="1143000" algn="l"/>
              </a:tabLst>
            </a:pPr>
            <a:r>
              <a:rPr lang="en-US" sz="2200" b="1" i="1" u="sng" dirty="0">
                <a:solidFill>
                  <a:srgbClr val="FF0000"/>
                </a:solidFill>
              </a:rPr>
              <a:t>Example</a:t>
            </a:r>
            <a:r>
              <a:rPr lang="en-US" sz="2200" i="1" dirty="0">
                <a:solidFill>
                  <a:srgbClr val="FF0000"/>
                </a:solidFill>
              </a:rPr>
              <a:t>: </a:t>
            </a:r>
            <a:r>
              <a:rPr lang="en-US" sz="2200" i="1" dirty="0">
                <a:solidFill>
                  <a:srgbClr val="0000FF"/>
                </a:solidFill>
              </a:rPr>
              <a:t> </a:t>
            </a:r>
            <a:r>
              <a:rPr lang="en-US" sz="2200" dirty="0">
                <a:solidFill>
                  <a:srgbClr val="0000FF"/>
                </a:solidFill>
              </a:rPr>
              <a:t>Implement the function f(A, B, C) = </a:t>
            </a:r>
            <a:r>
              <a:rPr lang="en-US" sz="2200" dirty="0">
                <a:solidFill>
                  <a:srgbClr val="0000FF"/>
                </a:solidFill>
                <a:sym typeface="Symbol" pitchFamily="18" charset="2"/>
              </a:rPr>
              <a:t>(0, 5, 6, 7)</a:t>
            </a:r>
            <a:r>
              <a:rPr lang="en-US" sz="2200" dirty="0">
                <a:solidFill>
                  <a:srgbClr val="0000FF"/>
                </a:solidFill>
              </a:rPr>
              <a:t> using an 4 x 1 multiplexer.</a:t>
            </a:r>
          </a:p>
        </p:txBody>
      </p:sp>
      <p:sp>
        <p:nvSpPr>
          <p:cNvPr id="7"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0" y="457200"/>
            <a:ext cx="9144000" cy="838200"/>
          </a:xfrm>
          <a:prstGeom prst="rect">
            <a:avLst/>
          </a:prstGeom>
          <a:noFill/>
          <a:ln w="9525">
            <a:noFill/>
            <a:miter lim="800000"/>
            <a:headEnd/>
            <a:tailEnd/>
          </a:ln>
        </p:spPr>
        <p:txBody>
          <a:bodyPr/>
          <a:lstStyle/>
          <a:p>
            <a:pPr>
              <a:spcBef>
                <a:spcPct val="20000"/>
              </a:spcBef>
              <a:tabLst>
                <a:tab pos="571500" algn="l"/>
                <a:tab pos="1143000" algn="l"/>
              </a:tabLst>
            </a:pPr>
            <a:r>
              <a:rPr lang="en-US" sz="2200" b="1" i="1" u="sng" dirty="0">
                <a:solidFill>
                  <a:srgbClr val="FF0000"/>
                </a:solidFill>
              </a:rPr>
              <a:t>Example</a:t>
            </a:r>
            <a:r>
              <a:rPr lang="en-US" sz="2200" i="1" dirty="0">
                <a:solidFill>
                  <a:srgbClr val="FF0000"/>
                </a:solidFill>
              </a:rPr>
              <a:t>:</a:t>
            </a:r>
            <a:r>
              <a:rPr lang="en-US" sz="2200" dirty="0">
                <a:solidFill>
                  <a:srgbClr val="FF0000"/>
                </a:solidFill>
              </a:rPr>
              <a:t>  </a:t>
            </a:r>
            <a:r>
              <a:rPr lang="en-US" sz="2200" dirty="0">
                <a:solidFill>
                  <a:srgbClr val="0000FF"/>
                </a:solidFill>
              </a:rPr>
              <a:t>Implement the function f(A, B, C, D) = A’C’ + A’B + BC’D’ + AB’CD’ using an 8 x 1 multiplexer.</a:t>
            </a:r>
          </a:p>
        </p:txBody>
      </p:sp>
      <p:sp>
        <p:nvSpPr>
          <p:cNvPr id="7"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0" y="381000"/>
            <a:ext cx="9144000" cy="3429000"/>
          </a:xfrm>
          <a:prstGeom prst="rect">
            <a:avLst/>
          </a:prstGeom>
          <a:noFill/>
          <a:ln w="9525">
            <a:noFill/>
            <a:miter lim="800000"/>
            <a:headEnd/>
            <a:tailEnd/>
          </a:ln>
        </p:spPr>
        <p:txBody>
          <a:bodyPr/>
          <a:lstStyle/>
          <a:p>
            <a:pPr>
              <a:spcBef>
                <a:spcPct val="20000"/>
              </a:spcBef>
              <a:tabLst>
                <a:tab pos="571500" algn="l"/>
                <a:tab pos="1143000" algn="l"/>
              </a:tabLst>
              <a:defRPr/>
            </a:pPr>
            <a:r>
              <a:rPr lang="en-US" sz="2200" b="1" u="sng" dirty="0">
                <a:solidFill>
                  <a:schemeClr val="accent2"/>
                </a:solidFill>
              </a:rPr>
              <a:t>Multiplexer  Input Ordering:</a:t>
            </a:r>
          </a:p>
          <a:p>
            <a:pPr>
              <a:spcBef>
                <a:spcPct val="20000"/>
              </a:spcBef>
              <a:tabLst>
                <a:tab pos="571500" algn="l"/>
                <a:tab pos="1143000" algn="l"/>
              </a:tabLst>
              <a:defRPr/>
            </a:pPr>
            <a:r>
              <a:rPr lang="en-US" sz="2200" dirty="0">
                <a:solidFill>
                  <a:schemeClr val="accent2"/>
                </a:solidFill>
              </a:rPr>
              <a:t>Recall that it is best if the MSB of the function is connected to the MSB of the select lines (and so forth).  If a different order is used, beware that the minterms may be in scrambled order.  </a:t>
            </a:r>
          </a:p>
          <a:p>
            <a:pPr>
              <a:spcBef>
                <a:spcPct val="20000"/>
              </a:spcBef>
              <a:tabLst>
                <a:tab pos="571500" algn="l"/>
                <a:tab pos="1143000" algn="l"/>
              </a:tabLst>
              <a:defRPr/>
            </a:pPr>
            <a:r>
              <a:rPr lang="en-US" sz="2200" u="sng" dirty="0">
                <a:solidFill>
                  <a:schemeClr val="accent2"/>
                </a:solidFill>
              </a:rPr>
              <a:t>Example</a:t>
            </a:r>
            <a:r>
              <a:rPr lang="en-US" sz="2200" dirty="0">
                <a:solidFill>
                  <a:schemeClr val="accent2"/>
                </a:solidFill>
              </a:rPr>
              <a:t>:  Consider the two MUX examples below:</a:t>
            </a:r>
          </a:p>
          <a:p>
            <a:pPr marL="342900" indent="-342900">
              <a:spcBef>
                <a:spcPct val="20000"/>
              </a:spcBef>
              <a:buFontTx/>
              <a:buAutoNum type="alphaUcParenR"/>
              <a:tabLst>
                <a:tab pos="571500" algn="l"/>
                <a:tab pos="1143000" algn="l"/>
              </a:tabLst>
              <a:defRPr/>
            </a:pPr>
            <a:r>
              <a:rPr lang="en-US" sz="2200" dirty="0">
                <a:solidFill>
                  <a:schemeClr val="accent2"/>
                </a:solidFill>
              </a:rPr>
              <a:t>In the MUX circuit on the left, the MSB of the input is connected to the MSB of the select line as recommended.  Determine the output, f(A,B,C).</a:t>
            </a:r>
          </a:p>
          <a:p>
            <a:pPr marL="342900" indent="-342900">
              <a:spcBef>
                <a:spcPct val="20000"/>
              </a:spcBef>
              <a:buFontTx/>
              <a:buAutoNum type="alphaUcParenR"/>
              <a:tabLst>
                <a:tab pos="571500" algn="l"/>
                <a:tab pos="1143000" algn="l"/>
              </a:tabLst>
              <a:defRPr/>
            </a:pPr>
            <a:r>
              <a:rPr lang="en-US" sz="2200" dirty="0">
                <a:solidFill>
                  <a:schemeClr val="accent2"/>
                </a:solidFill>
              </a:rPr>
              <a:t>In the MUX circuit on the left, inputs A and B have been reversed so care is needed when determining the minterms. Determine the output, f(A,B,C).</a:t>
            </a:r>
          </a:p>
        </p:txBody>
      </p:sp>
      <p:grpSp>
        <p:nvGrpSpPr>
          <p:cNvPr id="2" name="Group 45"/>
          <p:cNvGrpSpPr>
            <a:grpSpLocks/>
          </p:cNvGrpSpPr>
          <p:nvPr/>
        </p:nvGrpSpPr>
        <p:grpSpPr bwMode="auto">
          <a:xfrm>
            <a:off x="685800" y="4298949"/>
            <a:ext cx="3492283" cy="2337528"/>
            <a:chOff x="685800" y="4298859"/>
            <a:chExt cx="2980874" cy="1955461"/>
          </a:xfrm>
        </p:grpSpPr>
        <p:sp>
          <p:nvSpPr>
            <p:cNvPr id="10269" name="Rectangle 91"/>
            <p:cNvSpPr>
              <a:spLocks noChangeArrowheads="1"/>
            </p:cNvSpPr>
            <p:nvPr/>
          </p:nvSpPr>
          <p:spPr bwMode="auto">
            <a:xfrm>
              <a:off x="1212227" y="4305270"/>
              <a:ext cx="1058862" cy="1039813"/>
            </a:xfrm>
            <a:prstGeom prst="rect">
              <a:avLst/>
            </a:prstGeom>
            <a:solidFill>
              <a:srgbClr val="FFFF00"/>
            </a:solidFill>
            <a:ln w="28575">
              <a:solidFill>
                <a:schemeClr val="accent2"/>
              </a:solidFill>
              <a:miter lim="800000"/>
              <a:headEnd/>
              <a:tailEnd/>
            </a:ln>
          </p:spPr>
          <p:txBody>
            <a:bodyPr/>
            <a:lstStyle/>
            <a:p>
              <a:endParaRPr lang="en-US"/>
            </a:p>
          </p:txBody>
        </p:sp>
        <p:sp>
          <p:nvSpPr>
            <p:cNvPr id="10270" name="Rectangle 98"/>
            <p:cNvSpPr>
              <a:spLocks noChangeArrowheads="1"/>
            </p:cNvSpPr>
            <p:nvPr/>
          </p:nvSpPr>
          <p:spPr bwMode="auto">
            <a:xfrm>
              <a:off x="2514600" y="4579907"/>
              <a:ext cx="1152074" cy="205976"/>
            </a:xfrm>
            <a:prstGeom prst="rect">
              <a:avLst/>
            </a:prstGeom>
            <a:noFill/>
            <a:ln w="9525">
              <a:noFill/>
              <a:miter lim="800000"/>
              <a:headEnd/>
              <a:tailEnd/>
            </a:ln>
          </p:spPr>
          <p:txBody>
            <a:bodyPr wrap="none" lIns="0" tIns="0" rIns="0" bIns="0">
              <a:spAutoFit/>
            </a:bodyPr>
            <a:lstStyle/>
            <a:p>
              <a:r>
                <a:rPr lang="en-US" sz="1600">
                  <a:solidFill>
                    <a:schemeClr val="accent2"/>
                  </a:solidFill>
                </a:rPr>
                <a:t>f(A,B,C) = </a:t>
              </a:r>
              <a:r>
                <a:rPr lang="en-US" sz="1600">
                  <a:solidFill>
                    <a:schemeClr val="accent2"/>
                  </a:solidFill>
                  <a:sym typeface="Symbol" pitchFamily="18" charset="2"/>
                </a:rPr>
                <a:t>( ?)</a:t>
              </a:r>
              <a:endParaRPr lang="en-US" sz="3200">
                <a:solidFill>
                  <a:schemeClr val="accent2"/>
                </a:solidFill>
              </a:endParaRPr>
            </a:p>
          </p:txBody>
        </p:sp>
        <p:sp>
          <p:nvSpPr>
            <p:cNvPr id="10271" name="Rectangle 101"/>
            <p:cNvSpPr>
              <a:spLocks noChangeArrowheads="1"/>
            </p:cNvSpPr>
            <p:nvPr/>
          </p:nvSpPr>
          <p:spPr bwMode="auto">
            <a:xfrm>
              <a:off x="1537664" y="4608483"/>
              <a:ext cx="350275" cy="205976"/>
            </a:xfrm>
            <a:prstGeom prst="rect">
              <a:avLst/>
            </a:prstGeom>
            <a:noFill/>
            <a:ln w="9525">
              <a:noFill/>
              <a:miter lim="800000"/>
              <a:headEnd/>
              <a:tailEnd/>
            </a:ln>
          </p:spPr>
          <p:txBody>
            <a:bodyPr wrap="none" lIns="0" tIns="0" rIns="0" bIns="0">
              <a:spAutoFit/>
            </a:bodyPr>
            <a:lstStyle/>
            <a:p>
              <a:r>
                <a:rPr lang="en-US" sz="1600" b="1" dirty="0">
                  <a:solidFill>
                    <a:schemeClr val="accent2"/>
                  </a:solidFill>
                </a:rPr>
                <a:t>4 x 1</a:t>
              </a:r>
              <a:endParaRPr lang="en-US" sz="3200" b="1" dirty="0">
                <a:solidFill>
                  <a:schemeClr val="accent2"/>
                </a:solidFill>
              </a:endParaRPr>
            </a:p>
          </p:txBody>
        </p:sp>
        <p:sp>
          <p:nvSpPr>
            <p:cNvPr id="10272" name="Rectangle 104"/>
            <p:cNvSpPr>
              <a:spLocks noChangeArrowheads="1"/>
            </p:cNvSpPr>
            <p:nvPr/>
          </p:nvSpPr>
          <p:spPr bwMode="auto">
            <a:xfrm>
              <a:off x="1528139" y="4768820"/>
              <a:ext cx="417319" cy="205976"/>
            </a:xfrm>
            <a:prstGeom prst="rect">
              <a:avLst/>
            </a:prstGeom>
            <a:noFill/>
            <a:ln w="9525">
              <a:noFill/>
              <a:miter lim="800000"/>
              <a:headEnd/>
              <a:tailEnd/>
            </a:ln>
          </p:spPr>
          <p:txBody>
            <a:bodyPr wrap="none" lIns="0" tIns="0" rIns="0" bIns="0">
              <a:spAutoFit/>
            </a:bodyPr>
            <a:lstStyle/>
            <a:p>
              <a:r>
                <a:rPr lang="en-US" sz="1600" b="1" dirty="0">
                  <a:solidFill>
                    <a:schemeClr val="accent2"/>
                  </a:solidFill>
                </a:rPr>
                <a:t>MUX</a:t>
              </a:r>
              <a:endParaRPr lang="en-US" sz="3200" b="1" dirty="0">
                <a:solidFill>
                  <a:schemeClr val="accent2"/>
                </a:solidFill>
              </a:endParaRPr>
            </a:p>
          </p:txBody>
        </p:sp>
        <p:sp>
          <p:nvSpPr>
            <p:cNvPr id="10273" name="Rectangle 107"/>
            <p:cNvSpPr>
              <a:spLocks noChangeArrowheads="1"/>
            </p:cNvSpPr>
            <p:nvPr/>
          </p:nvSpPr>
          <p:spPr bwMode="auto">
            <a:xfrm>
              <a:off x="2107577" y="4618008"/>
              <a:ext cx="125880" cy="205976"/>
            </a:xfrm>
            <a:prstGeom prst="rect">
              <a:avLst/>
            </a:prstGeom>
            <a:noFill/>
            <a:ln w="9525">
              <a:noFill/>
              <a:miter lim="800000"/>
              <a:headEnd/>
              <a:tailEnd/>
            </a:ln>
          </p:spPr>
          <p:txBody>
            <a:bodyPr wrap="none" lIns="0" tIns="0" rIns="0" bIns="0">
              <a:spAutoFit/>
            </a:bodyPr>
            <a:lstStyle/>
            <a:p>
              <a:r>
                <a:rPr lang="en-US" sz="1600">
                  <a:solidFill>
                    <a:schemeClr val="accent2"/>
                  </a:solidFill>
                </a:rPr>
                <a:t>Y</a:t>
              </a:r>
              <a:endParaRPr lang="en-US" sz="3200">
                <a:solidFill>
                  <a:schemeClr val="accent2"/>
                </a:solidFill>
              </a:endParaRPr>
            </a:p>
          </p:txBody>
        </p:sp>
        <p:sp>
          <p:nvSpPr>
            <p:cNvPr id="10274" name="Rectangle 114"/>
            <p:cNvSpPr>
              <a:spLocks noChangeArrowheads="1"/>
            </p:cNvSpPr>
            <p:nvPr/>
          </p:nvSpPr>
          <p:spPr bwMode="auto">
            <a:xfrm>
              <a:off x="1528139" y="5102195"/>
              <a:ext cx="254000" cy="212725"/>
            </a:xfrm>
            <a:prstGeom prst="rect">
              <a:avLst/>
            </a:prstGeom>
            <a:noFill/>
            <a:ln w="9525">
              <a:noFill/>
              <a:miter lim="800000"/>
              <a:headEnd/>
              <a:tailEnd/>
            </a:ln>
          </p:spPr>
          <p:txBody>
            <a:bodyPr/>
            <a:lstStyle/>
            <a:p>
              <a:endParaRPr lang="en-US"/>
            </a:p>
          </p:txBody>
        </p:sp>
        <p:sp>
          <p:nvSpPr>
            <p:cNvPr id="10275" name="Rectangle 115"/>
            <p:cNvSpPr>
              <a:spLocks noChangeArrowheads="1"/>
            </p:cNvSpPr>
            <p:nvPr/>
          </p:nvSpPr>
          <p:spPr bwMode="auto">
            <a:xfrm>
              <a:off x="1528139" y="5102195"/>
              <a:ext cx="184716" cy="205976"/>
            </a:xfrm>
            <a:prstGeom prst="rect">
              <a:avLst/>
            </a:prstGeom>
            <a:noFill/>
            <a:ln w="9525">
              <a:noFill/>
              <a:miter lim="800000"/>
              <a:headEnd/>
              <a:tailEnd/>
            </a:ln>
          </p:spPr>
          <p:txBody>
            <a:bodyPr wrap="none" lIns="0" tIns="0" rIns="0" bIns="0">
              <a:spAutoFit/>
            </a:bodyPr>
            <a:lstStyle/>
            <a:p>
              <a:r>
                <a:rPr lang="en-US" sz="1600">
                  <a:solidFill>
                    <a:schemeClr val="accent2"/>
                  </a:solidFill>
                </a:rPr>
                <a:t>S1</a:t>
              </a:r>
              <a:endParaRPr lang="en-US" sz="3200">
                <a:solidFill>
                  <a:schemeClr val="accent2"/>
                </a:solidFill>
              </a:endParaRPr>
            </a:p>
          </p:txBody>
        </p:sp>
        <p:sp>
          <p:nvSpPr>
            <p:cNvPr id="10276" name="Rectangle 118"/>
            <p:cNvSpPr>
              <a:spLocks noChangeArrowheads="1"/>
            </p:cNvSpPr>
            <p:nvPr/>
          </p:nvSpPr>
          <p:spPr bwMode="auto">
            <a:xfrm>
              <a:off x="1823414" y="5102195"/>
              <a:ext cx="184716" cy="205976"/>
            </a:xfrm>
            <a:prstGeom prst="rect">
              <a:avLst/>
            </a:prstGeom>
            <a:noFill/>
            <a:ln w="9525">
              <a:noFill/>
              <a:miter lim="800000"/>
              <a:headEnd/>
              <a:tailEnd/>
            </a:ln>
          </p:spPr>
          <p:txBody>
            <a:bodyPr wrap="none" lIns="0" tIns="0" rIns="0" bIns="0">
              <a:spAutoFit/>
            </a:bodyPr>
            <a:lstStyle/>
            <a:p>
              <a:r>
                <a:rPr lang="en-US" sz="1600">
                  <a:solidFill>
                    <a:schemeClr val="accent2"/>
                  </a:solidFill>
                </a:rPr>
                <a:t>S0</a:t>
              </a:r>
              <a:endParaRPr lang="en-US" sz="3200">
                <a:solidFill>
                  <a:schemeClr val="accent2"/>
                </a:solidFill>
              </a:endParaRPr>
            </a:p>
          </p:txBody>
        </p:sp>
        <p:sp>
          <p:nvSpPr>
            <p:cNvPr id="10277" name="Rectangle 131"/>
            <p:cNvSpPr>
              <a:spLocks noChangeArrowheads="1"/>
            </p:cNvSpPr>
            <p:nvPr/>
          </p:nvSpPr>
          <p:spPr bwMode="auto">
            <a:xfrm>
              <a:off x="685800" y="6048344"/>
              <a:ext cx="116303" cy="205976"/>
            </a:xfrm>
            <a:prstGeom prst="rect">
              <a:avLst/>
            </a:prstGeom>
            <a:noFill/>
            <a:ln w="9525">
              <a:noFill/>
              <a:miter lim="800000"/>
              <a:headEnd/>
              <a:tailEnd/>
            </a:ln>
          </p:spPr>
          <p:txBody>
            <a:bodyPr wrap="none" lIns="0" tIns="0" rIns="0" bIns="0">
              <a:spAutoFit/>
            </a:bodyPr>
            <a:lstStyle/>
            <a:p>
              <a:r>
                <a:rPr lang="en-US" sz="1600">
                  <a:solidFill>
                    <a:schemeClr val="accent2"/>
                  </a:solidFill>
                </a:rPr>
                <a:t>B</a:t>
              </a:r>
              <a:endParaRPr lang="en-US" sz="3200">
                <a:solidFill>
                  <a:schemeClr val="accent2"/>
                </a:solidFill>
              </a:endParaRPr>
            </a:p>
          </p:txBody>
        </p:sp>
        <p:sp>
          <p:nvSpPr>
            <p:cNvPr id="10278" name="Rectangle 134"/>
            <p:cNvSpPr>
              <a:spLocks noChangeArrowheads="1"/>
            </p:cNvSpPr>
            <p:nvPr/>
          </p:nvSpPr>
          <p:spPr bwMode="auto">
            <a:xfrm>
              <a:off x="685800" y="5743545"/>
              <a:ext cx="125880" cy="205976"/>
            </a:xfrm>
            <a:prstGeom prst="rect">
              <a:avLst/>
            </a:prstGeom>
            <a:noFill/>
            <a:ln w="9525">
              <a:noFill/>
              <a:miter lim="800000"/>
              <a:headEnd/>
              <a:tailEnd/>
            </a:ln>
          </p:spPr>
          <p:txBody>
            <a:bodyPr wrap="none" lIns="0" tIns="0" rIns="0" bIns="0">
              <a:spAutoFit/>
            </a:bodyPr>
            <a:lstStyle/>
            <a:p>
              <a:r>
                <a:rPr lang="en-US" sz="1600">
                  <a:solidFill>
                    <a:schemeClr val="accent2"/>
                  </a:solidFill>
                </a:rPr>
                <a:t>A</a:t>
              </a:r>
              <a:endParaRPr lang="en-US" sz="3200">
                <a:solidFill>
                  <a:schemeClr val="accent2"/>
                </a:solidFill>
              </a:endParaRPr>
            </a:p>
          </p:txBody>
        </p:sp>
        <p:sp>
          <p:nvSpPr>
            <p:cNvPr id="10279" name="Rectangle 135"/>
            <p:cNvSpPr>
              <a:spLocks noChangeArrowheads="1"/>
            </p:cNvSpPr>
            <p:nvPr/>
          </p:nvSpPr>
          <p:spPr bwMode="auto">
            <a:xfrm>
              <a:off x="866139" y="4298859"/>
              <a:ext cx="175137" cy="823906"/>
            </a:xfrm>
            <a:prstGeom prst="rect">
              <a:avLst/>
            </a:prstGeom>
            <a:noFill/>
            <a:ln w="9525">
              <a:noFill/>
              <a:miter lim="800000"/>
              <a:headEnd/>
              <a:tailEnd/>
            </a:ln>
          </p:spPr>
          <p:txBody>
            <a:bodyPr wrap="none" lIns="0" tIns="0" rIns="0" bIns="0">
              <a:spAutoFit/>
            </a:bodyPr>
            <a:lstStyle/>
            <a:p>
              <a:r>
                <a:rPr lang="en-US" sz="1600">
                  <a:solidFill>
                    <a:srgbClr val="0000FF"/>
                  </a:solidFill>
                </a:rPr>
                <a:t> </a:t>
              </a:r>
              <a:r>
                <a:rPr lang="en-US" sz="1600">
                  <a:solidFill>
                    <a:schemeClr val="accent2"/>
                  </a:solidFill>
                </a:rPr>
                <a:t>0</a:t>
              </a:r>
            </a:p>
            <a:p>
              <a:r>
                <a:rPr lang="en-US" sz="1600">
                  <a:solidFill>
                    <a:schemeClr val="accent2"/>
                  </a:solidFill>
                </a:rPr>
                <a:t> 1</a:t>
              </a:r>
            </a:p>
            <a:p>
              <a:r>
                <a:rPr lang="en-US" sz="1600">
                  <a:solidFill>
                    <a:schemeClr val="accent2"/>
                  </a:solidFill>
                </a:rPr>
                <a:t>C</a:t>
              </a:r>
            </a:p>
            <a:p>
              <a:r>
                <a:rPr lang="en-US" sz="1600">
                  <a:solidFill>
                    <a:schemeClr val="accent2"/>
                  </a:solidFill>
                </a:rPr>
                <a:t>C’</a:t>
              </a:r>
              <a:endParaRPr lang="en-US" sz="3200">
                <a:solidFill>
                  <a:schemeClr val="accent2"/>
                </a:solidFill>
              </a:endParaRPr>
            </a:p>
          </p:txBody>
        </p:sp>
        <p:sp>
          <p:nvSpPr>
            <p:cNvPr id="10280" name="Line 145"/>
            <p:cNvSpPr>
              <a:spLocks noChangeShapeType="1"/>
            </p:cNvSpPr>
            <p:nvPr/>
          </p:nvSpPr>
          <p:spPr bwMode="auto">
            <a:xfrm>
              <a:off x="1574177" y="5354608"/>
              <a:ext cx="0" cy="541338"/>
            </a:xfrm>
            <a:prstGeom prst="line">
              <a:avLst/>
            </a:prstGeom>
            <a:noFill/>
            <a:ln w="19050">
              <a:solidFill>
                <a:schemeClr val="accent2"/>
              </a:solidFill>
              <a:round/>
              <a:headEnd/>
              <a:tailEnd/>
            </a:ln>
          </p:spPr>
          <p:txBody>
            <a:bodyPr/>
            <a:lstStyle/>
            <a:p>
              <a:endParaRPr lang="en-US"/>
            </a:p>
          </p:txBody>
        </p:sp>
        <p:sp>
          <p:nvSpPr>
            <p:cNvPr id="10281" name="Line 146"/>
            <p:cNvSpPr>
              <a:spLocks noChangeShapeType="1"/>
            </p:cNvSpPr>
            <p:nvPr/>
          </p:nvSpPr>
          <p:spPr bwMode="auto">
            <a:xfrm>
              <a:off x="1878977" y="5354608"/>
              <a:ext cx="0" cy="769938"/>
            </a:xfrm>
            <a:prstGeom prst="line">
              <a:avLst/>
            </a:prstGeom>
            <a:noFill/>
            <a:ln w="19050">
              <a:solidFill>
                <a:schemeClr val="accent2"/>
              </a:solidFill>
              <a:round/>
              <a:headEnd/>
              <a:tailEnd/>
            </a:ln>
          </p:spPr>
          <p:txBody>
            <a:bodyPr/>
            <a:lstStyle/>
            <a:p>
              <a:endParaRPr lang="en-US"/>
            </a:p>
          </p:txBody>
        </p:sp>
        <p:cxnSp>
          <p:nvCxnSpPr>
            <p:cNvPr id="35" name="Straight Connector 34"/>
            <p:cNvCxnSpPr/>
            <p:nvPr/>
          </p:nvCxnSpPr>
          <p:spPr>
            <a:xfrm rot="16200000" flipV="1">
              <a:off x="1228634" y="5549943"/>
              <a:ext cx="1587" cy="690446"/>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884205" y="6124569"/>
              <a:ext cx="998369" cy="1588"/>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1033405" y="4419516"/>
              <a:ext cx="179357" cy="1588"/>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1033405" y="4617963"/>
              <a:ext cx="179357" cy="1587"/>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1033405" y="4816409"/>
              <a:ext cx="179357" cy="1588"/>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1033405" y="5025969"/>
              <a:ext cx="179357" cy="1588"/>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2271446" y="4721154"/>
              <a:ext cx="166659" cy="1588"/>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Group 46"/>
          <p:cNvGrpSpPr>
            <a:grpSpLocks/>
          </p:cNvGrpSpPr>
          <p:nvPr/>
        </p:nvGrpSpPr>
        <p:grpSpPr bwMode="auto">
          <a:xfrm>
            <a:off x="4800600" y="4325938"/>
            <a:ext cx="3587508" cy="2381691"/>
            <a:chOff x="685800" y="4298860"/>
            <a:chExt cx="2931850" cy="1951202"/>
          </a:xfrm>
        </p:grpSpPr>
        <p:sp>
          <p:nvSpPr>
            <p:cNvPr id="10249" name="Rectangle 91"/>
            <p:cNvSpPr>
              <a:spLocks noChangeArrowheads="1"/>
            </p:cNvSpPr>
            <p:nvPr/>
          </p:nvSpPr>
          <p:spPr bwMode="auto">
            <a:xfrm>
              <a:off x="1212227" y="4305270"/>
              <a:ext cx="1058862" cy="1039813"/>
            </a:xfrm>
            <a:prstGeom prst="rect">
              <a:avLst/>
            </a:prstGeom>
            <a:solidFill>
              <a:srgbClr val="FFFF00"/>
            </a:solidFill>
            <a:ln w="28575">
              <a:solidFill>
                <a:schemeClr val="accent2"/>
              </a:solidFill>
              <a:miter lim="800000"/>
              <a:headEnd/>
              <a:tailEnd/>
            </a:ln>
          </p:spPr>
          <p:txBody>
            <a:bodyPr/>
            <a:lstStyle/>
            <a:p>
              <a:endParaRPr lang="en-US"/>
            </a:p>
          </p:txBody>
        </p:sp>
        <p:sp>
          <p:nvSpPr>
            <p:cNvPr id="10250" name="Rectangle 98"/>
            <p:cNvSpPr>
              <a:spLocks noChangeArrowheads="1"/>
            </p:cNvSpPr>
            <p:nvPr/>
          </p:nvSpPr>
          <p:spPr bwMode="auto">
            <a:xfrm>
              <a:off x="2514600" y="4579908"/>
              <a:ext cx="1103050" cy="201717"/>
            </a:xfrm>
            <a:prstGeom prst="rect">
              <a:avLst/>
            </a:prstGeom>
            <a:noFill/>
            <a:ln w="9525">
              <a:noFill/>
              <a:miter lim="800000"/>
              <a:headEnd/>
              <a:tailEnd/>
            </a:ln>
          </p:spPr>
          <p:txBody>
            <a:bodyPr wrap="none" lIns="0" tIns="0" rIns="0" bIns="0">
              <a:spAutoFit/>
            </a:bodyPr>
            <a:lstStyle/>
            <a:p>
              <a:r>
                <a:rPr lang="en-US" sz="1600">
                  <a:solidFill>
                    <a:schemeClr val="accent2"/>
                  </a:solidFill>
                </a:rPr>
                <a:t>f(A,B,C) = </a:t>
              </a:r>
              <a:r>
                <a:rPr lang="en-US" sz="1600">
                  <a:solidFill>
                    <a:schemeClr val="accent2"/>
                  </a:solidFill>
                  <a:sym typeface="Symbol" pitchFamily="18" charset="2"/>
                </a:rPr>
                <a:t>( ?)</a:t>
              </a:r>
              <a:endParaRPr lang="en-US" sz="3200">
                <a:solidFill>
                  <a:schemeClr val="accent2"/>
                </a:solidFill>
              </a:endParaRPr>
            </a:p>
          </p:txBody>
        </p:sp>
        <p:sp>
          <p:nvSpPr>
            <p:cNvPr id="10251" name="Rectangle 101"/>
            <p:cNvSpPr>
              <a:spLocks noChangeArrowheads="1"/>
            </p:cNvSpPr>
            <p:nvPr/>
          </p:nvSpPr>
          <p:spPr bwMode="auto">
            <a:xfrm>
              <a:off x="1537664" y="4608483"/>
              <a:ext cx="335369" cy="201717"/>
            </a:xfrm>
            <a:prstGeom prst="rect">
              <a:avLst/>
            </a:prstGeom>
            <a:noFill/>
            <a:ln w="9525">
              <a:noFill/>
              <a:miter lim="800000"/>
              <a:headEnd/>
              <a:tailEnd/>
            </a:ln>
          </p:spPr>
          <p:txBody>
            <a:bodyPr wrap="none" lIns="0" tIns="0" rIns="0" bIns="0">
              <a:spAutoFit/>
            </a:bodyPr>
            <a:lstStyle/>
            <a:p>
              <a:r>
                <a:rPr lang="en-US" sz="1600" b="1" dirty="0">
                  <a:solidFill>
                    <a:schemeClr val="accent2"/>
                  </a:solidFill>
                </a:rPr>
                <a:t>4 x 1</a:t>
              </a:r>
              <a:endParaRPr lang="en-US" sz="3200" b="1" dirty="0">
                <a:solidFill>
                  <a:schemeClr val="accent2"/>
                </a:solidFill>
              </a:endParaRPr>
            </a:p>
          </p:txBody>
        </p:sp>
        <p:sp>
          <p:nvSpPr>
            <p:cNvPr id="10252" name="Rectangle 104"/>
            <p:cNvSpPr>
              <a:spLocks noChangeArrowheads="1"/>
            </p:cNvSpPr>
            <p:nvPr/>
          </p:nvSpPr>
          <p:spPr bwMode="auto">
            <a:xfrm>
              <a:off x="1528139" y="4768820"/>
              <a:ext cx="399561" cy="201717"/>
            </a:xfrm>
            <a:prstGeom prst="rect">
              <a:avLst/>
            </a:prstGeom>
            <a:noFill/>
            <a:ln w="9525">
              <a:noFill/>
              <a:miter lim="800000"/>
              <a:headEnd/>
              <a:tailEnd/>
            </a:ln>
          </p:spPr>
          <p:txBody>
            <a:bodyPr wrap="none" lIns="0" tIns="0" rIns="0" bIns="0">
              <a:spAutoFit/>
            </a:bodyPr>
            <a:lstStyle/>
            <a:p>
              <a:r>
                <a:rPr lang="en-US" sz="1600" b="1" dirty="0">
                  <a:solidFill>
                    <a:schemeClr val="accent2"/>
                  </a:solidFill>
                </a:rPr>
                <a:t>MUX</a:t>
              </a:r>
              <a:endParaRPr lang="en-US" sz="3200" b="1" dirty="0">
                <a:solidFill>
                  <a:schemeClr val="accent2"/>
                </a:solidFill>
              </a:endParaRPr>
            </a:p>
          </p:txBody>
        </p:sp>
        <p:sp>
          <p:nvSpPr>
            <p:cNvPr id="10253" name="Rectangle 107"/>
            <p:cNvSpPr>
              <a:spLocks noChangeArrowheads="1"/>
            </p:cNvSpPr>
            <p:nvPr/>
          </p:nvSpPr>
          <p:spPr bwMode="auto">
            <a:xfrm>
              <a:off x="2107577" y="4618008"/>
              <a:ext cx="120523" cy="201717"/>
            </a:xfrm>
            <a:prstGeom prst="rect">
              <a:avLst/>
            </a:prstGeom>
            <a:noFill/>
            <a:ln w="9525">
              <a:noFill/>
              <a:miter lim="800000"/>
              <a:headEnd/>
              <a:tailEnd/>
            </a:ln>
          </p:spPr>
          <p:txBody>
            <a:bodyPr wrap="none" lIns="0" tIns="0" rIns="0" bIns="0">
              <a:spAutoFit/>
            </a:bodyPr>
            <a:lstStyle/>
            <a:p>
              <a:r>
                <a:rPr lang="en-US" sz="1600">
                  <a:solidFill>
                    <a:schemeClr val="accent2"/>
                  </a:solidFill>
                </a:rPr>
                <a:t>Y</a:t>
              </a:r>
              <a:endParaRPr lang="en-US" sz="3200">
                <a:solidFill>
                  <a:schemeClr val="accent2"/>
                </a:solidFill>
              </a:endParaRPr>
            </a:p>
          </p:txBody>
        </p:sp>
        <p:sp>
          <p:nvSpPr>
            <p:cNvPr id="10254" name="Rectangle 114"/>
            <p:cNvSpPr>
              <a:spLocks noChangeArrowheads="1"/>
            </p:cNvSpPr>
            <p:nvPr/>
          </p:nvSpPr>
          <p:spPr bwMode="auto">
            <a:xfrm>
              <a:off x="1528139" y="5102195"/>
              <a:ext cx="254000" cy="212725"/>
            </a:xfrm>
            <a:prstGeom prst="rect">
              <a:avLst/>
            </a:prstGeom>
            <a:noFill/>
            <a:ln w="9525">
              <a:noFill/>
              <a:miter lim="800000"/>
              <a:headEnd/>
              <a:tailEnd/>
            </a:ln>
          </p:spPr>
          <p:txBody>
            <a:bodyPr/>
            <a:lstStyle/>
            <a:p>
              <a:endParaRPr lang="en-US"/>
            </a:p>
          </p:txBody>
        </p:sp>
        <p:sp>
          <p:nvSpPr>
            <p:cNvPr id="10255" name="Rectangle 115"/>
            <p:cNvSpPr>
              <a:spLocks noChangeArrowheads="1"/>
            </p:cNvSpPr>
            <p:nvPr/>
          </p:nvSpPr>
          <p:spPr bwMode="auto">
            <a:xfrm>
              <a:off x="1528139" y="5102195"/>
              <a:ext cx="176855" cy="201717"/>
            </a:xfrm>
            <a:prstGeom prst="rect">
              <a:avLst/>
            </a:prstGeom>
            <a:noFill/>
            <a:ln w="9525">
              <a:noFill/>
              <a:miter lim="800000"/>
              <a:headEnd/>
              <a:tailEnd/>
            </a:ln>
          </p:spPr>
          <p:txBody>
            <a:bodyPr wrap="none" lIns="0" tIns="0" rIns="0" bIns="0">
              <a:spAutoFit/>
            </a:bodyPr>
            <a:lstStyle/>
            <a:p>
              <a:r>
                <a:rPr lang="en-US" sz="1600">
                  <a:solidFill>
                    <a:schemeClr val="accent2"/>
                  </a:solidFill>
                </a:rPr>
                <a:t>S1</a:t>
              </a:r>
              <a:endParaRPr lang="en-US" sz="3200">
                <a:solidFill>
                  <a:schemeClr val="accent2"/>
                </a:solidFill>
              </a:endParaRPr>
            </a:p>
          </p:txBody>
        </p:sp>
        <p:sp>
          <p:nvSpPr>
            <p:cNvPr id="10256" name="Rectangle 118"/>
            <p:cNvSpPr>
              <a:spLocks noChangeArrowheads="1"/>
            </p:cNvSpPr>
            <p:nvPr/>
          </p:nvSpPr>
          <p:spPr bwMode="auto">
            <a:xfrm>
              <a:off x="1823414" y="5102195"/>
              <a:ext cx="176855" cy="201717"/>
            </a:xfrm>
            <a:prstGeom prst="rect">
              <a:avLst/>
            </a:prstGeom>
            <a:noFill/>
            <a:ln w="9525">
              <a:noFill/>
              <a:miter lim="800000"/>
              <a:headEnd/>
              <a:tailEnd/>
            </a:ln>
          </p:spPr>
          <p:txBody>
            <a:bodyPr wrap="none" lIns="0" tIns="0" rIns="0" bIns="0">
              <a:spAutoFit/>
            </a:bodyPr>
            <a:lstStyle/>
            <a:p>
              <a:r>
                <a:rPr lang="en-US" sz="1600">
                  <a:solidFill>
                    <a:schemeClr val="accent2"/>
                  </a:solidFill>
                </a:rPr>
                <a:t>S0</a:t>
              </a:r>
              <a:endParaRPr lang="en-US" sz="3200">
                <a:solidFill>
                  <a:schemeClr val="accent2"/>
                </a:solidFill>
              </a:endParaRPr>
            </a:p>
          </p:txBody>
        </p:sp>
        <p:sp>
          <p:nvSpPr>
            <p:cNvPr id="10257" name="Rectangle 131"/>
            <p:cNvSpPr>
              <a:spLocks noChangeArrowheads="1"/>
            </p:cNvSpPr>
            <p:nvPr/>
          </p:nvSpPr>
          <p:spPr bwMode="auto">
            <a:xfrm>
              <a:off x="685800" y="6048345"/>
              <a:ext cx="120523" cy="201717"/>
            </a:xfrm>
            <a:prstGeom prst="rect">
              <a:avLst/>
            </a:prstGeom>
            <a:noFill/>
            <a:ln w="9525">
              <a:noFill/>
              <a:miter lim="800000"/>
              <a:headEnd/>
              <a:tailEnd/>
            </a:ln>
          </p:spPr>
          <p:txBody>
            <a:bodyPr wrap="none" lIns="0" tIns="0" rIns="0" bIns="0">
              <a:spAutoFit/>
            </a:bodyPr>
            <a:lstStyle/>
            <a:p>
              <a:r>
                <a:rPr lang="en-US" sz="1600">
                  <a:solidFill>
                    <a:schemeClr val="accent2"/>
                  </a:solidFill>
                </a:rPr>
                <a:t>A</a:t>
              </a:r>
              <a:endParaRPr lang="en-US" sz="3200">
                <a:solidFill>
                  <a:schemeClr val="accent2"/>
                </a:solidFill>
              </a:endParaRPr>
            </a:p>
          </p:txBody>
        </p:sp>
        <p:sp>
          <p:nvSpPr>
            <p:cNvPr id="10258" name="Rectangle 134"/>
            <p:cNvSpPr>
              <a:spLocks noChangeArrowheads="1"/>
            </p:cNvSpPr>
            <p:nvPr/>
          </p:nvSpPr>
          <p:spPr bwMode="auto">
            <a:xfrm>
              <a:off x="685800" y="5743545"/>
              <a:ext cx="111354" cy="201717"/>
            </a:xfrm>
            <a:prstGeom prst="rect">
              <a:avLst/>
            </a:prstGeom>
            <a:noFill/>
            <a:ln w="9525">
              <a:noFill/>
              <a:miter lim="800000"/>
              <a:headEnd/>
              <a:tailEnd/>
            </a:ln>
          </p:spPr>
          <p:txBody>
            <a:bodyPr wrap="none" lIns="0" tIns="0" rIns="0" bIns="0">
              <a:spAutoFit/>
            </a:bodyPr>
            <a:lstStyle/>
            <a:p>
              <a:r>
                <a:rPr lang="en-US" sz="1600">
                  <a:solidFill>
                    <a:schemeClr val="accent2"/>
                  </a:solidFill>
                </a:rPr>
                <a:t>B</a:t>
              </a:r>
              <a:endParaRPr lang="en-US" sz="3200">
                <a:solidFill>
                  <a:schemeClr val="accent2"/>
                </a:solidFill>
              </a:endParaRPr>
            </a:p>
          </p:txBody>
        </p:sp>
        <p:sp>
          <p:nvSpPr>
            <p:cNvPr id="10259" name="Rectangle 135"/>
            <p:cNvSpPr>
              <a:spLocks noChangeArrowheads="1"/>
            </p:cNvSpPr>
            <p:nvPr/>
          </p:nvSpPr>
          <p:spPr bwMode="auto">
            <a:xfrm>
              <a:off x="866139" y="4298860"/>
              <a:ext cx="167684" cy="806868"/>
            </a:xfrm>
            <a:prstGeom prst="rect">
              <a:avLst/>
            </a:prstGeom>
            <a:noFill/>
            <a:ln w="9525">
              <a:noFill/>
              <a:miter lim="800000"/>
              <a:headEnd/>
              <a:tailEnd/>
            </a:ln>
          </p:spPr>
          <p:txBody>
            <a:bodyPr wrap="none" lIns="0" tIns="0" rIns="0" bIns="0">
              <a:spAutoFit/>
            </a:bodyPr>
            <a:lstStyle/>
            <a:p>
              <a:r>
                <a:rPr lang="en-US" sz="1600" dirty="0">
                  <a:solidFill>
                    <a:srgbClr val="0000FF"/>
                  </a:solidFill>
                </a:rPr>
                <a:t> </a:t>
              </a:r>
              <a:r>
                <a:rPr lang="en-US" sz="1600" dirty="0">
                  <a:solidFill>
                    <a:schemeClr val="accent2"/>
                  </a:solidFill>
                </a:rPr>
                <a:t>0</a:t>
              </a:r>
            </a:p>
            <a:p>
              <a:r>
                <a:rPr lang="en-US" sz="1600" dirty="0">
                  <a:solidFill>
                    <a:schemeClr val="accent2"/>
                  </a:solidFill>
                </a:rPr>
                <a:t> 1</a:t>
              </a:r>
            </a:p>
            <a:p>
              <a:r>
                <a:rPr lang="en-US" sz="1600" dirty="0">
                  <a:solidFill>
                    <a:schemeClr val="accent2"/>
                  </a:solidFill>
                </a:rPr>
                <a:t>C</a:t>
              </a:r>
            </a:p>
            <a:p>
              <a:r>
                <a:rPr lang="en-US" sz="1600" dirty="0">
                  <a:solidFill>
                    <a:schemeClr val="accent2"/>
                  </a:solidFill>
                </a:rPr>
                <a:t>C’</a:t>
              </a:r>
              <a:endParaRPr lang="en-US" sz="3200" dirty="0">
                <a:solidFill>
                  <a:schemeClr val="accent2"/>
                </a:solidFill>
              </a:endParaRPr>
            </a:p>
          </p:txBody>
        </p:sp>
        <p:sp>
          <p:nvSpPr>
            <p:cNvPr id="10260" name="Line 145"/>
            <p:cNvSpPr>
              <a:spLocks noChangeShapeType="1"/>
            </p:cNvSpPr>
            <p:nvPr/>
          </p:nvSpPr>
          <p:spPr bwMode="auto">
            <a:xfrm>
              <a:off x="1574177" y="5354608"/>
              <a:ext cx="0" cy="541338"/>
            </a:xfrm>
            <a:prstGeom prst="line">
              <a:avLst/>
            </a:prstGeom>
            <a:noFill/>
            <a:ln w="19050">
              <a:solidFill>
                <a:schemeClr val="accent2"/>
              </a:solidFill>
              <a:round/>
              <a:headEnd/>
              <a:tailEnd/>
            </a:ln>
          </p:spPr>
          <p:txBody>
            <a:bodyPr/>
            <a:lstStyle/>
            <a:p>
              <a:endParaRPr lang="en-US"/>
            </a:p>
          </p:txBody>
        </p:sp>
        <p:sp>
          <p:nvSpPr>
            <p:cNvPr id="10261" name="Line 146"/>
            <p:cNvSpPr>
              <a:spLocks noChangeShapeType="1"/>
            </p:cNvSpPr>
            <p:nvPr/>
          </p:nvSpPr>
          <p:spPr bwMode="auto">
            <a:xfrm>
              <a:off x="1878977" y="5354608"/>
              <a:ext cx="0" cy="769938"/>
            </a:xfrm>
            <a:prstGeom prst="line">
              <a:avLst/>
            </a:prstGeom>
            <a:noFill/>
            <a:ln w="19050">
              <a:solidFill>
                <a:schemeClr val="accent2"/>
              </a:solidFill>
              <a:round/>
              <a:headEnd/>
              <a:tailEnd/>
            </a:ln>
          </p:spPr>
          <p:txBody>
            <a:bodyPr/>
            <a:lstStyle/>
            <a:p>
              <a:endParaRPr lang="en-US"/>
            </a:p>
          </p:txBody>
        </p:sp>
        <p:cxnSp>
          <p:nvCxnSpPr>
            <p:cNvPr id="61" name="Straight Connector 60"/>
            <p:cNvCxnSpPr/>
            <p:nvPr/>
          </p:nvCxnSpPr>
          <p:spPr>
            <a:xfrm rot="16200000" flipV="1">
              <a:off x="1228634" y="5549942"/>
              <a:ext cx="1588" cy="690446"/>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884205" y="6124569"/>
              <a:ext cx="998369" cy="1587"/>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1033405" y="4419516"/>
              <a:ext cx="179357" cy="1587"/>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a:off x="1033405" y="4617962"/>
              <a:ext cx="179357" cy="1588"/>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1033405" y="4816409"/>
              <a:ext cx="179357" cy="1587"/>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1033405" y="5025969"/>
              <a:ext cx="179357" cy="1587"/>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271446" y="4721154"/>
              <a:ext cx="166659" cy="1587"/>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9"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5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51"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
        <p:nvSpPr>
          <p:cNvPr id="48" name="TextBox 47"/>
          <p:cNvSpPr txBox="1"/>
          <p:nvPr/>
        </p:nvSpPr>
        <p:spPr>
          <a:xfrm>
            <a:off x="1301240" y="4319151"/>
            <a:ext cx="333746" cy="954107"/>
          </a:xfrm>
          <a:prstGeom prst="rect">
            <a:avLst/>
          </a:prstGeom>
          <a:noFill/>
        </p:spPr>
        <p:txBody>
          <a:bodyPr wrap="none" rtlCol="0">
            <a:spAutoFit/>
          </a:bodyPr>
          <a:lstStyle/>
          <a:p>
            <a:r>
              <a:rPr lang="en-US" sz="1400" dirty="0">
                <a:solidFill>
                  <a:schemeClr val="accent2"/>
                </a:solidFill>
              </a:rPr>
              <a:t>I0</a:t>
            </a:r>
          </a:p>
          <a:p>
            <a:r>
              <a:rPr lang="en-US" sz="1400" dirty="0">
                <a:solidFill>
                  <a:schemeClr val="accent2"/>
                </a:solidFill>
              </a:rPr>
              <a:t>I1</a:t>
            </a:r>
          </a:p>
          <a:p>
            <a:r>
              <a:rPr lang="en-US" sz="1400" dirty="0">
                <a:solidFill>
                  <a:schemeClr val="accent2"/>
                </a:solidFill>
              </a:rPr>
              <a:t>I2</a:t>
            </a:r>
          </a:p>
          <a:p>
            <a:r>
              <a:rPr lang="en-US" sz="1400" dirty="0">
                <a:solidFill>
                  <a:schemeClr val="accent2"/>
                </a:solidFill>
              </a:rPr>
              <a:t>I3</a:t>
            </a:r>
          </a:p>
        </p:txBody>
      </p:sp>
      <p:sp>
        <p:nvSpPr>
          <p:cNvPr id="52" name="TextBox 51"/>
          <p:cNvSpPr txBox="1"/>
          <p:nvPr/>
        </p:nvSpPr>
        <p:spPr>
          <a:xfrm>
            <a:off x="5445408" y="4349928"/>
            <a:ext cx="333746" cy="954107"/>
          </a:xfrm>
          <a:prstGeom prst="rect">
            <a:avLst/>
          </a:prstGeom>
          <a:noFill/>
        </p:spPr>
        <p:txBody>
          <a:bodyPr wrap="none" rtlCol="0">
            <a:spAutoFit/>
          </a:bodyPr>
          <a:lstStyle/>
          <a:p>
            <a:r>
              <a:rPr lang="en-US" sz="1400" dirty="0">
                <a:solidFill>
                  <a:schemeClr val="accent2"/>
                </a:solidFill>
              </a:rPr>
              <a:t>I0</a:t>
            </a:r>
          </a:p>
          <a:p>
            <a:r>
              <a:rPr lang="en-US" sz="1400" dirty="0">
                <a:solidFill>
                  <a:schemeClr val="accent2"/>
                </a:solidFill>
              </a:rPr>
              <a:t>I1</a:t>
            </a:r>
          </a:p>
          <a:p>
            <a:r>
              <a:rPr lang="en-US" sz="1400" dirty="0">
                <a:solidFill>
                  <a:schemeClr val="accent2"/>
                </a:solidFill>
              </a:rPr>
              <a:t>I2</a:t>
            </a:r>
          </a:p>
          <a:p>
            <a:r>
              <a:rPr lang="en-US" sz="1400" dirty="0">
                <a:solidFill>
                  <a:schemeClr val="accent2"/>
                </a:solidFill>
              </a:rPr>
              <a:t>I3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0" y="457200"/>
            <a:ext cx="9144000" cy="1219200"/>
          </a:xfrm>
          <a:prstGeom prst="rect">
            <a:avLst/>
          </a:prstGeom>
          <a:noFill/>
          <a:ln w="9525">
            <a:noFill/>
            <a:miter lim="800000"/>
            <a:headEnd/>
            <a:tailEnd/>
          </a:ln>
        </p:spPr>
        <p:txBody>
          <a:bodyPr/>
          <a:lstStyle/>
          <a:p>
            <a:pPr>
              <a:spcBef>
                <a:spcPct val="20000"/>
              </a:spcBef>
              <a:tabLst>
                <a:tab pos="571500" algn="l"/>
                <a:tab pos="1143000" algn="l"/>
              </a:tabLst>
              <a:defRPr/>
            </a:pPr>
            <a:r>
              <a:rPr lang="en-US" sz="2200" b="1" u="sng" dirty="0">
                <a:solidFill>
                  <a:schemeClr val="accent2"/>
                </a:solidFill>
              </a:rPr>
              <a:t>Alternate Multiplexer Symbol</a:t>
            </a:r>
          </a:p>
          <a:p>
            <a:pPr>
              <a:spcBef>
                <a:spcPct val="20000"/>
              </a:spcBef>
              <a:tabLst>
                <a:tab pos="571500" algn="l"/>
                <a:tab pos="1143000" algn="l"/>
              </a:tabLst>
              <a:defRPr/>
            </a:pPr>
            <a:r>
              <a:rPr lang="en-US" sz="2200" dirty="0">
                <a:solidFill>
                  <a:schemeClr val="accent2"/>
                </a:solidFill>
              </a:rPr>
              <a:t>Our textbook uses the symbol on the left, but you may find the symbol on the right used in other texts or schematics.</a:t>
            </a:r>
          </a:p>
        </p:txBody>
      </p:sp>
      <p:sp>
        <p:nvSpPr>
          <p:cNvPr id="7"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grpSp>
        <p:nvGrpSpPr>
          <p:cNvPr id="10" name="Group 45"/>
          <p:cNvGrpSpPr>
            <a:grpSpLocks/>
          </p:cNvGrpSpPr>
          <p:nvPr/>
        </p:nvGrpSpPr>
        <p:grpSpPr bwMode="auto">
          <a:xfrm>
            <a:off x="426089" y="2243426"/>
            <a:ext cx="2492599" cy="2311529"/>
            <a:chOff x="1033405" y="4305270"/>
            <a:chExt cx="1404700" cy="1232512"/>
          </a:xfrm>
        </p:grpSpPr>
        <p:sp>
          <p:nvSpPr>
            <p:cNvPr id="11" name="Rectangle 91"/>
            <p:cNvSpPr>
              <a:spLocks noChangeArrowheads="1"/>
            </p:cNvSpPr>
            <p:nvPr/>
          </p:nvSpPr>
          <p:spPr bwMode="auto">
            <a:xfrm>
              <a:off x="1212227" y="4305270"/>
              <a:ext cx="1058862" cy="1039813"/>
            </a:xfrm>
            <a:prstGeom prst="rect">
              <a:avLst/>
            </a:prstGeom>
            <a:solidFill>
              <a:srgbClr val="FFFF00"/>
            </a:solidFill>
            <a:ln w="28575">
              <a:solidFill>
                <a:schemeClr val="accent2"/>
              </a:solidFill>
              <a:miter lim="800000"/>
              <a:headEnd/>
              <a:tailEnd/>
            </a:ln>
          </p:spPr>
          <p:txBody>
            <a:bodyPr/>
            <a:lstStyle/>
            <a:p>
              <a:endParaRPr lang="en-US"/>
            </a:p>
          </p:txBody>
        </p:sp>
        <p:sp>
          <p:nvSpPr>
            <p:cNvPr id="13" name="Rectangle 101"/>
            <p:cNvSpPr>
              <a:spLocks noChangeArrowheads="1"/>
            </p:cNvSpPr>
            <p:nvPr/>
          </p:nvSpPr>
          <p:spPr bwMode="auto">
            <a:xfrm>
              <a:off x="1589267" y="4608483"/>
              <a:ext cx="345991" cy="328214"/>
            </a:xfrm>
            <a:prstGeom prst="rect">
              <a:avLst/>
            </a:prstGeom>
            <a:noFill/>
            <a:ln w="9525">
              <a:noFill/>
              <a:miter lim="800000"/>
              <a:headEnd/>
              <a:tailEnd/>
            </a:ln>
          </p:spPr>
          <p:txBody>
            <a:bodyPr wrap="none" lIns="0" tIns="0" rIns="0" bIns="0">
              <a:spAutoFit/>
            </a:bodyPr>
            <a:lstStyle/>
            <a:p>
              <a:r>
                <a:rPr lang="en-US" sz="2000" b="1" dirty="0">
                  <a:solidFill>
                    <a:schemeClr val="accent2"/>
                  </a:solidFill>
                </a:rPr>
                <a:t>4 x 1</a:t>
              </a:r>
            </a:p>
            <a:p>
              <a:r>
                <a:rPr lang="en-US" sz="2000" b="1" dirty="0">
                  <a:solidFill>
                    <a:schemeClr val="accent2"/>
                  </a:solidFill>
                </a:rPr>
                <a:t>MUX</a:t>
              </a:r>
              <a:endParaRPr lang="en-US" sz="4000" b="1" dirty="0">
                <a:solidFill>
                  <a:schemeClr val="accent2"/>
                </a:solidFill>
              </a:endParaRPr>
            </a:p>
          </p:txBody>
        </p:sp>
        <p:sp>
          <p:nvSpPr>
            <p:cNvPr id="15" name="Rectangle 107"/>
            <p:cNvSpPr>
              <a:spLocks noChangeArrowheads="1"/>
            </p:cNvSpPr>
            <p:nvPr/>
          </p:nvSpPr>
          <p:spPr bwMode="auto">
            <a:xfrm>
              <a:off x="2127658" y="4717760"/>
              <a:ext cx="104791" cy="164107"/>
            </a:xfrm>
            <a:prstGeom prst="rect">
              <a:avLst/>
            </a:prstGeom>
            <a:noFill/>
            <a:ln w="9525">
              <a:noFill/>
              <a:miter lim="800000"/>
              <a:headEnd/>
              <a:tailEnd/>
            </a:ln>
          </p:spPr>
          <p:txBody>
            <a:bodyPr wrap="none" lIns="0" tIns="0" rIns="0" bIns="0">
              <a:spAutoFit/>
            </a:bodyPr>
            <a:lstStyle/>
            <a:p>
              <a:r>
                <a:rPr lang="en-US" sz="2000" dirty="0">
                  <a:solidFill>
                    <a:schemeClr val="accent2"/>
                  </a:solidFill>
                </a:rPr>
                <a:t>Y</a:t>
              </a:r>
              <a:endParaRPr lang="en-US" sz="4000" dirty="0">
                <a:solidFill>
                  <a:schemeClr val="accent2"/>
                </a:solidFill>
              </a:endParaRPr>
            </a:p>
          </p:txBody>
        </p:sp>
        <p:sp>
          <p:nvSpPr>
            <p:cNvPr id="16" name="Rectangle 114"/>
            <p:cNvSpPr>
              <a:spLocks noChangeArrowheads="1"/>
            </p:cNvSpPr>
            <p:nvPr/>
          </p:nvSpPr>
          <p:spPr bwMode="auto">
            <a:xfrm>
              <a:off x="1528139" y="5102195"/>
              <a:ext cx="254000" cy="212725"/>
            </a:xfrm>
            <a:prstGeom prst="rect">
              <a:avLst/>
            </a:prstGeom>
            <a:noFill/>
            <a:ln w="9525">
              <a:noFill/>
              <a:miter lim="800000"/>
              <a:headEnd/>
              <a:tailEnd/>
            </a:ln>
          </p:spPr>
          <p:txBody>
            <a:bodyPr/>
            <a:lstStyle/>
            <a:p>
              <a:endParaRPr lang="en-US"/>
            </a:p>
          </p:txBody>
        </p:sp>
        <p:sp>
          <p:nvSpPr>
            <p:cNvPr id="17" name="Rectangle 115"/>
            <p:cNvSpPr>
              <a:spLocks noChangeArrowheads="1"/>
            </p:cNvSpPr>
            <p:nvPr/>
          </p:nvSpPr>
          <p:spPr bwMode="auto">
            <a:xfrm>
              <a:off x="1528139" y="5150813"/>
              <a:ext cx="152670" cy="164107"/>
            </a:xfrm>
            <a:prstGeom prst="rect">
              <a:avLst/>
            </a:prstGeom>
            <a:noFill/>
            <a:ln w="9525">
              <a:noFill/>
              <a:miter lim="800000"/>
              <a:headEnd/>
              <a:tailEnd/>
            </a:ln>
          </p:spPr>
          <p:txBody>
            <a:bodyPr wrap="none" lIns="0" tIns="0" rIns="0" bIns="0">
              <a:spAutoFit/>
            </a:bodyPr>
            <a:lstStyle/>
            <a:p>
              <a:r>
                <a:rPr lang="en-US" sz="2000" dirty="0">
                  <a:solidFill>
                    <a:schemeClr val="accent2"/>
                  </a:solidFill>
                </a:rPr>
                <a:t>S1</a:t>
              </a:r>
              <a:endParaRPr lang="en-US" sz="4000" dirty="0">
                <a:solidFill>
                  <a:schemeClr val="accent2"/>
                </a:solidFill>
              </a:endParaRPr>
            </a:p>
          </p:txBody>
        </p:sp>
        <p:sp>
          <p:nvSpPr>
            <p:cNvPr id="18" name="Rectangle 118"/>
            <p:cNvSpPr>
              <a:spLocks noChangeArrowheads="1"/>
            </p:cNvSpPr>
            <p:nvPr/>
          </p:nvSpPr>
          <p:spPr bwMode="auto">
            <a:xfrm>
              <a:off x="1823414" y="5150813"/>
              <a:ext cx="152670" cy="164107"/>
            </a:xfrm>
            <a:prstGeom prst="rect">
              <a:avLst/>
            </a:prstGeom>
            <a:noFill/>
            <a:ln w="9525">
              <a:noFill/>
              <a:miter lim="800000"/>
              <a:headEnd/>
              <a:tailEnd/>
            </a:ln>
          </p:spPr>
          <p:txBody>
            <a:bodyPr wrap="none" lIns="0" tIns="0" rIns="0" bIns="0">
              <a:spAutoFit/>
            </a:bodyPr>
            <a:lstStyle/>
            <a:p>
              <a:r>
                <a:rPr lang="en-US" sz="2000">
                  <a:solidFill>
                    <a:schemeClr val="accent2"/>
                  </a:solidFill>
                </a:rPr>
                <a:t>S0</a:t>
              </a:r>
              <a:endParaRPr lang="en-US" sz="4000">
                <a:solidFill>
                  <a:schemeClr val="accent2"/>
                </a:solidFill>
              </a:endParaRPr>
            </a:p>
          </p:txBody>
        </p:sp>
        <p:sp>
          <p:nvSpPr>
            <p:cNvPr id="21" name="Rectangle 135"/>
            <p:cNvSpPr>
              <a:spLocks noChangeArrowheads="1"/>
            </p:cNvSpPr>
            <p:nvPr/>
          </p:nvSpPr>
          <p:spPr bwMode="auto">
            <a:xfrm>
              <a:off x="1264185" y="4417469"/>
              <a:ext cx="144539" cy="787714"/>
            </a:xfrm>
            <a:prstGeom prst="rect">
              <a:avLst/>
            </a:prstGeom>
            <a:noFill/>
            <a:ln w="9525">
              <a:noFill/>
              <a:miter lim="800000"/>
              <a:headEnd/>
              <a:tailEnd/>
            </a:ln>
          </p:spPr>
          <p:txBody>
            <a:bodyPr wrap="none" lIns="0" tIns="0" rIns="0" bIns="0">
              <a:spAutoFit/>
            </a:bodyPr>
            <a:lstStyle/>
            <a:p>
              <a:r>
                <a:rPr lang="en-US" dirty="0">
                  <a:solidFill>
                    <a:srgbClr val="0000FF"/>
                  </a:solidFill>
                </a:rPr>
                <a:t>I</a:t>
              </a:r>
              <a:r>
                <a:rPr lang="en-US" dirty="0">
                  <a:solidFill>
                    <a:schemeClr val="accent2"/>
                  </a:solidFill>
                </a:rPr>
                <a:t>0</a:t>
              </a:r>
            </a:p>
            <a:p>
              <a:r>
                <a:rPr lang="en-US" dirty="0">
                  <a:solidFill>
                    <a:schemeClr val="accent2"/>
                  </a:solidFill>
                </a:rPr>
                <a:t>I1</a:t>
              </a:r>
            </a:p>
            <a:p>
              <a:r>
                <a:rPr lang="en-US" dirty="0">
                  <a:solidFill>
                    <a:schemeClr val="accent2"/>
                  </a:solidFill>
                </a:rPr>
                <a:t>I2</a:t>
              </a:r>
            </a:p>
            <a:p>
              <a:r>
                <a:rPr lang="en-US" dirty="0">
                  <a:solidFill>
                    <a:schemeClr val="accent2"/>
                  </a:solidFill>
                </a:rPr>
                <a:t>I3</a:t>
              </a:r>
              <a:endParaRPr lang="en-US" sz="4400" dirty="0">
                <a:solidFill>
                  <a:schemeClr val="accent2"/>
                </a:solidFill>
              </a:endParaRPr>
            </a:p>
          </p:txBody>
        </p:sp>
        <p:sp>
          <p:nvSpPr>
            <p:cNvPr id="22" name="Line 145"/>
            <p:cNvSpPr>
              <a:spLocks noChangeShapeType="1"/>
            </p:cNvSpPr>
            <p:nvPr/>
          </p:nvSpPr>
          <p:spPr bwMode="auto">
            <a:xfrm>
              <a:off x="1574177" y="5354608"/>
              <a:ext cx="0" cy="183174"/>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23" name="Line 146"/>
            <p:cNvSpPr>
              <a:spLocks noChangeShapeType="1"/>
            </p:cNvSpPr>
            <p:nvPr/>
          </p:nvSpPr>
          <p:spPr bwMode="auto">
            <a:xfrm>
              <a:off x="1878977" y="5354608"/>
              <a:ext cx="0" cy="183174"/>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txBody>
            <a:bodyPr/>
            <a:lstStyle/>
            <a:p>
              <a:endParaRPr lang="en-US">
                <a:latin typeface="+mn-lt"/>
              </a:endParaRPr>
            </a:p>
          </p:txBody>
        </p:sp>
        <p:cxnSp>
          <p:nvCxnSpPr>
            <p:cNvPr id="26" name="Straight Connector 25"/>
            <p:cNvCxnSpPr/>
            <p:nvPr/>
          </p:nvCxnSpPr>
          <p:spPr>
            <a:xfrm rot="10800000">
              <a:off x="1033405" y="4493804"/>
              <a:ext cx="179357" cy="1588"/>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1033405" y="4692251"/>
              <a:ext cx="179357" cy="1587"/>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1033405" y="4890697"/>
              <a:ext cx="179357" cy="1588"/>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1033405" y="5100257"/>
              <a:ext cx="179357" cy="1588"/>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2271446" y="4797429"/>
              <a:ext cx="166659" cy="1588"/>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 name="Trapezoid 2"/>
          <p:cNvSpPr/>
          <p:nvPr/>
        </p:nvSpPr>
        <p:spPr>
          <a:xfrm rot="5400000">
            <a:off x="4829399" y="2361159"/>
            <a:ext cx="1942863" cy="1877973"/>
          </a:xfrm>
          <a:prstGeom prst="trapezoid">
            <a:avLst>
              <a:gd name="adj" fmla="val 40409"/>
            </a:avLst>
          </a:prstGeom>
          <a:solidFill>
            <a:srgbClr val="FFFF00"/>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45"/>
          <p:cNvGrpSpPr>
            <a:grpSpLocks/>
          </p:cNvGrpSpPr>
          <p:nvPr/>
        </p:nvGrpSpPr>
        <p:grpSpPr bwMode="auto">
          <a:xfrm>
            <a:off x="4543584" y="2531871"/>
            <a:ext cx="2492599" cy="2203058"/>
            <a:chOff x="1033405" y="4417469"/>
            <a:chExt cx="1404700" cy="1174675"/>
          </a:xfrm>
        </p:grpSpPr>
        <p:sp>
          <p:nvSpPr>
            <p:cNvPr id="33" name="Rectangle 101"/>
            <p:cNvSpPr>
              <a:spLocks noChangeArrowheads="1"/>
            </p:cNvSpPr>
            <p:nvPr/>
          </p:nvSpPr>
          <p:spPr bwMode="auto">
            <a:xfrm>
              <a:off x="1589267" y="4647218"/>
              <a:ext cx="345991" cy="328214"/>
            </a:xfrm>
            <a:prstGeom prst="rect">
              <a:avLst/>
            </a:prstGeom>
            <a:noFill/>
            <a:ln w="9525">
              <a:noFill/>
              <a:miter lim="800000"/>
              <a:headEnd/>
              <a:tailEnd/>
            </a:ln>
          </p:spPr>
          <p:txBody>
            <a:bodyPr wrap="none" lIns="0" tIns="0" rIns="0" bIns="0">
              <a:spAutoFit/>
            </a:bodyPr>
            <a:lstStyle/>
            <a:p>
              <a:r>
                <a:rPr lang="en-US" sz="2000" b="1" dirty="0">
                  <a:solidFill>
                    <a:schemeClr val="accent2"/>
                  </a:solidFill>
                </a:rPr>
                <a:t>4 x 1</a:t>
              </a:r>
            </a:p>
            <a:p>
              <a:r>
                <a:rPr lang="en-US" sz="2000" b="1" dirty="0">
                  <a:solidFill>
                    <a:schemeClr val="accent2"/>
                  </a:solidFill>
                </a:rPr>
                <a:t>MUX</a:t>
              </a:r>
              <a:endParaRPr lang="en-US" sz="4000" b="1" dirty="0">
                <a:solidFill>
                  <a:schemeClr val="accent2"/>
                </a:solidFill>
              </a:endParaRPr>
            </a:p>
          </p:txBody>
        </p:sp>
        <p:sp>
          <p:nvSpPr>
            <p:cNvPr id="34" name="Rectangle 107"/>
            <p:cNvSpPr>
              <a:spLocks noChangeArrowheads="1"/>
            </p:cNvSpPr>
            <p:nvPr/>
          </p:nvSpPr>
          <p:spPr bwMode="auto">
            <a:xfrm>
              <a:off x="2127658" y="4745061"/>
              <a:ext cx="104791" cy="164107"/>
            </a:xfrm>
            <a:prstGeom prst="rect">
              <a:avLst/>
            </a:prstGeom>
            <a:noFill/>
            <a:ln w="9525">
              <a:noFill/>
              <a:miter lim="800000"/>
              <a:headEnd/>
              <a:tailEnd/>
            </a:ln>
          </p:spPr>
          <p:txBody>
            <a:bodyPr wrap="none" lIns="0" tIns="0" rIns="0" bIns="0">
              <a:spAutoFit/>
            </a:bodyPr>
            <a:lstStyle/>
            <a:p>
              <a:r>
                <a:rPr lang="en-US" sz="2000" dirty="0">
                  <a:solidFill>
                    <a:schemeClr val="accent2"/>
                  </a:solidFill>
                </a:rPr>
                <a:t>Y</a:t>
              </a:r>
              <a:endParaRPr lang="en-US" sz="4000" dirty="0">
                <a:solidFill>
                  <a:schemeClr val="accent2"/>
                </a:solidFill>
              </a:endParaRPr>
            </a:p>
          </p:txBody>
        </p:sp>
        <p:sp>
          <p:nvSpPr>
            <p:cNvPr id="35" name="Rectangle 114"/>
            <p:cNvSpPr>
              <a:spLocks noChangeArrowheads="1"/>
            </p:cNvSpPr>
            <p:nvPr/>
          </p:nvSpPr>
          <p:spPr bwMode="auto">
            <a:xfrm>
              <a:off x="1528139" y="5102195"/>
              <a:ext cx="254000" cy="212725"/>
            </a:xfrm>
            <a:prstGeom prst="rect">
              <a:avLst/>
            </a:prstGeom>
            <a:noFill/>
            <a:ln w="9525">
              <a:noFill/>
              <a:miter lim="800000"/>
              <a:headEnd/>
              <a:tailEnd/>
            </a:ln>
          </p:spPr>
          <p:txBody>
            <a:bodyPr/>
            <a:lstStyle/>
            <a:p>
              <a:endParaRPr lang="en-US"/>
            </a:p>
          </p:txBody>
        </p:sp>
        <p:sp>
          <p:nvSpPr>
            <p:cNvPr id="36" name="Rectangle 115"/>
            <p:cNvSpPr>
              <a:spLocks noChangeArrowheads="1"/>
            </p:cNvSpPr>
            <p:nvPr/>
          </p:nvSpPr>
          <p:spPr bwMode="auto">
            <a:xfrm>
              <a:off x="1528139" y="5428037"/>
              <a:ext cx="152670" cy="164107"/>
            </a:xfrm>
            <a:prstGeom prst="rect">
              <a:avLst/>
            </a:prstGeom>
            <a:noFill/>
            <a:ln w="9525">
              <a:noFill/>
              <a:miter lim="800000"/>
              <a:headEnd/>
              <a:tailEnd/>
            </a:ln>
          </p:spPr>
          <p:txBody>
            <a:bodyPr wrap="none" lIns="0" tIns="0" rIns="0" bIns="0">
              <a:spAutoFit/>
            </a:bodyPr>
            <a:lstStyle/>
            <a:p>
              <a:r>
                <a:rPr lang="en-US" sz="2000" dirty="0">
                  <a:solidFill>
                    <a:schemeClr val="accent2"/>
                  </a:solidFill>
                </a:rPr>
                <a:t>S1</a:t>
              </a:r>
              <a:endParaRPr lang="en-US" sz="4000" dirty="0">
                <a:solidFill>
                  <a:schemeClr val="accent2"/>
                </a:solidFill>
              </a:endParaRPr>
            </a:p>
          </p:txBody>
        </p:sp>
        <p:sp>
          <p:nvSpPr>
            <p:cNvPr id="37" name="Rectangle 118"/>
            <p:cNvSpPr>
              <a:spLocks noChangeArrowheads="1"/>
            </p:cNvSpPr>
            <p:nvPr/>
          </p:nvSpPr>
          <p:spPr bwMode="auto">
            <a:xfrm>
              <a:off x="1823414" y="5428036"/>
              <a:ext cx="152670" cy="164107"/>
            </a:xfrm>
            <a:prstGeom prst="rect">
              <a:avLst/>
            </a:prstGeom>
            <a:noFill/>
            <a:ln w="9525">
              <a:noFill/>
              <a:miter lim="800000"/>
              <a:headEnd/>
              <a:tailEnd/>
            </a:ln>
          </p:spPr>
          <p:txBody>
            <a:bodyPr wrap="none" lIns="0" tIns="0" rIns="0" bIns="0">
              <a:spAutoFit/>
            </a:bodyPr>
            <a:lstStyle/>
            <a:p>
              <a:r>
                <a:rPr lang="en-US" sz="2000" dirty="0">
                  <a:solidFill>
                    <a:schemeClr val="accent2"/>
                  </a:solidFill>
                </a:rPr>
                <a:t>S0</a:t>
              </a:r>
              <a:endParaRPr lang="en-US" sz="4000" dirty="0">
                <a:solidFill>
                  <a:schemeClr val="accent2"/>
                </a:solidFill>
              </a:endParaRPr>
            </a:p>
          </p:txBody>
        </p:sp>
        <p:sp>
          <p:nvSpPr>
            <p:cNvPr id="38" name="Rectangle 135"/>
            <p:cNvSpPr>
              <a:spLocks noChangeArrowheads="1"/>
            </p:cNvSpPr>
            <p:nvPr/>
          </p:nvSpPr>
          <p:spPr bwMode="auto">
            <a:xfrm>
              <a:off x="1264185" y="4417469"/>
              <a:ext cx="144539" cy="787714"/>
            </a:xfrm>
            <a:prstGeom prst="rect">
              <a:avLst/>
            </a:prstGeom>
            <a:noFill/>
            <a:ln w="9525">
              <a:noFill/>
              <a:miter lim="800000"/>
              <a:headEnd/>
              <a:tailEnd/>
            </a:ln>
          </p:spPr>
          <p:txBody>
            <a:bodyPr wrap="none" lIns="0" tIns="0" rIns="0" bIns="0">
              <a:spAutoFit/>
            </a:bodyPr>
            <a:lstStyle/>
            <a:p>
              <a:r>
                <a:rPr lang="en-US" dirty="0">
                  <a:solidFill>
                    <a:srgbClr val="0000FF"/>
                  </a:solidFill>
                </a:rPr>
                <a:t>I</a:t>
              </a:r>
              <a:r>
                <a:rPr lang="en-US" dirty="0">
                  <a:solidFill>
                    <a:schemeClr val="accent2"/>
                  </a:solidFill>
                </a:rPr>
                <a:t>0</a:t>
              </a:r>
            </a:p>
            <a:p>
              <a:r>
                <a:rPr lang="en-US" dirty="0">
                  <a:solidFill>
                    <a:schemeClr val="accent2"/>
                  </a:solidFill>
                </a:rPr>
                <a:t>I1</a:t>
              </a:r>
            </a:p>
            <a:p>
              <a:r>
                <a:rPr lang="en-US" dirty="0">
                  <a:solidFill>
                    <a:schemeClr val="accent2"/>
                  </a:solidFill>
                </a:rPr>
                <a:t>I2</a:t>
              </a:r>
            </a:p>
            <a:p>
              <a:r>
                <a:rPr lang="en-US" dirty="0">
                  <a:solidFill>
                    <a:schemeClr val="accent2"/>
                  </a:solidFill>
                </a:rPr>
                <a:t>I3</a:t>
              </a:r>
              <a:endParaRPr lang="en-US" sz="4400" dirty="0">
                <a:solidFill>
                  <a:schemeClr val="accent2"/>
                </a:solidFill>
              </a:endParaRPr>
            </a:p>
          </p:txBody>
        </p:sp>
        <p:sp>
          <p:nvSpPr>
            <p:cNvPr id="39" name="Line 145"/>
            <p:cNvSpPr>
              <a:spLocks noChangeShapeType="1"/>
            </p:cNvSpPr>
            <p:nvPr/>
          </p:nvSpPr>
          <p:spPr bwMode="auto">
            <a:xfrm>
              <a:off x="1574177" y="5198281"/>
              <a:ext cx="0" cy="183174"/>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40" name="Line 146"/>
            <p:cNvSpPr>
              <a:spLocks noChangeShapeType="1"/>
            </p:cNvSpPr>
            <p:nvPr/>
          </p:nvSpPr>
          <p:spPr bwMode="auto">
            <a:xfrm>
              <a:off x="1878977" y="5094459"/>
              <a:ext cx="0" cy="286996"/>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txBody>
            <a:bodyPr/>
            <a:lstStyle/>
            <a:p>
              <a:endParaRPr lang="en-US">
                <a:latin typeface="+mn-lt"/>
              </a:endParaRPr>
            </a:p>
          </p:txBody>
        </p:sp>
        <p:cxnSp>
          <p:nvCxnSpPr>
            <p:cNvPr id="41" name="Straight Connector 40"/>
            <p:cNvCxnSpPr/>
            <p:nvPr/>
          </p:nvCxnSpPr>
          <p:spPr>
            <a:xfrm rot="10800000">
              <a:off x="1033405" y="4493804"/>
              <a:ext cx="179357" cy="1588"/>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1033405" y="4692251"/>
              <a:ext cx="179357" cy="1587"/>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1033405" y="4890697"/>
              <a:ext cx="179357" cy="1588"/>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1033405" y="5100257"/>
              <a:ext cx="179357" cy="1588"/>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2271446" y="4827114"/>
              <a:ext cx="166659" cy="1588"/>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0" y="381000"/>
            <a:ext cx="9144000" cy="3200400"/>
          </a:xfrm>
          <a:prstGeom prst="rect">
            <a:avLst/>
          </a:prstGeom>
          <a:noFill/>
          <a:ln w="9525">
            <a:noFill/>
            <a:miter lim="800000"/>
            <a:headEnd/>
            <a:tailEnd/>
          </a:ln>
        </p:spPr>
        <p:txBody>
          <a:bodyPr/>
          <a:lstStyle/>
          <a:p>
            <a:pPr>
              <a:spcBef>
                <a:spcPct val="20000"/>
              </a:spcBef>
              <a:tabLst>
                <a:tab pos="571500" algn="l"/>
                <a:tab pos="1143000" algn="l"/>
              </a:tabLst>
              <a:defRPr/>
            </a:pPr>
            <a:r>
              <a:rPr lang="en-US" sz="2200" b="1" u="sng" dirty="0">
                <a:solidFill>
                  <a:schemeClr val="accent2"/>
                </a:solidFill>
              </a:rPr>
              <a:t>Other Multiplexer Examples:</a:t>
            </a:r>
          </a:p>
          <a:p>
            <a:pPr>
              <a:spcBef>
                <a:spcPct val="20000"/>
              </a:spcBef>
              <a:tabLst>
                <a:tab pos="571500" algn="l"/>
                <a:tab pos="1143000" algn="l"/>
              </a:tabLst>
              <a:defRPr/>
            </a:pPr>
            <a:r>
              <a:rPr lang="en-US" sz="2200" dirty="0">
                <a:solidFill>
                  <a:schemeClr val="accent2"/>
                </a:solidFill>
              </a:rPr>
              <a:t>If time allows, try the following (also covered in the text)</a:t>
            </a:r>
          </a:p>
          <a:p>
            <a:pPr marL="233363" indent="-233363">
              <a:spcBef>
                <a:spcPct val="20000"/>
              </a:spcBef>
              <a:buFontTx/>
              <a:buChar char="•"/>
              <a:tabLst>
                <a:tab pos="233363" algn="l"/>
                <a:tab pos="571500" algn="l"/>
                <a:tab pos="1143000" algn="l"/>
              </a:tabLst>
              <a:defRPr/>
            </a:pPr>
            <a:r>
              <a:rPr lang="en-US" sz="2200" dirty="0">
                <a:solidFill>
                  <a:schemeClr val="accent2"/>
                </a:solidFill>
              </a:rPr>
              <a:t>Implementing a function of 4 variables with a 4x1 MUX (rather than an 8x1 MUX).</a:t>
            </a:r>
          </a:p>
          <a:p>
            <a:pPr marL="233363" indent="-233363">
              <a:spcBef>
                <a:spcPct val="20000"/>
              </a:spcBef>
              <a:buFontTx/>
              <a:buChar char="•"/>
              <a:tabLst>
                <a:tab pos="233363" algn="l"/>
                <a:tab pos="571500" algn="l"/>
                <a:tab pos="1143000" algn="l"/>
              </a:tabLst>
              <a:defRPr/>
            </a:pPr>
            <a:r>
              <a:rPr lang="en-US" sz="2200" dirty="0">
                <a:solidFill>
                  <a:schemeClr val="accent2"/>
                </a:solidFill>
              </a:rPr>
              <a:t>Note that using an 8x1 MUX would be more efficient.</a:t>
            </a:r>
          </a:p>
          <a:p>
            <a:pPr marL="233363" indent="-233363">
              <a:spcBef>
                <a:spcPct val="20000"/>
              </a:spcBef>
              <a:buFontTx/>
              <a:buChar char="•"/>
              <a:tabLst>
                <a:tab pos="233363" algn="l"/>
                <a:tab pos="571500" algn="l"/>
                <a:tab pos="1143000" algn="l"/>
              </a:tabLst>
              <a:defRPr/>
            </a:pPr>
            <a:r>
              <a:rPr lang="en-US" sz="2200" dirty="0">
                <a:solidFill>
                  <a:schemeClr val="accent2"/>
                </a:solidFill>
              </a:rPr>
              <a:t>If f(A,B,C,D) is to be implemented, then connect A and B to the select lines (A to the most significant select line).  The inputs for C and D will be one of the following:  0, 1, C’D’, C’D, CD’, CD)</a:t>
            </a:r>
          </a:p>
        </p:txBody>
      </p:sp>
      <p:sp>
        <p:nvSpPr>
          <p:cNvPr id="7"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
        <p:nvSpPr>
          <p:cNvPr id="2" name="TextBox 1"/>
          <p:cNvSpPr txBox="1"/>
          <p:nvPr/>
        </p:nvSpPr>
        <p:spPr>
          <a:xfrm>
            <a:off x="1676400" y="4038600"/>
            <a:ext cx="4724400" cy="1785104"/>
          </a:xfrm>
          <a:prstGeom prst="rect">
            <a:avLst/>
          </a:prstGeom>
          <a:noFill/>
          <a:ln w="19050">
            <a:solidFill>
              <a:srgbClr val="FF3300"/>
            </a:solidFill>
          </a:ln>
        </p:spPr>
        <p:txBody>
          <a:bodyPr wrap="square" rtlCol="0">
            <a:spAutoFit/>
          </a:bodyPr>
          <a:lstStyle/>
          <a:p>
            <a:pPr marL="342900" indent="-342900">
              <a:buFont typeface="Arial" panose="020B0604020202020204" pitchFamily="34" charset="0"/>
              <a:buChar char="•"/>
            </a:pPr>
            <a:r>
              <a:rPr lang="en-US" sz="2200" b="1" i="1" dirty="0">
                <a:solidFill>
                  <a:srgbClr val="FF0000"/>
                </a:solidFill>
              </a:rPr>
              <a:t>Omit this slide</a:t>
            </a:r>
          </a:p>
          <a:p>
            <a:pPr marL="342900" indent="-342900">
              <a:buFont typeface="Arial" panose="020B0604020202020204" pitchFamily="34" charset="0"/>
              <a:buChar char="•"/>
            </a:pPr>
            <a:r>
              <a:rPr lang="en-US" sz="2200" b="1" i="1" dirty="0">
                <a:solidFill>
                  <a:srgbClr val="FF0000"/>
                </a:solidFill>
              </a:rPr>
              <a:t>The text shows examples using this procedure, but if the correct size MUX is used, no AND gates are needed.</a:t>
            </a:r>
          </a:p>
        </p:txBody>
      </p:sp>
    </p:spTree>
    <p:extLst>
      <p:ext uri="{BB962C8B-B14F-4D97-AF65-F5344CB8AC3E}">
        <p14:creationId xmlns:p14="http://schemas.microsoft.com/office/powerpoint/2010/main" val="578151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0" y="381000"/>
            <a:ext cx="9144000" cy="1676400"/>
          </a:xfrm>
          <a:prstGeom prst="rect">
            <a:avLst/>
          </a:prstGeom>
          <a:noFill/>
          <a:ln w="9525">
            <a:noFill/>
            <a:miter lim="800000"/>
            <a:headEnd/>
            <a:tailEnd/>
          </a:ln>
        </p:spPr>
        <p:txBody>
          <a:bodyPr/>
          <a:lstStyle/>
          <a:p>
            <a:pPr>
              <a:spcBef>
                <a:spcPct val="20000"/>
              </a:spcBef>
              <a:tabLst>
                <a:tab pos="571500" algn="l"/>
                <a:tab pos="1143000" algn="l"/>
              </a:tabLst>
            </a:pPr>
            <a:r>
              <a:rPr lang="en-US" sz="2200" b="1" u="sng" dirty="0">
                <a:solidFill>
                  <a:srgbClr val="0000FF"/>
                </a:solidFill>
              </a:rPr>
              <a:t>Demultiplexers and decoders</a:t>
            </a:r>
          </a:p>
          <a:p>
            <a:pPr>
              <a:spcBef>
                <a:spcPct val="20000"/>
              </a:spcBef>
              <a:tabLst>
                <a:tab pos="571500" algn="l"/>
                <a:tab pos="1143000" algn="l"/>
              </a:tabLst>
            </a:pPr>
            <a:r>
              <a:rPr lang="en-US" sz="2200" dirty="0">
                <a:solidFill>
                  <a:srgbClr val="0000FF"/>
                </a:solidFill>
              </a:rPr>
              <a:t>A decoder can also serve as a demultiplexer if the decoder has either:</a:t>
            </a:r>
          </a:p>
          <a:p>
            <a:pPr>
              <a:spcBef>
                <a:spcPct val="20000"/>
              </a:spcBef>
              <a:buFontTx/>
              <a:buChar char="•"/>
              <a:tabLst>
                <a:tab pos="571500" algn="l"/>
                <a:tab pos="1143000" algn="l"/>
              </a:tabLst>
            </a:pPr>
            <a:r>
              <a:rPr lang="en-US" sz="2200" dirty="0">
                <a:solidFill>
                  <a:srgbClr val="0000FF"/>
                </a:solidFill>
              </a:rPr>
              <a:t>  Active-LOW outputs and an active-LOW enable line     or</a:t>
            </a:r>
          </a:p>
          <a:p>
            <a:pPr>
              <a:spcBef>
                <a:spcPct val="20000"/>
              </a:spcBef>
              <a:buFontTx/>
              <a:buChar char="•"/>
              <a:tabLst>
                <a:tab pos="571500" algn="l"/>
                <a:tab pos="1143000" algn="l"/>
              </a:tabLst>
            </a:pPr>
            <a:r>
              <a:rPr lang="en-US" sz="2200" dirty="0">
                <a:solidFill>
                  <a:srgbClr val="0000FF"/>
                </a:solidFill>
              </a:rPr>
              <a:t>  Active-HIGH outputs and an active-HIGH enable line</a:t>
            </a:r>
          </a:p>
        </p:txBody>
      </p:sp>
      <p:sp>
        <p:nvSpPr>
          <p:cNvPr id="12294" name="Rectangle 6"/>
          <p:cNvSpPr>
            <a:spLocks noChangeArrowheads="1"/>
          </p:cNvSpPr>
          <p:nvPr/>
        </p:nvSpPr>
        <p:spPr bwMode="auto">
          <a:xfrm>
            <a:off x="152400" y="4343400"/>
            <a:ext cx="8991600" cy="685800"/>
          </a:xfrm>
          <a:prstGeom prst="rect">
            <a:avLst/>
          </a:prstGeom>
          <a:noFill/>
          <a:ln w="9525">
            <a:noFill/>
            <a:miter lim="800000"/>
            <a:headEnd/>
            <a:tailEnd/>
          </a:ln>
        </p:spPr>
        <p:txBody>
          <a:bodyPr/>
          <a:lstStyle/>
          <a:p>
            <a:pPr>
              <a:spcBef>
                <a:spcPct val="20000"/>
              </a:spcBef>
              <a:tabLst>
                <a:tab pos="571500" algn="l"/>
                <a:tab pos="1143000" algn="l"/>
              </a:tabLst>
            </a:pPr>
            <a:r>
              <a:rPr lang="en-US" sz="2200" b="1" i="1" u="sng" dirty="0">
                <a:solidFill>
                  <a:srgbClr val="FF0000"/>
                </a:solidFill>
              </a:rPr>
              <a:t>Example</a:t>
            </a:r>
            <a:r>
              <a:rPr lang="en-US" sz="2200" i="1" dirty="0">
                <a:solidFill>
                  <a:srgbClr val="FF0000"/>
                </a:solidFill>
              </a:rPr>
              <a:t>:</a:t>
            </a:r>
            <a:r>
              <a:rPr lang="en-US" sz="2200" dirty="0">
                <a:solidFill>
                  <a:srgbClr val="FF0000"/>
                </a:solidFill>
              </a:rPr>
              <a:t>  </a:t>
            </a:r>
            <a:r>
              <a:rPr lang="en-US" sz="2200" dirty="0">
                <a:solidFill>
                  <a:srgbClr val="0000FF"/>
                </a:solidFill>
              </a:rPr>
              <a:t>Illustrate how a 2x4 decoder can also serve as a 1x4 </a:t>
            </a:r>
            <a:r>
              <a:rPr lang="en-US" sz="2200" dirty="0" err="1">
                <a:solidFill>
                  <a:srgbClr val="0000FF"/>
                </a:solidFill>
              </a:rPr>
              <a:t>demultiplexer</a:t>
            </a:r>
            <a:r>
              <a:rPr lang="en-US" sz="2200" dirty="0">
                <a:solidFill>
                  <a:srgbClr val="0000FF"/>
                </a:solidFill>
              </a:rPr>
              <a:t>. Test it for one or more inputs.</a:t>
            </a:r>
          </a:p>
        </p:txBody>
      </p:sp>
      <p:sp>
        <p:nvSpPr>
          <p:cNvPr id="8"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
        <p:nvSpPr>
          <p:cNvPr id="3" name="Rectangle 2"/>
          <p:cNvSpPr/>
          <p:nvPr/>
        </p:nvSpPr>
        <p:spPr>
          <a:xfrm>
            <a:off x="228600" y="1981200"/>
            <a:ext cx="3200400" cy="2431435"/>
          </a:xfrm>
          <a:prstGeom prst="rect">
            <a:avLst/>
          </a:prstGeom>
        </p:spPr>
        <p:txBody>
          <a:bodyPr wrap="square">
            <a:spAutoFit/>
          </a:bodyPr>
          <a:lstStyle/>
          <a:p>
            <a:pPr>
              <a:spcBef>
                <a:spcPct val="20000"/>
              </a:spcBef>
              <a:tabLst>
                <a:tab pos="571500" algn="l"/>
                <a:tab pos="1143000" algn="l"/>
              </a:tabLst>
            </a:pPr>
            <a:r>
              <a:rPr lang="en-US" sz="2000" b="1" i="1" u="sng" dirty="0">
                <a:solidFill>
                  <a:srgbClr val="FF0000"/>
                </a:solidFill>
              </a:rPr>
              <a:t>Examples</a:t>
            </a:r>
            <a:r>
              <a:rPr lang="en-US" sz="2000" b="1" i="1" dirty="0">
                <a:solidFill>
                  <a:srgbClr val="FF0000"/>
                </a:solidFill>
              </a:rPr>
              <a:t>:</a:t>
            </a:r>
          </a:p>
          <a:p>
            <a:pPr marL="230188" indent="-230188">
              <a:spcBef>
                <a:spcPct val="20000"/>
              </a:spcBef>
              <a:buFont typeface="Arial" panose="020B0604020202020204" pitchFamily="34" charset="0"/>
              <a:buChar char="•"/>
              <a:tabLst>
                <a:tab pos="571500" algn="l"/>
                <a:tab pos="1143000" algn="l"/>
              </a:tabLst>
            </a:pPr>
            <a:r>
              <a:rPr lang="en-US" sz="2000" dirty="0">
                <a:solidFill>
                  <a:srgbClr val="0000FF"/>
                </a:solidFill>
              </a:rPr>
              <a:t>A 2x4 decoder can also serve as a 1x4 DEMUX</a:t>
            </a:r>
          </a:p>
          <a:p>
            <a:pPr marL="230188" indent="-230188">
              <a:spcBef>
                <a:spcPct val="20000"/>
              </a:spcBef>
              <a:buFont typeface="Arial" panose="020B0604020202020204" pitchFamily="34" charset="0"/>
              <a:buChar char="•"/>
              <a:tabLst>
                <a:tab pos="571500" algn="l"/>
                <a:tab pos="1143000" algn="l"/>
              </a:tabLst>
            </a:pPr>
            <a:r>
              <a:rPr lang="en-US" sz="2000" dirty="0">
                <a:solidFill>
                  <a:srgbClr val="0000FF"/>
                </a:solidFill>
              </a:rPr>
              <a:t>A 3x8 decoder can also serve as a 1x8 DEMUX</a:t>
            </a:r>
          </a:p>
          <a:p>
            <a:pPr marL="230188" indent="-230188">
              <a:spcBef>
                <a:spcPct val="20000"/>
              </a:spcBef>
              <a:buFont typeface="Arial" panose="020B0604020202020204" pitchFamily="34" charset="0"/>
              <a:buChar char="•"/>
              <a:tabLst>
                <a:tab pos="571500" algn="l"/>
                <a:tab pos="1143000" algn="l"/>
              </a:tabLst>
            </a:pPr>
            <a:r>
              <a:rPr lang="en-US" sz="2000" dirty="0">
                <a:solidFill>
                  <a:srgbClr val="0000FF"/>
                </a:solidFill>
              </a:rPr>
              <a:t>A 4x16 decoder can also serve as a 1x16 DEMUX</a:t>
            </a:r>
          </a:p>
        </p:txBody>
      </p:sp>
      <p:grpSp>
        <p:nvGrpSpPr>
          <p:cNvPr id="6" name="Group 5"/>
          <p:cNvGrpSpPr/>
          <p:nvPr/>
        </p:nvGrpSpPr>
        <p:grpSpPr>
          <a:xfrm>
            <a:off x="3209925" y="2182581"/>
            <a:ext cx="5705475" cy="2028672"/>
            <a:chOff x="3286125" y="1981200"/>
            <a:chExt cx="5705475" cy="2028672"/>
          </a:xfrm>
        </p:grpSpPr>
        <p:pic>
          <p:nvPicPr>
            <p:cNvPr id="2" name="Picture 1"/>
            <p:cNvPicPr>
              <a:picLocks noChangeAspect="1"/>
            </p:cNvPicPr>
            <p:nvPr/>
          </p:nvPicPr>
          <p:blipFill>
            <a:blip r:embed="rId2"/>
            <a:stretch>
              <a:fillRect/>
            </a:stretch>
          </p:blipFill>
          <p:spPr>
            <a:xfrm>
              <a:off x="3286125" y="2155388"/>
              <a:ext cx="5476875" cy="819150"/>
            </a:xfrm>
            <a:prstGeom prst="rect">
              <a:avLst/>
            </a:prstGeom>
          </p:spPr>
        </p:pic>
        <p:sp>
          <p:nvSpPr>
            <p:cNvPr id="4" name="Rectangle 3"/>
            <p:cNvSpPr/>
            <p:nvPr/>
          </p:nvSpPr>
          <p:spPr>
            <a:xfrm>
              <a:off x="4275667" y="2994209"/>
              <a:ext cx="4487333" cy="1015663"/>
            </a:xfrm>
            <a:prstGeom prst="rect">
              <a:avLst/>
            </a:prstGeom>
          </p:spPr>
          <p:txBody>
            <a:bodyPr wrap="square">
              <a:spAutoFit/>
            </a:bodyPr>
            <a:lstStyle/>
            <a:p>
              <a:r>
                <a:rPr lang="en-US" sz="2000" b="1" i="1" dirty="0">
                  <a:solidFill>
                    <a:srgbClr val="FF0000"/>
                  </a:solidFill>
                </a:rPr>
                <a:t>Note that the data sheet (see slide 9) for the 74155 (used in Lab 4) describes it as a decoder/</a:t>
              </a:r>
              <a:r>
                <a:rPr lang="en-US" sz="2000" b="1" i="1" dirty="0" err="1">
                  <a:solidFill>
                    <a:srgbClr val="FF0000"/>
                  </a:solidFill>
                </a:rPr>
                <a:t>demultiplexer</a:t>
              </a:r>
              <a:r>
                <a:rPr lang="en-US" sz="2000" b="1" i="1" dirty="0">
                  <a:solidFill>
                    <a:srgbClr val="FF0000"/>
                  </a:solidFill>
                </a:rPr>
                <a:t> </a:t>
              </a:r>
            </a:p>
          </p:txBody>
        </p:sp>
        <p:sp>
          <p:nvSpPr>
            <p:cNvPr id="5" name="Rectangle 4"/>
            <p:cNvSpPr/>
            <p:nvPr/>
          </p:nvSpPr>
          <p:spPr>
            <a:xfrm>
              <a:off x="3286125" y="1981200"/>
              <a:ext cx="5705475" cy="2028672"/>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ChangeArrowheads="1"/>
          </p:cNvSpPr>
          <p:nvPr/>
        </p:nvSpPr>
        <p:spPr bwMode="auto">
          <a:xfrm>
            <a:off x="0" y="457200"/>
            <a:ext cx="9144000" cy="4572000"/>
          </a:xfrm>
          <a:prstGeom prst="rect">
            <a:avLst/>
          </a:prstGeom>
          <a:noFill/>
          <a:ln w="9525">
            <a:noFill/>
            <a:miter lim="800000"/>
            <a:headEnd/>
            <a:tailEnd/>
          </a:ln>
        </p:spPr>
        <p:txBody>
          <a:bodyPr/>
          <a:lstStyle/>
          <a:p>
            <a:pPr>
              <a:spcBef>
                <a:spcPct val="20000"/>
              </a:spcBef>
              <a:tabLst>
                <a:tab pos="571500" algn="l"/>
                <a:tab pos="1143000" algn="l"/>
              </a:tabLst>
            </a:pPr>
            <a:r>
              <a:rPr lang="en-US" sz="2200" b="1" u="sng" dirty="0">
                <a:solidFill>
                  <a:schemeClr val="accent2"/>
                </a:solidFill>
              </a:rPr>
              <a:t>Programmable Logic Devices (PLD’s)</a:t>
            </a:r>
            <a:r>
              <a:rPr lang="en-US" sz="2200" dirty="0">
                <a:solidFill>
                  <a:schemeClr val="accent2"/>
                </a:solidFill>
              </a:rPr>
              <a:t> – See section 5.2 in the text</a:t>
            </a:r>
            <a:endParaRPr lang="en-US" sz="2200" b="1" u="sng" dirty="0">
              <a:solidFill>
                <a:schemeClr val="accent2"/>
              </a:solidFill>
            </a:endParaRPr>
          </a:p>
          <a:p>
            <a:pPr>
              <a:spcBef>
                <a:spcPct val="20000"/>
              </a:spcBef>
              <a:tabLst>
                <a:tab pos="571500" algn="l"/>
                <a:tab pos="1143000" algn="l"/>
              </a:tabLst>
            </a:pPr>
            <a:r>
              <a:rPr lang="en-US" sz="2200" dirty="0">
                <a:solidFill>
                  <a:schemeClr val="accent2"/>
                </a:solidFill>
              </a:rPr>
              <a:t>PLD’s are used to build customized circuits.  PLD’s contain huge arrays containing hundreds of thousands (or perhaps millions) of AND, OR, and NOT gates (and flip-flops also – to be covered in the next chapter).  PLD’s are programmed to make interconnections between the gates, thus yielding a single IC that might easily replace huge circuits.  PLD’s are often erasable so that they can be easily reprogrammed.</a:t>
            </a:r>
          </a:p>
          <a:p>
            <a:pPr>
              <a:spcBef>
                <a:spcPct val="20000"/>
              </a:spcBef>
              <a:tabLst>
                <a:tab pos="571500" algn="l"/>
                <a:tab pos="1143000" algn="l"/>
              </a:tabLst>
            </a:pPr>
            <a:endParaRPr lang="en-US" sz="2200" dirty="0">
              <a:solidFill>
                <a:schemeClr val="accent2"/>
              </a:solidFill>
            </a:endParaRPr>
          </a:p>
          <a:p>
            <a:pPr>
              <a:spcBef>
                <a:spcPct val="20000"/>
              </a:spcBef>
              <a:tabLst>
                <a:tab pos="571500" algn="l"/>
                <a:tab pos="1143000" algn="l"/>
              </a:tabLst>
            </a:pPr>
            <a:r>
              <a:rPr lang="en-US" sz="2200" dirty="0">
                <a:solidFill>
                  <a:schemeClr val="accent2"/>
                </a:solidFill>
              </a:rPr>
              <a:t>PLD’s may be:</a:t>
            </a:r>
          </a:p>
          <a:p>
            <a:pPr>
              <a:spcBef>
                <a:spcPct val="20000"/>
              </a:spcBef>
              <a:tabLst>
                <a:tab pos="571500" algn="l"/>
                <a:tab pos="1143000" algn="l"/>
              </a:tabLst>
            </a:pPr>
            <a:r>
              <a:rPr lang="en-US" sz="2200" b="1" i="1" dirty="0">
                <a:solidFill>
                  <a:schemeClr val="accent2"/>
                </a:solidFill>
              </a:rPr>
              <a:t>mask programmable</a:t>
            </a:r>
            <a:r>
              <a:rPr lang="en-US" sz="2200" dirty="0">
                <a:solidFill>
                  <a:schemeClr val="accent2"/>
                </a:solidFill>
              </a:rPr>
              <a:t> – factory programmed.  Customized for the user by the manufacturer.  Only feasible in huge quantities.</a:t>
            </a:r>
          </a:p>
          <a:p>
            <a:pPr>
              <a:spcBef>
                <a:spcPct val="20000"/>
              </a:spcBef>
              <a:tabLst>
                <a:tab pos="571500" algn="l"/>
                <a:tab pos="1143000" algn="l"/>
              </a:tabLst>
            </a:pPr>
            <a:r>
              <a:rPr lang="en-US" sz="2200" b="1" i="1" dirty="0">
                <a:solidFill>
                  <a:schemeClr val="accent2"/>
                </a:solidFill>
              </a:rPr>
              <a:t>Field programmable</a:t>
            </a:r>
            <a:r>
              <a:rPr lang="en-US" sz="2200" dirty="0">
                <a:solidFill>
                  <a:schemeClr val="accent2"/>
                </a:solidFill>
              </a:rPr>
              <a:t> – programmed by the user.</a:t>
            </a:r>
            <a:endParaRPr lang="en-US" sz="2200" dirty="0"/>
          </a:p>
        </p:txBody>
      </p:sp>
      <p:sp>
        <p:nvSpPr>
          <p:cNvPr id="7"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ChangeArrowheads="1"/>
          </p:cNvSpPr>
          <p:nvPr/>
        </p:nvSpPr>
        <p:spPr bwMode="auto">
          <a:xfrm>
            <a:off x="0" y="381000"/>
            <a:ext cx="9144000" cy="2133600"/>
          </a:xfrm>
          <a:prstGeom prst="rect">
            <a:avLst/>
          </a:prstGeom>
          <a:noFill/>
          <a:ln w="9525">
            <a:noFill/>
            <a:miter lim="800000"/>
            <a:headEnd/>
            <a:tailEnd/>
          </a:ln>
        </p:spPr>
        <p:txBody>
          <a:bodyPr/>
          <a:lstStyle/>
          <a:p>
            <a:pPr>
              <a:spcBef>
                <a:spcPct val="20000"/>
              </a:spcBef>
              <a:tabLst>
                <a:tab pos="571500" algn="l"/>
              </a:tabLst>
            </a:pPr>
            <a:r>
              <a:rPr lang="en-US" sz="2200" b="1" u="sng" dirty="0">
                <a:solidFill>
                  <a:schemeClr val="accent2"/>
                </a:solidFill>
              </a:rPr>
              <a:t>Active-LOW versus Active-HIGH decoders</a:t>
            </a:r>
          </a:p>
          <a:p>
            <a:pPr>
              <a:spcBef>
                <a:spcPct val="20000"/>
              </a:spcBef>
              <a:tabLst>
                <a:tab pos="571500" algn="l"/>
              </a:tabLst>
            </a:pPr>
            <a:r>
              <a:rPr lang="en-US" sz="2200" b="1" u="sng" dirty="0">
                <a:solidFill>
                  <a:schemeClr val="accent2"/>
                </a:solidFill>
              </a:rPr>
              <a:t>Enable lines</a:t>
            </a:r>
            <a:r>
              <a:rPr lang="en-US" sz="2200" dirty="0">
                <a:solidFill>
                  <a:schemeClr val="accent2"/>
                </a:solidFill>
              </a:rPr>
              <a:t> – essentially act as ON/OFF switches</a:t>
            </a:r>
          </a:p>
          <a:p>
            <a:pPr>
              <a:spcBef>
                <a:spcPct val="20000"/>
              </a:spcBef>
              <a:tabLst>
                <a:tab pos="571500" algn="l"/>
              </a:tabLst>
            </a:pPr>
            <a:endParaRPr lang="en-US" sz="2200" dirty="0">
              <a:solidFill>
                <a:schemeClr val="accent2"/>
              </a:solidFill>
            </a:endParaRPr>
          </a:p>
          <a:p>
            <a:pPr>
              <a:spcBef>
                <a:spcPct val="20000"/>
              </a:spcBef>
              <a:tabLst>
                <a:tab pos="571500" algn="l"/>
              </a:tabLst>
            </a:pPr>
            <a:r>
              <a:rPr lang="en-US" sz="2200" b="1" i="1" u="sng" dirty="0">
                <a:solidFill>
                  <a:srgbClr val="FF0000"/>
                </a:solidFill>
              </a:rPr>
              <a:t>Example</a:t>
            </a:r>
            <a:r>
              <a:rPr lang="en-US" sz="2200" i="1" dirty="0">
                <a:solidFill>
                  <a:srgbClr val="FF0000"/>
                </a:solidFill>
              </a:rPr>
              <a:t>:</a:t>
            </a:r>
            <a:r>
              <a:rPr lang="en-US" sz="2200" dirty="0">
                <a:solidFill>
                  <a:schemeClr val="accent2"/>
                </a:solidFill>
              </a:rPr>
              <a:t>  Show the truth table and block diagram for an active-LOW 2x4 decoder with an enable line, E.</a:t>
            </a:r>
          </a:p>
          <a:p>
            <a:pPr>
              <a:spcBef>
                <a:spcPct val="20000"/>
              </a:spcBef>
              <a:tabLst>
                <a:tab pos="571500" algn="l"/>
              </a:tabLst>
            </a:pPr>
            <a:endParaRPr lang="en-US" sz="2200" dirty="0">
              <a:solidFill>
                <a:schemeClr val="accent2"/>
              </a:solidFill>
            </a:endParaRPr>
          </a:p>
        </p:txBody>
      </p:sp>
      <p:sp>
        <p:nvSpPr>
          <p:cNvPr id="7"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0" y="381000"/>
            <a:ext cx="9144000" cy="6477000"/>
          </a:xfrm>
          <a:prstGeom prst="rect">
            <a:avLst/>
          </a:prstGeom>
          <a:noFill/>
          <a:ln w="9525">
            <a:noFill/>
            <a:miter lim="800000"/>
            <a:headEnd/>
            <a:tailEnd/>
          </a:ln>
        </p:spPr>
        <p:txBody>
          <a:bodyPr/>
          <a:lstStyle/>
          <a:p>
            <a:pPr marL="292100" indent="-292100">
              <a:lnSpc>
                <a:spcPct val="90000"/>
              </a:lnSpc>
              <a:spcBef>
                <a:spcPct val="20000"/>
              </a:spcBef>
              <a:tabLst>
                <a:tab pos="571500" algn="l"/>
                <a:tab pos="1143000" algn="l"/>
              </a:tabLst>
            </a:pPr>
            <a:r>
              <a:rPr lang="en-US" sz="2200" b="1" u="sng" dirty="0">
                <a:solidFill>
                  <a:schemeClr val="accent2"/>
                </a:solidFill>
              </a:rPr>
              <a:t>In order to program a PLD, the following items are required</a:t>
            </a:r>
            <a:r>
              <a:rPr lang="en-US" sz="2200" dirty="0">
                <a:solidFill>
                  <a:schemeClr val="accent2"/>
                </a:solidFill>
              </a:rPr>
              <a:t>:</a:t>
            </a:r>
          </a:p>
          <a:p>
            <a:pPr marL="292100" indent="-292100">
              <a:lnSpc>
                <a:spcPct val="90000"/>
              </a:lnSpc>
              <a:spcBef>
                <a:spcPct val="20000"/>
              </a:spcBef>
              <a:buFont typeface="Symbol" pitchFamily="18" charset="2"/>
              <a:buChar char="·"/>
              <a:tabLst>
                <a:tab pos="571500" algn="l"/>
                <a:tab pos="1143000" algn="l"/>
              </a:tabLst>
            </a:pPr>
            <a:r>
              <a:rPr lang="en-US" sz="2200" b="1" u="sng" dirty="0">
                <a:solidFill>
                  <a:schemeClr val="accent2"/>
                </a:solidFill>
              </a:rPr>
              <a:t>PLD </a:t>
            </a:r>
            <a:r>
              <a:rPr lang="en-US" sz="2200" dirty="0">
                <a:solidFill>
                  <a:schemeClr val="accent2"/>
                </a:solidFill>
              </a:rPr>
              <a:t>– there are numerous manufacturers of PLD’s.  They come in various sizes containing up to millions of equivalent gates.</a:t>
            </a:r>
          </a:p>
          <a:p>
            <a:pPr marL="292100" indent="-292100">
              <a:lnSpc>
                <a:spcPct val="90000"/>
              </a:lnSpc>
              <a:spcBef>
                <a:spcPct val="20000"/>
              </a:spcBef>
              <a:buFont typeface="Symbol" pitchFamily="18" charset="2"/>
              <a:buChar char="·"/>
              <a:tabLst>
                <a:tab pos="571500" algn="l"/>
                <a:tab pos="1143000" algn="l"/>
              </a:tabLst>
            </a:pPr>
            <a:r>
              <a:rPr lang="en-US" sz="2200" b="1" u="sng" dirty="0">
                <a:solidFill>
                  <a:schemeClr val="accent2"/>
                </a:solidFill>
              </a:rPr>
              <a:t>VHDL programming software</a:t>
            </a:r>
            <a:r>
              <a:rPr lang="en-US" sz="2200" dirty="0">
                <a:solidFill>
                  <a:schemeClr val="accent2"/>
                </a:solidFill>
              </a:rPr>
              <a:t> – VHDL (or VHSIC HDL or Very High Speed Integrated Circuit Hardware Description Language) is an IEEE standard language used to implement logic designs. When the design is to be implemented into a PLD, the compiled program produces a JEDEC file , which is essentially an industry standard binary file containing information on how to make connections within a given PLD.  There are numerous brands of software designing logic circuits and implementing their designs into PLDs, including </a:t>
            </a:r>
            <a:r>
              <a:rPr lang="en-US" sz="2200" dirty="0" err="1">
                <a:solidFill>
                  <a:schemeClr val="accent2"/>
                </a:solidFill>
              </a:rPr>
              <a:t>Aldec</a:t>
            </a:r>
            <a:r>
              <a:rPr lang="en-US" sz="2200" dirty="0">
                <a:solidFill>
                  <a:schemeClr val="accent2"/>
                </a:solidFill>
              </a:rPr>
              <a:t>, MAX PLUS II, XILINX, and many others.</a:t>
            </a:r>
          </a:p>
          <a:p>
            <a:pPr marL="292100" indent="-292100">
              <a:lnSpc>
                <a:spcPct val="90000"/>
              </a:lnSpc>
              <a:spcBef>
                <a:spcPct val="20000"/>
              </a:spcBef>
              <a:buFont typeface="Symbol" pitchFamily="18" charset="2"/>
              <a:buChar char="·"/>
              <a:tabLst>
                <a:tab pos="571500" algn="l"/>
                <a:tab pos="1143000" algn="l"/>
              </a:tabLst>
            </a:pPr>
            <a:r>
              <a:rPr lang="en-US" sz="2200" b="1" u="sng" dirty="0">
                <a:solidFill>
                  <a:schemeClr val="accent2"/>
                </a:solidFill>
              </a:rPr>
              <a:t>PLD programmer</a:t>
            </a:r>
            <a:r>
              <a:rPr lang="en-US" sz="2200" dirty="0">
                <a:solidFill>
                  <a:schemeClr val="accent2"/>
                </a:solidFill>
              </a:rPr>
              <a:t> – this piece of hardware might contain a universal socket that could hold various types and sizes of PLD’s.  The PLD software produces a JEDEC file which is downloaded into the programmer.  The programmer can typically program, copy, erase, and verify the contents of PLD’s.</a:t>
            </a:r>
            <a:endParaRPr lang="en-US" sz="2200" dirty="0"/>
          </a:p>
        </p:txBody>
      </p:sp>
      <p:sp>
        <p:nvSpPr>
          <p:cNvPr id="7"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381000" y="1143000"/>
            <a:ext cx="8468777" cy="3768726"/>
            <a:chOff x="777" y="892"/>
            <a:chExt cx="4804" cy="2374"/>
          </a:xfrm>
        </p:grpSpPr>
        <p:sp>
          <p:nvSpPr>
            <p:cNvPr id="15368" name="Rectangle 9"/>
            <p:cNvSpPr>
              <a:spLocks noChangeArrowheads="1"/>
            </p:cNvSpPr>
            <p:nvPr/>
          </p:nvSpPr>
          <p:spPr bwMode="auto">
            <a:xfrm>
              <a:off x="1053" y="1177"/>
              <a:ext cx="898" cy="693"/>
            </a:xfrm>
            <a:prstGeom prst="rect">
              <a:avLst/>
            </a:prstGeom>
            <a:solidFill>
              <a:srgbClr val="FFFFFF"/>
            </a:solidFill>
            <a:ln w="14288">
              <a:solidFill>
                <a:srgbClr val="000000"/>
              </a:solidFill>
              <a:miter lim="800000"/>
              <a:headEnd/>
              <a:tailEnd/>
            </a:ln>
          </p:spPr>
          <p:txBody>
            <a:bodyPr/>
            <a:lstStyle/>
            <a:p>
              <a:endParaRPr lang="en-US"/>
            </a:p>
          </p:txBody>
        </p:sp>
        <p:sp>
          <p:nvSpPr>
            <p:cNvPr id="15369" name="Rectangle 10"/>
            <p:cNvSpPr>
              <a:spLocks noChangeArrowheads="1"/>
            </p:cNvSpPr>
            <p:nvPr/>
          </p:nvSpPr>
          <p:spPr bwMode="auto">
            <a:xfrm>
              <a:off x="1122" y="1247"/>
              <a:ext cx="760" cy="554"/>
            </a:xfrm>
            <a:prstGeom prst="rect">
              <a:avLst/>
            </a:prstGeom>
            <a:solidFill>
              <a:srgbClr val="33CCCC"/>
            </a:solidFill>
            <a:ln w="14288">
              <a:solidFill>
                <a:srgbClr val="000000"/>
              </a:solidFill>
              <a:miter lim="800000"/>
              <a:headEnd/>
              <a:tailEnd/>
            </a:ln>
          </p:spPr>
          <p:txBody>
            <a:bodyPr/>
            <a:lstStyle/>
            <a:p>
              <a:endParaRPr lang="en-US"/>
            </a:p>
          </p:txBody>
        </p:sp>
        <p:sp>
          <p:nvSpPr>
            <p:cNvPr id="15370" name="Rectangle 11"/>
            <p:cNvSpPr>
              <a:spLocks noChangeArrowheads="1"/>
            </p:cNvSpPr>
            <p:nvPr/>
          </p:nvSpPr>
          <p:spPr bwMode="auto">
            <a:xfrm>
              <a:off x="777" y="1870"/>
              <a:ext cx="1450" cy="347"/>
            </a:xfrm>
            <a:prstGeom prst="rect">
              <a:avLst/>
            </a:prstGeom>
            <a:solidFill>
              <a:srgbClr val="FFFFFF"/>
            </a:solidFill>
            <a:ln w="14288">
              <a:solidFill>
                <a:srgbClr val="000000"/>
              </a:solidFill>
              <a:miter lim="800000"/>
              <a:headEnd/>
              <a:tailEnd/>
            </a:ln>
          </p:spPr>
          <p:txBody>
            <a:bodyPr/>
            <a:lstStyle/>
            <a:p>
              <a:endParaRPr lang="en-US"/>
            </a:p>
          </p:txBody>
        </p:sp>
        <p:sp>
          <p:nvSpPr>
            <p:cNvPr id="15371" name="Rectangle 12"/>
            <p:cNvSpPr>
              <a:spLocks noChangeArrowheads="1"/>
            </p:cNvSpPr>
            <p:nvPr/>
          </p:nvSpPr>
          <p:spPr bwMode="auto">
            <a:xfrm>
              <a:off x="846" y="2312"/>
              <a:ext cx="1200" cy="182"/>
            </a:xfrm>
            <a:prstGeom prst="rect">
              <a:avLst/>
            </a:prstGeom>
            <a:noFill/>
            <a:ln w="9525">
              <a:noFill/>
              <a:miter lim="800000"/>
              <a:headEnd/>
              <a:tailEnd/>
            </a:ln>
          </p:spPr>
          <p:txBody>
            <a:bodyPr/>
            <a:lstStyle/>
            <a:p>
              <a:endParaRPr lang="en-US"/>
            </a:p>
          </p:txBody>
        </p:sp>
        <p:sp>
          <p:nvSpPr>
            <p:cNvPr id="15372" name="Rectangle 13"/>
            <p:cNvSpPr>
              <a:spLocks noChangeArrowheads="1"/>
            </p:cNvSpPr>
            <p:nvPr/>
          </p:nvSpPr>
          <p:spPr bwMode="auto">
            <a:xfrm>
              <a:off x="777" y="2297"/>
              <a:ext cx="1463" cy="969"/>
            </a:xfrm>
            <a:prstGeom prst="rect">
              <a:avLst/>
            </a:prstGeom>
            <a:noFill/>
            <a:ln w="9525">
              <a:noFill/>
              <a:miter lim="800000"/>
              <a:headEnd/>
              <a:tailEnd/>
            </a:ln>
          </p:spPr>
          <p:txBody>
            <a:bodyPr lIns="0" tIns="0" rIns="0" bIns="0">
              <a:spAutoFit/>
            </a:bodyPr>
            <a:lstStyle/>
            <a:p>
              <a:r>
                <a:rPr lang="en-US" sz="2000">
                  <a:solidFill>
                    <a:srgbClr val="000000"/>
                  </a:solidFill>
                </a:rPr>
                <a:t>Computer with VHDL or other logic design software.  In lab we will use </a:t>
              </a:r>
              <a:r>
                <a:rPr lang="en-US" sz="2000" b="1">
                  <a:solidFill>
                    <a:srgbClr val="000000"/>
                  </a:solidFill>
                </a:rPr>
                <a:t>Aldec Active-HDL</a:t>
              </a:r>
              <a:r>
                <a:rPr lang="en-US" sz="2000">
                  <a:solidFill>
                    <a:srgbClr val="000000"/>
                  </a:solidFill>
                </a:rPr>
                <a:t>.</a:t>
              </a:r>
              <a:endParaRPr lang="en-US" sz="3200"/>
            </a:p>
          </p:txBody>
        </p:sp>
        <p:sp>
          <p:nvSpPr>
            <p:cNvPr id="15373" name="Rectangle 18"/>
            <p:cNvSpPr>
              <a:spLocks noChangeArrowheads="1"/>
            </p:cNvSpPr>
            <p:nvPr/>
          </p:nvSpPr>
          <p:spPr bwMode="auto">
            <a:xfrm>
              <a:off x="3401" y="1593"/>
              <a:ext cx="727" cy="901"/>
            </a:xfrm>
            <a:prstGeom prst="rect">
              <a:avLst/>
            </a:prstGeom>
            <a:solidFill>
              <a:srgbClr val="FFFFFF"/>
            </a:solidFill>
            <a:ln w="14288">
              <a:solidFill>
                <a:srgbClr val="000000"/>
              </a:solidFill>
              <a:miter lim="800000"/>
              <a:headEnd/>
              <a:tailEnd/>
            </a:ln>
          </p:spPr>
          <p:txBody>
            <a:bodyPr/>
            <a:lstStyle/>
            <a:p>
              <a:endParaRPr lang="en-US"/>
            </a:p>
          </p:txBody>
        </p:sp>
        <p:sp>
          <p:nvSpPr>
            <p:cNvPr id="15374" name="Rectangle 19"/>
            <p:cNvSpPr>
              <a:spLocks noChangeArrowheads="1"/>
            </p:cNvSpPr>
            <p:nvPr/>
          </p:nvSpPr>
          <p:spPr bwMode="auto">
            <a:xfrm>
              <a:off x="3600" y="1801"/>
              <a:ext cx="207" cy="624"/>
            </a:xfrm>
            <a:prstGeom prst="rect">
              <a:avLst/>
            </a:prstGeom>
            <a:solidFill>
              <a:srgbClr val="FFFFFF"/>
            </a:solidFill>
            <a:ln w="14288">
              <a:solidFill>
                <a:srgbClr val="000000"/>
              </a:solidFill>
              <a:miter lim="800000"/>
              <a:headEnd/>
              <a:tailEnd/>
            </a:ln>
          </p:spPr>
          <p:txBody>
            <a:bodyPr/>
            <a:lstStyle/>
            <a:p>
              <a:endParaRPr lang="en-US"/>
            </a:p>
          </p:txBody>
        </p:sp>
        <p:sp>
          <p:nvSpPr>
            <p:cNvPr id="15375" name="Freeform 22"/>
            <p:cNvSpPr>
              <a:spLocks/>
            </p:cNvSpPr>
            <p:nvPr/>
          </p:nvSpPr>
          <p:spPr bwMode="auto">
            <a:xfrm>
              <a:off x="2227" y="1940"/>
              <a:ext cx="345" cy="69"/>
            </a:xfrm>
            <a:custGeom>
              <a:avLst/>
              <a:gdLst>
                <a:gd name="T0" fmla="*/ 345 w 40"/>
                <a:gd name="T1" fmla="*/ 0 h 8"/>
                <a:gd name="T2" fmla="*/ 0 w 40"/>
                <a:gd name="T3" fmla="*/ 69 h 8"/>
                <a:gd name="T4" fmla="*/ 0 w 40"/>
                <a:gd name="T5" fmla="*/ 69 h 8"/>
                <a:gd name="T6" fmla="*/ 0 60000 65536"/>
                <a:gd name="T7" fmla="*/ 0 60000 65536"/>
                <a:gd name="T8" fmla="*/ 0 60000 65536"/>
                <a:gd name="T9" fmla="*/ 0 w 40"/>
                <a:gd name="T10" fmla="*/ 0 h 8"/>
                <a:gd name="T11" fmla="*/ 40 w 40"/>
                <a:gd name="T12" fmla="*/ 8 h 8"/>
              </a:gdLst>
              <a:ahLst/>
              <a:cxnLst>
                <a:cxn ang="T6">
                  <a:pos x="T0" y="T1"/>
                </a:cxn>
                <a:cxn ang="T7">
                  <a:pos x="T2" y="T3"/>
                </a:cxn>
                <a:cxn ang="T8">
                  <a:pos x="T4" y="T5"/>
                </a:cxn>
              </a:cxnLst>
              <a:rect l="T9" t="T10" r="T11" b="T12"/>
              <a:pathLst>
                <a:path w="40" h="8">
                  <a:moveTo>
                    <a:pt x="40" y="0"/>
                  </a:moveTo>
                  <a:cubicBezTo>
                    <a:pt x="40" y="5"/>
                    <a:pt x="22" y="8"/>
                    <a:pt x="0" y="8"/>
                  </a:cubicBezTo>
                  <a:cubicBezTo>
                    <a:pt x="0" y="8"/>
                    <a:pt x="0" y="8"/>
                    <a:pt x="0" y="8"/>
                  </a:cubicBezTo>
                </a:path>
              </a:pathLst>
            </a:custGeom>
            <a:noFill/>
            <a:ln w="41275">
              <a:solidFill>
                <a:srgbClr val="000000"/>
              </a:solidFill>
              <a:round/>
              <a:headEnd/>
              <a:tailEnd/>
            </a:ln>
          </p:spPr>
          <p:txBody>
            <a:bodyPr/>
            <a:lstStyle/>
            <a:p>
              <a:endParaRPr lang="en-US"/>
            </a:p>
          </p:txBody>
        </p:sp>
        <p:sp>
          <p:nvSpPr>
            <p:cNvPr id="15376" name="Freeform 23"/>
            <p:cNvSpPr>
              <a:spLocks/>
            </p:cNvSpPr>
            <p:nvPr/>
          </p:nvSpPr>
          <p:spPr bwMode="auto">
            <a:xfrm>
              <a:off x="2572" y="1801"/>
              <a:ext cx="829" cy="139"/>
            </a:xfrm>
            <a:custGeom>
              <a:avLst/>
              <a:gdLst>
                <a:gd name="T0" fmla="*/ 0 w 96"/>
                <a:gd name="T1" fmla="*/ 139 h 16"/>
                <a:gd name="T2" fmla="*/ 829 w 96"/>
                <a:gd name="T3" fmla="*/ 0 h 16"/>
                <a:gd name="T4" fmla="*/ 0 60000 65536"/>
                <a:gd name="T5" fmla="*/ 0 60000 65536"/>
                <a:gd name="T6" fmla="*/ 0 w 96"/>
                <a:gd name="T7" fmla="*/ 0 h 16"/>
                <a:gd name="T8" fmla="*/ 96 w 96"/>
                <a:gd name="T9" fmla="*/ 16 h 16"/>
              </a:gdLst>
              <a:ahLst/>
              <a:cxnLst>
                <a:cxn ang="T4">
                  <a:pos x="T0" y="T1"/>
                </a:cxn>
                <a:cxn ang="T5">
                  <a:pos x="T2" y="T3"/>
                </a:cxn>
              </a:cxnLst>
              <a:rect l="T6" t="T7" r="T8" b="T9"/>
              <a:pathLst>
                <a:path w="96" h="16">
                  <a:moveTo>
                    <a:pt x="0" y="16"/>
                  </a:moveTo>
                  <a:cubicBezTo>
                    <a:pt x="0" y="8"/>
                    <a:pt x="43" y="0"/>
                    <a:pt x="96" y="0"/>
                  </a:cubicBezTo>
                </a:path>
              </a:pathLst>
            </a:custGeom>
            <a:noFill/>
            <a:ln w="41275">
              <a:solidFill>
                <a:srgbClr val="000000"/>
              </a:solidFill>
              <a:round/>
              <a:headEnd/>
              <a:tailEnd/>
            </a:ln>
          </p:spPr>
          <p:txBody>
            <a:bodyPr/>
            <a:lstStyle/>
            <a:p>
              <a:endParaRPr lang="en-US"/>
            </a:p>
          </p:txBody>
        </p:sp>
        <p:sp>
          <p:nvSpPr>
            <p:cNvPr id="15377" name="Rectangle 25"/>
            <p:cNvSpPr>
              <a:spLocks noChangeArrowheads="1"/>
            </p:cNvSpPr>
            <p:nvPr/>
          </p:nvSpPr>
          <p:spPr bwMode="auto">
            <a:xfrm>
              <a:off x="2538" y="2044"/>
              <a:ext cx="790" cy="388"/>
            </a:xfrm>
            <a:prstGeom prst="rect">
              <a:avLst/>
            </a:prstGeom>
            <a:noFill/>
            <a:ln w="9525">
              <a:noFill/>
              <a:miter lim="800000"/>
              <a:headEnd/>
              <a:tailEnd/>
            </a:ln>
          </p:spPr>
          <p:txBody>
            <a:bodyPr wrap="none" lIns="0" tIns="0" rIns="0" bIns="0">
              <a:spAutoFit/>
            </a:bodyPr>
            <a:lstStyle/>
            <a:p>
              <a:r>
                <a:rPr lang="en-US" sz="2000">
                  <a:solidFill>
                    <a:srgbClr val="000000"/>
                  </a:solidFill>
                </a:rPr>
                <a:t>JEDEC file</a:t>
              </a:r>
            </a:p>
            <a:p>
              <a:r>
                <a:rPr lang="en-US" sz="2000">
                  <a:solidFill>
                    <a:srgbClr val="000000"/>
                  </a:solidFill>
                </a:rPr>
                <a:t>downloaded</a:t>
              </a:r>
              <a:endParaRPr lang="en-US" sz="3200"/>
            </a:p>
          </p:txBody>
        </p:sp>
        <p:sp>
          <p:nvSpPr>
            <p:cNvPr id="15378" name="Rectangle 31"/>
            <p:cNvSpPr>
              <a:spLocks noChangeArrowheads="1"/>
            </p:cNvSpPr>
            <p:nvPr/>
          </p:nvSpPr>
          <p:spPr bwMode="auto">
            <a:xfrm>
              <a:off x="4278" y="1516"/>
              <a:ext cx="1303" cy="1163"/>
            </a:xfrm>
            <a:prstGeom prst="rect">
              <a:avLst/>
            </a:prstGeom>
            <a:noFill/>
            <a:ln w="9525">
              <a:noFill/>
              <a:miter lim="800000"/>
              <a:headEnd/>
              <a:tailEnd/>
            </a:ln>
          </p:spPr>
          <p:txBody>
            <a:bodyPr lIns="0" tIns="0" rIns="0" bIns="0">
              <a:spAutoFit/>
            </a:bodyPr>
            <a:lstStyle/>
            <a:p>
              <a:r>
                <a:rPr lang="en-US" sz="2000" u="sng" dirty="0">
                  <a:solidFill>
                    <a:srgbClr val="000000"/>
                  </a:solidFill>
                </a:rPr>
                <a:t>PLD Programmer</a:t>
              </a:r>
            </a:p>
            <a:p>
              <a:r>
                <a:rPr lang="en-US" sz="2000" dirty="0">
                  <a:solidFill>
                    <a:srgbClr val="000000"/>
                  </a:solidFill>
                </a:rPr>
                <a:t>Universal Programmer that includes a 40-pin ZIF (Zero Insertion Force) socket.</a:t>
              </a:r>
              <a:endParaRPr lang="en-US" sz="3200" dirty="0"/>
            </a:p>
          </p:txBody>
        </p:sp>
        <p:sp>
          <p:nvSpPr>
            <p:cNvPr id="15379" name="Rectangle 33"/>
            <p:cNvSpPr>
              <a:spLocks noChangeArrowheads="1"/>
            </p:cNvSpPr>
            <p:nvPr/>
          </p:nvSpPr>
          <p:spPr bwMode="auto">
            <a:xfrm>
              <a:off x="3600" y="1940"/>
              <a:ext cx="207" cy="485"/>
            </a:xfrm>
            <a:prstGeom prst="rect">
              <a:avLst/>
            </a:prstGeom>
            <a:solidFill>
              <a:schemeClr val="bg2"/>
            </a:solidFill>
            <a:ln w="14288">
              <a:solidFill>
                <a:srgbClr val="000000"/>
              </a:solidFill>
              <a:miter lim="800000"/>
              <a:headEnd/>
              <a:tailEnd/>
            </a:ln>
          </p:spPr>
          <p:txBody>
            <a:bodyPr/>
            <a:lstStyle/>
            <a:p>
              <a:endParaRPr lang="en-US"/>
            </a:p>
          </p:txBody>
        </p:sp>
        <p:sp>
          <p:nvSpPr>
            <p:cNvPr id="15380" name="Line 34"/>
            <p:cNvSpPr>
              <a:spLocks noChangeShapeType="1"/>
            </p:cNvSpPr>
            <p:nvPr/>
          </p:nvSpPr>
          <p:spPr bwMode="auto">
            <a:xfrm flipH="1" flipV="1">
              <a:off x="3253" y="1400"/>
              <a:ext cx="334" cy="404"/>
            </a:xfrm>
            <a:prstGeom prst="line">
              <a:avLst/>
            </a:prstGeom>
            <a:noFill/>
            <a:ln w="28575">
              <a:solidFill>
                <a:srgbClr val="000000"/>
              </a:solidFill>
              <a:round/>
              <a:headEnd type="triangle" w="med" len="med"/>
              <a:tailEnd/>
            </a:ln>
          </p:spPr>
          <p:txBody>
            <a:bodyPr/>
            <a:lstStyle/>
            <a:p>
              <a:endParaRPr lang="en-US"/>
            </a:p>
          </p:txBody>
        </p:sp>
        <p:sp>
          <p:nvSpPr>
            <p:cNvPr id="15381" name="Rectangle 36"/>
            <p:cNvSpPr>
              <a:spLocks noChangeArrowheads="1"/>
            </p:cNvSpPr>
            <p:nvPr/>
          </p:nvSpPr>
          <p:spPr bwMode="auto">
            <a:xfrm>
              <a:off x="3025" y="892"/>
              <a:ext cx="2123" cy="388"/>
            </a:xfrm>
            <a:prstGeom prst="rect">
              <a:avLst/>
            </a:prstGeom>
            <a:noFill/>
            <a:ln w="9525">
              <a:noFill/>
              <a:miter lim="800000"/>
              <a:headEnd/>
              <a:tailEnd/>
            </a:ln>
          </p:spPr>
          <p:txBody>
            <a:bodyPr lIns="0" tIns="0" rIns="0" bIns="0">
              <a:spAutoFit/>
            </a:bodyPr>
            <a:lstStyle/>
            <a:p>
              <a:r>
                <a:rPr lang="en-US" sz="2000" dirty="0">
                  <a:solidFill>
                    <a:srgbClr val="000000"/>
                  </a:solidFill>
                </a:rPr>
                <a:t>PLD inserted into ZIF socket that accepts chips of various sizes. </a:t>
              </a:r>
              <a:endParaRPr lang="en-US" sz="3200" dirty="0"/>
            </a:p>
          </p:txBody>
        </p:sp>
      </p:grpSp>
      <p:sp>
        <p:nvSpPr>
          <p:cNvPr id="15366" name="Rectangle 42"/>
          <p:cNvSpPr>
            <a:spLocks noChangeArrowheads="1"/>
          </p:cNvSpPr>
          <p:nvPr/>
        </p:nvSpPr>
        <p:spPr bwMode="auto">
          <a:xfrm>
            <a:off x="0" y="381000"/>
            <a:ext cx="2849563" cy="501650"/>
          </a:xfrm>
          <a:prstGeom prst="rect">
            <a:avLst/>
          </a:prstGeom>
          <a:noFill/>
          <a:ln w="9525">
            <a:noFill/>
            <a:miter lim="800000"/>
            <a:headEnd/>
            <a:tailEnd/>
          </a:ln>
        </p:spPr>
        <p:txBody>
          <a:bodyPr/>
          <a:lstStyle/>
          <a:p>
            <a:pPr marL="292100" indent="-292100">
              <a:lnSpc>
                <a:spcPct val="90000"/>
              </a:lnSpc>
              <a:spcBef>
                <a:spcPct val="20000"/>
              </a:spcBef>
              <a:tabLst>
                <a:tab pos="571500" algn="l"/>
                <a:tab pos="1143000" algn="l"/>
              </a:tabLst>
            </a:pPr>
            <a:r>
              <a:rPr lang="en-US" sz="2200" b="1" u="sng" dirty="0">
                <a:solidFill>
                  <a:schemeClr val="accent2"/>
                </a:solidFill>
              </a:rPr>
              <a:t>Programming a PLD</a:t>
            </a:r>
            <a:endParaRPr lang="en-US" sz="2200" dirty="0">
              <a:solidFill>
                <a:schemeClr val="accent2"/>
              </a:solidFill>
            </a:endParaRPr>
          </a:p>
        </p:txBody>
      </p:sp>
      <p:sp>
        <p:nvSpPr>
          <p:cNvPr id="22"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23"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24"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
        <p:nvSpPr>
          <p:cNvPr id="25" name="Rectangle 24"/>
          <p:cNvSpPr/>
          <p:nvPr/>
        </p:nvSpPr>
        <p:spPr>
          <a:xfrm>
            <a:off x="0" y="5276028"/>
            <a:ext cx="9144000" cy="1581972"/>
          </a:xfrm>
          <a:prstGeom prst="rect">
            <a:avLst/>
          </a:prstGeom>
        </p:spPr>
        <p:txBody>
          <a:bodyPr wrap="square">
            <a:spAutoFit/>
          </a:bodyPr>
          <a:lstStyle/>
          <a:p>
            <a:pPr>
              <a:spcBef>
                <a:spcPct val="20000"/>
              </a:spcBef>
              <a:tabLst>
                <a:tab pos="1143000" algn="l"/>
              </a:tabLst>
            </a:pPr>
            <a:r>
              <a:rPr lang="en-US" sz="2200" dirty="0">
                <a:solidFill>
                  <a:schemeClr val="accent2"/>
                </a:solidFill>
              </a:rPr>
              <a:t>There are several types of architectures that are used in PLD’s.  Two of the simplest are:</a:t>
            </a:r>
          </a:p>
          <a:p>
            <a:pPr marL="457200" indent="-457200">
              <a:spcBef>
                <a:spcPct val="20000"/>
              </a:spcBef>
              <a:buAutoNum type="arabicPeriod"/>
              <a:tabLst>
                <a:tab pos="177800" algn="l"/>
                <a:tab pos="1143000" algn="l"/>
              </a:tabLst>
            </a:pPr>
            <a:r>
              <a:rPr lang="en-US" sz="2200" b="1" u="sng" dirty="0">
                <a:solidFill>
                  <a:schemeClr val="accent2"/>
                </a:solidFill>
              </a:rPr>
              <a:t>Programmable Logic Array (PLA’s)</a:t>
            </a:r>
          </a:p>
          <a:p>
            <a:pPr marL="457200" indent="-457200">
              <a:spcBef>
                <a:spcPct val="20000"/>
              </a:spcBef>
              <a:buFontTx/>
              <a:buAutoNum type="arabicPeriod"/>
              <a:tabLst>
                <a:tab pos="177800" algn="l"/>
                <a:tab pos="1143000" algn="l"/>
              </a:tabLst>
            </a:pPr>
            <a:r>
              <a:rPr lang="en-US" sz="2200" b="1" u="sng" dirty="0">
                <a:solidFill>
                  <a:schemeClr val="accent2"/>
                </a:solidFill>
              </a:rPr>
              <a:t>Programmable Array Logic (PAL’s)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ChangeArrowheads="1"/>
          </p:cNvSpPr>
          <p:nvPr/>
        </p:nvSpPr>
        <p:spPr bwMode="auto">
          <a:xfrm>
            <a:off x="0" y="381000"/>
            <a:ext cx="9144000" cy="2590800"/>
          </a:xfrm>
          <a:prstGeom prst="rect">
            <a:avLst/>
          </a:prstGeom>
          <a:noFill/>
          <a:ln w="9525">
            <a:noFill/>
            <a:miter lim="800000"/>
            <a:headEnd/>
            <a:tailEnd/>
          </a:ln>
        </p:spPr>
        <p:txBody>
          <a:bodyPr/>
          <a:lstStyle/>
          <a:p>
            <a:pPr marL="177800" indent="-177800">
              <a:spcBef>
                <a:spcPct val="20000"/>
              </a:spcBef>
              <a:tabLst>
                <a:tab pos="177800" algn="l"/>
                <a:tab pos="1143000" algn="l"/>
              </a:tabLst>
            </a:pPr>
            <a:r>
              <a:rPr lang="en-US" sz="2200" b="1" u="sng" dirty="0">
                <a:solidFill>
                  <a:schemeClr val="accent2"/>
                </a:solidFill>
              </a:rPr>
              <a:t>Programmable Logic Arrays (PLA’s)</a:t>
            </a:r>
          </a:p>
          <a:p>
            <a:pPr marL="231775" indent="-231775">
              <a:spcBef>
                <a:spcPct val="20000"/>
              </a:spcBef>
              <a:buFont typeface="Symbol" pitchFamily="18" charset="2"/>
              <a:buChar char="·"/>
              <a:tabLst>
                <a:tab pos="231775" algn="l"/>
                <a:tab pos="1143000" algn="l"/>
              </a:tabLst>
            </a:pPr>
            <a:r>
              <a:rPr lang="en-US" sz="2200" dirty="0">
                <a:solidFill>
                  <a:schemeClr val="accent2"/>
                </a:solidFill>
              </a:rPr>
              <a:t>contain AND-OR arrays for implementing SOP expressions</a:t>
            </a:r>
          </a:p>
          <a:p>
            <a:pPr marL="231775" indent="-231775">
              <a:spcBef>
                <a:spcPct val="20000"/>
              </a:spcBef>
              <a:buFont typeface="Symbol" pitchFamily="18" charset="2"/>
              <a:buChar char="·"/>
              <a:tabLst>
                <a:tab pos="231775" algn="l"/>
                <a:tab pos="1143000" algn="l"/>
              </a:tabLst>
            </a:pPr>
            <a:r>
              <a:rPr lang="en-US" sz="2200" dirty="0">
                <a:solidFill>
                  <a:schemeClr val="accent2"/>
                </a:solidFill>
              </a:rPr>
              <a:t>both complemented and uncomplemented outputs are typically available</a:t>
            </a:r>
          </a:p>
          <a:p>
            <a:pPr marL="231775" indent="-231775">
              <a:spcBef>
                <a:spcPct val="20000"/>
              </a:spcBef>
              <a:buFont typeface="Symbol" pitchFamily="18" charset="2"/>
              <a:buChar char="·"/>
              <a:tabLst>
                <a:tab pos="231775" algn="l"/>
                <a:tab pos="1143000" algn="l"/>
              </a:tabLst>
            </a:pPr>
            <a:r>
              <a:rPr lang="en-US" sz="2200" dirty="0">
                <a:solidFill>
                  <a:schemeClr val="accent2"/>
                </a:solidFill>
              </a:rPr>
              <a:t>Figure 5-8 in the text (see next slide) shows a small PLA (for illustration) that uses 3 inputs, 3 product terms, and 2 outputs (use X’s to indicate programmed connections).</a:t>
            </a:r>
          </a:p>
        </p:txBody>
      </p:sp>
      <p:grpSp>
        <p:nvGrpSpPr>
          <p:cNvPr id="2" name="Group 81"/>
          <p:cNvGrpSpPr>
            <a:grpSpLocks/>
          </p:cNvGrpSpPr>
          <p:nvPr/>
        </p:nvGrpSpPr>
        <p:grpSpPr bwMode="auto">
          <a:xfrm>
            <a:off x="838200" y="2962275"/>
            <a:ext cx="8212157" cy="2362200"/>
            <a:chOff x="576" y="2208"/>
            <a:chExt cx="5172" cy="1488"/>
          </a:xfrm>
        </p:grpSpPr>
        <p:sp>
          <p:nvSpPr>
            <p:cNvPr id="16416" name="Rectangle 8"/>
            <p:cNvSpPr>
              <a:spLocks noChangeArrowheads="1"/>
            </p:cNvSpPr>
            <p:nvPr/>
          </p:nvSpPr>
          <p:spPr bwMode="auto">
            <a:xfrm>
              <a:off x="3676" y="2409"/>
              <a:ext cx="1907" cy="155"/>
            </a:xfrm>
            <a:prstGeom prst="rect">
              <a:avLst/>
            </a:prstGeom>
            <a:noFill/>
            <a:ln w="9525">
              <a:noFill/>
              <a:miter lim="800000"/>
              <a:headEnd/>
              <a:tailEnd/>
            </a:ln>
          </p:spPr>
          <p:txBody>
            <a:bodyPr wrap="none" lIns="0" tIns="0" rIns="0" bIns="0">
              <a:spAutoFit/>
            </a:bodyPr>
            <a:lstStyle/>
            <a:p>
              <a:r>
                <a:rPr lang="en-US" sz="1600" dirty="0">
                  <a:solidFill>
                    <a:srgbClr val="000000"/>
                  </a:solidFill>
                </a:rPr>
                <a:t>complemented and uncomplemented</a:t>
              </a:r>
              <a:endParaRPr lang="en-US" sz="1600" dirty="0"/>
            </a:p>
          </p:txBody>
        </p:sp>
        <p:sp>
          <p:nvSpPr>
            <p:cNvPr id="16417" name="Freeform 9"/>
            <p:cNvSpPr>
              <a:spLocks/>
            </p:cNvSpPr>
            <p:nvPr/>
          </p:nvSpPr>
          <p:spPr bwMode="auto">
            <a:xfrm>
              <a:off x="2233" y="2972"/>
              <a:ext cx="221" cy="195"/>
            </a:xfrm>
            <a:custGeom>
              <a:avLst/>
              <a:gdLst>
                <a:gd name="T0" fmla="*/ 0 w 354"/>
                <a:gd name="T1" fmla="*/ 0 h 265"/>
                <a:gd name="T2" fmla="*/ 49 w 354"/>
                <a:gd name="T3" fmla="*/ 8 h 265"/>
                <a:gd name="T4" fmla="*/ 90 w 354"/>
                <a:gd name="T5" fmla="*/ 16 h 265"/>
                <a:gd name="T6" fmla="*/ 159 w 354"/>
                <a:gd name="T7" fmla="*/ 57 h 265"/>
                <a:gd name="T8" fmla="*/ 186 w 354"/>
                <a:gd name="T9" fmla="*/ 90 h 265"/>
                <a:gd name="T10" fmla="*/ 207 w 354"/>
                <a:gd name="T11" fmla="*/ 122 h 265"/>
                <a:gd name="T12" fmla="*/ 214 w 354"/>
                <a:gd name="T13" fmla="*/ 155 h 265"/>
                <a:gd name="T14" fmla="*/ 221 w 354"/>
                <a:gd name="T15" fmla="*/ 195 h 265"/>
                <a:gd name="T16" fmla="*/ 0 60000 65536"/>
                <a:gd name="T17" fmla="*/ 0 60000 65536"/>
                <a:gd name="T18" fmla="*/ 0 60000 65536"/>
                <a:gd name="T19" fmla="*/ 0 60000 65536"/>
                <a:gd name="T20" fmla="*/ 0 60000 65536"/>
                <a:gd name="T21" fmla="*/ 0 60000 65536"/>
                <a:gd name="T22" fmla="*/ 0 60000 65536"/>
                <a:gd name="T23" fmla="*/ 0 60000 65536"/>
                <a:gd name="T24" fmla="*/ 0 w 354"/>
                <a:gd name="T25" fmla="*/ 0 h 265"/>
                <a:gd name="T26" fmla="*/ 354 w 354"/>
                <a:gd name="T27" fmla="*/ 265 h 2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4" h="265">
                  <a:moveTo>
                    <a:pt x="0" y="0"/>
                  </a:moveTo>
                  <a:lnTo>
                    <a:pt x="78" y="11"/>
                  </a:lnTo>
                  <a:lnTo>
                    <a:pt x="144" y="22"/>
                  </a:lnTo>
                  <a:lnTo>
                    <a:pt x="254" y="78"/>
                  </a:lnTo>
                  <a:lnTo>
                    <a:pt x="298" y="122"/>
                  </a:lnTo>
                  <a:lnTo>
                    <a:pt x="332" y="166"/>
                  </a:lnTo>
                  <a:lnTo>
                    <a:pt x="343" y="210"/>
                  </a:lnTo>
                  <a:lnTo>
                    <a:pt x="354" y="265"/>
                  </a:lnTo>
                </a:path>
              </a:pathLst>
            </a:custGeom>
            <a:noFill/>
            <a:ln w="19050">
              <a:solidFill>
                <a:srgbClr val="000000"/>
              </a:solidFill>
              <a:round/>
              <a:headEnd/>
              <a:tailEnd/>
            </a:ln>
          </p:spPr>
          <p:txBody>
            <a:bodyPr/>
            <a:lstStyle/>
            <a:p>
              <a:endParaRPr lang="en-US"/>
            </a:p>
          </p:txBody>
        </p:sp>
        <p:sp>
          <p:nvSpPr>
            <p:cNvPr id="16418" name="Freeform 10"/>
            <p:cNvSpPr>
              <a:spLocks/>
            </p:cNvSpPr>
            <p:nvPr/>
          </p:nvSpPr>
          <p:spPr bwMode="auto">
            <a:xfrm>
              <a:off x="2233" y="3167"/>
              <a:ext cx="221" cy="195"/>
            </a:xfrm>
            <a:custGeom>
              <a:avLst/>
              <a:gdLst>
                <a:gd name="T0" fmla="*/ 221 w 354"/>
                <a:gd name="T1" fmla="*/ 0 h 265"/>
                <a:gd name="T2" fmla="*/ 221 w 354"/>
                <a:gd name="T3" fmla="*/ 0 h 265"/>
                <a:gd name="T4" fmla="*/ 214 w 354"/>
                <a:gd name="T5" fmla="*/ 41 h 265"/>
                <a:gd name="T6" fmla="*/ 207 w 354"/>
                <a:gd name="T7" fmla="*/ 82 h 265"/>
                <a:gd name="T8" fmla="*/ 186 w 354"/>
                <a:gd name="T9" fmla="*/ 114 h 265"/>
                <a:gd name="T10" fmla="*/ 159 w 354"/>
                <a:gd name="T11" fmla="*/ 138 h 265"/>
                <a:gd name="T12" fmla="*/ 90 w 354"/>
                <a:gd name="T13" fmla="*/ 179 h 265"/>
                <a:gd name="T14" fmla="*/ 0 w 354"/>
                <a:gd name="T15" fmla="*/ 195 h 265"/>
                <a:gd name="T16" fmla="*/ 0 60000 65536"/>
                <a:gd name="T17" fmla="*/ 0 60000 65536"/>
                <a:gd name="T18" fmla="*/ 0 60000 65536"/>
                <a:gd name="T19" fmla="*/ 0 60000 65536"/>
                <a:gd name="T20" fmla="*/ 0 60000 65536"/>
                <a:gd name="T21" fmla="*/ 0 60000 65536"/>
                <a:gd name="T22" fmla="*/ 0 60000 65536"/>
                <a:gd name="T23" fmla="*/ 0 60000 65536"/>
                <a:gd name="T24" fmla="*/ 0 w 354"/>
                <a:gd name="T25" fmla="*/ 0 h 265"/>
                <a:gd name="T26" fmla="*/ 354 w 354"/>
                <a:gd name="T27" fmla="*/ 265 h 2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4" h="265">
                  <a:moveTo>
                    <a:pt x="354" y="0"/>
                  </a:moveTo>
                  <a:lnTo>
                    <a:pt x="354" y="0"/>
                  </a:lnTo>
                  <a:lnTo>
                    <a:pt x="343" y="56"/>
                  </a:lnTo>
                  <a:lnTo>
                    <a:pt x="332" y="111"/>
                  </a:lnTo>
                  <a:lnTo>
                    <a:pt x="298" y="155"/>
                  </a:lnTo>
                  <a:lnTo>
                    <a:pt x="254" y="188"/>
                  </a:lnTo>
                  <a:lnTo>
                    <a:pt x="144" y="243"/>
                  </a:lnTo>
                  <a:lnTo>
                    <a:pt x="0" y="265"/>
                  </a:lnTo>
                </a:path>
              </a:pathLst>
            </a:custGeom>
            <a:noFill/>
            <a:ln w="19050">
              <a:solidFill>
                <a:srgbClr val="000000"/>
              </a:solidFill>
              <a:round/>
              <a:headEnd/>
              <a:tailEnd/>
            </a:ln>
          </p:spPr>
          <p:txBody>
            <a:bodyPr/>
            <a:lstStyle/>
            <a:p>
              <a:endParaRPr lang="en-US"/>
            </a:p>
          </p:txBody>
        </p:sp>
        <p:sp>
          <p:nvSpPr>
            <p:cNvPr id="16419" name="Line 11"/>
            <p:cNvSpPr>
              <a:spLocks noChangeShapeType="1"/>
            </p:cNvSpPr>
            <p:nvPr/>
          </p:nvSpPr>
          <p:spPr bwMode="auto">
            <a:xfrm flipV="1">
              <a:off x="2067" y="2972"/>
              <a:ext cx="1" cy="390"/>
            </a:xfrm>
            <a:prstGeom prst="line">
              <a:avLst/>
            </a:prstGeom>
            <a:noFill/>
            <a:ln w="19050">
              <a:solidFill>
                <a:srgbClr val="000000"/>
              </a:solidFill>
              <a:round/>
              <a:headEnd/>
              <a:tailEnd/>
            </a:ln>
          </p:spPr>
          <p:txBody>
            <a:bodyPr/>
            <a:lstStyle/>
            <a:p>
              <a:endParaRPr lang="en-US"/>
            </a:p>
          </p:txBody>
        </p:sp>
        <p:sp>
          <p:nvSpPr>
            <p:cNvPr id="16420" name="Line 12"/>
            <p:cNvSpPr>
              <a:spLocks noChangeShapeType="1"/>
            </p:cNvSpPr>
            <p:nvPr/>
          </p:nvSpPr>
          <p:spPr bwMode="auto">
            <a:xfrm>
              <a:off x="2067" y="2972"/>
              <a:ext cx="166" cy="1"/>
            </a:xfrm>
            <a:prstGeom prst="line">
              <a:avLst/>
            </a:prstGeom>
            <a:noFill/>
            <a:ln w="19050">
              <a:solidFill>
                <a:srgbClr val="000000"/>
              </a:solidFill>
              <a:round/>
              <a:headEnd/>
              <a:tailEnd/>
            </a:ln>
          </p:spPr>
          <p:txBody>
            <a:bodyPr/>
            <a:lstStyle/>
            <a:p>
              <a:endParaRPr lang="en-US"/>
            </a:p>
          </p:txBody>
        </p:sp>
        <p:sp>
          <p:nvSpPr>
            <p:cNvPr id="16421" name="Line 13"/>
            <p:cNvSpPr>
              <a:spLocks noChangeShapeType="1"/>
            </p:cNvSpPr>
            <p:nvPr/>
          </p:nvSpPr>
          <p:spPr bwMode="auto">
            <a:xfrm>
              <a:off x="2067" y="3362"/>
              <a:ext cx="166" cy="1"/>
            </a:xfrm>
            <a:prstGeom prst="line">
              <a:avLst/>
            </a:prstGeom>
            <a:noFill/>
            <a:ln w="19050">
              <a:solidFill>
                <a:srgbClr val="000000"/>
              </a:solidFill>
              <a:round/>
              <a:headEnd/>
              <a:tailEnd/>
            </a:ln>
          </p:spPr>
          <p:txBody>
            <a:bodyPr/>
            <a:lstStyle/>
            <a:p>
              <a:endParaRPr lang="en-US"/>
            </a:p>
          </p:txBody>
        </p:sp>
        <p:sp>
          <p:nvSpPr>
            <p:cNvPr id="16422" name="Line 14"/>
            <p:cNvSpPr>
              <a:spLocks noChangeShapeType="1"/>
            </p:cNvSpPr>
            <p:nvPr/>
          </p:nvSpPr>
          <p:spPr bwMode="auto">
            <a:xfrm>
              <a:off x="576" y="3167"/>
              <a:ext cx="1491" cy="1"/>
            </a:xfrm>
            <a:prstGeom prst="line">
              <a:avLst/>
            </a:prstGeom>
            <a:noFill/>
            <a:ln w="19050">
              <a:solidFill>
                <a:srgbClr val="000000"/>
              </a:solidFill>
              <a:round/>
              <a:headEnd/>
              <a:tailEnd/>
            </a:ln>
          </p:spPr>
          <p:txBody>
            <a:bodyPr/>
            <a:lstStyle/>
            <a:p>
              <a:endParaRPr lang="en-US"/>
            </a:p>
          </p:txBody>
        </p:sp>
        <p:sp>
          <p:nvSpPr>
            <p:cNvPr id="16423" name="Rectangle 15"/>
            <p:cNvSpPr>
              <a:spLocks noChangeArrowheads="1"/>
            </p:cNvSpPr>
            <p:nvPr/>
          </p:nvSpPr>
          <p:spPr bwMode="auto">
            <a:xfrm>
              <a:off x="768" y="2400"/>
              <a:ext cx="243" cy="166"/>
            </a:xfrm>
            <a:prstGeom prst="rect">
              <a:avLst/>
            </a:prstGeom>
            <a:noFill/>
            <a:ln w="9525">
              <a:noFill/>
              <a:miter lim="800000"/>
              <a:headEnd/>
              <a:tailEnd/>
            </a:ln>
          </p:spPr>
          <p:txBody>
            <a:bodyPr/>
            <a:lstStyle/>
            <a:p>
              <a:endParaRPr lang="en-US"/>
            </a:p>
          </p:txBody>
        </p:sp>
        <p:sp>
          <p:nvSpPr>
            <p:cNvPr id="16424" name="Rectangle 16"/>
            <p:cNvSpPr>
              <a:spLocks noChangeArrowheads="1"/>
            </p:cNvSpPr>
            <p:nvPr/>
          </p:nvSpPr>
          <p:spPr bwMode="auto">
            <a:xfrm>
              <a:off x="816" y="2352"/>
              <a:ext cx="116" cy="155"/>
            </a:xfrm>
            <a:prstGeom prst="rect">
              <a:avLst/>
            </a:prstGeom>
            <a:noFill/>
            <a:ln w="9525">
              <a:noFill/>
              <a:miter lim="800000"/>
              <a:headEnd/>
              <a:tailEnd/>
            </a:ln>
          </p:spPr>
          <p:txBody>
            <a:bodyPr wrap="none" lIns="0" tIns="0" rIns="0" bIns="0">
              <a:spAutoFit/>
            </a:bodyPr>
            <a:lstStyle/>
            <a:p>
              <a:r>
                <a:rPr lang="en-US" sz="1600">
                  <a:solidFill>
                    <a:srgbClr val="000000"/>
                  </a:solidFill>
                </a:rPr>
                <a:t>A'</a:t>
              </a:r>
              <a:endParaRPr lang="en-US" sz="1600"/>
            </a:p>
          </p:txBody>
        </p:sp>
        <p:sp>
          <p:nvSpPr>
            <p:cNvPr id="16425" name="Rectangle 17"/>
            <p:cNvSpPr>
              <a:spLocks noChangeArrowheads="1"/>
            </p:cNvSpPr>
            <p:nvPr/>
          </p:nvSpPr>
          <p:spPr bwMode="auto">
            <a:xfrm>
              <a:off x="984" y="2379"/>
              <a:ext cx="28" cy="134"/>
            </a:xfrm>
            <a:prstGeom prst="rect">
              <a:avLst/>
            </a:prstGeom>
            <a:noFill/>
            <a:ln w="9525">
              <a:noFill/>
              <a:miter lim="800000"/>
              <a:headEnd/>
              <a:tailEnd/>
            </a:ln>
          </p:spPr>
          <p:txBody>
            <a:bodyPr wrap="none" lIns="0" tIns="0" rIns="0" bIns="0">
              <a:spAutoFit/>
            </a:bodyPr>
            <a:lstStyle/>
            <a:p>
              <a:r>
                <a:rPr lang="en-US" sz="1400">
                  <a:solidFill>
                    <a:srgbClr val="000000"/>
                  </a:solidFill>
                </a:rPr>
                <a:t> </a:t>
              </a:r>
              <a:endParaRPr lang="en-US" sz="1400"/>
            </a:p>
          </p:txBody>
        </p:sp>
        <p:sp>
          <p:nvSpPr>
            <p:cNvPr id="16426" name="Rectangle 18"/>
            <p:cNvSpPr>
              <a:spLocks noChangeArrowheads="1"/>
            </p:cNvSpPr>
            <p:nvPr/>
          </p:nvSpPr>
          <p:spPr bwMode="auto">
            <a:xfrm>
              <a:off x="1011" y="2379"/>
              <a:ext cx="131" cy="187"/>
            </a:xfrm>
            <a:prstGeom prst="rect">
              <a:avLst/>
            </a:prstGeom>
            <a:noFill/>
            <a:ln w="9525">
              <a:noFill/>
              <a:miter lim="800000"/>
              <a:headEnd/>
              <a:tailEnd/>
            </a:ln>
          </p:spPr>
          <p:txBody>
            <a:bodyPr/>
            <a:lstStyle/>
            <a:p>
              <a:endParaRPr lang="en-US"/>
            </a:p>
          </p:txBody>
        </p:sp>
        <p:sp>
          <p:nvSpPr>
            <p:cNvPr id="16427" name="Rectangle 19"/>
            <p:cNvSpPr>
              <a:spLocks noChangeArrowheads="1"/>
            </p:cNvSpPr>
            <p:nvPr/>
          </p:nvSpPr>
          <p:spPr bwMode="auto">
            <a:xfrm>
              <a:off x="1008" y="2352"/>
              <a:ext cx="86" cy="155"/>
            </a:xfrm>
            <a:prstGeom prst="rect">
              <a:avLst/>
            </a:prstGeom>
            <a:noFill/>
            <a:ln w="9525">
              <a:noFill/>
              <a:miter lim="800000"/>
              <a:headEnd/>
              <a:tailEnd/>
            </a:ln>
          </p:spPr>
          <p:txBody>
            <a:bodyPr wrap="none" lIns="0" tIns="0" rIns="0" bIns="0">
              <a:spAutoFit/>
            </a:bodyPr>
            <a:lstStyle/>
            <a:p>
              <a:r>
                <a:rPr lang="en-US" sz="1600">
                  <a:solidFill>
                    <a:srgbClr val="000000"/>
                  </a:solidFill>
                </a:rPr>
                <a:t>B</a:t>
              </a:r>
              <a:endParaRPr lang="en-US" sz="1600"/>
            </a:p>
          </p:txBody>
        </p:sp>
        <p:sp>
          <p:nvSpPr>
            <p:cNvPr id="16428" name="Rectangle 20"/>
            <p:cNvSpPr>
              <a:spLocks noChangeArrowheads="1"/>
            </p:cNvSpPr>
            <p:nvPr/>
          </p:nvSpPr>
          <p:spPr bwMode="auto">
            <a:xfrm>
              <a:off x="1114" y="2379"/>
              <a:ext cx="28" cy="134"/>
            </a:xfrm>
            <a:prstGeom prst="rect">
              <a:avLst/>
            </a:prstGeom>
            <a:noFill/>
            <a:ln w="9525">
              <a:noFill/>
              <a:miter lim="800000"/>
              <a:headEnd/>
              <a:tailEnd/>
            </a:ln>
          </p:spPr>
          <p:txBody>
            <a:bodyPr wrap="none" lIns="0" tIns="0" rIns="0" bIns="0">
              <a:spAutoFit/>
            </a:bodyPr>
            <a:lstStyle/>
            <a:p>
              <a:r>
                <a:rPr lang="en-US" sz="1400">
                  <a:solidFill>
                    <a:srgbClr val="000000"/>
                  </a:solidFill>
                </a:rPr>
                <a:t> </a:t>
              </a:r>
              <a:endParaRPr lang="en-US" sz="1400"/>
            </a:p>
          </p:txBody>
        </p:sp>
        <p:sp>
          <p:nvSpPr>
            <p:cNvPr id="16429" name="Rectangle 21"/>
            <p:cNvSpPr>
              <a:spLocks noChangeArrowheads="1"/>
            </p:cNvSpPr>
            <p:nvPr/>
          </p:nvSpPr>
          <p:spPr bwMode="auto">
            <a:xfrm>
              <a:off x="1343" y="2379"/>
              <a:ext cx="131" cy="187"/>
            </a:xfrm>
            <a:prstGeom prst="rect">
              <a:avLst/>
            </a:prstGeom>
            <a:noFill/>
            <a:ln w="9525">
              <a:noFill/>
              <a:miter lim="800000"/>
              <a:headEnd/>
              <a:tailEnd/>
            </a:ln>
          </p:spPr>
          <p:txBody>
            <a:bodyPr/>
            <a:lstStyle/>
            <a:p>
              <a:endParaRPr lang="en-US"/>
            </a:p>
          </p:txBody>
        </p:sp>
        <p:sp>
          <p:nvSpPr>
            <p:cNvPr id="16430" name="Rectangle 22"/>
            <p:cNvSpPr>
              <a:spLocks noChangeArrowheads="1"/>
            </p:cNvSpPr>
            <p:nvPr/>
          </p:nvSpPr>
          <p:spPr bwMode="auto">
            <a:xfrm>
              <a:off x="1344" y="2352"/>
              <a:ext cx="86" cy="155"/>
            </a:xfrm>
            <a:prstGeom prst="rect">
              <a:avLst/>
            </a:prstGeom>
            <a:noFill/>
            <a:ln w="9525">
              <a:noFill/>
              <a:miter lim="800000"/>
              <a:headEnd/>
              <a:tailEnd/>
            </a:ln>
          </p:spPr>
          <p:txBody>
            <a:bodyPr wrap="none" lIns="0" tIns="0" rIns="0" bIns="0">
              <a:spAutoFit/>
            </a:bodyPr>
            <a:lstStyle/>
            <a:p>
              <a:r>
                <a:rPr lang="en-US" sz="1600">
                  <a:solidFill>
                    <a:srgbClr val="000000"/>
                  </a:solidFill>
                </a:rPr>
                <a:t>C</a:t>
              </a:r>
              <a:endParaRPr lang="en-US" sz="1600"/>
            </a:p>
          </p:txBody>
        </p:sp>
        <p:sp>
          <p:nvSpPr>
            <p:cNvPr id="16431" name="Rectangle 23"/>
            <p:cNvSpPr>
              <a:spLocks noChangeArrowheads="1"/>
            </p:cNvSpPr>
            <p:nvPr/>
          </p:nvSpPr>
          <p:spPr bwMode="auto">
            <a:xfrm>
              <a:off x="1446" y="2379"/>
              <a:ext cx="28" cy="134"/>
            </a:xfrm>
            <a:prstGeom prst="rect">
              <a:avLst/>
            </a:prstGeom>
            <a:noFill/>
            <a:ln w="9525">
              <a:noFill/>
              <a:miter lim="800000"/>
              <a:headEnd/>
              <a:tailEnd/>
            </a:ln>
          </p:spPr>
          <p:txBody>
            <a:bodyPr wrap="none" lIns="0" tIns="0" rIns="0" bIns="0">
              <a:spAutoFit/>
            </a:bodyPr>
            <a:lstStyle/>
            <a:p>
              <a:r>
                <a:rPr lang="en-US" sz="1400">
                  <a:solidFill>
                    <a:srgbClr val="000000"/>
                  </a:solidFill>
                </a:rPr>
                <a:t> </a:t>
              </a:r>
              <a:endParaRPr lang="en-US" sz="1400"/>
            </a:p>
          </p:txBody>
        </p:sp>
        <p:sp>
          <p:nvSpPr>
            <p:cNvPr id="16432" name="Rectangle 24"/>
            <p:cNvSpPr>
              <a:spLocks noChangeArrowheads="1"/>
            </p:cNvSpPr>
            <p:nvPr/>
          </p:nvSpPr>
          <p:spPr bwMode="auto">
            <a:xfrm>
              <a:off x="1674" y="2379"/>
              <a:ext cx="138" cy="187"/>
            </a:xfrm>
            <a:prstGeom prst="rect">
              <a:avLst/>
            </a:prstGeom>
            <a:noFill/>
            <a:ln w="9525">
              <a:noFill/>
              <a:miter lim="800000"/>
              <a:headEnd/>
              <a:tailEnd/>
            </a:ln>
          </p:spPr>
          <p:txBody>
            <a:bodyPr/>
            <a:lstStyle/>
            <a:p>
              <a:endParaRPr lang="en-US"/>
            </a:p>
          </p:txBody>
        </p:sp>
        <p:sp>
          <p:nvSpPr>
            <p:cNvPr id="16433" name="Rectangle 25"/>
            <p:cNvSpPr>
              <a:spLocks noChangeArrowheads="1"/>
            </p:cNvSpPr>
            <p:nvPr/>
          </p:nvSpPr>
          <p:spPr bwMode="auto">
            <a:xfrm>
              <a:off x="1632" y="2352"/>
              <a:ext cx="93" cy="155"/>
            </a:xfrm>
            <a:prstGeom prst="rect">
              <a:avLst/>
            </a:prstGeom>
            <a:noFill/>
            <a:ln w="9525">
              <a:noFill/>
              <a:miter lim="800000"/>
              <a:headEnd/>
              <a:tailEnd/>
            </a:ln>
          </p:spPr>
          <p:txBody>
            <a:bodyPr wrap="none" lIns="0" tIns="0" rIns="0" bIns="0">
              <a:spAutoFit/>
            </a:bodyPr>
            <a:lstStyle/>
            <a:p>
              <a:r>
                <a:rPr lang="en-US" sz="1600" dirty="0">
                  <a:solidFill>
                    <a:srgbClr val="000000"/>
                  </a:solidFill>
                </a:rPr>
                <a:t>D</a:t>
              </a:r>
              <a:endParaRPr lang="en-US" sz="1600" dirty="0"/>
            </a:p>
          </p:txBody>
        </p:sp>
        <p:sp>
          <p:nvSpPr>
            <p:cNvPr id="16434" name="Rectangle 26"/>
            <p:cNvSpPr>
              <a:spLocks noChangeArrowheads="1"/>
            </p:cNvSpPr>
            <p:nvPr/>
          </p:nvSpPr>
          <p:spPr bwMode="auto">
            <a:xfrm>
              <a:off x="1784" y="2379"/>
              <a:ext cx="28" cy="134"/>
            </a:xfrm>
            <a:prstGeom prst="rect">
              <a:avLst/>
            </a:prstGeom>
            <a:noFill/>
            <a:ln w="9525">
              <a:noFill/>
              <a:miter lim="800000"/>
              <a:headEnd/>
              <a:tailEnd/>
            </a:ln>
          </p:spPr>
          <p:txBody>
            <a:bodyPr wrap="none" lIns="0" tIns="0" rIns="0" bIns="0">
              <a:spAutoFit/>
            </a:bodyPr>
            <a:lstStyle/>
            <a:p>
              <a:r>
                <a:rPr lang="en-US" sz="1400">
                  <a:solidFill>
                    <a:srgbClr val="000000"/>
                  </a:solidFill>
                </a:rPr>
                <a:t> </a:t>
              </a:r>
              <a:endParaRPr lang="en-US" sz="1400"/>
            </a:p>
          </p:txBody>
        </p:sp>
        <p:sp>
          <p:nvSpPr>
            <p:cNvPr id="16435" name="Line 27"/>
            <p:cNvSpPr>
              <a:spLocks noChangeShapeType="1"/>
            </p:cNvSpPr>
            <p:nvPr/>
          </p:nvSpPr>
          <p:spPr bwMode="auto">
            <a:xfrm>
              <a:off x="2454" y="3167"/>
              <a:ext cx="442" cy="1"/>
            </a:xfrm>
            <a:prstGeom prst="line">
              <a:avLst/>
            </a:prstGeom>
            <a:noFill/>
            <a:ln w="19050">
              <a:solidFill>
                <a:srgbClr val="000000"/>
              </a:solidFill>
              <a:round/>
              <a:headEnd/>
              <a:tailEnd/>
            </a:ln>
          </p:spPr>
          <p:txBody>
            <a:bodyPr/>
            <a:lstStyle/>
            <a:p>
              <a:endParaRPr lang="en-US"/>
            </a:p>
          </p:txBody>
        </p:sp>
        <p:sp>
          <p:nvSpPr>
            <p:cNvPr id="16436" name="Rectangle 28"/>
            <p:cNvSpPr>
              <a:spLocks noChangeArrowheads="1"/>
            </p:cNvSpPr>
            <p:nvPr/>
          </p:nvSpPr>
          <p:spPr bwMode="auto">
            <a:xfrm>
              <a:off x="2951" y="3094"/>
              <a:ext cx="532" cy="187"/>
            </a:xfrm>
            <a:prstGeom prst="rect">
              <a:avLst/>
            </a:prstGeom>
            <a:noFill/>
            <a:ln w="9525">
              <a:noFill/>
              <a:miter lim="800000"/>
              <a:headEnd/>
              <a:tailEnd/>
            </a:ln>
          </p:spPr>
          <p:txBody>
            <a:bodyPr/>
            <a:lstStyle/>
            <a:p>
              <a:endParaRPr lang="en-US"/>
            </a:p>
          </p:txBody>
        </p:sp>
        <p:sp>
          <p:nvSpPr>
            <p:cNvPr id="16437" name="Rectangle 29"/>
            <p:cNvSpPr>
              <a:spLocks noChangeArrowheads="1"/>
            </p:cNvSpPr>
            <p:nvPr/>
          </p:nvSpPr>
          <p:spPr bwMode="auto">
            <a:xfrm>
              <a:off x="2999" y="3094"/>
              <a:ext cx="520" cy="155"/>
            </a:xfrm>
            <a:prstGeom prst="rect">
              <a:avLst/>
            </a:prstGeom>
            <a:noFill/>
            <a:ln w="9525">
              <a:noFill/>
              <a:miter lim="800000"/>
              <a:headEnd/>
              <a:tailEnd/>
            </a:ln>
          </p:spPr>
          <p:txBody>
            <a:bodyPr wrap="none" lIns="0" tIns="0" rIns="0" bIns="0">
              <a:spAutoFit/>
            </a:bodyPr>
            <a:lstStyle/>
            <a:p>
              <a:r>
                <a:rPr lang="en-US" sz="1600" dirty="0">
                  <a:solidFill>
                    <a:srgbClr val="000000"/>
                  </a:solidFill>
                </a:rPr>
                <a:t>F = A'CD'</a:t>
              </a:r>
              <a:endParaRPr lang="en-US" sz="1600" dirty="0"/>
            </a:p>
          </p:txBody>
        </p:sp>
        <p:sp>
          <p:nvSpPr>
            <p:cNvPr id="16438" name="Rectangle 30"/>
            <p:cNvSpPr>
              <a:spLocks noChangeArrowheads="1"/>
            </p:cNvSpPr>
            <p:nvPr/>
          </p:nvSpPr>
          <p:spPr bwMode="auto">
            <a:xfrm>
              <a:off x="3448" y="3094"/>
              <a:ext cx="28" cy="134"/>
            </a:xfrm>
            <a:prstGeom prst="rect">
              <a:avLst/>
            </a:prstGeom>
            <a:noFill/>
            <a:ln w="9525">
              <a:noFill/>
              <a:miter lim="800000"/>
              <a:headEnd/>
              <a:tailEnd/>
            </a:ln>
          </p:spPr>
          <p:txBody>
            <a:bodyPr wrap="none" lIns="0" tIns="0" rIns="0" bIns="0">
              <a:spAutoFit/>
            </a:bodyPr>
            <a:lstStyle/>
            <a:p>
              <a:r>
                <a:rPr lang="en-US" sz="1400">
                  <a:solidFill>
                    <a:srgbClr val="000000"/>
                  </a:solidFill>
                </a:rPr>
                <a:t> </a:t>
              </a:r>
              <a:endParaRPr lang="en-US" sz="1400"/>
            </a:p>
          </p:txBody>
        </p:sp>
        <p:sp>
          <p:nvSpPr>
            <p:cNvPr id="16439" name="Rectangle 31"/>
            <p:cNvSpPr>
              <a:spLocks noChangeArrowheads="1"/>
            </p:cNvSpPr>
            <p:nvPr/>
          </p:nvSpPr>
          <p:spPr bwMode="auto">
            <a:xfrm>
              <a:off x="631" y="3517"/>
              <a:ext cx="2307" cy="179"/>
            </a:xfrm>
            <a:prstGeom prst="rect">
              <a:avLst/>
            </a:prstGeom>
            <a:noFill/>
            <a:ln w="9525">
              <a:noFill/>
              <a:miter lim="800000"/>
              <a:headEnd/>
              <a:tailEnd/>
            </a:ln>
          </p:spPr>
          <p:txBody>
            <a:bodyPr/>
            <a:lstStyle/>
            <a:p>
              <a:endParaRPr lang="en-US"/>
            </a:p>
          </p:txBody>
        </p:sp>
        <p:sp>
          <p:nvSpPr>
            <p:cNvPr id="16440" name="Rectangle 32"/>
            <p:cNvSpPr>
              <a:spLocks noChangeArrowheads="1"/>
            </p:cNvSpPr>
            <p:nvPr/>
          </p:nvSpPr>
          <p:spPr bwMode="auto">
            <a:xfrm>
              <a:off x="666" y="3509"/>
              <a:ext cx="2630" cy="155"/>
            </a:xfrm>
            <a:prstGeom prst="rect">
              <a:avLst/>
            </a:prstGeom>
            <a:noFill/>
            <a:ln w="9525">
              <a:noFill/>
              <a:miter lim="800000"/>
              <a:headEnd/>
              <a:tailEnd/>
            </a:ln>
          </p:spPr>
          <p:txBody>
            <a:bodyPr wrap="none" lIns="0" tIns="0" rIns="0" bIns="0">
              <a:spAutoFit/>
            </a:bodyPr>
            <a:lstStyle/>
            <a:p>
              <a:r>
                <a:rPr lang="en-US" sz="1600" dirty="0">
                  <a:solidFill>
                    <a:srgbClr val="000000"/>
                  </a:solidFill>
                </a:rPr>
                <a:t> an X is used to indicate a programmed connection</a:t>
              </a:r>
              <a:endParaRPr lang="en-US" sz="1600" dirty="0"/>
            </a:p>
          </p:txBody>
        </p:sp>
        <p:sp>
          <p:nvSpPr>
            <p:cNvPr id="16441" name="Rectangle 33"/>
            <p:cNvSpPr>
              <a:spLocks noChangeArrowheads="1"/>
            </p:cNvSpPr>
            <p:nvPr/>
          </p:nvSpPr>
          <p:spPr bwMode="auto">
            <a:xfrm>
              <a:off x="2903" y="3509"/>
              <a:ext cx="28" cy="134"/>
            </a:xfrm>
            <a:prstGeom prst="rect">
              <a:avLst/>
            </a:prstGeom>
            <a:noFill/>
            <a:ln w="9525">
              <a:noFill/>
              <a:miter lim="800000"/>
              <a:headEnd/>
              <a:tailEnd/>
            </a:ln>
          </p:spPr>
          <p:txBody>
            <a:bodyPr wrap="none" lIns="0" tIns="0" rIns="0" bIns="0">
              <a:spAutoFit/>
            </a:bodyPr>
            <a:lstStyle/>
            <a:p>
              <a:r>
                <a:rPr lang="en-US" sz="1400">
                  <a:solidFill>
                    <a:srgbClr val="000000"/>
                  </a:solidFill>
                </a:rPr>
                <a:t> </a:t>
              </a:r>
              <a:endParaRPr lang="en-US" sz="1400"/>
            </a:p>
          </p:txBody>
        </p:sp>
        <p:sp>
          <p:nvSpPr>
            <p:cNvPr id="16442" name="Rectangle 34"/>
            <p:cNvSpPr>
              <a:spLocks noChangeArrowheads="1"/>
            </p:cNvSpPr>
            <p:nvPr/>
          </p:nvSpPr>
          <p:spPr bwMode="auto">
            <a:xfrm>
              <a:off x="2564" y="2216"/>
              <a:ext cx="1320" cy="179"/>
            </a:xfrm>
            <a:prstGeom prst="rect">
              <a:avLst/>
            </a:prstGeom>
            <a:noFill/>
            <a:ln w="9525">
              <a:noFill/>
              <a:miter lim="800000"/>
              <a:headEnd/>
              <a:tailEnd/>
            </a:ln>
          </p:spPr>
          <p:txBody>
            <a:bodyPr/>
            <a:lstStyle/>
            <a:p>
              <a:endParaRPr lang="en-US"/>
            </a:p>
          </p:txBody>
        </p:sp>
        <p:sp>
          <p:nvSpPr>
            <p:cNvPr id="16443" name="Rectangle 35"/>
            <p:cNvSpPr>
              <a:spLocks noChangeArrowheads="1"/>
            </p:cNvSpPr>
            <p:nvPr/>
          </p:nvSpPr>
          <p:spPr bwMode="auto">
            <a:xfrm>
              <a:off x="2550" y="2208"/>
              <a:ext cx="1267" cy="155"/>
            </a:xfrm>
            <a:prstGeom prst="rect">
              <a:avLst/>
            </a:prstGeom>
            <a:noFill/>
            <a:ln w="9525">
              <a:noFill/>
              <a:miter lim="800000"/>
              <a:headEnd/>
              <a:tailEnd/>
            </a:ln>
          </p:spPr>
          <p:txBody>
            <a:bodyPr wrap="none" lIns="0" tIns="0" rIns="0" bIns="0">
              <a:spAutoFit/>
            </a:bodyPr>
            <a:lstStyle/>
            <a:p>
              <a:r>
                <a:rPr lang="en-US" sz="1600" b="1" u="sng" dirty="0">
                  <a:solidFill>
                    <a:srgbClr val="000000"/>
                  </a:solidFill>
                </a:rPr>
                <a:t>Programming notation</a:t>
              </a:r>
              <a:endParaRPr lang="en-US" sz="1600" b="1" u="sng" dirty="0"/>
            </a:p>
          </p:txBody>
        </p:sp>
        <p:sp>
          <p:nvSpPr>
            <p:cNvPr id="16444" name="Rectangle 36"/>
            <p:cNvSpPr>
              <a:spLocks noChangeArrowheads="1"/>
            </p:cNvSpPr>
            <p:nvPr/>
          </p:nvSpPr>
          <p:spPr bwMode="auto">
            <a:xfrm>
              <a:off x="3842" y="2208"/>
              <a:ext cx="28" cy="134"/>
            </a:xfrm>
            <a:prstGeom prst="rect">
              <a:avLst/>
            </a:prstGeom>
            <a:noFill/>
            <a:ln w="9525">
              <a:noFill/>
              <a:miter lim="800000"/>
              <a:headEnd/>
              <a:tailEnd/>
            </a:ln>
          </p:spPr>
          <p:txBody>
            <a:bodyPr wrap="none" lIns="0" tIns="0" rIns="0" bIns="0">
              <a:spAutoFit/>
            </a:bodyPr>
            <a:lstStyle/>
            <a:p>
              <a:r>
                <a:rPr lang="en-US" sz="1400">
                  <a:solidFill>
                    <a:srgbClr val="000000"/>
                  </a:solidFill>
                </a:rPr>
                <a:t> </a:t>
              </a:r>
              <a:endParaRPr lang="en-US" sz="1400"/>
            </a:p>
          </p:txBody>
        </p:sp>
        <p:sp>
          <p:nvSpPr>
            <p:cNvPr id="16445" name="Line 37"/>
            <p:cNvSpPr>
              <a:spLocks noChangeShapeType="1"/>
            </p:cNvSpPr>
            <p:nvPr/>
          </p:nvSpPr>
          <p:spPr bwMode="auto">
            <a:xfrm>
              <a:off x="1847" y="2517"/>
              <a:ext cx="0" cy="845"/>
            </a:xfrm>
            <a:prstGeom prst="line">
              <a:avLst/>
            </a:prstGeom>
            <a:noFill/>
            <a:ln w="19050">
              <a:solidFill>
                <a:srgbClr val="000000"/>
              </a:solidFill>
              <a:round/>
              <a:headEnd/>
              <a:tailEnd/>
            </a:ln>
          </p:spPr>
          <p:txBody>
            <a:bodyPr/>
            <a:lstStyle/>
            <a:p>
              <a:endParaRPr lang="en-US"/>
            </a:p>
          </p:txBody>
        </p:sp>
        <p:sp>
          <p:nvSpPr>
            <p:cNvPr id="16446" name="Line 38"/>
            <p:cNvSpPr>
              <a:spLocks noChangeShapeType="1"/>
            </p:cNvSpPr>
            <p:nvPr/>
          </p:nvSpPr>
          <p:spPr bwMode="auto">
            <a:xfrm>
              <a:off x="1681" y="2517"/>
              <a:ext cx="0" cy="845"/>
            </a:xfrm>
            <a:prstGeom prst="line">
              <a:avLst/>
            </a:prstGeom>
            <a:noFill/>
            <a:ln w="19050">
              <a:solidFill>
                <a:srgbClr val="000000"/>
              </a:solidFill>
              <a:round/>
              <a:headEnd/>
              <a:tailEnd/>
            </a:ln>
          </p:spPr>
          <p:txBody>
            <a:bodyPr/>
            <a:lstStyle/>
            <a:p>
              <a:endParaRPr lang="en-US"/>
            </a:p>
          </p:txBody>
        </p:sp>
        <p:sp>
          <p:nvSpPr>
            <p:cNvPr id="16447" name="Line 39"/>
            <p:cNvSpPr>
              <a:spLocks noChangeShapeType="1"/>
            </p:cNvSpPr>
            <p:nvPr/>
          </p:nvSpPr>
          <p:spPr bwMode="auto">
            <a:xfrm>
              <a:off x="1515" y="2517"/>
              <a:ext cx="1" cy="845"/>
            </a:xfrm>
            <a:prstGeom prst="line">
              <a:avLst/>
            </a:prstGeom>
            <a:noFill/>
            <a:ln w="19050">
              <a:solidFill>
                <a:srgbClr val="000000"/>
              </a:solidFill>
              <a:round/>
              <a:headEnd/>
              <a:tailEnd/>
            </a:ln>
          </p:spPr>
          <p:txBody>
            <a:bodyPr/>
            <a:lstStyle/>
            <a:p>
              <a:endParaRPr lang="en-US"/>
            </a:p>
          </p:txBody>
        </p:sp>
        <p:sp>
          <p:nvSpPr>
            <p:cNvPr id="16448" name="Line 40"/>
            <p:cNvSpPr>
              <a:spLocks noChangeShapeType="1"/>
            </p:cNvSpPr>
            <p:nvPr/>
          </p:nvSpPr>
          <p:spPr bwMode="auto">
            <a:xfrm>
              <a:off x="1349" y="2517"/>
              <a:ext cx="1" cy="845"/>
            </a:xfrm>
            <a:prstGeom prst="line">
              <a:avLst/>
            </a:prstGeom>
            <a:noFill/>
            <a:ln w="19050">
              <a:solidFill>
                <a:srgbClr val="000000"/>
              </a:solidFill>
              <a:round/>
              <a:headEnd/>
              <a:tailEnd/>
            </a:ln>
          </p:spPr>
          <p:txBody>
            <a:bodyPr/>
            <a:lstStyle/>
            <a:p>
              <a:endParaRPr lang="en-US"/>
            </a:p>
          </p:txBody>
        </p:sp>
        <p:sp>
          <p:nvSpPr>
            <p:cNvPr id="16449" name="Line 41"/>
            <p:cNvSpPr>
              <a:spLocks noChangeShapeType="1"/>
            </p:cNvSpPr>
            <p:nvPr/>
          </p:nvSpPr>
          <p:spPr bwMode="auto">
            <a:xfrm>
              <a:off x="1184" y="2517"/>
              <a:ext cx="0" cy="845"/>
            </a:xfrm>
            <a:prstGeom prst="line">
              <a:avLst/>
            </a:prstGeom>
            <a:noFill/>
            <a:ln w="19050">
              <a:solidFill>
                <a:srgbClr val="000000"/>
              </a:solidFill>
              <a:round/>
              <a:headEnd/>
              <a:tailEnd/>
            </a:ln>
          </p:spPr>
          <p:txBody>
            <a:bodyPr/>
            <a:lstStyle/>
            <a:p>
              <a:endParaRPr lang="en-US"/>
            </a:p>
          </p:txBody>
        </p:sp>
        <p:sp>
          <p:nvSpPr>
            <p:cNvPr id="16450" name="Line 42"/>
            <p:cNvSpPr>
              <a:spLocks noChangeShapeType="1"/>
            </p:cNvSpPr>
            <p:nvPr/>
          </p:nvSpPr>
          <p:spPr bwMode="auto">
            <a:xfrm>
              <a:off x="1791" y="3103"/>
              <a:ext cx="111" cy="130"/>
            </a:xfrm>
            <a:prstGeom prst="line">
              <a:avLst/>
            </a:prstGeom>
            <a:noFill/>
            <a:ln w="19050">
              <a:solidFill>
                <a:srgbClr val="000000"/>
              </a:solidFill>
              <a:round/>
              <a:headEnd/>
              <a:tailEnd/>
            </a:ln>
          </p:spPr>
          <p:txBody>
            <a:bodyPr/>
            <a:lstStyle/>
            <a:p>
              <a:endParaRPr lang="en-US"/>
            </a:p>
          </p:txBody>
        </p:sp>
        <p:sp>
          <p:nvSpPr>
            <p:cNvPr id="16451" name="Line 43"/>
            <p:cNvSpPr>
              <a:spLocks noChangeShapeType="1"/>
            </p:cNvSpPr>
            <p:nvPr/>
          </p:nvSpPr>
          <p:spPr bwMode="auto">
            <a:xfrm flipH="1">
              <a:off x="1791" y="3103"/>
              <a:ext cx="111" cy="130"/>
            </a:xfrm>
            <a:prstGeom prst="line">
              <a:avLst/>
            </a:prstGeom>
            <a:noFill/>
            <a:ln w="19050">
              <a:solidFill>
                <a:srgbClr val="000000"/>
              </a:solidFill>
              <a:round/>
              <a:headEnd/>
              <a:tailEnd/>
            </a:ln>
          </p:spPr>
          <p:txBody>
            <a:bodyPr/>
            <a:lstStyle/>
            <a:p>
              <a:endParaRPr lang="en-US"/>
            </a:p>
          </p:txBody>
        </p:sp>
        <p:sp>
          <p:nvSpPr>
            <p:cNvPr id="16452" name="Line 44"/>
            <p:cNvSpPr>
              <a:spLocks noChangeShapeType="1"/>
            </p:cNvSpPr>
            <p:nvPr/>
          </p:nvSpPr>
          <p:spPr bwMode="auto">
            <a:xfrm>
              <a:off x="1294" y="3103"/>
              <a:ext cx="110" cy="130"/>
            </a:xfrm>
            <a:prstGeom prst="line">
              <a:avLst/>
            </a:prstGeom>
            <a:noFill/>
            <a:ln w="19050">
              <a:solidFill>
                <a:srgbClr val="000000"/>
              </a:solidFill>
              <a:round/>
              <a:headEnd/>
              <a:tailEnd/>
            </a:ln>
          </p:spPr>
          <p:txBody>
            <a:bodyPr/>
            <a:lstStyle/>
            <a:p>
              <a:endParaRPr lang="en-US"/>
            </a:p>
          </p:txBody>
        </p:sp>
        <p:sp>
          <p:nvSpPr>
            <p:cNvPr id="16453" name="Line 45"/>
            <p:cNvSpPr>
              <a:spLocks noChangeShapeType="1"/>
            </p:cNvSpPr>
            <p:nvPr/>
          </p:nvSpPr>
          <p:spPr bwMode="auto">
            <a:xfrm flipH="1">
              <a:off x="1294" y="3103"/>
              <a:ext cx="110" cy="130"/>
            </a:xfrm>
            <a:prstGeom prst="line">
              <a:avLst/>
            </a:prstGeom>
            <a:noFill/>
            <a:ln w="19050">
              <a:solidFill>
                <a:srgbClr val="000000"/>
              </a:solidFill>
              <a:round/>
              <a:headEnd/>
              <a:tailEnd/>
            </a:ln>
          </p:spPr>
          <p:txBody>
            <a:bodyPr/>
            <a:lstStyle/>
            <a:p>
              <a:endParaRPr lang="en-US"/>
            </a:p>
          </p:txBody>
        </p:sp>
        <p:sp>
          <p:nvSpPr>
            <p:cNvPr id="16454" name="Line 46"/>
            <p:cNvSpPr>
              <a:spLocks noChangeShapeType="1"/>
            </p:cNvSpPr>
            <p:nvPr/>
          </p:nvSpPr>
          <p:spPr bwMode="auto">
            <a:xfrm>
              <a:off x="1018" y="2509"/>
              <a:ext cx="1" cy="845"/>
            </a:xfrm>
            <a:prstGeom prst="line">
              <a:avLst/>
            </a:prstGeom>
            <a:noFill/>
            <a:ln w="19050">
              <a:solidFill>
                <a:srgbClr val="000000"/>
              </a:solidFill>
              <a:round/>
              <a:headEnd/>
              <a:tailEnd/>
            </a:ln>
          </p:spPr>
          <p:txBody>
            <a:bodyPr/>
            <a:lstStyle/>
            <a:p>
              <a:endParaRPr lang="en-US"/>
            </a:p>
          </p:txBody>
        </p:sp>
        <p:sp>
          <p:nvSpPr>
            <p:cNvPr id="16455" name="Line 47"/>
            <p:cNvSpPr>
              <a:spLocks noChangeShapeType="1"/>
            </p:cNvSpPr>
            <p:nvPr/>
          </p:nvSpPr>
          <p:spPr bwMode="auto">
            <a:xfrm>
              <a:off x="852" y="2501"/>
              <a:ext cx="1" cy="845"/>
            </a:xfrm>
            <a:prstGeom prst="line">
              <a:avLst/>
            </a:prstGeom>
            <a:noFill/>
            <a:ln w="19050">
              <a:solidFill>
                <a:srgbClr val="000000"/>
              </a:solidFill>
              <a:round/>
              <a:headEnd/>
              <a:tailEnd/>
            </a:ln>
          </p:spPr>
          <p:txBody>
            <a:bodyPr/>
            <a:lstStyle/>
            <a:p>
              <a:endParaRPr lang="en-US"/>
            </a:p>
          </p:txBody>
        </p:sp>
        <p:sp>
          <p:nvSpPr>
            <p:cNvPr id="16456" name="Line 48"/>
            <p:cNvSpPr>
              <a:spLocks noChangeShapeType="1"/>
            </p:cNvSpPr>
            <p:nvPr/>
          </p:nvSpPr>
          <p:spPr bwMode="auto">
            <a:xfrm>
              <a:off x="687" y="2501"/>
              <a:ext cx="0" cy="845"/>
            </a:xfrm>
            <a:prstGeom prst="line">
              <a:avLst/>
            </a:prstGeom>
            <a:noFill/>
            <a:ln w="19050">
              <a:solidFill>
                <a:srgbClr val="000000"/>
              </a:solidFill>
              <a:round/>
              <a:headEnd/>
              <a:tailEnd/>
            </a:ln>
          </p:spPr>
          <p:txBody>
            <a:bodyPr/>
            <a:lstStyle/>
            <a:p>
              <a:endParaRPr lang="en-US"/>
            </a:p>
          </p:txBody>
        </p:sp>
        <p:sp>
          <p:nvSpPr>
            <p:cNvPr id="16457" name="Line 49"/>
            <p:cNvSpPr>
              <a:spLocks noChangeShapeType="1"/>
            </p:cNvSpPr>
            <p:nvPr/>
          </p:nvSpPr>
          <p:spPr bwMode="auto">
            <a:xfrm>
              <a:off x="797" y="3103"/>
              <a:ext cx="110" cy="130"/>
            </a:xfrm>
            <a:prstGeom prst="line">
              <a:avLst/>
            </a:prstGeom>
            <a:noFill/>
            <a:ln w="19050">
              <a:solidFill>
                <a:srgbClr val="000000"/>
              </a:solidFill>
              <a:round/>
              <a:headEnd/>
              <a:tailEnd/>
            </a:ln>
          </p:spPr>
          <p:txBody>
            <a:bodyPr/>
            <a:lstStyle/>
            <a:p>
              <a:endParaRPr lang="en-US"/>
            </a:p>
          </p:txBody>
        </p:sp>
        <p:sp>
          <p:nvSpPr>
            <p:cNvPr id="16458" name="Line 50"/>
            <p:cNvSpPr>
              <a:spLocks noChangeShapeType="1"/>
            </p:cNvSpPr>
            <p:nvPr/>
          </p:nvSpPr>
          <p:spPr bwMode="auto">
            <a:xfrm flipH="1">
              <a:off x="797" y="3103"/>
              <a:ext cx="110" cy="130"/>
            </a:xfrm>
            <a:prstGeom prst="line">
              <a:avLst/>
            </a:prstGeom>
            <a:noFill/>
            <a:ln w="19050">
              <a:solidFill>
                <a:srgbClr val="000000"/>
              </a:solidFill>
              <a:round/>
              <a:headEnd/>
              <a:tailEnd/>
            </a:ln>
          </p:spPr>
          <p:txBody>
            <a:bodyPr/>
            <a:lstStyle/>
            <a:p>
              <a:endParaRPr lang="en-US"/>
            </a:p>
          </p:txBody>
        </p:sp>
        <p:sp>
          <p:nvSpPr>
            <p:cNvPr id="16459" name="Rectangle 51"/>
            <p:cNvSpPr>
              <a:spLocks noChangeArrowheads="1"/>
            </p:cNvSpPr>
            <p:nvPr/>
          </p:nvSpPr>
          <p:spPr bwMode="auto">
            <a:xfrm>
              <a:off x="680" y="2379"/>
              <a:ext cx="138" cy="187"/>
            </a:xfrm>
            <a:prstGeom prst="rect">
              <a:avLst/>
            </a:prstGeom>
            <a:noFill/>
            <a:ln w="9525">
              <a:noFill/>
              <a:miter lim="800000"/>
              <a:headEnd/>
              <a:tailEnd/>
            </a:ln>
          </p:spPr>
          <p:txBody>
            <a:bodyPr/>
            <a:lstStyle/>
            <a:p>
              <a:endParaRPr lang="en-US"/>
            </a:p>
          </p:txBody>
        </p:sp>
        <p:sp>
          <p:nvSpPr>
            <p:cNvPr id="16460" name="Rectangle 52"/>
            <p:cNvSpPr>
              <a:spLocks noChangeArrowheads="1"/>
            </p:cNvSpPr>
            <p:nvPr/>
          </p:nvSpPr>
          <p:spPr bwMode="auto">
            <a:xfrm>
              <a:off x="672" y="2352"/>
              <a:ext cx="93" cy="155"/>
            </a:xfrm>
            <a:prstGeom prst="rect">
              <a:avLst/>
            </a:prstGeom>
            <a:noFill/>
            <a:ln w="9525">
              <a:noFill/>
              <a:miter lim="800000"/>
              <a:headEnd/>
              <a:tailEnd/>
            </a:ln>
          </p:spPr>
          <p:txBody>
            <a:bodyPr wrap="none" lIns="0" tIns="0" rIns="0" bIns="0">
              <a:spAutoFit/>
            </a:bodyPr>
            <a:lstStyle/>
            <a:p>
              <a:r>
                <a:rPr lang="en-US" sz="1600" dirty="0">
                  <a:solidFill>
                    <a:srgbClr val="000000"/>
                  </a:solidFill>
                </a:rPr>
                <a:t>A</a:t>
              </a:r>
              <a:endParaRPr lang="en-US" sz="1600" dirty="0"/>
            </a:p>
          </p:txBody>
        </p:sp>
        <p:sp>
          <p:nvSpPr>
            <p:cNvPr id="16461" name="Rectangle 53"/>
            <p:cNvSpPr>
              <a:spLocks noChangeArrowheads="1"/>
            </p:cNvSpPr>
            <p:nvPr/>
          </p:nvSpPr>
          <p:spPr bwMode="auto">
            <a:xfrm>
              <a:off x="790" y="2379"/>
              <a:ext cx="28" cy="134"/>
            </a:xfrm>
            <a:prstGeom prst="rect">
              <a:avLst/>
            </a:prstGeom>
            <a:noFill/>
            <a:ln w="9525">
              <a:noFill/>
              <a:miter lim="800000"/>
              <a:headEnd/>
              <a:tailEnd/>
            </a:ln>
          </p:spPr>
          <p:txBody>
            <a:bodyPr wrap="none" lIns="0" tIns="0" rIns="0" bIns="0">
              <a:spAutoFit/>
            </a:bodyPr>
            <a:lstStyle/>
            <a:p>
              <a:r>
                <a:rPr lang="en-US" sz="1400">
                  <a:solidFill>
                    <a:srgbClr val="000000"/>
                  </a:solidFill>
                </a:rPr>
                <a:t> </a:t>
              </a:r>
              <a:endParaRPr lang="en-US" sz="1400"/>
            </a:p>
          </p:txBody>
        </p:sp>
        <p:sp>
          <p:nvSpPr>
            <p:cNvPr id="16462" name="Rectangle 54"/>
            <p:cNvSpPr>
              <a:spLocks noChangeArrowheads="1"/>
            </p:cNvSpPr>
            <p:nvPr/>
          </p:nvSpPr>
          <p:spPr bwMode="auto">
            <a:xfrm>
              <a:off x="1177" y="2379"/>
              <a:ext cx="166" cy="187"/>
            </a:xfrm>
            <a:prstGeom prst="rect">
              <a:avLst/>
            </a:prstGeom>
            <a:noFill/>
            <a:ln w="9525">
              <a:noFill/>
              <a:miter lim="800000"/>
              <a:headEnd/>
              <a:tailEnd/>
            </a:ln>
          </p:spPr>
          <p:txBody>
            <a:bodyPr/>
            <a:lstStyle/>
            <a:p>
              <a:endParaRPr lang="en-US"/>
            </a:p>
          </p:txBody>
        </p:sp>
        <p:sp>
          <p:nvSpPr>
            <p:cNvPr id="16463" name="Rectangle 55"/>
            <p:cNvSpPr>
              <a:spLocks noChangeArrowheads="1"/>
            </p:cNvSpPr>
            <p:nvPr/>
          </p:nvSpPr>
          <p:spPr bwMode="auto">
            <a:xfrm>
              <a:off x="1152" y="2352"/>
              <a:ext cx="109" cy="155"/>
            </a:xfrm>
            <a:prstGeom prst="rect">
              <a:avLst/>
            </a:prstGeom>
            <a:noFill/>
            <a:ln w="9525">
              <a:noFill/>
              <a:miter lim="800000"/>
              <a:headEnd/>
              <a:tailEnd/>
            </a:ln>
          </p:spPr>
          <p:txBody>
            <a:bodyPr wrap="none" lIns="0" tIns="0" rIns="0" bIns="0">
              <a:spAutoFit/>
            </a:bodyPr>
            <a:lstStyle/>
            <a:p>
              <a:r>
                <a:rPr lang="en-US" sz="1600">
                  <a:solidFill>
                    <a:srgbClr val="000000"/>
                  </a:solidFill>
                </a:rPr>
                <a:t>B'</a:t>
              </a:r>
              <a:endParaRPr lang="en-US" sz="1600"/>
            </a:p>
          </p:txBody>
        </p:sp>
        <p:sp>
          <p:nvSpPr>
            <p:cNvPr id="16464" name="Rectangle 56"/>
            <p:cNvSpPr>
              <a:spLocks noChangeArrowheads="1"/>
            </p:cNvSpPr>
            <p:nvPr/>
          </p:nvSpPr>
          <p:spPr bwMode="auto">
            <a:xfrm>
              <a:off x="1314" y="2379"/>
              <a:ext cx="28" cy="134"/>
            </a:xfrm>
            <a:prstGeom prst="rect">
              <a:avLst/>
            </a:prstGeom>
            <a:noFill/>
            <a:ln w="9525">
              <a:noFill/>
              <a:miter lim="800000"/>
              <a:headEnd/>
              <a:tailEnd/>
            </a:ln>
          </p:spPr>
          <p:txBody>
            <a:bodyPr wrap="none" lIns="0" tIns="0" rIns="0" bIns="0">
              <a:spAutoFit/>
            </a:bodyPr>
            <a:lstStyle/>
            <a:p>
              <a:r>
                <a:rPr lang="en-US" sz="1400">
                  <a:solidFill>
                    <a:srgbClr val="000000"/>
                  </a:solidFill>
                </a:rPr>
                <a:t> </a:t>
              </a:r>
              <a:endParaRPr lang="en-US" sz="1400"/>
            </a:p>
          </p:txBody>
        </p:sp>
        <p:sp>
          <p:nvSpPr>
            <p:cNvPr id="16465" name="Rectangle 57"/>
            <p:cNvSpPr>
              <a:spLocks noChangeArrowheads="1"/>
            </p:cNvSpPr>
            <p:nvPr/>
          </p:nvSpPr>
          <p:spPr bwMode="auto">
            <a:xfrm>
              <a:off x="1508" y="2379"/>
              <a:ext cx="166" cy="187"/>
            </a:xfrm>
            <a:prstGeom prst="rect">
              <a:avLst/>
            </a:prstGeom>
            <a:noFill/>
            <a:ln w="9525">
              <a:noFill/>
              <a:miter lim="800000"/>
              <a:headEnd/>
              <a:tailEnd/>
            </a:ln>
          </p:spPr>
          <p:txBody>
            <a:bodyPr/>
            <a:lstStyle/>
            <a:p>
              <a:endParaRPr lang="en-US"/>
            </a:p>
          </p:txBody>
        </p:sp>
        <p:sp>
          <p:nvSpPr>
            <p:cNvPr id="16466" name="Rectangle 58"/>
            <p:cNvSpPr>
              <a:spLocks noChangeArrowheads="1"/>
            </p:cNvSpPr>
            <p:nvPr/>
          </p:nvSpPr>
          <p:spPr bwMode="auto">
            <a:xfrm>
              <a:off x="1488" y="2352"/>
              <a:ext cx="109" cy="155"/>
            </a:xfrm>
            <a:prstGeom prst="rect">
              <a:avLst/>
            </a:prstGeom>
            <a:noFill/>
            <a:ln w="9525">
              <a:noFill/>
              <a:miter lim="800000"/>
              <a:headEnd/>
              <a:tailEnd/>
            </a:ln>
          </p:spPr>
          <p:txBody>
            <a:bodyPr wrap="none" lIns="0" tIns="0" rIns="0" bIns="0">
              <a:spAutoFit/>
            </a:bodyPr>
            <a:lstStyle/>
            <a:p>
              <a:r>
                <a:rPr lang="en-US" sz="1600">
                  <a:solidFill>
                    <a:srgbClr val="000000"/>
                  </a:solidFill>
                </a:rPr>
                <a:t>C'</a:t>
              </a:r>
              <a:endParaRPr lang="en-US" sz="1600"/>
            </a:p>
          </p:txBody>
        </p:sp>
        <p:sp>
          <p:nvSpPr>
            <p:cNvPr id="16467" name="Rectangle 59"/>
            <p:cNvSpPr>
              <a:spLocks noChangeArrowheads="1"/>
            </p:cNvSpPr>
            <p:nvPr/>
          </p:nvSpPr>
          <p:spPr bwMode="auto">
            <a:xfrm>
              <a:off x="1646" y="2379"/>
              <a:ext cx="32" cy="155"/>
            </a:xfrm>
            <a:prstGeom prst="rect">
              <a:avLst/>
            </a:prstGeom>
            <a:noFill/>
            <a:ln w="9525">
              <a:noFill/>
              <a:miter lim="800000"/>
              <a:headEnd/>
              <a:tailEnd/>
            </a:ln>
          </p:spPr>
          <p:txBody>
            <a:bodyPr wrap="none" lIns="0" tIns="0" rIns="0" bIns="0">
              <a:spAutoFit/>
            </a:bodyPr>
            <a:lstStyle/>
            <a:p>
              <a:r>
                <a:rPr lang="en-US" sz="1600" dirty="0">
                  <a:solidFill>
                    <a:srgbClr val="000000"/>
                  </a:solidFill>
                </a:rPr>
                <a:t> </a:t>
              </a:r>
              <a:endParaRPr lang="en-US" sz="1600" dirty="0"/>
            </a:p>
          </p:txBody>
        </p:sp>
        <p:sp>
          <p:nvSpPr>
            <p:cNvPr id="16468" name="Rectangle 60"/>
            <p:cNvSpPr>
              <a:spLocks noChangeArrowheads="1"/>
            </p:cNvSpPr>
            <p:nvPr/>
          </p:nvSpPr>
          <p:spPr bwMode="auto">
            <a:xfrm>
              <a:off x="1840" y="2379"/>
              <a:ext cx="172" cy="187"/>
            </a:xfrm>
            <a:prstGeom prst="rect">
              <a:avLst/>
            </a:prstGeom>
            <a:noFill/>
            <a:ln w="9525">
              <a:noFill/>
              <a:miter lim="800000"/>
              <a:headEnd/>
              <a:tailEnd/>
            </a:ln>
          </p:spPr>
          <p:txBody>
            <a:bodyPr/>
            <a:lstStyle/>
            <a:p>
              <a:endParaRPr lang="en-US"/>
            </a:p>
          </p:txBody>
        </p:sp>
        <p:sp>
          <p:nvSpPr>
            <p:cNvPr id="16469" name="Rectangle 61"/>
            <p:cNvSpPr>
              <a:spLocks noChangeArrowheads="1"/>
            </p:cNvSpPr>
            <p:nvPr/>
          </p:nvSpPr>
          <p:spPr bwMode="auto">
            <a:xfrm>
              <a:off x="1776" y="2352"/>
              <a:ext cx="116" cy="155"/>
            </a:xfrm>
            <a:prstGeom prst="rect">
              <a:avLst/>
            </a:prstGeom>
            <a:noFill/>
            <a:ln w="9525">
              <a:noFill/>
              <a:miter lim="800000"/>
              <a:headEnd/>
              <a:tailEnd/>
            </a:ln>
          </p:spPr>
          <p:txBody>
            <a:bodyPr wrap="none" lIns="0" tIns="0" rIns="0" bIns="0">
              <a:spAutoFit/>
            </a:bodyPr>
            <a:lstStyle/>
            <a:p>
              <a:r>
                <a:rPr lang="en-US" sz="1600" dirty="0">
                  <a:solidFill>
                    <a:srgbClr val="000000"/>
                  </a:solidFill>
                </a:rPr>
                <a:t>D'</a:t>
              </a:r>
              <a:endParaRPr lang="en-US" sz="1600" dirty="0"/>
            </a:p>
          </p:txBody>
        </p:sp>
        <p:sp>
          <p:nvSpPr>
            <p:cNvPr id="16470" name="Rectangle 62"/>
            <p:cNvSpPr>
              <a:spLocks noChangeArrowheads="1"/>
            </p:cNvSpPr>
            <p:nvPr/>
          </p:nvSpPr>
          <p:spPr bwMode="auto">
            <a:xfrm>
              <a:off x="1984" y="2379"/>
              <a:ext cx="28" cy="134"/>
            </a:xfrm>
            <a:prstGeom prst="rect">
              <a:avLst/>
            </a:prstGeom>
            <a:noFill/>
            <a:ln w="9525">
              <a:noFill/>
              <a:miter lim="800000"/>
              <a:headEnd/>
              <a:tailEnd/>
            </a:ln>
          </p:spPr>
          <p:txBody>
            <a:bodyPr wrap="none" lIns="0" tIns="0" rIns="0" bIns="0">
              <a:spAutoFit/>
            </a:bodyPr>
            <a:lstStyle/>
            <a:p>
              <a:r>
                <a:rPr lang="en-US" sz="1400">
                  <a:solidFill>
                    <a:srgbClr val="000000"/>
                  </a:solidFill>
                </a:rPr>
                <a:t> </a:t>
              </a:r>
              <a:endParaRPr lang="en-US" sz="1400"/>
            </a:p>
          </p:txBody>
        </p:sp>
        <p:sp>
          <p:nvSpPr>
            <p:cNvPr id="16471" name="Line 63"/>
            <p:cNvSpPr>
              <a:spLocks noChangeShapeType="1"/>
            </p:cNvSpPr>
            <p:nvPr/>
          </p:nvSpPr>
          <p:spPr bwMode="auto">
            <a:xfrm>
              <a:off x="3897" y="3234"/>
              <a:ext cx="387" cy="1"/>
            </a:xfrm>
            <a:prstGeom prst="line">
              <a:avLst/>
            </a:prstGeom>
            <a:noFill/>
            <a:ln w="19050">
              <a:solidFill>
                <a:srgbClr val="000000"/>
              </a:solidFill>
              <a:round/>
              <a:headEnd/>
              <a:tailEnd/>
            </a:ln>
          </p:spPr>
          <p:txBody>
            <a:bodyPr/>
            <a:lstStyle/>
            <a:p>
              <a:endParaRPr lang="en-US"/>
            </a:p>
          </p:txBody>
        </p:sp>
        <p:sp>
          <p:nvSpPr>
            <p:cNvPr id="16472" name="Line 64"/>
            <p:cNvSpPr>
              <a:spLocks noChangeShapeType="1"/>
            </p:cNvSpPr>
            <p:nvPr/>
          </p:nvSpPr>
          <p:spPr bwMode="auto">
            <a:xfrm flipV="1">
              <a:off x="4284" y="3046"/>
              <a:ext cx="0" cy="390"/>
            </a:xfrm>
            <a:prstGeom prst="line">
              <a:avLst/>
            </a:prstGeom>
            <a:noFill/>
            <a:ln w="19050">
              <a:solidFill>
                <a:srgbClr val="000000"/>
              </a:solidFill>
              <a:round/>
              <a:headEnd/>
              <a:tailEnd/>
            </a:ln>
          </p:spPr>
          <p:txBody>
            <a:bodyPr/>
            <a:lstStyle/>
            <a:p>
              <a:endParaRPr lang="en-US"/>
            </a:p>
          </p:txBody>
        </p:sp>
        <p:sp>
          <p:nvSpPr>
            <p:cNvPr id="16473" name="Line 65"/>
            <p:cNvSpPr>
              <a:spLocks noChangeShapeType="1"/>
            </p:cNvSpPr>
            <p:nvPr/>
          </p:nvSpPr>
          <p:spPr bwMode="auto">
            <a:xfrm>
              <a:off x="4284" y="3039"/>
              <a:ext cx="283" cy="195"/>
            </a:xfrm>
            <a:prstGeom prst="line">
              <a:avLst/>
            </a:prstGeom>
            <a:noFill/>
            <a:ln w="19050">
              <a:solidFill>
                <a:srgbClr val="000000"/>
              </a:solidFill>
              <a:round/>
              <a:headEnd/>
              <a:tailEnd/>
            </a:ln>
          </p:spPr>
          <p:txBody>
            <a:bodyPr/>
            <a:lstStyle/>
            <a:p>
              <a:endParaRPr lang="en-US"/>
            </a:p>
          </p:txBody>
        </p:sp>
        <p:sp>
          <p:nvSpPr>
            <p:cNvPr id="16474" name="Line 66"/>
            <p:cNvSpPr>
              <a:spLocks noChangeShapeType="1"/>
            </p:cNvSpPr>
            <p:nvPr/>
          </p:nvSpPr>
          <p:spPr bwMode="auto">
            <a:xfrm flipV="1">
              <a:off x="4291" y="3234"/>
              <a:ext cx="276" cy="195"/>
            </a:xfrm>
            <a:prstGeom prst="line">
              <a:avLst/>
            </a:prstGeom>
            <a:noFill/>
            <a:ln w="19050">
              <a:solidFill>
                <a:srgbClr val="000000"/>
              </a:solidFill>
              <a:round/>
              <a:headEnd/>
              <a:tailEnd/>
            </a:ln>
          </p:spPr>
          <p:txBody>
            <a:bodyPr/>
            <a:lstStyle/>
            <a:p>
              <a:endParaRPr lang="en-US"/>
            </a:p>
          </p:txBody>
        </p:sp>
        <p:sp>
          <p:nvSpPr>
            <p:cNvPr id="16475" name="Line 67"/>
            <p:cNvSpPr>
              <a:spLocks noChangeShapeType="1"/>
            </p:cNvSpPr>
            <p:nvPr/>
          </p:nvSpPr>
          <p:spPr bwMode="auto">
            <a:xfrm>
              <a:off x="4435" y="3150"/>
              <a:ext cx="663" cy="1"/>
            </a:xfrm>
            <a:prstGeom prst="line">
              <a:avLst/>
            </a:prstGeom>
            <a:noFill/>
            <a:ln w="19050">
              <a:solidFill>
                <a:schemeClr val="tx1"/>
              </a:solidFill>
              <a:round/>
              <a:headEnd/>
              <a:tailEnd/>
            </a:ln>
          </p:spPr>
          <p:txBody>
            <a:bodyPr/>
            <a:lstStyle/>
            <a:p>
              <a:endParaRPr lang="en-US"/>
            </a:p>
          </p:txBody>
        </p:sp>
        <p:sp>
          <p:nvSpPr>
            <p:cNvPr id="16476" name="Rectangle 68"/>
            <p:cNvSpPr>
              <a:spLocks noChangeArrowheads="1"/>
            </p:cNvSpPr>
            <p:nvPr/>
          </p:nvSpPr>
          <p:spPr bwMode="auto">
            <a:xfrm>
              <a:off x="5133" y="2875"/>
              <a:ext cx="138" cy="179"/>
            </a:xfrm>
            <a:prstGeom prst="rect">
              <a:avLst/>
            </a:prstGeom>
            <a:noFill/>
            <a:ln w="9525">
              <a:noFill/>
              <a:miter lim="800000"/>
              <a:headEnd/>
              <a:tailEnd/>
            </a:ln>
          </p:spPr>
          <p:txBody>
            <a:bodyPr/>
            <a:lstStyle/>
            <a:p>
              <a:endParaRPr lang="en-US"/>
            </a:p>
          </p:txBody>
        </p:sp>
        <p:sp>
          <p:nvSpPr>
            <p:cNvPr id="16477" name="Rectangle 69"/>
            <p:cNvSpPr>
              <a:spLocks noChangeArrowheads="1"/>
            </p:cNvSpPr>
            <p:nvPr/>
          </p:nvSpPr>
          <p:spPr bwMode="auto">
            <a:xfrm>
              <a:off x="5162" y="3061"/>
              <a:ext cx="93" cy="155"/>
            </a:xfrm>
            <a:prstGeom prst="rect">
              <a:avLst/>
            </a:prstGeom>
            <a:noFill/>
            <a:ln w="9525">
              <a:noFill/>
              <a:miter lim="800000"/>
              <a:headEnd/>
              <a:tailEnd/>
            </a:ln>
          </p:spPr>
          <p:txBody>
            <a:bodyPr wrap="none" lIns="0" tIns="0" rIns="0" bIns="0">
              <a:spAutoFit/>
            </a:bodyPr>
            <a:lstStyle/>
            <a:p>
              <a:r>
                <a:rPr lang="en-US" sz="1600" dirty="0">
                  <a:solidFill>
                    <a:srgbClr val="000000"/>
                  </a:solidFill>
                </a:rPr>
                <a:t>A</a:t>
              </a:r>
              <a:endParaRPr lang="en-US" sz="1600" dirty="0"/>
            </a:p>
          </p:txBody>
        </p:sp>
        <p:sp>
          <p:nvSpPr>
            <p:cNvPr id="16478" name="Rectangle 70"/>
            <p:cNvSpPr>
              <a:spLocks noChangeArrowheads="1"/>
            </p:cNvSpPr>
            <p:nvPr/>
          </p:nvSpPr>
          <p:spPr bwMode="auto">
            <a:xfrm>
              <a:off x="5244" y="2865"/>
              <a:ext cx="28" cy="134"/>
            </a:xfrm>
            <a:prstGeom prst="rect">
              <a:avLst/>
            </a:prstGeom>
            <a:noFill/>
            <a:ln w="9525">
              <a:noFill/>
              <a:miter lim="800000"/>
              <a:headEnd/>
              <a:tailEnd/>
            </a:ln>
          </p:spPr>
          <p:txBody>
            <a:bodyPr wrap="none" lIns="0" tIns="0" rIns="0" bIns="0">
              <a:spAutoFit/>
            </a:bodyPr>
            <a:lstStyle/>
            <a:p>
              <a:r>
                <a:rPr lang="en-US" sz="1400">
                  <a:solidFill>
                    <a:srgbClr val="000000"/>
                  </a:solidFill>
                </a:rPr>
                <a:t> </a:t>
              </a:r>
              <a:endParaRPr lang="en-US" sz="1400"/>
            </a:p>
          </p:txBody>
        </p:sp>
        <p:sp>
          <p:nvSpPr>
            <p:cNvPr id="16479" name="Line 71"/>
            <p:cNvSpPr>
              <a:spLocks noChangeShapeType="1"/>
            </p:cNvSpPr>
            <p:nvPr/>
          </p:nvSpPr>
          <p:spPr bwMode="auto">
            <a:xfrm>
              <a:off x="4519" y="3323"/>
              <a:ext cx="579" cy="1"/>
            </a:xfrm>
            <a:prstGeom prst="line">
              <a:avLst/>
            </a:prstGeom>
            <a:noFill/>
            <a:ln w="19050">
              <a:solidFill>
                <a:srgbClr val="000000"/>
              </a:solidFill>
              <a:round/>
              <a:headEnd/>
              <a:tailEnd/>
            </a:ln>
          </p:spPr>
          <p:txBody>
            <a:bodyPr/>
            <a:lstStyle/>
            <a:p>
              <a:endParaRPr lang="en-US"/>
            </a:p>
          </p:txBody>
        </p:sp>
        <p:sp>
          <p:nvSpPr>
            <p:cNvPr id="16480" name="Rectangle 72"/>
            <p:cNvSpPr>
              <a:spLocks noChangeArrowheads="1"/>
            </p:cNvSpPr>
            <p:nvPr/>
          </p:nvSpPr>
          <p:spPr bwMode="auto">
            <a:xfrm>
              <a:off x="5133" y="3054"/>
              <a:ext cx="166" cy="187"/>
            </a:xfrm>
            <a:prstGeom prst="rect">
              <a:avLst/>
            </a:prstGeom>
            <a:noFill/>
            <a:ln w="9525">
              <a:noFill/>
              <a:miter lim="800000"/>
              <a:headEnd/>
              <a:tailEnd/>
            </a:ln>
          </p:spPr>
          <p:txBody>
            <a:bodyPr/>
            <a:lstStyle/>
            <a:p>
              <a:endParaRPr lang="en-US"/>
            </a:p>
          </p:txBody>
        </p:sp>
        <p:sp>
          <p:nvSpPr>
            <p:cNvPr id="16481" name="Rectangle 73"/>
            <p:cNvSpPr>
              <a:spLocks noChangeArrowheads="1"/>
            </p:cNvSpPr>
            <p:nvPr/>
          </p:nvSpPr>
          <p:spPr bwMode="auto">
            <a:xfrm>
              <a:off x="5175" y="3241"/>
              <a:ext cx="116" cy="155"/>
            </a:xfrm>
            <a:prstGeom prst="rect">
              <a:avLst/>
            </a:prstGeom>
            <a:noFill/>
            <a:ln w="9525">
              <a:noFill/>
              <a:miter lim="800000"/>
              <a:headEnd/>
              <a:tailEnd/>
            </a:ln>
          </p:spPr>
          <p:txBody>
            <a:bodyPr wrap="none" lIns="0" tIns="0" rIns="0" bIns="0">
              <a:spAutoFit/>
            </a:bodyPr>
            <a:lstStyle/>
            <a:p>
              <a:r>
                <a:rPr lang="en-US" sz="1600">
                  <a:solidFill>
                    <a:srgbClr val="000000"/>
                  </a:solidFill>
                </a:rPr>
                <a:t>A'</a:t>
              </a:r>
              <a:endParaRPr lang="en-US" sz="1600"/>
            </a:p>
          </p:txBody>
        </p:sp>
        <p:sp>
          <p:nvSpPr>
            <p:cNvPr id="16482" name="Rectangle 74"/>
            <p:cNvSpPr>
              <a:spLocks noChangeArrowheads="1"/>
            </p:cNvSpPr>
            <p:nvPr/>
          </p:nvSpPr>
          <p:spPr bwMode="auto">
            <a:xfrm>
              <a:off x="5270" y="3045"/>
              <a:ext cx="28" cy="134"/>
            </a:xfrm>
            <a:prstGeom prst="rect">
              <a:avLst/>
            </a:prstGeom>
            <a:noFill/>
            <a:ln w="9525">
              <a:noFill/>
              <a:miter lim="800000"/>
              <a:headEnd/>
              <a:tailEnd/>
            </a:ln>
          </p:spPr>
          <p:txBody>
            <a:bodyPr wrap="none" lIns="0" tIns="0" rIns="0" bIns="0">
              <a:spAutoFit/>
            </a:bodyPr>
            <a:lstStyle/>
            <a:p>
              <a:r>
                <a:rPr lang="en-US" sz="1400">
                  <a:solidFill>
                    <a:srgbClr val="000000"/>
                  </a:solidFill>
                </a:rPr>
                <a:t> </a:t>
              </a:r>
              <a:endParaRPr lang="en-US" sz="1400"/>
            </a:p>
          </p:txBody>
        </p:sp>
        <p:sp>
          <p:nvSpPr>
            <p:cNvPr id="16483" name="Oval 75"/>
            <p:cNvSpPr>
              <a:spLocks noChangeArrowheads="1"/>
            </p:cNvSpPr>
            <p:nvPr/>
          </p:nvSpPr>
          <p:spPr bwMode="auto">
            <a:xfrm>
              <a:off x="4463" y="3290"/>
              <a:ext cx="63" cy="73"/>
            </a:xfrm>
            <a:prstGeom prst="ellipse">
              <a:avLst/>
            </a:prstGeom>
            <a:noFill/>
            <a:ln w="19050">
              <a:solidFill>
                <a:srgbClr val="000000"/>
              </a:solidFill>
              <a:round/>
              <a:headEnd/>
              <a:tailEnd/>
            </a:ln>
          </p:spPr>
          <p:txBody>
            <a:bodyPr/>
            <a:lstStyle/>
            <a:p>
              <a:endParaRPr lang="en-US"/>
            </a:p>
          </p:txBody>
        </p:sp>
        <p:sp>
          <p:nvSpPr>
            <p:cNvPr id="16484" name="Rectangle 77"/>
            <p:cNvSpPr>
              <a:spLocks noChangeArrowheads="1"/>
            </p:cNvSpPr>
            <p:nvPr/>
          </p:nvSpPr>
          <p:spPr bwMode="auto">
            <a:xfrm>
              <a:off x="5547" y="3354"/>
              <a:ext cx="28" cy="134"/>
            </a:xfrm>
            <a:prstGeom prst="rect">
              <a:avLst/>
            </a:prstGeom>
            <a:noFill/>
            <a:ln w="9525">
              <a:noFill/>
              <a:miter lim="800000"/>
              <a:headEnd/>
              <a:tailEnd/>
            </a:ln>
          </p:spPr>
          <p:txBody>
            <a:bodyPr wrap="none" lIns="0" tIns="0" rIns="0" bIns="0">
              <a:spAutoFit/>
            </a:bodyPr>
            <a:lstStyle/>
            <a:p>
              <a:r>
                <a:rPr lang="en-US" sz="1400">
                  <a:solidFill>
                    <a:srgbClr val="000000"/>
                  </a:solidFill>
                </a:rPr>
                <a:t> </a:t>
              </a:r>
              <a:endParaRPr lang="en-US" sz="1400"/>
            </a:p>
          </p:txBody>
        </p:sp>
        <p:sp>
          <p:nvSpPr>
            <p:cNvPr id="16485" name="Rectangle 78"/>
            <p:cNvSpPr>
              <a:spLocks noChangeArrowheads="1"/>
            </p:cNvSpPr>
            <p:nvPr/>
          </p:nvSpPr>
          <p:spPr bwMode="auto">
            <a:xfrm>
              <a:off x="4256" y="3501"/>
              <a:ext cx="974" cy="187"/>
            </a:xfrm>
            <a:prstGeom prst="rect">
              <a:avLst/>
            </a:prstGeom>
            <a:noFill/>
            <a:ln w="9525">
              <a:noFill/>
              <a:miter lim="800000"/>
              <a:headEnd/>
              <a:tailEnd/>
            </a:ln>
          </p:spPr>
          <p:txBody>
            <a:bodyPr/>
            <a:lstStyle/>
            <a:p>
              <a:endParaRPr lang="en-US"/>
            </a:p>
          </p:txBody>
        </p:sp>
        <p:sp>
          <p:nvSpPr>
            <p:cNvPr id="16486" name="Rectangle 79"/>
            <p:cNvSpPr>
              <a:spLocks noChangeArrowheads="1"/>
            </p:cNvSpPr>
            <p:nvPr/>
          </p:nvSpPr>
          <p:spPr bwMode="auto">
            <a:xfrm>
              <a:off x="3676" y="2553"/>
              <a:ext cx="2072" cy="310"/>
            </a:xfrm>
            <a:prstGeom prst="rect">
              <a:avLst/>
            </a:prstGeom>
            <a:noFill/>
            <a:ln w="9525">
              <a:noFill/>
              <a:miter lim="800000"/>
              <a:headEnd/>
              <a:tailEnd/>
            </a:ln>
          </p:spPr>
          <p:txBody>
            <a:bodyPr wrap="none" lIns="0" tIns="0" rIns="0" bIns="0">
              <a:spAutoFit/>
            </a:bodyPr>
            <a:lstStyle/>
            <a:p>
              <a:r>
                <a:rPr lang="en-US" sz="1600" dirty="0">
                  <a:solidFill>
                    <a:srgbClr val="000000"/>
                  </a:solidFill>
                </a:rPr>
                <a:t>outputs are available and may be shown</a:t>
              </a:r>
            </a:p>
            <a:p>
              <a:r>
                <a:rPr lang="en-US" sz="1600" dirty="0">
                  <a:solidFill>
                    <a:srgbClr val="000000"/>
                  </a:solidFill>
                </a:rPr>
                <a:t>in one of the two manners below:</a:t>
              </a:r>
              <a:endParaRPr lang="en-US" sz="1600" dirty="0"/>
            </a:p>
          </p:txBody>
        </p:sp>
        <p:sp>
          <p:nvSpPr>
            <p:cNvPr id="16487" name="Rectangle 80"/>
            <p:cNvSpPr>
              <a:spLocks noChangeArrowheads="1"/>
            </p:cNvSpPr>
            <p:nvPr/>
          </p:nvSpPr>
          <p:spPr bwMode="auto">
            <a:xfrm>
              <a:off x="5195" y="3493"/>
              <a:ext cx="28" cy="134"/>
            </a:xfrm>
            <a:prstGeom prst="rect">
              <a:avLst/>
            </a:prstGeom>
            <a:noFill/>
            <a:ln w="9525">
              <a:noFill/>
              <a:miter lim="800000"/>
              <a:headEnd/>
              <a:tailEnd/>
            </a:ln>
          </p:spPr>
          <p:txBody>
            <a:bodyPr wrap="none" lIns="0" tIns="0" rIns="0" bIns="0">
              <a:spAutoFit/>
            </a:bodyPr>
            <a:lstStyle/>
            <a:p>
              <a:r>
                <a:rPr lang="en-US" sz="1400">
                  <a:solidFill>
                    <a:srgbClr val="000000"/>
                  </a:solidFill>
                </a:rPr>
                <a:t> </a:t>
              </a:r>
              <a:endParaRPr lang="en-US" sz="1400"/>
            </a:p>
          </p:txBody>
        </p:sp>
      </p:grpSp>
      <p:sp>
        <p:nvSpPr>
          <p:cNvPr id="16392" name="Rectangle 69"/>
          <p:cNvSpPr>
            <a:spLocks noChangeArrowheads="1"/>
          </p:cNvSpPr>
          <p:nvPr/>
        </p:nvSpPr>
        <p:spPr bwMode="auto">
          <a:xfrm>
            <a:off x="5894387" y="4465637"/>
            <a:ext cx="147476" cy="246221"/>
          </a:xfrm>
          <a:prstGeom prst="rect">
            <a:avLst/>
          </a:prstGeom>
          <a:noFill/>
          <a:ln w="9525">
            <a:noFill/>
            <a:miter lim="800000"/>
            <a:headEnd/>
            <a:tailEnd/>
          </a:ln>
        </p:spPr>
        <p:txBody>
          <a:bodyPr wrap="none" lIns="0" tIns="0" rIns="0" bIns="0">
            <a:spAutoFit/>
          </a:bodyPr>
          <a:lstStyle/>
          <a:p>
            <a:r>
              <a:rPr lang="en-US" sz="1600" dirty="0">
                <a:solidFill>
                  <a:srgbClr val="000000"/>
                </a:solidFill>
              </a:rPr>
              <a:t>A</a:t>
            </a:r>
            <a:endParaRPr lang="en-US" sz="1600" dirty="0"/>
          </a:p>
        </p:txBody>
      </p:sp>
      <p:grpSp>
        <p:nvGrpSpPr>
          <p:cNvPr id="3" name="Group 117"/>
          <p:cNvGrpSpPr>
            <a:grpSpLocks/>
          </p:cNvGrpSpPr>
          <p:nvPr/>
        </p:nvGrpSpPr>
        <p:grpSpPr bwMode="auto">
          <a:xfrm>
            <a:off x="5989638" y="5186362"/>
            <a:ext cx="2244158" cy="1582737"/>
            <a:chOff x="6424610" y="4970464"/>
            <a:chExt cx="1613194" cy="1031872"/>
          </a:xfrm>
        </p:grpSpPr>
        <p:sp>
          <p:nvSpPr>
            <p:cNvPr id="96" name="Arc 95"/>
            <p:cNvSpPr/>
            <p:nvPr/>
          </p:nvSpPr>
          <p:spPr>
            <a:xfrm>
              <a:off x="6553213" y="5014914"/>
              <a:ext cx="868474" cy="3952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7" name="Arc 96"/>
            <p:cNvSpPr/>
            <p:nvPr/>
          </p:nvSpPr>
          <p:spPr>
            <a:xfrm flipV="1">
              <a:off x="6553213" y="5014914"/>
              <a:ext cx="868474" cy="3952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8" name="Arc 97"/>
            <p:cNvSpPr/>
            <p:nvPr/>
          </p:nvSpPr>
          <p:spPr>
            <a:xfrm>
              <a:off x="6885044" y="5014914"/>
              <a:ext cx="166708" cy="3952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9" name="Arc 98"/>
            <p:cNvSpPr/>
            <p:nvPr/>
          </p:nvSpPr>
          <p:spPr>
            <a:xfrm flipV="1">
              <a:off x="6885044" y="5014914"/>
              <a:ext cx="166708" cy="3952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0" name="Arc 99"/>
            <p:cNvSpPr/>
            <p:nvPr/>
          </p:nvSpPr>
          <p:spPr>
            <a:xfrm>
              <a:off x="6835825" y="5014914"/>
              <a:ext cx="166709" cy="3952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1" name="Arc 100"/>
            <p:cNvSpPr/>
            <p:nvPr/>
          </p:nvSpPr>
          <p:spPr>
            <a:xfrm flipV="1">
              <a:off x="6835825" y="5014914"/>
              <a:ext cx="166709" cy="3952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02" name="Straight Connector 101"/>
            <p:cNvCxnSpPr/>
            <p:nvPr/>
          </p:nvCxnSpPr>
          <p:spPr>
            <a:xfrm rot="10800000">
              <a:off x="6553213" y="5105401"/>
              <a:ext cx="44138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a:off x="6553213" y="5260975"/>
              <a:ext cx="44138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7421687" y="5181600"/>
              <a:ext cx="442969"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403" name="Rectangle 69"/>
            <p:cNvSpPr>
              <a:spLocks noChangeArrowheads="1"/>
            </p:cNvSpPr>
            <p:nvPr/>
          </p:nvSpPr>
          <p:spPr bwMode="auto">
            <a:xfrm>
              <a:off x="6424611" y="4970464"/>
              <a:ext cx="106012" cy="321050"/>
            </a:xfrm>
            <a:prstGeom prst="rect">
              <a:avLst/>
            </a:prstGeom>
            <a:noFill/>
            <a:ln w="9525">
              <a:noFill/>
              <a:miter lim="800000"/>
              <a:headEnd/>
              <a:tailEnd/>
            </a:ln>
          </p:spPr>
          <p:txBody>
            <a:bodyPr wrap="none" lIns="0" tIns="0" rIns="0" bIns="0">
              <a:spAutoFit/>
            </a:bodyPr>
            <a:lstStyle/>
            <a:p>
              <a:r>
                <a:rPr lang="en-US" sz="1600" dirty="0">
                  <a:solidFill>
                    <a:srgbClr val="000000"/>
                  </a:solidFill>
                </a:rPr>
                <a:t>A</a:t>
              </a:r>
            </a:p>
            <a:p>
              <a:r>
                <a:rPr lang="en-US" sz="1600" dirty="0">
                  <a:solidFill>
                    <a:srgbClr val="000000"/>
                  </a:solidFill>
                </a:rPr>
                <a:t>0</a:t>
              </a:r>
              <a:endParaRPr lang="en-US" sz="1600" dirty="0"/>
            </a:p>
          </p:txBody>
        </p:sp>
        <p:sp>
          <p:nvSpPr>
            <p:cNvPr id="16404" name="Rectangle 69"/>
            <p:cNvSpPr>
              <a:spLocks noChangeArrowheads="1"/>
            </p:cNvSpPr>
            <p:nvPr/>
          </p:nvSpPr>
          <p:spPr bwMode="auto">
            <a:xfrm>
              <a:off x="7898605" y="5075237"/>
              <a:ext cx="106012" cy="160525"/>
            </a:xfrm>
            <a:prstGeom prst="rect">
              <a:avLst/>
            </a:prstGeom>
            <a:noFill/>
            <a:ln w="9525">
              <a:noFill/>
              <a:miter lim="800000"/>
              <a:headEnd/>
              <a:tailEnd/>
            </a:ln>
          </p:spPr>
          <p:txBody>
            <a:bodyPr wrap="none" lIns="0" tIns="0" rIns="0" bIns="0">
              <a:spAutoFit/>
            </a:bodyPr>
            <a:lstStyle/>
            <a:p>
              <a:r>
                <a:rPr lang="en-US" sz="1600">
                  <a:solidFill>
                    <a:srgbClr val="000000"/>
                  </a:solidFill>
                </a:rPr>
                <a:t>A</a:t>
              </a:r>
              <a:endParaRPr lang="en-US" sz="1600"/>
            </a:p>
          </p:txBody>
        </p:sp>
        <p:sp>
          <p:nvSpPr>
            <p:cNvPr id="107" name="Arc 106"/>
            <p:cNvSpPr/>
            <p:nvPr/>
          </p:nvSpPr>
          <p:spPr>
            <a:xfrm>
              <a:off x="6553213" y="5607049"/>
              <a:ext cx="868474" cy="395287"/>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8" name="Arc 107"/>
            <p:cNvSpPr/>
            <p:nvPr/>
          </p:nvSpPr>
          <p:spPr>
            <a:xfrm flipV="1">
              <a:off x="6553213" y="5607049"/>
              <a:ext cx="868474" cy="395287"/>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9" name="Arc 108"/>
            <p:cNvSpPr/>
            <p:nvPr/>
          </p:nvSpPr>
          <p:spPr>
            <a:xfrm>
              <a:off x="6885044" y="5607049"/>
              <a:ext cx="166708" cy="395287"/>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0" name="Arc 109"/>
            <p:cNvSpPr/>
            <p:nvPr/>
          </p:nvSpPr>
          <p:spPr>
            <a:xfrm flipV="1">
              <a:off x="6885044" y="5607049"/>
              <a:ext cx="166708" cy="395287"/>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1" name="Arc 110"/>
            <p:cNvSpPr/>
            <p:nvPr/>
          </p:nvSpPr>
          <p:spPr>
            <a:xfrm>
              <a:off x="6835825" y="5607049"/>
              <a:ext cx="166709" cy="395287"/>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2" name="Arc 111"/>
            <p:cNvSpPr/>
            <p:nvPr/>
          </p:nvSpPr>
          <p:spPr>
            <a:xfrm flipV="1">
              <a:off x="6835825" y="5607049"/>
              <a:ext cx="166709" cy="395287"/>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13" name="Straight Connector 112"/>
            <p:cNvCxnSpPr/>
            <p:nvPr/>
          </p:nvCxnSpPr>
          <p:spPr>
            <a:xfrm rot="10800000">
              <a:off x="6553213" y="5697537"/>
              <a:ext cx="441381"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a:off x="6553213" y="5853111"/>
              <a:ext cx="441381"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a:off x="7421687" y="5773737"/>
              <a:ext cx="442969"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414" name="Rectangle 69"/>
            <p:cNvSpPr>
              <a:spLocks noChangeArrowheads="1"/>
            </p:cNvSpPr>
            <p:nvPr/>
          </p:nvSpPr>
          <p:spPr bwMode="auto">
            <a:xfrm>
              <a:off x="6424610" y="5562600"/>
              <a:ext cx="106012" cy="321050"/>
            </a:xfrm>
            <a:prstGeom prst="rect">
              <a:avLst/>
            </a:prstGeom>
            <a:noFill/>
            <a:ln w="9525">
              <a:noFill/>
              <a:miter lim="800000"/>
              <a:headEnd/>
              <a:tailEnd/>
            </a:ln>
          </p:spPr>
          <p:txBody>
            <a:bodyPr wrap="none" lIns="0" tIns="0" rIns="0" bIns="0">
              <a:spAutoFit/>
            </a:bodyPr>
            <a:lstStyle/>
            <a:p>
              <a:r>
                <a:rPr lang="en-US" sz="1600">
                  <a:solidFill>
                    <a:srgbClr val="000000"/>
                  </a:solidFill>
                </a:rPr>
                <a:t>A</a:t>
              </a:r>
            </a:p>
            <a:p>
              <a:r>
                <a:rPr lang="en-US" sz="1600">
                  <a:solidFill>
                    <a:srgbClr val="000000"/>
                  </a:solidFill>
                </a:rPr>
                <a:t>1</a:t>
              </a:r>
              <a:endParaRPr lang="en-US" sz="1600"/>
            </a:p>
          </p:txBody>
        </p:sp>
        <p:sp>
          <p:nvSpPr>
            <p:cNvPr id="16415" name="Rectangle 69"/>
            <p:cNvSpPr>
              <a:spLocks noChangeArrowheads="1"/>
            </p:cNvSpPr>
            <p:nvPr/>
          </p:nvSpPr>
          <p:spPr bwMode="auto">
            <a:xfrm>
              <a:off x="7898605" y="5667373"/>
              <a:ext cx="139199" cy="160525"/>
            </a:xfrm>
            <a:prstGeom prst="rect">
              <a:avLst/>
            </a:prstGeom>
            <a:noFill/>
            <a:ln w="9525">
              <a:noFill/>
              <a:miter lim="800000"/>
              <a:headEnd/>
              <a:tailEnd/>
            </a:ln>
          </p:spPr>
          <p:txBody>
            <a:bodyPr wrap="none" lIns="0" tIns="0" rIns="0" bIns="0">
              <a:spAutoFit/>
            </a:bodyPr>
            <a:lstStyle/>
            <a:p>
              <a:r>
                <a:rPr lang="en-US" sz="1600">
                  <a:solidFill>
                    <a:srgbClr val="000000"/>
                  </a:solidFill>
                </a:rPr>
                <a:t>A’</a:t>
              </a:r>
              <a:endParaRPr lang="en-US" sz="1600"/>
            </a:p>
          </p:txBody>
        </p:sp>
      </p:grpSp>
      <p:sp>
        <p:nvSpPr>
          <p:cNvPr id="105"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6"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6"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0" y="381000"/>
            <a:ext cx="9144000" cy="838200"/>
          </a:xfrm>
          <a:prstGeom prst="rect">
            <a:avLst/>
          </a:prstGeom>
          <a:noFill/>
          <a:ln w="9525">
            <a:noFill/>
            <a:miter lim="800000"/>
            <a:headEnd/>
            <a:tailEnd/>
          </a:ln>
        </p:spPr>
        <p:txBody>
          <a:bodyPr/>
          <a:lstStyle/>
          <a:p>
            <a:pPr>
              <a:spcBef>
                <a:spcPct val="20000"/>
              </a:spcBef>
              <a:tabLst>
                <a:tab pos="1143000" algn="l"/>
              </a:tabLst>
            </a:pPr>
            <a:r>
              <a:rPr lang="en-US" sz="2200" b="1" i="1" u="sng" dirty="0">
                <a:solidFill>
                  <a:srgbClr val="FF0000"/>
                </a:solidFill>
              </a:rPr>
              <a:t>Example</a:t>
            </a:r>
            <a:r>
              <a:rPr lang="en-US" sz="2200" i="1" dirty="0">
                <a:solidFill>
                  <a:srgbClr val="FF0000"/>
                </a:solidFill>
              </a:rPr>
              <a:t>:  </a:t>
            </a:r>
            <a:r>
              <a:rPr lang="en-US" sz="2200" dirty="0">
                <a:solidFill>
                  <a:srgbClr val="0000FF"/>
                </a:solidFill>
              </a:rPr>
              <a:t>Use the PLA shown in Figure 5-8 in the text to implement </a:t>
            </a:r>
          </a:p>
          <a:p>
            <a:pPr>
              <a:spcBef>
                <a:spcPct val="20000"/>
              </a:spcBef>
              <a:tabLst>
                <a:tab pos="1143000" algn="l"/>
              </a:tabLst>
            </a:pPr>
            <a:r>
              <a:rPr lang="en-US" sz="2200" dirty="0">
                <a:solidFill>
                  <a:srgbClr val="0000FF"/>
                </a:solidFill>
              </a:rPr>
              <a:t>F1(A,B,C) = </a:t>
            </a:r>
            <a:r>
              <a:rPr lang="en-US" sz="2200" dirty="0">
                <a:solidFill>
                  <a:srgbClr val="0000FF"/>
                </a:solidFill>
                <a:sym typeface="Symbol" pitchFamily="18" charset="2"/>
              </a:rPr>
              <a:t></a:t>
            </a:r>
            <a:r>
              <a:rPr lang="en-US" sz="2200" dirty="0">
                <a:solidFill>
                  <a:srgbClr val="0000FF"/>
                </a:solidFill>
              </a:rPr>
              <a:t>(0,1,2,6) and F2(A,B,C) = </a:t>
            </a:r>
            <a:r>
              <a:rPr lang="en-US" sz="2200" dirty="0">
                <a:solidFill>
                  <a:srgbClr val="0000FF"/>
                </a:solidFill>
                <a:sym typeface="Symbol" pitchFamily="18" charset="2"/>
              </a:rPr>
              <a:t></a:t>
            </a:r>
            <a:r>
              <a:rPr lang="en-US" sz="2200" dirty="0">
                <a:solidFill>
                  <a:srgbClr val="0000FF"/>
                </a:solidFill>
              </a:rPr>
              <a:t>(0,1,3,5,7).</a:t>
            </a:r>
          </a:p>
        </p:txBody>
      </p:sp>
      <p:pic>
        <p:nvPicPr>
          <p:cNvPr id="17414" name="Picture 9" descr="Fig4-24"/>
          <p:cNvPicPr>
            <a:picLocks noChangeAspect="1" noChangeArrowheads="1"/>
          </p:cNvPicPr>
          <p:nvPr/>
        </p:nvPicPr>
        <p:blipFill>
          <a:blip r:embed="rId2" cstate="print"/>
          <a:srcRect l="9143" t="5434" r="2856" b="4924"/>
          <a:stretch>
            <a:fillRect/>
          </a:stretch>
        </p:blipFill>
        <p:spPr bwMode="auto">
          <a:xfrm>
            <a:off x="495300" y="1371600"/>
            <a:ext cx="6210300" cy="5323114"/>
          </a:xfrm>
          <a:prstGeom prst="rect">
            <a:avLst/>
          </a:prstGeom>
          <a:noFill/>
          <a:ln w="9525">
            <a:noFill/>
            <a:miter lim="800000"/>
            <a:headEnd/>
            <a:tailEnd/>
          </a:ln>
        </p:spPr>
      </p:pic>
      <p:sp>
        <p:nvSpPr>
          <p:cNvPr id="8"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0" y="381000"/>
            <a:ext cx="9144000" cy="3886200"/>
          </a:xfrm>
          <a:prstGeom prst="rect">
            <a:avLst/>
          </a:prstGeom>
          <a:noFill/>
          <a:ln w="9525">
            <a:noFill/>
            <a:miter lim="800000"/>
            <a:headEnd/>
            <a:tailEnd/>
          </a:ln>
        </p:spPr>
        <p:txBody>
          <a:bodyPr/>
          <a:lstStyle/>
          <a:p>
            <a:pPr marL="177800" indent="-177800">
              <a:spcBef>
                <a:spcPct val="20000"/>
              </a:spcBef>
              <a:tabLst>
                <a:tab pos="177800" algn="l"/>
                <a:tab pos="1143000" algn="l"/>
              </a:tabLst>
            </a:pPr>
            <a:r>
              <a:rPr lang="en-US" sz="2200" b="1" u="sng" dirty="0">
                <a:solidFill>
                  <a:schemeClr val="accent2"/>
                </a:solidFill>
              </a:rPr>
              <a:t>Programmable Array Logic (PAL’s)</a:t>
            </a:r>
          </a:p>
          <a:p>
            <a:pPr marL="219075" indent="-219075">
              <a:spcBef>
                <a:spcPct val="20000"/>
              </a:spcBef>
              <a:buFont typeface="Symbol" pitchFamily="18" charset="2"/>
              <a:buChar char="·"/>
              <a:tabLst>
                <a:tab pos="177800" algn="l"/>
                <a:tab pos="1143000" algn="l"/>
              </a:tabLst>
            </a:pPr>
            <a:r>
              <a:rPr lang="en-US" sz="2200" dirty="0">
                <a:solidFill>
                  <a:schemeClr val="accent2"/>
                </a:solidFill>
              </a:rPr>
              <a:t>contain fixed OR gates with programmable AND’s only</a:t>
            </a:r>
          </a:p>
          <a:p>
            <a:pPr marL="219075" indent="-219075">
              <a:spcBef>
                <a:spcPct val="20000"/>
              </a:spcBef>
              <a:buFont typeface="Symbol" pitchFamily="18" charset="2"/>
              <a:buChar char="·"/>
              <a:tabLst>
                <a:tab pos="231775" algn="l"/>
                <a:tab pos="1143000" algn="l"/>
              </a:tabLst>
            </a:pPr>
            <a:r>
              <a:rPr lang="en-US" sz="2200" dirty="0">
                <a:solidFill>
                  <a:schemeClr val="accent2"/>
                </a:solidFill>
              </a:rPr>
              <a:t>there are no shared product terms except through feedback connections</a:t>
            </a:r>
          </a:p>
          <a:p>
            <a:pPr marL="219075" indent="-219075">
              <a:spcBef>
                <a:spcPct val="20000"/>
              </a:spcBef>
              <a:buFont typeface="Symbol" pitchFamily="18" charset="2"/>
              <a:buChar char="·"/>
              <a:tabLst>
                <a:tab pos="231775" algn="l"/>
                <a:tab pos="1143000" algn="l"/>
              </a:tabLst>
            </a:pPr>
            <a:r>
              <a:rPr lang="en-US" sz="2200" dirty="0">
                <a:solidFill>
                  <a:schemeClr val="accent2"/>
                </a:solidFill>
              </a:rPr>
              <a:t>each OR has a fixed number of product terms, so if more product terms are required, they must be obtained through feedback</a:t>
            </a:r>
          </a:p>
          <a:p>
            <a:pPr marL="219075" indent="-219075">
              <a:spcBef>
                <a:spcPct val="20000"/>
              </a:spcBef>
              <a:buFont typeface="Symbol" pitchFamily="18" charset="2"/>
              <a:buChar char="·"/>
              <a:tabLst>
                <a:tab pos="231775" algn="l"/>
                <a:tab pos="1143000" algn="l"/>
              </a:tabLst>
            </a:pPr>
            <a:r>
              <a:rPr lang="en-US" sz="2200" dirty="0">
                <a:solidFill>
                  <a:schemeClr val="accent2"/>
                </a:solidFill>
              </a:rPr>
              <a:t>Figure 5-10 in the text shows a small PAL (for illustration) that uses 4 </a:t>
            </a:r>
            <a:r>
              <a:rPr lang="en-US" sz="2200" b="1" i="1" u="sng" dirty="0">
                <a:solidFill>
                  <a:schemeClr val="accent2"/>
                </a:solidFill>
              </a:rPr>
              <a:t>macrocells</a:t>
            </a:r>
            <a:r>
              <a:rPr lang="en-US" sz="2200" dirty="0">
                <a:solidFill>
                  <a:schemeClr val="accent2"/>
                </a:solidFill>
              </a:rPr>
              <a:t>, each containing 3 product terms and a fixed OR gate.  The following notation is used to indicate programmed connections in the array:</a:t>
            </a:r>
          </a:p>
          <a:p>
            <a:pPr marL="219075" indent="-219075">
              <a:spcBef>
                <a:spcPct val="20000"/>
              </a:spcBef>
              <a:buFont typeface="Symbol" pitchFamily="18" charset="2"/>
              <a:buChar char="·"/>
              <a:tabLst>
                <a:tab pos="231775" algn="l"/>
                <a:tab pos="1143000" algn="l"/>
              </a:tabLst>
            </a:pPr>
            <a:r>
              <a:rPr lang="en-US" sz="2200" dirty="0">
                <a:solidFill>
                  <a:schemeClr val="accent2"/>
                </a:solidFill>
              </a:rPr>
              <a:t>The Lattice GAL22V10 is a PAL that contains 10 macrocells and 22 input/output connections.  It used to be used in some labs for this course.</a:t>
            </a:r>
          </a:p>
        </p:txBody>
      </p:sp>
      <p:sp>
        <p:nvSpPr>
          <p:cNvPr id="7"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F7AFE4B4-5197-4955-B027-05985E1A45DF}" type="slidenum">
              <a:rPr lang="en-US" smtClean="0"/>
              <a:pPr/>
              <a:t>45</a:t>
            </a:fld>
            <a:endParaRPr lang="en-US"/>
          </a:p>
        </p:txBody>
      </p:sp>
      <p:sp>
        <p:nvSpPr>
          <p:cNvPr id="19461" name="Rectangle 6"/>
          <p:cNvSpPr>
            <a:spLocks noChangeArrowheads="1"/>
          </p:cNvSpPr>
          <p:nvPr/>
        </p:nvSpPr>
        <p:spPr bwMode="auto">
          <a:xfrm>
            <a:off x="0" y="380998"/>
            <a:ext cx="4419600" cy="2362201"/>
          </a:xfrm>
          <a:prstGeom prst="rect">
            <a:avLst/>
          </a:prstGeom>
          <a:noFill/>
          <a:ln w="9525">
            <a:noFill/>
            <a:miter lim="800000"/>
            <a:headEnd/>
            <a:tailEnd/>
          </a:ln>
        </p:spPr>
        <p:txBody>
          <a:bodyPr/>
          <a:lstStyle/>
          <a:p>
            <a:pPr>
              <a:spcBef>
                <a:spcPct val="20000"/>
              </a:spcBef>
              <a:tabLst>
                <a:tab pos="1143000" algn="l"/>
              </a:tabLst>
            </a:pPr>
            <a:r>
              <a:rPr lang="en-US" sz="2200" b="1" i="1" u="sng" dirty="0">
                <a:solidFill>
                  <a:srgbClr val="FF0000"/>
                </a:solidFill>
              </a:rPr>
              <a:t>Example</a:t>
            </a:r>
            <a:r>
              <a:rPr lang="en-US" sz="2200" b="1" i="1" dirty="0">
                <a:solidFill>
                  <a:srgbClr val="FF0000"/>
                </a:solidFill>
              </a:rPr>
              <a:t>:   </a:t>
            </a:r>
            <a:r>
              <a:rPr lang="en-US" sz="2200" dirty="0">
                <a:solidFill>
                  <a:srgbClr val="0000FF"/>
                </a:solidFill>
              </a:rPr>
              <a:t>Use the PAL shown in Figure 5-10 in the text to implement  the following functions: </a:t>
            </a:r>
          </a:p>
          <a:p>
            <a:pPr>
              <a:spcBef>
                <a:spcPct val="20000"/>
              </a:spcBef>
              <a:tabLst>
                <a:tab pos="1143000" algn="l"/>
              </a:tabLst>
            </a:pPr>
            <a:r>
              <a:rPr lang="en-US" sz="2200" dirty="0">
                <a:solidFill>
                  <a:srgbClr val="0000FF"/>
                </a:solidFill>
              </a:rPr>
              <a:t>F1(A,B,C,D) = </a:t>
            </a:r>
            <a:r>
              <a:rPr lang="en-US" sz="2200" dirty="0">
                <a:solidFill>
                  <a:srgbClr val="0000FF"/>
                </a:solidFill>
                <a:sym typeface="Symbol" pitchFamily="18" charset="2"/>
              </a:rPr>
              <a:t></a:t>
            </a:r>
            <a:r>
              <a:rPr lang="en-US" sz="2200" dirty="0">
                <a:solidFill>
                  <a:srgbClr val="0000FF"/>
                </a:solidFill>
              </a:rPr>
              <a:t>(2,3,5-7,10,12-14)  F2(A,B,C,D) = </a:t>
            </a:r>
            <a:r>
              <a:rPr lang="en-US" sz="2200" dirty="0">
                <a:solidFill>
                  <a:srgbClr val="0000FF"/>
                </a:solidFill>
                <a:sym typeface="Symbol" pitchFamily="18" charset="2"/>
              </a:rPr>
              <a:t></a:t>
            </a:r>
            <a:r>
              <a:rPr lang="en-US" sz="2200" dirty="0">
                <a:solidFill>
                  <a:srgbClr val="0000FF"/>
                </a:solidFill>
              </a:rPr>
              <a:t>(2,3,6,7,9 -14)</a:t>
            </a:r>
          </a:p>
        </p:txBody>
      </p:sp>
      <p:pic>
        <p:nvPicPr>
          <p:cNvPr id="19462" name="Picture 8" descr="Fig4-26"/>
          <p:cNvPicPr>
            <a:picLocks noChangeAspect="1" noChangeArrowheads="1"/>
          </p:cNvPicPr>
          <p:nvPr/>
        </p:nvPicPr>
        <p:blipFill>
          <a:blip r:embed="rId2" cstate="print"/>
          <a:srcRect l="6583" r="13737" b="3448"/>
          <a:stretch>
            <a:fillRect/>
          </a:stretch>
        </p:blipFill>
        <p:spPr bwMode="auto">
          <a:xfrm>
            <a:off x="4476750" y="381000"/>
            <a:ext cx="4366765" cy="6324600"/>
          </a:xfrm>
          <a:prstGeom prst="rect">
            <a:avLst/>
          </a:prstGeom>
          <a:noFill/>
          <a:ln w="9525">
            <a:noFill/>
            <a:miter lim="800000"/>
            <a:headEnd/>
            <a:tailEnd/>
          </a:ln>
        </p:spPr>
      </p:pic>
      <p:sp>
        <p:nvSpPr>
          <p:cNvPr id="8"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6"/>
          <p:cNvSpPr>
            <a:spLocks noChangeArrowheads="1"/>
          </p:cNvSpPr>
          <p:nvPr/>
        </p:nvSpPr>
        <p:spPr bwMode="auto">
          <a:xfrm>
            <a:off x="0" y="457200"/>
            <a:ext cx="2971800" cy="6400800"/>
          </a:xfrm>
          <a:prstGeom prst="rect">
            <a:avLst/>
          </a:prstGeom>
          <a:noFill/>
          <a:ln w="9525">
            <a:noFill/>
            <a:miter lim="800000"/>
            <a:headEnd/>
            <a:tailEnd/>
          </a:ln>
        </p:spPr>
        <p:txBody>
          <a:bodyPr/>
          <a:lstStyle/>
          <a:p>
            <a:pPr>
              <a:spcBef>
                <a:spcPct val="20000"/>
              </a:spcBef>
              <a:tabLst>
                <a:tab pos="292100" algn="l"/>
                <a:tab pos="1143000" algn="l"/>
              </a:tabLst>
            </a:pPr>
            <a:r>
              <a:rPr lang="en-US" sz="2200" b="1" i="1" u="sng" dirty="0">
                <a:solidFill>
                  <a:srgbClr val="FF0000"/>
                </a:solidFill>
              </a:rPr>
              <a:t>PAL Example</a:t>
            </a:r>
            <a:r>
              <a:rPr lang="en-US" sz="2200" b="1" i="1" dirty="0">
                <a:solidFill>
                  <a:srgbClr val="FF0000"/>
                </a:solidFill>
              </a:rPr>
              <a:t> </a:t>
            </a:r>
          </a:p>
          <a:p>
            <a:pPr>
              <a:spcBef>
                <a:spcPct val="20000"/>
              </a:spcBef>
              <a:tabLst>
                <a:tab pos="292100" algn="l"/>
                <a:tab pos="1143000" algn="l"/>
              </a:tabLst>
            </a:pPr>
            <a:r>
              <a:rPr lang="en-US" sz="2200" dirty="0">
                <a:solidFill>
                  <a:srgbClr val="0000FF"/>
                </a:solidFill>
              </a:rPr>
              <a:t>Shown to the right is the “fuse map” for the GAL22V10.  This device was previously used in the lab for this course, but has been replaced with an FPGA (to be introduced later).</a:t>
            </a:r>
          </a:p>
          <a:p>
            <a:pPr>
              <a:spcBef>
                <a:spcPct val="20000"/>
              </a:spcBef>
              <a:tabLst>
                <a:tab pos="292100" algn="l"/>
                <a:tab pos="1143000" algn="l"/>
              </a:tabLst>
            </a:pPr>
            <a:r>
              <a:rPr lang="en-US" sz="2200" dirty="0">
                <a:solidFill>
                  <a:srgbClr val="0000FF"/>
                </a:solidFill>
              </a:rPr>
              <a:t>Note that this is a PAL as the number of product (AND) terms for each of the fixed OR gates. </a:t>
            </a:r>
          </a:p>
          <a:p>
            <a:pPr>
              <a:spcBef>
                <a:spcPct val="20000"/>
              </a:spcBef>
              <a:tabLst>
                <a:tab pos="292100" algn="l"/>
                <a:tab pos="1143000" algn="l"/>
              </a:tabLst>
            </a:pPr>
            <a:r>
              <a:rPr lang="en-US" sz="2200" dirty="0">
                <a:solidFill>
                  <a:srgbClr val="0000FF"/>
                </a:solidFill>
              </a:rPr>
              <a:t>(OLMC stands for “Output Logic </a:t>
            </a:r>
            <a:r>
              <a:rPr lang="en-US" sz="2200" dirty="0" err="1">
                <a:solidFill>
                  <a:srgbClr val="0000FF"/>
                </a:solidFill>
              </a:rPr>
              <a:t>MacroCell</a:t>
            </a:r>
            <a:r>
              <a:rPr lang="en-US" sz="2200" dirty="0">
                <a:solidFill>
                  <a:srgbClr val="0000FF"/>
                </a:solidFill>
              </a:rPr>
              <a:t>”)</a:t>
            </a:r>
          </a:p>
        </p:txBody>
      </p:sp>
      <p:pic>
        <p:nvPicPr>
          <p:cNvPr id="20486" name="Picture 7" descr="Gal22V10 Fuse Map"/>
          <p:cNvPicPr>
            <a:picLocks noChangeAspect="1" noChangeArrowheads="1"/>
          </p:cNvPicPr>
          <p:nvPr/>
        </p:nvPicPr>
        <p:blipFill>
          <a:blip r:embed="rId2" cstate="print"/>
          <a:srcRect l="10857" t="12122" r="15674" b="16739"/>
          <a:stretch>
            <a:fillRect/>
          </a:stretch>
        </p:blipFill>
        <p:spPr bwMode="auto">
          <a:xfrm>
            <a:off x="2971800" y="0"/>
            <a:ext cx="5486400" cy="6868414"/>
          </a:xfrm>
          <a:prstGeom prst="rect">
            <a:avLst/>
          </a:prstGeom>
          <a:noFill/>
          <a:ln w="9525">
            <a:noFill/>
            <a:miter lim="800000"/>
            <a:headEnd/>
            <a:tailEnd/>
          </a:ln>
        </p:spPr>
      </p:pic>
      <p:sp>
        <p:nvSpPr>
          <p:cNvPr id="8" name="Slide Number Placeholder 5"/>
          <p:cNvSpPr txBox="1">
            <a:spLocks/>
          </p:cNvSpPr>
          <p:nvPr/>
        </p:nvSpPr>
        <p:spPr bwMode="auto">
          <a:xfrm>
            <a:off x="8544464" y="6487125"/>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2667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a:t>
            </a:r>
            <a:endParaRPr lang="en-US" sz="3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ChangeArrowheads="1"/>
          </p:cNvSpPr>
          <p:nvPr/>
        </p:nvSpPr>
        <p:spPr bwMode="auto">
          <a:xfrm>
            <a:off x="0" y="228600"/>
            <a:ext cx="1600200" cy="5334000"/>
          </a:xfrm>
          <a:prstGeom prst="rect">
            <a:avLst/>
          </a:prstGeom>
          <a:noFill/>
          <a:ln w="9525">
            <a:noFill/>
            <a:miter lim="800000"/>
            <a:headEnd/>
            <a:tailEnd/>
          </a:ln>
        </p:spPr>
        <p:txBody>
          <a:bodyPr/>
          <a:lstStyle/>
          <a:p>
            <a:pPr algn="ctr">
              <a:spcBef>
                <a:spcPct val="20000"/>
              </a:spcBef>
            </a:pPr>
            <a:r>
              <a:rPr lang="en-US" sz="1800" b="1" dirty="0">
                <a:solidFill>
                  <a:schemeClr val="accent2"/>
                </a:solidFill>
                <a:cs typeface="Times New Roman" pitchFamily="18" charset="0"/>
              </a:rPr>
              <a:t>JEDEC file </a:t>
            </a:r>
          </a:p>
          <a:p>
            <a:pPr algn="ctr">
              <a:spcBef>
                <a:spcPct val="20000"/>
              </a:spcBef>
            </a:pPr>
            <a:r>
              <a:rPr lang="en-US" sz="1800" b="1" dirty="0">
                <a:solidFill>
                  <a:schemeClr val="accent2"/>
                </a:solidFill>
                <a:cs typeface="Times New Roman" pitchFamily="18" charset="0"/>
              </a:rPr>
              <a:t>for a</a:t>
            </a:r>
          </a:p>
          <a:p>
            <a:pPr algn="ctr">
              <a:spcBef>
                <a:spcPct val="20000"/>
              </a:spcBef>
            </a:pPr>
            <a:r>
              <a:rPr lang="en-US" sz="1800" b="1" dirty="0">
                <a:solidFill>
                  <a:schemeClr val="accent2"/>
                </a:solidFill>
                <a:cs typeface="Times New Roman" pitchFamily="18" charset="0"/>
              </a:rPr>
              <a:t>GAL22V10</a:t>
            </a:r>
          </a:p>
          <a:p>
            <a:pPr algn="ctr">
              <a:spcBef>
                <a:spcPct val="20000"/>
              </a:spcBef>
            </a:pPr>
            <a:r>
              <a:rPr lang="en-US" sz="1800" b="1" dirty="0">
                <a:solidFill>
                  <a:schemeClr val="accent2"/>
                </a:solidFill>
                <a:cs typeface="Times New Roman" pitchFamily="18" charset="0"/>
              </a:rPr>
              <a:t>used to implement</a:t>
            </a:r>
          </a:p>
          <a:p>
            <a:pPr algn="ctr">
              <a:spcBef>
                <a:spcPct val="20000"/>
              </a:spcBef>
            </a:pPr>
            <a:r>
              <a:rPr lang="en-US" sz="1800" b="1" dirty="0">
                <a:solidFill>
                  <a:schemeClr val="accent2"/>
                </a:solidFill>
                <a:cs typeface="Times New Roman" pitchFamily="18" charset="0"/>
              </a:rPr>
              <a:t>F(A,B,C,D) = </a:t>
            </a:r>
            <a:r>
              <a:rPr lang="en-US" sz="1800" b="1" dirty="0">
                <a:solidFill>
                  <a:schemeClr val="accent2"/>
                </a:solidFill>
                <a:cs typeface="Times New Roman" pitchFamily="18" charset="0"/>
                <a:sym typeface="Symbol" pitchFamily="18" charset="2"/>
              </a:rPr>
              <a:t></a:t>
            </a:r>
            <a:r>
              <a:rPr lang="en-US" sz="1800" b="1" dirty="0">
                <a:solidFill>
                  <a:schemeClr val="accent2"/>
                </a:solidFill>
                <a:cs typeface="Times New Roman" pitchFamily="18" charset="0"/>
              </a:rPr>
              <a:t>(0,1,4,5,10,</a:t>
            </a:r>
          </a:p>
          <a:p>
            <a:pPr algn="ctr">
              <a:spcBef>
                <a:spcPct val="20000"/>
              </a:spcBef>
            </a:pPr>
            <a:r>
              <a:rPr lang="en-US" sz="1800" b="1" dirty="0">
                <a:solidFill>
                  <a:schemeClr val="accent2"/>
                </a:solidFill>
                <a:cs typeface="Times New Roman" pitchFamily="18" charset="0"/>
              </a:rPr>
              <a:t>13,14) = A'C' + BC'D + ACD</a:t>
            </a:r>
            <a:r>
              <a:rPr lang="en-US" sz="1800" b="1" dirty="0"/>
              <a:t>‘</a:t>
            </a:r>
          </a:p>
          <a:p>
            <a:pPr algn="ctr">
              <a:spcBef>
                <a:spcPct val="20000"/>
              </a:spcBef>
            </a:pPr>
            <a:endParaRPr lang="en-US" sz="1800" b="1" dirty="0"/>
          </a:p>
          <a:p>
            <a:pPr algn="ctr">
              <a:spcBef>
                <a:spcPct val="20000"/>
              </a:spcBef>
            </a:pPr>
            <a:r>
              <a:rPr lang="en-US" sz="1800" b="1" dirty="0"/>
              <a:t>Can you spot the area in the fuse map where the function was programmed?</a:t>
            </a:r>
          </a:p>
        </p:txBody>
      </p:sp>
      <p:pic>
        <p:nvPicPr>
          <p:cNvPr id="21508" name="Picture 2"/>
          <p:cNvPicPr>
            <a:picLocks noChangeAspect="1" noChangeArrowheads="1"/>
          </p:cNvPicPr>
          <p:nvPr/>
        </p:nvPicPr>
        <p:blipFill>
          <a:blip r:embed="rId2" cstate="print"/>
          <a:srcRect r="71249" b="4939"/>
          <a:stretch>
            <a:fillRect/>
          </a:stretch>
        </p:blipFill>
        <p:spPr bwMode="auto">
          <a:xfrm>
            <a:off x="1600200" y="0"/>
            <a:ext cx="2590800" cy="6853238"/>
          </a:xfrm>
          <a:prstGeom prst="rect">
            <a:avLst/>
          </a:prstGeom>
          <a:noFill/>
          <a:ln w="9525">
            <a:noFill/>
            <a:miter lim="800000"/>
            <a:headEnd/>
            <a:tailEnd/>
          </a:ln>
        </p:spPr>
      </p:pic>
      <p:pic>
        <p:nvPicPr>
          <p:cNvPr id="21509" name="Picture 3"/>
          <p:cNvPicPr>
            <a:picLocks noChangeAspect="1" noChangeArrowheads="1"/>
          </p:cNvPicPr>
          <p:nvPr/>
        </p:nvPicPr>
        <p:blipFill>
          <a:blip r:embed="rId3" cstate="print"/>
          <a:srcRect r="71713" b="3659"/>
          <a:stretch>
            <a:fillRect/>
          </a:stretch>
        </p:blipFill>
        <p:spPr bwMode="auto">
          <a:xfrm>
            <a:off x="4114800" y="0"/>
            <a:ext cx="2514600" cy="6851650"/>
          </a:xfrm>
          <a:prstGeom prst="rect">
            <a:avLst/>
          </a:prstGeom>
          <a:noFill/>
          <a:ln w="9525">
            <a:noFill/>
            <a:miter lim="800000"/>
            <a:headEnd/>
            <a:tailEnd/>
          </a:ln>
        </p:spPr>
      </p:pic>
      <p:pic>
        <p:nvPicPr>
          <p:cNvPr id="21510" name="Picture 4"/>
          <p:cNvPicPr>
            <a:picLocks noChangeAspect="1" noChangeArrowheads="1"/>
          </p:cNvPicPr>
          <p:nvPr/>
        </p:nvPicPr>
        <p:blipFill>
          <a:blip r:embed="rId4" cstate="print"/>
          <a:srcRect r="71124" b="3448"/>
          <a:stretch>
            <a:fillRect/>
          </a:stretch>
        </p:blipFill>
        <p:spPr bwMode="auto">
          <a:xfrm>
            <a:off x="6629400" y="0"/>
            <a:ext cx="2514600" cy="672623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0" y="381000"/>
            <a:ext cx="9144000" cy="1219200"/>
          </a:xfrm>
          <a:prstGeom prst="rect">
            <a:avLst/>
          </a:prstGeom>
          <a:noFill/>
          <a:ln w="9525">
            <a:noFill/>
            <a:miter lim="800000"/>
            <a:headEnd/>
            <a:tailEnd/>
          </a:ln>
        </p:spPr>
        <p:txBody>
          <a:bodyPr/>
          <a:lstStyle/>
          <a:p>
            <a:pPr>
              <a:spcBef>
                <a:spcPct val="20000"/>
              </a:spcBef>
              <a:tabLst>
                <a:tab pos="571500" algn="l"/>
              </a:tabLst>
            </a:pPr>
            <a:r>
              <a:rPr lang="en-US" sz="2200" b="1" u="sng" dirty="0">
                <a:solidFill>
                  <a:schemeClr val="accent2"/>
                </a:solidFill>
              </a:rPr>
              <a:t>Circuit Design</a:t>
            </a:r>
          </a:p>
          <a:p>
            <a:pPr>
              <a:spcBef>
                <a:spcPct val="20000"/>
              </a:spcBef>
              <a:tabLst>
                <a:tab pos="571500" algn="l"/>
              </a:tabLst>
            </a:pPr>
            <a:r>
              <a:rPr lang="en-US" sz="2200" dirty="0">
                <a:solidFill>
                  <a:schemeClr val="accent2"/>
                </a:solidFill>
              </a:rPr>
              <a:t>Show that decoder outputs are essentially minterms and draw a circuit for a 2x4 decoder (no enable, active-HIGH outputs)</a:t>
            </a:r>
          </a:p>
          <a:p>
            <a:pPr>
              <a:spcBef>
                <a:spcPct val="20000"/>
              </a:spcBef>
              <a:tabLst>
                <a:tab pos="571500" algn="l"/>
              </a:tabLst>
            </a:pPr>
            <a:r>
              <a:rPr lang="en-US" sz="2200" b="1" i="1" u="sng" dirty="0">
                <a:solidFill>
                  <a:srgbClr val="FF0000"/>
                </a:solidFill>
              </a:rPr>
              <a:t>Solution</a:t>
            </a:r>
            <a:r>
              <a:rPr lang="en-US" sz="2200" b="1" dirty="0">
                <a:solidFill>
                  <a:srgbClr val="FF0000"/>
                </a:solidFill>
              </a:rPr>
              <a:t>:</a:t>
            </a:r>
          </a:p>
          <a:p>
            <a:pPr>
              <a:spcBef>
                <a:spcPct val="20000"/>
              </a:spcBef>
              <a:tabLst>
                <a:tab pos="571500" algn="l"/>
              </a:tabLst>
            </a:pPr>
            <a:r>
              <a:rPr lang="en-US" sz="2200" b="1" dirty="0">
                <a:solidFill>
                  <a:schemeClr val="accent6"/>
                </a:solidFill>
              </a:rPr>
              <a:t>D0 is only HIGH when A = 0 and B = 0, so </a:t>
            </a:r>
            <a:r>
              <a:rPr lang="en-US" sz="2200" b="1" dirty="0">
                <a:solidFill>
                  <a:srgbClr val="FF0000"/>
                </a:solidFill>
              </a:rPr>
              <a:t>D0 = A’B’ = </a:t>
            </a:r>
            <a:r>
              <a:rPr lang="en-US" sz="2200" b="1" dirty="0" err="1">
                <a:solidFill>
                  <a:srgbClr val="FF0000"/>
                </a:solidFill>
              </a:rPr>
              <a:t>m</a:t>
            </a:r>
            <a:r>
              <a:rPr lang="en-US" sz="2200" b="1" baseline="-25000" dirty="0" err="1">
                <a:solidFill>
                  <a:srgbClr val="FF0000"/>
                </a:solidFill>
              </a:rPr>
              <a:t>o</a:t>
            </a:r>
            <a:endParaRPr lang="en-US" sz="2200" b="1" baseline="-25000" dirty="0">
              <a:solidFill>
                <a:srgbClr val="FF0000"/>
              </a:solidFill>
            </a:endParaRPr>
          </a:p>
          <a:p>
            <a:pPr>
              <a:spcBef>
                <a:spcPct val="20000"/>
              </a:spcBef>
              <a:tabLst>
                <a:tab pos="571500" algn="l"/>
              </a:tabLst>
            </a:pPr>
            <a:r>
              <a:rPr lang="en-US" sz="2200" b="1" dirty="0">
                <a:solidFill>
                  <a:schemeClr val="accent6"/>
                </a:solidFill>
              </a:rPr>
              <a:t>etc.</a:t>
            </a:r>
            <a:endParaRPr lang="en-US" sz="2200" b="1" baseline="-25000" dirty="0">
              <a:solidFill>
                <a:schemeClr val="accent6"/>
              </a:solidFill>
            </a:endParaRPr>
          </a:p>
        </p:txBody>
      </p:sp>
      <p:sp>
        <p:nvSpPr>
          <p:cNvPr id="7"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ChangeArrowheads="1"/>
          </p:cNvSpPr>
          <p:nvPr/>
        </p:nvSpPr>
        <p:spPr bwMode="auto">
          <a:xfrm>
            <a:off x="0" y="381000"/>
            <a:ext cx="9144000" cy="2286000"/>
          </a:xfrm>
          <a:prstGeom prst="rect">
            <a:avLst/>
          </a:prstGeom>
          <a:noFill/>
          <a:ln w="9525">
            <a:noFill/>
            <a:miter lim="800000"/>
            <a:headEnd/>
            <a:tailEnd/>
          </a:ln>
        </p:spPr>
        <p:txBody>
          <a:bodyPr/>
          <a:lstStyle/>
          <a:p>
            <a:pPr>
              <a:spcBef>
                <a:spcPct val="20000"/>
              </a:spcBef>
              <a:tabLst>
                <a:tab pos="571500" algn="l"/>
              </a:tabLst>
            </a:pPr>
            <a:r>
              <a:rPr lang="en-US" sz="2200" b="1" u="sng" dirty="0">
                <a:solidFill>
                  <a:schemeClr val="accent2"/>
                </a:solidFill>
              </a:rPr>
              <a:t>Decoder expansion using hierarchy</a:t>
            </a:r>
          </a:p>
          <a:p>
            <a:pPr>
              <a:spcBef>
                <a:spcPct val="20000"/>
              </a:spcBef>
              <a:tabLst>
                <a:tab pos="571500" algn="l"/>
              </a:tabLst>
            </a:pPr>
            <a:r>
              <a:rPr lang="en-US" sz="2200" dirty="0">
                <a:solidFill>
                  <a:schemeClr val="accent2"/>
                </a:solidFill>
              </a:rPr>
              <a:t>The text introduces a procedure for forming any (n x 2</a:t>
            </a:r>
            <a:r>
              <a:rPr lang="en-US" sz="2200" baseline="30000" dirty="0">
                <a:solidFill>
                  <a:schemeClr val="accent2"/>
                </a:solidFill>
              </a:rPr>
              <a:t>n</a:t>
            </a:r>
            <a:r>
              <a:rPr lang="en-US" sz="2200" dirty="0">
                <a:solidFill>
                  <a:schemeClr val="accent2"/>
                </a:solidFill>
              </a:rPr>
              <a:t>) decoder by expanding smaller decoders.  The result requires only 2-input AND gates (rather than n-input) and inverters.  This technique is especially useful for building large decoders using reusable fundamental blocks.  Figure 3-19 below illustrates a 3x8 decoder constructed using this method:</a:t>
            </a:r>
          </a:p>
        </p:txBody>
      </p:sp>
      <p:pic>
        <p:nvPicPr>
          <p:cNvPr id="13318" name="Picture 6"/>
          <p:cNvPicPr>
            <a:picLocks noChangeAspect="1" noChangeArrowheads="1"/>
          </p:cNvPicPr>
          <p:nvPr/>
        </p:nvPicPr>
        <p:blipFill>
          <a:blip r:embed="rId2" cstate="print"/>
          <a:srcRect/>
          <a:stretch>
            <a:fillRect/>
          </a:stretch>
        </p:blipFill>
        <p:spPr bwMode="auto">
          <a:xfrm>
            <a:off x="2057400" y="2507914"/>
            <a:ext cx="4724400" cy="4350086"/>
          </a:xfrm>
          <a:prstGeom prst="rect">
            <a:avLst/>
          </a:prstGeom>
          <a:noFill/>
          <a:ln w="9525">
            <a:noFill/>
            <a:miter lim="800000"/>
            <a:headEnd/>
            <a:tailEnd/>
          </a:ln>
        </p:spPr>
      </p:pic>
      <p:sp>
        <p:nvSpPr>
          <p:cNvPr id="8"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0" y="381000"/>
            <a:ext cx="9144000" cy="1219200"/>
          </a:xfrm>
          <a:prstGeom prst="rect">
            <a:avLst/>
          </a:prstGeom>
          <a:noFill/>
          <a:ln w="9525">
            <a:noFill/>
            <a:miter lim="800000"/>
            <a:headEnd/>
            <a:tailEnd/>
          </a:ln>
        </p:spPr>
        <p:txBody>
          <a:bodyPr/>
          <a:lstStyle/>
          <a:p>
            <a:pPr>
              <a:spcBef>
                <a:spcPct val="20000"/>
              </a:spcBef>
              <a:tabLst>
                <a:tab pos="571500" algn="l"/>
              </a:tabLst>
            </a:pPr>
            <a:r>
              <a:rPr lang="en-US" sz="2200" b="1" u="sng" dirty="0">
                <a:solidFill>
                  <a:schemeClr val="accent2"/>
                </a:solidFill>
              </a:rPr>
              <a:t>Implementing Boolean functions using decoders</a:t>
            </a:r>
          </a:p>
          <a:p>
            <a:pPr>
              <a:spcBef>
                <a:spcPct val="20000"/>
              </a:spcBef>
              <a:tabLst>
                <a:tab pos="571500" algn="l"/>
              </a:tabLst>
            </a:pPr>
            <a:r>
              <a:rPr lang="en-US" sz="2200" dirty="0">
                <a:solidFill>
                  <a:schemeClr val="accent2"/>
                </a:solidFill>
              </a:rPr>
              <a:t>Note that the decoder outputs for active-HIGH decoders are simply minterms, so</a:t>
            </a:r>
          </a:p>
        </p:txBody>
      </p:sp>
      <p:sp>
        <p:nvSpPr>
          <p:cNvPr id="7"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
        <p:nvSpPr>
          <p:cNvPr id="10" name="Rectangle 9"/>
          <p:cNvSpPr/>
          <p:nvPr/>
        </p:nvSpPr>
        <p:spPr>
          <a:xfrm>
            <a:off x="0" y="4728120"/>
            <a:ext cx="9144000" cy="769441"/>
          </a:xfrm>
          <a:prstGeom prst="rect">
            <a:avLst/>
          </a:prstGeom>
        </p:spPr>
        <p:txBody>
          <a:bodyPr wrap="square">
            <a:spAutoFit/>
          </a:bodyPr>
          <a:lstStyle/>
          <a:p>
            <a:pPr>
              <a:spcBef>
                <a:spcPct val="20000"/>
              </a:spcBef>
              <a:tabLst>
                <a:tab pos="571500" algn="l"/>
              </a:tabLst>
            </a:pPr>
            <a:r>
              <a:rPr lang="en-US" sz="2200" b="1" u="sng" dirty="0">
                <a:solidFill>
                  <a:srgbClr val="FF3300"/>
                </a:solidFill>
              </a:rPr>
              <a:t>Example</a:t>
            </a:r>
            <a:r>
              <a:rPr lang="en-US" sz="2200" dirty="0">
                <a:solidFill>
                  <a:srgbClr val="FF3300"/>
                </a:solidFill>
              </a:rPr>
              <a:t>:  </a:t>
            </a:r>
            <a:r>
              <a:rPr lang="en-US" sz="2200" dirty="0">
                <a:solidFill>
                  <a:schemeClr val="accent6"/>
                </a:solidFill>
              </a:rPr>
              <a:t>Implement f(A,B,C) = </a:t>
            </a:r>
            <a:r>
              <a:rPr lang="en-US" sz="2200" dirty="0">
                <a:solidFill>
                  <a:schemeClr val="accent6"/>
                </a:solidFill>
                <a:sym typeface="Symbol" pitchFamily="18" charset="2"/>
              </a:rPr>
              <a:t></a:t>
            </a:r>
            <a:r>
              <a:rPr lang="en-US" sz="2200" dirty="0">
                <a:solidFill>
                  <a:schemeClr val="accent6"/>
                </a:solidFill>
              </a:rPr>
              <a:t>(0, 3, 5, 6) using a 3 x 8 decoder with active-LOW outputs</a:t>
            </a:r>
          </a:p>
        </p:txBody>
      </p:sp>
      <p:sp>
        <p:nvSpPr>
          <p:cNvPr id="11" name="Rectangle 10"/>
          <p:cNvSpPr/>
          <p:nvPr/>
        </p:nvSpPr>
        <p:spPr>
          <a:xfrm>
            <a:off x="609600" y="1235810"/>
            <a:ext cx="6477000" cy="430887"/>
          </a:xfrm>
          <a:prstGeom prst="rect">
            <a:avLst/>
          </a:prstGeom>
          <a:solidFill>
            <a:srgbClr val="FFFF00"/>
          </a:solidFill>
          <a:ln w="28575">
            <a:solidFill>
              <a:schemeClr val="accent2"/>
            </a:solidFill>
          </a:ln>
        </p:spPr>
        <p:txBody>
          <a:bodyPr wrap="square">
            <a:spAutoFit/>
          </a:bodyPr>
          <a:lstStyle/>
          <a:p>
            <a:pPr>
              <a:spcBef>
                <a:spcPct val="20000"/>
              </a:spcBef>
              <a:tabLst>
                <a:tab pos="571500" algn="l"/>
              </a:tabLst>
            </a:pPr>
            <a:r>
              <a:rPr lang="en-US" sz="2200" b="1" i="1" dirty="0">
                <a:solidFill>
                  <a:schemeClr val="accent2"/>
                </a:solidFill>
              </a:rPr>
              <a:t>F = </a:t>
            </a:r>
            <a:r>
              <a:rPr lang="en-US" sz="2200" b="1" i="1" dirty="0">
                <a:solidFill>
                  <a:schemeClr val="accent2"/>
                </a:solidFill>
                <a:sym typeface="Symbol" pitchFamily="18" charset="2"/>
              </a:rPr>
              <a:t></a:t>
            </a:r>
            <a:r>
              <a:rPr lang="en-US" sz="2200" b="1" i="1" dirty="0">
                <a:solidFill>
                  <a:schemeClr val="accent2"/>
                </a:solidFill>
              </a:rPr>
              <a:t>(minterms) = </a:t>
            </a:r>
            <a:r>
              <a:rPr lang="en-US" sz="2200" b="1" i="1" dirty="0">
                <a:solidFill>
                  <a:schemeClr val="accent2"/>
                </a:solidFill>
                <a:sym typeface="Symbol" pitchFamily="18" charset="2"/>
              </a:rPr>
              <a:t></a:t>
            </a:r>
            <a:r>
              <a:rPr lang="en-US" sz="2200" b="1" i="1" dirty="0">
                <a:solidFill>
                  <a:schemeClr val="accent2"/>
                </a:solidFill>
              </a:rPr>
              <a:t>(active-HIGH decoder outputs) </a:t>
            </a:r>
          </a:p>
        </p:txBody>
      </p:sp>
      <p:sp>
        <p:nvSpPr>
          <p:cNvPr id="12" name="Rectangle 11"/>
          <p:cNvSpPr/>
          <p:nvPr/>
        </p:nvSpPr>
        <p:spPr>
          <a:xfrm>
            <a:off x="0" y="1702712"/>
            <a:ext cx="9144000" cy="769441"/>
          </a:xfrm>
          <a:prstGeom prst="rect">
            <a:avLst/>
          </a:prstGeom>
        </p:spPr>
        <p:txBody>
          <a:bodyPr wrap="square">
            <a:spAutoFit/>
          </a:bodyPr>
          <a:lstStyle/>
          <a:p>
            <a:pPr>
              <a:spcBef>
                <a:spcPct val="20000"/>
              </a:spcBef>
              <a:tabLst>
                <a:tab pos="571500" algn="l"/>
              </a:tabLst>
            </a:pPr>
            <a:r>
              <a:rPr lang="en-US" sz="2200" b="1" u="sng" dirty="0">
                <a:solidFill>
                  <a:srgbClr val="FF3300"/>
                </a:solidFill>
              </a:rPr>
              <a:t>Example</a:t>
            </a:r>
            <a:r>
              <a:rPr lang="en-US" sz="2200" dirty="0">
                <a:solidFill>
                  <a:srgbClr val="FF3300"/>
                </a:solidFill>
              </a:rPr>
              <a:t>:  </a:t>
            </a:r>
            <a:r>
              <a:rPr lang="en-US" sz="2200" dirty="0">
                <a:solidFill>
                  <a:schemeClr val="accent6"/>
                </a:solidFill>
              </a:rPr>
              <a:t>Implement f(A,B,C) = </a:t>
            </a:r>
            <a:r>
              <a:rPr lang="en-US" sz="2200" dirty="0">
                <a:solidFill>
                  <a:schemeClr val="accent6"/>
                </a:solidFill>
                <a:sym typeface="Symbol" pitchFamily="18" charset="2"/>
              </a:rPr>
              <a:t></a:t>
            </a:r>
            <a:r>
              <a:rPr lang="en-US" sz="2200" dirty="0">
                <a:solidFill>
                  <a:schemeClr val="accent6"/>
                </a:solidFill>
              </a:rPr>
              <a:t>(0, 3, 5, 6) using a 3 x 8 decoder with active-HIGH outputs</a:t>
            </a:r>
          </a:p>
        </p:txBody>
      </p:sp>
      <p:sp>
        <p:nvSpPr>
          <p:cNvPr id="13" name="Rectangle 12"/>
          <p:cNvSpPr/>
          <p:nvPr/>
        </p:nvSpPr>
        <p:spPr>
          <a:xfrm>
            <a:off x="0" y="3810000"/>
            <a:ext cx="9144000" cy="769441"/>
          </a:xfrm>
          <a:prstGeom prst="rect">
            <a:avLst/>
          </a:prstGeom>
        </p:spPr>
        <p:txBody>
          <a:bodyPr wrap="square">
            <a:spAutoFit/>
          </a:bodyPr>
          <a:lstStyle/>
          <a:p>
            <a:r>
              <a:rPr lang="en-US" sz="2200" dirty="0">
                <a:solidFill>
                  <a:schemeClr val="accent2"/>
                </a:solidFill>
              </a:rPr>
              <a:t>Note that the decoder outputs for active-LOW decoders are simply maxterms, so</a:t>
            </a:r>
            <a:endParaRPr lang="en-US" sz="2200" dirty="0"/>
          </a:p>
        </p:txBody>
      </p:sp>
      <p:sp>
        <p:nvSpPr>
          <p:cNvPr id="14" name="Rectangle 13"/>
          <p:cNvSpPr/>
          <p:nvPr/>
        </p:nvSpPr>
        <p:spPr>
          <a:xfrm>
            <a:off x="647700" y="4297233"/>
            <a:ext cx="6400800" cy="430887"/>
          </a:xfrm>
          <a:prstGeom prst="rect">
            <a:avLst/>
          </a:prstGeom>
          <a:solidFill>
            <a:srgbClr val="FFFF00"/>
          </a:solidFill>
          <a:ln w="28575">
            <a:solidFill>
              <a:schemeClr val="accent2"/>
            </a:solidFill>
          </a:ln>
        </p:spPr>
        <p:txBody>
          <a:bodyPr wrap="square">
            <a:spAutoFit/>
          </a:bodyPr>
          <a:lstStyle/>
          <a:p>
            <a:pPr>
              <a:spcBef>
                <a:spcPct val="20000"/>
              </a:spcBef>
              <a:tabLst>
                <a:tab pos="571500" algn="l"/>
              </a:tabLst>
            </a:pPr>
            <a:r>
              <a:rPr lang="en-US" sz="2200" b="1" i="1" dirty="0">
                <a:solidFill>
                  <a:schemeClr val="accent2"/>
                </a:solidFill>
              </a:rPr>
              <a:t>F = </a:t>
            </a:r>
            <a:r>
              <a:rPr lang="en-US" sz="2200" b="1" i="1" dirty="0">
                <a:solidFill>
                  <a:schemeClr val="accent2"/>
                </a:solidFill>
                <a:sym typeface="Symbol" pitchFamily="18" charset="2"/>
              </a:rPr>
              <a:t></a:t>
            </a:r>
            <a:r>
              <a:rPr lang="en-US" sz="2200" b="1" i="1" dirty="0">
                <a:solidFill>
                  <a:schemeClr val="accent2"/>
                </a:solidFill>
              </a:rPr>
              <a:t>(maxterms) = </a:t>
            </a:r>
            <a:r>
              <a:rPr lang="en-US" sz="2200" b="1" i="1" dirty="0">
                <a:solidFill>
                  <a:schemeClr val="accent2"/>
                </a:solidFill>
                <a:sym typeface="Symbol" pitchFamily="18" charset="2"/>
              </a:rPr>
              <a:t></a:t>
            </a:r>
            <a:r>
              <a:rPr lang="en-US" sz="2200" b="1" i="1" dirty="0">
                <a:solidFill>
                  <a:schemeClr val="accent2"/>
                </a:solidFill>
              </a:rPr>
              <a:t> (active-LOW decoder outputs)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0" y="381000"/>
            <a:ext cx="9144000" cy="1905000"/>
          </a:xfrm>
          <a:prstGeom prst="rect">
            <a:avLst/>
          </a:prstGeom>
          <a:noFill/>
          <a:ln w="9525">
            <a:noFill/>
            <a:miter lim="800000"/>
            <a:headEnd/>
            <a:tailEnd/>
          </a:ln>
        </p:spPr>
        <p:txBody>
          <a:bodyPr/>
          <a:lstStyle/>
          <a:p>
            <a:pPr marL="228600" indent="-228600">
              <a:lnSpc>
                <a:spcPct val="90000"/>
              </a:lnSpc>
              <a:spcBef>
                <a:spcPct val="20000"/>
              </a:spcBef>
              <a:tabLst>
                <a:tab pos="571500" algn="l"/>
              </a:tabLst>
            </a:pPr>
            <a:r>
              <a:rPr lang="en-US" sz="2200" b="1" u="sng" dirty="0">
                <a:solidFill>
                  <a:schemeClr val="accent2"/>
                </a:solidFill>
              </a:rPr>
              <a:t>Decoder IC’s</a:t>
            </a:r>
          </a:p>
          <a:p>
            <a:pPr marL="228600" indent="-228600">
              <a:lnSpc>
                <a:spcPct val="90000"/>
              </a:lnSpc>
              <a:spcBef>
                <a:spcPct val="20000"/>
              </a:spcBef>
              <a:tabLst>
                <a:tab pos="571500" algn="l"/>
              </a:tabLst>
            </a:pPr>
            <a:r>
              <a:rPr lang="en-US" sz="2200" u="sng" dirty="0">
                <a:solidFill>
                  <a:schemeClr val="accent2"/>
                </a:solidFill>
              </a:rPr>
              <a:t>74155 Data Sheet</a:t>
            </a:r>
            <a:r>
              <a:rPr lang="en-US" sz="2200" dirty="0">
                <a:solidFill>
                  <a:schemeClr val="accent2"/>
                </a:solidFill>
              </a:rPr>
              <a:t> (dual 2x4 decoder/single 3x8 decoder) – see next slide</a:t>
            </a:r>
          </a:p>
          <a:p>
            <a:pPr marL="228600" indent="-228600">
              <a:lnSpc>
                <a:spcPct val="90000"/>
              </a:lnSpc>
              <a:spcBef>
                <a:spcPct val="20000"/>
              </a:spcBef>
              <a:buFontTx/>
              <a:buChar char="•"/>
              <a:tabLst>
                <a:tab pos="571500" algn="l"/>
              </a:tabLst>
            </a:pPr>
            <a:r>
              <a:rPr lang="en-US" sz="2200" dirty="0">
                <a:solidFill>
                  <a:schemeClr val="accent2"/>
                </a:solidFill>
              </a:rPr>
              <a:t>How many enable lines does the 74155 have?  Are they active-LOW or active-HIGH?  (study the truth table on the next slide)</a:t>
            </a:r>
          </a:p>
          <a:p>
            <a:pPr marL="228600" indent="-228600">
              <a:lnSpc>
                <a:spcPct val="90000"/>
              </a:lnSpc>
              <a:spcBef>
                <a:spcPct val="20000"/>
              </a:spcBef>
              <a:buFontTx/>
              <a:buChar char="•"/>
              <a:tabLst>
                <a:tab pos="571500" algn="l"/>
              </a:tabLst>
            </a:pPr>
            <a:r>
              <a:rPr lang="en-US" sz="2200" dirty="0">
                <a:solidFill>
                  <a:schemeClr val="accent2"/>
                </a:solidFill>
              </a:rPr>
              <a:t>Is B is MSB or LSB? (check the data sheet on the next slide)</a:t>
            </a:r>
          </a:p>
        </p:txBody>
      </p:sp>
      <p:sp>
        <p:nvSpPr>
          <p:cNvPr id="7"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grpSp>
        <p:nvGrpSpPr>
          <p:cNvPr id="70" name="Group 69"/>
          <p:cNvGrpSpPr/>
          <p:nvPr/>
        </p:nvGrpSpPr>
        <p:grpSpPr>
          <a:xfrm>
            <a:off x="762000" y="2286000"/>
            <a:ext cx="4267200" cy="4343400"/>
            <a:chOff x="1828800" y="2057400"/>
            <a:chExt cx="4267200" cy="4343400"/>
          </a:xfrm>
        </p:grpSpPr>
        <p:sp>
          <p:nvSpPr>
            <p:cNvPr id="6" name="Rectangle 5"/>
            <p:cNvSpPr/>
            <p:nvPr/>
          </p:nvSpPr>
          <p:spPr>
            <a:xfrm>
              <a:off x="2819400" y="2438400"/>
              <a:ext cx="2514600" cy="35814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76600" y="2438400"/>
              <a:ext cx="2057400" cy="1600200"/>
            </a:xfrm>
            <a:prstGeom prst="rect">
              <a:avLst/>
            </a:prstGeom>
            <a:solidFill>
              <a:srgbClr val="FFFF6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0" y="27432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0" y="30480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3352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0" y="36576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1" idx="6"/>
            </p:cNvCxnSpPr>
            <p:nvPr/>
          </p:nvCxnSpPr>
          <p:spPr>
            <a:xfrm>
              <a:off x="5486400" y="28194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86400" y="31242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86400" y="34290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86400" y="37338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419600" y="22860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724400" y="2590800"/>
              <a:ext cx="627095" cy="1323439"/>
            </a:xfrm>
            <a:prstGeom prst="rect">
              <a:avLst/>
            </a:prstGeom>
            <a:noFill/>
          </p:spPr>
          <p:txBody>
            <a:bodyPr wrap="none" rtlCol="0">
              <a:spAutoFit/>
            </a:bodyPr>
            <a:lstStyle/>
            <a:p>
              <a:r>
                <a:rPr lang="en-US" sz="2000" b="1" dirty="0">
                  <a:solidFill>
                    <a:schemeClr val="accent2"/>
                  </a:solidFill>
                </a:rPr>
                <a:t>1Y0</a:t>
              </a:r>
            </a:p>
            <a:p>
              <a:r>
                <a:rPr lang="en-US" sz="2000" b="1" dirty="0">
                  <a:solidFill>
                    <a:schemeClr val="accent2"/>
                  </a:solidFill>
                </a:rPr>
                <a:t>1Y1</a:t>
              </a:r>
            </a:p>
            <a:p>
              <a:r>
                <a:rPr lang="en-US" sz="2000" b="1" dirty="0">
                  <a:solidFill>
                    <a:schemeClr val="accent2"/>
                  </a:solidFill>
                </a:rPr>
                <a:t>1Y2</a:t>
              </a:r>
            </a:p>
            <a:p>
              <a:r>
                <a:rPr lang="en-US" sz="2000" b="1" dirty="0">
                  <a:solidFill>
                    <a:schemeClr val="accent2"/>
                  </a:solidFill>
                </a:rPr>
                <a:t>1Y3</a:t>
              </a:r>
            </a:p>
          </p:txBody>
        </p:sp>
        <p:sp>
          <p:nvSpPr>
            <p:cNvPr id="22" name="TextBox 21"/>
            <p:cNvSpPr txBox="1"/>
            <p:nvPr/>
          </p:nvSpPr>
          <p:spPr>
            <a:xfrm>
              <a:off x="3276600" y="2895600"/>
              <a:ext cx="370614" cy="707886"/>
            </a:xfrm>
            <a:prstGeom prst="rect">
              <a:avLst/>
            </a:prstGeom>
            <a:noFill/>
          </p:spPr>
          <p:txBody>
            <a:bodyPr wrap="none" rtlCol="0">
              <a:spAutoFit/>
            </a:bodyPr>
            <a:lstStyle/>
            <a:p>
              <a:r>
                <a:rPr lang="en-US" sz="2000" b="1" dirty="0">
                  <a:solidFill>
                    <a:schemeClr val="accent2"/>
                  </a:solidFill>
                </a:rPr>
                <a:t>B</a:t>
              </a:r>
            </a:p>
            <a:p>
              <a:r>
                <a:rPr lang="en-US" sz="2000" b="1" dirty="0">
                  <a:solidFill>
                    <a:schemeClr val="accent2"/>
                  </a:solidFill>
                </a:rPr>
                <a:t>A</a:t>
              </a:r>
            </a:p>
          </p:txBody>
        </p:sp>
        <p:sp>
          <p:nvSpPr>
            <p:cNvPr id="23" name="TextBox 22"/>
            <p:cNvSpPr txBox="1"/>
            <p:nvPr/>
          </p:nvSpPr>
          <p:spPr>
            <a:xfrm>
              <a:off x="3810000" y="2514600"/>
              <a:ext cx="954107" cy="400110"/>
            </a:xfrm>
            <a:prstGeom prst="rect">
              <a:avLst/>
            </a:prstGeom>
            <a:noFill/>
          </p:spPr>
          <p:txBody>
            <a:bodyPr wrap="none" rtlCol="0">
              <a:spAutoFit/>
            </a:bodyPr>
            <a:lstStyle/>
            <a:p>
              <a:r>
                <a:rPr lang="en-US" sz="2000" b="1" dirty="0">
                  <a:solidFill>
                    <a:schemeClr val="accent2"/>
                  </a:solidFill>
                </a:rPr>
                <a:t>1C  1G</a:t>
              </a:r>
            </a:p>
          </p:txBody>
        </p:sp>
        <p:cxnSp>
          <p:nvCxnSpPr>
            <p:cNvPr id="24" name="Straight Connector 23"/>
            <p:cNvCxnSpPr/>
            <p:nvPr/>
          </p:nvCxnSpPr>
          <p:spPr>
            <a:xfrm>
              <a:off x="4343400" y="25908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76600" y="4419600"/>
              <a:ext cx="2057400" cy="1600200"/>
            </a:xfrm>
            <a:prstGeom prst="rect">
              <a:avLst/>
            </a:prstGeom>
            <a:solidFill>
              <a:srgbClr val="FFFF6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34000" y="47244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34000" y="50292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334000" y="53340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0" y="5638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7" idx="6"/>
            </p:cNvCxnSpPr>
            <p:nvPr/>
          </p:nvCxnSpPr>
          <p:spPr>
            <a:xfrm>
              <a:off x="5486400" y="48006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86400" y="51054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86400" y="54102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86400" y="5715000"/>
              <a:ext cx="609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419600" y="6019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724400" y="4572000"/>
              <a:ext cx="627095" cy="1323439"/>
            </a:xfrm>
            <a:prstGeom prst="rect">
              <a:avLst/>
            </a:prstGeom>
            <a:noFill/>
          </p:spPr>
          <p:txBody>
            <a:bodyPr wrap="none" rtlCol="0">
              <a:spAutoFit/>
            </a:bodyPr>
            <a:lstStyle/>
            <a:p>
              <a:r>
                <a:rPr lang="en-US" sz="2000" b="1" dirty="0">
                  <a:solidFill>
                    <a:schemeClr val="accent2"/>
                  </a:solidFill>
                </a:rPr>
                <a:t>2Y0</a:t>
              </a:r>
            </a:p>
            <a:p>
              <a:r>
                <a:rPr lang="en-US" sz="2000" b="1" dirty="0">
                  <a:solidFill>
                    <a:schemeClr val="accent2"/>
                  </a:solidFill>
                </a:rPr>
                <a:t>2Y1</a:t>
              </a:r>
            </a:p>
            <a:p>
              <a:r>
                <a:rPr lang="en-US" sz="2000" b="1" dirty="0">
                  <a:solidFill>
                    <a:schemeClr val="accent2"/>
                  </a:solidFill>
                </a:rPr>
                <a:t>2Y2</a:t>
              </a:r>
            </a:p>
            <a:p>
              <a:r>
                <a:rPr lang="en-US" sz="2000" b="1" dirty="0">
                  <a:solidFill>
                    <a:schemeClr val="accent2"/>
                  </a:solidFill>
                </a:rPr>
                <a:t>2Y3</a:t>
              </a:r>
            </a:p>
          </p:txBody>
        </p:sp>
        <p:sp>
          <p:nvSpPr>
            <p:cNvPr id="37" name="TextBox 36"/>
            <p:cNvSpPr txBox="1"/>
            <p:nvPr/>
          </p:nvSpPr>
          <p:spPr>
            <a:xfrm>
              <a:off x="3276600" y="4876800"/>
              <a:ext cx="370614" cy="707886"/>
            </a:xfrm>
            <a:prstGeom prst="rect">
              <a:avLst/>
            </a:prstGeom>
            <a:noFill/>
          </p:spPr>
          <p:txBody>
            <a:bodyPr wrap="none" rtlCol="0">
              <a:spAutoFit/>
            </a:bodyPr>
            <a:lstStyle/>
            <a:p>
              <a:r>
                <a:rPr lang="en-US" sz="2000" b="1" dirty="0">
                  <a:solidFill>
                    <a:schemeClr val="accent2"/>
                  </a:solidFill>
                </a:rPr>
                <a:t>B</a:t>
              </a:r>
            </a:p>
            <a:p>
              <a:r>
                <a:rPr lang="en-US" sz="2000" b="1" dirty="0">
                  <a:solidFill>
                    <a:schemeClr val="accent2"/>
                  </a:solidFill>
                </a:rPr>
                <a:t>A</a:t>
              </a:r>
            </a:p>
          </p:txBody>
        </p:sp>
        <p:sp>
          <p:nvSpPr>
            <p:cNvPr id="38" name="TextBox 37"/>
            <p:cNvSpPr txBox="1"/>
            <p:nvPr/>
          </p:nvSpPr>
          <p:spPr>
            <a:xfrm>
              <a:off x="3810000" y="5638800"/>
              <a:ext cx="954107" cy="400110"/>
            </a:xfrm>
            <a:prstGeom prst="rect">
              <a:avLst/>
            </a:prstGeom>
            <a:noFill/>
          </p:spPr>
          <p:txBody>
            <a:bodyPr wrap="none" rtlCol="0">
              <a:spAutoFit/>
            </a:bodyPr>
            <a:lstStyle/>
            <a:p>
              <a:r>
                <a:rPr lang="en-US" sz="2000" b="1" dirty="0">
                  <a:solidFill>
                    <a:schemeClr val="accent2"/>
                  </a:solidFill>
                </a:rPr>
                <a:t>2C  2G</a:t>
              </a:r>
            </a:p>
          </p:txBody>
        </p:sp>
        <p:cxnSp>
          <p:nvCxnSpPr>
            <p:cNvPr id="39" name="Straight Connector 38"/>
            <p:cNvCxnSpPr/>
            <p:nvPr/>
          </p:nvCxnSpPr>
          <p:spPr>
            <a:xfrm>
              <a:off x="4343400" y="57150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886200" y="57150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962400" y="6019800"/>
              <a:ext cx="152400" cy="152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2209800" y="4114800"/>
              <a:ext cx="76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971800" y="31242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971800" y="3124200"/>
              <a:ext cx="0" cy="1981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971800" y="5105400"/>
              <a:ext cx="304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24200" y="3429000"/>
              <a:ext cx="152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124200" y="5410200"/>
              <a:ext cx="152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124200" y="3429000"/>
              <a:ext cx="0" cy="1981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09800" y="4419600"/>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828800" y="3886200"/>
              <a:ext cx="370614" cy="707886"/>
            </a:xfrm>
            <a:prstGeom prst="rect">
              <a:avLst/>
            </a:prstGeom>
            <a:noFill/>
          </p:spPr>
          <p:txBody>
            <a:bodyPr wrap="none" rtlCol="0">
              <a:spAutoFit/>
            </a:bodyPr>
            <a:lstStyle/>
            <a:p>
              <a:r>
                <a:rPr lang="en-US" sz="2000" b="1" dirty="0">
                  <a:solidFill>
                    <a:schemeClr val="accent2"/>
                  </a:solidFill>
                </a:rPr>
                <a:t>B</a:t>
              </a:r>
            </a:p>
            <a:p>
              <a:r>
                <a:rPr lang="en-US" sz="2000" b="1" dirty="0">
                  <a:solidFill>
                    <a:schemeClr val="accent2"/>
                  </a:solidFill>
                </a:rPr>
                <a:t>A</a:t>
              </a:r>
            </a:p>
          </p:txBody>
        </p:sp>
        <p:sp>
          <p:nvSpPr>
            <p:cNvPr id="60" name="Oval 59"/>
            <p:cNvSpPr/>
            <p:nvPr/>
          </p:nvSpPr>
          <p:spPr>
            <a:xfrm>
              <a:off x="2933700" y="4076700"/>
              <a:ext cx="76200" cy="76200"/>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081338" y="4374356"/>
              <a:ext cx="76200" cy="76200"/>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flipV="1">
              <a:off x="4495800" y="2057400"/>
              <a:ext cx="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038600" y="2057400"/>
              <a:ext cx="0" cy="381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495800" y="6172200"/>
              <a:ext cx="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038600" y="6172200"/>
              <a:ext cx="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276600" y="4038600"/>
              <a:ext cx="2057400" cy="400110"/>
            </a:xfrm>
            <a:prstGeom prst="rect">
              <a:avLst/>
            </a:prstGeom>
            <a:noFill/>
          </p:spPr>
          <p:txBody>
            <a:bodyPr wrap="square" rtlCol="0">
              <a:spAutoFit/>
            </a:bodyPr>
            <a:lstStyle/>
            <a:p>
              <a:pPr algn="ctr"/>
              <a:r>
                <a:rPr lang="en-US" sz="2000" b="1" dirty="0">
                  <a:solidFill>
                    <a:schemeClr val="accent2"/>
                  </a:solidFill>
                </a:rPr>
                <a:t>74155</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6"/>
          <p:cNvPicPr>
            <a:picLocks noChangeAspect="1" noChangeArrowheads="1"/>
          </p:cNvPicPr>
          <p:nvPr/>
        </p:nvPicPr>
        <p:blipFill>
          <a:blip r:embed="rId2" cstate="print"/>
          <a:srcRect/>
          <a:stretch>
            <a:fillRect/>
          </a:stretch>
        </p:blipFill>
        <p:spPr bwMode="auto">
          <a:xfrm>
            <a:off x="762000" y="457200"/>
            <a:ext cx="7505195" cy="3705225"/>
          </a:xfrm>
          <a:prstGeom prst="rect">
            <a:avLst/>
          </a:prstGeom>
          <a:noFill/>
          <a:ln w="9525">
            <a:noFill/>
            <a:miter lim="800000"/>
            <a:headEnd/>
            <a:tailEnd/>
          </a:ln>
        </p:spPr>
      </p:pic>
      <p:pic>
        <p:nvPicPr>
          <p:cNvPr id="16390" name="Picture 7"/>
          <p:cNvPicPr>
            <a:picLocks noChangeAspect="1" noChangeArrowheads="1"/>
          </p:cNvPicPr>
          <p:nvPr/>
        </p:nvPicPr>
        <p:blipFill>
          <a:blip r:embed="rId3" cstate="print"/>
          <a:srcRect/>
          <a:stretch>
            <a:fillRect/>
          </a:stretch>
        </p:blipFill>
        <p:spPr bwMode="auto">
          <a:xfrm>
            <a:off x="495972" y="4191000"/>
            <a:ext cx="3466428" cy="2667000"/>
          </a:xfrm>
          <a:prstGeom prst="rect">
            <a:avLst/>
          </a:prstGeom>
          <a:noFill/>
          <a:ln w="9525">
            <a:noFill/>
            <a:miter lim="800000"/>
            <a:headEnd/>
            <a:tailEnd/>
          </a:ln>
        </p:spPr>
      </p:pic>
      <p:pic>
        <p:nvPicPr>
          <p:cNvPr id="16391" name="Picture 8"/>
          <p:cNvPicPr>
            <a:picLocks noChangeAspect="1" noChangeArrowheads="1"/>
          </p:cNvPicPr>
          <p:nvPr/>
        </p:nvPicPr>
        <p:blipFill>
          <a:blip r:embed="rId4" cstate="print"/>
          <a:srcRect/>
          <a:stretch>
            <a:fillRect/>
          </a:stretch>
        </p:blipFill>
        <p:spPr bwMode="auto">
          <a:xfrm>
            <a:off x="4191000" y="4495800"/>
            <a:ext cx="4222145" cy="2051050"/>
          </a:xfrm>
          <a:prstGeom prst="rect">
            <a:avLst/>
          </a:prstGeom>
          <a:noFill/>
          <a:ln w="9525">
            <a:noFill/>
            <a:miter lim="800000"/>
            <a:headEnd/>
            <a:tailEnd/>
          </a:ln>
        </p:spPr>
      </p:pic>
      <p:sp>
        <p:nvSpPr>
          <p:cNvPr id="9" name="Slide Number Placeholder 5"/>
          <p:cNvSpPr txBox="1">
            <a:spLocks/>
          </p:cNvSpPr>
          <p:nvPr/>
        </p:nvSpPr>
        <p:spPr bwMode="auto">
          <a:xfrm>
            <a:off x="8534400" y="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E874AD-08A1-466E-95C5-DCEAA7DD533D}"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8458200" cy="381000"/>
          </a:xfrm>
          <a:prstGeom prst="rect">
            <a:avLst/>
          </a:prstGeom>
          <a:noFill/>
          <a:ln w="9525">
            <a:noFill/>
            <a:miter lim="800000"/>
            <a:headEnd/>
            <a:tailEnd/>
          </a:ln>
        </p:spPr>
        <p:txBody>
          <a:bodyPr/>
          <a:lstStyle/>
          <a:p>
            <a:pPr>
              <a:spcBef>
                <a:spcPct val="20000"/>
              </a:spcBef>
            </a:pPr>
            <a:r>
              <a:rPr lang="en-US" sz="2000" dirty="0">
                <a:solidFill>
                  <a:schemeClr val="accent2"/>
                </a:solidFill>
                <a:cs typeface="Times New Roman" pitchFamily="18" charset="0"/>
              </a:rPr>
              <a:t>Chapter 3B      EGR 270 – Fundamentals of Computer Engineering</a:t>
            </a:r>
            <a:endParaRPr lang="en-US" sz="3200" dirty="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4583</Words>
  <Application>Microsoft Office PowerPoint</Application>
  <PresentationFormat>On-screen Show (4:3)</PresentationFormat>
  <Paragraphs>703</Paragraphs>
  <Slides>47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47</vt:i4>
      </vt:variant>
    </vt:vector>
  </HeadingPairs>
  <TitlesOfParts>
    <vt:vector size="54" baseType="lpstr">
      <vt:lpstr>Arial</vt:lpstr>
      <vt:lpstr>Symbol</vt:lpstr>
      <vt:lpstr>Times New Roman</vt:lpstr>
      <vt:lpstr>Default Design</vt:lpstr>
      <vt:lpstr>Microsoft Word 97 - 2003 Document</vt:lpstr>
      <vt:lpstr>Microsoft Draw Drawing</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Tidewater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EGR 277 – Digital Logic</dc:title>
  <dc:creator>tcgordp</dc:creator>
  <cp:lastModifiedBy>Paul Gordy</cp:lastModifiedBy>
  <cp:revision>113</cp:revision>
  <dcterms:created xsi:type="dcterms:W3CDTF">2003-05-19T18:05:36Z</dcterms:created>
  <dcterms:modified xsi:type="dcterms:W3CDTF">2018-12-18T17:38:39Z</dcterms:modified>
</cp:coreProperties>
</file>