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9" r:id="rId2"/>
    <p:sldId id="312" r:id="rId3"/>
    <p:sldId id="319" r:id="rId4"/>
    <p:sldId id="313" r:id="rId5"/>
    <p:sldId id="314" r:id="rId6"/>
    <p:sldId id="316" r:id="rId7"/>
    <p:sldId id="317" r:id="rId8"/>
    <p:sldId id="318" r:id="rId9"/>
    <p:sldId id="322" r:id="rId10"/>
    <p:sldId id="328" r:id="rId11"/>
    <p:sldId id="321" r:id="rId12"/>
    <p:sldId id="320" r:id="rId13"/>
    <p:sldId id="323" r:id="rId14"/>
    <p:sldId id="329" r:id="rId15"/>
    <p:sldId id="324" r:id="rId16"/>
    <p:sldId id="325" r:id="rId17"/>
    <p:sldId id="326" r:id="rId18"/>
    <p:sldId id="327" r:id="rId19"/>
    <p:sldId id="330" r:id="rId20"/>
    <p:sldId id="334" r:id="rId21"/>
    <p:sldId id="335" r:id="rId22"/>
    <p:sldId id="348" r:id="rId23"/>
    <p:sldId id="343" r:id="rId24"/>
    <p:sldId id="344" r:id="rId25"/>
    <p:sldId id="345" r:id="rId26"/>
    <p:sldId id="346" r:id="rId27"/>
    <p:sldId id="332" r:id="rId28"/>
    <p:sldId id="347" r:id="rId29"/>
    <p:sldId id="315"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66"/>
    <a:srgbClr val="99FF66"/>
    <a:srgbClr val="C0C0C0"/>
    <a:srgbClr val="663300"/>
    <a:srgbClr val="3366FF"/>
    <a:srgbClr val="CC0099"/>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90929"/>
  </p:normalViewPr>
  <p:slideViewPr>
    <p:cSldViewPr snapToGrid="0">
      <p:cViewPr>
        <p:scale>
          <a:sx n="100" d="100"/>
          <a:sy n="100" d="100"/>
        </p:scale>
        <p:origin x="-214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C341C2-4276-4D64-8577-D9F7E70D0D75}" type="slidenum">
              <a:rPr lang="en-US"/>
              <a:pPr>
                <a:defRPr/>
              </a:pPr>
              <a:t>‹#›</a:t>
            </a:fld>
            <a:endParaRPr lang="en-US"/>
          </a:p>
        </p:txBody>
      </p:sp>
    </p:spTree>
    <p:extLst>
      <p:ext uri="{BB962C8B-B14F-4D97-AF65-F5344CB8AC3E}">
        <p14:creationId xmlns:p14="http://schemas.microsoft.com/office/powerpoint/2010/main" val="83974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6F19CF-189B-48DE-8486-CBD268543FA9}" type="slidenum">
              <a:rPr lang="en-US"/>
              <a:pPr>
                <a:defRPr/>
              </a:pPr>
              <a:t>‹#›</a:t>
            </a:fld>
            <a:endParaRPr lang="en-US"/>
          </a:p>
        </p:txBody>
      </p:sp>
    </p:spTree>
    <p:extLst>
      <p:ext uri="{BB962C8B-B14F-4D97-AF65-F5344CB8AC3E}">
        <p14:creationId xmlns:p14="http://schemas.microsoft.com/office/powerpoint/2010/main" val="3012536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07CD8E-C04C-43C1-80E0-3FAA5C2AA75C}"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29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1D2A7-F7A1-4625-94CD-D69B51AB51F2}" type="slidenum">
              <a:rPr lang="en-US"/>
              <a:pPr>
                <a:defRPr/>
              </a:pPr>
              <a:t>‹#›</a:t>
            </a:fld>
            <a:endParaRPr lang="en-US"/>
          </a:p>
        </p:txBody>
      </p:sp>
    </p:spTree>
    <p:extLst>
      <p:ext uri="{BB962C8B-B14F-4D97-AF65-F5344CB8AC3E}">
        <p14:creationId xmlns:p14="http://schemas.microsoft.com/office/powerpoint/2010/main" val="206487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D7957-8F3E-454B-950A-8A4F8E0EF7E3}" type="slidenum">
              <a:rPr lang="en-US"/>
              <a:pPr>
                <a:defRPr/>
              </a:pPr>
              <a:t>‹#›</a:t>
            </a:fld>
            <a:endParaRPr lang="en-US"/>
          </a:p>
        </p:txBody>
      </p:sp>
    </p:spTree>
    <p:extLst>
      <p:ext uri="{BB962C8B-B14F-4D97-AF65-F5344CB8AC3E}">
        <p14:creationId xmlns:p14="http://schemas.microsoft.com/office/powerpoint/2010/main" val="137932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7AA71-F2E7-4FD7-AC0D-FF4AF6D5559E}" type="slidenum">
              <a:rPr lang="en-US"/>
              <a:pPr>
                <a:defRPr/>
              </a:pPr>
              <a:t>‹#›</a:t>
            </a:fld>
            <a:endParaRPr lang="en-US"/>
          </a:p>
        </p:txBody>
      </p:sp>
    </p:spTree>
    <p:extLst>
      <p:ext uri="{BB962C8B-B14F-4D97-AF65-F5344CB8AC3E}">
        <p14:creationId xmlns:p14="http://schemas.microsoft.com/office/powerpoint/2010/main" val="227140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572BB-4F52-40D2-BF4C-9A6A46FB6DE8}" type="slidenum">
              <a:rPr lang="en-US"/>
              <a:pPr>
                <a:defRPr/>
              </a:pPr>
              <a:t>‹#›</a:t>
            </a:fld>
            <a:endParaRPr lang="en-US"/>
          </a:p>
        </p:txBody>
      </p:sp>
    </p:spTree>
    <p:extLst>
      <p:ext uri="{BB962C8B-B14F-4D97-AF65-F5344CB8AC3E}">
        <p14:creationId xmlns:p14="http://schemas.microsoft.com/office/powerpoint/2010/main" val="338999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A23C7-506E-4E93-A74B-0622C2B3C7D4}" type="slidenum">
              <a:rPr lang="en-US"/>
              <a:pPr>
                <a:defRPr/>
              </a:pPr>
              <a:t>‹#›</a:t>
            </a:fld>
            <a:endParaRPr lang="en-US"/>
          </a:p>
        </p:txBody>
      </p:sp>
    </p:spTree>
    <p:extLst>
      <p:ext uri="{BB962C8B-B14F-4D97-AF65-F5344CB8AC3E}">
        <p14:creationId xmlns:p14="http://schemas.microsoft.com/office/powerpoint/2010/main" val="376120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85BB6E-1D07-4920-87DD-9F23C5CAD58E}" type="slidenum">
              <a:rPr lang="en-US"/>
              <a:pPr>
                <a:defRPr/>
              </a:pPr>
              <a:t>‹#›</a:t>
            </a:fld>
            <a:endParaRPr lang="en-US"/>
          </a:p>
        </p:txBody>
      </p:sp>
    </p:spTree>
    <p:extLst>
      <p:ext uri="{BB962C8B-B14F-4D97-AF65-F5344CB8AC3E}">
        <p14:creationId xmlns:p14="http://schemas.microsoft.com/office/powerpoint/2010/main" val="208908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376982-6A15-48E3-A2A6-8D0BBB60D4E5}" type="slidenum">
              <a:rPr lang="en-US"/>
              <a:pPr>
                <a:defRPr/>
              </a:pPr>
              <a:t>‹#›</a:t>
            </a:fld>
            <a:endParaRPr lang="en-US"/>
          </a:p>
        </p:txBody>
      </p:sp>
    </p:spTree>
    <p:extLst>
      <p:ext uri="{BB962C8B-B14F-4D97-AF65-F5344CB8AC3E}">
        <p14:creationId xmlns:p14="http://schemas.microsoft.com/office/powerpoint/2010/main" val="253350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B8B15E-8842-447A-A89D-5C5865A23638}" type="slidenum">
              <a:rPr lang="en-US"/>
              <a:pPr>
                <a:defRPr/>
              </a:pPr>
              <a:t>‹#›</a:t>
            </a:fld>
            <a:endParaRPr lang="en-US"/>
          </a:p>
        </p:txBody>
      </p:sp>
    </p:spTree>
    <p:extLst>
      <p:ext uri="{BB962C8B-B14F-4D97-AF65-F5344CB8AC3E}">
        <p14:creationId xmlns:p14="http://schemas.microsoft.com/office/powerpoint/2010/main" val="129056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AE6ADE-D96F-411D-80C0-6AE7289A9E26}" type="slidenum">
              <a:rPr lang="en-US"/>
              <a:pPr>
                <a:defRPr/>
              </a:pPr>
              <a:t>‹#›</a:t>
            </a:fld>
            <a:endParaRPr lang="en-US"/>
          </a:p>
        </p:txBody>
      </p:sp>
    </p:spTree>
    <p:extLst>
      <p:ext uri="{BB962C8B-B14F-4D97-AF65-F5344CB8AC3E}">
        <p14:creationId xmlns:p14="http://schemas.microsoft.com/office/powerpoint/2010/main" val="31356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EF42E-2F94-4F12-ABBA-26C3795BD511}" type="slidenum">
              <a:rPr lang="en-US"/>
              <a:pPr>
                <a:defRPr/>
              </a:pPr>
              <a:t>‹#›</a:t>
            </a:fld>
            <a:endParaRPr lang="en-US"/>
          </a:p>
        </p:txBody>
      </p:sp>
    </p:spTree>
    <p:extLst>
      <p:ext uri="{BB962C8B-B14F-4D97-AF65-F5344CB8AC3E}">
        <p14:creationId xmlns:p14="http://schemas.microsoft.com/office/powerpoint/2010/main" val="191864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9199D-9A4B-4C0A-9977-5408550D671A}" type="slidenum">
              <a:rPr lang="en-US"/>
              <a:pPr>
                <a:defRPr/>
              </a:pPr>
              <a:t>‹#›</a:t>
            </a:fld>
            <a:endParaRPr lang="en-US"/>
          </a:p>
        </p:txBody>
      </p:sp>
    </p:spTree>
    <p:extLst>
      <p:ext uri="{BB962C8B-B14F-4D97-AF65-F5344CB8AC3E}">
        <p14:creationId xmlns:p14="http://schemas.microsoft.com/office/powerpoint/2010/main" val="25004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F02E2B-0C8E-4D38-9E2B-BE2B695634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file:///E:\Courses\EGR262\Videos\Qik2s9v1_Demo_Video.MOV"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ideo" Target="file:///E:\Courses\EGR262\Videos\Qik2s9v1_Demo_Video_Compact_Protocol.MOV" TargetMode="Externa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pololu.com/product/1110/" TargetMode="External"/><Relationship Id="rId2" Type="http://schemas.openxmlformats.org/officeDocument/2006/relationships/hyperlink" Target="https://github.com/pololu/qik-arduino" TargetMode="External"/><Relationship Id="rId1" Type="http://schemas.openxmlformats.org/officeDocument/2006/relationships/slideLayout" Target="../slideLayouts/slideLayout1.xml"/><Relationship Id="rId5" Type="http://schemas.openxmlformats.org/officeDocument/2006/relationships/hyperlink" Target="http://www.pololu.com/product/2191"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learn.sparkfun.com/tutorials/serial-communication"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pololu/qik-arduino"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hyperlink" Target="https://github.com/pololu/qik-arduino"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ideo" Target="file:///E:\Courses\EGR262\Videos\Qik2s9v1_Demo_Video.MOV"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pololu.com/product/111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6"/>
          <p:cNvSpPr>
            <a:spLocks noChangeArrowheads="1"/>
          </p:cNvSpPr>
          <p:nvPr/>
        </p:nvSpPr>
        <p:spPr bwMode="auto">
          <a:xfrm>
            <a:off x="3136900" y="4483100"/>
            <a:ext cx="358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tabLst>
                <a:tab pos="342900" algn="l"/>
                <a:tab pos="914400" algn="l"/>
              </a:tabLst>
            </a:pPr>
            <a:r>
              <a:rPr lang="en-US" b="1">
                <a:solidFill>
                  <a:schemeClr val="accent2"/>
                </a:solidFill>
              </a:rPr>
              <a:t>Instructor:  Paul Gordy</a:t>
            </a:r>
          </a:p>
          <a:p>
            <a:pPr>
              <a:lnSpc>
                <a:spcPct val="90000"/>
              </a:lnSpc>
              <a:spcBef>
                <a:spcPct val="20000"/>
              </a:spcBef>
              <a:tabLst>
                <a:tab pos="342900" algn="l"/>
                <a:tab pos="914400" algn="l"/>
              </a:tabLst>
            </a:pPr>
            <a:r>
              <a:rPr lang="en-US" b="1">
                <a:solidFill>
                  <a:schemeClr val="accent2"/>
                </a:solidFill>
              </a:rPr>
              <a:t>Office:  H-115</a:t>
            </a:r>
          </a:p>
          <a:p>
            <a:pPr>
              <a:lnSpc>
                <a:spcPct val="90000"/>
              </a:lnSpc>
              <a:spcBef>
                <a:spcPct val="20000"/>
              </a:spcBef>
              <a:tabLst>
                <a:tab pos="342900" algn="l"/>
                <a:tab pos="914400" algn="l"/>
              </a:tabLst>
            </a:pPr>
            <a:r>
              <a:rPr lang="en-US" b="1">
                <a:solidFill>
                  <a:schemeClr val="accent2"/>
                </a:solidFill>
              </a:rPr>
              <a:t>Phone:  822-7175</a:t>
            </a:r>
          </a:p>
          <a:p>
            <a:pPr>
              <a:lnSpc>
                <a:spcPct val="90000"/>
              </a:lnSpc>
              <a:spcBef>
                <a:spcPct val="20000"/>
              </a:spcBef>
              <a:tabLst>
                <a:tab pos="342900" algn="l"/>
                <a:tab pos="914400" algn="l"/>
              </a:tabLst>
            </a:pPr>
            <a:r>
              <a:rPr lang="en-US" b="1">
                <a:solidFill>
                  <a:schemeClr val="accent2"/>
                </a:solidFill>
              </a:rPr>
              <a:t>Email:  PGordy@tcc.edu</a:t>
            </a:r>
          </a:p>
        </p:txBody>
      </p:sp>
      <p:sp>
        <p:nvSpPr>
          <p:cNvPr id="2054" name="Rectangle 400"/>
          <p:cNvSpPr>
            <a:spLocks noChangeArrowheads="1"/>
          </p:cNvSpPr>
          <p:nvPr/>
        </p:nvSpPr>
        <p:spPr bwMode="auto">
          <a:xfrm>
            <a:off x="0" y="1066800"/>
            <a:ext cx="9144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tabLst>
                <a:tab pos="342900" algn="l"/>
                <a:tab pos="914400" algn="l"/>
              </a:tabLst>
            </a:pPr>
            <a:r>
              <a:rPr lang="en-US" sz="3200" b="1" dirty="0">
                <a:solidFill>
                  <a:schemeClr val="accent2"/>
                </a:solidFill>
              </a:rPr>
              <a:t>EGR 262</a:t>
            </a:r>
          </a:p>
          <a:p>
            <a:pPr algn="ctr">
              <a:spcBef>
                <a:spcPct val="20000"/>
              </a:spcBef>
              <a:tabLst>
                <a:tab pos="342900" algn="l"/>
                <a:tab pos="914400" algn="l"/>
              </a:tabLst>
            </a:pPr>
            <a:r>
              <a:rPr lang="en-US" sz="3200" b="1" dirty="0">
                <a:solidFill>
                  <a:schemeClr val="accent2"/>
                </a:solidFill>
              </a:rPr>
              <a:t>Fundamental Circuits Lab</a:t>
            </a:r>
          </a:p>
          <a:p>
            <a:pPr algn="ctr">
              <a:spcBef>
                <a:spcPct val="20000"/>
              </a:spcBef>
              <a:tabLst>
                <a:tab pos="342900" algn="l"/>
                <a:tab pos="914400" algn="l"/>
              </a:tabLst>
            </a:pPr>
            <a:endParaRPr lang="en-US" sz="3200" b="1" dirty="0">
              <a:solidFill>
                <a:schemeClr val="accent2"/>
              </a:solidFill>
            </a:endParaRPr>
          </a:p>
          <a:p>
            <a:pPr algn="ctr">
              <a:spcBef>
                <a:spcPct val="20000"/>
              </a:spcBef>
              <a:tabLst>
                <a:tab pos="342900" algn="l"/>
                <a:tab pos="914400" algn="l"/>
              </a:tabLst>
            </a:pPr>
            <a:r>
              <a:rPr lang="en-US" sz="2800" b="1" dirty="0">
                <a:solidFill>
                  <a:schemeClr val="accent2"/>
                </a:solidFill>
              </a:rPr>
              <a:t>Presentation for Lab </a:t>
            </a:r>
            <a:r>
              <a:rPr lang="en-US" sz="2800" b="1" dirty="0" smtClean="0">
                <a:solidFill>
                  <a:schemeClr val="accent2"/>
                </a:solidFill>
              </a:rPr>
              <a:t>#9</a:t>
            </a:r>
            <a:endParaRPr lang="en-US" sz="2800" b="1" dirty="0">
              <a:solidFill>
                <a:schemeClr val="accent2"/>
              </a:solidFill>
            </a:endParaRPr>
          </a:p>
          <a:p>
            <a:pPr algn="ctr">
              <a:spcBef>
                <a:spcPct val="20000"/>
              </a:spcBef>
              <a:tabLst>
                <a:tab pos="342900" algn="l"/>
                <a:tab pos="914400" algn="l"/>
              </a:tabLst>
            </a:pPr>
            <a:r>
              <a:rPr lang="en-US" sz="3200" b="1" u="sng" dirty="0" smtClean="0">
                <a:solidFill>
                  <a:schemeClr val="accent2"/>
                </a:solidFill>
              </a:rPr>
              <a:t>Serial Communication and Motor Controllers</a:t>
            </a:r>
            <a:endParaRPr lang="en-US" sz="3200" b="1" u="sng" dirty="0"/>
          </a:p>
        </p:txBody>
      </p:sp>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10</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Fundamental Circuits Lab</a:t>
            </a:r>
            <a:endParaRPr lang="en-US" sz="3600" dirty="0"/>
          </a:p>
        </p:txBody>
      </p:sp>
      <p:pic>
        <p:nvPicPr>
          <p:cNvPr id="11" name="Picture 10" descr="Robot1.jpg"/>
          <p:cNvPicPr>
            <a:picLocks noChangeAspect="1"/>
          </p:cNvPicPr>
          <p:nvPr/>
        </p:nvPicPr>
        <p:blipFill>
          <a:blip r:embed="rId3" cstate="print"/>
          <a:stretch>
            <a:fillRect/>
          </a:stretch>
        </p:blipFill>
        <p:spPr>
          <a:xfrm>
            <a:off x="142875" y="471330"/>
            <a:ext cx="8877300" cy="63866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Lab9_bb.jpg"/>
          <p:cNvPicPr>
            <a:picLocks noChangeAspect="1"/>
          </p:cNvPicPr>
          <p:nvPr/>
        </p:nvPicPr>
        <p:blipFill>
          <a:blip r:embed="rId3" cstate="print"/>
          <a:stretch>
            <a:fillRect/>
          </a:stretch>
        </p:blipFill>
        <p:spPr>
          <a:xfrm>
            <a:off x="0" y="459741"/>
            <a:ext cx="5997359" cy="4493260"/>
          </a:xfrm>
          <a:prstGeom prst="rect">
            <a:avLst/>
          </a:prstGeom>
        </p:spPr>
      </p:pic>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11</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pic>
        <p:nvPicPr>
          <p:cNvPr id="12" name="Picture 2"/>
          <p:cNvPicPr>
            <a:picLocks noChangeAspect="1" noChangeArrowheads="1"/>
          </p:cNvPicPr>
          <p:nvPr/>
        </p:nvPicPr>
        <p:blipFill>
          <a:blip r:embed="rId4" cstate="print"/>
          <a:srcRect l="34012" t="23907" b="13143"/>
          <a:stretch>
            <a:fillRect/>
          </a:stretch>
        </p:blipFill>
        <p:spPr bwMode="auto">
          <a:xfrm>
            <a:off x="4772131" y="4229100"/>
            <a:ext cx="4371870" cy="2628900"/>
          </a:xfrm>
          <a:prstGeom prst="rect">
            <a:avLst/>
          </a:prstGeom>
          <a:noFill/>
          <a:ln w="9525">
            <a:noFill/>
            <a:miter lim="800000"/>
            <a:headEnd/>
            <a:tailEnd/>
          </a:ln>
        </p:spPr>
      </p:pic>
      <p:sp>
        <p:nvSpPr>
          <p:cNvPr id="13" name="Rectangle 12"/>
          <p:cNvSpPr/>
          <p:nvPr/>
        </p:nvSpPr>
        <p:spPr>
          <a:xfrm>
            <a:off x="0" y="4908887"/>
            <a:ext cx="4724400" cy="2031325"/>
          </a:xfrm>
          <a:prstGeom prst="rect">
            <a:avLst/>
          </a:prstGeom>
        </p:spPr>
        <p:txBody>
          <a:bodyPr wrap="square">
            <a:spAutoFit/>
          </a:bodyPr>
          <a:lstStyle/>
          <a:p>
            <a:r>
              <a:rPr lang="en-US" sz="1800" b="1" i="1" u="sng" dirty="0" smtClean="0">
                <a:solidFill>
                  <a:schemeClr val="accent2"/>
                </a:solidFill>
                <a:cs typeface="Times New Roman" pitchFamily="18" charset="0"/>
              </a:rPr>
              <a:t>Notes</a:t>
            </a:r>
            <a:r>
              <a:rPr lang="en-US" sz="1800" b="1" i="1" dirty="0" smtClean="0">
                <a:solidFill>
                  <a:schemeClr val="accent2"/>
                </a:solidFill>
                <a:cs typeface="Times New Roman" pitchFamily="18" charset="0"/>
              </a:rPr>
              <a:t>:  </a:t>
            </a:r>
          </a:p>
          <a:p>
            <a:pPr marL="228600" indent="-228600">
              <a:buFont typeface="Arial" pitchFamily="34" charset="0"/>
              <a:buChar char="•"/>
            </a:pPr>
            <a:r>
              <a:rPr lang="en-US" sz="1800" dirty="0" smtClean="0">
                <a:solidFill>
                  <a:schemeClr val="accent2"/>
                </a:solidFill>
                <a:cs typeface="Times New Roman" pitchFamily="18" charset="0"/>
              </a:rPr>
              <a:t>The Qik is rotated 180</a:t>
            </a:r>
            <a:r>
              <a:rPr lang="en-US" sz="1800" dirty="0" smtClean="0">
                <a:solidFill>
                  <a:schemeClr val="accent2"/>
                </a:solidFill>
                <a:cs typeface="Times New Roman" pitchFamily="18" charset="0"/>
                <a:sym typeface="Symbol"/>
              </a:rPr>
              <a:t> in the schematic</a:t>
            </a:r>
          </a:p>
          <a:p>
            <a:pPr marL="228600" indent="-228600">
              <a:buFont typeface="Arial" pitchFamily="34" charset="0"/>
              <a:buChar char="•"/>
            </a:pPr>
            <a:r>
              <a:rPr lang="en-US" sz="1800" dirty="0" smtClean="0">
                <a:solidFill>
                  <a:schemeClr val="accent2"/>
                </a:solidFill>
                <a:cs typeface="Times New Roman" pitchFamily="18" charset="0"/>
                <a:sym typeface="Symbol"/>
              </a:rPr>
              <a:t>7.5V goes to the 7805 5V regulator and to the Arduino barrel plug input</a:t>
            </a:r>
          </a:p>
          <a:p>
            <a:pPr marL="228600" indent="-228600">
              <a:buFont typeface="Arial" pitchFamily="34" charset="0"/>
              <a:buChar char="•"/>
            </a:pPr>
            <a:r>
              <a:rPr lang="en-US" sz="1800" dirty="0" smtClean="0">
                <a:solidFill>
                  <a:schemeClr val="accent2"/>
                </a:solidFill>
                <a:cs typeface="Times New Roman" pitchFamily="18" charset="0"/>
                <a:sym typeface="Symbol"/>
              </a:rPr>
              <a:t>5V from the 7805 to the motor voltage input </a:t>
            </a:r>
          </a:p>
          <a:p>
            <a:pPr marL="228600" indent="-228600">
              <a:buFont typeface="Arial" pitchFamily="34" charset="0"/>
              <a:buChar char="•"/>
            </a:pPr>
            <a:r>
              <a:rPr lang="en-US" sz="1800" dirty="0" smtClean="0">
                <a:solidFill>
                  <a:schemeClr val="accent2"/>
                </a:solidFill>
                <a:cs typeface="Times New Roman" pitchFamily="18" charset="0"/>
                <a:sym typeface="Symbol"/>
              </a:rPr>
              <a:t>5V from the Arduino to the </a:t>
            </a:r>
            <a:r>
              <a:rPr lang="en-US" sz="1800" dirty="0" err="1" smtClean="0">
                <a:solidFill>
                  <a:schemeClr val="accent2"/>
                </a:solidFill>
                <a:cs typeface="Times New Roman" pitchFamily="18" charset="0"/>
                <a:sym typeface="Symbol"/>
              </a:rPr>
              <a:t>Vcc</a:t>
            </a:r>
            <a:r>
              <a:rPr lang="en-US" sz="1800" dirty="0" smtClean="0">
                <a:solidFill>
                  <a:schemeClr val="accent2"/>
                </a:solidFill>
                <a:cs typeface="Times New Roman" pitchFamily="18" charset="0"/>
                <a:sym typeface="Symbol"/>
              </a:rPr>
              <a:t> input</a:t>
            </a:r>
          </a:p>
          <a:p>
            <a:pPr marL="228600" indent="-228600">
              <a:buFont typeface="Arial" pitchFamily="34" charset="0"/>
              <a:buChar char="•"/>
            </a:pPr>
            <a:r>
              <a:rPr lang="en-US" sz="1800" dirty="0" smtClean="0">
                <a:solidFill>
                  <a:schemeClr val="accent2"/>
                </a:solidFill>
                <a:cs typeface="Times New Roman" pitchFamily="18" charset="0"/>
                <a:sym typeface="Symbol"/>
              </a:rPr>
              <a:t>Common ground throughout the schematic</a:t>
            </a:r>
            <a:endParaRPr lang="en-US" sz="1800" dirty="0"/>
          </a:p>
        </p:txBody>
      </p:sp>
      <p:sp>
        <p:nvSpPr>
          <p:cNvPr id="14" name="Rectangle 13"/>
          <p:cNvSpPr/>
          <p:nvPr/>
        </p:nvSpPr>
        <p:spPr>
          <a:xfrm>
            <a:off x="6229351" y="765512"/>
            <a:ext cx="2914649" cy="338554"/>
          </a:xfrm>
          <a:prstGeom prst="rect">
            <a:avLst/>
          </a:prstGeom>
        </p:spPr>
        <p:txBody>
          <a:bodyPr wrap="square">
            <a:spAutoFit/>
          </a:bodyPr>
          <a:lstStyle/>
          <a:p>
            <a:r>
              <a:rPr lang="en-US" sz="1600" dirty="0" smtClean="0">
                <a:solidFill>
                  <a:schemeClr val="accent2"/>
                </a:solidFill>
                <a:cs typeface="Times New Roman" pitchFamily="18" charset="0"/>
                <a:sym typeface="Symbol"/>
              </a:rPr>
              <a:t>Toggle switch, not pushbutton</a:t>
            </a:r>
            <a:endParaRPr lang="en-US" sz="1600" dirty="0"/>
          </a:p>
        </p:txBody>
      </p:sp>
      <p:cxnSp>
        <p:nvCxnSpPr>
          <p:cNvPr id="16" name="Straight Arrow Connector 15"/>
          <p:cNvCxnSpPr>
            <a:stCxn id="14" idx="1"/>
          </p:cNvCxnSpPr>
          <p:nvPr/>
        </p:nvCxnSpPr>
        <p:spPr>
          <a:xfrm flipH="1" flipV="1">
            <a:off x="5591175" y="923925"/>
            <a:ext cx="638176" cy="10864"/>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10275" y="403562"/>
            <a:ext cx="3133725" cy="338554"/>
          </a:xfrm>
          <a:prstGeom prst="rect">
            <a:avLst/>
          </a:prstGeom>
        </p:spPr>
        <p:txBody>
          <a:bodyPr wrap="square">
            <a:spAutoFit/>
          </a:bodyPr>
          <a:lstStyle/>
          <a:p>
            <a:r>
              <a:rPr lang="en-US" sz="1600" dirty="0" smtClean="0">
                <a:solidFill>
                  <a:schemeClr val="accent2"/>
                </a:solidFill>
                <a:cs typeface="Times New Roman" pitchFamily="18" charset="0"/>
                <a:sym typeface="Symbol"/>
              </a:rPr>
              <a:t>7805 - 5V Regulator</a:t>
            </a:r>
            <a:endParaRPr lang="en-US" sz="1600" dirty="0"/>
          </a:p>
        </p:txBody>
      </p:sp>
      <p:sp>
        <p:nvSpPr>
          <p:cNvPr id="18" name="Rectangle 17"/>
          <p:cNvSpPr/>
          <p:nvPr/>
        </p:nvSpPr>
        <p:spPr>
          <a:xfrm>
            <a:off x="6829426" y="1918037"/>
            <a:ext cx="1504950" cy="584775"/>
          </a:xfrm>
          <a:prstGeom prst="rect">
            <a:avLst/>
          </a:prstGeom>
        </p:spPr>
        <p:txBody>
          <a:bodyPr wrap="square">
            <a:spAutoFit/>
          </a:bodyPr>
          <a:lstStyle/>
          <a:p>
            <a:r>
              <a:rPr lang="en-US" sz="1600" dirty="0" smtClean="0">
                <a:solidFill>
                  <a:schemeClr val="accent2"/>
                </a:solidFill>
                <a:cs typeface="Times New Roman" pitchFamily="18" charset="0"/>
                <a:sym typeface="Symbol"/>
              </a:rPr>
              <a:t>5 AA batteries (7.5V), not 9V</a:t>
            </a:r>
            <a:endParaRPr lang="en-US" sz="1600" dirty="0"/>
          </a:p>
        </p:txBody>
      </p:sp>
      <p:cxnSp>
        <p:nvCxnSpPr>
          <p:cNvPr id="20" name="Straight Arrow Connector 19"/>
          <p:cNvCxnSpPr/>
          <p:nvPr/>
        </p:nvCxnSpPr>
        <p:spPr>
          <a:xfrm flipH="1">
            <a:off x="4343401" y="533400"/>
            <a:ext cx="619124" cy="20955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53000" y="514350"/>
            <a:ext cx="1009650" cy="190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191250" y="2124075"/>
            <a:ext cx="638176" cy="10864"/>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74790" y="3064817"/>
            <a:ext cx="1988186" cy="735657"/>
          </a:xfrm>
          <a:prstGeom prst="rect">
            <a:avLst/>
          </a:prstGeom>
          <a:ln w="28575">
            <a:solidFill>
              <a:schemeClr val="accent6"/>
            </a:solidFill>
          </a:ln>
        </p:spPr>
        <p:txBody>
          <a:bodyPr wrap="square">
            <a:spAutoFit/>
          </a:bodyPr>
          <a:lstStyle/>
          <a:p>
            <a:pPr algn="ctr"/>
            <a:r>
              <a:rPr lang="en-US" sz="2000" b="1" u="sng" dirty="0" smtClean="0">
                <a:solidFill>
                  <a:schemeClr val="accent2"/>
                </a:solidFill>
                <a:cs typeface="Times New Roman" pitchFamily="18" charset="0"/>
              </a:rPr>
              <a:t>Wiring Diagram </a:t>
            </a:r>
            <a:r>
              <a:rPr lang="en-US" sz="2000" dirty="0" smtClean="0">
                <a:solidFill>
                  <a:schemeClr val="accent2"/>
                </a:solidFill>
                <a:cs typeface="Times New Roman" pitchFamily="18" charset="0"/>
              </a:rPr>
              <a:t>(using Fritzing)</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12</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pic>
        <p:nvPicPr>
          <p:cNvPr id="7" name="Picture 2"/>
          <p:cNvPicPr>
            <a:picLocks noChangeAspect="1" noChangeArrowheads="1"/>
          </p:cNvPicPr>
          <p:nvPr/>
        </p:nvPicPr>
        <p:blipFill>
          <a:blip r:embed="rId4" cstate="print"/>
          <a:srcRect l="7119" t="22780" r="43212" b="12345"/>
          <a:stretch>
            <a:fillRect/>
          </a:stretch>
        </p:blipFill>
        <p:spPr bwMode="auto">
          <a:xfrm>
            <a:off x="0" y="4162425"/>
            <a:ext cx="3273978" cy="2695575"/>
          </a:xfrm>
          <a:prstGeom prst="rect">
            <a:avLst/>
          </a:prstGeom>
          <a:noFill/>
          <a:ln w="9525">
            <a:noFill/>
            <a:miter lim="800000"/>
            <a:headEnd/>
            <a:tailEnd/>
          </a:ln>
        </p:spPr>
      </p:pic>
      <p:sp>
        <p:nvSpPr>
          <p:cNvPr id="11" name="TextBox 10"/>
          <p:cNvSpPr txBox="1"/>
          <p:nvPr/>
        </p:nvSpPr>
        <p:spPr>
          <a:xfrm>
            <a:off x="0" y="428625"/>
            <a:ext cx="8839200" cy="2585323"/>
          </a:xfrm>
          <a:prstGeom prst="rect">
            <a:avLst/>
          </a:prstGeom>
          <a:noFill/>
        </p:spPr>
        <p:txBody>
          <a:bodyPr wrap="square" rtlCol="0">
            <a:spAutoFit/>
          </a:bodyPr>
          <a:lstStyle/>
          <a:p>
            <a:r>
              <a:rPr lang="en-US" sz="1800" b="1" u="sng" dirty="0" smtClean="0"/>
              <a:t>Testing the motor controller</a:t>
            </a:r>
            <a:r>
              <a:rPr lang="en-US" sz="1800" dirty="0" smtClean="0"/>
              <a:t> </a:t>
            </a:r>
          </a:p>
          <a:p>
            <a:r>
              <a:rPr lang="en-US" sz="1800" dirty="0" smtClean="0"/>
              <a:t>The Qik manual indicates that the Demo-mode jumper indicated below can be used to test the motor controller before you even connect it to an Arduino.  This is a good idea to make sure that the motor controller, solder connections, motors, wiring, etc., are all good.</a:t>
            </a:r>
          </a:p>
          <a:p>
            <a:r>
              <a:rPr lang="en-US" sz="1800" dirty="0" smtClean="0"/>
              <a:t>The demo runs one motor forward then backwards, then runs the other motor forward then backwards, and then repeats indefinitely.</a:t>
            </a:r>
          </a:p>
          <a:p>
            <a:r>
              <a:rPr lang="en-US" sz="1800" dirty="0" smtClean="0"/>
              <a:t>This also a good way to make sure that the polarity is correct on each motor (i.e., it should go forward first, not backwards first).  If the motor turns in the wrong direction, simply reverse the motor leads.</a:t>
            </a:r>
            <a:endParaRPr lang="en-US" sz="1800" dirty="0"/>
          </a:p>
        </p:txBody>
      </p:sp>
      <p:pic>
        <p:nvPicPr>
          <p:cNvPr id="12" name="Qik2s9v1_Demo_Video.MOV">
            <a:hlinkClick r:id="" action="ppaction://media"/>
          </p:cNvPr>
          <p:cNvPicPr>
            <a:picLocks noRot="1" noChangeAspect="1"/>
          </p:cNvPicPr>
          <p:nvPr>
            <a:videoFile r:link="rId1"/>
          </p:nvPr>
        </p:nvPicPr>
        <p:blipFill>
          <a:blip r:embed="rId5" cstate="print"/>
          <a:stretch>
            <a:fillRect/>
          </a:stretch>
        </p:blipFill>
        <p:spPr>
          <a:xfrm>
            <a:off x="6807200" y="2914650"/>
            <a:ext cx="2336800" cy="1752600"/>
          </a:xfrm>
          <a:prstGeom prst="rect">
            <a:avLst/>
          </a:prstGeom>
        </p:spPr>
      </p:pic>
      <p:pic>
        <p:nvPicPr>
          <p:cNvPr id="13" name="Picture 12" descr="qik2s9v1_photo_for_video.JPG"/>
          <p:cNvPicPr>
            <a:picLocks noChangeAspect="1"/>
          </p:cNvPicPr>
          <p:nvPr/>
        </p:nvPicPr>
        <p:blipFill>
          <a:blip r:embed="rId6" cstate="print"/>
          <a:stretch>
            <a:fillRect/>
          </a:stretch>
        </p:blipFill>
        <p:spPr>
          <a:xfrm>
            <a:off x="6807200" y="4762500"/>
            <a:ext cx="2336800" cy="1752600"/>
          </a:xfrm>
          <a:prstGeom prst="rect">
            <a:avLst/>
          </a:prstGeom>
        </p:spPr>
      </p:pic>
      <p:sp>
        <p:nvSpPr>
          <p:cNvPr id="14" name="Rectangle 13"/>
          <p:cNvSpPr/>
          <p:nvPr/>
        </p:nvSpPr>
        <p:spPr>
          <a:xfrm>
            <a:off x="0" y="3048000"/>
            <a:ext cx="6829424" cy="1015663"/>
          </a:xfrm>
          <a:prstGeom prst="rect">
            <a:avLst/>
          </a:prstGeom>
        </p:spPr>
        <p:txBody>
          <a:bodyPr wrap="square">
            <a:spAutoFit/>
          </a:bodyPr>
          <a:lstStyle/>
          <a:p>
            <a:r>
              <a:rPr lang="en-US" sz="2000" dirty="0" smtClean="0">
                <a:solidFill>
                  <a:srgbClr val="0000FF"/>
                </a:solidFill>
              </a:rPr>
              <a:t>Video of demo program running using the Qik2s9v1, the Arduino UNO, and two DC motors (double-click black image to launch video).</a:t>
            </a:r>
            <a:endParaRPr lang="en-US" sz="2000" dirty="0"/>
          </a:p>
        </p:txBody>
      </p:sp>
      <p:pic>
        <p:nvPicPr>
          <p:cNvPr id="15" name="Picture 2"/>
          <p:cNvPicPr>
            <a:picLocks noChangeAspect="1" noChangeArrowheads="1"/>
          </p:cNvPicPr>
          <p:nvPr/>
        </p:nvPicPr>
        <p:blipFill>
          <a:blip r:embed="rId4" cstate="print"/>
          <a:srcRect l="7119" t="22780" r="43212" b="12345"/>
          <a:stretch>
            <a:fillRect/>
          </a:stretch>
        </p:blipFill>
        <p:spPr bwMode="auto">
          <a:xfrm>
            <a:off x="3533775" y="4248150"/>
            <a:ext cx="3169858" cy="2609850"/>
          </a:xfrm>
          <a:prstGeom prst="rect">
            <a:avLst/>
          </a:prstGeom>
          <a:noFill/>
          <a:ln w="9525">
            <a:noFill/>
            <a:miter lim="800000"/>
            <a:headEnd/>
            <a:tailEnd/>
          </a:ln>
        </p:spPr>
      </p:pic>
      <p:sp>
        <p:nvSpPr>
          <p:cNvPr id="16" name="Rectangle 15"/>
          <p:cNvSpPr/>
          <p:nvPr/>
        </p:nvSpPr>
        <p:spPr>
          <a:xfrm>
            <a:off x="5295900" y="5133975"/>
            <a:ext cx="485775" cy="209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60375" y="3855393"/>
            <a:ext cx="2294218" cy="369332"/>
          </a:xfrm>
          <a:prstGeom prst="rect">
            <a:avLst/>
          </a:prstGeom>
          <a:ln w="19050">
            <a:solidFill>
              <a:srgbClr val="FF0000"/>
            </a:solidFill>
          </a:ln>
        </p:spPr>
        <p:txBody>
          <a:bodyPr wrap="none">
            <a:spAutoFit/>
          </a:bodyPr>
          <a:lstStyle/>
          <a:p>
            <a:r>
              <a:rPr lang="en-US" sz="1800" b="1" i="1" dirty="0" smtClean="0">
                <a:solidFill>
                  <a:srgbClr val="FF0000"/>
                </a:solidFill>
              </a:rPr>
              <a:t>Demo jumper in place</a:t>
            </a:r>
            <a:endParaRPr lang="en-US" sz="1800" b="1" i="1" dirty="0">
              <a:solidFill>
                <a:srgbClr val="FF0000"/>
              </a:solidFill>
            </a:endParaRPr>
          </a:p>
        </p:txBody>
      </p:sp>
      <p:cxnSp>
        <p:nvCxnSpPr>
          <p:cNvPr id="19" name="Straight Arrow Connector 18"/>
          <p:cNvCxnSpPr>
            <a:stCxn id="17" idx="2"/>
          </p:cNvCxnSpPr>
          <p:nvPr/>
        </p:nvCxnSpPr>
        <p:spPr>
          <a:xfrm>
            <a:off x="4407484" y="4224725"/>
            <a:ext cx="859841" cy="871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13</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6" name="Rectangle 5"/>
          <p:cNvSpPr/>
          <p:nvPr/>
        </p:nvSpPr>
        <p:spPr>
          <a:xfrm>
            <a:off x="0" y="450534"/>
            <a:ext cx="9144000" cy="9202519"/>
          </a:xfrm>
          <a:prstGeom prst="rect">
            <a:avLst/>
          </a:prstGeom>
        </p:spPr>
        <p:txBody>
          <a:bodyPr wrap="square">
            <a:spAutoFit/>
          </a:bodyPr>
          <a:lstStyle/>
          <a:p>
            <a:r>
              <a:rPr lang="en-US" sz="2200" b="1" i="1" u="sng" dirty="0" smtClean="0">
                <a:solidFill>
                  <a:schemeClr val="accent6"/>
                </a:solidFill>
              </a:rPr>
              <a:t>Serial Communication with the Qik 2s9v1 Motor Controller</a:t>
            </a:r>
          </a:p>
          <a:p>
            <a:r>
              <a:rPr lang="en-US" sz="2200" dirty="0" smtClean="0">
                <a:solidFill>
                  <a:schemeClr val="accent6"/>
                </a:solidFill>
              </a:rPr>
              <a:t>The Qik can be used with two protocols:</a:t>
            </a:r>
          </a:p>
          <a:p>
            <a:pPr marL="228600" indent="-228600">
              <a:buFont typeface="Arial" pitchFamily="34" charset="0"/>
              <a:buChar char="•"/>
            </a:pPr>
            <a:r>
              <a:rPr lang="en-US" sz="2200" b="1" i="1" u="sng" dirty="0" smtClean="0">
                <a:solidFill>
                  <a:schemeClr val="accent6"/>
                </a:solidFill>
              </a:rPr>
              <a:t>Compact Protocol</a:t>
            </a:r>
            <a:r>
              <a:rPr lang="en-US" sz="2200" b="1" i="1" dirty="0" smtClean="0">
                <a:solidFill>
                  <a:schemeClr val="accent6"/>
                </a:solidFill>
              </a:rPr>
              <a:t> </a:t>
            </a:r>
            <a:r>
              <a:rPr lang="en-US" sz="2200" dirty="0" smtClean="0">
                <a:solidFill>
                  <a:schemeClr val="accent6"/>
                </a:solidFill>
              </a:rPr>
              <a:t>– simpler and the best choice for one peripheral device. We will use this protocol.  We will later introduce an Arduino library for the Qik that also uses this protocol.</a:t>
            </a:r>
          </a:p>
          <a:p>
            <a:pPr marL="228600" indent="-228600">
              <a:buFont typeface="Arial" pitchFamily="34" charset="0"/>
              <a:buChar char="•"/>
            </a:pPr>
            <a:r>
              <a:rPr lang="en-US" sz="2200" b="1" i="1" u="sng" dirty="0" smtClean="0">
                <a:solidFill>
                  <a:schemeClr val="accent6"/>
                </a:solidFill>
              </a:rPr>
              <a:t>Pololu </a:t>
            </a:r>
            <a:r>
              <a:rPr lang="en-US" sz="2200" b="1" i="1" u="sng" dirty="0" smtClean="0">
                <a:solidFill>
                  <a:schemeClr val="accent6"/>
                </a:solidFill>
              </a:rPr>
              <a:t>Protocol</a:t>
            </a:r>
            <a:r>
              <a:rPr lang="en-US" sz="2200" dirty="0" smtClean="0">
                <a:solidFill>
                  <a:schemeClr val="accent6"/>
                </a:solidFill>
              </a:rPr>
              <a:t> – Compatible with protocols for other motor controllers and servo controllers.  Multiple-devices can be addressed using device IDs.</a:t>
            </a:r>
          </a:p>
          <a:p>
            <a:pPr marL="228600" indent="-228600"/>
            <a:endParaRPr lang="en-US" sz="1000" dirty="0" smtClean="0">
              <a:solidFill>
                <a:schemeClr val="accent6"/>
              </a:solidFill>
            </a:endParaRPr>
          </a:p>
          <a:p>
            <a:pPr marL="228600" indent="-228600"/>
            <a:r>
              <a:rPr lang="en-US" sz="2200" b="1" u="sng" dirty="0" smtClean="0">
                <a:solidFill>
                  <a:schemeClr val="accent6"/>
                </a:solidFill>
              </a:rPr>
              <a:t>Compact Protocol</a:t>
            </a:r>
          </a:p>
          <a:p>
            <a:r>
              <a:rPr lang="en-US" sz="2200" dirty="0" smtClean="0">
                <a:solidFill>
                  <a:schemeClr val="accent6"/>
                </a:solidFill>
              </a:rPr>
              <a:t>The compact protocol simply consists of sending single command bytes followed by any required data bytes.</a:t>
            </a:r>
          </a:p>
          <a:p>
            <a:r>
              <a:rPr lang="en-US" sz="2200" dirty="0" smtClean="0">
                <a:solidFill>
                  <a:schemeClr val="accent6"/>
                </a:solidFill>
              </a:rPr>
              <a:t>	            </a:t>
            </a:r>
            <a:r>
              <a:rPr lang="en-US" sz="2200" u="sng" dirty="0" smtClean="0">
                <a:solidFill>
                  <a:schemeClr val="accent6"/>
                </a:solidFill>
              </a:rPr>
              <a:t>Form</a:t>
            </a:r>
            <a:r>
              <a:rPr lang="en-US" sz="2200" dirty="0" smtClean="0">
                <a:solidFill>
                  <a:schemeClr val="accent6"/>
                </a:solidFill>
              </a:rPr>
              <a:t>:  </a:t>
            </a:r>
            <a:r>
              <a:rPr lang="en-US" sz="2200" b="1" i="1" dirty="0" smtClean="0">
                <a:solidFill>
                  <a:srgbClr val="FF0000"/>
                </a:solidFill>
              </a:rPr>
              <a:t>Command byte – Data Bytes</a:t>
            </a:r>
          </a:p>
          <a:p>
            <a:r>
              <a:rPr lang="en-US" sz="2200" u="sng" dirty="0" smtClean="0">
                <a:solidFill>
                  <a:schemeClr val="accent6"/>
                </a:solidFill>
              </a:rPr>
              <a:t>Example</a:t>
            </a:r>
            <a:r>
              <a:rPr lang="en-US" sz="2200" dirty="0" smtClean="0">
                <a:solidFill>
                  <a:schemeClr val="accent6"/>
                </a:solidFill>
              </a:rPr>
              <a:t>:  </a:t>
            </a:r>
          </a:p>
          <a:p>
            <a:r>
              <a:rPr lang="en-US" sz="2200" dirty="0" smtClean="0">
                <a:solidFill>
                  <a:schemeClr val="accent6"/>
                </a:solidFill>
              </a:rPr>
              <a:t>    10001101</a:t>
            </a:r>
            <a:r>
              <a:rPr lang="en-US" sz="2200" baseline="-25000" dirty="0" smtClean="0">
                <a:solidFill>
                  <a:schemeClr val="accent6"/>
                </a:solidFill>
              </a:rPr>
              <a:t>2</a:t>
            </a:r>
            <a:r>
              <a:rPr lang="en-US" sz="2200" dirty="0" smtClean="0">
                <a:solidFill>
                  <a:schemeClr val="accent6"/>
                </a:solidFill>
              </a:rPr>
              <a:t>  = 141</a:t>
            </a:r>
            <a:r>
              <a:rPr lang="en-US" sz="2200" baseline="-25000" dirty="0" smtClean="0">
                <a:solidFill>
                  <a:schemeClr val="accent6"/>
                </a:solidFill>
              </a:rPr>
              <a:t>10</a:t>
            </a:r>
            <a:r>
              <a:rPr lang="en-US" sz="2200" dirty="0" smtClean="0">
                <a:solidFill>
                  <a:schemeClr val="accent6"/>
                </a:solidFill>
              </a:rPr>
              <a:t> = 8D</a:t>
            </a:r>
            <a:r>
              <a:rPr lang="en-US" sz="2200" baseline="-25000" dirty="0" smtClean="0">
                <a:solidFill>
                  <a:schemeClr val="accent6"/>
                </a:solidFill>
              </a:rPr>
              <a:t>16</a:t>
            </a:r>
            <a:r>
              <a:rPr lang="en-US" sz="2200" dirty="0" smtClean="0">
                <a:solidFill>
                  <a:schemeClr val="accent6"/>
                </a:solidFill>
              </a:rPr>
              <a:t> is the </a:t>
            </a:r>
            <a:r>
              <a:rPr lang="en-US" sz="2200" b="1" i="1" u="sng" dirty="0" smtClean="0">
                <a:solidFill>
                  <a:schemeClr val="accent6"/>
                </a:solidFill>
              </a:rPr>
              <a:t>command byte</a:t>
            </a:r>
            <a:r>
              <a:rPr lang="en-US" sz="2200" b="1" i="1" dirty="0" smtClean="0">
                <a:solidFill>
                  <a:schemeClr val="accent6"/>
                </a:solidFill>
              </a:rPr>
              <a:t> </a:t>
            </a:r>
            <a:r>
              <a:rPr lang="en-US" sz="2200" dirty="0" smtClean="0">
                <a:solidFill>
                  <a:schemeClr val="accent6"/>
                </a:solidFill>
              </a:rPr>
              <a:t>to turn motor M1 forward</a:t>
            </a:r>
          </a:p>
          <a:p>
            <a:r>
              <a:rPr lang="en-US" sz="2200" dirty="0" smtClean="0">
                <a:solidFill>
                  <a:schemeClr val="accent6"/>
                </a:solidFill>
              </a:rPr>
              <a:t>     01111111</a:t>
            </a:r>
            <a:r>
              <a:rPr lang="en-US" sz="2200" baseline="-25000" dirty="0" smtClean="0">
                <a:solidFill>
                  <a:schemeClr val="accent6"/>
                </a:solidFill>
              </a:rPr>
              <a:t>2</a:t>
            </a:r>
            <a:r>
              <a:rPr lang="en-US" sz="2200" dirty="0" smtClean="0">
                <a:solidFill>
                  <a:schemeClr val="accent6"/>
                </a:solidFill>
              </a:rPr>
              <a:t>  = 127</a:t>
            </a:r>
            <a:r>
              <a:rPr lang="en-US" sz="2200" baseline="-25000" dirty="0" smtClean="0">
                <a:solidFill>
                  <a:schemeClr val="accent6"/>
                </a:solidFill>
              </a:rPr>
              <a:t>10</a:t>
            </a:r>
            <a:r>
              <a:rPr lang="en-US" sz="2200" dirty="0" smtClean="0">
                <a:solidFill>
                  <a:schemeClr val="accent6"/>
                </a:solidFill>
              </a:rPr>
              <a:t> = 7F</a:t>
            </a:r>
            <a:r>
              <a:rPr lang="en-US" sz="2200" baseline="-25000" dirty="0" smtClean="0">
                <a:solidFill>
                  <a:schemeClr val="accent6"/>
                </a:solidFill>
              </a:rPr>
              <a:t>16</a:t>
            </a:r>
            <a:r>
              <a:rPr lang="en-US" sz="2200" dirty="0" smtClean="0">
                <a:solidFill>
                  <a:schemeClr val="accent6"/>
                </a:solidFill>
              </a:rPr>
              <a:t> is the </a:t>
            </a:r>
            <a:r>
              <a:rPr lang="en-US" sz="2200" b="1" i="1" u="sng" dirty="0" smtClean="0">
                <a:solidFill>
                  <a:schemeClr val="accent6"/>
                </a:solidFill>
              </a:rPr>
              <a:t>data byte</a:t>
            </a:r>
            <a:r>
              <a:rPr lang="en-US" sz="2200" dirty="0" smtClean="0">
                <a:solidFill>
                  <a:schemeClr val="accent6"/>
                </a:solidFill>
              </a:rPr>
              <a:t> for full speed</a:t>
            </a:r>
          </a:p>
          <a:p>
            <a:endParaRPr lang="en-US" sz="1000" dirty="0" smtClean="0">
              <a:solidFill>
                <a:schemeClr val="accent6"/>
              </a:solidFill>
            </a:endParaRPr>
          </a:p>
          <a:p>
            <a:r>
              <a:rPr lang="en-US" sz="2200" dirty="0" smtClean="0">
                <a:solidFill>
                  <a:schemeClr val="accent6"/>
                </a:solidFill>
              </a:rPr>
              <a:t>So using the form </a:t>
            </a:r>
            <a:r>
              <a:rPr lang="en-US" sz="2200" b="1" i="1" dirty="0" smtClean="0">
                <a:solidFill>
                  <a:schemeClr val="accent6"/>
                </a:solidFill>
              </a:rPr>
              <a:t>Command byte – Data Bytes </a:t>
            </a:r>
            <a:r>
              <a:rPr lang="en-US" sz="2200" dirty="0" smtClean="0">
                <a:solidFill>
                  <a:schemeClr val="accent6"/>
                </a:solidFill>
              </a:rPr>
              <a:t>we would send 141, 127  (in decimal form).  As we will see shortly, this might look like:</a:t>
            </a:r>
          </a:p>
          <a:p>
            <a:r>
              <a:rPr lang="en-US" sz="2200" dirty="0" smtClean="0">
                <a:solidFill>
                  <a:schemeClr val="accent6"/>
                </a:solidFill>
              </a:rPr>
              <a:t>      </a:t>
            </a:r>
            <a:r>
              <a:rPr lang="en-US" sz="2200" b="1" i="1" dirty="0" err="1" smtClean="0">
                <a:solidFill>
                  <a:srgbClr val="FF0000"/>
                </a:solidFill>
              </a:rPr>
              <a:t>Serial.write</a:t>
            </a:r>
            <a:r>
              <a:rPr lang="en-US" sz="2200" b="1" i="1" dirty="0" smtClean="0">
                <a:solidFill>
                  <a:srgbClr val="FF0000"/>
                </a:solidFill>
              </a:rPr>
              <a:t>(141); </a:t>
            </a:r>
            <a:r>
              <a:rPr lang="en-US" sz="2200" b="1" i="1" dirty="0" err="1" smtClean="0">
                <a:solidFill>
                  <a:srgbClr val="FF0000"/>
                </a:solidFill>
              </a:rPr>
              <a:t>Serial.write</a:t>
            </a:r>
            <a:r>
              <a:rPr lang="en-US" sz="2200" b="1" i="1" dirty="0" smtClean="0">
                <a:solidFill>
                  <a:srgbClr val="FF0000"/>
                </a:solidFill>
              </a:rPr>
              <a:t>(127);  </a:t>
            </a:r>
            <a:r>
              <a:rPr lang="en-US" sz="2200" dirty="0" smtClean="0">
                <a:solidFill>
                  <a:srgbClr val="FF0000"/>
                </a:solidFill>
              </a:rPr>
              <a:t>// M1 forward full speed</a:t>
            </a:r>
          </a:p>
          <a:p>
            <a:r>
              <a:rPr lang="en-US" sz="2200" dirty="0" smtClean="0">
                <a:solidFill>
                  <a:schemeClr val="accent6"/>
                </a:solidFill>
              </a:rPr>
              <a:t>or   </a:t>
            </a:r>
            <a:r>
              <a:rPr lang="en-US" sz="2200" b="1" i="1" dirty="0" err="1" smtClean="0">
                <a:solidFill>
                  <a:srgbClr val="FF0000"/>
                </a:solidFill>
              </a:rPr>
              <a:t>Serial.write</a:t>
            </a:r>
            <a:r>
              <a:rPr lang="en-US" sz="2200" b="1" i="1" dirty="0" smtClean="0">
                <a:solidFill>
                  <a:srgbClr val="FF0000"/>
                </a:solidFill>
              </a:rPr>
              <a:t>(0x8D); </a:t>
            </a:r>
            <a:r>
              <a:rPr lang="en-US" sz="2200" b="1" i="1" dirty="0" err="1" smtClean="0">
                <a:solidFill>
                  <a:srgbClr val="FF0000"/>
                </a:solidFill>
              </a:rPr>
              <a:t>Serial.write</a:t>
            </a:r>
            <a:r>
              <a:rPr lang="en-US" sz="2200" b="1" i="1" dirty="0" smtClean="0">
                <a:solidFill>
                  <a:srgbClr val="FF0000"/>
                </a:solidFill>
              </a:rPr>
              <a:t>(0x7F);  </a:t>
            </a:r>
            <a:r>
              <a:rPr lang="en-US" sz="2200" dirty="0" smtClean="0">
                <a:solidFill>
                  <a:srgbClr val="FF0000"/>
                </a:solidFill>
              </a:rPr>
              <a:t>// same thing using hexadecimal</a:t>
            </a:r>
            <a:endParaRPr lang="en-US" sz="2200" dirty="0" smtClean="0">
              <a:solidFill>
                <a:schemeClr val="accent6"/>
              </a:solidFill>
            </a:endParaRPr>
          </a:p>
          <a:p>
            <a:endParaRPr lang="en-US" sz="2200" dirty="0" smtClean="0">
              <a:solidFill>
                <a:schemeClr val="accent6"/>
              </a:solidFill>
            </a:endParaRPr>
          </a:p>
          <a:p>
            <a:r>
              <a:rPr lang="en-US" sz="2200" dirty="0" smtClean="0">
                <a:solidFill>
                  <a:schemeClr val="accent6"/>
                </a:solidFill>
              </a:rPr>
              <a:t> </a:t>
            </a:r>
          </a:p>
          <a:p>
            <a:endParaRPr lang="en-US" sz="2200" dirty="0" smtClean="0">
              <a:solidFill>
                <a:schemeClr val="accent6"/>
              </a:solidFill>
            </a:endParaRPr>
          </a:p>
          <a:p>
            <a:pPr marL="228600" indent="-228600"/>
            <a:endParaRPr lang="en-US" sz="2200" dirty="0" smtClean="0">
              <a:solidFill>
                <a:schemeClr val="accent6"/>
              </a:solidFill>
            </a:endParaRPr>
          </a:p>
          <a:p>
            <a:pPr marL="228600" indent="-228600"/>
            <a:endParaRPr lang="en-US" sz="2200" u="sng" dirty="0" smtClean="0">
              <a:solidFill>
                <a:schemeClr val="accent6"/>
              </a:solidFill>
            </a:endParaRPr>
          </a:p>
          <a:p>
            <a:pPr marL="228600" indent="-228600"/>
            <a:endParaRPr lang="en-US" sz="2200" dirty="0" smtClean="0">
              <a:solidFill>
                <a:schemeClr val="accent6"/>
              </a:solidFill>
            </a:endParaRPr>
          </a:p>
          <a:p>
            <a:endParaRPr lang="en-US" sz="2200" dirty="0" smtClean="0">
              <a:solidFill>
                <a:schemeClr val="accent6"/>
              </a:solidFill>
            </a:endParaRPr>
          </a:p>
          <a:p>
            <a:endParaRPr lang="en-US" sz="2200" dirty="0" smtClean="0">
              <a:solidFill>
                <a:schemeClr val="accent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14</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6" name="Rectangle 5"/>
          <p:cNvSpPr/>
          <p:nvPr/>
        </p:nvSpPr>
        <p:spPr>
          <a:xfrm>
            <a:off x="0" y="450534"/>
            <a:ext cx="9144000" cy="9325630"/>
          </a:xfrm>
          <a:prstGeom prst="rect">
            <a:avLst/>
          </a:prstGeom>
        </p:spPr>
        <p:txBody>
          <a:bodyPr wrap="square">
            <a:spAutoFit/>
          </a:bodyPr>
          <a:lstStyle/>
          <a:p>
            <a:pPr marL="228600" indent="-228600"/>
            <a:r>
              <a:rPr lang="en-US" sz="2000" b="1" u="sng" dirty="0" smtClean="0">
                <a:solidFill>
                  <a:schemeClr val="accent6"/>
                </a:solidFill>
              </a:rPr>
              <a:t>Compact Protocol – more details</a:t>
            </a:r>
          </a:p>
          <a:p>
            <a:r>
              <a:rPr lang="en-US" sz="2000" dirty="0" smtClean="0">
                <a:solidFill>
                  <a:schemeClr val="accent6"/>
                </a:solidFill>
              </a:rPr>
              <a:t>Some useful commands for this protocol are shown below.  Refer to the </a:t>
            </a:r>
            <a:r>
              <a:rPr lang="en-US" sz="2000" b="1" i="1" dirty="0" smtClean="0">
                <a:solidFill>
                  <a:schemeClr val="accent6"/>
                </a:solidFill>
              </a:rPr>
              <a:t>Qik 2s9v1 User’s Guide</a:t>
            </a:r>
            <a:r>
              <a:rPr lang="en-US" sz="2000" dirty="0" smtClean="0">
                <a:solidFill>
                  <a:schemeClr val="accent6"/>
                </a:solidFill>
              </a:rPr>
              <a:t> for additional commands and information (see </a:t>
            </a:r>
            <a:r>
              <a:rPr lang="en-US" sz="2000" dirty="0" smtClean="0">
                <a:solidFill>
                  <a:schemeClr val="accent6"/>
                </a:solidFill>
              </a:rPr>
              <a:t>Pololu </a:t>
            </a:r>
            <a:r>
              <a:rPr lang="en-US" sz="2000" dirty="0" smtClean="0">
                <a:solidFill>
                  <a:schemeClr val="accent6"/>
                </a:solidFill>
              </a:rPr>
              <a:t>website).</a:t>
            </a:r>
          </a:p>
          <a:p>
            <a:endParaRPr lang="en-US" sz="2000" dirty="0" smtClean="0">
              <a:solidFill>
                <a:schemeClr val="accent6"/>
              </a:solidFill>
            </a:endParaRPr>
          </a:p>
          <a:p>
            <a:r>
              <a:rPr lang="en-US" sz="2000" b="1" u="sng" dirty="0" smtClean="0">
                <a:solidFill>
                  <a:schemeClr val="accent6"/>
                </a:solidFill>
              </a:rPr>
              <a:t>Baud rate commands</a:t>
            </a:r>
            <a:r>
              <a:rPr lang="en-US" sz="2000" dirty="0" smtClean="0">
                <a:solidFill>
                  <a:schemeClr val="accent6"/>
                </a:solidFill>
              </a:rPr>
              <a:t>:</a:t>
            </a:r>
          </a:p>
          <a:p>
            <a:r>
              <a:rPr lang="en-US" sz="2000" dirty="0" smtClean="0">
                <a:solidFill>
                  <a:schemeClr val="accent6"/>
                </a:solidFill>
              </a:rPr>
              <a:t>The Qik will autodetect the baud rate, but you must tell it to exit autodetect mode using:</a:t>
            </a:r>
          </a:p>
          <a:p>
            <a:pPr marL="228600" indent="-228600">
              <a:buFont typeface="Arial" pitchFamily="34" charset="0"/>
              <a:buChar char="•"/>
            </a:pPr>
            <a:r>
              <a:rPr lang="en-US" sz="2000" u="sng" dirty="0" smtClean="0">
                <a:solidFill>
                  <a:schemeClr val="accent6"/>
                </a:solidFill>
              </a:rPr>
              <a:t>Command 0xAA - Exit autodetect mode</a:t>
            </a:r>
            <a:r>
              <a:rPr lang="en-US" sz="2000" dirty="0" smtClean="0">
                <a:solidFill>
                  <a:schemeClr val="accent6"/>
                </a:solidFill>
              </a:rPr>
              <a:t>:    Form:  </a:t>
            </a:r>
            <a:r>
              <a:rPr lang="en-US" sz="2000" b="1" i="1" dirty="0" smtClean="0">
                <a:solidFill>
                  <a:schemeClr val="accent6"/>
                </a:solidFill>
              </a:rPr>
              <a:t>0xAA (170)</a:t>
            </a:r>
          </a:p>
          <a:p>
            <a:endParaRPr lang="en-US" sz="2000" dirty="0" smtClean="0">
              <a:solidFill>
                <a:schemeClr val="accent6"/>
              </a:solidFill>
            </a:endParaRPr>
          </a:p>
          <a:p>
            <a:r>
              <a:rPr lang="en-US" sz="2000" b="1" u="sng" dirty="0" smtClean="0">
                <a:solidFill>
                  <a:schemeClr val="accent6"/>
                </a:solidFill>
              </a:rPr>
              <a:t>Motor Commands</a:t>
            </a:r>
            <a:r>
              <a:rPr lang="en-US" sz="2000" dirty="0" smtClean="0">
                <a:solidFill>
                  <a:schemeClr val="accent6"/>
                </a:solidFill>
              </a:rPr>
              <a:t>: </a:t>
            </a:r>
          </a:p>
          <a:p>
            <a:r>
              <a:rPr lang="en-US" sz="2000" dirty="0" smtClean="0">
                <a:solidFill>
                  <a:schemeClr val="accent6"/>
                </a:solidFill>
              </a:rPr>
              <a:t>There are different commands for two modes of speed resolution.</a:t>
            </a:r>
          </a:p>
          <a:p>
            <a:r>
              <a:rPr lang="en-US" sz="2000" dirty="0" smtClean="0">
                <a:solidFill>
                  <a:schemeClr val="accent6"/>
                </a:solidFill>
              </a:rPr>
              <a:t>7-bit mode uses speeds 0-127.  8-bit mode uses speeds 0-255.</a:t>
            </a:r>
          </a:p>
          <a:p>
            <a:r>
              <a:rPr lang="en-US" sz="2000" dirty="0" smtClean="0">
                <a:solidFill>
                  <a:schemeClr val="accent6"/>
                </a:solidFill>
              </a:rPr>
              <a:t>We will use the default 7-bit mode.</a:t>
            </a:r>
          </a:p>
          <a:p>
            <a:pPr marL="228600" indent="-228600">
              <a:buFont typeface="Arial" pitchFamily="34" charset="0"/>
              <a:buChar char="•"/>
            </a:pPr>
            <a:r>
              <a:rPr lang="en-US" sz="2000" u="sng" dirty="0" smtClean="0">
                <a:solidFill>
                  <a:schemeClr val="accent6"/>
                </a:solidFill>
              </a:rPr>
              <a:t>Command 0x88 - Motor M0 Forward</a:t>
            </a:r>
            <a:r>
              <a:rPr lang="en-US" sz="2000" dirty="0" smtClean="0">
                <a:solidFill>
                  <a:schemeClr val="accent6"/>
                </a:solidFill>
              </a:rPr>
              <a:t>:  Form:  </a:t>
            </a:r>
            <a:r>
              <a:rPr lang="en-US" sz="2000" b="1" i="1" dirty="0" smtClean="0">
                <a:solidFill>
                  <a:schemeClr val="accent6"/>
                </a:solidFill>
              </a:rPr>
              <a:t>0x88 (136), motor speed (0-127)</a:t>
            </a:r>
          </a:p>
          <a:p>
            <a:pPr marL="228600" indent="-228600">
              <a:buFont typeface="Arial" pitchFamily="34" charset="0"/>
              <a:buChar char="•"/>
            </a:pPr>
            <a:r>
              <a:rPr lang="en-US" sz="2000" u="sng" dirty="0" smtClean="0">
                <a:solidFill>
                  <a:schemeClr val="accent6"/>
                </a:solidFill>
              </a:rPr>
              <a:t>Command 0x8A - Motor M0 Reverse</a:t>
            </a:r>
            <a:r>
              <a:rPr lang="en-US" sz="2000" dirty="0" smtClean="0">
                <a:solidFill>
                  <a:schemeClr val="accent6"/>
                </a:solidFill>
              </a:rPr>
              <a:t>:  Form:  </a:t>
            </a:r>
            <a:r>
              <a:rPr lang="en-US" sz="2000" b="1" i="1" dirty="0" smtClean="0">
                <a:solidFill>
                  <a:schemeClr val="accent6"/>
                </a:solidFill>
              </a:rPr>
              <a:t>0x8A (138), motor speed (0-127)</a:t>
            </a:r>
          </a:p>
          <a:p>
            <a:pPr marL="228600" indent="-228600">
              <a:buFont typeface="Arial" pitchFamily="34" charset="0"/>
              <a:buChar char="•"/>
            </a:pPr>
            <a:r>
              <a:rPr lang="en-US" sz="2000" u="sng" dirty="0" smtClean="0">
                <a:solidFill>
                  <a:schemeClr val="accent6"/>
                </a:solidFill>
              </a:rPr>
              <a:t>Command 0x8C - Motor M1 Forward</a:t>
            </a:r>
            <a:r>
              <a:rPr lang="en-US" sz="2000" dirty="0" smtClean="0">
                <a:solidFill>
                  <a:schemeClr val="accent6"/>
                </a:solidFill>
              </a:rPr>
              <a:t>:  Form:  </a:t>
            </a:r>
            <a:r>
              <a:rPr lang="en-US" sz="2000" b="1" i="1" dirty="0" smtClean="0">
                <a:solidFill>
                  <a:schemeClr val="accent6"/>
                </a:solidFill>
              </a:rPr>
              <a:t>0x8C (140), motor speed (0-127)</a:t>
            </a:r>
          </a:p>
          <a:p>
            <a:pPr marL="228600" indent="-228600">
              <a:buFont typeface="Arial" pitchFamily="34" charset="0"/>
              <a:buChar char="•"/>
            </a:pPr>
            <a:r>
              <a:rPr lang="en-US" sz="2000" u="sng" dirty="0" smtClean="0">
                <a:solidFill>
                  <a:schemeClr val="accent6"/>
                </a:solidFill>
              </a:rPr>
              <a:t>Command 0x8E - Motor M1 Reverse</a:t>
            </a:r>
            <a:r>
              <a:rPr lang="en-US" sz="2000" dirty="0" smtClean="0">
                <a:solidFill>
                  <a:schemeClr val="accent6"/>
                </a:solidFill>
              </a:rPr>
              <a:t>:  Form:  </a:t>
            </a:r>
            <a:r>
              <a:rPr lang="en-US" sz="2000" b="1" i="1" dirty="0" smtClean="0">
                <a:solidFill>
                  <a:schemeClr val="accent6"/>
                </a:solidFill>
              </a:rPr>
              <a:t>0x8E (142), motor speed (0-127)</a:t>
            </a:r>
          </a:p>
          <a:p>
            <a:pPr marL="228600" indent="-228600">
              <a:buFont typeface="Arial" pitchFamily="34" charset="0"/>
              <a:buChar char="•"/>
            </a:pPr>
            <a:r>
              <a:rPr lang="en-US" sz="2000" u="sng" dirty="0" smtClean="0">
                <a:solidFill>
                  <a:schemeClr val="accent6"/>
                </a:solidFill>
              </a:rPr>
              <a:t>Command 0x86 - Motor M0 Coast</a:t>
            </a:r>
            <a:r>
              <a:rPr lang="en-US" sz="2000" dirty="0" smtClean="0">
                <a:solidFill>
                  <a:schemeClr val="accent6"/>
                </a:solidFill>
              </a:rPr>
              <a:t>:  Form:  </a:t>
            </a:r>
            <a:r>
              <a:rPr lang="en-US" sz="2000" b="1" i="1" dirty="0" smtClean="0">
                <a:solidFill>
                  <a:schemeClr val="accent6"/>
                </a:solidFill>
              </a:rPr>
              <a:t>0x86 (134)</a:t>
            </a:r>
          </a:p>
          <a:p>
            <a:pPr marL="228600" indent="-228600">
              <a:buFont typeface="Arial" pitchFamily="34" charset="0"/>
              <a:buChar char="•"/>
            </a:pPr>
            <a:r>
              <a:rPr lang="en-US" sz="2000" u="sng" dirty="0" smtClean="0">
                <a:solidFill>
                  <a:schemeClr val="accent6"/>
                </a:solidFill>
              </a:rPr>
              <a:t>Command 0x87 - Motor M1 Coast</a:t>
            </a:r>
            <a:r>
              <a:rPr lang="en-US" sz="2000" dirty="0" smtClean="0">
                <a:solidFill>
                  <a:schemeClr val="accent6"/>
                </a:solidFill>
              </a:rPr>
              <a:t>:  Form:  </a:t>
            </a:r>
            <a:r>
              <a:rPr lang="en-US" sz="2000" b="1" i="1" dirty="0" smtClean="0">
                <a:solidFill>
                  <a:schemeClr val="accent6"/>
                </a:solidFill>
              </a:rPr>
              <a:t>0x87 (135)</a:t>
            </a:r>
          </a:p>
          <a:p>
            <a:pPr marL="228600" indent="-228600">
              <a:buFont typeface="Arial" pitchFamily="34" charset="0"/>
              <a:buChar char="•"/>
            </a:pPr>
            <a:endParaRPr lang="en-US" sz="2000" b="1" i="1" dirty="0" smtClean="0">
              <a:solidFill>
                <a:schemeClr val="accent6"/>
              </a:solidFill>
            </a:endParaRPr>
          </a:p>
          <a:p>
            <a:pPr marL="228600" indent="-228600"/>
            <a:r>
              <a:rPr lang="en-US" sz="2000" b="1" i="1" u="sng" dirty="0" smtClean="0">
                <a:solidFill>
                  <a:srgbClr val="FF0000"/>
                </a:solidFill>
              </a:rPr>
              <a:t>Example</a:t>
            </a:r>
            <a:r>
              <a:rPr lang="en-US" sz="2000" b="1" i="1" dirty="0" smtClean="0">
                <a:solidFill>
                  <a:srgbClr val="FF0000"/>
                </a:solidFill>
              </a:rPr>
              <a:t>:  </a:t>
            </a:r>
            <a:r>
              <a:rPr lang="en-US" sz="2000" b="1" i="1" dirty="0" err="1" smtClean="0">
                <a:solidFill>
                  <a:srgbClr val="FF0000"/>
                </a:solidFill>
              </a:rPr>
              <a:t>Serial.write</a:t>
            </a:r>
            <a:r>
              <a:rPr lang="en-US" sz="2000" b="1" i="1" dirty="0" smtClean="0">
                <a:solidFill>
                  <a:srgbClr val="FF0000"/>
                </a:solidFill>
              </a:rPr>
              <a:t>(138); </a:t>
            </a:r>
            <a:r>
              <a:rPr lang="en-US" sz="2000" b="1" i="1" dirty="0" err="1" smtClean="0">
                <a:solidFill>
                  <a:srgbClr val="FF0000"/>
                </a:solidFill>
              </a:rPr>
              <a:t>Serial.write</a:t>
            </a:r>
            <a:r>
              <a:rPr lang="en-US" sz="2000" b="1" i="1" dirty="0" smtClean="0">
                <a:solidFill>
                  <a:srgbClr val="FF0000"/>
                </a:solidFill>
              </a:rPr>
              <a:t>(63);  </a:t>
            </a:r>
            <a:r>
              <a:rPr lang="en-US" sz="2000" dirty="0" smtClean="0">
                <a:solidFill>
                  <a:srgbClr val="FF0000"/>
                </a:solidFill>
              </a:rPr>
              <a:t>// M0 half speed reverse</a:t>
            </a:r>
            <a:endParaRPr lang="en-US" sz="2000" b="1" i="1"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a:p>
            <a:r>
              <a:rPr lang="en-US" sz="2000" dirty="0" smtClean="0">
                <a:solidFill>
                  <a:schemeClr val="accent6"/>
                </a:solidFill>
              </a:rPr>
              <a:t> </a:t>
            </a:r>
          </a:p>
          <a:p>
            <a:endParaRPr lang="en-US" sz="2000" dirty="0" smtClean="0">
              <a:solidFill>
                <a:schemeClr val="accent6"/>
              </a:solidFill>
            </a:endParaRPr>
          </a:p>
          <a:p>
            <a:pPr marL="228600" indent="-228600"/>
            <a:endParaRPr lang="en-US" sz="2000" dirty="0" smtClean="0">
              <a:solidFill>
                <a:schemeClr val="accent6"/>
              </a:solidFill>
            </a:endParaRPr>
          </a:p>
          <a:p>
            <a:pPr marL="228600" indent="-228600"/>
            <a:endParaRPr lang="en-US" sz="2000" u="sng" dirty="0" smtClean="0">
              <a:solidFill>
                <a:schemeClr val="accent6"/>
              </a:solidFill>
            </a:endParaRPr>
          </a:p>
          <a:p>
            <a:pPr marL="228600" indent="-228600"/>
            <a:endParaRPr lang="en-US" sz="2000"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15</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6" name="Rectangle 5"/>
          <p:cNvSpPr/>
          <p:nvPr/>
        </p:nvSpPr>
        <p:spPr>
          <a:xfrm>
            <a:off x="0" y="450533"/>
            <a:ext cx="9144000" cy="4401205"/>
          </a:xfrm>
          <a:prstGeom prst="rect">
            <a:avLst/>
          </a:prstGeom>
        </p:spPr>
        <p:txBody>
          <a:bodyPr wrap="square">
            <a:spAutoFit/>
          </a:bodyPr>
          <a:lstStyle/>
          <a:p>
            <a:r>
              <a:rPr lang="en-US" sz="2000" b="1" i="1" u="sng" dirty="0" smtClean="0">
                <a:solidFill>
                  <a:schemeClr val="accent6"/>
                </a:solidFill>
              </a:rPr>
              <a:t>SoftwareSerial Library</a:t>
            </a:r>
          </a:p>
          <a:p>
            <a:r>
              <a:rPr lang="en-US" sz="2000" dirty="0" smtClean="0">
                <a:solidFill>
                  <a:schemeClr val="accent6"/>
                </a:solidFill>
              </a:rPr>
              <a:t>Recall that the Arduino UNO uses pins 0 and 1 (RX and TX) to communicate with the computer monitor.  If we use these pins for serial communication with the Qik motor controller, then we won’t be able to use the computer monitor.</a:t>
            </a:r>
          </a:p>
          <a:p>
            <a:r>
              <a:rPr lang="en-US" sz="2000" dirty="0" err="1" smtClean="0">
                <a:solidFill>
                  <a:schemeClr val="accent6"/>
                </a:solidFill>
              </a:rPr>
              <a:t>Arduino’s</a:t>
            </a:r>
            <a:r>
              <a:rPr lang="en-US" sz="2000" dirty="0" smtClean="0">
                <a:solidFill>
                  <a:schemeClr val="accent6"/>
                </a:solidFill>
              </a:rPr>
              <a:t> SoftwareSerial library (class) allows you to easily define other pins for serial communication.  The following code will set up pins 2 and 3 for serial communications as well.</a:t>
            </a:r>
          </a:p>
          <a:p>
            <a:endParaRPr lang="en-US" sz="2000"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a:p>
            <a:endParaRPr lang="en-US" sz="2000" dirty="0" smtClean="0">
              <a:solidFill>
                <a:schemeClr val="accent6"/>
              </a:solidFill>
            </a:endParaRPr>
          </a:p>
          <a:p>
            <a:r>
              <a:rPr lang="en-US" sz="2000" dirty="0" smtClean="0">
                <a:solidFill>
                  <a:schemeClr val="accent6"/>
                </a:solidFill>
              </a:rPr>
              <a:t>This new serial connection is used much like the existing one for the monitor:</a:t>
            </a:r>
          </a:p>
        </p:txBody>
      </p:sp>
      <p:sp>
        <p:nvSpPr>
          <p:cNvPr id="7" name="Right Brace 6"/>
          <p:cNvSpPr/>
          <p:nvPr/>
        </p:nvSpPr>
        <p:spPr>
          <a:xfrm rot="5400000">
            <a:off x="2195512" y="3138488"/>
            <a:ext cx="228600" cy="101917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685925" y="3771900"/>
            <a:ext cx="4583306" cy="369332"/>
          </a:xfrm>
          <a:prstGeom prst="rect">
            <a:avLst/>
          </a:prstGeom>
          <a:noFill/>
        </p:spPr>
        <p:txBody>
          <a:bodyPr wrap="none" rtlCol="0">
            <a:spAutoFit/>
          </a:bodyPr>
          <a:lstStyle/>
          <a:p>
            <a:r>
              <a:rPr lang="en-US" sz="1800" b="1" i="1" dirty="0" smtClean="0">
                <a:solidFill>
                  <a:srgbClr val="FF0000"/>
                </a:solidFill>
              </a:rPr>
              <a:t>QikSerial - Pick any valid name for this object</a:t>
            </a:r>
            <a:endParaRPr lang="en-US" sz="1800" b="1" i="1" dirty="0">
              <a:solidFill>
                <a:srgbClr val="FF0000"/>
              </a:solidFill>
            </a:endParaRPr>
          </a:p>
        </p:txBody>
      </p:sp>
      <p:sp>
        <p:nvSpPr>
          <p:cNvPr id="12" name="Rectangle 11"/>
          <p:cNvSpPr/>
          <p:nvPr/>
        </p:nvSpPr>
        <p:spPr>
          <a:xfrm>
            <a:off x="0" y="4943475"/>
            <a:ext cx="9144000" cy="1692771"/>
          </a:xfrm>
          <a:prstGeom prst="rect">
            <a:avLst/>
          </a:prstGeom>
          <a:ln w="28575">
            <a:solidFill>
              <a:schemeClr val="accent6"/>
            </a:solidFill>
          </a:ln>
        </p:spPr>
        <p:txBody>
          <a:bodyPr wrap="square">
            <a:spAutoFit/>
          </a:bodyPr>
          <a:lstStyle/>
          <a:p>
            <a:r>
              <a:rPr lang="en-US" sz="2000" b="1" i="1" dirty="0" err="1" smtClean="0">
                <a:solidFill>
                  <a:schemeClr val="accent6"/>
                </a:solidFill>
              </a:rPr>
              <a:t>Serial.begin</a:t>
            </a:r>
            <a:r>
              <a:rPr lang="en-US" sz="2000" b="1" i="1" dirty="0" smtClean="0">
                <a:solidFill>
                  <a:schemeClr val="accent6"/>
                </a:solidFill>
              </a:rPr>
              <a:t>(9600);   </a:t>
            </a:r>
            <a:r>
              <a:rPr lang="en-US" sz="2000" dirty="0" smtClean="0">
                <a:solidFill>
                  <a:schemeClr val="accent6"/>
                </a:solidFill>
              </a:rPr>
              <a:t>	</a:t>
            </a:r>
            <a:r>
              <a:rPr lang="en-US" sz="2000" dirty="0" smtClean="0"/>
              <a:t>// baud rate for the computer monitor</a:t>
            </a:r>
          </a:p>
          <a:p>
            <a:r>
              <a:rPr lang="en-US" sz="2000" b="1" i="1" dirty="0" err="1" smtClean="0">
                <a:solidFill>
                  <a:schemeClr val="accent6"/>
                </a:solidFill>
              </a:rPr>
              <a:t>QikSerial.begin</a:t>
            </a:r>
            <a:r>
              <a:rPr lang="en-US" sz="2000" b="1" i="1" dirty="0" smtClean="0">
                <a:solidFill>
                  <a:schemeClr val="accent6"/>
                </a:solidFill>
              </a:rPr>
              <a:t>(38400); </a:t>
            </a:r>
            <a:r>
              <a:rPr lang="en-US" sz="2000" dirty="0" smtClean="0">
                <a:solidFill>
                  <a:schemeClr val="accent6"/>
                </a:solidFill>
              </a:rPr>
              <a:t>	</a:t>
            </a:r>
            <a:r>
              <a:rPr lang="en-US" sz="2000" dirty="0" smtClean="0"/>
              <a:t>// baud rate for the Qik (it will autodetect the rate)</a:t>
            </a:r>
          </a:p>
          <a:p>
            <a:endParaRPr lang="en-US" sz="2000" dirty="0" smtClean="0">
              <a:solidFill>
                <a:schemeClr val="accent6"/>
              </a:solidFill>
            </a:endParaRPr>
          </a:p>
          <a:p>
            <a:r>
              <a:rPr lang="en-US" sz="2000" b="1" i="1" dirty="0" err="1" smtClean="0">
                <a:solidFill>
                  <a:schemeClr val="accent6"/>
                </a:solidFill>
              </a:rPr>
              <a:t>Serial.write</a:t>
            </a:r>
            <a:r>
              <a:rPr lang="en-US" sz="2000" b="1" i="1" dirty="0" smtClean="0">
                <a:solidFill>
                  <a:schemeClr val="accent6"/>
                </a:solidFill>
              </a:rPr>
              <a:t>(“Hello, World!”);</a:t>
            </a:r>
            <a:r>
              <a:rPr lang="en-US" sz="2000" dirty="0" smtClean="0">
                <a:solidFill>
                  <a:schemeClr val="accent6"/>
                </a:solidFill>
              </a:rPr>
              <a:t>	</a:t>
            </a:r>
            <a:r>
              <a:rPr lang="en-US" sz="2000" dirty="0" smtClean="0"/>
              <a:t>// write to the computer monitor</a:t>
            </a:r>
          </a:p>
          <a:p>
            <a:r>
              <a:rPr lang="en-US" sz="2000" b="1" i="1" dirty="0" err="1" smtClean="0">
                <a:solidFill>
                  <a:schemeClr val="accent6"/>
                </a:solidFill>
              </a:rPr>
              <a:t>QikSerial.write</a:t>
            </a:r>
            <a:r>
              <a:rPr lang="en-US" sz="2000" b="1" i="1" dirty="0" smtClean="0">
                <a:solidFill>
                  <a:schemeClr val="accent6"/>
                </a:solidFill>
              </a:rPr>
              <a:t>(134);</a:t>
            </a:r>
            <a:r>
              <a:rPr lang="en-US" sz="2000" dirty="0" smtClean="0">
                <a:solidFill>
                  <a:schemeClr val="accent6"/>
                </a:solidFill>
              </a:rPr>
              <a:t>		</a:t>
            </a:r>
            <a:r>
              <a:rPr lang="en-US" sz="2000" dirty="0" smtClean="0"/>
              <a:t>// send command for motor M0 to coast</a:t>
            </a:r>
          </a:p>
        </p:txBody>
      </p:sp>
      <p:sp>
        <p:nvSpPr>
          <p:cNvPr id="13" name="Rectangle 12"/>
          <p:cNvSpPr/>
          <p:nvPr/>
        </p:nvSpPr>
        <p:spPr>
          <a:xfrm>
            <a:off x="0" y="2751088"/>
            <a:ext cx="9144000" cy="707886"/>
          </a:xfrm>
          <a:prstGeom prst="rect">
            <a:avLst/>
          </a:prstGeom>
          <a:ln w="28575">
            <a:solidFill>
              <a:schemeClr val="accent6"/>
            </a:solidFill>
          </a:ln>
        </p:spPr>
        <p:txBody>
          <a:bodyPr wrap="square">
            <a:spAutoFit/>
          </a:bodyPr>
          <a:lstStyle/>
          <a:p>
            <a:r>
              <a:rPr lang="en-US" sz="2000" b="1" i="1" dirty="0" smtClean="0">
                <a:solidFill>
                  <a:schemeClr val="accent6"/>
                </a:solidFill>
              </a:rPr>
              <a:t>#include &lt;SoftwareSerial.h&gt;  </a:t>
            </a:r>
            <a:r>
              <a:rPr lang="en-US" sz="2000" dirty="0" smtClean="0">
                <a:solidFill>
                  <a:schemeClr val="accent6"/>
                </a:solidFill>
              </a:rPr>
              <a:t>	</a:t>
            </a:r>
            <a:r>
              <a:rPr lang="en-US" sz="2000" dirty="0" smtClean="0"/>
              <a:t>// library used to set up other pins for serial </a:t>
            </a:r>
            <a:r>
              <a:rPr lang="en-US" sz="2000" dirty="0" err="1" smtClean="0"/>
              <a:t>comm</a:t>
            </a:r>
            <a:endParaRPr lang="en-US" sz="2000" dirty="0" smtClean="0"/>
          </a:p>
          <a:p>
            <a:r>
              <a:rPr lang="en-US" sz="2000" b="1" i="1" dirty="0" smtClean="0">
                <a:solidFill>
                  <a:schemeClr val="accent6"/>
                </a:solidFill>
              </a:rPr>
              <a:t>SoftwareSerial  QikSerial(2,3); </a:t>
            </a:r>
            <a:r>
              <a:rPr lang="en-US" sz="2000" dirty="0" smtClean="0">
                <a:solidFill>
                  <a:schemeClr val="accent6"/>
                </a:solidFill>
              </a:rPr>
              <a:t>	</a:t>
            </a:r>
            <a:r>
              <a:rPr lang="en-US" sz="2000" dirty="0" smtClean="0"/>
              <a:t>// RX, TX to communicate with the Qik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16</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6" name="Rectangle 5"/>
          <p:cNvSpPr/>
          <p:nvPr/>
        </p:nvSpPr>
        <p:spPr>
          <a:xfrm>
            <a:off x="0" y="450533"/>
            <a:ext cx="9144000" cy="2123658"/>
          </a:xfrm>
          <a:prstGeom prst="rect">
            <a:avLst/>
          </a:prstGeom>
        </p:spPr>
        <p:txBody>
          <a:bodyPr wrap="square">
            <a:spAutoFit/>
          </a:bodyPr>
          <a:lstStyle/>
          <a:p>
            <a:r>
              <a:rPr lang="en-US" sz="2200" b="1" i="1" u="sng" dirty="0" smtClean="0">
                <a:solidFill>
                  <a:schemeClr val="accent6"/>
                </a:solidFill>
              </a:rPr>
              <a:t>Resetting the Qik 2s9v1 Motor Controller</a:t>
            </a:r>
            <a:endParaRPr lang="en-US" sz="2200" dirty="0" smtClean="0">
              <a:solidFill>
                <a:schemeClr val="accent6"/>
              </a:solidFill>
            </a:endParaRPr>
          </a:p>
          <a:p>
            <a:r>
              <a:rPr lang="en-US" sz="2200" dirty="0" smtClean="0">
                <a:solidFill>
                  <a:schemeClr val="accent6"/>
                </a:solidFill>
              </a:rPr>
              <a:t>The Qik should be reset when you download a program, restart a program, or clear an error message (we won’t do this).</a:t>
            </a:r>
          </a:p>
          <a:p>
            <a:r>
              <a:rPr lang="en-US" sz="2200" dirty="0" smtClean="0">
                <a:solidFill>
                  <a:schemeClr val="accent6"/>
                </a:solidFill>
              </a:rPr>
              <a:t>The Qik is reset by placing a LOW voltage on the RESET pin.  This can be done with hardware (a switch, perhaps) or with software.  It can be done with software as follows:</a:t>
            </a:r>
          </a:p>
        </p:txBody>
      </p:sp>
      <p:sp>
        <p:nvSpPr>
          <p:cNvPr id="7" name="Rectangle 6"/>
          <p:cNvSpPr/>
          <p:nvPr/>
        </p:nvSpPr>
        <p:spPr>
          <a:xfrm>
            <a:off x="0" y="3105656"/>
            <a:ext cx="9144000" cy="2000548"/>
          </a:xfrm>
          <a:prstGeom prst="rect">
            <a:avLst/>
          </a:prstGeom>
          <a:ln w="25400">
            <a:solidFill>
              <a:schemeClr val="accent6"/>
            </a:solidFill>
          </a:ln>
        </p:spPr>
        <p:txBody>
          <a:bodyPr wrap="square">
            <a:spAutoFit/>
          </a:bodyPr>
          <a:lstStyle/>
          <a:p>
            <a:r>
              <a:rPr lang="en-US" sz="2000" dirty="0" smtClean="0"/>
              <a:t>// Reset the motor controller  - connected to pin D4 on the Arduino   </a:t>
            </a:r>
          </a:p>
          <a:p>
            <a:r>
              <a:rPr lang="en-US" sz="2000" b="1" i="1" dirty="0" smtClean="0">
                <a:solidFill>
                  <a:schemeClr val="accent2"/>
                </a:solidFill>
              </a:rPr>
              <a:t>  </a:t>
            </a:r>
            <a:r>
              <a:rPr lang="en-US" sz="2000" b="1" i="1" dirty="0" err="1" smtClean="0">
                <a:solidFill>
                  <a:schemeClr val="accent2"/>
                </a:solidFill>
              </a:rPr>
              <a:t>digitalWrite</a:t>
            </a:r>
            <a:r>
              <a:rPr lang="en-US" sz="2000" b="1" i="1" dirty="0" smtClean="0">
                <a:solidFill>
                  <a:schemeClr val="accent2"/>
                </a:solidFill>
              </a:rPr>
              <a:t>(4, LOW); </a:t>
            </a:r>
            <a:r>
              <a:rPr lang="en-US" sz="2000" dirty="0" smtClean="0"/>
              <a:t>		// Reset the Qik with a LOW</a:t>
            </a:r>
          </a:p>
          <a:p>
            <a:r>
              <a:rPr lang="en-US" sz="2000" b="1" i="1" dirty="0" smtClean="0">
                <a:solidFill>
                  <a:schemeClr val="accent2"/>
                </a:solidFill>
              </a:rPr>
              <a:t>  delay(1);</a:t>
            </a:r>
            <a:r>
              <a:rPr lang="en-US" sz="2000" dirty="0" smtClean="0"/>
              <a:t>			// wait 1 ms</a:t>
            </a:r>
          </a:p>
          <a:p>
            <a:r>
              <a:rPr lang="en-US" sz="2000" b="1" i="1" dirty="0" smtClean="0">
                <a:solidFill>
                  <a:schemeClr val="accent2"/>
                </a:solidFill>
              </a:rPr>
              <a:t>  </a:t>
            </a:r>
            <a:r>
              <a:rPr lang="en-US" sz="2000" b="1" i="1" dirty="0" err="1" smtClean="0">
                <a:solidFill>
                  <a:schemeClr val="accent2"/>
                </a:solidFill>
              </a:rPr>
              <a:t>pinMode</a:t>
            </a:r>
            <a:r>
              <a:rPr lang="en-US" sz="2000" b="1" i="1" dirty="0" smtClean="0">
                <a:solidFill>
                  <a:schemeClr val="accent2"/>
                </a:solidFill>
              </a:rPr>
              <a:t>(4, INPUT);    </a:t>
            </a:r>
            <a:r>
              <a:rPr lang="en-US" sz="2000" dirty="0" smtClean="0"/>
              <a:t>		// Return to high-impedance input (the reset is</a:t>
            </a:r>
          </a:p>
          <a:p>
            <a:r>
              <a:rPr lang="en-US" sz="2000" dirty="0" smtClean="0"/>
              <a:t>					// internally pulled HIGH on </a:t>
            </a:r>
            <a:r>
              <a:rPr lang="en-US" sz="2000" dirty="0" err="1" smtClean="0"/>
              <a:t>qik</a:t>
            </a:r>
            <a:r>
              <a:rPr lang="en-US" sz="2000" dirty="0" smtClean="0"/>
              <a:t>)</a:t>
            </a:r>
          </a:p>
          <a:p>
            <a:r>
              <a:rPr lang="en-US" sz="2000" b="1" i="1" dirty="0" smtClean="0">
                <a:solidFill>
                  <a:schemeClr val="accent2"/>
                </a:solidFill>
              </a:rPr>
              <a:t>  delay(1);</a:t>
            </a:r>
            <a:r>
              <a:rPr lang="en-US" sz="2000" dirty="0" smtClean="0"/>
              <a:t>			// wait 1 ms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17</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6" name="Rectangle 5"/>
          <p:cNvSpPr/>
          <p:nvPr/>
        </p:nvSpPr>
        <p:spPr>
          <a:xfrm>
            <a:off x="0" y="450533"/>
            <a:ext cx="9144000" cy="400110"/>
          </a:xfrm>
          <a:prstGeom prst="rect">
            <a:avLst/>
          </a:prstGeom>
        </p:spPr>
        <p:txBody>
          <a:bodyPr wrap="square">
            <a:spAutoFit/>
          </a:bodyPr>
          <a:lstStyle/>
          <a:p>
            <a:r>
              <a:rPr lang="en-US" sz="2000" b="1" i="1" u="sng" dirty="0" smtClean="0">
                <a:solidFill>
                  <a:schemeClr val="accent6"/>
                </a:solidFill>
              </a:rPr>
              <a:t>Sample program (MotorTest2): Control two motors using the Qik</a:t>
            </a:r>
          </a:p>
        </p:txBody>
      </p:sp>
      <p:pic>
        <p:nvPicPr>
          <p:cNvPr id="1027" name="Picture 3"/>
          <p:cNvPicPr>
            <a:picLocks noChangeAspect="1" noChangeArrowheads="1"/>
          </p:cNvPicPr>
          <p:nvPr/>
        </p:nvPicPr>
        <p:blipFill>
          <a:blip r:embed="rId4" cstate="print"/>
          <a:srcRect/>
          <a:stretch>
            <a:fillRect/>
          </a:stretch>
        </p:blipFill>
        <p:spPr bwMode="auto">
          <a:xfrm>
            <a:off x="0" y="842168"/>
            <a:ext cx="6562725" cy="6015831"/>
          </a:xfrm>
          <a:prstGeom prst="rect">
            <a:avLst/>
          </a:prstGeom>
          <a:noFill/>
          <a:ln w="9525">
            <a:noFill/>
            <a:miter lim="800000"/>
            <a:headEnd/>
            <a:tailEnd/>
          </a:ln>
        </p:spPr>
      </p:pic>
      <p:sp>
        <p:nvSpPr>
          <p:cNvPr id="11" name="TextBox 10"/>
          <p:cNvSpPr txBox="1"/>
          <p:nvPr/>
        </p:nvSpPr>
        <p:spPr>
          <a:xfrm>
            <a:off x="6257925" y="1438275"/>
            <a:ext cx="2886075" cy="1938992"/>
          </a:xfrm>
          <a:prstGeom prst="rect">
            <a:avLst/>
          </a:prstGeom>
          <a:noFill/>
          <a:ln w="28575">
            <a:solidFill>
              <a:schemeClr val="accent6"/>
            </a:solidFill>
          </a:ln>
        </p:spPr>
        <p:txBody>
          <a:bodyPr wrap="square" rtlCol="0">
            <a:spAutoFit/>
          </a:bodyPr>
          <a:lstStyle/>
          <a:p>
            <a:r>
              <a:rPr lang="en-US" sz="2000" b="1" i="1" dirty="0" smtClean="0">
                <a:solidFill>
                  <a:schemeClr val="accent6"/>
                </a:solidFill>
              </a:rPr>
              <a:t>Note:  There was no need to use the computer monitor in this program, but it was included since this might sometimes be useful for diagnostics.</a:t>
            </a:r>
            <a:endParaRPr lang="en-US" sz="2000" b="1" i="1" dirty="0">
              <a:solidFill>
                <a:schemeClr val="accent6"/>
              </a:solidFill>
            </a:endParaRPr>
          </a:p>
        </p:txBody>
      </p:sp>
      <p:pic>
        <p:nvPicPr>
          <p:cNvPr id="1028" name="Picture 4"/>
          <p:cNvPicPr>
            <a:picLocks noChangeAspect="1" noChangeArrowheads="1"/>
          </p:cNvPicPr>
          <p:nvPr/>
        </p:nvPicPr>
        <p:blipFill>
          <a:blip r:embed="rId5" cstate="print"/>
          <a:srcRect/>
          <a:stretch>
            <a:fillRect/>
          </a:stretch>
        </p:blipFill>
        <p:spPr bwMode="auto">
          <a:xfrm>
            <a:off x="6559165" y="5591175"/>
            <a:ext cx="2584835" cy="1266825"/>
          </a:xfrm>
          <a:prstGeom prst="rect">
            <a:avLst/>
          </a:prstGeom>
          <a:noFill/>
          <a:ln w="28575">
            <a:solidFill>
              <a:schemeClr val="accent6"/>
            </a:solidFill>
          </a:ln>
        </p:spPr>
      </p:pic>
      <p:pic>
        <p:nvPicPr>
          <p:cNvPr id="12" name="Qik2s9v1_Demo_Video_Compact_Protocol.MOV">
            <a:hlinkClick r:id="" action="ppaction://media"/>
          </p:cNvPr>
          <p:cNvPicPr>
            <a:picLocks noRot="1" noChangeAspect="1"/>
          </p:cNvPicPr>
          <p:nvPr>
            <a:videoFile r:link="rId1"/>
          </p:nvPr>
        </p:nvPicPr>
        <p:blipFill>
          <a:blip r:embed="rId6" cstate="print"/>
          <a:stretch>
            <a:fillRect/>
          </a:stretch>
        </p:blipFill>
        <p:spPr>
          <a:xfrm>
            <a:off x="6642100" y="3524250"/>
            <a:ext cx="2501900" cy="1876425"/>
          </a:xfrm>
          <a:prstGeom prst="rect">
            <a:avLst/>
          </a:prstGeom>
        </p:spPr>
      </p:pic>
      <p:sp>
        <p:nvSpPr>
          <p:cNvPr id="13" name="TextBox 12"/>
          <p:cNvSpPr txBox="1"/>
          <p:nvPr/>
        </p:nvSpPr>
        <p:spPr>
          <a:xfrm>
            <a:off x="4629150" y="6096000"/>
            <a:ext cx="1676400" cy="646331"/>
          </a:xfrm>
          <a:prstGeom prst="rect">
            <a:avLst/>
          </a:prstGeom>
          <a:noFill/>
          <a:ln w="28575">
            <a:solidFill>
              <a:srgbClr val="FF0000"/>
            </a:solidFill>
          </a:ln>
        </p:spPr>
        <p:txBody>
          <a:bodyPr wrap="square" rtlCol="0">
            <a:spAutoFit/>
          </a:bodyPr>
          <a:lstStyle/>
          <a:p>
            <a:pPr algn="ctr"/>
            <a:r>
              <a:rPr lang="en-US" sz="1800" b="1" i="1" dirty="0" smtClean="0">
                <a:solidFill>
                  <a:srgbClr val="FF0000"/>
                </a:solidFill>
              </a:rPr>
              <a:t>Double-click to launch video</a:t>
            </a:r>
            <a:endParaRPr lang="en-US" sz="1800" b="1" i="1" dirty="0">
              <a:solidFill>
                <a:srgbClr val="FF0000"/>
              </a:solidFill>
            </a:endParaRPr>
          </a:p>
        </p:txBody>
      </p:sp>
      <p:cxnSp>
        <p:nvCxnSpPr>
          <p:cNvPr id="15" name="Straight Arrow Connector 14"/>
          <p:cNvCxnSpPr>
            <a:stCxn id="13" idx="0"/>
            <a:endCxn id="12" idx="1"/>
          </p:cNvCxnSpPr>
          <p:nvPr/>
        </p:nvCxnSpPr>
        <p:spPr>
          <a:xfrm flipV="1">
            <a:off x="5467350" y="4462463"/>
            <a:ext cx="1174750" cy="1633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18</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6" name="Rectangle 5"/>
          <p:cNvSpPr/>
          <p:nvPr/>
        </p:nvSpPr>
        <p:spPr>
          <a:xfrm>
            <a:off x="0" y="450533"/>
            <a:ext cx="9144000" cy="5509200"/>
          </a:xfrm>
          <a:prstGeom prst="rect">
            <a:avLst/>
          </a:prstGeom>
        </p:spPr>
        <p:txBody>
          <a:bodyPr wrap="square">
            <a:spAutoFit/>
          </a:bodyPr>
          <a:lstStyle/>
          <a:p>
            <a:r>
              <a:rPr lang="en-US" sz="2200" b="1" i="1" u="sng" dirty="0" smtClean="0">
                <a:solidFill>
                  <a:schemeClr val="accent6"/>
                </a:solidFill>
              </a:rPr>
              <a:t>Using the Qik Library for the Arduino</a:t>
            </a:r>
          </a:p>
          <a:p>
            <a:r>
              <a:rPr lang="en-US" sz="2200" dirty="0" smtClean="0">
                <a:solidFill>
                  <a:schemeClr val="accent6"/>
                </a:solidFill>
              </a:rPr>
              <a:t>There is actually an easier way to control motors using a Qik library for the Arduino!  It takes care of most of the details of serial communications and allows you to use simple functions to control each motor.  The Qik library for the Arduino:</a:t>
            </a:r>
          </a:p>
          <a:p>
            <a:pPr marL="228600" indent="-228600">
              <a:buFont typeface="Arial" pitchFamily="34" charset="0"/>
              <a:buChar char="•"/>
            </a:pPr>
            <a:r>
              <a:rPr lang="en-US" sz="2200" dirty="0" smtClean="0">
                <a:solidFill>
                  <a:schemeClr val="accent6"/>
                </a:solidFill>
              </a:rPr>
              <a:t>Sets up pins 2 and 3 for serial communications</a:t>
            </a:r>
          </a:p>
          <a:p>
            <a:pPr marL="228600" indent="-228600">
              <a:buFont typeface="Arial" pitchFamily="34" charset="0"/>
              <a:buChar char="•"/>
            </a:pPr>
            <a:r>
              <a:rPr lang="en-US" sz="2200" dirty="0" smtClean="0">
                <a:solidFill>
                  <a:schemeClr val="accent6"/>
                </a:solidFill>
              </a:rPr>
              <a:t>Sets up pin 4 for Reset and automatically resets the Qik</a:t>
            </a:r>
          </a:p>
          <a:p>
            <a:pPr marL="228600" indent="-228600">
              <a:buFont typeface="Arial" pitchFamily="34" charset="0"/>
              <a:buChar char="•"/>
            </a:pPr>
            <a:r>
              <a:rPr lang="en-US" sz="2200" dirty="0" smtClean="0">
                <a:solidFill>
                  <a:schemeClr val="accent6"/>
                </a:solidFill>
              </a:rPr>
              <a:t>Provides easy-to-use functions so that you don’t need to know the command numbers for the Qik</a:t>
            </a:r>
          </a:p>
          <a:p>
            <a:pPr marL="228600" indent="-228600">
              <a:buFont typeface="Arial" pitchFamily="34" charset="0"/>
              <a:buChar char="•"/>
            </a:pPr>
            <a:r>
              <a:rPr lang="en-US" sz="2200" dirty="0" smtClean="0">
                <a:solidFill>
                  <a:schemeClr val="accent6"/>
                </a:solidFill>
              </a:rPr>
              <a:t>Provides two example programs:  a demo program and a configuration program.</a:t>
            </a:r>
          </a:p>
          <a:p>
            <a:pPr marL="228600" indent="-228600"/>
            <a:endParaRPr lang="en-US" sz="2200" dirty="0" smtClean="0">
              <a:solidFill>
                <a:schemeClr val="accent6"/>
              </a:solidFill>
            </a:endParaRPr>
          </a:p>
          <a:p>
            <a:r>
              <a:rPr lang="en-US" sz="2200" dirty="0" smtClean="0">
                <a:solidFill>
                  <a:schemeClr val="accent6"/>
                </a:solidFill>
              </a:rPr>
              <a:t>So why didn’t we use this Library to start with?  Because we wanted to learn the basics of serial communications.  Many peripheral devices don’t come with such nice libraries.  The Qik has a library for the Arduino, but not for many other types of commonly used microcontrollers.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8668"/>
            <a:ext cx="4644220" cy="400110"/>
          </a:xfrm>
          <a:prstGeom prst="rect">
            <a:avLst/>
          </a:prstGeom>
        </p:spPr>
        <p:txBody>
          <a:bodyPr wrap="none">
            <a:spAutoFit/>
          </a:bodyPr>
          <a:lstStyle/>
          <a:p>
            <a:r>
              <a:rPr lang="en-US" sz="2000" dirty="0" smtClean="0"/>
              <a:t>Link above leads to </a:t>
            </a:r>
            <a:r>
              <a:rPr lang="en-US" sz="2000" dirty="0" err="1" smtClean="0">
                <a:hlinkClick r:id="rId2"/>
              </a:rPr>
              <a:t>GitHub</a:t>
            </a:r>
            <a:r>
              <a:rPr lang="en-US" sz="2000" dirty="0" smtClean="0"/>
              <a:t> (see next slide)</a:t>
            </a:r>
            <a:endParaRPr lang="en-US" sz="2000" dirty="0"/>
          </a:p>
        </p:txBody>
      </p:sp>
      <p:sp>
        <p:nvSpPr>
          <p:cNvPr id="7" name="TextBox 6"/>
          <p:cNvSpPr txBox="1"/>
          <p:nvPr/>
        </p:nvSpPr>
        <p:spPr>
          <a:xfrm>
            <a:off x="0" y="504825"/>
            <a:ext cx="9144000" cy="1107996"/>
          </a:xfrm>
          <a:prstGeom prst="rect">
            <a:avLst/>
          </a:prstGeom>
          <a:noFill/>
        </p:spPr>
        <p:txBody>
          <a:bodyPr wrap="square" rtlCol="0">
            <a:spAutoFit/>
          </a:bodyPr>
          <a:lstStyle/>
          <a:p>
            <a:r>
              <a:rPr lang="en-US" sz="2200" b="1" i="1" u="sng" dirty="0" smtClean="0"/>
              <a:t>Downloading the Qik Library for the Arduino</a:t>
            </a:r>
          </a:p>
          <a:p>
            <a:r>
              <a:rPr lang="en-US" sz="2200" dirty="0" smtClean="0"/>
              <a:t>Go to the </a:t>
            </a:r>
            <a:r>
              <a:rPr lang="en-US" sz="2200" dirty="0" smtClean="0"/>
              <a:t>Pololu </a:t>
            </a:r>
            <a:r>
              <a:rPr lang="en-US" sz="2200" dirty="0" smtClean="0"/>
              <a:t>Qik website (search for </a:t>
            </a:r>
            <a:r>
              <a:rPr lang="en-US" sz="2200" dirty="0" smtClean="0"/>
              <a:t>Pololu </a:t>
            </a:r>
            <a:r>
              <a:rPr lang="en-US" sz="2200" dirty="0" smtClean="0"/>
              <a:t>Qik 2s9v1 or use this link:</a:t>
            </a:r>
          </a:p>
          <a:p>
            <a:r>
              <a:rPr lang="en-US" sz="2200" dirty="0" smtClean="0">
                <a:hlinkClick r:id="rId3"/>
              </a:rPr>
              <a:t>http://www.pololu.com/product/1110/</a:t>
            </a:r>
            <a:r>
              <a:rPr lang="en-US" sz="2200" dirty="0" smtClean="0"/>
              <a:t> </a:t>
            </a:r>
          </a:p>
        </p:txBody>
      </p:sp>
      <p:pic>
        <p:nvPicPr>
          <p:cNvPr id="2050" name="Picture 2"/>
          <p:cNvPicPr>
            <a:picLocks noChangeAspect="1" noChangeArrowheads="1"/>
          </p:cNvPicPr>
          <p:nvPr/>
        </p:nvPicPr>
        <p:blipFill>
          <a:blip r:embed="rId4" cstate="print"/>
          <a:srcRect/>
          <a:stretch>
            <a:fillRect/>
          </a:stretch>
        </p:blipFill>
        <p:spPr bwMode="auto">
          <a:xfrm>
            <a:off x="466725" y="1666875"/>
            <a:ext cx="7000875" cy="2686050"/>
          </a:xfrm>
          <a:prstGeom prst="rect">
            <a:avLst/>
          </a:prstGeom>
          <a:noFill/>
          <a:ln w="28575">
            <a:solidFill>
              <a:schemeClr val="accent2"/>
            </a:solidFill>
            <a:miter lim="800000"/>
            <a:headEnd/>
            <a:tailEnd/>
          </a:ln>
        </p:spPr>
      </p:pic>
      <p:sp>
        <p:nvSpPr>
          <p:cNvPr id="9" name="Rectangle 8"/>
          <p:cNvSpPr/>
          <p:nvPr/>
        </p:nvSpPr>
        <p:spPr>
          <a:xfrm>
            <a:off x="428625" y="4778365"/>
            <a:ext cx="8362950" cy="1631216"/>
          </a:xfrm>
          <a:prstGeom prst="rect">
            <a:avLst/>
          </a:prstGeom>
          <a:ln w="28575">
            <a:solidFill>
              <a:schemeClr val="accent2"/>
            </a:solidFill>
          </a:ln>
        </p:spPr>
        <p:txBody>
          <a:bodyPr wrap="square">
            <a:spAutoFit/>
          </a:bodyPr>
          <a:lstStyle/>
          <a:p>
            <a:r>
              <a:rPr lang="en-US" sz="2000" b="1" dirty="0" smtClean="0"/>
              <a:t>Sample Code</a:t>
            </a:r>
          </a:p>
          <a:p>
            <a:r>
              <a:rPr lang="en-US" sz="2000" dirty="0" smtClean="0"/>
              <a:t>We have written a basic </a:t>
            </a:r>
            <a:r>
              <a:rPr lang="en-US" sz="2000" dirty="0" smtClean="0">
                <a:hlinkClick r:id="rId2"/>
              </a:rPr>
              <a:t>Arduino library for the </a:t>
            </a:r>
            <a:r>
              <a:rPr lang="en-US" sz="2000" dirty="0" err="1" smtClean="0">
                <a:hlinkClick r:id="rId2"/>
              </a:rPr>
              <a:t>qik</a:t>
            </a:r>
            <a:r>
              <a:rPr lang="en-US" sz="2000" dirty="0" smtClean="0">
                <a:hlinkClick r:id="rId2"/>
              </a:rPr>
              <a:t> dual serial motor controllers</a:t>
            </a:r>
            <a:r>
              <a:rPr lang="en-US" sz="2000" dirty="0" smtClean="0"/>
              <a:t> that makes it simple to interface these controllers with an </a:t>
            </a:r>
            <a:r>
              <a:rPr lang="en-US" sz="2000" dirty="0" smtClean="0">
                <a:hlinkClick r:id="rId5"/>
              </a:rPr>
              <a:t>Arduino</a:t>
            </a:r>
            <a:r>
              <a:rPr lang="en-US" sz="2000" dirty="0" smtClean="0"/>
              <a:t>. The library handles the details of serial communication with the </a:t>
            </a:r>
            <a:r>
              <a:rPr lang="en-US" sz="2000" dirty="0" err="1" smtClean="0"/>
              <a:t>qik</a:t>
            </a:r>
            <a:r>
              <a:rPr lang="en-US" sz="2000" dirty="0" smtClean="0"/>
              <a:t>, allowing two brushed DC motors to be controlled easily.</a:t>
            </a:r>
            <a:endParaRPr lang="en-US" sz="2000" dirty="0"/>
          </a:p>
        </p:txBody>
      </p:sp>
      <p:sp>
        <p:nvSpPr>
          <p:cNvPr id="10" name="Rectangle 9"/>
          <p:cNvSpPr/>
          <p:nvPr/>
        </p:nvSpPr>
        <p:spPr>
          <a:xfrm>
            <a:off x="0" y="4404152"/>
            <a:ext cx="9144000" cy="400110"/>
          </a:xfrm>
          <a:prstGeom prst="rect">
            <a:avLst/>
          </a:prstGeom>
        </p:spPr>
        <p:txBody>
          <a:bodyPr wrap="square">
            <a:spAutoFit/>
          </a:bodyPr>
          <a:lstStyle/>
          <a:p>
            <a:r>
              <a:rPr lang="en-US" sz="2000" b="1" i="1" dirty="0" smtClean="0">
                <a:solidFill>
                  <a:srgbClr val="FF0000"/>
                </a:solidFill>
              </a:rPr>
              <a:t>Scroll down to here and select the link for the Arduino library:</a:t>
            </a:r>
          </a:p>
        </p:txBody>
      </p:sp>
      <p:sp>
        <p:nvSpPr>
          <p:cNvPr id="11"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19</a:t>
            </a:fld>
            <a:endParaRPr lang="en-US" sz="1800" dirty="0"/>
          </a:p>
        </p:txBody>
      </p:sp>
      <p:sp>
        <p:nvSpPr>
          <p:cNvPr id="12"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3"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12" name="Rectangle 11"/>
          <p:cNvSpPr/>
          <p:nvPr/>
        </p:nvSpPr>
        <p:spPr>
          <a:xfrm>
            <a:off x="-1" y="397818"/>
            <a:ext cx="9144001" cy="2739211"/>
          </a:xfrm>
          <a:prstGeom prst="rect">
            <a:avLst/>
          </a:prstGeom>
        </p:spPr>
        <p:txBody>
          <a:bodyPr wrap="square">
            <a:spAutoFit/>
          </a:bodyPr>
          <a:lstStyle/>
          <a:p>
            <a:r>
              <a:rPr lang="en-US" sz="2000" b="1" u="sng" dirty="0" smtClean="0">
                <a:solidFill>
                  <a:schemeClr val="accent2"/>
                </a:solidFill>
                <a:cs typeface="Times New Roman" pitchFamily="18" charset="0"/>
              </a:rPr>
              <a:t>Communication between devices</a:t>
            </a:r>
          </a:p>
          <a:p>
            <a:r>
              <a:rPr lang="en-US" sz="2000" dirty="0" smtClean="0">
                <a:solidFill>
                  <a:schemeClr val="accent2"/>
                </a:solidFill>
                <a:cs typeface="Times New Roman" pitchFamily="18" charset="0"/>
              </a:rPr>
              <a:t>A microprocessor can communication with external devices in several manners. The two basic types of communication are:</a:t>
            </a:r>
          </a:p>
          <a:p>
            <a:pPr marL="457200" indent="-457200">
              <a:buAutoNum type="arabicParenR"/>
            </a:pPr>
            <a:r>
              <a:rPr lang="en-US" sz="2000" b="1" i="1" u="sng" dirty="0" smtClean="0">
                <a:solidFill>
                  <a:schemeClr val="accent2"/>
                </a:solidFill>
                <a:cs typeface="Times New Roman" pitchFamily="18" charset="0"/>
              </a:rPr>
              <a:t>Parallel</a:t>
            </a:r>
            <a:r>
              <a:rPr lang="en-US" sz="2000" dirty="0" smtClean="0">
                <a:solidFill>
                  <a:schemeClr val="accent2"/>
                </a:solidFill>
                <a:cs typeface="Times New Roman" pitchFamily="18" charset="0"/>
              </a:rPr>
              <a:t> – fast, but requires many I/O lines</a:t>
            </a:r>
          </a:p>
          <a:p>
            <a:pPr marL="457200" indent="-457200">
              <a:buAutoNum type="arabicParenR"/>
            </a:pPr>
            <a:r>
              <a:rPr lang="en-US" sz="2000" b="1" i="1" u="sng" dirty="0" smtClean="0">
                <a:solidFill>
                  <a:schemeClr val="accent2"/>
                </a:solidFill>
                <a:cs typeface="Times New Roman" pitchFamily="18" charset="0"/>
              </a:rPr>
              <a:t>Serial</a:t>
            </a:r>
            <a:r>
              <a:rPr lang="en-US" sz="2000" dirty="0" smtClean="0">
                <a:solidFill>
                  <a:schemeClr val="accent2"/>
                </a:solidFill>
                <a:cs typeface="Times New Roman" pitchFamily="18" charset="0"/>
              </a:rPr>
              <a:t> – slower, but requires very few I/O lines</a:t>
            </a:r>
          </a:p>
          <a:p>
            <a:pPr marL="457200" indent="-457200">
              <a:buAutoNum type="arabicParenR"/>
            </a:pPr>
            <a:endParaRPr lang="en-US" sz="1050" dirty="0" smtClean="0">
              <a:solidFill>
                <a:schemeClr val="accent2"/>
              </a:solidFill>
              <a:cs typeface="Times New Roman" pitchFamily="18" charset="0"/>
            </a:endParaRPr>
          </a:p>
          <a:p>
            <a:r>
              <a:rPr lang="en-US" sz="2000" dirty="0" smtClean="0">
                <a:solidFill>
                  <a:schemeClr val="accent2"/>
                </a:solidFill>
                <a:cs typeface="Times New Roman" pitchFamily="18" charset="0"/>
              </a:rPr>
              <a:t>Using parallel communication is like using an 8-lane highway, whereas using serial communication is like using a one-lane road!  Although serial communications is slower, it is simpler and is commonly used.</a:t>
            </a:r>
            <a:endParaRPr lang="en-US" sz="2000" dirty="0"/>
          </a:p>
        </p:txBody>
      </p:sp>
      <p:pic>
        <p:nvPicPr>
          <p:cNvPr id="65538" name="Picture 2" descr="Parallel Generalization"/>
          <p:cNvPicPr>
            <a:picLocks noChangeAspect="1" noChangeArrowheads="1"/>
          </p:cNvPicPr>
          <p:nvPr/>
        </p:nvPicPr>
        <p:blipFill>
          <a:blip r:embed="rId3" cstate="print"/>
          <a:srcRect/>
          <a:stretch>
            <a:fillRect/>
          </a:stretch>
        </p:blipFill>
        <p:spPr bwMode="auto">
          <a:xfrm>
            <a:off x="685801" y="4063084"/>
            <a:ext cx="2038350" cy="2794916"/>
          </a:xfrm>
          <a:prstGeom prst="rect">
            <a:avLst/>
          </a:prstGeom>
          <a:noFill/>
        </p:spPr>
      </p:pic>
      <p:pic>
        <p:nvPicPr>
          <p:cNvPr id="65540" name="Picture 4" descr="Serial Generalization"/>
          <p:cNvPicPr>
            <a:picLocks noChangeAspect="1" noChangeArrowheads="1"/>
          </p:cNvPicPr>
          <p:nvPr/>
        </p:nvPicPr>
        <p:blipFill>
          <a:blip r:embed="rId4" cstate="print"/>
          <a:srcRect/>
          <a:stretch>
            <a:fillRect/>
          </a:stretch>
        </p:blipFill>
        <p:spPr bwMode="auto">
          <a:xfrm>
            <a:off x="4803775" y="4324128"/>
            <a:ext cx="4340225" cy="911447"/>
          </a:xfrm>
          <a:prstGeom prst="rect">
            <a:avLst/>
          </a:prstGeom>
          <a:noFill/>
        </p:spPr>
      </p:pic>
      <p:sp>
        <p:nvSpPr>
          <p:cNvPr id="13" name="Rectangle 12"/>
          <p:cNvSpPr/>
          <p:nvPr/>
        </p:nvSpPr>
        <p:spPr>
          <a:xfrm>
            <a:off x="3457575" y="6550223"/>
            <a:ext cx="5686425" cy="307777"/>
          </a:xfrm>
          <a:prstGeom prst="rect">
            <a:avLst/>
          </a:prstGeom>
        </p:spPr>
        <p:txBody>
          <a:bodyPr wrap="square">
            <a:spAutoFit/>
          </a:bodyPr>
          <a:lstStyle/>
          <a:p>
            <a:pPr algn="r"/>
            <a:r>
              <a:rPr lang="en-US" sz="1400" dirty="0" smtClean="0"/>
              <a:t>Reference:  </a:t>
            </a:r>
            <a:r>
              <a:rPr lang="en-US" sz="1400" dirty="0" smtClean="0">
                <a:hlinkClick r:id="rId5"/>
              </a:rPr>
              <a:t>https://learn.sparkfun.com/tutorials/serial-communication</a:t>
            </a:r>
            <a:r>
              <a:rPr lang="en-US" sz="1400" dirty="0" smtClean="0"/>
              <a:t> </a:t>
            </a:r>
            <a:endParaRPr lang="en-US" sz="1400" dirty="0"/>
          </a:p>
        </p:txBody>
      </p:sp>
      <p:sp>
        <p:nvSpPr>
          <p:cNvPr id="15" name="Rectangle 14"/>
          <p:cNvSpPr/>
          <p:nvPr/>
        </p:nvSpPr>
        <p:spPr>
          <a:xfrm>
            <a:off x="4922395" y="3150543"/>
            <a:ext cx="4221605" cy="707886"/>
          </a:xfrm>
          <a:prstGeom prst="rect">
            <a:avLst/>
          </a:prstGeom>
        </p:spPr>
        <p:txBody>
          <a:bodyPr wrap="none">
            <a:spAutoFit/>
          </a:bodyPr>
          <a:lstStyle/>
          <a:p>
            <a:r>
              <a:rPr lang="en-US" sz="2000" b="1" i="1" u="sng" dirty="0" smtClean="0">
                <a:solidFill>
                  <a:schemeClr val="accent2"/>
                </a:solidFill>
                <a:cs typeface="Times New Roman" pitchFamily="18" charset="0"/>
              </a:rPr>
              <a:t>Serial Communication (synchronous)</a:t>
            </a:r>
          </a:p>
          <a:p>
            <a:r>
              <a:rPr lang="en-US" sz="2000" dirty="0" smtClean="0">
                <a:solidFill>
                  <a:schemeClr val="accent2"/>
                </a:solidFill>
                <a:cs typeface="Times New Roman" pitchFamily="18" charset="0"/>
              </a:rPr>
              <a:t>Transferring 1 bit on each clock cycle </a:t>
            </a:r>
            <a:endParaRPr lang="en-US" sz="2000" dirty="0"/>
          </a:p>
        </p:txBody>
      </p:sp>
      <p:sp>
        <p:nvSpPr>
          <p:cNvPr id="16" name="Rectangle 15"/>
          <p:cNvSpPr/>
          <p:nvPr/>
        </p:nvSpPr>
        <p:spPr>
          <a:xfrm>
            <a:off x="0" y="3093393"/>
            <a:ext cx="3629025" cy="1015663"/>
          </a:xfrm>
          <a:prstGeom prst="rect">
            <a:avLst/>
          </a:prstGeom>
        </p:spPr>
        <p:txBody>
          <a:bodyPr wrap="square">
            <a:spAutoFit/>
          </a:bodyPr>
          <a:lstStyle/>
          <a:p>
            <a:r>
              <a:rPr lang="en-US" sz="2000" b="1" i="1" u="sng" dirty="0" smtClean="0">
                <a:solidFill>
                  <a:schemeClr val="accent2"/>
                </a:solidFill>
                <a:cs typeface="Times New Roman" pitchFamily="18" charset="0"/>
              </a:rPr>
              <a:t>Parallel Communication</a:t>
            </a:r>
          </a:p>
          <a:p>
            <a:r>
              <a:rPr lang="en-US" sz="2000" dirty="0" smtClean="0">
                <a:solidFill>
                  <a:schemeClr val="accent2"/>
                </a:solidFill>
                <a:cs typeface="Times New Roman" pitchFamily="18" charset="0"/>
              </a:rPr>
              <a:t>Transferring 8 bits on each clock cycle (or 16 bits, 32 bits, etc)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990725"/>
            <a:ext cx="8475897" cy="4867274"/>
          </a:xfrm>
          <a:prstGeom prst="rect">
            <a:avLst/>
          </a:prstGeom>
          <a:noFill/>
          <a:ln w="28575">
            <a:solidFill>
              <a:schemeClr val="accent6"/>
            </a:solidFill>
            <a:miter lim="800000"/>
            <a:headEnd/>
            <a:tailEnd/>
          </a:ln>
        </p:spPr>
      </p:pic>
      <p:sp>
        <p:nvSpPr>
          <p:cNvPr id="6" name="Rectangle 5"/>
          <p:cNvSpPr/>
          <p:nvPr/>
        </p:nvSpPr>
        <p:spPr>
          <a:xfrm>
            <a:off x="6238875" y="6172200"/>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95301"/>
            <a:ext cx="9144000" cy="1200329"/>
          </a:xfrm>
          <a:prstGeom prst="rect">
            <a:avLst/>
          </a:prstGeom>
        </p:spPr>
        <p:txBody>
          <a:bodyPr wrap="square">
            <a:spAutoFit/>
          </a:bodyPr>
          <a:lstStyle/>
          <a:p>
            <a:r>
              <a:rPr lang="en-US" b="1" u="sng" dirty="0" smtClean="0"/>
              <a:t>Downloading the library from </a:t>
            </a:r>
            <a:r>
              <a:rPr lang="en-US" b="1" u="sng" dirty="0" err="1" smtClean="0"/>
              <a:t>GitHub</a:t>
            </a:r>
            <a:endParaRPr lang="en-US" b="1" u="sng" dirty="0" smtClean="0"/>
          </a:p>
          <a:p>
            <a:r>
              <a:rPr lang="en-US" dirty="0" smtClean="0"/>
              <a:t>Download the archive from </a:t>
            </a:r>
            <a:r>
              <a:rPr lang="en-US" dirty="0" err="1" smtClean="0">
                <a:hlinkClick r:id="rId3"/>
              </a:rPr>
              <a:t>GitHub</a:t>
            </a:r>
            <a:r>
              <a:rPr lang="en-US" dirty="0" smtClean="0"/>
              <a:t> as shown below, extract the files, and drag the “</a:t>
            </a:r>
            <a:r>
              <a:rPr lang="en-US" dirty="0" err="1" smtClean="0"/>
              <a:t>PololuQik</a:t>
            </a:r>
            <a:r>
              <a:rPr lang="en-US" dirty="0" smtClean="0"/>
              <a:t>” folder to your Arduino/libraries directory. </a:t>
            </a:r>
            <a:endParaRPr lang="en-US" dirty="0"/>
          </a:p>
        </p:txBody>
      </p:sp>
      <p:sp>
        <p:nvSpPr>
          <p:cNvPr id="5"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20</a:t>
            </a:fld>
            <a:endParaRPr lang="en-US" sz="1800" dirty="0"/>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8150"/>
            <a:ext cx="9144000" cy="2462213"/>
          </a:xfrm>
          <a:prstGeom prst="rect">
            <a:avLst/>
          </a:prstGeom>
        </p:spPr>
        <p:txBody>
          <a:bodyPr wrap="square">
            <a:spAutoFit/>
          </a:bodyPr>
          <a:lstStyle/>
          <a:p>
            <a:pPr marL="228600" indent="-228600"/>
            <a:r>
              <a:rPr lang="en-US" sz="2200" b="1" u="sng" dirty="0" smtClean="0">
                <a:solidFill>
                  <a:schemeClr val="accent2"/>
                </a:solidFill>
              </a:rPr>
              <a:t>Copying the </a:t>
            </a:r>
            <a:r>
              <a:rPr lang="en-US" sz="2200" b="1" u="sng" dirty="0" err="1" smtClean="0">
                <a:solidFill>
                  <a:schemeClr val="accent2"/>
                </a:solidFill>
              </a:rPr>
              <a:t>PololuQik</a:t>
            </a:r>
            <a:r>
              <a:rPr lang="en-US" sz="2200" b="1" u="sng" dirty="0" smtClean="0">
                <a:solidFill>
                  <a:schemeClr val="accent2"/>
                </a:solidFill>
              </a:rPr>
              <a:t> </a:t>
            </a:r>
            <a:r>
              <a:rPr lang="en-US" sz="2200" b="1" u="sng" dirty="0" smtClean="0">
                <a:solidFill>
                  <a:schemeClr val="accent2"/>
                </a:solidFill>
              </a:rPr>
              <a:t>folder into the Arduino library folder</a:t>
            </a:r>
          </a:p>
          <a:p>
            <a:pPr marL="228600" indent="-228600">
              <a:buFont typeface="Arial" pitchFamily="34" charset="0"/>
              <a:buChar char="•"/>
            </a:pPr>
            <a:r>
              <a:rPr lang="en-US" sz="2200" dirty="0" smtClean="0">
                <a:solidFill>
                  <a:schemeClr val="accent2"/>
                </a:solidFill>
              </a:rPr>
              <a:t>Downloaded qik-arduino-master.zip onto the desktop.</a:t>
            </a:r>
          </a:p>
          <a:p>
            <a:pPr marL="228600" indent="-228600">
              <a:buFont typeface="Arial" pitchFamily="34" charset="0"/>
              <a:buChar char="•"/>
            </a:pPr>
            <a:r>
              <a:rPr lang="en-US" sz="2200" dirty="0" smtClean="0">
                <a:solidFill>
                  <a:schemeClr val="accent2"/>
                </a:solidFill>
              </a:rPr>
              <a:t>Right-click on it and select Extract Files…</a:t>
            </a:r>
          </a:p>
          <a:p>
            <a:pPr marL="228600" indent="-228600">
              <a:buFont typeface="Arial" pitchFamily="34" charset="0"/>
              <a:buChar char="•"/>
            </a:pPr>
            <a:r>
              <a:rPr lang="en-US" sz="2200" dirty="0" smtClean="0">
                <a:solidFill>
                  <a:schemeClr val="accent2"/>
                </a:solidFill>
              </a:rPr>
              <a:t>Copy the </a:t>
            </a:r>
            <a:r>
              <a:rPr lang="en-US" sz="2200" dirty="0" err="1" smtClean="0">
                <a:solidFill>
                  <a:schemeClr val="accent2"/>
                </a:solidFill>
              </a:rPr>
              <a:t>PololuQik</a:t>
            </a:r>
            <a:r>
              <a:rPr lang="en-US" sz="2200" dirty="0" smtClean="0">
                <a:solidFill>
                  <a:schemeClr val="accent2"/>
                </a:solidFill>
              </a:rPr>
              <a:t> </a:t>
            </a:r>
            <a:r>
              <a:rPr lang="en-US" sz="2200" dirty="0" smtClean="0">
                <a:solidFill>
                  <a:schemeClr val="accent2"/>
                </a:solidFill>
              </a:rPr>
              <a:t>folder into /Arduino/Libraries</a:t>
            </a:r>
          </a:p>
          <a:p>
            <a:pPr marL="228600" indent="-228600">
              <a:buFont typeface="Arial" pitchFamily="34" charset="0"/>
              <a:buChar char="•"/>
            </a:pPr>
            <a:r>
              <a:rPr lang="en-US" sz="2200" b="1" i="1" u="sng" dirty="0" smtClean="0">
                <a:solidFill>
                  <a:schemeClr val="accent2"/>
                </a:solidFill>
              </a:rPr>
              <a:t>Warning</a:t>
            </a:r>
            <a:r>
              <a:rPr lang="en-US" sz="2200" b="1" i="1" dirty="0" smtClean="0">
                <a:solidFill>
                  <a:schemeClr val="accent2"/>
                </a:solidFill>
              </a:rPr>
              <a:t>:  Do not copy the </a:t>
            </a:r>
            <a:r>
              <a:rPr lang="en-US" sz="2200" b="1" i="1" dirty="0" err="1" smtClean="0">
                <a:solidFill>
                  <a:schemeClr val="accent2"/>
                </a:solidFill>
              </a:rPr>
              <a:t>qik</a:t>
            </a:r>
            <a:r>
              <a:rPr lang="en-US" sz="2200" b="1" i="1" dirty="0" smtClean="0">
                <a:solidFill>
                  <a:schemeClr val="accent2"/>
                </a:solidFill>
              </a:rPr>
              <a:t>-Arduino-master folder into the Arduino library folder or it will not work correctly.  Only copy the </a:t>
            </a:r>
            <a:r>
              <a:rPr lang="en-US" sz="2200" b="1" i="1" dirty="0" err="1" smtClean="0">
                <a:solidFill>
                  <a:schemeClr val="accent2"/>
                </a:solidFill>
              </a:rPr>
              <a:t>PololuQik</a:t>
            </a:r>
            <a:r>
              <a:rPr lang="en-US" sz="2200" b="1" i="1" dirty="0" smtClean="0">
                <a:solidFill>
                  <a:schemeClr val="accent2"/>
                </a:solidFill>
              </a:rPr>
              <a:t> </a:t>
            </a:r>
            <a:r>
              <a:rPr lang="en-US" sz="2200" b="1" i="1" dirty="0" smtClean="0">
                <a:solidFill>
                  <a:schemeClr val="accent2"/>
                </a:solidFill>
              </a:rPr>
              <a:t>folder as shown below.</a:t>
            </a:r>
          </a:p>
        </p:txBody>
      </p:sp>
      <p:pic>
        <p:nvPicPr>
          <p:cNvPr id="2050" name="Picture 2"/>
          <p:cNvPicPr>
            <a:picLocks noChangeAspect="1" noChangeArrowheads="1"/>
          </p:cNvPicPr>
          <p:nvPr/>
        </p:nvPicPr>
        <p:blipFill>
          <a:blip r:embed="rId2" cstate="print"/>
          <a:srcRect/>
          <a:stretch>
            <a:fillRect/>
          </a:stretch>
        </p:blipFill>
        <p:spPr bwMode="auto">
          <a:xfrm>
            <a:off x="7892533" y="4267200"/>
            <a:ext cx="1251468" cy="1104900"/>
          </a:xfrm>
          <a:prstGeom prst="rect">
            <a:avLst/>
          </a:prstGeom>
          <a:noFill/>
          <a:ln w="9525">
            <a:noFill/>
            <a:miter lim="800000"/>
            <a:headEnd/>
            <a:tailEnd/>
          </a:ln>
        </p:spPr>
      </p:pic>
      <p:grpSp>
        <p:nvGrpSpPr>
          <p:cNvPr id="8" name="Group 7"/>
          <p:cNvGrpSpPr/>
          <p:nvPr/>
        </p:nvGrpSpPr>
        <p:grpSpPr>
          <a:xfrm>
            <a:off x="-1" y="3028951"/>
            <a:ext cx="7839075" cy="3829050"/>
            <a:chOff x="381000" y="2514600"/>
            <a:chExt cx="7010400" cy="2847975"/>
          </a:xfrm>
        </p:grpSpPr>
        <p:pic>
          <p:nvPicPr>
            <p:cNvPr id="3" name="Picture 2"/>
            <p:cNvPicPr>
              <a:picLocks noChangeAspect="1" noChangeArrowheads="1"/>
            </p:cNvPicPr>
            <p:nvPr/>
          </p:nvPicPr>
          <p:blipFill>
            <a:blip r:embed="rId3" cstate="print"/>
            <a:srcRect/>
            <a:stretch>
              <a:fillRect/>
            </a:stretch>
          </p:blipFill>
          <p:spPr bwMode="auto">
            <a:xfrm>
              <a:off x="381000" y="2514600"/>
              <a:ext cx="7010400" cy="2847975"/>
            </a:xfrm>
            <a:prstGeom prst="rect">
              <a:avLst/>
            </a:prstGeom>
            <a:noFill/>
            <a:ln w="9525">
              <a:noFill/>
              <a:miter lim="800000"/>
              <a:headEnd/>
              <a:tailEnd/>
            </a:ln>
          </p:spPr>
        </p:pic>
        <p:sp>
          <p:nvSpPr>
            <p:cNvPr id="6" name="Rectangle 5"/>
            <p:cNvSpPr/>
            <p:nvPr/>
          </p:nvSpPr>
          <p:spPr>
            <a:xfrm>
              <a:off x="2971800" y="47244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2590800"/>
              <a:ext cx="1447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21</a:t>
            </a:fld>
            <a:endParaRPr lang="en-US" sz="1800" dirty="0"/>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9897" r="18228" b="22889"/>
          <a:stretch>
            <a:fillRect/>
          </a:stretch>
        </p:blipFill>
        <p:spPr bwMode="auto">
          <a:xfrm>
            <a:off x="-1" y="1924051"/>
            <a:ext cx="8323597" cy="1771650"/>
          </a:xfrm>
          <a:prstGeom prst="rect">
            <a:avLst/>
          </a:prstGeom>
          <a:noFill/>
          <a:ln w="19050">
            <a:solidFill>
              <a:srgbClr val="0000FF"/>
            </a:solidFill>
            <a:miter lim="800000"/>
            <a:headEnd/>
            <a:tailEnd/>
          </a:ln>
        </p:spPr>
      </p:pic>
      <p:sp>
        <p:nvSpPr>
          <p:cNvPr id="3" name="Rectangle 2"/>
          <p:cNvSpPr/>
          <p:nvPr/>
        </p:nvSpPr>
        <p:spPr>
          <a:xfrm>
            <a:off x="0" y="409576"/>
            <a:ext cx="9144000" cy="1446550"/>
          </a:xfrm>
          <a:prstGeom prst="rect">
            <a:avLst/>
          </a:prstGeom>
        </p:spPr>
        <p:txBody>
          <a:bodyPr wrap="square">
            <a:spAutoFit/>
          </a:bodyPr>
          <a:lstStyle/>
          <a:p>
            <a:r>
              <a:rPr lang="en-US" sz="2200" b="1" u="sng" dirty="0" err="1" smtClean="0">
                <a:solidFill>
                  <a:schemeClr val="accent2"/>
                </a:solidFill>
              </a:rPr>
              <a:t>PololuQik</a:t>
            </a:r>
            <a:r>
              <a:rPr lang="en-US" sz="2200" b="1" u="sng" dirty="0" smtClean="0">
                <a:solidFill>
                  <a:schemeClr val="accent2"/>
                </a:solidFill>
              </a:rPr>
              <a:t> </a:t>
            </a:r>
            <a:r>
              <a:rPr lang="en-US" sz="2200" b="1" u="sng" dirty="0" smtClean="0">
                <a:solidFill>
                  <a:schemeClr val="accent2"/>
                </a:solidFill>
              </a:rPr>
              <a:t>Library – Sample Programs</a:t>
            </a:r>
          </a:p>
          <a:p>
            <a:r>
              <a:rPr lang="en-US" sz="2200" dirty="0" smtClean="0">
                <a:solidFill>
                  <a:schemeClr val="accent2"/>
                </a:solidFill>
              </a:rPr>
              <a:t>The </a:t>
            </a:r>
            <a:r>
              <a:rPr lang="en-US" sz="2200" dirty="0" err="1" smtClean="0">
                <a:solidFill>
                  <a:schemeClr val="accent2"/>
                </a:solidFill>
              </a:rPr>
              <a:t>PololuQik</a:t>
            </a:r>
            <a:r>
              <a:rPr lang="en-US" sz="2200" dirty="0" smtClean="0">
                <a:solidFill>
                  <a:schemeClr val="accent2"/>
                </a:solidFill>
              </a:rPr>
              <a:t> </a:t>
            </a:r>
            <a:r>
              <a:rPr lang="en-US" sz="2200" dirty="0" smtClean="0">
                <a:solidFill>
                  <a:schemeClr val="accent2"/>
                </a:solidFill>
              </a:rPr>
              <a:t>folder contains two examples for the Quik2s9v1:</a:t>
            </a:r>
          </a:p>
          <a:p>
            <a:pPr marL="228600" indent="-228600">
              <a:buFont typeface="Arial" pitchFamily="34" charset="0"/>
              <a:buChar char="•"/>
            </a:pPr>
            <a:r>
              <a:rPr lang="en-US" sz="2200" dirty="0" smtClean="0">
                <a:solidFill>
                  <a:schemeClr val="accent2"/>
                </a:solidFill>
              </a:rPr>
              <a:t>Qik2s9v1Config</a:t>
            </a:r>
          </a:p>
          <a:p>
            <a:pPr marL="228600" indent="-228600">
              <a:buFont typeface="Arial" pitchFamily="34" charset="0"/>
              <a:buChar char="•"/>
            </a:pPr>
            <a:r>
              <a:rPr lang="en-US" sz="2200" dirty="0" smtClean="0">
                <a:solidFill>
                  <a:schemeClr val="accent2"/>
                </a:solidFill>
              </a:rPr>
              <a:t>Qik2s9v1Demo</a:t>
            </a:r>
          </a:p>
        </p:txBody>
      </p:sp>
      <p:pic>
        <p:nvPicPr>
          <p:cNvPr id="3075" name="Picture 3"/>
          <p:cNvPicPr>
            <a:picLocks noChangeAspect="1" noChangeArrowheads="1"/>
          </p:cNvPicPr>
          <p:nvPr/>
        </p:nvPicPr>
        <p:blipFill>
          <a:blip r:embed="rId3" cstate="print"/>
          <a:srcRect t="19118"/>
          <a:stretch>
            <a:fillRect/>
          </a:stretch>
        </p:blipFill>
        <p:spPr bwMode="auto">
          <a:xfrm>
            <a:off x="0" y="3714750"/>
            <a:ext cx="5258598" cy="3143250"/>
          </a:xfrm>
          <a:prstGeom prst="rect">
            <a:avLst/>
          </a:prstGeom>
          <a:noFill/>
          <a:ln w="19050">
            <a:solidFill>
              <a:srgbClr val="0000FF"/>
            </a:solidFill>
            <a:miter lim="800000"/>
            <a:headEnd/>
            <a:tailEnd/>
          </a:ln>
        </p:spPr>
      </p:pic>
      <p:sp>
        <p:nvSpPr>
          <p:cNvPr id="5" name="Rectangle 4"/>
          <p:cNvSpPr/>
          <p:nvPr/>
        </p:nvSpPr>
        <p:spPr>
          <a:xfrm>
            <a:off x="5326480" y="4019550"/>
            <a:ext cx="3817520" cy="2000548"/>
          </a:xfrm>
          <a:prstGeom prst="rect">
            <a:avLst/>
          </a:prstGeom>
        </p:spPr>
        <p:txBody>
          <a:bodyPr wrap="square">
            <a:spAutoFit/>
          </a:bodyPr>
          <a:lstStyle/>
          <a:p>
            <a:pPr marL="228600" indent="-228600"/>
            <a:r>
              <a:rPr lang="en-US" sz="1800" b="1" i="1" u="sng" dirty="0" smtClean="0"/>
              <a:t>Sample Programs</a:t>
            </a:r>
          </a:p>
          <a:p>
            <a:pPr marL="228600" indent="-228600">
              <a:buFont typeface="Arial" pitchFamily="34" charset="0"/>
              <a:buChar char="•"/>
            </a:pPr>
            <a:r>
              <a:rPr lang="en-US" sz="1800" dirty="0" smtClean="0"/>
              <a:t>Descriptions for both sample programs are available online (and shown to the left) </a:t>
            </a:r>
            <a:r>
              <a:rPr lang="en-US" sz="1600" dirty="0" smtClean="0">
                <a:hlinkClick r:id="rId4"/>
              </a:rPr>
              <a:t>https://github.com/pololu/qik-arduino</a:t>
            </a:r>
            <a:r>
              <a:rPr lang="en-US" sz="1600" dirty="0" smtClean="0"/>
              <a:t> </a:t>
            </a:r>
            <a:endParaRPr lang="en-US" sz="1800" dirty="0" smtClean="0"/>
          </a:p>
          <a:p>
            <a:pPr marL="228600" indent="-228600">
              <a:buFont typeface="Arial" pitchFamily="34" charset="0"/>
              <a:buChar char="•"/>
            </a:pPr>
            <a:r>
              <a:rPr lang="en-US" sz="1800" dirty="0" smtClean="0"/>
              <a:t>The programs have been modified and tested.  See following slides.</a:t>
            </a:r>
            <a:endParaRPr lang="en-US" sz="1800" dirty="0"/>
          </a:p>
        </p:txBody>
      </p:sp>
      <p:sp>
        <p:nvSpPr>
          <p:cNvPr id="6"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22</a:t>
            </a:fld>
            <a:endParaRPr lang="en-US" sz="1800" dirty="0"/>
          </a:p>
        </p:txBody>
      </p:sp>
      <p:sp>
        <p:nvSpPr>
          <p:cNvPr id="7"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8"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33600" cy="430887"/>
          </a:xfrm>
          <a:prstGeom prst="rect">
            <a:avLst/>
          </a:prstGeom>
          <a:ln w="28575">
            <a:solidFill>
              <a:schemeClr val="accent6"/>
            </a:solidFill>
          </a:ln>
        </p:spPr>
        <p:txBody>
          <a:bodyPr wrap="square">
            <a:spAutoFit/>
          </a:bodyPr>
          <a:lstStyle/>
          <a:p>
            <a:r>
              <a:rPr lang="en-US" sz="2200" dirty="0" smtClean="0"/>
              <a:t>Qik2s9v1Config:</a:t>
            </a:r>
            <a:endParaRPr lang="en-US" sz="2200" dirty="0"/>
          </a:p>
        </p:txBody>
      </p:sp>
      <p:pic>
        <p:nvPicPr>
          <p:cNvPr id="4098" name="Picture 2"/>
          <p:cNvPicPr>
            <a:picLocks noChangeAspect="1" noChangeArrowheads="1"/>
          </p:cNvPicPr>
          <p:nvPr/>
        </p:nvPicPr>
        <p:blipFill>
          <a:blip r:embed="rId2" cstate="print"/>
          <a:srcRect r="1980" b="7793"/>
          <a:stretch>
            <a:fillRect/>
          </a:stretch>
        </p:blipFill>
        <p:spPr bwMode="auto">
          <a:xfrm>
            <a:off x="0" y="1674103"/>
            <a:ext cx="7543800" cy="5183897"/>
          </a:xfrm>
          <a:prstGeom prst="rect">
            <a:avLst/>
          </a:prstGeom>
          <a:noFill/>
          <a:ln w="28575">
            <a:solidFill>
              <a:srgbClr val="0000FF"/>
            </a:solidFill>
            <a:miter lim="800000"/>
            <a:headEnd/>
            <a:tailEnd/>
          </a:ln>
        </p:spPr>
      </p:pic>
      <p:sp>
        <p:nvSpPr>
          <p:cNvPr id="6" name="Rectangle 5"/>
          <p:cNvSpPr/>
          <p:nvPr/>
        </p:nvSpPr>
        <p:spPr>
          <a:xfrm>
            <a:off x="0" y="2969504"/>
            <a:ext cx="2286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0" y="2436104"/>
            <a:ext cx="3374898" cy="400110"/>
          </a:xfrm>
          <a:prstGeom prst="rect">
            <a:avLst/>
          </a:prstGeom>
          <a:noFill/>
          <a:ln w="19050">
            <a:solidFill>
              <a:srgbClr val="FF0000"/>
            </a:solidFill>
          </a:ln>
        </p:spPr>
        <p:txBody>
          <a:bodyPr wrap="none" rtlCol="0">
            <a:spAutoFit/>
          </a:bodyPr>
          <a:lstStyle/>
          <a:p>
            <a:r>
              <a:rPr lang="en-US" sz="2000" b="1" i="1" dirty="0" smtClean="0">
                <a:solidFill>
                  <a:srgbClr val="FF0000"/>
                </a:solidFill>
                <a:latin typeface="Times New Roman" pitchFamily="18" charset="0"/>
                <a:cs typeface="Times New Roman" pitchFamily="18" charset="0"/>
              </a:rPr>
              <a:t>Changed from 115200 to 9600</a:t>
            </a:r>
            <a:endParaRPr lang="en-US" sz="2000" b="1" i="1" dirty="0">
              <a:solidFill>
                <a:srgbClr val="FF0000"/>
              </a:solidFill>
              <a:latin typeface="Times New Roman" pitchFamily="18" charset="0"/>
              <a:cs typeface="Times New Roman" pitchFamily="18" charset="0"/>
            </a:endParaRPr>
          </a:p>
        </p:txBody>
      </p:sp>
      <p:cxnSp>
        <p:nvCxnSpPr>
          <p:cNvPr id="9" name="Straight Arrow Connector 8"/>
          <p:cNvCxnSpPr>
            <a:stCxn id="7" idx="1"/>
            <a:endCxn id="6" idx="3"/>
          </p:cNvCxnSpPr>
          <p:nvPr/>
        </p:nvCxnSpPr>
        <p:spPr>
          <a:xfrm flipH="1">
            <a:off x="2286000" y="2636159"/>
            <a:ext cx="609600" cy="4857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5788904"/>
            <a:ext cx="6324600"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67600" y="5436479"/>
            <a:ext cx="1676400" cy="1323439"/>
          </a:xfrm>
          <a:prstGeom prst="rect">
            <a:avLst/>
          </a:prstGeom>
          <a:solidFill>
            <a:schemeClr val="bg1"/>
          </a:solidFill>
          <a:ln w="19050">
            <a:solidFill>
              <a:srgbClr val="FF0000"/>
            </a:solidFill>
          </a:ln>
        </p:spPr>
        <p:txBody>
          <a:bodyPr wrap="square" rtlCol="0">
            <a:spAutoFit/>
          </a:bodyPr>
          <a:lstStyle/>
          <a:p>
            <a:pPr algn="ctr"/>
            <a:r>
              <a:rPr lang="en-US" sz="2000" b="1" i="1" dirty="0" smtClean="0">
                <a:solidFill>
                  <a:srgbClr val="FF0000"/>
                </a:solidFill>
                <a:latin typeface="Times New Roman" pitchFamily="18" charset="0"/>
                <a:cs typeface="Times New Roman" pitchFamily="18" charset="0"/>
              </a:rPr>
              <a:t>I did not find it necessary to uncomment these lines.</a:t>
            </a:r>
            <a:endParaRPr lang="en-US" sz="2000" b="1" i="1" dirty="0">
              <a:solidFill>
                <a:srgbClr val="FF0000"/>
              </a:solidFill>
              <a:latin typeface="Times New Roman" pitchFamily="18" charset="0"/>
              <a:cs typeface="Times New Roman" pitchFamily="18" charset="0"/>
            </a:endParaRPr>
          </a:p>
        </p:txBody>
      </p:sp>
      <p:cxnSp>
        <p:nvCxnSpPr>
          <p:cNvPr id="12" name="Straight Arrow Connector 11"/>
          <p:cNvCxnSpPr>
            <a:stCxn id="11" idx="1"/>
          </p:cNvCxnSpPr>
          <p:nvPr/>
        </p:nvCxnSpPr>
        <p:spPr>
          <a:xfrm flipH="1">
            <a:off x="6477000" y="6098199"/>
            <a:ext cx="990600" cy="168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19325" y="0"/>
            <a:ext cx="6924675" cy="2246769"/>
          </a:xfrm>
          <a:prstGeom prst="rect">
            <a:avLst/>
          </a:prstGeom>
          <a:solidFill>
            <a:schemeClr val="bg1"/>
          </a:solidFill>
          <a:ln w="28575">
            <a:solidFill>
              <a:schemeClr val="accent6"/>
            </a:solidFill>
          </a:ln>
        </p:spPr>
        <p:txBody>
          <a:bodyPr wrap="square">
            <a:spAutoFit/>
          </a:bodyPr>
          <a:lstStyle/>
          <a:p>
            <a:pPr marL="228600" indent="-228600">
              <a:buFont typeface="Arial" pitchFamily="34" charset="0"/>
              <a:buChar char="•"/>
            </a:pPr>
            <a:r>
              <a:rPr lang="en-US" sz="2000" b="1" i="1" dirty="0" smtClean="0">
                <a:solidFill>
                  <a:schemeClr val="accent6"/>
                </a:solidFill>
              </a:rPr>
              <a:t>Qik2s9v1Config</a:t>
            </a:r>
            <a:r>
              <a:rPr lang="en-US" sz="2000" dirty="0" smtClean="0">
                <a:solidFill>
                  <a:schemeClr val="accent6"/>
                </a:solidFill>
              </a:rPr>
              <a:t> is used to read current configuration values from the </a:t>
            </a:r>
            <a:r>
              <a:rPr lang="en-US" sz="2000" dirty="0" err="1" smtClean="0">
                <a:solidFill>
                  <a:schemeClr val="accent6"/>
                </a:solidFill>
              </a:rPr>
              <a:t>qik</a:t>
            </a:r>
            <a:r>
              <a:rPr lang="en-US" sz="2000" dirty="0" smtClean="0">
                <a:solidFill>
                  <a:schemeClr val="accent6"/>
                </a:solidFill>
              </a:rPr>
              <a:t> or to set configuration values for the </a:t>
            </a:r>
            <a:r>
              <a:rPr lang="en-US" sz="2000" dirty="0" err="1" smtClean="0">
                <a:solidFill>
                  <a:schemeClr val="accent6"/>
                </a:solidFill>
              </a:rPr>
              <a:t>qik</a:t>
            </a:r>
            <a:r>
              <a:rPr lang="en-US" sz="2000" dirty="0" smtClean="0">
                <a:solidFill>
                  <a:schemeClr val="accent6"/>
                </a:solidFill>
              </a:rPr>
              <a:t> (which is done by “</a:t>
            </a:r>
            <a:r>
              <a:rPr lang="en-US" sz="2000" dirty="0" err="1" smtClean="0">
                <a:solidFill>
                  <a:schemeClr val="accent6"/>
                </a:solidFill>
              </a:rPr>
              <a:t>uncommenting</a:t>
            </a:r>
            <a:r>
              <a:rPr lang="en-US" sz="2000" dirty="0" smtClean="0">
                <a:solidFill>
                  <a:schemeClr val="accent6"/>
                </a:solidFill>
              </a:rPr>
              <a:t>” any or all of the 4 lines indicated).</a:t>
            </a:r>
          </a:p>
          <a:p>
            <a:pPr marL="228600" indent="-228600">
              <a:buFont typeface="Arial" pitchFamily="34" charset="0"/>
              <a:buChar char="•"/>
            </a:pPr>
            <a:r>
              <a:rPr lang="en-US" sz="2000" dirty="0" smtClean="0">
                <a:solidFill>
                  <a:schemeClr val="accent6"/>
                </a:solidFill>
              </a:rPr>
              <a:t>Part of Qik2s9v1Config is shown below.</a:t>
            </a:r>
          </a:p>
          <a:p>
            <a:pPr marL="228600" indent="-228600">
              <a:buFont typeface="Arial" pitchFamily="34" charset="0"/>
              <a:buChar char="•"/>
            </a:pPr>
            <a:r>
              <a:rPr lang="en-US" sz="2000" dirty="0" smtClean="0">
                <a:solidFill>
                  <a:schemeClr val="accent6"/>
                </a:solidFill>
              </a:rPr>
              <a:t>It is probably not necessary to use this program as the current configuration seems to work fine.</a:t>
            </a:r>
          </a:p>
          <a:p>
            <a:pPr marL="228600" indent="-228600">
              <a:buFont typeface="Arial" pitchFamily="34" charset="0"/>
              <a:buChar char="•"/>
            </a:pPr>
            <a:r>
              <a:rPr lang="en-US" sz="2000" dirty="0" smtClean="0">
                <a:solidFill>
                  <a:schemeClr val="accent6"/>
                </a:solidFill>
              </a:rPr>
              <a:t>The result of running the program is shown on the next slide.</a:t>
            </a:r>
            <a:endParaRPr lang="en-US" sz="2000" dirty="0">
              <a:solidFill>
                <a:schemeClr val="accent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3409950"/>
            <a:ext cx="5021746" cy="3276600"/>
          </a:xfrm>
          <a:prstGeom prst="rect">
            <a:avLst/>
          </a:prstGeom>
          <a:noFill/>
          <a:ln w="28575">
            <a:solidFill>
              <a:srgbClr val="0000FF"/>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 y="1352550"/>
            <a:ext cx="3396343" cy="1828800"/>
          </a:xfrm>
          <a:prstGeom prst="rect">
            <a:avLst/>
          </a:prstGeom>
          <a:noFill/>
          <a:ln w="28575">
            <a:solidFill>
              <a:srgbClr val="0000FF"/>
            </a:solidFill>
            <a:miter lim="800000"/>
            <a:headEnd/>
            <a:tailEnd/>
          </a:ln>
        </p:spPr>
      </p:pic>
      <p:sp>
        <p:nvSpPr>
          <p:cNvPr id="6" name="Rectangle 5"/>
          <p:cNvSpPr/>
          <p:nvPr/>
        </p:nvSpPr>
        <p:spPr>
          <a:xfrm>
            <a:off x="0" y="514350"/>
            <a:ext cx="2143536" cy="430887"/>
          </a:xfrm>
          <a:prstGeom prst="rect">
            <a:avLst/>
          </a:prstGeom>
          <a:ln w="28575">
            <a:solidFill>
              <a:schemeClr val="accent6"/>
            </a:solidFill>
          </a:ln>
        </p:spPr>
        <p:txBody>
          <a:bodyPr wrap="none">
            <a:spAutoFit/>
          </a:bodyPr>
          <a:lstStyle/>
          <a:p>
            <a:r>
              <a:rPr lang="en-US" sz="2200" dirty="0" smtClean="0"/>
              <a:t>Qik2s9v1Config:</a:t>
            </a:r>
            <a:endParaRPr lang="en-US" sz="2200" dirty="0"/>
          </a:p>
        </p:txBody>
      </p:sp>
      <p:sp>
        <p:nvSpPr>
          <p:cNvPr id="8" name="TextBox 7"/>
          <p:cNvSpPr txBox="1"/>
          <p:nvPr/>
        </p:nvSpPr>
        <p:spPr>
          <a:xfrm>
            <a:off x="3657601" y="1428750"/>
            <a:ext cx="4581524" cy="707886"/>
          </a:xfrm>
          <a:prstGeom prst="rect">
            <a:avLst/>
          </a:prstGeom>
          <a:noFill/>
          <a:ln w="19050">
            <a:solidFill>
              <a:srgbClr val="FF0000"/>
            </a:solidFill>
          </a:ln>
        </p:spPr>
        <p:txBody>
          <a:bodyPr wrap="square" rtlCol="0">
            <a:spAutoFit/>
          </a:bodyPr>
          <a:lstStyle/>
          <a:p>
            <a:r>
              <a:rPr lang="en-US" sz="2000" b="1" i="1" dirty="0" smtClean="0">
                <a:solidFill>
                  <a:srgbClr val="FF0000"/>
                </a:solidFill>
                <a:latin typeface="Times New Roman" pitchFamily="18" charset="0"/>
                <a:cs typeface="Times New Roman" pitchFamily="18" charset="0"/>
              </a:rPr>
              <a:t>Output to Serial Monitor from original</a:t>
            </a:r>
          </a:p>
          <a:p>
            <a:r>
              <a:rPr lang="en-US" sz="2000" b="1" i="1" dirty="0" smtClean="0">
                <a:solidFill>
                  <a:srgbClr val="FF0000"/>
                </a:solidFill>
                <a:latin typeface="Times New Roman" pitchFamily="18" charset="0"/>
                <a:cs typeface="Times New Roman" pitchFamily="18" charset="0"/>
              </a:rPr>
              <a:t>Qik2s9v1Config program</a:t>
            </a:r>
            <a:endParaRPr lang="en-US" sz="2000" b="1" i="1" dirty="0">
              <a:solidFill>
                <a:srgbClr val="FF0000"/>
              </a:solidFill>
              <a:latin typeface="Times New Roman" pitchFamily="18" charset="0"/>
              <a:cs typeface="Times New Roman" pitchFamily="18" charset="0"/>
            </a:endParaRPr>
          </a:p>
        </p:txBody>
      </p:sp>
      <p:sp>
        <p:nvSpPr>
          <p:cNvPr id="10" name="TextBox 9"/>
          <p:cNvSpPr txBox="1"/>
          <p:nvPr/>
        </p:nvSpPr>
        <p:spPr>
          <a:xfrm>
            <a:off x="5114925" y="3943350"/>
            <a:ext cx="4029075" cy="1015663"/>
          </a:xfrm>
          <a:prstGeom prst="rect">
            <a:avLst/>
          </a:prstGeom>
          <a:noFill/>
          <a:ln w="19050">
            <a:solidFill>
              <a:srgbClr val="FF0000"/>
            </a:solidFill>
          </a:ln>
        </p:spPr>
        <p:txBody>
          <a:bodyPr wrap="square" rtlCol="0">
            <a:spAutoFit/>
          </a:bodyPr>
          <a:lstStyle/>
          <a:p>
            <a:r>
              <a:rPr lang="en-US" sz="2000" b="1" i="1" dirty="0" smtClean="0">
                <a:solidFill>
                  <a:srgbClr val="FF0000"/>
                </a:solidFill>
                <a:latin typeface="Times New Roman" pitchFamily="18" charset="0"/>
                <a:cs typeface="Times New Roman" pitchFamily="18" charset="0"/>
              </a:rPr>
              <a:t>Output to Serial Monitor from modified Qik2s9v1Config program (baud rate changed to 9600)</a:t>
            </a:r>
            <a:endParaRPr lang="en-US" sz="2000" b="1" i="1" dirty="0">
              <a:solidFill>
                <a:srgbClr val="FF0000"/>
              </a:solidFill>
              <a:latin typeface="Times New Roman" pitchFamily="18" charset="0"/>
              <a:cs typeface="Times New Roman" pitchFamily="18" charset="0"/>
            </a:endParaRPr>
          </a:p>
        </p:txBody>
      </p:sp>
      <p:sp>
        <p:nvSpPr>
          <p:cNvPr id="7"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24</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6725"/>
            <a:ext cx="9144000" cy="4493538"/>
          </a:xfrm>
          <a:prstGeom prst="rect">
            <a:avLst/>
          </a:prstGeom>
        </p:spPr>
        <p:txBody>
          <a:bodyPr wrap="square">
            <a:spAutoFit/>
          </a:bodyPr>
          <a:lstStyle/>
          <a:p>
            <a:pPr marL="228600" indent="-228600"/>
            <a:r>
              <a:rPr lang="en-US" sz="2200" b="1" i="1" u="sng" dirty="0" smtClean="0">
                <a:solidFill>
                  <a:schemeClr val="accent6"/>
                </a:solidFill>
                <a:latin typeface="Times New Roman" pitchFamily="18" charset="0"/>
                <a:cs typeface="Times New Roman" pitchFamily="18" charset="0"/>
              </a:rPr>
              <a:t>Qik2s9v1 Demo Program</a:t>
            </a:r>
          </a:p>
          <a:p>
            <a:pPr marL="228600" indent="-228600">
              <a:buFont typeface="Arial" pitchFamily="34" charset="0"/>
              <a:buChar char="•"/>
            </a:pPr>
            <a:r>
              <a:rPr lang="en-US" sz="2200" dirty="0" smtClean="0">
                <a:solidFill>
                  <a:schemeClr val="accent6"/>
                </a:solidFill>
              </a:rPr>
              <a:t>Pololu </a:t>
            </a:r>
            <a:r>
              <a:rPr lang="en-US" sz="2200" dirty="0" smtClean="0">
                <a:solidFill>
                  <a:schemeClr val="accent6"/>
                </a:solidFill>
              </a:rPr>
              <a:t>provides a demo program to test the motors using the Qik2s9v1: </a:t>
            </a:r>
            <a:r>
              <a:rPr lang="en-US" sz="2200" b="1" i="1" dirty="0" smtClean="0">
                <a:solidFill>
                  <a:schemeClr val="accent6"/>
                </a:solidFill>
              </a:rPr>
              <a:t>Qik2s9v1Demo</a:t>
            </a:r>
          </a:p>
          <a:p>
            <a:pPr marL="228600" indent="-228600">
              <a:buFont typeface="Arial" pitchFamily="34" charset="0"/>
              <a:buChar char="•"/>
            </a:pPr>
            <a:r>
              <a:rPr lang="en-US" sz="2200" dirty="0" smtClean="0">
                <a:solidFill>
                  <a:schemeClr val="accent6"/>
                </a:solidFill>
              </a:rPr>
              <a:t>The Demo program (Qik2s9v1Demo) seems to work fine and runs the same Demo as described in the </a:t>
            </a:r>
            <a:r>
              <a:rPr lang="en-US" sz="2200" dirty="0" err="1" smtClean="0">
                <a:solidFill>
                  <a:schemeClr val="accent6"/>
                </a:solidFill>
              </a:rPr>
              <a:t>qik</a:t>
            </a:r>
            <a:r>
              <a:rPr lang="en-US" sz="2200" dirty="0" smtClean="0">
                <a:solidFill>
                  <a:schemeClr val="accent6"/>
                </a:solidFill>
              </a:rPr>
              <a:t> manual (described earlier:  no programming, just add the jumper and apply a LOW to Reset).</a:t>
            </a:r>
          </a:p>
          <a:p>
            <a:pPr marL="228600" indent="-228600">
              <a:buFont typeface="Arial" pitchFamily="34" charset="0"/>
              <a:buChar char="•"/>
            </a:pPr>
            <a:r>
              <a:rPr lang="en-US" sz="2200" dirty="0" smtClean="0">
                <a:solidFill>
                  <a:schemeClr val="accent6"/>
                </a:solidFill>
              </a:rPr>
              <a:t>Be sure that the </a:t>
            </a:r>
            <a:r>
              <a:rPr lang="en-US" sz="2200" dirty="0" err="1" smtClean="0">
                <a:solidFill>
                  <a:schemeClr val="accent6"/>
                </a:solidFill>
              </a:rPr>
              <a:t>PololuQik</a:t>
            </a:r>
            <a:r>
              <a:rPr lang="en-US" sz="2200" dirty="0" smtClean="0">
                <a:solidFill>
                  <a:schemeClr val="accent6"/>
                </a:solidFill>
              </a:rPr>
              <a:t> </a:t>
            </a:r>
            <a:r>
              <a:rPr lang="en-US" sz="2200" dirty="0" smtClean="0">
                <a:solidFill>
                  <a:schemeClr val="accent6"/>
                </a:solidFill>
              </a:rPr>
              <a:t>folder has been copied into the Arduino library folder</a:t>
            </a:r>
          </a:p>
          <a:p>
            <a:pPr marL="228600" indent="-228600">
              <a:buFont typeface="Arial" pitchFamily="34" charset="0"/>
              <a:buChar char="•"/>
            </a:pPr>
            <a:r>
              <a:rPr lang="en-US" sz="2200" dirty="0" smtClean="0">
                <a:solidFill>
                  <a:schemeClr val="accent6"/>
                </a:solidFill>
              </a:rPr>
              <a:t>Be sure to change the baud rate to 9600 (the program properly controls the motors without this change, but the message sent to the Serial Monitor will consist of strange symbols if the baud rate isn’t changed).</a:t>
            </a:r>
          </a:p>
          <a:p>
            <a:pPr marL="228600" indent="-228600">
              <a:buFont typeface="Arial" pitchFamily="34" charset="0"/>
              <a:buChar char="•"/>
            </a:pPr>
            <a:r>
              <a:rPr lang="en-US" sz="2200" u="sng" dirty="0" smtClean="0">
                <a:solidFill>
                  <a:schemeClr val="accent6"/>
                </a:solidFill>
              </a:rPr>
              <a:t>Note</a:t>
            </a:r>
            <a:r>
              <a:rPr lang="en-US" sz="2200" dirty="0" smtClean="0">
                <a:solidFill>
                  <a:schemeClr val="accent6"/>
                </a:solidFill>
              </a:rPr>
              <a:t>:  If either motor turns in the wrong direction (it should turn forward and then reverse), change the polarity of the motor.</a:t>
            </a:r>
          </a:p>
        </p:txBody>
      </p:sp>
      <p:pic>
        <p:nvPicPr>
          <p:cNvPr id="7" name="Qik2s9v1_Demo_Video.MOV">
            <a:hlinkClick r:id="" action="ppaction://media"/>
          </p:cNvPr>
          <p:cNvPicPr>
            <a:picLocks noRot="1" noChangeAspect="1"/>
          </p:cNvPicPr>
          <p:nvPr>
            <a:videoFile r:link="rId1"/>
          </p:nvPr>
        </p:nvPicPr>
        <p:blipFill>
          <a:blip r:embed="rId3" cstate="print"/>
          <a:stretch>
            <a:fillRect/>
          </a:stretch>
        </p:blipFill>
        <p:spPr>
          <a:xfrm>
            <a:off x="3441700" y="4981574"/>
            <a:ext cx="2501900" cy="1876425"/>
          </a:xfrm>
          <a:prstGeom prst="rect">
            <a:avLst/>
          </a:prstGeom>
        </p:spPr>
      </p:pic>
      <p:pic>
        <p:nvPicPr>
          <p:cNvPr id="8" name="Picture 7" descr="qik2s9v1_photo_for_video.JPG"/>
          <p:cNvPicPr>
            <a:picLocks noChangeAspect="1"/>
          </p:cNvPicPr>
          <p:nvPr/>
        </p:nvPicPr>
        <p:blipFill>
          <a:blip r:embed="rId4" cstate="print"/>
          <a:stretch>
            <a:fillRect/>
          </a:stretch>
        </p:blipFill>
        <p:spPr>
          <a:xfrm>
            <a:off x="6172200" y="5000625"/>
            <a:ext cx="2476500" cy="1857375"/>
          </a:xfrm>
          <a:prstGeom prst="rect">
            <a:avLst/>
          </a:prstGeom>
        </p:spPr>
      </p:pic>
      <p:sp>
        <p:nvSpPr>
          <p:cNvPr id="10" name="Rectangle 9"/>
          <p:cNvSpPr/>
          <p:nvPr/>
        </p:nvSpPr>
        <p:spPr>
          <a:xfrm>
            <a:off x="1" y="5133975"/>
            <a:ext cx="3362324" cy="1631216"/>
          </a:xfrm>
          <a:prstGeom prst="rect">
            <a:avLst/>
          </a:prstGeom>
        </p:spPr>
        <p:txBody>
          <a:bodyPr wrap="square">
            <a:spAutoFit/>
          </a:bodyPr>
          <a:lstStyle/>
          <a:p>
            <a:r>
              <a:rPr lang="en-US" sz="2000" b="1" i="1" u="sng" dirty="0" smtClean="0">
                <a:solidFill>
                  <a:schemeClr val="accent6"/>
                </a:solidFill>
              </a:rPr>
              <a:t>Video</a:t>
            </a:r>
            <a:r>
              <a:rPr lang="en-US" sz="2000" dirty="0" smtClean="0">
                <a:solidFill>
                  <a:schemeClr val="accent6"/>
                </a:solidFill>
              </a:rPr>
              <a:t>  of demo program running using the Qik2s9v1, the Arduino UNO, and two DC motors (double-click black image to launch video).</a:t>
            </a:r>
            <a:endParaRPr lang="en-US" sz="2000" dirty="0">
              <a:solidFill>
                <a:schemeClr val="accent6"/>
              </a:solidFill>
            </a:endParaRPr>
          </a:p>
        </p:txBody>
      </p:sp>
      <p:sp>
        <p:nvSpPr>
          <p:cNvPr id="11"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25</a:t>
            </a:fld>
            <a:endParaRPr lang="en-US" sz="1800" dirty="0"/>
          </a:p>
        </p:txBody>
      </p:sp>
      <p:sp>
        <p:nvSpPr>
          <p:cNvPr id="12"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3"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3673" b="18518"/>
          <a:stretch>
            <a:fillRect/>
          </a:stretch>
        </p:blipFill>
        <p:spPr bwMode="auto">
          <a:xfrm>
            <a:off x="942975" y="4352925"/>
            <a:ext cx="1752600" cy="1676400"/>
          </a:xfrm>
          <a:prstGeom prst="rect">
            <a:avLst/>
          </a:prstGeom>
          <a:noFill/>
          <a:ln w="28575">
            <a:solidFill>
              <a:srgbClr val="0000FF"/>
            </a:solidFill>
            <a:miter lim="800000"/>
            <a:headEnd/>
            <a:tailEnd/>
          </a:ln>
        </p:spPr>
      </p:pic>
      <p:sp>
        <p:nvSpPr>
          <p:cNvPr id="5" name="Rectangle 4"/>
          <p:cNvSpPr/>
          <p:nvPr/>
        </p:nvSpPr>
        <p:spPr>
          <a:xfrm>
            <a:off x="0" y="0"/>
            <a:ext cx="1834156" cy="400110"/>
          </a:xfrm>
          <a:prstGeom prst="rect">
            <a:avLst/>
          </a:prstGeom>
          <a:ln w="19050">
            <a:solidFill>
              <a:srgbClr val="0000FF"/>
            </a:solidFill>
          </a:ln>
        </p:spPr>
        <p:txBody>
          <a:bodyPr wrap="none">
            <a:spAutoFit/>
          </a:bodyPr>
          <a:lstStyle/>
          <a:p>
            <a:r>
              <a:rPr lang="en-US" sz="2000" dirty="0" smtClean="0"/>
              <a:t>Qik2s9v1Demo:</a:t>
            </a:r>
            <a:endParaRPr lang="en-US" sz="2000" dirty="0"/>
          </a:p>
        </p:txBody>
      </p:sp>
      <p:sp>
        <p:nvSpPr>
          <p:cNvPr id="6" name="Rectangle 5"/>
          <p:cNvSpPr/>
          <p:nvPr/>
        </p:nvSpPr>
        <p:spPr>
          <a:xfrm>
            <a:off x="2514600" y="0"/>
            <a:ext cx="4221027" cy="400110"/>
          </a:xfrm>
          <a:prstGeom prst="rect">
            <a:avLst/>
          </a:prstGeom>
        </p:spPr>
        <p:txBody>
          <a:bodyPr wrap="none">
            <a:spAutoFit/>
          </a:bodyPr>
          <a:lstStyle/>
          <a:p>
            <a:r>
              <a:rPr lang="en-US" sz="2000" dirty="0" smtClean="0">
                <a:solidFill>
                  <a:schemeClr val="accent6"/>
                </a:solidFill>
              </a:rPr>
              <a:t>Part of Qik2s9v1Demo is shown below</a:t>
            </a:r>
            <a:endParaRPr lang="en-US" sz="2000" dirty="0">
              <a:solidFill>
                <a:schemeClr val="accent6"/>
              </a:solidFill>
            </a:endParaRPr>
          </a:p>
        </p:txBody>
      </p:sp>
      <p:pic>
        <p:nvPicPr>
          <p:cNvPr id="5122" name="Picture 2"/>
          <p:cNvPicPr>
            <a:picLocks noChangeAspect="1" noChangeArrowheads="1"/>
          </p:cNvPicPr>
          <p:nvPr/>
        </p:nvPicPr>
        <p:blipFill>
          <a:blip r:embed="rId3" cstate="print"/>
          <a:srcRect r="-5644"/>
          <a:stretch>
            <a:fillRect/>
          </a:stretch>
        </p:blipFill>
        <p:spPr bwMode="auto">
          <a:xfrm>
            <a:off x="0" y="533400"/>
            <a:ext cx="6315075" cy="3657600"/>
          </a:xfrm>
          <a:prstGeom prst="rect">
            <a:avLst/>
          </a:prstGeom>
          <a:noFill/>
          <a:ln w="28575">
            <a:solidFill>
              <a:srgbClr val="0000FF"/>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343400" y="4419600"/>
            <a:ext cx="4702628" cy="1600200"/>
          </a:xfrm>
          <a:prstGeom prst="rect">
            <a:avLst/>
          </a:prstGeom>
          <a:noFill/>
          <a:ln w="28575">
            <a:solidFill>
              <a:srgbClr val="0000FF"/>
            </a:solidFill>
            <a:miter lim="800000"/>
            <a:headEnd/>
            <a:tailEnd/>
          </a:ln>
        </p:spPr>
      </p:pic>
      <p:sp>
        <p:nvSpPr>
          <p:cNvPr id="9" name="TextBox 8"/>
          <p:cNvSpPr txBox="1"/>
          <p:nvPr/>
        </p:nvSpPr>
        <p:spPr>
          <a:xfrm>
            <a:off x="0" y="6150114"/>
            <a:ext cx="3924300" cy="707886"/>
          </a:xfrm>
          <a:prstGeom prst="rect">
            <a:avLst/>
          </a:prstGeom>
          <a:noFill/>
          <a:ln w="19050">
            <a:solidFill>
              <a:srgbClr val="FF0000"/>
            </a:solidFill>
          </a:ln>
        </p:spPr>
        <p:txBody>
          <a:bodyPr wrap="square" rtlCol="0">
            <a:spAutoFit/>
          </a:bodyPr>
          <a:lstStyle/>
          <a:p>
            <a:r>
              <a:rPr lang="en-US" sz="2000" b="1" i="1" dirty="0" smtClean="0">
                <a:solidFill>
                  <a:srgbClr val="FF0000"/>
                </a:solidFill>
                <a:latin typeface="Times New Roman" pitchFamily="18" charset="0"/>
                <a:cs typeface="Times New Roman" pitchFamily="18" charset="0"/>
              </a:rPr>
              <a:t>Output to Serial Monitor from original  Qik2s9v1Config program</a:t>
            </a:r>
            <a:endParaRPr lang="en-US" sz="2000" b="1" i="1" dirty="0">
              <a:solidFill>
                <a:srgbClr val="FF0000"/>
              </a:solidFill>
              <a:latin typeface="Times New Roman" pitchFamily="18" charset="0"/>
              <a:cs typeface="Times New Roman" pitchFamily="18" charset="0"/>
            </a:endParaRPr>
          </a:p>
        </p:txBody>
      </p:sp>
      <p:sp>
        <p:nvSpPr>
          <p:cNvPr id="10" name="TextBox 9"/>
          <p:cNvSpPr txBox="1"/>
          <p:nvPr/>
        </p:nvSpPr>
        <p:spPr>
          <a:xfrm>
            <a:off x="5448300" y="6211669"/>
            <a:ext cx="3695700" cy="707886"/>
          </a:xfrm>
          <a:prstGeom prst="rect">
            <a:avLst/>
          </a:prstGeom>
          <a:noFill/>
          <a:ln w="19050">
            <a:solidFill>
              <a:srgbClr val="FF0000"/>
            </a:solidFill>
          </a:ln>
        </p:spPr>
        <p:txBody>
          <a:bodyPr wrap="square" rtlCol="0">
            <a:spAutoFit/>
          </a:bodyPr>
          <a:lstStyle/>
          <a:p>
            <a:r>
              <a:rPr lang="en-US" sz="2000" b="1" i="1" dirty="0" smtClean="0">
                <a:solidFill>
                  <a:srgbClr val="FF0000"/>
                </a:solidFill>
                <a:latin typeface="Times New Roman" pitchFamily="18" charset="0"/>
                <a:cs typeface="Times New Roman" pitchFamily="18" charset="0"/>
              </a:rPr>
              <a:t>Output to Serial Monitor from with baud rate changed to 9600</a:t>
            </a:r>
            <a:endParaRPr lang="en-US" sz="2000" b="1" i="1" dirty="0">
              <a:solidFill>
                <a:srgbClr val="FF0000"/>
              </a:solidFill>
              <a:latin typeface="Times New Roman" pitchFamily="18" charset="0"/>
              <a:cs typeface="Times New Roman" pitchFamily="18" charset="0"/>
            </a:endParaRPr>
          </a:p>
        </p:txBody>
      </p:sp>
      <p:sp>
        <p:nvSpPr>
          <p:cNvPr id="11" name="Rectangle 10"/>
          <p:cNvSpPr/>
          <p:nvPr/>
        </p:nvSpPr>
        <p:spPr>
          <a:xfrm>
            <a:off x="228600" y="1600200"/>
            <a:ext cx="1981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1066800"/>
            <a:ext cx="3374898" cy="400110"/>
          </a:xfrm>
          <a:prstGeom prst="rect">
            <a:avLst/>
          </a:prstGeom>
          <a:noFill/>
          <a:ln w="19050">
            <a:solidFill>
              <a:srgbClr val="FF0000"/>
            </a:solidFill>
          </a:ln>
        </p:spPr>
        <p:txBody>
          <a:bodyPr wrap="none" rtlCol="0">
            <a:spAutoFit/>
          </a:bodyPr>
          <a:lstStyle/>
          <a:p>
            <a:r>
              <a:rPr lang="en-US" sz="2000" b="1" i="1" dirty="0" smtClean="0">
                <a:solidFill>
                  <a:srgbClr val="FF0000"/>
                </a:solidFill>
                <a:latin typeface="Times New Roman" pitchFamily="18" charset="0"/>
                <a:cs typeface="Times New Roman" pitchFamily="18" charset="0"/>
              </a:rPr>
              <a:t>Changed from 115200 to 9600</a:t>
            </a:r>
            <a:endParaRPr lang="en-US" sz="2000" b="1" i="1" dirty="0">
              <a:solidFill>
                <a:srgbClr val="FF0000"/>
              </a:solidFill>
              <a:latin typeface="Times New Roman" pitchFamily="18" charset="0"/>
              <a:cs typeface="Times New Roman" pitchFamily="18" charset="0"/>
            </a:endParaRPr>
          </a:p>
        </p:txBody>
      </p:sp>
      <p:cxnSp>
        <p:nvCxnSpPr>
          <p:cNvPr id="13" name="Straight Arrow Connector 12"/>
          <p:cNvCxnSpPr>
            <a:stCxn id="12" idx="1"/>
            <a:endCxn id="11" idx="3"/>
          </p:cNvCxnSpPr>
          <p:nvPr/>
        </p:nvCxnSpPr>
        <p:spPr>
          <a:xfrm flipH="1">
            <a:off x="2209800" y="1266855"/>
            <a:ext cx="533400" cy="4476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09575"/>
            <a:ext cx="9144000" cy="5539978"/>
          </a:xfrm>
          <a:prstGeom prst="rect">
            <a:avLst/>
          </a:prstGeom>
          <a:noFill/>
        </p:spPr>
        <p:txBody>
          <a:bodyPr wrap="square" rtlCol="0">
            <a:spAutoFit/>
          </a:bodyPr>
          <a:lstStyle/>
          <a:p>
            <a:r>
              <a:rPr lang="en-US" b="1" i="1" u="sng" dirty="0" smtClean="0"/>
              <a:t>Functions in the </a:t>
            </a:r>
            <a:r>
              <a:rPr lang="en-US" b="1" i="1" u="sng" dirty="0" err="1" smtClean="0"/>
              <a:t>PololuQik</a:t>
            </a:r>
            <a:r>
              <a:rPr lang="en-US" b="1" i="1" u="sng" dirty="0" smtClean="0"/>
              <a:t> </a:t>
            </a:r>
            <a:r>
              <a:rPr lang="en-US" b="1" i="1" u="sng" dirty="0" smtClean="0"/>
              <a:t>Library</a:t>
            </a:r>
          </a:p>
          <a:p>
            <a:r>
              <a:rPr lang="en-US" sz="2200" dirty="0" smtClean="0"/>
              <a:t>The demo program shows how to use the functions in this library, but some key functions are summarized below.</a:t>
            </a:r>
          </a:p>
          <a:p>
            <a:r>
              <a:rPr lang="en-US" sz="2200" dirty="0" smtClean="0"/>
              <a:t>In each case the argument speed is from -127 to +127, where -127 is full speed reverse and + 127 is full speed forward (7-bit mode)</a:t>
            </a:r>
          </a:p>
          <a:p>
            <a:pPr marL="228600" indent="-228600">
              <a:buFont typeface="Arial" pitchFamily="34" charset="0"/>
              <a:buChar char="•"/>
            </a:pPr>
            <a:r>
              <a:rPr lang="en-US" sz="2200" b="1" i="1" dirty="0" smtClean="0">
                <a:solidFill>
                  <a:schemeClr val="accent6"/>
                </a:solidFill>
              </a:rPr>
              <a:t>void setM0Speed(</a:t>
            </a:r>
            <a:r>
              <a:rPr lang="en-US" sz="2200" b="1" i="1" dirty="0" err="1" smtClean="0">
                <a:solidFill>
                  <a:schemeClr val="accent6"/>
                </a:solidFill>
              </a:rPr>
              <a:t>int</a:t>
            </a:r>
            <a:r>
              <a:rPr lang="en-US" sz="2200" b="1" i="1" dirty="0" smtClean="0">
                <a:solidFill>
                  <a:schemeClr val="accent6"/>
                </a:solidFill>
              </a:rPr>
              <a:t> speed) </a:t>
            </a:r>
            <a:r>
              <a:rPr lang="en-US" sz="2200" dirty="0" smtClean="0"/>
              <a:t>- set motor M0 speed</a:t>
            </a:r>
          </a:p>
          <a:p>
            <a:pPr marL="228600" indent="-228600">
              <a:buFont typeface="Arial" pitchFamily="34" charset="0"/>
              <a:buChar char="•"/>
            </a:pPr>
            <a:r>
              <a:rPr lang="en-US" sz="2200" b="1" i="1" dirty="0" smtClean="0">
                <a:solidFill>
                  <a:schemeClr val="accent6"/>
                </a:solidFill>
              </a:rPr>
              <a:t>void setM1Speed(</a:t>
            </a:r>
            <a:r>
              <a:rPr lang="en-US" sz="2200" b="1" i="1" dirty="0" err="1" smtClean="0">
                <a:solidFill>
                  <a:schemeClr val="accent6"/>
                </a:solidFill>
              </a:rPr>
              <a:t>int</a:t>
            </a:r>
            <a:r>
              <a:rPr lang="en-US" sz="2200" b="1" i="1" dirty="0" smtClean="0">
                <a:solidFill>
                  <a:schemeClr val="accent6"/>
                </a:solidFill>
              </a:rPr>
              <a:t> speed) </a:t>
            </a:r>
            <a:r>
              <a:rPr lang="en-US" sz="2200" dirty="0" smtClean="0"/>
              <a:t>– set motor M1 speed</a:t>
            </a:r>
          </a:p>
          <a:p>
            <a:pPr marL="228600" indent="-228600">
              <a:buFont typeface="Arial" pitchFamily="34" charset="0"/>
              <a:buChar char="•"/>
            </a:pPr>
            <a:r>
              <a:rPr lang="en-US" sz="2200" b="1" i="1" dirty="0" smtClean="0">
                <a:solidFill>
                  <a:schemeClr val="accent6"/>
                </a:solidFill>
              </a:rPr>
              <a:t>void </a:t>
            </a:r>
            <a:r>
              <a:rPr lang="en-US" sz="2200" b="1" i="1" dirty="0" err="1" smtClean="0">
                <a:solidFill>
                  <a:schemeClr val="accent6"/>
                </a:solidFill>
              </a:rPr>
              <a:t>setSpeeds</a:t>
            </a:r>
            <a:r>
              <a:rPr lang="en-US" sz="2200" b="1" i="1" dirty="0" smtClean="0">
                <a:solidFill>
                  <a:schemeClr val="accent6"/>
                </a:solidFill>
              </a:rPr>
              <a:t>(</a:t>
            </a:r>
            <a:r>
              <a:rPr lang="en-US" sz="2200" b="1" i="1" dirty="0" err="1" smtClean="0">
                <a:solidFill>
                  <a:schemeClr val="accent6"/>
                </a:solidFill>
              </a:rPr>
              <a:t>int</a:t>
            </a:r>
            <a:r>
              <a:rPr lang="en-US" sz="2200" b="1" i="1" dirty="0" smtClean="0">
                <a:solidFill>
                  <a:schemeClr val="accent6"/>
                </a:solidFill>
              </a:rPr>
              <a:t> M0speed, </a:t>
            </a:r>
            <a:r>
              <a:rPr lang="en-US" sz="2200" b="1" i="1" dirty="0" err="1" smtClean="0">
                <a:solidFill>
                  <a:schemeClr val="accent6"/>
                </a:solidFill>
              </a:rPr>
              <a:t>int</a:t>
            </a:r>
            <a:r>
              <a:rPr lang="en-US" sz="2200" b="1" i="1" dirty="0" smtClean="0">
                <a:solidFill>
                  <a:schemeClr val="accent6"/>
                </a:solidFill>
              </a:rPr>
              <a:t> M1speed) </a:t>
            </a:r>
            <a:r>
              <a:rPr lang="en-US" sz="2200" dirty="0" smtClean="0"/>
              <a:t>– set speeds for both motors</a:t>
            </a:r>
          </a:p>
          <a:p>
            <a:pPr marL="228600" indent="-228600">
              <a:buFont typeface="Arial" pitchFamily="34" charset="0"/>
              <a:buChar char="•"/>
            </a:pPr>
            <a:r>
              <a:rPr lang="en-US" sz="2200" b="1" i="1" dirty="0" smtClean="0">
                <a:solidFill>
                  <a:schemeClr val="accent6"/>
                </a:solidFill>
              </a:rPr>
              <a:t>void setM0Coast( ) </a:t>
            </a:r>
            <a:r>
              <a:rPr lang="en-US" sz="2200" dirty="0" smtClean="0"/>
              <a:t>– sets motor M0 to coast</a:t>
            </a:r>
          </a:p>
          <a:p>
            <a:pPr marL="228600" indent="-228600">
              <a:buFont typeface="Arial" pitchFamily="34" charset="0"/>
              <a:buChar char="•"/>
            </a:pPr>
            <a:r>
              <a:rPr lang="en-US" sz="2200" b="1" i="1" dirty="0" smtClean="0">
                <a:solidFill>
                  <a:schemeClr val="accent6"/>
                </a:solidFill>
              </a:rPr>
              <a:t>void setM1Coast( ) </a:t>
            </a:r>
            <a:r>
              <a:rPr lang="en-US" sz="2200" dirty="0" smtClean="0"/>
              <a:t>– sets motor M1 to coast</a:t>
            </a:r>
          </a:p>
          <a:p>
            <a:pPr marL="228600" indent="-228600">
              <a:buFont typeface="Arial" pitchFamily="34" charset="0"/>
              <a:buChar char="•"/>
            </a:pPr>
            <a:r>
              <a:rPr lang="en-US" sz="2200" b="1" i="1" dirty="0" smtClean="0">
                <a:solidFill>
                  <a:schemeClr val="accent6"/>
                </a:solidFill>
              </a:rPr>
              <a:t>void </a:t>
            </a:r>
            <a:r>
              <a:rPr lang="en-US" sz="2200" b="1" i="1" dirty="0" err="1" smtClean="0">
                <a:solidFill>
                  <a:schemeClr val="accent6"/>
                </a:solidFill>
              </a:rPr>
              <a:t>setCoasts</a:t>
            </a:r>
            <a:r>
              <a:rPr lang="en-US" sz="2200" b="1" i="1" dirty="0" smtClean="0">
                <a:solidFill>
                  <a:schemeClr val="accent6"/>
                </a:solidFill>
              </a:rPr>
              <a:t>( ) </a:t>
            </a:r>
            <a:r>
              <a:rPr lang="en-US" sz="2200" dirty="0" smtClean="0"/>
              <a:t>– sets both motors to coast</a:t>
            </a:r>
          </a:p>
          <a:p>
            <a:pPr marL="228600" indent="-228600">
              <a:buFont typeface="Arial" pitchFamily="34" charset="0"/>
              <a:buChar char="•"/>
            </a:pPr>
            <a:r>
              <a:rPr lang="en-US" sz="2200" b="1" i="1" dirty="0" err="1" smtClean="0">
                <a:solidFill>
                  <a:schemeClr val="accent6"/>
                </a:solidFill>
              </a:rPr>
              <a:t>PololuQik</a:t>
            </a:r>
            <a:r>
              <a:rPr lang="en-US" sz="2200" b="1" i="1" dirty="0" smtClean="0">
                <a:solidFill>
                  <a:schemeClr val="accent6"/>
                </a:solidFill>
              </a:rPr>
              <a:t> </a:t>
            </a:r>
            <a:r>
              <a:rPr lang="en-US" sz="2200" b="1" i="1" dirty="0" smtClean="0">
                <a:solidFill>
                  <a:schemeClr val="accent6"/>
                </a:solidFill>
              </a:rPr>
              <a:t>(unsigned char </a:t>
            </a:r>
            <a:r>
              <a:rPr lang="en-US" sz="2200" b="1" i="1" dirty="0" err="1" smtClean="0">
                <a:solidFill>
                  <a:schemeClr val="accent6"/>
                </a:solidFill>
              </a:rPr>
              <a:t>receivePin</a:t>
            </a:r>
            <a:r>
              <a:rPr lang="en-US" sz="2200" b="1" i="1" dirty="0" smtClean="0">
                <a:solidFill>
                  <a:schemeClr val="accent6"/>
                </a:solidFill>
              </a:rPr>
              <a:t>, unsigned </a:t>
            </a:r>
            <a:r>
              <a:rPr lang="en-US" sz="2200" b="1" i="1" dirty="0" err="1" smtClean="0">
                <a:solidFill>
                  <a:schemeClr val="accent6"/>
                </a:solidFill>
              </a:rPr>
              <a:t>int</a:t>
            </a:r>
            <a:r>
              <a:rPr lang="en-US" sz="2200" b="1" i="1" dirty="0" smtClean="0">
                <a:solidFill>
                  <a:schemeClr val="accent6"/>
                </a:solidFill>
              </a:rPr>
              <a:t> </a:t>
            </a:r>
            <a:r>
              <a:rPr lang="en-US" sz="2200" b="1" i="1" dirty="0" err="1" smtClean="0">
                <a:solidFill>
                  <a:schemeClr val="accent6"/>
                </a:solidFill>
              </a:rPr>
              <a:t>transmitPin</a:t>
            </a:r>
            <a:r>
              <a:rPr lang="en-US" sz="2200" b="1" i="1" dirty="0" smtClean="0">
                <a:solidFill>
                  <a:schemeClr val="accent6"/>
                </a:solidFill>
              </a:rPr>
              <a:t>, unsigned </a:t>
            </a:r>
            <a:r>
              <a:rPr lang="en-US" sz="2200" b="1" i="1" dirty="0" err="1" smtClean="0">
                <a:solidFill>
                  <a:schemeClr val="accent6"/>
                </a:solidFill>
              </a:rPr>
              <a:t>int</a:t>
            </a:r>
            <a:r>
              <a:rPr lang="en-US" sz="2200" b="1" i="1" dirty="0" smtClean="0">
                <a:solidFill>
                  <a:schemeClr val="accent6"/>
                </a:solidFill>
              </a:rPr>
              <a:t> </a:t>
            </a:r>
            <a:r>
              <a:rPr lang="en-US" sz="2200" b="1" i="1" dirty="0" err="1" smtClean="0">
                <a:solidFill>
                  <a:schemeClr val="accent6"/>
                </a:solidFill>
              </a:rPr>
              <a:t>resetPin</a:t>
            </a:r>
            <a:r>
              <a:rPr lang="en-US" sz="2200" b="1" i="1" dirty="0" smtClean="0">
                <a:solidFill>
                  <a:schemeClr val="accent6"/>
                </a:solidFill>
              </a:rPr>
              <a:t>) </a:t>
            </a:r>
            <a:r>
              <a:rPr lang="en-US" sz="2200" dirty="0" smtClean="0"/>
              <a:t>– sets pins to be used for RX, TX, and RESET</a:t>
            </a:r>
          </a:p>
          <a:p>
            <a:pPr marL="228600" indent="-228600">
              <a:buFont typeface="Arial" pitchFamily="34" charset="0"/>
              <a:buChar char="•"/>
            </a:pPr>
            <a:endParaRPr lang="en-US" sz="2200" dirty="0" smtClean="0">
              <a:solidFill>
                <a:schemeClr val="accent6"/>
              </a:solidFill>
            </a:endParaRPr>
          </a:p>
          <a:p>
            <a:pPr marL="228600" indent="-228600">
              <a:buFont typeface="Arial" pitchFamily="34" charset="0"/>
              <a:buChar char="•"/>
            </a:pPr>
            <a:endParaRPr lang="en-US" sz="2200" dirty="0" smtClean="0">
              <a:solidFill>
                <a:schemeClr val="accent6"/>
              </a:solidFill>
            </a:endParaRPr>
          </a:p>
          <a:p>
            <a:endParaRPr lang="en-US" sz="2200" dirty="0">
              <a:solidFill>
                <a:schemeClr val="accent6"/>
              </a:solidFill>
            </a:endParaRPr>
          </a:p>
        </p:txBody>
      </p:sp>
      <p:sp>
        <p:nvSpPr>
          <p:cNvPr id="7"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27</a:t>
            </a:fld>
            <a:endParaRPr lang="en-US" sz="1800" dirty="0"/>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505075" cy="6463308"/>
          </a:xfrm>
          <a:prstGeom prst="rect">
            <a:avLst/>
          </a:prstGeom>
        </p:spPr>
        <p:txBody>
          <a:bodyPr wrap="square">
            <a:spAutoFit/>
          </a:bodyPr>
          <a:lstStyle/>
          <a:p>
            <a:r>
              <a:rPr lang="en-US" sz="1800" b="1" i="1" u="sng" dirty="0" smtClean="0">
                <a:solidFill>
                  <a:srgbClr val="0000FF"/>
                </a:solidFill>
              </a:rPr>
              <a:t>Sample program (QikTest2)</a:t>
            </a:r>
          </a:p>
          <a:p>
            <a:r>
              <a:rPr lang="en-US" sz="1800" dirty="0" smtClean="0">
                <a:solidFill>
                  <a:srgbClr val="0000FF"/>
                </a:solidFill>
              </a:rPr>
              <a:t>This program uses the </a:t>
            </a:r>
            <a:r>
              <a:rPr lang="en-US" sz="1800" dirty="0" err="1" smtClean="0">
                <a:solidFill>
                  <a:srgbClr val="0000FF"/>
                </a:solidFill>
              </a:rPr>
              <a:t>PololuQik</a:t>
            </a:r>
            <a:r>
              <a:rPr lang="en-US" sz="1800" dirty="0" smtClean="0">
                <a:solidFill>
                  <a:srgbClr val="0000FF"/>
                </a:solidFill>
              </a:rPr>
              <a:t> </a:t>
            </a:r>
            <a:r>
              <a:rPr lang="en-US" sz="1800" dirty="0" smtClean="0">
                <a:solidFill>
                  <a:srgbClr val="0000FF"/>
                </a:solidFill>
              </a:rPr>
              <a:t>library to control two motors and drive a robot.</a:t>
            </a:r>
          </a:p>
          <a:p>
            <a:endParaRPr lang="en-US" sz="1800" dirty="0" smtClean="0">
              <a:solidFill>
                <a:srgbClr val="0000FF"/>
              </a:solidFill>
            </a:endParaRPr>
          </a:p>
          <a:p>
            <a:r>
              <a:rPr lang="en-US" sz="1800" u="sng" dirty="0" smtClean="0">
                <a:solidFill>
                  <a:srgbClr val="0000FF"/>
                </a:solidFill>
              </a:rPr>
              <a:t>Notes</a:t>
            </a:r>
            <a:r>
              <a:rPr lang="en-US" sz="1800" dirty="0" smtClean="0">
                <a:solidFill>
                  <a:srgbClr val="0000FF"/>
                </a:solidFill>
              </a:rPr>
              <a:t>:</a:t>
            </a:r>
          </a:p>
          <a:p>
            <a:pPr marL="228600" indent="-228600">
              <a:buFont typeface="Arial" pitchFamily="34" charset="0"/>
              <a:buChar char="•"/>
            </a:pPr>
            <a:r>
              <a:rPr lang="en-US" sz="1800" dirty="0" smtClean="0">
                <a:solidFill>
                  <a:srgbClr val="0000FF"/>
                </a:solidFill>
              </a:rPr>
              <a:t>Accelerating the motors may not be necessary, but is included as an example.</a:t>
            </a:r>
          </a:p>
          <a:p>
            <a:pPr marL="228600" indent="-228600">
              <a:buFont typeface="Arial" pitchFamily="34" charset="0"/>
              <a:buChar char="•"/>
            </a:pPr>
            <a:r>
              <a:rPr lang="en-US" sz="1800" dirty="0" smtClean="0">
                <a:solidFill>
                  <a:srgbClr val="0000FF"/>
                </a:solidFill>
              </a:rPr>
              <a:t>Sending a motor the speed of 0 applies </a:t>
            </a:r>
            <a:r>
              <a:rPr lang="en-US" sz="1800" b="1" i="1" u="sng" dirty="0" smtClean="0">
                <a:solidFill>
                  <a:srgbClr val="0000FF"/>
                </a:solidFill>
              </a:rPr>
              <a:t>braking</a:t>
            </a:r>
            <a:r>
              <a:rPr lang="en-US" sz="1800" dirty="0" smtClean="0">
                <a:solidFill>
                  <a:srgbClr val="0000FF"/>
                </a:solidFill>
              </a:rPr>
              <a:t> to the motor, whereas using the Coast functions will allow the motor to coast to a stop.  You can also use a loop to decelerate a motor for controlled slowing.</a:t>
            </a:r>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2495551" y="-1"/>
            <a:ext cx="6648450" cy="6851865"/>
          </a:xfrm>
          <a:prstGeom prst="rect">
            <a:avLst/>
          </a:prstGeom>
          <a:noFill/>
          <a:ln w="28575">
            <a:solidFill>
              <a:schemeClr val="accent6"/>
            </a:solidFill>
            <a:miter lim="800000"/>
            <a:headEnd/>
            <a:tailEnd/>
          </a:ln>
        </p:spPr>
      </p:pic>
      <p:sp>
        <p:nvSpPr>
          <p:cNvPr id="6" name="Rectangle 5"/>
          <p:cNvSpPr/>
          <p:nvPr/>
        </p:nvSpPr>
        <p:spPr>
          <a:xfrm>
            <a:off x="4744815" y="6457890"/>
            <a:ext cx="2768707" cy="400110"/>
          </a:xfrm>
          <a:prstGeom prst="rect">
            <a:avLst/>
          </a:prstGeom>
          <a:ln>
            <a:solidFill>
              <a:schemeClr val="accent6"/>
            </a:solidFill>
          </a:ln>
        </p:spPr>
        <p:txBody>
          <a:bodyPr wrap="none">
            <a:spAutoFit/>
          </a:bodyPr>
          <a:lstStyle/>
          <a:p>
            <a:r>
              <a:rPr lang="en-US" sz="2000" b="1" i="1" dirty="0" smtClean="0">
                <a:solidFill>
                  <a:srgbClr val="0000FF"/>
                </a:solidFill>
              </a:rPr>
              <a:t>Continued on next slide</a:t>
            </a:r>
            <a:endParaRPr lang="en-US" sz="2000" b="1"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29</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pic>
        <p:nvPicPr>
          <p:cNvPr id="4098" name="Picture 2"/>
          <p:cNvPicPr>
            <a:picLocks noChangeAspect="1" noChangeArrowheads="1"/>
          </p:cNvPicPr>
          <p:nvPr/>
        </p:nvPicPr>
        <p:blipFill>
          <a:blip r:embed="rId3" cstate="print"/>
          <a:srcRect/>
          <a:stretch>
            <a:fillRect/>
          </a:stretch>
        </p:blipFill>
        <p:spPr bwMode="auto">
          <a:xfrm>
            <a:off x="171450" y="598060"/>
            <a:ext cx="8171912" cy="6259939"/>
          </a:xfrm>
          <a:prstGeom prst="rect">
            <a:avLst/>
          </a:prstGeom>
          <a:noFill/>
          <a:ln w="28575">
            <a:solidFill>
              <a:schemeClr val="accent6"/>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3</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12" name="Rectangle 11"/>
          <p:cNvSpPr/>
          <p:nvPr/>
        </p:nvSpPr>
        <p:spPr>
          <a:xfrm>
            <a:off x="-1" y="397818"/>
            <a:ext cx="9144001" cy="1938992"/>
          </a:xfrm>
          <a:prstGeom prst="rect">
            <a:avLst/>
          </a:prstGeom>
        </p:spPr>
        <p:txBody>
          <a:bodyPr wrap="square">
            <a:spAutoFit/>
          </a:bodyPr>
          <a:lstStyle/>
          <a:p>
            <a:r>
              <a:rPr lang="en-US" sz="2000" b="1" u="sng" dirty="0" smtClean="0">
                <a:solidFill>
                  <a:schemeClr val="accent2"/>
                </a:solidFill>
                <a:cs typeface="Times New Roman" pitchFamily="18" charset="0"/>
              </a:rPr>
              <a:t>Serial Communication</a:t>
            </a:r>
          </a:p>
          <a:p>
            <a:r>
              <a:rPr lang="en-US" sz="2000" dirty="0" smtClean="0">
                <a:solidFill>
                  <a:schemeClr val="accent2"/>
                </a:solidFill>
                <a:cs typeface="Times New Roman" pitchFamily="18" charset="0"/>
              </a:rPr>
              <a:t>Serial communications is commonly used with microprocessors.  It is also used with USB and Ethernet connections.  There are two broad types of serial communications:</a:t>
            </a:r>
          </a:p>
          <a:p>
            <a:pPr marL="457200" indent="-457200">
              <a:buAutoNum type="arabicParenR"/>
            </a:pPr>
            <a:r>
              <a:rPr lang="en-US" sz="2000" b="1" i="1" u="sng" dirty="0" smtClean="0">
                <a:solidFill>
                  <a:schemeClr val="accent2"/>
                </a:solidFill>
                <a:cs typeface="Times New Roman" pitchFamily="18" charset="0"/>
              </a:rPr>
              <a:t>Synchronous</a:t>
            </a:r>
            <a:r>
              <a:rPr lang="en-US" sz="2000" dirty="0" smtClean="0">
                <a:solidFill>
                  <a:schemeClr val="accent2"/>
                </a:solidFill>
                <a:cs typeface="Times New Roman" pitchFamily="18" charset="0"/>
              </a:rPr>
              <a:t> – Pairs the data with a clock, so the communicating devices must share a common clock</a:t>
            </a:r>
          </a:p>
          <a:p>
            <a:pPr marL="457200" indent="-457200">
              <a:buAutoNum type="arabicParenR"/>
            </a:pPr>
            <a:r>
              <a:rPr lang="en-US" sz="2000" b="1" i="1" u="sng" dirty="0" smtClean="0">
                <a:solidFill>
                  <a:schemeClr val="accent2"/>
                </a:solidFill>
                <a:cs typeface="Times New Roman" pitchFamily="18" charset="0"/>
              </a:rPr>
              <a:t>Asynchronous</a:t>
            </a:r>
            <a:r>
              <a:rPr lang="en-US" sz="2000" dirty="0" smtClean="0">
                <a:solidFill>
                  <a:schemeClr val="accent2"/>
                </a:solidFill>
                <a:cs typeface="Times New Roman" pitchFamily="18" charset="0"/>
              </a:rPr>
              <a:t> – The data is sent without a clock</a:t>
            </a:r>
          </a:p>
        </p:txBody>
      </p:sp>
      <p:pic>
        <p:nvPicPr>
          <p:cNvPr id="65540" name="Picture 4" descr="Serial Generalization"/>
          <p:cNvPicPr>
            <a:picLocks noChangeAspect="1" noChangeArrowheads="1"/>
          </p:cNvPicPr>
          <p:nvPr/>
        </p:nvPicPr>
        <p:blipFill>
          <a:blip r:embed="rId3" cstate="print"/>
          <a:srcRect/>
          <a:stretch>
            <a:fillRect/>
          </a:stretch>
        </p:blipFill>
        <p:spPr bwMode="auto">
          <a:xfrm>
            <a:off x="0" y="4238403"/>
            <a:ext cx="4340225" cy="911447"/>
          </a:xfrm>
          <a:prstGeom prst="rect">
            <a:avLst/>
          </a:prstGeom>
          <a:noFill/>
        </p:spPr>
      </p:pic>
      <p:sp>
        <p:nvSpPr>
          <p:cNvPr id="14" name="Rectangle 13"/>
          <p:cNvSpPr/>
          <p:nvPr/>
        </p:nvSpPr>
        <p:spPr>
          <a:xfrm>
            <a:off x="0" y="2645718"/>
            <a:ext cx="4371975" cy="1015663"/>
          </a:xfrm>
          <a:prstGeom prst="rect">
            <a:avLst/>
          </a:prstGeom>
        </p:spPr>
        <p:txBody>
          <a:bodyPr wrap="square">
            <a:spAutoFit/>
          </a:bodyPr>
          <a:lstStyle/>
          <a:p>
            <a:r>
              <a:rPr lang="en-US" sz="2000" b="1" i="1" u="sng" dirty="0" smtClean="0">
                <a:solidFill>
                  <a:schemeClr val="accent2"/>
                </a:solidFill>
                <a:cs typeface="Times New Roman" pitchFamily="18" charset="0"/>
              </a:rPr>
              <a:t>Synchronous Serial Communication</a:t>
            </a:r>
          </a:p>
          <a:p>
            <a:r>
              <a:rPr lang="en-US" sz="2000" dirty="0" smtClean="0">
                <a:solidFill>
                  <a:schemeClr val="accent2"/>
                </a:solidFill>
                <a:cs typeface="Times New Roman" pitchFamily="18" charset="0"/>
              </a:rPr>
              <a:t>Data and clock are transmitted and/or received </a:t>
            </a:r>
            <a:endParaRPr lang="en-US" sz="2000" dirty="0"/>
          </a:p>
        </p:txBody>
      </p:sp>
      <p:sp>
        <p:nvSpPr>
          <p:cNvPr id="11" name="Rectangle 10"/>
          <p:cNvSpPr/>
          <p:nvPr/>
        </p:nvSpPr>
        <p:spPr>
          <a:xfrm>
            <a:off x="4772025" y="2674293"/>
            <a:ext cx="4371975" cy="1015663"/>
          </a:xfrm>
          <a:prstGeom prst="rect">
            <a:avLst/>
          </a:prstGeom>
        </p:spPr>
        <p:txBody>
          <a:bodyPr wrap="square">
            <a:spAutoFit/>
          </a:bodyPr>
          <a:lstStyle/>
          <a:p>
            <a:r>
              <a:rPr lang="en-US" sz="2000" b="1" i="1" u="sng" dirty="0" smtClean="0">
                <a:solidFill>
                  <a:schemeClr val="accent2"/>
                </a:solidFill>
                <a:cs typeface="Times New Roman" pitchFamily="18" charset="0"/>
              </a:rPr>
              <a:t>Asynchronous Serial Communication</a:t>
            </a:r>
          </a:p>
          <a:p>
            <a:r>
              <a:rPr lang="en-US" sz="2000" dirty="0" smtClean="0">
                <a:solidFill>
                  <a:schemeClr val="accent2"/>
                </a:solidFill>
                <a:cs typeface="Times New Roman" pitchFamily="18" charset="0"/>
              </a:rPr>
              <a:t>Only data are transmitted and/or received </a:t>
            </a:r>
            <a:endParaRPr lang="en-US" sz="2000" dirty="0"/>
          </a:p>
        </p:txBody>
      </p:sp>
      <p:grpSp>
        <p:nvGrpSpPr>
          <p:cNvPr id="20" name="Group 19"/>
          <p:cNvGrpSpPr/>
          <p:nvPr/>
        </p:nvGrpSpPr>
        <p:grpSpPr>
          <a:xfrm>
            <a:off x="4803775" y="4238403"/>
            <a:ext cx="4340225" cy="911447"/>
            <a:chOff x="4803775" y="4238403"/>
            <a:chExt cx="4340225" cy="911447"/>
          </a:xfrm>
        </p:grpSpPr>
        <p:pic>
          <p:nvPicPr>
            <p:cNvPr id="16" name="Picture 4" descr="Serial Generalization"/>
            <p:cNvPicPr>
              <a:picLocks noChangeAspect="1" noChangeArrowheads="1"/>
            </p:cNvPicPr>
            <p:nvPr/>
          </p:nvPicPr>
          <p:blipFill>
            <a:blip r:embed="rId3" cstate="print"/>
            <a:srcRect/>
            <a:stretch>
              <a:fillRect/>
            </a:stretch>
          </p:blipFill>
          <p:spPr bwMode="auto">
            <a:xfrm>
              <a:off x="4803775" y="4238403"/>
              <a:ext cx="4340225" cy="911447"/>
            </a:xfrm>
            <a:prstGeom prst="rect">
              <a:avLst/>
            </a:prstGeom>
            <a:noFill/>
          </p:spPr>
        </p:pic>
        <p:sp>
          <p:nvSpPr>
            <p:cNvPr id="17" name="Rectangle 16"/>
            <p:cNvSpPr/>
            <p:nvPr/>
          </p:nvSpPr>
          <p:spPr>
            <a:xfrm>
              <a:off x="5448300" y="4648200"/>
              <a:ext cx="303847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95850" y="4676775"/>
              <a:ext cx="49530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543925" y="4699000"/>
              <a:ext cx="49530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1082649" y="5941369"/>
            <a:ext cx="6625788" cy="400110"/>
          </a:xfrm>
          <a:prstGeom prst="rect">
            <a:avLst/>
          </a:prstGeom>
          <a:ln w="19050">
            <a:solidFill>
              <a:schemeClr val="accent6"/>
            </a:solidFill>
          </a:ln>
        </p:spPr>
        <p:txBody>
          <a:bodyPr wrap="none">
            <a:spAutoFit/>
          </a:bodyPr>
          <a:lstStyle/>
          <a:p>
            <a:r>
              <a:rPr lang="en-US" sz="2000" dirty="0" smtClean="0">
                <a:solidFill>
                  <a:schemeClr val="accent2"/>
                </a:solidFill>
                <a:cs typeface="Times New Roman" pitchFamily="18" charset="0"/>
              </a:rPr>
              <a:t>The Arduino UNO uses </a:t>
            </a:r>
            <a:r>
              <a:rPr lang="en-US" sz="2000" b="1" i="1" u="sng" dirty="0" smtClean="0">
                <a:solidFill>
                  <a:schemeClr val="accent2"/>
                </a:solidFill>
                <a:cs typeface="Times New Roman" pitchFamily="18" charset="0"/>
              </a:rPr>
              <a:t>asynchronous serial</a:t>
            </a:r>
            <a:r>
              <a:rPr lang="en-US" sz="2000" b="1" i="1" dirty="0" smtClean="0">
                <a:solidFill>
                  <a:schemeClr val="accent2"/>
                </a:solidFill>
                <a:cs typeface="Times New Roman" pitchFamily="18" charset="0"/>
              </a:rPr>
              <a:t> </a:t>
            </a:r>
            <a:r>
              <a:rPr lang="en-US" sz="2000" dirty="0" smtClean="0">
                <a:solidFill>
                  <a:schemeClr val="accent2"/>
                </a:solidFill>
                <a:cs typeface="Times New Roman" pitchFamily="18" charset="0"/>
              </a:rPr>
              <a:t>communications.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4</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5" name="Rectangle 4"/>
          <p:cNvSpPr/>
          <p:nvPr/>
        </p:nvSpPr>
        <p:spPr>
          <a:xfrm>
            <a:off x="-1" y="397818"/>
            <a:ext cx="9144001" cy="4093428"/>
          </a:xfrm>
          <a:prstGeom prst="rect">
            <a:avLst/>
          </a:prstGeom>
        </p:spPr>
        <p:txBody>
          <a:bodyPr wrap="square">
            <a:spAutoFit/>
          </a:bodyPr>
          <a:lstStyle/>
          <a:p>
            <a:r>
              <a:rPr lang="en-US" sz="2000" b="1" u="sng" dirty="0" smtClean="0">
                <a:solidFill>
                  <a:schemeClr val="accent2"/>
                </a:solidFill>
                <a:cs typeface="Times New Roman" pitchFamily="18" charset="0"/>
              </a:rPr>
              <a:t>Protocols</a:t>
            </a:r>
          </a:p>
          <a:p>
            <a:r>
              <a:rPr lang="en-US" sz="2000" dirty="0" smtClean="0">
                <a:solidFill>
                  <a:schemeClr val="accent2"/>
                </a:solidFill>
                <a:cs typeface="Times New Roman" pitchFamily="18" charset="0"/>
              </a:rPr>
              <a:t>A </a:t>
            </a:r>
            <a:r>
              <a:rPr lang="en-US" sz="2000" b="1" i="1" u="sng" dirty="0" smtClean="0">
                <a:solidFill>
                  <a:schemeClr val="accent2"/>
                </a:solidFill>
                <a:cs typeface="Times New Roman" pitchFamily="18" charset="0"/>
              </a:rPr>
              <a:t>protocol</a:t>
            </a:r>
            <a:r>
              <a:rPr lang="en-US" sz="2000" dirty="0" smtClean="0">
                <a:solidFill>
                  <a:schemeClr val="accent2"/>
                </a:solidFill>
                <a:cs typeface="Times New Roman" pitchFamily="18" charset="0"/>
              </a:rPr>
              <a:t> is a set of rules for formatting data for parallel or serial communication.  There are many different protocols.  I</a:t>
            </a:r>
            <a:r>
              <a:rPr lang="en-US" sz="2000" baseline="30000" dirty="0" smtClean="0">
                <a:solidFill>
                  <a:schemeClr val="accent2"/>
                </a:solidFill>
                <a:cs typeface="Times New Roman" pitchFamily="18" charset="0"/>
              </a:rPr>
              <a:t>2</a:t>
            </a:r>
            <a:r>
              <a:rPr lang="en-US" sz="2000" dirty="0" smtClean="0">
                <a:solidFill>
                  <a:schemeClr val="accent2"/>
                </a:solidFill>
                <a:cs typeface="Times New Roman" pitchFamily="18" charset="0"/>
              </a:rPr>
              <a:t>C and SPI are two common synchronous serial protocols.   We will use an asynchronous protocol in EGR 262.</a:t>
            </a:r>
          </a:p>
          <a:p>
            <a:r>
              <a:rPr lang="en-US" sz="2000" dirty="0" smtClean="0">
                <a:solidFill>
                  <a:schemeClr val="accent2"/>
                </a:solidFill>
                <a:cs typeface="Times New Roman" pitchFamily="18" charset="0"/>
              </a:rPr>
              <a:t>Serial protocols will generally specify:</a:t>
            </a:r>
          </a:p>
          <a:p>
            <a:pPr marL="228600" indent="-228600">
              <a:buFont typeface="Arial" pitchFamily="34" charset="0"/>
              <a:buChar char="•"/>
            </a:pPr>
            <a:r>
              <a:rPr lang="en-US" sz="2000" b="1" i="1" dirty="0" smtClean="0">
                <a:solidFill>
                  <a:schemeClr val="accent2"/>
                </a:solidFill>
                <a:cs typeface="Times New Roman" pitchFamily="18" charset="0"/>
              </a:rPr>
              <a:t>Data bits </a:t>
            </a:r>
            <a:r>
              <a:rPr lang="en-US" sz="2000" dirty="0" smtClean="0">
                <a:solidFill>
                  <a:schemeClr val="accent2"/>
                </a:solidFill>
                <a:cs typeface="Times New Roman" pitchFamily="18" charset="0"/>
              </a:rPr>
              <a:t>(typically in ASCII form)</a:t>
            </a:r>
          </a:p>
          <a:p>
            <a:pPr marL="228600" indent="-228600">
              <a:buFont typeface="Arial" pitchFamily="34" charset="0"/>
              <a:buChar char="•"/>
            </a:pPr>
            <a:r>
              <a:rPr lang="en-US" sz="2000" b="1" i="1" dirty="0" smtClean="0">
                <a:solidFill>
                  <a:schemeClr val="accent2"/>
                </a:solidFill>
                <a:cs typeface="Times New Roman" pitchFamily="18" charset="0"/>
              </a:rPr>
              <a:t>Synchronization bits </a:t>
            </a:r>
            <a:r>
              <a:rPr lang="en-US" sz="2000" dirty="0" smtClean="0">
                <a:solidFill>
                  <a:schemeClr val="accent2"/>
                </a:solidFill>
                <a:cs typeface="Times New Roman" pitchFamily="18" charset="0"/>
              </a:rPr>
              <a:t>(such as Start bits and Stop bits to mark the start and end of the data)</a:t>
            </a:r>
          </a:p>
          <a:p>
            <a:pPr marL="228600" indent="-228600">
              <a:buFont typeface="Arial" pitchFamily="34" charset="0"/>
              <a:buChar char="•"/>
            </a:pPr>
            <a:r>
              <a:rPr lang="en-US" sz="2000" b="1" i="1" dirty="0" smtClean="0">
                <a:solidFill>
                  <a:schemeClr val="accent2"/>
                </a:solidFill>
                <a:cs typeface="Times New Roman" pitchFamily="18" charset="0"/>
              </a:rPr>
              <a:t>Parity bits </a:t>
            </a:r>
            <a:r>
              <a:rPr lang="en-US" sz="2000" dirty="0" smtClean="0">
                <a:solidFill>
                  <a:schemeClr val="accent2"/>
                </a:solidFill>
                <a:cs typeface="Times New Roman" pitchFamily="18" charset="0"/>
              </a:rPr>
              <a:t>(a bit added to make the data have even or odd parity)</a:t>
            </a:r>
          </a:p>
          <a:p>
            <a:pPr marL="228600" indent="-228600">
              <a:buFont typeface="Arial" pitchFamily="34" charset="0"/>
              <a:buChar char="•"/>
            </a:pPr>
            <a:r>
              <a:rPr lang="en-US" sz="2000" b="1" i="1" dirty="0" smtClean="0">
                <a:solidFill>
                  <a:schemeClr val="accent2"/>
                </a:solidFill>
                <a:cs typeface="Times New Roman" pitchFamily="18" charset="0"/>
              </a:rPr>
              <a:t>Baud rate </a:t>
            </a:r>
            <a:r>
              <a:rPr lang="en-US" sz="2000" dirty="0" smtClean="0">
                <a:solidFill>
                  <a:schemeClr val="accent2"/>
                </a:solidFill>
                <a:cs typeface="Times New Roman" pitchFamily="18" charset="0"/>
              </a:rPr>
              <a:t>(This is the number of bits per second (bps) that are transmitted.  Common values include 1200, 2400, 4800, 9600, 19800, 38400, 57600, and 115200)</a:t>
            </a:r>
          </a:p>
          <a:p>
            <a:pPr marL="228600" indent="-228600">
              <a:buFont typeface="Arial" pitchFamily="34" charset="0"/>
              <a:buChar char="•"/>
            </a:pPr>
            <a:endParaRPr lang="en-US" sz="2000" dirty="0" smtClean="0">
              <a:solidFill>
                <a:schemeClr val="accent2"/>
              </a:solidFill>
              <a:cs typeface="Times New Roman" pitchFamily="18" charset="0"/>
            </a:endParaRPr>
          </a:p>
          <a:p>
            <a:pPr marL="228600" indent="-228600"/>
            <a:r>
              <a:rPr lang="en-US" sz="2000" dirty="0" smtClean="0">
                <a:solidFill>
                  <a:schemeClr val="accent2"/>
                </a:solidFill>
                <a:cs typeface="Times New Roman" pitchFamily="18" charset="0"/>
              </a:rPr>
              <a:t>Each byte of information is sent in a </a:t>
            </a:r>
            <a:r>
              <a:rPr lang="en-US" sz="2000" b="1" i="1" u="sng" dirty="0" smtClean="0">
                <a:solidFill>
                  <a:schemeClr val="accent2"/>
                </a:solidFill>
                <a:cs typeface="Times New Roman" pitchFamily="18" charset="0"/>
              </a:rPr>
              <a:t>packet</a:t>
            </a:r>
            <a:r>
              <a:rPr lang="en-US" sz="2000" dirty="0" smtClean="0">
                <a:solidFill>
                  <a:schemeClr val="accent2"/>
                </a:solidFill>
                <a:cs typeface="Times New Roman" pitchFamily="18" charset="0"/>
              </a:rPr>
              <a:t> or </a:t>
            </a:r>
            <a:r>
              <a:rPr lang="en-US" sz="2000" b="1" i="1" u="sng" dirty="0" smtClean="0">
                <a:solidFill>
                  <a:schemeClr val="accent2"/>
                </a:solidFill>
                <a:cs typeface="Times New Roman" pitchFamily="18" charset="0"/>
              </a:rPr>
              <a:t>frame</a:t>
            </a:r>
            <a:r>
              <a:rPr lang="en-US" sz="2000" dirty="0" smtClean="0">
                <a:solidFill>
                  <a:schemeClr val="accent2"/>
                </a:solidFill>
                <a:cs typeface="Times New Roman" pitchFamily="18" charset="0"/>
              </a:rPr>
              <a:t> as follows:</a:t>
            </a:r>
          </a:p>
        </p:txBody>
      </p:sp>
      <p:pic>
        <p:nvPicPr>
          <p:cNvPr id="63489" name="Picture 1"/>
          <p:cNvPicPr>
            <a:picLocks noChangeAspect="1" noChangeArrowheads="1"/>
          </p:cNvPicPr>
          <p:nvPr/>
        </p:nvPicPr>
        <p:blipFill>
          <a:blip r:embed="rId3" cstate="print"/>
          <a:srcRect/>
          <a:stretch>
            <a:fillRect/>
          </a:stretch>
        </p:blipFill>
        <p:spPr bwMode="auto">
          <a:xfrm>
            <a:off x="206443" y="4529138"/>
            <a:ext cx="8706050" cy="170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5</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5" name="Rectangle 4"/>
          <p:cNvSpPr/>
          <p:nvPr/>
        </p:nvSpPr>
        <p:spPr>
          <a:xfrm>
            <a:off x="-1" y="426393"/>
            <a:ext cx="9144001" cy="3031599"/>
          </a:xfrm>
          <a:prstGeom prst="rect">
            <a:avLst/>
          </a:prstGeom>
        </p:spPr>
        <p:txBody>
          <a:bodyPr wrap="square">
            <a:spAutoFit/>
          </a:bodyPr>
          <a:lstStyle/>
          <a:p>
            <a:r>
              <a:rPr lang="en-US" sz="2000" b="1" i="1" u="sng" dirty="0" smtClean="0">
                <a:solidFill>
                  <a:schemeClr val="accent2"/>
                </a:solidFill>
                <a:cs typeface="Times New Roman" pitchFamily="18" charset="0"/>
              </a:rPr>
              <a:t>Example</a:t>
            </a:r>
            <a:r>
              <a:rPr lang="en-US" sz="2000" dirty="0" smtClean="0">
                <a:solidFill>
                  <a:schemeClr val="accent2"/>
                </a:solidFill>
                <a:cs typeface="Times New Roman" pitchFamily="18" charset="0"/>
              </a:rPr>
              <a:t>:  An example asynchronous serial protocol is </a:t>
            </a:r>
            <a:r>
              <a:rPr lang="en-US" sz="2000" b="1" i="1" u="sng" dirty="0" smtClean="0">
                <a:solidFill>
                  <a:schemeClr val="accent2"/>
                </a:solidFill>
                <a:cs typeface="Times New Roman" pitchFamily="18" charset="0"/>
              </a:rPr>
              <a:t>9600 8N1</a:t>
            </a:r>
            <a:r>
              <a:rPr lang="en-US" sz="2000" dirty="0" smtClean="0">
                <a:solidFill>
                  <a:schemeClr val="accent2"/>
                </a:solidFill>
                <a:cs typeface="Times New Roman" pitchFamily="18" charset="0"/>
              </a:rPr>
              <a:t>. This protocol uses:</a:t>
            </a:r>
          </a:p>
          <a:p>
            <a:pPr marL="228600" indent="-228600">
              <a:buFont typeface="Arial" pitchFamily="34" charset="0"/>
              <a:buChar char="•"/>
            </a:pPr>
            <a:r>
              <a:rPr lang="en-US" sz="2000" dirty="0" smtClean="0">
                <a:solidFill>
                  <a:schemeClr val="accent2"/>
                </a:solidFill>
                <a:cs typeface="Times New Roman" pitchFamily="18" charset="0"/>
              </a:rPr>
              <a:t>9600 baud</a:t>
            </a:r>
          </a:p>
          <a:p>
            <a:pPr marL="228600" indent="-228600">
              <a:buFont typeface="Arial" pitchFamily="34" charset="0"/>
              <a:buChar char="•"/>
            </a:pPr>
            <a:r>
              <a:rPr lang="en-US" sz="2000" dirty="0" smtClean="0">
                <a:solidFill>
                  <a:schemeClr val="accent2"/>
                </a:solidFill>
                <a:cs typeface="Times New Roman" pitchFamily="18" charset="0"/>
              </a:rPr>
              <a:t>8 data bits (1 byte)</a:t>
            </a:r>
          </a:p>
          <a:p>
            <a:pPr marL="228600" indent="-228600">
              <a:buFont typeface="Arial" pitchFamily="34" charset="0"/>
              <a:buChar char="•"/>
            </a:pPr>
            <a:r>
              <a:rPr lang="en-US" sz="2000" dirty="0" smtClean="0">
                <a:solidFill>
                  <a:schemeClr val="accent2"/>
                </a:solidFill>
                <a:cs typeface="Times New Roman" pitchFamily="18" charset="0"/>
              </a:rPr>
              <a:t>No parity bit</a:t>
            </a:r>
          </a:p>
          <a:p>
            <a:pPr marL="228600" indent="-228600">
              <a:buFont typeface="Arial" pitchFamily="34" charset="0"/>
              <a:buChar char="•"/>
            </a:pPr>
            <a:r>
              <a:rPr lang="en-US" sz="2000" dirty="0" smtClean="0">
                <a:solidFill>
                  <a:schemeClr val="accent2"/>
                </a:solidFill>
                <a:cs typeface="Times New Roman" pitchFamily="18" charset="0"/>
              </a:rPr>
              <a:t>1 stop bit</a:t>
            </a:r>
          </a:p>
          <a:p>
            <a:pPr marL="228600" indent="-228600">
              <a:buFont typeface="Arial" pitchFamily="34" charset="0"/>
              <a:buChar char="•"/>
            </a:pPr>
            <a:r>
              <a:rPr lang="en-US" sz="2000" dirty="0" smtClean="0">
                <a:solidFill>
                  <a:schemeClr val="accent2"/>
                </a:solidFill>
                <a:cs typeface="Times New Roman" pitchFamily="18" charset="0"/>
              </a:rPr>
              <a:t>(1 start bit is assumed)</a:t>
            </a:r>
          </a:p>
          <a:p>
            <a:pPr marL="228600" indent="-228600">
              <a:buFont typeface="Arial" pitchFamily="34" charset="0"/>
              <a:buChar char="•"/>
            </a:pPr>
            <a:endParaRPr lang="en-US" sz="1100" dirty="0" smtClean="0">
              <a:solidFill>
                <a:schemeClr val="accent2"/>
              </a:solidFill>
              <a:cs typeface="Times New Roman" pitchFamily="18" charset="0"/>
            </a:endParaRPr>
          </a:p>
          <a:p>
            <a:r>
              <a:rPr lang="en-US" sz="2000" dirty="0" smtClean="0">
                <a:solidFill>
                  <a:schemeClr val="accent2"/>
                </a:solidFill>
                <a:cs typeface="Times New Roman" pitchFamily="18" charset="0"/>
              </a:rPr>
              <a:t>In the example shown below, two bytes of information are sent representing the letters “OK”.  The ASCII code for “O” is 79</a:t>
            </a:r>
            <a:r>
              <a:rPr lang="en-US" sz="2000" baseline="-25000" dirty="0" smtClean="0">
                <a:solidFill>
                  <a:schemeClr val="accent2"/>
                </a:solidFill>
                <a:cs typeface="Times New Roman" pitchFamily="18" charset="0"/>
              </a:rPr>
              <a:t>10</a:t>
            </a:r>
            <a:r>
              <a:rPr lang="en-US" sz="2000" dirty="0" smtClean="0">
                <a:solidFill>
                  <a:schemeClr val="accent2"/>
                </a:solidFill>
                <a:cs typeface="Times New Roman" pitchFamily="18" charset="0"/>
              </a:rPr>
              <a:t> or 01001111</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and the ASCII code for letter “K” is 75</a:t>
            </a:r>
            <a:r>
              <a:rPr lang="en-US" sz="2000" baseline="-25000" dirty="0" smtClean="0">
                <a:solidFill>
                  <a:schemeClr val="accent2"/>
                </a:solidFill>
                <a:cs typeface="Times New Roman" pitchFamily="18" charset="0"/>
              </a:rPr>
              <a:t>10</a:t>
            </a:r>
            <a:r>
              <a:rPr lang="en-US" sz="2000" dirty="0" smtClean="0">
                <a:solidFill>
                  <a:schemeClr val="accent2"/>
                </a:solidFill>
                <a:cs typeface="Times New Roman" pitchFamily="18" charset="0"/>
              </a:rPr>
              <a:t> or 01001011</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In this example the LSB is sent first.  </a:t>
            </a:r>
            <a:endParaRPr lang="en-US" sz="2000" dirty="0"/>
          </a:p>
        </p:txBody>
      </p:sp>
      <p:grpSp>
        <p:nvGrpSpPr>
          <p:cNvPr id="14" name="Group 13"/>
          <p:cNvGrpSpPr/>
          <p:nvPr/>
        </p:nvGrpSpPr>
        <p:grpSpPr>
          <a:xfrm>
            <a:off x="116769" y="3502968"/>
            <a:ext cx="8865306" cy="2164407"/>
            <a:chOff x="135819" y="3998268"/>
            <a:chExt cx="8865306" cy="2164407"/>
          </a:xfrm>
        </p:grpSpPr>
        <p:pic>
          <p:nvPicPr>
            <p:cNvPr id="61441" name="Picture 1"/>
            <p:cNvPicPr>
              <a:picLocks noChangeAspect="1" noChangeArrowheads="1"/>
            </p:cNvPicPr>
            <p:nvPr/>
          </p:nvPicPr>
          <p:blipFill>
            <a:blip r:embed="rId3" cstate="print"/>
            <a:srcRect/>
            <a:stretch>
              <a:fillRect/>
            </a:stretch>
          </p:blipFill>
          <p:spPr bwMode="auto">
            <a:xfrm>
              <a:off x="135819" y="4829175"/>
              <a:ext cx="8865306" cy="1333500"/>
            </a:xfrm>
            <a:prstGeom prst="rect">
              <a:avLst/>
            </a:prstGeom>
            <a:noFill/>
            <a:ln w="9525">
              <a:noFill/>
              <a:miter lim="800000"/>
              <a:headEnd/>
              <a:tailEnd/>
            </a:ln>
          </p:spPr>
        </p:pic>
        <p:sp>
          <p:nvSpPr>
            <p:cNvPr id="7" name="Right Brace 6"/>
            <p:cNvSpPr/>
            <p:nvPr/>
          </p:nvSpPr>
          <p:spPr>
            <a:xfrm rot="16200000">
              <a:off x="2619377" y="3119437"/>
              <a:ext cx="414337" cy="3205164"/>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rot="16200000">
              <a:off x="6610353" y="3109912"/>
              <a:ext cx="414337" cy="3205164"/>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945138" y="3998268"/>
              <a:ext cx="2206886" cy="461665"/>
            </a:xfrm>
            <a:prstGeom prst="rect">
              <a:avLst/>
            </a:prstGeom>
          </p:spPr>
          <p:txBody>
            <a:bodyPr wrap="none">
              <a:spAutoFit/>
            </a:bodyPr>
            <a:lstStyle/>
            <a:p>
              <a:r>
                <a:rPr lang="en-US" b="1" dirty="0" smtClean="0">
                  <a:solidFill>
                    <a:srgbClr val="006600"/>
                  </a:solidFill>
                  <a:cs typeface="Times New Roman" pitchFamily="18" charset="0"/>
                </a:rPr>
                <a:t>ASCII for “O” </a:t>
              </a:r>
              <a:endParaRPr lang="en-US" b="1" dirty="0">
                <a:solidFill>
                  <a:srgbClr val="006600"/>
                </a:solidFill>
              </a:endParaRPr>
            </a:p>
          </p:txBody>
        </p:sp>
        <p:sp>
          <p:nvSpPr>
            <p:cNvPr id="13" name="Rectangle 12"/>
            <p:cNvSpPr/>
            <p:nvPr/>
          </p:nvSpPr>
          <p:spPr>
            <a:xfrm>
              <a:off x="5888488" y="3998268"/>
              <a:ext cx="2206886" cy="461665"/>
            </a:xfrm>
            <a:prstGeom prst="rect">
              <a:avLst/>
            </a:prstGeom>
          </p:spPr>
          <p:txBody>
            <a:bodyPr wrap="none">
              <a:spAutoFit/>
            </a:bodyPr>
            <a:lstStyle/>
            <a:p>
              <a:r>
                <a:rPr lang="en-US" b="1" dirty="0" smtClean="0">
                  <a:solidFill>
                    <a:srgbClr val="006600"/>
                  </a:solidFill>
                  <a:cs typeface="Times New Roman" pitchFamily="18" charset="0"/>
                </a:rPr>
                <a:t>ASCII for “K” </a:t>
              </a:r>
              <a:endParaRPr lang="en-US" b="1" dirty="0">
                <a:solidFill>
                  <a:srgbClr val="006600"/>
                </a:solidFill>
              </a:endParaRPr>
            </a:p>
          </p:txBody>
        </p:sp>
      </p:grpSp>
      <p:sp>
        <p:nvSpPr>
          <p:cNvPr id="16" name="Rectangle 15"/>
          <p:cNvSpPr/>
          <p:nvPr/>
        </p:nvSpPr>
        <p:spPr>
          <a:xfrm>
            <a:off x="0" y="6150114"/>
            <a:ext cx="9144000" cy="707886"/>
          </a:xfrm>
          <a:prstGeom prst="rect">
            <a:avLst/>
          </a:prstGeom>
        </p:spPr>
        <p:txBody>
          <a:bodyPr wrap="square">
            <a:spAutoFit/>
          </a:bodyPr>
          <a:lstStyle/>
          <a:p>
            <a:r>
              <a:rPr lang="en-US" sz="2000" dirty="0" smtClean="0">
                <a:solidFill>
                  <a:schemeClr val="accent2"/>
                </a:solidFill>
                <a:cs typeface="Times New Roman" pitchFamily="18" charset="0"/>
              </a:rPr>
              <a:t>Note that 10 bits are actually sent for each byte (1 start bit, 8 data bits, and 1 stop bit).  So at 9600 baud, 9600/10 = 960 bytes are sent each second.</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6</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pic>
        <p:nvPicPr>
          <p:cNvPr id="57345" name="Picture 1"/>
          <p:cNvPicPr>
            <a:picLocks noChangeAspect="1" noChangeArrowheads="1"/>
          </p:cNvPicPr>
          <p:nvPr/>
        </p:nvPicPr>
        <p:blipFill>
          <a:blip r:embed="rId3" cstate="print"/>
          <a:srcRect/>
          <a:stretch>
            <a:fillRect/>
          </a:stretch>
        </p:blipFill>
        <p:spPr bwMode="auto">
          <a:xfrm>
            <a:off x="0" y="3010736"/>
            <a:ext cx="4743450" cy="3847264"/>
          </a:xfrm>
          <a:prstGeom prst="rect">
            <a:avLst/>
          </a:prstGeom>
          <a:noFill/>
          <a:ln w="9525">
            <a:noFill/>
            <a:miter lim="800000"/>
            <a:headEnd/>
            <a:tailEnd/>
          </a:ln>
        </p:spPr>
      </p:pic>
      <p:pic>
        <p:nvPicPr>
          <p:cNvPr id="57346" name="Picture 2"/>
          <p:cNvPicPr>
            <a:picLocks noChangeAspect="1" noChangeArrowheads="1"/>
          </p:cNvPicPr>
          <p:nvPr/>
        </p:nvPicPr>
        <p:blipFill>
          <a:blip r:embed="rId4" cstate="print"/>
          <a:srcRect/>
          <a:stretch>
            <a:fillRect/>
          </a:stretch>
        </p:blipFill>
        <p:spPr bwMode="auto">
          <a:xfrm>
            <a:off x="5329868" y="4114799"/>
            <a:ext cx="3680782" cy="2257425"/>
          </a:xfrm>
          <a:prstGeom prst="rect">
            <a:avLst/>
          </a:prstGeom>
          <a:noFill/>
          <a:ln w="9525">
            <a:noFill/>
            <a:miter lim="800000"/>
            <a:headEnd/>
            <a:tailEnd/>
          </a:ln>
        </p:spPr>
      </p:pic>
      <p:sp>
        <p:nvSpPr>
          <p:cNvPr id="7" name="Rectangle 6"/>
          <p:cNvSpPr/>
          <p:nvPr/>
        </p:nvSpPr>
        <p:spPr>
          <a:xfrm>
            <a:off x="-1" y="426393"/>
            <a:ext cx="9144001" cy="2554545"/>
          </a:xfrm>
          <a:prstGeom prst="rect">
            <a:avLst/>
          </a:prstGeom>
        </p:spPr>
        <p:txBody>
          <a:bodyPr wrap="square">
            <a:spAutoFit/>
          </a:bodyPr>
          <a:lstStyle/>
          <a:p>
            <a:r>
              <a:rPr lang="en-US" sz="2000" b="1" i="1" u="sng" dirty="0" smtClean="0">
                <a:solidFill>
                  <a:schemeClr val="accent2"/>
                </a:solidFill>
                <a:cs typeface="Times New Roman" pitchFamily="18" charset="0"/>
              </a:rPr>
              <a:t>UART </a:t>
            </a:r>
            <a:r>
              <a:rPr lang="en-US" sz="2000" b="1" u="sng" dirty="0" smtClean="0">
                <a:solidFill>
                  <a:schemeClr val="accent2"/>
                </a:solidFill>
                <a:cs typeface="Times New Roman" pitchFamily="18" charset="0"/>
              </a:rPr>
              <a:t>(Universal Asynchronous Receiver Transmitter) </a:t>
            </a:r>
          </a:p>
          <a:p>
            <a:r>
              <a:rPr lang="en-US" sz="2000" dirty="0" smtClean="0">
                <a:solidFill>
                  <a:schemeClr val="accent2"/>
                </a:solidFill>
                <a:cs typeface="Times New Roman" pitchFamily="18" charset="0"/>
              </a:rPr>
              <a:t>How do the microcontroller  and the peripheral device actually send the serial data?  Typically a UART (Universal Asynchronous Receiver Transmitter) is used.  The Arduino UNO’s microcontroller (Atmega-328) has a built-in UART.  The motor controller that we will use in Lab 9 also has a UART.  The UART essentially converts parallel data into serial form for transmission and the opposite for receiving.   The UNO and the motor controller have designated pins for receiving (RX) and transmitting (TX).  Note that when they are connected we connect RX to TX and TX to RX.</a:t>
            </a:r>
          </a:p>
        </p:txBody>
      </p:sp>
      <p:sp>
        <p:nvSpPr>
          <p:cNvPr id="11" name="Rectangle 10"/>
          <p:cNvSpPr/>
          <p:nvPr/>
        </p:nvSpPr>
        <p:spPr>
          <a:xfrm>
            <a:off x="5271898" y="3455342"/>
            <a:ext cx="1195577" cy="707886"/>
          </a:xfrm>
          <a:prstGeom prst="rect">
            <a:avLst/>
          </a:prstGeom>
        </p:spPr>
        <p:txBody>
          <a:bodyPr wrap="square">
            <a:spAutoFit/>
          </a:bodyPr>
          <a:lstStyle/>
          <a:p>
            <a:pPr algn="ctr"/>
            <a:r>
              <a:rPr lang="en-US" sz="2000" dirty="0" smtClean="0">
                <a:solidFill>
                  <a:schemeClr val="accent2"/>
                </a:solidFill>
                <a:cs typeface="Times New Roman" pitchFamily="18" charset="0"/>
              </a:rPr>
              <a:t>Arduino UNO </a:t>
            </a:r>
            <a:endParaRPr lang="en-US" sz="2000" dirty="0"/>
          </a:p>
        </p:txBody>
      </p:sp>
      <p:sp>
        <p:nvSpPr>
          <p:cNvPr id="12" name="Rectangle 11"/>
          <p:cNvSpPr/>
          <p:nvPr/>
        </p:nvSpPr>
        <p:spPr>
          <a:xfrm>
            <a:off x="7796023" y="3483917"/>
            <a:ext cx="1347977" cy="707886"/>
          </a:xfrm>
          <a:prstGeom prst="rect">
            <a:avLst/>
          </a:prstGeom>
        </p:spPr>
        <p:txBody>
          <a:bodyPr wrap="square">
            <a:spAutoFit/>
          </a:bodyPr>
          <a:lstStyle/>
          <a:p>
            <a:pPr algn="ctr"/>
            <a:r>
              <a:rPr lang="en-US" sz="2000" dirty="0" smtClean="0">
                <a:solidFill>
                  <a:schemeClr val="accent2"/>
                </a:solidFill>
                <a:cs typeface="Times New Roman" pitchFamily="18" charset="0"/>
              </a:rPr>
              <a:t>Motor Controller</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7</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sp>
        <p:nvSpPr>
          <p:cNvPr id="5" name="Rectangle 4"/>
          <p:cNvSpPr/>
          <p:nvPr/>
        </p:nvSpPr>
        <p:spPr>
          <a:xfrm>
            <a:off x="0" y="431274"/>
            <a:ext cx="9144000" cy="3216265"/>
          </a:xfrm>
          <a:prstGeom prst="rect">
            <a:avLst/>
          </a:prstGeom>
        </p:spPr>
        <p:txBody>
          <a:bodyPr wrap="square">
            <a:spAutoFit/>
          </a:bodyPr>
          <a:lstStyle/>
          <a:p>
            <a:r>
              <a:rPr lang="en-US" sz="2000" b="1" u="sng" dirty="0" smtClean="0">
                <a:solidFill>
                  <a:schemeClr val="accent6"/>
                </a:solidFill>
              </a:rPr>
              <a:t>Motor Controllers</a:t>
            </a:r>
          </a:p>
          <a:p>
            <a:r>
              <a:rPr lang="en-US" sz="2000" dirty="0" smtClean="0">
                <a:solidFill>
                  <a:schemeClr val="accent6"/>
                </a:solidFill>
              </a:rPr>
              <a:t>In Lab 6 we used PWM to control the speed of a motor.  A more common method is to use a motor controller, which can often control multiple motors.  Serial communication is typically used to send commands to control the speed and direction of each motor.</a:t>
            </a:r>
          </a:p>
          <a:p>
            <a:endParaRPr lang="en-US" sz="900" dirty="0" smtClean="0">
              <a:solidFill>
                <a:schemeClr val="accent6"/>
              </a:solidFill>
            </a:endParaRPr>
          </a:p>
          <a:p>
            <a:r>
              <a:rPr lang="en-US" sz="2000" b="1" i="1" u="sng" dirty="0" smtClean="0">
                <a:solidFill>
                  <a:schemeClr val="accent6"/>
                </a:solidFill>
              </a:rPr>
              <a:t>Pololu </a:t>
            </a:r>
            <a:r>
              <a:rPr lang="en-US" sz="2000" b="1" i="1" u="sng" dirty="0" smtClean="0">
                <a:solidFill>
                  <a:schemeClr val="accent6"/>
                </a:solidFill>
              </a:rPr>
              <a:t>Qik 2s9v1 Motor Controller</a:t>
            </a:r>
          </a:p>
          <a:p>
            <a:r>
              <a:rPr lang="en-US" sz="2000" dirty="0" smtClean="0">
                <a:solidFill>
                  <a:schemeClr val="accent6"/>
                </a:solidFill>
              </a:rPr>
              <a:t>“This small, inexpensive motor controller allows variable speed and direction control of two small, brushed DC motors using a simple serial interface, making it easy to add motors to your microcontroller- or computer-based project. The motor supply voltage range is 4.5 to 13.5 V; the continuous current per channel is up to 1 A (3 A peak).”   </a:t>
            </a:r>
            <a:r>
              <a:rPr lang="en-US" sz="1400" dirty="0" smtClean="0">
                <a:solidFill>
                  <a:schemeClr val="accent6"/>
                </a:solidFill>
              </a:rPr>
              <a:t>Reference:  </a:t>
            </a:r>
            <a:r>
              <a:rPr lang="en-US" sz="1400" dirty="0" smtClean="0">
                <a:solidFill>
                  <a:schemeClr val="accent6"/>
                </a:solidFill>
                <a:hlinkClick r:id="rId3"/>
              </a:rPr>
              <a:t>http://www.pololu.com/product/1110/</a:t>
            </a:r>
            <a:r>
              <a:rPr lang="en-US" sz="1400" dirty="0" smtClean="0">
                <a:solidFill>
                  <a:schemeClr val="accent6"/>
                </a:solidFill>
              </a:rPr>
              <a:t> </a:t>
            </a:r>
            <a:endParaRPr lang="en-US" sz="2000" dirty="0">
              <a:solidFill>
                <a:schemeClr val="accent6"/>
              </a:solidFill>
            </a:endParaRPr>
          </a:p>
        </p:txBody>
      </p:sp>
      <p:pic>
        <p:nvPicPr>
          <p:cNvPr id="1026" name="Picture 2"/>
          <p:cNvPicPr>
            <a:picLocks noChangeAspect="1" noChangeArrowheads="1"/>
          </p:cNvPicPr>
          <p:nvPr/>
        </p:nvPicPr>
        <p:blipFill>
          <a:blip r:embed="rId4" cstate="print"/>
          <a:srcRect/>
          <a:stretch>
            <a:fillRect/>
          </a:stretch>
        </p:blipFill>
        <p:spPr bwMode="auto">
          <a:xfrm>
            <a:off x="0" y="3731471"/>
            <a:ext cx="4114800" cy="3126529"/>
          </a:xfrm>
          <a:prstGeom prst="rect">
            <a:avLst/>
          </a:prstGeom>
          <a:noFill/>
          <a:ln w="22225">
            <a:solidFill>
              <a:schemeClr val="accent6"/>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657725" y="3443073"/>
            <a:ext cx="4486276" cy="3414927"/>
          </a:xfrm>
          <a:prstGeom prst="rect">
            <a:avLst/>
          </a:prstGeom>
          <a:noFill/>
          <a:ln w="22225">
            <a:solidFill>
              <a:schemeClr val="accent6"/>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8</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 Fundamental Circuits Lab</a:t>
            </a:r>
            <a:endParaRPr lang="en-US" sz="3600" dirty="0"/>
          </a:p>
        </p:txBody>
      </p:sp>
      <p:pic>
        <p:nvPicPr>
          <p:cNvPr id="5" name="Picture 5"/>
          <p:cNvPicPr>
            <a:picLocks noChangeAspect="1" noChangeArrowheads="1"/>
          </p:cNvPicPr>
          <p:nvPr/>
        </p:nvPicPr>
        <p:blipFill>
          <a:blip r:embed="rId3" cstate="print"/>
          <a:srcRect/>
          <a:stretch>
            <a:fillRect/>
          </a:stretch>
        </p:blipFill>
        <p:spPr bwMode="auto">
          <a:xfrm>
            <a:off x="0" y="911261"/>
            <a:ext cx="6400801" cy="5946739"/>
          </a:xfrm>
          <a:prstGeom prst="rect">
            <a:avLst/>
          </a:prstGeom>
          <a:noFill/>
          <a:ln w="9525">
            <a:noFill/>
            <a:miter lim="800000"/>
            <a:headEnd/>
            <a:tailEnd/>
          </a:ln>
        </p:spPr>
      </p:pic>
      <p:sp>
        <p:nvSpPr>
          <p:cNvPr id="6" name="Rectangle 5"/>
          <p:cNvSpPr/>
          <p:nvPr/>
        </p:nvSpPr>
        <p:spPr>
          <a:xfrm>
            <a:off x="0" y="450533"/>
            <a:ext cx="9144000" cy="461665"/>
          </a:xfrm>
          <a:prstGeom prst="rect">
            <a:avLst/>
          </a:prstGeom>
        </p:spPr>
        <p:txBody>
          <a:bodyPr wrap="square">
            <a:spAutoFit/>
          </a:bodyPr>
          <a:lstStyle/>
          <a:p>
            <a:r>
              <a:rPr lang="en-US" b="1" i="1" u="sng" dirty="0" smtClean="0">
                <a:solidFill>
                  <a:schemeClr val="accent6"/>
                </a:solidFill>
              </a:rPr>
              <a:t>Connections for the Qik 2s9v1 Motor Controller</a:t>
            </a:r>
          </a:p>
        </p:txBody>
      </p:sp>
      <p:sp>
        <p:nvSpPr>
          <p:cNvPr id="7" name="TextBox 6"/>
          <p:cNvSpPr txBox="1"/>
          <p:nvPr/>
        </p:nvSpPr>
        <p:spPr>
          <a:xfrm>
            <a:off x="6229350" y="5534561"/>
            <a:ext cx="2914650" cy="1323439"/>
          </a:xfrm>
          <a:prstGeom prst="rect">
            <a:avLst/>
          </a:prstGeom>
          <a:noFill/>
        </p:spPr>
        <p:txBody>
          <a:bodyPr wrap="square" rtlCol="0">
            <a:spAutoFit/>
          </a:bodyPr>
          <a:lstStyle/>
          <a:p>
            <a:r>
              <a:rPr lang="en-US" sz="1600" b="1" u="sng" dirty="0" smtClean="0"/>
              <a:t>Note</a:t>
            </a:r>
            <a:r>
              <a:rPr lang="en-US" sz="1600" dirty="0" smtClean="0"/>
              <a:t>:  Three 0.1uF capacitors are recommended for each motor to reduce motor noise, but they are optional.  We will not use the capacitors in lab.</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9</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9        EGR 262  Fundamental Circuits Lab</a:t>
            </a:r>
            <a:endParaRPr lang="en-US" sz="3600" dirty="0"/>
          </a:p>
        </p:txBody>
      </p:sp>
      <p:sp>
        <p:nvSpPr>
          <p:cNvPr id="6" name="Rectangle 5"/>
          <p:cNvSpPr/>
          <p:nvPr/>
        </p:nvSpPr>
        <p:spPr>
          <a:xfrm>
            <a:off x="1" y="450531"/>
            <a:ext cx="3743324" cy="5386090"/>
          </a:xfrm>
          <a:prstGeom prst="rect">
            <a:avLst/>
          </a:prstGeom>
        </p:spPr>
        <p:txBody>
          <a:bodyPr wrap="square">
            <a:spAutoFit/>
          </a:bodyPr>
          <a:lstStyle/>
          <a:p>
            <a:r>
              <a:rPr lang="en-US" b="1" u="sng" dirty="0" smtClean="0">
                <a:solidFill>
                  <a:schemeClr val="accent6"/>
                </a:solidFill>
              </a:rPr>
              <a:t>Robot used in EGR 262 lab</a:t>
            </a:r>
          </a:p>
          <a:p>
            <a:r>
              <a:rPr lang="en-US" sz="2000" dirty="0" smtClean="0">
                <a:solidFill>
                  <a:schemeClr val="accent6"/>
                </a:solidFill>
              </a:rPr>
              <a:t>Key robot features:</a:t>
            </a:r>
          </a:p>
          <a:p>
            <a:pPr marL="228600" indent="-228600">
              <a:buFont typeface="Arial" pitchFamily="34" charset="0"/>
              <a:buChar char="•"/>
            </a:pPr>
            <a:r>
              <a:rPr lang="en-US" sz="2000" dirty="0" smtClean="0">
                <a:solidFill>
                  <a:schemeClr val="accent6"/>
                </a:solidFill>
              </a:rPr>
              <a:t>Arduino UNO</a:t>
            </a:r>
          </a:p>
          <a:p>
            <a:pPr marL="228600" indent="-228600">
              <a:buFont typeface="Arial" pitchFamily="34" charset="0"/>
              <a:buChar char="•"/>
            </a:pPr>
            <a:r>
              <a:rPr lang="en-US" sz="2000" dirty="0" smtClean="0">
                <a:solidFill>
                  <a:schemeClr val="accent6"/>
                </a:solidFill>
              </a:rPr>
              <a:t>Pololu </a:t>
            </a:r>
            <a:r>
              <a:rPr lang="en-US" sz="2000" dirty="0" smtClean="0">
                <a:solidFill>
                  <a:schemeClr val="accent6"/>
                </a:solidFill>
              </a:rPr>
              <a:t>Qik 2s9v1 dual motor controller (4.5-13.5V, 1A continuous, 3A peak)</a:t>
            </a:r>
          </a:p>
          <a:p>
            <a:pPr marL="228600" indent="-228600">
              <a:buFont typeface="Arial" pitchFamily="34" charset="0"/>
              <a:buChar char="•"/>
            </a:pPr>
            <a:r>
              <a:rPr lang="en-US" sz="2000" dirty="0" smtClean="0">
                <a:solidFill>
                  <a:schemeClr val="accent6"/>
                </a:solidFill>
              </a:rPr>
              <a:t>580 rpm gearhead motors (6V, 80mA free run current, 1.1A stall current)</a:t>
            </a:r>
          </a:p>
          <a:p>
            <a:pPr marL="228600" indent="-228600">
              <a:buFont typeface="Arial" pitchFamily="34" charset="0"/>
              <a:buChar char="•"/>
            </a:pPr>
            <a:r>
              <a:rPr lang="en-US" sz="2000" dirty="0" smtClean="0">
                <a:solidFill>
                  <a:schemeClr val="accent6"/>
                </a:solidFill>
              </a:rPr>
              <a:t>Half-size breadboard</a:t>
            </a:r>
          </a:p>
          <a:p>
            <a:pPr marL="228600" indent="-228600">
              <a:buFont typeface="Arial" pitchFamily="34" charset="0"/>
              <a:buChar char="•"/>
            </a:pPr>
            <a:r>
              <a:rPr lang="en-US" sz="2000" dirty="0" smtClean="0">
                <a:solidFill>
                  <a:schemeClr val="accent6"/>
                </a:solidFill>
              </a:rPr>
              <a:t>QTR-8RC infrared (IR) reflective sensor array (for later labs)</a:t>
            </a:r>
          </a:p>
          <a:p>
            <a:pPr marL="228600" indent="-228600">
              <a:buFont typeface="Arial" pitchFamily="34" charset="0"/>
              <a:buChar char="•"/>
            </a:pPr>
            <a:r>
              <a:rPr lang="en-US" sz="2000" dirty="0" smtClean="0">
                <a:solidFill>
                  <a:schemeClr val="accent6"/>
                </a:solidFill>
              </a:rPr>
              <a:t>Battery pack (5 AA batteries, 7.5V)</a:t>
            </a:r>
          </a:p>
          <a:p>
            <a:pPr marL="228600" indent="-228600">
              <a:buFont typeface="Arial" pitchFamily="34" charset="0"/>
              <a:buChar char="•"/>
            </a:pPr>
            <a:r>
              <a:rPr lang="en-US" sz="2000" dirty="0" smtClean="0">
                <a:solidFill>
                  <a:schemeClr val="accent6"/>
                </a:solidFill>
              </a:rPr>
              <a:t>See larger photo and wiring diagram on the following slides</a:t>
            </a:r>
          </a:p>
        </p:txBody>
      </p:sp>
      <p:grpSp>
        <p:nvGrpSpPr>
          <p:cNvPr id="39" name="Group 38"/>
          <p:cNvGrpSpPr/>
          <p:nvPr/>
        </p:nvGrpSpPr>
        <p:grpSpPr>
          <a:xfrm>
            <a:off x="3171825" y="495300"/>
            <a:ext cx="5972175" cy="6362700"/>
            <a:chOff x="3171825" y="495300"/>
            <a:chExt cx="5972175" cy="6362700"/>
          </a:xfrm>
        </p:grpSpPr>
        <p:pic>
          <p:nvPicPr>
            <p:cNvPr id="11" name="Picture 10" descr="Robot1.jpg"/>
            <p:cNvPicPr>
              <a:picLocks noChangeAspect="1"/>
            </p:cNvPicPr>
            <p:nvPr/>
          </p:nvPicPr>
          <p:blipFill>
            <a:blip r:embed="rId3" cstate="print"/>
            <a:stretch>
              <a:fillRect/>
            </a:stretch>
          </p:blipFill>
          <p:spPr>
            <a:xfrm rot="16200000">
              <a:off x="2873766" y="1387865"/>
              <a:ext cx="6362699" cy="4577570"/>
            </a:xfrm>
            <a:prstGeom prst="rect">
              <a:avLst/>
            </a:prstGeom>
          </p:spPr>
        </p:pic>
        <p:sp>
          <p:nvSpPr>
            <p:cNvPr id="12" name="TextBox 11"/>
            <p:cNvSpPr txBox="1"/>
            <p:nvPr/>
          </p:nvSpPr>
          <p:spPr>
            <a:xfrm>
              <a:off x="7600950" y="542924"/>
              <a:ext cx="1543050" cy="646331"/>
            </a:xfrm>
            <a:prstGeom prst="rect">
              <a:avLst/>
            </a:prstGeom>
            <a:solidFill>
              <a:schemeClr val="bg1"/>
            </a:solidFill>
            <a:ln w="28575">
              <a:solidFill>
                <a:srgbClr val="FF0000"/>
              </a:solidFill>
            </a:ln>
          </p:spPr>
          <p:txBody>
            <a:bodyPr wrap="square" rtlCol="0">
              <a:spAutoFit/>
            </a:bodyPr>
            <a:lstStyle/>
            <a:p>
              <a:pPr algn="ctr"/>
              <a:r>
                <a:rPr lang="en-US" sz="1800" b="1" i="1" dirty="0" smtClean="0">
                  <a:solidFill>
                    <a:srgbClr val="FF0000"/>
                  </a:solidFill>
                </a:rPr>
                <a:t>QTR-8RC IR sensor array</a:t>
              </a:r>
              <a:endParaRPr lang="en-US" sz="1800" b="1" i="1" dirty="0">
                <a:solidFill>
                  <a:srgbClr val="FF0000"/>
                </a:solidFill>
              </a:endParaRPr>
            </a:p>
          </p:txBody>
        </p:sp>
        <p:cxnSp>
          <p:nvCxnSpPr>
            <p:cNvPr id="14" name="Straight Arrow Connector 13"/>
            <p:cNvCxnSpPr>
              <a:stCxn id="12" idx="1"/>
            </p:cNvCxnSpPr>
            <p:nvPr/>
          </p:nvCxnSpPr>
          <p:spPr>
            <a:xfrm flipH="1" flipV="1">
              <a:off x="6429375" y="819150"/>
              <a:ext cx="1171575" cy="469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71825" y="3114674"/>
              <a:ext cx="990600" cy="657226"/>
            </a:xfrm>
            <a:prstGeom prst="rect">
              <a:avLst/>
            </a:prstGeom>
            <a:solidFill>
              <a:schemeClr val="bg1"/>
            </a:solidFill>
            <a:ln w="28575">
              <a:solidFill>
                <a:srgbClr val="FF0000"/>
              </a:solidFill>
            </a:ln>
          </p:spPr>
          <p:txBody>
            <a:bodyPr wrap="square" rtlCol="0">
              <a:spAutoFit/>
            </a:bodyPr>
            <a:lstStyle/>
            <a:p>
              <a:pPr algn="ctr"/>
              <a:r>
                <a:rPr lang="en-US" sz="1800" b="1" i="1" dirty="0" smtClean="0">
                  <a:solidFill>
                    <a:srgbClr val="FF0000"/>
                  </a:solidFill>
                </a:rPr>
                <a:t>Arduino UNO</a:t>
              </a:r>
              <a:endParaRPr lang="en-US" sz="1800" b="1" i="1" dirty="0">
                <a:solidFill>
                  <a:srgbClr val="FF0000"/>
                </a:solidFill>
              </a:endParaRPr>
            </a:p>
          </p:txBody>
        </p:sp>
        <p:cxnSp>
          <p:nvCxnSpPr>
            <p:cNvPr id="16" name="Straight Arrow Connector 15"/>
            <p:cNvCxnSpPr>
              <a:stCxn id="15" idx="3"/>
            </p:cNvCxnSpPr>
            <p:nvPr/>
          </p:nvCxnSpPr>
          <p:spPr>
            <a:xfrm>
              <a:off x="4162425" y="3443287"/>
              <a:ext cx="333375" cy="157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905750" y="2209799"/>
              <a:ext cx="1238250" cy="646331"/>
            </a:xfrm>
            <a:prstGeom prst="rect">
              <a:avLst/>
            </a:prstGeom>
            <a:solidFill>
              <a:schemeClr val="bg1"/>
            </a:solidFill>
            <a:ln w="28575">
              <a:solidFill>
                <a:srgbClr val="FF0000"/>
              </a:solidFill>
            </a:ln>
          </p:spPr>
          <p:txBody>
            <a:bodyPr wrap="square" rtlCol="0">
              <a:spAutoFit/>
            </a:bodyPr>
            <a:lstStyle/>
            <a:p>
              <a:pPr algn="ctr"/>
              <a:r>
                <a:rPr lang="en-US" sz="1800" b="1" i="1" dirty="0" smtClean="0">
                  <a:solidFill>
                    <a:srgbClr val="FF0000"/>
                  </a:solidFill>
                </a:rPr>
                <a:t>7805 – 5V regulator</a:t>
              </a:r>
              <a:endParaRPr lang="en-US" sz="1800" b="1" i="1" dirty="0">
                <a:solidFill>
                  <a:srgbClr val="FF0000"/>
                </a:solidFill>
              </a:endParaRPr>
            </a:p>
          </p:txBody>
        </p:sp>
        <p:cxnSp>
          <p:nvCxnSpPr>
            <p:cNvPr id="18" name="Straight Arrow Connector 17"/>
            <p:cNvCxnSpPr>
              <a:stCxn id="17" idx="1"/>
            </p:cNvCxnSpPr>
            <p:nvPr/>
          </p:nvCxnSpPr>
          <p:spPr>
            <a:xfrm flipH="1">
              <a:off x="7600950" y="2532965"/>
              <a:ext cx="304800" cy="4769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96224" y="4038599"/>
              <a:ext cx="1247775" cy="923330"/>
            </a:xfrm>
            <a:prstGeom prst="rect">
              <a:avLst/>
            </a:prstGeom>
            <a:solidFill>
              <a:schemeClr val="bg1"/>
            </a:solidFill>
            <a:ln w="28575">
              <a:solidFill>
                <a:srgbClr val="FF0000"/>
              </a:solidFill>
            </a:ln>
          </p:spPr>
          <p:txBody>
            <a:bodyPr wrap="square" rtlCol="0">
              <a:spAutoFit/>
            </a:bodyPr>
            <a:lstStyle/>
            <a:p>
              <a:pPr algn="ctr"/>
              <a:r>
                <a:rPr lang="en-US" sz="1800" b="1" i="1" dirty="0" smtClean="0">
                  <a:solidFill>
                    <a:srgbClr val="FF0000"/>
                  </a:solidFill>
                </a:rPr>
                <a:t>Qik 2s9v1 motor controller</a:t>
              </a:r>
              <a:endParaRPr lang="en-US" sz="1800" b="1" i="1" dirty="0">
                <a:solidFill>
                  <a:srgbClr val="FF0000"/>
                </a:solidFill>
              </a:endParaRPr>
            </a:p>
          </p:txBody>
        </p:sp>
        <p:cxnSp>
          <p:nvCxnSpPr>
            <p:cNvPr id="20" name="Straight Arrow Connector 19"/>
            <p:cNvCxnSpPr>
              <a:stCxn id="19" idx="1"/>
            </p:cNvCxnSpPr>
            <p:nvPr/>
          </p:nvCxnSpPr>
          <p:spPr>
            <a:xfrm flipH="1">
              <a:off x="7191375" y="4500264"/>
              <a:ext cx="704849" cy="622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24400" y="6488668"/>
              <a:ext cx="2990850" cy="369332"/>
            </a:xfrm>
            <a:prstGeom prst="rect">
              <a:avLst/>
            </a:prstGeom>
            <a:solidFill>
              <a:schemeClr val="bg1"/>
            </a:solidFill>
            <a:ln w="28575">
              <a:solidFill>
                <a:srgbClr val="FF0000"/>
              </a:solidFill>
            </a:ln>
          </p:spPr>
          <p:txBody>
            <a:bodyPr wrap="square" rtlCol="0">
              <a:spAutoFit/>
            </a:bodyPr>
            <a:lstStyle/>
            <a:p>
              <a:pPr algn="ctr"/>
              <a:r>
                <a:rPr lang="en-US" sz="1800" b="1" i="1" dirty="0" smtClean="0">
                  <a:solidFill>
                    <a:srgbClr val="FF0000"/>
                  </a:solidFill>
                </a:rPr>
                <a:t>580 rpm gearhead motors</a:t>
              </a:r>
              <a:endParaRPr lang="en-US" sz="1800" b="1" i="1" dirty="0">
                <a:solidFill>
                  <a:srgbClr val="FF0000"/>
                </a:solidFill>
              </a:endParaRPr>
            </a:p>
          </p:txBody>
        </p:sp>
        <p:cxnSp>
          <p:nvCxnSpPr>
            <p:cNvPr id="22" name="Straight Arrow Connector 21"/>
            <p:cNvCxnSpPr>
              <a:stCxn id="21" idx="0"/>
            </p:cNvCxnSpPr>
            <p:nvPr/>
          </p:nvCxnSpPr>
          <p:spPr>
            <a:xfrm flipH="1" flipV="1">
              <a:off x="5667375" y="6076950"/>
              <a:ext cx="552450" cy="4117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0"/>
            </p:cNvCxnSpPr>
            <p:nvPr/>
          </p:nvCxnSpPr>
          <p:spPr>
            <a:xfrm flipV="1">
              <a:off x="6219825" y="6115050"/>
              <a:ext cx="428625" cy="373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6621</TotalTime>
  <Words>2814</Words>
  <Application>Microsoft Office PowerPoint</Application>
  <PresentationFormat>On-screen Show (4:3)</PresentationFormat>
  <Paragraphs>308</Paragraphs>
  <Slides>29</Slides>
  <Notes>19</Notes>
  <HiddenSlides>0</HiddenSlides>
  <MMClips>3</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532</cp:revision>
  <cp:lastPrinted>2003-10-08T06:53:49Z</cp:lastPrinted>
  <dcterms:created xsi:type="dcterms:W3CDTF">2003-05-19T18:05:36Z</dcterms:created>
  <dcterms:modified xsi:type="dcterms:W3CDTF">2014-06-20T16:29:41Z</dcterms:modified>
</cp:coreProperties>
</file>