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9" r:id="rId2"/>
    <p:sldId id="284" r:id="rId3"/>
    <p:sldId id="277" r:id="rId4"/>
    <p:sldId id="278" r:id="rId5"/>
    <p:sldId id="285" r:id="rId6"/>
    <p:sldId id="289" r:id="rId7"/>
    <p:sldId id="288" r:id="rId8"/>
    <p:sldId id="286" r:id="rId9"/>
    <p:sldId id="281" r:id="rId10"/>
    <p:sldId id="291" r:id="rId11"/>
    <p:sldId id="302" r:id="rId12"/>
    <p:sldId id="292" r:id="rId13"/>
    <p:sldId id="293" r:id="rId14"/>
    <p:sldId id="294" r:id="rId15"/>
    <p:sldId id="295" r:id="rId16"/>
    <p:sldId id="303" r:id="rId17"/>
    <p:sldId id="296" r:id="rId18"/>
    <p:sldId id="297" r:id="rId19"/>
    <p:sldId id="298" r:id="rId20"/>
    <p:sldId id="299" r:id="rId21"/>
    <p:sldId id="306"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66"/>
    <a:srgbClr val="008000"/>
    <a:srgbClr val="99FF66"/>
    <a:srgbClr val="C0C0C0"/>
    <a:srgbClr val="663300"/>
    <a:srgbClr val="3366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6" autoAdjust="0"/>
    <p:restoredTop sz="90929"/>
  </p:normalViewPr>
  <p:slideViewPr>
    <p:cSldViewPr snapToGrid="0">
      <p:cViewPr>
        <p:scale>
          <a:sx n="100" d="100"/>
          <a:sy n="100" d="100"/>
        </p:scale>
        <p:origin x="-2142"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A1B79E4-7139-4A06-B79A-79D2EE6D3887}" type="slidenum">
              <a:rPr lang="en-US"/>
              <a:pPr>
                <a:defRPr/>
              </a:pPr>
              <a:t>‹#›</a:t>
            </a:fld>
            <a:endParaRPr lang="en-US"/>
          </a:p>
        </p:txBody>
      </p:sp>
    </p:spTree>
    <p:extLst>
      <p:ext uri="{BB962C8B-B14F-4D97-AF65-F5344CB8AC3E}">
        <p14:creationId xmlns:p14="http://schemas.microsoft.com/office/powerpoint/2010/main" val="386339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BC2915D-5A70-46A8-A5DD-E96194756D0F}" type="slidenum">
              <a:rPr lang="en-US"/>
              <a:pPr>
                <a:defRPr/>
              </a:pPr>
              <a:t>‹#›</a:t>
            </a:fld>
            <a:endParaRPr lang="en-US"/>
          </a:p>
        </p:txBody>
      </p:sp>
    </p:spTree>
    <p:extLst>
      <p:ext uri="{BB962C8B-B14F-4D97-AF65-F5344CB8AC3E}">
        <p14:creationId xmlns:p14="http://schemas.microsoft.com/office/powerpoint/2010/main" val="2896570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2915D-5A70-46A8-A5DD-E96194756D0F}" type="slidenum">
              <a:rPr lang="en-US" smtClean="0"/>
              <a:pPr>
                <a:defRPr/>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CB81AC-0E8B-43F8-A293-825C1B0FA645}" type="slidenum">
              <a:rPr lang="en-US"/>
              <a:pPr>
                <a:defRPr/>
              </a:pPr>
              <a:t>‹#›</a:t>
            </a:fld>
            <a:endParaRPr lang="en-US"/>
          </a:p>
        </p:txBody>
      </p:sp>
    </p:spTree>
    <p:extLst>
      <p:ext uri="{BB962C8B-B14F-4D97-AF65-F5344CB8AC3E}">
        <p14:creationId xmlns:p14="http://schemas.microsoft.com/office/powerpoint/2010/main" val="1220868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C0B04F-C1C0-4214-BA36-3AC49C71155E}" type="slidenum">
              <a:rPr lang="en-US"/>
              <a:pPr>
                <a:defRPr/>
              </a:pPr>
              <a:t>‹#›</a:t>
            </a:fld>
            <a:endParaRPr lang="en-US"/>
          </a:p>
        </p:txBody>
      </p:sp>
    </p:spTree>
    <p:extLst>
      <p:ext uri="{BB962C8B-B14F-4D97-AF65-F5344CB8AC3E}">
        <p14:creationId xmlns:p14="http://schemas.microsoft.com/office/powerpoint/2010/main" val="132567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F0BB81-77F0-4AA8-B193-64F73C3495B7}" type="slidenum">
              <a:rPr lang="en-US"/>
              <a:pPr>
                <a:defRPr/>
              </a:pPr>
              <a:t>‹#›</a:t>
            </a:fld>
            <a:endParaRPr lang="en-US"/>
          </a:p>
        </p:txBody>
      </p:sp>
    </p:spTree>
    <p:extLst>
      <p:ext uri="{BB962C8B-B14F-4D97-AF65-F5344CB8AC3E}">
        <p14:creationId xmlns:p14="http://schemas.microsoft.com/office/powerpoint/2010/main" val="49927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0CEF70-ED39-49D4-8640-FB32BE87783F}" type="slidenum">
              <a:rPr lang="en-US"/>
              <a:pPr>
                <a:defRPr/>
              </a:pPr>
              <a:t>‹#›</a:t>
            </a:fld>
            <a:endParaRPr lang="en-US"/>
          </a:p>
        </p:txBody>
      </p:sp>
    </p:spTree>
    <p:extLst>
      <p:ext uri="{BB962C8B-B14F-4D97-AF65-F5344CB8AC3E}">
        <p14:creationId xmlns:p14="http://schemas.microsoft.com/office/powerpoint/2010/main" val="39322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87B2D6-B358-4164-911E-ED2E1F9920B8}" type="slidenum">
              <a:rPr lang="en-US"/>
              <a:pPr>
                <a:defRPr/>
              </a:pPr>
              <a:t>‹#›</a:t>
            </a:fld>
            <a:endParaRPr lang="en-US"/>
          </a:p>
        </p:txBody>
      </p:sp>
    </p:spTree>
    <p:extLst>
      <p:ext uri="{BB962C8B-B14F-4D97-AF65-F5344CB8AC3E}">
        <p14:creationId xmlns:p14="http://schemas.microsoft.com/office/powerpoint/2010/main" val="417907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C08BCD-77D8-4257-9396-BAAD9D28C2A4}" type="slidenum">
              <a:rPr lang="en-US"/>
              <a:pPr>
                <a:defRPr/>
              </a:pPr>
              <a:t>‹#›</a:t>
            </a:fld>
            <a:endParaRPr lang="en-US"/>
          </a:p>
        </p:txBody>
      </p:sp>
    </p:spTree>
    <p:extLst>
      <p:ext uri="{BB962C8B-B14F-4D97-AF65-F5344CB8AC3E}">
        <p14:creationId xmlns:p14="http://schemas.microsoft.com/office/powerpoint/2010/main" val="235610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6A9207-95E2-43BD-86F3-16949D40E7D3}" type="slidenum">
              <a:rPr lang="en-US"/>
              <a:pPr>
                <a:defRPr/>
              </a:pPr>
              <a:t>‹#›</a:t>
            </a:fld>
            <a:endParaRPr lang="en-US"/>
          </a:p>
        </p:txBody>
      </p:sp>
    </p:spTree>
    <p:extLst>
      <p:ext uri="{BB962C8B-B14F-4D97-AF65-F5344CB8AC3E}">
        <p14:creationId xmlns:p14="http://schemas.microsoft.com/office/powerpoint/2010/main" val="47049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734ED3-AEF1-4E99-BB74-A569FD38E15C}" type="slidenum">
              <a:rPr lang="en-US"/>
              <a:pPr>
                <a:defRPr/>
              </a:pPr>
              <a:t>‹#›</a:t>
            </a:fld>
            <a:endParaRPr lang="en-US"/>
          </a:p>
        </p:txBody>
      </p:sp>
    </p:spTree>
    <p:extLst>
      <p:ext uri="{BB962C8B-B14F-4D97-AF65-F5344CB8AC3E}">
        <p14:creationId xmlns:p14="http://schemas.microsoft.com/office/powerpoint/2010/main" val="401417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E970EF-601D-4B4A-B50D-26D47A1F4334}" type="slidenum">
              <a:rPr lang="en-US"/>
              <a:pPr>
                <a:defRPr/>
              </a:pPr>
              <a:t>‹#›</a:t>
            </a:fld>
            <a:endParaRPr lang="en-US"/>
          </a:p>
        </p:txBody>
      </p:sp>
    </p:spTree>
    <p:extLst>
      <p:ext uri="{BB962C8B-B14F-4D97-AF65-F5344CB8AC3E}">
        <p14:creationId xmlns:p14="http://schemas.microsoft.com/office/powerpoint/2010/main" val="274176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7B3798-8F73-4F53-8CA2-EBC19D83D759}" type="slidenum">
              <a:rPr lang="en-US"/>
              <a:pPr>
                <a:defRPr/>
              </a:pPr>
              <a:t>‹#›</a:t>
            </a:fld>
            <a:endParaRPr lang="en-US"/>
          </a:p>
        </p:txBody>
      </p:sp>
    </p:spTree>
    <p:extLst>
      <p:ext uri="{BB962C8B-B14F-4D97-AF65-F5344CB8AC3E}">
        <p14:creationId xmlns:p14="http://schemas.microsoft.com/office/powerpoint/2010/main" val="190311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B27CD5-3EC7-41B1-A7D4-41BC30A79A89}" type="slidenum">
              <a:rPr lang="en-US"/>
              <a:pPr>
                <a:defRPr/>
              </a:pPr>
              <a:t>‹#›</a:t>
            </a:fld>
            <a:endParaRPr lang="en-US"/>
          </a:p>
        </p:txBody>
      </p:sp>
    </p:spTree>
    <p:extLst>
      <p:ext uri="{BB962C8B-B14F-4D97-AF65-F5344CB8AC3E}">
        <p14:creationId xmlns:p14="http://schemas.microsoft.com/office/powerpoint/2010/main" val="236186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E65BD26-CAEF-43F8-8F8F-2D56654936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eg"/><Relationship Id="rId7" Type="http://schemas.openxmlformats.org/officeDocument/2006/relationships/hyperlink" Target="http://www.societyofrobots.com/robot_arm_tutorial.shtml" TargetMode="Externa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www.youtube.com/watch?v=G3coyUydPU0&amp;feature=player_embedded" TargetMode="External"/><Relationship Id="rId4" Type="http://schemas.openxmlformats.org/officeDocument/2006/relationships/image" Target="../media/image12.png"/><Relationship Id="rId9" Type="http://schemas.openxmlformats.org/officeDocument/2006/relationships/hyperlink" Target="http://2bfly.com/knowledgebase/airplanes/control-surfac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6"/>
          <p:cNvSpPr>
            <a:spLocks noChangeArrowheads="1"/>
          </p:cNvSpPr>
          <p:nvPr/>
        </p:nvSpPr>
        <p:spPr bwMode="auto">
          <a:xfrm>
            <a:off x="3136900" y="4483100"/>
            <a:ext cx="358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tabLst>
                <a:tab pos="342900" algn="l"/>
                <a:tab pos="914400" algn="l"/>
              </a:tabLst>
            </a:pPr>
            <a:r>
              <a:rPr lang="en-US" b="1" dirty="0">
                <a:solidFill>
                  <a:schemeClr val="accent2"/>
                </a:solidFill>
              </a:rPr>
              <a:t>Instructor:  Paul Gordy</a:t>
            </a:r>
          </a:p>
          <a:p>
            <a:pPr>
              <a:lnSpc>
                <a:spcPct val="90000"/>
              </a:lnSpc>
              <a:spcBef>
                <a:spcPct val="20000"/>
              </a:spcBef>
              <a:tabLst>
                <a:tab pos="342900" algn="l"/>
                <a:tab pos="914400" algn="l"/>
              </a:tabLst>
            </a:pPr>
            <a:r>
              <a:rPr lang="en-US" b="1" dirty="0">
                <a:solidFill>
                  <a:schemeClr val="accent2"/>
                </a:solidFill>
              </a:rPr>
              <a:t>Office:  H-115</a:t>
            </a:r>
          </a:p>
          <a:p>
            <a:pPr>
              <a:lnSpc>
                <a:spcPct val="90000"/>
              </a:lnSpc>
              <a:spcBef>
                <a:spcPct val="20000"/>
              </a:spcBef>
              <a:tabLst>
                <a:tab pos="342900" algn="l"/>
                <a:tab pos="914400" algn="l"/>
              </a:tabLst>
            </a:pPr>
            <a:r>
              <a:rPr lang="en-US" b="1" dirty="0">
                <a:solidFill>
                  <a:schemeClr val="accent2"/>
                </a:solidFill>
              </a:rPr>
              <a:t>Phone:  822-7175</a:t>
            </a:r>
          </a:p>
          <a:p>
            <a:pPr>
              <a:lnSpc>
                <a:spcPct val="90000"/>
              </a:lnSpc>
              <a:spcBef>
                <a:spcPct val="20000"/>
              </a:spcBef>
              <a:tabLst>
                <a:tab pos="342900" algn="l"/>
                <a:tab pos="914400" algn="l"/>
              </a:tabLst>
            </a:pPr>
            <a:r>
              <a:rPr lang="en-US" b="1" dirty="0">
                <a:solidFill>
                  <a:schemeClr val="accent2"/>
                </a:solidFill>
              </a:rPr>
              <a:t>Email:  PGordy@tcc.edu</a:t>
            </a:r>
          </a:p>
        </p:txBody>
      </p:sp>
      <p:sp>
        <p:nvSpPr>
          <p:cNvPr id="2054" name="Rectangle 400"/>
          <p:cNvSpPr>
            <a:spLocks noChangeArrowheads="1"/>
          </p:cNvSpPr>
          <p:nvPr/>
        </p:nvSpPr>
        <p:spPr bwMode="auto">
          <a:xfrm>
            <a:off x="787400" y="1066800"/>
            <a:ext cx="78867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tabLst>
                <a:tab pos="342900" algn="l"/>
                <a:tab pos="914400" algn="l"/>
              </a:tabLst>
            </a:pPr>
            <a:r>
              <a:rPr lang="en-US" sz="3200" b="1" dirty="0">
                <a:solidFill>
                  <a:schemeClr val="accent2"/>
                </a:solidFill>
              </a:rPr>
              <a:t>EGR 262</a:t>
            </a:r>
          </a:p>
          <a:p>
            <a:pPr algn="ctr">
              <a:spcBef>
                <a:spcPct val="20000"/>
              </a:spcBef>
              <a:tabLst>
                <a:tab pos="342900" algn="l"/>
                <a:tab pos="914400" algn="l"/>
              </a:tabLst>
            </a:pPr>
            <a:r>
              <a:rPr lang="en-US" sz="3200" b="1" dirty="0">
                <a:solidFill>
                  <a:schemeClr val="accent2"/>
                </a:solidFill>
              </a:rPr>
              <a:t>Fundamental Circuits Lab</a:t>
            </a:r>
          </a:p>
          <a:p>
            <a:pPr algn="ctr">
              <a:spcBef>
                <a:spcPct val="20000"/>
              </a:spcBef>
              <a:tabLst>
                <a:tab pos="342900" algn="l"/>
                <a:tab pos="914400" algn="l"/>
              </a:tabLst>
            </a:pPr>
            <a:endParaRPr lang="en-US" sz="3200" b="1" dirty="0">
              <a:solidFill>
                <a:schemeClr val="accent2"/>
              </a:solidFill>
            </a:endParaRPr>
          </a:p>
          <a:p>
            <a:pPr algn="ctr">
              <a:spcBef>
                <a:spcPct val="20000"/>
              </a:spcBef>
              <a:tabLst>
                <a:tab pos="342900" algn="l"/>
                <a:tab pos="914400" algn="l"/>
              </a:tabLst>
            </a:pPr>
            <a:r>
              <a:rPr lang="en-US" sz="2800" b="1" dirty="0">
                <a:solidFill>
                  <a:schemeClr val="accent2"/>
                </a:solidFill>
              </a:rPr>
              <a:t>Presentation for Lab </a:t>
            </a:r>
            <a:r>
              <a:rPr lang="en-US" sz="2800" b="1" dirty="0" smtClean="0">
                <a:solidFill>
                  <a:schemeClr val="accent2"/>
                </a:solidFill>
              </a:rPr>
              <a:t>#8</a:t>
            </a:r>
          </a:p>
          <a:p>
            <a:pPr algn="ctr">
              <a:spcBef>
                <a:spcPct val="20000"/>
              </a:spcBef>
              <a:tabLst>
                <a:tab pos="342900" algn="l"/>
                <a:tab pos="914400" algn="l"/>
              </a:tabLst>
            </a:pPr>
            <a:endParaRPr lang="en-US" sz="600" b="1" dirty="0">
              <a:solidFill>
                <a:schemeClr val="accent2"/>
              </a:solidFill>
            </a:endParaRPr>
          </a:p>
          <a:p>
            <a:pPr algn="ctr"/>
            <a:r>
              <a:rPr lang="en-US" sz="3200" b="1" u="sng" dirty="0" smtClean="0">
                <a:solidFill>
                  <a:schemeClr val="accent2"/>
                </a:solidFill>
              </a:rPr>
              <a:t>ADC, PWM, and class Servo</a:t>
            </a:r>
            <a:endParaRPr lang="en-US" sz="3200" b="1" u="sng" dirty="0">
              <a:solidFill>
                <a:schemeClr val="accent2"/>
              </a:solidFill>
            </a:endParaRPr>
          </a:p>
        </p:txBody>
      </p:sp>
      <p:sp>
        <p:nvSpPr>
          <p:cNvPr id="8"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0" y="391948"/>
            <a:ext cx="9144000" cy="2398550"/>
          </a:xfrm>
          <a:prstGeom prst="rect">
            <a:avLst/>
          </a:prstGeom>
          <a:noFill/>
          <a:ln w="9525">
            <a:noFill/>
            <a:miter lim="800000"/>
            <a:headEnd/>
            <a:tailEnd/>
          </a:ln>
        </p:spPr>
        <p:txBody>
          <a:bodyPr/>
          <a:lstStyle/>
          <a:p>
            <a:pPr marL="228600" indent="-228600">
              <a:spcBef>
                <a:spcPct val="20000"/>
              </a:spcBef>
              <a:tabLst>
                <a:tab pos="228600" algn="l"/>
              </a:tabLst>
            </a:pPr>
            <a:r>
              <a:rPr lang="en-US" b="1" u="sng" dirty="0" smtClean="0">
                <a:solidFill>
                  <a:schemeClr val="accent2"/>
                </a:solidFill>
              </a:rPr>
              <a:t>Servo</a:t>
            </a:r>
            <a:r>
              <a:rPr lang="en-US" dirty="0" smtClean="0">
                <a:solidFill>
                  <a:schemeClr val="accent2"/>
                </a:solidFill>
              </a:rPr>
              <a:t>  -  </a:t>
            </a:r>
            <a:r>
              <a:rPr lang="en-US" sz="2200" dirty="0" smtClean="0">
                <a:solidFill>
                  <a:schemeClr val="accent2"/>
                </a:solidFill>
              </a:rPr>
              <a:t>A </a:t>
            </a:r>
            <a:r>
              <a:rPr lang="en-US" sz="2200" b="1" i="1" dirty="0">
                <a:solidFill>
                  <a:schemeClr val="accent2"/>
                </a:solidFill>
              </a:rPr>
              <a:t>servo</a:t>
            </a:r>
            <a:r>
              <a:rPr lang="en-US" sz="2200" dirty="0">
                <a:solidFill>
                  <a:schemeClr val="accent2"/>
                </a:solidFill>
              </a:rPr>
              <a:t> is a </a:t>
            </a:r>
            <a:r>
              <a:rPr lang="en-US" sz="2200" dirty="0" smtClean="0">
                <a:solidFill>
                  <a:schemeClr val="accent2"/>
                </a:solidFill>
              </a:rPr>
              <a:t>device </a:t>
            </a:r>
            <a:r>
              <a:rPr lang="en-US" sz="2200" dirty="0">
                <a:solidFill>
                  <a:schemeClr val="accent2"/>
                </a:solidFill>
              </a:rPr>
              <a:t>that contains:</a:t>
            </a:r>
          </a:p>
          <a:p>
            <a:pPr marL="228600" indent="-228600">
              <a:spcBef>
                <a:spcPct val="20000"/>
              </a:spcBef>
              <a:buFontTx/>
              <a:buChar char="•"/>
              <a:tabLst>
                <a:tab pos="228600" algn="l"/>
              </a:tabLst>
            </a:pPr>
            <a:r>
              <a:rPr lang="en-US" sz="2200" dirty="0">
                <a:solidFill>
                  <a:schemeClr val="accent2"/>
                </a:solidFill>
              </a:rPr>
              <a:t>Motor</a:t>
            </a:r>
          </a:p>
          <a:p>
            <a:pPr marL="228600" indent="-228600">
              <a:spcBef>
                <a:spcPct val="20000"/>
              </a:spcBef>
              <a:buFontTx/>
              <a:buChar char="•"/>
              <a:tabLst>
                <a:tab pos="228600" algn="l"/>
              </a:tabLst>
            </a:pPr>
            <a:r>
              <a:rPr lang="en-US" sz="2200" dirty="0">
                <a:solidFill>
                  <a:schemeClr val="accent2"/>
                </a:solidFill>
              </a:rPr>
              <a:t>Gearbox that gears down the motor to provide slower speeds (than most motors) and higher torque (power to turn).</a:t>
            </a:r>
          </a:p>
          <a:p>
            <a:pPr marL="228600" indent="-228600">
              <a:spcBef>
                <a:spcPct val="20000"/>
              </a:spcBef>
              <a:buFontTx/>
              <a:buChar char="•"/>
              <a:tabLst>
                <a:tab pos="228600" algn="l"/>
              </a:tabLst>
            </a:pPr>
            <a:r>
              <a:rPr lang="en-US" sz="2200" dirty="0">
                <a:solidFill>
                  <a:schemeClr val="accent2"/>
                </a:solidFill>
              </a:rPr>
              <a:t>Built-in electronics such that the motor position or speed can be controlled by a series of pulses.  The servo is powered using 5V (4.8 – 6.0 V)</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13"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
        <p:nvSpPr>
          <p:cNvPr id="36870" name="AutoShape 6" descr="http://upload.wikimedia.org/wikipedia/commons/3/3e/Continuous_Rotation_Servo.jpg"/>
          <p:cNvSpPr>
            <a:spLocks noChangeAspect="1" noChangeArrowheads="1"/>
          </p:cNvSpPr>
          <p:nvPr/>
        </p:nvSpPr>
        <p:spPr bwMode="auto">
          <a:xfrm>
            <a:off x="63500" y="-136525"/>
            <a:ext cx="8001000" cy="533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Continuous_Rotation_Servo.jpg"/>
          <p:cNvPicPr>
            <a:picLocks noChangeAspect="1"/>
          </p:cNvPicPr>
          <p:nvPr/>
        </p:nvPicPr>
        <p:blipFill>
          <a:blip r:embed="rId2" cstate="print"/>
          <a:srcRect l="17886" r="30244"/>
          <a:stretch>
            <a:fillRect/>
          </a:stretch>
        </p:blipFill>
        <p:spPr>
          <a:xfrm>
            <a:off x="2381250" y="2952750"/>
            <a:ext cx="3038475" cy="3905250"/>
          </a:xfrm>
          <a:prstGeom prst="rect">
            <a:avLst/>
          </a:prstGeom>
        </p:spPr>
      </p:pic>
      <p:cxnSp>
        <p:nvCxnSpPr>
          <p:cNvPr id="15" name="Straight Arrow Connector 14"/>
          <p:cNvCxnSpPr/>
          <p:nvPr/>
        </p:nvCxnSpPr>
        <p:spPr>
          <a:xfrm flipH="1">
            <a:off x="4981577" y="4714875"/>
            <a:ext cx="933448"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72175" y="4371975"/>
            <a:ext cx="2047875" cy="707886"/>
          </a:xfrm>
          <a:prstGeom prst="rect">
            <a:avLst/>
          </a:prstGeom>
          <a:noFill/>
        </p:spPr>
        <p:txBody>
          <a:bodyPr wrap="square" rtlCol="0">
            <a:spAutoFit/>
          </a:bodyPr>
          <a:lstStyle/>
          <a:p>
            <a:r>
              <a:rPr lang="en-US" sz="2000" b="1" dirty="0" smtClean="0">
                <a:solidFill>
                  <a:srgbClr val="FF0000"/>
                </a:solidFill>
              </a:rPr>
              <a:t>Motor, circuits, and gears</a:t>
            </a:r>
            <a:endParaRPr lang="en-US" sz="2000" b="1" dirty="0">
              <a:solidFill>
                <a:srgbClr val="FF0000"/>
              </a:solidFill>
            </a:endParaRPr>
          </a:p>
        </p:txBody>
      </p:sp>
      <p:sp>
        <p:nvSpPr>
          <p:cNvPr id="20" name="TextBox 19"/>
          <p:cNvSpPr txBox="1"/>
          <p:nvPr/>
        </p:nvSpPr>
        <p:spPr>
          <a:xfrm>
            <a:off x="6305550" y="3305175"/>
            <a:ext cx="2047875" cy="400110"/>
          </a:xfrm>
          <a:prstGeom prst="rect">
            <a:avLst/>
          </a:prstGeom>
          <a:noFill/>
        </p:spPr>
        <p:txBody>
          <a:bodyPr wrap="square" rtlCol="0">
            <a:spAutoFit/>
          </a:bodyPr>
          <a:lstStyle/>
          <a:p>
            <a:r>
              <a:rPr lang="en-US" sz="2000" b="1" dirty="0" smtClean="0">
                <a:solidFill>
                  <a:srgbClr val="FF0000"/>
                </a:solidFill>
              </a:rPr>
              <a:t>Control horn</a:t>
            </a:r>
            <a:endParaRPr lang="en-US" sz="2000" b="1" dirty="0">
              <a:solidFill>
                <a:srgbClr val="FF0000"/>
              </a:solidFill>
            </a:endParaRPr>
          </a:p>
        </p:txBody>
      </p:sp>
      <p:cxnSp>
        <p:nvCxnSpPr>
          <p:cNvPr id="21" name="Straight Arrow Connector 20"/>
          <p:cNvCxnSpPr/>
          <p:nvPr/>
        </p:nvCxnSpPr>
        <p:spPr>
          <a:xfrm flipH="1">
            <a:off x="5372102" y="3533775"/>
            <a:ext cx="933448"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962527" y="6467475"/>
            <a:ext cx="933448"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43600" y="6150114"/>
            <a:ext cx="3200400" cy="707886"/>
          </a:xfrm>
          <a:prstGeom prst="rect">
            <a:avLst/>
          </a:prstGeom>
          <a:noFill/>
        </p:spPr>
        <p:txBody>
          <a:bodyPr wrap="square" rtlCol="0">
            <a:spAutoFit/>
          </a:bodyPr>
          <a:lstStyle/>
          <a:p>
            <a:r>
              <a:rPr lang="en-US" sz="2000" b="1" dirty="0" smtClean="0">
                <a:solidFill>
                  <a:srgbClr val="FF0000"/>
                </a:solidFill>
              </a:rPr>
              <a:t>Plug for 5V (red), ground (black), and PWM signal</a:t>
            </a:r>
            <a:endParaRPr lang="en-US" sz="2000" b="1" dirty="0">
              <a:solidFill>
                <a:srgbClr val="FF0000"/>
              </a:solidFill>
            </a:endParaRPr>
          </a:p>
        </p:txBody>
      </p:sp>
      <p:sp>
        <p:nvSpPr>
          <p:cNvPr id="24" name="TextBox 23"/>
          <p:cNvSpPr txBox="1"/>
          <p:nvPr/>
        </p:nvSpPr>
        <p:spPr>
          <a:xfrm>
            <a:off x="209551" y="3943350"/>
            <a:ext cx="1543050" cy="707886"/>
          </a:xfrm>
          <a:prstGeom prst="rect">
            <a:avLst/>
          </a:prstGeom>
          <a:noFill/>
        </p:spPr>
        <p:txBody>
          <a:bodyPr wrap="square" rtlCol="0">
            <a:spAutoFit/>
          </a:bodyPr>
          <a:lstStyle/>
          <a:p>
            <a:pPr algn="ctr"/>
            <a:r>
              <a:rPr lang="en-US" sz="2000" b="1" dirty="0" smtClean="0">
                <a:solidFill>
                  <a:srgbClr val="FF0000"/>
                </a:solidFill>
              </a:rPr>
              <a:t>Mounting flange</a:t>
            </a:r>
            <a:endParaRPr lang="en-US" sz="2000" b="1" dirty="0">
              <a:solidFill>
                <a:srgbClr val="FF0000"/>
              </a:solidFill>
            </a:endParaRPr>
          </a:p>
        </p:txBody>
      </p:sp>
      <p:cxnSp>
        <p:nvCxnSpPr>
          <p:cNvPr id="25" name="Straight Arrow Connector 24"/>
          <p:cNvCxnSpPr/>
          <p:nvPr/>
        </p:nvCxnSpPr>
        <p:spPr>
          <a:xfrm>
            <a:off x="1609725" y="4314825"/>
            <a:ext cx="838202" cy="4191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 y="4998393"/>
            <a:ext cx="2752725" cy="1938992"/>
          </a:xfrm>
          <a:prstGeom prst="rect">
            <a:avLst/>
          </a:prstGeom>
        </p:spPr>
        <p:txBody>
          <a:bodyPr wrap="square">
            <a:spAutoFit/>
          </a:bodyPr>
          <a:lstStyle/>
          <a:p>
            <a:r>
              <a:rPr lang="en-US" sz="2000" u="sng" dirty="0" smtClean="0">
                <a:solidFill>
                  <a:schemeClr val="accent2"/>
                </a:solidFill>
              </a:rPr>
              <a:t>Note</a:t>
            </a:r>
            <a:r>
              <a:rPr lang="en-US" sz="2000" dirty="0" smtClean="0">
                <a:solidFill>
                  <a:schemeClr val="accent2"/>
                </a:solidFill>
              </a:rPr>
              <a:t>:  Small DC motors typically have max speeds of 1000-3000 rpm.  A servo typically has a max speed of only around 50 rpm!</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123825" y="487198"/>
            <a:ext cx="2752725" cy="503402"/>
          </a:xfrm>
          <a:prstGeom prst="rect">
            <a:avLst/>
          </a:prstGeom>
          <a:solidFill>
            <a:srgbClr val="FFFF66"/>
          </a:solidFill>
          <a:ln w="38100">
            <a:solidFill>
              <a:schemeClr val="accent6"/>
            </a:solidFill>
            <a:miter lim="800000"/>
            <a:headEnd/>
            <a:tailEnd/>
          </a:ln>
        </p:spPr>
        <p:txBody>
          <a:bodyPr/>
          <a:lstStyle/>
          <a:p>
            <a:pPr marL="228600" indent="-228600">
              <a:spcBef>
                <a:spcPct val="20000"/>
              </a:spcBef>
              <a:tabLst>
                <a:tab pos="228600" algn="l"/>
              </a:tabLst>
            </a:pPr>
            <a:r>
              <a:rPr lang="en-US" b="1" dirty="0" smtClean="0">
                <a:solidFill>
                  <a:schemeClr val="accent2"/>
                </a:solidFill>
              </a:rPr>
              <a:t>Servo Applications</a:t>
            </a:r>
            <a:endParaRPr lang="en-US" sz="2200" b="1" dirty="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2"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13"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
        <p:nvSpPr>
          <p:cNvPr id="36870" name="AutoShape 6" descr="http://upload.wikimedia.org/wikipedia/commons/3/3e/Continuous_Rotation_Servo.jpg"/>
          <p:cNvSpPr>
            <a:spLocks noChangeAspect="1" noChangeArrowheads="1"/>
          </p:cNvSpPr>
          <p:nvPr/>
        </p:nvSpPr>
        <p:spPr bwMode="auto">
          <a:xfrm>
            <a:off x="63500" y="-136525"/>
            <a:ext cx="8001000" cy="533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3086100" y="428625"/>
            <a:ext cx="2047875" cy="400110"/>
          </a:xfrm>
          <a:prstGeom prst="rect">
            <a:avLst/>
          </a:prstGeom>
          <a:noFill/>
        </p:spPr>
        <p:txBody>
          <a:bodyPr wrap="square" rtlCol="0">
            <a:spAutoFit/>
          </a:bodyPr>
          <a:lstStyle/>
          <a:p>
            <a:r>
              <a:rPr lang="en-US" sz="2000" b="1" dirty="0" smtClean="0">
                <a:solidFill>
                  <a:srgbClr val="FF0000"/>
                </a:solidFill>
              </a:rPr>
              <a:t>RC Car Steering</a:t>
            </a:r>
            <a:endParaRPr lang="en-US" sz="2000" b="1" dirty="0">
              <a:solidFill>
                <a:srgbClr val="FF0000"/>
              </a:solidFill>
            </a:endParaRPr>
          </a:p>
        </p:txBody>
      </p:sp>
      <p:sp>
        <p:nvSpPr>
          <p:cNvPr id="24" name="TextBox 23"/>
          <p:cNvSpPr txBox="1"/>
          <p:nvPr/>
        </p:nvSpPr>
        <p:spPr>
          <a:xfrm>
            <a:off x="257175" y="971550"/>
            <a:ext cx="2124074" cy="707886"/>
          </a:xfrm>
          <a:prstGeom prst="rect">
            <a:avLst/>
          </a:prstGeom>
          <a:noFill/>
        </p:spPr>
        <p:txBody>
          <a:bodyPr wrap="square" rtlCol="0">
            <a:spAutoFit/>
          </a:bodyPr>
          <a:lstStyle/>
          <a:p>
            <a:pPr algn="ctr"/>
            <a:r>
              <a:rPr lang="en-US" sz="2000" b="1" dirty="0" smtClean="0">
                <a:solidFill>
                  <a:srgbClr val="FF0000"/>
                </a:solidFill>
              </a:rPr>
              <a:t>Driving Robot Wheels</a:t>
            </a:r>
            <a:endParaRPr lang="en-US" sz="2000" b="1" dirty="0">
              <a:solidFill>
                <a:srgbClr val="FF0000"/>
              </a:solidFill>
            </a:endParaRPr>
          </a:p>
        </p:txBody>
      </p:sp>
      <p:pic>
        <p:nvPicPr>
          <p:cNvPr id="38914" name="Picture 2" descr="https://www.jameco.com/Jameco/PressRoom/boebot-fig2-3.jpg"/>
          <p:cNvPicPr>
            <a:picLocks noChangeAspect="1" noChangeArrowheads="1"/>
          </p:cNvPicPr>
          <p:nvPr/>
        </p:nvPicPr>
        <p:blipFill>
          <a:blip r:embed="rId2" cstate="print"/>
          <a:srcRect l="52374" r="1717"/>
          <a:stretch>
            <a:fillRect/>
          </a:stretch>
        </p:blipFill>
        <p:spPr bwMode="auto">
          <a:xfrm>
            <a:off x="161925" y="4546066"/>
            <a:ext cx="2600325" cy="1930934"/>
          </a:xfrm>
          <a:prstGeom prst="rect">
            <a:avLst/>
          </a:prstGeom>
          <a:noFill/>
        </p:spPr>
      </p:pic>
      <p:pic>
        <p:nvPicPr>
          <p:cNvPr id="17" name="Picture 2" descr="C:\Users\Paul Gordy\Desktop\Arduino-BOT pics and videos\2010-11-08 01.02.24.jpg"/>
          <p:cNvPicPr>
            <a:picLocks noChangeAspect="1" noChangeArrowheads="1"/>
          </p:cNvPicPr>
          <p:nvPr/>
        </p:nvPicPr>
        <p:blipFill>
          <a:blip r:embed="rId3" cstate="print"/>
          <a:srcRect l="28750" t="18750" r="28125" b="16250"/>
          <a:stretch>
            <a:fillRect/>
          </a:stretch>
        </p:blipFill>
        <p:spPr bwMode="auto">
          <a:xfrm>
            <a:off x="171450" y="1654760"/>
            <a:ext cx="2496375" cy="2821989"/>
          </a:xfrm>
          <a:prstGeom prst="rect">
            <a:avLst/>
          </a:prstGeom>
          <a:noFill/>
        </p:spPr>
      </p:pic>
      <p:pic>
        <p:nvPicPr>
          <p:cNvPr id="38915" name="Picture 3"/>
          <p:cNvPicPr>
            <a:picLocks noChangeAspect="1" noChangeArrowheads="1"/>
          </p:cNvPicPr>
          <p:nvPr/>
        </p:nvPicPr>
        <p:blipFill>
          <a:blip r:embed="rId4" cstate="print"/>
          <a:srcRect/>
          <a:stretch>
            <a:fillRect/>
          </a:stretch>
        </p:blipFill>
        <p:spPr bwMode="auto">
          <a:xfrm>
            <a:off x="2967038" y="847725"/>
            <a:ext cx="2581275" cy="3371850"/>
          </a:xfrm>
          <a:prstGeom prst="rect">
            <a:avLst/>
          </a:prstGeom>
          <a:noFill/>
          <a:ln w="9525">
            <a:noFill/>
            <a:miter lim="800000"/>
            <a:headEnd/>
            <a:tailEnd/>
          </a:ln>
        </p:spPr>
      </p:pic>
      <p:sp>
        <p:nvSpPr>
          <p:cNvPr id="26" name="Rectangle 25"/>
          <p:cNvSpPr/>
          <p:nvPr/>
        </p:nvSpPr>
        <p:spPr>
          <a:xfrm>
            <a:off x="2905125" y="4219486"/>
            <a:ext cx="2457450" cy="430887"/>
          </a:xfrm>
          <a:prstGeom prst="rect">
            <a:avLst/>
          </a:prstGeom>
        </p:spPr>
        <p:txBody>
          <a:bodyPr wrap="square">
            <a:spAutoFit/>
          </a:bodyPr>
          <a:lstStyle/>
          <a:p>
            <a:r>
              <a:rPr lang="en-US" sz="1100" dirty="0" smtClean="0">
                <a:hlinkClick r:id="rId5"/>
              </a:rPr>
              <a:t>http://www.youtube.com/watch?v=G3coyUydPU0&amp;feature=player_embedded</a:t>
            </a:r>
            <a:r>
              <a:rPr lang="en-US" sz="1100" dirty="0" smtClean="0"/>
              <a:t> </a:t>
            </a:r>
            <a:endParaRPr lang="en-US" sz="1100" dirty="0"/>
          </a:p>
        </p:txBody>
      </p:sp>
      <p:pic>
        <p:nvPicPr>
          <p:cNvPr id="38917" name="Picture 5" descr="Servo Robot Arm"/>
          <p:cNvPicPr>
            <a:picLocks noChangeAspect="1" noChangeArrowheads="1"/>
          </p:cNvPicPr>
          <p:nvPr/>
        </p:nvPicPr>
        <p:blipFill>
          <a:blip r:embed="rId6" cstate="print"/>
          <a:srcRect/>
          <a:stretch>
            <a:fillRect/>
          </a:stretch>
        </p:blipFill>
        <p:spPr bwMode="auto">
          <a:xfrm>
            <a:off x="5781562" y="865187"/>
            <a:ext cx="3362438" cy="2325688"/>
          </a:xfrm>
          <a:prstGeom prst="rect">
            <a:avLst/>
          </a:prstGeom>
          <a:noFill/>
        </p:spPr>
      </p:pic>
      <p:sp>
        <p:nvSpPr>
          <p:cNvPr id="28" name="TextBox 27"/>
          <p:cNvSpPr txBox="1"/>
          <p:nvPr/>
        </p:nvSpPr>
        <p:spPr>
          <a:xfrm>
            <a:off x="6457950" y="447675"/>
            <a:ext cx="2047875" cy="400110"/>
          </a:xfrm>
          <a:prstGeom prst="rect">
            <a:avLst/>
          </a:prstGeom>
          <a:noFill/>
        </p:spPr>
        <p:txBody>
          <a:bodyPr wrap="square" rtlCol="0">
            <a:spAutoFit/>
          </a:bodyPr>
          <a:lstStyle/>
          <a:p>
            <a:r>
              <a:rPr lang="en-US" sz="2000" b="1" dirty="0" smtClean="0">
                <a:solidFill>
                  <a:srgbClr val="FF0000"/>
                </a:solidFill>
              </a:rPr>
              <a:t>Robot Arms</a:t>
            </a:r>
            <a:endParaRPr lang="en-US" sz="2000" b="1" dirty="0">
              <a:solidFill>
                <a:srgbClr val="FF0000"/>
              </a:solidFill>
            </a:endParaRPr>
          </a:p>
        </p:txBody>
      </p:sp>
      <p:sp>
        <p:nvSpPr>
          <p:cNvPr id="29" name="Rectangle 28"/>
          <p:cNvSpPr/>
          <p:nvPr/>
        </p:nvSpPr>
        <p:spPr>
          <a:xfrm>
            <a:off x="5705475" y="3251627"/>
            <a:ext cx="3438525" cy="261610"/>
          </a:xfrm>
          <a:prstGeom prst="rect">
            <a:avLst/>
          </a:prstGeom>
        </p:spPr>
        <p:txBody>
          <a:bodyPr wrap="square">
            <a:spAutoFit/>
          </a:bodyPr>
          <a:lstStyle/>
          <a:p>
            <a:r>
              <a:rPr lang="en-US" sz="1100" dirty="0" smtClean="0">
                <a:hlinkClick r:id="rId7"/>
              </a:rPr>
              <a:t>http://www.societyofrobots.com/robot_arm_tutorial.shtml</a:t>
            </a:r>
            <a:r>
              <a:rPr lang="en-US" sz="1100" dirty="0" smtClean="0"/>
              <a:t> </a:t>
            </a:r>
            <a:endParaRPr lang="en-US" sz="1100" dirty="0"/>
          </a:p>
        </p:txBody>
      </p:sp>
      <p:pic>
        <p:nvPicPr>
          <p:cNvPr id="38919" name="Picture 7" descr="http://2bfly.com/assets/controlandlinkage.png"/>
          <p:cNvPicPr>
            <a:picLocks noChangeAspect="1" noChangeArrowheads="1"/>
          </p:cNvPicPr>
          <p:nvPr/>
        </p:nvPicPr>
        <p:blipFill>
          <a:blip r:embed="rId8" cstate="print"/>
          <a:srcRect t="23791"/>
          <a:stretch>
            <a:fillRect/>
          </a:stretch>
        </p:blipFill>
        <p:spPr bwMode="auto">
          <a:xfrm>
            <a:off x="3943350" y="4962525"/>
            <a:ext cx="5200650" cy="1609726"/>
          </a:xfrm>
          <a:prstGeom prst="rect">
            <a:avLst/>
          </a:prstGeom>
          <a:noFill/>
        </p:spPr>
      </p:pic>
      <p:sp>
        <p:nvSpPr>
          <p:cNvPr id="30" name="TextBox 29"/>
          <p:cNvSpPr txBox="1"/>
          <p:nvPr/>
        </p:nvSpPr>
        <p:spPr>
          <a:xfrm>
            <a:off x="3924300" y="4648200"/>
            <a:ext cx="5219700" cy="400110"/>
          </a:xfrm>
          <a:prstGeom prst="rect">
            <a:avLst/>
          </a:prstGeom>
          <a:noFill/>
        </p:spPr>
        <p:txBody>
          <a:bodyPr wrap="square" rtlCol="0">
            <a:spAutoFit/>
          </a:bodyPr>
          <a:lstStyle/>
          <a:p>
            <a:pPr algn="ctr"/>
            <a:r>
              <a:rPr lang="en-US" sz="2000" b="1" dirty="0" smtClean="0">
                <a:solidFill>
                  <a:srgbClr val="FF0000"/>
                </a:solidFill>
              </a:rPr>
              <a:t>RC Airplanes – Moving Control Surfaces</a:t>
            </a:r>
            <a:endParaRPr lang="en-US" sz="2000" b="1" dirty="0">
              <a:solidFill>
                <a:srgbClr val="FF0000"/>
              </a:solidFill>
            </a:endParaRPr>
          </a:p>
        </p:txBody>
      </p:sp>
      <p:sp>
        <p:nvSpPr>
          <p:cNvPr id="31" name="TextBox 30"/>
          <p:cNvSpPr txBox="1"/>
          <p:nvPr/>
        </p:nvSpPr>
        <p:spPr>
          <a:xfrm>
            <a:off x="0" y="6519446"/>
            <a:ext cx="3105150" cy="338554"/>
          </a:xfrm>
          <a:prstGeom prst="rect">
            <a:avLst/>
          </a:prstGeom>
          <a:noFill/>
        </p:spPr>
        <p:txBody>
          <a:bodyPr wrap="square" rtlCol="0">
            <a:spAutoFit/>
          </a:bodyPr>
          <a:lstStyle/>
          <a:p>
            <a:pPr algn="ctr"/>
            <a:r>
              <a:rPr lang="en-US" sz="1600" b="1" dirty="0" smtClean="0">
                <a:solidFill>
                  <a:srgbClr val="FF0000"/>
                </a:solidFill>
              </a:rPr>
              <a:t>(bottom of robot shows 2 servos)</a:t>
            </a:r>
            <a:endParaRPr lang="en-US" sz="1600" b="1" dirty="0">
              <a:solidFill>
                <a:srgbClr val="FF0000"/>
              </a:solidFill>
            </a:endParaRPr>
          </a:p>
        </p:txBody>
      </p:sp>
      <p:sp>
        <p:nvSpPr>
          <p:cNvPr id="32" name="Rectangle 31"/>
          <p:cNvSpPr/>
          <p:nvPr/>
        </p:nvSpPr>
        <p:spPr>
          <a:xfrm>
            <a:off x="5657850" y="6596390"/>
            <a:ext cx="3486150" cy="261610"/>
          </a:xfrm>
          <a:prstGeom prst="rect">
            <a:avLst/>
          </a:prstGeom>
        </p:spPr>
        <p:txBody>
          <a:bodyPr wrap="square">
            <a:spAutoFit/>
          </a:bodyPr>
          <a:lstStyle/>
          <a:p>
            <a:r>
              <a:rPr lang="en-US" sz="1050" dirty="0" smtClean="0">
                <a:hlinkClick r:id="rId9"/>
              </a:rPr>
              <a:t>http://2bfly.com/knowledgebase/airplanes/control-surfaces/</a:t>
            </a:r>
            <a:r>
              <a:rPr lang="en-US" sz="1050" dirty="0" smtClean="0"/>
              <a:t> </a:t>
            </a:r>
            <a:endParaRPr lang="en-US" sz="105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029"/>
          <p:cNvSpPr>
            <a:spLocks noChangeArrowheads="1"/>
          </p:cNvSpPr>
          <p:nvPr/>
        </p:nvSpPr>
        <p:spPr bwMode="auto">
          <a:xfrm>
            <a:off x="0" y="455010"/>
            <a:ext cx="9144000" cy="5286571"/>
          </a:xfrm>
          <a:prstGeom prst="rect">
            <a:avLst/>
          </a:prstGeom>
          <a:noFill/>
          <a:ln w="9525">
            <a:noFill/>
            <a:miter lim="800000"/>
            <a:headEnd/>
            <a:tailEnd/>
          </a:ln>
        </p:spPr>
        <p:txBody>
          <a:bodyPr/>
          <a:lstStyle/>
          <a:p>
            <a:pPr marL="228600" indent="-228600">
              <a:lnSpc>
                <a:spcPct val="90000"/>
              </a:lnSpc>
              <a:spcBef>
                <a:spcPct val="20000"/>
              </a:spcBef>
              <a:tabLst>
                <a:tab pos="228600" algn="l"/>
                <a:tab pos="685800" algn="l"/>
              </a:tabLst>
            </a:pPr>
            <a:r>
              <a:rPr lang="en-US" b="1" u="sng" dirty="0">
                <a:solidFill>
                  <a:schemeClr val="accent2"/>
                </a:solidFill>
              </a:rPr>
              <a:t>Types of servos</a:t>
            </a:r>
          </a:p>
          <a:p>
            <a:pPr marL="228600" indent="-228600">
              <a:lnSpc>
                <a:spcPct val="90000"/>
              </a:lnSpc>
              <a:spcBef>
                <a:spcPct val="20000"/>
              </a:spcBef>
              <a:tabLst>
                <a:tab pos="228600" algn="l"/>
                <a:tab pos="685800" algn="l"/>
              </a:tabLst>
            </a:pPr>
            <a:r>
              <a:rPr lang="en-US" sz="2000" dirty="0">
                <a:solidFill>
                  <a:schemeClr val="accent2"/>
                </a:solidFill>
              </a:rPr>
              <a:t>There are two types of servos:</a:t>
            </a:r>
          </a:p>
          <a:p>
            <a:pPr marL="228600" indent="-228600">
              <a:lnSpc>
                <a:spcPct val="90000"/>
              </a:lnSpc>
              <a:spcBef>
                <a:spcPct val="20000"/>
              </a:spcBef>
              <a:buFontTx/>
              <a:buChar char="•"/>
              <a:tabLst>
                <a:tab pos="228600" algn="l"/>
                <a:tab pos="685800" algn="l"/>
              </a:tabLst>
            </a:pPr>
            <a:r>
              <a:rPr lang="en-US" sz="2000" b="1" u="sng" dirty="0">
                <a:solidFill>
                  <a:schemeClr val="accent2"/>
                </a:solidFill>
              </a:rPr>
              <a:t>Unmodified servos</a:t>
            </a:r>
            <a:r>
              <a:rPr lang="en-US" sz="2000" b="1" dirty="0">
                <a:solidFill>
                  <a:schemeClr val="accent2"/>
                </a:solidFill>
              </a:rPr>
              <a:t> </a:t>
            </a:r>
            <a:r>
              <a:rPr lang="en-US" sz="2000" dirty="0">
                <a:solidFill>
                  <a:schemeClr val="accent2"/>
                </a:solidFill>
              </a:rPr>
              <a:t>– the servo can turn over a certain range, such as 180</a:t>
            </a:r>
            <a:r>
              <a:rPr lang="en-US" sz="2000" dirty="0">
                <a:solidFill>
                  <a:schemeClr val="accent2"/>
                </a:solidFill>
                <a:cs typeface="Times New Roman" pitchFamily="18" charset="0"/>
              </a:rPr>
              <a:t>º</a:t>
            </a:r>
          </a:p>
          <a:p>
            <a:pPr marL="685800" lvl="1" indent="-228600">
              <a:lnSpc>
                <a:spcPct val="80000"/>
              </a:lnSpc>
              <a:spcBef>
                <a:spcPct val="20000"/>
              </a:spcBef>
              <a:buFontTx/>
              <a:buChar char="–"/>
              <a:tabLst>
                <a:tab pos="228600" algn="l"/>
                <a:tab pos="685800" algn="l"/>
              </a:tabLst>
            </a:pPr>
            <a:r>
              <a:rPr lang="en-US" sz="2000" dirty="0" smtClean="0">
                <a:solidFill>
                  <a:schemeClr val="accent2"/>
                </a:solidFill>
                <a:cs typeface="Times New Roman" pitchFamily="18" charset="0"/>
              </a:rPr>
              <a:t>Used commonly on </a:t>
            </a:r>
            <a:r>
              <a:rPr lang="en-US" sz="2000" dirty="0">
                <a:solidFill>
                  <a:schemeClr val="accent2"/>
                </a:solidFill>
                <a:cs typeface="Times New Roman" pitchFamily="18" charset="0"/>
              </a:rPr>
              <a:t>RC (radio control) cars and airplanes for steering, moving control flaps, etc.</a:t>
            </a:r>
          </a:p>
          <a:p>
            <a:pPr marL="685800" lvl="1" indent="-228600">
              <a:lnSpc>
                <a:spcPct val="80000"/>
              </a:lnSpc>
              <a:spcBef>
                <a:spcPct val="20000"/>
              </a:spcBef>
              <a:buFontTx/>
              <a:buChar char="–"/>
              <a:tabLst>
                <a:tab pos="228600" algn="l"/>
                <a:tab pos="685800" algn="l"/>
              </a:tabLst>
            </a:pPr>
            <a:r>
              <a:rPr lang="en-US" sz="2000" dirty="0" smtClean="0">
                <a:solidFill>
                  <a:schemeClr val="accent2"/>
                </a:solidFill>
                <a:cs typeface="Times New Roman" pitchFamily="18" charset="0"/>
              </a:rPr>
              <a:t>Available online or in local hobby </a:t>
            </a:r>
            <a:r>
              <a:rPr lang="en-US" sz="2000" dirty="0">
                <a:solidFill>
                  <a:schemeClr val="accent2"/>
                </a:solidFill>
                <a:cs typeface="Times New Roman" pitchFamily="18" charset="0"/>
              </a:rPr>
              <a:t>stores, such </a:t>
            </a:r>
            <a:r>
              <a:rPr lang="en-US" sz="2000" dirty="0" smtClean="0">
                <a:solidFill>
                  <a:schemeClr val="accent2"/>
                </a:solidFill>
                <a:cs typeface="Times New Roman" pitchFamily="18" charset="0"/>
              </a:rPr>
              <a:t>as Debbie’s RC World</a:t>
            </a:r>
            <a:endParaRPr lang="en-US" sz="2000" dirty="0">
              <a:solidFill>
                <a:schemeClr val="accent2"/>
              </a:solidFill>
              <a:cs typeface="Times New Roman" pitchFamily="18" charset="0"/>
            </a:endParaRPr>
          </a:p>
          <a:p>
            <a:pPr marL="685800" lvl="1" indent="-228600">
              <a:lnSpc>
                <a:spcPct val="80000"/>
              </a:lnSpc>
              <a:spcBef>
                <a:spcPct val="20000"/>
              </a:spcBef>
              <a:buFontTx/>
              <a:buChar char="–"/>
              <a:tabLst>
                <a:tab pos="228600" algn="l"/>
                <a:tab pos="685800" algn="l"/>
              </a:tabLst>
            </a:pPr>
            <a:r>
              <a:rPr lang="en-US" sz="2000" dirty="0">
                <a:solidFill>
                  <a:schemeClr val="accent2"/>
                </a:solidFill>
                <a:cs typeface="Times New Roman" pitchFamily="18" charset="0"/>
              </a:rPr>
              <a:t>The </a:t>
            </a:r>
            <a:r>
              <a:rPr lang="en-US" sz="2000" b="1" u="sng" dirty="0">
                <a:solidFill>
                  <a:schemeClr val="accent2"/>
                </a:solidFill>
                <a:cs typeface="Times New Roman" pitchFamily="18" charset="0"/>
              </a:rPr>
              <a:t>servo position</a:t>
            </a:r>
            <a:r>
              <a:rPr lang="en-US" sz="2000" dirty="0">
                <a:solidFill>
                  <a:schemeClr val="accent2"/>
                </a:solidFill>
                <a:cs typeface="Times New Roman" pitchFamily="18" charset="0"/>
              </a:rPr>
              <a:t> is controlled by varying the pulse width of a control signal (see below)</a:t>
            </a:r>
          </a:p>
          <a:p>
            <a:pPr marL="685800" lvl="1" indent="-228600">
              <a:spcBef>
                <a:spcPct val="20000"/>
              </a:spcBef>
              <a:buFontTx/>
              <a:buChar char="–"/>
              <a:tabLst>
                <a:tab pos="228600" algn="l"/>
                <a:tab pos="685800" algn="l"/>
              </a:tabLst>
            </a:pPr>
            <a:endParaRPr lang="en-US" sz="2000" dirty="0">
              <a:solidFill>
                <a:schemeClr val="accent2"/>
              </a:solidFill>
              <a:cs typeface="Times New Roman" pitchFamily="18" charset="0"/>
            </a:endParaRPr>
          </a:p>
          <a:p>
            <a:pPr marL="685800" lvl="1" indent="-228600">
              <a:spcBef>
                <a:spcPct val="20000"/>
              </a:spcBef>
              <a:tabLst>
                <a:tab pos="228600" algn="l"/>
                <a:tab pos="685800" algn="l"/>
              </a:tabLst>
            </a:pPr>
            <a:endParaRPr lang="en-US" sz="2000" dirty="0">
              <a:solidFill>
                <a:schemeClr val="accent2"/>
              </a:solidFill>
              <a:cs typeface="Times New Roman" pitchFamily="18" charset="0"/>
            </a:endParaRPr>
          </a:p>
          <a:p>
            <a:pPr marL="685800" lvl="1" indent="-228600">
              <a:spcBef>
                <a:spcPct val="20000"/>
              </a:spcBef>
              <a:tabLst>
                <a:tab pos="228600" algn="l"/>
                <a:tab pos="685800" algn="l"/>
              </a:tabLst>
            </a:pPr>
            <a:endParaRPr lang="en-US" sz="2000" dirty="0" smtClean="0">
              <a:solidFill>
                <a:schemeClr val="accent2"/>
              </a:solidFill>
              <a:cs typeface="Times New Roman" pitchFamily="18" charset="0"/>
            </a:endParaRPr>
          </a:p>
          <a:p>
            <a:pPr marL="685800" lvl="1" indent="-228600">
              <a:spcBef>
                <a:spcPct val="20000"/>
              </a:spcBef>
              <a:tabLst>
                <a:tab pos="228600" algn="l"/>
                <a:tab pos="685800" algn="l"/>
              </a:tabLst>
            </a:pPr>
            <a:endParaRPr lang="en-US" sz="1200" dirty="0">
              <a:solidFill>
                <a:schemeClr val="accent2"/>
              </a:solidFill>
              <a:cs typeface="Times New Roman" pitchFamily="18" charset="0"/>
            </a:endParaRPr>
          </a:p>
          <a:p>
            <a:pPr marL="228600" indent="-228600">
              <a:lnSpc>
                <a:spcPct val="80000"/>
              </a:lnSpc>
              <a:spcBef>
                <a:spcPct val="20000"/>
              </a:spcBef>
              <a:buFontTx/>
              <a:buChar char="•"/>
              <a:tabLst>
                <a:tab pos="228600" algn="l"/>
                <a:tab pos="685800" algn="l"/>
              </a:tabLst>
            </a:pPr>
            <a:r>
              <a:rPr lang="en-US" sz="2000" b="1" u="sng" dirty="0">
                <a:solidFill>
                  <a:schemeClr val="accent2"/>
                </a:solidFill>
                <a:cs typeface="Times New Roman" pitchFamily="18" charset="0"/>
              </a:rPr>
              <a:t>Modified servos</a:t>
            </a:r>
            <a:endParaRPr lang="en-US" sz="2000" b="1" u="sng" dirty="0">
              <a:solidFill>
                <a:schemeClr val="accent2"/>
              </a:solidFill>
            </a:endParaRPr>
          </a:p>
          <a:p>
            <a:pPr marL="685800" lvl="1" indent="-228600">
              <a:lnSpc>
                <a:spcPct val="80000"/>
              </a:lnSpc>
              <a:spcBef>
                <a:spcPct val="20000"/>
              </a:spcBef>
              <a:buFontTx/>
              <a:buChar char="–"/>
              <a:tabLst>
                <a:tab pos="228600" algn="l"/>
                <a:tab pos="685800" algn="l"/>
              </a:tabLst>
            </a:pPr>
            <a:r>
              <a:rPr lang="en-US" sz="2000" dirty="0" smtClean="0">
                <a:solidFill>
                  <a:schemeClr val="accent2"/>
                </a:solidFill>
              </a:rPr>
              <a:t>Servo </a:t>
            </a:r>
            <a:r>
              <a:rPr lang="en-US" sz="2000" dirty="0">
                <a:solidFill>
                  <a:schemeClr val="accent2"/>
                </a:solidFill>
              </a:rPr>
              <a:t>has been modified internally so that it will turn continuously.</a:t>
            </a:r>
          </a:p>
          <a:p>
            <a:pPr marL="685800" lvl="1" indent="-228600">
              <a:lnSpc>
                <a:spcPct val="80000"/>
              </a:lnSpc>
              <a:spcBef>
                <a:spcPct val="20000"/>
              </a:spcBef>
              <a:buFontTx/>
              <a:buChar char="–"/>
              <a:tabLst>
                <a:tab pos="228600" algn="l"/>
                <a:tab pos="685800" algn="l"/>
              </a:tabLst>
            </a:pPr>
            <a:r>
              <a:rPr lang="en-US" sz="2000" dirty="0" smtClean="0">
                <a:solidFill>
                  <a:schemeClr val="accent2"/>
                </a:solidFill>
              </a:rPr>
              <a:t>Commonly used as a </a:t>
            </a:r>
            <a:r>
              <a:rPr lang="en-US" sz="2000" dirty="0">
                <a:solidFill>
                  <a:schemeClr val="accent2"/>
                </a:solidFill>
              </a:rPr>
              <a:t>drive motor for a robot, such as the </a:t>
            </a:r>
            <a:r>
              <a:rPr lang="en-US" sz="2000" dirty="0" err="1" smtClean="0">
                <a:solidFill>
                  <a:schemeClr val="accent2"/>
                </a:solidFill>
              </a:rPr>
              <a:t>Arduino</a:t>
            </a:r>
            <a:r>
              <a:rPr lang="en-US" sz="2000" dirty="0" smtClean="0">
                <a:solidFill>
                  <a:schemeClr val="accent2"/>
                </a:solidFill>
              </a:rPr>
              <a:t>-BOT</a:t>
            </a:r>
            <a:r>
              <a:rPr lang="en-US" sz="2000" dirty="0">
                <a:solidFill>
                  <a:schemeClr val="accent2"/>
                </a:solidFill>
              </a:rPr>
              <a:t>.</a:t>
            </a:r>
          </a:p>
          <a:p>
            <a:pPr marL="685800" lvl="1" indent="-228600">
              <a:lnSpc>
                <a:spcPct val="80000"/>
              </a:lnSpc>
              <a:spcBef>
                <a:spcPct val="20000"/>
              </a:spcBef>
              <a:buFontTx/>
              <a:buChar char="–"/>
              <a:tabLst>
                <a:tab pos="228600" algn="l"/>
                <a:tab pos="685800" algn="l"/>
              </a:tabLst>
            </a:pPr>
            <a:r>
              <a:rPr lang="en-US" sz="2000" dirty="0">
                <a:solidFill>
                  <a:schemeClr val="accent2"/>
                </a:solidFill>
              </a:rPr>
              <a:t>The </a:t>
            </a:r>
            <a:r>
              <a:rPr lang="en-US" sz="2000" b="1" u="sng" dirty="0">
                <a:solidFill>
                  <a:schemeClr val="accent2"/>
                </a:solidFill>
              </a:rPr>
              <a:t>servo speed</a:t>
            </a:r>
            <a:r>
              <a:rPr lang="en-US" sz="2000" dirty="0">
                <a:solidFill>
                  <a:schemeClr val="accent2"/>
                </a:solidFill>
              </a:rPr>
              <a:t> is controlled by varying the pulse width of a control signal </a:t>
            </a:r>
            <a:r>
              <a:rPr lang="en-US" sz="2000" dirty="0" smtClean="0">
                <a:solidFill>
                  <a:schemeClr val="accent2"/>
                </a:solidFill>
              </a:rPr>
              <a:t>  (</a:t>
            </a:r>
            <a:r>
              <a:rPr lang="en-US" sz="2000" dirty="0">
                <a:solidFill>
                  <a:schemeClr val="accent2"/>
                </a:solidFill>
              </a:rPr>
              <a:t>see below)</a:t>
            </a:r>
          </a:p>
        </p:txBody>
      </p:sp>
      <p:grpSp>
        <p:nvGrpSpPr>
          <p:cNvPr id="2" name="Group 120"/>
          <p:cNvGrpSpPr/>
          <p:nvPr/>
        </p:nvGrpSpPr>
        <p:grpSpPr>
          <a:xfrm>
            <a:off x="567558" y="2948153"/>
            <a:ext cx="4977179" cy="1197446"/>
            <a:chOff x="362607" y="2932387"/>
            <a:chExt cx="4977179" cy="1197446"/>
          </a:xfrm>
        </p:grpSpPr>
        <p:sp>
          <p:nvSpPr>
            <p:cNvPr id="4159" name="Line 1032"/>
            <p:cNvSpPr>
              <a:spLocks noChangeShapeType="1"/>
            </p:cNvSpPr>
            <p:nvPr/>
          </p:nvSpPr>
          <p:spPr bwMode="auto">
            <a:xfrm>
              <a:off x="1873725" y="3209751"/>
              <a:ext cx="929919" cy="0"/>
            </a:xfrm>
            <a:prstGeom prst="line">
              <a:avLst/>
            </a:prstGeom>
            <a:noFill/>
            <a:ln w="38100">
              <a:solidFill>
                <a:srgbClr val="FF0000"/>
              </a:solidFill>
              <a:round/>
              <a:headEnd/>
              <a:tailEnd/>
            </a:ln>
          </p:spPr>
          <p:txBody>
            <a:bodyPr/>
            <a:lstStyle/>
            <a:p>
              <a:endParaRPr lang="en-US"/>
            </a:p>
          </p:txBody>
        </p:sp>
        <p:sp>
          <p:nvSpPr>
            <p:cNvPr id="4160" name="Line 1033"/>
            <p:cNvSpPr>
              <a:spLocks noChangeShapeType="1"/>
            </p:cNvSpPr>
            <p:nvPr/>
          </p:nvSpPr>
          <p:spPr bwMode="auto">
            <a:xfrm flipV="1">
              <a:off x="2803644" y="3026117"/>
              <a:ext cx="0" cy="183634"/>
            </a:xfrm>
            <a:prstGeom prst="line">
              <a:avLst/>
            </a:prstGeom>
            <a:noFill/>
            <a:ln w="38100">
              <a:solidFill>
                <a:srgbClr val="FF0000"/>
              </a:solidFill>
              <a:round/>
              <a:headEnd/>
              <a:tailEnd/>
            </a:ln>
          </p:spPr>
          <p:txBody>
            <a:bodyPr/>
            <a:lstStyle/>
            <a:p>
              <a:endParaRPr lang="en-US"/>
            </a:p>
          </p:txBody>
        </p:sp>
        <p:sp>
          <p:nvSpPr>
            <p:cNvPr id="4161" name="Line 1034"/>
            <p:cNvSpPr>
              <a:spLocks noChangeShapeType="1"/>
            </p:cNvSpPr>
            <p:nvPr/>
          </p:nvSpPr>
          <p:spPr bwMode="auto">
            <a:xfrm>
              <a:off x="2803644" y="3026117"/>
              <a:ext cx="169076" cy="0"/>
            </a:xfrm>
            <a:prstGeom prst="line">
              <a:avLst/>
            </a:prstGeom>
            <a:noFill/>
            <a:ln w="38100">
              <a:solidFill>
                <a:srgbClr val="FF0000"/>
              </a:solidFill>
              <a:round/>
              <a:headEnd/>
              <a:tailEnd/>
            </a:ln>
          </p:spPr>
          <p:txBody>
            <a:bodyPr/>
            <a:lstStyle/>
            <a:p>
              <a:endParaRPr lang="en-US"/>
            </a:p>
          </p:txBody>
        </p:sp>
        <p:sp>
          <p:nvSpPr>
            <p:cNvPr id="4162" name="Line 1035"/>
            <p:cNvSpPr>
              <a:spLocks noChangeShapeType="1"/>
            </p:cNvSpPr>
            <p:nvPr/>
          </p:nvSpPr>
          <p:spPr bwMode="auto">
            <a:xfrm>
              <a:off x="2972720" y="3026117"/>
              <a:ext cx="0" cy="183634"/>
            </a:xfrm>
            <a:prstGeom prst="line">
              <a:avLst/>
            </a:prstGeom>
            <a:noFill/>
            <a:ln w="38100">
              <a:solidFill>
                <a:srgbClr val="FF0000"/>
              </a:solidFill>
              <a:round/>
              <a:headEnd/>
              <a:tailEnd/>
            </a:ln>
          </p:spPr>
          <p:txBody>
            <a:bodyPr/>
            <a:lstStyle/>
            <a:p>
              <a:endParaRPr lang="en-US"/>
            </a:p>
          </p:txBody>
        </p:sp>
        <p:sp>
          <p:nvSpPr>
            <p:cNvPr id="4163" name="Line 1037"/>
            <p:cNvSpPr>
              <a:spLocks noChangeShapeType="1"/>
            </p:cNvSpPr>
            <p:nvPr/>
          </p:nvSpPr>
          <p:spPr bwMode="auto">
            <a:xfrm>
              <a:off x="2972720" y="3209751"/>
              <a:ext cx="929919" cy="0"/>
            </a:xfrm>
            <a:prstGeom prst="line">
              <a:avLst/>
            </a:prstGeom>
            <a:noFill/>
            <a:ln w="38100">
              <a:solidFill>
                <a:srgbClr val="FF0000"/>
              </a:solidFill>
              <a:round/>
              <a:headEnd/>
              <a:tailEnd/>
            </a:ln>
          </p:spPr>
          <p:txBody>
            <a:bodyPr/>
            <a:lstStyle/>
            <a:p>
              <a:endParaRPr lang="en-US"/>
            </a:p>
          </p:txBody>
        </p:sp>
        <p:sp>
          <p:nvSpPr>
            <p:cNvPr id="4164" name="Line 1038"/>
            <p:cNvSpPr>
              <a:spLocks noChangeShapeType="1"/>
            </p:cNvSpPr>
            <p:nvPr/>
          </p:nvSpPr>
          <p:spPr bwMode="auto">
            <a:xfrm flipV="1">
              <a:off x="3902639" y="3026117"/>
              <a:ext cx="0" cy="183634"/>
            </a:xfrm>
            <a:prstGeom prst="line">
              <a:avLst/>
            </a:prstGeom>
            <a:noFill/>
            <a:ln w="38100">
              <a:solidFill>
                <a:srgbClr val="FF0000"/>
              </a:solidFill>
              <a:round/>
              <a:headEnd/>
              <a:tailEnd/>
            </a:ln>
          </p:spPr>
          <p:txBody>
            <a:bodyPr/>
            <a:lstStyle/>
            <a:p>
              <a:endParaRPr lang="en-US"/>
            </a:p>
          </p:txBody>
        </p:sp>
        <p:sp>
          <p:nvSpPr>
            <p:cNvPr id="4165" name="Line 1039"/>
            <p:cNvSpPr>
              <a:spLocks noChangeShapeType="1"/>
            </p:cNvSpPr>
            <p:nvPr/>
          </p:nvSpPr>
          <p:spPr bwMode="auto">
            <a:xfrm>
              <a:off x="3902639" y="3026117"/>
              <a:ext cx="169076" cy="0"/>
            </a:xfrm>
            <a:prstGeom prst="line">
              <a:avLst/>
            </a:prstGeom>
            <a:noFill/>
            <a:ln w="38100">
              <a:solidFill>
                <a:srgbClr val="FF0000"/>
              </a:solidFill>
              <a:round/>
              <a:headEnd/>
              <a:tailEnd/>
            </a:ln>
          </p:spPr>
          <p:txBody>
            <a:bodyPr/>
            <a:lstStyle/>
            <a:p>
              <a:endParaRPr lang="en-US"/>
            </a:p>
          </p:txBody>
        </p:sp>
        <p:sp>
          <p:nvSpPr>
            <p:cNvPr id="4166" name="Line 1040"/>
            <p:cNvSpPr>
              <a:spLocks noChangeShapeType="1"/>
            </p:cNvSpPr>
            <p:nvPr/>
          </p:nvSpPr>
          <p:spPr bwMode="auto">
            <a:xfrm>
              <a:off x="4071715" y="3026117"/>
              <a:ext cx="0" cy="183634"/>
            </a:xfrm>
            <a:prstGeom prst="line">
              <a:avLst/>
            </a:prstGeom>
            <a:noFill/>
            <a:ln w="38100">
              <a:solidFill>
                <a:srgbClr val="FF0000"/>
              </a:solidFill>
              <a:round/>
              <a:headEnd/>
              <a:tailEnd/>
            </a:ln>
          </p:spPr>
          <p:txBody>
            <a:bodyPr/>
            <a:lstStyle/>
            <a:p>
              <a:endParaRPr lang="en-US"/>
            </a:p>
          </p:txBody>
        </p:sp>
        <p:sp>
          <p:nvSpPr>
            <p:cNvPr id="4167" name="Line 1041"/>
            <p:cNvSpPr>
              <a:spLocks noChangeShapeType="1"/>
            </p:cNvSpPr>
            <p:nvPr/>
          </p:nvSpPr>
          <p:spPr bwMode="auto">
            <a:xfrm>
              <a:off x="4071715" y="3225053"/>
              <a:ext cx="929919" cy="0"/>
            </a:xfrm>
            <a:prstGeom prst="line">
              <a:avLst/>
            </a:prstGeom>
            <a:noFill/>
            <a:ln w="38100">
              <a:solidFill>
                <a:srgbClr val="FF0000"/>
              </a:solidFill>
              <a:round/>
              <a:headEnd/>
              <a:tailEnd/>
            </a:ln>
          </p:spPr>
          <p:txBody>
            <a:bodyPr/>
            <a:lstStyle/>
            <a:p>
              <a:endParaRPr lang="en-US"/>
            </a:p>
          </p:txBody>
        </p:sp>
        <p:sp>
          <p:nvSpPr>
            <p:cNvPr id="4168" name="Line 1042"/>
            <p:cNvSpPr>
              <a:spLocks noChangeShapeType="1"/>
            </p:cNvSpPr>
            <p:nvPr/>
          </p:nvSpPr>
          <p:spPr bwMode="auto">
            <a:xfrm flipV="1">
              <a:off x="5001634" y="3041420"/>
              <a:ext cx="0" cy="183634"/>
            </a:xfrm>
            <a:prstGeom prst="line">
              <a:avLst/>
            </a:prstGeom>
            <a:noFill/>
            <a:ln w="38100">
              <a:solidFill>
                <a:srgbClr val="FF0000"/>
              </a:solidFill>
              <a:round/>
              <a:headEnd/>
              <a:tailEnd/>
            </a:ln>
          </p:spPr>
          <p:txBody>
            <a:bodyPr/>
            <a:lstStyle/>
            <a:p>
              <a:endParaRPr lang="en-US"/>
            </a:p>
          </p:txBody>
        </p:sp>
        <p:sp>
          <p:nvSpPr>
            <p:cNvPr id="4169" name="Line 1043"/>
            <p:cNvSpPr>
              <a:spLocks noChangeShapeType="1"/>
            </p:cNvSpPr>
            <p:nvPr/>
          </p:nvSpPr>
          <p:spPr bwMode="auto">
            <a:xfrm>
              <a:off x="5001634" y="3041420"/>
              <a:ext cx="169076" cy="0"/>
            </a:xfrm>
            <a:prstGeom prst="line">
              <a:avLst/>
            </a:prstGeom>
            <a:noFill/>
            <a:ln w="38100">
              <a:solidFill>
                <a:srgbClr val="FF0000"/>
              </a:solidFill>
              <a:round/>
              <a:headEnd/>
              <a:tailEnd/>
            </a:ln>
          </p:spPr>
          <p:txBody>
            <a:bodyPr/>
            <a:lstStyle/>
            <a:p>
              <a:endParaRPr lang="en-US"/>
            </a:p>
          </p:txBody>
        </p:sp>
        <p:sp>
          <p:nvSpPr>
            <p:cNvPr id="4170" name="Line 1044"/>
            <p:cNvSpPr>
              <a:spLocks noChangeShapeType="1"/>
            </p:cNvSpPr>
            <p:nvPr/>
          </p:nvSpPr>
          <p:spPr bwMode="auto">
            <a:xfrm>
              <a:off x="5170710" y="3041420"/>
              <a:ext cx="0" cy="183634"/>
            </a:xfrm>
            <a:prstGeom prst="line">
              <a:avLst/>
            </a:prstGeom>
            <a:noFill/>
            <a:ln w="38100">
              <a:solidFill>
                <a:srgbClr val="FF0000"/>
              </a:solidFill>
              <a:round/>
              <a:headEnd/>
              <a:tailEnd/>
            </a:ln>
          </p:spPr>
          <p:txBody>
            <a:bodyPr/>
            <a:lstStyle/>
            <a:p>
              <a:endParaRPr lang="en-US"/>
            </a:p>
          </p:txBody>
        </p:sp>
        <p:sp>
          <p:nvSpPr>
            <p:cNvPr id="4171" name="Line 1049"/>
            <p:cNvSpPr>
              <a:spLocks noChangeShapeType="1"/>
            </p:cNvSpPr>
            <p:nvPr/>
          </p:nvSpPr>
          <p:spPr bwMode="auto">
            <a:xfrm>
              <a:off x="1873725" y="3577018"/>
              <a:ext cx="929919" cy="0"/>
            </a:xfrm>
            <a:prstGeom prst="line">
              <a:avLst/>
            </a:prstGeom>
            <a:noFill/>
            <a:ln w="38100">
              <a:solidFill>
                <a:srgbClr val="FF0000"/>
              </a:solidFill>
              <a:round/>
              <a:headEnd/>
              <a:tailEnd/>
            </a:ln>
          </p:spPr>
          <p:txBody>
            <a:bodyPr/>
            <a:lstStyle/>
            <a:p>
              <a:endParaRPr lang="en-US"/>
            </a:p>
          </p:txBody>
        </p:sp>
        <p:sp>
          <p:nvSpPr>
            <p:cNvPr id="4172" name="Line 1050"/>
            <p:cNvSpPr>
              <a:spLocks noChangeShapeType="1"/>
            </p:cNvSpPr>
            <p:nvPr/>
          </p:nvSpPr>
          <p:spPr bwMode="auto">
            <a:xfrm flipV="1">
              <a:off x="2803644" y="3393384"/>
              <a:ext cx="0" cy="183634"/>
            </a:xfrm>
            <a:prstGeom prst="line">
              <a:avLst/>
            </a:prstGeom>
            <a:noFill/>
            <a:ln w="38100">
              <a:solidFill>
                <a:srgbClr val="FF0000"/>
              </a:solidFill>
              <a:round/>
              <a:headEnd/>
              <a:tailEnd/>
            </a:ln>
          </p:spPr>
          <p:txBody>
            <a:bodyPr/>
            <a:lstStyle/>
            <a:p>
              <a:endParaRPr lang="en-US"/>
            </a:p>
          </p:txBody>
        </p:sp>
        <p:sp>
          <p:nvSpPr>
            <p:cNvPr id="4173" name="Line 1051"/>
            <p:cNvSpPr>
              <a:spLocks noChangeShapeType="1"/>
            </p:cNvSpPr>
            <p:nvPr/>
          </p:nvSpPr>
          <p:spPr bwMode="auto">
            <a:xfrm>
              <a:off x="2803644" y="3393384"/>
              <a:ext cx="253614" cy="0"/>
            </a:xfrm>
            <a:prstGeom prst="line">
              <a:avLst/>
            </a:prstGeom>
            <a:noFill/>
            <a:ln w="38100">
              <a:solidFill>
                <a:srgbClr val="FF0000"/>
              </a:solidFill>
              <a:round/>
              <a:headEnd/>
              <a:tailEnd/>
            </a:ln>
          </p:spPr>
          <p:txBody>
            <a:bodyPr/>
            <a:lstStyle/>
            <a:p>
              <a:endParaRPr lang="en-US"/>
            </a:p>
          </p:txBody>
        </p:sp>
        <p:sp>
          <p:nvSpPr>
            <p:cNvPr id="4174" name="Line 1052"/>
            <p:cNvSpPr>
              <a:spLocks noChangeShapeType="1"/>
            </p:cNvSpPr>
            <p:nvPr/>
          </p:nvSpPr>
          <p:spPr bwMode="auto">
            <a:xfrm>
              <a:off x="3057258" y="3393384"/>
              <a:ext cx="0" cy="183634"/>
            </a:xfrm>
            <a:prstGeom prst="line">
              <a:avLst/>
            </a:prstGeom>
            <a:noFill/>
            <a:ln w="38100">
              <a:solidFill>
                <a:srgbClr val="FF0000"/>
              </a:solidFill>
              <a:round/>
              <a:headEnd/>
              <a:tailEnd/>
            </a:ln>
          </p:spPr>
          <p:txBody>
            <a:bodyPr/>
            <a:lstStyle/>
            <a:p>
              <a:endParaRPr lang="en-US"/>
            </a:p>
          </p:txBody>
        </p:sp>
        <p:sp>
          <p:nvSpPr>
            <p:cNvPr id="4175" name="Line 1065"/>
            <p:cNvSpPr>
              <a:spLocks noChangeShapeType="1"/>
            </p:cNvSpPr>
            <p:nvPr/>
          </p:nvSpPr>
          <p:spPr bwMode="auto">
            <a:xfrm>
              <a:off x="1873725" y="3944286"/>
              <a:ext cx="929919" cy="0"/>
            </a:xfrm>
            <a:prstGeom prst="line">
              <a:avLst/>
            </a:prstGeom>
            <a:noFill/>
            <a:ln w="38100">
              <a:solidFill>
                <a:srgbClr val="FF0000"/>
              </a:solidFill>
              <a:round/>
              <a:headEnd/>
              <a:tailEnd/>
            </a:ln>
          </p:spPr>
          <p:txBody>
            <a:bodyPr/>
            <a:lstStyle/>
            <a:p>
              <a:endParaRPr lang="en-US"/>
            </a:p>
          </p:txBody>
        </p:sp>
        <p:sp>
          <p:nvSpPr>
            <p:cNvPr id="4176" name="Line 1066"/>
            <p:cNvSpPr>
              <a:spLocks noChangeShapeType="1"/>
            </p:cNvSpPr>
            <p:nvPr/>
          </p:nvSpPr>
          <p:spPr bwMode="auto">
            <a:xfrm flipV="1">
              <a:off x="2803644" y="3760652"/>
              <a:ext cx="0" cy="183634"/>
            </a:xfrm>
            <a:prstGeom prst="line">
              <a:avLst/>
            </a:prstGeom>
            <a:noFill/>
            <a:ln w="38100">
              <a:solidFill>
                <a:srgbClr val="FF0000"/>
              </a:solidFill>
              <a:round/>
              <a:headEnd/>
              <a:tailEnd/>
            </a:ln>
          </p:spPr>
          <p:txBody>
            <a:bodyPr/>
            <a:lstStyle/>
            <a:p>
              <a:endParaRPr lang="en-US"/>
            </a:p>
          </p:txBody>
        </p:sp>
        <p:sp>
          <p:nvSpPr>
            <p:cNvPr id="4177" name="Line 1067"/>
            <p:cNvSpPr>
              <a:spLocks noChangeShapeType="1"/>
            </p:cNvSpPr>
            <p:nvPr/>
          </p:nvSpPr>
          <p:spPr bwMode="auto">
            <a:xfrm>
              <a:off x="2803644" y="3760652"/>
              <a:ext cx="338152" cy="0"/>
            </a:xfrm>
            <a:prstGeom prst="line">
              <a:avLst/>
            </a:prstGeom>
            <a:noFill/>
            <a:ln w="38100">
              <a:solidFill>
                <a:srgbClr val="FF0000"/>
              </a:solidFill>
              <a:round/>
              <a:headEnd/>
              <a:tailEnd/>
            </a:ln>
          </p:spPr>
          <p:txBody>
            <a:bodyPr/>
            <a:lstStyle/>
            <a:p>
              <a:endParaRPr lang="en-US"/>
            </a:p>
          </p:txBody>
        </p:sp>
        <p:sp>
          <p:nvSpPr>
            <p:cNvPr id="4178" name="Line 1068"/>
            <p:cNvSpPr>
              <a:spLocks noChangeShapeType="1"/>
            </p:cNvSpPr>
            <p:nvPr/>
          </p:nvSpPr>
          <p:spPr bwMode="auto">
            <a:xfrm>
              <a:off x="3141796" y="3760652"/>
              <a:ext cx="0" cy="183634"/>
            </a:xfrm>
            <a:prstGeom prst="line">
              <a:avLst/>
            </a:prstGeom>
            <a:noFill/>
            <a:ln w="38100">
              <a:solidFill>
                <a:srgbClr val="FF0000"/>
              </a:solidFill>
              <a:round/>
              <a:headEnd/>
              <a:tailEnd/>
            </a:ln>
          </p:spPr>
          <p:txBody>
            <a:bodyPr/>
            <a:lstStyle/>
            <a:p>
              <a:endParaRPr lang="en-US"/>
            </a:p>
          </p:txBody>
        </p:sp>
        <p:sp>
          <p:nvSpPr>
            <p:cNvPr id="4179" name="Line 1081"/>
            <p:cNvSpPr>
              <a:spLocks noChangeShapeType="1"/>
            </p:cNvSpPr>
            <p:nvPr/>
          </p:nvSpPr>
          <p:spPr bwMode="auto">
            <a:xfrm>
              <a:off x="3057258" y="3577018"/>
              <a:ext cx="845381" cy="0"/>
            </a:xfrm>
            <a:prstGeom prst="line">
              <a:avLst/>
            </a:prstGeom>
            <a:noFill/>
            <a:ln w="38100">
              <a:solidFill>
                <a:srgbClr val="FF0000"/>
              </a:solidFill>
              <a:round/>
              <a:headEnd/>
              <a:tailEnd/>
            </a:ln>
          </p:spPr>
          <p:txBody>
            <a:bodyPr/>
            <a:lstStyle/>
            <a:p>
              <a:endParaRPr lang="en-US"/>
            </a:p>
          </p:txBody>
        </p:sp>
        <p:sp>
          <p:nvSpPr>
            <p:cNvPr id="4180" name="Line 1085"/>
            <p:cNvSpPr>
              <a:spLocks noChangeShapeType="1"/>
            </p:cNvSpPr>
            <p:nvPr/>
          </p:nvSpPr>
          <p:spPr bwMode="auto">
            <a:xfrm>
              <a:off x="3141796" y="3944286"/>
              <a:ext cx="760843" cy="0"/>
            </a:xfrm>
            <a:prstGeom prst="line">
              <a:avLst/>
            </a:prstGeom>
            <a:noFill/>
            <a:ln w="38100">
              <a:solidFill>
                <a:srgbClr val="FF0000"/>
              </a:solidFill>
              <a:round/>
              <a:headEnd/>
              <a:tailEnd/>
            </a:ln>
          </p:spPr>
          <p:txBody>
            <a:bodyPr/>
            <a:lstStyle/>
            <a:p>
              <a:endParaRPr lang="en-US"/>
            </a:p>
          </p:txBody>
        </p:sp>
        <p:sp>
          <p:nvSpPr>
            <p:cNvPr id="4181" name="Line 1105"/>
            <p:cNvSpPr>
              <a:spLocks noChangeShapeType="1"/>
            </p:cNvSpPr>
            <p:nvPr/>
          </p:nvSpPr>
          <p:spPr bwMode="auto">
            <a:xfrm flipV="1">
              <a:off x="3902639" y="3393384"/>
              <a:ext cx="0" cy="183634"/>
            </a:xfrm>
            <a:prstGeom prst="line">
              <a:avLst/>
            </a:prstGeom>
            <a:noFill/>
            <a:ln w="38100">
              <a:solidFill>
                <a:srgbClr val="FF0000"/>
              </a:solidFill>
              <a:round/>
              <a:headEnd/>
              <a:tailEnd/>
            </a:ln>
          </p:spPr>
          <p:txBody>
            <a:bodyPr/>
            <a:lstStyle/>
            <a:p>
              <a:endParaRPr lang="en-US"/>
            </a:p>
          </p:txBody>
        </p:sp>
        <p:sp>
          <p:nvSpPr>
            <p:cNvPr id="4182" name="Line 1106"/>
            <p:cNvSpPr>
              <a:spLocks noChangeShapeType="1"/>
            </p:cNvSpPr>
            <p:nvPr/>
          </p:nvSpPr>
          <p:spPr bwMode="auto">
            <a:xfrm>
              <a:off x="3902639" y="3393384"/>
              <a:ext cx="253614" cy="0"/>
            </a:xfrm>
            <a:prstGeom prst="line">
              <a:avLst/>
            </a:prstGeom>
            <a:noFill/>
            <a:ln w="38100">
              <a:solidFill>
                <a:srgbClr val="FF0000"/>
              </a:solidFill>
              <a:round/>
              <a:headEnd/>
              <a:tailEnd/>
            </a:ln>
          </p:spPr>
          <p:txBody>
            <a:bodyPr/>
            <a:lstStyle/>
            <a:p>
              <a:endParaRPr lang="en-US"/>
            </a:p>
          </p:txBody>
        </p:sp>
        <p:sp>
          <p:nvSpPr>
            <p:cNvPr id="4183" name="Line 1107"/>
            <p:cNvSpPr>
              <a:spLocks noChangeShapeType="1"/>
            </p:cNvSpPr>
            <p:nvPr/>
          </p:nvSpPr>
          <p:spPr bwMode="auto">
            <a:xfrm>
              <a:off x="4156253" y="3393384"/>
              <a:ext cx="0" cy="183634"/>
            </a:xfrm>
            <a:prstGeom prst="line">
              <a:avLst/>
            </a:prstGeom>
            <a:noFill/>
            <a:ln w="38100">
              <a:solidFill>
                <a:srgbClr val="FF0000"/>
              </a:solidFill>
              <a:round/>
              <a:headEnd/>
              <a:tailEnd/>
            </a:ln>
          </p:spPr>
          <p:txBody>
            <a:bodyPr/>
            <a:lstStyle/>
            <a:p>
              <a:endParaRPr lang="en-US"/>
            </a:p>
          </p:txBody>
        </p:sp>
        <p:sp>
          <p:nvSpPr>
            <p:cNvPr id="4184" name="Line 1108"/>
            <p:cNvSpPr>
              <a:spLocks noChangeShapeType="1"/>
            </p:cNvSpPr>
            <p:nvPr/>
          </p:nvSpPr>
          <p:spPr bwMode="auto">
            <a:xfrm flipV="1">
              <a:off x="3902639" y="3760652"/>
              <a:ext cx="0" cy="183634"/>
            </a:xfrm>
            <a:prstGeom prst="line">
              <a:avLst/>
            </a:prstGeom>
            <a:noFill/>
            <a:ln w="38100">
              <a:solidFill>
                <a:srgbClr val="FF0000"/>
              </a:solidFill>
              <a:round/>
              <a:headEnd/>
              <a:tailEnd/>
            </a:ln>
          </p:spPr>
          <p:txBody>
            <a:bodyPr/>
            <a:lstStyle/>
            <a:p>
              <a:endParaRPr lang="en-US"/>
            </a:p>
          </p:txBody>
        </p:sp>
        <p:sp>
          <p:nvSpPr>
            <p:cNvPr id="4185" name="Line 1109"/>
            <p:cNvSpPr>
              <a:spLocks noChangeShapeType="1"/>
            </p:cNvSpPr>
            <p:nvPr/>
          </p:nvSpPr>
          <p:spPr bwMode="auto">
            <a:xfrm>
              <a:off x="3902639" y="3760652"/>
              <a:ext cx="338152" cy="0"/>
            </a:xfrm>
            <a:prstGeom prst="line">
              <a:avLst/>
            </a:prstGeom>
            <a:noFill/>
            <a:ln w="38100">
              <a:solidFill>
                <a:srgbClr val="FF0000"/>
              </a:solidFill>
              <a:round/>
              <a:headEnd/>
              <a:tailEnd/>
            </a:ln>
          </p:spPr>
          <p:txBody>
            <a:bodyPr/>
            <a:lstStyle/>
            <a:p>
              <a:endParaRPr lang="en-US"/>
            </a:p>
          </p:txBody>
        </p:sp>
        <p:sp>
          <p:nvSpPr>
            <p:cNvPr id="4186" name="Line 1110"/>
            <p:cNvSpPr>
              <a:spLocks noChangeShapeType="1"/>
            </p:cNvSpPr>
            <p:nvPr/>
          </p:nvSpPr>
          <p:spPr bwMode="auto">
            <a:xfrm>
              <a:off x="4240791" y="3760652"/>
              <a:ext cx="0" cy="183634"/>
            </a:xfrm>
            <a:prstGeom prst="line">
              <a:avLst/>
            </a:prstGeom>
            <a:noFill/>
            <a:ln w="38100">
              <a:solidFill>
                <a:srgbClr val="FF0000"/>
              </a:solidFill>
              <a:round/>
              <a:headEnd/>
              <a:tailEnd/>
            </a:ln>
          </p:spPr>
          <p:txBody>
            <a:bodyPr/>
            <a:lstStyle/>
            <a:p>
              <a:endParaRPr lang="en-US"/>
            </a:p>
          </p:txBody>
        </p:sp>
        <p:sp>
          <p:nvSpPr>
            <p:cNvPr id="4187" name="Line 1111"/>
            <p:cNvSpPr>
              <a:spLocks noChangeShapeType="1"/>
            </p:cNvSpPr>
            <p:nvPr/>
          </p:nvSpPr>
          <p:spPr bwMode="auto">
            <a:xfrm>
              <a:off x="4156253" y="3577018"/>
              <a:ext cx="845381" cy="0"/>
            </a:xfrm>
            <a:prstGeom prst="line">
              <a:avLst/>
            </a:prstGeom>
            <a:noFill/>
            <a:ln w="38100">
              <a:solidFill>
                <a:srgbClr val="FF0000"/>
              </a:solidFill>
              <a:round/>
              <a:headEnd/>
              <a:tailEnd/>
            </a:ln>
          </p:spPr>
          <p:txBody>
            <a:bodyPr/>
            <a:lstStyle/>
            <a:p>
              <a:endParaRPr lang="en-US"/>
            </a:p>
          </p:txBody>
        </p:sp>
        <p:sp>
          <p:nvSpPr>
            <p:cNvPr id="4188" name="Line 1112"/>
            <p:cNvSpPr>
              <a:spLocks noChangeShapeType="1"/>
            </p:cNvSpPr>
            <p:nvPr/>
          </p:nvSpPr>
          <p:spPr bwMode="auto">
            <a:xfrm>
              <a:off x="4240791" y="3944286"/>
              <a:ext cx="760843" cy="0"/>
            </a:xfrm>
            <a:prstGeom prst="line">
              <a:avLst/>
            </a:prstGeom>
            <a:noFill/>
            <a:ln w="38100">
              <a:solidFill>
                <a:srgbClr val="FF0000"/>
              </a:solidFill>
              <a:round/>
              <a:headEnd/>
              <a:tailEnd/>
            </a:ln>
          </p:spPr>
          <p:txBody>
            <a:bodyPr/>
            <a:lstStyle/>
            <a:p>
              <a:endParaRPr lang="en-US"/>
            </a:p>
          </p:txBody>
        </p:sp>
        <p:sp>
          <p:nvSpPr>
            <p:cNvPr id="4189" name="Line 1113"/>
            <p:cNvSpPr>
              <a:spLocks noChangeShapeType="1"/>
            </p:cNvSpPr>
            <p:nvPr/>
          </p:nvSpPr>
          <p:spPr bwMode="auto">
            <a:xfrm flipV="1">
              <a:off x="5001634" y="3393384"/>
              <a:ext cx="0" cy="183634"/>
            </a:xfrm>
            <a:prstGeom prst="line">
              <a:avLst/>
            </a:prstGeom>
            <a:noFill/>
            <a:ln w="38100">
              <a:solidFill>
                <a:srgbClr val="FF0000"/>
              </a:solidFill>
              <a:round/>
              <a:headEnd/>
              <a:tailEnd/>
            </a:ln>
          </p:spPr>
          <p:txBody>
            <a:bodyPr/>
            <a:lstStyle/>
            <a:p>
              <a:endParaRPr lang="en-US"/>
            </a:p>
          </p:txBody>
        </p:sp>
        <p:sp>
          <p:nvSpPr>
            <p:cNvPr id="4190" name="Line 1114"/>
            <p:cNvSpPr>
              <a:spLocks noChangeShapeType="1"/>
            </p:cNvSpPr>
            <p:nvPr/>
          </p:nvSpPr>
          <p:spPr bwMode="auto">
            <a:xfrm>
              <a:off x="5001634" y="3393384"/>
              <a:ext cx="253614" cy="0"/>
            </a:xfrm>
            <a:prstGeom prst="line">
              <a:avLst/>
            </a:prstGeom>
            <a:noFill/>
            <a:ln w="38100">
              <a:solidFill>
                <a:srgbClr val="FF0000"/>
              </a:solidFill>
              <a:round/>
              <a:headEnd/>
              <a:tailEnd/>
            </a:ln>
          </p:spPr>
          <p:txBody>
            <a:bodyPr/>
            <a:lstStyle/>
            <a:p>
              <a:endParaRPr lang="en-US"/>
            </a:p>
          </p:txBody>
        </p:sp>
        <p:sp>
          <p:nvSpPr>
            <p:cNvPr id="4191" name="Line 1115"/>
            <p:cNvSpPr>
              <a:spLocks noChangeShapeType="1"/>
            </p:cNvSpPr>
            <p:nvPr/>
          </p:nvSpPr>
          <p:spPr bwMode="auto">
            <a:xfrm>
              <a:off x="5255248" y="3393384"/>
              <a:ext cx="0" cy="183634"/>
            </a:xfrm>
            <a:prstGeom prst="line">
              <a:avLst/>
            </a:prstGeom>
            <a:noFill/>
            <a:ln w="38100">
              <a:solidFill>
                <a:srgbClr val="FF0000"/>
              </a:solidFill>
              <a:round/>
              <a:headEnd/>
              <a:tailEnd/>
            </a:ln>
          </p:spPr>
          <p:txBody>
            <a:bodyPr/>
            <a:lstStyle/>
            <a:p>
              <a:endParaRPr lang="en-US"/>
            </a:p>
          </p:txBody>
        </p:sp>
        <p:sp>
          <p:nvSpPr>
            <p:cNvPr id="4192" name="Line 1116"/>
            <p:cNvSpPr>
              <a:spLocks noChangeShapeType="1"/>
            </p:cNvSpPr>
            <p:nvPr/>
          </p:nvSpPr>
          <p:spPr bwMode="auto">
            <a:xfrm flipV="1">
              <a:off x="5001634" y="3760652"/>
              <a:ext cx="0" cy="183634"/>
            </a:xfrm>
            <a:prstGeom prst="line">
              <a:avLst/>
            </a:prstGeom>
            <a:noFill/>
            <a:ln w="38100">
              <a:solidFill>
                <a:srgbClr val="FF0000"/>
              </a:solidFill>
              <a:round/>
              <a:headEnd/>
              <a:tailEnd/>
            </a:ln>
          </p:spPr>
          <p:txBody>
            <a:bodyPr/>
            <a:lstStyle/>
            <a:p>
              <a:endParaRPr lang="en-US"/>
            </a:p>
          </p:txBody>
        </p:sp>
        <p:sp>
          <p:nvSpPr>
            <p:cNvPr id="4193" name="Line 1117"/>
            <p:cNvSpPr>
              <a:spLocks noChangeShapeType="1"/>
            </p:cNvSpPr>
            <p:nvPr/>
          </p:nvSpPr>
          <p:spPr bwMode="auto">
            <a:xfrm>
              <a:off x="5001634" y="3760652"/>
              <a:ext cx="338152" cy="0"/>
            </a:xfrm>
            <a:prstGeom prst="line">
              <a:avLst/>
            </a:prstGeom>
            <a:noFill/>
            <a:ln w="38100">
              <a:solidFill>
                <a:srgbClr val="FF0000"/>
              </a:solidFill>
              <a:round/>
              <a:headEnd/>
              <a:tailEnd/>
            </a:ln>
          </p:spPr>
          <p:txBody>
            <a:bodyPr/>
            <a:lstStyle/>
            <a:p>
              <a:endParaRPr lang="en-US"/>
            </a:p>
          </p:txBody>
        </p:sp>
        <p:sp>
          <p:nvSpPr>
            <p:cNvPr id="4194" name="Line 1118"/>
            <p:cNvSpPr>
              <a:spLocks noChangeShapeType="1"/>
            </p:cNvSpPr>
            <p:nvPr/>
          </p:nvSpPr>
          <p:spPr bwMode="auto">
            <a:xfrm>
              <a:off x="5339786" y="3760652"/>
              <a:ext cx="0" cy="183634"/>
            </a:xfrm>
            <a:prstGeom prst="line">
              <a:avLst/>
            </a:prstGeom>
            <a:noFill/>
            <a:ln w="38100">
              <a:solidFill>
                <a:srgbClr val="FF0000"/>
              </a:solidFill>
              <a:round/>
              <a:headEnd/>
              <a:tailEnd/>
            </a:ln>
          </p:spPr>
          <p:txBody>
            <a:bodyPr/>
            <a:lstStyle/>
            <a:p>
              <a:endParaRPr lang="en-US"/>
            </a:p>
          </p:txBody>
        </p:sp>
        <p:sp>
          <p:nvSpPr>
            <p:cNvPr id="4195" name="Text Box 1129"/>
            <p:cNvSpPr txBox="1">
              <a:spLocks noChangeArrowheads="1"/>
            </p:cNvSpPr>
            <p:nvPr/>
          </p:nvSpPr>
          <p:spPr bwMode="auto">
            <a:xfrm>
              <a:off x="588042" y="2932387"/>
              <a:ext cx="1100756" cy="405525"/>
            </a:xfrm>
            <a:prstGeom prst="rect">
              <a:avLst/>
            </a:prstGeom>
            <a:noFill/>
            <a:ln w="9525">
              <a:noFill/>
              <a:miter lim="800000"/>
              <a:headEnd/>
              <a:tailEnd/>
            </a:ln>
          </p:spPr>
          <p:txBody>
            <a:bodyPr wrap="none">
              <a:spAutoFit/>
            </a:bodyPr>
            <a:lstStyle/>
            <a:p>
              <a:r>
                <a:rPr lang="en-US" sz="1600" b="1">
                  <a:solidFill>
                    <a:srgbClr val="FF0000"/>
                  </a:solidFill>
                </a:rPr>
                <a:t>0 degrees</a:t>
              </a:r>
            </a:p>
          </p:txBody>
        </p:sp>
        <p:sp>
          <p:nvSpPr>
            <p:cNvPr id="4196" name="Text Box 1130"/>
            <p:cNvSpPr txBox="1">
              <a:spLocks noChangeArrowheads="1"/>
            </p:cNvSpPr>
            <p:nvPr/>
          </p:nvSpPr>
          <p:spPr bwMode="auto">
            <a:xfrm>
              <a:off x="475324" y="3318783"/>
              <a:ext cx="1213474" cy="405525"/>
            </a:xfrm>
            <a:prstGeom prst="rect">
              <a:avLst/>
            </a:prstGeom>
            <a:noFill/>
            <a:ln w="9525">
              <a:noFill/>
              <a:miter lim="800000"/>
              <a:headEnd/>
              <a:tailEnd/>
            </a:ln>
          </p:spPr>
          <p:txBody>
            <a:bodyPr wrap="none">
              <a:spAutoFit/>
            </a:bodyPr>
            <a:lstStyle/>
            <a:p>
              <a:r>
                <a:rPr lang="en-US" sz="1600" b="1">
                  <a:solidFill>
                    <a:srgbClr val="FF0000"/>
                  </a:solidFill>
                </a:rPr>
                <a:t>90 degrees</a:t>
              </a:r>
            </a:p>
          </p:txBody>
        </p:sp>
        <p:sp>
          <p:nvSpPr>
            <p:cNvPr id="4197" name="Text Box 1131"/>
            <p:cNvSpPr txBox="1">
              <a:spLocks noChangeArrowheads="1"/>
            </p:cNvSpPr>
            <p:nvPr/>
          </p:nvSpPr>
          <p:spPr bwMode="auto">
            <a:xfrm>
              <a:off x="362607" y="3724308"/>
              <a:ext cx="1326191" cy="405525"/>
            </a:xfrm>
            <a:prstGeom prst="rect">
              <a:avLst/>
            </a:prstGeom>
            <a:noFill/>
            <a:ln w="9525">
              <a:noFill/>
              <a:miter lim="800000"/>
              <a:headEnd/>
              <a:tailEnd/>
            </a:ln>
          </p:spPr>
          <p:txBody>
            <a:bodyPr wrap="none">
              <a:spAutoFit/>
            </a:bodyPr>
            <a:lstStyle/>
            <a:p>
              <a:r>
                <a:rPr lang="en-US" sz="1600" b="1">
                  <a:solidFill>
                    <a:srgbClr val="FF0000"/>
                  </a:solidFill>
                </a:rPr>
                <a:t>180 degrees</a:t>
              </a:r>
            </a:p>
          </p:txBody>
        </p:sp>
      </p:grpSp>
      <p:sp>
        <p:nvSpPr>
          <p:cNvPr id="4208" name="Text Box 1143"/>
          <p:cNvSpPr txBox="1">
            <a:spLocks noChangeArrowheads="1"/>
          </p:cNvSpPr>
          <p:nvPr/>
        </p:nvSpPr>
        <p:spPr bwMode="auto">
          <a:xfrm>
            <a:off x="7199624" y="4183392"/>
            <a:ext cx="503706" cy="405525"/>
          </a:xfrm>
          <a:prstGeom prst="rect">
            <a:avLst/>
          </a:prstGeom>
          <a:noFill/>
          <a:ln w="9525">
            <a:noFill/>
            <a:miter lim="800000"/>
            <a:headEnd/>
            <a:tailEnd/>
          </a:ln>
        </p:spPr>
        <p:txBody>
          <a:bodyPr wrap="none">
            <a:spAutoFit/>
          </a:bodyPr>
          <a:lstStyle/>
          <a:p>
            <a:r>
              <a:rPr lang="en-US" sz="1600" b="1">
                <a:solidFill>
                  <a:srgbClr val="FF0000"/>
                </a:solidFill>
              </a:rPr>
              <a:t>90</a:t>
            </a:r>
            <a:r>
              <a:rPr lang="en-US" sz="1600" b="1">
                <a:solidFill>
                  <a:srgbClr val="FF0000"/>
                </a:solidFill>
                <a:cs typeface="Times New Roman" pitchFamily="18" charset="0"/>
              </a:rPr>
              <a:t>º</a:t>
            </a:r>
            <a:endParaRPr lang="en-US" sz="1600" b="1">
              <a:solidFill>
                <a:srgbClr val="FF0000"/>
              </a:solidFill>
            </a:endParaRPr>
          </a:p>
        </p:txBody>
      </p:sp>
      <p:grpSp>
        <p:nvGrpSpPr>
          <p:cNvPr id="3" name="Group 121"/>
          <p:cNvGrpSpPr/>
          <p:nvPr/>
        </p:nvGrpSpPr>
        <p:grpSpPr>
          <a:xfrm>
            <a:off x="5762477" y="2822028"/>
            <a:ext cx="3381523" cy="1629750"/>
            <a:chOff x="5762477" y="2932387"/>
            <a:chExt cx="3381523" cy="1629750"/>
          </a:xfrm>
        </p:grpSpPr>
        <p:sp>
          <p:nvSpPr>
            <p:cNvPr id="4198" name="Rectangle 1132"/>
            <p:cNvSpPr>
              <a:spLocks noChangeArrowheads="1"/>
            </p:cNvSpPr>
            <p:nvPr/>
          </p:nvSpPr>
          <p:spPr bwMode="auto">
            <a:xfrm>
              <a:off x="6185167" y="3337912"/>
              <a:ext cx="422690" cy="79192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9" name="AutoShape 1134"/>
            <p:cNvSpPr>
              <a:spLocks noChangeArrowheads="1"/>
            </p:cNvSpPr>
            <p:nvPr/>
          </p:nvSpPr>
          <p:spPr bwMode="auto">
            <a:xfrm>
              <a:off x="5762477" y="3485201"/>
              <a:ext cx="676305" cy="91817"/>
            </a:xfrm>
            <a:prstGeom prst="roundRect">
              <a:avLst>
                <a:gd name="adj" fmla="val 50000"/>
              </a:avLst>
            </a:prstGeom>
            <a:solidFill>
              <a:schemeClr val="bg2"/>
            </a:solidFill>
            <a:ln w="9525">
              <a:solidFill>
                <a:schemeClr val="tx1"/>
              </a:solidFill>
              <a:round/>
              <a:headEnd/>
              <a:tailEnd/>
            </a:ln>
          </p:spPr>
          <p:txBody>
            <a:bodyPr wrap="none" anchor="ctr"/>
            <a:lstStyle/>
            <a:p>
              <a:endParaRPr lang="en-US"/>
            </a:p>
          </p:txBody>
        </p:sp>
        <p:sp>
          <p:nvSpPr>
            <p:cNvPr id="4200" name="Oval 1135"/>
            <p:cNvSpPr>
              <a:spLocks noChangeArrowheads="1"/>
            </p:cNvSpPr>
            <p:nvPr/>
          </p:nvSpPr>
          <p:spPr bwMode="auto">
            <a:xfrm>
              <a:off x="6354243" y="3485201"/>
              <a:ext cx="84538" cy="91817"/>
            </a:xfrm>
            <a:prstGeom prst="ellipse">
              <a:avLst/>
            </a:prstGeom>
            <a:solidFill>
              <a:schemeClr val="tx1"/>
            </a:solidFill>
            <a:ln w="9525">
              <a:solidFill>
                <a:schemeClr val="tx1"/>
              </a:solidFill>
              <a:round/>
              <a:headEnd/>
              <a:tailEnd/>
            </a:ln>
          </p:spPr>
          <p:txBody>
            <a:bodyPr wrap="none" anchor="ctr"/>
            <a:lstStyle/>
            <a:p>
              <a:endParaRPr lang="en-US"/>
            </a:p>
          </p:txBody>
        </p:sp>
        <p:sp>
          <p:nvSpPr>
            <p:cNvPr id="4201" name="Rectangle 1136"/>
            <p:cNvSpPr>
              <a:spLocks noChangeArrowheads="1"/>
            </p:cNvSpPr>
            <p:nvPr/>
          </p:nvSpPr>
          <p:spPr bwMode="auto">
            <a:xfrm>
              <a:off x="7199624" y="3364692"/>
              <a:ext cx="422690" cy="79192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202" name="AutoShape 1137"/>
            <p:cNvSpPr>
              <a:spLocks noChangeArrowheads="1"/>
            </p:cNvSpPr>
            <p:nvPr/>
          </p:nvSpPr>
          <p:spPr bwMode="auto">
            <a:xfrm>
              <a:off x="7368700" y="2932387"/>
              <a:ext cx="84538" cy="671411"/>
            </a:xfrm>
            <a:prstGeom prst="roundRect">
              <a:avLst>
                <a:gd name="adj" fmla="val 50000"/>
              </a:avLst>
            </a:prstGeom>
            <a:solidFill>
              <a:schemeClr val="bg2"/>
            </a:solidFill>
            <a:ln w="9525">
              <a:solidFill>
                <a:schemeClr val="tx1"/>
              </a:solidFill>
              <a:round/>
              <a:headEnd/>
              <a:tailEnd/>
            </a:ln>
          </p:spPr>
          <p:txBody>
            <a:bodyPr wrap="none" anchor="ctr"/>
            <a:lstStyle/>
            <a:p>
              <a:endParaRPr lang="en-US"/>
            </a:p>
          </p:txBody>
        </p:sp>
        <p:sp>
          <p:nvSpPr>
            <p:cNvPr id="4203" name="Oval 1138"/>
            <p:cNvSpPr>
              <a:spLocks noChangeArrowheads="1"/>
            </p:cNvSpPr>
            <p:nvPr/>
          </p:nvSpPr>
          <p:spPr bwMode="auto">
            <a:xfrm>
              <a:off x="7368700" y="3511981"/>
              <a:ext cx="84538" cy="91817"/>
            </a:xfrm>
            <a:prstGeom prst="ellipse">
              <a:avLst/>
            </a:prstGeom>
            <a:solidFill>
              <a:schemeClr val="tx1"/>
            </a:solidFill>
            <a:ln w="9525">
              <a:solidFill>
                <a:schemeClr val="tx1"/>
              </a:solidFill>
              <a:round/>
              <a:headEnd/>
              <a:tailEnd/>
            </a:ln>
          </p:spPr>
          <p:txBody>
            <a:bodyPr wrap="none" anchor="ctr"/>
            <a:lstStyle/>
            <a:p>
              <a:endParaRPr lang="en-US"/>
            </a:p>
          </p:txBody>
        </p:sp>
        <p:sp>
          <p:nvSpPr>
            <p:cNvPr id="4204" name="Rectangle 1139"/>
            <p:cNvSpPr>
              <a:spLocks noChangeArrowheads="1"/>
            </p:cNvSpPr>
            <p:nvPr/>
          </p:nvSpPr>
          <p:spPr bwMode="auto">
            <a:xfrm>
              <a:off x="8256350" y="3391472"/>
              <a:ext cx="422690" cy="79192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205" name="AutoShape 1140"/>
            <p:cNvSpPr>
              <a:spLocks noChangeArrowheads="1"/>
            </p:cNvSpPr>
            <p:nvPr/>
          </p:nvSpPr>
          <p:spPr bwMode="auto">
            <a:xfrm>
              <a:off x="8425426" y="3538761"/>
              <a:ext cx="718574" cy="91817"/>
            </a:xfrm>
            <a:prstGeom prst="roundRect">
              <a:avLst>
                <a:gd name="adj" fmla="val 50000"/>
              </a:avLst>
            </a:prstGeom>
            <a:solidFill>
              <a:schemeClr val="bg2"/>
            </a:solidFill>
            <a:ln w="9525">
              <a:solidFill>
                <a:schemeClr val="tx1"/>
              </a:solidFill>
              <a:round/>
              <a:headEnd/>
              <a:tailEnd/>
            </a:ln>
          </p:spPr>
          <p:txBody>
            <a:bodyPr wrap="none" anchor="ctr"/>
            <a:lstStyle/>
            <a:p>
              <a:endParaRPr lang="en-US"/>
            </a:p>
          </p:txBody>
        </p:sp>
        <p:sp>
          <p:nvSpPr>
            <p:cNvPr id="4206" name="Oval 1141"/>
            <p:cNvSpPr>
              <a:spLocks noChangeArrowheads="1"/>
            </p:cNvSpPr>
            <p:nvPr/>
          </p:nvSpPr>
          <p:spPr bwMode="auto">
            <a:xfrm>
              <a:off x="8425426" y="3538761"/>
              <a:ext cx="84538" cy="91817"/>
            </a:xfrm>
            <a:prstGeom prst="ellipse">
              <a:avLst/>
            </a:prstGeom>
            <a:solidFill>
              <a:schemeClr val="tx1"/>
            </a:solidFill>
            <a:ln w="9525">
              <a:solidFill>
                <a:schemeClr val="tx1"/>
              </a:solidFill>
              <a:round/>
              <a:headEnd/>
              <a:tailEnd/>
            </a:ln>
          </p:spPr>
          <p:txBody>
            <a:bodyPr wrap="none" anchor="ctr"/>
            <a:lstStyle/>
            <a:p>
              <a:endParaRPr lang="en-US"/>
            </a:p>
          </p:txBody>
        </p:sp>
        <p:sp>
          <p:nvSpPr>
            <p:cNvPr id="4207" name="Text Box 1142"/>
            <p:cNvSpPr txBox="1">
              <a:spLocks noChangeArrowheads="1"/>
            </p:cNvSpPr>
            <p:nvPr/>
          </p:nvSpPr>
          <p:spPr bwMode="auto">
            <a:xfrm>
              <a:off x="6243287" y="4129832"/>
              <a:ext cx="390989" cy="405525"/>
            </a:xfrm>
            <a:prstGeom prst="rect">
              <a:avLst/>
            </a:prstGeom>
            <a:noFill/>
            <a:ln w="9525">
              <a:noFill/>
              <a:miter lim="800000"/>
              <a:headEnd/>
              <a:tailEnd/>
            </a:ln>
          </p:spPr>
          <p:txBody>
            <a:bodyPr wrap="none">
              <a:spAutoFit/>
            </a:bodyPr>
            <a:lstStyle/>
            <a:p>
              <a:r>
                <a:rPr lang="en-US" sz="1600" b="1">
                  <a:solidFill>
                    <a:srgbClr val="FF0000"/>
                  </a:solidFill>
                </a:rPr>
                <a:t>0</a:t>
              </a:r>
              <a:r>
                <a:rPr lang="en-US" sz="1600" b="1">
                  <a:solidFill>
                    <a:srgbClr val="FF0000"/>
                  </a:solidFill>
                  <a:cs typeface="Times New Roman" pitchFamily="18" charset="0"/>
                </a:rPr>
                <a:t>º</a:t>
              </a:r>
              <a:endParaRPr lang="en-US" sz="1600" b="1">
                <a:solidFill>
                  <a:srgbClr val="FF0000"/>
                </a:solidFill>
              </a:endParaRPr>
            </a:p>
          </p:txBody>
        </p:sp>
        <p:sp>
          <p:nvSpPr>
            <p:cNvPr id="4209" name="Text Box 1144"/>
            <p:cNvSpPr txBox="1">
              <a:spLocks noChangeArrowheads="1"/>
            </p:cNvSpPr>
            <p:nvPr/>
          </p:nvSpPr>
          <p:spPr bwMode="auto">
            <a:xfrm>
              <a:off x="8192947" y="4156612"/>
              <a:ext cx="634036" cy="405525"/>
            </a:xfrm>
            <a:prstGeom prst="rect">
              <a:avLst/>
            </a:prstGeom>
            <a:noFill/>
            <a:ln w="9525">
              <a:noFill/>
              <a:miter lim="800000"/>
              <a:headEnd/>
              <a:tailEnd/>
            </a:ln>
          </p:spPr>
          <p:txBody>
            <a:bodyPr>
              <a:spAutoFit/>
            </a:bodyPr>
            <a:lstStyle/>
            <a:p>
              <a:r>
                <a:rPr lang="en-US" sz="1600" b="1">
                  <a:solidFill>
                    <a:srgbClr val="FF0000"/>
                  </a:solidFill>
                </a:rPr>
                <a:t>180</a:t>
              </a:r>
              <a:r>
                <a:rPr lang="en-US" sz="1600" b="1">
                  <a:solidFill>
                    <a:srgbClr val="FF0000"/>
                  </a:solidFill>
                  <a:cs typeface="Times New Roman" pitchFamily="18" charset="0"/>
                </a:rPr>
                <a:t>º</a:t>
              </a:r>
              <a:endParaRPr lang="en-US" sz="1600" b="1">
                <a:solidFill>
                  <a:srgbClr val="FF0000"/>
                </a:solidFill>
              </a:endParaRPr>
            </a:p>
          </p:txBody>
        </p:sp>
      </p:grpSp>
      <p:grpSp>
        <p:nvGrpSpPr>
          <p:cNvPr id="4" name="Group 116"/>
          <p:cNvGrpSpPr/>
          <p:nvPr/>
        </p:nvGrpSpPr>
        <p:grpSpPr>
          <a:xfrm>
            <a:off x="688427" y="5726002"/>
            <a:ext cx="4872038" cy="993775"/>
            <a:chOff x="578069" y="5505450"/>
            <a:chExt cx="4872038" cy="993775"/>
          </a:xfrm>
        </p:grpSpPr>
        <p:sp>
          <p:nvSpPr>
            <p:cNvPr id="4106" name="Line 1145"/>
            <p:cNvSpPr>
              <a:spLocks noChangeShapeType="1"/>
            </p:cNvSpPr>
            <p:nvPr/>
          </p:nvSpPr>
          <p:spPr bwMode="auto">
            <a:xfrm>
              <a:off x="2325907" y="5735638"/>
              <a:ext cx="838200" cy="0"/>
            </a:xfrm>
            <a:prstGeom prst="line">
              <a:avLst/>
            </a:prstGeom>
            <a:noFill/>
            <a:ln w="38100">
              <a:solidFill>
                <a:srgbClr val="FF0000"/>
              </a:solidFill>
              <a:round/>
              <a:headEnd/>
              <a:tailEnd/>
            </a:ln>
          </p:spPr>
          <p:txBody>
            <a:bodyPr/>
            <a:lstStyle/>
            <a:p>
              <a:endParaRPr lang="en-US"/>
            </a:p>
          </p:txBody>
        </p:sp>
        <p:sp>
          <p:nvSpPr>
            <p:cNvPr id="4107" name="Line 1146"/>
            <p:cNvSpPr>
              <a:spLocks noChangeShapeType="1"/>
            </p:cNvSpPr>
            <p:nvPr/>
          </p:nvSpPr>
          <p:spPr bwMode="auto">
            <a:xfrm flipV="1">
              <a:off x="3164107" y="5583238"/>
              <a:ext cx="0" cy="152400"/>
            </a:xfrm>
            <a:prstGeom prst="line">
              <a:avLst/>
            </a:prstGeom>
            <a:noFill/>
            <a:ln w="38100">
              <a:solidFill>
                <a:srgbClr val="FF0000"/>
              </a:solidFill>
              <a:round/>
              <a:headEnd/>
              <a:tailEnd/>
            </a:ln>
          </p:spPr>
          <p:txBody>
            <a:bodyPr/>
            <a:lstStyle/>
            <a:p>
              <a:endParaRPr lang="en-US"/>
            </a:p>
          </p:txBody>
        </p:sp>
        <p:sp>
          <p:nvSpPr>
            <p:cNvPr id="4108" name="Line 1147"/>
            <p:cNvSpPr>
              <a:spLocks noChangeShapeType="1"/>
            </p:cNvSpPr>
            <p:nvPr/>
          </p:nvSpPr>
          <p:spPr bwMode="auto">
            <a:xfrm>
              <a:off x="3164107" y="5583238"/>
              <a:ext cx="152400" cy="0"/>
            </a:xfrm>
            <a:prstGeom prst="line">
              <a:avLst/>
            </a:prstGeom>
            <a:noFill/>
            <a:ln w="38100">
              <a:solidFill>
                <a:srgbClr val="FF0000"/>
              </a:solidFill>
              <a:round/>
              <a:headEnd/>
              <a:tailEnd/>
            </a:ln>
          </p:spPr>
          <p:txBody>
            <a:bodyPr/>
            <a:lstStyle/>
            <a:p>
              <a:endParaRPr lang="en-US"/>
            </a:p>
          </p:txBody>
        </p:sp>
        <p:sp>
          <p:nvSpPr>
            <p:cNvPr id="4109" name="Line 1148"/>
            <p:cNvSpPr>
              <a:spLocks noChangeShapeType="1"/>
            </p:cNvSpPr>
            <p:nvPr/>
          </p:nvSpPr>
          <p:spPr bwMode="auto">
            <a:xfrm>
              <a:off x="3316507" y="5583238"/>
              <a:ext cx="0" cy="152400"/>
            </a:xfrm>
            <a:prstGeom prst="line">
              <a:avLst/>
            </a:prstGeom>
            <a:noFill/>
            <a:ln w="38100">
              <a:solidFill>
                <a:srgbClr val="FF0000"/>
              </a:solidFill>
              <a:round/>
              <a:headEnd/>
              <a:tailEnd/>
            </a:ln>
          </p:spPr>
          <p:txBody>
            <a:bodyPr/>
            <a:lstStyle/>
            <a:p>
              <a:endParaRPr lang="en-US"/>
            </a:p>
          </p:txBody>
        </p:sp>
        <p:sp>
          <p:nvSpPr>
            <p:cNvPr id="4110" name="Line 1149"/>
            <p:cNvSpPr>
              <a:spLocks noChangeShapeType="1"/>
            </p:cNvSpPr>
            <p:nvPr/>
          </p:nvSpPr>
          <p:spPr bwMode="auto">
            <a:xfrm>
              <a:off x="3316507" y="5735638"/>
              <a:ext cx="838200" cy="0"/>
            </a:xfrm>
            <a:prstGeom prst="line">
              <a:avLst/>
            </a:prstGeom>
            <a:noFill/>
            <a:ln w="38100">
              <a:solidFill>
                <a:srgbClr val="FF0000"/>
              </a:solidFill>
              <a:round/>
              <a:headEnd/>
              <a:tailEnd/>
            </a:ln>
          </p:spPr>
          <p:txBody>
            <a:bodyPr/>
            <a:lstStyle/>
            <a:p>
              <a:endParaRPr lang="en-US"/>
            </a:p>
          </p:txBody>
        </p:sp>
        <p:sp>
          <p:nvSpPr>
            <p:cNvPr id="4111" name="Line 1150"/>
            <p:cNvSpPr>
              <a:spLocks noChangeShapeType="1"/>
            </p:cNvSpPr>
            <p:nvPr/>
          </p:nvSpPr>
          <p:spPr bwMode="auto">
            <a:xfrm flipV="1">
              <a:off x="4154707" y="5583238"/>
              <a:ext cx="0" cy="152400"/>
            </a:xfrm>
            <a:prstGeom prst="line">
              <a:avLst/>
            </a:prstGeom>
            <a:noFill/>
            <a:ln w="38100">
              <a:solidFill>
                <a:srgbClr val="FF0000"/>
              </a:solidFill>
              <a:round/>
              <a:headEnd/>
              <a:tailEnd/>
            </a:ln>
          </p:spPr>
          <p:txBody>
            <a:bodyPr/>
            <a:lstStyle/>
            <a:p>
              <a:endParaRPr lang="en-US"/>
            </a:p>
          </p:txBody>
        </p:sp>
        <p:sp>
          <p:nvSpPr>
            <p:cNvPr id="4112" name="Line 1151"/>
            <p:cNvSpPr>
              <a:spLocks noChangeShapeType="1"/>
            </p:cNvSpPr>
            <p:nvPr/>
          </p:nvSpPr>
          <p:spPr bwMode="auto">
            <a:xfrm>
              <a:off x="4154707" y="5583238"/>
              <a:ext cx="152400" cy="0"/>
            </a:xfrm>
            <a:prstGeom prst="line">
              <a:avLst/>
            </a:prstGeom>
            <a:noFill/>
            <a:ln w="38100">
              <a:solidFill>
                <a:srgbClr val="FF0000"/>
              </a:solidFill>
              <a:round/>
              <a:headEnd/>
              <a:tailEnd/>
            </a:ln>
          </p:spPr>
          <p:txBody>
            <a:bodyPr/>
            <a:lstStyle/>
            <a:p>
              <a:endParaRPr lang="en-US"/>
            </a:p>
          </p:txBody>
        </p:sp>
        <p:sp>
          <p:nvSpPr>
            <p:cNvPr id="4113" name="Line 1152"/>
            <p:cNvSpPr>
              <a:spLocks noChangeShapeType="1"/>
            </p:cNvSpPr>
            <p:nvPr/>
          </p:nvSpPr>
          <p:spPr bwMode="auto">
            <a:xfrm>
              <a:off x="4307107" y="5583238"/>
              <a:ext cx="0" cy="152400"/>
            </a:xfrm>
            <a:prstGeom prst="line">
              <a:avLst/>
            </a:prstGeom>
            <a:noFill/>
            <a:ln w="38100">
              <a:solidFill>
                <a:srgbClr val="FF0000"/>
              </a:solidFill>
              <a:round/>
              <a:headEnd/>
              <a:tailEnd/>
            </a:ln>
          </p:spPr>
          <p:txBody>
            <a:bodyPr/>
            <a:lstStyle/>
            <a:p>
              <a:endParaRPr lang="en-US"/>
            </a:p>
          </p:txBody>
        </p:sp>
        <p:sp>
          <p:nvSpPr>
            <p:cNvPr id="4114" name="Line 1153"/>
            <p:cNvSpPr>
              <a:spLocks noChangeShapeType="1"/>
            </p:cNvSpPr>
            <p:nvPr/>
          </p:nvSpPr>
          <p:spPr bwMode="auto">
            <a:xfrm>
              <a:off x="4307107" y="5748338"/>
              <a:ext cx="838200" cy="0"/>
            </a:xfrm>
            <a:prstGeom prst="line">
              <a:avLst/>
            </a:prstGeom>
            <a:noFill/>
            <a:ln w="38100">
              <a:solidFill>
                <a:srgbClr val="FF0000"/>
              </a:solidFill>
              <a:round/>
              <a:headEnd/>
              <a:tailEnd/>
            </a:ln>
          </p:spPr>
          <p:txBody>
            <a:bodyPr/>
            <a:lstStyle/>
            <a:p>
              <a:endParaRPr lang="en-US"/>
            </a:p>
          </p:txBody>
        </p:sp>
        <p:sp>
          <p:nvSpPr>
            <p:cNvPr id="4115" name="Line 1154"/>
            <p:cNvSpPr>
              <a:spLocks noChangeShapeType="1"/>
            </p:cNvSpPr>
            <p:nvPr/>
          </p:nvSpPr>
          <p:spPr bwMode="auto">
            <a:xfrm flipV="1">
              <a:off x="5145307" y="5595938"/>
              <a:ext cx="0" cy="152400"/>
            </a:xfrm>
            <a:prstGeom prst="line">
              <a:avLst/>
            </a:prstGeom>
            <a:noFill/>
            <a:ln w="38100">
              <a:solidFill>
                <a:srgbClr val="FF0000"/>
              </a:solidFill>
              <a:round/>
              <a:headEnd/>
              <a:tailEnd/>
            </a:ln>
          </p:spPr>
          <p:txBody>
            <a:bodyPr/>
            <a:lstStyle/>
            <a:p>
              <a:endParaRPr lang="en-US"/>
            </a:p>
          </p:txBody>
        </p:sp>
        <p:sp>
          <p:nvSpPr>
            <p:cNvPr id="4116" name="Line 1155"/>
            <p:cNvSpPr>
              <a:spLocks noChangeShapeType="1"/>
            </p:cNvSpPr>
            <p:nvPr/>
          </p:nvSpPr>
          <p:spPr bwMode="auto">
            <a:xfrm>
              <a:off x="5145307" y="5595938"/>
              <a:ext cx="152400" cy="0"/>
            </a:xfrm>
            <a:prstGeom prst="line">
              <a:avLst/>
            </a:prstGeom>
            <a:noFill/>
            <a:ln w="38100">
              <a:solidFill>
                <a:srgbClr val="FF0000"/>
              </a:solidFill>
              <a:round/>
              <a:headEnd/>
              <a:tailEnd/>
            </a:ln>
          </p:spPr>
          <p:txBody>
            <a:bodyPr/>
            <a:lstStyle/>
            <a:p>
              <a:endParaRPr lang="en-US"/>
            </a:p>
          </p:txBody>
        </p:sp>
        <p:sp>
          <p:nvSpPr>
            <p:cNvPr id="4117" name="Line 1156"/>
            <p:cNvSpPr>
              <a:spLocks noChangeShapeType="1"/>
            </p:cNvSpPr>
            <p:nvPr/>
          </p:nvSpPr>
          <p:spPr bwMode="auto">
            <a:xfrm>
              <a:off x="5297707" y="5595938"/>
              <a:ext cx="0" cy="152400"/>
            </a:xfrm>
            <a:prstGeom prst="line">
              <a:avLst/>
            </a:prstGeom>
            <a:noFill/>
            <a:ln w="38100">
              <a:solidFill>
                <a:srgbClr val="FF0000"/>
              </a:solidFill>
              <a:round/>
              <a:headEnd/>
              <a:tailEnd/>
            </a:ln>
          </p:spPr>
          <p:txBody>
            <a:bodyPr/>
            <a:lstStyle/>
            <a:p>
              <a:endParaRPr lang="en-US"/>
            </a:p>
          </p:txBody>
        </p:sp>
        <p:sp>
          <p:nvSpPr>
            <p:cNvPr id="4118" name="Line 1157"/>
            <p:cNvSpPr>
              <a:spLocks noChangeShapeType="1"/>
            </p:cNvSpPr>
            <p:nvPr/>
          </p:nvSpPr>
          <p:spPr bwMode="auto">
            <a:xfrm>
              <a:off x="2325907" y="6040438"/>
              <a:ext cx="838200" cy="0"/>
            </a:xfrm>
            <a:prstGeom prst="line">
              <a:avLst/>
            </a:prstGeom>
            <a:noFill/>
            <a:ln w="38100">
              <a:solidFill>
                <a:srgbClr val="FF0000"/>
              </a:solidFill>
              <a:round/>
              <a:headEnd/>
              <a:tailEnd/>
            </a:ln>
          </p:spPr>
          <p:txBody>
            <a:bodyPr/>
            <a:lstStyle/>
            <a:p>
              <a:endParaRPr lang="en-US"/>
            </a:p>
          </p:txBody>
        </p:sp>
        <p:sp>
          <p:nvSpPr>
            <p:cNvPr id="4119" name="Line 1158"/>
            <p:cNvSpPr>
              <a:spLocks noChangeShapeType="1"/>
            </p:cNvSpPr>
            <p:nvPr/>
          </p:nvSpPr>
          <p:spPr bwMode="auto">
            <a:xfrm flipV="1">
              <a:off x="3164107" y="5888038"/>
              <a:ext cx="0" cy="152400"/>
            </a:xfrm>
            <a:prstGeom prst="line">
              <a:avLst/>
            </a:prstGeom>
            <a:noFill/>
            <a:ln w="38100">
              <a:solidFill>
                <a:srgbClr val="FF0000"/>
              </a:solidFill>
              <a:round/>
              <a:headEnd/>
              <a:tailEnd/>
            </a:ln>
          </p:spPr>
          <p:txBody>
            <a:bodyPr/>
            <a:lstStyle/>
            <a:p>
              <a:endParaRPr lang="en-US"/>
            </a:p>
          </p:txBody>
        </p:sp>
        <p:sp>
          <p:nvSpPr>
            <p:cNvPr id="4120" name="Line 1159"/>
            <p:cNvSpPr>
              <a:spLocks noChangeShapeType="1"/>
            </p:cNvSpPr>
            <p:nvPr/>
          </p:nvSpPr>
          <p:spPr bwMode="auto">
            <a:xfrm>
              <a:off x="3164107" y="5888038"/>
              <a:ext cx="228600" cy="0"/>
            </a:xfrm>
            <a:prstGeom prst="line">
              <a:avLst/>
            </a:prstGeom>
            <a:noFill/>
            <a:ln w="38100">
              <a:solidFill>
                <a:srgbClr val="FF0000"/>
              </a:solidFill>
              <a:round/>
              <a:headEnd/>
              <a:tailEnd/>
            </a:ln>
          </p:spPr>
          <p:txBody>
            <a:bodyPr/>
            <a:lstStyle/>
            <a:p>
              <a:endParaRPr lang="en-US"/>
            </a:p>
          </p:txBody>
        </p:sp>
        <p:sp>
          <p:nvSpPr>
            <p:cNvPr id="4121" name="Line 1160"/>
            <p:cNvSpPr>
              <a:spLocks noChangeShapeType="1"/>
            </p:cNvSpPr>
            <p:nvPr/>
          </p:nvSpPr>
          <p:spPr bwMode="auto">
            <a:xfrm>
              <a:off x="3392707" y="5888038"/>
              <a:ext cx="0" cy="152400"/>
            </a:xfrm>
            <a:prstGeom prst="line">
              <a:avLst/>
            </a:prstGeom>
            <a:noFill/>
            <a:ln w="38100">
              <a:solidFill>
                <a:srgbClr val="FF0000"/>
              </a:solidFill>
              <a:round/>
              <a:headEnd/>
              <a:tailEnd/>
            </a:ln>
          </p:spPr>
          <p:txBody>
            <a:bodyPr/>
            <a:lstStyle/>
            <a:p>
              <a:endParaRPr lang="en-US"/>
            </a:p>
          </p:txBody>
        </p:sp>
        <p:sp>
          <p:nvSpPr>
            <p:cNvPr id="4122" name="Line 1161"/>
            <p:cNvSpPr>
              <a:spLocks noChangeShapeType="1"/>
            </p:cNvSpPr>
            <p:nvPr/>
          </p:nvSpPr>
          <p:spPr bwMode="auto">
            <a:xfrm>
              <a:off x="2325907" y="6345238"/>
              <a:ext cx="838200" cy="0"/>
            </a:xfrm>
            <a:prstGeom prst="line">
              <a:avLst/>
            </a:prstGeom>
            <a:noFill/>
            <a:ln w="38100">
              <a:solidFill>
                <a:srgbClr val="FF0000"/>
              </a:solidFill>
              <a:round/>
              <a:headEnd/>
              <a:tailEnd/>
            </a:ln>
          </p:spPr>
          <p:txBody>
            <a:bodyPr/>
            <a:lstStyle/>
            <a:p>
              <a:endParaRPr lang="en-US"/>
            </a:p>
          </p:txBody>
        </p:sp>
        <p:sp>
          <p:nvSpPr>
            <p:cNvPr id="4123" name="Line 1162"/>
            <p:cNvSpPr>
              <a:spLocks noChangeShapeType="1"/>
            </p:cNvSpPr>
            <p:nvPr/>
          </p:nvSpPr>
          <p:spPr bwMode="auto">
            <a:xfrm flipV="1">
              <a:off x="3164107" y="6192838"/>
              <a:ext cx="0" cy="152400"/>
            </a:xfrm>
            <a:prstGeom prst="line">
              <a:avLst/>
            </a:prstGeom>
            <a:noFill/>
            <a:ln w="38100">
              <a:solidFill>
                <a:srgbClr val="FF0000"/>
              </a:solidFill>
              <a:round/>
              <a:headEnd/>
              <a:tailEnd/>
            </a:ln>
          </p:spPr>
          <p:txBody>
            <a:bodyPr/>
            <a:lstStyle/>
            <a:p>
              <a:endParaRPr lang="en-US"/>
            </a:p>
          </p:txBody>
        </p:sp>
        <p:sp>
          <p:nvSpPr>
            <p:cNvPr id="4124" name="Line 1163"/>
            <p:cNvSpPr>
              <a:spLocks noChangeShapeType="1"/>
            </p:cNvSpPr>
            <p:nvPr/>
          </p:nvSpPr>
          <p:spPr bwMode="auto">
            <a:xfrm>
              <a:off x="3164107" y="6192838"/>
              <a:ext cx="304800" cy="0"/>
            </a:xfrm>
            <a:prstGeom prst="line">
              <a:avLst/>
            </a:prstGeom>
            <a:noFill/>
            <a:ln w="38100">
              <a:solidFill>
                <a:srgbClr val="FF0000"/>
              </a:solidFill>
              <a:round/>
              <a:headEnd/>
              <a:tailEnd/>
            </a:ln>
          </p:spPr>
          <p:txBody>
            <a:bodyPr/>
            <a:lstStyle/>
            <a:p>
              <a:endParaRPr lang="en-US"/>
            </a:p>
          </p:txBody>
        </p:sp>
        <p:sp>
          <p:nvSpPr>
            <p:cNvPr id="4125" name="Line 1164"/>
            <p:cNvSpPr>
              <a:spLocks noChangeShapeType="1"/>
            </p:cNvSpPr>
            <p:nvPr/>
          </p:nvSpPr>
          <p:spPr bwMode="auto">
            <a:xfrm>
              <a:off x="3468907" y="6192838"/>
              <a:ext cx="0" cy="152400"/>
            </a:xfrm>
            <a:prstGeom prst="line">
              <a:avLst/>
            </a:prstGeom>
            <a:noFill/>
            <a:ln w="38100">
              <a:solidFill>
                <a:srgbClr val="FF0000"/>
              </a:solidFill>
              <a:round/>
              <a:headEnd/>
              <a:tailEnd/>
            </a:ln>
          </p:spPr>
          <p:txBody>
            <a:bodyPr/>
            <a:lstStyle/>
            <a:p>
              <a:endParaRPr lang="en-US"/>
            </a:p>
          </p:txBody>
        </p:sp>
        <p:sp>
          <p:nvSpPr>
            <p:cNvPr id="4126" name="Line 1165"/>
            <p:cNvSpPr>
              <a:spLocks noChangeShapeType="1"/>
            </p:cNvSpPr>
            <p:nvPr/>
          </p:nvSpPr>
          <p:spPr bwMode="auto">
            <a:xfrm>
              <a:off x="3392707" y="6040438"/>
              <a:ext cx="762000" cy="0"/>
            </a:xfrm>
            <a:prstGeom prst="line">
              <a:avLst/>
            </a:prstGeom>
            <a:noFill/>
            <a:ln w="38100">
              <a:solidFill>
                <a:srgbClr val="FF0000"/>
              </a:solidFill>
              <a:round/>
              <a:headEnd/>
              <a:tailEnd/>
            </a:ln>
          </p:spPr>
          <p:txBody>
            <a:bodyPr/>
            <a:lstStyle/>
            <a:p>
              <a:endParaRPr lang="en-US"/>
            </a:p>
          </p:txBody>
        </p:sp>
        <p:sp>
          <p:nvSpPr>
            <p:cNvPr id="4127" name="Line 1166"/>
            <p:cNvSpPr>
              <a:spLocks noChangeShapeType="1"/>
            </p:cNvSpPr>
            <p:nvPr/>
          </p:nvSpPr>
          <p:spPr bwMode="auto">
            <a:xfrm>
              <a:off x="3468907" y="6345238"/>
              <a:ext cx="685800" cy="0"/>
            </a:xfrm>
            <a:prstGeom prst="line">
              <a:avLst/>
            </a:prstGeom>
            <a:noFill/>
            <a:ln w="38100">
              <a:solidFill>
                <a:srgbClr val="FF0000"/>
              </a:solidFill>
              <a:round/>
              <a:headEnd/>
              <a:tailEnd/>
            </a:ln>
          </p:spPr>
          <p:txBody>
            <a:bodyPr/>
            <a:lstStyle/>
            <a:p>
              <a:endParaRPr lang="en-US"/>
            </a:p>
          </p:txBody>
        </p:sp>
        <p:sp>
          <p:nvSpPr>
            <p:cNvPr id="4128" name="Line 1167"/>
            <p:cNvSpPr>
              <a:spLocks noChangeShapeType="1"/>
            </p:cNvSpPr>
            <p:nvPr/>
          </p:nvSpPr>
          <p:spPr bwMode="auto">
            <a:xfrm flipV="1">
              <a:off x="4154707" y="5888038"/>
              <a:ext cx="0" cy="152400"/>
            </a:xfrm>
            <a:prstGeom prst="line">
              <a:avLst/>
            </a:prstGeom>
            <a:noFill/>
            <a:ln w="38100">
              <a:solidFill>
                <a:srgbClr val="FF0000"/>
              </a:solidFill>
              <a:round/>
              <a:headEnd/>
              <a:tailEnd/>
            </a:ln>
          </p:spPr>
          <p:txBody>
            <a:bodyPr/>
            <a:lstStyle/>
            <a:p>
              <a:endParaRPr lang="en-US"/>
            </a:p>
          </p:txBody>
        </p:sp>
        <p:sp>
          <p:nvSpPr>
            <p:cNvPr id="4129" name="Line 1168"/>
            <p:cNvSpPr>
              <a:spLocks noChangeShapeType="1"/>
            </p:cNvSpPr>
            <p:nvPr/>
          </p:nvSpPr>
          <p:spPr bwMode="auto">
            <a:xfrm>
              <a:off x="4154707" y="5888038"/>
              <a:ext cx="228600" cy="0"/>
            </a:xfrm>
            <a:prstGeom prst="line">
              <a:avLst/>
            </a:prstGeom>
            <a:noFill/>
            <a:ln w="38100">
              <a:solidFill>
                <a:srgbClr val="FF0000"/>
              </a:solidFill>
              <a:round/>
              <a:headEnd/>
              <a:tailEnd/>
            </a:ln>
          </p:spPr>
          <p:txBody>
            <a:bodyPr/>
            <a:lstStyle/>
            <a:p>
              <a:endParaRPr lang="en-US"/>
            </a:p>
          </p:txBody>
        </p:sp>
        <p:sp>
          <p:nvSpPr>
            <p:cNvPr id="4130" name="Line 1169"/>
            <p:cNvSpPr>
              <a:spLocks noChangeShapeType="1"/>
            </p:cNvSpPr>
            <p:nvPr/>
          </p:nvSpPr>
          <p:spPr bwMode="auto">
            <a:xfrm>
              <a:off x="4383307" y="5888038"/>
              <a:ext cx="0" cy="152400"/>
            </a:xfrm>
            <a:prstGeom prst="line">
              <a:avLst/>
            </a:prstGeom>
            <a:noFill/>
            <a:ln w="38100">
              <a:solidFill>
                <a:srgbClr val="FF0000"/>
              </a:solidFill>
              <a:round/>
              <a:headEnd/>
              <a:tailEnd/>
            </a:ln>
          </p:spPr>
          <p:txBody>
            <a:bodyPr/>
            <a:lstStyle/>
            <a:p>
              <a:endParaRPr lang="en-US"/>
            </a:p>
          </p:txBody>
        </p:sp>
        <p:sp>
          <p:nvSpPr>
            <p:cNvPr id="4131" name="Line 1170"/>
            <p:cNvSpPr>
              <a:spLocks noChangeShapeType="1"/>
            </p:cNvSpPr>
            <p:nvPr/>
          </p:nvSpPr>
          <p:spPr bwMode="auto">
            <a:xfrm flipV="1">
              <a:off x="4154707" y="6192838"/>
              <a:ext cx="0" cy="152400"/>
            </a:xfrm>
            <a:prstGeom prst="line">
              <a:avLst/>
            </a:prstGeom>
            <a:noFill/>
            <a:ln w="38100">
              <a:solidFill>
                <a:srgbClr val="FF0000"/>
              </a:solidFill>
              <a:round/>
              <a:headEnd/>
              <a:tailEnd/>
            </a:ln>
          </p:spPr>
          <p:txBody>
            <a:bodyPr/>
            <a:lstStyle/>
            <a:p>
              <a:endParaRPr lang="en-US"/>
            </a:p>
          </p:txBody>
        </p:sp>
        <p:sp>
          <p:nvSpPr>
            <p:cNvPr id="4132" name="Line 1171"/>
            <p:cNvSpPr>
              <a:spLocks noChangeShapeType="1"/>
            </p:cNvSpPr>
            <p:nvPr/>
          </p:nvSpPr>
          <p:spPr bwMode="auto">
            <a:xfrm>
              <a:off x="4154707" y="6192838"/>
              <a:ext cx="304800" cy="0"/>
            </a:xfrm>
            <a:prstGeom prst="line">
              <a:avLst/>
            </a:prstGeom>
            <a:noFill/>
            <a:ln w="38100">
              <a:solidFill>
                <a:srgbClr val="FF0000"/>
              </a:solidFill>
              <a:round/>
              <a:headEnd/>
              <a:tailEnd/>
            </a:ln>
          </p:spPr>
          <p:txBody>
            <a:bodyPr/>
            <a:lstStyle/>
            <a:p>
              <a:endParaRPr lang="en-US"/>
            </a:p>
          </p:txBody>
        </p:sp>
        <p:sp>
          <p:nvSpPr>
            <p:cNvPr id="4133" name="Line 1172"/>
            <p:cNvSpPr>
              <a:spLocks noChangeShapeType="1"/>
            </p:cNvSpPr>
            <p:nvPr/>
          </p:nvSpPr>
          <p:spPr bwMode="auto">
            <a:xfrm>
              <a:off x="4459507" y="6192838"/>
              <a:ext cx="0" cy="152400"/>
            </a:xfrm>
            <a:prstGeom prst="line">
              <a:avLst/>
            </a:prstGeom>
            <a:noFill/>
            <a:ln w="38100">
              <a:solidFill>
                <a:srgbClr val="FF0000"/>
              </a:solidFill>
              <a:round/>
              <a:headEnd/>
              <a:tailEnd/>
            </a:ln>
          </p:spPr>
          <p:txBody>
            <a:bodyPr/>
            <a:lstStyle/>
            <a:p>
              <a:endParaRPr lang="en-US"/>
            </a:p>
          </p:txBody>
        </p:sp>
        <p:sp>
          <p:nvSpPr>
            <p:cNvPr id="4134" name="Line 1173"/>
            <p:cNvSpPr>
              <a:spLocks noChangeShapeType="1"/>
            </p:cNvSpPr>
            <p:nvPr/>
          </p:nvSpPr>
          <p:spPr bwMode="auto">
            <a:xfrm>
              <a:off x="4383307" y="6040438"/>
              <a:ext cx="762000" cy="0"/>
            </a:xfrm>
            <a:prstGeom prst="line">
              <a:avLst/>
            </a:prstGeom>
            <a:noFill/>
            <a:ln w="38100">
              <a:solidFill>
                <a:srgbClr val="FF0000"/>
              </a:solidFill>
              <a:round/>
              <a:headEnd/>
              <a:tailEnd/>
            </a:ln>
          </p:spPr>
          <p:txBody>
            <a:bodyPr/>
            <a:lstStyle/>
            <a:p>
              <a:endParaRPr lang="en-US"/>
            </a:p>
          </p:txBody>
        </p:sp>
        <p:sp>
          <p:nvSpPr>
            <p:cNvPr id="4135" name="Line 1174"/>
            <p:cNvSpPr>
              <a:spLocks noChangeShapeType="1"/>
            </p:cNvSpPr>
            <p:nvPr/>
          </p:nvSpPr>
          <p:spPr bwMode="auto">
            <a:xfrm>
              <a:off x="4459507" y="6345238"/>
              <a:ext cx="685800" cy="0"/>
            </a:xfrm>
            <a:prstGeom prst="line">
              <a:avLst/>
            </a:prstGeom>
            <a:noFill/>
            <a:ln w="38100">
              <a:solidFill>
                <a:srgbClr val="FF0000"/>
              </a:solidFill>
              <a:round/>
              <a:headEnd/>
              <a:tailEnd/>
            </a:ln>
          </p:spPr>
          <p:txBody>
            <a:bodyPr/>
            <a:lstStyle/>
            <a:p>
              <a:endParaRPr lang="en-US"/>
            </a:p>
          </p:txBody>
        </p:sp>
        <p:sp>
          <p:nvSpPr>
            <p:cNvPr id="4136" name="Line 1175"/>
            <p:cNvSpPr>
              <a:spLocks noChangeShapeType="1"/>
            </p:cNvSpPr>
            <p:nvPr/>
          </p:nvSpPr>
          <p:spPr bwMode="auto">
            <a:xfrm flipV="1">
              <a:off x="5145307" y="5888038"/>
              <a:ext cx="0" cy="152400"/>
            </a:xfrm>
            <a:prstGeom prst="line">
              <a:avLst/>
            </a:prstGeom>
            <a:noFill/>
            <a:ln w="38100">
              <a:solidFill>
                <a:srgbClr val="FF0000"/>
              </a:solidFill>
              <a:round/>
              <a:headEnd/>
              <a:tailEnd/>
            </a:ln>
          </p:spPr>
          <p:txBody>
            <a:bodyPr/>
            <a:lstStyle/>
            <a:p>
              <a:endParaRPr lang="en-US"/>
            </a:p>
          </p:txBody>
        </p:sp>
        <p:sp>
          <p:nvSpPr>
            <p:cNvPr id="4137" name="Line 1176"/>
            <p:cNvSpPr>
              <a:spLocks noChangeShapeType="1"/>
            </p:cNvSpPr>
            <p:nvPr/>
          </p:nvSpPr>
          <p:spPr bwMode="auto">
            <a:xfrm>
              <a:off x="5145307" y="5888038"/>
              <a:ext cx="228600" cy="0"/>
            </a:xfrm>
            <a:prstGeom prst="line">
              <a:avLst/>
            </a:prstGeom>
            <a:noFill/>
            <a:ln w="38100">
              <a:solidFill>
                <a:srgbClr val="FF0000"/>
              </a:solidFill>
              <a:round/>
              <a:headEnd/>
              <a:tailEnd/>
            </a:ln>
          </p:spPr>
          <p:txBody>
            <a:bodyPr/>
            <a:lstStyle/>
            <a:p>
              <a:endParaRPr lang="en-US"/>
            </a:p>
          </p:txBody>
        </p:sp>
        <p:sp>
          <p:nvSpPr>
            <p:cNvPr id="4138" name="Line 1177"/>
            <p:cNvSpPr>
              <a:spLocks noChangeShapeType="1"/>
            </p:cNvSpPr>
            <p:nvPr/>
          </p:nvSpPr>
          <p:spPr bwMode="auto">
            <a:xfrm>
              <a:off x="5373907" y="5888038"/>
              <a:ext cx="0" cy="152400"/>
            </a:xfrm>
            <a:prstGeom prst="line">
              <a:avLst/>
            </a:prstGeom>
            <a:noFill/>
            <a:ln w="38100">
              <a:solidFill>
                <a:srgbClr val="FF0000"/>
              </a:solidFill>
              <a:round/>
              <a:headEnd/>
              <a:tailEnd/>
            </a:ln>
          </p:spPr>
          <p:txBody>
            <a:bodyPr/>
            <a:lstStyle/>
            <a:p>
              <a:endParaRPr lang="en-US"/>
            </a:p>
          </p:txBody>
        </p:sp>
        <p:sp>
          <p:nvSpPr>
            <p:cNvPr id="4139" name="Line 1178"/>
            <p:cNvSpPr>
              <a:spLocks noChangeShapeType="1"/>
            </p:cNvSpPr>
            <p:nvPr/>
          </p:nvSpPr>
          <p:spPr bwMode="auto">
            <a:xfrm flipV="1">
              <a:off x="5145307" y="6192838"/>
              <a:ext cx="0" cy="152400"/>
            </a:xfrm>
            <a:prstGeom prst="line">
              <a:avLst/>
            </a:prstGeom>
            <a:noFill/>
            <a:ln w="38100">
              <a:solidFill>
                <a:srgbClr val="FF0000"/>
              </a:solidFill>
              <a:round/>
              <a:headEnd/>
              <a:tailEnd/>
            </a:ln>
          </p:spPr>
          <p:txBody>
            <a:bodyPr/>
            <a:lstStyle/>
            <a:p>
              <a:endParaRPr lang="en-US"/>
            </a:p>
          </p:txBody>
        </p:sp>
        <p:sp>
          <p:nvSpPr>
            <p:cNvPr id="4140" name="Line 1179"/>
            <p:cNvSpPr>
              <a:spLocks noChangeShapeType="1"/>
            </p:cNvSpPr>
            <p:nvPr/>
          </p:nvSpPr>
          <p:spPr bwMode="auto">
            <a:xfrm>
              <a:off x="5145307" y="6192838"/>
              <a:ext cx="304800" cy="0"/>
            </a:xfrm>
            <a:prstGeom prst="line">
              <a:avLst/>
            </a:prstGeom>
            <a:noFill/>
            <a:ln w="38100">
              <a:solidFill>
                <a:srgbClr val="FF0000"/>
              </a:solidFill>
              <a:round/>
              <a:headEnd/>
              <a:tailEnd/>
            </a:ln>
          </p:spPr>
          <p:txBody>
            <a:bodyPr/>
            <a:lstStyle/>
            <a:p>
              <a:endParaRPr lang="en-US"/>
            </a:p>
          </p:txBody>
        </p:sp>
        <p:sp>
          <p:nvSpPr>
            <p:cNvPr id="4141" name="Line 1180"/>
            <p:cNvSpPr>
              <a:spLocks noChangeShapeType="1"/>
            </p:cNvSpPr>
            <p:nvPr/>
          </p:nvSpPr>
          <p:spPr bwMode="auto">
            <a:xfrm>
              <a:off x="5450107" y="6192838"/>
              <a:ext cx="0" cy="152400"/>
            </a:xfrm>
            <a:prstGeom prst="line">
              <a:avLst/>
            </a:prstGeom>
            <a:noFill/>
            <a:ln w="38100">
              <a:solidFill>
                <a:srgbClr val="FF0000"/>
              </a:solidFill>
              <a:round/>
              <a:headEnd/>
              <a:tailEnd/>
            </a:ln>
          </p:spPr>
          <p:txBody>
            <a:bodyPr/>
            <a:lstStyle/>
            <a:p>
              <a:endParaRPr lang="en-US"/>
            </a:p>
          </p:txBody>
        </p:sp>
        <p:sp>
          <p:nvSpPr>
            <p:cNvPr id="4142" name="Text Box 1181"/>
            <p:cNvSpPr txBox="1">
              <a:spLocks noChangeArrowheads="1"/>
            </p:cNvSpPr>
            <p:nvPr/>
          </p:nvSpPr>
          <p:spPr bwMode="auto">
            <a:xfrm>
              <a:off x="687607" y="5505450"/>
              <a:ext cx="1471613" cy="336550"/>
            </a:xfrm>
            <a:prstGeom prst="rect">
              <a:avLst/>
            </a:prstGeom>
            <a:noFill/>
            <a:ln w="9525">
              <a:noFill/>
              <a:miter lim="800000"/>
              <a:headEnd/>
              <a:tailEnd/>
            </a:ln>
          </p:spPr>
          <p:txBody>
            <a:bodyPr wrap="none">
              <a:spAutoFit/>
            </a:bodyPr>
            <a:lstStyle/>
            <a:p>
              <a:r>
                <a:rPr lang="en-US" sz="1600" b="1">
                  <a:solidFill>
                    <a:srgbClr val="FF0000"/>
                  </a:solidFill>
                </a:rPr>
                <a:t>Full speed CW</a:t>
              </a:r>
            </a:p>
          </p:txBody>
        </p:sp>
        <p:sp>
          <p:nvSpPr>
            <p:cNvPr id="4143" name="Text Box 1182"/>
            <p:cNvSpPr txBox="1">
              <a:spLocks noChangeArrowheads="1"/>
            </p:cNvSpPr>
            <p:nvPr/>
          </p:nvSpPr>
          <p:spPr bwMode="auto">
            <a:xfrm>
              <a:off x="1579782" y="5826125"/>
              <a:ext cx="579438" cy="336550"/>
            </a:xfrm>
            <a:prstGeom prst="rect">
              <a:avLst/>
            </a:prstGeom>
            <a:noFill/>
            <a:ln w="9525">
              <a:noFill/>
              <a:miter lim="800000"/>
              <a:headEnd/>
              <a:tailEnd/>
            </a:ln>
          </p:spPr>
          <p:txBody>
            <a:bodyPr wrap="none">
              <a:spAutoFit/>
            </a:bodyPr>
            <a:lstStyle/>
            <a:p>
              <a:r>
                <a:rPr lang="en-US" sz="1600" b="1">
                  <a:solidFill>
                    <a:srgbClr val="FF0000"/>
                  </a:solidFill>
                </a:rPr>
                <a:t>Stop</a:t>
              </a:r>
            </a:p>
          </p:txBody>
        </p:sp>
        <p:sp>
          <p:nvSpPr>
            <p:cNvPr id="4144" name="Text Box 1183"/>
            <p:cNvSpPr txBox="1">
              <a:spLocks noChangeArrowheads="1"/>
            </p:cNvSpPr>
            <p:nvPr/>
          </p:nvSpPr>
          <p:spPr bwMode="auto">
            <a:xfrm>
              <a:off x="578069" y="6162675"/>
              <a:ext cx="1617663" cy="336550"/>
            </a:xfrm>
            <a:prstGeom prst="rect">
              <a:avLst/>
            </a:prstGeom>
            <a:noFill/>
            <a:ln w="9525">
              <a:noFill/>
              <a:miter lim="800000"/>
              <a:headEnd/>
              <a:tailEnd/>
            </a:ln>
          </p:spPr>
          <p:txBody>
            <a:bodyPr wrap="none">
              <a:spAutoFit/>
            </a:bodyPr>
            <a:lstStyle/>
            <a:p>
              <a:r>
                <a:rPr lang="en-US" sz="1600" b="1">
                  <a:solidFill>
                    <a:srgbClr val="FF0000"/>
                  </a:solidFill>
                </a:rPr>
                <a:t>Full speed CCW</a:t>
              </a:r>
            </a:p>
          </p:txBody>
        </p:sp>
      </p:grpSp>
      <p:grpSp>
        <p:nvGrpSpPr>
          <p:cNvPr id="5" name="Group 117"/>
          <p:cNvGrpSpPr/>
          <p:nvPr/>
        </p:nvGrpSpPr>
        <p:grpSpPr>
          <a:xfrm>
            <a:off x="6140669" y="5629275"/>
            <a:ext cx="2590801" cy="1228725"/>
            <a:chOff x="6140669" y="5629275"/>
            <a:chExt cx="2590801" cy="1228725"/>
          </a:xfrm>
        </p:grpSpPr>
        <p:sp>
          <p:nvSpPr>
            <p:cNvPr id="4145" name="Rectangle 1184"/>
            <p:cNvSpPr>
              <a:spLocks noChangeArrowheads="1"/>
            </p:cNvSpPr>
            <p:nvPr/>
          </p:nvSpPr>
          <p:spPr bwMode="auto">
            <a:xfrm>
              <a:off x="6212107" y="5842000"/>
              <a:ext cx="381000" cy="6572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46" name="Text Box 1193"/>
            <p:cNvSpPr txBox="1">
              <a:spLocks noChangeArrowheads="1"/>
            </p:cNvSpPr>
            <p:nvPr/>
          </p:nvSpPr>
          <p:spPr bwMode="auto">
            <a:xfrm>
              <a:off x="6140669" y="6521450"/>
              <a:ext cx="533400" cy="336550"/>
            </a:xfrm>
            <a:prstGeom prst="rect">
              <a:avLst/>
            </a:prstGeom>
            <a:noFill/>
            <a:ln w="9525">
              <a:noFill/>
              <a:miter lim="800000"/>
              <a:headEnd/>
              <a:tailEnd/>
            </a:ln>
          </p:spPr>
          <p:txBody>
            <a:bodyPr wrap="none">
              <a:spAutoFit/>
            </a:bodyPr>
            <a:lstStyle/>
            <a:p>
              <a:r>
                <a:rPr lang="en-US" sz="1600" b="1">
                  <a:solidFill>
                    <a:srgbClr val="FF0000"/>
                  </a:solidFill>
                </a:rPr>
                <a:t>CW</a:t>
              </a:r>
            </a:p>
          </p:txBody>
        </p:sp>
        <p:sp>
          <p:nvSpPr>
            <p:cNvPr id="4147" name="Text Box 1194"/>
            <p:cNvSpPr txBox="1">
              <a:spLocks noChangeArrowheads="1"/>
            </p:cNvSpPr>
            <p:nvPr/>
          </p:nvSpPr>
          <p:spPr bwMode="auto">
            <a:xfrm>
              <a:off x="7088407" y="6521450"/>
              <a:ext cx="579438" cy="336550"/>
            </a:xfrm>
            <a:prstGeom prst="rect">
              <a:avLst/>
            </a:prstGeom>
            <a:noFill/>
            <a:ln w="9525">
              <a:noFill/>
              <a:miter lim="800000"/>
              <a:headEnd/>
              <a:tailEnd/>
            </a:ln>
          </p:spPr>
          <p:txBody>
            <a:bodyPr wrap="none">
              <a:spAutoFit/>
            </a:bodyPr>
            <a:lstStyle/>
            <a:p>
              <a:r>
                <a:rPr lang="en-US" sz="1600" b="1">
                  <a:solidFill>
                    <a:srgbClr val="FF0000"/>
                  </a:solidFill>
                </a:rPr>
                <a:t>Stop</a:t>
              </a:r>
            </a:p>
          </p:txBody>
        </p:sp>
        <p:sp>
          <p:nvSpPr>
            <p:cNvPr id="4148" name="Text Box 1195"/>
            <p:cNvSpPr txBox="1">
              <a:spLocks noChangeArrowheads="1"/>
            </p:cNvSpPr>
            <p:nvPr/>
          </p:nvSpPr>
          <p:spPr bwMode="auto">
            <a:xfrm>
              <a:off x="8021857" y="6521450"/>
              <a:ext cx="709613" cy="336550"/>
            </a:xfrm>
            <a:prstGeom prst="rect">
              <a:avLst/>
            </a:prstGeom>
            <a:noFill/>
            <a:ln w="9525">
              <a:noFill/>
              <a:miter lim="800000"/>
              <a:headEnd/>
              <a:tailEnd/>
            </a:ln>
          </p:spPr>
          <p:txBody>
            <a:bodyPr>
              <a:spAutoFit/>
            </a:bodyPr>
            <a:lstStyle/>
            <a:p>
              <a:r>
                <a:rPr lang="en-US" sz="1600" b="1">
                  <a:solidFill>
                    <a:srgbClr val="FF0000"/>
                  </a:solidFill>
                </a:rPr>
                <a:t>CCW</a:t>
              </a:r>
            </a:p>
          </p:txBody>
        </p:sp>
        <p:sp>
          <p:nvSpPr>
            <p:cNvPr id="4149" name="Oval 1197"/>
            <p:cNvSpPr>
              <a:spLocks noChangeArrowheads="1"/>
            </p:cNvSpPr>
            <p:nvPr/>
          </p:nvSpPr>
          <p:spPr bwMode="auto">
            <a:xfrm>
              <a:off x="6140669" y="5705475"/>
              <a:ext cx="533400" cy="533400"/>
            </a:xfrm>
            <a:prstGeom prst="ellipse">
              <a:avLst/>
            </a:prstGeom>
            <a:solidFill>
              <a:schemeClr val="bg2"/>
            </a:solidFill>
            <a:ln w="9525">
              <a:solidFill>
                <a:schemeClr val="tx1"/>
              </a:solidFill>
              <a:round/>
              <a:headEnd/>
              <a:tailEnd/>
            </a:ln>
          </p:spPr>
          <p:txBody>
            <a:bodyPr wrap="none" anchor="ctr"/>
            <a:lstStyle/>
            <a:p>
              <a:endParaRPr lang="en-US"/>
            </a:p>
          </p:txBody>
        </p:sp>
        <p:sp>
          <p:nvSpPr>
            <p:cNvPr id="4150" name="Oval 1186"/>
            <p:cNvSpPr>
              <a:spLocks noChangeArrowheads="1"/>
            </p:cNvSpPr>
            <p:nvPr/>
          </p:nvSpPr>
          <p:spPr bwMode="auto">
            <a:xfrm>
              <a:off x="6364507" y="5932488"/>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4151" name="Rectangle 1198"/>
            <p:cNvSpPr>
              <a:spLocks noChangeArrowheads="1"/>
            </p:cNvSpPr>
            <p:nvPr/>
          </p:nvSpPr>
          <p:spPr bwMode="auto">
            <a:xfrm>
              <a:off x="7159844" y="5842000"/>
              <a:ext cx="381000" cy="6572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52" name="Oval 1199"/>
            <p:cNvSpPr>
              <a:spLocks noChangeArrowheads="1"/>
            </p:cNvSpPr>
            <p:nvPr/>
          </p:nvSpPr>
          <p:spPr bwMode="auto">
            <a:xfrm>
              <a:off x="7088407" y="5705475"/>
              <a:ext cx="533400" cy="533400"/>
            </a:xfrm>
            <a:prstGeom prst="ellipse">
              <a:avLst/>
            </a:prstGeom>
            <a:solidFill>
              <a:schemeClr val="bg2"/>
            </a:solidFill>
            <a:ln w="9525">
              <a:solidFill>
                <a:schemeClr val="tx1"/>
              </a:solidFill>
              <a:round/>
              <a:headEnd/>
              <a:tailEnd/>
            </a:ln>
          </p:spPr>
          <p:txBody>
            <a:bodyPr wrap="none" anchor="ctr"/>
            <a:lstStyle/>
            <a:p>
              <a:endParaRPr lang="en-US"/>
            </a:p>
          </p:txBody>
        </p:sp>
        <p:sp>
          <p:nvSpPr>
            <p:cNvPr id="4153" name="Oval 1200"/>
            <p:cNvSpPr>
              <a:spLocks noChangeArrowheads="1"/>
            </p:cNvSpPr>
            <p:nvPr/>
          </p:nvSpPr>
          <p:spPr bwMode="auto">
            <a:xfrm>
              <a:off x="7312244" y="5932488"/>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4154" name="Rectangle 1201"/>
            <p:cNvSpPr>
              <a:spLocks noChangeArrowheads="1"/>
            </p:cNvSpPr>
            <p:nvPr/>
          </p:nvSpPr>
          <p:spPr bwMode="auto">
            <a:xfrm>
              <a:off x="8112344" y="5864225"/>
              <a:ext cx="381000" cy="6572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55" name="Oval 1202"/>
            <p:cNvSpPr>
              <a:spLocks noChangeArrowheads="1"/>
            </p:cNvSpPr>
            <p:nvPr/>
          </p:nvSpPr>
          <p:spPr bwMode="auto">
            <a:xfrm>
              <a:off x="8040907" y="5727700"/>
              <a:ext cx="533400" cy="533400"/>
            </a:xfrm>
            <a:prstGeom prst="ellipse">
              <a:avLst/>
            </a:prstGeom>
            <a:solidFill>
              <a:schemeClr val="bg2"/>
            </a:solidFill>
            <a:ln w="9525">
              <a:solidFill>
                <a:schemeClr val="tx1"/>
              </a:solidFill>
              <a:round/>
              <a:headEnd/>
              <a:tailEnd/>
            </a:ln>
          </p:spPr>
          <p:txBody>
            <a:bodyPr wrap="none" anchor="ctr"/>
            <a:lstStyle/>
            <a:p>
              <a:endParaRPr lang="en-US"/>
            </a:p>
          </p:txBody>
        </p:sp>
        <p:sp>
          <p:nvSpPr>
            <p:cNvPr id="4156" name="Oval 1203"/>
            <p:cNvSpPr>
              <a:spLocks noChangeArrowheads="1"/>
            </p:cNvSpPr>
            <p:nvPr/>
          </p:nvSpPr>
          <p:spPr bwMode="auto">
            <a:xfrm>
              <a:off x="8264744" y="5954713"/>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4157" name="Arc 1204"/>
            <p:cNvSpPr>
              <a:spLocks/>
            </p:cNvSpPr>
            <p:nvPr/>
          </p:nvSpPr>
          <p:spPr bwMode="auto">
            <a:xfrm>
              <a:off x="6364507" y="5629275"/>
              <a:ext cx="385763" cy="303213"/>
            </a:xfrm>
            <a:custGeom>
              <a:avLst/>
              <a:gdLst>
                <a:gd name="T0" fmla="*/ 0 w 21600"/>
                <a:gd name="T1" fmla="*/ 0 h 21600"/>
                <a:gd name="T2" fmla="*/ 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triangle" w="sm" len="med"/>
            </a:ln>
          </p:spPr>
          <p:txBody>
            <a:bodyPr wrap="none" anchor="ctr"/>
            <a:lstStyle/>
            <a:p>
              <a:endParaRPr lang="en-US"/>
            </a:p>
          </p:txBody>
        </p:sp>
        <p:sp>
          <p:nvSpPr>
            <p:cNvPr id="4158" name="Arc 1205"/>
            <p:cNvSpPr>
              <a:spLocks/>
            </p:cNvSpPr>
            <p:nvPr/>
          </p:nvSpPr>
          <p:spPr bwMode="auto">
            <a:xfrm flipH="1">
              <a:off x="7955182" y="5651500"/>
              <a:ext cx="385763" cy="303213"/>
            </a:xfrm>
            <a:custGeom>
              <a:avLst/>
              <a:gdLst>
                <a:gd name="T0" fmla="*/ 0 w 21600"/>
                <a:gd name="T1" fmla="*/ 0 h 21600"/>
                <a:gd name="T2" fmla="*/ 3 w 21600"/>
                <a:gd name="T3" fmla="*/ 2 h 21600"/>
                <a:gd name="T4" fmla="*/ 0 w 21600"/>
                <a:gd name="T5" fmla="*/ 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type="triangle" w="sm" len="med"/>
            </a:ln>
          </p:spPr>
          <p:txBody>
            <a:bodyPr wrap="none" anchor="ctr"/>
            <a:lstStyle/>
            <a:p>
              <a:endParaRPr lang="en-US"/>
            </a:p>
          </p:txBody>
        </p:sp>
      </p:grpSp>
      <p:sp>
        <p:nvSpPr>
          <p:cNvPr id="4104" name="Text Box 1206"/>
          <p:cNvSpPr txBox="1">
            <a:spLocks noChangeArrowheads="1"/>
          </p:cNvSpPr>
          <p:nvPr/>
        </p:nvSpPr>
        <p:spPr bwMode="auto">
          <a:xfrm>
            <a:off x="5071410" y="501979"/>
            <a:ext cx="4072590" cy="369332"/>
          </a:xfrm>
          <a:prstGeom prst="rect">
            <a:avLst/>
          </a:prstGeom>
          <a:noFill/>
          <a:ln w="28575">
            <a:solidFill>
              <a:srgbClr val="FF0000"/>
            </a:solidFill>
            <a:miter lim="800000"/>
            <a:headEnd/>
            <a:tailEnd/>
          </a:ln>
        </p:spPr>
        <p:txBody>
          <a:bodyPr wrap="none">
            <a:spAutoFit/>
          </a:bodyPr>
          <a:lstStyle/>
          <a:p>
            <a:r>
              <a:rPr lang="en-US" sz="1800" b="1">
                <a:solidFill>
                  <a:srgbClr val="FF0000"/>
                </a:solidFill>
              </a:rPr>
              <a:t>Pass around servos of each type in class</a:t>
            </a:r>
          </a:p>
        </p:txBody>
      </p:sp>
      <p:sp>
        <p:nvSpPr>
          <p:cNvPr id="11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1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11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3"/>
          <p:cNvSpPr>
            <a:spLocks noChangeArrowheads="1"/>
          </p:cNvSpPr>
          <p:nvPr/>
        </p:nvSpPr>
        <p:spPr bwMode="auto">
          <a:xfrm>
            <a:off x="-1" y="465081"/>
            <a:ext cx="4657725" cy="6392919"/>
          </a:xfrm>
          <a:prstGeom prst="rect">
            <a:avLst/>
          </a:prstGeom>
          <a:noFill/>
          <a:ln w="9525">
            <a:noFill/>
            <a:miter lim="800000"/>
            <a:headEnd/>
            <a:tailEnd/>
          </a:ln>
        </p:spPr>
        <p:txBody>
          <a:bodyPr/>
          <a:lstStyle/>
          <a:p>
            <a:pPr>
              <a:spcBef>
                <a:spcPct val="20000"/>
              </a:spcBef>
              <a:tabLst>
                <a:tab pos="228600" algn="l"/>
                <a:tab pos="685800" algn="l"/>
              </a:tabLst>
            </a:pPr>
            <a:r>
              <a:rPr lang="en-US" sz="2200" b="1" u="sng" dirty="0" smtClean="0">
                <a:solidFill>
                  <a:schemeClr val="accent2"/>
                </a:solidFill>
              </a:rPr>
              <a:t>Servo Signals</a:t>
            </a:r>
          </a:p>
          <a:p>
            <a:pPr>
              <a:spcBef>
                <a:spcPct val="20000"/>
              </a:spcBef>
              <a:tabLst>
                <a:tab pos="228600" algn="l"/>
                <a:tab pos="685800" algn="l"/>
              </a:tabLst>
            </a:pPr>
            <a:r>
              <a:rPr lang="en-US" sz="2200" dirty="0" smtClean="0">
                <a:solidFill>
                  <a:schemeClr val="accent2"/>
                </a:solidFill>
              </a:rPr>
              <a:t>Servos are typically operated using </a:t>
            </a:r>
            <a:r>
              <a:rPr lang="en-US" sz="2200" b="1" i="1" dirty="0" smtClean="0">
                <a:solidFill>
                  <a:schemeClr val="accent2"/>
                </a:solidFill>
              </a:rPr>
              <a:t>pulse-width modulation (PWM)</a:t>
            </a:r>
            <a:r>
              <a:rPr lang="en-US" sz="2200" dirty="0" smtClean="0">
                <a:solidFill>
                  <a:schemeClr val="accent2"/>
                </a:solidFill>
              </a:rPr>
              <a:t>, where they receive control signals to make them turn.  </a:t>
            </a:r>
          </a:p>
          <a:p>
            <a:pPr>
              <a:spcBef>
                <a:spcPct val="20000"/>
              </a:spcBef>
              <a:tabLst>
                <a:tab pos="228600" algn="l"/>
                <a:tab pos="685800" algn="l"/>
              </a:tabLst>
            </a:pPr>
            <a:r>
              <a:rPr lang="en-US" sz="2200" dirty="0" smtClean="0">
                <a:solidFill>
                  <a:schemeClr val="accent2"/>
                </a:solidFill>
              </a:rPr>
              <a:t>The </a:t>
            </a:r>
            <a:r>
              <a:rPr lang="en-US" sz="2200" b="1" i="1" dirty="0">
                <a:solidFill>
                  <a:schemeClr val="accent2"/>
                </a:solidFill>
              </a:rPr>
              <a:t>pulse width </a:t>
            </a:r>
            <a:r>
              <a:rPr lang="en-US" sz="2200" dirty="0" smtClean="0">
                <a:solidFill>
                  <a:schemeClr val="accent2"/>
                </a:solidFill>
              </a:rPr>
              <a:t>typically varies </a:t>
            </a:r>
            <a:r>
              <a:rPr lang="en-US" sz="2200" dirty="0">
                <a:solidFill>
                  <a:schemeClr val="accent2"/>
                </a:solidFill>
              </a:rPr>
              <a:t>from about </a:t>
            </a:r>
            <a:r>
              <a:rPr lang="en-US" sz="2200" dirty="0" smtClean="0">
                <a:solidFill>
                  <a:schemeClr val="accent2"/>
                </a:solidFill>
              </a:rPr>
              <a:t>1.3ms </a:t>
            </a:r>
            <a:r>
              <a:rPr lang="en-US" sz="2200" dirty="0">
                <a:solidFill>
                  <a:schemeClr val="accent2"/>
                </a:solidFill>
              </a:rPr>
              <a:t>to about </a:t>
            </a:r>
            <a:r>
              <a:rPr lang="en-US" sz="2200" dirty="0" smtClean="0">
                <a:solidFill>
                  <a:schemeClr val="accent2"/>
                </a:solidFill>
              </a:rPr>
              <a:t>1.7ms (or 1300 </a:t>
            </a:r>
            <a:r>
              <a:rPr lang="en-US" sz="2200" dirty="0" smtClean="0">
                <a:solidFill>
                  <a:schemeClr val="accent2"/>
                </a:solidFill>
                <a:sym typeface="Symbol"/>
              </a:rPr>
              <a:t></a:t>
            </a:r>
            <a:r>
              <a:rPr lang="en-US" sz="2200" dirty="0" smtClean="0">
                <a:solidFill>
                  <a:schemeClr val="accent2"/>
                </a:solidFill>
              </a:rPr>
              <a:t>s to 1700 </a:t>
            </a:r>
            <a:r>
              <a:rPr lang="en-US" sz="2200" dirty="0" smtClean="0">
                <a:solidFill>
                  <a:schemeClr val="accent2"/>
                </a:solidFill>
                <a:sym typeface="Symbol"/>
              </a:rPr>
              <a:t></a:t>
            </a:r>
            <a:r>
              <a:rPr lang="en-US" sz="2200" dirty="0" smtClean="0">
                <a:solidFill>
                  <a:schemeClr val="accent2"/>
                </a:solidFill>
              </a:rPr>
              <a:t>s) and the pulses are separated by 20ms.  These values can vary and are set by the manufacturer.</a:t>
            </a:r>
          </a:p>
          <a:p>
            <a:pPr>
              <a:spcBef>
                <a:spcPct val="20000"/>
              </a:spcBef>
              <a:tabLst>
                <a:tab pos="228600" algn="l"/>
                <a:tab pos="685800" algn="l"/>
              </a:tabLst>
            </a:pPr>
            <a:r>
              <a:rPr lang="en-US" sz="2200" dirty="0" smtClean="0">
                <a:solidFill>
                  <a:schemeClr val="accent2"/>
                </a:solidFill>
              </a:rPr>
              <a:t>Varying the pulse as described can be used to make a continuous servo turn at any speed between full speed CW to full speed CCW (typically about 50 rpm max).</a:t>
            </a:r>
          </a:p>
          <a:p>
            <a:pPr>
              <a:spcBef>
                <a:spcPct val="20000"/>
              </a:spcBef>
              <a:tabLst>
                <a:tab pos="228600" algn="l"/>
                <a:tab pos="685800" algn="l"/>
              </a:tabLst>
            </a:pPr>
            <a:r>
              <a:rPr lang="en-US" sz="2200" dirty="0" smtClean="0">
                <a:solidFill>
                  <a:schemeClr val="accent2"/>
                </a:solidFill>
              </a:rPr>
              <a:t>The pulses must continue to keep the servo moving.  If the pulses stop, the servo stops.</a:t>
            </a:r>
            <a:endParaRPr lang="en-US" sz="2200" dirty="0">
              <a:solidFill>
                <a:schemeClr val="accent2"/>
              </a:solidFill>
            </a:endParaRPr>
          </a:p>
        </p:txBody>
      </p:sp>
      <p:grpSp>
        <p:nvGrpSpPr>
          <p:cNvPr id="2" name="Group 59"/>
          <p:cNvGrpSpPr/>
          <p:nvPr/>
        </p:nvGrpSpPr>
        <p:grpSpPr>
          <a:xfrm>
            <a:off x="4729655" y="567558"/>
            <a:ext cx="4414345" cy="6290443"/>
            <a:chOff x="4729655" y="567558"/>
            <a:chExt cx="4414345" cy="6290443"/>
          </a:xfrm>
        </p:grpSpPr>
        <p:pic>
          <p:nvPicPr>
            <p:cNvPr id="31" name="Picture 16"/>
            <p:cNvPicPr>
              <a:picLocks noChangeAspect="1" noChangeArrowheads="1"/>
            </p:cNvPicPr>
            <p:nvPr/>
          </p:nvPicPr>
          <p:blipFill>
            <a:blip r:embed="rId2" cstate="print"/>
            <a:srcRect l="13001"/>
            <a:stretch>
              <a:fillRect/>
            </a:stretch>
          </p:blipFill>
          <p:spPr bwMode="auto">
            <a:xfrm>
              <a:off x="4887310" y="567558"/>
              <a:ext cx="4103478" cy="2012730"/>
            </a:xfrm>
            <a:prstGeom prst="rect">
              <a:avLst/>
            </a:prstGeom>
            <a:noFill/>
            <a:ln w="9525">
              <a:noFill/>
              <a:miter lim="800000"/>
              <a:headEnd/>
              <a:tailEnd/>
            </a:ln>
          </p:spPr>
        </p:pic>
        <p:sp>
          <p:nvSpPr>
            <p:cNvPr id="32" name="Text Box 17"/>
            <p:cNvSpPr txBox="1">
              <a:spLocks noChangeArrowheads="1"/>
            </p:cNvSpPr>
            <p:nvPr/>
          </p:nvSpPr>
          <p:spPr bwMode="auto">
            <a:xfrm>
              <a:off x="5762422" y="685954"/>
              <a:ext cx="744114" cy="338554"/>
            </a:xfrm>
            <a:prstGeom prst="rect">
              <a:avLst/>
            </a:prstGeom>
            <a:solidFill>
              <a:schemeClr val="bg1"/>
            </a:solidFill>
            <a:ln w="9525">
              <a:noFill/>
              <a:miter lim="800000"/>
              <a:headEnd/>
              <a:tailEnd/>
            </a:ln>
          </p:spPr>
          <p:txBody>
            <a:bodyPr wrap="none">
              <a:spAutoFit/>
            </a:bodyPr>
            <a:lstStyle/>
            <a:p>
              <a:r>
                <a:rPr lang="en-US" sz="1600" b="1" dirty="0"/>
                <a:t>1.3 ms</a:t>
              </a:r>
            </a:p>
          </p:txBody>
        </p:sp>
        <p:sp>
          <p:nvSpPr>
            <p:cNvPr id="33" name="Text Box 18"/>
            <p:cNvSpPr txBox="1">
              <a:spLocks noChangeArrowheads="1"/>
            </p:cNvSpPr>
            <p:nvPr/>
          </p:nvSpPr>
          <p:spPr bwMode="auto">
            <a:xfrm>
              <a:off x="8376123" y="685954"/>
              <a:ext cx="744114" cy="338554"/>
            </a:xfrm>
            <a:prstGeom prst="rect">
              <a:avLst/>
            </a:prstGeom>
            <a:solidFill>
              <a:schemeClr val="bg1"/>
            </a:solidFill>
            <a:ln w="9525">
              <a:noFill/>
              <a:miter lim="800000"/>
              <a:headEnd/>
              <a:tailEnd/>
            </a:ln>
          </p:spPr>
          <p:txBody>
            <a:bodyPr wrap="none">
              <a:spAutoFit/>
            </a:bodyPr>
            <a:lstStyle/>
            <a:p>
              <a:r>
                <a:rPr lang="en-US" sz="1600" b="1" dirty="0"/>
                <a:t>1.3 ms</a:t>
              </a:r>
            </a:p>
          </p:txBody>
        </p:sp>
        <p:sp>
          <p:nvSpPr>
            <p:cNvPr id="35" name="Text Box 20"/>
            <p:cNvSpPr txBox="1">
              <a:spLocks noChangeArrowheads="1"/>
            </p:cNvSpPr>
            <p:nvPr/>
          </p:nvSpPr>
          <p:spPr bwMode="auto">
            <a:xfrm>
              <a:off x="6377089" y="2054084"/>
              <a:ext cx="692818" cy="338554"/>
            </a:xfrm>
            <a:prstGeom prst="rect">
              <a:avLst/>
            </a:prstGeom>
            <a:solidFill>
              <a:schemeClr val="bg1"/>
            </a:solidFill>
            <a:ln w="9525">
              <a:noFill/>
              <a:miter lim="800000"/>
              <a:headEnd/>
              <a:tailEnd/>
            </a:ln>
          </p:spPr>
          <p:txBody>
            <a:bodyPr wrap="none">
              <a:spAutoFit/>
            </a:bodyPr>
            <a:lstStyle/>
            <a:p>
              <a:r>
                <a:rPr lang="en-US" sz="1600" b="1" dirty="0"/>
                <a:t>20 ms</a:t>
              </a:r>
            </a:p>
          </p:txBody>
        </p:sp>
        <p:grpSp>
          <p:nvGrpSpPr>
            <p:cNvPr id="3" name="Group 51"/>
            <p:cNvGrpSpPr/>
            <p:nvPr/>
          </p:nvGrpSpPr>
          <p:grpSpPr>
            <a:xfrm>
              <a:off x="4887310" y="2648608"/>
              <a:ext cx="4229645" cy="2051653"/>
              <a:chOff x="5454869" y="3684369"/>
              <a:chExt cx="3665693" cy="1457325"/>
            </a:xfrm>
          </p:grpSpPr>
          <p:pic>
            <p:nvPicPr>
              <p:cNvPr id="40" name="Picture 40"/>
              <p:cNvPicPr>
                <a:picLocks noChangeAspect="1" noChangeArrowheads="1"/>
              </p:cNvPicPr>
              <p:nvPr/>
            </p:nvPicPr>
            <p:blipFill>
              <a:blip r:embed="rId2" cstate="print"/>
              <a:srcRect l="13385"/>
              <a:stretch>
                <a:fillRect/>
              </a:stretch>
            </p:blipFill>
            <p:spPr bwMode="auto">
              <a:xfrm>
                <a:off x="5454869" y="3684369"/>
                <a:ext cx="3555781" cy="1457325"/>
              </a:xfrm>
              <a:prstGeom prst="rect">
                <a:avLst/>
              </a:prstGeom>
              <a:noFill/>
              <a:ln w="9525">
                <a:noFill/>
                <a:miter lim="800000"/>
                <a:headEnd/>
                <a:tailEnd/>
              </a:ln>
            </p:spPr>
          </p:pic>
          <p:sp>
            <p:nvSpPr>
              <p:cNvPr id="41" name="Text Box 41"/>
              <p:cNvSpPr txBox="1">
                <a:spLocks noChangeArrowheads="1"/>
              </p:cNvSpPr>
              <p:nvPr/>
            </p:nvSpPr>
            <p:spPr bwMode="auto">
              <a:xfrm>
                <a:off x="6200775" y="3770094"/>
                <a:ext cx="644899" cy="240481"/>
              </a:xfrm>
              <a:prstGeom prst="rect">
                <a:avLst/>
              </a:prstGeom>
              <a:solidFill>
                <a:schemeClr val="bg1"/>
              </a:solidFill>
              <a:ln w="9525">
                <a:noFill/>
                <a:miter lim="800000"/>
                <a:headEnd/>
                <a:tailEnd/>
              </a:ln>
            </p:spPr>
            <p:txBody>
              <a:bodyPr wrap="none">
                <a:spAutoFit/>
              </a:bodyPr>
              <a:lstStyle/>
              <a:p>
                <a:r>
                  <a:rPr lang="en-US" sz="1600" b="1" dirty="0"/>
                  <a:t>1.5 ms</a:t>
                </a:r>
              </a:p>
            </p:txBody>
          </p:sp>
          <p:sp>
            <p:nvSpPr>
              <p:cNvPr id="42" name="Text Box 42"/>
              <p:cNvSpPr txBox="1">
                <a:spLocks noChangeArrowheads="1"/>
              </p:cNvSpPr>
              <p:nvPr/>
            </p:nvSpPr>
            <p:spPr bwMode="auto">
              <a:xfrm>
                <a:off x="8475663" y="3770094"/>
                <a:ext cx="644899" cy="240481"/>
              </a:xfrm>
              <a:prstGeom prst="rect">
                <a:avLst/>
              </a:prstGeom>
              <a:solidFill>
                <a:schemeClr val="bg1"/>
              </a:solidFill>
              <a:ln w="9525">
                <a:noFill/>
                <a:miter lim="800000"/>
                <a:headEnd/>
                <a:tailEnd/>
              </a:ln>
            </p:spPr>
            <p:txBody>
              <a:bodyPr wrap="none">
                <a:spAutoFit/>
              </a:bodyPr>
              <a:lstStyle/>
              <a:p>
                <a:r>
                  <a:rPr lang="en-US" sz="1600" b="1"/>
                  <a:t>1.5 ms</a:t>
                </a:r>
              </a:p>
            </p:txBody>
          </p:sp>
          <p:sp>
            <p:nvSpPr>
              <p:cNvPr id="44" name="Text Box 44"/>
              <p:cNvSpPr txBox="1">
                <a:spLocks noChangeArrowheads="1"/>
              </p:cNvSpPr>
              <p:nvPr/>
            </p:nvSpPr>
            <p:spPr bwMode="auto">
              <a:xfrm>
                <a:off x="6735763" y="4760694"/>
                <a:ext cx="600442" cy="240481"/>
              </a:xfrm>
              <a:prstGeom prst="rect">
                <a:avLst/>
              </a:prstGeom>
              <a:solidFill>
                <a:schemeClr val="bg1"/>
              </a:solidFill>
              <a:ln w="9525">
                <a:noFill/>
                <a:miter lim="800000"/>
                <a:headEnd/>
                <a:tailEnd/>
              </a:ln>
            </p:spPr>
            <p:txBody>
              <a:bodyPr wrap="none">
                <a:spAutoFit/>
              </a:bodyPr>
              <a:lstStyle/>
              <a:p>
                <a:r>
                  <a:rPr lang="en-US" sz="1600" b="1"/>
                  <a:t>20 ms</a:t>
                </a:r>
              </a:p>
            </p:txBody>
          </p:sp>
        </p:grpSp>
        <p:grpSp>
          <p:nvGrpSpPr>
            <p:cNvPr id="4" name="Group 52"/>
            <p:cNvGrpSpPr/>
            <p:nvPr/>
          </p:nvGrpSpPr>
          <p:grpSpPr>
            <a:xfrm>
              <a:off x="4918842" y="4887310"/>
              <a:ext cx="4197228" cy="1970691"/>
              <a:chOff x="5486400" y="5400675"/>
              <a:chExt cx="3633421" cy="1457325"/>
            </a:xfrm>
          </p:grpSpPr>
          <p:pic>
            <p:nvPicPr>
              <p:cNvPr id="46" name="Picture 50"/>
              <p:cNvPicPr>
                <a:picLocks noChangeAspect="1" noChangeArrowheads="1"/>
              </p:cNvPicPr>
              <p:nvPr/>
            </p:nvPicPr>
            <p:blipFill>
              <a:blip r:embed="rId2" cstate="print"/>
              <a:srcRect l="14153"/>
              <a:stretch>
                <a:fillRect/>
              </a:stretch>
            </p:blipFill>
            <p:spPr bwMode="auto">
              <a:xfrm>
                <a:off x="5486400" y="5400675"/>
                <a:ext cx="3524250" cy="1457325"/>
              </a:xfrm>
              <a:prstGeom prst="rect">
                <a:avLst/>
              </a:prstGeom>
              <a:noFill/>
              <a:ln w="9525">
                <a:noFill/>
                <a:miter lim="800000"/>
                <a:headEnd/>
                <a:tailEnd/>
              </a:ln>
            </p:spPr>
          </p:pic>
          <p:sp>
            <p:nvSpPr>
              <p:cNvPr id="47" name="Text Box 51"/>
              <p:cNvSpPr txBox="1">
                <a:spLocks noChangeArrowheads="1"/>
              </p:cNvSpPr>
              <p:nvPr/>
            </p:nvSpPr>
            <p:spPr bwMode="auto">
              <a:xfrm>
                <a:off x="6200775" y="5486400"/>
                <a:ext cx="644158" cy="250361"/>
              </a:xfrm>
              <a:prstGeom prst="rect">
                <a:avLst/>
              </a:prstGeom>
              <a:solidFill>
                <a:schemeClr val="bg1"/>
              </a:solidFill>
              <a:ln w="9525">
                <a:noFill/>
                <a:miter lim="800000"/>
                <a:headEnd/>
                <a:tailEnd/>
              </a:ln>
            </p:spPr>
            <p:txBody>
              <a:bodyPr wrap="none">
                <a:spAutoFit/>
              </a:bodyPr>
              <a:lstStyle/>
              <a:p>
                <a:r>
                  <a:rPr lang="en-US" sz="1600" b="1" dirty="0"/>
                  <a:t>1.7 ms</a:t>
                </a:r>
              </a:p>
            </p:txBody>
          </p:sp>
          <p:sp>
            <p:nvSpPr>
              <p:cNvPr id="48" name="Text Box 52"/>
              <p:cNvSpPr txBox="1">
                <a:spLocks noChangeArrowheads="1"/>
              </p:cNvSpPr>
              <p:nvPr/>
            </p:nvSpPr>
            <p:spPr bwMode="auto">
              <a:xfrm>
                <a:off x="8475663" y="5486400"/>
                <a:ext cx="644158" cy="250361"/>
              </a:xfrm>
              <a:prstGeom prst="rect">
                <a:avLst/>
              </a:prstGeom>
              <a:solidFill>
                <a:schemeClr val="bg1"/>
              </a:solidFill>
              <a:ln w="9525">
                <a:noFill/>
                <a:miter lim="800000"/>
                <a:headEnd/>
                <a:tailEnd/>
              </a:ln>
            </p:spPr>
            <p:txBody>
              <a:bodyPr wrap="none">
                <a:spAutoFit/>
              </a:bodyPr>
              <a:lstStyle/>
              <a:p>
                <a:r>
                  <a:rPr lang="en-US" sz="1600" b="1"/>
                  <a:t>1.7 ms</a:t>
                </a:r>
              </a:p>
            </p:txBody>
          </p:sp>
          <p:sp>
            <p:nvSpPr>
              <p:cNvPr id="50" name="Text Box 54"/>
              <p:cNvSpPr txBox="1">
                <a:spLocks noChangeArrowheads="1"/>
              </p:cNvSpPr>
              <p:nvPr/>
            </p:nvSpPr>
            <p:spPr bwMode="auto">
              <a:xfrm>
                <a:off x="6735763" y="6477000"/>
                <a:ext cx="599753" cy="250361"/>
              </a:xfrm>
              <a:prstGeom prst="rect">
                <a:avLst/>
              </a:prstGeom>
              <a:solidFill>
                <a:schemeClr val="bg1"/>
              </a:solidFill>
              <a:ln w="9525">
                <a:noFill/>
                <a:miter lim="800000"/>
                <a:headEnd/>
                <a:tailEnd/>
              </a:ln>
            </p:spPr>
            <p:txBody>
              <a:bodyPr wrap="none">
                <a:spAutoFit/>
              </a:bodyPr>
              <a:lstStyle/>
              <a:p>
                <a:r>
                  <a:rPr lang="en-US" sz="1600" b="1"/>
                  <a:t>20 ms</a:t>
                </a:r>
              </a:p>
            </p:txBody>
          </p:sp>
        </p:grpSp>
        <p:sp>
          <p:nvSpPr>
            <p:cNvPr id="54" name="Rectangle 53"/>
            <p:cNvSpPr/>
            <p:nvPr/>
          </p:nvSpPr>
          <p:spPr>
            <a:xfrm>
              <a:off x="4729655" y="583324"/>
              <a:ext cx="4414345" cy="1891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29655" y="2706414"/>
              <a:ext cx="4414345" cy="1891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729655" y="4849095"/>
              <a:ext cx="4414345" cy="1891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927834" y="1355835"/>
              <a:ext cx="1595309" cy="369332"/>
            </a:xfrm>
            <a:prstGeom prst="rect">
              <a:avLst/>
            </a:prstGeom>
            <a:noFill/>
          </p:spPr>
          <p:txBody>
            <a:bodyPr wrap="none" rtlCol="0">
              <a:spAutoFit/>
            </a:bodyPr>
            <a:lstStyle/>
            <a:p>
              <a:r>
                <a:rPr lang="en-US" sz="1800" b="1" i="1" dirty="0" smtClean="0">
                  <a:solidFill>
                    <a:srgbClr val="FF0000"/>
                  </a:solidFill>
                </a:rPr>
                <a:t>Full speed CW</a:t>
              </a:r>
              <a:endParaRPr lang="en-US" sz="1800" b="1" i="1" dirty="0">
                <a:solidFill>
                  <a:srgbClr val="FF0000"/>
                </a:solidFill>
              </a:endParaRPr>
            </a:p>
          </p:txBody>
        </p:sp>
        <p:sp>
          <p:nvSpPr>
            <p:cNvPr id="58" name="TextBox 57"/>
            <p:cNvSpPr txBox="1"/>
            <p:nvPr/>
          </p:nvSpPr>
          <p:spPr>
            <a:xfrm>
              <a:off x="6364014" y="3447393"/>
              <a:ext cx="607859" cy="369332"/>
            </a:xfrm>
            <a:prstGeom prst="rect">
              <a:avLst/>
            </a:prstGeom>
            <a:noFill/>
          </p:spPr>
          <p:txBody>
            <a:bodyPr wrap="none" rtlCol="0">
              <a:spAutoFit/>
            </a:bodyPr>
            <a:lstStyle/>
            <a:p>
              <a:r>
                <a:rPr lang="en-US" sz="1800" b="1" i="1" dirty="0" smtClean="0">
                  <a:solidFill>
                    <a:srgbClr val="FF0000"/>
                  </a:solidFill>
                </a:rPr>
                <a:t>Stop</a:t>
              </a:r>
              <a:endParaRPr lang="en-US" sz="1800" b="1" i="1" dirty="0">
                <a:solidFill>
                  <a:srgbClr val="FF0000"/>
                </a:solidFill>
              </a:endParaRPr>
            </a:p>
          </p:txBody>
        </p:sp>
        <p:sp>
          <p:nvSpPr>
            <p:cNvPr id="59" name="TextBox 58"/>
            <p:cNvSpPr txBox="1"/>
            <p:nvPr/>
          </p:nvSpPr>
          <p:spPr>
            <a:xfrm>
              <a:off x="5875283" y="5607270"/>
              <a:ext cx="1749197" cy="369332"/>
            </a:xfrm>
            <a:prstGeom prst="rect">
              <a:avLst/>
            </a:prstGeom>
            <a:noFill/>
          </p:spPr>
          <p:txBody>
            <a:bodyPr wrap="none" rtlCol="0">
              <a:spAutoFit/>
            </a:bodyPr>
            <a:lstStyle/>
            <a:p>
              <a:r>
                <a:rPr lang="en-US" sz="1800" b="1" i="1" dirty="0" smtClean="0">
                  <a:solidFill>
                    <a:srgbClr val="FF0000"/>
                  </a:solidFill>
                </a:rPr>
                <a:t>Full speed CCW</a:t>
              </a:r>
              <a:endParaRPr lang="en-US" sz="1800" b="1" i="1" dirty="0">
                <a:solidFill>
                  <a:srgbClr val="FF0000"/>
                </a:solidFill>
              </a:endParaRPr>
            </a:p>
          </p:txBody>
        </p:sp>
      </p:grpSp>
      <p:sp>
        <p:nvSpPr>
          <p:cNvPr id="2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2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2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029"/>
          <p:cNvSpPr>
            <a:spLocks noChangeArrowheads="1"/>
          </p:cNvSpPr>
          <p:nvPr/>
        </p:nvSpPr>
        <p:spPr bwMode="auto">
          <a:xfrm>
            <a:off x="0" y="407713"/>
            <a:ext cx="4572000" cy="2621237"/>
          </a:xfrm>
          <a:prstGeom prst="rect">
            <a:avLst/>
          </a:prstGeom>
          <a:noFill/>
          <a:ln w="9525">
            <a:noFill/>
            <a:miter lim="800000"/>
            <a:headEnd/>
            <a:tailEnd/>
          </a:ln>
        </p:spPr>
        <p:txBody>
          <a:bodyPr/>
          <a:lstStyle/>
          <a:p>
            <a:pPr>
              <a:lnSpc>
                <a:spcPct val="90000"/>
              </a:lnSpc>
              <a:spcBef>
                <a:spcPct val="20000"/>
              </a:spcBef>
              <a:tabLst>
                <a:tab pos="228600" algn="l"/>
                <a:tab pos="685800" algn="l"/>
              </a:tabLst>
            </a:pPr>
            <a:r>
              <a:rPr lang="en-US" sz="2200" b="1" u="sng" dirty="0">
                <a:solidFill>
                  <a:schemeClr val="accent2"/>
                </a:solidFill>
              </a:rPr>
              <a:t>Controlling servos with the </a:t>
            </a:r>
            <a:r>
              <a:rPr lang="en-US" sz="2200" b="1" u="sng" dirty="0" smtClean="0">
                <a:solidFill>
                  <a:schemeClr val="accent2"/>
                </a:solidFill>
              </a:rPr>
              <a:t>Arduino</a:t>
            </a:r>
            <a:endParaRPr lang="en-US" sz="2200" b="1" u="sng" dirty="0">
              <a:solidFill>
                <a:schemeClr val="accent2"/>
              </a:solidFill>
            </a:endParaRPr>
          </a:p>
          <a:p>
            <a:pPr>
              <a:lnSpc>
                <a:spcPct val="90000"/>
              </a:lnSpc>
              <a:spcBef>
                <a:spcPct val="20000"/>
              </a:spcBef>
              <a:tabLst>
                <a:tab pos="228600" algn="l"/>
                <a:tab pos="685800" algn="l"/>
              </a:tabLst>
            </a:pPr>
            <a:r>
              <a:rPr lang="en-US" sz="2200" dirty="0" smtClean="0">
                <a:solidFill>
                  <a:schemeClr val="accent2"/>
                </a:solidFill>
              </a:rPr>
              <a:t>Sending a series of pulses to a servo is similar to turning ON and OFF and LED.  Recall earlier examples, such as the one below where an LED on digital pin D13 turns ON for 0.5 s and OFF for 0.5 s.  The LED will blink indefinitely.</a:t>
            </a:r>
          </a:p>
        </p:txBody>
      </p:sp>
      <p:grpSp>
        <p:nvGrpSpPr>
          <p:cNvPr id="2" name="Group 5"/>
          <p:cNvGrpSpPr/>
          <p:nvPr/>
        </p:nvGrpSpPr>
        <p:grpSpPr>
          <a:xfrm>
            <a:off x="5192630" y="747429"/>
            <a:ext cx="3489113" cy="1744626"/>
            <a:chOff x="4702387" y="620202"/>
            <a:chExt cx="3489113" cy="1744626"/>
          </a:xfrm>
        </p:grpSpPr>
        <p:sp>
          <p:nvSpPr>
            <p:cNvPr id="10" name="Text Box 17"/>
            <p:cNvSpPr txBox="1">
              <a:spLocks noChangeArrowheads="1"/>
            </p:cNvSpPr>
            <p:nvPr/>
          </p:nvSpPr>
          <p:spPr bwMode="auto">
            <a:xfrm>
              <a:off x="6015318" y="739336"/>
              <a:ext cx="572593" cy="338554"/>
            </a:xfrm>
            <a:prstGeom prst="rect">
              <a:avLst/>
            </a:prstGeom>
            <a:solidFill>
              <a:schemeClr val="bg1"/>
            </a:solidFill>
            <a:ln w="9525">
              <a:noFill/>
              <a:miter lim="800000"/>
              <a:headEnd/>
              <a:tailEnd/>
            </a:ln>
          </p:spPr>
          <p:txBody>
            <a:bodyPr wrap="none">
              <a:spAutoFit/>
            </a:bodyPr>
            <a:lstStyle/>
            <a:p>
              <a:r>
                <a:rPr lang="en-US" sz="1600" b="1" dirty="0" smtClean="0"/>
                <a:t>0.5 s</a:t>
              </a:r>
              <a:endParaRPr lang="en-US" sz="1600" b="1" dirty="0"/>
            </a:p>
          </p:txBody>
        </p:sp>
        <p:sp>
          <p:nvSpPr>
            <p:cNvPr id="13" name="Rectangle 12"/>
            <p:cNvSpPr/>
            <p:nvPr/>
          </p:nvSpPr>
          <p:spPr>
            <a:xfrm>
              <a:off x="4702387" y="620202"/>
              <a:ext cx="3489113" cy="1744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25026" y="1192781"/>
              <a:ext cx="593432" cy="584775"/>
            </a:xfrm>
            <a:prstGeom prst="rect">
              <a:avLst/>
            </a:prstGeom>
            <a:noFill/>
          </p:spPr>
          <p:txBody>
            <a:bodyPr wrap="none" rtlCol="0">
              <a:spAutoFit/>
            </a:bodyPr>
            <a:lstStyle/>
            <a:p>
              <a:pPr algn="ctr"/>
              <a:r>
                <a:rPr lang="en-US" sz="1600" b="1" i="1" dirty="0" smtClean="0">
                  <a:solidFill>
                    <a:srgbClr val="FF0000"/>
                  </a:solidFill>
                </a:rPr>
                <a:t>LED</a:t>
              </a:r>
            </a:p>
            <a:p>
              <a:pPr algn="ctr"/>
              <a:r>
                <a:rPr lang="en-US" sz="1600" b="1" i="1" dirty="0" smtClean="0">
                  <a:solidFill>
                    <a:srgbClr val="FF0000"/>
                  </a:solidFill>
                </a:rPr>
                <a:t>ON</a:t>
              </a:r>
              <a:endParaRPr lang="en-US" sz="1600" b="1" i="1" dirty="0">
                <a:solidFill>
                  <a:srgbClr val="FF0000"/>
                </a:solidFill>
              </a:endParaRPr>
            </a:p>
          </p:txBody>
        </p:sp>
        <p:cxnSp>
          <p:nvCxnSpPr>
            <p:cNvPr id="3" name="Straight Connector 2"/>
            <p:cNvCxnSpPr/>
            <p:nvPr/>
          </p:nvCxnSpPr>
          <p:spPr>
            <a:xfrm>
              <a:off x="4860042" y="1827080"/>
              <a:ext cx="4365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91832" y="1157004"/>
              <a:ext cx="0" cy="67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98577" y="1170260"/>
              <a:ext cx="6793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77956" y="1843677"/>
              <a:ext cx="6793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977956" y="1171448"/>
              <a:ext cx="0" cy="67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654623" y="1157004"/>
              <a:ext cx="0" cy="67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61368" y="1170260"/>
              <a:ext cx="6793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40747" y="1843677"/>
              <a:ext cx="6793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340747" y="1171448"/>
              <a:ext cx="0" cy="672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15318" y="1192781"/>
              <a:ext cx="604653" cy="584775"/>
            </a:xfrm>
            <a:prstGeom prst="rect">
              <a:avLst/>
            </a:prstGeom>
            <a:noFill/>
          </p:spPr>
          <p:txBody>
            <a:bodyPr wrap="none" rtlCol="0">
              <a:spAutoFit/>
            </a:bodyPr>
            <a:lstStyle/>
            <a:p>
              <a:pPr algn="ctr"/>
              <a:r>
                <a:rPr lang="en-US" sz="1600" b="1" i="1" dirty="0" smtClean="0">
                  <a:solidFill>
                    <a:srgbClr val="FF0000"/>
                  </a:solidFill>
                </a:rPr>
                <a:t>LED</a:t>
              </a:r>
            </a:p>
            <a:p>
              <a:pPr algn="ctr"/>
              <a:r>
                <a:rPr lang="en-US" sz="1600" b="1" i="1" dirty="0" smtClean="0">
                  <a:solidFill>
                    <a:srgbClr val="FF0000"/>
                  </a:solidFill>
                </a:rPr>
                <a:t>OFF</a:t>
              </a:r>
              <a:endParaRPr lang="en-US" sz="1600" b="1" i="1" dirty="0">
                <a:solidFill>
                  <a:srgbClr val="FF0000"/>
                </a:solidFill>
              </a:endParaRPr>
            </a:p>
          </p:txBody>
        </p:sp>
        <p:cxnSp>
          <p:nvCxnSpPr>
            <p:cNvPr id="28" name="Straight Connector 27"/>
            <p:cNvCxnSpPr/>
            <p:nvPr/>
          </p:nvCxnSpPr>
          <p:spPr>
            <a:xfrm>
              <a:off x="5985927" y="1077890"/>
              <a:ext cx="679379"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91832" y="1943726"/>
              <a:ext cx="679379"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 Box 17"/>
            <p:cNvSpPr txBox="1">
              <a:spLocks noChangeArrowheads="1"/>
            </p:cNvSpPr>
            <p:nvPr/>
          </p:nvSpPr>
          <p:spPr bwMode="auto">
            <a:xfrm>
              <a:off x="5351969" y="1984599"/>
              <a:ext cx="572593" cy="338554"/>
            </a:xfrm>
            <a:prstGeom prst="rect">
              <a:avLst/>
            </a:prstGeom>
            <a:solidFill>
              <a:schemeClr val="bg1"/>
            </a:solidFill>
            <a:ln w="9525">
              <a:noFill/>
              <a:miter lim="800000"/>
              <a:headEnd/>
              <a:tailEnd/>
            </a:ln>
          </p:spPr>
          <p:txBody>
            <a:bodyPr wrap="none">
              <a:spAutoFit/>
            </a:bodyPr>
            <a:lstStyle/>
            <a:p>
              <a:r>
                <a:rPr lang="en-US" sz="1600" b="1" dirty="0" smtClean="0"/>
                <a:t>0.5 s</a:t>
              </a:r>
              <a:endParaRPr lang="en-US" sz="1600" b="1" dirty="0"/>
            </a:p>
          </p:txBody>
        </p:sp>
      </p:gr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50" r="14965" b="35517"/>
          <a:stretch/>
        </p:blipFill>
        <p:spPr bwMode="auto">
          <a:xfrm>
            <a:off x="3914775" y="2917024"/>
            <a:ext cx="5229225" cy="394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32"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33"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grpSp>
        <p:nvGrpSpPr>
          <p:cNvPr id="33793" name="Group 1"/>
          <p:cNvGrpSpPr>
            <a:grpSpLocks/>
          </p:cNvGrpSpPr>
          <p:nvPr/>
        </p:nvGrpSpPr>
        <p:grpSpPr bwMode="auto">
          <a:xfrm>
            <a:off x="344488" y="3208337"/>
            <a:ext cx="3570287" cy="2469571"/>
            <a:chOff x="1487" y="8963"/>
            <a:chExt cx="3873" cy="2544"/>
          </a:xfrm>
        </p:grpSpPr>
        <p:sp>
          <p:nvSpPr>
            <p:cNvPr id="33794" name="Rectangle 2"/>
            <p:cNvSpPr>
              <a:spLocks noChangeArrowheads="1"/>
            </p:cNvSpPr>
            <p:nvPr/>
          </p:nvSpPr>
          <p:spPr bwMode="auto">
            <a:xfrm>
              <a:off x="1487" y="9088"/>
              <a:ext cx="1452" cy="2419"/>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95" name="Text Box 3"/>
            <p:cNvSpPr txBox="1">
              <a:spLocks noChangeArrowheads="1"/>
            </p:cNvSpPr>
            <p:nvPr/>
          </p:nvSpPr>
          <p:spPr bwMode="auto">
            <a:xfrm>
              <a:off x="1487" y="10345"/>
              <a:ext cx="1440" cy="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Arial" pitchFamily="34" charset="0"/>
                </a:rPr>
                <a:t>Arduino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Arial" pitchFamily="34" charset="0"/>
                </a:rPr>
                <a:t>UNO</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6" name="Text Box 4"/>
            <p:cNvSpPr txBox="1">
              <a:spLocks noChangeArrowheads="1"/>
            </p:cNvSpPr>
            <p:nvPr/>
          </p:nvSpPr>
          <p:spPr bwMode="auto">
            <a:xfrm>
              <a:off x="2303" y="9284"/>
              <a:ext cx="636" cy="4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b="1" dirty="0" smtClean="0">
                  <a:cs typeface="Arial" pitchFamily="34" charset="0"/>
                </a:rPr>
                <a:t>D13</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3797" name="AutoShape 5"/>
            <p:cNvCxnSpPr>
              <a:cxnSpLocks noChangeShapeType="1"/>
            </p:cNvCxnSpPr>
            <p:nvPr/>
          </p:nvCxnSpPr>
          <p:spPr bwMode="auto">
            <a:xfrm>
              <a:off x="2939" y="9478"/>
              <a:ext cx="378" cy="0"/>
            </a:xfrm>
            <a:prstGeom prst="straightConnector1">
              <a:avLst/>
            </a:prstGeom>
            <a:noFill/>
            <a:ln w="28575">
              <a:solidFill>
                <a:srgbClr val="000000"/>
              </a:solidFill>
              <a:round/>
              <a:headEnd/>
              <a:tailEnd/>
            </a:ln>
          </p:spPr>
        </p:cxnSp>
        <p:cxnSp>
          <p:nvCxnSpPr>
            <p:cNvPr id="33798" name="AutoShape 6"/>
            <p:cNvCxnSpPr>
              <a:cxnSpLocks noChangeShapeType="1"/>
            </p:cNvCxnSpPr>
            <p:nvPr/>
          </p:nvCxnSpPr>
          <p:spPr bwMode="auto">
            <a:xfrm flipV="1">
              <a:off x="3317" y="9357"/>
              <a:ext cx="100" cy="121"/>
            </a:xfrm>
            <a:prstGeom prst="straightConnector1">
              <a:avLst/>
            </a:prstGeom>
            <a:noFill/>
            <a:ln w="28575">
              <a:solidFill>
                <a:srgbClr val="000000"/>
              </a:solidFill>
              <a:round/>
              <a:headEnd/>
              <a:tailEnd/>
            </a:ln>
          </p:spPr>
        </p:cxnSp>
        <p:cxnSp>
          <p:nvCxnSpPr>
            <p:cNvPr id="33799" name="AutoShape 7"/>
            <p:cNvCxnSpPr>
              <a:cxnSpLocks noChangeShapeType="1"/>
            </p:cNvCxnSpPr>
            <p:nvPr/>
          </p:nvCxnSpPr>
          <p:spPr bwMode="auto">
            <a:xfrm flipH="1" flipV="1">
              <a:off x="3417" y="9357"/>
              <a:ext cx="82" cy="260"/>
            </a:xfrm>
            <a:prstGeom prst="straightConnector1">
              <a:avLst/>
            </a:prstGeom>
            <a:noFill/>
            <a:ln w="28575">
              <a:solidFill>
                <a:srgbClr val="000000"/>
              </a:solidFill>
              <a:round/>
              <a:headEnd/>
              <a:tailEnd/>
            </a:ln>
          </p:spPr>
        </p:cxnSp>
        <p:cxnSp>
          <p:nvCxnSpPr>
            <p:cNvPr id="33800" name="AutoShape 8"/>
            <p:cNvCxnSpPr>
              <a:cxnSpLocks noChangeShapeType="1"/>
            </p:cNvCxnSpPr>
            <p:nvPr/>
          </p:nvCxnSpPr>
          <p:spPr bwMode="auto">
            <a:xfrm flipV="1">
              <a:off x="3499" y="9357"/>
              <a:ext cx="85" cy="260"/>
            </a:xfrm>
            <a:prstGeom prst="straightConnector1">
              <a:avLst/>
            </a:prstGeom>
            <a:noFill/>
            <a:ln w="28575">
              <a:solidFill>
                <a:srgbClr val="000000"/>
              </a:solidFill>
              <a:round/>
              <a:headEnd/>
              <a:tailEnd/>
            </a:ln>
          </p:spPr>
        </p:cxnSp>
        <p:cxnSp>
          <p:nvCxnSpPr>
            <p:cNvPr id="33801" name="AutoShape 9"/>
            <p:cNvCxnSpPr>
              <a:cxnSpLocks noChangeShapeType="1"/>
            </p:cNvCxnSpPr>
            <p:nvPr/>
          </p:nvCxnSpPr>
          <p:spPr bwMode="auto">
            <a:xfrm>
              <a:off x="3877" y="9478"/>
              <a:ext cx="502" cy="1"/>
            </a:xfrm>
            <a:prstGeom prst="straightConnector1">
              <a:avLst/>
            </a:prstGeom>
            <a:noFill/>
            <a:ln w="28575">
              <a:solidFill>
                <a:srgbClr val="000000"/>
              </a:solidFill>
              <a:round/>
              <a:headEnd/>
              <a:tailEnd/>
            </a:ln>
          </p:spPr>
        </p:cxnSp>
        <p:cxnSp>
          <p:nvCxnSpPr>
            <p:cNvPr id="33802" name="AutoShape 10"/>
            <p:cNvCxnSpPr>
              <a:cxnSpLocks noChangeShapeType="1"/>
            </p:cNvCxnSpPr>
            <p:nvPr/>
          </p:nvCxnSpPr>
          <p:spPr bwMode="auto">
            <a:xfrm>
              <a:off x="4379" y="9479"/>
              <a:ext cx="0" cy="570"/>
            </a:xfrm>
            <a:prstGeom prst="straightConnector1">
              <a:avLst/>
            </a:prstGeom>
            <a:noFill/>
            <a:ln w="28575">
              <a:solidFill>
                <a:srgbClr val="000000"/>
              </a:solidFill>
              <a:round/>
              <a:headEnd/>
              <a:tailEnd/>
            </a:ln>
          </p:spPr>
        </p:cxnSp>
        <p:cxnSp>
          <p:nvCxnSpPr>
            <p:cNvPr id="33803" name="AutoShape 11"/>
            <p:cNvCxnSpPr>
              <a:cxnSpLocks noChangeShapeType="1"/>
            </p:cNvCxnSpPr>
            <p:nvPr/>
          </p:nvCxnSpPr>
          <p:spPr bwMode="auto">
            <a:xfrm>
              <a:off x="4229" y="10049"/>
              <a:ext cx="292" cy="0"/>
            </a:xfrm>
            <a:prstGeom prst="straightConnector1">
              <a:avLst/>
            </a:prstGeom>
            <a:noFill/>
            <a:ln w="28575">
              <a:solidFill>
                <a:srgbClr val="000000"/>
              </a:solidFill>
              <a:round/>
              <a:headEnd/>
              <a:tailEnd/>
            </a:ln>
          </p:spPr>
        </p:cxnSp>
        <p:cxnSp>
          <p:nvCxnSpPr>
            <p:cNvPr id="33804" name="AutoShape 12"/>
            <p:cNvCxnSpPr>
              <a:cxnSpLocks noChangeShapeType="1"/>
            </p:cNvCxnSpPr>
            <p:nvPr/>
          </p:nvCxnSpPr>
          <p:spPr bwMode="auto">
            <a:xfrm flipH="1" flipV="1">
              <a:off x="4229" y="10049"/>
              <a:ext cx="151" cy="226"/>
            </a:xfrm>
            <a:prstGeom prst="straightConnector1">
              <a:avLst/>
            </a:prstGeom>
            <a:noFill/>
            <a:ln w="28575">
              <a:solidFill>
                <a:srgbClr val="000000"/>
              </a:solidFill>
              <a:round/>
              <a:headEnd/>
              <a:tailEnd/>
            </a:ln>
          </p:spPr>
        </p:cxnSp>
        <p:cxnSp>
          <p:nvCxnSpPr>
            <p:cNvPr id="33805" name="AutoShape 13"/>
            <p:cNvCxnSpPr>
              <a:cxnSpLocks noChangeShapeType="1"/>
            </p:cNvCxnSpPr>
            <p:nvPr/>
          </p:nvCxnSpPr>
          <p:spPr bwMode="auto">
            <a:xfrm flipV="1">
              <a:off x="4380" y="10049"/>
              <a:ext cx="141" cy="226"/>
            </a:xfrm>
            <a:prstGeom prst="straightConnector1">
              <a:avLst/>
            </a:prstGeom>
            <a:noFill/>
            <a:ln w="28575">
              <a:solidFill>
                <a:srgbClr val="000000"/>
              </a:solidFill>
              <a:round/>
              <a:headEnd/>
              <a:tailEnd/>
            </a:ln>
          </p:spPr>
        </p:cxnSp>
        <p:cxnSp>
          <p:nvCxnSpPr>
            <p:cNvPr id="33806" name="AutoShape 14"/>
            <p:cNvCxnSpPr>
              <a:cxnSpLocks noChangeShapeType="1"/>
            </p:cNvCxnSpPr>
            <p:nvPr/>
          </p:nvCxnSpPr>
          <p:spPr bwMode="auto">
            <a:xfrm>
              <a:off x="4379" y="10275"/>
              <a:ext cx="1" cy="619"/>
            </a:xfrm>
            <a:prstGeom prst="straightConnector1">
              <a:avLst/>
            </a:prstGeom>
            <a:noFill/>
            <a:ln w="28575">
              <a:solidFill>
                <a:srgbClr val="000000"/>
              </a:solidFill>
              <a:round/>
              <a:headEnd/>
              <a:tailEnd/>
            </a:ln>
          </p:spPr>
        </p:cxnSp>
        <p:cxnSp>
          <p:nvCxnSpPr>
            <p:cNvPr id="33807" name="AutoShape 15"/>
            <p:cNvCxnSpPr>
              <a:cxnSpLocks noChangeShapeType="1"/>
            </p:cNvCxnSpPr>
            <p:nvPr/>
          </p:nvCxnSpPr>
          <p:spPr bwMode="auto">
            <a:xfrm>
              <a:off x="4206" y="10894"/>
              <a:ext cx="355" cy="1"/>
            </a:xfrm>
            <a:prstGeom prst="straightConnector1">
              <a:avLst/>
            </a:prstGeom>
            <a:noFill/>
            <a:ln w="28575">
              <a:solidFill>
                <a:srgbClr val="000000"/>
              </a:solidFill>
              <a:round/>
              <a:headEnd/>
              <a:tailEnd/>
            </a:ln>
          </p:spPr>
        </p:cxnSp>
        <p:cxnSp>
          <p:nvCxnSpPr>
            <p:cNvPr id="33808" name="AutoShape 16"/>
            <p:cNvCxnSpPr>
              <a:cxnSpLocks noChangeShapeType="1"/>
            </p:cNvCxnSpPr>
            <p:nvPr/>
          </p:nvCxnSpPr>
          <p:spPr bwMode="auto">
            <a:xfrm>
              <a:off x="4261" y="10994"/>
              <a:ext cx="231" cy="0"/>
            </a:xfrm>
            <a:prstGeom prst="straightConnector1">
              <a:avLst/>
            </a:prstGeom>
            <a:noFill/>
            <a:ln w="28575">
              <a:solidFill>
                <a:srgbClr val="000000"/>
              </a:solidFill>
              <a:round/>
              <a:headEnd/>
              <a:tailEnd/>
            </a:ln>
          </p:spPr>
        </p:cxnSp>
        <p:cxnSp>
          <p:nvCxnSpPr>
            <p:cNvPr id="33809" name="AutoShape 17"/>
            <p:cNvCxnSpPr>
              <a:cxnSpLocks noChangeShapeType="1"/>
            </p:cNvCxnSpPr>
            <p:nvPr/>
          </p:nvCxnSpPr>
          <p:spPr bwMode="auto">
            <a:xfrm>
              <a:off x="4344" y="11094"/>
              <a:ext cx="90" cy="0"/>
            </a:xfrm>
            <a:prstGeom prst="straightConnector1">
              <a:avLst/>
            </a:prstGeom>
            <a:noFill/>
            <a:ln w="28575">
              <a:solidFill>
                <a:srgbClr val="000000"/>
              </a:solidFill>
              <a:round/>
              <a:headEnd/>
              <a:tailEnd/>
            </a:ln>
          </p:spPr>
        </p:cxnSp>
        <p:sp>
          <p:nvSpPr>
            <p:cNvPr id="33810" name="Text Box 18"/>
            <p:cNvSpPr txBox="1">
              <a:spLocks noChangeArrowheads="1"/>
            </p:cNvSpPr>
            <p:nvPr/>
          </p:nvSpPr>
          <p:spPr bwMode="auto">
            <a:xfrm>
              <a:off x="3152" y="8963"/>
              <a:ext cx="1011" cy="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220 </a:t>
              </a:r>
              <a:r>
                <a:rPr kumimoji="0" lang="en-US" sz="1400" b="1" i="0" u="none" strike="noStrike" cap="none" normalizeH="0" baseline="0" smtClean="0">
                  <a:ln>
                    <a:noFill/>
                  </a:ln>
                  <a:solidFill>
                    <a:schemeClr val="tx1"/>
                  </a:solidFill>
                  <a:effectLst/>
                  <a:latin typeface="Times New Roman" pitchFamily="18" charset="0"/>
                  <a:cs typeface="Arial" pitchFamily="34" charset="0"/>
                  <a:sym typeface="Symbol" pitchFamily="18" charset="2"/>
                </a:rPr>
                <a:t></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33811" name="Text Box 19"/>
            <p:cNvSpPr txBox="1">
              <a:spLocks noChangeArrowheads="1"/>
            </p:cNvSpPr>
            <p:nvPr/>
          </p:nvSpPr>
          <p:spPr bwMode="auto">
            <a:xfrm>
              <a:off x="4380" y="9988"/>
              <a:ext cx="980" cy="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Arial" pitchFamily="34" charset="0"/>
                </a:rPr>
                <a:t>LED</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cxnSp>
          <p:nvCxnSpPr>
            <p:cNvPr id="33812" name="AutoShape 20"/>
            <p:cNvCxnSpPr>
              <a:cxnSpLocks noChangeShapeType="1"/>
            </p:cNvCxnSpPr>
            <p:nvPr/>
          </p:nvCxnSpPr>
          <p:spPr bwMode="auto">
            <a:xfrm flipH="1" flipV="1">
              <a:off x="3584" y="9357"/>
              <a:ext cx="82" cy="260"/>
            </a:xfrm>
            <a:prstGeom prst="straightConnector1">
              <a:avLst/>
            </a:prstGeom>
            <a:noFill/>
            <a:ln w="28575">
              <a:solidFill>
                <a:srgbClr val="000000"/>
              </a:solidFill>
              <a:round/>
              <a:headEnd/>
              <a:tailEnd/>
            </a:ln>
          </p:spPr>
        </p:cxnSp>
        <p:cxnSp>
          <p:nvCxnSpPr>
            <p:cNvPr id="33813" name="AutoShape 21"/>
            <p:cNvCxnSpPr>
              <a:cxnSpLocks noChangeShapeType="1"/>
            </p:cNvCxnSpPr>
            <p:nvPr/>
          </p:nvCxnSpPr>
          <p:spPr bwMode="auto">
            <a:xfrm flipV="1">
              <a:off x="3666" y="9357"/>
              <a:ext cx="85" cy="260"/>
            </a:xfrm>
            <a:prstGeom prst="straightConnector1">
              <a:avLst/>
            </a:prstGeom>
            <a:noFill/>
            <a:ln w="28575">
              <a:solidFill>
                <a:srgbClr val="000000"/>
              </a:solidFill>
              <a:round/>
              <a:headEnd/>
              <a:tailEnd/>
            </a:ln>
          </p:spPr>
        </p:cxnSp>
        <p:cxnSp>
          <p:nvCxnSpPr>
            <p:cNvPr id="33814" name="AutoShape 22"/>
            <p:cNvCxnSpPr>
              <a:cxnSpLocks noChangeShapeType="1"/>
            </p:cNvCxnSpPr>
            <p:nvPr/>
          </p:nvCxnSpPr>
          <p:spPr bwMode="auto">
            <a:xfrm flipH="1" flipV="1">
              <a:off x="3751" y="9357"/>
              <a:ext cx="82" cy="260"/>
            </a:xfrm>
            <a:prstGeom prst="straightConnector1">
              <a:avLst/>
            </a:prstGeom>
            <a:noFill/>
            <a:ln w="28575">
              <a:solidFill>
                <a:srgbClr val="000000"/>
              </a:solidFill>
              <a:round/>
              <a:headEnd/>
              <a:tailEnd/>
            </a:ln>
          </p:spPr>
        </p:cxnSp>
        <p:cxnSp>
          <p:nvCxnSpPr>
            <p:cNvPr id="33815" name="AutoShape 23"/>
            <p:cNvCxnSpPr>
              <a:cxnSpLocks noChangeShapeType="1"/>
            </p:cNvCxnSpPr>
            <p:nvPr/>
          </p:nvCxnSpPr>
          <p:spPr bwMode="auto">
            <a:xfrm flipV="1">
              <a:off x="3833" y="9479"/>
              <a:ext cx="44" cy="138"/>
            </a:xfrm>
            <a:prstGeom prst="straightConnector1">
              <a:avLst/>
            </a:prstGeom>
            <a:noFill/>
            <a:ln w="28575">
              <a:solidFill>
                <a:srgbClr val="000000"/>
              </a:solidFill>
              <a:round/>
              <a:headEnd/>
              <a:tailEnd/>
            </a:ln>
          </p:spPr>
        </p:cxnSp>
        <p:cxnSp>
          <p:nvCxnSpPr>
            <p:cNvPr id="33816" name="AutoShape 24"/>
            <p:cNvCxnSpPr>
              <a:cxnSpLocks noChangeShapeType="1"/>
            </p:cNvCxnSpPr>
            <p:nvPr/>
          </p:nvCxnSpPr>
          <p:spPr bwMode="auto">
            <a:xfrm>
              <a:off x="4236" y="10275"/>
              <a:ext cx="285" cy="0"/>
            </a:xfrm>
            <a:prstGeom prst="straightConnector1">
              <a:avLst/>
            </a:prstGeom>
            <a:noFill/>
            <a:ln w="28575">
              <a:solidFill>
                <a:srgbClr val="000000"/>
              </a:solidFill>
              <a:round/>
              <a:headEnd/>
              <a:tailEnd/>
            </a:ln>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029"/>
          <p:cNvSpPr>
            <a:spLocks noChangeArrowheads="1"/>
          </p:cNvSpPr>
          <p:nvPr/>
        </p:nvSpPr>
        <p:spPr bwMode="auto">
          <a:xfrm>
            <a:off x="0" y="407713"/>
            <a:ext cx="4540468" cy="1619870"/>
          </a:xfrm>
          <a:prstGeom prst="rect">
            <a:avLst/>
          </a:prstGeom>
          <a:noFill/>
          <a:ln w="9525">
            <a:noFill/>
            <a:miter lim="800000"/>
            <a:headEnd/>
            <a:tailEnd/>
          </a:ln>
        </p:spPr>
        <p:txBody>
          <a:bodyPr/>
          <a:lstStyle/>
          <a:p>
            <a:pPr>
              <a:lnSpc>
                <a:spcPct val="90000"/>
              </a:lnSpc>
              <a:spcBef>
                <a:spcPct val="20000"/>
              </a:spcBef>
              <a:tabLst>
                <a:tab pos="228600" algn="l"/>
                <a:tab pos="685800" algn="l"/>
              </a:tabLst>
            </a:pPr>
            <a:r>
              <a:rPr lang="en-US" sz="2200" b="1" u="sng" dirty="0">
                <a:solidFill>
                  <a:schemeClr val="accent2"/>
                </a:solidFill>
              </a:rPr>
              <a:t>Controlling servos with the </a:t>
            </a:r>
            <a:r>
              <a:rPr lang="en-US" sz="2200" b="1" u="sng" dirty="0" smtClean="0">
                <a:solidFill>
                  <a:schemeClr val="accent2"/>
                </a:solidFill>
              </a:rPr>
              <a:t>Arduino</a:t>
            </a:r>
            <a:endParaRPr lang="en-US" sz="2200" b="1" u="sng" dirty="0">
              <a:solidFill>
                <a:schemeClr val="accent2"/>
              </a:solidFill>
            </a:endParaRPr>
          </a:p>
          <a:p>
            <a:pPr>
              <a:lnSpc>
                <a:spcPct val="90000"/>
              </a:lnSpc>
              <a:spcBef>
                <a:spcPct val="20000"/>
              </a:spcBef>
              <a:tabLst>
                <a:tab pos="228600" algn="l"/>
                <a:tab pos="685800" algn="l"/>
              </a:tabLst>
            </a:pPr>
            <a:r>
              <a:rPr lang="en-US" sz="2200" dirty="0" smtClean="0">
                <a:solidFill>
                  <a:schemeClr val="accent2"/>
                </a:solidFill>
              </a:rPr>
              <a:t>The code on the previous page can be adjusted to make a continuous servo on pin D13 move full speed CW.</a:t>
            </a:r>
          </a:p>
        </p:txBody>
      </p:sp>
      <p:grpSp>
        <p:nvGrpSpPr>
          <p:cNvPr id="2" name="Group 1"/>
          <p:cNvGrpSpPr/>
          <p:nvPr/>
        </p:nvGrpSpPr>
        <p:grpSpPr>
          <a:xfrm>
            <a:off x="4540468" y="810564"/>
            <a:ext cx="4414345" cy="2012730"/>
            <a:chOff x="236482" y="1529256"/>
            <a:chExt cx="4414345" cy="2012730"/>
          </a:xfrm>
        </p:grpSpPr>
        <p:pic>
          <p:nvPicPr>
            <p:cNvPr id="22" name="Picture 16"/>
            <p:cNvPicPr>
              <a:picLocks noChangeAspect="1" noChangeArrowheads="1"/>
            </p:cNvPicPr>
            <p:nvPr/>
          </p:nvPicPr>
          <p:blipFill>
            <a:blip r:embed="rId2" cstate="print"/>
            <a:srcRect l="13001"/>
            <a:stretch>
              <a:fillRect/>
            </a:stretch>
          </p:blipFill>
          <p:spPr bwMode="auto">
            <a:xfrm>
              <a:off x="394137" y="1529256"/>
              <a:ext cx="4103478" cy="2012730"/>
            </a:xfrm>
            <a:prstGeom prst="rect">
              <a:avLst/>
            </a:prstGeom>
            <a:noFill/>
            <a:ln w="9525">
              <a:noFill/>
              <a:miter lim="800000"/>
              <a:headEnd/>
              <a:tailEnd/>
            </a:ln>
          </p:spPr>
        </p:pic>
        <p:sp>
          <p:nvSpPr>
            <p:cNvPr id="23" name="Text Box 17"/>
            <p:cNvSpPr txBox="1">
              <a:spLocks noChangeArrowheads="1"/>
            </p:cNvSpPr>
            <p:nvPr/>
          </p:nvSpPr>
          <p:spPr bwMode="auto">
            <a:xfrm>
              <a:off x="1269249" y="1647652"/>
              <a:ext cx="744114" cy="338554"/>
            </a:xfrm>
            <a:prstGeom prst="rect">
              <a:avLst/>
            </a:prstGeom>
            <a:solidFill>
              <a:schemeClr val="bg1"/>
            </a:solidFill>
            <a:ln w="9525">
              <a:noFill/>
              <a:miter lim="800000"/>
              <a:headEnd/>
              <a:tailEnd/>
            </a:ln>
          </p:spPr>
          <p:txBody>
            <a:bodyPr wrap="none">
              <a:spAutoFit/>
            </a:bodyPr>
            <a:lstStyle/>
            <a:p>
              <a:r>
                <a:rPr lang="en-US" sz="1600" b="1" dirty="0"/>
                <a:t>1.3 ms</a:t>
              </a:r>
            </a:p>
          </p:txBody>
        </p:sp>
        <p:sp>
          <p:nvSpPr>
            <p:cNvPr id="24" name="Text Box 18"/>
            <p:cNvSpPr txBox="1">
              <a:spLocks noChangeArrowheads="1"/>
            </p:cNvSpPr>
            <p:nvPr/>
          </p:nvSpPr>
          <p:spPr bwMode="auto">
            <a:xfrm>
              <a:off x="3882950" y="1647652"/>
              <a:ext cx="744114" cy="338554"/>
            </a:xfrm>
            <a:prstGeom prst="rect">
              <a:avLst/>
            </a:prstGeom>
            <a:solidFill>
              <a:schemeClr val="bg1"/>
            </a:solidFill>
            <a:ln w="9525">
              <a:noFill/>
              <a:miter lim="800000"/>
              <a:headEnd/>
              <a:tailEnd/>
            </a:ln>
          </p:spPr>
          <p:txBody>
            <a:bodyPr wrap="none">
              <a:spAutoFit/>
            </a:bodyPr>
            <a:lstStyle/>
            <a:p>
              <a:r>
                <a:rPr lang="en-US" sz="1600" b="1" dirty="0"/>
                <a:t>1.3 ms</a:t>
              </a:r>
            </a:p>
          </p:txBody>
        </p:sp>
        <p:sp>
          <p:nvSpPr>
            <p:cNvPr id="25" name="Text Box 20"/>
            <p:cNvSpPr txBox="1">
              <a:spLocks noChangeArrowheads="1"/>
            </p:cNvSpPr>
            <p:nvPr/>
          </p:nvSpPr>
          <p:spPr bwMode="auto">
            <a:xfrm>
              <a:off x="1883916" y="3015782"/>
              <a:ext cx="692818" cy="338554"/>
            </a:xfrm>
            <a:prstGeom prst="rect">
              <a:avLst/>
            </a:prstGeom>
            <a:solidFill>
              <a:schemeClr val="bg1"/>
            </a:solidFill>
            <a:ln w="9525">
              <a:noFill/>
              <a:miter lim="800000"/>
              <a:headEnd/>
              <a:tailEnd/>
            </a:ln>
          </p:spPr>
          <p:txBody>
            <a:bodyPr wrap="none">
              <a:spAutoFit/>
            </a:bodyPr>
            <a:lstStyle/>
            <a:p>
              <a:r>
                <a:rPr lang="en-US" sz="1600" b="1" dirty="0"/>
                <a:t>20 ms</a:t>
              </a:r>
            </a:p>
          </p:txBody>
        </p:sp>
        <p:sp>
          <p:nvSpPr>
            <p:cNvPr id="28" name="Rectangle 27"/>
            <p:cNvSpPr/>
            <p:nvPr/>
          </p:nvSpPr>
          <p:spPr>
            <a:xfrm>
              <a:off x="236482" y="1545022"/>
              <a:ext cx="4414345" cy="1891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434661" y="2317533"/>
              <a:ext cx="1595309" cy="369332"/>
            </a:xfrm>
            <a:prstGeom prst="rect">
              <a:avLst/>
            </a:prstGeom>
            <a:noFill/>
          </p:spPr>
          <p:txBody>
            <a:bodyPr wrap="none" rtlCol="0">
              <a:spAutoFit/>
            </a:bodyPr>
            <a:lstStyle/>
            <a:p>
              <a:r>
                <a:rPr lang="en-US" sz="1800" b="1" i="1" dirty="0" smtClean="0">
                  <a:solidFill>
                    <a:srgbClr val="FF0000"/>
                  </a:solidFill>
                </a:rPr>
                <a:t>Full speed CW</a:t>
              </a:r>
              <a:endParaRPr lang="en-US" sz="1800" b="1" i="1" dirty="0">
                <a:solidFill>
                  <a:srgbClr val="FF0000"/>
                </a:solidFill>
              </a:endParaRPr>
            </a:p>
          </p:txBody>
        </p:sp>
      </p:gr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678" r="14891" b="35657"/>
          <a:stretch/>
        </p:blipFill>
        <p:spPr bwMode="auto">
          <a:xfrm>
            <a:off x="4765169" y="3571875"/>
            <a:ext cx="4378831"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2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pic>
        <p:nvPicPr>
          <p:cNvPr id="32769" name="Picture 1"/>
          <p:cNvPicPr>
            <a:picLocks noChangeAspect="1" noChangeArrowheads="1"/>
          </p:cNvPicPr>
          <p:nvPr/>
        </p:nvPicPr>
        <p:blipFill>
          <a:blip r:embed="rId4" cstate="print"/>
          <a:srcRect/>
          <a:stretch>
            <a:fillRect/>
          </a:stretch>
        </p:blipFill>
        <p:spPr bwMode="auto">
          <a:xfrm>
            <a:off x="0" y="2133600"/>
            <a:ext cx="4455404" cy="3062288"/>
          </a:xfrm>
          <a:prstGeom prst="rect">
            <a:avLst/>
          </a:prstGeom>
          <a:noFill/>
          <a:ln w="9525">
            <a:noFill/>
            <a:miter lim="800000"/>
            <a:headEnd/>
            <a:tailEnd/>
          </a:ln>
        </p:spPr>
      </p:pic>
      <p:sp>
        <p:nvSpPr>
          <p:cNvPr id="16" name="Rectangle 15"/>
          <p:cNvSpPr/>
          <p:nvPr/>
        </p:nvSpPr>
        <p:spPr>
          <a:xfrm>
            <a:off x="-1" y="5198418"/>
            <a:ext cx="4857751" cy="1631216"/>
          </a:xfrm>
          <a:prstGeom prst="rect">
            <a:avLst/>
          </a:prstGeom>
        </p:spPr>
        <p:txBody>
          <a:bodyPr wrap="square">
            <a:spAutoFit/>
          </a:bodyPr>
          <a:lstStyle/>
          <a:p>
            <a:r>
              <a:rPr lang="en-US" sz="2000" b="1" i="1" u="sng" dirty="0" smtClean="0">
                <a:solidFill>
                  <a:srgbClr val="FF0000"/>
                </a:solidFill>
              </a:rPr>
              <a:t>Disadvantage</a:t>
            </a:r>
            <a:r>
              <a:rPr lang="en-US" sz="2000" dirty="0" smtClean="0">
                <a:solidFill>
                  <a:srgbClr val="FF0000"/>
                </a:solidFill>
              </a:rPr>
              <a:t>:  One problem with this method is that we must keep the loop running.  As we add other code to the loop the timing may be affected.  For example, pausing for a user input would stop the servo!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029"/>
          <p:cNvSpPr>
            <a:spLocks noChangeArrowheads="1"/>
          </p:cNvSpPr>
          <p:nvPr/>
        </p:nvSpPr>
        <p:spPr bwMode="auto">
          <a:xfrm>
            <a:off x="0" y="407712"/>
            <a:ext cx="9144000" cy="2154513"/>
          </a:xfrm>
          <a:prstGeom prst="rect">
            <a:avLst/>
          </a:prstGeom>
          <a:noFill/>
          <a:ln w="9525">
            <a:noFill/>
            <a:miter lim="800000"/>
            <a:headEnd/>
            <a:tailEnd/>
          </a:ln>
        </p:spPr>
        <p:txBody>
          <a:bodyPr/>
          <a:lstStyle/>
          <a:p>
            <a:pPr>
              <a:lnSpc>
                <a:spcPct val="90000"/>
              </a:lnSpc>
              <a:spcBef>
                <a:spcPct val="20000"/>
              </a:spcBef>
              <a:tabLst>
                <a:tab pos="228600" algn="l"/>
                <a:tab pos="685800" algn="l"/>
              </a:tabLst>
            </a:pPr>
            <a:r>
              <a:rPr lang="en-US" sz="2200" b="1" u="sng" dirty="0">
                <a:solidFill>
                  <a:schemeClr val="accent2"/>
                </a:solidFill>
              </a:rPr>
              <a:t>Controlling servos </a:t>
            </a:r>
            <a:r>
              <a:rPr lang="en-US" sz="2200" b="1" u="sng" dirty="0" smtClean="0">
                <a:solidFill>
                  <a:schemeClr val="accent2"/>
                </a:solidFill>
              </a:rPr>
              <a:t>with the Arduino</a:t>
            </a:r>
          </a:p>
          <a:p>
            <a:pPr>
              <a:lnSpc>
                <a:spcPct val="90000"/>
              </a:lnSpc>
              <a:spcBef>
                <a:spcPct val="20000"/>
              </a:spcBef>
              <a:tabLst>
                <a:tab pos="228600" algn="l"/>
                <a:tab pos="685800" algn="l"/>
              </a:tabLst>
            </a:pPr>
            <a:endParaRPr lang="en-US" sz="2200" b="1" u="sng" dirty="0" smtClean="0">
              <a:solidFill>
                <a:schemeClr val="accent2"/>
              </a:solidFill>
            </a:endParaRPr>
          </a:p>
          <a:p>
            <a:pPr>
              <a:lnSpc>
                <a:spcPct val="90000"/>
              </a:lnSpc>
              <a:spcBef>
                <a:spcPct val="20000"/>
              </a:spcBef>
              <a:tabLst>
                <a:tab pos="228600" algn="l"/>
                <a:tab pos="685800" algn="l"/>
              </a:tabLst>
            </a:pPr>
            <a:r>
              <a:rPr lang="en-US" sz="2200" b="1" i="1" u="sng" dirty="0" smtClean="0">
                <a:solidFill>
                  <a:schemeClr val="accent2"/>
                </a:solidFill>
              </a:rPr>
              <a:t>Could we use the PWM outputs on D11, D10, D9, D6, D5, and D3?</a:t>
            </a:r>
            <a:endParaRPr lang="en-US" sz="2200" b="1" i="1" u="sng" dirty="0">
              <a:solidFill>
                <a:schemeClr val="accent2"/>
              </a:solidFill>
            </a:endParaRPr>
          </a:p>
          <a:p>
            <a:pPr>
              <a:lnSpc>
                <a:spcPct val="90000"/>
              </a:lnSpc>
              <a:spcBef>
                <a:spcPct val="20000"/>
              </a:spcBef>
              <a:tabLst>
                <a:tab pos="228600" algn="l"/>
                <a:tab pos="685800" algn="l"/>
              </a:tabLst>
            </a:pPr>
            <a:r>
              <a:rPr lang="en-US" sz="2200" dirty="0" smtClean="0">
                <a:solidFill>
                  <a:schemeClr val="accent2"/>
                </a:solidFill>
              </a:rPr>
              <a:t>Recall that PWM outputs on D11, D10, D9, D6, D5, and D3 have a set frequency of 490 Hz, so T = 1/f = 1/490 = 2.05ms.  This is not suitable since servos require pulses that are separated by 20ms, so T = 20ms.</a:t>
            </a:r>
          </a:p>
        </p:txBody>
      </p:sp>
      <p:sp>
        <p:nvSpPr>
          <p:cNvPr id="18"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1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21"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pic>
        <p:nvPicPr>
          <p:cNvPr id="25602" name="Picture 2"/>
          <p:cNvPicPr>
            <a:picLocks noChangeAspect="1" noChangeArrowheads="1"/>
          </p:cNvPicPr>
          <p:nvPr/>
        </p:nvPicPr>
        <p:blipFill>
          <a:blip r:embed="rId2" cstate="print"/>
          <a:srcRect/>
          <a:stretch>
            <a:fillRect/>
          </a:stretch>
        </p:blipFill>
        <p:spPr bwMode="auto">
          <a:xfrm>
            <a:off x="0" y="2501780"/>
            <a:ext cx="5829300" cy="4356220"/>
          </a:xfrm>
          <a:prstGeom prst="rect">
            <a:avLst/>
          </a:prstGeom>
          <a:noFill/>
          <a:ln w="9525">
            <a:noFill/>
            <a:miter lim="800000"/>
            <a:headEnd/>
            <a:tailEnd/>
          </a:ln>
        </p:spPr>
      </p:pic>
      <p:sp>
        <p:nvSpPr>
          <p:cNvPr id="7" name="Rectangle 6"/>
          <p:cNvSpPr/>
          <p:nvPr/>
        </p:nvSpPr>
        <p:spPr>
          <a:xfrm>
            <a:off x="5912718" y="3617268"/>
            <a:ext cx="2850281" cy="1569660"/>
          </a:xfrm>
          <a:prstGeom prst="rect">
            <a:avLst/>
          </a:prstGeom>
          <a:ln w="28575">
            <a:solidFill>
              <a:srgbClr val="FF0000"/>
            </a:solidFill>
          </a:ln>
        </p:spPr>
        <p:txBody>
          <a:bodyPr wrap="square">
            <a:spAutoFit/>
          </a:bodyPr>
          <a:lstStyle/>
          <a:p>
            <a:r>
              <a:rPr lang="en-US" b="1" i="1" dirty="0" smtClean="0">
                <a:solidFill>
                  <a:srgbClr val="FF0000"/>
                </a:solidFill>
              </a:rPr>
              <a:t>Note that for this servo the pulse width should vary from 900</a:t>
            </a:r>
            <a:r>
              <a:rPr lang="en-US" b="1" i="1" dirty="0" smtClean="0">
                <a:solidFill>
                  <a:srgbClr val="FF0000"/>
                </a:solidFill>
                <a:sym typeface="Symbol"/>
              </a:rPr>
              <a:t></a:t>
            </a:r>
            <a:r>
              <a:rPr lang="en-US" b="1" i="1" dirty="0" smtClean="0">
                <a:solidFill>
                  <a:srgbClr val="FF0000"/>
                </a:solidFill>
              </a:rPr>
              <a:t>s to 2100 </a:t>
            </a:r>
            <a:r>
              <a:rPr lang="en-US" b="1" i="1" dirty="0" smtClean="0">
                <a:solidFill>
                  <a:srgbClr val="FF0000"/>
                </a:solidFill>
                <a:sym typeface="Symbol"/>
              </a:rPr>
              <a:t></a:t>
            </a:r>
            <a:r>
              <a:rPr lang="en-US" b="1" i="1" dirty="0" smtClean="0">
                <a:solidFill>
                  <a:srgbClr val="FF0000"/>
                </a:solidFill>
              </a:rPr>
              <a:t>s. </a:t>
            </a:r>
            <a:endParaRPr lang="en-US" b="1" i="1" dirty="0">
              <a:solidFill>
                <a:srgbClr val="FF0000"/>
              </a:solidFill>
            </a:endParaRPr>
          </a:p>
        </p:txBody>
      </p:sp>
      <p:sp>
        <p:nvSpPr>
          <p:cNvPr id="8" name="Rectangle 7"/>
          <p:cNvSpPr/>
          <p:nvPr/>
        </p:nvSpPr>
        <p:spPr>
          <a:xfrm>
            <a:off x="123825" y="6000750"/>
            <a:ext cx="1771650" cy="409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029"/>
          <p:cNvSpPr>
            <a:spLocks noChangeArrowheads="1"/>
          </p:cNvSpPr>
          <p:nvPr/>
        </p:nvSpPr>
        <p:spPr bwMode="auto">
          <a:xfrm>
            <a:off x="0" y="407712"/>
            <a:ext cx="9127248" cy="6450287"/>
          </a:xfrm>
          <a:prstGeom prst="rect">
            <a:avLst/>
          </a:prstGeom>
          <a:noFill/>
          <a:ln w="9525">
            <a:noFill/>
            <a:miter lim="800000"/>
            <a:headEnd/>
            <a:tailEnd/>
          </a:ln>
        </p:spPr>
        <p:txBody>
          <a:bodyPr/>
          <a:lstStyle/>
          <a:p>
            <a:pPr>
              <a:lnSpc>
                <a:spcPct val="90000"/>
              </a:lnSpc>
              <a:spcBef>
                <a:spcPct val="20000"/>
              </a:spcBef>
              <a:tabLst>
                <a:tab pos="228600" algn="l"/>
                <a:tab pos="685800" algn="l"/>
              </a:tabLst>
            </a:pPr>
            <a:r>
              <a:rPr lang="en-US" sz="2200" b="1" u="sng" dirty="0" smtClean="0">
                <a:solidFill>
                  <a:schemeClr val="accent2"/>
                </a:solidFill>
              </a:rPr>
              <a:t>A better way to control servos</a:t>
            </a:r>
            <a:endParaRPr lang="en-US" sz="2200" b="1" u="sng" dirty="0">
              <a:solidFill>
                <a:schemeClr val="accent2"/>
              </a:solidFill>
            </a:endParaRPr>
          </a:p>
          <a:p>
            <a:pPr>
              <a:lnSpc>
                <a:spcPct val="90000"/>
              </a:lnSpc>
              <a:spcBef>
                <a:spcPct val="20000"/>
              </a:spcBef>
              <a:tabLst>
                <a:tab pos="228600" algn="l"/>
                <a:tab pos="685800" algn="l"/>
              </a:tabLst>
            </a:pPr>
            <a:r>
              <a:rPr lang="en-US" sz="2200" dirty="0" smtClean="0">
                <a:solidFill>
                  <a:schemeClr val="accent2"/>
                </a:solidFill>
              </a:rPr>
              <a:t>The Arduino programming language includes a better way to control servos.  It involves using the </a:t>
            </a:r>
            <a:r>
              <a:rPr lang="en-US" sz="2200" b="1" i="1" u="sng" dirty="0" smtClean="0">
                <a:solidFill>
                  <a:schemeClr val="accent2"/>
                </a:solidFill>
              </a:rPr>
              <a:t>Arduino Servo library</a:t>
            </a:r>
            <a:r>
              <a:rPr lang="en-US" sz="2200" dirty="0" smtClean="0">
                <a:solidFill>
                  <a:schemeClr val="accent2"/>
                </a:solidFill>
              </a:rPr>
              <a:t>.  </a:t>
            </a:r>
          </a:p>
          <a:p>
            <a:pPr>
              <a:lnSpc>
                <a:spcPct val="90000"/>
              </a:lnSpc>
              <a:spcBef>
                <a:spcPct val="20000"/>
              </a:spcBef>
              <a:tabLst>
                <a:tab pos="228600" algn="l"/>
                <a:tab pos="685800" algn="l"/>
              </a:tabLst>
            </a:pPr>
            <a:r>
              <a:rPr lang="en-US" sz="2200" dirty="0" smtClean="0">
                <a:solidFill>
                  <a:schemeClr val="accent2"/>
                </a:solidFill>
              </a:rPr>
              <a:t>The library is actually a </a:t>
            </a:r>
            <a:r>
              <a:rPr lang="en-US" sz="2200" b="1" i="1" u="sng" dirty="0" smtClean="0">
                <a:solidFill>
                  <a:schemeClr val="accent2"/>
                </a:solidFill>
              </a:rPr>
              <a:t>class</a:t>
            </a:r>
            <a:r>
              <a:rPr lang="en-US" sz="2200" dirty="0" smtClean="0">
                <a:solidFill>
                  <a:schemeClr val="accent2"/>
                </a:solidFill>
              </a:rPr>
              <a:t>.  Using a class allows you to declare </a:t>
            </a:r>
            <a:r>
              <a:rPr lang="en-US" sz="2200" b="1" i="1" u="sng" dirty="0" smtClean="0">
                <a:solidFill>
                  <a:schemeClr val="accent2"/>
                </a:solidFill>
              </a:rPr>
              <a:t>objects</a:t>
            </a:r>
            <a:r>
              <a:rPr lang="en-US" sz="2200" dirty="0" smtClean="0">
                <a:solidFill>
                  <a:schemeClr val="accent2"/>
                </a:solidFill>
              </a:rPr>
              <a:t> and use </a:t>
            </a:r>
            <a:r>
              <a:rPr lang="en-US" sz="2200" b="1" i="1" u="sng" dirty="0" smtClean="0">
                <a:solidFill>
                  <a:schemeClr val="accent2"/>
                </a:solidFill>
              </a:rPr>
              <a:t>member functions</a:t>
            </a:r>
            <a:r>
              <a:rPr lang="en-US" sz="2200" b="1" i="1" dirty="0" smtClean="0">
                <a:solidFill>
                  <a:schemeClr val="accent2"/>
                </a:solidFill>
              </a:rPr>
              <a:t> </a:t>
            </a:r>
            <a:r>
              <a:rPr lang="en-US" sz="2200" dirty="0" smtClean="0">
                <a:solidFill>
                  <a:schemeClr val="accent2"/>
                </a:solidFill>
              </a:rPr>
              <a:t>that work with those objects. </a:t>
            </a:r>
          </a:p>
          <a:p>
            <a:pPr>
              <a:lnSpc>
                <a:spcPct val="90000"/>
              </a:lnSpc>
              <a:spcBef>
                <a:spcPct val="20000"/>
              </a:spcBef>
              <a:tabLst>
                <a:tab pos="228600" algn="l"/>
                <a:tab pos="685800" algn="l"/>
              </a:tabLst>
            </a:pPr>
            <a:endParaRPr lang="en-US" sz="1200" dirty="0">
              <a:solidFill>
                <a:schemeClr val="accent2"/>
              </a:solidFill>
            </a:endParaRPr>
          </a:p>
          <a:p>
            <a:pPr>
              <a:lnSpc>
                <a:spcPct val="90000"/>
              </a:lnSpc>
              <a:spcBef>
                <a:spcPct val="20000"/>
              </a:spcBef>
              <a:tabLst>
                <a:tab pos="228600" algn="l"/>
                <a:tab pos="685800" algn="l"/>
              </a:tabLst>
            </a:pPr>
            <a:r>
              <a:rPr lang="en-US" sz="2200" b="1" u="sng" dirty="0" smtClean="0">
                <a:solidFill>
                  <a:schemeClr val="accent2"/>
                </a:solidFill>
              </a:rPr>
              <a:t>Useful Arduino servo library instructions</a:t>
            </a:r>
            <a:r>
              <a:rPr lang="en-US" sz="2200" dirty="0" smtClean="0">
                <a:solidFill>
                  <a:schemeClr val="accent2"/>
                </a:solidFill>
              </a:rPr>
              <a:t>:</a:t>
            </a:r>
          </a:p>
          <a:p>
            <a:pPr marL="230188" indent="-230188">
              <a:lnSpc>
                <a:spcPct val="90000"/>
              </a:lnSpc>
              <a:spcBef>
                <a:spcPct val="20000"/>
              </a:spcBef>
              <a:buFont typeface="Arial" pitchFamily="34" charset="0"/>
              <a:buChar char="•"/>
              <a:tabLst>
                <a:tab pos="230188" algn="l"/>
                <a:tab pos="685800" algn="l"/>
                <a:tab pos="4175125" algn="l"/>
                <a:tab pos="4460875" algn="l"/>
              </a:tabLst>
            </a:pPr>
            <a:r>
              <a:rPr lang="en-US" sz="2000" b="1" i="1" dirty="0" smtClean="0">
                <a:solidFill>
                  <a:schemeClr val="accent2"/>
                </a:solidFill>
              </a:rPr>
              <a:t>#include &lt;servo.h&gt;      </a:t>
            </a:r>
            <a:r>
              <a:rPr lang="en-US" sz="2000" dirty="0" smtClean="0">
                <a:solidFill>
                  <a:schemeClr val="accent2"/>
                </a:solidFill>
              </a:rPr>
              <a:t>	// include the servo library (class)</a:t>
            </a:r>
          </a:p>
          <a:p>
            <a:pPr marL="230188" indent="-230188">
              <a:lnSpc>
                <a:spcPct val="90000"/>
              </a:lnSpc>
              <a:spcBef>
                <a:spcPct val="20000"/>
              </a:spcBef>
              <a:buFont typeface="Arial" pitchFamily="34" charset="0"/>
              <a:buChar char="•"/>
              <a:tabLst>
                <a:tab pos="230188" algn="l"/>
                <a:tab pos="685800" algn="l"/>
                <a:tab pos="4175125" algn="l"/>
                <a:tab pos="4460875" algn="l"/>
              </a:tabLst>
            </a:pPr>
            <a:r>
              <a:rPr lang="en-US" sz="2000" b="1" i="1" dirty="0" smtClean="0">
                <a:solidFill>
                  <a:schemeClr val="accent2"/>
                </a:solidFill>
              </a:rPr>
              <a:t>Servo </a:t>
            </a:r>
            <a:r>
              <a:rPr lang="en-US" sz="2000" b="1" i="1" dirty="0" err="1">
                <a:solidFill>
                  <a:schemeClr val="accent2"/>
                </a:solidFill>
              </a:rPr>
              <a:t>s</a:t>
            </a:r>
            <a:r>
              <a:rPr lang="en-US" sz="2000" b="1" i="1" dirty="0" err="1" smtClean="0">
                <a:solidFill>
                  <a:schemeClr val="accent2"/>
                </a:solidFill>
              </a:rPr>
              <a:t>ervoLeft</a:t>
            </a:r>
            <a:r>
              <a:rPr lang="en-US" sz="2000" b="1" i="1" dirty="0" smtClean="0">
                <a:solidFill>
                  <a:schemeClr val="accent2"/>
                </a:solidFill>
              </a:rPr>
              <a:t>, </a:t>
            </a:r>
            <a:r>
              <a:rPr lang="en-US" sz="2000" b="1" i="1" dirty="0" err="1">
                <a:solidFill>
                  <a:schemeClr val="accent2"/>
                </a:solidFill>
              </a:rPr>
              <a:t>s</a:t>
            </a:r>
            <a:r>
              <a:rPr lang="en-US" sz="2000" b="1" i="1" dirty="0" err="1" smtClean="0">
                <a:solidFill>
                  <a:schemeClr val="accent2"/>
                </a:solidFill>
              </a:rPr>
              <a:t>ervoRight</a:t>
            </a:r>
            <a:r>
              <a:rPr lang="en-US" sz="2000" b="1" i="1" dirty="0" smtClean="0">
                <a:solidFill>
                  <a:schemeClr val="accent2"/>
                </a:solidFill>
              </a:rPr>
              <a:t>;</a:t>
            </a:r>
            <a:r>
              <a:rPr lang="en-US" sz="2000" dirty="0" smtClean="0">
                <a:solidFill>
                  <a:schemeClr val="accent2"/>
                </a:solidFill>
              </a:rPr>
              <a:t>	// declare two new objects in class Servo.  Any</a:t>
            </a:r>
          </a:p>
          <a:p>
            <a:pPr>
              <a:lnSpc>
                <a:spcPct val="90000"/>
              </a:lnSpc>
              <a:spcBef>
                <a:spcPct val="20000"/>
              </a:spcBef>
              <a:tabLst>
                <a:tab pos="230188" algn="l"/>
                <a:tab pos="685800" algn="l"/>
                <a:tab pos="4175125" algn="l"/>
                <a:tab pos="4460875" algn="l"/>
              </a:tabLst>
            </a:pPr>
            <a:r>
              <a:rPr lang="en-US" sz="2000" dirty="0">
                <a:solidFill>
                  <a:schemeClr val="accent2"/>
                </a:solidFill>
              </a:rPr>
              <a:t>	</a:t>
            </a:r>
            <a:r>
              <a:rPr lang="en-US" sz="2000" dirty="0" smtClean="0">
                <a:solidFill>
                  <a:schemeClr val="accent2"/>
                </a:solidFill>
              </a:rPr>
              <a:t>			// name is OK, but </a:t>
            </a:r>
            <a:r>
              <a:rPr lang="en-US" sz="2000" dirty="0" err="1">
                <a:solidFill>
                  <a:schemeClr val="accent2"/>
                </a:solidFill>
              </a:rPr>
              <a:t>s</a:t>
            </a:r>
            <a:r>
              <a:rPr lang="en-US" sz="2000" dirty="0" err="1" smtClean="0">
                <a:solidFill>
                  <a:schemeClr val="accent2"/>
                </a:solidFill>
              </a:rPr>
              <a:t>ervoLeft</a:t>
            </a:r>
            <a:r>
              <a:rPr lang="en-US" sz="2000" dirty="0" smtClean="0">
                <a:solidFill>
                  <a:schemeClr val="accent2"/>
                </a:solidFill>
              </a:rPr>
              <a:t> is descriptive</a:t>
            </a:r>
          </a:p>
          <a:p>
            <a:pPr>
              <a:lnSpc>
                <a:spcPct val="90000"/>
              </a:lnSpc>
              <a:spcBef>
                <a:spcPct val="20000"/>
              </a:spcBef>
              <a:tabLst>
                <a:tab pos="230188" algn="l"/>
                <a:tab pos="685800" algn="l"/>
                <a:tab pos="4175125" algn="l"/>
                <a:tab pos="4460875" algn="l"/>
              </a:tabLst>
            </a:pPr>
            <a:endParaRPr lang="en-US" sz="2000" dirty="0" smtClean="0">
              <a:solidFill>
                <a:schemeClr val="accent2"/>
              </a:solidFill>
            </a:endParaRPr>
          </a:p>
          <a:p>
            <a:pPr marL="230188" indent="-230188">
              <a:lnSpc>
                <a:spcPct val="90000"/>
              </a:lnSpc>
              <a:spcBef>
                <a:spcPct val="20000"/>
              </a:spcBef>
              <a:buFont typeface="Arial" pitchFamily="34" charset="0"/>
              <a:buChar char="•"/>
              <a:tabLst>
                <a:tab pos="230188" algn="l"/>
                <a:tab pos="685800" algn="l"/>
                <a:tab pos="4175125" algn="l"/>
                <a:tab pos="4460875" algn="l"/>
              </a:tabLst>
            </a:pPr>
            <a:r>
              <a:rPr lang="en-US" sz="2000" b="1" i="1" dirty="0" err="1">
                <a:solidFill>
                  <a:schemeClr val="accent2"/>
                </a:solidFill>
              </a:rPr>
              <a:t>s</a:t>
            </a:r>
            <a:r>
              <a:rPr lang="en-US" sz="2000" b="1" i="1" dirty="0" err="1" smtClean="0">
                <a:solidFill>
                  <a:schemeClr val="accent2"/>
                </a:solidFill>
              </a:rPr>
              <a:t>ervoLeft.attach</a:t>
            </a:r>
            <a:r>
              <a:rPr lang="en-US" sz="2000" b="1" i="1" dirty="0" smtClean="0">
                <a:solidFill>
                  <a:schemeClr val="accent2"/>
                </a:solidFill>
              </a:rPr>
              <a:t>(13);</a:t>
            </a:r>
            <a:r>
              <a:rPr lang="en-US" sz="2000" dirty="0" smtClean="0">
                <a:solidFill>
                  <a:schemeClr val="accent2"/>
                </a:solidFill>
              </a:rPr>
              <a:t>	// associate the left servo with pin D13</a:t>
            </a:r>
            <a:r>
              <a:rPr lang="en-US" sz="2000" dirty="0">
                <a:solidFill>
                  <a:schemeClr val="accent2"/>
                </a:solidFill>
              </a:rPr>
              <a:t>	</a:t>
            </a:r>
            <a:r>
              <a:rPr lang="en-US" sz="2000" dirty="0" smtClean="0">
                <a:solidFill>
                  <a:schemeClr val="accent2"/>
                </a:solidFill>
              </a:rPr>
              <a:t>				// (any digital pin)</a:t>
            </a:r>
          </a:p>
          <a:p>
            <a:pPr marL="230188" lvl="1" indent="-230188">
              <a:lnSpc>
                <a:spcPct val="90000"/>
              </a:lnSpc>
              <a:spcBef>
                <a:spcPct val="20000"/>
              </a:spcBef>
              <a:tabLst>
                <a:tab pos="230188" algn="l"/>
                <a:tab pos="685800" algn="l"/>
                <a:tab pos="4175125" algn="l"/>
                <a:tab pos="4460875" algn="l"/>
              </a:tabLst>
            </a:pPr>
            <a:endParaRPr lang="en-US" sz="2000" dirty="0" smtClean="0">
              <a:solidFill>
                <a:schemeClr val="accent2"/>
              </a:solidFill>
            </a:endParaRPr>
          </a:p>
          <a:p>
            <a:pPr marL="230188" indent="-230188">
              <a:lnSpc>
                <a:spcPct val="90000"/>
              </a:lnSpc>
              <a:spcBef>
                <a:spcPct val="20000"/>
              </a:spcBef>
              <a:buFont typeface="Arial" pitchFamily="34" charset="0"/>
              <a:buChar char="•"/>
              <a:tabLst>
                <a:tab pos="230188" algn="l"/>
                <a:tab pos="685800" algn="l"/>
                <a:tab pos="4175125" algn="l"/>
                <a:tab pos="4460875" algn="l"/>
              </a:tabLst>
            </a:pPr>
            <a:r>
              <a:rPr lang="en-US" sz="2000" b="1" i="1" dirty="0" err="1">
                <a:solidFill>
                  <a:schemeClr val="accent2"/>
                </a:solidFill>
              </a:rPr>
              <a:t>s</a:t>
            </a:r>
            <a:r>
              <a:rPr lang="en-US" sz="2000" b="1" i="1" dirty="0" err="1" smtClean="0">
                <a:solidFill>
                  <a:schemeClr val="accent2"/>
                </a:solidFill>
              </a:rPr>
              <a:t>ervoLeft.writeMicroseconds</a:t>
            </a:r>
            <a:r>
              <a:rPr lang="en-US" sz="2000" b="1" i="1" dirty="0" smtClean="0">
                <a:solidFill>
                  <a:schemeClr val="accent2"/>
                </a:solidFill>
              </a:rPr>
              <a:t>(1300)</a:t>
            </a:r>
            <a:r>
              <a:rPr lang="en-US" sz="2000" dirty="0" smtClean="0">
                <a:solidFill>
                  <a:schemeClr val="accent2"/>
                </a:solidFill>
              </a:rPr>
              <a:t>	// send a pulse train </a:t>
            </a:r>
            <a:r>
              <a:rPr lang="en-US" sz="2000" b="1" i="1" dirty="0" smtClean="0">
                <a:solidFill>
                  <a:schemeClr val="accent2"/>
                </a:solidFill>
              </a:rPr>
              <a:t>continuously</a:t>
            </a:r>
            <a:r>
              <a:rPr lang="en-US" sz="2000" dirty="0" smtClean="0">
                <a:solidFill>
                  <a:schemeClr val="accent2"/>
                </a:solidFill>
              </a:rPr>
              <a:t> to D13 with</a:t>
            </a:r>
          </a:p>
          <a:p>
            <a:pPr marL="230188" lvl="1" indent="-230188">
              <a:lnSpc>
                <a:spcPct val="90000"/>
              </a:lnSpc>
              <a:spcBef>
                <a:spcPct val="20000"/>
              </a:spcBef>
              <a:tabLst>
                <a:tab pos="230188" algn="l"/>
                <a:tab pos="685800" algn="l"/>
                <a:tab pos="4175125" algn="l"/>
                <a:tab pos="4460875" algn="l"/>
              </a:tabLst>
            </a:pPr>
            <a:r>
              <a:rPr lang="en-US" sz="2000" dirty="0">
                <a:solidFill>
                  <a:schemeClr val="accent2"/>
                </a:solidFill>
              </a:rPr>
              <a:t>	</a:t>
            </a:r>
            <a:r>
              <a:rPr lang="en-US" sz="2000" dirty="0" smtClean="0">
                <a:solidFill>
                  <a:schemeClr val="accent2"/>
                </a:solidFill>
              </a:rPr>
              <a:t>				// a high time of 1300</a:t>
            </a:r>
            <a:r>
              <a:rPr lang="en-US" sz="2000" dirty="0" smtClean="0">
                <a:solidFill>
                  <a:schemeClr val="accent2"/>
                </a:solidFill>
                <a:sym typeface="Symbol"/>
              </a:rPr>
              <a:t>s = </a:t>
            </a:r>
            <a:r>
              <a:rPr lang="en-US" sz="2000" dirty="0" smtClean="0">
                <a:solidFill>
                  <a:schemeClr val="accent2"/>
                </a:solidFill>
              </a:rPr>
              <a:t>1.3ms </a:t>
            </a:r>
          </a:p>
          <a:p>
            <a:pPr marL="230188" lvl="1" indent="-230188">
              <a:lnSpc>
                <a:spcPct val="90000"/>
              </a:lnSpc>
              <a:spcBef>
                <a:spcPct val="20000"/>
              </a:spcBef>
              <a:tabLst>
                <a:tab pos="230188" algn="l"/>
                <a:tab pos="685800" algn="l"/>
                <a:tab pos="4175125" algn="l"/>
                <a:tab pos="4460875" algn="l"/>
              </a:tabLst>
            </a:pPr>
            <a:r>
              <a:rPr lang="en-US" sz="2000" dirty="0">
                <a:solidFill>
                  <a:schemeClr val="accent2"/>
                </a:solidFill>
              </a:rPr>
              <a:t>	</a:t>
            </a:r>
            <a:r>
              <a:rPr lang="en-US" sz="2000" dirty="0" smtClean="0">
                <a:solidFill>
                  <a:schemeClr val="accent2"/>
                </a:solidFill>
              </a:rPr>
              <a:t>				// and a period of 20 ms (default)</a:t>
            </a:r>
          </a:p>
          <a:p>
            <a:pPr marL="230188" lvl="1" indent="-230188">
              <a:lnSpc>
                <a:spcPct val="90000"/>
              </a:lnSpc>
              <a:spcBef>
                <a:spcPct val="20000"/>
              </a:spcBef>
              <a:buFont typeface="Arial" pitchFamily="34" charset="0"/>
              <a:buChar char="•"/>
              <a:tabLst>
                <a:tab pos="230188" algn="l"/>
                <a:tab pos="685800" algn="l"/>
                <a:tab pos="4175125" algn="l"/>
                <a:tab pos="4460875" algn="l"/>
              </a:tabLst>
            </a:pPr>
            <a:r>
              <a:rPr lang="en-US" sz="2000" b="1" i="1" dirty="0" err="1" smtClean="0">
                <a:solidFill>
                  <a:schemeClr val="accent2"/>
                </a:solidFill>
              </a:rPr>
              <a:t>servoLeft.detach</a:t>
            </a:r>
            <a:r>
              <a:rPr lang="en-US" sz="2000" b="1" i="1" dirty="0" smtClean="0">
                <a:solidFill>
                  <a:schemeClr val="accent2"/>
                </a:solidFill>
              </a:rPr>
              <a:t>();</a:t>
            </a:r>
            <a:r>
              <a:rPr lang="en-US" sz="2000" dirty="0" smtClean="0">
                <a:solidFill>
                  <a:schemeClr val="accent2"/>
                </a:solidFill>
              </a:rPr>
              <a:t>	// disassociate the left servo from current pin</a:t>
            </a:r>
          </a:p>
          <a:p>
            <a:pPr marL="457200" lvl="2">
              <a:lnSpc>
                <a:spcPct val="90000"/>
              </a:lnSpc>
              <a:spcBef>
                <a:spcPct val="20000"/>
              </a:spcBef>
              <a:tabLst>
                <a:tab pos="230188" algn="l"/>
                <a:tab pos="685800" algn="l"/>
                <a:tab pos="4175125" algn="l"/>
                <a:tab pos="4460875" algn="l"/>
              </a:tabLst>
            </a:pPr>
            <a:r>
              <a:rPr lang="en-US" sz="2000" dirty="0">
                <a:solidFill>
                  <a:schemeClr val="accent2"/>
                </a:solidFill>
              </a:rPr>
              <a:t>	</a:t>
            </a:r>
            <a:r>
              <a:rPr lang="en-US" sz="2000" dirty="0" smtClean="0">
                <a:solidFill>
                  <a:schemeClr val="accent2"/>
                </a:solidFill>
              </a:rPr>
              <a:t>			// this will stop the servo</a:t>
            </a:r>
          </a:p>
          <a:p>
            <a:pPr lvl="1">
              <a:lnSpc>
                <a:spcPct val="90000"/>
              </a:lnSpc>
              <a:spcBef>
                <a:spcPct val="20000"/>
              </a:spcBef>
              <a:tabLst>
                <a:tab pos="228600" algn="l"/>
                <a:tab pos="685800" algn="l"/>
              </a:tabLst>
            </a:pPr>
            <a:endParaRPr lang="en-US" sz="2200" dirty="0" smtClean="0">
              <a:solidFill>
                <a:schemeClr val="accent2"/>
              </a:solidFill>
            </a:endParaRPr>
          </a:p>
          <a:p>
            <a:pPr>
              <a:lnSpc>
                <a:spcPct val="90000"/>
              </a:lnSpc>
              <a:spcBef>
                <a:spcPct val="20000"/>
              </a:spcBef>
              <a:tabLst>
                <a:tab pos="228600" algn="l"/>
                <a:tab pos="685800" algn="l"/>
              </a:tabLst>
            </a:pPr>
            <a:endParaRPr lang="en-US" sz="2200" dirty="0" smtClean="0">
              <a:solidFill>
                <a:schemeClr val="accent2"/>
              </a:solidFill>
            </a:endParaRPr>
          </a:p>
          <a:p>
            <a:pPr>
              <a:lnSpc>
                <a:spcPct val="90000"/>
              </a:lnSpc>
              <a:spcBef>
                <a:spcPct val="20000"/>
              </a:spcBef>
              <a:tabLst>
                <a:tab pos="228600" algn="l"/>
                <a:tab pos="685800" algn="l"/>
              </a:tabLst>
            </a:pPr>
            <a:endParaRPr lang="en-US" sz="2200" dirty="0">
              <a:solidFill>
                <a:schemeClr val="accent2"/>
              </a:solidFill>
            </a:endParaRPr>
          </a:p>
        </p:txBody>
      </p:sp>
      <p:sp>
        <p:nvSpPr>
          <p:cNvPr id="6"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7"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8"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
        <p:nvSpPr>
          <p:cNvPr id="9" name="Right Brace 8"/>
          <p:cNvSpPr/>
          <p:nvPr/>
        </p:nvSpPr>
        <p:spPr>
          <a:xfrm rot="5400000">
            <a:off x="1952625" y="2343150"/>
            <a:ext cx="342900" cy="2305050"/>
          </a:xfrm>
          <a:prstGeom prst="rightBrace">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704975" y="3590925"/>
            <a:ext cx="909223" cy="400110"/>
          </a:xfrm>
          <a:prstGeom prst="rect">
            <a:avLst/>
          </a:prstGeom>
          <a:noFill/>
        </p:spPr>
        <p:txBody>
          <a:bodyPr wrap="none" rtlCol="0">
            <a:spAutoFit/>
          </a:bodyPr>
          <a:lstStyle/>
          <a:p>
            <a:r>
              <a:rPr lang="en-US" sz="2000" b="1" i="1" dirty="0" smtClean="0">
                <a:solidFill>
                  <a:srgbClr val="FF0000"/>
                </a:solidFill>
              </a:rPr>
              <a:t>objects</a:t>
            </a:r>
            <a:endParaRPr lang="en-US" sz="2000" b="1" i="1" dirty="0">
              <a:solidFill>
                <a:srgbClr val="FF0000"/>
              </a:solidFill>
            </a:endParaRPr>
          </a:p>
        </p:txBody>
      </p:sp>
      <p:sp>
        <p:nvSpPr>
          <p:cNvPr id="14" name="Right Brace 13"/>
          <p:cNvSpPr/>
          <p:nvPr/>
        </p:nvSpPr>
        <p:spPr>
          <a:xfrm rot="5400000">
            <a:off x="1747837" y="3976688"/>
            <a:ext cx="314325" cy="1066800"/>
          </a:xfrm>
          <a:prstGeom prst="rightBrace">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942975" y="4619625"/>
            <a:ext cx="2085975" cy="400110"/>
          </a:xfrm>
          <a:prstGeom prst="rect">
            <a:avLst/>
          </a:prstGeom>
          <a:noFill/>
        </p:spPr>
        <p:txBody>
          <a:bodyPr wrap="square" rtlCol="0">
            <a:spAutoFit/>
          </a:bodyPr>
          <a:lstStyle/>
          <a:p>
            <a:r>
              <a:rPr lang="en-US" sz="2000" b="1" i="1" dirty="0" smtClean="0">
                <a:solidFill>
                  <a:srgbClr val="FF0000"/>
                </a:solidFill>
              </a:rPr>
              <a:t>member function</a:t>
            </a:r>
            <a:endParaRPr lang="en-US" sz="2000" b="1" i="1" dirty="0">
              <a:solidFill>
                <a:srgbClr val="FF0000"/>
              </a:solidFill>
            </a:endParaRPr>
          </a:p>
        </p:txBody>
      </p:sp>
    </p:spTree>
    <p:extLst>
      <p:ext uri="{BB962C8B-B14F-4D97-AF65-F5344CB8AC3E}">
        <p14:creationId xmlns:p14="http://schemas.microsoft.com/office/powerpoint/2010/main" val="3801668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029"/>
          <p:cNvSpPr>
            <a:spLocks noChangeArrowheads="1"/>
          </p:cNvSpPr>
          <p:nvPr/>
        </p:nvSpPr>
        <p:spPr bwMode="auto">
          <a:xfrm>
            <a:off x="0" y="407712"/>
            <a:ext cx="9127248" cy="6450287"/>
          </a:xfrm>
          <a:prstGeom prst="rect">
            <a:avLst/>
          </a:prstGeom>
          <a:noFill/>
          <a:ln w="9525">
            <a:noFill/>
            <a:miter lim="800000"/>
            <a:headEnd/>
            <a:tailEnd/>
          </a:ln>
        </p:spPr>
        <p:txBody>
          <a:bodyPr/>
          <a:lstStyle/>
          <a:p>
            <a:pPr>
              <a:lnSpc>
                <a:spcPct val="90000"/>
              </a:lnSpc>
              <a:spcBef>
                <a:spcPct val="20000"/>
              </a:spcBef>
              <a:tabLst>
                <a:tab pos="228600" algn="l"/>
                <a:tab pos="685800" algn="l"/>
              </a:tabLst>
            </a:pPr>
            <a:r>
              <a:rPr lang="en-US" sz="2200" b="1" u="sng" dirty="0" smtClean="0">
                <a:solidFill>
                  <a:schemeClr val="accent2"/>
                </a:solidFill>
              </a:rPr>
              <a:t>A better way to control servos</a:t>
            </a:r>
            <a:endParaRPr lang="en-US" sz="2200" b="1" u="sng" dirty="0">
              <a:solidFill>
                <a:schemeClr val="accent2"/>
              </a:solidFill>
            </a:endParaRPr>
          </a:p>
          <a:p>
            <a:pPr>
              <a:lnSpc>
                <a:spcPct val="90000"/>
              </a:lnSpc>
              <a:spcBef>
                <a:spcPct val="20000"/>
              </a:spcBef>
              <a:tabLst>
                <a:tab pos="228600" algn="l"/>
                <a:tab pos="685800" algn="l"/>
              </a:tabLst>
            </a:pPr>
            <a:r>
              <a:rPr lang="en-US" sz="2200" dirty="0" smtClean="0">
                <a:solidFill>
                  <a:schemeClr val="accent2"/>
                </a:solidFill>
              </a:rPr>
              <a:t>So the previous example used to turn a servo full speed CW on D13 can be re-written using the Servo class as shown below.  Note that any of the 14 digital outputs on the Arduino UNO could be used.</a:t>
            </a:r>
          </a:p>
          <a:p>
            <a:pPr>
              <a:lnSpc>
                <a:spcPct val="90000"/>
              </a:lnSpc>
              <a:spcBef>
                <a:spcPct val="20000"/>
              </a:spcBef>
              <a:tabLst>
                <a:tab pos="228600" algn="l"/>
                <a:tab pos="685800" algn="l"/>
              </a:tabLst>
            </a:pPr>
            <a:endParaRPr lang="en-US" sz="2200" dirty="0" smtClean="0">
              <a:solidFill>
                <a:schemeClr val="accent2"/>
              </a:solidFill>
            </a:endParaRPr>
          </a:p>
          <a:p>
            <a:pPr>
              <a:lnSpc>
                <a:spcPct val="90000"/>
              </a:lnSpc>
              <a:spcBef>
                <a:spcPct val="20000"/>
              </a:spcBef>
              <a:tabLst>
                <a:tab pos="228600" algn="l"/>
                <a:tab pos="685800" algn="l"/>
              </a:tabLst>
            </a:pPr>
            <a:endParaRPr lang="en-US" sz="2200" dirty="0">
              <a:solidFill>
                <a:schemeClr val="accent2"/>
              </a:solidFill>
            </a:endParaRPr>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382" r="13829" b="35657"/>
          <a:stretch/>
        </p:blipFill>
        <p:spPr bwMode="auto">
          <a:xfrm>
            <a:off x="0" y="2085975"/>
            <a:ext cx="3781425" cy="2763095"/>
          </a:xfrm>
          <a:prstGeom prst="rect">
            <a:avLst/>
          </a:prstGeom>
          <a:noFill/>
          <a:ln w="28575">
            <a:solidFill>
              <a:schemeClr val="accent2"/>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pic>
        <p:nvPicPr>
          <p:cNvPr id="30721" name="Picture 1"/>
          <p:cNvPicPr>
            <a:picLocks noChangeAspect="1" noChangeArrowheads="1"/>
          </p:cNvPicPr>
          <p:nvPr/>
        </p:nvPicPr>
        <p:blipFill>
          <a:blip r:embed="rId3" cstate="print"/>
          <a:srcRect/>
          <a:stretch>
            <a:fillRect/>
          </a:stretch>
        </p:blipFill>
        <p:spPr bwMode="auto">
          <a:xfrm>
            <a:off x="3905250" y="2081212"/>
            <a:ext cx="5238750" cy="3387725"/>
          </a:xfrm>
          <a:prstGeom prst="rect">
            <a:avLst/>
          </a:prstGeom>
          <a:noFill/>
          <a:ln w="28575">
            <a:solidFill>
              <a:schemeClr val="accent2"/>
            </a:solidFill>
          </a:ln>
          <a:effectLst/>
        </p:spPr>
      </p:pic>
      <p:sp>
        <p:nvSpPr>
          <p:cNvPr id="11" name="TextBox 10"/>
          <p:cNvSpPr txBox="1"/>
          <p:nvPr/>
        </p:nvSpPr>
        <p:spPr>
          <a:xfrm>
            <a:off x="152400" y="5000625"/>
            <a:ext cx="2996333" cy="400110"/>
          </a:xfrm>
          <a:prstGeom prst="rect">
            <a:avLst/>
          </a:prstGeom>
          <a:noFill/>
          <a:ln w="38100">
            <a:solidFill>
              <a:srgbClr val="FF3300"/>
            </a:solidFill>
          </a:ln>
        </p:spPr>
        <p:txBody>
          <a:bodyPr wrap="none" rtlCol="0">
            <a:spAutoFit/>
          </a:bodyPr>
          <a:lstStyle/>
          <a:p>
            <a:r>
              <a:rPr lang="en-US" sz="2000" b="1" i="1" dirty="0" smtClean="0">
                <a:solidFill>
                  <a:srgbClr val="FF0000"/>
                </a:solidFill>
              </a:rPr>
              <a:t>One way to control a servo</a:t>
            </a:r>
            <a:endParaRPr lang="en-US" sz="2000" b="1" i="1" dirty="0">
              <a:solidFill>
                <a:srgbClr val="FF0000"/>
              </a:solidFill>
            </a:endParaRPr>
          </a:p>
        </p:txBody>
      </p:sp>
      <p:sp>
        <p:nvSpPr>
          <p:cNvPr id="12" name="TextBox 11"/>
          <p:cNvSpPr txBox="1"/>
          <p:nvPr/>
        </p:nvSpPr>
        <p:spPr>
          <a:xfrm>
            <a:off x="4533900" y="5619750"/>
            <a:ext cx="3457575" cy="707886"/>
          </a:xfrm>
          <a:prstGeom prst="rect">
            <a:avLst/>
          </a:prstGeom>
          <a:noFill/>
          <a:ln w="38100">
            <a:solidFill>
              <a:srgbClr val="FF3300"/>
            </a:solidFill>
          </a:ln>
        </p:spPr>
        <p:txBody>
          <a:bodyPr wrap="square" rtlCol="0">
            <a:spAutoFit/>
          </a:bodyPr>
          <a:lstStyle/>
          <a:p>
            <a:r>
              <a:rPr lang="en-US" sz="2000" b="1" i="1" dirty="0" smtClean="0">
                <a:solidFill>
                  <a:srgbClr val="FF0000"/>
                </a:solidFill>
              </a:rPr>
              <a:t>A better way to control a servo – using the Servo class</a:t>
            </a:r>
            <a:endParaRPr lang="en-US" sz="2000" b="1" i="1" dirty="0">
              <a:solidFill>
                <a:srgbClr val="FF0000"/>
              </a:solidFill>
            </a:endParaRPr>
          </a:p>
        </p:txBody>
      </p:sp>
    </p:spTree>
    <p:extLst>
      <p:ext uri="{BB962C8B-B14F-4D97-AF65-F5344CB8AC3E}">
        <p14:creationId xmlns:p14="http://schemas.microsoft.com/office/powerpoint/2010/main" val="1338052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029"/>
          <p:cNvSpPr>
            <a:spLocks noChangeArrowheads="1"/>
          </p:cNvSpPr>
          <p:nvPr/>
        </p:nvSpPr>
        <p:spPr bwMode="auto">
          <a:xfrm>
            <a:off x="0" y="407712"/>
            <a:ext cx="9127248" cy="6450287"/>
          </a:xfrm>
          <a:prstGeom prst="rect">
            <a:avLst/>
          </a:prstGeom>
          <a:noFill/>
          <a:ln w="9525">
            <a:noFill/>
            <a:miter lim="800000"/>
            <a:headEnd/>
            <a:tailEnd/>
          </a:ln>
        </p:spPr>
        <p:txBody>
          <a:bodyPr/>
          <a:lstStyle/>
          <a:p>
            <a:pPr>
              <a:lnSpc>
                <a:spcPct val="90000"/>
              </a:lnSpc>
              <a:spcBef>
                <a:spcPct val="20000"/>
              </a:spcBef>
              <a:tabLst>
                <a:tab pos="228600" algn="l"/>
                <a:tab pos="685800" algn="l"/>
              </a:tabLst>
            </a:pPr>
            <a:r>
              <a:rPr lang="en-US" sz="2200" b="1" u="sng" dirty="0" smtClean="0">
                <a:solidFill>
                  <a:schemeClr val="accent2"/>
                </a:solidFill>
              </a:rPr>
              <a:t>Starting and stopping a servo</a:t>
            </a:r>
            <a:endParaRPr lang="en-US" sz="2200" b="1" u="sng" dirty="0">
              <a:solidFill>
                <a:schemeClr val="accent2"/>
              </a:solidFill>
            </a:endParaRPr>
          </a:p>
          <a:p>
            <a:pPr>
              <a:lnSpc>
                <a:spcPct val="90000"/>
              </a:lnSpc>
              <a:spcBef>
                <a:spcPct val="20000"/>
              </a:spcBef>
              <a:tabLst>
                <a:tab pos="228600" algn="l"/>
                <a:tab pos="685800" algn="l"/>
              </a:tabLst>
            </a:pPr>
            <a:r>
              <a:rPr lang="en-US" sz="2200" dirty="0" smtClean="0">
                <a:solidFill>
                  <a:schemeClr val="accent2"/>
                </a:solidFill>
              </a:rPr>
              <a:t>The previous example was used to turn a servo continuously.</a:t>
            </a:r>
          </a:p>
          <a:p>
            <a:pPr>
              <a:lnSpc>
                <a:spcPct val="90000"/>
              </a:lnSpc>
              <a:spcBef>
                <a:spcPct val="20000"/>
              </a:spcBef>
              <a:tabLst>
                <a:tab pos="228600" algn="l"/>
                <a:tab pos="685800" algn="l"/>
              </a:tabLst>
            </a:pPr>
            <a:r>
              <a:rPr lang="en-US" sz="2200" dirty="0" smtClean="0">
                <a:solidFill>
                  <a:schemeClr val="accent2"/>
                </a:solidFill>
              </a:rPr>
              <a:t>Suppose that we wanted it to only turn for 10 seconds?</a:t>
            </a:r>
          </a:p>
          <a:p>
            <a:pPr>
              <a:lnSpc>
                <a:spcPct val="90000"/>
              </a:lnSpc>
              <a:spcBef>
                <a:spcPct val="20000"/>
              </a:spcBef>
              <a:tabLst>
                <a:tab pos="228600" algn="l"/>
                <a:tab pos="685800" algn="l"/>
              </a:tabLst>
            </a:pPr>
            <a:r>
              <a:rPr lang="en-US" sz="2200" dirty="0" smtClean="0">
                <a:solidFill>
                  <a:schemeClr val="accent2"/>
                </a:solidFill>
              </a:rPr>
              <a:t>One way to accomplish this is to turn it on, wait for 10 s, and then turn it off.</a:t>
            </a:r>
          </a:p>
          <a:p>
            <a:pPr>
              <a:lnSpc>
                <a:spcPct val="90000"/>
              </a:lnSpc>
              <a:spcBef>
                <a:spcPct val="20000"/>
              </a:spcBef>
              <a:tabLst>
                <a:tab pos="228600" algn="l"/>
                <a:tab pos="685800" algn="l"/>
              </a:tabLst>
            </a:pPr>
            <a:endParaRPr lang="en-US" sz="2200" dirty="0" smtClean="0">
              <a:solidFill>
                <a:schemeClr val="accent2"/>
              </a:solidFill>
            </a:endParaRPr>
          </a:p>
          <a:p>
            <a:pPr>
              <a:lnSpc>
                <a:spcPct val="90000"/>
              </a:lnSpc>
              <a:spcBef>
                <a:spcPct val="20000"/>
              </a:spcBef>
              <a:tabLst>
                <a:tab pos="228600" algn="l"/>
                <a:tab pos="685800" algn="l"/>
              </a:tabLst>
            </a:pPr>
            <a:endParaRPr lang="en-US" sz="2200" dirty="0" smtClean="0">
              <a:solidFill>
                <a:schemeClr val="accent2"/>
              </a:solidFill>
            </a:endParaRPr>
          </a:p>
          <a:p>
            <a:pPr>
              <a:lnSpc>
                <a:spcPct val="90000"/>
              </a:lnSpc>
              <a:spcBef>
                <a:spcPct val="20000"/>
              </a:spcBef>
              <a:tabLst>
                <a:tab pos="228600" algn="l"/>
                <a:tab pos="685800" algn="l"/>
              </a:tabLst>
            </a:pPr>
            <a:endParaRPr lang="en-US" sz="2200" dirty="0">
              <a:solidFill>
                <a:schemeClr val="accent2"/>
              </a:solidFill>
            </a:endParaRPr>
          </a:p>
        </p:txBody>
      </p:sp>
      <p:sp>
        <p:nvSpPr>
          <p:cNvPr id="7" name="Rectangle 6"/>
          <p:cNvSpPr/>
          <p:nvPr/>
        </p:nvSpPr>
        <p:spPr>
          <a:xfrm>
            <a:off x="0" y="5103674"/>
            <a:ext cx="9144000" cy="1754326"/>
          </a:xfrm>
          <a:prstGeom prst="rect">
            <a:avLst/>
          </a:prstGeom>
        </p:spPr>
        <p:txBody>
          <a:bodyPr wrap="square">
            <a:spAutoFit/>
          </a:bodyPr>
          <a:lstStyle/>
          <a:p>
            <a:r>
              <a:rPr lang="en-US" sz="1800" u="sng" dirty="0" smtClean="0">
                <a:solidFill>
                  <a:schemeClr val="accent2"/>
                </a:solidFill>
              </a:rPr>
              <a:t>Notes</a:t>
            </a:r>
            <a:r>
              <a:rPr lang="en-US" sz="1800" dirty="0" smtClean="0">
                <a:solidFill>
                  <a:schemeClr val="accent2"/>
                </a:solidFill>
              </a:rPr>
              <a:t>:  </a:t>
            </a:r>
          </a:p>
          <a:p>
            <a:pPr marL="342900" indent="-342900">
              <a:buFont typeface="+mj-lt"/>
              <a:buAutoNum type="arabicPeriod"/>
            </a:pPr>
            <a:r>
              <a:rPr lang="en-US" sz="1800" dirty="0" smtClean="0">
                <a:solidFill>
                  <a:schemeClr val="accent2"/>
                </a:solidFill>
              </a:rPr>
              <a:t>The argument for the </a:t>
            </a:r>
            <a:r>
              <a:rPr lang="en-US" sz="1800" b="1" i="1" dirty="0" smtClean="0">
                <a:solidFill>
                  <a:schemeClr val="accent2"/>
                </a:solidFill>
              </a:rPr>
              <a:t>delay( ) </a:t>
            </a:r>
            <a:r>
              <a:rPr lang="en-US" sz="1800" dirty="0" smtClean="0">
                <a:solidFill>
                  <a:schemeClr val="accent2"/>
                </a:solidFill>
              </a:rPr>
              <a:t>function is an </a:t>
            </a:r>
            <a:r>
              <a:rPr lang="en-US" sz="1800" b="1" i="1" dirty="0" smtClean="0">
                <a:solidFill>
                  <a:schemeClr val="accent2"/>
                </a:solidFill>
              </a:rPr>
              <a:t>unsigned long </a:t>
            </a:r>
            <a:r>
              <a:rPr lang="en-US" sz="1800" b="1" i="1" dirty="0" err="1" smtClean="0">
                <a:solidFill>
                  <a:schemeClr val="accent2"/>
                </a:solidFill>
              </a:rPr>
              <a:t>int</a:t>
            </a:r>
            <a:r>
              <a:rPr lang="en-US" sz="1800" dirty="0" smtClean="0">
                <a:solidFill>
                  <a:schemeClr val="accent2"/>
                </a:solidFill>
              </a:rPr>
              <a:t> which can have a value from 0 to 4,294,967,295 so the max delay is 4,294,967,295 ms = 4,294,967.295 s </a:t>
            </a:r>
            <a:r>
              <a:rPr lang="en-US" sz="1800" dirty="0" smtClean="0">
                <a:solidFill>
                  <a:schemeClr val="accent2"/>
                </a:solidFill>
                <a:sym typeface="Symbol"/>
              </a:rPr>
              <a:t> 8.2 years!</a:t>
            </a:r>
          </a:p>
          <a:p>
            <a:pPr marL="342900" indent="-342900">
              <a:buFont typeface="+mj-lt"/>
              <a:buAutoNum type="arabicPeriod"/>
            </a:pPr>
            <a:r>
              <a:rPr lang="en-US" sz="1800" dirty="0" smtClean="0">
                <a:solidFill>
                  <a:schemeClr val="accent2"/>
                </a:solidFill>
                <a:sym typeface="Symbol"/>
              </a:rPr>
              <a:t>We will use the </a:t>
            </a:r>
            <a:r>
              <a:rPr lang="en-US" sz="1800" b="1" i="1" dirty="0" smtClean="0">
                <a:solidFill>
                  <a:schemeClr val="accent2"/>
                </a:solidFill>
                <a:sym typeface="Symbol"/>
              </a:rPr>
              <a:t>delay( ) </a:t>
            </a:r>
            <a:r>
              <a:rPr lang="en-US" sz="1800" dirty="0" smtClean="0">
                <a:solidFill>
                  <a:schemeClr val="accent2"/>
                </a:solidFill>
                <a:sym typeface="Symbol"/>
              </a:rPr>
              <a:t>function for delays of several seconds in our programs, but long delays are typically discouraged as most Arduino functions will be halted during the delay (such as reading sensors).</a:t>
            </a:r>
            <a:endParaRPr lang="en-US" sz="1800" dirty="0" smtClean="0">
              <a:solidFill>
                <a:schemeClr val="accent2"/>
              </a:solidFill>
            </a:endParaRPr>
          </a:p>
        </p:txBody>
      </p:sp>
      <p:sp>
        <p:nvSpPr>
          <p:cNvPr id="8"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9"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10"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grpSp>
        <p:nvGrpSpPr>
          <p:cNvPr id="14" name="Group 13"/>
          <p:cNvGrpSpPr/>
          <p:nvPr/>
        </p:nvGrpSpPr>
        <p:grpSpPr>
          <a:xfrm>
            <a:off x="1071563" y="1885949"/>
            <a:ext cx="6453706" cy="3457575"/>
            <a:chOff x="1071563" y="1885949"/>
            <a:chExt cx="6453706" cy="3457575"/>
          </a:xfrm>
        </p:grpSpPr>
        <p:pic>
          <p:nvPicPr>
            <p:cNvPr id="2050" name="Picture 2"/>
            <p:cNvPicPr>
              <a:picLocks noChangeAspect="1" noChangeArrowheads="1"/>
            </p:cNvPicPr>
            <p:nvPr/>
          </p:nvPicPr>
          <p:blipFill>
            <a:blip r:embed="rId2" cstate="print"/>
            <a:srcRect t="14667" r="14544" b="41000"/>
            <a:stretch>
              <a:fillRect/>
            </a:stretch>
          </p:blipFill>
          <p:spPr bwMode="auto">
            <a:xfrm>
              <a:off x="1071563" y="1885949"/>
              <a:ext cx="6453706" cy="3457575"/>
            </a:xfrm>
            <a:prstGeom prst="rect">
              <a:avLst/>
            </a:prstGeom>
            <a:noFill/>
            <a:ln w="28575">
              <a:solidFill>
                <a:schemeClr val="accent2"/>
              </a:solidFill>
            </a:ln>
            <a:effectLst/>
          </p:spPr>
        </p:pic>
        <p:sp>
          <p:nvSpPr>
            <p:cNvPr id="11" name="TextBox 10"/>
            <p:cNvSpPr txBox="1"/>
            <p:nvPr/>
          </p:nvSpPr>
          <p:spPr>
            <a:xfrm>
              <a:off x="5686425" y="3305175"/>
              <a:ext cx="926857" cy="276999"/>
            </a:xfrm>
            <a:prstGeom prst="rect">
              <a:avLst/>
            </a:prstGeom>
            <a:solidFill>
              <a:schemeClr val="bg1"/>
            </a:solidFill>
          </p:spPr>
          <p:txBody>
            <a:bodyPr wrap="none" rtlCol="0">
              <a:spAutoFit/>
            </a:bodyPr>
            <a:lstStyle/>
            <a:p>
              <a:r>
                <a:rPr lang="en-US" sz="1200" b="1" dirty="0" smtClean="0">
                  <a:solidFill>
                    <a:schemeClr val="accent3">
                      <a:lumMod val="65000"/>
                    </a:schemeClr>
                  </a:solidFill>
                  <a:latin typeface="Calibri" pitchFamily="34" charset="0"/>
                </a:rPr>
                <a:t>pin D13       </a:t>
              </a:r>
              <a:endParaRPr lang="en-US" sz="1200" b="1" dirty="0">
                <a:solidFill>
                  <a:schemeClr val="accent3">
                    <a:lumMod val="65000"/>
                  </a:schemeClr>
                </a:solidFill>
                <a:latin typeface="Calibri" pitchFamily="34" charset="0"/>
              </a:endParaRPr>
            </a:p>
          </p:txBody>
        </p:sp>
        <p:sp>
          <p:nvSpPr>
            <p:cNvPr id="12" name="TextBox 11"/>
            <p:cNvSpPr txBox="1"/>
            <p:nvPr/>
          </p:nvSpPr>
          <p:spPr>
            <a:xfrm>
              <a:off x="6572250" y="3971925"/>
              <a:ext cx="926857" cy="276999"/>
            </a:xfrm>
            <a:prstGeom prst="rect">
              <a:avLst/>
            </a:prstGeom>
            <a:solidFill>
              <a:schemeClr val="bg1"/>
            </a:solidFill>
          </p:spPr>
          <p:txBody>
            <a:bodyPr wrap="none" rtlCol="0">
              <a:spAutoFit/>
            </a:bodyPr>
            <a:lstStyle/>
            <a:p>
              <a:r>
                <a:rPr lang="en-US" sz="1200" b="1" dirty="0" smtClean="0">
                  <a:solidFill>
                    <a:schemeClr val="accent3">
                      <a:lumMod val="65000"/>
                    </a:schemeClr>
                  </a:solidFill>
                  <a:latin typeface="Calibri" pitchFamily="34" charset="0"/>
                </a:rPr>
                <a:t>pin D13       </a:t>
              </a:r>
              <a:endParaRPr lang="en-US" sz="1200" b="1" dirty="0">
                <a:solidFill>
                  <a:schemeClr val="accent3">
                    <a:lumMod val="65000"/>
                  </a:schemeClr>
                </a:solidFill>
                <a:latin typeface="Calibri" pitchFamily="34" charset="0"/>
              </a:endParaRPr>
            </a:p>
          </p:txBody>
        </p:sp>
        <p:sp>
          <p:nvSpPr>
            <p:cNvPr id="13" name="TextBox 12"/>
            <p:cNvSpPr txBox="1"/>
            <p:nvPr/>
          </p:nvSpPr>
          <p:spPr>
            <a:xfrm>
              <a:off x="4829175" y="2219325"/>
              <a:ext cx="926857" cy="276999"/>
            </a:xfrm>
            <a:prstGeom prst="rect">
              <a:avLst/>
            </a:prstGeom>
            <a:solidFill>
              <a:schemeClr val="bg1"/>
            </a:solidFill>
          </p:spPr>
          <p:txBody>
            <a:bodyPr wrap="square" rtlCol="0">
              <a:spAutoFit/>
            </a:bodyPr>
            <a:lstStyle/>
            <a:p>
              <a:r>
                <a:rPr lang="en-US" sz="1200" b="1" dirty="0" smtClean="0">
                  <a:solidFill>
                    <a:schemeClr val="accent3">
                      <a:lumMod val="65000"/>
                    </a:schemeClr>
                  </a:solidFill>
                  <a:latin typeface="Calibri" pitchFamily="34" charset="0"/>
                </a:rPr>
                <a:t>pin D13       </a:t>
              </a:r>
              <a:endParaRPr lang="en-US" sz="1200" b="1" dirty="0">
                <a:solidFill>
                  <a:schemeClr val="accent3">
                    <a:lumMod val="65000"/>
                  </a:schemeClr>
                </a:solidFill>
                <a:latin typeface="Calibri" pitchFamily="34" charset="0"/>
              </a:endParaRPr>
            </a:p>
          </p:txBody>
        </p:sp>
      </p:grpSp>
    </p:spTree>
    <p:extLst>
      <p:ext uri="{BB962C8B-B14F-4D97-AF65-F5344CB8AC3E}">
        <p14:creationId xmlns:p14="http://schemas.microsoft.com/office/powerpoint/2010/main" val="918587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ChangeArrowheads="1"/>
          </p:cNvSpPr>
          <p:nvPr/>
        </p:nvSpPr>
        <p:spPr bwMode="auto">
          <a:xfrm>
            <a:off x="1" y="445680"/>
            <a:ext cx="6747640" cy="138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tabLst>
                <a:tab pos="914400" algn="l"/>
              </a:tabLst>
            </a:pPr>
            <a:r>
              <a:rPr lang="en-US" sz="2200" b="1" u="sng" dirty="0" smtClean="0">
                <a:solidFill>
                  <a:schemeClr val="accent2"/>
                </a:solidFill>
              </a:rPr>
              <a:t>ADC using the Arduino UNO</a:t>
            </a:r>
            <a:endParaRPr lang="en-US" sz="2200" b="1" u="sng" dirty="0">
              <a:solidFill>
                <a:schemeClr val="accent2"/>
              </a:solidFill>
            </a:endParaRPr>
          </a:p>
          <a:p>
            <a:pPr>
              <a:lnSpc>
                <a:spcPct val="90000"/>
              </a:lnSpc>
              <a:spcBef>
                <a:spcPct val="20000"/>
              </a:spcBef>
              <a:tabLst>
                <a:tab pos="914400" algn="l"/>
              </a:tabLst>
            </a:pPr>
            <a:r>
              <a:rPr lang="en-US" sz="2200" dirty="0" smtClean="0">
                <a:solidFill>
                  <a:schemeClr val="accent2"/>
                </a:solidFill>
              </a:rPr>
              <a:t>In Lab 7 we built a 3-bit successive approximation ADC.  The Arduino UNO has 6 built-in 10-bit successive approximation ADCs.  </a:t>
            </a:r>
          </a:p>
          <a:p>
            <a:pPr>
              <a:lnSpc>
                <a:spcPct val="90000"/>
              </a:lnSpc>
              <a:spcBef>
                <a:spcPct val="20000"/>
              </a:spcBef>
              <a:tabLst>
                <a:tab pos="914400" algn="l"/>
              </a:tabLst>
            </a:pPr>
            <a:endParaRPr lang="en-US" sz="2200" dirty="0" smtClean="0">
              <a:solidFill>
                <a:schemeClr val="accent2"/>
              </a:solidFill>
            </a:endParaRPr>
          </a:p>
        </p:txBody>
      </p:sp>
      <p:sp>
        <p:nvSpPr>
          <p:cNvPr id="42" name="Slide Number Placeholder 5"/>
          <p:cNvSpPr>
            <a:spLocks noGrp="1"/>
          </p:cNvSpPr>
          <p:nvPr>
            <p:ph type="sldNum" sz="quarter" idx="12"/>
          </p:nvPr>
        </p:nvSpPr>
        <p:spPr>
          <a:xfrm>
            <a:off x="7239000" y="0"/>
            <a:ext cx="1905000" cy="457200"/>
          </a:xfrm>
        </p:spPr>
        <p:txBody>
          <a:bodyPr/>
          <a:lstStyle/>
          <a:p>
            <a:fld id="{8E6C5746-1570-4B39-AAC5-F427209A61A3}" type="slidenum">
              <a:rPr lang="en-US" sz="1800"/>
              <a:pPr/>
              <a:t>2</a:t>
            </a:fld>
            <a:endParaRPr lang="en-US" sz="1800" dirty="0"/>
          </a:p>
        </p:txBody>
      </p:sp>
      <p:sp>
        <p:nvSpPr>
          <p:cNvPr id="43"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dirty="0"/>
          </a:p>
        </p:txBody>
      </p:sp>
      <p:sp>
        <p:nvSpPr>
          <p:cNvPr id="44"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grpSp>
        <p:nvGrpSpPr>
          <p:cNvPr id="513" name="Group 512"/>
          <p:cNvGrpSpPr/>
          <p:nvPr/>
        </p:nvGrpSpPr>
        <p:grpSpPr>
          <a:xfrm>
            <a:off x="4766255" y="2924589"/>
            <a:ext cx="4213972" cy="2434649"/>
            <a:chOff x="4781173" y="3306726"/>
            <a:chExt cx="4213972" cy="2434649"/>
          </a:xfrm>
        </p:grpSpPr>
        <p:sp>
          <p:nvSpPr>
            <p:cNvPr id="285" name="Text Box 4"/>
            <p:cNvSpPr txBox="1">
              <a:spLocks noChangeArrowheads="1"/>
            </p:cNvSpPr>
            <p:nvPr/>
          </p:nvSpPr>
          <p:spPr bwMode="auto">
            <a:xfrm>
              <a:off x="6016994" y="3317358"/>
              <a:ext cx="1132567" cy="2424017"/>
            </a:xfrm>
            <a:prstGeom prst="rect">
              <a:avLst/>
            </a:prstGeom>
            <a:solidFill>
              <a:srgbClr val="66CC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pitchFamily="34" charset="0"/>
                </a:rPr>
                <a:t>Arduino</a:t>
              </a:r>
              <a:endParaRPr kumimoji="0" lang="en-US"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Arial" pitchFamily="34" charset="0"/>
                </a:rPr>
                <a:t>UNO</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57" name="Rectangle 3"/>
            <p:cNvSpPr>
              <a:spLocks noChangeArrowheads="1"/>
            </p:cNvSpPr>
            <p:nvPr/>
          </p:nvSpPr>
          <p:spPr bwMode="auto">
            <a:xfrm>
              <a:off x="6016994" y="3306726"/>
              <a:ext cx="1127886" cy="2424446"/>
            </a:xfrm>
            <a:prstGeom prst="rect">
              <a:avLst/>
            </a:pr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Text Box 5"/>
            <p:cNvSpPr txBox="1">
              <a:spLocks noChangeArrowheads="1"/>
            </p:cNvSpPr>
            <p:nvPr/>
          </p:nvSpPr>
          <p:spPr bwMode="auto">
            <a:xfrm>
              <a:off x="5999122" y="4128093"/>
              <a:ext cx="609973" cy="1508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A0</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A1</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A2</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A3</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A4</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A5</a:t>
              </a:r>
              <a:endParaRPr kumimoji="0" lang="en-US" sz="1600" b="1" i="0" u="none" strike="noStrike" cap="none" normalizeH="0" baseline="0" dirty="0" smtClean="0">
                <a:ln>
                  <a:noFill/>
                </a:ln>
                <a:solidFill>
                  <a:schemeClr val="tx1"/>
                </a:solidFill>
                <a:effectLst/>
                <a:latin typeface="+mj-lt"/>
                <a:cs typeface="Arial" pitchFamily="34" charset="0"/>
              </a:endParaRPr>
            </a:p>
          </p:txBody>
        </p:sp>
        <p:sp>
          <p:nvSpPr>
            <p:cNvPr id="426" name="Rectangle 105"/>
            <p:cNvSpPr>
              <a:spLocks noChangeArrowheads="1"/>
            </p:cNvSpPr>
            <p:nvPr/>
          </p:nvSpPr>
          <p:spPr bwMode="auto">
            <a:xfrm>
              <a:off x="4781173" y="4452526"/>
              <a:ext cx="6267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1" dirty="0" smtClean="0">
                  <a:solidFill>
                    <a:srgbClr val="FF0000"/>
                  </a:solidFill>
                </a:rPr>
                <a:t>Six</a:t>
              </a:r>
            </a:p>
            <a:p>
              <a:pPr algn="ctr"/>
              <a:r>
                <a:rPr lang="en-US" sz="1600" b="1" dirty="0" smtClean="0">
                  <a:solidFill>
                    <a:srgbClr val="FF0000"/>
                  </a:solidFill>
                </a:rPr>
                <a:t>Analog</a:t>
              </a:r>
            </a:p>
            <a:p>
              <a:pPr algn="ctr"/>
              <a:r>
                <a:rPr lang="en-US" sz="1600" b="1" dirty="0" smtClean="0">
                  <a:solidFill>
                    <a:srgbClr val="FF0000"/>
                  </a:solidFill>
                </a:rPr>
                <a:t>Inputs</a:t>
              </a:r>
            </a:p>
            <a:p>
              <a:pPr algn="ctr"/>
              <a:r>
                <a:rPr lang="en-US" sz="1600" b="1" dirty="0" smtClean="0">
                  <a:solidFill>
                    <a:srgbClr val="FF0000"/>
                  </a:solidFill>
                </a:rPr>
                <a:t>(0-5V)</a:t>
              </a:r>
              <a:endParaRPr lang="en-US" sz="1600" baseline="-25000" dirty="0">
                <a:solidFill>
                  <a:srgbClr val="FF0000"/>
                </a:solidFill>
              </a:endParaRPr>
            </a:p>
          </p:txBody>
        </p:sp>
        <p:sp>
          <p:nvSpPr>
            <p:cNvPr id="462" name="Line 104"/>
            <p:cNvSpPr>
              <a:spLocks noChangeShapeType="1"/>
            </p:cNvSpPr>
            <p:nvPr/>
          </p:nvSpPr>
          <p:spPr bwMode="auto">
            <a:xfrm flipV="1">
              <a:off x="5774071" y="42946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0" name="Line 104"/>
            <p:cNvSpPr>
              <a:spLocks noChangeShapeType="1"/>
            </p:cNvSpPr>
            <p:nvPr/>
          </p:nvSpPr>
          <p:spPr bwMode="auto">
            <a:xfrm flipV="1">
              <a:off x="5761371" y="45423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1" name="Line 104"/>
            <p:cNvSpPr>
              <a:spLocks noChangeShapeType="1"/>
            </p:cNvSpPr>
            <p:nvPr/>
          </p:nvSpPr>
          <p:spPr bwMode="auto">
            <a:xfrm flipV="1">
              <a:off x="5761371" y="47963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2" name="Line 104"/>
            <p:cNvSpPr>
              <a:spLocks noChangeShapeType="1"/>
            </p:cNvSpPr>
            <p:nvPr/>
          </p:nvSpPr>
          <p:spPr bwMode="auto">
            <a:xfrm flipV="1">
              <a:off x="5755021" y="50376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3" name="Line 104"/>
            <p:cNvSpPr>
              <a:spLocks noChangeShapeType="1"/>
            </p:cNvSpPr>
            <p:nvPr/>
          </p:nvSpPr>
          <p:spPr bwMode="auto">
            <a:xfrm flipV="1">
              <a:off x="5742321" y="5285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4" name="Line 104"/>
            <p:cNvSpPr>
              <a:spLocks noChangeShapeType="1"/>
            </p:cNvSpPr>
            <p:nvPr/>
          </p:nvSpPr>
          <p:spPr bwMode="auto">
            <a:xfrm flipV="1">
              <a:off x="5742321" y="5539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95" name="Rectangle 494"/>
            <p:cNvSpPr/>
            <p:nvPr/>
          </p:nvSpPr>
          <p:spPr>
            <a:xfrm>
              <a:off x="6053471" y="4125285"/>
              <a:ext cx="831850" cy="156845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7" name="Straight Arrow Connector 496"/>
            <p:cNvCxnSpPr>
              <a:stCxn id="503" idx="1"/>
              <a:endCxn id="495" idx="3"/>
            </p:cNvCxnSpPr>
            <p:nvPr/>
          </p:nvCxnSpPr>
          <p:spPr>
            <a:xfrm flipH="1" flipV="1">
              <a:off x="6885321" y="4909510"/>
              <a:ext cx="558075" cy="15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2" name="AutoShape 273"/>
            <p:cNvSpPr>
              <a:spLocks/>
            </p:cNvSpPr>
            <p:nvPr/>
          </p:nvSpPr>
          <p:spPr bwMode="auto">
            <a:xfrm flipV="1">
              <a:off x="5488321" y="4192803"/>
              <a:ext cx="260737" cy="1424731"/>
            </a:xfrm>
            <a:prstGeom prst="leftBrace">
              <a:avLst>
                <a:gd name="adj1" fmla="val 61918"/>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03" name="Rectangle 105"/>
            <p:cNvSpPr>
              <a:spLocks noChangeArrowheads="1"/>
            </p:cNvSpPr>
            <p:nvPr/>
          </p:nvSpPr>
          <p:spPr bwMode="auto">
            <a:xfrm>
              <a:off x="7443396" y="4295554"/>
              <a:ext cx="1551749" cy="1231106"/>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a:r>
                <a:rPr lang="en-US" sz="1600" b="1" dirty="0" smtClean="0">
                  <a:solidFill>
                    <a:srgbClr val="FF0000"/>
                  </a:solidFill>
                </a:rPr>
                <a:t>Internal</a:t>
              </a:r>
            </a:p>
            <a:p>
              <a:pPr algn="ctr"/>
              <a:r>
                <a:rPr lang="en-US" sz="1600" b="1" dirty="0" smtClean="0">
                  <a:solidFill>
                    <a:srgbClr val="FF0000"/>
                  </a:solidFill>
                </a:rPr>
                <a:t>6-channel</a:t>
              </a:r>
            </a:p>
            <a:p>
              <a:pPr algn="ctr"/>
              <a:r>
                <a:rPr lang="en-US" sz="1600" b="1" dirty="0" smtClean="0">
                  <a:solidFill>
                    <a:srgbClr val="FF0000"/>
                  </a:solidFill>
                </a:rPr>
                <a:t>10-bit successive</a:t>
              </a:r>
            </a:p>
            <a:p>
              <a:pPr algn="ctr"/>
              <a:r>
                <a:rPr lang="en-US" sz="1600" b="1" dirty="0" smtClean="0">
                  <a:solidFill>
                    <a:srgbClr val="FF0000"/>
                  </a:solidFill>
                </a:rPr>
                <a:t>approximation</a:t>
              </a:r>
            </a:p>
            <a:p>
              <a:pPr algn="ctr"/>
              <a:r>
                <a:rPr lang="en-US" sz="1600" b="1" dirty="0" smtClean="0">
                  <a:solidFill>
                    <a:srgbClr val="FF0000"/>
                  </a:solidFill>
                </a:rPr>
                <a:t>ADC</a:t>
              </a:r>
              <a:endParaRPr lang="en-US" sz="1600" baseline="-25000" dirty="0">
                <a:solidFill>
                  <a:srgbClr val="FF0000"/>
                </a:solidFill>
              </a:endParaRPr>
            </a:p>
          </p:txBody>
        </p:sp>
      </p:grpSp>
      <p:grpSp>
        <p:nvGrpSpPr>
          <p:cNvPr id="516" name="Group 515"/>
          <p:cNvGrpSpPr/>
          <p:nvPr/>
        </p:nvGrpSpPr>
        <p:grpSpPr>
          <a:xfrm>
            <a:off x="248629" y="1899454"/>
            <a:ext cx="3907114" cy="3518707"/>
            <a:chOff x="207686" y="2540899"/>
            <a:chExt cx="3907114" cy="3518707"/>
          </a:xfrm>
        </p:grpSpPr>
        <p:grpSp>
          <p:nvGrpSpPr>
            <p:cNvPr id="512" name="Group 511"/>
            <p:cNvGrpSpPr/>
            <p:nvPr/>
          </p:nvGrpSpPr>
          <p:grpSpPr>
            <a:xfrm>
              <a:off x="207686" y="3242930"/>
              <a:ext cx="3907114" cy="2816676"/>
              <a:chOff x="207686" y="3242930"/>
              <a:chExt cx="3907114" cy="2816676"/>
            </a:xfrm>
          </p:grpSpPr>
          <p:sp>
            <p:nvSpPr>
              <p:cNvPr id="41" name="Text Box 4"/>
              <p:cNvSpPr txBox="1">
                <a:spLocks noChangeArrowheads="1"/>
              </p:cNvSpPr>
              <p:nvPr/>
            </p:nvSpPr>
            <p:spPr bwMode="auto">
              <a:xfrm>
                <a:off x="350874" y="3253563"/>
                <a:ext cx="1132567" cy="2413827"/>
              </a:xfrm>
              <a:prstGeom prst="rect">
                <a:avLst/>
              </a:prstGeom>
              <a:solidFill>
                <a:srgbClr val="66CC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pitchFamily="34" charset="0"/>
                  </a:rPr>
                  <a:t>Arduino</a:t>
                </a:r>
                <a:endParaRPr kumimoji="0" lang="en-US"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Arial" pitchFamily="34" charset="0"/>
                  </a:rPr>
                  <a:t>UNO</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0" name="Rectangle 3"/>
              <p:cNvSpPr>
                <a:spLocks noChangeArrowheads="1"/>
              </p:cNvSpPr>
              <p:nvPr/>
            </p:nvSpPr>
            <p:spPr bwMode="auto">
              <a:xfrm>
                <a:off x="350874" y="3242930"/>
                <a:ext cx="1127886" cy="2414257"/>
              </a:xfrm>
              <a:prstGeom prst="rect">
                <a:avLst/>
              </a:pr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Text Box 5"/>
              <p:cNvSpPr txBox="1">
                <a:spLocks noChangeArrowheads="1"/>
              </p:cNvSpPr>
              <p:nvPr/>
            </p:nvSpPr>
            <p:spPr bwMode="auto">
              <a:xfrm>
                <a:off x="317939" y="4031735"/>
                <a:ext cx="628357" cy="338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D10</a:t>
                </a:r>
                <a:endParaRPr kumimoji="0" lang="en-US" sz="1600" b="1" i="0" u="none" strike="noStrike" cap="none" normalizeH="0" baseline="0" dirty="0" smtClean="0">
                  <a:ln>
                    <a:noFill/>
                  </a:ln>
                  <a:solidFill>
                    <a:schemeClr val="tx1"/>
                  </a:solidFill>
                  <a:effectLst/>
                  <a:latin typeface="+mj-lt"/>
                  <a:cs typeface="Arial" pitchFamily="34" charset="0"/>
                </a:endParaRPr>
              </a:p>
            </p:txBody>
          </p:sp>
          <p:sp>
            <p:nvSpPr>
              <p:cNvPr id="122" name="Line 104"/>
              <p:cNvSpPr>
                <a:spLocks noChangeShapeType="1"/>
              </p:cNvSpPr>
              <p:nvPr/>
            </p:nvSpPr>
            <p:spPr bwMode="auto">
              <a:xfrm flipV="1">
                <a:off x="1830777" y="4204962"/>
                <a:ext cx="546794" cy="51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4" name="Line 106"/>
              <p:cNvSpPr>
                <a:spLocks noChangeShapeType="1"/>
              </p:cNvSpPr>
              <p:nvPr/>
            </p:nvSpPr>
            <p:spPr bwMode="auto">
              <a:xfrm flipH="1" flipV="1">
                <a:off x="1800898" y="4169829"/>
                <a:ext cx="29880" cy="3565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5" name="Line 107"/>
              <p:cNvSpPr>
                <a:spLocks noChangeShapeType="1"/>
              </p:cNvSpPr>
              <p:nvPr/>
            </p:nvSpPr>
            <p:spPr bwMode="auto">
              <a:xfrm flipH="1">
                <a:off x="1771018" y="4169829"/>
                <a:ext cx="29880" cy="7130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6" name="Line 108"/>
              <p:cNvSpPr>
                <a:spLocks noChangeShapeType="1"/>
              </p:cNvSpPr>
              <p:nvPr/>
            </p:nvSpPr>
            <p:spPr bwMode="auto">
              <a:xfrm flipH="1" flipV="1">
                <a:off x="1741138" y="4169829"/>
                <a:ext cx="29880" cy="7130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7" name="Line 109"/>
              <p:cNvSpPr>
                <a:spLocks noChangeShapeType="1"/>
              </p:cNvSpPr>
              <p:nvPr/>
            </p:nvSpPr>
            <p:spPr bwMode="auto">
              <a:xfrm flipH="1">
                <a:off x="1710294" y="4169829"/>
                <a:ext cx="30844" cy="7130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8" name="Line 110"/>
              <p:cNvSpPr>
                <a:spLocks noChangeShapeType="1"/>
              </p:cNvSpPr>
              <p:nvPr/>
            </p:nvSpPr>
            <p:spPr bwMode="auto">
              <a:xfrm flipH="1" flipV="1">
                <a:off x="1680414" y="4169829"/>
                <a:ext cx="29880" cy="7130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9" name="Line 111"/>
              <p:cNvSpPr>
                <a:spLocks noChangeShapeType="1"/>
              </p:cNvSpPr>
              <p:nvPr/>
            </p:nvSpPr>
            <p:spPr bwMode="auto">
              <a:xfrm flipH="1">
                <a:off x="1650535" y="4169829"/>
                <a:ext cx="29880" cy="7130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0" name="Line 112"/>
              <p:cNvSpPr>
                <a:spLocks noChangeShapeType="1"/>
              </p:cNvSpPr>
              <p:nvPr/>
            </p:nvSpPr>
            <p:spPr bwMode="auto">
              <a:xfrm flipH="1" flipV="1">
                <a:off x="1620654" y="4205480"/>
                <a:ext cx="29880" cy="3565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1" name="Line 113"/>
              <p:cNvSpPr>
                <a:spLocks noChangeShapeType="1"/>
              </p:cNvSpPr>
              <p:nvPr/>
            </p:nvSpPr>
            <p:spPr bwMode="auto">
              <a:xfrm flipH="1" flipV="1">
                <a:off x="1475564" y="4204486"/>
                <a:ext cx="145090" cy="99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2" name="Rectangle 116"/>
              <p:cNvSpPr>
                <a:spLocks noChangeArrowheads="1"/>
              </p:cNvSpPr>
              <p:nvPr/>
            </p:nvSpPr>
            <p:spPr bwMode="auto">
              <a:xfrm>
                <a:off x="1710294" y="4249281"/>
                <a:ext cx="72290" cy="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5" name="Oval 118"/>
              <p:cNvSpPr>
                <a:spLocks noChangeArrowheads="1"/>
              </p:cNvSpPr>
              <p:nvPr/>
            </p:nvSpPr>
            <p:spPr bwMode="auto">
              <a:xfrm>
                <a:off x="1929092" y="4192238"/>
                <a:ext cx="26988" cy="31578"/>
              </a:xfrm>
              <a:prstGeom prst="ellipse">
                <a:avLst/>
              </a:prstGeom>
              <a:solidFill>
                <a:srgbClr val="000000"/>
              </a:solidFill>
              <a:ln w="31750">
                <a:solidFill>
                  <a:schemeClr val="tx2"/>
                </a:solidFill>
                <a:round/>
                <a:headEnd/>
                <a:tailEnd/>
              </a:ln>
            </p:spPr>
            <p:txBody>
              <a:bodyPr/>
              <a:lstStyle/>
              <a:p>
                <a:endParaRPr lang="en-US" dirty="0"/>
              </a:p>
            </p:txBody>
          </p:sp>
          <p:sp>
            <p:nvSpPr>
              <p:cNvPr id="136" name="Line 119"/>
              <p:cNvSpPr>
                <a:spLocks noChangeShapeType="1"/>
              </p:cNvSpPr>
              <p:nvPr/>
            </p:nvSpPr>
            <p:spPr bwMode="auto">
              <a:xfrm flipH="1" flipV="1">
                <a:off x="1793187" y="4690345"/>
                <a:ext cx="29880" cy="3463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7" name="Line 120"/>
              <p:cNvSpPr>
                <a:spLocks noChangeShapeType="1"/>
              </p:cNvSpPr>
              <p:nvPr/>
            </p:nvSpPr>
            <p:spPr bwMode="auto">
              <a:xfrm flipH="1">
                <a:off x="1763307" y="4690345"/>
                <a:ext cx="29880"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8" name="Line 121"/>
              <p:cNvSpPr>
                <a:spLocks noChangeShapeType="1"/>
              </p:cNvSpPr>
              <p:nvPr/>
            </p:nvSpPr>
            <p:spPr bwMode="auto">
              <a:xfrm flipH="1" flipV="1">
                <a:off x="1733427" y="4690345"/>
                <a:ext cx="29880"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9" name="Line 122"/>
              <p:cNvSpPr>
                <a:spLocks noChangeShapeType="1"/>
              </p:cNvSpPr>
              <p:nvPr/>
            </p:nvSpPr>
            <p:spPr bwMode="auto">
              <a:xfrm flipH="1">
                <a:off x="1703547" y="4690345"/>
                <a:ext cx="29880"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0" name="Line 123"/>
              <p:cNvSpPr>
                <a:spLocks noChangeShapeType="1"/>
              </p:cNvSpPr>
              <p:nvPr/>
            </p:nvSpPr>
            <p:spPr bwMode="auto">
              <a:xfrm flipH="1" flipV="1">
                <a:off x="1673667" y="4690345"/>
                <a:ext cx="29880"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1" name="Line 124"/>
              <p:cNvSpPr>
                <a:spLocks noChangeShapeType="1"/>
              </p:cNvSpPr>
              <p:nvPr/>
            </p:nvSpPr>
            <p:spPr bwMode="auto">
              <a:xfrm flipH="1">
                <a:off x="1643787" y="4690345"/>
                <a:ext cx="29880"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2" name="Line 125"/>
              <p:cNvSpPr>
                <a:spLocks noChangeShapeType="1"/>
              </p:cNvSpPr>
              <p:nvPr/>
            </p:nvSpPr>
            <p:spPr bwMode="auto">
              <a:xfrm flipH="1" flipV="1">
                <a:off x="1612944" y="4724978"/>
                <a:ext cx="30844" cy="3565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 name="Line 126"/>
              <p:cNvSpPr>
                <a:spLocks noChangeShapeType="1"/>
              </p:cNvSpPr>
              <p:nvPr/>
            </p:nvSpPr>
            <p:spPr bwMode="auto">
              <a:xfrm flipH="1">
                <a:off x="1473861" y="4724978"/>
                <a:ext cx="139082" cy="144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4" name="Rectangle 129"/>
              <p:cNvSpPr>
                <a:spLocks noChangeArrowheads="1"/>
              </p:cNvSpPr>
              <p:nvPr/>
            </p:nvSpPr>
            <p:spPr bwMode="auto">
              <a:xfrm>
                <a:off x="1703547" y="4774891"/>
                <a:ext cx="67471" cy="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6" name="Oval 131"/>
              <p:cNvSpPr>
                <a:spLocks noChangeArrowheads="1"/>
              </p:cNvSpPr>
              <p:nvPr/>
            </p:nvSpPr>
            <p:spPr bwMode="auto">
              <a:xfrm>
                <a:off x="1929092" y="4712755"/>
                <a:ext cx="26988" cy="25466"/>
              </a:xfrm>
              <a:prstGeom prst="ellipse">
                <a:avLst/>
              </a:prstGeom>
              <a:solidFill>
                <a:srgbClr val="000000"/>
              </a:solidFill>
              <a:ln w="31750">
                <a:solidFill>
                  <a:schemeClr val="tx2"/>
                </a:solidFill>
                <a:round/>
                <a:headEnd/>
                <a:tailEnd/>
              </a:ln>
            </p:spPr>
            <p:txBody>
              <a:bodyPr/>
              <a:lstStyle/>
              <a:p>
                <a:endParaRPr lang="en-US" dirty="0"/>
              </a:p>
            </p:txBody>
          </p:sp>
          <p:sp>
            <p:nvSpPr>
              <p:cNvPr id="147" name="Line 132"/>
              <p:cNvSpPr>
                <a:spLocks noChangeShapeType="1"/>
              </p:cNvSpPr>
              <p:nvPr/>
            </p:nvSpPr>
            <p:spPr bwMode="auto">
              <a:xfrm flipH="1" flipV="1">
                <a:off x="1820175" y="4725997"/>
                <a:ext cx="117976" cy="263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8" name="Line 133"/>
              <p:cNvSpPr>
                <a:spLocks noChangeShapeType="1"/>
              </p:cNvSpPr>
              <p:nvPr/>
            </p:nvSpPr>
            <p:spPr bwMode="auto">
              <a:xfrm>
                <a:off x="1940659" y="4205480"/>
                <a:ext cx="0" cy="14158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9" name="Line 134"/>
              <p:cNvSpPr>
                <a:spLocks noChangeShapeType="1"/>
              </p:cNvSpPr>
              <p:nvPr/>
            </p:nvSpPr>
            <p:spPr bwMode="auto">
              <a:xfrm>
                <a:off x="1940659" y="4345032"/>
                <a:ext cx="45302" cy="3157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0" name="Line 135"/>
              <p:cNvSpPr>
                <a:spLocks noChangeShapeType="1"/>
              </p:cNvSpPr>
              <p:nvPr/>
            </p:nvSpPr>
            <p:spPr bwMode="auto">
              <a:xfrm flipV="1">
                <a:off x="1887646" y="4376609"/>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1" name="Line 136"/>
              <p:cNvSpPr>
                <a:spLocks noChangeShapeType="1"/>
              </p:cNvSpPr>
              <p:nvPr/>
            </p:nvSpPr>
            <p:spPr bwMode="auto">
              <a:xfrm>
                <a:off x="1893429" y="4420410"/>
                <a:ext cx="95423" cy="3972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2" name="Line 137"/>
              <p:cNvSpPr>
                <a:spLocks noChangeShapeType="1"/>
              </p:cNvSpPr>
              <p:nvPr/>
            </p:nvSpPr>
            <p:spPr bwMode="auto">
              <a:xfrm flipV="1">
                <a:off x="1887646" y="4460136"/>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 name="Line 138"/>
              <p:cNvSpPr>
                <a:spLocks noChangeShapeType="1"/>
              </p:cNvSpPr>
              <p:nvPr/>
            </p:nvSpPr>
            <p:spPr bwMode="auto">
              <a:xfrm>
                <a:off x="1893429" y="4503937"/>
                <a:ext cx="95423" cy="3870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4" name="Line 139"/>
              <p:cNvSpPr>
                <a:spLocks noChangeShapeType="1"/>
              </p:cNvSpPr>
              <p:nvPr/>
            </p:nvSpPr>
            <p:spPr bwMode="auto">
              <a:xfrm flipV="1">
                <a:off x="1893429" y="4542645"/>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5" name="Line 140"/>
              <p:cNvSpPr>
                <a:spLocks noChangeShapeType="1"/>
              </p:cNvSpPr>
              <p:nvPr/>
            </p:nvSpPr>
            <p:spPr bwMode="auto">
              <a:xfrm>
                <a:off x="1896321" y="4586445"/>
                <a:ext cx="44338" cy="3157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6" name="Line 141"/>
              <p:cNvSpPr>
                <a:spLocks noChangeShapeType="1"/>
              </p:cNvSpPr>
              <p:nvPr/>
            </p:nvSpPr>
            <p:spPr bwMode="auto">
              <a:xfrm flipH="1">
                <a:off x="1938731" y="4615986"/>
                <a:ext cx="964" cy="11816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7" name="Line 142"/>
              <p:cNvSpPr>
                <a:spLocks noChangeShapeType="1"/>
              </p:cNvSpPr>
              <p:nvPr/>
            </p:nvSpPr>
            <p:spPr bwMode="auto">
              <a:xfrm flipH="1" flipV="1">
                <a:off x="1791259" y="5207806"/>
                <a:ext cx="29880" cy="3361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8" name="Line 143"/>
              <p:cNvSpPr>
                <a:spLocks noChangeShapeType="1"/>
              </p:cNvSpPr>
              <p:nvPr/>
            </p:nvSpPr>
            <p:spPr bwMode="auto">
              <a:xfrm flipH="1">
                <a:off x="1761379" y="5207806"/>
                <a:ext cx="29880"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9" name="Line 144"/>
              <p:cNvSpPr>
                <a:spLocks noChangeShapeType="1"/>
              </p:cNvSpPr>
              <p:nvPr/>
            </p:nvSpPr>
            <p:spPr bwMode="auto">
              <a:xfrm flipH="1" flipV="1">
                <a:off x="1730535" y="5207806"/>
                <a:ext cx="30844"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0" name="Line 145"/>
              <p:cNvSpPr>
                <a:spLocks noChangeShapeType="1"/>
              </p:cNvSpPr>
              <p:nvPr/>
            </p:nvSpPr>
            <p:spPr bwMode="auto">
              <a:xfrm flipH="1">
                <a:off x="1700656" y="5207806"/>
                <a:ext cx="29880"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1" name="Line 146"/>
              <p:cNvSpPr>
                <a:spLocks noChangeShapeType="1"/>
              </p:cNvSpPr>
              <p:nvPr/>
            </p:nvSpPr>
            <p:spPr bwMode="auto">
              <a:xfrm flipH="1" flipV="1">
                <a:off x="1670776" y="5207806"/>
                <a:ext cx="29880"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2" name="Line 147"/>
              <p:cNvSpPr>
                <a:spLocks noChangeShapeType="1"/>
              </p:cNvSpPr>
              <p:nvPr/>
            </p:nvSpPr>
            <p:spPr bwMode="auto">
              <a:xfrm flipH="1">
                <a:off x="1640896" y="5207806"/>
                <a:ext cx="29880" cy="7028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 name="Line 148"/>
              <p:cNvSpPr>
                <a:spLocks noChangeShapeType="1"/>
              </p:cNvSpPr>
              <p:nvPr/>
            </p:nvSpPr>
            <p:spPr bwMode="auto">
              <a:xfrm flipH="1" flipV="1">
                <a:off x="1610052" y="5241421"/>
                <a:ext cx="30844" cy="3667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4" name="Line 149"/>
              <p:cNvSpPr>
                <a:spLocks noChangeShapeType="1"/>
              </p:cNvSpPr>
              <p:nvPr/>
            </p:nvSpPr>
            <p:spPr bwMode="auto">
              <a:xfrm flipH="1" flipV="1">
                <a:off x="1475564" y="5239357"/>
                <a:ext cx="134488" cy="206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5" name="Rectangle 152"/>
              <p:cNvSpPr>
                <a:spLocks noChangeArrowheads="1"/>
              </p:cNvSpPr>
              <p:nvPr/>
            </p:nvSpPr>
            <p:spPr bwMode="auto">
              <a:xfrm>
                <a:off x="1700656" y="5291333"/>
                <a:ext cx="67471" cy="9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7" name="Oval 154"/>
              <p:cNvSpPr>
                <a:spLocks noChangeArrowheads="1"/>
              </p:cNvSpPr>
              <p:nvPr/>
            </p:nvSpPr>
            <p:spPr bwMode="auto">
              <a:xfrm>
                <a:off x="1926201" y="5229197"/>
                <a:ext cx="26988" cy="25466"/>
              </a:xfrm>
              <a:prstGeom prst="ellipse">
                <a:avLst/>
              </a:prstGeom>
              <a:solidFill>
                <a:srgbClr val="000000"/>
              </a:solidFill>
              <a:ln w="31750">
                <a:solidFill>
                  <a:schemeClr val="tx2"/>
                </a:solidFill>
                <a:round/>
                <a:headEnd/>
                <a:tailEnd/>
              </a:ln>
            </p:spPr>
            <p:txBody>
              <a:bodyPr/>
              <a:lstStyle/>
              <a:p>
                <a:endParaRPr lang="en-US" dirty="0"/>
              </a:p>
            </p:txBody>
          </p:sp>
          <p:sp>
            <p:nvSpPr>
              <p:cNvPr id="168" name="Line 155"/>
              <p:cNvSpPr>
                <a:spLocks noChangeShapeType="1"/>
              </p:cNvSpPr>
              <p:nvPr/>
            </p:nvSpPr>
            <p:spPr bwMode="auto">
              <a:xfrm flipH="1" flipV="1">
                <a:off x="1817283" y="5242440"/>
                <a:ext cx="124468" cy="109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9" name="Line 156"/>
              <p:cNvSpPr>
                <a:spLocks noChangeShapeType="1"/>
              </p:cNvSpPr>
              <p:nvPr/>
            </p:nvSpPr>
            <p:spPr bwMode="auto">
              <a:xfrm>
                <a:off x="1940659" y="4730072"/>
                <a:ext cx="0" cy="14158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0" name="Line 157"/>
              <p:cNvSpPr>
                <a:spLocks noChangeShapeType="1"/>
              </p:cNvSpPr>
              <p:nvPr/>
            </p:nvSpPr>
            <p:spPr bwMode="auto">
              <a:xfrm>
                <a:off x="1940659" y="4869623"/>
                <a:ext cx="45302" cy="3157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1" name="Line 158"/>
              <p:cNvSpPr>
                <a:spLocks noChangeShapeType="1"/>
              </p:cNvSpPr>
              <p:nvPr/>
            </p:nvSpPr>
            <p:spPr bwMode="auto">
              <a:xfrm flipV="1">
                <a:off x="1887646" y="4901201"/>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2" name="Line 159"/>
              <p:cNvSpPr>
                <a:spLocks noChangeShapeType="1"/>
              </p:cNvSpPr>
              <p:nvPr/>
            </p:nvSpPr>
            <p:spPr bwMode="auto">
              <a:xfrm>
                <a:off x="1893429" y="4945001"/>
                <a:ext cx="95423" cy="3972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3" name="Line 160"/>
              <p:cNvSpPr>
                <a:spLocks noChangeShapeType="1"/>
              </p:cNvSpPr>
              <p:nvPr/>
            </p:nvSpPr>
            <p:spPr bwMode="auto">
              <a:xfrm flipV="1">
                <a:off x="1887646" y="4984728"/>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4" name="Line 161"/>
              <p:cNvSpPr>
                <a:spLocks noChangeShapeType="1"/>
              </p:cNvSpPr>
              <p:nvPr/>
            </p:nvSpPr>
            <p:spPr bwMode="auto">
              <a:xfrm>
                <a:off x="1893429" y="5028528"/>
                <a:ext cx="95423" cy="3870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5" name="Line 162"/>
              <p:cNvSpPr>
                <a:spLocks noChangeShapeType="1"/>
              </p:cNvSpPr>
              <p:nvPr/>
            </p:nvSpPr>
            <p:spPr bwMode="auto">
              <a:xfrm flipV="1">
                <a:off x="1893429" y="5067236"/>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 name="Line 163"/>
              <p:cNvSpPr>
                <a:spLocks noChangeShapeType="1"/>
              </p:cNvSpPr>
              <p:nvPr/>
            </p:nvSpPr>
            <p:spPr bwMode="auto">
              <a:xfrm>
                <a:off x="1896321" y="5111037"/>
                <a:ext cx="44338" cy="3157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7" name="Line 178"/>
              <p:cNvSpPr>
                <a:spLocks noChangeShapeType="1"/>
              </p:cNvSpPr>
              <p:nvPr/>
            </p:nvSpPr>
            <p:spPr bwMode="auto">
              <a:xfrm>
                <a:off x="1940659" y="5254663"/>
                <a:ext cx="0" cy="14260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 name="Line 179"/>
              <p:cNvSpPr>
                <a:spLocks noChangeShapeType="1"/>
              </p:cNvSpPr>
              <p:nvPr/>
            </p:nvSpPr>
            <p:spPr bwMode="auto">
              <a:xfrm>
                <a:off x="1940659" y="5395233"/>
                <a:ext cx="45302" cy="3157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9" name="Line 180"/>
              <p:cNvSpPr>
                <a:spLocks noChangeShapeType="1"/>
              </p:cNvSpPr>
              <p:nvPr/>
            </p:nvSpPr>
            <p:spPr bwMode="auto">
              <a:xfrm flipV="1">
                <a:off x="1887646" y="5426811"/>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 name="Line 181"/>
              <p:cNvSpPr>
                <a:spLocks noChangeShapeType="1"/>
              </p:cNvSpPr>
              <p:nvPr/>
            </p:nvSpPr>
            <p:spPr bwMode="auto">
              <a:xfrm>
                <a:off x="1893429" y="5470611"/>
                <a:ext cx="95423" cy="3870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1" name="Line 182"/>
              <p:cNvSpPr>
                <a:spLocks noChangeShapeType="1"/>
              </p:cNvSpPr>
              <p:nvPr/>
            </p:nvSpPr>
            <p:spPr bwMode="auto">
              <a:xfrm flipV="1">
                <a:off x="1887646" y="5509319"/>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 name="Line 183"/>
              <p:cNvSpPr>
                <a:spLocks noChangeShapeType="1"/>
              </p:cNvSpPr>
              <p:nvPr/>
            </p:nvSpPr>
            <p:spPr bwMode="auto">
              <a:xfrm>
                <a:off x="1893429" y="5553120"/>
                <a:ext cx="95423" cy="3972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3" name="Line 184"/>
              <p:cNvSpPr>
                <a:spLocks noChangeShapeType="1"/>
              </p:cNvSpPr>
              <p:nvPr/>
            </p:nvSpPr>
            <p:spPr bwMode="auto">
              <a:xfrm flipV="1">
                <a:off x="1893429" y="5592846"/>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 name="Line 185"/>
              <p:cNvSpPr>
                <a:spLocks noChangeShapeType="1"/>
              </p:cNvSpPr>
              <p:nvPr/>
            </p:nvSpPr>
            <p:spPr bwMode="auto">
              <a:xfrm>
                <a:off x="1896321" y="5636647"/>
                <a:ext cx="44338" cy="3055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5" name="Line 186"/>
              <p:cNvSpPr>
                <a:spLocks noChangeShapeType="1"/>
              </p:cNvSpPr>
              <p:nvPr/>
            </p:nvSpPr>
            <p:spPr bwMode="auto">
              <a:xfrm>
                <a:off x="1938731" y="5139559"/>
                <a:ext cx="1928" cy="10288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6" name="Line 187"/>
              <p:cNvSpPr>
                <a:spLocks noChangeShapeType="1"/>
              </p:cNvSpPr>
              <p:nvPr/>
            </p:nvSpPr>
            <p:spPr bwMode="auto">
              <a:xfrm>
                <a:off x="1940659" y="5667206"/>
                <a:ext cx="964" cy="12223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0" name="Line 201"/>
              <p:cNvSpPr>
                <a:spLocks noChangeShapeType="1"/>
              </p:cNvSpPr>
              <p:nvPr/>
            </p:nvSpPr>
            <p:spPr bwMode="auto">
              <a:xfrm>
                <a:off x="1878971" y="5781292"/>
                <a:ext cx="120484" cy="101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1" name="Line 202"/>
              <p:cNvSpPr>
                <a:spLocks noChangeShapeType="1"/>
              </p:cNvSpPr>
              <p:nvPr/>
            </p:nvSpPr>
            <p:spPr bwMode="auto">
              <a:xfrm>
                <a:off x="1909815" y="5816943"/>
                <a:ext cx="59760" cy="101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2" name="Line 203"/>
              <p:cNvSpPr>
                <a:spLocks noChangeShapeType="1"/>
              </p:cNvSpPr>
              <p:nvPr/>
            </p:nvSpPr>
            <p:spPr bwMode="auto">
              <a:xfrm>
                <a:off x="1928129" y="5852595"/>
                <a:ext cx="29880" cy="101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7" name="Isosceles Triangle 196"/>
              <p:cNvSpPr/>
              <p:nvPr/>
            </p:nvSpPr>
            <p:spPr>
              <a:xfrm rot="5400000">
                <a:off x="2926041" y="4568422"/>
                <a:ext cx="657014" cy="54073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88"/>
              <p:cNvSpPr>
                <a:spLocks noChangeArrowheads="1"/>
              </p:cNvSpPr>
              <p:nvPr/>
            </p:nvSpPr>
            <p:spPr bwMode="auto">
              <a:xfrm>
                <a:off x="3024894" y="4609959"/>
                <a:ext cx="88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smtClean="0"/>
                  <a:t>+</a:t>
                </a:r>
              </a:p>
              <a:p>
                <a:r>
                  <a:rPr lang="en-US" sz="1200" b="1" dirty="0" smtClean="0"/>
                  <a:t>_</a:t>
                </a:r>
                <a:endParaRPr lang="en-US" sz="1200" dirty="0"/>
              </a:p>
            </p:txBody>
          </p:sp>
          <p:sp>
            <p:nvSpPr>
              <p:cNvPr id="199" name="Rectangle 105"/>
              <p:cNvSpPr>
                <a:spLocks noChangeArrowheads="1"/>
              </p:cNvSpPr>
              <p:nvPr/>
            </p:nvSpPr>
            <p:spPr bwMode="auto">
              <a:xfrm>
                <a:off x="2902754" y="5283905"/>
                <a:ext cx="11238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600" b="1" dirty="0" smtClean="0">
                    <a:solidFill>
                      <a:srgbClr val="FF0000"/>
                    </a:solidFill>
                  </a:rPr>
                  <a:t>One Analog</a:t>
                </a:r>
              </a:p>
              <a:p>
                <a:pPr algn="ctr"/>
                <a:r>
                  <a:rPr lang="en-US" sz="1600" b="1" dirty="0" smtClean="0">
                    <a:solidFill>
                      <a:srgbClr val="FF0000"/>
                    </a:solidFill>
                  </a:rPr>
                  <a:t>Input</a:t>
                </a:r>
              </a:p>
              <a:p>
                <a:pPr algn="ctr"/>
                <a:r>
                  <a:rPr lang="en-US" sz="1600" b="1" dirty="0" smtClean="0">
                    <a:solidFill>
                      <a:srgbClr val="FF0000"/>
                    </a:solidFill>
                  </a:rPr>
                  <a:t>(0-5V)</a:t>
                </a:r>
                <a:endParaRPr lang="en-US" sz="1600" baseline="-25000" dirty="0">
                  <a:solidFill>
                    <a:srgbClr val="FF0000"/>
                  </a:solidFill>
                </a:endParaRPr>
              </a:p>
            </p:txBody>
          </p:sp>
          <p:sp>
            <p:nvSpPr>
              <p:cNvPr id="200" name="Line 104"/>
              <p:cNvSpPr>
                <a:spLocks noChangeShapeType="1"/>
              </p:cNvSpPr>
              <p:nvPr/>
            </p:nvSpPr>
            <p:spPr bwMode="auto">
              <a:xfrm flipV="1">
                <a:off x="2375351" y="4725193"/>
                <a:ext cx="603304" cy="547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1" name="Line 104"/>
              <p:cNvSpPr>
                <a:spLocks noChangeShapeType="1"/>
              </p:cNvSpPr>
              <p:nvPr/>
            </p:nvSpPr>
            <p:spPr bwMode="auto">
              <a:xfrm>
                <a:off x="2371900" y="4207044"/>
                <a:ext cx="3450" cy="52362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2" name="Line 104"/>
              <p:cNvSpPr>
                <a:spLocks noChangeShapeType="1"/>
              </p:cNvSpPr>
              <p:nvPr/>
            </p:nvSpPr>
            <p:spPr bwMode="auto">
              <a:xfrm flipV="1">
                <a:off x="2826162" y="4980223"/>
                <a:ext cx="158415" cy="156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3" name="Line 179"/>
              <p:cNvSpPr>
                <a:spLocks noChangeShapeType="1"/>
              </p:cNvSpPr>
              <p:nvPr/>
            </p:nvSpPr>
            <p:spPr bwMode="auto">
              <a:xfrm>
                <a:off x="2586157" y="5403838"/>
                <a:ext cx="45302" cy="3157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5" name="Line 180"/>
              <p:cNvSpPr>
                <a:spLocks noChangeShapeType="1"/>
              </p:cNvSpPr>
              <p:nvPr/>
            </p:nvSpPr>
            <p:spPr bwMode="auto">
              <a:xfrm flipV="1">
                <a:off x="2533144" y="5435416"/>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0" name="Line 181"/>
              <p:cNvSpPr>
                <a:spLocks noChangeShapeType="1"/>
              </p:cNvSpPr>
              <p:nvPr/>
            </p:nvSpPr>
            <p:spPr bwMode="auto">
              <a:xfrm>
                <a:off x="2538927" y="5479216"/>
                <a:ext cx="95423" cy="3870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1" name="Line 182"/>
              <p:cNvSpPr>
                <a:spLocks noChangeShapeType="1"/>
              </p:cNvSpPr>
              <p:nvPr/>
            </p:nvSpPr>
            <p:spPr bwMode="auto">
              <a:xfrm flipV="1">
                <a:off x="2533144" y="5517924"/>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2" name="Line 183"/>
              <p:cNvSpPr>
                <a:spLocks noChangeShapeType="1"/>
              </p:cNvSpPr>
              <p:nvPr/>
            </p:nvSpPr>
            <p:spPr bwMode="auto">
              <a:xfrm>
                <a:off x="2538927" y="5561725"/>
                <a:ext cx="95423" cy="3972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3" name="Line 184"/>
              <p:cNvSpPr>
                <a:spLocks noChangeShapeType="1"/>
              </p:cNvSpPr>
              <p:nvPr/>
            </p:nvSpPr>
            <p:spPr bwMode="auto">
              <a:xfrm flipV="1">
                <a:off x="2538927" y="5601451"/>
                <a:ext cx="98315" cy="4380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 name="Line 185"/>
              <p:cNvSpPr>
                <a:spLocks noChangeShapeType="1"/>
              </p:cNvSpPr>
              <p:nvPr/>
            </p:nvSpPr>
            <p:spPr bwMode="auto">
              <a:xfrm>
                <a:off x="2541819" y="5645252"/>
                <a:ext cx="44338" cy="3055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5" name="Line 187"/>
              <p:cNvSpPr>
                <a:spLocks noChangeShapeType="1"/>
              </p:cNvSpPr>
              <p:nvPr/>
            </p:nvSpPr>
            <p:spPr bwMode="auto">
              <a:xfrm>
                <a:off x="2586157" y="5675811"/>
                <a:ext cx="964" cy="12223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6" name="Rectangle 191"/>
              <p:cNvSpPr>
                <a:spLocks noChangeArrowheads="1"/>
              </p:cNvSpPr>
              <p:nvPr/>
            </p:nvSpPr>
            <p:spPr bwMode="auto">
              <a:xfrm>
                <a:off x="2265026" y="5470786"/>
                <a:ext cx="20999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50" b="1" dirty="0" smtClean="0"/>
                  <a:t>10k</a:t>
                </a:r>
                <a:endParaRPr lang="en-US" sz="1050" dirty="0"/>
              </a:p>
            </p:txBody>
          </p:sp>
          <p:sp>
            <p:nvSpPr>
              <p:cNvPr id="217" name="Line 201"/>
              <p:cNvSpPr>
                <a:spLocks noChangeShapeType="1"/>
              </p:cNvSpPr>
              <p:nvPr/>
            </p:nvSpPr>
            <p:spPr bwMode="auto">
              <a:xfrm>
                <a:off x="2524469" y="5789897"/>
                <a:ext cx="120484" cy="101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8" name="Line 202"/>
              <p:cNvSpPr>
                <a:spLocks noChangeShapeType="1"/>
              </p:cNvSpPr>
              <p:nvPr/>
            </p:nvSpPr>
            <p:spPr bwMode="auto">
              <a:xfrm>
                <a:off x="2555313" y="5825548"/>
                <a:ext cx="59760" cy="101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9" name="Line 203"/>
              <p:cNvSpPr>
                <a:spLocks noChangeShapeType="1"/>
              </p:cNvSpPr>
              <p:nvPr/>
            </p:nvSpPr>
            <p:spPr bwMode="auto">
              <a:xfrm>
                <a:off x="2573627" y="5861201"/>
                <a:ext cx="29880" cy="101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0" name="Line 104"/>
              <p:cNvSpPr>
                <a:spLocks noChangeShapeType="1"/>
              </p:cNvSpPr>
              <p:nvPr/>
            </p:nvSpPr>
            <p:spPr bwMode="auto">
              <a:xfrm>
                <a:off x="2835297" y="4969007"/>
                <a:ext cx="6411" cy="547876"/>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1" name="Line 104"/>
              <p:cNvSpPr>
                <a:spLocks noChangeShapeType="1"/>
              </p:cNvSpPr>
              <p:nvPr/>
            </p:nvSpPr>
            <p:spPr bwMode="auto">
              <a:xfrm flipV="1">
                <a:off x="2627775" y="5516883"/>
                <a:ext cx="220595" cy="1564"/>
              </a:xfrm>
              <a:prstGeom prst="line">
                <a:avLst/>
              </a:prstGeom>
              <a:noFill/>
              <a:ln w="31750">
                <a:solidFill>
                  <a:schemeClr val="tx2"/>
                </a:solidFill>
                <a:round/>
                <a:headEnd type="triangle"/>
                <a:tailEnd type="none"/>
              </a:ln>
              <a:extLst>
                <a:ext uri="{909E8E84-426E-40DD-AFC4-6F175D3DCCD1}">
                  <a14:hiddenFill xmlns:a14="http://schemas.microsoft.com/office/drawing/2010/main">
                    <a:noFill/>
                  </a14:hiddenFill>
                </a:ext>
              </a:extLst>
            </p:spPr>
            <p:txBody>
              <a:bodyPr/>
              <a:lstStyle/>
              <a:p>
                <a:endParaRPr lang="en-US" dirty="0"/>
              </a:p>
            </p:txBody>
          </p:sp>
          <p:sp>
            <p:nvSpPr>
              <p:cNvPr id="222" name="Line 517"/>
              <p:cNvSpPr>
                <a:spLocks noChangeShapeType="1"/>
              </p:cNvSpPr>
              <p:nvPr/>
            </p:nvSpPr>
            <p:spPr bwMode="auto">
              <a:xfrm>
                <a:off x="2544521" y="5165092"/>
                <a:ext cx="838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3" name="Line 518"/>
              <p:cNvSpPr>
                <a:spLocks noChangeShapeType="1"/>
              </p:cNvSpPr>
              <p:nvPr/>
            </p:nvSpPr>
            <p:spPr bwMode="auto">
              <a:xfrm flipV="1">
                <a:off x="2544521" y="5107031"/>
                <a:ext cx="37583" cy="5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4" name="Line 519"/>
              <p:cNvSpPr>
                <a:spLocks noChangeShapeType="1"/>
              </p:cNvSpPr>
              <p:nvPr/>
            </p:nvSpPr>
            <p:spPr bwMode="auto">
              <a:xfrm>
                <a:off x="2582103" y="5107031"/>
                <a:ext cx="46256" cy="5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5" name="Text Box 520"/>
              <p:cNvSpPr txBox="1">
                <a:spLocks noChangeArrowheads="1"/>
              </p:cNvSpPr>
              <p:nvPr/>
            </p:nvSpPr>
            <p:spPr bwMode="auto">
              <a:xfrm>
                <a:off x="2123739" y="4992541"/>
                <a:ext cx="4379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100" b="1" dirty="0"/>
                  <a:t>+5V</a:t>
                </a:r>
              </a:p>
            </p:txBody>
          </p:sp>
          <p:sp>
            <p:nvSpPr>
              <p:cNvPr id="226" name="Line 104"/>
              <p:cNvSpPr>
                <a:spLocks noChangeShapeType="1"/>
              </p:cNvSpPr>
              <p:nvPr/>
            </p:nvSpPr>
            <p:spPr bwMode="auto">
              <a:xfrm>
                <a:off x="2586322" y="5167194"/>
                <a:ext cx="5922" cy="243296"/>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7" name="Line 517"/>
              <p:cNvSpPr>
                <a:spLocks noChangeShapeType="1"/>
              </p:cNvSpPr>
              <p:nvPr/>
            </p:nvSpPr>
            <p:spPr bwMode="auto">
              <a:xfrm>
                <a:off x="3198903" y="4544726"/>
                <a:ext cx="838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8" name="Line 518"/>
              <p:cNvSpPr>
                <a:spLocks noChangeShapeType="1"/>
              </p:cNvSpPr>
              <p:nvPr/>
            </p:nvSpPr>
            <p:spPr bwMode="auto">
              <a:xfrm flipV="1">
                <a:off x="3198903" y="4486665"/>
                <a:ext cx="37583" cy="5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9" name="Line 519"/>
              <p:cNvSpPr>
                <a:spLocks noChangeShapeType="1"/>
              </p:cNvSpPr>
              <p:nvPr/>
            </p:nvSpPr>
            <p:spPr bwMode="auto">
              <a:xfrm>
                <a:off x="3236485" y="4486665"/>
                <a:ext cx="46256" cy="580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0" name="Text Box 520"/>
              <p:cNvSpPr txBox="1">
                <a:spLocks noChangeArrowheads="1"/>
              </p:cNvSpPr>
              <p:nvPr/>
            </p:nvSpPr>
            <p:spPr bwMode="auto">
              <a:xfrm>
                <a:off x="3226129" y="4342488"/>
                <a:ext cx="4379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100" b="1" dirty="0"/>
                  <a:t>+5V</a:t>
                </a:r>
              </a:p>
            </p:txBody>
          </p:sp>
          <p:sp>
            <p:nvSpPr>
              <p:cNvPr id="231" name="Line 104"/>
              <p:cNvSpPr>
                <a:spLocks noChangeShapeType="1"/>
              </p:cNvSpPr>
              <p:nvPr/>
            </p:nvSpPr>
            <p:spPr bwMode="auto">
              <a:xfrm>
                <a:off x="3238483" y="4546829"/>
                <a:ext cx="5181" cy="12751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2" name="Line 187"/>
              <p:cNvSpPr>
                <a:spLocks noChangeShapeType="1"/>
              </p:cNvSpPr>
              <p:nvPr/>
            </p:nvSpPr>
            <p:spPr bwMode="auto">
              <a:xfrm>
                <a:off x="3244980" y="4999119"/>
                <a:ext cx="964" cy="12223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3" name="Line 201"/>
              <p:cNvSpPr>
                <a:spLocks noChangeShapeType="1"/>
              </p:cNvSpPr>
              <p:nvPr/>
            </p:nvSpPr>
            <p:spPr bwMode="auto">
              <a:xfrm>
                <a:off x="3183292" y="5113205"/>
                <a:ext cx="120484" cy="101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4" name="Line 202"/>
              <p:cNvSpPr>
                <a:spLocks noChangeShapeType="1"/>
              </p:cNvSpPr>
              <p:nvPr/>
            </p:nvSpPr>
            <p:spPr bwMode="auto">
              <a:xfrm>
                <a:off x="3214136" y="5148856"/>
                <a:ext cx="59760" cy="101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5" name="Line 203"/>
              <p:cNvSpPr>
                <a:spLocks noChangeShapeType="1"/>
              </p:cNvSpPr>
              <p:nvPr/>
            </p:nvSpPr>
            <p:spPr bwMode="auto">
              <a:xfrm>
                <a:off x="3232450" y="5184508"/>
                <a:ext cx="29880" cy="101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6" name="Line 104"/>
              <p:cNvSpPr>
                <a:spLocks noChangeShapeType="1"/>
              </p:cNvSpPr>
              <p:nvPr/>
            </p:nvSpPr>
            <p:spPr bwMode="auto">
              <a:xfrm>
                <a:off x="3518298" y="4835495"/>
                <a:ext cx="590719" cy="787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7" name="Line 104"/>
              <p:cNvSpPr>
                <a:spLocks noChangeShapeType="1"/>
              </p:cNvSpPr>
              <p:nvPr/>
            </p:nvSpPr>
            <p:spPr bwMode="auto">
              <a:xfrm>
                <a:off x="4099166" y="4839071"/>
                <a:ext cx="9152" cy="120569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8" name="Line 104"/>
              <p:cNvSpPr>
                <a:spLocks noChangeShapeType="1"/>
              </p:cNvSpPr>
              <p:nvPr/>
            </p:nvSpPr>
            <p:spPr bwMode="auto">
              <a:xfrm flipV="1">
                <a:off x="216919" y="6041270"/>
                <a:ext cx="3897881" cy="1833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9" name="Line 104"/>
              <p:cNvSpPr>
                <a:spLocks noChangeShapeType="1"/>
              </p:cNvSpPr>
              <p:nvPr/>
            </p:nvSpPr>
            <p:spPr bwMode="auto">
              <a:xfrm>
                <a:off x="211136" y="4164965"/>
                <a:ext cx="11566" cy="189464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0" name="Line 104"/>
              <p:cNvSpPr>
                <a:spLocks noChangeShapeType="1"/>
              </p:cNvSpPr>
              <p:nvPr/>
            </p:nvSpPr>
            <p:spPr bwMode="auto">
              <a:xfrm>
                <a:off x="207686" y="4182588"/>
                <a:ext cx="155766"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1" name="Text Box 5"/>
              <p:cNvSpPr txBox="1">
                <a:spLocks noChangeArrowheads="1"/>
              </p:cNvSpPr>
              <p:nvPr/>
            </p:nvSpPr>
            <p:spPr bwMode="auto">
              <a:xfrm>
                <a:off x="863743" y="4045912"/>
                <a:ext cx="628357" cy="1461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D13</a:t>
                </a:r>
              </a:p>
              <a:p>
                <a:pPr marL="0" marR="0" lvl="0" indent="0" algn="r" defTabSz="914400" rtl="0" eaLnBrk="1" fontAlgn="base" latinLnBrk="0" hangingPunct="1">
                  <a:lnSpc>
                    <a:spcPct val="100000"/>
                  </a:lnSpc>
                  <a:spcBef>
                    <a:spcPct val="0"/>
                  </a:spcBef>
                  <a:spcAft>
                    <a:spcPct val="0"/>
                  </a:spcAft>
                  <a:buClrTx/>
                  <a:buSzTx/>
                  <a:buFontTx/>
                  <a:buNone/>
                  <a:tabLst/>
                </a:pPr>
                <a:endParaRPr lang="en-US" sz="1600" b="1" dirty="0" smtClean="0">
                  <a:latin typeface="+mj-lt"/>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j-lt"/>
                    <a:cs typeface="Arial" pitchFamily="34" charset="0"/>
                  </a:rPr>
                  <a:t>D12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j-lt"/>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D11</a:t>
                </a:r>
                <a:endParaRPr kumimoji="0" lang="en-US" sz="1600" b="1" i="0" u="none" strike="noStrike" cap="none" normalizeH="0" baseline="0" dirty="0" smtClean="0">
                  <a:ln>
                    <a:noFill/>
                  </a:ln>
                  <a:solidFill>
                    <a:schemeClr val="tx1"/>
                  </a:solidFill>
                  <a:effectLst/>
                  <a:latin typeface="+mj-lt"/>
                  <a:cs typeface="Arial" pitchFamily="34" charset="0"/>
                </a:endParaRPr>
              </a:p>
            </p:txBody>
          </p:sp>
        </p:grpSp>
        <p:sp>
          <p:nvSpPr>
            <p:cNvPr id="514" name="AutoShape 273"/>
            <p:cNvSpPr>
              <a:spLocks/>
            </p:cNvSpPr>
            <p:nvPr/>
          </p:nvSpPr>
          <p:spPr bwMode="auto">
            <a:xfrm rot="5400000" flipV="1">
              <a:off x="2648858" y="2446088"/>
              <a:ext cx="260737" cy="2543557"/>
            </a:xfrm>
            <a:prstGeom prst="leftBrace">
              <a:avLst>
                <a:gd name="adj1" fmla="val 61918"/>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515" name="Rectangle 514"/>
            <p:cNvSpPr/>
            <p:nvPr/>
          </p:nvSpPr>
          <p:spPr>
            <a:xfrm>
              <a:off x="1754372" y="2540899"/>
              <a:ext cx="2009554" cy="1077218"/>
            </a:xfrm>
            <a:prstGeom prst="rect">
              <a:avLst/>
            </a:prstGeom>
          </p:spPr>
          <p:txBody>
            <a:bodyPr wrap="square">
              <a:spAutoFit/>
            </a:bodyPr>
            <a:lstStyle/>
            <a:p>
              <a:pPr algn="ctr"/>
              <a:r>
                <a:rPr lang="en-US" sz="1600" b="1" dirty="0" smtClean="0">
                  <a:solidFill>
                    <a:srgbClr val="FF0000"/>
                  </a:solidFill>
                </a:rPr>
                <a:t>External, 1-channel</a:t>
              </a:r>
            </a:p>
            <a:p>
              <a:pPr algn="ctr"/>
              <a:r>
                <a:rPr lang="en-US" sz="1600" b="1" dirty="0" smtClean="0">
                  <a:solidFill>
                    <a:srgbClr val="FF0000"/>
                  </a:solidFill>
                </a:rPr>
                <a:t>3-bit successive</a:t>
              </a:r>
            </a:p>
            <a:p>
              <a:pPr algn="ctr"/>
              <a:r>
                <a:rPr lang="en-US" sz="1600" b="1" dirty="0" smtClean="0">
                  <a:solidFill>
                    <a:srgbClr val="FF0000"/>
                  </a:solidFill>
                </a:rPr>
                <a:t>approximation</a:t>
              </a:r>
            </a:p>
            <a:p>
              <a:pPr algn="ctr"/>
              <a:r>
                <a:rPr lang="en-US" sz="1600" b="1" dirty="0" smtClean="0">
                  <a:solidFill>
                    <a:srgbClr val="FF0000"/>
                  </a:solidFill>
                </a:rPr>
                <a:t>ADC</a:t>
              </a:r>
              <a:endParaRPr lang="en-US" sz="1600" baseline="-25000" dirty="0">
                <a:solidFill>
                  <a:srgbClr val="FF0000"/>
                </a:solidFill>
              </a:endParaRPr>
            </a:p>
          </p:txBody>
        </p:sp>
      </p:grpSp>
      <p:graphicFrame>
        <p:nvGraphicFramePr>
          <p:cNvPr id="517" name="Object 516"/>
          <p:cNvGraphicFramePr>
            <a:graphicFrameLocks noChangeAspect="1"/>
          </p:cNvGraphicFramePr>
          <p:nvPr/>
        </p:nvGraphicFramePr>
        <p:xfrm>
          <a:off x="287338" y="5614988"/>
          <a:ext cx="3494087" cy="1243012"/>
        </p:xfrm>
        <a:graphic>
          <a:graphicData uri="http://schemas.openxmlformats.org/presentationml/2006/ole">
            <mc:AlternateContent xmlns:mc="http://schemas.openxmlformats.org/markup-compatibility/2006">
              <mc:Choice xmlns:v="urn:schemas-microsoft-com:vml" Requires="v">
                <p:oleObj spid="_x0000_s1038" name="Equation" r:id="rId4" imgW="2286000" imgH="812800" progId="Equation.3">
                  <p:embed/>
                </p:oleObj>
              </mc:Choice>
              <mc:Fallback>
                <p:oleObj name="Equation" r:id="rId4" imgW="2286000" imgH="812800" progId="Equation.3">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5614988"/>
                        <a:ext cx="3494087" cy="124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5216525" y="5614988"/>
          <a:ext cx="3552825" cy="1243012"/>
        </p:xfrm>
        <a:graphic>
          <a:graphicData uri="http://schemas.openxmlformats.org/presentationml/2006/ole">
            <mc:AlternateContent xmlns:mc="http://schemas.openxmlformats.org/markup-compatibility/2006">
              <mc:Choice xmlns:v="urn:schemas-microsoft-com:vml" Requires="v">
                <p:oleObj spid="_x0000_s1039" name="Equation" r:id="rId6" imgW="2324100" imgH="812800" progId="Equation.3">
                  <p:embed/>
                </p:oleObj>
              </mc:Choice>
              <mc:Fallback>
                <p:oleObj name="Equation" r:id="rId6" imgW="2324100" imgH="812800" progId="Equation.3">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6525" y="5614988"/>
                        <a:ext cx="3552825" cy="124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8" name="Picture 517" descr="ArduinoUno_R3_Front_450px.jpg"/>
          <p:cNvPicPr>
            <a:picLocks noChangeAspect="1"/>
          </p:cNvPicPr>
          <p:nvPr/>
        </p:nvPicPr>
        <p:blipFill>
          <a:blip r:embed="rId8" cstate="print"/>
          <a:srcRect l="70808" t="68141"/>
          <a:stretch>
            <a:fillRect/>
          </a:stretch>
        </p:blipFill>
        <p:spPr>
          <a:xfrm rot="5400000">
            <a:off x="7180392" y="748062"/>
            <a:ext cx="2238703" cy="168851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40039" y="1948028"/>
            <a:ext cx="4269933" cy="5550010"/>
          </a:xfrm>
          <a:prstGeom prst="rect">
            <a:avLst/>
          </a:prstGeom>
          <a:noFill/>
          <a:ln>
            <a:noFill/>
          </a:ln>
        </p:spPr>
      </p:pic>
      <p:sp>
        <p:nvSpPr>
          <p:cNvPr id="5125" name="Rectangle 1029"/>
          <p:cNvSpPr>
            <a:spLocks noChangeArrowheads="1"/>
          </p:cNvSpPr>
          <p:nvPr/>
        </p:nvSpPr>
        <p:spPr bwMode="auto">
          <a:xfrm>
            <a:off x="0" y="407712"/>
            <a:ext cx="9127248" cy="6450287"/>
          </a:xfrm>
          <a:prstGeom prst="rect">
            <a:avLst/>
          </a:prstGeom>
          <a:noFill/>
          <a:ln w="9525">
            <a:noFill/>
            <a:miter lim="800000"/>
            <a:headEnd/>
            <a:tailEnd/>
          </a:ln>
        </p:spPr>
        <p:txBody>
          <a:bodyPr/>
          <a:lstStyle/>
          <a:p>
            <a:pPr>
              <a:lnSpc>
                <a:spcPct val="90000"/>
              </a:lnSpc>
              <a:spcBef>
                <a:spcPct val="20000"/>
              </a:spcBef>
              <a:tabLst>
                <a:tab pos="228600" algn="l"/>
                <a:tab pos="685800" algn="l"/>
              </a:tabLst>
            </a:pPr>
            <a:r>
              <a:rPr lang="en-US" sz="2200" b="1" u="sng" dirty="0" smtClean="0">
                <a:solidFill>
                  <a:schemeClr val="accent2"/>
                </a:solidFill>
              </a:rPr>
              <a:t>Servo – viewing the output on an oscilloscope</a:t>
            </a:r>
            <a:endParaRPr lang="en-US" sz="2200" dirty="0">
              <a:solidFill>
                <a:schemeClr val="accent2"/>
              </a:solidFill>
            </a:endParaRPr>
          </a:p>
        </p:txBody>
      </p:sp>
      <p:sp>
        <p:nvSpPr>
          <p:cNvPr id="6"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7"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8"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
        <p:nvSpPr>
          <p:cNvPr id="10" name="Rectangle 9"/>
          <p:cNvSpPr/>
          <p:nvPr/>
        </p:nvSpPr>
        <p:spPr>
          <a:xfrm>
            <a:off x="5781676" y="6110405"/>
            <a:ext cx="3362325" cy="769441"/>
          </a:xfrm>
          <a:prstGeom prst="rect">
            <a:avLst/>
          </a:prstGeom>
          <a:ln w="28575">
            <a:solidFill>
              <a:srgbClr val="FF0000"/>
            </a:solidFill>
          </a:ln>
        </p:spPr>
        <p:txBody>
          <a:bodyPr wrap="square">
            <a:spAutoFit/>
          </a:bodyPr>
          <a:lstStyle/>
          <a:p>
            <a:r>
              <a:rPr lang="en-US" sz="2200" b="1" i="1" dirty="0" smtClean="0">
                <a:solidFill>
                  <a:srgbClr val="FF0000"/>
                </a:solidFill>
              </a:rPr>
              <a:t>T = 1/f = 1/49.8984 Hz</a:t>
            </a:r>
          </a:p>
          <a:p>
            <a:r>
              <a:rPr lang="en-US" sz="2200" b="1" i="1" dirty="0" smtClean="0">
                <a:solidFill>
                  <a:srgbClr val="FF0000"/>
                </a:solidFill>
              </a:rPr>
              <a:t>T = 20.04 ms (as expected)</a:t>
            </a:r>
            <a:endParaRPr lang="en-US" sz="2200" b="1" i="1" dirty="0">
              <a:solidFill>
                <a:srgbClr val="FF0000"/>
              </a:solidFill>
            </a:endParaRPr>
          </a:p>
        </p:txBody>
      </p:sp>
      <p:sp>
        <p:nvSpPr>
          <p:cNvPr id="11" name="Rectangle 10"/>
          <p:cNvSpPr/>
          <p:nvPr/>
        </p:nvSpPr>
        <p:spPr>
          <a:xfrm>
            <a:off x="3912043" y="6581803"/>
            <a:ext cx="898497" cy="2761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0" idx="1"/>
            <a:endCxn id="11" idx="3"/>
          </p:cNvCxnSpPr>
          <p:nvPr/>
        </p:nvCxnSpPr>
        <p:spPr>
          <a:xfrm flipH="1">
            <a:off x="4810540" y="6495126"/>
            <a:ext cx="971136" cy="2247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64923" y="3990151"/>
            <a:ext cx="3362325" cy="1015663"/>
          </a:xfrm>
          <a:prstGeom prst="rect">
            <a:avLst/>
          </a:prstGeom>
          <a:ln w="28575">
            <a:solidFill>
              <a:srgbClr val="FF0000"/>
            </a:solidFill>
          </a:ln>
        </p:spPr>
        <p:txBody>
          <a:bodyPr wrap="square">
            <a:spAutoFit/>
          </a:bodyPr>
          <a:lstStyle/>
          <a:p>
            <a:r>
              <a:rPr lang="en-US" sz="2000" b="1" i="1" dirty="0" smtClean="0">
                <a:solidFill>
                  <a:srgbClr val="FF0000"/>
                </a:solidFill>
              </a:rPr>
              <a:t>Two cursors were used to measure the pulse width:</a:t>
            </a:r>
          </a:p>
          <a:p>
            <a:r>
              <a:rPr lang="en-US" sz="2000" b="1" i="1" dirty="0" smtClean="0">
                <a:solidFill>
                  <a:srgbClr val="FF0000"/>
                </a:solidFill>
              </a:rPr>
              <a:t>T</a:t>
            </a:r>
            <a:r>
              <a:rPr lang="en-US" sz="2000" b="1" i="1" baseline="-25000" dirty="0" smtClean="0">
                <a:solidFill>
                  <a:srgbClr val="FF0000"/>
                </a:solidFill>
              </a:rPr>
              <a:t>H</a:t>
            </a:r>
            <a:r>
              <a:rPr lang="en-US" sz="2000" b="1" i="1" dirty="0" smtClean="0">
                <a:solidFill>
                  <a:srgbClr val="FF0000"/>
                </a:solidFill>
              </a:rPr>
              <a:t> = 1.200ms = 1200 </a:t>
            </a:r>
            <a:r>
              <a:rPr lang="en-US" sz="2000" b="1" i="1" dirty="0" smtClean="0">
                <a:solidFill>
                  <a:srgbClr val="FF0000"/>
                </a:solidFill>
                <a:sym typeface="Symbol"/>
              </a:rPr>
              <a:t></a:t>
            </a:r>
            <a:r>
              <a:rPr lang="en-US" sz="2000" b="1" i="1" dirty="0" smtClean="0">
                <a:solidFill>
                  <a:srgbClr val="FF0000"/>
                </a:solidFill>
              </a:rPr>
              <a:t>s</a:t>
            </a:r>
            <a:endParaRPr lang="en-US" sz="2000" b="1" i="1" dirty="0">
              <a:solidFill>
                <a:srgbClr val="FF0000"/>
              </a:solidFill>
            </a:endParaRPr>
          </a:p>
        </p:txBody>
      </p:sp>
      <p:sp>
        <p:nvSpPr>
          <p:cNvPr id="18" name="Rectangle 17"/>
          <p:cNvSpPr/>
          <p:nvPr/>
        </p:nvSpPr>
        <p:spPr>
          <a:xfrm>
            <a:off x="4699222" y="4272934"/>
            <a:ext cx="699716" cy="450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17" idx="1"/>
            <a:endCxn id="18" idx="3"/>
          </p:cNvCxnSpPr>
          <p:nvPr/>
        </p:nvCxnSpPr>
        <p:spPr>
          <a:xfrm flipH="1">
            <a:off x="5398938" y="4497983"/>
            <a:ext cx="365985"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 y="858698"/>
            <a:ext cx="5294901" cy="1653913"/>
          </a:xfrm>
          <a:prstGeom prst="rect">
            <a:avLst/>
          </a:prstGeom>
          <a:noFill/>
          <a:ln w="28575">
            <a:solidFill>
              <a:schemeClr val="accent2"/>
            </a:solidFill>
          </a:ln>
          <a:effectLst/>
          <a:extLst>
            <a:ext uri="{909E8E84-426E-40DD-AFC4-6F175D3DCCD1}">
              <a14:hiddenFill xmlns:a14="http://schemas.microsoft.com/office/drawing/2010/main">
                <a:solidFill>
                  <a:schemeClr val="accent1"/>
                </a:solidFill>
              </a14:hiddenFill>
            </a:ext>
          </a:extLst>
        </p:spPr>
      </p:pic>
      <p:sp>
        <p:nvSpPr>
          <p:cNvPr id="33" name="Rectangle 32"/>
          <p:cNvSpPr/>
          <p:nvPr/>
        </p:nvSpPr>
        <p:spPr>
          <a:xfrm>
            <a:off x="6003235" y="575767"/>
            <a:ext cx="3140765" cy="1938992"/>
          </a:xfrm>
          <a:prstGeom prst="rect">
            <a:avLst/>
          </a:prstGeom>
        </p:spPr>
        <p:txBody>
          <a:bodyPr wrap="square">
            <a:spAutoFit/>
          </a:bodyPr>
          <a:lstStyle/>
          <a:p>
            <a:r>
              <a:rPr lang="en-US" sz="2000" u="sng" dirty="0" smtClean="0">
                <a:solidFill>
                  <a:schemeClr val="accent2"/>
                </a:solidFill>
                <a:cs typeface="Times New Roman" pitchFamily="18" charset="0"/>
              </a:rPr>
              <a:t>Note</a:t>
            </a:r>
            <a:r>
              <a:rPr lang="en-US" sz="2000" dirty="0" smtClean="0">
                <a:solidFill>
                  <a:schemeClr val="accent2"/>
                </a:solidFill>
                <a:cs typeface="Times New Roman" pitchFamily="18" charset="0"/>
              </a:rPr>
              <a:t>:  I’m not sure why the command to produce a 1300</a:t>
            </a:r>
            <a:r>
              <a:rPr lang="en-US" sz="2000" dirty="0" smtClean="0">
                <a:solidFill>
                  <a:schemeClr val="accent2"/>
                </a:solidFill>
                <a:cs typeface="Times New Roman" pitchFamily="18" charset="0"/>
                <a:sym typeface="Symbol"/>
              </a:rPr>
              <a:t></a:t>
            </a:r>
            <a:r>
              <a:rPr lang="en-US" sz="2000" dirty="0" smtClean="0">
                <a:solidFill>
                  <a:schemeClr val="accent2"/>
                </a:solidFill>
                <a:cs typeface="Times New Roman" pitchFamily="18" charset="0"/>
              </a:rPr>
              <a:t>s pulse seemed to produce a 1200</a:t>
            </a:r>
            <a:r>
              <a:rPr lang="en-US" sz="2000" dirty="0" smtClean="0">
                <a:solidFill>
                  <a:schemeClr val="accent2"/>
                </a:solidFill>
                <a:cs typeface="Times New Roman" pitchFamily="18" charset="0"/>
                <a:sym typeface="Symbol"/>
              </a:rPr>
              <a:t></a:t>
            </a:r>
            <a:r>
              <a:rPr lang="en-US" sz="2000" dirty="0" smtClean="0">
                <a:solidFill>
                  <a:schemeClr val="accent2"/>
                </a:solidFill>
                <a:cs typeface="Times New Roman" pitchFamily="18" charset="0"/>
              </a:rPr>
              <a:t>s pulse in lab, but the values were consistently off:</a:t>
            </a:r>
            <a:endParaRPr lang="en-US" sz="2000" dirty="0"/>
          </a:p>
        </p:txBody>
      </p:sp>
      <p:graphicFrame>
        <p:nvGraphicFramePr>
          <p:cNvPr id="34" name="Table 33"/>
          <p:cNvGraphicFramePr>
            <a:graphicFrameLocks noGrp="1"/>
          </p:cNvGraphicFramePr>
          <p:nvPr>
            <p:extLst>
              <p:ext uri="{D42A27DB-BD31-4B8C-83A1-F6EECF244321}">
                <p14:modId xmlns:p14="http://schemas.microsoft.com/office/powerpoint/2010/main" val="2394787763"/>
              </p:ext>
            </p:extLst>
          </p:nvPr>
        </p:nvGraphicFramePr>
        <p:xfrm>
          <a:off x="6090284" y="2512611"/>
          <a:ext cx="2837815" cy="965200"/>
        </p:xfrm>
        <a:graphic>
          <a:graphicData uri="http://schemas.openxmlformats.org/drawingml/2006/table">
            <a:tbl>
              <a:tblPr firstRow="1" firstCol="1" bandRow="1">
                <a:tableStyleId>{E8B1032C-EA38-4F05-BA0D-38AFFFC7BED3}</a:tableStyleId>
              </a:tblPr>
              <a:tblGrid>
                <a:gridCol w="1143597"/>
                <a:gridCol w="1694218"/>
              </a:tblGrid>
              <a:tr h="0">
                <a:tc>
                  <a:txBody>
                    <a:bodyPr/>
                    <a:lstStyle/>
                    <a:p>
                      <a:pPr marL="0" marR="0" algn="ctr">
                        <a:lnSpc>
                          <a:spcPct val="115000"/>
                        </a:lnSpc>
                        <a:spcBef>
                          <a:spcPts val="0"/>
                        </a:spcBef>
                        <a:spcAft>
                          <a:spcPts val="0"/>
                        </a:spcAft>
                      </a:pPr>
                      <a:r>
                        <a:rPr lang="en-US" sz="1400" dirty="0">
                          <a:effectLst/>
                        </a:rPr>
                        <a:t>Value </a:t>
                      </a:r>
                      <a:r>
                        <a:rPr lang="en-US" sz="1400" dirty="0" smtClean="0">
                          <a:effectLst/>
                        </a:rPr>
                        <a:t>(</a:t>
                      </a:r>
                      <a:r>
                        <a:rPr lang="en-US" sz="1400" dirty="0" smtClean="0">
                          <a:effectLst/>
                          <a:sym typeface="Symbol"/>
                        </a:rPr>
                        <a:t></a:t>
                      </a:r>
                      <a:r>
                        <a:rPr lang="en-US" sz="1400" dirty="0" smtClean="0">
                          <a:effectLst/>
                        </a:rPr>
                        <a:t>s</a:t>
                      </a:r>
                      <a:r>
                        <a:rPr lang="en-US" sz="1400" dirty="0">
                          <a:effectLst/>
                        </a:rPr>
                        <a:t>)</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Measured PW </a:t>
                      </a:r>
                      <a:r>
                        <a:rPr lang="en-US" sz="1400" dirty="0" smtClean="0">
                          <a:effectLst/>
                        </a:rPr>
                        <a:t>(</a:t>
                      </a:r>
                      <a:r>
                        <a:rPr lang="en-US" sz="1400" dirty="0" smtClean="0">
                          <a:effectLst/>
                          <a:sym typeface="Symbol"/>
                        </a:rPr>
                        <a:t></a:t>
                      </a:r>
                      <a:r>
                        <a:rPr lang="en-US" sz="1400" dirty="0" smtClean="0">
                          <a:effectLst/>
                        </a:rPr>
                        <a:t>s</a:t>
                      </a:r>
                      <a:r>
                        <a:rPr lang="en-US" sz="1400" dirty="0">
                          <a:effectLst/>
                        </a:rPr>
                        <a:t>)</a:t>
                      </a:r>
                      <a:endParaRPr lang="en-US" sz="1400"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1400" dirty="0">
                          <a:effectLst/>
                        </a:rPr>
                        <a:t>1300</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1200</a:t>
                      </a:r>
                      <a:endParaRPr lang="en-US" sz="1400"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1400" dirty="0">
                          <a:effectLst/>
                        </a:rPr>
                        <a:t>1500</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1400</a:t>
                      </a:r>
                      <a:endParaRPr lang="en-US" sz="1400" dirty="0">
                        <a:effectLst/>
                        <a:latin typeface="Calibri"/>
                        <a:ea typeface="Calibri"/>
                        <a:cs typeface="Times New Roman"/>
                      </a:endParaRPr>
                    </a:p>
                  </a:txBody>
                  <a:tcPr marL="68580" marR="68580" marT="0" marB="0"/>
                </a:tc>
              </a:tr>
              <a:tr h="0">
                <a:tc>
                  <a:txBody>
                    <a:bodyPr/>
                    <a:lstStyle/>
                    <a:p>
                      <a:pPr marL="0" marR="0" algn="ctr">
                        <a:lnSpc>
                          <a:spcPct val="115000"/>
                        </a:lnSpc>
                        <a:spcBef>
                          <a:spcPts val="0"/>
                        </a:spcBef>
                        <a:spcAft>
                          <a:spcPts val="0"/>
                        </a:spcAft>
                      </a:pPr>
                      <a:r>
                        <a:rPr lang="en-US" sz="1400">
                          <a:effectLst/>
                        </a:rPr>
                        <a:t>1700</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1600</a:t>
                      </a:r>
                      <a:endParaRPr lang="en-US"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02145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
        <p:nvSpPr>
          <p:cNvPr id="6" name="Rectangle 5"/>
          <p:cNvSpPr/>
          <p:nvPr/>
        </p:nvSpPr>
        <p:spPr>
          <a:xfrm>
            <a:off x="0" y="435333"/>
            <a:ext cx="9144000" cy="2428357"/>
          </a:xfrm>
          <a:prstGeom prst="rect">
            <a:avLst/>
          </a:prstGeom>
        </p:spPr>
        <p:txBody>
          <a:bodyPr wrap="square">
            <a:spAutoFit/>
          </a:bodyPr>
          <a:lstStyle/>
          <a:p>
            <a:pPr marL="0" lvl="2">
              <a:lnSpc>
                <a:spcPct val="90000"/>
              </a:lnSpc>
              <a:spcBef>
                <a:spcPct val="20000"/>
              </a:spcBef>
              <a:tabLst>
                <a:tab pos="342900" algn="l"/>
                <a:tab pos="914400" algn="l"/>
              </a:tabLst>
            </a:pPr>
            <a:r>
              <a:rPr lang="en-US" sz="2200" b="1" i="1" u="sng" dirty="0" smtClean="0">
                <a:solidFill>
                  <a:schemeClr val="accent2"/>
                </a:solidFill>
              </a:rPr>
              <a:t>Example</a:t>
            </a:r>
            <a:r>
              <a:rPr lang="en-US" sz="2200" dirty="0" smtClean="0">
                <a:solidFill>
                  <a:schemeClr val="accent2"/>
                </a:solidFill>
              </a:rPr>
              <a:t> – </a:t>
            </a:r>
            <a:r>
              <a:rPr lang="en-US" sz="2200" b="1" i="1" dirty="0" smtClean="0">
                <a:solidFill>
                  <a:schemeClr val="accent2"/>
                </a:solidFill>
              </a:rPr>
              <a:t>Controlling a servo with a potentiometer</a:t>
            </a:r>
          </a:p>
          <a:p>
            <a:pPr marL="228600" lvl="2" indent="-228600">
              <a:lnSpc>
                <a:spcPct val="90000"/>
              </a:lnSpc>
              <a:spcBef>
                <a:spcPct val="20000"/>
              </a:spcBef>
              <a:buFont typeface="Arial" pitchFamily="34" charset="0"/>
              <a:buChar char="•"/>
              <a:tabLst>
                <a:tab pos="228600" algn="l"/>
                <a:tab pos="914400" algn="l"/>
              </a:tabLst>
            </a:pPr>
            <a:r>
              <a:rPr lang="en-US" sz="2200" dirty="0" smtClean="0">
                <a:solidFill>
                  <a:schemeClr val="accent2"/>
                </a:solidFill>
              </a:rPr>
              <a:t>A potentiometer can be used to provide an input analog voltage in the range 0-5V.  </a:t>
            </a:r>
            <a:r>
              <a:rPr lang="en-US" sz="2200" b="1" i="1" dirty="0" err="1" smtClean="0">
                <a:solidFill>
                  <a:schemeClr val="accent2"/>
                </a:solidFill>
              </a:rPr>
              <a:t>analogRead</a:t>
            </a:r>
            <a:r>
              <a:rPr lang="en-US" sz="2200" b="1" i="1" dirty="0" smtClean="0">
                <a:solidFill>
                  <a:schemeClr val="accent2"/>
                </a:solidFill>
              </a:rPr>
              <a:t>( ) </a:t>
            </a:r>
            <a:r>
              <a:rPr lang="en-US" sz="2200" dirty="0" smtClean="0">
                <a:solidFill>
                  <a:schemeClr val="accent2"/>
                </a:solidFill>
              </a:rPr>
              <a:t>will convert this input to a value from 0-1023.</a:t>
            </a:r>
          </a:p>
          <a:p>
            <a:pPr marL="228600" lvl="2" indent="-228600">
              <a:lnSpc>
                <a:spcPct val="90000"/>
              </a:lnSpc>
              <a:spcBef>
                <a:spcPct val="20000"/>
              </a:spcBef>
              <a:buFont typeface="Arial" pitchFamily="34" charset="0"/>
              <a:buChar char="•"/>
              <a:tabLst>
                <a:tab pos="228600" algn="l"/>
                <a:tab pos="914400" algn="l"/>
              </a:tabLst>
            </a:pPr>
            <a:r>
              <a:rPr lang="en-US" sz="2200" dirty="0" smtClean="0">
                <a:solidFill>
                  <a:schemeClr val="accent2"/>
                </a:solidFill>
              </a:rPr>
              <a:t>The range of pulse for each servo is different, but a typical range might be 1300 – 1700</a:t>
            </a:r>
            <a:r>
              <a:rPr lang="en-US" sz="2200" dirty="0" smtClean="0">
                <a:solidFill>
                  <a:schemeClr val="accent2"/>
                </a:solidFill>
                <a:sym typeface="Symbol"/>
              </a:rPr>
              <a:t></a:t>
            </a:r>
            <a:r>
              <a:rPr lang="en-US" sz="2200" dirty="0" smtClean="0">
                <a:solidFill>
                  <a:schemeClr val="accent2"/>
                </a:solidFill>
              </a:rPr>
              <a:t>s.  The input from analog read could be converted to values in this range as follows:  </a:t>
            </a:r>
            <a:r>
              <a:rPr lang="en-US" sz="2200" b="1" i="1" dirty="0" err="1" smtClean="0">
                <a:solidFill>
                  <a:schemeClr val="accent2"/>
                </a:solidFill>
              </a:rPr>
              <a:t>servoValue</a:t>
            </a:r>
            <a:r>
              <a:rPr lang="en-US" sz="2200" b="1" i="1" dirty="0" smtClean="0">
                <a:solidFill>
                  <a:schemeClr val="accent2"/>
                </a:solidFill>
              </a:rPr>
              <a:t> = 1300+(1700-1300)/1024.0*</a:t>
            </a:r>
            <a:r>
              <a:rPr lang="en-US" sz="2200" b="1" i="1" dirty="0" err="1" smtClean="0">
                <a:solidFill>
                  <a:schemeClr val="accent2"/>
                </a:solidFill>
              </a:rPr>
              <a:t>inputValue</a:t>
            </a:r>
            <a:endParaRPr lang="en-US" sz="2200" b="1" i="1" dirty="0" smtClean="0">
              <a:solidFill>
                <a:schemeClr val="accent2"/>
              </a:solidFill>
            </a:endParaRPr>
          </a:p>
          <a:p>
            <a:pPr marL="228600" lvl="2" indent="-228600">
              <a:lnSpc>
                <a:spcPct val="90000"/>
              </a:lnSpc>
              <a:spcBef>
                <a:spcPct val="20000"/>
              </a:spcBef>
              <a:buFont typeface="Arial" pitchFamily="34" charset="0"/>
              <a:buChar char="•"/>
              <a:tabLst>
                <a:tab pos="228600" algn="l"/>
                <a:tab pos="914400" algn="l"/>
              </a:tabLst>
            </a:pPr>
            <a:r>
              <a:rPr lang="en-US" sz="2200" dirty="0" smtClean="0">
                <a:solidFill>
                  <a:schemeClr val="accent2"/>
                </a:solidFill>
              </a:rPr>
              <a:t>We can then turn the servo using </a:t>
            </a:r>
            <a:r>
              <a:rPr lang="en-US" sz="2200" b="1" i="1" dirty="0" err="1" smtClean="0">
                <a:solidFill>
                  <a:schemeClr val="accent2"/>
                </a:solidFill>
              </a:rPr>
              <a:t>writeMicroseconds</a:t>
            </a:r>
            <a:r>
              <a:rPr lang="en-US" sz="2200" b="1" i="1" dirty="0" smtClean="0">
                <a:solidFill>
                  <a:schemeClr val="accent2"/>
                </a:solidFill>
              </a:rPr>
              <a:t>(</a:t>
            </a:r>
            <a:r>
              <a:rPr lang="en-US" sz="2200" b="1" i="1" dirty="0" err="1" smtClean="0">
                <a:solidFill>
                  <a:schemeClr val="accent2"/>
                </a:solidFill>
              </a:rPr>
              <a:t>servoValue</a:t>
            </a:r>
            <a:r>
              <a:rPr lang="en-US" sz="2200" b="1" i="1" dirty="0" smtClean="0">
                <a:solidFill>
                  <a:schemeClr val="accent2"/>
                </a:solidFill>
              </a:rPr>
              <a:t>).            </a:t>
            </a:r>
          </a:p>
        </p:txBody>
      </p:sp>
      <p:sp>
        <p:nvSpPr>
          <p:cNvPr id="45" name="Text Box 4"/>
          <p:cNvSpPr txBox="1">
            <a:spLocks noChangeArrowheads="1"/>
          </p:cNvSpPr>
          <p:nvPr/>
        </p:nvSpPr>
        <p:spPr bwMode="auto">
          <a:xfrm>
            <a:off x="1114425" y="3008353"/>
            <a:ext cx="6496050" cy="3563897"/>
          </a:xfrm>
          <a:prstGeom prst="rect">
            <a:avLst/>
          </a:prstGeom>
          <a:solidFill>
            <a:srgbClr val="66CC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Arial" pitchFamily="34" charset="0"/>
              </a:rPr>
              <a:t>Arduino UNO</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3"/>
          <p:cNvSpPr>
            <a:spLocks noChangeArrowheads="1"/>
          </p:cNvSpPr>
          <p:nvPr/>
        </p:nvSpPr>
        <p:spPr bwMode="auto">
          <a:xfrm>
            <a:off x="1114424" y="2997720"/>
            <a:ext cx="6486525" cy="3555480"/>
          </a:xfrm>
          <a:prstGeom prst="rect">
            <a:avLst/>
          </a:pr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Text Box 5"/>
          <p:cNvSpPr txBox="1">
            <a:spLocks noChangeArrowheads="1"/>
          </p:cNvSpPr>
          <p:nvPr/>
        </p:nvSpPr>
        <p:spPr bwMode="auto">
          <a:xfrm>
            <a:off x="1058455" y="3194704"/>
            <a:ext cx="500011" cy="1508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A0</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A1</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mj-lt"/>
                <a:cs typeface="Arial" pitchFamily="34" charset="0"/>
              </a:rPr>
              <a:t>A2</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A3</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A4</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A5</a:t>
            </a:r>
            <a:endParaRPr kumimoji="0" lang="en-US" sz="1600" b="1" i="0" u="none" strike="noStrike" cap="none" normalizeH="0" baseline="0" dirty="0" smtClean="0">
              <a:ln>
                <a:noFill/>
              </a:ln>
              <a:solidFill>
                <a:schemeClr val="tx1"/>
              </a:solidFill>
              <a:effectLst/>
              <a:latin typeface="+mj-lt"/>
              <a:cs typeface="Arial" pitchFamily="34" charset="0"/>
            </a:endParaRPr>
          </a:p>
        </p:txBody>
      </p:sp>
      <p:sp>
        <p:nvSpPr>
          <p:cNvPr id="48" name="Line 104"/>
          <p:cNvSpPr>
            <a:spLocks noChangeShapeType="1"/>
          </p:cNvSpPr>
          <p:nvPr/>
        </p:nvSpPr>
        <p:spPr bwMode="auto">
          <a:xfrm>
            <a:off x="861782" y="3354685"/>
            <a:ext cx="253420" cy="278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4"/>
          <p:cNvSpPr>
            <a:spLocks noChangeShapeType="1"/>
          </p:cNvSpPr>
          <p:nvPr/>
        </p:nvSpPr>
        <p:spPr bwMode="auto">
          <a:xfrm>
            <a:off x="853686" y="3608526"/>
            <a:ext cx="257836" cy="40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4"/>
          <p:cNvSpPr>
            <a:spLocks noChangeShapeType="1"/>
          </p:cNvSpPr>
          <p:nvPr/>
        </p:nvSpPr>
        <p:spPr bwMode="auto">
          <a:xfrm>
            <a:off x="842256" y="4107635"/>
            <a:ext cx="269558" cy="190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04"/>
          <p:cNvSpPr>
            <a:spLocks noChangeShapeType="1"/>
          </p:cNvSpPr>
          <p:nvPr/>
        </p:nvSpPr>
        <p:spPr bwMode="auto">
          <a:xfrm flipV="1">
            <a:off x="840351" y="4351882"/>
            <a:ext cx="271368" cy="54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04"/>
          <p:cNvSpPr>
            <a:spLocks noChangeShapeType="1"/>
          </p:cNvSpPr>
          <p:nvPr/>
        </p:nvSpPr>
        <p:spPr bwMode="auto">
          <a:xfrm>
            <a:off x="845114" y="4597697"/>
            <a:ext cx="270414" cy="818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04"/>
          <p:cNvSpPr>
            <a:spLocks noChangeShapeType="1"/>
          </p:cNvSpPr>
          <p:nvPr/>
        </p:nvSpPr>
        <p:spPr bwMode="auto">
          <a:xfrm flipV="1">
            <a:off x="485775" y="3879036"/>
            <a:ext cx="626990" cy="7164"/>
          </a:xfrm>
          <a:prstGeom prst="line">
            <a:avLst/>
          </a:prstGeom>
          <a:noFill/>
          <a:ln w="31750">
            <a:solidFill>
              <a:schemeClr val="tx2"/>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24" name="Text Box 520"/>
          <p:cNvSpPr txBox="1">
            <a:spLocks noChangeArrowheads="1"/>
          </p:cNvSpPr>
          <p:nvPr/>
        </p:nvSpPr>
        <p:spPr bwMode="auto">
          <a:xfrm>
            <a:off x="146431" y="2837776"/>
            <a:ext cx="434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smtClean="0"/>
              <a:t>5V</a:t>
            </a:r>
            <a:endParaRPr lang="en-US" sz="1600" b="1" dirty="0"/>
          </a:p>
        </p:txBody>
      </p:sp>
      <p:sp>
        <p:nvSpPr>
          <p:cNvPr id="25" name="Line 179"/>
          <p:cNvSpPr>
            <a:spLocks noChangeShapeType="1"/>
          </p:cNvSpPr>
          <p:nvPr/>
        </p:nvSpPr>
        <p:spPr bwMode="auto">
          <a:xfrm>
            <a:off x="407330" y="3688828"/>
            <a:ext cx="82019" cy="5399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80"/>
          <p:cNvSpPr>
            <a:spLocks noChangeShapeType="1"/>
          </p:cNvSpPr>
          <p:nvPr/>
        </p:nvSpPr>
        <p:spPr bwMode="auto">
          <a:xfrm flipV="1">
            <a:off x="311350" y="3742820"/>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1"/>
          <p:cNvSpPr>
            <a:spLocks noChangeShapeType="1"/>
          </p:cNvSpPr>
          <p:nvPr/>
        </p:nvSpPr>
        <p:spPr bwMode="auto">
          <a:xfrm>
            <a:off x="321820" y="3817709"/>
            <a:ext cx="172763" cy="6618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2"/>
          <p:cNvSpPr>
            <a:spLocks noChangeShapeType="1"/>
          </p:cNvSpPr>
          <p:nvPr/>
        </p:nvSpPr>
        <p:spPr bwMode="auto">
          <a:xfrm flipV="1">
            <a:off x="311350" y="3883892"/>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83"/>
          <p:cNvSpPr>
            <a:spLocks noChangeShapeType="1"/>
          </p:cNvSpPr>
          <p:nvPr/>
        </p:nvSpPr>
        <p:spPr bwMode="auto">
          <a:xfrm>
            <a:off x="321820" y="3958783"/>
            <a:ext cx="172763" cy="6792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84"/>
          <p:cNvSpPr>
            <a:spLocks noChangeShapeType="1"/>
          </p:cNvSpPr>
          <p:nvPr/>
        </p:nvSpPr>
        <p:spPr bwMode="auto">
          <a:xfrm flipV="1">
            <a:off x="321820" y="4026707"/>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85"/>
          <p:cNvSpPr>
            <a:spLocks noChangeShapeType="1"/>
          </p:cNvSpPr>
          <p:nvPr/>
        </p:nvSpPr>
        <p:spPr bwMode="auto">
          <a:xfrm>
            <a:off x="327056" y="4101598"/>
            <a:ext cx="80274" cy="5225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87"/>
          <p:cNvSpPr>
            <a:spLocks noChangeShapeType="1"/>
          </p:cNvSpPr>
          <p:nvPr/>
        </p:nvSpPr>
        <p:spPr bwMode="auto">
          <a:xfrm>
            <a:off x="407330" y="4153847"/>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01"/>
          <p:cNvSpPr>
            <a:spLocks noChangeShapeType="1"/>
          </p:cNvSpPr>
          <p:nvPr/>
        </p:nvSpPr>
        <p:spPr bwMode="auto">
          <a:xfrm>
            <a:off x="295644" y="4348911"/>
            <a:ext cx="218136"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02"/>
          <p:cNvSpPr>
            <a:spLocks noChangeShapeType="1"/>
          </p:cNvSpPr>
          <p:nvPr/>
        </p:nvSpPr>
        <p:spPr bwMode="auto">
          <a:xfrm>
            <a:off x="351487" y="4409867"/>
            <a:ext cx="108195"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03"/>
          <p:cNvSpPr>
            <a:spLocks noChangeShapeType="1"/>
          </p:cNvSpPr>
          <p:nvPr/>
        </p:nvSpPr>
        <p:spPr bwMode="auto">
          <a:xfrm>
            <a:off x="384644" y="4470827"/>
            <a:ext cx="54098"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517"/>
          <p:cNvSpPr>
            <a:spLocks noChangeShapeType="1"/>
          </p:cNvSpPr>
          <p:nvPr/>
        </p:nvSpPr>
        <p:spPr bwMode="auto">
          <a:xfrm>
            <a:off x="331948" y="3280621"/>
            <a:ext cx="15179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518"/>
          <p:cNvSpPr>
            <a:spLocks noChangeShapeType="1"/>
          </p:cNvSpPr>
          <p:nvPr/>
        </p:nvSpPr>
        <p:spPr bwMode="auto">
          <a:xfrm flipV="1">
            <a:off x="331948" y="3181348"/>
            <a:ext cx="68044"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519"/>
          <p:cNvSpPr>
            <a:spLocks noChangeShapeType="1"/>
          </p:cNvSpPr>
          <p:nvPr/>
        </p:nvSpPr>
        <p:spPr bwMode="auto">
          <a:xfrm>
            <a:off x="399990" y="3181348"/>
            <a:ext cx="83746"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04"/>
          <p:cNvSpPr>
            <a:spLocks noChangeShapeType="1"/>
          </p:cNvSpPr>
          <p:nvPr/>
        </p:nvSpPr>
        <p:spPr bwMode="auto">
          <a:xfrm>
            <a:off x="407629" y="3284215"/>
            <a:ext cx="10722" cy="41598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Rectangle 191"/>
          <p:cNvSpPr>
            <a:spLocks noChangeArrowheads="1"/>
          </p:cNvSpPr>
          <p:nvPr/>
        </p:nvSpPr>
        <p:spPr bwMode="auto">
          <a:xfrm>
            <a:off x="0" y="4540694"/>
            <a:ext cx="7934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(10k pot)</a:t>
            </a:r>
            <a:endParaRPr lang="en-US" sz="1600" dirty="0"/>
          </a:p>
        </p:txBody>
      </p:sp>
      <p:sp>
        <p:nvSpPr>
          <p:cNvPr id="17410" name="Text Box 2"/>
          <p:cNvSpPr txBox="1">
            <a:spLocks noChangeArrowheads="1"/>
          </p:cNvSpPr>
          <p:nvPr/>
        </p:nvSpPr>
        <p:spPr bwMode="auto">
          <a:xfrm>
            <a:off x="6105525" y="3055907"/>
            <a:ext cx="1524000" cy="3497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Times New Roman" pitchFamily="18" charset="0"/>
                <a:cs typeface="Arial" pitchFamily="34" charset="0"/>
              </a:rPr>
              <a:t>D13</a:t>
            </a:r>
          </a:p>
          <a:p>
            <a:pPr marL="0" marR="0" lvl="0" indent="0" algn="r" defTabSz="914400" rtl="0" eaLnBrk="1" fontAlgn="base" latinLnBrk="0" hangingPunct="1">
              <a:lnSpc>
                <a:spcPct val="100000"/>
              </a:lnSpc>
              <a:spcBef>
                <a:spcPct val="0"/>
              </a:spcBef>
              <a:spcAft>
                <a:spcPct val="0"/>
              </a:spcAft>
              <a:buClrTx/>
              <a:buSzTx/>
              <a:buFontTx/>
              <a:buNone/>
              <a:tabLst/>
            </a:pPr>
            <a:r>
              <a:rPr lang="en-US" sz="1600" b="1" dirty="0" smtClean="0">
                <a:cs typeface="Arial" pitchFamily="34" charset="0"/>
              </a:rPr>
              <a:t>D12</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Times New Roman" pitchFamily="18" charset="0"/>
                <a:cs typeface="Arial" pitchFamily="34" charset="0"/>
              </a:rPr>
              <a:t>D11</a:t>
            </a:r>
          </a:p>
          <a:p>
            <a:pPr lvl="0" algn="r"/>
            <a:r>
              <a:rPr lang="en-US" sz="1600" b="1" dirty="0" smtClean="0">
                <a:cs typeface="Arial" pitchFamily="34" charset="0"/>
              </a:rPr>
              <a:t>D10</a:t>
            </a:r>
          </a:p>
          <a:p>
            <a:pPr lvl="0" algn="r"/>
            <a:r>
              <a:rPr kumimoji="0" lang="en-US" sz="1600" b="1" i="0" u="none" strike="noStrike" cap="none" normalizeH="0" baseline="0" dirty="0" smtClean="0">
                <a:ln>
                  <a:noFill/>
                </a:ln>
                <a:solidFill>
                  <a:schemeClr val="tx1"/>
                </a:solidFill>
                <a:effectLst/>
                <a:latin typeface="Arial" pitchFamily="34" charset="0"/>
                <a:cs typeface="Arial" pitchFamily="34" charset="0"/>
              </a:rPr>
              <a:t>D9</a:t>
            </a:r>
          </a:p>
          <a:p>
            <a:pPr lvl="0" algn="r"/>
            <a:r>
              <a:rPr lang="en-US" sz="1600" b="1" dirty="0" smtClean="0">
                <a:solidFill>
                  <a:srgbClr val="FF0000"/>
                </a:solidFill>
                <a:latin typeface="Arial" pitchFamily="34" charset="0"/>
                <a:cs typeface="Arial" pitchFamily="34" charset="0"/>
              </a:rPr>
              <a:t>D8</a:t>
            </a:r>
          </a:p>
          <a:p>
            <a:pPr lvl="0" algn="r"/>
            <a:r>
              <a:rPr kumimoji="0" lang="en-US" sz="1600" b="1" i="0" u="none" strike="noStrike" cap="none" normalizeH="0" baseline="0" dirty="0" smtClean="0">
                <a:ln>
                  <a:noFill/>
                </a:ln>
                <a:solidFill>
                  <a:schemeClr val="tx1"/>
                </a:solidFill>
                <a:effectLst/>
                <a:latin typeface="Arial" pitchFamily="34" charset="0"/>
                <a:cs typeface="Arial" pitchFamily="34" charset="0"/>
              </a:rPr>
              <a:t>D7</a:t>
            </a:r>
          </a:p>
          <a:p>
            <a:pPr lvl="0" algn="r"/>
            <a:r>
              <a:rPr lang="en-US" sz="1600" b="1" dirty="0" smtClean="0">
                <a:latin typeface="Arial" pitchFamily="34" charset="0"/>
                <a:cs typeface="Arial" pitchFamily="34" charset="0"/>
              </a:rPr>
              <a:t>D6</a:t>
            </a:r>
          </a:p>
          <a:p>
            <a:pPr lvl="0" algn="r"/>
            <a:r>
              <a:rPr kumimoji="0" lang="en-US" sz="1600" b="1" i="0" u="none" strike="noStrike" cap="none" normalizeH="0" baseline="0" dirty="0" smtClean="0">
                <a:ln>
                  <a:noFill/>
                </a:ln>
                <a:solidFill>
                  <a:schemeClr val="tx1"/>
                </a:solidFill>
                <a:effectLst/>
                <a:latin typeface="Arial" pitchFamily="34" charset="0"/>
                <a:cs typeface="Arial" pitchFamily="34" charset="0"/>
              </a:rPr>
              <a:t>D5</a:t>
            </a:r>
          </a:p>
          <a:p>
            <a:pPr lvl="0" algn="r"/>
            <a:r>
              <a:rPr lang="en-US" sz="1600" b="1" dirty="0" smtClean="0">
                <a:latin typeface="Arial" pitchFamily="34" charset="0"/>
                <a:cs typeface="Arial" pitchFamily="34" charset="0"/>
              </a:rPr>
              <a:t>D4</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lvl="0" algn="r"/>
            <a:r>
              <a:rPr lang="en-US" sz="1600" b="1" dirty="0" smtClean="0">
                <a:cs typeface="Arial" pitchFamily="34" charset="0"/>
              </a:rPr>
              <a:t> </a:t>
            </a:r>
            <a:r>
              <a:rPr lang="en-US" sz="1600" b="1" dirty="0" smtClean="0">
                <a:latin typeface="Arial" pitchFamily="34" charset="0"/>
                <a:cs typeface="Arial" pitchFamily="34" charset="0"/>
              </a:rPr>
              <a:t>D3</a:t>
            </a:r>
          </a:p>
          <a:p>
            <a:pPr lvl="0" algn="r"/>
            <a:r>
              <a:rPr kumimoji="0" lang="en-US" sz="1600" b="1" i="0" u="none" strike="noStrike" cap="none" normalizeH="0" baseline="0" dirty="0" smtClean="0">
                <a:ln>
                  <a:noFill/>
                </a:ln>
                <a:solidFill>
                  <a:schemeClr val="tx1"/>
                </a:solidFill>
                <a:effectLst/>
                <a:latin typeface="Arial" pitchFamily="34" charset="0"/>
                <a:cs typeface="Arial" pitchFamily="34" charset="0"/>
              </a:rPr>
              <a:t>D2</a:t>
            </a:r>
          </a:p>
          <a:p>
            <a:pPr lvl="0" algn="r"/>
            <a:r>
              <a:rPr lang="en-US" sz="1600" b="1" dirty="0" smtClean="0">
                <a:latin typeface="Arial" pitchFamily="34" charset="0"/>
                <a:cs typeface="Arial" pitchFamily="34" charset="0"/>
              </a:rPr>
              <a:t>D1</a:t>
            </a:r>
          </a:p>
          <a:p>
            <a:pPr lvl="0" algn="r"/>
            <a:r>
              <a:rPr kumimoji="0" lang="en-US" sz="1600" b="1" i="0" u="none" strike="noStrike" cap="none" normalizeH="0" baseline="0" dirty="0" smtClean="0">
                <a:ln>
                  <a:noFill/>
                </a:ln>
                <a:solidFill>
                  <a:schemeClr val="tx1"/>
                </a:solidFill>
                <a:effectLst/>
                <a:latin typeface="Arial" pitchFamily="34" charset="0"/>
                <a:cs typeface="Arial" pitchFamily="34" charset="0"/>
              </a:rPr>
              <a:t>D0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4" name="TextBox 93"/>
          <p:cNvSpPr txBox="1"/>
          <p:nvPr/>
        </p:nvSpPr>
        <p:spPr>
          <a:xfrm>
            <a:off x="1690950" y="3684597"/>
            <a:ext cx="5157525" cy="923330"/>
          </a:xfrm>
          <a:prstGeom prst="rect">
            <a:avLst/>
          </a:prstGeom>
          <a:solidFill>
            <a:schemeClr val="bg1"/>
          </a:solidFill>
          <a:ln w="28575">
            <a:solidFill>
              <a:srgbClr val="FF0000"/>
            </a:solidFill>
          </a:ln>
        </p:spPr>
        <p:txBody>
          <a:bodyPr wrap="square" rtlCol="0">
            <a:spAutoFit/>
          </a:bodyPr>
          <a:lstStyle/>
          <a:p>
            <a:r>
              <a:rPr lang="en-US" sz="1800" b="1" i="1" dirty="0" err="1" smtClean="0">
                <a:solidFill>
                  <a:srgbClr val="FF0000"/>
                </a:solidFill>
              </a:rPr>
              <a:t>inputValue</a:t>
            </a:r>
            <a:r>
              <a:rPr lang="en-US" sz="1800" b="1" i="1" dirty="0" smtClean="0">
                <a:solidFill>
                  <a:srgbClr val="FF0000"/>
                </a:solidFill>
              </a:rPr>
              <a:t>=</a:t>
            </a:r>
            <a:r>
              <a:rPr lang="en-US" sz="1800" b="1" i="1" dirty="0" err="1" smtClean="0">
                <a:solidFill>
                  <a:srgbClr val="FF0000"/>
                </a:solidFill>
              </a:rPr>
              <a:t>analogRead</a:t>
            </a:r>
            <a:r>
              <a:rPr lang="en-US" sz="1800" b="1" i="1" dirty="0" smtClean="0">
                <a:solidFill>
                  <a:srgbClr val="FF0000"/>
                </a:solidFill>
              </a:rPr>
              <a:t>(2); </a:t>
            </a:r>
            <a:endParaRPr lang="en-US" sz="1800" b="1" i="1" dirty="0" smtClean="0"/>
          </a:p>
          <a:p>
            <a:r>
              <a:rPr lang="en-US" sz="1800" b="1" i="1" dirty="0" err="1" smtClean="0">
                <a:solidFill>
                  <a:srgbClr val="FF0000"/>
                </a:solidFill>
              </a:rPr>
              <a:t>servoValue</a:t>
            </a:r>
            <a:r>
              <a:rPr lang="en-US" sz="1800" b="1" i="1" dirty="0" smtClean="0">
                <a:solidFill>
                  <a:srgbClr val="FF0000"/>
                </a:solidFill>
              </a:rPr>
              <a:t> = 1300+(1700-1300)/1024.0*</a:t>
            </a:r>
            <a:r>
              <a:rPr lang="en-US" sz="1800" b="1" i="1" dirty="0" err="1" smtClean="0">
                <a:solidFill>
                  <a:srgbClr val="FF0000"/>
                </a:solidFill>
              </a:rPr>
              <a:t>inputValue</a:t>
            </a:r>
            <a:r>
              <a:rPr lang="en-US" sz="1800" b="1" i="1" dirty="0" smtClean="0">
                <a:solidFill>
                  <a:srgbClr val="FF0000"/>
                </a:solidFill>
              </a:rPr>
              <a:t>;</a:t>
            </a:r>
            <a:endParaRPr lang="en-US" sz="1800" b="1" i="1" dirty="0" smtClean="0"/>
          </a:p>
          <a:p>
            <a:r>
              <a:rPr lang="en-US" sz="1800" b="1" i="1" dirty="0" err="1" smtClean="0">
                <a:solidFill>
                  <a:srgbClr val="FF0000"/>
                </a:solidFill>
              </a:rPr>
              <a:t>writeMicroseconds</a:t>
            </a:r>
            <a:r>
              <a:rPr lang="en-US" sz="1800" b="1" i="1" dirty="0" smtClean="0">
                <a:solidFill>
                  <a:srgbClr val="FF0000"/>
                </a:solidFill>
              </a:rPr>
              <a:t>(</a:t>
            </a:r>
            <a:r>
              <a:rPr lang="en-US" sz="1800" b="1" i="1" dirty="0" err="1" smtClean="0">
                <a:solidFill>
                  <a:srgbClr val="FF0000"/>
                </a:solidFill>
              </a:rPr>
              <a:t>servoValue</a:t>
            </a:r>
            <a:r>
              <a:rPr lang="en-US" sz="1800" b="1" i="1" dirty="0" smtClean="0">
                <a:solidFill>
                  <a:srgbClr val="FF0000"/>
                </a:solidFill>
              </a:rPr>
              <a:t>);</a:t>
            </a:r>
            <a:endParaRPr lang="en-US" sz="1800" dirty="0"/>
          </a:p>
        </p:txBody>
      </p:sp>
      <p:cxnSp>
        <p:nvCxnSpPr>
          <p:cNvPr id="96" name="Straight Arrow Connector 95"/>
          <p:cNvCxnSpPr/>
          <p:nvPr/>
        </p:nvCxnSpPr>
        <p:spPr>
          <a:xfrm>
            <a:off x="1468708" y="3878079"/>
            <a:ext cx="226742" cy="81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6858000" y="4438650"/>
            <a:ext cx="3905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Line 104"/>
          <p:cNvSpPr>
            <a:spLocks noChangeShapeType="1"/>
          </p:cNvSpPr>
          <p:nvPr/>
        </p:nvSpPr>
        <p:spPr bwMode="auto">
          <a:xfrm>
            <a:off x="7606911" y="4465776"/>
            <a:ext cx="257836" cy="40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Rectangle 81"/>
          <p:cNvSpPr/>
          <p:nvPr/>
        </p:nvSpPr>
        <p:spPr>
          <a:xfrm>
            <a:off x="7848600" y="4295775"/>
            <a:ext cx="1066800" cy="628650"/>
          </a:xfrm>
          <a:prstGeom prst="rect">
            <a:avLst/>
          </a:prstGeom>
          <a:solidFill>
            <a:srgbClr val="FFFF6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352903" y="4111799"/>
            <a:ext cx="45719" cy="180975"/>
          </a:xfrm>
          <a:prstGeom prst="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042101" y="4086225"/>
            <a:ext cx="657225" cy="57150"/>
          </a:xfrm>
          <a:prstGeom prst="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986595" y="4366574"/>
            <a:ext cx="811441" cy="400110"/>
          </a:xfrm>
          <a:prstGeom prst="rect">
            <a:avLst/>
          </a:prstGeom>
          <a:noFill/>
        </p:spPr>
        <p:txBody>
          <a:bodyPr wrap="none" rtlCol="0">
            <a:spAutoFit/>
          </a:bodyPr>
          <a:lstStyle/>
          <a:p>
            <a:r>
              <a:rPr lang="en-US" sz="2000" b="1" dirty="0" smtClean="0"/>
              <a:t>Servo</a:t>
            </a:r>
            <a:endParaRPr 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p:cNvSpPr>
            <a:spLocks noChangeArrowheads="1"/>
          </p:cNvSpPr>
          <p:nvPr/>
        </p:nvSpPr>
        <p:spPr bwMode="auto">
          <a:xfrm>
            <a:off x="0" y="4572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tabLst>
                <a:tab pos="342900" algn="l"/>
                <a:tab pos="914400" algn="l"/>
              </a:tabLst>
            </a:pPr>
            <a:endParaRPr lang="en-US" sz="2100" dirty="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graphicFrame>
        <p:nvGraphicFramePr>
          <p:cNvPr id="6" name="Table 5"/>
          <p:cNvGraphicFramePr>
            <a:graphicFrameLocks noGrp="1"/>
          </p:cNvGraphicFramePr>
          <p:nvPr/>
        </p:nvGraphicFramePr>
        <p:xfrm>
          <a:off x="477671" y="1169918"/>
          <a:ext cx="3234519" cy="4207984"/>
        </p:xfrm>
        <a:graphic>
          <a:graphicData uri="http://schemas.openxmlformats.org/drawingml/2006/table">
            <a:tbl>
              <a:tblPr firstRow="1" bandRow="1">
                <a:tableStyleId>{5940675A-B579-460E-94D1-54222C63F5DA}</a:tableStyleId>
              </a:tblPr>
              <a:tblGrid>
                <a:gridCol w="2142699"/>
                <a:gridCol w="1091820"/>
              </a:tblGrid>
              <a:tr h="767880">
                <a:tc>
                  <a:txBody>
                    <a:bodyPr/>
                    <a:lstStyle/>
                    <a:p>
                      <a:pPr algn="ctr"/>
                      <a:r>
                        <a:rPr lang="en-US" sz="2200" dirty="0" smtClean="0"/>
                        <a:t>Analog Input Range (V)</a:t>
                      </a:r>
                      <a:endParaRPr lang="en-US" sz="2200" dirty="0"/>
                    </a:p>
                  </a:txBody>
                  <a:tcPr/>
                </a:tc>
                <a:tc>
                  <a:txBody>
                    <a:bodyPr/>
                    <a:lstStyle/>
                    <a:p>
                      <a:pPr algn="ctr"/>
                      <a:r>
                        <a:rPr lang="en-US" sz="2200" dirty="0" smtClean="0"/>
                        <a:t>Digital Output</a:t>
                      </a:r>
                      <a:endParaRPr lang="en-US" sz="2200" dirty="0"/>
                    </a:p>
                  </a:txBody>
                  <a:tcPr/>
                </a:tc>
              </a:tr>
              <a:tr h="430013">
                <a:tc>
                  <a:txBody>
                    <a:bodyPr/>
                    <a:lstStyle/>
                    <a:p>
                      <a:pPr algn="ctr"/>
                      <a:r>
                        <a:rPr lang="en-US" sz="2200" dirty="0" smtClean="0"/>
                        <a:t>0.000 – 0.625</a:t>
                      </a:r>
                      <a:endParaRPr lang="en-US" sz="2200" dirty="0"/>
                    </a:p>
                  </a:txBody>
                  <a:tcPr/>
                </a:tc>
                <a:tc>
                  <a:txBody>
                    <a:bodyPr/>
                    <a:lstStyle/>
                    <a:p>
                      <a:pPr algn="ctr"/>
                      <a:r>
                        <a:rPr lang="en-US" sz="2200" dirty="0" smtClean="0"/>
                        <a:t>000</a:t>
                      </a:r>
                      <a:endParaRPr lang="en-US" sz="2200" dirty="0"/>
                    </a:p>
                  </a:txBody>
                  <a:tcPr/>
                </a:tc>
              </a:tr>
              <a:tr h="430013">
                <a:tc>
                  <a:txBody>
                    <a:bodyPr/>
                    <a:lstStyle/>
                    <a:p>
                      <a:pPr algn="ctr"/>
                      <a:r>
                        <a:rPr lang="en-US" sz="2200" dirty="0" smtClean="0"/>
                        <a:t>0.625</a:t>
                      </a:r>
                      <a:r>
                        <a:rPr lang="en-US" sz="2200" baseline="0" dirty="0" smtClean="0"/>
                        <a:t> – 1.25</a:t>
                      </a:r>
                    </a:p>
                  </a:txBody>
                  <a:tcPr/>
                </a:tc>
                <a:tc>
                  <a:txBody>
                    <a:bodyPr/>
                    <a:lstStyle/>
                    <a:p>
                      <a:pPr algn="ctr"/>
                      <a:r>
                        <a:rPr lang="en-US" sz="2200" dirty="0" smtClean="0"/>
                        <a:t>001</a:t>
                      </a:r>
                      <a:endParaRPr lang="en-US" sz="2200" dirty="0"/>
                    </a:p>
                  </a:txBody>
                  <a:tcPr/>
                </a:tc>
              </a:tr>
              <a:tr h="430013">
                <a:tc>
                  <a:txBody>
                    <a:bodyPr/>
                    <a:lstStyle/>
                    <a:p>
                      <a:pPr algn="ctr"/>
                      <a:r>
                        <a:rPr lang="en-US" sz="2200" dirty="0" smtClean="0"/>
                        <a:t>1.250 – 1.875</a:t>
                      </a:r>
                      <a:endParaRPr lang="en-US" sz="2200" dirty="0"/>
                    </a:p>
                  </a:txBody>
                  <a:tcPr/>
                </a:tc>
                <a:tc>
                  <a:txBody>
                    <a:bodyPr/>
                    <a:lstStyle/>
                    <a:p>
                      <a:pPr algn="ctr"/>
                      <a:r>
                        <a:rPr lang="en-US" sz="2200" dirty="0" smtClean="0"/>
                        <a:t>010</a:t>
                      </a:r>
                      <a:endParaRPr lang="en-US" sz="2200" dirty="0"/>
                    </a:p>
                  </a:txBody>
                  <a:tcPr/>
                </a:tc>
              </a:tr>
              <a:tr h="430013">
                <a:tc>
                  <a:txBody>
                    <a:bodyPr/>
                    <a:lstStyle/>
                    <a:p>
                      <a:pPr algn="ctr"/>
                      <a:r>
                        <a:rPr lang="en-US" sz="2200" dirty="0" smtClean="0"/>
                        <a:t>1.875 – 2.500</a:t>
                      </a:r>
                      <a:endParaRPr lang="en-US" sz="2200" dirty="0"/>
                    </a:p>
                  </a:txBody>
                  <a:tcPr/>
                </a:tc>
                <a:tc>
                  <a:txBody>
                    <a:bodyPr/>
                    <a:lstStyle/>
                    <a:p>
                      <a:pPr algn="ctr"/>
                      <a:r>
                        <a:rPr lang="en-US" sz="2200" dirty="0" smtClean="0"/>
                        <a:t>011</a:t>
                      </a:r>
                      <a:endParaRPr lang="en-US" sz="2200" dirty="0"/>
                    </a:p>
                  </a:txBody>
                  <a:tcPr/>
                </a:tc>
              </a:tr>
              <a:tr h="430013">
                <a:tc>
                  <a:txBody>
                    <a:bodyPr/>
                    <a:lstStyle/>
                    <a:p>
                      <a:pPr algn="ctr"/>
                      <a:r>
                        <a:rPr lang="en-US" sz="2200" dirty="0" smtClean="0"/>
                        <a:t>2.500 – 3.125</a:t>
                      </a:r>
                      <a:endParaRPr lang="en-US" sz="2200" dirty="0"/>
                    </a:p>
                  </a:txBody>
                  <a:tcPr/>
                </a:tc>
                <a:tc>
                  <a:txBody>
                    <a:bodyPr/>
                    <a:lstStyle/>
                    <a:p>
                      <a:pPr algn="ctr"/>
                      <a:r>
                        <a:rPr lang="en-US" sz="2200" dirty="0" smtClean="0"/>
                        <a:t>100</a:t>
                      </a:r>
                      <a:endParaRPr lang="en-US" sz="2200" dirty="0"/>
                    </a:p>
                  </a:txBody>
                  <a:tcPr/>
                </a:tc>
              </a:tr>
              <a:tr h="430013">
                <a:tc>
                  <a:txBody>
                    <a:bodyPr/>
                    <a:lstStyle/>
                    <a:p>
                      <a:pPr algn="ctr"/>
                      <a:r>
                        <a:rPr lang="en-US" sz="2200" dirty="0" smtClean="0"/>
                        <a:t>3.125 – 3.750</a:t>
                      </a:r>
                      <a:endParaRPr lang="en-US" sz="2200" dirty="0"/>
                    </a:p>
                  </a:txBody>
                  <a:tcPr/>
                </a:tc>
                <a:tc>
                  <a:txBody>
                    <a:bodyPr/>
                    <a:lstStyle/>
                    <a:p>
                      <a:pPr algn="ctr"/>
                      <a:r>
                        <a:rPr lang="en-US" sz="2200" dirty="0" smtClean="0"/>
                        <a:t>101</a:t>
                      </a:r>
                      <a:endParaRPr lang="en-US" sz="2200" dirty="0"/>
                    </a:p>
                  </a:txBody>
                  <a:tcPr/>
                </a:tc>
              </a:tr>
              <a:tr h="430013">
                <a:tc>
                  <a:txBody>
                    <a:bodyPr/>
                    <a:lstStyle/>
                    <a:p>
                      <a:pPr algn="ctr"/>
                      <a:r>
                        <a:rPr lang="en-US" sz="2200" dirty="0" smtClean="0"/>
                        <a:t>3.750 – 4.375</a:t>
                      </a:r>
                      <a:endParaRPr lang="en-US" sz="2200" dirty="0"/>
                    </a:p>
                  </a:txBody>
                  <a:tcPr/>
                </a:tc>
                <a:tc>
                  <a:txBody>
                    <a:bodyPr/>
                    <a:lstStyle/>
                    <a:p>
                      <a:pPr algn="ctr"/>
                      <a:r>
                        <a:rPr lang="en-US" sz="2200" dirty="0" smtClean="0"/>
                        <a:t>110</a:t>
                      </a:r>
                      <a:endParaRPr lang="en-US" sz="2200" dirty="0"/>
                    </a:p>
                  </a:txBody>
                  <a:tcPr/>
                </a:tc>
              </a:tr>
              <a:tr h="430013">
                <a:tc>
                  <a:txBody>
                    <a:bodyPr/>
                    <a:lstStyle/>
                    <a:p>
                      <a:pPr algn="ctr"/>
                      <a:r>
                        <a:rPr lang="en-US" sz="2200" dirty="0" smtClean="0"/>
                        <a:t>4.375 – 5.000</a:t>
                      </a:r>
                      <a:endParaRPr lang="en-US" sz="2200" dirty="0"/>
                    </a:p>
                  </a:txBody>
                  <a:tcPr/>
                </a:tc>
                <a:tc>
                  <a:txBody>
                    <a:bodyPr/>
                    <a:lstStyle/>
                    <a:p>
                      <a:pPr algn="ctr"/>
                      <a:endParaRPr lang="en-US" sz="2200" dirty="0"/>
                    </a:p>
                  </a:txBody>
                  <a:tcPr/>
                </a:tc>
              </a:tr>
            </a:tbl>
          </a:graphicData>
        </a:graphic>
      </p:graphicFrame>
      <p:sp>
        <p:nvSpPr>
          <p:cNvPr id="10" name="Rectangle 9"/>
          <p:cNvSpPr/>
          <p:nvPr/>
        </p:nvSpPr>
        <p:spPr>
          <a:xfrm>
            <a:off x="933385" y="605091"/>
            <a:ext cx="2693814" cy="430887"/>
          </a:xfrm>
          <a:prstGeom prst="rect">
            <a:avLst/>
          </a:prstGeom>
        </p:spPr>
        <p:txBody>
          <a:bodyPr wrap="none">
            <a:spAutoFit/>
          </a:bodyPr>
          <a:lstStyle/>
          <a:p>
            <a:r>
              <a:rPr lang="en-US" sz="2200" b="1" u="sng" dirty="0" smtClean="0">
                <a:solidFill>
                  <a:schemeClr val="accent2"/>
                </a:solidFill>
              </a:rPr>
              <a:t>3-bit ADC</a:t>
            </a:r>
            <a:r>
              <a:rPr lang="en-US" sz="2200" dirty="0" smtClean="0">
                <a:solidFill>
                  <a:schemeClr val="accent2"/>
                </a:solidFill>
              </a:rPr>
              <a:t>  (8 ranges)</a:t>
            </a:r>
            <a:endParaRPr lang="en-US" sz="2200" dirty="0"/>
          </a:p>
        </p:txBody>
      </p:sp>
      <p:graphicFrame>
        <p:nvGraphicFramePr>
          <p:cNvPr id="11" name="Table 10"/>
          <p:cNvGraphicFramePr>
            <a:graphicFrameLocks noGrp="1"/>
          </p:cNvGraphicFramePr>
          <p:nvPr/>
        </p:nvGraphicFramePr>
        <p:xfrm>
          <a:off x="4080681" y="1155260"/>
          <a:ext cx="4544705" cy="5498023"/>
        </p:xfrm>
        <a:graphic>
          <a:graphicData uri="http://schemas.openxmlformats.org/drawingml/2006/table">
            <a:tbl>
              <a:tblPr firstRow="1" bandRow="1">
                <a:tableStyleId>{5940675A-B579-460E-94D1-54222C63F5DA}</a:tableStyleId>
              </a:tblPr>
              <a:tblGrid>
                <a:gridCol w="2579556"/>
                <a:gridCol w="1965149"/>
              </a:tblGrid>
              <a:tr h="767880">
                <a:tc>
                  <a:txBody>
                    <a:bodyPr/>
                    <a:lstStyle/>
                    <a:p>
                      <a:pPr algn="ctr"/>
                      <a:r>
                        <a:rPr lang="en-US" sz="2200" dirty="0" smtClean="0"/>
                        <a:t>Analog Input </a:t>
                      </a:r>
                    </a:p>
                    <a:p>
                      <a:pPr algn="ctr"/>
                      <a:r>
                        <a:rPr lang="en-US" sz="2200" dirty="0" smtClean="0"/>
                        <a:t>Range (V)</a:t>
                      </a:r>
                      <a:endParaRPr lang="en-US" sz="2200" dirty="0"/>
                    </a:p>
                  </a:txBody>
                  <a:tcPr/>
                </a:tc>
                <a:tc>
                  <a:txBody>
                    <a:bodyPr/>
                    <a:lstStyle/>
                    <a:p>
                      <a:pPr algn="ctr"/>
                      <a:r>
                        <a:rPr lang="en-US" sz="2200" dirty="0" smtClean="0"/>
                        <a:t>Digital </a:t>
                      </a:r>
                    </a:p>
                    <a:p>
                      <a:pPr algn="ctr"/>
                      <a:r>
                        <a:rPr lang="en-US" sz="2200" dirty="0" smtClean="0"/>
                        <a:t>Output</a:t>
                      </a:r>
                      <a:endParaRPr lang="en-US" sz="2200" dirty="0"/>
                    </a:p>
                  </a:txBody>
                  <a:tcPr/>
                </a:tc>
              </a:tr>
              <a:tr h="430013">
                <a:tc>
                  <a:txBody>
                    <a:bodyPr/>
                    <a:lstStyle/>
                    <a:p>
                      <a:pPr algn="ctr"/>
                      <a:r>
                        <a:rPr lang="en-US" sz="2200" dirty="0" smtClean="0"/>
                        <a:t>0.00000 – 0.00488</a:t>
                      </a:r>
                      <a:endParaRPr lang="en-US" sz="2200" dirty="0"/>
                    </a:p>
                  </a:txBody>
                  <a:tcPr/>
                </a:tc>
                <a:tc>
                  <a:txBody>
                    <a:bodyPr/>
                    <a:lstStyle/>
                    <a:p>
                      <a:pPr algn="ctr"/>
                      <a:r>
                        <a:rPr lang="en-US" sz="2200" dirty="0" smtClean="0"/>
                        <a:t>0000000000</a:t>
                      </a:r>
                      <a:endParaRPr lang="en-US" sz="2200" dirty="0"/>
                    </a:p>
                  </a:txBody>
                  <a:tcPr/>
                </a:tc>
              </a:tr>
              <a:tr h="430013">
                <a:tc>
                  <a:txBody>
                    <a:bodyPr/>
                    <a:lstStyle/>
                    <a:p>
                      <a:pPr algn="ctr"/>
                      <a:r>
                        <a:rPr lang="en-US" sz="2200" dirty="0" smtClean="0"/>
                        <a:t>0.00488</a:t>
                      </a:r>
                      <a:r>
                        <a:rPr lang="en-US" sz="2200" baseline="0" dirty="0" smtClean="0"/>
                        <a:t> – 0.00976</a:t>
                      </a:r>
                    </a:p>
                  </a:txBody>
                  <a:tcPr/>
                </a:tc>
                <a:tc>
                  <a:txBody>
                    <a:bodyPr/>
                    <a:lstStyle/>
                    <a:p>
                      <a:pPr algn="ctr"/>
                      <a:r>
                        <a:rPr lang="en-US" sz="2200" dirty="0" smtClean="0"/>
                        <a:t>0000000001</a:t>
                      </a:r>
                      <a:endParaRPr lang="en-US" sz="2200" dirty="0"/>
                    </a:p>
                  </a:txBody>
                  <a:tcPr/>
                </a:tc>
              </a:tr>
              <a:tr h="430013">
                <a:tc>
                  <a:txBody>
                    <a:bodyPr/>
                    <a:lstStyle/>
                    <a:p>
                      <a:pPr algn="ctr"/>
                      <a:r>
                        <a:rPr lang="en-US" sz="2200" dirty="0" smtClean="0"/>
                        <a:t>0.00976 – 0.01465</a:t>
                      </a:r>
                      <a:endParaRPr lang="en-US" sz="2200" dirty="0"/>
                    </a:p>
                  </a:txBody>
                  <a:tcPr/>
                </a:tc>
                <a:tc>
                  <a:txBody>
                    <a:bodyPr/>
                    <a:lstStyle/>
                    <a:p>
                      <a:pPr algn="ctr"/>
                      <a:r>
                        <a:rPr lang="en-US" sz="2200" dirty="0" smtClean="0"/>
                        <a:t>0000000010</a:t>
                      </a:r>
                      <a:endParaRPr lang="en-US" sz="2200" dirty="0"/>
                    </a:p>
                  </a:txBody>
                  <a:tcPr/>
                </a:tc>
              </a:tr>
              <a:tr h="430013">
                <a:tc>
                  <a:txBody>
                    <a:bodyPr/>
                    <a:lstStyle/>
                    <a:p>
                      <a:pPr algn="ctr"/>
                      <a:r>
                        <a:rPr lang="en-US" sz="2200" dirty="0" smtClean="0"/>
                        <a:t>0.01465 – 0.01953</a:t>
                      </a:r>
                      <a:endParaRPr lang="en-US" sz="2200" dirty="0"/>
                    </a:p>
                  </a:txBody>
                  <a:tcPr/>
                </a:tc>
                <a:tc>
                  <a:txBody>
                    <a:bodyPr/>
                    <a:lstStyle/>
                    <a:p>
                      <a:pPr algn="ctr"/>
                      <a:r>
                        <a:rPr lang="en-US" sz="2200" dirty="0" smtClean="0"/>
                        <a:t>0000000011</a:t>
                      </a:r>
                      <a:endParaRPr lang="en-US" sz="2200" dirty="0"/>
                    </a:p>
                  </a:txBody>
                  <a:tcPr/>
                </a:tc>
              </a:tr>
              <a:tr h="430013">
                <a:tc>
                  <a:txBody>
                    <a:bodyPr/>
                    <a:lstStyle/>
                    <a:p>
                      <a:pPr algn="ctr"/>
                      <a:r>
                        <a:rPr lang="en-US" sz="2200" dirty="0" smtClean="0">
                          <a:sym typeface="Symbol"/>
                        </a:rPr>
                        <a:t></a:t>
                      </a:r>
                      <a:endParaRPr lang="en-US" sz="2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sym typeface="Symbol"/>
                        </a:rPr>
                        <a:t></a:t>
                      </a:r>
                      <a:endParaRPr lang="en-US" sz="2200" dirty="0" smtClean="0"/>
                    </a:p>
                  </a:txBody>
                  <a:tcPr/>
                </a:tc>
              </a:tr>
              <a:tr h="4300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sym typeface="Symbol"/>
                        </a:rPr>
                        <a:t></a:t>
                      </a:r>
                      <a:endParaRPr lang="en-US" sz="2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sym typeface="Symbol"/>
                        </a:rPr>
                        <a:t></a:t>
                      </a:r>
                      <a:endParaRPr lang="en-US" sz="2200" dirty="0" smtClean="0"/>
                    </a:p>
                  </a:txBody>
                  <a:tcPr/>
                </a:tc>
              </a:tr>
              <a:tr h="4300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sym typeface="Symbol"/>
                        </a:rPr>
                        <a:t></a:t>
                      </a:r>
                      <a:endParaRPr lang="en-US" sz="2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sym typeface="Symbol"/>
                        </a:rPr>
                        <a:t></a:t>
                      </a:r>
                      <a:endParaRPr lang="en-US" sz="2200" dirty="0" smtClean="0"/>
                    </a:p>
                  </a:txBody>
                  <a:tcPr/>
                </a:tc>
              </a:tr>
              <a:tr h="430013">
                <a:tc>
                  <a:txBody>
                    <a:bodyPr/>
                    <a:lstStyle/>
                    <a:p>
                      <a:pPr algn="ctr"/>
                      <a:r>
                        <a:rPr lang="en-US" sz="2200" dirty="0" smtClean="0"/>
                        <a:t>4.98047 – 4.98535</a:t>
                      </a:r>
                      <a:endParaRPr lang="en-US" sz="2200" dirty="0"/>
                    </a:p>
                  </a:txBody>
                  <a:tcPr/>
                </a:tc>
                <a:tc>
                  <a:txBody>
                    <a:bodyPr/>
                    <a:lstStyle/>
                    <a:p>
                      <a:pPr algn="ctr"/>
                      <a:r>
                        <a:rPr lang="en-US" sz="2200" dirty="0" smtClean="0"/>
                        <a:t>1111111100</a:t>
                      </a:r>
                      <a:endParaRPr lang="en-US" sz="2200" dirty="0"/>
                    </a:p>
                  </a:txBody>
                  <a:tcPr/>
                </a:tc>
              </a:tr>
              <a:tr h="430013">
                <a:tc>
                  <a:txBody>
                    <a:bodyPr/>
                    <a:lstStyle/>
                    <a:p>
                      <a:pPr algn="ctr"/>
                      <a:r>
                        <a:rPr lang="en-US" sz="2200" dirty="0" smtClean="0"/>
                        <a:t>4.98535 - 4.99023</a:t>
                      </a:r>
                      <a:endParaRPr lang="en-US" sz="2200" dirty="0"/>
                    </a:p>
                  </a:txBody>
                  <a:tcPr/>
                </a:tc>
                <a:tc>
                  <a:txBody>
                    <a:bodyPr/>
                    <a:lstStyle/>
                    <a:p>
                      <a:pPr algn="ctr"/>
                      <a:r>
                        <a:rPr lang="en-US" sz="2200" dirty="0" smtClean="0"/>
                        <a:t>1111111101</a:t>
                      </a:r>
                      <a:endParaRPr lang="en-US" sz="2200" dirty="0"/>
                    </a:p>
                  </a:txBody>
                  <a:tcPr/>
                </a:tc>
              </a:tr>
              <a:tr h="430013">
                <a:tc>
                  <a:txBody>
                    <a:bodyPr/>
                    <a:lstStyle/>
                    <a:p>
                      <a:pPr algn="ctr"/>
                      <a:r>
                        <a:rPr lang="en-US" sz="2200" dirty="0" smtClean="0"/>
                        <a:t>4.99023 - 4.99512</a:t>
                      </a:r>
                      <a:endParaRPr lang="en-US" sz="2200" dirty="0"/>
                    </a:p>
                  </a:txBody>
                  <a:tcPr/>
                </a:tc>
                <a:tc>
                  <a:txBody>
                    <a:bodyPr/>
                    <a:lstStyle/>
                    <a:p>
                      <a:pPr algn="ctr"/>
                      <a:r>
                        <a:rPr lang="en-US" sz="2200" dirty="0" smtClean="0"/>
                        <a:t>1111111110</a:t>
                      </a:r>
                      <a:endParaRPr lang="en-US" sz="2200" dirty="0"/>
                    </a:p>
                  </a:txBody>
                  <a:tcPr/>
                </a:tc>
              </a:tr>
              <a:tr h="430013">
                <a:tc>
                  <a:txBody>
                    <a:bodyPr/>
                    <a:lstStyle/>
                    <a:p>
                      <a:pPr algn="ctr"/>
                      <a:r>
                        <a:rPr lang="en-US" sz="2200" dirty="0" smtClean="0"/>
                        <a:t>4.99512 – 5.00000</a:t>
                      </a:r>
                      <a:endParaRPr lang="en-US" sz="2200" dirty="0"/>
                    </a:p>
                  </a:txBody>
                  <a:tcPr/>
                </a:tc>
                <a:tc>
                  <a:txBody>
                    <a:bodyPr/>
                    <a:lstStyle/>
                    <a:p>
                      <a:pPr algn="ctr"/>
                      <a:r>
                        <a:rPr lang="en-US" sz="2200" dirty="0" smtClean="0"/>
                        <a:t>1111111111</a:t>
                      </a:r>
                      <a:endParaRPr lang="en-US" sz="2200" dirty="0"/>
                    </a:p>
                  </a:txBody>
                  <a:tcPr/>
                </a:tc>
              </a:tr>
            </a:tbl>
          </a:graphicData>
        </a:graphic>
      </p:graphicFrame>
      <p:sp>
        <p:nvSpPr>
          <p:cNvPr id="12" name="Rectangle 11"/>
          <p:cNvSpPr/>
          <p:nvPr/>
        </p:nvSpPr>
        <p:spPr>
          <a:xfrm>
            <a:off x="4907160" y="593719"/>
            <a:ext cx="3258071" cy="430887"/>
          </a:xfrm>
          <a:prstGeom prst="rect">
            <a:avLst/>
          </a:prstGeom>
        </p:spPr>
        <p:txBody>
          <a:bodyPr wrap="none">
            <a:spAutoFit/>
          </a:bodyPr>
          <a:lstStyle/>
          <a:p>
            <a:r>
              <a:rPr lang="en-US" sz="2200" b="1" u="sng" dirty="0" smtClean="0">
                <a:solidFill>
                  <a:schemeClr val="accent2"/>
                </a:solidFill>
              </a:rPr>
              <a:t>10-bit ADC</a:t>
            </a:r>
            <a:r>
              <a:rPr lang="en-US" sz="2200" dirty="0" smtClean="0">
                <a:solidFill>
                  <a:schemeClr val="accent2"/>
                </a:solidFill>
              </a:rPr>
              <a:t>  (1024 ranges)</a:t>
            </a:r>
            <a:endParaRPr lang="en-US"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p:cNvSpPr>
            <a:spLocks noChangeArrowheads="1"/>
          </p:cNvSpPr>
          <p:nvPr/>
        </p:nvSpPr>
        <p:spPr bwMode="auto">
          <a:xfrm>
            <a:off x="0" y="4572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tabLst>
                <a:tab pos="342900" algn="l"/>
                <a:tab pos="914400" algn="l"/>
              </a:tabLst>
            </a:pPr>
            <a:r>
              <a:rPr lang="en-US" sz="2200" b="1" u="sng" dirty="0" smtClean="0">
                <a:solidFill>
                  <a:schemeClr val="accent2"/>
                </a:solidFill>
              </a:rPr>
              <a:t>Arduino UNO functions for analog inputs</a:t>
            </a:r>
          </a:p>
          <a:p>
            <a:pPr marL="228600" indent="-228600">
              <a:lnSpc>
                <a:spcPct val="90000"/>
              </a:lnSpc>
              <a:spcBef>
                <a:spcPct val="20000"/>
              </a:spcBef>
              <a:tabLst>
                <a:tab pos="342900" algn="l"/>
                <a:tab pos="914400" algn="l"/>
              </a:tabLst>
            </a:pPr>
            <a:endParaRPr lang="en-US" sz="2200" dirty="0" smtClean="0">
              <a:solidFill>
                <a:schemeClr val="accent2"/>
              </a:solidFill>
            </a:endParaRPr>
          </a:p>
          <a:p>
            <a:pPr marL="228600" indent="-228600">
              <a:lnSpc>
                <a:spcPct val="90000"/>
              </a:lnSpc>
              <a:spcBef>
                <a:spcPct val="20000"/>
              </a:spcBef>
              <a:tabLst>
                <a:tab pos="342900" algn="l"/>
                <a:tab pos="914400" algn="l"/>
              </a:tabLst>
            </a:pPr>
            <a:r>
              <a:rPr lang="en-US" sz="2200" b="1" i="1" dirty="0" err="1" smtClean="0">
                <a:solidFill>
                  <a:schemeClr val="accent2"/>
                </a:solidFill>
              </a:rPr>
              <a:t>analogRead</a:t>
            </a:r>
            <a:r>
              <a:rPr lang="en-US" sz="2200" b="1" i="1" dirty="0" smtClean="0">
                <a:solidFill>
                  <a:schemeClr val="accent2"/>
                </a:solidFill>
              </a:rPr>
              <a:t>( ) </a:t>
            </a:r>
            <a:r>
              <a:rPr lang="en-US" sz="2200" dirty="0" smtClean="0">
                <a:solidFill>
                  <a:schemeClr val="accent2"/>
                </a:solidFill>
              </a:rPr>
              <a:t>– This function is used to read analog inputs.</a:t>
            </a:r>
          </a:p>
          <a:p>
            <a:pPr marL="228600" indent="-228600">
              <a:lnSpc>
                <a:spcPct val="90000"/>
              </a:lnSpc>
              <a:spcBef>
                <a:spcPct val="20000"/>
              </a:spcBef>
              <a:buFont typeface="Arial" pitchFamily="34" charset="0"/>
              <a:buChar char="•"/>
              <a:tabLst>
                <a:tab pos="342900" algn="l"/>
                <a:tab pos="914400" algn="l"/>
              </a:tabLst>
            </a:pPr>
            <a:r>
              <a:rPr lang="en-US" sz="2200" dirty="0" smtClean="0">
                <a:solidFill>
                  <a:schemeClr val="accent2"/>
                </a:solidFill>
              </a:rPr>
              <a:t>Used to read analog inputs from pins A0 – A5</a:t>
            </a:r>
          </a:p>
          <a:p>
            <a:pPr marL="228600" indent="-228600">
              <a:lnSpc>
                <a:spcPct val="90000"/>
              </a:lnSpc>
              <a:spcBef>
                <a:spcPct val="20000"/>
              </a:spcBef>
              <a:buFont typeface="Arial" pitchFamily="34" charset="0"/>
              <a:buChar char="•"/>
              <a:tabLst>
                <a:tab pos="342900" algn="l"/>
                <a:tab pos="914400" algn="l"/>
              </a:tabLst>
            </a:pPr>
            <a:r>
              <a:rPr lang="en-US" sz="2200" dirty="0" smtClean="0">
                <a:solidFill>
                  <a:schemeClr val="accent2"/>
                </a:solidFill>
              </a:rPr>
              <a:t>Converts a 0-5V input to a 10-bit value from 0 to 1023</a:t>
            </a:r>
          </a:p>
          <a:p>
            <a:pPr marL="228600" indent="-228600">
              <a:lnSpc>
                <a:spcPct val="90000"/>
              </a:lnSpc>
              <a:spcBef>
                <a:spcPct val="20000"/>
              </a:spcBef>
              <a:tabLst>
                <a:tab pos="342900" algn="l"/>
                <a:tab pos="914400" algn="l"/>
              </a:tabLst>
            </a:pPr>
            <a:r>
              <a:rPr lang="en-US" sz="2200" dirty="0" smtClean="0">
                <a:solidFill>
                  <a:schemeClr val="accent2"/>
                </a:solidFill>
              </a:rPr>
              <a:t>	(0000000000 to 1111111111)</a:t>
            </a:r>
          </a:p>
          <a:p>
            <a:pPr marL="228600" indent="-228600">
              <a:lnSpc>
                <a:spcPct val="90000"/>
              </a:lnSpc>
              <a:spcBef>
                <a:spcPct val="20000"/>
              </a:spcBef>
              <a:buFont typeface="Arial" pitchFamily="34" charset="0"/>
              <a:buChar char="•"/>
              <a:tabLst>
                <a:tab pos="342900" algn="l"/>
                <a:tab pos="914400" algn="l"/>
              </a:tabLst>
            </a:pPr>
            <a:r>
              <a:rPr lang="en-US" sz="2200" dirty="0" smtClean="0">
                <a:solidFill>
                  <a:schemeClr val="accent2"/>
                </a:solidFill>
              </a:rPr>
              <a:t>The function returns an integer in the range 0 to 1023</a:t>
            </a:r>
          </a:p>
          <a:p>
            <a:pPr marL="228600" indent="-228600">
              <a:lnSpc>
                <a:spcPct val="90000"/>
              </a:lnSpc>
              <a:spcBef>
                <a:spcPct val="20000"/>
              </a:spcBef>
              <a:buFont typeface="Arial" pitchFamily="34" charset="0"/>
              <a:buChar char="•"/>
              <a:tabLst>
                <a:tab pos="342900" algn="l"/>
                <a:tab pos="914400" algn="l"/>
              </a:tabLst>
            </a:pPr>
            <a:r>
              <a:rPr lang="en-US" sz="2200" dirty="0" smtClean="0">
                <a:solidFill>
                  <a:schemeClr val="accent2"/>
                </a:solidFill>
              </a:rPr>
              <a:t>Convert time is about 100 us, so the maximum read time is about 10,000 times per second (25 clock cycles for the first conversion and 13 clock cycles for all later conversions)</a:t>
            </a:r>
          </a:p>
          <a:p>
            <a:pPr marL="228600" indent="-228600">
              <a:lnSpc>
                <a:spcPct val="90000"/>
              </a:lnSpc>
              <a:spcBef>
                <a:spcPct val="20000"/>
              </a:spcBef>
              <a:buFont typeface="Arial" pitchFamily="34" charset="0"/>
              <a:buChar char="•"/>
              <a:tabLst>
                <a:tab pos="342900" algn="l"/>
                <a:tab pos="914400" algn="l"/>
              </a:tabLst>
            </a:pPr>
            <a:r>
              <a:rPr lang="en-US" sz="2200" dirty="0" smtClean="0">
                <a:solidFill>
                  <a:schemeClr val="accent2"/>
                </a:solidFill>
              </a:rPr>
              <a:t>The analog inputs A0 – A5 do not need to be specified as inputs</a:t>
            </a:r>
          </a:p>
          <a:p>
            <a:pPr marL="228600" indent="-228600">
              <a:lnSpc>
                <a:spcPct val="90000"/>
              </a:lnSpc>
              <a:spcBef>
                <a:spcPct val="20000"/>
              </a:spcBef>
              <a:buFont typeface="Arial" pitchFamily="34" charset="0"/>
              <a:buChar char="•"/>
              <a:tabLst>
                <a:tab pos="342900" algn="l"/>
                <a:tab pos="914400" algn="l"/>
              </a:tabLst>
            </a:pPr>
            <a:r>
              <a:rPr lang="en-US" sz="2200" b="1" i="1" u="sng" dirty="0" smtClean="0">
                <a:solidFill>
                  <a:schemeClr val="accent2"/>
                </a:solidFill>
              </a:rPr>
              <a:t>Example</a:t>
            </a:r>
            <a:r>
              <a:rPr lang="en-US" sz="2200" dirty="0" smtClean="0">
                <a:solidFill>
                  <a:schemeClr val="accent2"/>
                </a:solidFill>
              </a:rPr>
              <a:t>:</a:t>
            </a:r>
          </a:p>
          <a:p>
            <a:pPr marL="1143000" lvl="2" indent="-228600">
              <a:lnSpc>
                <a:spcPct val="90000"/>
              </a:lnSpc>
              <a:spcBef>
                <a:spcPct val="20000"/>
              </a:spcBef>
              <a:tabLst>
                <a:tab pos="342900" algn="l"/>
                <a:tab pos="914400" algn="l"/>
              </a:tabLst>
            </a:pPr>
            <a:r>
              <a:rPr lang="en-US" sz="2200" b="1" i="1" dirty="0" err="1" smtClean="0">
                <a:solidFill>
                  <a:schemeClr val="accent2"/>
                </a:solidFill>
              </a:rPr>
              <a:t>int</a:t>
            </a:r>
            <a:r>
              <a:rPr lang="en-US" sz="2200" b="1" i="1" dirty="0" smtClean="0">
                <a:solidFill>
                  <a:schemeClr val="accent2"/>
                </a:solidFill>
              </a:rPr>
              <a:t> </a:t>
            </a:r>
            <a:r>
              <a:rPr lang="en-US" sz="2200" b="1" i="1" dirty="0" err="1" smtClean="0">
                <a:solidFill>
                  <a:schemeClr val="accent2"/>
                </a:solidFill>
              </a:rPr>
              <a:t>valueA</a:t>
            </a:r>
            <a:r>
              <a:rPr lang="en-US" sz="2200" b="1" i="1" dirty="0" smtClean="0">
                <a:solidFill>
                  <a:schemeClr val="accent2"/>
                </a:solidFill>
              </a:rPr>
              <a:t> = </a:t>
            </a:r>
            <a:r>
              <a:rPr lang="en-US" sz="2200" b="1" i="1" dirty="0" err="1" smtClean="0">
                <a:solidFill>
                  <a:schemeClr val="accent2"/>
                </a:solidFill>
              </a:rPr>
              <a:t>analogRead</a:t>
            </a:r>
            <a:r>
              <a:rPr lang="en-US" sz="2200" b="1" i="1" dirty="0" smtClean="0">
                <a:solidFill>
                  <a:schemeClr val="accent2"/>
                </a:solidFill>
              </a:rPr>
              <a:t>(A5)</a:t>
            </a:r>
          </a:p>
          <a:p>
            <a:pPr marL="1143000" lvl="2" indent="-228600">
              <a:lnSpc>
                <a:spcPct val="90000"/>
              </a:lnSpc>
              <a:spcBef>
                <a:spcPct val="20000"/>
              </a:spcBef>
              <a:tabLst>
                <a:tab pos="342900" algn="l"/>
                <a:tab pos="914400" algn="l"/>
              </a:tabLst>
            </a:pPr>
            <a:r>
              <a:rPr lang="en-US" sz="2200" b="1" i="1" dirty="0" smtClean="0">
                <a:solidFill>
                  <a:schemeClr val="accent2"/>
                </a:solidFill>
              </a:rPr>
              <a:t>float </a:t>
            </a:r>
            <a:r>
              <a:rPr lang="en-US" sz="2200" b="1" i="1" dirty="0" err="1" smtClean="0">
                <a:solidFill>
                  <a:schemeClr val="accent2"/>
                </a:solidFill>
              </a:rPr>
              <a:t>voltageA</a:t>
            </a:r>
            <a:r>
              <a:rPr lang="en-US" sz="2200" b="1" i="1" dirty="0" smtClean="0">
                <a:solidFill>
                  <a:schemeClr val="accent2"/>
                </a:solidFill>
              </a:rPr>
              <a:t> = 5*</a:t>
            </a:r>
            <a:r>
              <a:rPr lang="en-US" sz="2200" b="1" i="1" dirty="0" err="1" smtClean="0">
                <a:solidFill>
                  <a:schemeClr val="accent2"/>
                </a:solidFill>
              </a:rPr>
              <a:t>valueA</a:t>
            </a:r>
            <a:r>
              <a:rPr lang="en-US" sz="2200" b="1" i="1" dirty="0" smtClean="0">
                <a:solidFill>
                  <a:schemeClr val="accent2"/>
                </a:solidFill>
              </a:rPr>
              <a:t>/1024;</a:t>
            </a:r>
          </a:p>
          <a:p>
            <a:pPr marL="228600" indent="-228600">
              <a:lnSpc>
                <a:spcPct val="90000"/>
              </a:lnSpc>
              <a:spcBef>
                <a:spcPct val="20000"/>
              </a:spcBef>
              <a:buFont typeface="Arial" pitchFamily="34" charset="0"/>
              <a:buChar char="•"/>
              <a:tabLst>
                <a:tab pos="342900" algn="l"/>
                <a:tab pos="914400" algn="l"/>
              </a:tabLst>
            </a:pPr>
            <a:endParaRPr lang="en-US" sz="2200" dirty="0" smtClean="0">
              <a:solidFill>
                <a:schemeClr val="accent2"/>
              </a:solidFill>
            </a:endParaRPr>
          </a:p>
          <a:p>
            <a:pPr marL="228600" indent="-228600">
              <a:lnSpc>
                <a:spcPct val="90000"/>
              </a:lnSpc>
              <a:spcBef>
                <a:spcPct val="20000"/>
              </a:spcBef>
              <a:buFont typeface="Arial" pitchFamily="34" charset="0"/>
              <a:buChar char="•"/>
              <a:tabLst>
                <a:tab pos="342900" algn="l"/>
                <a:tab pos="914400" algn="l"/>
              </a:tabLst>
            </a:pPr>
            <a:endParaRPr lang="en-US" sz="2200" dirty="0" smtClean="0">
              <a:solidFill>
                <a:schemeClr val="accent2"/>
              </a:solidFill>
            </a:endParaRPr>
          </a:p>
          <a:p>
            <a:pPr marL="228600" indent="-228600">
              <a:lnSpc>
                <a:spcPct val="90000"/>
              </a:lnSpc>
              <a:spcBef>
                <a:spcPct val="20000"/>
              </a:spcBef>
              <a:tabLst>
                <a:tab pos="342900" algn="l"/>
                <a:tab pos="914400" algn="l"/>
              </a:tabLst>
            </a:pPr>
            <a:endParaRPr lang="en-US" sz="2200" dirty="0">
              <a:solidFill>
                <a:schemeClr val="accent2"/>
              </a:solidFill>
            </a:endParaRP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pic>
        <p:nvPicPr>
          <p:cNvPr id="6" name="Picture 5" descr="ArduinoUno_R3_Front_450px.jpg"/>
          <p:cNvPicPr>
            <a:picLocks noChangeAspect="1"/>
          </p:cNvPicPr>
          <p:nvPr/>
        </p:nvPicPr>
        <p:blipFill>
          <a:blip r:embed="rId2" cstate="print"/>
          <a:srcRect l="70808" t="68141"/>
          <a:stretch>
            <a:fillRect/>
          </a:stretch>
        </p:blipFill>
        <p:spPr>
          <a:xfrm rot="5400000">
            <a:off x="6828942" y="797299"/>
            <a:ext cx="2639390" cy="19907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grpSp>
        <p:nvGrpSpPr>
          <p:cNvPr id="10" name="Group 9"/>
          <p:cNvGrpSpPr/>
          <p:nvPr/>
        </p:nvGrpSpPr>
        <p:grpSpPr>
          <a:xfrm>
            <a:off x="1689437" y="1562514"/>
            <a:ext cx="1407240" cy="2434649"/>
            <a:chOff x="5742321" y="3306726"/>
            <a:chExt cx="1407240" cy="2434649"/>
          </a:xfrm>
        </p:grpSpPr>
        <p:sp>
          <p:nvSpPr>
            <p:cNvPr id="11" name="Text Box 4"/>
            <p:cNvSpPr txBox="1">
              <a:spLocks noChangeArrowheads="1"/>
            </p:cNvSpPr>
            <p:nvPr/>
          </p:nvSpPr>
          <p:spPr bwMode="auto">
            <a:xfrm>
              <a:off x="6016994" y="3317358"/>
              <a:ext cx="1132567" cy="2424017"/>
            </a:xfrm>
            <a:prstGeom prst="rect">
              <a:avLst/>
            </a:prstGeom>
            <a:solidFill>
              <a:srgbClr val="66CC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Arial" pitchFamily="34" charset="0"/>
                </a:rPr>
                <a:t>Arduino</a:t>
              </a:r>
              <a:endParaRPr kumimoji="0" lang="en-US"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cs typeface="Arial" pitchFamily="34" charset="0"/>
                </a:rPr>
                <a:t>UNO</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6016994" y="3306726"/>
              <a:ext cx="1127886" cy="2424446"/>
            </a:xfrm>
            <a:prstGeom prst="rect">
              <a:avLst/>
            </a:pr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 Box 5"/>
            <p:cNvSpPr txBox="1">
              <a:spLocks noChangeArrowheads="1"/>
            </p:cNvSpPr>
            <p:nvPr/>
          </p:nvSpPr>
          <p:spPr bwMode="auto">
            <a:xfrm>
              <a:off x="5999122" y="4128093"/>
              <a:ext cx="609973" cy="1508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A0</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A1</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A2</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A3</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A4</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A5</a:t>
              </a:r>
              <a:endParaRPr kumimoji="0" lang="en-US" sz="1600" b="1" i="0" u="none" strike="noStrike" cap="none" normalizeH="0" baseline="0" dirty="0" smtClean="0">
                <a:ln>
                  <a:noFill/>
                </a:ln>
                <a:solidFill>
                  <a:schemeClr val="tx1"/>
                </a:solidFill>
                <a:effectLst/>
                <a:latin typeface="+mj-lt"/>
                <a:cs typeface="Arial" pitchFamily="34" charset="0"/>
              </a:endParaRPr>
            </a:p>
          </p:txBody>
        </p:sp>
        <p:sp>
          <p:nvSpPr>
            <p:cNvPr id="15" name="Line 104"/>
            <p:cNvSpPr>
              <a:spLocks noChangeShapeType="1"/>
            </p:cNvSpPr>
            <p:nvPr/>
          </p:nvSpPr>
          <p:spPr bwMode="auto">
            <a:xfrm flipV="1">
              <a:off x="5774071" y="42946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04"/>
            <p:cNvSpPr>
              <a:spLocks noChangeShapeType="1"/>
            </p:cNvSpPr>
            <p:nvPr/>
          </p:nvSpPr>
          <p:spPr bwMode="auto">
            <a:xfrm flipV="1">
              <a:off x="5761371" y="45423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4"/>
            <p:cNvSpPr>
              <a:spLocks noChangeShapeType="1"/>
            </p:cNvSpPr>
            <p:nvPr/>
          </p:nvSpPr>
          <p:spPr bwMode="auto">
            <a:xfrm flipV="1">
              <a:off x="5755021" y="50376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04"/>
            <p:cNvSpPr>
              <a:spLocks noChangeShapeType="1"/>
            </p:cNvSpPr>
            <p:nvPr/>
          </p:nvSpPr>
          <p:spPr bwMode="auto">
            <a:xfrm flipV="1">
              <a:off x="5742321" y="5285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4"/>
            <p:cNvSpPr>
              <a:spLocks noChangeShapeType="1"/>
            </p:cNvSpPr>
            <p:nvPr/>
          </p:nvSpPr>
          <p:spPr bwMode="auto">
            <a:xfrm flipV="1">
              <a:off x="5742321" y="5539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 name="Line 179"/>
          <p:cNvSpPr>
            <a:spLocks noChangeShapeType="1"/>
          </p:cNvSpPr>
          <p:nvPr/>
        </p:nvSpPr>
        <p:spPr bwMode="auto">
          <a:xfrm>
            <a:off x="588490" y="2865412"/>
            <a:ext cx="82019" cy="5399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80"/>
          <p:cNvSpPr>
            <a:spLocks noChangeShapeType="1"/>
          </p:cNvSpPr>
          <p:nvPr/>
        </p:nvSpPr>
        <p:spPr bwMode="auto">
          <a:xfrm flipV="1">
            <a:off x="492510" y="2919404"/>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81"/>
          <p:cNvSpPr>
            <a:spLocks noChangeShapeType="1"/>
          </p:cNvSpPr>
          <p:nvPr/>
        </p:nvSpPr>
        <p:spPr bwMode="auto">
          <a:xfrm>
            <a:off x="502980" y="2994293"/>
            <a:ext cx="172763" cy="6618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82"/>
          <p:cNvSpPr>
            <a:spLocks noChangeShapeType="1"/>
          </p:cNvSpPr>
          <p:nvPr/>
        </p:nvSpPr>
        <p:spPr bwMode="auto">
          <a:xfrm flipV="1">
            <a:off x="492510" y="3060476"/>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83"/>
          <p:cNvSpPr>
            <a:spLocks noChangeShapeType="1"/>
          </p:cNvSpPr>
          <p:nvPr/>
        </p:nvSpPr>
        <p:spPr bwMode="auto">
          <a:xfrm>
            <a:off x="502980" y="3135367"/>
            <a:ext cx="172763" cy="6792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84"/>
          <p:cNvSpPr>
            <a:spLocks noChangeShapeType="1"/>
          </p:cNvSpPr>
          <p:nvPr/>
        </p:nvSpPr>
        <p:spPr bwMode="auto">
          <a:xfrm flipV="1">
            <a:off x="502980" y="3203291"/>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85"/>
          <p:cNvSpPr>
            <a:spLocks noChangeShapeType="1"/>
          </p:cNvSpPr>
          <p:nvPr/>
        </p:nvSpPr>
        <p:spPr bwMode="auto">
          <a:xfrm>
            <a:off x="508216" y="3278182"/>
            <a:ext cx="80274" cy="5225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187"/>
          <p:cNvSpPr>
            <a:spLocks noChangeShapeType="1"/>
          </p:cNvSpPr>
          <p:nvPr/>
        </p:nvSpPr>
        <p:spPr bwMode="auto">
          <a:xfrm>
            <a:off x="588490" y="3330431"/>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Rectangle 191"/>
          <p:cNvSpPr>
            <a:spLocks noChangeArrowheads="1"/>
          </p:cNvSpPr>
          <p:nvPr/>
        </p:nvSpPr>
        <p:spPr bwMode="auto">
          <a:xfrm>
            <a:off x="135099" y="2990853"/>
            <a:ext cx="3189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10k</a:t>
            </a:r>
            <a:endParaRPr lang="en-US" sz="1600" dirty="0"/>
          </a:p>
        </p:txBody>
      </p:sp>
      <p:sp>
        <p:nvSpPr>
          <p:cNvPr id="110" name="Line 201"/>
          <p:cNvSpPr>
            <a:spLocks noChangeShapeType="1"/>
          </p:cNvSpPr>
          <p:nvPr/>
        </p:nvSpPr>
        <p:spPr bwMode="auto">
          <a:xfrm>
            <a:off x="476804" y="3525495"/>
            <a:ext cx="218136"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202"/>
          <p:cNvSpPr>
            <a:spLocks noChangeShapeType="1"/>
          </p:cNvSpPr>
          <p:nvPr/>
        </p:nvSpPr>
        <p:spPr bwMode="auto">
          <a:xfrm>
            <a:off x="532647" y="3586451"/>
            <a:ext cx="108195"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203"/>
          <p:cNvSpPr>
            <a:spLocks noChangeShapeType="1"/>
          </p:cNvSpPr>
          <p:nvPr/>
        </p:nvSpPr>
        <p:spPr bwMode="auto">
          <a:xfrm>
            <a:off x="565804" y="3647411"/>
            <a:ext cx="54098"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04"/>
          <p:cNvSpPr>
            <a:spLocks noChangeShapeType="1"/>
          </p:cNvSpPr>
          <p:nvPr/>
        </p:nvSpPr>
        <p:spPr bwMode="auto">
          <a:xfrm>
            <a:off x="663837" y="3061365"/>
            <a:ext cx="1285612" cy="5683"/>
          </a:xfrm>
          <a:prstGeom prst="line">
            <a:avLst/>
          </a:prstGeom>
          <a:noFill/>
          <a:ln w="31750">
            <a:solidFill>
              <a:schemeClr val="tx2"/>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115" name="Line 517"/>
          <p:cNvSpPr>
            <a:spLocks noChangeShapeType="1"/>
          </p:cNvSpPr>
          <p:nvPr/>
        </p:nvSpPr>
        <p:spPr bwMode="auto">
          <a:xfrm>
            <a:off x="513108" y="2457205"/>
            <a:ext cx="15179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518"/>
          <p:cNvSpPr>
            <a:spLocks noChangeShapeType="1"/>
          </p:cNvSpPr>
          <p:nvPr/>
        </p:nvSpPr>
        <p:spPr bwMode="auto">
          <a:xfrm flipV="1">
            <a:off x="513108" y="2357932"/>
            <a:ext cx="68044"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519"/>
          <p:cNvSpPr>
            <a:spLocks noChangeShapeType="1"/>
          </p:cNvSpPr>
          <p:nvPr/>
        </p:nvSpPr>
        <p:spPr bwMode="auto">
          <a:xfrm>
            <a:off x="581150" y="2357932"/>
            <a:ext cx="83746"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Text Box 520"/>
          <p:cNvSpPr txBox="1">
            <a:spLocks noChangeArrowheads="1"/>
          </p:cNvSpPr>
          <p:nvPr/>
        </p:nvSpPr>
        <p:spPr bwMode="auto">
          <a:xfrm>
            <a:off x="0" y="2224356"/>
            <a:ext cx="5517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a:t>+5V</a:t>
            </a:r>
          </a:p>
        </p:txBody>
      </p:sp>
      <p:sp>
        <p:nvSpPr>
          <p:cNvPr id="119" name="Line 104"/>
          <p:cNvSpPr>
            <a:spLocks noChangeShapeType="1"/>
          </p:cNvSpPr>
          <p:nvPr/>
        </p:nvSpPr>
        <p:spPr bwMode="auto">
          <a:xfrm>
            <a:off x="588789" y="2460799"/>
            <a:ext cx="10722" cy="41598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Text Box 520"/>
          <p:cNvSpPr txBox="1">
            <a:spLocks noChangeArrowheads="1"/>
          </p:cNvSpPr>
          <p:nvPr/>
        </p:nvSpPr>
        <p:spPr bwMode="auto">
          <a:xfrm>
            <a:off x="739096" y="2746746"/>
            <a:ext cx="958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smtClean="0"/>
              <a:t>+3.246 V</a:t>
            </a:r>
            <a:endParaRPr lang="en-US" sz="1600" b="1" dirty="0"/>
          </a:p>
        </p:txBody>
      </p:sp>
      <p:sp>
        <p:nvSpPr>
          <p:cNvPr id="137" name="Rectangle 136"/>
          <p:cNvSpPr/>
          <p:nvPr/>
        </p:nvSpPr>
        <p:spPr>
          <a:xfrm>
            <a:off x="0" y="425808"/>
            <a:ext cx="9010650" cy="1006429"/>
          </a:xfrm>
          <a:prstGeom prst="rect">
            <a:avLst/>
          </a:prstGeom>
        </p:spPr>
        <p:txBody>
          <a:bodyPr wrap="square">
            <a:spAutoFit/>
          </a:bodyPr>
          <a:lstStyle/>
          <a:p>
            <a:pPr>
              <a:lnSpc>
                <a:spcPct val="90000"/>
              </a:lnSpc>
              <a:spcBef>
                <a:spcPct val="20000"/>
              </a:spcBef>
              <a:tabLst>
                <a:tab pos="342900" algn="l"/>
                <a:tab pos="914400" algn="l"/>
              </a:tabLst>
            </a:pPr>
            <a:r>
              <a:rPr lang="en-US" sz="2200" b="1" i="1" u="sng" dirty="0" smtClean="0">
                <a:solidFill>
                  <a:schemeClr val="accent2"/>
                </a:solidFill>
              </a:rPr>
              <a:t>Example</a:t>
            </a:r>
            <a:r>
              <a:rPr lang="en-US" sz="2200" dirty="0" smtClean="0">
                <a:solidFill>
                  <a:schemeClr val="accent2"/>
                </a:solidFill>
              </a:rPr>
              <a:t>:  If a potentiometer is used to apply a voltage from 0 – 5V to analog input A2, write a program to read the input value and to calculate the input voltage.  This is illustrated below for the input 3.246 V (actually tested in lab).</a:t>
            </a:r>
          </a:p>
        </p:txBody>
      </p:sp>
      <p:pic>
        <p:nvPicPr>
          <p:cNvPr id="16388" name="Picture 4"/>
          <p:cNvPicPr>
            <a:picLocks noChangeAspect="1" noChangeArrowheads="1"/>
          </p:cNvPicPr>
          <p:nvPr/>
        </p:nvPicPr>
        <p:blipFill>
          <a:blip r:embed="rId2" cstate="print"/>
          <a:srcRect/>
          <a:stretch>
            <a:fillRect/>
          </a:stretch>
        </p:blipFill>
        <p:spPr bwMode="auto">
          <a:xfrm>
            <a:off x="1778215" y="5857875"/>
            <a:ext cx="7365785" cy="1000125"/>
          </a:xfrm>
          <a:prstGeom prst="rect">
            <a:avLst/>
          </a:prstGeom>
          <a:noFill/>
          <a:ln w="38100">
            <a:solidFill>
              <a:schemeClr val="accent2"/>
            </a:solidFill>
            <a:miter lim="800000"/>
            <a:headEnd/>
            <a:tailEnd/>
          </a:ln>
        </p:spPr>
      </p:pic>
      <p:pic>
        <p:nvPicPr>
          <p:cNvPr id="16389" name="Picture 5"/>
          <p:cNvPicPr>
            <a:picLocks noChangeAspect="1" noChangeArrowheads="1"/>
          </p:cNvPicPr>
          <p:nvPr/>
        </p:nvPicPr>
        <p:blipFill>
          <a:blip r:embed="rId3" cstate="print"/>
          <a:srcRect/>
          <a:stretch>
            <a:fillRect/>
          </a:stretch>
        </p:blipFill>
        <p:spPr bwMode="auto">
          <a:xfrm>
            <a:off x="3264639" y="2133600"/>
            <a:ext cx="5879361" cy="3505200"/>
          </a:xfrm>
          <a:prstGeom prst="rect">
            <a:avLst/>
          </a:prstGeom>
          <a:noFill/>
          <a:ln w="38100">
            <a:solidFill>
              <a:schemeClr val="accent2"/>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
        <p:nvSpPr>
          <p:cNvPr id="137" name="Rectangle 136"/>
          <p:cNvSpPr/>
          <p:nvPr/>
        </p:nvSpPr>
        <p:spPr>
          <a:xfrm>
            <a:off x="0" y="425808"/>
            <a:ext cx="9010650" cy="701731"/>
          </a:xfrm>
          <a:prstGeom prst="rect">
            <a:avLst/>
          </a:prstGeom>
        </p:spPr>
        <p:txBody>
          <a:bodyPr wrap="square">
            <a:spAutoFit/>
          </a:bodyPr>
          <a:lstStyle/>
          <a:p>
            <a:pPr marL="0" lvl="2">
              <a:lnSpc>
                <a:spcPct val="90000"/>
              </a:lnSpc>
              <a:spcBef>
                <a:spcPct val="20000"/>
              </a:spcBef>
              <a:tabLst>
                <a:tab pos="342900" algn="l"/>
                <a:tab pos="914400" algn="l"/>
              </a:tabLst>
            </a:pPr>
            <a:r>
              <a:rPr lang="en-US" sz="2200" b="1" i="1" u="sng" dirty="0" smtClean="0">
                <a:solidFill>
                  <a:schemeClr val="accent2"/>
                </a:solidFill>
              </a:rPr>
              <a:t>Class exercise</a:t>
            </a:r>
            <a:r>
              <a:rPr lang="en-US" sz="2200" dirty="0" smtClean="0">
                <a:solidFill>
                  <a:schemeClr val="accent2"/>
                </a:solidFill>
              </a:rPr>
              <a:t>:  Calculate the analog input voltage on A2 and the </a:t>
            </a:r>
            <a:r>
              <a:rPr lang="en-US" sz="2200" b="1" u="sng" dirty="0" smtClean="0">
                <a:solidFill>
                  <a:schemeClr val="accent2"/>
                </a:solidFill>
              </a:rPr>
              <a:t>value</a:t>
            </a:r>
            <a:r>
              <a:rPr lang="en-US" sz="2200" dirty="0" smtClean="0">
                <a:solidFill>
                  <a:schemeClr val="accent2"/>
                </a:solidFill>
              </a:rPr>
              <a:t> read (in decimal and binary) using:   </a:t>
            </a:r>
            <a:r>
              <a:rPr lang="en-US" sz="2200" b="1" i="1" dirty="0" err="1" smtClean="0">
                <a:solidFill>
                  <a:schemeClr val="accent2"/>
                </a:solidFill>
              </a:rPr>
              <a:t>int</a:t>
            </a:r>
            <a:r>
              <a:rPr lang="en-US" sz="2200" b="1" i="1" dirty="0" smtClean="0">
                <a:solidFill>
                  <a:schemeClr val="accent2"/>
                </a:solidFill>
              </a:rPr>
              <a:t> value = </a:t>
            </a:r>
            <a:r>
              <a:rPr lang="en-US" sz="2200" b="1" i="1" dirty="0" err="1" smtClean="0">
                <a:solidFill>
                  <a:schemeClr val="accent2"/>
                </a:solidFill>
              </a:rPr>
              <a:t>analogRead</a:t>
            </a:r>
            <a:r>
              <a:rPr lang="en-US" sz="2200" b="1" i="1" dirty="0" smtClean="0">
                <a:solidFill>
                  <a:schemeClr val="accent2"/>
                </a:solidFill>
              </a:rPr>
              <a:t>(A2)</a:t>
            </a:r>
            <a:endParaRPr lang="en-US" sz="2200" dirty="0" smtClean="0">
              <a:solidFill>
                <a:schemeClr val="accent2"/>
              </a:solidFill>
            </a:endParaRPr>
          </a:p>
        </p:txBody>
      </p:sp>
      <p:grpSp>
        <p:nvGrpSpPr>
          <p:cNvPr id="2" name="Group 54"/>
          <p:cNvGrpSpPr/>
          <p:nvPr/>
        </p:nvGrpSpPr>
        <p:grpSpPr>
          <a:xfrm>
            <a:off x="0" y="1534465"/>
            <a:ext cx="3214425" cy="2642009"/>
            <a:chOff x="465614" y="1534465"/>
            <a:chExt cx="3214425" cy="2642009"/>
          </a:xfrm>
        </p:grpSpPr>
        <p:grpSp>
          <p:nvGrpSpPr>
            <p:cNvPr id="3" name="Group 9"/>
            <p:cNvGrpSpPr/>
            <p:nvPr/>
          </p:nvGrpSpPr>
          <p:grpSpPr>
            <a:xfrm>
              <a:off x="2446762" y="1534465"/>
              <a:ext cx="1233277" cy="2434649"/>
              <a:chOff x="5742321" y="3306726"/>
              <a:chExt cx="1407240" cy="2434649"/>
            </a:xfrm>
          </p:grpSpPr>
          <p:sp>
            <p:nvSpPr>
              <p:cNvPr id="11" name="Text Box 4"/>
              <p:cNvSpPr txBox="1">
                <a:spLocks noChangeArrowheads="1"/>
              </p:cNvSpPr>
              <p:nvPr/>
            </p:nvSpPr>
            <p:spPr bwMode="auto">
              <a:xfrm>
                <a:off x="6016994" y="3317358"/>
                <a:ext cx="1132567" cy="2424017"/>
              </a:xfrm>
              <a:prstGeom prst="rect">
                <a:avLst/>
              </a:prstGeom>
              <a:solidFill>
                <a:srgbClr val="66CC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pitchFamily="34" charset="0"/>
                  </a:rPr>
                  <a:t>Arduino</a:t>
                </a:r>
                <a:endParaRPr kumimoji="0" lang="en-US" sz="2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UNO</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6016994" y="3306726"/>
                <a:ext cx="1127886" cy="2424446"/>
              </a:xfrm>
              <a:prstGeom prst="rect">
                <a:avLst/>
              </a:pr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 Box 5"/>
              <p:cNvSpPr txBox="1">
                <a:spLocks noChangeArrowheads="1"/>
              </p:cNvSpPr>
              <p:nvPr/>
            </p:nvSpPr>
            <p:spPr bwMode="auto">
              <a:xfrm>
                <a:off x="5999122" y="4128093"/>
                <a:ext cx="609973" cy="1508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A0</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A1</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A2</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A3</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A4</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A5</a:t>
                </a:r>
                <a:endParaRPr kumimoji="0" lang="en-US" sz="1600" b="1" i="0" u="none" strike="noStrike" cap="none" normalizeH="0" baseline="0" dirty="0" smtClean="0">
                  <a:ln>
                    <a:noFill/>
                  </a:ln>
                  <a:solidFill>
                    <a:schemeClr val="tx1"/>
                  </a:solidFill>
                  <a:effectLst/>
                  <a:latin typeface="+mj-lt"/>
                  <a:cs typeface="Arial" pitchFamily="34" charset="0"/>
                </a:endParaRPr>
              </a:p>
            </p:txBody>
          </p:sp>
          <p:sp>
            <p:nvSpPr>
              <p:cNvPr id="15" name="Line 104"/>
              <p:cNvSpPr>
                <a:spLocks noChangeShapeType="1"/>
              </p:cNvSpPr>
              <p:nvPr/>
            </p:nvSpPr>
            <p:spPr bwMode="auto">
              <a:xfrm flipV="1">
                <a:off x="5774071" y="42946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04"/>
              <p:cNvSpPr>
                <a:spLocks noChangeShapeType="1"/>
              </p:cNvSpPr>
              <p:nvPr/>
            </p:nvSpPr>
            <p:spPr bwMode="auto">
              <a:xfrm flipV="1">
                <a:off x="5761371" y="45423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4"/>
              <p:cNvSpPr>
                <a:spLocks noChangeShapeType="1"/>
              </p:cNvSpPr>
              <p:nvPr/>
            </p:nvSpPr>
            <p:spPr bwMode="auto">
              <a:xfrm flipV="1">
                <a:off x="5755021" y="50376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04"/>
              <p:cNvSpPr>
                <a:spLocks noChangeShapeType="1"/>
              </p:cNvSpPr>
              <p:nvPr/>
            </p:nvSpPr>
            <p:spPr bwMode="auto">
              <a:xfrm flipV="1">
                <a:off x="5742321" y="5285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4"/>
              <p:cNvSpPr>
                <a:spLocks noChangeShapeType="1"/>
              </p:cNvSpPr>
              <p:nvPr/>
            </p:nvSpPr>
            <p:spPr bwMode="auto">
              <a:xfrm flipV="1">
                <a:off x="5742321" y="5539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44"/>
            <p:cNvGrpSpPr/>
            <p:nvPr/>
          </p:nvGrpSpPr>
          <p:grpSpPr>
            <a:xfrm rot="16200000">
              <a:off x="1592037" y="2786874"/>
              <a:ext cx="188469" cy="465020"/>
              <a:chOff x="1255445" y="2511994"/>
              <a:chExt cx="188469" cy="465020"/>
            </a:xfrm>
          </p:grpSpPr>
          <p:sp>
            <p:nvSpPr>
              <p:cNvPr id="101" name="Line 179"/>
              <p:cNvSpPr>
                <a:spLocks noChangeShapeType="1"/>
              </p:cNvSpPr>
              <p:nvPr/>
            </p:nvSpPr>
            <p:spPr bwMode="auto">
              <a:xfrm>
                <a:off x="1351425" y="2511994"/>
                <a:ext cx="82019" cy="5399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80"/>
              <p:cNvSpPr>
                <a:spLocks noChangeShapeType="1"/>
              </p:cNvSpPr>
              <p:nvPr/>
            </p:nvSpPr>
            <p:spPr bwMode="auto">
              <a:xfrm flipV="1">
                <a:off x="1255445" y="2565986"/>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81"/>
              <p:cNvSpPr>
                <a:spLocks noChangeShapeType="1"/>
              </p:cNvSpPr>
              <p:nvPr/>
            </p:nvSpPr>
            <p:spPr bwMode="auto">
              <a:xfrm>
                <a:off x="1265915" y="2640875"/>
                <a:ext cx="172763" cy="6618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82"/>
              <p:cNvSpPr>
                <a:spLocks noChangeShapeType="1"/>
              </p:cNvSpPr>
              <p:nvPr/>
            </p:nvSpPr>
            <p:spPr bwMode="auto">
              <a:xfrm flipV="1">
                <a:off x="1255445" y="2707058"/>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83"/>
              <p:cNvSpPr>
                <a:spLocks noChangeShapeType="1"/>
              </p:cNvSpPr>
              <p:nvPr/>
            </p:nvSpPr>
            <p:spPr bwMode="auto">
              <a:xfrm>
                <a:off x="1265915" y="2781949"/>
                <a:ext cx="172763" cy="6792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184"/>
              <p:cNvSpPr>
                <a:spLocks noChangeShapeType="1"/>
              </p:cNvSpPr>
              <p:nvPr/>
            </p:nvSpPr>
            <p:spPr bwMode="auto">
              <a:xfrm flipV="1">
                <a:off x="1265915" y="2849873"/>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185"/>
              <p:cNvSpPr>
                <a:spLocks noChangeShapeType="1"/>
              </p:cNvSpPr>
              <p:nvPr/>
            </p:nvSpPr>
            <p:spPr bwMode="auto">
              <a:xfrm>
                <a:off x="1271151" y="2924764"/>
                <a:ext cx="80274" cy="5225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8" name="Line 187"/>
            <p:cNvSpPr>
              <a:spLocks noChangeShapeType="1"/>
            </p:cNvSpPr>
            <p:nvPr/>
          </p:nvSpPr>
          <p:spPr bwMode="auto">
            <a:xfrm flipH="1">
              <a:off x="2092461" y="3676649"/>
              <a:ext cx="5760" cy="37363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Rectangle 191"/>
            <p:cNvSpPr>
              <a:spLocks noChangeArrowheads="1"/>
            </p:cNvSpPr>
            <p:nvPr/>
          </p:nvSpPr>
          <p:spPr bwMode="auto">
            <a:xfrm>
              <a:off x="1745117" y="3333052"/>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9k</a:t>
              </a:r>
              <a:endParaRPr lang="en-US" sz="1600" dirty="0"/>
            </a:p>
          </p:txBody>
        </p:sp>
        <p:sp>
          <p:nvSpPr>
            <p:cNvPr id="110" name="Line 201"/>
            <p:cNvSpPr>
              <a:spLocks noChangeShapeType="1"/>
            </p:cNvSpPr>
            <p:nvPr/>
          </p:nvSpPr>
          <p:spPr bwMode="auto">
            <a:xfrm>
              <a:off x="1980235" y="4052816"/>
              <a:ext cx="218136"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202"/>
            <p:cNvSpPr>
              <a:spLocks noChangeShapeType="1"/>
            </p:cNvSpPr>
            <p:nvPr/>
          </p:nvSpPr>
          <p:spPr bwMode="auto">
            <a:xfrm>
              <a:off x="2036078" y="4113772"/>
              <a:ext cx="108195"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203"/>
            <p:cNvSpPr>
              <a:spLocks noChangeShapeType="1"/>
            </p:cNvSpPr>
            <p:nvPr/>
          </p:nvSpPr>
          <p:spPr bwMode="auto">
            <a:xfrm>
              <a:off x="2069235" y="4174732"/>
              <a:ext cx="54098"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04"/>
            <p:cNvSpPr>
              <a:spLocks noChangeShapeType="1"/>
            </p:cNvSpPr>
            <p:nvPr/>
          </p:nvSpPr>
          <p:spPr bwMode="auto">
            <a:xfrm>
              <a:off x="1918556" y="3023690"/>
              <a:ext cx="788217" cy="15309"/>
            </a:xfrm>
            <a:prstGeom prst="line">
              <a:avLst/>
            </a:prstGeom>
            <a:noFill/>
            <a:ln w="31750">
              <a:solidFill>
                <a:schemeClr val="tx2"/>
              </a:solidFill>
              <a:round/>
              <a:headEnd type="none"/>
              <a:tailEnd type="none"/>
            </a:ln>
            <a:extLst>
              <a:ext uri="{909E8E84-426E-40DD-AFC4-6F175D3DCCD1}">
                <a14:hiddenFill xmlns:a14="http://schemas.microsoft.com/office/drawing/2010/main">
                  <a:noFill/>
                </a14:hiddenFill>
              </a:ext>
            </a:extLst>
          </p:spPr>
          <p:txBody>
            <a:bodyPr/>
            <a:lstStyle/>
            <a:p>
              <a:endParaRPr lang="en-US"/>
            </a:p>
          </p:txBody>
        </p:sp>
        <p:sp>
          <p:nvSpPr>
            <p:cNvPr id="118" name="Text Box 520"/>
            <p:cNvSpPr txBox="1">
              <a:spLocks noChangeArrowheads="1"/>
            </p:cNvSpPr>
            <p:nvPr/>
          </p:nvSpPr>
          <p:spPr bwMode="auto">
            <a:xfrm>
              <a:off x="465614" y="3256562"/>
              <a:ext cx="434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smtClean="0"/>
                <a:t>5V</a:t>
              </a:r>
              <a:endParaRPr lang="en-US" sz="1600" b="1" dirty="0"/>
            </a:p>
          </p:txBody>
        </p:sp>
        <p:sp>
          <p:nvSpPr>
            <p:cNvPr id="119" name="Line 104"/>
            <p:cNvSpPr>
              <a:spLocks noChangeShapeType="1"/>
            </p:cNvSpPr>
            <p:nvPr/>
          </p:nvSpPr>
          <p:spPr bwMode="auto">
            <a:xfrm flipH="1">
              <a:off x="2109106" y="3023691"/>
              <a:ext cx="183" cy="19303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79"/>
            <p:cNvSpPr>
              <a:spLocks noChangeShapeType="1"/>
            </p:cNvSpPr>
            <p:nvPr/>
          </p:nvSpPr>
          <p:spPr bwMode="auto">
            <a:xfrm>
              <a:off x="2098465" y="3214156"/>
              <a:ext cx="82019" cy="5399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80"/>
            <p:cNvSpPr>
              <a:spLocks noChangeShapeType="1"/>
            </p:cNvSpPr>
            <p:nvPr/>
          </p:nvSpPr>
          <p:spPr bwMode="auto">
            <a:xfrm flipV="1">
              <a:off x="2002485" y="3268148"/>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81"/>
            <p:cNvSpPr>
              <a:spLocks noChangeShapeType="1"/>
            </p:cNvSpPr>
            <p:nvPr/>
          </p:nvSpPr>
          <p:spPr bwMode="auto">
            <a:xfrm>
              <a:off x="2012955" y="3343037"/>
              <a:ext cx="172763" cy="6618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82"/>
            <p:cNvSpPr>
              <a:spLocks noChangeShapeType="1"/>
            </p:cNvSpPr>
            <p:nvPr/>
          </p:nvSpPr>
          <p:spPr bwMode="auto">
            <a:xfrm flipV="1">
              <a:off x="2002485" y="3409220"/>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83"/>
            <p:cNvSpPr>
              <a:spLocks noChangeShapeType="1"/>
            </p:cNvSpPr>
            <p:nvPr/>
          </p:nvSpPr>
          <p:spPr bwMode="auto">
            <a:xfrm>
              <a:off x="2012955" y="3484111"/>
              <a:ext cx="172763" cy="6792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84"/>
            <p:cNvSpPr>
              <a:spLocks noChangeShapeType="1"/>
            </p:cNvSpPr>
            <p:nvPr/>
          </p:nvSpPr>
          <p:spPr bwMode="auto">
            <a:xfrm flipV="1">
              <a:off x="2012955" y="3552035"/>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85"/>
            <p:cNvSpPr>
              <a:spLocks noChangeShapeType="1"/>
            </p:cNvSpPr>
            <p:nvPr/>
          </p:nvSpPr>
          <p:spPr bwMode="auto">
            <a:xfrm>
              <a:off x="2018191" y="3626926"/>
              <a:ext cx="80274" cy="5225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Rectangle 191"/>
            <p:cNvSpPr>
              <a:spLocks noChangeArrowheads="1"/>
            </p:cNvSpPr>
            <p:nvPr/>
          </p:nvSpPr>
          <p:spPr bwMode="auto">
            <a:xfrm>
              <a:off x="1499220" y="2649589"/>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1k</a:t>
              </a:r>
              <a:endParaRPr lang="en-US" sz="1600" dirty="0"/>
            </a:p>
          </p:txBody>
        </p:sp>
        <p:sp>
          <p:nvSpPr>
            <p:cNvPr id="47" name="Line 104"/>
            <p:cNvSpPr>
              <a:spLocks noChangeShapeType="1"/>
            </p:cNvSpPr>
            <p:nvPr/>
          </p:nvSpPr>
          <p:spPr bwMode="auto">
            <a:xfrm>
              <a:off x="1123950" y="3009900"/>
              <a:ext cx="332769" cy="1985"/>
            </a:xfrm>
            <a:prstGeom prst="line">
              <a:avLst/>
            </a:prstGeom>
            <a:noFill/>
            <a:ln w="31750">
              <a:solidFill>
                <a:schemeClr val="tx2"/>
              </a:solidFill>
              <a:round/>
              <a:headEnd type="none"/>
              <a:tailEnd type="none"/>
            </a:ln>
            <a:extLst>
              <a:ext uri="{909E8E84-426E-40DD-AFC4-6F175D3DCCD1}">
                <a14:hiddenFill xmlns:a14="http://schemas.microsoft.com/office/drawing/2010/main">
                  <a:noFill/>
                </a14:hiddenFill>
              </a:ext>
            </a:extLst>
          </p:spPr>
          <p:txBody>
            <a:bodyPr/>
            <a:lstStyle/>
            <a:p>
              <a:endParaRPr lang="en-US"/>
            </a:p>
          </p:txBody>
        </p:sp>
        <p:sp>
          <p:nvSpPr>
            <p:cNvPr id="48" name="Oval 47"/>
            <p:cNvSpPr/>
            <p:nvPr/>
          </p:nvSpPr>
          <p:spPr>
            <a:xfrm>
              <a:off x="903179" y="3203205"/>
              <a:ext cx="443176" cy="4600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ne 187"/>
            <p:cNvSpPr>
              <a:spLocks noChangeShapeType="1"/>
            </p:cNvSpPr>
            <p:nvPr/>
          </p:nvSpPr>
          <p:spPr bwMode="auto">
            <a:xfrm>
              <a:off x="1133577" y="3679174"/>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87"/>
            <p:cNvSpPr>
              <a:spLocks noChangeShapeType="1"/>
            </p:cNvSpPr>
            <p:nvPr/>
          </p:nvSpPr>
          <p:spPr bwMode="auto">
            <a:xfrm>
              <a:off x="1127967" y="2994776"/>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04"/>
            <p:cNvSpPr>
              <a:spLocks noChangeShapeType="1"/>
            </p:cNvSpPr>
            <p:nvPr/>
          </p:nvSpPr>
          <p:spPr bwMode="auto">
            <a:xfrm>
              <a:off x="1117288" y="3882929"/>
              <a:ext cx="969564" cy="10284"/>
            </a:xfrm>
            <a:prstGeom prst="line">
              <a:avLst/>
            </a:prstGeom>
            <a:noFill/>
            <a:ln w="31750">
              <a:solidFill>
                <a:schemeClr val="tx2"/>
              </a:solidFill>
              <a:round/>
              <a:headEnd type="none"/>
              <a:tailEnd type="none"/>
            </a:ln>
            <a:extLst>
              <a:ext uri="{909E8E84-426E-40DD-AFC4-6F175D3DCCD1}">
                <a14:hiddenFill xmlns:a14="http://schemas.microsoft.com/office/drawing/2010/main">
                  <a:noFill/>
                </a14:hiddenFill>
              </a:ext>
            </a:extLst>
          </p:spPr>
          <p:txBody>
            <a:bodyPr/>
            <a:lstStyle/>
            <a:p>
              <a:endParaRPr lang="en-US"/>
            </a:p>
          </p:txBody>
        </p:sp>
        <p:sp>
          <p:nvSpPr>
            <p:cNvPr id="52" name="Rectangle 191"/>
            <p:cNvSpPr>
              <a:spLocks noChangeArrowheads="1"/>
            </p:cNvSpPr>
            <p:nvPr/>
          </p:nvSpPr>
          <p:spPr bwMode="auto">
            <a:xfrm>
              <a:off x="1082626" y="3233946"/>
              <a:ext cx="88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dirty="0" smtClean="0"/>
                <a:t>+</a:t>
              </a:r>
            </a:p>
            <a:p>
              <a:pPr algn="ctr"/>
              <a:r>
                <a:rPr lang="en-US" sz="1200" b="1" dirty="0" smtClean="0"/>
                <a:t>_</a:t>
              </a:r>
              <a:endParaRPr lang="en-US" sz="1200" dirty="0"/>
            </a:p>
          </p:txBody>
        </p:sp>
        <p:sp>
          <p:nvSpPr>
            <p:cNvPr id="53" name="Oval 52"/>
            <p:cNvSpPr/>
            <p:nvPr/>
          </p:nvSpPr>
          <p:spPr>
            <a:xfrm>
              <a:off x="2076450" y="2993572"/>
              <a:ext cx="62593" cy="7347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054679" y="3850822"/>
              <a:ext cx="62593" cy="7347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57"/>
          <p:cNvGrpSpPr/>
          <p:nvPr/>
        </p:nvGrpSpPr>
        <p:grpSpPr>
          <a:xfrm>
            <a:off x="3253963" y="1534465"/>
            <a:ext cx="3214425" cy="2642009"/>
            <a:chOff x="3502113" y="1534465"/>
            <a:chExt cx="3214425" cy="2642009"/>
          </a:xfrm>
        </p:grpSpPr>
        <p:grpSp>
          <p:nvGrpSpPr>
            <p:cNvPr id="6" name="Group 9"/>
            <p:cNvGrpSpPr/>
            <p:nvPr/>
          </p:nvGrpSpPr>
          <p:grpSpPr>
            <a:xfrm>
              <a:off x="5483261" y="1534465"/>
              <a:ext cx="1233277" cy="2434649"/>
              <a:chOff x="5742321" y="3306726"/>
              <a:chExt cx="1407240" cy="2434649"/>
            </a:xfrm>
          </p:grpSpPr>
          <p:sp>
            <p:nvSpPr>
              <p:cNvPr id="57" name="Text Box 4"/>
              <p:cNvSpPr txBox="1">
                <a:spLocks noChangeArrowheads="1"/>
              </p:cNvSpPr>
              <p:nvPr/>
            </p:nvSpPr>
            <p:spPr bwMode="auto">
              <a:xfrm>
                <a:off x="6016994" y="3317358"/>
                <a:ext cx="1132567" cy="2424017"/>
              </a:xfrm>
              <a:prstGeom prst="rect">
                <a:avLst/>
              </a:prstGeom>
              <a:solidFill>
                <a:srgbClr val="66CC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pitchFamily="34" charset="0"/>
                  </a:rPr>
                  <a:t>Arduino</a:t>
                </a:r>
                <a:endParaRPr kumimoji="0" lang="en-US" sz="2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UNO</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3"/>
              <p:cNvSpPr>
                <a:spLocks noChangeArrowheads="1"/>
              </p:cNvSpPr>
              <p:nvPr/>
            </p:nvSpPr>
            <p:spPr bwMode="auto">
              <a:xfrm>
                <a:off x="6016994" y="3306726"/>
                <a:ext cx="1127886" cy="2424446"/>
              </a:xfrm>
              <a:prstGeom prst="rect">
                <a:avLst/>
              </a:pr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Text Box 5"/>
              <p:cNvSpPr txBox="1">
                <a:spLocks noChangeArrowheads="1"/>
              </p:cNvSpPr>
              <p:nvPr/>
            </p:nvSpPr>
            <p:spPr bwMode="auto">
              <a:xfrm>
                <a:off x="5999122" y="4128093"/>
                <a:ext cx="609973" cy="1508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A0</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A1</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A2</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A3</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A4</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A5</a:t>
                </a:r>
                <a:endParaRPr kumimoji="0" lang="en-US" sz="1600" b="1" i="0" u="none" strike="noStrike" cap="none" normalizeH="0" baseline="0" dirty="0" smtClean="0">
                  <a:ln>
                    <a:noFill/>
                  </a:ln>
                  <a:solidFill>
                    <a:schemeClr val="tx1"/>
                  </a:solidFill>
                  <a:effectLst/>
                  <a:latin typeface="+mj-lt"/>
                  <a:cs typeface="Arial" pitchFamily="34" charset="0"/>
                </a:endParaRPr>
              </a:p>
            </p:txBody>
          </p:sp>
          <p:sp>
            <p:nvSpPr>
              <p:cNvPr id="60" name="Line 104"/>
              <p:cNvSpPr>
                <a:spLocks noChangeShapeType="1"/>
              </p:cNvSpPr>
              <p:nvPr/>
            </p:nvSpPr>
            <p:spPr bwMode="auto">
              <a:xfrm flipV="1">
                <a:off x="5774071" y="42946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04"/>
              <p:cNvSpPr>
                <a:spLocks noChangeShapeType="1"/>
              </p:cNvSpPr>
              <p:nvPr/>
            </p:nvSpPr>
            <p:spPr bwMode="auto">
              <a:xfrm flipV="1">
                <a:off x="5761371" y="45423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04"/>
              <p:cNvSpPr>
                <a:spLocks noChangeShapeType="1"/>
              </p:cNvSpPr>
              <p:nvPr/>
            </p:nvSpPr>
            <p:spPr bwMode="auto">
              <a:xfrm flipV="1">
                <a:off x="5755021" y="50376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04"/>
              <p:cNvSpPr>
                <a:spLocks noChangeShapeType="1"/>
              </p:cNvSpPr>
              <p:nvPr/>
            </p:nvSpPr>
            <p:spPr bwMode="auto">
              <a:xfrm flipV="1">
                <a:off x="5742321" y="5285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04"/>
              <p:cNvSpPr>
                <a:spLocks noChangeShapeType="1"/>
              </p:cNvSpPr>
              <p:nvPr/>
            </p:nvSpPr>
            <p:spPr bwMode="auto">
              <a:xfrm flipV="1">
                <a:off x="5742321" y="5539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64"/>
            <p:cNvGrpSpPr/>
            <p:nvPr/>
          </p:nvGrpSpPr>
          <p:grpSpPr>
            <a:xfrm rot="16200000">
              <a:off x="4628536" y="2786874"/>
              <a:ext cx="188469" cy="465020"/>
              <a:chOff x="1255445" y="2511994"/>
              <a:chExt cx="188469" cy="465020"/>
            </a:xfrm>
          </p:grpSpPr>
          <p:sp>
            <p:nvSpPr>
              <p:cNvPr id="66" name="Line 179"/>
              <p:cNvSpPr>
                <a:spLocks noChangeShapeType="1"/>
              </p:cNvSpPr>
              <p:nvPr/>
            </p:nvSpPr>
            <p:spPr bwMode="auto">
              <a:xfrm>
                <a:off x="1351425" y="2511994"/>
                <a:ext cx="82019" cy="5399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80"/>
              <p:cNvSpPr>
                <a:spLocks noChangeShapeType="1"/>
              </p:cNvSpPr>
              <p:nvPr/>
            </p:nvSpPr>
            <p:spPr bwMode="auto">
              <a:xfrm flipV="1">
                <a:off x="1255445" y="2565986"/>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181"/>
              <p:cNvSpPr>
                <a:spLocks noChangeShapeType="1"/>
              </p:cNvSpPr>
              <p:nvPr/>
            </p:nvSpPr>
            <p:spPr bwMode="auto">
              <a:xfrm>
                <a:off x="1265915" y="2640875"/>
                <a:ext cx="172763" cy="6618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182"/>
              <p:cNvSpPr>
                <a:spLocks noChangeShapeType="1"/>
              </p:cNvSpPr>
              <p:nvPr/>
            </p:nvSpPr>
            <p:spPr bwMode="auto">
              <a:xfrm flipV="1">
                <a:off x="1255445" y="2707058"/>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183"/>
              <p:cNvSpPr>
                <a:spLocks noChangeShapeType="1"/>
              </p:cNvSpPr>
              <p:nvPr/>
            </p:nvSpPr>
            <p:spPr bwMode="auto">
              <a:xfrm>
                <a:off x="1265915" y="2781949"/>
                <a:ext cx="172763" cy="6792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184"/>
              <p:cNvSpPr>
                <a:spLocks noChangeShapeType="1"/>
              </p:cNvSpPr>
              <p:nvPr/>
            </p:nvSpPr>
            <p:spPr bwMode="auto">
              <a:xfrm flipV="1">
                <a:off x="1265915" y="2849873"/>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185"/>
              <p:cNvSpPr>
                <a:spLocks noChangeShapeType="1"/>
              </p:cNvSpPr>
              <p:nvPr/>
            </p:nvSpPr>
            <p:spPr bwMode="auto">
              <a:xfrm>
                <a:off x="1271151" y="2924764"/>
                <a:ext cx="80274" cy="5225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3" name="Line 187"/>
            <p:cNvSpPr>
              <a:spLocks noChangeShapeType="1"/>
            </p:cNvSpPr>
            <p:nvPr/>
          </p:nvSpPr>
          <p:spPr bwMode="auto">
            <a:xfrm flipH="1">
              <a:off x="5128960" y="3676649"/>
              <a:ext cx="5760" cy="37363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Rectangle 191"/>
            <p:cNvSpPr>
              <a:spLocks noChangeArrowheads="1"/>
            </p:cNvSpPr>
            <p:nvPr/>
          </p:nvSpPr>
          <p:spPr bwMode="auto">
            <a:xfrm>
              <a:off x="4781616" y="3333052"/>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2k</a:t>
              </a:r>
              <a:endParaRPr lang="en-US" sz="1600" dirty="0"/>
            </a:p>
          </p:txBody>
        </p:sp>
        <p:sp>
          <p:nvSpPr>
            <p:cNvPr id="75" name="Line 201"/>
            <p:cNvSpPr>
              <a:spLocks noChangeShapeType="1"/>
            </p:cNvSpPr>
            <p:nvPr/>
          </p:nvSpPr>
          <p:spPr bwMode="auto">
            <a:xfrm>
              <a:off x="5016734" y="4052816"/>
              <a:ext cx="218136"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202"/>
            <p:cNvSpPr>
              <a:spLocks noChangeShapeType="1"/>
            </p:cNvSpPr>
            <p:nvPr/>
          </p:nvSpPr>
          <p:spPr bwMode="auto">
            <a:xfrm>
              <a:off x="5072577" y="4113772"/>
              <a:ext cx="108195"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203"/>
            <p:cNvSpPr>
              <a:spLocks noChangeShapeType="1"/>
            </p:cNvSpPr>
            <p:nvPr/>
          </p:nvSpPr>
          <p:spPr bwMode="auto">
            <a:xfrm>
              <a:off x="5105734" y="4174732"/>
              <a:ext cx="54098"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04"/>
            <p:cNvSpPr>
              <a:spLocks noChangeShapeType="1"/>
            </p:cNvSpPr>
            <p:nvPr/>
          </p:nvSpPr>
          <p:spPr bwMode="auto">
            <a:xfrm>
              <a:off x="4955055" y="3023690"/>
              <a:ext cx="788217" cy="15309"/>
            </a:xfrm>
            <a:prstGeom prst="line">
              <a:avLst/>
            </a:prstGeom>
            <a:noFill/>
            <a:ln w="31750">
              <a:solidFill>
                <a:schemeClr val="tx2"/>
              </a:solidFill>
              <a:round/>
              <a:headEnd type="none"/>
              <a:tailEnd type="none"/>
            </a:ln>
            <a:extLst>
              <a:ext uri="{909E8E84-426E-40DD-AFC4-6F175D3DCCD1}">
                <a14:hiddenFill xmlns:a14="http://schemas.microsoft.com/office/drawing/2010/main">
                  <a:noFill/>
                </a14:hiddenFill>
              </a:ext>
            </a:extLst>
          </p:spPr>
          <p:txBody>
            <a:bodyPr/>
            <a:lstStyle/>
            <a:p>
              <a:endParaRPr lang="en-US"/>
            </a:p>
          </p:txBody>
        </p:sp>
        <p:sp>
          <p:nvSpPr>
            <p:cNvPr id="79" name="Text Box 520"/>
            <p:cNvSpPr txBox="1">
              <a:spLocks noChangeArrowheads="1"/>
            </p:cNvSpPr>
            <p:nvPr/>
          </p:nvSpPr>
          <p:spPr bwMode="auto">
            <a:xfrm>
              <a:off x="3502113" y="3256562"/>
              <a:ext cx="434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smtClean="0"/>
                <a:t>5V</a:t>
              </a:r>
              <a:endParaRPr lang="en-US" sz="1600" b="1" dirty="0"/>
            </a:p>
          </p:txBody>
        </p:sp>
        <p:sp>
          <p:nvSpPr>
            <p:cNvPr id="80" name="Line 104"/>
            <p:cNvSpPr>
              <a:spLocks noChangeShapeType="1"/>
            </p:cNvSpPr>
            <p:nvPr/>
          </p:nvSpPr>
          <p:spPr bwMode="auto">
            <a:xfrm flipH="1">
              <a:off x="5145605" y="3023691"/>
              <a:ext cx="183" cy="19303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179"/>
            <p:cNvSpPr>
              <a:spLocks noChangeShapeType="1"/>
            </p:cNvSpPr>
            <p:nvPr/>
          </p:nvSpPr>
          <p:spPr bwMode="auto">
            <a:xfrm>
              <a:off x="5134964" y="3214156"/>
              <a:ext cx="82019" cy="5399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180"/>
            <p:cNvSpPr>
              <a:spLocks noChangeShapeType="1"/>
            </p:cNvSpPr>
            <p:nvPr/>
          </p:nvSpPr>
          <p:spPr bwMode="auto">
            <a:xfrm flipV="1">
              <a:off x="5038984" y="3268148"/>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181"/>
            <p:cNvSpPr>
              <a:spLocks noChangeShapeType="1"/>
            </p:cNvSpPr>
            <p:nvPr/>
          </p:nvSpPr>
          <p:spPr bwMode="auto">
            <a:xfrm>
              <a:off x="5049454" y="3343037"/>
              <a:ext cx="172763" cy="6618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82"/>
            <p:cNvSpPr>
              <a:spLocks noChangeShapeType="1"/>
            </p:cNvSpPr>
            <p:nvPr/>
          </p:nvSpPr>
          <p:spPr bwMode="auto">
            <a:xfrm flipV="1">
              <a:off x="5038984" y="3409220"/>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183"/>
            <p:cNvSpPr>
              <a:spLocks noChangeShapeType="1"/>
            </p:cNvSpPr>
            <p:nvPr/>
          </p:nvSpPr>
          <p:spPr bwMode="auto">
            <a:xfrm>
              <a:off x="5049454" y="3484111"/>
              <a:ext cx="172763" cy="6792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184"/>
            <p:cNvSpPr>
              <a:spLocks noChangeShapeType="1"/>
            </p:cNvSpPr>
            <p:nvPr/>
          </p:nvSpPr>
          <p:spPr bwMode="auto">
            <a:xfrm flipV="1">
              <a:off x="5049454" y="3552035"/>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185"/>
            <p:cNvSpPr>
              <a:spLocks noChangeShapeType="1"/>
            </p:cNvSpPr>
            <p:nvPr/>
          </p:nvSpPr>
          <p:spPr bwMode="auto">
            <a:xfrm>
              <a:off x="5054690" y="3626926"/>
              <a:ext cx="80274" cy="5225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Rectangle 191"/>
            <p:cNvSpPr>
              <a:spLocks noChangeArrowheads="1"/>
            </p:cNvSpPr>
            <p:nvPr/>
          </p:nvSpPr>
          <p:spPr bwMode="auto">
            <a:xfrm>
              <a:off x="4535719" y="2649589"/>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8k</a:t>
              </a:r>
              <a:endParaRPr lang="en-US" sz="1600" dirty="0"/>
            </a:p>
          </p:txBody>
        </p:sp>
        <p:sp>
          <p:nvSpPr>
            <p:cNvPr id="89" name="Line 104"/>
            <p:cNvSpPr>
              <a:spLocks noChangeShapeType="1"/>
            </p:cNvSpPr>
            <p:nvPr/>
          </p:nvSpPr>
          <p:spPr bwMode="auto">
            <a:xfrm>
              <a:off x="4160449" y="3009900"/>
              <a:ext cx="332769" cy="1985"/>
            </a:xfrm>
            <a:prstGeom prst="line">
              <a:avLst/>
            </a:prstGeom>
            <a:noFill/>
            <a:ln w="31750">
              <a:solidFill>
                <a:schemeClr val="tx2"/>
              </a:solidFill>
              <a:round/>
              <a:headEnd type="none"/>
              <a:tailEnd type="none"/>
            </a:ln>
            <a:extLst>
              <a:ext uri="{909E8E84-426E-40DD-AFC4-6F175D3DCCD1}">
                <a14:hiddenFill xmlns:a14="http://schemas.microsoft.com/office/drawing/2010/main">
                  <a:noFill/>
                </a14:hiddenFill>
              </a:ext>
            </a:extLst>
          </p:spPr>
          <p:txBody>
            <a:bodyPr/>
            <a:lstStyle/>
            <a:p>
              <a:endParaRPr lang="en-US"/>
            </a:p>
          </p:txBody>
        </p:sp>
        <p:sp>
          <p:nvSpPr>
            <p:cNvPr id="90" name="Oval 89"/>
            <p:cNvSpPr/>
            <p:nvPr/>
          </p:nvSpPr>
          <p:spPr>
            <a:xfrm>
              <a:off x="3939678" y="3203205"/>
              <a:ext cx="443176" cy="4600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ine 187"/>
            <p:cNvSpPr>
              <a:spLocks noChangeShapeType="1"/>
            </p:cNvSpPr>
            <p:nvPr/>
          </p:nvSpPr>
          <p:spPr bwMode="auto">
            <a:xfrm>
              <a:off x="4170076" y="3679174"/>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187"/>
            <p:cNvSpPr>
              <a:spLocks noChangeShapeType="1"/>
            </p:cNvSpPr>
            <p:nvPr/>
          </p:nvSpPr>
          <p:spPr bwMode="auto">
            <a:xfrm>
              <a:off x="4164466" y="2994776"/>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104"/>
            <p:cNvSpPr>
              <a:spLocks noChangeShapeType="1"/>
            </p:cNvSpPr>
            <p:nvPr/>
          </p:nvSpPr>
          <p:spPr bwMode="auto">
            <a:xfrm>
              <a:off x="4153787" y="3882929"/>
              <a:ext cx="969564" cy="10284"/>
            </a:xfrm>
            <a:prstGeom prst="line">
              <a:avLst/>
            </a:prstGeom>
            <a:noFill/>
            <a:ln w="31750">
              <a:solidFill>
                <a:schemeClr val="tx2"/>
              </a:solidFill>
              <a:round/>
              <a:headEnd type="none"/>
              <a:tailEnd type="none"/>
            </a:ln>
            <a:extLst>
              <a:ext uri="{909E8E84-426E-40DD-AFC4-6F175D3DCCD1}">
                <a14:hiddenFill xmlns:a14="http://schemas.microsoft.com/office/drawing/2010/main">
                  <a:noFill/>
                </a14:hiddenFill>
              </a:ext>
            </a:extLst>
          </p:spPr>
          <p:txBody>
            <a:bodyPr/>
            <a:lstStyle/>
            <a:p>
              <a:endParaRPr lang="en-US"/>
            </a:p>
          </p:txBody>
        </p:sp>
        <p:sp>
          <p:nvSpPr>
            <p:cNvPr id="94" name="Rectangle 191"/>
            <p:cNvSpPr>
              <a:spLocks noChangeArrowheads="1"/>
            </p:cNvSpPr>
            <p:nvPr/>
          </p:nvSpPr>
          <p:spPr bwMode="auto">
            <a:xfrm>
              <a:off x="4119125" y="3233946"/>
              <a:ext cx="88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200" b="1" dirty="0" smtClean="0"/>
                <a:t>+</a:t>
              </a:r>
            </a:p>
            <a:p>
              <a:pPr algn="ctr"/>
              <a:r>
                <a:rPr lang="en-US" sz="1200" b="1" dirty="0" smtClean="0"/>
                <a:t>_</a:t>
              </a:r>
              <a:endParaRPr lang="en-US" sz="1200" dirty="0"/>
            </a:p>
          </p:txBody>
        </p:sp>
        <p:sp>
          <p:nvSpPr>
            <p:cNvPr id="95" name="Oval 94"/>
            <p:cNvSpPr/>
            <p:nvPr/>
          </p:nvSpPr>
          <p:spPr>
            <a:xfrm>
              <a:off x="5112949" y="2993572"/>
              <a:ext cx="62593" cy="7347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091178" y="3850822"/>
              <a:ext cx="62593" cy="7347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80"/>
          <p:cNvGrpSpPr/>
          <p:nvPr/>
        </p:nvGrpSpPr>
        <p:grpSpPr>
          <a:xfrm>
            <a:off x="6732768" y="1568971"/>
            <a:ext cx="2304275" cy="2434649"/>
            <a:chOff x="6732768" y="1568971"/>
            <a:chExt cx="2304275" cy="2434649"/>
          </a:xfrm>
        </p:grpSpPr>
        <p:grpSp>
          <p:nvGrpSpPr>
            <p:cNvPr id="17" name="Group 9"/>
            <p:cNvGrpSpPr/>
            <p:nvPr/>
          </p:nvGrpSpPr>
          <p:grpSpPr>
            <a:xfrm>
              <a:off x="7803766" y="1568971"/>
              <a:ext cx="1233277" cy="2434649"/>
              <a:chOff x="5742321" y="3306726"/>
              <a:chExt cx="1407240" cy="2434649"/>
            </a:xfrm>
          </p:grpSpPr>
          <p:sp>
            <p:nvSpPr>
              <p:cNvPr id="98" name="Text Box 4"/>
              <p:cNvSpPr txBox="1">
                <a:spLocks noChangeArrowheads="1"/>
              </p:cNvSpPr>
              <p:nvPr/>
            </p:nvSpPr>
            <p:spPr bwMode="auto">
              <a:xfrm>
                <a:off x="6016994" y="3317358"/>
                <a:ext cx="1132567" cy="2424017"/>
              </a:xfrm>
              <a:prstGeom prst="rect">
                <a:avLst/>
              </a:prstGeom>
              <a:solidFill>
                <a:srgbClr val="66CC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pitchFamily="34" charset="0"/>
                  </a:rPr>
                  <a:t>Arduino</a:t>
                </a:r>
                <a:endParaRPr kumimoji="0" lang="en-US" sz="2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Arial" pitchFamily="34" charset="0"/>
                  </a:rPr>
                  <a:t>UNO</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Rectangle 3"/>
              <p:cNvSpPr>
                <a:spLocks noChangeArrowheads="1"/>
              </p:cNvSpPr>
              <p:nvPr/>
            </p:nvSpPr>
            <p:spPr bwMode="auto">
              <a:xfrm>
                <a:off x="6016994" y="3306726"/>
                <a:ext cx="1127886" cy="2424446"/>
              </a:xfrm>
              <a:prstGeom prst="rect">
                <a:avLst/>
              </a:pr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Text Box 5"/>
              <p:cNvSpPr txBox="1">
                <a:spLocks noChangeArrowheads="1"/>
              </p:cNvSpPr>
              <p:nvPr/>
            </p:nvSpPr>
            <p:spPr bwMode="auto">
              <a:xfrm>
                <a:off x="5999122" y="4128093"/>
                <a:ext cx="609973" cy="1508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A0</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A1</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A2</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A3</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A4</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A5</a:t>
                </a:r>
                <a:endParaRPr kumimoji="0" lang="en-US" sz="1600" b="1" i="0" u="none" strike="noStrike" cap="none" normalizeH="0" baseline="0" dirty="0" smtClean="0">
                  <a:ln>
                    <a:noFill/>
                  </a:ln>
                  <a:solidFill>
                    <a:schemeClr val="tx1"/>
                  </a:solidFill>
                  <a:effectLst/>
                  <a:latin typeface="+mj-lt"/>
                  <a:cs typeface="Arial" pitchFamily="34" charset="0"/>
                </a:endParaRPr>
              </a:p>
            </p:txBody>
          </p:sp>
          <p:sp>
            <p:nvSpPr>
              <p:cNvPr id="113" name="Line 104"/>
              <p:cNvSpPr>
                <a:spLocks noChangeShapeType="1"/>
              </p:cNvSpPr>
              <p:nvPr/>
            </p:nvSpPr>
            <p:spPr bwMode="auto">
              <a:xfrm flipV="1">
                <a:off x="5774071" y="42946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04"/>
              <p:cNvSpPr>
                <a:spLocks noChangeShapeType="1"/>
              </p:cNvSpPr>
              <p:nvPr/>
            </p:nvSpPr>
            <p:spPr bwMode="auto">
              <a:xfrm flipV="1">
                <a:off x="5761371" y="45423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04"/>
              <p:cNvSpPr>
                <a:spLocks noChangeShapeType="1"/>
              </p:cNvSpPr>
              <p:nvPr/>
            </p:nvSpPr>
            <p:spPr bwMode="auto">
              <a:xfrm flipV="1">
                <a:off x="5755021" y="50376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04"/>
              <p:cNvSpPr>
                <a:spLocks noChangeShapeType="1"/>
              </p:cNvSpPr>
              <p:nvPr/>
            </p:nvSpPr>
            <p:spPr bwMode="auto">
              <a:xfrm flipV="1">
                <a:off x="5742321" y="5285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04"/>
              <p:cNvSpPr>
                <a:spLocks noChangeShapeType="1"/>
              </p:cNvSpPr>
              <p:nvPr/>
            </p:nvSpPr>
            <p:spPr bwMode="auto">
              <a:xfrm flipV="1">
                <a:off x="5742321" y="5539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9" name="Line 104"/>
            <p:cNvSpPr>
              <a:spLocks noChangeShapeType="1"/>
            </p:cNvSpPr>
            <p:nvPr/>
          </p:nvSpPr>
          <p:spPr bwMode="auto">
            <a:xfrm>
              <a:off x="7461849" y="3071004"/>
              <a:ext cx="601928" cy="2501"/>
            </a:xfrm>
            <a:prstGeom prst="line">
              <a:avLst/>
            </a:prstGeom>
            <a:noFill/>
            <a:ln w="31750">
              <a:solidFill>
                <a:schemeClr val="tx2"/>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140" name="Text Box 520"/>
            <p:cNvSpPr txBox="1">
              <a:spLocks noChangeArrowheads="1"/>
            </p:cNvSpPr>
            <p:nvPr/>
          </p:nvSpPr>
          <p:spPr bwMode="auto">
            <a:xfrm>
              <a:off x="7116580" y="2014360"/>
              <a:ext cx="434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smtClean="0"/>
                <a:t>5V</a:t>
              </a:r>
              <a:endParaRPr lang="en-US" sz="1600" b="1" dirty="0"/>
            </a:p>
          </p:txBody>
        </p:sp>
        <p:sp>
          <p:nvSpPr>
            <p:cNvPr id="159" name="Line 179"/>
            <p:cNvSpPr>
              <a:spLocks noChangeShapeType="1"/>
            </p:cNvSpPr>
            <p:nvPr/>
          </p:nvSpPr>
          <p:spPr bwMode="auto">
            <a:xfrm>
              <a:off x="7377479" y="2865412"/>
              <a:ext cx="82019" cy="5399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180"/>
            <p:cNvSpPr>
              <a:spLocks noChangeShapeType="1"/>
            </p:cNvSpPr>
            <p:nvPr/>
          </p:nvSpPr>
          <p:spPr bwMode="auto">
            <a:xfrm flipV="1">
              <a:off x="7281499" y="2919404"/>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181"/>
            <p:cNvSpPr>
              <a:spLocks noChangeShapeType="1"/>
            </p:cNvSpPr>
            <p:nvPr/>
          </p:nvSpPr>
          <p:spPr bwMode="auto">
            <a:xfrm>
              <a:off x="7291969" y="2994293"/>
              <a:ext cx="172763" cy="6618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182"/>
            <p:cNvSpPr>
              <a:spLocks noChangeShapeType="1"/>
            </p:cNvSpPr>
            <p:nvPr/>
          </p:nvSpPr>
          <p:spPr bwMode="auto">
            <a:xfrm flipV="1">
              <a:off x="7281499" y="3060476"/>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183"/>
            <p:cNvSpPr>
              <a:spLocks noChangeShapeType="1"/>
            </p:cNvSpPr>
            <p:nvPr/>
          </p:nvSpPr>
          <p:spPr bwMode="auto">
            <a:xfrm>
              <a:off x="7291969" y="3135367"/>
              <a:ext cx="172763" cy="6792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184"/>
            <p:cNvSpPr>
              <a:spLocks noChangeShapeType="1"/>
            </p:cNvSpPr>
            <p:nvPr/>
          </p:nvSpPr>
          <p:spPr bwMode="auto">
            <a:xfrm flipV="1">
              <a:off x="7291969" y="3203291"/>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185"/>
            <p:cNvSpPr>
              <a:spLocks noChangeShapeType="1"/>
            </p:cNvSpPr>
            <p:nvPr/>
          </p:nvSpPr>
          <p:spPr bwMode="auto">
            <a:xfrm>
              <a:off x="7297205" y="3278182"/>
              <a:ext cx="80274" cy="5225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187"/>
            <p:cNvSpPr>
              <a:spLocks noChangeShapeType="1"/>
            </p:cNvSpPr>
            <p:nvPr/>
          </p:nvSpPr>
          <p:spPr bwMode="auto">
            <a:xfrm>
              <a:off x="7377479" y="3330431"/>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Rectangle 191"/>
            <p:cNvSpPr>
              <a:spLocks noChangeArrowheads="1"/>
            </p:cNvSpPr>
            <p:nvPr/>
          </p:nvSpPr>
          <p:spPr bwMode="auto">
            <a:xfrm>
              <a:off x="6732768" y="2793247"/>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4k</a:t>
              </a:r>
              <a:endParaRPr lang="en-US" sz="1600" dirty="0"/>
            </a:p>
          </p:txBody>
        </p:sp>
        <p:sp>
          <p:nvSpPr>
            <p:cNvPr id="168" name="Line 201"/>
            <p:cNvSpPr>
              <a:spLocks noChangeShapeType="1"/>
            </p:cNvSpPr>
            <p:nvPr/>
          </p:nvSpPr>
          <p:spPr bwMode="auto">
            <a:xfrm>
              <a:off x="7265793" y="3525495"/>
              <a:ext cx="218136"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202"/>
            <p:cNvSpPr>
              <a:spLocks noChangeShapeType="1"/>
            </p:cNvSpPr>
            <p:nvPr/>
          </p:nvSpPr>
          <p:spPr bwMode="auto">
            <a:xfrm>
              <a:off x="7321636" y="3586451"/>
              <a:ext cx="108195"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203"/>
            <p:cNvSpPr>
              <a:spLocks noChangeShapeType="1"/>
            </p:cNvSpPr>
            <p:nvPr/>
          </p:nvSpPr>
          <p:spPr bwMode="auto">
            <a:xfrm>
              <a:off x="7354793" y="3647411"/>
              <a:ext cx="54098"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517"/>
            <p:cNvSpPr>
              <a:spLocks noChangeShapeType="1"/>
            </p:cNvSpPr>
            <p:nvPr/>
          </p:nvSpPr>
          <p:spPr bwMode="auto">
            <a:xfrm>
              <a:off x="7302097" y="2457205"/>
              <a:ext cx="15179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518"/>
            <p:cNvSpPr>
              <a:spLocks noChangeShapeType="1"/>
            </p:cNvSpPr>
            <p:nvPr/>
          </p:nvSpPr>
          <p:spPr bwMode="auto">
            <a:xfrm flipV="1">
              <a:off x="7302097" y="2357932"/>
              <a:ext cx="68044"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519"/>
            <p:cNvSpPr>
              <a:spLocks noChangeShapeType="1"/>
            </p:cNvSpPr>
            <p:nvPr/>
          </p:nvSpPr>
          <p:spPr bwMode="auto">
            <a:xfrm>
              <a:off x="7370139" y="2357932"/>
              <a:ext cx="83746"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104"/>
            <p:cNvSpPr>
              <a:spLocks noChangeShapeType="1"/>
            </p:cNvSpPr>
            <p:nvPr/>
          </p:nvSpPr>
          <p:spPr bwMode="auto">
            <a:xfrm>
              <a:off x="7377778" y="2460799"/>
              <a:ext cx="10722" cy="41598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eft Brace 175"/>
            <p:cNvSpPr/>
            <p:nvPr/>
          </p:nvSpPr>
          <p:spPr>
            <a:xfrm>
              <a:off x="7013275" y="2821383"/>
              <a:ext cx="148958" cy="22399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Left Brace 177"/>
            <p:cNvSpPr/>
            <p:nvPr/>
          </p:nvSpPr>
          <p:spPr>
            <a:xfrm>
              <a:off x="7012708" y="3065563"/>
              <a:ext cx="148958" cy="22399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Rectangle 191"/>
            <p:cNvSpPr>
              <a:spLocks noChangeArrowheads="1"/>
            </p:cNvSpPr>
            <p:nvPr/>
          </p:nvSpPr>
          <p:spPr bwMode="auto">
            <a:xfrm>
              <a:off x="6735600" y="3030629"/>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6k</a:t>
              </a:r>
              <a:endParaRPr lang="en-US" sz="1600" dirty="0"/>
            </a:p>
          </p:txBody>
        </p:sp>
        <p:sp>
          <p:nvSpPr>
            <p:cNvPr id="180" name="Rectangle 191"/>
            <p:cNvSpPr>
              <a:spLocks noChangeArrowheads="1"/>
            </p:cNvSpPr>
            <p:nvPr/>
          </p:nvSpPr>
          <p:spPr bwMode="auto">
            <a:xfrm>
              <a:off x="6970149" y="3717278"/>
              <a:ext cx="7934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(10k pot)</a:t>
              </a:r>
              <a:endParaRPr lang="en-US" sz="1600" dirty="0"/>
            </a:p>
          </p:txBody>
        </p:sp>
      </p:grpSp>
      <p:sp>
        <p:nvSpPr>
          <p:cNvPr id="183" name="Rectangle 182"/>
          <p:cNvSpPr/>
          <p:nvPr/>
        </p:nvSpPr>
        <p:spPr>
          <a:xfrm>
            <a:off x="231569" y="4516329"/>
            <a:ext cx="3448380" cy="1015663"/>
          </a:xfrm>
          <a:prstGeom prst="rect">
            <a:avLst/>
          </a:prstGeom>
          <a:ln w="28575">
            <a:solidFill>
              <a:schemeClr val="accent2"/>
            </a:solidFill>
          </a:ln>
        </p:spPr>
        <p:txBody>
          <a:bodyPr wrap="none">
            <a:spAutoFit/>
          </a:bodyPr>
          <a:lstStyle/>
          <a:p>
            <a:r>
              <a:rPr lang="en-US" sz="2000" b="1" dirty="0" smtClean="0">
                <a:solidFill>
                  <a:schemeClr val="accent2"/>
                </a:solidFill>
              </a:rPr>
              <a:t>analog input voltage = ______</a:t>
            </a:r>
          </a:p>
          <a:p>
            <a:r>
              <a:rPr lang="en-US" sz="2000" b="1" dirty="0" smtClean="0">
                <a:solidFill>
                  <a:schemeClr val="accent2"/>
                </a:solidFill>
              </a:rPr>
              <a:t>value = __________ (base 10)</a:t>
            </a:r>
          </a:p>
          <a:p>
            <a:r>
              <a:rPr lang="en-US" sz="2000" b="1" dirty="0" smtClean="0">
                <a:solidFill>
                  <a:schemeClr val="accent2"/>
                </a:solidFill>
              </a:rPr>
              <a:t>value = __________ (base 2) </a:t>
            </a:r>
            <a:endParaRPr lang="en-US" sz="2000" b="1" dirty="0"/>
          </a:p>
        </p:txBody>
      </p:sp>
      <p:sp>
        <p:nvSpPr>
          <p:cNvPr id="184" name="Rectangle 183"/>
          <p:cNvSpPr/>
          <p:nvPr/>
        </p:nvSpPr>
        <p:spPr>
          <a:xfrm>
            <a:off x="2991839" y="5680412"/>
            <a:ext cx="3448380" cy="1015663"/>
          </a:xfrm>
          <a:prstGeom prst="rect">
            <a:avLst/>
          </a:prstGeom>
          <a:ln w="28575">
            <a:solidFill>
              <a:schemeClr val="accent2"/>
            </a:solidFill>
          </a:ln>
        </p:spPr>
        <p:txBody>
          <a:bodyPr wrap="none">
            <a:spAutoFit/>
          </a:bodyPr>
          <a:lstStyle/>
          <a:p>
            <a:r>
              <a:rPr lang="en-US" sz="2000" b="1" dirty="0" smtClean="0">
                <a:solidFill>
                  <a:schemeClr val="accent2"/>
                </a:solidFill>
              </a:rPr>
              <a:t>analog input voltage = ______</a:t>
            </a:r>
          </a:p>
          <a:p>
            <a:r>
              <a:rPr lang="en-US" sz="2000" b="1" dirty="0" smtClean="0">
                <a:solidFill>
                  <a:schemeClr val="accent2"/>
                </a:solidFill>
              </a:rPr>
              <a:t>value = __________ (base 10)</a:t>
            </a:r>
          </a:p>
          <a:p>
            <a:r>
              <a:rPr lang="en-US" sz="2000" b="1" dirty="0" smtClean="0">
                <a:solidFill>
                  <a:schemeClr val="accent2"/>
                </a:solidFill>
              </a:rPr>
              <a:t>value = __________ (base 2) </a:t>
            </a:r>
            <a:endParaRPr lang="en-US" sz="2000" b="1" dirty="0"/>
          </a:p>
        </p:txBody>
      </p:sp>
      <p:sp>
        <p:nvSpPr>
          <p:cNvPr id="185" name="Rectangle 184"/>
          <p:cNvSpPr/>
          <p:nvPr/>
        </p:nvSpPr>
        <p:spPr>
          <a:xfrm>
            <a:off x="5695620" y="4517936"/>
            <a:ext cx="3448380" cy="1015663"/>
          </a:xfrm>
          <a:prstGeom prst="rect">
            <a:avLst/>
          </a:prstGeom>
          <a:ln w="28575">
            <a:solidFill>
              <a:schemeClr val="accent2"/>
            </a:solidFill>
          </a:ln>
        </p:spPr>
        <p:txBody>
          <a:bodyPr wrap="none">
            <a:spAutoFit/>
          </a:bodyPr>
          <a:lstStyle/>
          <a:p>
            <a:r>
              <a:rPr lang="en-US" sz="2000" b="1" dirty="0" smtClean="0">
                <a:solidFill>
                  <a:schemeClr val="accent2"/>
                </a:solidFill>
              </a:rPr>
              <a:t>analog input voltage = ______</a:t>
            </a:r>
          </a:p>
          <a:p>
            <a:r>
              <a:rPr lang="en-US" sz="2000" b="1" dirty="0" smtClean="0">
                <a:solidFill>
                  <a:schemeClr val="accent2"/>
                </a:solidFill>
              </a:rPr>
              <a:t>value = __________ (base 10)</a:t>
            </a:r>
          </a:p>
          <a:p>
            <a:r>
              <a:rPr lang="en-US" sz="2000" b="1" dirty="0" smtClean="0">
                <a:solidFill>
                  <a:schemeClr val="accent2"/>
                </a:solidFill>
              </a:rPr>
              <a:t>value = __________ (base 2) </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4"/>
          <p:cNvSpPr>
            <a:spLocks noChangeArrowheads="1"/>
          </p:cNvSpPr>
          <p:nvPr/>
        </p:nvSpPr>
        <p:spPr bwMode="auto">
          <a:xfrm>
            <a:off x="0" y="4572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tabLst>
                <a:tab pos="342900" algn="l"/>
                <a:tab pos="914400" algn="l"/>
              </a:tabLst>
            </a:pPr>
            <a:r>
              <a:rPr lang="en-US" sz="2200" b="1" u="sng" dirty="0" smtClean="0">
                <a:solidFill>
                  <a:schemeClr val="accent2"/>
                </a:solidFill>
              </a:rPr>
              <a:t>Arduino UNO functions for analog inputs</a:t>
            </a:r>
            <a:r>
              <a:rPr lang="en-US" sz="2200" dirty="0" smtClean="0">
                <a:solidFill>
                  <a:schemeClr val="accent2"/>
                </a:solidFill>
              </a:rPr>
              <a:t> (continued)</a:t>
            </a:r>
            <a:endParaRPr lang="en-US" sz="2200" b="1" u="sng" dirty="0" smtClean="0">
              <a:solidFill>
                <a:schemeClr val="accent2"/>
              </a:solidFill>
            </a:endParaRPr>
          </a:p>
          <a:p>
            <a:pPr marL="228600" indent="-228600">
              <a:lnSpc>
                <a:spcPct val="90000"/>
              </a:lnSpc>
              <a:spcBef>
                <a:spcPct val="20000"/>
              </a:spcBef>
              <a:tabLst>
                <a:tab pos="342900" algn="l"/>
                <a:tab pos="914400" algn="l"/>
              </a:tabLst>
            </a:pPr>
            <a:endParaRPr lang="en-US" sz="800" dirty="0" smtClean="0">
              <a:solidFill>
                <a:schemeClr val="accent2"/>
              </a:solidFill>
            </a:endParaRPr>
          </a:p>
          <a:p>
            <a:pPr>
              <a:lnSpc>
                <a:spcPct val="90000"/>
              </a:lnSpc>
              <a:spcBef>
                <a:spcPct val="20000"/>
              </a:spcBef>
              <a:tabLst>
                <a:tab pos="342900" algn="l"/>
                <a:tab pos="914400" algn="l"/>
              </a:tabLst>
            </a:pPr>
            <a:r>
              <a:rPr lang="en-US" sz="2200" b="1" i="1" dirty="0" err="1" smtClean="0">
                <a:solidFill>
                  <a:schemeClr val="accent2"/>
                </a:solidFill>
              </a:rPr>
              <a:t>analogReference</a:t>
            </a:r>
            <a:r>
              <a:rPr lang="en-US" sz="2200" b="1" i="1" dirty="0" smtClean="0">
                <a:solidFill>
                  <a:schemeClr val="accent2"/>
                </a:solidFill>
              </a:rPr>
              <a:t>(type) </a:t>
            </a:r>
            <a:r>
              <a:rPr lang="en-US" sz="2200" dirty="0" smtClean="0">
                <a:solidFill>
                  <a:schemeClr val="accent2"/>
                </a:solidFill>
              </a:rPr>
              <a:t>– This function is used to specify the input analog voltage range (the default range is 0-5V).  There are three options for the argument (</a:t>
            </a:r>
            <a:r>
              <a:rPr lang="en-US" sz="2200" b="1" i="1" dirty="0" smtClean="0">
                <a:solidFill>
                  <a:schemeClr val="accent2"/>
                </a:solidFill>
              </a:rPr>
              <a:t>type</a:t>
            </a:r>
            <a:r>
              <a:rPr lang="en-US" sz="2200" dirty="0" smtClean="0">
                <a:solidFill>
                  <a:schemeClr val="accent2"/>
                </a:solidFill>
              </a:rPr>
              <a:t> of reference to use) for the Arduino UNO:</a:t>
            </a:r>
          </a:p>
          <a:p>
            <a:pPr marL="228600" indent="-228600">
              <a:lnSpc>
                <a:spcPct val="90000"/>
              </a:lnSpc>
              <a:spcBef>
                <a:spcPct val="20000"/>
              </a:spcBef>
              <a:buFont typeface="Arial" pitchFamily="34" charset="0"/>
              <a:buChar char="•"/>
              <a:tabLst>
                <a:tab pos="342900" algn="l"/>
                <a:tab pos="914400" algn="l"/>
              </a:tabLst>
            </a:pPr>
            <a:r>
              <a:rPr lang="en-US" sz="2200" b="1" i="1" dirty="0" smtClean="0">
                <a:solidFill>
                  <a:schemeClr val="accent2"/>
                </a:solidFill>
              </a:rPr>
              <a:t>DEFAULT</a:t>
            </a:r>
            <a:r>
              <a:rPr lang="en-US" sz="2200" dirty="0" smtClean="0">
                <a:solidFill>
                  <a:schemeClr val="accent2"/>
                </a:solidFill>
              </a:rPr>
              <a:t>:  analog inputs are in the range 0-5V (on a 5V Arduino UNO board)</a:t>
            </a:r>
          </a:p>
          <a:p>
            <a:pPr marL="228600" indent="-228600">
              <a:lnSpc>
                <a:spcPct val="90000"/>
              </a:lnSpc>
              <a:spcBef>
                <a:spcPct val="20000"/>
              </a:spcBef>
              <a:buFont typeface="Arial" pitchFamily="34" charset="0"/>
              <a:buChar char="•"/>
              <a:tabLst>
                <a:tab pos="342900" algn="l"/>
                <a:tab pos="914400" algn="l"/>
              </a:tabLst>
            </a:pPr>
            <a:r>
              <a:rPr lang="en-US" sz="2200" b="1" i="1" dirty="0" smtClean="0">
                <a:solidFill>
                  <a:schemeClr val="accent2"/>
                </a:solidFill>
              </a:rPr>
              <a:t>INTERNAL</a:t>
            </a:r>
            <a:r>
              <a:rPr lang="en-US" sz="2200" dirty="0" smtClean="0">
                <a:solidFill>
                  <a:schemeClr val="accent2"/>
                </a:solidFill>
              </a:rPr>
              <a:t>:  analog inputs are in the range 0-1.1V (for the Arduino UNO or other </a:t>
            </a:r>
            <a:r>
              <a:rPr lang="en-US" sz="2200" dirty="0" err="1" smtClean="0">
                <a:solidFill>
                  <a:schemeClr val="accent2"/>
                </a:solidFill>
              </a:rPr>
              <a:t>Atmega</a:t>
            </a:r>
            <a:r>
              <a:rPr lang="en-US" sz="2200" dirty="0" smtClean="0">
                <a:solidFill>
                  <a:schemeClr val="accent2"/>
                </a:solidFill>
              </a:rPr>
              <a:t> 328 boards)</a:t>
            </a:r>
          </a:p>
          <a:p>
            <a:pPr marL="228600" indent="-228600">
              <a:lnSpc>
                <a:spcPct val="90000"/>
              </a:lnSpc>
              <a:spcBef>
                <a:spcPct val="20000"/>
              </a:spcBef>
              <a:buFont typeface="Arial" pitchFamily="34" charset="0"/>
              <a:buChar char="•"/>
              <a:tabLst>
                <a:tab pos="342900" algn="l"/>
                <a:tab pos="914400" algn="l"/>
              </a:tabLst>
            </a:pPr>
            <a:r>
              <a:rPr lang="en-US" sz="2200" b="1" i="1" dirty="0" smtClean="0">
                <a:solidFill>
                  <a:schemeClr val="accent2"/>
                </a:solidFill>
              </a:rPr>
              <a:t>EXTERNAL</a:t>
            </a:r>
            <a:r>
              <a:rPr lang="en-US" sz="2200" dirty="0" smtClean="0">
                <a:solidFill>
                  <a:schemeClr val="accent2"/>
                </a:solidFill>
              </a:rPr>
              <a:t>:  analog inputs are in the range 0V to the voltage applied to the </a:t>
            </a:r>
            <a:r>
              <a:rPr lang="en-US" sz="2200" b="1" i="1" dirty="0" smtClean="0">
                <a:solidFill>
                  <a:schemeClr val="accent2"/>
                </a:solidFill>
              </a:rPr>
              <a:t>AREF</a:t>
            </a:r>
            <a:r>
              <a:rPr lang="en-US" sz="2200" dirty="0" smtClean="0">
                <a:solidFill>
                  <a:schemeClr val="accent2"/>
                </a:solidFill>
              </a:rPr>
              <a:t> pin (0-5V only)</a:t>
            </a:r>
          </a:p>
        </p:txBody>
      </p:sp>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
        <p:nvSpPr>
          <p:cNvPr id="11" name="Rectangle 10"/>
          <p:cNvSpPr/>
          <p:nvPr/>
        </p:nvSpPr>
        <p:spPr>
          <a:xfrm>
            <a:off x="0" y="4191625"/>
            <a:ext cx="9144000" cy="3003899"/>
          </a:xfrm>
          <a:prstGeom prst="rect">
            <a:avLst/>
          </a:prstGeom>
        </p:spPr>
        <p:txBody>
          <a:bodyPr wrap="square">
            <a:spAutoFit/>
          </a:bodyPr>
          <a:lstStyle/>
          <a:p>
            <a:pPr marL="228600" indent="-228600">
              <a:lnSpc>
                <a:spcPct val="90000"/>
              </a:lnSpc>
              <a:spcBef>
                <a:spcPct val="20000"/>
              </a:spcBef>
              <a:tabLst>
                <a:tab pos="342900" algn="l"/>
                <a:tab pos="914400" algn="l"/>
              </a:tabLst>
            </a:pPr>
            <a:r>
              <a:rPr lang="en-US" sz="2200" b="1" i="1" u="sng" dirty="0" smtClean="0">
                <a:solidFill>
                  <a:schemeClr val="accent2"/>
                </a:solidFill>
              </a:rPr>
              <a:t>Examples</a:t>
            </a:r>
            <a:r>
              <a:rPr lang="en-US" sz="2200" dirty="0" smtClean="0">
                <a:solidFill>
                  <a:schemeClr val="accent2"/>
                </a:solidFill>
              </a:rPr>
              <a:t>:</a:t>
            </a:r>
          </a:p>
          <a:p>
            <a:pPr marL="1143000" lvl="2" indent="-971550">
              <a:lnSpc>
                <a:spcPct val="90000"/>
              </a:lnSpc>
              <a:spcBef>
                <a:spcPct val="20000"/>
              </a:spcBef>
              <a:tabLst>
                <a:tab pos="342900" algn="l"/>
                <a:tab pos="914400" algn="l"/>
              </a:tabLst>
            </a:pPr>
            <a:r>
              <a:rPr lang="en-US" sz="2200" b="1" i="1" dirty="0" err="1" smtClean="0">
                <a:solidFill>
                  <a:srgbClr val="FF0000"/>
                </a:solidFill>
              </a:rPr>
              <a:t>analogReference</a:t>
            </a:r>
            <a:r>
              <a:rPr lang="en-US" sz="2200" b="1" i="1" dirty="0" smtClean="0">
                <a:solidFill>
                  <a:srgbClr val="FF0000"/>
                </a:solidFill>
              </a:rPr>
              <a:t>(DEFAULT);  </a:t>
            </a:r>
            <a:r>
              <a:rPr lang="en-US" sz="2200" dirty="0" smtClean="0">
                <a:solidFill>
                  <a:srgbClr val="FF0000"/>
                </a:solidFill>
              </a:rPr>
              <a:t>// this is the default so it can be omitted</a:t>
            </a:r>
          </a:p>
          <a:p>
            <a:pPr marL="1143000" lvl="2" indent="-971550">
              <a:lnSpc>
                <a:spcPct val="90000"/>
              </a:lnSpc>
              <a:spcBef>
                <a:spcPct val="20000"/>
              </a:spcBef>
              <a:tabLst>
                <a:tab pos="342900" algn="l"/>
                <a:tab pos="914400" algn="l"/>
              </a:tabLst>
            </a:pPr>
            <a:r>
              <a:rPr lang="en-US" sz="2200" b="1" i="1" dirty="0" err="1" smtClean="0">
                <a:solidFill>
                  <a:srgbClr val="FF0000"/>
                </a:solidFill>
              </a:rPr>
              <a:t>int</a:t>
            </a:r>
            <a:r>
              <a:rPr lang="en-US" sz="2200" b="1" i="1" dirty="0" smtClean="0">
                <a:solidFill>
                  <a:srgbClr val="FF0000"/>
                </a:solidFill>
              </a:rPr>
              <a:t> </a:t>
            </a:r>
            <a:r>
              <a:rPr lang="en-US" sz="2200" b="1" i="1" dirty="0" err="1" smtClean="0">
                <a:solidFill>
                  <a:srgbClr val="FF0000"/>
                </a:solidFill>
              </a:rPr>
              <a:t>valueA</a:t>
            </a:r>
            <a:r>
              <a:rPr lang="en-US" sz="2200" b="1" i="1" dirty="0" smtClean="0">
                <a:solidFill>
                  <a:srgbClr val="FF0000"/>
                </a:solidFill>
              </a:rPr>
              <a:t> = </a:t>
            </a:r>
            <a:r>
              <a:rPr lang="en-US" sz="2200" b="1" i="1" dirty="0" err="1" smtClean="0">
                <a:solidFill>
                  <a:srgbClr val="FF0000"/>
                </a:solidFill>
              </a:rPr>
              <a:t>analogRead</a:t>
            </a:r>
            <a:r>
              <a:rPr lang="en-US" sz="2200" b="1" i="1" dirty="0" smtClean="0">
                <a:solidFill>
                  <a:srgbClr val="FF0000"/>
                </a:solidFill>
              </a:rPr>
              <a:t>(A5);  </a:t>
            </a:r>
            <a:r>
              <a:rPr lang="en-US" sz="2200" dirty="0" smtClean="0">
                <a:solidFill>
                  <a:srgbClr val="FF0000"/>
                </a:solidFill>
              </a:rPr>
              <a:t>// convert 0-5V to value 0-1023</a:t>
            </a:r>
          </a:p>
          <a:p>
            <a:pPr marL="1143000" lvl="2" indent="-971550">
              <a:lnSpc>
                <a:spcPct val="90000"/>
              </a:lnSpc>
              <a:spcBef>
                <a:spcPct val="20000"/>
              </a:spcBef>
              <a:tabLst>
                <a:tab pos="342900" algn="l"/>
                <a:tab pos="914400" algn="l"/>
              </a:tabLst>
            </a:pPr>
            <a:r>
              <a:rPr lang="en-US" sz="2200" b="1" i="1" dirty="0" err="1" smtClean="0">
                <a:solidFill>
                  <a:schemeClr val="accent2"/>
                </a:solidFill>
              </a:rPr>
              <a:t>analogReference</a:t>
            </a:r>
            <a:r>
              <a:rPr lang="en-US" sz="2200" b="1" i="1" dirty="0" smtClean="0">
                <a:solidFill>
                  <a:schemeClr val="accent2"/>
                </a:solidFill>
              </a:rPr>
              <a:t>(INTERNAL);</a:t>
            </a:r>
          </a:p>
          <a:p>
            <a:pPr marL="1143000" lvl="2" indent="-971550">
              <a:lnSpc>
                <a:spcPct val="90000"/>
              </a:lnSpc>
              <a:spcBef>
                <a:spcPct val="20000"/>
              </a:spcBef>
              <a:tabLst>
                <a:tab pos="342900" algn="l"/>
                <a:tab pos="914400" algn="l"/>
              </a:tabLst>
            </a:pPr>
            <a:r>
              <a:rPr lang="en-US" sz="2200" b="1" i="1" dirty="0" err="1" smtClean="0">
                <a:solidFill>
                  <a:schemeClr val="accent2"/>
                </a:solidFill>
              </a:rPr>
              <a:t>int</a:t>
            </a:r>
            <a:r>
              <a:rPr lang="en-US" sz="2200" b="1" i="1" dirty="0" smtClean="0">
                <a:solidFill>
                  <a:schemeClr val="accent2"/>
                </a:solidFill>
              </a:rPr>
              <a:t> </a:t>
            </a:r>
            <a:r>
              <a:rPr lang="en-US" sz="2200" b="1" i="1" dirty="0" err="1" smtClean="0">
                <a:solidFill>
                  <a:schemeClr val="accent2"/>
                </a:solidFill>
              </a:rPr>
              <a:t>valueA</a:t>
            </a:r>
            <a:r>
              <a:rPr lang="en-US" sz="2200" b="1" i="1" dirty="0" smtClean="0">
                <a:solidFill>
                  <a:schemeClr val="accent2"/>
                </a:solidFill>
              </a:rPr>
              <a:t> = </a:t>
            </a:r>
            <a:r>
              <a:rPr lang="en-US" sz="2200" b="1" i="1" dirty="0" err="1" smtClean="0">
                <a:solidFill>
                  <a:schemeClr val="accent2"/>
                </a:solidFill>
              </a:rPr>
              <a:t>analogRead</a:t>
            </a:r>
            <a:r>
              <a:rPr lang="en-US" sz="2200" b="1" i="1" dirty="0" smtClean="0">
                <a:solidFill>
                  <a:schemeClr val="accent2"/>
                </a:solidFill>
              </a:rPr>
              <a:t>(A5);  </a:t>
            </a:r>
            <a:r>
              <a:rPr lang="en-US" sz="2200" dirty="0" smtClean="0">
                <a:solidFill>
                  <a:schemeClr val="accent2"/>
                </a:solidFill>
              </a:rPr>
              <a:t>// convert 0-1.1V to value 0-1023 </a:t>
            </a:r>
          </a:p>
          <a:p>
            <a:pPr marL="1143000" lvl="2" indent="-971550">
              <a:lnSpc>
                <a:spcPct val="90000"/>
              </a:lnSpc>
              <a:spcBef>
                <a:spcPct val="20000"/>
              </a:spcBef>
              <a:tabLst>
                <a:tab pos="342900" algn="l"/>
                <a:tab pos="914400" algn="l"/>
              </a:tabLst>
            </a:pPr>
            <a:r>
              <a:rPr lang="en-US" sz="2200" i="1" dirty="0" err="1" smtClean="0">
                <a:solidFill>
                  <a:srgbClr val="008000"/>
                </a:solidFill>
              </a:rPr>
              <a:t>analogReference</a:t>
            </a:r>
            <a:r>
              <a:rPr lang="en-US" sz="2200" i="1" dirty="0" smtClean="0">
                <a:solidFill>
                  <a:srgbClr val="008000"/>
                </a:solidFill>
              </a:rPr>
              <a:t>(EXTERNAL);</a:t>
            </a:r>
          </a:p>
          <a:p>
            <a:pPr marL="1143000" lvl="2" indent="-971550">
              <a:lnSpc>
                <a:spcPct val="90000"/>
              </a:lnSpc>
              <a:spcBef>
                <a:spcPct val="20000"/>
              </a:spcBef>
              <a:tabLst>
                <a:tab pos="342900" algn="l"/>
                <a:tab pos="914400" algn="l"/>
              </a:tabLst>
            </a:pPr>
            <a:r>
              <a:rPr lang="en-US" sz="2200" i="1" dirty="0" err="1" smtClean="0">
                <a:solidFill>
                  <a:srgbClr val="008000"/>
                </a:solidFill>
              </a:rPr>
              <a:t>int</a:t>
            </a:r>
            <a:r>
              <a:rPr lang="en-US" sz="2200" i="1" dirty="0" smtClean="0">
                <a:solidFill>
                  <a:srgbClr val="008000"/>
                </a:solidFill>
              </a:rPr>
              <a:t> </a:t>
            </a:r>
            <a:r>
              <a:rPr lang="en-US" sz="2200" i="1" dirty="0" err="1" smtClean="0">
                <a:solidFill>
                  <a:srgbClr val="008000"/>
                </a:solidFill>
              </a:rPr>
              <a:t>valueA</a:t>
            </a:r>
            <a:r>
              <a:rPr lang="en-US" sz="2200" i="1" dirty="0" smtClean="0">
                <a:solidFill>
                  <a:srgbClr val="008000"/>
                </a:solidFill>
              </a:rPr>
              <a:t> = </a:t>
            </a:r>
            <a:r>
              <a:rPr lang="en-US" sz="2200" i="1" dirty="0" err="1" smtClean="0">
                <a:solidFill>
                  <a:srgbClr val="008000"/>
                </a:solidFill>
              </a:rPr>
              <a:t>analogRead</a:t>
            </a:r>
            <a:r>
              <a:rPr lang="en-US" sz="2200" i="1" dirty="0" smtClean="0">
                <a:solidFill>
                  <a:srgbClr val="008000"/>
                </a:solidFill>
              </a:rPr>
              <a:t>(A5)</a:t>
            </a:r>
            <a:r>
              <a:rPr lang="en-US" sz="2200" dirty="0" smtClean="0">
                <a:solidFill>
                  <a:srgbClr val="008000"/>
                </a:solidFill>
              </a:rPr>
              <a:t>;   // convert 0-AREF voltage to value 0-1023 </a:t>
            </a:r>
          </a:p>
          <a:p>
            <a:pPr marL="1143000" lvl="2" indent="-228600">
              <a:lnSpc>
                <a:spcPct val="90000"/>
              </a:lnSpc>
              <a:spcBef>
                <a:spcPct val="20000"/>
              </a:spcBef>
              <a:tabLst>
                <a:tab pos="342900" algn="l"/>
                <a:tab pos="914400" algn="l"/>
              </a:tabLst>
            </a:pPr>
            <a:r>
              <a:rPr lang="en-US" sz="2200" dirty="0" smtClean="0">
                <a:solidFill>
                  <a:schemeClr val="accent2"/>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
        <p:nvSpPr>
          <p:cNvPr id="137" name="Rectangle 136"/>
          <p:cNvSpPr/>
          <p:nvPr/>
        </p:nvSpPr>
        <p:spPr>
          <a:xfrm>
            <a:off x="3438526" y="425808"/>
            <a:ext cx="5705474" cy="1751249"/>
          </a:xfrm>
          <a:prstGeom prst="rect">
            <a:avLst/>
          </a:prstGeom>
        </p:spPr>
        <p:txBody>
          <a:bodyPr wrap="square">
            <a:spAutoFit/>
          </a:bodyPr>
          <a:lstStyle/>
          <a:p>
            <a:pPr marL="0" lvl="2">
              <a:lnSpc>
                <a:spcPct val="90000"/>
              </a:lnSpc>
              <a:spcBef>
                <a:spcPct val="20000"/>
              </a:spcBef>
              <a:tabLst>
                <a:tab pos="342900" algn="l"/>
                <a:tab pos="914400" algn="l"/>
              </a:tabLst>
            </a:pPr>
            <a:r>
              <a:rPr lang="en-US" sz="2200" b="1" i="1" u="sng" dirty="0" smtClean="0">
                <a:solidFill>
                  <a:schemeClr val="accent2"/>
                </a:solidFill>
              </a:rPr>
              <a:t>Class exercise</a:t>
            </a:r>
            <a:r>
              <a:rPr lang="en-US" sz="2200" dirty="0" smtClean="0">
                <a:solidFill>
                  <a:schemeClr val="accent2"/>
                </a:solidFill>
              </a:rPr>
              <a:t>:  Calculate the analog input voltage on A2 and the </a:t>
            </a:r>
            <a:r>
              <a:rPr lang="en-US" sz="2200" b="1" u="sng" dirty="0" smtClean="0">
                <a:solidFill>
                  <a:schemeClr val="accent2"/>
                </a:solidFill>
              </a:rPr>
              <a:t>value</a:t>
            </a:r>
            <a:r>
              <a:rPr lang="en-US" sz="2200" dirty="0" smtClean="0">
                <a:solidFill>
                  <a:schemeClr val="accent2"/>
                </a:solidFill>
              </a:rPr>
              <a:t> read (in decimal and binary) using:              </a:t>
            </a:r>
          </a:p>
          <a:p>
            <a:pPr marL="0" lvl="2">
              <a:lnSpc>
                <a:spcPct val="90000"/>
              </a:lnSpc>
              <a:spcBef>
                <a:spcPct val="20000"/>
              </a:spcBef>
              <a:tabLst>
                <a:tab pos="342900" algn="l"/>
                <a:tab pos="914400" algn="l"/>
              </a:tabLst>
            </a:pPr>
            <a:r>
              <a:rPr lang="en-US" sz="2200" b="1" i="1" dirty="0" smtClean="0">
                <a:solidFill>
                  <a:schemeClr val="accent2"/>
                </a:solidFill>
              </a:rPr>
              <a:t>		</a:t>
            </a:r>
            <a:r>
              <a:rPr lang="en-US" sz="2200" b="1" i="1" dirty="0" err="1" smtClean="0">
                <a:solidFill>
                  <a:schemeClr val="accent2"/>
                </a:solidFill>
              </a:rPr>
              <a:t>analogReference</a:t>
            </a:r>
            <a:r>
              <a:rPr lang="en-US" sz="2200" b="1" i="1" dirty="0" smtClean="0">
                <a:solidFill>
                  <a:schemeClr val="accent2"/>
                </a:solidFill>
              </a:rPr>
              <a:t>(EXTERNAL);</a:t>
            </a:r>
          </a:p>
          <a:p>
            <a:pPr marL="0" lvl="2">
              <a:lnSpc>
                <a:spcPct val="90000"/>
              </a:lnSpc>
              <a:spcBef>
                <a:spcPct val="20000"/>
              </a:spcBef>
              <a:tabLst>
                <a:tab pos="342900" algn="l"/>
                <a:tab pos="914400" algn="l"/>
              </a:tabLst>
            </a:pPr>
            <a:r>
              <a:rPr lang="en-US" sz="2200" b="1" i="1" dirty="0" smtClean="0">
                <a:solidFill>
                  <a:schemeClr val="accent2"/>
                </a:solidFill>
              </a:rPr>
              <a:t>		</a:t>
            </a:r>
            <a:r>
              <a:rPr lang="en-US" sz="2200" b="1" i="1" dirty="0" err="1" smtClean="0">
                <a:solidFill>
                  <a:schemeClr val="accent2"/>
                </a:solidFill>
              </a:rPr>
              <a:t>int</a:t>
            </a:r>
            <a:r>
              <a:rPr lang="en-US" sz="2200" b="1" i="1" dirty="0" smtClean="0">
                <a:solidFill>
                  <a:schemeClr val="accent2"/>
                </a:solidFill>
              </a:rPr>
              <a:t> value = </a:t>
            </a:r>
            <a:r>
              <a:rPr lang="en-US" sz="2200" b="1" i="1" dirty="0" err="1" smtClean="0">
                <a:solidFill>
                  <a:schemeClr val="accent2"/>
                </a:solidFill>
              </a:rPr>
              <a:t>analogRead</a:t>
            </a:r>
            <a:r>
              <a:rPr lang="en-US" sz="2200" b="1" i="1" dirty="0" smtClean="0">
                <a:solidFill>
                  <a:schemeClr val="accent2"/>
                </a:solidFill>
              </a:rPr>
              <a:t>(A2)</a:t>
            </a:r>
            <a:endParaRPr lang="en-US" sz="2200" dirty="0" smtClean="0">
              <a:solidFill>
                <a:schemeClr val="accent2"/>
              </a:solidFill>
            </a:endParaRPr>
          </a:p>
        </p:txBody>
      </p:sp>
      <p:sp>
        <p:nvSpPr>
          <p:cNvPr id="185" name="Rectangle 184"/>
          <p:cNvSpPr/>
          <p:nvPr/>
        </p:nvSpPr>
        <p:spPr>
          <a:xfrm>
            <a:off x="4609683" y="4956086"/>
            <a:ext cx="3448380" cy="1015663"/>
          </a:xfrm>
          <a:prstGeom prst="rect">
            <a:avLst/>
          </a:prstGeom>
          <a:ln w="28575">
            <a:solidFill>
              <a:schemeClr val="accent2"/>
            </a:solidFill>
          </a:ln>
        </p:spPr>
        <p:txBody>
          <a:bodyPr wrap="none">
            <a:spAutoFit/>
          </a:bodyPr>
          <a:lstStyle/>
          <a:p>
            <a:r>
              <a:rPr lang="en-US" sz="2000" b="1" dirty="0" smtClean="0">
                <a:solidFill>
                  <a:schemeClr val="accent2"/>
                </a:solidFill>
              </a:rPr>
              <a:t>analog input voltage = ______</a:t>
            </a:r>
          </a:p>
          <a:p>
            <a:r>
              <a:rPr lang="en-US" sz="2000" b="1" dirty="0" smtClean="0">
                <a:solidFill>
                  <a:schemeClr val="accent2"/>
                </a:solidFill>
              </a:rPr>
              <a:t>value = __________ (base 10)</a:t>
            </a:r>
          </a:p>
          <a:p>
            <a:r>
              <a:rPr lang="en-US" sz="2000" b="1" dirty="0" smtClean="0">
                <a:solidFill>
                  <a:schemeClr val="accent2"/>
                </a:solidFill>
              </a:rPr>
              <a:t>value = __________ (base 2) </a:t>
            </a:r>
            <a:endParaRPr lang="en-US" sz="2000" b="1" dirty="0"/>
          </a:p>
        </p:txBody>
      </p:sp>
      <p:grpSp>
        <p:nvGrpSpPr>
          <p:cNvPr id="207" name="Group 206"/>
          <p:cNvGrpSpPr/>
          <p:nvPr/>
        </p:nvGrpSpPr>
        <p:grpSpPr>
          <a:xfrm>
            <a:off x="0" y="515116"/>
            <a:ext cx="3019425" cy="5513614"/>
            <a:chOff x="0" y="1134241"/>
            <a:chExt cx="3019425" cy="5513614"/>
          </a:xfrm>
        </p:grpSpPr>
        <p:pic>
          <p:nvPicPr>
            <p:cNvPr id="186" name="Picture 185" descr="ArduinoUno_R3_Front_450px.jpg"/>
            <p:cNvPicPr>
              <a:picLocks noChangeAspect="1"/>
            </p:cNvPicPr>
            <p:nvPr/>
          </p:nvPicPr>
          <p:blipFill>
            <a:blip r:embed="rId2" cstate="print"/>
            <a:stretch>
              <a:fillRect/>
            </a:stretch>
          </p:blipFill>
          <p:spPr>
            <a:xfrm rot="5400000">
              <a:off x="-573003" y="1789179"/>
              <a:ext cx="4240607" cy="2930732"/>
            </a:xfrm>
            <a:prstGeom prst="rect">
              <a:avLst/>
            </a:prstGeom>
          </p:spPr>
        </p:pic>
        <p:sp>
          <p:nvSpPr>
            <p:cNvPr id="187" name="Rectangle 186"/>
            <p:cNvSpPr/>
            <p:nvPr/>
          </p:nvSpPr>
          <p:spPr>
            <a:xfrm>
              <a:off x="0" y="4238625"/>
              <a:ext cx="657225" cy="981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2400300" y="2809875"/>
              <a:ext cx="619125" cy="200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Arrow Connector 189"/>
            <p:cNvCxnSpPr>
              <a:stCxn id="191" idx="0"/>
              <a:endCxn id="187" idx="2"/>
            </p:cNvCxnSpPr>
            <p:nvPr/>
          </p:nvCxnSpPr>
          <p:spPr>
            <a:xfrm flipH="1" flipV="1">
              <a:off x="328613" y="5219700"/>
              <a:ext cx="138823"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0" y="5981700"/>
              <a:ext cx="934871" cy="646331"/>
            </a:xfrm>
            <a:prstGeom prst="rect">
              <a:avLst/>
            </a:prstGeom>
            <a:noFill/>
            <a:ln w="28575">
              <a:solidFill>
                <a:srgbClr val="FF0000"/>
              </a:solidFill>
            </a:ln>
          </p:spPr>
          <p:txBody>
            <a:bodyPr wrap="none" rtlCol="0">
              <a:spAutoFit/>
            </a:bodyPr>
            <a:lstStyle/>
            <a:p>
              <a:pPr algn="ctr"/>
              <a:r>
                <a:rPr lang="en-US" sz="1800" b="1" i="1" dirty="0" smtClean="0">
                  <a:solidFill>
                    <a:srgbClr val="FF0000"/>
                  </a:solidFill>
                </a:rPr>
                <a:t>Analog </a:t>
              </a:r>
            </a:p>
            <a:p>
              <a:pPr algn="ctr"/>
              <a:r>
                <a:rPr lang="en-US" sz="1800" b="1" i="1" dirty="0" smtClean="0">
                  <a:solidFill>
                    <a:srgbClr val="FF0000"/>
                  </a:solidFill>
                </a:rPr>
                <a:t>Inputs</a:t>
              </a:r>
              <a:endParaRPr lang="en-US" sz="1800" b="1" i="1" dirty="0">
                <a:solidFill>
                  <a:srgbClr val="FF0000"/>
                </a:solidFill>
              </a:endParaRPr>
            </a:p>
          </p:txBody>
        </p:sp>
        <p:cxnSp>
          <p:nvCxnSpPr>
            <p:cNvPr id="193" name="Straight Arrow Connector 192"/>
            <p:cNvCxnSpPr>
              <a:stCxn id="194" idx="0"/>
              <a:endCxn id="188" idx="2"/>
            </p:cNvCxnSpPr>
            <p:nvPr/>
          </p:nvCxnSpPr>
          <p:spPr>
            <a:xfrm flipV="1">
              <a:off x="2134313" y="3009900"/>
              <a:ext cx="575550" cy="2714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1561079" y="5724525"/>
              <a:ext cx="1146468" cy="923330"/>
            </a:xfrm>
            <a:prstGeom prst="rect">
              <a:avLst/>
            </a:prstGeom>
            <a:noFill/>
            <a:ln w="28575">
              <a:solidFill>
                <a:srgbClr val="FF0000"/>
              </a:solidFill>
            </a:ln>
          </p:spPr>
          <p:txBody>
            <a:bodyPr wrap="none" rtlCol="0">
              <a:spAutoFit/>
            </a:bodyPr>
            <a:lstStyle/>
            <a:p>
              <a:pPr algn="ctr"/>
              <a:r>
                <a:rPr lang="en-US" sz="1800" b="1" i="1" dirty="0" smtClean="0">
                  <a:solidFill>
                    <a:srgbClr val="FF0000"/>
                  </a:solidFill>
                </a:rPr>
                <a:t>Analog </a:t>
              </a:r>
            </a:p>
            <a:p>
              <a:pPr algn="ctr"/>
              <a:r>
                <a:rPr lang="en-US" sz="1800" b="1" i="1" dirty="0" smtClean="0">
                  <a:solidFill>
                    <a:srgbClr val="FF0000"/>
                  </a:solidFill>
                </a:rPr>
                <a:t>Reference</a:t>
              </a:r>
            </a:p>
            <a:p>
              <a:pPr algn="ctr"/>
              <a:r>
                <a:rPr lang="en-US" sz="1800" b="1" i="1" dirty="0" smtClean="0">
                  <a:solidFill>
                    <a:srgbClr val="FF0000"/>
                  </a:solidFill>
                </a:rPr>
                <a:t>AREF</a:t>
              </a:r>
              <a:endParaRPr lang="en-US" sz="1800" b="1" i="1" dirty="0">
                <a:solidFill>
                  <a:srgbClr val="FF0000"/>
                </a:solidFill>
              </a:endParaRPr>
            </a:p>
          </p:txBody>
        </p:sp>
      </p:grpSp>
      <p:grpSp>
        <p:nvGrpSpPr>
          <p:cNvPr id="206" name="Group 205"/>
          <p:cNvGrpSpPr/>
          <p:nvPr/>
        </p:nvGrpSpPr>
        <p:grpSpPr>
          <a:xfrm>
            <a:off x="4199118" y="2302396"/>
            <a:ext cx="3927969" cy="2434649"/>
            <a:chOff x="4389618" y="1578496"/>
            <a:chExt cx="3927969" cy="2434649"/>
          </a:xfrm>
        </p:grpSpPr>
        <p:grpSp>
          <p:nvGrpSpPr>
            <p:cNvPr id="181" name="Group 180"/>
            <p:cNvGrpSpPr/>
            <p:nvPr/>
          </p:nvGrpSpPr>
          <p:grpSpPr>
            <a:xfrm>
              <a:off x="4389618" y="1578496"/>
              <a:ext cx="2304275" cy="2434649"/>
              <a:chOff x="6732768" y="1568971"/>
              <a:chExt cx="2304275" cy="2434649"/>
            </a:xfrm>
          </p:grpSpPr>
          <p:grpSp>
            <p:nvGrpSpPr>
              <p:cNvPr id="97" name="Group 9"/>
              <p:cNvGrpSpPr/>
              <p:nvPr/>
            </p:nvGrpSpPr>
            <p:grpSpPr>
              <a:xfrm>
                <a:off x="7803766" y="1568971"/>
                <a:ext cx="1233277" cy="2434649"/>
                <a:chOff x="5742321" y="3306726"/>
                <a:chExt cx="1407240" cy="2434649"/>
              </a:xfrm>
            </p:grpSpPr>
            <p:sp>
              <p:nvSpPr>
                <p:cNvPr id="98" name="Text Box 4"/>
                <p:cNvSpPr txBox="1">
                  <a:spLocks noChangeArrowheads="1"/>
                </p:cNvSpPr>
                <p:nvPr/>
              </p:nvSpPr>
              <p:spPr bwMode="auto">
                <a:xfrm>
                  <a:off x="6016994" y="3317358"/>
                  <a:ext cx="1132567" cy="2424017"/>
                </a:xfrm>
                <a:prstGeom prst="rect">
                  <a:avLst/>
                </a:prstGeom>
                <a:solidFill>
                  <a:srgbClr val="66CC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pitchFamily="34" charset="0"/>
                    </a:rPr>
                    <a:t>Arduino</a:t>
                  </a:r>
                  <a:endParaRPr kumimoji="0" lang="en-US" sz="20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pitchFamily="34" charset="0"/>
                    </a:rPr>
                    <a:t>UNO</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9" name="Rectangle 3"/>
                <p:cNvSpPr>
                  <a:spLocks noChangeArrowheads="1"/>
                </p:cNvSpPr>
                <p:nvPr/>
              </p:nvSpPr>
              <p:spPr bwMode="auto">
                <a:xfrm>
                  <a:off x="6016994" y="3306726"/>
                  <a:ext cx="1127886" cy="2424446"/>
                </a:xfrm>
                <a:prstGeom prst="rect">
                  <a:avLst/>
                </a:pr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Text Box 5"/>
                <p:cNvSpPr txBox="1">
                  <a:spLocks noChangeArrowheads="1"/>
                </p:cNvSpPr>
                <p:nvPr/>
              </p:nvSpPr>
              <p:spPr bwMode="auto">
                <a:xfrm>
                  <a:off x="5999122" y="4128093"/>
                  <a:ext cx="631238" cy="1508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A0</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A1</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A2</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A3</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A4</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A5</a:t>
                  </a:r>
                  <a:endParaRPr kumimoji="0" lang="en-US" sz="1600" b="1" i="0" u="none" strike="noStrike" cap="none" normalizeH="0" baseline="0" dirty="0" smtClean="0">
                    <a:ln>
                      <a:noFill/>
                    </a:ln>
                    <a:solidFill>
                      <a:schemeClr val="tx1"/>
                    </a:solidFill>
                    <a:effectLst/>
                    <a:latin typeface="+mj-lt"/>
                    <a:cs typeface="Arial" pitchFamily="34" charset="0"/>
                  </a:endParaRPr>
                </a:p>
              </p:txBody>
            </p:sp>
            <p:sp>
              <p:nvSpPr>
                <p:cNvPr id="113" name="Line 104"/>
                <p:cNvSpPr>
                  <a:spLocks noChangeShapeType="1"/>
                </p:cNvSpPr>
                <p:nvPr/>
              </p:nvSpPr>
              <p:spPr bwMode="auto">
                <a:xfrm flipV="1">
                  <a:off x="5774071" y="42946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04"/>
                <p:cNvSpPr>
                  <a:spLocks noChangeShapeType="1"/>
                </p:cNvSpPr>
                <p:nvPr/>
              </p:nvSpPr>
              <p:spPr bwMode="auto">
                <a:xfrm flipV="1">
                  <a:off x="5761371" y="45423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04"/>
                <p:cNvSpPr>
                  <a:spLocks noChangeShapeType="1"/>
                </p:cNvSpPr>
                <p:nvPr/>
              </p:nvSpPr>
              <p:spPr bwMode="auto">
                <a:xfrm flipV="1">
                  <a:off x="5755021" y="503762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104"/>
                <p:cNvSpPr>
                  <a:spLocks noChangeShapeType="1"/>
                </p:cNvSpPr>
                <p:nvPr/>
              </p:nvSpPr>
              <p:spPr bwMode="auto">
                <a:xfrm flipV="1">
                  <a:off x="5742321" y="5285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Line 104"/>
                <p:cNvSpPr>
                  <a:spLocks noChangeShapeType="1"/>
                </p:cNvSpPr>
                <p:nvPr/>
              </p:nvSpPr>
              <p:spPr bwMode="auto">
                <a:xfrm flipV="1">
                  <a:off x="5742321" y="5539273"/>
                  <a:ext cx="255501" cy="206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9" name="Line 104"/>
              <p:cNvSpPr>
                <a:spLocks noChangeShapeType="1"/>
              </p:cNvSpPr>
              <p:nvPr/>
            </p:nvSpPr>
            <p:spPr bwMode="auto">
              <a:xfrm>
                <a:off x="7461849" y="3071004"/>
                <a:ext cx="601928" cy="2501"/>
              </a:xfrm>
              <a:prstGeom prst="line">
                <a:avLst/>
              </a:prstGeom>
              <a:noFill/>
              <a:ln w="31750">
                <a:solidFill>
                  <a:schemeClr val="tx2"/>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140" name="Text Box 520"/>
              <p:cNvSpPr txBox="1">
                <a:spLocks noChangeArrowheads="1"/>
              </p:cNvSpPr>
              <p:nvPr/>
            </p:nvSpPr>
            <p:spPr bwMode="auto">
              <a:xfrm>
                <a:off x="7116580" y="2014360"/>
                <a:ext cx="588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smtClean="0"/>
                  <a:t>3.3V</a:t>
                </a:r>
                <a:endParaRPr lang="en-US" sz="1600" b="1" dirty="0"/>
              </a:p>
            </p:txBody>
          </p:sp>
          <p:sp>
            <p:nvSpPr>
              <p:cNvPr id="159" name="Line 179"/>
              <p:cNvSpPr>
                <a:spLocks noChangeShapeType="1"/>
              </p:cNvSpPr>
              <p:nvPr/>
            </p:nvSpPr>
            <p:spPr bwMode="auto">
              <a:xfrm>
                <a:off x="7377479" y="2865412"/>
                <a:ext cx="82019" cy="5399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 name="Line 180"/>
              <p:cNvSpPr>
                <a:spLocks noChangeShapeType="1"/>
              </p:cNvSpPr>
              <p:nvPr/>
            </p:nvSpPr>
            <p:spPr bwMode="auto">
              <a:xfrm flipV="1">
                <a:off x="7281499" y="2919404"/>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Line 181"/>
              <p:cNvSpPr>
                <a:spLocks noChangeShapeType="1"/>
              </p:cNvSpPr>
              <p:nvPr/>
            </p:nvSpPr>
            <p:spPr bwMode="auto">
              <a:xfrm>
                <a:off x="7291969" y="2994293"/>
                <a:ext cx="172763" cy="6618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 name="Line 182"/>
              <p:cNvSpPr>
                <a:spLocks noChangeShapeType="1"/>
              </p:cNvSpPr>
              <p:nvPr/>
            </p:nvSpPr>
            <p:spPr bwMode="auto">
              <a:xfrm flipV="1">
                <a:off x="7281499" y="3060476"/>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Line 183"/>
              <p:cNvSpPr>
                <a:spLocks noChangeShapeType="1"/>
              </p:cNvSpPr>
              <p:nvPr/>
            </p:nvSpPr>
            <p:spPr bwMode="auto">
              <a:xfrm>
                <a:off x="7291969" y="3135367"/>
                <a:ext cx="172763" cy="6792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 name="Line 184"/>
              <p:cNvSpPr>
                <a:spLocks noChangeShapeType="1"/>
              </p:cNvSpPr>
              <p:nvPr/>
            </p:nvSpPr>
            <p:spPr bwMode="auto">
              <a:xfrm flipV="1">
                <a:off x="7291969" y="3203291"/>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Line 185"/>
              <p:cNvSpPr>
                <a:spLocks noChangeShapeType="1"/>
              </p:cNvSpPr>
              <p:nvPr/>
            </p:nvSpPr>
            <p:spPr bwMode="auto">
              <a:xfrm>
                <a:off x="7297205" y="3278182"/>
                <a:ext cx="80274" cy="5225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 name="Line 187"/>
              <p:cNvSpPr>
                <a:spLocks noChangeShapeType="1"/>
              </p:cNvSpPr>
              <p:nvPr/>
            </p:nvSpPr>
            <p:spPr bwMode="auto">
              <a:xfrm>
                <a:off x="7377479" y="3330431"/>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Rectangle 191"/>
              <p:cNvSpPr>
                <a:spLocks noChangeArrowheads="1"/>
              </p:cNvSpPr>
              <p:nvPr/>
            </p:nvSpPr>
            <p:spPr bwMode="auto">
              <a:xfrm>
                <a:off x="6732768" y="2793247"/>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3k</a:t>
                </a:r>
                <a:endParaRPr lang="en-US" sz="1600" dirty="0"/>
              </a:p>
            </p:txBody>
          </p:sp>
          <p:sp>
            <p:nvSpPr>
              <p:cNvPr id="168" name="Line 201"/>
              <p:cNvSpPr>
                <a:spLocks noChangeShapeType="1"/>
              </p:cNvSpPr>
              <p:nvPr/>
            </p:nvSpPr>
            <p:spPr bwMode="auto">
              <a:xfrm>
                <a:off x="7265793" y="3525495"/>
                <a:ext cx="218136"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Line 202"/>
              <p:cNvSpPr>
                <a:spLocks noChangeShapeType="1"/>
              </p:cNvSpPr>
              <p:nvPr/>
            </p:nvSpPr>
            <p:spPr bwMode="auto">
              <a:xfrm>
                <a:off x="7321636" y="3586451"/>
                <a:ext cx="108195"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 name="Line 203"/>
              <p:cNvSpPr>
                <a:spLocks noChangeShapeType="1"/>
              </p:cNvSpPr>
              <p:nvPr/>
            </p:nvSpPr>
            <p:spPr bwMode="auto">
              <a:xfrm>
                <a:off x="7354793" y="3647411"/>
                <a:ext cx="54098"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Line 517"/>
              <p:cNvSpPr>
                <a:spLocks noChangeShapeType="1"/>
              </p:cNvSpPr>
              <p:nvPr/>
            </p:nvSpPr>
            <p:spPr bwMode="auto">
              <a:xfrm>
                <a:off x="7302097" y="2457205"/>
                <a:ext cx="15179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518"/>
              <p:cNvSpPr>
                <a:spLocks noChangeShapeType="1"/>
              </p:cNvSpPr>
              <p:nvPr/>
            </p:nvSpPr>
            <p:spPr bwMode="auto">
              <a:xfrm flipV="1">
                <a:off x="7302097" y="2357932"/>
                <a:ext cx="68044"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519"/>
              <p:cNvSpPr>
                <a:spLocks noChangeShapeType="1"/>
              </p:cNvSpPr>
              <p:nvPr/>
            </p:nvSpPr>
            <p:spPr bwMode="auto">
              <a:xfrm>
                <a:off x="7370139" y="2357932"/>
                <a:ext cx="83746"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104"/>
              <p:cNvSpPr>
                <a:spLocks noChangeShapeType="1"/>
              </p:cNvSpPr>
              <p:nvPr/>
            </p:nvSpPr>
            <p:spPr bwMode="auto">
              <a:xfrm>
                <a:off x="7377778" y="2460799"/>
                <a:ext cx="10722" cy="41598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eft Brace 175"/>
              <p:cNvSpPr/>
              <p:nvPr/>
            </p:nvSpPr>
            <p:spPr>
              <a:xfrm>
                <a:off x="7013275" y="2821383"/>
                <a:ext cx="148958" cy="22399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Left Brace 177"/>
              <p:cNvSpPr/>
              <p:nvPr/>
            </p:nvSpPr>
            <p:spPr>
              <a:xfrm>
                <a:off x="7012708" y="3065563"/>
                <a:ext cx="148958" cy="22399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Rectangle 191"/>
              <p:cNvSpPr>
                <a:spLocks noChangeArrowheads="1"/>
              </p:cNvSpPr>
              <p:nvPr/>
            </p:nvSpPr>
            <p:spPr bwMode="auto">
              <a:xfrm>
                <a:off x="6735600" y="3030629"/>
                <a:ext cx="2164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7k</a:t>
                </a:r>
                <a:endParaRPr lang="en-US" sz="1600" dirty="0"/>
              </a:p>
            </p:txBody>
          </p:sp>
          <p:sp>
            <p:nvSpPr>
              <p:cNvPr id="180" name="Rectangle 191"/>
              <p:cNvSpPr>
                <a:spLocks noChangeArrowheads="1"/>
              </p:cNvSpPr>
              <p:nvPr/>
            </p:nvSpPr>
            <p:spPr bwMode="auto">
              <a:xfrm>
                <a:off x="6970149" y="3717278"/>
                <a:ext cx="7934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(10k pot)</a:t>
                </a:r>
                <a:endParaRPr lang="en-US" sz="1600" dirty="0"/>
              </a:p>
            </p:txBody>
          </p:sp>
        </p:grpSp>
        <p:sp>
          <p:nvSpPr>
            <p:cNvPr id="196" name="Rectangle 195"/>
            <p:cNvSpPr/>
            <p:nvPr/>
          </p:nvSpPr>
          <p:spPr>
            <a:xfrm>
              <a:off x="6022631" y="2178993"/>
              <a:ext cx="740908" cy="338554"/>
            </a:xfrm>
            <a:prstGeom prst="rect">
              <a:avLst/>
            </a:prstGeom>
          </p:spPr>
          <p:txBody>
            <a:bodyPr wrap="none">
              <a:spAutoFit/>
            </a:bodyPr>
            <a:lstStyle/>
            <a:p>
              <a:r>
                <a:rPr lang="en-US" sz="1600" b="1" dirty="0" smtClean="0">
                  <a:cs typeface="Arial" pitchFamily="34" charset="0"/>
                </a:rPr>
                <a:t>AREF</a:t>
              </a:r>
              <a:endParaRPr lang="en-US" sz="1600" dirty="0"/>
            </a:p>
          </p:txBody>
        </p:sp>
        <p:sp>
          <p:nvSpPr>
            <p:cNvPr id="197" name="Line 187"/>
            <p:cNvSpPr>
              <a:spLocks noChangeShapeType="1"/>
            </p:cNvSpPr>
            <p:nvPr/>
          </p:nvSpPr>
          <p:spPr bwMode="auto">
            <a:xfrm flipH="1" flipV="1">
              <a:off x="6692692" y="2353016"/>
              <a:ext cx="755856" cy="9184"/>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 name="Line 201"/>
            <p:cNvSpPr>
              <a:spLocks noChangeShapeType="1"/>
            </p:cNvSpPr>
            <p:nvPr/>
          </p:nvSpPr>
          <p:spPr bwMode="auto">
            <a:xfrm>
              <a:off x="7334396" y="3252716"/>
              <a:ext cx="218136"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 name="Line 202"/>
            <p:cNvSpPr>
              <a:spLocks noChangeShapeType="1"/>
            </p:cNvSpPr>
            <p:nvPr/>
          </p:nvSpPr>
          <p:spPr bwMode="auto">
            <a:xfrm>
              <a:off x="7390239" y="3313672"/>
              <a:ext cx="108195"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 name="Line 203"/>
            <p:cNvSpPr>
              <a:spLocks noChangeShapeType="1"/>
            </p:cNvSpPr>
            <p:nvPr/>
          </p:nvSpPr>
          <p:spPr bwMode="auto">
            <a:xfrm>
              <a:off x="7423396" y="3374632"/>
              <a:ext cx="54098"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 name="Text Box 520"/>
            <p:cNvSpPr txBox="1">
              <a:spLocks noChangeArrowheads="1"/>
            </p:cNvSpPr>
            <p:nvPr/>
          </p:nvSpPr>
          <p:spPr bwMode="auto">
            <a:xfrm>
              <a:off x="7728964" y="2627322"/>
              <a:ext cx="5886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smtClean="0"/>
                <a:t>3.3V</a:t>
              </a:r>
              <a:endParaRPr lang="en-US" sz="1600" b="1" dirty="0"/>
            </a:p>
          </p:txBody>
        </p:sp>
        <p:sp>
          <p:nvSpPr>
            <p:cNvPr id="202" name="Oval 201"/>
            <p:cNvSpPr/>
            <p:nvPr/>
          </p:nvSpPr>
          <p:spPr>
            <a:xfrm>
              <a:off x="7219365" y="2565030"/>
              <a:ext cx="443176" cy="4600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Line 187"/>
            <p:cNvSpPr>
              <a:spLocks noChangeShapeType="1"/>
            </p:cNvSpPr>
            <p:nvPr/>
          </p:nvSpPr>
          <p:spPr bwMode="auto">
            <a:xfrm>
              <a:off x="7449763" y="3040999"/>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Line 187"/>
            <p:cNvSpPr>
              <a:spLocks noChangeShapeType="1"/>
            </p:cNvSpPr>
            <p:nvPr/>
          </p:nvSpPr>
          <p:spPr bwMode="auto">
            <a:xfrm>
              <a:off x="7444153" y="2356601"/>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 name="Text Box 520"/>
            <p:cNvSpPr txBox="1">
              <a:spLocks noChangeArrowheads="1"/>
            </p:cNvSpPr>
            <p:nvPr/>
          </p:nvSpPr>
          <p:spPr bwMode="auto">
            <a:xfrm>
              <a:off x="7316011" y="2559314"/>
              <a:ext cx="2648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100" b="1" dirty="0" smtClean="0"/>
                <a:t>+</a:t>
              </a:r>
            </a:p>
            <a:p>
              <a:pPr algn="ctr" eaLnBrk="1" hangingPunct="1"/>
              <a:r>
                <a:rPr lang="en-US" sz="1100" b="1" dirty="0" smtClean="0"/>
                <a:t>_</a:t>
              </a:r>
              <a:endParaRPr lang="en-US" sz="1100" b="1" dirty="0"/>
            </a:p>
          </p:txBody>
        </p:sp>
      </p:grpSp>
      <p:sp>
        <p:nvSpPr>
          <p:cNvPr id="208" name="Rectangle 207"/>
          <p:cNvSpPr/>
          <p:nvPr/>
        </p:nvSpPr>
        <p:spPr>
          <a:xfrm>
            <a:off x="0" y="6267069"/>
            <a:ext cx="9144000" cy="590931"/>
          </a:xfrm>
          <a:prstGeom prst="rect">
            <a:avLst/>
          </a:prstGeom>
        </p:spPr>
        <p:txBody>
          <a:bodyPr wrap="square">
            <a:spAutoFit/>
          </a:bodyPr>
          <a:lstStyle/>
          <a:p>
            <a:pPr>
              <a:lnSpc>
                <a:spcPct val="90000"/>
              </a:lnSpc>
              <a:spcBef>
                <a:spcPct val="20000"/>
              </a:spcBef>
              <a:tabLst>
                <a:tab pos="342900" algn="l"/>
                <a:tab pos="914400" algn="l"/>
              </a:tabLst>
            </a:pPr>
            <a:r>
              <a:rPr lang="en-US" sz="1800" b="1" i="1" u="sng" dirty="0" smtClean="0">
                <a:solidFill>
                  <a:schemeClr val="accent2"/>
                </a:solidFill>
              </a:rPr>
              <a:t>Note</a:t>
            </a:r>
            <a:r>
              <a:rPr lang="en-US" sz="1800" dirty="0" smtClean="0">
                <a:solidFill>
                  <a:schemeClr val="accent2"/>
                </a:solidFill>
              </a:rPr>
              <a:t>:  The Arduino website warns that after changing to the analog reference, the first few readings from </a:t>
            </a:r>
            <a:r>
              <a:rPr lang="en-US" sz="1800" dirty="0" err="1" smtClean="0">
                <a:solidFill>
                  <a:schemeClr val="accent2"/>
                </a:solidFill>
              </a:rPr>
              <a:t>analogRead</a:t>
            </a:r>
            <a:r>
              <a:rPr lang="en-US" sz="1800" dirty="0" smtClean="0">
                <a:solidFill>
                  <a:schemeClr val="accent2"/>
                </a:solidFill>
              </a:rPr>
              <a:t>( ) may not be accurate)</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5746-1570-4B39-AAC5-F427209A61A3}" type="slidenum">
              <a:rPr kumimoji="0" lang="en-US" sz="18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8" name="Line 3"/>
          <p:cNvSpPr>
            <a:spLocks noChangeShapeType="1"/>
          </p:cNvSpPr>
          <p:nvPr/>
        </p:nvSpPr>
        <p:spPr bwMode="auto">
          <a:xfrm flipV="1">
            <a:off x="0" y="419100"/>
            <a:ext cx="9144000" cy="12700"/>
          </a:xfrm>
          <a:prstGeom prst="line">
            <a:avLst/>
          </a:prstGeom>
          <a:noFill/>
          <a:ln w="38100">
            <a:solidFill>
              <a:schemeClr val="accent2"/>
            </a:solidFill>
            <a:round/>
            <a:headEnd/>
            <a:tailEnd/>
          </a:ln>
          <a:effectLst/>
        </p:spPr>
        <p:txBody>
          <a:bodyPr/>
          <a:lstStyle/>
          <a:p>
            <a:endParaRPr lang="en-US" sz="2200" dirty="0"/>
          </a:p>
        </p:txBody>
      </p:sp>
      <p:sp>
        <p:nvSpPr>
          <p:cNvPr id="9" name="Rectangle 31"/>
          <p:cNvSpPr>
            <a:spLocks noChangeArrowheads="1"/>
          </p:cNvSpPr>
          <p:nvPr/>
        </p:nvSpPr>
        <p:spPr bwMode="auto">
          <a:xfrm>
            <a:off x="0" y="0"/>
            <a:ext cx="8928100" cy="393700"/>
          </a:xfrm>
          <a:prstGeom prst="rect">
            <a:avLst/>
          </a:prstGeom>
          <a:noFill/>
          <a:ln w="9525">
            <a:noFill/>
            <a:miter lim="800000"/>
            <a:headEnd/>
            <a:tailEnd/>
          </a:ln>
          <a:effectLst/>
        </p:spPr>
        <p:txBody>
          <a:bodyPr/>
          <a:lstStyle/>
          <a:p>
            <a:pPr>
              <a:spcBef>
                <a:spcPct val="20000"/>
              </a:spcBef>
            </a:pPr>
            <a:r>
              <a:rPr lang="en-US" dirty="0" smtClean="0">
                <a:solidFill>
                  <a:schemeClr val="accent2"/>
                </a:solidFill>
                <a:cs typeface="Times New Roman" pitchFamily="18" charset="0"/>
              </a:rPr>
              <a:t>Lab 8        EGR 262 – Fundamental Circuits Lab</a:t>
            </a:r>
            <a:endParaRPr lang="en-US" sz="3600" dirty="0"/>
          </a:p>
        </p:txBody>
      </p:sp>
      <p:sp>
        <p:nvSpPr>
          <p:cNvPr id="6" name="Rectangle 5"/>
          <p:cNvSpPr/>
          <p:nvPr/>
        </p:nvSpPr>
        <p:spPr>
          <a:xfrm>
            <a:off x="0" y="435333"/>
            <a:ext cx="9144000" cy="2123658"/>
          </a:xfrm>
          <a:prstGeom prst="rect">
            <a:avLst/>
          </a:prstGeom>
        </p:spPr>
        <p:txBody>
          <a:bodyPr wrap="square">
            <a:spAutoFit/>
          </a:bodyPr>
          <a:lstStyle/>
          <a:p>
            <a:pPr marL="0" lvl="2">
              <a:lnSpc>
                <a:spcPct val="90000"/>
              </a:lnSpc>
              <a:spcBef>
                <a:spcPct val="20000"/>
              </a:spcBef>
              <a:tabLst>
                <a:tab pos="342900" algn="l"/>
                <a:tab pos="914400" algn="l"/>
              </a:tabLst>
            </a:pPr>
            <a:r>
              <a:rPr lang="en-US" sz="2200" b="1" i="1" u="sng" dirty="0" smtClean="0">
                <a:solidFill>
                  <a:schemeClr val="accent2"/>
                </a:solidFill>
              </a:rPr>
              <a:t>Example</a:t>
            </a:r>
            <a:r>
              <a:rPr lang="en-US" sz="2200" dirty="0" smtClean="0">
                <a:solidFill>
                  <a:schemeClr val="accent2"/>
                </a:solidFill>
              </a:rPr>
              <a:t> – </a:t>
            </a:r>
            <a:r>
              <a:rPr lang="en-US" sz="2200" b="1" i="1" dirty="0" smtClean="0">
                <a:solidFill>
                  <a:schemeClr val="accent2"/>
                </a:solidFill>
              </a:rPr>
              <a:t>Controlling the brightness of an LED with a potentiometer</a:t>
            </a:r>
          </a:p>
          <a:p>
            <a:pPr marL="228600" lvl="2" indent="-228600">
              <a:lnSpc>
                <a:spcPct val="90000"/>
              </a:lnSpc>
              <a:spcBef>
                <a:spcPct val="20000"/>
              </a:spcBef>
              <a:buFont typeface="Arial" pitchFamily="34" charset="0"/>
              <a:buChar char="•"/>
              <a:tabLst>
                <a:tab pos="228600" algn="l"/>
                <a:tab pos="914400" algn="l"/>
              </a:tabLst>
            </a:pPr>
            <a:r>
              <a:rPr lang="en-US" sz="2200" dirty="0" smtClean="0">
                <a:solidFill>
                  <a:schemeClr val="accent2"/>
                </a:solidFill>
              </a:rPr>
              <a:t>A potentiometer can be used to provide an input analog voltage in the range 0-5V.  </a:t>
            </a:r>
            <a:r>
              <a:rPr lang="en-US" sz="2200" b="1" i="1" dirty="0" err="1" smtClean="0">
                <a:solidFill>
                  <a:schemeClr val="accent2"/>
                </a:solidFill>
              </a:rPr>
              <a:t>analogRead</a:t>
            </a:r>
            <a:r>
              <a:rPr lang="en-US" sz="2200" b="1" i="1" dirty="0" smtClean="0">
                <a:solidFill>
                  <a:schemeClr val="accent2"/>
                </a:solidFill>
              </a:rPr>
              <a:t>( ) </a:t>
            </a:r>
            <a:r>
              <a:rPr lang="en-US" sz="2200" dirty="0" smtClean="0">
                <a:solidFill>
                  <a:schemeClr val="accent2"/>
                </a:solidFill>
              </a:rPr>
              <a:t>will convert this input to a value from 0-1023.</a:t>
            </a:r>
          </a:p>
          <a:p>
            <a:pPr marL="228600" lvl="2" indent="-228600">
              <a:lnSpc>
                <a:spcPct val="90000"/>
              </a:lnSpc>
              <a:spcBef>
                <a:spcPct val="20000"/>
              </a:spcBef>
              <a:buFont typeface="Arial" pitchFamily="34" charset="0"/>
              <a:buChar char="•"/>
              <a:tabLst>
                <a:tab pos="228600" algn="l"/>
                <a:tab pos="914400" algn="l"/>
              </a:tabLst>
            </a:pPr>
            <a:r>
              <a:rPr lang="en-US" sz="2200" b="1" i="1" dirty="0" err="1" smtClean="0">
                <a:solidFill>
                  <a:schemeClr val="accent2"/>
                </a:solidFill>
              </a:rPr>
              <a:t>analogWrite</a:t>
            </a:r>
            <a:r>
              <a:rPr lang="en-US" sz="2200" b="1" i="1" dirty="0" smtClean="0">
                <a:solidFill>
                  <a:schemeClr val="accent2"/>
                </a:solidFill>
              </a:rPr>
              <a:t>( ) </a:t>
            </a:r>
            <a:r>
              <a:rPr lang="en-US" sz="2200" dirty="0" smtClean="0">
                <a:solidFill>
                  <a:schemeClr val="accent2"/>
                </a:solidFill>
              </a:rPr>
              <a:t>converts a number from 0-255 into a PWM signal.</a:t>
            </a:r>
          </a:p>
          <a:p>
            <a:pPr marL="228600" lvl="2" indent="-228600">
              <a:lnSpc>
                <a:spcPct val="90000"/>
              </a:lnSpc>
              <a:spcBef>
                <a:spcPct val="20000"/>
              </a:spcBef>
              <a:buFont typeface="Arial" pitchFamily="34" charset="0"/>
              <a:buChar char="•"/>
              <a:tabLst>
                <a:tab pos="228600" algn="l"/>
                <a:tab pos="914400" algn="l"/>
              </a:tabLst>
            </a:pPr>
            <a:r>
              <a:rPr lang="en-US" sz="2200" dirty="0" smtClean="0">
                <a:solidFill>
                  <a:schemeClr val="accent2"/>
                </a:solidFill>
              </a:rPr>
              <a:t>We can simply divide the value from </a:t>
            </a:r>
            <a:r>
              <a:rPr lang="en-US" sz="2200" b="1" i="1" dirty="0" err="1" smtClean="0">
                <a:solidFill>
                  <a:schemeClr val="accent2"/>
                </a:solidFill>
              </a:rPr>
              <a:t>analogRead</a:t>
            </a:r>
            <a:r>
              <a:rPr lang="en-US" sz="2200" b="1" i="1" dirty="0" smtClean="0">
                <a:solidFill>
                  <a:schemeClr val="accent2"/>
                </a:solidFill>
              </a:rPr>
              <a:t>( ) </a:t>
            </a:r>
            <a:r>
              <a:rPr lang="en-US" sz="2200" dirty="0" smtClean="0">
                <a:solidFill>
                  <a:schemeClr val="accent2"/>
                </a:solidFill>
              </a:rPr>
              <a:t>by 4</a:t>
            </a:r>
            <a:r>
              <a:rPr lang="en-US" sz="2200" b="1" i="1" dirty="0" smtClean="0">
                <a:solidFill>
                  <a:schemeClr val="accent2"/>
                </a:solidFill>
              </a:rPr>
              <a:t> </a:t>
            </a:r>
            <a:r>
              <a:rPr lang="en-US" sz="2200" dirty="0" smtClean="0">
                <a:solidFill>
                  <a:schemeClr val="accent2"/>
                </a:solidFill>
              </a:rPr>
              <a:t>to produce the input for </a:t>
            </a:r>
            <a:r>
              <a:rPr lang="en-US" sz="2200" b="1" i="1" dirty="0" err="1" smtClean="0">
                <a:solidFill>
                  <a:schemeClr val="accent2"/>
                </a:solidFill>
              </a:rPr>
              <a:t>analogWrite</a:t>
            </a:r>
            <a:r>
              <a:rPr lang="en-US" sz="2200" b="1" i="1" dirty="0" smtClean="0">
                <a:solidFill>
                  <a:schemeClr val="accent2"/>
                </a:solidFill>
              </a:rPr>
              <a:t>( ).            </a:t>
            </a:r>
          </a:p>
        </p:txBody>
      </p:sp>
      <p:grpSp>
        <p:nvGrpSpPr>
          <p:cNvPr id="81" name="Group 80"/>
          <p:cNvGrpSpPr/>
          <p:nvPr/>
        </p:nvGrpSpPr>
        <p:grpSpPr>
          <a:xfrm>
            <a:off x="955960" y="2828251"/>
            <a:ext cx="7711790" cy="3115349"/>
            <a:chOff x="955960" y="2828251"/>
            <a:chExt cx="7711790" cy="3115349"/>
          </a:xfrm>
        </p:grpSpPr>
        <p:sp>
          <p:nvSpPr>
            <p:cNvPr id="45" name="Text Box 4"/>
            <p:cNvSpPr txBox="1">
              <a:spLocks noChangeArrowheads="1"/>
            </p:cNvSpPr>
            <p:nvPr/>
          </p:nvSpPr>
          <p:spPr bwMode="auto">
            <a:xfrm>
              <a:off x="2605161" y="3027403"/>
              <a:ext cx="4433814" cy="2916197"/>
            </a:xfrm>
            <a:prstGeom prst="rect">
              <a:avLst/>
            </a:prstGeom>
            <a:solidFill>
              <a:srgbClr val="66CC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Arial" pitchFamily="34" charset="0"/>
                </a:rPr>
                <a:t>Arduino UNO</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3"/>
            <p:cNvSpPr>
              <a:spLocks noChangeArrowheads="1"/>
            </p:cNvSpPr>
            <p:nvPr/>
          </p:nvSpPr>
          <p:spPr bwMode="auto">
            <a:xfrm>
              <a:off x="2605160" y="3016770"/>
              <a:ext cx="4443339" cy="2898255"/>
            </a:xfrm>
            <a:prstGeom prst="rect">
              <a:avLst/>
            </a:prstGeom>
            <a:no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Text Box 5"/>
            <p:cNvSpPr txBox="1">
              <a:spLocks noChangeArrowheads="1"/>
            </p:cNvSpPr>
            <p:nvPr/>
          </p:nvSpPr>
          <p:spPr bwMode="auto">
            <a:xfrm>
              <a:off x="2557340" y="3204229"/>
              <a:ext cx="500011" cy="1508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A0</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A1</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mj-lt"/>
                  <a:cs typeface="Arial" pitchFamily="34" charset="0"/>
                </a:rPr>
                <a:t>A2</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A3</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A4</a:t>
              </a:r>
            </a:p>
            <a:p>
              <a:pPr marL="0" marR="0" lvl="0" indent="0" defTabSz="914400" rtl="0" eaLnBrk="1" fontAlgn="base" latinLnBrk="0" hangingPunct="1">
                <a:lnSpc>
                  <a:spcPct val="100000"/>
                </a:lnSpc>
                <a:spcBef>
                  <a:spcPct val="0"/>
                </a:spcBef>
                <a:spcAft>
                  <a:spcPct val="0"/>
                </a:spcAft>
                <a:buClrTx/>
                <a:buSzTx/>
                <a:buFontTx/>
                <a:buNone/>
                <a:tabLst/>
              </a:pPr>
              <a:r>
                <a:rPr lang="en-US" sz="1600" b="1" dirty="0" smtClean="0">
                  <a:latin typeface="+mj-lt"/>
                  <a:cs typeface="Arial" pitchFamily="34" charset="0"/>
                </a:rPr>
                <a:t>A5</a:t>
              </a:r>
              <a:endParaRPr kumimoji="0" lang="en-US" sz="1600" b="1" i="0" u="none" strike="noStrike" cap="none" normalizeH="0" baseline="0" dirty="0" smtClean="0">
                <a:ln>
                  <a:noFill/>
                </a:ln>
                <a:solidFill>
                  <a:schemeClr val="tx1"/>
                </a:solidFill>
                <a:effectLst/>
                <a:latin typeface="+mj-lt"/>
                <a:cs typeface="Arial" pitchFamily="34" charset="0"/>
              </a:endParaRPr>
            </a:p>
          </p:txBody>
        </p:sp>
        <p:sp>
          <p:nvSpPr>
            <p:cNvPr id="48" name="Line 104"/>
            <p:cNvSpPr>
              <a:spLocks noChangeShapeType="1"/>
            </p:cNvSpPr>
            <p:nvPr/>
          </p:nvSpPr>
          <p:spPr bwMode="auto">
            <a:xfrm>
              <a:off x="2360667" y="3364210"/>
              <a:ext cx="253420" cy="2789"/>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4"/>
            <p:cNvSpPr>
              <a:spLocks noChangeShapeType="1"/>
            </p:cNvSpPr>
            <p:nvPr/>
          </p:nvSpPr>
          <p:spPr bwMode="auto">
            <a:xfrm>
              <a:off x="2352571" y="3618051"/>
              <a:ext cx="257836" cy="408"/>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4"/>
            <p:cNvSpPr>
              <a:spLocks noChangeShapeType="1"/>
            </p:cNvSpPr>
            <p:nvPr/>
          </p:nvSpPr>
          <p:spPr bwMode="auto">
            <a:xfrm>
              <a:off x="2341141" y="4117160"/>
              <a:ext cx="269558" cy="190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04"/>
            <p:cNvSpPr>
              <a:spLocks noChangeShapeType="1"/>
            </p:cNvSpPr>
            <p:nvPr/>
          </p:nvSpPr>
          <p:spPr bwMode="auto">
            <a:xfrm flipV="1">
              <a:off x="2339236" y="4361407"/>
              <a:ext cx="271368" cy="54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04"/>
            <p:cNvSpPr>
              <a:spLocks noChangeShapeType="1"/>
            </p:cNvSpPr>
            <p:nvPr/>
          </p:nvSpPr>
          <p:spPr bwMode="auto">
            <a:xfrm>
              <a:off x="2343999" y="4607222"/>
              <a:ext cx="270414" cy="818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04"/>
            <p:cNvSpPr>
              <a:spLocks noChangeShapeType="1"/>
            </p:cNvSpPr>
            <p:nvPr/>
          </p:nvSpPr>
          <p:spPr bwMode="auto">
            <a:xfrm>
              <a:off x="1447659" y="3884895"/>
              <a:ext cx="1163991" cy="3666"/>
            </a:xfrm>
            <a:prstGeom prst="line">
              <a:avLst/>
            </a:prstGeom>
            <a:noFill/>
            <a:ln w="31750">
              <a:solidFill>
                <a:schemeClr val="tx2"/>
              </a:solidFill>
              <a:round/>
              <a:headEnd type="triangle"/>
              <a:tailEnd type="none"/>
            </a:ln>
            <a:extLst>
              <a:ext uri="{909E8E84-426E-40DD-AFC4-6F175D3DCCD1}">
                <a14:hiddenFill xmlns:a14="http://schemas.microsoft.com/office/drawing/2010/main">
                  <a:noFill/>
                </a14:hiddenFill>
              </a:ext>
            </a:extLst>
          </p:spPr>
          <p:txBody>
            <a:bodyPr/>
            <a:lstStyle/>
            <a:p>
              <a:endParaRPr lang="en-US"/>
            </a:p>
          </p:txBody>
        </p:sp>
        <p:sp>
          <p:nvSpPr>
            <p:cNvPr id="24" name="Text Box 520"/>
            <p:cNvSpPr txBox="1">
              <a:spLocks noChangeArrowheads="1"/>
            </p:cNvSpPr>
            <p:nvPr/>
          </p:nvSpPr>
          <p:spPr bwMode="auto">
            <a:xfrm>
              <a:off x="1102391" y="2828251"/>
              <a:ext cx="4347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smtClean="0"/>
                <a:t>5V</a:t>
              </a:r>
              <a:endParaRPr lang="en-US" sz="1600" b="1" dirty="0"/>
            </a:p>
          </p:txBody>
        </p:sp>
        <p:sp>
          <p:nvSpPr>
            <p:cNvPr id="25" name="Line 179"/>
            <p:cNvSpPr>
              <a:spLocks noChangeShapeType="1"/>
            </p:cNvSpPr>
            <p:nvPr/>
          </p:nvSpPr>
          <p:spPr bwMode="auto">
            <a:xfrm>
              <a:off x="1363290" y="3679303"/>
              <a:ext cx="82019" cy="5399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80"/>
            <p:cNvSpPr>
              <a:spLocks noChangeShapeType="1"/>
            </p:cNvSpPr>
            <p:nvPr/>
          </p:nvSpPr>
          <p:spPr bwMode="auto">
            <a:xfrm flipV="1">
              <a:off x="1267310" y="3733295"/>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1"/>
            <p:cNvSpPr>
              <a:spLocks noChangeShapeType="1"/>
            </p:cNvSpPr>
            <p:nvPr/>
          </p:nvSpPr>
          <p:spPr bwMode="auto">
            <a:xfrm>
              <a:off x="1277780" y="3808184"/>
              <a:ext cx="172763" cy="66183"/>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2"/>
            <p:cNvSpPr>
              <a:spLocks noChangeShapeType="1"/>
            </p:cNvSpPr>
            <p:nvPr/>
          </p:nvSpPr>
          <p:spPr bwMode="auto">
            <a:xfrm flipV="1">
              <a:off x="1267310" y="3874367"/>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83"/>
            <p:cNvSpPr>
              <a:spLocks noChangeShapeType="1"/>
            </p:cNvSpPr>
            <p:nvPr/>
          </p:nvSpPr>
          <p:spPr bwMode="auto">
            <a:xfrm>
              <a:off x="1277780" y="3949258"/>
              <a:ext cx="172763" cy="67925"/>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84"/>
            <p:cNvSpPr>
              <a:spLocks noChangeShapeType="1"/>
            </p:cNvSpPr>
            <p:nvPr/>
          </p:nvSpPr>
          <p:spPr bwMode="auto">
            <a:xfrm flipV="1">
              <a:off x="1277780" y="4017182"/>
              <a:ext cx="177999" cy="74891"/>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85"/>
            <p:cNvSpPr>
              <a:spLocks noChangeShapeType="1"/>
            </p:cNvSpPr>
            <p:nvPr/>
          </p:nvSpPr>
          <p:spPr bwMode="auto">
            <a:xfrm>
              <a:off x="1283016" y="4092073"/>
              <a:ext cx="80274" cy="5225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87"/>
            <p:cNvSpPr>
              <a:spLocks noChangeShapeType="1"/>
            </p:cNvSpPr>
            <p:nvPr/>
          </p:nvSpPr>
          <p:spPr bwMode="auto">
            <a:xfrm>
              <a:off x="1363290" y="4144322"/>
              <a:ext cx="1745" cy="20899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01"/>
            <p:cNvSpPr>
              <a:spLocks noChangeShapeType="1"/>
            </p:cNvSpPr>
            <p:nvPr/>
          </p:nvSpPr>
          <p:spPr bwMode="auto">
            <a:xfrm>
              <a:off x="1251604" y="4339386"/>
              <a:ext cx="218136"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02"/>
            <p:cNvSpPr>
              <a:spLocks noChangeShapeType="1"/>
            </p:cNvSpPr>
            <p:nvPr/>
          </p:nvSpPr>
          <p:spPr bwMode="auto">
            <a:xfrm>
              <a:off x="1307447" y="4400342"/>
              <a:ext cx="108195"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03"/>
            <p:cNvSpPr>
              <a:spLocks noChangeShapeType="1"/>
            </p:cNvSpPr>
            <p:nvPr/>
          </p:nvSpPr>
          <p:spPr bwMode="auto">
            <a:xfrm>
              <a:off x="1340604" y="4461302"/>
              <a:ext cx="54098" cy="1742"/>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517"/>
            <p:cNvSpPr>
              <a:spLocks noChangeShapeType="1"/>
            </p:cNvSpPr>
            <p:nvPr/>
          </p:nvSpPr>
          <p:spPr bwMode="auto">
            <a:xfrm>
              <a:off x="1287908" y="3271096"/>
              <a:ext cx="15179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518"/>
            <p:cNvSpPr>
              <a:spLocks noChangeShapeType="1"/>
            </p:cNvSpPr>
            <p:nvPr/>
          </p:nvSpPr>
          <p:spPr bwMode="auto">
            <a:xfrm flipV="1">
              <a:off x="1287908" y="3171823"/>
              <a:ext cx="68044"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519"/>
            <p:cNvSpPr>
              <a:spLocks noChangeShapeType="1"/>
            </p:cNvSpPr>
            <p:nvPr/>
          </p:nvSpPr>
          <p:spPr bwMode="auto">
            <a:xfrm>
              <a:off x="1355950" y="3171823"/>
              <a:ext cx="83746" cy="99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04"/>
            <p:cNvSpPr>
              <a:spLocks noChangeShapeType="1"/>
            </p:cNvSpPr>
            <p:nvPr/>
          </p:nvSpPr>
          <p:spPr bwMode="auto">
            <a:xfrm>
              <a:off x="1363589" y="3274690"/>
              <a:ext cx="10722" cy="415987"/>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Rectangle 191"/>
            <p:cNvSpPr>
              <a:spLocks noChangeArrowheads="1"/>
            </p:cNvSpPr>
            <p:nvPr/>
          </p:nvSpPr>
          <p:spPr bwMode="auto">
            <a:xfrm>
              <a:off x="955960" y="4531169"/>
              <a:ext cx="7934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t>(10k pot)</a:t>
              </a:r>
              <a:endParaRPr lang="en-US" sz="1600" dirty="0"/>
            </a:p>
          </p:txBody>
        </p:sp>
        <p:sp>
          <p:nvSpPr>
            <p:cNvPr id="53" name="Text Box 520"/>
            <p:cNvSpPr txBox="1">
              <a:spLocks noChangeArrowheads="1"/>
            </p:cNvSpPr>
            <p:nvPr/>
          </p:nvSpPr>
          <p:spPr bwMode="auto">
            <a:xfrm>
              <a:off x="1584991" y="3552151"/>
              <a:ext cx="6912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b="1" dirty="0" smtClean="0"/>
                <a:t>1.00V</a:t>
              </a:r>
              <a:endParaRPr lang="en-US" sz="1600" b="1" dirty="0"/>
            </a:p>
          </p:txBody>
        </p:sp>
        <p:sp>
          <p:nvSpPr>
            <p:cNvPr id="17410" name="Text Box 2"/>
            <p:cNvSpPr txBox="1">
              <a:spLocks noChangeArrowheads="1"/>
            </p:cNvSpPr>
            <p:nvPr/>
          </p:nvSpPr>
          <p:spPr bwMode="auto">
            <a:xfrm>
              <a:off x="6205393" y="4294157"/>
              <a:ext cx="854330" cy="1547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cs typeface="Arial" pitchFamily="34" charset="0"/>
                </a:rPr>
                <a:t>~D11</a:t>
              </a:r>
            </a:p>
            <a:p>
              <a:pPr lvl="0" algn="r"/>
              <a:r>
                <a:rPr lang="en-US" sz="1600" b="1" dirty="0" smtClean="0">
                  <a:cs typeface="Arial" pitchFamily="34" charset="0"/>
                </a:rPr>
                <a:t>~ D10</a:t>
              </a:r>
            </a:p>
            <a:p>
              <a:pPr lvl="0" algn="r"/>
              <a:r>
                <a:rPr lang="en-US" sz="1600" b="1" dirty="0" smtClean="0">
                  <a:cs typeface="Arial" pitchFamily="34" charset="0"/>
                </a:rPr>
                <a:t>~ </a:t>
              </a:r>
              <a:r>
                <a:rPr kumimoji="0" lang="en-US" sz="1600" b="1" i="0" u="none" strike="noStrike" cap="none" normalizeH="0" baseline="0" dirty="0" smtClean="0">
                  <a:ln>
                    <a:noFill/>
                  </a:ln>
                  <a:solidFill>
                    <a:schemeClr val="tx1"/>
                  </a:solidFill>
                  <a:effectLst/>
                  <a:latin typeface="Arial" pitchFamily="34" charset="0"/>
                  <a:cs typeface="Arial" pitchFamily="34" charset="0"/>
                </a:rPr>
                <a:t>D9</a:t>
              </a:r>
            </a:p>
            <a:p>
              <a:pPr lvl="0" algn="r"/>
              <a:r>
                <a:rPr lang="en-US" sz="1600" b="1" dirty="0" smtClean="0">
                  <a:cs typeface="Arial" pitchFamily="34" charset="0"/>
                </a:rPr>
                <a:t>~ </a:t>
              </a:r>
              <a:r>
                <a:rPr lang="en-US" sz="1600" b="1" dirty="0" smtClean="0">
                  <a:latin typeface="Arial" pitchFamily="34" charset="0"/>
                  <a:cs typeface="Arial" pitchFamily="34" charset="0"/>
                </a:rPr>
                <a:t>D6</a:t>
              </a:r>
            </a:p>
            <a:p>
              <a:pPr lvl="0" algn="r"/>
              <a:r>
                <a:rPr lang="en-US" sz="1600" b="1" dirty="0" smtClean="0">
                  <a:cs typeface="Arial" pitchFamily="34" charset="0"/>
                </a:rPr>
                <a:t>~ </a:t>
              </a:r>
              <a:r>
                <a:rPr kumimoji="0" lang="en-US" sz="1600" b="1" i="0" u="none" strike="noStrike" cap="none" normalizeH="0" baseline="0" dirty="0" smtClean="0">
                  <a:ln>
                    <a:noFill/>
                  </a:ln>
                  <a:solidFill>
                    <a:schemeClr val="tx1"/>
                  </a:solidFill>
                  <a:effectLst/>
                  <a:latin typeface="Arial" pitchFamily="34" charset="0"/>
                  <a:cs typeface="Arial" pitchFamily="34" charset="0"/>
                </a:rPr>
                <a:t>D5</a:t>
              </a:r>
            </a:p>
            <a:p>
              <a:pPr lvl="0" algn="r"/>
              <a:r>
                <a:rPr lang="en-US" sz="1600" b="1" dirty="0" smtClean="0">
                  <a:cs typeface="Arial" pitchFamily="34" charset="0"/>
                </a:rPr>
                <a:t>~ </a:t>
              </a:r>
              <a:r>
                <a:rPr lang="en-US" sz="1600" b="1" dirty="0" smtClean="0">
                  <a:latin typeface="Arial" pitchFamily="34" charset="0"/>
                  <a:cs typeface="Arial" pitchFamily="34" charset="0"/>
                </a:rPr>
                <a:t>D3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411" name="AutoShape 3"/>
            <p:cNvCxnSpPr>
              <a:cxnSpLocks noChangeShapeType="1"/>
            </p:cNvCxnSpPr>
            <p:nvPr/>
          </p:nvCxnSpPr>
          <p:spPr bwMode="auto">
            <a:xfrm>
              <a:off x="7050195" y="4474607"/>
              <a:ext cx="241300" cy="0"/>
            </a:xfrm>
            <a:prstGeom prst="straightConnector1">
              <a:avLst/>
            </a:prstGeom>
            <a:noFill/>
            <a:ln w="28575">
              <a:solidFill>
                <a:srgbClr val="000000"/>
              </a:solidFill>
              <a:round/>
              <a:headEnd/>
              <a:tailEnd/>
            </a:ln>
          </p:spPr>
        </p:cxnSp>
        <p:cxnSp>
          <p:nvCxnSpPr>
            <p:cNvPr id="17412" name="AutoShape 4"/>
            <p:cNvCxnSpPr>
              <a:cxnSpLocks noChangeShapeType="1"/>
            </p:cNvCxnSpPr>
            <p:nvPr/>
          </p:nvCxnSpPr>
          <p:spPr bwMode="auto">
            <a:xfrm flipV="1">
              <a:off x="7291495" y="4398407"/>
              <a:ext cx="63500" cy="76200"/>
            </a:xfrm>
            <a:prstGeom prst="straightConnector1">
              <a:avLst/>
            </a:prstGeom>
            <a:noFill/>
            <a:ln w="28575">
              <a:solidFill>
                <a:srgbClr val="000000"/>
              </a:solidFill>
              <a:round/>
              <a:headEnd/>
              <a:tailEnd/>
            </a:ln>
          </p:spPr>
        </p:cxnSp>
        <p:cxnSp>
          <p:nvCxnSpPr>
            <p:cNvPr id="17413" name="AutoShape 5"/>
            <p:cNvCxnSpPr>
              <a:cxnSpLocks noChangeShapeType="1"/>
            </p:cNvCxnSpPr>
            <p:nvPr/>
          </p:nvCxnSpPr>
          <p:spPr bwMode="auto">
            <a:xfrm flipH="1" flipV="1">
              <a:off x="7354995" y="4398407"/>
              <a:ext cx="50800" cy="165100"/>
            </a:xfrm>
            <a:prstGeom prst="straightConnector1">
              <a:avLst/>
            </a:prstGeom>
            <a:noFill/>
            <a:ln w="28575">
              <a:solidFill>
                <a:srgbClr val="000000"/>
              </a:solidFill>
              <a:round/>
              <a:headEnd/>
              <a:tailEnd/>
            </a:ln>
          </p:spPr>
        </p:cxnSp>
        <p:cxnSp>
          <p:nvCxnSpPr>
            <p:cNvPr id="17414" name="AutoShape 6"/>
            <p:cNvCxnSpPr>
              <a:cxnSpLocks noChangeShapeType="1"/>
            </p:cNvCxnSpPr>
            <p:nvPr/>
          </p:nvCxnSpPr>
          <p:spPr bwMode="auto">
            <a:xfrm flipV="1">
              <a:off x="7405795" y="4398407"/>
              <a:ext cx="53975" cy="165100"/>
            </a:xfrm>
            <a:prstGeom prst="straightConnector1">
              <a:avLst/>
            </a:prstGeom>
            <a:noFill/>
            <a:ln w="28575">
              <a:solidFill>
                <a:srgbClr val="000000"/>
              </a:solidFill>
              <a:round/>
              <a:headEnd/>
              <a:tailEnd/>
            </a:ln>
          </p:spPr>
        </p:cxnSp>
        <p:cxnSp>
          <p:nvCxnSpPr>
            <p:cNvPr id="17415" name="AutoShape 7"/>
            <p:cNvCxnSpPr>
              <a:cxnSpLocks noChangeShapeType="1"/>
            </p:cNvCxnSpPr>
            <p:nvPr/>
          </p:nvCxnSpPr>
          <p:spPr bwMode="auto">
            <a:xfrm>
              <a:off x="7647095" y="4474607"/>
              <a:ext cx="317500" cy="0"/>
            </a:xfrm>
            <a:prstGeom prst="straightConnector1">
              <a:avLst/>
            </a:prstGeom>
            <a:noFill/>
            <a:ln w="28575">
              <a:solidFill>
                <a:srgbClr val="000000"/>
              </a:solidFill>
              <a:round/>
              <a:headEnd/>
              <a:tailEnd/>
            </a:ln>
          </p:spPr>
        </p:cxnSp>
        <p:cxnSp>
          <p:nvCxnSpPr>
            <p:cNvPr id="17416" name="AutoShape 8"/>
            <p:cNvCxnSpPr>
              <a:cxnSpLocks noChangeShapeType="1"/>
            </p:cNvCxnSpPr>
            <p:nvPr/>
          </p:nvCxnSpPr>
          <p:spPr bwMode="auto">
            <a:xfrm>
              <a:off x="7964595" y="4474607"/>
              <a:ext cx="0" cy="361950"/>
            </a:xfrm>
            <a:prstGeom prst="straightConnector1">
              <a:avLst/>
            </a:prstGeom>
            <a:noFill/>
            <a:ln w="28575">
              <a:solidFill>
                <a:srgbClr val="000000"/>
              </a:solidFill>
              <a:round/>
              <a:headEnd/>
              <a:tailEnd/>
            </a:ln>
          </p:spPr>
        </p:cxnSp>
        <p:cxnSp>
          <p:nvCxnSpPr>
            <p:cNvPr id="17417" name="AutoShape 9"/>
            <p:cNvCxnSpPr>
              <a:cxnSpLocks noChangeShapeType="1"/>
            </p:cNvCxnSpPr>
            <p:nvPr/>
          </p:nvCxnSpPr>
          <p:spPr bwMode="auto">
            <a:xfrm>
              <a:off x="7869345" y="4836557"/>
              <a:ext cx="185738" cy="0"/>
            </a:xfrm>
            <a:prstGeom prst="straightConnector1">
              <a:avLst/>
            </a:prstGeom>
            <a:noFill/>
            <a:ln w="28575">
              <a:solidFill>
                <a:srgbClr val="000000"/>
              </a:solidFill>
              <a:round/>
              <a:headEnd/>
              <a:tailEnd/>
            </a:ln>
          </p:spPr>
        </p:cxnSp>
        <p:cxnSp>
          <p:nvCxnSpPr>
            <p:cNvPr id="17418" name="AutoShape 10"/>
            <p:cNvCxnSpPr>
              <a:cxnSpLocks noChangeShapeType="1"/>
            </p:cNvCxnSpPr>
            <p:nvPr/>
          </p:nvCxnSpPr>
          <p:spPr bwMode="auto">
            <a:xfrm flipH="1" flipV="1">
              <a:off x="7869345" y="4836557"/>
              <a:ext cx="96838" cy="144463"/>
            </a:xfrm>
            <a:prstGeom prst="straightConnector1">
              <a:avLst/>
            </a:prstGeom>
            <a:noFill/>
            <a:ln w="28575">
              <a:solidFill>
                <a:srgbClr val="000000"/>
              </a:solidFill>
              <a:round/>
              <a:headEnd/>
              <a:tailEnd/>
            </a:ln>
          </p:spPr>
        </p:cxnSp>
        <p:cxnSp>
          <p:nvCxnSpPr>
            <p:cNvPr id="17419" name="AutoShape 11"/>
            <p:cNvCxnSpPr>
              <a:cxnSpLocks noChangeShapeType="1"/>
            </p:cNvCxnSpPr>
            <p:nvPr/>
          </p:nvCxnSpPr>
          <p:spPr bwMode="auto">
            <a:xfrm>
              <a:off x="7964595" y="4981020"/>
              <a:ext cx="1588" cy="392112"/>
            </a:xfrm>
            <a:prstGeom prst="straightConnector1">
              <a:avLst/>
            </a:prstGeom>
            <a:noFill/>
            <a:ln w="28575">
              <a:solidFill>
                <a:srgbClr val="000000"/>
              </a:solidFill>
              <a:round/>
              <a:headEnd/>
              <a:tailEnd/>
            </a:ln>
          </p:spPr>
        </p:cxnSp>
        <p:cxnSp>
          <p:nvCxnSpPr>
            <p:cNvPr id="17420" name="AutoShape 12"/>
            <p:cNvCxnSpPr>
              <a:cxnSpLocks noChangeShapeType="1"/>
            </p:cNvCxnSpPr>
            <p:nvPr/>
          </p:nvCxnSpPr>
          <p:spPr bwMode="auto">
            <a:xfrm>
              <a:off x="7855058" y="5373132"/>
              <a:ext cx="225425" cy="1588"/>
            </a:xfrm>
            <a:prstGeom prst="straightConnector1">
              <a:avLst/>
            </a:prstGeom>
            <a:noFill/>
            <a:ln w="28575">
              <a:solidFill>
                <a:srgbClr val="000000"/>
              </a:solidFill>
              <a:round/>
              <a:headEnd/>
              <a:tailEnd/>
            </a:ln>
          </p:spPr>
        </p:cxnSp>
        <p:cxnSp>
          <p:nvCxnSpPr>
            <p:cNvPr id="17421" name="AutoShape 13"/>
            <p:cNvCxnSpPr>
              <a:cxnSpLocks noChangeShapeType="1"/>
            </p:cNvCxnSpPr>
            <p:nvPr/>
          </p:nvCxnSpPr>
          <p:spPr bwMode="auto">
            <a:xfrm>
              <a:off x="7889983" y="5436632"/>
              <a:ext cx="147637" cy="0"/>
            </a:xfrm>
            <a:prstGeom prst="straightConnector1">
              <a:avLst/>
            </a:prstGeom>
            <a:noFill/>
            <a:ln w="28575">
              <a:solidFill>
                <a:srgbClr val="000000"/>
              </a:solidFill>
              <a:round/>
              <a:headEnd/>
              <a:tailEnd/>
            </a:ln>
          </p:spPr>
        </p:cxnSp>
        <p:cxnSp>
          <p:nvCxnSpPr>
            <p:cNvPr id="17422" name="AutoShape 14"/>
            <p:cNvCxnSpPr>
              <a:cxnSpLocks noChangeShapeType="1"/>
            </p:cNvCxnSpPr>
            <p:nvPr/>
          </p:nvCxnSpPr>
          <p:spPr bwMode="auto">
            <a:xfrm>
              <a:off x="7942370" y="5500132"/>
              <a:ext cx="57150" cy="0"/>
            </a:xfrm>
            <a:prstGeom prst="straightConnector1">
              <a:avLst/>
            </a:prstGeom>
            <a:noFill/>
            <a:ln w="28575">
              <a:solidFill>
                <a:srgbClr val="000000"/>
              </a:solidFill>
              <a:round/>
              <a:headEnd/>
              <a:tailEnd/>
            </a:ln>
          </p:spPr>
        </p:cxnSp>
        <p:sp>
          <p:nvSpPr>
            <p:cNvPr id="17423" name="Text Box 15"/>
            <p:cNvSpPr txBox="1">
              <a:spLocks noChangeArrowheads="1"/>
            </p:cNvSpPr>
            <p:nvPr/>
          </p:nvSpPr>
          <p:spPr bwMode="auto">
            <a:xfrm>
              <a:off x="8080484" y="4771243"/>
              <a:ext cx="587266" cy="2389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cs typeface="Arial" pitchFamily="34" charset="0"/>
                </a:rPr>
                <a:t>LED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424" name="AutoShape 16"/>
            <p:cNvCxnSpPr>
              <a:cxnSpLocks noChangeShapeType="1"/>
            </p:cNvCxnSpPr>
            <p:nvPr/>
          </p:nvCxnSpPr>
          <p:spPr bwMode="auto">
            <a:xfrm flipH="1" flipV="1">
              <a:off x="7459770" y="4398407"/>
              <a:ext cx="52388" cy="165100"/>
            </a:xfrm>
            <a:prstGeom prst="straightConnector1">
              <a:avLst/>
            </a:prstGeom>
            <a:noFill/>
            <a:ln w="28575">
              <a:solidFill>
                <a:srgbClr val="000000"/>
              </a:solidFill>
              <a:round/>
              <a:headEnd/>
              <a:tailEnd/>
            </a:ln>
          </p:spPr>
        </p:cxnSp>
        <p:cxnSp>
          <p:nvCxnSpPr>
            <p:cNvPr id="17425" name="AutoShape 17"/>
            <p:cNvCxnSpPr>
              <a:cxnSpLocks noChangeShapeType="1"/>
            </p:cNvCxnSpPr>
            <p:nvPr/>
          </p:nvCxnSpPr>
          <p:spPr bwMode="auto">
            <a:xfrm flipV="1">
              <a:off x="7512158" y="4398407"/>
              <a:ext cx="53975" cy="165100"/>
            </a:xfrm>
            <a:prstGeom prst="straightConnector1">
              <a:avLst/>
            </a:prstGeom>
            <a:noFill/>
            <a:ln w="28575">
              <a:solidFill>
                <a:srgbClr val="000000"/>
              </a:solidFill>
              <a:round/>
              <a:headEnd/>
              <a:tailEnd/>
            </a:ln>
          </p:spPr>
        </p:cxnSp>
        <p:cxnSp>
          <p:nvCxnSpPr>
            <p:cNvPr id="17426" name="AutoShape 18"/>
            <p:cNvCxnSpPr>
              <a:cxnSpLocks noChangeShapeType="1"/>
            </p:cNvCxnSpPr>
            <p:nvPr/>
          </p:nvCxnSpPr>
          <p:spPr bwMode="auto">
            <a:xfrm flipH="1" flipV="1">
              <a:off x="7566133" y="4398407"/>
              <a:ext cx="52387" cy="165100"/>
            </a:xfrm>
            <a:prstGeom prst="straightConnector1">
              <a:avLst/>
            </a:prstGeom>
            <a:noFill/>
            <a:ln w="28575">
              <a:solidFill>
                <a:srgbClr val="000000"/>
              </a:solidFill>
              <a:round/>
              <a:headEnd/>
              <a:tailEnd/>
            </a:ln>
          </p:spPr>
        </p:cxnSp>
        <p:cxnSp>
          <p:nvCxnSpPr>
            <p:cNvPr id="17427" name="AutoShape 19"/>
            <p:cNvCxnSpPr>
              <a:cxnSpLocks noChangeShapeType="1"/>
            </p:cNvCxnSpPr>
            <p:nvPr/>
          </p:nvCxnSpPr>
          <p:spPr bwMode="auto">
            <a:xfrm flipV="1">
              <a:off x="7618520" y="4474607"/>
              <a:ext cx="28575" cy="88900"/>
            </a:xfrm>
            <a:prstGeom prst="straightConnector1">
              <a:avLst/>
            </a:prstGeom>
            <a:noFill/>
            <a:ln w="28575">
              <a:solidFill>
                <a:srgbClr val="000000"/>
              </a:solidFill>
              <a:round/>
              <a:headEnd/>
              <a:tailEnd/>
            </a:ln>
          </p:spPr>
        </p:cxnSp>
        <p:cxnSp>
          <p:nvCxnSpPr>
            <p:cNvPr id="17428" name="AutoShape 20"/>
            <p:cNvCxnSpPr>
              <a:cxnSpLocks noChangeShapeType="1"/>
            </p:cNvCxnSpPr>
            <p:nvPr/>
          </p:nvCxnSpPr>
          <p:spPr bwMode="auto">
            <a:xfrm>
              <a:off x="7874108" y="4981020"/>
              <a:ext cx="180975" cy="0"/>
            </a:xfrm>
            <a:prstGeom prst="straightConnector1">
              <a:avLst/>
            </a:prstGeom>
            <a:noFill/>
            <a:ln w="28575">
              <a:solidFill>
                <a:srgbClr val="000000"/>
              </a:solidFill>
              <a:round/>
              <a:headEnd/>
              <a:tailEnd/>
            </a:ln>
          </p:spPr>
        </p:cxnSp>
        <p:cxnSp>
          <p:nvCxnSpPr>
            <p:cNvPr id="70" name="AutoShape 10"/>
            <p:cNvCxnSpPr>
              <a:cxnSpLocks noChangeShapeType="1"/>
            </p:cNvCxnSpPr>
            <p:nvPr/>
          </p:nvCxnSpPr>
          <p:spPr bwMode="auto">
            <a:xfrm flipV="1">
              <a:off x="7964595" y="4833838"/>
              <a:ext cx="103414" cy="153305"/>
            </a:xfrm>
            <a:prstGeom prst="straightConnector1">
              <a:avLst/>
            </a:prstGeom>
            <a:noFill/>
            <a:ln w="28575">
              <a:solidFill>
                <a:srgbClr val="000000"/>
              </a:solidFill>
              <a:round/>
              <a:headEnd/>
              <a:tailEnd/>
            </a:ln>
          </p:spPr>
        </p:cxnSp>
        <p:sp>
          <p:nvSpPr>
            <p:cNvPr id="73" name="Text Box 15"/>
            <p:cNvSpPr txBox="1">
              <a:spLocks noChangeArrowheads="1"/>
            </p:cNvSpPr>
            <p:nvPr/>
          </p:nvSpPr>
          <p:spPr bwMode="auto">
            <a:xfrm>
              <a:off x="7231398" y="4575300"/>
              <a:ext cx="666991" cy="2389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100" b="1" dirty="0" smtClean="0">
                  <a:cs typeface="Arial" pitchFamily="34" charset="0"/>
                </a:rPr>
                <a:t>220 </a:t>
              </a:r>
              <a:r>
                <a:rPr lang="en-US" sz="1100" b="1" dirty="0" smtClean="0">
                  <a:cs typeface="Arial" pitchFamily="34" charset="0"/>
                  <a:sym typeface="Symbol"/>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93" name="Group 92"/>
            <p:cNvGrpSpPr/>
            <p:nvPr/>
          </p:nvGrpSpPr>
          <p:grpSpPr>
            <a:xfrm>
              <a:off x="7156331" y="4151664"/>
              <a:ext cx="955901" cy="145937"/>
              <a:chOff x="6087836" y="3347357"/>
              <a:chExt cx="955901" cy="145937"/>
            </a:xfrm>
          </p:grpSpPr>
          <p:cxnSp>
            <p:nvCxnSpPr>
              <p:cNvPr id="74" name="AutoShape 3"/>
              <p:cNvCxnSpPr>
                <a:cxnSpLocks noChangeShapeType="1"/>
              </p:cNvCxnSpPr>
              <p:nvPr/>
            </p:nvCxnSpPr>
            <p:spPr bwMode="auto">
              <a:xfrm flipH="1" flipV="1">
                <a:off x="6087836" y="3347357"/>
                <a:ext cx="2722" cy="121558"/>
              </a:xfrm>
              <a:prstGeom prst="straightConnector1">
                <a:avLst/>
              </a:prstGeom>
              <a:noFill/>
              <a:ln w="28575">
                <a:solidFill>
                  <a:srgbClr val="FF0000"/>
                </a:solidFill>
                <a:round/>
                <a:headEnd/>
                <a:tailEnd/>
              </a:ln>
            </p:spPr>
          </p:cxnSp>
          <p:cxnSp>
            <p:nvCxnSpPr>
              <p:cNvPr id="77" name="AutoShape 3"/>
              <p:cNvCxnSpPr>
                <a:cxnSpLocks noChangeShapeType="1"/>
              </p:cNvCxnSpPr>
              <p:nvPr/>
            </p:nvCxnSpPr>
            <p:spPr bwMode="auto">
              <a:xfrm flipH="1" flipV="1">
                <a:off x="6175942" y="3352119"/>
                <a:ext cx="2722" cy="121558"/>
              </a:xfrm>
              <a:prstGeom prst="straightConnector1">
                <a:avLst/>
              </a:prstGeom>
              <a:noFill/>
              <a:ln w="28575">
                <a:solidFill>
                  <a:srgbClr val="FF0000"/>
                </a:solidFill>
                <a:round/>
                <a:headEnd/>
                <a:tailEnd/>
              </a:ln>
            </p:spPr>
          </p:cxnSp>
          <p:cxnSp>
            <p:nvCxnSpPr>
              <p:cNvPr id="78" name="AutoShape 3"/>
              <p:cNvCxnSpPr>
                <a:cxnSpLocks noChangeShapeType="1"/>
              </p:cNvCxnSpPr>
              <p:nvPr/>
            </p:nvCxnSpPr>
            <p:spPr bwMode="auto">
              <a:xfrm>
                <a:off x="6088176" y="3349852"/>
                <a:ext cx="91167" cy="2948"/>
              </a:xfrm>
              <a:prstGeom prst="straightConnector1">
                <a:avLst/>
              </a:prstGeom>
              <a:noFill/>
              <a:ln w="28575">
                <a:solidFill>
                  <a:srgbClr val="FF0000"/>
                </a:solidFill>
                <a:round/>
                <a:headEnd/>
                <a:tailEnd/>
              </a:ln>
            </p:spPr>
          </p:cxnSp>
          <p:cxnSp>
            <p:nvCxnSpPr>
              <p:cNvPr id="80" name="AutoShape 3"/>
              <p:cNvCxnSpPr>
                <a:cxnSpLocks noChangeShapeType="1"/>
              </p:cNvCxnSpPr>
              <p:nvPr/>
            </p:nvCxnSpPr>
            <p:spPr bwMode="auto">
              <a:xfrm>
                <a:off x="6173901" y="3473677"/>
                <a:ext cx="236424" cy="2948"/>
              </a:xfrm>
              <a:prstGeom prst="straightConnector1">
                <a:avLst/>
              </a:prstGeom>
              <a:noFill/>
              <a:ln w="28575">
                <a:solidFill>
                  <a:srgbClr val="FF0000"/>
                </a:solidFill>
                <a:round/>
                <a:headEnd/>
                <a:tailEnd/>
              </a:ln>
            </p:spPr>
          </p:cxnSp>
          <p:cxnSp>
            <p:nvCxnSpPr>
              <p:cNvPr id="85" name="AutoShape 3"/>
              <p:cNvCxnSpPr>
                <a:cxnSpLocks noChangeShapeType="1"/>
              </p:cNvCxnSpPr>
              <p:nvPr/>
            </p:nvCxnSpPr>
            <p:spPr bwMode="auto">
              <a:xfrm flipH="1" flipV="1">
                <a:off x="6404542" y="3354501"/>
                <a:ext cx="2722" cy="121558"/>
              </a:xfrm>
              <a:prstGeom prst="straightConnector1">
                <a:avLst/>
              </a:prstGeom>
              <a:noFill/>
              <a:ln w="28575">
                <a:solidFill>
                  <a:srgbClr val="FF0000"/>
                </a:solidFill>
                <a:round/>
                <a:headEnd/>
                <a:tailEnd/>
              </a:ln>
            </p:spPr>
          </p:cxnSp>
          <p:cxnSp>
            <p:nvCxnSpPr>
              <p:cNvPr id="86" name="AutoShape 3"/>
              <p:cNvCxnSpPr>
                <a:cxnSpLocks noChangeShapeType="1"/>
              </p:cNvCxnSpPr>
              <p:nvPr/>
            </p:nvCxnSpPr>
            <p:spPr bwMode="auto">
              <a:xfrm flipH="1" flipV="1">
                <a:off x="6492648" y="3359263"/>
                <a:ext cx="2722" cy="121558"/>
              </a:xfrm>
              <a:prstGeom prst="straightConnector1">
                <a:avLst/>
              </a:prstGeom>
              <a:noFill/>
              <a:ln w="28575">
                <a:solidFill>
                  <a:srgbClr val="FF0000"/>
                </a:solidFill>
                <a:round/>
                <a:headEnd/>
                <a:tailEnd/>
              </a:ln>
            </p:spPr>
          </p:cxnSp>
          <p:cxnSp>
            <p:nvCxnSpPr>
              <p:cNvPr id="87" name="AutoShape 3"/>
              <p:cNvCxnSpPr>
                <a:cxnSpLocks noChangeShapeType="1"/>
              </p:cNvCxnSpPr>
              <p:nvPr/>
            </p:nvCxnSpPr>
            <p:spPr bwMode="auto">
              <a:xfrm>
                <a:off x="6404882" y="3356996"/>
                <a:ext cx="91167" cy="2948"/>
              </a:xfrm>
              <a:prstGeom prst="straightConnector1">
                <a:avLst/>
              </a:prstGeom>
              <a:noFill/>
              <a:ln w="28575">
                <a:solidFill>
                  <a:srgbClr val="FF0000"/>
                </a:solidFill>
                <a:round/>
                <a:headEnd/>
                <a:tailEnd/>
              </a:ln>
            </p:spPr>
          </p:cxnSp>
          <p:cxnSp>
            <p:nvCxnSpPr>
              <p:cNvPr id="88" name="AutoShape 3"/>
              <p:cNvCxnSpPr>
                <a:cxnSpLocks noChangeShapeType="1"/>
              </p:cNvCxnSpPr>
              <p:nvPr/>
            </p:nvCxnSpPr>
            <p:spPr bwMode="auto">
              <a:xfrm>
                <a:off x="6490607" y="3480821"/>
                <a:ext cx="236424" cy="2948"/>
              </a:xfrm>
              <a:prstGeom prst="straightConnector1">
                <a:avLst/>
              </a:prstGeom>
              <a:noFill/>
              <a:ln w="28575">
                <a:solidFill>
                  <a:srgbClr val="FF0000"/>
                </a:solidFill>
                <a:round/>
                <a:headEnd/>
                <a:tailEnd/>
              </a:ln>
            </p:spPr>
          </p:cxnSp>
          <p:cxnSp>
            <p:nvCxnSpPr>
              <p:cNvPr id="89" name="AutoShape 3"/>
              <p:cNvCxnSpPr>
                <a:cxnSpLocks noChangeShapeType="1"/>
              </p:cNvCxnSpPr>
              <p:nvPr/>
            </p:nvCxnSpPr>
            <p:spPr bwMode="auto">
              <a:xfrm flipH="1" flipV="1">
                <a:off x="6721248" y="3364026"/>
                <a:ext cx="2722" cy="121558"/>
              </a:xfrm>
              <a:prstGeom prst="straightConnector1">
                <a:avLst/>
              </a:prstGeom>
              <a:noFill/>
              <a:ln w="28575">
                <a:solidFill>
                  <a:srgbClr val="FF0000"/>
                </a:solidFill>
                <a:round/>
                <a:headEnd/>
                <a:tailEnd/>
              </a:ln>
            </p:spPr>
          </p:cxnSp>
          <p:cxnSp>
            <p:nvCxnSpPr>
              <p:cNvPr id="90" name="AutoShape 3"/>
              <p:cNvCxnSpPr>
                <a:cxnSpLocks noChangeShapeType="1"/>
              </p:cNvCxnSpPr>
              <p:nvPr/>
            </p:nvCxnSpPr>
            <p:spPr bwMode="auto">
              <a:xfrm flipH="1" flipV="1">
                <a:off x="6809354" y="3368788"/>
                <a:ext cx="2722" cy="121558"/>
              </a:xfrm>
              <a:prstGeom prst="straightConnector1">
                <a:avLst/>
              </a:prstGeom>
              <a:noFill/>
              <a:ln w="28575">
                <a:solidFill>
                  <a:srgbClr val="FF0000"/>
                </a:solidFill>
                <a:round/>
                <a:headEnd/>
                <a:tailEnd/>
              </a:ln>
            </p:spPr>
          </p:cxnSp>
          <p:cxnSp>
            <p:nvCxnSpPr>
              <p:cNvPr id="91" name="AutoShape 3"/>
              <p:cNvCxnSpPr>
                <a:cxnSpLocks noChangeShapeType="1"/>
              </p:cNvCxnSpPr>
              <p:nvPr/>
            </p:nvCxnSpPr>
            <p:spPr bwMode="auto">
              <a:xfrm>
                <a:off x="6721588" y="3366521"/>
                <a:ext cx="91167" cy="2948"/>
              </a:xfrm>
              <a:prstGeom prst="straightConnector1">
                <a:avLst/>
              </a:prstGeom>
              <a:noFill/>
              <a:ln w="28575">
                <a:solidFill>
                  <a:srgbClr val="FF0000"/>
                </a:solidFill>
                <a:round/>
                <a:headEnd/>
                <a:tailEnd/>
              </a:ln>
            </p:spPr>
          </p:cxnSp>
          <p:cxnSp>
            <p:nvCxnSpPr>
              <p:cNvPr id="92" name="AutoShape 3"/>
              <p:cNvCxnSpPr>
                <a:cxnSpLocks noChangeShapeType="1"/>
              </p:cNvCxnSpPr>
              <p:nvPr/>
            </p:nvCxnSpPr>
            <p:spPr bwMode="auto">
              <a:xfrm>
                <a:off x="6807313" y="3490346"/>
                <a:ext cx="236424" cy="2948"/>
              </a:xfrm>
              <a:prstGeom prst="straightConnector1">
                <a:avLst/>
              </a:prstGeom>
              <a:noFill/>
              <a:ln w="28575">
                <a:solidFill>
                  <a:srgbClr val="FF0000"/>
                </a:solidFill>
                <a:round/>
                <a:headEnd/>
                <a:tailEnd/>
              </a:ln>
            </p:spPr>
          </p:cxnSp>
        </p:grpSp>
        <p:sp>
          <p:nvSpPr>
            <p:cNvPr id="94" name="TextBox 93"/>
            <p:cNvSpPr txBox="1"/>
            <p:nvPr/>
          </p:nvSpPr>
          <p:spPr>
            <a:xfrm>
              <a:off x="3453075" y="3694122"/>
              <a:ext cx="2553904" cy="923330"/>
            </a:xfrm>
            <a:prstGeom prst="rect">
              <a:avLst/>
            </a:prstGeom>
            <a:solidFill>
              <a:schemeClr val="bg1"/>
            </a:solidFill>
            <a:ln w="28575">
              <a:solidFill>
                <a:srgbClr val="FF0000"/>
              </a:solidFill>
            </a:ln>
          </p:spPr>
          <p:txBody>
            <a:bodyPr wrap="none" rtlCol="0">
              <a:spAutoFit/>
            </a:bodyPr>
            <a:lstStyle/>
            <a:p>
              <a:r>
                <a:rPr lang="en-US" sz="1800" b="1" i="1" dirty="0" smtClean="0">
                  <a:solidFill>
                    <a:srgbClr val="FF0000"/>
                  </a:solidFill>
                </a:rPr>
                <a:t>In=</a:t>
              </a:r>
              <a:r>
                <a:rPr lang="en-US" sz="1800" b="1" i="1" dirty="0" err="1" smtClean="0">
                  <a:solidFill>
                    <a:srgbClr val="FF0000"/>
                  </a:solidFill>
                </a:rPr>
                <a:t>analogRead</a:t>
              </a:r>
              <a:r>
                <a:rPr lang="en-US" sz="1800" b="1" i="1" dirty="0" smtClean="0">
                  <a:solidFill>
                    <a:srgbClr val="FF0000"/>
                  </a:solidFill>
                </a:rPr>
                <a:t>(2); </a:t>
              </a:r>
              <a:r>
                <a:rPr lang="en-US" sz="1800" b="1" i="1" dirty="0" smtClean="0"/>
                <a:t>//204</a:t>
              </a:r>
            </a:p>
            <a:p>
              <a:r>
                <a:rPr lang="en-US" sz="1800" b="1" i="1" dirty="0" smtClean="0">
                  <a:solidFill>
                    <a:srgbClr val="FF0000"/>
                  </a:solidFill>
                </a:rPr>
                <a:t>Out = In/4;  </a:t>
              </a:r>
              <a:r>
                <a:rPr lang="en-US" sz="1800" b="1" i="1" dirty="0" smtClean="0"/>
                <a:t>// 51</a:t>
              </a:r>
            </a:p>
            <a:p>
              <a:r>
                <a:rPr lang="en-US" sz="1800" b="1" i="1" dirty="0" err="1" smtClean="0">
                  <a:solidFill>
                    <a:srgbClr val="FF0000"/>
                  </a:solidFill>
                </a:rPr>
                <a:t>analogWrite</a:t>
              </a:r>
              <a:r>
                <a:rPr lang="en-US" sz="1800" b="1" i="1" dirty="0" smtClean="0">
                  <a:solidFill>
                    <a:srgbClr val="FF0000"/>
                  </a:solidFill>
                </a:rPr>
                <a:t>(11,Out);</a:t>
              </a:r>
              <a:endParaRPr lang="en-US" sz="1800" dirty="0"/>
            </a:p>
          </p:txBody>
        </p:sp>
        <p:cxnSp>
          <p:nvCxnSpPr>
            <p:cNvPr id="96" name="Straight Arrow Connector 95"/>
            <p:cNvCxnSpPr/>
            <p:nvPr/>
          </p:nvCxnSpPr>
          <p:spPr>
            <a:xfrm flipV="1">
              <a:off x="2967593" y="3886200"/>
              <a:ext cx="480457" cy="14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997420" y="4484756"/>
              <a:ext cx="441480" cy="15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98" name="Object 97"/>
          <p:cNvGraphicFramePr>
            <a:graphicFrameLocks noChangeAspect="1"/>
          </p:cNvGraphicFramePr>
          <p:nvPr/>
        </p:nvGraphicFramePr>
        <p:xfrm>
          <a:off x="457200" y="6165850"/>
          <a:ext cx="2259666" cy="692150"/>
        </p:xfrm>
        <a:graphic>
          <a:graphicData uri="http://schemas.openxmlformats.org/presentationml/2006/ole">
            <mc:AlternateContent xmlns:mc="http://schemas.openxmlformats.org/markup-compatibility/2006">
              <mc:Choice xmlns:v="urn:schemas-microsoft-com:vml" Requires="v">
                <p:oleObj spid="_x0000_s17447" name="Equation" r:id="rId3" imgW="1409088" imgH="431613" progId="Equation.3">
                  <p:embed/>
                </p:oleObj>
              </mc:Choice>
              <mc:Fallback>
                <p:oleObj name="Equation" r:id="rId3" imgW="1409088" imgH="431613"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165850"/>
                        <a:ext cx="2259666"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30" name="Object 22"/>
          <p:cNvGraphicFramePr>
            <a:graphicFrameLocks noChangeAspect="1"/>
          </p:cNvGraphicFramePr>
          <p:nvPr/>
        </p:nvGraphicFramePr>
        <p:xfrm>
          <a:off x="3824288" y="6196013"/>
          <a:ext cx="936625" cy="631825"/>
        </p:xfrm>
        <a:graphic>
          <a:graphicData uri="http://schemas.openxmlformats.org/presentationml/2006/ole">
            <mc:AlternateContent xmlns:mc="http://schemas.openxmlformats.org/markup-compatibility/2006">
              <mc:Choice xmlns:v="urn:schemas-microsoft-com:vml" Requires="v">
                <p:oleObj spid="_x0000_s17448" name="Equation" r:id="rId5" imgW="583947" imgH="393529" progId="Equation.3">
                  <p:embed/>
                </p:oleObj>
              </mc:Choice>
              <mc:Fallback>
                <p:oleObj name="Equation" r:id="rId5" imgW="583947" imgH="393529" progId="Equation.3">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288" y="6196013"/>
                        <a:ext cx="93662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31" name="Object 23"/>
          <p:cNvGraphicFramePr>
            <a:graphicFrameLocks noChangeAspect="1"/>
          </p:cNvGraphicFramePr>
          <p:nvPr/>
        </p:nvGraphicFramePr>
        <p:xfrm>
          <a:off x="5764212" y="6165850"/>
          <a:ext cx="3379788" cy="692150"/>
        </p:xfrm>
        <a:graphic>
          <a:graphicData uri="http://schemas.openxmlformats.org/presentationml/2006/ole">
            <mc:AlternateContent xmlns:mc="http://schemas.openxmlformats.org/markup-compatibility/2006">
              <mc:Choice xmlns:v="urn:schemas-microsoft-com:vml" Requires="v">
                <p:oleObj spid="_x0000_s17449" name="Equation" r:id="rId7" imgW="2108200" imgH="431800" progId="Equation.3">
                  <p:embed/>
                </p:oleObj>
              </mc:Choice>
              <mc:Fallback>
                <p:oleObj name="Equation" r:id="rId7" imgW="2108200" imgH="431800" progId="Equation.3">
                  <p:embed/>
                  <p:pic>
                    <p:nvPicPr>
                      <p:cNvPr id="0"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4212" y="6165850"/>
                        <a:ext cx="3379788"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 name="Right Arrow 100"/>
          <p:cNvSpPr/>
          <p:nvPr/>
        </p:nvSpPr>
        <p:spPr>
          <a:xfrm>
            <a:off x="3000375" y="6429375"/>
            <a:ext cx="542925" cy="17145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Arrow 101"/>
          <p:cNvSpPr/>
          <p:nvPr/>
        </p:nvSpPr>
        <p:spPr>
          <a:xfrm>
            <a:off x="5048250" y="6400800"/>
            <a:ext cx="542925" cy="17145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2D2DB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6262</TotalTime>
  <Words>2151</Words>
  <Application>Microsoft Office PowerPoint</Application>
  <PresentationFormat>On-screen Show (4:3)</PresentationFormat>
  <Paragraphs>443</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506</cp:revision>
  <cp:lastPrinted>2003-10-08T06:53:49Z</cp:lastPrinted>
  <dcterms:created xsi:type="dcterms:W3CDTF">2003-05-19T18:05:36Z</dcterms:created>
  <dcterms:modified xsi:type="dcterms:W3CDTF">2014-03-17T19:41:26Z</dcterms:modified>
</cp:coreProperties>
</file>