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69" r:id="rId2"/>
    <p:sldId id="312" r:id="rId3"/>
    <p:sldId id="313" r:id="rId4"/>
    <p:sldId id="314" r:id="rId5"/>
    <p:sldId id="315" r:id="rId6"/>
    <p:sldId id="316" r:id="rId7"/>
    <p:sldId id="319" r:id="rId8"/>
    <p:sldId id="321" r:id="rId9"/>
    <p:sldId id="322" r:id="rId10"/>
    <p:sldId id="323" r:id="rId11"/>
    <p:sldId id="317" r:id="rId12"/>
    <p:sldId id="324" r:id="rId13"/>
    <p:sldId id="325" r:id="rId14"/>
    <p:sldId id="332" r:id="rId15"/>
    <p:sldId id="334" r:id="rId16"/>
    <p:sldId id="335" r:id="rId17"/>
    <p:sldId id="333" r:id="rId18"/>
    <p:sldId id="329" r:id="rId19"/>
    <p:sldId id="331" r:id="rId20"/>
    <p:sldId id="326" r:id="rId21"/>
    <p:sldId id="330" r:id="rId22"/>
    <p:sldId id="327" r:id="rId23"/>
    <p:sldId id="328" r:id="rId24"/>
    <p:sldId id="336" r:id="rId25"/>
    <p:sldId id="337" r:id="rId26"/>
    <p:sldId id="338" r:id="rId2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6600"/>
    <a:srgbClr val="FFFF66"/>
    <a:srgbClr val="99FF66"/>
    <a:srgbClr val="C0C0C0"/>
    <a:srgbClr val="663300"/>
    <a:srgbClr val="3366FF"/>
    <a:srgbClr val="CC00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26" autoAdjust="0"/>
    <p:restoredTop sz="90929"/>
  </p:normalViewPr>
  <p:slideViewPr>
    <p:cSldViewPr snapToGrid="0">
      <p:cViewPr>
        <p:scale>
          <a:sx n="100" d="100"/>
          <a:sy n="100" d="100"/>
        </p:scale>
        <p:origin x="-2142" y="-4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45720" cy="4572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843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843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843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DC341C2-4276-4D64-8577-D9F7E70D0D75}" type="slidenum">
              <a:rPr lang="en-US"/>
              <a:pPr>
                <a:defRPr/>
              </a:pPr>
              <a:t>‹#›</a:t>
            </a:fld>
            <a:endParaRPr lang="en-US"/>
          </a:p>
        </p:txBody>
      </p:sp>
    </p:spTree>
    <p:extLst>
      <p:ext uri="{BB962C8B-B14F-4D97-AF65-F5344CB8AC3E}">
        <p14:creationId xmlns:p14="http://schemas.microsoft.com/office/powerpoint/2010/main" val="839748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C6F19CF-189B-48DE-8486-CBD268543FA9}" type="slidenum">
              <a:rPr lang="en-US"/>
              <a:pPr>
                <a:defRPr/>
              </a:pPr>
              <a:t>‹#›</a:t>
            </a:fld>
            <a:endParaRPr lang="en-US"/>
          </a:p>
        </p:txBody>
      </p:sp>
    </p:spTree>
    <p:extLst>
      <p:ext uri="{BB962C8B-B14F-4D97-AF65-F5344CB8AC3E}">
        <p14:creationId xmlns:p14="http://schemas.microsoft.com/office/powerpoint/2010/main" val="30125368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707CD8E-C04C-43C1-80E0-3FAA5C2AA75C}" type="slidenum">
              <a:rPr lang="en-US" sz="1200" smtClean="0"/>
              <a:pPr eaLnBrk="1" hangingPunct="1"/>
              <a:t>1</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9391F98-B5ED-4D86-8762-DF695A53AE0D}" type="slidenum">
              <a:rPr lang="en-US" sz="1200" smtClean="0"/>
              <a:pPr eaLnBrk="1" hangingPunct="1"/>
              <a:t>2</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A1D2A7-F7A1-4625-94CD-D69B51AB51F2}" type="slidenum">
              <a:rPr lang="en-US"/>
              <a:pPr>
                <a:defRPr/>
              </a:pPr>
              <a:t>‹#›</a:t>
            </a:fld>
            <a:endParaRPr lang="en-US"/>
          </a:p>
        </p:txBody>
      </p:sp>
    </p:spTree>
    <p:extLst>
      <p:ext uri="{BB962C8B-B14F-4D97-AF65-F5344CB8AC3E}">
        <p14:creationId xmlns:p14="http://schemas.microsoft.com/office/powerpoint/2010/main" val="2064875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2D7957-8F3E-454B-950A-8A4F8E0EF7E3}" type="slidenum">
              <a:rPr lang="en-US"/>
              <a:pPr>
                <a:defRPr/>
              </a:pPr>
              <a:t>‹#›</a:t>
            </a:fld>
            <a:endParaRPr lang="en-US"/>
          </a:p>
        </p:txBody>
      </p:sp>
    </p:spTree>
    <p:extLst>
      <p:ext uri="{BB962C8B-B14F-4D97-AF65-F5344CB8AC3E}">
        <p14:creationId xmlns:p14="http://schemas.microsoft.com/office/powerpoint/2010/main" val="1379327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67AA71-F2E7-4FD7-AC0D-FF4AF6D5559E}" type="slidenum">
              <a:rPr lang="en-US"/>
              <a:pPr>
                <a:defRPr/>
              </a:pPr>
              <a:t>‹#›</a:t>
            </a:fld>
            <a:endParaRPr lang="en-US"/>
          </a:p>
        </p:txBody>
      </p:sp>
    </p:spTree>
    <p:extLst>
      <p:ext uri="{BB962C8B-B14F-4D97-AF65-F5344CB8AC3E}">
        <p14:creationId xmlns:p14="http://schemas.microsoft.com/office/powerpoint/2010/main" val="2271408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E572BB-4F52-40D2-BF4C-9A6A46FB6DE8}" type="slidenum">
              <a:rPr lang="en-US"/>
              <a:pPr>
                <a:defRPr/>
              </a:pPr>
              <a:t>‹#›</a:t>
            </a:fld>
            <a:endParaRPr lang="en-US"/>
          </a:p>
        </p:txBody>
      </p:sp>
    </p:spTree>
    <p:extLst>
      <p:ext uri="{BB962C8B-B14F-4D97-AF65-F5344CB8AC3E}">
        <p14:creationId xmlns:p14="http://schemas.microsoft.com/office/powerpoint/2010/main" val="3389997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3A23C7-506E-4E93-A74B-0622C2B3C7D4}" type="slidenum">
              <a:rPr lang="en-US"/>
              <a:pPr>
                <a:defRPr/>
              </a:pPr>
              <a:t>‹#›</a:t>
            </a:fld>
            <a:endParaRPr lang="en-US"/>
          </a:p>
        </p:txBody>
      </p:sp>
    </p:spTree>
    <p:extLst>
      <p:ext uri="{BB962C8B-B14F-4D97-AF65-F5344CB8AC3E}">
        <p14:creationId xmlns:p14="http://schemas.microsoft.com/office/powerpoint/2010/main" val="3761202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85BB6E-1D07-4920-87DD-9F23C5CAD58E}" type="slidenum">
              <a:rPr lang="en-US"/>
              <a:pPr>
                <a:defRPr/>
              </a:pPr>
              <a:t>‹#›</a:t>
            </a:fld>
            <a:endParaRPr lang="en-US"/>
          </a:p>
        </p:txBody>
      </p:sp>
    </p:spTree>
    <p:extLst>
      <p:ext uri="{BB962C8B-B14F-4D97-AF65-F5344CB8AC3E}">
        <p14:creationId xmlns:p14="http://schemas.microsoft.com/office/powerpoint/2010/main" val="2089085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3376982-6A15-48E3-A2A6-8D0BBB60D4E5}" type="slidenum">
              <a:rPr lang="en-US"/>
              <a:pPr>
                <a:defRPr/>
              </a:pPr>
              <a:t>‹#›</a:t>
            </a:fld>
            <a:endParaRPr lang="en-US"/>
          </a:p>
        </p:txBody>
      </p:sp>
    </p:spTree>
    <p:extLst>
      <p:ext uri="{BB962C8B-B14F-4D97-AF65-F5344CB8AC3E}">
        <p14:creationId xmlns:p14="http://schemas.microsoft.com/office/powerpoint/2010/main" val="2533501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EB8B15E-8842-447A-A89D-5C5865A23638}" type="slidenum">
              <a:rPr lang="en-US"/>
              <a:pPr>
                <a:defRPr/>
              </a:pPr>
              <a:t>‹#›</a:t>
            </a:fld>
            <a:endParaRPr lang="en-US"/>
          </a:p>
        </p:txBody>
      </p:sp>
    </p:spTree>
    <p:extLst>
      <p:ext uri="{BB962C8B-B14F-4D97-AF65-F5344CB8AC3E}">
        <p14:creationId xmlns:p14="http://schemas.microsoft.com/office/powerpoint/2010/main" val="1290567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AE6ADE-D96F-411D-80C0-6AE7289A9E26}" type="slidenum">
              <a:rPr lang="en-US"/>
              <a:pPr>
                <a:defRPr/>
              </a:pPr>
              <a:t>‹#›</a:t>
            </a:fld>
            <a:endParaRPr lang="en-US"/>
          </a:p>
        </p:txBody>
      </p:sp>
    </p:spTree>
    <p:extLst>
      <p:ext uri="{BB962C8B-B14F-4D97-AF65-F5344CB8AC3E}">
        <p14:creationId xmlns:p14="http://schemas.microsoft.com/office/powerpoint/2010/main" val="313563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CEF42E-2F94-4F12-ABBA-26C3795BD511}" type="slidenum">
              <a:rPr lang="en-US"/>
              <a:pPr>
                <a:defRPr/>
              </a:pPr>
              <a:t>‹#›</a:t>
            </a:fld>
            <a:endParaRPr lang="en-US"/>
          </a:p>
        </p:txBody>
      </p:sp>
    </p:spTree>
    <p:extLst>
      <p:ext uri="{BB962C8B-B14F-4D97-AF65-F5344CB8AC3E}">
        <p14:creationId xmlns:p14="http://schemas.microsoft.com/office/powerpoint/2010/main" val="1918649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E9199D-9A4B-4C0A-9977-5408550D671A}" type="slidenum">
              <a:rPr lang="en-US"/>
              <a:pPr>
                <a:defRPr/>
              </a:pPr>
              <a:t>‹#›</a:t>
            </a:fld>
            <a:endParaRPr lang="en-US"/>
          </a:p>
        </p:txBody>
      </p:sp>
    </p:spTree>
    <p:extLst>
      <p:ext uri="{BB962C8B-B14F-4D97-AF65-F5344CB8AC3E}">
        <p14:creationId xmlns:p14="http://schemas.microsoft.com/office/powerpoint/2010/main" val="250042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BF02E2B-0C8E-4D38-9E2B-BE2B6956340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www.pololu.com/docs/0J19" TargetMode="External"/><Relationship Id="rId3" Type="http://schemas.openxmlformats.org/officeDocument/2006/relationships/image" Target="../media/image18.png"/><Relationship Id="rId7" Type="http://schemas.openxmlformats.org/officeDocument/2006/relationships/hyperlink" Target="http://www.pololu.com/docs/0J18/16" TargetMode="External"/><Relationship Id="rId2" Type="http://schemas.openxmlformats.org/officeDocument/2006/relationships/hyperlink" Target="http://www.pololu.com/product/961/" TargetMode="External"/><Relationship Id="rId1" Type="http://schemas.openxmlformats.org/officeDocument/2006/relationships/slideLayout" Target="../slideLayouts/slideLayout7.xml"/><Relationship Id="rId6" Type="http://schemas.openxmlformats.org/officeDocument/2006/relationships/hyperlink" Target="http://www.pololu.com/category/8/robot-controllers" TargetMode="External"/><Relationship Id="rId5" Type="http://schemas.openxmlformats.org/officeDocument/2006/relationships/hyperlink" Target="http://www.pololu.com/docs/0J20" TargetMode="Externa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6.w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6"/>
          <p:cNvSpPr>
            <a:spLocks noChangeArrowheads="1"/>
          </p:cNvSpPr>
          <p:nvPr/>
        </p:nvSpPr>
        <p:spPr bwMode="auto">
          <a:xfrm>
            <a:off x="3136900" y="4483100"/>
            <a:ext cx="3581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tabLst>
                <a:tab pos="342900" algn="l"/>
                <a:tab pos="914400" algn="l"/>
              </a:tabLst>
            </a:pPr>
            <a:r>
              <a:rPr lang="en-US" b="1">
                <a:solidFill>
                  <a:schemeClr val="accent2"/>
                </a:solidFill>
              </a:rPr>
              <a:t>Instructor:  Paul Gordy</a:t>
            </a:r>
          </a:p>
          <a:p>
            <a:pPr>
              <a:lnSpc>
                <a:spcPct val="90000"/>
              </a:lnSpc>
              <a:spcBef>
                <a:spcPct val="20000"/>
              </a:spcBef>
              <a:tabLst>
                <a:tab pos="342900" algn="l"/>
                <a:tab pos="914400" algn="l"/>
              </a:tabLst>
            </a:pPr>
            <a:r>
              <a:rPr lang="en-US" b="1">
                <a:solidFill>
                  <a:schemeClr val="accent2"/>
                </a:solidFill>
              </a:rPr>
              <a:t>Office:  H-115</a:t>
            </a:r>
          </a:p>
          <a:p>
            <a:pPr>
              <a:lnSpc>
                <a:spcPct val="90000"/>
              </a:lnSpc>
              <a:spcBef>
                <a:spcPct val="20000"/>
              </a:spcBef>
              <a:tabLst>
                <a:tab pos="342900" algn="l"/>
                <a:tab pos="914400" algn="l"/>
              </a:tabLst>
            </a:pPr>
            <a:r>
              <a:rPr lang="en-US" b="1">
                <a:solidFill>
                  <a:schemeClr val="accent2"/>
                </a:solidFill>
              </a:rPr>
              <a:t>Phone:  822-7175</a:t>
            </a:r>
          </a:p>
          <a:p>
            <a:pPr>
              <a:lnSpc>
                <a:spcPct val="90000"/>
              </a:lnSpc>
              <a:spcBef>
                <a:spcPct val="20000"/>
              </a:spcBef>
              <a:tabLst>
                <a:tab pos="342900" algn="l"/>
                <a:tab pos="914400" algn="l"/>
              </a:tabLst>
            </a:pPr>
            <a:r>
              <a:rPr lang="en-US" b="1">
                <a:solidFill>
                  <a:schemeClr val="accent2"/>
                </a:solidFill>
              </a:rPr>
              <a:t>Email:  PGordy@tcc.edu</a:t>
            </a:r>
          </a:p>
        </p:txBody>
      </p:sp>
      <p:sp>
        <p:nvSpPr>
          <p:cNvPr id="2054" name="Rectangle 400"/>
          <p:cNvSpPr>
            <a:spLocks noChangeArrowheads="1"/>
          </p:cNvSpPr>
          <p:nvPr/>
        </p:nvSpPr>
        <p:spPr bwMode="auto">
          <a:xfrm>
            <a:off x="0" y="1066800"/>
            <a:ext cx="914400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tabLst>
                <a:tab pos="342900" algn="l"/>
                <a:tab pos="914400" algn="l"/>
              </a:tabLst>
            </a:pPr>
            <a:r>
              <a:rPr lang="en-US" sz="3200" b="1" dirty="0">
                <a:solidFill>
                  <a:schemeClr val="accent2"/>
                </a:solidFill>
              </a:rPr>
              <a:t>EGR 262</a:t>
            </a:r>
          </a:p>
          <a:p>
            <a:pPr algn="ctr">
              <a:spcBef>
                <a:spcPct val="20000"/>
              </a:spcBef>
              <a:tabLst>
                <a:tab pos="342900" algn="l"/>
                <a:tab pos="914400" algn="l"/>
              </a:tabLst>
            </a:pPr>
            <a:r>
              <a:rPr lang="en-US" sz="3200" b="1" dirty="0">
                <a:solidFill>
                  <a:schemeClr val="accent2"/>
                </a:solidFill>
              </a:rPr>
              <a:t>Fundamental Circuits Lab</a:t>
            </a:r>
          </a:p>
          <a:p>
            <a:pPr algn="ctr">
              <a:spcBef>
                <a:spcPct val="20000"/>
              </a:spcBef>
              <a:tabLst>
                <a:tab pos="342900" algn="l"/>
                <a:tab pos="914400" algn="l"/>
              </a:tabLst>
            </a:pPr>
            <a:endParaRPr lang="en-US" sz="3200" b="1" dirty="0">
              <a:solidFill>
                <a:schemeClr val="accent2"/>
              </a:solidFill>
            </a:endParaRPr>
          </a:p>
          <a:p>
            <a:pPr algn="ctr">
              <a:spcBef>
                <a:spcPct val="20000"/>
              </a:spcBef>
              <a:tabLst>
                <a:tab pos="342900" algn="l"/>
                <a:tab pos="914400" algn="l"/>
              </a:tabLst>
            </a:pPr>
            <a:r>
              <a:rPr lang="en-US" sz="2800" b="1" dirty="0">
                <a:solidFill>
                  <a:schemeClr val="accent2"/>
                </a:solidFill>
              </a:rPr>
              <a:t>Presentation for Lab </a:t>
            </a:r>
            <a:r>
              <a:rPr lang="en-US" sz="2800" b="1" dirty="0" smtClean="0">
                <a:solidFill>
                  <a:schemeClr val="accent2"/>
                </a:solidFill>
              </a:rPr>
              <a:t>#10</a:t>
            </a:r>
            <a:endParaRPr lang="en-US" sz="2800" b="1" dirty="0">
              <a:solidFill>
                <a:schemeClr val="accent2"/>
              </a:solidFill>
            </a:endParaRPr>
          </a:p>
          <a:p>
            <a:pPr algn="ctr">
              <a:spcBef>
                <a:spcPct val="20000"/>
              </a:spcBef>
              <a:tabLst>
                <a:tab pos="342900" algn="l"/>
                <a:tab pos="914400" algn="l"/>
              </a:tabLst>
            </a:pPr>
            <a:r>
              <a:rPr lang="en-US" sz="3200" b="1" u="sng" dirty="0" smtClean="0">
                <a:solidFill>
                  <a:schemeClr val="accent2"/>
                </a:solidFill>
              </a:rPr>
              <a:t>Using Infrared (IR) Sensors with </a:t>
            </a:r>
            <a:r>
              <a:rPr lang="en-US" sz="3200" b="1" u="sng" smtClean="0">
                <a:solidFill>
                  <a:schemeClr val="accent2"/>
                </a:solidFill>
              </a:rPr>
              <a:t>the Arduino </a:t>
            </a:r>
            <a:r>
              <a:rPr lang="en-US" sz="3200" b="1" u="sng" dirty="0" smtClean="0">
                <a:solidFill>
                  <a:schemeClr val="accent2"/>
                </a:solidFill>
              </a:rPr>
              <a:t>UNO</a:t>
            </a:r>
            <a:endParaRPr lang="en-US" sz="3200" b="1" u="sng" dirty="0"/>
          </a:p>
        </p:txBody>
      </p:sp>
      <p:sp>
        <p:nvSpPr>
          <p:cNvPr id="8" name="Slide Number Placeholder 5"/>
          <p:cNvSpPr>
            <a:spLocks noGrp="1"/>
          </p:cNvSpPr>
          <p:nvPr>
            <p:ph type="sldNum" sz="quarter" idx="12"/>
          </p:nvPr>
        </p:nvSpPr>
        <p:spPr>
          <a:xfrm>
            <a:off x="7239000" y="0"/>
            <a:ext cx="1905000" cy="457200"/>
          </a:xfrm>
        </p:spPr>
        <p:txBody>
          <a:bodyPr/>
          <a:lstStyle/>
          <a:p>
            <a:fld id="{8E6C5746-1570-4B39-AAC5-F427209A61A3}" type="slidenum">
              <a:rPr lang="en-US" sz="1800"/>
              <a:pPr/>
              <a:t>1</a:t>
            </a:fld>
            <a:endParaRPr lang="en-US" sz="1800" dirty="0"/>
          </a:p>
        </p:txBody>
      </p:sp>
      <p:sp>
        <p:nvSpPr>
          <p:cNvPr id="9"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10"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Lab 10        EGR 262 – Fundamental Circuits Lab</a:t>
            </a:r>
            <a:endParaRPr lang="en-US"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t="8558" r="30473" b="18558"/>
          <a:stretch>
            <a:fillRect/>
          </a:stretch>
        </p:blipFill>
        <p:spPr bwMode="auto">
          <a:xfrm>
            <a:off x="4429125" y="464664"/>
            <a:ext cx="4714875" cy="6393336"/>
          </a:xfrm>
          <a:prstGeom prst="rect">
            <a:avLst/>
          </a:prstGeom>
          <a:noFill/>
          <a:ln w="9525">
            <a:noFill/>
            <a:miter lim="800000"/>
            <a:headEnd/>
            <a:tailEnd/>
          </a:ln>
        </p:spPr>
      </p:pic>
      <p:sp>
        <p:nvSpPr>
          <p:cNvPr id="12294" name="Rectangle 4"/>
          <p:cNvSpPr>
            <a:spLocks noChangeArrowheads="1"/>
          </p:cNvSpPr>
          <p:nvPr/>
        </p:nvSpPr>
        <p:spPr bwMode="auto">
          <a:xfrm>
            <a:off x="0" y="444499"/>
            <a:ext cx="4486275" cy="6413501"/>
          </a:xfrm>
          <a:prstGeom prst="rect">
            <a:avLst/>
          </a:prstGeom>
          <a:noFill/>
          <a:ln w="9525">
            <a:noFill/>
            <a:miter lim="800000"/>
            <a:headEnd/>
            <a:tailEnd/>
          </a:ln>
        </p:spPr>
        <p:txBody>
          <a:bodyPr/>
          <a:lstStyle/>
          <a:p>
            <a:pPr>
              <a:spcBef>
                <a:spcPct val="20000"/>
              </a:spcBef>
              <a:tabLst>
                <a:tab pos="228600" algn="l"/>
              </a:tabLst>
            </a:pPr>
            <a:r>
              <a:rPr lang="en-US" sz="2200" b="1" u="sng" dirty="0">
                <a:solidFill>
                  <a:schemeClr val="accent2"/>
                </a:solidFill>
              </a:rPr>
              <a:t>Navigating </a:t>
            </a:r>
            <a:r>
              <a:rPr lang="en-US" sz="2200" b="1" u="sng" dirty="0" smtClean="0">
                <a:solidFill>
                  <a:schemeClr val="accent2"/>
                </a:solidFill>
              </a:rPr>
              <a:t>with infrared </a:t>
            </a:r>
            <a:r>
              <a:rPr lang="en-US" sz="2200" b="1" u="sng" dirty="0">
                <a:solidFill>
                  <a:schemeClr val="accent2"/>
                </a:solidFill>
              </a:rPr>
              <a:t>sensors</a:t>
            </a:r>
            <a:r>
              <a:rPr lang="en-US" sz="2200" dirty="0">
                <a:solidFill>
                  <a:schemeClr val="accent2"/>
                </a:solidFill>
              </a:rPr>
              <a:t> </a:t>
            </a:r>
            <a:r>
              <a:rPr lang="en-US" sz="2200" dirty="0" smtClean="0">
                <a:solidFill>
                  <a:schemeClr val="accent2"/>
                </a:solidFill>
              </a:rPr>
              <a:t>The program shown was used in EGR 120 to navigate using two IR sensors (</a:t>
            </a:r>
            <a:r>
              <a:rPr lang="en-US" sz="2200" dirty="0" err="1" smtClean="0">
                <a:solidFill>
                  <a:schemeClr val="accent2"/>
                </a:solidFill>
              </a:rPr>
              <a:t>leftIR</a:t>
            </a:r>
            <a:r>
              <a:rPr lang="en-US" sz="2200" dirty="0" smtClean="0">
                <a:solidFill>
                  <a:schemeClr val="accent2"/>
                </a:solidFill>
              </a:rPr>
              <a:t> and </a:t>
            </a:r>
            <a:r>
              <a:rPr lang="en-US" sz="2200" dirty="0" err="1" smtClean="0">
                <a:solidFill>
                  <a:schemeClr val="accent2"/>
                </a:solidFill>
              </a:rPr>
              <a:t>rightIR</a:t>
            </a:r>
            <a:r>
              <a:rPr lang="en-US" sz="2200" dirty="0" smtClean="0">
                <a:solidFill>
                  <a:schemeClr val="accent2"/>
                </a:solidFill>
              </a:rPr>
              <a:t>) connected to D5 and D6).  LEDs were also connected to D3 and D9 to indicate when a sensor was over tape.</a:t>
            </a:r>
          </a:p>
          <a:p>
            <a:pPr>
              <a:spcBef>
                <a:spcPct val="20000"/>
              </a:spcBef>
              <a:tabLst>
                <a:tab pos="228600" algn="l"/>
              </a:tabLst>
            </a:pPr>
            <a:r>
              <a:rPr lang="en-US" sz="2200" dirty="0" smtClean="0">
                <a:solidFill>
                  <a:schemeClr val="accent2"/>
                </a:solidFill>
              </a:rPr>
              <a:t>This program works OK, but:</a:t>
            </a:r>
          </a:p>
          <a:p>
            <a:pPr marL="228600" indent="-228600">
              <a:spcBef>
                <a:spcPct val="20000"/>
              </a:spcBef>
              <a:buFont typeface="Arial" pitchFamily="34" charset="0"/>
              <a:buChar char="•"/>
              <a:tabLst>
                <a:tab pos="228600" algn="l"/>
              </a:tabLst>
            </a:pPr>
            <a:r>
              <a:rPr lang="en-US" sz="2200" dirty="0" smtClean="0">
                <a:solidFill>
                  <a:schemeClr val="accent2"/>
                </a:solidFill>
              </a:rPr>
              <a:t>Only works well for a slow robot</a:t>
            </a:r>
          </a:p>
          <a:p>
            <a:pPr marL="228600" indent="-228600">
              <a:spcBef>
                <a:spcPct val="20000"/>
              </a:spcBef>
              <a:buFont typeface="Arial" pitchFamily="34" charset="0"/>
              <a:buChar char="•"/>
              <a:tabLst>
                <a:tab pos="228600" algn="l"/>
              </a:tabLst>
            </a:pPr>
            <a:r>
              <a:rPr lang="en-US" sz="2200" dirty="0" smtClean="0">
                <a:solidFill>
                  <a:schemeClr val="accent2"/>
                </a:solidFill>
              </a:rPr>
              <a:t>The robots path isn’t very smooth as is turns back and forth trying to keep the black line between the two sensors</a:t>
            </a:r>
          </a:p>
          <a:p>
            <a:pPr marL="228600" indent="-228600">
              <a:spcBef>
                <a:spcPct val="20000"/>
              </a:spcBef>
              <a:buFont typeface="Arial" pitchFamily="34" charset="0"/>
              <a:buChar char="•"/>
              <a:tabLst>
                <a:tab pos="228600" algn="l"/>
              </a:tabLst>
            </a:pPr>
            <a:endParaRPr lang="en-US" sz="2200" dirty="0" smtClean="0">
              <a:solidFill>
                <a:schemeClr val="accent2"/>
              </a:solidFill>
            </a:endParaRPr>
          </a:p>
          <a:p>
            <a:pPr marL="228600" indent="-228600">
              <a:spcBef>
                <a:spcPct val="20000"/>
              </a:spcBef>
              <a:buFont typeface="Arial" pitchFamily="34" charset="0"/>
              <a:buChar char="•"/>
              <a:tabLst>
                <a:tab pos="228600" algn="l"/>
              </a:tabLst>
            </a:pPr>
            <a:r>
              <a:rPr lang="en-US" sz="2200" dirty="0" smtClean="0">
                <a:solidFill>
                  <a:schemeClr val="accent2"/>
                </a:solidFill>
              </a:rPr>
              <a:t>How can this be improved?</a:t>
            </a:r>
            <a:endParaRPr lang="en-US" sz="2200" dirty="0">
              <a:solidFill>
                <a:schemeClr val="accent2"/>
              </a:solidFill>
            </a:endParaRPr>
          </a:p>
        </p:txBody>
      </p:sp>
      <p:sp>
        <p:nvSpPr>
          <p:cNvPr id="17" name="Slide Number Placeholder 5"/>
          <p:cNvSpPr txBox="1">
            <a:spLocks/>
          </p:cNvSpPr>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5746-1570-4B39-AAC5-F427209A61A3}" type="slidenum">
              <a:rPr kumimoji="0" lang="en-US" sz="18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8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8"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19"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Arduino-BOT </a:t>
            </a:r>
            <a:r>
              <a:rPr lang="en-US" dirty="0">
                <a:solidFill>
                  <a:schemeClr val="accent2"/>
                </a:solidFill>
                <a:cs typeface="Times New Roman" pitchFamily="18" charset="0"/>
              </a:rPr>
              <a:t>Lecture </a:t>
            </a:r>
            <a:r>
              <a:rPr lang="en-US" dirty="0" smtClean="0">
                <a:solidFill>
                  <a:schemeClr val="accent2"/>
                </a:solidFill>
                <a:cs typeface="Times New Roman" pitchFamily="18" charset="0"/>
              </a:rPr>
              <a:t>#5      </a:t>
            </a:r>
            <a:r>
              <a:rPr lang="en-US" dirty="0">
                <a:solidFill>
                  <a:schemeClr val="accent2"/>
                </a:solidFill>
                <a:cs typeface="Times New Roman" pitchFamily="18" charset="0"/>
              </a:rPr>
              <a:t>EGR 120 – Introduction to Engineering</a:t>
            </a:r>
            <a:endParaRPr lang="en-US" sz="3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Rectangle 6"/>
          <p:cNvSpPr>
            <a:spLocks noChangeArrowheads="1"/>
          </p:cNvSpPr>
          <p:nvPr/>
        </p:nvSpPr>
        <p:spPr bwMode="auto">
          <a:xfrm>
            <a:off x="0" y="431800"/>
            <a:ext cx="9144000" cy="6426200"/>
          </a:xfrm>
          <a:prstGeom prst="rect">
            <a:avLst/>
          </a:prstGeom>
          <a:noFill/>
          <a:ln w="9525">
            <a:noFill/>
            <a:miter lim="800000"/>
            <a:headEnd/>
            <a:tailEnd/>
          </a:ln>
        </p:spPr>
        <p:txBody>
          <a:bodyPr/>
          <a:lstStyle/>
          <a:p>
            <a:pPr marL="228600" indent="-228600">
              <a:spcBef>
                <a:spcPct val="20000"/>
              </a:spcBef>
              <a:tabLst>
                <a:tab pos="228600" algn="l"/>
              </a:tabLst>
            </a:pPr>
            <a:r>
              <a:rPr lang="en-US" sz="2800" b="1" u="sng" dirty="0">
                <a:solidFill>
                  <a:schemeClr val="accent2"/>
                </a:solidFill>
              </a:rPr>
              <a:t>Possible improvements for line following</a:t>
            </a:r>
            <a:r>
              <a:rPr lang="en-US" sz="2800" b="1" dirty="0">
                <a:solidFill>
                  <a:schemeClr val="accent2"/>
                </a:solidFill>
              </a:rPr>
              <a:t>:</a:t>
            </a:r>
          </a:p>
          <a:p>
            <a:pPr marL="228600" indent="-228600">
              <a:spcBef>
                <a:spcPct val="20000"/>
              </a:spcBef>
              <a:buFontTx/>
              <a:buChar char="•"/>
              <a:tabLst>
                <a:tab pos="228600" algn="l"/>
              </a:tabLst>
            </a:pPr>
            <a:r>
              <a:rPr lang="en-US" sz="2000" b="1" i="1" dirty="0" smtClean="0">
                <a:solidFill>
                  <a:schemeClr val="accent2"/>
                </a:solidFill>
              </a:rPr>
              <a:t>Add more sensors</a:t>
            </a:r>
            <a:endParaRPr lang="en-US" sz="2000" dirty="0" smtClean="0">
              <a:solidFill>
                <a:schemeClr val="accent2"/>
              </a:solidFill>
            </a:endParaRPr>
          </a:p>
          <a:p>
            <a:pPr marL="685800" lvl="1" indent="-228600">
              <a:spcBef>
                <a:spcPct val="20000"/>
              </a:spcBef>
              <a:buFontTx/>
              <a:buChar char="–"/>
              <a:tabLst>
                <a:tab pos="228600" algn="l"/>
              </a:tabLst>
            </a:pPr>
            <a:r>
              <a:rPr lang="en-US" sz="2000" dirty="0" smtClean="0">
                <a:solidFill>
                  <a:schemeClr val="accent2"/>
                </a:solidFill>
              </a:rPr>
              <a:t>In EGR 262 we will use an IR sensor module with 8 IR sensors</a:t>
            </a:r>
          </a:p>
          <a:p>
            <a:pPr marL="228600" indent="-228600">
              <a:spcBef>
                <a:spcPct val="20000"/>
              </a:spcBef>
              <a:buFont typeface="Arial" pitchFamily="34" charset="0"/>
              <a:buChar char="•"/>
              <a:tabLst>
                <a:tab pos="228600" algn="l"/>
              </a:tabLst>
            </a:pPr>
            <a:r>
              <a:rPr lang="en-US" sz="2000" b="1" i="1" dirty="0" smtClean="0">
                <a:solidFill>
                  <a:schemeClr val="accent2"/>
                </a:solidFill>
              </a:rPr>
              <a:t>Use a better algorithm (program)</a:t>
            </a:r>
            <a:r>
              <a:rPr lang="en-US" sz="2000" dirty="0" smtClean="0">
                <a:solidFill>
                  <a:schemeClr val="accent2"/>
                </a:solidFill>
              </a:rPr>
              <a:t>:</a:t>
            </a:r>
          </a:p>
          <a:p>
            <a:pPr marL="685800" lvl="1" indent="-228600">
              <a:spcBef>
                <a:spcPct val="20000"/>
              </a:spcBef>
              <a:buFontTx/>
              <a:buChar char="–"/>
              <a:tabLst>
                <a:tab pos="228600" algn="l"/>
              </a:tabLst>
            </a:pPr>
            <a:r>
              <a:rPr lang="en-US" sz="1900" dirty="0" smtClean="0">
                <a:solidFill>
                  <a:schemeClr val="accent2"/>
                </a:solidFill>
              </a:rPr>
              <a:t>Two sensors were used to provide two steering options in EGR 120 (sharp left or sharp right).  With 7 sensors you could have 7 possible steering positions:  sharp left, medium left, slight left, straight, slight right, medium right, sharp right.</a:t>
            </a:r>
          </a:p>
          <a:p>
            <a:pPr marL="685800" lvl="1" indent="-228600">
              <a:spcBef>
                <a:spcPct val="20000"/>
              </a:spcBef>
              <a:buFontTx/>
              <a:buChar char="–"/>
              <a:tabLst>
                <a:tab pos="228600" algn="l"/>
              </a:tabLst>
            </a:pPr>
            <a:r>
              <a:rPr lang="en-US" sz="1900" dirty="0" smtClean="0">
                <a:solidFill>
                  <a:schemeClr val="accent2"/>
                </a:solidFill>
              </a:rPr>
              <a:t>Instead of assigning exact motor speeds to each sensor, the motor speed (0 to 127 perhaps) could be incremented or decremented.  The 7 sensors could perhaps correspond to decrement by 10, decrement by 5, decrement by 2, straight, increment by 2, increment by 5, and increment by 10.</a:t>
            </a:r>
          </a:p>
          <a:p>
            <a:pPr marL="685800" lvl="1" indent="-228600">
              <a:spcBef>
                <a:spcPct val="20000"/>
              </a:spcBef>
              <a:buFontTx/>
              <a:buChar char="–"/>
              <a:tabLst>
                <a:tab pos="228600" algn="l"/>
              </a:tabLst>
            </a:pPr>
            <a:r>
              <a:rPr lang="en-US" sz="1900" dirty="0" smtClean="0">
                <a:solidFill>
                  <a:schemeClr val="accent2"/>
                </a:solidFill>
              </a:rPr>
              <a:t>Use a PID (Proportional-Integral-Derivative) controller – a sophisticated, but widely used algorithm to minimize the error between the intended and actual path.  (Lab 11)</a:t>
            </a:r>
          </a:p>
          <a:p>
            <a:pPr marL="228600" indent="-228600">
              <a:spcBef>
                <a:spcPct val="20000"/>
              </a:spcBef>
              <a:buFontTx/>
              <a:buChar char="•"/>
              <a:tabLst>
                <a:tab pos="228600" algn="l"/>
              </a:tabLst>
            </a:pPr>
            <a:r>
              <a:rPr lang="en-US" sz="2000" b="1" i="1" dirty="0" smtClean="0">
                <a:solidFill>
                  <a:schemeClr val="accent2"/>
                </a:solidFill>
              </a:rPr>
              <a:t>Other improvements</a:t>
            </a:r>
            <a:endParaRPr lang="en-US" sz="2000" dirty="0" smtClean="0">
              <a:solidFill>
                <a:schemeClr val="accent2"/>
              </a:solidFill>
            </a:endParaRPr>
          </a:p>
          <a:p>
            <a:pPr marL="685800" lvl="1" indent="-228600">
              <a:spcBef>
                <a:spcPct val="20000"/>
              </a:spcBef>
              <a:buFontTx/>
              <a:buChar char="–"/>
              <a:tabLst>
                <a:tab pos="228600" algn="l"/>
              </a:tabLst>
            </a:pPr>
            <a:r>
              <a:rPr lang="en-US" sz="2000" dirty="0" smtClean="0">
                <a:solidFill>
                  <a:schemeClr val="accent2"/>
                </a:solidFill>
              </a:rPr>
              <a:t>When IR sensors are placed close together, the IR light emitted by one sensor might be detected by another sensor (splash over).  This can be eliminated by only turning on each sensor when it is to be read.</a:t>
            </a:r>
          </a:p>
          <a:p>
            <a:pPr marL="685800" lvl="1" indent="-228600">
              <a:spcBef>
                <a:spcPct val="20000"/>
              </a:spcBef>
              <a:buFontTx/>
              <a:buChar char="–"/>
              <a:tabLst>
                <a:tab pos="228600" algn="l"/>
              </a:tabLst>
            </a:pPr>
            <a:r>
              <a:rPr lang="en-US" sz="2000" dirty="0" smtClean="0">
                <a:solidFill>
                  <a:schemeClr val="accent2"/>
                </a:solidFill>
              </a:rPr>
              <a:t>Example:  Turn ON sensor 1, read sensor 1, turn OFF sensor 1</a:t>
            </a:r>
          </a:p>
          <a:p>
            <a:pPr marL="2057400" lvl="4" indent="-228600">
              <a:spcBef>
                <a:spcPct val="20000"/>
              </a:spcBef>
              <a:tabLst>
                <a:tab pos="228600" algn="l"/>
              </a:tabLst>
            </a:pPr>
            <a:r>
              <a:rPr lang="en-US" sz="2000" dirty="0" smtClean="0">
                <a:solidFill>
                  <a:schemeClr val="accent2"/>
                </a:solidFill>
              </a:rPr>
              <a:t>Turn ON sensor 2, read sensor 2, turn OFF sensor 2, etc</a:t>
            </a:r>
            <a:endParaRPr lang="en-US" sz="1900" dirty="0">
              <a:solidFill>
                <a:schemeClr val="accent2"/>
              </a:solidFill>
            </a:endParaRPr>
          </a:p>
        </p:txBody>
      </p:sp>
      <p:sp>
        <p:nvSpPr>
          <p:cNvPr id="7" name="Slide Number Placeholder 5"/>
          <p:cNvSpPr txBox="1">
            <a:spLocks/>
          </p:cNvSpPr>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5746-1570-4B39-AAC5-F427209A61A3}" type="slidenum">
              <a:rPr kumimoji="0" lang="en-US" sz="18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8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9"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Arduino-BOT </a:t>
            </a:r>
            <a:r>
              <a:rPr lang="en-US" dirty="0">
                <a:solidFill>
                  <a:schemeClr val="accent2"/>
                </a:solidFill>
                <a:cs typeface="Times New Roman" pitchFamily="18" charset="0"/>
              </a:rPr>
              <a:t>Lecture </a:t>
            </a:r>
            <a:r>
              <a:rPr lang="en-US" dirty="0" smtClean="0">
                <a:solidFill>
                  <a:schemeClr val="accent2"/>
                </a:solidFill>
                <a:cs typeface="Times New Roman" pitchFamily="18" charset="0"/>
              </a:rPr>
              <a:t>#5      </a:t>
            </a:r>
            <a:r>
              <a:rPr lang="en-US" dirty="0">
                <a:solidFill>
                  <a:schemeClr val="accent2"/>
                </a:solidFill>
                <a:cs typeface="Times New Roman" pitchFamily="18" charset="0"/>
              </a:rPr>
              <a:t>EGR 120 – Introduction to Engineering</a:t>
            </a:r>
            <a:endParaRPr lang="en-US" sz="3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Rectangle 6"/>
          <p:cNvSpPr>
            <a:spLocks noChangeArrowheads="1"/>
          </p:cNvSpPr>
          <p:nvPr/>
        </p:nvSpPr>
        <p:spPr bwMode="auto">
          <a:xfrm>
            <a:off x="0" y="431800"/>
            <a:ext cx="9144000" cy="1739900"/>
          </a:xfrm>
          <a:prstGeom prst="rect">
            <a:avLst/>
          </a:prstGeom>
          <a:noFill/>
          <a:ln w="9525">
            <a:noFill/>
            <a:miter lim="800000"/>
            <a:headEnd/>
            <a:tailEnd/>
          </a:ln>
        </p:spPr>
        <p:txBody>
          <a:bodyPr/>
          <a:lstStyle/>
          <a:p>
            <a:pPr marL="228600" indent="-228600">
              <a:spcBef>
                <a:spcPct val="20000"/>
              </a:spcBef>
              <a:tabLst>
                <a:tab pos="228600" algn="l"/>
              </a:tabLst>
            </a:pPr>
            <a:r>
              <a:rPr lang="en-US" b="1" u="sng" dirty="0" smtClean="0">
                <a:solidFill>
                  <a:schemeClr val="accent2"/>
                </a:solidFill>
              </a:rPr>
              <a:t>QTR-8x Reflective Sensor Arrays</a:t>
            </a:r>
          </a:p>
          <a:p>
            <a:pPr marL="228600" indent="-228600">
              <a:spcBef>
                <a:spcPct val="20000"/>
              </a:spcBef>
              <a:tabLst>
                <a:tab pos="228600" algn="l"/>
              </a:tabLst>
            </a:pPr>
            <a:r>
              <a:rPr lang="en-US" sz="2200" dirty="0" smtClean="0">
                <a:solidFill>
                  <a:schemeClr val="accent2"/>
                </a:solidFill>
              </a:rPr>
              <a:t>Pololu </a:t>
            </a:r>
            <a:r>
              <a:rPr lang="en-US" sz="2200" dirty="0" smtClean="0">
                <a:solidFill>
                  <a:schemeClr val="accent2"/>
                </a:solidFill>
              </a:rPr>
              <a:t>makes two popular IR sensor arrays (they look nearly identical):</a:t>
            </a:r>
          </a:p>
          <a:p>
            <a:pPr marL="228600" indent="-228600">
              <a:spcBef>
                <a:spcPct val="20000"/>
              </a:spcBef>
              <a:buFont typeface="Arial" pitchFamily="34" charset="0"/>
              <a:buChar char="•"/>
              <a:tabLst>
                <a:tab pos="228600" algn="l"/>
              </a:tabLst>
            </a:pPr>
            <a:r>
              <a:rPr lang="en-US" sz="2200" dirty="0" smtClean="0">
                <a:solidFill>
                  <a:schemeClr val="accent2"/>
                </a:solidFill>
              </a:rPr>
              <a:t>QTR - 8A – Analog Sensor Array</a:t>
            </a:r>
          </a:p>
          <a:p>
            <a:pPr marL="228600" indent="-228600">
              <a:spcBef>
                <a:spcPct val="20000"/>
              </a:spcBef>
              <a:buFont typeface="Arial" pitchFamily="34" charset="0"/>
              <a:buChar char="•"/>
              <a:tabLst>
                <a:tab pos="228600" algn="l"/>
              </a:tabLst>
            </a:pPr>
            <a:r>
              <a:rPr lang="en-US" sz="2200" dirty="0" smtClean="0">
                <a:solidFill>
                  <a:schemeClr val="accent2"/>
                </a:solidFill>
              </a:rPr>
              <a:t>QTR - 8RC – Digital Sensor Array (used in EGR 262)</a:t>
            </a:r>
          </a:p>
          <a:p>
            <a:pPr marL="228600" indent="-228600">
              <a:spcBef>
                <a:spcPct val="20000"/>
              </a:spcBef>
              <a:tabLst>
                <a:tab pos="228600" algn="l"/>
              </a:tabLst>
            </a:pPr>
            <a:endParaRPr lang="en-US" sz="2200" dirty="0" smtClean="0">
              <a:solidFill>
                <a:schemeClr val="accent2"/>
              </a:solidFill>
            </a:endParaRPr>
          </a:p>
          <a:p>
            <a:pPr marL="228600" indent="-228600">
              <a:spcBef>
                <a:spcPct val="20000"/>
              </a:spcBef>
              <a:tabLst>
                <a:tab pos="228600" algn="l"/>
              </a:tabLst>
            </a:pPr>
            <a:endParaRPr lang="en-US" sz="2200" dirty="0">
              <a:solidFill>
                <a:schemeClr val="accent2"/>
              </a:solidFill>
            </a:endParaRPr>
          </a:p>
        </p:txBody>
      </p:sp>
      <p:sp>
        <p:nvSpPr>
          <p:cNvPr id="7" name="Slide Number Placeholder 5"/>
          <p:cNvSpPr txBox="1">
            <a:spLocks/>
          </p:cNvSpPr>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5746-1570-4B39-AAC5-F427209A61A3}" type="slidenum">
              <a:rPr kumimoji="0" lang="en-US" sz="18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8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9"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Arduino-BOT </a:t>
            </a:r>
            <a:r>
              <a:rPr lang="en-US" dirty="0">
                <a:solidFill>
                  <a:schemeClr val="accent2"/>
                </a:solidFill>
                <a:cs typeface="Times New Roman" pitchFamily="18" charset="0"/>
              </a:rPr>
              <a:t>Lecture </a:t>
            </a:r>
            <a:r>
              <a:rPr lang="en-US" dirty="0" smtClean="0">
                <a:solidFill>
                  <a:schemeClr val="accent2"/>
                </a:solidFill>
                <a:cs typeface="Times New Roman" pitchFamily="18" charset="0"/>
              </a:rPr>
              <a:t>#5      </a:t>
            </a:r>
            <a:r>
              <a:rPr lang="en-US" dirty="0">
                <a:solidFill>
                  <a:schemeClr val="accent2"/>
                </a:solidFill>
                <a:cs typeface="Times New Roman" pitchFamily="18" charset="0"/>
              </a:rPr>
              <a:t>EGR 120 – Introduction to Engineering</a:t>
            </a:r>
            <a:endParaRPr lang="en-US" sz="3600" dirty="0"/>
          </a:p>
        </p:txBody>
      </p:sp>
      <p:pic>
        <p:nvPicPr>
          <p:cNvPr id="2050" name="Picture 2"/>
          <p:cNvPicPr>
            <a:picLocks noChangeAspect="1" noChangeArrowheads="1"/>
          </p:cNvPicPr>
          <p:nvPr/>
        </p:nvPicPr>
        <p:blipFill>
          <a:blip r:embed="rId2" cstate="print"/>
          <a:srcRect/>
          <a:stretch>
            <a:fillRect/>
          </a:stretch>
        </p:blipFill>
        <p:spPr bwMode="auto">
          <a:xfrm>
            <a:off x="342956" y="2739424"/>
            <a:ext cx="8153343" cy="411857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Rectangle 6"/>
          <p:cNvSpPr>
            <a:spLocks noChangeArrowheads="1"/>
          </p:cNvSpPr>
          <p:nvPr/>
        </p:nvSpPr>
        <p:spPr bwMode="auto">
          <a:xfrm>
            <a:off x="0" y="431799"/>
            <a:ext cx="9144000" cy="4778375"/>
          </a:xfrm>
          <a:prstGeom prst="rect">
            <a:avLst/>
          </a:prstGeom>
          <a:noFill/>
          <a:ln w="9525">
            <a:noFill/>
            <a:miter lim="800000"/>
            <a:headEnd/>
            <a:tailEnd/>
          </a:ln>
        </p:spPr>
        <p:txBody>
          <a:bodyPr/>
          <a:lstStyle/>
          <a:p>
            <a:pPr marL="228600" indent="-228600">
              <a:spcBef>
                <a:spcPct val="20000"/>
              </a:spcBef>
              <a:tabLst>
                <a:tab pos="228600" algn="l"/>
              </a:tabLst>
            </a:pPr>
            <a:r>
              <a:rPr lang="en-US" b="1" u="sng" dirty="0" smtClean="0">
                <a:solidFill>
                  <a:schemeClr val="accent2"/>
                </a:solidFill>
              </a:rPr>
              <a:t>QTR-8RC Specifications</a:t>
            </a:r>
          </a:p>
          <a:p>
            <a:pPr marL="228600" indent="-228600">
              <a:spcBef>
                <a:spcPct val="20000"/>
              </a:spcBef>
              <a:buFont typeface="Arial" pitchFamily="34" charset="0"/>
              <a:buChar char="•"/>
              <a:tabLst>
                <a:tab pos="228600" algn="l"/>
              </a:tabLst>
            </a:pPr>
            <a:r>
              <a:rPr lang="en-US" sz="2000" u="sng" dirty="0" smtClean="0">
                <a:solidFill>
                  <a:schemeClr val="accent6"/>
                </a:solidFill>
              </a:rPr>
              <a:t>Operating voltage</a:t>
            </a:r>
            <a:r>
              <a:rPr lang="en-US" sz="2000" dirty="0" smtClean="0">
                <a:solidFill>
                  <a:schemeClr val="accent6"/>
                </a:solidFill>
              </a:rPr>
              <a:t>: 3.3-5.0 V </a:t>
            </a:r>
          </a:p>
          <a:p>
            <a:pPr marL="228600" indent="-228600">
              <a:spcBef>
                <a:spcPct val="20000"/>
              </a:spcBef>
              <a:buFont typeface="Arial" pitchFamily="34" charset="0"/>
              <a:buChar char="•"/>
              <a:tabLst>
                <a:tab pos="228600" algn="l"/>
              </a:tabLst>
            </a:pPr>
            <a:r>
              <a:rPr lang="en-US" sz="2000" u="sng" dirty="0" smtClean="0">
                <a:solidFill>
                  <a:schemeClr val="accent6"/>
                </a:solidFill>
              </a:rPr>
              <a:t>Supply current</a:t>
            </a:r>
            <a:r>
              <a:rPr lang="en-US" sz="2000" dirty="0" smtClean="0">
                <a:solidFill>
                  <a:schemeClr val="accent6"/>
                </a:solidFill>
              </a:rPr>
              <a:t>: 100 mA </a:t>
            </a:r>
          </a:p>
          <a:p>
            <a:pPr marL="228600" indent="-228600">
              <a:spcBef>
                <a:spcPct val="20000"/>
              </a:spcBef>
              <a:buFont typeface="Arial" pitchFamily="34" charset="0"/>
              <a:buChar char="•"/>
              <a:tabLst>
                <a:tab pos="228600" algn="l"/>
              </a:tabLst>
            </a:pPr>
            <a:r>
              <a:rPr lang="en-US" sz="2000" u="sng" dirty="0" smtClean="0">
                <a:solidFill>
                  <a:schemeClr val="accent6"/>
                </a:solidFill>
              </a:rPr>
              <a:t>Output format</a:t>
            </a:r>
            <a:r>
              <a:rPr lang="en-US" sz="2000" dirty="0" smtClean="0">
                <a:solidFill>
                  <a:schemeClr val="accent6"/>
                </a:solidFill>
              </a:rPr>
              <a:t>: 8 digital I/O-compatible signals that can be read as a timed high pulse</a:t>
            </a:r>
          </a:p>
          <a:p>
            <a:pPr marL="228600" indent="-228600">
              <a:spcBef>
                <a:spcPct val="20000"/>
              </a:spcBef>
              <a:buFont typeface="Arial" pitchFamily="34" charset="0"/>
              <a:buChar char="•"/>
              <a:tabLst>
                <a:tab pos="228600" algn="l"/>
              </a:tabLst>
            </a:pPr>
            <a:r>
              <a:rPr lang="en-US" sz="2000" u="sng" dirty="0" smtClean="0">
                <a:solidFill>
                  <a:schemeClr val="accent6"/>
                </a:solidFill>
              </a:rPr>
              <a:t>Optimal sensing distance</a:t>
            </a:r>
            <a:r>
              <a:rPr lang="en-US" sz="2000" dirty="0" smtClean="0">
                <a:solidFill>
                  <a:schemeClr val="accent6"/>
                </a:solidFill>
              </a:rPr>
              <a:t>: 0.125" (3 mm) </a:t>
            </a:r>
          </a:p>
          <a:p>
            <a:pPr marL="228600" indent="-228600">
              <a:spcBef>
                <a:spcPct val="20000"/>
              </a:spcBef>
              <a:buFont typeface="Arial" pitchFamily="34" charset="0"/>
              <a:buChar char="•"/>
              <a:tabLst>
                <a:tab pos="228600" algn="l"/>
              </a:tabLst>
            </a:pPr>
            <a:r>
              <a:rPr lang="en-US" sz="2000" u="sng" dirty="0" smtClean="0">
                <a:solidFill>
                  <a:schemeClr val="accent6"/>
                </a:solidFill>
              </a:rPr>
              <a:t>Maximum recommended sensing distance</a:t>
            </a:r>
            <a:r>
              <a:rPr lang="en-US" sz="2000" dirty="0" smtClean="0">
                <a:solidFill>
                  <a:schemeClr val="accent6"/>
                </a:solidFill>
              </a:rPr>
              <a:t>: 0.375" (9.5 mm)</a:t>
            </a:r>
          </a:p>
          <a:p>
            <a:pPr>
              <a:spcBef>
                <a:spcPct val="20000"/>
              </a:spcBef>
            </a:pPr>
            <a:endParaRPr lang="en-US" sz="1000" dirty="0" smtClean="0">
              <a:solidFill>
                <a:schemeClr val="accent6"/>
              </a:solidFill>
            </a:endParaRPr>
          </a:p>
          <a:p>
            <a:pPr>
              <a:spcBef>
                <a:spcPct val="20000"/>
              </a:spcBef>
            </a:pPr>
            <a:r>
              <a:rPr lang="en-US" sz="2000" dirty="0" smtClean="0">
                <a:solidFill>
                  <a:schemeClr val="accent6"/>
                </a:solidFill>
              </a:rPr>
              <a:t>The QTR-8RC comes with a 25-pin header that can be cut to length and soldered on the board.  The QTR sensors used in lab have an 11-pin header soldered to provide access to:</a:t>
            </a:r>
          </a:p>
          <a:p>
            <a:pPr marL="228600" indent="-228600">
              <a:spcBef>
                <a:spcPct val="20000"/>
              </a:spcBef>
              <a:buFont typeface="Arial" pitchFamily="34" charset="0"/>
              <a:buChar char="•"/>
              <a:tabLst>
                <a:tab pos="228600" algn="l"/>
              </a:tabLst>
            </a:pPr>
            <a:r>
              <a:rPr lang="en-US" sz="2000" dirty="0" smtClean="0">
                <a:solidFill>
                  <a:schemeClr val="accent6"/>
                </a:solidFill>
              </a:rPr>
              <a:t> 8 sensor outputs (labeled 1-8 below)</a:t>
            </a:r>
          </a:p>
          <a:p>
            <a:pPr marL="228600" indent="-228600">
              <a:spcBef>
                <a:spcPct val="20000"/>
              </a:spcBef>
              <a:buFont typeface="Arial" pitchFamily="34" charset="0"/>
              <a:buChar char="•"/>
              <a:tabLst>
                <a:tab pos="228600" algn="l"/>
              </a:tabLst>
            </a:pPr>
            <a:r>
              <a:rPr lang="en-US" sz="2000" dirty="0" err="1" smtClean="0">
                <a:solidFill>
                  <a:schemeClr val="accent6"/>
                </a:solidFill>
              </a:rPr>
              <a:t>Vcc</a:t>
            </a:r>
            <a:r>
              <a:rPr lang="en-US" sz="2000" dirty="0" smtClean="0">
                <a:solidFill>
                  <a:schemeClr val="accent6"/>
                </a:solidFill>
              </a:rPr>
              <a:t> (5V), GND, and LED On (LED will light when sensors are powered)</a:t>
            </a:r>
          </a:p>
          <a:p>
            <a:pPr marL="228600" indent="-228600">
              <a:spcBef>
                <a:spcPct val="20000"/>
              </a:spcBef>
              <a:buFont typeface="Arial" pitchFamily="34" charset="0"/>
              <a:buChar char="•"/>
              <a:tabLst>
                <a:tab pos="228600" algn="l"/>
              </a:tabLst>
            </a:pPr>
            <a:r>
              <a:rPr lang="en-US" sz="2000" dirty="0" smtClean="0">
                <a:solidFill>
                  <a:schemeClr val="accent6"/>
                </a:solidFill>
              </a:rPr>
              <a:t>Cables will be used in EGR 262 to connect these pins to the breadboard (using another header).</a:t>
            </a:r>
            <a:endParaRPr lang="en-US" sz="2200" dirty="0" smtClean="0">
              <a:solidFill>
                <a:schemeClr val="accent6"/>
              </a:solidFill>
            </a:endParaRPr>
          </a:p>
          <a:p>
            <a:pPr marL="228600" indent="-228600">
              <a:spcBef>
                <a:spcPct val="20000"/>
              </a:spcBef>
              <a:tabLst>
                <a:tab pos="228600" algn="l"/>
              </a:tabLst>
            </a:pPr>
            <a:endParaRPr lang="en-US" sz="2200" dirty="0">
              <a:solidFill>
                <a:schemeClr val="accent2"/>
              </a:solidFill>
            </a:endParaRPr>
          </a:p>
        </p:txBody>
      </p:sp>
      <p:sp>
        <p:nvSpPr>
          <p:cNvPr id="7" name="Slide Number Placeholder 5"/>
          <p:cNvSpPr txBox="1">
            <a:spLocks/>
          </p:cNvSpPr>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5746-1570-4B39-AAC5-F427209A61A3}" type="slidenum">
              <a:rPr kumimoji="0" lang="en-US" sz="18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8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9"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Arduino-BOT </a:t>
            </a:r>
            <a:r>
              <a:rPr lang="en-US" dirty="0">
                <a:solidFill>
                  <a:schemeClr val="accent2"/>
                </a:solidFill>
                <a:cs typeface="Times New Roman" pitchFamily="18" charset="0"/>
              </a:rPr>
              <a:t>Lecture </a:t>
            </a:r>
            <a:r>
              <a:rPr lang="en-US" dirty="0" smtClean="0">
                <a:solidFill>
                  <a:schemeClr val="accent2"/>
                </a:solidFill>
                <a:cs typeface="Times New Roman" pitchFamily="18" charset="0"/>
              </a:rPr>
              <a:t>#5      </a:t>
            </a:r>
            <a:r>
              <a:rPr lang="en-US" dirty="0">
                <a:solidFill>
                  <a:schemeClr val="accent2"/>
                </a:solidFill>
                <a:cs typeface="Times New Roman" pitchFamily="18" charset="0"/>
              </a:rPr>
              <a:t>EGR 120 – Introduction to Engineering</a:t>
            </a:r>
            <a:endParaRPr lang="en-US" sz="3600" dirty="0"/>
          </a:p>
        </p:txBody>
      </p:sp>
      <p:pic>
        <p:nvPicPr>
          <p:cNvPr id="3074" name="Picture 2"/>
          <p:cNvPicPr>
            <a:picLocks noChangeAspect="1" noChangeArrowheads="1"/>
          </p:cNvPicPr>
          <p:nvPr/>
        </p:nvPicPr>
        <p:blipFill>
          <a:blip r:embed="rId2" cstate="print"/>
          <a:srcRect/>
          <a:stretch>
            <a:fillRect/>
          </a:stretch>
        </p:blipFill>
        <p:spPr bwMode="auto">
          <a:xfrm>
            <a:off x="0" y="5226814"/>
            <a:ext cx="4562475" cy="1631186"/>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695825" y="5278766"/>
            <a:ext cx="4448175" cy="1579234"/>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Rectangle 6"/>
          <p:cNvSpPr>
            <a:spLocks noChangeArrowheads="1"/>
          </p:cNvSpPr>
          <p:nvPr/>
        </p:nvSpPr>
        <p:spPr bwMode="auto">
          <a:xfrm>
            <a:off x="0" y="431799"/>
            <a:ext cx="9144000" cy="2120901"/>
          </a:xfrm>
          <a:prstGeom prst="rect">
            <a:avLst/>
          </a:prstGeom>
          <a:noFill/>
          <a:ln w="9525">
            <a:noFill/>
            <a:miter lim="800000"/>
            <a:headEnd/>
            <a:tailEnd/>
          </a:ln>
        </p:spPr>
        <p:txBody>
          <a:bodyPr/>
          <a:lstStyle/>
          <a:p>
            <a:pPr marL="228600" indent="-228600">
              <a:spcBef>
                <a:spcPct val="20000"/>
              </a:spcBef>
              <a:tabLst>
                <a:tab pos="228600" algn="l"/>
              </a:tabLst>
            </a:pPr>
            <a:r>
              <a:rPr lang="en-US" sz="2000" b="1" u="sng" dirty="0" smtClean="0">
                <a:solidFill>
                  <a:schemeClr val="accent2"/>
                </a:solidFill>
              </a:rPr>
              <a:t>Arduino Library for the QTR-8RC</a:t>
            </a:r>
          </a:p>
          <a:p>
            <a:pPr marL="228600" indent="-228600">
              <a:spcBef>
                <a:spcPct val="20000"/>
              </a:spcBef>
              <a:tabLst>
                <a:tab pos="228600" algn="l"/>
              </a:tabLst>
            </a:pPr>
            <a:r>
              <a:rPr lang="en-US" sz="2000" dirty="0" smtClean="0">
                <a:solidFill>
                  <a:schemeClr val="accent2"/>
                </a:solidFill>
              </a:rPr>
              <a:t>An Arduino library comes with the QTR-8RC sensor array.</a:t>
            </a:r>
          </a:p>
          <a:p>
            <a:pPr marL="228600" indent="-228600">
              <a:spcBef>
                <a:spcPct val="20000"/>
              </a:spcBef>
              <a:buFont typeface="Arial" pitchFamily="34" charset="0"/>
              <a:buChar char="•"/>
              <a:tabLst>
                <a:tab pos="228600" algn="l"/>
              </a:tabLst>
            </a:pPr>
            <a:r>
              <a:rPr lang="en-US" sz="2000" dirty="0" smtClean="0">
                <a:solidFill>
                  <a:schemeClr val="accent2"/>
                </a:solidFill>
              </a:rPr>
              <a:t>The library (zip file) can be downloaded from </a:t>
            </a:r>
            <a:r>
              <a:rPr lang="en-US" sz="2000" dirty="0" err="1" smtClean="0">
                <a:solidFill>
                  <a:schemeClr val="accent2"/>
                </a:solidFill>
              </a:rPr>
              <a:t>Pololu’s</a:t>
            </a:r>
            <a:r>
              <a:rPr lang="en-US" sz="2000" dirty="0" smtClean="0">
                <a:solidFill>
                  <a:schemeClr val="accent2"/>
                </a:solidFill>
              </a:rPr>
              <a:t> </a:t>
            </a:r>
            <a:r>
              <a:rPr lang="en-US" sz="2000" dirty="0" smtClean="0">
                <a:solidFill>
                  <a:schemeClr val="accent2"/>
                </a:solidFill>
              </a:rPr>
              <a:t>website </a:t>
            </a:r>
            <a:r>
              <a:rPr lang="en-US" sz="2000" dirty="0" smtClean="0">
                <a:solidFill>
                  <a:schemeClr val="accent2"/>
                </a:solidFill>
                <a:hlinkClick r:id="rId2"/>
              </a:rPr>
              <a:t>http://www.pololu.com/product/961/</a:t>
            </a:r>
            <a:r>
              <a:rPr lang="en-US" sz="2000" dirty="0" smtClean="0">
                <a:solidFill>
                  <a:schemeClr val="accent2"/>
                </a:solidFill>
              </a:rPr>
              <a:t> .</a:t>
            </a:r>
          </a:p>
          <a:p>
            <a:pPr marL="228600" indent="-228600">
              <a:spcBef>
                <a:spcPct val="20000"/>
              </a:spcBef>
              <a:buFont typeface="Arial" pitchFamily="34" charset="0"/>
              <a:buChar char="•"/>
              <a:tabLst>
                <a:tab pos="228600" algn="l"/>
              </a:tabLst>
            </a:pPr>
            <a:r>
              <a:rPr lang="en-US" sz="2000" dirty="0" smtClean="0">
                <a:solidFill>
                  <a:schemeClr val="accent2"/>
                </a:solidFill>
              </a:rPr>
              <a:t>Extract the zip file and copy the </a:t>
            </a:r>
            <a:r>
              <a:rPr lang="en-US" sz="2000" b="1" u="sng" dirty="0" err="1" smtClean="0">
                <a:solidFill>
                  <a:srgbClr val="FF0000"/>
                </a:solidFill>
              </a:rPr>
              <a:t>QTRSensors</a:t>
            </a:r>
            <a:r>
              <a:rPr lang="en-US" sz="2000" dirty="0" smtClean="0">
                <a:solidFill>
                  <a:schemeClr val="accent2"/>
                </a:solidFill>
              </a:rPr>
              <a:t> folder into the Arduino library folder.  </a:t>
            </a:r>
          </a:p>
          <a:p>
            <a:pPr marL="228600" indent="-228600">
              <a:spcBef>
                <a:spcPct val="20000"/>
              </a:spcBef>
              <a:buFont typeface="Arial" pitchFamily="34" charset="0"/>
              <a:buChar char="•"/>
              <a:tabLst>
                <a:tab pos="228600" algn="l"/>
              </a:tabLst>
            </a:pPr>
            <a:r>
              <a:rPr lang="en-US" sz="2000" dirty="0" smtClean="0">
                <a:solidFill>
                  <a:schemeClr val="accent2"/>
                </a:solidFill>
              </a:rPr>
              <a:t>The library works for both the QTR-8RC (digital) and the QTR-8A (analog)</a:t>
            </a:r>
          </a:p>
          <a:p>
            <a:pPr marL="228600" indent="-228600">
              <a:spcBef>
                <a:spcPct val="20000"/>
              </a:spcBef>
              <a:tabLst>
                <a:tab pos="228600" algn="l"/>
              </a:tabLst>
            </a:pPr>
            <a:r>
              <a:rPr lang="en-US" sz="2000" dirty="0" smtClean="0">
                <a:solidFill>
                  <a:schemeClr val="accent2"/>
                </a:solidFill>
              </a:rPr>
              <a:t>  </a:t>
            </a:r>
          </a:p>
          <a:p>
            <a:pPr marL="228600" indent="-228600">
              <a:spcBef>
                <a:spcPct val="20000"/>
              </a:spcBef>
              <a:tabLst>
                <a:tab pos="228600" algn="l"/>
              </a:tabLst>
            </a:pPr>
            <a:endParaRPr lang="en-US" sz="2000" dirty="0">
              <a:solidFill>
                <a:schemeClr val="accent2"/>
              </a:solidFill>
            </a:endParaRPr>
          </a:p>
        </p:txBody>
      </p:sp>
      <p:sp>
        <p:nvSpPr>
          <p:cNvPr id="7" name="Slide Number Placeholder 5"/>
          <p:cNvSpPr txBox="1">
            <a:spLocks/>
          </p:cNvSpPr>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5746-1570-4B39-AAC5-F427209A61A3}" type="slidenum">
              <a:rPr kumimoji="0" lang="en-US" sz="18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8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9"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Arduino-BOT </a:t>
            </a:r>
            <a:r>
              <a:rPr lang="en-US" dirty="0">
                <a:solidFill>
                  <a:schemeClr val="accent2"/>
                </a:solidFill>
                <a:cs typeface="Times New Roman" pitchFamily="18" charset="0"/>
              </a:rPr>
              <a:t>Lecture </a:t>
            </a:r>
            <a:r>
              <a:rPr lang="en-US" dirty="0" smtClean="0">
                <a:solidFill>
                  <a:schemeClr val="accent2"/>
                </a:solidFill>
                <a:cs typeface="Times New Roman" pitchFamily="18" charset="0"/>
              </a:rPr>
              <a:t>#5      </a:t>
            </a:r>
            <a:r>
              <a:rPr lang="en-US" dirty="0">
                <a:solidFill>
                  <a:schemeClr val="accent2"/>
                </a:solidFill>
                <a:cs typeface="Times New Roman" pitchFamily="18" charset="0"/>
              </a:rPr>
              <a:t>EGR 120 – Introduction to Engineering</a:t>
            </a:r>
            <a:endParaRPr lang="en-US" sz="3600" dirty="0"/>
          </a:p>
        </p:txBody>
      </p:sp>
      <p:grpSp>
        <p:nvGrpSpPr>
          <p:cNvPr id="19" name="Group 18"/>
          <p:cNvGrpSpPr/>
          <p:nvPr/>
        </p:nvGrpSpPr>
        <p:grpSpPr>
          <a:xfrm>
            <a:off x="7153275" y="3043437"/>
            <a:ext cx="1990725" cy="3814563"/>
            <a:chOff x="7153275" y="3043437"/>
            <a:chExt cx="1990725" cy="3814563"/>
          </a:xfrm>
        </p:grpSpPr>
        <p:pic>
          <p:nvPicPr>
            <p:cNvPr id="1027" name="Picture 3"/>
            <p:cNvPicPr>
              <a:picLocks noChangeAspect="1" noChangeArrowheads="1"/>
            </p:cNvPicPr>
            <p:nvPr/>
          </p:nvPicPr>
          <p:blipFill>
            <a:blip r:embed="rId3" cstate="print"/>
            <a:srcRect/>
            <a:stretch>
              <a:fillRect/>
            </a:stretch>
          </p:blipFill>
          <p:spPr bwMode="auto">
            <a:xfrm>
              <a:off x="7153275" y="3043437"/>
              <a:ext cx="1990725" cy="3814563"/>
            </a:xfrm>
            <a:prstGeom prst="rect">
              <a:avLst/>
            </a:prstGeom>
            <a:noFill/>
            <a:ln w="28575">
              <a:solidFill>
                <a:schemeClr val="accent6"/>
              </a:solidFill>
              <a:miter lim="800000"/>
              <a:headEnd/>
              <a:tailEnd/>
            </a:ln>
          </p:spPr>
        </p:pic>
        <p:sp>
          <p:nvSpPr>
            <p:cNvPr id="14" name="Rectangle 13"/>
            <p:cNvSpPr/>
            <p:nvPr/>
          </p:nvSpPr>
          <p:spPr>
            <a:xfrm>
              <a:off x="7591425" y="6553200"/>
              <a:ext cx="13716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0" y="2543175"/>
            <a:ext cx="6324600" cy="4314825"/>
            <a:chOff x="0" y="2543175"/>
            <a:chExt cx="6324600" cy="4314825"/>
          </a:xfrm>
        </p:grpSpPr>
        <p:pic>
          <p:nvPicPr>
            <p:cNvPr id="1026" name="Picture 2"/>
            <p:cNvPicPr>
              <a:picLocks noChangeAspect="1" noChangeArrowheads="1"/>
            </p:cNvPicPr>
            <p:nvPr/>
          </p:nvPicPr>
          <p:blipFill>
            <a:blip r:embed="rId4" cstate="print"/>
            <a:srcRect/>
            <a:stretch>
              <a:fillRect/>
            </a:stretch>
          </p:blipFill>
          <p:spPr bwMode="auto">
            <a:xfrm>
              <a:off x="0" y="2543175"/>
              <a:ext cx="5743575" cy="3333750"/>
            </a:xfrm>
            <a:prstGeom prst="rect">
              <a:avLst/>
            </a:prstGeom>
            <a:noFill/>
            <a:ln w="9525">
              <a:noFill/>
              <a:miter lim="800000"/>
              <a:headEnd/>
              <a:tailEnd/>
            </a:ln>
          </p:spPr>
        </p:pic>
        <p:sp>
          <p:nvSpPr>
            <p:cNvPr id="15" name="Rectangle 14"/>
            <p:cNvSpPr/>
            <p:nvPr/>
          </p:nvSpPr>
          <p:spPr>
            <a:xfrm>
              <a:off x="1" y="5780782"/>
              <a:ext cx="6181724" cy="1077218"/>
            </a:xfrm>
            <a:prstGeom prst="rect">
              <a:avLst/>
            </a:prstGeom>
          </p:spPr>
          <p:txBody>
            <a:bodyPr wrap="square">
              <a:spAutoFit/>
            </a:bodyPr>
            <a:lstStyle/>
            <a:p>
              <a:r>
                <a:rPr lang="en-US" sz="1600" dirty="0" smtClean="0"/>
                <a:t>Our </a:t>
              </a:r>
              <a:r>
                <a:rPr lang="en-US" sz="1600" dirty="0" err="1" smtClean="0">
                  <a:hlinkClick r:id="rId5"/>
                </a:rPr>
                <a:t>Pololu</a:t>
              </a:r>
              <a:r>
                <a:rPr lang="en-US" sz="1600" dirty="0" smtClean="0">
                  <a:hlinkClick r:id="rId5"/>
                </a:rPr>
                <a:t> AVR library</a:t>
              </a:r>
              <a:r>
                <a:rPr lang="en-US" sz="1600" dirty="0" smtClean="0"/>
                <a:t> provides functions that make it easy to use these sensors with our </a:t>
              </a:r>
              <a:r>
                <a:rPr lang="en-US" sz="1600" dirty="0" smtClean="0">
                  <a:hlinkClick r:id="rId6"/>
                </a:rPr>
                <a:t>Orangutan robot controllers</a:t>
              </a:r>
              <a:r>
                <a:rPr lang="en-US" sz="1600" dirty="0" smtClean="0"/>
                <a:t>; please see the </a:t>
              </a:r>
              <a:r>
                <a:rPr lang="en-US" sz="1600" dirty="0" smtClean="0">
                  <a:hlinkClick r:id="rId7"/>
                </a:rPr>
                <a:t>QTR Reflectance Sensors section</a:t>
              </a:r>
              <a:r>
                <a:rPr lang="en-US" sz="1600" dirty="0" smtClean="0"/>
                <a:t> of our library command reference for more information. We also have a </a:t>
              </a:r>
              <a:r>
                <a:rPr lang="en-US" sz="1600" dirty="0" smtClean="0">
                  <a:hlinkClick r:id="rId8"/>
                </a:rPr>
                <a:t>Arduino library</a:t>
              </a:r>
              <a:r>
                <a:rPr lang="en-US" sz="1600" dirty="0" smtClean="0"/>
                <a:t> for these sensors.</a:t>
              </a:r>
              <a:endParaRPr lang="en-US" sz="1600" dirty="0"/>
            </a:p>
          </p:txBody>
        </p:sp>
        <p:sp>
          <p:nvSpPr>
            <p:cNvPr id="16" name="Rectangle 15"/>
            <p:cNvSpPr/>
            <p:nvPr/>
          </p:nvSpPr>
          <p:spPr>
            <a:xfrm>
              <a:off x="0" y="2562224"/>
              <a:ext cx="6324600" cy="42957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381250" y="6553200"/>
              <a:ext cx="1343025"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Rectangle 6"/>
          <p:cNvSpPr>
            <a:spLocks noChangeArrowheads="1"/>
          </p:cNvSpPr>
          <p:nvPr/>
        </p:nvSpPr>
        <p:spPr bwMode="auto">
          <a:xfrm>
            <a:off x="0" y="431799"/>
            <a:ext cx="9144000" cy="2120901"/>
          </a:xfrm>
          <a:prstGeom prst="rect">
            <a:avLst/>
          </a:prstGeom>
          <a:noFill/>
          <a:ln w="9525">
            <a:noFill/>
            <a:miter lim="800000"/>
            <a:headEnd/>
            <a:tailEnd/>
          </a:ln>
        </p:spPr>
        <p:txBody>
          <a:bodyPr/>
          <a:lstStyle/>
          <a:p>
            <a:pPr marL="228600" indent="-228600">
              <a:spcBef>
                <a:spcPct val="20000"/>
              </a:spcBef>
              <a:tabLst>
                <a:tab pos="228600" algn="l"/>
              </a:tabLst>
            </a:pPr>
            <a:r>
              <a:rPr lang="en-US" sz="2000" b="1" u="sng" dirty="0" smtClean="0">
                <a:solidFill>
                  <a:schemeClr val="accent2"/>
                </a:solidFill>
              </a:rPr>
              <a:t>Sample Arduino program QTR-8RC</a:t>
            </a:r>
          </a:p>
          <a:p>
            <a:pPr>
              <a:spcBef>
                <a:spcPct val="20000"/>
              </a:spcBef>
              <a:tabLst>
                <a:tab pos="285750" algn="l"/>
              </a:tabLst>
            </a:pPr>
            <a:r>
              <a:rPr lang="en-US" sz="2000" dirty="0" smtClean="0">
                <a:solidFill>
                  <a:schemeClr val="accent2"/>
                </a:solidFill>
              </a:rPr>
              <a:t>The Arduino library comes a sample program (</a:t>
            </a:r>
            <a:r>
              <a:rPr lang="en-US" sz="2000" b="1" i="1" dirty="0" err="1" smtClean="0">
                <a:solidFill>
                  <a:srgbClr val="FF3300"/>
                </a:solidFill>
              </a:rPr>
              <a:t>QTRRCExample</a:t>
            </a:r>
            <a:r>
              <a:rPr lang="en-US" sz="2000" dirty="0" smtClean="0">
                <a:solidFill>
                  <a:schemeClr val="accent2"/>
                </a:solidFill>
              </a:rPr>
              <a:t>) for calibrating and reading the QTR-8RC sensor array.</a:t>
            </a:r>
          </a:p>
        </p:txBody>
      </p:sp>
      <p:sp>
        <p:nvSpPr>
          <p:cNvPr id="7" name="Slide Number Placeholder 5"/>
          <p:cNvSpPr txBox="1">
            <a:spLocks/>
          </p:cNvSpPr>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5746-1570-4B39-AAC5-F427209A61A3}" type="slidenum">
              <a:rPr kumimoji="0" lang="en-US" sz="18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8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9"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Arduino-BOT </a:t>
            </a:r>
            <a:r>
              <a:rPr lang="en-US" dirty="0">
                <a:solidFill>
                  <a:schemeClr val="accent2"/>
                </a:solidFill>
                <a:cs typeface="Times New Roman" pitchFamily="18" charset="0"/>
              </a:rPr>
              <a:t>Lecture </a:t>
            </a:r>
            <a:r>
              <a:rPr lang="en-US" dirty="0" smtClean="0">
                <a:solidFill>
                  <a:schemeClr val="accent2"/>
                </a:solidFill>
                <a:cs typeface="Times New Roman" pitchFamily="18" charset="0"/>
              </a:rPr>
              <a:t>#5      </a:t>
            </a:r>
            <a:r>
              <a:rPr lang="en-US" dirty="0">
                <a:solidFill>
                  <a:schemeClr val="accent2"/>
                </a:solidFill>
                <a:cs typeface="Times New Roman" pitchFamily="18" charset="0"/>
              </a:rPr>
              <a:t>EGR 120 – Introduction to Engineering</a:t>
            </a:r>
            <a:endParaRPr lang="en-US" sz="3600" dirty="0"/>
          </a:p>
        </p:txBody>
      </p:sp>
      <p:pic>
        <p:nvPicPr>
          <p:cNvPr id="2050" name="Picture 2"/>
          <p:cNvPicPr>
            <a:picLocks noChangeAspect="1" noChangeArrowheads="1"/>
          </p:cNvPicPr>
          <p:nvPr/>
        </p:nvPicPr>
        <p:blipFill>
          <a:blip r:embed="rId2" cstate="print"/>
          <a:srcRect/>
          <a:stretch>
            <a:fillRect/>
          </a:stretch>
        </p:blipFill>
        <p:spPr bwMode="auto">
          <a:xfrm>
            <a:off x="6079967" y="1295400"/>
            <a:ext cx="3064033" cy="5562601"/>
          </a:xfrm>
          <a:prstGeom prst="rect">
            <a:avLst/>
          </a:prstGeom>
          <a:noFill/>
          <a:ln w="28575">
            <a:solidFill>
              <a:schemeClr val="accent6"/>
            </a:solidFill>
            <a:miter lim="800000"/>
            <a:headEnd/>
            <a:tailEnd/>
          </a:ln>
        </p:spPr>
      </p:pic>
      <p:sp>
        <p:nvSpPr>
          <p:cNvPr id="14" name="Rectangle 13"/>
          <p:cNvSpPr/>
          <p:nvPr/>
        </p:nvSpPr>
        <p:spPr>
          <a:xfrm>
            <a:off x="7181850" y="6334125"/>
            <a:ext cx="1285875" cy="2476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 y="1445782"/>
            <a:ext cx="6029325" cy="1631216"/>
          </a:xfrm>
          <a:prstGeom prst="rect">
            <a:avLst/>
          </a:prstGeom>
        </p:spPr>
        <p:txBody>
          <a:bodyPr wrap="square">
            <a:spAutoFit/>
          </a:bodyPr>
          <a:lstStyle/>
          <a:p>
            <a:pPr marL="228600" indent="-228600">
              <a:spcBef>
                <a:spcPct val="20000"/>
              </a:spcBef>
              <a:buFont typeface="Arial" pitchFamily="34" charset="0"/>
              <a:buChar char="•"/>
              <a:tabLst>
                <a:tab pos="228600" algn="l"/>
              </a:tabLst>
            </a:pPr>
            <a:r>
              <a:rPr lang="en-US" sz="2000" dirty="0" smtClean="0">
                <a:solidFill>
                  <a:schemeClr val="accent2"/>
                </a:solidFill>
              </a:rPr>
              <a:t>Comments in the program indicate that the 8 sensors and the LEDON inputs can be assigned to any of the 14 digital inputs (D0-D13).  Additionally, analog inputs A0-A5 can also be used and are treated as digital inputs D14-D19 as indicated below.</a:t>
            </a:r>
            <a:endParaRPr lang="en-US" sz="2000" dirty="0">
              <a:solidFill>
                <a:schemeClr val="accent2"/>
              </a:solidFill>
            </a:endParaRPr>
          </a:p>
        </p:txBody>
      </p:sp>
      <p:grpSp>
        <p:nvGrpSpPr>
          <p:cNvPr id="24" name="Group 23"/>
          <p:cNvGrpSpPr/>
          <p:nvPr/>
        </p:nvGrpSpPr>
        <p:grpSpPr>
          <a:xfrm>
            <a:off x="504825" y="3028380"/>
            <a:ext cx="5400675" cy="3829620"/>
            <a:chOff x="504825" y="3028380"/>
            <a:chExt cx="5400675" cy="3829620"/>
          </a:xfrm>
        </p:grpSpPr>
        <p:pic>
          <p:nvPicPr>
            <p:cNvPr id="19" name="Picture 18" descr="ArduinoUno_R3_Front_450px.jpg"/>
            <p:cNvPicPr>
              <a:picLocks noChangeAspect="1"/>
            </p:cNvPicPr>
            <p:nvPr/>
          </p:nvPicPr>
          <p:blipFill>
            <a:blip r:embed="rId3" cstate="print"/>
            <a:stretch>
              <a:fillRect/>
            </a:stretch>
          </p:blipFill>
          <p:spPr>
            <a:xfrm rot="5400000">
              <a:off x="1362075" y="3619843"/>
              <a:ext cx="3829620" cy="2646694"/>
            </a:xfrm>
            <a:prstGeom prst="rect">
              <a:avLst/>
            </a:prstGeom>
          </p:spPr>
        </p:pic>
        <p:sp>
          <p:nvSpPr>
            <p:cNvPr id="20" name="Right Brace 19"/>
            <p:cNvSpPr/>
            <p:nvPr/>
          </p:nvSpPr>
          <p:spPr>
            <a:xfrm>
              <a:off x="4638675" y="4829176"/>
              <a:ext cx="190500" cy="1838324"/>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4829175" y="5419725"/>
              <a:ext cx="1076325" cy="646331"/>
            </a:xfrm>
            <a:prstGeom prst="rect">
              <a:avLst/>
            </a:prstGeom>
            <a:noFill/>
          </p:spPr>
          <p:txBody>
            <a:bodyPr wrap="square" rtlCol="0">
              <a:spAutoFit/>
            </a:bodyPr>
            <a:lstStyle/>
            <a:p>
              <a:pPr algn="ctr"/>
              <a:r>
                <a:rPr lang="en-US" sz="1800" b="1" i="1" dirty="0" smtClean="0">
                  <a:solidFill>
                    <a:srgbClr val="FF0000"/>
                  </a:solidFill>
                </a:rPr>
                <a:t>Inputs D0-D13</a:t>
              </a:r>
              <a:endParaRPr lang="en-US" sz="1800" b="1" i="1" dirty="0">
                <a:solidFill>
                  <a:srgbClr val="FF0000"/>
                </a:solidFill>
              </a:endParaRPr>
            </a:p>
          </p:txBody>
        </p:sp>
        <p:sp>
          <p:nvSpPr>
            <p:cNvPr id="22" name="Right Brace 21"/>
            <p:cNvSpPr/>
            <p:nvPr/>
          </p:nvSpPr>
          <p:spPr>
            <a:xfrm flipH="1">
              <a:off x="1695450" y="5848350"/>
              <a:ext cx="152400" cy="8001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504825" y="5772150"/>
              <a:ext cx="1076325" cy="923330"/>
            </a:xfrm>
            <a:prstGeom prst="rect">
              <a:avLst/>
            </a:prstGeom>
            <a:noFill/>
          </p:spPr>
          <p:txBody>
            <a:bodyPr wrap="square" rtlCol="0">
              <a:spAutoFit/>
            </a:bodyPr>
            <a:lstStyle/>
            <a:p>
              <a:pPr algn="ctr"/>
              <a:r>
                <a:rPr lang="en-US" sz="1800" b="1" i="1" dirty="0" smtClean="0">
                  <a:solidFill>
                    <a:srgbClr val="FF0000"/>
                  </a:solidFill>
                </a:rPr>
                <a:t>Inputs D14-D19</a:t>
              </a:r>
            </a:p>
            <a:p>
              <a:pPr algn="ctr"/>
              <a:r>
                <a:rPr lang="en-US" sz="1800" b="1" i="1" dirty="0" smtClean="0">
                  <a:solidFill>
                    <a:srgbClr val="FF0000"/>
                  </a:solidFill>
                </a:rPr>
                <a:t>(A0-A5)</a:t>
              </a:r>
              <a:endParaRPr lang="en-US" sz="1800" b="1" i="1" dirty="0">
                <a:solidFill>
                  <a:srgbClr val="FF0000"/>
                </a:solidFil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Rectangle 6"/>
          <p:cNvSpPr>
            <a:spLocks noChangeArrowheads="1"/>
          </p:cNvSpPr>
          <p:nvPr/>
        </p:nvSpPr>
        <p:spPr bwMode="auto">
          <a:xfrm>
            <a:off x="0" y="431800"/>
            <a:ext cx="9458325" cy="663576"/>
          </a:xfrm>
          <a:prstGeom prst="rect">
            <a:avLst/>
          </a:prstGeom>
          <a:noFill/>
          <a:ln w="9525">
            <a:noFill/>
            <a:miter lim="800000"/>
            <a:headEnd/>
            <a:tailEnd/>
          </a:ln>
        </p:spPr>
        <p:txBody>
          <a:bodyPr/>
          <a:lstStyle/>
          <a:p>
            <a:pPr marL="228600" indent="-228600">
              <a:spcBef>
                <a:spcPct val="20000"/>
              </a:spcBef>
              <a:tabLst>
                <a:tab pos="228600" algn="l"/>
              </a:tabLst>
            </a:pPr>
            <a:r>
              <a:rPr lang="en-US" sz="1800" b="1" u="sng" dirty="0" smtClean="0">
                <a:solidFill>
                  <a:schemeClr val="accent2"/>
                </a:solidFill>
              </a:rPr>
              <a:t>Assigning input pins for the QTR-8RC</a:t>
            </a:r>
          </a:p>
          <a:p>
            <a:pPr>
              <a:spcBef>
                <a:spcPct val="20000"/>
              </a:spcBef>
              <a:tabLst>
                <a:tab pos="285750" algn="l"/>
              </a:tabLst>
            </a:pPr>
            <a:endParaRPr lang="en-US" sz="1800" dirty="0" smtClean="0">
              <a:solidFill>
                <a:schemeClr val="accent2"/>
              </a:solidFill>
            </a:endParaRPr>
          </a:p>
        </p:txBody>
      </p:sp>
      <p:sp>
        <p:nvSpPr>
          <p:cNvPr id="7" name="Slide Number Placeholder 5"/>
          <p:cNvSpPr txBox="1">
            <a:spLocks/>
          </p:cNvSpPr>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5746-1570-4B39-AAC5-F427209A61A3}" type="slidenum">
              <a:rPr kumimoji="0" lang="en-US" sz="18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8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9"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Arduino-BOT </a:t>
            </a:r>
            <a:r>
              <a:rPr lang="en-US" dirty="0">
                <a:solidFill>
                  <a:schemeClr val="accent2"/>
                </a:solidFill>
                <a:cs typeface="Times New Roman" pitchFamily="18" charset="0"/>
              </a:rPr>
              <a:t>Lecture </a:t>
            </a:r>
            <a:r>
              <a:rPr lang="en-US" dirty="0" smtClean="0">
                <a:solidFill>
                  <a:schemeClr val="accent2"/>
                </a:solidFill>
                <a:cs typeface="Times New Roman" pitchFamily="18" charset="0"/>
              </a:rPr>
              <a:t>#5      </a:t>
            </a:r>
            <a:r>
              <a:rPr lang="en-US" dirty="0">
                <a:solidFill>
                  <a:schemeClr val="accent2"/>
                </a:solidFill>
                <a:cs typeface="Times New Roman" pitchFamily="18" charset="0"/>
              </a:rPr>
              <a:t>EGR 120 – Introduction to Engineering</a:t>
            </a:r>
            <a:endParaRPr lang="en-US" sz="3600" dirty="0"/>
          </a:p>
        </p:txBody>
      </p:sp>
      <p:grpSp>
        <p:nvGrpSpPr>
          <p:cNvPr id="16" name="Group 15"/>
          <p:cNvGrpSpPr/>
          <p:nvPr/>
        </p:nvGrpSpPr>
        <p:grpSpPr>
          <a:xfrm>
            <a:off x="1123950" y="767663"/>
            <a:ext cx="8020050" cy="6090338"/>
            <a:chOff x="1123950" y="767663"/>
            <a:chExt cx="8020050" cy="6090338"/>
          </a:xfrm>
        </p:grpSpPr>
        <p:grpSp>
          <p:nvGrpSpPr>
            <p:cNvPr id="2" name="Group 23"/>
            <p:cNvGrpSpPr/>
            <p:nvPr/>
          </p:nvGrpSpPr>
          <p:grpSpPr>
            <a:xfrm>
              <a:off x="3352800" y="767663"/>
              <a:ext cx="5791200" cy="6090338"/>
              <a:chOff x="1376435" y="2823931"/>
              <a:chExt cx="4491011" cy="4034070"/>
            </a:xfrm>
          </p:grpSpPr>
          <p:pic>
            <p:nvPicPr>
              <p:cNvPr id="19" name="Picture 18" descr="ArduinoUno_R3_Front_450px.jpg"/>
              <p:cNvPicPr>
                <a:picLocks noChangeAspect="1"/>
              </p:cNvPicPr>
              <p:nvPr/>
            </p:nvPicPr>
            <p:blipFill>
              <a:blip r:embed="rId2" cstate="print"/>
              <a:stretch>
                <a:fillRect/>
              </a:stretch>
            </p:blipFill>
            <p:spPr>
              <a:xfrm rot="5400000">
                <a:off x="753396" y="3446970"/>
                <a:ext cx="4034070" cy="2787992"/>
              </a:xfrm>
              <a:prstGeom prst="rect">
                <a:avLst/>
              </a:prstGeom>
            </p:spPr>
          </p:pic>
          <p:sp>
            <p:nvSpPr>
              <p:cNvPr id="21" name="TextBox 20"/>
              <p:cNvSpPr txBox="1"/>
              <p:nvPr/>
            </p:nvSpPr>
            <p:spPr>
              <a:xfrm>
                <a:off x="4146384" y="4667390"/>
                <a:ext cx="1721062" cy="2059012"/>
              </a:xfrm>
              <a:prstGeom prst="rect">
                <a:avLst/>
              </a:prstGeom>
              <a:noFill/>
            </p:spPr>
            <p:txBody>
              <a:bodyPr wrap="square" rtlCol="0">
                <a:spAutoFit/>
              </a:bodyPr>
              <a:lstStyle/>
              <a:p>
                <a:r>
                  <a:rPr lang="en-US" sz="1400" b="1" i="1" dirty="0" smtClean="0">
                    <a:solidFill>
                      <a:srgbClr val="FF0000"/>
                    </a:solidFill>
                  </a:rPr>
                  <a:t>D13 – diagnostics</a:t>
                </a:r>
              </a:p>
              <a:p>
                <a:r>
                  <a:rPr lang="en-US" sz="1400" b="1" i="1" dirty="0" smtClean="0">
                    <a:solidFill>
                      <a:srgbClr val="FF0000"/>
                    </a:solidFill>
                  </a:rPr>
                  <a:t>D12 – S5</a:t>
                </a:r>
              </a:p>
              <a:p>
                <a:r>
                  <a:rPr lang="en-US" sz="1400" b="1" i="1" dirty="0" smtClean="0">
                    <a:solidFill>
                      <a:srgbClr val="FF0000"/>
                    </a:solidFill>
                  </a:rPr>
                  <a:t>D11 – S4</a:t>
                </a:r>
              </a:p>
              <a:p>
                <a:r>
                  <a:rPr lang="en-US" sz="1400" b="1" i="1" dirty="0" smtClean="0">
                    <a:solidFill>
                      <a:srgbClr val="FF0000"/>
                    </a:solidFill>
                  </a:rPr>
                  <a:t>D10 – S3</a:t>
                </a:r>
              </a:p>
              <a:p>
                <a:r>
                  <a:rPr lang="en-US" sz="1400" b="1" i="1" dirty="0" smtClean="0">
                    <a:solidFill>
                      <a:srgbClr val="FF0000"/>
                    </a:solidFill>
                  </a:rPr>
                  <a:t>D9 – S2</a:t>
                </a:r>
              </a:p>
              <a:p>
                <a:r>
                  <a:rPr lang="en-US" sz="1400" b="1" i="1" dirty="0" smtClean="0">
                    <a:solidFill>
                      <a:srgbClr val="FF0000"/>
                    </a:solidFill>
                  </a:rPr>
                  <a:t>D8 – S1</a:t>
                </a:r>
              </a:p>
              <a:p>
                <a:r>
                  <a:rPr lang="en-US" sz="1400" b="1" i="1" dirty="0" smtClean="0">
                    <a:solidFill>
                      <a:srgbClr val="FF0000"/>
                    </a:solidFill>
                  </a:rPr>
                  <a:t>D7 – LEDON</a:t>
                </a:r>
              </a:p>
              <a:p>
                <a:r>
                  <a:rPr lang="en-US" sz="1400" b="1" i="1" dirty="0" smtClean="0">
                    <a:solidFill>
                      <a:srgbClr val="FF0000"/>
                    </a:solidFill>
                  </a:rPr>
                  <a:t>D6 – unused</a:t>
                </a:r>
              </a:p>
              <a:p>
                <a:r>
                  <a:rPr lang="en-US" sz="1400" b="1" i="1" dirty="0" smtClean="0">
                    <a:solidFill>
                      <a:srgbClr val="FF0000"/>
                    </a:solidFill>
                  </a:rPr>
                  <a:t>D5 – unused</a:t>
                </a:r>
              </a:p>
              <a:p>
                <a:r>
                  <a:rPr lang="en-US" sz="1400" b="1" i="1" dirty="0" smtClean="0">
                    <a:solidFill>
                      <a:srgbClr val="FF0000"/>
                    </a:solidFill>
                  </a:rPr>
                  <a:t>D4 – motor controller</a:t>
                </a:r>
              </a:p>
              <a:p>
                <a:r>
                  <a:rPr lang="en-US" sz="1400" b="1" i="1" dirty="0" smtClean="0">
                    <a:solidFill>
                      <a:srgbClr val="FF0000"/>
                    </a:solidFill>
                  </a:rPr>
                  <a:t>D3 – motor controller</a:t>
                </a:r>
              </a:p>
              <a:p>
                <a:r>
                  <a:rPr lang="en-US" sz="1400" b="1" i="1" dirty="0" smtClean="0">
                    <a:solidFill>
                      <a:srgbClr val="FF0000"/>
                    </a:solidFill>
                  </a:rPr>
                  <a:t>D3 – motor controller</a:t>
                </a:r>
              </a:p>
              <a:p>
                <a:r>
                  <a:rPr lang="en-US" sz="1400" b="1" i="1" dirty="0" smtClean="0">
                    <a:solidFill>
                      <a:srgbClr val="FF0000"/>
                    </a:solidFill>
                  </a:rPr>
                  <a:t>D1 – computer monitor</a:t>
                </a:r>
              </a:p>
              <a:p>
                <a:r>
                  <a:rPr lang="en-US" sz="1400" b="1" i="1" dirty="0" smtClean="0">
                    <a:solidFill>
                      <a:srgbClr val="FF0000"/>
                    </a:solidFill>
                  </a:rPr>
                  <a:t>D0 – computer monitor</a:t>
                </a:r>
                <a:endParaRPr lang="en-US" sz="1400" b="1" i="1" dirty="0">
                  <a:solidFill>
                    <a:srgbClr val="FF0000"/>
                  </a:solidFill>
                </a:endParaRPr>
              </a:p>
            </p:txBody>
          </p:sp>
        </p:grpSp>
        <p:sp>
          <p:nvSpPr>
            <p:cNvPr id="15" name="TextBox 14"/>
            <p:cNvSpPr txBox="1"/>
            <p:nvPr/>
          </p:nvSpPr>
          <p:spPr>
            <a:xfrm>
              <a:off x="1123950" y="5055730"/>
              <a:ext cx="2219325" cy="1600438"/>
            </a:xfrm>
            <a:prstGeom prst="rect">
              <a:avLst/>
            </a:prstGeom>
            <a:noFill/>
          </p:spPr>
          <p:txBody>
            <a:bodyPr wrap="square" rtlCol="0">
              <a:spAutoFit/>
            </a:bodyPr>
            <a:lstStyle/>
            <a:p>
              <a:pPr algn="r"/>
              <a:endParaRPr lang="en-US" sz="1400" b="1" i="1" dirty="0" smtClean="0">
                <a:solidFill>
                  <a:srgbClr val="FF0000"/>
                </a:solidFill>
              </a:endParaRPr>
            </a:p>
            <a:p>
              <a:pPr algn="r"/>
              <a:r>
                <a:rPr lang="en-US" sz="1400" b="1" i="1" dirty="0" smtClean="0">
                  <a:solidFill>
                    <a:srgbClr val="FF0000"/>
                  </a:solidFill>
                </a:rPr>
                <a:t>S8 - D14 (A0)</a:t>
              </a:r>
            </a:p>
            <a:p>
              <a:pPr algn="r"/>
              <a:r>
                <a:rPr lang="en-US" sz="1400" b="1" i="1" dirty="0" smtClean="0">
                  <a:solidFill>
                    <a:srgbClr val="FF0000"/>
                  </a:solidFill>
                </a:rPr>
                <a:t>S7 – D15 (A1)</a:t>
              </a:r>
            </a:p>
            <a:p>
              <a:pPr algn="r"/>
              <a:r>
                <a:rPr lang="en-US" sz="1400" b="1" i="1" dirty="0" smtClean="0">
                  <a:solidFill>
                    <a:srgbClr val="FF0000"/>
                  </a:solidFill>
                </a:rPr>
                <a:t>S6 – D16 (A2)</a:t>
              </a:r>
            </a:p>
            <a:p>
              <a:pPr algn="r"/>
              <a:r>
                <a:rPr lang="en-US" sz="1400" b="1" i="1" dirty="0" smtClean="0">
                  <a:solidFill>
                    <a:srgbClr val="FF0000"/>
                  </a:solidFill>
                </a:rPr>
                <a:t>unused – A3</a:t>
              </a:r>
            </a:p>
            <a:p>
              <a:pPr algn="r"/>
              <a:r>
                <a:rPr lang="en-US" sz="1400" b="1" i="1" dirty="0" smtClean="0">
                  <a:solidFill>
                    <a:srgbClr val="FF0000"/>
                  </a:solidFill>
                </a:rPr>
                <a:t>unused – A4</a:t>
              </a:r>
            </a:p>
            <a:p>
              <a:pPr algn="r"/>
              <a:r>
                <a:rPr lang="en-US" sz="1400" b="1" i="1" dirty="0" smtClean="0">
                  <a:solidFill>
                    <a:srgbClr val="FF0000"/>
                  </a:solidFill>
                </a:rPr>
                <a:t>unused – A5</a:t>
              </a:r>
              <a:endParaRPr lang="en-US" sz="1400" b="1" i="1" dirty="0">
                <a:solidFill>
                  <a:srgbClr val="FF0000"/>
                </a:solidFill>
              </a:endParaRPr>
            </a:p>
          </p:txBody>
        </p:sp>
      </p:grpSp>
      <p:sp>
        <p:nvSpPr>
          <p:cNvPr id="17" name="Rectangle 16"/>
          <p:cNvSpPr/>
          <p:nvPr/>
        </p:nvSpPr>
        <p:spPr>
          <a:xfrm>
            <a:off x="0" y="765601"/>
            <a:ext cx="3305175" cy="3170099"/>
          </a:xfrm>
          <a:prstGeom prst="rect">
            <a:avLst/>
          </a:prstGeom>
        </p:spPr>
        <p:txBody>
          <a:bodyPr wrap="square">
            <a:spAutoFit/>
          </a:bodyPr>
          <a:lstStyle/>
          <a:p>
            <a:pPr>
              <a:spcBef>
                <a:spcPct val="20000"/>
              </a:spcBef>
              <a:tabLst>
                <a:tab pos="285750" algn="l"/>
              </a:tabLst>
            </a:pPr>
            <a:r>
              <a:rPr lang="en-US" sz="2000" dirty="0" smtClean="0">
                <a:solidFill>
                  <a:schemeClr val="accent2"/>
                </a:solidFill>
              </a:rPr>
              <a:t>There weren’t enough free digital pins in the range D0-D13, so some of the analog inputs need to be used as digital inputs (A0-A5 can serve as D14-D19).  Rather than use all digital pins, 2 digital pins (D5-D6) and three analog pins (A3-A5) were left unused for future experiments.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p:cNvSpPr>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5746-1570-4B39-AAC5-F427209A61A3}" type="slidenum">
              <a:rPr kumimoji="0" lang="en-US" sz="18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8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9"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Arduino-BOT </a:t>
            </a:r>
            <a:r>
              <a:rPr lang="en-US" dirty="0">
                <a:solidFill>
                  <a:schemeClr val="accent2"/>
                </a:solidFill>
                <a:cs typeface="Times New Roman" pitchFamily="18" charset="0"/>
              </a:rPr>
              <a:t>Lecture </a:t>
            </a:r>
            <a:r>
              <a:rPr lang="en-US" dirty="0" smtClean="0">
                <a:solidFill>
                  <a:schemeClr val="accent2"/>
                </a:solidFill>
                <a:cs typeface="Times New Roman" pitchFamily="18" charset="0"/>
              </a:rPr>
              <a:t>#5      </a:t>
            </a:r>
            <a:r>
              <a:rPr lang="en-US" dirty="0">
                <a:solidFill>
                  <a:schemeClr val="accent2"/>
                </a:solidFill>
                <a:cs typeface="Times New Roman" pitchFamily="18" charset="0"/>
              </a:rPr>
              <a:t>EGR 120 – Introduction to Engineering</a:t>
            </a:r>
            <a:endParaRPr lang="en-US" sz="3600" dirty="0"/>
          </a:p>
        </p:txBody>
      </p:sp>
      <p:grpSp>
        <p:nvGrpSpPr>
          <p:cNvPr id="17" name="Group 16"/>
          <p:cNvGrpSpPr/>
          <p:nvPr/>
        </p:nvGrpSpPr>
        <p:grpSpPr>
          <a:xfrm>
            <a:off x="0" y="419100"/>
            <a:ext cx="9144000" cy="6438900"/>
            <a:chOff x="0" y="419100"/>
            <a:chExt cx="9144000" cy="6438900"/>
          </a:xfrm>
        </p:grpSpPr>
        <p:pic>
          <p:nvPicPr>
            <p:cNvPr id="16" name="Picture 15" descr="Lab10_bb.jpg"/>
            <p:cNvPicPr>
              <a:picLocks noChangeAspect="1"/>
            </p:cNvPicPr>
            <p:nvPr/>
          </p:nvPicPr>
          <p:blipFill>
            <a:blip r:embed="rId2" cstate="print"/>
            <a:stretch>
              <a:fillRect/>
            </a:stretch>
          </p:blipFill>
          <p:spPr>
            <a:xfrm>
              <a:off x="0" y="1076325"/>
              <a:ext cx="7827310" cy="5781675"/>
            </a:xfrm>
            <a:prstGeom prst="rect">
              <a:avLst/>
            </a:prstGeom>
          </p:spPr>
        </p:pic>
        <p:sp>
          <p:nvSpPr>
            <p:cNvPr id="29703" name="Rectangle 6"/>
            <p:cNvSpPr>
              <a:spLocks noChangeArrowheads="1"/>
            </p:cNvSpPr>
            <p:nvPr/>
          </p:nvSpPr>
          <p:spPr bwMode="auto">
            <a:xfrm>
              <a:off x="0" y="431800"/>
              <a:ext cx="9144000" cy="473076"/>
            </a:xfrm>
            <a:prstGeom prst="rect">
              <a:avLst/>
            </a:prstGeom>
            <a:noFill/>
            <a:ln w="9525">
              <a:noFill/>
              <a:miter lim="800000"/>
              <a:headEnd/>
              <a:tailEnd/>
            </a:ln>
          </p:spPr>
          <p:txBody>
            <a:bodyPr/>
            <a:lstStyle/>
            <a:p>
              <a:pPr marL="228600" indent="-228600">
                <a:spcBef>
                  <a:spcPct val="20000"/>
                </a:spcBef>
                <a:tabLst>
                  <a:tab pos="228600" algn="l"/>
                </a:tabLst>
              </a:pPr>
              <a:r>
                <a:rPr lang="en-US" b="1" u="sng" dirty="0" smtClean="0">
                  <a:solidFill>
                    <a:schemeClr val="accent2"/>
                  </a:solidFill>
                </a:rPr>
                <a:t>QTR-8RC Wiring</a:t>
              </a:r>
            </a:p>
            <a:p>
              <a:pPr marL="228600" indent="-228600">
                <a:spcBef>
                  <a:spcPct val="20000"/>
                </a:spcBef>
                <a:tabLst>
                  <a:tab pos="228600" algn="l"/>
                </a:tabLst>
              </a:pPr>
              <a:endParaRPr lang="en-US" sz="2200" dirty="0">
                <a:solidFill>
                  <a:schemeClr val="accent2"/>
                </a:solidFill>
              </a:endParaRPr>
            </a:p>
          </p:txBody>
        </p:sp>
        <p:sp>
          <p:nvSpPr>
            <p:cNvPr id="8"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11" name="Right Brace 10"/>
            <p:cNvSpPr/>
            <p:nvPr/>
          </p:nvSpPr>
          <p:spPr>
            <a:xfrm rot="5400000">
              <a:off x="5743575" y="4067176"/>
              <a:ext cx="190500" cy="561974"/>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5353050" y="4505325"/>
              <a:ext cx="1209675" cy="923330"/>
            </a:xfrm>
            <a:prstGeom prst="rect">
              <a:avLst/>
            </a:prstGeom>
            <a:noFill/>
          </p:spPr>
          <p:txBody>
            <a:bodyPr wrap="square" rtlCol="0">
              <a:spAutoFit/>
            </a:bodyPr>
            <a:lstStyle/>
            <a:p>
              <a:pPr algn="ctr"/>
              <a:r>
                <a:rPr lang="en-US" sz="1800" b="1" i="1" dirty="0" smtClean="0">
                  <a:solidFill>
                    <a:srgbClr val="FF0000"/>
                  </a:solidFill>
                </a:rPr>
                <a:t>QTR8RC</a:t>
              </a:r>
            </a:p>
            <a:p>
              <a:pPr algn="ctr"/>
              <a:r>
                <a:rPr lang="en-US" sz="1800" b="1" i="1" dirty="0" smtClean="0">
                  <a:solidFill>
                    <a:srgbClr val="FF0000"/>
                  </a:solidFill>
                </a:rPr>
                <a:t>sensor array</a:t>
              </a:r>
              <a:endParaRPr lang="en-US" sz="1800" b="1" i="1" dirty="0">
                <a:solidFill>
                  <a:srgbClr val="FF0000"/>
                </a:solidFill>
              </a:endParaRPr>
            </a:p>
          </p:txBody>
        </p:sp>
        <p:sp>
          <p:nvSpPr>
            <p:cNvPr id="13" name="TextBox 12"/>
            <p:cNvSpPr txBox="1"/>
            <p:nvPr/>
          </p:nvSpPr>
          <p:spPr>
            <a:xfrm>
              <a:off x="5734050" y="2828925"/>
              <a:ext cx="1209675" cy="1446550"/>
            </a:xfrm>
            <a:prstGeom prst="rect">
              <a:avLst/>
            </a:prstGeom>
            <a:noFill/>
          </p:spPr>
          <p:txBody>
            <a:bodyPr wrap="square" rtlCol="0">
              <a:spAutoFit/>
            </a:bodyPr>
            <a:lstStyle/>
            <a:p>
              <a:r>
                <a:rPr lang="en-US" sz="800" b="1" i="1" dirty="0" smtClean="0">
                  <a:solidFill>
                    <a:srgbClr val="FF0000"/>
                  </a:solidFill>
                </a:rPr>
                <a:t>7</a:t>
              </a:r>
            </a:p>
            <a:p>
              <a:r>
                <a:rPr lang="en-US" sz="800" b="1" i="1" dirty="0" smtClean="0">
                  <a:solidFill>
                    <a:srgbClr val="FF0000"/>
                  </a:solidFill>
                </a:rPr>
                <a:t>6</a:t>
              </a:r>
            </a:p>
            <a:p>
              <a:r>
                <a:rPr lang="en-US" sz="800" b="1" i="1" dirty="0" smtClean="0">
                  <a:solidFill>
                    <a:srgbClr val="FF0000"/>
                  </a:solidFill>
                </a:rPr>
                <a:t>5</a:t>
              </a:r>
            </a:p>
            <a:p>
              <a:r>
                <a:rPr lang="en-US" sz="800" b="1" i="1" dirty="0" smtClean="0">
                  <a:solidFill>
                    <a:srgbClr val="FF0000"/>
                  </a:solidFill>
                </a:rPr>
                <a:t>4</a:t>
              </a:r>
            </a:p>
            <a:p>
              <a:r>
                <a:rPr lang="en-US" sz="800" b="1" i="1" dirty="0" smtClean="0">
                  <a:solidFill>
                    <a:srgbClr val="FF0000"/>
                  </a:solidFill>
                </a:rPr>
                <a:t>3</a:t>
              </a:r>
            </a:p>
            <a:p>
              <a:r>
                <a:rPr lang="en-US" sz="800" b="1" i="1" dirty="0" smtClean="0">
                  <a:solidFill>
                    <a:srgbClr val="FF0000"/>
                  </a:solidFill>
                </a:rPr>
                <a:t>2</a:t>
              </a:r>
            </a:p>
            <a:p>
              <a:r>
                <a:rPr lang="en-US" sz="800" b="1" i="1" dirty="0" smtClean="0">
                  <a:solidFill>
                    <a:srgbClr val="FF0000"/>
                  </a:solidFill>
                </a:rPr>
                <a:t>1</a:t>
              </a:r>
            </a:p>
            <a:p>
              <a:r>
                <a:rPr lang="en-US" sz="800" b="1" i="1" dirty="0" smtClean="0">
                  <a:solidFill>
                    <a:srgbClr val="FF0000"/>
                  </a:solidFill>
                </a:rPr>
                <a:t>0</a:t>
              </a:r>
            </a:p>
            <a:p>
              <a:r>
                <a:rPr lang="en-US" sz="800" b="1" i="1" dirty="0" smtClean="0">
                  <a:solidFill>
                    <a:srgbClr val="FF0000"/>
                  </a:solidFill>
                </a:rPr>
                <a:t>LEDON</a:t>
              </a:r>
            </a:p>
            <a:p>
              <a:r>
                <a:rPr lang="en-US" sz="800" b="1" i="1" dirty="0" err="1" smtClean="0">
                  <a:solidFill>
                    <a:srgbClr val="FF0000"/>
                  </a:solidFill>
                </a:rPr>
                <a:t>Vcc</a:t>
              </a:r>
              <a:endParaRPr lang="en-US" sz="800" b="1" i="1" dirty="0" smtClean="0">
                <a:solidFill>
                  <a:srgbClr val="FF0000"/>
                </a:solidFill>
              </a:endParaRPr>
            </a:p>
            <a:p>
              <a:r>
                <a:rPr lang="en-US" sz="800" b="1" i="1" dirty="0" smtClean="0">
                  <a:solidFill>
                    <a:srgbClr val="FF0000"/>
                  </a:solidFill>
                </a:rPr>
                <a:t>GND</a:t>
              </a:r>
              <a:endParaRPr lang="en-US" sz="800" b="1" i="1" dirty="0">
                <a:solidFill>
                  <a:srgbClr val="FF0000"/>
                </a:solidFil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Rectangle 6"/>
          <p:cNvSpPr>
            <a:spLocks noChangeArrowheads="1"/>
          </p:cNvSpPr>
          <p:nvPr/>
        </p:nvSpPr>
        <p:spPr bwMode="auto">
          <a:xfrm>
            <a:off x="-2" y="431799"/>
            <a:ext cx="9144002" cy="1749425"/>
          </a:xfrm>
          <a:prstGeom prst="rect">
            <a:avLst/>
          </a:prstGeom>
          <a:noFill/>
          <a:ln w="9525">
            <a:noFill/>
            <a:miter lim="800000"/>
            <a:headEnd/>
            <a:tailEnd/>
          </a:ln>
        </p:spPr>
        <p:txBody>
          <a:bodyPr/>
          <a:lstStyle/>
          <a:p>
            <a:pPr marL="228600" indent="-228600">
              <a:spcBef>
                <a:spcPct val="20000"/>
              </a:spcBef>
              <a:tabLst>
                <a:tab pos="228600" algn="l"/>
              </a:tabLst>
            </a:pPr>
            <a:r>
              <a:rPr lang="en-US" sz="2000" b="1" u="sng" dirty="0" smtClean="0">
                <a:solidFill>
                  <a:schemeClr val="accent2"/>
                </a:solidFill>
              </a:rPr>
              <a:t>Sample program</a:t>
            </a:r>
          </a:p>
          <a:p>
            <a:pPr>
              <a:spcBef>
                <a:spcPct val="20000"/>
              </a:spcBef>
              <a:tabLst>
                <a:tab pos="342900" algn="l"/>
              </a:tabLst>
            </a:pPr>
            <a:r>
              <a:rPr lang="en-US" sz="2000" dirty="0" smtClean="0">
                <a:solidFill>
                  <a:schemeClr val="accent2"/>
                </a:solidFill>
              </a:rPr>
              <a:t>The sample program provided with the Arduino library (</a:t>
            </a:r>
            <a:r>
              <a:rPr lang="en-US" sz="2000" dirty="0" err="1" smtClean="0">
                <a:solidFill>
                  <a:schemeClr val="accent2"/>
                </a:solidFill>
              </a:rPr>
              <a:t>QTRRCExample</a:t>
            </a:r>
            <a:r>
              <a:rPr lang="en-US" sz="2000" dirty="0" smtClean="0">
                <a:solidFill>
                  <a:schemeClr val="accent2"/>
                </a:solidFill>
              </a:rPr>
              <a:t>) was modified slightly for the pin assignments chosen.  The modified program is named QTR8RCEx1.  Part of the program is shown here (more is shown later).  All changes made to the original program are highlighted.</a:t>
            </a:r>
          </a:p>
        </p:txBody>
      </p:sp>
      <p:sp>
        <p:nvSpPr>
          <p:cNvPr id="7" name="Slide Number Placeholder 5"/>
          <p:cNvSpPr txBox="1">
            <a:spLocks/>
          </p:cNvSpPr>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5746-1570-4B39-AAC5-F427209A61A3}" type="slidenum">
              <a:rPr kumimoji="0" lang="en-US" sz="18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8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9"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Arduino-BOT </a:t>
            </a:r>
            <a:r>
              <a:rPr lang="en-US" dirty="0">
                <a:solidFill>
                  <a:schemeClr val="accent2"/>
                </a:solidFill>
                <a:cs typeface="Times New Roman" pitchFamily="18" charset="0"/>
              </a:rPr>
              <a:t>Lecture </a:t>
            </a:r>
            <a:r>
              <a:rPr lang="en-US" dirty="0" smtClean="0">
                <a:solidFill>
                  <a:schemeClr val="accent2"/>
                </a:solidFill>
                <a:cs typeface="Times New Roman" pitchFamily="18" charset="0"/>
              </a:rPr>
              <a:t>#5      </a:t>
            </a:r>
            <a:r>
              <a:rPr lang="en-US" dirty="0">
                <a:solidFill>
                  <a:schemeClr val="accent2"/>
                </a:solidFill>
                <a:cs typeface="Times New Roman" pitchFamily="18" charset="0"/>
              </a:rPr>
              <a:t>EGR 120 – Introduction to Engineering</a:t>
            </a:r>
            <a:endParaRPr lang="en-US" sz="3600" dirty="0"/>
          </a:p>
        </p:txBody>
      </p:sp>
      <p:grpSp>
        <p:nvGrpSpPr>
          <p:cNvPr id="24" name="Group 23"/>
          <p:cNvGrpSpPr/>
          <p:nvPr/>
        </p:nvGrpSpPr>
        <p:grpSpPr>
          <a:xfrm>
            <a:off x="0" y="2152650"/>
            <a:ext cx="9144000" cy="4705350"/>
            <a:chOff x="0" y="2152650"/>
            <a:chExt cx="9144000" cy="4705350"/>
          </a:xfrm>
        </p:grpSpPr>
        <p:grpSp>
          <p:nvGrpSpPr>
            <p:cNvPr id="13" name="Group 12"/>
            <p:cNvGrpSpPr/>
            <p:nvPr/>
          </p:nvGrpSpPr>
          <p:grpSpPr>
            <a:xfrm>
              <a:off x="0" y="2152650"/>
              <a:ext cx="9144000" cy="4238625"/>
              <a:chOff x="0" y="2152650"/>
              <a:chExt cx="9144000" cy="4238625"/>
            </a:xfrm>
          </p:grpSpPr>
          <p:pic>
            <p:nvPicPr>
              <p:cNvPr id="1027" name="Picture 3"/>
              <p:cNvPicPr>
                <a:picLocks noChangeAspect="1" noChangeArrowheads="1"/>
              </p:cNvPicPr>
              <p:nvPr/>
            </p:nvPicPr>
            <p:blipFill>
              <a:blip r:embed="rId2" cstate="print"/>
              <a:srcRect r="28713" b="88651"/>
              <a:stretch>
                <a:fillRect/>
              </a:stretch>
            </p:blipFill>
            <p:spPr bwMode="auto">
              <a:xfrm>
                <a:off x="0" y="2165954"/>
                <a:ext cx="9144000" cy="1131011"/>
              </a:xfrm>
              <a:prstGeom prst="rect">
                <a:avLst/>
              </a:prstGeom>
              <a:noFill/>
              <a:ln w="28575">
                <a:noFill/>
                <a:miter lim="800000"/>
                <a:headEnd/>
                <a:tailEnd/>
              </a:ln>
            </p:spPr>
          </p:pic>
          <p:sp>
            <p:nvSpPr>
              <p:cNvPr id="11" name="Rectangle 10"/>
              <p:cNvSpPr/>
              <p:nvPr/>
            </p:nvSpPr>
            <p:spPr>
              <a:xfrm>
                <a:off x="1552576" y="4267200"/>
                <a:ext cx="304800" cy="2190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3" cstate="print"/>
              <a:srcRect/>
              <a:stretch>
                <a:fillRect/>
              </a:stretch>
            </p:blipFill>
            <p:spPr bwMode="auto">
              <a:xfrm>
                <a:off x="0" y="3457575"/>
                <a:ext cx="9125500" cy="2933700"/>
              </a:xfrm>
              <a:prstGeom prst="rect">
                <a:avLst/>
              </a:prstGeom>
              <a:noFill/>
              <a:ln w="9525">
                <a:noFill/>
                <a:miter lim="800000"/>
                <a:headEnd/>
                <a:tailEnd/>
              </a:ln>
            </p:spPr>
          </p:pic>
          <p:sp>
            <p:nvSpPr>
              <p:cNvPr id="26" name="TextBox 25"/>
              <p:cNvSpPr txBox="1"/>
              <p:nvPr/>
            </p:nvSpPr>
            <p:spPr>
              <a:xfrm>
                <a:off x="0" y="3781425"/>
                <a:ext cx="601447" cy="369332"/>
              </a:xfrm>
              <a:prstGeom prst="rect">
                <a:avLst/>
              </a:prstGeom>
              <a:noFill/>
            </p:spPr>
            <p:txBody>
              <a:bodyPr wrap="none" rtlCol="0">
                <a:spAutoFit/>
              </a:bodyPr>
              <a:lstStyle/>
              <a:p>
                <a:r>
                  <a:rPr lang="en-US" sz="1800" dirty="0" smtClean="0"/>
                  <a:t>// …</a:t>
                </a:r>
                <a:endParaRPr lang="en-US" sz="1800" dirty="0"/>
              </a:p>
            </p:txBody>
          </p:sp>
          <p:sp>
            <p:nvSpPr>
              <p:cNvPr id="28" name="Rectangle 27"/>
              <p:cNvSpPr/>
              <p:nvPr/>
            </p:nvSpPr>
            <p:spPr>
              <a:xfrm>
                <a:off x="0" y="2152650"/>
                <a:ext cx="9144000" cy="42291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2114550" y="4667250"/>
              <a:ext cx="390525" cy="2476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5381624"/>
              <a:ext cx="9144000" cy="4857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572000" y="3476625"/>
              <a:ext cx="2895600" cy="369332"/>
            </a:xfrm>
            <a:prstGeom prst="rect">
              <a:avLst/>
            </a:prstGeom>
            <a:noFill/>
            <a:ln w="28575">
              <a:solidFill>
                <a:srgbClr val="FF0000"/>
              </a:solidFill>
            </a:ln>
          </p:spPr>
          <p:txBody>
            <a:bodyPr wrap="square" rtlCol="0">
              <a:spAutoFit/>
            </a:bodyPr>
            <a:lstStyle/>
            <a:p>
              <a:pPr algn="ctr"/>
              <a:r>
                <a:rPr lang="en-US" sz="1800" b="1" i="1" dirty="0" smtClean="0">
                  <a:solidFill>
                    <a:srgbClr val="FF0000"/>
                  </a:solidFill>
                </a:rPr>
                <a:t>Pin for LEDON changed</a:t>
              </a:r>
              <a:endParaRPr lang="en-US" sz="1800" b="1" i="1" dirty="0">
                <a:solidFill>
                  <a:srgbClr val="FF0000"/>
                </a:solidFill>
              </a:endParaRPr>
            </a:p>
          </p:txBody>
        </p:sp>
        <p:cxnSp>
          <p:nvCxnSpPr>
            <p:cNvPr id="18" name="Straight Arrow Connector 17"/>
            <p:cNvCxnSpPr>
              <a:stCxn id="16" idx="1"/>
              <a:endCxn id="14" idx="3"/>
            </p:cNvCxnSpPr>
            <p:nvPr/>
          </p:nvCxnSpPr>
          <p:spPr>
            <a:xfrm flipH="1">
              <a:off x="2505075" y="3661291"/>
              <a:ext cx="2066925" cy="112978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05425" y="6488668"/>
              <a:ext cx="3390900" cy="369332"/>
            </a:xfrm>
            <a:prstGeom prst="rect">
              <a:avLst/>
            </a:prstGeom>
            <a:noFill/>
            <a:ln w="28575">
              <a:solidFill>
                <a:srgbClr val="FF0000"/>
              </a:solidFill>
            </a:ln>
          </p:spPr>
          <p:txBody>
            <a:bodyPr wrap="square" rtlCol="0">
              <a:spAutoFit/>
            </a:bodyPr>
            <a:lstStyle/>
            <a:p>
              <a:pPr algn="ctr"/>
              <a:r>
                <a:rPr lang="en-US" sz="1800" b="1" i="1" dirty="0" smtClean="0">
                  <a:solidFill>
                    <a:srgbClr val="FF0000"/>
                  </a:solidFill>
                </a:rPr>
                <a:t>Pins for the 8 sensors assigned</a:t>
              </a:r>
              <a:endParaRPr lang="en-US" sz="1800" b="1" i="1" dirty="0">
                <a:solidFill>
                  <a:srgbClr val="FF0000"/>
                </a:solidFill>
              </a:endParaRPr>
            </a:p>
          </p:txBody>
        </p:sp>
        <p:cxnSp>
          <p:nvCxnSpPr>
            <p:cNvPr id="20" name="Straight Arrow Connector 19"/>
            <p:cNvCxnSpPr>
              <a:stCxn id="19" idx="1"/>
              <a:endCxn id="15" idx="2"/>
            </p:cNvCxnSpPr>
            <p:nvPr/>
          </p:nvCxnSpPr>
          <p:spPr>
            <a:xfrm flipH="1" flipV="1">
              <a:off x="4572000" y="5867399"/>
              <a:ext cx="733425" cy="80593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Rectangle 6"/>
          <p:cNvSpPr>
            <a:spLocks noChangeArrowheads="1"/>
          </p:cNvSpPr>
          <p:nvPr/>
        </p:nvSpPr>
        <p:spPr bwMode="auto">
          <a:xfrm>
            <a:off x="-2" y="431800"/>
            <a:ext cx="9144002" cy="1377950"/>
          </a:xfrm>
          <a:prstGeom prst="rect">
            <a:avLst/>
          </a:prstGeom>
          <a:noFill/>
          <a:ln w="9525">
            <a:noFill/>
            <a:miter lim="800000"/>
            <a:headEnd/>
            <a:tailEnd/>
          </a:ln>
        </p:spPr>
        <p:txBody>
          <a:bodyPr/>
          <a:lstStyle/>
          <a:p>
            <a:pPr marL="228600" indent="-228600">
              <a:spcBef>
                <a:spcPct val="20000"/>
              </a:spcBef>
              <a:tabLst>
                <a:tab pos="228600" algn="l"/>
              </a:tabLst>
            </a:pPr>
            <a:r>
              <a:rPr lang="en-US" sz="2000" b="1" u="sng" dirty="0" smtClean="0">
                <a:solidFill>
                  <a:schemeClr val="accent2"/>
                </a:solidFill>
              </a:rPr>
              <a:t>Sample program – calibrating the sensors</a:t>
            </a:r>
          </a:p>
          <a:p>
            <a:pPr>
              <a:spcBef>
                <a:spcPct val="20000"/>
              </a:spcBef>
              <a:tabLst>
                <a:tab pos="342900" algn="l"/>
              </a:tabLst>
            </a:pPr>
            <a:r>
              <a:rPr lang="en-US" sz="2000" dirty="0" smtClean="0">
                <a:solidFill>
                  <a:schemeClr val="accent2"/>
                </a:solidFill>
              </a:rPr>
              <a:t>The next part of the sample program deals with calibrating the sensors.  As the sensor array (or robot) is moved back and forth across a black line, scores for each sensor, as well as the total score and the interpretation are printed (see next slide).</a:t>
            </a:r>
          </a:p>
        </p:txBody>
      </p:sp>
      <p:sp>
        <p:nvSpPr>
          <p:cNvPr id="7" name="Slide Number Placeholder 5"/>
          <p:cNvSpPr txBox="1">
            <a:spLocks/>
          </p:cNvSpPr>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5746-1570-4B39-AAC5-F427209A61A3}" type="slidenum">
              <a:rPr kumimoji="0" lang="en-US" sz="18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8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9"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Arduino-BOT </a:t>
            </a:r>
            <a:r>
              <a:rPr lang="en-US" dirty="0">
                <a:solidFill>
                  <a:schemeClr val="accent2"/>
                </a:solidFill>
                <a:cs typeface="Times New Roman" pitchFamily="18" charset="0"/>
              </a:rPr>
              <a:t>Lecture </a:t>
            </a:r>
            <a:r>
              <a:rPr lang="en-US" dirty="0" smtClean="0">
                <a:solidFill>
                  <a:schemeClr val="accent2"/>
                </a:solidFill>
                <a:cs typeface="Times New Roman" pitchFamily="18" charset="0"/>
              </a:rPr>
              <a:t>#5      </a:t>
            </a:r>
            <a:r>
              <a:rPr lang="en-US" dirty="0">
                <a:solidFill>
                  <a:schemeClr val="accent2"/>
                </a:solidFill>
                <a:cs typeface="Times New Roman" pitchFamily="18" charset="0"/>
              </a:rPr>
              <a:t>EGR 120 – Introduction to Engineering</a:t>
            </a:r>
            <a:endParaRPr lang="en-US" sz="3600" dirty="0"/>
          </a:p>
        </p:txBody>
      </p:sp>
      <p:pic>
        <p:nvPicPr>
          <p:cNvPr id="2050" name="Picture 2"/>
          <p:cNvPicPr>
            <a:picLocks noChangeAspect="1" noChangeArrowheads="1"/>
          </p:cNvPicPr>
          <p:nvPr/>
        </p:nvPicPr>
        <p:blipFill>
          <a:blip r:embed="rId2" cstate="print"/>
          <a:srcRect/>
          <a:stretch>
            <a:fillRect/>
          </a:stretch>
        </p:blipFill>
        <p:spPr bwMode="auto">
          <a:xfrm>
            <a:off x="0" y="1800225"/>
            <a:ext cx="6858000" cy="5057775"/>
          </a:xfrm>
          <a:prstGeom prst="rect">
            <a:avLst/>
          </a:prstGeom>
          <a:noFill/>
          <a:ln w="28575">
            <a:solidFill>
              <a:schemeClr val="accent6"/>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239000" y="0"/>
            <a:ext cx="1905000" cy="457200"/>
          </a:xfrm>
        </p:spPr>
        <p:txBody>
          <a:bodyPr/>
          <a:lstStyle/>
          <a:p>
            <a:fld id="{8E6C5746-1570-4B39-AAC5-F427209A61A3}" type="slidenum">
              <a:rPr lang="en-US" sz="1800"/>
              <a:pPr/>
              <a:t>2</a:t>
            </a:fld>
            <a:endParaRPr lang="en-US" sz="1800" dirty="0"/>
          </a:p>
        </p:txBody>
      </p:sp>
      <p:sp>
        <p:nvSpPr>
          <p:cNvPr id="9"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10"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Lab 10        EGR 262 – Fundamental Circuits Lab</a:t>
            </a:r>
            <a:endParaRPr lang="en-US" sz="3600" dirty="0"/>
          </a:p>
        </p:txBody>
      </p:sp>
      <p:sp>
        <p:nvSpPr>
          <p:cNvPr id="15" name="Rectangle 14"/>
          <p:cNvSpPr/>
          <p:nvPr/>
        </p:nvSpPr>
        <p:spPr>
          <a:xfrm>
            <a:off x="0" y="445442"/>
            <a:ext cx="4295775" cy="5324535"/>
          </a:xfrm>
          <a:prstGeom prst="rect">
            <a:avLst/>
          </a:prstGeom>
        </p:spPr>
        <p:txBody>
          <a:bodyPr wrap="square">
            <a:spAutoFit/>
          </a:bodyPr>
          <a:lstStyle/>
          <a:p>
            <a:r>
              <a:rPr lang="en-US" sz="2000" b="1" i="1" u="sng" dirty="0" smtClean="0">
                <a:solidFill>
                  <a:schemeClr val="accent2"/>
                </a:solidFill>
                <a:cs typeface="Times New Roman" pitchFamily="18" charset="0"/>
              </a:rPr>
              <a:t>Infrared (IR) Sensors</a:t>
            </a:r>
          </a:p>
          <a:p>
            <a:r>
              <a:rPr lang="en-US" sz="2000" dirty="0" smtClean="0">
                <a:solidFill>
                  <a:schemeClr val="accent2"/>
                </a:solidFill>
                <a:cs typeface="Times New Roman" pitchFamily="18" charset="0"/>
              </a:rPr>
              <a:t>If you took EGR 120 at TCC you may recall using Infrared (IR) sensors for line following.  One of the EGR 120 “</a:t>
            </a:r>
            <a:r>
              <a:rPr lang="en-US" sz="2000" dirty="0" err="1" smtClean="0">
                <a:solidFill>
                  <a:schemeClr val="accent2"/>
                </a:solidFill>
                <a:cs typeface="Times New Roman" pitchFamily="18" charset="0"/>
              </a:rPr>
              <a:t>ArduinoBOTs</a:t>
            </a:r>
            <a:r>
              <a:rPr lang="en-US" sz="2000" dirty="0" smtClean="0">
                <a:solidFill>
                  <a:schemeClr val="accent2"/>
                </a:solidFill>
                <a:cs typeface="Times New Roman" pitchFamily="18" charset="0"/>
              </a:rPr>
              <a:t>” is shown to the right with two IR sensors attached for line following.</a:t>
            </a:r>
          </a:p>
          <a:p>
            <a:endParaRPr lang="en-US" sz="2000" dirty="0" smtClean="0">
              <a:solidFill>
                <a:schemeClr val="accent2"/>
              </a:solidFill>
              <a:cs typeface="Times New Roman" pitchFamily="18" charset="0"/>
            </a:endParaRPr>
          </a:p>
          <a:p>
            <a:r>
              <a:rPr lang="en-US" sz="2000" dirty="0" smtClean="0">
                <a:solidFill>
                  <a:schemeClr val="accent2"/>
                </a:solidFill>
                <a:cs typeface="Times New Roman" pitchFamily="18" charset="0"/>
              </a:rPr>
              <a:t>We will test the single IR sensors used in EGR 120, but will then move on to an IR sensor module with 8 IR sensors.</a:t>
            </a:r>
          </a:p>
          <a:p>
            <a:endParaRPr lang="en-US" sz="2000" dirty="0" smtClean="0">
              <a:solidFill>
                <a:schemeClr val="accent2"/>
              </a:solidFill>
              <a:cs typeface="Times New Roman" pitchFamily="18" charset="0"/>
            </a:endParaRPr>
          </a:p>
          <a:p>
            <a:r>
              <a:rPr lang="en-US" sz="2000" dirty="0" smtClean="0">
                <a:solidFill>
                  <a:schemeClr val="accent2"/>
                </a:solidFill>
                <a:cs typeface="Times New Roman" pitchFamily="18" charset="0"/>
              </a:rPr>
              <a:t>Some of the following slides are also part of the EGR 120 presentation on IR sensors.</a:t>
            </a:r>
          </a:p>
          <a:p>
            <a:endParaRPr lang="en-US" sz="2000" dirty="0" smtClean="0">
              <a:solidFill>
                <a:schemeClr val="accent2"/>
              </a:solidFill>
              <a:cs typeface="Times New Roman" pitchFamily="18" charset="0"/>
            </a:endParaRPr>
          </a:p>
          <a:p>
            <a:r>
              <a:rPr lang="en-US" sz="2000" dirty="0" smtClean="0">
                <a:solidFill>
                  <a:schemeClr val="accent2"/>
                </a:solidFill>
                <a:cs typeface="Times New Roman" pitchFamily="18" charset="0"/>
              </a:rPr>
              <a:t> </a:t>
            </a:r>
          </a:p>
        </p:txBody>
      </p:sp>
      <p:pic>
        <p:nvPicPr>
          <p:cNvPr id="11" name="Picture 2" descr="C:\Users\Paul Gordy\Desktop\Arduino-BOT pics and videos\2010-11-08 01.02.24.jpg"/>
          <p:cNvPicPr>
            <a:picLocks noChangeAspect="1" noChangeArrowheads="1"/>
          </p:cNvPicPr>
          <p:nvPr/>
        </p:nvPicPr>
        <p:blipFill>
          <a:blip r:embed="rId3" cstate="print"/>
          <a:srcRect l="28750" t="18750" r="28125" b="16250"/>
          <a:stretch>
            <a:fillRect/>
          </a:stretch>
        </p:blipFill>
        <p:spPr bwMode="auto">
          <a:xfrm>
            <a:off x="4494975" y="459580"/>
            <a:ext cx="4649025" cy="5255419"/>
          </a:xfrm>
          <a:prstGeom prst="rect">
            <a:avLst/>
          </a:prstGeom>
          <a:noFill/>
        </p:spPr>
      </p:pic>
      <p:sp>
        <p:nvSpPr>
          <p:cNvPr id="14" name="Rectangle 39"/>
          <p:cNvSpPr>
            <a:spLocks noChangeArrowheads="1"/>
          </p:cNvSpPr>
          <p:nvPr/>
        </p:nvSpPr>
        <p:spPr bwMode="auto">
          <a:xfrm>
            <a:off x="4478338" y="6000750"/>
            <a:ext cx="4665662" cy="857250"/>
          </a:xfrm>
          <a:prstGeom prst="rect">
            <a:avLst/>
          </a:prstGeom>
          <a:noFill/>
          <a:ln w="9525">
            <a:noFill/>
            <a:miter lim="800000"/>
            <a:headEnd/>
            <a:tailEnd/>
          </a:ln>
        </p:spPr>
        <p:txBody>
          <a:bodyPr/>
          <a:lstStyle/>
          <a:p>
            <a:pPr>
              <a:spcBef>
                <a:spcPct val="20000"/>
              </a:spcBef>
            </a:pPr>
            <a:r>
              <a:rPr lang="en-US" b="1" dirty="0" smtClean="0">
                <a:solidFill>
                  <a:srgbClr val="FF3300"/>
                </a:solidFill>
              </a:rPr>
              <a:t>EGR 120 ArduinoBOT with two infrared sensors for line following</a:t>
            </a:r>
            <a:endParaRPr lang="en-US" b="1" dirty="0">
              <a:solidFill>
                <a:srgbClr val="FF3300"/>
              </a:solidFill>
            </a:endParaRPr>
          </a:p>
        </p:txBody>
      </p:sp>
      <p:sp>
        <p:nvSpPr>
          <p:cNvPr id="17" name="Line 40"/>
          <p:cNvSpPr>
            <a:spLocks noChangeShapeType="1"/>
          </p:cNvSpPr>
          <p:nvPr/>
        </p:nvSpPr>
        <p:spPr bwMode="auto">
          <a:xfrm flipV="1">
            <a:off x="5524500" y="5041900"/>
            <a:ext cx="228600" cy="933450"/>
          </a:xfrm>
          <a:prstGeom prst="line">
            <a:avLst/>
          </a:prstGeom>
          <a:noFill/>
          <a:ln w="38100">
            <a:solidFill>
              <a:srgbClr val="FF3300"/>
            </a:solidFill>
            <a:round/>
            <a:headEnd/>
            <a:tailEnd type="triangle" w="med" len="med"/>
          </a:ln>
        </p:spPr>
        <p:txBody>
          <a:bodyPr/>
          <a:lstStyle/>
          <a:p>
            <a:endParaRPr lang="en-US"/>
          </a:p>
        </p:txBody>
      </p:sp>
      <p:sp>
        <p:nvSpPr>
          <p:cNvPr id="18" name="Line 41"/>
          <p:cNvSpPr>
            <a:spLocks noChangeShapeType="1"/>
          </p:cNvSpPr>
          <p:nvPr/>
        </p:nvSpPr>
        <p:spPr bwMode="auto">
          <a:xfrm flipV="1">
            <a:off x="6515099" y="5295900"/>
            <a:ext cx="142875" cy="704850"/>
          </a:xfrm>
          <a:prstGeom prst="line">
            <a:avLst/>
          </a:prstGeom>
          <a:noFill/>
          <a:ln w="38100">
            <a:solidFill>
              <a:srgbClr val="FF33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Rectangle 6"/>
          <p:cNvSpPr>
            <a:spLocks noChangeArrowheads="1"/>
          </p:cNvSpPr>
          <p:nvPr/>
        </p:nvSpPr>
        <p:spPr bwMode="auto">
          <a:xfrm>
            <a:off x="-2" y="431799"/>
            <a:ext cx="5486401" cy="4140201"/>
          </a:xfrm>
          <a:prstGeom prst="rect">
            <a:avLst/>
          </a:prstGeom>
          <a:noFill/>
          <a:ln w="9525">
            <a:noFill/>
            <a:miter lim="800000"/>
            <a:headEnd/>
            <a:tailEnd/>
          </a:ln>
        </p:spPr>
        <p:txBody>
          <a:bodyPr/>
          <a:lstStyle/>
          <a:p>
            <a:pPr marL="228600" indent="-228600">
              <a:spcBef>
                <a:spcPct val="20000"/>
              </a:spcBef>
              <a:tabLst>
                <a:tab pos="228600" algn="l"/>
              </a:tabLst>
            </a:pPr>
            <a:r>
              <a:rPr lang="en-US" sz="2000" b="1" u="sng" dirty="0" smtClean="0">
                <a:solidFill>
                  <a:schemeClr val="accent2"/>
                </a:solidFill>
              </a:rPr>
              <a:t>QTR-8RC Sensor Calibration</a:t>
            </a:r>
          </a:p>
          <a:p>
            <a:pPr marL="228600" indent="-228600">
              <a:spcBef>
                <a:spcPct val="20000"/>
              </a:spcBef>
              <a:buFont typeface="Arial" pitchFamily="34" charset="0"/>
              <a:buChar char="•"/>
              <a:tabLst>
                <a:tab pos="228600" algn="l"/>
              </a:tabLst>
            </a:pPr>
            <a:r>
              <a:rPr lang="en-US" sz="2000" dirty="0" smtClean="0">
                <a:solidFill>
                  <a:schemeClr val="accent2"/>
                </a:solidFill>
              </a:rPr>
              <a:t>Run the program  QTR8RCEx1</a:t>
            </a:r>
          </a:p>
          <a:p>
            <a:pPr marL="228600" indent="-228600">
              <a:spcBef>
                <a:spcPct val="20000"/>
              </a:spcBef>
              <a:buFont typeface="Arial" pitchFamily="34" charset="0"/>
              <a:buChar char="•"/>
              <a:tabLst>
                <a:tab pos="228600" algn="l"/>
              </a:tabLst>
            </a:pPr>
            <a:r>
              <a:rPr lang="en-US" sz="2000" dirty="0" smtClean="0">
                <a:solidFill>
                  <a:schemeClr val="accent2"/>
                </a:solidFill>
              </a:rPr>
              <a:t>The program will run for about 10 seconds.</a:t>
            </a:r>
          </a:p>
          <a:p>
            <a:pPr marL="228600" indent="-228600">
              <a:spcBef>
                <a:spcPct val="20000"/>
              </a:spcBef>
              <a:buFont typeface="Arial" pitchFamily="34" charset="0"/>
              <a:buChar char="•"/>
              <a:tabLst>
                <a:tab pos="228600" algn="l"/>
              </a:tabLst>
            </a:pPr>
            <a:r>
              <a:rPr lang="en-US" sz="2000" dirty="0" smtClean="0">
                <a:solidFill>
                  <a:schemeClr val="accent2"/>
                </a:solidFill>
              </a:rPr>
              <a:t>The </a:t>
            </a:r>
            <a:r>
              <a:rPr lang="en-US" sz="2000" dirty="0" err="1" smtClean="0">
                <a:solidFill>
                  <a:schemeClr val="accent2"/>
                </a:solidFill>
              </a:rPr>
              <a:t>Arduino’s</a:t>
            </a:r>
            <a:r>
              <a:rPr lang="en-US" sz="2000" dirty="0" smtClean="0">
                <a:solidFill>
                  <a:schemeClr val="accent2"/>
                </a:solidFill>
              </a:rPr>
              <a:t> built-in LED for D13 will turn on during calibration mode.</a:t>
            </a:r>
          </a:p>
          <a:p>
            <a:pPr marL="228600" indent="-228600">
              <a:spcBef>
                <a:spcPct val="20000"/>
              </a:spcBef>
              <a:buFont typeface="Arial" pitchFamily="34" charset="0"/>
              <a:buChar char="•"/>
              <a:tabLst>
                <a:tab pos="228600" algn="l"/>
              </a:tabLst>
            </a:pPr>
            <a:r>
              <a:rPr lang="en-US" sz="2000" dirty="0" smtClean="0">
                <a:solidFill>
                  <a:schemeClr val="accent2"/>
                </a:solidFill>
              </a:rPr>
              <a:t>Move the sensors back and forth over black tape/light surface as shown (1s over each?)</a:t>
            </a:r>
          </a:p>
          <a:p>
            <a:pPr marL="228600" indent="-228600">
              <a:spcBef>
                <a:spcPct val="20000"/>
              </a:spcBef>
              <a:buFont typeface="Arial" pitchFamily="34" charset="0"/>
              <a:buChar char="•"/>
              <a:tabLst>
                <a:tab pos="228600" algn="l"/>
              </a:tabLst>
            </a:pPr>
            <a:r>
              <a:rPr lang="en-US" sz="2000" dirty="0" smtClean="0">
                <a:solidFill>
                  <a:schemeClr val="accent2"/>
                </a:solidFill>
              </a:rPr>
              <a:t>The program will print max and min values for each sensor.  They should be somewhat close to 0 and 2500.</a:t>
            </a:r>
          </a:p>
          <a:p>
            <a:pPr marL="228600" indent="-228600">
              <a:spcBef>
                <a:spcPct val="20000"/>
              </a:spcBef>
              <a:buFont typeface="Arial" pitchFamily="34" charset="0"/>
              <a:buChar char="•"/>
              <a:tabLst>
                <a:tab pos="228600" algn="l"/>
              </a:tabLst>
            </a:pPr>
            <a:r>
              <a:rPr lang="en-US" sz="2000" dirty="0" smtClean="0">
                <a:solidFill>
                  <a:schemeClr val="accent2"/>
                </a:solidFill>
              </a:rPr>
              <a:t>A bad and a good set of values are shown below.</a:t>
            </a:r>
          </a:p>
          <a:p>
            <a:pPr marL="228600" indent="-228600">
              <a:spcBef>
                <a:spcPct val="20000"/>
              </a:spcBef>
              <a:tabLst>
                <a:tab pos="228600" algn="l"/>
              </a:tabLst>
            </a:pPr>
            <a:endParaRPr lang="en-US" sz="2000" dirty="0" smtClean="0">
              <a:solidFill>
                <a:schemeClr val="accent2"/>
              </a:solidFill>
            </a:endParaRPr>
          </a:p>
          <a:p>
            <a:pPr marL="228600" indent="-228600">
              <a:spcBef>
                <a:spcPct val="20000"/>
              </a:spcBef>
              <a:tabLst>
                <a:tab pos="228600" algn="l"/>
              </a:tabLst>
            </a:pPr>
            <a:endParaRPr lang="en-US" sz="2000" dirty="0">
              <a:solidFill>
                <a:schemeClr val="accent2"/>
              </a:solidFill>
            </a:endParaRPr>
          </a:p>
        </p:txBody>
      </p:sp>
      <p:sp>
        <p:nvSpPr>
          <p:cNvPr id="7" name="Slide Number Placeholder 5"/>
          <p:cNvSpPr txBox="1">
            <a:spLocks/>
          </p:cNvSpPr>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5746-1570-4B39-AAC5-F427209A61A3}" type="slidenum">
              <a:rPr kumimoji="0" lang="en-US" sz="18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8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9"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Arduino-BOT </a:t>
            </a:r>
            <a:r>
              <a:rPr lang="en-US" dirty="0">
                <a:solidFill>
                  <a:schemeClr val="accent2"/>
                </a:solidFill>
                <a:cs typeface="Times New Roman" pitchFamily="18" charset="0"/>
              </a:rPr>
              <a:t>Lecture </a:t>
            </a:r>
            <a:r>
              <a:rPr lang="en-US" dirty="0" smtClean="0">
                <a:solidFill>
                  <a:schemeClr val="accent2"/>
                </a:solidFill>
                <a:cs typeface="Times New Roman" pitchFamily="18" charset="0"/>
              </a:rPr>
              <a:t>#5      </a:t>
            </a:r>
            <a:r>
              <a:rPr lang="en-US" dirty="0">
                <a:solidFill>
                  <a:schemeClr val="accent2"/>
                </a:solidFill>
                <a:cs typeface="Times New Roman" pitchFamily="18" charset="0"/>
              </a:rPr>
              <a:t>EGR 120 – Introduction to Engineering</a:t>
            </a:r>
            <a:endParaRPr lang="en-US" sz="3600" dirty="0"/>
          </a:p>
        </p:txBody>
      </p:sp>
      <p:pic>
        <p:nvPicPr>
          <p:cNvPr id="10" name="Picture 9" descr="QTR_tape4R.jpg"/>
          <p:cNvPicPr>
            <a:picLocks noChangeAspect="1"/>
          </p:cNvPicPr>
          <p:nvPr/>
        </p:nvPicPr>
        <p:blipFill>
          <a:blip r:embed="rId2" cstate="print"/>
          <a:srcRect l="10138" r="5530"/>
          <a:stretch>
            <a:fillRect/>
          </a:stretch>
        </p:blipFill>
        <p:spPr>
          <a:xfrm>
            <a:off x="5457825" y="635791"/>
            <a:ext cx="3686175" cy="3278279"/>
          </a:xfrm>
          <a:prstGeom prst="rect">
            <a:avLst/>
          </a:prstGeom>
        </p:spPr>
      </p:pic>
      <p:pic>
        <p:nvPicPr>
          <p:cNvPr id="11" name="Picture 10" descr="QTR_tape5R.jpg"/>
          <p:cNvPicPr>
            <a:picLocks noChangeAspect="1"/>
          </p:cNvPicPr>
          <p:nvPr/>
        </p:nvPicPr>
        <p:blipFill>
          <a:blip r:embed="rId3" cstate="print"/>
          <a:srcRect l="10316" t="21779" r="9742"/>
          <a:stretch>
            <a:fillRect/>
          </a:stretch>
        </p:blipFill>
        <p:spPr>
          <a:xfrm>
            <a:off x="5457825" y="4152900"/>
            <a:ext cx="3686175" cy="2705100"/>
          </a:xfrm>
          <a:prstGeom prst="rect">
            <a:avLst/>
          </a:prstGeom>
        </p:spPr>
      </p:pic>
      <p:grpSp>
        <p:nvGrpSpPr>
          <p:cNvPr id="16" name="Group 15"/>
          <p:cNvGrpSpPr/>
          <p:nvPr/>
        </p:nvGrpSpPr>
        <p:grpSpPr>
          <a:xfrm>
            <a:off x="0" y="4262438"/>
            <a:ext cx="5467350" cy="2595562"/>
            <a:chOff x="0" y="4262438"/>
            <a:chExt cx="5467350" cy="2595562"/>
          </a:xfrm>
        </p:grpSpPr>
        <p:pic>
          <p:nvPicPr>
            <p:cNvPr id="1026" name="Picture 2"/>
            <p:cNvPicPr>
              <a:picLocks noChangeAspect="1" noChangeArrowheads="1"/>
            </p:cNvPicPr>
            <p:nvPr/>
          </p:nvPicPr>
          <p:blipFill>
            <a:blip r:embed="rId4" cstate="print"/>
            <a:srcRect/>
            <a:stretch>
              <a:fillRect/>
            </a:stretch>
          </p:blipFill>
          <p:spPr bwMode="auto">
            <a:xfrm>
              <a:off x="0" y="4262438"/>
              <a:ext cx="3429000" cy="1118937"/>
            </a:xfrm>
            <a:prstGeom prst="rect">
              <a:avLst/>
            </a:prstGeom>
            <a:noFill/>
            <a:ln w="28575">
              <a:solidFill>
                <a:schemeClr val="accent6"/>
              </a:solid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0" y="5527409"/>
              <a:ext cx="3419475" cy="1330591"/>
            </a:xfrm>
            <a:prstGeom prst="rect">
              <a:avLst/>
            </a:prstGeom>
            <a:noFill/>
            <a:ln w="28575">
              <a:solidFill>
                <a:schemeClr val="accent6"/>
              </a:solidFill>
              <a:miter lim="800000"/>
              <a:headEnd/>
              <a:tailEnd/>
            </a:ln>
          </p:spPr>
        </p:pic>
        <p:sp>
          <p:nvSpPr>
            <p:cNvPr id="12" name="Right Brace 11"/>
            <p:cNvSpPr/>
            <p:nvPr/>
          </p:nvSpPr>
          <p:spPr>
            <a:xfrm>
              <a:off x="3609975" y="4838701"/>
              <a:ext cx="190500" cy="561974"/>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3943350" y="4657725"/>
              <a:ext cx="1476375" cy="923330"/>
            </a:xfrm>
            <a:prstGeom prst="rect">
              <a:avLst/>
            </a:prstGeom>
            <a:noFill/>
          </p:spPr>
          <p:txBody>
            <a:bodyPr wrap="square" rtlCol="0">
              <a:spAutoFit/>
            </a:bodyPr>
            <a:lstStyle/>
            <a:p>
              <a:r>
                <a:rPr lang="en-US" sz="1800" b="1" i="1" dirty="0" smtClean="0">
                  <a:solidFill>
                    <a:srgbClr val="FF0000"/>
                  </a:solidFill>
                </a:rPr>
                <a:t>Good sensor min and max values</a:t>
              </a:r>
              <a:endParaRPr lang="en-US" sz="1800" b="1" i="1" dirty="0">
                <a:solidFill>
                  <a:srgbClr val="FF0000"/>
                </a:solidFill>
              </a:endParaRPr>
            </a:p>
          </p:txBody>
        </p:sp>
        <p:sp>
          <p:nvSpPr>
            <p:cNvPr id="14" name="TextBox 13"/>
            <p:cNvSpPr txBox="1"/>
            <p:nvPr/>
          </p:nvSpPr>
          <p:spPr>
            <a:xfrm>
              <a:off x="3990975" y="5934670"/>
              <a:ext cx="1476375" cy="923330"/>
            </a:xfrm>
            <a:prstGeom prst="rect">
              <a:avLst/>
            </a:prstGeom>
            <a:noFill/>
          </p:spPr>
          <p:txBody>
            <a:bodyPr wrap="square" rtlCol="0">
              <a:spAutoFit/>
            </a:bodyPr>
            <a:lstStyle/>
            <a:p>
              <a:r>
                <a:rPr lang="en-US" sz="1800" b="1" i="1" dirty="0" smtClean="0">
                  <a:solidFill>
                    <a:srgbClr val="FF0000"/>
                  </a:solidFill>
                </a:rPr>
                <a:t>Bad sensor min and max values</a:t>
              </a:r>
              <a:endParaRPr lang="en-US" sz="1800" b="1" i="1" dirty="0">
                <a:solidFill>
                  <a:srgbClr val="FF0000"/>
                </a:solidFill>
              </a:endParaRPr>
            </a:p>
          </p:txBody>
        </p:sp>
        <p:sp>
          <p:nvSpPr>
            <p:cNvPr id="15" name="Right Brace 14"/>
            <p:cNvSpPr/>
            <p:nvPr/>
          </p:nvSpPr>
          <p:spPr>
            <a:xfrm>
              <a:off x="3648075" y="6305550"/>
              <a:ext cx="238125" cy="55245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Rectangle 6"/>
          <p:cNvSpPr>
            <a:spLocks noChangeArrowheads="1"/>
          </p:cNvSpPr>
          <p:nvPr/>
        </p:nvSpPr>
        <p:spPr bwMode="auto">
          <a:xfrm>
            <a:off x="-2" y="431800"/>
            <a:ext cx="9144002" cy="1397000"/>
          </a:xfrm>
          <a:prstGeom prst="rect">
            <a:avLst/>
          </a:prstGeom>
          <a:noFill/>
          <a:ln w="9525">
            <a:noFill/>
            <a:miter lim="800000"/>
            <a:headEnd/>
            <a:tailEnd/>
          </a:ln>
        </p:spPr>
        <p:txBody>
          <a:bodyPr/>
          <a:lstStyle/>
          <a:p>
            <a:pPr marL="228600" indent="-228600">
              <a:spcBef>
                <a:spcPct val="20000"/>
              </a:spcBef>
              <a:tabLst>
                <a:tab pos="228600" algn="l"/>
              </a:tabLst>
            </a:pPr>
            <a:r>
              <a:rPr lang="en-US" sz="2000" b="1" u="sng" dirty="0" smtClean="0">
                <a:solidFill>
                  <a:schemeClr val="accent2"/>
                </a:solidFill>
              </a:rPr>
              <a:t>Sample program - Reading QTR-8RC Sensor Values</a:t>
            </a:r>
          </a:p>
          <a:p>
            <a:pPr>
              <a:spcBef>
                <a:spcPct val="20000"/>
              </a:spcBef>
              <a:tabLst>
                <a:tab pos="342900" algn="l"/>
              </a:tabLst>
            </a:pPr>
            <a:r>
              <a:rPr lang="en-US" sz="2000" dirty="0" smtClean="0">
                <a:solidFill>
                  <a:schemeClr val="accent2"/>
                </a:solidFill>
              </a:rPr>
              <a:t>The last part of the sample program is shown below.  As the sensor array (or robot) is moved back and forth across a black line, scores for each sensor, as well as the total score and the interpretation are printed (see following slides).</a:t>
            </a:r>
          </a:p>
        </p:txBody>
      </p:sp>
      <p:sp>
        <p:nvSpPr>
          <p:cNvPr id="7" name="Slide Number Placeholder 5"/>
          <p:cNvSpPr txBox="1">
            <a:spLocks/>
          </p:cNvSpPr>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5746-1570-4B39-AAC5-F427209A61A3}" type="slidenum">
              <a:rPr kumimoji="0" lang="en-US" sz="18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8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9"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Arduino-BOT </a:t>
            </a:r>
            <a:r>
              <a:rPr lang="en-US" dirty="0">
                <a:solidFill>
                  <a:schemeClr val="accent2"/>
                </a:solidFill>
                <a:cs typeface="Times New Roman" pitchFamily="18" charset="0"/>
              </a:rPr>
              <a:t>Lecture </a:t>
            </a:r>
            <a:r>
              <a:rPr lang="en-US" dirty="0" smtClean="0">
                <a:solidFill>
                  <a:schemeClr val="accent2"/>
                </a:solidFill>
                <a:cs typeface="Times New Roman" pitchFamily="18" charset="0"/>
              </a:rPr>
              <a:t>#5      </a:t>
            </a:r>
            <a:r>
              <a:rPr lang="en-US" dirty="0">
                <a:solidFill>
                  <a:schemeClr val="accent2"/>
                </a:solidFill>
                <a:cs typeface="Times New Roman" pitchFamily="18" charset="0"/>
              </a:rPr>
              <a:t>EGR 120 – Introduction to Engineering</a:t>
            </a:r>
            <a:endParaRPr lang="en-US" sz="3600" dirty="0"/>
          </a:p>
        </p:txBody>
      </p:sp>
      <p:pic>
        <p:nvPicPr>
          <p:cNvPr id="1026" name="Picture 2"/>
          <p:cNvPicPr>
            <a:picLocks noChangeAspect="1" noChangeArrowheads="1"/>
          </p:cNvPicPr>
          <p:nvPr/>
        </p:nvPicPr>
        <p:blipFill>
          <a:blip r:embed="rId2" cstate="print"/>
          <a:srcRect/>
          <a:stretch>
            <a:fillRect/>
          </a:stretch>
        </p:blipFill>
        <p:spPr bwMode="auto">
          <a:xfrm>
            <a:off x="0" y="1771650"/>
            <a:ext cx="9144000" cy="4309766"/>
          </a:xfrm>
          <a:prstGeom prst="rect">
            <a:avLst/>
          </a:prstGeom>
          <a:noFill/>
          <a:ln w="28575">
            <a:solidFill>
              <a:schemeClr val="accent6"/>
            </a:solidFill>
            <a:miter lim="800000"/>
            <a:headEnd/>
            <a:tailEnd/>
          </a:ln>
        </p:spPr>
      </p:pic>
      <p:sp>
        <p:nvSpPr>
          <p:cNvPr id="10" name="Rectangle 9"/>
          <p:cNvSpPr/>
          <p:nvPr/>
        </p:nvSpPr>
        <p:spPr>
          <a:xfrm>
            <a:off x="142875" y="4857750"/>
            <a:ext cx="5581650" cy="6286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229476" y="5343525"/>
            <a:ext cx="1914524" cy="646331"/>
          </a:xfrm>
          <a:prstGeom prst="rect">
            <a:avLst/>
          </a:prstGeom>
          <a:noFill/>
          <a:ln w="28575">
            <a:solidFill>
              <a:srgbClr val="FF0000"/>
            </a:solidFill>
          </a:ln>
        </p:spPr>
        <p:txBody>
          <a:bodyPr wrap="square" rtlCol="0">
            <a:spAutoFit/>
          </a:bodyPr>
          <a:lstStyle/>
          <a:p>
            <a:pPr algn="ctr"/>
            <a:r>
              <a:rPr lang="en-US" sz="1800" b="1" i="1" dirty="0" smtClean="0">
                <a:solidFill>
                  <a:srgbClr val="FF0000"/>
                </a:solidFill>
              </a:rPr>
              <a:t>Added to display sensor number</a:t>
            </a:r>
            <a:endParaRPr lang="en-US" sz="1800" b="1" i="1" dirty="0">
              <a:solidFill>
                <a:srgbClr val="FF0000"/>
              </a:solidFill>
            </a:endParaRPr>
          </a:p>
        </p:txBody>
      </p:sp>
      <p:cxnSp>
        <p:nvCxnSpPr>
          <p:cNvPr id="12" name="Straight Arrow Connector 11"/>
          <p:cNvCxnSpPr>
            <a:stCxn id="11" idx="1"/>
            <a:endCxn id="10" idx="3"/>
          </p:cNvCxnSpPr>
          <p:nvPr/>
        </p:nvCxnSpPr>
        <p:spPr>
          <a:xfrm flipH="1" flipV="1">
            <a:off x="5724525" y="5172075"/>
            <a:ext cx="1504951" cy="4946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Rectangle 6"/>
          <p:cNvSpPr>
            <a:spLocks noChangeArrowheads="1"/>
          </p:cNvSpPr>
          <p:nvPr/>
        </p:nvSpPr>
        <p:spPr bwMode="auto">
          <a:xfrm>
            <a:off x="-2" y="431800"/>
            <a:ext cx="9144002" cy="2730500"/>
          </a:xfrm>
          <a:prstGeom prst="rect">
            <a:avLst/>
          </a:prstGeom>
          <a:noFill/>
          <a:ln w="9525">
            <a:noFill/>
            <a:miter lim="800000"/>
            <a:headEnd/>
            <a:tailEnd/>
          </a:ln>
        </p:spPr>
        <p:txBody>
          <a:bodyPr/>
          <a:lstStyle/>
          <a:p>
            <a:pPr marL="228600" indent="-228600">
              <a:spcBef>
                <a:spcPct val="20000"/>
              </a:spcBef>
              <a:tabLst>
                <a:tab pos="228600" algn="l"/>
              </a:tabLst>
            </a:pPr>
            <a:r>
              <a:rPr lang="en-US" sz="2000" b="1" u="sng" dirty="0" smtClean="0">
                <a:solidFill>
                  <a:schemeClr val="accent2"/>
                </a:solidFill>
              </a:rPr>
              <a:t>Reading QTR-8RC Sensor Values</a:t>
            </a:r>
          </a:p>
          <a:p>
            <a:pPr marL="228600" indent="-228600">
              <a:spcBef>
                <a:spcPct val="20000"/>
              </a:spcBef>
              <a:buFont typeface="Arial" pitchFamily="34" charset="0"/>
              <a:buChar char="•"/>
              <a:tabLst>
                <a:tab pos="228600" algn="l"/>
              </a:tabLst>
            </a:pPr>
            <a:r>
              <a:rPr lang="en-US" sz="2000" dirty="0" smtClean="0">
                <a:solidFill>
                  <a:schemeClr val="accent2"/>
                </a:solidFill>
              </a:rPr>
              <a:t>After the program  QTR8RCEx1 calibrates the sensors it will begin to print out values seen by each sensor.</a:t>
            </a:r>
          </a:p>
          <a:p>
            <a:pPr marL="228600" indent="-228600">
              <a:spcBef>
                <a:spcPct val="20000"/>
              </a:spcBef>
              <a:buFont typeface="Arial" pitchFamily="34" charset="0"/>
              <a:buChar char="•"/>
              <a:tabLst>
                <a:tab pos="228600" algn="l"/>
              </a:tabLst>
            </a:pPr>
            <a:r>
              <a:rPr lang="en-US" sz="2000" dirty="0" smtClean="0">
                <a:solidFill>
                  <a:schemeClr val="accent2"/>
                </a:solidFill>
              </a:rPr>
              <a:t>The value displayed for each sensor is ideally 1000 if over black tape and 0 if over the light surface.</a:t>
            </a:r>
          </a:p>
          <a:p>
            <a:pPr marL="228600" indent="-228600">
              <a:spcBef>
                <a:spcPct val="20000"/>
              </a:spcBef>
              <a:buFont typeface="Arial" pitchFamily="34" charset="0"/>
              <a:buChar char="•"/>
              <a:tabLst>
                <a:tab pos="228600" algn="l"/>
              </a:tabLst>
            </a:pPr>
            <a:r>
              <a:rPr lang="en-US" sz="2000" dirty="0" smtClean="0">
                <a:solidFill>
                  <a:schemeClr val="accent2"/>
                </a:solidFill>
              </a:rPr>
              <a:t>The total of all sensor values is determined by multiplying the sensor value by the sensor number (1-8). </a:t>
            </a:r>
          </a:p>
          <a:p>
            <a:pPr marL="228600" indent="-228600">
              <a:spcBef>
                <a:spcPct val="20000"/>
              </a:spcBef>
              <a:buFont typeface="Arial" pitchFamily="34" charset="0"/>
              <a:buChar char="•"/>
              <a:tabLst>
                <a:tab pos="228600" algn="l"/>
              </a:tabLst>
            </a:pPr>
            <a:r>
              <a:rPr lang="en-US" sz="2000" dirty="0" smtClean="0">
                <a:solidFill>
                  <a:schemeClr val="accent2"/>
                </a:solidFill>
              </a:rPr>
              <a:t>As a result the total scores can be interpreted as:</a:t>
            </a:r>
            <a:endParaRPr lang="en-US" sz="2000" dirty="0">
              <a:solidFill>
                <a:schemeClr val="accent2"/>
              </a:solidFill>
            </a:endParaRPr>
          </a:p>
        </p:txBody>
      </p:sp>
      <p:sp>
        <p:nvSpPr>
          <p:cNvPr id="7" name="Slide Number Placeholder 5"/>
          <p:cNvSpPr txBox="1">
            <a:spLocks/>
          </p:cNvSpPr>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5746-1570-4B39-AAC5-F427209A61A3}" type="slidenum">
              <a:rPr kumimoji="0" lang="en-US" sz="18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8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9"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Arduino-BOT </a:t>
            </a:r>
            <a:r>
              <a:rPr lang="en-US" dirty="0">
                <a:solidFill>
                  <a:schemeClr val="accent2"/>
                </a:solidFill>
                <a:cs typeface="Times New Roman" pitchFamily="18" charset="0"/>
              </a:rPr>
              <a:t>Lecture </a:t>
            </a:r>
            <a:r>
              <a:rPr lang="en-US" dirty="0" smtClean="0">
                <a:solidFill>
                  <a:schemeClr val="accent2"/>
                </a:solidFill>
                <a:cs typeface="Times New Roman" pitchFamily="18" charset="0"/>
              </a:rPr>
              <a:t>#5      </a:t>
            </a:r>
            <a:r>
              <a:rPr lang="en-US" dirty="0">
                <a:solidFill>
                  <a:schemeClr val="accent2"/>
                </a:solidFill>
                <a:cs typeface="Times New Roman" pitchFamily="18" charset="0"/>
              </a:rPr>
              <a:t>EGR 120 – Introduction to Engineering</a:t>
            </a:r>
            <a:endParaRPr lang="en-US" sz="3600" dirty="0"/>
          </a:p>
        </p:txBody>
      </p:sp>
      <p:graphicFrame>
        <p:nvGraphicFramePr>
          <p:cNvPr id="16" name="Table 15"/>
          <p:cNvGraphicFramePr>
            <a:graphicFrameLocks noGrp="1"/>
          </p:cNvGraphicFramePr>
          <p:nvPr/>
        </p:nvGraphicFramePr>
        <p:xfrm>
          <a:off x="0" y="3495672"/>
          <a:ext cx="5657851" cy="3362328"/>
        </p:xfrm>
        <a:graphic>
          <a:graphicData uri="http://schemas.openxmlformats.org/drawingml/2006/table">
            <a:tbl>
              <a:tblPr firstRow="1" bandRow="1">
                <a:tableStyleId>{5940675A-B579-460E-94D1-54222C63F5DA}</a:tableStyleId>
              </a:tblPr>
              <a:tblGrid>
                <a:gridCol w="1419644"/>
                <a:gridCol w="1937762"/>
                <a:gridCol w="2300445"/>
              </a:tblGrid>
              <a:tr h="373592">
                <a:tc>
                  <a:txBody>
                    <a:bodyPr/>
                    <a:lstStyle/>
                    <a:p>
                      <a:pPr algn="ctr"/>
                      <a:r>
                        <a:rPr lang="en-US" sz="1800" dirty="0" smtClean="0"/>
                        <a:t>Total (ideal)</a:t>
                      </a:r>
                      <a:endParaRPr lang="en-US" sz="1800" dirty="0"/>
                    </a:p>
                  </a:txBody>
                  <a:tcPr/>
                </a:tc>
                <a:tc>
                  <a:txBody>
                    <a:bodyPr/>
                    <a:lstStyle/>
                    <a:p>
                      <a:pPr algn="ctr"/>
                      <a:r>
                        <a:rPr lang="en-US" sz="1800" dirty="0" smtClean="0"/>
                        <a:t>Total (practical)</a:t>
                      </a:r>
                      <a:endParaRPr lang="en-US" sz="1800" dirty="0"/>
                    </a:p>
                  </a:txBody>
                  <a:tcPr/>
                </a:tc>
                <a:tc>
                  <a:txBody>
                    <a:bodyPr/>
                    <a:lstStyle/>
                    <a:p>
                      <a:pPr algn="ctr"/>
                      <a:r>
                        <a:rPr lang="en-US" sz="1800" dirty="0" smtClean="0"/>
                        <a:t>Tape is under sensor </a:t>
                      </a:r>
                      <a:endParaRPr lang="en-US" sz="1800" dirty="0"/>
                    </a:p>
                  </a:txBody>
                  <a:tcPr/>
                </a:tc>
              </a:tr>
              <a:tr h="373592">
                <a:tc>
                  <a:txBody>
                    <a:bodyPr/>
                    <a:lstStyle/>
                    <a:p>
                      <a:pPr algn="ctr"/>
                      <a:r>
                        <a:rPr lang="en-US" sz="1800" dirty="0" smtClean="0"/>
                        <a:t>0</a:t>
                      </a:r>
                      <a:endParaRPr lang="en-US" sz="1800" dirty="0"/>
                    </a:p>
                  </a:txBody>
                  <a:tcPr/>
                </a:tc>
                <a:tc>
                  <a:txBody>
                    <a:bodyPr/>
                    <a:lstStyle/>
                    <a:p>
                      <a:pPr algn="ctr"/>
                      <a:r>
                        <a:rPr lang="en-US" sz="1800" dirty="0" smtClean="0"/>
                        <a:t>&lt; 500</a:t>
                      </a:r>
                      <a:endParaRPr lang="en-US" sz="1800" dirty="0"/>
                    </a:p>
                  </a:txBody>
                  <a:tcPr/>
                </a:tc>
                <a:tc>
                  <a:txBody>
                    <a:bodyPr/>
                    <a:lstStyle/>
                    <a:p>
                      <a:pPr algn="ctr"/>
                      <a:r>
                        <a:rPr lang="en-US" sz="1800" dirty="0" smtClean="0"/>
                        <a:t>1</a:t>
                      </a:r>
                      <a:endParaRPr lang="en-US" sz="1800" dirty="0"/>
                    </a:p>
                  </a:txBody>
                  <a:tcPr/>
                </a:tc>
              </a:tr>
              <a:tr h="373592">
                <a:tc>
                  <a:txBody>
                    <a:bodyPr/>
                    <a:lstStyle/>
                    <a:p>
                      <a:pPr algn="ctr"/>
                      <a:r>
                        <a:rPr lang="en-US" sz="1800" dirty="0" smtClean="0"/>
                        <a:t>1000</a:t>
                      </a:r>
                      <a:endParaRPr lang="en-US" sz="1800" dirty="0"/>
                    </a:p>
                  </a:txBody>
                  <a:tcPr/>
                </a:tc>
                <a:tc>
                  <a:txBody>
                    <a:bodyPr/>
                    <a:lstStyle/>
                    <a:p>
                      <a:pPr algn="ctr"/>
                      <a:r>
                        <a:rPr lang="en-US" sz="1800" dirty="0" smtClean="0"/>
                        <a:t>500 -</a:t>
                      </a:r>
                      <a:r>
                        <a:rPr lang="en-US" sz="1800" baseline="0" dirty="0" smtClean="0"/>
                        <a:t> 1500</a:t>
                      </a:r>
                      <a:endParaRPr lang="en-US" sz="1800" dirty="0"/>
                    </a:p>
                  </a:txBody>
                  <a:tcPr/>
                </a:tc>
                <a:tc>
                  <a:txBody>
                    <a:bodyPr/>
                    <a:lstStyle/>
                    <a:p>
                      <a:pPr algn="ctr"/>
                      <a:r>
                        <a:rPr lang="en-US" sz="1800" dirty="0" smtClean="0"/>
                        <a:t>2</a:t>
                      </a:r>
                      <a:endParaRPr lang="en-US" sz="1800" dirty="0"/>
                    </a:p>
                  </a:txBody>
                  <a:tcPr/>
                </a:tc>
              </a:tr>
              <a:tr h="373592">
                <a:tc>
                  <a:txBody>
                    <a:bodyPr/>
                    <a:lstStyle/>
                    <a:p>
                      <a:pPr algn="ctr"/>
                      <a:r>
                        <a:rPr lang="en-US" sz="1800" dirty="0" smtClean="0"/>
                        <a:t>2000</a:t>
                      </a:r>
                      <a:endParaRPr lang="en-US" sz="1800" dirty="0"/>
                    </a:p>
                  </a:txBody>
                  <a:tcPr/>
                </a:tc>
                <a:tc>
                  <a:txBody>
                    <a:bodyPr/>
                    <a:lstStyle/>
                    <a:p>
                      <a:pPr algn="ctr"/>
                      <a:r>
                        <a:rPr lang="en-US" sz="1800" dirty="0" smtClean="0"/>
                        <a:t>1500 - 2500</a:t>
                      </a:r>
                      <a:endParaRPr lang="en-US" sz="1800" dirty="0"/>
                    </a:p>
                  </a:txBody>
                  <a:tcPr/>
                </a:tc>
                <a:tc>
                  <a:txBody>
                    <a:bodyPr/>
                    <a:lstStyle/>
                    <a:p>
                      <a:pPr algn="ctr"/>
                      <a:r>
                        <a:rPr lang="en-US" sz="1800" dirty="0" smtClean="0"/>
                        <a:t>3</a:t>
                      </a:r>
                      <a:endParaRPr lang="en-US" sz="1800" dirty="0"/>
                    </a:p>
                  </a:txBody>
                  <a:tcPr/>
                </a:tc>
              </a:tr>
              <a:tr h="373592">
                <a:tc>
                  <a:txBody>
                    <a:bodyPr/>
                    <a:lstStyle/>
                    <a:p>
                      <a:pPr algn="ctr"/>
                      <a:r>
                        <a:rPr lang="en-US" sz="1800" dirty="0" smtClean="0"/>
                        <a:t>3000</a:t>
                      </a:r>
                      <a:endParaRPr lang="en-US" sz="1800" dirty="0"/>
                    </a:p>
                  </a:txBody>
                  <a:tcPr/>
                </a:tc>
                <a:tc>
                  <a:txBody>
                    <a:bodyPr/>
                    <a:lstStyle/>
                    <a:p>
                      <a:pPr algn="ctr"/>
                      <a:r>
                        <a:rPr lang="en-US" sz="1800" dirty="0" smtClean="0"/>
                        <a:t>2500 – 3500</a:t>
                      </a:r>
                      <a:endParaRPr lang="en-US" sz="1800" dirty="0"/>
                    </a:p>
                  </a:txBody>
                  <a:tcPr/>
                </a:tc>
                <a:tc>
                  <a:txBody>
                    <a:bodyPr/>
                    <a:lstStyle/>
                    <a:p>
                      <a:pPr algn="ctr"/>
                      <a:r>
                        <a:rPr lang="en-US" sz="1800" dirty="0" smtClean="0"/>
                        <a:t>4</a:t>
                      </a:r>
                      <a:endParaRPr lang="en-US" sz="1800" dirty="0"/>
                    </a:p>
                  </a:txBody>
                  <a:tcPr/>
                </a:tc>
              </a:tr>
              <a:tr h="373592">
                <a:tc>
                  <a:txBody>
                    <a:bodyPr/>
                    <a:lstStyle/>
                    <a:p>
                      <a:pPr algn="ctr"/>
                      <a:r>
                        <a:rPr lang="en-US" sz="1800" dirty="0" smtClean="0"/>
                        <a:t>4000</a:t>
                      </a:r>
                      <a:endParaRPr lang="en-US" sz="1800" dirty="0"/>
                    </a:p>
                  </a:txBody>
                  <a:tcPr/>
                </a:tc>
                <a:tc>
                  <a:txBody>
                    <a:bodyPr/>
                    <a:lstStyle/>
                    <a:p>
                      <a:pPr algn="ctr"/>
                      <a:r>
                        <a:rPr lang="en-US" sz="1800" dirty="0" smtClean="0"/>
                        <a:t>3500 – 4500</a:t>
                      </a:r>
                      <a:endParaRPr lang="en-US" sz="1800" dirty="0"/>
                    </a:p>
                  </a:txBody>
                  <a:tcPr/>
                </a:tc>
                <a:tc>
                  <a:txBody>
                    <a:bodyPr/>
                    <a:lstStyle/>
                    <a:p>
                      <a:pPr algn="ctr"/>
                      <a:r>
                        <a:rPr lang="en-US" sz="1800" dirty="0" smtClean="0"/>
                        <a:t>5</a:t>
                      </a:r>
                      <a:endParaRPr lang="en-US" sz="1800" dirty="0"/>
                    </a:p>
                  </a:txBody>
                  <a:tcPr/>
                </a:tc>
              </a:tr>
              <a:tr h="373592">
                <a:tc>
                  <a:txBody>
                    <a:bodyPr/>
                    <a:lstStyle/>
                    <a:p>
                      <a:pPr algn="ctr"/>
                      <a:r>
                        <a:rPr lang="en-US" sz="1800" dirty="0" smtClean="0"/>
                        <a:t>5000</a:t>
                      </a:r>
                      <a:endParaRPr lang="en-US" sz="1800" dirty="0"/>
                    </a:p>
                  </a:txBody>
                  <a:tcPr/>
                </a:tc>
                <a:tc>
                  <a:txBody>
                    <a:bodyPr/>
                    <a:lstStyle/>
                    <a:p>
                      <a:pPr algn="ctr"/>
                      <a:r>
                        <a:rPr lang="en-US" sz="1800" dirty="0" smtClean="0"/>
                        <a:t>4500 – 5500</a:t>
                      </a:r>
                      <a:endParaRPr lang="en-US" sz="1800" dirty="0"/>
                    </a:p>
                  </a:txBody>
                  <a:tcPr/>
                </a:tc>
                <a:tc>
                  <a:txBody>
                    <a:bodyPr/>
                    <a:lstStyle/>
                    <a:p>
                      <a:pPr algn="ctr"/>
                      <a:r>
                        <a:rPr lang="en-US" sz="1800" dirty="0" smtClean="0"/>
                        <a:t>6</a:t>
                      </a:r>
                      <a:endParaRPr lang="en-US" sz="1800" dirty="0"/>
                    </a:p>
                  </a:txBody>
                  <a:tcPr/>
                </a:tc>
              </a:tr>
              <a:tr h="373592">
                <a:tc>
                  <a:txBody>
                    <a:bodyPr/>
                    <a:lstStyle/>
                    <a:p>
                      <a:pPr algn="ctr"/>
                      <a:r>
                        <a:rPr lang="en-US" sz="1800" dirty="0" smtClean="0"/>
                        <a:t>6000</a:t>
                      </a:r>
                      <a:endParaRPr lang="en-US" sz="1800" dirty="0"/>
                    </a:p>
                  </a:txBody>
                  <a:tcPr/>
                </a:tc>
                <a:tc>
                  <a:txBody>
                    <a:bodyPr/>
                    <a:lstStyle/>
                    <a:p>
                      <a:pPr algn="ctr"/>
                      <a:r>
                        <a:rPr lang="en-US" sz="1800" dirty="0" smtClean="0"/>
                        <a:t>5500 – 6500</a:t>
                      </a:r>
                      <a:endParaRPr lang="en-US" sz="1800" dirty="0"/>
                    </a:p>
                  </a:txBody>
                  <a:tcPr/>
                </a:tc>
                <a:tc>
                  <a:txBody>
                    <a:bodyPr/>
                    <a:lstStyle/>
                    <a:p>
                      <a:pPr algn="ctr"/>
                      <a:r>
                        <a:rPr lang="en-US" sz="1800" dirty="0" smtClean="0"/>
                        <a:t>7</a:t>
                      </a:r>
                      <a:endParaRPr lang="en-US" sz="1800" dirty="0"/>
                    </a:p>
                  </a:txBody>
                  <a:tcPr/>
                </a:tc>
              </a:tr>
              <a:tr h="373592">
                <a:tc>
                  <a:txBody>
                    <a:bodyPr/>
                    <a:lstStyle/>
                    <a:p>
                      <a:pPr algn="ctr"/>
                      <a:r>
                        <a:rPr lang="en-US" sz="1800" dirty="0" smtClean="0"/>
                        <a:t>7000</a:t>
                      </a:r>
                      <a:endParaRPr lang="en-US" sz="1800" dirty="0"/>
                    </a:p>
                  </a:txBody>
                  <a:tcPr/>
                </a:tc>
                <a:tc>
                  <a:txBody>
                    <a:bodyPr/>
                    <a:lstStyle/>
                    <a:p>
                      <a:pPr algn="ctr"/>
                      <a:r>
                        <a:rPr lang="en-US" sz="1800" dirty="0" smtClean="0"/>
                        <a:t>&gt; 6500</a:t>
                      </a:r>
                      <a:endParaRPr lang="en-US" sz="1800" dirty="0"/>
                    </a:p>
                  </a:txBody>
                  <a:tcPr/>
                </a:tc>
                <a:tc>
                  <a:txBody>
                    <a:bodyPr/>
                    <a:lstStyle/>
                    <a:p>
                      <a:pPr algn="ctr"/>
                      <a:r>
                        <a:rPr lang="en-US" sz="1800" dirty="0" smtClean="0"/>
                        <a:t>8</a:t>
                      </a:r>
                      <a:endParaRPr lang="en-US" sz="1800" dirty="0"/>
                    </a:p>
                  </a:txBody>
                  <a:tcPr/>
                </a:tc>
              </a:tr>
            </a:tbl>
          </a:graphicData>
        </a:graphic>
      </p:graphicFrame>
      <p:pic>
        <p:nvPicPr>
          <p:cNvPr id="17" name="Picture 16" descr="QTR_tape1R.jpg"/>
          <p:cNvPicPr>
            <a:picLocks noChangeAspect="1"/>
          </p:cNvPicPr>
          <p:nvPr/>
        </p:nvPicPr>
        <p:blipFill>
          <a:blip r:embed="rId2" cstate="print"/>
          <a:stretch>
            <a:fillRect/>
          </a:stretch>
        </p:blipFill>
        <p:spPr>
          <a:xfrm>
            <a:off x="5762625" y="4321969"/>
            <a:ext cx="3381375" cy="2536031"/>
          </a:xfrm>
          <a:prstGeom prst="rect">
            <a:avLst/>
          </a:prstGeom>
        </p:spPr>
      </p:pic>
      <p:sp>
        <p:nvSpPr>
          <p:cNvPr id="18" name="Rectangle 17"/>
          <p:cNvSpPr/>
          <p:nvPr/>
        </p:nvSpPr>
        <p:spPr>
          <a:xfrm>
            <a:off x="5781675" y="3112443"/>
            <a:ext cx="3362325" cy="1015663"/>
          </a:xfrm>
          <a:prstGeom prst="rect">
            <a:avLst/>
          </a:prstGeom>
          <a:ln w="28575">
            <a:solidFill>
              <a:srgbClr val="FF0000"/>
            </a:solidFill>
          </a:ln>
        </p:spPr>
        <p:txBody>
          <a:bodyPr wrap="square">
            <a:spAutoFit/>
          </a:bodyPr>
          <a:lstStyle/>
          <a:p>
            <a:r>
              <a:rPr lang="en-US" sz="2000" b="1" i="1" u="sng" dirty="0" smtClean="0">
                <a:solidFill>
                  <a:srgbClr val="FF0000"/>
                </a:solidFill>
              </a:rPr>
              <a:t>Note</a:t>
            </a:r>
            <a:r>
              <a:rPr lang="en-US" sz="2000" b="1" i="1" dirty="0" smtClean="0">
                <a:solidFill>
                  <a:srgbClr val="FF0000"/>
                </a:solidFill>
              </a:rPr>
              <a:t>:  The sensors on the array are labeled 1-8, but in the program they are 0-7.</a:t>
            </a:r>
            <a:endParaRPr lang="en-US" sz="2000" b="1" i="1"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Rectangle 6"/>
          <p:cNvSpPr>
            <a:spLocks noChangeArrowheads="1"/>
          </p:cNvSpPr>
          <p:nvPr/>
        </p:nvSpPr>
        <p:spPr bwMode="auto">
          <a:xfrm>
            <a:off x="-2" y="431800"/>
            <a:ext cx="9144002" cy="1111250"/>
          </a:xfrm>
          <a:prstGeom prst="rect">
            <a:avLst/>
          </a:prstGeom>
          <a:noFill/>
          <a:ln w="9525">
            <a:noFill/>
            <a:miter lim="800000"/>
            <a:headEnd/>
            <a:tailEnd/>
          </a:ln>
        </p:spPr>
        <p:txBody>
          <a:bodyPr/>
          <a:lstStyle/>
          <a:p>
            <a:pPr marL="228600" indent="-228600">
              <a:spcBef>
                <a:spcPct val="20000"/>
              </a:spcBef>
              <a:tabLst>
                <a:tab pos="228600" algn="l"/>
              </a:tabLst>
            </a:pPr>
            <a:r>
              <a:rPr lang="en-US" sz="2000" b="1" u="sng" dirty="0" smtClean="0">
                <a:solidFill>
                  <a:schemeClr val="accent2"/>
                </a:solidFill>
              </a:rPr>
              <a:t>Reading QTR-8RC Sensor Values</a:t>
            </a:r>
          </a:p>
          <a:p>
            <a:pPr>
              <a:spcBef>
                <a:spcPct val="20000"/>
              </a:spcBef>
              <a:tabLst>
                <a:tab pos="342900" algn="l"/>
              </a:tabLst>
            </a:pPr>
            <a:r>
              <a:rPr lang="en-US" sz="2000" dirty="0" smtClean="0">
                <a:solidFill>
                  <a:schemeClr val="accent2"/>
                </a:solidFill>
              </a:rPr>
              <a:t>As the sensor array (or robot) is moved back and forth across a black line, scores for each sensor, as well as the total score and the interpretation are printed.</a:t>
            </a:r>
          </a:p>
        </p:txBody>
      </p:sp>
      <p:sp>
        <p:nvSpPr>
          <p:cNvPr id="7" name="Slide Number Placeholder 5"/>
          <p:cNvSpPr txBox="1">
            <a:spLocks/>
          </p:cNvSpPr>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5746-1570-4B39-AAC5-F427209A61A3}" type="slidenum">
              <a:rPr kumimoji="0" lang="en-US" sz="18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8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9"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Arduino-BOT </a:t>
            </a:r>
            <a:r>
              <a:rPr lang="en-US" dirty="0">
                <a:solidFill>
                  <a:schemeClr val="accent2"/>
                </a:solidFill>
                <a:cs typeface="Times New Roman" pitchFamily="18" charset="0"/>
              </a:rPr>
              <a:t>Lecture </a:t>
            </a:r>
            <a:r>
              <a:rPr lang="en-US" dirty="0" smtClean="0">
                <a:solidFill>
                  <a:schemeClr val="accent2"/>
                </a:solidFill>
                <a:cs typeface="Times New Roman" pitchFamily="18" charset="0"/>
              </a:rPr>
              <a:t>#5      </a:t>
            </a:r>
            <a:r>
              <a:rPr lang="en-US" dirty="0">
                <a:solidFill>
                  <a:schemeClr val="accent2"/>
                </a:solidFill>
                <a:cs typeface="Times New Roman" pitchFamily="18" charset="0"/>
              </a:rPr>
              <a:t>EGR 120 – Introduction to Engineering</a:t>
            </a:r>
            <a:endParaRPr lang="en-US" sz="3600" dirty="0"/>
          </a:p>
        </p:txBody>
      </p:sp>
      <p:grpSp>
        <p:nvGrpSpPr>
          <p:cNvPr id="32" name="Group 31"/>
          <p:cNvGrpSpPr/>
          <p:nvPr/>
        </p:nvGrpSpPr>
        <p:grpSpPr>
          <a:xfrm>
            <a:off x="0" y="3714750"/>
            <a:ext cx="9144000" cy="3143250"/>
            <a:chOff x="0" y="3714750"/>
            <a:chExt cx="9144000" cy="3143250"/>
          </a:xfrm>
        </p:grpSpPr>
        <p:pic>
          <p:nvPicPr>
            <p:cNvPr id="2050" name="Picture 2"/>
            <p:cNvPicPr>
              <a:picLocks noChangeAspect="1" noChangeArrowheads="1"/>
            </p:cNvPicPr>
            <p:nvPr/>
          </p:nvPicPr>
          <p:blipFill>
            <a:blip r:embed="rId2" cstate="print"/>
            <a:srcRect/>
            <a:stretch>
              <a:fillRect/>
            </a:stretch>
          </p:blipFill>
          <p:spPr bwMode="auto">
            <a:xfrm>
              <a:off x="0" y="4052888"/>
              <a:ext cx="9120069" cy="2805112"/>
            </a:xfrm>
            <a:prstGeom prst="rect">
              <a:avLst/>
            </a:prstGeom>
            <a:noFill/>
            <a:ln w="28575">
              <a:solidFill>
                <a:schemeClr val="accent6"/>
              </a:solidFill>
              <a:miter lim="800000"/>
              <a:headEnd/>
              <a:tailEnd/>
            </a:ln>
          </p:spPr>
        </p:pic>
        <p:sp>
          <p:nvSpPr>
            <p:cNvPr id="13" name="TextBox 12"/>
            <p:cNvSpPr txBox="1"/>
            <p:nvPr/>
          </p:nvSpPr>
          <p:spPr>
            <a:xfrm>
              <a:off x="0" y="3714750"/>
              <a:ext cx="9144000" cy="369332"/>
            </a:xfrm>
            <a:prstGeom prst="rect">
              <a:avLst/>
            </a:prstGeom>
            <a:noFill/>
          </p:spPr>
          <p:txBody>
            <a:bodyPr wrap="square" rtlCol="0">
              <a:spAutoFit/>
            </a:bodyPr>
            <a:lstStyle/>
            <a:p>
              <a:r>
                <a:rPr lang="en-US" sz="1800" b="1" i="1" dirty="0" smtClean="0">
                  <a:solidFill>
                    <a:srgbClr val="FF0000"/>
                  </a:solidFill>
                </a:rPr>
                <a:t>S0         S1        S2         S3          S4         S5          S6         S7      Total           Interpretation</a:t>
              </a:r>
              <a:endParaRPr lang="en-US" sz="1800" b="1" i="1" dirty="0">
                <a:solidFill>
                  <a:srgbClr val="FF0000"/>
                </a:solidFill>
              </a:endParaRPr>
            </a:p>
          </p:txBody>
        </p:sp>
      </p:grpSp>
      <p:grpSp>
        <p:nvGrpSpPr>
          <p:cNvPr id="31" name="Group 30"/>
          <p:cNvGrpSpPr/>
          <p:nvPr/>
        </p:nvGrpSpPr>
        <p:grpSpPr>
          <a:xfrm>
            <a:off x="190501" y="1466850"/>
            <a:ext cx="8556622" cy="2116933"/>
            <a:chOff x="190501" y="1466850"/>
            <a:chExt cx="8556622" cy="2116933"/>
          </a:xfrm>
        </p:grpSpPr>
        <p:pic>
          <p:nvPicPr>
            <p:cNvPr id="17" name="Picture 16" descr="QTR_tape1R.jpg"/>
            <p:cNvPicPr>
              <a:picLocks noChangeAspect="1"/>
            </p:cNvPicPr>
            <p:nvPr/>
          </p:nvPicPr>
          <p:blipFill>
            <a:blip r:embed="rId3" cstate="print"/>
            <a:stretch>
              <a:fillRect/>
            </a:stretch>
          </p:blipFill>
          <p:spPr>
            <a:xfrm>
              <a:off x="190501" y="1540669"/>
              <a:ext cx="2724150" cy="2043112"/>
            </a:xfrm>
            <a:prstGeom prst="rect">
              <a:avLst/>
            </a:prstGeom>
          </p:spPr>
        </p:pic>
        <p:pic>
          <p:nvPicPr>
            <p:cNvPr id="10" name="Picture 9" descr="QTR_tape2R.jpg"/>
            <p:cNvPicPr>
              <a:picLocks noChangeAspect="1"/>
            </p:cNvPicPr>
            <p:nvPr/>
          </p:nvPicPr>
          <p:blipFill>
            <a:blip r:embed="rId4" cstate="print"/>
            <a:srcRect t="9292" r="11150"/>
            <a:stretch>
              <a:fillRect/>
            </a:stretch>
          </p:blipFill>
          <p:spPr>
            <a:xfrm>
              <a:off x="3086100" y="1519817"/>
              <a:ext cx="2695575" cy="2063966"/>
            </a:xfrm>
            <a:prstGeom prst="rect">
              <a:avLst/>
            </a:prstGeom>
          </p:spPr>
        </p:pic>
        <p:pic>
          <p:nvPicPr>
            <p:cNvPr id="12" name="Picture 11" descr="QTR_tape3R.jpg"/>
            <p:cNvPicPr>
              <a:picLocks noChangeAspect="1"/>
            </p:cNvPicPr>
            <p:nvPr/>
          </p:nvPicPr>
          <p:blipFill>
            <a:blip r:embed="rId5" cstate="print"/>
            <a:stretch>
              <a:fillRect/>
            </a:stretch>
          </p:blipFill>
          <p:spPr>
            <a:xfrm>
              <a:off x="5965824" y="1495425"/>
              <a:ext cx="2781299" cy="2085975"/>
            </a:xfrm>
            <a:prstGeom prst="rect">
              <a:avLst/>
            </a:prstGeom>
          </p:spPr>
        </p:pic>
        <p:sp>
          <p:nvSpPr>
            <p:cNvPr id="14" name="TextBox 13"/>
            <p:cNvSpPr txBox="1"/>
            <p:nvPr/>
          </p:nvSpPr>
          <p:spPr>
            <a:xfrm>
              <a:off x="3343276" y="1504950"/>
              <a:ext cx="933450" cy="646331"/>
            </a:xfrm>
            <a:prstGeom prst="rect">
              <a:avLst/>
            </a:prstGeom>
            <a:noFill/>
          </p:spPr>
          <p:txBody>
            <a:bodyPr wrap="square" rtlCol="0">
              <a:spAutoFit/>
            </a:bodyPr>
            <a:lstStyle/>
            <a:p>
              <a:pPr algn="ctr"/>
              <a:r>
                <a:rPr lang="en-US" sz="1800" b="1" i="1" dirty="0" smtClean="0">
                  <a:solidFill>
                    <a:srgbClr val="FF0000"/>
                  </a:solidFill>
                </a:rPr>
                <a:t>Line for S0</a:t>
              </a:r>
              <a:endParaRPr lang="en-US" sz="1800" b="1" i="1" dirty="0">
                <a:solidFill>
                  <a:srgbClr val="FF0000"/>
                </a:solidFill>
              </a:endParaRPr>
            </a:p>
          </p:txBody>
        </p:sp>
        <p:cxnSp>
          <p:nvCxnSpPr>
            <p:cNvPr id="18" name="Straight Arrow Connector 17"/>
            <p:cNvCxnSpPr/>
            <p:nvPr/>
          </p:nvCxnSpPr>
          <p:spPr>
            <a:xfrm>
              <a:off x="3829050" y="2105025"/>
              <a:ext cx="19050" cy="2667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447801" y="1466850"/>
              <a:ext cx="933450" cy="646331"/>
            </a:xfrm>
            <a:prstGeom prst="rect">
              <a:avLst/>
            </a:prstGeom>
            <a:noFill/>
          </p:spPr>
          <p:txBody>
            <a:bodyPr wrap="square" rtlCol="0">
              <a:spAutoFit/>
            </a:bodyPr>
            <a:lstStyle/>
            <a:p>
              <a:pPr algn="ctr"/>
              <a:r>
                <a:rPr lang="en-US" sz="1800" b="1" i="1" dirty="0" smtClean="0">
                  <a:solidFill>
                    <a:srgbClr val="FF0000"/>
                  </a:solidFill>
                </a:rPr>
                <a:t>Line for S5</a:t>
              </a:r>
              <a:endParaRPr lang="en-US" sz="1800" b="1" i="1" dirty="0">
                <a:solidFill>
                  <a:srgbClr val="FF0000"/>
                </a:solidFill>
              </a:endParaRPr>
            </a:p>
          </p:txBody>
        </p:sp>
        <p:cxnSp>
          <p:nvCxnSpPr>
            <p:cNvPr id="20" name="Straight Arrow Connector 19"/>
            <p:cNvCxnSpPr/>
            <p:nvPr/>
          </p:nvCxnSpPr>
          <p:spPr>
            <a:xfrm>
              <a:off x="1933575" y="2047875"/>
              <a:ext cx="19050" cy="2667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924426" y="1495425"/>
              <a:ext cx="2619374" cy="646331"/>
            </a:xfrm>
            <a:prstGeom prst="rect">
              <a:avLst/>
            </a:prstGeom>
            <a:noFill/>
          </p:spPr>
          <p:txBody>
            <a:bodyPr wrap="square" rtlCol="0">
              <a:spAutoFit/>
            </a:bodyPr>
            <a:lstStyle/>
            <a:p>
              <a:pPr algn="ctr"/>
              <a:r>
                <a:rPr lang="en-US" sz="1800" b="1" i="1" dirty="0" smtClean="0">
                  <a:solidFill>
                    <a:srgbClr val="FF0000"/>
                  </a:solidFill>
                </a:rPr>
                <a:t>Note how the tape spans multiple lines (sensors)</a:t>
              </a:r>
              <a:endParaRPr lang="en-US" sz="1800" b="1" i="1" dirty="0">
                <a:solidFill>
                  <a:srgbClr val="FF0000"/>
                </a:solidFill>
              </a:endParaRPr>
            </a:p>
          </p:txBody>
        </p:sp>
        <p:cxnSp>
          <p:nvCxnSpPr>
            <p:cNvPr id="22" name="Straight Arrow Connector 21"/>
            <p:cNvCxnSpPr>
              <a:stCxn id="21" idx="1"/>
            </p:cNvCxnSpPr>
            <p:nvPr/>
          </p:nvCxnSpPr>
          <p:spPr>
            <a:xfrm flipH="1">
              <a:off x="4772025" y="1818591"/>
              <a:ext cx="152401" cy="52455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1" idx="1"/>
            </p:cNvCxnSpPr>
            <p:nvPr/>
          </p:nvCxnSpPr>
          <p:spPr>
            <a:xfrm flipH="1">
              <a:off x="4600575" y="1818591"/>
              <a:ext cx="323851" cy="5531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1" idx="1"/>
            </p:cNvCxnSpPr>
            <p:nvPr/>
          </p:nvCxnSpPr>
          <p:spPr>
            <a:xfrm flipH="1">
              <a:off x="4448175" y="1818591"/>
              <a:ext cx="476251" cy="5150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Rectangle 6"/>
          <p:cNvSpPr>
            <a:spLocks noChangeArrowheads="1"/>
          </p:cNvSpPr>
          <p:nvPr/>
        </p:nvSpPr>
        <p:spPr bwMode="auto">
          <a:xfrm>
            <a:off x="-2" y="431800"/>
            <a:ext cx="9144002" cy="1111250"/>
          </a:xfrm>
          <a:prstGeom prst="rect">
            <a:avLst/>
          </a:prstGeom>
          <a:noFill/>
          <a:ln w="9525">
            <a:noFill/>
            <a:miter lim="800000"/>
            <a:headEnd/>
            <a:tailEnd/>
          </a:ln>
        </p:spPr>
        <p:txBody>
          <a:bodyPr/>
          <a:lstStyle/>
          <a:p>
            <a:pPr marL="228600" indent="-228600">
              <a:spcBef>
                <a:spcPct val="20000"/>
              </a:spcBef>
              <a:tabLst>
                <a:tab pos="228600" algn="l"/>
              </a:tabLst>
            </a:pPr>
            <a:r>
              <a:rPr lang="en-US" sz="2000" b="1" u="sng" dirty="0" smtClean="0">
                <a:solidFill>
                  <a:schemeClr val="accent2"/>
                </a:solidFill>
              </a:rPr>
              <a:t>Reading QTR-8RC Sensor Values</a:t>
            </a:r>
          </a:p>
          <a:p>
            <a:pPr>
              <a:spcBef>
                <a:spcPct val="20000"/>
              </a:spcBef>
              <a:tabLst>
                <a:tab pos="342900" algn="l"/>
              </a:tabLst>
            </a:pPr>
            <a:r>
              <a:rPr lang="en-US" sz="2000" dirty="0" smtClean="0">
                <a:solidFill>
                  <a:schemeClr val="accent2"/>
                </a:solidFill>
              </a:rPr>
              <a:t>According to comments in the programs provided for the Arduino, the Total value below is calculated as follows, although I can’t seem to always match their values.</a:t>
            </a:r>
          </a:p>
        </p:txBody>
      </p:sp>
      <p:sp>
        <p:nvSpPr>
          <p:cNvPr id="7" name="Slide Number Placeholder 5"/>
          <p:cNvSpPr txBox="1">
            <a:spLocks/>
          </p:cNvSpPr>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5746-1570-4B39-AAC5-F427209A61A3}" type="slidenum">
              <a:rPr kumimoji="0" lang="en-US" sz="18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8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9"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Arduino-BOT </a:t>
            </a:r>
            <a:r>
              <a:rPr lang="en-US" dirty="0">
                <a:solidFill>
                  <a:schemeClr val="accent2"/>
                </a:solidFill>
                <a:cs typeface="Times New Roman" pitchFamily="18" charset="0"/>
              </a:rPr>
              <a:t>Lecture </a:t>
            </a:r>
            <a:r>
              <a:rPr lang="en-US" dirty="0" smtClean="0">
                <a:solidFill>
                  <a:schemeClr val="accent2"/>
                </a:solidFill>
                <a:cs typeface="Times New Roman" pitchFamily="18" charset="0"/>
              </a:rPr>
              <a:t>#5      </a:t>
            </a:r>
            <a:r>
              <a:rPr lang="en-US" dirty="0">
                <a:solidFill>
                  <a:schemeClr val="accent2"/>
                </a:solidFill>
                <a:cs typeface="Times New Roman" pitchFamily="18" charset="0"/>
              </a:rPr>
              <a:t>EGR 120 – Introduction to Engineering</a:t>
            </a:r>
            <a:endParaRPr lang="en-US" sz="3600" dirty="0"/>
          </a:p>
        </p:txBody>
      </p:sp>
      <p:grpSp>
        <p:nvGrpSpPr>
          <p:cNvPr id="2" name="Group 31"/>
          <p:cNvGrpSpPr/>
          <p:nvPr/>
        </p:nvGrpSpPr>
        <p:grpSpPr>
          <a:xfrm>
            <a:off x="0" y="3714750"/>
            <a:ext cx="9144000" cy="3143250"/>
            <a:chOff x="0" y="3714750"/>
            <a:chExt cx="9144000" cy="3143250"/>
          </a:xfrm>
        </p:grpSpPr>
        <p:pic>
          <p:nvPicPr>
            <p:cNvPr id="2050" name="Picture 2"/>
            <p:cNvPicPr>
              <a:picLocks noChangeAspect="1" noChangeArrowheads="1"/>
            </p:cNvPicPr>
            <p:nvPr/>
          </p:nvPicPr>
          <p:blipFill>
            <a:blip r:embed="rId3" cstate="print"/>
            <a:srcRect/>
            <a:stretch>
              <a:fillRect/>
            </a:stretch>
          </p:blipFill>
          <p:spPr bwMode="auto">
            <a:xfrm>
              <a:off x="0" y="4052888"/>
              <a:ext cx="9120069" cy="2805112"/>
            </a:xfrm>
            <a:prstGeom prst="rect">
              <a:avLst/>
            </a:prstGeom>
            <a:noFill/>
            <a:ln w="28575">
              <a:solidFill>
                <a:schemeClr val="accent6"/>
              </a:solidFill>
              <a:miter lim="800000"/>
              <a:headEnd/>
              <a:tailEnd/>
            </a:ln>
          </p:spPr>
        </p:pic>
        <p:sp>
          <p:nvSpPr>
            <p:cNvPr id="13" name="TextBox 12"/>
            <p:cNvSpPr txBox="1"/>
            <p:nvPr/>
          </p:nvSpPr>
          <p:spPr>
            <a:xfrm>
              <a:off x="0" y="3714750"/>
              <a:ext cx="9144000" cy="369332"/>
            </a:xfrm>
            <a:prstGeom prst="rect">
              <a:avLst/>
            </a:prstGeom>
            <a:noFill/>
          </p:spPr>
          <p:txBody>
            <a:bodyPr wrap="square" rtlCol="0">
              <a:spAutoFit/>
            </a:bodyPr>
            <a:lstStyle/>
            <a:p>
              <a:r>
                <a:rPr lang="en-US" sz="1800" b="1" i="1" dirty="0" smtClean="0">
                  <a:solidFill>
                    <a:srgbClr val="FF0000"/>
                  </a:solidFill>
                </a:rPr>
                <a:t>S0         S1        S2         S3          S4         S5          S6         S7      Total           Interpretation</a:t>
              </a:r>
              <a:endParaRPr lang="en-US" sz="1800" b="1" i="1" dirty="0">
                <a:solidFill>
                  <a:srgbClr val="FF0000"/>
                </a:solidFill>
              </a:endParaRPr>
            </a:p>
          </p:txBody>
        </p:sp>
      </p:grpSp>
      <p:graphicFrame>
        <p:nvGraphicFramePr>
          <p:cNvPr id="23" name="Object 22"/>
          <p:cNvGraphicFramePr>
            <a:graphicFrameLocks noChangeAspect="1"/>
          </p:cNvGraphicFramePr>
          <p:nvPr/>
        </p:nvGraphicFramePr>
        <p:xfrm>
          <a:off x="228601" y="1668869"/>
          <a:ext cx="8572500" cy="1841094"/>
        </p:xfrm>
        <a:graphic>
          <a:graphicData uri="http://schemas.openxmlformats.org/presentationml/2006/ole">
            <mc:AlternateContent xmlns:mc="http://schemas.openxmlformats.org/markup-compatibility/2006">
              <mc:Choice xmlns:v="urn:schemas-microsoft-com:vml" Requires="v">
                <p:oleObj spid="_x0000_s5126" name="Equation" r:id="rId4" imgW="5676840" imgH="1218960" progId="Equation.3">
                  <p:embed/>
                </p:oleObj>
              </mc:Choice>
              <mc:Fallback>
                <p:oleObj name="Equation" r:id="rId4" imgW="5676840" imgH="121896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1" y="1668869"/>
                        <a:ext cx="8572500" cy="1841094"/>
                      </a:xfrm>
                      <a:prstGeom prst="rect">
                        <a:avLst/>
                      </a:prstGeom>
                      <a:solidFill>
                        <a:schemeClr val="bg1"/>
                      </a:solidFill>
                      <a:ln w="31750">
                        <a:solidFill>
                          <a:schemeClr val="folHlink"/>
                        </a:solidFill>
                        <a:miter lim="800000"/>
                        <a:headEnd/>
                        <a:tailEnd/>
                      </a:ln>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Rectangle 6"/>
          <p:cNvSpPr>
            <a:spLocks noChangeArrowheads="1"/>
          </p:cNvSpPr>
          <p:nvPr/>
        </p:nvSpPr>
        <p:spPr bwMode="auto">
          <a:xfrm>
            <a:off x="-2" y="431800"/>
            <a:ext cx="9144002" cy="1111250"/>
          </a:xfrm>
          <a:prstGeom prst="rect">
            <a:avLst/>
          </a:prstGeom>
          <a:noFill/>
          <a:ln w="9525">
            <a:noFill/>
            <a:miter lim="800000"/>
            <a:headEnd/>
            <a:tailEnd/>
          </a:ln>
        </p:spPr>
        <p:txBody>
          <a:bodyPr/>
          <a:lstStyle/>
          <a:p>
            <a:pPr marL="228600" indent="-228600">
              <a:spcBef>
                <a:spcPct val="20000"/>
              </a:spcBef>
              <a:tabLst>
                <a:tab pos="228600" algn="l"/>
              </a:tabLst>
            </a:pPr>
            <a:r>
              <a:rPr lang="en-US" sz="2000" b="1" u="sng" dirty="0" smtClean="0">
                <a:solidFill>
                  <a:schemeClr val="accent2"/>
                </a:solidFill>
              </a:rPr>
              <a:t>Navigating a robot using QTR-8RC sensor values</a:t>
            </a:r>
          </a:p>
          <a:p>
            <a:pPr>
              <a:spcBef>
                <a:spcPct val="20000"/>
              </a:spcBef>
              <a:tabLst>
                <a:tab pos="342900" algn="l"/>
              </a:tabLst>
            </a:pPr>
            <a:r>
              <a:rPr lang="en-US" sz="2000" dirty="0" smtClean="0">
                <a:solidFill>
                  <a:schemeClr val="accent2"/>
                </a:solidFill>
              </a:rPr>
              <a:t>There are many possible navigation algorithms.  A simple algorithm would be to turn more sharply for outer sensors and less sharply for inner sensors.</a:t>
            </a:r>
          </a:p>
          <a:p>
            <a:pPr>
              <a:spcBef>
                <a:spcPct val="20000"/>
              </a:spcBef>
              <a:tabLst>
                <a:tab pos="342900" algn="l"/>
              </a:tabLst>
            </a:pPr>
            <a:endParaRPr lang="en-US" sz="2000" dirty="0" smtClean="0">
              <a:solidFill>
                <a:schemeClr val="accent2"/>
              </a:solidFill>
            </a:endParaRPr>
          </a:p>
        </p:txBody>
      </p:sp>
      <p:sp>
        <p:nvSpPr>
          <p:cNvPr id="7" name="Slide Number Placeholder 5"/>
          <p:cNvSpPr txBox="1">
            <a:spLocks/>
          </p:cNvSpPr>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5746-1570-4B39-AAC5-F427209A61A3}" type="slidenum">
              <a:rPr kumimoji="0" lang="en-US" sz="18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8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9"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Arduino-BOT </a:t>
            </a:r>
            <a:r>
              <a:rPr lang="en-US" dirty="0">
                <a:solidFill>
                  <a:schemeClr val="accent2"/>
                </a:solidFill>
                <a:cs typeface="Times New Roman" pitchFamily="18" charset="0"/>
              </a:rPr>
              <a:t>Lecture </a:t>
            </a:r>
            <a:r>
              <a:rPr lang="en-US" dirty="0" smtClean="0">
                <a:solidFill>
                  <a:schemeClr val="accent2"/>
                </a:solidFill>
                <a:cs typeface="Times New Roman" pitchFamily="18" charset="0"/>
              </a:rPr>
              <a:t>#5      </a:t>
            </a:r>
            <a:r>
              <a:rPr lang="en-US" dirty="0">
                <a:solidFill>
                  <a:schemeClr val="accent2"/>
                </a:solidFill>
                <a:cs typeface="Times New Roman" pitchFamily="18" charset="0"/>
              </a:rPr>
              <a:t>EGR 120 – Introduction to Engineering</a:t>
            </a:r>
            <a:endParaRPr lang="en-US" sz="3600" dirty="0"/>
          </a:p>
        </p:txBody>
      </p:sp>
      <p:graphicFrame>
        <p:nvGraphicFramePr>
          <p:cNvPr id="10" name="Table 9"/>
          <p:cNvGraphicFramePr>
            <a:graphicFrameLocks noGrp="1"/>
          </p:cNvGraphicFramePr>
          <p:nvPr/>
        </p:nvGraphicFramePr>
        <p:xfrm>
          <a:off x="695325" y="2114547"/>
          <a:ext cx="7077075" cy="3628816"/>
        </p:xfrm>
        <a:graphic>
          <a:graphicData uri="http://schemas.openxmlformats.org/drawingml/2006/table">
            <a:tbl>
              <a:tblPr firstRow="1" bandRow="1">
                <a:tableStyleId>{5940675A-B579-460E-94D1-54222C63F5DA}</a:tableStyleId>
              </a:tblPr>
              <a:tblGrid>
                <a:gridCol w="1533525"/>
                <a:gridCol w="1533525"/>
                <a:gridCol w="1752600"/>
                <a:gridCol w="2257425"/>
              </a:tblGrid>
              <a:tr h="373592">
                <a:tc>
                  <a:txBody>
                    <a:bodyPr/>
                    <a:lstStyle/>
                    <a:p>
                      <a:pPr algn="ctr"/>
                      <a:r>
                        <a:rPr lang="en-US" sz="1800" dirty="0" smtClean="0"/>
                        <a:t>Total (practical)</a:t>
                      </a:r>
                      <a:endParaRPr lang="en-US" sz="1800" dirty="0"/>
                    </a:p>
                  </a:txBody>
                  <a:tcPr/>
                </a:tc>
                <a:tc>
                  <a:txBody>
                    <a:bodyPr/>
                    <a:lstStyle/>
                    <a:p>
                      <a:pPr algn="ctr"/>
                      <a:r>
                        <a:rPr lang="en-US" dirty="0" smtClean="0"/>
                        <a:t>Turn</a:t>
                      </a:r>
                      <a:endParaRPr lang="en-US" dirty="0"/>
                    </a:p>
                  </a:txBody>
                  <a:tcPr/>
                </a:tc>
                <a:tc>
                  <a:txBody>
                    <a:bodyPr/>
                    <a:lstStyle/>
                    <a:p>
                      <a:pPr algn="ctr"/>
                      <a:r>
                        <a:rPr lang="en-US" sz="1800" dirty="0" smtClean="0"/>
                        <a:t>Left motor speed (0 - 127)</a:t>
                      </a:r>
                      <a:endParaRPr lang="en-US" sz="1800" dirty="0"/>
                    </a:p>
                  </a:txBody>
                  <a:tcPr/>
                </a:tc>
                <a:tc>
                  <a:txBody>
                    <a:bodyPr/>
                    <a:lstStyle/>
                    <a:p>
                      <a:pPr algn="ctr"/>
                      <a:r>
                        <a:rPr lang="en-US" sz="1800" dirty="0" smtClean="0"/>
                        <a:t>Right motor speed </a:t>
                      </a:r>
                    </a:p>
                    <a:p>
                      <a:pPr algn="ctr"/>
                      <a:r>
                        <a:rPr lang="en-US" sz="1800" dirty="0" smtClean="0"/>
                        <a:t>(0 – 127)</a:t>
                      </a:r>
                      <a:endParaRPr lang="en-US" sz="1800" dirty="0"/>
                    </a:p>
                  </a:txBody>
                  <a:tcPr/>
                </a:tc>
              </a:tr>
              <a:tr h="373592">
                <a:tc>
                  <a:txBody>
                    <a:bodyPr/>
                    <a:lstStyle/>
                    <a:p>
                      <a:pPr algn="ctr"/>
                      <a:r>
                        <a:rPr lang="en-US" sz="1800" dirty="0" smtClean="0"/>
                        <a:t>&lt; 500</a:t>
                      </a:r>
                      <a:endParaRPr lang="en-US" sz="1800" dirty="0"/>
                    </a:p>
                  </a:txBody>
                  <a:tcPr/>
                </a:tc>
                <a:tc>
                  <a:txBody>
                    <a:bodyPr/>
                    <a:lstStyle/>
                    <a:p>
                      <a:pPr algn="ctr"/>
                      <a:r>
                        <a:rPr lang="en-US" dirty="0" smtClean="0"/>
                        <a:t>Sharp</a:t>
                      </a:r>
                      <a:r>
                        <a:rPr lang="en-US" baseline="0" dirty="0" smtClean="0"/>
                        <a:t> right</a:t>
                      </a:r>
                      <a:endParaRPr lang="en-US" dirty="0"/>
                    </a:p>
                  </a:txBody>
                  <a:tcPr/>
                </a:tc>
                <a:tc>
                  <a:txBody>
                    <a:bodyPr/>
                    <a:lstStyle/>
                    <a:p>
                      <a:pPr algn="ctr"/>
                      <a:r>
                        <a:rPr lang="en-US" sz="1800" dirty="0" smtClean="0"/>
                        <a:t>127</a:t>
                      </a:r>
                      <a:endParaRPr lang="en-US" sz="1800" dirty="0"/>
                    </a:p>
                  </a:txBody>
                  <a:tcPr/>
                </a:tc>
                <a:tc>
                  <a:txBody>
                    <a:bodyPr/>
                    <a:lstStyle/>
                    <a:p>
                      <a:pPr algn="ctr"/>
                      <a:r>
                        <a:rPr lang="en-US" sz="1800" dirty="0" smtClean="0"/>
                        <a:t>67</a:t>
                      </a:r>
                      <a:endParaRPr lang="en-US" sz="1800" dirty="0"/>
                    </a:p>
                  </a:txBody>
                  <a:tcPr/>
                </a:tc>
              </a:tr>
              <a:tr h="373592">
                <a:tc>
                  <a:txBody>
                    <a:bodyPr/>
                    <a:lstStyle/>
                    <a:p>
                      <a:pPr algn="ctr"/>
                      <a:r>
                        <a:rPr lang="en-US" sz="1800" dirty="0" smtClean="0"/>
                        <a:t>500 -</a:t>
                      </a:r>
                      <a:r>
                        <a:rPr lang="en-US" sz="1800" baseline="0" dirty="0" smtClean="0"/>
                        <a:t> 1500</a:t>
                      </a:r>
                      <a:endParaRPr lang="en-US" sz="1800" dirty="0"/>
                    </a:p>
                  </a:txBody>
                  <a:tcPr/>
                </a:tc>
                <a:tc>
                  <a:txBody>
                    <a:bodyPr/>
                    <a:lstStyle/>
                    <a:p>
                      <a:pPr algn="ctr"/>
                      <a:r>
                        <a:rPr lang="en-US" dirty="0" smtClean="0"/>
                        <a:t>Medium right</a:t>
                      </a:r>
                      <a:endParaRPr lang="en-US" dirty="0"/>
                    </a:p>
                  </a:txBody>
                  <a:tcPr/>
                </a:tc>
                <a:tc>
                  <a:txBody>
                    <a:bodyPr/>
                    <a:lstStyle/>
                    <a:p>
                      <a:pPr algn="ctr"/>
                      <a:r>
                        <a:rPr lang="en-US" sz="1800" dirty="0" smtClean="0"/>
                        <a:t>127</a:t>
                      </a:r>
                      <a:endParaRPr lang="en-US" sz="1800" dirty="0"/>
                    </a:p>
                  </a:txBody>
                  <a:tcPr/>
                </a:tc>
                <a:tc>
                  <a:txBody>
                    <a:bodyPr/>
                    <a:lstStyle/>
                    <a:p>
                      <a:pPr algn="ctr"/>
                      <a:r>
                        <a:rPr lang="en-US" sz="1800" dirty="0" smtClean="0"/>
                        <a:t>87</a:t>
                      </a:r>
                      <a:endParaRPr lang="en-US" sz="1800" dirty="0"/>
                    </a:p>
                  </a:txBody>
                  <a:tcPr/>
                </a:tc>
              </a:tr>
              <a:tr h="373592">
                <a:tc>
                  <a:txBody>
                    <a:bodyPr/>
                    <a:lstStyle/>
                    <a:p>
                      <a:pPr algn="ctr"/>
                      <a:r>
                        <a:rPr lang="en-US" sz="1800" dirty="0" smtClean="0"/>
                        <a:t>1500 - 2500</a:t>
                      </a:r>
                      <a:endParaRPr lang="en-US" sz="1800" dirty="0"/>
                    </a:p>
                  </a:txBody>
                  <a:tcPr/>
                </a:tc>
                <a:tc>
                  <a:txBody>
                    <a:bodyPr/>
                    <a:lstStyle/>
                    <a:p>
                      <a:pPr algn="ctr"/>
                      <a:r>
                        <a:rPr lang="en-US" dirty="0" smtClean="0"/>
                        <a:t>Gentle right</a:t>
                      </a:r>
                      <a:endParaRPr lang="en-US" dirty="0"/>
                    </a:p>
                  </a:txBody>
                  <a:tcPr/>
                </a:tc>
                <a:tc>
                  <a:txBody>
                    <a:bodyPr/>
                    <a:lstStyle/>
                    <a:p>
                      <a:pPr algn="ctr"/>
                      <a:r>
                        <a:rPr lang="en-US" sz="1800" dirty="0" smtClean="0"/>
                        <a:t>127</a:t>
                      </a:r>
                      <a:endParaRPr lang="en-US" sz="1800" dirty="0"/>
                    </a:p>
                  </a:txBody>
                  <a:tcPr/>
                </a:tc>
                <a:tc>
                  <a:txBody>
                    <a:bodyPr/>
                    <a:lstStyle/>
                    <a:p>
                      <a:pPr algn="ctr"/>
                      <a:r>
                        <a:rPr lang="en-US" sz="1800" dirty="0" smtClean="0"/>
                        <a:t>107</a:t>
                      </a:r>
                      <a:endParaRPr lang="en-US" sz="1800" dirty="0"/>
                    </a:p>
                  </a:txBody>
                  <a:tcPr/>
                </a:tc>
              </a:tr>
              <a:tr h="373592">
                <a:tc>
                  <a:txBody>
                    <a:bodyPr/>
                    <a:lstStyle/>
                    <a:p>
                      <a:pPr algn="ctr"/>
                      <a:r>
                        <a:rPr lang="en-US" sz="1800" dirty="0" smtClean="0"/>
                        <a:t>2500 – 3500</a:t>
                      </a:r>
                      <a:endParaRPr lang="en-US" sz="1800" dirty="0"/>
                    </a:p>
                  </a:txBody>
                  <a:tcPr/>
                </a:tc>
                <a:tc>
                  <a:txBody>
                    <a:bodyPr/>
                    <a:lstStyle/>
                    <a:p>
                      <a:pPr algn="ctr"/>
                      <a:r>
                        <a:rPr lang="en-US" dirty="0" smtClean="0"/>
                        <a:t>Straight</a:t>
                      </a:r>
                    </a:p>
                  </a:txBody>
                  <a:tcPr/>
                </a:tc>
                <a:tc>
                  <a:txBody>
                    <a:bodyPr/>
                    <a:lstStyle/>
                    <a:p>
                      <a:pPr algn="ctr"/>
                      <a:r>
                        <a:rPr lang="en-US" sz="1800" dirty="0" smtClean="0"/>
                        <a:t>127</a:t>
                      </a:r>
                      <a:endParaRPr lang="en-US" sz="1800" dirty="0"/>
                    </a:p>
                  </a:txBody>
                  <a:tcPr/>
                </a:tc>
                <a:tc>
                  <a:txBody>
                    <a:bodyPr/>
                    <a:lstStyle/>
                    <a:p>
                      <a:pPr algn="ctr"/>
                      <a:r>
                        <a:rPr lang="en-US" sz="1800" dirty="0" smtClean="0"/>
                        <a:t>127</a:t>
                      </a:r>
                      <a:endParaRPr lang="en-US" sz="1800" dirty="0"/>
                    </a:p>
                  </a:txBody>
                  <a:tcPr/>
                </a:tc>
              </a:tr>
              <a:tr h="373592">
                <a:tc>
                  <a:txBody>
                    <a:bodyPr/>
                    <a:lstStyle/>
                    <a:p>
                      <a:pPr algn="ctr"/>
                      <a:r>
                        <a:rPr lang="en-US" sz="1800" dirty="0" smtClean="0"/>
                        <a:t>3500 – 4500</a:t>
                      </a:r>
                      <a:endParaRPr lang="en-US" sz="1800" dirty="0"/>
                    </a:p>
                  </a:txBody>
                  <a:tcPr/>
                </a:tc>
                <a:tc>
                  <a:txBody>
                    <a:bodyPr/>
                    <a:lstStyle/>
                    <a:p>
                      <a:pPr algn="ctr"/>
                      <a:r>
                        <a:rPr lang="en-US" dirty="0" smtClean="0"/>
                        <a:t>Straight</a:t>
                      </a:r>
                      <a:endParaRPr lang="en-US" dirty="0"/>
                    </a:p>
                  </a:txBody>
                  <a:tcPr/>
                </a:tc>
                <a:tc>
                  <a:txBody>
                    <a:bodyPr/>
                    <a:lstStyle/>
                    <a:p>
                      <a:pPr algn="ctr"/>
                      <a:r>
                        <a:rPr lang="en-US" sz="1800" dirty="0" smtClean="0"/>
                        <a:t>127</a:t>
                      </a:r>
                      <a:endParaRPr lang="en-US" sz="1800" dirty="0"/>
                    </a:p>
                  </a:txBody>
                  <a:tcPr/>
                </a:tc>
                <a:tc>
                  <a:txBody>
                    <a:bodyPr/>
                    <a:lstStyle/>
                    <a:p>
                      <a:pPr algn="ctr"/>
                      <a:r>
                        <a:rPr lang="en-US" sz="1800" dirty="0" smtClean="0"/>
                        <a:t>127</a:t>
                      </a:r>
                      <a:endParaRPr lang="en-US" sz="1800" dirty="0"/>
                    </a:p>
                  </a:txBody>
                  <a:tcPr/>
                </a:tc>
              </a:tr>
              <a:tr h="373592">
                <a:tc>
                  <a:txBody>
                    <a:bodyPr/>
                    <a:lstStyle/>
                    <a:p>
                      <a:pPr algn="ctr"/>
                      <a:r>
                        <a:rPr lang="en-US" sz="1800" dirty="0" smtClean="0"/>
                        <a:t>4500 – 5500</a:t>
                      </a:r>
                      <a:endParaRPr lang="en-US" sz="1800" dirty="0"/>
                    </a:p>
                  </a:txBody>
                  <a:tcPr/>
                </a:tc>
                <a:tc>
                  <a:txBody>
                    <a:bodyPr/>
                    <a:lstStyle/>
                    <a:p>
                      <a:pPr algn="ctr"/>
                      <a:r>
                        <a:rPr lang="en-US" dirty="0" smtClean="0"/>
                        <a:t>Gentle left</a:t>
                      </a:r>
                      <a:endParaRPr lang="en-US" dirty="0"/>
                    </a:p>
                  </a:txBody>
                  <a:tcPr/>
                </a:tc>
                <a:tc>
                  <a:txBody>
                    <a:bodyPr/>
                    <a:lstStyle/>
                    <a:p>
                      <a:pPr algn="ctr"/>
                      <a:r>
                        <a:rPr lang="en-US" sz="1800" dirty="0" smtClean="0"/>
                        <a:t>107</a:t>
                      </a:r>
                      <a:endParaRPr lang="en-US" sz="1800" dirty="0"/>
                    </a:p>
                  </a:txBody>
                  <a:tcPr/>
                </a:tc>
                <a:tc>
                  <a:txBody>
                    <a:bodyPr/>
                    <a:lstStyle/>
                    <a:p>
                      <a:pPr algn="ctr"/>
                      <a:r>
                        <a:rPr lang="en-US" sz="1800" dirty="0" smtClean="0"/>
                        <a:t>127</a:t>
                      </a:r>
                      <a:endParaRPr lang="en-US" sz="1800" dirty="0"/>
                    </a:p>
                  </a:txBody>
                  <a:tcPr/>
                </a:tc>
              </a:tr>
              <a:tr h="373592">
                <a:tc>
                  <a:txBody>
                    <a:bodyPr/>
                    <a:lstStyle/>
                    <a:p>
                      <a:pPr algn="ctr"/>
                      <a:r>
                        <a:rPr lang="en-US" sz="1800" dirty="0" smtClean="0"/>
                        <a:t>5500 – 6500</a:t>
                      </a:r>
                      <a:endParaRPr lang="en-US" sz="1800" dirty="0"/>
                    </a:p>
                  </a:txBody>
                  <a:tcPr/>
                </a:tc>
                <a:tc>
                  <a:txBody>
                    <a:bodyPr/>
                    <a:lstStyle/>
                    <a:p>
                      <a:pPr algn="ctr"/>
                      <a:r>
                        <a:rPr lang="en-US" dirty="0" smtClean="0"/>
                        <a:t>Medium left</a:t>
                      </a:r>
                      <a:endParaRPr lang="en-US" dirty="0"/>
                    </a:p>
                  </a:txBody>
                  <a:tcPr/>
                </a:tc>
                <a:tc>
                  <a:txBody>
                    <a:bodyPr/>
                    <a:lstStyle/>
                    <a:p>
                      <a:pPr algn="ctr"/>
                      <a:r>
                        <a:rPr lang="en-US" sz="1800" dirty="0" smtClean="0"/>
                        <a:t>87</a:t>
                      </a:r>
                      <a:endParaRPr lang="en-US" sz="1800" dirty="0"/>
                    </a:p>
                  </a:txBody>
                  <a:tcPr/>
                </a:tc>
                <a:tc>
                  <a:txBody>
                    <a:bodyPr/>
                    <a:lstStyle/>
                    <a:p>
                      <a:pPr algn="ctr"/>
                      <a:r>
                        <a:rPr lang="en-US" sz="1800" dirty="0" smtClean="0"/>
                        <a:t>127</a:t>
                      </a:r>
                      <a:endParaRPr lang="en-US" sz="1800" dirty="0"/>
                    </a:p>
                  </a:txBody>
                  <a:tcPr/>
                </a:tc>
              </a:tr>
              <a:tr h="373592">
                <a:tc>
                  <a:txBody>
                    <a:bodyPr/>
                    <a:lstStyle/>
                    <a:p>
                      <a:pPr algn="ctr"/>
                      <a:r>
                        <a:rPr lang="en-US" sz="1800" dirty="0" smtClean="0"/>
                        <a:t>&gt; 6500</a:t>
                      </a:r>
                      <a:endParaRPr lang="en-US" sz="1800" dirty="0"/>
                    </a:p>
                  </a:txBody>
                  <a:tcPr/>
                </a:tc>
                <a:tc>
                  <a:txBody>
                    <a:bodyPr/>
                    <a:lstStyle/>
                    <a:p>
                      <a:pPr algn="ctr"/>
                      <a:r>
                        <a:rPr lang="en-US" dirty="0" smtClean="0"/>
                        <a:t>Sharp left</a:t>
                      </a:r>
                      <a:endParaRPr lang="en-US" dirty="0"/>
                    </a:p>
                  </a:txBody>
                  <a:tcPr/>
                </a:tc>
                <a:tc>
                  <a:txBody>
                    <a:bodyPr/>
                    <a:lstStyle/>
                    <a:p>
                      <a:pPr algn="ctr"/>
                      <a:r>
                        <a:rPr lang="en-US" sz="1800" dirty="0" smtClean="0"/>
                        <a:t>67</a:t>
                      </a:r>
                      <a:endParaRPr lang="en-US" sz="1800" dirty="0"/>
                    </a:p>
                  </a:txBody>
                  <a:tcPr/>
                </a:tc>
                <a:tc>
                  <a:txBody>
                    <a:bodyPr/>
                    <a:lstStyle/>
                    <a:p>
                      <a:pPr algn="ctr"/>
                      <a:r>
                        <a:rPr lang="en-US" sz="1800" dirty="0" smtClean="0"/>
                        <a:t>127</a:t>
                      </a:r>
                      <a:endParaRPr lang="en-US" sz="1800" dirty="0"/>
                    </a:p>
                  </a:txBody>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Rectangle 6"/>
          <p:cNvSpPr>
            <a:spLocks noChangeArrowheads="1"/>
          </p:cNvSpPr>
          <p:nvPr/>
        </p:nvSpPr>
        <p:spPr bwMode="auto">
          <a:xfrm>
            <a:off x="-2" y="431800"/>
            <a:ext cx="9144002" cy="1435100"/>
          </a:xfrm>
          <a:prstGeom prst="rect">
            <a:avLst/>
          </a:prstGeom>
          <a:noFill/>
          <a:ln w="9525">
            <a:noFill/>
            <a:miter lim="800000"/>
            <a:headEnd/>
            <a:tailEnd/>
          </a:ln>
        </p:spPr>
        <p:txBody>
          <a:bodyPr/>
          <a:lstStyle/>
          <a:p>
            <a:pPr marL="228600" indent="-228600">
              <a:spcBef>
                <a:spcPct val="20000"/>
              </a:spcBef>
              <a:tabLst>
                <a:tab pos="228600" algn="l"/>
              </a:tabLst>
            </a:pPr>
            <a:r>
              <a:rPr lang="en-US" sz="2000" b="1" u="sng" dirty="0" smtClean="0">
                <a:solidFill>
                  <a:schemeClr val="accent2"/>
                </a:solidFill>
              </a:rPr>
              <a:t>Navigating a robot using QTR-8RC sensor values</a:t>
            </a:r>
          </a:p>
          <a:p>
            <a:pPr>
              <a:spcBef>
                <a:spcPct val="20000"/>
              </a:spcBef>
              <a:tabLst>
                <a:tab pos="342900" algn="l"/>
              </a:tabLst>
            </a:pPr>
            <a:r>
              <a:rPr lang="en-US" sz="2000" dirty="0" smtClean="0">
                <a:solidFill>
                  <a:schemeClr val="accent2"/>
                </a:solidFill>
              </a:rPr>
              <a:t>Once the sensor number has been calculated, motor speeds can be adjusted as follows.  The exact motor speeds for best performance may need to be adjusted during testing on the track.</a:t>
            </a:r>
          </a:p>
        </p:txBody>
      </p:sp>
      <p:sp>
        <p:nvSpPr>
          <p:cNvPr id="7" name="Slide Number Placeholder 5"/>
          <p:cNvSpPr txBox="1">
            <a:spLocks/>
          </p:cNvSpPr>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5746-1570-4B39-AAC5-F427209A61A3}" type="slidenum">
              <a:rPr kumimoji="0" lang="en-US" sz="18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8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9"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Arduino-BOT </a:t>
            </a:r>
            <a:r>
              <a:rPr lang="en-US" dirty="0">
                <a:solidFill>
                  <a:schemeClr val="accent2"/>
                </a:solidFill>
                <a:cs typeface="Times New Roman" pitchFamily="18" charset="0"/>
              </a:rPr>
              <a:t>Lecture </a:t>
            </a:r>
            <a:r>
              <a:rPr lang="en-US" dirty="0" smtClean="0">
                <a:solidFill>
                  <a:schemeClr val="accent2"/>
                </a:solidFill>
                <a:cs typeface="Times New Roman" pitchFamily="18" charset="0"/>
              </a:rPr>
              <a:t>#5      </a:t>
            </a:r>
            <a:r>
              <a:rPr lang="en-US" dirty="0">
                <a:solidFill>
                  <a:schemeClr val="accent2"/>
                </a:solidFill>
                <a:cs typeface="Times New Roman" pitchFamily="18" charset="0"/>
              </a:rPr>
              <a:t>EGR 120 – Introduction to Engineering</a:t>
            </a:r>
            <a:endParaRPr lang="en-US" sz="3600" dirty="0"/>
          </a:p>
        </p:txBody>
      </p:sp>
      <p:sp>
        <p:nvSpPr>
          <p:cNvPr id="11" name="Rectangle 10"/>
          <p:cNvSpPr/>
          <p:nvPr/>
        </p:nvSpPr>
        <p:spPr>
          <a:xfrm>
            <a:off x="133350" y="1928843"/>
            <a:ext cx="6838950" cy="4154984"/>
          </a:xfrm>
          <a:prstGeom prst="rect">
            <a:avLst/>
          </a:prstGeom>
          <a:ln w="28575">
            <a:solidFill>
              <a:schemeClr val="accent6"/>
            </a:solidFill>
          </a:ln>
        </p:spPr>
        <p:txBody>
          <a:bodyPr wrap="square">
            <a:spAutoFit/>
          </a:bodyPr>
          <a:lstStyle/>
          <a:p>
            <a:r>
              <a:rPr lang="en-US" dirty="0" smtClean="0"/>
              <a:t> if (</a:t>
            </a:r>
            <a:r>
              <a:rPr lang="en-US" dirty="0" err="1" smtClean="0"/>
              <a:t>sensorNumber</a:t>
            </a:r>
            <a:r>
              <a:rPr lang="en-US" dirty="0" smtClean="0"/>
              <a:t> == 0)  // sharp right</a:t>
            </a:r>
          </a:p>
          <a:p>
            <a:r>
              <a:rPr lang="en-US" dirty="0" smtClean="0"/>
              <a:t>  {</a:t>
            </a:r>
          </a:p>
          <a:p>
            <a:r>
              <a:rPr lang="en-US" dirty="0" smtClean="0"/>
              <a:t>    qik.setM0Speed(127);</a:t>
            </a:r>
          </a:p>
          <a:p>
            <a:r>
              <a:rPr lang="en-US" dirty="0" smtClean="0"/>
              <a:t>    qik.setM1Speed(57);</a:t>
            </a:r>
          </a:p>
          <a:p>
            <a:r>
              <a:rPr lang="en-US" dirty="0" smtClean="0"/>
              <a:t>  }</a:t>
            </a:r>
          </a:p>
          <a:p>
            <a:r>
              <a:rPr lang="en-US" dirty="0" smtClean="0"/>
              <a:t>  else if (</a:t>
            </a:r>
            <a:r>
              <a:rPr lang="en-US" dirty="0" err="1" smtClean="0"/>
              <a:t>sensorNumber</a:t>
            </a:r>
            <a:r>
              <a:rPr lang="en-US" dirty="0" smtClean="0"/>
              <a:t> == 1) // medium right</a:t>
            </a:r>
          </a:p>
          <a:p>
            <a:r>
              <a:rPr lang="en-US" dirty="0" smtClean="0"/>
              <a:t> {</a:t>
            </a:r>
          </a:p>
          <a:p>
            <a:r>
              <a:rPr lang="en-US" dirty="0" smtClean="0"/>
              <a:t>    qik.setM0Speed(127);</a:t>
            </a:r>
          </a:p>
          <a:p>
            <a:r>
              <a:rPr lang="en-US" dirty="0" smtClean="0"/>
              <a:t>    qik.setM1Speed(77);</a:t>
            </a:r>
          </a:p>
          <a:p>
            <a:r>
              <a:rPr lang="en-US" dirty="0" smtClean="0"/>
              <a:t>  }</a:t>
            </a:r>
          </a:p>
          <a:p>
            <a:r>
              <a:rPr lang="en-US" dirty="0" smtClean="0"/>
              <a:t>// etc</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1" y="431800"/>
            <a:ext cx="6867525" cy="3616325"/>
          </a:xfrm>
          <a:prstGeom prst="rect">
            <a:avLst/>
          </a:prstGeom>
          <a:noFill/>
          <a:ln w="9525">
            <a:noFill/>
            <a:miter lim="800000"/>
            <a:headEnd/>
            <a:tailEnd/>
          </a:ln>
        </p:spPr>
        <p:txBody>
          <a:bodyPr/>
          <a:lstStyle/>
          <a:p>
            <a:pPr>
              <a:spcBef>
                <a:spcPct val="20000"/>
              </a:spcBef>
              <a:tabLst>
                <a:tab pos="228600" algn="l"/>
              </a:tabLst>
            </a:pPr>
            <a:r>
              <a:rPr lang="en-US" sz="2200" b="1" u="sng" dirty="0" smtClean="0">
                <a:solidFill>
                  <a:schemeClr val="accent2"/>
                </a:solidFill>
              </a:rPr>
              <a:t>Infrared Applications</a:t>
            </a:r>
            <a:endParaRPr lang="en-US" sz="2200" b="1" dirty="0">
              <a:solidFill>
                <a:schemeClr val="accent2"/>
              </a:solidFill>
            </a:endParaRPr>
          </a:p>
          <a:p>
            <a:pPr>
              <a:spcBef>
                <a:spcPct val="20000"/>
              </a:spcBef>
              <a:tabLst>
                <a:tab pos="228600" algn="l"/>
              </a:tabLst>
            </a:pPr>
            <a:r>
              <a:rPr lang="en-US" sz="2200" dirty="0" smtClean="0">
                <a:solidFill>
                  <a:schemeClr val="accent2"/>
                </a:solidFill>
              </a:rPr>
              <a:t>Infrared (IR) technology is used widely today with applications such as:</a:t>
            </a:r>
          </a:p>
          <a:p>
            <a:pPr marL="228600" indent="-228600">
              <a:spcBef>
                <a:spcPct val="20000"/>
              </a:spcBef>
              <a:buFont typeface="Arial" pitchFamily="34" charset="0"/>
              <a:buChar char="•"/>
              <a:tabLst>
                <a:tab pos="228600" algn="l"/>
              </a:tabLst>
            </a:pPr>
            <a:r>
              <a:rPr lang="en-US" sz="2200" dirty="0" smtClean="0">
                <a:solidFill>
                  <a:schemeClr val="accent2"/>
                </a:solidFill>
              </a:rPr>
              <a:t>Remote control of TV and other electronic devices</a:t>
            </a:r>
          </a:p>
          <a:p>
            <a:pPr marL="228600" indent="-228600">
              <a:spcBef>
                <a:spcPct val="20000"/>
              </a:spcBef>
              <a:buFont typeface="Arial" pitchFamily="34" charset="0"/>
              <a:buChar char="•"/>
              <a:tabLst>
                <a:tab pos="228600" algn="l"/>
              </a:tabLst>
            </a:pPr>
            <a:r>
              <a:rPr lang="en-US" sz="2200" dirty="0" smtClean="0">
                <a:solidFill>
                  <a:schemeClr val="accent2"/>
                </a:solidFill>
              </a:rPr>
              <a:t>Remote control of environmental systems and computers</a:t>
            </a:r>
          </a:p>
          <a:p>
            <a:pPr marL="228600" indent="-228600">
              <a:spcBef>
                <a:spcPct val="20000"/>
              </a:spcBef>
              <a:buFont typeface="Arial" pitchFamily="34" charset="0"/>
              <a:buChar char="•"/>
              <a:tabLst>
                <a:tab pos="228600" algn="l"/>
              </a:tabLst>
            </a:pPr>
            <a:r>
              <a:rPr lang="en-US" sz="2200" dirty="0" smtClean="0">
                <a:solidFill>
                  <a:schemeClr val="accent2"/>
                </a:solidFill>
              </a:rPr>
              <a:t>Operation of information kiosks and talking signs</a:t>
            </a:r>
          </a:p>
          <a:p>
            <a:pPr marL="228600" indent="-228600">
              <a:spcBef>
                <a:spcPct val="20000"/>
              </a:spcBef>
              <a:buFont typeface="Arial" pitchFamily="34" charset="0"/>
              <a:buChar char="•"/>
              <a:tabLst>
                <a:tab pos="228600" algn="l"/>
              </a:tabLst>
            </a:pPr>
            <a:r>
              <a:rPr lang="en-US" sz="2200" dirty="0" smtClean="0">
                <a:solidFill>
                  <a:schemeClr val="accent2"/>
                </a:solidFill>
              </a:rPr>
              <a:t>Remote temperature sensing</a:t>
            </a:r>
          </a:p>
          <a:p>
            <a:pPr marL="228600" indent="-228600">
              <a:spcBef>
                <a:spcPct val="20000"/>
              </a:spcBef>
              <a:buFont typeface="Arial" pitchFamily="34" charset="0"/>
              <a:buChar char="•"/>
              <a:tabLst>
                <a:tab pos="228600" algn="l"/>
              </a:tabLst>
            </a:pPr>
            <a:r>
              <a:rPr lang="en-US" sz="2200" dirty="0" smtClean="0">
                <a:solidFill>
                  <a:schemeClr val="accent2"/>
                </a:solidFill>
              </a:rPr>
              <a:t>Night vision devices with infrared illumination</a:t>
            </a:r>
          </a:p>
          <a:p>
            <a:pPr marL="228600" indent="-228600">
              <a:spcBef>
                <a:spcPct val="20000"/>
              </a:spcBef>
              <a:buFont typeface="Arial" pitchFamily="34" charset="0"/>
              <a:buChar char="•"/>
              <a:tabLst>
                <a:tab pos="228600" algn="l"/>
              </a:tabLst>
            </a:pPr>
            <a:r>
              <a:rPr lang="en-US" sz="2200" dirty="0" smtClean="0">
                <a:solidFill>
                  <a:schemeClr val="accent2"/>
                </a:solidFill>
              </a:rPr>
              <a:t>Infrared imaging cameras detect heat loss or overheating</a:t>
            </a:r>
          </a:p>
        </p:txBody>
      </p:sp>
      <p:sp>
        <p:nvSpPr>
          <p:cNvPr id="7" name="Slide Number Placeholder 5"/>
          <p:cNvSpPr txBox="1">
            <a:spLocks/>
          </p:cNvSpPr>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5746-1570-4B39-AAC5-F427209A61A3}" type="slidenum">
              <a:rPr kumimoji="0" lang="en-US" sz="18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8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9"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Arduino-BOT </a:t>
            </a:r>
            <a:r>
              <a:rPr lang="en-US" dirty="0">
                <a:solidFill>
                  <a:schemeClr val="accent2"/>
                </a:solidFill>
                <a:cs typeface="Times New Roman" pitchFamily="18" charset="0"/>
              </a:rPr>
              <a:t>Lecture </a:t>
            </a:r>
            <a:r>
              <a:rPr lang="en-US" dirty="0" smtClean="0">
                <a:solidFill>
                  <a:schemeClr val="accent2"/>
                </a:solidFill>
                <a:cs typeface="Times New Roman" pitchFamily="18" charset="0"/>
              </a:rPr>
              <a:t>#5      </a:t>
            </a:r>
            <a:r>
              <a:rPr lang="en-US" dirty="0">
                <a:solidFill>
                  <a:schemeClr val="accent2"/>
                </a:solidFill>
                <a:cs typeface="Times New Roman" pitchFamily="18" charset="0"/>
              </a:rPr>
              <a:t>EGR 120 – Introduction to Engineering</a:t>
            </a:r>
            <a:endParaRPr lang="en-US" sz="3600" dirty="0"/>
          </a:p>
        </p:txBody>
      </p:sp>
      <p:pic>
        <p:nvPicPr>
          <p:cNvPr id="6" name="Picture 5" descr="220px-Toshiba_Remote_Control_CT-9863.jpg"/>
          <p:cNvPicPr>
            <a:picLocks noChangeAspect="1"/>
          </p:cNvPicPr>
          <p:nvPr/>
        </p:nvPicPr>
        <p:blipFill>
          <a:blip r:embed="rId2" cstate="print"/>
          <a:stretch>
            <a:fillRect/>
          </a:stretch>
        </p:blipFill>
        <p:spPr>
          <a:xfrm>
            <a:off x="7499069" y="4038600"/>
            <a:ext cx="1644931" cy="2190749"/>
          </a:xfrm>
          <a:prstGeom prst="rect">
            <a:avLst/>
          </a:prstGeom>
        </p:spPr>
      </p:pic>
      <p:pic>
        <p:nvPicPr>
          <p:cNvPr id="13314" name="Picture 2" descr="Stanley 49525 safety beam sensors CR-2142"/>
          <p:cNvPicPr>
            <a:picLocks noChangeAspect="1" noChangeArrowheads="1"/>
          </p:cNvPicPr>
          <p:nvPr/>
        </p:nvPicPr>
        <p:blipFill>
          <a:blip r:embed="rId3" cstate="print"/>
          <a:srcRect r="43217"/>
          <a:stretch>
            <a:fillRect/>
          </a:stretch>
        </p:blipFill>
        <p:spPr bwMode="auto">
          <a:xfrm>
            <a:off x="231775" y="4279423"/>
            <a:ext cx="1092200" cy="1587977"/>
          </a:xfrm>
          <a:prstGeom prst="rect">
            <a:avLst/>
          </a:prstGeom>
          <a:noFill/>
        </p:spPr>
      </p:pic>
      <p:sp>
        <p:nvSpPr>
          <p:cNvPr id="10" name="TextBox 9"/>
          <p:cNvSpPr txBox="1"/>
          <p:nvPr/>
        </p:nvSpPr>
        <p:spPr>
          <a:xfrm>
            <a:off x="0" y="5934670"/>
            <a:ext cx="1828799" cy="923330"/>
          </a:xfrm>
          <a:prstGeom prst="rect">
            <a:avLst/>
          </a:prstGeom>
          <a:noFill/>
        </p:spPr>
        <p:txBody>
          <a:bodyPr wrap="square" rtlCol="0">
            <a:spAutoFit/>
          </a:bodyPr>
          <a:lstStyle/>
          <a:p>
            <a:pPr algn="ctr"/>
            <a:r>
              <a:rPr lang="en-US" sz="1800" b="1" i="1" dirty="0" smtClean="0">
                <a:solidFill>
                  <a:schemeClr val="accent2"/>
                </a:solidFill>
              </a:rPr>
              <a:t>Stanley garage door IR safety beam sensor </a:t>
            </a:r>
            <a:endParaRPr lang="en-US" sz="1800" b="1" i="1" dirty="0">
              <a:solidFill>
                <a:schemeClr val="accent2"/>
              </a:solidFill>
            </a:endParaRPr>
          </a:p>
        </p:txBody>
      </p:sp>
      <p:sp>
        <p:nvSpPr>
          <p:cNvPr id="11" name="TextBox 10"/>
          <p:cNvSpPr txBox="1"/>
          <p:nvPr/>
        </p:nvSpPr>
        <p:spPr>
          <a:xfrm>
            <a:off x="7810500" y="6211669"/>
            <a:ext cx="1333500" cy="646331"/>
          </a:xfrm>
          <a:prstGeom prst="rect">
            <a:avLst/>
          </a:prstGeom>
          <a:noFill/>
        </p:spPr>
        <p:txBody>
          <a:bodyPr wrap="square" rtlCol="0">
            <a:spAutoFit/>
          </a:bodyPr>
          <a:lstStyle/>
          <a:p>
            <a:pPr algn="ctr"/>
            <a:r>
              <a:rPr lang="en-US" sz="1800" b="1" i="1" dirty="0" smtClean="0">
                <a:solidFill>
                  <a:schemeClr val="accent2"/>
                </a:solidFill>
              </a:rPr>
              <a:t>Toshiba TV remote</a:t>
            </a:r>
            <a:endParaRPr lang="en-US" sz="1800" b="1" i="1" dirty="0">
              <a:solidFill>
                <a:schemeClr val="accent2"/>
              </a:solidFill>
            </a:endParaRPr>
          </a:p>
        </p:txBody>
      </p:sp>
      <p:pic>
        <p:nvPicPr>
          <p:cNvPr id="13316" name="Picture 4" descr="CD-8161 Indoor/Outdoor Day/Night Infrared CCD High-Resolution Camera w/ 1/3&quot; CCD Sensor; 24-IR Bulbs, Universal bracket and 420 TVL High-Resolution Sensor"/>
          <p:cNvPicPr>
            <a:picLocks noChangeAspect="1" noChangeArrowheads="1"/>
          </p:cNvPicPr>
          <p:nvPr/>
        </p:nvPicPr>
        <p:blipFill>
          <a:blip r:embed="rId4" cstate="print"/>
          <a:srcRect/>
          <a:stretch>
            <a:fillRect/>
          </a:stretch>
        </p:blipFill>
        <p:spPr bwMode="auto">
          <a:xfrm>
            <a:off x="1649555" y="4419601"/>
            <a:ext cx="1754045" cy="1309688"/>
          </a:xfrm>
          <a:prstGeom prst="rect">
            <a:avLst/>
          </a:prstGeom>
          <a:noFill/>
        </p:spPr>
      </p:pic>
      <p:sp>
        <p:nvSpPr>
          <p:cNvPr id="12" name="TextBox 11"/>
          <p:cNvSpPr txBox="1"/>
          <p:nvPr/>
        </p:nvSpPr>
        <p:spPr>
          <a:xfrm>
            <a:off x="2066926" y="5934670"/>
            <a:ext cx="1181100" cy="923330"/>
          </a:xfrm>
          <a:prstGeom prst="rect">
            <a:avLst/>
          </a:prstGeom>
          <a:noFill/>
        </p:spPr>
        <p:txBody>
          <a:bodyPr wrap="square" rtlCol="0">
            <a:spAutoFit/>
          </a:bodyPr>
          <a:lstStyle/>
          <a:p>
            <a:pPr algn="ctr"/>
            <a:r>
              <a:rPr lang="en-US" sz="1800" b="1" i="1" dirty="0" smtClean="0">
                <a:solidFill>
                  <a:schemeClr val="accent2"/>
                </a:solidFill>
              </a:rPr>
              <a:t>IR night vision camera</a:t>
            </a:r>
            <a:endParaRPr lang="en-US" sz="1800" b="1" i="1" dirty="0">
              <a:solidFill>
                <a:schemeClr val="accent2"/>
              </a:solidFill>
            </a:endParaRPr>
          </a:p>
        </p:txBody>
      </p:sp>
      <p:pic>
        <p:nvPicPr>
          <p:cNvPr id="13318" name="Picture 6" descr="Fluke Ti27 thermal imager camera"/>
          <p:cNvPicPr>
            <a:picLocks noChangeAspect="1" noChangeArrowheads="1"/>
          </p:cNvPicPr>
          <p:nvPr/>
        </p:nvPicPr>
        <p:blipFill>
          <a:blip r:embed="rId5" cstate="print"/>
          <a:srcRect l="30222" r="32111"/>
          <a:stretch>
            <a:fillRect/>
          </a:stretch>
        </p:blipFill>
        <p:spPr bwMode="auto">
          <a:xfrm>
            <a:off x="3933825" y="4143375"/>
            <a:ext cx="1076325" cy="1752600"/>
          </a:xfrm>
          <a:prstGeom prst="rect">
            <a:avLst/>
          </a:prstGeom>
          <a:noFill/>
        </p:spPr>
      </p:pic>
      <p:sp>
        <p:nvSpPr>
          <p:cNvPr id="13" name="TextBox 12"/>
          <p:cNvSpPr txBox="1"/>
          <p:nvPr/>
        </p:nvSpPr>
        <p:spPr>
          <a:xfrm>
            <a:off x="3467099" y="5934670"/>
            <a:ext cx="2200275" cy="923330"/>
          </a:xfrm>
          <a:prstGeom prst="rect">
            <a:avLst/>
          </a:prstGeom>
          <a:noFill/>
        </p:spPr>
        <p:txBody>
          <a:bodyPr wrap="square" rtlCol="0">
            <a:spAutoFit/>
          </a:bodyPr>
          <a:lstStyle/>
          <a:p>
            <a:pPr algn="ctr"/>
            <a:r>
              <a:rPr lang="en-US" sz="1800" b="1" i="1" dirty="0" smtClean="0">
                <a:solidFill>
                  <a:schemeClr val="accent2"/>
                </a:solidFill>
              </a:rPr>
              <a:t>Fluke IR Building Diagnostics thermal imaging camera</a:t>
            </a:r>
            <a:endParaRPr lang="en-US" sz="1800" b="1" i="1" dirty="0">
              <a:solidFill>
                <a:schemeClr val="accent2"/>
              </a:solidFill>
            </a:endParaRPr>
          </a:p>
        </p:txBody>
      </p:sp>
      <p:pic>
        <p:nvPicPr>
          <p:cNvPr id="13320" name="Picture 8" descr="Bushnell 2.5x42 Night Vision Binoculars with Built-In IR"/>
          <p:cNvPicPr>
            <a:picLocks noChangeAspect="1" noChangeArrowheads="1"/>
          </p:cNvPicPr>
          <p:nvPr/>
        </p:nvPicPr>
        <p:blipFill>
          <a:blip r:embed="rId6" cstate="print"/>
          <a:srcRect t="14003" b="9098"/>
          <a:stretch>
            <a:fillRect/>
          </a:stretch>
        </p:blipFill>
        <p:spPr bwMode="auto">
          <a:xfrm>
            <a:off x="5489575" y="4219575"/>
            <a:ext cx="2006600" cy="1543050"/>
          </a:xfrm>
          <a:prstGeom prst="rect">
            <a:avLst/>
          </a:prstGeom>
          <a:noFill/>
        </p:spPr>
      </p:pic>
      <p:sp>
        <p:nvSpPr>
          <p:cNvPr id="15" name="TextBox 14"/>
          <p:cNvSpPr txBox="1"/>
          <p:nvPr/>
        </p:nvSpPr>
        <p:spPr>
          <a:xfrm>
            <a:off x="5829300" y="5934670"/>
            <a:ext cx="1362075" cy="923330"/>
          </a:xfrm>
          <a:prstGeom prst="rect">
            <a:avLst/>
          </a:prstGeom>
          <a:noFill/>
        </p:spPr>
        <p:txBody>
          <a:bodyPr wrap="square" rtlCol="0">
            <a:spAutoFit/>
          </a:bodyPr>
          <a:lstStyle/>
          <a:p>
            <a:pPr algn="ctr"/>
            <a:r>
              <a:rPr lang="en-US" sz="1800" b="1" i="1" dirty="0" smtClean="0">
                <a:solidFill>
                  <a:schemeClr val="accent2"/>
                </a:solidFill>
              </a:rPr>
              <a:t>Bushnell </a:t>
            </a:r>
          </a:p>
          <a:p>
            <a:pPr algn="ctr"/>
            <a:r>
              <a:rPr lang="en-US" sz="1800" b="1" i="1" dirty="0" smtClean="0">
                <a:solidFill>
                  <a:schemeClr val="accent2"/>
                </a:solidFill>
              </a:rPr>
              <a:t>night vision binoculars</a:t>
            </a:r>
            <a:endParaRPr lang="en-US" sz="1800" b="1" i="1" dirty="0">
              <a:solidFill>
                <a:schemeClr val="accent2"/>
              </a:solidFill>
            </a:endParaRPr>
          </a:p>
        </p:txBody>
      </p:sp>
      <p:pic>
        <p:nvPicPr>
          <p:cNvPr id="13322" name="Picture 10" descr="http://b.pololu-files.com/picture/0J620.250.jpg?7bfea86f0f798e4cb48dba676012ea93"/>
          <p:cNvPicPr>
            <a:picLocks noChangeAspect="1" noChangeArrowheads="1"/>
          </p:cNvPicPr>
          <p:nvPr/>
        </p:nvPicPr>
        <p:blipFill>
          <a:blip r:embed="rId7" cstate="print"/>
          <a:srcRect/>
          <a:stretch>
            <a:fillRect/>
          </a:stretch>
        </p:blipFill>
        <p:spPr bwMode="auto">
          <a:xfrm>
            <a:off x="6762750" y="476250"/>
            <a:ext cx="2381250" cy="1905000"/>
          </a:xfrm>
          <a:prstGeom prst="rect">
            <a:avLst/>
          </a:prstGeom>
          <a:noFill/>
        </p:spPr>
      </p:pic>
      <p:sp>
        <p:nvSpPr>
          <p:cNvPr id="17" name="TextBox 16"/>
          <p:cNvSpPr txBox="1"/>
          <p:nvPr/>
        </p:nvSpPr>
        <p:spPr>
          <a:xfrm>
            <a:off x="7086600" y="2315170"/>
            <a:ext cx="1819275" cy="923330"/>
          </a:xfrm>
          <a:prstGeom prst="rect">
            <a:avLst/>
          </a:prstGeom>
          <a:noFill/>
        </p:spPr>
        <p:txBody>
          <a:bodyPr wrap="square" rtlCol="0">
            <a:spAutoFit/>
          </a:bodyPr>
          <a:lstStyle/>
          <a:p>
            <a:pPr algn="ctr"/>
            <a:r>
              <a:rPr lang="en-US" sz="1800" b="1" i="1" dirty="0" smtClean="0">
                <a:solidFill>
                  <a:schemeClr val="accent2"/>
                </a:solidFill>
              </a:rPr>
              <a:t>Array of 8 IR sensors for line following</a:t>
            </a:r>
            <a:endParaRPr lang="en-US" sz="1800" b="1" i="1" dirty="0">
              <a:solidFill>
                <a:schemeClr val="accent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p:cNvSpPr>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5746-1570-4B39-AAC5-F427209A61A3}" type="slidenum">
              <a:rPr kumimoji="0" lang="en-US" sz="18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8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9"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Arduino-BOT </a:t>
            </a:r>
            <a:r>
              <a:rPr lang="en-US" dirty="0">
                <a:solidFill>
                  <a:schemeClr val="accent2"/>
                </a:solidFill>
                <a:cs typeface="Times New Roman" pitchFamily="18" charset="0"/>
              </a:rPr>
              <a:t>Lecture </a:t>
            </a:r>
            <a:r>
              <a:rPr lang="en-US" dirty="0" smtClean="0">
                <a:solidFill>
                  <a:schemeClr val="accent2"/>
                </a:solidFill>
                <a:cs typeface="Times New Roman" pitchFamily="18" charset="0"/>
              </a:rPr>
              <a:t>#5      </a:t>
            </a:r>
            <a:r>
              <a:rPr lang="en-US" dirty="0">
                <a:solidFill>
                  <a:schemeClr val="accent2"/>
                </a:solidFill>
                <a:cs typeface="Times New Roman" pitchFamily="18" charset="0"/>
              </a:rPr>
              <a:t>EGR 120 – Introduction to Engineering</a:t>
            </a:r>
            <a:endParaRPr lang="en-US" sz="3600" dirty="0"/>
          </a:p>
        </p:txBody>
      </p:sp>
      <p:pic>
        <p:nvPicPr>
          <p:cNvPr id="1026" name="Picture 2"/>
          <p:cNvPicPr>
            <a:picLocks noChangeAspect="1" noChangeArrowheads="1"/>
          </p:cNvPicPr>
          <p:nvPr/>
        </p:nvPicPr>
        <p:blipFill>
          <a:blip r:embed="rId2" cstate="print"/>
          <a:srcRect/>
          <a:stretch>
            <a:fillRect/>
          </a:stretch>
        </p:blipFill>
        <p:spPr bwMode="auto">
          <a:xfrm>
            <a:off x="990600" y="2488222"/>
            <a:ext cx="7353300" cy="4100879"/>
          </a:xfrm>
          <a:prstGeom prst="rect">
            <a:avLst/>
          </a:prstGeom>
          <a:noFill/>
          <a:ln w="9525">
            <a:noFill/>
            <a:miter lim="800000"/>
            <a:headEnd/>
            <a:tailEnd/>
          </a:ln>
        </p:spPr>
      </p:pic>
      <p:sp>
        <p:nvSpPr>
          <p:cNvPr id="10" name="Rectangle 9"/>
          <p:cNvSpPr/>
          <p:nvPr/>
        </p:nvSpPr>
        <p:spPr>
          <a:xfrm>
            <a:off x="0" y="6519446"/>
            <a:ext cx="8064500" cy="338554"/>
          </a:xfrm>
          <a:prstGeom prst="rect">
            <a:avLst/>
          </a:prstGeom>
        </p:spPr>
        <p:txBody>
          <a:bodyPr wrap="square">
            <a:spAutoFit/>
          </a:bodyPr>
          <a:lstStyle/>
          <a:p>
            <a:r>
              <a:rPr lang="en-US" sz="1600" dirty="0" smtClean="0"/>
              <a:t>Reference:  </a:t>
            </a:r>
            <a:r>
              <a:rPr lang="en-US" sz="1600" b="1" i="1" dirty="0" smtClean="0">
                <a:solidFill>
                  <a:schemeClr val="accent2"/>
                </a:solidFill>
              </a:rPr>
              <a:t>http://en.wikipedia.org/wiki/Infrared</a:t>
            </a:r>
            <a:endParaRPr lang="en-US" sz="1600" b="1" i="1" dirty="0">
              <a:solidFill>
                <a:schemeClr val="accent2"/>
              </a:solidFill>
            </a:endParaRPr>
          </a:p>
        </p:txBody>
      </p:sp>
      <p:sp>
        <p:nvSpPr>
          <p:cNvPr id="11" name="Rectangle 10"/>
          <p:cNvSpPr/>
          <p:nvPr/>
        </p:nvSpPr>
        <p:spPr>
          <a:xfrm>
            <a:off x="0" y="452735"/>
            <a:ext cx="9144000" cy="2123658"/>
          </a:xfrm>
          <a:prstGeom prst="rect">
            <a:avLst/>
          </a:prstGeom>
        </p:spPr>
        <p:txBody>
          <a:bodyPr wrap="square">
            <a:spAutoFit/>
          </a:bodyPr>
          <a:lstStyle/>
          <a:p>
            <a:r>
              <a:rPr lang="en-US" sz="2200" b="1" u="sng" dirty="0" smtClean="0">
                <a:solidFill>
                  <a:schemeClr val="accent2"/>
                </a:solidFill>
              </a:rPr>
              <a:t>Infrared Light</a:t>
            </a:r>
          </a:p>
          <a:p>
            <a:r>
              <a:rPr lang="en-US" sz="2200" dirty="0" smtClean="0">
                <a:solidFill>
                  <a:schemeClr val="accent2"/>
                </a:solidFill>
              </a:rPr>
              <a:t>The table below shows the wavelength for different types of light.  Note that infrared light is not in the visible spectrum.  This means that:</a:t>
            </a:r>
          </a:p>
          <a:p>
            <a:pPr marL="228600" indent="-228600">
              <a:buFont typeface="Arial" pitchFamily="34" charset="0"/>
              <a:buChar char="•"/>
            </a:pPr>
            <a:r>
              <a:rPr lang="en-US" sz="2200" b="1" i="1" dirty="0" smtClean="0">
                <a:solidFill>
                  <a:schemeClr val="accent2"/>
                </a:solidFill>
              </a:rPr>
              <a:t>We cannot see the light used to navigate with infrared sensors.</a:t>
            </a:r>
          </a:p>
          <a:p>
            <a:pPr marL="228600" indent="-228600">
              <a:buFont typeface="Arial" pitchFamily="34" charset="0"/>
              <a:buChar char="•"/>
            </a:pPr>
            <a:r>
              <a:rPr lang="en-US" sz="2200" b="1" i="1" dirty="0" smtClean="0">
                <a:solidFill>
                  <a:schemeClr val="accent2"/>
                </a:solidFill>
              </a:rPr>
              <a:t>The infrared sensors do not depend on visible light, so the robots navigating with infrared sensors work just as well in the dark!</a:t>
            </a:r>
            <a:endParaRPr lang="en-US" sz="2200" b="1" i="1" dirty="0">
              <a:solidFill>
                <a:schemeClr val="accent2"/>
              </a:solidFill>
            </a:endParaRPr>
          </a:p>
        </p:txBody>
      </p:sp>
      <p:sp>
        <p:nvSpPr>
          <p:cNvPr id="12" name="Rectangle 11"/>
          <p:cNvSpPr/>
          <p:nvPr/>
        </p:nvSpPr>
        <p:spPr>
          <a:xfrm>
            <a:off x="1009650" y="4733925"/>
            <a:ext cx="3257550" cy="8858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4"/>
          <p:cNvSpPr>
            <a:spLocks noChangeArrowheads="1"/>
          </p:cNvSpPr>
          <p:nvPr/>
        </p:nvSpPr>
        <p:spPr bwMode="auto">
          <a:xfrm>
            <a:off x="0" y="457200"/>
            <a:ext cx="9144000" cy="4051300"/>
          </a:xfrm>
          <a:prstGeom prst="rect">
            <a:avLst/>
          </a:prstGeom>
          <a:noFill/>
          <a:ln w="9525">
            <a:noFill/>
            <a:miter lim="800000"/>
            <a:headEnd/>
            <a:tailEnd/>
          </a:ln>
        </p:spPr>
        <p:txBody>
          <a:bodyPr/>
          <a:lstStyle/>
          <a:p>
            <a:pPr marL="228600" indent="-228600">
              <a:spcBef>
                <a:spcPct val="20000"/>
              </a:spcBef>
              <a:tabLst>
                <a:tab pos="228600" algn="l"/>
              </a:tabLst>
            </a:pPr>
            <a:r>
              <a:rPr lang="en-US" b="1" u="sng" dirty="0">
                <a:solidFill>
                  <a:schemeClr val="accent2"/>
                </a:solidFill>
              </a:rPr>
              <a:t>Infrared sensor circuits</a:t>
            </a:r>
            <a:endParaRPr lang="en-US" b="1" dirty="0">
              <a:solidFill>
                <a:schemeClr val="accent2"/>
              </a:solidFill>
            </a:endParaRPr>
          </a:p>
          <a:p>
            <a:pPr marL="228600" indent="-228600">
              <a:spcBef>
                <a:spcPct val="20000"/>
              </a:spcBef>
              <a:buFontTx/>
              <a:buChar char="•"/>
              <a:tabLst>
                <a:tab pos="228600" algn="l"/>
              </a:tabLst>
            </a:pPr>
            <a:r>
              <a:rPr lang="en-US" sz="2200" dirty="0">
                <a:solidFill>
                  <a:schemeClr val="accent2"/>
                </a:solidFill>
              </a:rPr>
              <a:t>The sensor circuit consists of an infrared </a:t>
            </a:r>
            <a:r>
              <a:rPr lang="en-US" sz="2200" dirty="0" smtClean="0">
                <a:solidFill>
                  <a:schemeClr val="accent2"/>
                </a:solidFill>
              </a:rPr>
              <a:t>LED </a:t>
            </a:r>
            <a:r>
              <a:rPr lang="en-US" sz="2200" dirty="0">
                <a:solidFill>
                  <a:schemeClr val="accent2"/>
                </a:solidFill>
              </a:rPr>
              <a:t>(transmitter) and a phototransistor mounted in a housing</a:t>
            </a:r>
            <a:r>
              <a:rPr lang="en-US" sz="2200" dirty="0" smtClean="0">
                <a:solidFill>
                  <a:schemeClr val="accent2"/>
                </a:solidFill>
              </a:rPr>
              <a:t>.  </a:t>
            </a:r>
            <a:endParaRPr lang="en-US" sz="2200" dirty="0">
              <a:solidFill>
                <a:schemeClr val="accent2"/>
              </a:solidFill>
            </a:endParaRPr>
          </a:p>
          <a:p>
            <a:pPr marL="228600" indent="-228600">
              <a:spcBef>
                <a:spcPct val="20000"/>
              </a:spcBef>
              <a:buFontTx/>
              <a:buChar char="•"/>
              <a:tabLst>
                <a:tab pos="228600" algn="l"/>
              </a:tabLst>
            </a:pPr>
            <a:r>
              <a:rPr lang="en-US" sz="2200" dirty="0">
                <a:solidFill>
                  <a:schemeClr val="accent2"/>
                </a:solidFill>
              </a:rPr>
              <a:t>The infrared diode shines a beam downward onto the track.</a:t>
            </a:r>
          </a:p>
          <a:p>
            <a:pPr marL="228600" indent="-228600">
              <a:spcBef>
                <a:spcPct val="20000"/>
              </a:spcBef>
              <a:buFontTx/>
              <a:buChar char="•"/>
              <a:tabLst>
                <a:tab pos="228600" algn="l"/>
              </a:tabLst>
            </a:pPr>
            <a:r>
              <a:rPr lang="en-US" sz="2200" dirty="0">
                <a:solidFill>
                  <a:schemeClr val="accent2"/>
                </a:solidFill>
              </a:rPr>
              <a:t>The beam bounces off the track and is received by a phototransistor (receiver).</a:t>
            </a:r>
          </a:p>
          <a:p>
            <a:pPr marL="228600" indent="-228600">
              <a:spcBef>
                <a:spcPct val="20000"/>
              </a:spcBef>
              <a:buFontTx/>
              <a:buChar char="•"/>
              <a:tabLst>
                <a:tab pos="228600" algn="l"/>
              </a:tabLst>
            </a:pPr>
            <a:r>
              <a:rPr lang="en-US" sz="2200" dirty="0">
                <a:solidFill>
                  <a:schemeClr val="accent2"/>
                </a:solidFill>
              </a:rPr>
              <a:t>The sensor circuit can detect the difference between light-colored surfaces and dark-colored surfaces by the amount of light that is reflected.</a:t>
            </a:r>
          </a:p>
        </p:txBody>
      </p:sp>
      <p:sp>
        <p:nvSpPr>
          <p:cNvPr id="4129" name="AutoShape 258"/>
          <p:cNvSpPr>
            <a:spLocks noChangeArrowheads="1"/>
          </p:cNvSpPr>
          <p:nvPr/>
        </p:nvSpPr>
        <p:spPr bwMode="auto">
          <a:xfrm>
            <a:off x="4692650" y="4284663"/>
            <a:ext cx="1522413" cy="1109662"/>
          </a:xfrm>
          <a:custGeom>
            <a:avLst/>
            <a:gdLst>
              <a:gd name="T0" fmla="*/ 12 w 21600"/>
              <a:gd name="T1" fmla="*/ 2 h 21600"/>
              <a:gd name="T2" fmla="*/ 7 w 21600"/>
              <a:gd name="T3" fmla="*/ 5 h 21600"/>
              <a:gd name="T4" fmla="*/ 2 w 21600"/>
              <a:gd name="T5" fmla="*/ 2 h 21600"/>
              <a:gd name="T6" fmla="*/ 7 w 21600"/>
              <a:gd name="T7" fmla="*/ 0 h 21600"/>
              <a:gd name="T8" fmla="*/ 0 60000 65536"/>
              <a:gd name="T9" fmla="*/ 0 60000 65536"/>
              <a:gd name="T10" fmla="*/ 0 60000 65536"/>
              <a:gd name="T11" fmla="*/ 0 60000 65536"/>
              <a:gd name="T12" fmla="*/ 4510 w 21600"/>
              <a:gd name="T13" fmla="*/ 4497 h 21600"/>
              <a:gd name="T14" fmla="*/ 17090 w 21600"/>
              <a:gd name="T15" fmla="*/ 1710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3366FF"/>
          </a:solidFill>
          <a:ln w="9525">
            <a:solidFill>
              <a:srgbClr val="000000"/>
            </a:solidFill>
            <a:miter lim="800000"/>
            <a:headEnd/>
            <a:tailEnd/>
          </a:ln>
        </p:spPr>
        <p:txBody>
          <a:bodyPr/>
          <a:lstStyle/>
          <a:p>
            <a:endParaRPr lang="en-US"/>
          </a:p>
        </p:txBody>
      </p:sp>
      <p:sp>
        <p:nvSpPr>
          <p:cNvPr id="4130" name="Oval 259"/>
          <p:cNvSpPr>
            <a:spLocks noChangeArrowheads="1"/>
          </p:cNvSpPr>
          <p:nvPr/>
        </p:nvSpPr>
        <p:spPr bwMode="auto">
          <a:xfrm>
            <a:off x="5327650" y="4424363"/>
            <a:ext cx="254000" cy="276225"/>
          </a:xfrm>
          <a:prstGeom prst="ellipse">
            <a:avLst/>
          </a:prstGeom>
          <a:solidFill>
            <a:srgbClr val="FFFFFF"/>
          </a:solidFill>
          <a:ln w="9525">
            <a:solidFill>
              <a:srgbClr val="000000"/>
            </a:solidFill>
            <a:round/>
            <a:headEnd/>
            <a:tailEnd/>
          </a:ln>
        </p:spPr>
        <p:txBody>
          <a:bodyPr/>
          <a:lstStyle/>
          <a:p>
            <a:endParaRPr lang="en-US"/>
          </a:p>
        </p:txBody>
      </p:sp>
      <p:sp>
        <p:nvSpPr>
          <p:cNvPr id="4131" name="Oval 260"/>
          <p:cNvSpPr>
            <a:spLocks noChangeArrowheads="1"/>
          </p:cNvSpPr>
          <p:nvPr/>
        </p:nvSpPr>
        <p:spPr bwMode="auto">
          <a:xfrm>
            <a:off x="5327650" y="4841875"/>
            <a:ext cx="254000" cy="276225"/>
          </a:xfrm>
          <a:prstGeom prst="ellipse">
            <a:avLst/>
          </a:prstGeom>
          <a:solidFill>
            <a:srgbClr val="FFFFFF"/>
          </a:solidFill>
          <a:ln w="9525">
            <a:solidFill>
              <a:srgbClr val="000000"/>
            </a:solidFill>
            <a:round/>
            <a:headEnd/>
            <a:tailEnd/>
          </a:ln>
        </p:spPr>
        <p:txBody>
          <a:bodyPr/>
          <a:lstStyle/>
          <a:p>
            <a:endParaRPr lang="en-US"/>
          </a:p>
        </p:txBody>
      </p:sp>
      <p:sp>
        <p:nvSpPr>
          <p:cNvPr id="4132" name="Rectangle 261"/>
          <p:cNvSpPr>
            <a:spLocks noChangeArrowheads="1"/>
          </p:cNvSpPr>
          <p:nvPr/>
        </p:nvSpPr>
        <p:spPr bwMode="auto">
          <a:xfrm>
            <a:off x="5327650" y="4564063"/>
            <a:ext cx="254000" cy="414337"/>
          </a:xfrm>
          <a:prstGeom prst="rect">
            <a:avLst/>
          </a:prstGeom>
          <a:solidFill>
            <a:srgbClr val="FFFFFF"/>
          </a:solidFill>
          <a:ln w="9525">
            <a:solidFill>
              <a:srgbClr val="FFFFFF"/>
            </a:solidFill>
            <a:miter lim="800000"/>
            <a:headEnd/>
            <a:tailEnd/>
          </a:ln>
        </p:spPr>
        <p:txBody>
          <a:bodyPr/>
          <a:lstStyle/>
          <a:p>
            <a:endParaRPr lang="en-US"/>
          </a:p>
        </p:txBody>
      </p:sp>
      <p:sp>
        <p:nvSpPr>
          <p:cNvPr id="4133" name="Rectangle 262"/>
          <p:cNvSpPr>
            <a:spLocks noChangeArrowheads="1"/>
          </p:cNvSpPr>
          <p:nvPr/>
        </p:nvSpPr>
        <p:spPr bwMode="auto">
          <a:xfrm>
            <a:off x="5199063" y="3867150"/>
            <a:ext cx="508000" cy="417513"/>
          </a:xfrm>
          <a:prstGeom prst="rect">
            <a:avLst/>
          </a:prstGeom>
          <a:solidFill>
            <a:srgbClr val="3366FF"/>
          </a:solidFill>
          <a:ln w="9525">
            <a:solidFill>
              <a:srgbClr val="3366FF"/>
            </a:solidFill>
            <a:miter lim="800000"/>
            <a:headEnd/>
            <a:tailEnd/>
          </a:ln>
        </p:spPr>
        <p:txBody>
          <a:bodyPr/>
          <a:lstStyle/>
          <a:p>
            <a:endParaRPr lang="en-US"/>
          </a:p>
        </p:txBody>
      </p:sp>
      <p:sp>
        <p:nvSpPr>
          <p:cNvPr id="4134" name="Line 263"/>
          <p:cNvSpPr>
            <a:spLocks noChangeShapeType="1"/>
          </p:cNvSpPr>
          <p:nvPr/>
        </p:nvSpPr>
        <p:spPr bwMode="auto">
          <a:xfrm flipV="1">
            <a:off x="5199063" y="3867150"/>
            <a:ext cx="0" cy="417513"/>
          </a:xfrm>
          <a:prstGeom prst="line">
            <a:avLst/>
          </a:prstGeom>
          <a:noFill/>
          <a:ln w="9525">
            <a:solidFill>
              <a:srgbClr val="000000"/>
            </a:solidFill>
            <a:round/>
            <a:headEnd/>
            <a:tailEnd/>
          </a:ln>
        </p:spPr>
        <p:txBody>
          <a:bodyPr/>
          <a:lstStyle/>
          <a:p>
            <a:endParaRPr lang="en-US"/>
          </a:p>
        </p:txBody>
      </p:sp>
      <p:sp>
        <p:nvSpPr>
          <p:cNvPr id="4135" name="Line 264"/>
          <p:cNvSpPr>
            <a:spLocks noChangeShapeType="1"/>
          </p:cNvSpPr>
          <p:nvPr/>
        </p:nvSpPr>
        <p:spPr bwMode="auto">
          <a:xfrm>
            <a:off x="5199063" y="3867150"/>
            <a:ext cx="508000" cy="0"/>
          </a:xfrm>
          <a:prstGeom prst="line">
            <a:avLst/>
          </a:prstGeom>
          <a:noFill/>
          <a:ln w="9525">
            <a:solidFill>
              <a:srgbClr val="000000"/>
            </a:solidFill>
            <a:round/>
            <a:headEnd/>
            <a:tailEnd/>
          </a:ln>
        </p:spPr>
        <p:txBody>
          <a:bodyPr/>
          <a:lstStyle/>
          <a:p>
            <a:endParaRPr lang="en-US"/>
          </a:p>
        </p:txBody>
      </p:sp>
      <p:sp>
        <p:nvSpPr>
          <p:cNvPr id="4136" name="Line 265"/>
          <p:cNvSpPr>
            <a:spLocks noChangeShapeType="1"/>
          </p:cNvSpPr>
          <p:nvPr/>
        </p:nvSpPr>
        <p:spPr bwMode="auto">
          <a:xfrm>
            <a:off x="5707063" y="3867150"/>
            <a:ext cx="0" cy="417513"/>
          </a:xfrm>
          <a:prstGeom prst="line">
            <a:avLst/>
          </a:prstGeom>
          <a:noFill/>
          <a:ln w="9525">
            <a:solidFill>
              <a:srgbClr val="000000"/>
            </a:solidFill>
            <a:round/>
            <a:headEnd/>
            <a:tailEnd/>
          </a:ln>
        </p:spPr>
        <p:txBody>
          <a:bodyPr/>
          <a:lstStyle/>
          <a:p>
            <a:endParaRPr lang="en-US"/>
          </a:p>
        </p:txBody>
      </p:sp>
      <p:sp>
        <p:nvSpPr>
          <p:cNvPr id="4137" name="Line 266"/>
          <p:cNvSpPr>
            <a:spLocks noChangeShapeType="1"/>
          </p:cNvSpPr>
          <p:nvPr/>
        </p:nvSpPr>
        <p:spPr bwMode="auto">
          <a:xfrm>
            <a:off x="5327650" y="4564063"/>
            <a:ext cx="0" cy="414337"/>
          </a:xfrm>
          <a:prstGeom prst="line">
            <a:avLst/>
          </a:prstGeom>
          <a:noFill/>
          <a:ln w="9525">
            <a:solidFill>
              <a:srgbClr val="000000"/>
            </a:solidFill>
            <a:round/>
            <a:headEnd/>
            <a:tailEnd/>
          </a:ln>
        </p:spPr>
        <p:txBody>
          <a:bodyPr/>
          <a:lstStyle/>
          <a:p>
            <a:endParaRPr lang="en-US"/>
          </a:p>
        </p:txBody>
      </p:sp>
      <p:sp>
        <p:nvSpPr>
          <p:cNvPr id="4138" name="Line 267"/>
          <p:cNvSpPr>
            <a:spLocks noChangeShapeType="1"/>
          </p:cNvSpPr>
          <p:nvPr/>
        </p:nvSpPr>
        <p:spPr bwMode="auto">
          <a:xfrm>
            <a:off x="5581650" y="4564063"/>
            <a:ext cx="0" cy="414337"/>
          </a:xfrm>
          <a:prstGeom prst="line">
            <a:avLst/>
          </a:prstGeom>
          <a:noFill/>
          <a:ln w="9525">
            <a:solidFill>
              <a:srgbClr val="000000"/>
            </a:solidFill>
            <a:round/>
            <a:headEnd/>
            <a:tailEnd/>
          </a:ln>
        </p:spPr>
        <p:txBody>
          <a:bodyPr/>
          <a:lstStyle/>
          <a:p>
            <a:endParaRPr lang="en-US"/>
          </a:p>
        </p:txBody>
      </p:sp>
      <p:sp>
        <p:nvSpPr>
          <p:cNvPr id="4139" name="Line 268"/>
          <p:cNvSpPr>
            <a:spLocks noChangeShapeType="1"/>
          </p:cNvSpPr>
          <p:nvPr/>
        </p:nvSpPr>
        <p:spPr bwMode="auto">
          <a:xfrm flipH="1" flipV="1">
            <a:off x="5199063" y="5394325"/>
            <a:ext cx="254000" cy="698500"/>
          </a:xfrm>
          <a:prstGeom prst="line">
            <a:avLst/>
          </a:prstGeom>
          <a:noFill/>
          <a:ln w="38100">
            <a:solidFill>
              <a:srgbClr val="FF0000"/>
            </a:solidFill>
            <a:round/>
            <a:headEnd/>
            <a:tailEnd/>
          </a:ln>
        </p:spPr>
        <p:txBody>
          <a:bodyPr/>
          <a:lstStyle/>
          <a:p>
            <a:endParaRPr lang="en-US"/>
          </a:p>
        </p:txBody>
      </p:sp>
      <p:sp>
        <p:nvSpPr>
          <p:cNvPr id="4140" name="Line 269"/>
          <p:cNvSpPr>
            <a:spLocks noChangeShapeType="1"/>
          </p:cNvSpPr>
          <p:nvPr/>
        </p:nvSpPr>
        <p:spPr bwMode="auto">
          <a:xfrm flipV="1">
            <a:off x="5453063" y="5394325"/>
            <a:ext cx="254000" cy="698500"/>
          </a:xfrm>
          <a:prstGeom prst="line">
            <a:avLst/>
          </a:prstGeom>
          <a:noFill/>
          <a:ln w="38100">
            <a:solidFill>
              <a:srgbClr val="FF0000"/>
            </a:solidFill>
            <a:round/>
            <a:headEnd/>
            <a:tailEnd/>
          </a:ln>
        </p:spPr>
        <p:txBody>
          <a:bodyPr/>
          <a:lstStyle/>
          <a:p>
            <a:endParaRPr lang="en-US"/>
          </a:p>
        </p:txBody>
      </p:sp>
      <p:grpSp>
        <p:nvGrpSpPr>
          <p:cNvPr id="2" name="Group 270"/>
          <p:cNvGrpSpPr>
            <a:grpSpLocks/>
          </p:cNvGrpSpPr>
          <p:nvPr/>
        </p:nvGrpSpPr>
        <p:grpSpPr bwMode="auto">
          <a:xfrm>
            <a:off x="5210175" y="5576888"/>
            <a:ext cx="125413" cy="188912"/>
            <a:chOff x="4398" y="4845"/>
            <a:chExt cx="72" cy="99"/>
          </a:xfrm>
        </p:grpSpPr>
        <p:sp>
          <p:nvSpPr>
            <p:cNvPr id="4170" name="Line 271"/>
            <p:cNvSpPr>
              <a:spLocks noChangeShapeType="1"/>
            </p:cNvSpPr>
            <p:nvPr/>
          </p:nvSpPr>
          <p:spPr bwMode="auto">
            <a:xfrm flipV="1">
              <a:off x="4470" y="4845"/>
              <a:ext cx="0" cy="96"/>
            </a:xfrm>
            <a:prstGeom prst="line">
              <a:avLst/>
            </a:prstGeom>
            <a:noFill/>
            <a:ln w="38100">
              <a:solidFill>
                <a:srgbClr val="FF0000"/>
              </a:solidFill>
              <a:round/>
              <a:headEnd/>
              <a:tailEnd/>
            </a:ln>
          </p:spPr>
          <p:txBody>
            <a:bodyPr/>
            <a:lstStyle/>
            <a:p>
              <a:endParaRPr lang="en-US"/>
            </a:p>
          </p:txBody>
        </p:sp>
        <p:sp>
          <p:nvSpPr>
            <p:cNvPr id="4171" name="Line 272"/>
            <p:cNvSpPr>
              <a:spLocks noChangeShapeType="1"/>
            </p:cNvSpPr>
            <p:nvPr/>
          </p:nvSpPr>
          <p:spPr bwMode="auto">
            <a:xfrm flipH="1" flipV="1">
              <a:off x="4398" y="4881"/>
              <a:ext cx="72" cy="63"/>
            </a:xfrm>
            <a:prstGeom prst="line">
              <a:avLst/>
            </a:prstGeom>
            <a:noFill/>
            <a:ln w="38100">
              <a:solidFill>
                <a:srgbClr val="FF0000"/>
              </a:solidFill>
              <a:round/>
              <a:headEnd/>
              <a:tailEnd/>
            </a:ln>
          </p:spPr>
          <p:txBody>
            <a:bodyPr/>
            <a:lstStyle/>
            <a:p>
              <a:endParaRPr lang="en-US"/>
            </a:p>
          </p:txBody>
        </p:sp>
      </p:grpSp>
      <p:grpSp>
        <p:nvGrpSpPr>
          <p:cNvPr id="3" name="Group 273"/>
          <p:cNvGrpSpPr>
            <a:grpSpLocks/>
          </p:cNvGrpSpPr>
          <p:nvPr/>
        </p:nvGrpSpPr>
        <p:grpSpPr bwMode="auto">
          <a:xfrm flipV="1">
            <a:off x="5495925" y="5634038"/>
            <a:ext cx="127000" cy="192087"/>
            <a:chOff x="4398" y="4845"/>
            <a:chExt cx="72" cy="99"/>
          </a:xfrm>
        </p:grpSpPr>
        <p:sp>
          <p:nvSpPr>
            <p:cNvPr id="4168" name="Line 274"/>
            <p:cNvSpPr>
              <a:spLocks noChangeShapeType="1"/>
            </p:cNvSpPr>
            <p:nvPr/>
          </p:nvSpPr>
          <p:spPr bwMode="auto">
            <a:xfrm flipV="1">
              <a:off x="4470" y="4845"/>
              <a:ext cx="0" cy="96"/>
            </a:xfrm>
            <a:prstGeom prst="line">
              <a:avLst/>
            </a:prstGeom>
            <a:noFill/>
            <a:ln w="38100">
              <a:solidFill>
                <a:srgbClr val="FF0000"/>
              </a:solidFill>
              <a:round/>
              <a:headEnd/>
              <a:tailEnd/>
            </a:ln>
          </p:spPr>
          <p:txBody>
            <a:bodyPr/>
            <a:lstStyle/>
            <a:p>
              <a:endParaRPr lang="en-US"/>
            </a:p>
          </p:txBody>
        </p:sp>
        <p:sp>
          <p:nvSpPr>
            <p:cNvPr id="4169" name="Line 275"/>
            <p:cNvSpPr>
              <a:spLocks noChangeShapeType="1"/>
            </p:cNvSpPr>
            <p:nvPr/>
          </p:nvSpPr>
          <p:spPr bwMode="auto">
            <a:xfrm flipH="1" flipV="1">
              <a:off x="4398" y="4881"/>
              <a:ext cx="72" cy="63"/>
            </a:xfrm>
            <a:prstGeom prst="line">
              <a:avLst/>
            </a:prstGeom>
            <a:noFill/>
            <a:ln w="38100">
              <a:solidFill>
                <a:srgbClr val="FF0000"/>
              </a:solidFill>
              <a:round/>
              <a:headEnd/>
              <a:tailEnd/>
            </a:ln>
          </p:spPr>
          <p:txBody>
            <a:bodyPr/>
            <a:lstStyle/>
            <a:p>
              <a:endParaRPr lang="en-US"/>
            </a:p>
          </p:txBody>
        </p:sp>
      </p:grpSp>
      <p:sp>
        <p:nvSpPr>
          <p:cNvPr id="4143" name="Rectangle 276"/>
          <p:cNvSpPr>
            <a:spLocks noChangeArrowheads="1"/>
          </p:cNvSpPr>
          <p:nvPr/>
        </p:nvSpPr>
        <p:spPr bwMode="auto">
          <a:xfrm>
            <a:off x="3298825" y="6092825"/>
            <a:ext cx="4816475" cy="276225"/>
          </a:xfrm>
          <a:prstGeom prst="rect">
            <a:avLst/>
          </a:prstGeom>
          <a:solidFill>
            <a:srgbClr val="FFCC99"/>
          </a:solidFill>
          <a:ln w="9525">
            <a:solidFill>
              <a:srgbClr val="000000"/>
            </a:solidFill>
            <a:miter lim="800000"/>
            <a:headEnd/>
            <a:tailEnd/>
          </a:ln>
        </p:spPr>
        <p:txBody>
          <a:bodyPr/>
          <a:lstStyle/>
          <a:p>
            <a:endParaRPr lang="en-US"/>
          </a:p>
        </p:txBody>
      </p:sp>
      <p:sp>
        <p:nvSpPr>
          <p:cNvPr id="4152" name="Line 285"/>
          <p:cNvSpPr>
            <a:spLocks noChangeShapeType="1"/>
          </p:cNvSpPr>
          <p:nvPr/>
        </p:nvSpPr>
        <p:spPr bwMode="auto">
          <a:xfrm>
            <a:off x="2495550" y="5359400"/>
            <a:ext cx="2408238" cy="0"/>
          </a:xfrm>
          <a:prstGeom prst="line">
            <a:avLst/>
          </a:prstGeom>
          <a:noFill/>
          <a:ln w="9525">
            <a:solidFill>
              <a:schemeClr val="tx1"/>
            </a:solidFill>
            <a:round/>
            <a:headEnd/>
            <a:tailEnd/>
          </a:ln>
        </p:spPr>
        <p:txBody>
          <a:bodyPr wrap="none" anchor="ctr"/>
          <a:lstStyle/>
          <a:p>
            <a:endParaRPr lang="en-US"/>
          </a:p>
        </p:txBody>
      </p:sp>
      <p:sp>
        <p:nvSpPr>
          <p:cNvPr id="4153" name="Line 286"/>
          <p:cNvSpPr>
            <a:spLocks noChangeShapeType="1"/>
          </p:cNvSpPr>
          <p:nvPr/>
        </p:nvSpPr>
        <p:spPr bwMode="auto">
          <a:xfrm flipH="1">
            <a:off x="2495550" y="6032500"/>
            <a:ext cx="669925" cy="0"/>
          </a:xfrm>
          <a:prstGeom prst="line">
            <a:avLst/>
          </a:prstGeom>
          <a:noFill/>
          <a:ln w="9525">
            <a:solidFill>
              <a:schemeClr val="tx1"/>
            </a:solidFill>
            <a:round/>
            <a:headEnd/>
            <a:tailEnd/>
          </a:ln>
        </p:spPr>
        <p:txBody>
          <a:bodyPr wrap="none" anchor="ctr"/>
          <a:lstStyle/>
          <a:p>
            <a:endParaRPr lang="en-US"/>
          </a:p>
        </p:txBody>
      </p:sp>
      <p:sp>
        <p:nvSpPr>
          <p:cNvPr id="4154" name="Line 287"/>
          <p:cNvSpPr>
            <a:spLocks noChangeShapeType="1"/>
          </p:cNvSpPr>
          <p:nvPr/>
        </p:nvSpPr>
        <p:spPr bwMode="auto">
          <a:xfrm>
            <a:off x="2763838" y="4854575"/>
            <a:ext cx="0" cy="504825"/>
          </a:xfrm>
          <a:prstGeom prst="line">
            <a:avLst/>
          </a:prstGeom>
          <a:noFill/>
          <a:ln w="38100">
            <a:solidFill>
              <a:schemeClr val="tx1"/>
            </a:solidFill>
            <a:round/>
            <a:headEnd/>
            <a:tailEnd type="triangle" w="med" len="med"/>
          </a:ln>
        </p:spPr>
        <p:txBody>
          <a:bodyPr wrap="none" anchor="ctr"/>
          <a:lstStyle/>
          <a:p>
            <a:endParaRPr lang="en-US"/>
          </a:p>
        </p:txBody>
      </p:sp>
      <p:sp>
        <p:nvSpPr>
          <p:cNvPr id="4155" name="Line 288"/>
          <p:cNvSpPr>
            <a:spLocks noChangeShapeType="1"/>
          </p:cNvSpPr>
          <p:nvPr/>
        </p:nvSpPr>
        <p:spPr bwMode="auto">
          <a:xfrm flipV="1">
            <a:off x="2763838" y="6032500"/>
            <a:ext cx="0" cy="504825"/>
          </a:xfrm>
          <a:prstGeom prst="line">
            <a:avLst/>
          </a:prstGeom>
          <a:noFill/>
          <a:ln w="38100">
            <a:solidFill>
              <a:schemeClr val="tx1"/>
            </a:solidFill>
            <a:round/>
            <a:headEnd/>
            <a:tailEnd type="triangle" w="med" len="med"/>
          </a:ln>
        </p:spPr>
        <p:txBody>
          <a:bodyPr wrap="none" anchor="ctr"/>
          <a:lstStyle/>
          <a:p>
            <a:endParaRPr lang="en-US"/>
          </a:p>
        </p:txBody>
      </p:sp>
      <p:sp>
        <p:nvSpPr>
          <p:cNvPr id="4156" name="Text Box 289"/>
          <p:cNvSpPr txBox="1">
            <a:spLocks noChangeArrowheads="1"/>
          </p:cNvSpPr>
          <p:nvPr/>
        </p:nvSpPr>
        <p:spPr bwMode="auto">
          <a:xfrm>
            <a:off x="2489200" y="5497513"/>
            <a:ext cx="869950" cy="457200"/>
          </a:xfrm>
          <a:prstGeom prst="rect">
            <a:avLst/>
          </a:prstGeom>
          <a:noFill/>
          <a:ln w="9525">
            <a:noFill/>
            <a:miter lim="800000"/>
            <a:headEnd/>
            <a:tailEnd/>
          </a:ln>
        </p:spPr>
        <p:txBody>
          <a:bodyPr wrap="none">
            <a:spAutoFit/>
          </a:bodyPr>
          <a:lstStyle/>
          <a:p>
            <a:pPr eaLnBrk="0" hangingPunct="0"/>
            <a:r>
              <a:rPr lang="en-US" b="1"/>
              <a:t>0.25”</a:t>
            </a:r>
            <a:endParaRPr lang="en-US"/>
          </a:p>
        </p:txBody>
      </p:sp>
      <p:sp>
        <p:nvSpPr>
          <p:cNvPr id="4157" name="Line 290"/>
          <p:cNvSpPr>
            <a:spLocks noChangeShapeType="1"/>
          </p:cNvSpPr>
          <p:nvPr/>
        </p:nvSpPr>
        <p:spPr bwMode="auto">
          <a:xfrm flipH="1">
            <a:off x="5840413" y="5405438"/>
            <a:ext cx="763587" cy="290512"/>
          </a:xfrm>
          <a:prstGeom prst="line">
            <a:avLst/>
          </a:prstGeom>
          <a:noFill/>
          <a:ln w="28575">
            <a:solidFill>
              <a:schemeClr val="accent2"/>
            </a:solidFill>
            <a:round/>
            <a:headEnd/>
            <a:tailEnd type="triangle" w="med" len="med"/>
          </a:ln>
        </p:spPr>
        <p:txBody>
          <a:bodyPr wrap="none" anchor="ctr"/>
          <a:lstStyle/>
          <a:p>
            <a:endParaRPr lang="en-US"/>
          </a:p>
        </p:txBody>
      </p:sp>
      <p:sp>
        <p:nvSpPr>
          <p:cNvPr id="4158" name="Text Box 291"/>
          <p:cNvSpPr txBox="1">
            <a:spLocks noChangeArrowheads="1"/>
          </p:cNvSpPr>
          <p:nvPr/>
        </p:nvSpPr>
        <p:spPr bwMode="auto">
          <a:xfrm>
            <a:off x="6642100" y="4899025"/>
            <a:ext cx="2336800" cy="1187450"/>
          </a:xfrm>
          <a:prstGeom prst="rect">
            <a:avLst/>
          </a:prstGeom>
          <a:noFill/>
          <a:ln w="9525">
            <a:noFill/>
            <a:miter lim="800000"/>
            <a:headEnd/>
            <a:tailEnd/>
          </a:ln>
        </p:spPr>
        <p:txBody>
          <a:bodyPr>
            <a:spAutoFit/>
          </a:bodyPr>
          <a:lstStyle/>
          <a:p>
            <a:pPr eaLnBrk="0" hangingPunct="0"/>
            <a:r>
              <a:rPr lang="en-US" b="1">
                <a:solidFill>
                  <a:schemeClr val="accent2"/>
                </a:solidFill>
              </a:rPr>
              <a:t>Infrared light bounces off track surface</a:t>
            </a:r>
            <a:endParaRPr lang="en-US"/>
          </a:p>
        </p:txBody>
      </p:sp>
      <p:sp>
        <p:nvSpPr>
          <p:cNvPr id="4159" name="Text Box 292"/>
          <p:cNvSpPr txBox="1">
            <a:spLocks noChangeArrowheads="1"/>
          </p:cNvSpPr>
          <p:nvPr/>
        </p:nvSpPr>
        <p:spPr bwMode="auto">
          <a:xfrm>
            <a:off x="-1" y="5022850"/>
            <a:ext cx="2486026" cy="1200329"/>
          </a:xfrm>
          <a:prstGeom prst="rect">
            <a:avLst/>
          </a:prstGeom>
          <a:noFill/>
          <a:ln w="9525">
            <a:noFill/>
            <a:miter lim="800000"/>
            <a:headEnd/>
            <a:tailEnd/>
          </a:ln>
        </p:spPr>
        <p:txBody>
          <a:bodyPr wrap="square">
            <a:spAutoFit/>
          </a:bodyPr>
          <a:lstStyle/>
          <a:p>
            <a:pPr eaLnBrk="0" hangingPunct="0"/>
            <a:r>
              <a:rPr lang="en-US" b="1" dirty="0" smtClean="0">
                <a:solidFill>
                  <a:schemeClr val="accent2"/>
                </a:solidFill>
              </a:rPr>
              <a:t>Critical Distance</a:t>
            </a:r>
          </a:p>
          <a:p>
            <a:pPr eaLnBrk="0" hangingPunct="0"/>
            <a:r>
              <a:rPr lang="en-US" dirty="0" smtClean="0">
                <a:solidFill>
                  <a:schemeClr val="accent2"/>
                </a:solidFill>
              </a:rPr>
              <a:t>(depends on the type of sensor)</a:t>
            </a:r>
            <a:endParaRPr lang="en-US" dirty="0"/>
          </a:p>
        </p:txBody>
      </p:sp>
      <p:sp>
        <p:nvSpPr>
          <p:cNvPr id="4160" name="Line 293"/>
          <p:cNvSpPr>
            <a:spLocks noChangeShapeType="1"/>
          </p:cNvSpPr>
          <p:nvPr/>
        </p:nvSpPr>
        <p:spPr bwMode="auto">
          <a:xfrm>
            <a:off x="2285999" y="5438775"/>
            <a:ext cx="238125" cy="200025"/>
          </a:xfrm>
          <a:prstGeom prst="line">
            <a:avLst/>
          </a:prstGeom>
          <a:noFill/>
          <a:ln w="28575">
            <a:solidFill>
              <a:schemeClr val="accent2"/>
            </a:solidFill>
            <a:round/>
            <a:headEnd/>
            <a:tailEnd type="triangle" w="med" len="med"/>
          </a:ln>
        </p:spPr>
        <p:txBody>
          <a:bodyPr wrap="none" anchor="ctr"/>
          <a:lstStyle/>
          <a:p>
            <a:endParaRPr lang="en-US"/>
          </a:p>
        </p:txBody>
      </p:sp>
      <p:sp>
        <p:nvSpPr>
          <p:cNvPr id="35" name="Slide Number Placeholder 5"/>
          <p:cNvSpPr txBox="1">
            <a:spLocks/>
          </p:cNvSpPr>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5746-1570-4B39-AAC5-F427209A61A3}" type="slidenum">
              <a:rPr kumimoji="0" lang="en-US" sz="18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8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36"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37"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Arduino-BOT </a:t>
            </a:r>
            <a:r>
              <a:rPr lang="en-US" dirty="0">
                <a:solidFill>
                  <a:schemeClr val="accent2"/>
                </a:solidFill>
                <a:cs typeface="Times New Roman" pitchFamily="18" charset="0"/>
              </a:rPr>
              <a:t>Lecture </a:t>
            </a:r>
            <a:r>
              <a:rPr lang="en-US" dirty="0" smtClean="0">
                <a:solidFill>
                  <a:schemeClr val="accent2"/>
                </a:solidFill>
                <a:cs typeface="Times New Roman" pitchFamily="18" charset="0"/>
              </a:rPr>
              <a:t>#5      </a:t>
            </a:r>
            <a:r>
              <a:rPr lang="en-US" dirty="0">
                <a:solidFill>
                  <a:schemeClr val="accent2"/>
                </a:solidFill>
                <a:cs typeface="Times New Roman" pitchFamily="18" charset="0"/>
              </a:rPr>
              <a:t>EGR 120 – Introduction to Engineering</a:t>
            </a:r>
            <a:endParaRPr lang="en-US" sz="3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ChangeArrowheads="1"/>
          </p:cNvSpPr>
          <p:nvPr/>
        </p:nvSpPr>
        <p:spPr bwMode="auto">
          <a:xfrm>
            <a:off x="0" y="419100"/>
            <a:ext cx="9144000" cy="1323975"/>
          </a:xfrm>
          <a:prstGeom prst="rect">
            <a:avLst/>
          </a:prstGeom>
          <a:noFill/>
          <a:ln w="9525">
            <a:noFill/>
            <a:miter lim="800000"/>
            <a:headEnd/>
            <a:tailEnd/>
          </a:ln>
        </p:spPr>
        <p:txBody>
          <a:bodyPr/>
          <a:lstStyle/>
          <a:p>
            <a:pPr>
              <a:spcBef>
                <a:spcPct val="20000"/>
              </a:spcBef>
              <a:tabLst>
                <a:tab pos="228600" algn="l"/>
              </a:tabLst>
            </a:pPr>
            <a:r>
              <a:rPr lang="en-US" sz="2200" b="1" u="sng" dirty="0">
                <a:solidFill>
                  <a:schemeClr val="accent2"/>
                </a:solidFill>
              </a:rPr>
              <a:t>Navigating with infrared sensors</a:t>
            </a:r>
            <a:endParaRPr lang="en-US" sz="2200" dirty="0">
              <a:solidFill>
                <a:schemeClr val="accent2"/>
              </a:solidFill>
            </a:endParaRPr>
          </a:p>
          <a:p>
            <a:pPr>
              <a:spcBef>
                <a:spcPct val="20000"/>
              </a:spcBef>
              <a:tabLst>
                <a:tab pos="228600" algn="l"/>
              </a:tabLst>
            </a:pPr>
            <a:r>
              <a:rPr lang="en-US" sz="2200" dirty="0">
                <a:solidFill>
                  <a:schemeClr val="accent2"/>
                </a:solidFill>
              </a:rPr>
              <a:t>There are many possible approaches to navigation using infrared sensors.  One </a:t>
            </a:r>
            <a:r>
              <a:rPr lang="en-US" sz="2200" dirty="0" smtClean="0">
                <a:solidFill>
                  <a:schemeClr val="accent2"/>
                </a:solidFill>
              </a:rPr>
              <a:t>very simple approach </a:t>
            </a:r>
            <a:r>
              <a:rPr lang="en-US" sz="2200" dirty="0">
                <a:solidFill>
                  <a:schemeClr val="accent2"/>
                </a:solidFill>
              </a:rPr>
              <a:t>is described below.</a:t>
            </a:r>
          </a:p>
        </p:txBody>
      </p:sp>
      <p:sp>
        <p:nvSpPr>
          <p:cNvPr id="8199" name="Rectangle 6"/>
          <p:cNvSpPr>
            <a:spLocks noChangeArrowheads="1"/>
          </p:cNvSpPr>
          <p:nvPr/>
        </p:nvSpPr>
        <p:spPr bwMode="auto">
          <a:xfrm>
            <a:off x="0" y="1676400"/>
            <a:ext cx="9144000" cy="2752725"/>
          </a:xfrm>
          <a:prstGeom prst="rect">
            <a:avLst/>
          </a:prstGeom>
          <a:noFill/>
          <a:ln w="9525">
            <a:noFill/>
            <a:miter lim="800000"/>
            <a:headEnd/>
            <a:tailEnd/>
          </a:ln>
        </p:spPr>
        <p:txBody>
          <a:bodyPr/>
          <a:lstStyle/>
          <a:p>
            <a:pPr marL="228600" indent="-228600">
              <a:spcBef>
                <a:spcPct val="20000"/>
              </a:spcBef>
              <a:tabLst>
                <a:tab pos="228600" algn="l"/>
              </a:tabLst>
            </a:pPr>
            <a:r>
              <a:rPr lang="en-US" sz="2200" b="1" u="sng" dirty="0">
                <a:solidFill>
                  <a:schemeClr val="accent2"/>
                </a:solidFill>
              </a:rPr>
              <a:t>Basic navigation method</a:t>
            </a:r>
            <a:r>
              <a:rPr lang="en-US" sz="2200" b="1" dirty="0">
                <a:solidFill>
                  <a:schemeClr val="accent2"/>
                </a:solidFill>
              </a:rPr>
              <a:t>:</a:t>
            </a:r>
          </a:p>
          <a:p>
            <a:pPr marL="228600" indent="-228600">
              <a:spcBef>
                <a:spcPct val="20000"/>
              </a:spcBef>
              <a:buFontTx/>
              <a:buChar char="•"/>
              <a:tabLst>
                <a:tab pos="228600" algn="l"/>
              </a:tabLst>
            </a:pPr>
            <a:r>
              <a:rPr lang="en-US" sz="2200" dirty="0">
                <a:solidFill>
                  <a:schemeClr val="accent2"/>
                </a:solidFill>
              </a:rPr>
              <a:t>If the left sensor hits the tape, turn left (slow the left wheel).</a:t>
            </a:r>
          </a:p>
          <a:p>
            <a:pPr marL="228600" indent="-228600">
              <a:spcBef>
                <a:spcPct val="20000"/>
              </a:spcBef>
              <a:buFontTx/>
              <a:buChar char="•"/>
              <a:tabLst>
                <a:tab pos="228600" algn="l"/>
              </a:tabLst>
            </a:pPr>
            <a:r>
              <a:rPr lang="en-US" sz="2200" dirty="0">
                <a:solidFill>
                  <a:schemeClr val="accent2"/>
                </a:solidFill>
              </a:rPr>
              <a:t>If the right sensor hits the tape, turn right (slow the right wheel).</a:t>
            </a:r>
          </a:p>
          <a:p>
            <a:pPr marL="228600" indent="-228600">
              <a:spcBef>
                <a:spcPct val="20000"/>
              </a:spcBef>
              <a:buFontTx/>
              <a:buChar char="•"/>
              <a:tabLst>
                <a:tab pos="228600" algn="l"/>
              </a:tabLst>
            </a:pPr>
            <a:r>
              <a:rPr lang="en-US" sz="2200" dirty="0">
                <a:solidFill>
                  <a:schemeClr val="accent2"/>
                </a:solidFill>
              </a:rPr>
              <a:t>How much should each wheel be slowed?  It depends on:</a:t>
            </a:r>
          </a:p>
          <a:p>
            <a:pPr marL="685800" lvl="1" indent="-228600">
              <a:spcBef>
                <a:spcPct val="20000"/>
              </a:spcBef>
              <a:buFontTx/>
              <a:buChar char="–"/>
              <a:tabLst>
                <a:tab pos="228600" algn="l"/>
              </a:tabLst>
            </a:pPr>
            <a:r>
              <a:rPr lang="en-US" sz="2200" dirty="0">
                <a:solidFill>
                  <a:schemeClr val="accent2"/>
                </a:solidFill>
              </a:rPr>
              <a:t>The speed of the </a:t>
            </a:r>
            <a:r>
              <a:rPr lang="en-US" sz="2200" dirty="0" smtClean="0">
                <a:solidFill>
                  <a:schemeClr val="accent2"/>
                </a:solidFill>
              </a:rPr>
              <a:t>Arduino-BOT</a:t>
            </a:r>
            <a:r>
              <a:rPr lang="en-US" sz="2200" dirty="0">
                <a:solidFill>
                  <a:schemeClr val="accent2"/>
                </a:solidFill>
              </a:rPr>
              <a:t>.</a:t>
            </a:r>
          </a:p>
          <a:p>
            <a:pPr marL="685800" lvl="1" indent="-228600">
              <a:spcBef>
                <a:spcPct val="20000"/>
              </a:spcBef>
              <a:buFontTx/>
              <a:buChar char="–"/>
              <a:tabLst>
                <a:tab pos="228600" algn="l"/>
              </a:tabLst>
            </a:pPr>
            <a:r>
              <a:rPr lang="en-US" sz="2200" dirty="0">
                <a:solidFill>
                  <a:schemeClr val="accent2"/>
                </a:solidFill>
              </a:rPr>
              <a:t>The sharpness of the turn.</a:t>
            </a:r>
          </a:p>
        </p:txBody>
      </p:sp>
      <p:sp>
        <p:nvSpPr>
          <p:cNvPr id="8" name="Slide Number Placeholder 5"/>
          <p:cNvSpPr txBox="1">
            <a:spLocks/>
          </p:cNvSpPr>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5746-1570-4B39-AAC5-F427209A61A3}" type="slidenum">
              <a:rPr kumimoji="0" lang="en-US" sz="18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8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9"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10"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Arduino-BOT </a:t>
            </a:r>
            <a:r>
              <a:rPr lang="en-US" dirty="0">
                <a:solidFill>
                  <a:schemeClr val="accent2"/>
                </a:solidFill>
                <a:cs typeface="Times New Roman" pitchFamily="18" charset="0"/>
              </a:rPr>
              <a:t>Lecture </a:t>
            </a:r>
            <a:r>
              <a:rPr lang="en-US" dirty="0" smtClean="0">
                <a:solidFill>
                  <a:schemeClr val="accent2"/>
                </a:solidFill>
                <a:cs typeface="Times New Roman" pitchFamily="18" charset="0"/>
              </a:rPr>
              <a:t>#5      </a:t>
            </a:r>
            <a:r>
              <a:rPr lang="en-US" dirty="0">
                <a:solidFill>
                  <a:schemeClr val="accent2"/>
                </a:solidFill>
                <a:cs typeface="Times New Roman" pitchFamily="18" charset="0"/>
              </a:rPr>
              <a:t>EGR 120 – Introduction to Engineering</a:t>
            </a:r>
            <a:endParaRPr lang="en-US" sz="3600" dirty="0"/>
          </a:p>
        </p:txBody>
      </p:sp>
      <p:grpSp>
        <p:nvGrpSpPr>
          <p:cNvPr id="2" name="Group 33"/>
          <p:cNvGrpSpPr/>
          <p:nvPr/>
        </p:nvGrpSpPr>
        <p:grpSpPr>
          <a:xfrm>
            <a:off x="4800600" y="3552825"/>
            <a:ext cx="4177093" cy="6048375"/>
            <a:chOff x="4800600" y="3552825"/>
            <a:chExt cx="4177093" cy="6048375"/>
          </a:xfrm>
        </p:grpSpPr>
        <p:sp>
          <p:nvSpPr>
            <p:cNvPr id="7" name="Arc 6"/>
            <p:cNvSpPr/>
            <p:nvPr/>
          </p:nvSpPr>
          <p:spPr>
            <a:xfrm>
              <a:off x="5991225" y="3771900"/>
              <a:ext cx="2232025" cy="5829300"/>
            </a:xfrm>
            <a:prstGeom prst="arc">
              <a:avLst/>
            </a:prstGeom>
            <a:ln w="152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 name="Group 32"/>
            <p:cNvGrpSpPr/>
            <p:nvPr/>
          </p:nvGrpSpPr>
          <p:grpSpPr>
            <a:xfrm>
              <a:off x="4800600" y="3552825"/>
              <a:ext cx="4177093" cy="3305175"/>
              <a:chOff x="4619708" y="4468633"/>
              <a:chExt cx="3348335" cy="2389367"/>
            </a:xfrm>
          </p:grpSpPr>
          <p:sp>
            <p:nvSpPr>
              <p:cNvPr id="12" name="Rectangle 11"/>
              <p:cNvSpPr/>
              <p:nvPr/>
            </p:nvSpPr>
            <p:spPr>
              <a:xfrm>
                <a:off x="6386620" y="6191367"/>
                <a:ext cx="1447800" cy="101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464300" y="5334000"/>
                <a:ext cx="1270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flipH="1">
                <a:off x="6248400" y="5651500"/>
                <a:ext cx="114300" cy="12065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flipH="1">
                <a:off x="7853743" y="5651500"/>
                <a:ext cx="114300" cy="12065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855683" y="5046494"/>
                <a:ext cx="112197" cy="280491"/>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226866" y="5041819"/>
                <a:ext cx="112197" cy="280491"/>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a:stCxn id="15" idx="1"/>
                <a:endCxn id="15" idx="0"/>
              </p:cNvCxnSpPr>
              <p:nvPr/>
            </p:nvCxnSpPr>
            <p:spPr>
              <a:xfrm flipV="1">
                <a:off x="6855683" y="5046494"/>
                <a:ext cx="56099" cy="140246"/>
              </a:xfrm>
              <a:prstGeom prst="straightConnector1">
                <a:avLst/>
              </a:prstGeom>
              <a:ln w="12700">
                <a:solidFill>
                  <a:srgbClr val="FF0000"/>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5" idx="0"/>
                <a:endCxn id="15" idx="3"/>
              </p:cNvCxnSpPr>
              <p:nvPr/>
            </p:nvCxnSpPr>
            <p:spPr>
              <a:xfrm>
                <a:off x="6911782" y="5046494"/>
                <a:ext cx="56098" cy="140246"/>
              </a:xfrm>
              <a:prstGeom prst="straightConnector1">
                <a:avLst/>
              </a:prstGeom>
              <a:ln w="12700">
                <a:solidFill>
                  <a:srgbClr val="FF0000"/>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24" idx="0"/>
              </p:cNvCxnSpPr>
              <p:nvPr/>
            </p:nvCxnSpPr>
            <p:spPr>
              <a:xfrm flipV="1">
                <a:off x="7226744" y="5039868"/>
                <a:ext cx="56099" cy="140246"/>
              </a:xfrm>
              <a:prstGeom prst="straightConnector1">
                <a:avLst/>
              </a:prstGeom>
              <a:ln w="12700">
                <a:solidFill>
                  <a:srgbClr val="FF0000"/>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6" idx="0"/>
              </p:cNvCxnSpPr>
              <p:nvPr/>
            </p:nvCxnSpPr>
            <p:spPr>
              <a:xfrm>
                <a:off x="7282965" y="5041819"/>
                <a:ext cx="55976" cy="138295"/>
              </a:xfrm>
              <a:prstGeom prst="straightConnector1">
                <a:avLst/>
              </a:prstGeom>
              <a:ln w="12700">
                <a:solidFill>
                  <a:srgbClr val="FF0000"/>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619708" y="4468633"/>
                <a:ext cx="1184745" cy="1077218"/>
              </a:xfrm>
              <a:prstGeom prst="rect">
                <a:avLst/>
              </a:prstGeom>
              <a:noFill/>
              <a:ln w="28575">
                <a:solidFill>
                  <a:srgbClr val="FF0000"/>
                </a:solidFill>
              </a:ln>
            </p:spPr>
            <p:txBody>
              <a:bodyPr wrap="square" rtlCol="0">
                <a:spAutoFit/>
              </a:bodyPr>
              <a:lstStyle/>
              <a:p>
                <a:pPr algn="ctr"/>
                <a:r>
                  <a:rPr lang="en-US" sz="1600" b="1" i="1" dirty="0" smtClean="0">
                    <a:solidFill>
                      <a:srgbClr val="FF0000"/>
                    </a:solidFill>
                  </a:rPr>
                  <a:t>Light from left sensor sees tape, so turn left</a:t>
                </a:r>
                <a:endParaRPr lang="en-US" sz="1600" b="1" i="1" dirty="0">
                  <a:solidFill>
                    <a:srgbClr val="FF0000"/>
                  </a:solidFill>
                </a:endParaRPr>
              </a:p>
            </p:txBody>
          </p:sp>
          <p:cxnSp>
            <p:nvCxnSpPr>
              <p:cNvPr id="32" name="Straight Arrow Connector 31"/>
              <p:cNvCxnSpPr>
                <a:stCxn id="30" idx="3"/>
              </p:cNvCxnSpPr>
              <p:nvPr/>
            </p:nvCxnSpPr>
            <p:spPr>
              <a:xfrm>
                <a:off x="5804453" y="5007242"/>
                <a:ext cx="922350" cy="11339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1" name="Rectangle 4"/>
          <p:cNvSpPr>
            <a:spLocks noChangeArrowheads="1"/>
          </p:cNvSpPr>
          <p:nvPr/>
        </p:nvSpPr>
        <p:spPr bwMode="auto">
          <a:xfrm>
            <a:off x="0" y="888999"/>
            <a:ext cx="3714750" cy="4778375"/>
          </a:xfrm>
          <a:prstGeom prst="rect">
            <a:avLst/>
          </a:prstGeom>
          <a:noFill/>
          <a:ln w="9525">
            <a:noFill/>
            <a:miter lim="800000"/>
            <a:headEnd/>
            <a:tailEnd/>
          </a:ln>
        </p:spPr>
        <p:txBody>
          <a:bodyPr/>
          <a:lstStyle/>
          <a:p>
            <a:pPr>
              <a:spcBef>
                <a:spcPct val="20000"/>
              </a:spcBef>
              <a:tabLst>
                <a:tab pos="406400" algn="l"/>
              </a:tabLst>
            </a:pPr>
            <a:r>
              <a:rPr lang="en-US" dirty="0" smtClean="0">
                <a:solidFill>
                  <a:schemeClr val="accent2"/>
                </a:solidFill>
              </a:rPr>
              <a:t>In lab we will test the same QTI sensors used in EGR 120 before moving on to more powerful </a:t>
            </a:r>
            <a:r>
              <a:rPr lang="en-US" dirty="0" err="1" smtClean="0">
                <a:solidFill>
                  <a:schemeClr val="accent2"/>
                </a:solidFill>
              </a:rPr>
              <a:t>arrayw</a:t>
            </a:r>
            <a:r>
              <a:rPr lang="en-US" dirty="0" smtClean="0">
                <a:solidFill>
                  <a:schemeClr val="accent2"/>
                </a:solidFill>
              </a:rPr>
              <a:t> with 8 IR sensors.  The QTI sensor comes with a cable (which must be connected  as shown).  A 3-pin header is used on the other end of the cable to plug it into a breadboard.</a:t>
            </a:r>
            <a:endParaRPr lang="en-US" b="1" dirty="0">
              <a:solidFill>
                <a:schemeClr val="accent2"/>
              </a:solidFill>
            </a:endParaRPr>
          </a:p>
        </p:txBody>
      </p:sp>
      <p:sp>
        <p:nvSpPr>
          <p:cNvPr id="30732" name="Rectangle 4"/>
          <p:cNvSpPr>
            <a:spLocks noChangeArrowheads="1"/>
          </p:cNvSpPr>
          <p:nvPr/>
        </p:nvSpPr>
        <p:spPr bwMode="auto">
          <a:xfrm>
            <a:off x="0" y="428625"/>
            <a:ext cx="5638800" cy="482600"/>
          </a:xfrm>
          <a:prstGeom prst="rect">
            <a:avLst/>
          </a:prstGeom>
          <a:noFill/>
          <a:ln w="9525">
            <a:noFill/>
            <a:miter lim="800000"/>
            <a:headEnd/>
            <a:tailEnd/>
          </a:ln>
        </p:spPr>
        <p:txBody>
          <a:bodyPr/>
          <a:lstStyle/>
          <a:p>
            <a:pPr marL="228600" indent="-228600">
              <a:spcBef>
                <a:spcPct val="20000"/>
              </a:spcBef>
              <a:tabLst>
                <a:tab pos="228600" algn="l"/>
              </a:tabLst>
            </a:pPr>
            <a:r>
              <a:rPr lang="en-US" b="1" u="sng" dirty="0" smtClean="0">
                <a:solidFill>
                  <a:schemeClr val="accent2"/>
                </a:solidFill>
              </a:rPr>
              <a:t>QTI </a:t>
            </a:r>
            <a:r>
              <a:rPr lang="en-US" b="1" u="sng" dirty="0">
                <a:solidFill>
                  <a:schemeClr val="accent2"/>
                </a:solidFill>
              </a:rPr>
              <a:t>sensors</a:t>
            </a:r>
            <a:endParaRPr lang="en-US" dirty="0">
              <a:solidFill>
                <a:schemeClr val="accent2"/>
              </a:solidFill>
            </a:endParaRPr>
          </a:p>
        </p:txBody>
      </p:sp>
      <p:grpSp>
        <p:nvGrpSpPr>
          <p:cNvPr id="2" name="Group 21"/>
          <p:cNvGrpSpPr>
            <a:grpSpLocks/>
          </p:cNvGrpSpPr>
          <p:nvPr/>
        </p:nvGrpSpPr>
        <p:grpSpPr bwMode="auto">
          <a:xfrm>
            <a:off x="3740150" y="571500"/>
            <a:ext cx="5032375" cy="2821370"/>
            <a:chOff x="400" y="1290"/>
            <a:chExt cx="5360" cy="2808"/>
          </a:xfrm>
        </p:grpSpPr>
        <p:pic>
          <p:nvPicPr>
            <p:cNvPr id="30734" name="Picture 14" descr="100_5282"/>
            <p:cNvPicPr>
              <a:picLocks noChangeAspect="1" noChangeArrowheads="1"/>
            </p:cNvPicPr>
            <p:nvPr/>
          </p:nvPicPr>
          <p:blipFill>
            <a:blip r:embed="rId2" cstate="print"/>
            <a:srcRect l="31750" t="26617" r="35632" b="58780"/>
            <a:stretch>
              <a:fillRect/>
            </a:stretch>
          </p:blipFill>
          <p:spPr bwMode="auto">
            <a:xfrm>
              <a:off x="400" y="1856"/>
              <a:ext cx="5360" cy="1800"/>
            </a:xfrm>
            <a:prstGeom prst="rect">
              <a:avLst/>
            </a:prstGeom>
            <a:noFill/>
          </p:spPr>
        </p:pic>
        <p:sp>
          <p:nvSpPr>
            <p:cNvPr id="30735" name="Text Box 15"/>
            <p:cNvSpPr txBox="1">
              <a:spLocks noChangeArrowheads="1"/>
            </p:cNvSpPr>
            <p:nvPr/>
          </p:nvSpPr>
          <p:spPr bwMode="auto">
            <a:xfrm>
              <a:off x="1878" y="1290"/>
              <a:ext cx="2746" cy="368"/>
            </a:xfrm>
            <a:prstGeom prst="rect">
              <a:avLst/>
            </a:prstGeom>
            <a:noFill/>
            <a:ln w="28575">
              <a:solidFill>
                <a:srgbClr val="FF3300"/>
              </a:solidFill>
              <a:miter lim="800000"/>
              <a:headEnd/>
              <a:tailEnd/>
            </a:ln>
            <a:effectLst/>
          </p:spPr>
          <p:txBody>
            <a:bodyPr wrap="none">
              <a:spAutoFit/>
            </a:bodyPr>
            <a:lstStyle/>
            <a:p>
              <a:r>
                <a:rPr lang="en-US" sz="1800" b="1" dirty="0">
                  <a:solidFill>
                    <a:srgbClr val="FF3300"/>
                  </a:solidFill>
                </a:rPr>
                <a:t>Connect Black wire to B</a:t>
              </a:r>
            </a:p>
          </p:txBody>
        </p:sp>
        <p:sp>
          <p:nvSpPr>
            <p:cNvPr id="30736" name="Line 16"/>
            <p:cNvSpPr>
              <a:spLocks noChangeShapeType="1"/>
            </p:cNvSpPr>
            <p:nvPr/>
          </p:nvSpPr>
          <p:spPr bwMode="auto">
            <a:xfrm>
              <a:off x="3960" y="1600"/>
              <a:ext cx="488" cy="560"/>
            </a:xfrm>
            <a:prstGeom prst="line">
              <a:avLst/>
            </a:prstGeom>
            <a:noFill/>
            <a:ln w="38100">
              <a:solidFill>
                <a:srgbClr val="FF3300"/>
              </a:solidFill>
              <a:round/>
              <a:headEnd/>
              <a:tailEnd type="triangle" w="med" len="med"/>
            </a:ln>
            <a:effectLst/>
          </p:spPr>
          <p:txBody>
            <a:bodyPr/>
            <a:lstStyle/>
            <a:p>
              <a:endParaRPr lang="en-US"/>
            </a:p>
          </p:txBody>
        </p:sp>
        <p:sp>
          <p:nvSpPr>
            <p:cNvPr id="30737" name="Line 17"/>
            <p:cNvSpPr>
              <a:spLocks noChangeShapeType="1"/>
            </p:cNvSpPr>
            <p:nvPr/>
          </p:nvSpPr>
          <p:spPr bwMode="auto">
            <a:xfrm flipH="1">
              <a:off x="2344" y="1584"/>
              <a:ext cx="424" cy="792"/>
            </a:xfrm>
            <a:prstGeom prst="line">
              <a:avLst/>
            </a:prstGeom>
            <a:noFill/>
            <a:ln w="38100">
              <a:solidFill>
                <a:srgbClr val="FF3300"/>
              </a:solidFill>
              <a:round/>
              <a:headEnd/>
              <a:tailEnd type="triangle" w="med" len="med"/>
            </a:ln>
            <a:effectLst/>
          </p:spPr>
          <p:txBody>
            <a:bodyPr/>
            <a:lstStyle/>
            <a:p>
              <a:endParaRPr lang="en-US"/>
            </a:p>
          </p:txBody>
        </p:sp>
        <p:sp>
          <p:nvSpPr>
            <p:cNvPr id="30738" name="Text Box 18"/>
            <p:cNvSpPr txBox="1">
              <a:spLocks noChangeArrowheads="1"/>
            </p:cNvSpPr>
            <p:nvPr/>
          </p:nvSpPr>
          <p:spPr bwMode="auto">
            <a:xfrm>
              <a:off x="2222" y="3730"/>
              <a:ext cx="2861" cy="368"/>
            </a:xfrm>
            <a:prstGeom prst="rect">
              <a:avLst/>
            </a:prstGeom>
            <a:noFill/>
            <a:ln w="28575">
              <a:solidFill>
                <a:srgbClr val="FF3300"/>
              </a:solidFill>
              <a:miter lim="800000"/>
              <a:headEnd/>
              <a:tailEnd/>
            </a:ln>
            <a:effectLst/>
          </p:spPr>
          <p:txBody>
            <a:bodyPr wrap="none">
              <a:spAutoFit/>
            </a:bodyPr>
            <a:lstStyle/>
            <a:p>
              <a:r>
                <a:rPr lang="en-US" sz="1800" b="1">
                  <a:solidFill>
                    <a:srgbClr val="FF3300"/>
                  </a:solidFill>
                </a:rPr>
                <a:t>Connect White wire to W</a:t>
              </a:r>
            </a:p>
          </p:txBody>
        </p:sp>
        <p:sp>
          <p:nvSpPr>
            <p:cNvPr id="30739" name="Line 19"/>
            <p:cNvSpPr>
              <a:spLocks noChangeShapeType="1"/>
            </p:cNvSpPr>
            <p:nvPr/>
          </p:nvSpPr>
          <p:spPr bwMode="auto">
            <a:xfrm flipV="1">
              <a:off x="4048" y="2520"/>
              <a:ext cx="528" cy="1200"/>
            </a:xfrm>
            <a:prstGeom prst="line">
              <a:avLst/>
            </a:prstGeom>
            <a:noFill/>
            <a:ln w="38100">
              <a:solidFill>
                <a:srgbClr val="FF3300"/>
              </a:solidFill>
              <a:round/>
              <a:headEnd/>
              <a:tailEnd type="triangle" w="med" len="med"/>
            </a:ln>
            <a:effectLst/>
          </p:spPr>
          <p:txBody>
            <a:bodyPr/>
            <a:lstStyle/>
            <a:p>
              <a:endParaRPr lang="en-US"/>
            </a:p>
          </p:txBody>
        </p:sp>
        <p:sp>
          <p:nvSpPr>
            <p:cNvPr id="30740" name="Line 20"/>
            <p:cNvSpPr>
              <a:spLocks noChangeShapeType="1"/>
            </p:cNvSpPr>
            <p:nvPr/>
          </p:nvSpPr>
          <p:spPr bwMode="auto">
            <a:xfrm flipH="1" flipV="1">
              <a:off x="2464" y="3040"/>
              <a:ext cx="664" cy="696"/>
            </a:xfrm>
            <a:prstGeom prst="line">
              <a:avLst/>
            </a:prstGeom>
            <a:noFill/>
            <a:ln w="38100">
              <a:solidFill>
                <a:srgbClr val="FF3300"/>
              </a:solidFill>
              <a:round/>
              <a:headEnd/>
              <a:tailEnd type="triangle" w="med" len="med"/>
            </a:ln>
            <a:effectLst/>
          </p:spPr>
          <p:txBody>
            <a:bodyPr/>
            <a:lstStyle/>
            <a:p>
              <a:endParaRPr lang="en-US"/>
            </a:p>
          </p:txBody>
        </p:sp>
      </p:grpSp>
      <p:sp>
        <p:nvSpPr>
          <p:cNvPr id="16" name="Slide Number Placeholder 5"/>
          <p:cNvSpPr txBox="1">
            <a:spLocks/>
          </p:cNvSpPr>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5746-1570-4B39-AAC5-F427209A61A3}" type="slidenum">
              <a:rPr kumimoji="0" lang="en-US" sz="18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8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7"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18"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Arduino-BOT </a:t>
            </a:r>
            <a:r>
              <a:rPr lang="en-US" dirty="0">
                <a:solidFill>
                  <a:schemeClr val="accent2"/>
                </a:solidFill>
                <a:cs typeface="Times New Roman" pitchFamily="18" charset="0"/>
              </a:rPr>
              <a:t>Lecture </a:t>
            </a:r>
            <a:r>
              <a:rPr lang="en-US" dirty="0" smtClean="0">
                <a:solidFill>
                  <a:schemeClr val="accent2"/>
                </a:solidFill>
                <a:cs typeface="Times New Roman" pitchFamily="18" charset="0"/>
              </a:rPr>
              <a:t>#5      </a:t>
            </a:r>
            <a:r>
              <a:rPr lang="en-US" dirty="0">
                <a:solidFill>
                  <a:schemeClr val="accent2"/>
                </a:solidFill>
                <a:cs typeface="Times New Roman" pitchFamily="18" charset="0"/>
              </a:rPr>
              <a:t>EGR 120 – Introduction to Engineering</a:t>
            </a:r>
            <a:endParaRPr lang="en-US" sz="3600" dirty="0"/>
          </a:p>
        </p:txBody>
      </p:sp>
      <p:pic>
        <p:nvPicPr>
          <p:cNvPr id="15" name="Picture 8" descr="100_5282"/>
          <p:cNvPicPr>
            <a:picLocks noChangeAspect="1" noChangeArrowheads="1"/>
          </p:cNvPicPr>
          <p:nvPr/>
        </p:nvPicPr>
        <p:blipFill>
          <a:blip r:embed="rId2" cstate="print"/>
          <a:srcRect l="31334" t="26617" r="2773"/>
          <a:stretch>
            <a:fillRect/>
          </a:stretch>
        </p:blipFill>
        <p:spPr bwMode="auto">
          <a:xfrm>
            <a:off x="5495925" y="3810274"/>
            <a:ext cx="3648075" cy="3047726"/>
          </a:xfrm>
          <a:prstGeom prst="rect">
            <a:avLst/>
          </a:prstGeom>
          <a:noFill/>
        </p:spPr>
      </p:pic>
      <p:pic>
        <p:nvPicPr>
          <p:cNvPr id="19" name="Picture 9"/>
          <p:cNvPicPr>
            <a:picLocks noChangeAspect="1" noChangeArrowheads="1"/>
          </p:cNvPicPr>
          <p:nvPr/>
        </p:nvPicPr>
        <p:blipFill>
          <a:blip r:embed="rId3" cstate="print"/>
          <a:srcRect l="40741" t="57098" r="54976" b="37654"/>
          <a:stretch>
            <a:fillRect/>
          </a:stretch>
        </p:blipFill>
        <p:spPr bwMode="auto">
          <a:xfrm>
            <a:off x="3867150" y="3862408"/>
            <a:ext cx="1327150" cy="1219126"/>
          </a:xfrm>
          <a:prstGeom prst="rect">
            <a:avLst/>
          </a:prstGeom>
          <a:noFill/>
          <a:ln w="38100">
            <a:solidFill>
              <a:srgbClr val="FF3300"/>
            </a:solidFill>
            <a:miter lim="800000"/>
            <a:headEnd/>
            <a:tailEnd/>
          </a:ln>
          <a:effectLst/>
        </p:spPr>
      </p:pic>
      <p:sp>
        <p:nvSpPr>
          <p:cNvPr id="20" name="Arc 10"/>
          <p:cNvSpPr>
            <a:spLocks/>
          </p:cNvSpPr>
          <p:nvPr/>
        </p:nvSpPr>
        <p:spPr bwMode="auto">
          <a:xfrm>
            <a:off x="5219700" y="4419600"/>
            <a:ext cx="1416049" cy="26352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FF3300"/>
            </a:solidFill>
            <a:round/>
            <a:headEnd/>
            <a:tailEnd type="triangle" w="med" len="med"/>
          </a:ln>
          <a:effectLst/>
        </p:spPr>
        <p:txBody>
          <a:bodyPr wrap="none" anchor="ctr"/>
          <a:lstStyle/>
          <a:p>
            <a:pPr algn="ctr"/>
            <a:endParaRPr lang="en-US">
              <a:solidFill>
                <a:srgbClr val="FF33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4"/>
          <p:cNvSpPr>
            <a:spLocks noChangeArrowheads="1"/>
          </p:cNvSpPr>
          <p:nvPr/>
        </p:nvSpPr>
        <p:spPr bwMode="auto">
          <a:xfrm>
            <a:off x="0" y="419100"/>
            <a:ext cx="9144000" cy="1304925"/>
          </a:xfrm>
          <a:prstGeom prst="rect">
            <a:avLst/>
          </a:prstGeom>
          <a:noFill/>
          <a:ln w="9525">
            <a:noFill/>
            <a:miter lim="800000"/>
            <a:headEnd/>
            <a:tailEnd/>
          </a:ln>
        </p:spPr>
        <p:txBody>
          <a:bodyPr/>
          <a:lstStyle/>
          <a:p>
            <a:pPr>
              <a:spcBef>
                <a:spcPct val="20000"/>
              </a:spcBef>
              <a:tabLst>
                <a:tab pos="228600" algn="l"/>
              </a:tabLst>
            </a:pPr>
            <a:r>
              <a:rPr lang="en-US" sz="2800" b="1" u="sng" dirty="0">
                <a:solidFill>
                  <a:schemeClr val="accent2"/>
                </a:solidFill>
              </a:rPr>
              <a:t>Wiring the QTI sensors</a:t>
            </a:r>
            <a:endParaRPr lang="en-US" sz="2800" dirty="0">
              <a:solidFill>
                <a:schemeClr val="accent2"/>
              </a:solidFill>
            </a:endParaRPr>
          </a:p>
          <a:p>
            <a:pPr>
              <a:spcBef>
                <a:spcPct val="20000"/>
              </a:spcBef>
              <a:tabLst>
                <a:tab pos="228600" algn="l"/>
              </a:tabLst>
            </a:pPr>
            <a:r>
              <a:rPr lang="en-US" dirty="0" smtClean="0">
                <a:solidFill>
                  <a:schemeClr val="accent2"/>
                </a:solidFill>
              </a:rPr>
              <a:t>Each </a:t>
            </a:r>
            <a:r>
              <a:rPr lang="en-US" dirty="0">
                <a:solidFill>
                  <a:schemeClr val="accent2"/>
                </a:solidFill>
              </a:rPr>
              <a:t>QTI </a:t>
            </a:r>
            <a:r>
              <a:rPr lang="en-US" dirty="0" smtClean="0">
                <a:solidFill>
                  <a:schemeClr val="accent2"/>
                </a:solidFill>
              </a:rPr>
              <a:t>sensors </a:t>
            </a:r>
            <a:r>
              <a:rPr lang="en-US" dirty="0">
                <a:solidFill>
                  <a:schemeClr val="accent2"/>
                </a:solidFill>
              </a:rPr>
              <a:t>should be wired on the breadboard as indicated below.</a:t>
            </a:r>
            <a:endParaRPr lang="en-US" b="1" dirty="0">
              <a:solidFill>
                <a:schemeClr val="accent2"/>
              </a:solidFill>
            </a:endParaRPr>
          </a:p>
        </p:txBody>
      </p:sp>
      <p:sp>
        <p:nvSpPr>
          <p:cNvPr id="17" name="Slide Number Placeholder 5"/>
          <p:cNvSpPr txBox="1">
            <a:spLocks/>
          </p:cNvSpPr>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5746-1570-4B39-AAC5-F427209A61A3}" type="slidenum">
              <a:rPr kumimoji="0" lang="en-US" sz="18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8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8"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19"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Arduino-BOT </a:t>
            </a:r>
            <a:r>
              <a:rPr lang="en-US" dirty="0">
                <a:solidFill>
                  <a:schemeClr val="accent2"/>
                </a:solidFill>
                <a:cs typeface="Times New Roman" pitchFamily="18" charset="0"/>
              </a:rPr>
              <a:t>Lecture </a:t>
            </a:r>
            <a:r>
              <a:rPr lang="en-US" dirty="0" smtClean="0">
                <a:solidFill>
                  <a:schemeClr val="accent2"/>
                </a:solidFill>
                <a:cs typeface="Times New Roman" pitchFamily="18" charset="0"/>
              </a:rPr>
              <a:t>#5      </a:t>
            </a:r>
            <a:r>
              <a:rPr lang="en-US" dirty="0">
                <a:solidFill>
                  <a:schemeClr val="accent2"/>
                </a:solidFill>
                <a:cs typeface="Times New Roman" pitchFamily="18" charset="0"/>
              </a:rPr>
              <a:t>EGR 120 – Introduction to Engineering</a:t>
            </a:r>
            <a:endParaRPr lang="en-US" sz="3600" dirty="0"/>
          </a:p>
        </p:txBody>
      </p:sp>
      <p:sp>
        <p:nvSpPr>
          <p:cNvPr id="21" name="Rectangle 4"/>
          <p:cNvSpPr>
            <a:spLocks noChangeArrowheads="1"/>
          </p:cNvSpPr>
          <p:nvPr/>
        </p:nvSpPr>
        <p:spPr bwMode="auto">
          <a:xfrm>
            <a:off x="0" y="3857625"/>
            <a:ext cx="9144000" cy="3000375"/>
          </a:xfrm>
          <a:prstGeom prst="rect">
            <a:avLst/>
          </a:prstGeom>
          <a:noFill/>
          <a:ln w="9525">
            <a:noFill/>
            <a:miter lim="800000"/>
            <a:headEnd/>
            <a:tailEnd/>
          </a:ln>
        </p:spPr>
        <p:txBody>
          <a:bodyPr/>
          <a:lstStyle/>
          <a:p>
            <a:pPr>
              <a:spcBef>
                <a:spcPct val="20000"/>
              </a:spcBef>
              <a:tabLst>
                <a:tab pos="228600" algn="l"/>
              </a:tabLst>
            </a:pPr>
            <a:r>
              <a:rPr lang="en-US" sz="2800" b="1" u="sng" dirty="0" smtClean="0">
                <a:solidFill>
                  <a:schemeClr val="accent2"/>
                </a:solidFill>
              </a:rPr>
              <a:t>Digital vs Analog IR sensors</a:t>
            </a:r>
            <a:endParaRPr lang="en-US" sz="2800" dirty="0">
              <a:solidFill>
                <a:schemeClr val="accent2"/>
              </a:solidFill>
            </a:endParaRPr>
          </a:p>
          <a:p>
            <a:pPr>
              <a:spcBef>
                <a:spcPct val="20000"/>
              </a:spcBef>
              <a:tabLst>
                <a:tab pos="228600" algn="l"/>
                <a:tab pos="1943100" algn="l"/>
              </a:tabLst>
            </a:pPr>
            <a:r>
              <a:rPr lang="en-US" b="1" i="1" u="sng" dirty="0" smtClean="0">
                <a:solidFill>
                  <a:schemeClr val="accent2"/>
                </a:solidFill>
              </a:rPr>
              <a:t>Digital sensor</a:t>
            </a:r>
            <a:r>
              <a:rPr lang="en-US" b="1" i="1" dirty="0" smtClean="0">
                <a:solidFill>
                  <a:schemeClr val="accent2"/>
                </a:solidFill>
              </a:rPr>
              <a:t> </a:t>
            </a:r>
            <a:r>
              <a:rPr lang="en-US" dirty="0" smtClean="0">
                <a:solidFill>
                  <a:schemeClr val="accent2"/>
                </a:solidFill>
              </a:rPr>
              <a:t>	- returns 1 if IR signal is not reflected and 0 if IR signal is reflected (or perhaps the opposite)</a:t>
            </a:r>
          </a:p>
          <a:p>
            <a:pPr>
              <a:spcBef>
                <a:spcPct val="20000"/>
              </a:spcBef>
              <a:tabLst>
                <a:tab pos="228600" algn="l"/>
                <a:tab pos="1943100" algn="l"/>
              </a:tabLst>
            </a:pPr>
            <a:r>
              <a:rPr lang="en-US" b="1" i="1" u="sng" dirty="0" smtClean="0">
                <a:solidFill>
                  <a:schemeClr val="accent2"/>
                </a:solidFill>
              </a:rPr>
              <a:t>Analog sensor</a:t>
            </a:r>
            <a:r>
              <a:rPr lang="en-US" dirty="0" smtClean="0">
                <a:solidFill>
                  <a:schemeClr val="accent2"/>
                </a:solidFill>
              </a:rPr>
              <a:t> – returns a voltage from 0V to 5V based on the amount of reflection.</a:t>
            </a:r>
          </a:p>
          <a:p>
            <a:pPr>
              <a:spcBef>
                <a:spcPct val="20000"/>
              </a:spcBef>
              <a:tabLst>
                <a:tab pos="228600" algn="l"/>
                <a:tab pos="1943100" algn="l"/>
              </a:tabLst>
            </a:pPr>
            <a:r>
              <a:rPr lang="en-US" b="1" i="1" dirty="0" smtClean="0">
                <a:solidFill>
                  <a:srgbClr val="FF0000"/>
                </a:solidFill>
              </a:rPr>
              <a:t>The QTI sensor is a </a:t>
            </a:r>
            <a:r>
              <a:rPr lang="en-US" b="1" i="1" u="sng" dirty="0" smtClean="0">
                <a:solidFill>
                  <a:srgbClr val="FF0000"/>
                </a:solidFill>
              </a:rPr>
              <a:t>digital sensor</a:t>
            </a:r>
            <a:r>
              <a:rPr lang="en-US" b="1" i="1" dirty="0" smtClean="0">
                <a:solidFill>
                  <a:srgbClr val="FF0000"/>
                </a:solidFill>
              </a:rPr>
              <a:t> and returns a 1 is the IR signal is not reflected (black tape, for example) and a 0 if the signal is reflected.</a:t>
            </a:r>
            <a:endParaRPr lang="en-US" b="1" i="1" dirty="0">
              <a:solidFill>
                <a:srgbClr val="FF0000"/>
              </a:solidFill>
            </a:endParaRPr>
          </a:p>
        </p:txBody>
      </p:sp>
      <p:grpSp>
        <p:nvGrpSpPr>
          <p:cNvPr id="24" name="Group 23"/>
          <p:cNvGrpSpPr/>
          <p:nvPr/>
        </p:nvGrpSpPr>
        <p:grpSpPr>
          <a:xfrm>
            <a:off x="163770" y="1440024"/>
            <a:ext cx="4951155" cy="2452196"/>
            <a:chOff x="163770" y="1440024"/>
            <a:chExt cx="4951155" cy="2452196"/>
          </a:xfrm>
        </p:grpSpPr>
        <p:grpSp>
          <p:nvGrpSpPr>
            <p:cNvPr id="2" name="Group 21"/>
            <p:cNvGrpSpPr/>
            <p:nvPr/>
          </p:nvGrpSpPr>
          <p:grpSpPr>
            <a:xfrm>
              <a:off x="163770" y="1440024"/>
              <a:ext cx="4700697" cy="2452196"/>
              <a:chOff x="1409700" y="1440024"/>
              <a:chExt cx="4700697" cy="2452196"/>
            </a:xfrm>
          </p:grpSpPr>
          <p:pic>
            <p:nvPicPr>
              <p:cNvPr id="7170" name="Picture 2"/>
              <p:cNvPicPr>
                <a:picLocks noChangeAspect="1" noChangeArrowheads="1"/>
              </p:cNvPicPr>
              <p:nvPr/>
            </p:nvPicPr>
            <p:blipFill>
              <a:blip r:embed="rId2" cstate="print"/>
              <a:srcRect/>
              <a:stretch>
                <a:fillRect/>
              </a:stretch>
            </p:blipFill>
            <p:spPr bwMode="auto">
              <a:xfrm>
                <a:off x="2233722" y="1440024"/>
                <a:ext cx="3876675" cy="2409825"/>
              </a:xfrm>
              <a:prstGeom prst="rect">
                <a:avLst/>
              </a:prstGeom>
              <a:noFill/>
              <a:ln w="9525">
                <a:noFill/>
                <a:miter lim="800000"/>
                <a:headEnd/>
                <a:tailEnd/>
              </a:ln>
            </p:spPr>
          </p:pic>
          <p:sp>
            <p:nvSpPr>
              <p:cNvPr id="11272" name="TextBox 8"/>
              <p:cNvSpPr txBox="1">
                <a:spLocks noChangeArrowheads="1"/>
              </p:cNvSpPr>
              <p:nvPr/>
            </p:nvSpPr>
            <p:spPr bwMode="auto">
              <a:xfrm>
                <a:off x="1409700" y="1440024"/>
                <a:ext cx="560776" cy="461822"/>
              </a:xfrm>
              <a:prstGeom prst="rect">
                <a:avLst/>
              </a:prstGeom>
              <a:solidFill>
                <a:schemeClr val="bg1"/>
              </a:solidFill>
              <a:ln w="9525">
                <a:noFill/>
                <a:miter lim="800000"/>
                <a:headEnd/>
                <a:tailEnd/>
              </a:ln>
            </p:spPr>
            <p:txBody>
              <a:bodyPr wrap="none">
                <a:spAutoFit/>
              </a:bodyPr>
              <a:lstStyle/>
              <a:p>
                <a:r>
                  <a:rPr lang="en-US" dirty="0" smtClean="0"/>
                  <a:t>5V</a:t>
                </a:r>
                <a:endParaRPr lang="en-US" dirty="0"/>
              </a:p>
            </p:txBody>
          </p:sp>
          <p:sp>
            <p:nvSpPr>
              <p:cNvPr id="11274" name="TextBox 10"/>
              <p:cNvSpPr txBox="1">
                <a:spLocks noChangeArrowheads="1"/>
              </p:cNvSpPr>
              <p:nvPr/>
            </p:nvSpPr>
            <p:spPr bwMode="auto">
              <a:xfrm>
                <a:off x="1418923" y="2286698"/>
                <a:ext cx="561372" cy="461665"/>
              </a:xfrm>
              <a:prstGeom prst="rect">
                <a:avLst/>
              </a:prstGeom>
              <a:solidFill>
                <a:schemeClr val="bg1"/>
              </a:solidFill>
              <a:ln w="9525">
                <a:noFill/>
                <a:miter lim="800000"/>
                <a:headEnd/>
                <a:tailEnd/>
              </a:ln>
            </p:spPr>
            <p:txBody>
              <a:bodyPr wrap="none">
                <a:spAutoFit/>
              </a:bodyPr>
              <a:lstStyle/>
              <a:p>
                <a:r>
                  <a:rPr lang="en-US" dirty="0" smtClean="0"/>
                  <a:t>D6</a:t>
                </a:r>
                <a:endParaRPr lang="en-US" dirty="0"/>
              </a:p>
            </p:txBody>
          </p:sp>
          <p:sp>
            <p:nvSpPr>
              <p:cNvPr id="16" name="TextBox 9"/>
              <p:cNvSpPr txBox="1">
                <a:spLocks noChangeArrowheads="1"/>
              </p:cNvSpPr>
              <p:nvPr/>
            </p:nvSpPr>
            <p:spPr bwMode="auto">
              <a:xfrm>
                <a:off x="3667125" y="3492110"/>
                <a:ext cx="742511" cy="400110"/>
              </a:xfrm>
              <a:prstGeom prst="rect">
                <a:avLst/>
              </a:prstGeom>
              <a:solidFill>
                <a:schemeClr val="bg1"/>
              </a:solidFill>
              <a:ln w="9525">
                <a:noFill/>
                <a:miter lim="800000"/>
                <a:headEnd/>
                <a:tailEnd/>
              </a:ln>
            </p:spPr>
            <p:txBody>
              <a:bodyPr wrap="none">
                <a:spAutoFit/>
              </a:bodyPr>
              <a:lstStyle/>
              <a:p>
                <a:r>
                  <a:rPr lang="en-US" sz="2000" dirty="0" smtClean="0"/>
                  <a:t>GND</a:t>
                </a:r>
                <a:endParaRPr lang="en-US" sz="2000" dirty="0"/>
              </a:p>
            </p:txBody>
          </p:sp>
        </p:grpSp>
        <p:sp>
          <p:nvSpPr>
            <p:cNvPr id="22" name="Rectangle 21"/>
            <p:cNvSpPr/>
            <p:nvPr/>
          </p:nvSpPr>
          <p:spPr>
            <a:xfrm>
              <a:off x="4143375" y="3371850"/>
              <a:ext cx="971550" cy="400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txBox="1">
            <a:spLocks noGrp="1"/>
          </p:cNvSpPr>
          <p:nvPr/>
        </p:nvSpPr>
        <p:spPr bwMode="auto">
          <a:xfrm>
            <a:off x="7239000" y="0"/>
            <a:ext cx="1905000" cy="457200"/>
          </a:xfrm>
          <a:prstGeom prst="rect">
            <a:avLst/>
          </a:prstGeom>
          <a:noFill/>
          <a:ln w="9525">
            <a:noFill/>
            <a:miter lim="800000"/>
            <a:headEnd/>
            <a:tailEnd/>
          </a:ln>
        </p:spPr>
        <p:txBody>
          <a:bodyPr/>
          <a:lstStyle/>
          <a:p>
            <a:pPr algn="r"/>
            <a:fld id="{58388313-6AB6-40C3-9460-9F38EFBB1B5E}" type="slidenum">
              <a:rPr lang="en-US" sz="1400"/>
              <a:pPr algn="r"/>
              <a:t>9</a:t>
            </a:fld>
            <a:endParaRPr lang="en-US" sz="1400"/>
          </a:p>
        </p:txBody>
      </p:sp>
      <p:sp>
        <p:nvSpPr>
          <p:cNvPr id="32773" name="Rectangle 4"/>
          <p:cNvSpPr>
            <a:spLocks noChangeArrowheads="1"/>
          </p:cNvSpPr>
          <p:nvPr/>
        </p:nvSpPr>
        <p:spPr bwMode="auto">
          <a:xfrm>
            <a:off x="0" y="447675"/>
            <a:ext cx="4914900" cy="2003425"/>
          </a:xfrm>
          <a:prstGeom prst="rect">
            <a:avLst/>
          </a:prstGeom>
          <a:noFill/>
          <a:ln w="9525">
            <a:noFill/>
            <a:miter lim="800000"/>
            <a:headEnd/>
            <a:tailEnd/>
          </a:ln>
        </p:spPr>
        <p:txBody>
          <a:bodyPr/>
          <a:lstStyle/>
          <a:p>
            <a:pPr>
              <a:spcBef>
                <a:spcPct val="20000"/>
              </a:spcBef>
              <a:tabLst>
                <a:tab pos="228600" algn="l"/>
              </a:tabLst>
            </a:pPr>
            <a:r>
              <a:rPr lang="en-US" sz="2800" b="1" u="sng" dirty="0" smtClean="0">
                <a:solidFill>
                  <a:schemeClr val="accent2"/>
                </a:solidFill>
              </a:rPr>
              <a:t>Testing a </a:t>
            </a:r>
            <a:r>
              <a:rPr lang="en-US" sz="2800" b="1" u="sng" dirty="0">
                <a:solidFill>
                  <a:schemeClr val="accent2"/>
                </a:solidFill>
              </a:rPr>
              <a:t>QTI </a:t>
            </a:r>
            <a:r>
              <a:rPr lang="en-US" sz="2800" b="1" u="sng" dirty="0" smtClean="0">
                <a:solidFill>
                  <a:schemeClr val="accent2"/>
                </a:solidFill>
              </a:rPr>
              <a:t>sensor</a:t>
            </a:r>
            <a:endParaRPr lang="en-US" sz="2800" dirty="0">
              <a:solidFill>
                <a:schemeClr val="accent2"/>
              </a:solidFill>
            </a:endParaRPr>
          </a:p>
        </p:txBody>
      </p:sp>
      <p:sp>
        <p:nvSpPr>
          <p:cNvPr id="32787" name="Rectangle 4"/>
          <p:cNvSpPr>
            <a:spLocks noChangeArrowheads="1"/>
          </p:cNvSpPr>
          <p:nvPr/>
        </p:nvSpPr>
        <p:spPr bwMode="auto">
          <a:xfrm>
            <a:off x="0" y="958851"/>
            <a:ext cx="9144000" cy="1041400"/>
          </a:xfrm>
          <a:prstGeom prst="rect">
            <a:avLst/>
          </a:prstGeom>
          <a:noFill/>
          <a:ln w="9525">
            <a:noFill/>
            <a:miter lim="800000"/>
            <a:headEnd/>
            <a:tailEnd/>
          </a:ln>
        </p:spPr>
        <p:txBody>
          <a:bodyPr/>
          <a:lstStyle/>
          <a:p>
            <a:pPr>
              <a:spcBef>
                <a:spcPct val="20000"/>
              </a:spcBef>
            </a:pPr>
            <a:r>
              <a:rPr lang="en-US" sz="2000" dirty="0" smtClean="0">
                <a:solidFill>
                  <a:schemeClr val="accent2"/>
                </a:solidFill>
              </a:rPr>
              <a:t>The sample program below can be used to test a QTI sensor.  A sample output is also shown below as the sensor is moved back and forth over black tape and a white surface.  The sensor height was kept at around 0.25” over the surface.</a:t>
            </a:r>
            <a:endParaRPr lang="en-US" sz="2000" dirty="0">
              <a:solidFill>
                <a:schemeClr val="accent2"/>
              </a:solidFill>
              <a:sym typeface="Symbol" pitchFamily="18" charset="2"/>
            </a:endParaRPr>
          </a:p>
        </p:txBody>
      </p:sp>
      <p:sp>
        <p:nvSpPr>
          <p:cNvPr id="9" name="Slide Number Placeholder 5"/>
          <p:cNvSpPr txBox="1">
            <a:spLocks/>
          </p:cNvSpPr>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5746-1570-4B39-AAC5-F427209A61A3}" type="slidenum">
              <a:rPr kumimoji="0" lang="en-US" sz="18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8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0"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11"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Arduino-BOT </a:t>
            </a:r>
            <a:r>
              <a:rPr lang="en-US" dirty="0">
                <a:solidFill>
                  <a:schemeClr val="accent2"/>
                </a:solidFill>
                <a:cs typeface="Times New Roman" pitchFamily="18" charset="0"/>
              </a:rPr>
              <a:t>Lecture </a:t>
            </a:r>
            <a:r>
              <a:rPr lang="en-US" dirty="0" smtClean="0">
                <a:solidFill>
                  <a:schemeClr val="accent2"/>
                </a:solidFill>
                <a:cs typeface="Times New Roman" pitchFamily="18" charset="0"/>
              </a:rPr>
              <a:t>#5      </a:t>
            </a:r>
            <a:r>
              <a:rPr lang="en-US" dirty="0">
                <a:solidFill>
                  <a:schemeClr val="accent2"/>
                </a:solidFill>
                <a:cs typeface="Times New Roman" pitchFamily="18" charset="0"/>
              </a:rPr>
              <a:t>EGR 120 – Introduction to Engineering</a:t>
            </a:r>
            <a:endParaRPr lang="en-US" sz="3600" dirty="0"/>
          </a:p>
        </p:txBody>
      </p:sp>
      <p:pic>
        <p:nvPicPr>
          <p:cNvPr id="1026" name="Picture 2"/>
          <p:cNvPicPr>
            <a:picLocks noChangeAspect="1" noChangeArrowheads="1"/>
          </p:cNvPicPr>
          <p:nvPr/>
        </p:nvPicPr>
        <p:blipFill>
          <a:blip r:embed="rId2" cstate="print"/>
          <a:srcRect/>
          <a:stretch>
            <a:fillRect/>
          </a:stretch>
        </p:blipFill>
        <p:spPr bwMode="auto">
          <a:xfrm>
            <a:off x="0" y="2039216"/>
            <a:ext cx="6572250" cy="4818784"/>
          </a:xfrm>
          <a:prstGeom prst="rect">
            <a:avLst/>
          </a:prstGeom>
          <a:noFill/>
          <a:ln w="28575">
            <a:solidFill>
              <a:schemeClr val="accent6"/>
            </a:solid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7410450" y="3581885"/>
            <a:ext cx="1733550" cy="3276116"/>
          </a:xfrm>
          <a:prstGeom prst="rect">
            <a:avLst/>
          </a:prstGeom>
          <a:noFill/>
          <a:ln w="28575">
            <a:solidFill>
              <a:schemeClr val="accent6"/>
            </a:solidFill>
            <a:miter lim="800000"/>
            <a:headEnd/>
            <a:tailEnd/>
          </a:ln>
        </p:spPr>
      </p:pic>
    </p:spTree>
  </p:cSld>
  <p:clrMapOvr>
    <a:masterClrMapping/>
  </p:clrMapOvr>
</p:sld>
</file>

<file path=ppt/theme/theme1.xml><?xml version="1.0" encoding="utf-8"?>
<a:theme xmlns:a="http://schemas.openxmlformats.org/drawingml/2006/main" name="Default Design">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2D2DB9"/>
      </a:hlink>
      <a:folHlink>
        <a:srgbClr val="2D2DB9"/>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7061</TotalTime>
  <Words>2344</Words>
  <Application>Microsoft Office PowerPoint</Application>
  <PresentationFormat>On-screen Show (4:3)</PresentationFormat>
  <Paragraphs>321</Paragraphs>
  <Slides>26</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Tidewater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EGR 277 – Digital Logic</dc:title>
  <dc:creator>tcgordp</dc:creator>
  <cp:lastModifiedBy>Paul Gordy</cp:lastModifiedBy>
  <cp:revision>578</cp:revision>
  <cp:lastPrinted>2003-10-08T06:53:49Z</cp:lastPrinted>
  <dcterms:created xsi:type="dcterms:W3CDTF">2003-05-19T18:05:36Z</dcterms:created>
  <dcterms:modified xsi:type="dcterms:W3CDTF">2014-06-20T16:31:23Z</dcterms:modified>
</cp:coreProperties>
</file>