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03" r:id="rId2"/>
    <p:sldId id="424" r:id="rId3"/>
    <p:sldId id="425" r:id="rId4"/>
    <p:sldId id="426" r:id="rId5"/>
    <p:sldId id="427" r:id="rId6"/>
    <p:sldId id="428" r:id="rId7"/>
    <p:sldId id="429" r:id="rId8"/>
    <p:sldId id="42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FF9999"/>
    <a:srgbClr val="006600"/>
    <a:srgbClr val="990000"/>
    <a:srgbClr val="FFFF66"/>
    <a:srgbClr val="FFCC99"/>
    <a:srgbClr val="FFCC66"/>
    <a:srgbClr val="FFCC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04" autoAdjust="0"/>
    <p:restoredTop sz="86957" autoAdjust="0"/>
  </p:normalViewPr>
  <p:slideViewPr>
    <p:cSldViewPr snapToGrid="0">
      <p:cViewPr>
        <p:scale>
          <a:sx n="100" d="100"/>
          <a:sy n="100" d="100"/>
        </p:scale>
        <p:origin x="-2070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EEA07AD-1C8E-43FD-BB4F-0DE0729AD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14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94B0DBF-F569-4ECE-A058-FD2C849140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46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3BC0D-4ACF-4D7A-8A67-D21596EF5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95EBD-77A3-4348-80D2-6955CD6C6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19B5A-3E73-4302-A3F5-4D63B55D5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D4F33-4D7E-4EAD-9005-F43D32A7A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53B00-012A-4038-AF48-0E97785EB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4BEC6-7152-4994-B857-BF6CBCFCE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50685-DFCF-4C3C-87D0-6DFADD3DA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F0E33-55B4-4D74-8926-FE517BECC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93EFB-CA4E-4276-BA58-33DB1AEB5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9E8E6-0F2A-4DE0-A95E-87E1CD481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04EEC-9765-445E-ACE4-B7C6B9B95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760F6F6-BAE8-483A-A6DA-9AB9E8C11C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DE685932-B952-48E2-83D6-C54E77A0ACAF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6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-1" y="0"/>
            <a:ext cx="6467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261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Inverse Laplace Transforms using MATLAB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0" y="378388"/>
            <a:ext cx="9144000" cy="659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tabLst>
                <a:tab pos="342900" algn="l"/>
                <a:tab pos="914400" algn="l"/>
              </a:tabLst>
            </a:pPr>
            <a:r>
              <a:rPr lang="en-US" sz="1800" b="1" u="sng" dirty="0" smtClean="0">
                <a:solidFill>
                  <a:schemeClr val="accent2"/>
                </a:solidFill>
              </a:rPr>
              <a:t>Residue method using MATLAB</a:t>
            </a:r>
          </a:p>
          <a:p>
            <a:pPr>
              <a:spcBef>
                <a:spcPct val="20000"/>
              </a:spcBef>
              <a:tabLst>
                <a:tab pos="342900" algn="l"/>
                <a:tab pos="914400" algn="l"/>
              </a:tabLst>
            </a:pPr>
            <a:r>
              <a:rPr lang="en-US" sz="1800" b="1" i="1" dirty="0" smtClean="0">
                <a:solidFill>
                  <a:schemeClr val="accent2"/>
                </a:solidFill>
              </a:rPr>
              <a:t>[R,P,K] = residue(N, D) </a:t>
            </a:r>
            <a:r>
              <a:rPr lang="en-US" sz="1800" dirty="0" smtClean="0">
                <a:solidFill>
                  <a:schemeClr val="accent2"/>
                </a:solidFill>
              </a:rPr>
              <a:t>finds the residues, poles and direct term of a partial fraction expansion of the ratio of two polynomials N(s)/D(s).</a:t>
            </a:r>
          </a:p>
          <a:p>
            <a:pPr>
              <a:spcBef>
                <a:spcPct val="20000"/>
              </a:spcBef>
              <a:tabLst>
                <a:tab pos="342900" algn="l"/>
                <a:tab pos="914400" algn="l"/>
              </a:tabLst>
            </a:pPr>
            <a:r>
              <a:rPr lang="en-US" sz="1800" dirty="0" smtClean="0">
                <a:solidFill>
                  <a:schemeClr val="accent2"/>
                </a:solidFill>
              </a:rPr>
              <a:t>If there are no multiple roots,</a:t>
            </a:r>
          </a:p>
          <a:p>
            <a:pPr>
              <a:spcBef>
                <a:spcPct val="20000"/>
              </a:spcBef>
              <a:tabLst>
                <a:tab pos="342900" algn="l"/>
                <a:tab pos="914400" algn="l"/>
              </a:tabLst>
            </a:pPr>
            <a:endParaRPr lang="en-US" sz="1800" dirty="0" smtClean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tabLst>
                <a:tab pos="342900" algn="l"/>
                <a:tab pos="914400" algn="l"/>
              </a:tabLst>
            </a:pPr>
            <a:r>
              <a:rPr lang="en-US" sz="1800" dirty="0" smtClean="0">
                <a:solidFill>
                  <a:schemeClr val="accent2"/>
                </a:solidFill>
              </a:rPr>
              <a:t>Vectors B and A specify the coefficients of the numerator and denominator polynomials in descending powers of s.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tabLst>
                <a:tab pos="342900" algn="l"/>
                <a:tab pos="914400" algn="l"/>
              </a:tabLst>
            </a:pPr>
            <a:r>
              <a:rPr lang="en-US" sz="1800" dirty="0" smtClean="0">
                <a:solidFill>
                  <a:schemeClr val="accent2"/>
                </a:solidFill>
              </a:rPr>
              <a:t>R = column vector of residues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tabLst>
                <a:tab pos="342900" algn="l"/>
                <a:tab pos="914400" algn="l"/>
              </a:tabLst>
            </a:pPr>
            <a:r>
              <a:rPr lang="en-US" sz="1800" dirty="0" smtClean="0">
                <a:solidFill>
                  <a:schemeClr val="accent2"/>
                </a:solidFill>
              </a:rPr>
              <a:t>P = column vector of pole locations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tabLst>
                <a:tab pos="342900" algn="l"/>
                <a:tab pos="914400" algn="l"/>
              </a:tabLst>
            </a:pPr>
            <a:r>
              <a:rPr lang="en-US" sz="1800" dirty="0" smtClean="0">
                <a:solidFill>
                  <a:schemeClr val="accent2"/>
                </a:solidFill>
              </a:rPr>
              <a:t>K = row vector of direct terms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tabLst>
                <a:tab pos="342900" algn="l"/>
                <a:tab pos="914400" algn="l"/>
              </a:tabLst>
            </a:pPr>
            <a:r>
              <a:rPr lang="en-US" sz="1800" dirty="0" smtClean="0">
                <a:solidFill>
                  <a:schemeClr val="accent2"/>
                </a:solidFill>
              </a:rPr>
              <a:t>The number of poles is n = length(D)-1 = length(R) = length(P).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tabLst>
                <a:tab pos="342900" algn="l"/>
                <a:tab pos="914400" algn="l"/>
              </a:tabLst>
            </a:pPr>
            <a:r>
              <a:rPr lang="en-US" sz="1800" dirty="0" smtClean="0">
                <a:solidFill>
                  <a:schemeClr val="accent2"/>
                </a:solidFill>
              </a:rPr>
              <a:t>The direct term coefficient vector is empty if length(N) &lt; length(D), otherwise length(K) = length(N) - length(D)+1.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tabLst>
                <a:tab pos="342900" algn="l"/>
                <a:tab pos="914400" algn="l"/>
              </a:tabLst>
            </a:pPr>
            <a:r>
              <a:rPr lang="en-US" sz="1800" dirty="0" smtClean="0">
                <a:solidFill>
                  <a:schemeClr val="accent2"/>
                </a:solidFill>
              </a:rPr>
              <a:t>If P(j) = ... = P(j+m-1) is a pole of multiplicity m, then the expansion includes terms of the form</a:t>
            </a:r>
          </a:p>
          <a:p>
            <a:pPr marL="342900" indent="-342900">
              <a:spcBef>
                <a:spcPct val="20000"/>
              </a:spcBef>
              <a:tabLst>
                <a:tab pos="342900" algn="l"/>
                <a:tab pos="914400" algn="l"/>
              </a:tabLst>
            </a:pPr>
            <a:r>
              <a:rPr lang="en-US" sz="1800" dirty="0" smtClean="0">
                <a:solidFill>
                  <a:schemeClr val="accent2"/>
                </a:solidFill>
              </a:rPr>
              <a:t> </a:t>
            </a:r>
          </a:p>
          <a:p>
            <a:pPr marL="342900" indent="-342900">
              <a:spcBef>
                <a:spcPct val="20000"/>
              </a:spcBef>
              <a:tabLst>
                <a:tab pos="342900" algn="l"/>
                <a:tab pos="914400" algn="l"/>
              </a:tabLst>
            </a:pPr>
            <a:endParaRPr lang="en-US" sz="1800" dirty="0" smtClean="0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1800" b="1" i="1" dirty="0" smtClean="0">
                <a:solidFill>
                  <a:schemeClr val="accent2"/>
                </a:solidFill>
              </a:rPr>
              <a:t>[N, D] = residue(R,P,K)</a:t>
            </a:r>
            <a:r>
              <a:rPr lang="en-US" sz="1800" dirty="0" smtClean="0">
                <a:solidFill>
                  <a:schemeClr val="accent2"/>
                </a:solidFill>
              </a:rPr>
              <a:t>, with 3 input arguments and 2 output arguments, converts the partial fraction expansion back to the polynomials with coefficients in N and D.</a:t>
            </a:r>
          </a:p>
          <a:p>
            <a:pPr algn="r">
              <a:spcBef>
                <a:spcPct val="20000"/>
              </a:spcBef>
              <a:tabLst>
                <a:tab pos="457200" algn="l"/>
                <a:tab pos="914400" algn="l"/>
              </a:tabLst>
            </a:pPr>
            <a:endParaRPr lang="en-US" sz="1400" dirty="0" smtClean="0">
              <a:solidFill>
                <a:schemeClr val="accent2"/>
              </a:solidFill>
            </a:endParaRPr>
          </a:p>
          <a:p>
            <a:pPr algn="r"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1400" u="sng" dirty="0" smtClean="0">
                <a:solidFill>
                  <a:schemeClr val="accent2"/>
                </a:solidFill>
              </a:rPr>
              <a:t>Reference</a:t>
            </a:r>
            <a:r>
              <a:rPr lang="en-US" sz="1400" dirty="0" smtClean="0">
                <a:solidFill>
                  <a:schemeClr val="accent2"/>
                </a:solidFill>
              </a:rPr>
              <a:t>:  type   </a:t>
            </a:r>
            <a:r>
              <a:rPr lang="en-US" sz="1400" b="1" i="1" dirty="0" smtClean="0">
                <a:solidFill>
                  <a:schemeClr val="accent2"/>
                </a:solidFill>
              </a:rPr>
              <a:t>help residue   </a:t>
            </a:r>
            <a:r>
              <a:rPr lang="en-US" sz="1400" dirty="0" smtClean="0">
                <a:solidFill>
                  <a:schemeClr val="accent2"/>
                </a:solidFill>
              </a:rPr>
              <a:t>in MATLAB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DE685932-B952-48E2-83D6-C54E77A0ACAF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6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-1" y="0"/>
            <a:ext cx="6467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261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Inverse Laplace Transforms using MATLAB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0" y="378389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tabLst>
                <a:tab pos="342900" algn="l"/>
                <a:tab pos="914400" algn="l"/>
              </a:tabLst>
            </a:pPr>
            <a:r>
              <a:rPr lang="en-US" sz="2000" b="1" u="sng" dirty="0" smtClean="0">
                <a:solidFill>
                  <a:schemeClr val="accent2"/>
                </a:solidFill>
              </a:rPr>
              <a:t>Example – Residue method using MATLAB</a:t>
            </a:r>
            <a:endParaRPr lang="en-US" sz="2000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381000" y="930275"/>
          <a:ext cx="5613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6" name="Equation" r:id="rId3" imgW="2806560" imgH="419040" progId="Equation.3">
                  <p:embed/>
                </p:oleObj>
              </mc:Choice>
              <mc:Fallback>
                <p:oleObj name="Equation" r:id="rId3" imgW="28065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30275"/>
                        <a:ext cx="56134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ight Brace 8"/>
          <p:cNvSpPr/>
          <p:nvPr/>
        </p:nvSpPr>
        <p:spPr>
          <a:xfrm rot="5400000">
            <a:off x="4762500" y="1552575"/>
            <a:ext cx="161925" cy="638175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32753" y="2026592"/>
            <a:ext cx="15155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i="1" dirty="0" smtClean="0">
                <a:solidFill>
                  <a:schemeClr val="accent2"/>
                </a:solidFill>
                <a:cs typeface="Times New Roman" pitchFamily="18" charset="0"/>
              </a:rPr>
              <a:t>Note that the largest pole is listed first</a:t>
            </a:r>
            <a:endParaRPr lang="en-US" sz="1800" b="1" i="1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05300" y="3300413"/>
            <a:ext cx="1295400" cy="2538284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7663" y="3319463"/>
            <a:ext cx="3567977" cy="136683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568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C6E8DE15-25D7-490F-A66B-9BF542314C28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12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78389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tabLst>
                <a:tab pos="342900" algn="l"/>
                <a:tab pos="914400" algn="l"/>
              </a:tabLst>
            </a:pPr>
            <a:r>
              <a:rPr lang="en-US" sz="2000" b="1" u="sng" dirty="0" smtClean="0">
                <a:solidFill>
                  <a:schemeClr val="accent2"/>
                </a:solidFill>
              </a:rPr>
              <a:t>Example – Residue method using MATLAB</a:t>
            </a:r>
            <a:endParaRPr lang="en-US" sz="2000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50177" name="Object 4"/>
          <p:cNvGraphicFramePr>
            <a:graphicFrameLocks noChangeAspect="1"/>
          </p:cNvGraphicFramePr>
          <p:nvPr/>
        </p:nvGraphicFramePr>
        <p:xfrm>
          <a:off x="419100" y="904875"/>
          <a:ext cx="76708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0" name="Equation" r:id="rId3" imgW="3835080" imgH="444240" progId="Equation.3">
                  <p:embed/>
                </p:oleObj>
              </mc:Choice>
              <mc:Fallback>
                <p:oleObj name="Equation" r:id="rId3" imgW="38350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904875"/>
                        <a:ext cx="76708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67463" y="3138487"/>
            <a:ext cx="2623683" cy="239553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6451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124200"/>
            <a:ext cx="6211335" cy="1504949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15" name="Right Brace 14"/>
          <p:cNvSpPr/>
          <p:nvPr/>
        </p:nvSpPr>
        <p:spPr>
          <a:xfrm rot="5400000">
            <a:off x="5534024" y="1000125"/>
            <a:ext cx="161925" cy="1400175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818552" y="1836092"/>
            <a:ext cx="16965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i="1" dirty="0" smtClean="0">
                <a:solidFill>
                  <a:schemeClr val="accent2"/>
                </a:solidFill>
                <a:cs typeface="Times New Roman" pitchFamily="18" charset="0"/>
              </a:rPr>
              <a:t>Could be found by hand using long division</a:t>
            </a:r>
            <a:endParaRPr lang="en-US" sz="1800" b="1" i="1" dirty="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-1" y="0"/>
            <a:ext cx="6467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261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Inverse Laplace Transforms using MATLAB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01294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C6E8DE15-25D7-490F-A66B-9BF542314C28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12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78389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tabLst>
                <a:tab pos="342900" algn="l"/>
                <a:tab pos="914400" algn="l"/>
              </a:tabLst>
            </a:pPr>
            <a:r>
              <a:rPr lang="en-US" sz="2000" b="1" u="sng" dirty="0" smtClean="0">
                <a:solidFill>
                  <a:schemeClr val="accent2"/>
                </a:solidFill>
              </a:rPr>
              <a:t>Example – Residue method using MATLAB</a:t>
            </a:r>
            <a:endParaRPr lang="en-US" sz="2000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50177" name="Object 4"/>
          <p:cNvGraphicFramePr>
            <a:graphicFrameLocks noChangeAspect="1"/>
          </p:cNvGraphicFramePr>
          <p:nvPr/>
        </p:nvGraphicFramePr>
        <p:xfrm>
          <a:off x="1587500" y="917575"/>
          <a:ext cx="5334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4" name="Equation" r:id="rId3" imgW="2666880" imgH="431640" progId="Equation.3">
                  <p:embed/>
                </p:oleObj>
              </mc:Choice>
              <mc:Fallback>
                <p:oleObj name="Equation" r:id="rId3" imgW="26668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0" y="917575"/>
                        <a:ext cx="53340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ight Brace 8"/>
          <p:cNvSpPr/>
          <p:nvPr/>
        </p:nvSpPr>
        <p:spPr>
          <a:xfrm rot="5400000">
            <a:off x="4514850" y="1524000"/>
            <a:ext cx="161925" cy="638175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85103" y="1998017"/>
            <a:ext cx="15155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i="1" dirty="0" smtClean="0">
                <a:solidFill>
                  <a:schemeClr val="accent2"/>
                </a:solidFill>
                <a:cs typeface="Times New Roman" pitchFamily="18" charset="0"/>
              </a:rPr>
              <a:t>Note that the largest pole is listed first</a:t>
            </a:r>
            <a:endParaRPr lang="en-US" sz="1800" b="1" i="1" dirty="0"/>
          </a:p>
        </p:txBody>
      </p:sp>
      <p:sp>
        <p:nvSpPr>
          <p:cNvPr id="11" name="Right Brace 10"/>
          <p:cNvSpPr/>
          <p:nvPr/>
        </p:nvSpPr>
        <p:spPr>
          <a:xfrm rot="5400000">
            <a:off x="5924549" y="1076325"/>
            <a:ext cx="104775" cy="153352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485303" y="2007542"/>
            <a:ext cx="26014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i="1" dirty="0" smtClean="0">
                <a:solidFill>
                  <a:srgbClr val="FF0000"/>
                </a:solidFill>
                <a:cs typeface="Times New Roman" pitchFamily="18" charset="0"/>
              </a:rPr>
              <a:t>Note that repeated roots are from lowest power to highest power</a:t>
            </a:r>
            <a:endParaRPr lang="en-US" sz="1800" b="1" i="1" dirty="0">
              <a:solidFill>
                <a:srgbClr val="FF0000"/>
              </a:solidFill>
            </a:endParaRPr>
          </a:p>
        </p:txBody>
      </p:sp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81750" y="3128963"/>
            <a:ext cx="1771650" cy="330828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3629" y="3138488"/>
            <a:ext cx="6149060" cy="18430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-1" y="0"/>
            <a:ext cx="6467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261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Inverse Laplace Transforms using MATLAB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14938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C6E8DE15-25D7-490F-A66B-9BF542314C28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12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78389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tabLst>
                <a:tab pos="342900" algn="l"/>
                <a:tab pos="914400" algn="l"/>
              </a:tabLst>
            </a:pPr>
            <a:r>
              <a:rPr lang="en-US" sz="2000" b="1" u="sng" dirty="0" smtClean="0">
                <a:solidFill>
                  <a:schemeClr val="accent2"/>
                </a:solidFill>
              </a:rPr>
              <a:t>Example – Residue method using MATLAB</a:t>
            </a:r>
            <a:endParaRPr lang="en-US" sz="2000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50177" name="Object 4"/>
          <p:cNvGraphicFramePr>
            <a:graphicFrameLocks noChangeAspect="1"/>
          </p:cNvGraphicFramePr>
          <p:nvPr/>
        </p:nvGraphicFramePr>
        <p:xfrm>
          <a:off x="57150" y="885825"/>
          <a:ext cx="887730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18" name="Equation" r:id="rId3" imgW="4914720" imgH="444240" progId="Equation.3">
                  <p:embed/>
                </p:oleObj>
              </mc:Choice>
              <mc:Fallback>
                <p:oleObj name="Equation" r:id="rId3" imgW="49147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" y="885825"/>
                        <a:ext cx="8877300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ight Brace 8"/>
          <p:cNvSpPr/>
          <p:nvPr/>
        </p:nvSpPr>
        <p:spPr>
          <a:xfrm rot="5400000">
            <a:off x="4129088" y="738188"/>
            <a:ext cx="142874" cy="2190750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23103" y="1969442"/>
            <a:ext cx="22204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i="1" dirty="0" smtClean="0">
                <a:solidFill>
                  <a:schemeClr val="accent2"/>
                </a:solidFill>
                <a:cs typeface="Times New Roman" pitchFamily="18" charset="0"/>
              </a:rPr>
              <a:t>Answer expressed using complex roots</a:t>
            </a:r>
            <a:endParaRPr lang="en-US" sz="1800" b="1" i="1" dirty="0"/>
          </a:p>
        </p:txBody>
      </p:sp>
      <p:sp>
        <p:nvSpPr>
          <p:cNvPr id="11" name="Right Brace 10"/>
          <p:cNvSpPr/>
          <p:nvPr/>
        </p:nvSpPr>
        <p:spPr>
          <a:xfrm rot="5400000">
            <a:off x="7248524" y="1123950"/>
            <a:ext cx="85725" cy="1419226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456853" y="1940867"/>
            <a:ext cx="19632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i="1" dirty="0" smtClean="0">
                <a:solidFill>
                  <a:srgbClr val="FF0000"/>
                </a:solidFill>
                <a:cs typeface="Times New Roman" pitchFamily="18" charset="0"/>
              </a:rPr>
              <a:t>Answer expressed using quadratic factor</a:t>
            </a:r>
            <a:endParaRPr lang="en-US" sz="1800" b="1" i="1" dirty="0">
              <a:solidFill>
                <a:srgbClr val="FF0000"/>
              </a:solidFill>
            </a:endParaRPr>
          </a:p>
        </p:txBody>
      </p:sp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15088" y="3067049"/>
            <a:ext cx="2630732" cy="286702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6656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891" y="3062288"/>
            <a:ext cx="6275234" cy="1919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-1" y="0"/>
            <a:ext cx="6467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261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Inverse Laplace Transforms using MATLAB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01187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DE685932-B952-48E2-83D6-C54E77A0ACAF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6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370351"/>
            <a:ext cx="91440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smtClean="0">
                <a:solidFill>
                  <a:schemeClr val="accent2"/>
                </a:solidFill>
              </a:rPr>
              <a:t>Finding inverse Laplace transforms using MATLAB</a:t>
            </a:r>
            <a:endParaRPr lang="en-US" sz="2000" dirty="0" smtClean="0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  <a:tabLst>
                <a:tab pos="342900" algn="l"/>
                <a:tab pos="914400" algn="l"/>
              </a:tabLst>
            </a:pPr>
            <a:r>
              <a:rPr lang="en-US" sz="2000" dirty="0" smtClean="0">
                <a:solidFill>
                  <a:schemeClr val="accent2"/>
                </a:solidFill>
              </a:rPr>
              <a:t>Although we just saw how we could use MATLAB to perform partial fraction expansion using the residue method, an even more powerful function is available for finding inverse Laplace transforms:  </a:t>
            </a:r>
            <a:r>
              <a:rPr lang="en-US" sz="2000" b="1" i="1" dirty="0" err="1" smtClean="0">
                <a:solidFill>
                  <a:schemeClr val="accent2"/>
                </a:solidFill>
              </a:rPr>
              <a:t>ilaplace</a:t>
            </a:r>
            <a:r>
              <a:rPr lang="en-US" sz="2000" b="1" i="1" dirty="0" smtClean="0">
                <a:solidFill>
                  <a:schemeClr val="accent2"/>
                </a:solidFill>
              </a:rPr>
              <a:t>( ).</a:t>
            </a:r>
          </a:p>
          <a:p>
            <a:endParaRPr lang="en-US" sz="2000" dirty="0" smtClean="0">
              <a:solidFill>
                <a:schemeClr val="accent2"/>
              </a:solidFill>
            </a:endParaRPr>
          </a:p>
          <a:p>
            <a:r>
              <a:rPr lang="en-US" sz="2000" b="1" i="1" dirty="0" err="1" smtClean="0">
                <a:solidFill>
                  <a:schemeClr val="accent2"/>
                </a:solidFill>
              </a:rPr>
              <a:t>ilaplace</a:t>
            </a:r>
            <a:r>
              <a:rPr lang="en-US" sz="2000" b="1" i="1" dirty="0" smtClean="0">
                <a:solidFill>
                  <a:schemeClr val="accent2"/>
                </a:solidFill>
              </a:rPr>
              <a:t>(F)  </a:t>
            </a:r>
            <a:r>
              <a:rPr lang="en-US" sz="2000" dirty="0" smtClean="0">
                <a:solidFill>
                  <a:schemeClr val="accent2"/>
                </a:solidFill>
              </a:rPr>
              <a:t>- the inverse Laplace transform of symbolic F with default independent variable s.   The default return is a function of t. The inverse Laplace transform is applied to a function of s and returns a function of t.</a:t>
            </a:r>
          </a:p>
          <a:p>
            <a:r>
              <a:rPr lang="en-US" sz="2000" b="1" i="1" dirty="0" err="1" smtClean="0">
                <a:solidFill>
                  <a:schemeClr val="accent2"/>
                </a:solidFill>
              </a:rPr>
              <a:t>ilaplace</a:t>
            </a:r>
            <a:r>
              <a:rPr lang="en-US" sz="2000" b="1" i="1" dirty="0" smtClean="0">
                <a:solidFill>
                  <a:schemeClr val="accent2"/>
                </a:solidFill>
              </a:rPr>
              <a:t>(F, y)  </a:t>
            </a:r>
            <a:r>
              <a:rPr lang="en-US" sz="2000" dirty="0" smtClean="0">
                <a:solidFill>
                  <a:schemeClr val="accent2"/>
                </a:solidFill>
              </a:rPr>
              <a:t>- returns a function of y instead of a function of t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                       - </a:t>
            </a:r>
            <a:r>
              <a:rPr lang="en-US" sz="2000" b="1" i="1" dirty="0" err="1" smtClean="0">
                <a:solidFill>
                  <a:schemeClr val="accent2"/>
                </a:solidFill>
              </a:rPr>
              <a:t>ilaplace</a:t>
            </a:r>
            <a:r>
              <a:rPr lang="en-US" sz="2000" b="1" i="1" dirty="0" smtClean="0">
                <a:solidFill>
                  <a:schemeClr val="accent2"/>
                </a:solidFill>
              </a:rPr>
              <a:t>(F, t)</a:t>
            </a:r>
            <a:r>
              <a:rPr lang="en-US" sz="2000" dirty="0" smtClean="0">
                <a:solidFill>
                  <a:schemeClr val="accent2"/>
                </a:solidFill>
              </a:rPr>
              <a:t> is the same as </a:t>
            </a:r>
            <a:r>
              <a:rPr lang="en-US" sz="2000" b="1" i="1" dirty="0" err="1" smtClean="0">
                <a:solidFill>
                  <a:schemeClr val="accent2"/>
                </a:solidFill>
              </a:rPr>
              <a:t>ilaplace</a:t>
            </a:r>
            <a:r>
              <a:rPr lang="en-US" sz="2000" b="1" i="1" dirty="0" smtClean="0">
                <a:solidFill>
                  <a:schemeClr val="accent2"/>
                </a:solidFill>
              </a:rPr>
              <a:t>(F)</a:t>
            </a:r>
          </a:p>
          <a:p>
            <a:r>
              <a:rPr lang="en-US" sz="2000" b="1" i="1" dirty="0" err="1" smtClean="0">
                <a:solidFill>
                  <a:schemeClr val="accent2"/>
                </a:solidFill>
              </a:rPr>
              <a:t>ilaplace</a:t>
            </a:r>
            <a:r>
              <a:rPr lang="en-US" sz="2000" b="1" i="1" dirty="0" smtClean="0">
                <a:solidFill>
                  <a:schemeClr val="accent2"/>
                </a:solidFill>
              </a:rPr>
              <a:t>(F, y, x)  </a:t>
            </a:r>
            <a:r>
              <a:rPr lang="en-US" sz="2000" dirty="0" smtClean="0">
                <a:solidFill>
                  <a:schemeClr val="accent2"/>
                </a:solidFill>
              </a:rPr>
              <a:t>- finds the inverse transform as a function of x (instead of s) and returns a function of y (instead of t)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                       - </a:t>
            </a:r>
            <a:r>
              <a:rPr lang="en-US" sz="2000" b="1" i="1" dirty="0" err="1" smtClean="0">
                <a:solidFill>
                  <a:schemeClr val="accent2"/>
                </a:solidFill>
              </a:rPr>
              <a:t>ilaplace</a:t>
            </a:r>
            <a:r>
              <a:rPr lang="en-US" sz="2000" b="1" i="1" dirty="0" smtClean="0">
                <a:solidFill>
                  <a:schemeClr val="accent2"/>
                </a:solidFill>
              </a:rPr>
              <a:t>(F, t, s)</a:t>
            </a:r>
            <a:r>
              <a:rPr lang="en-US" sz="2000" dirty="0" smtClean="0">
                <a:solidFill>
                  <a:schemeClr val="accent2"/>
                </a:solidFill>
              </a:rPr>
              <a:t> is the same as </a:t>
            </a:r>
            <a:r>
              <a:rPr lang="en-US" sz="2000" b="1" i="1" dirty="0" err="1" smtClean="0">
                <a:solidFill>
                  <a:schemeClr val="accent2"/>
                </a:solidFill>
              </a:rPr>
              <a:t>ilaplace</a:t>
            </a:r>
            <a:r>
              <a:rPr lang="en-US" sz="2000" b="1" i="1" dirty="0" smtClean="0">
                <a:solidFill>
                  <a:schemeClr val="accent2"/>
                </a:solidFill>
              </a:rPr>
              <a:t>(F)</a:t>
            </a:r>
          </a:p>
          <a:p>
            <a:endParaRPr lang="en-US" sz="2000" b="1" i="1" dirty="0" smtClean="0">
              <a:solidFill>
                <a:schemeClr val="accent2"/>
              </a:solidFill>
            </a:endParaRPr>
          </a:p>
          <a:p>
            <a:r>
              <a:rPr lang="en-US" sz="2000" b="1" i="1" u="sng" dirty="0" smtClean="0">
                <a:solidFill>
                  <a:schemeClr val="accent2"/>
                </a:solidFill>
              </a:rPr>
              <a:t>Note</a:t>
            </a:r>
            <a:r>
              <a:rPr lang="en-US" sz="2000" b="1" i="1" dirty="0" smtClean="0">
                <a:solidFill>
                  <a:schemeClr val="accent2"/>
                </a:solidFill>
              </a:rPr>
              <a:t>:  </a:t>
            </a:r>
            <a:r>
              <a:rPr lang="en-US" sz="2000" dirty="0" smtClean="0">
                <a:solidFill>
                  <a:schemeClr val="accent2"/>
                </a:solidFill>
              </a:rPr>
              <a:t>Since we are using one-sided Laplace transforms, there is an implied u(t) associated with functions.  So if  </a:t>
            </a:r>
            <a:r>
              <a:rPr lang="en-US" sz="2000" b="1" i="1" dirty="0" err="1" smtClean="0">
                <a:solidFill>
                  <a:schemeClr val="accent2"/>
                </a:solidFill>
              </a:rPr>
              <a:t>ilaplace</a:t>
            </a:r>
            <a:r>
              <a:rPr lang="en-US" sz="2000" b="1" i="1" dirty="0" smtClean="0">
                <a:solidFill>
                  <a:schemeClr val="accent2"/>
                </a:solidFill>
              </a:rPr>
              <a:t> (2/s) </a:t>
            </a:r>
            <a:r>
              <a:rPr lang="en-US" sz="2000" dirty="0" smtClean="0">
                <a:solidFill>
                  <a:schemeClr val="accent2"/>
                </a:solidFill>
              </a:rPr>
              <a:t>returns the value 2, then it is implied that f(t) = 2u(t).</a:t>
            </a:r>
          </a:p>
          <a:p>
            <a:endParaRPr lang="en-US" sz="2000" b="1" i="1" dirty="0" smtClean="0">
              <a:solidFill>
                <a:schemeClr val="accent2"/>
              </a:solidFill>
            </a:endParaRPr>
          </a:p>
          <a:p>
            <a:endParaRPr lang="en-US" sz="2000" dirty="0" smtClean="0">
              <a:solidFill>
                <a:schemeClr val="accent2"/>
              </a:solidFill>
            </a:endParaRPr>
          </a:p>
          <a:p>
            <a:r>
              <a:rPr lang="en-US" sz="2000" b="1" u="sng" dirty="0" smtClean="0">
                <a:solidFill>
                  <a:schemeClr val="accent2"/>
                </a:solidFill>
              </a:rPr>
              <a:t>Examples</a:t>
            </a:r>
            <a:r>
              <a:rPr lang="en-US" sz="2000" b="1" dirty="0" smtClean="0">
                <a:solidFill>
                  <a:schemeClr val="accent2"/>
                </a:solidFill>
              </a:rPr>
              <a:t>:  See the following pages</a:t>
            </a:r>
            <a:endParaRPr lang="en-US" sz="2000" b="1" baseline="30000" dirty="0" smtClean="0">
              <a:solidFill>
                <a:schemeClr val="accent2"/>
              </a:solidFill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-1" y="0"/>
            <a:ext cx="6467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261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Inverse Laplace Transforms using MATLAB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72343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DE685932-B952-48E2-83D6-C54E77A0ACAF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6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1" y="394127"/>
            <a:ext cx="79343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tabLst>
                <a:tab pos="342900" algn="l"/>
                <a:tab pos="914400" algn="l"/>
              </a:tabLst>
            </a:pPr>
            <a:r>
              <a:rPr lang="en-US" sz="2000" b="1" u="sng" dirty="0" smtClean="0">
                <a:solidFill>
                  <a:schemeClr val="accent2"/>
                </a:solidFill>
              </a:rPr>
              <a:t>Examples – using MATLAB</a:t>
            </a:r>
            <a:r>
              <a:rPr lang="en-US" sz="2000" dirty="0" smtClean="0">
                <a:solidFill>
                  <a:schemeClr val="accent2"/>
                </a:solidFill>
              </a:rPr>
              <a:t>       Verify the following relationships:</a:t>
            </a:r>
            <a:endParaRPr lang="en-US" sz="2000" b="1" u="sng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14312" y="882650"/>
          <a:ext cx="3798888" cy="249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2" name="Equation" r:id="rId3" imgW="2781000" imgH="1828800" progId="Equation.3">
                  <p:embed/>
                </p:oleObj>
              </mc:Choice>
              <mc:Fallback>
                <p:oleObj name="Equation" r:id="rId3" imgW="2781000" imgH="1828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" y="882650"/>
                        <a:ext cx="3798888" cy="2497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53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3051" y="1048131"/>
            <a:ext cx="3790950" cy="470077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5530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9062" y="3452813"/>
            <a:ext cx="5162383" cy="32527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-1" y="0"/>
            <a:ext cx="6467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261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Inverse Laplace Transforms using MATLAB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73889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DE685932-B952-48E2-83D6-C54E77A0ACAF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6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1" y="381000"/>
            <a:ext cx="9144001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342900" algn="l"/>
                <a:tab pos="914400" algn="l"/>
              </a:tabLst>
            </a:pPr>
            <a:r>
              <a:rPr lang="en-US" sz="2000" b="1" u="sng" dirty="0" smtClean="0">
                <a:solidFill>
                  <a:schemeClr val="accent2"/>
                </a:solidFill>
              </a:rPr>
              <a:t>Examples</a:t>
            </a:r>
            <a:endParaRPr lang="en-US" sz="2000" b="1" u="sng" dirty="0" smtClean="0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  <a:tabLst>
                <a:tab pos="342900" algn="l"/>
                <a:tab pos="914400" algn="l"/>
              </a:tabLst>
            </a:pPr>
            <a:r>
              <a:rPr lang="en-US" sz="2000" dirty="0" smtClean="0">
                <a:solidFill>
                  <a:schemeClr val="accent2"/>
                </a:solidFill>
              </a:rPr>
              <a:t>Find </a:t>
            </a:r>
            <a:r>
              <a:rPr lang="en-US" sz="2000" dirty="0" smtClean="0">
                <a:solidFill>
                  <a:schemeClr val="accent2"/>
                </a:solidFill>
              </a:rPr>
              <a:t>inverse Laplace </a:t>
            </a:r>
            <a:r>
              <a:rPr lang="en-US" sz="2000" dirty="0" smtClean="0">
                <a:solidFill>
                  <a:schemeClr val="accent2"/>
                </a:solidFill>
              </a:rPr>
              <a:t>transforms for the </a:t>
            </a:r>
            <a:r>
              <a:rPr lang="en-US" sz="2000" dirty="0" smtClean="0">
                <a:solidFill>
                  <a:schemeClr val="accent2"/>
                </a:solidFill>
              </a:rPr>
              <a:t>some of the following </a:t>
            </a:r>
            <a:r>
              <a:rPr lang="en-US" sz="2000" dirty="0">
                <a:solidFill>
                  <a:schemeClr val="accent2"/>
                </a:solidFill>
              </a:rPr>
              <a:t>functions and use </a:t>
            </a:r>
            <a:r>
              <a:rPr lang="en-US" sz="2000" dirty="0" smtClean="0">
                <a:solidFill>
                  <a:schemeClr val="accent2"/>
                </a:solidFill>
              </a:rPr>
              <a:t>MATLAB </a:t>
            </a:r>
            <a:r>
              <a:rPr lang="en-US" sz="2000" dirty="0">
                <a:solidFill>
                  <a:schemeClr val="accent2"/>
                </a:solidFill>
              </a:rPr>
              <a:t>to </a:t>
            </a:r>
            <a:r>
              <a:rPr lang="en-US" sz="2000" dirty="0" smtClean="0">
                <a:solidFill>
                  <a:schemeClr val="accent2"/>
                </a:solidFill>
              </a:rPr>
              <a:t>verify the results.  (Optional:  Also find the poles and residues.)</a:t>
            </a:r>
            <a:endParaRPr lang="en-US" sz="2000" dirty="0">
              <a:solidFill>
                <a:schemeClr val="accent2"/>
              </a:solidFill>
            </a:endParaRPr>
          </a:p>
          <a:p>
            <a:pPr marL="457200" indent="-457200">
              <a:spcBef>
                <a:spcPct val="20000"/>
              </a:spcBef>
              <a:buAutoNum type="alphaUcParenR"/>
              <a:tabLst>
                <a:tab pos="342900" algn="l"/>
                <a:tab pos="914400" algn="l"/>
              </a:tabLst>
            </a:pPr>
            <a:endParaRPr lang="en-US" sz="2000" dirty="0" smtClean="0">
              <a:solidFill>
                <a:schemeClr val="accent2"/>
              </a:solidFill>
            </a:endParaRPr>
          </a:p>
          <a:p>
            <a:pPr marL="457200" indent="-457200">
              <a:spcBef>
                <a:spcPct val="20000"/>
              </a:spcBef>
              <a:buAutoNum type="alphaUcParenR"/>
              <a:tabLst>
                <a:tab pos="342900" algn="l"/>
                <a:tab pos="914400" algn="l"/>
              </a:tabLst>
            </a:pP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-1" y="0"/>
            <a:ext cx="6467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261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Inverse Laplace Transforms using MATLAB</a:t>
            </a:r>
            <a:endParaRPr lang="en-US" sz="32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42875" y="1593850"/>
          <a:ext cx="1955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9" name="Equation" r:id="rId3" imgW="977476" imgH="393529" progId="Equation.3">
                  <p:embed/>
                </p:oleObj>
              </mc:Choice>
              <mc:Fallback>
                <p:oleObj name="Equation" r:id="rId3" imgW="977476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1593850"/>
                        <a:ext cx="19558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8220759"/>
              </p:ext>
            </p:extLst>
          </p:nvPr>
        </p:nvGraphicFramePr>
        <p:xfrm>
          <a:off x="3949700" y="1631950"/>
          <a:ext cx="28956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0" name="Equation" r:id="rId5" imgW="1447172" imgH="393529" progId="Equation.3">
                  <p:embed/>
                </p:oleObj>
              </mc:Choice>
              <mc:Fallback>
                <p:oleObj name="Equation" r:id="rId5" imgW="1447172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9700" y="1631950"/>
                        <a:ext cx="28956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54933"/>
              </p:ext>
            </p:extLst>
          </p:nvPr>
        </p:nvGraphicFramePr>
        <p:xfrm>
          <a:off x="73025" y="2473325"/>
          <a:ext cx="2209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1" name="Equation" r:id="rId7" imgW="1104900" imgH="457200" progId="Equation.3">
                  <p:embed/>
                </p:oleObj>
              </mc:Choice>
              <mc:Fallback>
                <p:oleObj name="Equation" r:id="rId7" imgW="11049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" y="2473325"/>
                        <a:ext cx="22098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113119"/>
              </p:ext>
            </p:extLst>
          </p:nvPr>
        </p:nvGraphicFramePr>
        <p:xfrm>
          <a:off x="3898900" y="2587625"/>
          <a:ext cx="2844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2" name="Equation" r:id="rId9" imgW="1422360" imgH="419040" progId="Equation.3">
                  <p:embed/>
                </p:oleObj>
              </mc:Choice>
              <mc:Fallback>
                <p:oleObj name="Equation" r:id="rId9" imgW="142236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8900" y="2587625"/>
                        <a:ext cx="28448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3463736"/>
              </p:ext>
            </p:extLst>
          </p:nvPr>
        </p:nvGraphicFramePr>
        <p:xfrm>
          <a:off x="79375" y="3489325"/>
          <a:ext cx="28956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3" name="Equation" r:id="rId11" imgW="1447560" imgH="431640" progId="Equation.3">
                  <p:embed/>
                </p:oleObj>
              </mc:Choice>
              <mc:Fallback>
                <p:oleObj name="Equation" r:id="rId11" imgW="144756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" y="3489325"/>
                        <a:ext cx="28956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2917692"/>
              </p:ext>
            </p:extLst>
          </p:nvPr>
        </p:nvGraphicFramePr>
        <p:xfrm>
          <a:off x="98425" y="4578350"/>
          <a:ext cx="6019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4" name="Equation" r:id="rId13" imgW="3009600" imgH="419040" progId="Equation.3">
                  <p:embed/>
                </p:oleObj>
              </mc:Choice>
              <mc:Fallback>
                <p:oleObj name="Equation" r:id="rId13" imgW="300960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" y="4578350"/>
                        <a:ext cx="60198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802225"/>
              </p:ext>
            </p:extLst>
          </p:nvPr>
        </p:nvGraphicFramePr>
        <p:xfrm>
          <a:off x="114300" y="5648325"/>
          <a:ext cx="81280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5" name="Equation" r:id="rId15" imgW="4063680" imgH="444240" progId="Equation.3">
                  <p:embed/>
                </p:oleObj>
              </mc:Choice>
              <mc:Fallback>
                <p:oleObj name="Equation" r:id="rId15" imgW="406368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" y="5648325"/>
                        <a:ext cx="81280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6958</TotalTime>
  <Words>570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Default Design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Tidewater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EGR 277 – Digital Logic</dc:title>
  <dc:creator>tcgordp</dc:creator>
  <cp:lastModifiedBy>Paul Gordy</cp:lastModifiedBy>
  <cp:revision>704</cp:revision>
  <cp:lastPrinted>2003-10-06T06:34:52Z</cp:lastPrinted>
  <dcterms:created xsi:type="dcterms:W3CDTF">2003-05-19T18:05:36Z</dcterms:created>
  <dcterms:modified xsi:type="dcterms:W3CDTF">2013-08-27T19:20:43Z</dcterms:modified>
</cp:coreProperties>
</file>