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1"/>
  </p:sldMasterIdLst>
  <p:notesMasterIdLst>
    <p:notesMasterId r:id="rId47"/>
  </p:notesMasterIdLst>
  <p:handoutMasterIdLst>
    <p:handoutMasterId r:id="rId48"/>
  </p:handoutMasterIdLst>
  <p:sldIdLst>
    <p:sldId id="264" r:id="rId2"/>
    <p:sldId id="267" r:id="rId3"/>
    <p:sldId id="286" r:id="rId4"/>
    <p:sldId id="288" r:id="rId5"/>
    <p:sldId id="263" r:id="rId6"/>
    <p:sldId id="285" r:id="rId7"/>
    <p:sldId id="268" r:id="rId8"/>
    <p:sldId id="271" r:id="rId9"/>
    <p:sldId id="269" r:id="rId10"/>
    <p:sldId id="321" r:id="rId11"/>
    <p:sldId id="272" r:id="rId12"/>
    <p:sldId id="289" r:id="rId13"/>
    <p:sldId id="283" r:id="rId14"/>
    <p:sldId id="287" r:id="rId15"/>
    <p:sldId id="323" r:id="rId16"/>
    <p:sldId id="276" r:id="rId17"/>
    <p:sldId id="314" r:id="rId18"/>
    <p:sldId id="320" r:id="rId19"/>
    <p:sldId id="315" r:id="rId20"/>
    <p:sldId id="316" r:id="rId21"/>
    <p:sldId id="317" r:id="rId22"/>
    <p:sldId id="318" r:id="rId23"/>
    <p:sldId id="319" r:id="rId24"/>
    <p:sldId id="295" r:id="rId25"/>
    <p:sldId id="296" r:id="rId26"/>
    <p:sldId id="297" r:id="rId27"/>
    <p:sldId id="298" r:id="rId28"/>
    <p:sldId id="299" r:id="rId29"/>
    <p:sldId id="300" r:id="rId30"/>
    <p:sldId id="322" r:id="rId31"/>
    <p:sldId id="301" r:id="rId32"/>
    <p:sldId id="302" r:id="rId33"/>
    <p:sldId id="303" r:id="rId34"/>
    <p:sldId id="304" r:id="rId35"/>
    <p:sldId id="324" r:id="rId36"/>
    <p:sldId id="325" r:id="rId37"/>
    <p:sldId id="305" r:id="rId38"/>
    <p:sldId id="306" r:id="rId39"/>
    <p:sldId id="307" r:id="rId40"/>
    <p:sldId id="308" r:id="rId41"/>
    <p:sldId id="309" r:id="rId42"/>
    <p:sldId id="310" r:id="rId43"/>
    <p:sldId id="311" r:id="rId44"/>
    <p:sldId id="312" r:id="rId45"/>
    <p:sldId id="313" r:id="rId46"/>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Times New Roman" pitchFamily="18" charset="0"/>
        <a:ea typeface="+mn-ea"/>
        <a:cs typeface="+mn-cs"/>
      </a:defRPr>
    </a:lvl1pPr>
    <a:lvl2pPr marL="457200" algn="l" rtl="0" fontAlgn="base">
      <a:spcBef>
        <a:spcPct val="0"/>
      </a:spcBef>
      <a:spcAft>
        <a:spcPct val="0"/>
      </a:spcAft>
      <a:defRPr sz="2200" kern="1200">
        <a:solidFill>
          <a:schemeClr val="tx1"/>
        </a:solidFill>
        <a:latin typeface="Times New Roman" pitchFamily="18" charset="0"/>
        <a:ea typeface="+mn-ea"/>
        <a:cs typeface="+mn-cs"/>
      </a:defRPr>
    </a:lvl2pPr>
    <a:lvl3pPr marL="914400" algn="l" rtl="0" fontAlgn="base">
      <a:spcBef>
        <a:spcPct val="0"/>
      </a:spcBef>
      <a:spcAft>
        <a:spcPct val="0"/>
      </a:spcAft>
      <a:defRPr sz="2200" kern="1200">
        <a:solidFill>
          <a:schemeClr val="tx1"/>
        </a:solidFill>
        <a:latin typeface="Times New Roman" pitchFamily="18" charset="0"/>
        <a:ea typeface="+mn-ea"/>
        <a:cs typeface="+mn-cs"/>
      </a:defRPr>
    </a:lvl3pPr>
    <a:lvl4pPr marL="1371600" algn="l" rtl="0" fontAlgn="base">
      <a:spcBef>
        <a:spcPct val="0"/>
      </a:spcBef>
      <a:spcAft>
        <a:spcPct val="0"/>
      </a:spcAft>
      <a:defRPr sz="2200" kern="1200">
        <a:solidFill>
          <a:schemeClr val="tx1"/>
        </a:solidFill>
        <a:latin typeface="Times New Roman" pitchFamily="18" charset="0"/>
        <a:ea typeface="+mn-ea"/>
        <a:cs typeface="+mn-cs"/>
      </a:defRPr>
    </a:lvl4pPr>
    <a:lvl5pPr marL="1828800" algn="l" rtl="0" fontAlgn="base">
      <a:spcBef>
        <a:spcPct val="0"/>
      </a:spcBef>
      <a:spcAft>
        <a:spcPct val="0"/>
      </a:spcAft>
      <a:defRPr sz="2200" kern="1200">
        <a:solidFill>
          <a:schemeClr val="tx1"/>
        </a:solidFill>
        <a:latin typeface="Times New Roman" pitchFamily="18" charset="0"/>
        <a:ea typeface="+mn-ea"/>
        <a:cs typeface="+mn-cs"/>
      </a:defRPr>
    </a:lvl5pPr>
    <a:lvl6pPr marL="2286000" algn="l" defTabSz="914400" rtl="0" eaLnBrk="1" latinLnBrk="0" hangingPunct="1">
      <a:defRPr sz="2200" kern="1200">
        <a:solidFill>
          <a:schemeClr val="tx1"/>
        </a:solidFill>
        <a:latin typeface="Times New Roman" pitchFamily="18" charset="0"/>
        <a:ea typeface="+mn-ea"/>
        <a:cs typeface="+mn-cs"/>
      </a:defRPr>
    </a:lvl6pPr>
    <a:lvl7pPr marL="2743200" algn="l" defTabSz="914400" rtl="0" eaLnBrk="1" latinLnBrk="0" hangingPunct="1">
      <a:defRPr sz="2200" kern="1200">
        <a:solidFill>
          <a:schemeClr val="tx1"/>
        </a:solidFill>
        <a:latin typeface="Times New Roman" pitchFamily="18" charset="0"/>
        <a:ea typeface="+mn-ea"/>
        <a:cs typeface="+mn-cs"/>
      </a:defRPr>
    </a:lvl7pPr>
    <a:lvl8pPr marL="3200400" algn="l" defTabSz="914400" rtl="0" eaLnBrk="1" latinLnBrk="0" hangingPunct="1">
      <a:defRPr sz="2200" kern="1200">
        <a:solidFill>
          <a:schemeClr val="tx1"/>
        </a:solidFill>
        <a:latin typeface="Times New Roman" pitchFamily="18" charset="0"/>
        <a:ea typeface="+mn-ea"/>
        <a:cs typeface="+mn-cs"/>
      </a:defRPr>
    </a:lvl8pPr>
    <a:lvl9pPr marL="3657600" algn="l" defTabSz="914400" rtl="0" eaLnBrk="1" latinLnBrk="0" hangingPunct="1">
      <a:defRPr sz="2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FF"/>
    <a:srgbClr val="66FFFF"/>
    <a:srgbClr val="FFFF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53" autoAdjust="0"/>
    <p:restoredTop sz="90929"/>
  </p:normalViewPr>
  <p:slideViewPr>
    <p:cSldViewPr>
      <p:cViewPr>
        <p:scale>
          <a:sx n="120" d="100"/>
          <a:sy n="120" d="100"/>
        </p:scale>
        <p:origin x="100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7" d="100"/>
          <a:sy n="37" d="100"/>
        </p:scale>
        <p:origin x="-146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7.wmf"/><Relationship Id="rId7" Type="http://schemas.openxmlformats.org/officeDocument/2006/relationships/image" Target="../media/image41.wmf"/><Relationship Id="rId2" Type="http://schemas.openxmlformats.org/officeDocument/2006/relationships/image" Target="../media/image36.wmf"/><Relationship Id="rId1" Type="http://schemas.openxmlformats.org/officeDocument/2006/relationships/image" Target="../media/image35.wmf"/><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 Id="rId4" Type="http://schemas.openxmlformats.org/officeDocument/2006/relationships/image" Target="../media/image6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6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096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en-US"/>
              <a:t>Statics:The Next Generation (2nd Ed.)   Mehta, Danielson, &amp; Berg   Lecture Notes for Section 9.1-9.2</a:t>
            </a:r>
          </a:p>
        </p:txBody>
      </p:sp>
      <p:sp>
        <p:nvSpPr>
          <p:cNvPr id="4096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77B7CC8-FA2D-4BE6-AF91-7A1C621CDEAE}" type="slidenum">
              <a:rPr lang="en-US"/>
              <a:pPr>
                <a:defRPr/>
              </a:pPr>
              <a:t>‹#›</a:t>
            </a:fld>
            <a:endParaRPr lang="en-US"/>
          </a:p>
        </p:txBody>
      </p:sp>
    </p:spTree>
    <p:extLst>
      <p:ext uri="{BB962C8B-B14F-4D97-AF65-F5344CB8AC3E}">
        <p14:creationId xmlns:p14="http://schemas.microsoft.com/office/powerpoint/2010/main" val="3292790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en-US"/>
              <a:t>Statics:The Next Generation (2nd Ed.)   Mehta, Danielson, &amp; Berg   Lecture Notes for Section 9.1-9.2</a:t>
            </a:r>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BBFF27B-29FE-4499-9235-06A0B9E3AB54}" type="slidenum">
              <a:rPr lang="en-US"/>
              <a:pPr>
                <a:defRPr/>
              </a:pPr>
              <a:t>‹#›</a:t>
            </a:fld>
            <a:endParaRPr lang="en-US"/>
          </a:p>
        </p:txBody>
      </p:sp>
    </p:spTree>
    <p:extLst>
      <p:ext uri="{BB962C8B-B14F-4D97-AF65-F5344CB8AC3E}">
        <p14:creationId xmlns:p14="http://schemas.microsoft.com/office/powerpoint/2010/main" val="368147109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ftr" sz="quarter" idx="4"/>
          </p:nvPr>
        </p:nvSpPr>
        <p:spPr>
          <a:noFill/>
        </p:spPr>
        <p:txBody>
          <a:bodyPr/>
          <a:lstStyle/>
          <a:p>
            <a:r>
              <a:rPr lang="en-US" smtClean="0"/>
              <a:t>Statics:The Next Generation (2nd Ed.)   Mehta, Danielson, &amp; Berg   Lecture Notes for Section 9.1-9.2</a:t>
            </a:r>
          </a:p>
        </p:txBody>
      </p:sp>
      <p:sp>
        <p:nvSpPr>
          <p:cNvPr id="15363" name="Rectangle 7"/>
          <p:cNvSpPr>
            <a:spLocks noGrp="1" noChangeArrowheads="1"/>
          </p:cNvSpPr>
          <p:nvPr>
            <p:ph type="sldNum" sz="quarter" idx="5"/>
          </p:nvPr>
        </p:nvSpPr>
        <p:spPr>
          <a:noFill/>
        </p:spPr>
        <p:txBody>
          <a:bodyPr/>
          <a:lstStyle/>
          <a:p>
            <a:fld id="{427D7503-6938-4D4B-B21F-F40C1F955140}" type="slidenum">
              <a:rPr lang="en-US" smtClean="0"/>
              <a:pPr/>
              <a:t>1</a:t>
            </a:fld>
            <a:endParaRPr lang="en-US" smtClean="0"/>
          </a:p>
        </p:txBody>
      </p:sp>
      <p:sp>
        <p:nvSpPr>
          <p:cNvPr id="15364" name="Rectangle 2"/>
          <p:cNvSpPr>
            <a:spLocks noGrp="1" noRot="1" noChangeAspect="1" noChangeArrowheads="1" noTextEdit="1"/>
          </p:cNvSpPr>
          <p:nvPr>
            <p:ph type="sldImg"/>
          </p:nvPr>
        </p:nvSpPr>
        <p:spPr>
          <a:ln/>
        </p:spPr>
      </p:sp>
      <p:sp>
        <p:nvSpPr>
          <p:cNvPr id="1536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US" smtClean="0"/>
          </a:p>
        </p:txBody>
      </p:sp>
      <p:sp>
        <p:nvSpPr>
          <p:cNvPr id="22532" name="Footer Placeholder 3"/>
          <p:cNvSpPr>
            <a:spLocks noGrp="1"/>
          </p:cNvSpPr>
          <p:nvPr>
            <p:ph type="ftr" sz="quarter" idx="4"/>
          </p:nvPr>
        </p:nvSpPr>
        <p:spPr>
          <a:noFill/>
        </p:spPr>
        <p:txBody>
          <a:bodyPr/>
          <a:lstStyle/>
          <a:p>
            <a:r>
              <a:rPr lang="en-US" smtClean="0"/>
              <a:t>Statics:The Next Generation (2nd Ed.)   Mehta, Danielson, &amp; Berg   Lecture Notes for Section 9.1-9.2</a:t>
            </a:r>
          </a:p>
        </p:txBody>
      </p:sp>
      <p:sp>
        <p:nvSpPr>
          <p:cNvPr id="22533" name="Slide Number Placeholder 4"/>
          <p:cNvSpPr>
            <a:spLocks noGrp="1"/>
          </p:cNvSpPr>
          <p:nvPr>
            <p:ph type="sldNum" sz="quarter" idx="5"/>
          </p:nvPr>
        </p:nvSpPr>
        <p:spPr>
          <a:noFill/>
        </p:spPr>
        <p:txBody>
          <a:bodyPr/>
          <a:lstStyle/>
          <a:p>
            <a:fld id="{DC0B5018-0938-4FFB-82ED-B8AA8FB03F2C}"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endParaRPr lang="en-US" smtClean="0"/>
          </a:p>
        </p:txBody>
      </p:sp>
      <p:sp>
        <p:nvSpPr>
          <p:cNvPr id="23556" name="Footer Placeholder 3"/>
          <p:cNvSpPr>
            <a:spLocks noGrp="1"/>
          </p:cNvSpPr>
          <p:nvPr>
            <p:ph type="ftr" sz="quarter" idx="4"/>
          </p:nvPr>
        </p:nvSpPr>
        <p:spPr>
          <a:noFill/>
        </p:spPr>
        <p:txBody>
          <a:bodyPr/>
          <a:lstStyle/>
          <a:p>
            <a:r>
              <a:rPr lang="en-US" smtClean="0"/>
              <a:t>Statics:The Next Generation (2nd Ed.)   Mehta, Danielson, &amp; Berg   Lecture Notes for Section 9.1-9.2</a:t>
            </a:r>
          </a:p>
        </p:txBody>
      </p:sp>
      <p:sp>
        <p:nvSpPr>
          <p:cNvPr id="23557" name="Slide Number Placeholder 4"/>
          <p:cNvSpPr>
            <a:spLocks noGrp="1"/>
          </p:cNvSpPr>
          <p:nvPr>
            <p:ph type="sldNum" sz="quarter" idx="5"/>
          </p:nvPr>
        </p:nvSpPr>
        <p:spPr>
          <a:noFill/>
        </p:spPr>
        <p:txBody>
          <a:bodyPr/>
          <a:lstStyle/>
          <a:p>
            <a:fld id="{C3093B07-0538-4A3F-8C0B-8E1EC8E92027}"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endParaRPr lang="en-US" smtClean="0"/>
          </a:p>
        </p:txBody>
      </p:sp>
      <p:sp>
        <p:nvSpPr>
          <p:cNvPr id="23556" name="Footer Placeholder 3"/>
          <p:cNvSpPr>
            <a:spLocks noGrp="1"/>
          </p:cNvSpPr>
          <p:nvPr>
            <p:ph type="ftr" sz="quarter" idx="4"/>
          </p:nvPr>
        </p:nvSpPr>
        <p:spPr>
          <a:noFill/>
        </p:spPr>
        <p:txBody>
          <a:bodyPr/>
          <a:lstStyle/>
          <a:p>
            <a:r>
              <a:rPr lang="en-US" smtClean="0"/>
              <a:t>Statics:The Next Generation (2nd Ed.)   Mehta, Danielson, &amp; Berg   Lecture Notes for Section 9.1-9.2</a:t>
            </a:r>
          </a:p>
        </p:txBody>
      </p:sp>
      <p:sp>
        <p:nvSpPr>
          <p:cNvPr id="23557" name="Slide Number Placeholder 4"/>
          <p:cNvSpPr>
            <a:spLocks noGrp="1"/>
          </p:cNvSpPr>
          <p:nvPr>
            <p:ph type="sldNum" sz="quarter" idx="5"/>
          </p:nvPr>
        </p:nvSpPr>
        <p:spPr>
          <a:noFill/>
        </p:spPr>
        <p:txBody>
          <a:bodyPr/>
          <a:lstStyle/>
          <a:p>
            <a:fld id="{C3093B07-0538-4A3F-8C0B-8E1EC8E92027}"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smtClean="0"/>
          </a:p>
        </p:txBody>
      </p:sp>
      <p:sp>
        <p:nvSpPr>
          <p:cNvPr id="24580" name="Footer Placeholder 3"/>
          <p:cNvSpPr>
            <a:spLocks noGrp="1"/>
          </p:cNvSpPr>
          <p:nvPr>
            <p:ph type="ftr" sz="quarter" idx="4"/>
          </p:nvPr>
        </p:nvSpPr>
        <p:spPr>
          <a:noFill/>
        </p:spPr>
        <p:txBody>
          <a:bodyPr/>
          <a:lstStyle/>
          <a:p>
            <a:r>
              <a:rPr lang="en-US" smtClean="0"/>
              <a:t>Statics:The Next Generation (2nd Ed.)   Mehta, Danielson, &amp; Berg   Lecture Notes for Section 9.1-9.2</a:t>
            </a:r>
          </a:p>
        </p:txBody>
      </p:sp>
      <p:sp>
        <p:nvSpPr>
          <p:cNvPr id="24581" name="Slide Number Placeholder 4"/>
          <p:cNvSpPr>
            <a:spLocks noGrp="1"/>
          </p:cNvSpPr>
          <p:nvPr>
            <p:ph type="sldNum" sz="quarter" idx="5"/>
          </p:nvPr>
        </p:nvSpPr>
        <p:spPr>
          <a:noFill/>
        </p:spPr>
        <p:txBody>
          <a:bodyPr/>
          <a:lstStyle/>
          <a:p>
            <a:fld id="{A204A8BD-2ECD-466A-B580-D7A581766C19}"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endParaRPr lang="en-US" smtClean="0"/>
          </a:p>
        </p:txBody>
      </p:sp>
      <p:sp>
        <p:nvSpPr>
          <p:cNvPr id="25604" name="Footer Placeholder 3"/>
          <p:cNvSpPr>
            <a:spLocks noGrp="1"/>
          </p:cNvSpPr>
          <p:nvPr>
            <p:ph type="ftr" sz="quarter" idx="4"/>
          </p:nvPr>
        </p:nvSpPr>
        <p:spPr>
          <a:noFill/>
        </p:spPr>
        <p:txBody>
          <a:bodyPr/>
          <a:lstStyle/>
          <a:p>
            <a:r>
              <a:rPr lang="en-US" smtClean="0"/>
              <a:t>Statics:The Next Generation (2nd Ed.)   Mehta, Danielson, &amp; Berg   Lecture Notes for Section 9.1-9.2</a:t>
            </a:r>
          </a:p>
        </p:txBody>
      </p:sp>
      <p:sp>
        <p:nvSpPr>
          <p:cNvPr id="25605" name="Slide Number Placeholder 4"/>
          <p:cNvSpPr>
            <a:spLocks noGrp="1"/>
          </p:cNvSpPr>
          <p:nvPr>
            <p:ph type="sldNum" sz="quarter" idx="5"/>
          </p:nvPr>
        </p:nvSpPr>
        <p:spPr>
          <a:noFill/>
        </p:spPr>
        <p:txBody>
          <a:bodyPr/>
          <a:lstStyle/>
          <a:p>
            <a:fld id="{D20DD189-8322-4A0E-954B-C97420F50326}"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endParaRPr lang="en-US" smtClean="0"/>
          </a:p>
        </p:txBody>
      </p:sp>
      <p:sp>
        <p:nvSpPr>
          <p:cNvPr id="25604" name="Footer Placeholder 3"/>
          <p:cNvSpPr>
            <a:spLocks noGrp="1"/>
          </p:cNvSpPr>
          <p:nvPr>
            <p:ph type="ftr" sz="quarter" idx="4"/>
          </p:nvPr>
        </p:nvSpPr>
        <p:spPr>
          <a:noFill/>
        </p:spPr>
        <p:txBody>
          <a:bodyPr/>
          <a:lstStyle/>
          <a:p>
            <a:r>
              <a:rPr lang="en-US" smtClean="0"/>
              <a:t>Statics:The Next Generation (2nd Ed.)   Mehta, Danielson, &amp; Berg   Lecture Notes for Section 9.1-9.2</a:t>
            </a:r>
          </a:p>
        </p:txBody>
      </p:sp>
      <p:sp>
        <p:nvSpPr>
          <p:cNvPr id="25605" name="Slide Number Placeholder 4"/>
          <p:cNvSpPr>
            <a:spLocks noGrp="1"/>
          </p:cNvSpPr>
          <p:nvPr>
            <p:ph type="sldNum" sz="quarter" idx="5"/>
          </p:nvPr>
        </p:nvSpPr>
        <p:spPr>
          <a:noFill/>
        </p:spPr>
        <p:txBody>
          <a:bodyPr/>
          <a:lstStyle/>
          <a:p>
            <a:fld id="{D20DD189-8322-4A0E-954B-C97420F50326}"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smtClean="0"/>
          </a:p>
        </p:txBody>
      </p:sp>
      <p:sp>
        <p:nvSpPr>
          <p:cNvPr id="26628" name="Footer Placeholder 3"/>
          <p:cNvSpPr>
            <a:spLocks noGrp="1"/>
          </p:cNvSpPr>
          <p:nvPr>
            <p:ph type="ftr" sz="quarter" idx="4"/>
          </p:nvPr>
        </p:nvSpPr>
        <p:spPr>
          <a:noFill/>
        </p:spPr>
        <p:txBody>
          <a:bodyPr/>
          <a:lstStyle/>
          <a:p>
            <a:r>
              <a:rPr lang="en-US" smtClean="0"/>
              <a:t>Statics:The Next Generation (2nd Ed.)   Mehta, Danielson, &amp; Berg   Lecture Notes for Section 9.1-9.2</a:t>
            </a:r>
          </a:p>
        </p:txBody>
      </p:sp>
      <p:sp>
        <p:nvSpPr>
          <p:cNvPr id="26629" name="Slide Number Placeholder 4"/>
          <p:cNvSpPr>
            <a:spLocks noGrp="1"/>
          </p:cNvSpPr>
          <p:nvPr>
            <p:ph type="sldNum" sz="quarter" idx="5"/>
          </p:nvPr>
        </p:nvSpPr>
        <p:spPr>
          <a:noFill/>
        </p:spPr>
        <p:txBody>
          <a:bodyPr/>
          <a:lstStyle/>
          <a:p>
            <a:fld id="{565BFD63-8F33-4919-A16B-052703683C10}"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Statics:The Next Generation (2nd Ed.)   Mehta, Danielson, &amp; Berg   Lecture Notes for Section 9.1-9.2</a:t>
            </a:r>
            <a:endParaRPr lang="en-US"/>
          </a:p>
        </p:txBody>
      </p:sp>
      <p:sp>
        <p:nvSpPr>
          <p:cNvPr id="5" name="Slide Number Placeholder 4"/>
          <p:cNvSpPr>
            <a:spLocks noGrp="1"/>
          </p:cNvSpPr>
          <p:nvPr>
            <p:ph type="sldNum" sz="quarter" idx="11"/>
          </p:nvPr>
        </p:nvSpPr>
        <p:spPr/>
        <p:txBody>
          <a:bodyPr/>
          <a:lstStyle/>
          <a:p>
            <a:pPr>
              <a:defRPr/>
            </a:pPr>
            <a:fld id="{3BBFF27B-29FE-4499-9235-06A0B9E3AB54}" type="slidenum">
              <a:rPr lang="en-US" smtClean="0"/>
              <a:pPr>
                <a:defRPr/>
              </a:pPr>
              <a:t>36</a:t>
            </a:fld>
            <a:endParaRPr lang="en-US"/>
          </a:p>
        </p:txBody>
      </p:sp>
    </p:spTree>
    <p:extLst>
      <p:ext uri="{BB962C8B-B14F-4D97-AF65-F5344CB8AC3E}">
        <p14:creationId xmlns:p14="http://schemas.microsoft.com/office/powerpoint/2010/main" val="2003345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endParaRPr lang="en-US" smtClean="0"/>
          </a:p>
        </p:txBody>
      </p:sp>
      <p:sp>
        <p:nvSpPr>
          <p:cNvPr id="16388" name="Footer Placeholder 3"/>
          <p:cNvSpPr>
            <a:spLocks noGrp="1"/>
          </p:cNvSpPr>
          <p:nvPr>
            <p:ph type="ftr" sz="quarter" idx="4"/>
          </p:nvPr>
        </p:nvSpPr>
        <p:spPr>
          <a:noFill/>
        </p:spPr>
        <p:txBody>
          <a:bodyPr/>
          <a:lstStyle/>
          <a:p>
            <a:r>
              <a:rPr lang="en-US" smtClean="0"/>
              <a:t>Statics:The Next Generation (2nd Ed.)   Mehta, Danielson, &amp; Berg   Lecture Notes for Section 9.1-9.2</a:t>
            </a:r>
          </a:p>
        </p:txBody>
      </p:sp>
      <p:sp>
        <p:nvSpPr>
          <p:cNvPr id="16389" name="Slide Number Placeholder 4"/>
          <p:cNvSpPr>
            <a:spLocks noGrp="1"/>
          </p:cNvSpPr>
          <p:nvPr>
            <p:ph type="sldNum" sz="quarter" idx="5"/>
          </p:nvPr>
        </p:nvSpPr>
        <p:spPr>
          <a:noFill/>
        </p:spPr>
        <p:txBody>
          <a:bodyPr/>
          <a:lstStyle/>
          <a:p>
            <a:fld id="{3353AD16-76B9-4CE8-8BC9-8DA461AE1714}"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endParaRPr lang="en-US" smtClean="0"/>
          </a:p>
        </p:txBody>
      </p:sp>
      <p:sp>
        <p:nvSpPr>
          <p:cNvPr id="17412" name="Footer Placeholder 3"/>
          <p:cNvSpPr>
            <a:spLocks noGrp="1"/>
          </p:cNvSpPr>
          <p:nvPr>
            <p:ph type="ftr" sz="quarter" idx="4"/>
          </p:nvPr>
        </p:nvSpPr>
        <p:spPr>
          <a:noFill/>
        </p:spPr>
        <p:txBody>
          <a:bodyPr/>
          <a:lstStyle/>
          <a:p>
            <a:r>
              <a:rPr lang="en-US" smtClean="0"/>
              <a:t>Statics:The Next Generation (2nd Ed.)   Mehta, Danielson, &amp; Berg   Lecture Notes for Section 9.1-9.2</a:t>
            </a:r>
          </a:p>
        </p:txBody>
      </p:sp>
      <p:sp>
        <p:nvSpPr>
          <p:cNvPr id="17413" name="Slide Number Placeholder 4"/>
          <p:cNvSpPr>
            <a:spLocks noGrp="1"/>
          </p:cNvSpPr>
          <p:nvPr>
            <p:ph type="sldNum" sz="quarter" idx="5"/>
          </p:nvPr>
        </p:nvSpPr>
        <p:spPr>
          <a:noFill/>
        </p:spPr>
        <p:txBody>
          <a:bodyPr/>
          <a:lstStyle/>
          <a:p>
            <a:fld id="{C34ECDA5-5B83-4BE2-922D-5A20646B2331}"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endParaRPr lang="en-US" smtClean="0"/>
          </a:p>
        </p:txBody>
      </p:sp>
      <p:sp>
        <p:nvSpPr>
          <p:cNvPr id="18436" name="Footer Placeholder 3"/>
          <p:cNvSpPr>
            <a:spLocks noGrp="1"/>
          </p:cNvSpPr>
          <p:nvPr>
            <p:ph type="ftr" sz="quarter" idx="4"/>
          </p:nvPr>
        </p:nvSpPr>
        <p:spPr>
          <a:noFill/>
        </p:spPr>
        <p:txBody>
          <a:bodyPr/>
          <a:lstStyle/>
          <a:p>
            <a:r>
              <a:rPr lang="en-US" smtClean="0"/>
              <a:t>Statics:The Next Generation (2nd Ed.)   Mehta, Danielson, &amp; Berg   Lecture Notes for Section 9.1-9.2</a:t>
            </a:r>
          </a:p>
        </p:txBody>
      </p:sp>
      <p:sp>
        <p:nvSpPr>
          <p:cNvPr id="18437" name="Slide Number Placeholder 4"/>
          <p:cNvSpPr>
            <a:spLocks noGrp="1"/>
          </p:cNvSpPr>
          <p:nvPr>
            <p:ph type="sldNum" sz="quarter" idx="5"/>
          </p:nvPr>
        </p:nvSpPr>
        <p:spPr>
          <a:noFill/>
        </p:spPr>
        <p:txBody>
          <a:bodyPr/>
          <a:lstStyle/>
          <a:p>
            <a:fld id="{329D3AF0-22FA-45A1-9DFA-D8656554FA32}"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endParaRPr lang="en-US" smtClean="0"/>
          </a:p>
        </p:txBody>
      </p:sp>
      <p:sp>
        <p:nvSpPr>
          <p:cNvPr id="18436" name="Footer Placeholder 3"/>
          <p:cNvSpPr>
            <a:spLocks noGrp="1"/>
          </p:cNvSpPr>
          <p:nvPr>
            <p:ph type="ftr" sz="quarter" idx="4"/>
          </p:nvPr>
        </p:nvSpPr>
        <p:spPr>
          <a:noFill/>
        </p:spPr>
        <p:txBody>
          <a:bodyPr/>
          <a:lstStyle/>
          <a:p>
            <a:r>
              <a:rPr lang="en-US" smtClean="0"/>
              <a:t>Statics:The Next Generation (2nd Ed.)   Mehta, Danielson, &amp; Berg   Lecture Notes for Section 9.1-9.2</a:t>
            </a:r>
          </a:p>
        </p:txBody>
      </p:sp>
      <p:sp>
        <p:nvSpPr>
          <p:cNvPr id="18437" name="Slide Number Placeholder 4"/>
          <p:cNvSpPr>
            <a:spLocks noGrp="1"/>
          </p:cNvSpPr>
          <p:nvPr>
            <p:ph type="sldNum" sz="quarter" idx="5"/>
          </p:nvPr>
        </p:nvSpPr>
        <p:spPr>
          <a:noFill/>
        </p:spPr>
        <p:txBody>
          <a:bodyPr/>
          <a:lstStyle/>
          <a:p>
            <a:fld id="{329D3AF0-22FA-45A1-9DFA-D8656554FA32}"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endParaRPr lang="en-US" smtClean="0"/>
          </a:p>
        </p:txBody>
      </p:sp>
      <p:sp>
        <p:nvSpPr>
          <p:cNvPr id="19460" name="Footer Placeholder 3"/>
          <p:cNvSpPr>
            <a:spLocks noGrp="1"/>
          </p:cNvSpPr>
          <p:nvPr>
            <p:ph type="ftr" sz="quarter" idx="4"/>
          </p:nvPr>
        </p:nvSpPr>
        <p:spPr>
          <a:noFill/>
        </p:spPr>
        <p:txBody>
          <a:bodyPr/>
          <a:lstStyle/>
          <a:p>
            <a:r>
              <a:rPr lang="en-US" smtClean="0"/>
              <a:t>Statics:The Next Generation (2nd Ed.)   Mehta, Danielson, &amp; Berg   Lecture Notes for Section 9.1-9.2</a:t>
            </a:r>
          </a:p>
        </p:txBody>
      </p:sp>
      <p:sp>
        <p:nvSpPr>
          <p:cNvPr id="19461" name="Slide Number Placeholder 4"/>
          <p:cNvSpPr>
            <a:spLocks noGrp="1"/>
          </p:cNvSpPr>
          <p:nvPr>
            <p:ph type="sldNum" sz="quarter" idx="5"/>
          </p:nvPr>
        </p:nvSpPr>
        <p:spPr>
          <a:noFill/>
        </p:spPr>
        <p:txBody>
          <a:bodyPr/>
          <a:lstStyle/>
          <a:p>
            <a:fld id="{5C18A4B6-A7D9-49E9-A36C-B934DCF00F34}"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US" smtClean="0"/>
          </a:p>
        </p:txBody>
      </p:sp>
      <p:sp>
        <p:nvSpPr>
          <p:cNvPr id="20484" name="Footer Placeholder 3"/>
          <p:cNvSpPr>
            <a:spLocks noGrp="1"/>
          </p:cNvSpPr>
          <p:nvPr>
            <p:ph type="ftr" sz="quarter" idx="4"/>
          </p:nvPr>
        </p:nvSpPr>
        <p:spPr>
          <a:noFill/>
        </p:spPr>
        <p:txBody>
          <a:bodyPr/>
          <a:lstStyle/>
          <a:p>
            <a:r>
              <a:rPr lang="en-US" smtClean="0"/>
              <a:t>Statics:The Next Generation (2nd Ed.)   Mehta, Danielson, &amp; Berg   Lecture Notes for Section 9.1-9.2</a:t>
            </a:r>
          </a:p>
        </p:txBody>
      </p:sp>
      <p:sp>
        <p:nvSpPr>
          <p:cNvPr id="20485" name="Slide Number Placeholder 4"/>
          <p:cNvSpPr>
            <a:spLocks noGrp="1"/>
          </p:cNvSpPr>
          <p:nvPr>
            <p:ph type="sldNum" sz="quarter" idx="5"/>
          </p:nvPr>
        </p:nvSpPr>
        <p:spPr>
          <a:noFill/>
        </p:spPr>
        <p:txBody>
          <a:bodyPr/>
          <a:lstStyle/>
          <a:p>
            <a:fld id="{0BFE4EEE-AF64-46ED-93A7-FFBBEA038A75}"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endParaRPr lang="en-US" smtClean="0"/>
          </a:p>
        </p:txBody>
      </p:sp>
      <p:sp>
        <p:nvSpPr>
          <p:cNvPr id="21508" name="Footer Placeholder 3"/>
          <p:cNvSpPr>
            <a:spLocks noGrp="1"/>
          </p:cNvSpPr>
          <p:nvPr>
            <p:ph type="ftr" sz="quarter" idx="4"/>
          </p:nvPr>
        </p:nvSpPr>
        <p:spPr>
          <a:noFill/>
        </p:spPr>
        <p:txBody>
          <a:bodyPr/>
          <a:lstStyle/>
          <a:p>
            <a:r>
              <a:rPr lang="en-US" smtClean="0"/>
              <a:t>Statics:The Next Generation (2nd Ed.)   Mehta, Danielson, &amp; Berg   Lecture Notes for Section 9.1-9.2</a:t>
            </a:r>
          </a:p>
        </p:txBody>
      </p:sp>
      <p:sp>
        <p:nvSpPr>
          <p:cNvPr id="21509" name="Slide Number Placeholder 4"/>
          <p:cNvSpPr>
            <a:spLocks noGrp="1"/>
          </p:cNvSpPr>
          <p:nvPr>
            <p:ph type="sldNum" sz="quarter" idx="5"/>
          </p:nvPr>
        </p:nvSpPr>
        <p:spPr>
          <a:noFill/>
        </p:spPr>
        <p:txBody>
          <a:bodyPr/>
          <a:lstStyle/>
          <a:p>
            <a:fld id="{2360CDDD-818F-4B3C-A743-52654B61E579}"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US" smtClean="0"/>
          </a:p>
        </p:txBody>
      </p:sp>
      <p:sp>
        <p:nvSpPr>
          <p:cNvPr id="22532" name="Footer Placeholder 3"/>
          <p:cNvSpPr>
            <a:spLocks noGrp="1"/>
          </p:cNvSpPr>
          <p:nvPr>
            <p:ph type="ftr" sz="quarter" idx="4"/>
          </p:nvPr>
        </p:nvSpPr>
        <p:spPr>
          <a:noFill/>
        </p:spPr>
        <p:txBody>
          <a:bodyPr/>
          <a:lstStyle/>
          <a:p>
            <a:r>
              <a:rPr lang="en-US" smtClean="0"/>
              <a:t>Statics:The Next Generation (2nd Ed.)   Mehta, Danielson, &amp; Berg   Lecture Notes for Section 9.1-9.2</a:t>
            </a:r>
          </a:p>
        </p:txBody>
      </p:sp>
      <p:sp>
        <p:nvSpPr>
          <p:cNvPr id="22533" name="Slide Number Placeholder 4"/>
          <p:cNvSpPr>
            <a:spLocks noGrp="1"/>
          </p:cNvSpPr>
          <p:nvPr>
            <p:ph type="sldNum" sz="quarter" idx="5"/>
          </p:nvPr>
        </p:nvSpPr>
        <p:spPr>
          <a:noFill/>
        </p:spPr>
        <p:txBody>
          <a:bodyPr/>
          <a:lstStyle/>
          <a:p>
            <a:fld id="{DC0B5018-0938-4FFB-82ED-B8AA8FB03F2C}"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EDD7F3-47E6-4AA4-ACBE-6D64223BDF71}" type="slidenum">
              <a:rPr lang="en-US"/>
              <a:pPr>
                <a:defRPr/>
              </a:pPr>
              <a:t>‹#›</a:t>
            </a:fld>
            <a:endParaRPr lang="en-US"/>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DD4186-4725-4CA8-B624-E29511C71B36}" type="slidenum">
              <a:rPr lang="en-US"/>
              <a:pPr>
                <a:defRPr/>
              </a:pPr>
              <a:t>‹#›</a:t>
            </a:fld>
            <a:endParaRPr lang="en-US"/>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386235-8F19-4225-944F-D45751A29EFD}" type="slidenum">
              <a:rPr lang="en-US"/>
              <a:pPr>
                <a:defRPr/>
              </a:pPr>
              <a:t>‹#›</a:t>
            </a:fld>
            <a:endParaRPr lang="en-US"/>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6B228C-CAD3-4F99-81EE-48A409418920}" type="slidenum">
              <a:rPr lang="en-US"/>
              <a:pPr>
                <a:defRPr/>
              </a:pPr>
              <a:t>‹#›</a:t>
            </a:fld>
            <a:endParaRPr lang="en-US"/>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2773AA-5F4F-4E0D-B39C-DD3F473BD09A}" type="slidenum">
              <a:rPr lang="en-US"/>
              <a:pPr>
                <a:defRPr/>
              </a:pPr>
              <a:t>‹#›</a:t>
            </a:fld>
            <a:endParaRPr lang="en-US"/>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FC3FC2D-F82F-4AE8-A4BD-2A3EBD4D9127}" type="slidenum">
              <a:rPr lang="en-US"/>
              <a:pPr>
                <a:defRPr/>
              </a:pPr>
              <a:t>‹#›</a:t>
            </a:fld>
            <a:endParaRPr lang="en-US"/>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6EB1F93-6247-41A6-AEEA-84D595F66CAD}" type="slidenum">
              <a:rPr lang="en-US"/>
              <a:pPr>
                <a:defRPr/>
              </a:pPr>
              <a:t>‹#›</a:t>
            </a:fld>
            <a:endParaRPr lang="en-US"/>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58847E1-9FAF-4190-AF2C-2466D58E515B}" type="slidenum">
              <a:rPr lang="en-US"/>
              <a:pPr>
                <a:defRPr/>
              </a:pPr>
              <a:t>‹#›</a:t>
            </a:fld>
            <a:endParaRPr lang="en-US"/>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3369872-AEB1-429A-A4D3-4A0A4C502CAA}" type="slidenum">
              <a:rPr lang="en-US"/>
              <a:pPr>
                <a:defRPr/>
              </a:pPr>
              <a:t>‹#›</a:t>
            </a:fld>
            <a:endParaRPr lang="en-US"/>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091E49C-4660-432F-ACCF-239B61F9B097}" type="slidenum">
              <a:rPr lang="en-US"/>
              <a:pPr>
                <a:defRPr/>
              </a:pPr>
              <a:t>‹#›</a:t>
            </a:fld>
            <a:endParaRPr lang="en-US"/>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C0712A-F9F7-4A15-9F96-5D0E330D0299}" type="slidenum">
              <a:rPr lang="en-US"/>
              <a:pPr>
                <a:defRPr/>
              </a:pPr>
              <a:t>‹#›</a:t>
            </a:fld>
            <a:endParaRPr lang="en-US"/>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3C8CC71-805D-4CFC-9AF0-3284B53248C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ransition spd="slow">
    <p:wipe dir="r"/>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23.jpeg"/><Relationship Id="rId7" Type="http://schemas.openxmlformats.org/officeDocument/2006/relationships/oleObject" Target="../embeddings/oleObject3.bin"/><Relationship Id="rId12" Type="http://schemas.openxmlformats.org/officeDocument/2006/relationships/image" Target="../media/image22.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4.jpeg"/><Relationship Id="rId11" Type="http://schemas.openxmlformats.org/officeDocument/2006/relationships/oleObject" Target="../embeddings/oleObject5.bin"/><Relationship Id="rId5" Type="http://schemas.openxmlformats.org/officeDocument/2006/relationships/image" Target="../media/image19.wmf"/><Relationship Id="rId10" Type="http://schemas.openxmlformats.org/officeDocument/2006/relationships/image" Target="../media/image21.wmf"/><Relationship Id="rId4" Type="http://schemas.openxmlformats.org/officeDocument/2006/relationships/oleObject" Target="../embeddings/oleObject2.bin"/><Relationship Id="rId9"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25.wmf"/></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27.emf"/></Relationships>
</file>

<file path=ppt/slides/_rels/slide24.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30.jpeg"/><Relationship Id="rId7"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28.wmf"/><Relationship Id="rId5" Type="http://schemas.openxmlformats.org/officeDocument/2006/relationships/oleObject" Target="../embeddings/oleObject8.bin"/><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33.wmf"/></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39.wmf"/><Relationship Id="rId3" Type="http://schemas.openxmlformats.org/officeDocument/2006/relationships/image" Target="../media/image42.jpeg"/><Relationship Id="rId7" Type="http://schemas.openxmlformats.org/officeDocument/2006/relationships/image" Target="../media/image36.wmf"/><Relationship Id="rId12" Type="http://schemas.openxmlformats.org/officeDocument/2006/relationships/oleObject" Target="../embeddings/oleObject15.bin"/><Relationship Id="rId17" Type="http://schemas.openxmlformats.org/officeDocument/2006/relationships/image" Target="../media/image41.wmf"/><Relationship Id="rId2" Type="http://schemas.openxmlformats.org/officeDocument/2006/relationships/slideLayout" Target="../slideLayouts/slideLayout6.xml"/><Relationship Id="rId16" Type="http://schemas.openxmlformats.org/officeDocument/2006/relationships/oleObject" Target="../embeddings/oleObject17.bin"/><Relationship Id="rId1" Type="http://schemas.openxmlformats.org/officeDocument/2006/relationships/vmlDrawing" Target="../drawings/vmlDrawing7.vml"/><Relationship Id="rId6" Type="http://schemas.openxmlformats.org/officeDocument/2006/relationships/oleObject" Target="../embeddings/oleObject12.bin"/><Relationship Id="rId11" Type="http://schemas.openxmlformats.org/officeDocument/2006/relationships/image" Target="../media/image38.wmf"/><Relationship Id="rId5" Type="http://schemas.openxmlformats.org/officeDocument/2006/relationships/image" Target="../media/image35.wmf"/><Relationship Id="rId15" Type="http://schemas.openxmlformats.org/officeDocument/2006/relationships/image" Target="../media/image40.w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37.wmf"/><Relationship Id="rId14" Type="http://schemas.openxmlformats.org/officeDocument/2006/relationships/oleObject" Target="../embeddings/oleObject16.bin"/></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49.jpeg"/><Relationship Id="rId7" Type="http://schemas.openxmlformats.org/officeDocument/2006/relationships/oleObject" Target="../embeddings/oleObject19.bin"/><Relationship Id="rId12" Type="http://schemas.openxmlformats.org/officeDocument/2006/relationships/image" Target="../media/image48.wmf"/><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45.wmf"/><Relationship Id="rId11" Type="http://schemas.openxmlformats.org/officeDocument/2006/relationships/oleObject" Target="../embeddings/oleObject21.bin"/><Relationship Id="rId5" Type="http://schemas.openxmlformats.org/officeDocument/2006/relationships/oleObject" Target="../embeddings/oleObject18.bin"/><Relationship Id="rId10" Type="http://schemas.openxmlformats.org/officeDocument/2006/relationships/image" Target="../media/image47.wmf"/><Relationship Id="rId4" Type="http://schemas.openxmlformats.org/officeDocument/2006/relationships/image" Target="../media/image50.jpeg"/><Relationship Id="rId9" Type="http://schemas.openxmlformats.org/officeDocument/2006/relationships/oleObject" Target="../embeddings/oleObject20.bin"/></Relationships>
</file>

<file path=ppt/slides/_rels/slide3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 Id="rId5" Type="http://schemas.openxmlformats.org/officeDocument/2006/relationships/image" Target="../media/image57.png"/><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59.png"/></Relationships>
</file>

<file path=ppt/slides/_rels/slide3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oleObject" Target="../embeddings/oleObject22.bin"/><Relationship Id="rId7" Type="http://schemas.openxmlformats.org/officeDocument/2006/relationships/image" Target="../media/image63.wmf"/><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oleObject" Target="../embeddings/oleObject23.bin"/><Relationship Id="rId11" Type="http://schemas.openxmlformats.org/officeDocument/2006/relationships/image" Target="../media/image65.wmf"/><Relationship Id="rId5" Type="http://schemas.openxmlformats.org/officeDocument/2006/relationships/image" Target="../media/image66.png"/><Relationship Id="rId10" Type="http://schemas.openxmlformats.org/officeDocument/2006/relationships/oleObject" Target="../embeddings/oleObject25.bin"/><Relationship Id="rId4" Type="http://schemas.openxmlformats.org/officeDocument/2006/relationships/image" Target="../media/image62.wmf"/><Relationship Id="rId9" Type="http://schemas.openxmlformats.org/officeDocument/2006/relationships/image" Target="../media/image64.wmf"/></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68.wmf"/><Relationship Id="rId5" Type="http://schemas.openxmlformats.org/officeDocument/2006/relationships/oleObject" Target="../embeddings/oleObject27.bin"/><Relationship Id="rId4" Type="http://schemas.openxmlformats.org/officeDocument/2006/relationships/image" Target="../media/image67.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image" Target="../media/image70.wmf"/><Relationship Id="rId5" Type="http://schemas.openxmlformats.org/officeDocument/2006/relationships/oleObject" Target="../embeddings/oleObject29.bin"/><Relationship Id="rId4" Type="http://schemas.openxmlformats.org/officeDocument/2006/relationships/image" Target="../media/image69.wmf"/></Relationships>
</file>

<file path=ppt/slides/_rels/slide44.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0"/>
            <a:ext cx="9144000" cy="52322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spcBef>
                <a:spcPct val="50000"/>
              </a:spcBef>
              <a:defRPr/>
            </a:pPr>
            <a:r>
              <a:rPr lang="en-US" sz="2800" b="1" dirty="0" smtClean="0">
                <a:solidFill>
                  <a:srgbClr val="C00000"/>
                </a:solidFill>
              </a:rPr>
              <a:t>Center of Gravity, Center of Mass, and Centroid of a Body</a:t>
            </a:r>
            <a:endParaRPr lang="en-US" sz="2800" b="1" dirty="0">
              <a:solidFill>
                <a:srgbClr val="C00000"/>
              </a:solidFill>
            </a:endParaRPr>
          </a:p>
        </p:txBody>
      </p:sp>
      <p:sp>
        <p:nvSpPr>
          <p:cNvPr id="2052" name="Text Box 3"/>
          <p:cNvSpPr txBox="1">
            <a:spLocks noChangeArrowheads="1"/>
          </p:cNvSpPr>
          <p:nvPr/>
        </p:nvSpPr>
        <p:spPr bwMode="auto">
          <a:xfrm>
            <a:off x="0" y="914400"/>
            <a:ext cx="4191000" cy="3970318"/>
          </a:xfrm>
          <a:prstGeom prst="rect">
            <a:avLst/>
          </a:prstGeom>
          <a:noFill/>
          <a:ln w="9525">
            <a:noFill/>
            <a:miter lim="800000"/>
            <a:headEnd/>
            <a:tailEnd/>
          </a:ln>
        </p:spPr>
        <p:txBody>
          <a:bodyPr wrap="square">
            <a:spAutoFit/>
          </a:bodyPr>
          <a:lstStyle/>
          <a:p>
            <a:pPr marL="457200" indent="-457200">
              <a:spcBef>
                <a:spcPct val="50000"/>
              </a:spcBef>
            </a:pPr>
            <a:r>
              <a:rPr lang="en-US" sz="2400" b="1" u="sng" dirty="0" smtClean="0"/>
              <a:t>Chapter 9 Objectives</a:t>
            </a:r>
            <a:r>
              <a:rPr lang="en-US" sz="2400" dirty="0" smtClean="0"/>
              <a:t>:</a:t>
            </a:r>
            <a:endParaRPr lang="en-US" sz="2400" dirty="0"/>
          </a:p>
          <a:p>
            <a:pPr marL="457200" indent="-457200">
              <a:spcBef>
                <a:spcPct val="50000"/>
              </a:spcBef>
            </a:pPr>
            <a:r>
              <a:rPr lang="en-US" sz="2400" dirty="0"/>
              <a:t>Students will:</a:t>
            </a:r>
          </a:p>
          <a:p>
            <a:pPr marL="457200" indent="-457200">
              <a:spcBef>
                <a:spcPct val="50000"/>
              </a:spcBef>
            </a:pPr>
            <a:r>
              <a:rPr lang="en-US" sz="2400" dirty="0"/>
              <a:t>a)    </a:t>
            </a:r>
            <a:r>
              <a:rPr lang="en-US" sz="2400" dirty="0" smtClean="0"/>
              <a:t>Be familiar with the </a:t>
            </a:r>
            <a:r>
              <a:rPr lang="en-US" sz="2400" dirty="0"/>
              <a:t>concepts of center of gravity, center of mass, and </a:t>
            </a:r>
            <a:r>
              <a:rPr lang="en-US" sz="2400" b="1" u="sng" dirty="0">
                <a:solidFill>
                  <a:srgbClr val="FF0000"/>
                </a:solidFill>
              </a:rPr>
              <a:t>centroid</a:t>
            </a:r>
            <a:r>
              <a:rPr lang="en-US" sz="2400" dirty="0"/>
              <a:t>.</a:t>
            </a:r>
          </a:p>
          <a:p>
            <a:pPr marL="457200" indent="-457200">
              <a:spcBef>
                <a:spcPct val="50000"/>
              </a:spcBef>
            </a:pPr>
            <a:r>
              <a:rPr lang="en-US" sz="2400" dirty="0"/>
              <a:t>b)   </a:t>
            </a:r>
            <a:r>
              <a:rPr lang="en-US" sz="2400" dirty="0" smtClean="0"/>
              <a:t>Be </a:t>
            </a:r>
            <a:r>
              <a:rPr lang="en-US" sz="2400" dirty="0"/>
              <a:t>able to determine the location of these points for a body.</a:t>
            </a:r>
          </a:p>
        </p:txBody>
      </p:sp>
      <p:pic>
        <p:nvPicPr>
          <p:cNvPr id="2053" name="Picture 9"/>
          <p:cNvPicPr>
            <a:picLocks noChangeAspect="1" noChangeArrowheads="1"/>
          </p:cNvPicPr>
          <p:nvPr/>
        </p:nvPicPr>
        <p:blipFill>
          <a:blip r:embed="rId3" cstate="print"/>
          <a:srcRect/>
          <a:stretch>
            <a:fillRect/>
          </a:stretch>
        </p:blipFill>
        <p:spPr bwMode="auto">
          <a:xfrm>
            <a:off x="4495800" y="914400"/>
            <a:ext cx="4486275" cy="4589918"/>
          </a:xfrm>
          <a:prstGeom prst="rect">
            <a:avLst/>
          </a:prstGeom>
          <a:noFill/>
          <a:ln w="9525">
            <a:noFill/>
            <a:miter lim="800000"/>
            <a:headEnd/>
            <a:tailEnd/>
          </a:ln>
        </p:spPr>
      </p:pic>
      <p:sp>
        <p:nvSpPr>
          <p:cNvPr id="6" name="Text Box 3"/>
          <p:cNvSpPr txBox="1">
            <a:spLocks noChangeArrowheads="1"/>
          </p:cNvSpPr>
          <p:nvPr/>
        </p:nvSpPr>
        <p:spPr bwMode="auto">
          <a:xfrm>
            <a:off x="4648200" y="5715000"/>
            <a:ext cx="4191000" cy="1107996"/>
          </a:xfrm>
          <a:prstGeom prst="rect">
            <a:avLst/>
          </a:prstGeom>
          <a:noFill/>
          <a:ln w="9525">
            <a:noFill/>
            <a:miter lim="800000"/>
            <a:headEnd/>
            <a:tailEnd/>
          </a:ln>
        </p:spPr>
        <p:txBody>
          <a:bodyPr wrap="square">
            <a:spAutoFit/>
          </a:bodyPr>
          <a:lstStyle/>
          <a:p>
            <a:pPr>
              <a:spcBef>
                <a:spcPct val="50000"/>
              </a:spcBef>
            </a:pPr>
            <a:r>
              <a:rPr lang="en-US" dirty="0" smtClean="0"/>
              <a:t>The center of gravity, G, is important in the design of this concrete wall.</a:t>
            </a:r>
            <a:endParaRPr lang="en-US" dirty="0"/>
          </a:p>
        </p:txBody>
      </p:sp>
      <p:sp>
        <p:nvSpPr>
          <p:cNvPr id="10" name="Slide Number Placeholder 9"/>
          <p:cNvSpPr>
            <a:spLocks noGrp="1"/>
          </p:cNvSpPr>
          <p:nvPr>
            <p:ph type="sldNum" sz="quarter" idx="12"/>
          </p:nvPr>
        </p:nvSpPr>
        <p:spPr/>
        <p:txBody>
          <a:bodyPr/>
          <a:lstStyle/>
          <a:p>
            <a:pPr>
              <a:defRPr/>
            </a:pPr>
            <a:fld id="{E3369872-AEB1-429A-A4D3-4A0A4C502CAA}" type="slidenum">
              <a:rPr lang="en-US" smtClean="0"/>
              <a:pPr>
                <a:defRPr/>
              </a:pPr>
              <a:t>1</a:t>
            </a:fld>
            <a:endParaRPr lang="en-US"/>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0" y="0"/>
            <a:ext cx="3733800" cy="52322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spcBef>
                <a:spcPct val="50000"/>
              </a:spcBef>
              <a:defRPr/>
            </a:pPr>
            <a:r>
              <a:rPr lang="en-US" sz="2800" b="1" dirty="0" smtClean="0">
                <a:solidFill>
                  <a:srgbClr val="C00000"/>
                </a:solidFill>
              </a:rPr>
              <a:t>Concept of a Centroid</a:t>
            </a:r>
            <a:endParaRPr lang="en-US" sz="2800" b="1" dirty="0">
              <a:solidFill>
                <a:srgbClr val="C00000"/>
              </a:solidFill>
            </a:endParaRPr>
          </a:p>
        </p:txBody>
      </p:sp>
      <p:sp>
        <p:nvSpPr>
          <p:cNvPr id="11271" name="Text Box 13"/>
          <p:cNvSpPr txBox="1">
            <a:spLocks noChangeArrowheads="1"/>
          </p:cNvSpPr>
          <p:nvPr/>
        </p:nvSpPr>
        <p:spPr bwMode="auto">
          <a:xfrm>
            <a:off x="4800600" y="990600"/>
            <a:ext cx="3886200" cy="1200329"/>
          </a:xfrm>
          <a:prstGeom prst="rect">
            <a:avLst/>
          </a:prstGeom>
          <a:noFill/>
          <a:ln w="9525">
            <a:noFill/>
            <a:miter lim="800000"/>
            <a:headEnd/>
            <a:tailEnd/>
          </a:ln>
        </p:spPr>
        <p:txBody>
          <a:bodyPr wrap="square">
            <a:spAutoFit/>
          </a:bodyPr>
          <a:lstStyle/>
          <a:p>
            <a:pPr>
              <a:spcBef>
                <a:spcPct val="50000"/>
              </a:spcBef>
            </a:pPr>
            <a:r>
              <a:rPr lang="en-US" sz="2400" dirty="0"/>
              <a:t>If an object has an axis of symmetry, then the centroid of object lies on that axis.</a:t>
            </a:r>
          </a:p>
        </p:txBody>
      </p:sp>
      <p:sp>
        <p:nvSpPr>
          <p:cNvPr id="11272" name="Text Box 14"/>
          <p:cNvSpPr txBox="1">
            <a:spLocks noChangeArrowheads="1"/>
          </p:cNvSpPr>
          <p:nvPr/>
        </p:nvSpPr>
        <p:spPr bwMode="auto">
          <a:xfrm>
            <a:off x="4800600" y="3352800"/>
            <a:ext cx="3657600" cy="830997"/>
          </a:xfrm>
          <a:prstGeom prst="rect">
            <a:avLst/>
          </a:prstGeom>
          <a:noFill/>
          <a:ln w="9525">
            <a:noFill/>
            <a:miter lim="800000"/>
            <a:headEnd/>
            <a:tailEnd/>
          </a:ln>
        </p:spPr>
        <p:txBody>
          <a:bodyPr wrap="square">
            <a:spAutoFit/>
          </a:bodyPr>
          <a:lstStyle/>
          <a:p>
            <a:pPr>
              <a:spcBef>
                <a:spcPct val="50000"/>
              </a:spcBef>
            </a:pPr>
            <a:r>
              <a:rPr lang="en-US" sz="2400" dirty="0"/>
              <a:t>In some cases, the centroid is not located on the object.</a:t>
            </a:r>
          </a:p>
        </p:txBody>
      </p:sp>
      <p:pic>
        <p:nvPicPr>
          <p:cNvPr id="9226" name="Picture 15" descr="CH 9 Centroid III"/>
          <p:cNvPicPr>
            <a:picLocks noChangeAspect="1" noChangeArrowheads="1"/>
          </p:cNvPicPr>
          <p:nvPr/>
        </p:nvPicPr>
        <p:blipFill>
          <a:blip r:embed="rId3" cstate="print"/>
          <a:srcRect/>
          <a:stretch>
            <a:fillRect/>
          </a:stretch>
        </p:blipFill>
        <p:spPr bwMode="auto">
          <a:xfrm>
            <a:off x="228600" y="685800"/>
            <a:ext cx="3659716" cy="2971800"/>
          </a:xfrm>
          <a:prstGeom prst="rect">
            <a:avLst/>
          </a:prstGeom>
          <a:noFill/>
          <a:ln w="9525">
            <a:noFill/>
            <a:miter lim="800000"/>
            <a:headEnd/>
            <a:tailEnd/>
          </a:ln>
        </p:spPr>
      </p:pic>
      <p:pic>
        <p:nvPicPr>
          <p:cNvPr id="9227" name="Picture 16" descr="CH 9 Centroid IV"/>
          <p:cNvPicPr>
            <a:picLocks noChangeAspect="1" noChangeArrowheads="1"/>
          </p:cNvPicPr>
          <p:nvPr/>
        </p:nvPicPr>
        <p:blipFill>
          <a:blip r:embed="rId4" cstate="print"/>
          <a:srcRect/>
          <a:stretch>
            <a:fillRect/>
          </a:stretch>
        </p:blipFill>
        <p:spPr bwMode="auto">
          <a:xfrm>
            <a:off x="0" y="4191000"/>
            <a:ext cx="5075132" cy="266700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pPr>
              <a:defRPr/>
            </a:pPr>
            <a:fld id="{E3369872-AEB1-429A-A4D3-4A0A4C502CAA}" type="slidenum">
              <a:rPr lang="en-US" smtClean="0"/>
              <a:pPr>
                <a:defRPr/>
              </a:pPr>
              <a:t>10</a:t>
            </a:fld>
            <a:endParaRPr lang="en-US"/>
          </a:p>
        </p:txBody>
      </p:sp>
    </p:spTree>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0" y="0"/>
            <a:ext cx="8305800" cy="52322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spcBef>
                <a:spcPct val="50000"/>
              </a:spcBef>
              <a:defRPr/>
            </a:pPr>
            <a:r>
              <a:rPr lang="en-US" sz="2800" b="1" dirty="0" smtClean="0">
                <a:solidFill>
                  <a:srgbClr val="C00000"/>
                </a:solidFill>
              </a:rPr>
              <a:t>Methods for Determining the Centroid of an Object</a:t>
            </a:r>
            <a:endParaRPr lang="en-US" sz="2800" b="1" dirty="0">
              <a:solidFill>
                <a:srgbClr val="C00000"/>
              </a:solidFill>
            </a:endParaRPr>
          </a:p>
        </p:txBody>
      </p:sp>
      <p:sp>
        <p:nvSpPr>
          <p:cNvPr id="13" name="Text Box 11"/>
          <p:cNvSpPr txBox="1">
            <a:spLocks noChangeArrowheads="1"/>
          </p:cNvSpPr>
          <p:nvPr/>
        </p:nvSpPr>
        <p:spPr bwMode="auto">
          <a:xfrm>
            <a:off x="0" y="762000"/>
            <a:ext cx="9144000" cy="5447645"/>
          </a:xfrm>
          <a:prstGeom prst="rect">
            <a:avLst/>
          </a:prstGeom>
          <a:noFill/>
          <a:ln w="9525">
            <a:noFill/>
            <a:miter lim="800000"/>
            <a:headEnd/>
            <a:tailEnd/>
          </a:ln>
          <a:effectLst/>
        </p:spPr>
        <p:txBody>
          <a:bodyPr wrap="square">
            <a:spAutoFit/>
          </a:bodyPr>
          <a:lstStyle/>
          <a:p>
            <a:pPr marL="457200" indent="-457200">
              <a:spcBef>
                <a:spcPct val="50000"/>
              </a:spcBef>
            </a:pPr>
            <a:r>
              <a:rPr lang="en-US" sz="2400" dirty="0"/>
              <a:t>Centroids can be found using three methods:</a:t>
            </a:r>
          </a:p>
          <a:p>
            <a:pPr marL="457200" indent="-457200">
              <a:spcBef>
                <a:spcPct val="50000"/>
              </a:spcBef>
              <a:buFontTx/>
              <a:buAutoNum type="arabicPeriod"/>
            </a:pPr>
            <a:r>
              <a:rPr lang="en-US" sz="2400" u="sng" dirty="0"/>
              <a:t>Composites</a:t>
            </a:r>
            <a:r>
              <a:rPr lang="en-US" sz="2400" dirty="0"/>
              <a:t> – If an object can be divided up into relatively simple shapes with known centroids, then the centroid of the entire object can be found using the weighted average of the centroids of the composites.</a:t>
            </a:r>
          </a:p>
          <a:p>
            <a:pPr marL="457200" indent="-457200">
              <a:spcBef>
                <a:spcPct val="50000"/>
              </a:spcBef>
              <a:buFontTx/>
              <a:buAutoNum type="arabicPeriod"/>
            </a:pPr>
            <a:r>
              <a:rPr lang="en-US" sz="2400" u="sng" dirty="0"/>
              <a:t>Integration</a:t>
            </a:r>
            <a:r>
              <a:rPr lang="en-US" sz="2400" dirty="0"/>
              <a:t> – If the area, volume, or line of an object can be described by a mathematical equations, then the centroid can be determined through integration.</a:t>
            </a:r>
          </a:p>
          <a:p>
            <a:pPr marL="457200" indent="-457200">
              <a:spcBef>
                <a:spcPct val="50000"/>
              </a:spcBef>
              <a:buFontTx/>
              <a:buAutoNum type="arabicPeriod"/>
            </a:pPr>
            <a:r>
              <a:rPr lang="en-US" sz="2400" u="sng" dirty="0"/>
              <a:t>Solid modeling software</a:t>
            </a:r>
            <a:r>
              <a:rPr lang="en-US" sz="2400" dirty="0"/>
              <a:t> – Software such as </a:t>
            </a:r>
            <a:r>
              <a:rPr lang="en-US" sz="2400" dirty="0" smtClean="0"/>
              <a:t>AutoCAD, Inventor, and </a:t>
            </a:r>
            <a:r>
              <a:rPr lang="en-US" sz="2400" dirty="0" err="1" smtClean="0"/>
              <a:t>SolidWorks</a:t>
            </a:r>
            <a:r>
              <a:rPr lang="en-US" sz="2400" dirty="0" smtClean="0"/>
              <a:t> </a:t>
            </a:r>
            <a:r>
              <a:rPr lang="en-US" sz="2400" dirty="0"/>
              <a:t>can be used to construct 3D models of objects.  The software can also determine the centroid of the objects (as well as volumes, moments of inertia and other mass properties).  This is not a required element of this course, but an example will be provided</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pPr>
              <a:defRPr/>
            </a:pPr>
            <a:fld id="{E3369872-AEB1-429A-A4D3-4A0A4C502CAA}" type="slidenum">
              <a:rPr lang="en-US" smtClean="0"/>
              <a:pPr>
                <a:defRPr/>
              </a:pPr>
              <a:t>11</a:t>
            </a:fld>
            <a:endParaRPr lang="en-US"/>
          </a:p>
        </p:txBody>
      </p:sp>
    </p:spTree>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0" y="0"/>
            <a:ext cx="7162800" cy="52322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spcBef>
                <a:spcPct val="50000"/>
              </a:spcBef>
              <a:defRPr/>
            </a:pPr>
            <a:r>
              <a:rPr lang="en-US" sz="2800" b="1" dirty="0" smtClean="0">
                <a:solidFill>
                  <a:srgbClr val="C00000"/>
                </a:solidFill>
              </a:rPr>
              <a:t>Steps to determine the centroid by integration</a:t>
            </a:r>
            <a:endParaRPr lang="en-US" sz="2800" b="1" dirty="0">
              <a:solidFill>
                <a:srgbClr val="C00000"/>
              </a:solidFill>
            </a:endParaRPr>
          </a:p>
        </p:txBody>
      </p:sp>
      <p:sp>
        <p:nvSpPr>
          <p:cNvPr id="38928" name="Text Box 16"/>
          <p:cNvSpPr txBox="1">
            <a:spLocks noChangeArrowheads="1"/>
          </p:cNvSpPr>
          <p:nvPr/>
        </p:nvSpPr>
        <p:spPr bwMode="auto">
          <a:xfrm>
            <a:off x="457200" y="990600"/>
            <a:ext cx="8458200" cy="1446213"/>
          </a:xfrm>
          <a:prstGeom prst="rect">
            <a:avLst/>
          </a:prstGeom>
          <a:noFill/>
          <a:ln w="9525">
            <a:noFill/>
            <a:miter lim="800000"/>
            <a:headEnd/>
            <a:tailEnd/>
          </a:ln>
        </p:spPr>
        <p:txBody>
          <a:bodyPr>
            <a:spAutoFit/>
          </a:bodyPr>
          <a:lstStyle/>
          <a:p>
            <a:pPr marL="352425" indent="-352425">
              <a:spcBef>
                <a:spcPct val="50000"/>
              </a:spcBef>
            </a:pPr>
            <a:r>
              <a:rPr lang="en-US" dirty="0"/>
              <a:t>1.  Choose an appropriate differential element dA at a general point (</a:t>
            </a:r>
            <a:r>
              <a:rPr lang="en-US" dirty="0" err="1"/>
              <a:t>x,y</a:t>
            </a:r>
            <a:r>
              <a:rPr lang="en-US" dirty="0"/>
              <a:t>).  Hint: Generally, if y is easily expressed in terms of x </a:t>
            </a:r>
            <a:br>
              <a:rPr lang="en-US" dirty="0"/>
            </a:br>
            <a:r>
              <a:rPr lang="en-US" dirty="0"/>
              <a:t>(e.g., y = x</a:t>
            </a:r>
            <a:r>
              <a:rPr lang="en-US" baseline="30000" dirty="0"/>
              <a:t>2</a:t>
            </a:r>
            <a:r>
              <a:rPr lang="en-US" dirty="0"/>
              <a:t>  + 1), use a vertical rectangular element.  If the converse is true, then use a horizontal rectangular element.</a:t>
            </a:r>
          </a:p>
        </p:txBody>
      </p:sp>
      <p:sp>
        <p:nvSpPr>
          <p:cNvPr id="38929" name="Text Box 17"/>
          <p:cNvSpPr txBox="1">
            <a:spLocks noChangeArrowheads="1"/>
          </p:cNvSpPr>
          <p:nvPr/>
        </p:nvSpPr>
        <p:spPr bwMode="auto">
          <a:xfrm>
            <a:off x="533400" y="2590800"/>
            <a:ext cx="8229600" cy="427038"/>
          </a:xfrm>
          <a:prstGeom prst="rect">
            <a:avLst/>
          </a:prstGeom>
          <a:noFill/>
          <a:ln w="9525">
            <a:noFill/>
            <a:miter lim="800000"/>
            <a:headEnd/>
            <a:tailEnd/>
          </a:ln>
        </p:spPr>
        <p:txBody>
          <a:bodyPr>
            <a:spAutoFit/>
          </a:bodyPr>
          <a:lstStyle/>
          <a:p>
            <a:pPr marL="457200" indent="-457200">
              <a:spcBef>
                <a:spcPct val="50000"/>
              </a:spcBef>
            </a:pPr>
            <a:r>
              <a:rPr lang="en-US" dirty="0"/>
              <a:t>2.  Express dA in terms of the differentiating element </a:t>
            </a:r>
            <a:r>
              <a:rPr lang="en-US" dirty="0" err="1"/>
              <a:t>dx</a:t>
            </a:r>
            <a:r>
              <a:rPr lang="en-US" dirty="0"/>
              <a:t> (or </a:t>
            </a:r>
            <a:r>
              <a:rPr lang="en-US" dirty="0" err="1"/>
              <a:t>dy</a:t>
            </a:r>
            <a:r>
              <a:rPr lang="en-US" dirty="0"/>
              <a:t>).</a:t>
            </a:r>
          </a:p>
        </p:txBody>
      </p:sp>
      <p:sp>
        <p:nvSpPr>
          <p:cNvPr id="38932" name="Text Box 20"/>
          <p:cNvSpPr txBox="1">
            <a:spLocks noChangeArrowheads="1"/>
          </p:cNvSpPr>
          <p:nvPr/>
        </p:nvSpPr>
        <p:spPr bwMode="auto">
          <a:xfrm>
            <a:off x="533400" y="5486400"/>
            <a:ext cx="8153400" cy="762000"/>
          </a:xfrm>
          <a:prstGeom prst="rect">
            <a:avLst/>
          </a:prstGeom>
          <a:noFill/>
          <a:ln w="9525">
            <a:noFill/>
            <a:miter lim="800000"/>
            <a:headEnd/>
            <a:tailEnd/>
          </a:ln>
        </p:spPr>
        <p:txBody>
          <a:bodyPr>
            <a:spAutoFit/>
          </a:bodyPr>
          <a:lstStyle/>
          <a:p>
            <a:pPr>
              <a:spcBef>
                <a:spcPct val="50000"/>
              </a:spcBef>
            </a:pPr>
            <a:r>
              <a:rPr lang="en-US"/>
              <a:t>Note:  Similar steps are used for determining the CG or CM.  These steps will become clearer by doing a few examples.</a:t>
            </a:r>
          </a:p>
        </p:txBody>
      </p:sp>
      <p:sp>
        <p:nvSpPr>
          <p:cNvPr id="38931" name="Text Box 19"/>
          <p:cNvSpPr txBox="1">
            <a:spLocks noChangeArrowheads="1"/>
          </p:cNvSpPr>
          <p:nvPr/>
        </p:nvSpPr>
        <p:spPr bwMode="auto">
          <a:xfrm>
            <a:off x="457200" y="4191000"/>
            <a:ext cx="8305800" cy="1096963"/>
          </a:xfrm>
          <a:prstGeom prst="rect">
            <a:avLst/>
          </a:prstGeom>
          <a:noFill/>
          <a:ln w="9525">
            <a:noFill/>
            <a:miter lim="800000"/>
            <a:headEnd/>
            <a:tailEnd/>
          </a:ln>
        </p:spPr>
        <p:txBody>
          <a:bodyPr>
            <a:spAutoFit/>
          </a:bodyPr>
          <a:lstStyle/>
          <a:p>
            <a:pPr marL="352425" indent="-352425">
              <a:spcBef>
                <a:spcPct val="50000"/>
              </a:spcBef>
            </a:pPr>
            <a:r>
              <a:rPr lang="en-US"/>
              <a:t>4.  Express all the variables and integral limits in the formula using either x or y depending on whether the differential element is in terms of dx or dy, respectively, and integrate.</a:t>
            </a:r>
          </a:p>
        </p:txBody>
      </p:sp>
      <p:grpSp>
        <p:nvGrpSpPr>
          <p:cNvPr id="2" name="Group 32"/>
          <p:cNvGrpSpPr>
            <a:grpSpLocks/>
          </p:cNvGrpSpPr>
          <p:nvPr/>
        </p:nvGrpSpPr>
        <p:grpSpPr bwMode="auto">
          <a:xfrm>
            <a:off x="533400" y="3047999"/>
            <a:ext cx="8305800" cy="914399"/>
            <a:chOff x="336" y="1920"/>
            <a:chExt cx="5232" cy="576"/>
          </a:xfrm>
        </p:grpSpPr>
        <p:sp>
          <p:nvSpPr>
            <p:cNvPr id="10250" name="Text Box 33"/>
            <p:cNvSpPr txBox="1">
              <a:spLocks noChangeArrowheads="1"/>
            </p:cNvSpPr>
            <p:nvPr/>
          </p:nvSpPr>
          <p:spPr bwMode="auto">
            <a:xfrm>
              <a:off x="336" y="2016"/>
              <a:ext cx="5232" cy="480"/>
            </a:xfrm>
            <a:prstGeom prst="rect">
              <a:avLst/>
            </a:prstGeom>
            <a:noFill/>
            <a:ln w="9525">
              <a:noFill/>
              <a:miter lim="800000"/>
              <a:headEnd/>
              <a:tailEnd/>
            </a:ln>
          </p:spPr>
          <p:txBody>
            <a:bodyPr>
              <a:spAutoFit/>
            </a:bodyPr>
            <a:lstStyle/>
            <a:p>
              <a:pPr marL="352425" indent="-352425">
                <a:spcBef>
                  <a:spcPct val="50000"/>
                </a:spcBef>
              </a:pPr>
              <a:r>
                <a:rPr lang="en-US" dirty="0"/>
                <a:t>3.  Determine coordinates (  x ,   </a:t>
              </a:r>
              <a:r>
                <a:rPr lang="en-US" dirty="0" smtClean="0"/>
                <a:t>y ) </a:t>
              </a:r>
              <a:r>
                <a:rPr lang="en-US" dirty="0"/>
                <a:t>of the centroid of the rectangular element in terms of the general point (</a:t>
              </a:r>
              <a:r>
                <a:rPr lang="en-US" dirty="0" err="1"/>
                <a:t>x,y</a:t>
              </a:r>
              <a:r>
                <a:rPr lang="en-US" dirty="0"/>
                <a:t>).</a:t>
              </a:r>
            </a:p>
          </p:txBody>
        </p:sp>
        <p:sp>
          <p:nvSpPr>
            <p:cNvPr id="10251" name="Text Box 34"/>
            <p:cNvSpPr txBox="1">
              <a:spLocks noChangeArrowheads="1"/>
            </p:cNvSpPr>
            <p:nvPr/>
          </p:nvSpPr>
          <p:spPr bwMode="auto">
            <a:xfrm>
              <a:off x="2256" y="1920"/>
              <a:ext cx="288" cy="291"/>
            </a:xfrm>
            <a:prstGeom prst="rect">
              <a:avLst/>
            </a:prstGeom>
            <a:noFill/>
            <a:ln w="9525">
              <a:noFill/>
              <a:miter lim="800000"/>
              <a:headEnd/>
              <a:tailEnd/>
            </a:ln>
          </p:spPr>
          <p:txBody>
            <a:bodyPr>
              <a:spAutoFit/>
            </a:bodyPr>
            <a:lstStyle/>
            <a:p>
              <a:r>
                <a:rPr lang="en-US" sz="2400" dirty="0"/>
                <a:t> ~  </a:t>
              </a:r>
            </a:p>
          </p:txBody>
        </p:sp>
        <p:sp>
          <p:nvSpPr>
            <p:cNvPr id="10252" name="Text Box 35"/>
            <p:cNvSpPr txBox="1">
              <a:spLocks noChangeArrowheads="1"/>
            </p:cNvSpPr>
            <p:nvPr/>
          </p:nvSpPr>
          <p:spPr bwMode="auto">
            <a:xfrm>
              <a:off x="2640" y="1920"/>
              <a:ext cx="288" cy="291"/>
            </a:xfrm>
            <a:prstGeom prst="rect">
              <a:avLst/>
            </a:prstGeom>
            <a:noFill/>
            <a:ln w="9525">
              <a:noFill/>
              <a:miter lim="800000"/>
              <a:headEnd/>
              <a:tailEnd/>
            </a:ln>
          </p:spPr>
          <p:txBody>
            <a:bodyPr wrap="square">
              <a:spAutoFit/>
            </a:bodyPr>
            <a:lstStyle/>
            <a:p>
              <a:r>
                <a:rPr lang="en-US" sz="2400" dirty="0"/>
                <a:t>~</a:t>
              </a:r>
            </a:p>
          </p:txBody>
        </p:sp>
      </p:grpSp>
      <p:sp>
        <p:nvSpPr>
          <p:cNvPr id="11" name="Slide Number Placeholder 10"/>
          <p:cNvSpPr>
            <a:spLocks noGrp="1"/>
          </p:cNvSpPr>
          <p:nvPr>
            <p:ph type="sldNum" sz="quarter" idx="12"/>
          </p:nvPr>
        </p:nvSpPr>
        <p:spPr/>
        <p:txBody>
          <a:bodyPr/>
          <a:lstStyle/>
          <a:p>
            <a:pPr>
              <a:defRPr/>
            </a:pPr>
            <a:fld id="{E3369872-AEB1-429A-A4D3-4A0A4C502CAA}" type="slidenum">
              <a:rPr lang="en-US" smtClean="0"/>
              <a:pPr>
                <a:defRPr/>
              </a:pPr>
              <a:t>12</a:t>
            </a:fld>
            <a:endParaRPr lang="en-US"/>
          </a:p>
        </p:txBody>
      </p:sp>
    </p:spTree>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0"/>
            <a:ext cx="9144000" cy="52322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spcBef>
                <a:spcPct val="50000"/>
              </a:spcBef>
              <a:defRPr/>
            </a:pPr>
            <a:r>
              <a:rPr lang="en-US" sz="2800" b="1" dirty="0" smtClean="0">
                <a:solidFill>
                  <a:srgbClr val="C00000"/>
                </a:solidFill>
              </a:rPr>
              <a:t>Example:  Determining a centroid using integration (Ex F9-2)</a:t>
            </a:r>
            <a:endParaRPr lang="en-US" sz="2800" b="1" dirty="0">
              <a:solidFill>
                <a:srgbClr val="C00000"/>
              </a:solidFill>
            </a:endParaRPr>
          </a:p>
        </p:txBody>
      </p:sp>
      <p:grpSp>
        <p:nvGrpSpPr>
          <p:cNvPr id="2" name="Group 23"/>
          <p:cNvGrpSpPr>
            <a:grpSpLocks/>
          </p:cNvGrpSpPr>
          <p:nvPr/>
        </p:nvGrpSpPr>
        <p:grpSpPr bwMode="auto">
          <a:xfrm>
            <a:off x="3581400" y="4876800"/>
            <a:ext cx="5105400" cy="1016000"/>
            <a:chOff x="2064" y="3216"/>
            <a:chExt cx="3216" cy="640"/>
          </a:xfrm>
        </p:grpSpPr>
        <p:sp>
          <p:nvSpPr>
            <p:cNvPr id="11279" name="Text Box 24"/>
            <p:cNvSpPr txBox="1">
              <a:spLocks noChangeArrowheads="1"/>
            </p:cNvSpPr>
            <p:nvPr/>
          </p:nvSpPr>
          <p:spPr bwMode="auto">
            <a:xfrm>
              <a:off x="2064" y="3216"/>
              <a:ext cx="3216" cy="640"/>
            </a:xfrm>
            <a:prstGeom prst="rect">
              <a:avLst/>
            </a:prstGeom>
            <a:noFill/>
            <a:ln w="9525">
              <a:noFill/>
              <a:miter lim="800000"/>
              <a:headEnd/>
              <a:tailEnd/>
            </a:ln>
          </p:spPr>
          <p:txBody>
            <a:bodyPr>
              <a:spAutoFit/>
            </a:bodyPr>
            <a:lstStyle/>
            <a:p>
              <a:pPr marL="457200" indent="-457200">
                <a:spcBef>
                  <a:spcPct val="50000"/>
                </a:spcBef>
              </a:pPr>
              <a:r>
                <a:rPr lang="en-US" sz="2400" dirty="0"/>
                <a:t>2. dA   =    y </a:t>
              </a:r>
              <a:r>
                <a:rPr lang="en-US" sz="2400" dirty="0" err="1"/>
                <a:t>dx</a:t>
              </a:r>
              <a:r>
                <a:rPr lang="en-US" sz="2400" dirty="0"/>
                <a:t>    =   </a:t>
              </a:r>
              <a:r>
                <a:rPr lang="en-US" sz="2400" dirty="0">
                  <a:cs typeface="Times New Roman" pitchFamily="18" charset="0"/>
                </a:rPr>
                <a:t> x</a:t>
              </a:r>
              <a:r>
                <a:rPr lang="en-US" sz="2400" baseline="30000" dirty="0">
                  <a:cs typeface="Times New Roman" pitchFamily="18" charset="0"/>
                </a:rPr>
                <a:t>3</a:t>
              </a:r>
              <a:r>
                <a:rPr lang="en-US" sz="2400" dirty="0">
                  <a:cs typeface="Times New Roman" pitchFamily="18" charset="0"/>
                </a:rPr>
                <a:t> </a:t>
              </a:r>
              <a:r>
                <a:rPr lang="en-US" sz="2400" dirty="0" err="1">
                  <a:cs typeface="Times New Roman" pitchFamily="18" charset="0"/>
                </a:rPr>
                <a:t>dx</a:t>
              </a:r>
              <a:endParaRPr lang="en-US" sz="2400" dirty="0">
                <a:cs typeface="Times New Roman" pitchFamily="18" charset="0"/>
              </a:endParaRPr>
            </a:p>
            <a:p>
              <a:pPr marL="457200" indent="-457200">
                <a:spcBef>
                  <a:spcPct val="50000"/>
                </a:spcBef>
              </a:pPr>
              <a:r>
                <a:rPr lang="en-US" sz="2400" dirty="0">
                  <a:cs typeface="Times New Roman" pitchFamily="18" charset="0"/>
                </a:rPr>
                <a:t>3. x   =   x  and     y  =   y / 2 = x</a:t>
              </a:r>
              <a:r>
                <a:rPr lang="en-US" sz="2400" baseline="30000" dirty="0">
                  <a:cs typeface="Times New Roman" pitchFamily="18" charset="0"/>
                </a:rPr>
                <a:t>3</a:t>
              </a:r>
              <a:r>
                <a:rPr lang="en-US" sz="2400" dirty="0">
                  <a:cs typeface="Times New Roman" pitchFamily="18" charset="0"/>
                </a:rPr>
                <a:t> / 2</a:t>
              </a:r>
              <a:endParaRPr lang="en-US" sz="2400" dirty="0"/>
            </a:p>
          </p:txBody>
        </p:sp>
        <p:sp>
          <p:nvSpPr>
            <p:cNvPr id="11280" name="Text Box 25"/>
            <p:cNvSpPr txBox="1">
              <a:spLocks noChangeArrowheads="1"/>
            </p:cNvSpPr>
            <p:nvPr/>
          </p:nvSpPr>
          <p:spPr bwMode="auto">
            <a:xfrm>
              <a:off x="3456" y="3456"/>
              <a:ext cx="220" cy="288"/>
            </a:xfrm>
            <a:prstGeom prst="rect">
              <a:avLst/>
            </a:prstGeom>
            <a:noFill/>
            <a:ln w="9525">
              <a:noFill/>
              <a:miter lim="800000"/>
              <a:headEnd/>
              <a:tailEnd/>
            </a:ln>
          </p:spPr>
          <p:txBody>
            <a:bodyPr wrap="none">
              <a:spAutoFit/>
            </a:bodyPr>
            <a:lstStyle/>
            <a:p>
              <a:r>
                <a:rPr lang="en-US" sz="2400"/>
                <a:t>~</a:t>
              </a:r>
            </a:p>
          </p:txBody>
        </p:sp>
        <p:sp>
          <p:nvSpPr>
            <p:cNvPr id="11281" name="Text Box 26"/>
            <p:cNvSpPr txBox="1">
              <a:spLocks noChangeArrowheads="1"/>
            </p:cNvSpPr>
            <p:nvPr/>
          </p:nvSpPr>
          <p:spPr bwMode="auto">
            <a:xfrm>
              <a:off x="2256" y="3456"/>
              <a:ext cx="220" cy="288"/>
            </a:xfrm>
            <a:prstGeom prst="rect">
              <a:avLst/>
            </a:prstGeom>
            <a:noFill/>
            <a:ln w="9525">
              <a:noFill/>
              <a:miter lim="800000"/>
              <a:headEnd/>
              <a:tailEnd/>
            </a:ln>
          </p:spPr>
          <p:txBody>
            <a:bodyPr wrap="none">
              <a:spAutoFit/>
            </a:bodyPr>
            <a:lstStyle/>
            <a:p>
              <a:r>
                <a:rPr lang="en-US" sz="2400"/>
                <a:t>~</a:t>
              </a:r>
            </a:p>
          </p:txBody>
        </p:sp>
      </p:grpSp>
      <p:sp>
        <p:nvSpPr>
          <p:cNvPr id="11277" name="Text Box 9"/>
          <p:cNvSpPr txBox="1">
            <a:spLocks noChangeArrowheads="1"/>
          </p:cNvSpPr>
          <p:nvPr/>
        </p:nvSpPr>
        <p:spPr bwMode="auto">
          <a:xfrm>
            <a:off x="2133600" y="3200400"/>
            <a:ext cx="6705600" cy="1370013"/>
          </a:xfrm>
          <a:prstGeom prst="rect">
            <a:avLst/>
          </a:prstGeom>
          <a:noFill/>
          <a:ln w="9525">
            <a:noFill/>
            <a:miter lim="800000"/>
            <a:headEnd/>
            <a:tailEnd/>
          </a:ln>
        </p:spPr>
        <p:txBody>
          <a:bodyPr>
            <a:spAutoFit/>
          </a:bodyPr>
          <a:lstStyle/>
          <a:p>
            <a:pPr marL="1824038" indent="-449263">
              <a:spcBef>
                <a:spcPct val="50000"/>
              </a:spcBef>
            </a:pPr>
            <a:r>
              <a:rPr lang="en-US" sz="2400" b="1" u="sng" dirty="0"/>
              <a:t>Solution</a:t>
            </a:r>
            <a:endParaRPr lang="en-US" sz="2400" dirty="0"/>
          </a:p>
          <a:p>
            <a:pPr marL="1824038" indent="-449263">
              <a:spcBef>
                <a:spcPct val="50000"/>
              </a:spcBef>
            </a:pPr>
            <a:r>
              <a:rPr lang="en-US" sz="2400" dirty="0"/>
              <a:t> 1. Since y is given in terms of x, choose  dA as a vertical rectangular strip.</a:t>
            </a:r>
          </a:p>
        </p:txBody>
      </p:sp>
      <p:pic>
        <p:nvPicPr>
          <p:cNvPr id="11278" name="Picture 35" descr="CH 9 Centroid Example II"/>
          <p:cNvPicPr>
            <a:picLocks noChangeAspect="1" noChangeArrowheads="1"/>
          </p:cNvPicPr>
          <p:nvPr/>
        </p:nvPicPr>
        <p:blipFill>
          <a:blip r:embed="rId3" cstate="print"/>
          <a:srcRect/>
          <a:stretch>
            <a:fillRect/>
          </a:stretch>
        </p:blipFill>
        <p:spPr bwMode="auto">
          <a:xfrm>
            <a:off x="457200" y="4201186"/>
            <a:ext cx="2514600" cy="2656814"/>
          </a:xfrm>
          <a:prstGeom prst="rect">
            <a:avLst/>
          </a:prstGeom>
          <a:noFill/>
          <a:ln w="9525">
            <a:noFill/>
            <a:miter lim="800000"/>
            <a:headEnd/>
            <a:tailEnd/>
          </a:ln>
        </p:spPr>
      </p:pic>
      <p:grpSp>
        <p:nvGrpSpPr>
          <p:cNvPr id="11272" name="Group 27"/>
          <p:cNvGrpSpPr>
            <a:grpSpLocks/>
          </p:cNvGrpSpPr>
          <p:nvPr/>
        </p:nvGrpSpPr>
        <p:grpSpPr bwMode="auto">
          <a:xfrm>
            <a:off x="3733800" y="990600"/>
            <a:ext cx="4953000" cy="1552575"/>
            <a:chOff x="2352" y="768"/>
            <a:chExt cx="3120" cy="978"/>
          </a:xfrm>
        </p:grpSpPr>
        <p:sp>
          <p:nvSpPr>
            <p:cNvPr id="11274" name="Text Box 28"/>
            <p:cNvSpPr txBox="1">
              <a:spLocks noChangeArrowheads="1"/>
            </p:cNvSpPr>
            <p:nvPr/>
          </p:nvSpPr>
          <p:spPr bwMode="auto">
            <a:xfrm>
              <a:off x="2352" y="768"/>
              <a:ext cx="3120" cy="978"/>
            </a:xfrm>
            <a:prstGeom prst="rect">
              <a:avLst/>
            </a:prstGeom>
            <a:noFill/>
            <a:ln w="9525">
              <a:noFill/>
              <a:miter lim="800000"/>
              <a:headEnd/>
              <a:tailEnd/>
            </a:ln>
          </p:spPr>
          <p:txBody>
            <a:bodyPr>
              <a:spAutoFit/>
            </a:bodyPr>
            <a:lstStyle/>
            <a:p>
              <a:pPr>
                <a:spcBef>
                  <a:spcPct val="50000"/>
                </a:spcBef>
              </a:pPr>
              <a:r>
                <a:rPr lang="en-US" sz="2400" b="1" dirty="0"/>
                <a:t>Given:</a:t>
              </a:r>
              <a:r>
                <a:rPr lang="en-US" sz="2400" dirty="0"/>
                <a:t>	 The area as shown.</a:t>
              </a:r>
            </a:p>
            <a:p>
              <a:pPr>
                <a:spcBef>
                  <a:spcPct val="50000"/>
                </a:spcBef>
              </a:pPr>
              <a:r>
                <a:rPr lang="en-US" sz="2400" b="1" dirty="0"/>
                <a:t>Find:</a:t>
              </a:r>
              <a:r>
                <a:rPr lang="en-US" sz="2400" dirty="0"/>
                <a:t>	 The centroid location (x , y)</a:t>
              </a:r>
            </a:p>
            <a:p>
              <a:pPr>
                <a:spcBef>
                  <a:spcPct val="50000"/>
                </a:spcBef>
              </a:pPr>
              <a:r>
                <a:rPr lang="en-US" sz="2400" b="1" u="sng" dirty="0"/>
                <a:t>Plan</a:t>
              </a:r>
              <a:r>
                <a:rPr lang="en-US" sz="2400" b="1" dirty="0"/>
                <a:t>:</a:t>
              </a:r>
              <a:r>
                <a:rPr lang="en-US" sz="2400" dirty="0"/>
                <a:t>	 Follow the steps.</a:t>
              </a:r>
              <a:endParaRPr lang="en-US" sz="2400" b="1" u="sng" dirty="0"/>
            </a:p>
          </p:txBody>
        </p:sp>
        <p:sp>
          <p:nvSpPr>
            <p:cNvPr id="11275" name="Line 29"/>
            <p:cNvSpPr>
              <a:spLocks noChangeShapeType="1"/>
            </p:cNvSpPr>
            <p:nvPr/>
          </p:nvSpPr>
          <p:spPr bwMode="auto">
            <a:xfrm flipV="1">
              <a:off x="4992" y="1200"/>
              <a:ext cx="96" cy="0"/>
            </a:xfrm>
            <a:prstGeom prst="line">
              <a:avLst/>
            </a:prstGeom>
            <a:noFill/>
            <a:ln w="9525">
              <a:solidFill>
                <a:schemeClr val="tx1"/>
              </a:solidFill>
              <a:round/>
              <a:headEnd/>
              <a:tailEnd/>
            </a:ln>
          </p:spPr>
          <p:txBody>
            <a:bodyPr wrap="none"/>
            <a:lstStyle/>
            <a:p>
              <a:endParaRPr lang="en-US"/>
            </a:p>
          </p:txBody>
        </p:sp>
        <p:sp>
          <p:nvSpPr>
            <p:cNvPr id="11276" name="Line 30"/>
            <p:cNvSpPr>
              <a:spLocks noChangeShapeType="1"/>
            </p:cNvSpPr>
            <p:nvPr/>
          </p:nvSpPr>
          <p:spPr bwMode="auto">
            <a:xfrm>
              <a:off x="4786" y="1200"/>
              <a:ext cx="96" cy="0"/>
            </a:xfrm>
            <a:prstGeom prst="line">
              <a:avLst/>
            </a:prstGeom>
            <a:noFill/>
            <a:ln w="9525">
              <a:solidFill>
                <a:schemeClr val="tx1"/>
              </a:solidFill>
              <a:round/>
              <a:headEnd/>
              <a:tailEnd/>
            </a:ln>
          </p:spPr>
          <p:txBody>
            <a:bodyPr wrap="none"/>
            <a:lstStyle/>
            <a:p>
              <a:endParaRPr lang="en-US"/>
            </a:p>
          </p:txBody>
        </p:sp>
      </p:grpSp>
      <p:pic>
        <p:nvPicPr>
          <p:cNvPr id="11273" name="Picture 36" descr="CH 9 Centroid Example I"/>
          <p:cNvPicPr>
            <a:picLocks noChangeAspect="1" noChangeArrowheads="1"/>
          </p:cNvPicPr>
          <p:nvPr/>
        </p:nvPicPr>
        <p:blipFill>
          <a:blip r:embed="rId4" cstate="print"/>
          <a:srcRect/>
          <a:stretch>
            <a:fillRect/>
          </a:stretch>
        </p:blipFill>
        <p:spPr bwMode="auto">
          <a:xfrm>
            <a:off x="0" y="609600"/>
            <a:ext cx="3345656" cy="3429000"/>
          </a:xfrm>
          <a:prstGeom prst="rect">
            <a:avLst/>
          </a:prstGeom>
          <a:noFill/>
          <a:ln w="9525">
            <a:noFill/>
            <a:miter lim="800000"/>
            <a:headEnd/>
            <a:tailEnd/>
          </a:ln>
        </p:spPr>
      </p:pic>
      <p:sp>
        <p:nvSpPr>
          <p:cNvPr id="16" name="Slide Number Placeholder 15"/>
          <p:cNvSpPr>
            <a:spLocks noGrp="1"/>
          </p:cNvSpPr>
          <p:nvPr>
            <p:ph type="sldNum" sz="quarter" idx="12"/>
          </p:nvPr>
        </p:nvSpPr>
        <p:spPr/>
        <p:txBody>
          <a:bodyPr/>
          <a:lstStyle/>
          <a:p>
            <a:pPr>
              <a:defRPr/>
            </a:pPr>
            <a:fld id="{E3369872-AEB1-429A-A4D3-4A0A4C502CAA}" type="slidenum">
              <a:rPr lang="en-US" smtClean="0"/>
              <a:pPr>
                <a:defRPr/>
              </a:pPr>
              <a:t>13</a:t>
            </a:fld>
            <a:endParaRPr lang="en-US"/>
          </a:p>
        </p:txBody>
      </p:sp>
    </p:spTree>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0"/>
            <a:ext cx="3505200" cy="523220"/>
          </a:xfrm>
          <a:prstGeom prst="rect">
            <a:avLst/>
          </a:prstGeom>
          <a:ln>
            <a:headEnd/>
            <a:tailEnd/>
          </a:ln>
        </p:spPr>
        <p:style>
          <a:lnRef idx="1">
            <a:schemeClr val="dk1"/>
          </a:lnRef>
          <a:fillRef idx="2">
            <a:schemeClr val="dk1"/>
          </a:fillRef>
          <a:effectRef idx="1">
            <a:schemeClr val="dk1"/>
          </a:effectRef>
          <a:fontRef idx="minor">
            <a:schemeClr val="dk1"/>
          </a:fontRef>
        </p:style>
        <p:txBody>
          <a:bodyPr>
            <a:spAutoFit/>
          </a:bodyPr>
          <a:lstStyle/>
          <a:p>
            <a:pPr>
              <a:spcBef>
                <a:spcPct val="50000"/>
              </a:spcBef>
              <a:defRPr/>
            </a:pPr>
            <a:r>
              <a:rPr lang="en-US" sz="2800" b="1" dirty="0" smtClean="0">
                <a:solidFill>
                  <a:srgbClr val="C00000"/>
                </a:solidFill>
              </a:rPr>
              <a:t>Example </a:t>
            </a:r>
            <a:r>
              <a:rPr lang="en-US" sz="2800" dirty="0" smtClean="0">
                <a:solidFill>
                  <a:srgbClr val="C00000"/>
                </a:solidFill>
              </a:rPr>
              <a:t>(continued</a:t>
            </a:r>
            <a:r>
              <a:rPr lang="en-US" sz="2800" dirty="0">
                <a:solidFill>
                  <a:srgbClr val="C00000"/>
                </a:solidFill>
              </a:rPr>
              <a:t>)</a:t>
            </a:r>
          </a:p>
        </p:txBody>
      </p:sp>
      <p:grpSp>
        <p:nvGrpSpPr>
          <p:cNvPr id="2" name="Group 32"/>
          <p:cNvGrpSpPr>
            <a:grpSpLocks/>
          </p:cNvGrpSpPr>
          <p:nvPr/>
        </p:nvGrpSpPr>
        <p:grpSpPr bwMode="auto">
          <a:xfrm>
            <a:off x="-152400" y="1133475"/>
            <a:ext cx="8991600" cy="2571750"/>
            <a:chOff x="-152400" y="1133475"/>
            <a:chExt cx="8991600" cy="2571750"/>
          </a:xfrm>
        </p:grpSpPr>
        <p:grpSp>
          <p:nvGrpSpPr>
            <p:cNvPr id="12308" name="Group 43"/>
            <p:cNvGrpSpPr>
              <a:grpSpLocks/>
            </p:cNvGrpSpPr>
            <p:nvPr/>
          </p:nvGrpSpPr>
          <p:grpSpPr bwMode="auto">
            <a:xfrm>
              <a:off x="-152400" y="1133475"/>
              <a:ext cx="8077200" cy="604838"/>
              <a:chOff x="-152400" y="1133475"/>
              <a:chExt cx="8077200" cy="604838"/>
            </a:xfrm>
          </p:grpSpPr>
          <p:sp>
            <p:nvSpPr>
              <p:cNvPr id="12319" name="Line 6"/>
              <p:cNvSpPr>
                <a:spLocks noChangeShapeType="1"/>
              </p:cNvSpPr>
              <p:nvPr/>
            </p:nvSpPr>
            <p:spPr bwMode="auto">
              <a:xfrm>
                <a:off x="847725" y="1381125"/>
                <a:ext cx="152400" cy="0"/>
              </a:xfrm>
              <a:prstGeom prst="line">
                <a:avLst/>
              </a:prstGeom>
              <a:noFill/>
              <a:ln w="9525">
                <a:solidFill>
                  <a:schemeClr val="tx1"/>
                </a:solidFill>
                <a:round/>
                <a:headEnd/>
                <a:tailEnd/>
              </a:ln>
            </p:spPr>
            <p:txBody>
              <a:bodyPr wrap="none"/>
              <a:lstStyle/>
              <a:p>
                <a:endParaRPr lang="en-US"/>
              </a:p>
            </p:txBody>
          </p:sp>
          <p:sp>
            <p:nvSpPr>
              <p:cNvPr id="12320" name="Text Box 7"/>
              <p:cNvSpPr txBox="1">
                <a:spLocks noChangeArrowheads="1"/>
              </p:cNvSpPr>
              <p:nvPr/>
            </p:nvSpPr>
            <p:spPr bwMode="auto">
              <a:xfrm>
                <a:off x="-152400" y="1219200"/>
                <a:ext cx="8077200" cy="519113"/>
              </a:xfrm>
              <a:prstGeom prst="rect">
                <a:avLst/>
              </a:prstGeom>
              <a:noFill/>
              <a:ln w="9525">
                <a:noFill/>
                <a:miter lim="800000"/>
                <a:headEnd/>
                <a:tailEnd/>
              </a:ln>
            </p:spPr>
            <p:txBody>
              <a:bodyPr>
                <a:spAutoFit/>
              </a:bodyPr>
              <a:lstStyle/>
              <a:p>
                <a:pPr marL="457200" indent="-457200">
                  <a:spcBef>
                    <a:spcPct val="50000"/>
                  </a:spcBef>
                </a:pPr>
                <a:r>
                  <a:rPr lang="en-US" sz="2800" dirty="0"/>
                  <a:t>	4.  x   =  ( </a:t>
                </a:r>
                <a:r>
                  <a:rPr lang="en-US" sz="2800" dirty="0">
                    <a:sym typeface="Symbol" pitchFamily="18" charset="2"/>
                  </a:rPr>
                  <a:t></a:t>
                </a:r>
                <a:r>
                  <a:rPr lang="en-US" sz="2800" baseline="-25000" dirty="0">
                    <a:sym typeface="Symbol" pitchFamily="18" charset="2"/>
                  </a:rPr>
                  <a:t>A</a:t>
                </a:r>
                <a:r>
                  <a:rPr lang="en-US" sz="2800" dirty="0">
                    <a:sym typeface="Symbol" pitchFamily="18" charset="2"/>
                  </a:rPr>
                  <a:t> x  dA ) / ( </a:t>
                </a:r>
                <a:r>
                  <a:rPr lang="en-US" sz="2800" baseline="-25000" dirty="0">
                    <a:sym typeface="Symbol" pitchFamily="18" charset="2"/>
                  </a:rPr>
                  <a:t>A</a:t>
                </a:r>
                <a:r>
                  <a:rPr lang="en-US" sz="2800" dirty="0">
                    <a:sym typeface="Symbol" pitchFamily="18" charset="2"/>
                  </a:rPr>
                  <a:t> dA )</a:t>
                </a:r>
              </a:p>
            </p:txBody>
          </p:sp>
          <p:sp>
            <p:nvSpPr>
              <p:cNvPr id="12321" name="Text Box 8"/>
              <p:cNvSpPr txBox="1">
                <a:spLocks noChangeArrowheads="1"/>
              </p:cNvSpPr>
              <p:nvPr/>
            </p:nvSpPr>
            <p:spPr bwMode="auto">
              <a:xfrm>
                <a:off x="2114550" y="1133475"/>
                <a:ext cx="349250" cy="457201"/>
              </a:xfrm>
              <a:prstGeom prst="rect">
                <a:avLst/>
              </a:prstGeom>
              <a:noFill/>
              <a:ln w="9525">
                <a:noFill/>
                <a:miter lim="800000"/>
                <a:headEnd/>
                <a:tailEnd/>
              </a:ln>
            </p:spPr>
            <p:txBody>
              <a:bodyPr wrap="none">
                <a:spAutoFit/>
              </a:bodyPr>
              <a:lstStyle/>
              <a:p>
                <a:r>
                  <a:rPr lang="en-US" sz="2400" dirty="0"/>
                  <a:t>~</a:t>
                </a:r>
              </a:p>
            </p:txBody>
          </p:sp>
        </p:grpSp>
        <p:grpSp>
          <p:nvGrpSpPr>
            <p:cNvPr id="12309" name="Group 41"/>
            <p:cNvGrpSpPr>
              <a:grpSpLocks/>
            </p:cNvGrpSpPr>
            <p:nvPr/>
          </p:nvGrpSpPr>
          <p:grpSpPr bwMode="auto">
            <a:xfrm>
              <a:off x="914400" y="1981200"/>
              <a:ext cx="7924800" cy="1724025"/>
              <a:chOff x="685800" y="1981200"/>
              <a:chExt cx="7924800" cy="1724025"/>
            </a:xfrm>
          </p:grpSpPr>
          <p:sp>
            <p:nvSpPr>
              <p:cNvPr id="12310" name="Text Box 12"/>
              <p:cNvSpPr txBox="1">
                <a:spLocks noChangeArrowheads="1"/>
              </p:cNvSpPr>
              <p:nvPr/>
            </p:nvSpPr>
            <p:spPr bwMode="auto">
              <a:xfrm>
                <a:off x="685800" y="1981200"/>
                <a:ext cx="7924800" cy="1724025"/>
              </a:xfrm>
              <a:prstGeom prst="rect">
                <a:avLst/>
              </a:prstGeom>
              <a:noFill/>
              <a:ln w="9525">
                <a:noFill/>
                <a:miter lim="800000"/>
                <a:headEnd/>
                <a:tailEnd/>
              </a:ln>
            </p:spPr>
            <p:txBody>
              <a:bodyPr>
                <a:spAutoFit/>
              </a:bodyPr>
              <a:lstStyle/>
              <a:p>
                <a:pPr>
                  <a:spcBef>
                    <a:spcPct val="50000"/>
                  </a:spcBef>
                </a:pPr>
                <a:r>
                  <a:rPr lang="en-US" sz="2800"/>
                  <a:t>	 </a:t>
                </a:r>
                <a:r>
                  <a:rPr lang="en-US" sz="2800" baseline="-25000"/>
                  <a:t>0</a:t>
                </a:r>
                <a:r>
                  <a:rPr lang="en-US" sz="2800">
                    <a:sym typeface="Symbol" pitchFamily="18" charset="2"/>
                  </a:rPr>
                  <a:t>  x (</a:t>
                </a:r>
                <a:r>
                  <a:rPr lang="en-US" sz="2800">
                    <a:cs typeface="Times New Roman" pitchFamily="18" charset="0"/>
                  </a:rPr>
                  <a:t>x</a:t>
                </a:r>
                <a:r>
                  <a:rPr lang="en-US" sz="2800" baseline="30000">
                    <a:cs typeface="Times New Roman" pitchFamily="18" charset="0"/>
                  </a:rPr>
                  <a:t>3</a:t>
                </a:r>
                <a:r>
                  <a:rPr lang="en-US" sz="2800">
                    <a:cs typeface="Times New Roman" pitchFamily="18" charset="0"/>
                  </a:rPr>
                  <a:t> ) d x	     1/5 [ x</a:t>
                </a:r>
                <a:r>
                  <a:rPr lang="en-US" sz="2800" baseline="30000">
                    <a:cs typeface="Times New Roman" pitchFamily="18" charset="0"/>
                  </a:rPr>
                  <a:t>5</a:t>
                </a:r>
                <a:r>
                  <a:rPr lang="en-US" sz="2800">
                    <a:cs typeface="Times New Roman" pitchFamily="18" charset="0"/>
                  </a:rPr>
                  <a:t> ]</a:t>
                </a:r>
                <a:r>
                  <a:rPr lang="en-US" sz="2800" baseline="30000">
                    <a:cs typeface="Times New Roman" pitchFamily="18" charset="0"/>
                  </a:rPr>
                  <a:t>1</a:t>
                </a:r>
                <a:endParaRPr lang="en-US" sz="2800"/>
              </a:p>
              <a:p>
                <a:pPr>
                  <a:spcBef>
                    <a:spcPct val="50000"/>
                  </a:spcBef>
                </a:pPr>
                <a:r>
                  <a:rPr lang="en-US" sz="2800"/>
                  <a:t>	 </a:t>
                </a:r>
                <a:r>
                  <a:rPr lang="en-US" sz="2800" baseline="-25000"/>
                  <a:t>0</a:t>
                </a:r>
                <a:r>
                  <a:rPr lang="en-US" sz="2800">
                    <a:sym typeface="Symbol" pitchFamily="18" charset="2"/>
                  </a:rPr>
                  <a:t>  (</a:t>
                </a:r>
                <a:r>
                  <a:rPr lang="en-US" sz="2800">
                    <a:cs typeface="Times New Roman" pitchFamily="18" charset="0"/>
                  </a:rPr>
                  <a:t>x</a:t>
                </a:r>
                <a:r>
                  <a:rPr lang="en-US" sz="2800" baseline="30000">
                    <a:cs typeface="Times New Roman" pitchFamily="18" charset="0"/>
                  </a:rPr>
                  <a:t>3</a:t>
                </a:r>
                <a:r>
                  <a:rPr lang="en-US" sz="2800">
                    <a:cs typeface="Times New Roman" pitchFamily="18" charset="0"/>
                  </a:rPr>
                  <a:t> ) d x                 1/4 [ x</a:t>
                </a:r>
                <a:r>
                  <a:rPr lang="en-US" sz="2800" baseline="30000">
                    <a:cs typeface="Times New Roman" pitchFamily="18" charset="0"/>
                  </a:rPr>
                  <a:t>4</a:t>
                </a:r>
                <a:r>
                  <a:rPr lang="en-US" sz="2800">
                    <a:cs typeface="Times New Roman" pitchFamily="18" charset="0"/>
                  </a:rPr>
                  <a:t> ]</a:t>
                </a:r>
                <a:r>
                  <a:rPr lang="en-US" sz="2800" baseline="30000">
                    <a:cs typeface="Times New Roman" pitchFamily="18" charset="0"/>
                  </a:rPr>
                  <a:t>1</a:t>
                </a:r>
              </a:p>
              <a:p>
                <a:pPr>
                  <a:spcBef>
                    <a:spcPct val="50000"/>
                  </a:spcBef>
                </a:pPr>
                <a:r>
                  <a:rPr lang="en-US" sz="2400">
                    <a:cs typeface="Times New Roman" pitchFamily="18" charset="0"/>
                  </a:rPr>
                  <a:t>    =  ( 1/5) / ( 1/4)  </a:t>
                </a:r>
                <a:r>
                  <a:rPr lang="en-US" sz="2400">
                    <a:solidFill>
                      <a:schemeClr val="tx2"/>
                    </a:solidFill>
                    <a:cs typeface="Times New Roman" pitchFamily="18" charset="0"/>
                  </a:rPr>
                  <a:t>=</a:t>
                </a:r>
                <a:r>
                  <a:rPr lang="en-US" sz="2400">
                    <a:solidFill>
                      <a:srgbClr val="66FFFF"/>
                    </a:solidFill>
                    <a:cs typeface="Times New Roman" pitchFamily="18" charset="0"/>
                  </a:rPr>
                  <a:t>   </a:t>
                </a:r>
                <a:r>
                  <a:rPr lang="en-US" sz="2400" b="1">
                    <a:solidFill>
                      <a:srgbClr val="0070C0"/>
                    </a:solidFill>
                    <a:cs typeface="Times New Roman" pitchFamily="18" charset="0"/>
                  </a:rPr>
                  <a:t>0.8  m</a:t>
                </a:r>
              </a:p>
            </p:txBody>
          </p:sp>
          <p:sp>
            <p:nvSpPr>
              <p:cNvPr id="12311" name="Text Box 15"/>
              <p:cNvSpPr txBox="1">
                <a:spLocks noChangeArrowheads="1"/>
              </p:cNvSpPr>
              <p:nvPr/>
            </p:nvSpPr>
            <p:spPr bwMode="auto">
              <a:xfrm>
                <a:off x="1885950" y="2695575"/>
                <a:ext cx="304800" cy="381000"/>
              </a:xfrm>
              <a:prstGeom prst="rect">
                <a:avLst/>
              </a:prstGeom>
              <a:noFill/>
              <a:ln w="9525">
                <a:noFill/>
                <a:miter lim="800000"/>
                <a:headEnd/>
                <a:tailEnd/>
              </a:ln>
            </p:spPr>
            <p:txBody>
              <a:bodyPr>
                <a:spAutoFit/>
              </a:bodyPr>
              <a:lstStyle/>
              <a:p>
                <a:pPr>
                  <a:spcBef>
                    <a:spcPct val="50000"/>
                  </a:spcBef>
                </a:pPr>
                <a:r>
                  <a:rPr lang="en-US" sz="2800" baseline="30000"/>
                  <a:t>1</a:t>
                </a:r>
              </a:p>
            </p:txBody>
          </p:sp>
          <p:sp>
            <p:nvSpPr>
              <p:cNvPr id="12312" name="Text Box 16"/>
              <p:cNvSpPr txBox="1">
                <a:spLocks noChangeArrowheads="1"/>
              </p:cNvSpPr>
              <p:nvPr/>
            </p:nvSpPr>
            <p:spPr bwMode="auto">
              <a:xfrm>
                <a:off x="990600" y="2438400"/>
                <a:ext cx="336550" cy="427038"/>
              </a:xfrm>
              <a:prstGeom prst="rect">
                <a:avLst/>
              </a:prstGeom>
              <a:noFill/>
              <a:ln w="9525">
                <a:noFill/>
                <a:miter lim="800000"/>
                <a:headEnd/>
                <a:tailEnd/>
              </a:ln>
            </p:spPr>
            <p:txBody>
              <a:bodyPr>
                <a:spAutoFit/>
              </a:bodyPr>
              <a:lstStyle/>
              <a:p>
                <a:r>
                  <a:rPr lang="en-US">
                    <a:cs typeface="Times New Roman" pitchFamily="18" charset="0"/>
                  </a:rPr>
                  <a:t>=</a:t>
                </a:r>
                <a:endParaRPr lang="en-US"/>
              </a:p>
            </p:txBody>
          </p:sp>
          <p:sp>
            <p:nvSpPr>
              <p:cNvPr id="12313" name="Text Box 17"/>
              <p:cNvSpPr txBox="1">
                <a:spLocks noChangeArrowheads="1"/>
              </p:cNvSpPr>
              <p:nvPr/>
            </p:nvSpPr>
            <p:spPr bwMode="auto">
              <a:xfrm>
                <a:off x="4114800" y="2438400"/>
                <a:ext cx="336550" cy="427038"/>
              </a:xfrm>
              <a:prstGeom prst="rect">
                <a:avLst/>
              </a:prstGeom>
              <a:noFill/>
              <a:ln w="9525">
                <a:noFill/>
                <a:miter lim="800000"/>
                <a:headEnd/>
                <a:tailEnd/>
              </a:ln>
            </p:spPr>
            <p:txBody>
              <a:bodyPr>
                <a:spAutoFit/>
              </a:bodyPr>
              <a:lstStyle/>
              <a:p>
                <a:r>
                  <a:rPr lang="en-US">
                    <a:cs typeface="Times New Roman" pitchFamily="18" charset="0"/>
                  </a:rPr>
                  <a:t>=</a:t>
                </a:r>
                <a:endParaRPr lang="en-US"/>
              </a:p>
            </p:txBody>
          </p:sp>
          <p:sp>
            <p:nvSpPr>
              <p:cNvPr id="12314" name="Text Box 18"/>
              <p:cNvSpPr txBox="1">
                <a:spLocks noChangeArrowheads="1"/>
              </p:cNvSpPr>
              <p:nvPr/>
            </p:nvSpPr>
            <p:spPr bwMode="auto">
              <a:xfrm>
                <a:off x="1905000" y="1981200"/>
                <a:ext cx="304800" cy="379413"/>
              </a:xfrm>
              <a:prstGeom prst="rect">
                <a:avLst/>
              </a:prstGeom>
              <a:noFill/>
              <a:ln w="9525">
                <a:noFill/>
                <a:miter lim="800000"/>
                <a:headEnd/>
                <a:tailEnd/>
              </a:ln>
            </p:spPr>
            <p:txBody>
              <a:bodyPr>
                <a:spAutoFit/>
              </a:bodyPr>
              <a:lstStyle/>
              <a:p>
                <a:pPr eaLnBrk="0" hangingPunct="0"/>
                <a:r>
                  <a:rPr lang="en-US" sz="2800" baseline="30000"/>
                  <a:t>1</a:t>
                </a:r>
              </a:p>
            </p:txBody>
          </p:sp>
          <p:cxnSp>
            <p:nvCxnSpPr>
              <p:cNvPr id="12315" name="Straight Connector 27"/>
              <p:cNvCxnSpPr>
                <a:cxnSpLocks noChangeShapeType="1"/>
              </p:cNvCxnSpPr>
              <p:nvPr/>
            </p:nvCxnSpPr>
            <p:spPr bwMode="auto">
              <a:xfrm>
                <a:off x="1495425" y="2590800"/>
                <a:ext cx="2438400" cy="1588"/>
              </a:xfrm>
              <a:prstGeom prst="line">
                <a:avLst/>
              </a:prstGeom>
              <a:noFill/>
              <a:ln w="9525" algn="ctr">
                <a:solidFill>
                  <a:schemeClr val="tx1"/>
                </a:solidFill>
                <a:round/>
                <a:headEnd/>
                <a:tailEnd/>
              </a:ln>
            </p:spPr>
          </p:cxnSp>
          <p:cxnSp>
            <p:nvCxnSpPr>
              <p:cNvPr id="12316" name="Straight Connector 29"/>
              <p:cNvCxnSpPr>
                <a:cxnSpLocks noChangeShapeType="1"/>
              </p:cNvCxnSpPr>
              <p:nvPr/>
            </p:nvCxnSpPr>
            <p:spPr bwMode="auto">
              <a:xfrm>
                <a:off x="4648200" y="2667000"/>
                <a:ext cx="1828800" cy="1588"/>
              </a:xfrm>
              <a:prstGeom prst="line">
                <a:avLst/>
              </a:prstGeom>
              <a:noFill/>
              <a:ln w="9525" algn="ctr">
                <a:solidFill>
                  <a:schemeClr val="tx1"/>
                </a:solidFill>
                <a:round/>
                <a:headEnd/>
                <a:tailEnd/>
              </a:ln>
            </p:spPr>
          </p:cxnSp>
          <p:sp>
            <p:nvSpPr>
              <p:cNvPr id="12317" name="Rectangle 37"/>
              <p:cNvSpPr>
                <a:spLocks noChangeArrowheads="1"/>
              </p:cNvSpPr>
              <p:nvPr/>
            </p:nvSpPr>
            <p:spPr bwMode="auto">
              <a:xfrm>
                <a:off x="6008395" y="2293263"/>
                <a:ext cx="325730" cy="430887"/>
              </a:xfrm>
              <a:prstGeom prst="rect">
                <a:avLst/>
              </a:prstGeom>
              <a:noFill/>
              <a:ln w="9525">
                <a:noFill/>
                <a:miter lim="800000"/>
                <a:headEnd/>
                <a:tailEnd/>
              </a:ln>
            </p:spPr>
            <p:txBody>
              <a:bodyPr wrap="none">
                <a:spAutoFit/>
              </a:bodyPr>
              <a:lstStyle/>
              <a:p>
                <a:r>
                  <a:rPr lang="en-US"/>
                  <a:t>0</a:t>
                </a:r>
              </a:p>
            </p:txBody>
          </p:sp>
          <p:sp>
            <p:nvSpPr>
              <p:cNvPr id="12318" name="Rectangle 38"/>
              <p:cNvSpPr>
                <a:spLocks noChangeArrowheads="1"/>
              </p:cNvSpPr>
              <p:nvPr/>
            </p:nvSpPr>
            <p:spPr bwMode="auto">
              <a:xfrm>
                <a:off x="6019800" y="2905125"/>
                <a:ext cx="325730" cy="430887"/>
              </a:xfrm>
              <a:prstGeom prst="rect">
                <a:avLst/>
              </a:prstGeom>
              <a:noFill/>
              <a:ln w="9525">
                <a:noFill/>
                <a:miter lim="800000"/>
                <a:headEnd/>
                <a:tailEnd/>
              </a:ln>
            </p:spPr>
            <p:txBody>
              <a:bodyPr wrap="none">
                <a:spAutoFit/>
              </a:bodyPr>
              <a:lstStyle/>
              <a:p>
                <a:r>
                  <a:rPr lang="en-US"/>
                  <a:t>0</a:t>
                </a:r>
              </a:p>
            </p:txBody>
          </p:sp>
        </p:grpSp>
      </p:grpSp>
      <p:grpSp>
        <p:nvGrpSpPr>
          <p:cNvPr id="5" name="Group 42"/>
          <p:cNvGrpSpPr>
            <a:grpSpLocks/>
          </p:cNvGrpSpPr>
          <p:nvPr/>
        </p:nvGrpSpPr>
        <p:grpSpPr bwMode="auto">
          <a:xfrm>
            <a:off x="561975" y="4438650"/>
            <a:ext cx="8534400" cy="1895475"/>
            <a:chOff x="457200" y="4438649"/>
            <a:chExt cx="8534400" cy="1894820"/>
          </a:xfrm>
        </p:grpSpPr>
        <p:sp>
          <p:nvSpPr>
            <p:cNvPr id="12295" name="Text Box 20"/>
            <p:cNvSpPr txBox="1">
              <a:spLocks noChangeArrowheads="1"/>
            </p:cNvSpPr>
            <p:nvPr/>
          </p:nvSpPr>
          <p:spPr bwMode="auto">
            <a:xfrm>
              <a:off x="3390900" y="4533899"/>
              <a:ext cx="304800" cy="381000"/>
            </a:xfrm>
            <a:prstGeom prst="rect">
              <a:avLst/>
            </a:prstGeom>
            <a:noFill/>
            <a:ln w="9525">
              <a:noFill/>
              <a:miter lim="800000"/>
              <a:headEnd/>
              <a:tailEnd/>
            </a:ln>
          </p:spPr>
          <p:txBody>
            <a:bodyPr>
              <a:spAutoFit/>
            </a:bodyPr>
            <a:lstStyle/>
            <a:p>
              <a:pPr eaLnBrk="0" hangingPunct="0"/>
              <a:r>
                <a:rPr lang="en-US" sz="2800" baseline="30000"/>
                <a:t>1</a:t>
              </a:r>
            </a:p>
          </p:txBody>
        </p:sp>
        <p:sp>
          <p:nvSpPr>
            <p:cNvPr id="12296" name="Line 21"/>
            <p:cNvSpPr>
              <a:spLocks noChangeShapeType="1"/>
            </p:cNvSpPr>
            <p:nvPr/>
          </p:nvSpPr>
          <p:spPr bwMode="auto">
            <a:xfrm>
              <a:off x="533400" y="5029200"/>
              <a:ext cx="228600" cy="0"/>
            </a:xfrm>
            <a:prstGeom prst="line">
              <a:avLst/>
            </a:prstGeom>
            <a:noFill/>
            <a:ln w="9525">
              <a:solidFill>
                <a:schemeClr val="tx1"/>
              </a:solidFill>
              <a:round/>
              <a:headEnd/>
              <a:tailEnd/>
            </a:ln>
          </p:spPr>
          <p:txBody>
            <a:bodyPr wrap="none"/>
            <a:lstStyle/>
            <a:p>
              <a:endParaRPr lang="en-US"/>
            </a:p>
          </p:txBody>
        </p:sp>
        <p:sp>
          <p:nvSpPr>
            <p:cNvPr id="12297" name="Text Box 23"/>
            <p:cNvSpPr txBox="1">
              <a:spLocks noChangeArrowheads="1"/>
            </p:cNvSpPr>
            <p:nvPr/>
          </p:nvSpPr>
          <p:spPr bwMode="auto">
            <a:xfrm>
              <a:off x="685800" y="4571999"/>
              <a:ext cx="8305800" cy="1169147"/>
            </a:xfrm>
            <a:prstGeom prst="rect">
              <a:avLst/>
            </a:prstGeom>
            <a:noFill/>
            <a:ln w="9525">
              <a:noFill/>
              <a:miter lim="800000"/>
              <a:headEnd/>
              <a:tailEnd/>
            </a:ln>
          </p:spPr>
          <p:txBody>
            <a:bodyPr>
              <a:spAutoFit/>
            </a:bodyPr>
            <a:lstStyle/>
            <a:p>
              <a:pPr>
                <a:spcBef>
                  <a:spcPct val="50000"/>
                </a:spcBef>
              </a:pPr>
              <a:r>
                <a:rPr lang="en-US" sz="2800" dirty="0"/>
                <a:t>       </a:t>
              </a:r>
              <a:r>
                <a:rPr lang="en-US" sz="2800" dirty="0">
                  <a:sym typeface="Symbol" pitchFamily="18" charset="2"/>
                </a:rPr>
                <a:t></a:t>
              </a:r>
              <a:r>
                <a:rPr lang="en-US" sz="2800" baseline="-25000" dirty="0">
                  <a:sym typeface="Symbol" pitchFamily="18" charset="2"/>
                </a:rPr>
                <a:t>A</a:t>
              </a:r>
              <a:r>
                <a:rPr lang="en-US" sz="2800" dirty="0">
                  <a:sym typeface="Symbol" pitchFamily="18" charset="2"/>
                </a:rPr>
                <a:t>  y dA        </a:t>
              </a:r>
              <a:r>
                <a:rPr lang="en-US" sz="2800" baseline="-25000" dirty="0"/>
                <a:t>0 </a:t>
              </a:r>
              <a:r>
                <a:rPr lang="en-US" sz="2800" dirty="0">
                  <a:sym typeface="Symbol" pitchFamily="18" charset="2"/>
                </a:rPr>
                <a:t></a:t>
              </a:r>
              <a:r>
                <a:rPr lang="en-US" sz="2800" dirty="0"/>
                <a:t> (</a:t>
              </a:r>
              <a:r>
                <a:rPr lang="en-US" sz="2800" dirty="0">
                  <a:cs typeface="Times New Roman" pitchFamily="18" charset="0"/>
                </a:rPr>
                <a:t>x</a:t>
              </a:r>
              <a:r>
                <a:rPr lang="en-US" sz="2800" baseline="30000" dirty="0">
                  <a:cs typeface="Times New Roman" pitchFamily="18" charset="0"/>
                </a:rPr>
                <a:t>3 </a:t>
              </a:r>
              <a:r>
                <a:rPr lang="en-US" sz="2800" dirty="0">
                  <a:cs typeface="Times New Roman" pitchFamily="18" charset="0"/>
                </a:rPr>
                <a:t>/ 2) </a:t>
              </a:r>
              <a:r>
                <a:rPr lang="en-US" sz="2800" dirty="0">
                  <a:sym typeface="Symbol" pitchFamily="18" charset="2"/>
                </a:rPr>
                <a:t>( </a:t>
              </a:r>
              <a:r>
                <a:rPr lang="en-US" sz="2800" dirty="0">
                  <a:cs typeface="Times New Roman" pitchFamily="18" charset="0"/>
                </a:rPr>
                <a:t>x</a:t>
              </a:r>
              <a:r>
                <a:rPr lang="en-US" sz="2800" baseline="30000" dirty="0">
                  <a:cs typeface="Times New Roman" pitchFamily="18" charset="0"/>
                </a:rPr>
                <a:t>3 </a:t>
              </a:r>
              <a:r>
                <a:rPr lang="en-US" sz="2800" dirty="0">
                  <a:cs typeface="Times New Roman" pitchFamily="18" charset="0"/>
                </a:rPr>
                <a:t>) </a:t>
              </a:r>
              <a:r>
                <a:rPr lang="en-US" sz="2800" dirty="0" err="1">
                  <a:cs typeface="Times New Roman" pitchFamily="18" charset="0"/>
                </a:rPr>
                <a:t>dx</a:t>
              </a:r>
              <a:r>
                <a:rPr lang="en-US" sz="2800" dirty="0">
                  <a:cs typeface="Times New Roman" pitchFamily="18" charset="0"/>
                </a:rPr>
                <a:t>         1/14[x</a:t>
              </a:r>
              <a:r>
                <a:rPr lang="en-US" sz="2800" baseline="30000" dirty="0">
                  <a:cs typeface="Times New Roman" pitchFamily="18" charset="0"/>
                </a:rPr>
                <a:t>7</a:t>
              </a:r>
              <a:r>
                <a:rPr lang="en-US" sz="2800" dirty="0">
                  <a:cs typeface="Times New Roman" pitchFamily="18" charset="0"/>
                </a:rPr>
                <a:t>]</a:t>
              </a:r>
              <a:r>
                <a:rPr lang="en-US" sz="2800" baseline="30000" dirty="0">
                  <a:cs typeface="Times New Roman" pitchFamily="18" charset="0"/>
                </a:rPr>
                <a:t>1</a:t>
              </a:r>
              <a:r>
                <a:rPr lang="en-US" sz="2800" dirty="0">
                  <a:cs typeface="Times New Roman" pitchFamily="18" charset="0"/>
                </a:rPr>
                <a:t> </a:t>
              </a:r>
              <a:r>
                <a:rPr lang="en-US" sz="2800" baseline="30000" dirty="0">
                  <a:cs typeface="Times New Roman" pitchFamily="18" charset="0"/>
                </a:rPr>
                <a:t> </a:t>
              </a:r>
              <a:r>
                <a:rPr lang="en-US" sz="2800" dirty="0">
                  <a:cs typeface="Times New Roman" pitchFamily="18" charset="0"/>
                </a:rPr>
                <a:t>	</a:t>
              </a:r>
            </a:p>
            <a:p>
              <a:pPr>
                <a:spcBef>
                  <a:spcPct val="50000"/>
                </a:spcBef>
              </a:pPr>
              <a:r>
                <a:rPr lang="en-US" sz="2800" dirty="0">
                  <a:cs typeface="Times New Roman" pitchFamily="18" charset="0"/>
                </a:rPr>
                <a:t>        </a:t>
              </a:r>
              <a:r>
                <a:rPr lang="en-US" sz="2800" dirty="0">
                  <a:sym typeface="Symbol" pitchFamily="18" charset="2"/>
                </a:rPr>
                <a:t></a:t>
              </a:r>
              <a:r>
                <a:rPr lang="en-US" sz="2800" baseline="-25000" dirty="0">
                  <a:sym typeface="Symbol" pitchFamily="18" charset="2"/>
                </a:rPr>
                <a:t>A</a:t>
              </a:r>
              <a:r>
                <a:rPr lang="en-US" sz="2800" dirty="0">
                  <a:sym typeface="Symbol" pitchFamily="18" charset="2"/>
                </a:rPr>
                <a:t>  dA	             </a:t>
              </a:r>
              <a:r>
                <a:rPr lang="en-US" sz="2800" baseline="-25000" dirty="0"/>
                <a:t>0 </a:t>
              </a:r>
              <a:r>
                <a:rPr lang="en-US" sz="2800" dirty="0">
                  <a:sym typeface="Symbol" pitchFamily="18" charset="2"/>
                </a:rPr>
                <a:t></a:t>
              </a:r>
              <a:r>
                <a:rPr lang="en-US" sz="2800" dirty="0"/>
                <a:t> </a:t>
              </a:r>
              <a:r>
                <a:rPr lang="en-US" sz="2800" dirty="0">
                  <a:cs typeface="Times New Roman" pitchFamily="18" charset="0"/>
                </a:rPr>
                <a:t>x</a:t>
              </a:r>
              <a:r>
                <a:rPr lang="en-US" sz="2800" baseline="30000" dirty="0">
                  <a:cs typeface="Times New Roman" pitchFamily="18" charset="0"/>
                </a:rPr>
                <a:t>3 </a:t>
              </a:r>
              <a:r>
                <a:rPr lang="en-US" sz="2800" dirty="0">
                  <a:cs typeface="Times New Roman" pitchFamily="18" charset="0"/>
                </a:rPr>
                <a:t> </a:t>
              </a:r>
              <a:r>
                <a:rPr lang="en-US" sz="2800" dirty="0" err="1">
                  <a:cs typeface="Times New Roman" pitchFamily="18" charset="0"/>
                </a:rPr>
                <a:t>dx</a:t>
              </a:r>
              <a:r>
                <a:rPr lang="en-US" sz="2800" dirty="0">
                  <a:sym typeface="Symbol" pitchFamily="18" charset="2"/>
                </a:rPr>
                <a:t>	                 1/4</a:t>
              </a:r>
            </a:p>
          </p:txBody>
        </p:sp>
        <p:sp>
          <p:nvSpPr>
            <p:cNvPr id="12298" name="Text Box 24"/>
            <p:cNvSpPr txBox="1">
              <a:spLocks noChangeArrowheads="1"/>
            </p:cNvSpPr>
            <p:nvPr/>
          </p:nvSpPr>
          <p:spPr bwMode="auto">
            <a:xfrm>
              <a:off x="3914775" y="5219700"/>
              <a:ext cx="304800" cy="381000"/>
            </a:xfrm>
            <a:prstGeom prst="rect">
              <a:avLst/>
            </a:prstGeom>
            <a:noFill/>
            <a:ln w="9525">
              <a:noFill/>
              <a:miter lim="800000"/>
              <a:headEnd/>
              <a:tailEnd/>
            </a:ln>
          </p:spPr>
          <p:txBody>
            <a:bodyPr>
              <a:spAutoFit/>
            </a:bodyPr>
            <a:lstStyle/>
            <a:p>
              <a:pPr eaLnBrk="0" hangingPunct="0"/>
              <a:r>
                <a:rPr lang="en-US" sz="2800" baseline="30000"/>
                <a:t>1</a:t>
              </a:r>
            </a:p>
          </p:txBody>
        </p:sp>
        <p:sp>
          <p:nvSpPr>
            <p:cNvPr id="12299" name="Line 25"/>
            <p:cNvSpPr>
              <a:spLocks noChangeShapeType="1"/>
            </p:cNvSpPr>
            <p:nvPr/>
          </p:nvSpPr>
          <p:spPr bwMode="auto">
            <a:xfrm>
              <a:off x="1295400" y="5181600"/>
              <a:ext cx="1295400" cy="0"/>
            </a:xfrm>
            <a:prstGeom prst="line">
              <a:avLst/>
            </a:prstGeom>
            <a:noFill/>
            <a:ln w="9525">
              <a:solidFill>
                <a:schemeClr val="tx1"/>
              </a:solidFill>
              <a:round/>
              <a:headEnd/>
              <a:tailEnd/>
            </a:ln>
          </p:spPr>
          <p:txBody>
            <a:bodyPr wrap="none"/>
            <a:lstStyle/>
            <a:p>
              <a:endParaRPr lang="en-US"/>
            </a:p>
          </p:txBody>
        </p:sp>
        <p:sp>
          <p:nvSpPr>
            <p:cNvPr id="12300" name="Text Box 27"/>
            <p:cNvSpPr txBox="1">
              <a:spLocks noChangeArrowheads="1"/>
            </p:cNvSpPr>
            <p:nvPr/>
          </p:nvSpPr>
          <p:spPr bwMode="auto">
            <a:xfrm>
              <a:off x="2667000" y="4876800"/>
              <a:ext cx="533400" cy="519113"/>
            </a:xfrm>
            <a:prstGeom prst="rect">
              <a:avLst/>
            </a:prstGeom>
            <a:noFill/>
            <a:ln w="9525">
              <a:noFill/>
              <a:miter lim="800000"/>
              <a:headEnd/>
              <a:tailEnd/>
            </a:ln>
          </p:spPr>
          <p:txBody>
            <a:bodyPr>
              <a:spAutoFit/>
            </a:bodyPr>
            <a:lstStyle/>
            <a:p>
              <a:pPr>
                <a:spcBef>
                  <a:spcPct val="50000"/>
                </a:spcBef>
              </a:pPr>
              <a:r>
                <a:rPr lang="en-US" sz="2800">
                  <a:cs typeface="Times New Roman" pitchFamily="18" charset="0"/>
                </a:rPr>
                <a:t>=</a:t>
              </a:r>
              <a:endParaRPr lang="en-US" sz="2800"/>
            </a:p>
          </p:txBody>
        </p:sp>
        <p:sp>
          <p:nvSpPr>
            <p:cNvPr id="12301" name="Text Box 28"/>
            <p:cNvSpPr txBox="1">
              <a:spLocks noChangeArrowheads="1"/>
            </p:cNvSpPr>
            <p:nvPr/>
          </p:nvSpPr>
          <p:spPr bwMode="auto">
            <a:xfrm>
              <a:off x="457200" y="4876800"/>
              <a:ext cx="762000" cy="519113"/>
            </a:xfrm>
            <a:prstGeom prst="rect">
              <a:avLst/>
            </a:prstGeom>
            <a:noFill/>
            <a:ln w="9525">
              <a:noFill/>
              <a:miter lim="800000"/>
              <a:headEnd/>
              <a:tailEnd/>
            </a:ln>
          </p:spPr>
          <p:txBody>
            <a:bodyPr>
              <a:spAutoFit/>
            </a:bodyPr>
            <a:lstStyle/>
            <a:p>
              <a:r>
                <a:rPr lang="en-US" sz="2800"/>
                <a:t>y</a:t>
              </a:r>
              <a:r>
                <a:rPr lang="en-US" sz="2800" b="1"/>
                <a:t>  </a:t>
              </a:r>
              <a:r>
                <a:rPr lang="en-US" sz="2800">
                  <a:cs typeface="Times New Roman" pitchFamily="18" charset="0"/>
                </a:rPr>
                <a:t>=</a:t>
              </a:r>
            </a:p>
          </p:txBody>
        </p:sp>
        <p:sp>
          <p:nvSpPr>
            <p:cNvPr id="12302" name="Text Box 30"/>
            <p:cNvSpPr txBox="1">
              <a:spLocks noChangeArrowheads="1"/>
            </p:cNvSpPr>
            <p:nvPr/>
          </p:nvSpPr>
          <p:spPr bwMode="auto">
            <a:xfrm>
              <a:off x="1752600" y="4438649"/>
              <a:ext cx="349250" cy="457200"/>
            </a:xfrm>
            <a:prstGeom prst="rect">
              <a:avLst/>
            </a:prstGeom>
            <a:noFill/>
            <a:ln w="9525">
              <a:noFill/>
              <a:miter lim="800000"/>
              <a:headEnd/>
              <a:tailEnd/>
            </a:ln>
          </p:spPr>
          <p:txBody>
            <a:bodyPr wrap="none">
              <a:spAutoFit/>
            </a:bodyPr>
            <a:lstStyle/>
            <a:p>
              <a:r>
                <a:rPr lang="en-US" sz="2400"/>
                <a:t>~</a:t>
              </a:r>
            </a:p>
          </p:txBody>
        </p:sp>
        <p:cxnSp>
          <p:nvCxnSpPr>
            <p:cNvPr id="12303" name="Straight Connector 31"/>
            <p:cNvCxnSpPr>
              <a:cxnSpLocks noChangeShapeType="1"/>
            </p:cNvCxnSpPr>
            <p:nvPr/>
          </p:nvCxnSpPr>
          <p:spPr bwMode="auto">
            <a:xfrm>
              <a:off x="3200400" y="5181600"/>
              <a:ext cx="2819400" cy="1588"/>
            </a:xfrm>
            <a:prstGeom prst="line">
              <a:avLst/>
            </a:prstGeom>
            <a:noFill/>
            <a:ln w="9525" algn="ctr">
              <a:solidFill>
                <a:schemeClr val="tx1"/>
              </a:solidFill>
              <a:round/>
              <a:headEnd/>
              <a:tailEnd/>
            </a:ln>
          </p:spPr>
        </p:cxnSp>
        <p:sp>
          <p:nvSpPr>
            <p:cNvPr id="12304" name="Text Box 27"/>
            <p:cNvSpPr txBox="1">
              <a:spLocks noChangeArrowheads="1"/>
            </p:cNvSpPr>
            <p:nvPr/>
          </p:nvSpPr>
          <p:spPr bwMode="auto">
            <a:xfrm>
              <a:off x="6029325" y="4876800"/>
              <a:ext cx="533400" cy="519113"/>
            </a:xfrm>
            <a:prstGeom prst="rect">
              <a:avLst/>
            </a:prstGeom>
            <a:noFill/>
            <a:ln w="9525">
              <a:noFill/>
              <a:miter lim="800000"/>
              <a:headEnd/>
              <a:tailEnd/>
            </a:ln>
          </p:spPr>
          <p:txBody>
            <a:bodyPr>
              <a:spAutoFit/>
            </a:bodyPr>
            <a:lstStyle/>
            <a:p>
              <a:pPr>
                <a:spcBef>
                  <a:spcPct val="50000"/>
                </a:spcBef>
              </a:pPr>
              <a:r>
                <a:rPr lang="en-US" sz="2800">
                  <a:cs typeface="Times New Roman" pitchFamily="18" charset="0"/>
                </a:rPr>
                <a:t>=</a:t>
              </a:r>
              <a:endParaRPr lang="en-US" sz="2800"/>
            </a:p>
          </p:txBody>
        </p:sp>
        <p:cxnSp>
          <p:nvCxnSpPr>
            <p:cNvPr id="12305" name="Straight Connector 35"/>
            <p:cNvCxnSpPr>
              <a:cxnSpLocks noChangeShapeType="1"/>
            </p:cNvCxnSpPr>
            <p:nvPr/>
          </p:nvCxnSpPr>
          <p:spPr bwMode="auto">
            <a:xfrm>
              <a:off x="6477000" y="5162550"/>
              <a:ext cx="1554480" cy="1588"/>
            </a:xfrm>
            <a:prstGeom prst="line">
              <a:avLst/>
            </a:prstGeom>
            <a:noFill/>
            <a:ln w="9525" algn="ctr">
              <a:solidFill>
                <a:schemeClr val="tx1"/>
              </a:solidFill>
              <a:round/>
              <a:headEnd/>
              <a:tailEnd/>
            </a:ln>
          </p:spPr>
        </p:cxnSp>
        <p:sp>
          <p:nvSpPr>
            <p:cNvPr id="12306" name="Text Box 27"/>
            <p:cNvSpPr txBox="1">
              <a:spLocks noChangeArrowheads="1"/>
            </p:cNvSpPr>
            <p:nvPr/>
          </p:nvSpPr>
          <p:spPr bwMode="auto">
            <a:xfrm>
              <a:off x="828674" y="5810249"/>
              <a:ext cx="4657725" cy="523220"/>
            </a:xfrm>
            <a:prstGeom prst="rect">
              <a:avLst/>
            </a:prstGeom>
            <a:noFill/>
            <a:ln w="9525">
              <a:noFill/>
              <a:miter lim="800000"/>
              <a:headEnd/>
              <a:tailEnd/>
            </a:ln>
          </p:spPr>
          <p:txBody>
            <a:bodyPr>
              <a:spAutoFit/>
            </a:bodyPr>
            <a:lstStyle/>
            <a:p>
              <a:pPr>
                <a:spcBef>
                  <a:spcPct val="50000"/>
                </a:spcBef>
              </a:pPr>
              <a:r>
                <a:rPr lang="en-US" sz="2800">
                  <a:cs typeface="Times New Roman" pitchFamily="18" charset="0"/>
                </a:rPr>
                <a:t>=  (1/14) / (1/4) = </a:t>
              </a:r>
              <a:r>
                <a:rPr lang="en-US" sz="2800" b="1">
                  <a:solidFill>
                    <a:srgbClr val="0070C0"/>
                  </a:solidFill>
                  <a:cs typeface="Times New Roman" pitchFamily="18" charset="0"/>
                </a:rPr>
                <a:t>0.2857 m</a:t>
              </a:r>
              <a:endParaRPr lang="en-US" sz="2800" b="1">
                <a:solidFill>
                  <a:srgbClr val="0070C0"/>
                </a:solidFill>
              </a:endParaRPr>
            </a:p>
          </p:txBody>
        </p:sp>
        <p:sp>
          <p:nvSpPr>
            <p:cNvPr id="12307" name="Rectangle 39"/>
            <p:cNvSpPr>
              <a:spLocks noChangeArrowheads="1"/>
            </p:cNvSpPr>
            <p:nvPr/>
          </p:nvSpPr>
          <p:spPr bwMode="auto">
            <a:xfrm>
              <a:off x="7619561" y="4807863"/>
              <a:ext cx="325730" cy="430887"/>
            </a:xfrm>
            <a:prstGeom prst="rect">
              <a:avLst/>
            </a:prstGeom>
            <a:noFill/>
            <a:ln w="9525">
              <a:noFill/>
              <a:miter lim="800000"/>
              <a:headEnd/>
              <a:tailEnd/>
            </a:ln>
          </p:spPr>
          <p:txBody>
            <a:bodyPr wrap="none">
              <a:spAutoFit/>
            </a:bodyPr>
            <a:lstStyle/>
            <a:p>
              <a:r>
                <a:rPr lang="en-US"/>
                <a:t>0</a:t>
              </a:r>
            </a:p>
          </p:txBody>
        </p:sp>
      </p:grpSp>
      <p:sp>
        <p:nvSpPr>
          <p:cNvPr id="32" name="Slide Number Placeholder 31"/>
          <p:cNvSpPr>
            <a:spLocks noGrp="1"/>
          </p:cNvSpPr>
          <p:nvPr>
            <p:ph type="sldNum" sz="quarter" idx="12"/>
          </p:nvPr>
        </p:nvSpPr>
        <p:spPr/>
        <p:txBody>
          <a:bodyPr/>
          <a:lstStyle/>
          <a:p>
            <a:pPr>
              <a:defRPr/>
            </a:pPr>
            <a:fld id="{E3369872-AEB1-429A-A4D3-4A0A4C502CAA}" type="slidenum">
              <a:rPr lang="en-US" smtClean="0"/>
              <a:pPr>
                <a:defRPr/>
              </a:pPr>
              <a:t>14</a:t>
            </a:fld>
            <a:endParaRPr 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0"/>
            <a:ext cx="3505200" cy="523220"/>
          </a:xfrm>
          <a:prstGeom prst="rect">
            <a:avLst/>
          </a:prstGeom>
          <a:ln>
            <a:headEnd/>
            <a:tailEnd/>
          </a:ln>
        </p:spPr>
        <p:style>
          <a:lnRef idx="1">
            <a:schemeClr val="dk1"/>
          </a:lnRef>
          <a:fillRef idx="2">
            <a:schemeClr val="dk1"/>
          </a:fillRef>
          <a:effectRef idx="1">
            <a:schemeClr val="dk1"/>
          </a:effectRef>
          <a:fontRef idx="minor">
            <a:schemeClr val="dk1"/>
          </a:fontRef>
        </p:style>
        <p:txBody>
          <a:bodyPr>
            <a:spAutoFit/>
          </a:bodyPr>
          <a:lstStyle/>
          <a:p>
            <a:pPr>
              <a:spcBef>
                <a:spcPct val="50000"/>
              </a:spcBef>
              <a:defRPr/>
            </a:pPr>
            <a:r>
              <a:rPr lang="en-US" sz="2800" b="1" dirty="0" smtClean="0">
                <a:solidFill>
                  <a:srgbClr val="C00000"/>
                </a:solidFill>
              </a:rPr>
              <a:t>Example </a:t>
            </a:r>
            <a:r>
              <a:rPr lang="en-US" sz="2800" dirty="0" smtClean="0">
                <a:solidFill>
                  <a:srgbClr val="C00000"/>
                </a:solidFill>
              </a:rPr>
              <a:t>(continued</a:t>
            </a:r>
            <a:r>
              <a:rPr lang="en-US" sz="2800" dirty="0">
                <a:solidFill>
                  <a:srgbClr val="C00000"/>
                </a:solidFill>
              </a:rPr>
              <a:t>)</a:t>
            </a:r>
          </a:p>
        </p:txBody>
      </p:sp>
      <p:sp>
        <p:nvSpPr>
          <p:cNvPr id="32" name="Slide Number Placeholder 31"/>
          <p:cNvSpPr>
            <a:spLocks noGrp="1"/>
          </p:cNvSpPr>
          <p:nvPr>
            <p:ph type="sldNum" sz="quarter" idx="12"/>
          </p:nvPr>
        </p:nvSpPr>
        <p:spPr/>
        <p:txBody>
          <a:bodyPr/>
          <a:lstStyle/>
          <a:p>
            <a:pPr>
              <a:defRPr/>
            </a:pPr>
            <a:fld id="{E3369872-AEB1-429A-A4D3-4A0A4C502CAA}" type="slidenum">
              <a:rPr lang="en-US" smtClean="0"/>
              <a:pPr>
                <a:defRPr/>
              </a:pPr>
              <a:t>15</a:t>
            </a:fld>
            <a:endParaRPr lang="en-US" dirty="0"/>
          </a:p>
        </p:txBody>
      </p:sp>
      <p:sp>
        <p:nvSpPr>
          <p:cNvPr id="3" name="TextBox 2"/>
          <p:cNvSpPr txBox="1"/>
          <p:nvPr/>
        </p:nvSpPr>
        <p:spPr>
          <a:xfrm>
            <a:off x="609600" y="914400"/>
            <a:ext cx="5369547" cy="430887"/>
          </a:xfrm>
          <a:prstGeom prst="rect">
            <a:avLst/>
          </a:prstGeom>
          <a:noFill/>
        </p:spPr>
        <p:txBody>
          <a:bodyPr wrap="none" rtlCol="0">
            <a:spAutoFit/>
          </a:bodyPr>
          <a:lstStyle/>
          <a:p>
            <a:r>
              <a:rPr lang="en-US" dirty="0" smtClean="0"/>
              <a:t>Repeat the last two integrals using MATLAB:</a:t>
            </a:r>
            <a:endParaRPr lang="en-US" dirty="0"/>
          </a:p>
        </p:txBody>
      </p:sp>
      <p:pic>
        <p:nvPicPr>
          <p:cNvPr id="7373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967" t="17882" r="62780" b="52950"/>
          <a:stretch/>
        </p:blipFill>
        <p:spPr bwMode="auto">
          <a:xfrm>
            <a:off x="609600" y="1413526"/>
            <a:ext cx="7900800" cy="3649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7413472"/>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5"/>
          <p:cNvSpPr>
            <a:spLocks noChangeArrowheads="1"/>
          </p:cNvSpPr>
          <p:nvPr/>
        </p:nvSpPr>
        <p:spPr bwMode="auto">
          <a:xfrm>
            <a:off x="0" y="609600"/>
            <a:ext cx="9144000" cy="1066800"/>
          </a:xfrm>
          <a:prstGeom prst="rect">
            <a:avLst/>
          </a:prstGeom>
          <a:noFill/>
          <a:ln w="9525">
            <a:noFill/>
            <a:miter lim="800000"/>
            <a:headEnd/>
            <a:tailEnd/>
          </a:ln>
          <a:effectLst/>
        </p:spPr>
        <p:txBody>
          <a:bodyPr/>
          <a:lstStyle/>
          <a:p>
            <a:pPr>
              <a:spcBef>
                <a:spcPct val="20000"/>
              </a:spcBef>
              <a:tabLst>
                <a:tab pos="457200" algn="l"/>
              </a:tabLst>
            </a:pPr>
            <a:r>
              <a:rPr lang="en-US" sz="2400" dirty="0" smtClean="0">
                <a:solidFill>
                  <a:srgbClr val="0000FF"/>
                </a:solidFill>
              </a:rPr>
              <a:t>Find </a:t>
            </a:r>
            <a:r>
              <a:rPr lang="en-US" sz="2400" dirty="0">
                <a:solidFill>
                  <a:srgbClr val="0000FF"/>
                </a:solidFill>
              </a:rPr>
              <a:t>the centroid for a general triangle-shaped area with base b and height h using a vertical incremental area.  Specifically:</a:t>
            </a:r>
          </a:p>
        </p:txBody>
      </p:sp>
      <p:grpSp>
        <p:nvGrpSpPr>
          <p:cNvPr id="35" name="Group 6"/>
          <p:cNvGrpSpPr>
            <a:grpSpLocks/>
          </p:cNvGrpSpPr>
          <p:nvPr/>
        </p:nvGrpSpPr>
        <p:grpSpPr bwMode="auto">
          <a:xfrm>
            <a:off x="0" y="1828800"/>
            <a:ext cx="3957320" cy="2614576"/>
            <a:chOff x="480" y="864"/>
            <a:chExt cx="1968" cy="1248"/>
          </a:xfrm>
        </p:grpSpPr>
        <p:sp>
          <p:nvSpPr>
            <p:cNvPr id="36" name="AutoShape 7"/>
            <p:cNvSpPr>
              <a:spLocks noChangeArrowheads="1"/>
            </p:cNvSpPr>
            <p:nvPr/>
          </p:nvSpPr>
          <p:spPr bwMode="auto">
            <a:xfrm flipH="1">
              <a:off x="576" y="1296"/>
              <a:ext cx="1104" cy="576"/>
            </a:xfrm>
            <a:prstGeom prst="rtTriangle">
              <a:avLst/>
            </a:prstGeom>
            <a:solidFill>
              <a:srgbClr val="FFFF00"/>
            </a:solidFill>
            <a:ln w="12700">
              <a:solidFill>
                <a:schemeClr val="tx1"/>
              </a:solidFill>
              <a:miter lim="800000"/>
              <a:headEnd/>
              <a:tailEnd/>
            </a:ln>
            <a:effectLst/>
          </p:spPr>
          <p:txBody>
            <a:bodyPr wrap="none" anchor="ctr"/>
            <a:lstStyle/>
            <a:p>
              <a:endParaRPr lang="en-US"/>
            </a:p>
          </p:txBody>
        </p:sp>
        <p:sp>
          <p:nvSpPr>
            <p:cNvPr id="37" name="AutoShape 8"/>
            <p:cNvSpPr>
              <a:spLocks noChangeArrowheads="1"/>
            </p:cNvSpPr>
            <p:nvPr/>
          </p:nvSpPr>
          <p:spPr bwMode="auto">
            <a:xfrm flipH="1">
              <a:off x="576" y="1470"/>
              <a:ext cx="768" cy="402"/>
            </a:xfrm>
            <a:prstGeom prst="rtTriangle">
              <a:avLst/>
            </a:prstGeom>
            <a:solidFill>
              <a:srgbClr val="3399FF"/>
            </a:solidFill>
            <a:ln w="12700">
              <a:solidFill>
                <a:schemeClr val="tx1"/>
              </a:solidFill>
              <a:miter lim="800000"/>
              <a:headEnd/>
              <a:tailEnd/>
            </a:ln>
            <a:effectLst/>
          </p:spPr>
          <p:txBody>
            <a:bodyPr wrap="none" anchor="ctr"/>
            <a:lstStyle/>
            <a:p>
              <a:endParaRPr lang="en-US"/>
            </a:p>
          </p:txBody>
        </p:sp>
        <p:sp>
          <p:nvSpPr>
            <p:cNvPr id="38" name="Line 9"/>
            <p:cNvSpPr>
              <a:spLocks noChangeShapeType="1"/>
            </p:cNvSpPr>
            <p:nvPr/>
          </p:nvSpPr>
          <p:spPr bwMode="auto">
            <a:xfrm flipV="1">
              <a:off x="576" y="1056"/>
              <a:ext cx="0" cy="816"/>
            </a:xfrm>
            <a:prstGeom prst="line">
              <a:avLst/>
            </a:prstGeom>
            <a:noFill/>
            <a:ln w="28575">
              <a:solidFill>
                <a:schemeClr val="accent2"/>
              </a:solidFill>
              <a:round/>
              <a:headEnd/>
              <a:tailEnd type="triangle" w="med" len="med"/>
            </a:ln>
            <a:effectLst/>
          </p:spPr>
          <p:txBody>
            <a:bodyPr wrap="none" anchor="ctr"/>
            <a:lstStyle/>
            <a:p>
              <a:endParaRPr lang="en-US"/>
            </a:p>
          </p:txBody>
        </p:sp>
        <p:sp>
          <p:nvSpPr>
            <p:cNvPr id="39" name="Line 10"/>
            <p:cNvSpPr>
              <a:spLocks noChangeShapeType="1"/>
            </p:cNvSpPr>
            <p:nvPr/>
          </p:nvSpPr>
          <p:spPr bwMode="auto">
            <a:xfrm flipV="1">
              <a:off x="576" y="1872"/>
              <a:ext cx="1488" cy="0"/>
            </a:xfrm>
            <a:prstGeom prst="line">
              <a:avLst/>
            </a:prstGeom>
            <a:noFill/>
            <a:ln w="28575">
              <a:solidFill>
                <a:schemeClr val="accent2"/>
              </a:solidFill>
              <a:round/>
              <a:headEnd/>
              <a:tailEnd type="triangle" w="med" len="med"/>
            </a:ln>
            <a:effectLst/>
          </p:spPr>
          <p:txBody>
            <a:bodyPr wrap="none" anchor="ctr"/>
            <a:lstStyle/>
            <a:p>
              <a:endParaRPr lang="en-US"/>
            </a:p>
          </p:txBody>
        </p:sp>
        <p:sp>
          <p:nvSpPr>
            <p:cNvPr id="40" name="Line 11"/>
            <p:cNvSpPr>
              <a:spLocks noChangeShapeType="1"/>
            </p:cNvSpPr>
            <p:nvPr/>
          </p:nvSpPr>
          <p:spPr bwMode="auto">
            <a:xfrm flipV="1">
              <a:off x="1824" y="1296"/>
              <a:ext cx="0" cy="144"/>
            </a:xfrm>
            <a:prstGeom prst="line">
              <a:avLst/>
            </a:prstGeom>
            <a:noFill/>
            <a:ln w="19050">
              <a:solidFill>
                <a:schemeClr val="tx1"/>
              </a:solidFill>
              <a:round/>
              <a:headEnd/>
              <a:tailEnd type="triangle" w="med" len="med"/>
            </a:ln>
            <a:effectLst/>
          </p:spPr>
          <p:txBody>
            <a:bodyPr wrap="none" anchor="ctr"/>
            <a:lstStyle/>
            <a:p>
              <a:endParaRPr lang="en-US"/>
            </a:p>
          </p:txBody>
        </p:sp>
        <p:sp>
          <p:nvSpPr>
            <p:cNvPr id="41" name="Line 12"/>
            <p:cNvSpPr>
              <a:spLocks noChangeShapeType="1"/>
            </p:cNvSpPr>
            <p:nvPr/>
          </p:nvSpPr>
          <p:spPr bwMode="auto">
            <a:xfrm>
              <a:off x="1824" y="1680"/>
              <a:ext cx="0" cy="192"/>
            </a:xfrm>
            <a:prstGeom prst="line">
              <a:avLst/>
            </a:prstGeom>
            <a:noFill/>
            <a:ln w="19050">
              <a:solidFill>
                <a:schemeClr val="tx1"/>
              </a:solidFill>
              <a:round/>
              <a:headEnd/>
              <a:tailEnd type="triangle" w="med" len="med"/>
            </a:ln>
            <a:effectLst/>
          </p:spPr>
          <p:txBody>
            <a:bodyPr wrap="none" anchor="ctr"/>
            <a:lstStyle/>
            <a:p>
              <a:endParaRPr lang="en-US"/>
            </a:p>
          </p:txBody>
        </p:sp>
        <p:sp>
          <p:nvSpPr>
            <p:cNvPr id="42" name="Line 13"/>
            <p:cNvSpPr>
              <a:spLocks noChangeShapeType="1"/>
            </p:cNvSpPr>
            <p:nvPr/>
          </p:nvSpPr>
          <p:spPr bwMode="auto">
            <a:xfrm>
              <a:off x="1728" y="1296"/>
              <a:ext cx="192" cy="0"/>
            </a:xfrm>
            <a:prstGeom prst="line">
              <a:avLst/>
            </a:prstGeom>
            <a:noFill/>
            <a:ln w="19050">
              <a:solidFill>
                <a:schemeClr val="tx1"/>
              </a:solidFill>
              <a:round/>
              <a:headEnd/>
              <a:tailEnd/>
            </a:ln>
            <a:effectLst/>
          </p:spPr>
          <p:txBody>
            <a:bodyPr wrap="none" anchor="ctr"/>
            <a:lstStyle/>
            <a:p>
              <a:endParaRPr lang="en-US"/>
            </a:p>
          </p:txBody>
        </p:sp>
        <p:sp>
          <p:nvSpPr>
            <p:cNvPr id="43" name="Text Box 14"/>
            <p:cNvSpPr txBox="1">
              <a:spLocks noChangeArrowheads="1"/>
            </p:cNvSpPr>
            <p:nvPr/>
          </p:nvSpPr>
          <p:spPr bwMode="auto">
            <a:xfrm>
              <a:off x="1728" y="1440"/>
              <a:ext cx="188" cy="231"/>
            </a:xfrm>
            <a:prstGeom prst="rect">
              <a:avLst/>
            </a:prstGeom>
            <a:noFill/>
            <a:ln w="9525">
              <a:noFill/>
              <a:miter lim="800000"/>
              <a:headEnd/>
              <a:tailEnd/>
            </a:ln>
            <a:effectLst/>
          </p:spPr>
          <p:txBody>
            <a:bodyPr wrap="none">
              <a:spAutoFit/>
            </a:bodyPr>
            <a:lstStyle/>
            <a:p>
              <a:r>
                <a:rPr lang="en-US" sz="1800"/>
                <a:t>h</a:t>
              </a:r>
            </a:p>
          </p:txBody>
        </p:sp>
        <p:sp>
          <p:nvSpPr>
            <p:cNvPr id="44" name="Text Box 15"/>
            <p:cNvSpPr txBox="1">
              <a:spLocks noChangeArrowheads="1"/>
            </p:cNvSpPr>
            <p:nvPr/>
          </p:nvSpPr>
          <p:spPr bwMode="auto">
            <a:xfrm>
              <a:off x="1056" y="1872"/>
              <a:ext cx="188" cy="231"/>
            </a:xfrm>
            <a:prstGeom prst="rect">
              <a:avLst/>
            </a:prstGeom>
            <a:noFill/>
            <a:ln w="9525">
              <a:noFill/>
              <a:miter lim="800000"/>
              <a:headEnd/>
              <a:tailEnd/>
            </a:ln>
            <a:effectLst/>
          </p:spPr>
          <p:txBody>
            <a:bodyPr wrap="none">
              <a:spAutoFit/>
            </a:bodyPr>
            <a:lstStyle/>
            <a:p>
              <a:r>
                <a:rPr lang="en-US" sz="1800"/>
                <a:t>b</a:t>
              </a:r>
            </a:p>
          </p:txBody>
        </p:sp>
        <p:sp>
          <p:nvSpPr>
            <p:cNvPr id="45" name="Text Box 16"/>
            <p:cNvSpPr txBox="1">
              <a:spLocks noChangeArrowheads="1"/>
            </p:cNvSpPr>
            <p:nvPr/>
          </p:nvSpPr>
          <p:spPr bwMode="auto">
            <a:xfrm>
              <a:off x="480" y="864"/>
              <a:ext cx="168" cy="220"/>
            </a:xfrm>
            <a:prstGeom prst="rect">
              <a:avLst/>
            </a:prstGeom>
            <a:noFill/>
            <a:ln w="9525">
              <a:noFill/>
              <a:miter lim="800000"/>
              <a:headEnd/>
              <a:tailEnd/>
            </a:ln>
            <a:effectLst/>
          </p:spPr>
          <p:txBody>
            <a:bodyPr wrap="none">
              <a:spAutoFit/>
            </a:bodyPr>
            <a:lstStyle/>
            <a:p>
              <a:r>
                <a:rPr lang="en-US" sz="2400" b="1" dirty="0">
                  <a:solidFill>
                    <a:schemeClr val="accent2"/>
                  </a:solidFill>
                </a:rPr>
                <a:t>y</a:t>
              </a:r>
              <a:endParaRPr lang="en-US" sz="2400" b="1" dirty="0"/>
            </a:p>
          </p:txBody>
        </p:sp>
        <p:sp>
          <p:nvSpPr>
            <p:cNvPr id="46" name="Text Box 17"/>
            <p:cNvSpPr txBox="1">
              <a:spLocks noChangeArrowheads="1"/>
            </p:cNvSpPr>
            <p:nvPr/>
          </p:nvSpPr>
          <p:spPr bwMode="auto">
            <a:xfrm>
              <a:off x="2064" y="1728"/>
              <a:ext cx="168" cy="220"/>
            </a:xfrm>
            <a:prstGeom prst="rect">
              <a:avLst/>
            </a:prstGeom>
            <a:noFill/>
            <a:ln w="9525">
              <a:noFill/>
              <a:miter lim="800000"/>
              <a:headEnd/>
              <a:tailEnd/>
            </a:ln>
            <a:effectLst/>
          </p:spPr>
          <p:txBody>
            <a:bodyPr wrap="none">
              <a:spAutoFit/>
            </a:bodyPr>
            <a:lstStyle/>
            <a:p>
              <a:r>
                <a:rPr lang="en-US" sz="2400" b="1">
                  <a:solidFill>
                    <a:schemeClr val="accent2"/>
                  </a:solidFill>
                </a:rPr>
                <a:t>x</a:t>
              </a:r>
              <a:endParaRPr lang="en-US" sz="2400" b="1"/>
            </a:p>
          </p:txBody>
        </p:sp>
        <p:sp>
          <p:nvSpPr>
            <p:cNvPr id="47" name="Line 18"/>
            <p:cNvSpPr>
              <a:spLocks noChangeShapeType="1"/>
            </p:cNvSpPr>
            <p:nvPr/>
          </p:nvSpPr>
          <p:spPr bwMode="auto">
            <a:xfrm>
              <a:off x="576" y="1920"/>
              <a:ext cx="0" cy="192"/>
            </a:xfrm>
            <a:prstGeom prst="line">
              <a:avLst/>
            </a:prstGeom>
            <a:noFill/>
            <a:ln w="19050">
              <a:solidFill>
                <a:schemeClr val="tx1"/>
              </a:solidFill>
              <a:round/>
              <a:headEnd/>
              <a:tailEnd/>
            </a:ln>
            <a:effectLst/>
          </p:spPr>
          <p:txBody>
            <a:bodyPr wrap="none" anchor="ctr"/>
            <a:lstStyle/>
            <a:p>
              <a:endParaRPr lang="en-US"/>
            </a:p>
          </p:txBody>
        </p:sp>
        <p:sp>
          <p:nvSpPr>
            <p:cNvPr id="48" name="Line 19"/>
            <p:cNvSpPr>
              <a:spLocks noChangeShapeType="1"/>
            </p:cNvSpPr>
            <p:nvPr/>
          </p:nvSpPr>
          <p:spPr bwMode="auto">
            <a:xfrm>
              <a:off x="1680" y="1920"/>
              <a:ext cx="0" cy="192"/>
            </a:xfrm>
            <a:prstGeom prst="line">
              <a:avLst/>
            </a:prstGeom>
            <a:noFill/>
            <a:ln w="19050">
              <a:solidFill>
                <a:schemeClr val="tx1"/>
              </a:solidFill>
              <a:round/>
              <a:headEnd/>
              <a:tailEnd/>
            </a:ln>
            <a:effectLst/>
          </p:spPr>
          <p:txBody>
            <a:bodyPr wrap="none" anchor="ctr"/>
            <a:lstStyle/>
            <a:p>
              <a:endParaRPr lang="en-US"/>
            </a:p>
          </p:txBody>
        </p:sp>
        <p:sp>
          <p:nvSpPr>
            <p:cNvPr id="49" name="Line 20"/>
            <p:cNvSpPr>
              <a:spLocks noChangeShapeType="1"/>
            </p:cNvSpPr>
            <p:nvPr/>
          </p:nvSpPr>
          <p:spPr bwMode="auto">
            <a:xfrm flipH="1">
              <a:off x="576" y="2016"/>
              <a:ext cx="432" cy="0"/>
            </a:xfrm>
            <a:prstGeom prst="line">
              <a:avLst/>
            </a:prstGeom>
            <a:noFill/>
            <a:ln w="19050">
              <a:solidFill>
                <a:schemeClr val="tx1"/>
              </a:solidFill>
              <a:round/>
              <a:headEnd/>
              <a:tailEnd type="triangle" w="med" len="med"/>
            </a:ln>
            <a:effectLst/>
          </p:spPr>
          <p:txBody>
            <a:bodyPr wrap="none" anchor="ctr"/>
            <a:lstStyle/>
            <a:p>
              <a:endParaRPr lang="en-US"/>
            </a:p>
          </p:txBody>
        </p:sp>
        <p:sp>
          <p:nvSpPr>
            <p:cNvPr id="50" name="Line 21"/>
            <p:cNvSpPr>
              <a:spLocks noChangeShapeType="1"/>
            </p:cNvSpPr>
            <p:nvPr/>
          </p:nvSpPr>
          <p:spPr bwMode="auto">
            <a:xfrm>
              <a:off x="1248" y="2016"/>
              <a:ext cx="432" cy="0"/>
            </a:xfrm>
            <a:prstGeom prst="line">
              <a:avLst/>
            </a:prstGeom>
            <a:noFill/>
            <a:ln w="19050">
              <a:solidFill>
                <a:schemeClr val="tx1"/>
              </a:solidFill>
              <a:round/>
              <a:headEnd/>
              <a:tailEnd type="triangle" w="med" len="med"/>
            </a:ln>
            <a:effectLst/>
          </p:spPr>
          <p:txBody>
            <a:bodyPr wrap="none" anchor="ctr"/>
            <a:lstStyle/>
            <a:p>
              <a:endParaRPr lang="en-US"/>
            </a:p>
          </p:txBody>
        </p:sp>
        <p:sp>
          <p:nvSpPr>
            <p:cNvPr id="51" name="AutoShape 22"/>
            <p:cNvSpPr>
              <a:spLocks noChangeArrowheads="1"/>
            </p:cNvSpPr>
            <p:nvPr/>
          </p:nvSpPr>
          <p:spPr bwMode="auto">
            <a:xfrm flipH="1">
              <a:off x="576" y="1521"/>
              <a:ext cx="672" cy="351"/>
            </a:xfrm>
            <a:prstGeom prst="rtTriangle">
              <a:avLst/>
            </a:prstGeom>
            <a:solidFill>
              <a:srgbClr val="FFFF00"/>
            </a:solidFill>
            <a:ln w="12700">
              <a:solidFill>
                <a:schemeClr val="tx1"/>
              </a:solidFill>
              <a:miter lim="800000"/>
              <a:headEnd/>
              <a:tailEnd/>
            </a:ln>
            <a:effectLst/>
          </p:spPr>
          <p:txBody>
            <a:bodyPr wrap="none" anchor="ctr"/>
            <a:lstStyle/>
            <a:p>
              <a:endParaRPr lang="en-US"/>
            </a:p>
          </p:txBody>
        </p:sp>
        <p:sp>
          <p:nvSpPr>
            <p:cNvPr id="52" name="Oval 23"/>
            <p:cNvSpPr>
              <a:spLocks noChangeArrowheads="1"/>
            </p:cNvSpPr>
            <p:nvPr/>
          </p:nvSpPr>
          <p:spPr bwMode="auto">
            <a:xfrm>
              <a:off x="1272" y="1674"/>
              <a:ext cx="48" cy="48"/>
            </a:xfrm>
            <a:prstGeom prst="ellipse">
              <a:avLst/>
            </a:prstGeom>
            <a:solidFill>
              <a:srgbClr val="FF3300"/>
            </a:solidFill>
            <a:ln w="9525">
              <a:solidFill>
                <a:schemeClr val="tx1"/>
              </a:solidFill>
              <a:round/>
              <a:headEnd/>
              <a:tailEnd/>
            </a:ln>
            <a:effectLst/>
          </p:spPr>
          <p:txBody>
            <a:bodyPr wrap="none" anchor="ctr"/>
            <a:lstStyle/>
            <a:p>
              <a:endParaRPr lang="en-US"/>
            </a:p>
          </p:txBody>
        </p:sp>
        <p:sp>
          <p:nvSpPr>
            <p:cNvPr id="53" name="Line 24"/>
            <p:cNvSpPr>
              <a:spLocks noChangeShapeType="1"/>
            </p:cNvSpPr>
            <p:nvPr/>
          </p:nvSpPr>
          <p:spPr bwMode="auto">
            <a:xfrm flipH="1">
              <a:off x="1344" y="1248"/>
              <a:ext cx="288" cy="336"/>
            </a:xfrm>
            <a:prstGeom prst="line">
              <a:avLst/>
            </a:prstGeom>
            <a:noFill/>
            <a:ln w="28575">
              <a:solidFill>
                <a:srgbClr val="3399FF"/>
              </a:solidFill>
              <a:round/>
              <a:headEnd/>
              <a:tailEnd type="triangle" w="med" len="med"/>
            </a:ln>
            <a:effectLst/>
          </p:spPr>
          <p:txBody>
            <a:bodyPr wrap="none" anchor="ctr"/>
            <a:lstStyle/>
            <a:p>
              <a:endParaRPr lang="en-US"/>
            </a:p>
          </p:txBody>
        </p:sp>
        <p:sp>
          <p:nvSpPr>
            <p:cNvPr id="54" name="Text Box 25"/>
            <p:cNvSpPr txBox="1">
              <a:spLocks noChangeArrowheads="1"/>
            </p:cNvSpPr>
            <p:nvPr/>
          </p:nvSpPr>
          <p:spPr bwMode="auto">
            <a:xfrm>
              <a:off x="1427" y="900"/>
              <a:ext cx="1021" cy="309"/>
            </a:xfrm>
            <a:prstGeom prst="rect">
              <a:avLst/>
            </a:prstGeom>
            <a:noFill/>
            <a:ln w="9525">
              <a:noFill/>
              <a:miter lim="800000"/>
              <a:headEnd/>
              <a:tailEnd/>
            </a:ln>
            <a:effectLst/>
          </p:spPr>
          <p:txBody>
            <a:bodyPr wrap="square">
              <a:spAutoFit/>
            </a:bodyPr>
            <a:lstStyle/>
            <a:p>
              <a:pPr algn="ctr"/>
              <a:r>
                <a:rPr lang="en-US" sz="1800" b="1" dirty="0">
                  <a:solidFill>
                    <a:srgbClr val="3399FF"/>
                  </a:solidFill>
                </a:rPr>
                <a:t>Incremental</a:t>
              </a:r>
            </a:p>
            <a:p>
              <a:pPr algn="ctr"/>
              <a:r>
                <a:rPr lang="en-US" sz="1800" b="1" dirty="0">
                  <a:solidFill>
                    <a:srgbClr val="3399FF"/>
                  </a:solidFill>
                </a:rPr>
                <a:t>area (strip)</a:t>
              </a:r>
            </a:p>
          </p:txBody>
        </p:sp>
        <p:sp>
          <p:nvSpPr>
            <p:cNvPr id="55" name="Line 26"/>
            <p:cNvSpPr>
              <a:spLocks noChangeShapeType="1"/>
            </p:cNvSpPr>
            <p:nvPr/>
          </p:nvSpPr>
          <p:spPr bwMode="auto">
            <a:xfrm>
              <a:off x="1048" y="1337"/>
              <a:ext cx="227" cy="327"/>
            </a:xfrm>
            <a:prstGeom prst="line">
              <a:avLst/>
            </a:prstGeom>
            <a:noFill/>
            <a:ln w="28575">
              <a:solidFill>
                <a:srgbClr val="FF3300"/>
              </a:solidFill>
              <a:round/>
              <a:headEnd/>
              <a:tailEnd type="triangle" w="med" len="med"/>
            </a:ln>
            <a:effectLst/>
          </p:spPr>
          <p:txBody>
            <a:bodyPr wrap="none" anchor="ctr"/>
            <a:lstStyle/>
            <a:p>
              <a:endParaRPr lang="en-US"/>
            </a:p>
          </p:txBody>
        </p:sp>
        <p:sp>
          <p:nvSpPr>
            <p:cNvPr id="56" name="Text Box 27"/>
            <p:cNvSpPr txBox="1">
              <a:spLocks noChangeArrowheads="1"/>
            </p:cNvSpPr>
            <p:nvPr/>
          </p:nvSpPr>
          <p:spPr bwMode="auto">
            <a:xfrm>
              <a:off x="745" y="900"/>
              <a:ext cx="720" cy="441"/>
            </a:xfrm>
            <a:prstGeom prst="rect">
              <a:avLst/>
            </a:prstGeom>
            <a:noFill/>
            <a:ln w="9525">
              <a:noFill/>
              <a:miter lim="800000"/>
              <a:headEnd/>
              <a:tailEnd/>
            </a:ln>
            <a:effectLst/>
          </p:spPr>
          <p:txBody>
            <a:bodyPr>
              <a:spAutoFit/>
            </a:bodyPr>
            <a:lstStyle/>
            <a:p>
              <a:pPr algn="ctr"/>
              <a:r>
                <a:rPr lang="en-US" sz="1800" b="1" dirty="0">
                  <a:solidFill>
                    <a:srgbClr val="FF3300"/>
                  </a:solidFill>
                </a:rPr>
                <a:t>Centroid of incremental</a:t>
              </a:r>
            </a:p>
            <a:p>
              <a:pPr algn="ctr"/>
              <a:r>
                <a:rPr lang="en-US" sz="1800" b="1" dirty="0">
                  <a:solidFill>
                    <a:srgbClr val="FF3300"/>
                  </a:solidFill>
                </a:rPr>
                <a:t>area</a:t>
              </a:r>
            </a:p>
          </p:txBody>
        </p:sp>
      </p:grpSp>
      <p:sp>
        <p:nvSpPr>
          <p:cNvPr id="58" name="Rectangle 29"/>
          <p:cNvSpPr>
            <a:spLocks noChangeArrowheads="1"/>
          </p:cNvSpPr>
          <p:nvPr/>
        </p:nvSpPr>
        <p:spPr bwMode="auto">
          <a:xfrm>
            <a:off x="4724400" y="1524000"/>
            <a:ext cx="4419600" cy="3200400"/>
          </a:xfrm>
          <a:prstGeom prst="rect">
            <a:avLst/>
          </a:prstGeom>
          <a:noFill/>
          <a:ln w="9525">
            <a:noFill/>
            <a:miter lim="800000"/>
            <a:headEnd/>
            <a:tailEnd/>
          </a:ln>
          <a:effectLst/>
        </p:spPr>
        <p:txBody>
          <a:bodyPr/>
          <a:lstStyle/>
          <a:p>
            <a:pPr>
              <a:spcBef>
                <a:spcPct val="20000"/>
              </a:spcBef>
              <a:tabLst>
                <a:tab pos="457200" algn="l"/>
              </a:tabLst>
            </a:pPr>
            <a:r>
              <a:rPr lang="en-US" sz="2000" dirty="0">
                <a:solidFill>
                  <a:srgbClr val="0000FF"/>
                </a:solidFill>
              </a:rPr>
              <a:t>Find the equation of the line along the top of the triangle (y = </a:t>
            </a:r>
            <a:r>
              <a:rPr lang="en-US" sz="2000" dirty="0" err="1">
                <a:solidFill>
                  <a:srgbClr val="0000FF"/>
                </a:solidFill>
              </a:rPr>
              <a:t>mx</a:t>
            </a:r>
            <a:r>
              <a:rPr lang="en-US" sz="2000" dirty="0">
                <a:solidFill>
                  <a:srgbClr val="0000FF"/>
                </a:solidFill>
              </a:rPr>
              <a:t> + b).</a:t>
            </a:r>
          </a:p>
          <a:p>
            <a:pPr>
              <a:spcBef>
                <a:spcPct val="20000"/>
              </a:spcBef>
              <a:tabLst>
                <a:tab pos="457200" algn="l"/>
              </a:tabLst>
            </a:pPr>
            <a:r>
              <a:rPr lang="en-US" sz="2000" dirty="0">
                <a:solidFill>
                  <a:srgbClr val="0000FF"/>
                </a:solidFill>
              </a:rPr>
              <a:t>Find the coordinates (</a:t>
            </a:r>
            <a:r>
              <a:rPr lang="en-US" sz="2000" dirty="0" err="1">
                <a:solidFill>
                  <a:srgbClr val="0000FF"/>
                </a:solidFill>
              </a:rPr>
              <a:t>x,y</a:t>
            </a:r>
            <a:r>
              <a:rPr lang="en-US" sz="2000" dirty="0">
                <a:solidFill>
                  <a:srgbClr val="0000FF"/>
                </a:solidFill>
              </a:rPr>
              <a:t>) of the centroid of the incremental area.</a:t>
            </a:r>
          </a:p>
          <a:p>
            <a:pPr>
              <a:spcBef>
                <a:spcPct val="20000"/>
              </a:spcBef>
              <a:tabLst>
                <a:tab pos="457200" algn="l"/>
              </a:tabLst>
            </a:pPr>
            <a:r>
              <a:rPr lang="en-US" sz="2000" dirty="0">
                <a:solidFill>
                  <a:srgbClr val="0000FF"/>
                </a:solidFill>
              </a:rPr>
              <a:t>Find dA, the area of the incremental strip.</a:t>
            </a:r>
          </a:p>
          <a:p>
            <a:pPr>
              <a:spcBef>
                <a:spcPct val="20000"/>
              </a:spcBef>
              <a:tabLst>
                <a:tab pos="457200" algn="l"/>
              </a:tabLst>
            </a:pPr>
            <a:r>
              <a:rPr lang="en-US" sz="2000" dirty="0">
                <a:solidFill>
                  <a:srgbClr val="0000FF"/>
                </a:solidFill>
              </a:rPr>
              <a:t>Find </a:t>
            </a:r>
            <a:r>
              <a:rPr lang="en-US" sz="2000" dirty="0" smtClean="0">
                <a:solidFill>
                  <a:srgbClr val="0000FF"/>
                </a:solidFill>
              </a:rPr>
              <a:t>x</a:t>
            </a:r>
          </a:p>
          <a:p>
            <a:pPr>
              <a:spcBef>
                <a:spcPct val="20000"/>
              </a:spcBef>
              <a:tabLst>
                <a:tab pos="457200" algn="l"/>
              </a:tabLst>
            </a:pPr>
            <a:r>
              <a:rPr lang="en-US" sz="2000" dirty="0" smtClean="0">
                <a:solidFill>
                  <a:srgbClr val="0000FF"/>
                </a:solidFill>
              </a:rPr>
              <a:t>Compare this result to the one found in the table on the following page.</a:t>
            </a:r>
            <a:endParaRPr lang="en-US" sz="2000" dirty="0">
              <a:solidFill>
                <a:srgbClr val="0000FF"/>
              </a:solidFill>
            </a:endParaRPr>
          </a:p>
        </p:txBody>
      </p:sp>
      <p:sp>
        <p:nvSpPr>
          <p:cNvPr id="28" name="Slide Number Placeholder 27"/>
          <p:cNvSpPr>
            <a:spLocks noGrp="1"/>
          </p:cNvSpPr>
          <p:nvPr>
            <p:ph type="sldNum" sz="quarter" idx="12"/>
          </p:nvPr>
        </p:nvSpPr>
        <p:spPr/>
        <p:txBody>
          <a:bodyPr/>
          <a:lstStyle/>
          <a:p>
            <a:pPr>
              <a:defRPr/>
            </a:pPr>
            <a:fld id="{E3369872-AEB1-429A-A4D3-4A0A4C502CAA}" type="slidenum">
              <a:rPr lang="en-US" smtClean="0"/>
              <a:pPr>
                <a:defRPr/>
              </a:pPr>
              <a:t>16</a:t>
            </a:fld>
            <a:endParaRPr lang="en-US"/>
          </a:p>
        </p:txBody>
      </p:sp>
      <p:sp>
        <p:nvSpPr>
          <p:cNvPr id="29" name="Text Box 2"/>
          <p:cNvSpPr txBox="1">
            <a:spLocks noChangeArrowheads="1"/>
          </p:cNvSpPr>
          <p:nvPr/>
        </p:nvSpPr>
        <p:spPr bwMode="auto">
          <a:xfrm>
            <a:off x="0" y="0"/>
            <a:ext cx="9144000" cy="52322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spcBef>
                <a:spcPct val="50000"/>
              </a:spcBef>
              <a:defRPr/>
            </a:pPr>
            <a:r>
              <a:rPr lang="en-US" sz="2800" b="1" dirty="0" smtClean="0">
                <a:solidFill>
                  <a:srgbClr val="C00000"/>
                </a:solidFill>
              </a:rPr>
              <a:t>Example:  Determining a centroid using integration</a:t>
            </a:r>
            <a:endParaRPr lang="en-US" sz="2800" b="1" dirty="0">
              <a:solidFill>
                <a:srgbClr val="C00000"/>
              </a:solidFill>
            </a:endParaRPr>
          </a:p>
        </p:txBody>
      </p:sp>
    </p:spTree>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3" descr="C:\DOCUME~1\WALTOL~1\LOCALS~1\Temp\\msotw9_temp0.jpg"/>
          <p:cNvPicPr>
            <a:picLocks noChangeAspect="1" noChangeArrowheads="1"/>
          </p:cNvPicPr>
          <p:nvPr/>
        </p:nvPicPr>
        <p:blipFill>
          <a:blip r:embed="rId2" cstate="print"/>
          <a:srcRect b="55785"/>
          <a:stretch>
            <a:fillRect/>
          </a:stretch>
        </p:blipFill>
        <p:spPr bwMode="auto">
          <a:xfrm>
            <a:off x="0" y="1905000"/>
            <a:ext cx="9144000" cy="4396110"/>
          </a:xfrm>
          <a:prstGeom prst="rect">
            <a:avLst/>
          </a:prstGeom>
          <a:noFill/>
          <a:ln w="9525">
            <a:noFill/>
            <a:miter lim="800000"/>
            <a:headEnd/>
            <a:tailEnd/>
          </a:ln>
          <a:effectLst/>
        </p:spPr>
      </p:pic>
      <p:sp>
        <p:nvSpPr>
          <p:cNvPr id="47108" name="Text Box 4"/>
          <p:cNvSpPr txBox="1">
            <a:spLocks noChangeArrowheads="1"/>
          </p:cNvSpPr>
          <p:nvPr/>
        </p:nvSpPr>
        <p:spPr bwMode="auto">
          <a:xfrm>
            <a:off x="0" y="533400"/>
            <a:ext cx="9144000" cy="1107996"/>
          </a:xfrm>
          <a:prstGeom prst="rect">
            <a:avLst/>
          </a:prstGeom>
          <a:noFill/>
          <a:ln w="9525">
            <a:noFill/>
            <a:miter lim="800000"/>
            <a:headEnd/>
            <a:tailEnd/>
          </a:ln>
          <a:effectLst/>
        </p:spPr>
        <p:txBody>
          <a:bodyPr wrap="square">
            <a:spAutoFit/>
          </a:bodyPr>
          <a:lstStyle/>
          <a:p>
            <a:r>
              <a:rPr lang="en-US" dirty="0" smtClean="0"/>
              <a:t>If an object has a simple shape or can be divided into different parts with simple shapes, the centroid of the entire object can be easily found.  The centroids for common shapes are available in the textbook and are shown below.</a:t>
            </a:r>
            <a:endParaRPr lang="en-US" dirty="0"/>
          </a:p>
        </p:txBody>
      </p:sp>
      <p:sp>
        <p:nvSpPr>
          <p:cNvPr id="7" name="Text Box 2"/>
          <p:cNvSpPr txBox="1">
            <a:spLocks noChangeArrowheads="1"/>
          </p:cNvSpPr>
          <p:nvPr/>
        </p:nvSpPr>
        <p:spPr bwMode="auto">
          <a:xfrm>
            <a:off x="0" y="0"/>
            <a:ext cx="6172200" cy="52322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spcBef>
                <a:spcPct val="50000"/>
              </a:spcBef>
              <a:defRPr/>
            </a:pPr>
            <a:r>
              <a:rPr lang="en-US" sz="2800" b="1" dirty="0" smtClean="0">
                <a:solidFill>
                  <a:srgbClr val="C00000"/>
                </a:solidFill>
              </a:rPr>
              <a:t>Centroids of Common 2D Shapes</a:t>
            </a:r>
            <a:endParaRPr lang="en-US" sz="2800" dirty="0">
              <a:solidFill>
                <a:srgbClr val="C00000"/>
              </a:solidFill>
            </a:endParaRPr>
          </a:p>
        </p:txBody>
      </p:sp>
      <p:sp>
        <p:nvSpPr>
          <p:cNvPr id="5" name="Slide Number Placeholder 4"/>
          <p:cNvSpPr>
            <a:spLocks noGrp="1"/>
          </p:cNvSpPr>
          <p:nvPr>
            <p:ph type="sldNum" sz="quarter" idx="12"/>
          </p:nvPr>
        </p:nvSpPr>
        <p:spPr/>
        <p:txBody>
          <a:bodyPr/>
          <a:lstStyle/>
          <a:p>
            <a:pPr>
              <a:defRPr/>
            </a:pPr>
            <a:fld id="{858847E1-9FAF-4190-AF2C-2466D58E515B}" type="slidenum">
              <a:rPr lang="en-US" smtClean="0"/>
              <a:pPr>
                <a:defRPr/>
              </a:pPr>
              <a:t>17</a:t>
            </a:fld>
            <a:endParaRPr lang="en-US"/>
          </a:p>
        </p:txBody>
      </p:sp>
    </p:spTree>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3" descr="C:\DOCUME~1\WALTOL~1\LOCALS~1\Temp\\msotw9_temp0.jpg"/>
          <p:cNvPicPr>
            <a:picLocks noChangeAspect="1" noChangeArrowheads="1"/>
          </p:cNvPicPr>
          <p:nvPr/>
        </p:nvPicPr>
        <p:blipFill>
          <a:blip r:embed="rId2" cstate="print"/>
          <a:srcRect t="44215" b="775"/>
          <a:stretch>
            <a:fillRect/>
          </a:stretch>
        </p:blipFill>
        <p:spPr bwMode="auto">
          <a:xfrm>
            <a:off x="0" y="1066800"/>
            <a:ext cx="9136490" cy="5410200"/>
          </a:xfrm>
          <a:prstGeom prst="rect">
            <a:avLst/>
          </a:prstGeom>
          <a:noFill/>
          <a:ln w="9525">
            <a:noFill/>
            <a:miter lim="800000"/>
            <a:headEnd/>
            <a:tailEnd/>
          </a:ln>
          <a:effectLst/>
        </p:spPr>
      </p:pic>
      <p:sp>
        <p:nvSpPr>
          <p:cNvPr id="7" name="Text Box 2"/>
          <p:cNvSpPr txBox="1">
            <a:spLocks noChangeArrowheads="1"/>
          </p:cNvSpPr>
          <p:nvPr/>
        </p:nvSpPr>
        <p:spPr bwMode="auto">
          <a:xfrm>
            <a:off x="0" y="0"/>
            <a:ext cx="7467600" cy="52322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spcBef>
                <a:spcPct val="50000"/>
              </a:spcBef>
              <a:defRPr/>
            </a:pPr>
            <a:r>
              <a:rPr lang="en-US" sz="2800" b="1" dirty="0" smtClean="0">
                <a:solidFill>
                  <a:srgbClr val="C00000"/>
                </a:solidFill>
              </a:rPr>
              <a:t>Centroids of Common 2D Shapes (continued)</a:t>
            </a:r>
            <a:endParaRPr lang="en-US" sz="2800" dirty="0">
              <a:solidFill>
                <a:srgbClr val="C00000"/>
              </a:solidFill>
            </a:endParaRPr>
          </a:p>
        </p:txBody>
      </p:sp>
      <p:sp>
        <p:nvSpPr>
          <p:cNvPr id="6" name="Slide Number Placeholder 5"/>
          <p:cNvSpPr>
            <a:spLocks noGrp="1"/>
          </p:cNvSpPr>
          <p:nvPr>
            <p:ph type="sldNum" sz="quarter" idx="12"/>
          </p:nvPr>
        </p:nvSpPr>
        <p:spPr/>
        <p:txBody>
          <a:bodyPr/>
          <a:lstStyle/>
          <a:p>
            <a:pPr>
              <a:defRPr/>
            </a:pPr>
            <a:fld id="{858847E1-9FAF-4190-AF2C-2466D58E515B}" type="slidenum">
              <a:rPr lang="en-US" smtClean="0"/>
              <a:pPr>
                <a:defRPr/>
              </a:pPr>
              <a:t>18</a:t>
            </a:fld>
            <a:endParaRPr lang="en-US"/>
          </a:p>
        </p:txBody>
      </p:sp>
    </p:spTree>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r>
              <a:rPr lang="en-US"/>
              <a:t>5 - </a:t>
            </a:r>
            <a:fld id="{DE884F17-984A-45C6-9439-94040AF52546}" type="slidenum">
              <a:rPr lang="en-US"/>
              <a:pPr/>
              <a:t>19</a:t>
            </a:fld>
            <a:endParaRPr lang="en-US"/>
          </a:p>
        </p:txBody>
      </p:sp>
      <p:pic>
        <p:nvPicPr>
          <p:cNvPr id="26629" name="Picture 5" descr="C:\DOCUME~1\WALTOL~1\LOCALS~1\Temp\\msotw9_temp0.jpg"/>
          <p:cNvPicPr>
            <a:picLocks noChangeAspect="1" noChangeArrowheads="1"/>
          </p:cNvPicPr>
          <p:nvPr/>
        </p:nvPicPr>
        <p:blipFill>
          <a:blip r:embed="rId2" cstate="print"/>
          <a:srcRect/>
          <a:stretch>
            <a:fillRect/>
          </a:stretch>
        </p:blipFill>
        <p:spPr bwMode="auto">
          <a:xfrm>
            <a:off x="-1" y="838200"/>
            <a:ext cx="9054703" cy="3429000"/>
          </a:xfrm>
          <a:prstGeom prst="rect">
            <a:avLst/>
          </a:prstGeom>
          <a:noFill/>
          <a:ln w="9525">
            <a:noFill/>
            <a:miter lim="800000"/>
            <a:headEnd/>
            <a:tailEnd/>
          </a:ln>
          <a:effectLst/>
        </p:spPr>
      </p:pic>
      <p:sp>
        <p:nvSpPr>
          <p:cNvPr id="6" name="Text Box 2"/>
          <p:cNvSpPr txBox="1">
            <a:spLocks noChangeArrowheads="1"/>
          </p:cNvSpPr>
          <p:nvPr/>
        </p:nvSpPr>
        <p:spPr bwMode="auto">
          <a:xfrm>
            <a:off x="0" y="0"/>
            <a:ext cx="4572000" cy="52322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spcBef>
                <a:spcPct val="50000"/>
              </a:spcBef>
              <a:defRPr/>
            </a:pPr>
            <a:r>
              <a:rPr lang="en-US" sz="2800" b="1" dirty="0" smtClean="0">
                <a:solidFill>
                  <a:srgbClr val="C00000"/>
                </a:solidFill>
              </a:rPr>
              <a:t>Centroids of Simple Lines</a:t>
            </a:r>
            <a:endParaRPr lang="en-US" sz="2800" dirty="0">
              <a:solidFill>
                <a:srgbClr val="C00000"/>
              </a:solidFill>
            </a:endParaRPr>
          </a:p>
        </p:txBody>
      </p:sp>
    </p:spTree>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0"/>
            <a:ext cx="2590800" cy="52322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spcBef>
                <a:spcPct val="50000"/>
              </a:spcBef>
              <a:defRPr/>
            </a:pPr>
            <a:r>
              <a:rPr lang="en-US" sz="2800" b="1" dirty="0">
                <a:solidFill>
                  <a:srgbClr val="C00000"/>
                </a:solidFill>
              </a:rPr>
              <a:t>APPLICATIONS</a:t>
            </a:r>
          </a:p>
        </p:txBody>
      </p:sp>
      <p:sp>
        <p:nvSpPr>
          <p:cNvPr id="31758" name="Text Box 14"/>
          <p:cNvSpPr txBox="1">
            <a:spLocks noChangeArrowheads="1"/>
          </p:cNvSpPr>
          <p:nvPr/>
        </p:nvSpPr>
        <p:spPr bwMode="auto">
          <a:xfrm>
            <a:off x="457200" y="6396335"/>
            <a:ext cx="8229600" cy="461665"/>
          </a:xfrm>
          <a:prstGeom prst="rect">
            <a:avLst/>
          </a:prstGeom>
          <a:noFill/>
          <a:ln w="9525">
            <a:noFill/>
            <a:miter lim="800000"/>
            <a:headEnd/>
            <a:tailEnd/>
          </a:ln>
        </p:spPr>
        <p:txBody>
          <a:bodyPr wrap="square">
            <a:spAutoFit/>
          </a:bodyPr>
          <a:lstStyle/>
          <a:p>
            <a:pPr>
              <a:spcBef>
                <a:spcPct val="50000"/>
              </a:spcBef>
            </a:pPr>
            <a:r>
              <a:rPr lang="en-US" sz="2400" dirty="0"/>
              <a:t>How can we determine these weights and their locations?</a:t>
            </a:r>
            <a:endParaRPr lang="en-US" dirty="0"/>
          </a:p>
        </p:txBody>
      </p:sp>
      <p:sp>
        <p:nvSpPr>
          <p:cNvPr id="3079" name="Text Box 9"/>
          <p:cNvSpPr txBox="1">
            <a:spLocks noChangeArrowheads="1"/>
          </p:cNvSpPr>
          <p:nvPr/>
        </p:nvSpPr>
        <p:spPr bwMode="auto">
          <a:xfrm>
            <a:off x="5943600" y="1447800"/>
            <a:ext cx="3200400" cy="3416320"/>
          </a:xfrm>
          <a:prstGeom prst="rect">
            <a:avLst/>
          </a:prstGeom>
          <a:noFill/>
          <a:ln w="9525">
            <a:noFill/>
            <a:miter lim="800000"/>
            <a:headEnd/>
            <a:tailEnd/>
          </a:ln>
        </p:spPr>
        <p:txBody>
          <a:bodyPr wrap="square">
            <a:spAutoFit/>
          </a:bodyPr>
          <a:lstStyle/>
          <a:p>
            <a:pPr>
              <a:spcBef>
                <a:spcPct val="50000"/>
              </a:spcBef>
            </a:pPr>
            <a:r>
              <a:rPr lang="en-US" sz="2400" dirty="0"/>
              <a:t>To </a:t>
            </a:r>
            <a:r>
              <a:rPr lang="en-US" sz="2400" b="1" u="sng" dirty="0">
                <a:solidFill>
                  <a:schemeClr val="hlink"/>
                </a:solidFill>
              </a:rPr>
              <a:t>design the structure</a:t>
            </a:r>
            <a:r>
              <a:rPr lang="en-US" sz="2400" b="1" dirty="0"/>
              <a:t> </a:t>
            </a:r>
            <a:r>
              <a:rPr lang="en-US" sz="2400" dirty="0"/>
              <a:t>for supporting a water tank, we will need to know the weights of the tank and water as well as the locations where the resultant forces representing these distributed loads act.</a:t>
            </a:r>
          </a:p>
        </p:txBody>
      </p:sp>
      <p:pic>
        <p:nvPicPr>
          <p:cNvPr id="3080" name="Picture 9" descr="CH 9 Water Tower II"/>
          <p:cNvPicPr>
            <a:picLocks noChangeAspect="1" noChangeArrowheads="1"/>
          </p:cNvPicPr>
          <p:nvPr/>
        </p:nvPicPr>
        <p:blipFill>
          <a:blip r:embed="rId3" cstate="print"/>
          <a:srcRect/>
          <a:stretch>
            <a:fillRect/>
          </a:stretch>
        </p:blipFill>
        <p:spPr bwMode="auto">
          <a:xfrm>
            <a:off x="0" y="685800"/>
            <a:ext cx="5791200" cy="565303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E3369872-AEB1-429A-A4D3-4A0A4C502CAA}" type="slidenum">
              <a:rPr lang="en-US" smtClean="0"/>
              <a:pPr>
                <a:defRPr/>
              </a:pPr>
              <a:t>2</a:t>
            </a:fld>
            <a:endParaRPr lang="en-US"/>
          </a:p>
        </p:txBody>
      </p:sp>
    </p:spTree>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C:\DOCUME~1\WALTOL~1\LOCALS~1\Temp\\msotw9_temp0.jpg"/>
          <p:cNvPicPr>
            <a:picLocks noChangeAspect="1" noChangeArrowheads="1"/>
          </p:cNvPicPr>
          <p:nvPr/>
        </p:nvPicPr>
        <p:blipFill>
          <a:blip r:embed="rId3" cstate="print"/>
          <a:srcRect/>
          <a:stretch>
            <a:fillRect/>
          </a:stretch>
        </p:blipFill>
        <p:spPr bwMode="auto">
          <a:xfrm>
            <a:off x="0" y="2286000"/>
            <a:ext cx="5611280" cy="1981200"/>
          </a:xfrm>
          <a:prstGeom prst="rect">
            <a:avLst/>
          </a:prstGeom>
          <a:noFill/>
          <a:ln w="9525">
            <a:noFill/>
            <a:miter lim="800000"/>
            <a:headEnd/>
            <a:tailEnd/>
          </a:ln>
          <a:effectLst/>
        </p:spPr>
      </p:pic>
      <p:sp>
        <p:nvSpPr>
          <p:cNvPr id="10245" name="Text Box 5"/>
          <p:cNvSpPr txBox="1">
            <a:spLocks noChangeArrowheads="1"/>
          </p:cNvSpPr>
          <p:nvPr/>
        </p:nvSpPr>
        <p:spPr bwMode="auto">
          <a:xfrm>
            <a:off x="5791200" y="1828800"/>
            <a:ext cx="2768600" cy="396875"/>
          </a:xfrm>
          <a:prstGeom prst="rect">
            <a:avLst/>
          </a:prstGeom>
          <a:noFill/>
          <a:ln w="9525">
            <a:noFill/>
            <a:miter lim="800000"/>
            <a:headEnd/>
            <a:tailEnd/>
          </a:ln>
          <a:effectLst/>
        </p:spPr>
        <p:txBody>
          <a:bodyPr>
            <a:spAutoFit/>
          </a:bodyPr>
          <a:lstStyle/>
          <a:p>
            <a:pPr marL="231775" indent="-231775">
              <a:spcBef>
                <a:spcPct val="50000"/>
              </a:spcBef>
              <a:buFontTx/>
              <a:buChar char="•"/>
            </a:pPr>
            <a:r>
              <a:rPr lang="en-US" dirty="0"/>
              <a:t>Composite plates</a:t>
            </a:r>
          </a:p>
        </p:txBody>
      </p:sp>
      <p:graphicFrame>
        <p:nvGraphicFramePr>
          <p:cNvPr id="10246" name="Object 6"/>
          <p:cNvGraphicFramePr>
            <a:graphicFrameLocks noChangeAspect="1"/>
          </p:cNvGraphicFramePr>
          <p:nvPr/>
        </p:nvGraphicFramePr>
        <p:xfrm>
          <a:off x="6324600" y="2362200"/>
          <a:ext cx="1663700" cy="711200"/>
        </p:xfrm>
        <a:graphic>
          <a:graphicData uri="http://schemas.openxmlformats.org/presentationml/2006/ole">
            <mc:AlternateContent xmlns:mc="http://schemas.openxmlformats.org/markup-compatibility/2006">
              <mc:Choice xmlns:v="urn:schemas-microsoft-com:vml" Requires="v">
                <p:oleObj spid="_x0000_s49182" name="Equation" r:id="rId4" imgW="1663560" imgH="711000" progId="Equation.3">
                  <p:embed/>
                </p:oleObj>
              </mc:Choice>
              <mc:Fallback>
                <p:oleObj name="Equation" r:id="rId4" imgW="1663560" imgH="7110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2362200"/>
                        <a:ext cx="1663700"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44" name="Picture 4" descr="C:\DOCUME~1\WALTOL~1\LOCALS~1\Temp\\msotw9_temp0.jpg"/>
          <p:cNvPicPr>
            <a:picLocks noChangeAspect="1" noChangeArrowheads="1"/>
          </p:cNvPicPr>
          <p:nvPr/>
        </p:nvPicPr>
        <p:blipFill>
          <a:blip r:embed="rId6" cstate="print"/>
          <a:srcRect/>
          <a:stretch>
            <a:fillRect/>
          </a:stretch>
        </p:blipFill>
        <p:spPr bwMode="auto">
          <a:xfrm>
            <a:off x="0" y="4724400"/>
            <a:ext cx="5789782" cy="1905000"/>
          </a:xfrm>
          <a:prstGeom prst="rect">
            <a:avLst/>
          </a:prstGeom>
          <a:noFill/>
          <a:ln w="9525">
            <a:noFill/>
            <a:miter lim="800000"/>
            <a:headEnd/>
            <a:tailEnd/>
          </a:ln>
          <a:effectLst/>
        </p:spPr>
      </p:pic>
      <p:sp>
        <p:nvSpPr>
          <p:cNvPr id="10247" name="Text Box 7"/>
          <p:cNvSpPr txBox="1">
            <a:spLocks noChangeArrowheads="1"/>
          </p:cNvSpPr>
          <p:nvPr/>
        </p:nvSpPr>
        <p:spPr bwMode="auto">
          <a:xfrm>
            <a:off x="5791200" y="4343400"/>
            <a:ext cx="2886075" cy="396875"/>
          </a:xfrm>
          <a:prstGeom prst="rect">
            <a:avLst/>
          </a:prstGeom>
          <a:noFill/>
          <a:ln w="9525">
            <a:noFill/>
            <a:miter lim="800000"/>
            <a:headEnd/>
            <a:tailEnd/>
          </a:ln>
          <a:effectLst/>
        </p:spPr>
        <p:txBody>
          <a:bodyPr>
            <a:spAutoFit/>
          </a:bodyPr>
          <a:lstStyle/>
          <a:p>
            <a:pPr marL="231775" indent="-231775">
              <a:spcBef>
                <a:spcPct val="50000"/>
              </a:spcBef>
              <a:buFontTx/>
              <a:buChar char="•"/>
            </a:pPr>
            <a:r>
              <a:rPr lang="en-US" dirty="0"/>
              <a:t>Composite area</a:t>
            </a:r>
          </a:p>
        </p:txBody>
      </p:sp>
      <p:graphicFrame>
        <p:nvGraphicFramePr>
          <p:cNvPr id="10248" name="Object 8"/>
          <p:cNvGraphicFramePr>
            <a:graphicFrameLocks noChangeAspect="1"/>
          </p:cNvGraphicFramePr>
          <p:nvPr/>
        </p:nvGraphicFramePr>
        <p:xfrm>
          <a:off x="6248400" y="4876800"/>
          <a:ext cx="1511300" cy="711200"/>
        </p:xfrm>
        <a:graphic>
          <a:graphicData uri="http://schemas.openxmlformats.org/presentationml/2006/ole">
            <mc:AlternateContent xmlns:mc="http://schemas.openxmlformats.org/markup-compatibility/2006">
              <mc:Choice xmlns:v="urn:schemas-microsoft-com:vml" Requires="v">
                <p:oleObj spid="_x0000_s49183" name="Equation" r:id="rId7" imgW="1511280" imgH="711000" progId="Equation.3">
                  <p:embed/>
                </p:oleObj>
              </mc:Choice>
              <mc:Fallback>
                <p:oleObj name="Equation" r:id="rId7" imgW="1511280" imgH="711000" progId="Equation.3">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4876800"/>
                        <a:ext cx="1511300"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 Box 2"/>
          <p:cNvSpPr txBox="1">
            <a:spLocks noChangeArrowheads="1"/>
          </p:cNvSpPr>
          <p:nvPr/>
        </p:nvSpPr>
        <p:spPr bwMode="auto">
          <a:xfrm>
            <a:off x="0" y="0"/>
            <a:ext cx="6096000" cy="52322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spcBef>
                <a:spcPct val="50000"/>
              </a:spcBef>
              <a:defRPr/>
            </a:pPr>
            <a:r>
              <a:rPr lang="en-US" sz="2800" b="1" dirty="0" smtClean="0">
                <a:solidFill>
                  <a:srgbClr val="C00000"/>
                </a:solidFill>
              </a:rPr>
              <a:t>Finding Centroids of Composite Bodies</a:t>
            </a:r>
            <a:endParaRPr lang="en-US" sz="2800" dirty="0">
              <a:solidFill>
                <a:srgbClr val="C00000"/>
              </a:solidFill>
            </a:endParaRPr>
          </a:p>
        </p:txBody>
      </p:sp>
      <p:graphicFrame>
        <p:nvGraphicFramePr>
          <p:cNvPr id="14" name="Object 13"/>
          <p:cNvGraphicFramePr>
            <a:graphicFrameLocks noChangeAspect="1"/>
          </p:cNvGraphicFramePr>
          <p:nvPr/>
        </p:nvGraphicFramePr>
        <p:xfrm>
          <a:off x="5867400" y="3200400"/>
          <a:ext cx="2901462" cy="685800"/>
        </p:xfrm>
        <a:graphic>
          <a:graphicData uri="http://schemas.openxmlformats.org/presentationml/2006/ole">
            <mc:AlternateContent xmlns:mc="http://schemas.openxmlformats.org/markup-compatibility/2006">
              <mc:Choice xmlns:v="urn:schemas-microsoft-com:vml" Requires="v">
                <p:oleObj spid="_x0000_s49184" name="Equation" r:id="rId9" imgW="2095200" imgH="495000" progId="Equation.3">
                  <p:embed/>
                </p:oleObj>
              </mc:Choice>
              <mc:Fallback>
                <p:oleObj name="Equation" r:id="rId9" imgW="2095200" imgH="495000" progId="Equation.3">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7400" y="3200400"/>
                        <a:ext cx="2901462" cy="685800"/>
                      </a:xfrm>
                      <a:prstGeom prst="rect">
                        <a:avLst/>
                      </a:prstGeom>
                      <a:noFill/>
                      <a:ln w="31750">
                        <a:solidFill>
                          <a:schemeClr val="hlink"/>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7" name="Object 5"/>
          <p:cNvGraphicFramePr>
            <a:graphicFrameLocks noChangeAspect="1"/>
          </p:cNvGraphicFramePr>
          <p:nvPr/>
        </p:nvGraphicFramePr>
        <p:xfrm>
          <a:off x="6019800" y="5791200"/>
          <a:ext cx="2795587" cy="685800"/>
        </p:xfrm>
        <a:graphic>
          <a:graphicData uri="http://schemas.openxmlformats.org/presentationml/2006/ole">
            <mc:AlternateContent xmlns:mc="http://schemas.openxmlformats.org/markup-compatibility/2006">
              <mc:Choice xmlns:v="urn:schemas-microsoft-com:vml" Requires="v">
                <p:oleObj spid="_x0000_s49185" name="Equation" r:id="rId11" imgW="2019240" imgH="495000" progId="Equation.3">
                  <p:embed/>
                </p:oleObj>
              </mc:Choice>
              <mc:Fallback>
                <p:oleObj name="Equation" r:id="rId11" imgW="2019240" imgH="495000" progId="Equation.3">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9800" y="5791200"/>
                        <a:ext cx="2795587" cy="685800"/>
                      </a:xfrm>
                      <a:prstGeom prst="rect">
                        <a:avLst/>
                      </a:prstGeom>
                      <a:noFill/>
                      <a:ln w="31750">
                        <a:solidFill>
                          <a:schemeClr val="hlink"/>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1" y="685800"/>
            <a:ext cx="8915400" cy="1107996"/>
          </a:xfrm>
          <a:prstGeom prst="rect">
            <a:avLst/>
          </a:prstGeom>
          <a:noFill/>
        </p:spPr>
        <p:txBody>
          <a:bodyPr wrap="square" rtlCol="0">
            <a:spAutoFit/>
          </a:bodyPr>
          <a:lstStyle/>
          <a:p>
            <a:r>
              <a:rPr lang="en-US" dirty="0" smtClean="0"/>
              <a:t>Centroids can be found by dividing an object into two or more simple shapes.</a:t>
            </a:r>
          </a:p>
          <a:p>
            <a:r>
              <a:rPr lang="en-US" dirty="0" smtClean="0"/>
              <a:t>Find the moment about the x- or y-axis due to the weights yields the following relationships. </a:t>
            </a:r>
            <a:endParaRPr lang="en-US" dirty="0"/>
          </a:p>
        </p:txBody>
      </p:sp>
      <p:sp>
        <p:nvSpPr>
          <p:cNvPr id="16" name="Slide Number Placeholder 15"/>
          <p:cNvSpPr>
            <a:spLocks noGrp="1"/>
          </p:cNvSpPr>
          <p:nvPr>
            <p:ph type="sldNum" sz="quarter" idx="12"/>
          </p:nvPr>
        </p:nvSpPr>
        <p:spPr>
          <a:xfrm>
            <a:off x="7010400" y="6492875"/>
            <a:ext cx="2133600" cy="365125"/>
          </a:xfrm>
        </p:spPr>
        <p:txBody>
          <a:bodyPr/>
          <a:lstStyle/>
          <a:p>
            <a:pPr>
              <a:defRPr/>
            </a:pPr>
            <a:fld id="{858847E1-9FAF-4190-AF2C-2466D58E515B}" type="slidenum">
              <a:rPr lang="en-US" smtClean="0"/>
              <a:pPr>
                <a:defRPr/>
              </a:pPr>
              <a:t>20</a:t>
            </a:fld>
            <a:endParaRPr lang="en-US" dirty="0"/>
          </a:p>
        </p:txBody>
      </p:sp>
    </p:spTree>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1" name="Rectangle 11"/>
          <p:cNvSpPr>
            <a:spLocks noChangeArrowheads="1"/>
          </p:cNvSpPr>
          <p:nvPr/>
        </p:nvSpPr>
        <p:spPr bwMode="auto">
          <a:xfrm>
            <a:off x="0" y="609600"/>
            <a:ext cx="8077200" cy="381000"/>
          </a:xfrm>
          <a:prstGeom prst="rect">
            <a:avLst/>
          </a:prstGeom>
          <a:noFill/>
          <a:ln w="9525">
            <a:noFill/>
            <a:miter lim="800000"/>
            <a:headEnd/>
            <a:tailEnd/>
          </a:ln>
          <a:effectLst/>
        </p:spPr>
        <p:txBody>
          <a:bodyPr/>
          <a:lstStyle/>
          <a:p>
            <a:pPr>
              <a:spcBef>
                <a:spcPct val="20000"/>
              </a:spcBef>
              <a:tabLst>
                <a:tab pos="457200" algn="l"/>
              </a:tabLst>
            </a:pPr>
            <a:r>
              <a:rPr lang="en-US" sz="2400" b="1" u="sng" dirty="0">
                <a:solidFill>
                  <a:srgbClr val="0000FF"/>
                </a:solidFill>
              </a:rPr>
              <a:t>Example</a:t>
            </a:r>
            <a:r>
              <a:rPr lang="en-US" sz="2400" b="1" dirty="0">
                <a:solidFill>
                  <a:srgbClr val="0000FF"/>
                </a:solidFill>
              </a:rPr>
              <a:t>:  Find the centroid of the area shown below.</a:t>
            </a:r>
          </a:p>
        </p:txBody>
      </p:sp>
      <p:graphicFrame>
        <p:nvGraphicFramePr>
          <p:cNvPr id="46092" name="Object 12"/>
          <p:cNvGraphicFramePr>
            <a:graphicFrameLocks noChangeAspect="1"/>
          </p:cNvGraphicFramePr>
          <p:nvPr/>
        </p:nvGraphicFramePr>
        <p:xfrm>
          <a:off x="4900755" y="4343400"/>
          <a:ext cx="4243245" cy="2495148"/>
        </p:xfrm>
        <a:graphic>
          <a:graphicData uri="http://schemas.openxmlformats.org/presentationml/2006/ole">
            <mc:AlternateContent xmlns:mc="http://schemas.openxmlformats.org/markup-compatibility/2006">
              <mc:Choice xmlns:v="urn:schemas-microsoft-com:vml" Requires="v">
                <p:oleObj spid="_x0000_s50185" name="Equation" r:id="rId3" imgW="3200400" imgH="1676160" progId="">
                  <p:embed/>
                </p:oleObj>
              </mc:Choice>
              <mc:Fallback>
                <p:oleObj name="Equation" r:id="rId3" imgW="3200400" imgH="167616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0755" y="4343400"/>
                        <a:ext cx="4243245" cy="2495148"/>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3"/>
          <p:cNvGrpSpPr>
            <a:grpSpLocks/>
          </p:cNvGrpSpPr>
          <p:nvPr/>
        </p:nvGrpSpPr>
        <p:grpSpPr bwMode="auto">
          <a:xfrm>
            <a:off x="0" y="4648200"/>
            <a:ext cx="4724400" cy="1231900"/>
            <a:chOff x="528" y="2016"/>
            <a:chExt cx="2976" cy="776"/>
          </a:xfrm>
        </p:grpSpPr>
        <p:sp>
          <p:nvSpPr>
            <p:cNvPr id="46094" name="Rectangle 14"/>
            <p:cNvSpPr>
              <a:spLocks noChangeArrowheads="1"/>
            </p:cNvSpPr>
            <p:nvPr/>
          </p:nvSpPr>
          <p:spPr bwMode="auto">
            <a:xfrm>
              <a:off x="1344" y="2016"/>
              <a:ext cx="1296" cy="76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6095" name="Arc 15"/>
            <p:cNvSpPr>
              <a:spLocks/>
            </p:cNvSpPr>
            <p:nvPr/>
          </p:nvSpPr>
          <p:spPr bwMode="auto">
            <a:xfrm>
              <a:off x="2640" y="2016"/>
              <a:ext cx="864" cy="7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FF00"/>
            </a:solidFill>
            <a:ln w="12700">
              <a:solidFill>
                <a:schemeClr val="tx1"/>
              </a:solidFill>
              <a:round/>
              <a:headEnd/>
              <a:tailEnd/>
            </a:ln>
            <a:effectLst/>
          </p:spPr>
          <p:txBody>
            <a:bodyPr wrap="none" anchor="ctr"/>
            <a:lstStyle/>
            <a:p>
              <a:endParaRPr lang="en-US"/>
            </a:p>
          </p:txBody>
        </p:sp>
        <p:sp>
          <p:nvSpPr>
            <p:cNvPr id="46096" name="AutoShape 16"/>
            <p:cNvSpPr>
              <a:spLocks noChangeArrowheads="1"/>
            </p:cNvSpPr>
            <p:nvPr/>
          </p:nvSpPr>
          <p:spPr bwMode="auto">
            <a:xfrm flipH="1">
              <a:off x="528" y="2016"/>
              <a:ext cx="816" cy="768"/>
            </a:xfrm>
            <a:prstGeom prst="rtTriangle">
              <a:avLst/>
            </a:prstGeom>
            <a:solidFill>
              <a:srgbClr val="3399FF"/>
            </a:solidFill>
            <a:ln w="9525">
              <a:solidFill>
                <a:schemeClr val="tx1"/>
              </a:solidFill>
              <a:miter lim="800000"/>
              <a:headEnd/>
              <a:tailEnd/>
            </a:ln>
            <a:effectLst/>
          </p:spPr>
          <p:txBody>
            <a:bodyPr wrap="none" anchor="ctr"/>
            <a:lstStyle/>
            <a:p>
              <a:endParaRPr lang="en-US"/>
            </a:p>
          </p:txBody>
        </p:sp>
        <p:sp>
          <p:nvSpPr>
            <p:cNvPr id="46097" name="Line 17"/>
            <p:cNvSpPr>
              <a:spLocks noChangeShapeType="1"/>
            </p:cNvSpPr>
            <p:nvPr/>
          </p:nvSpPr>
          <p:spPr bwMode="auto">
            <a:xfrm>
              <a:off x="2592" y="2784"/>
              <a:ext cx="912" cy="0"/>
            </a:xfrm>
            <a:prstGeom prst="line">
              <a:avLst/>
            </a:prstGeom>
            <a:noFill/>
            <a:ln w="9525">
              <a:solidFill>
                <a:schemeClr val="tx1"/>
              </a:solidFill>
              <a:round/>
              <a:headEnd/>
              <a:tailEnd/>
            </a:ln>
            <a:effectLst/>
          </p:spPr>
          <p:txBody>
            <a:bodyPr wrap="none" anchor="ctr"/>
            <a:lstStyle/>
            <a:p>
              <a:endParaRPr lang="en-US"/>
            </a:p>
          </p:txBody>
        </p:sp>
        <p:sp>
          <p:nvSpPr>
            <p:cNvPr id="46098" name="Line 18"/>
            <p:cNvSpPr>
              <a:spLocks noChangeShapeType="1"/>
            </p:cNvSpPr>
            <p:nvPr/>
          </p:nvSpPr>
          <p:spPr bwMode="auto">
            <a:xfrm>
              <a:off x="2640" y="2016"/>
              <a:ext cx="0" cy="768"/>
            </a:xfrm>
            <a:prstGeom prst="line">
              <a:avLst/>
            </a:prstGeom>
            <a:noFill/>
            <a:ln w="9525">
              <a:solidFill>
                <a:schemeClr val="tx1"/>
              </a:solidFill>
              <a:round/>
              <a:headEnd/>
              <a:tailEnd/>
            </a:ln>
            <a:effectLst/>
          </p:spPr>
          <p:txBody>
            <a:bodyPr wrap="none" anchor="ctr"/>
            <a:lstStyle/>
            <a:p>
              <a:endParaRPr lang="en-US"/>
            </a:p>
          </p:txBody>
        </p:sp>
        <p:sp>
          <p:nvSpPr>
            <p:cNvPr id="46099" name="Text Box 19"/>
            <p:cNvSpPr txBox="1">
              <a:spLocks noChangeArrowheads="1"/>
            </p:cNvSpPr>
            <p:nvPr/>
          </p:nvSpPr>
          <p:spPr bwMode="auto">
            <a:xfrm>
              <a:off x="2784" y="2112"/>
              <a:ext cx="268" cy="231"/>
            </a:xfrm>
            <a:prstGeom prst="rect">
              <a:avLst/>
            </a:prstGeom>
            <a:noFill/>
            <a:ln w="9525">
              <a:noFill/>
              <a:miter lim="800000"/>
              <a:headEnd/>
              <a:tailEnd/>
            </a:ln>
            <a:effectLst/>
          </p:spPr>
          <p:txBody>
            <a:bodyPr wrap="none">
              <a:spAutoFit/>
            </a:bodyPr>
            <a:lstStyle/>
            <a:p>
              <a:r>
                <a:rPr lang="en-US" sz="1800" b="1"/>
                <a:t>A</a:t>
              </a:r>
              <a:r>
                <a:rPr lang="en-US" sz="1800" b="1" baseline="-25000"/>
                <a:t>3</a:t>
              </a:r>
              <a:endParaRPr lang="en-US" sz="1800" b="1"/>
            </a:p>
          </p:txBody>
        </p:sp>
        <p:sp>
          <p:nvSpPr>
            <p:cNvPr id="46100" name="Text Box 20"/>
            <p:cNvSpPr txBox="1">
              <a:spLocks noChangeArrowheads="1"/>
            </p:cNvSpPr>
            <p:nvPr/>
          </p:nvSpPr>
          <p:spPr bwMode="auto">
            <a:xfrm>
              <a:off x="1776" y="2064"/>
              <a:ext cx="268" cy="231"/>
            </a:xfrm>
            <a:prstGeom prst="rect">
              <a:avLst/>
            </a:prstGeom>
            <a:noFill/>
            <a:ln w="9525">
              <a:noFill/>
              <a:miter lim="800000"/>
              <a:headEnd/>
              <a:tailEnd/>
            </a:ln>
            <a:effectLst/>
          </p:spPr>
          <p:txBody>
            <a:bodyPr wrap="none">
              <a:spAutoFit/>
            </a:bodyPr>
            <a:lstStyle/>
            <a:p>
              <a:r>
                <a:rPr lang="en-US" sz="1800" b="1"/>
                <a:t>A</a:t>
              </a:r>
              <a:r>
                <a:rPr lang="en-US" sz="1800" b="1" baseline="-25000"/>
                <a:t>2</a:t>
              </a:r>
              <a:endParaRPr lang="en-US" sz="1800" b="1"/>
            </a:p>
          </p:txBody>
        </p:sp>
        <p:sp>
          <p:nvSpPr>
            <p:cNvPr id="46101" name="Text Box 21"/>
            <p:cNvSpPr txBox="1">
              <a:spLocks noChangeArrowheads="1"/>
            </p:cNvSpPr>
            <p:nvPr/>
          </p:nvSpPr>
          <p:spPr bwMode="auto">
            <a:xfrm>
              <a:off x="1104" y="2160"/>
              <a:ext cx="268" cy="231"/>
            </a:xfrm>
            <a:prstGeom prst="rect">
              <a:avLst/>
            </a:prstGeom>
            <a:noFill/>
            <a:ln w="9525">
              <a:noFill/>
              <a:miter lim="800000"/>
              <a:headEnd/>
              <a:tailEnd/>
            </a:ln>
            <a:effectLst/>
          </p:spPr>
          <p:txBody>
            <a:bodyPr wrap="none">
              <a:spAutoFit/>
            </a:bodyPr>
            <a:lstStyle/>
            <a:p>
              <a:r>
                <a:rPr lang="en-US" sz="1800" b="1"/>
                <a:t>A</a:t>
              </a:r>
              <a:r>
                <a:rPr lang="en-US" sz="1800" b="1" baseline="-25000"/>
                <a:t>1</a:t>
              </a:r>
              <a:endParaRPr lang="en-US" sz="1800"/>
            </a:p>
          </p:txBody>
        </p:sp>
        <p:sp>
          <p:nvSpPr>
            <p:cNvPr id="46102" name="Oval 22"/>
            <p:cNvSpPr>
              <a:spLocks noChangeArrowheads="1"/>
            </p:cNvSpPr>
            <p:nvPr/>
          </p:nvSpPr>
          <p:spPr bwMode="auto">
            <a:xfrm>
              <a:off x="1056" y="2496"/>
              <a:ext cx="96" cy="96"/>
            </a:xfrm>
            <a:prstGeom prst="ellipse">
              <a:avLst/>
            </a:prstGeom>
            <a:solidFill>
              <a:srgbClr val="FF3300"/>
            </a:solidFill>
            <a:ln w="9525">
              <a:solidFill>
                <a:schemeClr val="tx1"/>
              </a:solidFill>
              <a:round/>
              <a:headEnd/>
              <a:tailEnd/>
            </a:ln>
            <a:effectLst/>
          </p:spPr>
          <p:txBody>
            <a:bodyPr wrap="none" anchor="ctr"/>
            <a:lstStyle/>
            <a:p>
              <a:endParaRPr lang="en-US"/>
            </a:p>
          </p:txBody>
        </p:sp>
        <p:sp>
          <p:nvSpPr>
            <p:cNvPr id="46103" name="Oval 23"/>
            <p:cNvSpPr>
              <a:spLocks noChangeArrowheads="1"/>
            </p:cNvSpPr>
            <p:nvPr/>
          </p:nvSpPr>
          <p:spPr bwMode="auto">
            <a:xfrm>
              <a:off x="1920" y="2400"/>
              <a:ext cx="96" cy="96"/>
            </a:xfrm>
            <a:prstGeom prst="ellipse">
              <a:avLst/>
            </a:prstGeom>
            <a:solidFill>
              <a:srgbClr val="FF3300"/>
            </a:solidFill>
            <a:ln w="9525">
              <a:solidFill>
                <a:schemeClr val="tx1"/>
              </a:solidFill>
              <a:round/>
              <a:headEnd/>
              <a:tailEnd/>
            </a:ln>
            <a:effectLst/>
          </p:spPr>
          <p:txBody>
            <a:bodyPr wrap="none" anchor="ctr"/>
            <a:lstStyle/>
            <a:p>
              <a:endParaRPr lang="en-US"/>
            </a:p>
          </p:txBody>
        </p:sp>
        <p:sp>
          <p:nvSpPr>
            <p:cNvPr id="46104" name="Oval 24"/>
            <p:cNvSpPr>
              <a:spLocks noChangeArrowheads="1"/>
            </p:cNvSpPr>
            <p:nvPr/>
          </p:nvSpPr>
          <p:spPr bwMode="auto">
            <a:xfrm>
              <a:off x="2928" y="2448"/>
              <a:ext cx="96" cy="96"/>
            </a:xfrm>
            <a:prstGeom prst="ellipse">
              <a:avLst/>
            </a:prstGeom>
            <a:solidFill>
              <a:srgbClr val="FF3300"/>
            </a:solidFill>
            <a:ln w="9525">
              <a:solidFill>
                <a:schemeClr val="tx1"/>
              </a:solidFill>
              <a:round/>
              <a:headEnd/>
              <a:tailEnd/>
            </a:ln>
            <a:effectLst/>
          </p:spPr>
          <p:txBody>
            <a:bodyPr wrap="none" anchor="ctr"/>
            <a:lstStyle/>
            <a:p>
              <a:endParaRPr lang="en-US"/>
            </a:p>
          </p:txBody>
        </p:sp>
        <p:grpSp>
          <p:nvGrpSpPr>
            <p:cNvPr id="3" name="Group 25"/>
            <p:cNvGrpSpPr>
              <a:grpSpLocks/>
            </p:cNvGrpSpPr>
            <p:nvPr/>
          </p:nvGrpSpPr>
          <p:grpSpPr bwMode="auto">
            <a:xfrm>
              <a:off x="2736" y="2496"/>
              <a:ext cx="560" cy="248"/>
              <a:chOff x="528" y="2626"/>
              <a:chExt cx="560" cy="248"/>
            </a:xfrm>
          </p:grpSpPr>
          <p:sp>
            <p:nvSpPr>
              <p:cNvPr id="46106" name="Text Box 26"/>
              <p:cNvSpPr txBox="1">
                <a:spLocks noChangeArrowheads="1"/>
              </p:cNvSpPr>
              <p:nvPr/>
            </p:nvSpPr>
            <p:spPr bwMode="auto">
              <a:xfrm>
                <a:off x="528" y="2626"/>
                <a:ext cx="560" cy="248"/>
              </a:xfrm>
              <a:prstGeom prst="rect">
                <a:avLst/>
              </a:prstGeom>
              <a:noFill/>
              <a:ln w="9525">
                <a:noFill/>
                <a:miter lim="800000"/>
                <a:headEnd/>
                <a:tailEnd/>
              </a:ln>
              <a:effectLst/>
            </p:spPr>
            <p:txBody>
              <a:bodyPr wrap="none">
                <a:spAutoFit/>
              </a:bodyPr>
              <a:lstStyle/>
              <a:p>
                <a:pPr>
                  <a:lnSpc>
                    <a:spcPct val="110000"/>
                  </a:lnSpc>
                </a:pPr>
                <a:r>
                  <a:rPr lang="en-US" sz="1800" b="1"/>
                  <a:t>(x</a:t>
                </a:r>
                <a:r>
                  <a:rPr lang="en-US" sz="1800" b="1" baseline="-25000"/>
                  <a:t>3</a:t>
                </a:r>
                <a:r>
                  <a:rPr lang="en-US" sz="1800" b="1"/>
                  <a:t> , y</a:t>
                </a:r>
                <a:r>
                  <a:rPr lang="en-US" sz="1800" b="1" baseline="-25000"/>
                  <a:t>3</a:t>
                </a:r>
                <a:r>
                  <a:rPr lang="en-US" sz="1800" b="1"/>
                  <a:t>)</a:t>
                </a:r>
              </a:p>
            </p:txBody>
          </p:sp>
          <p:sp>
            <p:nvSpPr>
              <p:cNvPr id="46107" name="Line 27"/>
              <p:cNvSpPr>
                <a:spLocks noChangeShapeType="1"/>
              </p:cNvSpPr>
              <p:nvPr/>
            </p:nvSpPr>
            <p:spPr bwMode="auto">
              <a:xfrm>
                <a:off x="624" y="2688"/>
                <a:ext cx="48" cy="0"/>
              </a:xfrm>
              <a:prstGeom prst="line">
                <a:avLst/>
              </a:prstGeom>
              <a:noFill/>
              <a:ln w="28575">
                <a:solidFill>
                  <a:schemeClr val="tx1"/>
                </a:solidFill>
                <a:round/>
                <a:headEnd/>
                <a:tailEnd/>
              </a:ln>
              <a:effectLst/>
            </p:spPr>
            <p:txBody>
              <a:bodyPr wrap="none" anchor="ctr"/>
              <a:lstStyle/>
              <a:p>
                <a:endParaRPr lang="en-US"/>
              </a:p>
            </p:txBody>
          </p:sp>
          <p:sp>
            <p:nvSpPr>
              <p:cNvPr id="46108" name="Line 28"/>
              <p:cNvSpPr>
                <a:spLocks noChangeShapeType="1"/>
              </p:cNvSpPr>
              <p:nvPr/>
            </p:nvSpPr>
            <p:spPr bwMode="auto">
              <a:xfrm>
                <a:off x="864" y="2688"/>
                <a:ext cx="48" cy="0"/>
              </a:xfrm>
              <a:prstGeom prst="line">
                <a:avLst/>
              </a:prstGeom>
              <a:noFill/>
              <a:ln w="28575">
                <a:solidFill>
                  <a:schemeClr val="tx1"/>
                </a:solidFill>
                <a:round/>
                <a:headEnd/>
                <a:tailEnd/>
              </a:ln>
              <a:effectLst/>
            </p:spPr>
            <p:txBody>
              <a:bodyPr wrap="none" anchor="ctr"/>
              <a:lstStyle/>
              <a:p>
                <a:endParaRPr lang="en-US"/>
              </a:p>
            </p:txBody>
          </p:sp>
        </p:grpSp>
        <p:grpSp>
          <p:nvGrpSpPr>
            <p:cNvPr id="4" name="Group 29"/>
            <p:cNvGrpSpPr>
              <a:grpSpLocks/>
            </p:cNvGrpSpPr>
            <p:nvPr/>
          </p:nvGrpSpPr>
          <p:grpSpPr bwMode="auto">
            <a:xfrm>
              <a:off x="1728" y="2496"/>
              <a:ext cx="560" cy="248"/>
              <a:chOff x="528" y="2626"/>
              <a:chExt cx="560" cy="248"/>
            </a:xfrm>
          </p:grpSpPr>
          <p:sp>
            <p:nvSpPr>
              <p:cNvPr id="46110" name="Text Box 30"/>
              <p:cNvSpPr txBox="1">
                <a:spLocks noChangeArrowheads="1"/>
              </p:cNvSpPr>
              <p:nvPr/>
            </p:nvSpPr>
            <p:spPr bwMode="auto">
              <a:xfrm>
                <a:off x="528" y="2626"/>
                <a:ext cx="560" cy="248"/>
              </a:xfrm>
              <a:prstGeom prst="rect">
                <a:avLst/>
              </a:prstGeom>
              <a:noFill/>
              <a:ln w="9525">
                <a:noFill/>
                <a:miter lim="800000"/>
                <a:headEnd/>
                <a:tailEnd/>
              </a:ln>
              <a:effectLst/>
            </p:spPr>
            <p:txBody>
              <a:bodyPr wrap="none">
                <a:spAutoFit/>
              </a:bodyPr>
              <a:lstStyle/>
              <a:p>
                <a:pPr>
                  <a:lnSpc>
                    <a:spcPct val="110000"/>
                  </a:lnSpc>
                </a:pPr>
                <a:r>
                  <a:rPr lang="en-US" sz="1800" b="1"/>
                  <a:t>(x</a:t>
                </a:r>
                <a:r>
                  <a:rPr lang="en-US" sz="1800" b="1" baseline="-25000"/>
                  <a:t>2</a:t>
                </a:r>
                <a:r>
                  <a:rPr lang="en-US" sz="1800" b="1"/>
                  <a:t> , y</a:t>
                </a:r>
                <a:r>
                  <a:rPr lang="en-US" sz="1800" b="1" baseline="-25000"/>
                  <a:t>2</a:t>
                </a:r>
                <a:r>
                  <a:rPr lang="en-US" sz="1800" b="1"/>
                  <a:t>)</a:t>
                </a:r>
              </a:p>
            </p:txBody>
          </p:sp>
          <p:sp>
            <p:nvSpPr>
              <p:cNvPr id="46111" name="Line 31"/>
              <p:cNvSpPr>
                <a:spLocks noChangeShapeType="1"/>
              </p:cNvSpPr>
              <p:nvPr/>
            </p:nvSpPr>
            <p:spPr bwMode="auto">
              <a:xfrm>
                <a:off x="624" y="2688"/>
                <a:ext cx="48" cy="0"/>
              </a:xfrm>
              <a:prstGeom prst="line">
                <a:avLst/>
              </a:prstGeom>
              <a:noFill/>
              <a:ln w="28575">
                <a:solidFill>
                  <a:schemeClr val="tx1"/>
                </a:solidFill>
                <a:round/>
                <a:headEnd/>
                <a:tailEnd/>
              </a:ln>
              <a:effectLst/>
            </p:spPr>
            <p:txBody>
              <a:bodyPr wrap="none" anchor="ctr"/>
              <a:lstStyle/>
              <a:p>
                <a:endParaRPr lang="en-US"/>
              </a:p>
            </p:txBody>
          </p:sp>
          <p:sp>
            <p:nvSpPr>
              <p:cNvPr id="46112" name="Line 32"/>
              <p:cNvSpPr>
                <a:spLocks noChangeShapeType="1"/>
              </p:cNvSpPr>
              <p:nvPr/>
            </p:nvSpPr>
            <p:spPr bwMode="auto">
              <a:xfrm>
                <a:off x="864" y="2688"/>
                <a:ext cx="48" cy="0"/>
              </a:xfrm>
              <a:prstGeom prst="line">
                <a:avLst/>
              </a:prstGeom>
              <a:noFill/>
              <a:ln w="28575">
                <a:solidFill>
                  <a:schemeClr val="tx1"/>
                </a:solidFill>
                <a:round/>
                <a:headEnd/>
                <a:tailEnd/>
              </a:ln>
              <a:effectLst/>
            </p:spPr>
            <p:txBody>
              <a:bodyPr wrap="none" anchor="ctr"/>
              <a:lstStyle/>
              <a:p>
                <a:endParaRPr lang="en-US"/>
              </a:p>
            </p:txBody>
          </p:sp>
        </p:grpSp>
        <p:grpSp>
          <p:nvGrpSpPr>
            <p:cNvPr id="5" name="Group 33"/>
            <p:cNvGrpSpPr>
              <a:grpSpLocks/>
            </p:cNvGrpSpPr>
            <p:nvPr/>
          </p:nvGrpSpPr>
          <p:grpSpPr bwMode="auto">
            <a:xfrm>
              <a:off x="864" y="2544"/>
              <a:ext cx="560" cy="248"/>
              <a:chOff x="528" y="2626"/>
              <a:chExt cx="560" cy="248"/>
            </a:xfrm>
          </p:grpSpPr>
          <p:sp>
            <p:nvSpPr>
              <p:cNvPr id="46114" name="Text Box 34"/>
              <p:cNvSpPr txBox="1">
                <a:spLocks noChangeArrowheads="1"/>
              </p:cNvSpPr>
              <p:nvPr/>
            </p:nvSpPr>
            <p:spPr bwMode="auto">
              <a:xfrm>
                <a:off x="528" y="2626"/>
                <a:ext cx="560" cy="248"/>
              </a:xfrm>
              <a:prstGeom prst="rect">
                <a:avLst/>
              </a:prstGeom>
              <a:noFill/>
              <a:ln w="9525">
                <a:noFill/>
                <a:miter lim="800000"/>
                <a:headEnd/>
                <a:tailEnd/>
              </a:ln>
              <a:effectLst/>
            </p:spPr>
            <p:txBody>
              <a:bodyPr wrap="none">
                <a:spAutoFit/>
              </a:bodyPr>
              <a:lstStyle/>
              <a:p>
                <a:pPr>
                  <a:lnSpc>
                    <a:spcPct val="110000"/>
                  </a:lnSpc>
                </a:pPr>
                <a:r>
                  <a:rPr lang="en-US" sz="1800" b="1"/>
                  <a:t>(x</a:t>
                </a:r>
                <a:r>
                  <a:rPr lang="en-US" sz="1800" b="1" baseline="-25000"/>
                  <a:t>1</a:t>
                </a:r>
                <a:r>
                  <a:rPr lang="en-US" sz="1800" b="1"/>
                  <a:t> , y</a:t>
                </a:r>
                <a:r>
                  <a:rPr lang="en-US" sz="1800" b="1" baseline="-25000"/>
                  <a:t>1</a:t>
                </a:r>
                <a:r>
                  <a:rPr lang="en-US" sz="1800" b="1"/>
                  <a:t>)</a:t>
                </a:r>
              </a:p>
            </p:txBody>
          </p:sp>
          <p:sp>
            <p:nvSpPr>
              <p:cNvPr id="46115" name="Line 35"/>
              <p:cNvSpPr>
                <a:spLocks noChangeShapeType="1"/>
              </p:cNvSpPr>
              <p:nvPr/>
            </p:nvSpPr>
            <p:spPr bwMode="auto">
              <a:xfrm>
                <a:off x="624" y="2688"/>
                <a:ext cx="48" cy="0"/>
              </a:xfrm>
              <a:prstGeom prst="line">
                <a:avLst/>
              </a:prstGeom>
              <a:noFill/>
              <a:ln w="28575">
                <a:solidFill>
                  <a:schemeClr val="tx1"/>
                </a:solidFill>
                <a:round/>
                <a:headEnd/>
                <a:tailEnd/>
              </a:ln>
              <a:effectLst/>
            </p:spPr>
            <p:txBody>
              <a:bodyPr wrap="none" anchor="ctr"/>
              <a:lstStyle/>
              <a:p>
                <a:endParaRPr lang="en-US"/>
              </a:p>
            </p:txBody>
          </p:sp>
          <p:sp>
            <p:nvSpPr>
              <p:cNvPr id="46116" name="Line 36"/>
              <p:cNvSpPr>
                <a:spLocks noChangeShapeType="1"/>
              </p:cNvSpPr>
              <p:nvPr/>
            </p:nvSpPr>
            <p:spPr bwMode="auto">
              <a:xfrm>
                <a:off x="864" y="2688"/>
                <a:ext cx="48" cy="0"/>
              </a:xfrm>
              <a:prstGeom prst="line">
                <a:avLst/>
              </a:prstGeom>
              <a:noFill/>
              <a:ln w="28575">
                <a:solidFill>
                  <a:schemeClr val="tx1"/>
                </a:solidFill>
                <a:round/>
                <a:headEnd/>
                <a:tailEnd/>
              </a:ln>
              <a:effectLst/>
            </p:spPr>
            <p:txBody>
              <a:bodyPr wrap="none" anchor="ctr"/>
              <a:lstStyle/>
              <a:p>
                <a:endParaRPr lang="en-US"/>
              </a:p>
            </p:txBody>
          </p:sp>
        </p:grpSp>
      </p:grpSp>
      <p:grpSp>
        <p:nvGrpSpPr>
          <p:cNvPr id="38" name="Group 37"/>
          <p:cNvGrpSpPr/>
          <p:nvPr/>
        </p:nvGrpSpPr>
        <p:grpSpPr>
          <a:xfrm>
            <a:off x="0" y="1295400"/>
            <a:ext cx="4724400" cy="1219200"/>
            <a:chOff x="0" y="1295400"/>
            <a:chExt cx="4724400" cy="1219200"/>
          </a:xfrm>
        </p:grpSpPr>
        <p:sp>
          <p:nvSpPr>
            <p:cNvPr id="46118" name="Arc 38"/>
            <p:cNvSpPr>
              <a:spLocks/>
            </p:cNvSpPr>
            <p:nvPr/>
          </p:nvSpPr>
          <p:spPr bwMode="auto">
            <a:xfrm>
              <a:off x="3352800" y="1295400"/>
              <a:ext cx="1371600" cy="12192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4925">
              <a:solidFill>
                <a:schemeClr val="tx1"/>
              </a:solidFill>
              <a:round/>
              <a:headEnd/>
              <a:tailEnd/>
            </a:ln>
            <a:effectLst/>
          </p:spPr>
          <p:txBody>
            <a:bodyPr wrap="none" anchor="ctr"/>
            <a:lstStyle/>
            <a:p>
              <a:endParaRPr lang="en-US"/>
            </a:p>
          </p:txBody>
        </p:sp>
        <p:sp>
          <p:nvSpPr>
            <p:cNvPr id="46119" name="Line 39"/>
            <p:cNvSpPr>
              <a:spLocks noChangeShapeType="1"/>
            </p:cNvSpPr>
            <p:nvPr/>
          </p:nvSpPr>
          <p:spPr bwMode="auto">
            <a:xfrm>
              <a:off x="0" y="2514600"/>
              <a:ext cx="4724400" cy="0"/>
            </a:xfrm>
            <a:prstGeom prst="line">
              <a:avLst/>
            </a:prstGeom>
            <a:noFill/>
            <a:ln w="34925">
              <a:solidFill>
                <a:schemeClr val="tx1"/>
              </a:solidFill>
              <a:round/>
              <a:headEnd/>
              <a:tailEnd/>
            </a:ln>
            <a:effectLst/>
          </p:spPr>
          <p:txBody>
            <a:bodyPr wrap="none" anchor="ctr"/>
            <a:lstStyle/>
            <a:p>
              <a:endParaRPr lang="en-US"/>
            </a:p>
          </p:txBody>
        </p:sp>
        <p:sp>
          <p:nvSpPr>
            <p:cNvPr id="46120" name="Line 40"/>
            <p:cNvSpPr>
              <a:spLocks noChangeShapeType="1"/>
            </p:cNvSpPr>
            <p:nvPr/>
          </p:nvSpPr>
          <p:spPr bwMode="auto">
            <a:xfrm>
              <a:off x="1295400" y="1295400"/>
              <a:ext cx="2057400" cy="0"/>
            </a:xfrm>
            <a:prstGeom prst="line">
              <a:avLst/>
            </a:prstGeom>
            <a:noFill/>
            <a:ln w="34925">
              <a:solidFill>
                <a:schemeClr val="tx1"/>
              </a:solidFill>
              <a:round/>
              <a:headEnd/>
              <a:tailEnd/>
            </a:ln>
            <a:effectLst/>
          </p:spPr>
          <p:txBody>
            <a:bodyPr wrap="none" anchor="ctr"/>
            <a:lstStyle/>
            <a:p>
              <a:endParaRPr lang="en-US"/>
            </a:p>
          </p:txBody>
        </p:sp>
        <p:sp>
          <p:nvSpPr>
            <p:cNvPr id="46121" name="Line 41"/>
            <p:cNvSpPr>
              <a:spLocks noChangeShapeType="1"/>
            </p:cNvSpPr>
            <p:nvPr/>
          </p:nvSpPr>
          <p:spPr bwMode="auto">
            <a:xfrm flipH="1">
              <a:off x="0" y="1295400"/>
              <a:ext cx="1295400" cy="1219200"/>
            </a:xfrm>
            <a:prstGeom prst="line">
              <a:avLst/>
            </a:prstGeom>
            <a:noFill/>
            <a:ln w="34925">
              <a:solidFill>
                <a:schemeClr val="tx1"/>
              </a:solidFill>
              <a:round/>
              <a:headEnd/>
              <a:tailEnd/>
            </a:ln>
            <a:effectLst/>
          </p:spPr>
          <p:txBody>
            <a:bodyPr wrap="none" anchor="ctr"/>
            <a:lstStyle/>
            <a:p>
              <a:endParaRPr lang="en-US"/>
            </a:p>
          </p:txBody>
        </p:sp>
      </p:grpSp>
      <p:sp>
        <p:nvSpPr>
          <p:cNvPr id="46122" name="Rectangle 42"/>
          <p:cNvSpPr>
            <a:spLocks noChangeArrowheads="1"/>
          </p:cNvSpPr>
          <p:nvPr/>
        </p:nvSpPr>
        <p:spPr bwMode="auto">
          <a:xfrm>
            <a:off x="0" y="2590800"/>
            <a:ext cx="9144000" cy="1828800"/>
          </a:xfrm>
          <a:prstGeom prst="rect">
            <a:avLst/>
          </a:prstGeom>
          <a:noFill/>
          <a:ln w="9525">
            <a:noFill/>
            <a:miter lim="800000"/>
            <a:headEnd/>
            <a:tailEnd/>
          </a:ln>
          <a:effectLst/>
        </p:spPr>
        <p:txBody>
          <a:bodyPr/>
          <a:lstStyle/>
          <a:p>
            <a:pPr>
              <a:spcBef>
                <a:spcPct val="20000"/>
              </a:spcBef>
              <a:tabLst>
                <a:tab pos="457200" algn="l"/>
              </a:tabLst>
            </a:pPr>
            <a:r>
              <a:rPr lang="en-US" sz="2400" b="1" dirty="0">
                <a:solidFill>
                  <a:srgbClr val="0000FF"/>
                </a:solidFill>
              </a:rPr>
              <a:t>1)  Divide the area into common shapes.</a:t>
            </a:r>
          </a:p>
          <a:p>
            <a:pPr>
              <a:spcBef>
                <a:spcPct val="20000"/>
              </a:spcBef>
              <a:tabLst>
                <a:tab pos="457200" algn="l"/>
              </a:tabLst>
            </a:pPr>
            <a:r>
              <a:rPr lang="en-US" sz="2400" b="1" dirty="0">
                <a:solidFill>
                  <a:srgbClr val="0000FF"/>
                </a:solidFill>
              </a:rPr>
              <a:t>2)  Find the centroid of each common shape from the table in the back of the text.</a:t>
            </a:r>
          </a:p>
          <a:p>
            <a:pPr>
              <a:spcBef>
                <a:spcPct val="20000"/>
              </a:spcBef>
              <a:tabLst>
                <a:tab pos="457200" algn="l"/>
              </a:tabLst>
            </a:pPr>
            <a:r>
              <a:rPr lang="en-US" sz="2400" b="1" dirty="0">
                <a:solidFill>
                  <a:srgbClr val="0000FF"/>
                </a:solidFill>
              </a:rPr>
              <a:t>3)  Find a weighted average of the centroids of the common shapes.</a:t>
            </a:r>
          </a:p>
        </p:txBody>
      </p:sp>
      <p:sp>
        <p:nvSpPr>
          <p:cNvPr id="35" name="Slide Number Placeholder 34"/>
          <p:cNvSpPr>
            <a:spLocks noGrp="1"/>
          </p:cNvSpPr>
          <p:nvPr>
            <p:ph type="sldNum" sz="quarter" idx="12"/>
          </p:nvPr>
        </p:nvSpPr>
        <p:spPr>
          <a:xfrm>
            <a:off x="7010400" y="0"/>
            <a:ext cx="2133600" cy="365125"/>
          </a:xfrm>
        </p:spPr>
        <p:txBody>
          <a:bodyPr/>
          <a:lstStyle/>
          <a:p>
            <a:pPr>
              <a:defRPr/>
            </a:pPr>
            <a:fld id="{858847E1-9FAF-4190-AF2C-2466D58E515B}" type="slidenum">
              <a:rPr lang="en-US" smtClean="0"/>
              <a:pPr>
                <a:defRPr/>
              </a:pPr>
              <a:t>21</a:t>
            </a:fld>
            <a:endParaRPr lang="en-US" dirty="0"/>
          </a:p>
        </p:txBody>
      </p:sp>
      <p:sp>
        <p:nvSpPr>
          <p:cNvPr id="36" name="Text Box 2"/>
          <p:cNvSpPr txBox="1">
            <a:spLocks noChangeArrowheads="1"/>
          </p:cNvSpPr>
          <p:nvPr/>
        </p:nvSpPr>
        <p:spPr bwMode="auto">
          <a:xfrm>
            <a:off x="0" y="0"/>
            <a:ext cx="8382000" cy="52322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spcBef>
                <a:spcPct val="50000"/>
              </a:spcBef>
              <a:defRPr/>
            </a:pPr>
            <a:r>
              <a:rPr lang="en-US" sz="2800" b="1" dirty="0" smtClean="0">
                <a:solidFill>
                  <a:srgbClr val="C00000"/>
                </a:solidFill>
              </a:rPr>
              <a:t>Finding Centroids of Composite 2D Bodies - Illustration</a:t>
            </a:r>
            <a:endParaRPr lang="en-US" sz="2800" dirty="0">
              <a:solidFill>
                <a:srgbClr val="C00000"/>
              </a:solidFill>
            </a:endParaRPr>
          </a:p>
        </p:txBody>
      </p:sp>
    </p:spTree>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 Box 5"/>
          <p:cNvSpPr txBox="1">
            <a:spLocks noChangeArrowheads="1"/>
          </p:cNvSpPr>
          <p:nvPr/>
        </p:nvSpPr>
        <p:spPr bwMode="auto">
          <a:xfrm>
            <a:off x="0" y="609600"/>
            <a:ext cx="8382000" cy="461665"/>
          </a:xfrm>
          <a:prstGeom prst="rect">
            <a:avLst/>
          </a:prstGeom>
          <a:noFill/>
          <a:ln w="9525">
            <a:noFill/>
            <a:miter lim="800000"/>
            <a:headEnd/>
            <a:tailEnd/>
          </a:ln>
          <a:effectLst/>
        </p:spPr>
        <p:txBody>
          <a:bodyPr wrap="square">
            <a:spAutoFit/>
          </a:bodyPr>
          <a:lstStyle/>
          <a:p>
            <a:pPr marL="231775" indent="-231775">
              <a:spcBef>
                <a:spcPct val="50000"/>
              </a:spcBef>
            </a:pPr>
            <a:r>
              <a:rPr lang="en-US" sz="2400" dirty="0" smtClean="0"/>
              <a:t>Locate the </a:t>
            </a:r>
            <a:r>
              <a:rPr lang="en-US" sz="2400" dirty="0"/>
              <a:t>centroid of the plane area shown.</a:t>
            </a:r>
          </a:p>
        </p:txBody>
      </p:sp>
      <p:pic>
        <p:nvPicPr>
          <p:cNvPr id="11274" name="Picture 10" descr="05_05pr"/>
          <p:cNvPicPr>
            <a:picLocks noChangeAspect="1" noChangeArrowheads="1"/>
          </p:cNvPicPr>
          <p:nvPr/>
        </p:nvPicPr>
        <p:blipFill>
          <a:blip r:embed="rId2" cstate="print"/>
          <a:srcRect/>
          <a:stretch>
            <a:fillRect/>
          </a:stretch>
        </p:blipFill>
        <p:spPr bwMode="auto">
          <a:xfrm>
            <a:off x="152400" y="1143000"/>
            <a:ext cx="3276600" cy="4624806"/>
          </a:xfrm>
          <a:prstGeom prst="rect">
            <a:avLst/>
          </a:prstGeom>
          <a:noFill/>
          <a:ln w="9525">
            <a:noFill/>
            <a:miter lim="800000"/>
            <a:headEnd/>
            <a:tailEnd/>
          </a:ln>
          <a:effectLst/>
        </p:spPr>
      </p:pic>
      <p:sp>
        <p:nvSpPr>
          <p:cNvPr id="6" name="Text Box 2"/>
          <p:cNvSpPr txBox="1">
            <a:spLocks noChangeArrowheads="1"/>
          </p:cNvSpPr>
          <p:nvPr/>
        </p:nvSpPr>
        <p:spPr bwMode="auto">
          <a:xfrm>
            <a:off x="0" y="0"/>
            <a:ext cx="8382000" cy="52322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spcBef>
                <a:spcPct val="50000"/>
              </a:spcBef>
              <a:defRPr/>
            </a:pPr>
            <a:r>
              <a:rPr lang="en-US" sz="2800" b="1" dirty="0" smtClean="0">
                <a:solidFill>
                  <a:srgbClr val="C00000"/>
                </a:solidFill>
              </a:rPr>
              <a:t>Example:  Finding Centroids of Composite 2D Bodies</a:t>
            </a:r>
            <a:endParaRPr lang="en-US" sz="2800" dirty="0">
              <a:solidFill>
                <a:srgbClr val="C00000"/>
              </a:solidFill>
            </a:endParaRPr>
          </a:p>
        </p:txBody>
      </p:sp>
      <p:sp>
        <p:nvSpPr>
          <p:cNvPr id="7" name="Slide Number Placeholder 6"/>
          <p:cNvSpPr>
            <a:spLocks noGrp="1"/>
          </p:cNvSpPr>
          <p:nvPr>
            <p:ph type="sldNum" sz="quarter" idx="12"/>
          </p:nvPr>
        </p:nvSpPr>
        <p:spPr/>
        <p:txBody>
          <a:bodyPr/>
          <a:lstStyle/>
          <a:p>
            <a:pPr>
              <a:defRPr/>
            </a:pPr>
            <a:fld id="{858847E1-9FAF-4190-AF2C-2466D58E515B}" type="slidenum">
              <a:rPr lang="en-US" smtClean="0"/>
              <a:pPr>
                <a:defRPr/>
              </a:pPr>
              <a:t>22</a:t>
            </a:fld>
            <a:endParaRPr 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3"/>
          <p:cNvSpPr txBox="1">
            <a:spLocks noChangeArrowheads="1"/>
          </p:cNvSpPr>
          <p:nvPr/>
        </p:nvSpPr>
        <p:spPr bwMode="auto">
          <a:xfrm>
            <a:off x="0" y="685800"/>
            <a:ext cx="9144000" cy="830997"/>
          </a:xfrm>
          <a:prstGeom prst="rect">
            <a:avLst/>
          </a:prstGeom>
          <a:noFill/>
          <a:ln w="9525">
            <a:noFill/>
            <a:miter lim="800000"/>
            <a:headEnd/>
            <a:tailEnd/>
          </a:ln>
          <a:effectLst/>
        </p:spPr>
        <p:txBody>
          <a:bodyPr wrap="square">
            <a:spAutoFit/>
          </a:bodyPr>
          <a:lstStyle/>
          <a:p>
            <a:pPr>
              <a:spcBef>
                <a:spcPct val="20000"/>
              </a:spcBef>
            </a:pPr>
            <a:r>
              <a:rPr lang="en-US" sz="2400" dirty="0" smtClean="0">
                <a:solidFill>
                  <a:srgbClr val="0000FF"/>
                </a:solidFill>
              </a:rPr>
              <a:t>Find </a:t>
            </a:r>
            <a:r>
              <a:rPr lang="en-US" sz="2400" dirty="0">
                <a:solidFill>
                  <a:srgbClr val="0000FF"/>
                </a:solidFill>
              </a:rPr>
              <a:t>the centroid of the object shown below.  Can either of the coordinates of the centroid be found by inspection?</a:t>
            </a:r>
          </a:p>
        </p:txBody>
      </p:sp>
      <p:graphicFrame>
        <p:nvGraphicFramePr>
          <p:cNvPr id="1028" name="Object 4"/>
          <p:cNvGraphicFramePr>
            <a:graphicFrameLocks noChangeAspect="1"/>
          </p:cNvGraphicFramePr>
          <p:nvPr/>
        </p:nvGraphicFramePr>
        <p:xfrm>
          <a:off x="-1" y="1524000"/>
          <a:ext cx="5510369" cy="2895600"/>
        </p:xfrm>
        <a:graphic>
          <a:graphicData uri="http://schemas.openxmlformats.org/presentationml/2006/ole">
            <mc:AlternateContent xmlns:mc="http://schemas.openxmlformats.org/markup-compatibility/2006">
              <mc:Choice xmlns:v="urn:schemas-microsoft-com:vml" Requires="v">
                <p:oleObj spid="_x0000_s51209" name="Microsoft Draw Drawing" r:id="rId3" imgW="3796920" imgH="1998360" progId="">
                  <p:embed/>
                </p:oleObj>
              </mc:Choice>
              <mc:Fallback>
                <p:oleObj name="Microsoft Draw Drawing" r:id="rId3" imgW="3796920" imgH="199836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524000"/>
                        <a:ext cx="5510369" cy="289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pPr>
              <a:defRPr/>
            </a:pPr>
            <a:fld id="{858847E1-9FAF-4190-AF2C-2466D58E515B}" type="slidenum">
              <a:rPr lang="en-US" smtClean="0"/>
              <a:pPr>
                <a:defRPr/>
              </a:pPr>
              <a:t>23</a:t>
            </a:fld>
            <a:endParaRPr lang="en-US"/>
          </a:p>
        </p:txBody>
      </p:sp>
      <p:sp>
        <p:nvSpPr>
          <p:cNvPr id="7" name="Text Box 2"/>
          <p:cNvSpPr txBox="1">
            <a:spLocks noChangeArrowheads="1"/>
          </p:cNvSpPr>
          <p:nvPr/>
        </p:nvSpPr>
        <p:spPr bwMode="auto">
          <a:xfrm>
            <a:off x="0" y="0"/>
            <a:ext cx="8382000" cy="52322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spcBef>
                <a:spcPct val="50000"/>
              </a:spcBef>
              <a:defRPr/>
            </a:pPr>
            <a:r>
              <a:rPr lang="en-US" sz="2800" b="1" dirty="0" smtClean="0">
                <a:solidFill>
                  <a:srgbClr val="C00000"/>
                </a:solidFill>
              </a:rPr>
              <a:t>Example:  Finding Centroids of Composite 2D Bodies</a:t>
            </a:r>
            <a:endParaRPr lang="en-US" sz="2800" dirty="0">
              <a:solidFill>
                <a:srgbClr val="C00000"/>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609600" y="838200"/>
            <a:ext cx="6900863" cy="2312987"/>
            <a:chOff x="624" y="704"/>
            <a:chExt cx="3534" cy="1146"/>
          </a:xfrm>
        </p:grpSpPr>
        <p:pic>
          <p:nvPicPr>
            <p:cNvPr id="17411" name="Picture 3" descr="C:\DOCUME~1\WALTOL~1\LOCALS~1\Temp\\msotw9_temp0.jpg"/>
            <p:cNvPicPr>
              <a:picLocks noChangeAspect="1" noChangeArrowheads="1"/>
            </p:cNvPicPr>
            <p:nvPr/>
          </p:nvPicPr>
          <p:blipFill>
            <a:blip r:embed="rId3" cstate="print"/>
            <a:srcRect/>
            <a:stretch>
              <a:fillRect/>
            </a:stretch>
          </p:blipFill>
          <p:spPr bwMode="auto">
            <a:xfrm>
              <a:off x="624" y="704"/>
              <a:ext cx="1730" cy="1146"/>
            </a:xfrm>
            <a:prstGeom prst="rect">
              <a:avLst/>
            </a:prstGeom>
            <a:noFill/>
            <a:ln w="9525">
              <a:noFill/>
              <a:miter lim="800000"/>
              <a:headEnd/>
              <a:tailEnd/>
            </a:ln>
            <a:effectLst/>
          </p:spPr>
        </p:pic>
        <p:pic>
          <p:nvPicPr>
            <p:cNvPr id="17412" name="Picture 4" descr="C:\DOCUME~1\WALTOL~1\LOCALS~1\Temp\\msotw9_temp0.jpg"/>
            <p:cNvPicPr>
              <a:picLocks noChangeAspect="1" noChangeArrowheads="1"/>
            </p:cNvPicPr>
            <p:nvPr/>
          </p:nvPicPr>
          <p:blipFill>
            <a:blip r:embed="rId4" cstate="print"/>
            <a:srcRect/>
            <a:stretch>
              <a:fillRect/>
            </a:stretch>
          </p:blipFill>
          <p:spPr bwMode="auto">
            <a:xfrm>
              <a:off x="2308" y="706"/>
              <a:ext cx="1850" cy="1123"/>
            </a:xfrm>
            <a:prstGeom prst="rect">
              <a:avLst/>
            </a:prstGeom>
            <a:noFill/>
            <a:ln w="9525">
              <a:noFill/>
              <a:miter lim="800000"/>
              <a:headEnd/>
              <a:tailEnd/>
            </a:ln>
            <a:effectLst/>
          </p:spPr>
        </p:pic>
      </p:grpSp>
      <p:grpSp>
        <p:nvGrpSpPr>
          <p:cNvPr id="3" name="Group 9"/>
          <p:cNvGrpSpPr>
            <a:grpSpLocks/>
          </p:cNvGrpSpPr>
          <p:nvPr/>
        </p:nvGrpSpPr>
        <p:grpSpPr bwMode="auto">
          <a:xfrm>
            <a:off x="609600" y="3276600"/>
            <a:ext cx="8170863" cy="1006475"/>
            <a:chOff x="370" y="1955"/>
            <a:chExt cx="5147" cy="634"/>
          </a:xfrm>
        </p:grpSpPr>
        <p:sp>
          <p:nvSpPr>
            <p:cNvPr id="17413" name="Text Box 5"/>
            <p:cNvSpPr txBox="1">
              <a:spLocks noChangeArrowheads="1"/>
            </p:cNvSpPr>
            <p:nvPr/>
          </p:nvSpPr>
          <p:spPr bwMode="auto">
            <a:xfrm>
              <a:off x="1891" y="1955"/>
              <a:ext cx="3626" cy="634"/>
            </a:xfrm>
            <a:prstGeom prst="rect">
              <a:avLst/>
            </a:prstGeom>
            <a:noFill/>
            <a:ln w="9525">
              <a:noFill/>
              <a:miter lim="800000"/>
              <a:headEnd/>
              <a:tailEnd/>
            </a:ln>
            <a:effectLst/>
          </p:spPr>
          <p:txBody>
            <a:bodyPr>
              <a:spAutoFit/>
            </a:bodyPr>
            <a:lstStyle/>
            <a:p>
              <a:pPr marL="231775" indent="-231775">
                <a:spcBef>
                  <a:spcPct val="50000"/>
                </a:spcBef>
                <a:buFontTx/>
                <a:buChar char="•"/>
              </a:pPr>
              <a:r>
                <a:rPr lang="en-US" dirty="0"/>
                <a:t>A distributed load is represented by plotting the load per unit length, </a:t>
              </a:r>
              <a:r>
                <a:rPr lang="en-US" i="1" dirty="0"/>
                <a:t>w</a:t>
              </a:r>
              <a:r>
                <a:rPr lang="en-US" dirty="0"/>
                <a:t> (N/m) .  The total load is equal to the area under the load curve.</a:t>
              </a:r>
            </a:p>
          </p:txBody>
        </p:sp>
        <p:graphicFrame>
          <p:nvGraphicFramePr>
            <p:cNvPr id="17414" name="Object 6"/>
            <p:cNvGraphicFramePr>
              <a:graphicFrameLocks noChangeAspect="1"/>
            </p:cNvGraphicFramePr>
            <p:nvPr/>
          </p:nvGraphicFramePr>
          <p:xfrm>
            <a:off x="370" y="1984"/>
            <a:ext cx="1384" cy="496"/>
          </p:xfrm>
          <a:graphic>
            <a:graphicData uri="http://schemas.openxmlformats.org/presentationml/2006/ole">
              <mc:AlternateContent xmlns:mc="http://schemas.openxmlformats.org/markup-compatibility/2006">
                <mc:Choice xmlns:v="urn:schemas-microsoft-com:vml" Requires="v">
                  <p:oleObj spid="_x0000_s42000" name="Equation" r:id="rId5" imgW="2197080" imgH="787320" progId="Equation.3">
                    <p:embed/>
                  </p:oleObj>
                </mc:Choice>
                <mc:Fallback>
                  <p:oleObj name="Equation" r:id="rId5" imgW="2197080" imgH="78732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 y="1984"/>
                          <a:ext cx="1384" cy="4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oup 10"/>
          <p:cNvGrpSpPr>
            <a:grpSpLocks/>
          </p:cNvGrpSpPr>
          <p:nvPr/>
        </p:nvGrpSpPr>
        <p:grpSpPr bwMode="auto">
          <a:xfrm>
            <a:off x="587375" y="4597400"/>
            <a:ext cx="8145463" cy="1311275"/>
            <a:chOff x="370" y="2896"/>
            <a:chExt cx="5131" cy="826"/>
          </a:xfrm>
        </p:grpSpPr>
        <p:graphicFrame>
          <p:nvGraphicFramePr>
            <p:cNvPr id="17415" name="Object 7"/>
            <p:cNvGraphicFramePr>
              <a:graphicFrameLocks noChangeAspect="1"/>
            </p:cNvGraphicFramePr>
            <p:nvPr/>
          </p:nvGraphicFramePr>
          <p:xfrm>
            <a:off x="370" y="2927"/>
            <a:ext cx="1304" cy="768"/>
          </p:xfrm>
          <a:graphic>
            <a:graphicData uri="http://schemas.openxmlformats.org/presentationml/2006/ole">
              <mc:AlternateContent xmlns:mc="http://schemas.openxmlformats.org/markup-compatibility/2006">
                <mc:Choice xmlns:v="urn:schemas-microsoft-com:vml" Requires="v">
                  <p:oleObj spid="_x0000_s42001" name="Equation" r:id="rId7" imgW="2070000" imgH="1218960" progId="Equation.3">
                    <p:embed/>
                  </p:oleObj>
                </mc:Choice>
                <mc:Fallback>
                  <p:oleObj name="Equation" r:id="rId7" imgW="2070000" imgH="1218960" progId="Equation.3">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 y="2927"/>
                          <a:ext cx="1304" cy="7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6" name="Text Box 8"/>
            <p:cNvSpPr txBox="1">
              <a:spLocks noChangeArrowheads="1"/>
            </p:cNvSpPr>
            <p:nvPr/>
          </p:nvSpPr>
          <p:spPr bwMode="auto">
            <a:xfrm>
              <a:off x="1891" y="2896"/>
              <a:ext cx="3610" cy="826"/>
            </a:xfrm>
            <a:prstGeom prst="rect">
              <a:avLst/>
            </a:prstGeom>
            <a:noFill/>
            <a:ln w="9525">
              <a:noFill/>
              <a:miter lim="800000"/>
              <a:headEnd/>
              <a:tailEnd/>
            </a:ln>
            <a:effectLst/>
          </p:spPr>
          <p:txBody>
            <a:bodyPr>
              <a:spAutoFit/>
            </a:bodyPr>
            <a:lstStyle/>
            <a:p>
              <a:pPr marL="231775" indent="-231775">
                <a:spcBef>
                  <a:spcPct val="50000"/>
                </a:spcBef>
                <a:buFontTx/>
                <a:buChar char="•"/>
              </a:pPr>
              <a:r>
                <a:rPr lang="en-US" dirty="0"/>
                <a:t>A distributed load can be replace by a concentrated load with a magnitude equal to the area under the load curve and a line of action passing through the area centroid.</a:t>
              </a:r>
            </a:p>
          </p:txBody>
        </p:sp>
      </p:grpSp>
      <p:sp>
        <p:nvSpPr>
          <p:cNvPr id="14" name="Text Box 2"/>
          <p:cNvSpPr txBox="1">
            <a:spLocks noChangeArrowheads="1"/>
          </p:cNvSpPr>
          <p:nvPr/>
        </p:nvSpPr>
        <p:spPr bwMode="auto">
          <a:xfrm>
            <a:off x="0" y="0"/>
            <a:ext cx="4495800" cy="52322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spcBef>
                <a:spcPct val="50000"/>
              </a:spcBef>
              <a:defRPr/>
            </a:pPr>
            <a:r>
              <a:rPr lang="en-US" sz="2800" b="1" dirty="0" smtClean="0">
                <a:solidFill>
                  <a:srgbClr val="C00000"/>
                </a:solidFill>
              </a:rPr>
              <a:t>Distributed Loads on Beams</a:t>
            </a:r>
            <a:endParaRPr lang="en-US" sz="2800" b="1" dirty="0">
              <a:solidFill>
                <a:srgbClr val="C00000"/>
              </a:solidFill>
            </a:endParaRPr>
          </a:p>
        </p:txBody>
      </p:sp>
      <p:sp>
        <p:nvSpPr>
          <p:cNvPr id="13" name="Slide Number Placeholder 12"/>
          <p:cNvSpPr>
            <a:spLocks noGrp="1"/>
          </p:cNvSpPr>
          <p:nvPr>
            <p:ph type="sldNum" sz="quarter" idx="12"/>
          </p:nvPr>
        </p:nvSpPr>
        <p:spPr/>
        <p:txBody>
          <a:bodyPr/>
          <a:lstStyle/>
          <a:p>
            <a:pPr>
              <a:defRPr/>
            </a:pPr>
            <a:fld id="{858847E1-9FAF-4190-AF2C-2466D58E515B}" type="slidenum">
              <a:rPr lang="en-US" smtClean="0"/>
              <a:pPr>
                <a:defRPr/>
              </a:pPr>
              <a:t>24</a:t>
            </a:fld>
            <a:endParaRPr 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38" name="Picture 14" descr="C:\jobs\ph006\CH04\Tiff\AABURBE0.tif"/>
          <p:cNvPicPr>
            <a:picLocks noChangeAspect="1" noChangeArrowheads="1"/>
          </p:cNvPicPr>
          <p:nvPr/>
        </p:nvPicPr>
        <p:blipFill>
          <a:blip r:embed="rId2" cstate="print"/>
          <a:srcRect b="18725"/>
          <a:stretch>
            <a:fillRect/>
          </a:stretch>
        </p:blipFill>
        <p:spPr bwMode="auto">
          <a:xfrm>
            <a:off x="152400" y="2590800"/>
            <a:ext cx="9090212" cy="2971800"/>
          </a:xfrm>
          <a:prstGeom prst="rect">
            <a:avLst/>
          </a:prstGeom>
          <a:noFill/>
        </p:spPr>
      </p:pic>
      <p:sp>
        <p:nvSpPr>
          <p:cNvPr id="52239" name="Rectangle 15"/>
          <p:cNvSpPr>
            <a:spLocks noChangeArrowheads="1"/>
          </p:cNvSpPr>
          <p:nvPr/>
        </p:nvSpPr>
        <p:spPr bwMode="auto">
          <a:xfrm>
            <a:off x="0" y="685800"/>
            <a:ext cx="9144000" cy="1905000"/>
          </a:xfrm>
          <a:prstGeom prst="rect">
            <a:avLst/>
          </a:prstGeom>
          <a:noFill/>
          <a:ln w="9525">
            <a:noFill/>
            <a:miter lim="800000"/>
            <a:headEnd/>
            <a:tailEnd/>
          </a:ln>
          <a:effectLst/>
        </p:spPr>
        <p:txBody>
          <a:bodyPr/>
          <a:lstStyle/>
          <a:p>
            <a:pPr>
              <a:lnSpc>
                <a:spcPct val="90000"/>
              </a:lnSpc>
              <a:spcBef>
                <a:spcPct val="20000"/>
              </a:spcBef>
              <a:tabLst>
                <a:tab pos="457200" algn="l"/>
              </a:tabLst>
            </a:pPr>
            <a:r>
              <a:rPr lang="en-US" sz="2400" u="sng" dirty="0">
                <a:solidFill>
                  <a:srgbClr val="0000FF"/>
                </a:solidFill>
                <a:cs typeface="Times New Roman" pitchFamily="18" charset="0"/>
              </a:rPr>
              <a:t>Illustration</a:t>
            </a:r>
            <a:r>
              <a:rPr lang="en-US" sz="2400" dirty="0">
                <a:solidFill>
                  <a:srgbClr val="0000FF"/>
                </a:solidFill>
                <a:cs typeface="Times New Roman" pitchFamily="18" charset="0"/>
              </a:rPr>
              <a:t>:  The lumber on the rack shown below distributes the weight evenly across the supporting beam.  This </a:t>
            </a:r>
            <a:r>
              <a:rPr lang="en-US" sz="2400" u="sng" dirty="0">
                <a:solidFill>
                  <a:srgbClr val="0000FF"/>
                </a:solidFill>
                <a:cs typeface="Times New Roman" pitchFamily="18" charset="0"/>
              </a:rPr>
              <a:t>uniform loading</a:t>
            </a:r>
            <a:r>
              <a:rPr lang="en-US" sz="2400" dirty="0">
                <a:solidFill>
                  <a:srgbClr val="0000FF"/>
                </a:solidFill>
                <a:cs typeface="Times New Roman" pitchFamily="18" charset="0"/>
              </a:rPr>
              <a:t> is represented by a </a:t>
            </a:r>
            <a:r>
              <a:rPr lang="en-US" sz="2400" u="sng" dirty="0">
                <a:solidFill>
                  <a:srgbClr val="0000FF"/>
                </a:solidFill>
                <a:cs typeface="Times New Roman" pitchFamily="18" charset="0"/>
              </a:rPr>
              <a:t>load curve</a:t>
            </a:r>
            <a:r>
              <a:rPr lang="en-US" sz="2400" dirty="0">
                <a:solidFill>
                  <a:srgbClr val="0000FF"/>
                </a:solidFill>
                <a:cs typeface="Times New Roman" pitchFamily="18" charset="0"/>
              </a:rPr>
              <a:t> with equal length lines.  The total weight (resultant) equals the area under the load curve and it acts at the centroid of the load curve. </a:t>
            </a:r>
          </a:p>
        </p:txBody>
      </p:sp>
      <p:sp>
        <p:nvSpPr>
          <p:cNvPr id="5" name="Slide Number Placeholder 4"/>
          <p:cNvSpPr>
            <a:spLocks noGrp="1"/>
          </p:cNvSpPr>
          <p:nvPr>
            <p:ph type="sldNum" sz="quarter" idx="12"/>
          </p:nvPr>
        </p:nvSpPr>
        <p:spPr/>
        <p:txBody>
          <a:bodyPr/>
          <a:lstStyle/>
          <a:p>
            <a:pPr>
              <a:defRPr/>
            </a:pPr>
            <a:fld id="{858847E1-9FAF-4190-AF2C-2466D58E515B}" type="slidenum">
              <a:rPr lang="en-US" smtClean="0"/>
              <a:pPr>
                <a:defRPr/>
              </a:pPr>
              <a:t>25</a:t>
            </a:fld>
            <a:endParaRPr lang="en-US"/>
          </a:p>
        </p:txBody>
      </p:sp>
      <p:sp>
        <p:nvSpPr>
          <p:cNvPr id="7" name="Text Box 2"/>
          <p:cNvSpPr txBox="1">
            <a:spLocks noChangeArrowheads="1"/>
          </p:cNvSpPr>
          <p:nvPr/>
        </p:nvSpPr>
        <p:spPr bwMode="auto">
          <a:xfrm>
            <a:off x="0" y="0"/>
            <a:ext cx="4495800" cy="52322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spcBef>
                <a:spcPct val="50000"/>
              </a:spcBef>
              <a:defRPr/>
            </a:pPr>
            <a:r>
              <a:rPr lang="en-US" sz="2800" b="1" dirty="0" smtClean="0">
                <a:solidFill>
                  <a:srgbClr val="C00000"/>
                </a:solidFill>
              </a:rPr>
              <a:t>Distributed Loads on Beams</a:t>
            </a:r>
            <a:endParaRPr lang="en-US" sz="2800" b="1" dirty="0">
              <a:solidFill>
                <a:srgbClr val="C00000"/>
              </a:solidFill>
            </a:endParaRPr>
          </a:p>
        </p:txBody>
      </p:sp>
    </p:spTree>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ChangeArrowheads="1"/>
          </p:cNvSpPr>
          <p:nvPr/>
        </p:nvSpPr>
        <p:spPr bwMode="auto">
          <a:xfrm>
            <a:off x="0" y="685800"/>
            <a:ext cx="9144000" cy="685800"/>
          </a:xfrm>
          <a:prstGeom prst="rect">
            <a:avLst/>
          </a:prstGeom>
          <a:noFill/>
          <a:ln w="9525">
            <a:noFill/>
            <a:miter lim="800000"/>
            <a:headEnd/>
            <a:tailEnd/>
          </a:ln>
          <a:effectLst/>
        </p:spPr>
        <p:txBody>
          <a:bodyPr/>
          <a:lstStyle/>
          <a:p>
            <a:pPr>
              <a:lnSpc>
                <a:spcPct val="90000"/>
              </a:lnSpc>
              <a:spcBef>
                <a:spcPct val="20000"/>
              </a:spcBef>
              <a:tabLst>
                <a:tab pos="457200" algn="l"/>
              </a:tabLst>
            </a:pPr>
            <a:r>
              <a:rPr lang="en-US" sz="2000" b="1" u="sng" dirty="0">
                <a:solidFill>
                  <a:srgbClr val="FF3300"/>
                </a:solidFill>
                <a:cs typeface="Times New Roman" pitchFamily="18" charset="0"/>
              </a:rPr>
              <a:t>Example:</a:t>
            </a:r>
            <a:r>
              <a:rPr lang="en-US" sz="2000" b="1" dirty="0">
                <a:solidFill>
                  <a:srgbClr val="FF3300"/>
                </a:solidFill>
                <a:cs typeface="Times New Roman" pitchFamily="18" charset="0"/>
              </a:rPr>
              <a:t>  Replace the distributed load shown below by a single equivalent load.</a:t>
            </a:r>
            <a:endParaRPr lang="en-US" sz="2000" b="1" u="sng" dirty="0">
              <a:solidFill>
                <a:schemeClr val="accent2"/>
              </a:solidFill>
              <a:cs typeface="Times New Roman" pitchFamily="18" charset="0"/>
            </a:endParaRPr>
          </a:p>
        </p:txBody>
      </p:sp>
      <p:graphicFrame>
        <p:nvGraphicFramePr>
          <p:cNvPr id="53252" name="Object 4"/>
          <p:cNvGraphicFramePr>
            <a:graphicFrameLocks noChangeAspect="1"/>
          </p:cNvGraphicFramePr>
          <p:nvPr/>
        </p:nvGraphicFramePr>
        <p:xfrm>
          <a:off x="-1" y="1143000"/>
          <a:ext cx="8123801" cy="5715000"/>
        </p:xfrm>
        <a:graphic>
          <a:graphicData uri="http://schemas.openxmlformats.org/presentationml/2006/ole">
            <mc:AlternateContent xmlns:mc="http://schemas.openxmlformats.org/markup-compatibility/2006">
              <mc:Choice xmlns:v="urn:schemas-microsoft-com:vml" Requires="v">
                <p:oleObj spid="_x0000_s43017" name="Microsoft Draw Drawing" r:id="rId3" imgW="5724720" imgH="4026960" progId="">
                  <p:embed/>
                </p:oleObj>
              </mc:Choice>
              <mc:Fallback>
                <p:oleObj name="Microsoft Draw Drawing" r:id="rId3" imgW="5724720" imgH="402696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143000"/>
                        <a:ext cx="8123801" cy="571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2"/>
          <p:cNvSpPr txBox="1">
            <a:spLocks noChangeArrowheads="1"/>
          </p:cNvSpPr>
          <p:nvPr/>
        </p:nvSpPr>
        <p:spPr bwMode="auto">
          <a:xfrm>
            <a:off x="0" y="0"/>
            <a:ext cx="4495800" cy="52322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spcBef>
                <a:spcPct val="50000"/>
              </a:spcBef>
              <a:defRPr/>
            </a:pPr>
            <a:r>
              <a:rPr lang="en-US" sz="2800" b="1" dirty="0" smtClean="0">
                <a:solidFill>
                  <a:srgbClr val="C00000"/>
                </a:solidFill>
              </a:rPr>
              <a:t>Distributed Loads on Beams</a:t>
            </a:r>
            <a:endParaRPr lang="en-US" sz="2800" b="1" dirty="0">
              <a:solidFill>
                <a:srgbClr val="C00000"/>
              </a:solidFill>
            </a:endParaRPr>
          </a:p>
        </p:txBody>
      </p:sp>
      <p:sp>
        <p:nvSpPr>
          <p:cNvPr id="9" name="Slide Number Placeholder 8"/>
          <p:cNvSpPr>
            <a:spLocks noGrp="1"/>
          </p:cNvSpPr>
          <p:nvPr>
            <p:ph type="sldNum" sz="quarter" idx="12"/>
          </p:nvPr>
        </p:nvSpPr>
        <p:spPr/>
        <p:txBody>
          <a:bodyPr/>
          <a:lstStyle/>
          <a:p>
            <a:pPr>
              <a:defRPr/>
            </a:pPr>
            <a:fld id="{858847E1-9FAF-4190-AF2C-2466D58E515B}" type="slidenum">
              <a:rPr lang="en-US" smtClean="0"/>
              <a:pPr>
                <a:defRPr/>
              </a:pPr>
              <a:t>26</a:t>
            </a:fld>
            <a:endParaRPr lang="en-US"/>
          </a:p>
        </p:txBody>
      </p:sp>
    </p:spTree>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Text Box 7"/>
          <p:cNvSpPr txBox="1">
            <a:spLocks noChangeArrowheads="1"/>
          </p:cNvSpPr>
          <p:nvPr/>
        </p:nvSpPr>
        <p:spPr bwMode="auto">
          <a:xfrm>
            <a:off x="5638800" y="609600"/>
            <a:ext cx="3505200" cy="2800767"/>
          </a:xfrm>
          <a:prstGeom prst="rect">
            <a:avLst/>
          </a:prstGeom>
          <a:noFill/>
          <a:ln w="9525">
            <a:noFill/>
            <a:miter lim="800000"/>
            <a:headEnd/>
            <a:tailEnd/>
          </a:ln>
          <a:effectLst/>
        </p:spPr>
        <p:txBody>
          <a:bodyPr wrap="square">
            <a:spAutoFit/>
          </a:bodyPr>
          <a:lstStyle/>
          <a:p>
            <a:pPr marL="406400" indent="-406400">
              <a:spcBef>
                <a:spcPct val="50000"/>
              </a:spcBef>
            </a:pPr>
            <a:r>
              <a:rPr lang="en-US" dirty="0"/>
              <a:t>For the beam and loading shown, determine:</a:t>
            </a:r>
          </a:p>
          <a:p>
            <a:pPr marL="406400" indent="-406400">
              <a:spcBef>
                <a:spcPct val="50000"/>
              </a:spcBef>
              <a:buFontTx/>
              <a:buAutoNum type="alphaLcParenR"/>
            </a:pPr>
            <a:r>
              <a:rPr lang="en-US" dirty="0"/>
              <a:t>The magnitude and location of the resultant of the distributed load</a:t>
            </a:r>
          </a:p>
          <a:p>
            <a:pPr marL="406400" indent="-406400">
              <a:spcBef>
                <a:spcPct val="50000"/>
              </a:spcBef>
              <a:buFontTx/>
              <a:buAutoNum type="alphaLcParenR"/>
            </a:pPr>
            <a:r>
              <a:rPr lang="en-US" dirty="0"/>
              <a:t>The reactions at the beam supports.</a:t>
            </a:r>
          </a:p>
        </p:txBody>
      </p:sp>
      <p:pic>
        <p:nvPicPr>
          <p:cNvPr id="19468" name="Picture 12" descr="D:\digital_content\chapt05\art_library\color_art_library\05_61pr.jpg"/>
          <p:cNvPicPr>
            <a:picLocks noChangeAspect="1" noChangeArrowheads="1"/>
          </p:cNvPicPr>
          <p:nvPr/>
        </p:nvPicPr>
        <p:blipFill>
          <a:blip r:embed="rId2" cstate="print"/>
          <a:srcRect/>
          <a:stretch>
            <a:fillRect/>
          </a:stretch>
        </p:blipFill>
        <p:spPr bwMode="auto">
          <a:xfrm>
            <a:off x="0" y="762000"/>
            <a:ext cx="5390184" cy="1905000"/>
          </a:xfrm>
          <a:prstGeom prst="rect">
            <a:avLst/>
          </a:prstGeom>
          <a:noFill/>
        </p:spPr>
      </p:pic>
      <p:sp>
        <p:nvSpPr>
          <p:cNvPr id="6" name="Text Box 2"/>
          <p:cNvSpPr txBox="1">
            <a:spLocks noChangeArrowheads="1"/>
          </p:cNvSpPr>
          <p:nvPr/>
        </p:nvSpPr>
        <p:spPr bwMode="auto">
          <a:xfrm>
            <a:off x="0" y="0"/>
            <a:ext cx="4267200" cy="52322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spcBef>
                <a:spcPct val="50000"/>
              </a:spcBef>
              <a:defRPr/>
            </a:pPr>
            <a:r>
              <a:rPr lang="en-US" sz="2800" b="1" dirty="0" smtClean="0">
                <a:solidFill>
                  <a:srgbClr val="C00000"/>
                </a:solidFill>
              </a:rPr>
              <a:t>Example:  Distributed Load</a:t>
            </a:r>
            <a:endParaRPr lang="en-US" sz="2800" dirty="0">
              <a:solidFill>
                <a:srgbClr val="C00000"/>
              </a:solidFill>
            </a:endParaRPr>
          </a:p>
        </p:txBody>
      </p:sp>
      <p:sp>
        <p:nvSpPr>
          <p:cNvPr id="8" name="Slide Number Placeholder 7"/>
          <p:cNvSpPr>
            <a:spLocks noGrp="1"/>
          </p:cNvSpPr>
          <p:nvPr>
            <p:ph type="sldNum" sz="quarter" idx="12"/>
          </p:nvPr>
        </p:nvSpPr>
        <p:spPr/>
        <p:txBody>
          <a:bodyPr/>
          <a:lstStyle/>
          <a:p>
            <a:pPr>
              <a:defRPr/>
            </a:pPr>
            <a:fld id="{858847E1-9FAF-4190-AF2C-2466D58E515B}" type="slidenum">
              <a:rPr lang="en-US" smtClean="0"/>
              <a:pPr>
                <a:defRPr/>
              </a:pPr>
              <a:t>27</a:t>
            </a:fld>
            <a:endParaRPr lang="en-US"/>
          </a:p>
        </p:txBody>
      </p:sp>
    </p:spTree>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C:\DOCUME~1\WALTOL~1\LOCALS~1\Temp\\msotw9_temp0.jpg"/>
          <p:cNvPicPr>
            <a:picLocks noChangeAspect="1" noChangeArrowheads="1"/>
          </p:cNvPicPr>
          <p:nvPr/>
        </p:nvPicPr>
        <p:blipFill>
          <a:blip r:embed="rId3" cstate="print"/>
          <a:srcRect b="3464"/>
          <a:stretch>
            <a:fillRect/>
          </a:stretch>
        </p:blipFill>
        <p:spPr bwMode="auto">
          <a:xfrm>
            <a:off x="457200" y="685800"/>
            <a:ext cx="6118225" cy="2743200"/>
          </a:xfrm>
          <a:prstGeom prst="rect">
            <a:avLst/>
          </a:prstGeom>
          <a:noFill/>
          <a:ln w="9525">
            <a:noFill/>
            <a:miter lim="800000"/>
            <a:headEnd/>
            <a:tailEnd/>
          </a:ln>
          <a:effectLst/>
        </p:spPr>
      </p:pic>
      <p:grpSp>
        <p:nvGrpSpPr>
          <p:cNvPr id="2" name="Group 13"/>
          <p:cNvGrpSpPr>
            <a:grpSpLocks/>
          </p:cNvGrpSpPr>
          <p:nvPr/>
        </p:nvGrpSpPr>
        <p:grpSpPr bwMode="auto">
          <a:xfrm>
            <a:off x="228600" y="3581400"/>
            <a:ext cx="3297238" cy="2581275"/>
            <a:chOff x="194" y="2230"/>
            <a:chExt cx="2077" cy="1626"/>
          </a:xfrm>
        </p:grpSpPr>
        <p:sp>
          <p:nvSpPr>
            <p:cNvPr id="21508" name="Text Box 4"/>
            <p:cNvSpPr txBox="1">
              <a:spLocks noChangeArrowheads="1"/>
            </p:cNvSpPr>
            <p:nvPr/>
          </p:nvSpPr>
          <p:spPr bwMode="auto">
            <a:xfrm>
              <a:off x="194" y="2230"/>
              <a:ext cx="1617" cy="250"/>
            </a:xfrm>
            <a:prstGeom prst="rect">
              <a:avLst/>
            </a:prstGeom>
            <a:noFill/>
            <a:ln w="9525">
              <a:noFill/>
              <a:miter lim="800000"/>
              <a:headEnd/>
              <a:tailEnd/>
            </a:ln>
            <a:effectLst/>
          </p:spPr>
          <p:txBody>
            <a:bodyPr>
              <a:spAutoFit/>
            </a:bodyPr>
            <a:lstStyle/>
            <a:p>
              <a:pPr marL="231775" indent="-231775">
                <a:spcBef>
                  <a:spcPct val="50000"/>
                </a:spcBef>
                <a:buFontTx/>
                <a:buChar char="•"/>
              </a:pPr>
              <a:r>
                <a:rPr lang="en-US" dirty="0"/>
                <a:t>Center of gravity </a:t>
              </a:r>
              <a:r>
                <a:rPr lang="en-US" i="1" dirty="0"/>
                <a:t>G</a:t>
              </a:r>
              <a:endParaRPr lang="en-US" dirty="0"/>
            </a:p>
          </p:txBody>
        </p:sp>
        <p:graphicFrame>
          <p:nvGraphicFramePr>
            <p:cNvPr id="21509" name="Object 5"/>
            <p:cNvGraphicFramePr>
              <a:graphicFrameLocks noChangeAspect="1"/>
            </p:cNvGraphicFramePr>
            <p:nvPr/>
          </p:nvGraphicFramePr>
          <p:xfrm>
            <a:off x="722" y="2542"/>
            <a:ext cx="1280" cy="208"/>
          </p:xfrm>
          <a:graphic>
            <a:graphicData uri="http://schemas.openxmlformats.org/presentationml/2006/ole">
              <mc:AlternateContent xmlns:mc="http://schemas.openxmlformats.org/markup-compatibility/2006">
                <mc:Choice xmlns:v="urn:schemas-microsoft-com:vml" Requires="v">
                  <p:oleObj spid="_x0000_s44083" name="Equation" r:id="rId4" imgW="2031840" imgH="330120" progId="Equation.3">
                    <p:embed/>
                  </p:oleObj>
                </mc:Choice>
                <mc:Fallback>
                  <p:oleObj name="Equation" r:id="rId4" imgW="2031840" imgH="330120" progId="Equation.3">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 y="2542"/>
                          <a:ext cx="1280" cy="2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11" name="Object 7"/>
            <p:cNvGraphicFramePr>
              <a:graphicFrameLocks noChangeAspect="1"/>
            </p:cNvGraphicFramePr>
            <p:nvPr/>
          </p:nvGraphicFramePr>
          <p:xfrm>
            <a:off x="359" y="2965"/>
            <a:ext cx="1912" cy="480"/>
          </p:xfrm>
          <a:graphic>
            <a:graphicData uri="http://schemas.openxmlformats.org/presentationml/2006/ole">
              <mc:AlternateContent xmlns:mc="http://schemas.openxmlformats.org/markup-compatibility/2006">
                <mc:Choice xmlns:v="urn:schemas-microsoft-com:vml" Requires="v">
                  <p:oleObj spid="_x0000_s44084" name="Equation" r:id="rId6" imgW="3035160" imgH="761760" progId="Equation.3">
                    <p:embed/>
                  </p:oleObj>
                </mc:Choice>
                <mc:Fallback>
                  <p:oleObj name="Equation" r:id="rId6" imgW="3035160" imgH="761760" progId="Equation.3">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 y="2965"/>
                          <a:ext cx="1912" cy="4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12" name="Object 8"/>
            <p:cNvGraphicFramePr>
              <a:graphicFrameLocks noChangeAspect="1"/>
            </p:cNvGraphicFramePr>
            <p:nvPr/>
          </p:nvGraphicFramePr>
          <p:xfrm>
            <a:off x="395" y="3632"/>
            <a:ext cx="1824" cy="224"/>
          </p:xfrm>
          <a:graphic>
            <a:graphicData uri="http://schemas.openxmlformats.org/presentationml/2006/ole">
              <mc:AlternateContent xmlns:mc="http://schemas.openxmlformats.org/markup-compatibility/2006">
                <mc:Choice xmlns:v="urn:schemas-microsoft-com:vml" Requires="v">
                  <p:oleObj spid="_x0000_s44085" name="Equation" r:id="rId8" imgW="2895480" imgH="355320" progId="Equation.3">
                    <p:embed/>
                  </p:oleObj>
                </mc:Choice>
                <mc:Fallback>
                  <p:oleObj name="Equation" r:id="rId8" imgW="2895480" imgH="355320" progId="Equation.3">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 y="3632"/>
                          <a:ext cx="1824" cy="2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16"/>
          <p:cNvGrpSpPr>
            <a:grpSpLocks/>
          </p:cNvGrpSpPr>
          <p:nvPr/>
        </p:nvGrpSpPr>
        <p:grpSpPr bwMode="auto">
          <a:xfrm>
            <a:off x="4197350" y="3429000"/>
            <a:ext cx="4946650" cy="1103313"/>
            <a:chOff x="2644" y="2457"/>
            <a:chExt cx="3116" cy="695"/>
          </a:xfrm>
        </p:grpSpPr>
        <p:sp>
          <p:nvSpPr>
            <p:cNvPr id="21513" name="Text Box 9"/>
            <p:cNvSpPr txBox="1">
              <a:spLocks noChangeArrowheads="1"/>
            </p:cNvSpPr>
            <p:nvPr/>
          </p:nvSpPr>
          <p:spPr bwMode="auto">
            <a:xfrm>
              <a:off x="2644" y="2457"/>
              <a:ext cx="3116" cy="250"/>
            </a:xfrm>
            <a:prstGeom prst="rect">
              <a:avLst/>
            </a:prstGeom>
            <a:noFill/>
            <a:ln w="9525">
              <a:noFill/>
              <a:miter lim="800000"/>
              <a:headEnd/>
              <a:tailEnd/>
            </a:ln>
            <a:effectLst/>
          </p:spPr>
          <p:txBody>
            <a:bodyPr>
              <a:spAutoFit/>
            </a:bodyPr>
            <a:lstStyle/>
            <a:p>
              <a:pPr marL="231775" indent="-231775">
                <a:spcBef>
                  <a:spcPct val="50000"/>
                </a:spcBef>
                <a:buFontTx/>
                <a:buChar char="•"/>
              </a:pPr>
              <a:r>
                <a:rPr lang="en-US" dirty="0"/>
                <a:t>Results are independent of body orientation,</a:t>
              </a:r>
            </a:p>
          </p:txBody>
        </p:sp>
        <p:graphicFrame>
          <p:nvGraphicFramePr>
            <p:cNvPr id="21514" name="Object 10"/>
            <p:cNvGraphicFramePr>
              <a:graphicFrameLocks noChangeAspect="1"/>
            </p:cNvGraphicFramePr>
            <p:nvPr/>
          </p:nvGraphicFramePr>
          <p:xfrm>
            <a:off x="2784" y="2928"/>
            <a:ext cx="2736" cy="224"/>
          </p:xfrm>
          <a:graphic>
            <a:graphicData uri="http://schemas.openxmlformats.org/presentationml/2006/ole">
              <mc:AlternateContent xmlns:mc="http://schemas.openxmlformats.org/markup-compatibility/2006">
                <mc:Choice xmlns:v="urn:schemas-microsoft-com:vml" Requires="v">
                  <p:oleObj spid="_x0000_s44086" name="Equation" r:id="rId10" imgW="4343400" imgH="355320" progId="Equation.3">
                    <p:embed/>
                  </p:oleObj>
                </mc:Choice>
                <mc:Fallback>
                  <p:oleObj name="Equation" r:id="rId10" imgW="4343400" imgH="355320" progId="Equation.3">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84" y="2928"/>
                          <a:ext cx="2736" cy="2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oup 17"/>
          <p:cNvGrpSpPr>
            <a:grpSpLocks/>
          </p:cNvGrpSpPr>
          <p:nvPr/>
        </p:nvGrpSpPr>
        <p:grpSpPr bwMode="auto">
          <a:xfrm>
            <a:off x="4267200" y="4495800"/>
            <a:ext cx="4611687" cy="1298575"/>
            <a:chOff x="2685" y="3075"/>
            <a:chExt cx="2905" cy="818"/>
          </a:xfrm>
        </p:grpSpPr>
        <p:graphicFrame>
          <p:nvGraphicFramePr>
            <p:cNvPr id="21515" name="Object 11"/>
            <p:cNvGraphicFramePr>
              <a:graphicFrameLocks noChangeAspect="1"/>
            </p:cNvGraphicFramePr>
            <p:nvPr/>
          </p:nvGraphicFramePr>
          <p:xfrm>
            <a:off x="2880" y="3669"/>
            <a:ext cx="2528" cy="224"/>
          </p:xfrm>
          <a:graphic>
            <a:graphicData uri="http://schemas.openxmlformats.org/presentationml/2006/ole">
              <mc:AlternateContent xmlns:mc="http://schemas.openxmlformats.org/markup-compatibility/2006">
                <mc:Choice xmlns:v="urn:schemas-microsoft-com:vml" Requires="v">
                  <p:oleObj spid="_x0000_s44087" name="Equation" r:id="rId12" imgW="4012920" imgH="355320" progId="Equation.3">
                    <p:embed/>
                  </p:oleObj>
                </mc:Choice>
                <mc:Fallback>
                  <p:oleObj name="Equation" r:id="rId12" imgW="4012920" imgH="355320" progId="Equation.3">
                    <p:embed/>
                    <p:pic>
                      <p:nvPicPr>
                        <p:cNvPr id="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80" y="3669"/>
                          <a:ext cx="2528" cy="2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16" name="Object 12"/>
            <p:cNvGraphicFramePr>
              <a:graphicFrameLocks noChangeAspect="1"/>
            </p:cNvGraphicFramePr>
            <p:nvPr/>
          </p:nvGraphicFramePr>
          <p:xfrm>
            <a:off x="2880" y="3397"/>
            <a:ext cx="1600" cy="192"/>
          </p:xfrm>
          <a:graphic>
            <a:graphicData uri="http://schemas.openxmlformats.org/presentationml/2006/ole">
              <mc:AlternateContent xmlns:mc="http://schemas.openxmlformats.org/markup-compatibility/2006">
                <mc:Choice xmlns:v="urn:schemas-microsoft-com:vml" Requires="v">
                  <p:oleObj spid="_x0000_s44088" name="Equation" r:id="rId14" imgW="2539800" imgH="304560" progId="Equation.3">
                    <p:embed/>
                  </p:oleObj>
                </mc:Choice>
                <mc:Fallback>
                  <p:oleObj name="Equation" r:id="rId14" imgW="2539800" imgH="304560" progId="Equation.3">
                    <p:embed/>
                    <p:pic>
                      <p:nvPicPr>
                        <p:cNvPr id="0"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80" y="3397"/>
                          <a:ext cx="1600"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9" name="Text Box 15"/>
            <p:cNvSpPr txBox="1">
              <a:spLocks noChangeArrowheads="1"/>
            </p:cNvSpPr>
            <p:nvPr/>
          </p:nvSpPr>
          <p:spPr bwMode="auto">
            <a:xfrm>
              <a:off x="2685" y="3075"/>
              <a:ext cx="2905" cy="250"/>
            </a:xfrm>
            <a:prstGeom prst="rect">
              <a:avLst/>
            </a:prstGeom>
            <a:noFill/>
            <a:ln w="9525">
              <a:noFill/>
              <a:miter lim="800000"/>
              <a:headEnd/>
              <a:tailEnd/>
            </a:ln>
            <a:effectLst/>
          </p:spPr>
          <p:txBody>
            <a:bodyPr>
              <a:spAutoFit/>
            </a:bodyPr>
            <a:lstStyle/>
            <a:p>
              <a:pPr marL="231775" indent="-231775">
                <a:spcBef>
                  <a:spcPct val="50000"/>
                </a:spcBef>
                <a:buFontTx/>
                <a:buChar char="•"/>
              </a:pPr>
              <a:r>
                <a:rPr lang="en-US" dirty="0"/>
                <a:t>For homogeneous bodies,</a:t>
              </a:r>
            </a:p>
          </p:txBody>
        </p:sp>
      </p:grpSp>
      <p:sp>
        <p:nvSpPr>
          <p:cNvPr id="17" name="Slide Number Placeholder 16"/>
          <p:cNvSpPr>
            <a:spLocks noGrp="1"/>
          </p:cNvSpPr>
          <p:nvPr>
            <p:ph type="sldNum" sz="quarter" idx="12"/>
          </p:nvPr>
        </p:nvSpPr>
        <p:spPr/>
        <p:txBody>
          <a:bodyPr/>
          <a:lstStyle/>
          <a:p>
            <a:pPr>
              <a:defRPr/>
            </a:pPr>
            <a:fld id="{858847E1-9FAF-4190-AF2C-2466D58E515B}" type="slidenum">
              <a:rPr lang="en-US" smtClean="0"/>
              <a:pPr>
                <a:defRPr/>
              </a:pPr>
              <a:t>28</a:t>
            </a:fld>
            <a:endParaRPr lang="en-US"/>
          </a:p>
        </p:txBody>
      </p:sp>
      <p:sp>
        <p:nvSpPr>
          <p:cNvPr id="19" name="Text Box 2"/>
          <p:cNvSpPr txBox="1">
            <a:spLocks noChangeArrowheads="1"/>
          </p:cNvSpPr>
          <p:nvPr/>
        </p:nvSpPr>
        <p:spPr bwMode="auto">
          <a:xfrm>
            <a:off x="0" y="0"/>
            <a:ext cx="4876800" cy="52322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spcBef>
                <a:spcPct val="50000"/>
              </a:spcBef>
              <a:defRPr/>
            </a:pPr>
            <a:r>
              <a:rPr lang="en-US" sz="2800" b="1" dirty="0" smtClean="0">
                <a:solidFill>
                  <a:srgbClr val="C00000"/>
                </a:solidFill>
              </a:rPr>
              <a:t>Center of Gravity of a 3D Body</a:t>
            </a:r>
            <a:endParaRPr lang="en-US" sz="2800" dirty="0">
              <a:solidFill>
                <a:srgbClr val="C00000"/>
              </a:solidFill>
            </a:endParaRPr>
          </a:p>
        </p:txBody>
      </p:sp>
      <p:graphicFrame>
        <p:nvGraphicFramePr>
          <p:cNvPr id="44040" name="Object 8"/>
          <p:cNvGraphicFramePr>
            <a:graphicFrameLocks noChangeAspect="1"/>
          </p:cNvGraphicFramePr>
          <p:nvPr/>
        </p:nvGraphicFramePr>
        <p:xfrm>
          <a:off x="3962400" y="5867400"/>
          <a:ext cx="4272978" cy="990600"/>
        </p:xfrm>
        <a:graphic>
          <a:graphicData uri="http://schemas.openxmlformats.org/presentationml/2006/ole">
            <mc:AlternateContent xmlns:mc="http://schemas.openxmlformats.org/markup-compatibility/2006">
              <mc:Choice xmlns:v="urn:schemas-microsoft-com:vml" Requires="v">
                <p:oleObj spid="_x0000_s44089" name="Equation" r:id="rId16" imgW="2412720" imgH="558720" progId="Equation.3">
                  <p:embed/>
                </p:oleObj>
              </mc:Choice>
              <mc:Fallback>
                <p:oleObj name="Equation" r:id="rId16" imgW="2412720" imgH="558720" progId="Equation.3">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62400" y="5867400"/>
                        <a:ext cx="4272978" cy="990600"/>
                      </a:xfrm>
                      <a:prstGeom prst="rect">
                        <a:avLst/>
                      </a:prstGeom>
                      <a:noFill/>
                      <a:ln w="31750">
                        <a:solidFill>
                          <a:schemeClr val="hlink"/>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C:\DOCUME~1\WALTOL~1\LOCALS~1\Temp\\msotw9_temp0.jpg"/>
          <p:cNvPicPr>
            <a:picLocks noChangeAspect="1" noChangeArrowheads="1"/>
          </p:cNvPicPr>
          <p:nvPr/>
        </p:nvPicPr>
        <p:blipFill>
          <a:blip r:embed="rId2" cstate="print"/>
          <a:srcRect/>
          <a:stretch>
            <a:fillRect/>
          </a:stretch>
        </p:blipFill>
        <p:spPr bwMode="auto">
          <a:xfrm>
            <a:off x="1447800" y="666584"/>
            <a:ext cx="5562600" cy="6191416"/>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pPr>
              <a:defRPr/>
            </a:pPr>
            <a:fld id="{858847E1-9FAF-4190-AF2C-2466D58E515B}" type="slidenum">
              <a:rPr lang="en-US" smtClean="0"/>
              <a:pPr>
                <a:defRPr/>
              </a:pPr>
              <a:t>29</a:t>
            </a:fld>
            <a:endParaRPr lang="en-US"/>
          </a:p>
        </p:txBody>
      </p:sp>
      <p:sp>
        <p:nvSpPr>
          <p:cNvPr id="7" name="Text Box 2"/>
          <p:cNvSpPr txBox="1">
            <a:spLocks noChangeArrowheads="1"/>
          </p:cNvSpPr>
          <p:nvPr/>
        </p:nvSpPr>
        <p:spPr bwMode="auto">
          <a:xfrm>
            <a:off x="0" y="0"/>
            <a:ext cx="6172200" cy="52322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spcBef>
                <a:spcPct val="50000"/>
              </a:spcBef>
              <a:defRPr/>
            </a:pPr>
            <a:r>
              <a:rPr lang="en-US" sz="2800" b="1" dirty="0" smtClean="0">
                <a:solidFill>
                  <a:srgbClr val="C00000"/>
                </a:solidFill>
              </a:rPr>
              <a:t>Centroids of Common 3D Shapes</a:t>
            </a:r>
            <a:endParaRPr lang="en-US" sz="2800" dirty="0">
              <a:solidFill>
                <a:srgbClr val="C00000"/>
              </a:solidFill>
            </a:endParaRPr>
          </a:p>
        </p:txBody>
      </p:sp>
    </p:spTree>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7"/>
          <p:cNvSpPr txBox="1">
            <a:spLocks noChangeArrowheads="1"/>
          </p:cNvSpPr>
          <p:nvPr/>
        </p:nvSpPr>
        <p:spPr bwMode="auto">
          <a:xfrm>
            <a:off x="0" y="0"/>
            <a:ext cx="5334000" cy="523220"/>
          </a:xfrm>
          <a:prstGeom prst="rect">
            <a:avLst/>
          </a:prstGeom>
          <a:ln>
            <a:headEnd/>
            <a:tailEnd/>
          </a:ln>
        </p:spPr>
        <p:style>
          <a:lnRef idx="1">
            <a:schemeClr val="dk1"/>
          </a:lnRef>
          <a:fillRef idx="2">
            <a:schemeClr val="dk1"/>
          </a:fillRef>
          <a:effectRef idx="1">
            <a:schemeClr val="dk1"/>
          </a:effectRef>
          <a:fontRef idx="minor">
            <a:schemeClr val="dk1"/>
          </a:fontRef>
        </p:style>
        <p:txBody>
          <a:bodyPr>
            <a:spAutoFit/>
          </a:bodyPr>
          <a:lstStyle/>
          <a:p>
            <a:pPr algn="ctr">
              <a:spcBef>
                <a:spcPct val="50000"/>
              </a:spcBef>
              <a:defRPr/>
            </a:pPr>
            <a:r>
              <a:rPr lang="en-US" sz="2800" b="1" dirty="0">
                <a:solidFill>
                  <a:srgbClr val="C00000"/>
                </a:solidFill>
              </a:rPr>
              <a:t>APPLICATIONS </a:t>
            </a:r>
            <a:r>
              <a:rPr lang="en-US" sz="2800" dirty="0">
                <a:solidFill>
                  <a:srgbClr val="C00000"/>
                </a:solidFill>
              </a:rPr>
              <a:t>(continued)</a:t>
            </a:r>
          </a:p>
        </p:txBody>
      </p:sp>
      <p:sp>
        <p:nvSpPr>
          <p:cNvPr id="13337" name="Text Box 25"/>
          <p:cNvSpPr txBox="1">
            <a:spLocks noChangeArrowheads="1"/>
          </p:cNvSpPr>
          <p:nvPr/>
        </p:nvSpPr>
        <p:spPr bwMode="auto">
          <a:xfrm>
            <a:off x="304800" y="4953000"/>
            <a:ext cx="8077200" cy="830263"/>
          </a:xfrm>
          <a:prstGeom prst="rect">
            <a:avLst/>
          </a:prstGeom>
          <a:noFill/>
          <a:ln w="9525">
            <a:noFill/>
            <a:miter lim="800000"/>
            <a:headEnd/>
            <a:tailEnd/>
          </a:ln>
        </p:spPr>
        <p:txBody>
          <a:bodyPr>
            <a:spAutoFit/>
          </a:bodyPr>
          <a:lstStyle/>
          <a:p>
            <a:pPr>
              <a:spcBef>
                <a:spcPct val="50000"/>
              </a:spcBef>
            </a:pPr>
            <a:r>
              <a:rPr lang="en-US" sz="2400" dirty="0"/>
              <a:t>One of the important factors in determining its stability is the SUV’s </a:t>
            </a:r>
            <a:r>
              <a:rPr lang="en-US" sz="2400" b="1" u="sng" dirty="0">
                <a:solidFill>
                  <a:schemeClr val="hlink"/>
                </a:solidFill>
              </a:rPr>
              <a:t>center of mass</a:t>
            </a:r>
            <a:r>
              <a:rPr lang="en-US" sz="2400" dirty="0"/>
              <a:t>. </a:t>
            </a:r>
          </a:p>
        </p:txBody>
      </p:sp>
      <p:sp>
        <p:nvSpPr>
          <p:cNvPr id="13338" name="Text Box 26"/>
          <p:cNvSpPr txBox="1">
            <a:spLocks noChangeArrowheads="1"/>
          </p:cNvSpPr>
          <p:nvPr/>
        </p:nvSpPr>
        <p:spPr bwMode="auto">
          <a:xfrm>
            <a:off x="304800" y="5791200"/>
            <a:ext cx="7848600" cy="457200"/>
          </a:xfrm>
          <a:prstGeom prst="rect">
            <a:avLst/>
          </a:prstGeom>
          <a:noFill/>
          <a:ln w="9525">
            <a:noFill/>
            <a:miter lim="800000"/>
            <a:headEnd/>
            <a:tailEnd/>
          </a:ln>
        </p:spPr>
        <p:txBody>
          <a:bodyPr>
            <a:spAutoFit/>
          </a:bodyPr>
          <a:lstStyle/>
          <a:p>
            <a:pPr>
              <a:spcBef>
                <a:spcPct val="50000"/>
              </a:spcBef>
            </a:pPr>
            <a:r>
              <a:rPr lang="en-US" sz="2400" dirty="0"/>
              <a:t>Should it be higher or lower to make a SUV more stable?</a:t>
            </a:r>
            <a:endParaRPr lang="en-US" dirty="0"/>
          </a:p>
        </p:txBody>
      </p:sp>
      <p:sp>
        <p:nvSpPr>
          <p:cNvPr id="13340" name="Text Box 28"/>
          <p:cNvSpPr txBox="1">
            <a:spLocks noChangeArrowheads="1"/>
          </p:cNvSpPr>
          <p:nvPr/>
        </p:nvSpPr>
        <p:spPr bwMode="auto">
          <a:xfrm>
            <a:off x="304800" y="6248400"/>
            <a:ext cx="8382000" cy="461963"/>
          </a:xfrm>
          <a:prstGeom prst="rect">
            <a:avLst/>
          </a:prstGeom>
          <a:noFill/>
          <a:ln w="9525">
            <a:noFill/>
            <a:miter lim="800000"/>
            <a:headEnd/>
            <a:tailEnd/>
          </a:ln>
        </p:spPr>
        <p:txBody>
          <a:bodyPr>
            <a:spAutoFit/>
          </a:bodyPr>
          <a:lstStyle/>
          <a:p>
            <a:pPr>
              <a:spcBef>
                <a:spcPct val="50000"/>
              </a:spcBef>
            </a:pPr>
            <a:r>
              <a:rPr lang="en-US" sz="2400" dirty="0"/>
              <a:t>How do you determine the location of the SUV’s center of mass?</a:t>
            </a:r>
            <a:endParaRPr lang="en-US" dirty="0"/>
          </a:p>
        </p:txBody>
      </p:sp>
      <p:sp>
        <p:nvSpPr>
          <p:cNvPr id="4105" name="Text Box 21"/>
          <p:cNvSpPr txBox="1">
            <a:spLocks noChangeArrowheads="1"/>
          </p:cNvSpPr>
          <p:nvPr/>
        </p:nvSpPr>
        <p:spPr bwMode="auto">
          <a:xfrm>
            <a:off x="304800" y="4114800"/>
            <a:ext cx="8382000" cy="830263"/>
          </a:xfrm>
          <a:prstGeom prst="rect">
            <a:avLst/>
          </a:prstGeom>
          <a:noFill/>
          <a:ln w="9525">
            <a:noFill/>
            <a:miter lim="800000"/>
            <a:headEnd/>
            <a:tailEnd/>
          </a:ln>
        </p:spPr>
        <p:txBody>
          <a:bodyPr>
            <a:spAutoFit/>
          </a:bodyPr>
          <a:lstStyle/>
          <a:p>
            <a:pPr>
              <a:spcBef>
                <a:spcPct val="50000"/>
              </a:spcBef>
            </a:pPr>
            <a:r>
              <a:rPr lang="en-US" sz="2400" dirty="0"/>
              <a:t>One concern about a sport utility vehicle (SUV) is that it might tip over while taking a sharp turn.</a:t>
            </a:r>
          </a:p>
        </p:txBody>
      </p:sp>
      <p:pic>
        <p:nvPicPr>
          <p:cNvPr id="4106" name="Picture 11" descr="CH 9 SUV"/>
          <p:cNvPicPr>
            <a:picLocks noChangeAspect="1" noChangeArrowheads="1"/>
          </p:cNvPicPr>
          <p:nvPr/>
        </p:nvPicPr>
        <p:blipFill>
          <a:blip r:embed="rId3" cstate="print"/>
          <a:srcRect/>
          <a:stretch>
            <a:fillRect/>
          </a:stretch>
        </p:blipFill>
        <p:spPr bwMode="auto">
          <a:xfrm>
            <a:off x="838200" y="685799"/>
            <a:ext cx="6096000" cy="3408267"/>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E3369872-AEB1-429A-A4D3-4A0A4C502CAA}" type="slidenum">
              <a:rPr lang="en-US" smtClean="0"/>
              <a:pPr>
                <a:defRPr/>
              </a:pPr>
              <a:t>3</a:t>
            </a:fld>
            <a:endParaRPr lang="en-US"/>
          </a:p>
        </p:txBody>
      </p:sp>
    </p:spTree>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5" name="Picture 5" descr="C:\DOCUME~1\WALTOL~1\LOCALS~1\Temp\\msotw9_temp0.jpg"/>
          <p:cNvPicPr>
            <a:picLocks noChangeAspect="1" noChangeArrowheads="1"/>
          </p:cNvPicPr>
          <p:nvPr/>
        </p:nvPicPr>
        <p:blipFill>
          <a:blip r:embed="rId2" cstate="print"/>
          <a:srcRect/>
          <a:stretch>
            <a:fillRect/>
          </a:stretch>
        </p:blipFill>
        <p:spPr bwMode="auto">
          <a:xfrm>
            <a:off x="990600" y="838200"/>
            <a:ext cx="6610842" cy="434340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pPr>
              <a:defRPr/>
            </a:pPr>
            <a:fld id="{858847E1-9FAF-4190-AF2C-2466D58E515B}" type="slidenum">
              <a:rPr lang="en-US" smtClean="0"/>
              <a:pPr>
                <a:defRPr/>
              </a:pPr>
              <a:t>30</a:t>
            </a:fld>
            <a:endParaRPr lang="en-US"/>
          </a:p>
        </p:txBody>
      </p:sp>
      <p:sp>
        <p:nvSpPr>
          <p:cNvPr id="7" name="Text Box 2"/>
          <p:cNvSpPr txBox="1">
            <a:spLocks noChangeArrowheads="1"/>
          </p:cNvSpPr>
          <p:nvPr/>
        </p:nvSpPr>
        <p:spPr bwMode="auto">
          <a:xfrm>
            <a:off x="0" y="0"/>
            <a:ext cx="7162800" cy="52322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spcBef>
                <a:spcPct val="50000"/>
              </a:spcBef>
              <a:defRPr/>
            </a:pPr>
            <a:r>
              <a:rPr lang="en-US" sz="2800" b="1" dirty="0" smtClean="0">
                <a:solidFill>
                  <a:srgbClr val="C00000"/>
                </a:solidFill>
              </a:rPr>
              <a:t>Centroids of Common 3D Shapes (continued)</a:t>
            </a:r>
            <a:endParaRPr lang="en-US" sz="2800" dirty="0">
              <a:solidFill>
                <a:srgbClr val="C00000"/>
              </a:solidFill>
            </a:endParaRPr>
          </a:p>
        </p:txBody>
      </p:sp>
    </p:spTree>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5" descr="C:\DOCUME~1\WALTOL~1\LOCALS~1\Temp\\msotw9_temp0.jpg"/>
          <p:cNvPicPr>
            <a:picLocks noChangeAspect="1" noChangeArrowheads="1"/>
          </p:cNvPicPr>
          <p:nvPr/>
        </p:nvPicPr>
        <p:blipFill>
          <a:blip r:embed="rId3" cstate="print"/>
          <a:srcRect/>
          <a:stretch>
            <a:fillRect/>
          </a:stretch>
        </p:blipFill>
        <p:spPr bwMode="auto">
          <a:xfrm>
            <a:off x="-1" y="609600"/>
            <a:ext cx="4197245" cy="3657600"/>
          </a:xfrm>
          <a:prstGeom prst="rect">
            <a:avLst/>
          </a:prstGeom>
          <a:noFill/>
          <a:ln w="9525">
            <a:noFill/>
            <a:miter lim="800000"/>
            <a:headEnd/>
            <a:tailEnd/>
          </a:ln>
          <a:effectLst/>
        </p:spPr>
      </p:pic>
      <p:pic>
        <p:nvPicPr>
          <p:cNvPr id="22534" name="Picture 6" descr="C:\DOCUME~1\WALTOL~1\LOCALS~1\Temp\\msotw9_temp0.jpg"/>
          <p:cNvPicPr>
            <a:picLocks noChangeAspect="1" noChangeArrowheads="1"/>
          </p:cNvPicPr>
          <p:nvPr/>
        </p:nvPicPr>
        <p:blipFill>
          <a:blip r:embed="rId4" cstate="print"/>
          <a:srcRect/>
          <a:stretch>
            <a:fillRect/>
          </a:stretch>
        </p:blipFill>
        <p:spPr bwMode="auto">
          <a:xfrm>
            <a:off x="0" y="4419600"/>
            <a:ext cx="3891948" cy="2438400"/>
          </a:xfrm>
          <a:prstGeom prst="rect">
            <a:avLst/>
          </a:prstGeom>
          <a:noFill/>
          <a:ln w="9525">
            <a:noFill/>
            <a:miter lim="800000"/>
            <a:headEnd/>
            <a:tailEnd/>
          </a:ln>
          <a:effectLst/>
        </p:spPr>
      </p:pic>
      <p:sp>
        <p:nvSpPr>
          <p:cNvPr id="22535" name="Text Box 7"/>
          <p:cNvSpPr txBox="1">
            <a:spLocks noChangeArrowheads="1"/>
          </p:cNvSpPr>
          <p:nvPr/>
        </p:nvSpPr>
        <p:spPr bwMode="auto">
          <a:xfrm>
            <a:off x="4056063" y="1327150"/>
            <a:ext cx="4727575" cy="396875"/>
          </a:xfrm>
          <a:prstGeom prst="rect">
            <a:avLst/>
          </a:prstGeom>
          <a:noFill/>
          <a:ln w="9525">
            <a:noFill/>
            <a:miter lim="800000"/>
            <a:headEnd/>
            <a:tailEnd/>
          </a:ln>
          <a:effectLst/>
        </p:spPr>
        <p:txBody>
          <a:bodyPr>
            <a:spAutoFit/>
          </a:bodyPr>
          <a:lstStyle/>
          <a:p>
            <a:pPr>
              <a:spcBef>
                <a:spcPct val="50000"/>
              </a:spcBef>
            </a:pPr>
            <a:endParaRPr lang="en-US"/>
          </a:p>
        </p:txBody>
      </p:sp>
      <p:grpSp>
        <p:nvGrpSpPr>
          <p:cNvPr id="2" name="Group 13"/>
          <p:cNvGrpSpPr>
            <a:grpSpLocks/>
          </p:cNvGrpSpPr>
          <p:nvPr/>
        </p:nvGrpSpPr>
        <p:grpSpPr bwMode="auto">
          <a:xfrm>
            <a:off x="4038875" y="1119188"/>
            <a:ext cx="5105126" cy="1941513"/>
            <a:chOff x="1921" y="705"/>
            <a:chExt cx="3839" cy="1223"/>
          </a:xfrm>
        </p:grpSpPr>
        <p:sp>
          <p:nvSpPr>
            <p:cNvPr id="22536" name="Text Box 8"/>
            <p:cNvSpPr txBox="1">
              <a:spLocks noChangeArrowheads="1"/>
            </p:cNvSpPr>
            <p:nvPr/>
          </p:nvSpPr>
          <p:spPr bwMode="auto">
            <a:xfrm>
              <a:off x="2150" y="705"/>
              <a:ext cx="3610" cy="634"/>
            </a:xfrm>
            <a:prstGeom prst="rect">
              <a:avLst/>
            </a:prstGeom>
            <a:noFill/>
            <a:ln w="9525">
              <a:noFill/>
              <a:miter lim="800000"/>
              <a:headEnd/>
              <a:tailEnd/>
            </a:ln>
            <a:effectLst/>
          </p:spPr>
          <p:txBody>
            <a:bodyPr>
              <a:spAutoFit/>
            </a:bodyPr>
            <a:lstStyle/>
            <a:p>
              <a:pPr marL="231775" indent="-231775">
                <a:spcBef>
                  <a:spcPct val="50000"/>
                </a:spcBef>
                <a:buFontTx/>
                <a:buChar char="•"/>
              </a:pPr>
              <a:r>
                <a:rPr lang="en-US" dirty="0"/>
                <a:t>Moment of the total weight concentrated at the center of gravity G is equal to the sum of the moments of the weights of the component parts.</a:t>
              </a:r>
            </a:p>
          </p:txBody>
        </p:sp>
        <p:graphicFrame>
          <p:nvGraphicFramePr>
            <p:cNvPr id="65537" name="Object 1"/>
            <p:cNvGraphicFramePr>
              <a:graphicFrameLocks noChangeAspect="1"/>
            </p:cNvGraphicFramePr>
            <p:nvPr/>
          </p:nvGraphicFramePr>
          <p:xfrm>
            <a:off x="1921" y="1728"/>
            <a:ext cx="3304" cy="200"/>
          </p:xfrm>
          <a:graphic>
            <a:graphicData uri="http://schemas.openxmlformats.org/presentationml/2006/ole">
              <mc:AlternateContent xmlns:mc="http://schemas.openxmlformats.org/markup-compatibility/2006">
                <mc:Choice xmlns:v="urn:schemas-microsoft-com:vml" Requires="v">
                  <p:oleObj spid="_x0000_s45086" name="Equation" r:id="rId5" imgW="5244840" imgH="317160" progId="Equation.3">
                    <p:embed/>
                  </p:oleObj>
                </mc:Choice>
                <mc:Fallback>
                  <p:oleObj name="Equation" r:id="rId5" imgW="5244840" imgH="31716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1" y="1728"/>
                          <a:ext cx="3304" cy="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14"/>
          <p:cNvGrpSpPr>
            <a:grpSpLocks/>
          </p:cNvGrpSpPr>
          <p:nvPr/>
        </p:nvGrpSpPr>
        <p:grpSpPr bwMode="auto">
          <a:xfrm>
            <a:off x="3352800" y="4267200"/>
            <a:ext cx="5499100" cy="820738"/>
            <a:chOff x="2150" y="1898"/>
            <a:chExt cx="3464" cy="517"/>
          </a:xfrm>
        </p:grpSpPr>
        <p:sp>
          <p:nvSpPr>
            <p:cNvPr id="22539" name="Text Box 11"/>
            <p:cNvSpPr txBox="1">
              <a:spLocks noChangeArrowheads="1"/>
            </p:cNvSpPr>
            <p:nvPr/>
          </p:nvSpPr>
          <p:spPr bwMode="auto">
            <a:xfrm>
              <a:off x="2150" y="1898"/>
              <a:ext cx="3464" cy="250"/>
            </a:xfrm>
            <a:prstGeom prst="rect">
              <a:avLst/>
            </a:prstGeom>
            <a:noFill/>
            <a:ln w="9525">
              <a:noFill/>
              <a:miter lim="800000"/>
              <a:headEnd/>
              <a:tailEnd/>
            </a:ln>
            <a:effectLst/>
          </p:spPr>
          <p:txBody>
            <a:bodyPr>
              <a:spAutoFit/>
            </a:bodyPr>
            <a:lstStyle/>
            <a:p>
              <a:pPr marL="231775" indent="-231775">
                <a:spcBef>
                  <a:spcPct val="50000"/>
                </a:spcBef>
                <a:buFontTx/>
                <a:buChar char="•"/>
              </a:pPr>
              <a:r>
                <a:rPr lang="en-US" dirty="0"/>
                <a:t>For homogeneous bodies,</a:t>
              </a:r>
            </a:p>
          </p:txBody>
        </p:sp>
        <p:graphicFrame>
          <p:nvGraphicFramePr>
            <p:cNvPr id="65536" name="Object 0"/>
            <p:cNvGraphicFramePr>
              <a:graphicFrameLocks noChangeAspect="1"/>
            </p:cNvGraphicFramePr>
            <p:nvPr/>
          </p:nvGraphicFramePr>
          <p:xfrm>
            <a:off x="2390" y="2215"/>
            <a:ext cx="3096" cy="200"/>
          </p:xfrm>
          <a:graphic>
            <a:graphicData uri="http://schemas.openxmlformats.org/presentationml/2006/ole">
              <mc:AlternateContent xmlns:mc="http://schemas.openxmlformats.org/markup-compatibility/2006">
                <mc:Choice xmlns:v="urn:schemas-microsoft-com:vml" Requires="v">
                  <p:oleObj spid="_x0000_s45087" name="Equation" r:id="rId7" imgW="4914720" imgH="317160" progId="Equation.3">
                    <p:embed/>
                  </p:oleObj>
                </mc:Choice>
                <mc:Fallback>
                  <p:oleObj name="Equation" r:id="rId7" imgW="4914720" imgH="317160" progId="Equation.3">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90" y="2215"/>
                          <a:ext cx="3096" cy="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3" name="Slide Number Placeholder 12"/>
          <p:cNvSpPr>
            <a:spLocks noGrp="1"/>
          </p:cNvSpPr>
          <p:nvPr>
            <p:ph type="sldNum" sz="quarter" idx="12"/>
          </p:nvPr>
        </p:nvSpPr>
        <p:spPr/>
        <p:txBody>
          <a:bodyPr/>
          <a:lstStyle/>
          <a:p>
            <a:pPr>
              <a:defRPr/>
            </a:pPr>
            <a:fld id="{858847E1-9FAF-4190-AF2C-2466D58E515B}" type="slidenum">
              <a:rPr lang="en-US" smtClean="0"/>
              <a:pPr>
                <a:defRPr/>
              </a:pPr>
              <a:t>31</a:t>
            </a:fld>
            <a:endParaRPr lang="en-US"/>
          </a:p>
        </p:txBody>
      </p:sp>
      <p:sp>
        <p:nvSpPr>
          <p:cNvPr id="14" name="Text Box 2"/>
          <p:cNvSpPr txBox="1">
            <a:spLocks noChangeArrowheads="1"/>
          </p:cNvSpPr>
          <p:nvPr/>
        </p:nvSpPr>
        <p:spPr bwMode="auto">
          <a:xfrm>
            <a:off x="0" y="0"/>
            <a:ext cx="8382000" cy="52322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spcBef>
                <a:spcPct val="50000"/>
              </a:spcBef>
              <a:defRPr/>
            </a:pPr>
            <a:r>
              <a:rPr lang="en-US" sz="2800" b="1" dirty="0" smtClean="0">
                <a:solidFill>
                  <a:srgbClr val="C00000"/>
                </a:solidFill>
              </a:rPr>
              <a:t>Example:  Finding Centroids of Composite 3D Bodies</a:t>
            </a:r>
            <a:endParaRPr lang="en-US" sz="2800" dirty="0">
              <a:solidFill>
                <a:srgbClr val="C00000"/>
              </a:solidFill>
            </a:endParaRPr>
          </a:p>
        </p:txBody>
      </p:sp>
      <p:graphicFrame>
        <p:nvGraphicFramePr>
          <p:cNvPr id="45060" name="Object 4"/>
          <p:cNvGraphicFramePr>
            <a:graphicFrameLocks noChangeAspect="1"/>
          </p:cNvGraphicFramePr>
          <p:nvPr/>
        </p:nvGraphicFramePr>
        <p:xfrm>
          <a:off x="3767138" y="3276600"/>
          <a:ext cx="5133975" cy="862013"/>
        </p:xfrm>
        <a:graphic>
          <a:graphicData uri="http://schemas.openxmlformats.org/presentationml/2006/ole">
            <mc:AlternateContent xmlns:mc="http://schemas.openxmlformats.org/markup-compatibility/2006">
              <mc:Choice xmlns:v="urn:schemas-microsoft-com:vml" Requires="v">
                <p:oleObj spid="_x0000_s45088" name="Equation" r:id="rId9" imgW="2946240" imgH="495000" progId="Equation.3">
                  <p:embed/>
                </p:oleObj>
              </mc:Choice>
              <mc:Fallback>
                <p:oleObj name="Equation" r:id="rId9" imgW="2946240" imgH="495000" progId="Equation.3">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67138" y="3276600"/>
                        <a:ext cx="5133975" cy="862013"/>
                      </a:xfrm>
                      <a:prstGeom prst="rect">
                        <a:avLst/>
                      </a:prstGeom>
                      <a:noFill/>
                      <a:ln w="31750">
                        <a:solidFill>
                          <a:schemeClr val="hlink"/>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61" name="Object 5"/>
          <p:cNvGraphicFramePr>
            <a:graphicFrameLocks noChangeAspect="1"/>
          </p:cNvGraphicFramePr>
          <p:nvPr/>
        </p:nvGraphicFramePr>
        <p:xfrm>
          <a:off x="3867150" y="5257800"/>
          <a:ext cx="4933950" cy="862013"/>
        </p:xfrm>
        <a:graphic>
          <a:graphicData uri="http://schemas.openxmlformats.org/presentationml/2006/ole">
            <mc:AlternateContent xmlns:mc="http://schemas.openxmlformats.org/markup-compatibility/2006">
              <mc:Choice xmlns:v="urn:schemas-microsoft-com:vml" Requires="v">
                <p:oleObj spid="_x0000_s45089" name="Equation" r:id="rId11" imgW="2831760" imgH="495000" progId="Equation.3">
                  <p:embed/>
                </p:oleObj>
              </mc:Choice>
              <mc:Fallback>
                <p:oleObj name="Equation" r:id="rId11" imgW="2831760" imgH="495000" progId="Equation.3">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67150" y="5257800"/>
                        <a:ext cx="4933950" cy="862013"/>
                      </a:xfrm>
                      <a:prstGeom prst="rect">
                        <a:avLst/>
                      </a:prstGeom>
                      <a:noFill/>
                      <a:ln w="31750">
                        <a:solidFill>
                          <a:schemeClr val="hlink"/>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7" name="Picture 11" descr="D:\digital_content\chapt05\art_library\color_art_library\05_9495pr.jpg"/>
          <p:cNvPicPr>
            <a:picLocks noChangeAspect="1" noChangeArrowheads="1"/>
          </p:cNvPicPr>
          <p:nvPr/>
        </p:nvPicPr>
        <p:blipFill>
          <a:blip r:embed="rId2" cstate="print"/>
          <a:srcRect/>
          <a:stretch>
            <a:fillRect/>
          </a:stretch>
        </p:blipFill>
        <p:spPr bwMode="auto">
          <a:xfrm>
            <a:off x="228600" y="609600"/>
            <a:ext cx="5113530" cy="3886200"/>
          </a:xfrm>
          <a:prstGeom prst="rect">
            <a:avLst/>
          </a:prstGeom>
          <a:noFill/>
        </p:spPr>
      </p:pic>
      <p:sp>
        <p:nvSpPr>
          <p:cNvPr id="24588" name="Text Box 12"/>
          <p:cNvSpPr txBox="1">
            <a:spLocks noChangeArrowheads="1"/>
          </p:cNvSpPr>
          <p:nvPr/>
        </p:nvSpPr>
        <p:spPr bwMode="auto">
          <a:xfrm>
            <a:off x="5638800" y="609600"/>
            <a:ext cx="3505200" cy="1569660"/>
          </a:xfrm>
          <a:prstGeom prst="rect">
            <a:avLst/>
          </a:prstGeom>
          <a:noFill/>
          <a:ln w="9525">
            <a:noFill/>
            <a:miter lim="800000"/>
            <a:headEnd/>
            <a:tailEnd/>
          </a:ln>
          <a:effectLst/>
        </p:spPr>
        <p:txBody>
          <a:bodyPr wrap="square">
            <a:spAutoFit/>
          </a:bodyPr>
          <a:lstStyle/>
          <a:p>
            <a:r>
              <a:rPr lang="en-US" sz="2400" dirty="0"/>
              <a:t>For the machine element shown below, determine the x, y, and z coordinates of the center of gravity.</a:t>
            </a:r>
          </a:p>
        </p:txBody>
      </p:sp>
      <p:sp>
        <p:nvSpPr>
          <p:cNvPr id="6" name="Slide Number Placeholder 5"/>
          <p:cNvSpPr>
            <a:spLocks noGrp="1"/>
          </p:cNvSpPr>
          <p:nvPr>
            <p:ph type="sldNum" sz="quarter" idx="12"/>
          </p:nvPr>
        </p:nvSpPr>
        <p:spPr/>
        <p:txBody>
          <a:bodyPr/>
          <a:lstStyle/>
          <a:p>
            <a:pPr>
              <a:defRPr/>
            </a:pPr>
            <a:fld id="{858847E1-9FAF-4190-AF2C-2466D58E515B}" type="slidenum">
              <a:rPr lang="en-US" smtClean="0"/>
              <a:pPr>
                <a:defRPr/>
              </a:pPr>
              <a:t>32</a:t>
            </a:fld>
            <a:endParaRPr lang="en-US"/>
          </a:p>
        </p:txBody>
      </p:sp>
      <p:sp>
        <p:nvSpPr>
          <p:cNvPr id="8" name="Text Box 2"/>
          <p:cNvSpPr txBox="1">
            <a:spLocks noChangeArrowheads="1"/>
          </p:cNvSpPr>
          <p:nvPr/>
        </p:nvSpPr>
        <p:spPr bwMode="auto">
          <a:xfrm>
            <a:off x="0" y="0"/>
            <a:ext cx="8382000" cy="52322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spcBef>
                <a:spcPct val="50000"/>
              </a:spcBef>
              <a:defRPr/>
            </a:pPr>
            <a:r>
              <a:rPr lang="en-US" sz="2800" b="1" dirty="0" smtClean="0">
                <a:solidFill>
                  <a:srgbClr val="C00000"/>
                </a:solidFill>
              </a:rPr>
              <a:t>Example:  Finding Centroids of Composite 3D Bodies</a:t>
            </a:r>
            <a:endParaRPr lang="en-US" sz="2800" dirty="0">
              <a:solidFill>
                <a:srgbClr val="C00000"/>
              </a:solidFill>
            </a:endParaRPr>
          </a:p>
        </p:txBody>
      </p:sp>
      <p:sp>
        <p:nvSpPr>
          <p:cNvPr id="7" name="TextBox 6"/>
          <p:cNvSpPr txBox="1"/>
          <p:nvPr/>
        </p:nvSpPr>
        <p:spPr>
          <a:xfrm>
            <a:off x="152400" y="3505200"/>
            <a:ext cx="325730" cy="430887"/>
          </a:xfrm>
          <a:prstGeom prst="rect">
            <a:avLst/>
          </a:prstGeom>
          <a:solidFill>
            <a:schemeClr val="bg1"/>
          </a:solidFill>
        </p:spPr>
        <p:txBody>
          <a:bodyPr wrap="none" rtlCol="0">
            <a:spAutoFit/>
          </a:bodyPr>
          <a:lstStyle/>
          <a:p>
            <a:r>
              <a:rPr lang="en-US" dirty="0" smtClean="0"/>
              <a:t>x</a:t>
            </a:r>
            <a:endParaRPr lang="en-US" dirty="0"/>
          </a:p>
        </p:txBody>
      </p:sp>
      <p:sp>
        <p:nvSpPr>
          <p:cNvPr id="9" name="TextBox 8"/>
          <p:cNvSpPr txBox="1"/>
          <p:nvPr/>
        </p:nvSpPr>
        <p:spPr>
          <a:xfrm>
            <a:off x="5181600" y="3429000"/>
            <a:ext cx="325730" cy="430887"/>
          </a:xfrm>
          <a:prstGeom prst="rect">
            <a:avLst/>
          </a:prstGeom>
          <a:solidFill>
            <a:schemeClr val="bg1"/>
          </a:solidFill>
        </p:spPr>
        <p:txBody>
          <a:bodyPr wrap="none" rtlCol="0">
            <a:spAutoFit/>
          </a:bodyPr>
          <a:lstStyle/>
          <a:p>
            <a:r>
              <a:rPr lang="en-US" dirty="0" smtClean="0"/>
              <a:t>y</a:t>
            </a:r>
            <a:endParaRPr lang="en-US" dirty="0"/>
          </a:p>
        </p:txBody>
      </p:sp>
      <p:sp>
        <p:nvSpPr>
          <p:cNvPr id="10" name="TextBox 9"/>
          <p:cNvSpPr txBox="1"/>
          <p:nvPr/>
        </p:nvSpPr>
        <p:spPr>
          <a:xfrm>
            <a:off x="2667000" y="609600"/>
            <a:ext cx="309700" cy="430887"/>
          </a:xfrm>
          <a:prstGeom prst="rect">
            <a:avLst/>
          </a:prstGeom>
          <a:solidFill>
            <a:schemeClr val="bg1"/>
          </a:solidFill>
        </p:spPr>
        <p:txBody>
          <a:bodyPr wrap="none" rtlCol="0">
            <a:spAutoFit/>
          </a:bodyPr>
          <a:lstStyle/>
          <a:p>
            <a:r>
              <a:rPr lang="en-US" dirty="0" smtClean="0"/>
              <a:t>z</a:t>
            </a:r>
            <a:endParaRPr lang="en-US" dirty="0"/>
          </a:p>
        </p:txBody>
      </p:sp>
    </p:spTree>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3" name="Picture 13" descr="D:\Egr140\Images\P7-77BF.jpg"/>
          <p:cNvPicPr>
            <a:picLocks noChangeAspect="1" noChangeArrowheads="1"/>
          </p:cNvPicPr>
          <p:nvPr/>
        </p:nvPicPr>
        <p:blipFill>
          <a:blip r:embed="rId2" cstate="print"/>
          <a:srcRect l="8067" t="5263" r="5882" b="5263"/>
          <a:stretch>
            <a:fillRect/>
          </a:stretch>
        </p:blipFill>
        <p:spPr bwMode="auto">
          <a:xfrm>
            <a:off x="0" y="609600"/>
            <a:ext cx="4089352" cy="4343400"/>
          </a:xfrm>
          <a:prstGeom prst="rect">
            <a:avLst/>
          </a:prstGeom>
          <a:noFill/>
        </p:spPr>
      </p:pic>
      <p:sp>
        <p:nvSpPr>
          <p:cNvPr id="40974" name="Rectangle 14"/>
          <p:cNvSpPr>
            <a:spLocks noChangeArrowheads="1"/>
          </p:cNvSpPr>
          <p:nvPr/>
        </p:nvSpPr>
        <p:spPr bwMode="auto">
          <a:xfrm>
            <a:off x="4267200" y="685800"/>
            <a:ext cx="4876800" cy="914400"/>
          </a:xfrm>
          <a:prstGeom prst="rect">
            <a:avLst/>
          </a:prstGeom>
          <a:noFill/>
          <a:ln w="9525">
            <a:noFill/>
            <a:miter lim="800000"/>
            <a:headEnd/>
            <a:tailEnd/>
          </a:ln>
          <a:effectLst/>
        </p:spPr>
        <p:txBody>
          <a:bodyPr/>
          <a:lstStyle/>
          <a:p>
            <a:pPr>
              <a:spcBef>
                <a:spcPct val="20000"/>
              </a:spcBef>
              <a:tabLst>
                <a:tab pos="457200" algn="l"/>
              </a:tabLst>
            </a:pPr>
            <a:r>
              <a:rPr lang="en-US" sz="2400" dirty="0" smtClean="0"/>
              <a:t>Locate </a:t>
            </a:r>
            <a:r>
              <a:rPr lang="en-US" sz="2400" dirty="0"/>
              <a:t>the centroid of the volume shown below.</a:t>
            </a:r>
          </a:p>
        </p:txBody>
      </p:sp>
      <p:sp>
        <p:nvSpPr>
          <p:cNvPr id="6" name="Slide Number Placeholder 5"/>
          <p:cNvSpPr>
            <a:spLocks noGrp="1"/>
          </p:cNvSpPr>
          <p:nvPr>
            <p:ph type="sldNum" sz="quarter" idx="12"/>
          </p:nvPr>
        </p:nvSpPr>
        <p:spPr/>
        <p:txBody>
          <a:bodyPr/>
          <a:lstStyle/>
          <a:p>
            <a:pPr>
              <a:defRPr/>
            </a:pPr>
            <a:fld id="{858847E1-9FAF-4190-AF2C-2466D58E515B}" type="slidenum">
              <a:rPr lang="en-US" smtClean="0"/>
              <a:pPr>
                <a:defRPr/>
              </a:pPr>
              <a:t>33</a:t>
            </a:fld>
            <a:endParaRPr lang="en-US"/>
          </a:p>
        </p:txBody>
      </p:sp>
      <p:sp>
        <p:nvSpPr>
          <p:cNvPr id="7" name="Text Box 2"/>
          <p:cNvSpPr txBox="1">
            <a:spLocks noChangeArrowheads="1"/>
          </p:cNvSpPr>
          <p:nvPr/>
        </p:nvSpPr>
        <p:spPr bwMode="auto">
          <a:xfrm>
            <a:off x="0" y="0"/>
            <a:ext cx="8382000" cy="52322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spcBef>
                <a:spcPct val="50000"/>
              </a:spcBef>
              <a:defRPr/>
            </a:pPr>
            <a:r>
              <a:rPr lang="en-US" sz="2800" b="1" dirty="0" smtClean="0">
                <a:solidFill>
                  <a:srgbClr val="C00000"/>
                </a:solidFill>
              </a:rPr>
              <a:t>Example:  Finding Centroids of Composite 3D Bodies</a:t>
            </a:r>
            <a:endParaRPr lang="en-US" sz="2800" dirty="0">
              <a:solidFill>
                <a:srgbClr val="C00000"/>
              </a:solidFill>
            </a:endParaRPr>
          </a:p>
        </p:txBody>
      </p:sp>
    </p:spTree>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5"/>
          <p:cNvSpPr>
            <a:spLocks noChangeArrowheads="1"/>
          </p:cNvSpPr>
          <p:nvPr/>
        </p:nvSpPr>
        <p:spPr bwMode="auto">
          <a:xfrm>
            <a:off x="0" y="609600"/>
            <a:ext cx="8610600" cy="1371600"/>
          </a:xfrm>
          <a:prstGeom prst="rect">
            <a:avLst/>
          </a:prstGeom>
          <a:noFill/>
          <a:ln w="9525">
            <a:noFill/>
            <a:miter lim="800000"/>
            <a:headEnd/>
            <a:tailEnd/>
          </a:ln>
          <a:effectLst/>
        </p:spPr>
        <p:txBody>
          <a:bodyPr/>
          <a:lstStyle/>
          <a:p>
            <a:pPr>
              <a:lnSpc>
                <a:spcPct val="80000"/>
              </a:lnSpc>
              <a:spcBef>
                <a:spcPct val="20000"/>
              </a:spcBef>
              <a:tabLst>
                <a:tab pos="457200" algn="l"/>
              </a:tabLst>
            </a:pPr>
            <a:r>
              <a:rPr lang="en-US" sz="2000" dirty="0" smtClean="0">
                <a:solidFill>
                  <a:srgbClr val="0000FF"/>
                </a:solidFill>
              </a:rPr>
              <a:t>Illustrate </a:t>
            </a:r>
            <a:r>
              <a:rPr lang="en-US" sz="2000" dirty="0">
                <a:solidFill>
                  <a:srgbClr val="0000FF"/>
                </a:solidFill>
              </a:rPr>
              <a:t>how to repeat the last problem using AutoCAD.  Steps:</a:t>
            </a:r>
          </a:p>
          <a:p>
            <a:pPr>
              <a:lnSpc>
                <a:spcPct val="80000"/>
              </a:lnSpc>
              <a:spcBef>
                <a:spcPct val="20000"/>
              </a:spcBef>
              <a:tabLst>
                <a:tab pos="457200" algn="l"/>
              </a:tabLst>
            </a:pPr>
            <a:r>
              <a:rPr lang="en-US" sz="2000" dirty="0">
                <a:solidFill>
                  <a:srgbClr val="0000FF"/>
                </a:solidFill>
              </a:rPr>
              <a:t>1.  Construct the solid in AutoCAD.  </a:t>
            </a:r>
            <a:r>
              <a:rPr lang="en-US" sz="2000" dirty="0" smtClean="0">
                <a:solidFill>
                  <a:srgbClr val="0000FF"/>
                </a:solidFill>
              </a:rPr>
              <a:t>(Use </a:t>
            </a:r>
            <a:r>
              <a:rPr lang="en-US" sz="2000" dirty="0">
                <a:solidFill>
                  <a:srgbClr val="0000FF"/>
                </a:solidFill>
              </a:rPr>
              <a:t>HIDE for correct visibility.)</a:t>
            </a:r>
          </a:p>
          <a:p>
            <a:pPr>
              <a:lnSpc>
                <a:spcPct val="80000"/>
              </a:lnSpc>
              <a:spcBef>
                <a:spcPct val="20000"/>
              </a:spcBef>
              <a:tabLst>
                <a:tab pos="457200" algn="l"/>
              </a:tabLst>
            </a:pPr>
            <a:r>
              <a:rPr lang="en-US" sz="2000" dirty="0">
                <a:solidFill>
                  <a:srgbClr val="0000FF"/>
                </a:solidFill>
              </a:rPr>
              <a:t>2.  Place the UCS Icon at the desired origin with the correct orientation.</a:t>
            </a:r>
          </a:p>
          <a:p>
            <a:pPr>
              <a:lnSpc>
                <a:spcPct val="80000"/>
              </a:lnSpc>
              <a:spcBef>
                <a:spcPct val="20000"/>
              </a:spcBef>
              <a:tabLst>
                <a:tab pos="457200" algn="l"/>
              </a:tabLst>
            </a:pPr>
            <a:r>
              <a:rPr lang="en-US" sz="2000" dirty="0">
                <a:solidFill>
                  <a:srgbClr val="0000FF"/>
                </a:solidFill>
              </a:rPr>
              <a:t>3.  Enter the command MASSPROP (printout generated as shown below).</a:t>
            </a:r>
          </a:p>
        </p:txBody>
      </p:sp>
      <p:pic>
        <p:nvPicPr>
          <p:cNvPr id="50182" name="Picture 6"/>
          <p:cNvPicPr>
            <a:picLocks noChangeAspect="1" noChangeArrowheads="1"/>
          </p:cNvPicPr>
          <p:nvPr/>
        </p:nvPicPr>
        <p:blipFill>
          <a:blip r:embed="rId2" cstate="print"/>
          <a:srcRect l="10938" t="17708" r="42188" b="20833"/>
          <a:stretch>
            <a:fillRect/>
          </a:stretch>
        </p:blipFill>
        <p:spPr bwMode="auto">
          <a:xfrm>
            <a:off x="0" y="1904999"/>
            <a:ext cx="4762500" cy="4682397"/>
          </a:xfrm>
          <a:prstGeom prst="rect">
            <a:avLst/>
          </a:prstGeom>
          <a:noFill/>
          <a:ln w="9525">
            <a:noFill/>
            <a:miter lim="800000"/>
            <a:headEnd/>
            <a:tailEnd/>
          </a:ln>
          <a:effectLst/>
        </p:spPr>
      </p:pic>
      <p:sp>
        <p:nvSpPr>
          <p:cNvPr id="50183" name="Text Box 7"/>
          <p:cNvSpPr txBox="1">
            <a:spLocks noChangeArrowheads="1"/>
          </p:cNvSpPr>
          <p:nvPr/>
        </p:nvSpPr>
        <p:spPr bwMode="auto">
          <a:xfrm>
            <a:off x="4724400" y="1828801"/>
            <a:ext cx="4419600" cy="5047536"/>
          </a:xfrm>
          <a:prstGeom prst="rect">
            <a:avLst/>
          </a:prstGeom>
          <a:noFill/>
          <a:ln w="9525">
            <a:noFill/>
            <a:miter lim="800000"/>
            <a:headEnd/>
            <a:tailEnd/>
          </a:ln>
          <a:effectLst/>
        </p:spPr>
        <p:txBody>
          <a:bodyPr wrap="square">
            <a:spAutoFit/>
          </a:bodyPr>
          <a:lstStyle/>
          <a:p>
            <a:r>
              <a:rPr lang="en-US" sz="1400" dirty="0">
                <a:latin typeface="Arial Unicode MS" pitchFamily="34" charset="-128"/>
                <a:ea typeface="Arial Unicode MS" pitchFamily="34" charset="-128"/>
                <a:cs typeface="Arial Unicode MS" pitchFamily="34" charset="-128"/>
              </a:rPr>
              <a:t> </a:t>
            </a:r>
            <a:r>
              <a:rPr lang="en-US" sz="1400" dirty="0">
                <a:ea typeface="Arial Unicode MS" pitchFamily="34" charset="-128"/>
                <a:cs typeface="Arial Unicode MS" pitchFamily="34" charset="-128"/>
              </a:rPr>
              <a:t>----------------   SOLIDS    ---------------- </a:t>
            </a:r>
            <a:endParaRPr lang="en-US" sz="1400" dirty="0">
              <a:cs typeface="Courier New" pitchFamily="49" charset="0"/>
            </a:endParaRPr>
          </a:p>
          <a:p>
            <a:r>
              <a:rPr lang="en-US" sz="1400" dirty="0">
                <a:ea typeface="Arial Unicode MS" pitchFamily="34" charset="-128"/>
                <a:cs typeface="Arial Unicode MS" pitchFamily="34" charset="-128"/>
              </a:rPr>
              <a:t> </a:t>
            </a:r>
            <a:r>
              <a:rPr lang="en-US" sz="1400" dirty="0" smtClean="0">
                <a:ea typeface="Arial Unicode MS" pitchFamily="34" charset="-128"/>
                <a:cs typeface="Arial Unicode MS" pitchFamily="34" charset="-128"/>
              </a:rPr>
              <a:t>Mass</a:t>
            </a:r>
            <a:r>
              <a:rPr lang="en-US" sz="1400" dirty="0">
                <a:ea typeface="Arial Unicode MS" pitchFamily="34" charset="-128"/>
                <a:cs typeface="Arial Unicode MS" pitchFamily="34" charset="-128"/>
              </a:rPr>
              <a:t>:                    46.3977 </a:t>
            </a:r>
            <a:endParaRPr lang="en-US" sz="1400" dirty="0">
              <a:cs typeface="Courier New" pitchFamily="49" charset="0"/>
            </a:endParaRPr>
          </a:p>
          <a:p>
            <a:r>
              <a:rPr lang="en-US" sz="1400" dirty="0">
                <a:ea typeface="Arial Unicode MS" pitchFamily="34" charset="-128"/>
                <a:cs typeface="Arial Unicode MS" pitchFamily="34" charset="-128"/>
              </a:rPr>
              <a:t>Volume:                  46.3977 </a:t>
            </a:r>
            <a:endParaRPr lang="en-US" sz="1400" dirty="0">
              <a:cs typeface="Courier New" pitchFamily="49" charset="0"/>
            </a:endParaRPr>
          </a:p>
          <a:p>
            <a:r>
              <a:rPr lang="en-US" sz="1400" dirty="0">
                <a:ea typeface="Arial Unicode MS" pitchFamily="34" charset="-128"/>
                <a:cs typeface="Arial Unicode MS" pitchFamily="34" charset="-128"/>
              </a:rPr>
              <a:t>Bounding box:         X: -1.7500  --  5.7500 </a:t>
            </a:r>
            <a:endParaRPr lang="en-US" sz="1400" dirty="0">
              <a:cs typeface="Courier New" pitchFamily="49" charset="0"/>
            </a:endParaRPr>
          </a:p>
          <a:p>
            <a:r>
              <a:rPr lang="en-US" sz="1400" dirty="0">
                <a:ea typeface="Arial Unicode MS" pitchFamily="34" charset="-128"/>
                <a:cs typeface="Arial Unicode MS" pitchFamily="34" charset="-128"/>
              </a:rPr>
              <a:t>                      Y: 0.0000  --  5.0000 </a:t>
            </a:r>
            <a:endParaRPr lang="en-US" sz="1400" dirty="0">
              <a:cs typeface="Courier New" pitchFamily="49" charset="0"/>
            </a:endParaRPr>
          </a:p>
          <a:p>
            <a:r>
              <a:rPr lang="en-US" sz="1400" dirty="0">
                <a:ea typeface="Arial Unicode MS" pitchFamily="34" charset="-128"/>
                <a:cs typeface="Arial Unicode MS" pitchFamily="34" charset="-128"/>
              </a:rPr>
              <a:t>                      Z: -1.7500  --  1.7500 </a:t>
            </a:r>
            <a:endParaRPr lang="en-US" sz="1400" dirty="0">
              <a:cs typeface="Courier New" pitchFamily="49" charset="0"/>
            </a:endParaRPr>
          </a:p>
          <a:p>
            <a:r>
              <a:rPr lang="en-US" sz="1400" dirty="0">
                <a:ea typeface="Arial Unicode MS" pitchFamily="34" charset="-128"/>
                <a:cs typeface="Arial Unicode MS" pitchFamily="34" charset="-128"/>
              </a:rPr>
              <a:t>Centroid:       X: 1.0182 </a:t>
            </a:r>
            <a:endParaRPr lang="en-US" sz="1400" dirty="0">
              <a:cs typeface="Courier New" pitchFamily="49" charset="0"/>
            </a:endParaRPr>
          </a:p>
          <a:p>
            <a:r>
              <a:rPr lang="en-US" sz="1400" dirty="0">
                <a:ea typeface="Arial Unicode MS" pitchFamily="34" charset="-128"/>
                <a:cs typeface="Arial Unicode MS" pitchFamily="34" charset="-128"/>
              </a:rPr>
              <a:t>                      Y: 1.8965 </a:t>
            </a:r>
            <a:endParaRPr lang="en-US" sz="1400" dirty="0">
              <a:cs typeface="Courier New" pitchFamily="49" charset="0"/>
            </a:endParaRPr>
          </a:p>
          <a:p>
            <a:r>
              <a:rPr lang="en-US" sz="1400" dirty="0">
                <a:ea typeface="Arial Unicode MS" pitchFamily="34" charset="-128"/>
                <a:cs typeface="Arial Unicode MS" pitchFamily="34" charset="-128"/>
              </a:rPr>
              <a:t>                      Z: 0.0000 </a:t>
            </a:r>
            <a:endParaRPr lang="en-US" sz="1400" dirty="0">
              <a:cs typeface="Courier New" pitchFamily="49" charset="0"/>
            </a:endParaRPr>
          </a:p>
          <a:p>
            <a:r>
              <a:rPr lang="en-US" sz="1400" dirty="0">
                <a:ea typeface="Arial Unicode MS" pitchFamily="34" charset="-128"/>
                <a:cs typeface="Arial Unicode MS" pitchFamily="34" charset="-128"/>
              </a:rPr>
              <a:t>Moments of inertia:   X: 321.8428  </a:t>
            </a:r>
            <a:endParaRPr lang="en-US" sz="1400" dirty="0">
              <a:cs typeface="Courier New" pitchFamily="49" charset="0"/>
            </a:endParaRPr>
          </a:p>
          <a:p>
            <a:r>
              <a:rPr lang="en-US" sz="1400" dirty="0">
                <a:ea typeface="Arial Unicode MS" pitchFamily="34" charset="-128"/>
                <a:cs typeface="Arial Unicode MS" pitchFamily="34" charset="-128"/>
              </a:rPr>
              <a:t>                      Y: 260.3188  </a:t>
            </a:r>
            <a:endParaRPr lang="en-US" sz="1400" dirty="0">
              <a:cs typeface="Courier New" pitchFamily="49" charset="0"/>
            </a:endParaRPr>
          </a:p>
          <a:p>
            <a:r>
              <a:rPr lang="en-US" sz="1400" dirty="0">
                <a:ea typeface="Arial Unicode MS" pitchFamily="34" charset="-128"/>
                <a:cs typeface="Arial Unicode MS" pitchFamily="34" charset="-128"/>
              </a:rPr>
              <a:t>                      Z: 487.7705  </a:t>
            </a:r>
            <a:endParaRPr lang="en-US" sz="1400" dirty="0">
              <a:cs typeface="Courier New" pitchFamily="49" charset="0"/>
            </a:endParaRPr>
          </a:p>
          <a:p>
            <a:r>
              <a:rPr lang="en-US" sz="1400" dirty="0">
                <a:ea typeface="Arial Unicode MS" pitchFamily="34" charset="-128"/>
                <a:cs typeface="Arial Unicode MS" pitchFamily="34" charset="-128"/>
              </a:rPr>
              <a:t>Products of inertia: XY: 23.6211  </a:t>
            </a:r>
            <a:endParaRPr lang="en-US" sz="1400" dirty="0">
              <a:cs typeface="Courier New" pitchFamily="49" charset="0"/>
            </a:endParaRPr>
          </a:p>
          <a:p>
            <a:r>
              <a:rPr lang="en-US" sz="1400" dirty="0">
                <a:ea typeface="Arial Unicode MS" pitchFamily="34" charset="-128"/>
                <a:cs typeface="Arial Unicode MS" pitchFamily="34" charset="-128"/>
              </a:rPr>
              <a:t>                     YZ: 0.0000  </a:t>
            </a:r>
            <a:endParaRPr lang="en-US" sz="1400" dirty="0">
              <a:cs typeface="Courier New" pitchFamily="49" charset="0"/>
            </a:endParaRPr>
          </a:p>
          <a:p>
            <a:r>
              <a:rPr lang="en-US" sz="1400" dirty="0">
                <a:ea typeface="Arial Unicode MS" pitchFamily="34" charset="-128"/>
                <a:cs typeface="Arial Unicode MS" pitchFamily="34" charset="-128"/>
              </a:rPr>
              <a:t>                     ZX: 0.0000  </a:t>
            </a:r>
            <a:endParaRPr lang="en-US" sz="1400" dirty="0">
              <a:cs typeface="Courier New" pitchFamily="49" charset="0"/>
            </a:endParaRPr>
          </a:p>
          <a:p>
            <a:r>
              <a:rPr lang="en-US" sz="1400" dirty="0">
                <a:ea typeface="Arial Unicode MS" pitchFamily="34" charset="-128"/>
                <a:cs typeface="Arial Unicode MS" pitchFamily="34" charset="-128"/>
              </a:rPr>
              <a:t>Radii of gyration:    X: 2.6337 </a:t>
            </a:r>
            <a:endParaRPr lang="en-US" sz="1400" dirty="0">
              <a:cs typeface="Courier New" pitchFamily="49" charset="0"/>
            </a:endParaRPr>
          </a:p>
          <a:p>
            <a:r>
              <a:rPr lang="en-US" sz="1400" dirty="0">
                <a:ea typeface="Arial Unicode MS" pitchFamily="34" charset="-128"/>
                <a:cs typeface="Arial Unicode MS" pitchFamily="34" charset="-128"/>
              </a:rPr>
              <a:t>                      Y: 2.3687 </a:t>
            </a:r>
            <a:endParaRPr lang="en-US" sz="1400" dirty="0">
              <a:cs typeface="Courier New" pitchFamily="49" charset="0"/>
            </a:endParaRPr>
          </a:p>
          <a:p>
            <a:r>
              <a:rPr lang="en-US" sz="1400" dirty="0">
                <a:ea typeface="Arial Unicode MS" pitchFamily="34" charset="-128"/>
                <a:cs typeface="Arial Unicode MS" pitchFamily="34" charset="-128"/>
              </a:rPr>
              <a:t>                      Z: 3.2423 </a:t>
            </a:r>
            <a:endParaRPr lang="en-US" sz="1400" dirty="0">
              <a:cs typeface="Courier New" pitchFamily="49" charset="0"/>
            </a:endParaRPr>
          </a:p>
          <a:p>
            <a:r>
              <a:rPr lang="en-US" sz="1400" dirty="0">
                <a:ea typeface="Arial Unicode MS" pitchFamily="34" charset="-128"/>
                <a:cs typeface="Arial Unicode MS" pitchFamily="34" charset="-128"/>
              </a:rPr>
              <a:t>Principal moments and X-Y-Z directions about centroid:</a:t>
            </a:r>
            <a:endParaRPr lang="en-US" sz="1400" dirty="0">
              <a:cs typeface="Courier New" pitchFamily="49" charset="0"/>
            </a:endParaRPr>
          </a:p>
          <a:p>
            <a:r>
              <a:rPr lang="en-US" sz="1400" dirty="0">
                <a:ea typeface="Arial Unicode MS" pitchFamily="34" charset="-128"/>
                <a:cs typeface="Arial Unicode MS" pitchFamily="34" charset="-128"/>
              </a:rPr>
              <a:t>                      I: 111.6699 along [0.8361 -0.5486 0.0000]</a:t>
            </a:r>
            <a:endParaRPr lang="en-US" sz="1400" dirty="0">
              <a:cs typeface="Courier New" pitchFamily="49" charset="0"/>
            </a:endParaRPr>
          </a:p>
          <a:p>
            <a:r>
              <a:rPr lang="en-US" sz="1400" dirty="0">
                <a:ea typeface="Arial Unicode MS" pitchFamily="34" charset="-128"/>
                <a:cs typeface="Arial Unicode MS" pitchFamily="34" charset="-128"/>
              </a:rPr>
              <a:t>                      J: 255.5067 along [0.5486 0.8361 0.0000]</a:t>
            </a:r>
            <a:endParaRPr lang="en-US" sz="1400" dirty="0">
              <a:cs typeface="Courier New" pitchFamily="49" charset="0"/>
            </a:endParaRPr>
          </a:p>
          <a:p>
            <a:r>
              <a:rPr lang="en-US" sz="1400" dirty="0">
                <a:ea typeface="Arial Unicode MS" pitchFamily="34" charset="-128"/>
                <a:cs typeface="Arial Unicode MS" pitchFamily="34" charset="-128"/>
              </a:rPr>
              <a:t>                      K: 272.7854 along [0.0000 0.0000 1.0000]</a:t>
            </a:r>
            <a:endParaRPr lang="en-US" sz="1400" dirty="0">
              <a:cs typeface="Courier New" pitchFamily="49" charset="0"/>
            </a:endParaRPr>
          </a:p>
          <a:p>
            <a:endParaRPr lang="en-US" sz="1400" dirty="0"/>
          </a:p>
        </p:txBody>
      </p:sp>
      <p:sp>
        <p:nvSpPr>
          <p:cNvPr id="7" name="Slide Number Placeholder 6"/>
          <p:cNvSpPr>
            <a:spLocks noGrp="1"/>
          </p:cNvSpPr>
          <p:nvPr>
            <p:ph type="sldNum" sz="quarter" idx="12"/>
          </p:nvPr>
        </p:nvSpPr>
        <p:spPr>
          <a:xfrm>
            <a:off x="7010400" y="0"/>
            <a:ext cx="2133600" cy="365125"/>
          </a:xfrm>
        </p:spPr>
        <p:txBody>
          <a:bodyPr/>
          <a:lstStyle/>
          <a:p>
            <a:pPr>
              <a:defRPr/>
            </a:pPr>
            <a:fld id="{858847E1-9FAF-4190-AF2C-2466D58E515B}" type="slidenum">
              <a:rPr lang="en-US" smtClean="0"/>
              <a:pPr>
                <a:defRPr/>
              </a:pPr>
              <a:t>34</a:t>
            </a:fld>
            <a:endParaRPr lang="en-US" dirty="0"/>
          </a:p>
        </p:txBody>
      </p:sp>
      <p:sp>
        <p:nvSpPr>
          <p:cNvPr id="8" name="Text Box 2"/>
          <p:cNvSpPr txBox="1">
            <a:spLocks noChangeArrowheads="1"/>
          </p:cNvSpPr>
          <p:nvPr/>
        </p:nvSpPr>
        <p:spPr bwMode="auto">
          <a:xfrm>
            <a:off x="0" y="0"/>
            <a:ext cx="8382000" cy="52322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spcBef>
                <a:spcPct val="50000"/>
              </a:spcBef>
              <a:defRPr/>
            </a:pPr>
            <a:r>
              <a:rPr lang="en-US" sz="2800" b="1" dirty="0" smtClean="0">
                <a:solidFill>
                  <a:srgbClr val="C00000"/>
                </a:solidFill>
              </a:rPr>
              <a:t>Example:  Finding Centroids using AutoCAD</a:t>
            </a:r>
            <a:endParaRPr lang="en-US" sz="2800" dirty="0">
              <a:solidFill>
                <a:srgbClr val="C00000"/>
              </a:solidFill>
            </a:endParaRPr>
          </a:p>
        </p:txBody>
      </p:sp>
    </p:spTree>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7010400" y="0"/>
            <a:ext cx="2133600" cy="365125"/>
          </a:xfrm>
        </p:spPr>
        <p:txBody>
          <a:bodyPr/>
          <a:lstStyle/>
          <a:p>
            <a:pPr>
              <a:defRPr/>
            </a:pPr>
            <a:fld id="{858847E1-9FAF-4190-AF2C-2466D58E515B}" type="slidenum">
              <a:rPr lang="en-US" smtClean="0"/>
              <a:pPr>
                <a:defRPr/>
              </a:pPr>
              <a:t>35</a:t>
            </a:fld>
            <a:endParaRPr lang="en-US" dirty="0"/>
          </a:p>
        </p:txBody>
      </p:sp>
      <p:sp>
        <p:nvSpPr>
          <p:cNvPr id="8" name="Text Box 2"/>
          <p:cNvSpPr txBox="1">
            <a:spLocks noChangeArrowheads="1"/>
          </p:cNvSpPr>
          <p:nvPr/>
        </p:nvSpPr>
        <p:spPr bwMode="auto">
          <a:xfrm>
            <a:off x="0" y="0"/>
            <a:ext cx="8382000" cy="52322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spcBef>
                <a:spcPct val="50000"/>
              </a:spcBef>
              <a:defRPr/>
            </a:pPr>
            <a:r>
              <a:rPr lang="en-US" sz="2800" b="1" dirty="0" smtClean="0">
                <a:solidFill>
                  <a:srgbClr val="C00000"/>
                </a:solidFill>
              </a:rPr>
              <a:t>Example:  Finding Centroids using </a:t>
            </a:r>
            <a:r>
              <a:rPr lang="en-US" sz="2800" b="1" dirty="0" smtClean="0">
                <a:solidFill>
                  <a:srgbClr val="C00000"/>
                </a:solidFill>
              </a:rPr>
              <a:t>Inventor</a:t>
            </a:r>
            <a:endParaRPr lang="en-US" sz="2800" dirty="0">
              <a:solidFill>
                <a:srgbClr val="C00000"/>
              </a:solidFill>
            </a:endParaRPr>
          </a:p>
        </p:txBody>
      </p:sp>
      <mc:AlternateContent xmlns:mc="http://schemas.openxmlformats.org/markup-compatibility/2006">
        <mc:Choice xmlns:a14="http://schemas.microsoft.com/office/drawing/2010/main" Requires="a14">
          <p:sp>
            <p:nvSpPr>
              <p:cNvPr id="9" name="Rectangle 5"/>
              <p:cNvSpPr>
                <a:spLocks noChangeArrowheads="1"/>
              </p:cNvSpPr>
              <p:nvPr/>
            </p:nvSpPr>
            <p:spPr bwMode="auto">
              <a:xfrm>
                <a:off x="-1" y="577860"/>
                <a:ext cx="3560295" cy="3220577"/>
              </a:xfrm>
              <a:prstGeom prst="rect">
                <a:avLst/>
              </a:prstGeom>
              <a:noFill/>
              <a:ln w="9525">
                <a:noFill/>
                <a:miter lim="800000"/>
                <a:headEnd/>
                <a:tailEnd/>
              </a:ln>
              <a:effectLst/>
            </p:spPr>
            <p:txBody>
              <a:bodyPr/>
              <a:lstStyle/>
              <a:p>
                <a:pPr>
                  <a:lnSpc>
                    <a:spcPct val="80000"/>
                  </a:lnSpc>
                  <a:spcBef>
                    <a:spcPct val="20000"/>
                  </a:spcBef>
                  <a:tabLst>
                    <a:tab pos="457200" algn="l"/>
                  </a:tabLst>
                </a:pPr>
                <a:r>
                  <a:rPr lang="en-US" sz="2400" dirty="0" smtClean="0">
                    <a:solidFill>
                      <a:schemeClr val="tx1"/>
                    </a:solidFill>
                  </a:rPr>
                  <a:t>Find the centroid by hand for the object to the right.  On the following slide it will be determined using Inventor.  </a:t>
                </a:r>
              </a:p>
              <a:p>
                <a:pPr>
                  <a:lnSpc>
                    <a:spcPct val="80000"/>
                  </a:lnSpc>
                  <a:spcBef>
                    <a:spcPct val="20000"/>
                  </a:spcBef>
                  <a:tabLst>
                    <a:tab pos="457200" algn="l"/>
                  </a:tabLst>
                </a:pPr>
                <a:endParaRPr lang="en-US" sz="2000" b="1" dirty="0"/>
              </a:p>
              <a:p>
                <a:pPr>
                  <a:lnSpc>
                    <a:spcPct val="80000"/>
                  </a:lnSpc>
                  <a:spcBef>
                    <a:spcPct val="20000"/>
                  </a:spcBef>
                  <a:tabLst>
                    <a:tab pos="457200" algn="l"/>
                  </a:tabLst>
                </a:pPr>
                <a:endParaRPr lang="en-US" sz="2000" b="1" dirty="0"/>
              </a:p>
              <a:p>
                <a:pPr>
                  <a:lnSpc>
                    <a:spcPct val="80000"/>
                  </a:lnSpc>
                  <a:spcBef>
                    <a:spcPct val="20000"/>
                  </a:spcBef>
                  <a:tabLst>
                    <a:tab pos="457200" algn="l"/>
                  </a:tabLst>
                </a:pPr>
                <a:endParaRPr lang="en-US" sz="2000" dirty="0" smtClean="0">
                  <a:solidFill>
                    <a:schemeClr val="tx1"/>
                  </a:solidFill>
                </a:endParaRPr>
              </a:p>
              <a:p>
                <a:pPr>
                  <a:lnSpc>
                    <a:spcPct val="80000"/>
                  </a:lnSpc>
                  <a:spcBef>
                    <a:spcPct val="20000"/>
                  </a:spcBef>
                  <a:tabLst>
                    <a:tab pos="457200" algn="l"/>
                  </a:tabLst>
                </a:pPr>
                <a:r>
                  <a:rPr lang="en-US" sz="2000" dirty="0" smtClean="0">
                    <a:solidFill>
                      <a:schemeClr val="tx1"/>
                    </a:solidFill>
                  </a:rPr>
                  <a:t>The result should be:</a:t>
                </a:r>
              </a:p>
              <a:p>
                <a:pPr>
                  <a:lnSpc>
                    <a:spcPct val="80000"/>
                  </a:lnSpc>
                  <a:spcBef>
                    <a:spcPct val="20000"/>
                  </a:spcBef>
                  <a:tabLst>
                    <a:tab pos="457200" algn="l"/>
                  </a:tabLst>
                </a:pPr>
                <a:r>
                  <a:rPr lang="en-US" sz="2000" dirty="0" smtClean="0">
                    <a:solidFill>
                      <a:schemeClr val="tx1"/>
                    </a:solidFill>
                  </a:rPr>
                  <a:t>  </a:t>
                </a:r>
                <a14:m>
                  <m:oMath xmlns:m="http://schemas.openxmlformats.org/officeDocument/2006/math">
                    <m:acc>
                      <m:accPr>
                        <m:chr m:val="̅"/>
                        <m:ctrlPr>
                          <a:rPr lang="en-US" sz="2000" i="1" smtClean="0">
                            <a:solidFill>
                              <a:schemeClr val="tx1"/>
                            </a:solidFill>
                            <a:latin typeface="Cambria Math" panose="02040503050406030204" pitchFamily="18" charset="0"/>
                          </a:rPr>
                        </m:ctrlPr>
                      </m:accPr>
                      <m:e>
                        <m:r>
                          <a:rPr lang="en-US" sz="2000" b="0" i="1" smtClean="0">
                            <a:solidFill>
                              <a:schemeClr val="tx1"/>
                            </a:solidFill>
                            <a:latin typeface="Cambria Math" panose="02040503050406030204" pitchFamily="18" charset="0"/>
                          </a:rPr>
                          <m:t>𝑥</m:t>
                        </m:r>
                      </m:e>
                    </m:acc>
                  </m:oMath>
                </a14:m>
                <a:r>
                  <a:rPr lang="en-US" sz="2000" dirty="0" smtClean="0">
                    <a:solidFill>
                      <a:schemeClr val="tx1"/>
                    </a:solidFill>
                  </a:rPr>
                  <a:t> = 1.86, </a:t>
                </a:r>
                <a14:m>
                  <m:oMath xmlns:m="http://schemas.openxmlformats.org/officeDocument/2006/math">
                    <m:acc>
                      <m:accPr>
                        <m:chr m:val="̅"/>
                        <m:ctrlPr>
                          <a:rPr lang="en-US" sz="2000" i="1">
                            <a:solidFill>
                              <a:schemeClr val="tx1"/>
                            </a:solidFill>
                            <a:latin typeface="Cambria Math" panose="02040503050406030204" pitchFamily="18" charset="0"/>
                          </a:rPr>
                        </m:ctrlPr>
                      </m:accPr>
                      <m:e>
                        <m:r>
                          <a:rPr lang="en-US" sz="2000" b="0" i="1" smtClean="0">
                            <a:solidFill>
                              <a:schemeClr val="tx1"/>
                            </a:solidFill>
                            <a:latin typeface="Cambria Math" panose="02040503050406030204" pitchFamily="18" charset="0"/>
                          </a:rPr>
                          <m:t>𝑦</m:t>
                        </m:r>
                      </m:e>
                    </m:acc>
                  </m:oMath>
                </a14:m>
                <a:r>
                  <a:rPr lang="en-US" sz="2000" dirty="0">
                    <a:solidFill>
                      <a:schemeClr val="tx1"/>
                    </a:solidFill>
                  </a:rPr>
                  <a:t> = </a:t>
                </a:r>
                <a:r>
                  <a:rPr lang="en-US" sz="2000" dirty="0" smtClean="0">
                    <a:solidFill>
                      <a:schemeClr val="tx1"/>
                    </a:solidFill>
                  </a:rPr>
                  <a:t>2.71, </a:t>
                </a:r>
                <a14:m>
                  <m:oMath xmlns:m="http://schemas.openxmlformats.org/officeDocument/2006/math">
                    <m:acc>
                      <m:accPr>
                        <m:chr m:val="̅"/>
                        <m:ctrlPr>
                          <a:rPr lang="en-US" sz="2000" i="1">
                            <a:solidFill>
                              <a:schemeClr val="tx1"/>
                            </a:solidFill>
                            <a:latin typeface="Cambria Math" panose="02040503050406030204" pitchFamily="18" charset="0"/>
                          </a:rPr>
                        </m:ctrlPr>
                      </m:accPr>
                      <m:e>
                        <m:r>
                          <a:rPr lang="en-US" sz="2000" b="0" i="1" smtClean="0">
                            <a:solidFill>
                              <a:schemeClr val="tx1"/>
                            </a:solidFill>
                            <a:latin typeface="Cambria Math" panose="02040503050406030204" pitchFamily="18" charset="0"/>
                          </a:rPr>
                          <m:t>𝑧</m:t>
                        </m:r>
                      </m:e>
                    </m:acc>
                  </m:oMath>
                </a14:m>
                <a:r>
                  <a:rPr lang="en-US" sz="2000" dirty="0">
                    <a:solidFill>
                      <a:schemeClr val="tx1"/>
                    </a:solidFill>
                  </a:rPr>
                  <a:t> = </a:t>
                </a:r>
                <a:r>
                  <a:rPr lang="en-US" sz="2000" dirty="0" smtClean="0">
                    <a:solidFill>
                      <a:schemeClr val="tx1"/>
                    </a:solidFill>
                  </a:rPr>
                  <a:t>1.29</a:t>
                </a:r>
              </a:p>
            </p:txBody>
          </p:sp>
        </mc:Choice>
        <mc:Fallback>
          <p:sp>
            <p:nvSpPr>
              <p:cNvPr id="9" name="Rectangle 5"/>
              <p:cNvSpPr>
                <a:spLocks noRot="1" noChangeAspect="1" noMove="1" noResize="1" noEditPoints="1" noAdjustHandles="1" noChangeArrowheads="1" noChangeShapeType="1" noTextEdit="1"/>
              </p:cNvSpPr>
              <p:nvPr/>
            </p:nvSpPr>
            <p:spPr bwMode="auto">
              <a:xfrm>
                <a:off x="-1" y="577860"/>
                <a:ext cx="3560295" cy="3220577"/>
              </a:xfrm>
              <a:prstGeom prst="rect">
                <a:avLst/>
              </a:prstGeom>
              <a:blipFill>
                <a:blip r:embed="rId2"/>
                <a:stretch>
                  <a:fillRect l="-2568" t="-3788"/>
                </a:stretch>
              </a:blipFill>
              <a:ln w="9525">
                <a:noFill/>
                <a:miter lim="800000"/>
                <a:headEnd/>
                <a:tailEnd/>
              </a:ln>
              <a:effectLst/>
            </p:spPr>
            <p:txBody>
              <a:bodyPr/>
              <a:lstStyle/>
              <a:p>
                <a:r>
                  <a:rPr lang="en-US">
                    <a:noFill/>
                  </a:rPr>
                  <a:t> </a:t>
                </a:r>
              </a:p>
            </p:txBody>
          </p:sp>
        </mc:Fallback>
      </mc:AlternateContent>
      <p:grpSp>
        <p:nvGrpSpPr>
          <p:cNvPr id="50179" name="Group 50178"/>
          <p:cNvGrpSpPr/>
          <p:nvPr/>
        </p:nvGrpSpPr>
        <p:grpSpPr>
          <a:xfrm>
            <a:off x="3644212" y="320373"/>
            <a:ext cx="4585387" cy="3777222"/>
            <a:chOff x="974123" y="1251093"/>
            <a:chExt cx="6414187" cy="5586312"/>
          </a:xfrm>
        </p:grpSpPr>
        <p:pic>
          <p:nvPicPr>
            <p:cNvPr id="3" name="Picture 2"/>
            <p:cNvPicPr>
              <a:picLocks noChangeAspect="1"/>
            </p:cNvPicPr>
            <p:nvPr/>
          </p:nvPicPr>
          <p:blipFill>
            <a:blip r:embed="rId3"/>
            <a:stretch>
              <a:fillRect/>
            </a:stretch>
          </p:blipFill>
          <p:spPr>
            <a:xfrm>
              <a:off x="1015314" y="1724168"/>
              <a:ext cx="6019800" cy="5113237"/>
            </a:xfrm>
            <a:prstGeom prst="rect">
              <a:avLst/>
            </a:prstGeom>
          </p:spPr>
        </p:pic>
        <p:cxnSp>
          <p:nvCxnSpPr>
            <p:cNvPr id="5" name="Straight Arrow Connector 4"/>
            <p:cNvCxnSpPr/>
            <p:nvPr/>
          </p:nvCxnSpPr>
          <p:spPr>
            <a:xfrm flipV="1">
              <a:off x="4800600" y="2286000"/>
              <a:ext cx="0" cy="129540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590800" y="3657600"/>
              <a:ext cx="1143000" cy="45720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810000" y="3657600"/>
              <a:ext cx="990600" cy="45720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356312" y="3839602"/>
              <a:ext cx="415498" cy="369332"/>
            </a:xfrm>
            <a:prstGeom prst="rect">
              <a:avLst/>
            </a:prstGeom>
            <a:noFill/>
          </p:spPr>
          <p:txBody>
            <a:bodyPr wrap="none" rtlCol="0">
              <a:spAutoFit/>
            </a:bodyPr>
            <a:lstStyle/>
            <a:p>
              <a:r>
                <a:rPr lang="en-US" sz="1800" b="1" dirty="0" smtClean="0"/>
                <a:t>2”</a:t>
              </a:r>
              <a:endParaRPr lang="en-US" sz="1800" b="1" dirty="0"/>
            </a:p>
          </p:txBody>
        </p:sp>
        <p:sp>
          <p:nvSpPr>
            <p:cNvPr id="21" name="TextBox 20"/>
            <p:cNvSpPr txBox="1"/>
            <p:nvPr/>
          </p:nvSpPr>
          <p:spPr>
            <a:xfrm>
              <a:off x="4800600" y="2749034"/>
              <a:ext cx="415498" cy="369332"/>
            </a:xfrm>
            <a:prstGeom prst="rect">
              <a:avLst/>
            </a:prstGeom>
            <a:noFill/>
          </p:spPr>
          <p:txBody>
            <a:bodyPr wrap="none" rtlCol="0">
              <a:spAutoFit/>
            </a:bodyPr>
            <a:lstStyle/>
            <a:p>
              <a:r>
                <a:rPr lang="en-US" sz="1800" b="1" dirty="0" smtClean="0"/>
                <a:t>2”</a:t>
              </a:r>
              <a:endParaRPr lang="en-US" sz="1800" b="1" dirty="0"/>
            </a:p>
          </p:txBody>
        </p:sp>
        <p:sp>
          <p:nvSpPr>
            <p:cNvPr id="22" name="TextBox 21"/>
            <p:cNvSpPr txBox="1"/>
            <p:nvPr/>
          </p:nvSpPr>
          <p:spPr>
            <a:xfrm>
              <a:off x="2746802" y="3829689"/>
              <a:ext cx="415498" cy="369332"/>
            </a:xfrm>
            <a:prstGeom prst="rect">
              <a:avLst/>
            </a:prstGeom>
            <a:noFill/>
          </p:spPr>
          <p:txBody>
            <a:bodyPr wrap="none" rtlCol="0">
              <a:spAutoFit/>
            </a:bodyPr>
            <a:lstStyle/>
            <a:p>
              <a:r>
                <a:rPr lang="en-US" sz="1800" b="1" dirty="0" smtClean="0"/>
                <a:t>2”</a:t>
              </a:r>
              <a:endParaRPr lang="en-US" sz="1800" b="1" dirty="0"/>
            </a:p>
          </p:txBody>
        </p:sp>
        <p:sp>
          <p:nvSpPr>
            <p:cNvPr id="23" name="TextBox 22"/>
            <p:cNvSpPr txBox="1"/>
            <p:nvPr/>
          </p:nvSpPr>
          <p:spPr>
            <a:xfrm>
              <a:off x="1213022" y="4487302"/>
              <a:ext cx="415498" cy="369332"/>
            </a:xfrm>
            <a:prstGeom prst="rect">
              <a:avLst/>
            </a:prstGeom>
            <a:noFill/>
          </p:spPr>
          <p:txBody>
            <a:bodyPr wrap="none" rtlCol="0">
              <a:spAutoFit/>
            </a:bodyPr>
            <a:lstStyle/>
            <a:p>
              <a:r>
                <a:rPr lang="en-US" sz="1800" b="1" dirty="0" smtClean="0"/>
                <a:t>2”</a:t>
              </a:r>
              <a:endParaRPr lang="en-US" sz="1800" b="1" dirty="0"/>
            </a:p>
          </p:txBody>
        </p:sp>
        <p:sp>
          <p:nvSpPr>
            <p:cNvPr id="24" name="TextBox 23"/>
            <p:cNvSpPr txBox="1"/>
            <p:nvPr/>
          </p:nvSpPr>
          <p:spPr>
            <a:xfrm>
              <a:off x="2746802" y="6025634"/>
              <a:ext cx="415498" cy="369332"/>
            </a:xfrm>
            <a:prstGeom prst="rect">
              <a:avLst/>
            </a:prstGeom>
            <a:noFill/>
          </p:spPr>
          <p:txBody>
            <a:bodyPr wrap="none" rtlCol="0">
              <a:spAutoFit/>
            </a:bodyPr>
            <a:lstStyle/>
            <a:p>
              <a:r>
                <a:rPr lang="en-US" sz="1800" b="1" dirty="0" smtClean="0"/>
                <a:t>6”</a:t>
              </a:r>
              <a:endParaRPr lang="en-US" sz="1800" b="1" dirty="0"/>
            </a:p>
          </p:txBody>
        </p:sp>
        <p:sp>
          <p:nvSpPr>
            <p:cNvPr id="25" name="TextBox 24"/>
            <p:cNvSpPr txBox="1"/>
            <p:nvPr/>
          </p:nvSpPr>
          <p:spPr>
            <a:xfrm>
              <a:off x="6019800" y="6128266"/>
              <a:ext cx="415498" cy="369332"/>
            </a:xfrm>
            <a:prstGeom prst="rect">
              <a:avLst/>
            </a:prstGeom>
            <a:noFill/>
          </p:spPr>
          <p:txBody>
            <a:bodyPr wrap="none" rtlCol="0">
              <a:spAutoFit/>
            </a:bodyPr>
            <a:lstStyle/>
            <a:p>
              <a:r>
                <a:rPr lang="en-US" sz="1800" b="1" dirty="0" smtClean="0"/>
                <a:t>4”</a:t>
              </a:r>
              <a:endParaRPr lang="en-US" sz="1800" b="1" dirty="0"/>
            </a:p>
          </p:txBody>
        </p:sp>
        <p:cxnSp>
          <p:nvCxnSpPr>
            <p:cNvPr id="26" name="Straight Arrow Connector 25"/>
            <p:cNvCxnSpPr/>
            <p:nvPr/>
          </p:nvCxnSpPr>
          <p:spPr>
            <a:xfrm flipV="1">
              <a:off x="4852129" y="5791200"/>
              <a:ext cx="1987593" cy="83820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1772161" y="5486400"/>
              <a:ext cx="2999649" cy="121920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1628520" y="4024268"/>
              <a:ext cx="0" cy="129540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1228462" y="5376789"/>
              <a:ext cx="523103" cy="219222"/>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41" idx="2"/>
            </p:cNvCxnSpPr>
            <p:nvPr/>
          </p:nvCxnSpPr>
          <p:spPr>
            <a:xfrm>
              <a:off x="3714752" y="1632093"/>
              <a:ext cx="0" cy="262727"/>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6781651" y="5698294"/>
              <a:ext cx="321272" cy="185811"/>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974123" y="5410200"/>
              <a:ext cx="317160" cy="381000"/>
            </a:xfrm>
            <a:prstGeom prst="rect">
              <a:avLst/>
            </a:prstGeom>
            <a:noFill/>
          </p:spPr>
          <p:txBody>
            <a:bodyPr wrap="square" rtlCol="0">
              <a:spAutoFit/>
            </a:bodyPr>
            <a:lstStyle/>
            <a:p>
              <a:r>
                <a:rPr lang="en-US" sz="1800" b="1" dirty="0" smtClean="0"/>
                <a:t>x</a:t>
              </a:r>
              <a:endParaRPr lang="en-US" sz="1800" b="1" dirty="0"/>
            </a:p>
          </p:txBody>
        </p:sp>
        <p:sp>
          <p:nvSpPr>
            <p:cNvPr id="40" name="TextBox 39"/>
            <p:cNvSpPr txBox="1"/>
            <p:nvPr/>
          </p:nvSpPr>
          <p:spPr>
            <a:xfrm>
              <a:off x="7071150" y="5737797"/>
              <a:ext cx="317160" cy="381000"/>
            </a:xfrm>
            <a:prstGeom prst="rect">
              <a:avLst/>
            </a:prstGeom>
            <a:noFill/>
          </p:spPr>
          <p:txBody>
            <a:bodyPr wrap="square" rtlCol="0">
              <a:spAutoFit/>
            </a:bodyPr>
            <a:lstStyle/>
            <a:p>
              <a:r>
                <a:rPr lang="en-US" sz="1800" b="1" dirty="0"/>
                <a:t>y</a:t>
              </a:r>
              <a:endParaRPr lang="en-US" sz="1800" b="1" dirty="0"/>
            </a:p>
          </p:txBody>
        </p:sp>
        <p:sp>
          <p:nvSpPr>
            <p:cNvPr id="41" name="TextBox 40"/>
            <p:cNvSpPr txBox="1"/>
            <p:nvPr/>
          </p:nvSpPr>
          <p:spPr>
            <a:xfrm>
              <a:off x="3556172" y="1251093"/>
              <a:ext cx="317160" cy="381000"/>
            </a:xfrm>
            <a:prstGeom prst="rect">
              <a:avLst/>
            </a:prstGeom>
            <a:noFill/>
          </p:spPr>
          <p:txBody>
            <a:bodyPr wrap="square" rtlCol="0">
              <a:spAutoFit/>
            </a:bodyPr>
            <a:lstStyle/>
            <a:p>
              <a:r>
                <a:rPr lang="en-US" sz="1800" b="1" dirty="0"/>
                <a:t>z</a:t>
              </a:r>
              <a:endParaRPr lang="en-US" sz="1800" b="1" dirty="0"/>
            </a:p>
          </p:txBody>
        </p:sp>
      </p:grpSp>
      <mc:AlternateContent xmlns:mc="http://schemas.openxmlformats.org/markup-compatibility/2006">
        <mc:Choice xmlns:a14="http://schemas.microsoft.com/office/drawing/2010/main" Requires="a14">
          <p:graphicFrame>
            <p:nvGraphicFramePr>
              <p:cNvPr id="50180" name="Table 50179"/>
              <p:cNvGraphicFramePr>
                <a:graphicFrameLocks noGrp="1"/>
              </p:cNvGraphicFramePr>
              <p:nvPr>
                <p:extLst>
                  <p:ext uri="{D42A27DB-BD31-4B8C-83A1-F6EECF244321}">
                    <p14:modId xmlns:p14="http://schemas.microsoft.com/office/powerpoint/2010/main" val="1636433370"/>
                  </p:ext>
                </p:extLst>
              </p:nvPr>
            </p:nvGraphicFramePr>
            <p:xfrm>
              <a:off x="170896" y="4198694"/>
              <a:ext cx="7684232" cy="2021840"/>
            </p:xfrm>
            <a:graphic>
              <a:graphicData uri="http://schemas.openxmlformats.org/drawingml/2006/table">
                <a:tbl>
                  <a:tblPr firstRow="1" bandRow="1">
                    <a:tableStyleId>{5940675A-B579-460E-94D1-54222C63F5DA}</a:tableStyleId>
                  </a:tblPr>
                  <a:tblGrid>
                    <a:gridCol w="960529">
                      <a:extLst>
                        <a:ext uri="{9D8B030D-6E8A-4147-A177-3AD203B41FA5}">
                          <a16:colId xmlns:a16="http://schemas.microsoft.com/office/drawing/2014/main" val="3466015330"/>
                        </a:ext>
                      </a:extLst>
                    </a:gridCol>
                    <a:gridCol w="960529">
                      <a:extLst>
                        <a:ext uri="{9D8B030D-6E8A-4147-A177-3AD203B41FA5}">
                          <a16:colId xmlns:a16="http://schemas.microsoft.com/office/drawing/2014/main" val="987318609"/>
                        </a:ext>
                      </a:extLst>
                    </a:gridCol>
                    <a:gridCol w="960529">
                      <a:extLst>
                        <a:ext uri="{9D8B030D-6E8A-4147-A177-3AD203B41FA5}">
                          <a16:colId xmlns:a16="http://schemas.microsoft.com/office/drawing/2014/main" val="2570339766"/>
                        </a:ext>
                      </a:extLst>
                    </a:gridCol>
                    <a:gridCol w="960529">
                      <a:extLst>
                        <a:ext uri="{9D8B030D-6E8A-4147-A177-3AD203B41FA5}">
                          <a16:colId xmlns:a16="http://schemas.microsoft.com/office/drawing/2014/main" val="1533772262"/>
                        </a:ext>
                      </a:extLst>
                    </a:gridCol>
                    <a:gridCol w="960529">
                      <a:extLst>
                        <a:ext uri="{9D8B030D-6E8A-4147-A177-3AD203B41FA5}">
                          <a16:colId xmlns:a16="http://schemas.microsoft.com/office/drawing/2014/main" val="4050753965"/>
                        </a:ext>
                      </a:extLst>
                    </a:gridCol>
                    <a:gridCol w="960529">
                      <a:extLst>
                        <a:ext uri="{9D8B030D-6E8A-4147-A177-3AD203B41FA5}">
                          <a16:colId xmlns:a16="http://schemas.microsoft.com/office/drawing/2014/main" val="3703994297"/>
                        </a:ext>
                      </a:extLst>
                    </a:gridCol>
                    <a:gridCol w="960529">
                      <a:extLst>
                        <a:ext uri="{9D8B030D-6E8A-4147-A177-3AD203B41FA5}">
                          <a16:colId xmlns:a16="http://schemas.microsoft.com/office/drawing/2014/main" val="1178755320"/>
                        </a:ext>
                      </a:extLst>
                    </a:gridCol>
                    <a:gridCol w="960529">
                      <a:extLst>
                        <a:ext uri="{9D8B030D-6E8A-4147-A177-3AD203B41FA5}">
                          <a16:colId xmlns:a16="http://schemas.microsoft.com/office/drawing/2014/main" val="2769010869"/>
                        </a:ext>
                      </a:extLst>
                    </a:gridCol>
                  </a:tblGrid>
                  <a:tr h="370840">
                    <a:tc>
                      <a:txBody>
                        <a:bodyPr/>
                        <a:lstStyle/>
                        <a:p>
                          <a:r>
                            <a:rPr lang="en-US" dirty="0" smtClean="0"/>
                            <a:t>Shape</a:t>
                          </a:r>
                          <a:endParaRPr lang="en-US" dirty="0"/>
                        </a:p>
                      </a:txBody>
                      <a:tcPr/>
                    </a:tc>
                    <a:tc>
                      <a:txBody>
                        <a:bodyPr/>
                        <a:lstStyle/>
                        <a:p>
                          <a14:m>
                            <m:oMath xmlns:m="http://schemas.openxmlformats.org/officeDocument/2006/math">
                              <m:acc>
                                <m:accPr>
                                  <m:chr m:val="̅"/>
                                  <m:ctrlPr>
                                    <a:rPr lang="en-US" sz="1800" b="1" i="1" smtClean="0">
                                      <a:solidFill>
                                        <a:schemeClr val="tx1"/>
                                      </a:solidFill>
                                      <a:latin typeface="Cambria Math" panose="02040503050406030204" pitchFamily="18" charset="0"/>
                                    </a:rPr>
                                  </m:ctrlPr>
                                </m:accPr>
                                <m:e>
                                  <m:r>
                                    <a:rPr lang="en-US" sz="1800" b="1" i="1" smtClean="0">
                                      <a:solidFill>
                                        <a:schemeClr val="tx1"/>
                                      </a:solidFill>
                                      <a:latin typeface="Cambria Math" panose="02040503050406030204" pitchFamily="18" charset="0"/>
                                    </a:rPr>
                                    <m:t>𝒙</m:t>
                                  </m:r>
                                </m:e>
                              </m:acc>
                            </m:oMath>
                          </a14:m>
                          <a:r>
                            <a:rPr lang="en-US" dirty="0" smtClean="0"/>
                            <a:t> (in)</a:t>
                          </a:r>
                          <a:endParaRPr lang="en-US" dirty="0"/>
                        </a:p>
                      </a:txBody>
                      <a:tcPr/>
                    </a:tc>
                    <a:tc>
                      <a:txBody>
                        <a:bodyPr/>
                        <a:lstStyle/>
                        <a:p>
                          <a14:m>
                            <m:oMath xmlns:m="http://schemas.openxmlformats.org/officeDocument/2006/math">
                              <m:acc>
                                <m:accPr>
                                  <m:chr m:val="̅"/>
                                  <m:ctrlPr>
                                    <a:rPr lang="en-US" sz="1800" b="1" i="1" smtClean="0">
                                      <a:solidFill>
                                        <a:schemeClr val="tx1"/>
                                      </a:solidFill>
                                      <a:latin typeface="Cambria Math" panose="02040503050406030204" pitchFamily="18" charset="0"/>
                                    </a:rPr>
                                  </m:ctrlPr>
                                </m:accPr>
                                <m:e>
                                  <m:r>
                                    <a:rPr lang="en-US" sz="1800" b="1" i="1" smtClean="0">
                                      <a:solidFill>
                                        <a:schemeClr val="tx1"/>
                                      </a:solidFill>
                                      <a:latin typeface="Cambria Math" panose="02040503050406030204" pitchFamily="18" charset="0"/>
                                    </a:rPr>
                                    <m:t>𝒚</m:t>
                                  </m:r>
                                </m:e>
                              </m:acc>
                            </m:oMath>
                          </a14:m>
                          <a:r>
                            <a:rPr lang="en-US" dirty="0" smtClean="0"/>
                            <a:t> (in)</a:t>
                          </a:r>
                          <a:endParaRPr lang="en-US" dirty="0"/>
                        </a:p>
                      </a:txBody>
                      <a:tcPr/>
                    </a:tc>
                    <a:tc>
                      <a:txBody>
                        <a:bodyPr/>
                        <a:lstStyle/>
                        <a:p>
                          <a14:m>
                            <m:oMath xmlns:m="http://schemas.openxmlformats.org/officeDocument/2006/math">
                              <m:acc>
                                <m:accPr>
                                  <m:chr m:val="̅"/>
                                  <m:ctrlPr>
                                    <a:rPr lang="en-US" sz="1800" b="1" i="1" smtClean="0">
                                      <a:solidFill>
                                        <a:schemeClr val="tx1"/>
                                      </a:solidFill>
                                      <a:latin typeface="Cambria Math" panose="02040503050406030204" pitchFamily="18" charset="0"/>
                                    </a:rPr>
                                  </m:ctrlPr>
                                </m:accPr>
                                <m:e>
                                  <m:r>
                                    <a:rPr lang="en-US" sz="1800" b="1" i="1" smtClean="0">
                                      <a:solidFill>
                                        <a:schemeClr val="tx1"/>
                                      </a:solidFill>
                                      <a:latin typeface="Cambria Math" panose="02040503050406030204" pitchFamily="18" charset="0"/>
                                    </a:rPr>
                                    <m:t>𝒛</m:t>
                                  </m:r>
                                </m:e>
                              </m:acc>
                            </m:oMath>
                          </a14:m>
                          <a:r>
                            <a:rPr lang="en-US" dirty="0" smtClean="0"/>
                            <a:t> (in)</a:t>
                          </a:r>
                          <a:endParaRPr lang="en-US" dirty="0"/>
                        </a:p>
                      </a:txBody>
                      <a:tcPr/>
                    </a:tc>
                    <a:tc>
                      <a:txBody>
                        <a:bodyPr/>
                        <a:lstStyle/>
                        <a:p>
                          <a:r>
                            <a:rPr lang="en-US" dirty="0" smtClean="0"/>
                            <a:t>V (in</a:t>
                          </a:r>
                          <a:r>
                            <a:rPr lang="en-US" baseline="30000" dirty="0" smtClean="0"/>
                            <a:t>3</a:t>
                          </a:r>
                          <a:r>
                            <a:rPr lang="en-US" dirty="0" smtClean="0"/>
                            <a:t>)</a:t>
                          </a:r>
                          <a:endParaRPr lang="en-US" dirty="0"/>
                        </a:p>
                      </a:txBody>
                      <a:tcPr/>
                    </a:tc>
                    <a:tc>
                      <a:txBody>
                        <a:bodyPr/>
                        <a:lstStyle/>
                        <a:p>
                          <a14:m>
                            <m:oMath xmlns:m="http://schemas.openxmlformats.org/officeDocument/2006/math">
                              <m:acc>
                                <m:accPr>
                                  <m:chr m:val="̅"/>
                                  <m:ctrlPr>
                                    <a:rPr lang="en-US" sz="1800" b="1" i="1" smtClean="0">
                                      <a:solidFill>
                                        <a:schemeClr val="tx1"/>
                                      </a:solidFill>
                                      <a:latin typeface="Cambria Math" panose="02040503050406030204" pitchFamily="18" charset="0"/>
                                    </a:rPr>
                                  </m:ctrlPr>
                                </m:accPr>
                                <m:e>
                                  <m:r>
                                    <a:rPr lang="en-US" sz="1800" b="1" i="1" smtClean="0">
                                      <a:solidFill>
                                        <a:schemeClr val="tx1"/>
                                      </a:solidFill>
                                      <a:latin typeface="Cambria Math" panose="02040503050406030204" pitchFamily="18" charset="0"/>
                                    </a:rPr>
                                    <m:t>𝒙</m:t>
                                  </m:r>
                                </m:e>
                              </m:acc>
                            </m:oMath>
                          </a14:m>
                          <a:r>
                            <a:rPr lang="en-US" dirty="0" smtClean="0"/>
                            <a:t>V (in</a:t>
                          </a:r>
                          <a:r>
                            <a:rPr lang="en-US" baseline="30000" dirty="0" smtClean="0"/>
                            <a:t>4</a:t>
                          </a:r>
                          <a:r>
                            <a:rPr lang="en-US" dirty="0" smtClean="0"/>
                            <a:t>)</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lang="en-US" sz="1800" b="1" i="1" smtClean="0">
                                      <a:solidFill>
                                        <a:schemeClr val="tx1"/>
                                      </a:solidFill>
                                      <a:latin typeface="Cambria Math" panose="02040503050406030204" pitchFamily="18" charset="0"/>
                                    </a:rPr>
                                  </m:ctrlPr>
                                </m:accPr>
                                <m:e>
                                  <m:r>
                                    <a:rPr lang="en-US" sz="1800" b="1" i="1" smtClean="0">
                                      <a:solidFill>
                                        <a:schemeClr val="tx1"/>
                                      </a:solidFill>
                                      <a:latin typeface="Cambria Math" panose="02040503050406030204" pitchFamily="18" charset="0"/>
                                    </a:rPr>
                                    <m:t>𝒚</m:t>
                                  </m:r>
                                </m:e>
                              </m:acc>
                            </m:oMath>
                          </a14:m>
                          <a:r>
                            <a:rPr lang="en-US" dirty="0" smtClean="0"/>
                            <a:t>V (in</a:t>
                          </a:r>
                          <a:r>
                            <a:rPr lang="en-US" baseline="30000" dirty="0" smtClean="0"/>
                            <a:t>4</a:t>
                          </a:r>
                          <a:r>
                            <a:rPr lang="en-US" dirty="0" smtClean="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lang="en-US" sz="1800" b="1" i="1" smtClean="0">
                                      <a:solidFill>
                                        <a:schemeClr val="tx1"/>
                                      </a:solidFill>
                                      <a:latin typeface="Cambria Math" panose="02040503050406030204" pitchFamily="18" charset="0"/>
                                    </a:rPr>
                                  </m:ctrlPr>
                                </m:accPr>
                                <m:e>
                                  <m:r>
                                    <a:rPr lang="en-US" sz="1800" b="1" i="1" smtClean="0">
                                      <a:solidFill>
                                        <a:schemeClr val="tx1"/>
                                      </a:solidFill>
                                      <a:latin typeface="Cambria Math" panose="02040503050406030204" pitchFamily="18" charset="0"/>
                                    </a:rPr>
                                    <m:t>𝒛</m:t>
                                  </m:r>
                                </m:e>
                              </m:acc>
                            </m:oMath>
                          </a14:m>
                          <a:r>
                            <a:rPr lang="en-US" dirty="0" smtClean="0"/>
                            <a:t>V (in</a:t>
                          </a:r>
                          <a:r>
                            <a:rPr lang="en-US" baseline="30000" dirty="0" smtClean="0"/>
                            <a:t>4</a:t>
                          </a:r>
                          <a:r>
                            <a:rPr lang="en-US" dirty="0" smtClean="0"/>
                            <a:t>)</a:t>
                          </a:r>
                        </a:p>
                      </a:txBody>
                      <a:tcPr/>
                    </a:tc>
                    <a:extLst>
                      <a:ext uri="{0D108BD9-81ED-4DB2-BD59-A6C34878D82A}">
                        <a16:rowId xmlns:a16="http://schemas.microsoft.com/office/drawing/2014/main" val="3891155692"/>
                      </a:ext>
                    </a:extLst>
                  </a:tr>
                  <a:tr h="370840">
                    <a:tc>
                      <a:txBody>
                        <a:bodyPr/>
                        <a:lstStyle/>
                        <a:p>
                          <a:r>
                            <a:rPr lang="en-US" dirty="0" smtClean="0"/>
                            <a:t>Large block</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124442970"/>
                      </a:ext>
                    </a:extLst>
                  </a:tr>
                  <a:tr h="370840">
                    <a:tc>
                      <a:txBody>
                        <a:bodyPr/>
                        <a:lstStyle/>
                        <a:p>
                          <a:r>
                            <a:rPr lang="en-US" dirty="0" smtClean="0"/>
                            <a:t>Small block</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942129447"/>
                      </a:ext>
                    </a:extLst>
                  </a:tr>
                  <a:tr h="370840">
                    <a:tc>
                      <a:txBody>
                        <a:bodyPr/>
                        <a:lstStyle/>
                        <a:p>
                          <a:r>
                            <a:rPr lang="en-US" dirty="0" smtClean="0"/>
                            <a:t>Total</a:t>
                          </a:r>
                          <a:endParaRPr lang="en-US" dirty="0"/>
                        </a:p>
                      </a:txBody>
                      <a:tcPr/>
                    </a:tc>
                    <a:tc>
                      <a:txBody>
                        <a:bodyPr/>
                        <a:lstStyle/>
                        <a:p>
                          <a:pPr algn="ctr"/>
                          <a:r>
                            <a:rPr lang="en-US" dirty="0" smtClean="0"/>
                            <a:t>- -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 -</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662989458"/>
                      </a:ext>
                    </a:extLst>
                  </a:tr>
                </a:tbl>
              </a:graphicData>
            </a:graphic>
          </p:graphicFrame>
        </mc:Choice>
        <mc:Fallback>
          <p:graphicFrame>
            <p:nvGraphicFramePr>
              <p:cNvPr id="50180" name="Table 50179"/>
              <p:cNvGraphicFramePr>
                <a:graphicFrameLocks noGrp="1"/>
              </p:cNvGraphicFramePr>
              <p:nvPr>
                <p:extLst>
                  <p:ext uri="{D42A27DB-BD31-4B8C-83A1-F6EECF244321}">
                    <p14:modId xmlns:p14="http://schemas.microsoft.com/office/powerpoint/2010/main" val="1636433370"/>
                  </p:ext>
                </p:extLst>
              </p:nvPr>
            </p:nvGraphicFramePr>
            <p:xfrm>
              <a:off x="170896" y="4198694"/>
              <a:ext cx="7684232" cy="2021840"/>
            </p:xfrm>
            <a:graphic>
              <a:graphicData uri="http://schemas.openxmlformats.org/drawingml/2006/table">
                <a:tbl>
                  <a:tblPr firstRow="1" bandRow="1">
                    <a:tableStyleId>{5940675A-B579-460E-94D1-54222C63F5DA}</a:tableStyleId>
                  </a:tblPr>
                  <a:tblGrid>
                    <a:gridCol w="960529">
                      <a:extLst>
                        <a:ext uri="{9D8B030D-6E8A-4147-A177-3AD203B41FA5}">
                          <a16:colId xmlns:a16="http://schemas.microsoft.com/office/drawing/2014/main" val="3466015330"/>
                        </a:ext>
                      </a:extLst>
                    </a:gridCol>
                    <a:gridCol w="960529">
                      <a:extLst>
                        <a:ext uri="{9D8B030D-6E8A-4147-A177-3AD203B41FA5}">
                          <a16:colId xmlns:a16="http://schemas.microsoft.com/office/drawing/2014/main" val="987318609"/>
                        </a:ext>
                      </a:extLst>
                    </a:gridCol>
                    <a:gridCol w="960529">
                      <a:extLst>
                        <a:ext uri="{9D8B030D-6E8A-4147-A177-3AD203B41FA5}">
                          <a16:colId xmlns:a16="http://schemas.microsoft.com/office/drawing/2014/main" val="2570339766"/>
                        </a:ext>
                      </a:extLst>
                    </a:gridCol>
                    <a:gridCol w="960529">
                      <a:extLst>
                        <a:ext uri="{9D8B030D-6E8A-4147-A177-3AD203B41FA5}">
                          <a16:colId xmlns:a16="http://schemas.microsoft.com/office/drawing/2014/main" val="1533772262"/>
                        </a:ext>
                      </a:extLst>
                    </a:gridCol>
                    <a:gridCol w="960529">
                      <a:extLst>
                        <a:ext uri="{9D8B030D-6E8A-4147-A177-3AD203B41FA5}">
                          <a16:colId xmlns:a16="http://schemas.microsoft.com/office/drawing/2014/main" val="4050753965"/>
                        </a:ext>
                      </a:extLst>
                    </a:gridCol>
                    <a:gridCol w="960529">
                      <a:extLst>
                        <a:ext uri="{9D8B030D-6E8A-4147-A177-3AD203B41FA5}">
                          <a16:colId xmlns:a16="http://schemas.microsoft.com/office/drawing/2014/main" val="3703994297"/>
                        </a:ext>
                      </a:extLst>
                    </a:gridCol>
                    <a:gridCol w="960529">
                      <a:extLst>
                        <a:ext uri="{9D8B030D-6E8A-4147-A177-3AD203B41FA5}">
                          <a16:colId xmlns:a16="http://schemas.microsoft.com/office/drawing/2014/main" val="1178755320"/>
                        </a:ext>
                      </a:extLst>
                    </a:gridCol>
                    <a:gridCol w="960529">
                      <a:extLst>
                        <a:ext uri="{9D8B030D-6E8A-4147-A177-3AD203B41FA5}">
                          <a16:colId xmlns:a16="http://schemas.microsoft.com/office/drawing/2014/main" val="2769010869"/>
                        </a:ext>
                      </a:extLst>
                    </a:gridCol>
                  </a:tblGrid>
                  <a:tr h="370840">
                    <a:tc>
                      <a:txBody>
                        <a:bodyPr/>
                        <a:lstStyle/>
                        <a:p>
                          <a:r>
                            <a:rPr lang="en-US" dirty="0" smtClean="0"/>
                            <a:t>Shape</a:t>
                          </a:r>
                          <a:endParaRPr lang="en-US" dirty="0"/>
                        </a:p>
                      </a:txBody>
                      <a:tcPr/>
                    </a:tc>
                    <a:tc>
                      <a:txBody>
                        <a:bodyPr/>
                        <a:lstStyle/>
                        <a:p>
                          <a:endParaRPr lang="en-US"/>
                        </a:p>
                      </a:txBody>
                      <a:tcPr>
                        <a:blipFill>
                          <a:blip r:embed="rId4"/>
                          <a:stretch>
                            <a:fillRect l="-101911" t="-8197" r="-603822" b="-470492"/>
                          </a:stretch>
                        </a:blipFill>
                      </a:tcPr>
                    </a:tc>
                    <a:tc>
                      <a:txBody>
                        <a:bodyPr/>
                        <a:lstStyle/>
                        <a:p>
                          <a:endParaRPr lang="en-US"/>
                        </a:p>
                      </a:txBody>
                      <a:tcPr>
                        <a:blipFill>
                          <a:blip r:embed="rId4"/>
                          <a:stretch>
                            <a:fillRect l="-200633" t="-8197" r="-500000" b="-470492"/>
                          </a:stretch>
                        </a:blipFill>
                      </a:tcPr>
                    </a:tc>
                    <a:tc>
                      <a:txBody>
                        <a:bodyPr/>
                        <a:lstStyle/>
                        <a:p>
                          <a:endParaRPr lang="en-US"/>
                        </a:p>
                      </a:txBody>
                      <a:tcPr>
                        <a:blipFill>
                          <a:blip r:embed="rId4"/>
                          <a:stretch>
                            <a:fillRect l="-300633" t="-8197" r="-400000" b="-470492"/>
                          </a:stretch>
                        </a:blipFill>
                      </a:tcPr>
                    </a:tc>
                    <a:tc>
                      <a:txBody>
                        <a:bodyPr/>
                        <a:lstStyle/>
                        <a:p>
                          <a:r>
                            <a:rPr lang="en-US" dirty="0" smtClean="0"/>
                            <a:t>V (in</a:t>
                          </a:r>
                          <a:r>
                            <a:rPr lang="en-US" baseline="30000" dirty="0" smtClean="0"/>
                            <a:t>3</a:t>
                          </a:r>
                          <a:r>
                            <a:rPr lang="en-US" dirty="0" smtClean="0"/>
                            <a:t>)</a:t>
                          </a:r>
                          <a:endParaRPr lang="en-US" dirty="0"/>
                        </a:p>
                      </a:txBody>
                      <a:tcPr/>
                    </a:tc>
                    <a:tc>
                      <a:txBody>
                        <a:bodyPr/>
                        <a:lstStyle/>
                        <a:p>
                          <a:endParaRPr lang="en-US"/>
                        </a:p>
                      </a:txBody>
                      <a:tcPr>
                        <a:blipFill>
                          <a:blip r:embed="rId4"/>
                          <a:stretch>
                            <a:fillRect l="-500000" t="-8197" r="-200633" b="-470492"/>
                          </a:stretch>
                        </a:blipFill>
                      </a:tcPr>
                    </a:tc>
                    <a:tc>
                      <a:txBody>
                        <a:bodyPr/>
                        <a:lstStyle/>
                        <a:p>
                          <a:endParaRPr lang="en-US"/>
                        </a:p>
                      </a:txBody>
                      <a:tcPr>
                        <a:blipFill>
                          <a:blip r:embed="rId4"/>
                          <a:stretch>
                            <a:fillRect l="-603822" t="-8197" r="-101911" b="-470492"/>
                          </a:stretch>
                        </a:blipFill>
                      </a:tcPr>
                    </a:tc>
                    <a:tc>
                      <a:txBody>
                        <a:bodyPr/>
                        <a:lstStyle/>
                        <a:p>
                          <a:endParaRPr lang="en-US"/>
                        </a:p>
                      </a:txBody>
                      <a:tcPr>
                        <a:blipFill>
                          <a:blip r:embed="rId4"/>
                          <a:stretch>
                            <a:fillRect l="-699367" t="-8197" r="-1266" b="-470492"/>
                          </a:stretch>
                        </a:blipFill>
                      </a:tcPr>
                    </a:tc>
                    <a:extLst>
                      <a:ext uri="{0D108BD9-81ED-4DB2-BD59-A6C34878D82A}">
                        <a16:rowId xmlns:a16="http://schemas.microsoft.com/office/drawing/2014/main" val="3891155692"/>
                      </a:ext>
                    </a:extLst>
                  </a:tr>
                  <a:tr h="640080">
                    <a:tc>
                      <a:txBody>
                        <a:bodyPr/>
                        <a:lstStyle/>
                        <a:p>
                          <a:r>
                            <a:rPr lang="en-US" dirty="0" smtClean="0"/>
                            <a:t>Large block</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124442970"/>
                      </a:ext>
                    </a:extLst>
                  </a:tr>
                  <a:tr h="640080">
                    <a:tc>
                      <a:txBody>
                        <a:bodyPr/>
                        <a:lstStyle/>
                        <a:p>
                          <a:r>
                            <a:rPr lang="en-US" dirty="0" smtClean="0"/>
                            <a:t>Small block</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942129447"/>
                      </a:ext>
                    </a:extLst>
                  </a:tr>
                  <a:tr h="370840">
                    <a:tc>
                      <a:txBody>
                        <a:bodyPr/>
                        <a:lstStyle/>
                        <a:p>
                          <a:r>
                            <a:rPr lang="en-US" dirty="0" smtClean="0"/>
                            <a:t>Total</a:t>
                          </a:r>
                          <a:endParaRPr lang="en-US" dirty="0"/>
                        </a:p>
                      </a:txBody>
                      <a:tcPr/>
                    </a:tc>
                    <a:tc>
                      <a:txBody>
                        <a:bodyPr/>
                        <a:lstStyle/>
                        <a:p>
                          <a:pPr algn="ctr"/>
                          <a:r>
                            <a:rPr lang="en-US" dirty="0" smtClean="0"/>
                            <a:t>- -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 -</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662989458"/>
                      </a:ext>
                    </a:extLst>
                  </a:tr>
                </a:tbl>
              </a:graphicData>
            </a:graphic>
          </p:graphicFrame>
        </mc:Fallback>
      </mc:AlternateContent>
      <mc:AlternateContent xmlns:mc="http://schemas.openxmlformats.org/markup-compatibility/2006">
        <mc:Choice xmlns:a14="http://schemas.microsoft.com/office/drawing/2010/main" Requires="a14">
          <p:sp>
            <p:nvSpPr>
              <p:cNvPr id="46" name="Rectangle 45"/>
              <p:cNvSpPr/>
              <p:nvPr/>
            </p:nvSpPr>
            <p:spPr>
              <a:xfrm>
                <a:off x="170896" y="6220534"/>
                <a:ext cx="8973104" cy="631968"/>
              </a:xfrm>
              <a:prstGeom prst="rect">
                <a:avLst/>
              </a:prstGeom>
            </p:spPr>
            <p:txBody>
              <a:bodyPr wrap="square">
                <a:spAutoFit/>
              </a:bodyPr>
              <a:lstStyle/>
              <a:p>
                <a14:m>
                  <m:oMath xmlns:m="http://schemas.openxmlformats.org/officeDocument/2006/math">
                    <m:acc>
                      <m:accPr>
                        <m:chr m:val="̅"/>
                        <m:ctrlPr>
                          <a:rPr lang="en-US" sz="2400" b="1" i="1" smtClean="0">
                            <a:latin typeface="Cambria Math" panose="02040503050406030204" pitchFamily="18" charset="0"/>
                          </a:rPr>
                        </m:ctrlPr>
                      </m:accPr>
                      <m:e>
                        <m:r>
                          <a:rPr lang="en-US" sz="2400" b="1" i="1">
                            <a:latin typeface="Cambria Math" panose="02040503050406030204" pitchFamily="18" charset="0"/>
                          </a:rPr>
                          <m:t>𝒙</m:t>
                        </m:r>
                      </m:e>
                    </m:acc>
                  </m:oMath>
                </a14:m>
                <a:r>
                  <a:rPr lang="en-US" dirty="0"/>
                  <a:t> </a:t>
                </a:r>
                <a:r>
                  <a:rPr lang="en-US" dirty="0" smtClean="0"/>
                  <a:t>= </a:t>
                </a:r>
                <a14:m>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sym typeface="Symbol" panose="05050102010706020507" pitchFamily="18" charset="2"/>
                          </a:rPr>
                          <m:t></m:t>
                        </m:r>
                        <m:acc>
                          <m:accPr>
                            <m:chr m:val="̅"/>
                            <m:ctrlPr>
                              <a:rPr lang="en-US" sz="2400" b="1" i="1">
                                <a:latin typeface="Cambria Math" panose="02040503050406030204" pitchFamily="18" charset="0"/>
                              </a:rPr>
                            </m:ctrlPr>
                          </m:accPr>
                          <m:e>
                            <m:r>
                              <a:rPr lang="en-US" sz="2400" b="1" i="1">
                                <a:latin typeface="Cambria Math" panose="02040503050406030204" pitchFamily="18" charset="0"/>
                              </a:rPr>
                              <m:t>𝒙</m:t>
                            </m:r>
                          </m:e>
                        </m:acc>
                        <m:r>
                          <m:rPr>
                            <m:nor/>
                          </m:rPr>
                          <a:rPr lang="en-US" dirty="0"/>
                          <m:t>V</m:t>
                        </m:r>
                      </m:num>
                      <m:den>
                        <m:r>
                          <a:rPr lang="en-US" i="1">
                            <a:latin typeface="Cambria Math" panose="02040503050406030204" pitchFamily="18" charset="0"/>
                            <a:sym typeface="Symbol" panose="05050102010706020507" pitchFamily="18" charset="2"/>
                          </a:rPr>
                          <m:t></m:t>
                        </m:r>
                        <m:r>
                          <m:rPr>
                            <m:nor/>
                          </m:rPr>
                          <a:rPr lang="en-US" dirty="0"/>
                          <m:t>V</m:t>
                        </m:r>
                      </m:den>
                    </m:f>
                    <m:r>
                      <a:rPr lang="en-US" b="0" i="1" smtClean="0">
                        <a:latin typeface="Cambria Math" panose="02040503050406030204" pitchFamily="18" charset="0"/>
                      </a:rPr>
                      <m:t>=           </m:t>
                    </m:r>
                    <m:r>
                      <a:rPr lang="en-US" b="1" i="1" smtClean="0">
                        <a:latin typeface="Cambria Math" panose="02040503050406030204" pitchFamily="18" charset="0"/>
                      </a:rPr>
                      <m:t>            </m:t>
                    </m:r>
                    <m:acc>
                      <m:accPr>
                        <m:chr m:val="̅"/>
                        <m:ctrlPr>
                          <a:rPr lang="en-US" sz="2400" b="1" i="1">
                            <a:latin typeface="Cambria Math" panose="02040503050406030204" pitchFamily="18" charset="0"/>
                          </a:rPr>
                        </m:ctrlPr>
                      </m:accPr>
                      <m:e>
                        <m:r>
                          <a:rPr lang="en-US" sz="2400" b="1" i="1" smtClean="0">
                            <a:latin typeface="Cambria Math" panose="02040503050406030204" pitchFamily="18" charset="0"/>
                          </a:rPr>
                          <m:t>𝒚</m:t>
                        </m:r>
                      </m:e>
                    </m:acc>
                  </m:oMath>
                </a14:m>
                <a:r>
                  <a:rPr lang="en-US" dirty="0"/>
                  <a:t> </a:t>
                </a:r>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sym typeface="Symbol" panose="05050102010706020507" pitchFamily="18" charset="2"/>
                          </a:rPr>
                          <m:t></m:t>
                        </m:r>
                        <m:acc>
                          <m:accPr>
                            <m:chr m:val="̅"/>
                            <m:ctrlPr>
                              <a:rPr lang="en-US" sz="2400" b="1" i="1">
                                <a:latin typeface="Cambria Math" panose="02040503050406030204" pitchFamily="18" charset="0"/>
                              </a:rPr>
                            </m:ctrlPr>
                          </m:accPr>
                          <m:e>
                            <m:r>
                              <a:rPr lang="en-US" sz="2400" b="1" i="1" smtClean="0">
                                <a:latin typeface="Cambria Math" panose="02040503050406030204" pitchFamily="18" charset="0"/>
                              </a:rPr>
                              <m:t>𝒚</m:t>
                            </m:r>
                          </m:e>
                        </m:acc>
                        <m:r>
                          <m:rPr>
                            <m:nor/>
                          </m:rPr>
                          <a:rPr lang="en-US" dirty="0"/>
                          <m:t>V</m:t>
                        </m:r>
                      </m:num>
                      <m:den>
                        <m:r>
                          <a:rPr lang="en-US" i="1">
                            <a:latin typeface="Cambria Math" panose="02040503050406030204" pitchFamily="18" charset="0"/>
                            <a:sym typeface="Symbol" panose="05050102010706020507" pitchFamily="18" charset="2"/>
                          </a:rPr>
                          <m:t></m:t>
                        </m:r>
                        <m:r>
                          <m:rPr>
                            <m:nor/>
                          </m:rPr>
                          <a:rPr lang="en-US" dirty="0"/>
                          <m:t>V</m:t>
                        </m:r>
                      </m:den>
                    </m:f>
                    <m:r>
                      <a:rPr lang="en-US" i="1">
                        <a:latin typeface="Cambria Math" panose="02040503050406030204" pitchFamily="18" charset="0"/>
                      </a:rPr>
                      <m:t>=</m:t>
                    </m:r>
                    <m:r>
                      <a:rPr lang="en-US" b="0" i="1" smtClean="0">
                        <a:latin typeface="Cambria Math" panose="02040503050406030204" pitchFamily="18" charset="0"/>
                      </a:rPr>
                      <m:t>                              </m:t>
                    </m:r>
                    <m:acc>
                      <m:accPr>
                        <m:chr m:val="̅"/>
                        <m:ctrlPr>
                          <a:rPr lang="en-US" sz="2400" b="1" i="1">
                            <a:latin typeface="Cambria Math" panose="02040503050406030204" pitchFamily="18" charset="0"/>
                          </a:rPr>
                        </m:ctrlPr>
                      </m:accPr>
                      <m:e>
                        <m:r>
                          <a:rPr lang="en-US" sz="2400" b="1" i="1" smtClean="0">
                            <a:latin typeface="Cambria Math" panose="02040503050406030204" pitchFamily="18" charset="0"/>
                          </a:rPr>
                          <m:t>𝒛</m:t>
                        </m:r>
                      </m:e>
                    </m:acc>
                  </m:oMath>
                </a14:m>
                <a:r>
                  <a:rPr lang="en-US" dirty="0"/>
                  <a:t> </a:t>
                </a:r>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sym typeface="Symbol" panose="05050102010706020507" pitchFamily="18" charset="2"/>
                          </a:rPr>
                          <m:t></m:t>
                        </m:r>
                        <m:acc>
                          <m:accPr>
                            <m:chr m:val="̅"/>
                            <m:ctrlPr>
                              <a:rPr lang="en-US" sz="2400" b="1" i="1">
                                <a:latin typeface="Cambria Math" panose="02040503050406030204" pitchFamily="18" charset="0"/>
                              </a:rPr>
                            </m:ctrlPr>
                          </m:accPr>
                          <m:e>
                            <m:r>
                              <a:rPr lang="en-US" sz="2400" b="1" i="1" smtClean="0">
                                <a:latin typeface="Cambria Math" panose="02040503050406030204" pitchFamily="18" charset="0"/>
                              </a:rPr>
                              <m:t>𝒛</m:t>
                            </m:r>
                          </m:e>
                        </m:acc>
                        <m:r>
                          <m:rPr>
                            <m:nor/>
                          </m:rPr>
                          <a:rPr lang="en-US" dirty="0"/>
                          <m:t>V</m:t>
                        </m:r>
                      </m:num>
                      <m:den>
                        <m:r>
                          <a:rPr lang="en-US" i="1">
                            <a:latin typeface="Cambria Math" panose="02040503050406030204" pitchFamily="18" charset="0"/>
                            <a:sym typeface="Symbol" panose="05050102010706020507" pitchFamily="18" charset="2"/>
                          </a:rPr>
                          <m:t></m:t>
                        </m:r>
                        <m:r>
                          <m:rPr>
                            <m:nor/>
                          </m:rPr>
                          <a:rPr lang="en-US" dirty="0"/>
                          <m:t>V</m:t>
                        </m:r>
                      </m:den>
                    </m:f>
                    <m:r>
                      <a:rPr lang="en-US" i="1">
                        <a:latin typeface="Cambria Math" panose="02040503050406030204" pitchFamily="18" charset="0"/>
                      </a:rPr>
                      <m:t>=</m:t>
                    </m:r>
                  </m:oMath>
                </a14:m>
                <a:endParaRPr lang="en-US" dirty="0"/>
              </a:p>
            </p:txBody>
          </p:sp>
        </mc:Choice>
        <mc:Fallback>
          <p:sp>
            <p:nvSpPr>
              <p:cNvPr id="46" name="Rectangle 45"/>
              <p:cNvSpPr>
                <a:spLocks noRot="1" noChangeAspect="1" noMove="1" noResize="1" noEditPoints="1" noAdjustHandles="1" noChangeArrowheads="1" noChangeShapeType="1" noTextEdit="1"/>
              </p:cNvSpPr>
              <p:nvPr/>
            </p:nvSpPr>
            <p:spPr>
              <a:xfrm>
                <a:off x="170896" y="6220534"/>
                <a:ext cx="8973104" cy="631968"/>
              </a:xfrm>
              <a:prstGeom prst="rect">
                <a:avLst/>
              </a:prstGeom>
              <a:blipFill>
                <a:blip r:embed="rId5"/>
                <a:stretch>
                  <a:fillRect b="-6731"/>
                </a:stretch>
              </a:blipFill>
            </p:spPr>
            <p:txBody>
              <a:bodyPr/>
              <a:lstStyle/>
              <a:p>
                <a:r>
                  <a:rPr lang="en-US">
                    <a:noFill/>
                  </a:rPr>
                  <a:t> </a:t>
                </a:r>
              </a:p>
            </p:txBody>
          </p:sp>
        </mc:Fallback>
      </mc:AlternateContent>
    </p:spTree>
    <p:extLst>
      <p:ext uri="{BB962C8B-B14F-4D97-AF65-F5344CB8AC3E}">
        <p14:creationId xmlns:p14="http://schemas.microsoft.com/office/powerpoint/2010/main" val="2045824856"/>
      </p:ext>
    </p:extLst>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7010400" y="0"/>
            <a:ext cx="2133600" cy="365125"/>
          </a:xfrm>
        </p:spPr>
        <p:txBody>
          <a:bodyPr/>
          <a:lstStyle/>
          <a:p>
            <a:pPr>
              <a:defRPr/>
            </a:pPr>
            <a:fld id="{858847E1-9FAF-4190-AF2C-2466D58E515B}" type="slidenum">
              <a:rPr lang="en-US" smtClean="0"/>
              <a:pPr>
                <a:defRPr/>
              </a:pPr>
              <a:t>36</a:t>
            </a:fld>
            <a:endParaRPr lang="en-US" dirty="0"/>
          </a:p>
        </p:txBody>
      </p:sp>
      <p:sp>
        <p:nvSpPr>
          <p:cNvPr id="8" name="Text Box 2"/>
          <p:cNvSpPr txBox="1">
            <a:spLocks noChangeArrowheads="1"/>
          </p:cNvSpPr>
          <p:nvPr/>
        </p:nvSpPr>
        <p:spPr bwMode="auto">
          <a:xfrm>
            <a:off x="0" y="0"/>
            <a:ext cx="8382000" cy="52322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spcBef>
                <a:spcPct val="50000"/>
              </a:spcBef>
              <a:defRPr/>
            </a:pPr>
            <a:r>
              <a:rPr lang="en-US" sz="2800" b="1" dirty="0" smtClean="0">
                <a:solidFill>
                  <a:srgbClr val="C00000"/>
                </a:solidFill>
              </a:rPr>
              <a:t>Example:  Finding Centroids using </a:t>
            </a:r>
            <a:r>
              <a:rPr lang="en-US" sz="2800" b="1" dirty="0" smtClean="0">
                <a:solidFill>
                  <a:srgbClr val="C00000"/>
                </a:solidFill>
              </a:rPr>
              <a:t>Inventor</a:t>
            </a:r>
            <a:endParaRPr lang="en-US" sz="2800" dirty="0">
              <a:solidFill>
                <a:srgbClr val="C00000"/>
              </a:solidFill>
            </a:endParaRPr>
          </a:p>
        </p:txBody>
      </p:sp>
      <mc:AlternateContent xmlns:mc="http://schemas.openxmlformats.org/markup-compatibility/2006">
        <mc:Choice xmlns:a14="http://schemas.microsoft.com/office/drawing/2010/main" Requires="a14">
          <p:sp>
            <p:nvSpPr>
              <p:cNvPr id="9" name="Rectangle 5"/>
              <p:cNvSpPr>
                <a:spLocks noChangeArrowheads="1"/>
              </p:cNvSpPr>
              <p:nvPr/>
            </p:nvSpPr>
            <p:spPr bwMode="auto">
              <a:xfrm>
                <a:off x="-1" y="577860"/>
                <a:ext cx="9163390" cy="2320873"/>
              </a:xfrm>
              <a:prstGeom prst="rect">
                <a:avLst/>
              </a:prstGeom>
              <a:noFill/>
              <a:ln w="9525">
                <a:solidFill>
                  <a:srgbClr val="FF0000"/>
                </a:solidFill>
                <a:miter lim="800000"/>
                <a:headEnd/>
                <a:tailEnd/>
              </a:ln>
              <a:effectLst/>
            </p:spPr>
            <p:txBody>
              <a:bodyPr/>
              <a:lstStyle/>
              <a:p>
                <a:pPr>
                  <a:lnSpc>
                    <a:spcPct val="80000"/>
                  </a:lnSpc>
                  <a:spcBef>
                    <a:spcPct val="20000"/>
                  </a:spcBef>
                  <a:tabLst>
                    <a:tab pos="457200" algn="l"/>
                  </a:tabLst>
                </a:pPr>
                <a:r>
                  <a:rPr lang="en-US" sz="1600" b="1" dirty="0" smtClean="0">
                    <a:solidFill>
                      <a:schemeClr val="tx1"/>
                    </a:solidFill>
                  </a:rPr>
                  <a:t>Build the model below using Inventor in class if time allows.  A small 2 x 2 x 2 block sits on top of a 2 x 4 x 6 block (all in inches) as shown below. </a:t>
                </a:r>
                <a:endParaRPr lang="en-US" sz="1600" b="1" dirty="0">
                  <a:solidFill>
                    <a:schemeClr val="tx1"/>
                  </a:solidFill>
                </a:endParaRPr>
              </a:p>
              <a:p>
                <a:pPr marL="457200" indent="-457200">
                  <a:lnSpc>
                    <a:spcPct val="80000"/>
                  </a:lnSpc>
                  <a:spcBef>
                    <a:spcPct val="20000"/>
                  </a:spcBef>
                  <a:buAutoNum type="arabicPeriod"/>
                  <a:tabLst>
                    <a:tab pos="457200" algn="l"/>
                  </a:tabLst>
                </a:pPr>
                <a:r>
                  <a:rPr lang="en-US" sz="1600" b="1" dirty="0" smtClean="0">
                    <a:solidFill>
                      <a:schemeClr val="tx1"/>
                    </a:solidFill>
                  </a:rPr>
                  <a:t>Find the centroid by hand  (</a:t>
                </a:r>
                <a14:m>
                  <m:oMath xmlns:m="http://schemas.openxmlformats.org/officeDocument/2006/math">
                    <m:acc>
                      <m:accPr>
                        <m:chr m:val="̅"/>
                        <m:ctrlPr>
                          <a:rPr lang="en-US" sz="1600" b="1" i="1" smtClean="0">
                            <a:solidFill>
                              <a:schemeClr val="tx1"/>
                            </a:solidFill>
                            <a:latin typeface="Cambria Math" panose="02040503050406030204" pitchFamily="18" charset="0"/>
                          </a:rPr>
                        </m:ctrlPr>
                      </m:accPr>
                      <m:e>
                        <m:r>
                          <a:rPr lang="en-US" sz="1600" b="1" i="1" smtClean="0">
                            <a:solidFill>
                              <a:schemeClr val="tx1"/>
                            </a:solidFill>
                            <a:latin typeface="Cambria Math" panose="02040503050406030204" pitchFamily="18" charset="0"/>
                          </a:rPr>
                          <m:t>𝒙</m:t>
                        </m:r>
                      </m:e>
                    </m:acc>
                  </m:oMath>
                </a14:m>
                <a:r>
                  <a:rPr lang="en-US" sz="1600" b="1" dirty="0" smtClean="0">
                    <a:solidFill>
                      <a:schemeClr val="tx1"/>
                    </a:solidFill>
                  </a:rPr>
                  <a:t> = 1.86, </a:t>
                </a:r>
                <a14:m>
                  <m:oMath xmlns:m="http://schemas.openxmlformats.org/officeDocument/2006/math">
                    <m:acc>
                      <m:accPr>
                        <m:chr m:val="̅"/>
                        <m:ctrlPr>
                          <a:rPr lang="en-US" sz="1600" b="1" i="1">
                            <a:solidFill>
                              <a:schemeClr val="tx1"/>
                            </a:solidFill>
                            <a:latin typeface="Cambria Math" panose="02040503050406030204" pitchFamily="18" charset="0"/>
                          </a:rPr>
                        </m:ctrlPr>
                      </m:accPr>
                      <m:e>
                        <m:r>
                          <a:rPr lang="en-US" sz="1600" b="1" i="1" smtClean="0">
                            <a:solidFill>
                              <a:schemeClr val="tx1"/>
                            </a:solidFill>
                            <a:latin typeface="Cambria Math" panose="02040503050406030204" pitchFamily="18" charset="0"/>
                          </a:rPr>
                          <m:t>𝒚</m:t>
                        </m:r>
                      </m:e>
                    </m:acc>
                  </m:oMath>
                </a14:m>
                <a:r>
                  <a:rPr lang="en-US" sz="1600" b="1" dirty="0">
                    <a:solidFill>
                      <a:schemeClr val="tx1"/>
                    </a:solidFill>
                  </a:rPr>
                  <a:t> = </a:t>
                </a:r>
                <a:r>
                  <a:rPr lang="en-US" sz="1600" b="1" dirty="0" smtClean="0">
                    <a:solidFill>
                      <a:schemeClr val="tx1"/>
                    </a:solidFill>
                  </a:rPr>
                  <a:t>2.71, </a:t>
                </a:r>
                <a14:m>
                  <m:oMath xmlns:m="http://schemas.openxmlformats.org/officeDocument/2006/math">
                    <m:acc>
                      <m:accPr>
                        <m:chr m:val="̅"/>
                        <m:ctrlPr>
                          <a:rPr lang="en-US" sz="1600" b="1" i="1">
                            <a:solidFill>
                              <a:schemeClr val="tx1"/>
                            </a:solidFill>
                            <a:latin typeface="Cambria Math" panose="02040503050406030204" pitchFamily="18" charset="0"/>
                          </a:rPr>
                        </m:ctrlPr>
                      </m:accPr>
                      <m:e>
                        <m:r>
                          <a:rPr lang="en-US" sz="1600" b="1" i="1" smtClean="0">
                            <a:solidFill>
                              <a:schemeClr val="tx1"/>
                            </a:solidFill>
                            <a:latin typeface="Cambria Math" panose="02040503050406030204" pitchFamily="18" charset="0"/>
                          </a:rPr>
                          <m:t>𝒛</m:t>
                        </m:r>
                      </m:e>
                    </m:acc>
                  </m:oMath>
                </a14:m>
                <a:r>
                  <a:rPr lang="en-US" sz="1600" b="1" dirty="0">
                    <a:solidFill>
                      <a:schemeClr val="tx1"/>
                    </a:solidFill>
                  </a:rPr>
                  <a:t> = </a:t>
                </a:r>
                <a:r>
                  <a:rPr lang="en-US" sz="1600" b="1" dirty="0" smtClean="0">
                    <a:solidFill>
                      <a:schemeClr val="tx1"/>
                    </a:solidFill>
                  </a:rPr>
                  <a:t>1.29) – see previous slide</a:t>
                </a:r>
              </a:p>
              <a:p>
                <a:pPr marL="457200" indent="-457200">
                  <a:lnSpc>
                    <a:spcPct val="80000"/>
                  </a:lnSpc>
                  <a:spcBef>
                    <a:spcPct val="20000"/>
                  </a:spcBef>
                  <a:buAutoNum type="arabicPeriod"/>
                  <a:tabLst>
                    <a:tab pos="457200" algn="l"/>
                  </a:tabLst>
                </a:pPr>
                <a:r>
                  <a:rPr lang="en-US" sz="1600" b="1" dirty="0" smtClean="0">
                    <a:solidFill>
                      <a:schemeClr val="tx1"/>
                    </a:solidFill>
                  </a:rPr>
                  <a:t>Be sure to use the correct axis orientation for the first sketch plane (start with the </a:t>
                </a:r>
                <a:r>
                  <a:rPr lang="en-US" sz="1600" b="1" dirty="0" err="1" smtClean="0">
                    <a:solidFill>
                      <a:srgbClr val="FF0000"/>
                    </a:solidFill>
                  </a:rPr>
                  <a:t>xy</a:t>
                </a:r>
                <a:r>
                  <a:rPr lang="en-US" sz="1600" b="1" dirty="0" smtClean="0">
                    <a:solidFill>
                      <a:srgbClr val="FF0000"/>
                    </a:solidFill>
                  </a:rPr>
                  <a:t> plane </a:t>
                </a:r>
                <a:r>
                  <a:rPr lang="en-US" sz="1600" b="1" dirty="0" smtClean="0">
                    <a:solidFill>
                      <a:schemeClr val="tx1"/>
                    </a:solidFill>
                  </a:rPr>
                  <a:t>for the large block and extrude in the +z direction).  Be sure that one corner of the block is located at the origin. Use </a:t>
                </a:r>
                <a:r>
                  <a:rPr lang="en-US" sz="1600" b="1" dirty="0" smtClean="0">
                    <a:solidFill>
                      <a:srgbClr val="FF0000"/>
                    </a:solidFill>
                  </a:rPr>
                  <a:t>Orbit</a:t>
                </a:r>
                <a:r>
                  <a:rPr lang="en-US" sz="1600" b="1" dirty="0" smtClean="0">
                    <a:solidFill>
                      <a:schemeClr val="tx1"/>
                    </a:solidFill>
                  </a:rPr>
                  <a:t> to rotate the axes so that they are oriented as indicated in the problem.</a:t>
                </a:r>
              </a:p>
              <a:p>
                <a:pPr marL="457200" indent="-457200">
                  <a:lnSpc>
                    <a:spcPct val="80000"/>
                  </a:lnSpc>
                  <a:spcBef>
                    <a:spcPct val="20000"/>
                  </a:spcBef>
                  <a:buAutoNum type="arabicPeriod"/>
                  <a:tabLst>
                    <a:tab pos="457200" algn="l"/>
                  </a:tabLst>
                </a:pPr>
                <a:r>
                  <a:rPr lang="en-US" sz="1600" b="1" dirty="0" smtClean="0">
                    <a:solidFill>
                      <a:schemeClr val="tx1"/>
                    </a:solidFill>
                  </a:rPr>
                  <a:t>Make the YZ, XZ and XY planes </a:t>
                </a:r>
                <a:r>
                  <a:rPr lang="en-US" sz="1600" b="1" dirty="0" smtClean="0">
                    <a:solidFill>
                      <a:srgbClr val="FF0000"/>
                    </a:solidFill>
                  </a:rPr>
                  <a:t>visible</a:t>
                </a:r>
                <a:r>
                  <a:rPr lang="en-US" sz="1600" b="1" dirty="0" smtClean="0">
                    <a:solidFill>
                      <a:schemeClr val="tx1"/>
                    </a:solidFill>
                  </a:rPr>
                  <a:t> to emphasize that the  part is correctly oriented.</a:t>
                </a:r>
              </a:p>
              <a:p>
                <a:pPr marL="457200" indent="-457200">
                  <a:lnSpc>
                    <a:spcPct val="80000"/>
                  </a:lnSpc>
                  <a:spcBef>
                    <a:spcPct val="20000"/>
                  </a:spcBef>
                  <a:buAutoNum type="arabicPeriod"/>
                  <a:tabLst>
                    <a:tab pos="457200" algn="l"/>
                  </a:tabLst>
                </a:pPr>
                <a:r>
                  <a:rPr lang="en-US" sz="1600" b="1" dirty="0" smtClean="0">
                    <a:solidFill>
                      <a:schemeClr val="tx1"/>
                    </a:solidFill>
                  </a:rPr>
                  <a:t>Add a second sketch plane and extrusion.</a:t>
                </a:r>
              </a:p>
              <a:p>
                <a:pPr marL="457200" indent="-457200">
                  <a:lnSpc>
                    <a:spcPct val="80000"/>
                  </a:lnSpc>
                  <a:spcBef>
                    <a:spcPct val="20000"/>
                  </a:spcBef>
                  <a:buAutoNum type="arabicPeriod"/>
                  <a:tabLst>
                    <a:tab pos="457200" algn="l"/>
                  </a:tabLst>
                </a:pPr>
                <a:r>
                  <a:rPr lang="en-US" sz="1600" b="1" dirty="0" smtClean="0">
                    <a:solidFill>
                      <a:schemeClr val="tx1"/>
                    </a:solidFill>
                  </a:rPr>
                  <a:t>Right-click on the part name (Part2 below) in the model browser and select </a:t>
                </a:r>
                <a:r>
                  <a:rPr lang="en-US" sz="1600" b="1" dirty="0" err="1" smtClean="0">
                    <a:solidFill>
                      <a:srgbClr val="FF0000"/>
                    </a:solidFill>
                  </a:rPr>
                  <a:t>iProperties</a:t>
                </a:r>
                <a:r>
                  <a:rPr lang="en-US" sz="1600" b="1" dirty="0" smtClean="0">
                    <a:solidFill>
                      <a:schemeClr val="tx1"/>
                    </a:solidFill>
                  </a:rPr>
                  <a:t> and select the </a:t>
                </a:r>
                <a:r>
                  <a:rPr lang="en-US" sz="1600" b="1" dirty="0" smtClean="0">
                    <a:solidFill>
                      <a:srgbClr val="FF0000"/>
                    </a:solidFill>
                  </a:rPr>
                  <a:t>Physical</a:t>
                </a:r>
                <a:r>
                  <a:rPr lang="en-US" sz="1600" b="1" dirty="0" smtClean="0">
                    <a:solidFill>
                      <a:schemeClr val="tx1"/>
                    </a:solidFill>
                  </a:rPr>
                  <a:t> tab.  You may need to select </a:t>
                </a:r>
                <a:r>
                  <a:rPr lang="en-US" sz="1600" b="1" dirty="0" smtClean="0">
                    <a:solidFill>
                      <a:srgbClr val="FF0000"/>
                    </a:solidFill>
                  </a:rPr>
                  <a:t>Update</a:t>
                </a:r>
                <a:r>
                  <a:rPr lang="en-US" sz="1600" b="1" dirty="0" smtClean="0">
                    <a:solidFill>
                      <a:schemeClr val="tx1"/>
                    </a:solidFill>
                  </a:rPr>
                  <a:t> also.</a:t>
                </a:r>
                <a:endParaRPr lang="en-US" sz="1600" b="1" dirty="0">
                  <a:solidFill>
                    <a:schemeClr val="tx1"/>
                  </a:solidFill>
                </a:endParaRPr>
              </a:p>
            </p:txBody>
          </p:sp>
        </mc:Choice>
        <mc:Fallback>
          <p:sp>
            <p:nvSpPr>
              <p:cNvPr id="9" name="Rectangle 5"/>
              <p:cNvSpPr>
                <a:spLocks noRot="1" noChangeAspect="1" noMove="1" noResize="1" noEditPoints="1" noAdjustHandles="1" noChangeArrowheads="1" noChangeShapeType="1" noTextEdit="1"/>
              </p:cNvSpPr>
              <p:nvPr/>
            </p:nvSpPr>
            <p:spPr bwMode="auto">
              <a:xfrm>
                <a:off x="-1" y="577860"/>
                <a:ext cx="9163390" cy="2320873"/>
              </a:xfrm>
              <a:prstGeom prst="rect">
                <a:avLst/>
              </a:prstGeom>
              <a:blipFill>
                <a:blip r:embed="rId3"/>
                <a:stretch>
                  <a:fillRect l="-266" t="-2611" r="-199" b="-1567"/>
                </a:stretch>
              </a:blipFill>
              <a:ln w="9525">
                <a:solidFill>
                  <a:srgbClr val="FF0000"/>
                </a:solidFill>
                <a:miter lim="800000"/>
                <a:headEnd/>
                <a:tailEnd/>
              </a:ln>
              <a:effectLst/>
            </p:spPr>
            <p:txBody>
              <a:bodyPr/>
              <a:lstStyle/>
              <a:p>
                <a:r>
                  <a:rPr lang="en-US">
                    <a:noFill/>
                  </a:rPr>
                  <a:t> </a:t>
                </a:r>
              </a:p>
            </p:txBody>
          </p:sp>
        </mc:Fallback>
      </mc:AlternateContent>
      <p:grpSp>
        <p:nvGrpSpPr>
          <p:cNvPr id="14" name="Group 13"/>
          <p:cNvGrpSpPr/>
          <p:nvPr/>
        </p:nvGrpSpPr>
        <p:grpSpPr>
          <a:xfrm>
            <a:off x="0" y="2998698"/>
            <a:ext cx="9163389" cy="4172529"/>
            <a:chOff x="0" y="2998698"/>
            <a:chExt cx="9163389" cy="4172529"/>
          </a:xfrm>
        </p:grpSpPr>
        <p:pic>
          <p:nvPicPr>
            <p:cNvPr id="2" name="Picture 1"/>
            <p:cNvPicPr>
              <a:picLocks noChangeAspect="1"/>
            </p:cNvPicPr>
            <p:nvPr/>
          </p:nvPicPr>
          <p:blipFill rotWithShape="1">
            <a:blip r:embed="rId4"/>
            <a:srcRect l="13325" t="9687"/>
            <a:stretch/>
          </p:blipFill>
          <p:spPr>
            <a:xfrm>
              <a:off x="1828800" y="2998699"/>
              <a:ext cx="7334589" cy="3859301"/>
            </a:xfrm>
            <a:prstGeom prst="rect">
              <a:avLst/>
            </a:prstGeom>
          </p:spPr>
        </p:pic>
        <p:pic>
          <p:nvPicPr>
            <p:cNvPr id="10" name="Picture 9"/>
            <p:cNvPicPr>
              <a:picLocks noChangeAspect="1"/>
            </p:cNvPicPr>
            <p:nvPr/>
          </p:nvPicPr>
          <p:blipFill rotWithShape="1">
            <a:blip r:embed="rId4"/>
            <a:srcRect l="-414" r="92937" b="66763"/>
            <a:stretch/>
          </p:blipFill>
          <p:spPr>
            <a:xfrm>
              <a:off x="0" y="2998698"/>
              <a:ext cx="1858701" cy="4172529"/>
            </a:xfrm>
            <a:prstGeom prst="rect">
              <a:avLst/>
            </a:prstGeom>
          </p:spPr>
        </p:pic>
        <p:pic>
          <p:nvPicPr>
            <p:cNvPr id="11" name="Picture 10"/>
            <p:cNvPicPr>
              <a:picLocks noChangeAspect="1"/>
            </p:cNvPicPr>
            <p:nvPr/>
          </p:nvPicPr>
          <p:blipFill rotWithShape="1">
            <a:blip r:embed="rId4"/>
            <a:srcRect l="13503" t="89930" r="81995"/>
            <a:stretch/>
          </p:blipFill>
          <p:spPr>
            <a:xfrm>
              <a:off x="1875266" y="6159893"/>
              <a:ext cx="644522" cy="727924"/>
            </a:xfrm>
            <a:prstGeom prst="rect">
              <a:avLst/>
            </a:prstGeom>
          </p:spPr>
        </p:pic>
        <p:sp>
          <p:nvSpPr>
            <p:cNvPr id="3" name="Oval 2"/>
            <p:cNvSpPr/>
            <p:nvPr/>
          </p:nvSpPr>
          <p:spPr>
            <a:xfrm>
              <a:off x="1875266" y="6248400"/>
              <a:ext cx="644522"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819400" y="6488668"/>
              <a:ext cx="1236236" cy="369332"/>
            </a:xfrm>
            <a:prstGeom prst="rect">
              <a:avLst/>
            </a:prstGeom>
            <a:noFill/>
          </p:spPr>
          <p:txBody>
            <a:bodyPr wrap="none" rtlCol="0">
              <a:spAutoFit/>
            </a:bodyPr>
            <a:lstStyle/>
            <a:p>
              <a:r>
                <a:rPr lang="en-US" sz="1800" b="1" i="1" dirty="0" smtClean="0">
                  <a:solidFill>
                    <a:srgbClr val="FF0000"/>
                  </a:solidFill>
                </a:rPr>
                <a:t>Important!</a:t>
              </a:r>
              <a:endParaRPr lang="en-US" sz="1800" b="1" i="1" dirty="0">
                <a:solidFill>
                  <a:srgbClr val="FF0000"/>
                </a:solidFill>
              </a:endParaRPr>
            </a:p>
          </p:txBody>
        </p:sp>
        <p:cxnSp>
          <p:nvCxnSpPr>
            <p:cNvPr id="6" name="Straight Arrow Connector 5"/>
            <p:cNvCxnSpPr>
              <a:stCxn id="4" idx="1"/>
            </p:cNvCxnSpPr>
            <p:nvPr/>
          </p:nvCxnSpPr>
          <p:spPr>
            <a:xfrm flipH="1" flipV="1">
              <a:off x="2536353" y="6629400"/>
              <a:ext cx="283047" cy="439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03555057"/>
      </p:ext>
    </p:extLst>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Rectangle 6"/>
          <p:cNvSpPr>
            <a:spLocks noChangeArrowheads="1"/>
          </p:cNvSpPr>
          <p:nvPr/>
        </p:nvSpPr>
        <p:spPr bwMode="auto">
          <a:xfrm>
            <a:off x="0" y="609600"/>
            <a:ext cx="8077200" cy="622300"/>
          </a:xfrm>
          <a:prstGeom prst="rect">
            <a:avLst/>
          </a:prstGeom>
          <a:noFill/>
          <a:ln w="9525">
            <a:noFill/>
            <a:miter lim="800000"/>
            <a:headEnd/>
            <a:tailEnd/>
          </a:ln>
          <a:effectLst/>
        </p:spPr>
        <p:txBody>
          <a:bodyPr/>
          <a:lstStyle/>
          <a:p>
            <a:pPr>
              <a:spcBef>
                <a:spcPct val="20000"/>
              </a:spcBef>
              <a:tabLst>
                <a:tab pos="457200" algn="l"/>
              </a:tabLst>
            </a:pPr>
            <a:r>
              <a:rPr lang="en-US" sz="2400" dirty="0" smtClean="0"/>
              <a:t>Locate </a:t>
            </a:r>
            <a:r>
              <a:rPr lang="en-US" sz="2400" dirty="0"/>
              <a:t>the centroid of the </a:t>
            </a:r>
            <a:r>
              <a:rPr lang="en-US" sz="2400" dirty="0" err="1"/>
              <a:t>paraboloid</a:t>
            </a:r>
            <a:r>
              <a:rPr lang="en-US" sz="2400" dirty="0"/>
              <a:t>.</a:t>
            </a:r>
          </a:p>
        </p:txBody>
      </p:sp>
      <p:pic>
        <p:nvPicPr>
          <p:cNvPr id="51207" name="Picture 7" descr="C:\jobs\ph006\ch09\tiff\AABXLIY0.tif"/>
          <p:cNvPicPr>
            <a:picLocks noChangeAspect="1" noChangeArrowheads="1"/>
          </p:cNvPicPr>
          <p:nvPr/>
        </p:nvPicPr>
        <p:blipFill>
          <a:blip r:embed="rId2" cstate="print"/>
          <a:srcRect b="10036"/>
          <a:stretch>
            <a:fillRect/>
          </a:stretch>
        </p:blipFill>
        <p:spPr bwMode="auto">
          <a:xfrm>
            <a:off x="228600" y="1143000"/>
            <a:ext cx="4087646" cy="4419600"/>
          </a:xfrm>
          <a:prstGeom prst="rect">
            <a:avLst/>
          </a:prstGeom>
          <a:noFill/>
        </p:spPr>
      </p:pic>
      <p:sp>
        <p:nvSpPr>
          <p:cNvPr id="6" name="Slide Number Placeholder 5"/>
          <p:cNvSpPr>
            <a:spLocks noGrp="1"/>
          </p:cNvSpPr>
          <p:nvPr>
            <p:ph type="sldNum" sz="quarter" idx="12"/>
          </p:nvPr>
        </p:nvSpPr>
        <p:spPr/>
        <p:txBody>
          <a:bodyPr/>
          <a:lstStyle/>
          <a:p>
            <a:pPr>
              <a:defRPr/>
            </a:pPr>
            <a:fld id="{858847E1-9FAF-4190-AF2C-2466D58E515B}" type="slidenum">
              <a:rPr lang="en-US" smtClean="0"/>
              <a:pPr>
                <a:defRPr/>
              </a:pPr>
              <a:t>37</a:t>
            </a:fld>
            <a:endParaRPr lang="en-US"/>
          </a:p>
        </p:txBody>
      </p:sp>
      <p:sp>
        <p:nvSpPr>
          <p:cNvPr id="7" name="Text Box 2"/>
          <p:cNvSpPr txBox="1">
            <a:spLocks noChangeArrowheads="1"/>
          </p:cNvSpPr>
          <p:nvPr/>
        </p:nvSpPr>
        <p:spPr bwMode="auto">
          <a:xfrm>
            <a:off x="0" y="0"/>
            <a:ext cx="9144000" cy="52322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spcBef>
                <a:spcPct val="50000"/>
              </a:spcBef>
              <a:defRPr/>
            </a:pPr>
            <a:r>
              <a:rPr lang="en-US" sz="2800" b="1" dirty="0" smtClean="0">
                <a:solidFill>
                  <a:srgbClr val="C00000"/>
                </a:solidFill>
              </a:rPr>
              <a:t>Example:  Finding Centroids of Volumes using Integration</a:t>
            </a:r>
            <a:endParaRPr lang="en-US" sz="2800" dirty="0">
              <a:solidFill>
                <a:srgbClr val="C00000"/>
              </a:solidFill>
            </a:endParaRPr>
          </a:p>
        </p:txBody>
      </p:sp>
    </p:spTree>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16" name="Rectangle 44"/>
          <p:cNvSpPr>
            <a:spLocks noChangeArrowheads="1"/>
          </p:cNvSpPr>
          <p:nvPr/>
        </p:nvSpPr>
        <p:spPr bwMode="auto">
          <a:xfrm>
            <a:off x="0" y="609600"/>
            <a:ext cx="4419600" cy="4800600"/>
          </a:xfrm>
          <a:prstGeom prst="rect">
            <a:avLst/>
          </a:prstGeom>
          <a:noFill/>
          <a:ln w="9525">
            <a:noFill/>
            <a:miter lim="800000"/>
            <a:headEnd/>
            <a:tailEnd/>
          </a:ln>
          <a:effectLst/>
        </p:spPr>
        <p:txBody>
          <a:bodyPr/>
          <a:lstStyle/>
          <a:p>
            <a:pPr>
              <a:spcBef>
                <a:spcPct val="20000"/>
              </a:spcBef>
              <a:tabLst>
                <a:tab pos="457200" algn="l"/>
              </a:tabLst>
            </a:pPr>
            <a:r>
              <a:rPr lang="en-US" sz="2000" b="1" u="sng" dirty="0">
                <a:solidFill>
                  <a:srgbClr val="0000FF"/>
                </a:solidFill>
                <a:cs typeface="Times New Roman" pitchFamily="18" charset="0"/>
              </a:rPr>
              <a:t>Centroids of Lines</a:t>
            </a:r>
          </a:p>
          <a:p>
            <a:pPr>
              <a:spcBef>
                <a:spcPct val="20000"/>
              </a:spcBef>
              <a:tabLst>
                <a:tab pos="457200" algn="l"/>
              </a:tabLst>
            </a:pPr>
            <a:r>
              <a:rPr lang="en-US" sz="2000" dirty="0">
                <a:solidFill>
                  <a:srgbClr val="0000FF"/>
                </a:solidFill>
                <a:cs typeface="Times New Roman" pitchFamily="18" charset="0"/>
              </a:rPr>
              <a:t>In addition to finding centroids of areas and volumes, it is useful to be able to find the centroid of a line.  Examples include a curved bar or a sagging cable where the weight acts at its centroid.</a:t>
            </a:r>
          </a:p>
          <a:p>
            <a:pPr>
              <a:spcBef>
                <a:spcPct val="20000"/>
              </a:spcBef>
              <a:tabLst>
                <a:tab pos="457200" algn="l"/>
              </a:tabLst>
            </a:pPr>
            <a:endParaRPr lang="en-US" sz="2000" dirty="0">
              <a:solidFill>
                <a:srgbClr val="0000FF"/>
              </a:solidFill>
              <a:cs typeface="Times New Roman" pitchFamily="18" charset="0"/>
            </a:endParaRPr>
          </a:p>
          <a:p>
            <a:pPr>
              <a:spcBef>
                <a:spcPct val="20000"/>
              </a:spcBef>
              <a:tabLst>
                <a:tab pos="457200" algn="l"/>
              </a:tabLst>
            </a:pPr>
            <a:r>
              <a:rPr lang="en-US" sz="2000" dirty="0">
                <a:solidFill>
                  <a:srgbClr val="0000FF"/>
                </a:solidFill>
                <a:cs typeface="Times New Roman" pitchFamily="18" charset="0"/>
              </a:rPr>
              <a:t>Consider the case of the football goalpost shown to the right.  The center of gravity of the lower curved portion of the bar can be found by finding the centroid of the line which follows the path of the </a:t>
            </a:r>
            <a:r>
              <a:rPr lang="en-US" sz="2000" dirty="0" smtClean="0">
                <a:solidFill>
                  <a:srgbClr val="0000FF"/>
                </a:solidFill>
                <a:cs typeface="Times New Roman" pitchFamily="18" charset="0"/>
              </a:rPr>
              <a:t>bar.</a:t>
            </a:r>
            <a:endParaRPr lang="en-US" sz="2000" dirty="0">
              <a:solidFill>
                <a:srgbClr val="0000FF"/>
              </a:solidFill>
              <a:cs typeface="Times New Roman" pitchFamily="18" charset="0"/>
            </a:endParaRPr>
          </a:p>
        </p:txBody>
      </p:sp>
      <p:pic>
        <p:nvPicPr>
          <p:cNvPr id="54317" name="Picture 45" descr="C:\jobs\ph006\ch09\tiff\AABURQI0.tif"/>
          <p:cNvPicPr>
            <a:picLocks noChangeAspect="1" noChangeArrowheads="1"/>
          </p:cNvPicPr>
          <p:nvPr/>
        </p:nvPicPr>
        <p:blipFill>
          <a:blip r:embed="rId2" cstate="print"/>
          <a:srcRect l="7600" t="3039" r="7280" b="17949"/>
          <a:stretch>
            <a:fillRect/>
          </a:stretch>
        </p:blipFill>
        <p:spPr bwMode="auto">
          <a:xfrm>
            <a:off x="4517949" y="1"/>
            <a:ext cx="4626051" cy="6858000"/>
          </a:xfrm>
          <a:prstGeom prst="rect">
            <a:avLst/>
          </a:prstGeom>
          <a:noFill/>
        </p:spPr>
      </p:pic>
      <p:sp>
        <p:nvSpPr>
          <p:cNvPr id="6" name="Slide Number Placeholder 5"/>
          <p:cNvSpPr>
            <a:spLocks noGrp="1"/>
          </p:cNvSpPr>
          <p:nvPr>
            <p:ph type="sldNum" sz="quarter" idx="12"/>
          </p:nvPr>
        </p:nvSpPr>
        <p:spPr>
          <a:xfrm>
            <a:off x="0" y="6492875"/>
            <a:ext cx="2133600" cy="365125"/>
          </a:xfrm>
        </p:spPr>
        <p:txBody>
          <a:bodyPr/>
          <a:lstStyle/>
          <a:p>
            <a:pPr>
              <a:defRPr/>
            </a:pPr>
            <a:fld id="{858847E1-9FAF-4190-AF2C-2466D58E515B}" type="slidenum">
              <a:rPr lang="en-US" smtClean="0"/>
              <a:pPr>
                <a:defRPr/>
              </a:pPr>
              <a:t>38</a:t>
            </a:fld>
            <a:endParaRPr lang="en-US" dirty="0"/>
          </a:p>
        </p:txBody>
      </p:sp>
      <p:sp>
        <p:nvSpPr>
          <p:cNvPr id="7" name="Text Box 2"/>
          <p:cNvSpPr txBox="1">
            <a:spLocks noChangeArrowheads="1"/>
          </p:cNvSpPr>
          <p:nvPr/>
        </p:nvSpPr>
        <p:spPr bwMode="auto">
          <a:xfrm>
            <a:off x="0" y="0"/>
            <a:ext cx="4114800" cy="52322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spcBef>
                <a:spcPct val="50000"/>
              </a:spcBef>
              <a:defRPr/>
            </a:pPr>
            <a:r>
              <a:rPr lang="en-US" sz="2800" b="1" dirty="0" smtClean="0">
                <a:solidFill>
                  <a:srgbClr val="C00000"/>
                </a:solidFill>
              </a:rPr>
              <a:t>Finding Centroids of Lines</a:t>
            </a:r>
            <a:endParaRPr lang="en-US" sz="2800" dirty="0">
              <a:solidFill>
                <a:srgbClr val="C00000"/>
              </a:solidFill>
            </a:endParaRPr>
          </a:p>
        </p:txBody>
      </p:sp>
    </p:spTree>
  </p:cSld>
  <p:clrMapOvr>
    <a:masterClrMapping/>
  </p:clrMapOvr>
  <p:transition spd="slow">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7" name="Object 5"/>
          <p:cNvGraphicFramePr>
            <a:graphicFrameLocks noChangeAspect="1"/>
          </p:cNvGraphicFramePr>
          <p:nvPr/>
        </p:nvGraphicFramePr>
        <p:xfrm>
          <a:off x="474663" y="2057400"/>
          <a:ext cx="1616075" cy="1192213"/>
        </p:xfrm>
        <a:graphic>
          <a:graphicData uri="http://schemas.openxmlformats.org/presentationml/2006/ole">
            <mc:AlternateContent xmlns:mc="http://schemas.openxmlformats.org/markup-compatibility/2006">
              <mc:Choice xmlns:v="urn:schemas-microsoft-com:vml" Requires="v">
                <p:oleObj spid="_x0000_s46110" name="Equation" r:id="rId3" imgW="1015920" imgH="736560" progId="">
                  <p:embed/>
                </p:oleObj>
              </mc:Choice>
              <mc:Fallback>
                <p:oleObj name="Equation" r:id="rId3" imgW="1015920" imgH="73656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663" y="2057400"/>
                        <a:ext cx="1616075" cy="1192213"/>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9398" name="Picture 6" descr="C:\jobs\ph006\ch09\tiff\AABURQH0.tif"/>
          <p:cNvPicPr>
            <a:picLocks noChangeAspect="1" noChangeArrowheads="1"/>
          </p:cNvPicPr>
          <p:nvPr/>
        </p:nvPicPr>
        <p:blipFill>
          <a:blip r:embed="rId5" cstate="print"/>
          <a:srcRect b="10638"/>
          <a:stretch>
            <a:fillRect/>
          </a:stretch>
        </p:blipFill>
        <p:spPr bwMode="auto">
          <a:xfrm>
            <a:off x="5661014" y="609600"/>
            <a:ext cx="3482986" cy="3200400"/>
          </a:xfrm>
          <a:prstGeom prst="rect">
            <a:avLst/>
          </a:prstGeom>
          <a:noFill/>
        </p:spPr>
      </p:pic>
      <p:graphicFrame>
        <p:nvGraphicFramePr>
          <p:cNvPr id="59399" name="Object 7"/>
          <p:cNvGraphicFramePr>
            <a:graphicFrameLocks noChangeAspect="1"/>
          </p:cNvGraphicFramePr>
          <p:nvPr/>
        </p:nvGraphicFramePr>
        <p:xfrm>
          <a:off x="2197100" y="2057400"/>
          <a:ext cx="1617663" cy="1192213"/>
        </p:xfrm>
        <a:graphic>
          <a:graphicData uri="http://schemas.openxmlformats.org/presentationml/2006/ole">
            <mc:AlternateContent xmlns:mc="http://schemas.openxmlformats.org/markup-compatibility/2006">
              <mc:Choice xmlns:v="urn:schemas-microsoft-com:vml" Requires="v">
                <p:oleObj spid="_x0000_s46111" name="Equation" r:id="rId6" imgW="1015920" imgH="736560" progId="">
                  <p:embed/>
                </p:oleObj>
              </mc:Choice>
              <mc:Fallback>
                <p:oleObj name="Equation" r:id="rId6" imgW="1015920" imgH="73656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7100" y="2057400"/>
                        <a:ext cx="1617663" cy="1192213"/>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400" name="Object 8"/>
          <p:cNvGraphicFramePr>
            <a:graphicFrameLocks noChangeAspect="1"/>
          </p:cNvGraphicFramePr>
          <p:nvPr/>
        </p:nvGraphicFramePr>
        <p:xfrm>
          <a:off x="3949700" y="2057400"/>
          <a:ext cx="1573213" cy="1192213"/>
        </p:xfrm>
        <a:graphic>
          <a:graphicData uri="http://schemas.openxmlformats.org/presentationml/2006/ole">
            <mc:AlternateContent xmlns:mc="http://schemas.openxmlformats.org/markup-compatibility/2006">
              <mc:Choice xmlns:v="urn:schemas-microsoft-com:vml" Requires="v">
                <p:oleObj spid="_x0000_s46112" name="Equation" r:id="rId8" imgW="990360" imgH="736560" progId="">
                  <p:embed/>
                </p:oleObj>
              </mc:Choice>
              <mc:Fallback>
                <p:oleObj name="Equation" r:id="rId8" imgW="990360" imgH="736560"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49700" y="2057400"/>
                        <a:ext cx="1573213" cy="1192213"/>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402" name="Text Box 10"/>
          <p:cNvSpPr txBox="1">
            <a:spLocks noChangeArrowheads="1"/>
          </p:cNvSpPr>
          <p:nvPr/>
        </p:nvSpPr>
        <p:spPr bwMode="auto">
          <a:xfrm>
            <a:off x="657225" y="1714500"/>
            <a:ext cx="263525" cy="366713"/>
          </a:xfrm>
          <a:prstGeom prst="rect">
            <a:avLst/>
          </a:prstGeom>
          <a:noFill/>
          <a:ln w="9525">
            <a:noFill/>
            <a:miter lim="800000"/>
            <a:headEnd/>
            <a:tailEnd/>
          </a:ln>
          <a:effectLst/>
        </p:spPr>
        <p:txBody>
          <a:bodyPr wrap="none">
            <a:spAutoFit/>
          </a:bodyPr>
          <a:lstStyle/>
          <a:p>
            <a:pPr>
              <a:buFontTx/>
              <a:buChar char="•"/>
            </a:pPr>
            <a:endParaRPr lang="en-US" sz="1800"/>
          </a:p>
        </p:txBody>
      </p:sp>
      <p:sp>
        <p:nvSpPr>
          <p:cNvPr id="59403" name="Rectangle 11"/>
          <p:cNvSpPr>
            <a:spLocks noChangeArrowheads="1"/>
          </p:cNvSpPr>
          <p:nvPr/>
        </p:nvSpPr>
        <p:spPr bwMode="auto">
          <a:xfrm>
            <a:off x="0" y="609600"/>
            <a:ext cx="5715000" cy="914400"/>
          </a:xfrm>
          <a:prstGeom prst="rect">
            <a:avLst/>
          </a:prstGeom>
          <a:noFill/>
          <a:ln w="9525">
            <a:noFill/>
            <a:miter lim="800000"/>
            <a:headEnd/>
            <a:tailEnd/>
          </a:ln>
          <a:effectLst/>
        </p:spPr>
        <p:txBody>
          <a:bodyPr/>
          <a:lstStyle/>
          <a:p>
            <a:pPr>
              <a:spcBef>
                <a:spcPct val="20000"/>
              </a:spcBef>
              <a:tabLst>
                <a:tab pos="457200" algn="l"/>
              </a:tabLst>
            </a:pPr>
            <a:r>
              <a:rPr lang="en-US" sz="2000" dirty="0">
                <a:solidFill>
                  <a:srgbClr val="0000FF"/>
                </a:solidFill>
                <a:cs typeface="Times New Roman" pitchFamily="18" charset="0"/>
              </a:rPr>
              <a:t>The illustration to the right shows that weight of the curved bar acts at its centroid, C, with coordinates ( x, y, z ).  The centroid can be calculated by integration as follows:</a:t>
            </a:r>
          </a:p>
          <a:p>
            <a:pPr>
              <a:spcBef>
                <a:spcPct val="20000"/>
              </a:spcBef>
              <a:buFontTx/>
              <a:buChar char="•"/>
              <a:tabLst>
                <a:tab pos="457200" algn="l"/>
              </a:tabLst>
            </a:pPr>
            <a:endParaRPr lang="en-US" sz="2000" dirty="0">
              <a:solidFill>
                <a:srgbClr val="0000FF"/>
              </a:solidFill>
              <a:cs typeface="Times New Roman" pitchFamily="18" charset="0"/>
            </a:endParaRPr>
          </a:p>
        </p:txBody>
      </p:sp>
      <p:sp>
        <p:nvSpPr>
          <p:cNvPr id="59404" name="Line 12"/>
          <p:cNvSpPr>
            <a:spLocks noChangeShapeType="1"/>
          </p:cNvSpPr>
          <p:nvPr/>
        </p:nvSpPr>
        <p:spPr bwMode="auto">
          <a:xfrm>
            <a:off x="4635500" y="1524000"/>
            <a:ext cx="76200" cy="0"/>
          </a:xfrm>
          <a:prstGeom prst="line">
            <a:avLst/>
          </a:prstGeom>
          <a:noFill/>
          <a:ln w="28575">
            <a:solidFill>
              <a:schemeClr val="accent2"/>
            </a:solidFill>
            <a:round/>
            <a:headEnd/>
            <a:tailEnd/>
          </a:ln>
          <a:effectLst/>
        </p:spPr>
        <p:txBody>
          <a:bodyPr/>
          <a:lstStyle/>
          <a:p>
            <a:endParaRPr lang="en-US"/>
          </a:p>
        </p:txBody>
      </p:sp>
      <p:sp>
        <p:nvSpPr>
          <p:cNvPr id="59405" name="Line 13"/>
          <p:cNvSpPr>
            <a:spLocks noChangeShapeType="1"/>
          </p:cNvSpPr>
          <p:nvPr/>
        </p:nvSpPr>
        <p:spPr bwMode="auto">
          <a:xfrm>
            <a:off x="4864100" y="1524000"/>
            <a:ext cx="76200" cy="0"/>
          </a:xfrm>
          <a:prstGeom prst="line">
            <a:avLst/>
          </a:prstGeom>
          <a:noFill/>
          <a:ln w="28575">
            <a:solidFill>
              <a:schemeClr val="accent2"/>
            </a:solidFill>
            <a:round/>
            <a:headEnd/>
            <a:tailEnd/>
          </a:ln>
          <a:effectLst/>
        </p:spPr>
        <p:txBody>
          <a:bodyPr/>
          <a:lstStyle/>
          <a:p>
            <a:endParaRPr lang="en-US"/>
          </a:p>
        </p:txBody>
      </p:sp>
      <p:sp>
        <p:nvSpPr>
          <p:cNvPr id="59406" name="Line 14"/>
          <p:cNvSpPr>
            <a:spLocks noChangeShapeType="1"/>
          </p:cNvSpPr>
          <p:nvPr/>
        </p:nvSpPr>
        <p:spPr bwMode="auto">
          <a:xfrm>
            <a:off x="5092700" y="1524000"/>
            <a:ext cx="76200" cy="0"/>
          </a:xfrm>
          <a:prstGeom prst="line">
            <a:avLst/>
          </a:prstGeom>
          <a:noFill/>
          <a:ln w="28575">
            <a:solidFill>
              <a:schemeClr val="accent2"/>
            </a:solidFill>
            <a:round/>
            <a:headEnd/>
            <a:tailEnd/>
          </a:ln>
          <a:effectLst/>
        </p:spPr>
        <p:txBody>
          <a:bodyPr/>
          <a:lstStyle/>
          <a:p>
            <a:endParaRPr lang="en-US"/>
          </a:p>
        </p:txBody>
      </p:sp>
      <p:sp>
        <p:nvSpPr>
          <p:cNvPr id="59408" name="Rectangle 16"/>
          <p:cNvSpPr>
            <a:spLocks noChangeArrowheads="1"/>
          </p:cNvSpPr>
          <p:nvPr/>
        </p:nvSpPr>
        <p:spPr bwMode="auto">
          <a:xfrm>
            <a:off x="228600" y="3733800"/>
            <a:ext cx="8229600" cy="2057400"/>
          </a:xfrm>
          <a:prstGeom prst="rect">
            <a:avLst/>
          </a:prstGeom>
          <a:noFill/>
          <a:ln w="9525">
            <a:noFill/>
            <a:miter lim="800000"/>
            <a:headEnd/>
            <a:tailEnd/>
          </a:ln>
          <a:effectLst/>
        </p:spPr>
        <p:txBody>
          <a:bodyPr/>
          <a:lstStyle/>
          <a:p>
            <a:pPr marL="228600" indent="-228600">
              <a:spcBef>
                <a:spcPct val="20000"/>
              </a:spcBef>
              <a:tabLst>
                <a:tab pos="457200" algn="l"/>
              </a:tabLst>
            </a:pPr>
            <a:r>
              <a:rPr lang="en-US" sz="2000" u="sng" dirty="0">
                <a:solidFill>
                  <a:srgbClr val="0000FF"/>
                </a:solidFill>
                <a:cs typeface="Times New Roman" pitchFamily="18" charset="0"/>
              </a:rPr>
              <a:t>Notes</a:t>
            </a:r>
            <a:r>
              <a:rPr lang="en-US" sz="2000" dirty="0">
                <a:solidFill>
                  <a:srgbClr val="0000FF"/>
                </a:solidFill>
                <a:cs typeface="Times New Roman" pitchFamily="18" charset="0"/>
              </a:rPr>
              <a:t>:</a:t>
            </a:r>
          </a:p>
          <a:p>
            <a:pPr marL="228600" indent="-228600">
              <a:spcBef>
                <a:spcPct val="20000"/>
              </a:spcBef>
              <a:buFontTx/>
              <a:buChar char="•"/>
              <a:tabLst>
                <a:tab pos="457200" algn="l"/>
              </a:tabLst>
            </a:pPr>
            <a:r>
              <a:rPr lang="en-US" sz="2000" dirty="0" err="1">
                <a:solidFill>
                  <a:srgbClr val="0000FF"/>
                </a:solidFill>
                <a:cs typeface="Times New Roman" pitchFamily="18" charset="0"/>
              </a:rPr>
              <a:t>dL</a:t>
            </a:r>
            <a:r>
              <a:rPr lang="en-US" sz="2000" dirty="0">
                <a:solidFill>
                  <a:srgbClr val="0000FF"/>
                </a:solidFill>
                <a:cs typeface="Times New Roman" pitchFamily="18" charset="0"/>
              </a:rPr>
              <a:t> refers to a differential length along the curved bar</a:t>
            </a:r>
          </a:p>
          <a:p>
            <a:pPr marL="228600" indent="-228600">
              <a:spcBef>
                <a:spcPct val="20000"/>
              </a:spcBef>
              <a:buFontTx/>
              <a:buChar char="•"/>
              <a:tabLst>
                <a:tab pos="457200" algn="l"/>
              </a:tabLst>
            </a:pPr>
            <a:r>
              <a:rPr lang="en-US" sz="2000" dirty="0" err="1">
                <a:solidFill>
                  <a:srgbClr val="0000FF"/>
                </a:solidFill>
                <a:cs typeface="Times New Roman" pitchFamily="18" charset="0"/>
              </a:rPr>
              <a:t>dL</a:t>
            </a:r>
            <a:r>
              <a:rPr lang="en-US" sz="2000" dirty="0">
                <a:solidFill>
                  <a:srgbClr val="0000FF"/>
                </a:solidFill>
                <a:cs typeface="Times New Roman" pitchFamily="18" charset="0"/>
              </a:rPr>
              <a:t> can be expressed in terms of </a:t>
            </a:r>
            <a:r>
              <a:rPr lang="en-US" sz="2000" dirty="0" err="1">
                <a:solidFill>
                  <a:srgbClr val="0000FF"/>
                </a:solidFill>
                <a:cs typeface="Times New Roman" pitchFamily="18" charset="0"/>
              </a:rPr>
              <a:t>dx</a:t>
            </a:r>
            <a:r>
              <a:rPr lang="en-US" sz="2000" dirty="0">
                <a:solidFill>
                  <a:srgbClr val="0000FF"/>
                </a:solidFill>
                <a:cs typeface="Times New Roman" pitchFamily="18" charset="0"/>
              </a:rPr>
              <a:t>, </a:t>
            </a:r>
            <a:r>
              <a:rPr lang="en-US" sz="2000" dirty="0" err="1">
                <a:solidFill>
                  <a:srgbClr val="0000FF"/>
                </a:solidFill>
                <a:cs typeface="Times New Roman" pitchFamily="18" charset="0"/>
              </a:rPr>
              <a:t>dy</a:t>
            </a:r>
            <a:r>
              <a:rPr lang="en-US" sz="2000" dirty="0">
                <a:solidFill>
                  <a:srgbClr val="0000FF"/>
                </a:solidFill>
                <a:cs typeface="Times New Roman" pitchFamily="18" charset="0"/>
              </a:rPr>
              <a:t>, and </a:t>
            </a:r>
            <a:r>
              <a:rPr lang="en-US" sz="2000" dirty="0" err="1">
                <a:solidFill>
                  <a:srgbClr val="0000FF"/>
                </a:solidFill>
                <a:cs typeface="Times New Roman" pitchFamily="18" charset="0"/>
              </a:rPr>
              <a:t>dz</a:t>
            </a:r>
            <a:r>
              <a:rPr lang="en-US" sz="2000" dirty="0">
                <a:solidFill>
                  <a:srgbClr val="0000FF"/>
                </a:solidFill>
                <a:cs typeface="Times New Roman" pitchFamily="18" charset="0"/>
              </a:rPr>
              <a:t> for purposes of performing the integration (see next page)</a:t>
            </a:r>
          </a:p>
          <a:p>
            <a:pPr marL="228600" indent="-228600">
              <a:spcBef>
                <a:spcPct val="20000"/>
              </a:spcBef>
              <a:buFontTx/>
              <a:buChar char="•"/>
              <a:tabLst>
                <a:tab pos="457200" algn="l"/>
              </a:tabLst>
            </a:pPr>
            <a:r>
              <a:rPr lang="en-US" sz="2000" dirty="0">
                <a:solidFill>
                  <a:srgbClr val="0000FF"/>
                </a:solidFill>
                <a:cs typeface="Times New Roman" pitchFamily="18" charset="0"/>
              </a:rPr>
              <a:t>                in the formula above refer to the coordinates of the incremental length</a:t>
            </a:r>
          </a:p>
          <a:p>
            <a:pPr marL="228600" indent="-228600">
              <a:spcBef>
                <a:spcPct val="20000"/>
              </a:spcBef>
              <a:buFontTx/>
              <a:buChar char="•"/>
              <a:tabLst>
                <a:tab pos="457200" algn="l"/>
              </a:tabLst>
            </a:pPr>
            <a:r>
              <a:rPr lang="en-US" sz="2000" dirty="0">
                <a:solidFill>
                  <a:srgbClr val="0000FF"/>
                </a:solidFill>
                <a:cs typeface="Times New Roman" pitchFamily="18" charset="0"/>
              </a:rPr>
              <a:t>the limit L means that the integration is performed over the entire length of the line</a:t>
            </a:r>
          </a:p>
        </p:txBody>
      </p:sp>
      <p:graphicFrame>
        <p:nvGraphicFramePr>
          <p:cNvPr id="59409" name="Object 17"/>
          <p:cNvGraphicFramePr>
            <a:graphicFrameLocks noChangeAspect="1"/>
          </p:cNvGraphicFramePr>
          <p:nvPr/>
        </p:nvGraphicFramePr>
        <p:xfrm>
          <a:off x="457200" y="5105400"/>
          <a:ext cx="914400" cy="484188"/>
        </p:xfrm>
        <a:graphic>
          <a:graphicData uri="http://schemas.openxmlformats.org/presentationml/2006/ole">
            <mc:AlternateContent xmlns:mc="http://schemas.openxmlformats.org/markup-compatibility/2006">
              <mc:Choice xmlns:v="urn:schemas-microsoft-com:vml" Requires="v">
                <p:oleObj spid="_x0000_s46113" name="Equation" r:id="rId10" imgW="571320" imgH="304560" progId="">
                  <p:embed/>
                </p:oleObj>
              </mc:Choice>
              <mc:Fallback>
                <p:oleObj name="Equation" r:id="rId10" imgW="571320" imgH="304560" progId="">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5105400"/>
                        <a:ext cx="914400"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Slide Number Placeholder 16"/>
          <p:cNvSpPr>
            <a:spLocks noGrp="1"/>
          </p:cNvSpPr>
          <p:nvPr>
            <p:ph type="sldNum" sz="quarter" idx="12"/>
          </p:nvPr>
        </p:nvSpPr>
        <p:spPr/>
        <p:txBody>
          <a:bodyPr/>
          <a:lstStyle/>
          <a:p>
            <a:pPr>
              <a:defRPr/>
            </a:pPr>
            <a:fld id="{858847E1-9FAF-4190-AF2C-2466D58E515B}" type="slidenum">
              <a:rPr lang="en-US" smtClean="0"/>
              <a:pPr>
                <a:defRPr/>
              </a:pPr>
              <a:t>39</a:t>
            </a:fld>
            <a:endParaRPr lang="en-US"/>
          </a:p>
        </p:txBody>
      </p:sp>
      <p:sp>
        <p:nvSpPr>
          <p:cNvPr id="18" name="Text Box 2"/>
          <p:cNvSpPr txBox="1">
            <a:spLocks noChangeArrowheads="1"/>
          </p:cNvSpPr>
          <p:nvPr/>
        </p:nvSpPr>
        <p:spPr bwMode="auto">
          <a:xfrm>
            <a:off x="0" y="0"/>
            <a:ext cx="4114800" cy="52322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spcBef>
                <a:spcPct val="50000"/>
              </a:spcBef>
              <a:defRPr/>
            </a:pPr>
            <a:r>
              <a:rPr lang="en-US" sz="2800" b="1" dirty="0" smtClean="0">
                <a:solidFill>
                  <a:srgbClr val="C00000"/>
                </a:solidFill>
              </a:rPr>
              <a:t>Finding Centroids of Lines</a:t>
            </a:r>
            <a:endParaRPr lang="en-US" sz="2800" dirty="0">
              <a:solidFill>
                <a:srgbClr val="C00000"/>
              </a:solidFill>
            </a:endParaRPr>
          </a:p>
        </p:txBody>
      </p:sp>
    </p:spTree>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7"/>
          <p:cNvSpPr txBox="1">
            <a:spLocks noChangeArrowheads="1"/>
          </p:cNvSpPr>
          <p:nvPr/>
        </p:nvSpPr>
        <p:spPr bwMode="auto">
          <a:xfrm>
            <a:off x="0" y="0"/>
            <a:ext cx="4648200" cy="52322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spcBef>
                <a:spcPct val="50000"/>
              </a:spcBef>
              <a:defRPr/>
            </a:pPr>
            <a:r>
              <a:rPr lang="en-US" sz="2800" b="1" dirty="0">
                <a:solidFill>
                  <a:srgbClr val="C00000"/>
                </a:solidFill>
              </a:rPr>
              <a:t>APPLICATIONS </a:t>
            </a:r>
            <a:r>
              <a:rPr lang="en-US" sz="2800" dirty="0">
                <a:solidFill>
                  <a:srgbClr val="C00000"/>
                </a:solidFill>
              </a:rPr>
              <a:t>(continued)</a:t>
            </a:r>
          </a:p>
        </p:txBody>
      </p:sp>
      <p:sp>
        <p:nvSpPr>
          <p:cNvPr id="13337" name="Text Box 25"/>
          <p:cNvSpPr txBox="1">
            <a:spLocks noChangeArrowheads="1"/>
          </p:cNvSpPr>
          <p:nvPr/>
        </p:nvSpPr>
        <p:spPr bwMode="auto">
          <a:xfrm>
            <a:off x="4191000" y="3230563"/>
            <a:ext cx="4724400" cy="1570037"/>
          </a:xfrm>
          <a:prstGeom prst="rect">
            <a:avLst/>
          </a:prstGeom>
          <a:noFill/>
          <a:ln w="9525">
            <a:noFill/>
            <a:miter lim="800000"/>
            <a:headEnd/>
            <a:tailEnd/>
          </a:ln>
        </p:spPr>
        <p:txBody>
          <a:bodyPr>
            <a:spAutoFit/>
          </a:bodyPr>
          <a:lstStyle/>
          <a:p>
            <a:r>
              <a:rPr lang="en-US" sz="2400"/>
              <a:t>Integration must be used to determine total weight of the goal post due to the curvature of the supporting member.</a:t>
            </a:r>
          </a:p>
        </p:txBody>
      </p:sp>
      <p:sp>
        <p:nvSpPr>
          <p:cNvPr id="13340" name="Text Box 28"/>
          <p:cNvSpPr txBox="1">
            <a:spLocks noChangeArrowheads="1"/>
          </p:cNvSpPr>
          <p:nvPr/>
        </p:nvSpPr>
        <p:spPr bwMode="auto">
          <a:xfrm>
            <a:off x="4191000" y="4960938"/>
            <a:ext cx="4038600" cy="1200150"/>
          </a:xfrm>
          <a:prstGeom prst="rect">
            <a:avLst/>
          </a:prstGeom>
          <a:noFill/>
          <a:ln w="9525">
            <a:noFill/>
            <a:miter lim="800000"/>
            <a:headEnd/>
            <a:tailEnd/>
          </a:ln>
        </p:spPr>
        <p:txBody>
          <a:bodyPr>
            <a:spAutoFit/>
          </a:bodyPr>
          <a:lstStyle/>
          <a:p>
            <a:pPr>
              <a:spcBef>
                <a:spcPct val="50000"/>
              </a:spcBef>
            </a:pPr>
            <a:r>
              <a:rPr lang="en-US" sz="2400" dirty="0"/>
              <a:t>How do you determine the location of its center of gravity?</a:t>
            </a:r>
            <a:endParaRPr lang="en-US" dirty="0"/>
          </a:p>
        </p:txBody>
      </p:sp>
      <p:sp>
        <p:nvSpPr>
          <p:cNvPr id="5128" name="Text Box 21"/>
          <p:cNvSpPr txBox="1">
            <a:spLocks noChangeArrowheads="1"/>
          </p:cNvSpPr>
          <p:nvPr/>
        </p:nvSpPr>
        <p:spPr bwMode="auto">
          <a:xfrm>
            <a:off x="4191000" y="1219200"/>
            <a:ext cx="4648200" cy="2308225"/>
          </a:xfrm>
          <a:prstGeom prst="rect">
            <a:avLst/>
          </a:prstGeom>
          <a:noFill/>
          <a:ln w="9525">
            <a:noFill/>
            <a:miter lim="800000"/>
            <a:headEnd/>
            <a:tailEnd/>
          </a:ln>
        </p:spPr>
        <p:txBody>
          <a:bodyPr>
            <a:spAutoFit/>
          </a:bodyPr>
          <a:lstStyle/>
          <a:p>
            <a:pPr>
              <a:spcBef>
                <a:spcPct val="50000"/>
              </a:spcBef>
            </a:pPr>
            <a:r>
              <a:rPr lang="en-US" sz="2400"/>
              <a:t>To design the ground support structure for the goal post, it is critical to find total weight of the structure and the center of gravity location.</a:t>
            </a:r>
            <a:br>
              <a:rPr lang="en-US" sz="2400"/>
            </a:br>
            <a:endParaRPr lang="en-US" sz="2400"/>
          </a:p>
        </p:txBody>
      </p:sp>
      <p:pic>
        <p:nvPicPr>
          <p:cNvPr id="5129" name="Picture 10" descr="CH 9 Goal Post"/>
          <p:cNvPicPr>
            <a:picLocks noChangeAspect="1" noChangeArrowheads="1"/>
          </p:cNvPicPr>
          <p:nvPr/>
        </p:nvPicPr>
        <p:blipFill>
          <a:blip r:embed="rId3" cstate="print"/>
          <a:srcRect/>
          <a:stretch>
            <a:fillRect/>
          </a:stretch>
        </p:blipFill>
        <p:spPr bwMode="auto">
          <a:xfrm>
            <a:off x="0" y="609600"/>
            <a:ext cx="4191000" cy="6186091"/>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E3369872-AEB1-429A-A4D3-4A0A4C502CAA}" type="slidenum">
              <a:rPr lang="en-US" smtClean="0"/>
              <a:pPr>
                <a:defRPr/>
              </a:pPr>
              <a:t>4</a:t>
            </a:fld>
            <a:endParaRPr lang="en-US"/>
          </a:p>
        </p:txBody>
      </p:sp>
    </p:spTree>
  </p:cSld>
  <p:clrMapOvr>
    <a:masterClrMapping/>
  </p:clrMapOvr>
  <p:transition spd="slow">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5"/>
          <p:cNvSpPr>
            <a:spLocks noChangeArrowheads="1"/>
          </p:cNvSpPr>
          <p:nvPr/>
        </p:nvSpPr>
        <p:spPr bwMode="auto">
          <a:xfrm>
            <a:off x="0" y="685800"/>
            <a:ext cx="5715000" cy="381000"/>
          </a:xfrm>
          <a:prstGeom prst="rect">
            <a:avLst/>
          </a:prstGeom>
          <a:noFill/>
          <a:ln w="9525">
            <a:noFill/>
            <a:miter lim="800000"/>
            <a:headEnd/>
            <a:tailEnd/>
          </a:ln>
          <a:effectLst/>
        </p:spPr>
        <p:txBody>
          <a:bodyPr/>
          <a:lstStyle/>
          <a:p>
            <a:pPr>
              <a:spcBef>
                <a:spcPct val="20000"/>
              </a:spcBef>
              <a:tabLst>
                <a:tab pos="457200" algn="l"/>
              </a:tabLst>
            </a:pPr>
            <a:r>
              <a:rPr lang="en-US" sz="2000" dirty="0">
                <a:solidFill>
                  <a:srgbClr val="0000FF"/>
                </a:solidFill>
                <a:cs typeface="Times New Roman" pitchFamily="18" charset="0"/>
              </a:rPr>
              <a:t>Expressing </a:t>
            </a:r>
            <a:r>
              <a:rPr lang="en-US" sz="2000" dirty="0" err="1">
                <a:solidFill>
                  <a:srgbClr val="0000FF"/>
                </a:solidFill>
                <a:cs typeface="Times New Roman" pitchFamily="18" charset="0"/>
              </a:rPr>
              <a:t>dL</a:t>
            </a:r>
            <a:r>
              <a:rPr lang="en-US" sz="2000" dirty="0">
                <a:solidFill>
                  <a:srgbClr val="0000FF"/>
                </a:solidFill>
                <a:cs typeface="Times New Roman" pitchFamily="18" charset="0"/>
              </a:rPr>
              <a:t> in terms of </a:t>
            </a:r>
            <a:r>
              <a:rPr lang="en-US" sz="2000" dirty="0" err="1">
                <a:solidFill>
                  <a:srgbClr val="0000FF"/>
                </a:solidFill>
                <a:cs typeface="Times New Roman" pitchFamily="18" charset="0"/>
              </a:rPr>
              <a:t>dx</a:t>
            </a:r>
            <a:r>
              <a:rPr lang="en-US" sz="2000" dirty="0">
                <a:solidFill>
                  <a:srgbClr val="0000FF"/>
                </a:solidFill>
                <a:cs typeface="Times New Roman" pitchFamily="18" charset="0"/>
              </a:rPr>
              <a:t> and </a:t>
            </a:r>
            <a:r>
              <a:rPr lang="en-US" sz="2000" dirty="0" err="1">
                <a:solidFill>
                  <a:srgbClr val="0000FF"/>
                </a:solidFill>
                <a:cs typeface="Times New Roman" pitchFamily="18" charset="0"/>
              </a:rPr>
              <a:t>dy</a:t>
            </a:r>
            <a:r>
              <a:rPr lang="en-US" sz="2000" dirty="0">
                <a:solidFill>
                  <a:srgbClr val="0000FF"/>
                </a:solidFill>
                <a:cs typeface="Times New Roman" pitchFamily="18" charset="0"/>
              </a:rPr>
              <a:t> (2D problem).</a:t>
            </a:r>
          </a:p>
        </p:txBody>
      </p:sp>
      <p:sp>
        <p:nvSpPr>
          <p:cNvPr id="60423" name="Text Box 7"/>
          <p:cNvSpPr txBox="1">
            <a:spLocks noChangeArrowheads="1"/>
          </p:cNvSpPr>
          <p:nvPr/>
        </p:nvSpPr>
        <p:spPr bwMode="auto">
          <a:xfrm>
            <a:off x="811228" y="1594280"/>
            <a:ext cx="183586" cy="456954"/>
          </a:xfrm>
          <a:prstGeom prst="rect">
            <a:avLst/>
          </a:prstGeom>
          <a:noFill/>
          <a:ln w="9525">
            <a:noFill/>
            <a:miter lim="800000"/>
            <a:headEnd/>
            <a:tailEnd/>
          </a:ln>
          <a:effectLst/>
        </p:spPr>
        <p:txBody>
          <a:bodyPr wrap="none">
            <a:spAutoFit/>
          </a:bodyPr>
          <a:lstStyle/>
          <a:p>
            <a:endParaRPr lang="en-US" sz="2400"/>
          </a:p>
        </p:txBody>
      </p:sp>
      <p:sp>
        <p:nvSpPr>
          <p:cNvPr id="60424" name="Line 8"/>
          <p:cNvSpPr>
            <a:spLocks noChangeShapeType="1"/>
          </p:cNvSpPr>
          <p:nvPr/>
        </p:nvSpPr>
        <p:spPr bwMode="auto">
          <a:xfrm flipV="1">
            <a:off x="1978415" y="1837403"/>
            <a:ext cx="0" cy="1687215"/>
          </a:xfrm>
          <a:prstGeom prst="line">
            <a:avLst/>
          </a:prstGeom>
          <a:noFill/>
          <a:ln w="28575">
            <a:solidFill>
              <a:schemeClr val="accent2"/>
            </a:solidFill>
            <a:round/>
            <a:headEnd/>
            <a:tailEnd type="triangle" w="med" len="med"/>
          </a:ln>
          <a:effectLst/>
        </p:spPr>
        <p:txBody>
          <a:bodyPr/>
          <a:lstStyle/>
          <a:p>
            <a:endParaRPr lang="en-US"/>
          </a:p>
        </p:txBody>
      </p:sp>
      <p:sp>
        <p:nvSpPr>
          <p:cNvPr id="60425" name="Line 9"/>
          <p:cNvSpPr>
            <a:spLocks noChangeShapeType="1"/>
          </p:cNvSpPr>
          <p:nvPr/>
        </p:nvSpPr>
        <p:spPr bwMode="auto">
          <a:xfrm flipV="1">
            <a:off x="1978415" y="3524619"/>
            <a:ext cx="2650798" cy="0"/>
          </a:xfrm>
          <a:prstGeom prst="line">
            <a:avLst/>
          </a:prstGeom>
          <a:noFill/>
          <a:ln w="28575">
            <a:solidFill>
              <a:schemeClr val="accent2"/>
            </a:solidFill>
            <a:round/>
            <a:headEnd/>
            <a:tailEnd type="triangle" w="med" len="med"/>
          </a:ln>
          <a:effectLst/>
        </p:spPr>
        <p:txBody>
          <a:bodyPr/>
          <a:lstStyle/>
          <a:p>
            <a:endParaRPr lang="en-US"/>
          </a:p>
        </p:txBody>
      </p:sp>
      <p:sp>
        <p:nvSpPr>
          <p:cNvPr id="60426" name="Arc 10"/>
          <p:cNvSpPr>
            <a:spLocks/>
          </p:cNvSpPr>
          <p:nvPr/>
        </p:nvSpPr>
        <p:spPr bwMode="auto">
          <a:xfrm flipV="1">
            <a:off x="1978415" y="1907704"/>
            <a:ext cx="1934366" cy="16169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FF3300"/>
            </a:solidFill>
            <a:round/>
            <a:headEnd/>
            <a:tailEnd/>
          </a:ln>
          <a:effectLst/>
        </p:spPr>
        <p:txBody>
          <a:bodyPr wrap="none" anchor="ctr"/>
          <a:lstStyle/>
          <a:p>
            <a:endParaRPr lang="en-US"/>
          </a:p>
        </p:txBody>
      </p:sp>
      <p:sp>
        <p:nvSpPr>
          <p:cNvPr id="60427" name="Line 11"/>
          <p:cNvSpPr>
            <a:spLocks noChangeShapeType="1"/>
          </p:cNvSpPr>
          <p:nvPr/>
        </p:nvSpPr>
        <p:spPr bwMode="auto">
          <a:xfrm>
            <a:off x="3554565" y="2610710"/>
            <a:ext cx="286573" cy="210902"/>
          </a:xfrm>
          <a:prstGeom prst="line">
            <a:avLst/>
          </a:prstGeom>
          <a:noFill/>
          <a:ln w="28575">
            <a:solidFill>
              <a:schemeClr val="tx1"/>
            </a:solidFill>
            <a:round/>
            <a:headEnd/>
            <a:tailEnd/>
          </a:ln>
          <a:effectLst/>
        </p:spPr>
        <p:txBody>
          <a:bodyPr/>
          <a:lstStyle/>
          <a:p>
            <a:endParaRPr lang="en-US"/>
          </a:p>
        </p:txBody>
      </p:sp>
      <p:sp>
        <p:nvSpPr>
          <p:cNvPr id="60428" name="Line 12"/>
          <p:cNvSpPr>
            <a:spLocks noChangeShapeType="1"/>
          </p:cNvSpPr>
          <p:nvPr/>
        </p:nvSpPr>
        <p:spPr bwMode="auto">
          <a:xfrm>
            <a:off x="3626209" y="2540410"/>
            <a:ext cx="286573" cy="210902"/>
          </a:xfrm>
          <a:prstGeom prst="line">
            <a:avLst/>
          </a:prstGeom>
          <a:noFill/>
          <a:ln w="28575">
            <a:solidFill>
              <a:schemeClr val="tx1"/>
            </a:solidFill>
            <a:round/>
            <a:headEnd/>
            <a:tailEnd/>
          </a:ln>
          <a:effectLst/>
        </p:spPr>
        <p:txBody>
          <a:bodyPr/>
          <a:lstStyle/>
          <a:p>
            <a:endParaRPr lang="en-US"/>
          </a:p>
        </p:txBody>
      </p:sp>
      <p:sp>
        <p:nvSpPr>
          <p:cNvPr id="60429" name="Line 13"/>
          <p:cNvSpPr>
            <a:spLocks noChangeShapeType="1"/>
          </p:cNvSpPr>
          <p:nvPr/>
        </p:nvSpPr>
        <p:spPr bwMode="auto">
          <a:xfrm flipH="1">
            <a:off x="3841138" y="2470109"/>
            <a:ext cx="143286" cy="210902"/>
          </a:xfrm>
          <a:prstGeom prst="line">
            <a:avLst/>
          </a:prstGeom>
          <a:noFill/>
          <a:ln w="19050">
            <a:solidFill>
              <a:schemeClr val="tx1"/>
            </a:solidFill>
            <a:round/>
            <a:headEnd/>
            <a:tailEnd type="triangle" w="med" len="med"/>
          </a:ln>
          <a:effectLst/>
        </p:spPr>
        <p:txBody>
          <a:bodyPr/>
          <a:lstStyle/>
          <a:p>
            <a:endParaRPr lang="en-US"/>
          </a:p>
        </p:txBody>
      </p:sp>
      <p:sp>
        <p:nvSpPr>
          <p:cNvPr id="60430" name="Line 14"/>
          <p:cNvSpPr>
            <a:spLocks noChangeShapeType="1"/>
          </p:cNvSpPr>
          <p:nvPr/>
        </p:nvSpPr>
        <p:spPr bwMode="auto">
          <a:xfrm flipV="1">
            <a:off x="3626209" y="2751312"/>
            <a:ext cx="143286" cy="210902"/>
          </a:xfrm>
          <a:prstGeom prst="line">
            <a:avLst/>
          </a:prstGeom>
          <a:noFill/>
          <a:ln w="19050">
            <a:solidFill>
              <a:schemeClr val="tx1"/>
            </a:solidFill>
            <a:round/>
            <a:headEnd/>
            <a:tailEnd type="triangle" w="med" len="med"/>
          </a:ln>
          <a:effectLst/>
        </p:spPr>
        <p:txBody>
          <a:bodyPr/>
          <a:lstStyle/>
          <a:p>
            <a:endParaRPr lang="en-US"/>
          </a:p>
        </p:txBody>
      </p:sp>
      <p:sp>
        <p:nvSpPr>
          <p:cNvPr id="60431" name="Text Box 15"/>
          <p:cNvSpPr txBox="1">
            <a:spLocks noChangeArrowheads="1"/>
          </p:cNvSpPr>
          <p:nvPr/>
        </p:nvSpPr>
        <p:spPr bwMode="auto">
          <a:xfrm>
            <a:off x="3912781" y="2681011"/>
            <a:ext cx="438815" cy="367614"/>
          </a:xfrm>
          <a:prstGeom prst="rect">
            <a:avLst/>
          </a:prstGeom>
          <a:noFill/>
          <a:ln w="9525">
            <a:noFill/>
            <a:miter lim="800000"/>
            <a:headEnd/>
            <a:tailEnd/>
          </a:ln>
          <a:effectLst/>
        </p:spPr>
        <p:txBody>
          <a:bodyPr wrap="none">
            <a:spAutoFit/>
          </a:bodyPr>
          <a:lstStyle/>
          <a:p>
            <a:r>
              <a:rPr lang="en-US" sz="1800"/>
              <a:t>dL</a:t>
            </a:r>
          </a:p>
        </p:txBody>
      </p:sp>
      <p:sp>
        <p:nvSpPr>
          <p:cNvPr id="60432" name="Oval 16"/>
          <p:cNvSpPr>
            <a:spLocks noChangeArrowheads="1"/>
          </p:cNvSpPr>
          <p:nvPr/>
        </p:nvSpPr>
        <p:spPr bwMode="auto">
          <a:xfrm>
            <a:off x="3339636" y="2259207"/>
            <a:ext cx="1003005" cy="843608"/>
          </a:xfrm>
          <a:prstGeom prst="ellipse">
            <a:avLst/>
          </a:prstGeom>
          <a:noFill/>
          <a:ln w="9525">
            <a:solidFill>
              <a:schemeClr val="tx1"/>
            </a:solidFill>
            <a:round/>
            <a:headEnd/>
            <a:tailEnd/>
          </a:ln>
          <a:effectLst/>
        </p:spPr>
        <p:txBody>
          <a:bodyPr wrap="none" anchor="ctr"/>
          <a:lstStyle/>
          <a:p>
            <a:endParaRPr lang="en-US"/>
          </a:p>
        </p:txBody>
      </p:sp>
      <p:sp>
        <p:nvSpPr>
          <p:cNvPr id="60433" name="Arc 17"/>
          <p:cNvSpPr>
            <a:spLocks/>
          </p:cNvSpPr>
          <p:nvPr/>
        </p:nvSpPr>
        <p:spPr bwMode="auto">
          <a:xfrm flipH="1">
            <a:off x="4056068" y="1978005"/>
            <a:ext cx="1504507" cy="35150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type="arrow" w="med" len="med"/>
            <a:tailEnd/>
          </a:ln>
          <a:effectLst/>
        </p:spPr>
        <p:txBody>
          <a:bodyPr wrap="none" anchor="ctr"/>
          <a:lstStyle/>
          <a:p>
            <a:endParaRPr lang="en-US"/>
          </a:p>
        </p:txBody>
      </p:sp>
      <p:sp>
        <p:nvSpPr>
          <p:cNvPr id="60434" name="Line 18"/>
          <p:cNvSpPr>
            <a:spLocks noChangeShapeType="1"/>
          </p:cNvSpPr>
          <p:nvPr/>
        </p:nvSpPr>
        <p:spPr bwMode="auto">
          <a:xfrm flipH="1">
            <a:off x="5703861" y="1626501"/>
            <a:ext cx="931361" cy="1054510"/>
          </a:xfrm>
          <a:prstGeom prst="line">
            <a:avLst/>
          </a:prstGeom>
          <a:noFill/>
          <a:ln w="28575">
            <a:solidFill>
              <a:schemeClr val="tx1"/>
            </a:solidFill>
            <a:round/>
            <a:headEnd/>
            <a:tailEnd/>
          </a:ln>
          <a:effectLst/>
        </p:spPr>
        <p:txBody>
          <a:bodyPr/>
          <a:lstStyle/>
          <a:p>
            <a:endParaRPr lang="en-US"/>
          </a:p>
        </p:txBody>
      </p:sp>
      <p:sp>
        <p:nvSpPr>
          <p:cNvPr id="60435" name="Line 19"/>
          <p:cNvSpPr>
            <a:spLocks noChangeShapeType="1"/>
          </p:cNvSpPr>
          <p:nvPr/>
        </p:nvSpPr>
        <p:spPr bwMode="auto">
          <a:xfrm>
            <a:off x="6635223" y="1626501"/>
            <a:ext cx="0" cy="1054510"/>
          </a:xfrm>
          <a:prstGeom prst="line">
            <a:avLst/>
          </a:prstGeom>
          <a:noFill/>
          <a:ln w="28575">
            <a:solidFill>
              <a:schemeClr val="tx1"/>
            </a:solidFill>
            <a:round/>
            <a:headEnd/>
            <a:tailEnd/>
          </a:ln>
          <a:effectLst/>
        </p:spPr>
        <p:txBody>
          <a:bodyPr/>
          <a:lstStyle/>
          <a:p>
            <a:endParaRPr lang="en-US"/>
          </a:p>
        </p:txBody>
      </p:sp>
      <p:sp>
        <p:nvSpPr>
          <p:cNvPr id="60436" name="Line 20"/>
          <p:cNvSpPr>
            <a:spLocks noChangeShapeType="1"/>
          </p:cNvSpPr>
          <p:nvPr/>
        </p:nvSpPr>
        <p:spPr bwMode="auto">
          <a:xfrm>
            <a:off x="5703861" y="2681011"/>
            <a:ext cx="931361" cy="0"/>
          </a:xfrm>
          <a:prstGeom prst="line">
            <a:avLst/>
          </a:prstGeom>
          <a:noFill/>
          <a:ln w="28575">
            <a:solidFill>
              <a:schemeClr val="tx1"/>
            </a:solidFill>
            <a:round/>
            <a:headEnd/>
            <a:tailEnd/>
          </a:ln>
          <a:effectLst/>
        </p:spPr>
        <p:txBody>
          <a:bodyPr/>
          <a:lstStyle/>
          <a:p>
            <a:endParaRPr lang="en-US"/>
          </a:p>
        </p:txBody>
      </p:sp>
      <p:sp>
        <p:nvSpPr>
          <p:cNvPr id="60437" name="Text Box 21"/>
          <p:cNvSpPr txBox="1">
            <a:spLocks noChangeArrowheads="1"/>
          </p:cNvSpPr>
          <p:nvPr/>
        </p:nvSpPr>
        <p:spPr bwMode="auto">
          <a:xfrm>
            <a:off x="5775504" y="1837403"/>
            <a:ext cx="437322" cy="366149"/>
          </a:xfrm>
          <a:prstGeom prst="rect">
            <a:avLst/>
          </a:prstGeom>
          <a:noFill/>
          <a:ln w="9525">
            <a:noFill/>
            <a:miter lim="800000"/>
            <a:headEnd/>
            <a:tailEnd/>
          </a:ln>
          <a:effectLst/>
        </p:spPr>
        <p:txBody>
          <a:bodyPr wrap="none">
            <a:spAutoFit/>
          </a:bodyPr>
          <a:lstStyle/>
          <a:p>
            <a:r>
              <a:rPr lang="en-US" sz="1800"/>
              <a:t>dL</a:t>
            </a:r>
          </a:p>
        </p:txBody>
      </p:sp>
      <p:sp>
        <p:nvSpPr>
          <p:cNvPr id="60438" name="Text Box 22"/>
          <p:cNvSpPr txBox="1">
            <a:spLocks noChangeArrowheads="1"/>
          </p:cNvSpPr>
          <p:nvPr/>
        </p:nvSpPr>
        <p:spPr bwMode="auto">
          <a:xfrm>
            <a:off x="6635223" y="2048305"/>
            <a:ext cx="413441" cy="366149"/>
          </a:xfrm>
          <a:prstGeom prst="rect">
            <a:avLst/>
          </a:prstGeom>
          <a:noFill/>
          <a:ln w="9525">
            <a:noFill/>
            <a:miter lim="800000"/>
            <a:headEnd/>
            <a:tailEnd/>
          </a:ln>
          <a:effectLst/>
        </p:spPr>
        <p:txBody>
          <a:bodyPr wrap="none">
            <a:spAutoFit/>
          </a:bodyPr>
          <a:lstStyle/>
          <a:p>
            <a:r>
              <a:rPr lang="en-US" sz="1800"/>
              <a:t>dy</a:t>
            </a:r>
          </a:p>
        </p:txBody>
      </p:sp>
      <p:sp>
        <p:nvSpPr>
          <p:cNvPr id="60439" name="Text Box 23"/>
          <p:cNvSpPr txBox="1">
            <a:spLocks noChangeArrowheads="1"/>
          </p:cNvSpPr>
          <p:nvPr/>
        </p:nvSpPr>
        <p:spPr bwMode="auto">
          <a:xfrm>
            <a:off x="6062077" y="2681011"/>
            <a:ext cx="413441" cy="367614"/>
          </a:xfrm>
          <a:prstGeom prst="rect">
            <a:avLst/>
          </a:prstGeom>
          <a:noFill/>
          <a:ln w="9525">
            <a:noFill/>
            <a:miter lim="800000"/>
            <a:headEnd/>
            <a:tailEnd/>
          </a:ln>
          <a:effectLst/>
        </p:spPr>
        <p:txBody>
          <a:bodyPr wrap="none">
            <a:spAutoFit/>
          </a:bodyPr>
          <a:lstStyle/>
          <a:p>
            <a:r>
              <a:rPr lang="en-US" sz="1800"/>
              <a:t>dx</a:t>
            </a:r>
          </a:p>
        </p:txBody>
      </p:sp>
      <p:sp>
        <p:nvSpPr>
          <p:cNvPr id="60440" name="Text Box 24"/>
          <p:cNvSpPr txBox="1">
            <a:spLocks noChangeArrowheads="1"/>
          </p:cNvSpPr>
          <p:nvPr/>
        </p:nvSpPr>
        <p:spPr bwMode="auto">
          <a:xfrm>
            <a:off x="4700856" y="3313717"/>
            <a:ext cx="298513" cy="366149"/>
          </a:xfrm>
          <a:prstGeom prst="rect">
            <a:avLst/>
          </a:prstGeom>
          <a:noFill/>
          <a:ln w="9525">
            <a:noFill/>
            <a:miter lim="800000"/>
            <a:headEnd/>
            <a:tailEnd/>
          </a:ln>
          <a:effectLst/>
        </p:spPr>
        <p:txBody>
          <a:bodyPr wrap="none">
            <a:spAutoFit/>
          </a:bodyPr>
          <a:lstStyle/>
          <a:p>
            <a:r>
              <a:rPr lang="en-US" sz="1800" b="1">
                <a:solidFill>
                  <a:schemeClr val="accent2"/>
                </a:solidFill>
              </a:rPr>
              <a:t>x</a:t>
            </a:r>
          </a:p>
        </p:txBody>
      </p:sp>
      <p:sp>
        <p:nvSpPr>
          <p:cNvPr id="60441" name="Text Box 25"/>
          <p:cNvSpPr txBox="1">
            <a:spLocks noChangeArrowheads="1"/>
          </p:cNvSpPr>
          <p:nvPr/>
        </p:nvSpPr>
        <p:spPr bwMode="auto">
          <a:xfrm>
            <a:off x="1835129" y="1485900"/>
            <a:ext cx="298513" cy="366149"/>
          </a:xfrm>
          <a:prstGeom prst="rect">
            <a:avLst/>
          </a:prstGeom>
          <a:noFill/>
          <a:ln w="9525">
            <a:noFill/>
            <a:miter lim="800000"/>
            <a:headEnd/>
            <a:tailEnd/>
          </a:ln>
          <a:effectLst/>
        </p:spPr>
        <p:txBody>
          <a:bodyPr wrap="none">
            <a:spAutoFit/>
          </a:bodyPr>
          <a:lstStyle/>
          <a:p>
            <a:r>
              <a:rPr lang="en-US" sz="1800" b="1">
                <a:solidFill>
                  <a:schemeClr val="accent2"/>
                </a:solidFill>
              </a:rPr>
              <a:t>y</a:t>
            </a:r>
          </a:p>
        </p:txBody>
      </p:sp>
      <p:sp>
        <p:nvSpPr>
          <p:cNvPr id="60442" name="Text Box 26"/>
          <p:cNvSpPr txBox="1">
            <a:spLocks noChangeArrowheads="1"/>
          </p:cNvSpPr>
          <p:nvPr/>
        </p:nvSpPr>
        <p:spPr bwMode="auto">
          <a:xfrm>
            <a:off x="4199354" y="1485900"/>
            <a:ext cx="1432864" cy="581445"/>
          </a:xfrm>
          <a:prstGeom prst="rect">
            <a:avLst/>
          </a:prstGeom>
          <a:noFill/>
          <a:ln w="9525">
            <a:noFill/>
            <a:miter lim="800000"/>
            <a:headEnd/>
            <a:tailEnd/>
          </a:ln>
          <a:effectLst/>
        </p:spPr>
        <p:txBody>
          <a:bodyPr>
            <a:spAutoFit/>
          </a:bodyPr>
          <a:lstStyle/>
          <a:p>
            <a:r>
              <a:rPr lang="en-US" sz="1600"/>
              <a:t>Expand the circled area</a:t>
            </a:r>
          </a:p>
        </p:txBody>
      </p:sp>
      <p:graphicFrame>
        <p:nvGraphicFramePr>
          <p:cNvPr id="60443" name="Object 27"/>
          <p:cNvGraphicFramePr>
            <a:graphicFrameLocks noChangeAspect="1"/>
          </p:cNvGraphicFramePr>
          <p:nvPr/>
        </p:nvGraphicFramePr>
        <p:xfrm>
          <a:off x="152400" y="3581400"/>
          <a:ext cx="8487291" cy="1360949"/>
        </p:xfrm>
        <a:graphic>
          <a:graphicData uri="http://schemas.openxmlformats.org/presentationml/2006/ole">
            <mc:AlternateContent xmlns:mc="http://schemas.openxmlformats.org/markup-compatibility/2006">
              <mc:Choice xmlns:v="urn:schemas-microsoft-com:vml" Requires="v">
                <p:oleObj spid="_x0000_s47120" name="Equation" r:id="rId3" imgW="5981400" imgH="990360" progId="">
                  <p:embed/>
                </p:oleObj>
              </mc:Choice>
              <mc:Fallback>
                <p:oleObj name="Equation" r:id="rId3" imgW="5981400" imgH="99036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581400"/>
                        <a:ext cx="8487291" cy="13609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444" name="Object 28"/>
          <p:cNvGraphicFramePr>
            <a:graphicFrameLocks noChangeAspect="1"/>
          </p:cNvGraphicFramePr>
          <p:nvPr/>
        </p:nvGraphicFramePr>
        <p:xfrm>
          <a:off x="685801" y="5055072"/>
          <a:ext cx="5410200" cy="1802927"/>
        </p:xfrm>
        <a:graphic>
          <a:graphicData uri="http://schemas.openxmlformats.org/presentationml/2006/ole">
            <mc:AlternateContent xmlns:mc="http://schemas.openxmlformats.org/markup-compatibility/2006">
              <mc:Choice xmlns:v="urn:schemas-microsoft-com:vml" Requires="v">
                <p:oleObj spid="_x0000_s47121" name="Equation" r:id="rId5" imgW="2971800" imgH="990360" progId="">
                  <p:embed/>
                </p:oleObj>
              </mc:Choice>
              <mc:Fallback>
                <p:oleObj name="Equation" r:id="rId5" imgW="2971800" imgH="99036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1" y="5055072"/>
                        <a:ext cx="5410200" cy="1802927"/>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Slide Number Placeholder 27"/>
          <p:cNvSpPr>
            <a:spLocks noGrp="1"/>
          </p:cNvSpPr>
          <p:nvPr>
            <p:ph type="sldNum" sz="quarter" idx="12"/>
          </p:nvPr>
        </p:nvSpPr>
        <p:spPr/>
        <p:txBody>
          <a:bodyPr/>
          <a:lstStyle/>
          <a:p>
            <a:pPr>
              <a:defRPr/>
            </a:pPr>
            <a:fld id="{858847E1-9FAF-4190-AF2C-2466D58E515B}" type="slidenum">
              <a:rPr lang="en-US" smtClean="0"/>
              <a:pPr>
                <a:defRPr/>
              </a:pPr>
              <a:t>40</a:t>
            </a:fld>
            <a:endParaRPr lang="en-US"/>
          </a:p>
        </p:txBody>
      </p:sp>
      <p:sp>
        <p:nvSpPr>
          <p:cNvPr id="29" name="Text Box 2"/>
          <p:cNvSpPr txBox="1">
            <a:spLocks noChangeArrowheads="1"/>
          </p:cNvSpPr>
          <p:nvPr/>
        </p:nvSpPr>
        <p:spPr bwMode="auto">
          <a:xfrm>
            <a:off x="0" y="0"/>
            <a:ext cx="6629400" cy="52322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spcBef>
                <a:spcPct val="50000"/>
              </a:spcBef>
              <a:defRPr/>
            </a:pPr>
            <a:r>
              <a:rPr lang="en-US" sz="2800" b="1" dirty="0" smtClean="0">
                <a:solidFill>
                  <a:srgbClr val="C00000"/>
                </a:solidFill>
              </a:rPr>
              <a:t>Finding Centroids of Lines (continued)</a:t>
            </a:r>
            <a:endParaRPr lang="en-US" sz="2800" dirty="0">
              <a:solidFill>
                <a:srgbClr val="C00000"/>
              </a:solidFill>
            </a:endParaRPr>
          </a:p>
        </p:txBody>
      </p:sp>
    </p:spTree>
  </p:cSld>
  <p:clrMapOvr>
    <a:masterClrMapping/>
  </p:clrMapOvr>
  <p:transition spd="slow">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0" y="609600"/>
            <a:ext cx="9144000" cy="1143000"/>
          </a:xfrm>
          <a:prstGeom prst="rect">
            <a:avLst/>
          </a:prstGeom>
          <a:noFill/>
          <a:ln w="9525">
            <a:noFill/>
            <a:miter lim="800000"/>
            <a:headEnd/>
            <a:tailEnd/>
          </a:ln>
          <a:effectLst/>
        </p:spPr>
        <p:txBody>
          <a:bodyPr/>
          <a:lstStyle/>
          <a:p>
            <a:pPr>
              <a:spcBef>
                <a:spcPct val="20000"/>
              </a:spcBef>
              <a:tabLst>
                <a:tab pos="457200" algn="l"/>
              </a:tabLst>
            </a:pPr>
            <a:r>
              <a:rPr lang="en-US" sz="2400" u="sng" dirty="0">
                <a:solidFill>
                  <a:srgbClr val="0000FF"/>
                </a:solidFill>
                <a:cs typeface="Times New Roman" pitchFamily="18" charset="0"/>
              </a:rPr>
              <a:t>Example</a:t>
            </a:r>
            <a:r>
              <a:rPr lang="en-US" sz="2400" dirty="0">
                <a:solidFill>
                  <a:srgbClr val="0000FF"/>
                </a:solidFill>
                <a:cs typeface="Times New Roman" pitchFamily="18" charset="0"/>
              </a:rPr>
              <a:t>:  Determine the x-component of the centroid of the sagging cable which is used to temporarily support a wall during construction</a:t>
            </a:r>
            <a:r>
              <a:rPr lang="en-US" sz="2400" dirty="0" smtClean="0">
                <a:solidFill>
                  <a:srgbClr val="0000FF"/>
                </a:solidFill>
                <a:cs typeface="Times New Roman" pitchFamily="18" charset="0"/>
              </a:rPr>
              <a:t>.  (Where would the centroid be if the cable was taut?)</a:t>
            </a:r>
            <a:endParaRPr lang="en-US" sz="2400" dirty="0">
              <a:solidFill>
                <a:srgbClr val="0000FF"/>
              </a:solidFill>
              <a:cs typeface="Times New Roman" pitchFamily="18" charset="0"/>
            </a:endParaRPr>
          </a:p>
        </p:txBody>
      </p:sp>
      <p:grpSp>
        <p:nvGrpSpPr>
          <p:cNvPr id="2" name="Group 4"/>
          <p:cNvGrpSpPr>
            <a:grpSpLocks/>
          </p:cNvGrpSpPr>
          <p:nvPr/>
        </p:nvGrpSpPr>
        <p:grpSpPr bwMode="auto">
          <a:xfrm>
            <a:off x="152400" y="1828800"/>
            <a:ext cx="3810000" cy="3124200"/>
            <a:chOff x="480" y="864"/>
            <a:chExt cx="1724" cy="1479"/>
          </a:xfrm>
        </p:grpSpPr>
        <p:sp>
          <p:nvSpPr>
            <p:cNvPr id="61445" name="Line 5"/>
            <p:cNvSpPr>
              <a:spLocks noChangeShapeType="1"/>
            </p:cNvSpPr>
            <p:nvPr/>
          </p:nvSpPr>
          <p:spPr bwMode="auto">
            <a:xfrm flipV="1">
              <a:off x="576" y="1104"/>
              <a:ext cx="0" cy="1152"/>
            </a:xfrm>
            <a:prstGeom prst="line">
              <a:avLst/>
            </a:prstGeom>
            <a:noFill/>
            <a:ln w="28575">
              <a:solidFill>
                <a:schemeClr val="accent2"/>
              </a:solidFill>
              <a:round/>
              <a:headEnd/>
              <a:tailEnd type="triangle" w="med" len="med"/>
            </a:ln>
            <a:effectLst/>
          </p:spPr>
          <p:txBody>
            <a:bodyPr/>
            <a:lstStyle/>
            <a:p>
              <a:endParaRPr lang="en-US"/>
            </a:p>
          </p:txBody>
        </p:sp>
        <p:sp>
          <p:nvSpPr>
            <p:cNvPr id="61446" name="Line 6"/>
            <p:cNvSpPr>
              <a:spLocks noChangeShapeType="1"/>
            </p:cNvSpPr>
            <p:nvPr/>
          </p:nvSpPr>
          <p:spPr bwMode="auto">
            <a:xfrm flipV="1">
              <a:off x="576" y="2256"/>
              <a:ext cx="1440" cy="0"/>
            </a:xfrm>
            <a:prstGeom prst="line">
              <a:avLst/>
            </a:prstGeom>
            <a:noFill/>
            <a:ln w="28575">
              <a:solidFill>
                <a:schemeClr val="accent2"/>
              </a:solidFill>
              <a:round/>
              <a:headEnd/>
              <a:tailEnd type="triangle" w="med" len="med"/>
            </a:ln>
            <a:effectLst/>
          </p:spPr>
          <p:txBody>
            <a:bodyPr/>
            <a:lstStyle/>
            <a:p>
              <a:endParaRPr lang="en-US"/>
            </a:p>
          </p:txBody>
        </p:sp>
        <p:sp>
          <p:nvSpPr>
            <p:cNvPr id="61447" name="Arc 7"/>
            <p:cNvSpPr>
              <a:spLocks/>
            </p:cNvSpPr>
            <p:nvPr/>
          </p:nvSpPr>
          <p:spPr bwMode="auto">
            <a:xfrm flipV="1">
              <a:off x="576" y="1152"/>
              <a:ext cx="1008" cy="110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FF3300"/>
              </a:solidFill>
              <a:round/>
              <a:headEnd/>
              <a:tailEnd/>
            </a:ln>
            <a:effectLst/>
          </p:spPr>
          <p:txBody>
            <a:bodyPr wrap="none" anchor="ctr"/>
            <a:lstStyle/>
            <a:p>
              <a:endParaRPr lang="en-US"/>
            </a:p>
          </p:txBody>
        </p:sp>
        <p:sp>
          <p:nvSpPr>
            <p:cNvPr id="61448" name="Text Box 8"/>
            <p:cNvSpPr txBox="1">
              <a:spLocks noChangeArrowheads="1"/>
            </p:cNvSpPr>
            <p:nvPr/>
          </p:nvSpPr>
          <p:spPr bwMode="auto">
            <a:xfrm>
              <a:off x="2016" y="2112"/>
              <a:ext cx="188" cy="231"/>
            </a:xfrm>
            <a:prstGeom prst="rect">
              <a:avLst/>
            </a:prstGeom>
            <a:noFill/>
            <a:ln w="9525">
              <a:noFill/>
              <a:miter lim="800000"/>
              <a:headEnd/>
              <a:tailEnd/>
            </a:ln>
            <a:effectLst/>
          </p:spPr>
          <p:txBody>
            <a:bodyPr wrap="none">
              <a:spAutoFit/>
            </a:bodyPr>
            <a:lstStyle/>
            <a:p>
              <a:r>
                <a:rPr lang="en-US" sz="1800" b="1">
                  <a:solidFill>
                    <a:schemeClr val="accent2"/>
                  </a:solidFill>
                </a:rPr>
                <a:t>x</a:t>
              </a:r>
            </a:p>
          </p:txBody>
        </p:sp>
        <p:sp>
          <p:nvSpPr>
            <p:cNvPr id="61449" name="Text Box 9"/>
            <p:cNvSpPr txBox="1">
              <a:spLocks noChangeArrowheads="1"/>
            </p:cNvSpPr>
            <p:nvPr/>
          </p:nvSpPr>
          <p:spPr bwMode="auto">
            <a:xfrm>
              <a:off x="480" y="864"/>
              <a:ext cx="188" cy="231"/>
            </a:xfrm>
            <a:prstGeom prst="rect">
              <a:avLst/>
            </a:prstGeom>
            <a:noFill/>
            <a:ln w="9525">
              <a:noFill/>
              <a:miter lim="800000"/>
              <a:headEnd/>
              <a:tailEnd/>
            </a:ln>
            <a:effectLst/>
          </p:spPr>
          <p:txBody>
            <a:bodyPr wrap="none">
              <a:spAutoFit/>
            </a:bodyPr>
            <a:lstStyle/>
            <a:p>
              <a:r>
                <a:rPr lang="en-US" sz="1800" b="1">
                  <a:solidFill>
                    <a:schemeClr val="accent2"/>
                  </a:solidFill>
                </a:rPr>
                <a:t>y</a:t>
              </a:r>
            </a:p>
          </p:txBody>
        </p:sp>
        <p:sp>
          <p:nvSpPr>
            <p:cNvPr id="61450" name="Rectangle 10"/>
            <p:cNvSpPr>
              <a:spLocks noChangeArrowheads="1"/>
            </p:cNvSpPr>
            <p:nvPr/>
          </p:nvSpPr>
          <p:spPr bwMode="auto">
            <a:xfrm>
              <a:off x="1584" y="1152"/>
              <a:ext cx="48" cy="1104"/>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61451" name="Text Box 11"/>
            <p:cNvSpPr txBox="1">
              <a:spLocks noChangeArrowheads="1"/>
            </p:cNvSpPr>
            <p:nvPr/>
          </p:nvSpPr>
          <p:spPr bwMode="auto">
            <a:xfrm>
              <a:off x="624" y="1248"/>
              <a:ext cx="749" cy="231"/>
            </a:xfrm>
            <a:prstGeom prst="rect">
              <a:avLst/>
            </a:prstGeom>
            <a:noFill/>
            <a:ln w="9525">
              <a:noFill/>
              <a:miter lim="800000"/>
              <a:headEnd/>
              <a:tailEnd/>
            </a:ln>
            <a:effectLst/>
          </p:spPr>
          <p:txBody>
            <a:bodyPr wrap="none">
              <a:spAutoFit/>
            </a:bodyPr>
            <a:lstStyle/>
            <a:p>
              <a:r>
                <a:rPr lang="en-US" sz="1800">
                  <a:cs typeface="Times New Roman" pitchFamily="18" charset="0"/>
                </a:rPr>
                <a:t>y = 1.25x</a:t>
              </a:r>
              <a:r>
                <a:rPr lang="en-US" sz="1800" baseline="30000">
                  <a:cs typeface="Times New Roman" pitchFamily="18" charset="0"/>
                </a:rPr>
                <a:t>2</a:t>
              </a:r>
              <a:r>
                <a:rPr lang="en-US" sz="1800">
                  <a:cs typeface="Times New Roman" pitchFamily="18" charset="0"/>
                </a:rPr>
                <a:t> </a:t>
              </a:r>
            </a:p>
          </p:txBody>
        </p:sp>
        <p:sp>
          <p:nvSpPr>
            <p:cNvPr id="61452" name="Line 12"/>
            <p:cNvSpPr>
              <a:spLocks noChangeShapeType="1"/>
            </p:cNvSpPr>
            <p:nvPr/>
          </p:nvSpPr>
          <p:spPr bwMode="auto">
            <a:xfrm>
              <a:off x="1248" y="1440"/>
              <a:ext cx="240" cy="144"/>
            </a:xfrm>
            <a:prstGeom prst="line">
              <a:avLst/>
            </a:prstGeom>
            <a:noFill/>
            <a:ln w="19050">
              <a:solidFill>
                <a:schemeClr val="tx1"/>
              </a:solidFill>
              <a:round/>
              <a:headEnd/>
              <a:tailEnd type="triangle" w="med" len="med"/>
            </a:ln>
            <a:effectLst/>
          </p:spPr>
          <p:txBody>
            <a:bodyPr/>
            <a:lstStyle/>
            <a:p>
              <a:endParaRPr lang="en-US"/>
            </a:p>
          </p:txBody>
        </p:sp>
        <p:sp>
          <p:nvSpPr>
            <p:cNvPr id="61453" name="Line 13"/>
            <p:cNvSpPr>
              <a:spLocks noChangeShapeType="1"/>
            </p:cNvSpPr>
            <p:nvPr/>
          </p:nvSpPr>
          <p:spPr bwMode="auto">
            <a:xfrm flipV="1">
              <a:off x="1776" y="1152"/>
              <a:ext cx="0" cy="432"/>
            </a:xfrm>
            <a:prstGeom prst="line">
              <a:avLst/>
            </a:prstGeom>
            <a:noFill/>
            <a:ln w="19050">
              <a:solidFill>
                <a:schemeClr val="tx1"/>
              </a:solidFill>
              <a:round/>
              <a:headEnd/>
              <a:tailEnd type="triangle" w="med" len="med"/>
            </a:ln>
            <a:effectLst/>
          </p:spPr>
          <p:txBody>
            <a:bodyPr/>
            <a:lstStyle/>
            <a:p>
              <a:endParaRPr lang="en-US"/>
            </a:p>
          </p:txBody>
        </p:sp>
        <p:sp>
          <p:nvSpPr>
            <p:cNvPr id="61454" name="Line 14"/>
            <p:cNvSpPr>
              <a:spLocks noChangeShapeType="1"/>
            </p:cNvSpPr>
            <p:nvPr/>
          </p:nvSpPr>
          <p:spPr bwMode="auto">
            <a:xfrm>
              <a:off x="1680" y="1152"/>
              <a:ext cx="192" cy="0"/>
            </a:xfrm>
            <a:prstGeom prst="line">
              <a:avLst/>
            </a:prstGeom>
            <a:noFill/>
            <a:ln w="9525">
              <a:solidFill>
                <a:schemeClr val="tx1"/>
              </a:solidFill>
              <a:round/>
              <a:headEnd/>
              <a:tailEnd/>
            </a:ln>
            <a:effectLst/>
          </p:spPr>
          <p:txBody>
            <a:bodyPr/>
            <a:lstStyle/>
            <a:p>
              <a:endParaRPr lang="en-US"/>
            </a:p>
          </p:txBody>
        </p:sp>
        <p:sp>
          <p:nvSpPr>
            <p:cNvPr id="61455" name="Line 15"/>
            <p:cNvSpPr>
              <a:spLocks noChangeShapeType="1"/>
            </p:cNvSpPr>
            <p:nvPr/>
          </p:nvSpPr>
          <p:spPr bwMode="auto">
            <a:xfrm>
              <a:off x="1776" y="1872"/>
              <a:ext cx="0" cy="384"/>
            </a:xfrm>
            <a:prstGeom prst="line">
              <a:avLst/>
            </a:prstGeom>
            <a:noFill/>
            <a:ln w="19050">
              <a:solidFill>
                <a:schemeClr val="tx1"/>
              </a:solidFill>
              <a:round/>
              <a:headEnd/>
              <a:tailEnd type="triangle" w="med" len="med"/>
            </a:ln>
            <a:effectLst/>
          </p:spPr>
          <p:txBody>
            <a:bodyPr/>
            <a:lstStyle/>
            <a:p>
              <a:endParaRPr lang="en-US"/>
            </a:p>
          </p:txBody>
        </p:sp>
        <p:sp>
          <p:nvSpPr>
            <p:cNvPr id="61456" name="Text Box 16"/>
            <p:cNvSpPr txBox="1">
              <a:spLocks noChangeArrowheads="1"/>
            </p:cNvSpPr>
            <p:nvPr/>
          </p:nvSpPr>
          <p:spPr bwMode="auto">
            <a:xfrm>
              <a:off x="1680" y="1584"/>
              <a:ext cx="420" cy="231"/>
            </a:xfrm>
            <a:prstGeom prst="rect">
              <a:avLst/>
            </a:prstGeom>
            <a:noFill/>
            <a:ln w="9525">
              <a:noFill/>
              <a:miter lim="800000"/>
              <a:headEnd/>
              <a:tailEnd/>
            </a:ln>
            <a:effectLst/>
          </p:spPr>
          <p:txBody>
            <a:bodyPr wrap="none">
              <a:spAutoFit/>
            </a:bodyPr>
            <a:lstStyle/>
            <a:p>
              <a:r>
                <a:rPr lang="en-US" sz="1800">
                  <a:cs typeface="Times New Roman" pitchFamily="18" charset="0"/>
                </a:rPr>
                <a:t>20 ft </a:t>
              </a:r>
            </a:p>
          </p:txBody>
        </p:sp>
      </p:grpSp>
      <p:sp>
        <p:nvSpPr>
          <p:cNvPr id="18" name="Slide Number Placeholder 17"/>
          <p:cNvSpPr>
            <a:spLocks noGrp="1"/>
          </p:cNvSpPr>
          <p:nvPr>
            <p:ph type="sldNum" sz="quarter" idx="12"/>
          </p:nvPr>
        </p:nvSpPr>
        <p:spPr/>
        <p:txBody>
          <a:bodyPr/>
          <a:lstStyle/>
          <a:p>
            <a:pPr>
              <a:defRPr/>
            </a:pPr>
            <a:fld id="{858847E1-9FAF-4190-AF2C-2466D58E515B}" type="slidenum">
              <a:rPr lang="en-US" smtClean="0"/>
              <a:pPr>
                <a:defRPr/>
              </a:pPr>
              <a:t>41</a:t>
            </a:fld>
            <a:endParaRPr lang="en-US"/>
          </a:p>
        </p:txBody>
      </p:sp>
      <p:sp>
        <p:nvSpPr>
          <p:cNvPr id="19" name="Text Box 2"/>
          <p:cNvSpPr txBox="1">
            <a:spLocks noChangeArrowheads="1"/>
          </p:cNvSpPr>
          <p:nvPr/>
        </p:nvSpPr>
        <p:spPr bwMode="auto">
          <a:xfrm>
            <a:off x="0" y="0"/>
            <a:ext cx="6629400" cy="52322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spcBef>
                <a:spcPct val="50000"/>
              </a:spcBef>
              <a:defRPr/>
            </a:pPr>
            <a:r>
              <a:rPr lang="en-US" sz="2800" b="1" dirty="0" smtClean="0">
                <a:solidFill>
                  <a:srgbClr val="C00000"/>
                </a:solidFill>
              </a:rPr>
              <a:t>Example:  Finding the Centroid of a Line</a:t>
            </a:r>
            <a:endParaRPr lang="en-US" sz="2800" dirty="0">
              <a:solidFill>
                <a:srgbClr val="C00000"/>
              </a:solidFill>
            </a:endParaRPr>
          </a:p>
        </p:txBody>
      </p:sp>
    </p:spTree>
  </p:cSld>
  <p:clrMapOvr>
    <a:masterClrMapping/>
  </p:clrMapOvr>
  <p:transition spd="slow">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ChangeArrowheads="1"/>
          </p:cNvSpPr>
          <p:nvPr/>
        </p:nvSpPr>
        <p:spPr bwMode="auto">
          <a:xfrm>
            <a:off x="0" y="685800"/>
            <a:ext cx="9144000" cy="1320800"/>
          </a:xfrm>
          <a:prstGeom prst="rect">
            <a:avLst/>
          </a:prstGeom>
          <a:noFill/>
          <a:ln w="9525">
            <a:noFill/>
            <a:miter lim="800000"/>
            <a:headEnd/>
            <a:tailEnd/>
          </a:ln>
          <a:effectLst/>
        </p:spPr>
        <p:txBody>
          <a:bodyPr/>
          <a:lstStyle/>
          <a:p>
            <a:pPr>
              <a:spcBef>
                <a:spcPct val="20000"/>
              </a:spcBef>
              <a:tabLst>
                <a:tab pos="457200" algn="l"/>
              </a:tabLst>
            </a:pPr>
            <a:r>
              <a:rPr lang="en-US" sz="2000" b="1" u="sng" dirty="0">
                <a:solidFill>
                  <a:srgbClr val="0000FF"/>
                </a:solidFill>
              </a:rPr>
              <a:t>Centers of Mass for objects composed of different materials</a:t>
            </a:r>
          </a:p>
          <a:p>
            <a:pPr>
              <a:spcBef>
                <a:spcPct val="20000"/>
              </a:spcBef>
              <a:tabLst>
                <a:tab pos="457200" algn="l"/>
              </a:tabLst>
            </a:pPr>
            <a:r>
              <a:rPr lang="en-US" sz="2000" dirty="0">
                <a:solidFill>
                  <a:srgbClr val="0000FF"/>
                </a:solidFill>
              </a:rPr>
              <a:t>For objects composed of uniform materials the centroid is equal to the center of mass.  If an object is composed of different materials, the centroid may be different than the center of mass.</a:t>
            </a:r>
          </a:p>
        </p:txBody>
      </p:sp>
      <p:grpSp>
        <p:nvGrpSpPr>
          <p:cNvPr id="2" name="Group 4"/>
          <p:cNvGrpSpPr>
            <a:grpSpLocks/>
          </p:cNvGrpSpPr>
          <p:nvPr/>
        </p:nvGrpSpPr>
        <p:grpSpPr bwMode="auto">
          <a:xfrm>
            <a:off x="838200" y="1828800"/>
            <a:ext cx="8063065" cy="4695822"/>
            <a:chOff x="528" y="1200"/>
            <a:chExt cx="5134" cy="3005"/>
          </a:xfrm>
        </p:grpSpPr>
        <p:sp>
          <p:nvSpPr>
            <p:cNvPr id="58373" name="Rectangle 5"/>
            <p:cNvSpPr>
              <a:spLocks noChangeArrowheads="1"/>
            </p:cNvSpPr>
            <p:nvPr/>
          </p:nvSpPr>
          <p:spPr bwMode="auto">
            <a:xfrm>
              <a:off x="3680" y="2027"/>
              <a:ext cx="131" cy="467"/>
            </a:xfrm>
            <a:prstGeom prst="rect">
              <a:avLst/>
            </a:prstGeom>
            <a:noFill/>
            <a:ln w="9525">
              <a:noFill/>
              <a:miter lim="800000"/>
              <a:headEnd/>
              <a:tailEnd/>
            </a:ln>
            <a:effectLst/>
          </p:spPr>
          <p:txBody>
            <a:bodyPr wrap="none" anchor="ctr">
              <a:spAutoFit/>
            </a:bodyPr>
            <a:lstStyle/>
            <a:p>
              <a:pPr>
                <a:tabLst>
                  <a:tab pos="228600" algn="l"/>
                  <a:tab pos="685800" algn="l"/>
                  <a:tab pos="1143000" algn="l"/>
                </a:tabLst>
              </a:pPr>
              <a:r>
                <a:rPr lang="en-US" sz="1200">
                  <a:cs typeface="Times New Roman" pitchFamily="18" charset="0"/>
                </a:rPr>
                <a:t/>
              </a:r>
              <a:br>
                <a:rPr lang="en-US" sz="1200">
                  <a:cs typeface="Times New Roman" pitchFamily="18" charset="0"/>
                </a:rPr>
              </a:br>
              <a:endParaRPr lang="en-US" sz="2400"/>
            </a:p>
          </p:txBody>
        </p:sp>
        <p:grpSp>
          <p:nvGrpSpPr>
            <p:cNvPr id="3" name="Group 6"/>
            <p:cNvGrpSpPr>
              <a:grpSpLocks/>
            </p:cNvGrpSpPr>
            <p:nvPr/>
          </p:nvGrpSpPr>
          <p:grpSpPr bwMode="auto">
            <a:xfrm>
              <a:off x="2801" y="2858"/>
              <a:ext cx="1109" cy="952"/>
              <a:chOff x="2801" y="2858"/>
              <a:chExt cx="1109" cy="952"/>
            </a:xfrm>
          </p:grpSpPr>
          <p:sp>
            <p:nvSpPr>
              <p:cNvPr id="58375" name="Rectangle 7"/>
              <p:cNvSpPr>
                <a:spLocks noChangeArrowheads="1"/>
              </p:cNvSpPr>
              <p:nvPr/>
            </p:nvSpPr>
            <p:spPr bwMode="auto">
              <a:xfrm>
                <a:off x="2801" y="2858"/>
                <a:ext cx="1109" cy="825"/>
              </a:xfrm>
              <a:prstGeom prst="rect">
                <a:avLst/>
              </a:prstGeom>
              <a:solidFill>
                <a:schemeClr val="hlink"/>
              </a:solidFill>
              <a:ln w="9525">
                <a:noFill/>
                <a:miter lim="800000"/>
                <a:headEnd/>
                <a:tailEnd/>
              </a:ln>
            </p:spPr>
            <p:txBody>
              <a:bodyPr/>
              <a:lstStyle/>
              <a:p>
                <a:endParaRPr lang="en-US"/>
              </a:p>
            </p:txBody>
          </p:sp>
          <p:sp>
            <p:nvSpPr>
              <p:cNvPr id="58376" name="Rectangle 8"/>
              <p:cNvSpPr>
                <a:spLocks noChangeArrowheads="1"/>
              </p:cNvSpPr>
              <p:nvPr/>
            </p:nvSpPr>
            <p:spPr bwMode="auto">
              <a:xfrm>
                <a:off x="2801" y="2858"/>
                <a:ext cx="1109" cy="952"/>
              </a:xfrm>
              <a:prstGeom prst="rect">
                <a:avLst/>
              </a:prstGeom>
              <a:solidFill>
                <a:srgbClr val="00B0F0"/>
              </a:solidFill>
              <a:ln w="12700">
                <a:solidFill>
                  <a:srgbClr val="000000"/>
                </a:solidFill>
                <a:miter lim="800000"/>
                <a:headEnd/>
                <a:tailEnd/>
              </a:ln>
            </p:spPr>
            <p:txBody>
              <a:bodyPr/>
              <a:lstStyle/>
              <a:p>
                <a:endParaRPr lang="en-US"/>
              </a:p>
            </p:txBody>
          </p:sp>
        </p:grpSp>
        <p:sp>
          <p:nvSpPr>
            <p:cNvPr id="58377" name="Rectangle 9"/>
            <p:cNvSpPr>
              <a:spLocks noChangeArrowheads="1"/>
            </p:cNvSpPr>
            <p:nvPr/>
          </p:nvSpPr>
          <p:spPr bwMode="auto">
            <a:xfrm>
              <a:off x="1661" y="1200"/>
              <a:ext cx="2217" cy="952"/>
            </a:xfrm>
            <a:prstGeom prst="rect">
              <a:avLst/>
            </a:prstGeom>
            <a:solidFill>
              <a:srgbClr val="FFFF99"/>
            </a:solidFill>
            <a:ln w="12700">
              <a:solidFill>
                <a:srgbClr val="000000"/>
              </a:solidFill>
              <a:miter lim="800000"/>
              <a:headEnd/>
              <a:tailEnd/>
            </a:ln>
          </p:spPr>
          <p:txBody>
            <a:bodyPr/>
            <a:lstStyle/>
            <a:p>
              <a:endParaRPr lang="en-US"/>
            </a:p>
          </p:txBody>
        </p:sp>
        <p:sp>
          <p:nvSpPr>
            <p:cNvPr id="58378" name="Rectangle 10"/>
            <p:cNvSpPr>
              <a:spLocks noChangeArrowheads="1"/>
            </p:cNvSpPr>
            <p:nvPr/>
          </p:nvSpPr>
          <p:spPr bwMode="auto">
            <a:xfrm>
              <a:off x="528" y="2231"/>
              <a:ext cx="4419" cy="310"/>
            </a:xfrm>
            <a:prstGeom prst="rect">
              <a:avLst/>
            </a:prstGeom>
            <a:noFill/>
            <a:ln w="9525">
              <a:noFill/>
              <a:miter lim="800000"/>
              <a:headEnd/>
              <a:tailEnd/>
            </a:ln>
          </p:spPr>
          <p:txBody>
            <a:bodyPr/>
            <a:lstStyle/>
            <a:p>
              <a:endParaRPr lang="en-US"/>
            </a:p>
          </p:txBody>
        </p:sp>
        <p:sp>
          <p:nvSpPr>
            <p:cNvPr id="58379" name="Rectangle 11"/>
            <p:cNvSpPr>
              <a:spLocks noChangeArrowheads="1"/>
            </p:cNvSpPr>
            <p:nvPr/>
          </p:nvSpPr>
          <p:spPr bwMode="auto">
            <a:xfrm>
              <a:off x="1502" y="2223"/>
              <a:ext cx="2895" cy="177"/>
            </a:xfrm>
            <a:prstGeom prst="rect">
              <a:avLst/>
            </a:prstGeom>
            <a:noFill/>
            <a:ln w="9525">
              <a:noFill/>
              <a:miter lim="800000"/>
              <a:headEnd/>
              <a:tailEnd/>
            </a:ln>
          </p:spPr>
          <p:txBody>
            <a:bodyPr wrap="none" lIns="0" tIns="0" rIns="0" bIns="0">
              <a:spAutoFit/>
            </a:bodyPr>
            <a:lstStyle/>
            <a:p>
              <a:r>
                <a:rPr lang="en-US" sz="1800" b="1" u="sng" dirty="0">
                  <a:solidFill>
                    <a:srgbClr val="0000FF"/>
                  </a:solidFill>
                </a:rPr>
                <a:t>Case 1</a:t>
              </a:r>
              <a:r>
                <a:rPr lang="en-US" sz="1800" b="1" dirty="0">
                  <a:solidFill>
                    <a:srgbClr val="0000FF"/>
                  </a:solidFill>
                </a:rPr>
                <a:t>:  Object composed of uniform material</a:t>
              </a:r>
              <a:endParaRPr lang="en-US" sz="2000" dirty="0"/>
            </a:p>
          </p:txBody>
        </p:sp>
        <p:sp>
          <p:nvSpPr>
            <p:cNvPr id="58381" name="Rectangle 13"/>
            <p:cNvSpPr>
              <a:spLocks noChangeArrowheads="1"/>
            </p:cNvSpPr>
            <p:nvPr/>
          </p:nvSpPr>
          <p:spPr bwMode="auto">
            <a:xfrm>
              <a:off x="3989" y="2223"/>
              <a:ext cx="36" cy="179"/>
            </a:xfrm>
            <a:prstGeom prst="rect">
              <a:avLst/>
            </a:prstGeom>
            <a:noFill/>
            <a:ln w="9525">
              <a:noFill/>
              <a:miter lim="800000"/>
              <a:headEnd/>
              <a:tailEnd/>
            </a:ln>
          </p:spPr>
          <p:txBody>
            <a:bodyPr wrap="none" lIns="0" tIns="0" rIns="0" bIns="0">
              <a:spAutoFit/>
            </a:bodyPr>
            <a:lstStyle/>
            <a:p>
              <a:r>
                <a:rPr lang="en-US" sz="1600" b="1">
                  <a:solidFill>
                    <a:srgbClr val="0000FF"/>
                  </a:solidFill>
                </a:rPr>
                <a:t> </a:t>
              </a:r>
              <a:endParaRPr lang="en-US" sz="1800"/>
            </a:p>
          </p:txBody>
        </p:sp>
        <p:sp>
          <p:nvSpPr>
            <p:cNvPr id="58382" name="Rectangle 14"/>
            <p:cNvSpPr>
              <a:spLocks noChangeArrowheads="1"/>
            </p:cNvSpPr>
            <p:nvPr/>
          </p:nvSpPr>
          <p:spPr bwMode="auto">
            <a:xfrm>
              <a:off x="1353" y="2419"/>
              <a:ext cx="3242" cy="177"/>
            </a:xfrm>
            <a:prstGeom prst="rect">
              <a:avLst/>
            </a:prstGeom>
            <a:noFill/>
            <a:ln w="9525">
              <a:noFill/>
              <a:miter lim="800000"/>
              <a:headEnd/>
              <a:tailEnd/>
            </a:ln>
          </p:spPr>
          <p:txBody>
            <a:bodyPr wrap="none" lIns="0" tIns="0" rIns="0" bIns="0">
              <a:spAutoFit/>
            </a:bodyPr>
            <a:lstStyle/>
            <a:p>
              <a:r>
                <a:rPr lang="en-US" sz="1800" b="1" dirty="0">
                  <a:solidFill>
                    <a:srgbClr val="0000FF"/>
                  </a:solidFill>
                </a:rPr>
                <a:t>The centroid and the center of gravity are the same.</a:t>
              </a:r>
              <a:endParaRPr lang="en-US" sz="2000" dirty="0"/>
            </a:p>
          </p:txBody>
        </p:sp>
        <p:sp>
          <p:nvSpPr>
            <p:cNvPr id="58383" name="Rectangle 15"/>
            <p:cNvSpPr>
              <a:spLocks noChangeArrowheads="1"/>
            </p:cNvSpPr>
            <p:nvPr/>
          </p:nvSpPr>
          <p:spPr bwMode="auto">
            <a:xfrm>
              <a:off x="4140" y="2374"/>
              <a:ext cx="37" cy="178"/>
            </a:xfrm>
            <a:prstGeom prst="rect">
              <a:avLst/>
            </a:prstGeom>
            <a:noFill/>
            <a:ln w="9525">
              <a:noFill/>
              <a:miter lim="800000"/>
              <a:headEnd/>
              <a:tailEnd/>
            </a:ln>
          </p:spPr>
          <p:txBody>
            <a:bodyPr wrap="none" lIns="0" tIns="0" rIns="0" bIns="0">
              <a:spAutoFit/>
            </a:bodyPr>
            <a:lstStyle/>
            <a:p>
              <a:r>
                <a:rPr lang="en-US" sz="1600" b="1">
                  <a:solidFill>
                    <a:srgbClr val="0000FF"/>
                  </a:solidFill>
                </a:rPr>
                <a:t> </a:t>
              </a:r>
              <a:endParaRPr lang="en-US" sz="1800"/>
            </a:p>
          </p:txBody>
        </p:sp>
        <p:sp>
          <p:nvSpPr>
            <p:cNvPr id="58384" name="Rectangle 16"/>
            <p:cNvSpPr>
              <a:spLocks noChangeArrowheads="1"/>
            </p:cNvSpPr>
            <p:nvPr/>
          </p:nvSpPr>
          <p:spPr bwMode="auto">
            <a:xfrm>
              <a:off x="2532" y="1446"/>
              <a:ext cx="467" cy="190"/>
            </a:xfrm>
            <a:prstGeom prst="rect">
              <a:avLst/>
            </a:prstGeom>
            <a:noFill/>
            <a:ln w="9525">
              <a:noFill/>
              <a:miter lim="800000"/>
              <a:headEnd/>
              <a:tailEnd/>
            </a:ln>
          </p:spPr>
          <p:txBody>
            <a:bodyPr/>
            <a:lstStyle/>
            <a:p>
              <a:endParaRPr lang="en-US"/>
            </a:p>
          </p:txBody>
        </p:sp>
        <p:sp>
          <p:nvSpPr>
            <p:cNvPr id="58385" name="Rectangle 17"/>
            <p:cNvSpPr>
              <a:spLocks noChangeArrowheads="1"/>
            </p:cNvSpPr>
            <p:nvPr/>
          </p:nvSpPr>
          <p:spPr bwMode="auto">
            <a:xfrm>
              <a:off x="2579" y="1453"/>
              <a:ext cx="453" cy="210"/>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C = G</a:t>
              </a:r>
              <a:endParaRPr lang="en-US" sz="1800"/>
            </a:p>
          </p:txBody>
        </p:sp>
        <p:sp>
          <p:nvSpPr>
            <p:cNvPr id="58386" name="Rectangle 18"/>
            <p:cNvSpPr>
              <a:spLocks noChangeArrowheads="1"/>
            </p:cNvSpPr>
            <p:nvPr/>
          </p:nvSpPr>
          <p:spPr bwMode="auto">
            <a:xfrm>
              <a:off x="2967" y="1453"/>
              <a:ext cx="47" cy="210"/>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 </a:t>
              </a:r>
              <a:endParaRPr lang="en-US" sz="1800"/>
            </a:p>
          </p:txBody>
        </p:sp>
        <p:sp>
          <p:nvSpPr>
            <p:cNvPr id="58387" name="Rectangle 19"/>
            <p:cNvSpPr>
              <a:spLocks noChangeArrowheads="1"/>
            </p:cNvSpPr>
            <p:nvPr/>
          </p:nvSpPr>
          <p:spPr bwMode="auto">
            <a:xfrm>
              <a:off x="1692" y="2858"/>
              <a:ext cx="1109" cy="952"/>
            </a:xfrm>
            <a:prstGeom prst="rect">
              <a:avLst/>
            </a:prstGeom>
            <a:solidFill>
              <a:srgbClr val="FFFF00"/>
            </a:solidFill>
            <a:ln w="12700">
              <a:solidFill>
                <a:srgbClr val="000000"/>
              </a:solidFill>
              <a:miter lim="800000"/>
              <a:headEnd/>
              <a:tailEnd/>
            </a:ln>
          </p:spPr>
          <p:txBody>
            <a:bodyPr/>
            <a:lstStyle/>
            <a:p>
              <a:endParaRPr lang="en-US"/>
            </a:p>
          </p:txBody>
        </p:sp>
        <p:sp>
          <p:nvSpPr>
            <p:cNvPr id="58388" name="Rectangle 20"/>
            <p:cNvSpPr>
              <a:spLocks noChangeArrowheads="1"/>
            </p:cNvSpPr>
            <p:nvPr/>
          </p:nvSpPr>
          <p:spPr bwMode="auto">
            <a:xfrm>
              <a:off x="528" y="3747"/>
              <a:ext cx="4673" cy="317"/>
            </a:xfrm>
            <a:prstGeom prst="rect">
              <a:avLst/>
            </a:prstGeom>
            <a:noFill/>
            <a:ln w="9525">
              <a:noFill/>
              <a:miter lim="800000"/>
              <a:headEnd/>
              <a:tailEnd/>
            </a:ln>
          </p:spPr>
          <p:txBody>
            <a:bodyPr/>
            <a:lstStyle/>
            <a:p>
              <a:endParaRPr lang="en-US"/>
            </a:p>
          </p:txBody>
        </p:sp>
        <p:sp>
          <p:nvSpPr>
            <p:cNvPr id="58389" name="Rectangle 21"/>
            <p:cNvSpPr>
              <a:spLocks noChangeArrowheads="1"/>
            </p:cNvSpPr>
            <p:nvPr/>
          </p:nvSpPr>
          <p:spPr bwMode="auto">
            <a:xfrm>
              <a:off x="1692" y="3833"/>
              <a:ext cx="2666" cy="177"/>
            </a:xfrm>
            <a:prstGeom prst="rect">
              <a:avLst/>
            </a:prstGeom>
            <a:noFill/>
            <a:ln w="9525">
              <a:noFill/>
              <a:miter lim="800000"/>
              <a:headEnd/>
              <a:tailEnd/>
            </a:ln>
          </p:spPr>
          <p:txBody>
            <a:bodyPr wrap="none" lIns="0" tIns="0" rIns="0" bIns="0">
              <a:spAutoFit/>
            </a:bodyPr>
            <a:lstStyle/>
            <a:p>
              <a:r>
                <a:rPr lang="en-US" sz="1800" b="1" u="sng" dirty="0">
                  <a:solidFill>
                    <a:srgbClr val="0000FF"/>
                  </a:solidFill>
                </a:rPr>
                <a:t>Case 2</a:t>
              </a:r>
              <a:r>
                <a:rPr lang="en-US" sz="1800" b="1" dirty="0">
                  <a:solidFill>
                    <a:srgbClr val="0000FF"/>
                  </a:solidFill>
                </a:rPr>
                <a:t>:  Object composed of two materials</a:t>
              </a:r>
              <a:endParaRPr lang="en-US" sz="2000" dirty="0"/>
            </a:p>
          </p:txBody>
        </p:sp>
        <p:sp>
          <p:nvSpPr>
            <p:cNvPr id="58391" name="Rectangle 23"/>
            <p:cNvSpPr>
              <a:spLocks noChangeArrowheads="1"/>
            </p:cNvSpPr>
            <p:nvPr/>
          </p:nvSpPr>
          <p:spPr bwMode="auto">
            <a:xfrm>
              <a:off x="4021" y="3747"/>
              <a:ext cx="36" cy="178"/>
            </a:xfrm>
            <a:prstGeom prst="rect">
              <a:avLst/>
            </a:prstGeom>
            <a:noFill/>
            <a:ln w="9525">
              <a:noFill/>
              <a:miter lim="800000"/>
              <a:headEnd/>
              <a:tailEnd/>
            </a:ln>
          </p:spPr>
          <p:txBody>
            <a:bodyPr wrap="none" lIns="0" tIns="0" rIns="0" bIns="0">
              <a:spAutoFit/>
            </a:bodyPr>
            <a:lstStyle/>
            <a:p>
              <a:r>
                <a:rPr lang="en-US" sz="1600" b="1">
                  <a:solidFill>
                    <a:srgbClr val="0000FF"/>
                  </a:solidFill>
                </a:rPr>
                <a:t> </a:t>
              </a:r>
              <a:endParaRPr lang="en-US" sz="1800"/>
            </a:p>
          </p:txBody>
        </p:sp>
        <p:sp>
          <p:nvSpPr>
            <p:cNvPr id="58392" name="Rectangle 24"/>
            <p:cNvSpPr>
              <a:spLocks noChangeArrowheads="1"/>
            </p:cNvSpPr>
            <p:nvPr/>
          </p:nvSpPr>
          <p:spPr bwMode="auto">
            <a:xfrm>
              <a:off x="625" y="4028"/>
              <a:ext cx="5037" cy="177"/>
            </a:xfrm>
            <a:prstGeom prst="rect">
              <a:avLst/>
            </a:prstGeom>
            <a:noFill/>
            <a:ln w="9525">
              <a:noFill/>
              <a:miter lim="800000"/>
              <a:headEnd/>
              <a:tailEnd/>
            </a:ln>
          </p:spPr>
          <p:txBody>
            <a:bodyPr wrap="none" lIns="0" tIns="0" rIns="0" bIns="0">
              <a:spAutoFit/>
            </a:bodyPr>
            <a:lstStyle/>
            <a:p>
              <a:r>
                <a:rPr lang="en-US" sz="1800" b="1" dirty="0">
                  <a:solidFill>
                    <a:srgbClr val="0000FF"/>
                  </a:solidFill>
                </a:rPr>
                <a:t>The centroid is the same as in Case 1, but the center of gravity shifts to the right.</a:t>
              </a:r>
              <a:endParaRPr lang="en-US" sz="2000" dirty="0"/>
            </a:p>
          </p:txBody>
        </p:sp>
        <p:sp>
          <p:nvSpPr>
            <p:cNvPr id="58393" name="Rectangle 25"/>
            <p:cNvSpPr>
              <a:spLocks noChangeArrowheads="1"/>
            </p:cNvSpPr>
            <p:nvPr/>
          </p:nvSpPr>
          <p:spPr bwMode="auto">
            <a:xfrm>
              <a:off x="5043" y="3898"/>
              <a:ext cx="36" cy="179"/>
            </a:xfrm>
            <a:prstGeom prst="rect">
              <a:avLst/>
            </a:prstGeom>
            <a:noFill/>
            <a:ln w="9525">
              <a:noFill/>
              <a:miter lim="800000"/>
              <a:headEnd/>
              <a:tailEnd/>
            </a:ln>
          </p:spPr>
          <p:txBody>
            <a:bodyPr wrap="none" lIns="0" tIns="0" rIns="0" bIns="0">
              <a:spAutoFit/>
            </a:bodyPr>
            <a:lstStyle/>
            <a:p>
              <a:r>
                <a:rPr lang="en-US" sz="1600" b="1">
                  <a:solidFill>
                    <a:srgbClr val="0000FF"/>
                  </a:solidFill>
                </a:rPr>
                <a:t> </a:t>
              </a:r>
              <a:endParaRPr lang="en-US" sz="1800"/>
            </a:p>
          </p:txBody>
        </p:sp>
        <p:sp>
          <p:nvSpPr>
            <p:cNvPr id="58394" name="Rectangle 26"/>
            <p:cNvSpPr>
              <a:spLocks noChangeArrowheads="1"/>
            </p:cNvSpPr>
            <p:nvPr/>
          </p:nvSpPr>
          <p:spPr bwMode="auto">
            <a:xfrm>
              <a:off x="2611" y="3049"/>
              <a:ext cx="174" cy="190"/>
            </a:xfrm>
            <a:prstGeom prst="rect">
              <a:avLst/>
            </a:prstGeom>
            <a:noFill/>
            <a:ln w="9525">
              <a:noFill/>
              <a:miter lim="800000"/>
              <a:headEnd/>
              <a:tailEnd/>
            </a:ln>
          </p:spPr>
          <p:txBody>
            <a:bodyPr/>
            <a:lstStyle/>
            <a:p>
              <a:endParaRPr lang="en-US"/>
            </a:p>
          </p:txBody>
        </p:sp>
        <p:sp>
          <p:nvSpPr>
            <p:cNvPr id="58395" name="Rectangle 27"/>
            <p:cNvSpPr>
              <a:spLocks noChangeArrowheads="1"/>
            </p:cNvSpPr>
            <p:nvPr/>
          </p:nvSpPr>
          <p:spPr bwMode="auto">
            <a:xfrm>
              <a:off x="2659" y="3175"/>
              <a:ext cx="125" cy="211"/>
            </a:xfrm>
            <a:prstGeom prst="rect">
              <a:avLst/>
            </a:prstGeom>
            <a:noFill/>
            <a:ln w="9525">
              <a:noFill/>
              <a:miter lim="800000"/>
              <a:headEnd/>
              <a:tailEnd/>
            </a:ln>
          </p:spPr>
          <p:txBody>
            <a:bodyPr wrap="none" lIns="0" tIns="0" rIns="0" bIns="0">
              <a:spAutoFit/>
            </a:bodyPr>
            <a:lstStyle/>
            <a:p>
              <a:r>
                <a:rPr lang="en-US" sz="1900" b="1">
                  <a:solidFill>
                    <a:srgbClr val="000000"/>
                  </a:solidFill>
                  <a:latin typeface="Arial" charset="0"/>
                </a:rPr>
                <a:t>C</a:t>
              </a:r>
              <a:endParaRPr lang="en-US" sz="1800"/>
            </a:p>
          </p:txBody>
        </p:sp>
        <p:sp>
          <p:nvSpPr>
            <p:cNvPr id="58396" name="Rectangle 28"/>
            <p:cNvSpPr>
              <a:spLocks noChangeArrowheads="1"/>
            </p:cNvSpPr>
            <p:nvPr/>
          </p:nvSpPr>
          <p:spPr bwMode="auto">
            <a:xfrm>
              <a:off x="2762" y="3048"/>
              <a:ext cx="48" cy="211"/>
            </a:xfrm>
            <a:prstGeom prst="rect">
              <a:avLst/>
            </a:prstGeom>
            <a:noFill/>
            <a:ln w="9525">
              <a:noFill/>
              <a:miter lim="800000"/>
              <a:headEnd/>
              <a:tailEnd/>
            </a:ln>
          </p:spPr>
          <p:txBody>
            <a:bodyPr wrap="none" lIns="0" tIns="0" rIns="0" bIns="0">
              <a:spAutoFit/>
            </a:bodyPr>
            <a:lstStyle/>
            <a:p>
              <a:r>
                <a:rPr lang="en-US" sz="1900" b="1">
                  <a:solidFill>
                    <a:srgbClr val="000000"/>
                  </a:solidFill>
                  <a:latin typeface="Arial" charset="0"/>
                </a:rPr>
                <a:t> </a:t>
              </a:r>
              <a:endParaRPr lang="en-US" sz="1800"/>
            </a:p>
          </p:txBody>
        </p:sp>
        <p:sp>
          <p:nvSpPr>
            <p:cNvPr id="58397" name="Oval 29"/>
            <p:cNvSpPr>
              <a:spLocks noChangeArrowheads="1"/>
            </p:cNvSpPr>
            <p:nvPr/>
          </p:nvSpPr>
          <p:spPr bwMode="auto">
            <a:xfrm>
              <a:off x="2738" y="1644"/>
              <a:ext cx="63" cy="63"/>
            </a:xfrm>
            <a:prstGeom prst="ellipse">
              <a:avLst/>
            </a:prstGeom>
            <a:solidFill>
              <a:srgbClr val="000000"/>
            </a:solidFill>
            <a:ln w="12700">
              <a:solidFill>
                <a:srgbClr val="000000"/>
              </a:solidFill>
              <a:round/>
              <a:headEnd/>
              <a:tailEnd/>
            </a:ln>
          </p:spPr>
          <p:txBody>
            <a:bodyPr/>
            <a:lstStyle/>
            <a:p>
              <a:endParaRPr lang="en-US"/>
            </a:p>
          </p:txBody>
        </p:sp>
        <p:sp>
          <p:nvSpPr>
            <p:cNvPr id="58398" name="Oval 30"/>
            <p:cNvSpPr>
              <a:spLocks noChangeArrowheads="1"/>
            </p:cNvSpPr>
            <p:nvPr/>
          </p:nvSpPr>
          <p:spPr bwMode="auto">
            <a:xfrm>
              <a:off x="2769" y="3310"/>
              <a:ext cx="64" cy="64"/>
            </a:xfrm>
            <a:prstGeom prst="ellipse">
              <a:avLst/>
            </a:prstGeom>
            <a:solidFill>
              <a:srgbClr val="000000"/>
            </a:solidFill>
            <a:ln w="12700">
              <a:solidFill>
                <a:srgbClr val="000000"/>
              </a:solidFill>
              <a:round/>
              <a:headEnd/>
              <a:tailEnd/>
            </a:ln>
          </p:spPr>
          <p:txBody>
            <a:bodyPr/>
            <a:lstStyle/>
            <a:p>
              <a:endParaRPr lang="en-US"/>
            </a:p>
          </p:txBody>
        </p:sp>
        <p:sp>
          <p:nvSpPr>
            <p:cNvPr id="58399" name="Rectangle 31"/>
            <p:cNvSpPr>
              <a:spLocks noChangeArrowheads="1"/>
            </p:cNvSpPr>
            <p:nvPr/>
          </p:nvSpPr>
          <p:spPr bwMode="auto">
            <a:xfrm>
              <a:off x="3055" y="3049"/>
              <a:ext cx="229" cy="190"/>
            </a:xfrm>
            <a:prstGeom prst="rect">
              <a:avLst/>
            </a:prstGeom>
            <a:noFill/>
            <a:ln w="9525">
              <a:noFill/>
              <a:miter lim="800000"/>
              <a:headEnd/>
              <a:tailEnd/>
            </a:ln>
          </p:spPr>
          <p:txBody>
            <a:bodyPr/>
            <a:lstStyle/>
            <a:p>
              <a:endParaRPr lang="en-US"/>
            </a:p>
          </p:txBody>
        </p:sp>
        <p:sp>
          <p:nvSpPr>
            <p:cNvPr id="58400" name="Rectangle 32"/>
            <p:cNvSpPr>
              <a:spLocks noChangeArrowheads="1"/>
            </p:cNvSpPr>
            <p:nvPr/>
          </p:nvSpPr>
          <p:spPr bwMode="auto">
            <a:xfrm>
              <a:off x="3094" y="3056"/>
              <a:ext cx="48" cy="211"/>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 </a:t>
              </a:r>
              <a:endParaRPr lang="en-US" sz="1800"/>
            </a:p>
          </p:txBody>
        </p:sp>
        <p:sp>
          <p:nvSpPr>
            <p:cNvPr id="58401" name="Rectangle 33"/>
            <p:cNvSpPr>
              <a:spLocks noChangeArrowheads="1"/>
            </p:cNvSpPr>
            <p:nvPr/>
          </p:nvSpPr>
          <p:spPr bwMode="auto">
            <a:xfrm>
              <a:off x="3134" y="3048"/>
              <a:ext cx="133" cy="211"/>
            </a:xfrm>
            <a:prstGeom prst="rect">
              <a:avLst/>
            </a:prstGeom>
            <a:noFill/>
            <a:ln w="9525">
              <a:noFill/>
              <a:miter lim="800000"/>
              <a:headEnd/>
              <a:tailEnd/>
            </a:ln>
          </p:spPr>
          <p:txBody>
            <a:bodyPr wrap="none" lIns="0" tIns="0" rIns="0" bIns="0">
              <a:spAutoFit/>
            </a:bodyPr>
            <a:lstStyle/>
            <a:p>
              <a:r>
                <a:rPr lang="en-US" sz="1900" b="1">
                  <a:solidFill>
                    <a:srgbClr val="000000"/>
                  </a:solidFill>
                  <a:latin typeface="Arial" charset="0"/>
                </a:rPr>
                <a:t>G</a:t>
              </a:r>
              <a:endParaRPr lang="en-US" sz="1800"/>
            </a:p>
          </p:txBody>
        </p:sp>
        <p:sp>
          <p:nvSpPr>
            <p:cNvPr id="58402" name="Rectangle 34"/>
            <p:cNvSpPr>
              <a:spLocks noChangeArrowheads="1"/>
            </p:cNvSpPr>
            <p:nvPr/>
          </p:nvSpPr>
          <p:spPr bwMode="auto">
            <a:xfrm>
              <a:off x="3253" y="3056"/>
              <a:ext cx="47" cy="211"/>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 </a:t>
              </a:r>
              <a:endParaRPr lang="en-US" sz="1800"/>
            </a:p>
          </p:txBody>
        </p:sp>
        <p:sp>
          <p:nvSpPr>
            <p:cNvPr id="58403" name="Oval 35"/>
            <p:cNvSpPr>
              <a:spLocks noChangeArrowheads="1"/>
            </p:cNvSpPr>
            <p:nvPr/>
          </p:nvSpPr>
          <p:spPr bwMode="auto">
            <a:xfrm>
              <a:off x="3086" y="3310"/>
              <a:ext cx="64" cy="64"/>
            </a:xfrm>
            <a:prstGeom prst="ellipse">
              <a:avLst/>
            </a:prstGeom>
            <a:solidFill>
              <a:srgbClr val="000000"/>
            </a:solidFill>
            <a:ln w="12700">
              <a:solidFill>
                <a:srgbClr val="000000"/>
              </a:solidFill>
              <a:round/>
              <a:headEnd/>
              <a:tailEnd/>
            </a:ln>
          </p:spPr>
          <p:txBody>
            <a:bodyPr/>
            <a:lstStyle/>
            <a:p>
              <a:endParaRPr lang="en-US"/>
            </a:p>
          </p:txBody>
        </p:sp>
        <p:sp>
          <p:nvSpPr>
            <p:cNvPr id="58404" name="Rectangle 36"/>
            <p:cNvSpPr>
              <a:spLocks noChangeArrowheads="1"/>
            </p:cNvSpPr>
            <p:nvPr/>
          </p:nvSpPr>
          <p:spPr bwMode="auto">
            <a:xfrm>
              <a:off x="1977" y="3175"/>
              <a:ext cx="531" cy="191"/>
            </a:xfrm>
            <a:prstGeom prst="rect">
              <a:avLst/>
            </a:prstGeom>
            <a:noFill/>
            <a:ln w="9525">
              <a:noFill/>
              <a:miter lim="800000"/>
              <a:headEnd/>
              <a:tailEnd/>
            </a:ln>
          </p:spPr>
          <p:txBody>
            <a:bodyPr/>
            <a:lstStyle/>
            <a:p>
              <a:endParaRPr lang="en-US"/>
            </a:p>
          </p:txBody>
        </p:sp>
        <p:sp>
          <p:nvSpPr>
            <p:cNvPr id="58405" name="Rectangle 37"/>
            <p:cNvSpPr>
              <a:spLocks noChangeArrowheads="1"/>
            </p:cNvSpPr>
            <p:nvPr/>
          </p:nvSpPr>
          <p:spPr bwMode="auto">
            <a:xfrm>
              <a:off x="2001" y="3302"/>
              <a:ext cx="564" cy="211"/>
            </a:xfrm>
            <a:prstGeom prst="rect">
              <a:avLst/>
            </a:prstGeom>
            <a:noFill/>
            <a:ln w="9525">
              <a:noFill/>
              <a:miter lim="800000"/>
              <a:headEnd/>
              <a:tailEnd/>
            </a:ln>
          </p:spPr>
          <p:txBody>
            <a:bodyPr wrap="none" lIns="0" tIns="0" rIns="0" bIns="0">
              <a:spAutoFit/>
            </a:bodyPr>
            <a:lstStyle/>
            <a:p>
              <a:r>
                <a:rPr lang="en-US" sz="1900" b="1">
                  <a:solidFill>
                    <a:srgbClr val="000000"/>
                  </a:solidFill>
                  <a:latin typeface="Arial" charset="0"/>
                </a:rPr>
                <a:t>(wood)</a:t>
              </a:r>
              <a:endParaRPr lang="en-US" sz="1800"/>
            </a:p>
          </p:txBody>
        </p:sp>
        <p:sp>
          <p:nvSpPr>
            <p:cNvPr id="58406" name="Rectangle 38"/>
            <p:cNvSpPr>
              <a:spLocks noChangeArrowheads="1"/>
            </p:cNvSpPr>
            <p:nvPr/>
          </p:nvSpPr>
          <p:spPr bwMode="auto">
            <a:xfrm>
              <a:off x="2492" y="3175"/>
              <a:ext cx="48" cy="211"/>
            </a:xfrm>
            <a:prstGeom prst="rect">
              <a:avLst/>
            </a:prstGeom>
            <a:noFill/>
            <a:ln w="9525">
              <a:noFill/>
              <a:miter lim="800000"/>
              <a:headEnd/>
              <a:tailEnd/>
            </a:ln>
          </p:spPr>
          <p:txBody>
            <a:bodyPr wrap="none" lIns="0" tIns="0" rIns="0" bIns="0">
              <a:spAutoFit/>
            </a:bodyPr>
            <a:lstStyle/>
            <a:p>
              <a:r>
                <a:rPr lang="en-US" sz="1900" b="1">
                  <a:solidFill>
                    <a:srgbClr val="000000"/>
                  </a:solidFill>
                  <a:latin typeface="Arial" charset="0"/>
                </a:rPr>
                <a:t> </a:t>
              </a:r>
              <a:endParaRPr lang="en-US" sz="1800"/>
            </a:p>
          </p:txBody>
        </p:sp>
        <p:sp>
          <p:nvSpPr>
            <p:cNvPr id="58407" name="Rectangle 39"/>
            <p:cNvSpPr>
              <a:spLocks noChangeArrowheads="1"/>
            </p:cNvSpPr>
            <p:nvPr/>
          </p:nvSpPr>
          <p:spPr bwMode="auto">
            <a:xfrm>
              <a:off x="3253" y="3175"/>
              <a:ext cx="491" cy="191"/>
            </a:xfrm>
            <a:prstGeom prst="rect">
              <a:avLst/>
            </a:prstGeom>
            <a:noFill/>
            <a:ln w="9525">
              <a:noFill/>
              <a:miter lim="800000"/>
              <a:headEnd/>
              <a:tailEnd/>
            </a:ln>
          </p:spPr>
          <p:txBody>
            <a:bodyPr/>
            <a:lstStyle/>
            <a:p>
              <a:endParaRPr lang="en-US"/>
            </a:p>
          </p:txBody>
        </p:sp>
        <p:sp>
          <p:nvSpPr>
            <p:cNvPr id="58408" name="Rectangle 40"/>
            <p:cNvSpPr>
              <a:spLocks noChangeArrowheads="1"/>
            </p:cNvSpPr>
            <p:nvPr/>
          </p:nvSpPr>
          <p:spPr bwMode="auto">
            <a:xfrm>
              <a:off x="3284" y="3302"/>
              <a:ext cx="508" cy="211"/>
            </a:xfrm>
            <a:prstGeom prst="rect">
              <a:avLst/>
            </a:prstGeom>
            <a:noFill/>
            <a:ln w="9525">
              <a:noFill/>
              <a:miter lim="800000"/>
              <a:headEnd/>
              <a:tailEnd/>
            </a:ln>
          </p:spPr>
          <p:txBody>
            <a:bodyPr wrap="none" lIns="0" tIns="0" rIns="0" bIns="0">
              <a:spAutoFit/>
            </a:bodyPr>
            <a:lstStyle/>
            <a:p>
              <a:r>
                <a:rPr lang="en-US" sz="1900" b="1">
                  <a:solidFill>
                    <a:srgbClr val="000000"/>
                  </a:solidFill>
                  <a:latin typeface="Arial" charset="0"/>
                </a:rPr>
                <a:t>(steel)</a:t>
              </a:r>
              <a:endParaRPr lang="en-US" sz="1800"/>
            </a:p>
          </p:txBody>
        </p:sp>
        <p:sp>
          <p:nvSpPr>
            <p:cNvPr id="58409" name="Rectangle 41"/>
            <p:cNvSpPr>
              <a:spLocks noChangeArrowheads="1"/>
            </p:cNvSpPr>
            <p:nvPr/>
          </p:nvSpPr>
          <p:spPr bwMode="auto">
            <a:xfrm>
              <a:off x="3720" y="3175"/>
              <a:ext cx="48" cy="211"/>
            </a:xfrm>
            <a:prstGeom prst="rect">
              <a:avLst/>
            </a:prstGeom>
            <a:noFill/>
            <a:ln w="9525">
              <a:noFill/>
              <a:miter lim="800000"/>
              <a:headEnd/>
              <a:tailEnd/>
            </a:ln>
          </p:spPr>
          <p:txBody>
            <a:bodyPr wrap="none" lIns="0" tIns="0" rIns="0" bIns="0">
              <a:spAutoFit/>
            </a:bodyPr>
            <a:lstStyle/>
            <a:p>
              <a:r>
                <a:rPr lang="en-US" sz="1900" b="1">
                  <a:solidFill>
                    <a:srgbClr val="000000"/>
                  </a:solidFill>
                  <a:latin typeface="Arial" charset="0"/>
                </a:rPr>
                <a:t> </a:t>
              </a:r>
              <a:endParaRPr lang="en-US" sz="1800"/>
            </a:p>
          </p:txBody>
        </p:sp>
      </p:grpSp>
      <p:sp>
        <p:nvSpPr>
          <p:cNvPr id="43" name="Slide Number Placeholder 42"/>
          <p:cNvSpPr>
            <a:spLocks noGrp="1"/>
          </p:cNvSpPr>
          <p:nvPr>
            <p:ph type="sldNum" sz="quarter" idx="12"/>
          </p:nvPr>
        </p:nvSpPr>
        <p:spPr>
          <a:xfrm>
            <a:off x="7010400" y="6492875"/>
            <a:ext cx="2133600" cy="365125"/>
          </a:xfrm>
        </p:spPr>
        <p:txBody>
          <a:bodyPr/>
          <a:lstStyle/>
          <a:p>
            <a:pPr>
              <a:defRPr/>
            </a:pPr>
            <a:fld id="{858847E1-9FAF-4190-AF2C-2466D58E515B}" type="slidenum">
              <a:rPr lang="en-US" smtClean="0"/>
              <a:pPr>
                <a:defRPr/>
              </a:pPr>
              <a:t>42</a:t>
            </a:fld>
            <a:endParaRPr lang="en-US" dirty="0"/>
          </a:p>
        </p:txBody>
      </p:sp>
      <p:sp>
        <p:nvSpPr>
          <p:cNvPr id="44" name="Text Box 2"/>
          <p:cNvSpPr txBox="1">
            <a:spLocks noChangeArrowheads="1"/>
          </p:cNvSpPr>
          <p:nvPr/>
        </p:nvSpPr>
        <p:spPr bwMode="auto">
          <a:xfrm>
            <a:off x="0" y="0"/>
            <a:ext cx="8001000" cy="52322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spcBef>
                <a:spcPct val="50000"/>
              </a:spcBef>
              <a:defRPr/>
            </a:pPr>
            <a:r>
              <a:rPr lang="en-US" sz="2800" b="1" dirty="0" smtClean="0">
                <a:solidFill>
                  <a:srgbClr val="C00000"/>
                </a:solidFill>
              </a:rPr>
              <a:t>Determining Center of Mass or Center of Gravity</a:t>
            </a:r>
            <a:endParaRPr lang="en-US" sz="2800" dirty="0">
              <a:solidFill>
                <a:srgbClr val="C00000"/>
              </a:solidFill>
            </a:endParaRPr>
          </a:p>
        </p:txBody>
      </p:sp>
    </p:spTree>
  </p:cSld>
  <p:clrMapOvr>
    <a:masterClrMapping/>
  </p:clrMapOvr>
  <p:transition spd="slow">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39" name="Rectangle 43"/>
          <p:cNvSpPr>
            <a:spLocks noChangeArrowheads="1"/>
          </p:cNvSpPr>
          <p:nvPr/>
        </p:nvSpPr>
        <p:spPr bwMode="auto">
          <a:xfrm>
            <a:off x="0" y="685800"/>
            <a:ext cx="9144000" cy="914400"/>
          </a:xfrm>
          <a:prstGeom prst="rect">
            <a:avLst/>
          </a:prstGeom>
          <a:noFill/>
          <a:ln w="9525">
            <a:noFill/>
            <a:miter lim="800000"/>
            <a:headEnd/>
            <a:tailEnd/>
          </a:ln>
          <a:effectLst/>
        </p:spPr>
        <p:txBody>
          <a:bodyPr/>
          <a:lstStyle/>
          <a:p>
            <a:pPr>
              <a:spcBef>
                <a:spcPct val="20000"/>
              </a:spcBef>
              <a:tabLst>
                <a:tab pos="457200" algn="l"/>
              </a:tabLst>
            </a:pPr>
            <a:r>
              <a:rPr lang="en-US" sz="2000" dirty="0">
                <a:solidFill>
                  <a:srgbClr val="0000FF"/>
                </a:solidFill>
              </a:rPr>
              <a:t>The difference between calculating the centroid using volume, mass, or weight is simply a scale factor, since mass and weight are proportional to volume as indicated below.</a:t>
            </a:r>
          </a:p>
        </p:txBody>
      </p:sp>
      <p:sp>
        <p:nvSpPr>
          <p:cNvPr id="55340" name="Rectangle 44"/>
          <p:cNvSpPr>
            <a:spLocks noChangeArrowheads="1"/>
          </p:cNvSpPr>
          <p:nvPr/>
        </p:nvSpPr>
        <p:spPr bwMode="auto">
          <a:xfrm>
            <a:off x="431800" y="1689100"/>
            <a:ext cx="8712200" cy="381000"/>
          </a:xfrm>
          <a:prstGeom prst="rect">
            <a:avLst/>
          </a:prstGeom>
          <a:noFill/>
          <a:ln w="9525">
            <a:noFill/>
            <a:miter lim="800000"/>
            <a:headEnd/>
            <a:tailEnd/>
          </a:ln>
          <a:effectLst/>
        </p:spPr>
        <p:txBody>
          <a:bodyPr/>
          <a:lstStyle/>
          <a:p>
            <a:pPr>
              <a:spcBef>
                <a:spcPct val="20000"/>
              </a:spcBef>
              <a:tabLst>
                <a:tab pos="457200" algn="l"/>
              </a:tabLst>
            </a:pPr>
            <a:r>
              <a:rPr lang="en-US" sz="1900" b="1" dirty="0">
                <a:solidFill>
                  <a:srgbClr val="FF3300"/>
                </a:solidFill>
                <a:sym typeface="Symbol" pitchFamily="18" charset="2"/>
              </a:rPr>
              <a:t></a:t>
            </a:r>
            <a:r>
              <a:rPr lang="en-US" sz="1900" b="1" dirty="0">
                <a:solidFill>
                  <a:srgbClr val="FF3300"/>
                </a:solidFill>
              </a:rPr>
              <a:t> (Greek letter rho) = </a:t>
            </a:r>
            <a:r>
              <a:rPr lang="en-US" sz="1900" b="1" i="1" dirty="0">
                <a:solidFill>
                  <a:srgbClr val="FF3300"/>
                </a:solidFill>
              </a:rPr>
              <a:t>mass density</a:t>
            </a:r>
            <a:r>
              <a:rPr lang="en-US" sz="1900" b="1" dirty="0">
                <a:solidFill>
                  <a:srgbClr val="FF3300"/>
                </a:solidFill>
              </a:rPr>
              <a:t> (typically expressed in kg/m</a:t>
            </a:r>
            <a:r>
              <a:rPr lang="en-US" sz="1900" b="1" baseline="30000" dirty="0">
                <a:solidFill>
                  <a:srgbClr val="FF3300"/>
                </a:solidFill>
              </a:rPr>
              <a:t>3</a:t>
            </a:r>
            <a:r>
              <a:rPr lang="en-US" sz="1900" b="1" dirty="0">
                <a:solidFill>
                  <a:srgbClr val="FF3300"/>
                </a:solidFill>
              </a:rPr>
              <a:t> or slug/ft</a:t>
            </a:r>
            <a:r>
              <a:rPr lang="en-US" sz="1900" b="1" baseline="30000" dirty="0">
                <a:solidFill>
                  <a:srgbClr val="FF3300"/>
                </a:solidFill>
              </a:rPr>
              <a:t>3</a:t>
            </a:r>
            <a:r>
              <a:rPr lang="en-US" sz="1900" b="1" dirty="0">
                <a:solidFill>
                  <a:srgbClr val="FF3300"/>
                </a:solidFill>
              </a:rPr>
              <a:t>)</a:t>
            </a:r>
          </a:p>
        </p:txBody>
      </p:sp>
      <p:sp>
        <p:nvSpPr>
          <p:cNvPr id="55342" name="Rectangle 46"/>
          <p:cNvSpPr>
            <a:spLocks noChangeArrowheads="1"/>
          </p:cNvSpPr>
          <p:nvPr/>
        </p:nvSpPr>
        <p:spPr bwMode="auto">
          <a:xfrm>
            <a:off x="3060700" y="2222500"/>
            <a:ext cx="990600" cy="381000"/>
          </a:xfrm>
          <a:prstGeom prst="rect">
            <a:avLst/>
          </a:prstGeom>
          <a:noFill/>
          <a:ln w="28575">
            <a:solidFill>
              <a:srgbClr val="FF0000"/>
            </a:solidFill>
            <a:miter lim="800000"/>
            <a:headEnd/>
            <a:tailEnd/>
          </a:ln>
          <a:effectLst/>
        </p:spPr>
        <p:txBody>
          <a:bodyPr/>
          <a:lstStyle/>
          <a:p>
            <a:pPr>
              <a:spcBef>
                <a:spcPct val="20000"/>
              </a:spcBef>
              <a:tabLst>
                <a:tab pos="457200" algn="l"/>
              </a:tabLst>
            </a:pPr>
            <a:r>
              <a:rPr lang="en-US" sz="1800" b="1">
                <a:solidFill>
                  <a:srgbClr val="FF3300"/>
                </a:solidFill>
              </a:rPr>
              <a:t>m = </a:t>
            </a:r>
            <a:r>
              <a:rPr lang="en-US" sz="1800" b="1">
                <a:solidFill>
                  <a:srgbClr val="FF3300"/>
                </a:solidFill>
                <a:sym typeface="Symbol" pitchFamily="18" charset="2"/>
              </a:rPr>
              <a:t></a:t>
            </a:r>
            <a:r>
              <a:rPr lang="en-US" sz="1800" b="1">
                <a:solidFill>
                  <a:srgbClr val="FF3300"/>
                </a:solidFill>
              </a:rPr>
              <a:t>V</a:t>
            </a:r>
          </a:p>
        </p:txBody>
      </p:sp>
      <p:sp>
        <p:nvSpPr>
          <p:cNvPr id="55343" name="Rectangle 47"/>
          <p:cNvSpPr>
            <a:spLocks noChangeArrowheads="1"/>
          </p:cNvSpPr>
          <p:nvPr/>
        </p:nvSpPr>
        <p:spPr bwMode="auto">
          <a:xfrm>
            <a:off x="3022600" y="3149600"/>
            <a:ext cx="2438400" cy="381000"/>
          </a:xfrm>
          <a:prstGeom prst="rect">
            <a:avLst/>
          </a:prstGeom>
          <a:noFill/>
          <a:ln w="28575">
            <a:solidFill>
              <a:srgbClr val="FF0000"/>
            </a:solidFill>
            <a:miter lim="800000"/>
            <a:headEnd/>
            <a:tailEnd/>
          </a:ln>
          <a:effectLst/>
        </p:spPr>
        <p:txBody>
          <a:bodyPr/>
          <a:lstStyle/>
          <a:p>
            <a:pPr>
              <a:spcBef>
                <a:spcPct val="20000"/>
              </a:spcBef>
              <a:tabLst>
                <a:tab pos="457200" algn="l"/>
              </a:tabLst>
            </a:pPr>
            <a:r>
              <a:rPr lang="en-US" sz="1800" b="1">
                <a:solidFill>
                  <a:srgbClr val="FF3300"/>
                </a:solidFill>
              </a:rPr>
              <a:t>W = mg = </a:t>
            </a:r>
            <a:r>
              <a:rPr lang="en-US" sz="1800" b="1">
                <a:solidFill>
                  <a:srgbClr val="FF3300"/>
                </a:solidFill>
                <a:sym typeface="Symbol" pitchFamily="18" charset="2"/>
              </a:rPr>
              <a:t></a:t>
            </a:r>
            <a:r>
              <a:rPr lang="en-US" sz="1800" b="1">
                <a:solidFill>
                  <a:srgbClr val="FF3300"/>
                </a:solidFill>
              </a:rPr>
              <a:t>gV  = </a:t>
            </a:r>
            <a:r>
              <a:rPr lang="en-US" sz="1800" b="1">
                <a:solidFill>
                  <a:srgbClr val="FF3300"/>
                </a:solidFill>
                <a:sym typeface="Symbol" pitchFamily="18" charset="2"/>
              </a:rPr>
              <a:t></a:t>
            </a:r>
            <a:r>
              <a:rPr lang="en-US" sz="1800" b="1">
                <a:solidFill>
                  <a:srgbClr val="FF3300"/>
                </a:solidFill>
              </a:rPr>
              <a:t>V</a:t>
            </a:r>
            <a:endParaRPr lang="en-US" sz="1800">
              <a:solidFill>
                <a:schemeClr val="accent2"/>
              </a:solidFill>
            </a:endParaRPr>
          </a:p>
        </p:txBody>
      </p:sp>
      <p:sp>
        <p:nvSpPr>
          <p:cNvPr id="55344" name="Rectangle 48"/>
          <p:cNvSpPr>
            <a:spLocks noChangeArrowheads="1"/>
          </p:cNvSpPr>
          <p:nvPr/>
        </p:nvSpPr>
        <p:spPr bwMode="auto">
          <a:xfrm>
            <a:off x="0" y="2730500"/>
            <a:ext cx="9144000" cy="381000"/>
          </a:xfrm>
          <a:prstGeom prst="rect">
            <a:avLst/>
          </a:prstGeom>
          <a:noFill/>
          <a:ln w="9525">
            <a:noFill/>
            <a:miter lim="800000"/>
            <a:headEnd/>
            <a:tailEnd/>
          </a:ln>
          <a:effectLst/>
        </p:spPr>
        <p:txBody>
          <a:bodyPr/>
          <a:lstStyle/>
          <a:p>
            <a:pPr>
              <a:spcBef>
                <a:spcPct val="20000"/>
              </a:spcBef>
              <a:tabLst>
                <a:tab pos="457200" algn="l"/>
              </a:tabLst>
            </a:pPr>
            <a:r>
              <a:rPr lang="en-US" sz="1900" b="1" dirty="0">
                <a:solidFill>
                  <a:srgbClr val="FF3300"/>
                </a:solidFill>
                <a:sym typeface="Symbol" pitchFamily="18" charset="2"/>
              </a:rPr>
              <a:t></a:t>
            </a:r>
            <a:r>
              <a:rPr lang="en-US" sz="1900" b="1" dirty="0">
                <a:solidFill>
                  <a:srgbClr val="FF3300"/>
                </a:solidFill>
              </a:rPr>
              <a:t> (Greek letter gamma) = </a:t>
            </a:r>
            <a:r>
              <a:rPr lang="en-US" sz="1900" b="1" i="1" dirty="0">
                <a:solidFill>
                  <a:srgbClr val="FF3300"/>
                </a:solidFill>
              </a:rPr>
              <a:t>weight density or specific weight</a:t>
            </a:r>
            <a:r>
              <a:rPr lang="en-US" sz="1900" b="1" dirty="0">
                <a:solidFill>
                  <a:srgbClr val="FF3300"/>
                </a:solidFill>
              </a:rPr>
              <a:t> (typically in N/m</a:t>
            </a:r>
            <a:r>
              <a:rPr lang="en-US" sz="1900" b="1" baseline="30000" dirty="0">
                <a:solidFill>
                  <a:srgbClr val="FF3300"/>
                </a:solidFill>
              </a:rPr>
              <a:t>3</a:t>
            </a:r>
            <a:r>
              <a:rPr lang="en-US" sz="1900" b="1" dirty="0">
                <a:solidFill>
                  <a:srgbClr val="FF3300"/>
                </a:solidFill>
              </a:rPr>
              <a:t> or lb/ft</a:t>
            </a:r>
            <a:r>
              <a:rPr lang="en-US" sz="1900" b="1" baseline="30000" dirty="0">
                <a:solidFill>
                  <a:srgbClr val="FF3300"/>
                </a:solidFill>
              </a:rPr>
              <a:t>3</a:t>
            </a:r>
            <a:r>
              <a:rPr lang="en-US" sz="1900" b="1" dirty="0">
                <a:solidFill>
                  <a:srgbClr val="FF3300"/>
                </a:solidFill>
              </a:rPr>
              <a:t>)</a:t>
            </a:r>
          </a:p>
        </p:txBody>
      </p:sp>
      <p:sp>
        <p:nvSpPr>
          <p:cNvPr id="55345" name="Rectangle 49"/>
          <p:cNvSpPr>
            <a:spLocks noChangeArrowheads="1"/>
          </p:cNvSpPr>
          <p:nvPr/>
        </p:nvSpPr>
        <p:spPr bwMode="auto">
          <a:xfrm>
            <a:off x="520700" y="3975100"/>
            <a:ext cx="6477000" cy="482600"/>
          </a:xfrm>
          <a:prstGeom prst="rect">
            <a:avLst/>
          </a:prstGeom>
          <a:noFill/>
          <a:ln w="9525">
            <a:noFill/>
            <a:miter lim="800000"/>
            <a:headEnd/>
            <a:tailEnd/>
          </a:ln>
          <a:effectLst/>
        </p:spPr>
        <p:txBody>
          <a:bodyPr/>
          <a:lstStyle/>
          <a:p>
            <a:pPr>
              <a:spcBef>
                <a:spcPct val="20000"/>
              </a:spcBef>
              <a:tabLst>
                <a:tab pos="457200" algn="l"/>
              </a:tabLst>
            </a:pPr>
            <a:r>
              <a:rPr lang="en-US" sz="2000" dirty="0">
                <a:solidFill>
                  <a:srgbClr val="0000FF"/>
                </a:solidFill>
              </a:rPr>
              <a:t>the centroids for mass and weight can be found as follows:</a:t>
            </a:r>
          </a:p>
        </p:txBody>
      </p:sp>
      <p:graphicFrame>
        <p:nvGraphicFramePr>
          <p:cNvPr id="55346" name="Object 50"/>
          <p:cNvGraphicFramePr>
            <a:graphicFrameLocks noChangeAspect="1"/>
          </p:cNvGraphicFramePr>
          <p:nvPr/>
        </p:nvGraphicFramePr>
        <p:xfrm>
          <a:off x="609600" y="4648200"/>
          <a:ext cx="6708318" cy="977900"/>
        </p:xfrm>
        <a:graphic>
          <a:graphicData uri="http://schemas.openxmlformats.org/presentationml/2006/ole">
            <mc:AlternateContent xmlns:mc="http://schemas.openxmlformats.org/markup-compatibility/2006">
              <mc:Choice xmlns:v="urn:schemas-microsoft-com:vml" Requires="v">
                <p:oleObj spid="_x0000_s48144" name="Equation" r:id="rId3" imgW="3873240" imgH="495000" progId="">
                  <p:embed/>
                </p:oleObj>
              </mc:Choice>
              <mc:Fallback>
                <p:oleObj name="Equation" r:id="rId3" imgW="3873240" imgH="4950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648200"/>
                        <a:ext cx="6708318" cy="9779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347" name="Object 51"/>
          <p:cNvGraphicFramePr>
            <a:graphicFrameLocks noChangeAspect="1"/>
          </p:cNvGraphicFramePr>
          <p:nvPr/>
        </p:nvGraphicFramePr>
        <p:xfrm>
          <a:off x="533400" y="5888915"/>
          <a:ext cx="6711950" cy="969085"/>
        </p:xfrm>
        <a:graphic>
          <a:graphicData uri="http://schemas.openxmlformats.org/presentationml/2006/ole">
            <mc:AlternateContent xmlns:mc="http://schemas.openxmlformats.org/markup-compatibility/2006">
              <mc:Choice xmlns:v="urn:schemas-microsoft-com:vml" Requires="v">
                <p:oleObj spid="_x0000_s48145" name="Equation" r:id="rId5" imgW="3911400" imgH="495000" progId="">
                  <p:embed/>
                </p:oleObj>
              </mc:Choice>
              <mc:Fallback>
                <p:oleObj name="Equation" r:id="rId5" imgW="3911400" imgH="49500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5888915"/>
                        <a:ext cx="6711950" cy="96908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Slide Number Placeholder 11"/>
          <p:cNvSpPr>
            <a:spLocks noGrp="1"/>
          </p:cNvSpPr>
          <p:nvPr>
            <p:ph type="sldNum" sz="quarter" idx="12"/>
          </p:nvPr>
        </p:nvSpPr>
        <p:spPr/>
        <p:txBody>
          <a:bodyPr/>
          <a:lstStyle/>
          <a:p>
            <a:pPr>
              <a:defRPr/>
            </a:pPr>
            <a:fld id="{858847E1-9FAF-4190-AF2C-2466D58E515B}" type="slidenum">
              <a:rPr lang="en-US" smtClean="0"/>
              <a:pPr>
                <a:defRPr/>
              </a:pPr>
              <a:t>43</a:t>
            </a:fld>
            <a:endParaRPr lang="en-US"/>
          </a:p>
        </p:txBody>
      </p:sp>
      <p:sp>
        <p:nvSpPr>
          <p:cNvPr id="13" name="Text Box 2"/>
          <p:cNvSpPr txBox="1">
            <a:spLocks noChangeArrowheads="1"/>
          </p:cNvSpPr>
          <p:nvPr/>
        </p:nvSpPr>
        <p:spPr bwMode="auto">
          <a:xfrm>
            <a:off x="0" y="0"/>
            <a:ext cx="8001000" cy="52322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spcBef>
                <a:spcPct val="50000"/>
              </a:spcBef>
              <a:defRPr/>
            </a:pPr>
            <a:r>
              <a:rPr lang="en-US" sz="2800" b="1" dirty="0" smtClean="0">
                <a:solidFill>
                  <a:srgbClr val="C00000"/>
                </a:solidFill>
              </a:rPr>
              <a:t>Determining Center of Mass or Center of Gravity</a:t>
            </a:r>
            <a:endParaRPr lang="en-US" sz="2800" dirty="0">
              <a:solidFill>
                <a:srgbClr val="C00000"/>
              </a:solidFill>
            </a:endParaRPr>
          </a:p>
        </p:txBody>
      </p:sp>
    </p:spTree>
  </p:cSld>
  <p:clrMapOvr>
    <a:masterClrMapping/>
  </p:clrMapOvr>
  <p:transition spd="slow">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31" name="Rectangle 11"/>
          <p:cNvSpPr>
            <a:spLocks noChangeArrowheads="1"/>
          </p:cNvSpPr>
          <p:nvPr/>
        </p:nvSpPr>
        <p:spPr bwMode="auto">
          <a:xfrm>
            <a:off x="0" y="609600"/>
            <a:ext cx="9144000" cy="990600"/>
          </a:xfrm>
          <a:prstGeom prst="rect">
            <a:avLst/>
          </a:prstGeom>
          <a:noFill/>
          <a:ln w="9525">
            <a:noFill/>
            <a:miter lim="800000"/>
            <a:headEnd/>
            <a:tailEnd/>
          </a:ln>
          <a:effectLst/>
        </p:spPr>
        <p:txBody>
          <a:bodyPr/>
          <a:lstStyle/>
          <a:p>
            <a:pPr>
              <a:lnSpc>
                <a:spcPct val="80000"/>
              </a:lnSpc>
              <a:spcBef>
                <a:spcPct val="20000"/>
              </a:spcBef>
              <a:tabLst>
                <a:tab pos="457200" algn="l"/>
              </a:tabLst>
            </a:pPr>
            <a:r>
              <a:rPr lang="en-US" sz="2000" dirty="0" smtClean="0">
                <a:solidFill>
                  <a:srgbClr val="0000FF"/>
                </a:solidFill>
              </a:rPr>
              <a:t>The </a:t>
            </a:r>
            <a:r>
              <a:rPr lang="en-US" sz="2000" dirty="0">
                <a:solidFill>
                  <a:srgbClr val="0000FF"/>
                </a:solidFill>
              </a:rPr>
              <a:t>cylinder shown below is made up of steel and bronze.  If </a:t>
            </a:r>
            <a:r>
              <a:rPr lang="en-US" sz="2000" dirty="0">
                <a:solidFill>
                  <a:srgbClr val="0000FF"/>
                </a:solidFill>
                <a:sym typeface="Symbol" pitchFamily="18" charset="2"/>
              </a:rPr>
              <a:t></a:t>
            </a:r>
            <a:r>
              <a:rPr lang="en-US" sz="2000" dirty="0">
                <a:solidFill>
                  <a:srgbClr val="0000FF"/>
                </a:solidFill>
              </a:rPr>
              <a:t> = 0.284 lb/in</a:t>
            </a:r>
            <a:r>
              <a:rPr lang="en-US" sz="2000" baseline="30000" dirty="0">
                <a:solidFill>
                  <a:srgbClr val="0000FF"/>
                </a:solidFill>
              </a:rPr>
              <a:t>3</a:t>
            </a:r>
            <a:r>
              <a:rPr lang="en-US" sz="2000" dirty="0">
                <a:solidFill>
                  <a:srgbClr val="0000FF"/>
                </a:solidFill>
              </a:rPr>
              <a:t> for steel and </a:t>
            </a:r>
            <a:r>
              <a:rPr lang="en-US" sz="2000" dirty="0">
                <a:solidFill>
                  <a:srgbClr val="0000FF"/>
                </a:solidFill>
                <a:sym typeface="Symbol" pitchFamily="18" charset="2"/>
              </a:rPr>
              <a:t></a:t>
            </a:r>
            <a:r>
              <a:rPr lang="en-US" sz="2000" dirty="0">
                <a:solidFill>
                  <a:srgbClr val="0000FF"/>
                </a:solidFill>
              </a:rPr>
              <a:t> = 0.318 lb/in</a:t>
            </a:r>
            <a:r>
              <a:rPr lang="en-US" sz="2000" baseline="30000" dirty="0">
                <a:solidFill>
                  <a:srgbClr val="0000FF"/>
                </a:solidFill>
              </a:rPr>
              <a:t>3</a:t>
            </a:r>
            <a:r>
              <a:rPr lang="en-US" sz="2000" dirty="0">
                <a:solidFill>
                  <a:srgbClr val="0000FF"/>
                </a:solidFill>
              </a:rPr>
              <a:t> for bronze, find the center of gravity of the rod.  Also determine the total mass of the object in slugs and the total weight of the object in lb.</a:t>
            </a:r>
          </a:p>
        </p:txBody>
      </p:sp>
      <p:grpSp>
        <p:nvGrpSpPr>
          <p:cNvPr id="2" name="Group 22"/>
          <p:cNvGrpSpPr>
            <a:grpSpLocks/>
          </p:cNvGrpSpPr>
          <p:nvPr/>
        </p:nvGrpSpPr>
        <p:grpSpPr bwMode="auto">
          <a:xfrm>
            <a:off x="228600" y="1524000"/>
            <a:ext cx="4287942" cy="3657600"/>
            <a:chOff x="392" y="1088"/>
            <a:chExt cx="2274" cy="1955"/>
          </a:xfrm>
        </p:grpSpPr>
        <p:pic>
          <p:nvPicPr>
            <p:cNvPr id="56333" name="Picture 13" descr="D:\Egr140\Images\P7-107BF2 - mod.jpg"/>
            <p:cNvPicPr>
              <a:picLocks noChangeAspect="1" noChangeArrowheads="1"/>
            </p:cNvPicPr>
            <p:nvPr/>
          </p:nvPicPr>
          <p:blipFill>
            <a:blip r:embed="rId2" cstate="print"/>
            <a:srcRect/>
            <a:stretch>
              <a:fillRect/>
            </a:stretch>
          </p:blipFill>
          <p:spPr bwMode="auto">
            <a:xfrm>
              <a:off x="496" y="1176"/>
              <a:ext cx="2112" cy="1867"/>
            </a:xfrm>
            <a:prstGeom prst="rect">
              <a:avLst/>
            </a:prstGeom>
            <a:noFill/>
          </p:spPr>
        </p:pic>
        <p:sp>
          <p:nvSpPr>
            <p:cNvPr id="56334" name="Text Box 14"/>
            <p:cNvSpPr txBox="1">
              <a:spLocks noChangeArrowheads="1"/>
            </p:cNvSpPr>
            <p:nvPr/>
          </p:nvSpPr>
          <p:spPr bwMode="auto">
            <a:xfrm>
              <a:off x="1296" y="1480"/>
              <a:ext cx="373" cy="212"/>
            </a:xfrm>
            <a:prstGeom prst="rect">
              <a:avLst/>
            </a:prstGeom>
            <a:noFill/>
            <a:ln w="0">
              <a:noFill/>
              <a:miter lim="800000"/>
              <a:headEnd/>
              <a:tailEnd/>
            </a:ln>
            <a:effectLst/>
          </p:spPr>
          <p:txBody>
            <a:bodyPr wrap="none">
              <a:spAutoFit/>
            </a:bodyPr>
            <a:lstStyle/>
            <a:p>
              <a:r>
                <a:rPr lang="en-US" sz="1600" dirty="0"/>
                <a:t>Steel</a:t>
              </a:r>
            </a:p>
          </p:txBody>
        </p:sp>
        <p:sp>
          <p:nvSpPr>
            <p:cNvPr id="56335" name="Text Box 15"/>
            <p:cNvSpPr txBox="1">
              <a:spLocks noChangeArrowheads="1"/>
            </p:cNvSpPr>
            <p:nvPr/>
          </p:nvSpPr>
          <p:spPr bwMode="auto">
            <a:xfrm>
              <a:off x="1872" y="1888"/>
              <a:ext cx="486" cy="212"/>
            </a:xfrm>
            <a:prstGeom prst="rect">
              <a:avLst/>
            </a:prstGeom>
            <a:noFill/>
            <a:ln w="9525">
              <a:noFill/>
              <a:miter lim="800000"/>
              <a:headEnd/>
              <a:tailEnd/>
            </a:ln>
            <a:effectLst/>
          </p:spPr>
          <p:txBody>
            <a:bodyPr wrap="none">
              <a:spAutoFit/>
            </a:bodyPr>
            <a:lstStyle/>
            <a:p>
              <a:r>
                <a:rPr lang="en-US" sz="1600"/>
                <a:t>Bronze</a:t>
              </a:r>
            </a:p>
          </p:txBody>
        </p:sp>
        <p:sp>
          <p:nvSpPr>
            <p:cNvPr id="56336" name="Text Box 16"/>
            <p:cNvSpPr txBox="1">
              <a:spLocks noChangeArrowheads="1"/>
            </p:cNvSpPr>
            <p:nvPr/>
          </p:nvSpPr>
          <p:spPr bwMode="auto">
            <a:xfrm>
              <a:off x="2320" y="2216"/>
              <a:ext cx="346" cy="181"/>
            </a:xfrm>
            <a:prstGeom prst="rect">
              <a:avLst/>
            </a:prstGeom>
            <a:noFill/>
            <a:ln w="9525">
              <a:noFill/>
              <a:miter lim="800000"/>
              <a:headEnd/>
              <a:tailEnd/>
            </a:ln>
            <a:effectLst/>
          </p:spPr>
          <p:txBody>
            <a:bodyPr wrap="none">
              <a:spAutoFit/>
            </a:bodyPr>
            <a:lstStyle/>
            <a:p>
              <a:r>
                <a:rPr lang="en-US" sz="1600"/>
                <a:t>2.5 in</a:t>
              </a:r>
            </a:p>
          </p:txBody>
        </p:sp>
        <p:sp>
          <p:nvSpPr>
            <p:cNvPr id="56337" name="Text Box 17"/>
            <p:cNvSpPr txBox="1">
              <a:spLocks noChangeArrowheads="1"/>
            </p:cNvSpPr>
            <p:nvPr/>
          </p:nvSpPr>
          <p:spPr bwMode="auto">
            <a:xfrm>
              <a:off x="1664" y="2672"/>
              <a:ext cx="265" cy="181"/>
            </a:xfrm>
            <a:prstGeom prst="rect">
              <a:avLst/>
            </a:prstGeom>
            <a:noFill/>
            <a:ln w="9525">
              <a:noFill/>
              <a:miter lim="800000"/>
              <a:headEnd/>
              <a:tailEnd/>
            </a:ln>
            <a:effectLst/>
          </p:spPr>
          <p:txBody>
            <a:bodyPr wrap="none">
              <a:spAutoFit/>
            </a:bodyPr>
            <a:lstStyle/>
            <a:p>
              <a:r>
                <a:rPr lang="en-US" sz="1600" dirty="0"/>
                <a:t>8 in</a:t>
              </a:r>
            </a:p>
          </p:txBody>
        </p:sp>
        <p:sp>
          <p:nvSpPr>
            <p:cNvPr id="56338" name="Text Box 18"/>
            <p:cNvSpPr txBox="1">
              <a:spLocks noChangeArrowheads="1"/>
            </p:cNvSpPr>
            <p:nvPr/>
          </p:nvSpPr>
          <p:spPr bwMode="auto">
            <a:xfrm>
              <a:off x="1160" y="2312"/>
              <a:ext cx="265" cy="181"/>
            </a:xfrm>
            <a:prstGeom prst="rect">
              <a:avLst/>
            </a:prstGeom>
            <a:noFill/>
            <a:ln w="9525">
              <a:noFill/>
              <a:miter lim="800000"/>
              <a:headEnd/>
              <a:tailEnd/>
            </a:ln>
            <a:effectLst/>
          </p:spPr>
          <p:txBody>
            <a:bodyPr wrap="none">
              <a:spAutoFit/>
            </a:bodyPr>
            <a:lstStyle/>
            <a:p>
              <a:r>
                <a:rPr lang="en-US" sz="1600" dirty="0"/>
                <a:t>8 in</a:t>
              </a:r>
            </a:p>
          </p:txBody>
        </p:sp>
        <p:sp>
          <p:nvSpPr>
            <p:cNvPr id="56339" name="Text Box 19"/>
            <p:cNvSpPr txBox="1">
              <a:spLocks noChangeArrowheads="1"/>
            </p:cNvSpPr>
            <p:nvPr/>
          </p:nvSpPr>
          <p:spPr bwMode="auto">
            <a:xfrm>
              <a:off x="2336" y="2616"/>
              <a:ext cx="152" cy="181"/>
            </a:xfrm>
            <a:prstGeom prst="rect">
              <a:avLst/>
            </a:prstGeom>
            <a:noFill/>
            <a:ln w="9525">
              <a:noFill/>
              <a:miter lim="800000"/>
              <a:headEnd/>
              <a:tailEnd/>
            </a:ln>
            <a:effectLst/>
          </p:spPr>
          <p:txBody>
            <a:bodyPr wrap="none">
              <a:spAutoFit/>
            </a:bodyPr>
            <a:lstStyle/>
            <a:p>
              <a:r>
                <a:rPr lang="en-US" sz="1600"/>
                <a:t>x</a:t>
              </a:r>
            </a:p>
          </p:txBody>
        </p:sp>
        <p:sp>
          <p:nvSpPr>
            <p:cNvPr id="56340" name="Text Box 20"/>
            <p:cNvSpPr txBox="1">
              <a:spLocks noChangeArrowheads="1"/>
            </p:cNvSpPr>
            <p:nvPr/>
          </p:nvSpPr>
          <p:spPr bwMode="auto">
            <a:xfrm>
              <a:off x="960" y="1088"/>
              <a:ext cx="152" cy="181"/>
            </a:xfrm>
            <a:prstGeom prst="rect">
              <a:avLst/>
            </a:prstGeom>
            <a:noFill/>
            <a:ln w="9525">
              <a:noFill/>
              <a:miter lim="800000"/>
              <a:headEnd/>
              <a:tailEnd/>
            </a:ln>
            <a:effectLst/>
          </p:spPr>
          <p:txBody>
            <a:bodyPr wrap="none">
              <a:spAutoFit/>
            </a:bodyPr>
            <a:lstStyle/>
            <a:p>
              <a:r>
                <a:rPr lang="en-US" sz="1600"/>
                <a:t>y</a:t>
              </a:r>
            </a:p>
          </p:txBody>
        </p:sp>
        <p:sp>
          <p:nvSpPr>
            <p:cNvPr id="56341" name="Text Box 21"/>
            <p:cNvSpPr txBox="1">
              <a:spLocks noChangeArrowheads="1"/>
            </p:cNvSpPr>
            <p:nvPr/>
          </p:nvSpPr>
          <p:spPr bwMode="auto">
            <a:xfrm>
              <a:off x="392" y="1976"/>
              <a:ext cx="174" cy="181"/>
            </a:xfrm>
            <a:prstGeom prst="rect">
              <a:avLst/>
            </a:prstGeom>
            <a:noFill/>
            <a:ln w="9525">
              <a:noFill/>
              <a:miter lim="800000"/>
              <a:headEnd/>
              <a:tailEnd/>
            </a:ln>
            <a:effectLst/>
          </p:spPr>
          <p:txBody>
            <a:bodyPr wrap="none">
              <a:spAutoFit/>
            </a:bodyPr>
            <a:lstStyle/>
            <a:p>
              <a:r>
                <a:rPr lang="en-US" sz="1600"/>
                <a:t> z</a:t>
              </a:r>
            </a:p>
          </p:txBody>
        </p:sp>
      </p:grpSp>
      <p:sp>
        <p:nvSpPr>
          <p:cNvPr id="15" name="Slide Number Placeholder 14"/>
          <p:cNvSpPr>
            <a:spLocks noGrp="1"/>
          </p:cNvSpPr>
          <p:nvPr>
            <p:ph type="sldNum" sz="quarter" idx="12"/>
          </p:nvPr>
        </p:nvSpPr>
        <p:spPr/>
        <p:txBody>
          <a:bodyPr/>
          <a:lstStyle/>
          <a:p>
            <a:pPr>
              <a:defRPr/>
            </a:pPr>
            <a:fld id="{858847E1-9FAF-4190-AF2C-2466D58E515B}" type="slidenum">
              <a:rPr lang="en-US" smtClean="0"/>
              <a:pPr>
                <a:defRPr/>
              </a:pPr>
              <a:t>44</a:t>
            </a:fld>
            <a:endParaRPr lang="en-US"/>
          </a:p>
        </p:txBody>
      </p:sp>
      <p:sp>
        <p:nvSpPr>
          <p:cNvPr id="16" name="Text Box 2"/>
          <p:cNvSpPr txBox="1">
            <a:spLocks noChangeArrowheads="1"/>
          </p:cNvSpPr>
          <p:nvPr/>
        </p:nvSpPr>
        <p:spPr bwMode="auto">
          <a:xfrm>
            <a:off x="0" y="0"/>
            <a:ext cx="9144000" cy="52322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spcBef>
                <a:spcPct val="50000"/>
              </a:spcBef>
              <a:defRPr/>
            </a:pPr>
            <a:r>
              <a:rPr lang="en-US" sz="2800" b="1" dirty="0" smtClean="0">
                <a:solidFill>
                  <a:srgbClr val="C00000"/>
                </a:solidFill>
              </a:rPr>
              <a:t>Example:  Determining Center of Mass or Center of Gravity</a:t>
            </a:r>
            <a:endParaRPr lang="en-US" sz="2800" dirty="0">
              <a:solidFill>
                <a:srgbClr val="C00000"/>
              </a:solidFill>
            </a:endParaRPr>
          </a:p>
        </p:txBody>
      </p:sp>
    </p:spTree>
  </p:cSld>
  <p:clrMapOvr>
    <a:masterClrMapping/>
  </p:clrMapOvr>
  <p:transition spd="slow">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8" name="Rectangle 14"/>
          <p:cNvSpPr>
            <a:spLocks noChangeArrowheads="1"/>
          </p:cNvSpPr>
          <p:nvPr/>
        </p:nvSpPr>
        <p:spPr bwMode="auto">
          <a:xfrm>
            <a:off x="0" y="685800"/>
            <a:ext cx="9144000" cy="1447800"/>
          </a:xfrm>
          <a:prstGeom prst="rect">
            <a:avLst/>
          </a:prstGeom>
          <a:noFill/>
          <a:ln w="9525">
            <a:noFill/>
            <a:miter lim="800000"/>
            <a:headEnd/>
            <a:tailEnd/>
          </a:ln>
          <a:effectLst/>
        </p:spPr>
        <p:txBody>
          <a:bodyPr/>
          <a:lstStyle/>
          <a:p>
            <a:pPr>
              <a:lnSpc>
                <a:spcPct val="120000"/>
              </a:lnSpc>
              <a:spcBef>
                <a:spcPct val="20000"/>
              </a:spcBef>
              <a:tabLst>
                <a:tab pos="457200" algn="l"/>
              </a:tabLst>
            </a:pPr>
            <a:r>
              <a:rPr lang="en-US" sz="2000" dirty="0" smtClean="0">
                <a:solidFill>
                  <a:srgbClr val="0000FF"/>
                </a:solidFill>
              </a:rPr>
              <a:t>The </a:t>
            </a:r>
            <a:r>
              <a:rPr lang="en-US" sz="2000" dirty="0">
                <a:solidFill>
                  <a:srgbClr val="0000FF"/>
                </a:solidFill>
              </a:rPr>
              <a:t>assembly is made from a steel hemisphere, </a:t>
            </a:r>
            <a:r>
              <a:rPr lang="en-US" sz="2000" dirty="0">
                <a:solidFill>
                  <a:srgbClr val="0000FF"/>
                </a:solidFill>
                <a:sym typeface="Symbol" pitchFamily="18" charset="2"/>
              </a:rPr>
              <a:t></a:t>
            </a:r>
            <a:r>
              <a:rPr lang="en-US" sz="2000" baseline="-25000" dirty="0" err="1">
                <a:solidFill>
                  <a:srgbClr val="0000FF"/>
                </a:solidFill>
              </a:rPr>
              <a:t>st</a:t>
            </a:r>
            <a:r>
              <a:rPr lang="en-US" sz="2000" dirty="0">
                <a:solidFill>
                  <a:srgbClr val="0000FF"/>
                </a:solidFill>
              </a:rPr>
              <a:t> = 7.80 Mg/m</a:t>
            </a:r>
            <a:r>
              <a:rPr lang="en-US" sz="2000" baseline="30000" dirty="0">
                <a:solidFill>
                  <a:srgbClr val="0000FF"/>
                </a:solidFill>
              </a:rPr>
              <a:t>3</a:t>
            </a:r>
            <a:r>
              <a:rPr lang="en-US" sz="2000" dirty="0">
                <a:solidFill>
                  <a:srgbClr val="0000FF"/>
                </a:solidFill>
              </a:rPr>
              <a:t>, and an aluminum cylinder, </a:t>
            </a:r>
            <a:r>
              <a:rPr lang="en-US" sz="2000" dirty="0">
                <a:solidFill>
                  <a:srgbClr val="0000FF"/>
                </a:solidFill>
                <a:sym typeface="Symbol" pitchFamily="18" charset="2"/>
              </a:rPr>
              <a:t></a:t>
            </a:r>
            <a:r>
              <a:rPr lang="en-US" sz="2000" dirty="0">
                <a:solidFill>
                  <a:srgbClr val="0000FF"/>
                </a:solidFill>
              </a:rPr>
              <a:t> </a:t>
            </a:r>
            <a:r>
              <a:rPr lang="en-US" sz="2000" baseline="-25000" dirty="0">
                <a:solidFill>
                  <a:srgbClr val="0000FF"/>
                </a:solidFill>
              </a:rPr>
              <a:t>Al</a:t>
            </a:r>
            <a:r>
              <a:rPr lang="en-US" sz="2000" dirty="0">
                <a:solidFill>
                  <a:srgbClr val="0000FF"/>
                </a:solidFill>
              </a:rPr>
              <a:t> = 2.70 Mg/m</a:t>
            </a:r>
            <a:r>
              <a:rPr lang="en-US" sz="2000" baseline="30000" dirty="0">
                <a:solidFill>
                  <a:srgbClr val="0000FF"/>
                </a:solidFill>
              </a:rPr>
              <a:t>3</a:t>
            </a:r>
            <a:r>
              <a:rPr lang="en-US" sz="2000" dirty="0">
                <a:solidFill>
                  <a:srgbClr val="0000FF"/>
                </a:solidFill>
              </a:rPr>
              <a:t>.  Determine the mass center of the assembly if the height of the cylinder is h = 200 mm.</a:t>
            </a:r>
          </a:p>
          <a:p>
            <a:pPr>
              <a:lnSpc>
                <a:spcPct val="80000"/>
              </a:lnSpc>
              <a:spcBef>
                <a:spcPct val="20000"/>
              </a:spcBef>
              <a:tabLst>
                <a:tab pos="457200" algn="l"/>
              </a:tabLst>
            </a:pPr>
            <a:r>
              <a:rPr lang="en-US" sz="2000" dirty="0">
                <a:solidFill>
                  <a:srgbClr val="0000FF"/>
                </a:solidFill>
              </a:rPr>
              <a:t>Also determine the total mass of the object in kg and the total weight of the object in N.</a:t>
            </a:r>
          </a:p>
        </p:txBody>
      </p:sp>
      <p:pic>
        <p:nvPicPr>
          <p:cNvPr id="57359" name="Picture 15" descr="C:\jobs\ph006\ch09\tiff\AABUSMW0.tif"/>
          <p:cNvPicPr>
            <a:picLocks noChangeAspect="1" noChangeArrowheads="1"/>
          </p:cNvPicPr>
          <p:nvPr/>
        </p:nvPicPr>
        <p:blipFill>
          <a:blip r:embed="rId2" cstate="print"/>
          <a:srcRect b="10257"/>
          <a:stretch>
            <a:fillRect/>
          </a:stretch>
        </p:blipFill>
        <p:spPr bwMode="auto">
          <a:xfrm>
            <a:off x="0" y="2133600"/>
            <a:ext cx="4178274" cy="4114800"/>
          </a:xfrm>
          <a:prstGeom prst="rect">
            <a:avLst/>
          </a:prstGeom>
          <a:noFill/>
        </p:spPr>
      </p:pic>
      <p:sp>
        <p:nvSpPr>
          <p:cNvPr id="6" name="Slide Number Placeholder 5"/>
          <p:cNvSpPr>
            <a:spLocks noGrp="1"/>
          </p:cNvSpPr>
          <p:nvPr>
            <p:ph type="sldNum" sz="quarter" idx="12"/>
          </p:nvPr>
        </p:nvSpPr>
        <p:spPr/>
        <p:txBody>
          <a:bodyPr/>
          <a:lstStyle/>
          <a:p>
            <a:pPr>
              <a:defRPr/>
            </a:pPr>
            <a:fld id="{858847E1-9FAF-4190-AF2C-2466D58E515B}" type="slidenum">
              <a:rPr lang="en-US" smtClean="0"/>
              <a:pPr>
                <a:defRPr/>
              </a:pPr>
              <a:t>45</a:t>
            </a:fld>
            <a:endParaRPr lang="en-US"/>
          </a:p>
        </p:txBody>
      </p:sp>
      <p:sp>
        <p:nvSpPr>
          <p:cNvPr id="9" name="Text Box 2"/>
          <p:cNvSpPr txBox="1">
            <a:spLocks noChangeArrowheads="1"/>
          </p:cNvSpPr>
          <p:nvPr/>
        </p:nvSpPr>
        <p:spPr bwMode="auto">
          <a:xfrm>
            <a:off x="0" y="0"/>
            <a:ext cx="9144000" cy="52322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spcBef>
                <a:spcPct val="50000"/>
              </a:spcBef>
              <a:defRPr/>
            </a:pPr>
            <a:r>
              <a:rPr lang="en-US" sz="2800" b="1" dirty="0" smtClean="0">
                <a:solidFill>
                  <a:srgbClr val="C00000"/>
                </a:solidFill>
              </a:rPr>
              <a:t>Example:  Determining Center of Mass or Center of Gravity</a:t>
            </a:r>
            <a:endParaRPr lang="en-US" sz="2800" dirty="0">
              <a:solidFill>
                <a:srgbClr val="C00000"/>
              </a:solidFill>
            </a:endParaRPr>
          </a:p>
        </p:txBody>
      </p:sp>
    </p:spTree>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0" y="609600"/>
            <a:ext cx="9144000" cy="1954381"/>
          </a:xfrm>
          <a:prstGeom prst="rect">
            <a:avLst/>
          </a:prstGeom>
          <a:noFill/>
          <a:ln w="9525">
            <a:noFill/>
            <a:miter lim="800000"/>
            <a:headEnd/>
            <a:tailEnd/>
          </a:ln>
          <a:effectLst/>
        </p:spPr>
        <p:txBody>
          <a:bodyPr wrap="square">
            <a:spAutoFit/>
          </a:bodyPr>
          <a:lstStyle/>
          <a:p>
            <a:pPr marL="227013" indent="-227013">
              <a:spcBef>
                <a:spcPct val="50000"/>
              </a:spcBef>
              <a:buFontTx/>
              <a:buChar char="•"/>
            </a:pPr>
            <a:r>
              <a:rPr lang="en-US" dirty="0"/>
              <a:t>The earth exerts a gravitational force on each of the particles forming a body.  These forces can be </a:t>
            </a:r>
            <a:r>
              <a:rPr lang="en-US" dirty="0" smtClean="0"/>
              <a:t>replaced </a:t>
            </a:r>
            <a:r>
              <a:rPr lang="en-US" dirty="0"/>
              <a:t>by a single equivalent force equal to the weight of the body and applied at the </a:t>
            </a:r>
            <a:r>
              <a:rPr lang="en-US" b="1" u="sng" dirty="0">
                <a:solidFill>
                  <a:srgbClr val="FF0000"/>
                </a:solidFill>
              </a:rPr>
              <a:t>center of gravity</a:t>
            </a:r>
            <a:r>
              <a:rPr lang="en-US" b="1" dirty="0">
                <a:solidFill>
                  <a:srgbClr val="FF0000"/>
                </a:solidFill>
              </a:rPr>
              <a:t> </a:t>
            </a:r>
            <a:r>
              <a:rPr lang="en-US" dirty="0"/>
              <a:t>for the body</a:t>
            </a:r>
            <a:r>
              <a:rPr lang="en-US" dirty="0" smtClean="0"/>
              <a:t>.</a:t>
            </a:r>
          </a:p>
          <a:p>
            <a:pPr marL="227013" indent="-227013">
              <a:spcBef>
                <a:spcPct val="50000"/>
              </a:spcBef>
              <a:buFontTx/>
              <a:buChar char="•"/>
            </a:pPr>
            <a:r>
              <a:rPr lang="en-US" dirty="0" smtClean="0"/>
              <a:t>If the material is uniform, the center of gravity, G, is equivalent to the </a:t>
            </a:r>
            <a:r>
              <a:rPr lang="en-US" b="1" dirty="0" smtClean="0">
                <a:solidFill>
                  <a:srgbClr val="FF0000"/>
                </a:solidFill>
              </a:rPr>
              <a:t>centroid, C</a:t>
            </a:r>
            <a:r>
              <a:rPr lang="en-US" dirty="0" smtClean="0"/>
              <a:t> (the center of the area).</a:t>
            </a:r>
            <a:endParaRPr lang="en-US" dirty="0"/>
          </a:p>
        </p:txBody>
      </p:sp>
      <p:grpSp>
        <p:nvGrpSpPr>
          <p:cNvPr id="11" name="Group 6"/>
          <p:cNvGrpSpPr>
            <a:grpSpLocks/>
          </p:cNvGrpSpPr>
          <p:nvPr/>
        </p:nvGrpSpPr>
        <p:grpSpPr bwMode="auto">
          <a:xfrm>
            <a:off x="152400" y="2895601"/>
            <a:ext cx="7696202" cy="2898777"/>
            <a:chOff x="528" y="2256"/>
            <a:chExt cx="4848" cy="1826"/>
          </a:xfrm>
        </p:grpSpPr>
        <p:sp>
          <p:nvSpPr>
            <p:cNvPr id="12" name="Freeform 7"/>
            <p:cNvSpPr>
              <a:spLocks/>
            </p:cNvSpPr>
            <p:nvPr/>
          </p:nvSpPr>
          <p:spPr bwMode="auto">
            <a:xfrm>
              <a:off x="4084" y="2523"/>
              <a:ext cx="1027" cy="865"/>
            </a:xfrm>
            <a:custGeom>
              <a:avLst/>
              <a:gdLst/>
              <a:ahLst/>
              <a:cxnLst>
                <a:cxn ang="0">
                  <a:pos x="456" y="21"/>
                </a:cxn>
                <a:cxn ang="0">
                  <a:pos x="600" y="1"/>
                </a:cxn>
                <a:cxn ang="0">
                  <a:pos x="732" y="21"/>
                </a:cxn>
                <a:cxn ang="0">
                  <a:pos x="780" y="49"/>
                </a:cxn>
                <a:cxn ang="0">
                  <a:pos x="800" y="81"/>
                </a:cxn>
                <a:cxn ang="0">
                  <a:pos x="820" y="117"/>
                </a:cxn>
                <a:cxn ang="0">
                  <a:pos x="832" y="201"/>
                </a:cxn>
                <a:cxn ang="0">
                  <a:pos x="868" y="365"/>
                </a:cxn>
                <a:cxn ang="0">
                  <a:pos x="884" y="389"/>
                </a:cxn>
                <a:cxn ang="0">
                  <a:pos x="948" y="413"/>
                </a:cxn>
                <a:cxn ang="0">
                  <a:pos x="972" y="429"/>
                </a:cxn>
                <a:cxn ang="0">
                  <a:pos x="984" y="437"/>
                </a:cxn>
                <a:cxn ang="0">
                  <a:pos x="1016" y="497"/>
                </a:cxn>
                <a:cxn ang="0">
                  <a:pos x="1020" y="713"/>
                </a:cxn>
                <a:cxn ang="0">
                  <a:pos x="1008" y="749"/>
                </a:cxn>
                <a:cxn ang="0">
                  <a:pos x="984" y="765"/>
                </a:cxn>
                <a:cxn ang="0">
                  <a:pos x="952" y="793"/>
                </a:cxn>
                <a:cxn ang="0">
                  <a:pos x="940" y="801"/>
                </a:cxn>
                <a:cxn ang="0">
                  <a:pos x="884" y="833"/>
                </a:cxn>
                <a:cxn ang="0">
                  <a:pos x="768" y="861"/>
                </a:cxn>
                <a:cxn ang="0">
                  <a:pos x="728" y="865"/>
                </a:cxn>
                <a:cxn ang="0">
                  <a:pos x="500" y="845"/>
                </a:cxn>
                <a:cxn ang="0">
                  <a:pos x="392" y="833"/>
                </a:cxn>
                <a:cxn ang="0">
                  <a:pos x="192" y="805"/>
                </a:cxn>
                <a:cxn ang="0">
                  <a:pos x="112" y="781"/>
                </a:cxn>
                <a:cxn ang="0">
                  <a:pos x="88" y="773"/>
                </a:cxn>
                <a:cxn ang="0">
                  <a:pos x="76" y="769"/>
                </a:cxn>
                <a:cxn ang="0">
                  <a:pos x="44" y="745"/>
                </a:cxn>
                <a:cxn ang="0">
                  <a:pos x="24" y="725"/>
                </a:cxn>
                <a:cxn ang="0">
                  <a:pos x="16" y="701"/>
                </a:cxn>
                <a:cxn ang="0">
                  <a:pos x="0" y="569"/>
                </a:cxn>
                <a:cxn ang="0">
                  <a:pos x="36" y="329"/>
                </a:cxn>
                <a:cxn ang="0">
                  <a:pos x="56" y="277"/>
                </a:cxn>
                <a:cxn ang="0">
                  <a:pos x="72" y="253"/>
                </a:cxn>
                <a:cxn ang="0">
                  <a:pos x="112" y="141"/>
                </a:cxn>
                <a:cxn ang="0">
                  <a:pos x="188" y="101"/>
                </a:cxn>
                <a:cxn ang="0">
                  <a:pos x="272" y="85"/>
                </a:cxn>
                <a:cxn ang="0">
                  <a:pos x="384" y="69"/>
                </a:cxn>
                <a:cxn ang="0">
                  <a:pos x="392" y="57"/>
                </a:cxn>
                <a:cxn ang="0">
                  <a:pos x="456" y="21"/>
                </a:cxn>
              </a:cxnLst>
              <a:rect l="0" t="0" r="r" b="b"/>
              <a:pathLst>
                <a:path w="1027" h="865">
                  <a:moveTo>
                    <a:pt x="456" y="21"/>
                  </a:moveTo>
                  <a:cubicBezTo>
                    <a:pt x="519" y="0"/>
                    <a:pt x="488" y="5"/>
                    <a:pt x="600" y="1"/>
                  </a:cubicBezTo>
                  <a:cubicBezTo>
                    <a:pt x="718" y="6"/>
                    <a:pt x="664" y="4"/>
                    <a:pt x="732" y="21"/>
                  </a:cubicBezTo>
                  <a:cubicBezTo>
                    <a:pt x="749" y="32"/>
                    <a:pt x="764" y="38"/>
                    <a:pt x="780" y="49"/>
                  </a:cubicBezTo>
                  <a:cubicBezTo>
                    <a:pt x="790" y="78"/>
                    <a:pt x="781" y="68"/>
                    <a:pt x="800" y="81"/>
                  </a:cubicBezTo>
                  <a:cubicBezTo>
                    <a:pt x="818" y="109"/>
                    <a:pt x="813" y="96"/>
                    <a:pt x="820" y="117"/>
                  </a:cubicBezTo>
                  <a:cubicBezTo>
                    <a:pt x="823" y="145"/>
                    <a:pt x="828" y="173"/>
                    <a:pt x="832" y="201"/>
                  </a:cubicBezTo>
                  <a:cubicBezTo>
                    <a:pt x="836" y="262"/>
                    <a:pt x="834" y="314"/>
                    <a:pt x="868" y="365"/>
                  </a:cubicBezTo>
                  <a:cubicBezTo>
                    <a:pt x="873" y="373"/>
                    <a:pt x="876" y="384"/>
                    <a:pt x="884" y="389"/>
                  </a:cubicBezTo>
                  <a:cubicBezTo>
                    <a:pt x="903" y="402"/>
                    <a:pt x="929" y="400"/>
                    <a:pt x="948" y="413"/>
                  </a:cubicBezTo>
                  <a:cubicBezTo>
                    <a:pt x="956" y="418"/>
                    <a:pt x="964" y="424"/>
                    <a:pt x="972" y="429"/>
                  </a:cubicBezTo>
                  <a:cubicBezTo>
                    <a:pt x="976" y="432"/>
                    <a:pt x="984" y="437"/>
                    <a:pt x="984" y="437"/>
                  </a:cubicBezTo>
                  <a:cubicBezTo>
                    <a:pt x="991" y="459"/>
                    <a:pt x="1009" y="475"/>
                    <a:pt x="1016" y="497"/>
                  </a:cubicBezTo>
                  <a:cubicBezTo>
                    <a:pt x="1022" y="570"/>
                    <a:pt x="1027" y="638"/>
                    <a:pt x="1020" y="713"/>
                  </a:cubicBezTo>
                  <a:cubicBezTo>
                    <a:pt x="1019" y="726"/>
                    <a:pt x="1019" y="742"/>
                    <a:pt x="1008" y="749"/>
                  </a:cubicBezTo>
                  <a:cubicBezTo>
                    <a:pt x="1000" y="754"/>
                    <a:pt x="984" y="765"/>
                    <a:pt x="984" y="765"/>
                  </a:cubicBezTo>
                  <a:cubicBezTo>
                    <a:pt x="971" y="785"/>
                    <a:pt x="980" y="774"/>
                    <a:pt x="952" y="793"/>
                  </a:cubicBezTo>
                  <a:cubicBezTo>
                    <a:pt x="948" y="796"/>
                    <a:pt x="940" y="801"/>
                    <a:pt x="940" y="801"/>
                  </a:cubicBezTo>
                  <a:cubicBezTo>
                    <a:pt x="932" y="826"/>
                    <a:pt x="906" y="826"/>
                    <a:pt x="884" y="833"/>
                  </a:cubicBezTo>
                  <a:cubicBezTo>
                    <a:pt x="875" y="859"/>
                    <a:pt x="786" y="860"/>
                    <a:pt x="768" y="861"/>
                  </a:cubicBezTo>
                  <a:cubicBezTo>
                    <a:pt x="755" y="862"/>
                    <a:pt x="741" y="864"/>
                    <a:pt x="728" y="865"/>
                  </a:cubicBezTo>
                  <a:cubicBezTo>
                    <a:pt x="652" y="860"/>
                    <a:pt x="576" y="851"/>
                    <a:pt x="500" y="845"/>
                  </a:cubicBezTo>
                  <a:cubicBezTo>
                    <a:pt x="465" y="836"/>
                    <a:pt x="428" y="838"/>
                    <a:pt x="392" y="833"/>
                  </a:cubicBezTo>
                  <a:cubicBezTo>
                    <a:pt x="328" y="812"/>
                    <a:pt x="259" y="812"/>
                    <a:pt x="192" y="805"/>
                  </a:cubicBezTo>
                  <a:cubicBezTo>
                    <a:pt x="166" y="796"/>
                    <a:pt x="138" y="790"/>
                    <a:pt x="112" y="781"/>
                  </a:cubicBezTo>
                  <a:cubicBezTo>
                    <a:pt x="104" y="778"/>
                    <a:pt x="96" y="776"/>
                    <a:pt x="88" y="773"/>
                  </a:cubicBezTo>
                  <a:cubicBezTo>
                    <a:pt x="84" y="772"/>
                    <a:pt x="76" y="769"/>
                    <a:pt x="76" y="769"/>
                  </a:cubicBezTo>
                  <a:cubicBezTo>
                    <a:pt x="66" y="755"/>
                    <a:pt x="58" y="754"/>
                    <a:pt x="44" y="745"/>
                  </a:cubicBezTo>
                  <a:cubicBezTo>
                    <a:pt x="39" y="737"/>
                    <a:pt x="29" y="733"/>
                    <a:pt x="24" y="725"/>
                  </a:cubicBezTo>
                  <a:cubicBezTo>
                    <a:pt x="20" y="718"/>
                    <a:pt x="16" y="701"/>
                    <a:pt x="16" y="701"/>
                  </a:cubicBezTo>
                  <a:cubicBezTo>
                    <a:pt x="10" y="657"/>
                    <a:pt x="6" y="613"/>
                    <a:pt x="0" y="569"/>
                  </a:cubicBezTo>
                  <a:cubicBezTo>
                    <a:pt x="6" y="487"/>
                    <a:pt x="26" y="410"/>
                    <a:pt x="36" y="329"/>
                  </a:cubicBezTo>
                  <a:cubicBezTo>
                    <a:pt x="38" y="311"/>
                    <a:pt x="48" y="292"/>
                    <a:pt x="56" y="277"/>
                  </a:cubicBezTo>
                  <a:cubicBezTo>
                    <a:pt x="61" y="269"/>
                    <a:pt x="72" y="253"/>
                    <a:pt x="72" y="253"/>
                  </a:cubicBezTo>
                  <a:cubicBezTo>
                    <a:pt x="78" y="215"/>
                    <a:pt x="77" y="164"/>
                    <a:pt x="112" y="141"/>
                  </a:cubicBezTo>
                  <a:cubicBezTo>
                    <a:pt x="125" y="103"/>
                    <a:pt x="151" y="105"/>
                    <a:pt x="188" y="101"/>
                  </a:cubicBezTo>
                  <a:cubicBezTo>
                    <a:pt x="224" y="89"/>
                    <a:pt x="230" y="89"/>
                    <a:pt x="272" y="85"/>
                  </a:cubicBezTo>
                  <a:cubicBezTo>
                    <a:pt x="309" y="73"/>
                    <a:pt x="351" y="91"/>
                    <a:pt x="384" y="69"/>
                  </a:cubicBezTo>
                  <a:cubicBezTo>
                    <a:pt x="387" y="65"/>
                    <a:pt x="388" y="60"/>
                    <a:pt x="392" y="57"/>
                  </a:cubicBezTo>
                  <a:cubicBezTo>
                    <a:pt x="399" y="51"/>
                    <a:pt x="449" y="14"/>
                    <a:pt x="456" y="21"/>
                  </a:cubicBezTo>
                  <a:close/>
                </a:path>
              </a:pathLst>
            </a:custGeom>
            <a:solidFill>
              <a:srgbClr val="FFFF00"/>
            </a:solidFill>
            <a:ln w="9525">
              <a:solidFill>
                <a:schemeClr val="tx1"/>
              </a:solidFill>
              <a:round/>
              <a:headEnd/>
              <a:tailEnd/>
            </a:ln>
            <a:effectLst/>
          </p:spPr>
          <p:txBody>
            <a:bodyPr/>
            <a:lstStyle/>
            <a:p>
              <a:endParaRPr lang="en-US"/>
            </a:p>
          </p:txBody>
        </p:sp>
        <p:sp>
          <p:nvSpPr>
            <p:cNvPr id="13" name="Rectangle 8"/>
            <p:cNvSpPr>
              <a:spLocks noChangeArrowheads="1"/>
            </p:cNvSpPr>
            <p:nvPr/>
          </p:nvSpPr>
          <p:spPr bwMode="auto">
            <a:xfrm>
              <a:off x="3840" y="3141"/>
              <a:ext cx="106" cy="174"/>
            </a:xfrm>
            <a:prstGeom prst="rect">
              <a:avLst/>
            </a:prstGeom>
            <a:noFill/>
            <a:ln w="9525">
              <a:noFill/>
              <a:miter lim="800000"/>
              <a:headEnd/>
              <a:tailEnd/>
            </a:ln>
          </p:spPr>
          <p:txBody>
            <a:bodyPr wrap="square" lIns="0" tIns="0" rIns="0" bIns="0">
              <a:spAutoFit/>
            </a:bodyPr>
            <a:lstStyle/>
            <a:p>
              <a:r>
                <a:rPr lang="en-US" sz="1800" b="1" dirty="0">
                  <a:solidFill>
                    <a:srgbClr val="000000"/>
                  </a:solidFill>
                </a:rPr>
                <a:t>y</a:t>
              </a:r>
              <a:endParaRPr lang="en-US" sz="1800" b="1" dirty="0"/>
            </a:p>
          </p:txBody>
        </p:sp>
        <p:sp>
          <p:nvSpPr>
            <p:cNvPr id="14" name="Line 9"/>
            <p:cNvSpPr>
              <a:spLocks noChangeShapeType="1"/>
            </p:cNvSpPr>
            <p:nvPr/>
          </p:nvSpPr>
          <p:spPr bwMode="auto">
            <a:xfrm flipV="1">
              <a:off x="3840" y="3168"/>
              <a:ext cx="96" cy="0"/>
            </a:xfrm>
            <a:prstGeom prst="line">
              <a:avLst/>
            </a:prstGeom>
            <a:noFill/>
            <a:ln w="19050">
              <a:solidFill>
                <a:srgbClr val="000000"/>
              </a:solidFill>
              <a:round/>
              <a:headEnd/>
              <a:tailEnd/>
            </a:ln>
          </p:spPr>
          <p:txBody>
            <a:bodyPr/>
            <a:lstStyle/>
            <a:p>
              <a:endParaRPr lang="en-US"/>
            </a:p>
          </p:txBody>
        </p:sp>
        <p:sp>
          <p:nvSpPr>
            <p:cNvPr id="15" name="Freeform 10"/>
            <p:cNvSpPr>
              <a:spLocks/>
            </p:cNvSpPr>
            <p:nvPr/>
          </p:nvSpPr>
          <p:spPr bwMode="auto">
            <a:xfrm>
              <a:off x="676" y="2523"/>
              <a:ext cx="1027" cy="865"/>
            </a:xfrm>
            <a:custGeom>
              <a:avLst/>
              <a:gdLst/>
              <a:ahLst/>
              <a:cxnLst>
                <a:cxn ang="0">
                  <a:pos x="456" y="21"/>
                </a:cxn>
                <a:cxn ang="0">
                  <a:pos x="600" y="1"/>
                </a:cxn>
                <a:cxn ang="0">
                  <a:pos x="732" y="21"/>
                </a:cxn>
                <a:cxn ang="0">
                  <a:pos x="780" y="49"/>
                </a:cxn>
                <a:cxn ang="0">
                  <a:pos x="800" y="81"/>
                </a:cxn>
                <a:cxn ang="0">
                  <a:pos x="820" y="117"/>
                </a:cxn>
                <a:cxn ang="0">
                  <a:pos x="832" y="201"/>
                </a:cxn>
                <a:cxn ang="0">
                  <a:pos x="868" y="365"/>
                </a:cxn>
                <a:cxn ang="0">
                  <a:pos x="884" y="389"/>
                </a:cxn>
                <a:cxn ang="0">
                  <a:pos x="948" y="413"/>
                </a:cxn>
                <a:cxn ang="0">
                  <a:pos x="972" y="429"/>
                </a:cxn>
                <a:cxn ang="0">
                  <a:pos x="984" y="437"/>
                </a:cxn>
                <a:cxn ang="0">
                  <a:pos x="1016" y="497"/>
                </a:cxn>
                <a:cxn ang="0">
                  <a:pos x="1020" y="713"/>
                </a:cxn>
                <a:cxn ang="0">
                  <a:pos x="1008" y="749"/>
                </a:cxn>
                <a:cxn ang="0">
                  <a:pos x="984" y="765"/>
                </a:cxn>
                <a:cxn ang="0">
                  <a:pos x="952" y="793"/>
                </a:cxn>
                <a:cxn ang="0">
                  <a:pos x="940" y="801"/>
                </a:cxn>
                <a:cxn ang="0">
                  <a:pos x="884" y="833"/>
                </a:cxn>
                <a:cxn ang="0">
                  <a:pos x="768" y="861"/>
                </a:cxn>
                <a:cxn ang="0">
                  <a:pos x="728" y="865"/>
                </a:cxn>
                <a:cxn ang="0">
                  <a:pos x="500" y="845"/>
                </a:cxn>
                <a:cxn ang="0">
                  <a:pos x="392" y="833"/>
                </a:cxn>
                <a:cxn ang="0">
                  <a:pos x="192" y="805"/>
                </a:cxn>
                <a:cxn ang="0">
                  <a:pos x="112" y="781"/>
                </a:cxn>
                <a:cxn ang="0">
                  <a:pos x="88" y="773"/>
                </a:cxn>
                <a:cxn ang="0">
                  <a:pos x="76" y="769"/>
                </a:cxn>
                <a:cxn ang="0">
                  <a:pos x="44" y="745"/>
                </a:cxn>
                <a:cxn ang="0">
                  <a:pos x="24" y="725"/>
                </a:cxn>
                <a:cxn ang="0">
                  <a:pos x="16" y="701"/>
                </a:cxn>
                <a:cxn ang="0">
                  <a:pos x="0" y="569"/>
                </a:cxn>
                <a:cxn ang="0">
                  <a:pos x="36" y="329"/>
                </a:cxn>
                <a:cxn ang="0">
                  <a:pos x="56" y="277"/>
                </a:cxn>
                <a:cxn ang="0">
                  <a:pos x="72" y="253"/>
                </a:cxn>
                <a:cxn ang="0">
                  <a:pos x="112" y="141"/>
                </a:cxn>
                <a:cxn ang="0">
                  <a:pos x="188" y="101"/>
                </a:cxn>
                <a:cxn ang="0">
                  <a:pos x="272" y="85"/>
                </a:cxn>
                <a:cxn ang="0">
                  <a:pos x="384" y="69"/>
                </a:cxn>
                <a:cxn ang="0">
                  <a:pos x="392" y="57"/>
                </a:cxn>
                <a:cxn ang="0">
                  <a:pos x="456" y="21"/>
                </a:cxn>
              </a:cxnLst>
              <a:rect l="0" t="0" r="r" b="b"/>
              <a:pathLst>
                <a:path w="1027" h="865">
                  <a:moveTo>
                    <a:pt x="456" y="21"/>
                  </a:moveTo>
                  <a:cubicBezTo>
                    <a:pt x="519" y="0"/>
                    <a:pt x="488" y="5"/>
                    <a:pt x="600" y="1"/>
                  </a:cubicBezTo>
                  <a:cubicBezTo>
                    <a:pt x="718" y="6"/>
                    <a:pt x="664" y="4"/>
                    <a:pt x="732" y="21"/>
                  </a:cubicBezTo>
                  <a:cubicBezTo>
                    <a:pt x="749" y="32"/>
                    <a:pt x="764" y="38"/>
                    <a:pt x="780" y="49"/>
                  </a:cubicBezTo>
                  <a:cubicBezTo>
                    <a:pt x="790" y="78"/>
                    <a:pt x="781" y="68"/>
                    <a:pt x="800" y="81"/>
                  </a:cubicBezTo>
                  <a:cubicBezTo>
                    <a:pt x="818" y="109"/>
                    <a:pt x="813" y="96"/>
                    <a:pt x="820" y="117"/>
                  </a:cubicBezTo>
                  <a:cubicBezTo>
                    <a:pt x="823" y="145"/>
                    <a:pt x="828" y="173"/>
                    <a:pt x="832" y="201"/>
                  </a:cubicBezTo>
                  <a:cubicBezTo>
                    <a:pt x="836" y="262"/>
                    <a:pt x="834" y="314"/>
                    <a:pt x="868" y="365"/>
                  </a:cubicBezTo>
                  <a:cubicBezTo>
                    <a:pt x="873" y="373"/>
                    <a:pt x="876" y="384"/>
                    <a:pt x="884" y="389"/>
                  </a:cubicBezTo>
                  <a:cubicBezTo>
                    <a:pt x="903" y="402"/>
                    <a:pt x="929" y="400"/>
                    <a:pt x="948" y="413"/>
                  </a:cubicBezTo>
                  <a:cubicBezTo>
                    <a:pt x="956" y="418"/>
                    <a:pt x="964" y="424"/>
                    <a:pt x="972" y="429"/>
                  </a:cubicBezTo>
                  <a:cubicBezTo>
                    <a:pt x="976" y="432"/>
                    <a:pt x="984" y="437"/>
                    <a:pt x="984" y="437"/>
                  </a:cubicBezTo>
                  <a:cubicBezTo>
                    <a:pt x="991" y="459"/>
                    <a:pt x="1009" y="475"/>
                    <a:pt x="1016" y="497"/>
                  </a:cubicBezTo>
                  <a:cubicBezTo>
                    <a:pt x="1022" y="570"/>
                    <a:pt x="1027" y="638"/>
                    <a:pt x="1020" y="713"/>
                  </a:cubicBezTo>
                  <a:cubicBezTo>
                    <a:pt x="1019" y="726"/>
                    <a:pt x="1019" y="742"/>
                    <a:pt x="1008" y="749"/>
                  </a:cubicBezTo>
                  <a:cubicBezTo>
                    <a:pt x="1000" y="754"/>
                    <a:pt x="984" y="765"/>
                    <a:pt x="984" y="765"/>
                  </a:cubicBezTo>
                  <a:cubicBezTo>
                    <a:pt x="971" y="785"/>
                    <a:pt x="980" y="774"/>
                    <a:pt x="952" y="793"/>
                  </a:cubicBezTo>
                  <a:cubicBezTo>
                    <a:pt x="948" y="796"/>
                    <a:pt x="940" y="801"/>
                    <a:pt x="940" y="801"/>
                  </a:cubicBezTo>
                  <a:cubicBezTo>
                    <a:pt x="932" y="826"/>
                    <a:pt x="906" y="826"/>
                    <a:pt x="884" y="833"/>
                  </a:cubicBezTo>
                  <a:cubicBezTo>
                    <a:pt x="875" y="859"/>
                    <a:pt x="786" y="860"/>
                    <a:pt x="768" y="861"/>
                  </a:cubicBezTo>
                  <a:cubicBezTo>
                    <a:pt x="755" y="862"/>
                    <a:pt x="741" y="864"/>
                    <a:pt x="728" y="865"/>
                  </a:cubicBezTo>
                  <a:cubicBezTo>
                    <a:pt x="652" y="860"/>
                    <a:pt x="576" y="851"/>
                    <a:pt x="500" y="845"/>
                  </a:cubicBezTo>
                  <a:cubicBezTo>
                    <a:pt x="465" y="836"/>
                    <a:pt x="428" y="838"/>
                    <a:pt x="392" y="833"/>
                  </a:cubicBezTo>
                  <a:cubicBezTo>
                    <a:pt x="328" y="812"/>
                    <a:pt x="259" y="812"/>
                    <a:pt x="192" y="805"/>
                  </a:cubicBezTo>
                  <a:cubicBezTo>
                    <a:pt x="166" y="796"/>
                    <a:pt x="138" y="790"/>
                    <a:pt x="112" y="781"/>
                  </a:cubicBezTo>
                  <a:cubicBezTo>
                    <a:pt x="104" y="778"/>
                    <a:pt x="96" y="776"/>
                    <a:pt x="88" y="773"/>
                  </a:cubicBezTo>
                  <a:cubicBezTo>
                    <a:pt x="84" y="772"/>
                    <a:pt x="76" y="769"/>
                    <a:pt x="76" y="769"/>
                  </a:cubicBezTo>
                  <a:cubicBezTo>
                    <a:pt x="66" y="755"/>
                    <a:pt x="58" y="754"/>
                    <a:pt x="44" y="745"/>
                  </a:cubicBezTo>
                  <a:cubicBezTo>
                    <a:pt x="39" y="737"/>
                    <a:pt x="29" y="733"/>
                    <a:pt x="24" y="725"/>
                  </a:cubicBezTo>
                  <a:cubicBezTo>
                    <a:pt x="20" y="718"/>
                    <a:pt x="16" y="701"/>
                    <a:pt x="16" y="701"/>
                  </a:cubicBezTo>
                  <a:cubicBezTo>
                    <a:pt x="10" y="657"/>
                    <a:pt x="6" y="613"/>
                    <a:pt x="0" y="569"/>
                  </a:cubicBezTo>
                  <a:cubicBezTo>
                    <a:pt x="6" y="487"/>
                    <a:pt x="26" y="410"/>
                    <a:pt x="36" y="329"/>
                  </a:cubicBezTo>
                  <a:cubicBezTo>
                    <a:pt x="38" y="311"/>
                    <a:pt x="48" y="292"/>
                    <a:pt x="56" y="277"/>
                  </a:cubicBezTo>
                  <a:cubicBezTo>
                    <a:pt x="61" y="269"/>
                    <a:pt x="72" y="253"/>
                    <a:pt x="72" y="253"/>
                  </a:cubicBezTo>
                  <a:cubicBezTo>
                    <a:pt x="78" y="215"/>
                    <a:pt x="77" y="164"/>
                    <a:pt x="112" y="141"/>
                  </a:cubicBezTo>
                  <a:cubicBezTo>
                    <a:pt x="125" y="103"/>
                    <a:pt x="151" y="105"/>
                    <a:pt x="188" y="101"/>
                  </a:cubicBezTo>
                  <a:cubicBezTo>
                    <a:pt x="224" y="89"/>
                    <a:pt x="230" y="89"/>
                    <a:pt x="272" y="85"/>
                  </a:cubicBezTo>
                  <a:cubicBezTo>
                    <a:pt x="309" y="73"/>
                    <a:pt x="351" y="91"/>
                    <a:pt x="384" y="69"/>
                  </a:cubicBezTo>
                  <a:cubicBezTo>
                    <a:pt x="387" y="65"/>
                    <a:pt x="388" y="60"/>
                    <a:pt x="392" y="57"/>
                  </a:cubicBezTo>
                  <a:cubicBezTo>
                    <a:pt x="399" y="51"/>
                    <a:pt x="449" y="14"/>
                    <a:pt x="456" y="21"/>
                  </a:cubicBezTo>
                  <a:close/>
                </a:path>
              </a:pathLst>
            </a:custGeom>
            <a:solidFill>
              <a:srgbClr val="FFFF00"/>
            </a:solidFill>
            <a:ln w="9525">
              <a:solidFill>
                <a:schemeClr val="tx1"/>
              </a:solidFill>
              <a:round/>
              <a:headEnd/>
              <a:tailEnd/>
            </a:ln>
            <a:effectLst/>
          </p:spPr>
          <p:txBody>
            <a:bodyPr/>
            <a:lstStyle/>
            <a:p>
              <a:endParaRPr lang="en-US"/>
            </a:p>
          </p:txBody>
        </p:sp>
        <p:grpSp>
          <p:nvGrpSpPr>
            <p:cNvPr id="16" name="Group 11"/>
            <p:cNvGrpSpPr>
              <a:grpSpLocks/>
            </p:cNvGrpSpPr>
            <p:nvPr/>
          </p:nvGrpSpPr>
          <p:grpSpPr bwMode="auto">
            <a:xfrm>
              <a:off x="842" y="2720"/>
              <a:ext cx="102" cy="204"/>
              <a:chOff x="842" y="2720"/>
              <a:chExt cx="102" cy="204"/>
            </a:xfrm>
          </p:grpSpPr>
          <p:sp>
            <p:nvSpPr>
              <p:cNvPr id="120" name="Rectangle 12"/>
              <p:cNvSpPr>
                <a:spLocks noChangeArrowheads="1"/>
              </p:cNvSpPr>
              <p:nvPr/>
            </p:nvSpPr>
            <p:spPr bwMode="auto">
              <a:xfrm>
                <a:off x="842" y="2720"/>
                <a:ext cx="102" cy="102"/>
              </a:xfrm>
              <a:prstGeom prst="rect">
                <a:avLst/>
              </a:prstGeom>
              <a:noFill/>
              <a:ln w="19050">
                <a:solidFill>
                  <a:srgbClr val="000000"/>
                </a:solidFill>
                <a:miter lim="800000"/>
                <a:headEnd/>
                <a:tailEnd/>
              </a:ln>
            </p:spPr>
            <p:txBody>
              <a:bodyPr/>
              <a:lstStyle/>
              <a:p>
                <a:endParaRPr lang="en-US"/>
              </a:p>
            </p:txBody>
          </p:sp>
          <p:sp>
            <p:nvSpPr>
              <p:cNvPr id="121" name="Line 13"/>
              <p:cNvSpPr>
                <a:spLocks noChangeShapeType="1"/>
              </p:cNvSpPr>
              <p:nvPr/>
            </p:nvSpPr>
            <p:spPr bwMode="auto">
              <a:xfrm>
                <a:off x="893" y="2822"/>
                <a:ext cx="1" cy="102"/>
              </a:xfrm>
              <a:prstGeom prst="line">
                <a:avLst/>
              </a:prstGeom>
              <a:noFill/>
              <a:ln w="19050">
                <a:solidFill>
                  <a:srgbClr val="000000"/>
                </a:solidFill>
                <a:round/>
                <a:headEnd/>
                <a:tailEnd/>
              </a:ln>
            </p:spPr>
            <p:txBody>
              <a:bodyPr/>
              <a:lstStyle/>
              <a:p>
                <a:endParaRPr lang="en-US"/>
              </a:p>
            </p:txBody>
          </p:sp>
          <p:sp>
            <p:nvSpPr>
              <p:cNvPr id="122" name="Line 14"/>
              <p:cNvSpPr>
                <a:spLocks noChangeShapeType="1"/>
              </p:cNvSpPr>
              <p:nvPr/>
            </p:nvSpPr>
            <p:spPr bwMode="auto">
              <a:xfrm flipH="1" flipV="1">
                <a:off x="842" y="2873"/>
                <a:ext cx="51" cy="51"/>
              </a:xfrm>
              <a:prstGeom prst="line">
                <a:avLst/>
              </a:prstGeom>
              <a:noFill/>
              <a:ln w="19050">
                <a:solidFill>
                  <a:srgbClr val="000000"/>
                </a:solidFill>
                <a:round/>
                <a:headEnd/>
                <a:tailEnd/>
              </a:ln>
            </p:spPr>
            <p:txBody>
              <a:bodyPr/>
              <a:lstStyle/>
              <a:p>
                <a:endParaRPr lang="en-US"/>
              </a:p>
            </p:txBody>
          </p:sp>
          <p:sp>
            <p:nvSpPr>
              <p:cNvPr id="123" name="Line 15"/>
              <p:cNvSpPr>
                <a:spLocks noChangeShapeType="1"/>
              </p:cNvSpPr>
              <p:nvPr/>
            </p:nvSpPr>
            <p:spPr bwMode="auto">
              <a:xfrm flipV="1">
                <a:off x="893" y="2873"/>
                <a:ext cx="51" cy="51"/>
              </a:xfrm>
              <a:prstGeom prst="line">
                <a:avLst/>
              </a:prstGeom>
              <a:noFill/>
              <a:ln w="19050">
                <a:solidFill>
                  <a:srgbClr val="000000"/>
                </a:solidFill>
                <a:round/>
                <a:headEnd/>
                <a:tailEnd/>
              </a:ln>
            </p:spPr>
            <p:txBody>
              <a:bodyPr/>
              <a:lstStyle/>
              <a:p>
                <a:endParaRPr lang="en-US"/>
              </a:p>
            </p:txBody>
          </p:sp>
        </p:grpSp>
        <p:grpSp>
          <p:nvGrpSpPr>
            <p:cNvPr id="17" name="Group 16"/>
            <p:cNvGrpSpPr>
              <a:grpSpLocks/>
            </p:cNvGrpSpPr>
            <p:nvPr/>
          </p:nvGrpSpPr>
          <p:grpSpPr bwMode="auto">
            <a:xfrm>
              <a:off x="995" y="2618"/>
              <a:ext cx="102" cy="204"/>
              <a:chOff x="995" y="2618"/>
              <a:chExt cx="102" cy="204"/>
            </a:xfrm>
          </p:grpSpPr>
          <p:sp>
            <p:nvSpPr>
              <p:cNvPr id="116" name="Rectangle 17"/>
              <p:cNvSpPr>
                <a:spLocks noChangeArrowheads="1"/>
              </p:cNvSpPr>
              <p:nvPr/>
            </p:nvSpPr>
            <p:spPr bwMode="auto">
              <a:xfrm>
                <a:off x="995" y="2618"/>
                <a:ext cx="102" cy="102"/>
              </a:xfrm>
              <a:prstGeom prst="rect">
                <a:avLst/>
              </a:prstGeom>
              <a:noFill/>
              <a:ln w="19050">
                <a:solidFill>
                  <a:srgbClr val="000000"/>
                </a:solidFill>
                <a:miter lim="800000"/>
                <a:headEnd/>
                <a:tailEnd/>
              </a:ln>
            </p:spPr>
            <p:txBody>
              <a:bodyPr/>
              <a:lstStyle/>
              <a:p>
                <a:endParaRPr lang="en-US"/>
              </a:p>
            </p:txBody>
          </p:sp>
          <p:sp>
            <p:nvSpPr>
              <p:cNvPr id="117" name="Line 18"/>
              <p:cNvSpPr>
                <a:spLocks noChangeShapeType="1"/>
              </p:cNvSpPr>
              <p:nvPr/>
            </p:nvSpPr>
            <p:spPr bwMode="auto">
              <a:xfrm>
                <a:off x="1046" y="2720"/>
                <a:ext cx="1" cy="102"/>
              </a:xfrm>
              <a:prstGeom prst="line">
                <a:avLst/>
              </a:prstGeom>
              <a:noFill/>
              <a:ln w="19050">
                <a:solidFill>
                  <a:srgbClr val="000000"/>
                </a:solidFill>
                <a:round/>
                <a:headEnd/>
                <a:tailEnd/>
              </a:ln>
            </p:spPr>
            <p:txBody>
              <a:bodyPr/>
              <a:lstStyle/>
              <a:p>
                <a:endParaRPr lang="en-US"/>
              </a:p>
            </p:txBody>
          </p:sp>
          <p:sp>
            <p:nvSpPr>
              <p:cNvPr id="118" name="Line 19"/>
              <p:cNvSpPr>
                <a:spLocks noChangeShapeType="1"/>
              </p:cNvSpPr>
              <p:nvPr/>
            </p:nvSpPr>
            <p:spPr bwMode="auto">
              <a:xfrm flipH="1" flipV="1">
                <a:off x="995" y="2771"/>
                <a:ext cx="51" cy="51"/>
              </a:xfrm>
              <a:prstGeom prst="line">
                <a:avLst/>
              </a:prstGeom>
              <a:noFill/>
              <a:ln w="19050">
                <a:solidFill>
                  <a:srgbClr val="000000"/>
                </a:solidFill>
                <a:round/>
                <a:headEnd/>
                <a:tailEnd/>
              </a:ln>
            </p:spPr>
            <p:txBody>
              <a:bodyPr/>
              <a:lstStyle/>
              <a:p>
                <a:endParaRPr lang="en-US"/>
              </a:p>
            </p:txBody>
          </p:sp>
          <p:sp>
            <p:nvSpPr>
              <p:cNvPr id="119" name="Line 20"/>
              <p:cNvSpPr>
                <a:spLocks noChangeShapeType="1"/>
              </p:cNvSpPr>
              <p:nvPr/>
            </p:nvSpPr>
            <p:spPr bwMode="auto">
              <a:xfrm flipV="1">
                <a:off x="1046" y="2771"/>
                <a:ext cx="51" cy="51"/>
              </a:xfrm>
              <a:prstGeom prst="line">
                <a:avLst/>
              </a:prstGeom>
              <a:noFill/>
              <a:ln w="19050">
                <a:solidFill>
                  <a:srgbClr val="000000"/>
                </a:solidFill>
                <a:round/>
                <a:headEnd/>
                <a:tailEnd/>
              </a:ln>
            </p:spPr>
            <p:txBody>
              <a:bodyPr/>
              <a:lstStyle/>
              <a:p>
                <a:endParaRPr lang="en-US"/>
              </a:p>
            </p:txBody>
          </p:sp>
        </p:grpSp>
        <p:grpSp>
          <p:nvGrpSpPr>
            <p:cNvPr id="18" name="Group 21"/>
            <p:cNvGrpSpPr>
              <a:grpSpLocks/>
            </p:cNvGrpSpPr>
            <p:nvPr/>
          </p:nvGrpSpPr>
          <p:grpSpPr bwMode="auto">
            <a:xfrm>
              <a:off x="1148" y="2567"/>
              <a:ext cx="102" cy="204"/>
              <a:chOff x="1148" y="2567"/>
              <a:chExt cx="102" cy="204"/>
            </a:xfrm>
          </p:grpSpPr>
          <p:sp>
            <p:nvSpPr>
              <p:cNvPr id="112" name="Rectangle 22"/>
              <p:cNvSpPr>
                <a:spLocks noChangeArrowheads="1"/>
              </p:cNvSpPr>
              <p:nvPr/>
            </p:nvSpPr>
            <p:spPr bwMode="auto">
              <a:xfrm>
                <a:off x="1148" y="2567"/>
                <a:ext cx="102" cy="102"/>
              </a:xfrm>
              <a:prstGeom prst="rect">
                <a:avLst/>
              </a:prstGeom>
              <a:noFill/>
              <a:ln w="19050">
                <a:solidFill>
                  <a:srgbClr val="000000"/>
                </a:solidFill>
                <a:miter lim="800000"/>
                <a:headEnd/>
                <a:tailEnd/>
              </a:ln>
            </p:spPr>
            <p:txBody>
              <a:bodyPr/>
              <a:lstStyle/>
              <a:p>
                <a:endParaRPr lang="en-US"/>
              </a:p>
            </p:txBody>
          </p:sp>
          <p:sp>
            <p:nvSpPr>
              <p:cNvPr id="113" name="Line 23"/>
              <p:cNvSpPr>
                <a:spLocks noChangeShapeType="1"/>
              </p:cNvSpPr>
              <p:nvPr/>
            </p:nvSpPr>
            <p:spPr bwMode="auto">
              <a:xfrm>
                <a:off x="1199" y="2669"/>
                <a:ext cx="1" cy="102"/>
              </a:xfrm>
              <a:prstGeom prst="line">
                <a:avLst/>
              </a:prstGeom>
              <a:noFill/>
              <a:ln w="19050">
                <a:solidFill>
                  <a:srgbClr val="000000"/>
                </a:solidFill>
                <a:round/>
                <a:headEnd/>
                <a:tailEnd/>
              </a:ln>
            </p:spPr>
            <p:txBody>
              <a:bodyPr/>
              <a:lstStyle/>
              <a:p>
                <a:endParaRPr lang="en-US"/>
              </a:p>
            </p:txBody>
          </p:sp>
          <p:sp>
            <p:nvSpPr>
              <p:cNvPr id="114" name="Line 24"/>
              <p:cNvSpPr>
                <a:spLocks noChangeShapeType="1"/>
              </p:cNvSpPr>
              <p:nvPr/>
            </p:nvSpPr>
            <p:spPr bwMode="auto">
              <a:xfrm flipH="1" flipV="1">
                <a:off x="1148" y="2720"/>
                <a:ext cx="51" cy="51"/>
              </a:xfrm>
              <a:prstGeom prst="line">
                <a:avLst/>
              </a:prstGeom>
              <a:noFill/>
              <a:ln w="19050">
                <a:solidFill>
                  <a:srgbClr val="000000"/>
                </a:solidFill>
                <a:round/>
                <a:headEnd/>
                <a:tailEnd/>
              </a:ln>
            </p:spPr>
            <p:txBody>
              <a:bodyPr/>
              <a:lstStyle/>
              <a:p>
                <a:endParaRPr lang="en-US"/>
              </a:p>
            </p:txBody>
          </p:sp>
          <p:sp>
            <p:nvSpPr>
              <p:cNvPr id="115" name="Line 25"/>
              <p:cNvSpPr>
                <a:spLocks noChangeShapeType="1"/>
              </p:cNvSpPr>
              <p:nvPr/>
            </p:nvSpPr>
            <p:spPr bwMode="auto">
              <a:xfrm flipV="1">
                <a:off x="1199" y="2720"/>
                <a:ext cx="51" cy="51"/>
              </a:xfrm>
              <a:prstGeom prst="line">
                <a:avLst/>
              </a:prstGeom>
              <a:noFill/>
              <a:ln w="19050">
                <a:solidFill>
                  <a:srgbClr val="000000"/>
                </a:solidFill>
                <a:round/>
                <a:headEnd/>
                <a:tailEnd/>
              </a:ln>
            </p:spPr>
            <p:txBody>
              <a:bodyPr/>
              <a:lstStyle/>
              <a:p>
                <a:endParaRPr lang="en-US"/>
              </a:p>
            </p:txBody>
          </p:sp>
        </p:grpSp>
        <p:grpSp>
          <p:nvGrpSpPr>
            <p:cNvPr id="19" name="Group 26"/>
            <p:cNvGrpSpPr>
              <a:grpSpLocks/>
            </p:cNvGrpSpPr>
            <p:nvPr/>
          </p:nvGrpSpPr>
          <p:grpSpPr bwMode="auto">
            <a:xfrm>
              <a:off x="1300" y="2567"/>
              <a:ext cx="103" cy="204"/>
              <a:chOff x="1300" y="2567"/>
              <a:chExt cx="103" cy="204"/>
            </a:xfrm>
          </p:grpSpPr>
          <p:sp>
            <p:nvSpPr>
              <p:cNvPr id="108" name="Rectangle 27"/>
              <p:cNvSpPr>
                <a:spLocks noChangeArrowheads="1"/>
              </p:cNvSpPr>
              <p:nvPr/>
            </p:nvSpPr>
            <p:spPr bwMode="auto">
              <a:xfrm>
                <a:off x="1300" y="2567"/>
                <a:ext cx="103" cy="102"/>
              </a:xfrm>
              <a:prstGeom prst="rect">
                <a:avLst/>
              </a:prstGeom>
              <a:noFill/>
              <a:ln w="19050">
                <a:solidFill>
                  <a:srgbClr val="000000"/>
                </a:solidFill>
                <a:miter lim="800000"/>
                <a:headEnd/>
                <a:tailEnd/>
              </a:ln>
            </p:spPr>
            <p:txBody>
              <a:bodyPr/>
              <a:lstStyle/>
              <a:p>
                <a:endParaRPr lang="en-US"/>
              </a:p>
            </p:txBody>
          </p:sp>
          <p:sp>
            <p:nvSpPr>
              <p:cNvPr id="109" name="Line 28"/>
              <p:cNvSpPr>
                <a:spLocks noChangeShapeType="1"/>
              </p:cNvSpPr>
              <p:nvPr/>
            </p:nvSpPr>
            <p:spPr bwMode="auto">
              <a:xfrm>
                <a:off x="1352" y="2669"/>
                <a:ext cx="1" cy="102"/>
              </a:xfrm>
              <a:prstGeom prst="line">
                <a:avLst/>
              </a:prstGeom>
              <a:noFill/>
              <a:ln w="19050">
                <a:solidFill>
                  <a:srgbClr val="000000"/>
                </a:solidFill>
                <a:round/>
                <a:headEnd/>
                <a:tailEnd/>
              </a:ln>
            </p:spPr>
            <p:txBody>
              <a:bodyPr/>
              <a:lstStyle/>
              <a:p>
                <a:endParaRPr lang="en-US"/>
              </a:p>
            </p:txBody>
          </p:sp>
          <p:sp>
            <p:nvSpPr>
              <p:cNvPr id="110" name="Line 29"/>
              <p:cNvSpPr>
                <a:spLocks noChangeShapeType="1"/>
              </p:cNvSpPr>
              <p:nvPr/>
            </p:nvSpPr>
            <p:spPr bwMode="auto">
              <a:xfrm flipH="1" flipV="1">
                <a:off x="1301" y="2720"/>
                <a:ext cx="51" cy="51"/>
              </a:xfrm>
              <a:prstGeom prst="line">
                <a:avLst/>
              </a:prstGeom>
              <a:noFill/>
              <a:ln w="19050">
                <a:solidFill>
                  <a:srgbClr val="000000"/>
                </a:solidFill>
                <a:round/>
                <a:headEnd/>
                <a:tailEnd/>
              </a:ln>
            </p:spPr>
            <p:txBody>
              <a:bodyPr/>
              <a:lstStyle/>
              <a:p>
                <a:endParaRPr lang="en-US"/>
              </a:p>
            </p:txBody>
          </p:sp>
          <p:sp>
            <p:nvSpPr>
              <p:cNvPr id="111" name="Line 30"/>
              <p:cNvSpPr>
                <a:spLocks noChangeShapeType="1"/>
              </p:cNvSpPr>
              <p:nvPr/>
            </p:nvSpPr>
            <p:spPr bwMode="auto">
              <a:xfrm flipV="1">
                <a:off x="1352" y="2720"/>
                <a:ext cx="51" cy="51"/>
              </a:xfrm>
              <a:prstGeom prst="line">
                <a:avLst/>
              </a:prstGeom>
              <a:noFill/>
              <a:ln w="19050">
                <a:solidFill>
                  <a:srgbClr val="000000"/>
                </a:solidFill>
                <a:round/>
                <a:headEnd/>
                <a:tailEnd/>
              </a:ln>
            </p:spPr>
            <p:txBody>
              <a:bodyPr/>
              <a:lstStyle/>
              <a:p>
                <a:endParaRPr lang="en-US"/>
              </a:p>
            </p:txBody>
          </p:sp>
        </p:grpSp>
        <p:grpSp>
          <p:nvGrpSpPr>
            <p:cNvPr id="20" name="Group 31"/>
            <p:cNvGrpSpPr>
              <a:grpSpLocks/>
            </p:cNvGrpSpPr>
            <p:nvPr/>
          </p:nvGrpSpPr>
          <p:grpSpPr bwMode="auto">
            <a:xfrm>
              <a:off x="791" y="2975"/>
              <a:ext cx="102" cy="204"/>
              <a:chOff x="791" y="2975"/>
              <a:chExt cx="102" cy="204"/>
            </a:xfrm>
          </p:grpSpPr>
          <p:sp>
            <p:nvSpPr>
              <p:cNvPr id="104" name="Rectangle 32"/>
              <p:cNvSpPr>
                <a:spLocks noChangeArrowheads="1"/>
              </p:cNvSpPr>
              <p:nvPr/>
            </p:nvSpPr>
            <p:spPr bwMode="auto">
              <a:xfrm>
                <a:off x="791" y="2975"/>
                <a:ext cx="102" cy="102"/>
              </a:xfrm>
              <a:prstGeom prst="rect">
                <a:avLst/>
              </a:prstGeom>
              <a:noFill/>
              <a:ln w="19050">
                <a:solidFill>
                  <a:srgbClr val="000000"/>
                </a:solidFill>
                <a:miter lim="800000"/>
                <a:headEnd/>
                <a:tailEnd/>
              </a:ln>
            </p:spPr>
            <p:txBody>
              <a:bodyPr/>
              <a:lstStyle/>
              <a:p>
                <a:endParaRPr lang="en-US"/>
              </a:p>
            </p:txBody>
          </p:sp>
          <p:sp>
            <p:nvSpPr>
              <p:cNvPr id="105" name="Line 33"/>
              <p:cNvSpPr>
                <a:spLocks noChangeShapeType="1"/>
              </p:cNvSpPr>
              <p:nvPr/>
            </p:nvSpPr>
            <p:spPr bwMode="auto">
              <a:xfrm>
                <a:off x="842" y="3077"/>
                <a:ext cx="1" cy="102"/>
              </a:xfrm>
              <a:prstGeom prst="line">
                <a:avLst/>
              </a:prstGeom>
              <a:noFill/>
              <a:ln w="19050">
                <a:solidFill>
                  <a:srgbClr val="000000"/>
                </a:solidFill>
                <a:round/>
                <a:headEnd/>
                <a:tailEnd/>
              </a:ln>
            </p:spPr>
            <p:txBody>
              <a:bodyPr/>
              <a:lstStyle/>
              <a:p>
                <a:endParaRPr lang="en-US"/>
              </a:p>
            </p:txBody>
          </p:sp>
          <p:sp>
            <p:nvSpPr>
              <p:cNvPr id="106" name="Line 34"/>
              <p:cNvSpPr>
                <a:spLocks noChangeShapeType="1"/>
              </p:cNvSpPr>
              <p:nvPr/>
            </p:nvSpPr>
            <p:spPr bwMode="auto">
              <a:xfrm flipH="1" flipV="1">
                <a:off x="791" y="3128"/>
                <a:ext cx="51" cy="51"/>
              </a:xfrm>
              <a:prstGeom prst="line">
                <a:avLst/>
              </a:prstGeom>
              <a:noFill/>
              <a:ln w="19050">
                <a:solidFill>
                  <a:srgbClr val="000000"/>
                </a:solidFill>
                <a:round/>
                <a:headEnd/>
                <a:tailEnd/>
              </a:ln>
            </p:spPr>
            <p:txBody>
              <a:bodyPr/>
              <a:lstStyle/>
              <a:p>
                <a:endParaRPr lang="en-US"/>
              </a:p>
            </p:txBody>
          </p:sp>
          <p:sp>
            <p:nvSpPr>
              <p:cNvPr id="107" name="Line 35"/>
              <p:cNvSpPr>
                <a:spLocks noChangeShapeType="1"/>
              </p:cNvSpPr>
              <p:nvPr/>
            </p:nvSpPr>
            <p:spPr bwMode="auto">
              <a:xfrm flipV="1">
                <a:off x="842" y="3128"/>
                <a:ext cx="51" cy="51"/>
              </a:xfrm>
              <a:prstGeom prst="line">
                <a:avLst/>
              </a:prstGeom>
              <a:noFill/>
              <a:ln w="19050">
                <a:solidFill>
                  <a:srgbClr val="000000"/>
                </a:solidFill>
                <a:round/>
                <a:headEnd/>
                <a:tailEnd/>
              </a:ln>
            </p:spPr>
            <p:txBody>
              <a:bodyPr/>
              <a:lstStyle/>
              <a:p>
                <a:endParaRPr lang="en-US"/>
              </a:p>
            </p:txBody>
          </p:sp>
        </p:grpSp>
        <p:grpSp>
          <p:nvGrpSpPr>
            <p:cNvPr id="21" name="Group 36"/>
            <p:cNvGrpSpPr>
              <a:grpSpLocks/>
            </p:cNvGrpSpPr>
            <p:nvPr/>
          </p:nvGrpSpPr>
          <p:grpSpPr bwMode="auto">
            <a:xfrm>
              <a:off x="944" y="2924"/>
              <a:ext cx="102" cy="204"/>
              <a:chOff x="944" y="2924"/>
              <a:chExt cx="102" cy="204"/>
            </a:xfrm>
          </p:grpSpPr>
          <p:sp>
            <p:nvSpPr>
              <p:cNvPr id="100" name="Rectangle 37"/>
              <p:cNvSpPr>
                <a:spLocks noChangeArrowheads="1"/>
              </p:cNvSpPr>
              <p:nvPr/>
            </p:nvSpPr>
            <p:spPr bwMode="auto">
              <a:xfrm>
                <a:off x="944" y="2924"/>
                <a:ext cx="102" cy="102"/>
              </a:xfrm>
              <a:prstGeom prst="rect">
                <a:avLst/>
              </a:prstGeom>
              <a:noFill/>
              <a:ln w="19050">
                <a:solidFill>
                  <a:srgbClr val="000000"/>
                </a:solidFill>
                <a:miter lim="800000"/>
                <a:headEnd/>
                <a:tailEnd/>
              </a:ln>
            </p:spPr>
            <p:txBody>
              <a:bodyPr/>
              <a:lstStyle/>
              <a:p>
                <a:endParaRPr lang="en-US"/>
              </a:p>
            </p:txBody>
          </p:sp>
          <p:sp>
            <p:nvSpPr>
              <p:cNvPr id="101" name="Line 38"/>
              <p:cNvSpPr>
                <a:spLocks noChangeShapeType="1"/>
              </p:cNvSpPr>
              <p:nvPr/>
            </p:nvSpPr>
            <p:spPr bwMode="auto">
              <a:xfrm>
                <a:off x="995" y="3026"/>
                <a:ext cx="1" cy="102"/>
              </a:xfrm>
              <a:prstGeom prst="line">
                <a:avLst/>
              </a:prstGeom>
              <a:noFill/>
              <a:ln w="19050">
                <a:solidFill>
                  <a:srgbClr val="000000"/>
                </a:solidFill>
                <a:round/>
                <a:headEnd/>
                <a:tailEnd/>
              </a:ln>
            </p:spPr>
            <p:txBody>
              <a:bodyPr/>
              <a:lstStyle/>
              <a:p>
                <a:endParaRPr lang="en-US"/>
              </a:p>
            </p:txBody>
          </p:sp>
          <p:sp>
            <p:nvSpPr>
              <p:cNvPr id="102" name="Line 39"/>
              <p:cNvSpPr>
                <a:spLocks noChangeShapeType="1"/>
              </p:cNvSpPr>
              <p:nvPr/>
            </p:nvSpPr>
            <p:spPr bwMode="auto">
              <a:xfrm flipH="1" flipV="1">
                <a:off x="944" y="3077"/>
                <a:ext cx="51" cy="51"/>
              </a:xfrm>
              <a:prstGeom prst="line">
                <a:avLst/>
              </a:prstGeom>
              <a:noFill/>
              <a:ln w="19050">
                <a:solidFill>
                  <a:srgbClr val="000000"/>
                </a:solidFill>
                <a:round/>
                <a:headEnd/>
                <a:tailEnd/>
              </a:ln>
            </p:spPr>
            <p:txBody>
              <a:bodyPr/>
              <a:lstStyle/>
              <a:p>
                <a:endParaRPr lang="en-US"/>
              </a:p>
            </p:txBody>
          </p:sp>
          <p:sp>
            <p:nvSpPr>
              <p:cNvPr id="103" name="Line 40"/>
              <p:cNvSpPr>
                <a:spLocks noChangeShapeType="1"/>
              </p:cNvSpPr>
              <p:nvPr/>
            </p:nvSpPr>
            <p:spPr bwMode="auto">
              <a:xfrm flipV="1">
                <a:off x="995" y="3077"/>
                <a:ext cx="51" cy="51"/>
              </a:xfrm>
              <a:prstGeom prst="line">
                <a:avLst/>
              </a:prstGeom>
              <a:noFill/>
              <a:ln w="19050">
                <a:solidFill>
                  <a:srgbClr val="000000"/>
                </a:solidFill>
                <a:round/>
                <a:headEnd/>
                <a:tailEnd/>
              </a:ln>
            </p:spPr>
            <p:txBody>
              <a:bodyPr/>
              <a:lstStyle/>
              <a:p>
                <a:endParaRPr lang="en-US"/>
              </a:p>
            </p:txBody>
          </p:sp>
        </p:grpSp>
        <p:grpSp>
          <p:nvGrpSpPr>
            <p:cNvPr id="22" name="Group 41"/>
            <p:cNvGrpSpPr>
              <a:grpSpLocks/>
            </p:cNvGrpSpPr>
            <p:nvPr/>
          </p:nvGrpSpPr>
          <p:grpSpPr bwMode="auto">
            <a:xfrm>
              <a:off x="1097" y="2873"/>
              <a:ext cx="102" cy="204"/>
              <a:chOff x="1097" y="2873"/>
              <a:chExt cx="102" cy="204"/>
            </a:xfrm>
          </p:grpSpPr>
          <p:sp>
            <p:nvSpPr>
              <p:cNvPr id="96" name="Rectangle 42"/>
              <p:cNvSpPr>
                <a:spLocks noChangeArrowheads="1"/>
              </p:cNvSpPr>
              <p:nvPr/>
            </p:nvSpPr>
            <p:spPr bwMode="auto">
              <a:xfrm>
                <a:off x="1097" y="2873"/>
                <a:ext cx="102" cy="102"/>
              </a:xfrm>
              <a:prstGeom prst="rect">
                <a:avLst/>
              </a:prstGeom>
              <a:noFill/>
              <a:ln w="19050">
                <a:solidFill>
                  <a:srgbClr val="000000"/>
                </a:solidFill>
                <a:miter lim="800000"/>
                <a:headEnd/>
                <a:tailEnd/>
              </a:ln>
            </p:spPr>
            <p:txBody>
              <a:bodyPr/>
              <a:lstStyle/>
              <a:p>
                <a:endParaRPr lang="en-US"/>
              </a:p>
            </p:txBody>
          </p:sp>
          <p:sp>
            <p:nvSpPr>
              <p:cNvPr id="97" name="Line 43"/>
              <p:cNvSpPr>
                <a:spLocks noChangeShapeType="1"/>
              </p:cNvSpPr>
              <p:nvPr/>
            </p:nvSpPr>
            <p:spPr bwMode="auto">
              <a:xfrm>
                <a:off x="1148" y="2975"/>
                <a:ext cx="1" cy="102"/>
              </a:xfrm>
              <a:prstGeom prst="line">
                <a:avLst/>
              </a:prstGeom>
              <a:noFill/>
              <a:ln w="19050">
                <a:solidFill>
                  <a:srgbClr val="000000"/>
                </a:solidFill>
                <a:round/>
                <a:headEnd/>
                <a:tailEnd/>
              </a:ln>
            </p:spPr>
            <p:txBody>
              <a:bodyPr/>
              <a:lstStyle/>
              <a:p>
                <a:endParaRPr lang="en-US"/>
              </a:p>
            </p:txBody>
          </p:sp>
          <p:sp>
            <p:nvSpPr>
              <p:cNvPr id="98" name="Line 44"/>
              <p:cNvSpPr>
                <a:spLocks noChangeShapeType="1"/>
              </p:cNvSpPr>
              <p:nvPr/>
            </p:nvSpPr>
            <p:spPr bwMode="auto">
              <a:xfrm flipH="1" flipV="1">
                <a:off x="1097" y="3026"/>
                <a:ext cx="51" cy="51"/>
              </a:xfrm>
              <a:prstGeom prst="line">
                <a:avLst/>
              </a:prstGeom>
              <a:noFill/>
              <a:ln w="19050">
                <a:solidFill>
                  <a:srgbClr val="000000"/>
                </a:solidFill>
                <a:round/>
                <a:headEnd/>
                <a:tailEnd/>
              </a:ln>
            </p:spPr>
            <p:txBody>
              <a:bodyPr/>
              <a:lstStyle/>
              <a:p>
                <a:endParaRPr lang="en-US"/>
              </a:p>
            </p:txBody>
          </p:sp>
          <p:sp>
            <p:nvSpPr>
              <p:cNvPr id="99" name="Line 45"/>
              <p:cNvSpPr>
                <a:spLocks noChangeShapeType="1"/>
              </p:cNvSpPr>
              <p:nvPr/>
            </p:nvSpPr>
            <p:spPr bwMode="auto">
              <a:xfrm flipV="1">
                <a:off x="1148" y="3026"/>
                <a:ext cx="51" cy="51"/>
              </a:xfrm>
              <a:prstGeom prst="line">
                <a:avLst/>
              </a:prstGeom>
              <a:noFill/>
              <a:ln w="19050">
                <a:solidFill>
                  <a:srgbClr val="000000"/>
                </a:solidFill>
                <a:round/>
                <a:headEnd/>
                <a:tailEnd/>
              </a:ln>
            </p:spPr>
            <p:txBody>
              <a:bodyPr/>
              <a:lstStyle/>
              <a:p>
                <a:endParaRPr lang="en-US"/>
              </a:p>
            </p:txBody>
          </p:sp>
        </p:grpSp>
        <p:grpSp>
          <p:nvGrpSpPr>
            <p:cNvPr id="23" name="Group 46"/>
            <p:cNvGrpSpPr>
              <a:grpSpLocks/>
            </p:cNvGrpSpPr>
            <p:nvPr/>
          </p:nvGrpSpPr>
          <p:grpSpPr bwMode="auto">
            <a:xfrm>
              <a:off x="1249" y="2822"/>
              <a:ext cx="103" cy="204"/>
              <a:chOff x="1249" y="2822"/>
              <a:chExt cx="103" cy="204"/>
            </a:xfrm>
          </p:grpSpPr>
          <p:sp>
            <p:nvSpPr>
              <p:cNvPr id="92" name="Rectangle 47"/>
              <p:cNvSpPr>
                <a:spLocks noChangeArrowheads="1"/>
              </p:cNvSpPr>
              <p:nvPr/>
            </p:nvSpPr>
            <p:spPr bwMode="auto">
              <a:xfrm>
                <a:off x="1249" y="2822"/>
                <a:ext cx="103" cy="102"/>
              </a:xfrm>
              <a:prstGeom prst="rect">
                <a:avLst/>
              </a:prstGeom>
              <a:noFill/>
              <a:ln w="19050">
                <a:solidFill>
                  <a:srgbClr val="000000"/>
                </a:solidFill>
                <a:miter lim="800000"/>
                <a:headEnd/>
                <a:tailEnd/>
              </a:ln>
            </p:spPr>
            <p:txBody>
              <a:bodyPr/>
              <a:lstStyle/>
              <a:p>
                <a:endParaRPr lang="en-US"/>
              </a:p>
            </p:txBody>
          </p:sp>
          <p:sp>
            <p:nvSpPr>
              <p:cNvPr id="93" name="Line 48"/>
              <p:cNvSpPr>
                <a:spLocks noChangeShapeType="1"/>
              </p:cNvSpPr>
              <p:nvPr/>
            </p:nvSpPr>
            <p:spPr bwMode="auto">
              <a:xfrm>
                <a:off x="1301" y="2924"/>
                <a:ext cx="1" cy="102"/>
              </a:xfrm>
              <a:prstGeom prst="line">
                <a:avLst/>
              </a:prstGeom>
              <a:noFill/>
              <a:ln w="19050">
                <a:solidFill>
                  <a:srgbClr val="000000"/>
                </a:solidFill>
                <a:round/>
                <a:headEnd/>
                <a:tailEnd/>
              </a:ln>
            </p:spPr>
            <p:txBody>
              <a:bodyPr/>
              <a:lstStyle/>
              <a:p>
                <a:endParaRPr lang="en-US"/>
              </a:p>
            </p:txBody>
          </p:sp>
          <p:sp>
            <p:nvSpPr>
              <p:cNvPr id="94" name="Line 49"/>
              <p:cNvSpPr>
                <a:spLocks noChangeShapeType="1"/>
              </p:cNvSpPr>
              <p:nvPr/>
            </p:nvSpPr>
            <p:spPr bwMode="auto">
              <a:xfrm flipH="1" flipV="1">
                <a:off x="1250" y="2975"/>
                <a:ext cx="51" cy="51"/>
              </a:xfrm>
              <a:prstGeom prst="line">
                <a:avLst/>
              </a:prstGeom>
              <a:noFill/>
              <a:ln w="19050">
                <a:solidFill>
                  <a:srgbClr val="000000"/>
                </a:solidFill>
                <a:round/>
                <a:headEnd/>
                <a:tailEnd/>
              </a:ln>
            </p:spPr>
            <p:txBody>
              <a:bodyPr/>
              <a:lstStyle/>
              <a:p>
                <a:endParaRPr lang="en-US"/>
              </a:p>
            </p:txBody>
          </p:sp>
          <p:sp>
            <p:nvSpPr>
              <p:cNvPr id="95" name="Line 50"/>
              <p:cNvSpPr>
                <a:spLocks noChangeShapeType="1"/>
              </p:cNvSpPr>
              <p:nvPr/>
            </p:nvSpPr>
            <p:spPr bwMode="auto">
              <a:xfrm flipV="1">
                <a:off x="1301" y="2975"/>
                <a:ext cx="51" cy="51"/>
              </a:xfrm>
              <a:prstGeom prst="line">
                <a:avLst/>
              </a:prstGeom>
              <a:noFill/>
              <a:ln w="19050">
                <a:solidFill>
                  <a:srgbClr val="000000"/>
                </a:solidFill>
                <a:round/>
                <a:headEnd/>
                <a:tailEnd/>
              </a:ln>
            </p:spPr>
            <p:txBody>
              <a:bodyPr/>
              <a:lstStyle/>
              <a:p>
                <a:endParaRPr lang="en-US"/>
              </a:p>
            </p:txBody>
          </p:sp>
        </p:grpSp>
        <p:grpSp>
          <p:nvGrpSpPr>
            <p:cNvPr id="24" name="Group 51"/>
            <p:cNvGrpSpPr>
              <a:grpSpLocks/>
            </p:cNvGrpSpPr>
            <p:nvPr/>
          </p:nvGrpSpPr>
          <p:grpSpPr bwMode="auto">
            <a:xfrm>
              <a:off x="1402" y="2873"/>
              <a:ext cx="103" cy="204"/>
              <a:chOff x="1402" y="2873"/>
              <a:chExt cx="103" cy="204"/>
            </a:xfrm>
          </p:grpSpPr>
          <p:sp>
            <p:nvSpPr>
              <p:cNvPr id="88" name="Rectangle 52"/>
              <p:cNvSpPr>
                <a:spLocks noChangeArrowheads="1"/>
              </p:cNvSpPr>
              <p:nvPr/>
            </p:nvSpPr>
            <p:spPr bwMode="auto">
              <a:xfrm>
                <a:off x="1402" y="2873"/>
                <a:ext cx="103" cy="102"/>
              </a:xfrm>
              <a:prstGeom prst="rect">
                <a:avLst/>
              </a:prstGeom>
              <a:noFill/>
              <a:ln w="19050">
                <a:solidFill>
                  <a:srgbClr val="000000"/>
                </a:solidFill>
                <a:miter lim="800000"/>
                <a:headEnd/>
                <a:tailEnd/>
              </a:ln>
            </p:spPr>
            <p:txBody>
              <a:bodyPr/>
              <a:lstStyle/>
              <a:p>
                <a:endParaRPr lang="en-US"/>
              </a:p>
            </p:txBody>
          </p:sp>
          <p:sp>
            <p:nvSpPr>
              <p:cNvPr id="89" name="Line 53"/>
              <p:cNvSpPr>
                <a:spLocks noChangeShapeType="1"/>
              </p:cNvSpPr>
              <p:nvPr/>
            </p:nvSpPr>
            <p:spPr bwMode="auto">
              <a:xfrm>
                <a:off x="1453" y="2975"/>
                <a:ext cx="1" cy="102"/>
              </a:xfrm>
              <a:prstGeom prst="line">
                <a:avLst/>
              </a:prstGeom>
              <a:noFill/>
              <a:ln w="19050">
                <a:solidFill>
                  <a:srgbClr val="000000"/>
                </a:solidFill>
                <a:round/>
                <a:headEnd/>
                <a:tailEnd/>
              </a:ln>
            </p:spPr>
            <p:txBody>
              <a:bodyPr/>
              <a:lstStyle/>
              <a:p>
                <a:endParaRPr lang="en-US"/>
              </a:p>
            </p:txBody>
          </p:sp>
          <p:sp>
            <p:nvSpPr>
              <p:cNvPr id="90" name="Line 54"/>
              <p:cNvSpPr>
                <a:spLocks noChangeShapeType="1"/>
              </p:cNvSpPr>
              <p:nvPr/>
            </p:nvSpPr>
            <p:spPr bwMode="auto">
              <a:xfrm flipH="1" flipV="1">
                <a:off x="1403" y="3026"/>
                <a:ext cx="50" cy="51"/>
              </a:xfrm>
              <a:prstGeom prst="line">
                <a:avLst/>
              </a:prstGeom>
              <a:noFill/>
              <a:ln w="19050">
                <a:solidFill>
                  <a:srgbClr val="000000"/>
                </a:solidFill>
                <a:round/>
                <a:headEnd/>
                <a:tailEnd/>
              </a:ln>
            </p:spPr>
            <p:txBody>
              <a:bodyPr/>
              <a:lstStyle/>
              <a:p>
                <a:endParaRPr lang="en-US"/>
              </a:p>
            </p:txBody>
          </p:sp>
          <p:sp>
            <p:nvSpPr>
              <p:cNvPr id="91" name="Line 55"/>
              <p:cNvSpPr>
                <a:spLocks noChangeShapeType="1"/>
              </p:cNvSpPr>
              <p:nvPr/>
            </p:nvSpPr>
            <p:spPr bwMode="auto">
              <a:xfrm flipV="1">
                <a:off x="1453" y="3026"/>
                <a:ext cx="51" cy="51"/>
              </a:xfrm>
              <a:prstGeom prst="line">
                <a:avLst/>
              </a:prstGeom>
              <a:noFill/>
              <a:ln w="19050">
                <a:solidFill>
                  <a:srgbClr val="000000"/>
                </a:solidFill>
                <a:round/>
                <a:headEnd/>
                <a:tailEnd/>
              </a:ln>
            </p:spPr>
            <p:txBody>
              <a:bodyPr/>
              <a:lstStyle/>
              <a:p>
                <a:endParaRPr lang="en-US"/>
              </a:p>
            </p:txBody>
          </p:sp>
        </p:grpSp>
        <p:grpSp>
          <p:nvGrpSpPr>
            <p:cNvPr id="25" name="Group 56"/>
            <p:cNvGrpSpPr>
              <a:grpSpLocks/>
            </p:cNvGrpSpPr>
            <p:nvPr/>
          </p:nvGrpSpPr>
          <p:grpSpPr bwMode="auto">
            <a:xfrm>
              <a:off x="1555" y="3025"/>
              <a:ext cx="103" cy="205"/>
              <a:chOff x="1555" y="3025"/>
              <a:chExt cx="103" cy="205"/>
            </a:xfrm>
          </p:grpSpPr>
          <p:sp>
            <p:nvSpPr>
              <p:cNvPr id="84" name="Rectangle 57"/>
              <p:cNvSpPr>
                <a:spLocks noChangeArrowheads="1"/>
              </p:cNvSpPr>
              <p:nvPr/>
            </p:nvSpPr>
            <p:spPr bwMode="auto">
              <a:xfrm>
                <a:off x="1555" y="3025"/>
                <a:ext cx="103" cy="103"/>
              </a:xfrm>
              <a:prstGeom prst="rect">
                <a:avLst/>
              </a:prstGeom>
              <a:noFill/>
              <a:ln w="19050">
                <a:solidFill>
                  <a:srgbClr val="000000"/>
                </a:solidFill>
                <a:miter lim="800000"/>
                <a:headEnd/>
                <a:tailEnd/>
              </a:ln>
            </p:spPr>
            <p:txBody>
              <a:bodyPr/>
              <a:lstStyle/>
              <a:p>
                <a:endParaRPr lang="en-US"/>
              </a:p>
            </p:txBody>
          </p:sp>
          <p:sp>
            <p:nvSpPr>
              <p:cNvPr id="85" name="Line 58"/>
              <p:cNvSpPr>
                <a:spLocks noChangeShapeType="1"/>
              </p:cNvSpPr>
              <p:nvPr/>
            </p:nvSpPr>
            <p:spPr bwMode="auto">
              <a:xfrm>
                <a:off x="1606" y="3128"/>
                <a:ext cx="1" cy="102"/>
              </a:xfrm>
              <a:prstGeom prst="line">
                <a:avLst/>
              </a:prstGeom>
              <a:noFill/>
              <a:ln w="19050">
                <a:solidFill>
                  <a:srgbClr val="000000"/>
                </a:solidFill>
                <a:round/>
                <a:headEnd/>
                <a:tailEnd/>
              </a:ln>
            </p:spPr>
            <p:txBody>
              <a:bodyPr/>
              <a:lstStyle/>
              <a:p>
                <a:endParaRPr lang="en-US"/>
              </a:p>
            </p:txBody>
          </p:sp>
          <p:sp>
            <p:nvSpPr>
              <p:cNvPr id="86" name="Line 59"/>
              <p:cNvSpPr>
                <a:spLocks noChangeShapeType="1"/>
              </p:cNvSpPr>
              <p:nvPr/>
            </p:nvSpPr>
            <p:spPr bwMode="auto">
              <a:xfrm flipH="1" flipV="1">
                <a:off x="1555" y="3179"/>
                <a:ext cx="51" cy="51"/>
              </a:xfrm>
              <a:prstGeom prst="line">
                <a:avLst/>
              </a:prstGeom>
              <a:noFill/>
              <a:ln w="19050">
                <a:solidFill>
                  <a:srgbClr val="000000"/>
                </a:solidFill>
                <a:round/>
                <a:headEnd/>
                <a:tailEnd/>
              </a:ln>
            </p:spPr>
            <p:txBody>
              <a:bodyPr/>
              <a:lstStyle/>
              <a:p>
                <a:endParaRPr lang="en-US"/>
              </a:p>
            </p:txBody>
          </p:sp>
          <p:sp>
            <p:nvSpPr>
              <p:cNvPr id="87" name="Line 60"/>
              <p:cNvSpPr>
                <a:spLocks noChangeShapeType="1"/>
              </p:cNvSpPr>
              <p:nvPr/>
            </p:nvSpPr>
            <p:spPr bwMode="auto">
              <a:xfrm flipV="1">
                <a:off x="1606" y="3179"/>
                <a:ext cx="51" cy="51"/>
              </a:xfrm>
              <a:prstGeom prst="line">
                <a:avLst/>
              </a:prstGeom>
              <a:noFill/>
              <a:ln w="19050">
                <a:solidFill>
                  <a:srgbClr val="000000"/>
                </a:solidFill>
                <a:round/>
                <a:headEnd/>
                <a:tailEnd/>
              </a:ln>
            </p:spPr>
            <p:txBody>
              <a:bodyPr/>
              <a:lstStyle/>
              <a:p>
                <a:endParaRPr lang="en-US"/>
              </a:p>
            </p:txBody>
          </p:sp>
        </p:grpSp>
        <p:grpSp>
          <p:nvGrpSpPr>
            <p:cNvPr id="26" name="Group 61"/>
            <p:cNvGrpSpPr>
              <a:grpSpLocks/>
            </p:cNvGrpSpPr>
            <p:nvPr/>
          </p:nvGrpSpPr>
          <p:grpSpPr bwMode="auto">
            <a:xfrm>
              <a:off x="1351" y="3127"/>
              <a:ext cx="103" cy="204"/>
              <a:chOff x="1351" y="3127"/>
              <a:chExt cx="103" cy="204"/>
            </a:xfrm>
          </p:grpSpPr>
          <p:sp>
            <p:nvSpPr>
              <p:cNvPr id="80" name="Rectangle 62"/>
              <p:cNvSpPr>
                <a:spLocks noChangeArrowheads="1"/>
              </p:cNvSpPr>
              <p:nvPr/>
            </p:nvSpPr>
            <p:spPr bwMode="auto">
              <a:xfrm>
                <a:off x="1351" y="3127"/>
                <a:ext cx="103" cy="103"/>
              </a:xfrm>
              <a:prstGeom prst="rect">
                <a:avLst/>
              </a:prstGeom>
              <a:noFill/>
              <a:ln w="19050">
                <a:solidFill>
                  <a:srgbClr val="000000"/>
                </a:solidFill>
                <a:miter lim="800000"/>
                <a:headEnd/>
                <a:tailEnd/>
              </a:ln>
            </p:spPr>
            <p:txBody>
              <a:bodyPr/>
              <a:lstStyle/>
              <a:p>
                <a:endParaRPr lang="en-US"/>
              </a:p>
            </p:txBody>
          </p:sp>
          <p:sp>
            <p:nvSpPr>
              <p:cNvPr id="81" name="Line 63"/>
              <p:cNvSpPr>
                <a:spLocks noChangeShapeType="1"/>
              </p:cNvSpPr>
              <p:nvPr/>
            </p:nvSpPr>
            <p:spPr bwMode="auto">
              <a:xfrm>
                <a:off x="1403" y="3230"/>
                <a:ext cx="1" cy="101"/>
              </a:xfrm>
              <a:prstGeom prst="line">
                <a:avLst/>
              </a:prstGeom>
              <a:noFill/>
              <a:ln w="19050">
                <a:solidFill>
                  <a:srgbClr val="000000"/>
                </a:solidFill>
                <a:round/>
                <a:headEnd/>
                <a:tailEnd/>
              </a:ln>
            </p:spPr>
            <p:txBody>
              <a:bodyPr/>
              <a:lstStyle/>
              <a:p>
                <a:endParaRPr lang="en-US"/>
              </a:p>
            </p:txBody>
          </p:sp>
          <p:sp>
            <p:nvSpPr>
              <p:cNvPr id="82" name="Line 64"/>
              <p:cNvSpPr>
                <a:spLocks noChangeShapeType="1"/>
              </p:cNvSpPr>
              <p:nvPr/>
            </p:nvSpPr>
            <p:spPr bwMode="auto">
              <a:xfrm flipH="1" flipV="1">
                <a:off x="1352" y="3280"/>
                <a:ext cx="51" cy="51"/>
              </a:xfrm>
              <a:prstGeom prst="line">
                <a:avLst/>
              </a:prstGeom>
              <a:noFill/>
              <a:ln w="19050">
                <a:solidFill>
                  <a:srgbClr val="000000"/>
                </a:solidFill>
                <a:round/>
                <a:headEnd/>
                <a:tailEnd/>
              </a:ln>
            </p:spPr>
            <p:txBody>
              <a:bodyPr/>
              <a:lstStyle/>
              <a:p>
                <a:endParaRPr lang="en-US"/>
              </a:p>
            </p:txBody>
          </p:sp>
          <p:sp>
            <p:nvSpPr>
              <p:cNvPr id="83" name="Line 65"/>
              <p:cNvSpPr>
                <a:spLocks noChangeShapeType="1"/>
              </p:cNvSpPr>
              <p:nvPr/>
            </p:nvSpPr>
            <p:spPr bwMode="auto">
              <a:xfrm flipV="1">
                <a:off x="1403" y="3280"/>
                <a:ext cx="50" cy="51"/>
              </a:xfrm>
              <a:prstGeom prst="line">
                <a:avLst/>
              </a:prstGeom>
              <a:noFill/>
              <a:ln w="19050">
                <a:solidFill>
                  <a:srgbClr val="000000"/>
                </a:solidFill>
                <a:round/>
                <a:headEnd/>
                <a:tailEnd/>
              </a:ln>
            </p:spPr>
            <p:txBody>
              <a:bodyPr/>
              <a:lstStyle/>
              <a:p>
                <a:endParaRPr lang="en-US"/>
              </a:p>
            </p:txBody>
          </p:sp>
        </p:grpSp>
        <p:grpSp>
          <p:nvGrpSpPr>
            <p:cNvPr id="27" name="Group 66"/>
            <p:cNvGrpSpPr>
              <a:grpSpLocks/>
            </p:cNvGrpSpPr>
            <p:nvPr/>
          </p:nvGrpSpPr>
          <p:grpSpPr bwMode="auto">
            <a:xfrm>
              <a:off x="1199" y="3076"/>
              <a:ext cx="102" cy="204"/>
              <a:chOff x="1199" y="3076"/>
              <a:chExt cx="102" cy="204"/>
            </a:xfrm>
          </p:grpSpPr>
          <p:sp>
            <p:nvSpPr>
              <p:cNvPr id="76" name="Rectangle 67"/>
              <p:cNvSpPr>
                <a:spLocks noChangeArrowheads="1"/>
              </p:cNvSpPr>
              <p:nvPr/>
            </p:nvSpPr>
            <p:spPr bwMode="auto">
              <a:xfrm>
                <a:off x="1199" y="3076"/>
                <a:ext cx="102" cy="103"/>
              </a:xfrm>
              <a:prstGeom prst="rect">
                <a:avLst/>
              </a:prstGeom>
              <a:noFill/>
              <a:ln w="19050">
                <a:solidFill>
                  <a:srgbClr val="000000"/>
                </a:solidFill>
                <a:miter lim="800000"/>
                <a:headEnd/>
                <a:tailEnd/>
              </a:ln>
            </p:spPr>
            <p:txBody>
              <a:bodyPr/>
              <a:lstStyle/>
              <a:p>
                <a:endParaRPr lang="en-US"/>
              </a:p>
            </p:txBody>
          </p:sp>
          <p:sp>
            <p:nvSpPr>
              <p:cNvPr id="77" name="Line 68"/>
              <p:cNvSpPr>
                <a:spLocks noChangeShapeType="1"/>
              </p:cNvSpPr>
              <p:nvPr/>
            </p:nvSpPr>
            <p:spPr bwMode="auto">
              <a:xfrm>
                <a:off x="1250" y="3179"/>
                <a:ext cx="1" cy="101"/>
              </a:xfrm>
              <a:prstGeom prst="line">
                <a:avLst/>
              </a:prstGeom>
              <a:noFill/>
              <a:ln w="19050">
                <a:solidFill>
                  <a:srgbClr val="000000"/>
                </a:solidFill>
                <a:round/>
                <a:headEnd/>
                <a:tailEnd/>
              </a:ln>
            </p:spPr>
            <p:txBody>
              <a:bodyPr/>
              <a:lstStyle/>
              <a:p>
                <a:endParaRPr lang="en-US"/>
              </a:p>
            </p:txBody>
          </p:sp>
          <p:sp>
            <p:nvSpPr>
              <p:cNvPr id="78" name="Line 69"/>
              <p:cNvSpPr>
                <a:spLocks noChangeShapeType="1"/>
              </p:cNvSpPr>
              <p:nvPr/>
            </p:nvSpPr>
            <p:spPr bwMode="auto">
              <a:xfrm flipH="1" flipV="1">
                <a:off x="1199" y="3230"/>
                <a:ext cx="51" cy="50"/>
              </a:xfrm>
              <a:prstGeom prst="line">
                <a:avLst/>
              </a:prstGeom>
              <a:noFill/>
              <a:ln w="19050">
                <a:solidFill>
                  <a:srgbClr val="000000"/>
                </a:solidFill>
                <a:round/>
                <a:headEnd/>
                <a:tailEnd/>
              </a:ln>
            </p:spPr>
            <p:txBody>
              <a:bodyPr/>
              <a:lstStyle/>
              <a:p>
                <a:endParaRPr lang="en-US"/>
              </a:p>
            </p:txBody>
          </p:sp>
          <p:sp>
            <p:nvSpPr>
              <p:cNvPr id="79" name="Line 70"/>
              <p:cNvSpPr>
                <a:spLocks noChangeShapeType="1"/>
              </p:cNvSpPr>
              <p:nvPr/>
            </p:nvSpPr>
            <p:spPr bwMode="auto">
              <a:xfrm flipV="1">
                <a:off x="1250" y="3230"/>
                <a:ext cx="51" cy="50"/>
              </a:xfrm>
              <a:prstGeom prst="line">
                <a:avLst/>
              </a:prstGeom>
              <a:noFill/>
              <a:ln w="19050">
                <a:solidFill>
                  <a:srgbClr val="000000"/>
                </a:solidFill>
                <a:round/>
                <a:headEnd/>
                <a:tailEnd/>
              </a:ln>
            </p:spPr>
            <p:txBody>
              <a:bodyPr/>
              <a:lstStyle/>
              <a:p>
                <a:endParaRPr lang="en-US"/>
              </a:p>
            </p:txBody>
          </p:sp>
        </p:grpSp>
        <p:grpSp>
          <p:nvGrpSpPr>
            <p:cNvPr id="28" name="Group 71"/>
            <p:cNvGrpSpPr>
              <a:grpSpLocks/>
            </p:cNvGrpSpPr>
            <p:nvPr/>
          </p:nvGrpSpPr>
          <p:grpSpPr bwMode="auto">
            <a:xfrm>
              <a:off x="1046" y="3127"/>
              <a:ext cx="102" cy="204"/>
              <a:chOff x="1046" y="3127"/>
              <a:chExt cx="102" cy="204"/>
            </a:xfrm>
          </p:grpSpPr>
          <p:sp>
            <p:nvSpPr>
              <p:cNvPr id="72" name="Rectangle 72"/>
              <p:cNvSpPr>
                <a:spLocks noChangeArrowheads="1"/>
              </p:cNvSpPr>
              <p:nvPr/>
            </p:nvSpPr>
            <p:spPr bwMode="auto">
              <a:xfrm>
                <a:off x="1046" y="3127"/>
                <a:ext cx="102" cy="103"/>
              </a:xfrm>
              <a:prstGeom prst="rect">
                <a:avLst/>
              </a:prstGeom>
              <a:noFill/>
              <a:ln w="19050">
                <a:solidFill>
                  <a:srgbClr val="000000"/>
                </a:solidFill>
                <a:miter lim="800000"/>
                <a:headEnd/>
                <a:tailEnd/>
              </a:ln>
            </p:spPr>
            <p:txBody>
              <a:bodyPr/>
              <a:lstStyle/>
              <a:p>
                <a:endParaRPr lang="en-US"/>
              </a:p>
            </p:txBody>
          </p:sp>
          <p:sp>
            <p:nvSpPr>
              <p:cNvPr id="73" name="Line 73"/>
              <p:cNvSpPr>
                <a:spLocks noChangeShapeType="1"/>
              </p:cNvSpPr>
              <p:nvPr/>
            </p:nvSpPr>
            <p:spPr bwMode="auto">
              <a:xfrm>
                <a:off x="1097" y="3230"/>
                <a:ext cx="1" cy="101"/>
              </a:xfrm>
              <a:prstGeom prst="line">
                <a:avLst/>
              </a:prstGeom>
              <a:noFill/>
              <a:ln w="19050">
                <a:solidFill>
                  <a:srgbClr val="000000"/>
                </a:solidFill>
                <a:round/>
                <a:headEnd/>
                <a:tailEnd/>
              </a:ln>
            </p:spPr>
            <p:txBody>
              <a:bodyPr/>
              <a:lstStyle/>
              <a:p>
                <a:endParaRPr lang="en-US"/>
              </a:p>
            </p:txBody>
          </p:sp>
          <p:sp>
            <p:nvSpPr>
              <p:cNvPr id="74" name="Line 74"/>
              <p:cNvSpPr>
                <a:spLocks noChangeShapeType="1"/>
              </p:cNvSpPr>
              <p:nvPr/>
            </p:nvSpPr>
            <p:spPr bwMode="auto">
              <a:xfrm flipH="1" flipV="1">
                <a:off x="1046" y="3280"/>
                <a:ext cx="51" cy="51"/>
              </a:xfrm>
              <a:prstGeom prst="line">
                <a:avLst/>
              </a:prstGeom>
              <a:noFill/>
              <a:ln w="19050">
                <a:solidFill>
                  <a:srgbClr val="000000"/>
                </a:solidFill>
                <a:round/>
                <a:headEnd/>
                <a:tailEnd/>
              </a:ln>
            </p:spPr>
            <p:txBody>
              <a:bodyPr/>
              <a:lstStyle/>
              <a:p>
                <a:endParaRPr lang="en-US"/>
              </a:p>
            </p:txBody>
          </p:sp>
          <p:sp>
            <p:nvSpPr>
              <p:cNvPr id="75" name="Line 75"/>
              <p:cNvSpPr>
                <a:spLocks noChangeShapeType="1"/>
              </p:cNvSpPr>
              <p:nvPr/>
            </p:nvSpPr>
            <p:spPr bwMode="auto">
              <a:xfrm flipV="1">
                <a:off x="1097" y="3280"/>
                <a:ext cx="51" cy="51"/>
              </a:xfrm>
              <a:prstGeom prst="line">
                <a:avLst/>
              </a:prstGeom>
              <a:noFill/>
              <a:ln w="19050">
                <a:solidFill>
                  <a:srgbClr val="000000"/>
                </a:solidFill>
                <a:round/>
                <a:headEnd/>
                <a:tailEnd/>
              </a:ln>
            </p:spPr>
            <p:txBody>
              <a:bodyPr/>
              <a:lstStyle/>
              <a:p>
                <a:endParaRPr lang="en-US"/>
              </a:p>
            </p:txBody>
          </p:sp>
        </p:grpSp>
        <p:sp>
          <p:nvSpPr>
            <p:cNvPr id="29" name="Rectangle 76"/>
            <p:cNvSpPr>
              <a:spLocks noChangeArrowheads="1"/>
            </p:cNvSpPr>
            <p:nvPr/>
          </p:nvSpPr>
          <p:spPr bwMode="auto">
            <a:xfrm>
              <a:off x="528" y="3648"/>
              <a:ext cx="1354" cy="194"/>
            </a:xfrm>
            <a:prstGeom prst="rect">
              <a:avLst/>
            </a:prstGeom>
            <a:noFill/>
            <a:ln w="9525">
              <a:noFill/>
              <a:miter lim="800000"/>
              <a:headEnd/>
              <a:tailEnd/>
            </a:ln>
          </p:spPr>
          <p:txBody>
            <a:bodyPr wrap="none" lIns="0" tIns="0" rIns="0" bIns="0">
              <a:spAutoFit/>
            </a:bodyPr>
            <a:lstStyle/>
            <a:p>
              <a:r>
                <a:rPr lang="en-US" sz="2000" b="1" dirty="0">
                  <a:solidFill>
                    <a:srgbClr val="000000"/>
                  </a:solidFill>
                </a:rPr>
                <a:t>The weight </a:t>
              </a:r>
              <a:r>
                <a:rPr lang="en-US" sz="2000" b="1" dirty="0" smtClean="0">
                  <a:solidFill>
                    <a:srgbClr val="000000"/>
                  </a:solidFill>
                </a:rPr>
                <a:t>actually</a:t>
              </a:r>
              <a:endParaRPr lang="en-US" sz="3200" b="1" dirty="0"/>
            </a:p>
          </p:txBody>
        </p:sp>
        <p:sp>
          <p:nvSpPr>
            <p:cNvPr id="30" name="Rectangle 77"/>
            <p:cNvSpPr>
              <a:spLocks noChangeArrowheads="1"/>
            </p:cNvSpPr>
            <p:nvPr/>
          </p:nvSpPr>
          <p:spPr bwMode="auto">
            <a:xfrm>
              <a:off x="528" y="3888"/>
              <a:ext cx="1307" cy="194"/>
            </a:xfrm>
            <a:prstGeom prst="rect">
              <a:avLst/>
            </a:prstGeom>
            <a:noFill/>
            <a:ln w="9525">
              <a:noFill/>
              <a:miter lim="800000"/>
              <a:headEnd/>
              <a:tailEnd/>
            </a:ln>
          </p:spPr>
          <p:txBody>
            <a:bodyPr wrap="none" lIns="0" tIns="0" rIns="0" bIns="0">
              <a:spAutoFit/>
            </a:bodyPr>
            <a:lstStyle/>
            <a:p>
              <a:r>
                <a:rPr lang="en-US" sz="2000" b="1" dirty="0" smtClean="0">
                  <a:solidFill>
                    <a:srgbClr val="000000"/>
                  </a:solidFill>
                </a:rPr>
                <a:t>acts over </a:t>
              </a:r>
              <a:r>
                <a:rPr lang="en-US" sz="2000" b="1" dirty="0">
                  <a:solidFill>
                    <a:srgbClr val="000000"/>
                  </a:solidFill>
                </a:rPr>
                <a:t>the </a:t>
              </a:r>
              <a:r>
                <a:rPr lang="en-US" sz="2000" b="1" dirty="0" smtClean="0">
                  <a:solidFill>
                    <a:srgbClr val="000000"/>
                  </a:solidFill>
                </a:rPr>
                <a:t>entire</a:t>
              </a:r>
              <a:endParaRPr lang="en-US" sz="3200" b="1" dirty="0"/>
            </a:p>
          </p:txBody>
        </p:sp>
        <p:sp>
          <p:nvSpPr>
            <p:cNvPr id="31" name="Rectangle 78"/>
            <p:cNvSpPr>
              <a:spLocks noChangeArrowheads="1"/>
            </p:cNvSpPr>
            <p:nvPr/>
          </p:nvSpPr>
          <p:spPr bwMode="auto">
            <a:xfrm>
              <a:off x="2160" y="3696"/>
              <a:ext cx="1526" cy="194"/>
            </a:xfrm>
            <a:prstGeom prst="rect">
              <a:avLst/>
            </a:prstGeom>
            <a:noFill/>
            <a:ln w="9525">
              <a:noFill/>
              <a:miter lim="800000"/>
              <a:headEnd/>
              <a:tailEnd/>
            </a:ln>
          </p:spPr>
          <p:txBody>
            <a:bodyPr wrap="none" lIns="0" tIns="0" rIns="0" bIns="0">
              <a:spAutoFit/>
            </a:bodyPr>
            <a:lstStyle/>
            <a:p>
              <a:r>
                <a:rPr lang="en-US" sz="2000" b="1" dirty="0">
                  <a:solidFill>
                    <a:srgbClr val="000000"/>
                  </a:solidFill>
                </a:rPr>
                <a:t>We show the </a:t>
              </a:r>
              <a:r>
                <a:rPr lang="en-US" sz="2000" b="1" dirty="0" smtClean="0">
                  <a:solidFill>
                    <a:srgbClr val="000000"/>
                  </a:solidFill>
                </a:rPr>
                <a:t>resultant</a:t>
              </a:r>
              <a:endParaRPr lang="en-US" sz="3200" b="1" dirty="0"/>
            </a:p>
          </p:txBody>
        </p:sp>
        <p:sp>
          <p:nvSpPr>
            <p:cNvPr id="36" name="Line 83"/>
            <p:cNvSpPr>
              <a:spLocks noChangeShapeType="1"/>
            </p:cNvSpPr>
            <p:nvPr/>
          </p:nvSpPr>
          <p:spPr bwMode="auto">
            <a:xfrm>
              <a:off x="576" y="3456"/>
              <a:ext cx="1248" cy="0"/>
            </a:xfrm>
            <a:prstGeom prst="line">
              <a:avLst/>
            </a:prstGeom>
            <a:noFill/>
            <a:ln w="38100">
              <a:solidFill>
                <a:schemeClr val="accent2"/>
              </a:solidFill>
              <a:round/>
              <a:headEnd/>
              <a:tailEnd type="triangle" w="med" len="med"/>
            </a:ln>
            <a:effectLst/>
          </p:spPr>
          <p:txBody>
            <a:bodyPr/>
            <a:lstStyle/>
            <a:p>
              <a:endParaRPr lang="en-US"/>
            </a:p>
          </p:txBody>
        </p:sp>
        <p:sp>
          <p:nvSpPr>
            <p:cNvPr id="37" name="Line 84"/>
            <p:cNvSpPr>
              <a:spLocks noChangeShapeType="1"/>
            </p:cNvSpPr>
            <p:nvPr/>
          </p:nvSpPr>
          <p:spPr bwMode="auto">
            <a:xfrm flipV="1">
              <a:off x="576" y="2448"/>
              <a:ext cx="0" cy="1008"/>
            </a:xfrm>
            <a:prstGeom prst="line">
              <a:avLst/>
            </a:prstGeom>
            <a:noFill/>
            <a:ln w="38100">
              <a:solidFill>
                <a:schemeClr val="accent2"/>
              </a:solidFill>
              <a:round/>
              <a:headEnd/>
              <a:tailEnd type="triangle" w="med" len="med"/>
            </a:ln>
            <a:effectLst/>
          </p:spPr>
          <p:txBody>
            <a:bodyPr/>
            <a:lstStyle/>
            <a:p>
              <a:endParaRPr lang="en-US"/>
            </a:p>
          </p:txBody>
        </p:sp>
        <p:sp>
          <p:nvSpPr>
            <p:cNvPr id="38" name="Line 85"/>
            <p:cNvSpPr>
              <a:spLocks noChangeShapeType="1"/>
            </p:cNvSpPr>
            <p:nvPr/>
          </p:nvSpPr>
          <p:spPr bwMode="auto">
            <a:xfrm>
              <a:off x="2256" y="3456"/>
              <a:ext cx="1248" cy="0"/>
            </a:xfrm>
            <a:prstGeom prst="line">
              <a:avLst/>
            </a:prstGeom>
            <a:noFill/>
            <a:ln w="38100">
              <a:solidFill>
                <a:schemeClr val="accent2"/>
              </a:solidFill>
              <a:round/>
              <a:headEnd/>
              <a:tailEnd type="triangle" w="med" len="med"/>
            </a:ln>
            <a:effectLst/>
          </p:spPr>
          <p:txBody>
            <a:bodyPr/>
            <a:lstStyle/>
            <a:p>
              <a:endParaRPr lang="en-US"/>
            </a:p>
          </p:txBody>
        </p:sp>
        <p:sp>
          <p:nvSpPr>
            <p:cNvPr id="39" name="Line 86"/>
            <p:cNvSpPr>
              <a:spLocks noChangeShapeType="1"/>
            </p:cNvSpPr>
            <p:nvPr/>
          </p:nvSpPr>
          <p:spPr bwMode="auto">
            <a:xfrm flipV="1">
              <a:off x="2256" y="2448"/>
              <a:ext cx="0" cy="1008"/>
            </a:xfrm>
            <a:prstGeom prst="line">
              <a:avLst/>
            </a:prstGeom>
            <a:noFill/>
            <a:ln w="38100">
              <a:solidFill>
                <a:schemeClr val="accent2"/>
              </a:solidFill>
              <a:round/>
              <a:headEnd/>
              <a:tailEnd type="triangle" w="med" len="med"/>
            </a:ln>
            <a:effectLst/>
          </p:spPr>
          <p:txBody>
            <a:bodyPr/>
            <a:lstStyle/>
            <a:p>
              <a:endParaRPr lang="en-US"/>
            </a:p>
          </p:txBody>
        </p:sp>
        <p:sp>
          <p:nvSpPr>
            <p:cNvPr id="40" name="Line 87"/>
            <p:cNvSpPr>
              <a:spLocks noChangeShapeType="1"/>
            </p:cNvSpPr>
            <p:nvPr/>
          </p:nvSpPr>
          <p:spPr bwMode="auto">
            <a:xfrm>
              <a:off x="3984" y="3456"/>
              <a:ext cx="1248" cy="0"/>
            </a:xfrm>
            <a:prstGeom prst="line">
              <a:avLst/>
            </a:prstGeom>
            <a:noFill/>
            <a:ln w="38100">
              <a:solidFill>
                <a:schemeClr val="accent2"/>
              </a:solidFill>
              <a:round/>
              <a:headEnd/>
              <a:tailEnd type="triangle" w="med" len="med"/>
            </a:ln>
            <a:effectLst/>
          </p:spPr>
          <p:txBody>
            <a:bodyPr/>
            <a:lstStyle/>
            <a:p>
              <a:endParaRPr lang="en-US"/>
            </a:p>
          </p:txBody>
        </p:sp>
        <p:sp>
          <p:nvSpPr>
            <p:cNvPr id="41" name="Line 88"/>
            <p:cNvSpPr>
              <a:spLocks noChangeShapeType="1"/>
            </p:cNvSpPr>
            <p:nvPr/>
          </p:nvSpPr>
          <p:spPr bwMode="auto">
            <a:xfrm flipV="1">
              <a:off x="3984" y="2448"/>
              <a:ext cx="0" cy="1008"/>
            </a:xfrm>
            <a:prstGeom prst="line">
              <a:avLst/>
            </a:prstGeom>
            <a:noFill/>
            <a:ln w="38100">
              <a:solidFill>
                <a:schemeClr val="accent2"/>
              </a:solidFill>
              <a:round/>
              <a:headEnd/>
              <a:tailEnd type="triangle" w="med" len="med"/>
            </a:ln>
            <a:effectLst/>
          </p:spPr>
          <p:txBody>
            <a:bodyPr/>
            <a:lstStyle/>
            <a:p>
              <a:endParaRPr lang="en-US"/>
            </a:p>
          </p:txBody>
        </p:sp>
        <p:sp>
          <p:nvSpPr>
            <p:cNvPr id="42" name="Freeform 89"/>
            <p:cNvSpPr>
              <a:spLocks/>
            </p:cNvSpPr>
            <p:nvPr/>
          </p:nvSpPr>
          <p:spPr bwMode="auto">
            <a:xfrm>
              <a:off x="2356" y="2523"/>
              <a:ext cx="1027" cy="865"/>
            </a:xfrm>
            <a:custGeom>
              <a:avLst/>
              <a:gdLst/>
              <a:ahLst/>
              <a:cxnLst>
                <a:cxn ang="0">
                  <a:pos x="456" y="21"/>
                </a:cxn>
                <a:cxn ang="0">
                  <a:pos x="600" y="1"/>
                </a:cxn>
                <a:cxn ang="0">
                  <a:pos x="732" y="21"/>
                </a:cxn>
                <a:cxn ang="0">
                  <a:pos x="780" y="49"/>
                </a:cxn>
                <a:cxn ang="0">
                  <a:pos x="800" y="81"/>
                </a:cxn>
                <a:cxn ang="0">
                  <a:pos x="820" y="117"/>
                </a:cxn>
                <a:cxn ang="0">
                  <a:pos x="832" y="201"/>
                </a:cxn>
                <a:cxn ang="0">
                  <a:pos x="868" y="365"/>
                </a:cxn>
                <a:cxn ang="0">
                  <a:pos x="884" y="389"/>
                </a:cxn>
                <a:cxn ang="0">
                  <a:pos x="948" y="413"/>
                </a:cxn>
                <a:cxn ang="0">
                  <a:pos x="972" y="429"/>
                </a:cxn>
                <a:cxn ang="0">
                  <a:pos x="984" y="437"/>
                </a:cxn>
                <a:cxn ang="0">
                  <a:pos x="1016" y="497"/>
                </a:cxn>
                <a:cxn ang="0">
                  <a:pos x="1020" y="713"/>
                </a:cxn>
                <a:cxn ang="0">
                  <a:pos x="1008" y="749"/>
                </a:cxn>
                <a:cxn ang="0">
                  <a:pos x="984" y="765"/>
                </a:cxn>
                <a:cxn ang="0">
                  <a:pos x="952" y="793"/>
                </a:cxn>
                <a:cxn ang="0">
                  <a:pos x="940" y="801"/>
                </a:cxn>
                <a:cxn ang="0">
                  <a:pos x="884" y="833"/>
                </a:cxn>
                <a:cxn ang="0">
                  <a:pos x="768" y="861"/>
                </a:cxn>
                <a:cxn ang="0">
                  <a:pos x="728" y="865"/>
                </a:cxn>
                <a:cxn ang="0">
                  <a:pos x="500" y="845"/>
                </a:cxn>
                <a:cxn ang="0">
                  <a:pos x="392" y="833"/>
                </a:cxn>
                <a:cxn ang="0">
                  <a:pos x="192" y="805"/>
                </a:cxn>
                <a:cxn ang="0">
                  <a:pos x="112" y="781"/>
                </a:cxn>
                <a:cxn ang="0">
                  <a:pos x="88" y="773"/>
                </a:cxn>
                <a:cxn ang="0">
                  <a:pos x="76" y="769"/>
                </a:cxn>
                <a:cxn ang="0">
                  <a:pos x="44" y="745"/>
                </a:cxn>
                <a:cxn ang="0">
                  <a:pos x="24" y="725"/>
                </a:cxn>
                <a:cxn ang="0">
                  <a:pos x="16" y="701"/>
                </a:cxn>
                <a:cxn ang="0">
                  <a:pos x="0" y="569"/>
                </a:cxn>
                <a:cxn ang="0">
                  <a:pos x="36" y="329"/>
                </a:cxn>
                <a:cxn ang="0">
                  <a:pos x="56" y="277"/>
                </a:cxn>
                <a:cxn ang="0">
                  <a:pos x="72" y="253"/>
                </a:cxn>
                <a:cxn ang="0">
                  <a:pos x="112" y="141"/>
                </a:cxn>
                <a:cxn ang="0">
                  <a:pos x="188" y="101"/>
                </a:cxn>
                <a:cxn ang="0">
                  <a:pos x="272" y="85"/>
                </a:cxn>
                <a:cxn ang="0">
                  <a:pos x="384" y="69"/>
                </a:cxn>
                <a:cxn ang="0">
                  <a:pos x="392" y="57"/>
                </a:cxn>
                <a:cxn ang="0">
                  <a:pos x="456" y="21"/>
                </a:cxn>
              </a:cxnLst>
              <a:rect l="0" t="0" r="r" b="b"/>
              <a:pathLst>
                <a:path w="1027" h="865">
                  <a:moveTo>
                    <a:pt x="456" y="21"/>
                  </a:moveTo>
                  <a:cubicBezTo>
                    <a:pt x="519" y="0"/>
                    <a:pt x="488" y="5"/>
                    <a:pt x="600" y="1"/>
                  </a:cubicBezTo>
                  <a:cubicBezTo>
                    <a:pt x="718" y="6"/>
                    <a:pt x="664" y="4"/>
                    <a:pt x="732" y="21"/>
                  </a:cubicBezTo>
                  <a:cubicBezTo>
                    <a:pt x="749" y="32"/>
                    <a:pt x="764" y="38"/>
                    <a:pt x="780" y="49"/>
                  </a:cubicBezTo>
                  <a:cubicBezTo>
                    <a:pt x="790" y="78"/>
                    <a:pt x="781" y="68"/>
                    <a:pt x="800" y="81"/>
                  </a:cubicBezTo>
                  <a:cubicBezTo>
                    <a:pt x="818" y="109"/>
                    <a:pt x="813" y="96"/>
                    <a:pt x="820" y="117"/>
                  </a:cubicBezTo>
                  <a:cubicBezTo>
                    <a:pt x="823" y="145"/>
                    <a:pt x="828" y="173"/>
                    <a:pt x="832" y="201"/>
                  </a:cubicBezTo>
                  <a:cubicBezTo>
                    <a:pt x="836" y="262"/>
                    <a:pt x="834" y="314"/>
                    <a:pt x="868" y="365"/>
                  </a:cubicBezTo>
                  <a:cubicBezTo>
                    <a:pt x="873" y="373"/>
                    <a:pt x="876" y="384"/>
                    <a:pt x="884" y="389"/>
                  </a:cubicBezTo>
                  <a:cubicBezTo>
                    <a:pt x="903" y="402"/>
                    <a:pt x="929" y="400"/>
                    <a:pt x="948" y="413"/>
                  </a:cubicBezTo>
                  <a:cubicBezTo>
                    <a:pt x="956" y="418"/>
                    <a:pt x="964" y="424"/>
                    <a:pt x="972" y="429"/>
                  </a:cubicBezTo>
                  <a:cubicBezTo>
                    <a:pt x="976" y="432"/>
                    <a:pt x="984" y="437"/>
                    <a:pt x="984" y="437"/>
                  </a:cubicBezTo>
                  <a:cubicBezTo>
                    <a:pt x="991" y="459"/>
                    <a:pt x="1009" y="475"/>
                    <a:pt x="1016" y="497"/>
                  </a:cubicBezTo>
                  <a:cubicBezTo>
                    <a:pt x="1022" y="570"/>
                    <a:pt x="1027" y="638"/>
                    <a:pt x="1020" y="713"/>
                  </a:cubicBezTo>
                  <a:cubicBezTo>
                    <a:pt x="1019" y="726"/>
                    <a:pt x="1019" y="742"/>
                    <a:pt x="1008" y="749"/>
                  </a:cubicBezTo>
                  <a:cubicBezTo>
                    <a:pt x="1000" y="754"/>
                    <a:pt x="984" y="765"/>
                    <a:pt x="984" y="765"/>
                  </a:cubicBezTo>
                  <a:cubicBezTo>
                    <a:pt x="971" y="785"/>
                    <a:pt x="980" y="774"/>
                    <a:pt x="952" y="793"/>
                  </a:cubicBezTo>
                  <a:cubicBezTo>
                    <a:pt x="948" y="796"/>
                    <a:pt x="940" y="801"/>
                    <a:pt x="940" y="801"/>
                  </a:cubicBezTo>
                  <a:cubicBezTo>
                    <a:pt x="932" y="826"/>
                    <a:pt x="906" y="826"/>
                    <a:pt x="884" y="833"/>
                  </a:cubicBezTo>
                  <a:cubicBezTo>
                    <a:pt x="875" y="859"/>
                    <a:pt x="786" y="860"/>
                    <a:pt x="768" y="861"/>
                  </a:cubicBezTo>
                  <a:cubicBezTo>
                    <a:pt x="755" y="862"/>
                    <a:pt x="741" y="864"/>
                    <a:pt x="728" y="865"/>
                  </a:cubicBezTo>
                  <a:cubicBezTo>
                    <a:pt x="652" y="860"/>
                    <a:pt x="576" y="851"/>
                    <a:pt x="500" y="845"/>
                  </a:cubicBezTo>
                  <a:cubicBezTo>
                    <a:pt x="465" y="836"/>
                    <a:pt x="428" y="838"/>
                    <a:pt x="392" y="833"/>
                  </a:cubicBezTo>
                  <a:cubicBezTo>
                    <a:pt x="328" y="812"/>
                    <a:pt x="259" y="812"/>
                    <a:pt x="192" y="805"/>
                  </a:cubicBezTo>
                  <a:cubicBezTo>
                    <a:pt x="166" y="796"/>
                    <a:pt x="138" y="790"/>
                    <a:pt x="112" y="781"/>
                  </a:cubicBezTo>
                  <a:cubicBezTo>
                    <a:pt x="104" y="778"/>
                    <a:pt x="96" y="776"/>
                    <a:pt x="88" y="773"/>
                  </a:cubicBezTo>
                  <a:cubicBezTo>
                    <a:pt x="84" y="772"/>
                    <a:pt x="76" y="769"/>
                    <a:pt x="76" y="769"/>
                  </a:cubicBezTo>
                  <a:cubicBezTo>
                    <a:pt x="66" y="755"/>
                    <a:pt x="58" y="754"/>
                    <a:pt x="44" y="745"/>
                  </a:cubicBezTo>
                  <a:cubicBezTo>
                    <a:pt x="39" y="737"/>
                    <a:pt x="29" y="733"/>
                    <a:pt x="24" y="725"/>
                  </a:cubicBezTo>
                  <a:cubicBezTo>
                    <a:pt x="20" y="718"/>
                    <a:pt x="16" y="701"/>
                    <a:pt x="16" y="701"/>
                  </a:cubicBezTo>
                  <a:cubicBezTo>
                    <a:pt x="10" y="657"/>
                    <a:pt x="6" y="613"/>
                    <a:pt x="0" y="569"/>
                  </a:cubicBezTo>
                  <a:cubicBezTo>
                    <a:pt x="6" y="487"/>
                    <a:pt x="26" y="410"/>
                    <a:pt x="36" y="329"/>
                  </a:cubicBezTo>
                  <a:cubicBezTo>
                    <a:pt x="38" y="311"/>
                    <a:pt x="48" y="292"/>
                    <a:pt x="56" y="277"/>
                  </a:cubicBezTo>
                  <a:cubicBezTo>
                    <a:pt x="61" y="269"/>
                    <a:pt x="72" y="253"/>
                    <a:pt x="72" y="253"/>
                  </a:cubicBezTo>
                  <a:cubicBezTo>
                    <a:pt x="78" y="215"/>
                    <a:pt x="77" y="164"/>
                    <a:pt x="112" y="141"/>
                  </a:cubicBezTo>
                  <a:cubicBezTo>
                    <a:pt x="125" y="103"/>
                    <a:pt x="151" y="105"/>
                    <a:pt x="188" y="101"/>
                  </a:cubicBezTo>
                  <a:cubicBezTo>
                    <a:pt x="224" y="89"/>
                    <a:pt x="230" y="89"/>
                    <a:pt x="272" y="85"/>
                  </a:cubicBezTo>
                  <a:cubicBezTo>
                    <a:pt x="309" y="73"/>
                    <a:pt x="351" y="91"/>
                    <a:pt x="384" y="69"/>
                  </a:cubicBezTo>
                  <a:cubicBezTo>
                    <a:pt x="387" y="65"/>
                    <a:pt x="388" y="60"/>
                    <a:pt x="392" y="57"/>
                  </a:cubicBezTo>
                  <a:cubicBezTo>
                    <a:pt x="399" y="51"/>
                    <a:pt x="449" y="14"/>
                    <a:pt x="456" y="21"/>
                  </a:cubicBezTo>
                  <a:close/>
                </a:path>
              </a:pathLst>
            </a:custGeom>
            <a:solidFill>
              <a:srgbClr val="FFFF00"/>
            </a:solidFill>
            <a:ln w="9525">
              <a:solidFill>
                <a:schemeClr val="tx1"/>
              </a:solidFill>
              <a:round/>
              <a:headEnd/>
              <a:tailEnd/>
            </a:ln>
            <a:effectLst/>
          </p:spPr>
          <p:txBody>
            <a:bodyPr/>
            <a:lstStyle/>
            <a:p>
              <a:endParaRPr lang="en-US"/>
            </a:p>
          </p:txBody>
        </p:sp>
        <p:sp>
          <p:nvSpPr>
            <p:cNvPr id="43" name="Rectangle 90"/>
            <p:cNvSpPr>
              <a:spLocks noChangeArrowheads="1"/>
            </p:cNvSpPr>
            <p:nvPr/>
          </p:nvSpPr>
          <p:spPr bwMode="auto">
            <a:xfrm>
              <a:off x="2160" y="3888"/>
              <a:ext cx="1915" cy="194"/>
            </a:xfrm>
            <a:prstGeom prst="rect">
              <a:avLst/>
            </a:prstGeom>
            <a:noFill/>
            <a:ln w="9525">
              <a:noFill/>
              <a:miter lim="800000"/>
              <a:headEnd/>
              <a:tailEnd/>
            </a:ln>
          </p:spPr>
          <p:txBody>
            <a:bodyPr wrap="none" lIns="0" tIns="0" rIns="0" bIns="0">
              <a:spAutoFit/>
            </a:bodyPr>
            <a:lstStyle/>
            <a:p>
              <a:r>
                <a:rPr lang="en-US" sz="2000" b="1" dirty="0" smtClean="0">
                  <a:solidFill>
                    <a:srgbClr val="000000"/>
                  </a:solidFill>
                </a:rPr>
                <a:t>acting at </a:t>
              </a:r>
              <a:r>
                <a:rPr lang="en-US" sz="2000" b="1" dirty="0">
                  <a:solidFill>
                    <a:srgbClr val="000000"/>
                  </a:solidFill>
                </a:rPr>
                <a:t>the center of mass.</a:t>
              </a:r>
              <a:endParaRPr lang="en-US" sz="3200" b="1" dirty="0"/>
            </a:p>
          </p:txBody>
        </p:sp>
        <p:sp>
          <p:nvSpPr>
            <p:cNvPr id="44" name="Rectangle 91"/>
            <p:cNvSpPr>
              <a:spLocks noChangeArrowheads="1"/>
            </p:cNvSpPr>
            <p:nvPr/>
          </p:nvSpPr>
          <p:spPr bwMode="auto">
            <a:xfrm>
              <a:off x="2784" y="3168"/>
              <a:ext cx="96" cy="115"/>
            </a:xfrm>
            <a:prstGeom prst="rect">
              <a:avLst/>
            </a:prstGeom>
            <a:noFill/>
            <a:ln w="9525">
              <a:noFill/>
              <a:miter lim="800000"/>
              <a:headEnd/>
              <a:tailEnd/>
            </a:ln>
          </p:spPr>
          <p:txBody>
            <a:bodyPr wrap="none" lIns="0" tIns="0" rIns="0" bIns="0">
              <a:spAutoFit/>
            </a:bodyPr>
            <a:lstStyle/>
            <a:p>
              <a:r>
                <a:rPr lang="en-US" sz="1200" b="1">
                  <a:solidFill>
                    <a:srgbClr val="000000"/>
                  </a:solidFill>
                </a:rPr>
                <a:t>W</a:t>
              </a:r>
              <a:endParaRPr lang="en-US" sz="1200" b="1"/>
            </a:p>
          </p:txBody>
        </p:sp>
        <p:sp>
          <p:nvSpPr>
            <p:cNvPr id="45" name="Oval 92"/>
            <p:cNvSpPr>
              <a:spLocks noChangeArrowheads="1"/>
            </p:cNvSpPr>
            <p:nvPr/>
          </p:nvSpPr>
          <p:spPr bwMode="auto">
            <a:xfrm>
              <a:off x="2784" y="2928"/>
              <a:ext cx="96" cy="96"/>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46" name="Line 93"/>
            <p:cNvSpPr>
              <a:spLocks noChangeShapeType="1"/>
            </p:cNvSpPr>
            <p:nvPr/>
          </p:nvSpPr>
          <p:spPr bwMode="auto">
            <a:xfrm>
              <a:off x="2832" y="3024"/>
              <a:ext cx="0" cy="144"/>
            </a:xfrm>
            <a:prstGeom prst="line">
              <a:avLst/>
            </a:prstGeom>
            <a:noFill/>
            <a:ln w="28575">
              <a:solidFill>
                <a:schemeClr val="tx1"/>
              </a:solidFill>
              <a:round/>
              <a:headEnd/>
              <a:tailEnd type="triangle" w="med" len="med"/>
            </a:ln>
            <a:effectLst/>
          </p:spPr>
          <p:txBody>
            <a:bodyPr/>
            <a:lstStyle/>
            <a:p>
              <a:endParaRPr lang="en-US"/>
            </a:p>
          </p:txBody>
        </p:sp>
        <p:grpSp>
          <p:nvGrpSpPr>
            <p:cNvPr id="47" name="Group 94"/>
            <p:cNvGrpSpPr>
              <a:grpSpLocks/>
            </p:cNvGrpSpPr>
            <p:nvPr/>
          </p:nvGrpSpPr>
          <p:grpSpPr bwMode="auto">
            <a:xfrm>
              <a:off x="4656" y="2880"/>
              <a:ext cx="388" cy="174"/>
              <a:chOff x="4560" y="2976"/>
              <a:chExt cx="388" cy="174"/>
            </a:xfrm>
          </p:grpSpPr>
          <p:sp>
            <p:nvSpPr>
              <p:cNvPr id="69" name="Rectangle 95"/>
              <p:cNvSpPr>
                <a:spLocks noChangeArrowheads="1"/>
              </p:cNvSpPr>
              <p:nvPr/>
            </p:nvSpPr>
            <p:spPr bwMode="auto">
              <a:xfrm>
                <a:off x="4560" y="2976"/>
                <a:ext cx="388" cy="174"/>
              </a:xfrm>
              <a:prstGeom prst="rect">
                <a:avLst/>
              </a:prstGeom>
              <a:noFill/>
              <a:ln w="28575">
                <a:noFill/>
                <a:miter lim="800000"/>
                <a:headEnd/>
                <a:tailEnd/>
              </a:ln>
            </p:spPr>
            <p:txBody>
              <a:bodyPr wrap="none" lIns="0" tIns="0" rIns="0" bIns="0">
                <a:spAutoFit/>
              </a:bodyPr>
              <a:lstStyle/>
              <a:p>
                <a:r>
                  <a:rPr lang="en-US" sz="1800" b="1" dirty="0" smtClean="0">
                    <a:solidFill>
                      <a:srgbClr val="000000"/>
                    </a:solidFill>
                  </a:rPr>
                  <a:t>(x</a:t>
                </a:r>
                <a:r>
                  <a:rPr lang="en-US" sz="1800" b="1" dirty="0">
                    <a:solidFill>
                      <a:srgbClr val="000000"/>
                    </a:solidFill>
                  </a:rPr>
                  <a:t>, </a:t>
                </a:r>
                <a:r>
                  <a:rPr lang="en-US" sz="1800" b="1" dirty="0" smtClean="0">
                    <a:solidFill>
                      <a:srgbClr val="000000"/>
                    </a:solidFill>
                  </a:rPr>
                  <a:t> y </a:t>
                </a:r>
                <a:r>
                  <a:rPr lang="en-US" sz="1800" b="1" dirty="0">
                    <a:solidFill>
                      <a:srgbClr val="000000"/>
                    </a:solidFill>
                  </a:rPr>
                  <a:t>)</a:t>
                </a:r>
                <a:endParaRPr lang="en-US" sz="1800" b="1" dirty="0"/>
              </a:p>
            </p:txBody>
          </p:sp>
          <p:sp>
            <p:nvSpPr>
              <p:cNvPr id="70" name="Line 96"/>
              <p:cNvSpPr>
                <a:spLocks noChangeShapeType="1"/>
              </p:cNvSpPr>
              <p:nvPr/>
            </p:nvSpPr>
            <p:spPr bwMode="auto">
              <a:xfrm>
                <a:off x="4752" y="3024"/>
                <a:ext cx="96" cy="0"/>
              </a:xfrm>
              <a:prstGeom prst="line">
                <a:avLst/>
              </a:prstGeom>
              <a:noFill/>
              <a:ln w="19050">
                <a:solidFill>
                  <a:schemeClr val="tx1"/>
                </a:solidFill>
                <a:round/>
                <a:headEnd/>
                <a:tailEnd/>
              </a:ln>
              <a:effectLst/>
            </p:spPr>
            <p:txBody>
              <a:bodyPr/>
              <a:lstStyle/>
              <a:p>
                <a:endParaRPr lang="en-US"/>
              </a:p>
            </p:txBody>
          </p:sp>
          <p:sp>
            <p:nvSpPr>
              <p:cNvPr id="71" name="Line 97"/>
              <p:cNvSpPr>
                <a:spLocks noChangeShapeType="1"/>
              </p:cNvSpPr>
              <p:nvPr/>
            </p:nvSpPr>
            <p:spPr bwMode="auto">
              <a:xfrm>
                <a:off x="4608" y="3024"/>
                <a:ext cx="96" cy="0"/>
              </a:xfrm>
              <a:prstGeom prst="line">
                <a:avLst/>
              </a:prstGeom>
              <a:noFill/>
              <a:ln w="19050">
                <a:solidFill>
                  <a:schemeClr val="tx1"/>
                </a:solidFill>
                <a:round/>
                <a:headEnd/>
                <a:tailEnd/>
              </a:ln>
              <a:effectLst/>
            </p:spPr>
            <p:txBody>
              <a:bodyPr/>
              <a:lstStyle/>
              <a:p>
                <a:endParaRPr lang="en-US"/>
              </a:p>
            </p:txBody>
          </p:sp>
        </p:grpSp>
        <p:sp>
          <p:nvSpPr>
            <p:cNvPr id="48" name="Line 98"/>
            <p:cNvSpPr>
              <a:spLocks noChangeShapeType="1"/>
            </p:cNvSpPr>
            <p:nvPr/>
          </p:nvSpPr>
          <p:spPr bwMode="auto">
            <a:xfrm>
              <a:off x="2784" y="2976"/>
              <a:ext cx="96" cy="0"/>
            </a:xfrm>
            <a:prstGeom prst="line">
              <a:avLst/>
            </a:prstGeom>
            <a:noFill/>
            <a:ln w="19050">
              <a:solidFill>
                <a:schemeClr val="tx1"/>
              </a:solidFill>
              <a:round/>
              <a:headEnd/>
              <a:tailEnd/>
            </a:ln>
            <a:effectLst/>
          </p:spPr>
          <p:txBody>
            <a:bodyPr/>
            <a:lstStyle/>
            <a:p>
              <a:endParaRPr lang="en-US"/>
            </a:p>
          </p:txBody>
        </p:sp>
        <p:sp>
          <p:nvSpPr>
            <p:cNvPr id="49" name="Line 99"/>
            <p:cNvSpPr>
              <a:spLocks noChangeShapeType="1"/>
            </p:cNvSpPr>
            <p:nvPr/>
          </p:nvSpPr>
          <p:spPr bwMode="auto">
            <a:xfrm>
              <a:off x="2832" y="2928"/>
              <a:ext cx="0" cy="96"/>
            </a:xfrm>
            <a:prstGeom prst="line">
              <a:avLst/>
            </a:prstGeom>
            <a:noFill/>
            <a:ln w="19050">
              <a:solidFill>
                <a:schemeClr val="tx1"/>
              </a:solidFill>
              <a:round/>
              <a:headEnd/>
              <a:tailEnd/>
            </a:ln>
            <a:effectLst/>
          </p:spPr>
          <p:txBody>
            <a:bodyPr/>
            <a:lstStyle/>
            <a:p>
              <a:endParaRPr lang="en-US"/>
            </a:p>
          </p:txBody>
        </p:sp>
        <p:sp>
          <p:nvSpPr>
            <p:cNvPr id="50" name="Oval 100"/>
            <p:cNvSpPr>
              <a:spLocks noChangeArrowheads="1"/>
            </p:cNvSpPr>
            <p:nvPr/>
          </p:nvSpPr>
          <p:spPr bwMode="auto">
            <a:xfrm>
              <a:off x="4512" y="2928"/>
              <a:ext cx="96" cy="96"/>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51" name="Line 101"/>
            <p:cNvSpPr>
              <a:spLocks noChangeShapeType="1"/>
            </p:cNvSpPr>
            <p:nvPr/>
          </p:nvSpPr>
          <p:spPr bwMode="auto">
            <a:xfrm>
              <a:off x="4512" y="2976"/>
              <a:ext cx="96" cy="0"/>
            </a:xfrm>
            <a:prstGeom prst="line">
              <a:avLst/>
            </a:prstGeom>
            <a:noFill/>
            <a:ln w="19050">
              <a:solidFill>
                <a:schemeClr val="tx1"/>
              </a:solidFill>
              <a:round/>
              <a:headEnd/>
              <a:tailEnd/>
            </a:ln>
            <a:effectLst/>
          </p:spPr>
          <p:txBody>
            <a:bodyPr/>
            <a:lstStyle/>
            <a:p>
              <a:endParaRPr lang="en-US"/>
            </a:p>
          </p:txBody>
        </p:sp>
        <p:sp>
          <p:nvSpPr>
            <p:cNvPr id="52" name="Line 102"/>
            <p:cNvSpPr>
              <a:spLocks noChangeShapeType="1"/>
            </p:cNvSpPr>
            <p:nvPr/>
          </p:nvSpPr>
          <p:spPr bwMode="auto">
            <a:xfrm>
              <a:off x="4560" y="2928"/>
              <a:ext cx="0" cy="96"/>
            </a:xfrm>
            <a:prstGeom prst="line">
              <a:avLst/>
            </a:prstGeom>
            <a:noFill/>
            <a:ln w="19050">
              <a:solidFill>
                <a:schemeClr val="tx1"/>
              </a:solidFill>
              <a:round/>
              <a:headEnd/>
              <a:tailEnd/>
            </a:ln>
            <a:effectLst/>
          </p:spPr>
          <p:txBody>
            <a:bodyPr/>
            <a:lstStyle/>
            <a:p>
              <a:endParaRPr lang="en-US"/>
            </a:p>
          </p:txBody>
        </p:sp>
        <p:sp>
          <p:nvSpPr>
            <p:cNvPr id="53" name="Line 103"/>
            <p:cNvSpPr>
              <a:spLocks noChangeShapeType="1"/>
            </p:cNvSpPr>
            <p:nvPr/>
          </p:nvSpPr>
          <p:spPr bwMode="auto">
            <a:xfrm flipH="1">
              <a:off x="3840" y="3456"/>
              <a:ext cx="96" cy="0"/>
            </a:xfrm>
            <a:prstGeom prst="line">
              <a:avLst/>
            </a:prstGeom>
            <a:noFill/>
            <a:ln w="19050">
              <a:solidFill>
                <a:schemeClr val="tx1"/>
              </a:solidFill>
              <a:round/>
              <a:headEnd/>
              <a:tailEnd/>
            </a:ln>
            <a:effectLst/>
          </p:spPr>
          <p:txBody>
            <a:bodyPr/>
            <a:lstStyle/>
            <a:p>
              <a:endParaRPr lang="en-US"/>
            </a:p>
          </p:txBody>
        </p:sp>
        <p:sp>
          <p:nvSpPr>
            <p:cNvPr id="54" name="Line 104"/>
            <p:cNvSpPr>
              <a:spLocks noChangeShapeType="1"/>
            </p:cNvSpPr>
            <p:nvPr/>
          </p:nvSpPr>
          <p:spPr bwMode="auto">
            <a:xfrm>
              <a:off x="3888" y="3360"/>
              <a:ext cx="0" cy="96"/>
            </a:xfrm>
            <a:prstGeom prst="line">
              <a:avLst/>
            </a:prstGeom>
            <a:noFill/>
            <a:ln w="19050">
              <a:solidFill>
                <a:schemeClr val="tx1"/>
              </a:solidFill>
              <a:round/>
              <a:headEnd/>
              <a:tailEnd type="triangle" w="med" len="med"/>
            </a:ln>
            <a:effectLst/>
          </p:spPr>
          <p:txBody>
            <a:bodyPr/>
            <a:lstStyle/>
            <a:p>
              <a:endParaRPr lang="en-US"/>
            </a:p>
          </p:txBody>
        </p:sp>
        <p:sp>
          <p:nvSpPr>
            <p:cNvPr id="55" name="Line 105"/>
            <p:cNvSpPr>
              <a:spLocks noChangeShapeType="1"/>
            </p:cNvSpPr>
            <p:nvPr/>
          </p:nvSpPr>
          <p:spPr bwMode="auto">
            <a:xfrm flipH="1">
              <a:off x="3840" y="2976"/>
              <a:ext cx="624" cy="0"/>
            </a:xfrm>
            <a:prstGeom prst="line">
              <a:avLst/>
            </a:prstGeom>
            <a:noFill/>
            <a:ln w="9525">
              <a:solidFill>
                <a:schemeClr val="tx1"/>
              </a:solidFill>
              <a:round/>
              <a:headEnd/>
              <a:tailEnd/>
            </a:ln>
            <a:effectLst/>
          </p:spPr>
          <p:txBody>
            <a:bodyPr/>
            <a:lstStyle/>
            <a:p>
              <a:endParaRPr lang="en-US"/>
            </a:p>
          </p:txBody>
        </p:sp>
        <p:sp>
          <p:nvSpPr>
            <p:cNvPr id="56" name="Line 106"/>
            <p:cNvSpPr>
              <a:spLocks noChangeShapeType="1"/>
            </p:cNvSpPr>
            <p:nvPr/>
          </p:nvSpPr>
          <p:spPr bwMode="auto">
            <a:xfrm flipV="1">
              <a:off x="3888" y="2976"/>
              <a:ext cx="0" cy="144"/>
            </a:xfrm>
            <a:prstGeom prst="line">
              <a:avLst/>
            </a:prstGeom>
            <a:noFill/>
            <a:ln w="19050">
              <a:solidFill>
                <a:schemeClr val="tx1"/>
              </a:solidFill>
              <a:round/>
              <a:headEnd/>
              <a:tailEnd type="triangle" w="med" len="med"/>
            </a:ln>
            <a:effectLst/>
          </p:spPr>
          <p:txBody>
            <a:bodyPr/>
            <a:lstStyle/>
            <a:p>
              <a:endParaRPr lang="en-US"/>
            </a:p>
          </p:txBody>
        </p:sp>
        <p:sp>
          <p:nvSpPr>
            <p:cNvPr id="57" name="Line 107"/>
            <p:cNvSpPr>
              <a:spLocks noChangeShapeType="1"/>
            </p:cNvSpPr>
            <p:nvPr/>
          </p:nvSpPr>
          <p:spPr bwMode="auto">
            <a:xfrm>
              <a:off x="3984" y="3504"/>
              <a:ext cx="0" cy="96"/>
            </a:xfrm>
            <a:prstGeom prst="line">
              <a:avLst/>
            </a:prstGeom>
            <a:noFill/>
            <a:ln w="19050">
              <a:solidFill>
                <a:schemeClr val="tx1"/>
              </a:solidFill>
              <a:round/>
              <a:headEnd/>
              <a:tailEnd/>
            </a:ln>
            <a:effectLst/>
          </p:spPr>
          <p:txBody>
            <a:bodyPr/>
            <a:lstStyle/>
            <a:p>
              <a:endParaRPr lang="en-US"/>
            </a:p>
          </p:txBody>
        </p:sp>
        <p:sp>
          <p:nvSpPr>
            <p:cNvPr id="58" name="Line 108"/>
            <p:cNvSpPr>
              <a:spLocks noChangeShapeType="1"/>
            </p:cNvSpPr>
            <p:nvPr/>
          </p:nvSpPr>
          <p:spPr bwMode="auto">
            <a:xfrm flipH="1">
              <a:off x="3984" y="3552"/>
              <a:ext cx="192" cy="0"/>
            </a:xfrm>
            <a:prstGeom prst="line">
              <a:avLst/>
            </a:prstGeom>
            <a:noFill/>
            <a:ln w="19050">
              <a:solidFill>
                <a:schemeClr val="tx1"/>
              </a:solidFill>
              <a:round/>
              <a:headEnd/>
              <a:tailEnd type="triangle" w="med" len="med"/>
            </a:ln>
            <a:effectLst/>
          </p:spPr>
          <p:txBody>
            <a:bodyPr/>
            <a:lstStyle/>
            <a:p>
              <a:endParaRPr lang="en-US"/>
            </a:p>
          </p:txBody>
        </p:sp>
        <p:sp>
          <p:nvSpPr>
            <p:cNvPr id="59" name="Line 109"/>
            <p:cNvSpPr>
              <a:spLocks noChangeShapeType="1"/>
            </p:cNvSpPr>
            <p:nvPr/>
          </p:nvSpPr>
          <p:spPr bwMode="auto">
            <a:xfrm>
              <a:off x="4560" y="3072"/>
              <a:ext cx="0" cy="528"/>
            </a:xfrm>
            <a:prstGeom prst="line">
              <a:avLst/>
            </a:prstGeom>
            <a:noFill/>
            <a:ln w="19050">
              <a:solidFill>
                <a:schemeClr val="tx1"/>
              </a:solidFill>
              <a:round/>
              <a:headEnd/>
              <a:tailEnd/>
            </a:ln>
            <a:effectLst/>
          </p:spPr>
          <p:txBody>
            <a:bodyPr/>
            <a:lstStyle/>
            <a:p>
              <a:endParaRPr lang="en-US"/>
            </a:p>
          </p:txBody>
        </p:sp>
        <p:sp>
          <p:nvSpPr>
            <p:cNvPr id="60" name="Rectangle 110"/>
            <p:cNvSpPr>
              <a:spLocks noChangeArrowheads="1"/>
            </p:cNvSpPr>
            <p:nvPr/>
          </p:nvSpPr>
          <p:spPr bwMode="auto">
            <a:xfrm>
              <a:off x="4224" y="3468"/>
              <a:ext cx="73" cy="174"/>
            </a:xfrm>
            <a:prstGeom prst="rect">
              <a:avLst/>
            </a:prstGeom>
            <a:noFill/>
            <a:ln w="9525">
              <a:noFill/>
              <a:miter lim="800000"/>
              <a:headEnd/>
              <a:tailEnd/>
            </a:ln>
          </p:spPr>
          <p:txBody>
            <a:bodyPr wrap="none" lIns="0" tIns="0" rIns="0" bIns="0">
              <a:spAutoFit/>
            </a:bodyPr>
            <a:lstStyle/>
            <a:p>
              <a:r>
                <a:rPr lang="en-US" sz="1800" b="1">
                  <a:solidFill>
                    <a:srgbClr val="000000"/>
                  </a:solidFill>
                </a:rPr>
                <a:t>x</a:t>
              </a:r>
              <a:endParaRPr lang="en-US" sz="1800" b="1"/>
            </a:p>
          </p:txBody>
        </p:sp>
        <p:sp>
          <p:nvSpPr>
            <p:cNvPr id="61" name="Line 111"/>
            <p:cNvSpPr>
              <a:spLocks noChangeShapeType="1"/>
            </p:cNvSpPr>
            <p:nvPr/>
          </p:nvSpPr>
          <p:spPr bwMode="auto">
            <a:xfrm>
              <a:off x="4224" y="3504"/>
              <a:ext cx="96" cy="0"/>
            </a:xfrm>
            <a:prstGeom prst="line">
              <a:avLst/>
            </a:prstGeom>
            <a:noFill/>
            <a:ln w="19050">
              <a:solidFill>
                <a:srgbClr val="000000"/>
              </a:solidFill>
              <a:round/>
              <a:headEnd/>
              <a:tailEnd/>
            </a:ln>
          </p:spPr>
          <p:txBody>
            <a:bodyPr/>
            <a:lstStyle/>
            <a:p>
              <a:endParaRPr lang="en-US"/>
            </a:p>
          </p:txBody>
        </p:sp>
        <p:sp>
          <p:nvSpPr>
            <p:cNvPr id="62" name="Line 112"/>
            <p:cNvSpPr>
              <a:spLocks noChangeShapeType="1"/>
            </p:cNvSpPr>
            <p:nvPr/>
          </p:nvSpPr>
          <p:spPr bwMode="auto">
            <a:xfrm>
              <a:off x="4368" y="3552"/>
              <a:ext cx="192" cy="0"/>
            </a:xfrm>
            <a:prstGeom prst="line">
              <a:avLst/>
            </a:prstGeom>
            <a:noFill/>
            <a:ln w="19050">
              <a:solidFill>
                <a:schemeClr val="tx1"/>
              </a:solidFill>
              <a:round/>
              <a:headEnd/>
              <a:tailEnd type="triangle" w="med" len="med"/>
            </a:ln>
            <a:effectLst/>
          </p:spPr>
          <p:txBody>
            <a:bodyPr/>
            <a:lstStyle/>
            <a:p>
              <a:endParaRPr lang="en-US"/>
            </a:p>
          </p:txBody>
        </p:sp>
        <p:sp>
          <p:nvSpPr>
            <p:cNvPr id="63" name="Rectangle 113"/>
            <p:cNvSpPr>
              <a:spLocks noChangeArrowheads="1"/>
            </p:cNvSpPr>
            <p:nvPr/>
          </p:nvSpPr>
          <p:spPr bwMode="auto">
            <a:xfrm>
              <a:off x="528" y="2256"/>
              <a:ext cx="192" cy="209"/>
            </a:xfrm>
            <a:prstGeom prst="rect">
              <a:avLst/>
            </a:prstGeom>
            <a:noFill/>
            <a:ln w="9525">
              <a:noFill/>
              <a:miter lim="800000"/>
              <a:headEnd/>
              <a:tailEnd/>
            </a:ln>
          </p:spPr>
          <p:txBody>
            <a:bodyPr wrap="square" lIns="0" tIns="0" rIns="0" bIns="0">
              <a:spAutoFit/>
            </a:bodyPr>
            <a:lstStyle/>
            <a:p>
              <a:pPr>
                <a:lnSpc>
                  <a:spcPct val="120000"/>
                </a:lnSpc>
              </a:pPr>
              <a:r>
                <a:rPr lang="en-US" sz="1800" b="1" dirty="0">
                  <a:solidFill>
                    <a:schemeClr val="accent2"/>
                  </a:solidFill>
                </a:rPr>
                <a:t> y</a:t>
              </a:r>
              <a:endParaRPr lang="en-US" sz="1800" b="1" dirty="0"/>
            </a:p>
          </p:txBody>
        </p:sp>
        <p:sp>
          <p:nvSpPr>
            <p:cNvPr id="64" name="Rectangle 114"/>
            <p:cNvSpPr>
              <a:spLocks noChangeArrowheads="1"/>
            </p:cNvSpPr>
            <p:nvPr/>
          </p:nvSpPr>
          <p:spPr bwMode="auto">
            <a:xfrm>
              <a:off x="1824" y="3360"/>
              <a:ext cx="192" cy="209"/>
            </a:xfrm>
            <a:prstGeom prst="rect">
              <a:avLst/>
            </a:prstGeom>
            <a:noFill/>
            <a:ln w="9525">
              <a:noFill/>
              <a:miter lim="800000"/>
              <a:headEnd/>
              <a:tailEnd/>
            </a:ln>
          </p:spPr>
          <p:txBody>
            <a:bodyPr wrap="square" lIns="0" tIns="0" rIns="0" bIns="0">
              <a:spAutoFit/>
            </a:bodyPr>
            <a:lstStyle/>
            <a:p>
              <a:pPr>
                <a:lnSpc>
                  <a:spcPct val="120000"/>
                </a:lnSpc>
              </a:pPr>
              <a:r>
                <a:rPr lang="en-US" sz="1800" b="1">
                  <a:solidFill>
                    <a:schemeClr val="accent2"/>
                  </a:solidFill>
                </a:rPr>
                <a:t> x</a:t>
              </a:r>
              <a:endParaRPr lang="en-US" sz="1800" b="1"/>
            </a:p>
          </p:txBody>
        </p:sp>
        <p:sp>
          <p:nvSpPr>
            <p:cNvPr id="65" name="Rectangle 115"/>
            <p:cNvSpPr>
              <a:spLocks noChangeArrowheads="1"/>
            </p:cNvSpPr>
            <p:nvPr/>
          </p:nvSpPr>
          <p:spPr bwMode="auto">
            <a:xfrm>
              <a:off x="2208" y="2256"/>
              <a:ext cx="192" cy="209"/>
            </a:xfrm>
            <a:prstGeom prst="rect">
              <a:avLst/>
            </a:prstGeom>
            <a:noFill/>
            <a:ln w="9525">
              <a:noFill/>
              <a:miter lim="800000"/>
              <a:headEnd/>
              <a:tailEnd/>
            </a:ln>
          </p:spPr>
          <p:txBody>
            <a:bodyPr wrap="square" lIns="0" tIns="0" rIns="0" bIns="0">
              <a:spAutoFit/>
            </a:bodyPr>
            <a:lstStyle/>
            <a:p>
              <a:pPr>
                <a:lnSpc>
                  <a:spcPct val="120000"/>
                </a:lnSpc>
              </a:pPr>
              <a:r>
                <a:rPr lang="en-US" sz="1800" b="1">
                  <a:solidFill>
                    <a:schemeClr val="accent2"/>
                  </a:solidFill>
                </a:rPr>
                <a:t> y</a:t>
              </a:r>
              <a:endParaRPr lang="en-US" sz="1800" b="1"/>
            </a:p>
          </p:txBody>
        </p:sp>
        <p:sp>
          <p:nvSpPr>
            <p:cNvPr id="66" name="Rectangle 116"/>
            <p:cNvSpPr>
              <a:spLocks noChangeArrowheads="1"/>
            </p:cNvSpPr>
            <p:nvPr/>
          </p:nvSpPr>
          <p:spPr bwMode="auto">
            <a:xfrm>
              <a:off x="3504" y="3360"/>
              <a:ext cx="192" cy="209"/>
            </a:xfrm>
            <a:prstGeom prst="rect">
              <a:avLst/>
            </a:prstGeom>
            <a:noFill/>
            <a:ln w="9525">
              <a:noFill/>
              <a:miter lim="800000"/>
              <a:headEnd/>
              <a:tailEnd/>
            </a:ln>
          </p:spPr>
          <p:txBody>
            <a:bodyPr wrap="square" lIns="0" tIns="0" rIns="0" bIns="0">
              <a:spAutoFit/>
            </a:bodyPr>
            <a:lstStyle/>
            <a:p>
              <a:pPr>
                <a:lnSpc>
                  <a:spcPct val="120000"/>
                </a:lnSpc>
              </a:pPr>
              <a:r>
                <a:rPr lang="en-US" sz="1800" b="1">
                  <a:solidFill>
                    <a:schemeClr val="accent2"/>
                  </a:solidFill>
                </a:rPr>
                <a:t> x</a:t>
              </a:r>
              <a:endParaRPr lang="en-US" sz="1800" b="1"/>
            </a:p>
          </p:txBody>
        </p:sp>
        <p:sp>
          <p:nvSpPr>
            <p:cNvPr id="67" name="Rectangle 117"/>
            <p:cNvSpPr>
              <a:spLocks noChangeArrowheads="1"/>
            </p:cNvSpPr>
            <p:nvPr/>
          </p:nvSpPr>
          <p:spPr bwMode="auto">
            <a:xfrm>
              <a:off x="3936" y="2256"/>
              <a:ext cx="144" cy="209"/>
            </a:xfrm>
            <a:prstGeom prst="rect">
              <a:avLst/>
            </a:prstGeom>
            <a:noFill/>
            <a:ln w="9525">
              <a:noFill/>
              <a:miter lim="800000"/>
              <a:headEnd/>
              <a:tailEnd/>
            </a:ln>
          </p:spPr>
          <p:txBody>
            <a:bodyPr wrap="square" lIns="0" tIns="0" rIns="0" bIns="0">
              <a:spAutoFit/>
            </a:bodyPr>
            <a:lstStyle/>
            <a:p>
              <a:pPr>
                <a:lnSpc>
                  <a:spcPct val="120000"/>
                </a:lnSpc>
              </a:pPr>
              <a:r>
                <a:rPr lang="en-US" sz="1800" b="1" dirty="0">
                  <a:solidFill>
                    <a:schemeClr val="accent2"/>
                  </a:solidFill>
                </a:rPr>
                <a:t> y</a:t>
              </a:r>
              <a:endParaRPr lang="en-US" sz="1800" b="1" dirty="0"/>
            </a:p>
          </p:txBody>
        </p:sp>
        <p:sp>
          <p:nvSpPr>
            <p:cNvPr id="68" name="Rectangle 118"/>
            <p:cNvSpPr>
              <a:spLocks noChangeArrowheads="1"/>
            </p:cNvSpPr>
            <p:nvPr/>
          </p:nvSpPr>
          <p:spPr bwMode="auto">
            <a:xfrm>
              <a:off x="5232" y="3360"/>
              <a:ext cx="144" cy="209"/>
            </a:xfrm>
            <a:prstGeom prst="rect">
              <a:avLst/>
            </a:prstGeom>
            <a:noFill/>
            <a:ln w="9525">
              <a:noFill/>
              <a:miter lim="800000"/>
              <a:headEnd/>
              <a:tailEnd/>
            </a:ln>
          </p:spPr>
          <p:txBody>
            <a:bodyPr wrap="square" lIns="0" tIns="0" rIns="0" bIns="0">
              <a:spAutoFit/>
            </a:bodyPr>
            <a:lstStyle/>
            <a:p>
              <a:pPr>
                <a:lnSpc>
                  <a:spcPct val="120000"/>
                </a:lnSpc>
              </a:pPr>
              <a:r>
                <a:rPr lang="en-US" sz="1800" b="1">
                  <a:solidFill>
                    <a:schemeClr val="accent2"/>
                  </a:solidFill>
                </a:rPr>
                <a:t> x</a:t>
              </a:r>
              <a:endParaRPr lang="en-US" sz="1800" b="1"/>
            </a:p>
          </p:txBody>
        </p:sp>
      </p:grpSp>
      <p:sp>
        <p:nvSpPr>
          <p:cNvPr id="124" name="Text Box 7"/>
          <p:cNvSpPr txBox="1">
            <a:spLocks noChangeArrowheads="1"/>
          </p:cNvSpPr>
          <p:nvPr/>
        </p:nvSpPr>
        <p:spPr bwMode="auto">
          <a:xfrm>
            <a:off x="0" y="0"/>
            <a:ext cx="5638800" cy="52322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spcBef>
                <a:spcPct val="50000"/>
              </a:spcBef>
              <a:defRPr/>
            </a:pPr>
            <a:r>
              <a:rPr lang="en-US" sz="2800" b="1" dirty="0" smtClean="0">
                <a:solidFill>
                  <a:srgbClr val="C00000"/>
                </a:solidFill>
              </a:rPr>
              <a:t>Center of Gravity and Centroids</a:t>
            </a:r>
            <a:endParaRPr lang="en-US" sz="2800" dirty="0">
              <a:solidFill>
                <a:srgbClr val="C00000"/>
              </a:solidFill>
            </a:endParaRPr>
          </a:p>
        </p:txBody>
      </p:sp>
      <p:graphicFrame>
        <p:nvGraphicFramePr>
          <p:cNvPr id="125" name="Object 124"/>
          <p:cNvGraphicFramePr>
            <a:graphicFrameLocks noChangeAspect="1"/>
          </p:cNvGraphicFramePr>
          <p:nvPr/>
        </p:nvGraphicFramePr>
        <p:xfrm>
          <a:off x="6091238" y="5181600"/>
          <a:ext cx="2800350" cy="838200"/>
        </p:xfrm>
        <a:graphic>
          <a:graphicData uri="http://schemas.openxmlformats.org/presentationml/2006/ole">
            <mc:AlternateContent xmlns:mc="http://schemas.openxmlformats.org/markup-compatibility/2006">
              <mc:Choice xmlns:v="urn:schemas-microsoft-com:vml" Requires="v">
                <p:oleObj spid="_x0000_s72712" name="Equation" r:id="rId4" imgW="1523880" imgH="457200" progId="Equation.3">
                  <p:embed/>
                </p:oleObj>
              </mc:Choice>
              <mc:Fallback>
                <p:oleObj name="Equation" r:id="rId4" imgW="1523880" imgH="457200" progId="Equation.3">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1238" y="5181600"/>
                        <a:ext cx="280035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6" name="Rectangle 77"/>
          <p:cNvSpPr>
            <a:spLocks noChangeArrowheads="1"/>
          </p:cNvSpPr>
          <p:nvPr/>
        </p:nvSpPr>
        <p:spPr bwMode="auto">
          <a:xfrm>
            <a:off x="152400" y="5791200"/>
            <a:ext cx="860813" cy="307777"/>
          </a:xfrm>
          <a:prstGeom prst="rect">
            <a:avLst/>
          </a:prstGeom>
          <a:noFill/>
          <a:ln w="9525">
            <a:noFill/>
            <a:miter lim="800000"/>
            <a:headEnd/>
            <a:tailEnd/>
          </a:ln>
        </p:spPr>
        <p:txBody>
          <a:bodyPr wrap="none" lIns="0" tIns="0" rIns="0" bIns="0">
            <a:spAutoFit/>
          </a:bodyPr>
          <a:lstStyle/>
          <a:p>
            <a:r>
              <a:rPr lang="en-US" sz="2000" b="1" dirty="0" smtClean="0">
                <a:solidFill>
                  <a:srgbClr val="000000"/>
                </a:solidFill>
              </a:rPr>
              <a:t>volume</a:t>
            </a:r>
            <a:r>
              <a:rPr lang="en-US" sz="2000" b="1" dirty="0">
                <a:solidFill>
                  <a:srgbClr val="000000"/>
                </a:solidFill>
              </a:rPr>
              <a:t>.</a:t>
            </a:r>
            <a:endParaRPr lang="en-US" sz="3200" b="1" dirty="0"/>
          </a:p>
        </p:txBody>
      </p:sp>
      <p:sp>
        <p:nvSpPr>
          <p:cNvPr id="127" name="TextBox 126"/>
          <p:cNvSpPr txBox="1"/>
          <p:nvPr/>
        </p:nvSpPr>
        <p:spPr>
          <a:xfrm>
            <a:off x="6400800" y="3581400"/>
            <a:ext cx="388248" cy="430887"/>
          </a:xfrm>
          <a:prstGeom prst="rect">
            <a:avLst/>
          </a:prstGeom>
          <a:noFill/>
        </p:spPr>
        <p:txBody>
          <a:bodyPr wrap="none" rtlCol="0">
            <a:spAutoFit/>
          </a:bodyPr>
          <a:lstStyle/>
          <a:p>
            <a:r>
              <a:rPr lang="en-US" b="1" dirty="0" smtClean="0"/>
              <a:t>C</a:t>
            </a:r>
            <a:endParaRPr lang="en-US" b="1" dirty="0"/>
          </a:p>
        </p:txBody>
      </p:sp>
      <p:sp>
        <p:nvSpPr>
          <p:cNvPr id="128" name="TextBox 127"/>
          <p:cNvSpPr txBox="1"/>
          <p:nvPr/>
        </p:nvSpPr>
        <p:spPr>
          <a:xfrm>
            <a:off x="3810000" y="3581400"/>
            <a:ext cx="388248" cy="430887"/>
          </a:xfrm>
          <a:prstGeom prst="rect">
            <a:avLst/>
          </a:prstGeom>
          <a:noFill/>
        </p:spPr>
        <p:txBody>
          <a:bodyPr wrap="none" rtlCol="0">
            <a:spAutoFit/>
          </a:bodyPr>
          <a:lstStyle/>
          <a:p>
            <a:r>
              <a:rPr lang="en-US" b="1" dirty="0" smtClean="0"/>
              <a:t>C</a:t>
            </a:r>
            <a:endParaRPr lang="en-US" b="1" dirty="0"/>
          </a:p>
        </p:txBody>
      </p:sp>
      <p:sp>
        <p:nvSpPr>
          <p:cNvPr id="129" name="Slide Number Placeholder 128"/>
          <p:cNvSpPr>
            <a:spLocks noGrp="1"/>
          </p:cNvSpPr>
          <p:nvPr>
            <p:ph type="sldNum" sz="quarter" idx="12"/>
          </p:nvPr>
        </p:nvSpPr>
        <p:spPr/>
        <p:txBody>
          <a:bodyPr/>
          <a:lstStyle/>
          <a:p>
            <a:pPr>
              <a:defRPr/>
            </a:pPr>
            <a:fld id="{E3369872-AEB1-429A-A4D3-4A0A4C502CAA}" type="slidenum">
              <a:rPr lang="en-US" smtClean="0"/>
              <a:pPr>
                <a:defRPr/>
              </a:pPr>
              <a:t>5</a:t>
            </a:fld>
            <a:endParaRPr lang="en-US"/>
          </a:p>
        </p:txBody>
      </p:sp>
    </p:spTree>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5334000" cy="52322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spcBef>
                <a:spcPct val="50000"/>
              </a:spcBef>
              <a:defRPr/>
            </a:pPr>
            <a:r>
              <a:rPr lang="en-US" sz="2800" b="1" dirty="0" smtClean="0">
                <a:solidFill>
                  <a:srgbClr val="C00000"/>
                </a:solidFill>
              </a:rPr>
              <a:t>Concept of Center of Gravity, CG</a:t>
            </a:r>
            <a:endParaRPr lang="en-US" sz="2800" b="1" dirty="0">
              <a:solidFill>
                <a:srgbClr val="C00000"/>
              </a:solidFill>
            </a:endParaRPr>
          </a:p>
        </p:txBody>
      </p:sp>
      <p:sp>
        <p:nvSpPr>
          <p:cNvPr id="34827" name="Text Box 11"/>
          <p:cNvSpPr txBox="1">
            <a:spLocks noChangeArrowheads="1"/>
          </p:cNvSpPr>
          <p:nvPr/>
        </p:nvSpPr>
        <p:spPr bwMode="auto">
          <a:xfrm>
            <a:off x="3048000" y="838200"/>
            <a:ext cx="5410200" cy="1446213"/>
          </a:xfrm>
          <a:prstGeom prst="rect">
            <a:avLst/>
          </a:prstGeom>
          <a:noFill/>
          <a:ln w="9525">
            <a:noFill/>
            <a:miter lim="800000"/>
            <a:headEnd/>
            <a:tailEnd/>
          </a:ln>
        </p:spPr>
        <p:txBody>
          <a:bodyPr>
            <a:spAutoFit/>
          </a:bodyPr>
          <a:lstStyle/>
          <a:p>
            <a:r>
              <a:rPr lang="en-US"/>
              <a:t>A body is composed of an infinite number of</a:t>
            </a:r>
          </a:p>
          <a:p>
            <a:r>
              <a:rPr lang="en-US"/>
              <a:t>particles, and so if the body is located within a</a:t>
            </a:r>
          </a:p>
          <a:p>
            <a:r>
              <a:rPr lang="en-US"/>
              <a:t>gravitational field, then each of these particles will have a weight </a:t>
            </a:r>
            <a:r>
              <a:rPr lang="en-US" i="1"/>
              <a:t>dW</a:t>
            </a:r>
            <a:r>
              <a:rPr lang="en-US"/>
              <a:t>.</a:t>
            </a:r>
          </a:p>
        </p:txBody>
      </p:sp>
      <p:sp>
        <p:nvSpPr>
          <p:cNvPr id="34828" name="Text Box 12"/>
          <p:cNvSpPr txBox="1">
            <a:spLocks noChangeArrowheads="1"/>
          </p:cNvSpPr>
          <p:nvPr/>
        </p:nvSpPr>
        <p:spPr bwMode="auto">
          <a:xfrm>
            <a:off x="3048000" y="3659188"/>
            <a:ext cx="5562600" cy="1446212"/>
          </a:xfrm>
          <a:prstGeom prst="rect">
            <a:avLst/>
          </a:prstGeom>
          <a:noFill/>
          <a:ln w="9525">
            <a:noFill/>
            <a:miter lim="800000"/>
            <a:headEnd/>
            <a:tailEnd/>
          </a:ln>
        </p:spPr>
        <p:txBody>
          <a:bodyPr>
            <a:spAutoFit/>
          </a:bodyPr>
          <a:lstStyle/>
          <a:p>
            <a:pPr>
              <a:spcBef>
                <a:spcPct val="50000"/>
              </a:spcBef>
            </a:pPr>
            <a:r>
              <a:rPr lang="en-US" dirty="0"/>
              <a:t>From the definition of a resultant force, the sum of moments due to individual particle </a:t>
            </a:r>
            <a:r>
              <a:rPr lang="en-US" dirty="0" smtClean="0"/>
              <a:t>weight </a:t>
            </a:r>
            <a:r>
              <a:rPr lang="en-US" dirty="0"/>
              <a:t>about any point is the same as the moment due to the resultant weight located at G. </a:t>
            </a:r>
          </a:p>
        </p:txBody>
      </p:sp>
      <p:sp>
        <p:nvSpPr>
          <p:cNvPr id="34829" name="Text Box 13"/>
          <p:cNvSpPr txBox="1">
            <a:spLocks noChangeArrowheads="1"/>
          </p:cNvSpPr>
          <p:nvPr/>
        </p:nvSpPr>
        <p:spPr bwMode="auto">
          <a:xfrm>
            <a:off x="609600" y="6088062"/>
            <a:ext cx="7924800" cy="769938"/>
          </a:xfrm>
          <a:prstGeom prst="rect">
            <a:avLst/>
          </a:prstGeom>
          <a:noFill/>
          <a:ln w="9525">
            <a:noFill/>
            <a:miter lim="800000"/>
            <a:headEnd/>
            <a:tailEnd/>
          </a:ln>
        </p:spPr>
        <p:txBody>
          <a:bodyPr>
            <a:spAutoFit/>
          </a:bodyPr>
          <a:lstStyle/>
          <a:p>
            <a:pPr>
              <a:spcBef>
                <a:spcPct val="50000"/>
              </a:spcBef>
            </a:pPr>
            <a:r>
              <a:rPr lang="en-US" dirty="0"/>
              <a:t>Also, note that the sum of moments due to the individual particle’s weights about point G is equal to zero.</a:t>
            </a:r>
          </a:p>
        </p:txBody>
      </p:sp>
      <p:pic>
        <p:nvPicPr>
          <p:cNvPr id="6152" name="Picture 41" descr="C:\Documents and Settings\ALBERT\Desktop\Statics_09\Hibbeler_12th\IMAGES-FINAL_M09\fig09_01a.jpg"/>
          <p:cNvPicPr>
            <a:picLocks noChangeAspect="1" noChangeArrowheads="1"/>
          </p:cNvPicPr>
          <p:nvPr/>
        </p:nvPicPr>
        <p:blipFill>
          <a:blip r:embed="rId3" cstate="print"/>
          <a:srcRect b="17503"/>
          <a:stretch>
            <a:fillRect/>
          </a:stretch>
        </p:blipFill>
        <p:spPr bwMode="auto">
          <a:xfrm>
            <a:off x="0" y="609600"/>
            <a:ext cx="2895600" cy="2372687"/>
          </a:xfrm>
          <a:prstGeom prst="rect">
            <a:avLst/>
          </a:prstGeom>
          <a:noFill/>
          <a:ln w="9525">
            <a:noFill/>
            <a:miter lim="800000"/>
            <a:headEnd/>
            <a:tailEnd/>
          </a:ln>
        </p:spPr>
      </p:pic>
      <p:pic>
        <p:nvPicPr>
          <p:cNvPr id="6153" name="Picture 42" descr="C:\Documents and Settings\ALBERT\Desktop\Statics_09\Hibbeler_12th\IMAGES-FINAL_M09\fig09_01b.jpg"/>
          <p:cNvPicPr>
            <a:picLocks noChangeAspect="1" noChangeArrowheads="1"/>
          </p:cNvPicPr>
          <p:nvPr/>
        </p:nvPicPr>
        <p:blipFill>
          <a:blip r:embed="rId4" cstate="print"/>
          <a:srcRect b="18961"/>
          <a:stretch>
            <a:fillRect/>
          </a:stretch>
        </p:blipFill>
        <p:spPr bwMode="auto">
          <a:xfrm>
            <a:off x="0" y="3276600"/>
            <a:ext cx="2923309" cy="2438400"/>
          </a:xfrm>
          <a:prstGeom prst="rect">
            <a:avLst/>
          </a:prstGeom>
          <a:noFill/>
          <a:ln w="9525">
            <a:noFill/>
            <a:miter lim="800000"/>
            <a:headEnd/>
            <a:tailEnd/>
          </a:ln>
        </p:spPr>
      </p:pic>
      <p:sp>
        <p:nvSpPr>
          <p:cNvPr id="32" name="Text Box 11"/>
          <p:cNvSpPr txBox="1">
            <a:spLocks noChangeArrowheads="1"/>
          </p:cNvSpPr>
          <p:nvPr/>
        </p:nvSpPr>
        <p:spPr bwMode="auto">
          <a:xfrm>
            <a:off x="3048000" y="2473325"/>
            <a:ext cx="5638800" cy="1108075"/>
          </a:xfrm>
          <a:prstGeom prst="rect">
            <a:avLst/>
          </a:prstGeom>
          <a:noFill/>
          <a:ln w="9525">
            <a:noFill/>
            <a:miter lim="800000"/>
            <a:headEnd/>
            <a:tailEnd/>
          </a:ln>
        </p:spPr>
        <p:txBody>
          <a:bodyPr>
            <a:spAutoFit/>
          </a:bodyPr>
          <a:lstStyle/>
          <a:p>
            <a:pPr>
              <a:spcBef>
                <a:spcPct val="50000"/>
              </a:spcBef>
            </a:pPr>
            <a:r>
              <a:rPr lang="en-US"/>
              <a:t>The </a:t>
            </a:r>
            <a:r>
              <a:rPr lang="en-US" b="1" u="sng">
                <a:solidFill>
                  <a:schemeClr val="hlink"/>
                </a:solidFill>
              </a:rPr>
              <a:t>center of gravity (CG)</a:t>
            </a:r>
            <a:r>
              <a:rPr lang="en-US"/>
              <a:t> is a point, often shown as G, which locates the resultant weight of a system of particles or a solid body.</a:t>
            </a:r>
          </a:p>
        </p:txBody>
      </p:sp>
      <p:sp>
        <p:nvSpPr>
          <p:cNvPr id="9" name="Slide Number Placeholder 8"/>
          <p:cNvSpPr>
            <a:spLocks noGrp="1"/>
          </p:cNvSpPr>
          <p:nvPr>
            <p:ph type="sldNum" sz="quarter" idx="12"/>
          </p:nvPr>
        </p:nvSpPr>
        <p:spPr/>
        <p:txBody>
          <a:bodyPr/>
          <a:lstStyle/>
          <a:p>
            <a:pPr>
              <a:defRPr/>
            </a:pPr>
            <a:fld id="{E3369872-AEB1-429A-A4D3-4A0A4C502CAA}" type="slidenum">
              <a:rPr lang="en-US" smtClean="0"/>
              <a:pPr>
                <a:defRPr/>
              </a:pPr>
              <a:t>6</a:t>
            </a:fld>
            <a:endParaRPr lang="en-US"/>
          </a:p>
        </p:txBody>
      </p:sp>
    </p:spTree>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0"/>
            <a:ext cx="7543800" cy="52322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spcBef>
                <a:spcPct val="50000"/>
              </a:spcBef>
              <a:defRPr/>
            </a:pPr>
            <a:r>
              <a:rPr lang="en-US" sz="2800" b="1" dirty="0" smtClean="0">
                <a:solidFill>
                  <a:srgbClr val="C00000"/>
                </a:solidFill>
              </a:rPr>
              <a:t>Concept of Center of Gravity, </a:t>
            </a:r>
            <a:r>
              <a:rPr lang="en-US" sz="2800" b="1" dirty="0">
                <a:solidFill>
                  <a:srgbClr val="C00000"/>
                </a:solidFill>
              </a:rPr>
              <a:t>CG </a:t>
            </a:r>
            <a:r>
              <a:rPr lang="en-US" sz="2800" dirty="0">
                <a:solidFill>
                  <a:srgbClr val="C00000"/>
                </a:solidFill>
              </a:rPr>
              <a:t>(continued)</a:t>
            </a:r>
          </a:p>
        </p:txBody>
      </p:sp>
      <p:pic>
        <p:nvPicPr>
          <p:cNvPr id="7177" name="Picture 41" descr="C:\Documents and Settings\ALBERT\Desktop\Statics_09\Hibbeler_12th\IMAGES-FINAL_M09\fig09_01a.jpg"/>
          <p:cNvPicPr>
            <a:picLocks noChangeAspect="1" noChangeArrowheads="1"/>
          </p:cNvPicPr>
          <p:nvPr/>
        </p:nvPicPr>
        <p:blipFill>
          <a:blip r:embed="rId3" cstate="print"/>
          <a:srcRect b="17503"/>
          <a:stretch>
            <a:fillRect/>
          </a:stretch>
        </p:blipFill>
        <p:spPr bwMode="auto">
          <a:xfrm>
            <a:off x="-1" y="609600"/>
            <a:ext cx="2603821" cy="2133600"/>
          </a:xfrm>
          <a:prstGeom prst="rect">
            <a:avLst/>
          </a:prstGeom>
          <a:noFill/>
          <a:ln w="9525">
            <a:noFill/>
            <a:miter lim="800000"/>
            <a:headEnd/>
            <a:tailEnd/>
          </a:ln>
        </p:spPr>
      </p:pic>
      <p:pic>
        <p:nvPicPr>
          <p:cNvPr id="7178" name="Picture 42" descr="C:\Documents and Settings\ALBERT\Desktop\Statics_09\Hibbeler_12th\IMAGES-FINAL_M09\fig09_01b.jpg"/>
          <p:cNvPicPr>
            <a:picLocks noChangeAspect="1" noChangeArrowheads="1"/>
          </p:cNvPicPr>
          <p:nvPr/>
        </p:nvPicPr>
        <p:blipFill>
          <a:blip r:embed="rId4" cstate="print"/>
          <a:srcRect b="18961"/>
          <a:stretch>
            <a:fillRect/>
          </a:stretch>
        </p:blipFill>
        <p:spPr bwMode="auto">
          <a:xfrm>
            <a:off x="0" y="2895600"/>
            <a:ext cx="2009775" cy="1676400"/>
          </a:xfrm>
          <a:prstGeom prst="rect">
            <a:avLst/>
          </a:prstGeom>
          <a:noFill/>
          <a:ln w="9525">
            <a:noFill/>
            <a:miter lim="800000"/>
            <a:headEnd/>
            <a:tailEnd/>
          </a:ln>
        </p:spPr>
      </p:pic>
      <p:sp>
        <p:nvSpPr>
          <p:cNvPr id="7179" name="TextBox 32"/>
          <p:cNvSpPr txBox="1">
            <a:spLocks noChangeArrowheads="1"/>
          </p:cNvSpPr>
          <p:nvPr/>
        </p:nvSpPr>
        <p:spPr bwMode="auto">
          <a:xfrm>
            <a:off x="3048000" y="685800"/>
            <a:ext cx="5867400" cy="1784350"/>
          </a:xfrm>
          <a:prstGeom prst="rect">
            <a:avLst/>
          </a:prstGeom>
          <a:noFill/>
          <a:ln w="9525">
            <a:noFill/>
            <a:miter lim="800000"/>
            <a:headEnd/>
            <a:tailEnd/>
          </a:ln>
        </p:spPr>
        <p:txBody>
          <a:bodyPr>
            <a:spAutoFit/>
          </a:bodyPr>
          <a:lstStyle/>
          <a:p>
            <a:r>
              <a:rPr lang="en-US" dirty="0"/>
              <a:t>The location of the center of gravity, measured from the y axis, is determined by equating the moment of W about the y axis to the sum of the moments of the weights of the particles about this same axis. </a:t>
            </a:r>
          </a:p>
        </p:txBody>
      </p:sp>
      <p:sp>
        <p:nvSpPr>
          <p:cNvPr id="7180" name="Text Box 69"/>
          <p:cNvSpPr txBox="1">
            <a:spLocks noChangeArrowheads="1"/>
          </p:cNvSpPr>
          <p:nvPr/>
        </p:nvSpPr>
        <p:spPr bwMode="auto">
          <a:xfrm>
            <a:off x="5867400" y="2667000"/>
            <a:ext cx="425450" cy="457200"/>
          </a:xfrm>
          <a:prstGeom prst="rect">
            <a:avLst/>
          </a:prstGeom>
          <a:noFill/>
          <a:ln w="9525">
            <a:noFill/>
            <a:miter lim="800000"/>
            <a:headEnd/>
            <a:tailEnd/>
          </a:ln>
        </p:spPr>
        <p:txBody>
          <a:bodyPr wrap="none">
            <a:spAutoFit/>
          </a:bodyPr>
          <a:lstStyle/>
          <a:p>
            <a:r>
              <a:rPr lang="en-US" sz="2400"/>
              <a:t> ~</a:t>
            </a:r>
          </a:p>
        </p:txBody>
      </p:sp>
      <p:sp>
        <p:nvSpPr>
          <p:cNvPr id="7181" name="Text Box 69"/>
          <p:cNvSpPr txBox="1">
            <a:spLocks noChangeArrowheads="1"/>
          </p:cNvSpPr>
          <p:nvPr/>
        </p:nvSpPr>
        <p:spPr bwMode="auto">
          <a:xfrm>
            <a:off x="6096000" y="2667000"/>
            <a:ext cx="425450" cy="457200"/>
          </a:xfrm>
          <a:prstGeom prst="rect">
            <a:avLst/>
          </a:prstGeom>
          <a:noFill/>
          <a:ln w="9525">
            <a:noFill/>
            <a:miter lim="800000"/>
            <a:headEnd/>
            <a:tailEnd/>
          </a:ln>
        </p:spPr>
        <p:txBody>
          <a:bodyPr wrap="none">
            <a:spAutoFit/>
          </a:bodyPr>
          <a:lstStyle/>
          <a:p>
            <a:r>
              <a:rPr lang="en-US" sz="2400"/>
              <a:t> ~</a:t>
            </a:r>
          </a:p>
        </p:txBody>
      </p:sp>
      <p:sp>
        <p:nvSpPr>
          <p:cNvPr id="7182" name="Text Box 69"/>
          <p:cNvSpPr txBox="1">
            <a:spLocks noChangeArrowheads="1"/>
          </p:cNvSpPr>
          <p:nvPr/>
        </p:nvSpPr>
        <p:spPr bwMode="auto">
          <a:xfrm>
            <a:off x="6280150" y="2667000"/>
            <a:ext cx="425450" cy="457200"/>
          </a:xfrm>
          <a:prstGeom prst="rect">
            <a:avLst/>
          </a:prstGeom>
          <a:noFill/>
          <a:ln w="9525">
            <a:noFill/>
            <a:miter lim="800000"/>
            <a:headEnd/>
            <a:tailEnd/>
          </a:ln>
        </p:spPr>
        <p:txBody>
          <a:bodyPr wrap="none">
            <a:spAutoFit/>
          </a:bodyPr>
          <a:lstStyle/>
          <a:p>
            <a:r>
              <a:rPr lang="en-US" sz="2400"/>
              <a:t> ~</a:t>
            </a:r>
          </a:p>
        </p:txBody>
      </p:sp>
      <p:grpSp>
        <p:nvGrpSpPr>
          <p:cNvPr id="7183" name="Group 39"/>
          <p:cNvGrpSpPr>
            <a:grpSpLocks/>
          </p:cNvGrpSpPr>
          <p:nvPr/>
        </p:nvGrpSpPr>
        <p:grpSpPr bwMode="auto">
          <a:xfrm>
            <a:off x="4495800" y="3048000"/>
            <a:ext cx="1757363" cy="684213"/>
            <a:chOff x="4857045" y="3174999"/>
            <a:chExt cx="1757731" cy="684888"/>
          </a:xfrm>
        </p:grpSpPr>
        <p:sp>
          <p:nvSpPr>
            <p:cNvPr id="7194" name="Rectangle 36"/>
            <p:cNvSpPr>
              <a:spLocks noChangeArrowheads="1"/>
            </p:cNvSpPr>
            <p:nvPr/>
          </p:nvSpPr>
          <p:spPr bwMode="auto">
            <a:xfrm>
              <a:off x="4876800" y="3429000"/>
              <a:ext cx="1737976" cy="430887"/>
            </a:xfrm>
            <a:prstGeom prst="rect">
              <a:avLst/>
            </a:prstGeom>
            <a:noFill/>
            <a:ln w="9525">
              <a:noFill/>
              <a:miter lim="800000"/>
              <a:headEnd/>
              <a:tailEnd/>
            </a:ln>
          </p:spPr>
          <p:txBody>
            <a:bodyPr wrap="none">
              <a:spAutoFit/>
            </a:bodyPr>
            <a:lstStyle/>
            <a:p>
              <a:r>
                <a:rPr lang="en-US" i="1"/>
                <a:t> x W = </a:t>
              </a:r>
              <a:r>
                <a:rPr lang="en-US" i="1">
                  <a:sym typeface="Symbol" pitchFamily="18" charset="2"/>
                </a:rPr>
                <a:t> x dW</a:t>
              </a:r>
              <a:endParaRPr lang="en-US"/>
            </a:p>
          </p:txBody>
        </p:sp>
        <p:sp>
          <p:nvSpPr>
            <p:cNvPr id="7195" name="Text Box 69"/>
            <p:cNvSpPr txBox="1">
              <a:spLocks noChangeArrowheads="1"/>
            </p:cNvSpPr>
            <p:nvPr/>
          </p:nvSpPr>
          <p:spPr bwMode="auto">
            <a:xfrm>
              <a:off x="5754510" y="3310467"/>
              <a:ext cx="428322" cy="461665"/>
            </a:xfrm>
            <a:prstGeom prst="rect">
              <a:avLst/>
            </a:prstGeom>
            <a:noFill/>
            <a:ln w="9525">
              <a:noFill/>
              <a:miter lim="800000"/>
              <a:headEnd/>
              <a:tailEnd/>
            </a:ln>
          </p:spPr>
          <p:txBody>
            <a:bodyPr wrap="none">
              <a:spAutoFit/>
            </a:bodyPr>
            <a:lstStyle/>
            <a:p>
              <a:r>
                <a:rPr lang="en-US" sz="2400"/>
                <a:t> ~</a:t>
              </a:r>
            </a:p>
          </p:txBody>
        </p:sp>
        <p:sp>
          <p:nvSpPr>
            <p:cNvPr id="7196" name="Text Box 69"/>
            <p:cNvSpPr txBox="1">
              <a:spLocks noChangeArrowheads="1"/>
            </p:cNvSpPr>
            <p:nvPr/>
          </p:nvSpPr>
          <p:spPr bwMode="auto">
            <a:xfrm>
              <a:off x="4857045" y="3174999"/>
              <a:ext cx="415498" cy="461665"/>
            </a:xfrm>
            <a:prstGeom prst="rect">
              <a:avLst/>
            </a:prstGeom>
            <a:noFill/>
            <a:ln w="9525">
              <a:noFill/>
              <a:miter lim="800000"/>
              <a:headEnd/>
              <a:tailEnd/>
            </a:ln>
          </p:spPr>
          <p:txBody>
            <a:bodyPr wrap="none">
              <a:spAutoFit/>
            </a:bodyPr>
            <a:lstStyle/>
            <a:p>
              <a:r>
                <a:rPr lang="en-US" sz="2400"/>
                <a:t> _</a:t>
              </a:r>
            </a:p>
          </p:txBody>
        </p:sp>
      </p:grpSp>
      <p:sp>
        <p:nvSpPr>
          <p:cNvPr id="7184" name="Rectangle 40"/>
          <p:cNvSpPr>
            <a:spLocks noChangeArrowheads="1"/>
          </p:cNvSpPr>
          <p:nvPr/>
        </p:nvSpPr>
        <p:spPr bwMode="auto">
          <a:xfrm>
            <a:off x="3048000" y="2851150"/>
            <a:ext cx="4432300" cy="430213"/>
          </a:xfrm>
          <a:prstGeom prst="rect">
            <a:avLst/>
          </a:prstGeom>
          <a:noFill/>
          <a:ln w="9525">
            <a:noFill/>
            <a:miter lim="800000"/>
            <a:headEnd/>
            <a:tailEnd/>
          </a:ln>
        </p:spPr>
        <p:txBody>
          <a:bodyPr wrap="none">
            <a:spAutoFit/>
          </a:bodyPr>
          <a:lstStyle/>
          <a:p>
            <a:r>
              <a:rPr lang="en-US" dirty="0"/>
              <a:t>If </a:t>
            </a:r>
            <a:r>
              <a:rPr lang="en-US" i="1" dirty="0" err="1"/>
              <a:t>dW</a:t>
            </a:r>
            <a:r>
              <a:rPr lang="en-US" i="1" dirty="0"/>
              <a:t> </a:t>
            </a:r>
            <a:r>
              <a:rPr lang="en-US" dirty="0"/>
              <a:t>is located at point </a:t>
            </a:r>
            <a:r>
              <a:rPr lang="en-US" i="1" dirty="0"/>
              <a:t>(x, y, z), </a:t>
            </a:r>
            <a:r>
              <a:rPr lang="en-US" dirty="0"/>
              <a:t>then</a:t>
            </a:r>
          </a:p>
        </p:txBody>
      </p:sp>
      <p:sp>
        <p:nvSpPr>
          <p:cNvPr id="7185" name="Rectangle 41"/>
          <p:cNvSpPr>
            <a:spLocks noChangeArrowheads="1"/>
          </p:cNvSpPr>
          <p:nvPr/>
        </p:nvSpPr>
        <p:spPr bwMode="auto">
          <a:xfrm>
            <a:off x="3124200" y="3962400"/>
            <a:ext cx="1358900" cy="430213"/>
          </a:xfrm>
          <a:prstGeom prst="rect">
            <a:avLst/>
          </a:prstGeom>
          <a:noFill/>
          <a:ln w="9525">
            <a:noFill/>
            <a:miter lim="800000"/>
            <a:headEnd/>
            <a:tailEnd/>
          </a:ln>
        </p:spPr>
        <p:txBody>
          <a:bodyPr wrap="none">
            <a:spAutoFit/>
          </a:bodyPr>
          <a:lstStyle/>
          <a:p>
            <a:r>
              <a:rPr lang="en-US"/>
              <a:t>Similarly, </a:t>
            </a:r>
          </a:p>
        </p:txBody>
      </p:sp>
      <p:grpSp>
        <p:nvGrpSpPr>
          <p:cNvPr id="7186" name="Group 42"/>
          <p:cNvGrpSpPr>
            <a:grpSpLocks/>
          </p:cNvGrpSpPr>
          <p:nvPr/>
        </p:nvGrpSpPr>
        <p:grpSpPr bwMode="auto">
          <a:xfrm>
            <a:off x="4419600" y="3733800"/>
            <a:ext cx="1757363" cy="684213"/>
            <a:chOff x="4857045" y="3174999"/>
            <a:chExt cx="1757731" cy="684888"/>
          </a:xfrm>
        </p:grpSpPr>
        <p:sp>
          <p:nvSpPr>
            <p:cNvPr id="7191" name="Rectangle 43"/>
            <p:cNvSpPr>
              <a:spLocks noChangeArrowheads="1"/>
            </p:cNvSpPr>
            <p:nvPr/>
          </p:nvSpPr>
          <p:spPr bwMode="auto">
            <a:xfrm>
              <a:off x="4876800" y="3429000"/>
              <a:ext cx="1737976" cy="430887"/>
            </a:xfrm>
            <a:prstGeom prst="rect">
              <a:avLst/>
            </a:prstGeom>
            <a:noFill/>
            <a:ln w="9525">
              <a:noFill/>
              <a:miter lim="800000"/>
              <a:headEnd/>
              <a:tailEnd/>
            </a:ln>
          </p:spPr>
          <p:txBody>
            <a:bodyPr wrap="none">
              <a:spAutoFit/>
            </a:bodyPr>
            <a:lstStyle/>
            <a:p>
              <a:r>
                <a:rPr lang="en-US" i="1"/>
                <a:t> y W = </a:t>
              </a:r>
              <a:r>
                <a:rPr lang="en-US" i="1">
                  <a:sym typeface="Symbol" pitchFamily="18" charset="2"/>
                </a:rPr>
                <a:t> y dW</a:t>
              </a:r>
              <a:endParaRPr lang="en-US"/>
            </a:p>
          </p:txBody>
        </p:sp>
        <p:sp>
          <p:nvSpPr>
            <p:cNvPr id="7192" name="Text Box 69"/>
            <p:cNvSpPr txBox="1">
              <a:spLocks noChangeArrowheads="1"/>
            </p:cNvSpPr>
            <p:nvPr/>
          </p:nvSpPr>
          <p:spPr bwMode="auto">
            <a:xfrm>
              <a:off x="5754510" y="3310467"/>
              <a:ext cx="428322" cy="461665"/>
            </a:xfrm>
            <a:prstGeom prst="rect">
              <a:avLst/>
            </a:prstGeom>
            <a:noFill/>
            <a:ln w="9525">
              <a:noFill/>
              <a:miter lim="800000"/>
              <a:headEnd/>
              <a:tailEnd/>
            </a:ln>
          </p:spPr>
          <p:txBody>
            <a:bodyPr wrap="none">
              <a:spAutoFit/>
            </a:bodyPr>
            <a:lstStyle/>
            <a:p>
              <a:r>
                <a:rPr lang="en-US" sz="2400"/>
                <a:t> ~</a:t>
              </a:r>
            </a:p>
          </p:txBody>
        </p:sp>
        <p:sp>
          <p:nvSpPr>
            <p:cNvPr id="7193" name="Text Box 69"/>
            <p:cNvSpPr txBox="1">
              <a:spLocks noChangeArrowheads="1"/>
            </p:cNvSpPr>
            <p:nvPr/>
          </p:nvSpPr>
          <p:spPr bwMode="auto">
            <a:xfrm>
              <a:off x="4857045" y="3174999"/>
              <a:ext cx="415498" cy="461665"/>
            </a:xfrm>
            <a:prstGeom prst="rect">
              <a:avLst/>
            </a:prstGeom>
            <a:noFill/>
            <a:ln w="9525">
              <a:noFill/>
              <a:miter lim="800000"/>
              <a:headEnd/>
              <a:tailEnd/>
            </a:ln>
          </p:spPr>
          <p:txBody>
            <a:bodyPr wrap="none">
              <a:spAutoFit/>
            </a:bodyPr>
            <a:lstStyle/>
            <a:p>
              <a:r>
                <a:rPr lang="en-US" sz="2400"/>
                <a:t> _</a:t>
              </a:r>
            </a:p>
          </p:txBody>
        </p:sp>
      </p:grpSp>
      <p:grpSp>
        <p:nvGrpSpPr>
          <p:cNvPr id="7187" name="Group 46"/>
          <p:cNvGrpSpPr>
            <a:grpSpLocks/>
          </p:cNvGrpSpPr>
          <p:nvPr/>
        </p:nvGrpSpPr>
        <p:grpSpPr bwMode="auto">
          <a:xfrm>
            <a:off x="6457950" y="3722688"/>
            <a:ext cx="1725613" cy="685800"/>
            <a:chOff x="4857045" y="3174999"/>
            <a:chExt cx="1725671" cy="684888"/>
          </a:xfrm>
        </p:grpSpPr>
        <p:sp>
          <p:nvSpPr>
            <p:cNvPr id="7188" name="Rectangle 47"/>
            <p:cNvSpPr>
              <a:spLocks noChangeArrowheads="1"/>
            </p:cNvSpPr>
            <p:nvPr/>
          </p:nvSpPr>
          <p:spPr bwMode="auto">
            <a:xfrm>
              <a:off x="4876800" y="3429000"/>
              <a:ext cx="1705916" cy="430887"/>
            </a:xfrm>
            <a:prstGeom prst="rect">
              <a:avLst/>
            </a:prstGeom>
            <a:noFill/>
            <a:ln w="9525">
              <a:noFill/>
              <a:miter lim="800000"/>
              <a:headEnd/>
              <a:tailEnd/>
            </a:ln>
          </p:spPr>
          <p:txBody>
            <a:bodyPr wrap="none">
              <a:spAutoFit/>
            </a:bodyPr>
            <a:lstStyle/>
            <a:p>
              <a:r>
                <a:rPr lang="en-US" i="1"/>
                <a:t> z W = </a:t>
              </a:r>
              <a:r>
                <a:rPr lang="en-US" i="1">
                  <a:sym typeface="Symbol" pitchFamily="18" charset="2"/>
                </a:rPr>
                <a:t> z dW</a:t>
              </a:r>
              <a:endParaRPr lang="en-US"/>
            </a:p>
          </p:txBody>
        </p:sp>
        <p:sp>
          <p:nvSpPr>
            <p:cNvPr id="7189" name="Text Box 69"/>
            <p:cNvSpPr txBox="1">
              <a:spLocks noChangeArrowheads="1"/>
            </p:cNvSpPr>
            <p:nvPr/>
          </p:nvSpPr>
          <p:spPr bwMode="auto">
            <a:xfrm>
              <a:off x="5754510" y="3310467"/>
              <a:ext cx="428322" cy="461665"/>
            </a:xfrm>
            <a:prstGeom prst="rect">
              <a:avLst/>
            </a:prstGeom>
            <a:noFill/>
            <a:ln w="9525">
              <a:noFill/>
              <a:miter lim="800000"/>
              <a:headEnd/>
              <a:tailEnd/>
            </a:ln>
          </p:spPr>
          <p:txBody>
            <a:bodyPr wrap="none">
              <a:spAutoFit/>
            </a:bodyPr>
            <a:lstStyle/>
            <a:p>
              <a:r>
                <a:rPr lang="en-US" sz="2400"/>
                <a:t> ~</a:t>
              </a:r>
            </a:p>
          </p:txBody>
        </p:sp>
        <p:sp>
          <p:nvSpPr>
            <p:cNvPr id="7190" name="Text Box 69"/>
            <p:cNvSpPr txBox="1">
              <a:spLocks noChangeArrowheads="1"/>
            </p:cNvSpPr>
            <p:nvPr/>
          </p:nvSpPr>
          <p:spPr bwMode="auto">
            <a:xfrm>
              <a:off x="4857045" y="3174999"/>
              <a:ext cx="415498" cy="461665"/>
            </a:xfrm>
            <a:prstGeom prst="rect">
              <a:avLst/>
            </a:prstGeom>
            <a:noFill/>
            <a:ln w="9525">
              <a:noFill/>
              <a:miter lim="800000"/>
              <a:headEnd/>
              <a:tailEnd/>
            </a:ln>
          </p:spPr>
          <p:txBody>
            <a:bodyPr wrap="none">
              <a:spAutoFit/>
            </a:bodyPr>
            <a:lstStyle/>
            <a:p>
              <a:r>
                <a:rPr lang="en-US" sz="2400"/>
                <a:t> _</a:t>
              </a:r>
            </a:p>
          </p:txBody>
        </p:sp>
      </p:grpSp>
      <p:sp>
        <p:nvSpPr>
          <p:cNvPr id="7175" name="Text Box 14"/>
          <p:cNvSpPr txBox="1">
            <a:spLocks noChangeArrowheads="1"/>
          </p:cNvSpPr>
          <p:nvPr/>
        </p:nvSpPr>
        <p:spPr bwMode="auto">
          <a:xfrm>
            <a:off x="228600" y="4800600"/>
            <a:ext cx="8077200" cy="769938"/>
          </a:xfrm>
          <a:prstGeom prst="rect">
            <a:avLst/>
          </a:prstGeom>
          <a:noFill/>
          <a:ln w="9525">
            <a:noFill/>
            <a:miter lim="800000"/>
            <a:headEnd/>
            <a:tailEnd/>
          </a:ln>
        </p:spPr>
        <p:txBody>
          <a:bodyPr>
            <a:spAutoFit/>
          </a:bodyPr>
          <a:lstStyle/>
          <a:p>
            <a:r>
              <a:rPr lang="en-US" dirty="0"/>
              <a:t>Therefore, the location of the center of gravity G with respect to the x, </a:t>
            </a:r>
            <a:r>
              <a:rPr lang="en-US" dirty="0" smtClean="0"/>
              <a:t>y, and z </a:t>
            </a:r>
            <a:r>
              <a:rPr lang="en-US" dirty="0"/>
              <a:t>axes becomes</a:t>
            </a:r>
          </a:p>
        </p:txBody>
      </p:sp>
      <p:pic>
        <p:nvPicPr>
          <p:cNvPr id="7176" name="Picture 43"/>
          <p:cNvPicPr>
            <a:picLocks noChangeAspect="1" noChangeArrowheads="1"/>
          </p:cNvPicPr>
          <p:nvPr/>
        </p:nvPicPr>
        <p:blipFill>
          <a:blip r:embed="rId5" cstate="print"/>
          <a:srcRect/>
          <a:stretch>
            <a:fillRect/>
          </a:stretch>
        </p:blipFill>
        <p:spPr bwMode="auto">
          <a:xfrm>
            <a:off x="2971800" y="5410200"/>
            <a:ext cx="4970339" cy="1447800"/>
          </a:xfrm>
          <a:prstGeom prst="rect">
            <a:avLst/>
          </a:prstGeom>
          <a:noFill/>
          <a:ln w="9525">
            <a:noFill/>
            <a:miter lim="800000"/>
            <a:headEnd/>
            <a:tailEnd/>
          </a:ln>
        </p:spPr>
      </p:pic>
      <p:sp>
        <p:nvSpPr>
          <p:cNvPr id="27" name="Slide Number Placeholder 26"/>
          <p:cNvSpPr>
            <a:spLocks noGrp="1"/>
          </p:cNvSpPr>
          <p:nvPr>
            <p:ph type="sldNum" sz="quarter" idx="12"/>
          </p:nvPr>
        </p:nvSpPr>
        <p:spPr/>
        <p:txBody>
          <a:bodyPr/>
          <a:lstStyle/>
          <a:p>
            <a:pPr>
              <a:defRPr/>
            </a:pPr>
            <a:fld id="{E3369872-AEB1-429A-A4D3-4A0A4C502CAA}" type="slidenum">
              <a:rPr lang="en-US" smtClean="0"/>
              <a:pPr>
                <a:defRPr/>
              </a:pPr>
              <a:t>7</a:t>
            </a:fld>
            <a:endParaRPr lang="en-US"/>
          </a:p>
        </p:txBody>
      </p:sp>
    </p:spTree>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0" y="0"/>
            <a:ext cx="6019800" cy="52322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spcBef>
                <a:spcPct val="50000"/>
              </a:spcBef>
              <a:defRPr/>
            </a:pPr>
            <a:r>
              <a:rPr lang="en-US" sz="2800" b="1" dirty="0" smtClean="0">
                <a:solidFill>
                  <a:srgbClr val="C00000"/>
                </a:solidFill>
              </a:rPr>
              <a:t>Center of Mass and Centroid of a Body</a:t>
            </a:r>
            <a:endParaRPr lang="en-US" sz="2800" b="1" dirty="0">
              <a:solidFill>
                <a:srgbClr val="C00000"/>
              </a:solidFill>
            </a:endParaRPr>
          </a:p>
        </p:txBody>
      </p:sp>
      <p:sp>
        <p:nvSpPr>
          <p:cNvPr id="8201" name="Text Box 20"/>
          <p:cNvSpPr txBox="1">
            <a:spLocks noChangeArrowheads="1"/>
          </p:cNvSpPr>
          <p:nvPr/>
        </p:nvSpPr>
        <p:spPr bwMode="auto">
          <a:xfrm>
            <a:off x="762000" y="2209800"/>
            <a:ext cx="8077200" cy="830263"/>
          </a:xfrm>
          <a:prstGeom prst="rect">
            <a:avLst/>
          </a:prstGeom>
          <a:noFill/>
          <a:ln w="9525">
            <a:noFill/>
            <a:miter lim="800000"/>
            <a:headEnd/>
            <a:tailEnd/>
          </a:ln>
        </p:spPr>
        <p:txBody>
          <a:bodyPr>
            <a:spAutoFit/>
          </a:bodyPr>
          <a:lstStyle/>
          <a:p>
            <a:pPr>
              <a:spcBef>
                <a:spcPct val="50000"/>
              </a:spcBef>
            </a:pPr>
            <a:r>
              <a:rPr lang="en-US" sz="2400" dirty="0"/>
              <a:t>By replacing the W with a m in these equations, the coordinates of the center of mass can be found.</a:t>
            </a:r>
          </a:p>
        </p:txBody>
      </p:sp>
      <p:pic>
        <p:nvPicPr>
          <p:cNvPr id="8202" name="Picture 10" descr="CH 9 Center of Mass"/>
          <p:cNvPicPr>
            <a:picLocks noChangeAspect="1" noChangeArrowheads="1"/>
          </p:cNvPicPr>
          <p:nvPr/>
        </p:nvPicPr>
        <p:blipFill>
          <a:blip r:embed="rId3" cstate="print"/>
          <a:srcRect/>
          <a:stretch>
            <a:fillRect/>
          </a:stretch>
        </p:blipFill>
        <p:spPr bwMode="auto">
          <a:xfrm>
            <a:off x="1651134" y="762000"/>
            <a:ext cx="4975092" cy="1444625"/>
          </a:xfrm>
          <a:prstGeom prst="rect">
            <a:avLst/>
          </a:prstGeom>
          <a:noFill/>
          <a:ln w="9525">
            <a:noFill/>
            <a:miter lim="800000"/>
            <a:headEnd/>
            <a:tailEnd/>
          </a:ln>
        </p:spPr>
      </p:pic>
      <p:sp>
        <p:nvSpPr>
          <p:cNvPr id="8199" name="Text Box 14"/>
          <p:cNvSpPr txBox="1">
            <a:spLocks noChangeArrowheads="1"/>
          </p:cNvSpPr>
          <p:nvPr/>
        </p:nvSpPr>
        <p:spPr bwMode="auto">
          <a:xfrm>
            <a:off x="838200" y="5105400"/>
            <a:ext cx="7848600" cy="1187450"/>
          </a:xfrm>
          <a:prstGeom prst="rect">
            <a:avLst/>
          </a:prstGeom>
          <a:noFill/>
          <a:ln w="9525">
            <a:noFill/>
            <a:miter lim="800000"/>
            <a:headEnd/>
            <a:tailEnd/>
          </a:ln>
        </p:spPr>
        <p:txBody>
          <a:bodyPr>
            <a:spAutoFit/>
          </a:bodyPr>
          <a:lstStyle/>
          <a:p>
            <a:pPr>
              <a:spcBef>
                <a:spcPct val="50000"/>
              </a:spcBef>
            </a:pPr>
            <a:r>
              <a:rPr lang="en-US" sz="2400" dirty="0"/>
              <a:t>Similarly, the coordinates of the centroid of volume, area, or length can be obtained by replacing W by V, A, or L, respectively.</a:t>
            </a:r>
          </a:p>
        </p:txBody>
      </p:sp>
      <p:pic>
        <p:nvPicPr>
          <p:cNvPr id="8200" name="Picture 11" descr="CH 9 Centroid"/>
          <p:cNvPicPr>
            <a:picLocks noChangeAspect="1" noChangeArrowheads="1"/>
          </p:cNvPicPr>
          <p:nvPr/>
        </p:nvPicPr>
        <p:blipFill>
          <a:blip r:embed="rId4" cstate="print"/>
          <a:srcRect/>
          <a:stretch>
            <a:fillRect/>
          </a:stretch>
        </p:blipFill>
        <p:spPr bwMode="auto">
          <a:xfrm>
            <a:off x="1676400" y="3352800"/>
            <a:ext cx="4829647" cy="1457325"/>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E3369872-AEB1-429A-A4D3-4A0A4C502CAA}" type="slidenum">
              <a:rPr lang="en-US" smtClean="0"/>
              <a:pPr>
                <a:defRPr/>
              </a:pPr>
              <a:t>8</a:t>
            </a:fld>
            <a:endParaRPr lang="en-US"/>
          </a:p>
        </p:txBody>
      </p:sp>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0" y="0"/>
            <a:ext cx="3733800" cy="52322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spcBef>
                <a:spcPct val="50000"/>
              </a:spcBef>
              <a:defRPr/>
            </a:pPr>
            <a:r>
              <a:rPr lang="en-US" sz="2800" b="1" dirty="0" smtClean="0">
                <a:solidFill>
                  <a:srgbClr val="C00000"/>
                </a:solidFill>
              </a:rPr>
              <a:t>Concept of a Centroid</a:t>
            </a:r>
            <a:endParaRPr lang="en-US" sz="2800" b="1" dirty="0">
              <a:solidFill>
                <a:srgbClr val="C00000"/>
              </a:solidFill>
            </a:endParaRPr>
          </a:p>
        </p:txBody>
      </p:sp>
      <p:sp>
        <p:nvSpPr>
          <p:cNvPr id="35852" name="Text Box 12"/>
          <p:cNvSpPr txBox="1">
            <a:spLocks noChangeArrowheads="1"/>
          </p:cNvSpPr>
          <p:nvPr/>
        </p:nvSpPr>
        <p:spPr bwMode="auto">
          <a:xfrm>
            <a:off x="3886200" y="4343400"/>
            <a:ext cx="5029200" cy="1938992"/>
          </a:xfrm>
          <a:prstGeom prst="rect">
            <a:avLst/>
          </a:prstGeom>
          <a:noFill/>
          <a:ln w="9525">
            <a:noFill/>
            <a:miter lim="800000"/>
            <a:headEnd/>
            <a:tailEnd/>
          </a:ln>
        </p:spPr>
        <p:txBody>
          <a:bodyPr wrap="square">
            <a:spAutoFit/>
          </a:bodyPr>
          <a:lstStyle/>
          <a:p>
            <a:pPr>
              <a:spcBef>
                <a:spcPct val="50000"/>
              </a:spcBef>
            </a:pPr>
            <a:r>
              <a:rPr lang="en-US" sz="2400" dirty="0"/>
              <a:t>The centroid coincides with the center of mass or the center of gravity </a:t>
            </a:r>
            <a:r>
              <a:rPr lang="en-US" sz="2400" b="1" dirty="0">
                <a:solidFill>
                  <a:srgbClr val="0070C0"/>
                </a:solidFill>
              </a:rPr>
              <a:t>only</a:t>
            </a:r>
            <a:r>
              <a:rPr lang="en-US" sz="2400" dirty="0"/>
              <a:t> if the material of the body is homogenous (density or specific weight is constant throughout the body).</a:t>
            </a:r>
          </a:p>
        </p:txBody>
      </p:sp>
      <p:sp>
        <p:nvSpPr>
          <p:cNvPr id="9228" name="Text Box 11"/>
          <p:cNvSpPr txBox="1">
            <a:spLocks noChangeArrowheads="1"/>
          </p:cNvSpPr>
          <p:nvPr/>
        </p:nvSpPr>
        <p:spPr bwMode="auto">
          <a:xfrm>
            <a:off x="0" y="609600"/>
            <a:ext cx="9144000" cy="830997"/>
          </a:xfrm>
          <a:prstGeom prst="rect">
            <a:avLst/>
          </a:prstGeom>
          <a:noFill/>
          <a:ln w="9525">
            <a:noFill/>
            <a:miter lim="800000"/>
            <a:headEnd/>
            <a:tailEnd/>
          </a:ln>
        </p:spPr>
        <p:txBody>
          <a:bodyPr wrap="square">
            <a:spAutoFit/>
          </a:bodyPr>
          <a:lstStyle/>
          <a:p>
            <a:pPr>
              <a:spcBef>
                <a:spcPct val="50000"/>
              </a:spcBef>
            </a:pPr>
            <a:r>
              <a:rPr lang="en-US" sz="2400" dirty="0"/>
              <a:t>The </a:t>
            </a:r>
            <a:r>
              <a:rPr lang="en-US" sz="2400" b="1" dirty="0"/>
              <a:t>centroid</a:t>
            </a:r>
            <a:r>
              <a:rPr lang="en-US" sz="2400" dirty="0"/>
              <a:t>, C, is a point which defines the </a:t>
            </a:r>
            <a:r>
              <a:rPr lang="en-US" sz="2400" b="1" dirty="0">
                <a:solidFill>
                  <a:srgbClr val="0070C0"/>
                </a:solidFill>
              </a:rPr>
              <a:t>geometric</a:t>
            </a:r>
            <a:r>
              <a:rPr lang="en-US" sz="2400" dirty="0"/>
              <a:t> center of an object.</a:t>
            </a:r>
          </a:p>
        </p:txBody>
      </p:sp>
      <p:pic>
        <p:nvPicPr>
          <p:cNvPr id="9229" name="Picture 13" descr="CH 9 Centroid II"/>
          <p:cNvPicPr>
            <a:picLocks noChangeAspect="1" noChangeArrowheads="1"/>
          </p:cNvPicPr>
          <p:nvPr/>
        </p:nvPicPr>
        <p:blipFill>
          <a:blip r:embed="rId3" cstate="print"/>
          <a:srcRect/>
          <a:stretch>
            <a:fillRect/>
          </a:stretch>
        </p:blipFill>
        <p:spPr bwMode="auto">
          <a:xfrm>
            <a:off x="0" y="2133600"/>
            <a:ext cx="3181374" cy="4724400"/>
          </a:xfrm>
          <a:prstGeom prst="rect">
            <a:avLst/>
          </a:prstGeom>
          <a:noFill/>
          <a:ln w="9525">
            <a:noFill/>
            <a:miter lim="800000"/>
            <a:headEnd/>
            <a:tailEnd/>
          </a:ln>
        </p:spPr>
      </p:pic>
      <p:sp>
        <p:nvSpPr>
          <p:cNvPr id="12" name="Slide Number Placeholder 11"/>
          <p:cNvSpPr>
            <a:spLocks noGrp="1"/>
          </p:cNvSpPr>
          <p:nvPr>
            <p:ph type="sldNum" sz="quarter" idx="12"/>
          </p:nvPr>
        </p:nvSpPr>
        <p:spPr/>
        <p:txBody>
          <a:bodyPr/>
          <a:lstStyle/>
          <a:p>
            <a:pPr>
              <a:defRPr/>
            </a:pPr>
            <a:fld id="{E3369872-AEB1-429A-A4D3-4A0A4C502CAA}" type="slidenum">
              <a:rPr lang="en-US" smtClean="0"/>
              <a:pPr>
                <a:defRPr/>
              </a:pPr>
              <a:t>9</a:t>
            </a:fld>
            <a:endParaRPr lang="en-US" dirty="0"/>
          </a:p>
        </p:txBody>
      </p:sp>
      <p:sp>
        <p:nvSpPr>
          <p:cNvPr id="14" name="Text Box 11"/>
          <p:cNvSpPr txBox="1">
            <a:spLocks noChangeArrowheads="1"/>
          </p:cNvSpPr>
          <p:nvPr/>
        </p:nvSpPr>
        <p:spPr bwMode="auto">
          <a:xfrm>
            <a:off x="3810000" y="1905000"/>
            <a:ext cx="5334000" cy="1200329"/>
          </a:xfrm>
          <a:prstGeom prst="rect">
            <a:avLst/>
          </a:prstGeom>
          <a:noFill/>
          <a:ln w="9525">
            <a:noFill/>
            <a:miter lim="800000"/>
            <a:headEnd/>
            <a:tailEnd/>
          </a:ln>
        </p:spPr>
        <p:txBody>
          <a:bodyPr wrap="square">
            <a:spAutoFit/>
          </a:bodyPr>
          <a:lstStyle/>
          <a:p>
            <a:pPr>
              <a:spcBef>
                <a:spcPct val="50000"/>
              </a:spcBef>
            </a:pPr>
            <a:r>
              <a:rPr lang="en-US" sz="2400" dirty="0" smtClean="0"/>
              <a:t>For simple shapes, the </a:t>
            </a:r>
            <a:r>
              <a:rPr lang="en-US" sz="2400" dirty="0"/>
              <a:t>centroid, C, </a:t>
            </a:r>
            <a:r>
              <a:rPr lang="en-US" sz="2400" dirty="0" smtClean="0"/>
              <a:t>can be found by inspection or by using tables of values provided in the text.</a:t>
            </a:r>
            <a:endParaRPr lang="en-US" sz="2400" dirty="0"/>
          </a:p>
        </p:txBody>
      </p:sp>
    </p:spTree>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6500</TotalTime>
  <Words>3064</Words>
  <Application>Microsoft Office PowerPoint</Application>
  <PresentationFormat>On-screen Show (4:3)</PresentationFormat>
  <Paragraphs>402</Paragraphs>
  <Slides>45</Slides>
  <Notes>17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55" baseType="lpstr">
      <vt:lpstr>Arial Unicode MS</vt:lpstr>
      <vt:lpstr>Arial</vt:lpstr>
      <vt:lpstr>Calibri</vt:lpstr>
      <vt:lpstr>Cambria Math</vt:lpstr>
      <vt:lpstr>Courier New</vt:lpstr>
      <vt:lpstr>Symbol</vt:lpstr>
      <vt:lpstr>Times New Roman</vt:lpstr>
      <vt:lpstr>Office Theme</vt:lpstr>
      <vt:lpstr>Equation</vt:lpstr>
      <vt:lpstr>Microsoft Draw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Tidewater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Section 9.1</dc:title>
  <dc:subject>Centriods by Integration</dc:subject>
  <dc:creator>Steve Ezzell</dc:creator>
  <dc:description>Modified by Steve Ezzell August 2009.</dc:description>
  <cp:lastModifiedBy>Paul Gordy</cp:lastModifiedBy>
  <cp:revision>152</cp:revision>
  <cp:lastPrinted>2012-07-02T15:13:24Z</cp:lastPrinted>
  <dcterms:created xsi:type="dcterms:W3CDTF">2000-09-21T13:10:48Z</dcterms:created>
  <dcterms:modified xsi:type="dcterms:W3CDTF">2019-11-25T18:59:24Z</dcterms:modified>
</cp:coreProperties>
</file>