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7" r:id="rId2"/>
    <p:sldId id="263" r:id="rId3"/>
    <p:sldId id="258" r:id="rId4"/>
    <p:sldId id="271" r:id="rId5"/>
    <p:sldId id="272" r:id="rId6"/>
    <p:sldId id="274" r:id="rId7"/>
    <p:sldId id="273" r:id="rId8"/>
    <p:sldId id="275" r:id="rId9"/>
    <p:sldId id="276" r:id="rId10"/>
    <p:sldId id="269" r:id="rId11"/>
    <p:sldId id="270" r:id="rId12"/>
    <p:sldId id="260" r:id="rId13"/>
    <p:sldId id="268"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ill Sans MT"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Gill Sans MT"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Gill Sans MT"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Gill Sans MT"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Gill Sans MT" pitchFamily="34" charset="0"/>
        <a:ea typeface="MS PGothic" pitchFamily="34" charset="-128"/>
        <a:cs typeface="+mn-cs"/>
      </a:defRPr>
    </a:lvl5pPr>
    <a:lvl6pPr marL="2286000" algn="l" defTabSz="914400" rtl="0" eaLnBrk="1" latinLnBrk="0" hangingPunct="1">
      <a:defRPr kern="1200">
        <a:solidFill>
          <a:schemeClr val="tx1"/>
        </a:solidFill>
        <a:latin typeface="Gill Sans MT" pitchFamily="34" charset="0"/>
        <a:ea typeface="MS PGothic" pitchFamily="34" charset="-128"/>
        <a:cs typeface="+mn-cs"/>
      </a:defRPr>
    </a:lvl6pPr>
    <a:lvl7pPr marL="2743200" algn="l" defTabSz="914400" rtl="0" eaLnBrk="1" latinLnBrk="0" hangingPunct="1">
      <a:defRPr kern="1200">
        <a:solidFill>
          <a:schemeClr val="tx1"/>
        </a:solidFill>
        <a:latin typeface="Gill Sans MT" pitchFamily="34" charset="0"/>
        <a:ea typeface="MS PGothic" pitchFamily="34" charset="-128"/>
        <a:cs typeface="+mn-cs"/>
      </a:defRPr>
    </a:lvl7pPr>
    <a:lvl8pPr marL="3200400" algn="l" defTabSz="914400" rtl="0" eaLnBrk="1" latinLnBrk="0" hangingPunct="1">
      <a:defRPr kern="1200">
        <a:solidFill>
          <a:schemeClr val="tx1"/>
        </a:solidFill>
        <a:latin typeface="Gill Sans MT" pitchFamily="34" charset="0"/>
        <a:ea typeface="MS PGothic" pitchFamily="34" charset="-128"/>
        <a:cs typeface="+mn-cs"/>
      </a:defRPr>
    </a:lvl8pPr>
    <a:lvl9pPr marL="3657600" algn="l" defTabSz="914400" rtl="0" eaLnBrk="1" latinLnBrk="0" hangingPunct="1">
      <a:defRPr kern="1200">
        <a:solidFill>
          <a:schemeClr val="tx1"/>
        </a:solidFill>
        <a:latin typeface="Gill Sans MT"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112" autoAdjust="0"/>
  </p:normalViewPr>
  <p:slideViewPr>
    <p:cSldViewPr>
      <p:cViewPr>
        <p:scale>
          <a:sx n="67" d="100"/>
          <a:sy n="67" d="100"/>
        </p:scale>
        <p:origin x="-2820" y="-83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Gill Sans MT"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9D2400CB-E934-46C4-99DC-633592EC6E51}" type="datetimeFigureOut">
              <a:rPr lang="en-US"/>
              <a:pPr>
                <a:defRPr/>
              </a:pPr>
              <a:t>9/2/2014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Gill Sans MT"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6B7874F-585C-4D9C-92D6-ABDFA4927EE4}" type="slidenum">
              <a:rPr lang="en-US" altLang="en-US"/>
              <a:pPr>
                <a:defRPr/>
              </a:pPr>
              <a:t>‹#›</a:t>
            </a:fld>
            <a:endParaRPr lang="en-US" altLang="en-US"/>
          </a:p>
        </p:txBody>
      </p:sp>
    </p:spTree>
    <p:extLst>
      <p:ext uri="{BB962C8B-B14F-4D97-AF65-F5344CB8AC3E}">
        <p14:creationId xmlns:p14="http://schemas.microsoft.com/office/powerpoint/2010/main" val="305575781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charset="0"/>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charset="0"/>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charset="0"/>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charset="0"/>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charset="0"/>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ea typeface="MS PGothic" pitchFamily="34" charset="-128"/>
              </a:rPr>
              <a:t>Note to presenter:  This entire Getting Started presentation is designed to be delivered in under 15 minutes.</a:t>
            </a:r>
          </a:p>
          <a:p>
            <a:pPr eaLnBrk="1" hangingPunct="1"/>
            <a:endParaRPr lang="en-US" altLang="en-US" smtClean="0">
              <a:ea typeface="MS PGothic" pitchFamily="34" charset="-128"/>
            </a:endParaRPr>
          </a:p>
          <a:p>
            <a:pPr eaLnBrk="1" hangingPunct="1"/>
            <a:r>
              <a:rPr lang="en-US" altLang="en-US" smtClean="0">
                <a:ea typeface="MS PGothic" pitchFamily="34" charset="-128"/>
              </a:rPr>
              <a:t>Thank you for the opportunity to tell you more about the Pearson digital solution that your Educator has selected for this course.</a:t>
            </a:r>
          </a:p>
        </p:txBody>
      </p:sp>
      <p:sp>
        <p:nvSpPr>
          <p:cNvPr id="163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pPr>
            <a:fld id="{2A26CFC8-6D77-4048-B087-B147C7AD9017}" type="slidenum">
              <a:rPr lang="en-US" altLang="en-US">
                <a:latin typeface="Gill Sans MT" pitchFamily="34" charset="0"/>
                <a:cs typeface="Arial" charset="0"/>
              </a:rPr>
              <a:pPr algn="r" eaLnBrk="1" hangingPunct="1">
                <a:spcBef>
                  <a:spcPct val="0"/>
                </a:spcBef>
              </a:pPr>
              <a:t>1</a:t>
            </a:fld>
            <a:endParaRPr lang="en-US" altLang="en-US">
              <a:latin typeface="Gill Sans MT" pitchFamily="34"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ea typeface="MS PGothic" pitchFamily="34" charset="-128"/>
              </a:rPr>
              <a:t>Note to presenter:  If you have internet connection, then show the Truth in Numbers video: http://www.youtube.com/watch?feature=player_embedded&amp;v=OjRUOpRkKP0. Otherwise, just keep the slide up on the screen and discuss the highlights:</a:t>
            </a:r>
          </a:p>
          <a:p>
            <a:pPr eaLnBrk="1" hangingPunct="1">
              <a:spcBef>
                <a:spcPct val="0"/>
              </a:spcBef>
            </a:pPr>
            <a:endParaRPr lang="en-US" altLang="en-US" smtClean="0">
              <a:ea typeface="MS PGothic" pitchFamily="34" charset="-128"/>
            </a:endParaRPr>
          </a:p>
          <a:p>
            <a:pPr eaLnBrk="1" hangingPunct="1">
              <a:spcBef>
                <a:spcPct val="0"/>
              </a:spcBef>
            </a:pPr>
            <a:r>
              <a:rPr lang="en-US" altLang="en-US" smtClean="0">
                <a:ea typeface="MS PGothic" pitchFamily="34" charset="-128"/>
              </a:rPr>
              <a:t>4,500 students participated in a recent Pearson MyLab and Mastering survey.  88% say it helps them understand the subject matter and 84% say they feel they are more prepared for exams.  85% say they would recommend their instructor continue to use the program.</a:t>
            </a:r>
          </a:p>
          <a:p>
            <a:pPr eaLnBrk="1" hangingPunct="1">
              <a:spcBef>
                <a:spcPct val="0"/>
              </a:spcBef>
            </a:pPr>
            <a:endParaRPr lang="en-US" altLang="en-US" smtClean="0">
              <a:ea typeface="MS PGothic" pitchFamily="34" charset="-128"/>
            </a:endParaRPr>
          </a:p>
          <a:p>
            <a:pPr eaLnBrk="1" hangingPunct="1">
              <a:spcBef>
                <a:spcPct val="0"/>
              </a:spcBef>
            </a:pPr>
            <a:r>
              <a:rPr lang="en-US" altLang="en-US" smtClean="0">
                <a:ea typeface="MS PGothic" pitchFamily="34" charset="-128"/>
              </a:rPr>
              <a:t>It is important to your educator that you have the practice and support needed to learn the material and pass this course and that’s what MyProgrammingLab is intended to do.</a:t>
            </a:r>
          </a:p>
          <a:p>
            <a:pPr eaLnBrk="1" hangingPunct="1">
              <a:spcBef>
                <a:spcPct val="0"/>
              </a:spcBef>
            </a:pPr>
            <a:endParaRPr lang="en-US" altLang="en-US" smtClean="0">
              <a:ea typeface="MS PGothic"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0D7F67EF-35D3-47D8-BD0F-2D026842F369}" type="slidenum">
              <a:rPr lang="en-US" altLang="en-US" smtClean="0">
                <a:latin typeface="Gill Sans MT" pitchFamily="34" charset="0"/>
                <a:cs typeface="Arial" charset="0"/>
              </a:rPr>
              <a:pPr>
                <a:spcBef>
                  <a:spcPct val="0"/>
                </a:spcBef>
              </a:pPr>
              <a:t>2</a:t>
            </a:fld>
            <a:endParaRPr lang="en-US" altLang="en-US" smtClean="0">
              <a:latin typeface="Gill Sans MT" pitchFamily="34"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Verdana" pitchFamily="34" charset="0"/>
                <a:ea typeface="MS PGothic" pitchFamily="34" charset="-128"/>
              </a:rPr>
              <a:t>Note to presenter:  This slide is 100% consistent with all Pearson web portals and should not be adjusted.</a:t>
            </a:r>
          </a:p>
          <a:p>
            <a:pPr eaLnBrk="1" hangingPunct="1">
              <a:spcBef>
                <a:spcPct val="0"/>
              </a:spcBef>
            </a:pPr>
            <a:endParaRPr lang="en-US" altLang="en-US" smtClean="0">
              <a:ea typeface="MS PGothic" pitchFamily="34" charset="-128"/>
            </a:endParaRPr>
          </a:p>
          <a:p>
            <a:pPr eaLnBrk="1" hangingPunct="1">
              <a:spcBef>
                <a:spcPct val="0"/>
              </a:spcBef>
            </a:pPr>
            <a:r>
              <a:rPr lang="en-US" altLang="en-US" smtClean="0">
                <a:ea typeface="MS PGothic" pitchFamily="34" charset="-128"/>
              </a:rPr>
              <a:t>If you haven’t already purchased your course materials you will need to do so today.  To get started with Pearson MyProgrammingLab you will need a valid email address.  It should be an email you have easy access to as you may receive important communication from your course instructor at this address.  You also need the Course ID for the MyProgrammingLab course your instructor has assigned for the semester and the Course ID you will use to get started is _______. Please make note of this Course ID.  You also need to have purchased access to MyProgrammingLab and you do this by purchasing an Access Code or buying instance access – let me explain this options in more detail.</a:t>
            </a:r>
          </a:p>
          <a:p>
            <a:pPr eaLnBrk="1" hangingPunct="1">
              <a:spcBef>
                <a:spcPct val="0"/>
              </a:spcBef>
            </a:pPr>
            <a:endParaRPr lang="en-US" altLang="en-US" smtClean="0">
              <a:ea typeface="MS PGothic" pitchFamily="34" charset="-128"/>
            </a:endParaRPr>
          </a:p>
          <a:p>
            <a:pPr eaLnBrk="1" hangingPunct="1">
              <a:spcBef>
                <a:spcPct val="0"/>
              </a:spcBef>
            </a:pPr>
            <a:endParaRPr lang="en-US" altLang="en-US" smtClean="0">
              <a:ea typeface="MS PGothic" pitchFamily="34" charset="-128"/>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D0C38673-19CD-49BA-9048-85ACAD7A7CF4}" type="slidenum">
              <a:rPr lang="en-US" altLang="en-US" smtClean="0">
                <a:latin typeface="Gill Sans MT" pitchFamily="34" charset="0"/>
                <a:cs typeface="Arial" charset="0"/>
              </a:rPr>
              <a:pPr>
                <a:spcBef>
                  <a:spcPct val="0"/>
                </a:spcBef>
              </a:pPr>
              <a:t>3</a:t>
            </a:fld>
            <a:endParaRPr lang="en-US" altLang="en-US" smtClean="0">
              <a:latin typeface="Gill Sans MT" pitchFamily="34"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MS PGothic" pitchFamily="34" charset="-128"/>
              </a:rPr>
              <a:t>Here are a few helpful resources to help you get started with Pearson MyProgrammingLab. </a:t>
            </a:r>
          </a:p>
          <a:p>
            <a:endParaRPr lang="en-US" altLang="en-US" smtClean="0">
              <a:ea typeface="MS PGothic" pitchFamily="34" charset="-128"/>
            </a:endParaRPr>
          </a:p>
          <a:p>
            <a:r>
              <a:rPr lang="en-US" altLang="en-US" smtClean="0">
                <a:ea typeface="MS PGothic" pitchFamily="34" charset="-128"/>
              </a:rPr>
              <a:t>You</a:t>
            </a:r>
            <a:r>
              <a:rPr lang="ja-JP" altLang="en-US" smtClean="0">
                <a:ea typeface="MS PGothic" pitchFamily="34" charset="-128"/>
              </a:rPr>
              <a:t>’</a:t>
            </a:r>
            <a:r>
              <a:rPr lang="en-US" altLang="ja-JP" smtClean="0">
                <a:ea typeface="MS PGothic" pitchFamily="34" charset="-128"/>
              </a:rPr>
              <a:t>ll notice these on the flyer that accompanies this presentation.</a:t>
            </a:r>
            <a:endParaRPr lang="en-US" altLang="en-US" smtClean="0">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ea typeface="MS PGothic" pitchFamily="34" charset="-128"/>
              </a:rPr>
              <a:t>There are some add’l steps and tips to getting started and we encourage you to “like” the Pearson Students Facebook page at www.facebook.com/PearsonStudents.  If you have a Smartphone with the Facebook app installed, then let’s take a minute so you can like the page now.  </a:t>
            </a:r>
          </a:p>
          <a:p>
            <a:pPr eaLnBrk="1" hangingPunct="1"/>
            <a:endParaRPr lang="en-US" altLang="en-US" smtClean="0">
              <a:ea typeface="MS PGothic" pitchFamily="34" charset="-128"/>
            </a:endParaRPr>
          </a:p>
          <a:p>
            <a:pPr eaLnBrk="1" hangingPunct="1"/>
            <a:r>
              <a:rPr lang="en-US" altLang="en-US" smtClean="0">
                <a:ea typeface="MS PGothic" pitchFamily="34" charset="-128"/>
              </a:rPr>
              <a:t>Once at our Facebook page you’ll notice a section dedicated to Getting Started – here’s where you will find resources to help you get up and running with Pearson  MyProgrammingLab quickly and easily.</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DDBE3A87-E824-498C-9776-D9AEAEDB4D55}" type="slidenum">
              <a:rPr lang="en-US" altLang="en-US" smtClean="0">
                <a:latin typeface="Gill Sans MT" pitchFamily="34" charset="0"/>
                <a:cs typeface="Arial" charset="0"/>
              </a:rPr>
              <a:pPr>
                <a:spcBef>
                  <a:spcPct val="0"/>
                </a:spcBef>
              </a:pPr>
              <a:t>11</a:t>
            </a:fld>
            <a:endParaRPr lang="en-US" altLang="en-US" smtClean="0">
              <a:latin typeface="Gill Sans MT" pitchFamily="34"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ea typeface="MS PGothic" pitchFamily="34" charset="-128"/>
              </a:rPr>
              <a:t>Click on “Get Going” to watch a 3-part video series for Pearson MyProgrammingLab that takes less than 10 minutes to watch start-to-finish.  These videos were created by a student who interned for us, Jonathan, and he worked really hard to ensure the videos would help you get up and running very quickly.  </a:t>
            </a:r>
          </a:p>
          <a:p>
            <a:pPr eaLnBrk="1" hangingPunct="1"/>
            <a:endParaRPr lang="en-US" altLang="en-US" smtClean="0">
              <a:ea typeface="MS PGothic" pitchFamily="34" charset="-128"/>
            </a:endParaRPr>
          </a:p>
          <a:p>
            <a:pPr eaLnBrk="1" hangingPunct="1"/>
            <a:r>
              <a:rPr lang="en-US" altLang="en-US" smtClean="0">
                <a:ea typeface="MS PGothic" pitchFamily="34" charset="-128"/>
              </a:rPr>
              <a:t>If you have any difficulties during the registration process, then there is a link right here on our Facebook page to “Get Help” and that will help you to connect with a 24/7 Support agent who can assist you.  We also encourage you to view the “Get Assured” section where we’ve pinned advice and tips from real students who have successfully used a Pearson digital solution in their course.</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83E43E87-7A92-4239-8380-68AD3E526A4C}" type="slidenum">
              <a:rPr lang="en-US" altLang="en-US" smtClean="0">
                <a:latin typeface="Gill Sans MT" pitchFamily="34" charset="0"/>
                <a:cs typeface="Arial" charset="0"/>
              </a:rPr>
              <a:pPr>
                <a:spcBef>
                  <a:spcPct val="0"/>
                </a:spcBef>
              </a:pPr>
              <a:t>12</a:t>
            </a:fld>
            <a:endParaRPr lang="en-US" altLang="en-US" smtClean="0">
              <a:latin typeface="Gill Sans MT" pitchFamily="34"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ea typeface="MS PGothic" pitchFamily="34" charset="-128"/>
              </a:rPr>
              <a:t>You are now ready to purchase access and get started with Pearson’s MyProgrammingLab!  Thank you and Best wishes for the semester.</a:t>
            </a:r>
          </a:p>
        </p:txBody>
      </p:sp>
      <p:sp>
        <p:nvSpPr>
          <p:cNvPr id="2253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pPr>
            <a:fld id="{99A132DD-8275-4DC4-A34F-182D32C54895}" type="slidenum">
              <a:rPr lang="en-US" altLang="en-US">
                <a:latin typeface="Gill Sans MT" pitchFamily="34" charset="0"/>
                <a:cs typeface="Arial" charset="0"/>
              </a:rPr>
              <a:pPr algn="r" eaLnBrk="1" hangingPunct="1">
                <a:spcBef>
                  <a:spcPct val="0"/>
                </a:spcBef>
              </a:pPr>
              <a:t>13</a:t>
            </a:fld>
            <a:endParaRPr lang="en-US" altLang="en-US">
              <a:latin typeface="Gill Sans MT" pitchFamily="34"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D9E2C2-7F98-4877-8CDD-4C84A8CBB87F}" type="slidenum">
              <a:rPr lang="en-US" altLang="en-US"/>
              <a:pPr>
                <a:defRPr/>
              </a:pPr>
              <a:t>‹#›</a:t>
            </a:fld>
            <a:endParaRPr lang="en-US" altLang="en-US"/>
          </a:p>
        </p:txBody>
      </p:sp>
    </p:spTree>
    <p:extLst>
      <p:ext uri="{BB962C8B-B14F-4D97-AF65-F5344CB8AC3E}">
        <p14:creationId xmlns:p14="http://schemas.microsoft.com/office/powerpoint/2010/main" val="3591256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442913-02EC-400E-A976-922C63DAD1D8}" type="slidenum">
              <a:rPr lang="en-US" altLang="en-US"/>
              <a:pPr>
                <a:defRPr/>
              </a:pPr>
              <a:t>‹#›</a:t>
            </a:fld>
            <a:endParaRPr lang="en-US" altLang="en-US"/>
          </a:p>
        </p:txBody>
      </p:sp>
    </p:spTree>
    <p:extLst>
      <p:ext uri="{BB962C8B-B14F-4D97-AF65-F5344CB8AC3E}">
        <p14:creationId xmlns:p14="http://schemas.microsoft.com/office/powerpoint/2010/main" val="3689220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9761C0-C322-4F86-9854-5BD04FE754C7}" type="slidenum">
              <a:rPr lang="en-US" altLang="en-US"/>
              <a:pPr>
                <a:defRPr/>
              </a:pPr>
              <a:t>‹#›</a:t>
            </a:fld>
            <a:endParaRPr lang="en-US" altLang="en-US"/>
          </a:p>
        </p:txBody>
      </p:sp>
    </p:spTree>
    <p:extLst>
      <p:ext uri="{BB962C8B-B14F-4D97-AF65-F5344CB8AC3E}">
        <p14:creationId xmlns:p14="http://schemas.microsoft.com/office/powerpoint/2010/main" val="1988333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8AF5A7-4BD3-46C0-997F-44FE6B029B36}" type="slidenum">
              <a:rPr lang="en-US" altLang="en-US"/>
              <a:pPr>
                <a:defRPr/>
              </a:pPr>
              <a:t>‹#›</a:t>
            </a:fld>
            <a:endParaRPr lang="en-US" altLang="en-US"/>
          </a:p>
        </p:txBody>
      </p:sp>
    </p:spTree>
    <p:extLst>
      <p:ext uri="{BB962C8B-B14F-4D97-AF65-F5344CB8AC3E}">
        <p14:creationId xmlns:p14="http://schemas.microsoft.com/office/powerpoint/2010/main" val="836906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18EDEAD-C22E-4956-BE68-63624191E472}" type="slidenum">
              <a:rPr lang="en-US" altLang="en-US"/>
              <a:pPr>
                <a:defRPr/>
              </a:pPr>
              <a:t>‹#›</a:t>
            </a:fld>
            <a:endParaRPr lang="en-US" altLang="en-US"/>
          </a:p>
        </p:txBody>
      </p:sp>
    </p:spTree>
    <p:extLst>
      <p:ext uri="{BB962C8B-B14F-4D97-AF65-F5344CB8AC3E}">
        <p14:creationId xmlns:p14="http://schemas.microsoft.com/office/powerpoint/2010/main" val="1714094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2AF76C-8F57-4F76-AAC6-90C8312B46B0}" type="slidenum">
              <a:rPr lang="en-US" altLang="en-US"/>
              <a:pPr>
                <a:defRPr/>
              </a:pPr>
              <a:t>‹#›</a:t>
            </a:fld>
            <a:endParaRPr lang="en-US" altLang="en-US"/>
          </a:p>
        </p:txBody>
      </p:sp>
    </p:spTree>
    <p:extLst>
      <p:ext uri="{BB962C8B-B14F-4D97-AF65-F5344CB8AC3E}">
        <p14:creationId xmlns:p14="http://schemas.microsoft.com/office/powerpoint/2010/main" val="1496650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4C7A59-089B-4ECB-9E2D-D93D7518AABB}" type="slidenum">
              <a:rPr lang="en-US" altLang="en-US"/>
              <a:pPr>
                <a:defRPr/>
              </a:pPr>
              <a:t>‹#›</a:t>
            </a:fld>
            <a:endParaRPr lang="en-US" altLang="en-US"/>
          </a:p>
        </p:txBody>
      </p:sp>
    </p:spTree>
    <p:extLst>
      <p:ext uri="{BB962C8B-B14F-4D97-AF65-F5344CB8AC3E}">
        <p14:creationId xmlns:p14="http://schemas.microsoft.com/office/powerpoint/2010/main" val="28081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826A99-371D-467B-978B-5A3399060A55}" type="slidenum">
              <a:rPr lang="en-US" altLang="en-US"/>
              <a:pPr>
                <a:defRPr/>
              </a:pPr>
              <a:t>‹#›</a:t>
            </a:fld>
            <a:endParaRPr lang="en-US" altLang="en-US"/>
          </a:p>
        </p:txBody>
      </p:sp>
    </p:spTree>
    <p:extLst>
      <p:ext uri="{BB962C8B-B14F-4D97-AF65-F5344CB8AC3E}">
        <p14:creationId xmlns:p14="http://schemas.microsoft.com/office/powerpoint/2010/main" val="1904525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3BD5F5-4EB9-4DD2-B56D-8FC659702F3B}" type="slidenum">
              <a:rPr lang="en-US" altLang="en-US"/>
              <a:pPr>
                <a:defRPr/>
              </a:pPr>
              <a:t>‹#›</a:t>
            </a:fld>
            <a:endParaRPr lang="en-US" altLang="en-US"/>
          </a:p>
        </p:txBody>
      </p:sp>
    </p:spTree>
    <p:extLst>
      <p:ext uri="{BB962C8B-B14F-4D97-AF65-F5344CB8AC3E}">
        <p14:creationId xmlns:p14="http://schemas.microsoft.com/office/powerpoint/2010/main" val="3721254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7A7594-048F-436D-82D7-572566BE5C63}" type="slidenum">
              <a:rPr lang="en-US" altLang="en-US"/>
              <a:pPr>
                <a:defRPr/>
              </a:pPr>
              <a:t>‹#›</a:t>
            </a:fld>
            <a:endParaRPr lang="en-US" altLang="en-US"/>
          </a:p>
        </p:txBody>
      </p:sp>
    </p:spTree>
    <p:extLst>
      <p:ext uri="{BB962C8B-B14F-4D97-AF65-F5344CB8AC3E}">
        <p14:creationId xmlns:p14="http://schemas.microsoft.com/office/powerpoint/2010/main" val="1335846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B4CC1A1-5896-4B69-871C-BA28D5BC4F04}" type="slidenum">
              <a:rPr lang="en-US" altLang="en-US"/>
              <a:pPr>
                <a:defRPr/>
              </a:pPr>
              <a:t>‹#›</a:t>
            </a:fld>
            <a:endParaRPr lang="en-US" altLang="en-US"/>
          </a:p>
        </p:txBody>
      </p:sp>
    </p:spTree>
    <p:extLst>
      <p:ext uri="{BB962C8B-B14F-4D97-AF65-F5344CB8AC3E}">
        <p14:creationId xmlns:p14="http://schemas.microsoft.com/office/powerpoint/2010/main" val="3201745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051DA72-B02C-432D-963E-0FF7B484496D}" type="slidenum">
              <a:rPr lang="en-US" altLang="en-US"/>
              <a:pPr>
                <a:defRPr/>
              </a:pPr>
              <a:t>‹#›</a:t>
            </a:fld>
            <a:endParaRPr lang="en-US" altLang="en-US"/>
          </a:p>
        </p:txBody>
      </p:sp>
    </p:spTree>
    <p:extLst>
      <p:ext uri="{BB962C8B-B14F-4D97-AF65-F5344CB8AC3E}">
        <p14:creationId xmlns:p14="http://schemas.microsoft.com/office/powerpoint/2010/main" val="2612979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27D9881-66CD-4465-8DF0-0A933ED7E38A}" type="slidenum">
              <a:rPr lang="en-US" altLang="en-US"/>
              <a:pPr>
                <a:defRPr/>
              </a:pPr>
              <a:t>‹#›</a:t>
            </a:fld>
            <a:endParaRPr lang="en-US" altLang="en-US"/>
          </a:p>
        </p:txBody>
      </p:sp>
    </p:spTree>
    <p:extLst>
      <p:ext uri="{BB962C8B-B14F-4D97-AF65-F5344CB8AC3E}">
        <p14:creationId xmlns:p14="http://schemas.microsoft.com/office/powerpoint/2010/main" val="249427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7C3A94-C88A-4B53-B3C3-16C04F2B7ED1}" type="slidenum">
              <a:rPr lang="en-US" altLang="en-US"/>
              <a:pPr>
                <a:defRPr/>
              </a:pPr>
              <a:t>‹#›</a:t>
            </a:fld>
            <a:endParaRPr lang="en-US" altLang="en-US"/>
          </a:p>
        </p:txBody>
      </p:sp>
    </p:spTree>
    <p:extLst>
      <p:ext uri="{BB962C8B-B14F-4D97-AF65-F5344CB8AC3E}">
        <p14:creationId xmlns:p14="http://schemas.microsoft.com/office/powerpoint/2010/main" val="3119203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AA6FB2-4475-43A1-B689-75CDA4BAF081}" type="slidenum">
              <a:rPr lang="en-US" altLang="en-US"/>
              <a:pPr>
                <a:defRPr/>
              </a:pPr>
              <a:t>‹#›</a:t>
            </a:fld>
            <a:endParaRPr lang="en-US" altLang="en-US"/>
          </a:p>
        </p:txBody>
      </p:sp>
    </p:spTree>
    <p:extLst>
      <p:ext uri="{BB962C8B-B14F-4D97-AF65-F5344CB8AC3E}">
        <p14:creationId xmlns:p14="http://schemas.microsoft.com/office/powerpoint/2010/main" val="3418693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400">
                <a:latin typeface="+mn-lt"/>
                <a:ea typeface="ＭＳ Ｐゴシック"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eaLnBrk="1" hangingPunct="1">
              <a:defRPr sz="1400">
                <a:latin typeface="+mn-lt"/>
                <a:ea typeface="ＭＳ Ｐゴシック"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B59CB135-42B2-4E6D-B6A6-0C8FD9458F5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S PGothic" charset="0"/>
          <a:cs typeface="MS PGothic" charset="0"/>
        </a:defRPr>
      </a:lvl1pPr>
      <a:lvl2pPr algn="ctr" rtl="0" eaLnBrk="0" fontAlgn="base" hangingPunct="0">
        <a:spcBef>
          <a:spcPct val="0"/>
        </a:spcBef>
        <a:spcAft>
          <a:spcPct val="0"/>
        </a:spcAft>
        <a:defRPr sz="4400">
          <a:solidFill>
            <a:schemeClr val="tx2"/>
          </a:solidFill>
          <a:latin typeface="Arial" charset="0"/>
          <a:ea typeface="MS PGothic" charset="0"/>
          <a:cs typeface="MS PGothic" charset="0"/>
        </a:defRPr>
      </a:lvl2pPr>
      <a:lvl3pPr algn="ctr" rtl="0" eaLnBrk="0" fontAlgn="base" hangingPunct="0">
        <a:spcBef>
          <a:spcPct val="0"/>
        </a:spcBef>
        <a:spcAft>
          <a:spcPct val="0"/>
        </a:spcAft>
        <a:defRPr sz="4400">
          <a:solidFill>
            <a:schemeClr val="tx2"/>
          </a:solidFill>
          <a:latin typeface="Arial" charset="0"/>
          <a:ea typeface="MS PGothic" charset="0"/>
          <a:cs typeface="MS PGothic" charset="0"/>
        </a:defRPr>
      </a:lvl3pPr>
      <a:lvl4pPr algn="ctr" rtl="0" eaLnBrk="0" fontAlgn="base" hangingPunct="0">
        <a:spcBef>
          <a:spcPct val="0"/>
        </a:spcBef>
        <a:spcAft>
          <a:spcPct val="0"/>
        </a:spcAft>
        <a:defRPr sz="4400">
          <a:solidFill>
            <a:schemeClr val="tx2"/>
          </a:solidFill>
          <a:latin typeface="Arial" charset="0"/>
          <a:ea typeface="MS PGothic" charset="0"/>
          <a:cs typeface="MS PGothic" charset="0"/>
        </a:defRPr>
      </a:lvl4pPr>
      <a:lvl5pPr algn="ctr" rtl="0" eaLnBrk="0" fontAlgn="base" hangingPunct="0">
        <a:spcBef>
          <a:spcPct val="0"/>
        </a:spcBef>
        <a:spcAft>
          <a:spcPct val="0"/>
        </a:spcAft>
        <a:defRPr sz="4400">
          <a:solidFill>
            <a:schemeClr val="tx2"/>
          </a:solidFill>
          <a:latin typeface="Arial" charset="0"/>
          <a:ea typeface="MS PGothic" charset="0"/>
          <a:cs typeface="MS PGothic"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247pearsoned.custhelp.com/" TargetMode="External"/><Relationship Id="rId4" Type="http://schemas.openxmlformats.org/officeDocument/2006/relationships/hyperlink" Target="http://www.myprogramminglab.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hyperlink" Target="https://www.facebook.com/PearsonStudents/app_20819510252812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youtube.com/watch?feature=player_embedded&amp;v=OjRUOpRkKP0" TargetMode="External"/><Relationship Id="rId7" Type="http://schemas.openxmlformats.org/officeDocument/2006/relationships/hyperlink" Target="http://pearsonstudents.com/assets/images/other/student_numbers.pdf"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youtube.com/watch?feature=player_embedded&amp;v=OjRUOpRkKP0" TargetMode="External"/><Relationship Id="rId9"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72600" cy="703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idx="4294967295"/>
          </p:nvPr>
        </p:nvSpPr>
        <p:spPr>
          <a:xfrm>
            <a:off x="609600" y="4724400"/>
            <a:ext cx="8077200" cy="1470025"/>
          </a:xfrm>
        </p:spPr>
        <p:txBody>
          <a:bodyPr/>
          <a:lstStyle/>
          <a:p>
            <a:pPr eaLnBrk="1" hangingPunct="1"/>
            <a:r>
              <a:rPr lang="en-US" altLang="en-US" sz="4800" b="1" smtClean="0">
                <a:solidFill>
                  <a:schemeClr val="bg1"/>
                </a:solidFill>
                <a:latin typeface="Verdana" pitchFamily="34" charset="0"/>
                <a:ea typeface="MS PGothic" pitchFamily="34" charset="-128"/>
              </a:rPr>
              <a:t>Get Started</a:t>
            </a:r>
          </a:p>
        </p:txBody>
      </p:sp>
      <p:sp>
        <p:nvSpPr>
          <p:cNvPr id="2052" name="Rectangle 3"/>
          <p:cNvSpPr>
            <a:spLocks noGrp="1" noChangeArrowheads="1"/>
          </p:cNvSpPr>
          <p:nvPr>
            <p:ph type="subTitle" idx="4294967295"/>
          </p:nvPr>
        </p:nvSpPr>
        <p:spPr>
          <a:xfrm>
            <a:off x="381000" y="5791200"/>
            <a:ext cx="8458200" cy="1143000"/>
          </a:xfrm>
        </p:spPr>
        <p:txBody>
          <a:bodyPr/>
          <a:lstStyle/>
          <a:p>
            <a:pPr marL="0" indent="0" algn="ctr" eaLnBrk="1" hangingPunct="1">
              <a:buFontTx/>
              <a:buNone/>
            </a:pPr>
            <a:r>
              <a:rPr lang="en-US" altLang="en-US" sz="3600" smtClean="0">
                <a:solidFill>
                  <a:schemeClr val="bg1"/>
                </a:solidFill>
                <a:latin typeface="Verdana" pitchFamily="34" charset="0"/>
                <a:ea typeface="MS PGothic" pitchFamily="34" charset="-128"/>
              </a:rPr>
              <a:t>with Pearson’s MyProgrammingLab</a:t>
            </a:r>
          </a:p>
        </p:txBody>
      </p:sp>
      <p:sp>
        <p:nvSpPr>
          <p:cNvPr id="2053" name="AutoShape 6" descr="?ui=2&amp;ik=b5fe7fa1ac&amp;view=att&amp;th=13f678882a16a233&amp;attid=0"/>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endParaRPr lang="en-US" altLang="en-US" sz="1800">
              <a:latin typeface="Gill Sans M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Pearson_WebBar_Bottom_Green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54775"/>
            <a:ext cx="9144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3"/>
          <p:cNvSpPr txBox="1">
            <a:spLocks noChangeArrowheads="1"/>
          </p:cNvSpPr>
          <p:nvPr/>
        </p:nvSpPr>
        <p:spPr bwMode="auto">
          <a:xfrm>
            <a:off x="0" y="0"/>
            <a:ext cx="92964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600200" indent="-4572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eaLnBrk="1" hangingPunct="1">
              <a:spcBef>
                <a:spcPct val="0"/>
              </a:spcBef>
              <a:buFontTx/>
              <a:buNone/>
            </a:pPr>
            <a:r>
              <a:rPr lang="en-US" altLang="en-US" sz="3000" b="1">
                <a:latin typeface="Gill Sans MT" pitchFamily="34" charset="0"/>
              </a:rPr>
              <a:t>Need help?</a:t>
            </a:r>
            <a:endParaRPr lang="en-US" altLang="en-US" sz="3000">
              <a:latin typeface="Gill Sans MT" pitchFamily="34" charset="0"/>
            </a:endParaRPr>
          </a:p>
          <a:p>
            <a:pPr eaLnBrk="1" hangingPunct="1">
              <a:spcBef>
                <a:spcPct val="0"/>
              </a:spcBef>
              <a:buFontTx/>
              <a:buNone/>
            </a:pPr>
            <a:r>
              <a:rPr lang="en-US" altLang="en-US" sz="3000" b="1">
                <a:latin typeface="Gill Sans MT" pitchFamily="34" charset="0"/>
              </a:rPr>
              <a:t> </a:t>
            </a:r>
            <a:endParaRPr lang="en-US" altLang="en-US" sz="3000">
              <a:latin typeface="Gill Sans MT" pitchFamily="34" charset="0"/>
            </a:endParaRPr>
          </a:p>
          <a:p>
            <a:pPr eaLnBrk="1" hangingPunct="1">
              <a:spcBef>
                <a:spcPct val="0"/>
              </a:spcBef>
              <a:buFontTx/>
              <a:buNone/>
            </a:pPr>
            <a:r>
              <a:rPr lang="en-US" altLang="en-US" sz="3000" b="1">
                <a:latin typeface="Gill Sans MT" pitchFamily="34" charset="0"/>
              </a:rPr>
              <a:t>Visit </a:t>
            </a:r>
            <a:r>
              <a:rPr lang="en-US" altLang="en-US" sz="3000" b="1" u="sng">
                <a:latin typeface="Gill Sans MT" pitchFamily="34" charset="0"/>
                <a:hlinkClick r:id="rId4"/>
              </a:rPr>
              <a:t>www.MyProgrammingLab.com</a:t>
            </a:r>
            <a:r>
              <a:rPr lang="en-US" altLang="en-US" sz="3000" b="1" u="sng">
                <a:latin typeface="Gill Sans MT" pitchFamily="34" charset="0"/>
              </a:rPr>
              <a:t> </a:t>
            </a:r>
            <a:r>
              <a:rPr lang="en-US" altLang="en-US" sz="3000" b="1">
                <a:latin typeface="Gill Sans MT" pitchFamily="34" charset="0"/>
              </a:rPr>
              <a:t> and click the “Student” button under  “Register Now” for:</a:t>
            </a:r>
            <a:endParaRPr lang="en-US" altLang="en-US" sz="3000">
              <a:latin typeface="Gill Sans MT" pitchFamily="34" charset="0"/>
            </a:endParaRPr>
          </a:p>
          <a:p>
            <a:pPr lvl="2" eaLnBrk="1" hangingPunct="1">
              <a:spcBef>
                <a:spcPct val="0"/>
              </a:spcBef>
            </a:pPr>
            <a:r>
              <a:rPr lang="en-US" altLang="en-US" sz="2800">
                <a:latin typeface="Gill Sans MT" pitchFamily="34" charset="0"/>
              </a:rPr>
              <a:t>Helpful videos</a:t>
            </a:r>
          </a:p>
          <a:p>
            <a:pPr lvl="2" eaLnBrk="1" hangingPunct="1">
              <a:spcBef>
                <a:spcPct val="0"/>
              </a:spcBef>
            </a:pPr>
            <a:r>
              <a:rPr lang="en-US" altLang="en-US" sz="2800">
                <a:latin typeface="Gill Sans MT" pitchFamily="34" charset="0"/>
              </a:rPr>
              <a:t>Frequently Asked Questions</a:t>
            </a:r>
          </a:p>
          <a:p>
            <a:pPr lvl="2" eaLnBrk="1" hangingPunct="1">
              <a:spcBef>
                <a:spcPct val="0"/>
              </a:spcBef>
            </a:pPr>
            <a:r>
              <a:rPr lang="en-US" altLang="en-US" sz="2800">
                <a:latin typeface="Gill Sans MT" pitchFamily="34" charset="0"/>
              </a:rPr>
              <a:t>System Requirements</a:t>
            </a:r>
          </a:p>
          <a:p>
            <a:pPr lvl="2" eaLnBrk="1" hangingPunct="1">
              <a:spcBef>
                <a:spcPct val="0"/>
              </a:spcBef>
            </a:pPr>
            <a:r>
              <a:rPr lang="en-US" altLang="en-US" sz="2800">
                <a:latin typeface="Gill Sans MT" pitchFamily="34" charset="0"/>
              </a:rPr>
              <a:t>Other helpful “getting started” info!</a:t>
            </a:r>
          </a:p>
          <a:p>
            <a:pPr eaLnBrk="1" hangingPunct="1">
              <a:spcBef>
                <a:spcPct val="0"/>
              </a:spcBef>
              <a:buFontTx/>
              <a:buNone/>
            </a:pPr>
            <a:endParaRPr lang="en-US" altLang="en-US" sz="2800">
              <a:latin typeface="Gill Sans MT" pitchFamily="34" charset="0"/>
            </a:endParaRPr>
          </a:p>
          <a:p>
            <a:pPr eaLnBrk="1" hangingPunct="1">
              <a:spcBef>
                <a:spcPct val="0"/>
              </a:spcBef>
              <a:buFontTx/>
              <a:buNone/>
            </a:pPr>
            <a:r>
              <a:rPr lang="en-US" altLang="en-US" sz="3000" b="1">
                <a:latin typeface="Gill Sans MT" pitchFamily="34" charset="0"/>
              </a:rPr>
              <a:t>Or visit our 24/7 Technical Support site at 		</a:t>
            </a:r>
            <a:r>
              <a:rPr lang="en-US" altLang="en-US" sz="3000" b="1" u="sng">
                <a:latin typeface="Gill Sans MT" pitchFamily="34" charset="0"/>
                <a:hlinkClick r:id="rId5"/>
              </a:rPr>
              <a:t>http://247pearsoned.custhelp.com</a:t>
            </a:r>
            <a:r>
              <a:rPr lang="en-US" altLang="en-US" sz="3000" b="1">
                <a:latin typeface="Gill Sans MT" pitchFamily="34" charset="0"/>
              </a:rPr>
              <a:t>. </a:t>
            </a:r>
          </a:p>
          <a:p>
            <a:pPr eaLnBrk="1" hangingPunct="1">
              <a:spcBef>
                <a:spcPct val="0"/>
              </a:spcBef>
              <a:buFontTx/>
              <a:buNone/>
            </a:pPr>
            <a:endParaRPr lang="en-US" altLang="en-US" sz="3000">
              <a:latin typeface="Gill Sans MT" pitchFamily="34" charset="0"/>
            </a:endParaRPr>
          </a:p>
          <a:p>
            <a:pPr eaLnBrk="1" hangingPunct="1">
              <a:spcBef>
                <a:spcPct val="0"/>
              </a:spcBef>
              <a:buFontTx/>
              <a:buNone/>
            </a:pPr>
            <a:r>
              <a:rPr lang="en-US" altLang="en-US" sz="3000">
                <a:latin typeface="Gill Sans MT" pitchFamily="34" charset="0"/>
              </a:rPr>
              <a:t>Send us a Tweet at @PearsonSupport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 descr="Pearson_WebBar_Bottom_Green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54775"/>
            <a:ext cx="9144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6096000" y="4419600"/>
            <a:ext cx="1447800" cy="1447800"/>
          </a:xfrm>
          <a:prstGeom prst="rect">
            <a:avLst/>
          </a:prstGeom>
          <a:noFill/>
          <a:ln w="28575">
            <a:solidFill>
              <a:schemeClr val="accent2"/>
            </a:solidFill>
            <a:miter lim="800000"/>
            <a:headEnd/>
            <a:tailEnd/>
          </a:ln>
          <a:effectLst>
            <a:outerShdw dist="23000" dir="5400000" rotWithShape="0">
              <a:srgbClr val="808080">
                <a:alpha val="34999"/>
              </a:srgbClr>
            </a:outerShdw>
          </a:effectLst>
        </p:spPr>
        <p:txBody>
          <a:bodyPr anchor="ctr"/>
          <a:lstStyle/>
          <a:p>
            <a:pPr algn="ctr" eaLnBrk="1" hangingPunct="1">
              <a:defRPr/>
            </a:pPr>
            <a:endParaRPr lang="en-US">
              <a:solidFill>
                <a:schemeClr val="lt1"/>
              </a:solidFill>
              <a:latin typeface="+mn-lt"/>
              <a:ea typeface="+mn-ea"/>
            </a:endParaRPr>
          </a:p>
        </p:txBody>
      </p:sp>
      <p:pic>
        <p:nvPicPr>
          <p:cNvPr id="1229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39700"/>
            <a:ext cx="33528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2"/>
          <p:cNvSpPr>
            <a:spLocks noChangeArrowheads="1"/>
          </p:cNvSpPr>
          <p:nvPr/>
        </p:nvSpPr>
        <p:spPr bwMode="auto">
          <a:xfrm>
            <a:off x="3867150" y="452438"/>
            <a:ext cx="4495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0"/>
              </a:spcBef>
              <a:buFontTx/>
              <a:buNone/>
            </a:pPr>
            <a:r>
              <a:rPr lang="en-US" altLang="en-US" sz="3600">
                <a:latin typeface="Verdana" pitchFamily="34" charset="0"/>
              </a:rPr>
              <a:t>/PearsonStudents</a:t>
            </a:r>
            <a:endParaRPr lang="en-US" altLang="en-US" sz="3600">
              <a:latin typeface="Gill Sans MT" pitchFamily="34" charset="0"/>
            </a:endParaRPr>
          </a:p>
        </p:txBody>
      </p:sp>
      <p:pic>
        <p:nvPicPr>
          <p:cNvPr id="12294"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411288"/>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Pearson_WebBar_Bottom_Green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54775"/>
            <a:ext cx="9144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8">
            <a:hlinkClick r:id="rId4"/>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241300" y="93663"/>
            <a:ext cx="8750300" cy="6307137"/>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descr="Pearson_WebBar_Bottom_Green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54775"/>
            <a:ext cx="9144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title"/>
          </p:nvPr>
        </p:nvSpPr>
        <p:spPr>
          <a:xfrm>
            <a:off x="152400" y="152400"/>
            <a:ext cx="8915400" cy="1143000"/>
          </a:xfrm>
        </p:spPr>
        <p:txBody>
          <a:bodyPr/>
          <a:lstStyle/>
          <a:p>
            <a:pPr eaLnBrk="1" hangingPunct="1"/>
            <a:r>
              <a:rPr lang="en-US" altLang="en-US" smtClean="0">
                <a:latin typeface="Verdana" pitchFamily="34" charset="0"/>
                <a:ea typeface="MS PGothic" pitchFamily="34" charset="-128"/>
              </a:rPr>
              <a:t>The TRUTH is in the numbers…</a:t>
            </a:r>
            <a:br>
              <a:rPr lang="en-US" altLang="en-US" smtClean="0">
                <a:latin typeface="Verdana" pitchFamily="34" charset="0"/>
                <a:ea typeface="MS PGothic" pitchFamily="34" charset="-128"/>
              </a:rPr>
            </a:br>
            <a:r>
              <a:rPr lang="en-US" altLang="en-US" sz="1100" smtClean="0">
                <a:ea typeface="MS PGothic" pitchFamily="34" charset="-128"/>
                <a:hlinkClick r:id="rId3"/>
              </a:rPr>
              <a:t>https://www.youtube.com/watch?feature=player_embedded&amp;v=OjRUOpRkKP0</a:t>
            </a:r>
            <a:r>
              <a:rPr lang="en-US" altLang="en-US" sz="1100" smtClean="0">
                <a:ea typeface="MS PGothic" pitchFamily="34" charset="-128"/>
              </a:rPr>
              <a:t> </a:t>
            </a:r>
            <a:endParaRPr lang="en-US" altLang="en-US" sz="1100" smtClean="0">
              <a:latin typeface="Verdana" pitchFamily="34" charset="0"/>
              <a:ea typeface="MS PGothic" pitchFamily="34" charset="-128"/>
            </a:endParaRPr>
          </a:p>
        </p:txBody>
      </p:sp>
      <p:pic>
        <p:nvPicPr>
          <p:cNvPr id="3075" name="Picture 10">
            <a:hlinkClick r:id="rId4"/>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800600" y="3938588"/>
            <a:ext cx="3933825" cy="2187575"/>
          </a:xfrm>
        </p:spPr>
      </p:pic>
      <p:pic>
        <p:nvPicPr>
          <p:cNvPr id="3076" name="Picture 14">
            <a:hlinkClick r:id="rId4"/>
          </p:cNvPr>
          <p:cNvPicPr>
            <a:picLocks noGrp="1" noChangeAspect="1" noChangeArrowheads="1"/>
          </p:cNvPicPr>
          <p:nvPr>
            <p:ph sz="quarter" idx="2"/>
          </p:nvPr>
        </p:nvPicPr>
        <p:blipFill>
          <a:blip r:embed="rId6">
            <a:lum bright="2000"/>
            <a:extLst>
              <a:ext uri="{28A0092B-C50C-407E-A947-70E740481C1C}">
                <a14:useLocalDpi xmlns:a14="http://schemas.microsoft.com/office/drawing/2010/main" val="0"/>
              </a:ext>
            </a:extLst>
          </a:blip>
          <a:srcRect/>
          <a:stretch>
            <a:fillRect/>
          </a:stretch>
        </p:blipFill>
        <p:spPr>
          <a:xfrm>
            <a:off x="4752975" y="1600200"/>
            <a:ext cx="4010025" cy="2228850"/>
          </a:xfrm>
        </p:spPr>
      </p:pic>
      <p:pic>
        <p:nvPicPr>
          <p:cNvPr id="3077" name="Picture 16">
            <a:hlinkClick r:id="rId7"/>
          </p:cNvPr>
          <p:cNvPicPr>
            <a:picLocks noGrp="1" noChangeAspect="1" noChangeArrowheads="1"/>
          </p:cNvPicPr>
          <p:nvPr>
            <p:ph sz="half" idx="1"/>
          </p:nvPr>
        </p:nvPicPr>
        <p:blipFill>
          <a:blip r:embed="rId8">
            <a:extLst>
              <a:ext uri="{28A0092B-C50C-407E-A947-70E740481C1C}">
                <a14:useLocalDpi xmlns:a14="http://schemas.microsoft.com/office/drawing/2010/main" val="0"/>
              </a:ext>
            </a:extLst>
          </a:blip>
          <a:srcRect/>
          <a:stretch>
            <a:fillRect/>
          </a:stretch>
        </p:blipFill>
        <p:spPr>
          <a:xfrm>
            <a:off x="725488" y="1600200"/>
            <a:ext cx="3502025" cy="4525963"/>
          </a:xfrm>
        </p:spPr>
      </p:pic>
      <p:pic>
        <p:nvPicPr>
          <p:cNvPr id="3078" name="Picture 17" descr="Pearson_WebBar_Bottom_Green_RG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6454775"/>
            <a:ext cx="9144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7" descr="Pearson_WebBar_Bottom_Green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54775"/>
            <a:ext cx="9144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sz="half" idx="1"/>
          </p:nvPr>
        </p:nvSpPr>
        <p:spPr>
          <a:xfrm>
            <a:off x="419100" y="3810000"/>
            <a:ext cx="8305800" cy="2087563"/>
          </a:xfrm>
        </p:spPr>
        <p:txBody>
          <a:bodyPr/>
          <a:lstStyle/>
          <a:p>
            <a:pPr>
              <a:defRPr/>
            </a:pPr>
            <a:r>
              <a:rPr lang="en-US" sz="4400" b="1" i="1" dirty="0" smtClean="0"/>
              <a:t>Course ID: </a:t>
            </a:r>
          </a:p>
          <a:p>
            <a:pPr marL="0" indent="0" algn="ctr">
              <a:buFontTx/>
              <a:buNone/>
              <a:defRPr/>
            </a:pPr>
            <a:r>
              <a:rPr lang="en-US" sz="4400" b="1" i="1" u="sng" dirty="0" smtClean="0"/>
              <a:t>Example</a:t>
            </a:r>
            <a:r>
              <a:rPr lang="en-US" sz="4400" b="1" i="1" dirty="0" smtClean="0"/>
              <a:t>: TIDCC-BEA-9765-0</a:t>
            </a:r>
            <a:endParaRPr lang="en-US" sz="4400" dirty="0"/>
          </a:p>
        </p:txBody>
      </p:sp>
      <p:sp>
        <p:nvSpPr>
          <p:cNvPr id="4100" name="Text Box 8"/>
          <p:cNvSpPr txBox="1">
            <a:spLocks noChangeArrowheads="1"/>
          </p:cNvSpPr>
          <p:nvPr/>
        </p:nvSpPr>
        <p:spPr bwMode="auto">
          <a:xfrm>
            <a:off x="914400" y="914400"/>
            <a:ext cx="2819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50000"/>
              </a:spcBef>
              <a:buFontTx/>
              <a:buNone/>
            </a:pPr>
            <a:r>
              <a:rPr lang="en-US" altLang="en-US" sz="4000" b="1">
                <a:solidFill>
                  <a:schemeClr val="bg1"/>
                </a:solidFill>
                <a:latin typeface="Verdana" pitchFamily="34" charset="0"/>
              </a:rPr>
              <a:t>You Need:</a:t>
            </a:r>
          </a:p>
        </p:txBody>
      </p:sp>
      <p:pic>
        <p:nvPicPr>
          <p:cNvPr id="410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10"/>
          <p:cNvSpPr txBox="1">
            <a:spLocks noChangeArrowheads="1"/>
          </p:cNvSpPr>
          <p:nvPr/>
        </p:nvSpPr>
        <p:spPr bwMode="auto">
          <a:xfrm>
            <a:off x="838200" y="1066800"/>
            <a:ext cx="24384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eaLnBrk="1" hangingPunct="1">
              <a:spcBef>
                <a:spcPct val="50000"/>
              </a:spcBef>
              <a:buFontTx/>
              <a:buNone/>
            </a:pPr>
            <a:r>
              <a:rPr lang="en-US" altLang="en-US" sz="4400" b="1">
                <a:solidFill>
                  <a:schemeClr val="bg1"/>
                </a:solidFill>
                <a:latin typeface="Verdana" pitchFamily="34" charset="0"/>
              </a:rPr>
              <a:t>You Need: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mtClean="0">
                <a:ea typeface="MS PGothic" pitchFamily="34" charset="-128"/>
              </a:rPr>
              <a:t>Click On Student REGISTER</a:t>
            </a:r>
          </a:p>
        </p:txBody>
      </p:sp>
      <p:sp>
        <p:nvSpPr>
          <p:cNvPr id="5123" name="Content Placeholder 2"/>
          <p:cNvSpPr>
            <a:spLocks noGrp="1"/>
          </p:cNvSpPr>
          <p:nvPr>
            <p:ph sz="half" idx="1"/>
          </p:nvPr>
        </p:nvSpPr>
        <p:spPr/>
        <p:txBody>
          <a:bodyPr/>
          <a:lstStyle/>
          <a:p>
            <a:endParaRPr lang="en-US" altLang="en-US" smtClean="0">
              <a:ea typeface="MS PGothic" pitchFamily="34" charset="-128"/>
            </a:endParaRPr>
          </a:p>
        </p:txBody>
      </p:sp>
      <p:sp>
        <p:nvSpPr>
          <p:cNvPr id="5124" name="Content Placeholder 3"/>
          <p:cNvSpPr>
            <a:spLocks noGrp="1"/>
          </p:cNvSpPr>
          <p:nvPr>
            <p:ph sz="quarter" idx="2"/>
          </p:nvPr>
        </p:nvSpPr>
        <p:spPr/>
        <p:txBody>
          <a:bodyPr/>
          <a:lstStyle/>
          <a:p>
            <a:endParaRPr lang="en-US" altLang="en-US" smtClean="0">
              <a:ea typeface="MS PGothic" pitchFamily="34" charset="-128"/>
            </a:endParaRPr>
          </a:p>
        </p:txBody>
      </p:sp>
      <p:sp>
        <p:nvSpPr>
          <p:cNvPr id="5125" name="Content Placeholder 4"/>
          <p:cNvSpPr>
            <a:spLocks noGrp="1"/>
          </p:cNvSpPr>
          <p:nvPr>
            <p:ph sz="quarter" idx="3"/>
          </p:nvPr>
        </p:nvSpPr>
        <p:spPr/>
        <p:txBody>
          <a:bodyPr/>
          <a:lstStyle/>
          <a:p>
            <a:endParaRPr lang="en-US" altLang="en-US" smtClean="0">
              <a:ea typeface="MS PGothic" pitchFamily="34" charset="-128"/>
            </a:endParaRPr>
          </a:p>
        </p:txBody>
      </p:sp>
      <p:pic>
        <p:nvPicPr>
          <p:cNvPr id="51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109788"/>
            <a:ext cx="7058025"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17" descr="Pearson_WebBar_Bottom_Green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54775"/>
            <a:ext cx="9144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ea typeface="MS PGothic" pitchFamily="34" charset="-128"/>
              </a:rPr>
              <a:t>Direct Purchasing: </a:t>
            </a:r>
          </a:p>
        </p:txBody>
      </p:sp>
      <p:sp>
        <p:nvSpPr>
          <p:cNvPr id="6147" name="Content Placeholder 2"/>
          <p:cNvSpPr>
            <a:spLocks noGrp="1"/>
          </p:cNvSpPr>
          <p:nvPr>
            <p:ph idx="1"/>
          </p:nvPr>
        </p:nvSpPr>
        <p:spPr/>
        <p:txBody>
          <a:bodyPr/>
          <a:lstStyle/>
          <a:p>
            <a:endParaRPr lang="en-US" altLang="en-US" smtClean="0">
              <a:ea typeface="MS PGothic" pitchFamily="34" charset="-128"/>
            </a:endParaRPr>
          </a:p>
        </p:txBody>
      </p:sp>
      <p:pic>
        <p:nvPicPr>
          <p:cNvPr id="6148" name="Picture 17" descr="Pearson_WebBar_Bottom_Green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4775"/>
            <a:ext cx="9144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1905000"/>
            <a:ext cx="6667500"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ea typeface="MS PGothic" pitchFamily="34" charset="-128"/>
              </a:rPr>
              <a:t>Direct Purchasing: </a:t>
            </a:r>
          </a:p>
        </p:txBody>
      </p:sp>
      <p:sp>
        <p:nvSpPr>
          <p:cNvPr id="7171" name="Content Placeholder 2"/>
          <p:cNvSpPr>
            <a:spLocks noGrp="1"/>
          </p:cNvSpPr>
          <p:nvPr>
            <p:ph idx="1"/>
          </p:nvPr>
        </p:nvSpPr>
        <p:spPr/>
        <p:txBody>
          <a:bodyPr/>
          <a:lstStyle/>
          <a:p>
            <a:endParaRPr lang="en-US" altLang="en-US" smtClean="0">
              <a:ea typeface="MS PGothic" pitchFamily="34" charset="-128"/>
            </a:endParaRPr>
          </a:p>
        </p:txBody>
      </p:sp>
      <p:pic>
        <p:nvPicPr>
          <p:cNvPr id="71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663" y="2090738"/>
            <a:ext cx="6162675"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17" descr="Pearson_WebBar_Bottom_Green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54775"/>
            <a:ext cx="9144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ea typeface="MS PGothic" pitchFamily="34" charset="-128"/>
              </a:rPr>
              <a:t>Redeeming Access Code</a:t>
            </a:r>
          </a:p>
        </p:txBody>
      </p:sp>
      <p:sp>
        <p:nvSpPr>
          <p:cNvPr id="8195" name="Content Placeholder 2"/>
          <p:cNvSpPr>
            <a:spLocks noGrp="1"/>
          </p:cNvSpPr>
          <p:nvPr>
            <p:ph idx="1"/>
          </p:nvPr>
        </p:nvSpPr>
        <p:spPr/>
        <p:txBody>
          <a:bodyPr/>
          <a:lstStyle/>
          <a:p>
            <a:endParaRPr lang="en-US" altLang="en-US" smtClean="0">
              <a:ea typeface="MS PGothic" pitchFamily="34" charset="-128"/>
            </a:endParaRPr>
          </a:p>
        </p:txBody>
      </p:sp>
      <p:pic>
        <p:nvPicPr>
          <p:cNvPr id="8196" name="Picture 17" descr="Pearson_WebBar_Bottom_Green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4775"/>
            <a:ext cx="9144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852613"/>
            <a:ext cx="5105400"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ea typeface="MS PGothic" pitchFamily="34" charset="-128"/>
              </a:rPr>
              <a:t>Account Information</a:t>
            </a:r>
          </a:p>
        </p:txBody>
      </p:sp>
      <p:sp>
        <p:nvSpPr>
          <p:cNvPr id="9219" name="Content Placeholder 2"/>
          <p:cNvSpPr>
            <a:spLocks noGrp="1"/>
          </p:cNvSpPr>
          <p:nvPr>
            <p:ph idx="1"/>
          </p:nvPr>
        </p:nvSpPr>
        <p:spPr/>
        <p:txBody>
          <a:bodyPr/>
          <a:lstStyle/>
          <a:p>
            <a:endParaRPr lang="en-US" altLang="en-US" smtClean="0">
              <a:ea typeface="MS PGothic" pitchFamily="34" charset="-128"/>
            </a:endParaRPr>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219200"/>
            <a:ext cx="5184775" cy="454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17" descr="Pearson_WebBar_Bottom_Green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54775"/>
            <a:ext cx="9144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ea typeface="MS PGothic" pitchFamily="34" charset="-128"/>
              </a:rPr>
              <a:t>Once you Login: COURSE ID</a:t>
            </a:r>
          </a:p>
        </p:txBody>
      </p:sp>
      <p:sp>
        <p:nvSpPr>
          <p:cNvPr id="10243" name="Content Placeholder 2"/>
          <p:cNvSpPr>
            <a:spLocks noGrp="1"/>
          </p:cNvSpPr>
          <p:nvPr>
            <p:ph idx="1"/>
          </p:nvPr>
        </p:nvSpPr>
        <p:spPr/>
        <p:txBody>
          <a:bodyPr/>
          <a:lstStyle/>
          <a:p>
            <a:endParaRPr lang="en-US" altLang="en-US" smtClean="0">
              <a:ea typeface="MS PGothic" pitchFamily="34" charset="-128"/>
            </a:endParaRPr>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2009775"/>
            <a:ext cx="8601075"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17" descr="Pearson_WebBar_Bottom_Green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54775"/>
            <a:ext cx="91440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504</TotalTime>
  <Words>628</Words>
  <Application>Microsoft Office PowerPoint</Application>
  <PresentationFormat>On-screen Show (4:3)</PresentationFormat>
  <Paragraphs>52</Paragraphs>
  <Slides>13</Slides>
  <Notes>7</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Get Started</vt:lpstr>
      <vt:lpstr>The TRUTH is in the numbers… https://www.youtube.com/watch?feature=player_embedded&amp;v=OjRUOpRkKP0 </vt:lpstr>
      <vt:lpstr>PowerPoint Presentation</vt:lpstr>
      <vt:lpstr>Click On Student REGISTER</vt:lpstr>
      <vt:lpstr>Direct Purchasing: </vt:lpstr>
      <vt:lpstr>Direct Purchasing: </vt:lpstr>
      <vt:lpstr>Redeeming Access Code</vt:lpstr>
      <vt:lpstr>Account Information</vt:lpstr>
      <vt:lpstr>Once you Login: COURSE ID</vt:lpstr>
      <vt:lpstr>PowerPoint Presentation</vt:lpstr>
      <vt:lpstr>PowerPoint Presentation</vt:lpstr>
      <vt:lpstr>PowerPoint Presentation</vt:lpstr>
      <vt:lpstr>PowerPoint Presentation</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Started</dc:title>
  <dc:creator>URIZZJO</dc:creator>
  <cp:lastModifiedBy>Paul Gordy</cp:lastModifiedBy>
  <cp:revision>55</cp:revision>
  <dcterms:created xsi:type="dcterms:W3CDTF">2013-06-21T15:53:39Z</dcterms:created>
  <dcterms:modified xsi:type="dcterms:W3CDTF">2014-09-02T18:48:29Z</dcterms:modified>
</cp:coreProperties>
</file>