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9"/>
  </p:notesMasterIdLst>
  <p:handoutMasterIdLst>
    <p:handoutMasterId r:id="rId40"/>
  </p:handoutMasterIdLst>
  <p:sldIdLst>
    <p:sldId id="257" r:id="rId2"/>
    <p:sldId id="259" r:id="rId3"/>
    <p:sldId id="322" r:id="rId4"/>
    <p:sldId id="323" r:id="rId5"/>
    <p:sldId id="290" r:id="rId6"/>
    <p:sldId id="292" r:id="rId7"/>
    <p:sldId id="293" r:id="rId8"/>
    <p:sldId id="325" r:id="rId9"/>
    <p:sldId id="327" r:id="rId10"/>
    <p:sldId id="326" r:id="rId11"/>
    <p:sldId id="328" r:id="rId12"/>
    <p:sldId id="329" r:id="rId13"/>
    <p:sldId id="296" r:id="rId14"/>
    <p:sldId id="330" r:id="rId15"/>
    <p:sldId id="300" r:id="rId16"/>
    <p:sldId id="301" r:id="rId17"/>
    <p:sldId id="297" r:id="rId18"/>
    <p:sldId id="332" r:id="rId19"/>
    <p:sldId id="302" r:id="rId20"/>
    <p:sldId id="303" r:id="rId21"/>
    <p:sldId id="333" r:id="rId22"/>
    <p:sldId id="310" r:id="rId23"/>
    <p:sldId id="311" r:id="rId24"/>
    <p:sldId id="312" r:id="rId25"/>
    <p:sldId id="340" r:id="rId26"/>
    <p:sldId id="320" r:id="rId27"/>
    <p:sldId id="334" r:id="rId28"/>
    <p:sldId id="336" r:id="rId29"/>
    <p:sldId id="335" r:id="rId30"/>
    <p:sldId id="338" r:id="rId31"/>
    <p:sldId id="337" r:id="rId32"/>
    <p:sldId id="342" r:id="rId33"/>
    <p:sldId id="343" r:id="rId34"/>
    <p:sldId id="341" r:id="rId35"/>
    <p:sldId id="344" r:id="rId36"/>
    <p:sldId id="339" r:id="rId37"/>
    <p:sldId id="345"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292929"/>
    <a:srgbClr val="FF9900"/>
    <a:srgbClr val="FF66CC"/>
    <a:srgbClr val="00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62" autoAdjust="0"/>
    <p:restoredTop sz="94660"/>
  </p:normalViewPr>
  <p:slideViewPr>
    <p:cSldViewPr snapToGrid="0">
      <p:cViewPr varScale="1">
        <p:scale>
          <a:sx n="121" d="100"/>
          <a:sy n="121" d="100"/>
        </p:scale>
        <p:origin x="1806"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a:latin typeface="Arial" charset="0"/>
                <a:cs typeface="+mn-cs"/>
              </a:defRPr>
            </a:lvl1pPr>
          </a:lstStyle>
          <a:p>
            <a:pPr>
              <a:defRPr/>
            </a:pPr>
            <a:endParaRPr 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latin typeface="Arial" charset="0"/>
                <a:cs typeface="+mn-cs"/>
              </a:defRPr>
            </a:lvl1pPr>
          </a:lstStyle>
          <a:p>
            <a:pPr>
              <a:defRPr/>
            </a:pPr>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a:latin typeface="Arial" charset="0"/>
                <a:cs typeface="+mn-cs"/>
              </a:defRPr>
            </a:lvl1pPr>
          </a:lstStyle>
          <a:p>
            <a:pPr>
              <a:defRPr/>
            </a:pPr>
            <a:endParaRPr 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i="1">
                <a:latin typeface="Arial" charset="0"/>
                <a:cs typeface="+mn-cs"/>
              </a:defRPr>
            </a:lvl1pPr>
          </a:lstStyle>
          <a:p>
            <a:pPr>
              <a:defRPr/>
            </a:pPr>
            <a:fld id="{B3D12FC9-5FAF-4883-8D47-4B346BC83C74}" type="slidenum">
              <a:rPr lang="en-US"/>
              <a:pPr>
                <a:defRPr/>
              </a:pPr>
              <a:t>‹#›</a:t>
            </a:fld>
            <a:endParaRPr lang="en-US"/>
          </a:p>
        </p:txBody>
      </p:sp>
      <p:sp>
        <p:nvSpPr>
          <p:cNvPr id="46086" name="Rectangle 6"/>
          <p:cNvSpPr>
            <a:spLocks noChangeArrowheads="1"/>
          </p:cNvSpPr>
          <p:nvPr/>
        </p:nvSpPr>
        <p:spPr bwMode="auto">
          <a:xfrm>
            <a:off x="6388100" y="8748713"/>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r" eaLnBrk="0" hangingPunct="0"/>
            <a:fld id="{C0006996-BCBD-4E81-BB6D-5144C91A951E}" type="slidenum">
              <a:rPr lang="en-US" sz="1400"/>
              <a:pPr algn="r" eaLnBrk="0" hangingPunct="0"/>
              <a:t>‹#›</a:t>
            </a:fld>
            <a:endParaRPr lang="en-US" sz="1400"/>
          </a:p>
        </p:txBody>
      </p:sp>
    </p:spTree>
    <p:extLst>
      <p:ext uri="{BB962C8B-B14F-4D97-AF65-F5344CB8AC3E}">
        <p14:creationId xmlns:p14="http://schemas.microsoft.com/office/powerpoint/2010/main" val="378998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a:latin typeface="Times New Roman" pitchFamily="18" charset="0"/>
                <a:cs typeface="+mn-cs"/>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latin typeface="Times New Roman" pitchFamily="18" charset="0"/>
                <a:cs typeface="+mn-cs"/>
              </a:defRPr>
            </a:lvl1pPr>
          </a:lstStyle>
          <a:p>
            <a:pPr>
              <a:defRPr/>
            </a:pPr>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a:latin typeface="Times New Roman" pitchFamily="18" charset="0"/>
                <a:cs typeface="+mn-cs"/>
              </a:defRPr>
            </a:lvl1pPr>
          </a:lstStyle>
          <a:p>
            <a:pPr>
              <a:defRPr/>
            </a:pPr>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i="1">
                <a:latin typeface="Times New Roman" pitchFamily="18" charset="0"/>
                <a:cs typeface="+mn-cs"/>
              </a:defRPr>
            </a:lvl1pPr>
          </a:lstStyle>
          <a:p>
            <a:pPr>
              <a:defRPr/>
            </a:pPr>
            <a:fld id="{4C18DAEB-0B9B-400A-BA52-2BAB8479B2B0}" type="slidenum">
              <a:rPr lang="en-US"/>
              <a:pPr>
                <a:defRPr/>
              </a:pPr>
              <a:t>‹#›</a:t>
            </a:fld>
            <a:endParaRPr lang="en-US"/>
          </a:p>
        </p:txBody>
      </p:sp>
      <p:sp>
        <p:nvSpPr>
          <p:cNvPr id="2054" name="Rectangle 6"/>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3" name="Rectangle 7"/>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5064" name="Rectangle 8"/>
          <p:cNvSpPr>
            <a:spLocks noChangeArrowheads="1"/>
          </p:cNvSpPr>
          <p:nvPr/>
        </p:nvSpPr>
        <p:spPr bwMode="auto">
          <a:xfrm>
            <a:off x="6388100" y="8748713"/>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r" eaLnBrk="0" hangingPunct="0"/>
            <a:fld id="{70C71985-80C0-41E6-A664-25BF410AEA3E}" type="slidenum">
              <a:rPr lang="en-US" sz="1400"/>
              <a:pPr algn="r" eaLnBrk="0" hangingPunct="0"/>
              <a:t>‹#›</a:t>
            </a:fld>
            <a:endParaRPr lang="en-US" sz="1400"/>
          </a:p>
        </p:txBody>
      </p:sp>
    </p:spTree>
    <p:extLst>
      <p:ext uri="{BB962C8B-B14F-4D97-AF65-F5344CB8AC3E}">
        <p14:creationId xmlns:p14="http://schemas.microsoft.com/office/powerpoint/2010/main" val="40375108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p:spPr>
        <p:txBody>
          <a:bodyPr/>
          <a:lstStyle/>
          <a:p>
            <a:fld id="{17250DFB-76CB-4A5D-91AA-5CDA1F03D369}" type="slidenum">
              <a:rPr lang="en-US" smtClean="0">
                <a:latin typeface="Times New Roman" pitchFamily="18" charset="0"/>
              </a:rPr>
              <a:pPr/>
              <a:t>13</a:t>
            </a:fld>
            <a:endParaRPr lang="en-US" smtClean="0">
              <a:latin typeface="Times New Roman" pitchFamily="18" charset="0"/>
            </a:endParaRPr>
          </a:p>
        </p:txBody>
      </p:sp>
      <p:sp>
        <p:nvSpPr>
          <p:cNvPr id="40963"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77D08F75-ADDE-4B3F-9B66-561C3967F6E5}" type="slidenum">
              <a:rPr lang="en-US" sz="1000" i="1"/>
              <a:pPr algn="r" eaLnBrk="0" hangingPunct="0">
                <a:lnSpc>
                  <a:spcPct val="100000"/>
                </a:lnSpc>
                <a:spcBef>
                  <a:spcPct val="0"/>
                </a:spcBef>
                <a:buFontTx/>
                <a:buNone/>
              </a:pPr>
              <a:t>13</a:t>
            </a:fld>
            <a:endParaRPr lang="en-US" sz="1000" i="1"/>
          </a:p>
        </p:txBody>
      </p:sp>
      <p:sp>
        <p:nvSpPr>
          <p:cNvPr id="40964" name="Rectangle 2"/>
          <p:cNvSpPr>
            <a:spLocks noGrp="1" noRot="1" noChangeAspect="1" noChangeArrowheads="1" noTextEdit="1"/>
          </p:cNvSpPr>
          <p:nvPr>
            <p:ph type="sldImg"/>
          </p:nvPr>
        </p:nvSpPr>
        <p:spPr>
          <a:xfrm>
            <a:off x="1150938" y="692150"/>
            <a:ext cx="4556125" cy="3416300"/>
          </a:xfrm>
          <a:ln cap="flat"/>
        </p:spPr>
      </p:sp>
      <p:sp>
        <p:nvSpPr>
          <p:cNvPr id="4096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97198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0E5BE32F-42F9-4829-9A08-841E362EDFDD}" type="slidenum">
              <a:rPr lang="en-US" sz="1000" i="1"/>
              <a:pPr algn="r" eaLnBrk="0" hangingPunct="0">
                <a:lnSpc>
                  <a:spcPct val="100000"/>
                </a:lnSpc>
                <a:spcBef>
                  <a:spcPct val="0"/>
                </a:spcBef>
                <a:buFontTx/>
                <a:buNone/>
              </a:pPr>
              <a:t>22</a:t>
            </a:fld>
            <a:endParaRPr lang="en-US" sz="1000" i="1"/>
          </a:p>
        </p:txBody>
      </p:sp>
      <p:sp>
        <p:nvSpPr>
          <p:cNvPr id="55299"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CF9FBF8A-ED41-4BD8-BC0E-C90849E8F9A6}" type="slidenum">
              <a:rPr lang="en-US" sz="1000" i="1"/>
              <a:pPr algn="r" eaLnBrk="0" hangingPunct="0">
                <a:lnSpc>
                  <a:spcPct val="100000"/>
                </a:lnSpc>
                <a:spcBef>
                  <a:spcPct val="0"/>
                </a:spcBef>
                <a:buFontTx/>
                <a:buNone/>
              </a:pPr>
              <a:t>22</a:t>
            </a:fld>
            <a:endParaRPr lang="en-US" sz="1000" i="1"/>
          </a:p>
        </p:txBody>
      </p:sp>
      <p:sp>
        <p:nvSpPr>
          <p:cNvPr id="55300" name="Rectangle 2"/>
          <p:cNvSpPr>
            <a:spLocks noGrp="1" noRot="1" noChangeAspect="1" noChangeArrowheads="1" noTextEdit="1"/>
          </p:cNvSpPr>
          <p:nvPr>
            <p:ph type="sldImg"/>
          </p:nvPr>
        </p:nvSpPr>
        <p:spPr>
          <a:xfrm>
            <a:off x="1150938" y="692150"/>
            <a:ext cx="4556125" cy="3416300"/>
          </a:xfrm>
          <a:ln cap="flat"/>
        </p:spPr>
      </p:sp>
      <p:sp>
        <p:nvSpPr>
          <p:cNvPr id="5530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54613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960C9FB1-6E60-417E-A38A-85EC2D3D1F0F}" type="slidenum">
              <a:rPr lang="en-US" sz="1000" i="1"/>
              <a:pPr algn="r" eaLnBrk="0" hangingPunct="0">
                <a:lnSpc>
                  <a:spcPct val="100000"/>
                </a:lnSpc>
                <a:spcBef>
                  <a:spcPct val="0"/>
                </a:spcBef>
                <a:buFontTx/>
                <a:buNone/>
              </a:pPr>
              <a:t>23</a:t>
            </a:fld>
            <a:endParaRPr lang="en-US" sz="1000" i="1"/>
          </a:p>
        </p:txBody>
      </p:sp>
      <p:sp>
        <p:nvSpPr>
          <p:cNvPr id="56323"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D947F748-73EA-457E-A021-46F7D3D8F5BC}" type="slidenum">
              <a:rPr lang="en-US" sz="1000" i="1"/>
              <a:pPr algn="r" eaLnBrk="0" hangingPunct="0">
                <a:lnSpc>
                  <a:spcPct val="100000"/>
                </a:lnSpc>
                <a:spcBef>
                  <a:spcPct val="0"/>
                </a:spcBef>
                <a:buFontTx/>
                <a:buNone/>
              </a:pPr>
              <a:t>23</a:t>
            </a:fld>
            <a:endParaRPr lang="en-US" sz="1000" i="1"/>
          </a:p>
        </p:txBody>
      </p:sp>
      <p:sp>
        <p:nvSpPr>
          <p:cNvPr id="56324" name="Rectangle 2"/>
          <p:cNvSpPr>
            <a:spLocks noGrp="1" noRot="1" noChangeAspect="1" noChangeArrowheads="1" noTextEdit="1"/>
          </p:cNvSpPr>
          <p:nvPr>
            <p:ph type="sldImg"/>
          </p:nvPr>
        </p:nvSpPr>
        <p:spPr>
          <a:xfrm>
            <a:off x="1150938" y="692150"/>
            <a:ext cx="4556125" cy="3416300"/>
          </a:xfrm>
          <a:ln cap="flat"/>
        </p:spPr>
      </p:sp>
      <p:sp>
        <p:nvSpPr>
          <p:cNvPr id="5632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234039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07627F29-B692-4E9E-BB58-7FEEEE1DFEC0}" type="slidenum">
              <a:rPr lang="en-US" sz="1000" i="1"/>
              <a:pPr algn="r" eaLnBrk="0" hangingPunct="0">
                <a:lnSpc>
                  <a:spcPct val="100000"/>
                </a:lnSpc>
                <a:spcBef>
                  <a:spcPct val="0"/>
                </a:spcBef>
                <a:buFontTx/>
                <a:buNone/>
              </a:pPr>
              <a:t>24</a:t>
            </a:fld>
            <a:endParaRPr lang="en-US" sz="1000" i="1"/>
          </a:p>
        </p:txBody>
      </p:sp>
      <p:sp>
        <p:nvSpPr>
          <p:cNvPr id="57347"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BD64C26B-5C0B-4B6A-949A-FC5CC684A71A}" type="slidenum">
              <a:rPr lang="en-US" sz="1000" i="1"/>
              <a:pPr algn="r" eaLnBrk="0" hangingPunct="0">
                <a:lnSpc>
                  <a:spcPct val="100000"/>
                </a:lnSpc>
                <a:spcBef>
                  <a:spcPct val="0"/>
                </a:spcBef>
                <a:buFontTx/>
                <a:buNone/>
              </a:pPr>
              <a:t>24</a:t>
            </a:fld>
            <a:endParaRPr lang="en-US" sz="1000" i="1"/>
          </a:p>
        </p:txBody>
      </p:sp>
      <p:sp>
        <p:nvSpPr>
          <p:cNvPr id="57348" name="Rectangle 2"/>
          <p:cNvSpPr>
            <a:spLocks noGrp="1" noRot="1" noChangeAspect="1" noChangeArrowheads="1" noTextEdit="1"/>
          </p:cNvSpPr>
          <p:nvPr>
            <p:ph type="sldImg"/>
          </p:nvPr>
        </p:nvSpPr>
        <p:spPr>
          <a:xfrm>
            <a:off x="1150938" y="692150"/>
            <a:ext cx="4556125" cy="3416300"/>
          </a:xfrm>
          <a:ln cap="flat"/>
        </p:spPr>
      </p:sp>
      <p:sp>
        <p:nvSpPr>
          <p:cNvPr id="57349"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363804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D9AB2E01-8908-47D5-A366-AF293B297C42}" type="slidenum">
              <a:rPr lang="en-US" sz="1000" i="1"/>
              <a:pPr algn="r" eaLnBrk="0" hangingPunct="0">
                <a:lnSpc>
                  <a:spcPct val="100000"/>
                </a:lnSpc>
                <a:spcBef>
                  <a:spcPct val="0"/>
                </a:spcBef>
                <a:buFontTx/>
                <a:buNone/>
              </a:pPr>
              <a:t>25</a:t>
            </a:fld>
            <a:endParaRPr lang="en-US" sz="1000" i="1"/>
          </a:p>
        </p:txBody>
      </p:sp>
      <p:sp>
        <p:nvSpPr>
          <p:cNvPr id="60419"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E17756A1-650B-41C6-9EB7-5662409DB513}" type="slidenum">
              <a:rPr lang="en-US" sz="1000" i="1"/>
              <a:pPr algn="r" eaLnBrk="0" hangingPunct="0">
                <a:lnSpc>
                  <a:spcPct val="100000"/>
                </a:lnSpc>
                <a:spcBef>
                  <a:spcPct val="0"/>
                </a:spcBef>
                <a:buFontTx/>
                <a:buNone/>
              </a:pPr>
              <a:t>25</a:t>
            </a:fld>
            <a:endParaRPr lang="en-US" sz="1000" i="1"/>
          </a:p>
        </p:txBody>
      </p:sp>
      <p:sp>
        <p:nvSpPr>
          <p:cNvPr id="60420" name="Rectangle 2"/>
          <p:cNvSpPr>
            <a:spLocks noGrp="1" noRot="1" noChangeAspect="1" noChangeArrowheads="1" noTextEdit="1"/>
          </p:cNvSpPr>
          <p:nvPr>
            <p:ph type="sldImg"/>
          </p:nvPr>
        </p:nvSpPr>
        <p:spPr>
          <a:xfrm>
            <a:off x="1150938" y="692150"/>
            <a:ext cx="4556125" cy="3416300"/>
          </a:xfrm>
          <a:ln cap="flat"/>
        </p:spPr>
      </p:sp>
      <p:sp>
        <p:nvSpPr>
          <p:cNvPr id="6042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138351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D370C2DB-90FB-4B6F-9F28-57B3576CF6EC}" type="slidenum">
              <a:rPr lang="en-US" sz="1000" i="1"/>
              <a:pPr algn="r" eaLnBrk="0" hangingPunct="0">
                <a:lnSpc>
                  <a:spcPct val="100000"/>
                </a:lnSpc>
                <a:spcBef>
                  <a:spcPct val="0"/>
                </a:spcBef>
                <a:buFontTx/>
                <a:buNone/>
              </a:pPr>
              <a:t>26</a:t>
            </a:fld>
            <a:endParaRPr lang="en-US" sz="1000" i="1"/>
          </a:p>
        </p:txBody>
      </p:sp>
      <p:sp>
        <p:nvSpPr>
          <p:cNvPr id="65539"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C87187AD-BC86-4475-8A27-16F2DED404E2}" type="slidenum">
              <a:rPr lang="en-US" sz="1000" i="1"/>
              <a:pPr algn="r" eaLnBrk="0" hangingPunct="0">
                <a:lnSpc>
                  <a:spcPct val="100000"/>
                </a:lnSpc>
                <a:spcBef>
                  <a:spcPct val="0"/>
                </a:spcBef>
                <a:buFontTx/>
                <a:buNone/>
              </a:pPr>
              <a:t>26</a:t>
            </a:fld>
            <a:endParaRPr lang="en-US" sz="1000" i="1"/>
          </a:p>
        </p:txBody>
      </p:sp>
      <p:sp>
        <p:nvSpPr>
          <p:cNvPr id="65540" name="Rectangle 2"/>
          <p:cNvSpPr>
            <a:spLocks noGrp="1" noRot="1" noChangeAspect="1" noChangeArrowheads="1" noTextEdit="1"/>
          </p:cNvSpPr>
          <p:nvPr>
            <p:ph type="sldImg"/>
          </p:nvPr>
        </p:nvSpPr>
        <p:spPr>
          <a:xfrm>
            <a:off x="1150938" y="692150"/>
            <a:ext cx="4556125" cy="3416300"/>
          </a:xfrm>
          <a:ln cap="flat"/>
        </p:spPr>
      </p:sp>
      <p:sp>
        <p:nvSpPr>
          <p:cNvPr id="6554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96412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D370C2DB-90FB-4B6F-9F28-57B3576CF6EC}" type="slidenum">
              <a:rPr lang="en-US" sz="1000" i="1"/>
              <a:pPr algn="r" eaLnBrk="0" hangingPunct="0">
                <a:lnSpc>
                  <a:spcPct val="100000"/>
                </a:lnSpc>
                <a:spcBef>
                  <a:spcPct val="0"/>
                </a:spcBef>
                <a:buFontTx/>
                <a:buNone/>
              </a:pPr>
              <a:t>36</a:t>
            </a:fld>
            <a:endParaRPr lang="en-US" sz="1000" i="1"/>
          </a:p>
        </p:txBody>
      </p:sp>
      <p:sp>
        <p:nvSpPr>
          <p:cNvPr id="65539"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C87187AD-BC86-4475-8A27-16F2DED404E2}" type="slidenum">
              <a:rPr lang="en-US" sz="1000" i="1"/>
              <a:pPr algn="r" eaLnBrk="0" hangingPunct="0">
                <a:lnSpc>
                  <a:spcPct val="100000"/>
                </a:lnSpc>
                <a:spcBef>
                  <a:spcPct val="0"/>
                </a:spcBef>
                <a:buFontTx/>
                <a:buNone/>
              </a:pPr>
              <a:t>36</a:t>
            </a:fld>
            <a:endParaRPr lang="en-US" sz="1000" i="1"/>
          </a:p>
        </p:txBody>
      </p:sp>
      <p:sp>
        <p:nvSpPr>
          <p:cNvPr id="65540" name="Rectangle 2"/>
          <p:cNvSpPr>
            <a:spLocks noGrp="1" noRot="1" noChangeAspect="1" noChangeArrowheads="1" noTextEdit="1"/>
          </p:cNvSpPr>
          <p:nvPr>
            <p:ph type="sldImg"/>
          </p:nvPr>
        </p:nvSpPr>
        <p:spPr>
          <a:xfrm>
            <a:off x="1150938" y="692150"/>
            <a:ext cx="4556125" cy="3416300"/>
          </a:xfrm>
          <a:ln cap="flat"/>
        </p:spPr>
      </p:sp>
      <p:sp>
        <p:nvSpPr>
          <p:cNvPr id="6554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033563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D370C2DB-90FB-4B6F-9F28-57B3576CF6EC}" type="slidenum">
              <a:rPr lang="en-US" sz="1000" i="1"/>
              <a:pPr algn="r" eaLnBrk="0" hangingPunct="0">
                <a:lnSpc>
                  <a:spcPct val="100000"/>
                </a:lnSpc>
                <a:spcBef>
                  <a:spcPct val="0"/>
                </a:spcBef>
                <a:buFontTx/>
                <a:buNone/>
              </a:pPr>
              <a:t>37</a:t>
            </a:fld>
            <a:endParaRPr lang="en-US" sz="1000" i="1"/>
          </a:p>
        </p:txBody>
      </p:sp>
      <p:sp>
        <p:nvSpPr>
          <p:cNvPr id="65539"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C87187AD-BC86-4475-8A27-16F2DED404E2}" type="slidenum">
              <a:rPr lang="en-US" sz="1000" i="1"/>
              <a:pPr algn="r" eaLnBrk="0" hangingPunct="0">
                <a:lnSpc>
                  <a:spcPct val="100000"/>
                </a:lnSpc>
                <a:spcBef>
                  <a:spcPct val="0"/>
                </a:spcBef>
                <a:buFontTx/>
                <a:buNone/>
              </a:pPr>
              <a:t>37</a:t>
            </a:fld>
            <a:endParaRPr lang="en-US" sz="1000" i="1"/>
          </a:p>
        </p:txBody>
      </p:sp>
      <p:sp>
        <p:nvSpPr>
          <p:cNvPr id="65540" name="Rectangle 2"/>
          <p:cNvSpPr>
            <a:spLocks noGrp="1" noRot="1" noChangeAspect="1" noChangeArrowheads="1" noTextEdit="1"/>
          </p:cNvSpPr>
          <p:nvPr>
            <p:ph type="sldImg"/>
          </p:nvPr>
        </p:nvSpPr>
        <p:spPr>
          <a:xfrm>
            <a:off x="1150938" y="692150"/>
            <a:ext cx="4556125" cy="3416300"/>
          </a:xfrm>
          <a:ln cap="flat"/>
        </p:spPr>
      </p:sp>
      <p:sp>
        <p:nvSpPr>
          <p:cNvPr id="6554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48568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p:spPr>
        <p:txBody>
          <a:bodyPr/>
          <a:lstStyle/>
          <a:p>
            <a:fld id="{17250DFB-76CB-4A5D-91AA-5CDA1F03D369}" type="slidenum">
              <a:rPr lang="en-US" smtClean="0">
                <a:latin typeface="Times New Roman" pitchFamily="18" charset="0"/>
              </a:rPr>
              <a:pPr/>
              <a:t>14</a:t>
            </a:fld>
            <a:endParaRPr lang="en-US" smtClean="0">
              <a:latin typeface="Times New Roman" pitchFamily="18" charset="0"/>
            </a:endParaRPr>
          </a:p>
        </p:txBody>
      </p:sp>
      <p:sp>
        <p:nvSpPr>
          <p:cNvPr id="40963"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77D08F75-ADDE-4B3F-9B66-561C3967F6E5}" type="slidenum">
              <a:rPr lang="en-US" sz="1000" i="1"/>
              <a:pPr algn="r" eaLnBrk="0" hangingPunct="0">
                <a:lnSpc>
                  <a:spcPct val="100000"/>
                </a:lnSpc>
                <a:spcBef>
                  <a:spcPct val="0"/>
                </a:spcBef>
                <a:buFontTx/>
                <a:buNone/>
              </a:pPr>
              <a:t>14</a:t>
            </a:fld>
            <a:endParaRPr lang="en-US" sz="1000" i="1"/>
          </a:p>
        </p:txBody>
      </p:sp>
      <p:sp>
        <p:nvSpPr>
          <p:cNvPr id="40964" name="Rectangle 2"/>
          <p:cNvSpPr>
            <a:spLocks noGrp="1" noRot="1" noChangeAspect="1" noChangeArrowheads="1" noTextEdit="1"/>
          </p:cNvSpPr>
          <p:nvPr>
            <p:ph type="sldImg"/>
          </p:nvPr>
        </p:nvSpPr>
        <p:spPr>
          <a:xfrm>
            <a:off x="1150938" y="692150"/>
            <a:ext cx="4556125" cy="3416300"/>
          </a:xfrm>
          <a:ln cap="flat"/>
        </p:spPr>
      </p:sp>
      <p:sp>
        <p:nvSpPr>
          <p:cNvPr id="4096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4061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p:spPr>
        <p:txBody>
          <a:bodyPr/>
          <a:lstStyle/>
          <a:p>
            <a:fld id="{7CD7AE8E-CD27-4D8B-9593-8782453F40AA}" type="slidenum">
              <a:rPr lang="en-US" smtClean="0">
                <a:latin typeface="Times New Roman" pitchFamily="18" charset="0"/>
              </a:rPr>
              <a:pPr/>
              <a:t>15</a:t>
            </a:fld>
            <a:endParaRPr lang="en-US" smtClean="0">
              <a:latin typeface="Times New Roman" pitchFamily="18" charset="0"/>
            </a:endParaRPr>
          </a:p>
        </p:txBody>
      </p:sp>
      <p:sp>
        <p:nvSpPr>
          <p:cNvPr id="45059"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07BC061B-445F-4C87-9F48-B968B3197AD8}" type="slidenum">
              <a:rPr lang="en-US" sz="1000" i="1"/>
              <a:pPr algn="r" eaLnBrk="0" hangingPunct="0">
                <a:lnSpc>
                  <a:spcPct val="100000"/>
                </a:lnSpc>
                <a:spcBef>
                  <a:spcPct val="0"/>
                </a:spcBef>
                <a:buFontTx/>
                <a:buNone/>
              </a:pPr>
              <a:t>15</a:t>
            </a:fld>
            <a:endParaRPr lang="en-US" sz="1000" i="1"/>
          </a:p>
        </p:txBody>
      </p:sp>
      <p:sp>
        <p:nvSpPr>
          <p:cNvPr id="45060" name="Rectangle 2"/>
          <p:cNvSpPr>
            <a:spLocks noGrp="1" noRot="1" noChangeAspect="1" noChangeArrowheads="1" noTextEdit="1"/>
          </p:cNvSpPr>
          <p:nvPr>
            <p:ph type="sldImg"/>
          </p:nvPr>
        </p:nvSpPr>
        <p:spPr>
          <a:xfrm>
            <a:off x="1150938" y="692150"/>
            <a:ext cx="4556125" cy="3416300"/>
          </a:xfrm>
          <a:ln cap="flat"/>
        </p:spPr>
      </p:sp>
      <p:sp>
        <p:nvSpPr>
          <p:cNvPr id="4506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85107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fld id="{7187B317-ECCF-4C25-B595-2D326730C657}" type="slidenum">
              <a:rPr lang="en-US" smtClean="0">
                <a:latin typeface="Times New Roman" pitchFamily="18" charset="0"/>
              </a:rPr>
              <a:pPr/>
              <a:t>16</a:t>
            </a:fld>
            <a:endParaRPr lang="en-US" smtClean="0">
              <a:latin typeface="Times New Roman" pitchFamily="18" charset="0"/>
            </a:endParaRPr>
          </a:p>
        </p:txBody>
      </p:sp>
      <p:sp>
        <p:nvSpPr>
          <p:cNvPr id="46083"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93CBA6A1-B7A7-41CF-8904-AAB38447D79C}" type="slidenum">
              <a:rPr lang="en-US" sz="1000" i="1"/>
              <a:pPr algn="r" eaLnBrk="0" hangingPunct="0">
                <a:lnSpc>
                  <a:spcPct val="100000"/>
                </a:lnSpc>
                <a:spcBef>
                  <a:spcPct val="0"/>
                </a:spcBef>
                <a:buFontTx/>
                <a:buNone/>
              </a:pPr>
              <a:t>16</a:t>
            </a:fld>
            <a:endParaRPr lang="en-US" sz="1000" i="1"/>
          </a:p>
        </p:txBody>
      </p:sp>
      <p:sp>
        <p:nvSpPr>
          <p:cNvPr id="46084" name="Rectangle 2"/>
          <p:cNvSpPr>
            <a:spLocks noGrp="1" noRot="1" noChangeAspect="1" noChangeArrowheads="1" noTextEdit="1"/>
          </p:cNvSpPr>
          <p:nvPr>
            <p:ph type="sldImg"/>
          </p:nvPr>
        </p:nvSpPr>
        <p:spPr>
          <a:xfrm>
            <a:off x="1150938" y="692150"/>
            <a:ext cx="4556125" cy="3416300"/>
          </a:xfrm>
          <a:ln cap="flat"/>
        </p:spPr>
      </p:sp>
      <p:sp>
        <p:nvSpPr>
          <p:cNvPr id="4608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0400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BA78D650-BA53-46C6-9725-88C88C09914C}" type="slidenum">
              <a:rPr lang="en-US" smtClean="0">
                <a:latin typeface="Times New Roman" pitchFamily="18" charset="0"/>
              </a:rPr>
              <a:pPr/>
              <a:t>17</a:t>
            </a:fld>
            <a:endParaRPr lang="en-US" smtClean="0">
              <a:latin typeface="Times New Roman" pitchFamily="18" charset="0"/>
            </a:endParaRPr>
          </a:p>
        </p:txBody>
      </p:sp>
      <p:sp>
        <p:nvSpPr>
          <p:cNvPr id="41987"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60258797-B65A-4116-8587-5F8FB9B75E58}" type="slidenum">
              <a:rPr lang="en-US" sz="1000" i="1"/>
              <a:pPr algn="r" eaLnBrk="0" hangingPunct="0">
                <a:lnSpc>
                  <a:spcPct val="100000"/>
                </a:lnSpc>
                <a:spcBef>
                  <a:spcPct val="0"/>
                </a:spcBef>
                <a:buFontTx/>
                <a:buNone/>
              </a:pPr>
              <a:t>17</a:t>
            </a:fld>
            <a:endParaRPr lang="en-US" sz="1000" i="1"/>
          </a:p>
        </p:txBody>
      </p:sp>
      <p:sp>
        <p:nvSpPr>
          <p:cNvPr id="41988" name="Rectangle 2"/>
          <p:cNvSpPr>
            <a:spLocks noGrp="1" noRot="1" noChangeAspect="1" noChangeArrowheads="1" noTextEdit="1"/>
          </p:cNvSpPr>
          <p:nvPr>
            <p:ph type="sldImg"/>
          </p:nvPr>
        </p:nvSpPr>
        <p:spPr>
          <a:xfrm>
            <a:off x="1150938" y="692150"/>
            <a:ext cx="4556125" cy="3416300"/>
          </a:xfrm>
          <a:ln cap="flat"/>
        </p:spPr>
      </p:sp>
      <p:sp>
        <p:nvSpPr>
          <p:cNvPr id="41989"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331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4C2A921C-6DCF-4F50-9345-446BD7EED290}" type="slidenum">
              <a:rPr lang="en-US" sz="1000" i="1"/>
              <a:pPr algn="r" eaLnBrk="0" hangingPunct="0">
                <a:lnSpc>
                  <a:spcPct val="100000"/>
                </a:lnSpc>
                <a:spcBef>
                  <a:spcPct val="0"/>
                </a:spcBef>
                <a:buFontTx/>
                <a:buNone/>
              </a:pPr>
              <a:t>18</a:t>
            </a:fld>
            <a:endParaRPr lang="en-US" sz="1000" i="1"/>
          </a:p>
        </p:txBody>
      </p:sp>
      <p:sp>
        <p:nvSpPr>
          <p:cNvPr id="49155"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26FC0635-4C13-464E-965E-D47B4BA9B575}" type="slidenum">
              <a:rPr lang="en-US" sz="1000" i="1"/>
              <a:pPr algn="r" eaLnBrk="0" hangingPunct="0">
                <a:lnSpc>
                  <a:spcPct val="100000"/>
                </a:lnSpc>
                <a:spcBef>
                  <a:spcPct val="0"/>
                </a:spcBef>
                <a:buFontTx/>
                <a:buNone/>
              </a:pPr>
              <a:t>18</a:t>
            </a:fld>
            <a:endParaRPr lang="en-US" sz="1000" i="1"/>
          </a:p>
        </p:txBody>
      </p:sp>
      <p:sp>
        <p:nvSpPr>
          <p:cNvPr id="49156" name="Rectangle 2"/>
          <p:cNvSpPr>
            <a:spLocks noGrp="1" noRot="1" noChangeAspect="1" noChangeArrowheads="1" noTextEdit="1"/>
          </p:cNvSpPr>
          <p:nvPr>
            <p:ph type="sldImg"/>
          </p:nvPr>
        </p:nvSpPr>
        <p:spPr>
          <a:xfrm>
            <a:off x="1150938" y="692150"/>
            <a:ext cx="4556125" cy="3416300"/>
          </a:xfrm>
          <a:ln cap="flat"/>
        </p:spPr>
      </p:sp>
      <p:sp>
        <p:nvSpPr>
          <p:cNvPr id="4915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58112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p:spPr>
        <p:txBody>
          <a:bodyPr/>
          <a:lstStyle/>
          <a:p>
            <a:fld id="{8166EE65-80B9-4CCB-90E1-A49A68ECF75F}" type="slidenum">
              <a:rPr lang="en-US" smtClean="0">
                <a:latin typeface="Times New Roman" pitchFamily="18" charset="0"/>
              </a:rPr>
              <a:pPr/>
              <a:t>19</a:t>
            </a:fld>
            <a:endParaRPr lang="en-US" smtClean="0">
              <a:latin typeface="Times New Roman" pitchFamily="18" charset="0"/>
            </a:endParaRPr>
          </a:p>
        </p:txBody>
      </p:sp>
      <p:sp>
        <p:nvSpPr>
          <p:cNvPr id="47107"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1D9E68EB-95C5-4071-AE5C-4E34678BA43B}" type="slidenum">
              <a:rPr lang="en-US" sz="1000" i="1"/>
              <a:pPr algn="r" eaLnBrk="0" hangingPunct="0">
                <a:lnSpc>
                  <a:spcPct val="100000"/>
                </a:lnSpc>
                <a:spcBef>
                  <a:spcPct val="0"/>
                </a:spcBef>
                <a:buFontTx/>
                <a:buNone/>
              </a:pPr>
              <a:t>19</a:t>
            </a:fld>
            <a:endParaRPr lang="en-US" sz="1000" i="1"/>
          </a:p>
        </p:txBody>
      </p:sp>
      <p:sp>
        <p:nvSpPr>
          <p:cNvPr id="47108" name="Rectangle 2"/>
          <p:cNvSpPr>
            <a:spLocks noGrp="1" noRot="1" noChangeAspect="1" noChangeArrowheads="1" noTextEdit="1"/>
          </p:cNvSpPr>
          <p:nvPr>
            <p:ph type="sldImg"/>
          </p:nvPr>
        </p:nvSpPr>
        <p:spPr>
          <a:xfrm>
            <a:off x="1150938" y="692150"/>
            <a:ext cx="4556125" cy="3416300"/>
          </a:xfrm>
          <a:ln cap="flat"/>
        </p:spPr>
      </p:sp>
      <p:sp>
        <p:nvSpPr>
          <p:cNvPr id="47109"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727804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p:spPr>
        <p:txBody>
          <a:bodyPr/>
          <a:lstStyle/>
          <a:p>
            <a:fld id="{0ED1A76B-2DAD-46B1-BA9A-3CDCFAFDB773}" type="slidenum">
              <a:rPr lang="en-US" smtClean="0">
                <a:latin typeface="Times New Roman" pitchFamily="18" charset="0"/>
              </a:rPr>
              <a:pPr/>
              <a:t>20</a:t>
            </a:fld>
            <a:endParaRPr lang="en-US" smtClean="0">
              <a:latin typeface="Times New Roman" pitchFamily="18" charset="0"/>
            </a:endParaRPr>
          </a:p>
        </p:txBody>
      </p:sp>
      <p:sp>
        <p:nvSpPr>
          <p:cNvPr id="48131"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864395C4-D59D-4285-96CF-E50C73957C6C}" type="slidenum">
              <a:rPr lang="en-US" sz="1000" i="1"/>
              <a:pPr algn="r" eaLnBrk="0" hangingPunct="0">
                <a:lnSpc>
                  <a:spcPct val="100000"/>
                </a:lnSpc>
                <a:spcBef>
                  <a:spcPct val="0"/>
                </a:spcBef>
                <a:buFontTx/>
                <a:buNone/>
              </a:pPr>
              <a:t>20</a:t>
            </a:fld>
            <a:endParaRPr lang="en-US" sz="1000" i="1"/>
          </a:p>
        </p:txBody>
      </p:sp>
      <p:sp>
        <p:nvSpPr>
          <p:cNvPr id="48132" name="Rectangle 2"/>
          <p:cNvSpPr>
            <a:spLocks noGrp="1" noRot="1" noChangeAspect="1" noChangeArrowheads="1" noTextEdit="1"/>
          </p:cNvSpPr>
          <p:nvPr>
            <p:ph type="sldImg"/>
          </p:nvPr>
        </p:nvSpPr>
        <p:spPr>
          <a:xfrm>
            <a:off x="1150938" y="692150"/>
            <a:ext cx="4556125" cy="3416300"/>
          </a:xfrm>
          <a:ln cap="flat"/>
        </p:spPr>
      </p:sp>
      <p:sp>
        <p:nvSpPr>
          <p:cNvPr id="4813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39401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p:spPr>
        <p:txBody>
          <a:bodyPr/>
          <a:lstStyle/>
          <a:p>
            <a:fld id="{8166EE65-80B9-4CCB-90E1-A49A68ECF75F}" type="slidenum">
              <a:rPr lang="en-US" smtClean="0">
                <a:latin typeface="Times New Roman" pitchFamily="18" charset="0"/>
              </a:rPr>
              <a:pPr/>
              <a:t>21</a:t>
            </a:fld>
            <a:endParaRPr lang="en-US" smtClean="0">
              <a:latin typeface="Times New Roman" pitchFamily="18" charset="0"/>
            </a:endParaRPr>
          </a:p>
        </p:txBody>
      </p:sp>
      <p:sp>
        <p:nvSpPr>
          <p:cNvPr id="47107"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FontTx/>
              <a:buNone/>
            </a:pPr>
            <a:fld id="{1D9E68EB-95C5-4071-AE5C-4E34678BA43B}" type="slidenum">
              <a:rPr lang="en-US" sz="1000" i="1"/>
              <a:pPr algn="r" eaLnBrk="0" hangingPunct="0">
                <a:lnSpc>
                  <a:spcPct val="100000"/>
                </a:lnSpc>
                <a:spcBef>
                  <a:spcPct val="0"/>
                </a:spcBef>
                <a:buFontTx/>
                <a:buNone/>
              </a:pPr>
              <a:t>21</a:t>
            </a:fld>
            <a:endParaRPr lang="en-US" sz="1000" i="1"/>
          </a:p>
        </p:txBody>
      </p:sp>
      <p:sp>
        <p:nvSpPr>
          <p:cNvPr id="47108" name="Rectangle 2"/>
          <p:cNvSpPr>
            <a:spLocks noGrp="1" noRot="1" noChangeAspect="1" noChangeArrowheads="1" noTextEdit="1"/>
          </p:cNvSpPr>
          <p:nvPr>
            <p:ph type="sldImg"/>
          </p:nvPr>
        </p:nvSpPr>
        <p:spPr>
          <a:xfrm>
            <a:off x="1150938" y="692150"/>
            <a:ext cx="4556125" cy="3416300"/>
          </a:xfrm>
          <a:ln cap="flat"/>
        </p:spPr>
      </p:sp>
      <p:sp>
        <p:nvSpPr>
          <p:cNvPr id="47109"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335935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570D7-0752-490A-8A37-AEC701130720}" type="slidenum">
              <a:rPr lang="en-US"/>
              <a:pPr>
                <a:defRPr/>
              </a:pPr>
              <a:t>‹#›</a:t>
            </a:fld>
            <a:endParaRPr lang="en-US"/>
          </a:p>
        </p:txBody>
      </p:sp>
    </p:spTree>
    <p:extLst>
      <p:ext uri="{BB962C8B-B14F-4D97-AF65-F5344CB8AC3E}">
        <p14:creationId xmlns:p14="http://schemas.microsoft.com/office/powerpoint/2010/main" val="325717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6CD75-C9AD-4346-8311-63C6C5B506C1}" type="slidenum">
              <a:rPr lang="en-US"/>
              <a:pPr>
                <a:defRPr/>
              </a:pPr>
              <a:t>‹#›</a:t>
            </a:fld>
            <a:endParaRPr lang="en-US"/>
          </a:p>
        </p:txBody>
      </p:sp>
    </p:spTree>
    <p:extLst>
      <p:ext uri="{BB962C8B-B14F-4D97-AF65-F5344CB8AC3E}">
        <p14:creationId xmlns:p14="http://schemas.microsoft.com/office/powerpoint/2010/main" val="281472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DBD9A8-BEE0-4C93-A77C-FE7FDF90DD2C}" type="slidenum">
              <a:rPr lang="en-US"/>
              <a:pPr>
                <a:defRPr/>
              </a:pPr>
              <a:t>‹#›</a:t>
            </a:fld>
            <a:endParaRPr lang="en-US"/>
          </a:p>
        </p:txBody>
      </p:sp>
    </p:spTree>
    <p:extLst>
      <p:ext uri="{BB962C8B-B14F-4D97-AF65-F5344CB8AC3E}">
        <p14:creationId xmlns:p14="http://schemas.microsoft.com/office/powerpoint/2010/main" val="3749041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DA7459-69BE-41F7-B52B-B807B80470A3}" type="slidenum">
              <a:rPr lang="en-US"/>
              <a:pPr>
                <a:defRPr/>
              </a:pPr>
              <a:t>‹#›</a:t>
            </a:fld>
            <a:endParaRPr lang="en-US"/>
          </a:p>
        </p:txBody>
      </p:sp>
    </p:spTree>
    <p:extLst>
      <p:ext uri="{BB962C8B-B14F-4D97-AF65-F5344CB8AC3E}">
        <p14:creationId xmlns:p14="http://schemas.microsoft.com/office/powerpoint/2010/main" val="3826168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20E28D-F21B-4CE8-A98F-AFD45454D471}" type="slidenum">
              <a:rPr lang="en-US"/>
              <a:pPr>
                <a:defRPr/>
              </a:pPr>
              <a:t>‹#›</a:t>
            </a:fld>
            <a:endParaRPr lang="en-US"/>
          </a:p>
        </p:txBody>
      </p:sp>
    </p:spTree>
    <p:extLst>
      <p:ext uri="{BB962C8B-B14F-4D97-AF65-F5344CB8AC3E}">
        <p14:creationId xmlns:p14="http://schemas.microsoft.com/office/powerpoint/2010/main" val="1084967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F8DF3BC-593D-4362-82F9-771C3EE37DE0}" type="slidenum">
              <a:rPr lang="en-US"/>
              <a:pPr>
                <a:defRPr/>
              </a:pPr>
              <a:t>‹#›</a:t>
            </a:fld>
            <a:endParaRPr lang="en-US"/>
          </a:p>
        </p:txBody>
      </p:sp>
    </p:spTree>
    <p:extLst>
      <p:ext uri="{BB962C8B-B14F-4D97-AF65-F5344CB8AC3E}">
        <p14:creationId xmlns:p14="http://schemas.microsoft.com/office/powerpoint/2010/main" val="2609702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A19E13-E0C8-4E09-A532-57E206CC6A3D}" type="slidenum">
              <a:rPr lang="en-US"/>
              <a:pPr>
                <a:defRPr/>
              </a:pPr>
              <a:t>‹#›</a:t>
            </a:fld>
            <a:endParaRPr lang="en-US"/>
          </a:p>
        </p:txBody>
      </p:sp>
    </p:spTree>
    <p:extLst>
      <p:ext uri="{BB962C8B-B14F-4D97-AF65-F5344CB8AC3E}">
        <p14:creationId xmlns:p14="http://schemas.microsoft.com/office/powerpoint/2010/main" val="214246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8474D4-B383-4BBA-8E56-855171A97DFE}" type="slidenum">
              <a:rPr lang="en-US"/>
              <a:pPr>
                <a:defRPr/>
              </a:pPr>
              <a:t>‹#›</a:t>
            </a:fld>
            <a:endParaRPr lang="en-US"/>
          </a:p>
        </p:txBody>
      </p:sp>
    </p:spTree>
    <p:extLst>
      <p:ext uri="{BB962C8B-B14F-4D97-AF65-F5344CB8AC3E}">
        <p14:creationId xmlns:p14="http://schemas.microsoft.com/office/powerpoint/2010/main" val="3025670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BF3F45-FF7C-4F4A-A47D-BD7377B1925B}" type="slidenum">
              <a:rPr lang="en-US"/>
              <a:pPr>
                <a:defRPr/>
              </a:pPr>
              <a:t>‹#›</a:t>
            </a:fld>
            <a:endParaRPr lang="en-US"/>
          </a:p>
        </p:txBody>
      </p:sp>
    </p:spTree>
    <p:extLst>
      <p:ext uri="{BB962C8B-B14F-4D97-AF65-F5344CB8AC3E}">
        <p14:creationId xmlns:p14="http://schemas.microsoft.com/office/powerpoint/2010/main" val="38607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35C62E-DC01-4C3B-BEFB-849ECA932F0F}" type="slidenum">
              <a:rPr lang="en-US"/>
              <a:pPr>
                <a:defRPr/>
              </a:pPr>
              <a:t>‹#›</a:t>
            </a:fld>
            <a:endParaRPr lang="en-US"/>
          </a:p>
        </p:txBody>
      </p:sp>
    </p:spTree>
    <p:extLst>
      <p:ext uri="{BB962C8B-B14F-4D97-AF65-F5344CB8AC3E}">
        <p14:creationId xmlns:p14="http://schemas.microsoft.com/office/powerpoint/2010/main" val="359343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C74898-C15E-4C22-B7CD-7ABFC01C1EF7}" type="slidenum">
              <a:rPr lang="en-US"/>
              <a:pPr>
                <a:defRPr/>
              </a:pPr>
              <a:t>‹#›</a:t>
            </a:fld>
            <a:endParaRPr lang="en-US"/>
          </a:p>
        </p:txBody>
      </p:sp>
    </p:spTree>
    <p:extLst>
      <p:ext uri="{BB962C8B-B14F-4D97-AF65-F5344CB8AC3E}">
        <p14:creationId xmlns:p14="http://schemas.microsoft.com/office/powerpoint/2010/main" val="287141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6E2A03-82C5-49DA-BB5E-5BAE27CC71E7}" type="slidenum">
              <a:rPr lang="en-US"/>
              <a:pPr>
                <a:defRPr/>
              </a:pPr>
              <a:t>‹#›</a:t>
            </a:fld>
            <a:endParaRPr lang="en-US"/>
          </a:p>
        </p:txBody>
      </p:sp>
    </p:spTree>
    <p:extLst>
      <p:ext uri="{BB962C8B-B14F-4D97-AF65-F5344CB8AC3E}">
        <p14:creationId xmlns:p14="http://schemas.microsoft.com/office/powerpoint/2010/main" val="414035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596C65-AF9E-43FF-AF4F-67FA6CBA07BF}" type="slidenum">
              <a:rPr lang="en-US"/>
              <a:pPr>
                <a:defRPr/>
              </a:pPr>
              <a:t>‹#›</a:t>
            </a:fld>
            <a:endParaRPr lang="en-US"/>
          </a:p>
        </p:txBody>
      </p:sp>
    </p:spTree>
    <p:extLst>
      <p:ext uri="{BB962C8B-B14F-4D97-AF65-F5344CB8AC3E}">
        <p14:creationId xmlns:p14="http://schemas.microsoft.com/office/powerpoint/2010/main" val="235815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9A88A0-C1A7-4C3D-84EE-A17C9B0147FD}" type="slidenum">
              <a:rPr lang="en-US"/>
              <a:pPr>
                <a:defRPr/>
              </a:pPr>
              <a:t>‹#›</a:t>
            </a:fld>
            <a:endParaRPr lang="en-US"/>
          </a:p>
        </p:txBody>
      </p:sp>
    </p:spTree>
    <p:extLst>
      <p:ext uri="{BB962C8B-B14F-4D97-AF65-F5344CB8AC3E}">
        <p14:creationId xmlns:p14="http://schemas.microsoft.com/office/powerpoint/2010/main" val="415023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4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54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54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18915941-435C-48BB-8DE3-D586E86F8F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3.wmf"/><Relationship Id="rId5" Type="http://schemas.openxmlformats.org/officeDocument/2006/relationships/oleObject" Target="../embeddings/oleObject3.bin"/><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ED3810-D608-499B-A844-F4D5AAB5DE42}" type="slidenum">
              <a:rPr lang="en-US" smtClean="0"/>
              <a:pPr eaLnBrk="1" hangingPunct="1"/>
              <a:t>1</a:t>
            </a:fld>
            <a:endParaRPr lang="en-US" smtClean="0"/>
          </a:p>
        </p:txBody>
      </p:sp>
      <p:sp>
        <p:nvSpPr>
          <p:cNvPr id="2051" name="Rectangle 3"/>
          <p:cNvSpPr>
            <a:spLocks noGrp="1" noChangeArrowheads="1"/>
          </p:cNvSpPr>
          <p:nvPr>
            <p:ph type="body" idx="1"/>
          </p:nvPr>
        </p:nvSpPr>
        <p:spPr>
          <a:xfrm>
            <a:off x="0" y="1504950"/>
            <a:ext cx="9144000" cy="5016500"/>
          </a:xfrm>
        </p:spPr>
        <p:txBody>
          <a:bodyPr/>
          <a:lstStyle/>
          <a:p>
            <a:pPr eaLnBrk="1" hangingPunct="1">
              <a:lnSpc>
                <a:spcPct val="90000"/>
              </a:lnSpc>
              <a:buFontTx/>
              <a:buNone/>
            </a:pPr>
            <a:r>
              <a:rPr lang="en-US" sz="2800" b="1" u="sng" dirty="0" smtClean="0">
                <a:solidFill>
                  <a:srgbClr val="0000FF"/>
                </a:solidFill>
              </a:rPr>
              <a:t>The following topics will be covered in this chapter:</a:t>
            </a:r>
          </a:p>
          <a:p>
            <a:pPr eaLnBrk="1" hangingPunct="1">
              <a:lnSpc>
                <a:spcPct val="90000"/>
              </a:lnSpc>
            </a:pPr>
            <a:r>
              <a:rPr lang="en-US" sz="2800" dirty="0" smtClean="0"/>
              <a:t>Math functions</a:t>
            </a:r>
          </a:p>
          <a:p>
            <a:pPr eaLnBrk="1" hangingPunct="1">
              <a:lnSpc>
                <a:spcPct val="90000"/>
              </a:lnSpc>
            </a:pPr>
            <a:r>
              <a:rPr lang="en-US" sz="2800" dirty="0" smtClean="0"/>
              <a:t>Characters</a:t>
            </a:r>
          </a:p>
          <a:p>
            <a:pPr eaLnBrk="1" hangingPunct="1">
              <a:lnSpc>
                <a:spcPct val="90000"/>
              </a:lnSpc>
            </a:pPr>
            <a:r>
              <a:rPr lang="en-US" sz="2800" dirty="0" smtClean="0"/>
              <a:t>Strings</a:t>
            </a:r>
          </a:p>
          <a:p>
            <a:pPr eaLnBrk="1" hangingPunct="1">
              <a:lnSpc>
                <a:spcPct val="90000"/>
              </a:lnSpc>
            </a:pPr>
            <a:r>
              <a:rPr lang="en-US" sz="2800" dirty="0" smtClean="0"/>
              <a:t>Formatted input/output using the </a:t>
            </a:r>
            <a:r>
              <a:rPr lang="en-US" sz="2800" b="1" i="1" dirty="0" err="1" smtClean="0">
                <a:solidFill>
                  <a:srgbClr val="0000FF"/>
                </a:solidFill>
              </a:rPr>
              <a:t>iomanip</a:t>
            </a:r>
            <a:r>
              <a:rPr lang="en-US" sz="2800" dirty="0" smtClean="0"/>
              <a:t> library</a:t>
            </a:r>
          </a:p>
          <a:p>
            <a:pPr eaLnBrk="1" hangingPunct="1">
              <a:lnSpc>
                <a:spcPct val="90000"/>
              </a:lnSpc>
            </a:pPr>
            <a:endParaRPr lang="en-US" sz="2800" dirty="0" smtClean="0"/>
          </a:p>
          <a:p>
            <a:pPr marL="0" indent="0" eaLnBrk="1" hangingPunct="1">
              <a:lnSpc>
                <a:spcPct val="90000"/>
              </a:lnSpc>
              <a:buNone/>
            </a:pPr>
            <a:r>
              <a:rPr lang="en-US" sz="2800" u="sng" dirty="0" smtClean="0"/>
              <a:t>Notes</a:t>
            </a:r>
            <a:r>
              <a:rPr lang="en-US" sz="2800" dirty="0" smtClean="0"/>
              <a:t>:</a:t>
            </a:r>
          </a:p>
          <a:p>
            <a:pPr eaLnBrk="1" hangingPunct="1">
              <a:lnSpc>
                <a:spcPct val="90000"/>
              </a:lnSpc>
            </a:pPr>
            <a:r>
              <a:rPr lang="en-US" sz="2800" dirty="0" smtClean="0"/>
              <a:t>Slides 1-6 are primarily review as we covered functions earlier.</a:t>
            </a:r>
          </a:p>
          <a:p>
            <a:pPr eaLnBrk="1" hangingPunct="1">
              <a:lnSpc>
                <a:spcPct val="90000"/>
              </a:lnSpc>
            </a:pPr>
            <a:r>
              <a:rPr lang="en-US" sz="2800" dirty="0" smtClean="0"/>
              <a:t>We will not cover section 4.11 (an introduction to data files.)  We will cover data files extensively in Ch. 13.</a:t>
            </a:r>
          </a:p>
        </p:txBody>
      </p:sp>
      <p:sp>
        <p:nvSpPr>
          <p:cNvPr id="2052" name="Rectangle 16"/>
          <p:cNvSpPr>
            <a:spLocks noChangeArrowheads="1"/>
          </p:cNvSpPr>
          <p:nvPr/>
        </p:nvSpPr>
        <p:spPr bwMode="auto">
          <a:xfrm>
            <a:off x="0" y="0"/>
            <a:ext cx="87630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sz="3600" b="1" u="sng" dirty="0">
                <a:solidFill>
                  <a:srgbClr val="0000FF"/>
                </a:solidFill>
                <a:latin typeface="Times New Roman" pitchFamily="18" charset="0"/>
              </a:rPr>
              <a:t>Chapters </a:t>
            </a:r>
            <a:r>
              <a:rPr lang="en-US" sz="3600" b="1" u="sng" dirty="0" smtClean="0">
                <a:solidFill>
                  <a:srgbClr val="0000FF"/>
                </a:solidFill>
                <a:latin typeface="Times New Roman" pitchFamily="18" charset="0"/>
              </a:rPr>
              <a:t>4:  Mathematical Functions, Characters, and Strings</a:t>
            </a:r>
            <a:endParaRPr lang="en-US" sz="3600" b="1" u="sng" dirty="0">
              <a:solidFill>
                <a:srgbClr val="0000FF"/>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xfrm>
            <a:off x="7010400" y="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111F79-0648-4F11-9FFF-10295BE0ACF7}" type="slidenum">
              <a:rPr lang="en-US" smtClean="0"/>
              <a:pPr eaLnBrk="1" hangingPunct="1"/>
              <a:t>10</a:t>
            </a:fld>
            <a:endParaRPr lang="en-US" dirty="0" smtClean="0"/>
          </a:p>
        </p:txBody>
      </p:sp>
      <p:sp>
        <p:nvSpPr>
          <p:cNvPr id="36867" name="Rectangle 2"/>
          <p:cNvSpPr>
            <a:spLocks noGrp="1" noChangeArrowheads="1"/>
          </p:cNvSpPr>
          <p:nvPr>
            <p:ph type="title"/>
          </p:nvPr>
        </p:nvSpPr>
        <p:spPr>
          <a:xfrm>
            <a:off x="0" y="0"/>
            <a:ext cx="8229600" cy="601663"/>
          </a:xfrm>
        </p:spPr>
        <p:txBody>
          <a:bodyPr/>
          <a:lstStyle/>
          <a:p>
            <a:pPr algn="l" eaLnBrk="1" hangingPunct="1"/>
            <a:r>
              <a:rPr lang="en-US" sz="2800" b="1" i="1" u="sng" dirty="0" smtClean="0">
                <a:solidFill>
                  <a:srgbClr val="0000FF"/>
                </a:solidFill>
              </a:rPr>
              <a:t>Characters</a:t>
            </a:r>
            <a:r>
              <a:rPr lang="en-US" sz="2800" u="sng" dirty="0" smtClean="0">
                <a:solidFill>
                  <a:srgbClr val="0000FF"/>
                </a:solidFill>
              </a:rPr>
              <a:t> </a:t>
            </a:r>
          </a:p>
        </p:txBody>
      </p:sp>
      <p:sp>
        <p:nvSpPr>
          <p:cNvPr id="4" name="Rectangle 3"/>
          <p:cNvSpPr txBox="1">
            <a:spLocks noChangeArrowheads="1"/>
          </p:cNvSpPr>
          <p:nvPr/>
        </p:nvSpPr>
        <p:spPr bwMode="auto">
          <a:xfrm>
            <a:off x="0" y="552450"/>
            <a:ext cx="9144000" cy="287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200" kern="0" dirty="0" smtClean="0">
                <a:latin typeface="Times New Roman" pitchFamily="18" charset="0"/>
                <a:cs typeface="Times New Roman" pitchFamily="18" charset="0"/>
              </a:rPr>
              <a:t>Character variables may be assigned character values or integer values, but they </a:t>
            </a:r>
            <a:r>
              <a:rPr lang="en-US" sz="2200" b="1" i="1" kern="0" dirty="0" smtClean="0">
                <a:solidFill>
                  <a:srgbClr val="FF0000"/>
                </a:solidFill>
                <a:latin typeface="Times New Roman" pitchFamily="18" charset="0"/>
                <a:cs typeface="Times New Roman" pitchFamily="18" charset="0"/>
              </a:rPr>
              <a:t>are displayed as characters</a:t>
            </a:r>
            <a:r>
              <a:rPr lang="en-US" sz="2200" kern="0" dirty="0" smtClean="0">
                <a:latin typeface="Times New Roman" pitchFamily="18" charset="0"/>
                <a:cs typeface="Times New Roman" pitchFamily="18" charset="0"/>
              </a:rPr>
              <a:t>.</a:t>
            </a:r>
          </a:p>
          <a:p>
            <a:pPr eaLnBrk="1" hangingPunct="1"/>
            <a:r>
              <a:rPr lang="en-US" sz="2200" kern="0" dirty="0" smtClean="0">
                <a:latin typeface="Times New Roman" pitchFamily="18" charset="0"/>
                <a:cs typeface="Times New Roman" pitchFamily="18" charset="0"/>
              </a:rPr>
              <a:t>Integer </a:t>
            </a:r>
            <a:r>
              <a:rPr lang="en-US" sz="2200" kern="0" dirty="0">
                <a:latin typeface="Times New Roman" pitchFamily="18" charset="0"/>
                <a:cs typeface="Times New Roman" pitchFamily="18" charset="0"/>
              </a:rPr>
              <a:t>variables may be assigned character values or </a:t>
            </a:r>
            <a:r>
              <a:rPr lang="en-US" sz="2200" kern="0" dirty="0" smtClean="0">
                <a:latin typeface="Times New Roman" pitchFamily="18" charset="0"/>
                <a:cs typeface="Times New Roman" pitchFamily="18" charset="0"/>
              </a:rPr>
              <a:t>integer values, </a:t>
            </a:r>
            <a:r>
              <a:rPr lang="en-US" sz="2200" kern="0" dirty="0">
                <a:latin typeface="Times New Roman" pitchFamily="18" charset="0"/>
                <a:cs typeface="Times New Roman" pitchFamily="18" charset="0"/>
              </a:rPr>
              <a:t>but they </a:t>
            </a:r>
            <a:r>
              <a:rPr lang="en-US" sz="2200" b="1" i="1" kern="0" dirty="0">
                <a:solidFill>
                  <a:srgbClr val="FF0000"/>
                </a:solidFill>
                <a:latin typeface="Times New Roman" pitchFamily="18" charset="0"/>
                <a:cs typeface="Times New Roman" pitchFamily="18" charset="0"/>
              </a:rPr>
              <a:t>are displayed as </a:t>
            </a:r>
            <a:r>
              <a:rPr lang="en-US" sz="2200" b="1" i="1" kern="0" dirty="0" smtClean="0">
                <a:solidFill>
                  <a:srgbClr val="FF0000"/>
                </a:solidFill>
                <a:latin typeface="Times New Roman" pitchFamily="18" charset="0"/>
                <a:cs typeface="Times New Roman" pitchFamily="18" charset="0"/>
              </a:rPr>
              <a:t>integers</a:t>
            </a:r>
            <a:r>
              <a:rPr lang="en-US" sz="2200" kern="0" dirty="0" smtClean="0">
                <a:latin typeface="Times New Roman" pitchFamily="18" charset="0"/>
                <a:cs typeface="Times New Roman" pitchFamily="18" charset="0"/>
              </a:rPr>
              <a:t>.</a:t>
            </a:r>
          </a:p>
          <a:p>
            <a:pPr eaLnBrk="1" hangingPunct="1"/>
            <a:r>
              <a:rPr lang="en-US" sz="2200" kern="0" dirty="0" smtClean="0">
                <a:latin typeface="Times New Roman" pitchFamily="18" charset="0"/>
                <a:cs typeface="Times New Roman" pitchFamily="18" charset="0"/>
              </a:rPr>
              <a:t>To display integer variables as characters use:  </a:t>
            </a:r>
            <a:r>
              <a:rPr lang="en-US" sz="2200" b="1" i="1" kern="0" dirty="0" err="1" smtClean="0">
                <a:solidFill>
                  <a:srgbClr val="0000FF"/>
                </a:solidFill>
                <a:latin typeface="Times New Roman" pitchFamily="18" charset="0"/>
                <a:cs typeface="Times New Roman" pitchFamily="18" charset="0"/>
              </a:rPr>
              <a:t>static_cast</a:t>
            </a:r>
            <a:r>
              <a:rPr lang="en-US" sz="2200" b="1" i="1" kern="0" dirty="0" smtClean="0">
                <a:solidFill>
                  <a:srgbClr val="0000FF"/>
                </a:solidFill>
                <a:latin typeface="Times New Roman" pitchFamily="18" charset="0"/>
                <a:cs typeface="Times New Roman" pitchFamily="18" charset="0"/>
              </a:rPr>
              <a:t>&lt;char&gt;(variable)</a:t>
            </a:r>
          </a:p>
          <a:p>
            <a:pPr eaLnBrk="1" hangingPunct="1"/>
            <a:r>
              <a:rPr lang="en-US" sz="2200" kern="0" dirty="0" smtClean="0">
                <a:latin typeface="Times New Roman" pitchFamily="18" charset="0"/>
                <a:cs typeface="Times New Roman" pitchFamily="18" charset="0"/>
              </a:rPr>
              <a:t>To display character </a:t>
            </a:r>
            <a:r>
              <a:rPr lang="en-US" sz="2200" kern="0" dirty="0">
                <a:latin typeface="Times New Roman" pitchFamily="18" charset="0"/>
                <a:cs typeface="Times New Roman" pitchFamily="18" charset="0"/>
              </a:rPr>
              <a:t>variables </a:t>
            </a:r>
            <a:r>
              <a:rPr lang="en-US" sz="2200" kern="0" dirty="0" smtClean="0">
                <a:latin typeface="Times New Roman" pitchFamily="18" charset="0"/>
                <a:cs typeface="Times New Roman" pitchFamily="18" charset="0"/>
              </a:rPr>
              <a:t>as integers use:  </a:t>
            </a:r>
            <a:r>
              <a:rPr lang="en-US" sz="2200" b="1" i="1" kern="0" dirty="0" err="1" smtClean="0">
                <a:solidFill>
                  <a:srgbClr val="0000FF"/>
                </a:solidFill>
                <a:latin typeface="Times New Roman" pitchFamily="18" charset="0"/>
                <a:cs typeface="Times New Roman" pitchFamily="18" charset="0"/>
              </a:rPr>
              <a:t>static_cast</a:t>
            </a:r>
            <a:r>
              <a:rPr lang="en-US" sz="2200" b="1" i="1" kern="0" dirty="0" smtClean="0">
                <a:solidFill>
                  <a:srgbClr val="0000FF"/>
                </a:solidFill>
                <a:latin typeface="Times New Roman" pitchFamily="18" charset="0"/>
                <a:cs typeface="Times New Roman" pitchFamily="18" charset="0"/>
              </a:rPr>
              <a:t>&lt;int&gt;(variable)</a:t>
            </a:r>
          </a:p>
          <a:p>
            <a:pPr marL="0" indent="0" eaLnBrk="1" hangingPunct="1">
              <a:buNone/>
            </a:pPr>
            <a:r>
              <a:rPr lang="en-US" sz="2200" b="1" i="1" u="sng" kern="0" dirty="0" smtClean="0">
                <a:solidFill>
                  <a:srgbClr val="0000FF"/>
                </a:solidFill>
                <a:latin typeface="Times New Roman" pitchFamily="18" charset="0"/>
                <a:cs typeface="Times New Roman" pitchFamily="18" charset="0"/>
              </a:rPr>
              <a:t>Example</a:t>
            </a:r>
            <a:r>
              <a:rPr lang="en-US" sz="2200" kern="0" dirty="0" smtClean="0">
                <a:latin typeface="Times New Roman" pitchFamily="18" charset="0"/>
                <a:cs typeface="Times New Roman" pitchFamily="18" charset="0"/>
              </a:rPr>
              <a:t>:  Determine the output for the code below:</a:t>
            </a:r>
          </a:p>
          <a:p>
            <a:pPr eaLnBrk="1" hangingPunct="1"/>
            <a:endParaRPr lang="en-US" sz="2200" kern="0" dirty="0">
              <a:latin typeface="Times New Roman" pitchFamily="18" charset="0"/>
              <a:cs typeface="Times New Roman" pitchFamily="18" charset="0"/>
            </a:endParaRPr>
          </a:p>
        </p:txBody>
      </p:sp>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48606"/>
            <a:ext cx="7172325" cy="3509394"/>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7503807" y="3625975"/>
            <a:ext cx="1588897" cy="3139321"/>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txBody>
          <a:bodyPr wrap="none" rtlCol="0">
            <a:spAutoFit/>
          </a:bodyPr>
          <a:lstStyle/>
          <a:p>
            <a:r>
              <a:rPr lang="en-US" dirty="0"/>
              <a:t>c</a:t>
            </a:r>
            <a:r>
              <a:rPr lang="en-US" dirty="0" smtClean="0"/>
              <a:t>1 = _______</a:t>
            </a:r>
          </a:p>
          <a:p>
            <a:r>
              <a:rPr lang="en-US" dirty="0" smtClean="0"/>
              <a:t>c2 = _______</a:t>
            </a:r>
          </a:p>
          <a:p>
            <a:r>
              <a:rPr lang="en-US" dirty="0" smtClean="0"/>
              <a:t>j1 </a:t>
            </a:r>
            <a:r>
              <a:rPr lang="en-US" dirty="0"/>
              <a:t>= _______</a:t>
            </a:r>
          </a:p>
          <a:p>
            <a:r>
              <a:rPr lang="en-US" dirty="0" smtClean="0"/>
              <a:t>j2 </a:t>
            </a:r>
            <a:r>
              <a:rPr lang="en-US" dirty="0"/>
              <a:t>= _______</a:t>
            </a:r>
          </a:p>
          <a:p>
            <a:r>
              <a:rPr lang="en-US" dirty="0" smtClean="0"/>
              <a:t>j1 </a:t>
            </a:r>
            <a:r>
              <a:rPr lang="en-US" dirty="0"/>
              <a:t>= _______</a:t>
            </a:r>
          </a:p>
          <a:p>
            <a:r>
              <a:rPr lang="en-US" dirty="0" smtClean="0"/>
              <a:t>j2 </a:t>
            </a:r>
            <a:r>
              <a:rPr lang="en-US" dirty="0"/>
              <a:t>= _______</a:t>
            </a:r>
          </a:p>
          <a:p>
            <a:endParaRPr lang="en-US" dirty="0" smtClean="0"/>
          </a:p>
          <a:p>
            <a:endParaRPr lang="en-US" dirty="0"/>
          </a:p>
          <a:p>
            <a:r>
              <a:rPr lang="en-US" dirty="0" smtClean="0"/>
              <a:t>j3 </a:t>
            </a:r>
            <a:r>
              <a:rPr lang="en-US" dirty="0"/>
              <a:t>= _______</a:t>
            </a:r>
          </a:p>
          <a:p>
            <a:r>
              <a:rPr lang="en-US" dirty="0" smtClean="0"/>
              <a:t>j3 </a:t>
            </a:r>
            <a:r>
              <a:rPr lang="en-US" dirty="0"/>
              <a:t>= _______</a:t>
            </a:r>
          </a:p>
          <a:p>
            <a:r>
              <a:rPr lang="en-US" dirty="0" smtClean="0"/>
              <a:t>c3 = _______</a:t>
            </a:r>
            <a:endParaRPr lang="en-US" dirty="0"/>
          </a:p>
        </p:txBody>
      </p:sp>
    </p:spTree>
    <p:extLst>
      <p:ext uri="{BB962C8B-B14F-4D97-AF65-F5344CB8AC3E}">
        <p14:creationId xmlns:p14="http://schemas.microsoft.com/office/powerpoint/2010/main" val="3000127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111F79-0648-4F11-9FFF-10295BE0ACF7}" type="slidenum">
              <a:rPr lang="en-US" smtClean="0"/>
              <a:pPr eaLnBrk="1" hangingPunct="1"/>
              <a:t>11</a:t>
            </a:fld>
            <a:endParaRPr lang="en-US" smtClean="0"/>
          </a:p>
        </p:txBody>
      </p:sp>
      <p:sp>
        <p:nvSpPr>
          <p:cNvPr id="36867" name="Rectangle 2"/>
          <p:cNvSpPr>
            <a:spLocks noGrp="1" noChangeArrowheads="1"/>
          </p:cNvSpPr>
          <p:nvPr>
            <p:ph type="title"/>
          </p:nvPr>
        </p:nvSpPr>
        <p:spPr>
          <a:xfrm>
            <a:off x="0" y="0"/>
            <a:ext cx="8229600" cy="601663"/>
          </a:xfrm>
        </p:spPr>
        <p:txBody>
          <a:bodyPr/>
          <a:lstStyle/>
          <a:p>
            <a:pPr algn="l" eaLnBrk="1" hangingPunct="1"/>
            <a:r>
              <a:rPr lang="en-US" sz="2800" b="1" i="1" u="sng" dirty="0" smtClean="0">
                <a:solidFill>
                  <a:srgbClr val="0000FF"/>
                </a:solidFill>
              </a:rPr>
              <a:t>Character Functions</a:t>
            </a:r>
            <a:r>
              <a:rPr lang="en-US" sz="2800" u="sng" dirty="0" smtClean="0">
                <a:solidFill>
                  <a:srgbClr val="0000FF"/>
                </a:solidFill>
              </a:rPr>
              <a:t> </a:t>
            </a:r>
          </a:p>
        </p:txBody>
      </p:sp>
      <p:sp>
        <p:nvSpPr>
          <p:cNvPr id="4" name="Rectangle 3"/>
          <p:cNvSpPr txBox="1">
            <a:spLocks noChangeArrowheads="1"/>
          </p:cNvSpPr>
          <p:nvPr/>
        </p:nvSpPr>
        <p:spPr bwMode="auto">
          <a:xfrm>
            <a:off x="0" y="552450"/>
            <a:ext cx="9144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400" kern="0" dirty="0" smtClean="0">
                <a:latin typeface="Times New Roman" pitchFamily="18" charset="0"/>
                <a:cs typeface="Times New Roman" pitchFamily="18" charset="0"/>
              </a:rPr>
              <a:t>The following functions are available with the </a:t>
            </a:r>
            <a:r>
              <a:rPr lang="en-US" sz="2400" b="1" i="1" kern="0" dirty="0" smtClean="0">
                <a:solidFill>
                  <a:srgbClr val="0000FF"/>
                </a:solidFill>
                <a:latin typeface="Times New Roman" pitchFamily="18" charset="0"/>
                <a:cs typeface="Times New Roman" pitchFamily="18" charset="0"/>
              </a:rPr>
              <a:t>&lt;</a:t>
            </a:r>
            <a:r>
              <a:rPr lang="en-US" sz="2400" b="1" i="1" kern="0" dirty="0" err="1" smtClean="0">
                <a:solidFill>
                  <a:srgbClr val="0000FF"/>
                </a:solidFill>
                <a:latin typeface="Times New Roman" pitchFamily="18" charset="0"/>
                <a:cs typeface="Times New Roman" pitchFamily="18" charset="0"/>
              </a:rPr>
              <a:t>cctype</a:t>
            </a:r>
            <a:r>
              <a:rPr lang="en-US" sz="2400" b="1" i="1" kern="0" dirty="0" smtClean="0">
                <a:solidFill>
                  <a:srgbClr val="0000FF"/>
                </a:solidFill>
                <a:latin typeface="Times New Roman" pitchFamily="18" charset="0"/>
                <a:cs typeface="Times New Roman" pitchFamily="18" charset="0"/>
              </a:rPr>
              <a:t>&gt; </a:t>
            </a:r>
            <a:r>
              <a:rPr lang="en-US" sz="2400" kern="0" dirty="0" smtClean="0">
                <a:latin typeface="Times New Roman" pitchFamily="18" charset="0"/>
                <a:cs typeface="Times New Roman" pitchFamily="18" charset="0"/>
              </a:rPr>
              <a:t>header file.</a:t>
            </a:r>
          </a:p>
        </p:txBody>
      </p:sp>
      <p:pic>
        <p:nvPicPr>
          <p:cNvPr id="56322" name="Picture 2"/>
          <p:cNvPicPr>
            <a:picLocks noChangeAspect="1" noChangeArrowheads="1"/>
          </p:cNvPicPr>
          <p:nvPr/>
        </p:nvPicPr>
        <p:blipFill>
          <a:blip r:embed="rId2" cstate="print"/>
          <a:srcRect/>
          <a:stretch>
            <a:fillRect/>
          </a:stretch>
        </p:blipFill>
        <p:spPr bwMode="auto">
          <a:xfrm>
            <a:off x="161925" y="1119188"/>
            <a:ext cx="8772525" cy="3114675"/>
          </a:xfrm>
          <a:prstGeom prst="rect">
            <a:avLst/>
          </a:prstGeom>
          <a:noFill/>
          <a:ln w="28575">
            <a:solidFill>
              <a:srgbClr val="0000FF"/>
            </a:solidFill>
            <a:miter lim="800000"/>
            <a:headEnd/>
            <a:tailEnd/>
          </a:ln>
        </p:spPr>
      </p:pic>
      <p:sp>
        <p:nvSpPr>
          <p:cNvPr id="2" name="TextBox 1"/>
          <p:cNvSpPr txBox="1"/>
          <p:nvPr/>
        </p:nvSpPr>
        <p:spPr>
          <a:xfrm>
            <a:off x="161925" y="4233863"/>
            <a:ext cx="8772525" cy="1292662"/>
          </a:xfrm>
          <a:prstGeom prst="rect">
            <a:avLst/>
          </a:prstGeom>
          <a:noFill/>
        </p:spPr>
        <p:txBody>
          <a:bodyPr wrap="square" rtlCol="0">
            <a:spAutoFit/>
          </a:bodyPr>
          <a:lstStyle/>
          <a:p>
            <a:pPr>
              <a:tabLst>
                <a:tab pos="2006600" algn="l"/>
              </a:tabLst>
            </a:pPr>
            <a:r>
              <a:rPr lang="en-US" sz="1600" dirty="0" err="1" smtClean="0">
                <a:latin typeface="Consolas" panose="020B0609020204030204" pitchFamily="49" charset="0"/>
                <a:cs typeface="Courier New" panose="02070309020205020404" pitchFamily="49" charset="0"/>
              </a:rPr>
              <a:t>isdigit</a:t>
            </a:r>
            <a:r>
              <a:rPr lang="en-US" sz="1600" dirty="0" smtClean="0">
                <a:latin typeface="Consolas" panose="020B0609020204030204" pitchFamily="49" charset="0"/>
                <a:cs typeface="Courier New" panose="02070309020205020404" pitchFamily="49" charset="0"/>
              </a:rPr>
              <a:t>(</a:t>
            </a:r>
            <a:r>
              <a:rPr lang="en-US" sz="1600" dirty="0" err="1" smtClean="0">
                <a:latin typeface="Consolas" panose="020B0609020204030204" pitchFamily="49" charset="0"/>
                <a:cs typeface="Courier New" panose="02070309020205020404" pitchFamily="49" charset="0"/>
              </a:rPr>
              <a:t>ch</a:t>
            </a:r>
            <a:r>
              <a:rPr lang="en-US" sz="1600" dirty="0" smtClean="0">
                <a:latin typeface="Consolas" panose="020B0609020204030204" pitchFamily="49" charset="0"/>
                <a:cs typeface="Courier New" panose="02070309020205020404" pitchFamily="49" charset="0"/>
              </a:rPr>
              <a:t>)	Returns true if the specified character is a digit (0-9)</a:t>
            </a:r>
          </a:p>
          <a:p>
            <a:pPr>
              <a:tabLst>
                <a:tab pos="2006600" algn="l"/>
              </a:tabLst>
            </a:pPr>
            <a:endParaRPr lang="en-US" sz="1100" dirty="0" smtClean="0">
              <a:latin typeface="Consolas" panose="020B0609020204030204" pitchFamily="49" charset="0"/>
              <a:cs typeface="Courier New" panose="02070309020205020404" pitchFamily="49" charset="0"/>
            </a:endParaRPr>
          </a:p>
          <a:p>
            <a:pPr>
              <a:tabLst>
                <a:tab pos="2006600" algn="l"/>
              </a:tabLst>
            </a:pPr>
            <a:r>
              <a:rPr lang="en-US" sz="1600" dirty="0" err="1" smtClean="0">
                <a:latin typeface="Consolas" panose="020B0609020204030204" pitchFamily="49" charset="0"/>
                <a:cs typeface="Courier New" panose="02070309020205020404" pitchFamily="49" charset="0"/>
              </a:rPr>
              <a:t>isalpha</a:t>
            </a:r>
            <a:r>
              <a:rPr lang="en-US" sz="1600" dirty="0" smtClean="0">
                <a:latin typeface="Consolas" panose="020B0609020204030204" pitchFamily="49" charset="0"/>
                <a:cs typeface="Courier New" panose="02070309020205020404" pitchFamily="49" charset="0"/>
              </a:rPr>
              <a:t>(</a:t>
            </a:r>
            <a:r>
              <a:rPr lang="en-US" sz="1600" dirty="0" err="1" smtClean="0">
                <a:latin typeface="Consolas" panose="020B0609020204030204" pitchFamily="49" charset="0"/>
                <a:cs typeface="Courier New" panose="02070309020205020404" pitchFamily="49" charset="0"/>
              </a:rPr>
              <a:t>ch</a:t>
            </a:r>
            <a:r>
              <a:rPr lang="en-US" sz="1600" dirty="0" smtClean="0">
                <a:latin typeface="Consolas" panose="020B0609020204030204" pitchFamily="49" charset="0"/>
                <a:cs typeface="Courier New" panose="02070309020205020404" pitchFamily="49" charset="0"/>
              </a:rPr>
              <a:t>)	Returns true if the specified value is an alphabetic</a:t>
            </a:r>
          </a:p>
          <a:p>
            <a:pPr>
              <a:tabLst>
                <a:tab pos="2006600" algn="l"/>
              </a:tabLst>
            </a:pPr>
            <a:r>
              <a:rPr lang="en-US" sz="1600" dirty="0">
                <a:latin typeface="Consolas" panose="020B0609020204030204" pitchFamily="49" charset="0"/>
                <a:cs typeface="Courier New" panose="02070309020205020404" pitchFamily="49" charset="0"/>
              </a:rPr>
              <a:t>	</a:t>
            </a:r>
            <a:r>
              <a:rPr lang="en-US" sz="1600" dirty="0" smtClean="0">
                <a:latin typeface="Consolas" panose="020B0609020204030204" pitchFamily="49" charset="0"/>
                <a:cs typeface="Courier New" panose="02070309020205020404" pitchFamily="49" charset="0"/>
              </a:rPr>
              <a:t>character (upper or lower case letter)</a:t>
            </a:r>
          </a:p>
          <a:p>
            <a:endParaRPr lang="en-US" dirty="0">
              <a:latin typeface="Consolas" panose="020B0609020204030204" pitchFamily="49" charset="0"/>
            </a:endParaRPr>
          </a:p>
        </p:txBody>
      </p:sp>
    </p:spTree>
    <p:extLst>
      <p:ext uri="{BB962C8B-B14F-4D97-AF65-F5344CB8AC3E}">
        <p14:creationId xmlns:p14="http://schemas.microsoft.com/office/powerpoint/2010/main" val="2024035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658531" y="1"/>
            <a:ext cx="8485470" cy="6858000"/>
          </a:xfrm>
          <a:prstGeom prst="rect">
            <a:avLst/>
          </a:prstGeom>
          <a:noFill/>
          <a:ln w="9525">
            <a:noFill/>
            <a:miter lim="800000"/>
            <a:headEnd/>
            <a:tailEnd/>
          </a:ln>
        </p:spPr>
      </p:pic>
      <p:sp>
        <p:nvSpPr>
          <p:cNvPr id="36866" name="Slide Number Placeholder 5"/>
          <p:cNvSpPr>
            <a:spLocks noGrp="1"/>
          </p:cNvSpPr>
          <p:nvPr>
            <p:ph type="sldNum" sz="quarter" idx="12"/>
          </p:nvPr>
        </p:nvSpPr>
        <p:spPr>
          <a:xfrm>
            <a:off x="7010400" y="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111F79-0648-4F11-9FFF-10295BE0ACF7}" type="slidenum">
              <a:rPr lang="en-US" smtClean="0"/>
              <a:pPr eaLnBrk="1" hangingPunct="1"/>
              <a:t>12</a:t>
            </a:fld>
            <a:endParaRPr lang="en-US" dirty="0" smtClean="0"/>
          </a:p>
        </p:txBody>
      </p:sp>
      <p:sp>
        <p:nvSpPr>
          <p:cNvPr id="36867" name="Rectangle 2"/>
          <p:cNvSpPr>
            <a:spLocks noGrp="1" noChangeArrowheads="1"/>
          </p:cNvSpPr>
          <p:nvPr>
            <p:ph type="title"/>
          </p:nvPr>
        </p:nvSpPr>
        <p:spPr>
          <a:xfrm>
            <a:off x="0" y="0"/>
            <a:ext cx="8229600" cy="601663"/>
          </a:xfrm>
        </p:spPr>
        <p:txBody>
          <a:bodyPr/>
          <a:lstStyle/>
          <a:p>
            <a:pPr algn="l" eaLnBrk="1" hangingPunct="1"/>
            <a:r>
              <a:rPr lang="en-US" sz="2800" b="1" i="1" u="sng" dirty="0" smtClean="0">
                <a:solidFill>
                  <a:srgbClr val="0000FF"/>
                </a:solidFill>
              </a:rPr>
              <a:t>Text Example</a:t>
            </a:r>
            <a:endParaRPr lang="en-US" sz="2800" u="sng" dirty="0" smtClean="0">
              <a:solidFill>
                <a:srgbClr val="0000FF"/>
              </a:solidFill>
            </a:endParaRPr>
          </a:p>
        </p:txBody>
      </p:sp>
    </p:spTree>
    <p:extLst>
      <p:ext uri="{BB962C8B-B14F-4D97-AF65-F5344CB8AC3E}">
        <p14:creationId xmlns:p14="http://schemas.microsoft.com/office/powerpoint/2010/main" val="2024035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0" y="0"/>
            <a:ext cx="9144000" cy="6432530"/>
          </a:xfrm>
          <a:prstGeom prst="rect">
            <a:avLst/>
          </a:prstGeom>
          <a:noFill/>
          <a:ln w="12700">
            <a:noFill/>
            <a:miter lim="800000"/>
            <a:headEnd type="none" w="sm" len="sm"/>
            <a:tailEnd type="none" w="sm" len="sm"/>
          </a:ln>
        </p:spPr>
        <p:txBody>
          <a:bodyPr>
            <a:spAutoFit/>
          </a:bodyPr>
          <a:lstStyle/>
          <a:p>
            <a:pPr>
              <a:lnSpc>
                <a:spcPct val="100000"/>
              </a:lnSpc>
              <a:spcBef>
                <a:spcPct val="0"/>
              </a:spcBef>
              <a:buFontTx/>
              <a:buNone/>
              <a:tabLst>
                <a:tab pos="465138" algn="l"/>
              </a:tabLst>
            </a:pPr>
            <a:r>
              <a:rPr lang="en-US" sz="2800" b="1" u="sng" dirty="0" smtClean="0">
                <a:solidFill>
                  <a:schemeClr val="tx2"/>
                </a:solidFill>
              </a:rPr>
              <a:t>The </a:t>
            </a:r>
            <a:r>
              <a:rPr lang="en-US" sz="2800" b="1" u="sng" dirty="0" smtClean="0">
                <a:solidFill>
                  <a:srgbClr val="0000FF"/>
                </a:solidFill>
              </a:rPr>
              <a:t>string</a:t>
            </a:r>
            <a:r>
              <a:rPr lang="en-US" sz="2800" b="1" u="sng" dirty="0" smtClean="0">
                <a:solidFill>
                  <a:schemeClr val="tx2"/>
                </a:solidFill>
              </a:rPr>
              <a:t> Type</a:t>
            </a:r>
            <a:endParaRPr lang="en-US" sz="2800" b="1" u="sng" dirty="0">
              <a:solidFill>
                <a:schemeClr val="tx2"/>
              </a:solidFill>
            </a:endParaRPr>
          </a:p>
          <a:p>
            <a:pPr>
              <a:lnSpc>
                <a:spcPct val="100000"/>
              </a:lnSpc>
              <a:spcBef>
                <a:spcPct val="0"/>
              </a:spcBef>
              <a:tabLst>
                <a:tab pos="465138" algn="l"/>
              </a:tabLst>
            </a:pPr>
            <a:r>
              <a:rPr lang="en-US" sz="2400" dirty="0" smtClean="0"/>
              <a:t>We have introduced several primitive types, including </a:t>
            </a:r>
            <a:r>
              <a:rPr lang="en-US" sz="2400" dirty="0" err="1" smtClean="0"/>
              <a:t>int</a:t>
            </a:r>
            <a:r>
              <a:rPr lang="en-US" sz="2400" dirty="0" smtClean="0"/>
              <a:t>, float, double, and char.  The char type is used to represent only a single character.</a:t>
            </a:r>
          </a:p>
          <a:p>
            <a:pPr>
              <a:lnSpc>
                <a:spcPct val="100000"/>
              </a:lnSpc>
              <a:spcBef>
                <a:spcPct val="0"/>
              </a:spcBef>
              <a:tabLst>
                <a:tab pos="465138" algn="l"/>
              </a:tabLst>
            </a:pPr>
            <a:r>
              <a:rPr lang="en-US" sz="2400" dirty="0" smtClean="0"/>
              <a:t>To represent multiple characters, we can use the data type called a </a:t>
            </a:r>
            <a:r>
              <a:rPr lang="en-US" sz="2400" b="1" i="1" dirty="0" smtClean="0">
                <a:solidFill>
                  <a:srgbClr val="0000FF"/>
                </a:solidFill>
              </a:rPr>
              <a:t>string</a:t>
            </a:r>
            <a:r>
              <a:rPr lang="en-US" sz="2400" dirty="0" smtClean="0"/>
              <a:t>.  It is not a primitive type, but is an </a:t>
            </a:r>
            <a:r>
              <a:rPr lang="en-US" sz="2400" b="1" i="1" dirty="0" smtClean="0">
                <a:solidFill>
                  <a:srgbClr val="0000FF"/>
                </a:solidFill>
              </a:rPr>
              <a:t>object type</a:t>
            </a:r>
            <a:r>
              <a:rPr lang="en-US" sz="2400" dirty="0" smtClean="0"/>
              <a:t> and objects are defined using </a:t>
            </a:r>
            <a:r>
              <a:rPr lang="en-US" sz="2400" b="1" i="1" dirty="0" smtClean="0">
                <a:solidFill>
                  <a:srgbClr val="0000FF"/>
                </a:solidFill>
              </a:rPr>
              <a:t>classes</a:t>
            </a:r>
            <a:r>
              <a:rPr lang="en-US" sz="2400" dirty="0" smtClean="0"/>
              <a:t>.</a:t>
            </a:r>
          </a:p>
          <a:p>
            <a:pPr>
              <a:lnSpc>
                <a:spcPct val="100000"/>
              </a:lnSpc>
              <a:spcBef>
                <a:spcPct val="0"/>
              </a:spcBef>
              <a:tabLst>
                <a:tab pos="465138" algn="l"/>
              </a:tabLst>
            </a:pPr>
            <a:endParaRPr lang="en-US" sz="2400" dirty="0" smtClean="0"/>
          </a:p>
          <a:p>
            <a:pPr>
              <a:lnSpc>
                <a:spcPct val="100000"/>
              </a:lnSpc>
              <a:spcBef>
                <a:spcPct val="0"/>
              </a:spcBef>
              <a:tabLst>
                <a:tab pos="465138" algn="l"/>
              </a:tabLst>
            </a:pPr>
            <a:r>
              <a:rPr lang="en-US" sz="2400" dirty="0" smtClean="0"/>
              <a:t>We will learn more about </a:t>
            </a:r>
            <a:r>
              <a:rPr lang="en-US" sz="2400" b="1" dirty="0" smtClean="0">
                <a:solidFill>
                  <a:srgbClr val="0000FF"/>
                </a:solidFill>
              </a:rPr>
              <a:t>classes</a:t>
            </a:r>
            <a:r>
              <a:rPr lang="en-US" sz="2400" dirty="0" smtClean="0"/>
              <a:t> and </a:t>
            </a:r>
            <a:r>
              <a:rPr lang="en-US" sz="2400" b="1" i="1" dirty="0" smtClean="0">
                <a:solidFill>
                  <a:srgbClr val="0000FF"/>
                </a:solidFill>
              </a:rPr>
              <a:t>object-oriented programming</a:t>
            </a:r>
            <a:r>
              <a:rPr lang="en-US" sz="2400" dirty="0" smtClean="0"/>
              <a:t> soon, but for now we can easily use the string class.  Using strings is somewhat like using other types, but since they are objects, they may have their own operators and have associated </a:t>
            </a:r>
            <a:r>
              <a:rPr lang="en-US" sz="2400" b="1" i="1" dirty="0" smtClean="0">
                <a:solidFill>
                  <a:srgbClr val="0000FF"/>
                </a:solidFill>
              </a:rPr>
              <a:t>member functions</a:t>
            </a:r>
            <a:r>
              <a:rPr lang="en-US" sz="2400" dirty="0" smtClean="0"/>
              <a:t>.  These functions are used with </a:t>
            </a:r>
            <a:r>
              <a:rPr lang="en-US" sz="2400" b="1" i="1" dirty="0" smtClean="0">
                <a:solidFill>
                  <a:srgbClr val="0000FF"/>
                </a:solidFill>
              </a:rPr>
              <a:t>dot notation</a:t>
            </a:r>
            <a:r>
              <a:rPr lang="en-US" sz="2400" dirty="0" smtClean="0"/>
              <a:t>: </a:t>
            </a:r>
          </a:p>
          <a:p>
            <a:pPr>
              <a:tabLst>
                <a:tab pos="465138" algn="l"/>
              </a:tabLst>
            </a:pPr>
            <a:r>
              <a:rPr lang="en-US" sz="2400" dirty="0" smtClean="0"/>
              <a:t>	</a:t>
            </a:r>
          </a:p>
          <a:p>
            <a:pPr>
              <a:tabLst>
                <a:tab pos="465138" algn="l"/>
              </a:tabLst>
            </a:pPr>
            <a:r>
              <a:rPr lang="en-US" sz="2400" dirty="0" smtClean="0"/>
              <a:t>Form:     </a:t>
            </a:r>
            <a:r>
              <a:rPr lang="en-US" sz="2400" b="1" i="1" dirty="0" err="1" smtClean="0">
                <a:solidFill>
                  <a:srgbClr val="0000FF"/>
                </a:solidFill>
              </a:rPr>
              <a:t>objectname.memberfunction</a:t>
            </a:r>
            <a:r>
              <a:rPr lang="en-US" sz="2400" b="1" i="1" dirty="0" smtClean="0">
                <a:solidFill>
                  <a:srgbClr val="0000FF"/>
                </a:solidFill>
              </a:rPr>
              <a:t>(arguments)</a:t>
            </a:r>
          </a:p>
          <a:p>
            <a:pPr>
              <a:tabLst>
                <a:tab pos="465138" algn="l"/>
              </a:tabLst>
            </a:pPr>
            <a:endParaRPr lang="en-US" sz="2400" b="1" i="1" dirty="0" smtClean="0">
              <a:solidFill>
                <a:srgbClr val="0000FF"/>
              </a:solidFill>
            </a:endParaRPr>
          </a:p>
        </p:txBody>
      </p:sp>
      <p:sp>
        <p:nvSpPr>
          <p:cNvPr id="13" name="Slide Number Placeholder 12"/>
          <p:cNvSpPr>
            <a:spLocks noGrp="1"/>
          </p:cNvSpPr>
          <p:nvPr>
            <p:ph type="sldNum" sz="quarter" idx="12"/>
          </p:nvPr>
        </p:nvSpPr>
        <p:spPr/>
        <p:txBody>
          <a:bodyPr/>
          <a:lstStyle/>
          <a:p>
            <a:pPr>
              <a:defRPr/>
            </a:pPr>
            <a:fld id="{23C52B94-0CA8-4A9F-8FFF-7E83ABBA3C29}" type="slidenum">
              <a:rPr lang="en-US" smtClean="0"/>
              <a:pPr>
                <a:defRPr/>
              </a:pPr>
              <a:t>13</a:t>
            </a:fld>
            <a:endParaRPr lang="en-US"/>
          </a:p>
        </p:txBody>
      </p:sp>
      <p:pic>
        <p:nvPicPr>
          <p:cNvPr id="58370" name="Picture 2"/>
          <p:cNvPicPr>
            <a:picLocks noChangeAspect="1" noChangeArrowheads="1"/>
          </p:cNvPicPr>
          <p:nvPr/>
        </p:nvPicPr>
        <p:blipFill>
          <a:blip r:embed="rId3" cstate="print"/>
          <a:srcRect/>
          <a:stretch>
            <a:fillRect/>
          </a:stretch>
        </p:blipFill>
        <p:spPr bwMode="auto">
          <a:xfrm>
            <a:off x="-1123950" y="7910513"/>
            <a:ext cx="9677400" cy="4448175"/>
          </a:xfrm>
          <a:prstGeom prst="rect">
            <a:avLst/>
          </a:prstGeom>
          <a:noFill/>
          <a:ln w="9525">
            <a:noFill/>
            <a:miter lim="800000"/>
            <a:headEnd/>
            <a:tailEnd/>
          </a:ln>
        </p:spPr>
      </p:pic>
      <p:sp>
        <p:nvSpPr>
          <p:cNvPr id="6" name="Rectangle 5"/>
          <p:cNvSpPr/>
          <p:nvPr/>
        </p:nvSpPr>
        <p:spPr>
          <a:xfrm>
            <a:off x="0" y="6488668"/>
            <a:ext cx="8318559" cy="400110"/>
          </a:xfrm>
          <a:prstGeom prst="rect">
            <a:avLst/>
          </a:prstGeom>
        </p:spPr>
        <p:txBody>
          <a:bodyPr wrap="none">
            <a:spAutoFit/>
          </a:bodyPr>
          <a:lstStyle/>
          <a:p>
            <a:r>
              <a:rPr lang="en-US" sz="2000" u="sng" dirty="0" smtClean="0"/>
              <a:t>Note</a:t>
            </a:r>
            <a:r>
              <a:rPr lang="en-US" sz="2000" dirty="0" smtClean="0"/>
              <a:t>:  Additional information on strings will be presented in Chapter 10. </a:t>
            </a:r>
            <a:endParaRPr lang="en-US" sz="20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0" y="1"/>
            <a:ext cx="9144000" cy="5324535"/>
          </a:xfrm>
          <a:prstGeom prst="rect">
            <a:avLst/>
          </a:prstGeom>
          <a:noFill/>
          <a:ln w="12700">
            <a:noFill/>
            <a:miter lim="800000"/>
            <a:headEnd type="none" w="sm" len="sm"/>
            <a:tailEnd type="none" w="sm" len="sm"/>
          </a:ln>
        </p:spPr>
        <p:txBody>
          <a:bodyPr wrap="square">
            <a:spAutoFit/>
          </a:bodyPr>
          <a:lstStyle/>
          <a:p>
            <a:pPr>
              <a:lnSpc>
                <a:spcPct val="100000"/>
              </a:lnSpc>
              <a:spcBef>
                <a:spcPct val="0"/>
              </a:spcBef>
              <a:tabLst>
                <a:tab pos="465138" algn="l"/>
              </a:tabLst>
            </a:pPr>
            <a:r>
              <a:rPr lang="en-US" sz="2800" b="1" i="1" u="sng" dirty="0" smtClean="0">
                <a:solidFill>
                  <a:srgbClr val="0000FF"/>
                </a:solidFill>
              </a:rPr>
              <a:t>Example</a:t>
            </a:r>
            <a:r>
              <a:rPr lang="en-US" sz="2800" b="1" i="1" dirty="0" smtClean="0">
                <a:solidFill>
                  <a:srgbClr val="0000FF"/>
                </a:solidFill>
              </a:rPr>
              <a:t>:  Using the string class</a:t>
            </a:r>
          </a:p>
          <a:p>
            <a:pPr>
              <a:lnSpc>
                <a:spcPct val="100000"/>
              </a:lnSpc>
              <a:spcBef>
                <a:spcPct val="0"/>
              </a:spcBef>
              <a:tabLst>
                <a:tab pos="465138" algn="l"/>
              </a:tabLst>
            </a:pPr>
            <a:endParaRPr lang="en-US" sz="2400" b="1" i="1" dirty="0" smtClean="0">
              <a:solidFill>
                <a:srgbClr val="0000FF"/>
              </a:solidFill>
            </a:endParaRPr>
          </a:p>
          <a:p>
            <a:pPr>
              <a:lnSpc>
                <a:spcPct val="100000"/>
              </a:lnSpc>
              <a:spcBef>
                <a:spcPct val="0"/>
              </a:spcBef>
              <a:tabLst>
                <a:tab pos="465138" algn="l"/>
              </a:tabLst>
            </a:pPr>
            <a:r>
              <a:rPr lang="en-US" sz="2400" b="1" i="1" dirty="0" smtClean="0">
                <a:solidFill>
                  <a:srgbClr val="0000FF"/>
                </a:solidFill>
              </a:rPr>
              <a:t>#include &lt;</a:t>
            </a:r>
            <a:r>
              <a:rPr lang="en-US" sz="2400" b="1" i="1" dirty="0" err="1" smtClean="0">
                <a:solidFill>
                  <a:srgbClr val="0000FF"/>
                </a:solidFill>
              </a:rPr>
              <a:t>iostream</a:t>
            </a:r>
            <a:r>
              <a:rPr lang="en-US" sz="2400" b="1" i="1" dirty="0" smtClean="0">
                <a:solidFill>
                  <a:srgbClr val="0000FF"/>
                </a:solidFill>
              </a:rPr>
              <a:t>&gt;</a:t>
            </a:r>
          </a:p>
          <a:p>
            <a:pPr>
              <a:lnSpc>
                <a:spcPct val="100000"/>
              </a:lnSpc>
              <a:spcBef>
                <a:spcPct val="0"/>
              </a:spcBef>
              <a:tabLst>
                <a:tab pos="465138" algn="l"/>
              </a:tabLst>
            </a:pPr>
            <a:r>
              <a:rPr lang="en-US" sz="2400" b="1" i="1" dirty="0" smtClean="0">
                <a:solidFill>
                  <a:srgbClr val="0000FF"/>
                </a:solidFill>
              </a:rPr>
              <a:t>#include &lt;string&gt;   // string class</a:t>
            </a:r>
          </a:p>
          <a:p>
            <a:pPr>
              <a:lnSpc>
                <a:spcPct val="100000"/>
              </a:lnSpc>
              <a:spcBef>
                <a:spcPct val="0"/>
              </a:spcBef>
              <a:tabLst>
                <a:tab pos="465138" algn="l"/>
              </a:tabLst>
            </a:pPr>
            <a:r>
              <a:rPr lang="en-US" sz="2400" b="1" i="1" dirty="0" smtClean="0">
                <a:solidFill>
                  <a:srgbClr val="0000FF"/>
                </a:solidFill>
              </a:rPr>
              <a:t>using namespace std;</a:t>
            </a:r>
          </a:p>
          <a:p>
            <a:pPr>
              <a:lnSpc>
                <a:spcPct val="100000"/>
              </a:lnSpc>
              <a:spcBef>
                <a:spcPct val="0"/>
              </a:spcBef>
              <a:tabLst>
                <a:tab pos="465138" algn="l"/>
              </a:tabLst>
            </a:pPr>
            <a:r>
              <a:rPr lang="en-US" sz="2400" b="1" i="1" dirty="0" err="1" smtClean="0">
                <a:solidFill>
                  <a:srgbClr val="0000FF"/>
                </a:solidFill>
              </a:rPr>
              <a:t>int</a:t>
            </a:r>
            <a:r>
              <a:rPr lang="en-US" sz="2400" b="1" i="1" dirty="0" smtClean="0">
                <a:solidFill>
                  <a:srgbClr val="0000FF"/>
                </a:solidFill>
              </a:rPr>
              <a:t> main()</a:t>
            </a:r>
          </a:p>
          <a:p>
            <a:pPr>
              <a:lnSpc>
                <a:spcPct val="100000"/>
              </a:lnSpc>
              <a:spcBef>
                <a:spcPct val="0"/>
              </a:spcBef>
              <a:tabLst>
                <a:tab pos="465138" algn="l"/>
              </a:tabLst>
            </a:pPr>
            <a:r>
              <a:rPr lang="en-US" sz="2400" b="1" i="1" dirty="0" smtClean="0">
                <a:solidFill>
                  <a:srgbClr val="0000FF"/>
                </a:solidFill>
              </a:rPr>
              <a:t>{</a:t>
            </a:r>
          </a:p>
          <a:p>
            <a:pPr>
              <a:lnSpc>
                <a:spcPct val="100000"/>
              </a:lnSpc>
              <a:spcBef>
                <a:spcPct val="0"/>
              </a:spcBef>
              <a:tabLst>
                <a:tab pos="465138" algn="l"/>
              </a:tabLst>
            </a:pPr>
            <a:r>
              <a:rPr lang="en-US" sz="2400" dirty="0" smtClean="0"/>
              <a:t>	</a:t>
            </a:r>
            <a:r>
              <a:rPr lang="en-US" sz="2400" b="1" i="1" dirty="0" err="1" smtClean="0">
                <a:solidFill>
                  <a:srgbClr val="0000FF"/>
                </a:solidFill>
              </a:rPr>
              <a:t>int</a:t>
            </a:r>
            <a:r>
              <a:rPr lang="en-US" sz="2400" b="1" i="1" dirty="0" smtClean="0">
                <a:solidFill>
                  <a:srgbClr val="0000FF"/>
                </a:solidFill>
              </a:rPr>
              <a:t> J, N;    </a:t>
            </a:r>
            <a:r>
              <a:rPr lang="en-US" sz="2400" dirty="0" smtClean="0"/>
              <a:t>		// declare variables of type </a:t>
            </a:r>
            <a:r>
              <a:rPr lang="en-US" sz="2400" dirty="0" err="1" smtClean="0"/>
              <a:t>int</a:t>
            </a:r>
            <a:endParaRPr lang="en-US" sz="2400" dirty="0" smtClean="0"/>
          </a:p>
          <a:p>
            <a:pPr>
              <a:lnSpc>
                <a:spcPct val="100000"/>
              </a:lnSpc>
              <a:spcBef>
                <a:spcPct val="0"/>
              </a:spcBef>
              <a:tabLst>
                <a:tab pos="465138" algn="l"/>
              </a:tabLst>
            </a:pPr>
            <a:r>
              <a:rPr lang="en-US" sz="2400" dirty="0" smtClean="0"/>
              <a:t>	</a:t>
            </a:r>
            <a:r>
              <a:rPr lang="en-US" sz="2400" b="1" i="1" dirty="0" smtClean="0">
                <a:solidFill>
                  <a:srgbClr val="0000FF"/>
                </a:solidFill>
              </a:rPr>
              <a:t>string Name;</a:t>
            </a:r>
            <a:r>
              <a:rPr lang="en-US" sz="2400" dirty="0" smtClean="0"/>
              <a:t>		// declare an </a:t>
            </a:r>
            <a:r>
              <a:rPr lang="en-US" sz="2400" b="1" i="1" dirty="0" smtClean="0">
                <a:solidFill>
                  <a:srgbClr val="FF0000"/>
                </a:solidFill>
              </a:rPr>
              <a:t>object</a:t>
            </a:r>
            <a:r>
              <a:rPr lang="en-US" sz="2400" dirty="0" smtClean="0"/>
              <a:t> using </a:t>
            </a:r>
            <a:r>
              <a:rPr lang="en-US" sz="2400" b="1" i="1" dirty="0" smtClean="0">
                <a:solidFill>
                  <a:srgbClr val="FF0000"/>
                </a:solidFill>
              </a:rPr>
              <a:t>class string</a:t>
            </a:r>
          </a:p>
          <a:p>
            <a:pPr>
              <a:lnSpc>
                <a:spcPct val="100000"/>
              </a:lnSpc>
              <a:spcBef>
                <a:spcPct val="0"/>
              </a:spcBef>
              <a:tabLst>
                <a:tab pos="465138" algn="l"/>
              </a:tabLst>
            </a:pPr>
            <a:r>
              <a:rPr lang="en-US" sz="2400" dirty="0" smtClean="0"/>
              <a:t>	</a:t>
            </a:r>
            <a:r>
              <a:rPr lang="en-US" sz="2400" b="1" i="1" dirty="0" smtClean="0">
                <a:solidFill>
                  <a:srgbClr val="0000FF"/>
                </a:solidFill>
              </a:rPr>
              <a:t>J = 2;</a:t>
            </a:r>
            <a:endParaRPr lang="en-US" sz="2400" dirty="0" smtClean="0"/>
          </a:p>
          <a:p>
            <a:pPr>
              <a:tabLst>
                <a:tab pos="465138" algn="l"/>
              </a:tabLst>
            </a:pPr>
            <a:r>
              <a:rPr lang="en-US" sz="2400" dirty="0" smtClean="0"/>
              <a:t>	</a:t>
            </a:r>
            <a:r>
              <a:rPr lang="en-US" sz="2400" b="1" i="1" dirty="0" smtClean="0">
                <a:solidFill>
                  <a:srgbClr val="0000FF"/>
                </a:solidFill>
              </a:rPr>
              <a:t>Name = “John Doe";</a:t>
            </a:r>
            <a:r>
              <a:rPr lang="en-US" sz="2400" dirty="0" smtClean="0"/>
              <a:t>	// string values are in double quotes</a:t>
            </a:r>
          </a:p>
          <a:p>
            <a:pPr>
              <a:lnSpc>
                <a:spcPct val="100000"/>
              </a:lnSpc>
              <a:spcBef>
                <a:spcPct val="0"/>
              </a:spcBef>
              <a:tabLst>
                <a:tab pos="465138" algn="l"/>
              </a:tabLst>
            </a:pPr>
            <a:r>
              <a:rPr lang="en-US" sz="2400" dirty="0" smtClean="0"/>
              <a:t>	</a:t>
            </a:r>
            <a:r>
              <a:rPr lang="en-US" sz="2400" b="1" i="1" dirty="0" smtClean="0">
                <a:solidFill>
                  <a:srgbClr val="0000FF"/>
                </a:solidFill>
              </a:rPr>
              <a:t>N = </a:t>
            </a:r>
            <a:r>
              <a:rPr lang="en-US" sz="2400" b="1" i="1" dirty="0" err="1" smtClean="0">
                <a:solidFill>
                  <a:srgbClr val="0000FF"/>
                </a:solidFill>
              </a:rPr>
              <a:t>Name.length</a:t>
            </a:r>
            <a:r>
              <a:rPr lang="en-US" sz="2400" b="1" i="1" dirty="0" smtClean="0">
                <a:solidFill>
                  <a:srgbClr val="0000FF"/>
                </a:solidFill>
              </a:rPr>
              <a:t>();</a:t>
            </a:r>
            <a:r>
              <a:rPr lang="en-US" sz="2400" dirty="0" smtClean="0"/>
              <a:t>	// use </a:t>
            </a:r>
            <a:r>
              <a:rPr lang="en-US" sz="2400" b="1" i="1" dirty="0" smtClean="0">
                <a:solidFill>
                  <a:srgbClr val="FF0000"/>
                </a:solidFill>
              </a:rPr>
              <a:t>member function </a:t>
            </a:r>
            <a:r>
              <a:rPr lang="en-US" sz="2400" dirty="0" smtClean="0"/>
              <a:t>to find length</a:t>
            </a:r>
          </a:p>
          <a:p>
            <a:pPr>
              <a:tabLst>
                <a:tab pos="465138" algn="l"/>
              </a:tabLst>
            </a:pPr>
            <a:r>
              <a:rPr lang="en-US" sz="2400" dirty="0" smtClean="0"/>
              <a:t>	</a:t>
            </a:r>
            <a:r>
              <a:rPr lang="en-US" sz="2400" b="1" i="1" dirty="0" err="1" smtClean="0">
                <a:solidFill>
                  <a:srgbClr val="0000FF"/>
                </a:solidFill>
              </a:rPr>
              <a:t>cout</a:t>
            </a:r>
            <a:r>
              <a:rPr lang="en-US" sz="2400" b="1" i="1" dirty="0" smtClean="0">
                <a:solidFill>
                  <a:srgbClr val="0000FF"/>
                </a:solidFill>
              </a:rPr>
              <a:t> &lt;&lt; “Length of string = " &lt;&lt; N &lt;&lt; " characters ";</a:t>
            </a:r>
          </a:p>
          <a:p>
            <a:pPr>
              <a:lnSpc>
                <a:spcPct val="100000"/>
              </a:lnSpc>
              <a:spcBef>
                <a:spcPct val="0"/>
              </a:spcBef>
              <a:tabLst>
                <a:tab pos="465138" algn="l"/>
              </a:tabLst>
            </a:pPr>
            <a:endParaRPr lang="en-US" sz="2400" dirty="0"/>
          </a:p>
        </p:txBody>
      </p:sp>
      <p:sp>
        <p:nvSpPr>
          <p:cNvPr id="13" name="Slide Number Placeholder 12"/>
          <p:cNvSpPr>
            <a:spLocks noGrp="1"/>
          </p:cNvSpPr>
          <p:nvPr>
            <p:ph type="sldNum" sz="quarter" idx="12"/>
          </p:nvPr>
        </p:nvSpPr>
        <p:spPr/>
        <p:txBody>
          <a:bodyPr/>
          <a:lstStyle/>
          <a:p>
            <a:pPr>
              <a:defRPr/>
            </a:pPr>
            <a:fld id="{23C52B94-0CA8-4A9F-8FFF-7E83ABBA3C29}" type="slidenum">
              <a:rPr lang="en-US" smtClean="0"/>
              <a:pPr>
                <a:defRPr/>
              </a:pPr>
              <a:t>14</a:t>
            </a:fld>
            <a:endParaRPr lang="en-US"/>
          </a:p>
        </p:txBody>
      </p:sp>
      <p:pic>
        <p:nvPicPr>
          <p:cNvPr id="58370" name="Picture 2"/>
          <p:cNvPicPr>
            <a:picLocks noChangeAspect="1" noChangeArrowheads="1"/>
          </p:cNvPicPr>
          <p:nvPr/>
        </p:nvPicPr>
        <p:blipFill>
          <a:blip r:embed="rId3" cstate="print"/>
          <a:srcRect/>
          <a:stretch>
            <a:fillRect/>
          </a:stretch>
        </p:blipFill>
        <p:spPr bwMode="auto">
          <a:xfrm>
            <a:off x="-1123950" y="7910513"/>
            <a:ext cx="9677400" cy="4448175"/>
          </a:xfrm>
          <a:prstGeom prst="rect">
            <a:avLst/>
          </a:prstGeom>
          <a:noFill/>
          <a:ln w="9525">
            <a:noFill/>
            <a:miter lim="800000"/>
            <a:headEnd/>
            <a:tailEnd/>
          </a:ln>
        </p:spPr>
      </p:pic>
      <p:pic>
        <p:nvPicPr>
          <p:cNvPr id="59394" name="Picture 2"/>
          <p:cNvPicPr>
            <a:picLocks noChangeAspect="1" noChangeArrowheads="1"/>
          </p:cNvPicPr>
          <p:nvPr/>
        </p:nvPicPr>
        <p:blipFill>
          <a:blip r:embed="rId4" cstate="print"/>
          <a:srcRect/>
          <a:stretch>
            <a:fillRect/>
          </a:stretch>
        </p:blipFill>
        <p:spPr bwMode="auto">
          <a:xfrm>
            <a:off x="0" y="5238751"/>
            <a:ext cx="8187049" cy="1619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pPr>
              <a:defRPr/>
            </a:pPr>
            <a:fld id="{63131015-46A0-4FB7-B818-B39577CFE14B}" type="slidenum">
              <a:rPr lang="en-US" smtClean="0"/>
              <a:pPr>
                <a:defRPr/>
              </a:pPr>
              <a:t>15</a:t>
            </a:fld>
            <a:endParaRPr lang="en-US"/>
          </a:p>
        </p:txBody>
      </p:sp>
      <p:sp>
        <p:nvSpPr>
          <p:cNvPr id="12291" name="Text Box 4"/>
          <p:cNvSpPr txBox="1">
            <a:spLocks noChangeArrowheads="1"/>
          </p:cNvSpPr>
          <p:nvPr/>
        </p:nvSpPr>
        <p:spPr bwMode="auto">
          <a:xfrm>
            <a:off x="0" y="44450"/>
            <a:ext cx="9144000" cy="2738438"/>
          </a:xfrm>
          <a:prstGeom prst="rect">
            <a:avLst/>
          </a:prstGeom>
          <a:noFill/>
          <a:ln w="12700">
            <a:noFill/>
            <a:miter lim="800000"/>
            <a:headEnd type="none" w="sm" len="sm"/>
            <a:tailEnd type="none" w="sm" len="sm"/>
          </a:ln>
        </p:spPr>
        <p:txBody>
          <a:bodyPr>
            <a:spAutoFit/>
          </a:bodyPr>
          <a:lstStyle/>
          <a:p>
            <a:pPr marL="231775" indent="-231775">
              <a:lnSpc>
                <a:spcPct val="100000"/>
              </a:lnSpc>
              <a:spcBef>
                <a:spcPct val="0"/>
              </a:spcBef>
              <a:buFontTx/>
              <a:buNone/>
              <a:tabLst>
                <a:tab pos="465138" algn="l"/>
              </a:tabLst>
            </a:pPr>
            <a:r>
              <a:rPr lang="en-US" sz="2800" b="1" u="sng" dirty="0">
                <a:solidFill>
                  <a:srgbClr val="0000FF"/>
                </a:solidFill>
              </a:rPr>
              <a:t>Declaring strings</a:t>
            </a:r>
          </a:p>
          <a:p>
            <a:pPr marL="231775" indent="-231775">
              <a:lnSpc>
                <a:spcPct val="100000"/>
              </a:lnSpc>
              <a:spcBef>
                <a:spcPct val="0"/>
              </a:spcBef>
              <a:buFont typeface="Arial" pitchFamily="34" charset="0"/>
              <a:buChar char="•"/>
              <a:tabLst>
                <a:tab pos="465138" algn="l"/>
              </a:tabLst>
            </a:pPr>
            <a:r>
              <a:rPr lang="en-US" sz="2400" dirty="0"/>
              <a:t>Similar to declaring variables for types (such as </a:t>
            </a:r>
            <a:r>
              <a:rPr lang="en-US" sz="2400" b="1" dirty="0">
                <a:solidFill>
                  <a:srgbClr val="0000FF"/>
                </a:solidFill>
              </a:rPr>
              <a:t>double X;</a:t>
            </a:r>
            <a:r>
              <a:rPr lang="en-US" sz="2400" dirty="0"/>
              <a:t>)</a:t>
            </a:r>
          </a:p>
          <a:p>
            <a:pPr marL="231775" indent="-231775">
              <a:lnSpc>
                <a:spcPct val="100000"/>
              </a:lnSpc>
              <a:spcBef>
                <a:spcPct val="0"/>
              </a:spcBef>
              <a:buFont typeface="Arial" pitchFamily="34" charset="0"/>
              <a:buChar char="•"/>
              <a:tabLst>
                <a:tab pos="465138" algn="l"/>
              </a:tabLst>
            </a:pPr>
            <a:r>
              <a:rPr lang="en-US" sz="2400" dirty="0"/>
              <a:t>Same rules for identifier names as with other variables </a:t>
            </a:r>
          </a:p>
          <a:p>
            <a:pPr marL="231775" indent="-231775">
              <a:lnSpc>
                <a:spcPct val="100000"/>
              </a:lnSpc>
              <a:spcBef>
                <a:spcPct val="0"/>
              </a:spcBef>
              <a:buFont typeface="Arial" pitchFamily="34" charset="0"/>
              <a:buChar char="•"/>
              <a:tabLst>
                <a:tab pos="465138" algn="l"/>
              </a:tabLst>
            </a:pPr>
            <a:r>
              <a:rPr lang="en-US" sz="2400" u="sng" dirty="0"/>
              <a:t>Form</a:t>
            </a:r>
            <a:r>
              <a:rPr lang="en-US" sz="2400" dirty="0"/>
              <a:t>:  </a:t>
            </a:r>
            <a:r>
              <a:rPr lang="en-US" sz="2400" b="1" dirty="0">
                <a:solidFill>
                  <a:srgbClr val="0000FF"/>
                </a:solidFill>
              </a:rPr>
              <a:t>string </a:t>
            </a:r>
            <a:r>
              <a:rPr lang="en-US" sz="2400" b="1" dirty="0" err="1">
                <a:solidFill>
                  <a:srgbClr val="0000FF"/>
                </a:solidFill>
              </a:rPr>
              <a:t>StringName</a:t>
            </a:r>
            <a:r>
              <a:rPr lang="en-US" sz="2400" dirty="0"/>
              <a:t>;</a:t>
            </a:r>
          </a:p>
          <a:p>
            <a:pPr marL="231775" indent="-231775">
              <a:lnSpc>
                <a:spcPct val="100000"/>
              </a:lnSpc>
              <a:spcBef>
                <a:spcPct val="0"/>
              </a:spcBef>
              <a:buFont typeface="Arial" pitchFamily="34" charset="0"/>
              <a:buChar char="•"/>
              <a:tabLst>
                <a:tab pos="465138" algn="l"/>
              </a:tabLst>
            </a:pPr>
            <a:r>
              <a:rPr lang="en-US" sz="2400" u="sng" dirty="0"/>
              <a:t>Example</a:t>
            </a:r>
            <a:r>
              <a:rPr lang="en-US" sz="2400" dirty="0"/>
              <a:t>:</a:t>
            </a:r>
          </a:p>
          <a:p>
            <a:pPr marL="688975" lvl="1" indent="-231775">
              <a:lnSpc>
                <a:spcPct val="100000"/>
              </a:lnSpc>
              <a:spcBef>
                <a:spcPct val="0"/>
              </a:spcBef>
              <a:tabLst>
                <a:tab pos="465138" algn="l"/>
              </a:tabLst>
            </a:pPr>
            <a:r>
              <a:rPr lang="en-US" sz="2400" b="1" dirty="0">
                <a:solidFill>
                  <a:srgbClr val="0000FF"/>
                </a:solidFill>
              </a:rPr>
              <a:t>string College, Semester, Course, </a:t>
            </a:r>
            <a:r>
              <a:rPr lang="en-US" sz="2400" b="1" dirty="0" err="1" smtClean="0">
                <a:solidFill>
                  <a:srgbClr val="0000FF"/>
                </a:solidFill>
              </a:rPr>
              <a:t>Last_Name</a:t>
            </a:r>
            <a:r>
              <a:rPr lang="en-US" sz="2400" b="1" dirty="0" smtClean="0">
                <a:solidFill>
                  <a:srgbClr val="0000FF"/>
                </a:solidFill>
              </a:rPr>
              <a:t>;</a:t>
            </a:r>
            <a:endParaRPr lang="en-US" sz="2400" b="1" dirty="0">
              <a:solidFill>
                <a:srgbClr val="0000FF"/>
              </a:solidFill>
            </a:endParaRPr>
          </a:p>
          <a:p>
            <a:pPr marL="688975" lvl="1" indent="-231775">
              <a:lnSpc>
                <a:spcPct val="100000"/>
              </a:lnSpc>
              <a:spcBef>
                <a:spcPct val="0"/>
              </a:spcBef>
              <a:tabLst>
                <a:tab pos="465138" algn="l"/>
              </a:tabLst>
            </a:pPr>
            <a:r>
              <a:rPr lang="en-US" sz="2400" b="1" dirty="0">
                <a:solidFill>
                  <a:srgbClr val="0000FF"/>
                </a:solidFill>
              </a:rPr>
              <a:t>string </a:t>
            </a:r>
            <a:r>
              <a:rPr lang="en-US" sz="2400" b="1" dirty="0" err="1">
                <a:solidFill>
                  <a:srgbClr val="0000FF"/>
                </a:solidFill>
              </a:rPr>
              <a:t>x,y,z</a:t>
            </a:r>
            <a:r>
              <a:rPr lang="en-US" sz="2400" b="1" dirty="0">
                <a:solidFill>
                  <a:srgbClr val="0000FF"/>
                </a:solidFill>
              </a:rPr>
              <a:t>;</a:t>
            </a:r>
            <a:endParaRPr lang="en-US" sz="2400" dirty="0"/>
          </a:p>
        </p:txBody>
      </p:sp>
      <p:sp>
        <p:nvSpPr>
          <p:cNvPr id="12292" name="Text Box 4"/>
          <p:cNvSpPr txBox="1">
            <a:spLocks noChangeArrowheads="1"/>
          </p:cNvSpPr>
          <p:nvPr/>
        </p:nvSpPr>
        <p:spPr bwMode="auto">
          <a:xfrm>
            <a:off x="0" y="2641461"/>
            <a:ext cx="9144000" cy="4216539"/>
          </a:xfrm>
          <a:prstGeom prst="rect">
            <a:avLst/>
          </a:prstGeom>
          <a:noFill/>
          <a:ln w="12700">
            <a:noFill/>
            <a:miter lim="800000"/>
            <a:headEnd type="none" w="sm" len="sm"/>
            <a:tailEnd type="none" w="sm" len="sm"/>
          </a:ln>
        </p:spPr>
        <p:txBody>
          <a:bodyPr>
            <a:spAutoFit/>
          </a:bodyPr>
          <a:lstStyle/>
          <a:p>
            <a:pPr marL="231775" indent="-231775">
              <a:lnSpc>
                <a:spcPct val="100000"/>
              </a:lnSpc>
              <a:spcBef>
                <a:spcPct val="0"/>
              </a:spcBef>
              <a:buFontTx/>
              <a:buNone/>
              <a:tabLst>
                <a:tab pos="465138" algn="l"/>
              </a:tabLst>
            </a:pPr>
            <a:r>
              <a:rPr lang="en-US" sz="2800" b="1" u="sng" dirty="0">
                <a:solidFill>
                  <a:srgbClr val="0000FF"/>
                </a:solidFill>
              </a:rPr>
              <a:t>Initializing strings</a:t>
            </a:r>
          </a:p>
          <a:p>
            <a:pPr marL="231775" indent="-231775">
              <a:lnSpc>
                <a:spcPct val="100000"/>
              </a:lnSpc>
              <a:spcBef>
                <a:spcPct val="0"/>
              </a:spcBef>
              <a:buFont typeface="Arial" pitchFamily="34" charset="0"/>
              <a:buChar char="•"/>
              <a:tabLst>
                <a:tab pos="465138" algn="l"/>
              </a:tabLst>
            </a:pPr>
            <a:r>
              <a:rPr lang="en-US" sz="2400" dirty="0"/>
              <a:t>Can be initialized in two ways:</a:t>
            </a:r>
          </a:p>
          <a:p>
            <a:pPr marL="681038" lvl="1" indent="-334963">
              <a:lnSpc>
                <a:spcPct val="100000"/>
              </a:lnSpc>
              <a:spcBef>
                <a:spcPct val="0"/>
              </a:spcBef>
              <a:buFont typeface="Calibri" pitchFamily="34" charset="0"/>
              <a:buAutoNum type="arabicPeriod"/>
              <a:tabLst>
                <a:tab pos="465138" algn="l"/>
              </a:tabLst>
            </a:pPr>
            <a:r>
              <a:rPr lang="en-US" sz="2400" dirty="0"/>
              <a:t>Using the = operator (when the string is declared or later)</a:t>
            </a:r>
          </a:p>
          <a:p>
            <a:pPr marL="681038" lvl="1" indent="-334963">
              <a:lnSpc>
                <a:spcPct val="100000"/>
              </a:lnSpc>
              <a:spcBef>
                <a:spcPct val="0"/>
              </a:spcBef>
              <a:buFont typeface="Calibri" pitchFamily="34" charset="0"/>
              <a:buAutoNum type="arabicPeriod"/>
              <a:tabLst>
                <a:tab pos="465138" algn="l"/>
              </a:tabLst>
            </a:pPr>
            <a:r>
              <a:rPr lang="en-US" sz="2400" dirty="0"/>
              <a:t>Putting the string value in parentheses when the string is declared.</a:t>
            </a:r>
          </a:p>
          <a:p>
            <a:pPr marL="231775" indent="-231775">
              <a:lnSpc>
                <a:spcPct val="100000"/>
              </a:lnSpc>
              <a:spcBef>
                <a:spcPct val="0"/>
              </a:spcBef>
              <a:buFont typeface="Arial" pitchFamily="34" charset="0"/>
              <a:buChar char="•"/>
              <a:tabLst>
                <a:tab pos="465138" algn="l"/>
              </a:tabLst>
            </a:pPr>
            <a:r>
              <a:rPr lang="en-US" sz="2400" dirty="0"/>
              <a:t>In either case, the string value is place in double quotes.</a:t>
            </a:r>
          </a:p>
          <a:p>
            <a:pPr marL="231775" indent="-231775">
              <a:lnSpc>
                <a:spcPct val="100000"/>
              </a:lnSpc>
              <a:spcBef>
                <a:spcPct val="0"/>
              </a:spcBef>
              <a:buFont typeface="Arial" pitchFamily="34" charset="0"/>
              <a:buChar char="•"/>
              <a:tabLst>
                <a:tab pos="465138" algn="l"/>
              </a:tabLst>
            </a:pPr>
            <a:r>
              <a:rPr lang="en-US" sz="2400" u="sng" dirty="0"/>
              <a:t>Example</a:t>
            </a:r>
            <a:r>
              <a:rPr lang="en-US" sz="2400" dirty="0"/>
              <a:t>:</a:t>
            </a:r>
          </a:p>
          <a:p>
            <a:pPr marL="681038" lvl="1" indent="-334963">
              <a:lnSpc>
                <a:spcPct val="100000"/>
              </a:lnSpc>
              <a:spcBef>
                <a:spcPct val="0"/>
              </a:spcBef>
              <a:tabLst>
                <a:tab pos="465138" algn="l"/>
              </a:tabLst>
            </a:pPr>
            <a:r>
              <a:rPr lang="en-US" sz="2400" b="1" dirty="0">
                <a:solidFill>
                  <a:srgbClr val="0000FF"/>
                </a:solidFill>
              </a:rPr>
              <a:t>string College = “TCC”;		// declare and initialize</a:t>
            </a:r>
          </a:p>
          <a:p>
            <a:pPr marL="681038" lvl="1" indent="-334963">
              <a:lnSpc>
                <a:spcPct val="100000"/>
              </a:lnSpc>
              <a:spcBef>
                <a:spcPct val="0"/>
              </a:spcBef>
              <a:tabLst>
                <a:tab pos="465138" algn="l"/>
              </a:tabLst>
            </a:pPr>
            <a:r>
              <a:rPr lang="en-US" sz="2400" b="1" dirty="0">
                <a:solidFill>
                  <a:srgbClr val="0000FF"/>
                </a:solidFill>
              </a:rPr>
              <a:t>string </a:t>
            </a:r>
            <a:r>
              <a:rPr lang="en-US" sz="2400" b="1" dirty="0" err="1">
                <a:solidFill>
                  <a:srgbClr val="0000FF"/>
                </a:solidFill>
              </a:rPr>
              <a:t>Last_Name</a:t>
            </a:r>
            <a:r>
              <a:rPr lang="en-US" sz="2400" b="1" dirty="0">
                <a:solidFill>
                  <a:srgbClr val="0000FF"/>
                </a:solidFill>
              </a:rPr>
              <a:t> (“Doe”);		// declare and initialize</a:t>
            </a:r>
          </a:p>
          <a:p>
            <a:pPr marL="681038" lvl="1" indent="-334963">
              <a:lnSpc>
                <a:spcPct val="100000"/>
              </a:lnSpc>
              <a:spcBef>
                <a:spcPct val="0"/>
              </a:spcBef>
              <a:tabLst>
                <a:tab pos="465138" algn="l"/>
              </a:tabLst>
            </a:pPr>
            <a:r>
              <a:rPr lang="en-US" sz="2400" b="1" dirty="0">
                <a:solidFill>
                  <a:srgbClr val="0000FF"/>
                </a:solidFill>
              </a:rPr>
              <a:t>string Course;				// declare</a:t>
            </a:r>
          </a:p>
          <a:p>
            <a:pPr marL="681038" lvl="1" indent="-334963">
              <a:lnSpc>
                <a:spcPct val="100000"/>
              </a:lnSpc>
              <a:spcBef>
                <a:spcPct val="0"/>
              </a:spcBef>
              <a:tabLst>
                <a:tab pos="465138" algn="l"/>
              </a:tabLst>
            </a:pPr>
            <a:r>
              <a:rPr lang="en-US" sz="2400" b="1" dirty="0">
                <a:solidFill>
                  <a:srgbClr val="0000FF"/>
                </a:solidFill>
              </a:rPr>
              <a:t>Course = “EGR  125”;			// initialize</a:t>
            </a:r>
            <a:endParaRPr lang="en-US" sz="24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pPr>
              <a:defRPr/>
            </a:pPr>
            <a:fld id="{EB303C0A-8CB4-4336-8A09-0FF6550DEBEC}" type="slidenum">
              <a:rPr lang="en-US" smtClean="0"/>
              <a:pPr>
                <a:defRPr/>
              </a:pPr>
              <a:t>16</a:t>
            </a:fld>
            <a:endParaRPr lang="en-US" dirty="0"/>
          </a:p>
        </p:txBody>
      </p:sp>
      <p:sp>
        <p:nvSpPr>
          <p:cNvPr id="13315" name="Text Box 4"/>
          <p:cNvSpPr txBox="1">
            <a:spLocks noChangeArrowheads="1"/>
          </p:cNvSpPr>
          <p:nvPr/>
        </p:nvSpPr>
        <p:spPr bwMode="auto">
          <a:xfrm>
            <a:off x="0" y="44450"/>
            <a:ext cx="9144000" cy="1262063"/>
          </a:xfrm>
          <a:prstGeom prst="rect">
            <a:avLst/>
          </a:prstGeom>
          <a:noFill/>
          <a:ln w="12700">
            <a:noFill/>
            <a:miter lim="800000"/>
            <a:headEnd type="none" w="sm" len="sm"/>
            <a:tailEnd type="none" w="sm" len="sm"/>
          </a:ln>
        </p:spPr>
        <p:txBody>
          <a:bodyPr>
            <a:spAutoFit/>
          </a:bodyPr>
          <a:lstStyle/>
          <a:p>
            <a:pPr>
              <a:lnSpc>
                <a:spcPct val="100000"/>
              </a:lnSpc>
              <a:spcBef>
                <a:spcPct val="0"/>
              </a:spcBef>
              <a:buFontTx/>
              <a:buNone/>
              <a:tabLst>
                <a:tab pos="465138" algn="l"/>
              </a:tabLst>
            </a:pPr>
            <a:r>
              <a:rPr lang="en-US" sz="2800" b="1" u="sng" dirty="0">
                <a:solidFill>
                  <a:srgbClr val="0000FF"/>
                </a:solidFill>
              </a:rPr>
              <a:t>Operators</a:t>
            </a:r>
          </a:p>
          <a:p>
            <a:pPr>
              <a:lnSpc>
                <a:spcPct val="100000"/>
              </a:lnSpc>
              <a:spcBef>
                <a:spcPct val="0"/>
              </a:spcBef>
              <a:tabLst>
                <a:tab pos="465138" algn="l"/>
              </a:tabLst>
            </a:pPr>
            <a:r>
              <a:rPr lang="en-US" sz="2400" dirty="0"/>
              <a:t>C++ has </a:t>
            </a:r>
            <a:r>
              <a:rPr lang="en-US" sz="2400" b="1" i="1" dirty="0">
                <a:solidFill>
                  <a:srgbClr val="0000FF"/>
                </a:solidFill>
              </a:rPr>
              <a:t>overloaded</a:t>
            </a:r>
            <a:r>
              <a:rPr lang="en-US" sz="2400" dirty="0"/>
              <a:t> some of the arithmetic and relational operators to work with string objects.</a:t>
            </a:r>
          </a:p>
        </p:txBody>
      </p:sp>
      <p:sp>
        <p:nvSpPr>
          <p:cNvPr id="13316" name="Text Box 4"/>
          <p:cNvSpPr txBox="1">
            <a:spLocks noChangeArrowheads="1"/>
          </p:cNvSpPr>
          <p:nvPr/>
        </p:nvSpPr>
        <p:spPr bwMode="auto">
          <a:xfrm>
            <a:off x="0" y="1430338"/>
            <a:ext cx="9144000" cy="4154984"/>
          </a:xfrm>
          <a:prstGeom prst="rect">
            <a:avLst/>
          </a:prstGeom>
          <a:noFill/>
          <a:ln w="12700">
            <a:noFill/>
            <a:miter lim="800000"/>
            <a:headEnd type="none" w="sm" len="sm"/>
            <a:tailEnd type="none" w="sm" len="sm"/>
          </a:ln>
        </p:spPr>
        <p:txBody>
          <a:bodyPr>
            <a:spAutoFit/>
          </a:bodyPr>
          <a:lstStyle/>
          <a:p>
            <a:pPr marL="231775" indent="-231775">
              <a:lnSpc>
                <a:spcPct val="100000"/>
              </a:lnSpc>
              <a:spcBef>
                <a:spcPct val="0"/>
              </a:spcBef>
              <a:tabLst>
                <a:tab pos="231775" algn="l"/>
                <a:tab pos="465138" algn="l"/>
              </a:tabLst>
            </a:pPr>
            <a:r>
              <a:rPr lang="en-US" sz="2400" b="1" u="sng" dirty="0">
                <a:solidFill>
                  <a:srgbClr val="0000FF"/>
                </a:solidFill>
              </a:rPr>
              <a:t>Concatenation (+,  +=)</a:t>
            </a:r>
          </a:p>
          <a:p>
            <a:pPr marL="231775" indent="-231775">
              <a:lnSpc>
                <a:spcPct val="100000"/>
              </a:lnSpc>
              <a:spcBef>
                <a:spcPct val="0"/>
              </a:spcBef>
              <a:buFont typeface="Arial" pitchFamily="34" charset="0"/>
              <a:buChar char="•"/>
              <a:tabLst>
                <a:tab pos="231775" algn="l"/>
                <a:tab pos="465138" algn="l"/>
              </a:tabLst>
            </a:pPr>
            <a:r>
              <a:rPr lang="en-US" sz="2400" dirty="0"/>
              <a:t>The + operator is used for </a:t>
            </a:r>
            <a:r>
              <a:rPr lang="en-US" sz="2400" b="1" i="1" dirty="0">
                <a:solidFill>
                  <a:srgbClr val="FF0000"/>
                </a:solidFill>
              </a:rPr>
              <a:t>concatenation</a:t>
            </a:r>
            <a:r>
              <a:rPr lang="en-US" sz="2400" dirty="0"/>
              <a:t>, or to join two strings.</a:t>
            </a:r>
          </a:p>
          <a:p>
            <a:pPr marL="231775" indent="-231775">
              <a:lnSpc>
                <a:spcPct val="100000"/>
              </a:lnSpc>
              <a:spcBef>
                <a:spcPct val="0"/>
              </a:spcBef>
              <a:buFont typeface="Arial" pitchFamily="34" charset="0"/>
              <a:buChar char="•"/>
              <a:tabLst>
                <a:tab pos="231775" algn="l"/>
                <a:tab pos="465138" algn="l"/>
              </a:tabLst>
            </a:pPr>
            <a:r>
              <a:rPr lang="en-US" sz="2400" dirty="0"/>
              <a:t>Similarly, += can be used to add a string on to the end of another string.</a:t>
            </a:r>
          </a:p>
          <a:p>
            <a:pPr marL="231775" indent="-231775">
              <a:lnSpc>
                <a:spcPct val="100000"/>
              </a:lnSpc>
              <a:spcBef>
                <a:spcPct val="0"/>
              </a:spcBef>
              <a:buFont typeface="Arial" pitchFamily="34" charset="0"/>
              <a:buChar char="•"/>
              <a:tabLst>
                <a:tab pos="231775" algn="l"/>
                <a:tab pos="465138" algn="l"/>
              </a:tabLst>
            </a:pPr>
            <a:r>
              <a:rPr lang="en-US" sz="2400" dirty="0"/>
              <a:t>Example:  </a:t>
            </a:r>
          </a:p>
          <a:p>
            <a:pPr marL="688975" lvl="1" indent="-231775">
              <a:lnSpc>
                <a:spcPct val="100000"/>
              </a:lnSpc>
              <a:spcBef>
                <a:spcPct val="0"/>
              </a:spcBef>
              <a:tabLst>
                <a:tab pos="231775" algn="l"/>
                <a:tab pos="465138" algn="l"/>
              </a:tabLst>
            </a:pPr>
            <a:r>
              <a:rPr lang="en-US" sz="2400" b="1" dirty="0">
                <a:solidFill>
                  <a:srgbClr val="0000FF"/>
                </a:solidFill>
              </a:rPr>
              <a:t>string Prefix = “EGR”, Number = “125”;</a:t>
            </a:r>
          </a:p>
          <a:p>
            <a:pPr marL="688975" lvl="1" indent="-231775">
              <a:lnSpc>
                <a:spcPct val="100000"/>
              </a:lnSpc>
              <a:spcBef>
                <a:spcPct val="0"/>
              </a:spcBef>
              <a:tabLst>
                <a:tab pos="231775" algn="l"/>
                <a:tab pos="465138" algn="l"/>
              </a:tabLst>
            </a:pPr>
            <a:r>
              <a:rPr lang="en-US" sz="2400" b="1" dirty="0">
                <a:solidFill>
                  <a:srgbClr val="0000FF"/>
                </a:solidFill>
              </a:rPr>
              <a:t>string Course, Suffix = “-N02B”;</a:t>
            </a:r>
          </a:p>
          <a:p>
            <a:pPr marL="688975" lvl="1" indent="-231775">
              <a:lnSpc>
                <a:spcPct val="100000"/>
              </a:lnSpc>
              <a:spcBef>
                <a:spcPct val="0"/>
              </a:spcBef>
              <a:tabLst>
                <a:tab pos="231775" algn="l"/>
                <a:tab pos="465138" algn="l"/>
              </a:tabLst>
            </a:pPr>
            <a:r>
              <a:rPr lang="en-US" sz="2400" b="1" dirty="0">
                <a:solidFill>
                  <a:srgbClr val="0000FF"/>
                </a:solidFill>
              </a:rPr>
              <a:t>Course = Prefix + Number;	</a:t>
            </a:r>
            <a:r>
              <a:rPr lang="en-US" sz="2400" b="1" dirty="0" smtClean="0">
                <a:solidFill>
                  <a:srgbClr val="FF0000"/>
                </a:solidFill>
              </a:rPr>
              <a:t>// </a:t>
            </a:r>
            <a:r>
              <a:rPr lang="en-US" sz="2400" b="1" dirty="0">
                <a:solidFill>
                  <a:srgbClr val="FF0000"/>
                </a:solidFill>
              </a:rPr>
              <a:t>concatenation</a:t>
            </a:r>
          </a:p>
          <a:p>
            <a:pPr marL="688975" lvl="1" indent="-231775">
              <a:lnSpc>
                <a:spcPct val="100000"/>
              </a:lnSpc>
              <a:spcBef>
                <a:spcPct val="0"/>
              </a:spcBef>
              <a:tabLst>
                <a:tab pos="231775" algn="l"/>
                <a:tab pos="465138" algn="l"/>
              </a:tabLst>
            </a:pPr>
            <a:r>
              <a:rPr lang="en-US" sz="2400" b="1" dirty="0" err="1">
                <a:solidFill>
                  <a:srgbClr val="0000FF"/>
                </a:solidFill>
              </a:rPr>
              <a:t>cout</a:t>
            </a:r>
            <a:r>
              <a:rPr lang="en-US" sz="2400" b="1" dirty="0">
                <a:solidFill>
                  <a:srgbClr val="0000FF"/>
                </a:solidFill>
              </a:rPr>
              <a:t> &lt;&lt; Course &lt;&lt; </a:t>
            </a:r>
            <a:r>
              <a:rPr lang="en-US" sz="2400" b="1" dirty="0" err="1">
                <a:solidFill>
                  <a:srgbClr val="0000FF"/>
                </a:solidFill>
              </a:rPr>
              <a:t>endl</a:t>
            </a:r>
            <a:r>
              <a:rPr lang="en-US" sz="2400" b="1" dirty="0">
                <a:solidFill>
                  <a:srgbClr val="0000FF"/>
                </a:solidFill>
              </a:rPr>
              <a:t>;</a:t>
            </a:r>
            <a:r>
              <a:rPr lang="en-US" sz="2400" dirty="0"/>
              <a:t>	</a:t>
            </a:r>
            <a:r>
              <a:rPr lang="en-US" sz="2400" b="1" dirty="0" smtClean="0">
                <a:solidFill>
                  <a:srgbClr val="FF0000"/>
                </a:solidFill>
              </a:rPr>
              <a:t>// </a:t>
            </a:r>
            <a:r>
              <a:rPr lang="en-US" sz="2400" b="1" dirty="0">
                <a:solidFill>
                  <a:srgbClr val="FF0000"/>
                </a:solidFill>
              </a:rPr>
              <a:t>Output:  EGR125</a:t>
            </a:r>
          </a:p>
          <a:p>
            <a:pPr marL="688975" lvl="1" indent="-231775">
              <a:lnSpc>
                <a:spcPct val="100000"/>
              </a:lnSpc>
              <a:spcBef>
                <a:spcPct val="0"/>
              </a:spcBef>
              <a:tabLst>
                <a:tab pos="231775" algn="l"/>
                <a:tab pos="465138" algn="l"/>
              </a:tabLst>
            </a:pPr>
            <a:r>
              <a:rPr lang="en-US" sz="2400" b="1" dirty="0">
                <a:solidFill>
                  <a:srgbClr val="0000FF"/>
                </a:solidFill>
              </a:rPr>
              <a:t>Course += Suffix;		</a:t>
            </a:r>
            <a:r>
              <a:rPr lang="en-US" sz="2400" b="1" dirty="0" smtClean="0">
                <a:solidFill>
                  <a:srgbClr val="FF0000"/>
                </a:solidFill>
              </a:rPr>
              <a:t>// </a:t>
            </a:r>
            <a:r>
              <a:rPr lang="en-US" sz="2400" b="1" dirty="0">
                <a:solidFill>
                  <a:srgbClr val="FF0000"/>
                </a:solidFill>
              </a:rPr>
              <a:t>concatenation</a:t>
            </a:r>
          </a:p>
          <a:p>
            <a:pPr marL="688975" lvl="1" indent="-231775">
              <a:lnSpc>
                <a:spcPct val="100000"/>
              </a:lnSpc>
              <a:spcBef>
                <a:spcPct val="0"/>
              </a:spcBef>
              <a:tabLst>
                <a:tab pos="231775" algn="l"/>
                <a:tab pos="465138" algn="l"/>
              </a:tabLst>
            </a:pPr>
            <a:r>
              <a:rPr lang="en-US" sz="2400" b="1" dirty="0">
                <a:solidFill>
                  <a:srgbClr val="FF0000"/>
                </a:solidFill>
              </a:rPr>
              <a:t>	</a:t>
            </a:r>
            <a:r>
              <a:rPr lang="en-US" sz="2400" b="1" dirty="0" err="1">
                <a:solidFill>
                  <a:srgbClr val="0000FF"/>
                </a:solidFill>
              </a:rPr>
              <a:t>cout</a:t>
            </a:r>
            <a:r>
              <a:rPr lang="en-US" sz="2400" b="1" dirty="0">
                <a:solidFill>
                  <a:srgbClr val="0000FF"/>
                </a:solidFill>
              </a:rPr>
              <a:t> &lt;&lt; Course &lt;&lt; </a:t>
            </a:r>
            <a:r>
              <a:rPr lang="en-US" sz="2400" b="1" dirty="0" err="1">
                <a:solidFill>
                  <a:srgbClr val="0000FF"/>
                </a:solidFill>
              </a:rPr>
              <a:t>endl</a:t>
            </a:r>
            <a:r>
              <a:rPr lang="en-US" sz="2400" b="1" dirty="0">
                <a:solidFill>
                  <a:srgbClr val="0000FF"/>
                </a:solidFill>
              </a:rPr>
              <a:t>;</a:t>
            </a:r>
            <a:r>
              <a:rPr lang="en-US" sz="2400" dirty="0"/>
              <a:t>	</a:t>
            </a:r>
            <a:r>
              <a:rPr lang="en-US" sz="2400" b="1" dirty="0" smtClean="0">
                <a:solidFill>
                  <a:srgbClr val="FF0000"/>
                </a:solidFill>
              </a:rPr>
              <a:t>// </a:t>
            </a:r>
            <a:r>
              <a:rPr lang="en-US" sz="2400" b="1" dirty="0">
                <a:solidFill>
                  <a:srgbClr val="FF0000"/>
                </a:solidFill>
              </a:rPr>
              <a:t>Output:  EGR125-N02B</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pPr>
              <a:defRPr/>
            </a:pPr>
            <a:fld id="{057203E4-7683-4B4E-B580-D0A8E21BBD1B}" type="slidenum">
              <a:rPr lang="en-US" smtClean="0"/>
              <a:pPr>
                <a:defRPr/>
              </a:pPr>
              <a:t>17</a:t>
            </a:fld>
            <a:endParaRPr lang="en-US" dirty="0"/>
          </a:p>
        </p:txBody>
      </p:sp>
      <p:sp>
        <p:nvSpPr>
          <p:cNvPr id="9219" name="Text Box 4"/>
          <p:cNvSpPr txBox="1">
            <a:spLocks noChangeArrowheads="1"/>
          </p:cNvSpPr>
          <p:nvPr/>
        </p:nvSpPr>
        <p:spPr bwMode="auto">
          <a:xfrm>
            <a:off x="0" y="0"/>
            <a:ext cx="9144000" cy="523220"/>
          </a:xfrm>
          <a:prstGeom prst="rect">
            <a:avLst/>
          </a:prstGeom>
          <a:noFill/>
          <a:ln w="12700">
            <a:noFill/>
            <a:miter lim="800000"/>
            <a:headEnd type="none" w="sm" len="sm"/>
            <a:tailEnd type="none" w="sm" len="sm"/>
          </a:ln>
        </p:spPr>
        <p:txBody>
          <a:bodyPr>
            <a:spAutoFit/>
          </a:bodyPr>
          <a:lstStyle/>
          <a:p>
            <a:pPr marL="231775" indent="-231775">
              <a:lnSpc>
                <a:spcPct val="100000"/>
              </a:lnSpc>
              <a:spcBef>
                <a:spcPct val="0"/>
              </a:spcBef>
              <a:tabLst>
                <a:tab pos="465138" algn="l"/>
              </a:tabLst>
            </a:pPr>
            <a:r>
              <a:rPr lang="en-US" sz="2800" b="1" u="sng" dirty="0" smtClean="0">
                <a:solidFill>
                  <a:srgbClr val="0000FF"/>
                </a:solidFill>
              </a:rPr>
              <a:t>String functions</a:t>
            </a:r>
            <a:endParaRPr lang="en-US" sz="2800" b="1" u="sng" dirty="0">
              <a:solidFill>
                <a:srgbClr val="0000FF"/>
              </a:solidFill>
            </a:endParaRPr>
          </a:p>
        </p:txBody>
      </p:sp>
      <p:pic>
        <p:nvPicPr>
          <p:cNvPr id="60418" name="Picture 2"/>
          <p:cNvPicPr>
            <a:picLocks noChangeAspect="1" noChangeArrowheads="1"/>
          </p:cNvPicPr>
          <p:nvPr/>
        </p:nvPicPr>
        <p:blipFill>
          <a:blip r:embed="rId3" cstate="print"/>
          <a:srcRect/>
          <a:stretch>
            <a:fillRect/>
          </a:stretch>
        </p:blipFill>
        <p:spPr bwMode="auto">
          <a:xfrm>
            <a:off x="0" y="633413"/>
            <a:ext cx="7972425" cy="2105025"/>
          </a:xfrm>
          <a:prstGeom prst="rect">
            <a:avLst/>
          </a:prstGeom>
          <a:noFill/>
          <a:ln w="9525">
            <a:noFill/>
            <a:miter lim="800000"/>
            <a:headEnd/>
            <a:tailEnd/>
          </a:ln>
        </p:spPr>
      </p:pic>
      <p:pic>
        <p:nvPicPr>
          <p:cNvPr id="60419" name="Picture 3"/>
          <p:cNvPicPr>
            <a:picLocks noChangeAspect="1" noChangeArrowheads="1"/>
          </p:cNvPicPr>
          <p:nvPr/>
        </p:nvPicPr>
        <p:blipFill>
          <a:blip r:embed="rId4" cstate="print"/>
          <a:srcRect/>
          <a:stretch>
            <a:fillRect/>
          </a:stretch>
        </p:blipFill>
        <p:spPr bwMode="auto">
          <a:xfrm>
            <a:off x="952500" y="4548188"/>
            <a:ext cx="5943600" cy="1628775"/>
          </a:xfrm>
          <a:prstGeom prst="rect">
            <a:avLst/>
          </a:prstGeom>
          <a:noFill/>
          <a:ln w="9525">
            <a:noFill/>
            <a:miter lim="800000"/>
            <a:headEnd/>
            <a:tailEnd/>
          </a:ln>
        </p:spPr>
      </p:pic>
      <p:sp>
        <p:nvSpPr>
          <p:cNvPr id="7" name="Text Box 4"/>
          <p:cNvSpPr txBox="1">
            <a:spLocks noChangeArrowheads="1"/>
          </p:cNvSpPr>
          <p:nvPr/>
        </p:nvSpPr>
        <p:spPr bwMode="auto">
          <a:xfrm>
            <a:off x="0" y="2914650"/>
            <a:ext cx="9144000" cy="1261884"/>
          </a:xfrm>
          <a:prstGeom prst="rect">
            <a:avLst/>
          </a:prstGeom>
          <a:noFill/>
          <a:ln w="12700">
            <a:noFill/>
            <a:miter lim="800000"/>
            <a:headEnd type="none" w="sm" len="sm"/>
            <a:tailEnd type="none" w="sm" len="sm"/>
          </a:ln>
        </p:spPr>
        <p:txBody>
          <a:bodyPr>
            <a:spAutoFit/>
          </a:bodyPr>
          <a:lstStyle/>
          <a:p>
            <a:pPr marL="231775" indent="-231775">
              <a:lnSpc>
                <a:spcPct val="100000"/>
              </a:lnSpc>
              <a:spcBef>
                <a:spcPct val="0"/>
              </a:spcBef>
              <a:tabLst>
                <a:tab pos="465138" algn="l"/>
              </a:tabLst>
            </a:pPr>
            <a:r>
              <a:rPr lang="en-US" sz="2800" b="1" u="sng" dirty="0" smtClean="0">
                <a:solidFill>
                  <a:srgbClr val="0000FF"/>
                </a:solidFill>
              </a:rPr>
              <a:t>String indices</a:t>
            </a:r>
          </a:p>
          <a:p>
            <a:pPr marL="231775" indent="-231775">
              <a:lnSpc>
                <a:spcPct val="100000"/>
              </a:lnSpc>
              <a:spcBef>
                <a:spcPct val="0"/>
              </a:spcBef>
              <a:tabLst>
                <a:tab pos="465138" algn="l"/>
              </a:tabLst>
            </a:pPr>
            <a:r>
              <a:rPr lang="en-US" sz="2400" dirty="0" smtClean="0"/>
              <a:t>A string of length N has indices from 0 to N-1.</a:t>
            </a:r>
          </a:p>
          <a:p>
            <a:pPr marL="231775" indent="-231775">
              <a:lnSpc>
                <a:spcPct val="100000"/>
              </a:lnSpc>
              <a:spcBef>
                <a:spcPct val="0"/>
              </a:spcBef>
              <a:tabLst>
                <a:tab pos="465138" algn="l"/>
              </a:tabLst>
            </a:pPr>
            <a:r>
              <a:rPr lang="en-US" sz="2400" dirty="0" smtClean="0"/>
              <a:t>They can be accessed using the .at() function. </a:t>
            </a:r>
            <a:endParaRPr lang="en-US" sz="2000" dirty="0"/>
          </a:p>
        </p:txBody>
      </p:sp>
      <p:sp>
        <p:nvSpPr>
          <p:cNvPr id="2" name="TextBox 1"/>
          <p:cNvSpPr txBox="1"/>
          <p:nvPr/>
        </p:nvSpPr>
        <p:spPr>
          <a:xfrm>
            <a:off x="2933700" y="5838409"/>
            <a:ext cx="2387192" cy="338554"/>
          </a:xfrm>
          <a:prstGeom prst="rect">
            <a:avLst/>
          </a:prstGeom>
          <a:solidFill>
            <a:schemeClr val="bg1"/>
          </a:solidFill>
        </p:spPr>
        <p:txBody>
          <a:bodyPr wrap="none" rtlCol="0">
            <a:spAutoFit/>
          </a:bodyPr>
          <a:lstStyle/>
          <a:p>
            <a:r>
              <a:rPr lang="en-US" sz="1600" b="1" i="1" dirty="0" err="1">
                <a:solidFill>
                  <a:srgbClr val="FF0000"/>
                </a:solidFill>
              </a:rPr>
              <a:t>m</a:t>
            </a:r>
            <a:r>
              <a:rPr lang="en-US" sz="1600" b="1" i="1" dirty="0" err="1" smtClean="0">
                <a:solidFill>
                  <a:srgbClr val="FF0000"/>
                </a:solidFill>
              </a:rPr>
              <a:t>essage.length</a:t>
            </a:r>
            <a:r>
              <a:rPr lang="en-US" sz="1600" b="1" i="1" dirty="0" smtClean="0">
                <a:solidFill>
                  <a:srgbClr val="FF0000"/>
                </a:solidFill>
              </a:rPr>
              <a:t>() is 14</a:t>
            </a:r>
            <a:endParaRPr lang="en-US" sz="1600" b="1" i="1" dirty="0">
              <a:solidFill>
                <a:srgbClr val="FF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txBox="1">
            <a:spLocks noGrp="1"/>
          </p:cNvSpPr>
          <p:nvPr/>
        </p:nvSpPr>
        <p:spPr>
          <a:xfrm>
            <a:off x="6553200" y="6356350"/>
            <a:ext cx="2133600" cy="365125"/>
          </a:xfrm>
          <a:prstGeom prst="rect">
            <a:avLst/>
          </a:prstGeom>
          <a:noFill/>
        </p:spPr>
        <p:txBody>
          <a:bodyPr anchor="ctr"/>
          <a:lstStyle/>
          <a:p>
            <a:pPr algn="r">
              <a:lnSpc>
                <a:spcPct val="100000"/>
              </a:lnSpc>
              <a:spcBef>
                <a:spcPct val="0"/>
              </a:spcBef>
              <a:buFontTx/>
              <a:buNone/>
              <a:defRPr/>
            </a:pPr>
            <a:fld id="{3B051D55-D5EF-4EA7-8276-816DE04864C6}" type="slidenum">
              <a:rPr lang="en-US" sz="1200">
                <a:solidFill>
                  <a:schemeClr val="tx1">
                    <a:tint val="75000"/>
                  </a:schemeClr>
                </a:solidFill>
                <a:latin typeface="Times New Roman" charset="0"/>
              </a:rPr>
              <a:pPr algn="r">
                <a:lnSpc>
                  <a:spcPct val="100000"/>
                </a:lnSpc>
                <a:spcBef>
                  <a:spcPct val="0"/>
                </a:spcBef>
                <a:buFontTx/>
                <a:buNone/>
                <a:defRPr/>
              </a:pPr>
              <a:t>18</a:t>
            </a:fld>
            <a:endParaRPr lang="en-US" sz="1200">
              <a:solidFill>
                <a:schemeClr val="tx1">
                  <a:tint val="75000"/>
                </a:schemeClr>
              </a:solidFill>
              <a:latin typeface="Times New Roman" charset="0"/>
            </a:endParaRPr>
          </a:p>
        </p:txBody>
      </p:sp>
      <p:sp>
        <p:nvSpPr>
          <p:cNvPr id="16388" name="Text Box 4"/>
          <p:cNvSpPr txBox="1">
            <a:spLocks noChangeArrowheads="1"/>
          </p:cNvSpPr>
          <p:nvPr/>
        </p:nvSpPr>
        <p:spPr bwMode="auto">
          <a:xfrm>
            <a:off x="0" y="0"/>
            <a:ext cx="9144000" cy="7171194"/>
          </a:xfrm>
          <a:prstGeom prst="rect">
            <a:avLst/>
          </a:prstGeom>
          <a:noFill/>
          <a:ln w="12700">
            <a:noFill/>
            <a:miter lim="800000"/>
            <a:headEnd type="none" w="sm" len="sm"/>
            <a:tailEnd type="none" w="sm" len="sm"/>
          </a:ln>
        </p:spPr>
        <p:txBody>
          <a:bodyPr>
            <a:spAutoFit/>
          </a:bodyPr>
          <a:lstStyle/>
          <a:p>
            <a:pPr marL="231775" indent="-231775">
              <a:lnSpc>
                <a:spcPct val="100000"/>
              </a:lnSpc>
              <a:spcBef>
                <a:spcPct val="0"/>
              </a:spcBef>
              <a:buFontTx/>
              <a:buNone/>
              <a:tabLst>
                <a:tab pos="231775" algn="l"/>
                <a:tab pos="465138" algn="l"/>
              </a:tabLst>
            </a:pPr>
            <a:r>
              <a:rPr lang="en-US" sz="2800" b="1" u="sng" dirty="0">
                <a:solidFill>
                  <a:srgbClr val="0000FF"/>
                </a:solidFill>
              </a:rPr>
              <a:t>Character access using [ ]</a:t>
            </a:r>
          </a:p>
          <a:p>
            <a:pPr marL="231775" indent="-231775">
              <a:lnSpc>
                <a:spcPct val="100000"/>
              </a:lnSpc>
              <a:spcBef>
                <a:spcPct val="0"/>
              </a:spcBef>
              <a:buFont typeface="Arial" pitchFamily="34" charset="0"/>
              <a:buChar char="•"/>
              <a:tabLst>
                <a:tab pos="231775" algn="l"/>
                <a:tab pos="465138" algn="l"/>
              </a:tabLst>
            </a:pPr>
            <a:r>
              <a:rPr lang="en-US" sz="2400" dirty="0"/>
              <a:t>Individual characters can </a:t>
            </a:r>
            <a:r>
              <a:rPr lang="en-US" sz="2400" dirty="0" smtClean="0"/>
              <a:t>also be </a:t>
            </a:r>
            <a:r>
              <a:rPr lang="en-US" sz="2400" dirty="0"/>
              <a:t>accessed using </a:t>
            </a:r>
            <a:r>
              <a:rPr lang="en-US" sz="2400" dirty="0" smtClean="0"/>
              <a:t>brackets.  </a:t>
            </a:r>
            <a:endParaRPr lang="en-US" sz="2400" dirty="0"/>
          </a:p>
          <a:p>
            <a:pPr marL="231775" indent="-231775">
              <a:lnSpc>
                <a:spcPct val="100000"/>
              </a:lnSpc>
              <a:spcBef>
                <a:spcPct val="0"/>
              </a:spcBef>
              <a:buFont typeface="Arial" pitchFamily="34" charset="0"/>
              <a:buChar char="•"/>
              <a:tabLst>
                <a:tab pos="231775" algn="l"/>
                <a:tab pos="465138" algn="l"/>
              </a:tabLst>
            </a:pPr>
            <a:r>
              <a:rPr lang="en-US" sz="2400" dirty="0"/>
              <a:t>The first element in string S1 is S1[0</a:t>
            </a:r>
            <a:r>
              <a:rPr lang="en-US" sz="2400" dirty="0" smtClean="0"/>
              <a:t>].</a:t>
            </a:r>
          </a:p>
          <a:p>
            <a:pPr marL="231775" indent="-231775">
              <a:lnSpc>
                <a:spcPct val="100000"/>
              </a:lnSpc>
              <a:spcBef>
                <a:spcPct val="0"/>
              </a:spcBef>
              <a:buFont typeface="Arial" pitchFamily="34" charset="0"/>
              <a:buChar char="•"/>
              <a:tabLst>
                <a:tab pos="231775" algn="l"/>
                <a:tab pos="465138" algn="l"/>
              </a:tabLst>
            </a:pPr>
            <a:r>
              <a:rPr lang="en-US" sz="2400" dirty="0" smtClean="0"/>
              <a:t>S1.at(k) is equivalent to S1[k];</a:t>
            </a:r>
          </a:p>
          <a:p>
            <a:pPr marL="231775" indent="-231775">
              <a:lnSpc>
                <a:spcPct val="100000"/>
              </a:lnSpc>
              <a:spcBef>
                <a:spcPct val="0"/>
              </a:spcBef>
              <a:buFont typeface="Arial" pitchFamily="34" charset="0"/>
              <a:buChar char="•"/>
              <a:tabLst>
                <a:tab pos="231775" algn="l"/>
                <a:tab pos="465138" algn="l"/>
              </a:tabLst>
            </a:pPr>
            <a:r>
              <a:rPr lang="en-US" sz="2400" dirty="0" smtClean="0"/>
              <a:t>The last element in string S1 is S1[S1.length() -1].</a:t>
            </a:r>
            <a:endParaRPr lang="en-US" sz="2400" dirty="0"/>
          </a:p>
          <a:p>
            <a:pPr marL="231775" indent="-231775">
              <a:lnSpc>
                <a:spcPct val="100000"/>
              </a:lnSpc>
              <a:spcBef>
                <a:spcPct val="0"/>
              </a:spcBef>
              <a:buFont typeface="Arial" pitchFamily="34" charset="0"/>
              <a:buChar char="•"/>
              <a:tabLst>
                <a:tab pos="231775" algn="l"/>
                <a:tab pos="465138" algn="l"/>
              </a:tabLst>
            </a:pPr>
            <a:endParaRPr lang="en-US" sz="2400" u="sng" dirty="0" smtClean="0"/>
          </a:p>
          <a:p>
            <a:pPr marL="231775" indent="-231775">
              <a:lnSpc>
                <a:spcPct val="100000"/>
              </a:lnSpc>
              <a:spcBef>
                <a:spcPct val="0"/>
              </a:spcBef>
              <a:buFont typeface="Arial" pitchFamily="34" charset="0"/>
              <a:buChar char="•"/>
              <a:tabLst>
                <a:tab pos="231775" algn="l"/>
                <a:tab pos="465138" algn="l"/>
              </a:tabLst>
            </a:pPr>
            <a:endParaRPr lang="en-US" sz="2400" u="sng" dirty="0" smtClean="0"/>
          </a:p>
          <a:p>
            <a:pPr marL="231775" indent="-231775">
              <a:lnSpc>
                <a:spcPct val="100000"/>
              </a:lnSpc>
              <a:spcBef>
                <a:spcPct val="0"/>
              </a:spcBef>
              <a:buFont typeface="Arial" pitchFamily="34" charset="0"/>
              <a:buChar char="•"/>
              <a:tabLst>
                <a:tab pos="231775" algn="l"/>
                <a:tab pos="465138" algn="l"/>
              </a:tabLst>
            </a:pPr>
            <a:endParaRPr lang="en-US" sz="2400" u="sng" dirty="0" smtClean="0"/>
          </a:p>
          <a:p>
            <a:pPr marL="231775" indent="-231775">
              <a:lnSpc>
                <a:spcPct val="100000"/>
              </a:lnSpc>
              <a:spcBef>
                <a:spcPct val="0"/>
              </a:spcBef>
              <a:buFont typeface="Arial" pitchFamily="34" charset="0"/>
              <a:buChar char="•"/>
              <a:tabLst>
                <a:tab pos="231775" algn="l"/>
                <a:tab pos="465138" algn="l"/>
              </a:tabLst>
            </a:pPr>
            <a:endParaRPr lang="en-US" sz="2400" u="sng" dirty="0" smtClean="0"/>
          </a:p>
          <a:p>
            <a:pPr marL="231775" indent="-231775">
              <a:lnSpc>
                <a:spcPct val="100000"/>
              </a:lnSpc>
              <a:spcBef>
                <a:spcPct val="0"/>
              </a:spcBef>
              <a:buFont typeface="Arial" pitchFamily="34" charset="0"/>
              <a:buChar char="•"/>
              <a:tabLst>
                <a:tab pos="231775" algn="l"/>
                <a:tab pos="465138" algn="l"/>
              </a:tabLst>
            </a:pPr>
            <a:r>
              <a:rPr lang="en-US" sz="2400" u="sng" dirty="0" smtClean="0"/>
              <a:t>Example</a:t>
            </a:r>
            <a:r>
              <a:rPr lang="en-US" sz="2400" dirty="0"/>
              <a:t>:</a:t>
            </a:r>
          </a:p>
          <a:p>
            <a:pPr marL="688975" lvl="1" indent="-231775">
              <a:lnSpc>
                <a:spcPct val="100000"/>
              </a:lnSpc>
              <a:spcBef>
                <a:spcPct val="0"/>
              </a:spcBef>
              <a:tabLst>
                <a:tab pos="231775" algn="l"/>
                <a:tab pos="465138" algn="l"/>
              </a:tabLst>
            </a:pPr>
            <a:r>
              <a:rPr lang="en-US" sz="2400" b="1" dirty="0">
                <a:solidFill>
                  <a:srgbClr val="0000FF"/>
                </a:solidFill>
              </a:rPr>
              <a:t>string </a:t>
            </a:r>
            <a:r>
              <a:rPr lang="en-US" sz="2400" b="1" dirty="0" smtClean="0">
                <a:solidFill>
                  <a:srgbClr val="0000FF"/>
                </a:solidFill>
              </a:rPr>
              <a:t>Topic </a:t>
            </a:r>
            <a:r>
              <a:rPr lang="en-US" sz="2400" b="1" dirty="0">
                <a:solidFill>
                  <a:srgbClr val="0000FF"/>
                </a:solidFill>
              </a:rPr>
              <a:t>= “Programming</a:t>
            </a:r>
            <a:r>
              <a:rPr lang="en-US" sz="2400" b="1" dirty="0" smtClean="0">
                <a:solidFill>
                  <a:srgbClr val="0000FF"/>
                </a:solidFill>
              </a:rPr>
              <a:t>”;</a:t>
            </a:r>
          </a:p>
          <a:p>
            <a:pPr marL="688975" lvl="1" indent="-231775">
              <a:lnSpc>
                <a:spcPct val="100000"/>
              </a:lnSpc>
              <a:spcBef>
                <a:spcPct val="0"/>
              </a:spcBef>
              <a:tabLst>
                <a:tab pos="231775" algn="l"/>
                <a:tab pos="465138" algn="l"/>
              </a:tabLst>
            </a:pPr>
            <a:r>
              <a:rPr lang="en-US" sz="2400" b="1" dirty="0" err="1" smtClean="0">
                <a:solidFill>
                  <a:srgbClr val="0000FF"/>
                </a:solidFill>
              </a:rPr>
              <a:t>int</a:t>
            </a:r>
            <a:r>
              <a:rPr lang="en-US" sz="2400" b="1" dirty="0" smtClean="0">
                <a:solidFill>
                  <a:srgbClr val="0000FF"/>
                </a:solidFill>
              </a:rPr>
              <a:t> N = </a:t>
            </a:r>
            <a:r>
              <a:rPr lang="en-US" sz="2400" b="1" dirty="0" err="1" smtClean="0">
                <a:solidFill>
                  <a:srgbClr val="0000FF"/>
                </a:solidFill>
              </a:rPr>
              <a:t>Topic.length</a:t>
            </a:r>
            <a:r>
              <a:rPr lang="en-US" sz="2400" b="1" dirty="0" smtClean="0">
                <a:solidFill>
                  <a:srgbClr val="0000FF"/>
                </a:solidFill>
              </a:rPr>
              <a:t>( );</a:t>
            </a:r>
          </a:p>
          <a:p>
            <a:pPr marL="688975" lvl="1" indent="-231775">
              <a:tabLst>
                <a:tab pos="231775" algn="l"/>
                <a:tab pos="465138" algn="l"/>
              </a:tabLst>
            </a:pPr>
            <a:r>
              <a:rPr lang="en-US" sz="2400" b="1" dirty="0" err="1" smtClean="0">
                <a:solidFill>
                  <a:srgbClr val="0000FF"/>
                </a:solidFill>
              </a:rPr>
              <a:t>cout</a:t>
            </a:r>
            <a:r>
              <a:rPr lang="en-US" sz="2400" b="1" dirty="0" smtClean="0">
                <a:solidFill>
                  <a:srgbClr val="0000FF"/>
                </a:solidFill>
              </a:rPr>
              <a:t> &lt;&lt; N &lt;&lt; </a:t>
            </a:r>
            <a:r>
              <a:rPr lang="en-US" sz="2400" b="1" dirty="0" err="1" smtClean="0">
                <a:solidFill>
                  <a:srgbClr val="0000FF"/>
                </a:solidFill>
              </a:rPr>
              <a:t>endl</a:t>
            </a:r>
            <a:r>
              <a:rPr lang="en-US" sz="2400" b="1" dirty="0" smtClean="0">
                <a:solidFill>
                  <a:srgbClr val="0000FF"/>
                </a:solidFill>
              </a:rPr>
              <a:t>;</a:t>
            </a:r>
            <a:r>
              <a:rPr lang="en-US" sz="2400" b="1" dirty="0">
                <a:solidFill>
                  <a:srgbClr val="FF0000"/>
                </a:solidFill>
              </a:rPr>
              <a:t> </a:t>
            </a:r>
            <a:r>
              <a:rPr lang="en-US" sz="2400" b="1" dirty="0" smtClean="0">
                <a:solidFill>
                  <a:srgbClr val="FF0000"/>
                </a:solidFill>
              </a:rPr>
              <a:t>		// </a:t>
            </a:r>
            <a:r>
              <a:rPr lang="en-US" sz="2400" b="1" dirty="0">
                <a:solidFill>
                  <a:srgbClr val="FF0000"/>
                </a:solidFill>
              </a:rPr>
              <a:t>What is the output? _____</a:t>
            </a:r>
            <a:endParaRPr lang="en-US" sz="2400" b="1" dirty="0">
              <a:solidFill>
                <a:srgbClr val="0000FF"/>
              </a:solidFill>
            </a:endParaRPr>
          </a:p>
          <a:p>
            <a:pPr marL="688975" lvl="1" indent="-231775">
              <a:lnSpc>
                <a:spcPct val="100000"/>
              </a:lnSpc>
              <a:spcBef>
                <a:spcPct val="0"/>
              </a:spcBef>
              <a:tabLst>
                <a:tab pos="231775" algn="l"/>
                <a:tab pos="465138" algn="l"/>
              </a:tabLst>
            </a:pPr>
            <a:r>
              <a:rPr lang="en-US" sz="2400" b="1" dirty="0" err="1">
                <a:solidFill>
                  <a:srgbClr val="0000FF"/>
                </a:solidFill>
              </a:rPr>
              <a:t>cout</a:t>
            </a:r>
            <a:r>
              <a:rPr lang="en-US" sz="2400" b="1" dirty="0">
                <a:solidFill>
                  <a:srgbClr val="0000FF"/>
                </a:solidFill>
              </a:rPr>
              <a:t> &lt;&lt; </a:t>
            </a:r>
            <a:r>
              <a:rPr lang="en-US" sz="2400" b="1" dirty="0" smtClean="0">
                <a:solidFill>
                  <a:srgbClr val="0000FF"/>
                </a:solidFill>
              </a:rPr>
              <a:t>Topic[0</a:t>
            </a:r>
            <a:r>
              <a:rPr lang="en-US" sz="2400" b="1" dirty="0">
                <a:solidFill>
                  <a:srgbClr val="0000FF"/>
                </a:solidFill>
              </a:rPr>
              <a:t>] &lt;&lt; </a:t>
            </a:r>
            <a:r>
              <a:rPr lang="en-US" sz="2400" b="1" dirty="0" err="1">
                <a:solidFill>
                  <a:srgbClr val="0000FF"/>
                </a:solidFill>
              </a:rPr>
              <a:t>endl</a:t>
            </a:r>
            <a:r>
              <a:rPr lang="en-US" sz="2400" b="1" dirty="0">
                <a:solidFill>
                  <a:srgbClr val="0000FF"/>
                </a:solidFill>
              </a:rPr>
              <a:t>;	</a:t>
            </a:r>
            <a:r>
              <a:rPr lang="en-US" sz="2400" b="1" dirty="0" smtClean="0">
                <a:solidFill>
                  <a:srgbClr val="FF0000"/>
                </a:solidFill>
              </a:rPr>
              <a:t>// </a:t>
            </a:r>
            <a:r>
              <a:rPr lang="en-US" sz="2400" b="1" dirty="0">
                <a:solidFill>
                  <a:srgbClr val="FF0000"/>
                </a:solidFill>
              </a:rPr>
              <a:t>What is the output? _____</a:t>
            </a:r>
          </a:p>
          <a:p>
            <a:pPr marL="688975" lvl="1" indent="-231775">
              <a:lnSpc>
                <a:spcPct val="100000"/>
              </a:lnSpc>
              <a:spcBef>
                <a:spcPct val="0"/>
              </a:spcBef>
              <a:tabLst>
                <a:tab pos="231775" algn="l"/>
                <a:tab pos="465138" algn="l"/>
              </a:tabLst>
            </a:pPr>
            <a:r>
              <a:rPr lang="en-US" sz="2400" b="1" dirty="0" err="1">
                <a:solidFill>
                  <a:srgbClr val="0000FF"/>
                </a:solidFill>
              </a:rPr>
              <a:t>cout</a:t>
            </a:r>
            <a:r>
              <a:rPr lang="en-US" sz="2400" b="1" dirty="0">
                <a:solidFill>
                  <a:srgbClr val="0000FF"/>
                </a:solidFill>
              </a:rPr>
              <a:t> &lt;&lt; </a:t>
            </a:r>
            <a:r>
              <a:rPr lang="en-US" sz="2400" b="1" dirty="0" smtClean="0">
                <a:solidFill>
                  <a:srgbClr val="0000FF"/>
                </a:solidFill>
              </a:rPr>
              <a:t>Topic[3</a:t>
            </a:r>
            <a:r>
              <a:rPr lang="en-US" sz="2400" b="1" dirty="0">
                <a:solidFill>
                  <a:srgbClr val="0000FF"/>
                </a:solidFill>
              </a:rPr>
              <a:t>] &lt;&lt; </a:t>
            </a:r>
            <a:r>
              <a:rPr lang="en-US" sz="2400" b="1" dirty="0" err="1">
                <a:solidFill>
                  <a:srgbClr val="0000FF"/>
                </a:solidFill>
              </a:rPr>
              <a:t>endl</a:t>
            </a:r>
            <a:r>
              <a:rPr lang="en-US" sz="2400" b="1" dirty="0">
                <a:solidFill>
                  <a:srgbClr val="0000FF"/>
                </a:solidFill>
              </a:rPr>
              <a:t>;	</a:t>
            </a:r>
            <a:r>
              <a:rPr lang="en-US" sz="2400" b="1" dirty="0" smtClean="0">
                <a:solidFill>
                  <a:srgbClr val="FF0000"/>
                </a:solidFill>
              </a:rPr>
              <a:t>// </a:t>
            </a:r>
            <a:r>
              <a:rPr lang="en-US" sz="2400" b="1" dirty="0">
                <a:solidFill>
                  <a:srgbClr val="FF0000"/>
                </a:solidFill>
              </a:rPr>
              <a:t>What is the output? _____</a:t>
            </a:r>
          </a:p>
          <a:p>
            <a:pPr marL="688975" lvl="1" indent="-231775">
              <a:tabLst>
                <a:tab pos="231775" algn="l"/>
                <a:tab pos="465138" algn="l"/>
              </a:tabLst>
            </a:pPr>
            <a:r>
              <a:rPr lang="en-US" sz="2400" b="1" dirty="0" err="1">
                <a:solidFill>
                  <a:srgbClr val="0000FF"/>
                </a:solidFill>
              </a:rPr>
              <a:t>cout</a:t>
            </a:r>
            <a:r>
              <a:rPr lang="en-US" sz="2400" b="1" dirty="0">
                <a:solidFill>
                  <a:srgbClr val="0000FF"/>
                </a:solidFill>
              </a:rPr>
              <a:t> &lt;&lt; </a:t>
            </a:r>
            <a:r>
              <a:rPr lang="en-US" sz="2400" b="1" dirty="0" smtClean="0">
                <a:solidFill>
                  <a:srgbClr val="0000FF"/>
                </a:solidFill>
              </a:rPr>
              <a:t>Topic.at(3) </a:t>
            </a:r>
            <a:r>
              <a:rPr lang="en-US" sz="2400" b="1" dirty="0">
                <a:solidFill>
                  <a:srgbClr val="0000FF"/>
                </a:solidFill>
              </a:rPr>
              <a:t>&lt;&lt; </a:t>
            </a:r>
            <a:r>
              <a:rPr lang="en-US" sz="2400" b="1" dirty="0" err="1">
                <a:solidFill>
                  <a:srgbClr val="0000FF"/>
                </a:solidFill>
              </a:rPr>
              <a:t>endl</a:t>
            </a:r>
            <a:r>
              <a:rPr lang="en-US" sz="2400" b="1" dirty="0">
                <a:solidFill>
                  <a:srgbClr val="0000FF"/>
                </a:solidFill>
              </a:rPr>
              <a:t>;	</a:t>
            </a:r>
            <a:r>
              <a:rPr lang="en-US" sz="2400" b="1" dirty="0">
                <a:solidFill>
                  <a:srgbClr val="FF0000"/>
                </a:solidFill>
              </a:rPr>
              <a:t>// What is the output? </a:t>
            </a:r>
            <a:r>
              <a:rPr lang="en-US" sz="2400" b="1" dirty="0" smtClean="0">
                <a:solidFill>
                  <a:srgbClr val="FF0000"/>
                </a:solidFill>
              </a:rPr>
              <a:t>_____</a:t>
            </a:r>
            <a:endParaRPr lang="en-US" sz="2400" b="1" dirty="0" smtClean="0">
              <a:solidFill>
                <a:srgbClr val="0000FF"/>
              </a:solidFill>
            </a:endParaRPr>
          </a:p>
          <a:p>
            <a:pPr marL="688975" lvl="1" indent="-231775">
              <a:tabLst>
                <a:tab pos="231775" algn="l"/>
                <a:tab pos="465138" algn="l"/>
              </a:tabLst>
            </a:pPr>
            <a:r>
              <a:rPr lang="en-US" sz="2400" b="1" dirty="0" err="1" smtClean="0">
                <a:solidFill>
                  <a:srgbClr val="0000FF"/>
                </a:solidFill>
              </a:rPr>
              <a:t>cout</a:t>
            </a:r>
            <a:r>
              <a:rPr lang="en-US" sz="2400" b="1" dirty="0" smtClean="0">
                <a:solidFill>
                  <a:srgbClr val="0000FF"/>
                </a:solidFill>
              </a:rPr>
              <a:t> &lt;&lt; Topic[N-1] &lt;&lt; </a:t>
            </a:r>
            <a:r>
              <a:rPr lang="en-US" sz="2400" b="1" dirty="0" err="1" smtClean="0">
                <a:solidFill>
                  <a:srgbClr val="0000FF"/>
                </a:solidFill>
              </a:rPr>
              <a:t>endl</a:t>
            </a:r>
            <a:r>
              <a:rPr lang="en-US" sz="2400" b="1" dirty="0" smtClean="0">
                <a:solidFill>
                  <a:srgbClr val="0000FF"/>
                </a:solidFill>
              </a:rPr>
              <a:t>;	</a:t>
            </a:r>
            <a:r>
              <a:rPr lang="en-US" sz="2400" b="1" dirty="0" smtClean="0">
                <a:solidFill>
                  <a:srgbClr val="FF0000"/>
                </a:solidFill>
              </a:rPr>
              <a:t>// What is the output? _____</a:t>
            </a:r>
          </a:p>
          <a:p>
            <a:pPr marL="231775" indent="-231775">
              <a:tabLst>
                <a:tab pos="231775" algn="l"/>
                <a:tab pos="465138" algn="l"/>
              </a:tabLst>
            </a:pPr>
            <a:endParaRPr lang="en-US" sz="2400" dirty="0" smtClean="0"/>
          </a:p>
          <a:p>
            <a:pPr marL="231775" indent="-231775">
              <a:lnSpc>
                <a:spcPct val="100000"/>
              </a:lnSpc>
              <a:spcBef>
                <a:spcPct val="0"/>
              </a:spcBef>
              <a:buFontTx/>
              <a:buNone/>
              <a:tabLst>
                <a:tab pos="231775" algn="l"/>
                <a:tab pos="465138" algn="l"/>
              </a:tabLst>
            </a:pPr>
            <a:endParaRPr lang="en-US" sz="24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7010400" y="0"/>
            <a:ext cx="2133600" cy="476250"/>
          </a:xfrm>
        </p:spPr>
        <p:txBody>
          <a:bodyPr/>
          <a:lstStyle/>
          <a:p>
            <a:pPr>
              <a:defRPr/>
            </a:pPr>
            <a:fld id="{71A7BC7E-1482-4ECB-A757-BAF34C440B1E}" type="slidenum">
              <a:rPr lang="en-US" smtClean="0"/>
              <a:pPr>
                <a:defRPr/>
              </a:pPr>
              <a:t>19</a:t>
            </a:fld>
            <a:endParaRPr lang="en-US"/>
          </a:p>
        </p:txBody>
      </p:sp>
      <p:sp>
        <p:nvSpPr>
          <p:cNvPr id="14339" name="Text Box 4"/>
          <p:cNvSpPr txBox="1">
            <a:spLocks noChangeArrowheads="1"/>
          </p:cNvSpPr>
          <p:nvPr/>
        </p:nvSpPr>
        <p:spPr bwMode="auto">
          <a:xfrm>
            <a:off x="0" y="0"/>
            <a:ext cx="9144000" cy="3416320"/>
          </a:xfrm>
          <a:prstGeom prst="rect">
            <a:avLst/>
          </a:prstGeom>
          <a:noFill/>
          <a:ln w="12700">
            <a:noFill/>
            <a:miter lim="800000"/>
            <a:headEnd type="none" w="sm" len="sm"/>
            <a:tailEnd type="none" w="sm" len="sm"/>
          </a:ln>
        </p:spPr>
        <p:txBody>
          <a:bodyPr>
            <a:spAutoFit/>
          </a:bodyPr>
          <a:lstStyle/>
          <a:p>
            <a:pPr marL="231775" indent="-231775">
              <a:lnSpc>
                <a:spcPct val="100000"/>
              </a:lnSpc>
              <a:spcBef>
                <a:spcPct val="0"/>
              </a:spcBef>
              <a:tabLst>
                <a:tab pos="231775" algn="l"/>
                <a:tab pos="465138" algn="l"/>
              </a:tabLst>
            </a:pPr>
            <a:r>
              <a:rPr lang="en-US" sz="2400" b="1" u="sng" dirty="0" smtClean="0">
                <a:solidFill>
                  <a:srgbClr val="0000FF"/>
                </a:solidFill>
              </a:rPr>
              <a:t>Comparing Strings</a:t>
            </a:r>
            <a:endParaRPr lang="en-US" sz="2400" b="1" u="sng" dirty="0">
              <a:solidFill>
                <a:srgbClr val="0000FF"/>
              </a:solidFill>
            </a:endParaRPr>
          </a:p>
          <a:p>
            <a:pPr marL="231775" indent="-231775">
              <a:lnSpc>
                <a:spcPct val="100000"/>
              </a:lnSpc>
              <a:spcBef>
                <a:spcPct val="0"/>
              </a:spcBef>
              <a:buFont typeface="Arial" pitchFamily="34" charset="0"/>
              <a:buChar char="•"/>
              <a:tabLst>
                <a:tab pos="231775" algn="l"/>
                <a:tab pos="465138" algn="l"/>
              </a:tabLst>
            </a:pPr>
            <a:r>
              <a:rPr lang="en-US" sz="2400" dirty="0"/>
              <a:t>Relational </a:t>
            </a:r>
            <a:r>
              <a:rPr lang="en-US" sz="2400" dirty="0" smtClean="0"/>
              <a:t>operators (&gt;, &gt;=, etc) </a:t>
            </a:r>
            <a:r>
              <a:rPr lang="en-US" sz="2400" dirty="0"/>
              <a:t>are used to compare two strings</a:t>
            </a:r>
          </a:p>
          <a:p>
            <a:pPr marL="231775" indent="-231775">
              <a:lnSpc>
                <a:spcPct val="100000"/>
              </a:lnSpc>
              <a:spcBef>
                <a:spcPct val="0"/>
              </a:spcBef>
              <a:buFont typeface="Arial" pitchFamily="34" charset="0"/>
              <a:buChar char="•"/>
              <a:tabLst>
                <a:tab pos="231775" algn="l"/>
                <a:tab pos="465138" algn="l"/>
              </a:tabLst>
            </a:pPr>
            <a:r>
              <a:rPr lang="en-US" sz="2400" dirty="0"/>
              <a:t>Strings are compared based on:</a:t>
            </a:r>
          </a:p>
          <a:p>
            <a:pPr marL="688975" lvl="1" indent="-231775">
              <a:lnSpc>
                <a:spcPct val="100000"/>
              </a:lnSpc>
              <a:spcBef>
                <a:spcPct val="0"/>
              </a:spcBef>
              <a:buFont typeface="Courier New" pitchFamily="49" charset="0"/>
              <a:buChar char="o"/>
              <a:tabLst>
                <a:tab pos="231775" algn="l"/>
                <a:tab pos="465138" algn="l"/>
              </a:tabLst>
            </a:pPr>
            <a:r>
              <a:rPr lang="en-US" sz="2400" u="sng" dirty="0"/>
              <a:t>ASCII value </a:t>
            </a:r>
            <a:r>
              <a:rPr lang="en-US" sz="2400" dirty="0"/>
              <a:t>– refer to the table of ASCII </a:t>
            </a:r>
            <a:r>
              <a:rPr lang="en-US" sz="2400" dirty="0" smtClean="0"/>
              <a:t>Codes for single characters</a:t>
            </a:r>
            <a:endParaRPr lang="en-US" sz="2400" dirty="0"/>
          </a:p>
          <a:p>
            <a:pPr marL="688975" lvl="1" indent="-231775">
              <a:lnSpc>
                <a:spcPct val="100000"/>
              </a:lnSpc>
              <a:spcBef>
                <a:spcPct val="0"/>
              </a:spcBef>
              <a:buFont typeface="Courier New" pitchFamily="49" charset="0"/>
              <a:buChar char="o"/>
              <a:tabLst>
                <a:tab pos="231775" algn="l"/>
                <a:tab pos="465138" algn="l"/>
              </a:tabLst>
            </a:pPr>
            <a:r>
              <a:rPr lang="en-US" sz="2400" u="sng" dirty="0"/>
              <a:t>Lexicographically</a:t>
            </a:r>
            <a:r>
              <a:rPr lang="en-US" sz="2400" dirty="0"/>
              <a:t> – basically refers to the ordering that might be used in a dictionary.  A word that would occur earlier in the dictionary is less than a word that occurs later in the dictionary.  Example:  “Williams” &lt; “Williamson</a:t>
            </a:r>
            <a:r>
              <a:rPr lang="en-US" sz="2400" dirty="0" smtClean="0"/>
              <a:t>”</a:t>
            </a:r>
            <a:endParaRPr lang="en-US" sz="2400" dirty="0"/>
          </a:p>
        </p:txBody>
      </p:sp>
      <p:pic>
        <p:nvPicPr>
          <p:cNvPr id="4" name="Picture 5" descr="8361336F"/>
          <p:cNvPicPr>
            <a:picLocks noChangeAspect="1" noChangeArrowheads="1"/>
          </p:cNvPicPr>
          <p:nvPr/>
        </p:nvPicPr>
        <p:blipFill>
          <a:blip r:embed="rId3" cstate="print"/>
          <a:srcRect l="19363" t="10737" r="26097" b="64255"/>
          <a:stretch>
            <a:fillRect/>
          </a:stretch>
        </p:blipFill>
        <p:spPr bwMode="auto">
          <a:xfrm>
            <a:off x="0" y="3614737"/>
            <a:ext cx="9144000" cy="3243263"/>
          </a:xfrm>
          <a:prstGeom prst="rect">
            <a:avLst/>
          </a:prstGeom>
          <a:noFill/>
          <a:ln w="9525" algn="in">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DCEC6F-1807-489B-B784-ED53FB13D606}" type="slidenum">
              <a:rPr lang="en-US" smtClean="0"/>
              <a:pPr eaLnBrk="1" hangingPunct="1"/>
              <a:t>2</a:t>
            </a:fld>
            <a:endParaRPr lang="en-US" smtClean="0"/>
          </a:p>
        </p:txBody>
      </p:sp>
      <p:sp>
        <p:nvSpPr>
          <p:cNvPr id="33795" name="Rectangle 2"/>
          <p:cNvSpPr>
            <a:spLocks noGrp="1" noChangeArrowheads="1"/>
          </p:cNvSpPr>
          <p:nvPr>
            <p:ph type="title"/>
          </p:nvPr>
        </p:nvSpPr>
        <p:spPr>
          <a:xfrm>
            <a:off x="0" y="0"/>
            <a:ext cx="8229600" cy="546100"/>
          </a:xfrm>
        </p:spPr>
        <p:txBody>
          <a:bodyPr/>
          <a:lstStyle/>
          <a:p>
            <a:pPr algn="l" eaLnBrk="1" hangingPunct="1"/>
            <a:r>
              <a:rPr lang="en-US" sz="3200" b="1" u="sng" smtClean="0">
                <a:solidFill>
                  <a:srgbClr val="0000FF"/>
                </a:solidFill>
              </a:rPr>
              <a:t>Math Functions</a:t>
            </a:r>
          </a:p>
        </p:txBody>
      </p:sp>
      <p:sp>
        <p:nvSpPr>
          <p:cNvPr id="33796" name="Rectangle 3"/>
          <p:cNvSpPr>
            <a:spLocks noGrp="1" noChangeArrowheads="1"/>
          </p:cNvSpPr>
          <p:nvPr>
            <p:ph type="body" idx="1"/>
          </p:nvPr>
        </p:nvSpPr>
        <p:spPr>
          <a:xfrm>
            <a:off x="0" y="660400"/>
            <a:ext cx="3822700" cy="5892800"/>
          </a:xfrm>
        </p:spPr>
        <p:txBody>
          <a:bodyPr/>
          <a:lstStyle/>
          <a:p>
            <a:pPr eaLnBrk="1" hangingPunct="1"/>
            <a:r>
              <a:rPr lang="en-US" sz="2200" dirty="0" smtClean="0">
                <a:latin typeface="Times New Roman" pitchFamily="18" charset="0"/>
                <a:cs typeface="Times New Roman" pitchFamily="18" charset="0"/>
              </a:rPr>
              <a:t>Need </a:t>
            </a:r>
            <a:r>
              <a:rPr lang="en-US" sz="2200" dirty="0" err="1" smtClean="0">
                <a:latin typeface="Times New Roman" pitchFamily="18" charset="0"/>
                <a:cs typeface="Times New Roman" pitchFamily="18" charset="0"/>
              </a:rPr>
              <a:t>cmath</a:t>
            </a:r>
            <a:r>
              <a:rPr lang="en-US" sz="2200" dirty="0" smtClean="0">
                <a:latin typeface="Times New Roman" pitchFamily="18" charset="0"/>
                <a:cs typeface="Times New Roman" pitchFamily="18" charset="0"/>
              </a:rPr>
              <a:t> or </a:t>
            </a:r>
            <a:r>
              <a:rPr lang="en-US" sz="2200" dirty="0" err="1" smtClean="0">
                <a:latin typeface="Times New Roman" pitchFamily="18" charset="0"/>
                <a:cs typeface="Times New Roman" pitchFamily="18" charset="0"/>
              </a:rPr>
              <a:t>cstlib</a:t>
            </a:r>
            <a:r>
              <a:rPr lang="en-US" sz="2200" dirty="0" smtClean="0">
                <a:latin typeface="Times New Roman" pitchFamily="18" charset="0"/>
                <a:cs typeface="Times New Roman" pitchFamily="18" charset="0"/>
              </a:rPr>
              <a:t> headers</a:t>
            </a:r>
          </a:p>
          <a:p>
            <a:pPr eaLnBrk="1" hangingPunct="1">
              <a:buFontTx/>
              <a:buNone/>
            </a:pPr>
            <a:r>
              <a:rPr lang="en-US" sz="2200" dirty="0" smtClean="0">
                <a:latin typeface="Times New Roman" pitchFamily="18" charset="0"/>
                <a:cs typeface="Times New Roman" pitchFamily="18" charset="0"/>
              </a:rPr>
              <a:t>     </a:t>
            </a:r>
            <a:r>
              <a:rPr lang="en-US" sz="2200" b="1" dirty="0" smtClean="0">
                <a:solidFill>
                  <a:srgbClr val="0000FF"/>
                </a:solidFill>
                <a:latin typeface="Times New Roman" pitchFamily="18" charset="0"/>
                <a:cs typeface="Times New Roman" pitchFamily="18" charset="0"/>
              </a:rPr>
              <a:t>#include &lt;</a:t>
            </a:r>
            <a:r>
              <a:rPr lang="en-US" sz="2200" b="1" dirty="0" err="1" smtClean="0">
                <a:solidFill>
                  <a:srgbClr val="0000FF"/>
                </a:solidFill>
                <a:latin typeface="Times New Roman" pitchFamily="18" charset="0"/>
                <a:cs typeface="Times New Roman" pitchFamily="18" charset="0"/>
              </a:rPr>
              <a:t>cmath</a:t>
            </a:r>
            <a:r>
              <a:rPr lang="en-US" sz="2200" b="1" dirty="0" smtClean="0">
                <a:solidFill>
                  <a:srgbClr val="0000FF"/>
                </a:solidFill>
                <a:latin typeface="Times New Roman" pitchFamily="18" charset="0"/>
                <a:cs typeface="Times New Roman" pitchFamily="18" charset="0"/>
              </a:rPr>
              <a:t>&gt;</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or  </a:t>
            </a:r>
            <a:r>
              <a:rPr lang="en-US" sz="2200" b="1" dirty="0" smtClean="0">
                <a:solidFill>
                  <a:srgbClr val="0000FF"/>
                </a:solidFill>
                <a:latin typeface="Times New Roman" pitchFamily="18" charset="0"/>
                <a:cs typeface="Times New Roman" pitchFamily="18" charset="0"/>
              </a:rPr>
              <a:t>#include &lt;</a:t>
            </a:r>
            <a:r>
              <a:rPr lang="en-US" sz="2200" b="1" dirty="0" err="1" smtClean="0">
                <a:solidFill>
                  <a:srgbClr val="0000FF"/>
                </a:solidFill>
                <a:latin typeface="Times New Roman" pitchFamily="18" charset="0"/>
                <a:cs typeface="Times New Roman" pitchFamily="18" charset="0"/>
              </a:rPr>
              <a:t>cstlib</a:t>
            </a:r>
            <a:r>
              <a:rPr lang="en-US" sz="2200" b="1" dirty="0" smtClean="0">
                <a:solidFill>
                  <a:srgbClr val="0000FF"/>
                </a:solidFill>
                <a:latin typeface="Times New Roman" pitchFamily="18" charset="0"/>
                <a:cs typeface="Times New Roman" pitchFamily="18" charset="0"/>
              </a:rPr>
              <a:t>&gt;</a:t>
            </a:r>
          </a:p>
          <a:p>
            <a:pPr eaLnBrk="1" hangingPunct="1"/>
            <a:r>
              <a:rPr lang="en-US" sz="2200" dirty="0" smtClean="0">
                <a:latin typeface="Times New Roman" pitchFamily="18" charset="0"/>
                <a:cs typeface="Times New Roman" pitchFamily="18" charset="0"/>
              </a:rPr>
              <a:t>Note what type and form parameters take</a:t>
            </a:r>
          </a:p>
          <a:p>
            <a:pPr lvl="1" eaLnBrk="1" hangingPunct="1"/>
            <a:r>
              <a:rPr lang="en-US" sz="2200" dirty="0" smtClean="0">
                <a:latin typeface="Times New Roman" pitchFamily="18" charset="0"/>
                <a:cs typeface="Times New Roman" pitchFamily="18" charset="0"/>
              </a:rPr>
              <a:t>Trig functions use radians not degrees</a:t>
            </a:r>
          </a:p>
          <a:p>
            <a:pPr eaLnBrk="1" hangingPunct="1"/>
            <a:r>
              <a:rPr lang="en-US" sz="2200" dirty="0" smtClean="0">
                <a:latin typeface="Times New Roman" pitchFamily="18" charset="0"/>
                <a:cs typeface="Times New Roman" pitchFamily="18" charset="0"/>
              </a:rPr>
              <a:t>The table to the right lists some math library functions</a:t>
            </a:r>
          </a:p>
          <a:p>
            <a:pPr eaLnBrk="1" hangingPunct="1"/>
            <a:r>
              <a:rPr lang="en-US" sz="2200" dirty="0" smtClean="0">
                <a:latin typeface="Times New Roman" pitchFamily="18" charset="0"/>
                <a:cs typeface="Times New Roman" pitchFamily="18" charset="0"/>
              </a:rPr>
              <a:t>Note that</a:t>
            </a:r>
          </a:p>
          <a:p>
            <a:pPr eaLnBrk="1" hangingPunct="1"/>
            <a:endParaRPr lang="en-US" sz="2200" dirty="0" smtClean="0">
              <a:latin typeface="Times New Roman" pitchFamily="18" charset="0"/>
              <a:cs typeface="Times New Roman" pitchFamily="18" charset="0"/>
            </a:endParaRPr>
          </a:p>
          <a:p>
            <a:pPr eaLnBrk="1" hangingPunct="1">
              <a:buFontTx/>
              <a:buNone/>
            </a:pPr>
            <a:endParaRPr lang="en-US" sz="2200" dirty="0" smtClean="0">
              <a:latin typeface="Times New Roman" pitchFamily="18" charset="0"/>
              <a:cs typeface="Times New Roman" pitchFamily="18" charset="0"/>
            </a:endParaRPr>
          </a:p>
          <a:p>
            <a:pPr eaLnBrk="1" hangingPunct="1">
              <a:buFontTx/>
              <a:buNone/>
            </a:pPr>
            <a:r>
              <a:rPr lang="en-US" sz="2200" dirty="0" smtClean="0">
                <a:latin typeface="Times New Roman" pitchFamily="18" charset="0"/>
                <a:cs typeface="Times New Roman" pitchFamily="18" charset="0"/>
              </a:rPr>
              <a:t>	so this is implemented in C++ as</a:t>
            </a:r>
          </a:p>
          <a:p>
            <a:pPr eaLnBrk="1" hangingPunct="1">
              <a:buFontTx/>
              <a:buNone/>
            </a:pPr>
            <a:r>
              <a:rPr lang="en-US" sz="2200" dirty="0" smtClean="0">
                <a:latin typeface="Times New Roman" pitchFamily="18" charset="0"/>
                <a:cs typeface="Times New Roman" pitchFamily="18" charset="0"/>
              </a:rPr>
              <a:t>	</a:t>
            </a:r>
            <a:r>
              <a:rPr lang="en-US" sz="2200" b="1" dirty="0" smtClean="0">
                <a:solidFill>
                  <a:srgbClr val="0000FF"/>
                </a:solidFill>
                <a:latin typeface="Times New Roman" pitchFamily="18" charset="0"/>
                <a:cs typeface="Times New Roman" pitchFamily="18" charset="0"/>
              </a:rPr>
              <a:t>y = pow(x,1.0/3.0); </a:t>
            </a:r>
          </a:p>
        </p:txBody>
      </p:sp>
      <p:pic>
        <p:nvPicPr>
          <p:cNvPr id="33797" name="Picture 5" descr="scan001001"/>
          <p:cNvPicPr>
            <a:picLocks noChangeAspect="1" noChangeArrowheads="1"/>
          </p:cNvPicPr>
          <p:nvPr/>
        </p:nvPicPr>
        <p:blipFill>
          <a:blip r:embed="rId3" cstate="print">
            <a:extLst>
              <a:ext uri="{28A0092B-C50C-407E-A947-70E740481C1C}">
                <a14:useLocalDpi xmlns:a14="http://schemas.microsoft.com/office/drawing/2010/main" val="0"/>
              </a:ext>
            </a:extLst>
          </a:blip>
          <a:srcRect l="348" t="6656" r="29668" b="26627"/>
          <a:stretch>
            <a:fillRect/>
          </a:stretch>
        </p:blipFill>
        <p:spPr bwMode="auto">
          <a:xfrm>
            <a:off x="3911600" y="0"/>
            <a:ext cx="523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798" name="Object 6"/>
          <p:cNvGraphicFramePr>
            <a:graphicFrameLocks noChangeAspect="1"/>
          </p:cNvGraphicFramePr>
          <p:nvPr/>
        </p:nvGraphicFramePr>
        <p:xfrm>
          <a:off x="1081088" y="4067175"/>
          <a:ext cx="2028825" cy="865188"/>
        </p:xfrm>
        <a:graphic>
          <a:graphicData uri="http://schemas.openxmlformats.org/presentationml/2006/ole">
            <mc:AlternateContent xmlns:mc="http://schemas.openxmlformats.org/markup-compatibility/2006">
              <mc:Choice xmlns:v="urn:schemas-microsoft-com:vml" Requires="v">
                <p:oleObj spid="_x0000_s33835" name="Equation" r:id="rId4" imgW="774364" imgH="330057" progId="Equation.3">
                  <p:embed/>
                </p:oleObj>
              </mc:Choice>
              <mc:Fallback>
                <p:oleObj name="Equation" r:id="rId4" imgW="774364" imgH="330057" progId="Equation.3">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088" y="4067175"/>
                        <a:ext cx="2028825"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pPr>
              <a:defRPr/>
            </a:pPr>
            <a:fld id="{4D49F910-5407-4669-92E1-8CC68E2FCB65}" type="slidenum">
              <a:rPr lang="en-US" smtClean="0"/>
              <a:pPr>
                <a:defRPr/>
              </a:pPr>
              <a:t>20</a:t>
            </a:fld>
            <a:endParaRPr lang="en-US"/>
          </a:p>
        </p:txBody>
      </p:sp>
      <p:sp>
        <p:nvSpPr>
          <p:cNvPr id="15363" name="Text Box 4"/>
          <p:cNvSpPr txBox="1">
            <a:spLocks noChangeArrowheads="1"/>
          </p:cNvSpPr>
          <p:nvPr/>
        </p:nvSpPr>
        <p:spPr bwMode="auto">
          <a:xfrm>
            <a:off x="0" y="0"/>
            <a:ext cx="2090738" cy="461963"/>
          </a:xfrm>
          <a:prstGeom prst="rect">
            <a:avLst/>
          </a:prstGeom>
          <a:noFill/>
          <a:ln w="12700">
            <a:noFill/>
            <a:miter lim="800000"/>
            <a:headEnd type="none" w="sm" len="sm"/>
            <a:tailEnd type="none" w="sm" len="sm"/>
          </a:ln>
        </p:spPr>
        <p:txBody>
          <a:bodyPr>
            <a:spAutoFit/>
          </a:bodyPr>
          <a:lstStyle/>
          <a:p>
            <a:pPr marL="231775" indent="-231775">
              <a:lnSpc>
                <a:spcPct val="100000"/>
              </a:lnSpc>
              <a:spcBef>
                <a:spcPct val="0"/>
              </a:spcBef>
              <a:tabLst>
                <a:tab pos="231775" algn="l"/>
                <a:tab pos="465138" algn="l"/>
              </a:tabLst>
            </a:pPr>
            <a:r>
              <a:rPr lang="en-US" sz="2400" b="1" u="sng" dirty="0">
                <a:solidFill>
                  <a:srgbClr val="0000FF"/>
                </a:solidFill>
              </a:rPr>
              <a:t>ASCII Codes</a:t>
            </a:r>
            <a:endParaRPr lang="en-US" sz="2400" dirty="0"/>
          </a:p>
        </p:txBody>
      </p:sp>
      <p:pic>
        <p:nvPicPr>
          <p:cNvPr id="15364" name="Picture 2" descr="64A48CCD"/>
          <p:cNvPicPr>
            <a:picLocks noChangeAspect="1" noChangeArrowheads="1"/>
          </p:cNvPicPr>
          <p:nvPr/>
        </p:nvPicPr>
        <p:blipFill>
          <a:blip r:embed="rId3" cstate="print"/>
          <a:srcRect l="13916" t="6932" r="12555" b="35580"/>
          <a:stretch>
            <a:fillRect/>
          </a:stretch>
        </p:blipFill>
        <p:spPr bwMode="auto">
          <a:xfrm>
            <a:off x="2360613" y="0"/>
            <a:ext cx="6783387" cy="6858000"/>
          </a:xfrm>
          <a:prstGeom prst="rect">
            <a:avLst/>
          </a:prstGeom>
          <a:noFill/>
          <a:ln w="28575">
            <a:solidFill>
              <a:srgbClr val="0000FF"/>
            </a:solid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pPr>
              <a:defRPr/>
            </a:pPr>
            <a:fld id="{71A7BC7E-1482-4ECB-A757-BAF34C440B1E}" type="slidenum">
              <a:rPr lang="en-US" smtClean="0"/>
              <a:pPr>
                <a:defRPr/>
              </a:pPr>
              <a:t>21</a:t>
            </a:fld>
            <a:endParaRPr lang="en-US"/>
          </a:p>
        </p:txBody>
      </p:sp>
      <p:sp>
        <p:nvSpPr>
          <p:cNvPr id="14339" name="Text Box 4"/>
          <p:cNvSpPr txBox="1">
            <a:spLocks noChangeArrowheads="1"/>
          </p:cNvSpPr>
          <p:nvPr/>
        </p:nvSpPr>
        <p:spPr bwMode="auto">
          <a:xfrm>
            <a:off x="0" y="3441680"/>
            <a:ext cx="9144000" cy="3416320"/>
          </a:xfrm>
          <a:prstGeom prst="rect">
            <a:avLst/>
          </a:prstGeom>
          <a:noFill/>
          <a:ln w="12700">
            <a:noFill/>
            <a:miter lim="800000"/>
            <a:headEnd type="none" w="sm" len="sm"/>
            <a:tailEnd type="none" w="sm" len="sm"/>
          </a:ln>
        </p:spPr>
        <p:txBody>
          <a:bodyPr>
            <a:spAutoFit/>
          </a:bodyPr>
          <a:lstStyle/>
          <a:p>
            <a:pPr marL="231775" indent="-231775">
              <a:lnSpc>
                <a:spcPct val="100000"/>
              </a:lnSpc>
              <a:spcBef>
                <a:spcPct val="0"/>
              </a:spcBef>
              <a:tabLst>
                <a:tab pos="231775" algn="l"/>
                <a:tab pos="465138" algn="l"/>
              </a:tabLst>
            </a:pPr>
            <a:r>
              <a:rPr lang="en-US" sz="2400" b="1" u="sng" dirty="0" smtClean="0">
                <a:solidFill>
                  <a:srgbClr val="0000FF"/>
                </a:solidFill>
              </a:rPr>
              <a:t>Examples</a:t>
            </a:r>
            <a:r>
              <a:rPr lang="en-US" sz="2400" b="1" dirty="0" smtClean="0">
                <a:solidFill>
                  <a:srgbClr val="0000FF"/>
                </a:solidFill>
              </a:rPr>
              <a:t>:  </a:t>
            </a:r>
            <a:r>
              <a:rPr lang="en-US" sz="2400" dirty="0" smtClean="0"/>
              <a:t>Circle </a:t>
            </a:r>
            <a:r>
              <a:rPr lang="en-US" sz="2400" dirty="0"/>
              <a:t>True or False for each </a:t>
            </a:r>
            <a:r>
              <a:rPr lang="en-US" sz="2400" dirty="0" smtClean="0"/>
              <a:t>expression </a:t>
            </a:r>
            <a:r>
              <a:rPr lang="en-US" sz="2400" dirty="0"/>
              <a:t>below:</a:t>
            </a:r>
          </a:p>
          <a:p>
            <a:pPr marL="231775" indent="-231775">
              <a:lnSpc>
                <a:spcPct val="100000"/>
              </a:lnSpc>
              <a:spcBef>
                <a:spcPct val="0"/>
              </a:spcBef>
              <a:tabLst>
                <a:tab pos="231775" algn="l"/>
                <a:tab pos="465138" algn="l"/>
              </a:tabLst>
            </a:pPr>
            <a:r>
              <a:rPr lang="en-US" sz="2400" b="1" dirty="0">
                <a:solidFill>
                  <a:srgbClr val="0000FF"/>
                </a:solidFill>
              </a:rPr>
              <a:t>		“A” &lt; “B”			True		False</a:t>
            </a:r>
          </a:p>
          <a:p>
            <a:pPr marL="231775" indent="-231775">
              <a:lnSpc>
                <a:spcPct val="100000"/>
              </a:lnSpc>
              <a:spcBef>
                <a:spcPct val="0"/>
              </a:spcBef>
              <a:tabLst>
                <a:tab pos="231775" algn="l"/>
                <a:tab pos="465138" algn="l"/>
              </a:tabLst>
            </a:pPr>
            <a:r>
              <a:rPr lang="en-US" sz="2400" b="1" dirty="0">
                <a:solidFill>
                  <a:srgbClr val="0000FF"/>
                </a:solidFill>
              </a:rPr>
              <a:t>		“A” &lt; “a”			</a:t>
            </a:r>
            <a:r>
              <a:rPr lang="en-US" sz="2400" b="1" dirty="0" smtClean="0">
                <a:solidFill>
                  <a:srgbClr val="0000FF"/>
                </a:solidFill>
              </a:rPr>
              <a:t>	True</a:t>
            </a:r>
            <a:r>
              <a:rPr lang="en-US" sz="2400" b="1" dirty="0">
                <a:solidFill>
                  <a:srgbClr val="0000FF"/>
                </a:solidFill>
              </a:rPr>
              <a:t>		False</a:t>
            </a:r>
          </a:p>
          <a:p>
            <a:pPr marL="231775" indent="-231775">
              <a:lnSpc>
                <a:spcPct val="100000"/>
              </a:lnSpc>
              <a:spcBef>
                <a:spcPct val="0"/>
              </a:spcBef>
              <a:tabLst>
                <a:tab pos="231775" algn="l"/>
                <a:tab pos="465138" algn="l"/>
              </a:tabLst>
            </a:pPr>
            <a:r>
              <a:rPr lang="en-US" sz="2400" b="1" dirty="0">
                <a:solidFill>
                  <a:srgbClr val="0000FF"/>
                </a:solidFill>
              </a:rPr>
              <a:t>		“A” &lt; “AA”		</a:t>
            </a:r>
            <a:r>
              <a:rPr lang="en-US" sz="2400" b="1" dirty="0" smtClean="0">
                <a:solidFill>
                  <a:srgbClr val="0000FF"/>
                </a:solidFill>
              </a:rPr>
              <a:t>	True</a:t>
            </a:r>
            <a:r>
              <a:rPr lang="en-US" sz="2400" b="1" dirty="0">
                <a:solidFill>
                  <a:srgbClr val="0000FF"/>
                </a:solidFill>
              </a:rPr>
              <a:t>		False</a:t>
            </a:r>
          </a:p>
          <a:p>
            <a:pPr marL="231775" indent="-231775">
              <a:lnSpc>
                <a:spcPct val="100000"/>
              </a:lnSpc>
              <a:spcBef>
                <a:spcPct val="0"/>
              </a:spcBef>
              <a:tabLst>
                <a:tab pos="231775" algn="l"/>
                <a:tab pos="465138" algn="l"/>
              </a:tabLst>
            </a:pPr>
            <a:r>
              <a:rPr lang="en-US" sz="2400" b="1" dirty="0">
                <a:solidFill>
                  <a:srgbClr val="0000FF"/>
                </a:solidFill>
              </a:rPr>
              <a:t>		“John” &lt; “John  Doe”	</a:t>
            </a:r>
            <a:r>
              <a:rPr lang="en-US" sz="2400" b="1" dirty="0" smtClean="0">
                <a:solidFill>
                  <a:srgbClr val="0000FF"/>
                </a:solidFill>
              </a:rPr>
              <a:t>	True</a:t>
            </a:r>
            <a:r>
              <a:rPr lang="en-US" sz="2400" b="1" dirty="0">
                <a:solidFill>
                  <a:srgbClr val="0000FF"/>
                </a:solidFill>
              </a:rPr>
              <a:t>		False</a:t>
            </a:r>
          </a:p>
          <a:p>
            <a:pPr marL="231775" indent="-231775">
              <a:lnSpc>
                <a:spcPct val="100000"/>
              </a:lnSpc>
              <a:spcBef>
                <a:spcPct val="0"/>
              </a:spcBef>
              <a:tabLst>
                <a:tab pos="231775" algn="l"/>
                <a:tab pos="465138" algn="l"/>
              </a:tabLst>
            </a:pPr>
            <a:r>
              <a:rPr lang="en-US" sz="2400" b="1" dirty="0">
                <a:solidFill>
                  <a:srgbClr val="0000FF"/>
                </a:solidFill>
              </a:rPr>
              <a:t>		“1” &lt; “2”			</a:t>
            </a:r>
            <a:r>
              <a:rPr lang="en-US" sz="2400" b="1" dirty="0" smtClean="0">
                <a:solidFill>
                  <a:srgbClr val="0000FF"/>
                </a:solidFill>
              </a:rPr>
              <a:t>	True</a:t>
            </a:r>
            <a:r>
              <a:rPr lang="en-US" sz="2400" b="1" dirty="0">
                <a:solidFill>
                  <a:srgbClr val="0000FF"/>
                </a:solidFill>
              </a:rPr>
              <a:t>		False</a:t>
            </a:r>
          </a:p>
          <a:p>
            <a:pPr marL="231775" indent="-231775">
              <a:lnSpc>
                <a:spcPct val="100000"/>
              </a:lnSpc>
              <a:spcBef>
                <a:spcPct val="0"/>
              </a:spcBef>
              <a:tabLst>
                <a:tab pos="231775" algn="l"/>
                <a:tab pos="465138" algn="l"/>
              </a:tabLst>
            </a:pPr>
            <a:r>
              <a:rPr lang="en-US" sz="2400" b="1" dirty="0">
                <a:solidFill>
                  <a:srgbClr val="0000FF"/>
                </a:solidFill>
              </a:rPr>
              <a:t>		“</a:t>
            </a:r>
            <a:r>
              <a:rPr lang="en-US" sz="2400" b="1" dirty="0" smtClean="0">
                <a:solidFill>
                  <a:srgbClr val="0000FF"/>
                </a:solidFill>
              </a:rPr>
              <a:t>123” </a:t>
            </a:r>
            <a:r>
              <a:rPr lang="en-US" sz="2400" b="1" dirty="0">
                <a:solidFill>
                  <a:srgbClr val="0000FF"/>
                </a:solidFill>
              </a:rPr>
              <a:t>&lt; “1111”		</a:t>
            </a:r>
            <a:r>
              <a:rPr lang="en-US" sz="2400" b="1" dirty="0" smtClean="0">
                <a:solidFill>
                  <a:srgbClr val="0000FF"/>
                </a:solidFill>
              </a:rPr>
              <a:t>	True</a:t>
            </a:r>
            <a:r>
              <a:rPr lang="en-US" sz="2400" b="1" dirty="0">
                <a:solidFill>
                  <a:srgbClr val="0000FF"/>
                </a:solidFill>
              </a:rPr>
              <a:t>		False</a:t>
            </a:r>
          </a:p>
          <a:p>
            <a:pPr marL="231775" indent="-231775">
              <a:lnSpc>
                <a:spcPct val="100000"/>
              </a:lnSpc>
              <a:spcBef>
                <a:spcPct val="0"/>
              </a:spcBef>
              <a:tabLst>
                <a:tab pos="231775" algn="l"/>
                <a:tab pos="465138" algn="l"/>
              </a:tabLst>
            </a:pPr>
            <a:r>
              <a:rPr lang="en-US" sz="2400" b="1" dirty="0">
                <a:solidFill>
                  <a:srgbClr val="0000FF"/>
                </a:solidFill>
              </a:rPr>
              <a:t>		“A” &lt; “1”			</a:t>
            </a:r>
            <a:r>
              <a:rPr lang="en-US" sz="2400" b="1" dirty="0" smtClean="0">
                <a:solidFill>
                  <a:srgbClr val="0000FF"/>
                </a:solidFill>
              </a:rPr>
              <a:t>	True</a:t>
            </a:r>
            <a:r>
              <a:rPr lang="en-US" sz="2400" b="1" dirty="0">
                <a:solidFill>
                  <a:srgbClr val="0000FF"/>
                </a:solidFill>
              </a:rPr>
              <a:t>		False</a:t>
            </a:r>
          </a:p>
          <a:p>
            <a:pPr marL="231775" indent="-231775">
              <a:lnSpc>
                <a:spcPct val="100000"/>
              </a:lnSpc>
              <a:spcBef>
                <a:spcPct val="0"/>
              </a:spcBef>
              <a:tabLst>
                <a:tab pos="231775" algn="l"/>
                <a:tab pos="465138" algn="l"/>
              </a:tabLst>
            </a:pPr>
            <a:r>
              <a:rPr lang="en-US" sz="2400" b="1" dirty="0">
                <a:solidFill>
                  <a:srgbClr val="0000FF"/>
                </a:solidFill>
              </a:rPr>
              <a:t>		“Z” == 90			</a:t>
            </a:r>
            <a:r>
              <a:rPr lang="en-US" sz="2400" b="1" dirty="0" smtClean="0">
                <a:solidFill>
                  <a:srgbClr val="0000FF"/>
                </a:solidFill>
              </a:rPr>
              <a:t>	True</a:t>
            </a:r>
            <a:r>
              <a:rPr lang="en-US" sz="2400" b="1" dirty="0">
                <a:solidFill>
                  <a:srgbClr val="0000FF"/>
                </a:solidFill>
              </a:rPr>
              <a:t>		</a:t>
            </a:r>
            <a:r>
              <a:rPr lang="en-US" sz="2400" b="1" dirty="0" smtClean="0">
                <a:solidFill>
                  <a:srgbClr val="0000FF"/>
                </a:solidFill>
              </a:rPr>
              <a:t>False</a:t>
            </a:r>
            <a:endParaRPr lang="en-US" sz="2400" dirty="0"/>
          </a:p>
        </p:txBody>
      </p:sp>
      <p:pic>
        <p:nvPicPr>
          <p:cNvPr id="4" name="Picture 2"/>
          <p:cNvPicPr>
            <a:picLocks noChangeAspect="1" noChangeArrowheads="1"/>
          </p:cNvPicPr>
          <p:nvPr/>
        </p:nvPicPr>
        <p:blipFill>
          <a:blip r:embed="rId3" cstate="print"/>
          <a:srcRect/>
          <a:stretch>
            <a:fillRect/>
          </a:stretch>
        </p:blipFill>
        <p:spPr bwMode="auto">
          <a:xfrm>
            <a:off x="0" y="723900"/>
            <a:ext cx="7200900" cy="2295525"/>
          </a:xfrm>
          <a:prstGeom prst="rect">
            <a:avLst/>
          </a:prstGeom>
          <a:noFill/>
          <a:ln w="28575">
            <a:solidFill>
              <a:srgbClr val="0000FF"/>
            </a:solidFill>
            <a:miter lim="800000"/>
            <a:headEnd/>
            <a:tailEnd/>
          </a:ln>
        </p:spPr>
      </p:pic>
      <p:sp>
        <p:nvSpPr>
          <p:cNvPr id="5" name="Text Box 4"/>
          <p:cNvSpPr txBox="1">
            <a:spLocks noChangeArrowheads="1"/>
          </p:cNvSpPr>
          <p:nvPr/>
        </p:nvSpPr>
        <p:spPr bwMode="auto">
          <a:xfrm>
            <a:off x="0" y="0"/>
            <a:ext cx="9144000" cy="461665"/>
          </a:xfrm>
          <a:prstGeom prst="rect">
            <a:avLst/>
          </a:prstGeom>
          <a:noFill/>
          <a:ln w="12700">
            <a:noFill/>
            <a:miter lim="800000"/>
            <a:headEnd type="none" w="sm" len="sm"/>
            <a:tailEnd type="none" w="sm" len="sm"/>
          </a:ln>
        </p:spPr>
        <p:txBody>
          <a:bodyPr>
            <a:spAutoFit/>
          </a:bodyPr>
          <a:lstStyle/>
          <a:p>
            <a:pPr marL="231775" indent="-231775">
              <a:lnSpc>
                <a:spcPct val="100000"/>
              </a:lnSpc>
              <a:spcBef>
                <a:spcPct val="0"/>
              </a:spcBef>
              <a:tabLst>
                <a:tab pos="231775" algn="l"/>
                <a:tab pos="465138" algn="l"/>
              </a:tabLst>
            </a:pPr>
            <a:r>
              <a:rPr lang="en-US" sz="2400" b="1" u="sng" dirty="0" smtClean="0">
                <a:solidFill>
                  <a:srgbClr val="0000FF"/>
                </a:solidFill>
              </a:rPr>
              <a:t>Comparing Strings</a:t>
            </a:r>
            <a:r>
              <a:rPr lang="en-US" sz="2400" dirty="0" smtClean="0">
                <a:solidFill>
                  <a:srgbClr val="0000FF"/>
                </a:solidFill>
              </a:rPr>
              <a:t> - Examples</a:t>
            </a:r>
            <a:endParaRPr lang="en-US" sz="2400" b="1" u="sng" dirty="0">
              <a:solidFill>
                <a:srgbClr val="0000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txBox="1">
            <a:spLocks noGrp="1"/>
          </p:cNvSpPr>
          <p:nvPr/>
        </p:nvSpPr>
        <p:spPr>
          <a:xfrm>
            <a:off x="6553200" y="6356350"/>
            <a:ext cx="2133600" cy="365125"/>
          </a:xfrm>
          <a:prstGeom prst="rect">
            <a:avLst/>
          </a:prstGeom>
          <a:noFill/>
        </p:spPr>
        <p:txBody>
          <a:bodyPr anchor="ctr"/>
          <a:lstStyle/>
          <a:p>
            <a:pPr algn="r">
              <a:lnSpc>
                <a:spcPct val="100000"/>
              </a:lnSpc>
              <a:spcBef>
                <a:spcPct val="0"/>
              </a:spcBef>
              <a:buFontTx/>
              <a:buNone/>
              <a:defRPr/>
            </a:pPr>
            <a:fld id="{680188F9-6E03-43C2-84AD-02D61FAF219C}" type="slidenum">
              <a:rPr lang="en-US" sz="1200">
                <a:solidFill>
                  <a:schemeClr val="tx1">
                    <a:tint val="75000"/>
                  </a:schemeClr>
                </a:solidFill>
                <a:latin typeface="Times New Roman" charset="0"/>
              </a:rPr>
              <a:pPr algn="r">
                <a:lnSpc>
                  <a:spcPct val="100000"/>
                </a:lnSpc>
                <a:spcBef>
                  <a:spcPct val="0"/>
                </a:spcBef>
                <a:buFontTx/>
                <a:buNone/>
                <a:defRPr/>
              </a:pPr>
              <a:t>22</a:t>
            </a:fld>
            <a:endParaRPr lang="en-US" sz="1200" dirty="0">
              <a:solidFill>
                <a:schemeClr val="tx1">
                  <a:tint val="75000"/>
                </a:schemeClr>
              </a:solidFill>
              <a:latin typeface="Times New Roman" charset="0"/>
            </a:endParaRPr>
          </a:p>
        </p:txBody>
      </p:sp>
      <p:sp>
        <p:nvSpPr>
          <p:cNvPr id="22531" name="Text Box 4"/>
          <p:cNvSpPr txBox="1">
            <a:spLocks noChangeArrowheads="1"/>
          </p:cNvSpPr>
          <p:nvPr/>
        </p:nvSpPr>
        <p:spPr bwMode="auto">
          <a:xfrm>
            <a:off x="0" y="44450"/>
            <a:ext cx="9144000" cy="5324535"/>
          </a:xfrm>
          <a:prstGeom prst="rect">
            <a:avLst/>
          </a:prstGeom>
          <a:noFill/>
          <a:ln w="12700">
            <a:noFill/>
            <a:miter lim="800000"/>
            <a:headEnd type="none" w="sm" len="sm"/>
            <a:tailEnd type="none" w="sm" len="sm"/>
          </a:ln>
        </p:spPr>
        <p:txBody>
          <a:bodyPr>
            <a:spAutoFit/>
          </a:bodyPr>
          <a:lstStyle/>
          <a:p>
            <a:pPr marL="231775" indent="-231775">
              <a:lnSpc>
                <a:spcPct val="100000"/>
              </a:lnSpc>
              <a:spcBef>
                <a:spcPct val="0"/>
              </a:spcBef>
              <a:buFontTx/>
              <a:buNone/>
              <a:tabLst>
                <a:tab pos="231775" algn="l"/>
                <a:tab pos="465138" algn="l"/>
              </a:tabLst>
            </a:pPr>
            <a:r>
              <a:rPr lang="en-US" sz="2800" b="1" u="sng" dirty="0" smtClean="0"/>
              <a:t>Using </a:t>
            </a:r>
            <a:r>
              <a:rPr lang="en-US" sz="2800" b="1" u="sng" dirty="0" err="1">
                <a:solidFill>
                  <a:schemeClr val="hlink"/>
                </a:solidFill>
              </a:rPr>
              <a:t>cin</a:t>
            </a:r>
            <a:r>
              <a:rPr lang="en-US" sz="2800" b="1" u="sng" dirty="0"/>
              <a:t> to read string inputs</a:t>
            </a:r>
          </a:p>
          <a:p>
            <a:pPr marL="231775" indent="-231775">
              <a:lnSpc>
                <a:spcPct val="100000"/>
              </a:lnSpc>
              <a:spcBef>
                <a:spcPct val="0"/>
              </a:spcBef>
              <a:buFont typeface="Arial" pitchFamily="34" charset="0"/>
              <a:buChar char="•"/>
              <a:tabLst>
                <a:tab pos="231775" algn="l"/>
                <a:tab pos="465138" algn="l"/>
              </a:tabLst>
            </a:pPr>
            <a:r>
              <a:rPr lang="en-US" sz="2400" b="1" dirty="0" err="1">
                <a:solidFill>
                  <a:srgbClr val="0000FF"/>
                </a:solidFill>
              </a:rPr>
              <a:t>cin</a:t>
            </a:r>
            <a:r>
              <a:rPr lang="en-US" sz="2400" dirty="0"/>
              <a:t> reads the input until the first </a:t>
            </a:r>
            <a:r>
              <a:rPr lang="en-US" sz="2400" b="1" i="1" dirty="0"/>
              <a:t>white space </a:t>
            </a:r>
            <a:r>
              <a:rPr lang="en-US" sz="2400" dirty="0"/>
              <a:t>is encountered.</a:t>
            </a:r>
          </a:p>
          <a:p>
            <a:pPr marL="231775" indent="-231775">
              <a:lnSpc>
                <a:spcPct val="100000"/>
              </a:lnSpc>
              <a:spcBef>
                <a:spcPct val="0"/>
              </a:spcBef>
              <a:buFont typeface="Arial" pitchFamily="34" charset="0"/>
              <a:buChar char="•"/>
              <a:tabLst>
                <a:tab pos="231775" algn="l"/>
                <a:tab pos="465138" algn="l"/>
              </a:tabLst>
            </a:pPr>
            <a:r>
              <a:rPr lang="en-US" sz="2400" b="1" dirty="0" err="1">
                <a:solidFill>
                  <a:srgbClr val="0000FF"/>
                </a:solidFill>
              </a:rPr>
              <a:t>cin</a:t>
            </a:r>
            <a:r>
              <a:rPr lang="en-US" sz="2400" dirty="0"/>
              <a:t> in works well for reading </a:t>
            </a:r>
            <a:r>
              <a:rPr lang="en-US" sz="2400" b="1" i="1" dirty="0"/>
              <a:t>one word at a time</a:t>
            </a:r>
            <a:r>
              <a:rPr lang="en-US" sz="2400" dirty="0"/>
              <a:t>.</a:t>
            </a:r>
          </a:p>
          <a:p>
            <a:pPr marL="231775" indent="-231775">
              <a:lnSpc>
                <a:spcPct val="100000"/>
              </a:lnSpc>
              <a:spcBef>
                <a:spcPct val="0"/>
              </a:spcBef>
              <a:buFont typeface="Arial" pitchFamily="34" charset="0"/>
              <a:buChar char="•"/>
              <a:tabLst>
                <a:tab pos="231775" algn="l"/>
                <a:tab pos="465138" algn="l"/>
              </a:tabLst>
            </a:pPr>
            <a:r>
              <a:rPr lang="en-US" sz="2400" b="1" dirty="0" err="1">
                <a:solidFill>
                  <a:srgbClr val="0000FF"/>
                </a:solidFill>
              </a:rPr>
              <a:t>cin</a:t>
            </a:r>
            <a:r>
              <a:rPr lang="en-US" sz="2400" dirty="0"/>
              <a:t> does not work for reading entire sentences (or lines in a file).</a:t>
            </a:r>
          </a:p>
          <a:p>
            <a:pPr marL="231775" indent="-231775">
              <a:lnSpc>
                <a:spcPct val="100000"/>
              </a:lnSpc>
              <a:spcBef>
                <a:spcPct val="0"/>
              </a:spcBef>
              <a:buFont typeface="Arial" pitchFamily="34" charset="0"/>
              <a:buChar char="•"/>
              <a:tabLst>
                <a:tab pos="231775" algn="l"/>
                <a:tab pos="465138" algn="l"/>
              </a:tabLst>
            </a:pPr>
            <a:r>
              <a:rPr lang="en-US" sz="2400" dirty="0"/>
              <a:t>If a keyboard input has spaces, only the portion up to the first white space is read and the remainder of the input is left in the </a:t>
            </a:r>
            <a:r>
              <a:rPr lang="en-US" sz="2400" b="1" i="1" dirty="0"/>
              <a:t>input buffer,</a:t>
            </a:r>
            <a:r>
              <a:rPr lang="en-US" sz="2400" dirty="0"/>
              <a:t> where it may be used by the next input.</a:t>
            </a:r>
          </a:p>
          <a:p>
            <a:pPr marL="231775" indent="-231775">
              <a:lnSpc>
                <a:spcPct val="100000"/>
              </a:lnSpc>
              <a:spcBef>
                <a:spcPct val="0"/>
              </a:spcBef>
              <a:buFont typeface="Arial" pitchFamily="34" charset="0"/>
              <a:buChar char="•"/>
              <a:tabLst>
                <a:tab pos="231775" algn="l"/>
                <a:tab pos="465138" algn="l"/>
              </a:tabLst>
            </a:pPr>
            <a:r>
              <a:rPr lang="en-US" sz="2400" u="sng" dirty="0"/>
              <a:t>Example</a:t>
            </a:r>
            <a:r>
              <a:rPr lang="en-US" sz="2400" dirty="0"/>
              <a:t>:</a:t>
            </a:r>
          </a:p>
          <a:p>
            <a:pPr marL="688975" lvl="1" indent="-231775">
              <a:lnSpc>
                <a:spcPct val="100000"/>
              </a:lnSpc>
              <a:spcBef>
                <a:spcPct val="0"/>
              </a:spcBef>
              <a:tabLst>
                <a:tab pos="231775" algn="l"/>
                <a:tab pos="465138" algn="l"/>
              </a:tabLst>
            </a:pPr>
            <a:r>
              <a:rPr lang="en-US" sz="2400" b="1" dirty="0">
                <a:solidFill>
                  <a:srgbClr val="0000FF"/>
                </a:solidFill>
              </a:rPr>
              <a:t>string Course;</a:t>
            </a:r>
          </a:p>
          <a:p>
            <a:pPr marL="688975" lvl="1" indent="-231775">
              <a:lnSpc>
                <a:spcPct val="100000"/>
              </a:lnSpc>
              <a:spcBef>
                <a:spcPct val="0"/>
              </a:spcBef>
              <a:tabLst>
                <a:tab pos="231775" algn="l"/>
                <a:tab pos="465138" algn="l"/>
              </a:tabLst>
            </a:pPr>
            <a:r>
              <a:rPr lang="en-US" sz="2400" b="1" dirty="0" err="1">
                <a:solidFill>
                  <a:srgbClr val="0000FF"/>
                </a:solidFill>
              </a:rPr>
              <a:t>cout</a:t>
            </a:r>
            <a:r>
              <a:rPr lang="en-US" sz="2400" b="1" dirty="0">
                <a:solidFill>
                  <a:srgbClr val="0000FF"/>
                </a:solidFill>
              </a:rPr>
              <a:t> &lt;&lt; “Enter course: ”;</a:t>
            </a:r>
          </a:p>
          <a:p>
            <a:pPr marL="688975" lvl="1" indent="-231775">
              <a:lnSpc>
                <a:spcPct val="100000"/>
              </a:lnSpc>
              <a:spcBef>
                <a:spcPct val="0"/>
              </a:spcBef>
              <a:tabLst>
                <a:tab pos="231775" algn="l"/>
                <a:tab pos="465138" algn="l"/>
              </a:tabLst>
            </a:pPr>
            <a:r>
              <a:rPr lang="en-US" sz="2400" b="1" dirty="0" err="1">
                <a:solidFill>
                  <a:srgbClr val="0000FF"/>
                </a:solidFill>
              </a:rPr>
              <a:t>cin</a:t>
            </a:r>
            <a:r>
              <a:rPr lang="en-US" sz="2400" b="1" dirty="0">
                <a:solidFill>
                  <a:srgbClr val="0000FF"/>
                </a:solidFill>
              </a:rPr>
              <a:t> &gt;&gt; Course;       </a:t>
            </a:r>
            <a:r>
              <a:rPr lang="en-US" sz="2400" b="1" dirty="0" smtClean="0">
                <a:solidFill>
                  <a:srgbClr val="0000FF"/>
                </a:solidFill>
              </a:rPr>
              <a:t>//</a:t>
            </a:r>
            <a:r>
              <a:rPr lang="en-US" sz="2400" b="1" dirty="0">
                <a:solidFill>
                  <a:srgbClr val="0000FF"/>
                </a:solidFill>
              </a:rPr>
              <a:t>If the user enters  </a:t>
            </a:r>
            <a:r>
              <a:rPr lang="en-US" sz="2400" b="1" i="1" dirty="0">
                <a:solidFill>
                  <a:srgbClr val="FF0000"/>
                </a:solidFill>
              </a:rPr>
              <a:t>Intro to Engineering</a:t>
            </a:r>
          </a:p>
          <a:p>
            <a:pPr marL="688975" lvl="1" indent="-231775">
              <a:lnSpc>
                <a:spcPct val="100000"/>
              </a:lnSpc>
              <a:spcBef>
                <a:spcPct val="0"/>
              </a:spcBef>
              <a:tabLst>
                <a:tab pos="231775" algn="l"/>
                <a:tab pos="465138" algn="l"/>
              </a:tabLst>
            </a:pPr>
            <a:r>
              <a:rPr lang="en-US" sz="2400" b="1" i="1" dirty="0">
                <a:solidFill>
                  <a:srgbClr val="FF0000"/>
                </a:solidFill>
              </a:rPr>
              <a:t>			</a:t>
            </a:r>
            <a:r>
              <a:rPr lang="en-US" sz="2400" b="1" dirty="0">
                <a:solidFill>
                  <a:srgbClr val="0000FF"/>
                </a:solidFill>
              </a:rPr>
              <a:t>// then Course = “</a:t>
            </a:r>
            <a:r>
              <a:rPr lang="en-US" sz="2400" b="1" i="1" dirty="0">
                <a:solidFill>
                  <a:srgbClr val="FF0000"/>
                </a:solidFill>
              </a:rPr>
              <a:t>Intro</a:t>
            </a:r>
            <a:r>
              <a:rPr lang="en-US" sz="2400" b="1" dirty="0">
                <a:solidFill>
                  <a:srgbClr val="0000FF"/>
                </a:solidFill>
              </a:rPr>
              <a:t>” and the remaining</a:t>
            </a:r>
          </a:p>
          <a:p>
            <a:pPr marL="688975" lvl="1" indent="-231775">
              <a:lnSpc>
                <a:spcPct val="100000"/>
              </a:lnSpc>
              <a:spcBef>
                <a:spcPct val="0"/>
              </a:spcBef>
              <a:tabLst>
                <a:tab pos="231775" algn="l"/>
                <a:tab pos="465138" algn="l"/>
              </a:tabLst>
            </a:pPr>
            <a:r>
              <a:rPr lang="en-US" sz="2400" b="1" dirty="0">
                <a:solidFill>
                  <a:srgbClr val="0000FF"/>
                </a:solidFill>
              </a:rPr>
              <a:t>			// characters are still in the buffer.</a:t>
            </a:r>
          </a:p>
          <a:p>
            <a:pPr marL="231775" indent="-231775">
              <a:lnSpc>
                <a:spcPct val="100000"/>
              </a:lnSpc>
              <a:spcBef>
                <a:spcPct val="0"/>
              </a:spcBef>
              <a:buFont typeface="Arial" pitchFamily="34" charset="0"/>
              <a:buChar char="•"/>
              <a:tabLst>
                <a:tab pos="231775" algn="l"/>
                <a:tab pos="465138" algn="l"/>
              </a:tabLst>
            </a:pPr>
            <a:r>
              <a:rPr lang="en-US" sz="2400" u="sng" dirty="0"/>
              <a:t>Example</a:t>
            </a:r>
            <a:r>
              <a:rPr lang="en-US" sz="2400" dirty="0"/>
              <a:t>:  See next slide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txBox="1">
            <a:spLocks noGrp="1"/>
          </p:cNvSpPr>
          <p:nvPr/>
        </p:nvSpPr>
        <p:spPr>
          <a:xfrm>
            <a:off x="6553200" y="6356350"/>
            <a:ext cx="2133600" cy="365125"/>
          </a:xfrm>
          <a:prstGeom prst="rect">
            <a:avLst/>
          </a:prstGeom>
          <a:noFill/>
        </p:spPr>
        <p:txBody>
          <a:bodyPr anchor="ctr"/>
          <a:lstStyle/>
          <a:p>
            <a:pPr algn="r">
              <a:lnSpc>
                <a:spcPct val="100000"/>
              </a:lnSpc>
              <a:spcBef>
                <a:spcPct val="0"/>
              </a:spcBef>
              <a:buFontTx/>
              <a:buNone/>
              <a:defRPr/>
            </a:pPr>
            <a:fld id="{3769ACEB-922F-4E19-AF63-3AD5075793A5}" type="slidenum">
              <a:rPr lang="en-US" sz="1200">
                <a:solidFill>
                  <a:schemeClr val="tx1">
                    <a:tint val="75000"/>
                  </a:schemeClr>
                </a:solidFill>
                <a:latin typeface="Times New Roman" charset="0"/>
              </a:rPr>
              <a:pPr algn="r">
                <a:lnSpc>
                  <a:spcPct val="100000"/>
                </a:lnSpc>
                <a:spcBef>
                  <a:spcPct val="0"/>
                </a:spcBef>
                <a:buFontTx/>
                <a:buNone/>
                <a:defRPr/>
              </a:pPr>
              <a:t>23</a:t>
            </a:fld>
            <a:endParaRPr lang="en-US" sz="1200">
              <a:solidFill>
                <a:schemeClr val="tx1">
                  <a:tint val="75000"/>
                </a:schemeClr>
              </a:solidFill>
              <a:latin typeface="Times New Roman" charset="0"/>
            </a:endParaRPr>
          </a:p>
        </p:txBody>
      </p:sp>
      <p:sp>
        <p:nvSpPr>
          <p:cNvPr id="23556" name="Text Box 4"/>
          <p:cNvSpPr txBox="1">
            <a:spLocks noChangeArrowheads="1"/>
          </p:cNvSpPr>
          <p:nvPr/>
        </p:nvSpPr>
        <p:spPr bwMode="auto">
          <a:xfrm>
            <a:off x="0" y="3532188"/>
            <a:ext cx="9144000" cy="461962"/>
          </a:xfrm>
          <a:prstGeom prst="rect">
            <a:avLst/>
          </a:prstGeom>
          <a:noFill/>
          <a:ln w="12700">
            <a:noFill/>
            <a:miter lim="800000"/>
            <a:headEnd type="none" w="sm" len="sm"/>
            <a:tailEnd type="none" w="sm" len="sm"/>
          </a:ln>
        </p:spPr>
        <p:txBody>
          <a:bodyPr>
            <a:spAutoFit/>
          </a:bodyPr>
          <a:lstStyle/>
          <a:p>
            <a:pPr>
              <a:lnSpc>
                <a:spcPct val="100000"/>
              </a:lnSpc>
              <a:spcBef>
                <a:spcPct val="0"/>
              </a:spcBef>
              <a:buFontTx/>
              <a:buNone/>
              <a:tabLst>
                <a:tab pos="465138" algn="l"/>
              </a:tabLst>
            </a:pPr>
            <a:r>
              <a:rPr lang="en-US" sz="2400" b="1" u="sng">
                <a:solidFill>
                  <a:srgbClr val="0000FF"/>
                </a:solidFill>
              </a:rPr>
              <a:t>Case 1</a:t>
            </a:r>
            <a:r>
              <a:rPr lang="en-US" sz="2400">
                <a:solidFill>
                  <a:srgbClr val="0000FF"/>
                </a:solidFill>
              </a:rPr>
              <a:t>: Mary Smith enters her name (works correctly)</a:t>
            </a:r>
            <a:endParaRPr lang="en-US" sz="2400"/>
          </a:p>
        </p:txBody>
      </p:sp>
      <p:pic>
        <p:nvPicPr>
          <p:cNvPr id="23557" name="Picture 5"/>
          <p:cNvPicPr>
            <a:picLocks noChangeAspect="1" noChangeArrowheads="1"/>
          </p:cNvPicPr>
          <p:nvPr/>
        </p:nvPicPr>
        <p:blipFill>
          <a:blip r:embed="rId3" cstate="print"/>
          <a:srcRect t="8411" r="61160" b="71301"/>
          <a:stretch>
            <a:fillRect/>
          </a:stretch>
        </p:blipFill>
        <p:spPr bwMode="auto">
          <a:xfrm>
            <a:off x="0" y="4021138"/>
            <a:ext cx="5167313" cy="1363662"/>
          </a:xfrm>
          <a:prstGeom prst="rect">
            <a:avLst/>
          </a:prstGeom>
          <a:noFill/>
          <a:ln w="9525" algn="ctr">
            <a:noFill/>
            <a:miter lim="800000"/>
            <a:headEnd/>
            <a:tailEnd/>
          </a:ln>
        </p:spPr>
      </p:pic>
      <p:pic>
        <p:nvPicPr>
          <p:cNvPr id="23558" name="Picture 6"/>
          <p:cNvPicPr>
            <a:picLocks noChangeAspect="1" noChangeArrowheads="1"/>
          </p:cNvPicPr>
          <p:nvPr/>
        </p:nvPicPr>
        <p:blipFill>
          <a:blip r:embed="rId4" cstate="print"/>
          <a:srcRect t="8411" r="50000" b="75359"/>
          <a:stretch>
            <a:fillRect/>
          </a:stretch>
        </p:blipFill>
        <p:spPr bwMode="auto">
          <a:xfrm>
            <a:off x="0" y="5783263"/>
            <a:ext cx="6550025" cy="1074737"/>
          </a:xfrm>
          <a:prstGeom prst="rect">
            <a:avLst/>
          </a:prstGeom>
          <a:noFill/>
          <a:ln w="9525" algn="ctr">
            <a:noFill/>
            <a:miter lim="800000"/>
            <a:headEnd/>
            <a:tailEnd/>
          </a:ln>
        </p:spPr>
      </p:pic>
      <p:sp>
        <p:nvSpPr>
          <p:cNvPr id="23559" name="Text Box 4"/>
          <p:cNvSpPr txBox="1">
            <a:spLocks noChangeArrowheads="1"/>
          </p:cNvSpPr>
          <p:nvPr/>
        </p:nvSpPr>
        <p:spPr bwMode="auto">
          <a:xfrm>
            <a:off x="0" y="5335588"/>
            <a:ext cx="8156575" cy="460375"/>
          </a:xfrm>
          <a:prstGeom prst="rect">
            <a:avLst/>
          </a:prstGeom>
          <a:noFill/>
          <a:ln w="12700">
            <a:noFill/>
            <a:miter lim="800000"/>
            <a:headEnd type="none" w="sm" len="sm"/>
            <a:tailEnd type="none" w="sm" len="sm"/>
          </a:ln>
        </p:spPr>
        <p:txBody>
          <a:bodyPr>
            <a:spAutoFit/>
          </a:bodyPr>
          <a:lstStyle/>
          <a:p>
            <a:pPr>
              <a:lnSpc>
                <a:spcPct val="100000"/>
              </a:lnSpc>
              <a:spcBef>
                <a:spcPct val="0"/>
              </a:spcBef>
              <a:buFontTx/>
              <a:buNone/>
              <a:tabLst>
                <a:tab pos="465138" algn="l"/>
              </a:tabLst>
            </a:pPr>
            <a:r>
              <a:rPr lang="en-US" sz="2400" b="1" u="sng">
                <a:solidFill>
                  <a:srgbClr val="0000FF"/>
                </a:solidFill>
              </a:rPr>
              <a:t>Case 2</a:t>
            </a:r>
            <a:r>
              <a:rPr lang="en-US" sz="2400">
                <a:solidFill>
                  <a:srgbClr val="0000FF"/>
                </a:solidFill>
              </a:rPr>
              <a:t>: Mary Ann Smith enters her name</a:t>
            </a:r>
            <a:endParaRPr lang="en-US" sz="2400"/>
          </a:p>
        </p:txBody>
      </p:sp>
      <p:sp>
        <p:nvSpPr>
          <p:cNvPr id="23560" name="TextBox 10"/>
          <p:cNvSpPr txBox="1">
            <a:spLocks noChangeArrowheads="1"/>
          </p:cNvSpPr>
          <p:nvPr/>
        </p:nvSpPr>
        <p:spPr bwMode="auto">
          <a:xfrm>
            <a:off x="5819775" y="4170363"/>
            <a:ext cx="3324225" cy="1631216"/>
          </a:xfrm>
          <a:prstGeom prst="rect">
            <a:avLst/>
          </a:prstGeom>
          <a:noFill/>
          <a:ln w="28575">
            <a:solidFill>
              <a:srgbClr val="FF0000"/>
            </a:solidFill>
            <a:miter lim="800000"/>
            <a:headEnd/>
            <a:tailEnd/>
          </a:ln>
        </p:spPr>
        <p:txBody>
          <a:bodyPr>
            <a:spAutoFit/>
          </a:bodyPr>
          <a:lstStyle/>
          <a:p>
            <a:r>
              <a:rPr lang="en-US" sz="2000" b="1" u="sng" dirty="0">
                <a:solidFill>
                  <a:srgbClr val="FF0000"/>
                </a:solidFill>
              </a:rPr>
              <a:t>Error</a:t>
            </a:r>
            <a:r>
              <a:rPr lang="en-US" sz="2000" b="1" dirty="0">
                <a:solidFill>
                  <a:srgbClr val="FF0000"/>
                </a:solidFill>
              </a:rPr>
              <a:t>.  Mary read as first name and Ann is left in the buffer.  Ann is then automatically used for the last name.</a:t>
            </a:r>
          </a:p>
        </p:txBody>
      </p:sp>
      <p:cxnSp>
        <p:nvCxnSpPr>
          <p:cNvPr id="14" name="Straight Arrow Connector 13"/>
          <p:cNvCxnSpPr/>
          <p:nvPr/>
        </p:nvCxnSpPr>
        <p:spPr>
          <a:xfrm rot="10800000">
            <a:off x="6561138" y="6197600"/>
            <a:ext cx="105886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7427913" y="5995988"/>
            <a:ext cx="400050"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0" y="0"/>
            <a:ext cx="5819775" cy="3343275"/>
            <a:chOff x="0" y="0"/>
            <a:chExt cx="5819775" cy="3343275"/>
          </a:xfrm>
        </p:grpSpPr>
        <p:grpSp>
          <p:nvGrpSpPr>
            <p:cNvPr id="16" name="Group 15"/>
            <p:cNvGrpSpPr/>
            <p:nvPr/>
          </p:nvGrpSpPr>
          <p:grpSpPr>
            <a:xfrm>
              <a:off x="0" y="0"/>
              <a:ext cx="5675313" cy="3243263"/>
              <a:chOff x="0" y="0"/>
              <a:chExt cx="5675313" cy="3243263"/>
            </a:xfrm>
          </p:grpSpPr>
          <p:pic>
            <p:nvPicPr>
              <p:cNvPr id="23555" name="Picture 4"/>
              <p:cNvPicPr>
                <a:picLocks noChangeAspect="1" noChangeArrowheads="1"/>
              </p:cNvPicPr>
              <p:nvPr/>
            </p:nvPicPr>
            <p:blipFill>
              <a:blip r:embed="rId5" cstate="print"/>
              <a:srcRect l="21577" t="19991" r="37798" b="50920"/>
              <a:stretch>
                <a:fillRect/>
              </a:stretch>
            </p:blipFill>
            <p:spPr bwMode="auto">
              <a:xfrm>
                <a:off x="0" y="0"/>
                <a:ext cx="5675313" cy="3048000"/>
              </a:xfrm>
              <a:prstGeom prst="rect">
                <a:avLst/>
              </a:prstGeom>
              <a:noFill/>
              <a:ln w="28575" algn="ctr">
                <a:noFill/>
                <a:miter lim="800000"/>
                <a:headEnd/>
                <a:tailEnd/>
              </a:ln>
            </p:spPr>
          </p:pic>
          <p:pic>
            <p:nvPicPr>
              <p:cNvPr id="12" name="Picture 4"/>
              <p:cNvPicPr>
                <a:picLocks noChangeAspect="1" noChangeArrowheads="1"/>
              </p:cNvPicPr>
              <p:nvPr/>
            </p:nvPicPr>
            <p:blipFill>
              <a:blip r:embed="rId5" cstate="print"/>
              <a:srcRect l="21577" t="51352" r="37798" b="46875"/>
              <a:stretch>
                <a:fillRect/>
              </a:stretch>
            </p:blipFill>
            <p:spPr bwMode="auto">
              <a:xfrm>
                <a:off x="0" y="3057525"/>
                <a:ext cx="5675313" cy="185738"/>
              </a:xfrm>
              <a:prstGeom prst="rect">
                <a:avLst/>
              </a:prstGeom>
              <a:noFill/>
              <a:ln w="28575" algn="ctr">
                <a:noFill/>
                <a:miter lim="800000"/>
                <a:headEnd/>
                <a:tailEnd/>
              </a:ln>
            </p:spPr>
          </p:pic>
        </p:grpSp>
        <p:sp>
          <p:nvSpPr>
            <p:cNvPr id="18" name="Rectangle 17"/>
            <p:cNvSpPr/>
            <p:nvPr/>
          </p:nvSpPr>
          <p:spPr bwMode="auto">
            <a:xfrm>
              <a:off x="0" y="0"/>
              <a:ext cx="5819775" cy="3343275"/>
            </a:xfrm>
            <a:prstGeom prst="rect">
              <a:avLst/>
            </a:prstGeom>
            <a:noFill/>
            <a:ln w="285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txBox="1">
            <a:spLocks noGrp="1"/>
          </p:cNvSpPr>
          <p:nvPr/>
        </p:nvSpPr>
        <p:spPr>
          <a:xfrm>
            <a:off x="6553200" y="6356350"/>
            <a:ext cx="2133600" cy="365125"/>
          </a:xfrm>
          <a:prstGeom prst="rect">
            <a:avLst/>
          </a:prstGeom>
          <a:noFill/>
        </p:spPr>
        <p:txBody>
          <a:bodyPr anchor="ctr"/>
          <a:lstStyle/>
          <a:p>
            <a:pPr algn="r">
              <a:lnSpc>
                <a:spcPct val="100000"/>
              </a:lnSpc>
              <a:spcBef>
                <a:spcPct val="0"/>
              </a:spcBef>
              <a:buFontTx/>
              <a:buNone/>
              <a:defRPr/>
            </a:pPr>
            <a:fld id="{D9FA6ACA-E157-444A-BF3B-EC72107E4166}" type="slidenum">
              <a:rPr lang="en-US" sz="1200">
                <a:solidFill>
                  <a:schemeClr val="tx1">
                    <a:tint val="75000"/>
                  </a:schemeClr>
                </a:solidFill>
                <a:latin typeface="Times New Roman" charset="0"/>
              </a:rPr>
              <a:pPr algn="r">
                <a:lnSpc>
                  <a:spcPct val="100000"/>
                </a:lnSpc>
                <a:spcBef>
                  <a:spcPct val="0"/>
                </a:spcBef>
                <a:buFontTx/>
                <a:buNone/>
                <a:defRPr/>
              </a:pPr>
              <a:t>24</a:t>
            </a:fld>
            <a:endParaRPr lang="en-US" sz="1200" dirty="0">
              <a:solidFill>
                <a:schemeClr val="tx1">
                  <a:tint val="75000"/>
                </a:schemeClr>
              </a:solidFill>
              <a:latin typeface="Times New Roman" charset="0"/>
            </a:endParaRPr>
          </a:p>
        </p:txBody>
      </p:sp>
      <p:sp>
        <p:nvSpPr>
          <p:cNvPr id="24579" name="Text Box 4"/>
          <p:cNvSpPr txBox="1">
            <a:spLocks noChangeArrowheads="1"/>
          </p:cNvSpPr>
          <p:nvPr/>
        </p:nvSpPr>
        <p:spPr bwMode="auto">
          <a:xfrm>
            <a:off x="0" y="44450"/>
            <a:ext cx="9144000" cy="6801862"/>
          </a:xfrm>
          <a:prstGeom prst="rect">
            <a:avLst/>
          </a:prstGeom>
          <a:noFill/>
          <a:ln w="12700">
            <a:noFill/>
            <a:miter lim="800000"/>
            <a:headEnd type="none" w="sm" len="sm"/>
            <a:tailEnd type="none" w="sm" len="sm"/>
          </a:ln>
        </p:spPr>
        <p:txBody>
          <a:bodyPr>
            <a:spAutoFit/>
          </a:bodyPr>
          <a:lstStyle/>
          <a:p>
            <a:pPr marL="231775" indent="-231775">
              <a:lnSpc>
                <a:spcPct val="100000"/>
              </a:lnSpc>
              <a:spcBef>
                <a:spcPct val="0"/>
              </a:spcBef>
              <a:buFontTx/>
              <a:buNone/>
              <a:tabLst>
                <a:tab pos="231775" algn="l"/>
                <a:tab pos="465138" algn="l"/>
              </a:tabLst>
            </a:pPr>
            <a:r>
              <a:rPr lang="en-US" sz="2800" b="1" u="sng" dirty="0"/>
              <a:t>Using </a:t>
            </a:r>
            <a:r>
              <a:rPr lang="en-US" sz="2800" b="1" u="sng" dirty="0" err="1">
                <a:solidFill>
                  <a:srgbClr val="0000FF"/>
                </a:solidFill>
              </a:rPr>
              <a:t>getline</a:t>
            </a:r>
            <a:r>
              <a:rPr lang="en-US" sz="2800" b="1" u="sng" dirty="0"/>
              <a:t> to read string inputs</a:t>
            </a:r>
            <a:endParaRPr lang="en-US" sz="2800" b="1" u="sng" dirty="0">
              <a:solidFill>
                <a:srgbClr val="0000FF"/>
              </a:solidFill>
            </a:endParaRPr>
          </a:p>
          <a:p>
            <a:pPr marL="231775" indent="-231775">
              <a:lnSpc>
                <a:spcPct val="100000"/>
              </a:lnSpc>
              <a:spcBef>
                <a:spcPct val="0"/>
              </a:spcBef>
              <a:buFontTx/>
              <a:buChar char="•"/>
              <a:tabLst>
                <a:tab pos="231775" algn="l"/>
                <a:tab pos="465138" algn="l"/>
              </a:tabLst>
            </a:pPr>
            <a:r>
              <a:rPr lang="en-US" sz="2400" dirty="0" err="1"/>
              <a:t>Getline</a:t>
            </a:r>
            <a:r>
              <a:rPr lang="en-US" sz="2400" dirty="0"/>
              <a:t> is a function in &lt;string&gt; that can be used to read single or multiple lines from the keyboard or from a file.</a:t>
            </a:r>
          </a:p>
          <a:p>
            <a:pPr marL="231775" indent="-231775">
              <a:lnSpc>
                <a:spcPct val="100000"/>
              </a:lnSpc>
              <a:spcBef>
                <a:spcPct val="0"/>
              </a:spcBef>
              <a:buFontTx/>
              <a:buChar char="•"/>
              <a:tabLst>
                <a:tab pos="231775" algn="l"/>
                <a:tab pos="465138" algn="l"/>
              </a:tabLst>
            </a:pPr>
            <a:r>
              <a:rPr lang="en-US" sz="2400" u="sng" dirty="0"/>
              <a:t>Form</a:t>
            </a:r>
            <a:r>
              <a:rPr lang="en-US" sz="2400" dirty="0"/>
              <a:t>:  </a:t>
            </a:r>
            <a:r>
              <a:rPr lang="en-US" sz="2400" b="1" dirty="0" err="1">
                <a:solidFill>
                  <a:srgbClr val="0000FF"/>
                </a:solidFill>
              </a:rPr>
              <a:t>getline</a:t>
            </a:r>
            <a:r>
              <a:rPr lang="en-US" sz="2400" b="1" dirty="0">
                <a:solidFill>
                  <a:srgbClr val="0000FF"/>
                </a:solidFill>
              </a:rPr>
              <a:t> (</a:t>
            </a:r>
            <a:r>
              <a:rPr lang="en-US" sz="2400" b="1" dirty="0" err="1">
                <a:solidFill>
                  <a:srgbClr val="0000FF"/>
                </a:solidFill>
              </a:rPr>
              <a:t>InputObject</a:t>
            </a:r>
            <a:r>
              <a:rPr lang="en-US" sz="2400" b="1" dirty="0">
                <a:solidFill>
                  <a:srgbClr val="0000FF"/>
                </a:solidFill>
              </a:rPr>
              <a:t>, String, ‘Terminator’)</a:t>
            </a:r>
          </a:p>
          <a:p>
            <a:pPr marL="231775" indent="-231775">
              <a:lnSpc>
                <a:spcPct val="100000"/>
              </a:lnSpc>
              <a:spcBef>
                <a:spcPct val="0"/>
              </a:spcBef>
              <a:buFontTx/>
              <a:buChar char="•"/>
              <a:tabLst>
                <a:tab pos="231775" algn="l"/>
                <a:tab pos="465138" algn="l"/>
              </a:tabLst>
            </a:pPr>
            <a:r>
              <a:rPr lang="en-US" sz="2400" dirty="0"/>
              <a:t>Where</a:t>
            </a:r>
          </a:p>
          <a:p>
            <a:pPr marL="742950" lvl="1" indent="-285750">
              <a:lnSpc>
                <a:spcPct val="100000"/>
              </a:lnSpc>
              <a:spcBef>
                <a:spcPct val="0"/>
              </a:spcBef>
              <a:buFontTx/>
              <a:buChar char="•"/>
              <a:tabLst>
                <a:tab pos="231775" algn="l"/>
                <a:tab pos="465138" algn="l"/>
              </a:tabLst>
            </a:pPr>
            <a:r>
              <a:rPr lang="en-US" sz="2400" dirty="0" err="1">
                <a:solidFill>
                  <a:srgbClr val="0000FF"/>
                </a:solidFill>
              </a:rPr>
              <a:t>InputObject</a:t>
            </a:r>
            <a:r>
              <a:rPr lang="en-US" sz="2400" dirty="0"/>
              <a:t> = </a:t>
            </a:r>
            <a:r>
              <a:rPr lang="en-US" sz="2400" dirty="0" err="1" smtClean="0"/>
              <a:t>cin</a:t>
            </a:r>
            <a:r>
              <a:rPr lang="en-US" sz="2400" dirty="0" smtClean="0"/>
              <a:t> (other options later in the course)</a:t>
            </a:r>
            <a:endParaRPr lang="en-US" sz="2400" dirty="0"/>
          </a:p>
          <a:p>
            <a:pPr marL="742950" lvl="1" indent="-285750">
              <a:lnSpc>
                <a:spcPct val="100000"/>
              </a:lnSpc>
              <a:spcBef>
                <a:spcPct val="0"/>
              </a:spcBef>
              <a:buFontTx/>
              <a:buChar char="•"/>
              <a:tabLst>
                <a:tab pos="231775" algn="l"/>
                <a:tab pos="465138" algn="l"/>
              </a:tabLst>
            </a:pPr>
            <a:r>
              <a:rPr lang="en-US" sz="2400" dirty="0">
                <a:solidFill>
                  <a:srgbClr val="0000FF"/>
                </a:solidFill>
              </a:rPr>
              <a:t>String</a:t>
            </a:r>
            <a:r>
              <a:rPr lang="en-US" sz="2400" dirty="0"/>
              <a:t> = name of the input string</a:t>
            </a:r>
          </a:p>
          <a:p>
            <a:pPr marL="742950" lvl="1" indent="-285750">
              <a:lnSpc>
                <a:spcPct val="100000"/>
              </a:lnSpc>
              <a:spcBef>
                <a:spcPct val="0"/>
              </a:spcBef>
              <a:buFontTx/>
              <a:buChar char="•"/>
              <a:tabLst>
                <a:tab pos="231775" algn="l"/>
                <a:tab pos="465138" algn="l"/>
              </a:tabLst>
            </a:pPr>
            <a:r>
              <a:rPr lang="en-US" sz="2400" dirty="0">
                <a:solidFill>
                  <a:srgbClr val="0000FF"/>
                </a:solidFill>
              </a:rPr>
              <a:t>Terminator</a:t>
            </a:r>
            <a:r>
              <a:rPr lang="en-US" sz="2400" dirty="0"/>
              <a:t> – continue reading inputs until this terminator is encountered (the Terminator is not included in String).  The default Terminator is ‘\</a:t>
            </a:r>
            <a:r>
              <a:rPr lang="en-US" sz="2400" dirty="0" smtClean="0"/>
              <a:t>n’.</a:t>
            </a:r>
            <a:endParaRPr lang="en-US" sz="2400" dirty="0"/>
          </a:p>
          <a:p>
            <a:pPr marL="231775" indent="-231775">
              <a:lnSpc>
                <a:spcPct val="100000"/>
              </a:lnSpc>
              <a:spcBef>
                <a:spcPct val="0"/>
              </a:spcBef>
              <a:buFontTx/>
              <a:buNone/>
              <a:tabLst>
                <a:tab pos="231775" algn="l"/>
                <a:tab pos="465138" algn="l"/>
              </a:tabLst>
            </a:pPr>
            <a:r>
              <a:rPr lang="en-US" sz="2400" u="sng" dirty="0"/>
              <a:t>Examples</a:t>
            </a:r>
            <a:r>
              <a:rPr lang="en-US" sz="2400" dirty="0"/>
              <a:t>:</a:t>
            </a:r>
          </a:p>
          <a:p>
            <a:pPr marL="231775" indent="-231775">
              <a:lnSpc>
                <a:spcPct val="100000"/>
              </a:lnSpc>
              <a:spcBef>
                <a:spcPct val="0"/>
              </a:spcBef>
              <a:buFontTx/>
              <a:buNone/>
              <a:tabLst>
                <a:tab pos="231775" algn="l"/>
                <a:tab pos="465138" algn="l"/>
              </a:tabLst>
            </a:pPr>
            <a:r>
              <a:rPr lang="en-US" sz="2400" b="1" dirty="0" err="1">
                <a:solidFill>
                  <a:srgbClr val="0000FF"/>
                </a:solidFill>
              </a:rPr>
              <a:t>getline</a:t>
            </a:r>
            <a:r>
              <a:rPr lang="en-US" sz="2400" b="1" dirty="0">
                <a:solidFill>
                  <a:srgbClr val="0000FF"/>
                </a:solidFill>
              </a:rPr>
              <a:t>(</a:t>
            </a:r>
            <a:r>
              <a:rPr lang="en-US" sz="2400" b="1" dirty="0" err="1">
                <a:solidFill>
                  <a:srgbClr val="0000FF"/>
                </a:solidFill>
              </a:rPr>
              <a:t>cin</a:t>
            </a:r>
            <a:r>
              <a:rPr lang="en-US" sz="2400" b="1" dirty="0">
                <a:solidFill>
                  <a:srgbClr val="0000FF"/>
                </a:solidFill>
              </a:rPr>
              <a:t>, S1);   </a:t>
            </a:r>
            <a:r>
              <a:rPr lang="en-US" sz="2400" b="1" dirty="0">
                <a:solidFill>
                  <a:schemeClr val="hlink"/>
                </a:solidFill>
              </a:rPr>
              <a:t>	</a:t>
            </a:r>
            <a:r>
              <a:rPr lang="en-US" sz="2400" b="1" dirty="0" smtClean="0">
                <a:solidFill>
                  <a:schemeClr val="hlink"/>
                </a:solidFill>
              </a:rPr>
              <a:t>	</a:t>
            </a:r>
            <a:r>
              <a:rPr lang="en-US" sz="2400" dirty="0" smtClean="0"/>
              <a:t>// </a:t>
            </a:r>
            <a:r>
              <a:rPr lang="en-US" sz="2400" dirty="0"/>
              <a:t>read one line from the </a:t>
            </a:r>
            <a:r>
              <a:rPr lang="en-US" sz="2400" dirty="0" smtClean="0"/>
              <a:t>keyboard</a:t>
            </a:r>
          </a:p>
          <a:p>
            <a:pPr marL="231775" indent="-231775">
              <a:lnSpc>
                <a:spcPct val="100000"/>
              </a:lnSpc>
              <a:spcBef>
                <a:spcPct val="0"/>
              </a:spcBef>
              <a:buFontTx/>
              <a:buNone/>
              <a:tabLst>
                <a:tab pos="231775" algn="l"/>
                <a:tab pos="465138" algn="l"/>
              </a:tabLst>
            </a:pPr>
            <a:r>
              <a:rPr lang="en-US" sz="2400" dirty="0" smtClean="0"/>
              <a:t>						// </a:t>
            </a:r>
            <a:r>
              <a:rPr lang="en-US" sz="2400" dirty="0"/>
              <a:t>into string S1</a:t>
            </a:r>
          </a:p>
          <a:p>
            <a:pPr marL="231775" indent="-231775">
              <a:lnSpc>
                <a:spcPct val="100000"/>
              </a:lnSpc>
              <a:spcBef>
                <a:spcPct val="0"/>
              </a:spcBef>
              <a:buFontTx/>
              <a:buNone/>
              <a:tabLst>
                <a:tab pos="231775" algn="l"/>
                <a:tab pos="465138" algn="l"/>
              </a:tabLst>
            </a:pPr>
            <a:r>
              <a:rPr lang="en-US" sz="2400" b="1" dirty="0" err="1">
                <a:solidFill>
                  <a:srgbClr val="0000FF"/>
                </a:solidFill>
              </a:rPr>
              <a:t>getline</a:t>
            </a:r>
            <a:r>
              <a:rPr lang="en-US" sz="2400" b="1" dirty="0">
                <a:solidFill>
                  <a:srgbClr val="0000FF"/>
                </a:solidFill>
              </a:rPr>
              <a:t>(</a:t>
            </a:r>
            <a:r>
              <a:rPr lang="en-US" sz="2400" b="1" dirty="0" err="1">
                <a:solidFill>
                  <a:srgbClr val="0000FF"/>
                </a:solidFill>
              </a:rPr>
              <a:t>cin</a:t>
            </a:r>
            <a:r>
              <a:rPr lang="en-US" sz="2400" b="1" dirty="0">
                <a:solidFill>
                  <a:srgbClr val="0000FF"/>
                </a:solidFill>
              </a:rPr>
              <a:t>, S1, ‘\n’);  </a:t>
            </a:r>
            <a:r>
              <a:rPr lang="en-US" sz="2400" b="1" dirty="0" smtClean="0">
                <a:solidFill>
                  <a:srgbClr val="0000FF"/>
                </a:solidFill>
              </a:rPr>
              <a:t>	</a:t>
            </a:r>
            <a:r>
              <a:rPr lang="en-US" sz="2400" dirty="0" smtClean="0"/>
              <a:t>// </a:t>
            </a:r>
            <a:r>
              <a:rPr lang="en-US" sz="2400" dirty="0"/>
              <a:t>same as line above</a:t>
            </a:r>
          </a:p>
          <a:p>
            <a:pPr marL="231775" indent="-231775">
              <a:lnSpc>
                <a:spcPct val="100000"/>
              </a:lnSpc>
              <a:spcBef>
                <a:spcPct val="0"/>
              </a:spcBef>
              <a:buFontTx/>
              <a:buNone/>
              <a:tabLst>
                <a:tab pos="231775" algn="l"/>
                <a:tab pos="465138" algn="l"/>
              </a:tabLst>
            </a:pPr>
            <a:r>
              <a:rPr lang="en-US" sz="2400" b="1" dirty="0" err="1" smtClean="0">
                <a:solidFill>
                  <a:srgbClr val="0000FF"/>
                </a:solidFill>
              </a:rPr>
              <a:t>getline</a:t>
            </a:r>
            <a:r>
              <a:rPr lang="en-US" sz="2400" b="1" dirty="0" smtClean="0">
                <a:solidFill>
                  <a:srgbClr val="0000FF"/>
                </a:solidFill>
              </a:rPr>
              <a:t>(</a:t>
            </a:r>
            <a:r>
              <a:rPr lang="en-US" sz="2400" b="1" dirty="0" err="1" smtClean="0">
                <a:solidFill>
                  <a:srgbClr val="0000FF"/>
                </a:solidFill>
              </a:rPr>
              <a:t>cin</a:t>
            </a:r>
            <a:r>
              <a:rPr lang="en-US" sz="2400" b="1" dirty="0" smtClean="0">
                <a:solidFill>
                  <a:srgbClr val="0000FF"/>
                </a:solidFill>
              </a:rPr>
              <a:t>, </a:t>
            </a:r>
            <a:r>
              <a:rPr lang="en-US" sz="2400" b="1" dirty="0">
                <a:solidFill>
                  <a:srgbClr val="0000FF"/>
                </a:solidFill>
              </a:rPr>
              <a:t>S2, ‘*’);</a:t>
            </a:r>
            <a:r>
              <a:rPr lang="en-US" sz="2400" b="1" dirty="0">
                <a:solidFill>
                  <a:schemeClr val="hlink"/>
                </a:solidFill>
              </a:rPr>
              <a:t>	</a:t>
            </a:r>
            <a:r>
              <a:rPr lang="en-US" sz="2400" b="1" dirty="0" smtClean="0">
                <a:solidFill>
                  <a:schemeClr val="hlink"/>
                </a:solidFill>
              </a:rPr>
              <a:t>	</a:t>
            </a:r>
            <a:r>
              <a:rPr lang="en-US" sz="2400" dirty="0" smtClean="0"/>
              <a:t>// </a:t>
            </a:r>
            <a:r>
              <a:rPr lang="en-US" sz="2400" dirty="0"/>
              <a:t>read </a:t>
            </a:r>
            <a:r>
              <a:rPr lang="en-US" sz="2400" dirty="0" smtClean="0"/>
              <a:t>characters until an </a:t>
            </a:r>
            <a:r>
              <a:rPr lang="en-US" sz="2400" dirty="0"/>
              <a:t>asterisk (*) </a:t>
            </a:r>
            <a:endParaRPr lang="en-US" sz="2400" dirty="0" smtClean="0"/>
          </a:p>
          <a:p>
            <a:pPr marL="231775" indent="-231775">
              <a:lnSpc>
                <a:spcPct val="100000"/>
              </a:lnSpc>
              <a:spcBef>
                <a:spcPct val="0"/>
              </a:spcBef>
              <a:buFontTx/>
              <a:buNone/>
              <a:tabLst>
                <a:tab pos="231775" algn="l"/>
                <a:tab pos="465138" algn="l"/>
              </a:tabLst>
            </a:pPr>
            <a:r>
              <a:rPr lang="en-US" sz="2400" dirty="0" smtClean="0"/>
              <a:t>						// is </a:t>
            </a:r>
            <a:r>
              <a:rPr lang="en-US" sz="2400" dirty="0"/>
              <a:t>encountered.</a:t>
            </a:r>
          </a:p>
          <a:p>
            <a:pPr marL="231775" indent="-231775">
              <a:lnSpc>
                <a:spcPct val="100000"/>
              </a:lnSpc>
              <a:spcBef>
                <a:spcPct val="0"/>
              </a:spcBef>
              <a:buFontTx/>
              <a:buNone/>
              <a:tabLst>
                <a:tab pos="231775" algn="l"/>
                <a:tab pos="465138" algn="l"/>
              </a:tabLst>
            </a:pPr>
            <a:r>
              <a:rPr lang="en-US" sz="2400" b="1" dirty="0" err="1">
                <a:solidFill>
                  <a:srgbClr val="0000FF"/>
                </a:solidFill>
              </a:rPr>
              <a:t>getline</a:t>
            </a:r>
            <a:r>
              <a:rPr lang="en-US" sz="2400" b="1" dirty="0">
                <a:solidFill>
                  <a:srgbClr val="0000FF"/>
                </a:solidFill>
              </a:rPr>
              <a:t>(</a:t>
            </a:r>
            <a:r>
              <a:rPr lang="en-US" sz="2400" b="1" dirty="0" err="1">
                <a:solidFill>
                  <a:srgbClr val="0000FF"/>
                </a:solidFill>
              </a:rPr>
              <a:t>cin</a:t>
            </a:r>
            <a:r>
              <a:rPr lang="en-US" sz="2400" b="1" dirty="0">
                <a:solidFill>
                  <a:srgbClr val="0000FF"/>
                </a:solidFill>
              </a:rPr>
              <a:t>, </a:t>
            </a:r>
            <a:r>
              <a:rPr lang="en-US" sz="2400" b="1" dirty="0" err="1">
                <a:solidFill>
                  <a:srgbClr val="0000FF"/>
                </a:solidFill>
              </a:rPr>
              <a:t>Full_Name</a:t>
            </a:r>
            <a:r>
              <a:rPr lang="en-US" sz="2400" b="1" dirty="0">
                <a:solidFill>
                  <a:srgbClr val="0000FF"/>
                </a:solidFill>
              </a:rPr>
              <a:t>);</a:t>
            </a:r>
            <a:r>
              <a:rPr lang="en-US" sz="2400" b="1" dirty="0">
                <a:solidFill>
                  <a:schemeClr val="hlink"/>
                </a:solidFill>
              </a:rPr>
              <a:t>	</a:t>
            </a:r>
            <a:r>
              <a:rPr lang="en-US" sz="2400" dirty="0"/>
              <a:t>// read full name from keyboard </a:t>
            </a:r>
            <a:endParaRPr lang="en-US" sz="2400" dirty="0" smtClean="0"/>
          </a:p>
          <a:p>
            <a:pPr marL="231775" indent="-231775">
              <a:lnSpc>
                <a:spcPct val="100000"/>
              </a:lnSpc>
              <a:spcBef>
                <a:spcPct val="0"/>
              </a:spcBef>
              <a:buFontTx/>
              <a:buNone/>
              <a:tabLst>
                <a:tab pos="231775" algn="l"/>
                <a:tab pos="465138" algn="l"/>
              </a:tabLst>
            </a:pPr>
            <a:r>
              <a:rPr lang="en-US" sz="2400" dirty="0" smtClean="0"/>
              <a:t>						// (</a:t>
            </a:r>
            <a:r>
              <a:rPr lang="en-US" sz="2400" dirty="0"/>
              <a:t>one line)</a:t>
            </a:r>
            <a:endParaRPr lang="en-US" sz="2400" b="1" dirty="0">
              <a:solidFill>
                <a:schemeClr val="hlink"/>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4"/>
          <p:cNvSpPr txBox="1">
            <a:spLocks noChangeArrowheads="1"/>
          </p:cNvSpPr>
          <p:nvPr/>
        </p:nvSpPr>
        <p:spPr bwMode="auto">
          <a:xfrm>
            <a:off x="0" y="44450"/>
            <a:ext cx="9144000" cy="5693866"/>
          </a:xfrm>
          <a:prstGeom prst="rect">
            <a:avLst/>
          </a:prstGeom>
          <a:noFill/>
          <a:ln w="12700">
            <a:noFill/>
            <a:miter lim="800000"/>
            <a:headEnd type="none" w="sm" len="sm"/>
            <a:tailEnd type="none" w="sm" len="sm"/>
          </a:ln>
        </p:spPr>
        <p:txBody>
          <a:bodyPr>
            <a:spAutoFit/>
          </a:bodyPr>
          <a:lstStyle/>
          <a:p>
            <a:pPr marL="231775" indent="-231775">
              <a:lnSpc>
                <a:spcPct val="100000"/>
              </a:lnSpc>
              <a:spcBef>
                <a:spcPct val="0"/>
              </a:spcBef>
              <a:buFontTx/>
              <a:buNone/>
              <a:tabLst>
                <a:tab pos="231775" algn="l"/>
                <a:tab pos="465138" algn="l"/>
              </a:tabLst>
              <a:defRPr/>
            </a:pPr>
            <a:r>
              <a:rPr lang="en-US" sz="2800" b="1" u="sng" dirty="0">
                <a:latin typeface="Times New Roman" charset="0"/>
              </a:rPr>
              <a:t>Using </a:t>
            </a:r>
            <a:r>
              <a:rPr lang="en-US" sz="2800" b="1" u="sng" dirty="0">
                <a:solidFill>
                  <a:srgbClr val="0000FF"/>
                </a:solidFill>
                <a:latin typeface="Times New Roman" charset="0"/>
              </a:rPr>
              <a:t>ignore</a:t>
            </a:r>
            <a:r>
              <a:rPr lang="en-US" sz="2800" b="1" u="sng" dirty="0">
                <a:latin typeface="Times New Roman" charset="0"/>
              </a:rPr>
              <a:t> with </a:t>
            </a:r>
            <a:r>
              <a:rPr lang="en-US" sz="2800" b="1" u="sng" dirty="0" err="1">
                <a:solidFill>
                  <a:srgbClr val="0000FF"/>
                </a:solidFill>
                <a:latin typeface="Times New Roman" charset="0"/>
              </a:rPr>
              <a:t>getline</a:t>
            </a:r>
            <a:endParaRPr lang="en-US" sz="2800" b="1" u="sng" dirty="0">
              <a:solidFill>
                <a:srgbClr val="0000FF"/>
              </a:solidFill>
              <a:latin typeface="Times New Roman" charset="0"/>
            </a:endParaRPr>
          </a:p>
          <a:p>
            <a:pPr marL="231775" indent="-231775">
              <a:lnSpc>
                <a:spcPct val="100000"/>
              </a:lnSpc>
              <a:spcBef>
                <a:spcPct val="0"/>
              </a:spcBef>
              <a:buFontTx/>
              <a:buChar char="•"/>
              <a:tabLst>
                <a:tab pos="231775" algn="l"/>
                <a:tab pos="465138" algn="l"/>
              </a:tabLst>
              <a:defRPr/>
            </a:pPr>
            <a:r>
              <a:rPr lang="en-US" sz="2400" dirty="0">
                <a:latin typeface="Times New Roman" charset="0"/>
              </a:rPr>
              <a:t>If a number (int, double, etc.) is read </a:t>
            </a:r>
            <a:r>
              <a:rPr lang="en-US" sz="2400" dirty="0" smtClean="0">
                <a:latin typeface="Times New Roman" charset="0"/>
              </a:rPr>
              <a:t>using </a:t>
            </a:r>
            <a:r>
              <a:rPr lang="en-US" sz="2400" b="1" dirty="0" smtClean="0">
                <a:solidFill>
                  <a:srgbClr val="0000FF"/>
                </a:solidFill>
                <a:latin typeface="Times New Roman" charset="0"/>
              </a:rPr>
              <a:t>cin</a:t>
            </a:r>
            <a:r>
              <a:rPr lang="en-US" sz="2400" dirty="0" smtClean="0">
                <a:latin typeface="Times New Roman" charset="0"/>
              </a:rPr>
              <a:t>, </a:t>
            </a:r>
            <a:r>
              <a:rPr lang="en-US" sz="2400" dirty="0">
                <a:latin typeface="Times New Roman" charset="0"/>
              </a:rPr>
              <a:t>there may still be a newline character (‘\n’) in the </a:t>
            </a:r>
            <a:r>
              <a:rPr lang="en-US" sz="2400" b="1" i="1" dirty="0">
                <a:solidFill>
                  <a:srgbClr val="FF0000"/>
                </a:solidFill>
                <a:latin typeface="Times New Roman" charset="0"/>
              </a:rPr>
              <a:t>input </a:t>
            </a:r>
            <a:r>
              <a:rPr lang="en-US" sz="2400" b="1" i="1" dirty="0" smtClean="0">
                <a:solidFill>
                  <a:srgbClr val="FF0000"/>
                </a:solidFill>
                <a:latin typeface="Times New Roman" charset="0"/>
              </a:rPr>
              <a:t>buffer</a:t>
            </a:r>
            <a:r>
              <a:rPr lang="en-US" sz="2400" dirty="0" smtClean="0">
                <a:latin typeface="Times New Roman" charset="0"/>
              </a:rPr>
              <a:t>.  </a:t>
            </a:r>
            <a:r>
              <a:rPr lang="en-US" sz="2400" dirty="0">
                <a:latin typeface="Times New Roman" charset="0"/>
              </a:rPr>
              <a:t>This may cause problems if </a:t>
            </a:r>
            <a:r>
              <a:rPr lang="en-US" sz="2400" b="1" dirty="0" err="1">
                <a:solidFill>
                  <a:srgbClr val="0000FF"/>
                </a:solidFill>
                <a:latin typeface="Times New Roman" charset="0"/>
              </a:rPr>
              <a:t>getline</a:t>
            </a:r>
            <a:r>
              <a:rPr lang="en-US" sz="2400" dirty="0">
                <a:latin typeface="Times New Roman" charset="0"/>
              </a:rPr>
              <a:t> is used directly after reading a number as </a:t>
            </a:r>
            <a:r>
              <a:rPr lang="en-US" sz="2400" b="1" dirty="0" err="1">
                <a:solidFill>
                  <a:srgbClr val="0000FF"/>
                </a:solidFill>
                <a:latin typeface="Times New Roman" charset="0"/>
              </a:rPr>
              <a:t>getline</a:t>
            </a:r>
            <a:r>
              <a:rPr lang="en-US" sz="2400" dirty="0">
                <a:latin typeface="Times New Roman" charset="0"/>
              </a:rPr>
              <a:t> may stop after reading the newline character.</a:t>
            </a:r>
          </a:p>
          <a:p>
            <a:pPr marL="231775" indent="-231775">
              <a:lnSpc>
                <a:spcPct val="100000"/>
              </a:lnSpc>
              <a:spcBef>
                <a:spcPct val="0"/>
              </a:spcBef>
              <a:buFontTx/>
              <a:buChar char="•"/>
              <a:tabLst>
                <a:tab pos="231775" algn="l"/>
                <a:tab pos="465138" algn="l"/>
              </a:tabLst>
              <a:defRPr/>
            </a:pPr>
            <a:r>
              <a:rPr lang="en-US" sz="2400" dirty="0">
                <a:latin typeface="Times New Roman" charset="0"/>
              </a:rPr>
              <a:t>One way to avoid this problem is to use the function </a:t>
            </a:r>
            <a:r>
              <a:rPr lang="en-US" sz="2400" b="1" dirty="0">
                <a:solidFill>
                  <a:srgbClr val="0000FF"/>
                </a:solidFill>
                <a:latin typeface="Times New Roman" charset="0"/>
              </a:rPr>
              <a:t>ignore</a:t>
            </a:r>
            <a:r>
              <a:rPr lang="en-US" sz="2400" dirty="0">
                <a:latin typeface="Times New Roman" charset="0"/>
              </a:rPr>
              <a:t>.</a:t>
            </a:r>
          </a:p>
          <a:p>
            <a:pPr marL="231775" indent="-231775">
              <a:lnSpc>
                <a:spcPct val="100000"/>
              </a:lnSpc>
              <a:spcBef>
                <a:spcPct val="0"/>
              </a:spcBef>
              <a:buFontTx/>
              <a:buChar char="•"/>
              <a:tabLst>
                <a:tab pos="231775" algn="l"/>
                <a:tab pos="465138" algn="l"/>
              </a:tabLst>
              <a:defRPr/>
            </a:pPr>
            <a:r>
              <a:rPr lang="en-US" sz="2400" u="sng" dirty="0">
                <a:latin typeface="Times New Roman" charset="0"/>
              </a:rPr>
              <a:t>Form</a:t>
            </a:r>
            <a:r>
              <a:rPr lang="en-US" sz="2400" dirty="0">
                <a:latin typeface="Times New Roman" charset="0"/>
              </a:rPr>
              <a:t>:  </a:t>
            </a:r>
            <a:r>
              <a:rPr lang="en-US" sz="2400" b="1" dirty="0">
                <a:solidFill>
                  <a:srgbClr val="0000FF"/>
                </a:solidFill>
                <a:latin typeface="Times New Roman" charset="0"/>
              </a:rPr>
              <a:t>ignore(</a:t>
            </a:r>
            <a:r>
              <a:rPr lang="en-US" sz="2400" b="1" dirty="0" err="1">
                <a:solidFill>
                  <a:srgbClr val="0000FF"/>
                </a:solidFill>
                <a:latin typeface="Times New Roman" charset="0"/>
              </a:rPr>
              <a:t>NumberOfCharacters</a:t>
            </a:r>
            <a:r>
              <a:rPr lang="en-US" sz="2400" b="1" dirty="0">
                <a:solidFill>
                  <a:srgbClr val="0000FF"/>
                </a:solidFill>
                <a:latin typeface="Times New Roman" charset="0"/>
              </a:rPr>
              <a:t>, ‘Terminator’)</a:t>
            </a:r>
          </a:p>
          <a:p>
            <a:pPr marL="231775" indent="-231775">
              <a:lnSpc>
                <a:spcPct val="100000"/>
              </a:lnSpc>
              <a:spcBef>
                <a:spcPct val="0"/>
              </a:spcBef>
              <a:buFontTx/>
              <a:buChar char="•"/>
              <a:tabLst>
                <a:tab pos="231775" algn="l"/>
                <a:tab pos="465138" algn="l"/>
              </a:tabLst>
              <a:defRPr/>
            </a:pPr>
            <a:r>
              <a:rPr lang="en-US" sz="2400" u="sng" dirty="0">
                <a:latin typeface="Times New Roman" charset="0"/>
              </a:rPr>
              <a:t>Typical usage</a:t>
            </a:r>
            <a:r>
              <a:rPr lang="en-US" sz="2400" dirty="0">
                <a:latin typeface="Times New Roman" charset="0"/>
              </a:rPr>
              <a:t>:  </a:t>
            </a:r>
            <a:r>
              <a:rPr lang="en-US" sz="2400" b="1" dirty="0" err="1">
                <a:solidFill>
                  <a:srgbClr val="0000FF"/>
                </a:solidFill>
                <a:latin typeface="Times New Roman" charset="0"/>
              </a:rPr>
              <a:t>cin.ignore</a:t>
            </a:r>
            <a:r>
              <a:rPr lang="en-US" sz="2400" b="1" dirty="0">
                <a:solidFill>
                  <a:srgbClr val="0000FF"/>
                </a:solidFill>
                <a:latin typeface="Times New Roman" charset="0"/>
              </a:rPr>
              <a:t>(</a:t>
            </a:r>
            <a:r>
              <a:rPr lang="en-US" sz="2400" b="1" dirty="0" err="1">
                <a:solidFill>
                  <a:srgbClr val="0000FF"/>
                </a:solidFill>
                <a:latin typeface="Times New Roman" charset="0"/>
              </a:rPr>
              <a:t>NumberOfCharacters</a:t>
            </a:r>
            <a:r>
              <a:rPr lang="en-US" sz="2400" b="1" dirty="0">
                <a:solidFill>
                  <a:srgbClr val="0000FF"/>
                </a:solidFill>
                <a:latin typeface="Times New Roman" charset="0"/>
              </a:rPr>
              <a:t>, ‘Terminator’)</a:t>
            </a:r>
          </a:p>
          <a:p>
            <a:pPr marL="688975" lvl="1" indent="-231775">
              <a:lnSpc>
                <a:spcPct val="100000"/>
              </a:lnSpc>
              <a:spcBef>
                <a:spcPct val="0"/>
              </a:spcBef>
              <a:buFont typeface="Arial" charset="0"/>
              <a:buNone/>
              <a:tabLst>
                <a:tab pos="231775" algn="l"/>
                <a:tab pos="465138" algn="l"/>
              </a:tabLst>
              <a:defRPr/>
            </a:pPr>
            <a:r>
              <a:rPr lang="en-US" sz="2400" dirty="0">
                <a:latin typeface="Times New Roman" charset="0"/>
              </a:rPr>
              <a:t>where</a:t>
            </a:r>
          </a:p>
          <a:p>
            <a:pPr marL="688975" lvl="1" indent="-231775">
              <a:lnSpc>
                <a:spcPct val="100000"/>
              </a:lnSpc>
              <a:spcBef>
                <a:spcPct val="0"/>
              </a:spcBef>
              <a:buFont typeface="Courier New" pitchFamily="49" charset="0"/>
              <a:buChar char="o"/>
              <a:tabLst>
                <a:tab pos="231775" algn="l"/>
                <a:tab pos="465138" algn="l"/>
              </a:tabLst>
              <a:defRPr/>
            </a:pPr>
            <a:r>
              <a:rPr lang="en-US" sz="2400" b="1" dirty="0" err="1">
                <a:solidFill>
                  <a:srgbClr val="0000FF"/>
                </a:solidFill>
                <a:latin typeface="Times New Roman" charset="0"/>
              </a:rPr>
              <a:t>NumberOfCharacters</a:t>
            </a:r>
            <a:r>
              <a:rPr lang="en-US" sz="2400" dirty="0">
                <a:latin typeface="Times New Roman" charset="0"/>
              </a:rPr>
              <a:t> = max number of characters to ignore before encountering terminator</a:t>
            </a:r>
          </a:p>
          <a:p>
            <a:pPr marL="688975" lvl="1" indent="-231775">
              <a:lnSpc>
                <a:spcPct val="100000"/>
              </a:lnSpc>
              <a:spcBef>
                <a:spcPct val="0"/>
              </a:spcBef>
              <a:buFont typeface="Courier New" pitchFamily="49" charset="0"/>
              <a:buChar char="o"/>
              <a:tabLst>
                <a:tab pos="231775" algn="l"/>
                <a:tab pos="465138" algn="l"/>
              </a:tabLst>
              <a:defRPr/>
            </a:pPr>
            <a:r>
              <a:rPr lang="en-US" sz="2400" b="1" dirty="0">
                <a:solidFill>
                  <a:srgbClr val="0000FF"/>
                </a:solidFill>
                <a:latin typeface="Times New Roman" charset="0"/>
              </a:rPr>
              <a:t>Terminator</a:t>
            </a:r>
            <a:r>
              <a:rPr lang="en-US" sz="2400" dirty="0">
                <a:latin typeface="Times New Roman" charset="0"/>
              </a:rPr>
              <a:t> = Final character to ignore</a:t>
            </a:r>
          </a:p>
          <a:p>
            <a:pPr marL="231775" indent="-231775">
              <a:lnSpc>
                <a:spcPct val="100000"/>
              </a:lnSpc>
              <a:spcBef>
                <a:spcPct val="0"/>
              </a:spcBef>
              <a:buFontTx/>
              <a:buChar char="•"/>
              <a:tabLst>
                <a:tab pos="231775" algn="l"/>
                <a:tab pos="465138" algn="l"/>
              </a:tabLst>
              <a:defRPr/>
            </a:pPr>
            <a:r>
              <a:rPr lang="en-US" sz="2400" u="sng" dirty="0" smtClean="0">
                <a:latin typeface="Times New Roman" charset="0"/>
              </a:rPr>
              <a:t>Example</a:t>
            </a:r>
            <a:r>
              <a:rPr lang="en-US" sz="2400" dirty="0" smtClean="0">
                <a:latin typeface="Times New Roman" charset="0"/>
              </a:rPr>
              <a:t>:</a:t>
            </a:r>
            <a:endParaRPr lang="en-US" sz="2400" dirty="0">
              <a:latin typeface="Times New Roman" charset="0"/>
            </a:endParaRPr>
          </a:p>
          <a:p>
            <a:pPr marL="508000" lvl="1" indent="-50800">
              <a:lnSpc>
                <a:spcPct val="100000"/>
              </a:lnSpc>
              <a:spcBef>
                <a:spcPct val="0"/>
              </a:spcBef>
              <a:buFont typeface="Arial" charset="0"/>
              <a:buNone/>
              <a:tabLst>
                <a:tab pos="231775" algn="l"/>
                <a:tab pos="465138" algn="l"/>
              </a:tabLst>
              <a:defRPr/>
            </a:pPr>
            <a:r>
              <a:rPr lang="en-US" sz="2400" b="1" dirty="0" err="1">
                <a:solidFill>
                  <a:srgbClr val="0000FF"/>
                </a:solidFill>
                <a:latin typeface="Times New Roman" charset="0"/>
              </a:rPr>
              <a:t>cin.ignore</a:t>
            </a:r>
            <a:r>
              <a:rPr lang="en-US" sz="2400" b="1" dirty="0">
                <a:solidFill>
                  <a:srgbClr val="0000FF"/>
                </a:solidFill>
                <a:latin typeface="Times New Roman" charset="0"/>
              </a:rPr>
              <a:t>(100,’\n’);</a:t>
            </a:r>
            <a:r>
              <a:rPr lang="en-US" sz="2400" dirty="0">
                <a:latin typeface="Times New Roman" charset="0"/>
              </a:rPr>
              <a:t>	// ignore up to 100 characters from the </a:t>
            </a:r>
          </a:p>
          <a:p>
            <a:pPr marL="508000" lvl="1" indent="-50800">
              <a:lnSpc>
                <a:spcPct val="100000"/>
              </a:lnSpc>
              <a:spcBef>
                <a:spcPct val="0"/>
              </a:spcBef>
              <a:buFont typeface="Arial" charset="0"/>
              <a:buNone/>
              <a:tabLst>
                <a:tab pos="231775" algn="l"/>
                <a:tab pos="465138" algn="l"/>
              </a:tabLst>
              <a:defRPr/>
            </a:pPr>
            <a:r>
              <a:rPr lang="en-US" sz="2400" dirty="0">
                <a:latin typeface="Times New Roman" charset="0"/>
              </a:rPr>
              <a:t>			// keyboard and stop after first ‘\n’ </a:t>
            </a:r>
            <a:r>
              <a:rPr lang="en-US" sz="2400" dirty="0" smtClean="0">
                <a:latin typeface="Times New Roman" charset="0"/>
              </a:rPr>
              <a:t>encountered</a:t>
            </a:r>
            <a:endParaRPr lang="en-US" sz="2400" dirty="0">
              <a:latin typeface="Times New Roman" charset="0"/>
            </a:endParaRPr>
          </a:p>
        </p:txBody>
      </p:sp>
      <p:sp>
        <p:nvSpPr>
          <p:cNvPr id="2" name="Rectangle 1"/>
          <p:cNvSpPr/>
          <p:nvPr/>
        </p:nvSpPr>
        <p:spPr>
          <a:xfrm>
            <a:off x="752473" y="5915709"/>
            <a:ext cx="7534277" cy="830997"/>
          </a:xfrm>
          <a:prstGeom prst="rect">
            <a:avLst/>
          </a:prstGeom>
          <a:ln w="28575">
            <a:solidFill>
              <a:srgbClr val="FF0000"/>
            </a:solidFill>
          </a:ln>
        </p:spPr>
        <p:txBody>
          <a:bodyPr wrap="square">
            <a:spAutoFit/>
          </a:bodyPr>
          <a:lstStyle/>
          <a:p>
            <a:r>
              <a:rPr lang="en-US" sz="2400" b="1" i="1" u="sng" dirty="0" smtClean="0">
                <a:solidFill>
                  <a:srgbClr val="FF0000"/>
                </a:solidFill>
                <a:latin typeface="Times New Roman" charset="0"/>
              </a:rPr>
              <a:t>Key Point</a:t>
            </a:r>
            <a:r>
              <a:rPr lang="en-US" sz="2400" b="1" i="1" dirty="0" smtClean="0">
                <a:solidFill>
                  <a:srgbClr val="FF0000"/>
                </a:solidFill>
                <a:latin typeface="Times New Roman" charset="0"/>
              </a:rPr>
              <a:t>:  Use </a:t>
            </a:r>
            <a:r>
              <a:rPr lang="en-US" sz="2400" b="1" i="1" dirty="0" err="1" smtClean="0">
                <a:solidFill>
                  <a:srgbClr val="FF0000"/>
                </a:solidFill>
                <a:latin typeface="Times New Roman" charset="0"/>
              </a:rPr>
              <a:t>cin.ignore</a:t>
            </a:r>
            <a:r>
              <a:rPr lang="en-US" sz="2400" b="1" i="1" dirty="0" smtClean="0">
                <a:solidFill>
                  <a:srgbClr val="FF0000"/>
                </a:solidFill>
                <a:latin typeface="Times New Roman" charset="0"/>
              </a:rPr>
              <a:t>( ) when you read inputs using cin and then you switch to reading inputs using </a:t>
            </a:r>
            <a:r>
              <a:rPr lang="en-US" sz="2400" b="1" i="1" dirty="0" err="1" smtClean="0">
                <a:solidFill>
                  <a:srgbClr val="FF0000"/>
                </a:solidFill>
                <a:latin typeface="Times New Roman" charset="0"/>
              </a:rPr>
              <a:t>getline</a:t>
            </a:r>
            <a:r>
              <a:rPr lang="en-US" sz="2400" b="1" i="1" dirty="0" smtClean="0">
                <a:solidFill>
                  <a:srgbClr val="FF0000"/>
                </a:solidFill>
                <a:latin typeface="Times New Roman" charset="0"/>
              </a:rPr>
              <a:t>.</a:t>
            </a:r>
            <a:endParaRPr lang="en-US" sz="2400" b="1" i="1" dirty="0">
              <a:solidFill>
                <a:srgbClr val="FF0000"/>
              </a:solidFill>
            </a:endParaRPr>
          </a:p>
        </p:txBody>
      </p:sp>
    </p:spTree>
    <p:extLst>
      <p:ext uri="{BB962C8B-B14F-4D97-AF65-F5344CB8AC3E}">
        <p14:creationId xmlns:p14="http://schemas.microsoft.com/office/powerpoint/2010/main" val="98553865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txBox="1">
            <a:spLocks noGrp="1"/>
          </p:cNvSpPr>
          <p:nvPr/>
        </p:nvSpPr>
        <p:spPr>
          <a:xfrm>
            <a:off x="7010400" y="6492875"/>
            <a:ext cx="2133600" cy="365125"/>
          </a:xfrm>
          <a:prstGeom prst="rect">
            <a:avLst/>
          </a:prstGeom>
          <a:noFill/>
        </p:spPr>
        <p:txBody>
          <a:bodyPr anchor="ctr"/>
          <a:lstStyle/>
          <a:p>
            <a:pPr algn="r">
              <a:lnSpc>
                <a:spcPct val="100000"/>
              </a:lnSpc>
              <a:spcBef>
                <a:spcPct val="0"/>
              </a:spcBef>
              <a:buFontTx/>
              <a:buNone/>
              <a:defRPr/>
            </a:pPr>
            <a:fld id="{C23EAA79-1924-42FE-A1AC-1E5FA993D484}" type="slidenum">
              <a:rPr lang="en-US" sz="1200">
                <a:solidFill>
                  <a:schemeClr val="tx1">
                    <a:tint val="75000"/>
                  </a:schemeClr>
                </a:solidFill>
                <a:latin typeface="Times New Roman" charset="0"/>
              </a:rPr>
              <a:pPr algn="r">
                <a:lnSpc>
                  <a:spcPct val="100000"/>
                </a:lnSpc>
                <a:spcBef>
                  <a:spcPct val="0"/>
                </a:spcBef>
                <a:buFontTx/>
                <a:buNone/>
                <a:defRPr/>
              </a:pPr>
              <a:t>26</a:t>
            </a:fld>
            <a:endParaRPr lang="en-US" sz="1200" dirty="0">
              <a:solidFill>
                <a:schemeClr val="tx1">
                  <a:tint val="75000"/>
                </a:schemeClr>
              </a:solidFill>
              <a:latin typeface="Times New Roman" charset="0"/>
            </a:endParaRPr>
          </a:p>
        </p:txBody>
      </p:sp>
      <p:sp>
        <p:nvSpPr>
          <p:cNvPr id="32771" name="Text Box 4"/>
          <p:cNvSpPr txBox="1">
            <a:spLocks noChangeArrowheads="1"/>
          </p:cNvSpPr>
          <p:nvPr/>
        </p:nvSpPr>
        <p:spPr bwMode="auto">
          <a:xfrm>
            <a:off x="0" y="44450"/>
            <a:ext cx="9144000" cy="6801862"/>
          </a:xfrm>
          <a:prstGeom prst="rect">
            <a:avLst/>
          </a:prstGeom>
          <a:noFill/>
          <a:ln w="12700">
            <a:noFill/>
            <a:miter lim="800000"/>
            <a:headEnd type="none" w="sm" len="sm"/>
            <a:tailEnd type="none" w="sm" len="sm"/>
          </a:ln>
        </p:spPr>
        <p:txBody>
          <a:bodyPr>
            <a:spAutoFit/>
          </a:bodyPr>
          <a:lstStyle/>
          <a:p>
            <a:pPr marL="231775" indent="-231775">
              <a:lnSpc>
                <a:spcPct val="100000"/>
              </a:lnSpc>
              <a:spcBef>
                <a:spcPct val="0"/>
              </a:spcBef>
              <a:buFontTx/>
              <a:buNone/>
              <a:tabLst>
                <a:tab pos="347663" algn="l"/>
                <a:tab pos="465138" algn="l"/>
              </a:tabLst>
            </a:pPr>
            <a:r>
              <a:rPr lang="en-US" sz="2800" b="1" u="sng" dirty="0">
                <a:solidFill>
                  <a:srgbClr val="0000FF"/>
                </a:solidFill>
              </a:rPr>
              <a:t>Class </a:t>
            </a:r>
            <a:r>
              <a:rPr lang="en-US" sz="2800" b="1" u="sng" dirty="0" smtClean="0">
                <a:solidFill>
                  <a:srgbClr val="0000FF"/>
                </a:solidFill>
              </a:rPr>
              <a:t>example</a:t>
            </a:r>
            <a:endParaRPr lang="en-US" sz="2800" b="1" u="sng" dirty="0">
              <a:solidFill>
                <a:srgbClr val="0000FF"/>
              </a:solidFill>
            </a:endParaRPr>
          </a:p>
          <a:p>
            <a:pPr marL="231775" indent="-231775">
              <a:lnSpc>
                <a:spcPct val="100000"/>
              </a:lnSpc>
              <a:spcBef>
                <a:spcPct val="0"/>
              </a:spcBef>
              <a:buFontTx/>
              <a:buNone/>
              <a:tabLst>
                <a:tab pos="347663" algn="l"/>
                <a:tab pos="465138" algn="l"/>
              </a:tabLst>
            </a:pPr>
            <a:r>
              <a:rPr lang="en-US" sz="2400" dirty="0"/>
              <a:t>Try </a:t>
            </a:r>
            <a:r>
              <a:rPr lang="en-US" sz="2400" dirty="0" smtClean="0"/>
              <a:t>the </a:t>
            </a:r>
            <a:r>
              <a:rPr lang="en-US" sz="2400" dirty="0"/>
              <a:t>following </a:t>
            </a:r>
            <a:r>
              <a:rPr lang="en-US" sz="2400" dirty="0" smtClean="0"/>
              <a:t>example </a:t>
            </a:r>
            <a:r>
              <a:rPr lang="en-US" sz="2400" dirty="0"/>
              <a:t>in </a:t>
            </a:r>
            <a:r>
              <a:rPr lang="en-US" sz="2400" dirty="0" smtClean="0"/>
              <a:t>class:</a:t>
            </a:r>
            <a:endParaRPr lang="en-US" sz="2400" dirty="0"/>
          </a:p>
          <a:p>
            <a:pPr marL="231775" indent="-231775">
              <a:lnSpc>
                <a:spcPct val="100000"/>
              </a:lnSpc>
              <a:spcBef>
                <a:spcPct val="0"/>
              </a:spcBef>
              <a:buFontTx/>
              <a:buChar char="•"/>
              <a:tabLst>
                <a:tab pos="347663" algn="l"/>
                <a:tab pos="465138" algn="l"/>
              </a:tabLst>
            </a:pPr>
            <a:r>
              <a:rPr lang="en-US" sz="2400" dirty="0" smtClean="0"/>
              <a:t>Define strings for first, middle, and last name.</a:t>
            </a:r>
          </a:p>
          <a:p>
            <a:pPr marL="231775" indent="-231775">
              <a:lnSpc>
                <a:spcPct val="100000"/>
              </a:lnSpc>
              <a:spcBef>
                <a:spcPct val="0"/>
              </a:spcBef>
              <a:buFontTx/>
              <a:buChar char="•"/>
              <a:tabLst>
                <a:tab pos="347663" algn="l"/>
                <a:tab pos="465138" algn="l"/>
              </a:tabLst>
            </a:pPr>
            <a:r>
              <a:rPr lang="en-US" sz="2400" dirty="0" smtClean="0"/>
              <a:t>Prompt the user to enter the names separately and read them using </a:t>
            </a:r>
            <a:r>
              <a:rPr lang="en-US" sz="2400" b="1" i="1" dirty="0" err="1" smtClean="0">
                <a:solidFill>
                  <a:srgbClr val="0000FF"/>
                </a:solidFill>
              </a:rPr>
              <a:t>cin</a:t>
            </a:r>
            <a:r>
              <a:rPr lang="en-US" sz="2400" dirty="0" smtClean="0"/>
              <a:t>.</a:t>
            </a:r>
          </a:p>
          <a:p>
            <a:pPr marL="231775" indent="-231775">
              <a:lnSpc>
                <a:spcPct val="100000"/>
              </a:lnSpc>
              <a:spcBef>
                <a:spcPct val="0"/>
              </a:spcBef>
              <a:buFontTx/>
              <a:buChar char="•"/>
              <a:tabLst>
                <a:tab pos="347663" algn="l"/>
                <a:tab pos="465138" algn="l"/>
              </a:tabLst>
            </a:pPr>
            <a:r>
              <a:rPr lang="en-US" sz="2400" dirty="0" smtClean="0"/>
              <a:t>Define a string for full name</a:t>
            </a:r>
          </a:p>
          <a:p>
            <a:pPr marL="231775" indent="-231775">
              <a:lnSpc>
                <a:spcPct val="100000"/>
              </a:lnSpc>
              <a:spcBef>
                <a:spcPct val="0"/>
              </a:spcBef>
              <a:buFontTx/>
              <a:buChar char="•"/>
              <a:tabLst>
                <a:tab pos="347663" algn="l"/>
                <a:tab pos="465138" algn="l"/>
              </a:tabLst>
            </a:pPr>
            <a:r>
              <a:rPr lang="en-US" sz="2400" dirty="0" smtClean="0"/>
              <a:t>Form the full name in the form Last, First </a:t>
            </a:r>
            <a:r>
              <a:rPr lang="en-US" sz="2400" dirty="0" err="1" smtClean="0"/>
              <a:t>MiddleInitial</a:t>
            </a:r>
            <a:r>
              <a:rPr lang="en-US" sz="2400" dirty="0" smtClean="0"/>
              <a:t>. using concatenation.</a:t>
            </a:r>
          </a:p>
          <a:p>
            <a:pPr marL="231775" indent="-231775">
              <a:lnSpc>
                <a:spcPct val="100000"/>
              </a:lnSpc>
              <a:spcBef>
                <a:spcPct val="0"/>
              </a:spcBef>
              <a:buFontTx/>
              <a:buChar char="•"/>
              <a:tabLst>
                <a:tab pos="347663" algn="l"/>
                <a:tab pos="465138" algn="l"/>
              </a:tabLst>
            </a:pPr>
            <a:r>
              <a:rPr lang="en-US" sz="2400" dirty="0" smtClean="0"/>
              <a:t>Define another string for full name (Full_Name2, perhaps).</a:t>
            </a:r>
          </a:p>
          <a:p>
            <a:pPr marL="231775" indent="-231775">
              <a:lnSpc>
                <a:spcPct val="100000"/>
              </a:lnSpc>
              <a:spcBef>
                <a:spcPct val="0"/>
              </a:spcBef>
              <a:buFontTx/>
              <a:buChar char="•"/>
              <a:tabLst>
                <a:tab pos="347663" algn="l"/>
                <a:tab pos="465138" algn="l"/>
              </a:tabLst>
            </a:pPr>
            <a:r>
              <a:rPr lang="en-US" sz="2400" dirty="0" smtClean="0"/>
              <a:t>Prompt the user to enter their full name (First Middle Last) and read it using </a:t>
            </a:r>
            <a:r>
              <a:rPr lang="en-US" sz="2400" b="1" i="1" dirty="0" err="1" smtClean="0">
                <a:solidFill>
                  <a:srgbClr val="0000FF"/>
                </a:solidFill>
              </a:rPr>
              <a:t>getline</a:t>
            </a:r>
            <a:r>
              <a:rPr lang="en-US" sz="2400" b="1" i="1" dirty="0" smtClean="0">
                <a:solidFill>
                  <a:srgbClr val="0000FF"/>
                </a:solidFill>
              </a:rPr>
              <a:t>( )</a:t>
            </a:r>
            <a:r>
              <a:rPr lang="en-US" sz="2400" dirty="0" smtClean="0"/>
              <a:t>.</a:t>
            </a:r>
          </a:p>
          <a:p>
            <a:pPr marL="231775" indent="-231775">
              <a:lnSpc>
                <a:spcPct val="100000"/>
              </a:lnSpc>
              <a:spcBef>
                <a:spcPct val="0"/>
              </a:spcBef>
              <a:buFontTx/>
              <a:buChar char="•"/>
              <a:tabLst>
                <a:tab pos="347663" algn="l"/>
                <a:tab pos="465138" algn="l"/>
              </a:tabLst>
            </a:pPr>
            <a:r>
              <a:rPr lang="en-US" sz="2400" dirty="0" smtClean="0"/>
              <a:t>Recall that when </a:t>
            </a:r>
            <a:r>
              <a:rPr lang="en-US" sz="2400" b="1" i="1" dirty="0" err="1" smtClean="0">
                <a:solidFill>
                  <a:srgbClr val="0000FF"/>
                </a:solidFill>
              </a:rPr>
              <a:t>getline</a:t>
            </a:r>
            <a:r>
              <a:rPr lang="en-US" sz="2400" b="1" i="1" dirty="0" smtClean="0">
                <a:solidFill>
                  <a:srgbClr val="0000FF"/>
                </a:solidFill>
              </a:rPr>
              <a:t>( ) </a:t>
            </a:r>
            <a:r>
              <a:rPr lang="en-US" sz="2400" dirty="0" smtClean="0"/>
              <a:t>is used after using cin, there is an extra \n left in the buffer.  </a:t>
            </a:r>
            <a:r>
              <a:rPr lang="en-US" sz="2400" b="1" i="1" dirty="0" err="1">
                <a:solidFill>
                  <a:srgbClr val="0000FF"/>
                </a:solidFill>
              </a:rPr>
              <a:t>c</a:t>
            </a:r>
            <a:r>
              <a:rPr lang="en-US" sz="2400" b="1" i="1" dirty="0" err="1" smtClean="0">
                <a:solidFill>
                  <a:srgbClr val="0000FF"/>
                </a:solidFill>
              </a:rPr>
              <a:t>in.ignore</a:t>
            </a:r>
            <a:r>
              <a:rPr lang="en-US" sz="2400" b="1" i="1" dirty="0" smtClean="0">
                <a:solidFill>
                  <a:srgbClr val="0000FF"/>
                </a:solidFill>
              </a:rPr>
              <a:t>(100,’\n’) </a:t>
            </a:r>
            <a:r>
              <a:rPr lang="en-US" sz="2400" dirty="0" smtClean="0"/>
              <a:t>can be used to ignore it.</a:t>
            </a:r>
          </a:p>
          <a:p>
            <a:pPr marL="231775" indent="-231775">
              <a:lnSpc>
                <a:spcPct val="100000"/>
              </a:lnSpc>
              <a:spcBef>
                <a:spcPct val="0"/>
              </a:spcBef>
              <a:buFontTx/>
              <a:buChar char="•"/>
              <a:tabLst>
                <a:tab pos="347663" algn="l"/>
                <a:tab pos="465138" algn="l"/>
              </a:tabLst>
            </a:pPr>
            <a:r>
              <a:rPr lang="en-US" sz="2400" dirty="0" smtClean="0"/>
              <a:t>Find the length of each full name.</a:t>
            </a:r>
          </a:p>
          <a:p>
            <a:pPr marL="231775" indent="-231775">
              <a:lnSpc>
                <a:spcPct val="100000"/>
              </a:lnSpc>
              <a:spcBef>
                <a:spcPct val="0"/>
              </a:spcBef>
              <a:buFontTx/>
              <a:buChar char="•"/>
              <a:tabLst>
                <a:tab pos="347663" algn="l"/>
                <a:tab pos="465138" algn="l"/>
              </a:tabLst>
            </a:pPr>
            <a:r>
              <a:rPr lang="en-US" sz="2400" dirty="0" smtClean="0"/>
              <a:t>Display the initials.</a:t>
            </a:r>
          </a:p>
          <a:p>
            <a:pPr marL="231775" indent="-231775">
              <a:buFontTx/>
              <a:buChar char="•"/>
              <a:tabLst>
                <a:tab pos="347663" algn="l"/>
                <a:tab pos="465138" algn="l"/>
              </a:tabLst>
            </a:pPr>
            <a:r>
              <a:rPr lang="en-US" sz="2400" dirty="0" smtClean="0"/>
              <a:t>Display all strings.</a:t>
            </a:r>
          </a:p>
          <a:p>
            <a:pPr marL="231775" indent="-231775">
              <a:lnSpc>
                <a:spcPct val="100000"/>
              </a:lnSpc>
              <a:spcBef>
                <a:spcPct val="0"/>
              </a:spcBef>
              <a:buFontTx/>
              <a:buChar char="•"/>
              <a:tabLst>
                <a:tab pos="347663" algn="l"/>
                <a:tab pos="465138" algn="l"/>
              </a:tabLst>
            </a:pPr>
            <a:endParaRPr lang="en-US" sz="2400"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111F79-0648-4F11-9FFF-10295BE0ACF7}" type="slidenum">
              <a:rPr lang="en-US" smtClean="0"/>
              <a:pPr eaLnBrk="1" hangingPunct="1"/>
              <a:t>27</a:t>
            </a:fld>
            <a:endParaRPr lang="en-US" smtClean="0"/>
          </a:p>
        </p:txBody>
      </p:sp>
      <p:sp>
        <p:nvSpPr>
          <p:cNvPr id="36867" name="Rectangle 2"/>
          <p:cNvSpPr>
            <a:spLocks noGrp="1" noChangeArrowheads="1"/>
          </p:cNvSpPr>
          <p:nvPr>
            <p:ph type="title"/>
          </p:nvPr>
        </p:nvSpPr>
        <p:spPr>
          <a:xfrm>
            <a:off x="0" y="0"/>
            <a:ext cx="8229600" cy="601663"/>
          </a:xfrm>
        </p:spPr>
        <p:txBody>
          <a:bodyPr/>
          <a:lstStyle/>
          <a:p>
            <a:pPr algn="l" eaLnBrk="1" hangingPunct="1"/>
            <a:r>
              <a:rPr lang="en-US" sz="2800" b="1" u="sng" dirty="0" smtClean="0">
                <a:solidFill>
                  <a:srgbClr val="0000FF"/>
                </a:solidFill>
              </a:rPr>
              <a:t>Formatting Output </a:t>
            </a:r>
          </a:p>
        </p:txBody>
      </p:sp>
      <p:sp>
        <p:nvSpPr>
          <p:cNvPr id="36868" name="Rectangle 3"/>
          <p:cNvSpPr>
            <a:spLocks noGrp="1" noChangeArrowheads="1"/>
          </p:cNvSpPr>
          <p:nvPr>
            <p:ph type="body" idx="1"/>
          </p:nvPr>
        </p:nvSpPr>
        <p:spPr>
          <a:xfrm>
            <a:off x="0" y="495300"/>
            <a:ext cx="9144000" cy="3340100"/>
          </a:xfrm>
        </p:spPr>
        <p:txBody>
          <a:bodyPr/>
          <a:lstStyle/>
          <a:p>
            <a:pPr eaLnBrk="1" hangingPunct="1"/>
            <a:r>
              <a:rPr lang="en-US" sz="2400" dirty="0" smtClean="0">
                <a:latin typeface="Times New Roman" pitchFamily="18" charset="0"/>
                <a:cs typeface="Times New Roman" pitchFamily="18" charset="0"/>
              </a:rPr>
              <a:t>Output values are formatted in C++ by inserting </a:t>
            </a:r>
            <a:r>
              <a:rPr lang="en-US" sz="2400" b="1" i="1" u="sng" dirty="0" smtClean="0">
                <a:solidFill>
                  <a:srgbClr val="FF0000"/>
                </a:solidFill>
                <a:latin typeface="Times New Roman" pitchFamily="18" charset="0"/>
                <a:cs typeface="Times New Roman" pitchFamily="18" charset="0"/>
              </a:rPr>
              <a:t>I/O manipulators </a:t>
            </a:r>
            <a:r>
              <a:rPr lang="en-US" sz="2400" b="1"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into </a:t>
            </a:r>
            <a:r>
              <a:rPr lang="en-US" sz="2400" b="1" dirty="0" err="1" smtClean="0">
                <a:solidFill>
                  <a:srgbClr val="0000FF"/>
                </a:solidFill>
                <a:latin typeface="Times New Roman" pitchFamily="18" charset="0"/>
                <a:cs typeface="Times New Roman" pitchFamily="18" charset="0"/>
              </a:rPr>
              <a:t>cout</a:t>
            </a:r>
            <a:r>
              <a:rPr lang="en-US" sz="2400" dirty="0" smtClean="0">
                <a:latin typeface="Times New Roman" pitchFamily="18" charset="0"/>
                <a:cs typeface="Times New Roman" pitchFamily="18" charset="0"/>
              </a:rPr>
              <a:t> statements for printing</a:t>
            </a:r>
          </a:p>
          <a:p>
            <a:pPr eaLnBrk="1" hangingPunct="1"/>
            <a:endParaRPr lang="en-US" sz="2400" dirty="0" smtClean="0">
              <a:latin typeface="Times New Roman" pitchFamily="18" charset="0"/>
              <a:cs typeface="Times New Roman" pitchFamily="18" charset="0"/>
            </a:endParaRPr>
          </a:p>
          <a:p>
            <a:pPr eaLnBrk="1" hangingPunct="1">
              <a:buFontTx/>
              <a:buNone/>
            </a:pPr>
            <a:endParaRPr lang="en-US" sz="2400" dirty="0" smtClean="0">
              <a:latin typeface="Times New Roman" pitchFamily="18" charset="0"/>
              <a:cs typeface="Times New Roman" pitchFamily="18" charset="0"/>
            </a:endParaRPr>
          </a:p>
          <a:p>
            <a:pPr eaLnBrk="1" hangingPunct="1"/>
            <a:r>
              <a:rPr lang="en-US" sz="2400" u="sng" dirty="0" smtClean="0">
                <a:latin typeface="Times New Roman" pitchFamily="18" charset="0"/>
                <a:cs typeface="Times New Roman" pitchFamily="18" charset="0"/>
              </a:rPr>
              <a:t>Example</a:t>
            </a:r>
            <a:r>
              <a:rPr lang="en-US" sz="2400" dirty="0" smtClean="0">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cout</a:t>
            </a:r>
            <a:r>
              <a:rPr lang="en-US" sz="2400" b="1" dirty="0" smtClean="0">
                <a:solidFill>
                  <a:srgbClr val="0000FF"/>
                </a:solidFill>
                <a:latin typeface="Times New Roman" pitchFamily="18" charset="0"/>
                <a:cs typeface="Times New Roman" pitchFamily="18" charset="0"/>
              </a:rPr>
              <a:t> &lt;&lt; </a:t>
            </a:r>
            <a:r>
              <a:rPr lang="en-US" sz="2400" b="1" dirty="0" err="1" smtClean="0">
                <a:solidFill>
                  <a:srgbClr val="0000FF"/>
                </a:solidFill>
                <a:latin typeface="Times New Roman" pitchFamily="18" charset="0"/>
                <a:cs typeface="Times New Roman" pitchFamily="18" charset="0"/>
              </a:rPr>
              <a:t>setprecision</a:t>
            </a:r>
            <a:r>
              <a:rPr lang="en-US" sz="2400" b="1" dirty="0" smtClean="0">
                <a:solidFill>
                  <a:srgbClr val="0000FF"/>
                </a:solidFill>
                <a:latin typeface="Times New Roman" pitchFamily="18" charset="0"/>
                <a:cs typeface="Times New Roman" pitchFamily="18" charset="0"/>
              </a:rPr>
              <a:t>(6) &lt;&lt; x  &lt;&lt; y;</a:t>
            </a:r>
          </a:p>
          <a:p>
            <a:pPr eaLnBrk="1" hangingPunct="1"/>
            <a:r>
              <a:rPr lang="en-US" sz="2400" dirty="0" smtClean="0">
                <a:latin typeface="Times New Roman" pitchFamily="18" charset="0"/>
                <a:cs typeface="Times New Roman" pitchFamily="18" charset="0"/>
              </a:rPr>
              <a:t>Usually affects all outputs from that point on (no need to include in every </a:t>
            </a:r>
            <a:r>
              <a:rPr lang="en-US" sz="2400" b="1" dirty="0" err="1" smtClean="0">
                <a:solidFill>
                  <a:srgbClr val="0000FF"/>
                </a:solidFill>
                <a:latin typeface="Times New Roman" pitchFamily="18" charset="0"/>
                <a:cs typeface="Times New Roman" pitchFamily="18" charset="0"/>
              </a:rPr>
              <a:t>cout</a:t>
            </a:r>
            <a:r>
              <a:rPr lang="en-US" sz="2400" dirty="0" smtClean="0">
                <a:latin typeface="Times New Roman" pitchFamily="18" charset="0"/>
                <a:cs typeface="Times New Roman" pitchFamily="18" charset="0"/>
              </a:rPr>
              <a:t> statement), but might be compiler dependent.</a:t>
            </a:r>
          </a:p>
          <a:p>
            <a:pPr eaLnBrk="1" hangingPunct="1"/>
            <a:r>
              <a:rPr lang="en-US" sz="2400" dirty="0" smtClean="0">
                <a:latin typeface="Times New Roman" pitchFamily="18" charset="0"/>
                <a:cs typeface="Times New Roman" pitchFamily="18" charset="0"/>
              </a:rPr>
              <a:t>We must include the header </a:t>
            </a:r>
            <a:r>
              <a:rPr lang="en-US" sz="2400" dirty="0" err="1" smtClean="0">
                <a:latin typeface="Times New Roman" pitchFamily="18" charset="0"/>
                <a:cs typeface="Times New Roman" pitchFamily="18" charset="0"/>
              </a:rPr>
              <a:t>iomanip</a:t>
            </a:r>
            <a:r>
              <a:rPr lang="en-US" sz="2400" dirty="0" smtClean="0">
                <a:latin typeface="Times New Roman" pitchFamily="18" charset="0"/>
                <a:cs typeface="Times New Roman" pitchFamily="18" charset="0"/>
              </a:rPr>
              <a:t> as follows:</a:t>
            </a:r>
            <a:r>
              <a:rPr lang="en-US" sz="2400" dirty="0" smtClean="0">
                <a:solidFill>
                  <a:schemeClr val="bg2"/>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#include &lt;</a:t>
            </a:r>
            <a:r>
              <a:rPr lang="en-US" sz="2400" b="1" dirty="0" err="1" smtClean="0">
                <a:solidFill>
                  <a:srgbClr val="0000FF"/>
                </a:solidFill>
                <a:latin typeface="Times New Roman" pitchFamily="18" charset="0"/>
                <a:cs typeface="Times New Roman" pitchFamily="18" charset="0"/>
              </a:rPr>
              <a:t>iomanip</a:t>
            </a:r>
            <a:r>
              <a:rPr lang="en-US" sz="2400" b="1" dirty="0" smtClean="0">
                <a:solidFill>
                  <a:srgbClr val="0000FF"/>
                </a:solidFill>
                <a:latin typeface="Times New Roman" pitchFamily="18" charset="0"/>
                <a:cs typeface="Times New Roman" pitchFamily="18" charset="0"/>
              </a:rPr>
              <a:t>&gt;</a:t>
            </a:r>
          </a:p>
          <a:p>
            <a:pPr eaLnBrk="1" hangingPunct="1"/>
            <a:r>
              <a:rPr lang="en-US" sz="2400" u="sng" dirty="0" smtClean="0">
                <a:latin typeface="Times New Roman" pitchFamily="18" charset="0"/>
                <a:cs typeface="Times New Roman" pitchFamily="18" charset="0"/>
              </a:rPr>
              <a:t>Basic form</a:t>
            </a:r>
            <a:r>
              <a:rPr lang="en-US" sz="2400" dirty="0" smtClean="0">
                <a:latin typeface="Times New Roman" pitchFamily="18" charset="0"/>
                <a:cs typeface="Times New Roman" pitchFamily="18" charset="0"/>
              </a:rPr>
              <a:t>:  </a:t>
            </a:r>
            <a:r>
              <a:rPr lang="en-US" sz="2400" b="1" dirty="0" smtClean="0">
                <a:solidFill>
                  <a:schemeClr val="bg2"/>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cout</a:t>
            </a:r>
            <a:r>
              <a:rPr lang="en-US" sz="2400" b="1" dirty="0" smtClean="0">
                <a:solidFill>
                  <a:srgbClr val="0000FF"/>
                </a:solidFill>
                <a:latin typeface="Times New Roman" pitchFamily="18" charset="0"/>
                <a:cs typeface="Times New Roman" pitchFamily="18" charset="0"/>
              </a:rPr>
              <a:t> &lt;&lt; </a:t>
            </a:r>
            <a:r>
              <a:rPr lang="en-US" sz="2400" b="1" i="1" dirty="0" smtClean="0">
                <a:solidFill>
                  <a:srgbClr val="0000FF"/>
                </a:solidFill>
                <a:latin typeface="Times New Roman" pitchFamily="18" charset="0"/>
                <a:cs typeface="Times New Roman" pitchFamily="18" charset="0"/>
              </a:rPr>
              <a:t>manipulator(parameter);</a:t>
            </a:r>
          </a:p>
          <a:p>
            <a:pPr eaLnBrk="1" hangingPunct="1"/>
            <a:r>
              <a:rPr lang="en-US" sz="2400" dirty="0" smtClean="0">
                <a:latin typeface="Times New Roman" pitchFamily="18" charset="0"/>
                <a:cs typeface="Times New Roman" pitchFamily="18" charset="0"/>
              </a:rPr>
              <a:t>The table below lists several common I/O manipulators:</a:t>
            </a:r>
          </a:p>
        </p:txBody>
      </p:sp>
      <p:sp>
        <p:nvSpPr>
          <p:cNvPr id="6" name="Right Brace 5"/>
          <p:cNvSpPr/>
          <p:nvPr/>
        </p:nvSpPr>
        <p:spPr bwMode="auto">
          <a:xfrm>
            <a:off x="3584575" y="1133475"/>
            <a:ext cx="234950" cy="1978025"/>
          </a:xfrm>
          <a:prstGeom prst="rightBrace">
            <a:avLst>
              <a:gd name="adj1" fmla="val 8333"/>
              <a:gd name="adj2" fmla="val 50000"/>
            </a:avLst>
          </a:prstGeom>
          <a:solidFill>
            <a:schemeClr val="accent1"/>
          </a:solidFill>
          <a:ln w="25400" cap="flat" cmpd="sng" algn="ctr">
            <a:solidFill>
              <a:srgbClr val="FF0000"/>
            </a:solidFill>
            <a:prstDash val="solid"/>
            <a:round/>
            <a:headEnd type="none" w="sm" len="sm"/>
            <a:tailEnd type="none" w="sm" len="sm"/>
          </a:ln>
          <a:effectLst/>
          <a:scene3d>
            <a:camera prst="orthographicFront">
              <a:rot lat="0" lon="0" rev="5400000"/>
            </a:camera>
            <a:lightRig rig="threePt" dir="t"/>
          </a:scene3d>
        </p:spPr>
        <p:txBody>
          <a:bodyPr/>
          <a:lstStyle/>
          <a:p>
            <a:pPr>
              <a:defRPr/>
            </a:pPr>
            <a:endParaRPr lang="en-US">
              <a:latin typeface="Arial" charset="0"/>
              <a:cs typeface="+mn-cs"/>
            </a:endParaRPr>
          </a:p>
        </p:txBody>
      </p:sp>
      <p:sp>
        <p:nvSpPr>
          <p:cNvPr id="36871" name="TextBox 6"/>
          <p:cNvSpPr txBox="1">
            <a:spLocks noChangeArrowheads="1"/>
          </p:cNvSpPr>
          <p:nvPr/>
        </p:nvSpPr>
        <p:spPr bwMode="auto">
          <a:xfrm>
            <a:off x="2790825" y="1520825"/>
            <a:ext cx="2047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i="1" dirty="0">
                <a:solidFill>
                  <a:srgbClr val="FF0000"/>
                </a:solidFill>
              </a:rPr>
              <a:t>I/O Manipulator</a:t>
            </a:r>
          </a:p>
        </p:txBody>
      </p:sp>
    </p:spTree>
    <p:extLst>
      <p:ext uri="{BB962C8B-B14F-4D97-AF65-F5344CB8AC3E}">
        <p14:creationId xmlns:p14="http://schemas.microsoft.com/office/powerpoint/2010/main" val="3863036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111F79-0648-4F11-9FFF-10295BE0ACF7}" type="slidenum">
              <a:rPr lang="en-US" smtClean="0"/>
              <a:pPr eaLnBrk="1" hangingPunct="1"/>
              <a:t>28</a:t>
            </a:fld>
            <a:endParaRPr lang="en-US" smtClean="0"/>
          </a:p>
        </p:txBody>
      </p:sp>
      <p:sp>
        <p:nvSpPr>
          <p:cNvPr id="36867" name="Rectangle 2"/>
          <p:cNvSpPr>
            <a:spLocks noGrp="1" noChangeArrowheads="1"/>
          </p:cNvSpPr>
          <p:nvPr>
            <p:ph type="title"/>
          </p:nvPr>
        </p:nvSpPr>
        <p:spPr>
          <a:xfrm>
            <a:off x="0" y="0"/>
            <a:ext cx="8229600" cy="601663"/>
          </a:xfrm>
        </p:spPr>
        <p:txBody>
          <a:bodyPr/>
          <a:lstStyle/>
          <a:p>
            <a:pPr algn="l" eaLnBrk="1" hangingPunct="1"/>
            <a:r>
              <a:rPr lang="en-US" sz="2800" b="1" u="sng" dirty="0" smtClean="0">
                <a:solidFill>
                  <a:srgbClr val="0000FF"/>
                </a:solidFill>
              </a:rPr>
              <a:t>I/O Manipulators </a:t>
            </a:r>
          </a:p>
        </p:txBody>
      </p:sp>
      <p:sp>
        <p:nvSpPr>
          <p:cNvPr id="8" name="Rectangle 7"/>
          <p:cNvSpPr/>
          <p:nvPr/>
        </p:nvSpPr>
        <p:spPr>
          <a:xfrm>
            <a:off x="0" y="3802440"/>
            <a:ext cx="9144000" cy="3046988"/>
          </a:xfrm>
          <a:prstGeom prst="rect">
            <a:avLst/>
          </a:prstGeom>
        </p:spPr>
        <p:txBody>
          <a:bodyPr wrap="square">
            <a:spAutoFit/>
          </a:bodyPr>
          <a:lstStyle/>
          <a:p>
            <a:r>
              <a:rPr lang="en-US" sz="2400" dirty="0" smtClean="0">
                <a:latin typeface="Times New Roman" pitchFamily="18" charset="0"/>
                <a:cs typeface="Times New Roman" pitchFamily="18" charset="0"/>
              </a:rPr>
              <a:t>Another useful I/O manipulator is </a:t>
            </a:r>
            <a:r>
              <a:rPr lang="en-US" sz="2400" b="1" i="1" dirty="0" smtClean="0">
                <a:solidFill>
                  <a:srgbClr val="0000FF"/>
                </a:solidFill>
                <a:latin typeface="Times New Roman" pitchFamily="18" charset="0"/>
                <a:cs typeface="Times New Roman" pitchFamily="18" charset="0"/>
              </a:rPr>
              <a:t>scientific</a:t>
            </a:r>
            <a:r>
              <a:rPr lang="en-US" sz="2400" dirty="0" smtClean="0">
                <a:latin typeface="Times New Roman" pitchFamily="18" charset="0"/>
                <a:cs typeface="Times New Roman" pitchFamily="18" charset="0"/>
              </a:rPr>
              <a:t>.</a:t>
            </a:r>
          </a:p>
          <a:p>
            <a:pPr indent="228600">
              <a:buFont typeface="Arial" pitchFamily="34" charset="0"/>
              <a:buChar char="•"/>
            </a:pPr>
            <a:r>
              <a:rPr lang="en-US" sz="2400" b="1" i="1" dirty="0" smtClean="0">
                <a:solidFill>
                  <a:srgbClr val="0000FF"/>
                </a:solidFill>
                <a:latin typeface="Times New Roman" pitchFamily="18" charset="0"/>
                <a:cs typeface="Times New Roman" pitchFamily="18" charset="0"/>
              </a:rPr>
              <a:t>Fixed</a:t>
            </a:r>
            <a:r>
              <a:rPr lang="en-US" sz="2400" dirty="0" smtClean="0">
                <a:latin typeface="Times New Roman" pitchFamily="18" charset="0"/>
                <a:cs typeface="Times New Roman" pitchFamily="18" charset="0"/>
              </a:rPr>
              <a:t> is used for fixed-point notation.  </a:t>
            </a:r>
          </a:p>
          <a:p>
            <a:pPr indent="228600">
              <a:buFont typeface="Arial" pitchFamily="34" charset="0"/>
              <a:buChar char="•"/>
            </a:pPr>
            <a:r>
              <a:rPr lang="en-US" sz="2400" b="1" i="1" dirty="0" smtClean="0">
                <a:solidFill>
                  <a:srgbClr val="0000FF"/>
                </a:solidFill>
                <a:latin typeface="Times New Roman" pitchFamily="18" charset="0"/>
                <a:cs typeface="Times New Roman" pitchFamily="18" charset="0"/>
              </a:rPr>
              <a:t>Scientific</a:t>
            </a:r>
            <a:r>
              <a:rPr lang="en-US" sz="2400" dirty="0" smtClean="0">
                <a:latin typeface="Times New Roman" pitchFamily="18" charset="0"/>
                <a:cs typeface="Times New Roman" pitchFamily="18" charset="0"/>
              </a:rPr>
              <a:t> is used for scientific notation.</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Different formats are sometimes used.  The following two lines are equivalent:</a:t>
            </a:r>
          </a:p>
          <a:p>
            <a:r>
              <a:rPr lang="en-US" sz="2400" b="1" i="1" dirty="0" err="1" smtClean="0">
                <a:solidFill>
                  <a:srgbClr val="0000FF"/>
                </a:solidFill>
                <a:latin typeface="Times New Roman" pitchFamily="18" charset="0"/>
                <a:cs typeface="Times New Roman" pitchFamily="18" charset="0"/>
              </a:rPr>
              <a:t>cout</a:t>
            </a:r>
            <a:r>
              <a:rPr lang="en-US" sz="2400" b="1" i="1" dirty="0" smtClean="0">
                <a:solidFill>
                  <a:srgbClr val="0000FF"/>
                </a:solidFill>
                <a:latin typeface="Times New Roman" pitchFamily="18" charset="0"/>
                <a:cs typeface="Times New Roman" pitchFamily="18" charset="0"/>
              </a:rPr>
              <a:t> &lt;&lt; left &lt;&lt; x &lt;&lt; </a:t>
            </a:r>
            <a:r>
              <a:rPr lang="en-US" sz="2400" b="1" i="1" dirty="0" err="1" smtClean="0">
                <a:solidFill>
                  <a:srgbClr val="0000FF"/>
                </a:solidFill>
                <a:latin typeface="Times New Roman" pitchFamily="18" charset="0"/>
                <a:cs typeface="Times New Roman" pitchFamily="18" charset="0"/>
              </a:rPr>
              <a:t>endl</a:t>
            </a:r>
            <a:r>
              <a:rPr lang="en-US" sz="2400" b="1" i="1" dirty="0" smtClean="0">
                <a:solidFill>
                  <a:srgbClr val="0000FF"/>
                </a:solidFill>
                <a:latin typeface="Times New Roman" pitchFamily="18" charset="0"/>
                <a:cs typeface="Times New Roman" pitchFamily="18" charset="0"/>
              </a:rPr>
              <a:t>;</a:t>
            </a:r>
          </a:p>
          <a:p>
            <a:r>
              <a:rPr lang="en-US" sz="2400" b="1" i="1" dirty="0" err="1" smtClean="0">
                <a:solidFill>
                  <a:srgbClr val="0000FF"/>
                </a:solidFill>
                <a:latin typeface="Times New Roman" pitchFamily="18" charset="0"/>
                <a:cs typeface="Times New Roman" pitchFamily="18" charset="0"/>
              </a:rPr>
              <a:t>cout</a:t>
            </a:r>
            <a:r>
              <a:rPr lang="en-US" sz="2400" b="1" i="1" dirty="0" smtClean="0">
                <a:solidFill>
                  <a:srgbClr val="0000FF"/>
                </a:solidFill>
                <a:latin typeface="Times New Roman" pitchFamily="18" charset="0"/>
                <a:cs typeface="Times New Roman" pitchFamily="18" charset="0"/>
              </a:rPr>
              <a:t> &lt;&lt; </a:t>
            </a:r>
            <a:r>
              <a:rPr lang="en-US" sz="2400" b="1" i="1" dirty="0" err="1" smtClean="0">
                <a:solidFill>
                  <a:srgbClr val="0000FF"/>
                </a:solidFill>
                <a:latin typeface="Times New Roman" pitchFamily="18" charset="0"/>
                <a:cs typeface="Times New Roman" pitchFamily="18" charset="0"/>
              </a:rPr>
              <a:t>setiosflags</a:t>
            </a:r>
            <a:r>
              <a:rPr lang="en-US" sz="2400" b="1" i="1" dirty="0" smtClean="0">
                <a:solidFill>
                  <a:srgbClr val="0000FF"/>
                </a:solidFill>
                <a:latin typeface="Times New Roman" pitchFamily="18" charset="0"/>
                <a:cs typeface="Times New Roman" pitchFamily="18" charset="0"/>
              </a:rPr>
              <a:t>(</a:t>
            </a:r>
            <a:r>
              <a:rPr lang="en-US" sz="2400" b="1" i="1" dirty="0" err="1" smtClean="0">
                <a:solidFill>
                  <a:srgbClr val="0000FF"/>
                </a:solidFill>
                <a:latin typeface="Times New Roman" pitchFamily="18" charset="0"/>
                <a:cs typeface="Times New Roman" pitchFamily="18" charset="0"/>
              </a:rPr>
              <a:t>ios</a:t>
            </a:r>
            <a:r>
              <a:rPr lang="en-US" sz="2400" b="1" i="1" dirty="0" smtClean="0">
                <a:solidFill>
                  <a:srgbClr val="0000FF"/>
                </a:solidFill>
                <a:latin typeface="Times New Roman" pitchFamily="18" charset="0"/>
                <a:cs typeface="Times New Roman" pitchFamily="18" charset="0"/>
              </a:rPr>
              <a:t>::left) &lt;&lt; x &lt;&lt; </a:t>
            </a:r>
            <a:r>
              <a:rPr lang="en-US" sz="2400" b="1" i="1" dirty="0" err="1" smtClean="0">
                <a:solidFill>
                  <a:srgbClr val="0000FF"/>
                </a:solidFill>
                <a:latin typeface="Times New Roman" pitchFamily="18" charset="0"/>
                <a:cs typeface="Times New Roman" pitchFamily="18" charset="0"/>
              </a:rPr>
              <a:t>endl</a:t>
            </a:r>
            <a:r>
              <a:rPr lang="en-US" sz="2400" b="1" i="1" dirty="0" smtClean="0">
                <a:solidFill>
                  <a:srgbClr val="0000FF"/>
                </a:solidFill>
                <a:latin typeface="Times New Roman" pitchFamily="18" charset="0"/>
                <a:cs typeface="Times New Roman" pitchFamily="18" charset="0"/>
              </a:rPr>
              <a:t>;</a:t>
            </a:r>
          </a:p>
        </p:txBody>
      </p:sp>
      <p:pic>
        <p:nvPicPr>
          <p:cNvPr id="66562" name="Picture 2"/>
          <p:cNvPicPr>
            <a:picLocks noChangeAspect="1" noChangeArrowheads="1"/>
          </p:cNvPicPr>
          <p:nvPr/>
        </p:nvPicPr>
        <p:blipFill>
          <a:blip r:embed="rId2" cstate="print"/>
          <a:srcRect/>
          <a:stretch>
            <a:fillRect/>
          </a:stretch>
        </p:blipFill>
        <p:spPr bwMode="auto">
          <a:xfrm>
            <a:off x="0" y="638175"/>
            <a:ext cx="8077200" cy="3028950"/>
          </a:xfrm>
          <a:prstGeom prst="rect">
            <a:avLst/>
          </a:prstGeom>
          <a:noFill/>
          <a:ln w="28575">
            <a:solidFill>
              <a:srgbClr val="0000FF"/>
            </a:solidFill>
            <a:miter lim="800000"/>
            <a:headEnd/>
            <a:tailEnd/>
          </a:ln>
        </p:spPr>
      </p:pic>
    </p:spTree>
    <p:extLst>
      <p:ext uri="{BB962C8B-B14F-4D97-AF65-F5344CB8AC3E}">
        <p14:creationId xmlns:p14="http://schemas.microsoft.com/office/powerpoint/2010/main" val="3863036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F3C165-B3AA-471B-8A32-2967CA843812}" type="slidenum">
              <a:rPr lang="en-US" smtClean="0"/>
              <a:pPr eaLnBrk="1" hangingPunct="1"/>
              <a:t>29</a:t>
            </a:fld>
            <a:endParaRPr lang="en-US" smtClean="0"/>
          </a:p>
        </p:txBody>
      </p:sp>
      <p:sp>
        <p:nvSpPr>
          <p:cNvPr id="37891" name="Rectangle 2"/>
          <p:cNvSpPr>
            <a:spLocks noGrp="1" noChangeArrowheads="1"/>
          </p:cNvSpPr>
          <p:nvPr>
            <p:ph type="title"/>
          </p:nvPr>
        </p:nvSpPr>
        <p:spPr>
          <a:xfrm>
            <a:off x="0" y="0"/>
            <a:ext cx="8229600" cy="652463"/>
          </a:xfrm>
        </p:spPr>
        <p:txBody>
          <a:bodyPr/>
          <a:lstStyle/>
          <a:p>
            <a:pPr algn="l" eaLnBrk="1" hangingPunct="1"/>
            <a:r>
              <a:rPr lang="en-US" sz="3600" b="1" u="sng" dirty="0" err="1" smtClean="0">
                <a:solidFill>
                  <a:srgbClr val="0000FF"/>
                </a:solidFill>
                <a:latin typeface="Times New Roman" pitchFamily="18" charset="0"/>
                <a:cs typeface="Times New Roman" pitchFamily="18" charset="0"/>
              </a:rPr>
              <a:t>setprecision</a:t>
            </a:r>
            <a:r>
              <a:rPr lang="en-US" sz="3600" b="1" u="sng" dirty="0" smtClean="0">
                <a:solidFill>
                  <a:srgbClr val="0000FF"/>
                </a:solidFill>
                <a:latin typeface="Times New Roman" pitchFamily="18" charset="0"/>
                <a:cs typeface="Times New Roman" pitchFamily="18" charset="0"/>
              </a:rPr>
              <a:t>(N)</a:t>
            </a:r>
          </a:p>
        </p:txBody>
      </p:sp>
      <p:sp>
        <p:nvSpPr>
          <p:cNvPr id="37892" name="Rectangle 3"/>
          <p:cNvSpPr>
            <a:spLocks noGrp="1" noChangeArrowheads="1"/>
          </p:cNvSpPr>
          <p:nvPr>
            <p:ph type="body" idx="1"/>
          </p:nvPr>
        </p:nvSpPr>
        <p:spPr>
          <a:xfrm>
            <a:off x="0" y="615950"/>
            <a:ext cx="8991600" cy="1295400"/>
          </a:xfrm>
        </p:spPr>
        <p:txBody>
          <a:bodyPr/>
          <a:lstStyle/>
          <a:p>
            <a:pPr eaLnBrk="1" hangingPunct="1">
              <a:lnSpc>
                <a:spcPct val="90000"/>
              </a:lnSpc>
            </a:pPr>
            <a:r>
              <a:rPr lang="en-US" sz="2400" dirty="0" smtClean="0">
                <a:latin typeface="Times New Roman" pitchFamily="18" charset="0"/>
                <a:cs typeface="Times New Roman" pitchFamily="18" charset="0"/>
              </a:rPr>
              <a:t>Uses N significant digits unless </a:t>
            </a:r>
            <a:r>
              <a:rPr lang="en-US" sz="2400" b="1" i="1" dirty="0" smtClean="0">
                <a:solidFill>
                  <a:srgbClr val="0000FF"/>
                </a:solidFill>
                <a:latin typeface="Times New Roman" pitchFamily="18" charset="0"/>
                <a:cs typeface="Times New Roman" pitchFamily="18" charset="0"/>
              </a:rPr>
              <a:t>fixed</a:t>
            </a:r>
            <a:r>
              <a:rPr lang="en-US" sz="2400" dirty="0" smtClean="0">
                <a:latin typeface="Times New Roman" pitchFamily="18" charset="0"/>
                <a:cs typeface="Times New Roman" pitchFamily="18" charset="0"/>
              </a:rPr>
              <a:t> or </a:t>
            </a:r>
            <a:r>
              <a:rPr lang="en-US" sz="2400" b="1" i="1" dirty="0" smtClean="0">
                <a:solidFill>
                  <a:srgbClr val="0000FF"/>
                </a:solidFill>
                <a:latin typeface="Times New Roman" pitchFamily="18" charset="0"/>
                <a:cs typeface="Times New Roman" pitchFamily="18" charset="0"/>
              </a:rPr>
              <a:t>scientific</a:t>
            </a:r>
            <a:r>
              <a:rPr lang="en-US" sz="2400" dirty="0" smtClean="0">
                <a:latin typeface="Times New Roman" pitchFamily="18" charset="0"/>
                <a:cs typeface="Times New Roman" pitchFamily="18" charset="0"/>
              </a:rPr>
              <a:t> is also used.</a:t>
            </a:r>
          </a:p>
          <a:p>
            <a:pPr eaLnBrk="1" hangingPunct="1">
              <a:lnSpc>
                <a:spcPct val="90000"/>
              </a:lnSpc>
            </a:pPr>
            <a:r>
              <a:rPr lang="en-US" sz="2400" dirty="0" smtClean="0">
                <a:latin typeface="Times New Roman" pitchFamily="18" charset="0"/>
                <a:cs typeface="Times New Roman" pitchFamily="18" charset="0"/>
              </a:rPr>
              <a:t>Uses N digits after the </a:t>
            </a:r>
            <a:r>
              <a:rPr lang="en-US" sz="2400" dirty="0" err="1" smtClean="0">
                <a:latin typeface="Times New Roman" pitchFamily="18" charset="0"/>
                <a:cs typeface="Times New Roman" pitchFamily="18" charset="0"/>
              </a:rPr>
              <a:t>dp</a:t>
            </a:r>
            <a:r>
              <a:rPr lang="en-US" sz="2400" dirty="0" smtClean="0">
                <a:latin typeface="Times New Roman" pitchFamily="18" charset="0"/>
                <a:cs typeface="Times New Roman" pitchFamily="18" charset="0"/>
              </a:rPr>
              <a:t> if </a:t>
            </a:r>
            <a:r>
              <a:rPr lang="en-US" sz="2400" b="1" i="1" dirty="0" smtClean="0">
                <a:solidFill>
                  <a:srgbClr val="0000FF"/>
                </a:solidFill>
                <a:latin typeface="Times New Roman" pitchFamily="18" charset="0"/>
                <a:cs typeface="Times New Roman" pitchFamily="18" charset="0"/>
              </a:rPr>
              <a:t>fixed</a:t>
            </a:r>
            <a:r>
              <a:rPr lang="en-US" sz="2400" dirty="0" smtClean="0">
                <a:latin typeface="Times New Roman" pitchFamily="18" charset="0"/>
                <a:cs typeface="Times New Roman" pitchFamily="18" charset="0"/>
              </a:rPr>
              <a:t> or </a:t>
            </a:r>
            <a:r>
              <a:rPr lang="en-US" sz="2400" b="1" i="1" dirty="0" smtClean="0">
                <a:solidFill>
                  <a:srgbClr val="0000FF"/>
                </a:solidFill>
                <a:latin typeface="Times New Roman" pitchFamily="18" charset="0"/>
                <a:cs typeface="Times New Roman" pitchFamily="18" charset="0"/>
              </a:rPr>
              <a:t>scientific</a:t>
            </a:r>
            <a:r>
              <a:rPr lang="en-US" sz="2400" dirty="0" smtClean="0">
                <a:latin typeface="Times New Roman" pitchFamily="18" charset="0"/>
                <a:cs typeface="Times New Roman" pitchFamily="18" charset="0"/>
              </a:rPr>
              <a:t> are used</a:t>
            </a:r>
          </a:p>
          <a:p>
            <a:pPr eaLnBrk="1" hangingPunct="1">
              <a:lnSpc>
                <a:spcPct val="90000"/>
              </a:lnSpc>
            </a:pPr>
            <a:r>
              <a:rPr lang="en-US" sz="2400" dirty="0" smtClean="0">
                <a:latin typeface="Times New Roman" pitchFamily="18" charset="0"/>
                <a:cs typeface="Times New Roman" pitchFamily="18" charset="0"/>
              </a:rPr>
              <a:t>Will not include trailing zeros unless </a:t>
            </a:r>
            <a:r>
              <a:rPr lang="en-US" sz="2400" b="1" i="1" dirty="0" err="1" smtClean="0">
                <a:solidFill>
                  <a:srgbClr val="0000FF"/>
                </a:solidFill>
                <a:latin typeface="Times New Roman" pitchFamily="18" charset="0"/>
                <a:cs typeface="Times New Roman" pitchFamily="18" charset="0"/>
              </a:rPr>
              <a:t>showpoint</a:t>
            </a:r>
            <a:r>
              <a:rPr lang="en-US" sz="2400" dirty="0" smtClean="0">
                <a:latin typeface="Times New Roman" pitchFamily="18" charset="0"/>
                <a:cs typeface="Times New Roman" pitchFamily="18" charset="0"/>
              </a:rPr>
              <a:t> is used</a:t>
            </a:r>
          </a:p>
          <a:p>
            <a:pPr eaLnBrk="1" hangingPunct="1">
              <a:lnSpc>
                <a:spcPct val="90000"/>
              </a:lnSpc>
            </a:pPr>
            <a:r>
              <a:rPr lang="en-US" sz="2400" dirty="0" smtClean="0">
                <a:latin typeface="Times New Roman" pitchFamily="18" charset="0"/>
                <a:cs typeface="Times New Roman" pitchFamily="18" charset="0"/>
              </a:rPr>
              <a:t>Note that the numbers are </a:t>
            </a:r>
            <a:r>
              <a:rPr lang="en-US" sz="2400" b="1" i="1" dirty="0" smtClean="0">
                <a:solidFill>
                  <a:srgbClr val="FF0000"/>
                </a:solidFill>
                <a:latin typeface="Times New Roman" pitchFamily="18" charset="0"/>
                <a:cs typeface="Times New Roman" pitchFamily="18" charset="0"/>
              </a:rPr>
              <a:t>rounded off</a:t>
            </a:r>
            <a:r>
              <a:rPr lang="en-US" sz="2400" dirty="0" smtClean="0">
                <a:latin typeface="Times New Roman" pitchFamily="18" charset="0"/>
                <a:cs typeface="Times New Roman" pitchFamily="18" charset="0"/>
              </a:rPr>
              <a:t>, not truncated.</a:t>
            </a:r>
          </a:p>
        </p:txBody>
      </p:sp>
      <p:pic>
        <p:nvPicPr>
          <p:cNvPr id="64514" name="Picture 2"/>
          <p:cNvPicPr>
            <a:picLocks noChangeAspect="1" noChangeArrowheads="1"/>
          </p:cNvPicPr>
          <p:nvPr/>
        </p:nvPicPr>
        <p:blipFill>
          <a:blip r:embed="rId2" cstate="print"/>
          <a:srcRect/>
          <a:stretch>
            <a:fillRect/>
          </a:stretch>
        </p:blipFill>
        <p:spPr bwMode="auto">
          <a:xfrm>
            <a:off x="342899" y="2763912"/>
            <a:ext cx="7351471" cy="3557587"/>
          </a:xfrm>
          <a:prstGeom prst="rect">
            <a:avLst/>
          </a:prstGeom>
          <a:noFill/>
          <a:ln w="28575">
            <a:solidFill>
              <a:srgbClr val="0000FF"/>
            </a:solidFill>
            <a:miter lim="800000"/>
            <a:headEnd/>
            <a:tailEnd/>
          </a:ln>
        </p:spPr>
      </p:pic>
      <p:sp>
        <p:nvSpPr>
          <p:cNvPr id="13" name="Text Box 5"/>
          <p:cNvSpPr txBox="1">
            <a:spLocks noChangeArrowheads="1"/>
          </p:cNvSpPr>
          <p:nvPr/>
        </p:nvSpPr>
        <p:spPr bwMode="auto">
          <a:xfrm>
            <a:off x="0" y="2201937"/>
            <a:ext cx="1603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u="sng" dirty="0">
                <a:solidFill>
                  <a:srgbClr val="FF0000"/>
                </a:solidFill>
                <a:latin typeface="Times New Roman" pitchFamily="18" charset="0"/>
                <a:cs typeface="Times New Roman" pitchFamily="18" charset="0"/>
              </a:rPr>
              <a:t>Example</a:t>
            </a:r>
            <a:r>
              <a:rPr lang="en-US" sz="2400" b="1"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DCEC6F-1807-489B-B784-ED53FB13D606}" type="slidenum">
              <a:rPr lang="en-US" smtClean="0"/>
              <a:pPr eaLnBrk="1" hangingPunct="1"/>
              <a:t>3</a:t>
            </a:fld>
            <a:endParaRPr lang="en-US" dirty="0" smtClean="0"/>
          </a:p>
        </p:txBody>
      </p:sp>
      <p:sp>
        <p:nvSpPr>
          <p:cNvPr id="33795" name="Rectangle 2"/>
          <p:cNvSpPr>
            <a:spLocks noGrp="1" noChangeArrowheads="1"/>
          </p:cNvSpPr>
          <p:nvPr>
            <p:ph type="title"/>
          </p:nvPr>
        </p:nvSpPr>
        <p:spPr>
          <a:xfrm>
            <a:off x="0" y="0"/>
            <a:ext cx="9144000" cy="571500"/>
          </a:xfrm>
        </p:spPr>
        <p:txBody>
          <a:bodyPr anchor="t" anchorCtr="0"/>
          <a:lstStyle/>
          <a:p>
            <a:pPr algn="l" eaLnBrk="1" hangingPunct="1"/>
            <a:r>
              <a:rPr lang="en-US" sz="2800" b="1" u="sng" dirty="0" smtClean="0">
                <a:solidFill>
                  <a:srgbClr val="0000FF"/>
                </a:solidFill>
              </a:rPr>
              <a:t>Trigonometric Functions</a:t>
            </a:r>
          </a:p>
        </p:txBody>
      </p:sp>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100" y="4099760"/>
            <a:ext cx="4757737" cy="2758238"/>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0" y="586085"/>
            <a:ext cx="9144000" cy="3539430"/>
          </a:xfrm>
          <a:prstGeom prst="rect">
            <a:avLst/>
          </a:prstGeom>
        </p:spPr>
        <p:txBody>
          <a:bodyPr wrap="square">
            <a:spAutoFit/>
          </a:bodyPr>
          <a:lstStyle/>
          <a:p>
            <a:r>
              <a:rPr lang="en-US" sz="2400" dirty="0"/>
              <a:t>All trigonometric functions in </a:t>
            </a:r>
            <a:r>
              <a:rPr lang="en-US" sz="2400" b="1" i="1" u="sng" dirty="0" err="1">
                <a:solidFill>
                  <a:srgbClr val="0000FF"/>
                </a:solidFill>
              </a:rPr>
              <a:t>cmath</a:t>
            </a:r>
            <a:r>
              <a:rPr lang="en-US" sz="2400" dirty="0"/>
              <a:t> using radians</a:t>
            </a:r>
            <a:r>
              <a:rPr lang="en-US" sz="2400" dirty="0" smtClean="0"/>
              <a:t>.</a:t>
            </a:r>
          </a:p>
          <a:p>
            <a:pPr marL="342900" indent="-342900">
              <a:buFont typeface="Arial" panose="020B0604020202020204" pitchFamily="34" charset="0"/>
              <a:buChar char="•"/>
            </a:pPr>
            <a:r>
              <a:rPr lang="en-US" sz="2400" dirty="0" smtClean="0"/>
              <a:t>The argument for </a:t>
            </a:r>
            <a:r>
              <a:rPr lang="en-US" sz="2400" b="1" dirty="0" smtClean="0">
                <a:solidFill>
                  <a:srgbClr val="0000FF"/>
                </a:solidFill>
              </a:rPr>
              <a:t>sin</a:t>
            </a:r>
            <a:r>
              <a:rPr lang="en-US" sz="2400" dirty="0" smtClean="0"/>
              <a:t>, </a:t>
            </a:r>
            <a:r>
              <a:rPr lang="en-US" sz="2400" b="1" dirty="0" smtClean="0">
                <a:solidFill>
                  <a:srgbClr val="0000FF"/>
                </a:solidFill>
              </a:rPr>
              <a:t>cos</a:t>
            </a:r>
            <a:r>
              <a:rPr lang="en-US" sz="2400" dirty="0" smtClean="0"/>
              <a:t>, and </a:t>
            </a:r>
            <a:r>
              <a:rPr lang="en-US" sz="2400" b="1" dirty="0" smtClean="0">
                <a:solidFill>
                  <a:srgbClr val="0000FF"/>
                </a:solidFill>
              </a:rPr>
              <a:t>tan</a:t>
            </a:r>
            <a:r>
              <a:rPr lang="en-US" sz="2400" dirty="0" smtClean="0"/>
              <a:t> is an angle in radians.</a:t>
            </a:r>
          </a:p>
          <a:p>
            <a:pPr marL="342900" indent="-342900">
              <a:buFont typeface="Arial" panose="020B0604020202020204" pitchFamily="34" charset="0"/>
              <a:buChar char="•"/>
            </a:pPr>
            <a:r>
              <a:rPr lang="en-US" sz="2400" dirty="0" smtClean="0"/>
              <a:t>The return value for </a:t>
            </a:r>
            <a:r>
              <a:rPr lang="en-US" sz="2400" b="1" dirty="0" err="1" smtClean="0">
                <a:solidFill>
                  <a:srgbClr val="0000FF"/>
                </a:solidFill>
              </a:rPr>
              <a:t>asin</a:t>
            </a:r>
            <a:r>
              <a:rPr lang="en-US" sz="2400" dirty="0" smtClean="0"/>
              <a:t>, </a:t>
            </a:r>
            <a:r>
              <a:rPr lang="en-US" sz="2400" b="1" dirty="0" err="1" smtClean="0">
                <a:solidFill>
                  <a:srgbClr val="0000FF"/>
                </a:solidFill>
              </a:rPr>
              <a:t>acos</a:t>
            </a:r>
            <a:r>
              <a:rPr lang="en-US" sz="2400" dirty="0" smtClean="0"/>
              <a:t>, and </a:t>
            </a:r>
            <a:r>
              <a:rPr lang="en-US" sz="2400" b="1" dirty="0" err="1" smtClean="0">
                <a:solidFill>
                  <a:srgbClr val="0000FF"/>
                </a:solidFill>
              </a:rPr>
              <a:t>atan</a:t>
            </a:r>
            <a:r>
              <a:rPr lang="en-US" sz="2400" dirty="0" smtClean="0"/>
              <a:t> is an angle in radians between –</a:t>
            </a:r>
            <a:r>
              <a:rPr lang="en-US" sz="2400" dirty="0" smtClean="0">
                <a:sym typeface="Symbol"/>
              </a:rPr>
              <a:t></a:t>
            </a:r>
            <a:r>
              <a:rPr lang="en-US" sz="2400" dirty="0" smtClean="0"/>
              <a:t>/2 and +</a:t>
            </a:r>
            <a:r>
              <a:rPr lang="en-US" sz="2400" dirty="0">
                <a:sym typeface="Symbol"/>
              </a:rPr>
              <a:t>  </a:t>
            </a:r>
            <a:r>
              <a:rPr lang="en-US" sz="2400" dirty="0" smtClean="0"/>
              <a:t>/2.</a:t>
            </a:r>
          </a:p>
          <a:p>
            <a:pPr marL="342900" indent="-342900">
              <a:buFont typeface="Arial" panose="020B0604020202020204" pitchFamily="34" charset="0"/>
              <a:buChar char="•"/>
            </a:pPr>
            <a:r>
              <a:rPr lang="en-US" sz="2400" dirty="0" smtClean="0"/>
              <a:t>Recall that 90</a:t>
            </a:r>
            <a:r>
              <a:rPr lang="en-US" sz="2400" dirty="0" smtClean="0">
                <a:sym typeface="Symbol"/>
              </a:rPr>
              <a:t></a:t>
            </a:r>
            <a:r>
              <a:rPr lang="en-US" sz="2400" dirty="0" smtClean="0"/>
              <a:t> = </a:t>
            </a:r>
            <a:r>
              <a:rPr lang="en-US" sz="2400" dirty="0" smtClean="0">
                <a:sym typeface="Symbol"/>
              </a:rPr>
              <a:t></a:t>
            </a:r>
            <a:r>
              <a:rPr lang="en-US" sz="2400" dirty="0" smtClean="0"/>
              <a:t>/2 radians, 180</a:t>
            </a:r>
            <a:r>
              <a:rPr lang="en-US" sz="2400" dirty="0" smtClean="0">
                <a:sym typeface="Symbol"/>
              </a:rPr>
              <a:t></a:t>
            </a:r>
            <a:r>
              <a:rPr lang="en-US" sz="2400" dirty="0" smtClean="0"/>
              <a:t> = </a:t>
            </a:r>
            <a:r>
              <a:rPr lang="en-US" sz="2400" dirty="0" smtClean="0">
                <a:sym typeface="Symbol"/>
              </a:rPr>
              <a:t></a:t>
            </a:r>
            <a:r>
              <a:rPr lang="en-US" sz="2400" dirty="0" smtClean="0"/>
              <a:t> radians, etc.</a:t>
            </a:r>
          </a:p>
          <a:p>
            <a:pPr marL="342900" indent="-342900">
              <a:buFont typeface="Arial" panose="020B0604020202020204" pitchFamily="34" charset="0"/>
              <a:buChar char="•"/>
            </a:pPr>
            <a:r>
              <a:rPr lang="en-US" sz="2400" dirty="0" smtClean="0"/>
              <a:t>To convert from radians to degrees, multiply by 180/</a:t>
            </a:r>
            <a:r>
              <a:rPr lang="en-US" sz="2400" dirty="0" smtClean="0">
                <a:sym typeface="Symbol"/>
              </a:rPr>
              <a:t></a:t>
            </a:r>
            <a:r>
              <a:rPr lang="en-US" sz="2400" dirty="0" smtClean="0"/>
              <a:t>.</a:t>
            </a:r>
          </a:p>
          <a:p>
            <a:pPr marL="342900" indent="-342900">
              <a:buFont typeface="Arial" panose="020B0604020202020204" pitchFamily="34" charset="0"/>
              <a:buChar char="•"/>
            </a:pPr>
            <a:r>
              <a:rPr lang="en-US" sz="2400" dirty="0" smtClean="0"/>
              <a:t>To convert from degrees to radians, multiply by </a:t>
            </a:r>
            <a:r>
              <a:rPr lang="en-US" sz="2400" dirty="0" smtClean="0">
                <a:sym typeface="Symbol"/>
              </a:rPr>
              <a:t>/180</a:t>
            </a:r>
            <a:r>
              <a:rPr lang="en-US" sz="2400" dirty="0" smtClean="0"/>
              <a:t>.</a:t>
            </a:r>
          </a:p>
          <a:p>
            <a:endParaRPr lang="en-US" sz="1200" dirty="0" smtClean="0"/>
          </a:p>
          <a:p>
            <a:r>
              <a:rPr lang="en-US" sz="2000" u="sng" dirty="0" smtClean="0">
                <a:solidFill>
                  <a:srgbClr val="0000FF"/>
                </a:solidFill>
              </a:rPr>
              <a:t>Textbook Examples</a:t>
            </a:r>
            <a:r>
              <a:rPr lang="en-US" sz="2000" dirty="0" smtClean="0"/>
              <a:t>:  Assume that PI has already been defined as:</a:t>
            </a:r>
          </a:p>
          <a:p>
            <a:r>
              <a:rPr lang="en-US" sz="2400" b="1" i="1" dirty="0">
                <a:solidFill>
                  <a:srgbClr val="0000FF"/>
                </a:solidFill>
              </a:rPr>
              <a:t>c</a:t>
            </a:r>
            <a:r>
              <a:rPr lang="en-US" sz="2400" b="1" i="1" dirty="0" smtClean="0">
                <a:solidFill>
                  <a:srgbClr val="0000FF"/>
                </a:solidFill>
              </a:rPr>
              <a:t>onst double PI = 3.14159;</a:t>
            </a:r>
            <a:endParaRPr lang="en-US" sz="2800" b="1" i="1" dirty="0">
              <a:solidFill>
                <a:srgbClr val="0000FF"/>
              </a:solidFill>
            </a:endParaRPr>
          </a:p>
        </p:txBody>
      </p:sp>
    </p:spTree>
    <p:extLst>
      <p:ext uri="{BB962C8B-B14F-4D97-AF65-F5344CB8AC3E}">
        <p14:creationId xmlns:p14="http://schemas.microsoft.com/office/powerpoint/2010/main" val="2377227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F3C165-B3AA-471B-8A32-2967CA843812}" type="slidenum">
              <a:rPr lang="en-US" smtClean="0"/>
              <a:pPr eaLnBrk="1" hangingPunct="1"/>
              <a:t>30</a:t>
            </a:fld>
            <a:endParaRPr lang="en-US" smtClean="0"/>
          </a:p>
        </p:txBody>
      </p:sp>
      <p:sp>
        <p:nvSpPr>
          <p:cNvPr id="37891" name="Rectangle 2"/>
          <p:cNvSpPr>
            <a:spLocks noGrp="1" noChangeArrowheads="1"/>
          </p:cNvSpPr>
          <p:nvPr>
            <p:ph type="title"/>
          </p:nvPr>
        </p:nvSpPr>
        <p:spPr>
          <a:xfrm>
            <a:off x="0" y="0"/>
            <a:ext cx="8229600" cy="652463"/>
          </a:xfrm>
        </p:spPr>
        <p:txBody>
          <a:bodyPr/>
          <a:lstStyle/>
          <a:p>
            <a:pPr algn="l" eaLnBrk="1" hangingPunct="1"/>
            <a:r>
              <a:rPr lang="en-US" sz="3600" b="1" u="sng" dirty="0" smtClean="0">
                <a:solidFill>
                  <a:srgbClr val="0000FF"/>
                </a:solidFill>
                <a:latin typeface="Times New Roman" pitchFamily="18" charset="0"/>
                <a:cs typeface="Times New Roman" pitchFamily="18" charset="0"/>
              </a:rPr>
              <a:t>I/O Manipulators – Additional examples</a:t>
            </a:r>
          </a:p>
        </p:txBody>
      </p:sp>
      <p:pic>
        <p:nvPicPr>
          <p:cNvPr id="65538" name="Picture 2"/>
          <p:cNvPicPr>
            <a:picLocks noChangeAspect="1" noChangeArrowheads="1"/>
          </p:cNvPicPr>
          <p:nvPr/>
        </p:nvPicPr>
        <p:blipFill>
          <a:blip r:embed="rId2" cstate="print"/>
          <a:srcRect/>
          <a:stretch>
            <a:fillRect/>
          </a:stretch>
        </p:blipFill>
        <p:spPr bwMode="auto">
          <a:xfrm>
            <a:off x="166688" y="790574"/>
            <a:ext cx="4784763" cy="2638425"/>
          </a:xfrm>
          <a:prstGeom prst="rect">
            <a:avLst/>
          </a:prstGeom>
          <a:noFill/>
          <a:ln w="28575">
            <a:solidFill>
              <a:srgbClr val="0000FF"/>
            </a:solidFill>
            <a:miter lim="800000"/>
            <a:headEnd/>
            <a:tailEnd/>
          </a:ln>
        </p:spPr>
      </p:pic>
      <p:pic>
        <p:nvPicPr>
          <p:cNvPr id="65539" name="Picture 3"/>
          <p:cNvPicPr>
            <a:picLocks noChangeAspect="1" noChangeArrowheads="1"/>
          </p:cNvPicPr>
          <p:nvPr/>
        </p:nvPicPr>
        <p:blipFill>
          <a:blip r:embed="rId3" cstate="print"/>
          <a:srcRect/>
          <a:stretch>
            <a:fillRect/>
          </a:stretch>
        </p:blipFill>
        <p:spPr bwMode="auto">
          <a:xfrm>
            <a:off x="180975" y="3705224"/>
            <a:ext cx="4770196" cy="2581275"/>
          </a:xfrm>
          <a:prstGeom prst="rect">
            <a:avLst/>
          </a:prstGeom>
          <a:noFill/>
          <a:ln w="28575">
            <a:solidFill>
              <a:srgbClr val="0000FF"/>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xfrm>
            <a:off x="7010400" y="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F3C165-B3AA-471B-8A32-2967CA843812}" type="slidenum">
              <a:rPr lang="en-US" smtClean="0"/>
              <a:pPr eaLnBrk="1" hangingPunct="1"/>
              <a:t>31</a:t>
            </a:fld>
            <a:endParaRPr lang="en-US" smtClean="0"/>
          </a:p>
        </p:txBody>
      </p:sp>
      <p:sp>
        <p:nvSpPr>
          <p:cNvPr id="37891" name="Rectangle 2"/>
          <p:cNvSpPr>
            <a:spLocks noGrp="1" noChangeArrowheads="1"/>
          </p:cNvSpPr>
          <p:nvPr>
            <p:ph type="title"/>
          </p:nvPr>
        </p:nvSpPr>
        <p:spPr>
          <a:xfrm>
            <a:off x="0" y="0"/>
            <a:ext cx="8229600" cy="652463"/>
          </a:xfrm>
        </p:spPr>
        <p:txBody>
          <a:bodyPr/>
          <a:lstStyle/>
          <a:p>
            <a:pPr algn="l" eaLnBrk="1" hangingPunct="1"/>
            <a:r>
              <a:rPr lang="en-US" sz="3200" b="1" u="sng" dirty="0" smtClean="0">
                <a:solidFill>
                  <a:srgbClr val="0000FF"/>
                </a:solidFill>
                <a:latin typeface="Times New Roman" pitchFamily="18" charset="0"/>
                <a:cs typeface="Times New Roman" pitchFamily="18" charset="0"/>
              </a:rPr>
              <a:t>How many digits?  </a:t>
            </a:r>
          </a:p>
        </p:txBody>
      </p:sp>
      <p:sp>
        <p:nvSpPr>
          <p:cNvPr id="37892" name="Rectangle 3"/>
          <p:cNvSpPr>
            <a:spLocks noGrp="1" noChangeArrowheads="1"/>
          </p:cNvSpPr>
          <p:nvPr>
            <p:ph type="body" idx="1"/>
          </p:nvPr>
        </p:nvSpPr>
        <p:spPr>
          <a:xfrm>
            <a:off x="0" y="577850"/>
            <a:ext cx="8991600" cy="717550"/>
          </a:xfrm>
        </p:spPr>
        <p:txBody>
          <a:bodyPr/>
          <a:lstStyle/>
          <a:p>
            <a:pPr marL="0" indent="0" eaLnBrk="1" hangingPunct="1">
              <a:lnSpc>
                <a:spcPct val="90000"/>
              </a:lnSpc>
              <a:buNone/>
            </a:pPr>
            <a:r>
              <a:rPr lang="en-US" sz="2400" dirty="0" smtClean="0">
                <a:latin typeface="Times New Roman" pitchFamily="18" charset="0"/>
                <a:cs typeface="Times New Roman" pitchFamily="18" charset="0"/>
              </a:rPr>
              <a:t>If </a:t>
            </a:r>
            <a:r>
              <a:rPr lang="en-US" sz="2400" b="1" i="1" dirty="0" err="1" smtClean="0">
                <a:solidFill>
                  <a:srgbClr val="0000FF"/>
                </a:solidFill>
                <a:latin typeface="Times New Roman" pitchFamily="18" charset="0"/>
                <a:cs typeface="Times New Roman" pitchFamily="18" charset="0"/>
              </a:rPr>
              <a:t>setprecision</a:t>
            </a:r>
            <a:r>
              <a:rPr lang="en-US" sz="2400" b="1" i="1" dirty="0" smtClean="0">
                <a:solidFill>
                  <a:srgbClr val="0000FF"/>
                </a:solidFill>
                <a:latin typeface="Times New Roman" pitchFamily="18" charset="0"/>
                <a:cs typeface="Times New Roman" pitchFamily="18" charset="0"/>
              </a:rPr>
              <a:t>(N)</a:t>
            </a:r>
            <a:r>
              <a:rPr lang="en-US" sz="2400" dirty="0" smtClean="0">
                <a:latin typeface="Times New Roman" pitchFamily="18" charset="0"/>
                <a:cs typeface="Times New Roman" pitchFamily="18" charset="0"/>
              </a:rPr>
              <a:t> is used, N may mean the number of significant digits or it may mean the number of digits after the decimal point.</a:t>
            </a:r>
          </a:p>
        </p:txBody>
      </p:sp>
      <p:sp>
        <p:nvSpPr>
          <p:cNvPr id="12" name="Rectangle 3"/>
          <p:cNvSpPr txBox="1">
            <a:spLocks noChangeArrowheads="1"/>
          </p:cNvSpPr>
          <p:nvPr/>
        </p:nvSpPr>
        <p:spPr bwMode="auto">
          <a:xfrm>
            <a:off x="265703" y="2585630"/>
            <a:ext cx="2819400" cy="793751"/>
          </a:xfrm>
          <a:prstGeom prst="rect">
            <a:avLst/>
          </a:prstGeom>
          <a:noFill/>
          <a:ln w="28575">
            <a:solidFill>
              <a:srgbClr val="0000FF"/>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90000"/>
              </a:lnSpc>
              <a:spcBef>
                <a:spcPct val="20000"/>
              </a:spcBef>
              <a:spcAft>
                <a:spcPct val="0"/>
              </a:spcAft>
              <a:buClrTx/>
              <a:buSzTx/>
              <a:tabLst/>
              <a:defRPr/>
            </a:pP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If </a:t>
            </a:r>
            <a:r>
              <a:rPr kumimoji="0" lang="en-US" sz="2400" b="1" i="1" u="sng"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fixed</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or </a:t>
            </a:r>
            <a:r>
              <a:rPr kumimoji="0" lang="en-US" sz="2400" b="1" i="1" u="sng"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scientific</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are specified</a:t>
            </a:r>
          </a:p>
        </p:txBody>
      </p:sp>
      <p:sp>
        <p:nvSpPr>
          <p:cNvPr id="13" name="Rectangle 3"/>
          <p:cNvSpPr txBox="1">
            <a:spLocks noChangeArrowheads="1"/>
          </p:cNvSpPr>
          <p:nvPr/>
        </p:nvSpPr>
        <p:spPr bwMode="auto">
          <a:xfrm>
            <a:off x="258724" y="1558924"/>
            <a:ext cx="2800351" cy="755651"/>
          </a:xfrm>
          <a:prstGeom prst="rect">
            <a:avLst/>
          </a:prstGeom>
          <a:noFill/>
          <a:ln w="28575">
            <a:solidFill>
              <a:srgbClr val="0000FF"/>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90000"/>
              </a:lnSpc>
              <a:spcBef>
                <a:spcPct val="20000"/>
              </a:spcBef>
              <a:spcAft>
                <a:spcPct val="0"/>
              </a:spcAft>
              <a:buClrTx/>
              <a:buSzTx/>
              <a:tabLst/>
              <a:defRPr/>
            </a:pP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If </a:t>
            </a:r>
            <a:r>
              <a:rPr kumimoji="0" lang="en-US" sz="2400" b="1" i="1" u="sng"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fixed</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or </a:t>
            </a:r>
            <a:r>
              <a:rPr kumimoji="0" lang="en-US" sz="2400" b="1" i="1" u="sng"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scientific</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are NOT specified</a:t>
            </a:r>
          </a:p>
        </p:txBody>
      </p:sp>
      <p:sp>
        <p:nvSpPr>
          <p:cNvPr id="14" name="Rectangle 3"/>
          <p:cNvSpPr txBox="1">
            <a:spLocks noChangeArrowheads="1"/>
          </p:cNvSpPr>
          <p:nvPr/>
        </p:nvSpPr>
        <p:spPr bwMode="auto">
          <a:xfrm>
            <a:off x="4528141" y="2566581"/>
            <a:ext cx="4171950" cy="841376"/>
          </a:xfrm>
          <a:prstGeom prst="rect">
            <a:avLst/>
          </a:prstGeom>
          <a:noFill/>
          <a:ln w="28575">
            <a:solidFill>
              <a:srgbClr val="0000FF"/>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90000"/>
              </a:lnSpc>
              <a:spcBef>
                <a:spcPct val="20000"/>
              </a:spcBef>
              <a:spcAft>
                <a:spcPct val="0"/>
              </a:spcAft>
              <a:buClrTx/>
              <a:buSzTx/>
              <a:tabLst/>
              <a:defRPr/>
            </a:pPr>
            <a:r>
              <a:rPr lang="en-US" sz="2400" b="1" i="1" u="sng" kern="0" dirty="0" err="1" smtClean="0">
                <a:solidFill>
                  <a:srgbClr val="0000FF"/>
                </a:solidFill>
                <a:latin typeface="Times New Roman" pitchFamily="18" charset="0"/>
                <a:cs typeface="Times New Roman" pitchFamily="18" charset="0"/>
              </a:rPr>
              <a:t>setprecision</a:t>
            </a:r>
            <a:r>
              <a:rPr lang="en-US" sz="2400" b="1" i="1" u="sng" kern="0" dirty="0" smtClean="0">
                <a:solidFill>
                  <a:srgbClr val="0000FF"/>
                </a:solidFill>
                <a:latin typeface="Times New Roman" pitchFamily="18" charset="0"/>
                <a:cs typeface="Times New Roman" pitchFamily="18" charset="0"/>
              </a:rPr>
              <a:t>(N)</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means</a:t>
            </a:r>
          </a:p>
          <a:p>
            <a:pPr marR="0" lvl="0" algn="ctr" defTabSz="914400" rtl="0" eaLnBrk="1" fontAlgn="base" latinLnBrk="0" hangingPunct="1">
              <a:lnSpc>
                <a:spcPct val="90000"/>
              </a:lnSpc>
              <a:spcBef>
                <a:spcPct val="20000"/>
              </a:spcBef>
              <a:spcAft>
                <a:spcPct val="0"/>
              </a:spcAft>
              <a:buClrTx/>
              <a:buSzTx/>
              <a:tabLst/>
              <a:defRPr/>
            </a:pPr>
            <a:r>
              <a:rPr kumimoji="0" lang="en-US" sz="2400" b="1" i="1"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rPr>
              <a:t>N digits after the decimal point</a:t>
            </a:r>
          </a:p>
        </p:txBody>
      </p:sp>
      <p:sp>
        <p:nvSpPr>
          <p:cNvPr id="15" name="Rectangle 3"/>
          <p:cNvSpPr txBox="1">
            <a:spLocks noChangeArrowheads="1"/>
          </p:cNvSpPr>
          <p:nvPr/>
        </p:nvSpPr>
        <p:spPr bwMode="auto">
          <a:xfrm>
            <a:off x="4497351" y="1511299"/>
            <a:ext cx="4124324" cy="841376"/>
          </a:xfrm>
          <a:prstGeom prst="rect">
            <a:avLst/>
          </a:prstGeom>
          <a:noFill/>
          <a:ln w="28575">
            <a:solidFill>
              <a:srgbClr val="0000FF"/>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90000"/>
              </a:lnSpc>
              <a:spcBef>
                <a:spcPct val="20000"/>
              </a:spcBef>
              <a:spcAft>
                <a:spcPct val="0"/>
              </a:spcAft>
              <a:buClrTx/>
              <a:buSzTx/>
              <a:tabLst/>
              <a:defRPr/>
            </a:pPr>
            <a:r>
              <a:rPr lang="en-US" sz="2400" b="1" i="1" u="sng" kern="0" dirty="0" err="1" smtClean="0">
                <a:solidFill>
                  <a:srgbClr val="0000FF"/>
                </a:solidFill>
                <a:latin typeface="Times New Roman" pitchFamily="18" charset="0"/>
                <a:cs typeface="Times New Roman" pitchFamily="18" charset="0"/>
              </a:rPr>
              <a:t>setprecision</a:t>
            </a:r>
            <a:r>
              <a:rPr lang="en-US" sz="2400" b="1" i="1" u="sng" kern="0" dirty="0" smtClean="0">
                <a:solidFill>
                  <a:srgbClr val="0000FF"/>
                </a:solidFill>
                <a:latin typeface="Times New Roman" pitchFamily="18" charset="0"/>
                <a:cs typeface="Times New Roman" pitchFamily="18" charset="0"/>
              </a:rPr>
              <a:t>(N)</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means</a:t>
            </a:r>
          </a:p>
          <a:p>
            <a:pPr marR="0" lvl="0" algn="ctr" defTabSz="914400" rtl="0" eaLnBrk="1" fontAlgn="base" latinLnBrk="0" hangingPunct="1">
              <a:lnSpc>
                <a:spcPct val="90000"/>
              </a:lnSpc>
              <a:spcBef>
                <a:spcPct val="20000"/>
              </a:spcBef>
              <a:spcAft>
                <a:spcPct val="0"/>
              </a:spcAft>
              <a:buClrTx/>
              <a:buSzTx/>
              <a:tabLst/>
              <a:defRPr/>
            </a:pPr>
            <a:r>
              <a:rPr lang="en-US" sz="2400" b="1" i="1" kern="0" dirty="0" smtClean="0">
                <a:solidFill>
                  <a:srgbClr val="FF0000"/>
                </a:solidFill>
                <a:latin typeface="Times New Roman" pitchFamily="18" charset="0"/>
                <a:cs typeface="Times New Roman" pitchFamily="18" charset="0"/>
              </a:rPr>
              <a:t>N   significant digits</a:t>
            </a:r>
          </a:p>
        </p:txBody>
      </p:sp>
      <p:cxnSp>
        <p:nvCxnSpPr>
          <p:cNvPr id="17" name="Straight Arrow Connector 16"/>
          <p:cNvCxnSpPr>
            <a:stCxn id="12" idx="3"/>
            <a:endCxn id="14" idx="1"/>
          </p:cNvCxnSpPr>
          <p:nvPr/>
        </p:nvCxnSpPr>
        <p:spPr bwMode="auto">
          <a:xfrm>
            <a:off x="3085103" y="2982506"/>
            <a:ext cx="1443038" cy="4763"/>
          </a:xfrm>
          <a:prstGeom prst="straightConnector1">
            <a:avLst/>
          </a:prstGeom>
          <a:solidFill>
            <a:schemeClr val="accent1"/>
          </a:solidFill>
          <a:ln w="57150" cap="flat" cmpd="sng" algn="ctr">
            <a:solidFill>
              <a:srgbClr val="0000FF"/>
            </a:solidFill>
            <a:prstDash val="solid"/>
            <a:round/>
            <a:headEnd type="none" w="sm" len="sm"/>
            <a:tailEnd type="arrow"/>
          </a:ln>
          <a:effectLst/>
        </p:spPr>
      </p:cxnSp>
      <p:cxnSp>
        <p:nvCxnSpPr>
          <p:cNvPr id="21" name="Straight Arrow Connector 20"/>
          <p:cNvCxnSpPr>
            <a:stCxn id="13" idx="3"/>
            <a:endCxn id="15" idx="1"/>
          </p:cNvCxnSpPr>
          <p:nvPr/>
        </p:nvCxnSpPr>
        <p:spPr bwMode="auto">
          <a:xfrm flipV="1">
            <a:off x="3059075" y="1931987"/>
            <a:ext cx="1438276" cy="4763"/>
          </a:xfrm>
          <a:prstGeom prst="straightConnector1">
            <a:avLst/>
          </a:prstGeom>
          <a:solidFill>
            <a:schemeClr val="accent1"/>
          </a:solidFill>
          <a:ln w="57150" cap="flat" cmpd="sng" algn="ctr">
            <a:solidFill>
              <a:srgbClr val="0000FF"/>
            </a:solidFill>
            <a:prstDash val="solid"/>
            <a:round/>
            <a:headEnd type="none" w="sm" len="sm"/>
            <a:tailEnd type="arrow"/>
          </a:ln>
          <a:effectLst/>
        </p:spPr>
      </p:cxnSp>
      <p:sp>
        <p:nvSpPr>
          <p:cNvPr id="48" name="Rectangle 47"/>
          <p:cNvSpPr/>
          <p:nvPr/>
        </p:nvSpPr>
        <p:spPr>
          <a:xfrm>
            <a:off x="0" y="3467617"/>
            <a:ext cx="1449436" cy="461665"/>
          </a:xfrm>
          <a:prstGeom prst="rect">
            <a:avLst/>
          </a:prstGeom>
        </p:spPr>
        <p:txBody>
          <a:bodyPr wrap="none">
            <a:spAutoFit/>
          </a:bodyPr>
          <a:lstStyle/>
          <a:p>
            <a:r>
              <a:rPr lang="en-US" sz="2400" b="1" u="sng" dirty="0" smtClean="0">
                <a:solidFill>
                  <a:srgbClr val="FF0000"/>
                </a:solidFill>
                <a:latin typeface="Times New Roman" pitchFamily="18" charset="0"/>
                <a:cs typeface="Times New Roman" pitchFamily="18" charset="0"/>
              </a:rPr>
              <a:t>Example</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endParaRPr>
          </a:p>
        </p:txBody>
      </p:sp>
      <p:pic>
        <p:nvPicPr>
          <p:cNvPr id="56323" name="Picture 3"/>
          <p:cNvPicPr>
            <a:picLocks noChangeAspect="1" noChangeArrowheads="1"/>
          </p:cNvPicPr>
          <p:nvPr/>
        </p:nvPicPr>
        <p:blipFill>
          <a:blip r:embed="rId2" cstate="print"/>
          <a:srcRect/>
          <a:stretch>
            <a:fillRect/>
          </a:stretch>
        </p:blipFill>
        <p:spPr bwMode="auto">
          <a:xfrm>
            <a:off x="-1" y="3934047"/>
            <a:ext cx="9161719" cy="2923953"/>
          </a:xfrm>
          <a:prstGeom prst="rect">
            <a:avLst/>
          </a:prstGeom>
          <a:noFill/>
          <a:ln w="28575">
            <a:solidFill>
              <a:srgbClr val="0000FF"/>
            </a:solidFill>
          </a:ln>
        </p:spPr>
      </p:pic>
      <p:pic>
        <p:nvPicPr>
          <p:cNvPr id="56322" name="Picture 2"/>
          <p:cNvPicPr>
            <a:picLocks noChangeAspect="1" noChangeArrowheads="1"/>
          </p:cNvPicPr>
          <p:nvPr/>
        </p:nvPicPr>
        <p:blipFill>
          <a:blip r:embed="rId3" cstate="print"/>
          <a:srcRect r="33243" b="34575"/>
          <a:stretch>
            <a:fillRect/>
          </a:stretch>
        </p:blipFill>
        <p:spPr bwMode="auto">
          <a:xfrm>
            <a:off x="4130136" y="4016671"/>
            <a:ext cx="4873451" cy="1246445"/>
          </a:xfrm>
          <a:prstGeom prst="rect">
            <a:avLst/>
          </a:prstGeom>
          <a:noFill/>
          <a:ln w="28575">
            <a:solidFill>
              <a:srgbClr val="0000FF"/>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F3C165-B3AA-471B-8A32-2967CA843812}" type="slidenum">
              <a:rPr lang="en-US" smtClean="0"/>
              <a:pPr eaLnBrk="1" hangingPunct="1"/>
              <a:t>32</a:t>
            </a:fld>
            <a:endParaRPr lang="en-US" smtClean="0"/>
          </a:p>
        </p:txBody>
      </p:sp>
      <p:sp>
        <p:nvSpPr>
          <p:cNvPr id="49" name="Rectangle 2"/>
          <p:cNvSpPr txBox="1">
            <a:spLocks noChangeArrowheads="1"/>
          </p:cNvSpPr>
          <p:nvPr/>
        </p:nvSpPr>
        <p:spPr bwMode="auto">
          <a:xfrm>
            <a:off x="0" y="0"/>
            <a:ext cx="8229600" cy="177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b="1" u="sng" kern="0" dirty="0" smtClean="0">
                <a:solidFill>
                  <a:srgbClr val="0000FF"/>
                </a:solidFill>
                <a:latin typeface="Times New Roman" pitchFamily="18" charset="0"/>
                <a:ea typeface="+mj-ea"/>
                <a:cs typeface="Times New Roman" pitchFamily="18" charset="0"/>
              </a:rPr>
              <a:t>Default to scientific notation</a:t>
            </a:r>
          </a:p>
          <a:p>
            <a:pPr lvl="0"/>
            <a:r>
              <a:rPr lang="en-US" sz="2400" dirty="0" smtClean="0">
                <a:latin typeface="Times New Roman" pitchFamily="18" charset="0"/>
                <a:cs typeface="Times New Roman" pitchFamily="18" charset="0"/>
              </a:rPr>
              <a:t>Even if </a:t>
            </a:r>
            <a:r>
              <a:rPr lang="en-US" sz="2400" b="1" i="1" dirty="0" smtClean="0">
                <a:solidFill>
                  <a:srgbClr val="0000FF"/>
                </a:solidFill>
                <a:latin typeface="Times New Roman" pitchFamily="18" charset="0"/>
                <a:cs typeface="Times New Roman" pitchFamily="18" charset="0"/>
              </a:rPr>
              <a:t>scientific</a:t>
            </a:r>
            <a:r>
              <a:rPr lang="en-US" sz="2400" dirty="0" smtClean="0">
                <a:latin typeface="Times New Roman" pitchFamily="18" charset="0"/>
                <a:cs typeface="Times New Roman" pitchFamily="18" charset="0"/>
              </a:rPr>
              <a:t> is not specified, scientific notation will be used if enough digits are not specified by </a:t>
            </a:r>
            <a:r>
              <a:rPr lang="en-US" sz="2400" b="1" i="1" dirty="0" err="1" smtClean="0">
                <a:solidFill>
                  <a:srgbClr val="0000FF"/>
                </a:solidFill>
                <a:latin typeface="Times New Roman" pitchFamily="18" charset="0"/>
                <a:cs typeface="Times New Roman" pitchFamily="18" charset="0"/>
              </a:rPr>
              <a:t>setprecision</a:t>
            </a:r>
            <a:r>
              <a:rPr lang="en-US" sz="2400" b="1" i="1" dirty="0" smtClean="0">
                <a:solidFill>
                  <a:srgbClr val="0000FF"/>
                </a:solidFill>
                <a:latin typeface="Times New Roman" pitchFamily="18" charset="0"/>
                <a:cs typeface="Times New Roman" pitchFamily="18" charset="0"/>
              </a:rPr>
              <a:t>(N)</a:t>
            </a:r>
            <a:r>
              <a:rPr lang="en-US" sz="2400" dirty="0" smtClean="0">
                <a:latin typeface="Times New Roman" pitchFamily="18" charset="0"/>
                <a:cs typeface="Times New Roman" pitchFamily="18" charset="0"/>
              </a:rPr>
              <a:t> to properly display the number.</a:t>
            </a:r>
          </a:p>
          <a:p>
            <a:pPr lvl="0"/>
            <a:endParaRPr lang="en-US" sz="2400" dirty="0" smtClean="0">
              <a:latin typeface="Times New Roman" pitchFamily="18" charset="0"/>
              <a:cs typeface="Times New Roman" pitchFamily="18" charset="0"/>
            </a:endParaRPr>
          </a:p>
          <a:p>
            <a:pPr lvl="0"/>
            <a:endParaRPr lang="en-US" sz="2400" dirty="0" smtClean="0">
              <a:latin typeface="Times New Roman" pitchFamily="18" charset="0"/>
              <a:cs typeface="Times New Roman" pitchFamily="18" charset="0"/>
            </a:endParaRPr>
          </a:p>
          <a:p>
            <a:pPr lvl="0"/>
            <a:endParaRPr lang="en-US" sz="2400" b="1" u="sng" kern="0" dirty="0" smtClean="0">
              <a:solidFill>
                <a:srgbClr val="0000FF"/>
              </a:solidFill>
              <a:latin typeface="Times New Roman" pitchFamily="18" charset="0"/>
              <a:ea typeface="+mj-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400" b="1" u="sng" kern="0" dirty="0" smtClean="0">
              <a:solidFill>
                <a:srgbClr val="0000FF"/>
              </a:solidFill>
              <a:latin typeface="Times New Roman" pitchFamily="18" charset="0"/>
              <a:ea typeface="+mj-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p>
        </p:txBody>
      </p:sp>
      <p:sp>
        <p:nvSpPr>
          <p:cNvPr id="19" name="Rectangle 3"/>
          <p:cNvSpPr txBox="1">
            <a:spLocks noChangeArrowheads="1"/>
          </p:cNvSpPr>
          <p:nvPr/>
        </p:nvSpPr>
        <p:spPr bwMode="auto">
          <a:xfrm>
            <a:off x="148745" y="1830718"/>
            <a:ext cx="3200511" cy="1263356"/>
          </a:xfrm>
          <a:prstGeom prst="rect">
            <a:avLst/>
          </a:prstGeom>
          <a:noFill/>
          <a:ln w="28575">
            <a:solidFill>
              <a:srgbClr val="0000FF"/>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lnSpc>
                <a:spcPct val="90000"/>
              </a:lnSpc>
              <a:spcBef>
                <a:spcPct val="20000"/>
              </a:spcBef>
            </a:pP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If </a:t>
            </a:r>
            <a:r>
              <a:rPr lang="en-US" sz="2400" b="1" i="1" u="sng" kern="0" dirty="0" err="1" smtClean="0">
                <a:solidFill>
                  <a:srgbClr val="0000FF"/>
                </a:solidFill>
                <a:latin typeface="Times New Roman" pitchFamily="18" charset="0"/>
                <a:cs typeface="Times New Roman" pitchFamily="18" charset="0"/>
              </a:rPr>
              <a:t>setprecision</a:t>
            </a:r>
            <a:r>
              <a:rPr lang="en-US" sz="2400" b="1" i="1" u="sng" kern="0" dirty="0" smtClean="0">
                <a:solidFill>
                  <a:srgbClr val="0000FF"/>
                </a:solidFill>
                <a:latin typeface="Times New Roman" pitchFamily="18" charset="0"/>
                <a:cs typeface="Times New Roman" pitchFamily="18" charset="0"/>
              </a:rPr>
              <a:t>(N)</a:t>
            </a:r>
            <a:r>
              <a:rPr lang="en-US" sz="2400" kern="0" dirty="0" smtClean="0">
                <a:latin typeface="Times New Roman" pitchFamily="18" charset="0"/>
                <a:cs typeface="Times New Roman" pitchFamily="18" charset="0"/>
              </a:rPr>
              <a:t> is used </a:t>
            </a:r>
            <a:r>
              <a:rPr lang="en-US" sz="2400" b="1" i="1" kern="0" dirty="0" smtClean="0">
                <a:solidFill>
                  <a:srgbClr val="FF0000"/>
                </a:solidFill>
                <a:latin typeface="Times New Roman" pitchFamily="18" charset="0"/>
                <a:cs typeface="Times New Roman" pitchFamily="18" charset="0"/>
              </a:rPr>
              <a:t>without</a:t>
            </a:r>
            <a:r>
              <a:rPr lang="en-US" sz="2400" kern="0" dirty="0" smtClean="0">
                <a:latin typeface="Times New Roman" pitchFamily="18" charset="0"/>
                <a:cs typeface="Times New Roman" pitchFamily="18" charset="0"/>
              </a:rPr>
              <a:t> also using </a:t>
            </a:r>
            <a:r>
              <a:rPr kumimoji="0" lang="en-US" sz="2400" b="1" i="1" u="sng"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fixed</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or </a:t>
            </a:r>
            <a:r>
              <a:rPr kumimoji="0" lang="en-US" sz="2400" b="1" i="1" u="sng"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scientific</a:t>
            </a:r>
            <a:endPar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22" name="Rectangle 3"/>
          <p:cNvSpPr txBox="1">
            <a:spLocks noChangeArrowheads="1"/>
          </p:cNvSpPr>
          <p:nvPr/>
        </p:nvSpPr>
        <p:spPr bwMode="auto">
          <a:xfrm>
            <a:off x="4432448" y="2045585"/>
            <a:ext cx="4171950" cy="841376"/>
          </a:xfrm>
          <a:prstGeom prst="rect">
            <a:avLst/>
          </a:prstGeom>
          <a:noFill/>
          <a:ln w="28575">
            <a:solidFill>
              <a:srgbClr val="0000FF"/>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90000"/>
              </a:lnSpc>
              <a:spcBef>
                <a:spcPct val="20000"/>
              </a:spcBef>
              <a:spcAft>
                <a:spcPct val="0"/>
              </a:spcAft>
              <a:buClrTx/>
              <a:buSzTx/>
              <a:tabLst/>
              <a:defRPr/>
            </a:pPr>
            <a:r>
              <a:rPr lang="en-US" sz="2400" kern="0" dirty="0" smtClean="0">
                <a:latin typeface="Times New Roman" pitchFamily="18" charset="0"/>
                <a:cs typeface="Times New Roman" pitchFamily="18" charset="0"/>
              </a:rPr>
              <a:t>Scientific notation is used if the number is  </a:t>
            </a:r>
            <a:r>
              <a:rPr lang="en-US" sz="2400" u="sng" kern="0" dirty="0" smtClean="0">
                <a:latin typeface="Times New Roman" pitchFamily="18" charset="0"/>
                <a:cs typeface="Times New Roman" pitchFamily="18" charset="0"/>
              </a:rPr>
              <a:t>&gt;</a:t>
            </a:r>
            <a:r>
              <a:rPr lang="en-US" sz="2400" kern="0" dirty="0" smtClean="0">
                <a:latin typeface="Times New Roman" pitchFamily="18" charset="0"/>
                <a:cs typeface="Times New Roman" pitchFamily="18" charset="0"/>
              </a:rPr>
              <a:t> 10</a:t>
            </a:r>
            <a:r>
              <a:rPr lang="en-US" sz="2400" kern="0" baseline="30000" dirty="0" smtClean="0">
                <a:latin typeface="Times New Roman" pitchFamily="18" charset="0"/>
                <a:cs typeface="Times New Roman" pitchFamily="18" charset="0"/>
              </a:rPr>
              <a:t>N</a:t>
            </a:r>
            <a:endParaRPr kumimoji="0" lang="en-US" sz="2400" b="1" i="1" u="none" strike="noStrike" kern="0" cap="none" spc="0" normalizeH="0" baseline="30000" noProof="0" dirty="0" smtClean="0">
              <a:ln>
                <a:noFill/>
              </a:ln>
              <a:solidFill>
                <a:srgbClr val="FF0000"/>
              </a:solidFill>
              <a:effectLst/>
              <a:uLnTx/>
              <a:uFillTx/>
              <a:latin typeface="Times New Roman" pitchFamily="18" charset="0"/>
              <a:ea typeface="+mn-ea"/>
              <a:cs typeface="Times New Roman" pitchFamily="18" charset="0"/>
            </a:endParaRPr>
          </a:p>
        </p:txBody>
      </p:sp>
      <p:cxnSp>
        <p:nvCxnSpPr>
          <p:cNvPr id="24" name="Straight Arrow Connector 23"/>
          <p:cNvCxnSpPr>
            <a:stCxn id="19" idx="3"/>
            <a:endCxn id="22" idx="1"/>
          </p:cNvCxnSpPr>
          <p:nvPr/>
        </p:nvCxnSpPr>
        <p:spPr bwMode="auto">
          <a:xfrm>
            <a:off x="3349256" y="2462396"/>
            <a:ext cx="1083192" cy="3877"/>
          </a:xfrm>
          <a:prstGeom prst="straightConnector1">
            <a:avLst/>
          </a:prstGeom>
          <a:solidFill>
            <a:schemeClr val="accent1"/>
          </a:solidFill>
          <a:ln w="57150" cap="flat" cmpd="sng" algn="ctr">
            <a:solidFill>
              <a:srgbClr val="0000FF"/>
            </a:solidFill>
            <a:prstDash val="solid"/>
            <a:round/>
            <a:headEnd type="none" w="sm" len="sm"/>
            <a:tailEnd type="arrow"/>
          </a:ln>
          <a:effectLst/>
        </p:spPr>
      </p:cxnSp>
      <p:sp>
        <p:nvSpPr>
          <p:cNvPr id="35" name="Rectangle 34"/>
          <p:cNvSpPr/>
          <p:nvPr/>
        </p:nvSpPr>
        <p:spPr>
          <a:xfrm>
            <a:off x="0" y="3329119"/>
            <a:ext cx="9144000" cy="1938992"/>
          </a:xfrm>
          <a:prstGeom prst="rect">
            <a:avLst/>
          </a:prstGeom>
        </p:spPr>
        <p:txBody>
          <a:bodyPr wrap="square">
            <a:spAutoFit/>
          </a:bodyPr>
          <a:lstStyle/>
          <a:p>
            <a:r>
              <a:rPr lang="en-US" sz="2400" dirty="0" smtClean="0">
                <a:latin typeface="Times New Roman" pitchFamily="18" charset="0"/>
                <a:cs typeface="Times New Roman" pitchFamily="18" charset="0"/>
              </a:rPr>
              <a:t>For example, if </a:t>
            </a:r>
            <a:r>
              <a:rPr lang="en-US" sz="2400" b="1" i="1" dirty="0" err="1" smtClean="0">
                <a:solidFill>
                  <a:srgbClr val="0000FF"/>
                </a:solidFill>
                <a:latin typeface="Times New Roman" pitchFamily="18" charset="0"/>
                <a:cs typeface="Times New Roman" pitchFamily="18" charset="0"/>
              </a:rPr>
              <a:t>setprecision</a:t>
            </a:r>
            <a:r>
              <a:rPr lang="en-US" sz="2400" b="1" i="1" dirty="0" smtClean="0">
                <a:solidFill>
                  <a:srgbClr val="0000FF"/>
                </a:solidFill>
                <a:latin typeface="Times New Roman" pitchFamily="18" charset="0"/>
                <a:cs typeface="Times New Roman" pitchFamily="18" charset="0"/>
              </a:rPr>
              <a:t>(3)</a:t>
            </a:r>
            <a:r>
              <a:rPr lang="en-US" sz="2400" dirty="0" smtClean="0">
                <a:latin typeface="Times New Roman" pitchFamily="18" charset="0"/>
                <a:cs typeface="Times New Roman" pitchFamily="18" charset="0"/>
              </a:rPr>
              <a:t> is used (without using fixed or scientific), then the largest number that can be displayed without scientific notation is 999.  </a:t>
            </a:r>
          </a:p>
          <a:p>
            <a:r>
              <a:rPr lang="en-US" sz="2400" dirty="0" smtClean="0">
                <a:latin typeface="Times New Roman" pitchFamily="18" charset="0"/>
                <a:cs typeface="Times New Roman" pitchFamily="18" charset="0"/>
              </a:rPr>
              <a:t>(How could you display 1000 with only 3 digits?  </a:t>
            </a:r>
          </a:p>
          <a:p>
            <a:r>
              <a:rPr lang="en-US" sz="2400" dirty="0" smtClean="0">
                <a:latin typeface="Times New Roman" pitchFamily="18" charset="0"/>
                <a:cs typeface="Times New Roman" pitchFamily="18" charset="0"/>
              </a:rPr>
              <a:t>It would have to be displayed in scientific notation </a:t>
            </a:r>
            <a:r>
              <a:rPr lang="en-US" sz="2400" smtClean="0">
                <a:latin typeface="Times New Roman" pitchFamily="18" charset="0"/>
                <a:cs typeface="Times New Roman" pitchFamily="18" charset="0"/>
              </a:rPr>
              <a:t>as 1.00E+03)</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F3C165-B3AA-471B-8A32-2967CA843812}" type="slidenum">
              <a:rPr lang="en-US" smtClean="0"/>
              <a:pPr eaLnBrk="1" hangingPunct="1"/>
              <a:t>33</a:t>
            </a:fld>
            <a:endParaRPr lang="en-US" smtClean="0"/>
          </a:p>
        </p:txBody>
      </p:sp>
      <p:sp>
        <p:nvSpPr>
          <p:cNvPr id="49" name="Rectangle 2"/>
          <p:cNvSpPr txBox="1">
            <a:spLocks noChangeArrowheads="1"/>
          </p:cNvSpPr>
          <p:nvPr/>
        </p:nvSpPr>
        <p:spPr bwMode="auto">
          <a:xfrm>
            <a:off x="0" y="0"/>
            <a:ext cx="8229600" cy="177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i="1" u="sng" kern="0" dirty="0" smtClean="0">
                <a:solidFill>
                  <a:srgbClr val="FF0000"/>
                </a:solidFill>
                <a:latin typeface="Times New Roman" pitchFamily="18" charset="0"/>
                <a:ea typeface="+mj-ea"/>
                <a:cs typeface="Times New Roman" pitchFamily="18" charset="0"/>
              </a:rPr>
              <a:t>Example - Default to scientific notation</a:t>
            </a:r>
          </a:p>
        </p:txBody>
      </p:sp>
      <p:pic>
        <p:nvPicPr>
          <p:cNvPr id="57348" name="Picture 4"/>
          <p:cNvPicPr>
            <a:picLocks noChangeAspect="1" noChangeArrowheads="1"/>
          </p:cNvPicPr>
          <p:nvPr/>
        </p:nvPicPr>
        <p:blipFill>
          <a:blip r:embed="rId2" cstate="print"/>
          <a:srcRect/>
          <a:stretch>
            <a:fillRect/>
          </a:stretch>
        </p:blipFill>
        <p:spPr bwMode="auto">
          <a:xfrm>
            <a:off x="-1" y="590549"/>
            <a:ext cx="9144001" cy="3755136"/>
          </a:xfrm>
          <a:prstGeom prst="rect">
            <a:avLst/>
          </a:prstGeom>
          <a:noFill/>
          <a:ln w="28575">
            <a:solidFill>
              <a:srgbClr val="0000FF"/>
            </a:solidFill>
          </a:ln>
        </p:spPr>
      </p:pic>
      <p:pic>
        <p:nvPicPr>
          <p:cNvPr id="57349" name="Picture 5"/>
          <p:cNvPicPr>
            <a:picLocks noChangeAspect="1" noChangeArrowheads="1"/>
          </p:cNvPicPr>
          <p:nvPr/>
        </p:nvPicPr>
        <p:blipFill>
          <a:blip r:embed="rId3" cstate="print"/>
          <a:srcRect r="6346" b="15400"/>
          <a:stretch>
            <a:fillRect/>
          </a:stretch>
        </p:blipFill>
        <p:spPr bwMode="auto">
          <a:xfrm>
            <a:off x="-1" y="4460469"/>
            <a:ext cx="8502817" cy="2397531"/>
          </a:xfrm>
          <a:prstGeom prst="rect">
            <a:avLst/>
          </a:prstGeom>
          <a:noFill/>
          <a:ln w="28575">
            <a:solidFill>
              <a:srgbClr val="0000FF"/>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F3C165-B3AA-471B-8A32-2967CA843812}" type="slidenum">
              <a:rPr lang="en-US" smtClean="0"/>
              <a:pPr eaLnBrk="1" hangingPunct="1"/>
              <a:t>34</a:t>
            </a:fld>
            <a:endParaRPr lang="en-US" smtClean="0"/>
          </a:p>
        </p:txBody>
      </p:sp>
      <p:sp>
        <p:nvSpPr>
          <p:cNvPr id="37891" name="Rectangle 2"/>
          <p:cNvSpPr>
            <a:spLocks noGrp="1" noChangeArrowheads="1"/>
          </p:cNvSpPr>
          <p:nvPr>
            <p:ph type="title"/>
          </p:nvPr>
        </p:nvSpPr>
        <p:spPr>
          <a:xfrm>
            <a:off x="0" y="0"/>
            <a:ext cx="8229600" cy="652463"/>
          </a:xfrm>
        </p:spPr>
        <p:txBody>
          <a:bodyPr/>
          <a:lstStyle/>
          <a:p>
            <a:pPr algn="l" eaLnBrk="1" hangingPunct="1"/>
            <a:r>
              <a:rPr lang="en-US" sz="3600" b="1" u="sng" smtClean="0">
                <a:solidFill>
                  <a:srgbClr val="0000FF"/>
                </a:solidFill>
                <a:latin typeface="Times New Roman" pitchFamily="18" charset="0"/>
                <a:cs typeface="Times New Roman" pitchFamily="18" charset="0"/>
              </a:rPr>
              <a:t>setw( )</a:t>
            </a:r>
          </a:p>
        </p:txBody>
      </p:sp>
      <p:sp>
        <p:nvSpPr>
          <p:cNvPr id="37892" name="Rectangle 3"/>
          <p:cNvSpPr>
            <a:spLocks noGrp="1" noChangeArrowheads="1"/>
          </p:cNvSpPr>
          <p:nvPr>
            <p:ph type="body" idx="1"/>
          </p:nvPr>
        </p:nvSpPr>
        <p:spPr>
          <a:xfrm>
            <a:off x="0" y="678657"/>
            <a:ext cx="8991600" cy="2508250"/>
          </a:xfrm>
        </p:spPr>
        <p:txBody>
          <a:bodyPr/>
          <a:lstStyle/>
          <a:p>
            <a:pPr eaLnBrk="1" hangingPunct="1">
              <a:lnSpc>
                <a:spcPct val="90000"/>
              </a:lnSpc>
            </a:pPr>
            <a:r>
              <a:rPr lang="en-US" sz="2400" dirty="0" smtClean="0">
                <a:latin typeface="Times New Roman" pitchFamily="18" charset="0"/>
                <a:cs typeface="Times New Roman" pitchFamily="18" charset="0"/>
              </a:rPr>
              <a:t>Sets field width</a:t>
            </a:r>
          </a:p>
          <a:p>
            <a:pPr eaLnBrk="1" hangingPunct="1">
              <a:lnSpc>
                <a:spcPct val="90000"/>
              </a:lnSpc>
            </a:pPr>
            <a:r>
              <a:rPr lang="en-US" sz="2400" dirty="0" smtClean="0">
                <a:latin typeface="Times New Roman" pitchFamily="18" charset="0"/>
                <a:cs typeface="Times New Roman" pitchFamily="18" charset="0"/>
              </a:rPr>
              <a:t>Right justifies contents</a:t>
            </a:r>
          </a:p>
          <a:p>
            <a:pPr eaLnBrk="1" hangingPunct="1">
              <a:lnSpc>
                <a:spcPct val="90000"/>
              </a:lnSpc>
            </a:pPr>
            <a:r>
              <a:rPr lang="en-US" sz="2400" dirty="0" smtClean="0">
                <a:latin typeface="Times New Roman" pitchFamily="18" charset="0"/>
                <a:cs typeface="Times New Roman" pitchFamily="18" charset="0"/>
              </a:rPr>
              <a:t>C++ automatically expands if width too small</a:t>
            </a:r>
          </a:p>
          <a:p>
            <a:pPr eaLnBrk="1" hangingPunct="1">
              <a:lnSpc>
                <a:spcPct val="90000"/>
              </a:lnSpc>
            </a:pPr>
            <a:r>
              <a:rPr lang="en-US" sz="2400" dirty="0" smtClean="0">
                <a:latin typeface="Times New Roman" pitchFamily="18" charset="0"/>
                <a:cs typeface="Times New Roman" pitchFamily="18" charset="0"/>
              </a:rPr>
              <a:t>Useful for tables where fixed widths are needed</a:t>
            </a:r>
          </a:p>
          <a:p>
            <a:pPr eaLnBrk="1" hangingPunct="1">
              <a:lnSpc>
                <a:spcPct val="90000"/>
              </a:lnSpc>
            </a:pPr>
            <a:r>
              <a:rPr lang="en-US" sz="2400" dirty="0" smtClean="0">
                <a:latin typeface="Times New Roman" pitchFamily="18" charset="0"/>
                <a:cs typeface="Times New Roman" pitchFamily="18" charset="0"/>
              </a:rPr>
              <a:t>Only applied to the next item displayed (other IO manipulators are applied to all items displayed until they are changed) </a:t>
            </a:r>
          </a:p>
        </p:txBody>
      </p:sp>
      <p:sp>
        <p:nvSpPr>
          <p:cNvPr id="37893" name="Text Box 5"/>
          <p:cNvSpPr txBox="1">
            <a:spLocks noChangeArrowheads="1"/>
          </p:cNvSpPr>
          <p:nvPr/>
        </p:nvSpPr>
        <p:spPr bwMode="auto">
          <a:xfrm>
            <a:off x="530225" y="3833813"/>
            <a:ext cx="5951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u="sng" dirty="0">
                <a:solidFill>
                  <a:srgbClr val="FF0000"/>
                </a:solidFill>
                <a:latin typeface="Times New Roman" pitchFamily="18" charset="0"/>
                <a:cs typeface="Times New Roman" pitchFamily="18" charset="0"/>
              </a:rPr>
              <a:t>Example</a:t>
            </a:r>
            <a:r>
              <a:rPr lang="en-US" sz="2400" b="1" dirty="0">
                <a:solidFill>
                  <a:srgbClr val="FF0000"/>
                </a:solidFill>
                <a:latin typeface="Times New Roman" pitchFamily="18" charset="0"/>
                <a:cs typeface="Times New Roman" pitchFamily="18" charset="0"/>
              </a:rPr>
              <a:t>:  </a:t>
            </a:r>
          </a:p>
          <a:p>
            <a:pPr eaLnBrk="1" hangingPunct="1"/>
            <a:r>
              <a:rPr lang="en-US" sz="2400" b="1" dirty="0" err="1">
                <a:solidFill>
                  <a:srgbClr val="0000FF"/>
                </a:solidFill>
                <a:latin typeface="Times New Roman" pitchFamily="18" charset="0"/>
                <a:cs typeface="Times New Roman" pitchFamily="18" charset="0"/>
              </a:rPr>
              <a:t>int</a:t>
            </a:r>
            <a:r>
              <a:rPr lang="en-US" sz="2400" b="1" dirty="0">
                <a:solidFill>
                  <a:srgbClr val="0000FF"/>
                </a:solidFill>
                <a:latin typeface="Times New Roman" pitchFamily="18" charset="0"/>
                <a:cs typeface="Times New Roman" pitchFamily="18" charset="0"/>
              </a:rPr>
              <a:t> num = 5;</a:t>
            </a:r>
          </a:p>
          <a:p>
            <a:pPr eaLnBrk="1" hangingPunct="1"/>
            <a:r>
              <a:rPr lang="en-US" sz="2400" b="1" dirty="0" err="1">
                <a:solidFill>
                  <a:srgbClr val="0000FF"/>
                </a:solidFill>
                <a:latin typeface="Times New Roman" pitchFamily="18" charset="0"/>
                <a:cs typeface="Times New Roman" pitchFamily="18" charset="0"/>
              </a:rPr>
              <a:t>cout</a:t>
            </a:r>
            <a:r>
              <a:rPr lang="en-US" sz="2400" b="1" dirty="0">
                <a:solidFill>
                  <a:srgbClr val="0000FF"/>
                </a:solidFill>
                <a:latin typeface="Times New Roman" pitchFamily="18" charset="0"/>
                <a:cs typeface="Times New Roman" pitchFamily="18" charset="0"/>
              </a:rPr>
              <a:t>&lt;&lt;“number =“&lt;&lt;</a:t>
            </a:r>
            <a:r>
              <a:rPr lang="en-US" sz="2400" b="1" dirty="0" err="1">
                <a:solidFill>
                  <a:srgbClr val="0000FF"/>
                </a:solidFill>
                <a:latin typeface="Times New Roman" pitchFamily="18" charset="0"/>
                <a:cs typeface="Times New Roman" pitchFamily="18" charset="0"/>
              </a:rPr>
              <a:t>setw</a:t>
            </a:r>
            <a:r>
              <a:rPr lang="en-US" sz="2400" b="1" dirty="0">
                <a:solidFill>
                  <a:srgbClr val="0000FF"/>
                </a:solidFill>
                <a:latin typeface="Times New Roman" pitchFamily="18" charset="0"/>
                <a:cs typeface="Times New Roman" pitchFamily="18" charset="0"/>
              </a:rPr>
              <a:t>(7)&lt;&lt;num&lt;&lt;</a:t>
            </a:r>
            <a:r>
              <a:rPr lang="en-US" sz="2400" b="1" dirty="0" err="1">
                <a:solidFill>
                  <a:srgbClr val="0000FF"/>
                </a:solidFill>
                <a:latin typeface="Times New Roman" pitchFamily="18" charset="0"/>
                <a:cs typeface="Times New Roman" pitchFamily="18" charset="0"/>
              </a:rPr>
              <a:t>endl</a:t>
            </a:r>
            <a:r>
              <a:rPr lang="en-US" sz="2400" b="1" dirty="0">
                <a:solidFill>
                  <a:srgbClr val="0000FF"/>
                </a:solidFill>
                <a:latin typeface="Times New Roman" pitchFamily="18" charset="0"/>
                <a:cs typeface="Times New Roman" pitchFamily="18" charset="0"/>
              </a:rPr>
              <a:t>;</a:t>
            </a:r>
          </a:p>
        </p:txBody>
      </p:sp>
      <p:grpSp>
        <p:nvGrpSpPr>
          <p:cNvPr id="2" name="Group 10"/>
          <p:cNvGrpSpPr>
            <a:grpSpLocks/>
          </p:cNvGrpSpPr>
          <p:nvPr/>
        </p:nvGrpSpPr>
        <p:grpSpPr bwMode="auto">
          <a:xfrm>
            <a:off x="577850" y="5180013"/>
            <a:ext cx="3375025" cy="1544637"/>
            <a:chOff x="2193925" y="4551363"/>
            <a:chExt cx="3375025" cy="1544637"/>
          </a:xfrm>
        </p:grpSpPr>
        <p:sp>
          <p:nvSpPr>
            <p:cNvPr id="37895" name="Text Box 6"/>
            <p:cNvSpPr txBox="1">
              <a:spLocks noChangeArrowheads="1"/>
            </p:cNvSpPr>
            <p:nvPr/>
          </p:nvSpPr>
          <p:spPr bwMode="auto">
            <a:xfrm>
              <a:off x="2193925" y="4973638"/>
              <a:ext cx="3375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a:solidFill>
                    <a:srgbClr val="0000FF"/>
                  </a:solidFill>
                  <a:latin typeface="Courier New" pitchFamily="49" charset="0"/>
                </a:rPr>
                <a:t>number =      5</a:t>
              </a:r>
            </a:p>
          </p:txBody>
        </p:sp>
        <p:grpSp>
          <p:nvGrpSpPr>
            <p:cNvPr id="3" name="Group 9"/>
            <p:cNvGrpSpPr>
              <a:grpSpLocks/>
            </p:cNvGrpSpPr>
            <p:nvPr/>
          </p:nvGrpSpPr>
          <p:grpSpPr bwMode="auto">
            <a:xfrm>
              <a:off x="3886200" y="5354638"/>
              <a:ext cx="1673225" cy="741362"/>
              <a:chOff x="2448" y="3373"/>
              <a:chExt cx="1054" cy="467"/>
            </a:xfrm>
          </p:grpSpPr>
          <p:sp>
            <p:nvSpPr>
              <p:cNvPr id="37898" name="Text Box 7"/>
              <p:cNvSpPr txBox="1">
                <a:spLocks noChangeArrowheads="1"/>
              </p:cNvSpPr>
              <p:nvPr/>
            </p:nvSpPr>
            <p:spPr bwMode="auto">
              <a:xfrm>
                <a:off x="2448" y="3373"/>
                <a:ext cx="10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latin typeface="Courier New" pitchFamily="49" charset="0"/>
                  </a:rPr>
                  <a:t>*******</a:t>
                </a:r>
              </a:p>
            </p:txBody>
          </p:sp>
          <p:sp>
            <p:nvSpPr>
              <p:cNvPr id="37899" name="Text Box 8"/>
              <p:cNvSpPr txBox="1">
                <a:spLocks noChangeArrowheads="1"/>
              </p:cNvSpPr>
              <p:nvPr/>
            </p:nvSpPr>
            <p:spPr bwMode="auto">
              <a:xfrm>
                <a:off x="2544" y="3552"/>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Times New Roman" pitchFamily="18" charset="0"/>
                  </a:rPr>
                  <a:t> Field size</a:t>
                </a:r>
              </a:p>
            </p:txBody>
          </p:sp>
        </p:grpSp>
        <p:sp>
          <p:nvSpPr>
            <p:cNvPr id="37897" name="Text Box 5"/>
            <p:cNvSpPr txBox="1">
              <a:spLocks noChangeArrowheads="1"/>
            </p:cNvSpPr>
            <p:nvPr/>
          </p:nvSpPr>
          <p:spPr bwMode="auto">
            <a:xfrm>
              <a:off x="2209800" y="4551363"/>
              <a:ext cx="13997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u="sng">
                  <a:solidFill>
                    <a:srgbClr val="FF0000"/>
                  </a:solidFill>
                  <a:latin typeface="Times New Roman" pitchFamily="18" charset="0"/>
                  <a:cs typeface="Times New Roman" pitchFamily="18" charset="0"/>
                </a:rPr>
                <a:t>Output</a:t>
              </a:r>
              <a:r>
                <a:rPr lang="en-US" sz="2400" b="1">
                  <a:solidFill>
                    <a:srgbClr val="FF0000"/>
                  </a:solidFill>
                  <a:latin typeface="Times New Roman" pitchFamily="18" charset="0"/>
                  <a:cs typeface="Times New Roman" pitchFamily="18" charset="0"/>
                </a:rPr>
                <a:t>:  </a:t>
              </a: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F3C165-B3AA-471B-8A32-2967CA843812}" type="slidenum">
              <a:rPr lang="en-US" smtClean="0"/>
              <a:pPr eaLnBrk="1" hangingPunct="1"/>
              <a:t>35</a:t>
            </a:fld>
            <a:endParaRPr lang="en-US" smtClean="0"/>
          </a:p>
        </p:txBody>
      </p:sp>
      <p:sp>
        <p:nvSpPr>
          <p:cNvPr id="37891" name="Rectangle 2"/>
          <p:cNvSpPr>
            <a:spLocks noGrp="1" noChangeArrowheads="1"/>
          </p:cNvSpPr>
          <p:nvPr>
            <p:ph type="title"/>
          </p:nvPr>
        </p:nvSpPr>
        <p:spPr>
          <a:xfrm>
            <a:off x="0" y="0"/>
            <a:ext cx="8229600" cy="652463"/>
          </a:xfrm>
        </p:spPr>
        <p:txBody>
          <a:bodyPr/>
          <a:lstStyle/>
          <a:p>
            <a:pPr algn="l" eaLnBrk="1" hangingPunct="1"/>
            <a:r>
              <a:rPr lang="en-US" sz="3600" b="1" u="sng" dirty="0" err="1" smtClean="0">
                <a:solidFill>
                  <a:srgbClr val="0000FF"/>
                </a:solidFill>
                <a:latin typeface="Times New Roman" pitchFamily="18" charset="0"/>
                <a:cs typeface="Times New Roman" pitchFamily="18" charset="0"/>
              </a:rPr>
              <a:t>setfill</a:t>
            </a:r>
            <a:r>
              <a:rPr lang="en-US" sz="3600" b="1" u="sng" dirty="0" smtClean="0">
                <a:solidFill>
                  <a:srgbClr val="0000FF"/>
                </a:solidFill>
                <a:latin typeface="Times New Roman" pitchFamily="18" charset="0"/>
                <a:cs typeface="Times New Roman" pitchFamily="18" charset="0"/>
              </a:rPr>
              <a:t>( )</a:t>
            </a:r>
          </a:p>
        </p:txBody>
      </p:sp>
      <p:sp>
        <p:nvSpPr>
          <p:cNvPr id="37892" name="Rectangle 3"/>
          <p:cNvSpPr>
            <a:spLocks noGrp="1" noChangeArrowheads="1"/>
          </p:cNvSpPr>
          <p:nvPr>
            <p:ph type="body" idx="1"/>
          </p:nvPr>
        </p:nvSpPr>
        <p:spPr>
          <a:xfrm>
            <a:off x="0" y="678657"/>
            <a:ext cx="9144000" cy="2285365"/>
          </a:xfrm>
        </p:spPr>
        <p:txBody>
          <a:bodyPr/>
          <a:lstStyle/>
          <a:p>
            <a:pPr eaLnBrk="1" hangingPunct="1">
              <a:lnSpc>
                <a:spcPct val="90000"/>
              </a:lnSpc>
            </a:pPr>
            <a:r>
              <a:rPr lang="en-US" sz="2400" dirty="0" smtClean="0">
                <a:latin typeface="Times New Roman" pitchFamily="18" charset="0"/>
                <a:cs typeface="Times New Roman" pitchFamily="18" charset="0"/>
              </a:rPr>
              <a:t>Using </a:t>
            </a:r>
            <a:r>
              <a:rPr lang="en-US" sz="2400" dirty="0" err="1" smtClean="0">
                <a:latin typeface="Times New Roman" pitchFamily="18" charset="0"/>
                <a:cs typeface="Times New Roman" pitchFamily="18" charset="0"/>
              </a:rPr>
              <a:t>setw</a:t>
            </a:r>
            <a:r>
              <a:rPr lang="en-US" sz="2400" dirty="0" smtClean="0">
                <a:latin typeface="Times New Roman" pitchFamily="18" charset="0"/>
                <a:cs typeface="Times New Roman" pitchFamily="18" charset="0"/>
              </a:rPr>
              <a:t>( ) may result in </a:t>
            </a:r>
            <a:r>
              <a:rPr lang="en-US" sz="2400" u="sng" dirty="0" smtClean="0">
                <a:latin typeface="Times New Roman" pitchFamily="18" charset="0"/>
                <a:cs typeface="Times New Roman" pitchFamily="18" charset="0"/>
              </a:rPr>
              <a:t>blank spaces</a:t>
            </a:r>
            <a:r>
              <a:rPr lang="en-US" sz="2400" dirty="0" smtClean="0">
                <a:latin typeface="Times New Roman" pitchFamily="18" charset="0"/>
                <a:cs typeface="Times New Roman" pitchFamily="18" charset="0"/>
              </a:rPr>
              <a:t> before a number (with right justification) or after (with left justification).  </a:t>
            </a:r>
            <a:r>
              <a:rPr lang="en-US" sz="2400" b="1" dirty="0" err="1">
                <a:solidFill>
                  <a:srgbClr val="0000FF"/>
                </a:solidFill>
                <a:latin typeface="Times New Roman" pitchFamily="18" charset="0"/>
                <a:cs typeface="Times New Roman" pitchFamily="18" charset="0"/>
              </a:rPr>
              <a:t>s</a:t>
            </a:r>
            <a:r>
              <a:rPr lang="en-US" sz="2400" b="1" dirty="0" err="1" smtClean="0">
                <a:solidFill>
                  <a:srgbClr val="0000FF"/>
                </a:solidFill>
                <a:latin typeface="Times New Roman" pitchFamily="18" charset="0"/>
                <a:cs typeface="Times New Roman" pitchFamily="18" charset="0"/>
              </a:rPr>
              <a:t>etfill</a:t>
            </a:r>
            <a:r>
              <a:rPr lang="en-US" sz="2400" b="1" dirty="0" smtClean="0">
                <a:solidFill>
                  <a:srgbClr val="0000FF"/>
                </a:solidFill>
                <a:latin typeface="Times New Roman" pitchFamily="18" charset="0"/>
                <a:cs typeface="Times New Roman" pitchFamily="18" charset="0"/>
              </a:rPr>
              <a:t>( ) </a:t>
            </a:r>
            <a:r>
              <a:rPr lang="en-US" sz="2400" dirty="0" smtClean="0">
                <a:latin typeface="Times New Roman" pitchFamily="18" charset="0"/>
                <a:cs typeface="Times New Roman" pitchFamily="18" charset="0"/>
              </a:rPr>
              <a:t>can be used to specify that other characters be used instead of blanks.</a:t>
            </a:r>
          </a:p>
          <a:p>
            <a:pPr eaLnBrk="1" hangingPunct="1">
              <a:lnSpc>
                <a:spcPct val="90000"/>
              </a:lnSpc>
            </a:pPr>
            <a:r>
              <a:rPr lang="en-US" sz="2400" u="sng" dirty="0" smtClean="0">
                <a:latin typeface="Times New Roman" pitchFamily="18" charset="0"/>
                <a:cs typeface="Times New Roman" pitchFamily="18" charset="0"/>
              </a:rPr>
              <a:t>Form</a:t>
            </a:r>
            <a:r>
              <a:rPr lang="en-US" sz="2400" dirty="0" smtClean="0">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setfill</a:t>
            </a:r>
            <a:r>
              <a:rPr lang="en-US" sz="2400" b="1" dirty="0" smtClean="0">
                <a:solidFill>
                  <a:srgbClr val="0000FF"/>
                </a:solidFill>
                <a:latin typeface="Times New Roman" pitchFamily="18" charset="0"/>
                <a:cs typeface="Times New Roman" pitchFamily="18" charset="0"/>
              </a:rPr>
              <a:t>(‘c’) </a:t>
            </a:r>
            <a:r>
              <a:rPr lang="en-US" sz="2400" dirty="0" smtClean="0">
                <a:latin typeface="Times New Roman" pitchFamily="18" charset="0"/>
                <a:cs typeface="Times New Roman" pitchFamily="18" charset="0"/>
              </a:rPr>
              <a:t>, where c is the character to be displayed</a:t>
            </a:r>
          </a:p>
          <a:p>
            <a:pPr eaLnBrk="1" hangingPunct="1">
              <a:lnSpc>
                <a:spcPct val="90000"/>
              </a:lnSpc>
            </a:pPr>
            <a:r>
              <a:rPr lang="en-US" sz="2400" u="sng" dirty="0" smtClean="0">
                <a:latin typeface="Times New Roman" pitchFamily="18" charset="0"/>
                <a:cs typeface="Times New Roman" pitchFamily="18" charset="0"/>
              </a:rPr>
              <a:t>Example</a:t>
            </a:r>
            <a:r>
              <a:rPr lang="en-US" sz="2400" dirty="0" smtClean="0">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setfill</a:t>
            </a:r>
            <a:r>
              <a:rPr lang="en-US" sz="2400" b="1" dirty="0" smtClean="0">
                <a:solidFill>
                  <a:srgbClr val="0000FF"/>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 display asterisks (*) instead of blank spaces</a:t>
            </a:r>
          </a:p>
          <a:p>
            <a:pPr eaLnBrk="1" hangingPunct="1">
              <a:lnSpc>
                <a:spcPct val="90000"/>
              </a:lnSpc>
            </a:pPr>
            <a:r>
              <a:rPr lang="en-US" sz="2400" u="sng" dirty="0" smtClean="0">
                <a:latin typeface="Times New Roman" pitchFamily="18" charset="0"/>
                <a:cs typeface="Times New Roman" pitchFamily="18" charset="0"/>
              </a:rPr>
              <a:t>Example</a:t>
            </a:r>
            <a:r>
              <a:rPr lang="en-US" sz="2400" dirty="0" smtClean="0">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setfill</a:t>
            </a:r>
            <a:r>
              <a:rPr lang="en-US" sz="2400" b="1" dirty="0" smtClean="0">
                <a:solidFill>
                  <a:srgbClr val="0000FF"/>
                </a:solidFill>
                <a:latin typeface="Times New Roman" pitchFamily="18" charset="0"/>
                <a:cs typeface="Times New Roman" pitchFamily="18" charset="0"/>
              </a:rPr>
              <a:t>(‘0’) </a:t>
            </a:r>
            <a:r>
              <a:rPr lang="en-US" sz="2400" dirty="0" smtClean="0">
                <a:latin typeface="Times New Roman" pitchFamily="18" charset="0"/>
                <a:cs typeface="Times New Roman" pitchFamily="18" charset="0"/>
              </a:rPr>
              <a:t>– useful for displaying leading 0’s with integers</a:t>
            </a:r>
          </a:p>
        </p:txBody>
      </p:sp>
      <p:sp>
        <p:nvSpPr>
          <p:cNvPr id="37893" name="Text Box 5"/>
          <p:cNvSpPr txBox="1">
            <a:spLocks noChangeArrowheads="1"/>
          </p:cNvSpPr>
          <p:nvPr/>
        </p:nvSpPr>
        <p:spPr bwMode="auto">
          <a:xfrm>
            <a:off x="927601" y="3083382"/>
            <a:ext cx="73019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u="sng" dirty="0">
                <a:solidFill>
                  <a:srgbClr val="FF0000"/>
                </a:solidFill>
                <a:latin typeface="Times New Roman" pitchFamily="18" charset="0"/>
                <a:cs typeface="Times New Roman" pitchFamily="18" charset="0"/>
              </a:rPr>
              <a:t>Example</a:t>
            </a:r>
            <a:r>
              <a:rPr lang="en-US" sz="2400" b="1" dirty="0">
                <a:solidFill>
                  <a:srgbClr val="FF0000"/>
                </a:solidFill>
                <a:latin typeface="Times New Roman" pitchFamily="18" charset="0"/>
                <a:cs typeface="Times New Roman" pitchFamily="18" charset="0"/>
              </a:rPr>
              <a:t>:  </a:t>
            </a:r>
          </a:p>
          <a:p>
            <a:pPr eaLnBrk="1" hangingPunct="1"/>
            <a:r>
              <a:rPr lang="en-US" sz="2400" b="1" dirty="0" smtClean="0">
                <a:solidFill>
                  <a:srgbClr val="0000FF"/>
                </a:solidFill>
                <a:latin typeface="Times New Roman" pitchFamily="18" charset="0"/>
                <a:cs typeface="Times New Roman" pitchFamily="18" charset="0"/>
              </a:rPr>
              <a:t>double Cost </a:t>
            </a:r>
            <a:r>
              <a:rPr lang="en-US" sz="2400" b="1" dirty="0">
                <a:solidFill>
                  <a:srgbClr val="0000FF"/>
                </a:solidFill>
                <a:latin typeface="Times New Roman" pitchFamily="18" charset="0"/>
                <a:cs typeface="Times New Roman" pitchFamily="18" charset="0"/>
              </a:rPr>
              <a:t>= 5</a:t>
            </a:r>
            <a:r>
              <a:rPr lang="en-US" sz="2400" b="1" dirty="0" smtClean="0">
                <a:solidFill>
                  <a:srgbClr val="0000FF"/>
                </a:solidFill>
                <a:latin typeface="Times New Roman" pitchFamily="18" charset="0"/>
                <a:cs typeface="Times New Roman" pitchFamily="18" charset="0"/>
              </a:rPr>
              <a:t>;</a:t>
            </a:r>
          </a:p>
          <a:p>
            <a:pPr eaLnBrk="1" hangingPunct="1"/>
            <a:r>
              <a:rPr lang="en-US" sz="2400" b="1" dirty="0" err="1">
                <a:solidFill>
                  <a:srgbClr val="0000FF"/>
                </a:solidFill>
                <a:latin typeface="Times New Roman" pitchFamily="18" charset="0"/>
                <a:cs typeface="Times New Roman" pitchFamily="18" charset="0"/>
              </a:rPr>
              <a:t>c</a:t>
            </a:r>
            <a:r>
              <a:rPr lang="en-US" sz="2400" b="1" dirty="0" err="1" smtClean="0">
                <a:solidFill>
                  <a:srgbClr val="0000FF"/>
                </a:solidFill>
                <a:latin typeface="Times New Roman" pitchFamily="18" charset="0"/>
                <a:cs typeface="Times New Roman" pitchFamily="18" charset="0"/>
              </a:rPr>
              <a:t>out</a:t>
            </a:r>
            <a:r>
              <a:rPr lang="en-US" sz="2400" b="1" dirty="0" smtClean="0">
                <a:solidFill>
                  <a:srgbClr val="0000FF"/>
                </a:solidFill>
                <a:latin typeface="Times New Roman" pitchFamily="18" charset="0"/>
                <a:cs typeface="Times New Roman" pitchFamily="18" charset="0"/>
              </a:rPr>
              <a:t> &lt;&lt; right &lt;&lt; fixed &lt;&lt; </a:t>
            </a:r>
            <a:r>
              <a:rPr lang="en-US" sz="2400" b="1" dirty="0" err="1" smtClean="0">
                <a:solidFill>
                  <a:srgbClr val="0000FF"/>
                </a:solidFill>
                <a:latin typeface="Times New Roman" pitchFamily="18" charset="0"/>
                <a:cs typeface="Times New Roman" pitchFamily="18" charset="0"/>
              </a:rPr>
              <a:t>setprecision</a:t>
            </a:r>
            <a:r>
              <a:rPr lang="en-US" sz="2400" b="1" dirty="0" smtClean="0">
                <a:solidFill>
                  <a:srgbClr val="0000FF"/>
                </a:solidFill>
                <a:latin typeface="Times New Roman" pitchFamily="18" charset="0"/>
                <a:cs typeface="Times New Roman" pitchFamily="18" charset="0"/>
              </a:rPr>
              <a:t>(2);</a:t>
            </a:r>
            <a:endParaRPr lang="en-US" sz="2400" b="1" dirty="0">
              <a:solidFill>
                <a:srgbClr val="0000FF"/>
              </a:solidFill>
              <a:latin typeface="Times New Roman" pitchFamily="18" charset="0"/>
              <a:cs typeface="Times New Roman" pitchFamily="18" charset="0"/>
            </a:endParaRPr>
          </a:p>
          <a:p>
            <a:pPr eaLnBrk="1" hangingPunct="1"/>
            <a:r>
              <a:rPr lang="en-US" sz="2400" b="1" dirty="0" err="1" smtClean="0">
                <a:solidFill>
                  <a:srgbClr val="0000FF"/>
                </a:solidFill>
                <a:latin typeface="Times New Roman" pitchFamily="18" charset="0"/>
                <a:cs typeface="Times New Roman" pitchFamily="18" charset="0"/>
              </a:rPr>
              <a:t>Cout</a:t>
            </a:r>
            <a:r>
              <a:rPr lang="en-US" sz="2400" b="1" dirty="0" smtClean="0">
                <a:solidFill>
                  <a:srgbClr val="0000FF"/>
                </a:solidFill>
                <a:latin typeface="Times New Roman" pitchFamily="18" charset="0"/>
                <a:cs typeface="Times New Roman" pitchFamily="18" charset="0"/>
              </a:rPr>
              <a:t> &lt;&lt; “$“ &lt;&lt; </a:t>
            </a:r>
            <a:r>
              <a:rPr lang="en-US" sz="2400" b="1" dirty="0" err="1" smtClean="0">
                <a:solidFill>
                  <a:srgbClr val="0000FF"/>
                </a:solidFill>
                <a:latin typeface="Times New Roman" pitchFamily="18" charset="0"/>
                <a:cs typeface="Times New Roman" pitchFamily="18" charset="0"/>
              </a:rPr>
              <a:t>setw</a:t>
            </a:r>
            <a:r>
              <a:rPr lang="en-US" sz="2400" b="1" dirty="0" smtClean="0">
                <a:solidFill>
                  <a:srgbClr val="0000FF"/>
                </a:solidFill>
                <a:latin typeface="Times New Roman" pitchFamily="18" charset="0"/>
                <a:cs typeface="Times New Roman" pitchFamily="18" charset="0"/>
              </a:rPr>
              <a:t>(8) &lt;&lt; Cost &lt;&lt; </a:t>
            </a:r>
            <a:r>
              <a:rPr lang="en-US" sz="2400" b="1" dirty="0" err="1" smtClean="0">
                <a:solidFill>
                  <a:srgbClr val="0000FF"/>
                </a:solidFill>
                <a:latin typeface="Times New Roman" pitchFamily="18" charset="0"/>
                <a:cs typeface="Times New Roman" pitchFamily="18" charset="0"/>
              </a:rPr>
              <a:t>endl</a:t>
            </a:r>
            <a:r>
              <a:rPr lang="en-US" sz="2400" b="1" dirty="0" smtClean="0">
                <a:solidFill>
                  <a:srgbClr val="0000FF"/>
                </a:solidFill>
                <a:latin typeface="Times New Roman" pitchFamily="18" charset="0"/>
                <a:cs typeface="Times New Roman" pitchFamily="18" charset="0"/>
              </a:rPr>
              <a:t>;</a:t>
            </a:r>
          </a:p>
          <a:p>
            <a:pPr eaLnBrk="1" hangingPunct="1"/>
            <a:r>
              <a:rPr lang="en-US" sz="2400" b="1" dirty="0" err="1" smtClean="0">
                <a:solidFill>
                  <a:srgbClr val="0000FF"/>
                </a:solidFill>
                <a:latin typeface="Times New Roman" pitchFamily="18" charset="0"/>
                <a:cs typeface="Times New Roman" pitchFamily="18" charset="0"/>
              </a:rPr>
              <a:t>Cout</a:t>
            </a:r>
            <a:r>
              <a:rPr lang="en-US" sz="2400" b="1" dirty="0" smtClean="0">
                <a:solidFill>
                  <a:srgbClr val="0000FF"/>
                </a:solidFill>
                <a:latin typeface="Times New Roman" pitchFamily="18" charset="0"/>
                <a:cs typeface="Times New Roman" pitchFamily="18" charset="0"/>
              </a:rPr>
              <a:t> &lt;&lt; “$“ &lt;&lt; </a:t>
            </a:r>
            <a:r>
              <a:rPr lang="en-US" sz="2400" b="1" dirty="0" err="1" smtClean="0">
                <a:solidFill>
                  <a:srgbClr val="0000FF"/>
                </a:solidFill>
                <a:latin typeface="Times New Roman" pitchFamily="18" charset="0"/>
                <a:cs typeface="Times New Roman" pitchFamily="18" charset="0"/>
              </a:rPr>
              <a:t>setw</a:t>
            </a:r>
            <a:r>
              <a:rPr lang="en-US" sz="2400" b="1" dirty="0" smtClean="0">
                <a:solidFill>
                  <a:srgbClr val="0000FF"/>
                </a:solidFill>
                <a:latin typeface="Times New Roman" pitchFamily="18" charset="0"/>
                <a:cs typeface="Times New Roman" pitchFamily="18" charset="0"/>
              </a:rPr>
              <a:t>(8) &lt;&lt; </a:t>
            </a:r>
            <a:r>
              <a:rPr lang="en-US" sz="2400" b="1" dirty="0" err="1" smtClean="0">
                <a:solidFill>
                  <a:srgbClr val="0000FF"/>
                </a:solidFill>
                <a:latin typeface="Times New Roman" pitchFamily="18" charset="0"/>
                <a:cs typeface="Times New Roman" pitchFamily="18" charset="0"/>
              </a:rPr>
              <a:t>setfill</a:t>
            </a:r>
            <a:r>
              <a:rPr lang="en-US" sz="2400" b="1" dirty="0" smtClean="0">
                <a:solidFill>
                  <a:srgbClr val="0000FF"/>
                </a:solidFill>
                <a:latin typeface="Times New Roman" pitchFamily="18" charset="0"/>
                <a:cs typeface="Times New Roman" pitchFamily="18" charset="0"/>
              </a:rPr>
              <a:t>(‘*’) &lt;&lt; Cost &lt;&lt; </a:t>
            </a:r>
            <a:r>
              <a:rPr lang="en-US" sz="2400" b="1" dirty="0" err="1" smtClean="0">
                <a:solidFill>
                  <a:srgbClr val="0000FF"/>
                </a:solidFill>
                <a:latin typeface="Times New Roman" pitchFamily="18" charset="0"/>
                <a:cs typeface="Times New Roman" pitchFamily="18" charset="0"/>
              </a:rPr>
              <a:t>endl</a:t>
            </a:r>
            <a:r>
              <a:rPr lang="en-US" sz="2400" b="1" dirty="0" smtClean="0">
                <a:solidFill>
                  <a:srgbClr val="0000FF"/>
                </a:solidFill>
                <a:latin typeface="Times New Roman" pitchFamily="18" charset="0"/>
                <a:cs typeface="Times New Roman" pitchFamily="18" charset="0"/>
              </a:rPr>
              <a:t>;</a:t>
            </a:r>
            <a:endParaRPr lang="en-US" sz="2400" b="1" dirty="0">
              <a:solidFill>
                <a:srgbClr val="0000FF"/>
              </a:solidFill>
              <a:latin typeface="Times New Roman" pitchFamily="18" charset="0"/>
              <a:cs typeface="Times New Roman" pitchFamily="18" charset="0"/>
            </a:endParaRPr>
          </a:p>
        </p:txBody>
      </p:sp>
      <p:grpSp>
        <p:nvGrpSpPr>
          <p:cNvPr id="2" name="Group 10"/>
          <p:cNvGrpSpPr>
            <a:grpSpLocks/>
          </p:cNvGrpSpPr>
          <p:nvPr/>
        </p:nvGrpSpPr>
        <p:grpSpPr bwMode="auto">
          <a:xfrm>
            <a:off x="927601" y="5045031"/>
            <a:ext cx="2117887" cy="1376382"/>
            <a:chOff x="2193925" y="4551363"/>
            <a:chExt cx="2117887" cy="1376382"/>
          </a:xfrm>
        </p:grpSpPr>
        <p:sp>
          <p:nvSpPr>
            <p:cNvPr id="37895" name="Text Box 6"/>
            <p:cNvSpPr txBox="1">
              <a:spLocks noChangeArrowheads="1"/>
            </p:cNvSpPr>
            <p:nvPr/>
          </p:nvSpPr>
          <p:spPr bwMode="auto">
            <a:xfrm>
              <a:off x="2193925" y="4973638"/>
              <a:ext cx="2117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smtClean="0">
                  <a:solidFill>
                    <a:srgbClr val="0000FF"/>
                  </a:solidFill>
                  <a:latin typeface="Courier New" pitchFamily="49" charset="0"/>
                </a:rPr>
                <a:t>$    5.00</a:t>
              </a:r>
            </a:p>
            <a:p>
              <a:pPr eaLnBrk="1" hangingPunct="1"/>
              <a:r>
                <a:rPr lang="en-US" sz="2800" b="1" dirty="0" smtClean="0">
                  <a:solidFill>
                    <a:srgbClr val="0000FF"/>
                  </a:solidFill>
                  <a:latin typeface="Courier New" pitchFamily="49" charset="0"/>
                </a:rPr>
                <a:t>$****5.00</a:t>
              </a:r>
              <a:endParaRPr lang="en-US" sz="2800" b="1" dirty="0">
                <a:solidFill>
                  <a:srgbClr val="0000FF"/>
                </a:solidFill>
                <a:latin typeface="Courier New" pitchFamily="49" charset="0"/>
              </a:endParaRPr>
            </a:p>
          </p:txBody>
        </p:sp>
        <p:sp>
          <p:nvSpPr>
            <p:cNvPr id="37897" name="Text Box 5"/>
            <p:cNvSpPr txBox="1">
              <a:spLocks noChangeArrowheads="1"/>
            </p:cNvSpPr>
            <p:nvPr/>
          </p:nvSpPr>
          <p:spPr bwMode="auto">
            <a:xfrm>
              <a:off x="2209800" y="4551363"/>
              <a:ext cx="13997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u="sng" dirty="0">
                  <a:solidFill>
                    <a:srgbClr val="FF0000"/>
                  </a:solidFill>
                  <a:latin typeface="Times New Roman" pitchFamily="18" charset="0"/>
                  <a:cs typeface="Times New Roman" pitchFamily="18" charset="0"/>
                </a:rPr>
                <a:t>Output</a:t>
              </a:r>
              <a:r>
                <a:rPr lang="en-US" sz="2400" b="1" dirty="0">
                  <a:solidFill>
                    <a:srgbClr val="FF0000"/>
                  </a:solidFill>
                  <a:latin typeface="Times New Roman" pitchFamily="18" charset="0"/>
                  <a:cs typeface="Times New Roman" pitchFamily="18" charset="0"/>
                </a:rPr>
                <a:t>:  </a:t>
              </a:r>
            </a:p>
          </p:txBody>
        </p:sp>
      </p:grpSp>
    </p:spTree>
    <p:extLst>
      <p:ext uri="{BB962C8B-B14F-4D97-AF65-F5344CB8AC3E}">
        <p14:creationId xmlns:p14="http://schemas.microsoft.com/office/powerpoint/2010/main" val="1239449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txBox="1">
            <a:spLocks noGrp="1"/>
          </p:cNvSpPr>
          <p:nvPr/>
        </p:nvSpPr>
        <p:spPr>
          <a:xfrm>
            <a:off x="7010400" y="6492875"/>
            <a:ext cx="2133600" cy="365125"/>
          </a:xfrm>
          <a:prstGeom prst="rect">
            <a:avLst/>
          </a:prstGeom>
          <a:noFill/>
        </p:spPr>
        <p:txBody>
          <a:bodyPr anchor="ctr"/>
          <a:lstStyle/>
          <a:p>
            <a:pPr algn="r">
              <a:lnSpc>
                <a:spcPct val="100000"/>
              </a:lnSpc>
              <a:spcBef>
                <a:spcPct val="0"/>
              </a:spcBef>
              <a:buFontTx/>
              <a:buNone/>
              <a:defRPr/>
            </a:pPr>
            <a:fld id="{C23EAA79-1924-42FE-A1AC-1E5FA993D484}" type="slidenum">
              <a:rPr lang="en-US" sz="1200">
                <a:solidFill>
                  <a:schemeClr val="tx1">
                    <a:tint val="75000"/>
                  </a:schemeClr>
                </a:solidFill>
                <a:latin typeface="Times New Roman" charset="0"/>
              </a:rPr>
              <a:pPr algn="r">
                <a:lnSpc>
                  <a:spcPct val="100000"/>
                </a:lnSpc>
                <a:spcBef>
                  <a:spcPct val="0"/>
                </a:spcBef>
                <a:buFontTx/>
                <a:buNone/>
                <a:defRPr/>
              </a:pPr>
              <a:t>36</a:t>
            </a:fld>
            <a:endParaRPr lang="en-US" sz="1200" dirty="0">
              <a:solidFill>
                <a:schemeClr val="tx1">
                  <a:tint val="75000"/>
                </a:schemeClr>
              </a:solidFill>
              <a:latin typeface="Times New Roman" charset="0"/>
            </a:endParaRPr>
          </a:p>
        </p:txBody>
      </p:sp>
      <p:sp>
        <p:nvSpPr>
          <p:cNvPr id="32771" name="Text Box 4"/>
          <p:cNvSpPr txBox="1">
            <a:spLocks noChangeArrowheads="1"/>
          </p:cNvSpPr>
          <p:nvPr/>
        </p:nvSpPr>
        <p:spPr bwMode="auto">
          <a:xfrm>
            <a:off x="0" y="44450"/>
            <a:ext cx="9144000" cy="4955203"/>
          </a:xfrm>
          <a:prstGeom prst="rect">
            <a:avLst/>
          </a:prstGeom>
          <a:noFill/>
          <a:ln w="12700">
            <a:noFill/>
            <a:miter lim="800000"/>
            <a:headEnd type="none" w="sm" len="sm"/>
            <a:tailEnd type="none" w="sm" len="sm"/>
          </a:ln>
        </p:spPr>
        <p:txBody>
          <a:bodyPr>
            <a:spAutoFit/>
          </a:bodyPr>
          <a:lstStyle/>
          <a:p>
            <a:pPr marL="231775" indent="-231775">
              <a:lnSpc>
                <a:spcPct val="100000"/>
              </a:lnSpc>
              <a:spcBef>
                <a:spcPct val="0"/>
              </a:spcBef>
              <a:buFontTx/>
              <a:buNone/>
              <a:tabLst>
                <a:tab pos="347663" algn="l"/>
                <a:tab pos="465138" algn="l"/>
              </a:tabLst>
            </a:pPr>
            <a:r>
              <a:rPr lang="en-US" sz="2800" b="1" u="sng" dirty="0">
                <a:solidFill>
                  <a:srgbClr val="0000FF"/>
                </a:solidFill>
              </a:rPr>
              <a:t>Class </a:t>
            </a:r>
            <a:r>
              <a:rPr lang="en-US" sz="2800" b="1" u="sng" dirty="0" smtClean="0">
                <a:solidFill>
                  <a:srgbClr val="0000FF"/>
                </a:solidFill>
              </a:rPr>
              <a:t>example</a:t>
            </a:r>
            <a:endParaRPr lang="en-US" sz="2800" b="1" u="sng" dirty="0">
              <a:solidFill>
                <a:srgbClr val="0000FF"/>
              </a:solidFill>
            </a:endParaRPr>
          </a:p>
          <a:p>
            <a:pPr marL="231775" indent="-231775">
              <a:lnSpc>
                <a:spcPct val="100000"/>
              </a:lnSpc>
              <a:spcBef>
                <a:spcPct val="0"/>
              </a:spcBef>
              <a:buFontTx/>
              <a:buNone/>
              <a:tabLst>
                <a:tab pos="347663" algn="l"/>
                <a:tab pos="465138" algn="l"/>
              </a:tabLst>
            </a:pPr>
            <a:r>
              <a:rPr lang="en-US" sz="2400" dirty="0"/>
              <a:t>Try </a:t>
            </a:r>
            <a:r>
              <a:rPr lang="en-US" sz="2400" dirty="0" smtClean="0"/>
              <a:t>the </a:t>
            </a:r>
            <a:r>
              <a:rPr lang="en-US" sz="2400" dirty="0"/>
              <a:t>following </a:t>
            </a:r>
            <a:r>
              <a:rPr lang="en-US" sz="2400" dirty="0" smtClean="0"/>
              <a:t>example </a:t>
            </a:r>
            <a:r>
              <a:rPr lang="en-US" sz="2400" dirty="0"/>
              <a:t>in </a:t>
            </a:r>
            <a:r>
              <a:rPr lang="en-US" sz="2400" dirty="0" smtClean="0"/>
              <a:t>class:</a:t>
            </a:r>
            <a:endParaRPr lang="en-US" sz="2400" dirty="0"/>
          </a:p>
          <a:p>
            <a:pPr marL="231775" indent="-231775">
              <a:lnSpc>
                <a:spcPct val="100000"/>
              </a:lnSpc>
              <a:spcBef>
                <a:spcPct val="0"/>
              </a:spcBef>
              <a:buFontTx/>
              <a:buChar char="•"/>
              <a:tabLst>
                <a:tab pos="347663" algn="l"/>
                <a:tab pos="465138" algn="l"/>
              </a:tabLst>
            </a:pPr>
            <a:r>
              <a:rPr lang="en-US" sz="2400" dirty="0" smtClean="0"/>
              <a:t>Write a program to calculate the area and perimeter of a right triangle once the user enters the base and height.</a:t>
            </a:r>
          </a:p>
          <a:p>
            <a:pPr marL="231775" indent="-231775">
              <a:lnSpc>
                <a:spcPct val="100000"/>
              </a:lnSpc>
              <a:spcBef>
                <a:spcPct val="0"/>
              </a:spcBef>
              <a:buFontTx/>
              <a:buChar char="•"/>
              <a:tabLst>
                <a:tab pos="347663" algn="l"/>
                <a:tab pos="465138" algn="l"/>
              </a:tabLst>
            </a:pPr>
            <a:r>
              <a:rPr lang="en-US" sz="2400" dirty="0" smtClean="0"/>
              <a:t>Display the results using a variety of I/O manipulators, including:</a:t>
            </a:r>
          </a:p>
          <a:p>
            <a:pPr marL="688975" lvl="1" indent="-231775">
              <a:buFontTx/>
              <a:buChar char="•"/>
              <a:tabLst>
                <a:tab pos="347663" algn="l"/>
                <a:tab pos="465138" algn="l"/>
              </a:tabLst>
            </a:pPr>
            <a:r>
              <a:rPr lang="en-US" sz="2400" b="1" i="1" dirty="0" err="1" smtClean="0">
                <a:solidFill>
                  <a:srgbClr val="0000FF"/>
                </a:solidFill>
              </a:rPr>
              <a:t>setprecision</a:t>
            </a:r>
            <a:r>
              <a:rPr lang="en-US" sz="2400" b="1" i="1" dirty="0" smtClean="0">
                <a:solidFill>
                  <a:srgbClr val="0000FF"/>
                </a:solidFill>
              </a:rPr>
              <a:t>( )</a:t>
            </a:r>
          </a:p>
          <a:p>
            <a:pPr marL="688975" lvl="1" indent="-231775">
              <a:buFontTx/>
              <a:buChar char="•"/>
              <a:tabLst>
                <a:tab pos="347663" algn="l"/>
                <a:tab pos="465138" algn="l"/>
              </a:tabLst>
            </a:pPr>
            <a:r>
              <a:rPr lang="en-US" sz="2400" b="1" i="1" dirty="0" smtClean="0">
                <a:solidFill>
                  <a:srgbClr val="0000FF"/>
                </a:solidFill>
              </a:rPr>
              <a:t>fixed</a:t>
            </a:r>
          </a:p>
          <a:p>
            <a:pPr marL="688975" lvl="1" indent="-231775">
              <a:buFontTx/>
              <a:buChar char="•"/>
              <a:tabLst>
                <a:tab pos="347663" algn="l"/>
                <a:tab pos="465138" algn="l"/>
              </a:tabLst>
            </a:pPr>
            <a:r>
              <a:rPr lang="en-US" sz="2400" b="1" i="1" dirty="0" smtClean="0">
                <a:solidFill>
                  <a:srgbClr val="0000FF"/>
                </a:solidFill>
              </a:rPr>
              <a:t>scientific</a:t>
            </a:r>
          </a:p>
          <a:p>
            <a:pPr marL="688975" lvl="1" indent="-231775">
              <a:buFontTx/>
              <a:buChar char="•"/>
              <a:tabLst>
                <a:tab pos="347663" algn="l"/>
                <a:tab pos="465138" algn="l"/>
              </a:tabLst>
            </a:pPr>
            <a:r>
              <a:rPr lang="en-US" sz="2400" b="1" i="1" dirty="0" err="1" smtClean="0">
                <a:solidFill>
                  <a:srgbClr val="0000FF"/>
                </a:solidFill>
              </a:rPr>
              <a:t>showpoint</a:t>
            </a:r>
            <a:endParaRPr lang="en-US" sz="2400" b="1" i="1" dirty="0" smtClean="0">
              <a:solidFill>
                <a:srgbClr val="0000FF"/>
              </a:solidFill>
            </a:endParaRPr>
          </a:p>
          <a:p>
            <a:pPr marL="688975" lvl="1" indent="-231775">
              <a:buFontTx/>
              <a:buChar char="•"/>
              <a:tabLst>
                <a:tab pos="347663" algn="l"/>
                <a:tab pos="465138" algn="l"/>
              </a:tabLst>
            </a:pPr>
            <a:r>
              <a:rPr lang="en-US" sz="2400" b="1" i="1" dirty="0" err="1" smtClean="0">
                <a:solidFill>
                  <a:srgbClr val="0000FF"/>
                </a:solidFill>
              </a:rPr>
              <a:t>setw</a:t>
            </a:r>
            <a:r>
              <a:rPr lang="en-US" sz="2400" b="1" i="1" dirty="0" smtClean="0">
                <a:solidFill>
                  <a:srgbClr val="0000FF"/>
                </a:solidFill>
              </a:rPr>
              <a:t>( )</a:t>
            </a:r>
          </a:p>
          <a:p>
            <a:pPr marL="688975" lvl="1" indent="-231775">
              <a:buFontTx/>
              <a:buChar char="•"/>
              <a:tabLst>
                <a:tab pos="347663" algn="l"/>
                <a:tab pos="465138" algn="l"/>
              </a:tabLst>
            </a:pPr>
            <a:r>
              <a:rPr lang="en-US" sz="2400" b="1" i="1" dirty="0" smtClean="0">
                <a:solidFill>
                  <a:srgbClr val="0000FF"/>
                </a:solidFill>
              </a:rPr>
              <a:t>right</a:t>
            </a:r>
          </a:p>
          <a:p>
            <a:pPr marL="688975" lvl="1" indent="-231775">
              <a:buFontTx/>
              <a:buChar char="•"/>
              <a:tabLst>
                <a:tab pos="347663" algn="l"/>
                <a:tab pos="465138" algn="l"/>
              </a:tabLst>
            </a:pPr>
            <a:r>
              <a:rPr lang="en-US" sz="2400" b="1" i="1" dirty="0">
                <a:solidFill>
                  <a:srgbClr val="0000FF"/>
                </a:solidFill>
              </a:rPr>
              <a:t>l</a:t>
            </a:r>
            <a:r>
              <a:rPr lang="en-US" sz="2400" b="1" i="1" dirty="0" smtClean="0">
                <a:solidFill>
                  <a:srgbClr val="0000FF"/>
                </a:solidFill>
              </a:rPr>
              <a:t>eft</a:t>
            </a:r>
          </a:p>
          <a:p>
            <a:pPr marL="688975" lvl="1" indent="-231775">
              <a:buFontTx/>
              <a:buChar char="•"/>
              <a:tabLst>
                <a:tab pos="347663" algn="l"/>
                <a:tab pos="465138" algn="l"/>
              </a:tabLst>
            </a:pPr>
            <a:r>
              <a:rPr lang="en-US" sz="2400" b="1" i="1" dirty="0" err="1">
                <a:solidFill>
                  <a:srgbClr val="0000FF"/>
                </a:solidFill>
              </a:rPr>
              <a:t>s</a:t>
            </a:r>
            <a:r>
              <a:rPr lang="en-US" sz="2400" b="1" i="1" dirty="0" err="1" smtClean="0">
                <a:solidFill>
                  <a:srgbClr val="0000FF"/>
                </a:solidFill>
              </a:rPr>
              <a:t>etfill</a:t>
            </a:r>
            <a:r>
              <a:rPr lang="en-US" sz="2400" b="1" i="1" dirty="0" smtClean="0">
                <a:solidFill>
                  <a:srgbClr val="0000FF"/>
                </a:solidFill>
              </a:rPr>
              <a:t>( )</a:t>
            </a:r>
            <a:endParaRPr lang="en-US" sz="2400"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txBox="1">
            <a:spLocks noGrp="1"/>
          </p:cNvSpPr>
          <p:nvPr/>
        </p:nvSpPr>
        <p:spPr>
          <a:xfrm>
            <a:off x="7010400" y="0"/>
            <a:ext cx="2133600" cy="365125"/>
          </a:xfrm>
          <a:prstGeom prst="rect">
            <a:avLst/>
          </a:prstGeom>
          <a:noFill/>
        </p:spPr>
        <p:txBody>
          <a:bodyPr anchor="ctr"/>
          <a:lstStyle/>
          <a:p>
            <a:pPr algn="r">
              <a:lnSpc>
                <a:spcPct val="100000"/>
              </a:lnSpc>
              <a:spcBef>
                <a:spcPct val="0"/>
              </a:spcBef>
              <a:buFontTx/>
              <a:buNone/>
              <a:defRPr/>
            </a:pPr>
            <a:fld id="{C23EAA79-1924-42FE-A1AC-1E5FA993D484}" type="slidenum">
              <a:rPr lang="en-US" sz="1200">
                <a:solidFill>
                  <a:schemeClr val="tx1">
                    <a:tint val="75000"/>
                  </a:schemeClr>
                </a:solidFill>
                <a:latin typeface="Times New Roman" charset="0"/>
              </a:rPr>
              <a:pPr algn="r">
                <a:lnSpc>
                  <a:spcPct val="100000"/>
                </a:lnSpc>
                <a:spcBef>
                  <a:spcPct val="0"/>
                </a:spcBef>
                <a:buFontTx/>
                <a:buNone/>
                <a:defRPr/>
              </a:pPr>
              <a:t>37</a:t>
            </a:fld>
            <a:endParaRPr lang="en-US" sz="1200" dirty="0">
              <a:solidFill>
                <a:schemeClr val="tx1">
                  <a:tint val="75000"/>
                </a:schemeClr>
              </a:solidFill>
              <a:latin typeface="Times New Roman" charset="0"/>
            </a:endParaRPr>
          </a:p>
        </p:txBody>
      </p:sp>
      <p:sp>
        <p:nvSpPr>
          <p:cNvPr id="32771" name="Text Box 4"/>
          <p:cNvSpPr txBox="1">
            <a:spLocks noChangeArrowheads="1"/>
          </p:cNvSpPr>
          <p:nvPr/>
        </p:nvSpPr>
        <p:spPr bwMode="auto">
          <a:xfrm>
            <a:off x="0" y="44450"/>
            <a:ext cx="9144000" cy="5016758"/>
          </a:xfrm>
          <a:prstGeom prst="rect">
            <a:avLst/>
          </a:prstGeom>
          <a:noFill/>
          <a:ln w="12700">
            <a:noFill/>
            <a:miter lim="800000"/>
            <a:headEnd type="none" w="sm" len="sm"/>
            <a:tailEnd type="none" w="sm" len="sm"/>
          </a:ln>
        </p:spPr>
        <p:txBody>
          <a:bodyPr>
            <a:spAutoFit/>
          </a:bodyPr>
          <a:lstStyle/>
          <a:p>
            <a:pPr marL="231775" indent="-231775">
              <a:lnSpc>
                <a:spcPct val="100000"/>
              </a:lnSpc>
              <a:spcBef>
                <a:spcPct val="0"/>
              </a:spcBef>
              <a:buFontTx/>
              <a:buNone/>
              <a:tabLst>
                <a:tab pos="347663" algn="l"/>
                <a:tab pos="465138" algn="l"/>
              </a:tabLst>
            </a:pPr>
            <a:r>
              <a:rPr lang="en-US" sz="2000" b="1" u="sng" dirty="0">
                <a:solidFill>
                  <a:srgbClr val="0000FF"/>
                </a:solidFill>
              </a:rPr>
              <a:t>Class </a:t>
            </a:r>
            <a:r>
              <a:rPr lang="en-US" sz="2000" b="1" u="sng" dirty="0" smtClean="0">
                <a:solidFill>
                  <a:srgbClr val="0000FF"/>
                </a:solidFill>
              </a:rPr>
              <a:t>example</a:t>
            </a:r>
            <a:endParaRPr lang="en-US" sz="2000" b="1" u="sng" dirty="0">
              <a:solidFill>
                <a:srgbClr val="0000FF"/>
              </a:solidFill>
            </a:endParaRPr>
          </a:p>
          <a:p>
            <a:pPr marL="231775" indent="-231775">
              <a:lnSpc>
                <a:spcPct val="100000"/>
              </a:lnSpc>
              <a:spcBef>
                <a:spcPct val="0"/>
              </a:spcBef>
              <a:buFontTx/>
              <a:buNone/>
              <a:tabLst>
                <a:tab pos="347663" algn="l"/>
                <a:tab pos="465138" algn="l"/>
              </a:tabLst>
            </a:pPr>
            <a:r>
              <a:rPr lang="en-US" sz="2000" dirty="0" smtClean="0"/>
              <a:t>Nicely formatted tables can be created using </a:t>
            </a:r>
            <a:r>
              <a:rPr lang="en-US" sz="2000" dirty="0" err="1" smtClean="0"/>
              <a:t>io</a:t>
            </a:r>
            <a:r>
              <a:rPr lang="en-US" sz="2000" dirty="0" smtClean="0"/>
              <a:t> manipulators.</a:t>
            </a:r>
          </a:p>
          <a:p>
            <a:pPr marL="231775" indent="-231775">
              <a:lnSpc>
                <a:spcPct val="100000"/>
              </a:lnSpc>
              <a:spcBef>
                <a:spcPct val="0"/>
              </a:spcBef>
              <a:buFontTx/>
              <a:buChar char="•"/>
              <a:tabLst>
                <a:tab pos="347663" algn="l"/>
                <a:tab pos="465138" algn="l"/>
              </a:tabLst>
            </a:pPr>
            <a:r>
              <a:rPr lang="en-US" sz="2000" dirty="0" smtClean="0"/>
              <a:t>Write a program that prompts the user to enter 3 values of radius and then displays a table with radius, surface area, and volume.</a:t>
            </a:r>
          </a:p>
          <a:p>
            <a:pPr marL="231775" indent="-231775">
              <a:lnSpc>
                <a:spcPct val="100000"/>
              </a:lnSpc>
              <a:spcBef>
                <a:spcPct val="0"/>
              </a:spcBef>
              <a:buFontTx/>
              <a:buChar char="•"/>
              <a:tabLst>
                <a:tab pos="347663" algn="l"/>
                <a:tab pos="465138" algn="l"/>
              </a:tabLst>
            </a:pPr>
            <a:endParaRPr lang="en-US" sz="2000" dirty="0" smtClean="0"/>
          </a:p>
          <a:p>
            <a:pPr marL="231775" indent="-231775">
              <a:lnSpc>
                <a:spcPct val="100000"/>
              </a:lnSpc>
              <a:spcBef>
                <a:spcPct val="0"/>
              </a:spcBef>
              <a:buFontTx/>
              <a:buChar char="•"/>
              <a:tabLst>
                <a:tab pos="347663" algn="l"/>
                <a:tab pos="465138" algn="l"/>
              </a:tabLst>
            </a:pPr>
            <a:endParaRPr lang="en-US" sz="2000" dirty="0"/>
          </a:p>
          <a:p>
            <a:pPr marL="231775" indent="-231775">
              <a:lnSpc>
                <a:spcPct val="100000"/>
              </a:lnSpc>
              <a:spcBef>
                <a:spcPct val="0"/>
              </a:spcBef>
              <a:buFontTx/>
              <a:buChar char="•"/>
              <a:tabLst>
                <a:tab pos="347663" algn="l"/>
                <a:tab pos="465138" algn="l"/>
              </a:tabLst>
            </a:pPr>
            <a:endParaRPr lang="en-US" sz="2000" dirty="0" smtClean="0"/>
          </a:p>
          <a:p>
            <a:pPr marL="231775" indent="-231775">
              <a:lnSpc>
                <a:spcPct val="100000"/>
              </a:lnSpc>
              <a:spcBef>
                <a:spcPct val="0"/>
              </a:spcBef>
              <a:buFontTx/>
              <a:buChar char="•"/>
              <a:tabLst>
                <a:tab pos="347663" algn="l"/>
                <a:tab pos="465138" algn="l"/>
              </a:tabLst>
            </a:pPr>
            <a:r>
              <a:rPr lang="en-US" sz="2000" dirty="0" smtClean="0"/>
              <a:t>Required formatting:</a:t>
            </a:r>
          </a:p>
          <a:p>
            <a:pPr marL="688975" lvl="1" indent="-231775">
              <a:buFontTx/>
              <a:buChar char="•"/>
              <a:tabLst>
                <a:tab pos="347663" algn="l"/>
                <a:tab pos="465138" algn="l"/>
              </a:tabLst>
            </a:pPr>
            <a:r>
              <a:rPr lang="en-US" sz="2000" dirty="0" smtClean="0"/>
              <a:t>Use the following heading:</a:t>
            </a:r>
          </a:p>
          <a:p>
            <a:pPr marL="1146175" lvl="2" indent="-231775">
              <a:buFontTx/>
              <a:buChar char="•"/>
              <a:tabLst>
                <a:tab pos="347663" algn="l"/>
                <a:tab pos="465138" algn="l"/>
              </a:tabLst>
            </a:pPr>
            <a:r>
              <a:rPr lang="en-US" sz="2000" dirty="0">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adius(m)  surface area(m^2)  volume(m^3)</a:t>
            </a:r>
          </a:p>
          <a:p>
            <a:pPr marL="1146175" lvl="2" indent="-231775">
              <a:buFontTx/>
              <a:buChar char="•"/>
              <a:tabLst>
                <a:tab pos="347663" algn="l"/>
                <a:tab pos="465138" algn="l"/>
              </a:tabLst>
            </a:pPr>
            <a:r>
              <a:rPr lang="en-US" sz="2000" dirty="0" smtClean="0">
                <a:latin typeface="Courier New" panose="02070309020205020404" pitchFamily="49" charset="0"/>
                <a:cs typeface="Courier New" panose="02070309020205020404" pitchFamily="49" charset="0"/>
              </a:rPr>
              <a:t>*****************************************</a:t>
            </a:r>
          </a:p>
          <a:p>
            <a:pPr marL="688975" lvl="1" indent="-231775">
              <a:buFontTx/>
              <a:buChar char="•"/>
              <a:tabLst>
                <a:tab pos="347663" algn="l"/>
                <a:tab pos="465138" algn="l"/>
              </a:tabLst>
            </a:pPr>
            <a:r>
              <a:rPr lang="en-US" sz="2000" dirty="0" smtClean="0"/>
              <a:t>Column 1: 9 characters wide, 1 digit after the </a:t>
            </a:r>
            <a:r>
              <a:rPr lang="en-US" sz="2000" dirty="0" err="1" smtClean="0"/>
              <a:t>dp</a:t>
            </a:r>
            <a:endParaRPr lang="en-US" sz="2000" dirty="0" smtClean="0"/>
          </a:p>
          <a:p>
            <a:pPr marL="688975" lvl="1" indent="-231775">
              <a:buFontTx/>
              <a:buChar char="•"/>
              <a:tabLst>
                <a:tab pos="347663" algn="l"/>
                <a:tab pos="465138" algn="l"/>
              </a:tabLst>
            </a:pPr>
            <a:r>
              <a:rPr lang="en-US" sz="2000" dirty="0" smtClean="0"/>
              <a:t>Column 2: 19 characters wide, 2 digits after the </a:t>
            </a:r>
            <a:r>
              <a:rPr lang="en-US" sz="2000" dirty="0" err="1" smtClean="0"/>
              <a:t>dp</a:t>
            </a:r>
            <a:endParaRPr lang="en-US" sz="2000" dirty="0" smtClean="0"/>
          </a:p>
          <a:p>
            <a:pPr marL="688975" lvl="1" indent="-231775">
              <a:buFontTx/>
              <a:buChar char="•"/>
              <a:tabLst>
                <a:tab pos="347663" algn="l"/>
                <a:tab pos="465138" algn="l"/>
              </a:tabLst>
            </a:pPr>
            <a:r>
              <a:rPr lang="en-US" sz="2000" dirty="0" smtClean="0"/>
              <a:t>Column 3:  13 characters wide, 2 digits after the </a:t>
            </a:r>
            <a:r>
              <a:rPr lang="en-US" sz="2000" dirty="0" err="1" smtClean="0"/>
              <a:t>dp</a:t>
            </a:r>
            <a:endParaRPr lang="en-US" sz="2000" dirty="0" smtClean="0"/>
          </a:p>
          <a:p>
            <a:pPr marL="688975" lvl="1" indent="-231775">
              <a:buFontTx/>
              <a:buChar char="•"/>
              <a:tabLst>
                <a:tab pos="347663" algn="l"/>
                <a:tab pos="465138" algn="l"/>
              </a:tabLst>
            </a:pPr>
            <a:r>
              <a:rPr lang="en-US" sz="2000" dirty="0" smtClean="0"/>
              <a:t>Use a fixed format with right justification</a:t>
            </a:r>
          </a:p>
          <a:p>
            <a:pPr marL="231775" indent="-231775">
              <a:buFontTx/>
              <a:buChar char="•"/>
              <a:tabLst>
                <a:tab pos="347663" algn="l"/>
                <a:tab pos="465138" algn="l"/>
              </a:tabLst>
            </a:pPr>
            <a:r>
              <a:rPr lang="en-US" sz="2000" dirty="0" smtClean="0"/>
              <a:t>Sample output:</a:t>
            </a:r>
          </a:p>
        </p:txBody>
      </p:sp>
      <p:grpSp>
        <p:nvGrpSpPr>
          <p:cNvPr id="8" name="Group 7"/>
          <p:cNvGrpSpPr/>
          <p:nvPr/>
        </p:nvGrpSpPr>
        <p:grpSpPr>
          <a:xfrm>
            <a:off x="2595441" y="4732928"/>
            <a:ext cx="6486037" cy="2125072"/>
            <a:chOff x="1782640" y="4614673"/>
            <a:chExt cx="6486037" cy="2125072"/>
          </a:xfrm>
        </p:grpSpPr>
        <p:pic>
          <p:nvPicPr>
            <p:cNvPr id="2" name="Picture 1"/>
            <p:cNvPicPr>
              <a:picLocks noChangeAspect="1"/>
            </p:cNvPicPr>
            <p:nvPr/>
          </p:nvPicPr>
          <p:blipFill rotWithShape="1">
            <a:blip r:embed="rId4"/>
            <a:srcRect r="11680" b="34714"/>
            <a:stretch/>
          </p:blipFill>
          <p:spPr>
            <a:xfrm>
              <a:off x="1782640" y="4614673"/>
              <a:ext cx="6486037" cy="1535967"/>
            </a:xfrm>
            <a:prstGeom prst="rect">
              <a:avLst/>
            </a:prstGeom>
          </p:spPr>
        </p:pic>
        <p:sp>
          <p:nvSpPr>
            <p:cNvPr id="3" name="Right Brace 2"/>
            <p:cNvSpPr/>
            <p:nvPr/>
          </p:nvSpPr>
          <p:spPr bwMode="auto">
            <a:xfrm rot="5400000">
              <a:off x="2498969" y="5574257"/>
              <a:ext cx="189524" cy="1342293"/>
            </a:xfrm>
            <a:prstGeom prst="rightBrac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ight Brace 5"/>
            <p:cNvSpPr/>
            <p:nvPr/>
          </p:nvSpPr>
          <p:spPr bwMode="auto">
            <a:xfrm rot="5400000">
              <a:off x="4612054" y="4834728"/>
              <a:ext cx="189525" cy="2821354"/>
            </a:xfrm>
            <a:prstGeom prst="rightBrace">
              <a:avLst/>
            </a:prstGeom>
            <a:noFill/>
            <a:ln w="285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ight Brace 6"/>
            <p:cNvSpPr/>
            <p:nvPr/>
          </p:nvSpPr>
          <p:spPr bwMode="auto">
            <a:xfrm rot="5400000">
              <a:off x="7042637" y="5256760"/>
              <a:ext cx="189525" cy="1977290"/>
            </a:xfrm>
            <a:prstGeom prst="rightBrac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TextBox 3"/>
            <p:cNvSpPr txBox="1"/>
            <p:nvPr/>
          </p:nvSpPr>
          <p:spPr>
            <a:xfrm>
              <a:off x="2004467" y="6370413"/>
              <a:ext cx="1178528" cy="369332"/>
            </a:xfrm>
            <a:prstGeom prst="rect">
              <a:avLst/>
            </a:prstGeom>
            <a:noFill/>
          </p:spPr>
          <p:txBody>
            <a:bodyPr wrap="none" rtlCol="0">
              <a:spAutoFit/>
            </a:bodyPr>
            <a:lstStyle/>
            <a:p>
              <a:r>
                <a:rPr lang="en-US" b="1" i="1" dirty="0" smtClean="0">
                  <a:solidFill>
                    <a:srgbClr val="FF0000"/>
                  </a:solidFill>
                </a:rPr>
                <a:t>width = 9</a:t>
              </a:r>
              <a:endParaRPr lang="en-US" b="1" i="1" dirty="0">
                <a:solidFill>
                  <a:srgbClr val="FF0000"/>
                </a:solidFill>
              </a:endParaRPr>
            </a:p>
          </p:txBody>
        </p:sp>
        <p:sp>
          <p:nvSpPr>
            <p:cNvPr id="9" name="TextBox 8"/>
            <p:cNvSpPr txBox="1"/>
            <p:nvPr/>
          </p:nvSpPr>
          <p:spPr>
            <a:xfrm>
              <a:off x="4208584" y="6370413"/>
              <a:ext cx="1306768" cy="369332"/>
            </a:xfrm>
            <a:prstGeom prst="rect">
              <a:avLst/>
            </a:prstGeom>
            <a:noFill/>
          </p:spPr>
          <p:txBody>
            <a:bodyPr wrap="none" rtlCol="0">
              <a:spAutoFit/>
            </a:bodyPr>
            <a:lstStyle/>
            <a:p>
              <a:r>
                <a:rPr lang="en-US" b="1" i="1" dirty="0" smtClean="0">
                  <a:solidFill>
                    <a:srgbClr val="0000FF"/>
                  </a:solidFill>
                </a:rPr>
                <a:t>width = 19</a:t>
              </a:r>
              <a:endParaRPr lang="en-US" b="1" i="1" dirty="0">
                <a:solidFill>
                  <a:srgbClr val="0000FF"/>
                </a:solidFill>
              </a:endParaRPr>
            </a:p>
          </p:txBody>
        </p:sp>
        <p:sp>
          <p:nvSpPr>
            <p:cNvPr id="10" name="TextBox 9"/>
            <p:cNvSpPr txBox="1"/>
            <p:nvPr/>
          </p:nvSpPr>
          <p:spPr>
            <a:xfrm>
              <a:off x="6701692" y="6370413"/>
              <a:ext cx="1306768" cy="369332"/>
            </a:xfrm>
            <a:prstGeom prst="rect">
              <a:avLst/>
            </a:prstGeom>
            <a:noFill/>
          </p:spPr>
          <p:txBody>
            <a:bodyPr wrap="none" rtlCol="0">
              <a:spAutoFit/>
            </a:bodyPr>
            <a:lstStyle/>
            <a:p>
              <a:r>
                <a:rPr lang="en-US" b="1" i="1" dirty="0" smtClean="0">
                  <a:solidFill>
                    <a:srgbClr val="FF0000"/>
                  </a:solidFill>
                </a:rPr>
                <a:t>width = 13</a:t>
              </a:r>
              <a:endParaRPr lang="en-US" b="1" i="1" dirty="0">
                <a:solidFill>
                  <a:srgbClr val="FF0000"/>
                </a:solidFill>
              </a:endParaRPr>
            </a:p>
          </p:txBody>
        </p:sp>
      </p:grpSp>
      <p:graphicFrame>
        <p:nvGraphicFramePr>
          <p:cNvPr id="11" name="Object 10"/>
          <p:cNvGraphicFramePr>
            <a:graphicFrameLocks noChangeAspect="1"/>
          </p:cNvGraphicFramePr>
          <p:nvPr>
            <p:extLst>
              <p:ext uri="{D42A27DB-BD31-4B8C-83A1-F6EECF244321}">
                <p14:modId xmlns:p14="http://schemas.microsoft.com/office/powerpoint/2010/main" val="2910559469"/>
              </p:ext>
            </p:extLst>
          </p:nvPr>
        </p:nvGraphicFramePr>
        <p:xfrm>
          <a:off x="1948474" y="1356457"/>
          <a:ext cx="3072911" cy="750081"/>
        </p:xfrm>
        <a:graphic>
          <a:graphicData uri="http://schemas.openxmlformats.org/presentationml/2006/ole">
            <mc:AlternateContent xmlns:mc="http://schemas.openxmlformats.org/markup-compatibility/2006">
              <mc:Choice xmlns:v="urn:schemas-microsoft-com:vml" Requires="v">
                <p:oleObj spid="_x0000_s36873" name="Equation" r:id="rId5" imgW="1612800" imgH="393480" progId="Equation.3">
                  <p:embed/>
                </p:oleObj>
              </mc:Choice>
              <mc:Fallback>
                <p:oleObj name="Equation" r:id="rId5" imgW="1612800" imgH="393480" progId="Equation.3">
                  <p:embed/>
                  <p:pic>
                    <p:nvPicPr>
                      <p:cNvPr id="0" name=""/>
                      <p:cNvPicPr/>
                      <p:nvPr/>
                    </p:nvPicPr>
                    <p:blipFill>
                      <a:blip r:embed="rId6"/>
                      <a:stretch>
                        <a:fillRect/>
                      </a:stretch>
                    </p:blipFill>
                    <p:spPr>
                      <a:xfrm>
                        <a:off x="1948474" y="1356457"/>
                        <a:ext cx="3072911" cy="750081"/>
                      </a:xfrm>
                      <a:prstGeom prst="rect">
                        <a:avLst/>
                      </a:prstGeom>
                      <a:ln w="28575">
                        <a:solidFill>
                          <a:srgbClr val="0000FF"/>
                        </a:solidFill>
                      </a:ln>
                    </p:spPr>
                  </p:pic>
                </p:oleObj>
              </mc:Fallback>
            </mc:AlternateContent>
          </a:graphicData>
        </a:graphic>
      </p:graphicFrame>
      <p:sp>
        <p:nvSpPr>
          <p:cNvPr id="12" name="TextBox 11"/>
          <p:cNvSpPr txBox="1"/>
          <p:nvPr/>
        </p:nvSpPr>
        <p:spPr>
          <a:xfrm>
            <a:off x="0" y="5105658"/>
            <a:ext cx="2392242" cy="1754326"/>
          </a:xfrm>
          <a:prstGeom prst="rect">
            <a:avLst/>
          </a:prstGeom>
          <a:noFill/>
          <a:ln w="28575">
            <a:solidFill>
              <a:srgbClr val="FF3300"/>
            </a:solidFill>
          </a:ln>
        </p:spPr>
        <p:txBody>
          <a:bodyPr wrap="square" rtlCol="0">
            <a:spAutoFit/>
          </a:bodyPr>
          <a:lstStyle/>
          <a:p>
            <a:r>
              <a:rPr lang="en-US" u="sng" dirty="0" smtClean="0"/>
              <a:t>Hint</a:t>
            </a:r>
            <a:r>
              <a:rPr lang="en-US" dirty="0" smtClean="0"/>
              <a:t>:  If you paste your table into Word, the formatting may be wrong if a true type font is used.  Try using </a:t>
            </a:r>
            <a:r>
              <a:rPr lang="en-US" b="1" i="1" dirty="0" smtClean="0">
                <a:solidFill>
                  <a:srgbClr val="FF3300"/>
                </a:solidFill>
              </a:rPr>
              <a:t>Courier New</a:t>
            </a:r>
            <a:r>
              <a:rPr lang="en-US" dirty="0" smtClean="0"/>
              <a:t>.</a:t>
            </a:r>
            <a:endParaRPr lang="en-US" dirty="0"/>
          </a:p>
        </p:txBody>
      </p:sp>
    </p:spTree>
    <p:extLst>
      <p:ext uri="{BB962C8B-B14F-4D97-AF65-F5344CB8AC3E}">
        <p14:creationId xmlns:p14="http://schemas.microsoft.com/office/powerpoint/2010/main" val="72913633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DCEC6F-1807-489B-B784-ED53FB13D606}" type="slidenum">
              <a:rPr lang="en-US" smtClean="0"/>
              <a:pPr eaLnBrk="1" hangingPunct="1"/>
              <a:t>4</a:t>
            </a:fld>
            <a:endParaRPr lang="en-US" smtClean="0"/>
          </a:p>
        </p:txBody>
      </p:sp>
      <p:sp>
        <p:nvSpPr>
          <p:cNvPr id="3" name="Rectangle 2"/>
          <p:cNvSpPr/>
          <p:nvPr/>
        </p:nvSpPr>
        <p:spPr>
          <a:xfrm>
            <a:off x="0" y="33635"/>
            <a:ext cx="9144000" cy="1569660"/>
          </a:xfrm>
          <a:prstGeom prst="rect">
            <a:avLst/>
          </a:prstGeom>
        </p:spPr>
        <p:txBody>
          <a:bodyPr wrap="square">
            <a:spAutoFit/>
          </a:bodyPr>
          <a:lstStyle/>
          <a:p>
            <a:r>
              <a:rPr lang="en-US" sz="2400" b="1" u="sng" dirty="0" smtClean="0">
                <a:solidFill>
                  <a:srgbClr val="0000FF"/>
                </a:solidFill>
              </a:rPr>
              <a:t>Additional Textbook Examples</a:t>
            </a:r>
            <a:r>
              <a:rPr lang="en-US" sz="2400" b="1" dirty="0" smtClean="0"/>
              <a:t>:  </a:t>
            </a:r>
            <a:r>
              <a:rPr lang="en-US" sz="2400" dirty="0" smtClean="0"/>
              <a:t>Assume that E has been defined below as:</a:t>
            </a:r>
          </a:p>
          <a:p>
            <a:r>
              <a:rPr lang="en-US" sz="2400" b="1" i="1" dirty="0">
                <a:solidFill>
                  <a:srgbClr val="0000FF"/>
                </a:solidFill>
              </a:rPr>
              <a:t>c</a:t>
            </a:r>
            <a:r>
              <a:rPr lang="en-US" sz="2400" b="1" i="1" dirty="0" smtClean="0">
                <a:solidFill>
                  <a:srgbClr val="0000FF"/>
                </a:solidFill>
              </a:rPr>
              <a:t>onst double E = 2.71828;</a:t>
            </a:r>
            <a:r>
              <a:rPr lang="en-US" sz="2400" b="1" i="1" dirty="0">
                <a:solidFill>
                  <a:srgbClr val="0000FF"/>
                </a:solidFill>
              </a:rPr>
              <a:t/>
            </a:r>
            <a:br>
              <a:rPr lang="en-US" sz="2400" b="1" i="1" dirty="0">
                <a:solidFill>
                  <a:srgbClr val="0000FF"/>
                </a:solidFill>
              </a:rPr>
            </a:br>
            <a:endParaRPr lang="en-US" sz="2400" b="1" i="1" dirty="0">
              <a:solidFill>
                <a:srgbClr val="0000FF"/>
              </a:solidFill>
            </a:endParaRPr>
          </a:p>
        </p:txBody>
      </p:sp>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0137" y="2545811"/>
            <a:ext cx="4129088" cy="3195128"/>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378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 y="4567238"/>
            <a:ext cx="4214465" cy="1947862"/>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37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7" y="1636157"/>
            <a:ext cx="4560102" cy="2697718"/>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3542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0442C57-59B8-4614-8824-9938125DBABF}" type="slidenum">
              <a:rPr lang="en-US" smtClean="0"/>
              <a:pPr eaLnBrk="1" hangingPunct="1"/>
              <a:t>5</a:t>
            </a:fld>
            <a:endParaRPr lang="en-US" smtClean="0"/>
          </a:p>
        </p:txBody>
      </p:sp>
      <p:sp>
        <p:nvSpPr>
          <p:cNvPr id="34819" name="Rectangle 2"/>
          <p:cNvSpPr>
            <a:spLocks noGrp="1" noChangeArrowheads="1"/>
          </p:cNvSpPr>
          <p:nvPr>
            <p:ph type="title"/>
          </p:nvPr>
        </p:nvSpPr>
        <p:spPr>
          <a:xfrm>
            <a:off x="0" y="0"/>
            <a:ext cx="8229600" cy="546100"/>
          </a:xfrm>
        </p:spPr>
        <p:txBody>
          <a:bodyPr/>
          <a:lstStyle/>
          <a:p>
            <a:pPr algn="l" eaLnBrk="1" hangingPunct="1"/>
            <a:r>
              <a:rPr lang="en-US" sz="3200" b="1" u="sng" smtClean="0">
                <a:solidFill>
                  <a:srgbClr val="0000FF"/>
                </a:solidFill>
              </a:rPr>
              <a:t>Math Functions</a:t>
            </a:r>
          </a:p>
        </p:txBody>
      </p:sp>
      <p:sp>
        <p:nvSpPr>
          <p:cNvPr id="34820" name="Text Box 6"/>
          <p:cNvSpPr txBox="1">
            <a:spLocks noChangeArrowheads="1"/>
          </p:cNvSpPr>
          <p:nvPr/>
        </p:nvSpPr>
        <p:spPr bwMode="auto">
          <a:xfrm>
            <a:off x="177800" y="590550"/>
            <a:ext cx="7931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u="sng">
                <a:solidFill>
                  <a:srgbClr val="FF3300"/>
                </a:solidFill>
                <a:latin typeface="Times New Roman" pitchFamily="18" charset="0"/>
              </a:rPr>
              <a:t>Example using functions from cmath</a:t>
            </a:r>
            <a:r>
              <a:rPr lang="en-US" sz="2400">
                <a:solidFill>
                  <a:srgbClr val="FF3300"/>
                </a:solidFill>
                <a:latin typeface="Times New Roman" pitchFamily="18" charset="0"/>
              </a:rPr>
              <a:t>:</a:t>
            </a:r>
            <a:r>
              <a:rPr lang="en-US" sz="2400">
                <a:solidFill>
                  <a:srgbClr val="0000FF"/>
                </a:solidFill>
                <a:latin typeface="Times New Roman" pitchFamily="18" charset="0"/>
              </a:rPr>
              <a:t>	</a:t>
            </a:r>
          </a:p>
        </p:txBody>
      </p:sp>
      <p:sp>
        <p:nvSpPr>
          <p:cNvPr id="34821" name="Text Box 7"/>
          <p:cNvSpPr txBox="1">
            <a:spLocks noChangeArrowheads="1"/>
          </p:cNvSpPr>
          <p:nvPr/>
        </p:nvSpPr>
        <p:spPr bwMode="auto">
          <a:xfrm>
            <a:off x="317500" y="5094288"/>
            <a:ext cx="48704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u="sng">
                <a:solidFill>
                  <a:srgbClr val="FF3300"/>
                </a:solidFill>
              </a:rPr>
              <a:t>Sample Program Output:</a:t>
            </a:r>
          </a:p>
          <a:p>
            <a:pPr eaLnBrk="1" hangingPunct="1"/>
            <a:r>
              <a:rPr lang="en-US">
                <a:solidFill>
                  <a:srgbClr val="0000FF"/>
                </a:solidFill>
              </a:rPr>
              <a:t>This program will calculate the area of a circle</a:t>
            </a:r>
          </a:p>
          <a:p>
            <a:pPr eaLnBrk="1" hangingPunct="1"/>
            <a:r>
              <a:rPr lang="en-US">
                <a:solidFill>
                  <a:srgbClr val="0000FF"/>
                </a:solidFill>
              </a:rPr>
              <a:t>Enter the radius of the circle: 20</a:t>
            </a:r>
          </a:p>
          <a:p>
            <a:pPr eaLnBrk="1" hangingPunct="1"/>
            <a:r>
              <a:rPr lang="en-US">
                <a:solidFill>
                  <a:srgbClr val="0000FF"/>
                </a:solidFill>
              </a:rPr>
              <a:t>The area of the circle is 1256.64</a:t>
            </a:r>
          </a:p>
          <a:p>
            <a:pPr eaLnBrk="1" hangingPunct="1"/>
            <a:r>
              <a:rPr lang="en-US">
                <a:solidFill>
                  <a:srgbClr val="0000FF"/>
                </a:solidFill>
              </a:rPr>
              <a:t>Press any key to continue . . .</a:t>
            </a:r>
          </a:p>
        </p:txBody>
      </p:sp>
      <p:grpSp>
        <p:nvGrpSpPr>
          <p:cNvPr id="4" name="Group 3"/>
          <p:cNvGrpSpPr/>
          <p:nvPr/>
        </p:nvGrpSpPr>
        <p:grpSpPr>
          <a:xfrm>
            <a:off x="165100" y="1057275"/>
            <a:ext cx="8750300" cy="3876675"/>
            <a:chOff x="165100" y="1057275"/>
            <a:chExt cx="8750300" cy="3876675"/>
          </a:xfrm>
        </p:grpSpPr>
        <p:grpSp>
          <p:nvGrpSpPr>
            <p:cNvPr id="2" name="Group 1"/>
            <p:cNvGrpSpPr/>
            <p:nvPr/>
          </p:nvGrpSpPr>
          <p:grpSpPr>
            <a:xfrm>
              <a:off x="165100" y="1066800"/>
              <a:ext cx="8750300" cy="3794125"/>
              <a:chOff x="165100" y="1066800"/>
              <a:chExt cx="8750300" cy="3794125"/>
            </a:xfrm>
          </p:grpSpPr>
          <p:pic>
            <p:nvPicPr>
              <p:cNvPr id="34822"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328" t="18056" r="29861" b="56389"/>
              <a:stretch/>
            </p:blipFill>
            <p:spPr bwMode="auto">
              <a:xfrm>
                <a:off x="165100" y="1066800"/>
                <a:ext cx="87376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328" t="45519" r="29861" b="50616"/>
              <a:stretch/>
            </p:blipFill>
            <p:spPr bwMode="auto">
              <a:xfrm>
                <a:off x="177800" y="4362450"/>
                <a:ext cx="8737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sp>
          <p:nvSpPr>
            <p:cNvPr id="3" name="Rectangle 2"/>
            <p:cNvSpPr/>
            <p:nvPr/>
          </p:nvSpPr>
          <p:spPr bwMode="auto">
            <a:xfrm>
              <a:off x="165100" y="1057275"/>
              <a:ext cx="8655050" cy="3876675"/>
            </a:xfrm>
            <a:prstGeom prst="rect">
              <a:avLst/>
            </a:prstGeom>
            <a:noFill/>
            <a:ln w="381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5305F3-43CD-4E12-B949-F66467660A58}" type="slidenum">
              <a:rPr lang="en-US" smtClean="0"/>
              <a:pPr eaLnBrk="1" hangingPunct="1"/>
              <a:t>6</a:t>
            </a:fld>
            <a:endParaRPr lang="en-US" smtClean="0"/>
          </a:p>
        </p:txBody>
      </p:sp>
      <p:sp>
        <p:nvSpPr>
          <p:cNvPr id="35843" name="Rectangle 2"/>
          <p:cNvSpPr>
            <a:spLocks noGrp="1" noChangeArrowheads="1"/>
          </p:cNvSpPr>
          <p:nvPr>
            <p:ph type="title"/>
          </p:nvPr>
        </p:nvSpPr>
        <p:spPr>
          <a:xfrm>
            <a:off x="0" y="0"/>
            <a:ext cx="8229600" cy="596900"/>
          </a:xfrm>
        </p:spPr>
        <p:txBody>
          <a:bodyPr/>
          <a:lstStyle/>
          <a:p>
            <a:pPr algn="l" eaLnBrk="1" hangingPunct="1"/>
            <a:r>
              <a:rPr lang="en-US" sz="3200" b="1" u="sng" smtClean="0">
                <a:solidFill>
                  <a:srgbClr val="0000FF"/>
                </a:solidFill>
              </a:rPr>
              <a:t>Math Functions</a:t>
            </a:r>
          </a:p>
        </p:txBody>
      </p:sp>
      <p:sp>
        <p:nvSpPr>
          <p:cNvPr id="35844" name="Text Box 3"/>
          <p:cNvSpPr txBox="1">
            <a:spLocks noChangeArrowheads="1"/>
          </p:cNvSpPr>
          <p:nvPr/>
        </p:nvSpPr>
        <p:spPr bwMode="auto">
          <a:xfrm>
            <a:off x="0" y="603250"/>
            <a:ext cx="7931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u="sng">
                <a:solidFill>
                  <a:srgbClr val="FF3300"/>
                </a:solidFill>
                <a:latin typeface="Times New Roman" pitchFamily="18" charset="0"/>
              </a:rPr>
              <a:t>Example</a:t>
            </a:r>
            <a:r>
              <a:rPr lang="en-US" sz="2400" b="1">
                <a:solidFill>
                  <a:srgbClr val="FF3300"/>
                </a:solidFill>
                <a:latin typeface="Times New Roman" pitchFamily="18" charset="0"/>
              </a:rPr>
              <a:t>:  Write C++ expressions corresponding to each of the mathematical expressions below.</a:t>
            </a:r>
            <a:r>
              <a:rPr lang="en-US" sz="2400">
                <a:solidFill>
                  <a:srgbClr val="0000FF"/>
                </a:solidFill>
                <a:latin typeface="Times New Roman" pitchFamily="18" charset="0"/>
              </a:rPr>
              <a:t>	</a:t>
            </a:r>
          </a:p>
        </p:txBody>
      </p:sp>
      <p:sp>
        <p:nvSpPr>
          <p:cNvPr id="35845" name="Rectangle 13"/>
          <p:cNvSpPr>
            <a:spLocks noChangeArrowheads="1"/>
          </p:cNvSpPr>
          <p:nvPr/>
        </p:nvSpPr>
        <p:spPr bwMode="auto">
          <a:xfrm>
            <a:off x="0" y="-590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eaLnBrk="0" hangingPunct="0"/>
            <a:endParaRPr lang="en-US" sz="2400">
              <a:latin typeface="Times New Roman" pitchFamily="18" charset="0"/>
            </a:endParaRPr>
          </a:p>
        </p:txBody>
      </p:sp>
      <p:sp>
        <p:nvSpPr>
          <p:cNvPr id="35846" name="Rectangle 16"/>
          <p:cNvSpPr>
            <a:spLocks noChangeArrowheads="1"/>
          </p:cNvSpPr>
          <p:nvPr/>
        </p:nvSpPr>
        <p:spPr bwMode="auto">
          <a:xfrm>
            <a:off x="0" y="-590550"/>
            <a:ext cx="22399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35847" name="Rectangle 19"/>
          <p:cNvSpPr>
            <a:spLocks noChangeArrowheads="1"/>
          </p:cNvSpPr>
          <p:nvPr/>
        </p:nvSpPr>
        <p:spPr bwMode="auto">
          <a:xfrm>
            <a:off x="0" y="-590550"/>
            <a:ext cx="22399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35848" name="Rectangle 22"/>
          <p:cNvSpPr>
            <a:spLocks noChangeArrowheads="1"/>
          </p:cNvSpPr>
          <p:nvPr/>
        </p:nvSpPr>
        <p:spPr bwMode="auto">
          <a:xfrm>
            <a:off x="0" y="-590550"/>
            <a:ext cx="22399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35849" name="Rectangle 27"/>
          <p:cNvSpPr>
            <a:spLocks noChangeArrowheads="1"/>
          </p:cNvSpPr>
          <p:nvPr/>
        </p:nvSpPr>
        <p:spPr bwMode="auto">
          <a:xfrm>
            <a:off x="0" y="-590550"/>
            <a:ext cx="22399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35850" name="Rectangle 30"/>
          <p:cNvSpPr>
            <a:spLocks noChangeArrowheads="1"/>
          </p:cNvSpPr>
          <p:nvPr/>
        </p:nvSpPr>
        <p:spPr bwMode="auto">
          <a:xfrm>
            <a:off x="0" y="-590550"/>
            <a:ext cx="22399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35851" name="Rectangle 33"/>
          <p:cNvSpPr>
            <a:spLocks noChangeArrowheads="1"/>
          </p:cNvSpPr>
          <p:nvPr/>
        </p:nvSpPr>
        <p:spPr bwMode="auto">
          <a:xfrm>
            <a:off x="0" y="-590550"/>
            <a:ext cx="22399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35852" name="Rectangle 36"/>
          <p:cNvSpPr>
            <a:spLocks noChangeArrowheads="1"/>
          </p:cNvSpPr>
          <p:nvPr/>
        </p:nvSpPr>
        <p:spPr bwMode="auto">
          <a:xfrm>
            <a:off x="0" y="-590550"/>
            <a:ext cx="22399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endParaRPr lang="en-US"/>
          </a:p>
        </p:txBody>
      </p:sp>
      <p:sp>
        <p:nvSpPr>
          <p:cNvPr id="35853" name="Rectangle 216"/>
          <p:cNvSpPr>
            <a:spLocks noChangeArrowheads="1"/>
          </p:cNvSpPr>
          <p:nvPr/>
        </p:nvSpPr>
        <p:spPr bwMode="auto">
          <a:xfrm>
            <a:off x="0" y="7446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eaLnBrk="0" hangingPunct="0"/>
            <a:endParaRPr lang="en-US" sz="2400">
              <a:latin typeface="Times New Roman" pitchFamily="18" charset="0"/>
            </a:endParaRPr>
          </a:p>
        </p:txBody>
      </p:sp>
      <p:graphicFrame>
        <p:nvGraphicFramePr>
          <p:cNvPr id="35854" name="Object 217"/>
          <p:cNvGraphicFramePr>
            <a:graphicFrameLocks noGrp="1" noChangeAspect="1"/>
          </p:cNvGraphicFramePr>
          <p:nvPr>
            <p:ph idx="1"/>
          </p:nvPr>
        </p:nvGraphicFramePr>
        <p:xfrm>
          <a:off x="203200" y="1524000"/>
          <a:ext cx="4178300" cy="4064000"/>
        </p:xfrm>
        <a:graphic>
          <a:graphicData uri="http://schemas.openxmlformats.org/presentationml/2006/ole">
            <mc:AlternateContent xmlns:mc="http://schemas.openxmlformats.org/markup-compatibility/2006">
              <mc:Choice xmlns:v="urn:schemas-microsoft-com:vml" Requires="v">
                <p:oleObj spid="_x0000_s35890" name="Equation" r:id="rId3" imgW="2324100" imgH="2260600" progId="Equation.3">
                  <p:embed/>
                </p:oleObj>
              </mc:Choice>
              <mc:Fallback>
                <p:oleObj name="Equation" r:id="rId3" imgW="2324100" imgH="2260600" progId="Equation.3">
                  <p:embed/>
                  <p:pic>
                    <p:nvPicPr>
                      <p:cNvPr id="0" name="Picture 4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1524000"/>
                        <a:ext cx="41783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111F79-0648-4F11-9FFF-10295BE0ACF7}" type="slidenum">
              <a:rPr lang="en-US" smtClean="0"/>
              <a:pPr eaLnBrk="1" hangingPunct="1"/>
              <a:t>7</a:t>
            </a:fld>
            <a:endParaRPr lang="en-US" dirty="0" smtClean="0"/>
          </a:p>
        </p:txBody>
      </p:sp>
      <p:sp>
        <p:nvSpPr>
          <p:cNvPr id="36867" name="Rectangle 2"/>
          <p:cNvSpPr>
            <a:spLocks noGrp="1" noChangeArrowheads="1"/>
          </p:cNvSpPr>
          <p:nvPr>
            <p:ph type="title"/>
          </p:nvPr>
        </p:nvSpPr>
        <p:spPr>
          <a:xfrm>
            <a:off x="0" y="0"/>
            <a:ext cx="8229600" cy="601663"/>
          </a:xfrm>
        </p:spPr>
        <p:txBody>
          <a:bodyPr/>
          <a:lstStyle/>
          <a:p>
            <a:pPr algn="l" eaLnBrk="1" hangingPunct="1"/>
            <a:r>
              <a:rPr lang="en-US" sz="2800" b="1" i="1" u="sng" dirty="0" smtClean="0">
                <a:solidFill>
                  <a:srgbClr val="0000FF"/>
                </a:solidFill>
              </a:rPr>
              <a:t>Characters</a:t>
            </a:r>
            <a:r>
              <a:rPr lang="en-US" sz="2800" u="sng" dirty="0" smtClean="0">
                <a:solidFill>
                  <a:srgbClr val="0000FF"/>
                </a:solidFill>
              </a:rPr>
              <a:t> </a:t>
            </a:r>
          </a:p>
        </p:txBody>
      </p:sp>
      <p:sp>
        <p:nvSpPr>
          <p:cNvPr id="36868" name="Rectangle 3"/>
          <p:cNvSpPr>
            <a:spLocks noGrp="1" noChangeArrowheads="1"/>
          </p:cNvSpPr>
          <p:nvPr>
            <p:ph type="body" idx="1"/>
          </p:nvPr>
        </p:nvSpPr>
        <p:spPr>
          <a:xfrm>
            <a:off x="0" y="619124"/>
            <a:ext cx="8940800" cy="5457825"/>
          </a:xfrm>
        </p:spPr>
        <p:txBody>
          <a:bodyPr/>
          <a:lstStyle/>
          <a:p>
            <a:pPr eaLnBrk="1" hangingPunct="1"/>
            <a:r>
              <a:rPr lang="en-US" sz="2400" dirty="0" smtClean="0">
                <a:latin typeface="Times New Roman" pitchFamily="18" charset="0"/>
                <a:cs typeface="Times New Roman" pitchFamily="18" charset="0"/>
              </a:rPr>
              <a:t>Characters (type </a:t>
            </a:r>
            <a:r>
              <a:rPr lang="en-US" sz="2400" b="1" i="1" dirty="0" smtClean="0">
                <a:solidFill>
                  <a:srgbClr val="0000FF"/>
                </a:solidFill>
                <a:latin typeface="Times New Roman" pitchFamily="18" charset="0"/>
                <a:cs typeface="Times New Roman" pitchFamily="18" charset="0"/>
              </a:rPr>
              <a:t>char</a:t>
            </a:r>
            <a:r>
              <a:rPr lang="en-US" sz="2400" dirty="0" smtClean="0">
                <a:latin typeface="Times New Roman" pitchFamily="18" charset="0"/>
                <a:cs typeface="Times New Roman" pitchFamily="18" charset="0"/>
              </a:rPr>
              <a:t>) were already discussed in Chapter 2, but a few more details are introduced here.</a:t>
            </a:r>
          </a:p>
          <a:p>
            <a:pPr eaLnBrk="1" hangingPunct="1"/>
            <a:r>
              <a:rPr lang="en-US" sz="2400" dirty="0" smtClean="0">
                <a:latin typeface="Times New Roman" pitchFamily="18" charset="0"/>
                <a:cs typeface="Times New Roman" pitchFamily="18" charset="0"/>
              </a:rPr>
              <a:t>The </a:t>
            </a:r>
            <a:r>
              <a:rPr lang="en-US" sz="2400" b="1" i="1" dirty="0" smtClean="0">
                <a:solidFill>
                  <a:srgbClr val="0000FF"/>
                </a:solidFill>
                <a:latin typeface="Times New Roman" pitchFamily="18" charset="0"/>
                <a:cs typeface="Times New Roman" pitchFamily="18" charset="0"/>
              </a:rPr>
              <a:t>char</a:t>
            </a:r>
            <a:r>
              <a:rPr lang="en-US" sz="2400" dirty="0" smtClean="0">
                <a:latin typeface="Times New Roman" pitchFamily="18" charset="0"/>
                <a:cs typeface="Times New Roman" pitchFamily="18" charset="0"/>
              </a:rPr>
              <a:t> data type is used to represent a single character.</a:t>
            </a:r>
          </a:p>
          <a:p>
            <a:pPr eaLnBrk="1" hangingPunct="1"/>
            <a:r>
              <a:rPr lang="en-US" sz="2400" dirty="0" smtClean="0">
                <a:latin typeface="Times New Roman" pitchFamily="18" charset="0"/>
                <a:cs typeface="Times New Roman" pitchFamily="18" charset="0"/>
              </a:rPr>
              <a:t>Character literals are in single quotes.  Strings are in double quotes.</a:t>
            </a:r>
          </a:p>
          <a:p>
            <a:pPr eaLnBrk="1" hangingPunct="1"/>
            <a:endParaRPr lang="en-US" sz="2400" dirty="0" smtClean="0">
              <a:latin typeface="Times New Roman" pitchFamily="18" charset="0"/>
              <a:cs typeface="Times New Roman" pitchFamily="18" charset="0"/>
            </a:endParaRPr>
          </a:p>
          <a:p>
            <a:pPr eaLnBrk="1" hangingPunct="1"/>
            <a:endParaRPr lang="en-US" sz="2400" dirty="0">
              <a:latin typeface="Times New Roman" pitchFamily="18" charset="0"/>
              <a:cs typeface="Times New Roman" pitchFamily="18" charset="0"/>
            </a:endParaRPr>
          </a:p>
          <a:p>
            <a:pPr eaLnBrk="1" hangingPunct="1"/>
            <a:endParaRPr lang="en-US" sz="2400" dirty="0" smtClean="0">
              <a:latin typeface="Times New Roman" pitchFamily="18" charset="0"/>
              <a:cs typeface="Times New Roman" pitchFamily="18" charset="0"/>
            </a:endParaRPr>
          </a:p>
          <a:p>
            <a:pPr eaLnBrk="1" hangingPunct="1"/>
            <a:r>
              <a:rPr lang="en-US" sz="2400" dirty="0" smtClean="0">
                <a:latin typeface="Times New Roman" pitchFamily="18" charset="0"/>
                <a:cs typeface="Times New Roman" pitchFamily="18" charset="0"/>
              </a:rPr>
              <a:t>Character values are actually stored as integers based on the ASCII code (see following slide).  </a:t>
            </a:r>
          </a:p>
          <a:p>
            <a:pPr eaLnBrk="1" hangingPunct="1"/>
            <a:r>
              <a:rPr lang="en-US" sz="2400" dirty="0" smtClean="0">
                <a:latin typeface="Times New Roman" pitchFamily="18" charset="0"/>
                <a:cs typeface="Times New Roman" pitchFamily="18" charset="0"/>
              </a:rPr>
              <a:t>The following two assignments are equivalent:</a:t>
            </a:r>
            <a:endParaRPr lang="en-US" sz="2400" dirty="0">
              <a:latin typeface="Times New Roman" pitchFamily="18" charset="0"/>
              <a:cs typeface="Times New Roman" pitchFamily="18" charset="0"/>
            </a:endParaRPr>
          </a:p>
          <a:p>
            <a:pPr eaLnBrk="1" hangingPunct="1"/>
            <a:endParaRPr lang="en-US" sz="2400" dirty="0" smtClean="0">
              <a:latin typeface="Times New Roman" pitchFamily="18" charset="0"/>
              <a:cs typeface="Times New Roman" pitchFamily="18" charset="0"/>
            </a:endParaRPr>
          </a:p>
          <a:p>
            <a:pPr eaLnBrk="1" hangingPunct="1"/>
            <a:endParaRPr lang="en-US" sz="2400" dirty="0">
              <a:latin typeface="Times New Roman" pitchFamily="18" charset="0"/>
              <a:cs typeface="Times New Roman" pitchFamily="18" charset="0"/>
            </a:endParaRPr>
          </a:p>
        </p:txBody>
      </p:sp>
      <p:sp>
        <p:nvSpPr>
          <p:cNvPr id="2" name="TextBox 1"/>
          <p:cNvSpPr txBox="1"/>
          <p:nvPr/>
        </p:nvSpPr>
        <p:spPr>
          <a:xfrm>
            <a:off x="2762250" y="2419350"/>
            <a:ext cx="2681568" cy="830997"/>
          </a:xfrm>
          <a:prstGeom prst="rect">
            <a:avLst/>
          </a:prstGeom>
          <a:noFill/>
          <a:ln w="28575">
            <a:solidFill>
              <a:srgbClr val="0000FF"/>
            </a:solidFill>
          </a:ln>
        </p:spPr>
        <p:txBody>
          <a:bodyPr wrap="none" rtlCol="0">
            <a:spAutoFit/>
          </a:bodyPr>
          <a:lstStyle/>
          <a:p>
            <a:r>
              <a:rPr lang="en-US" sz="2400" dirty="0" smtClean="0">
                <a:solidFill>
                  <a:srgbClr val="0000FF"/>
                </a:solidFill>
              </a:rPr>
              <a:t>‘A’    </a:t>
            </a:r>
            <a:r>
              <a:rPr lang="en-US" sz="2400" dirty="0" smtClean="0"/>
              <a:t>is a character</a:t>
            </a:r>
          </a:p>
          <a:p>
            <a:r>
              <a:rPr lang="en-US" sz="2400" dirty="0" smtClean="0">
                <a:solidFill>
                  <a:srgbClr val="0000FF"/>
                </a:solidFill>
              </a:rPr>
              <a:t>“A”   </a:t>
            </a:r>
            <a:r>
              <a:rPr lang="en-US" sz="2400" dirty="0" smtClean="0"/>
              <a:t>is a string</a:t>
            </a:r>
            <a:endParaRPr lang="en-US" sz="2400" dirty="0"/>
          </a:p>
        </p:txBody>
      </p:sp>
      <p:sp>
        <p:nvSpPr>
          <p:cNvPr id="9" name="TextBox 8"/>
          <p:cNvSpPr txBox="1"/>
          <p:nvPr/>
        </p:nvSpPr>
        <p:spPr>
          <a:xfrm>
            <a:off x="1295400" y="5048250"/>
            <a:ext cx="6844823" cy="830997"/>
          </a:xfrm>
          <a:prstGeom prst="rect">
            <a:avLst/>
          </a:prstGeom>
          <a:noFill/>
          <a:ln w="28575">
            <a:solidFill>
              <a:srgbClr val="0000FF"/>
            </a:solidFill>
          </a:ln>
        </p:spPr>
        <p:txBody>
          <a:bodyPr wrap="none" rtlCol="0">
            <a:spAutoFit/>
          </a:bodyPr>
          <a:lstStyle/>
          <a:p>
            <a:r>
              <a:rPr lang="en-US" sz="2400" dirty="0">
                <a:solidFill>
                  <a:srgbClr val="0000FF"/>
                </a:solidFill>
              </a:rPr>
              <a:t>c</a:t>
            </a:r>
            <a:r>
              <a:rPr lang="en-US" sz="2400" dirty="0" smtClean="0">
                <a:solidFill>
                  <a:srgbClr val="0000FF"/>
                </a:solidFill>
              </a:rPr>
              <a:t>har letter = ‘A’;</a:t>
            </a:r>
            <a:endParaRPr lang="en-US" sz="2400" dirty="0" smtClean="0"/>
          </a:p>
          <a:p>
            <a:r>
              <a:rPr lang="en-US" sz="2400" dirty="0">
                <a:solidFill>
                  <a:srgbClr val="0000FF"/>
                </a:solidFill>
              </a:rPr>
              <a:t>c</a:t>
            </a:r>
            <a:r>
              <a:rPr lang="en-US" sz="2400" dirty="0" smtClean="0">
                <a:solidFill>
                  <a:srgbClr val="0000FF"/>
                </a:solidFill>
              </a:rPr>
              <a:t>har letter = 65;    </a:t>
            </a:r>
            <a:r>
              <a:rPr lang="en-US" sz="2400" dirty="0" smtClean="0"/>
              <a:t>// ASCII value for uppercase A</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111F79-0648-4F11-9FFF-10295BE0ACF7}" type="slidenum">
              <a:rPr lang="en-US" smtClean="0"/>
              <a:pPr eaLnBrk="1" hangingPunct="1"/>
              <a:t>8</a:t>
            </a:fld>
            <a:endParaRPr lang="en-US" smtClean="0"/>
          </a:p>
        </p:txBody>
      </p:sp>
      <p:sp>
        <p:nvSpPr>
          <p:cNvPr id="36867" name="Rectangle 2"/>
          <p:cNvSpPr>
            <a:spLocks noGrp="1" noChangeArrowheads="1"/>
          </p:cNvSpPr>
          <p:nvPr>
            <p:ph type="title"/>
          </p:nvPr>
        </p:nvSpPr>
        <p:spPr>
          <a:xfrm>
            <a:off x="-1" y="0"/>
            <a:ext cx="2752725" cy="6753225"/>
          </a:xfrm>
        </p:spPr>
        <p:txBody>
          <a:bodyPr anchor="t" anchorCtr="0"/>
          <a:lstStyle/>
          <a:p>
            <a:pPr algn="l" eaLnBrk="1" hangingPunct="1"/>
            <a:r>
              <a:rPr lang="en-US" sz="2800" b="1" i="1" u="sng" dirty="0" smtClean="0">
                <a:solidFill>
                  <a:srgbClr val="0000FF"/>
                </a:solidFill>
              </a:rPr>
              <a:t>ASCII Code</a:t>
            </a:r>
            <a:br>
              <a:rPr lang="en-US" sz="2800" b="1" i="1" u="sng" dirty="0" smtClean="0">
                <a:solidFill>
                  <a:srgbClr val="0000FF"/>
                </a:solidFill>
              </a:rPr>
            </a:br>
            <a:r>
              <a:rPr lang="en-US" sz="2800" dirty="0">
                <a:solidFill>
                  <a:schemeClr val="tx1"/>
                </a:solidFill>
              </a:rPr>
              <a:t/>
            </a:r>
            <a:br>
              <a:rPr lang="en-US" sz="2800" dirty="0">
                <a:solidFill>
                  <a:schemeClr val="tx1"/>
                </a:solidFill>
              </a:rPr>
            </a:br>
            <a:r>
              <a:rPr lang="en-US" sz="2400" u="sng" dirty="0" smtClean="0">
                <a:solidFill>
                  <a:schemeClr val="tx1"/>
                </a:solidFill>
              </a:rPr>
              <a:t>Notes</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Uppercase letters: 65 - 90</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Lowercase letters: 97 - 122</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Digits (0 - 9): </a:t>
            </a:r>
            <a:br>
              <a:rPr lang="en-US" sz="2400" dirty="0" smtClean="0">
                <a:solidFill>
                  <a:schemeClr val="tx1"/>
                </a:solidFill>
              </a:rPr>
            </a:br>
            <a:r>
              <a:rPr lang="en-US" sz="2400" dirty="0" smtClean="0">
                <a:solidFill>
                  <a:schemeClr val="tx1"/>
                </a:solidFill>
              </a:rPr>
              <a:t>48 - 57</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‘a’ – ‘A’ = 32</a:t>
            </a:r>
            <a:br>
              <a:rPr lang="en-US" sz="2400" dirty="0" smtClean="0">
                <a:solidFill>
                  <a:schemeClr val="tx1"/>
                </a:solidFill>
              </a:rPr>
            </a:br>
            <a:r>
              <a:rPr lang="en-US" sz="2400" dirty="0" smtClean="0">
                <a:solidFill>
                  <a:schemeClr val="tx1"/>
                </a:solidFill>
              </a:rPr>
              <a:t>‘b’ – ‘B’ = 32</a:t>
            </a:r>
            <a:br>
              <a:rPr lang="en-US" sz="2400" dirty="0" smtClean="0">
                <a:solidFill>
                  <a:schemeClr val="tx1"/>
                </a:solidFill>
              </a:rPr>
            </a:br>
            <a:r>
              <a:rPr lang="en-US" sz="2400" dirty="0" smtClean="0">
                <a:solidFill>
                  <a:schemeClr val="tx1"/>
                </a:solidFill>
              </a:rPr>
              <a:t>…</a:t>
            </a:r>
            <a:br>
              <a:rPr lang="en-US" sz="2400" dirty="0" smtClean="0">
                <a:solidFill>
                  <a:schemeClr val="tx1"/>
                </a:solidFill>
              </a:rPr>
            </a:br>
            <a:r>
              <a:rPr lang="en-US" sz="2400" dirty="0" smtClean="0">
                <a:solidFill>
                  <a:schemeClr val="tx1"/>
                </a:solidFill>
              </a:rPr>
              <a:t>‘z’ – ‘Z’ = 32</a:t>
            </a:r>
            <a:br>
              <a:rPr lang="en-US" sz="2400" dirty="0" smtClean="0">
                <a:solidFill>
                  <a:schemeClr val="tx1"/>
                </a:solidFill>
              </a:rPr>
            </a:br>
            <a:r>
              <a:rPr lang="en-US" sz="2400" u="sng" dirty="0" smtClean="0">
                <a:solidFill>
                  <a:srgbClr val="0000FF"/>
                </a:solidFill>
              </a:rPr>
              <a:t> </a:t>
            </a:r>
          </a:p>
        </p:txBody>
      </p:sp>
      <p:pic>
        <p:nvPicPr>
          <p:cNvPr id="8" name="Picture 5" descr="scan001001"/>
          <p:cNvPicPr>
            <a:picLocks noChangeAspect="1" noChangeArrowheads="1"/>
          </p:cNvPicPr>
          <p:nvPr/>
        </p:nvPicPr>
        <p:blipFill>
          <a:blip r:embed="rId2" cstate="print">
            <a:extLst>
              <a:ext uri="{28A0092B-C50C-407E-A947-70E740481C1C}">
                <a14:useLocalDpi xmlns:a14="http://schemas.microsoft.com/office/drawing/2010/main" val="0"/>
              </a:ext>
            </a:extLst>
          </a:blip>
          <a:srcRect l="5910" t="6572" r="22832" b="38591"/>
          <a:stretch>
            <a:fillRect/>
          </a:stretch>
        </p:blipFill>
        <p:spPr bwMode="auto">
          <a:xfrm>
            <a:off x="2595563" y="0"/>
            <a:ext cx="6481762" cy="68580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54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xfrm>
            <a:off x="7010400" y="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111F79-0648-4F11-9FFF-10295BE0ACF7}" type="slidenum">
              <a:rPr lang="en-US" smtClean="0"/>
              <a:pPr eaLnBrk="1" hangingPunct="1"/>
              <a:t>9</a:t>
            </a:fld>
            <a:endParaRPr lang="en-US" smtClean="0"/>
          </a:p>
        </p:txBody>
      </p:sp>
      <p:sp>
        <p:nvSpPr>
          <p:cNvPr id="36867" name="Rectangle 2"/>
          <p:cNvSpPr>
            <a:spLocks noGrp="1" noChangeArrowheads="1"/>
          </p:cNvSpPr>
          <p:nvPr>
            <p:ph type="title"/>
          </p:nvPr>
        </p:nvSpPr>
        <p:spPr>
          <a:xfrm>
            <a:off x="0" y="0"/>
            <a:ext cx="8229600" cy="601663"/>
          </a:xfrm>
        </p:spPr>
        <p:txBody>
          <a:bodyPr/>
          <a:lstStyle/>
          <a:p>
            <a:pPr algn="l" eaLnBrk="1" hangingPunct="1"/>
            <a:r>
              <a:rPr lang="en-US" sz="2800" b="1" i="1" u="sng" dirty="0" smtClean="0">
                <a:solidFill>
                  <a:srgbClr val="0000FF"/>
                </a:solidFill>
              </a:rPr>
              <a:t>Characters</a:t>
            </a:r>
            <a:r>
              <a:rPr lang="en-US" sz="2800" u="sng" dirty="0" smtClean="0">
                <a:solidFill>
                  <a:srgbClr val="0000FF"/>
                </a:solidFill>
              </a:rPr>
              <a:t> </a:t>
            </a:r>
          </a:p>
        </p:txBody>
      </p:sp>
      <p:sp>
        <p:nvSpPr>
          <p:cNvPr id="4" name="Rectangle 3"/>
          <p:cNvSpPr txBox="1">
            <a:spLocks noChangeArrowheads="1"/>
          </p:cNvSpPr>
          <p:nvPr/>
        </p:nvSpPr>
        <p:spPr bwMode="auto">
          <a:xfrm>
            <a:off x="0" y="619125"/>
            <a:ext cx="9144000" cy="12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400" kern="0" dirty="0" smtClean="0">
                <a:latin typeface="Times New Roman" pitchFamily="18" charset="0"/>
                <a:cs typeface="Times New Roman" pitchFamily="18" charset="0"/>
              </a:rPr>
              <a:t>All numeric operators, including the increment and decrement operators, as well as the shortcut operators, work with characters.</a:t>
            </a:r>
          </a:p>
          <a:p>
            <a:pPr eaLnBrk="1" hangingPunct="1"/>
            <a:r>
              <a:rPr lang="en-US" sz="2400" b="1" i="1" u="sng" kern="0" dirty="0" smtClean="0">
                <a:solidFill>
                  <a:srgbClr val="0000FF"/>
                </a:solidFill>
                <a:latin typeface="Times New Roman" pitchFamily="18" charset="0"/>
                <a:cs typeface="Times New Roman" pitchFamily="18" charset="0"/>
              </a:rPr>
              <a:t>Example</a:t>
            </a:r>
            <a:r>
              <a:rPr lang="en-US" sz="2400" kern="0" dirty="0" smtClean="0">
                <a:latin typeface="Times New Roman" pitchFamily="18" charset="0"/>
                <a:cs typeface="Times New Roman" pitchFamily="18" charset="0"/>
              </a:rPr>
              <a:t>:  Determine the output for the code below:</a:t>
            </a:r>
          </a:p>
          <a:p>
            <a:pPr eaLnBrk="1" hangingPunct="1"/>
            <a:endParaRPr lang="en-US" sz="2400" kern="0" dirty="0">
              <a:latin typeface="Times New Roman" pitchFamily="18" charset="0"/>
              <a:cs typeface="Times New Roman" pitchFamily="18" charset="0"/>
            </a:endParaRPr>
          </a:p>
        </p:txBody>
      </p:sp>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99" y="1990724"/>
            <a:ext cx="4982119" cy="2181226"/>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448425" y="2704147"/>
            <a:ext cx="1640193" cy="1477328"/>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txBody>
          <a:bodyPr wrap="none" rtlCol="0">
            <a:spAutoFit/>
          </a:bodyPr>
          <a:lstStyle/>
          <a:p>
            <a:r>
              <a:rPr lang="en-US" dirty="0"/>
              <a:t>c</a:t>
            </a:r>
            <a:r>
              <a:rPr lang="en-US" dirty="0" smtClean="0"/>
              <a:t>1 = _______</a:t>
            </a:r>
          </a:p>
          <a:p>
            <a:endParaRPr lang="en-US" dirty="0" smtClean="0"/>
          </a:p>
          <a:p>
            <a:r>
              <a:rPr lang="en-US" dirty="0"/>
              <a:t>c</a:t>
            </a:r>
            <a:r>
              <a:rPr lang="en-US" dirty="0" smtClean="0"/>
              <a:t>2 = _______</a:t>
            </a:r>
          </a:p>
          <a:p>
            <a:endParaRPr lang="en-US" dirty="0" smtClean="0"/>
          </a:p>
          <a:p>
            <a:r>
              <a:rPr lang="en-US" dirty="0"/>
              <a:t>c</a:t>
            </a:r>
            <a:r>
              <a:rPr lang="en-US" dirty="0" smtClean="0"/>
              <a:t>2 = _______</a:t>
            </a:r>
            <a:endParaRPr lang="en-US" dirty="0"/>
          </a:p>
        </p:txBody>
      </p:sp>
      <p:grpSp>
        <p:nvGrpSpPr>
          <p:cNvPr id="6" name="Group 5"/>
          <p:cNvGrpSpPr/>
          <p:nvPr/>
        </p:nvGrpSpPr>
        <p:grpSpPr>
          <a:xfrm>
            <a:off x="0" y="4276723"/>
            <a:ext cx="9144000" cy="2225993"/>
            <a:chOff x="0" y="4276723"/>
            <a:chExt cx="9144000" cy="2225993"/>
          </a:xfrm>
        </p:grpSpPr>
        <p:pic>
          <p:nvPicPr>
            <p:cNvPr id="389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76723"/>
              <a:ext cx="9144000" cy="1887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6982" y="6164162"/>
              <a:ext cx="3695242" cy="307777"/>
            </a:xfrm>
            <a:prstGeom prst="rect">
              <a:avLst/>
            </a:prstGeom>
          </p:spPr>
          <p:txBody>
            <a:bodyPr wrap="none">
              <a:spAutoFit/>
            </a:bodyPr>
            <a:lstStyle/>
            <a:p>
              <a:r>
                <a:rPr lang="en-US" sz="1400" kern="0" dirty="0" smtClean="0">
                  <a:latin typeface="Times New Roman" pitchFamily="18" charset="0"/>
                  <a:cs typeface="Times New Roman" pitchFamily="18" charset="0"/>
                </a:rPr>
                <a:t>\v                                  Vertical Tab                11 </a:t>
              </a:r>
              <a:endParaRPr lang="en-US" sz="1400" dirty="0"/>
            </a:p>
          </p:txBody>
        </p:sp>
        <p:sp>
          <p:nvSpPr>
            <p:cNvPr id="10" name="Rectangle 9"/>
            <p:cNvSpPr/>
            <p:nvPr/>
          </p:nvSpPr>
          <p:spPr>
            <a:xfrm>
              <a:off x="4618436" y="5856385"/>
              <a:ext cx="3821880" cy="646331"/>
            </a:xfrm>
            <a:prstGeom prst="rect">
              <a:avLst/>
            </a:prstGeom>
          </p:spPr>
          <p:txBody>
            <a:bodyPr wrap="none">
              <a:spAutoFit/>
            </a:bodyPr>
            <a:lstStyle/>
            <a:p>
              <a:r>
                <a:rPr lang="en-US" sz="1400" kern="0" dirty="0" smtClean="0">
                  <a:latin typeface="Times New Roman" pitchFamily="18" charset="0"/>
                  <a:cs typeface="Times New Roman" pitchFamily="18" charset="0"/>
                </a:rPr>
                <a:t>  \’                                   Single Quote               39</a:t>
              </a:r>
            </a:p>
            <a:p>
              <a:endParaRPr lang="en-US" sz="700" kern="0" dirty="0" smtClean="0">
                <a:latin typeface="Times New Roman" pitchFamily="18" charset="0"/>
                <a:cs typeface="Times New Roman" pitchFamily="18" charset="0"/>
              </a:endParaRPr>
            </a:p>
            <a:p>
              <a:r>
                <a:rPr lang="en-US" sz="1400" kern="0" dirty="0">
                  <a:latin typeface="Times New Roman" pitchFamily="18" charset="0"/>
                  <a:cs typeface="Times New Roman" pitchFamily="18" charset="0"/>
                </a:rPr>
                <a:t> </a:t>
              </a:r>
              <a:r>
                <a:rPr lang="en-US" sz="1400" kern="0" dirty="0" smtClean="0">
                  <a:latin typeface="Times New Roman" pitchFamily="18" charset="0"/>
                  <a:cs typeface="Times New Roman" pitchFamily="18" charset="0"/>
                </a:rPr>
                <a:t> \?                                   Question Mark            63 </a:t>
              </a:r>
              <a:endParaRPr lang="en-US" sz="1400" dirty="0"/>
            </a:p>
          </p:txBody>
        </p:sp>
      </p:grpSp>
    </p:spTree>
    <p:extLst>
      <p:ext uri="{BB962C8B-B14F-4D97-AF65-F5344CB8AC3E}">
        <p14:creationId xmlns:p14="http://schemas.microsoft.com/office/powerpoint/2010/main" val="2685221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2732</TotalTime>
  <Pages>28</Pages>
  <Words>2458</Words>
  <Application>Microsoft Office PowerPoint</Application>
  <PresentationFormat>On-screen Show (4:3)</PresentationFormat>
  <Paragraphs>406</Paragraphs>
  <Slides>37</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Arial</vt:lpstr>
      <vt:lpstr>Calibri</vt:lpstr>
      <vt:lpstr>Consolas</vt:lpstr>
      <vt:lpstr>Courier New</vt:lpstr>
      <vt:lpstr>Symbol</vt:lpstr>
      <vt:lpstr>Times New Roman</vt:lpstr>
      <vt:lpstr>Default Design</vt:lpstr>
      <vt:lpstr>Equation</vt:lpstr>
      <vt:lpstr>PowerPoint Presentation</vt:lpstr>
      <vt:lpstr>Math Functions</vt:lpstr>
      <vt:lpstr>Trigonometric Functions</vt:lpstr>
      <vt:lpstr>PowerPoint Presentation</vt:lpstr>
      <vt:lpstr>Math Functions</vt:lpstr>
      <vt:lpstr>Math Functions</vt:lpstr>
      <vt:lpstr>Characters </vt:lpstr>
      <vt:lpstr>ASCII Code  Notes:  Uppercase letters: 65 - 90  Lowercase letters: 97 - 122  Digits (0 - 9):  48 - 57  ‘a’ – ‘A’ = 32 ‘b’ – ‘B’ = 32 … ‘z’ – ‘Z’ = 32  </vt:lpstr>
      <vt:lpstr>Characters </vt:lpstr>
      <vt:lpstr>Characters </vt:lpstr>
      <vt:lpstr>Character Functions </vt:lpstr>
      <vt:lpstr>Text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Formatting Output </vt:lpstr>
      <vt:lpstr>I/O Manipulators </vt:lpstr>
      <vt:lpstr>setprecision(N)</vt:lpstr>
      <vt:lpstr>I/O Manipulators – Additional examples</vt:lpstr>
      <vt:lpstr>How many digits?  </vt:lpstr>
      <vt:lpstr>PowerPoint Presentation</vt:lpstr>
      <vt:lpstr>PowerPoint Presentation</vt:lpstr>
      <vt:lpstr>setw( )</vt:lpstr>
      <vt:lpstr>setfill(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Variables and Arithmetic</dc:title>
  <dc:subject>chapter3</dc:subject>
  <dc:creator>Ralph F. Tomlinson</dc:creator>
  <cp:lastModifiedBy>Paul Gordy</cp:lastModifiedBy>
  <cp:revision>198</cp:revision>
  <cp:lastPrinted>1601-01-01T00:00:00Z</cp:lastPrinted>
  <dcterms:created xsi:type="dcterms:W3CDTF">1995-09-20T05:50:46Z</dcterms:created>
  <dcterms:modified xsi:type="dcterms:W3CDTF">2018-02-05T22:45:07Z</dcterms:modified>
</cp:coreProperties>
</file>