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45"/>
  </p:notesMasterIdLst>
  <p:handoutMasterIdLst>
    <p:handoutMasterId r:id="rId46"/>
  </p:handoutMasterIdLst>
  <p:sldIdLst>
    <p:sldId id="256" r:id="rId2"/>
    <p:sldId id="285" r:id="rId3"/>
    <p:sldId id="257" r:id="rId4"/>
    <p:sldId id="286" r:id="rId5"/>
    <p:sldId id="258" r:id="rId6"/>
    <p:sldId id="306" r:id="rId7"/>
    <p:sldId id="295" r:id="rId8"/>
    <p:sldId id="305" r:id="rId9"/>
    <p:sldId id="304" r:id="rId10"/>
    <p:sldId id="296" r:id="rId11"/>
    <p:sldId id="261" r:id="rId12"/>
    <p:sldId id="266" r:id="rId13"/>
    <p:sldId id="308" r:id="rId14"/>
    <p:sldId id="309" r:id="rId15"/>
    <p:sldId id="272" r:id="rId16"/>
    <p:sldId id="265" r:id="rId17"/>
    <p:sldId id="269" r:id="rId18"/>
    <p:sldId id="273" r:id="rId19"/>
    <p:sldId id="264" r:id="rId20"/>
    <p:sldId id="287" r:id="rId21"/>
    <p:sldId id="284" r:id="rId22"/>
    <p:sldId id="307" r:id="rId23"/>
    <p:sldId id="260" r:id="rId24"/>
    <p:sldId id="288" r:id="rId25"/>
    <p:sldId id="275" r:id="rId26"/>
    <p:sldId id="279" r:id="rId27"/>
    <p:sldId id="289" r:id="rId28"/>
    <p:sldId id="290" r:id="rId29"/>
    <p:sldId id="291" r:id="rId30"/>
    <p:sldId id="268" r:id="rId31"/>
    <p:sldId id="294" r:id="rId32"/>
    <p:sldId id="274" r:id="rId33"/>
    <p:sldId id="263" r:id="rId34"/>
    <p:sldId id="298" r:id="rId35"/>
    <p:sldId id="300" r:id="rId36"/>
    <p:sldId id="301" r:id="rId37"/>
    <p:sldId id="302" r:id="rId38"/>
    <p:sldId id="303" r:id="rId39"/>
    <p:sldId id="297" r:id="rId40"/>
    <p:sldId id="276" r:id="rId41"/>
    <p:sldId id="277" r:id="rId42"/>
    <p:sldId id="292" r:id="rId43"/>
    <p:sldId id="299" r:id="rId4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bg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CCECFF"/>
    <a:srgbClr val="FF9900"/>
    <a:srgbClr val="FF66CC"/>
    <a:srgbClr val="00FF66"/>
    <a:srgbClr val="FFFF00"/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86" autoAdjust="0"/>
    <p:restoredTop sz="99628" autoAdjust="0"/>
  </p:normalViewPr>
  <p:slideViewPr>
    <p:cSldViewPr snapToGrid="0" snapToObjects="1">
      <p:cViewPr varScale="1">
        <p:scale>
          <a:sx n="128" d="100"/>
          <a:sy n="128" d="100"/>
        </p:scale>
        <p:origin x="127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fld id="{4C8B3A1A-B776-4F85-A989-6C6411BF22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6388100" y="8748713"/>
            <a:ext cx="401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 algn="r" eaLnBrk="0" hangingPunct="0">
              <a:defRPr/>
            </a:pPr>
            <a:fld id="{CE6D1F54-C0A2-4049-8D14-CF10D80950B6}" type="slidenum">
              <a:rPr lang="en-US" sz="1400">
                <a:latin typeface="Arial" charset="0"/>
              </a:rPr>
              <a:pPr algn="r" eaLnBrk="0" hangingPunct="0"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6844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 i="1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i="1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000" i="1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 i="1">
                <a:latin typeface="Times New Roman" charset="0"/>
              </a:defRPr>
            </a:lvl1pPr>
          </a:lstStyle>
          <a:p>
            <a:pPr>
              <a:defRPr/>
            </a:pPr>
            <a:fld id="{CAD8D3A0-A03E-44E5-83C2-B5DCE5475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4279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388100" y="8748713"/>
            <a:ext cx="4016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pPr algn="r" eaLnBrk="0" hangingPunct="0">
              <a:defRPr/>
            </a:pPr>
            <a:fld id="{CA4B328F-5024-48CB-9025-98FC515D868A}" type="slidenum">
              <a:rPr lang="en-US" sz="1400">
                <a:latin typeface="Arial" charset="0"/>
              </a:rPr>
              <a:pPr algn="r" eaLnBrk="0" hangingPunct="0">
                <a:defRPr/>
              </a:pPr>
              <a:t>‹#›</a:t>
            </a:fld>
            <a:endParaRPr lang="en-US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9042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A76B48-538C-4F55-B362-67CE394D20F8}" type="slidenum">
              <a:rPr lang="en-US" smtClean="0">
                <a:latin typeface="Times New Roman" pitchFamily="18" charset="0"/>
              </a:rPr>
              <a:pPr/>
              <a:t>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639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5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fld id="{123F1FDF-FF00-4173-8BDC-ADE5721935E1}" type="slidenum">
              <a:rPr lang="en-US" sz="1000" i="1">
                <a:latin typeface="Times New Roman" pitchFamily="18" charset="0"/>
              </a:rPr>
              <a:pPr algn="r" eaLnBrk="0" hangingPunct="0"/>
              <a:t>2</a:t>
            </a:fld>
            <a:endParaRPr lang="en-US" sz="1000" i="1">
              <a:latin typeface="Times New Roman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763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9A69E4-26DB-45CA-9EF4-0AD9657D1019}" type="slidenum">
              <a:rPr lang="en-US" smtClean="0">
                <a:latin typeface="Times New Roman" pitchFamily="18" charset="0"/>
              </a:rPr>
              <a:pPr/>
              <a:t>21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398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8858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57165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62088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5049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72F44-BABA-4A3B-A0CD-DEA6A73F5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F8A48-1F49-4288-A81E-050BFA412E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3755-2D32-4E45-BCFD-5A0A98ACB6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A8183-7A9C-4BB0-B2A1-A0A00D5C5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0AF41-4B66-4EA6-A38F-2E0EC670CF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CEC7B-9901-49AC-8966-A65B9CDEB9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C5D0B-AC77-4B83-9512-D25C65A19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71079-681F-424C-A6C8-C574EC9E14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5D6F3-CDB8-4479-B4D9-1C35E941A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A1394-A983-42D2-8E21-E96F38DF54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63E8D-0E89-434C-B85E-30D8EF4644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C9EEEFB-E3F7-4064-A824-F4173758D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  <p:sldLayoutId id="2147484026" r:id="rId12"/>
    <p:sldLayoutId id="2147484027" r:id="rId13"/>
    <p:sldLayoutId id="2147484028" r:id="rId14"/>
    <p:sldLayoutId id="2147484029" r:id="rId15"/>
    <p:sldLayoutId id="2147484030" r:id="rId16"/>
    <p:sldLayoutId id="2147484031" r:id="rId17"/>
    <p:sldLayoutId id="2147484032" r:id="rId18"/>
    <p:sldLayoutId id="2147484033" r:id="rId19"/>
    <p:sldLayoutId id="2147484034" r:id="rId20"/>
    <p:sldLayoutId id="2147484035" r:id="rId21"/>
    <p:sldLayoutId id="2147484036" r:id="rId22"/>
    <p:sldLayoutId id="2147484037" r:id="rId23"/>
    <p:sldLayoutId id="2147484038" r:id="rId24"/>
    <p:sldLayoutId id="2147484039" r:id="rId25"/>
    <p:sldLayoutId id="2147484040" r:id="rId26"/>
    <p:sldLayoutId id="2147484041" r:id="rId27"/>
    <p:sldLayoutId id="2147484042" r:id="rId28"/>
    <p:sldLayoutId id="2147484043" r:id="rId29"/>
    <p:sldLayoutId id="2147484044" r:id="rId3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.bin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3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6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612775"/>
          </a:xfrm>
        </p:spPr>
        <p:txBody>
          <a:bodyPr/>
          <a:lstStyle/>
          <a:p>
            <a:pPr eaLnBrk="1" hangingPunct="1"/>
            <a:r>
              <a:rPr lang="en-US" sz="3200" b="1" u="sng" dirty="0">
                <a:solidFill>
                  <a:schemeClr val="hlink"/>
                </a:solidFill>
                <a:latin typeface="Times New Roman" pitchFamily="18" charset="0"/>
              </a:rPr>
              <a:t>Chapter 3 – Selection Structures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0" y="838200"/>
            <a:ext cx="9144000" cy="37861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225425" indent="-225425" algn="l"/>
            <a:r>
              <a:rPr lang="en-US" sz="2400">
                <a:latin typeface="Times New Roman" pitchFamily="18" charset="0"/>
              </a:rPr>
              <a:t>It is often necessary in programming to make </a:t>
            </a:r>
            <a:r>
              <a:rPr lang="en-US" sz="2400" b="1" i="1">
                <a:latin typeface="Times New Roman" pitchFamily="18" charset="0"/>
              </a:rPr>
              <a:t>decisions,</a:t>
            </a:r>
            <a:r>
              <a:rPr lang="en-US" sz="2400">
                <a:latin typeface="Times New Roman" pitchFamily="18" charset="0"/>
              </a:rPr>
              <a:t> where the</a:t>
            </a:r>
          </a:p>
          <a:p>
            <a:pPr marL="225425" indent="-225425" algn="l"/>
            <a:r>
              <a:rPr lang="en-US" sz="2400">
                <a:latin typeface="Times New Roman" pitchFamily="18" charset="0"/>
              </a:rPr>
              <a:t>program will perform different tasks based on the results of some test.</a:t>
            </a:r>
          </a:p>
          <a:p>
            <a:pPr marL="225425" indent="-225425" algn="l"/>
            <a:r>
              <a:rPr lang="en-US" sz="2400">
                <a:latin typeface="Times New Roman" pitchFamily="18" charset="0"/>
              </a:rPr>
              <a:t>  </a:t>
            </a:r>
          </a:p>
          <a:p>
            <a:pPr marL="225425" indent="-225425" algn="l">
              <a:buFontTx/>
              <a:buChar char="•"/>
            </a:pPr>
            <a:r>
              <a:rPr lang="en-US" sz="2400">
                <a:latin typeface="Times New Roman" pitchFamily="18" charset="0"/>
              </a:rPr>
              <a:t>So far, all of our C++ programs have consisted of </a:t>
            </a:r>
            <a:r>
              <a:rPr lang="en-US" sz="2400" u="sng">
                <a:latin typeface="Times New Roman" pitchFamily="18" charset="0"/>
              </a:rPr>
              <a:t>straight line control</a:t>
            </a:r>
            <a:r>
              <a:rPr lang="en-US" sz="2400">
                <a:latin typeface="Times New Roman" pitchFamily="18" charset="0"/>
              </a:rPr>
              <a:t>, or a series of commands executed in order with no branches.</a:t>
            </a:r>
          </a:p>
          <a:p>
            <a:pPr marL="225425" indent="-225425" algn="l">
              <a:buFontTx/>
              <a:buChar char="•"/>
            </a:pPr>
            <a:r>
              <a:rPr lang="en-US" sz="2400">
                <a:latin typeface="Times New Roman" pitchFamily="18" charset="0"/>
              </a:rPr>
              <a:t>In this chapter </a:t>
            </a:r>
            <a:r>
              <a:rPr lang="en-US" sz="2400" u="sng">
                <a:latin typeface="Times New Roman" pitchFamily="18" charset="0"/>
              </a:rPr>
              <a:t>selection structures</a:t>
            </a:r>
            <a:r>
              <a:rPr lang="en-US" sz="2400">
                <a:latin typeface="Times New Roman" pitchFamily="18" charset="0"/>
              </a:rPr>
              <a:t> (also called </a:t>
            </a:r>
            <a:r>
              <a:rPr lang="en-US" sz="2400" u="sng">
                <a:latin typeface="Times New Roman" pitchFamily="18" charset="0"/>
              </a:rPr>
              <a:t>decision structures</a:t>
            </a:r>
            <a:r>
              <a:rPr lang="en-US" sz="2400">
                <a:latin typeface="Times New Roman" pitchFamily="18" charset="0"/>
              </a:rPr>
              <a:t> or </a:t>
            </a:r>
            <a:r>
              <a:rPr lang="en-US" sz="2400" u="sng">
                <a:latin typeface="Times New Roman" pitchFamily="18" charset="0"/>
              </a:rPr>
              <a:t>branching structures</a:t>
            </a:r>
            <a:r>
              <a:rPr lang="en-US" sz="2400">
                <a:latin typeface="Times New Roman" pitchFamily="18" charset="0"/>
              </a:rPr>
              <a:t>) are introduced.</a:t>
            </a:r>
          </a:p>
          <a:p>
            <a:pPr marL="225425" indent="-225425" algn="l">
              <a:buFontTx/>
              <a:buChar char="•"/>
            </a:pPr>
            <a:r>
              <a:rPr lang="en-US" sz="2400">
                <a:latin typeface="Times New Roman" pitchFamily="18" charset="0"/>
              </a:rPr>
              <a:t>Two types of </a:t>
            </a:r>
            <a:r>
              <a:rPr lang="en-US" sz="2400" u="sng">
                <a:latin typeface="Times New Roman" pitchFamily="18" charset="0"/>
              </a:rPr>
              <a:t>selection structures</a:t>
            </a:r>
            <a:r>
              <a:rPr lang="en-US" sz="2400">
                <a:latin typeface="Times New Roman" pitchFamily="18" charset="0"/>
              </a:rPr>
              <a:t> will be introduced:</a:t>
            </a:r>
          </a:p>
          <a:p>
            <a:pPr marL="688975" lvl="1" indent="-231775" algn="l">
              <a:buFontTx/>
              <a:buChar char="•"/>
            </a:pPr>
            <a:r>
              <a:rPr lang="en-US" sz="2400" u="sng">
                <a:latin typeface="Times New Roman" pitchFamily="18" charset="0"/>
              </a:rPr>
              <a:t>if structures</a:t>
            </a:r>
          </a:p>
          <a:p>
            <a:pPr marL="688975" lvl="1" indent="-231775" algn="l">
              <a:buFontTx/>
              <a:buChar char="•"/>
            </a:pPr>
            <a:r>
              <a:rPr lang="en-US" sz="2400" u="sng">
                <a:latin typeface="Times New Roman" pitchFamily="18" charset="0"/>
              </a:rPr>
              <a:t>switch structures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DD21E9-D49E-4EB0-B965-FC69C1A615E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772400" cy="533400"/>
          </a:xfrm>
        </p:spPr>
        <p:txBody>
          <a:bodyPr/>
          <a:lstStyle/>
          <a:p>
            <a:pPr algn="l" eaLnBrk="1" hangingPunct="1"/>
            <a:r>
              <a:rPr lang="en-US" sz="2800" b="1" u="sng">
                <a:solidFill>
                  <a:schemeClr val="hlink"/>
                </a:solidFill>
                <a:latin typeface="Times New Roman" pitchFamily="18" charset="0"/>
              </a:rPr>
              <a:t>ASCII  Codes</a:t>
            </a:r>
          </a:p>
        </p:txBody>
      </p:sp>
      <p:pic>
        <p:nvPicPr>
          <p:cNvPr id="29699" name="Picture 4" descr="ASCII Code - Table 3-5 in dOrazio.JPG"/>
          <p:cNvPicPr>
            <a:picLocks noChangeAspect="1"/>
          </p:cNvPicPr>
          <p:nvPr/>
        </p:nvPicPr>
        <p:blipFill>
          <a:blip r:embed="rId2"/>
          <a:srcRect l="1152" t="5075" b="1378"/>
          <a:stretch>
            <a:fillRect/>
          </a:stretch>
        </p:blipFill>
        <p:spPr bwMode="auto">
          <a:xfrm>
            <a:off x="0" y="658813"/>
            <a:ext cx="6130925" cy="6142037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</p:spPr>
      </p:pic>
      <p:graphicFrame>
        <p:nvGraphicFramePr>
          <p:cNvPr id="6" name="Group 39"/>
          <p:cNvGraphicFramePr>
            <a:graphicFrameLocks noGrp="1"/>
          </p:cNvGraphicFramePr>
          <p:nvPr/>
        </p:nvGraphicFramePr>
        <p:xfrm>
          <a:off x="5683250" y="2333625"/>
          <a:ext cx="3404374" cy="3635378"/>
        </p:xfrm>
        <a:graphic>
          <a:graphicData uri="http://schemas.openxmlformats.org/drawingml/2006/table">
            <a:tbl>
              <a:tblPr/>
              <a:tblGrid>
                <a:gridCol w="2489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Expression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T/F?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‘x’ &lt; ‘y’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‘a’ &lt; ‘B’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“pen” &lt; “pencil”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“3” &lt; “4”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“35” &lt; “315”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‘*’ &lt; ‘?’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9726" name="Text Box 5"/>
          <p:cNvSpPr txBox="1">
            <a:spLocks noChangeArrowheads="1"/>
          </p:cNvSpPr>
          <p:nvPr/>
        </p:nvSpPr>
        <p:spPr bwMode="auto">
          <a:xfrm>
            <a:off x="6296025" y="658813"/>
            <a:ext cx="2790825" cy="1570037"/>
          </a:xfrm>
          <a:prstGeom prst="rect">
            <a:avLst/>
          </a:prstGeom>
          <a:noFill/>
          <a:ln w="2857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sz="2400" u="sng">
                <a:latin typeface="Times New Roman" pitchFamily="18" charset="0"/>
              </a:rPr>
              <a:t>Exercise</a:t>
            </a:r>
            <a:r>
              <a:rPr lang="en-US" sz="2400">
                <a:latin typeface="Times New Roman" pitchFamily="18" charset="0"/>
              </a:rPr>
              <a:t>:  Determine whether each expression below is true or false:</a:t>
            </a:r>
            <a:endParaRPr lang="en-US" sz="2400" i="1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772400" cy="666750"/>
          </a:xfrm>
        </p:spPr>
        <p:txBody>
          <a:bodyPr/>
          <a:lstStyle/>
          <a:p>
            <a:pPr algn="l" eaLnBrk="1" hangingPunct="1"/>
            <a:r>
              <a:rPr lang="en-US" sz="28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Logical Operators</a:t>
            </a:r>
          </a:p>
        </p:txBody>
      </p:sp>
      <p:sp>
        <p:nvSpPr>
          <p:cNvPr id="30723" name="TextBox 2"/>
          <p:cNvSpPr txBox="1">
            <a:spLocks noChangeArrowheads="1"/>
          </p:cNvSpPr>
          <p:nvPr/>
        </p:nvSpPr>
        <p:spPr bwMode="auto">
          <a:xfrm>
            <a:off x="0" y="666750"/>
            <a:ext cx="852487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3363" indent="-233363" algn="l">
              <a:buFont typeface="Arial" pitchFamily="34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Sometimes logical operators are used for more complicated logical tests for branching.   </a:t>
            </a:r>
          </a:p>
          <a:p>
            <a:pPr marL="233363" indent="-233363" algn="l">
              <a:buFont typeface="Arial" pitchFamily="34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For example, instead of executing a block of statements if x &gt; 2, we might want to execute them if x &gt; 2 </a:t>
            </a:r>
            <a:r>
              <a:rPr lang="en-US" sz="2400" u="sng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if x &lt; 7.</a:t>
            </a:r>
          </a:p>
          <a:p>
            <a:pPr marL="233363" indent="-233363" algn="l">
              <a:buFont typeface="Arial" pitchFamily="34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The logical operators are commonly used:</a:t>
            </a:r>
          </a:p>
          <a:p>
            <a:pPr marL="690563" lvl="1" indent="-233363" algn="l">
              <a:buFont typeface="Arial" pitchFamily="34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AND (&amp;&amp;)</a:t>
            </a:r>
          </a:p>
          <a:p>
            <a:pPr marL="690563" lvl="1" indent="-233363" algn="l">
              <a:buFont typeface="Arial" pitchFamily="34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OR (||)</a:t>
            </a:r>
          </a:p>
          <a:p>
            <a:pPr marL="690563" lvl="1" indent="-233363" algn="l">
              <a:buFont typeface="Arial" pitchFamily="34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NOT (!)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"/>
            <a:ext cx="4014788" cy="503238"/>
          </a:xfrm>
        </p:spPr>
        <p:txBody>
          <a:bodyPr/>
          <a:lstStyle/>
          <a:p>
            <a:pPr algn="l" eaLnBrk="1" hangingPunct="1"/>
            <a:r>
              <a:rPr lang="en-US" sz="2800" b="1" u="sng">
                <a:solidFill>
                  <a:schemeClr val="hlink"/>
                </a:solidFill>
                <a:latin typeface="Times New Roman" pitchFamily="18" charset="0"/>
              </a:rPr>
              <a:t>Logical AND Operator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41338"/>
            <a:ext cx="8918575" cy="15255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>
                <a:latin typeface="Times New Roman" pitchFamily="18" charset="0"/>
              </a:rPr>
              <a:t>The symbol &amp;&amp; represents the logical function AND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Times New Roman" pitchFamily="18" charset="0"/>
              </a:rPr>
              <a:t>Combines two relational expressions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Times New Roman" pitchFamily="18" charset="0"/>
              </a:rPr>
              <a:t>Combined expression true only if BOTH expressions are true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Times New Roman" pitchFamily="18" charset="0"/>
              </a:rPr>
              <a:t>The AND function is defined as follows:</a:t>
            </a:r>
          </a:p>
        </p:txBody>
      </p:sp>
      <p:graphicFrame>
        <p:nvGraphicFramePr>
          <p:cNvPr id="35906" name="Group 66"/>
          <p:cNvGraphicFramePr>
            <a:graphicFrameLocks noGrp="1"/>
          </p:cNvGraphicFramePr>
          <p:nvPr/>
        </p:nvGraphicFramePr>
        <p:xfrm>
          <a:off x="250825" y="2198688"/>
          <a:ext cx="4511675" cy="2286000"/>
        </p:xfrm>
        <a:graphic>
          <a:graphicData uri="http://schemas.openxmlformats.org/drawingml/2006/table">
            <a:tbl>
              <a:tblPr/>
              <a:tblGrid>
                <a:gridCol w="1268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3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L1 &amp;&amp; L2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1774" name="Rectangle 3"/>
          <p:cNvSpPr txBox="1">
            <a:spLocks noChangeArrowheads="1"/>
          </p:cNvSpPr>
          <p:nvPr/>
        </p:nvSpPr>
        <p:spPr bwMode="auto">
          <a:xfrm>
            <a:off x="303213" y="4683125"/>
            <a:ext cx="4459287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2400" u="sng">
                <a:latin typeface="Times New Roman" pitchFamily="18" charset="0"/>
              </a:rPr>
              <a:t>Example</a:t>
            </a:r>
            <a:r>
              <a:rPr lang="en-US" sz="2400">
                <a:latin typeface="Times New Roman" pitchFamily="18" charset="0"/>
              </a:rPr>
              <a:t>: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double Age = 12;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if (Age &gt; 12 &amp;&amp; Age &lt; 20)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{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	cout &lt;&lt; “You are a teenager”;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}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rot="10800000" flipV="1">
            <a:off x="4616450" y="5659438"/>
            <a:ext cx="125095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76" name="TextBox 32"/>
          <p:cNvSpPr txBox="1">
            <a:spLocks noChangeArrowheads="1"/>
          </p:cNvSpPr>
          <p:nvPr/>
        </p:nvSpPr>
        <p:spPr bwMode="auto">
          <a:xfrm>
            <a:off x="6056313" y="5305425"/>
            <a:ext cx="22653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True or false?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74" name="Rectangle 3"/>
          <p:cNvSpPr txBox="1">
            <a:spLocks noChangeArrowheads="1"/>
          </p:cNvSpPr>
          <p:nvPr/>
        </p:nvSpPr>
        <p:spPr bwMode="auto">
          <a:xfrm>
            <a:off x="0" y="111125"/>
            <a:ext cx="9235440" cy="1141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2400" u="sng" dirty="0">
                <a:latin typeface="Times New Roman" pitchFamily="18" charset="0"/>
              </a:rPr>
              <a:t>Example</a:t>
            </a:r>
            <a:r>
              <a:rPr lang="en-US" sz="2400" dirty="0">
                <a:latin typeface="Times New Roman" pitchFamily="18" charset="0"/>
              </a:rPr>
              <a:t>: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latin typeface="Times New Roman" pitchFamily="18" charset="0"/>
              </a:rPr>
              <a:t>Mathematically we often test to see if a value is in a range using expressions like the one shown below.  But how is it written in C++?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31776" name="TextBox 32"/>
          <p:cNvSpPr txBox="1">
            <a:spLocks noChangeArrowheads="1"/>
          </p:cNvSpPr>
          <p:nvPr/>
        </p:nvSpPr>
        <p:spPr bwMode="auto">
          <a:xfrm>
            <a:off x="826797" y="4361248"/>
            <a:ext cx="24769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Incorrect </a:t>
            </a:r>
          </a:p>
          <a:p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C++ statement!</a:t>
            </a:r>
          </a:p>
        </p:txBody>
      </p:sp>
      <p:sp>
        <p:nvSpPr>
          <p:cNvPr id="2" name="Rectangle 1"/>
          <p:cNvSpPr/>
          <p:nvPr/>
        </p:nvSpPr>
        <p:spPr>
          <a:xfrm>
            <a:off x="519016" y="3776473"/>
            <a:ext cx="3092513" cy="584775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if (0 &lt; x &lt; 10)</a:t>
            </a:r>
          </a:p>
        </p:txBody>
      </p:sp>
      <p:sp>
        <p:nvSpPr>
          <p:cNvPr id="3" name="Rectangle 2"/>
          <p:cNvSpPr/>
          <p:nvPr/>
        </p:nvSpPr>
        <p:spPr>
          <a:xfrm>
            <a:off x="4231130" y="3776473"/>
            <a:ext cx="4461478" cy="584775"/>
          </a:xfrm>
          <a:prstGeom prst="rect">
            <a:avLst/>
          </a:prstGeom>
          <a:ln w="28575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if (0 &lt; x &amp;&amp; x &lt; 10)</a:t>
            </a:r>
          </a:p>
        </p:txBody>
      </p:sp>
      <p:sp>
        <p:nvSpPr>
          <p:cNvPr id="10" name="TextBox 32"/>
          <p:cNvSpPr txBox="1">
            <a:spLocks noChangeArrowheads="1"/>
          </p:cNvSpPr>
          <p:nvPr/>
        </p:nvSpPr>
        <p:spPr bwMode="auto">
          <a:xfrm>
            <a:off x="5293120" y="4339913"/>
            <a:ext cx="233749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Correct</a:t>
            </a:r>
          </a:p>
          <a:p>
            <a:r>
              <a:rPr lang="en-US" sz="28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C++ statement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2779695" y="1294552"/>
            <a:ext cx="2525050" cy="1138773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math expression</a:t>
            </a:r>
          </a:p>
          <a:p>
            <a:r>
              <a:rPr lang="en-US" dirty="0">
                <a:latin typeface="Times New Roman" pitchFamily="18" charset="0"/>
              </a:rPr>
              <a:t>0 &lt; x &lt; 10</a:t>
            </a:r>
            <a:endParaRPr lang="en-US" dirty="0"/>
          </a:p>
        </p:txBody>
      </p:sp>
      <p:cxnSp>
        <p:nvCxnSpPr>
          <p:cNvPr id="7" name="Straight Arrow Connector 6"/>
          <p:cNvCxnSpPr>
            <a:stCxn id="4" idx="2"/>
            <a:endCxn id="2" idx="0"/>
          </p:cNvCxnSpPr>
          <p:nvPr/>
        </p:nvCxnSpPr>
        <p:spPr>
          <a:xfrm flipH="1">
            <a:off x="2065273" y="2433325"/>
            <a:ext cx="1976947" cy="134314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2"/>
            <a:endCxn id="3" idx="0"/>
          </p:cNvCxnSpPr>
          <p:nvPr/>
        </p:nvCxnSpPr>
        <p:spPr>
          <a:xfrm>
            <a:off x="4042220" y="2433325"/>
            <a:ext cx="2419649" cy="134314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5684664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dirty="0">
                <a:latin typeface="Times New Roman" pitchFamily="18" charset="0"/>
              </a:rPr>
              <a:t>Using the incorrect C++ statement above will not yield a syntax error, but may yield unexpected and incorrect results.  See the example on the next slide.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3498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74" name="Rectangle 3"/>
          <p:cNvSpPr txBox="1">
            <a:spLocks noChangeArrowheads="1"/>
          </p:cNvSpPr>
          <p:nvPr/>
        </p:nvSpPr>
        <p:spPr bwMode="auto">
          <a:xfrm>
            <a:off x="0" y="111125"/>
            <a:ext cx="9144000" cy="792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2400" u="sng" dirty="0">
                <a:latin typeface="Times New Roman" pitchFamily="18" charset="0"/>
              </a:rPr>
              <a:t>Example</a:t>
            </a:r>
            <a:r>
              <a:rPr lang="en-US" sz="2400" dirty="0">
                <a:latin typeface="Times New Roman" pitchFamily="18" charset="0"/>
              </a:rPr>
              <a:t>: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latin typeface="Times New Roman" pitchFamily="18" charset="0"/>
              </a:rPr>
              <a:t>If integer x = 16, write a C++ expression to see if x is between 0 and 10.</a:t>
            </a:r>
          </a:p>
        </p:txBody>
      </p:sp>
      <p:sp>
        <p:nvSpPr>
          <p:cNvPr id="31776" name="TextBox 32"/>
          <p:cNvSpPr txBox="1">
            <a:spLocks noChangeArrowheads="1"/>
          </p:cNvSpPr>
          <p:nvPr/>
        </p:nvSpPr>
        <p:spPr bwMode="auto">
          <a:xfrm>
            <a:off x="629509" y="3425333"/>
            <a:ext cx="139922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 &lt;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10?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True (1)</a:t>
            </a:r>
          </a:p>
        </p:txBody>
      </p:sp>
      <p:sp>
        <p:nvSpPr>
          <p:cNvPr id="2" name="Rectangle 1"/>
          <p:cNvSpPr/>
          <p:nvPr/>
        </p:nvSpPr>
        <p:spPr>
          <a:xfrm>
            <a:off x="74084" y="1755415"/>
            <a:ext cx="3092513" cy="1200329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 x = 16;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if (0 &lt; x &lt; 10)</a:t>
            </a:r>
          </a:p>
        </p:txBody>
      </p:sp>
      <p:sp>
        <p:nvSpPr>
          <p:cNvPr id="3" name="Rectangle 2"/>
          <p:cNvSpPr/>
          <p:nvPr/>
        </p:nvSpPr>
        <p:spPr>
          <a:xfrm>
            <a:off x="4638731" y="1755414"/>
            <a:ext cx="4461478" cy="1200329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 x = 16;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if (0 &lt; x &amp;&amp; x &lt; 10)</a:t>
            </a:r>
          </a:p>
        </p:txBody>
      </p:sp>
      <p:sp>
        <p:nvSpPr>
          <p:cNvPr id="5" name="Right Brace 4"/>
          <p:cNvSpPr/>
          <p:nvPr/>
        </p:nvSpPr>
        <p:spPr>
          <a:xfrm rot="5400000">
            <a:off x="1139018" y="2653256"/>
            <a:ext cx="380213" cy="1163941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ight Brace 11"/>
          <p:cNvSpPr/>
          <p:nvPr/>
        </p:nvSpPr>
        <p:spPr>
          <a:xfrm rot="5400000">
            <a:off x="1711348" y="3415243"/>
            <a:ext cx="351117" cy="2279512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32"/>
          <p:cNvSpPr txBox="1">
            <a:spLocks noChangeArrowheads="1"/>
          </p:cNvSpPr>
          <p:nvPr/>
        </p:nvSpPr>
        <p:spPr bwMode="auto">
          <a:xfrm>
            <a:off x="1243140" y="4743794"/>
            <a:ext cx="128753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&lt;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10?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True</a:t>
            </a:r>
          </a:p>
        </p:txBody>
      </p:sp>
      <p:sp>
        <p:nvSpPr>
          <p:cNvPr id="15" name="Right Brace 14"/>
          <p:cNvSpPr/>
          <p:nvPr/>
        </p:nvSpPr>
        <p:spPr>
          <a:xfrm rot="5400000">
            <a:off x="5675206" y="2637866"/>
            <a:ext cx="380213" cy="1163941"/>
          </a:xfrm>
          <a:prstGeom prst="rightBrac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32"/>
          <p:cNvSpPr txBox="1">
            <a:spLocks noChangeArrowheads="1"/>
          </p:cNvSpPr>
          <p:nvPr/>
        </p:nvSpPr>
        <p:spPr bwMode="auto">
          <a:xfrm>
            <a:off x="5165698" y="3387248"/>
            <a:ext cx="139922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0 &lt; 16?</a:t>
            </a:r>
          </a:p>
          <a:p>
            <a:r>
              <a:rPr lang="en-US" sz="28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True (1)</a:t>
            </a:r>
          </a:p>
        </p:txBody>
      </p:sp>
      <p:sp>
        <p:nvSpPr>
          <p:cNvPr id="18" name="Right Brace 17"/>
          <p:cNvSpPr/>
          <p:nvPr/>
        </p:nvSpPr>
        <p:spPr>
          <a:xfrm rot="5400000">
            <a:off x="7995629" y="2481786"/>
            <a:ext cx="380213" cy="1488144"/>
          </a:xfrm>
          <a:prstGeom prst="rightBrac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32"/>
          <p:cNvSpPr txBox="1">
            <a:spLocks noChangeArrowheads="1"/>
          </p:cNvSpPr>
          <p:nvPr/>
        </p:nvSpPr>
        <p:spPr bwMode="auto">
          <a:xfrm>
            <a:off x="7268460" y="3393269"/>
            <a:ext cx="151034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16 &lt; 10?</a:t>
            </a:r>
          </a:p>
          <a:p>
            <a:r>
              <a:rPr lang="en-US" sz="28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False (0)</a:t>
            </a:r>
          </a:p>
        </p:txBody>
      </p:sp>
      <p:sp>
        <p:nvSpPr>
          <p:cNvPr id="20" name="Right Brace 19"/>
          <p:cNvSpPr/>
          <p:nvPr/>
        </p:nvSpPr>
        <p:spPr>
          <a:xfrm rot="5400000">
            <a:off x="6904836" y="2747055"/>
            <a:ext cx="334825" cy="3568815"/>
          </a:xfrm>
          <a:prstGeom prst="rightBrac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32"/>
          <p:cNvSpPr txBox="1">
            <a:spLocks noChangeArrowheads="1"/>
          </p:cNvSpPr>
          <p:nvPr/>
        </p:nvSpPr>
        <p:spPr bwMode="auto">
          <a:xfrm>
            <a:off x="5891361" y="4719628"/>
            <a:ext cx="24427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True &amp;&amp; False</a:t>
            </a:r>
          </a:p>
          <a:p>
            <a:r>
              <a:rPr lang="en-US" sz="28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False</a:t>
            </a:r>
          </a:p>
        </p:txBody>
      </p:sp>
      <p:sp>
        <p:nvSpPr>
          <p:cNvPr id="6" name="Rectangle 5"/>
          <p:cNvSpPr/>
          <p:nvPr/>
        </p:nvSpPr>
        <p:spPr>
          <a:xfrm>
            <a:off x="-92163" y="1280514"/>
            <a:ext cx="39581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 dirty="0">
                <a:solidFill>
                  <a:srgbClr val="FF0000"/>
                </a:solidFill>
                <a:latin typeface="Times New Roman" pitchFamily="18" charset="0"/>
              </a:rPr>
              <a:t>Incorrectly written expression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561990" y="1341944"/>
            <a:ext cx="3770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u="sng" dirty="0">
                <a:solidFill>
                  <a:srgbClr val="00B050"/>
                </a:solidFill>
                <a:latin typeface="Times New Roman" pitchFamily="18" charset="0"/>
              </a:rPr>
              <a:t>Correctly written expression</a:t>
            </a:r>
            <a:r>
              <a:rPr lang="en-US" sz="2400" dirty="0">
                <a:solidFill>
                  <a:srgbClr val="00B050"/>
                </a:solidFill>
                <a:latin typeface="Times New Roman" pitchFamily="18" charset="0"/>
              </a:rPr>
              <a:t>:</a:t>
            </a:r>
            <a:endParaRPr 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437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772400" cy="530225"/>
          </a:xfrm>
        </p:spPr>
        <p:txBody>
          <a:bodyPr/>
          <a:lstStyle/>
          <a:p>
            <a:pPr algn="l" eaLnBrk="1" hangingPunct="1"/>
            <a:r>
              <a:rPr lang="en-US" sz="2800" b="1" u="sng">
                <a:solidFill>
                  <a:schemeClr val="hlink"/>
                </a:solidFill>
                <a:latin typeface="Times New Roman" pitchFamily="18" charset="0"/>
              </a:rPr>
              <a:t>Logical OR Operator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30225"/>
            <a:ext cx="8870950" cy="1749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Times New Roman" pitchFamily="18" charset="0"/>
              </a:rPr>
              <a:t>The symbol || represents the logical function OR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imes New Roman" pitchFamily="18" charset="0"/>
              </a:rPr>
              <a:t>Combines two relational expressions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imes New Roman" pitchFamily="18" charset="0"/>
              </a:rPr>
              <a:t>Combined expression false only if BOTH expressions are false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imes New Roman" pitchFamily="18" charset="0"/>
              </a:rPr>
              <a:t>The OR function is defined as follows:</a:t>
            </a:r>
          </a:p>
        </p:txBody>
      </p:sp>
      <p:graphicFrame>
        <p:nvGraphicFramePr>
          <p:cNvPr id="36928" name="Group 64"/>
          <p:cNvGraphicFramePr>
            <a:graphicFrameLocks noGrp="1"/>
          </p:cNvGraphicFramePr>
          <p:nvPr/>
        </p:nvGraphicFramePr>
        <p:xfrm>
          <a:off x="495300" y="2279650"/>
          <a:ext cx="4300538" cy="2286000"/>
        </p:xfrm>
        <a:graphic>
          <a:graphicData uri="http://schemas.openxmlformats.org/drawingml/2006/table">
            <a:tbl>
              <a:tblPr/>
              <a:tblGrid>
                <a:gridCol w="1249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58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5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L1 || L2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2798" name="Rectangle 3"/>
          <p:cNvSpPr txBox="1">
            <a:spLocks noChangeArrowheads="1"/>
          </p:cNvSpPr>
          <p:nvPr/>
        </p:nvSpPr>
        <p:spPr bwMode="auto">
          <a:xfrm>
            <a:off x="303213" y="4683125"/>
            <a:ext cx="3711575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2400" u="sng">
                <a:latin typeface="Times New Roman" pitchFamily="18" charset="0"/>
              </a:rPr>
              <a:t>Example</a:t>
            </a:r>
            <a:r>
              <a:rPr lang="en-US" sz="2400">
                <a:latin typeface="Times New Roman" pitchFamily="18" charset="0"/>
              </a:rPr>
              <a:t>: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double  x = 2, y = 3;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if (x &gt;  = 3  || y != 2)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{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	statement(s);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}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rot="10800000" flipV="1">
            <a:off x="4616450" y="5659438"/>
            <a:ext cx="125095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00" name="TextBox 33"/>
          <p:cNvSpPr txBox="1">
            <a:spLocks noChangeArrowheads="1"/>
          </p:cNvSpPr>
          <p:nvPr/>
        </p:nvSpPr>
        <p:spPr bwMode="auto">
          <a:xfrm>
            <a:off x="6056313" y="5305425"/>
            <a:ext cx="22653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True or false?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"/>
            <a:ext cx="7772400" cy="520700"/>
          </a:xfrm>
        </p:spPr>
        <p:txBody>
          <a:bodyPr/>
          <a:lstStyle/>
          <a:p>
            <a:pPr algn="l" eaLnBrk="1" hangingPunct="1"/>
            <a:r>
              <a:rPr lang="en-US" sz="2800" b="1" u="sng">
                <a:solidFill>
                  <a:schemeClr val="hlink"/>
                </a:solidFill>
                <a:latin typeface="Times New Roman" pitchFamily="18" charset="0"/>
              </a:rPr>
              <a:t>Logical NOT Operator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58800"/>
            <a:ext cx="7772400" cy="11509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>
                <a:latin typeface="Times New Roman" pitchFamily="18" charset="0"/>
              </a:rPr>
              <a:t>The symbol ! represents the logical NOT function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Times New Roman" pitchFamily="18" charset="0"/>
              </a:rPr>
              <a:t>Reverses result of a relational expression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Times New Roman" pitchFamily="18" charset="0"/>
              </a:rPr>
              <a:t>The NOT function is defined as follows:</a:t>
            </a:r>
          </a:p>
        </p:txBody>
      </p:sp>
      <p:graphicFrame>
        <p:nvGraphicFramePr>
          <p:cNvPr id="34882" name="Group 66"/>
          <p:cNvGraphicFramePr>
            <a:graphicFrameLocks noGrp="1"/>
          </p:cNvGraphicFramePr>
          <p:nvPr/>
        </p:nvGraphicFramePr>
        <p:xfrm>
          <a:off x="454025" y="1709738"/>
          <a:ext cx="2747963" cy="1371600"/>
        </p:xfrm>
        <a:graphic>
          <a:graphicData uri="http://schemas.openxmlformats.org/drawingml/2006/table">
            <a:tbl>
              <a:tblPr/>
              <a:tblGrid>
                <a:gridCol w="79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1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!L1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3810" name="Text Box 67"/>
          <p:cNvSpPr txBox="1">
            <a:spLocks noChangeArrowheads="1"/>
          </p:cNvSpPr>
          <p:nvPr/>
        </p:nvSpPr>
        <p:spPr bwMode="auto">
          <a:xfrm>
            <a:off x="5965825" y="1176338"/>
            <a:ext cx="2759075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</a:rPr>
              <a:t> Example:  ! (x == y)</a:t>
            </a:r>
          </a:p>
          <a:p>
            <a:r>
              <a:rPr lang="en-US"/>
              <a:t>  </a:t>
            </a:r>
          </a:p>
        </p:txBody>
      </p:sp>
      <p:sp>
        <p:nvSpPr>
          <p:cNvPr id="33811" name="Rectangle 3"/>
          <p:cNvSpPr txBox="1">
            <a:spLocks noChangeArrowheads="1"/>
          </p:cNvSpPr>
          <p:nvPr/>
        </p:nvSpPr>
        <p:spPr bwMode="auto">
          <a:xfrm>
            <a:off x="303213" y="3594100"/>
            <a:ext cx="3711575" cy="217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2400" u="sng">
                <a:latin typeface="Times New Roman" pitchFamily="18" charset="0"/>
              </a:rPr>
              <a:t>Example</a:t>
            </a:r>
            <a:r>
              <a:rPr lang="en-US" sz="2400">
                <a:latin typeface="Times New Roman" pitchFamily="18" charset="0"/>
              </a:rPr>
              <a:t>: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double  x = 2, y = 3;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if (!(x = = y))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{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	statement(s);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}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10800000" flipV="1">
            <a:off x="3294063" y="4594225"/>
            <a:ext cx="125095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13" name="TextBox 22"/>
          <p:cNvSpPr txBox="1">
            <a:spLocks noChangeArrowheads="1"/>
          </p:cNvSpPr>
          <p:nvPr/>
        </p:nvSpPr>
        <p:spPr bwMode="auto">
          <a:xfrm>
            <a:off x="4733925" y="4240213"/>
            <a:ext cx="2265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True or false?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6858000" cy="508000"/>
          </a:xfrm>
        </p:spPr>
        <p:txBody>
          <a:bodyPr/>
          <a:lstStyle/>
          <a:p>
            <a:pPr algn="l" eaLnBrk="1" hangingPunct="1"/>
            <a:r>
              <a:rPr lang="en-US" sz="2800" b="1" u="sng">
                <a:solidFill>
                  <a:schemeClr val="hlink"/>
                </a:solidFill>
                <a:latin typeface="Times New Roman" pitchFamily="18" charset="0"/>
              </a:rPr>
              <a:t>Precedence of Operators</a:t>
            </a:r>
          </a:p>
        </p:txBody>
      </p:sp>
      <p:graphicFrame>
        <p:nvGraphicFramePr>
          <p:cNvPr id="39039" name="Group 127"/>
          <p:cNvGraphicFramePr>
            <a:graphicFrameLocks noGrp="1"/>
          </p:cNvGraphicFramePr>
          <p:nvPr/>
        </p:nvGraphicFramePr>
        <p:xfrm>
          <a:off x="0" y="565150"/>
          <a:ext cx="9144000" cy="5547360"/>
        </p:xfrm>
        <a:graphic>
          <a:graphicData uri="http://schemas.openxmlformats.org/drawingml/2006/table">
            <a:tbl>
              <a:tblPr/>
              <a:tblGrid>
                <a:gridCol w="2197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7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38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Operator Symbol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Operator 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Direction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Precedence (1 = highest)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 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Parentheses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 to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++, --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Post-increment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 to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++, --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Pre-increment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 to 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!	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Logical NOT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 to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+, 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Positive, negative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 to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*, /, 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Multiplication, division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 to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+, 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Addition, subtraction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 to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&lt;=, &gt;=, &gt;, &lt;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Relational operator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 to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=, !=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Relational operator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 to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&amp;&amp;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Logical 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 to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||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Logical 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 to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+=, -+, *=, /=, %=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Compound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 to 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 to 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 txBox="1">
            <a:spLocks noChangeArrowheads="1"/>
          </p:cNvSpPr>
          <p:nvPr/>
        </p:nvSpPr>
        <p:spPr bwMode="auto">
          <a:xfrm>
            <a:off x="365125" y="287338"/>
            <a:ext cx="3711575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2400" u="sng">
                <a:latin typeface="Times New Roman" pitchFamily="18" charset="0"/>
              </a:rPr>
              <a:t>Example</a:t>
            </a:r>
            <a:r>
              <a:rPr lang="en-US" sz="2400">
                <a:latin typeface="Times New Roman" pitchFamily="18" charset="0"/>
              </a:rPr>
              <a:t>: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int  a = 4, b = -2, c = 0;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if (a &gt; b || b &gt; c &amp;&amp; a != b)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{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	statement(s);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}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4545013" y="1204913"/>
            <a:ext cx="125095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44" name="TextBox 13"/>
          <p:cNvSpPr txBox="1">
            <a:spLocks noChangeArrowheads="1"/>
          </p:cNvSpPr>
          <p:nvPr/>
        </p:nvSpPr>
        <p:spPr bwMode="auto">
          <a:xfrm>
            <a:off x="5984875" y="850900"/>
            <a:ext cx="2265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True or false?</a:t>
            </a:r>
          </a:p>
        </p:txBody>
      </p:sp>
      <p:sp>
        <p:nvSpPr>
          <p:cNvPr id="35845" name="Rectangle 3"/>
          <p:cNvSpPr txBox="1">
            <a:spLocks noChangeArrowheads="1"/>
          </p:cNvSpPr>
          <p:nvPr/>
        </p:nvSpPr>
        <p:spPr bwMode="auto">
          <a:xfrm>
            <a:off x="304800" y="3551238"/>
            <a:ext cx="7543800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2400" u="sng">
                <a:latin typeface="Times New Roman" pitchFamily="18" charset="0"/>
              </a:rPr>
              <a:t>Example</a:t>
            </a:r>
            <a:r>
              <a:rPr lang="en-US" sz="2400">
                <a:latin typeface="Times New Roman" pitchFamily="18" charset="0"/>
              </a:rPr>
              <a:t>: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int  a = 4, b = -2, c = 7;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if (pow(a,2) &gt; a*c+b || 17-c &gt; c-17 &amp;&amp; a/2 != -b)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{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	statement(s);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}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rot="10800000" flipV="1">
            <a:off x="6597650" y="4508500"/>
            <a:ext cx="125095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47" name="TextBox 16"/>
          <p:cNvSpPr txBox="1">
            <a:spLocks noChangeArrowheads="1"/>
          </p:cNvSpPr>
          <p:nvPr/>
        </p:nvSpPr>
        <p:spPr bwMode="auto">
          <a:xfrm>
            <a:off x="7848600" y="4070350"/>
            <a:ext cx="1295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True or false?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772400" cy="533400"/>
          </a:xfrm>
        </p:spPr>
        <p:txBody>
          <a:bodyPr/>
          <a:lstStyle/>
          <a:p>
            <a:pPr algn="l" eaLnBrk="1" hangingPunct="1"/>
            <a:r>
              <a:rPr lang="en-US" sz="2800" b="1" u="sng">
                <a:solidFill>
                  <a:schemeClr val="hlink"/>
                </a:solidFill>
                <a:latin typeface="Times New Roman" pitchFamily="18" charset="0"/>
              </a:rPr>
              <a:t>Simple </a:t>
            </a:r>
            <a:r>
              <a:rPr lang="en-US" sz="2800" b="1" i="1" u="sng">
                <a:solidFill>
                  <a:schemeClr val="hlink"/>
                </a:solidFill>
                <a:latin typeface="Times New Roman" pitchFamily="18" charset="0"/>
              </a:rPr>
              <a:t>if/else</a:t>
            </a:r>
            <a:r>
              <a:rPr lang="en-US" sz="2800" b="1" u="sng">
                <a:solidFill>
                  <a:schemeClr val="hlink"/>
                </a:solidFill>
                <a:latin typeface="Times New Roman" pitchFamily="18" charset="0"/>
              </a:rPr>
              <a:t> control structures</a:t>
            </a:r>
          </a:p>
        </p:txBody>
      </p:sp>
      <p:sp>
        <p:nvSpPr>
          <p:cNvPr id="36867" name="Text Box 5"/>
          <p:cNvSpPr txBox="1">
            <a:spLocks noChangeArrowheads="1"/>
          </p:cNvSpPr>
          <p:nvPr/>
        </p:nvSpPr>
        <p:spPr bwMode="auto">
          <a:xfrm>
            <a:off x="136525" y="1609725"/>
            <a:ext cx="3281363" cy="4838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400" u="sng">
                <a:latin typeface="Times New Roman" pitchFamily="18" charset="0"/>
              </a:rPr>
              <a:t>Form</a:t>
            </a:r>
            <a:r>
              <a:rPr lang="en-US" sz="2400">
                <a:latin typeface="Times New Roman" pitchFamily="18" charset="0"/>
              </a:rPr>
              <a:t>:</a:t>
            </a:r>
          </a:p>
          <a:p>
            <a:pPr algn="l"/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if (</a:t>
            </a:r>
            <a:r>
              <a:rPr lang="en-US" sz="2400" b="1" i="1">
                <a:solidFill>
                  <a:schemeClr val="hlink"/>
                </a:solidFill>
                <a:latin typeface="Times New Roman" pitchFamily="18" charset="0"/>
              </a:rPr>
              <a:t>relational expression</a:t>
            </a:r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)</a:t>
            </a:r>
          </a:p>
          <a:p>
            <a:pPr algn="l"/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   {</a:t>
            </a:r>
          </a:p>
          <a:p>
            <a:pPr algn="l"/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    statement1a;</a:t>
            </a:r>
          </a:p>
          <a:p>
            <a:pPr algn="l"/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    statement1b;</a:t>
            </a:r>
          </a:p>
          <a:p>
            <a:pPr algn="l"/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    …</a:t>
            </a:r>
          </a:p>
          <a:p>
            <a:pPr algn="l"/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    }</a:t>
            </a:r>
          </a:p>
          <a:p>
            <a:pPr algn="l"/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else</a:t>
            </a:r>
          </a:p>
          <a:p>
            <a:pPr algn="l"/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   {</a:t>
            </a:r>
          </a:p>
          <a:p>
            <a:pPr algn="l"/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    statement2a;</a:t>
            </a:r>
          </a:p>
          <a:p>
            <a:pPr algn="l"/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    statement2b;</a:t>
            </a:r>
          </a:p>
          <a:p>
            <a:pPr algn="l"/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    …</a:t>
            </a:r>
          </a:p>
          <a:p>
            <a:pPr algn="l"/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    }</a:t>
            </a:r>
          </a:p>
        </p:txBody>
      </p:sp>
      <p:sp>
        <p:nvSpPr>
          <p:cNvPr id="36868" name="Text Box 12"/>
          <p:cNvSpPr txBox="1">
            <a:spLocks noChangeArrowheads="1"/>
          </p:cNvSpPr>
          <p:nvPr/>
        </p:nvSpPr>
        <p:spPr bwMode="auto">
          <a:xfrm>
            <a:off x="136525" y="422275"/>
            <a:ext cx="8778875" cy="1187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231775" indent="-231775" algn="l">
              <a:buFontTx/>
              <a:buChar char="•"/>
            </a:pPr>
            <a:r>
              <a:rPr lang="en-US" sz="2400">
                <a:latin typeface="Times New Roman" pitchFamily="18" charset="0"/>
              </a:rPr>
              <a:t>One block of statements is executed if the expression is true and another block if the expression is false.</a:t>
            </a:r>
          </a:p>
          <a:p>
            <a:pPr marL="231775" indent="-231775" algn="l">
              <a:buFontTx/>
              <a:buChar char="•"/>
            </a:pPr>
            <a:r>
              <a:rPr lang="en-US" sz="2400">
                <a:latin typeface="Times New Roman" pitchFamily="18" charset="0"/>
              </a:rPr>
              <a:t>Braces are optional if there is only one statement in the block.</a:t>
            </a:r>
          </a:p>
        </p:txBody>
      </p:sp>
      <p:sp>
        <p:nvSpPr>
          <p:cNvPr id="36869" name="Text Box 6"/>
          <p:cNvSpPr txBox="1">
            <a:spLocks noChangeArrowheads="1"/>
          </p:cNvSpPr>
          <p:nvPr/>
        </p:nvSpPr>
        <p:spPr bwMode="auto">
          <a:xfrm>
            <a:off x="3352800" y="2743200"/>
            <a:ext cx="5562600" cy="12001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sz="2400">
                <a:latin typeface="Times New Roman" pitchFamily="18" charset="0"/>
              </a:rPr>
              <a:t>Block of statements (</a:t>
            </a:r>
            <a:r>
              <a:rPr lang="en-US" sz="2400" b="1" i="1">
                <a:latin typeface="Times New Roman" pitchFamily="18" charset="0"/>
              </a:rPr>
              <a:t>compound statement</a:t>
            </a:r>
            <a:r>
              <a:rPr lang="en-US" sz="2400">
                <a:latin typeface="Times New Roman" pitchFamily="18" charset="0"/>
              </a:rPr>
              <a:t>) </a:t>
            </a:r>
            <a:br>
              <a:rPr lang="en-US" sz="2400">
                <a:latin typeface="Times New Roman" pitchFamily="18" charset="0"/>
              </a:rPr>
            </a:br>
            <a:r>
              <a:rPr lang="en-US" sz="2400">
                <a:latin typeface="Times New Roman" pitchFamily="18" charset="0"/>
              </a:rPr>
              <a:t>to be executed if the relational expression is </a:t>
            </a:r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true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6870" name="Line 8"/>
          <p:cNvSpPr>
            <a:spLocks noChangeShapeType="1"/>
          </p:cNvSpPr>
          <p:nvPr/>
        </p:nvSpPr>
        <p:spPr bwMode="auto">
          <a:xfrm>
            <a:off x="2438400" y="3200400"/>
            <a:ext cx="914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1" name="AutoShape 18"/>
          <p:cNvSpPr>
            <a:spLocks/>
          </p:cNvSpPr>
          <p:nvPr/>
        </p:nvSpPr>
        <p:spPr bwMode="auto">
          <a:xfrm>
            <a:off x="2286000" y="2743200"/>
            <a:ext cx="152400" cy="838200"/>
          </a:xfrm>
          <a:prstGeom prst="rightBracket">
            <a:avLst>
              <a:gd name="adj" fmla="val 45833"/>
            </a:avLst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Text Box 6"/>
          <p:cNvSpPr txBox="1">
            <a:spLocks noChangeArrowheads="1"/>
          </p:cNvSpPr>
          <p:nvPr/>
        </p:nvSpPr>
        <p:spPr bwMode="auto">
          <a:xfrm>
            <a:off x="3352800" y="4800600"/>
            <a:ext cx="5562600" cy="12001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sz="2400">
                <a:latin typeface="Times New Roman" pitchFamily="18" charset="0"/>
              </a:rPr>
              <a:t>Block of statements (</a:t>
            </a:r>
            <a:r>
              <a:rPr lang="en-US" sz="2400" b="1" i="1">
                <a:latin typeface="Times New Roman" pitchFamily="18" charset="0"/>
              </a:rPr>
              <a:t>compound statement</a:t>
            </a:r>
            <a:r>
              <a:rPr lang="en-US" sz="2400">
                <a:latin typeface="Times New Roman" pitchFamily="18" charset="0"/>
              </a:rPr>
              <a:t>) </a:t>
            </a:r>
            <a:br>
              <a:rPr lang="en-US" sz="2400">
                <a:latin typeface="Times New Roman" pitchFamily="18" charset="0"/>
              </a:rPr>
            </a:br>
            <a:r>
              <a:rPr lang="en-US" sz="2400">
                <a:latin typeface="Times New Roman" pitchFamily="18" charset="0"/>
              </a:rPr>
              <a:t>to be executed if the relational expression is </a:t>
            </a:r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false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36873" name="Line 8"/>
          <p:cNvSpPr>
            <a:spLocks noChangeShapeType="1"/>
          </p:cNvSpPr>
          <p:nvPr/>
        </p:nvSpPr>
        <p:spPr bwMode="auto">
          <a:xfrm>
            <a:off x="2427288" y="5410200"/>
            <a:ext cx="914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74" name="AutoShape 21"/>
          <p:cNvSpPr>
            <a:spLocks/>
          </p:cNvSpPr>
          <p:nvPr/>
        </p:nvSpPr>
        <p:spPr bwMode="auto">
          <a:xfrm>
            <a:off x="2286000" y="4937125"/>
            <a:ext cx="152400" cy="854075"/>
          </a:xfrm>
          <a:prstGeom prst="rightBracket">
            <a:avLst>
              <a:gd name="adj" fmla="val 46701"/>
            </a:avLst>
          </a:prstGeom>
          <a:noFill/>
          <a:ln w="3810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5"/>
          <p:cNvGrpSpPr>
            <a:grpSpLocks/>
          </p:cNvGrpSpPr>
          <p:nvPr/>
        </p:nvGrpSpPr>
        <p:grpSpPr bwMode="auto">
          <a:xfrm>
            <a:off x="1371600" y="950913"/>
            <a:ext cx="2071688" cy="5614987"/>
            <a:chOff x="384" y="496"/>
            <a:chExt cx="1305" cy="3537"/>
          </a:xfrm>
        </p:grpSpPr>
        <p:sp>
          <p:nvSpPr>
            <p:cNvPr id="24602" name="Rectangle 6"/>
            <p:cNvSpPr>
              <a:spLocks noChangeArrowheads="1"/>
            </p:cNvSpPr>
            <p:nvPr/>
          </p:nvSpPr>
          <p:spPr bwMode="auto">
            <a:xfrm>
              <a:off x="528" y="832"/>
              <a:ext cx="816" cy="240"/>
            </a:xfrm>
            <a:prstGeom prst="rect">
              <a:avLst/>
            </a:prstGeom>
            <a:solidFill>
              <a:srgbClr val="CCECFF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 b="1">
                  <a:latin typeface="Times New Roman" pitchFamily="18" charset="0"/>
                </a:rPr>
                <a:t>Command</a:t>
              </a:r>
            </a:p>
          </p:txBody>
        </p:sp>
        <p:sp>
          <p:nvSpPr>
            <p:cNvPr id="24603" name="Line 7"/>
            <p:cNvSpPr>
              <a:spLocks noChangeShapeType="1"/>
            </p:cNvSpPr>
            <p:nvPr/>
          </p:nvSpPr>
          <p:spPr bwMode="auto">
            <a:xfrm>
              <a:off x="936" y="496"/>
              <a:ext cx="0" cy="33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4" name="Rectangle 8"/>
            <p:cNvSpPr>
              <a:spLocks noChangeArrowheads="1"/>
            </p:cNvSpPr>
            <p:nvPr/>
          </p:nvSpPr>
          <p:spPr bwMode="auto">
            <a:xfrm>
              <a:off x="528" y="1408"/>
              <a:ext cx="816" cy="240"/>
            </a:xfrm>
            <a:prstGeom prst="rect">
              <a:avLst/>
            </a:prstGeom>
            <a:solidFill>
              <a:srgbClr val="CCECFF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 b="1">
                  <a:latin typeface="Times New Roman" pitchFamily="18" charset="0"/>
                </a:rPr>
                <a:t>Command</a:t>
              </a:r>
            </a:p>
          </p:txBody>
        </p:sp>
        <p:sp>
          <p:nvSpPr>
            <p:cNvPr id="24605" name="Line 9"/>
            <p:cNvSpPr>
              <a:spLocks noChangeShapeType="1"/>
            </p:cNvSpPr>
            <p:nvPr/>
          </p:nvSpPr>
          <p:spPr bwMode="auto">
            <a:xfrm>
              <a:off x="936" y="1072"/>
              <a:ext cx="0" cy="33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6" name="Rectangle 10"/>
            <p:cNvSpPr>
              <a:spLocks noChangeArrowheads="1"/>
            </p:cNvSpPr>
            <p:nvPr/>
          </p:nvSpPr>
          <p:spPr bwMode="auto">
            <a:xfrm>
              <a:off x="528" y="1984"/>
              <a:ext cx="816" cy="240"/>
            </a:xfrm>
            <a:prstGeom prst="rect">
              <a:avLst/>
            </a:prstGeom>
            <a:solidFill>
              <a:srgbClr val="CCECFF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 b="1">
                  <a:latin typeface="Times New Roman" pitchFamily="18" charset="0"/>
                </a:rPr>
                <a:t>Command</a:t>
              </a:r>
            </a:p>
          </p:txBody>
        </p:sp>
        <p:sp>
          <p:nvSpPr>
            <p:cNvPr id="24607" name="Line 11"/>
            <p:cNvSpPr>
              <a:spLocks noChangeShapeType="1"/>
            </p:cNvSpPr>
            <p:nvPr/>
          </p:nvSpPr>
          <p:spPr bwMode="auto">
            <a:xfrm>
              <a:off x="936" y="1648"/>
              <a:ext cx="0" cy="33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8" name="Rectangle 12"/>
            <p:cNvSpPr>
              <a:spLocks noChangeArrowheads="1"/>
            </p:cNvSpPr>
            <p:nvPr/>
          </p:nvSpPr>
          <p:spPr bwMode="auto">
            <a:xfrm>
              <a:off x="528" y="2560"/>
              <a:ext cx="816" cy="240"/>
            </a:xfrm>
            <a:prstGeom prst="rect">
              <a:avLst/>
            </a:prstGeom>
            <a:solidFill>
              <a:srgbClr val="CCECFF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 b="1">
                  <a:latin typeface="Times New Roman" pitchFamily="18" charset="0"/>
                </a:rPr>
                <a:t>Command</a:t>
              </a:r>
            </a:p>
          </p:txBody>
        </p:sp>
        <p:sp>
          <p:nvSpPr>
            <p:cNvPr id="24609" name="Line 13"/>
            <p:cNvSpPr>
              <a:spLocks noChangeShapeType="1"/>
            </p:cNvSpPr>
            <p:nvPr/>
          </p:nvSpPr>
          <p:spPr bwMode="auto">
            <a:xfrm>
              <a:off x="936" y="2224"/>
              <a:ext cx="0" cy="33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0" name="Line 14"/>
            <p:cNvSpPr>
              <a:spLocks noChangeShapeType="1"/>
            </p:cNvSpPr>
            <p:nvPr/>
          </p:nvSpPr>
          <p:spPr bwMode="auto">
            <a:xfrm>
              <a:off x="932" y="2800"/>
              <a:ext cx="4" cy="36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1" name="Rectangle 15"/>
            <p:cNvSpPr>
              <a:spLocks noChangeArrowheads="1"/>
            </p:cNvSpPr>
            <p:nvPr/>
          </p:nvSpPr>
          <p:spPr bwMode="auto">
            <a:xfrm>
              <a:off x="528" y="3168"/>
              <a:ext cx="816" cy="240"/>
            </a:xfrm>
            <a:prstGeom prst="rect">
              <a:avLst/>
            </a:prstGeom>
            <a:solidFill>
              <a:srgbClr val="CCECFF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 b="1">
                  <a:latin typeface="Times New Roman" pitchFamily="18" charset="0"/>
                </a:rPr>
                <a:t>Command</a:t>
              </a:r>
            </a:p>
          </p:txBody>
        </p:sp>
        <p:sp>
          <p:nvSpPr>
            <p:cNvPr id="24612" name="Line 16"/>
            <p:cNvSpPr>
              <a:spLocks noChangeShapeType="1"/>
            </p:cNvSpPr>
            <p:nvPr/>
          </p:nvSpPr>
          <p:spPr bwMode="auto">
            <a:xfrm>
              <a:off x="932" y="3408"/>
              <a:ext cx="4" cy="368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13" name="Text Box 17"/>
            <p:cNvSpPr txBox="1">
              <a:spLocks noChangeArrowheads="1"/>
            </p:cNvSpPr>
            <p:nvPr/>
          </p:nvSpPr>
          <p:spPr bwMode="auto">
            <a:xfrm>
              <a:off x="384" y="3821"/>
              <a:ext cx="130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600" b="1" u="sng">
                  <a:latin typeface="Times New Roman" pitchFamily="18" charset="0"/>
                </a:rPr>
                <a:t>Straight Line Control</a:t>
              </a:r>
            </a:p>
          </p:txBody>
        </p:sp>
      </p:grpSp>
      <p:grpSp>
        <p:nvGrpSpPr>
          <p:cNvPr id="24579" name="Group 40"/>
          <p:cNvGrpSpPr>
            <a:grpSpLocks/>
          </p:cNvGrpSpPr>
          <p:nvPr/>
        </p:nvGrpSpPr>
        <p:grpSpPr bwMode="auto">
          <a:xfrm>
            <a:off x="4114800" y="925513"/>
            <a:ext cx="3829050" cy="5900737"/>
            <a:chOff x="1568" y="472"/>
            <a:chExt cx="2412" cy="3717"/>
          </a:xfrm>
        </p:grpSpPr>
        <p:sp>
          <p:nvSpPr>
            <p:cNvPr id="24582" name="AutoShape 19"/>
            <p:cNvSpPr>
              <a:spLocks noChangeArrowheads="1"/>
            </p:cNvSpPr>
            <p:nvPr/>
          </p:nvSpPr>
          <p:spPr bwMode="auto">
            <a:xfrm>
              <a:off x="2412" y="1384"/>
              <a:ext cx="720" cy="680"/>
            </a:xfrm>
            <a:prstGeom prst="diamond">
              <a:avLst/>
            </a:prstGeom>
            <a:solidFill>
              <a:srgbClr val="FFFF66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3" name="Rectangle 20"/>
            <p:cNvSpPr>
              <a:spLocks noChangeArrowheads="1"/>
            </p:cNvSpPr>
            <p:nvPr/>
          </p:nvSpPr>
          <p:spPr bwMode="auto">
            <a:xfrm>
              <a:off x="2344" y="808"/>
              <a:ext cx="872" cy="240"/>
            </a:xfrm>
            <a:prstGeom prst="rect">
              <a:avLst/>
            </a:prstGeom>
            <a:solidFill>
              <a:srgbClr val="CCECFF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 b="1">
                  <a:latin typeface="Times New Roman" pitchFamily="18" charset="0"/>
                </a:rPr>
                <a:t>Command</a:t>
              </a:r>
            </a:p>
          </p:txBody>
        </p:sp>
        <p:sp>
          <p:nvSpPr>
            <p:cNvPr id="24584" name="Line 21"/>
            <p:cNvSpPr>
              <a:spLocks noChangeShapeType="1"/>
            </p:cNvSpPr>
            <p:nvPr/>
          </p:nvSpPr>
          <p:spPr bwMode="auto">
            <a:xfrm>
              <a:off x="2772" y="472"/>
              <a:ext cx="0" cy="33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5" name="Line 22"/>
            <p:cNvSpPr>
              <a:spLocks noChangeShapeType="1"/>
            </p:cNvSpPr>
            <p:nvPr/>
          </p:nvSpPr>
          <p:spPr bwMode="auto">
            <a:xfrm>
              <a:off x="2772" y="1048"/>
              <a:ext cx="0" cy="33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6" name="Text Box 23"/>
            <p:cNvSpPr txBox="1">
              <a:spLocks noChangeArrowheads="1"/>
            </p:cNvSpPr>
            <p:nvPr/>
          </p:nvSpPr>
          <p:spPr bwMode="auto">
            <a:xfrm>
              <a:off x="2582" y="1561"/>
              <a:ext cx="3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 b="1">
                  <a:latin typeface="Times New Roman" pitchFamily="18" charset="0"/>
                </a:rPr>
                <a:t>Test</a:t>
              </a:r>
            </a:p>
          </p:txBody>
        </p:sp>
        <p:sp>
          <p:nvSpPr>
            <p:cNvPr id="24587" name="Line 24"/>
            <p:cNvSpPr>
              <a:spLocks noChangeShapeType="1"/>
            </p:cNvSpPr>
            <p:nvPr/>
          </p:nvSpPr>
          <p:spPr bwMode="auto">
            <a:xfrm>
              <a:off x="3564" y="1728"/>
              <a:ext cx="0" cy="25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8" name="Line 25"/>
            <p:cNvSpPr>
              <a:spLocks noChangeShapeType="1"/>
            </p:cNvSpPr>
            <p:nvPr/>
          </p:nvSpPr>
          <p:spPr bwMode="auto">
            <a:xfrm>
              <a:off x="3564" y="2560"/>
              <a:ext cx="0" cy="24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9" name="Line 26"/>
            <p:cNvSpPr>
              <a:spLocks noChangeShapeType="1"/>
            </p:cNvSpPr>
            <p:nvPr/>
          </p:nvSpPr>
          <p:spPr bwMode="auto">
            <a:xfrm>
              <a:off x="3132" y="1728"/>
              <a:ext cx="43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0" name="Rectangle 27"/>
            <p:cNvSpPr>
              <a:spLocks noChangeArrowheads="1"/>
            </p:cNvSpPr>
            <p:nvPr/>
          </p:nvSpPr>
          <p:spPr bwMode="auto">
            <a:xfrm>
              <a:off x="1568" y="1984"/>
              <a:ext cx="844" cy="576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 b="1">
                  <a:latin typeface="Times New Roman" pitchFamily="18" charset="0"/>
                </a:rPr>
                <a:t>Commands</a:t>
              </a:r>
            </a:p>
            <a:p>
              <a:r>
                <a:rPr lang="en-US" sz="1800" b="1">
                  <a:latin typeface="Times New Roman" pitchFamily="18" charset="0"/>
                </a:rPr>
                <a:t>to execute</a:t>
              </a:r>
            </a:p>
            <a:p>
              <a:r>
                <a:rPr lang="en-US" sz="1800" b="1">
                  <a:latin typeface="Times New Roman" pitchFamily="18" charset="0"/>
                </a:rPr>
                <a:t>if False</a:t>
              </a:r>
            </a:p>
          </p:txBody>
        </p:sp>
        <p:sp>
          <p:nvSpPr>
            <p:cNvPr id="24591" name="Line 28"/>
            <p:cNvSpPr>
              <a:spLocks noChangeShapeType="1"/>
            </p:cNvSpPr>
            <p:nvPr/>
          </p:nvSpPr>
          <p:spPr bwMode="auto">
            <a:xfrm>
              <a:off x="1980" y="1728"/>
              <a:ext cx="0" cy="25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2" name="Line 29"/>
            <p:cNvSpPr>
              <a:spLocks noChangeShapeType="1"/>
            </p:cNvSpPr>
            <p:nvPr/>
          </p:nvSpPr>
          <p:spPr bwMode="auto">
            <a:xfrm>
              <a:off x="1974" y="2560"/>
              <a:ext cx="0" cy="24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3" name="Line 30"/>
            <p:cNvSpPr>
              <a:spLocks noChangeShapeType="1"/>
            </p:cNvSpPr>
            <p:nvPr/>
          </p:nvSpPr>
          <p:spPr bwMode="auto">
            <a:xfrm>
              <a:off x="1980" y="1728"/>
              <a:ext cx="43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4" name="Line 31"/>
            <p:cNvSpPr>
              <a:spLocks noChangeShapeType="1"/>
            </p:cNvSpPr>
            <p:nvPr/>
          </p:nvSpPr>
          <p:spPr bwMode="auto">
            <a:xfrm>
              <a:off x="1974" y="2800"/>
              <a:ext cx="159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5" name="Rectangle 32"/>
            <p:cNvSpPr>
              <a:spLocks noChangeArrowheads="1"/>
            </p:cNvSpPr>
            <p:nvPr/>
          </p:nvSpPr>
          <p:spPr bwMode="auto">
            <a:xfrm>
              <a:off x="2344" y="3136"/>
              <a:ext cx="872" cy="240"/>
            </a:xfrm>
            <a:prstGeom prst="rect">
              <a:avLst/>
            </a:prstGeom>
            <a:solidFill>
              <a:srgbClr val="CCECFF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 b="1">
                  <a:latin typeface="Times New Roman" pitchFamily="18" charset="0"/>
                </a:rPr>
                <a:t>Command</a:t>
              </a:r>
            </a:p>
          </p:txBody>
        </p:sp>
        <p:sp>
          <p:nvSpPr>
            <p:cNvPr id="24596" name="Line 33"/>
            <p:cNvSpPr>
              <a:spLocks noChangeShapeType="1"/>
            </p:cNvSpPr>
            <p:nvPr/>
          </p:nvSpPr>
          <p:spPr bwMode="auto">
            <a:xfrm>
              <a:off x="2772" y="2800"/>
              <a:ext cx="0" cy="33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7" name="Line 34"/>
            <p:cNvSpPr>
              <a:spLocks noChangeShapeType="1"/>
            </p:cNvSpPr>
            <p:nvPr/>
          </p:nvSpPr>
          <p:spPr bwMode="auto">
            <a:xfrm>
              <a:off x="2772" y="3376"/>
              <a:ext cx="0" cy="33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98" name="Rectangle 35"/>
            <p:cNvSpPr>
              <a:spLocks noChangeArrowheads="1"/>
            </p:cNvSpPr>
            <p:nvPr/>
          </p:nvSpPr>
          <p:spPr bwMode="auto">
            <a:xfrm>
              <a:off x="3132" y="1984"/>
              <a:ext cx="828" cy="576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 b="1">
                  <a:latin typeface="Times New Roman" pitchFamily="18" charset="0"/>
                </a:rPr>
                <a:t>Commands</a:t>
              </a:r>
            </a:p>
            <a:p>
              <a:r>
                <a:rPr lang="en-US" sz="1800" b="1">
                  <a:latin typeface="Times New Roman" pitchFamily="18" charset="0"/>
                </a:rPr>
                <a:t>to execute</a:t>
              </a:r>
            </a:p>
            <a:p>
              <a:r>
                <a:rPr lang="en-US" sz="1800" b="1">
                  <a:latin typeface="Times New Roman" pitchFamily="18" charset="0"/>
                </a:rPr>
                <a:t>if True</a:t>
              </a:r>
            </a:p>
          </p:txBody>
        </p:sp>
        <p:sp>
          <p:nvSpPr>
            <p:cNvPr id="24599" name="Text Box 36"/>
            <p:cNvSpPr txBox="1">
              <a:spLocks noChangeArrowheads="1"/>
            </p:cNvSpPr>
            <p:nvPr/>
          </p:nvSpPr>
          <p:spPr bwMode="auto">
            <a:xfrm>
              <a:off x="3216" y="1497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 b="1">
                  <a:latin typeface="Times New Roman" pitchFamily="18" charset="0"/>
                </a:rPr>
                <a:t>True</a:t>
              </a:r>
            </a:p>
          </p:txBody>
        </p:sp>
        <p:sp>
          <p:nvSpPr>
            <p:cNvPr id="24600" name="Text Box 37"/>
            <p:cNvSpPr txBox="1">
              <a:spLocks noChangeArrowheads="1"/>
            </p:cNvSpPr>
            <p:nvPr/>
          </p:nvSpPr>
          <p:spPr bwMode="auto">
            <a:xfrm>
              <a:off x="1908" y="1497"/>
              <a:ext cx="4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 b="1">
                  <a:latin typeface="Times New Roman" pitchFamily="18" charset="0"/>
                </a:rPr>
                <a:t>False</a:t>
              </a:r>
            </a:p>
          </p:txBody>
        </p:sp>
        <p:sp>
          <p:nvSpPr>
            <p:cNvPr id="24601" name="Text Box 39"/>
            <p:cNvSpPr txBox="1">
              <a:spLocks noChangeArrowheads="1"/>
            </p:cNvSpPr>
            <p:nvPr/>
          </p:nvSpPr>
          <p:spPr bwMode="auto">
            <a:xfrm>
              <a:off x="2262" y="3821"/>
              <a:ext cx="171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u="sng">
                  <a:latin typeface="Times New Roman" pitchFamily="18" charset="0"/>
                </a:rPr>
                <a:t>Example Selection Structure</a:t>
              </a:r>
            </a:p>
            <a:p>
              <a:r>
                <a:rPr lang="en-US" sz="1600" b="1">
                  <a:latin typeface="Times New Roman" pitchFamily="18" charset="0"/>
                </a:rPr>
                <a:t>(decision structure)</a:t>
              </a:r>
            </a:p>
          </p:txBody>
        </p:sp>
      </p:grpSp>
      <p:sp>
        <p:nvSpPr>
          <p:cNvPr id="24580" name="Text Box 41"/>
          <p:cNvSpPr txBox="1">
            <a:spLocks noChangeArrowheads="1"/>
          </p:cNvSpPr>
          <p:nvPr/>
        </p:nvSpPr>
        <p:spPr bwMode="auto">
          <a:xfrm>
            <a:off x="-1588" y="0"/>
            <a:ext cx="8140701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400" b="1" u="sng">
                <a:solidFill>
                  <a:schemeClr val="hlink"/>
                </a:solidFill>
                <a:latin typeface="Times New Roman" pitchFamily="18" charset="0"/>
              </a:rPr>
              <a:t>Flowcharts for straight line and selection control structures</a:t>
            </a:r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E57C35-0444-4DCC-8499-2A5E2E92881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772400" cy="533400"/>
          </a:xfrm>
        </p:spPr>
        <p:txBody>
          <a:bodyPr/>
          <a:lstStyle/>
          <a:p>
            <a:pPr algn="l" eaLnBrk="1" hangingPunct="1"/>
            <a:r>
              <a:rPr lang="en-US" sz="2800" b="1" u="sng">
                <a:solidFill>
                  <a:schemeClr val="hlink"/>
                </a:solidFill>
                <a:latin typeface="Times New Roman" pitchFamily="18" charset="0"/>
              </a:rPr>
              <a:t>Flowchart for </a:t>
            </a:r>
            <a:r>
              <a:rPr lang="en-US" sz="2800" b="1" i="1" u="sng">
                <a:solidFill>
                  <a:schemeClr val="hlink"/>
                </a:solidFill>
                <a:latin typeface="Times New Roman" pitchFamily="18" charset="0"/>
              </a:rPr>
              <a:t>if/else</a:t>
            </a:r>
            <a:r>
              <a:rPr lang="en-US" sz="2800" b="1" u="sng">
                <a:solidFill>
                  <a:schemeClr val="hlink"/>
                </a:solidFill>
                <a:latin typeface="Times New Roman" pitchFamily="18" charset="0"/>
              </a:rPr>
              <a:t> control structures</a:t>
            </a:r>
          </a:p>
        </p:txBody>
      </p:sp>
      <p:sp>
        <p:nvSpPr>
          <p:cNvPr id="37891" name="Text Box 5"/>
          <p:cNvSpPr txBox="1">
            <a:spLocks noChangeArrowheads="1"/>
          </p:cNvSpPr>
          <p:nvPr/>
        </p:nvSpPr>
        <p:spPr bwMode="auto">
          <a:xfrm>
            <a:off x="136525" y="1609725"/>
            <a:ext cx="3281363" cy="48387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400" u="sng">
                <a:latin typeface="Times New Roman" pitchFamily="18" charset="0"/>
              </a:rPr>
              <a:t>Form</a:t>
            </a:r>
            <a:r>
              <a:rPr lang="en-US" sz="2400">
                <a:latin typeface="Times New Roman" pitchFamily="18" charset="0"/>
              </a:rPr>
              <a:t>:</a:t>
            </a:r>
          </a:p>
          <a:p>
            <a:pPr algn="l"/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if (</a:t>
            </a:r>
            <a:r>
              <a:rPr lang="en-US" sz="2400" b="1" i="1">
                <a:solidFill>
                  <a:schemeClr val="hlink"/>
                </a:solidFill>
                <a:latin typeface="Times New Roman" pitchFamily="18" charset="0"/>
              </a:rPr>
              <a:t>relational expression</a:t>
            </a:r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)</a:t>
            </a:r>
          </a:p>
          <a:p>
            <a:pPr algn="l"/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   {</a:t>
            </a:r>
          </a:p>
          <a:p>
            <a:pPr algn="l"/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    statement1a;</a:t>
            </a:r>
          </a:p>
          <a:p>
            <a:pPr algn="l"/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    statement1b;</a:t>
            </a:r>
          </a:p>
          <a:p>
            <a:pPr algn="l"/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    …</a:t>
            </a:r>
          </a:p>
          <a:p>
            <a:pPr algn="l"/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    }</a:t>
            </a:r>
          </a:p>
          <a:p>
            <a:pPr algn="l"/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else</a:t>
            </a:r>
          </a:p>
          <a:p>
            <a:pPr algn="l"/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   {</a:t>
            </a:r>
          </a:p>
          <a:p>
            <a:pPr algn="l"/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    statement2a;</a:t>
            </a:r>
          </a:p>
          <a:p>
            <a:pPr algn="l"/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    statement2b;</a:t>
            </a:r>
          </a:p>
          <a:p>
            <a:pPr algn="l"/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    …</a:t>
            </a:r>
          </a:p>
          <a:p>
            <a:pPr algn="l"/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    }</a:t>
            </a:r>
          </a:p>
        </p:txBody>
      </p:sp>
      <p:grpSp>
        <p:nvGrpSpPr>
          <p:cNvPr id="37892" name="Group 39"/>
          <p:cNvGrpSpPr>
            <a:grpSpLocks/>
          </p:cNvGrpSpPr>
          <p:nvPr/>
        </p:nvGrpSpPr>
        <p:grpSpPr bwMode="auto">
          <a:xfrm>
            <a:off x="4114800" y="855663"/>
            <a:ext cx="4500563" cy="5524500"/>
            <a:chOff x="2577" y="120"/>
            <a:chExt cx="2835" cy="3480"/>
          </a:xfrm>
        </p:grpSpPr>
        <p:sp>
          <p:nvSpPr>
            <p:cNvPr id="37893" name="AutoShape 12"/>
            <p:cNvSpPr>
              <a:spLocks noChangeArrowheads="1"/>
            </p:cNvSpPr>
            <p:nvPr/>
          </p:nvSpPr>
          <p:spPr bwMode="auto">
            <a:xfrm>
              <a:off x="3476" y="1030"/>
              <a:ext cx="1002" cy="945"/>
            </a:xfrm>
            <a:prstGeom prst="diamond">
              <a:avLst/>
            </a:prstGeom>
            <a:solidFill>
              <a:srgbClr val="FFFF66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4" name="Rectangle 13"/>
            <p:cNvSpPr>
              <a:spLocks noChangeArrowheads="1"/>
            </p:cNvSpPr>
            <p:nvPr/>
          </p:nvSpPr>
          <p:spPr bwMode="auto">
            <a:xfrm>
              <a:off x="3544" y="456"/>
              <a:ext cx="872" cy="240"/>
            </a:xfrm>
            <a:prstGeom prst="rect">
              <a:avLst/>
            </a:prstGeom>
            <a:solidFill>
              <a:srgbClr val="CCECFF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 b="1">
                  <a:latin typeface="Times New Roman" pitchFamily="18" charset="0"/>
                </a:rPr>
                <a:t>statement</a:t>
              </a:r>
            </a:p>
          </p:txBody>
        </p:sp>
        <p:sp>
          <p:nvSpPr>
            <p:cNvPr id="37895" name="Line 14"/>
            <p:cNvSpPr>
              <a:spLocks noChangeShapeType="1"/>
            </p:cNvSpPr>
            <p:nvPr/>
          </p:nvSpPr>
          <p:spPr bwMode="auto">
            <a:xfrm>
              <a:off x="3972" y="120"/>
              <a:ext cx="0" cy="33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6" name="Line 15"/>
            <p:cNvSpPr>
              <a:spLocks noChangeShapeType="1"/>
            </p:cNvSpPr>
            <p:nvPr/>
          </p:nvSpPr>
          <p:spPr bwMode="auto">
            <a:xfrm>
              <a:off x="3972" y="687"/>
              <a:ext cx="0" cy="33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7" name="Text Box 16"/>
            <p:cNvSpPr txBox="1">
              <a:spLocks noChangeArrowheads="1"/>
            </p:cNvSpPr>
            <p:nvPr/>
          </p:nvSpPr>
          <p:spPr bwMode="auto">
            <a:xfrm>
              <a:off x="3630" y="1272"/>
              <a:ext cx="76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 b="1">
                  <a:latin typeface="Times New Roman" pitchFamily="18" charset="0"/>
                </a:rPr>
                <a:t>Relational</a:t>
              </a:r>
            </a:p>
            <a:p>
              <a:pPr algn="l"/>
              <a:r>
                <a:rPr lang="en-US" sz="1800" b="1">
                  <a:latin typeface="Times New Roman" pitchFamily="18" charset="0"/>
                </a:rPr>
                <a:t>expression</a:t>
              </a:r>
            </a:p>
          </p:txBody>
        </p:sp>
        <p:sp>
          <p:nvSpPr>
            <p:cNvPr id="37898" name="Line 17"/>
            <p:cNvSpPr>
              <a:spLocks noChangeShapeType="1"/>
            </p:cNvSpPr>
            <p:nvPr/>
          </p:nvSpPr>
          <p:spPr bwMode="auto">
            <a:xfrm>
              <a:off x="4910" y="1494"/>
              <a:ext cx="0" cy="25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899" name="Line 18"/>
            <p:cNvSpPr>
              <a:spLocks noChangeShapeType="1"/>
            </p:cNvSpPr>
            <p:nvPr/>
          </p:nvSpPr>
          <p:spPr bwMode="auto">
            <a:xfrm>
              <a:off x="4910" y="2439"/>
              <a:ext cx="0" cy="24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0" name="Line 19"/>
            <p:cNvSpPr>
              <a:spLocks noChangeShapeType="1"/>
            </p:cNvSpPr>
            <p:nvPr/>
          </p:nvSpPr>
          <p:spPr bwMode="auto">
            <a:xfrm>
              <a:off x="4478" y="1494"/>
              <a:ext cx="43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1" name="Line 21"/>
            <p:cNvSpPr>
              <a:spLocks noChangeShapeType="1"/>
            </p:cNvSpPr>
            <p:nvPr/>
          </p:nvSpPr>
          <p:spPr bwMode="auto">
            <a:xfrm>
              <a:off x="3044" y="1503"/>
              <a:ext cx="0" cy="25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2" name="Line 22"/>
            <p:cNvSpPr>
              <a:spLocks noChangeShapeType="1"/>
            </p:cNvSpPr>
            <p:nvPr/>
          </p:nvSpPr>
          <p:spPr bwMode="auto">
            <a:xfrm>
              <a:off x="3038" y="2448"/>
              <a:ext cx="0" cy="24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3" name="Line 23"/>
            <p:cNvSpPr>
              <a:spLocks noChangeShapeType="1"/>
            </p:cNvSpPr>
            <p:nvPr/>
          </p:nvSpPr>
          <p:spPr bwMode="auto">
            <a:xfrm>
              <a:off x="3044" y="1503"/>
              <a:ext cx="43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4" name="Line 24"/>
            <p:cNvSpPr>
              <a:spLocks noChangeShapeType="1"/>
            </p:cNvSpPr>
            <p:nvPr/>
          </p:nvSpPr>
          <p:spPr bwMode="auto">
            <a:xfrm>
              <a:off x="3038" y="2688"/>
              <a:ext cx="187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5" name="Rectangle 25"/>
            <p:cNvSpPr>
              <a:spLocks noChangeArrowheads="1"/>
            </p:cNvSpPr>
            <p:nvPr/>
          </p:nvSpPr>
          <p:spPr bwMode="auto">
            <a:xfrm>
              <a:off x="3606" y="3024"/>
              <a:ext cx="872" cy="240"/>
            </a:xfrm>
            <a:prstGeom prst="rect">
              <a:avLst/>
            </a:prstGeom>
            <a:solidFill>
              <a:srgbClr val="CCECFF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 b="1">
                  <a:latin typeface="Times New Roman" pitchFamily="18" charset="0"/>
                </a:rPr>
                <a:t>statement</a:t>
              </a:r>
            </a:p>
          </p:txBody>
        </p:sp>
        <p:sp>
          <p:nvSpPr>
            <p:cNvPr id="37906" name="Line 26"/>
            <p:cNvSpPr>
              <a:spLocks noChangeShapeType="1"/>
            </p:cNvSpPr>
            <p:nvPr/>
          </p:nvSpPr>
          <p:spPr bwMode="auto">
            <a:xfrm>
              <a:off x="4034" y="2688"/>
              <a:ext cx="0" cy="33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7" name="Line 27"/>
            <p:cNvSpPr>
              <a:spLocks noChangeShapeType="1"/>
            </p:cNvSpPr>
            <p:nvPr/>
          </p:nvSpPr>
          <p:spPr bwMode="auto">
            <a:xfrm>
              <a:off x="4034" y="3264"/>
              <a:ext cx="0" cy="33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08" name="Rectangle 28"/>
            <p:cNvSpPr>
              <a:spLocks noChangeArrowheads="1"/>
            </p:cNvSpPr>
            <p:nvPr/>
          </p:nvSpPr>
          <p:spPr bwMode="auto">
            <a:xfrm>
              <a:off x="4478" y="1750"/>
              <a:ext cx="934" cy="209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 b="1">
                  <a:latin typeface="Times New Roman" pitchFamily="18" charset="0"/>
                </a:rPr>
                <a:t>statement 1a</a:t>
              </a:r>
            </a:p>
          </p:txBody>
        </p:sp>
        <p:sp>
          <p:nvSpPr>
            <p:cNvPr id="37909" name="Text Box 29"/>
            <p:cNvSpPr txBox="1">
              <a:spLocks noChangeArrowheads="1"/>
            </p:cNvSpPr>
            <p:nvPr/>
          </p:nvSpPr>
          <p:spPr bwMode="auto">
            <a:xfrm>
              <a:off x="4562" y="1263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 b="1">
                  <a:latin typeface="Times New Roman" pitchFamily="18" charset="0"/>
                </a:rPr>
                <a:t>True</a:t>
              </a:r>
            </a:p>
          </p:txBody>
        </p:sp>
        <p:sp>
          <p:nvSpPr>
            <p:cNvPr id="37910" name="Text Box 30"/>
            <p:cNvSpPr txBox="1">
              <a:spLocks noChangeArrowheads="1"/>
            </p:cNvSpPr>
            <p:nvPr/>
          </p:nvSpPr>
          <p:spPr bwMode="auto">
            <a:xfrm>
              <a:off x="2972" y="1272"/>
              <a:ext cx="4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 b="1">
                  <a:latin typeface="Times New Roman" pitchFamily="18" charset="0"/>
                </a:rPr>
                <a:t>False</a:t>
              </a:r>
            </a:p>
          </p:txBody>
        </p:sp>
        <p:sp>
          <p:nvSpPr>
            <p:cNvPr id="37911" name="Line 32"/>
            <p:cNvSpPr>
              <a:spLocks noChangeShapeType="1"/>
            </p:cNvSpPr>
            <p:nvPr/>
          </p:nvSpPr>
          <p:spPr bwMode="auto">
            <a:xfrm>
              <a:off x="4910" y="1965"/>
              <a:ext cx="0" cy="25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2" name="Rectangle 33"/>
            <p:cNvSpPr>
              <a:spLocks noChangeArrowheads="1"/>
            </p:cNvSpPr>
            <p:nvPr/>
          </p:nvSpPr>
          <p:spPr bwMode="auto">
            <a:xfrm>
              <a:off x="4478" y="2221"/>
              <a:ext cx="934" cy="209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 b="1">
                  <a:latin typeface="Times New Roman" pitchFamily="18" charset="0"/>
                </a:rPr>
                <a:t>statement 1b</a:t>
              </a:r>
            </a:p>
          </p:txBody>
        </p:sp>
        <p:sp>
          <p:nvSpPr>
            <p:cNvPr id="37913" name="Rectangle 36"/>
            <p:cNvSpPr>
              <a:spLocks noChangeArrowheads="1"/>
            </p:cNvSpPr>
            <p:nvPr/>
          </p:nvSpPr>
          <p:spPr bwMode="auto">
            <a:xfrm>
              <a:off x="2577" y="1750"/>
              <a:ext cx="934" cy="209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 b="1">
                  <a:latin typeface="Times New Roman" pitchFamily="18" charset="0"/>
                </a:rPr>
                <a:t>statement 2a</a:t>
              </a:r>
            </a:p>
          </p:txBody>
        </p:sp>
        <p:sp>
          <p:nvSpPr>
            <p:cNvPr id="37914" name="Line 37"/>
            <p:cNvSpPr>
              <a:spLocks noChangeShapeType="1"/>
            </p:cNvSpPr>
            <p:nvPr/>
          </p:nvSpPr>
          <p:spPr bwMode="auto">
            <a:xfrm>
              <a:off x="3044" y="1959"/>
              <a:ext cx="0" cy="25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5" name="Rectangle 38"/>
            <p:cNvSpPr>
              <a:spLocks noChangeArrowheads="1"/>
            </p:cNvSpPr>
            <p:nvPr/>
          </p:nvSpPr>
          <p:spPr bwMode="auto">
            <a:xfrm>
              <a:off x="2577" y="2221"/>
              <a:ext cx="934" cy="209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 b="1">
                  <a:latin typeface="Times New Roman" pitchFamily="18" charset="0"/>
                </a:rPr>
                <a:t>statement 2b</a:t>
              </a: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772400" cy="455613"/>
          </a:xfrm>
          <a:noFill/>
        </p:spPr>
        <p:txBody>
          <a:bodyPr/>
          <a:lstStyle/>
          <a:p>
            <a:pPr algn="l"/>
            <a:r>
              <a:rPr lang="en-US" sz="2800" b="1" u="sng">
                <a:solidFill>
                  <a:schemeClr val="hlink"/>
                </a:solidFill>
                <a:latin typeface="Times New Roman" pitchFamily="18" charset="0"/>
              </a:rPr>
              <a:t>Examples</a:t>
            </a:r>
          </a:p>
        </p:txBody>
      </p:sp>
      <p:sp>
        <p:nvSpPr>
          <p:cNvPr id="38915" name="Text Box 4"/>
          <p:cNvSpPr txBox="1">
            <a:spLocks noChangeArrowheads="1"/>
          </p:cNvSpPr>
          <p:nvPr/>
        </p:nvSpPr>
        <p:spPr bwMode="auto">
          <a:xfrm>
            <a:off x="142875" y="739775"/>
            <a:ext cx="5118100" cy="15081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Monotype Sorts" pitchFamily="2" charset="2"/>
              <a:buChar char=" "/>
            </a:pPr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if  (x &lt; 12)</a:t>
            </a:r>
          </a:p>
          <a:p>
            <a:pPr algn="l" eaLnBrk="0" hangingPunct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Monotype Sorts" pitchFamily="2" charset="2"/>
              <a:buChar char=" "/>
            </a:pPr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      cout &lt;&lt; “smaller than twelve”;</a:t>
            </a:r>
          </a:p>
          <a:p>
            <a:pPr algn="l" eaLnBrk="0" hangingPunct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Monotype Sorts" pitchFamily="2" charset="2"/>
              <a:buChar char=" "/>
            </a:pPr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else</a:t>
            </a:r>
          </a:p>
          <a:p>
            <a:pPr algn="l" eaLnBrk="0" hangingPunct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Monotype Sorts" pitchFamily="2" charset="2"/>
              <a:buChar char=" "/>
            </a:pPr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      cout  &lt;&lt;  “twelve or larger”;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42875" y="2528888"/>
            <a:ext cx="8086725" cy="4064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eaLnBrk="0" hangingPunct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Monotype Sorts" pitchFamily="2" charset="2"/>
              <a:buChar char=" "/>
              <a:tabLst>
                <a:tab pos="747713" algn="l"/>
              </a:tabLst>
            </a:pPr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if  (Hours &gt; 40)</a:t>
            </a:r>
          </a:p>
          <a:p>
            <a:pPr algn="l" eaLnBrk="0" hangingPunct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Monotype Sorts" pitchFamily="2" charset="2"/>
              <a:buChar char=" "/>
              <a:tabLst>
                <a:tab pos="747713" algn="l"/>
              </a:tabLst>
            </a:pPr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        {</a:t>
            </a:r>
          </a:p>
          <a:p>
            <a:pPr marL="742950" lvl="1" indent="-285750" algn="l" eaLnBrk="0" hangingPunct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Monotype Sorts" pitchFamily="2" charset="2"/>
              <a:buChar char=" "/>
              <a:tabLst>
                <a:tab pos="747713" algn="l"/>
              </a:tabLst>
            </a:pPr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cout &lt;&lt; “You worked overtime”;</a:t>
            </a:r>
          </a:p>
          <a:p>
            <a:pPr marL="742950" lvl="1" indent="-285750" algn="l" eaLnBrk="0" hangingPunct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Monotype Sorts" pitchFamily="2" charset="2"/>
              <a:buChar char=" "/>
              <a:tabLst>
                <a:tab pos="747713" algn="l"/>
              </a:tabLst>
            </a:pPr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Pay = 40*Base_Rate + (Hours – 40)*Overtime_Rate;</a:t>
            </a:r>
          </a:p>
          <a:p>
            <a:pPr marL="742950" lvl="1" indent="-285750" algn="l" eaLnBrk="0" hangingPunct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Monotype Sorts" pitchFamily="2" charset="2"/>
              <a:buChar char=" "/>
              <a:tabLst>
                <a:tab pos="747713" algn="l"/>
              </a:tabLst>
            </a:pPr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}</a:t>
            </a:r>
          </a:p>
          <a:p>
            <a:pPr algn="l" eaLnBrk="0" hangingPunct="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Monotype Sorts" pitchFamily="2" charset="2"/>
              <a:buChar char=" "/>
              <a:tabLst>
                <a:tab pos="747713" algn="l"/>
              </a:tabLst>
            </a:pPr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else</a:t>
            </a:r>
          </a:p>
          <a:p>
            <a:pPr algn="l">
              <a:tabLst>
                <a:tab pos="747713" algn="l"/>
              </a:tabLst>
            </a:pPr>
            <a:r>
              <a:rPr lang="en-US" sz="2400">
                <a:latin typeface="Times New Roman" pitchFamily="18" charset="0"/>
              </a:rPr>
              <a:t> 	</a:t>
            </a:r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{</a:t>
            </a:r>
          </a:p>
          <a:p>
            <a:pPr marL="742950" lvl="1" indent="-285750" algn="l">
              <a:tabLst>
                <a:tab pos="747713" algn="l"/>
              </a:tabLst>
            </a:pPr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	cout &lt;&lt; “No overtime worked”;</a:t>
            </a:r>
          </a:p>
          <a:p>
            <a:pPr marL="742950" lvl="1" indent="-285750" algn="l">
              <a:tabLst>
                <a:tab pos="747713" algn="l"/>
              </a:tabLst>
            </a:pPr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	Pay = Hours*Base_Rate;</a:t>
            </a:r>
          </a:p>
          <a:p>
            <a:pPr marL="742950" lvl="1" indent="-285750" algn="l">
              <a:tabLst>
                <a:tab pos="747713" algn="l"/>
              </a:tabLst>
            </a:pPr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	}</a:t>
            </a:r>
          </a:p>
          <a:p>
            <a:pPr algn="l">
              <a:tabLst>
                <a:tab pos="747713" algn="l"/>
              </a:tabLst>
            </a:pPr>
            <a:endParaRPr lang="en-US" sz="2400" b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38917" name="Text Box 12"/>
          <p:cNvSpPr txBox="1">
            <a:spLocks noChangeArrowheads="1"/>
          </p:cNvSpPr>
          <p:nvPr/>
        </p:nvSpPr>
        <p:spPr bwMode="auto">
          <a:xfrm>
            <a:off x="5414963" y="917575"/>
            <a:ext cx="3729037" cy="1187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sz="2400" b="1" u="sng">
                <a:latin typeface="Times New Roman" pitchFamily="18" charset="0"/>
              </a:rPr>
              <a:t>Note</a:t>
            </a:r>
            <a:r>
              <a:rPr lang="en-US" sz="2400">
                <a:latin typeface="Times New Roman" pitchFamily="18" charset="0"/>
              </a:rPr>
              <a:t>:  No braces are needed since each block contains only one statement.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772400" cy="609600"/>
          </a:xfrm>
        </p:spPr>
        <p:txBody>
          <a:bodyPr/>
          <a:lstStyle/>
          <a:p>
            <a:pPr algn="l" eaLnBrk="1" hangingPunct="1"/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Class Examples – If structures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09600"/>
            <a:ext cx="9144000" cy="5029199"/>
          </a:xfrm>
        </p:spPr>
        <p:txBody>
          <a:bodyPr/>
          <a:lstStyle/>
          <a:p>
            <a:pPr eaLnBrk="1" hangingPunct="1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Try one or more examples in class if time allows</a:t>
            </a:r>
          </a:p>
          <a:p>
            <a:pPr marL="457200" indent="-457200" eaLnBrk="1" hangingPunct="1">
              <a:buAutoNum type="alphaUcParenR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Prompt the user to enter a valid grade.  </a:t>
            </a:r>
          </a:p>
          <a:p>
            <a:pPr marL="684213" lvl="2" indent="-223838"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If the grade is from 0 to 100, display “valid grade”</a:t>
            </a:r>
          </a:p>
          <a:p>
            <a:pPr marL="684213" lvl="2" indent="-223838"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Otherwise display “invalid grade”</a:t>
            </a:r>
          </a:p>
          <a:p>
            <a:pPr marL="514350" indent="-514350" eaLnBrk="1" hangingPunct="1">
              <a:buAutoNum type="alphaUcParenR" startAt="2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Prompt the user to enter a letter grade and read the grade as a character (type char).  </a:t>
            </a:r>
          </a:p>
          <a:p>
            <a:pPr marL="684213" lvl="2" indent="-223838"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If the grade is A, B, C, D, or F, display “Valid grade.”</a:t>
            </a:r>
          </a:p>
          <a:p>
            <a:pPr marL="684213" lvl="2" indent="-223838" eaLnBrk="1" hangingPunct="1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If any other character is entered, display “Invalid grade.”  (You might also try using ASCII codes for some of the tests.)</a:t>
            </a:r>
          </a:p>
        </p:txBody>
      </p:sp>
    </p:spTree>
    <p:extLst>
      <p:ext uri="{BB962C8B-B14F-4D97-AF65-F5344CB8AC3E}">
        <p14:creationId xmlns:p14="http://schemas.microsoft.com/office/powerpoint/2010/main" val="25364793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772400" cy="725488"/>
          </a:xfrm>
        </p:spPr>
        <p:txBody>
          <a:bodyPr/>
          <a:lstStyle/>
          <a:p>
            <a:pPr algn="l" eaLnBrk="1" hangingPunct="1"/>
            <a:r>
              <a:rPr lang="en-US" sz="28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Nested if Statements</a:t>
            </a:r>
          </a:p>
        </p:txBody>
      </p:sp>
      <p:sp>
        <p:nvSpPr>
          <p:cNvPr id="39939" name="Text Box 5"/>
          <p:cNvSpPr txBox="1">
            <a:spLocks noChangeArrowheads="1"/>
          </p:cNvSpPr>
          <p:nvPr/>
        </p:nvSpPr>
        <p:spPr bwMode="auto">
          <a:xfrm>
            <a:off x="1914525" y="3033713"/>
            <a:ext cx="2047875" cy="34163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if (outer)</a:t>
            </a:r>
          </a:p>
          <a:p>
            <a:pPr algn="l"/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   { …</a:t>
            </a:r>
          </a:p>
          <a:p>
            <a:pPr algn="l"/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       if  (inner)</a:t>
            </a:r>
          </a:p>
          <a:p>
            <a:pPr algn="l"/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            { … }</a:t>
            </a:r>
          </a:p>
          <a:p>
            <a:pPr algn="l"/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       else</a:t>
            </a:r>
          </a:p>
          <a:p>
            <a:pPr algn="l"/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            { … }</a:t>
            </a:r>
          </a:p>
          <a:p>
            <a:pPr algn="l"/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   }</a:t>
            </a:r>
          </a:p>
          <a:p>
            <a:pPr algn="l"/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else</a:t>
            </a:r>
          </a:p>
          <a:p>
            <a:pPr algn="l"/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   { … }</a:t>
            </a:r>
          </a:p>
        </p:txBody>
      </p:sp>
      <p:sp>
        <p:nvSpPr>
          <p:cNvPr id="39940" name="TextBox 19"/>
          <p:cNvSpPr txBox="1">
            <a:spLocks noChangeArrowheads="1"/>
          </p:cNvSpPr>
          <p:nvPr/>
        </p:nvSpPr>
        <p:spPr bwMode="auto">
          <a:xfrm>
            <a:off x="0" y="725488"/>
            <a:ext cx="914400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3363" indent="-233363" algn="l">
              <a:buFont typeface="Arial" pitchFamily="34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Nested if statements are very common in programming</a:t>
            </a:r>
          </a:p>
          <a:p>
            <a:pPr marL="233363" indent="-233363" algn="l">
              <a:buFont typeface="Arial" pitchFamily="34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A nested if statement is an if statement that is the target of another if or else statement.</a:t>
            </a:r>
          </a:p>
          <a:p>
            <a:pPr marL="233363" indent="-233363" algn="l">
              <a:buFont typeface="Arial" pitchFamily="34" charset="0"/>
              <a:buChar char="•"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Proper indentation helps us to understand the structure (although the compiler doesn’t care).</a:t>
            </a:r>
          </a:p>
          <a:p>
            <a:pPr marL="233363" indent="-233363" algn="l"/>
            <a:endParaRPr lang="en-US" sz="2400" u="sng">
              <a:latin typeface="Times New Roman" pitchFamily="18" charset="0"/>
              <a:cs typeface="Times New Roman" pitchFamily="18" charset="0"/>
            </a:endParaRPr>
          </a:p>
          <a:p>
            <a:pPr marL="233363" indent="-233363" algn="l"/>
            <a:r>
              <a:rPr lang="en-US" sz="2400" u="sng">
                <a:latin typeface="Times New Roman" pitchFamily="18" charset="0"/>
                <a:cs typeface="Times New Roman" pitchFamily="18" charset="0"/>
              </a:rPr>
              <a:t>Example form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1" name="Right Brace 20"/>
          <p:cNvSpPr/>
          <p:nvPr/>
        </p:nvSpPr>
        <p:spPr>
          <a:xfrm>
            <a:off x="4225925" y="3878263"/>
            <a:ext cx="330200" cy="146685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9942" name="TextBox 21"/>
          <p:cNvSpPr txBox="1">
            <a:spLocks noChangeArrowheads="1"/>
          </p:cNvSpPr>
          <p:nvPr/>
        </p:nvSpPr>
        <p:spPr bwMode="auto">
          <a:xfrm>
            <a:off x="4556125" y="4208463"/>
            <a:ext cx="3940175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Inner block only executed if outer if statement was true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5"/>
          <p:cNvSpPr txBox="1">
            <a:spLocks noChangeArrowheads="1"/>
          </p:cNvSpPr>
          <p:nvPr/>
        </p:nvSpPr>
        <p:spPr bwMode="auto">
          <a:xfrm>
            <a:off x="0" y="0"/>
            <a:ext cx="5359400" cy="4894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//Example – Nested if statements</a:t>
            </a:r>
          </a:p>
          <a:p>
            <a:pPr algn="l"/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int x, y, z, result;</a:t>
            </a:r>
          </a:p>
          <a:p>
            <a:pPr algn="l"/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cout &lt;&lt; “Enter values for x, y, and z”;</a:t>
            </a:r>
          </a:p>
          <a:p>
            <a:pPr algn="l"/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cin &gt;&gt; x &gt;&gt; y &gt;&gt; z; </a:t>
            </a:r>
          </a:p>
          <a:p>
            <a:pPr algn="l"/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if (x &gt; y)</a:t>
            </a:r>
          </a:p>
          <a:p>
            <a:pPr algn="l"/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   { </a:t>
            </a:r>
          </a:p>
          <a:p>
            <a:pPr algn="l"/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       	if  (x &gt; z)</a:t>
            </a:r>
          </a:p>
          <a:p>
            <a:pPr algn="l"/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            { result = pow(x,2);}</a:t>
            </a:r>
          </a:p>
          <a:p>
            <a:pPr algn="l"/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       else</a:t>
            </a:r>
          </a:p>
          <a:p>
            <a:pPr algn="l"/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            { result = pow(y,2);}</a:t>
            </a:r>
          </a:p>
          <a:p>
            <a:pPr algn="l"/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   }</a:t>
            </a:r>
          </a:p>
          <a:p>
            <a:pPr algn="l"/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else</a:t>
            </a:r>
          </a:p>
          <a:p>
            <a:pPr algn="l"/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   { result = pow(z,2);}</a:t>
            </a:r>
          </a:p>
        </p:txBody>
      </p:sp>
      <p:sp>
        <p:nvSpPr>
          <p:cNvPr id="40963" name="Text Box 5"/>
          <p:cNvSpPr txBox="1">
            <a:spLocks noChangeArrowheads="1"/>
          </p:cNvSpPr>
          <p:nvPr/>
        </p:nvSpPr>
        <p:spPr bwMode="auto">
          <a:xfrm>
            <a:off x="5756275" y="882650"/>
            <a:ext cx="3103563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sz="2400" b="1" u="sng">
                <a:latin typeface="Times New Roman" pitchFamily="18" charset="0"/>
              </a:rPr>
              <a:t>Try it for a few cases</a:t>
            </a:r>
            <a:r>
              <a:rPr lang="en-US" sz="2400" b="1">
                <a:latin typeface="Times New Roman" pitchFamily="18" charset="0"/>
              </a:rPr>
              <a:t>: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060950" y="1655763"/>
          <a:ext cx="3799491" cy="4817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8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25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2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0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8163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result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81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81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81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81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81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816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772400" cy="752475"/>
          </a:xfrm>
        </p:spPr>
        <p:txBody>
          <a:bodyPr/>
          <a:lstStyle/>
          <a:p>
            <a:pPr algn="l" eaLnBrk="1" hangingPunct="1"/>
            <a:r>
              <a:rPr lang="en-US" sz="28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if-else-if structures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00100"/>
            <a:ext cx="9144000" cy="5153025"/>
          </a:xfrm>
        </p:spPr>
        <p:txBody>
          <a:bodyPr/>
          <a:lstStyle/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Shifts program control, step by step, through series of statement blocks</a:t>
            </a:r>
          </a:p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Control stops at relational expression that tests true</a:t>
            </a:r>
          </a:p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Some programming languages have an “elseif” command.  In C++, using </a:t>
            </a:r>
          </a:p>
          <a:p>
            <a:pPr lvl="1" eaLnBrk="1" hangingPunct="1">
              <a:buFont typeface="Arial" pitchFamily="34" charset="0"/>
              <a:buNone/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else if(relational expression)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	simply implies that the if statement represents that block of instructions to be represented when the else condition is true.</a:t>
            </a:r>
          </a:p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Proper indentation is important for readability.</a:t>
            </a:r>
          </a:p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In general, </a:t>
            </a:r>
            <a:r>
              <a:rPr lang="en-US" sz="2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 else statement always refers to the nearest if statement that is within the same block as the else and not already associated with another else.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6149975" cy="668338"/>
          </a:xfrm>
        </p:spPr>
        <p:txBody>
          <a:bodyPr/>
          <a:lstStyle/>
          <a:p>
            <a:pPr algn="l" eaLnBrk="1" hangingPunct="1"/>
            <a:r>
              <a:rPr lang="en-US" sz="2800" b="1" u="sng">
                <a:latin typeface="Times New Roman" pitchFamily="18" charset="0"/>
                <a:cs typeface="Times New Roman" pitchFamily="18" charset="0"/>
              </a:rPr>
              <a:t>Format:  if-else-if structure</a:t>
            </a:r>
          </a:p>
        </p:txBody>
      </p:sp>
      <p:sp>
        <p:nvSpPr>
          <p:cNvPr id="43011" name="Text Box 6"/>
          <p:cNvSpPr txBox="1">
            <a:spLocks noChangeArrowheads="1"/>
          </p:cNvSpPr>
          <p:nvPr/>
        </p:nvSpPr>
        <p:spPr bwMode="auto">
          <a:xfrm>
            <a:off x="457200" y="893763"/>
            <a:ext cx="4641850" cy="59642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if (relational_expression_1)</a:t>
            </a:r>
          </a:p>
          <a:p>
            <a:pPr algn="l">
              <a:lnSpc>
                <a:spcPct val="90000"/>
              </a:lnSpc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     {</a:t>
            </a:r>
          </a:p>
          <a:p>
            <a:pPr algn="l">
              <a:lnSpc>
                <a:spcPct val="90000"/>
              </a:lnSpc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     statement_block_1</a:t>
            </a:r>
          </a:p>
          <a:p>
            <a:pPr algn="l">
              <a:lnSpc>
                <a:spcPct val="90000"/>
              </a:lnSpc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     }</a:t>
            </a:r>
          </a:p>
          <a:p>
            <a:pPr algn="l">
              <a:lnSpc>
                <a:spcPct val="90000"/>
              </a:lnSpc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else if (relational_expression_2)</a:t>
            </a:r>
          </a:p>
          <a:p>
            <a:pPr algn="l">
              <a:lnSpc>
                <a:spcPct val="90000"/>
              </a:lnSpc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     {</a:t>
            </a:r>
          </a:p>
          <a:p>
            <a:pPr algn="l">
              <a:lnSpc>
                <a:spcPct val="90000"/>
              </a:lnSpc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     statement_block_2</a:t>
            </a:r>
          </a:p>
          <a:p>
            <a:pPr algn="l">
              <a:lnSpc>
                <a:spcPct val="90000"/>
              </a:lnSpc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     }</a:t>
            </a:r>
          </a:p>
          <a:p>
            <a:pPr algn="l">
              <a:lnSpc>
                <a:spcPct val="50000"/>
              </a:lnSpc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     .</a:t>
            </a:r>
          </a:p>
          <a:p>
            <a:pPr algn="l">
              <a:lnSpc>
                <a:spcPct val="50000"/>
              </a:lnSpc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     .</a:t>
            </a:r>
          </a:p>
          <a:p>
            <a:pPr algn="l">
              <a:lnSpc>
                <a:spcPct val="50000"/>
              </a:lnSpc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     .</a:t>
            </a:r>
          </a:p>
          <a:p>
            <a:pPr algn="l">
              <a:lnSpc>
                <a:spcPct val="90000"/>
              </a:lnSpc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else if (relational_expression_n-1)</a:t>
            </a:r>
          </a:p>
          <a:p>
            <a:pPr algn="l">
              <a:lnSpc>
                <a:spcPct val="90000"/>
              </a:lnSpc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     {</a:t>
            </a:r>
          </a:p>
          <a:p>
            <a:pPr algn="l">
              <a:lnSpc>
                <a:spcPct val="90000"/>
              </a:lnSpc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     statement_block_n-1</a:t>
            </a:r>
          </a:p>
          <a:p>
            <a:pPr algn="l">
              <a:lnSpc>
                <a:spcPct val="90000"/>
              </a:lnSpc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     }</a:t>
            </a:r>
          </a:p>
          <a:p>
            <a:pPr algn="l">
              <a:lnSpc>
                <a:spcPct val="90000"/>
              </a:lnSpc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else</a:t>
            </a:r>
          </a:p>
          <a:p>
            <a:pPr algn="l">
              <a:lnSpc>
                <a:spcPct val="90000"/>
              </a:lnSpc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     {</a:t>
            </a:r>
          </a:p>
          <a:p>
            <a:pPr algn="l">
              <a:lnSpc>
                <a:spcPct val="90000"/>
              </a:lnSpc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     statement_block_n</a:t>
            </a:r>
          </a:p>
          <a:p>
            <a:pPr algn="l">
              <a:lnSpc>
                <a:spcPct val="90000"/>
              </a:lnSpc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     }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093788"/>
          </a:xfrm>
        </p:spPr>
        <p:txBody>
          <a:bodyPr/>
          <a:lstStyle/>
          <a:p>
            <a:pPr algn="l" eaLnBrk="1" hangingPunct="1"/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Class Examples:  if-else-if structures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u="sng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A)  Write C++ instructions to find y(x) after the user enters a value for x.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1156206"/>
              </p:ext>
            </p:extLst>
          </p:nvPr>
        </p:nvGraphicFramePr>
        <p:xfrm>
          <a:off x="1320800" y="963160"/>
          <a:ext cx="2852057" cy="18169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3" imgW="1434960" imgH="914400" progId="Equation.3">
                  <p:embed/>
                </p:oleObj>
              </mc:Choice>
              <mc:Fallback>
                <p:oleObj name="Equation" r:id="rId3" imgW="1434960" imgH="914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00" y="963160"/>
                        <a:ext cx="2852057" cy="181693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2780094"/>
            <a:ext cx="9144000" cy="222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3550" marR="0" lvl="0" indent="-4635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AutoNum type="alphaUcParenR" startAt="2"/>
              <a:tabLst>
                <a:tab pos="463550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Calculate the cost to order a certain quantity of items based on the table below.</a:t>
            </a:r>
          </a:p>
          <a:p>
            <a:pPr marL="800100" lvl="1" indent="-342900" algn="l">
              <a:spcBef>
                <a:spcPct val="20000"/>
              </a:spcBef>
              <a:buFontTx/>
              <a:buChar char="-"/>
              <a:tabLst>
                <a:tab pos="463550" algn="l"/>
              </a:tabLs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Prompt the user to enter the quantity desired</a:t>
            </a:r>
          </a:p>
          <a:p>
            <a:pPr marL="800100" lvl="1" indent="-342900" algn="l">
              <a:spcBef>
                <a:spcPct val="20000"/>
              </a:spcBef>
              <a:buFontTx/>
              <a:buChar char="-"/>
              <a:tabLst>
                <a:tab pos="463550" algn="l"/>
              </a:tabLst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Display the unit cost and the total cost.</a:t>
            </a:r>
          </a:p>
          <a:p>
            <a:pPr marL="800100" lvl="1" indent="-342900" algn="l">
              <a:spcBef>
                <a:spcPct val="20000"/>
              </a:spcBef>
              <a:buFontTx/>
              <a:buChar char="-"/>
              <a:tabLst>
                <a:tab pos="463550" algn="l"/>
              </a:tabLs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Display an error message if a negative quantity is entered.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149584"/>
              </p:ext>
            </p:extLst>
          </p:nvPr>
        </p:nvGraphicFramePr>
        <p:xfrm>
          <a:off x="1644733" y="4955968"/>
          <a:ext cx="4599124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5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3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Quantity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Unit Cost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 – 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$1.50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25 - 99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$1.25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 or more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$1.10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ChangeArrowheads="1"/>
          </p:cNvSpPr>
          <p:nvPr/>
        </p:nvSpPr>
        <p:spPr bwMode="auto">
          <a:xfrm>
            <a:off x="0" y="0"/>
            <a:ext cx="52895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600" b="1">
                <a:latin typeface="Times New Roman" pitchFamily="18" charset="0"/>
                <a:cs typeface="Times New Roman" pitchFamily="18" charset="0"/>
              </a:rPr>
              <a:t>	int X, Y = 9;</a:t>
            </a:r>
          </a:p>
          <a:p>
            <a:pPr algn="l"/>
            <a:r>
              <a:rPr lang="en-US" sz="1600" b="1">
                <a:latin typeface="Times New Roman" pitchFamily="18" charset="0"/>
                <a:cs typeface="Times New Roman" pitchFamily="18" charset="0"/>
              </a:rPr>
              <a:t>	cout &lt;&lt; "\n Please enter a value for X:  ";</a:t>
            </a:r>
          </a:p>
          <a:p>
            <a:pPr algn="l"/>
            <a:r>
              <a:rPr lang="en-US" sz="1600" b="1">
                <a:latin typeface="Times New Roman" pitchFamily="18" charset="0"/>
                <a:cs typeface="Times New Roman" pitchFamily="18" charset="0"/>
              </a:rPr>
              <a:t>	cin &gt;&gt; X;</a:t>
            </a:r>
          </a:p>
          <a:p>
            <a:pPr algn="l"/>
            <a:r>
              <a:rPr lang="en-US" sz="1600" b="1">
                <a:latin typeface="Times New Roman" pitchFamily="18" charset="0"/>
                <a:cs typeface="Times New Roman" pitchFamily="18" charset="0"/>
              </a:rPr>
              <a:t>	if (X &gt; 2 &amp;&amp; X &lt;= 25)</a:t>
            </a:r>
          </a:p>
          <a:p>
            <a:pPr algn="l"/>
            <a:r>
              <a:rPr lang="en-US" sz="1600" b="1">
                <a:latin typeface="Times New Roman" pitchFamily="18" charset="0"/>
                <a:cs typeface="Times New Roman" pitchFamily="18" charset="0"/>
              </a:rPr>
              <a:t>		if (X &gt; 10)</a:t>
            </a:r>
          </a:p>
          <a:p>
            <a:pPr algn="l"/>
            <a:r>
              <a:rPr lang="en-US" sz="1600" b="1">
                <a:latin typeface="Times New Roman" pitchFamily="18" charset="0"/>
                <a:cs typeface="Times New Roman" pitchFamily="18" charset="0"/>
              </a:rPr>
              <a:t>		{	Y = 1;</a:t>
            </a:r>
          </a:p>
          <a:p>
            <a:pPr algn="l"/>
            <a:r>
              <a:rPr lang="en-US" sz="1600" b="1">
                <a:latin typeface="Times New Roman" pitchFamily="18" charset="0"/>
                <a:cs typeface="Times New Roman" pitchFamily="18" charset="0"/>
              </a:rPr>
              <a:t>			if (X &gt; 20)</a:t>
            </a:r>
          </a:p>
          <a:p>
            <a:pPr algn="l"/>
            <a:r>
              <a:rPr lang="en-US" sz="1600" b="1">
                <a:latin typeface="Times New Roman" pitchFamily="18" charset="0"/>
                <a:cs typeface="Times New Roman" pitchFamily="18" charset="0"/>
              </a:rPr>
              <a:t>				Y = 2;</a:t>
            </a:r>
          </a:p>
          <a:p>
            <a:pPr algn="l"/>
            <a:r>
              <a:rPr lang="en-US" sz="1600" b="1">
                <a:latin typeface="Times New Roman" pitchFamily="18" charset="0"/>
                <a:cs typeface="Times New Roman" pitchFamily="18" charset="0"/>
              </a:rPr>
              <a:t>		}</a:t>
            </a:r>
          </a:p>
          <a:p>
            <a:pPr algn="l"/>
            <a:r>
              <a:rPr lang="en-US" sz="1600" b="1">
                <a:latin typeface="Times New Roman" pitchFamily="18" charset="0"/>
                <a:cs typeface="Times New Roman" pitchFamily="18" charset="0"/>
              </a:rPr>
              <a:t>		else</a:t>
            </a:r>
          </a:p>
          <a:p>
            <a:pPr algn="l"/>
            <a:r>
              <a:rPr lang="en-US" sz="1600" b="1">
                <a:latin typeface="Times New Roman" pitchFamily="18" charset="0"/>
                <a:cs typeface="Times New Roman" pitchFamily="18" charset="0"/>
              </a:rPr>
              <a:t>			Y = 3;</a:t>
            </a:r>
          </a:p>
          <a:p>
            <a:pPr algn="l"/>
            <a:r>
              <a:rPr lang="en-US" sz="1600" b="1">
                <a:latin typeface="Times New Roman" pitchFamily="18" charset="0"/>
                <a:cs typeface="Times New Roman" pitchFamily="18" charset="0"/>
              </a:rPr>
              <a:t>	else if (X &lt;= 0 || X &gt; 50)</a:t>
            </a:r>
          </a:p>
          <a:p>
            <a:pPr algn="l"/>
            <a:r>
              <a:rPr lang="en-US" sz="1600" b="1">
                <a:latin typeface="Times New Roman" pitchFamily="18" charset="0"/>
                <a:cs typeface="Times New Roman" pitchFamily="18" charset="0"/>
              </a:rPr>
              <a:t>		if (X &gt; -10 &amp;&amp; X &lt; 75)</a:t>
            </a:r>
          </a:p>
          <a:p>
            <a:pPr algn="l"/>
            <a:r>
              <a:rPr lang="en-US" sz="1600" b="1">
                <a:latin typeface="Times New Roman" pitchFamily="18" charset="0"/>
                <a:cs typeface="Times New Roman" pitchFamily="18" charset="0"/>
              </a:rPr>
              <a:t>			Y = 4;</a:t>
            </a:r>
          </a:p>
          <a:p>
            <a:pPr algn="l"/>
            <a:r>
              <a:rPr lang="en-US" sz="1600" b="1">
                <a:latin typeface="Times New Roman" pitchFamily="18" charset="0"/>
                <a:cs typeface="Times New Roman" pitchFamily="18" charset="0"/>
              </a:rPr>
              <a:t>		else</a:t>
            </a:r>
          </a:p>
          <a:p>
            <a:pPr algn="l"/>
            <a:r>
              <a:rPr lang="en-US" sz="1600" b="1">
                <a:latin typeface="Times New Roman" pitchFamily="18" charset="0"/>
                <a:cs typeface="Times New Roman" pitchFamily="18" charset="0"/>
              </a:rPr>
              <a:t>			Y = 5;</a:t>
            </a:r>
          </a:p>
          <a:p>
            <a:pPr algn="l"/>
            <a:r>
              <a:rPr lang="en-US" sz="1600" b="1">
                <a:latin typeface="Times New Roman" pitchFamily="18" charset="0"/>
                <a:cs typeface="Times New Roman" pitchFamily="18" charset="0"/>
              </a:rPr>
              <a:t>	else if (X &gt; 25)</a:t>
            </a:r>
          </a:p>
          <a:p>
            <a:pPr algn="l"/>
            <a:r>
              <a:rPr lang="en-US" sz="1600" b="1">
                <a:latin typeface="Times New Roman" pitchFamily="18" charset="0"/>
                <a:cs typeface="Times New Roman" pitchFamily="18" charset="0"/>
              </a:rPr>
              <a:t>	{	if (X &gt; 35)</a:t>
            </a:r>
          </a:p>
          <a:p>
            <a:pPr algn="l"/>
            <a:r>
              <a:rPr lang="en-US" sz="1600" b="1">
                <a:latin typeface="Times New Roman" pitchFamily="18" charset="0"/>
                <a:cs typeface="Times New Roman" pitchFamily="18" charset="0"/>
              </a:rPr>
              <a:t>			Y = 6;</a:t>
            </a:r>
          </a:p>
          <a:p>
            <a:pPr algn="l"/>
            <a:r>
              <a:rPr lang="en-US" sz="1600" b="1">
                <a:latin typeface="Times New Roman" pitchFamily="18" charset="0"/>
                <a:cs typeface="Times New Roman" pitchFamily="18" charset="0"/>
              </a:rPr>
              <a:t>		else if (X &lt; 32)</a:t>
            </a:r>
          </a:p>
          <a:p>
            <a:pPr algn="l"/>
            <a:r>
              <a:rPr lang="en-US" sz="1600" b="1">
                <a:latin typeface="Times New Roman" pitchFamily="18" charset="0"/>
                <a:cs typeface="Times New Roman" pitchFamily="18" charset="0"/>
              </a:rPr>
              <a:t>			Y = 7;</a:t>
            </a:r>
          </a:p>
          <a:p>
            <a:pPr algn="l"/>
            <a:r>
              <a:rPr lang="en-US" sz="1600" b="1">
                <a:latin typeface="Times New Roman" pitchFamily="18" charset="0"/>
                <a:cs typeface="Times New Roman" pitchFamily="18" charset="0"/>
              </a:rPr>
              <a:t>	}</a:t>
            </a:r>
          </a:p>
          <a:p>
            <a:pPr algn="l"/>
            <a:r>
              <a:rPr lang="en-US" sz="1600" b="1">
                <a:latin typeface="Times New Roman" pitchFamily="18" charset="0"/>
                <a:cs typeface="Times New Roman" pitchFamily="18" charset="0"/>
              </a:rPr>
              <a:t>	else</a:t>
            </a:r>
          </a:p>
          <a:p>
            <a:pPr algn="l"/>
            <a:r>
              <a:rPr lang="en-US" sz="1600" b="1">
                <a:latin typeface="Times New Roman" pitchFamily="18" charset="0"/>
                <a:cs typeface="Times New Roman" pitchFamily="18" charset="0"/>
              </a:rPr>
              <a:t>		Y = 8;</a:t>
            </a:r>
          </a:p>
          <a:p>
            <a:pPr algn="l"/>
            <a:r>
              <a:rPr lang="en-US" sz="1600" b="1">
                <a:latin typeface="Times New Roman" pitchFamily="18" charset="0"/>
                <a:cs typeface="Times New Roman" pitchFamily="18" charset="0"/>
              </a:rPr>
              <a:t>	cout &lt;&lt; "\n Y = " &lt;&lt; Y;</a:t>
            </a:r>
          </a:p>
          <a:p>
            <a:pPr algn="l"/>
            <a:r>
              <a:rPr lang="en-US" sz="1600" b="1">
                <a:latin typeface="Times New Roman" pitchFamily="18" charset="0"/>
                <a:cs typeface="Times New Roman" pitchFamily="18" charset="0"/>
              </a:rPr>
              <a:t>	return 0;</a:t>
            </a:r>
          </a:p>
          <a:p>
            <a:pPr algn="l"/>
            <a:r>
              <a:rPr lang="en-US" sz="1600" b="1">
                <a:latin typeface="Times New Roman" pitchFamily="18" charset="0"/>
                <a:cs typeface="Times New Roman" pitchFamily="18" charset="0"/>
              </a:rPr>
              <a:t>}</a:t>
            </a:r>
          </a:p>
        </p:txBody>
      </p:sp>
      <p:sp>
        <p:nvSpPr>
          <p:cNvPr id="44035" name="TextBox 2"/>
          <p:cNvSpPr txBox="1">
            <a:spLocks noChangeArrowheads="1"/>
          </p:cNvSpPr>
          <p:nvPr/>
        </p:nvSpPr>
        <p:spPr bwMode="auto">
          <a:xfrm>
            <a:off x="5289550" y="830263"/>
            <a:ext cx="36591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Determine y for each value of x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504153"/>
              </p:ext>
            </p:extLst>
          </p:nvPr>
        </p:nvGraphicFramePr>
        <p:xfrm>
          <a:off x="5715000" y="1660526"/>
          <a:ext cx="2533650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imes New Roman" pitchFamily="18" charset="0"/>
                          <a:cs typeface="Times New Roman" pitchFamily="18" charset="0"/>
                        </a:rPr>
                        <a:t>-15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ChangeArrowheads="1"/>
          </p:cNvSpPr>
          <p:nvPr/>
        </p:nvSpPr>
        <p:spPr bwMode="auto">
          <a:xfrm>
            <a:off x="0" y="0"/>
            <a:ext cx="52895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X, Y = 9;</a:t>
            </a:r>
          </a:p>
          <a:p>
            <a:pPr algn="l"/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&lt;&lt; "\n Please enter a value for X:  ";</a:t>
            </a:r>
          </a:p>
          <a:p>
            <a:pPr algn="l"/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	cin &gt;&gt; X;</a:t>
            </a:r>
          </a:p>
          <a:p>
            <a:pPr algn="l"/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	if (X &gt; 2 &amp;&amp; X &lt;= 25)</a:t>
            </a:r>
          </a:p>
          <a:p>
            <a:pPr algn="l"/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	if (X &gt; 10)</a:t>
            </a:r>
          </a:p>
          <a:p>
            <a:pPr algn="l"/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	{Y = 1;</a:t>
            </a:r>
          </a:p>
          <a:p>
            <a:pPr algn="l"/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	if (X &gt; 20)</a:t>
            </a:r>
          </a:p>
          <a:p>
            <a:pPr algn="l"/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	Y = 2;</a:t>
            </a:r>
          </a:p>
          <a:p>
            <a:pPr algn="l"/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	}</a:t>
            </a:r>
          </a:p>
          <a:p>
            <a:pPr algn="l"/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	else</a:t>
            </a:r>
          </a:p>
          <a:p>
            <a:pPr algn="l"/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	Y = 3;</a:t>
            </a:r>
          </a:p>
          <a:p>
            <a:pPr algn="l"/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	else if (X &lt;= 0 || X &gt; 50)</a:t>
            </a:r>
          </a:p>
          <a:p>
            <a:pPr algn="l"/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	if (X &gt; -10 &amp;&amp; X &lt; 75)</a:t>
            </a:r>
          </a:p>
          <a:p>
            <a:pPr algn="l"/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	Y = 4;</a:t>
            </a:r>
          </a:p>
          <a:p>
            <a:pPr algn="l"/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	else</a:t>
            </a:r>
          </a:p>
          <a:p>
            <a:pPr algn="l"/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	Y = 5;</a:t>
            </a:r>
          </a:p>
          <a:p>
            <a:pPr algn="l"/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	else if (X &gt; 25)</a:t>
            </a:r>
          </a:p>
          <a:p>
            <a:pPr algn="l"/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	{if (X &gt; 35)</a:t>
            </a:r>
          </a:p>
          <a:p>
            <a:pPr algn="l"/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	Y = 6;</a:t>
            </a:r>
          </a:p>
          <a:p>
            <a:pPr algn="l"/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	else if (X &lt; 32)</a:t>
            </a:r>
          </a:p>
          <a:p>
            <a:pPr algn="l"/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	Y = 7;</a:t>
            </a:r>
          </a:p>
          <a:p>
            <a:pPr algn="l"/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	}</a:t>
            </a:r>
          </a:p>
          <a:p>
            <a:pPr algn="l"/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	else</a:t>
            </a:r>
          </a:p>
          <a:p>
            <a:pPr algn="l"/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	Y = 8;</a:t>
            </a:r>
          </a:p>
          <a:p>
            <a:pPr algn="l"/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&lt;&lt; "\n Y = " &lt;&lt; Y;</a:t>
            </a:r>
          </a:p>
          <a:p>
            <a:pPr algn="l"/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	return 0;</a:t>
            </a:r>
          </a:p>
          <a:p>
            <a:pPr algn="l"/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	}</a:t>
            </a:r>
          </a:p>
        </p:txBody>
      </p:sp>
      <p:sp>
        <p:nvSpPr>
          <p:cNvPr id="45059" name="TextBox 2"/>
          <p:cNvSpPr txBox="1">
            <a:spLocks noChangeArrowheads="1"/>
          </p:cNvSpPr>
          <p:nvPr/>
        </p:nvSpPr>
        <p:spPr bwMode="auto">
          <a:xfrm>
            <a:off x="4840288" y="338138"/>
            <a:ext cx="410845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 The last example is repeated without indentation.  Note how difficult it is to follow.  </a:t>
            </a:r>
          </a:p>
          <a:p>
            <a:pPr algn="l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Always indent if structures!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772400" cy="533400"/>
          </a:xfrm>
        </p:spPr>
        <p:txBody>
          <a:bodyPr/>
          <a:lstStyle/>
          <a:p>
            <a:pPr algn="l" eaLnBrk="1" hangingPunct="1"/>
            <a:r>
              <a:rPr lang="en-US" sz="2800" b="1" u="sng">
                <a:solidFill>
                  <a:schemeClr val="hlink"/>
                </a:solidFill>
                <a:latin typeface="Times New Roman" pitchFamily="18" charset="0"/>
              </a:rPr>
              <a:t>Simple </a:t>
            </a:r>
            <a:r>
              <a:rPr lang="en-US" sz="2800" b="1" i="1" u="sng">
                <a:solidFill>
                  <a:schemeClr val="hlink"/>
                </a:solidFill>
                <a:latin typeface="Times New Roman" pitchFamily="18" charset="0"/>
              </a:rPr>
              <a:t>if</a:t>
            </a:r>
            <a:r>
              <a:rPr lang="en-US" sz="2800" b="1" u="sng">
                <a:solidFill>
                  <a:schemeClr val="hlink"/>
                </a:solidFill>
                <a:latin typeface="Times New Roman" pitchFamily="18" charset="0"/>
              </a:rPr>
              <a:t> Control Structures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09600"/>
            <a:ext cx="5562600" cy="17462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Times New Roman" pitchFamily="18" charset="0"/>
              </a:rPr>
              <a:t>Used to make decisions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imes New Roman" pitchFamily="18" charset="0"/>
              </a:rPr>
              <a:t>Relational expression evaluated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>
                <a:latin typeface="Times New Roman" pitchFamily="18" charset="0"/>
              </a:rPr>
              <a:t>Evaluated as true or false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latin typeface="Times New Roman" pitchFamily="18" charset="0"/>
              </a:rPr>
              <a:t>Block of statements only executed if true</a:t>
            </a:r>
          </a:p>
        </p:txBody>
      </p:sp>
      <p:grpSp>
        <p:nvGrpSpPr>
          <p:cNvPr id="25604" name="Group 33"/>
          <p:cNvGrpSpPr>
            <a:grpSpLocks/>
          </p:cNvGrpSpPr>
          <p:nvPr/>
        </p:nvGrpSpPr>
        <p:grpSpPr bwMode="auto">
          <a:xfrm>
            <a:off x="228600" y="2889250"/>
            <a:ext cx="4854575" cy="3709988"/>
            <a:chOff x="144" y="1820"/>
            <a:chExt cx="3058" cy="2337"/>
          </a:xfrm>
        </p:grpSpPr>
        <p:sp>
          <p:nvSpPr>
            <p:cNvPr id="25622" name="Text Box 5"/>
            <p:cNvSpPr txBox="1">
              <a:spLocks noChangeArrowheads="1"/>
            </p:cNvSpPr>
            <p:nvPr/>
          </p:nvSpPr>
          <p:spPr bwMode="auto">
            <a:xfrm>
              <a:off x="144" y="1820"/>
              <a:ext cx="2115" cy="120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400" u="sng">
                  <a:latin typeface="Times New Roman" pitchFamily="18" charset="0"/>
                </a:rPr>
                <a:t>Form</a:t>
              </a:r>
              <a:r>
                <a:rPr lang="en-US" sz="2400">
                  <a:latin typeface="Times New Roman" pitchFamily="18" charset="0"/>
                </a:rPr>
                <a:t>:</a:t>
              </a:r>
            </a:p>
            <a:p>
              <a:pPr algn="l"/>
              <a:r>
                <a:rPr lang="en-US" sz="2400" b="1">
                  <a:solidFill>
                    <a:schemeClr val="hlink"/>
                  </a:solidFill>
                  <a:latin typeface="Times New Roman" pitchFamily="18" charset="0"/>
                </a:rPr>
                <a:t>if  (</a:t>
              </a:r>
              <a:r>
                <a:rPr lang="en-US" sz="2400" b="1" i="1">
                  <a:solidFill>
                    <a:schemeClr val="hlink"/>
                  </a:solidFill>
                  <a:latin typeface="Times New Roman" pitchFamily="18" charset="0"/>
                </a:rPr>
                <a:t>relational expression)</a:t>
              </a:r>
            </a:p>
            <a:p>
              <a:pPr algn="l"/>
              <a:r>
                <a:rPr lang="en-US" sz="2400" b="1">
                  <a:solidFill>
                    <a:schemeClr val="hlink"/>
                  </a:solidFill>
                  <a:latin typeface="Times New Roman" pitchFamily="18" charset="0"/>
                </a:rPr>
                <a:t>     {</a:t>
              </a:r>
            </a:p>
            <a:p>
              <a:pPr algn="l"/>
              <a:r>
                <a:rPr lang="en-US" sz="2400" b="1">
                  <a:solidFill>
                    <a:schemeClr val="hlink"/>
                  </a:solidFill>
                  <a:latin typeface="Times New Roman" pitchFamily="18" charset="0"/>
                </a:rPr>
                <a:t>      statement(s);</a:t>
              </a:r>
            </a:p>
            <a:p>
              <a:pPr algn="l"/>
              <a:r>
                <a:rPr lang="en-US" sz="2400" b="1">
                  <a:solidFill>
                    <a:schemeClr val="hlink"/>
                  </a:solidFill>
                  <a:latin typeface="Times New Roman" pitchFamily="18" charset="0"/>
                </a:rPr>
                <a:t>      }</a:t>
              </a:r>
            </a:p>
          </p:txBody>
        </p:sp>
        <p:sp>
          <p:nvSpPr>
            <p:cNvPr id="25623" name="Text Box 6"/>
            <p:cNvSpPr txBox="1">
              <a:spLocks noChangeArrowheads="1"/>
            </p:cNvSpPr>
            <p:nvPr/>
          </p:nvSpPr>
          <p:spPr bwMode="auto">
            <a:xfrm>
              <a:off x="552" y="3168"/>
              <a:ext cx="2650" cy="989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l"/>
              <a:r>
                <a:rPr lang="en-US" sz="2400" dirty="0">
                  <a:latin typeface="Times New Roman" pitchFamily="18" charset="0"/>
                </a:rPr>
                <a:t>Block of statements (</a:t>
              </a:r>
              <a:r>
                <a:rPr lang="en-US" sz="2400" b="1" i="1" dirty="0">
                  <a:latin typeface="Times New Roman" pitchFamily="18" charset="0"/>
                </a:rPr>
                <a:t>compound statement</a:t>
              </a:r>
              <a:r>
                <a:rPr lang="en-US" sz="2400" dirty="0">
                  <a:latin typeface="Times New Roman" pitchFamily="18" charset="0"/>
                </a:rPr>
                <a:t>) to be executed if the relational expression is </a:t>
              </a:r>
              <a:r>
                <a:rPr lang="en-US" sz="2400" b="1" dirty="0">
                  <a:solidFill>
                    <a:schemeClr val="hlink"/>
                  </a:solidFill>
                  <a:latin typeface="Times New Roman" pitchFamily="18" charset="0"/>
                </a:rPr>
                <a:t>true</a:t>
              </a:r>
              <a:r>
                <a:rPr lang="en-US" sz="2400" dirty="0">
                  <a:latin typeface="Times New Roman" pitchFamily="18" charset="0"/>
                </a:rPr>
                <a:t> or skipped if </a:t>
              </a:r>
              <a:r>
                <a:rPr lang="en-US" sz="2400" b="1" dirty="0">
                  <a:solidFill>
                    <a:schemeClr val="hlink"/>
                  </a:solidFill>
                  <a:latin typeface="Times New Roman" pitchFamily="18" charset="0"/>
                </a:rPr>
                <a:t>false.</a:t>
              </a:r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25624" name="Line 8"/>
            <p:cNvSpPr>
              <a:spLocks noChangeShapeType="1"/>
            </p:cNvSpPr>
            <p:nvPr/>
          </p:nvSpPr>
          <p:spPr bwMode="auto">
            <a:xfrm>
              <a:off x="1683" y="2664"/>
              <a:ext cx="57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5" name="Line 8"/>
            <p:cNvSpPr>
              <a:spLocks noChangeShapeType="1"/>
            </p:cNvSpPr>
            <p:nvPr/>
          </p:nvSpPr>
          <p:spPr bwMode="auto">
            <a:xfrm flipV="1">
              <a:off x="2259" y="2664"/>
              <a:ext cx="0" cy="50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605" name="Group 35"/>
          <p:cNvGrpSpPr>
            <a:grpSpLocks/>
          </p:cNvGrpSpPr>
          <p:nvPr/>
        </p:nvGrpSpPr>
        <p:grpSpPr bwMode="auto">
          <a:xfrm>
            <a:off x="5738813" y="106363"/>
            <a:ext cx="3027362" cy="6259512"/>
            <a:chOff x="3615" y="67"/>
            <a:chExt cx="1907" cy="3943"/>
          </a:xfrm>
        </p:grpSpPr>
        <p:sp>
          <p:nvSpPr>
            <p:cNvPr id="25606" name="AutoShape 11"/>
            <p:cNvSpPr>
              <a:spLocks noChangeArrowheads="1"/>
            </p:cNvSpPr>
            <p:nvPr/>
          </p:nvSpPr>
          <p:spPr bwMode="auto">
            <a:xfrm>
              <a:off x="3615" y="985"/>
              <a:ext cx="1079" cy="979"/>
            </a:xfrm>
            <a:prstGeom prst="diamond">
              <a:avLst/>
            </a:prstGeom>
            <a:solidFill>
              <a:srgbClr val="FFFF66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7" name="Rectangle 12"/>
            <p:cNvSpPr>
              <a:spLocks noChangeArrowheads="1"/>
            </p:cNvSpPr>
            <p:nvPr/>
          </p:nvSpPr>
          <p:spPr bwMode="auto">
            <a:xfrm>
              <a:off x="3759" y="403"/>
              <a:ext cx="872" cy="240"/>
            </a:xfrm>
            <a:prstGeom prst="rect">
              <a:avLst/>
            </a:prstGeom>
            <a:solidFill>
              <a:srgbClr val="CCECFF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 b="1">
                  <a:latin typeface="Times New Roman" pitchFamily="18" charset="0"/>
                </a:rPr>
                <a:t>statement</a:t>
              </a:r>
            </a:p>
          </p:txBody>
        </p:sp>
        <p:sp>
          <p:nvSpPr>
            <p:cNvPr id="25608" name="Line 13"/>
            <p:cNvSpPr>
              <a:spLocks noChangeShapeType="1"/>
            </p:cNvSpPr>
            <p:nvPr/>
          </p:nvSpPr>
          <p:spPr bwMode="auto">
            <a:xfrm>
              <a:off x="4149" y="67"/>
              <a:ext cx="0" cy="33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09" name="Line 14"/>
            <p:cNvSpPr>
              <a:spLocks noChangeShapeType="1"/>
            </p:cNvSpPr>
            <p:nvPr/>
          </p:nvSpPr>
          <p:spPr bwMode="auto">
            <a:xfrm>
              <a:off x="4154" y="643"/>
              <a:ext cx="0" cy="33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0" name="Text Box 15"/>
            <p:cNvSpPr txBox="1">
              <a:spLocks noChangeArrowheads="1"/>
            </p:cNvSpPr>
            <p:nvPr/>
          </p:nvSpPr>
          <p:spPr bwMode="auto">
            <a:xfrm>
              <a:off x="3815" y="1208"/>
              <a:ext cx="76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 b="1">
                  <a:latin typeface="Times New Roman" pitchFamily="18" charset="0"/>
                </a:rPr>
                <a:t>relational</a:t>
              </a:r>
            </a:p>
            <a:p>
              <a:pPr algn="l"/>
              <a:r>
                <a:rPr lang="en-US" sz="1800" b="1">
                  <a:latin typeface="Times New Roman" pitchFamily="18" charset="0"/>
                </a:rPr>
                <a:t>expression</a:t>
              </a:r>
            </a:p>
          </p:txBody>
        </p:sp>
        <p:sp>
          <p:nvSpPr>
            <p:cNvPr id="25611" name="Line 16"/>
            <p:cNvSpPr>
              <a:spLocks noChangeShapeType="1"/>
            </p:cNvSpPr>
            <p:nvPr/>
          </p:nvSpPr>
          <p:spPr bwMode="auto">
            <a:xfrm>
              <a:off x="5126" y="1484"/>
              <a:ext cx="0" cy="36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2" name="Line 17"/>
            <p:cNvSpPr>
              <a:spLocks noChangeShapeType="1"/>
            </p:cNvSpPr>
            <p:nvPr/>
          </p:nvSpPr>
          <p:spPr bwMode="auto">
            <a:xfrm>
              <a:off x="5126" y="2424"/>
              <a:ext cx="0" cy="24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3" name="Line 18"/>
            <p:cNvSpPr>
              <a:spLocks noChangeShapeType="1"/>
            </p:cNvSpPr>
            <p:nvPr/>
          </p:nvSpPr>
          <p:spPr bwMode="auto">
            <a:xfrm>
              <a:off x="4694" y="1475"/>
              <a:ext cx="43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4" name="Line 23"/>
            <p:cNvSpPr>
              <a:spLocks noChangeShapeType="1"/>
            </p:cNvSpPr>
            <p:nvPr/>
          </p:nvSpPr>
          <p:spPr bwMode="auto">
            <a:xfrm>
              <a:off x="4173" y="2664"/>
              <a:ext cx="953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5" name="Rectangle 24"/>
            <p:cNvSpPr>
              <a:spLocks noChangeArrowheads="1"/>
            </p:cNvSpPr>
            <p:nvPr/>
          </p:nvSpPr>
          <p:spPr bwMode="auto">
            <a:xfrm>
              <a:off x="3759" y="3028"/>
              <a:ext cx="872" cy="240"/>
            </a:xfrm>
            <a:prstGeom prst="rect">
              <a:avLst/>
            </a:prstGeom>
            <a:solidFill>
              <a:srgbClr val="CCECFF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 b="1">
                  <a:latin typeface="Times New Roman" pitchFamily="18" charset="0"/>
                </a:rPr>
                <a:t>statement</a:t>
              </a:r>
            </a:p>
          </p:txBody>
        </p:sp>
        <p:sp>
          <p:nvSpPr>
            <p:cNvPr id="25616" name="Line 25"/>
            <p:cNvSpPr>
              <a:spLocks noChangeShapeType="1"/>
            </p:cNvSpPr>
            <p:nvPr/>
          </p:nvSpPr>
          <p:spPr bwMode="auto">
            <a:xfrm>
              <a:off x="4161" y="1964"/>
              <a:ext cx="12" cy="106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7" name="Line 26"/>
            <p:cNvSpPr>
              <a:spLocks noChangeShapeType="1"/>
            </p:cNvSpPr>
            <p:nvPr/>
          </p:nvSpPr>
          <p:spPr bwMode="auto">
            <a:xfrm>
              <a:off x="4173" y="3268"/>
              <a:ext cx="0" cy="33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8" name="Rectangle 27"/>
            <p:cNvSpPr>
              <a:spLocks noChangeArrowheads="1"/>
            </p:cNvSpPr>
            <p:nvPr/>
          </p:nvSpPr>
          <p:spPr bwMode="auto">
            <a:xfrm>
              <a:off x="4694" y="1848"/>
              <a:ext cx="828" cy="576"/>
            </a:xfrm>
            <a:prstGeom prst="rect">
              <a:avLst/>
            </a:prstGeom>
            <a:solidFill>
              <a:srgbClr val="FFFF66"/>
            </a:solid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sz="1800" b="1">
                  <a:latin typeface="Times New Roman" pitchFamily="18" charset="0"/>
                </a:rPr>
                <a:t>statements</a:t>
              </a:r>
            </a:p>
            <a:p>
              <a:r>
                <a:rPr lang="en-US" sz="1800" b="1">
                  <a:latin typeface="Times New Roman" pitchFamily="18" charset="0"/>
                </a:rPr>
                <a:t>to execute</a:t>
              </a:r>
            </a:p>
            <a:p>
              <a:r>
                <a:rPr lang="en-US" sz="1800" b="1">
                  <a:latin typeface="Times New Roman" pitchFamily="18" charset="0"/>
                </a:rPr>
                <a:t>if </a:t>
              </a:r>
              <a:r>
                <a:rPr lang="en-US" sz="1800" b="1">
                  <a:solidFill>
                    <a:schemeClr val="hlink"/>
                  </a:solidFill>
                  <a:latin typeface="Times New Roman" pitchFamily="18" charset="0"/>
                </a:rPr>
                <a:t>True</a:t>
              </a:r>
            </a:p>
          </p:txBody>
        </p:sp>
        <p:sp>
          <p:nvSpPr>
            <p:cNvPr id="25619" name="Text Box 28"/>
            <p:cNvSpPr txBox="1">
              <a:spLocks noChangeArrowheads="1"/>
            </p:cNvSpPr>
            <p:nvPr/>
          </p:nvSpPr>
          <p:spPr bwMode="auto">
            <a:xfrm>
              <a:off x="4706" y="1253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 b="1">
                  <a:latin typeface="Times New Roman" pitchFamily="18" charset="0"/>
                </a:rPr>
                <a:t>True</a:t>
              </a:r>
            </a:p>
          </p:txBody>
        </p:sp>
        <p:sp>
          <p:nvSpPr>
            <p:cNvPr id="25620" name="Text Box 29"/>
            <p:cNvSpPr txBox="1">
              <a:spLocks noChangeArrowheads="1"/>
            </p:cNvSpPr>
            <p:nvPr/>
          </p:nvSpPr>
          <p:spPr bwMode="auto">
            <a:xfrm>
              <a:off x="3759" y="2043"/>
              <a:ext cx="4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 b="1">
                  <a:latin typeface="Times New Roman" pitchFamily="18" charset="0"/>
                </a:rPr>
                <a:t>False</a:t>
              </a:r>
            </a:p>
          </p:txBody>
        </p:sp>
        <p:sp>
          <p:nvSpPr>
            <p:cNvPr id="25621" name="Text Box 34"/>
            <p:cNvSpPr txBox="1">
              <a:spLocks noChangeArrowheads="1"/>
            </p:cNvSpPr>
            <p:nvPr/>
          </p:nvSpPr>
          <p:spPr bwMode="auto">
            <a:xfrm>
              <a:off x="3812" y="3722"/>
              <a:ext cx="894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400" u="sng">
                  <a:latin typeface="Times New Roman" pitchFamily="18" charset="0"/>
                </a:rPr>
                <a:t>Flowchart</a:t>
              </a:r>
            </a:p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"/>
            <a:ext cx="7772400" cy="460375"/>
          </a:xfrm>
        </p:spPr>
        <p:txBody>
          <a:bodyPr/>
          <a:lstStyle/>
          <a:p>
            <a:pPr algn="l" eaLnBrk="1" hangingPunct="1"/>
            <a:r>
              <a:rPr lang="en-US" sz="2800" b="1" u="sng">
                <a:solidFill>
                  <a:schemeClr val="hlink"/>
                </a:solidFill>
                <a:latin typeface="Times New Roman" pitchFamily="18" charset="0"/>
              </a:rPr>
              <a:t>Testing for multiples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98475"/>
            <a:ext cx="9144000" cy="6359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200" dirty="0">
                <a:latin typeface="Times New Roman" pitchFamily="18" charset="0"/>
              </a:rPr>
              <a:t>The modulus (%) function works well for testing for multiples.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>
                <a:latin typeface="Times New Roman" pitchFamily="18" charset="0"/>
              </a:rPr>
              <a:t>For example,  A%3 = 0 if integer A is a multiple of 3.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u="sng" dirty="0">
                <a:latin typeface="Times New Roman" pitchFamily="18" charset="0"/>
              </a:rPr>
              <a:t>Example</a:t>
            </a:r>
            <a:r>
              <a:rPr lang="en-US" sz="2200" dirty="0">
                <a:latin typeface="Times New Roman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</a:rPr>
              <a:t>	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</a:rPr>
              <a:t>int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</a:rPr>
              <a:t> main ( )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</a:rPr>
              <a:t>	{      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</a:rPr>
              <a:t>int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</a:rPr>
              <a:t> N;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</a:rPr>
              <a:t>		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</a:rPr>
              <a:t>cout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</a:rPr>
              <a:t> &lt;&lt; “Enter an integer N: “;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</a:rPr>
              <a:t>		cin &gt;&gt; N;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</a:rPr>
              <a:t>		if (N%3 == 0)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</a:rPr>
              <a:t>			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</a:rPr>
              <a:t>cout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</a:rPr>
              <a:t> &lt;&lt; “N is a multiple of 3”;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</a:rPr>
              <a:t>		else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</a:rPr>
              <a:t>			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</a:rPr>
              <a:t>cout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</a:rPr>
              <a:t> &lt;&lt; “N is not a multiple of 3”;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endParaRPr lang="en-US" sz="22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200" b="1" i="1" u="sng" dirty="0">
                <a:solidFill>
                  <a:srgbClr val="FF0000"/>
                </a:solidFill>
                <a:latin typeface="Times New Roman" pitchFamily="18" charset="0"/>
              </a:rPr>
              <a:t>Class Example</a:t>
            </a:r>
            <a:r>
              <a:rPr lang="en-US" sz="2200" b="1" i="1" dirty="0">
                <a:solidFill>
                  <a:srgbClr val="FF0000"/>
                </a:solidFill>
                <a:latin typeface="Times New Roman" pitchFamily="18" charset="0"/>
              </a:rPr>
              <a:t>:  Write a program to determine if N is: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200" b="1" i="1" dirty="0">
                <a:solidFill>
                  <a:srgbClr val="FF0000"/>
                </a:solidFill>
                <a:latin typeface="Times New Roman" pitchFamily="18" charset="0"/>
              </a:rPr>
              <a:t>1)  a multiple of both 3 and 5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200" b="1" i="1" dirty="0">
                <a:solidFill>
                  <a:srgbClr val="FF0000"/>
                </a:solidFill>
                <a:latin typeface="Times New Roman" pitchFamily="18" charset="0"/>
              </a:rPr>
              <a:t>2)  a multiple of 3, but not 5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200" b="1" i="1" dirty="0">
                <a:solidFill>
                  <a:srgbClr val="FF0000"/>
                </a:solidFill>
                <a:latin typeface="Times New Roman" pitchFamily="18" charset="0"/>
              </a:rPr>
              <a:t>3)  a multiple of 5, but not 3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200" b="1" i="1" dirty="0">
                <a:solidFill>
                  <a:srgbClr val="FF0000"/>
                </a:solidFill>
                <a:latin typeface="Times New Roman" pitchFamily="18" charset="0"/>
              </a:rPr>
              <a:t>4)  a multiple of neither 3 nor 5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"/>
            <a:ext cx="7772400" cy="460375"/>
          </a:xfrm>
        </p:spPr>
        <p:txBody>
          <a:bodyPr/>
          <a:lstStyle/>
          <a:p>
            <a:pPr algn="l" eaLnBrk="1" hangingPunct="1"/>
            <a:r>
              <a:rPr lang="en-US" sz="2800" b="1" u="sng">
                <a:solidFill>
                  <a:schemeClr val="hlink"/>
                </a:solidFill>
                <a:latin typeface="Times New Roman" pitchFamily="18" charset="0"/>
              </a:rPr>
              <a:t>Values of Relational Expressions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98475"/>
            <a:ext cx="9144000" cy="63595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</a:rPr>
              <a:t>It is helpful to understand how C++ handles relational expressions.  For example, accidentally using </a:t>
            </a:r>
            <a:r>
              <a:rPr lang="en-US" sz="2400" b="1" dirty="0">
                <a:solidFill>
                  <a:schemeClr val="hlink"/>
                </a:solidFill>
                <a:latin typeface="Times New Roman" pitchFamily="18" charset="0"/>
              </a:rPr>
              <a:t>if (x = 2)</a:t>
            </a:r>
            <a:r>
              <a:rPr lang="en-US" sz="2400" dirty="0">
                <a:latin typeface="Times New Roman" pitchFamily="18" charset="0"/>
              </a:rPr>
              <a:t> instead of </a:t>
            </a:r>
            <a:r>
              <a:rPr lang="en-US" sz="2400" b="1" dirty="0">
                <a:solidFill>
                  <a:schemeClr val="hlink"/>
                </a:solidFill>
                <a:latin typeface="Times New Roman" pitchFamily="18" charset="0"/>
              </a:rPr>
              <a:t>if (x = = 2)</a:t>
            </a:r>
            <a:r>
              <a:rPr lang="en-US" sz="2400" dirty="0">
                <a:latin typeface="Times New Roman" pitchFamily="18" charset="0"/>
              </a:rPr>
              <a:t> may yield unexpected results.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</a:rPr>
              <a:t>Result of relational expression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</a:rPr>
              <a:t>False, C++ compiler gives zero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</a:rPr>
              <a:t>True, C++ compiler gives one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</a:rPr>
              <a:t>Value of relational expression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</a:rPr>
              <a:t>Zero, result is false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latin typeface="Times New Roman" pitchFamily="18" charset="0"/>
              </a:rPr>
              <a:t>Nonzero, result is true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 b="1" i="1" u="sng" dirty="0">
                <a:solidFill>
                  <a:srgbClr val="FF0000"/>
                </a:solidFill>
                <a:latin typeface="Times New Roman" pitchFamily="18" charset="0"/>
              </a:rPr>
              <a:t>Tricky Examples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</a:rPr>
              <a:t>:  </a:t>
            </a:r>
            <a:r>
              <a:rPr lang="en-US" sz="2400" dirty="0">
                <a:latin typeface="Times New Roman" pitchFamily="18" charset="0"/>
              </a:rPr>
              <a:t>If x = 10, is each expression below true or false, or is a compiler error generated?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	if (x = 5)	       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T   F    Error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	if (x = 0) 	       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T   F    Error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	if (x)	      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T   F    Error 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	if (!x) 	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                   T   F    Error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	if (x = 10 == 1)  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T   F    Error 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	if (x = 10 == 10)    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T   F    Error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	if (5 == x)	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         T   F    Error 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	if (5 = x)                 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T   F    Error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	if (!(x == 2))       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T   F    Error </a:t>
            </a: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	if(!x == 2)               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</a:rPr>
              <a:t>T   F    Error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47108" name="TextBox 3"/>
          <p:cNvSpPr txBox="1">
            <a:spLocks noChangeArrowheads="1"/>
          </p:cNvSpPr>
          <p:nvPr/>
        </p:nvSpPr>
        <p:spPr bwMode="auto">
          <a:xfrm>
            <a:off x="5559425" y="2974975"/>
            <a:ext cx="3119438" cy="83185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 = False</a:t>
            </a:r>
          </a:p>
          <a:p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Non-zero value = True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1200"/>
            <a:ext cx="8583613" cy="855663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Using the ideas just presented, we see that the following sections of code are equivalent:</a:t>
            </a:r>
          </a:p>
        </p:txBody>
      </p:sp>
      <p:sp>
        <p:nvSpPr>
          <p:cNvPr id="48131" name="TextBox 5"/>
          <p:cNvSpPr txBox="1">
            <a:spLocks noChangeArrowheads="1"/>
          </p:cNvSpPr>
          <p:nvPr/>
        </p:nvSpPr>
        <p:spPr bwMode="auto">
          <a:xfrm>
            <a:off x="0" y="0"/>
            <a:ext cx="42179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8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Example:  Testing for zero</a:t>
            </a:r>
          </a:p>
        </p:txBody>
      </p:sp>
      <p:sp>
        <p:nvSpPr>
          <p:cNvPr id="48132" name="TextBox 6"/>
          <p:cNvSpPr txBox="1">
            <a:spLocks noChangeArrowheads="1"/>
          </p:cNvSpPr>
          <p:nvPr/>
        </p:nvSpPr>
        <p:spPr bwMode="auto">
          <a:xfrm>
            <a:off x="276225" y="2308225"/>
            <a:ext cx="4251325" cy="156845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if (x != 0)</a:t>
            </a:r>
          </a:p>
          <a:p>
            <a:pPr algn="l"/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cout &lt;&lt; “true” &lt;&lt; endl;</a:t>
            </a:r>
          </a:p>
          <a:p>
            <a:pPr algn="l"/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else</a:t>
            </a:r>
          </a:p>
          <a:p>
            <a:pPr algn="l"/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cout &lt;&lt; “false” &lt;&lt; endl;</a:t>
            </a:r>
          </a:p>
        </p:txBody>
      </p:sp>
      <p:sp>
        <p:nvSpPr>
          <p:cNvPr id="48133" name="TextBox 8"/>
          <p:cNvSpPr txBox="1">
            <a:spLocks noChangeArrowheads="1"/>
          </p:cNvSpPr>
          <p:nvPr/>
        </p:nvSpPr>
        <p:spPr bwMode="auto">
          <a:xfrm>
            <a:off x="276225" y="4411663"/>
            <a:ext cx="4251325" cy="157003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if (x)</a:t>
            </a:r>
          </a:p>
          <a:p>
            <a:pPr algn="l"/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cout &lt;&lt; “true” &lt;&lt; endl;</a:t>
            </a:r>
          </a:p>
          <a:p>
            <a:pPr algn="l"/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else</a:t>
            </a:r>
          </a:p>
          <a:p>
            <a:pPr algn="l"/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cout &lt;&lt; “false” &lt;&lt; endl;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772400" cy="638175"/>
          </a:xfrm>
        </p:spPr>
        <p:txBody>
          <a:bodyPr/>
          <a:lstStyle/>
          <a:p>
            <a:pPr algn="l" eaLnBrk="1" hangingPunct="1"/>
            <a:r>
              <a:rPr lang="en-US" sz="28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Comparing for Equality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41275" y="638175"/>
            <a:ext cx="9144000" cy="4229100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Comparing real numbers for equality in computer programs can yield unexpected results since the numbers are stored in binary form.</a:t>
            </a:r>
          </a:p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example, the decimal number 0.1 forms a repeating number in base 2:     </a:t>
            </a:r>
          </a:p>
          <a:p>
            <a:pPr eaLnBrk="1" hangingPunct="1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Rule: 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Avoid testing two values for equality with single-precision (float) and double-precision (double) variables.  It is better to compare for an acceptable difference between their values.</a:t>
            </a:r>
          </a:p>
          <a:p>
            <a:pPr eaLnBrk="1" hangingPunct="1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None/>
            </a:pPr>
            <a:endParaRPr lang="en-US" dirty="0"/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1808163" y="2019300"/>
          <a:ext cx="6981825" cy="153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3" imgW="4279680" imgH="939600" progId="Equation.3">
                  <p:embed/>
                </p:oleObj>
              </mc:Choice>
              <mc:Fallback>
                <p:oleObj name="Equation" r:id="rId3" imgW="4279680" imgH="939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8163" y="2019300"/>
                        <a:ext cx="6981825" cy="153352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TextBox 6"/>
          <p:cNvSpPr txBox="1">
            <a:spLocks noChangeArrowheads="1"/>
          </p:cNvSpPr>
          <p:nvPr/>
        </p:nvSpPr>
        <p:spPr bwMode="auto">
          <a:xfrm>
            <a:off x="923925" y="5195888"/>
            <a:ext cx="2797175" cy="120015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Instead of comparing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for equality: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if (x == y)</a:t>
            </a:r>
          </a:p>
        </p:txBody>
      </p:sp>
      <p:sp>
        <p:nvSpPr>
          <p:cNvPr id="2054" name="TextBox 7"/>
          <p:cNvSpPr txBox="1">
            <a:spLocks noChangeArrowheads="1"/>
          </p:cNvSpPr>
          <p:nvPr/>
        </p:nvSpPr>
        <p:spPr bwMode="auto">
          <a:xfrm>
            <a:off x="4905375" y="5195888"/>
            <a:ext cx="2867025" cy="120015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Test for an acceptable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small difference: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if (abs(x-y) &lt; 1E-6)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772400" cy="638175"/>
          </a:xfrm>
        </p:spPr>
        <p:txBody>
          <a:bodyPr/>
          <a:lstStyle/>
          <a:p>
            <a:pPr algn="l" eaLnBrk="1" hangingPunct="1"/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Comparing for Equality - Example</a:t>
            </a:r>
          </a:p>
        </p:txBody>
      </p:sp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2"/>
          <a:srcRect l="19925" t="21493" r="27351" b="18607"/>
          <a:stretch>
            <a:fillRect/>
          </a:stretch>
        </p:blipFill>
        <p:spPr bwMode="auto">
          <a:xfrm>
            <a:off x="-1" y="638174"/>
            <a:ext cx="7244733" cy="4629861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</p:spPr>
      </p:pic>
      <p:pic>
        <p:nvPicPr>
          <p:cNvPr id="64516" name="Picture 4"/>
          <p:cNvPicPr>
            <a:picLocks noChangeAspect="1" noChangeArrowheads="1"/>
          </p:cNvPicPr>
          <p:nvPr/>
        </p:nvPicPr>
        <p:blipFill>
          <a:blip r:embed="rId3"/>
          <a:srcRect r="58567" b="78932"/>
          <a:stretch>
            <a:fillRect/>
          </a:stretch>
        </p:blipFill>
        <p:spPr bwMode="auto">
          <a:xfrm>
            <a:off x="-65964" y="5348998"/>
            <a:ext cx="4557001" cy="1170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14"/>
          <p:cNvSpPr txBox="1">
            <a:spLocks noChangeArrowheads="1"/>
          </p:cNvSpPr>
          <p:nvPr/>
        </p:nvSpPr>
        <p:spPr bwMode="auto">
          <a:xfrm>
            <a:off x="4797631" y="5348998"/>
            <a:ext cx="4085112" cy="1200329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1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Mathematically we would expect x == y to be true, but due to round off errors it is false.  However, it is very close (within one millionth)!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1D31EE2-AD73-490E-A8A0-EF416923F132}" type="slidenum">
              <a:rPr lang="en-US" altLang="en-US" sz="1400"/>
              <a:pPr/>
              <a:t>35</a:t>
            </a:fld>
            <a:endParaRPr lang="en-US" altLang="en-US" sz="14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193675" y="241300"/>
            <a:ext cx="8640763" cy="460375"/>
          </a:xfrm>
        </p:spPr>
        <p:txBody>
          <a:bodyPr/>
          <a:lstStyle/>
          <a:p>
            <a:r>
              <a:rPr lang="en-US" altLang="en-US" sz="4000" b="1" dirty="0">
                <a:solidFill>
                  <a:srgbClr val="0000FF"/>
                </a:solidFill>
              </a:rPr>
              <a:t>Common Errors in Selection Statements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675" y="931863"/>
            <a:ext cx="8718550" cy="61595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b="1" u="sng" dirty="0">
                <a:solidFill>
                  <a:srgbClr val="0000FF"/>
                </a:solidFill>
              </a:rPr>
              <a:t>Common Error 1</a:t>
            </a:r>
            <a:r>
              <a:rPr lang="en-US" altLang="en-US" b="1" dirty="0">
                <a:solidFill>
                  <a:srgbClr val="0000FF"/>
                </a:solidFill>
              </a:rPr>
              <a:t>: Forgetting Necessary Braces</a:t>
            </a:r>
            <a:r>
              <a:rPr lang="en-US" altLang="en-US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24581" name="Rectangle 6"/>
          <p:cNvSpPr>
            <a:spLocks noChangeArrowheads="1"/>
          </p:cNvSpPr>
          <p:nvPr/>
        </p:nvSpPr>
        <p:spPr bwMode="auto">
          <a:xfrm>
            <a:off x="0" y="2887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2" name="Rectangle 7"/>
          <p:cNvSpPr>
            <a:spLocks noChangeArrowheads="1"/>
          </p:cNvSpPr>
          <p:nvPr/>
        </p:nvSpPr>
        <p:spPr bwMode="auto">
          <a:xfrm>
            <a:off x="0" y="2887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3" name="Rectangle 10"/>
          <p:cNvSpPr>
            <a:spLocks noChangeArrowheads="1"/>
          </p:cNvSpPr>
          <p:nvPr/>
        </p:nvSpPr>
        <p:spPr bwMode="auto">
          <a:xfrm>
            <a:off x="0" y="2963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24584" name="Object 9"/>
          <p:cNvGraphicFramePr>
            <a:graphicFrameLocks noChangeAspect="1"/>
          </p:cNvGraphicFramePr>
          <p:nvPr/>
        </p:nvGraphicFramePr>
        <p:xfrm>
          <a:off x="193675" y="1692275"/>
          <a:ext cx="8756650" cy="172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Picture" r:id="rId4" imgW="4900636" imgH="957001" progId="Word.Picture.8">
                  <p:embed/>
                </p:oleObj>
              </mc:Choice>
              <mc:Fallback>
                <p:oleObj name="Picture" r:id="rId4" imgW="4900636" imgH="957001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" y="1692275"/>
                        <a:ext cx="8756650" cy="172243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5" name="Rectangle 13"/>
          <p:cNvSpPr>
            <a:spLocks noChangeArrowheads="1"/>
          </p:cNvSpPr>
          <p:nvPr/>
        </p:nvSpPr>
        <p:spPr bwMode="auto">
          <a:xfrm>
            <a:off x="0" y="2849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29188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FE1E478-9DE7-44AC-B030-9955CFAD89FA}" type="slidenum">
              <a:rPr lang="en-US" altLang="en-US" sz="1400"/>
              <a:pPr/>
              <a:t>36</a:t>
            </a:fld>
            <a:endParaRPr lang="en-US" altLang="en-US" sz="14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193675" y="241300"/>
            <a:ext cx="8640763" cy="460375"/>
          </a:xfrm>
        </p:spPr>
        <p:txBody>
          <a:bodyPr/>
          <a:lstStyle/>
          <a:p>
            <a:r>
              <a:rPr lang="en-US" altLang="en-US" sz="4000" b="1" dirty="0">
                <a:solidFill>
                  <a:srgbClr val="0000FF"/>
                </a:solidFill>
              </a:rPr>
              <a:t>Common Errors in Selection Statements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2887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2887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2963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5607" name="Rectangle 8"/>
          <p:cNvSpPr>
            <a:spLocks noChangeArrowheads="1"/>
          </p:cNvSpPr>
          <p:nvPr/>
        </p:nvSpPr>
        <p:spPr bwMode="auto">
          <a:xfrm>
            <a:off x="193675" y="1163638"/>
            <a:ext cx="87185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1277938" indent="-53340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849438" indent="-4572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344738" indent="-3810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840038" indent="-3810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3297238" indent="-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754438" indent="-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4211638" indent="-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668838" indent="-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2800" b="1" u="sng" dirty="0">
                <a:solidFill>
                  <a:srgbClr val="0000FF"/>
                </a:solidFill>
              </a:rPr>
              <a:t>Common Error 2</a:t>
            </a:r>
            <a:r>
              <a:rPr lang="en-US" altLang="en-US" sz="2800" b="1" dirty="0">
                <a:solidFill>
                  <a:srgbClr val="0000FF"/>
                </a:solidFill>
              </a:rPr>
              <a:t>: Wrong Semicolon at the </a:t>
            </a:r>
            <a:r>
              <a:rPr lang="en-US" altLang="en-US" sz="2800" b="1" u="sng" dirty="0">
                <a:solidFill>
                  <a:srgbClr val="0000FF"/>
                </a:solidFill>
              </a:rPr>
              <a:t>if</a:t>
            </a:r>
            <a:r>
              <a:rPr lang="en-US" altLang="en-US" sz="2800" b="1" dirty="0">
                <a:solidFill>
                  <a:srgbClr val="0000FF"/>
                </a:solidFill>
              </a:rPr>
              <a:t> Line</a:t>
            </a:r>
          </a:p>
        </p:txBody>
      </p:sp>
      <p:sp>
        <p:nvSpPr>
          <p:cNvPr id="25608" name="Rectangle 9"/>
          <p:cNvSpPr>
            <a:spLocks noChangeArrowheads="1"/>
          </p:cNvSpPr>
          <p:nvPr/>
        </p:nvSpPr>
        <p:spPr bwMode="auto">
          <a:xfrm>
            <a:off x="0" y="2849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25609" name="Object 10"/>
          <p:cNvGraphicFramePr>
            <a:graphicFrameLocks noChangeAspect="1"/>
          </p:cNvGraphicFramePr>
          <p:nvPr/>
        </p:nvGraphicFramePr>
        <p:xfrm>
          <a:off x="231775" y="1797050"/>
          <a:ext cx="8718550" cy="213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Picture" r:id="rId4" imgW="4898898" imgH="1200912" progId="Word.Picture.8">
                  <p:embed/>
                </p:oleObj>
              </mc:Choice>
              <mc:Fallback>
                <p:oleObj name="Picture" r:id="rId4" imgW="4898898" imgH="1200912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1797050"/>
                        <a:ext cx="8718550" cy="213518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18519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C0DF5C9-740E-46BC-83BE-748AD8237779}" type="slidenum">
              <a:rPr lang="en-US" altLang="en-US" sz="1400"/>
              <a:pPr/>
              <a:t>37</a:t>
            </a:fld>
            <a:endParaRPr lang="en-US" altLang="en-US" sz="14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193675" y="241300"/>
            <a:ext cx="8640763" cy="460375"/>
          </a:xfrm>
        </p:spPr>
        <p:txBody>
          <a:bodyPr/>
          <a:lstStyle/>
          <a:p>
            <a:r>
              <a:rPr lang="en-US" altLang="en-US" sz="4000" b="1" dirty="0">
                <a:solidFill>
                  <a:srgbClr val="0000FF"/>
                </a:solidFill>
              </a:rPr>
              <a:t>Common Errors in Selection Statements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675" y="931863"/>
            <a:ext cx="8718550" cy="61595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b="1" u="sng" dirty="0">
                <a:solidFill>
                  <a:srgbClr val="0000FF"/>
                </a:solidFill>
              </a:rPr>
              <a:t>Common Error 3</a:t>
            </a:r>
            <a:r>
              <a:rPr lang="en-US" altLang="en-US" b="1" dirty="0">
                <a:solidFill>
                  <a:srgbClr val="0000FF"/>
                </a:solidFill>
              </a:rPr>
              <a:t>: Mistakenly Using = for ==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0" y="2887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0" name="Rectangle 5"/>
          <p:cNvSpPr>
            <a:spLocks noChangeArrowheads="1"/>
          </p:cNvSpPr>
          <p:nvPr/>
        </p:nvSpPr>
        <p:spPr bwMode="auto">
          <a:xfrm>
            <a:off x="0" y="2887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1" name="Rectangle 6"/>
          <p:cNvSpPr>
            <a:spLocks noChangeArrowheads="1"/>
          </p:cNvSpPr>
          <p:nvPr/>
        </p:nvSpPr>
        <p:spPr bwMode="auto">
          <a:xfrm>
            <a:off x="0" y="2963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2" name="Rectangle 9"/>
          <p:cNvSpPr>
            <a:spLocks noChangeArrowheads="1"/>
          </p:cNvSpPr>
          <p:nvPr/>
        </p:nvSpPr>
        <p:spPr bwMode="auto">
          <a:xfrm>
            <a:off x="0" y="2849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3" name="Rectangle 11"/>
          <p:cNvSpPr>
            <a:spLocks noChangeArrowheads="1"/>
          </p:cNvSpPr>
          <p:nvPr/>
        </p:nvSpPr>
        <p:spPr bwMode="auto">
          <a:xfrm>
            <a:off x="269875" y="1547813"/>
            <a:ext cx="87185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1277938" indent="-53340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849438" indent="-4572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344738" indent="-3810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840038" indent="-3810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3297238" indent="-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754438" indent="-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4211638" indent="-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668838" indent="-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2800"/>
              <a:t>if (count = 1) 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/>
              <a:t>  cout &lt;&lt; "count is zero" &lt;&lt; endl;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/>
              <a:t>else </a:t>
            </a:r>
          </a:p>
          <a:p>
            <a:pPr>
              <a:buFont typeface="Monotype Sorts" pitchFamily="2" charset="2"/>
              <a:buNone/>
            </a:pPr>
            <a:r>
              <a:rPr lang="en-US" altLang="en-US" sz="2800"/>
              <a:t>  cout &lt;&lt; "count is not zero" &lt;&lt; endl;</a:t>
            </a:r>
          </a:p>
        </p:txBody>
      </p:sp>
      <p:sp>
        <p:nvSpPr>
          <p:cNvPr id="26634" name="Rectangle 13"/>
          <p:cNvSpPr>
            <a:spLocks noChangeArrowheads="1"/>
          </p:cNvSpPr>
          <p:nvPr/>
        </p:nvSpPr>
        <p:spPr bwMode="auto">
          <a:xfrm>
            <a:off x="0" y="31511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47882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C0ADBD0-EDBF-411C-87BF-EEF0BBF01B79}" type="slidenum">
              <a:rPr lang="en-US" altLang="en-US" sz="1400"/>
              <a:pPr/>
              <a:t>38</a:t>
            </a:fld>
            <a:endParaRPr lang="en-US" altLang="en-US" sz="14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193675" y="241300"/>
            <a:ext cx="8640763" cy="460375"/>
          </a:xfrm>
        </p:spPr>
        <p:txBody>
          <a:bodyPr/>
          <a:lstStyle/>
          <a:p>
            <a:r>
              <a:rPr lang="en-US" altLang="en-US" sz="4000" b="1" dirty="0">
                <a:solidFill>
                  <a:srgbClr val="0000FF"/>
                </a:solidFill>
              </a:rPr>
              <a:t>Common Errors in Selection Statements</a:t>
            </a:r>
            <a:r>
              <a:rPr lang="en-US" altLang="en-US" b="1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2887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2887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2963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155575" y="1085850"/>
            <a:ext cx="87185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Char char="F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1277938" indent="-53340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849438" indent="-4572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u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344738" indent="-3810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840038" indent="-3810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3297238" indent="-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3754438" indent="-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4211638" indent="-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4668838" indent="-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Monotype Sorts" pitchFamily="2" charset="2"/>
              <a:buNone/>
            </a:pPr>
            <a:r>
              <a:rPr lang="en-US" altLang="en-US" sz="2600" b="1" u="sng" dirty="0">
                <a:solidFill>
                  <a:srgbClr val="0000FF"/>
                </a:solidFill>
              </a:rPr>
              <a:t>Common Error 4</a:t>
            </a:r>
            <a:r>
              <a:rPr lang="en-US" altLang="en-US" sz="2600" b="1" dirty="0">
                <a:solidFill>
                  <a:srgbClr val="0000FF"/>
                </a:solidFill>
              </a:rPr>
              <a:t>: Redundant Testing of Boolean Values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2849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57" name="Rectangle 10"/>
          <p:cNvSpPr>
            <a:spLocks noChangeArrowheads="1"/>
          </p:cNvSpPr>
          <p:nvPr/>
        </p:nvSpPr>
        <p:spPr bwMode="auto">
          <a:xfrm>
            <a:off x="0" y="31511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27658" name="Object 11"/>
          <p:cNvGraphicFramePr>
            <a:graphicFrameLocks noChangeAspect="1"/>
          </p:cNvGraphicFramePr>
          <p:nvPr/>
        </p:nvGraphicFramePr>
        <p:xfrm>
          <a:off x="193675" y="1854200"/>
          <a:ext cx="8796338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Picture" r:id="rId4" imgW="3721395" imgH="577196" progId="Word.Picture.8">
                  <p:embed/>
                </p:oleObj>
              </mc:Choice>
              <mc:Fallback>
                <p:oleObj name="Picture" r:id="rId4" imgW="3721395" imgH="577196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" y="1854200"/>
                        <a:ext cx="8796338" cy="135572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1750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772400" cy="638175"/>
          </a:xfrm>
        </p:spPr>
        <p:txBody>
          <a:bodyPr/>
          <a:lstStyle/>
          <a:p>
            <a:pPr algn="l" eaLnBrk="1" hangingPunct="1"/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Conditional Expressions (Ternary Operator)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10988" y="522167"/>
            <a:ext cx="9144000" cy="2133569"/>
          </a:xfrm>
        </p:spPr>
        <p:txBody>
          <a:bodyPr/>
          <a:lstStyle/>
          <a:p>
            <a:pPr eaLnBrk="1" hangingPunct="1"/>
            <a:r>
              <a:rPr lang="en-US" sz="2200" b="1" i="1" dirty="0">
                <a:latin typeface="Times New Roman" pitchFamily="18" charset="0"/>
                <a:cs typeface="Times New Roman" pitchFamily="18" charset="0"/>
              </a:rPr>
              <a:t>Conditional expressions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use the </a:t>
            </a:r>
            <a:r>
              <a:rPr lang="en-US" sz="2200" b="1" i="1" dirty="0">
                <a:latin typeface="Times New Roman" pitchFamily="18" charset="0"/>
                <a:cs typeface="Times New Roman" pitchFamily="18" charset="0"/>
              </a:rPr>
              <a:t>ternary operator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to assign either of two expressions to an identifier based on the result of a relational test.</a:t>
            </a:r>
          </a:p>
          <a:p>
            <a:pPr eaLnBrk="1" hangingPunct="1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Form:  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expression1 ? expression2 : expression3</a:t>
            </a:r>
          </a:p>
          <a:p>
            <a:pPr eaLnBrk="1" hangingPunct="1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Example:   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 = (y &lt; z) ? y : z ;</a:t>
            </a:r>
          </a:p>
          <a:p>
            <a:pPr eaLnBrk="1" hangingPunct="1"/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The following sections of code perform the same function.</a:t>
            </a:r>
          </a:p>
          <a:p>
            <a:pPr eaLnBrk="1" hangingPunct="1"/>
            <a:endParaRPr lang="en-US" sz="2200" dirty="0"/>
          </a:p>
        </p:txBody>
      </p:sp>
      <p:sp>
        <p:nvSpPr>
          <p:cNvPr id="49156" name="TextBox 14"/>
          <p:cNvSpPr txBox="1">
            <a:spLocks noChangeArrowheads="1"/>
          </p:cNvSpPr>
          <p:nvPr/>
        </p:nvSpPr>
        <p:spPr bwMode="auto">
          <a:xfrm>
            <a:off x="554244" y="2463959"/>
            <a:ext cx="3142836" cy="144655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if (x &lt; 0)</a:t>
            </a:r>
          </a:p>
          <a:p>
            <a:pPr algn="l"/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y = 5;</a:t>
            </a:r>
          </a:p>
          <a:p>
            <a:pPr algn="l"/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else</a:t>
            </a:r>
          </a:p>
          <a:p>
            <a:pPr algn="l"/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y = 3*pow(x,2);</a:t>
            </a:r>
          </a:p>
        </p:txBody>
      </p:sp>
      <p:sp>
        <p:nvSpPr>
          <p:cNvPr id="49157" name="TextBox 15"/>
          <p:cNvSpPr txBox="1">
            <a:spLocks noChangeArrowheads="1"/>
          </p:cNvSpPr>
          <p:nvPr/>
        </p:nvSpPr>
        <p:spPr bwMode="auto">
          <a:xfrm>
            <a:off x="3922422" y="2473323"/>
            <a:ext cx="3472014" cy="4308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 = (x &lt; 0) ? 5:3*pow(x,2);</a:t>
            </a:r>
          </a:p>
        </p:txBody>
      </p:sp>
      <p:sp>
        <p:nvSpPr>
          <p:cNvPr id="6" name="TextBox 14"/>
          <p:cNvSpPr txBox="1">
            <a:spLocks noChangeArrowheads="1"/>
          </p:cNvSpPr>
          <p:nvPr/>
        </p:nvSpPr>
        <p:spPr bwMode="auto">
          <a:xfrm>
            <a:off x="4775697" y="4337983"/>
            <a:ext cx="3616093" cy="2123658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if (x ==1)</a:t>
            </a:r>
          </a:p>
          <a:p>
            <a:pPr algn="l"/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y = 5;</a:t>
            </a:r>
          </a:p>
          <a:p>
            <a:pPr algn="l"/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else if (x == 2)</a:t>
            </a:r>
          </a:p>
          <a:p>
            <a:pPr algn="l"/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y = 10;</a:t>
            </a:r>
          </a:p>
          <a:p>
            <a:pPr algn="l"/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else	</a:t>
            </a:r>
          </a:p>
          <a:p>
            <a:pPr algn="l"/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y = 15;</a:t>
            </a:r>
          </a:p>
        </p:txBody>
      </p:sp>
      <p:sp>
        <p:nvSpPr>
          <p:cNvPr id="2" name="Rectangle 1"/>
          <p:cNvSpPr/>
          <p:nvPr/>
        </p:nvSpPr>
        <p:spPr>
          <a:xfrm>
            <a:off x="-41274" y="3908366"/>
            <a:ext cx="856507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1" hangingPunct="1"/>
            <a:r>
              <a:rPr lang="en-US" sz="22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Exercise</a:t>
            </a:r>
            <a:r>
              <a:rPr lang="en-US" sz="2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Write a conditional expression for each of the following:</a:t>
            </a:r>
          </a:p>
        </p:txBody>
      </p:sp>
      <p:sp>
        <p:nvSpPr>
          <p:cNvPr id="8" name="TextBox 14"/>
          <p:cNvSpPr txBox="1">
            <a:spLocks noChangeArrowheads="1"/>
          </p:cNvSpPr>
          <p:nvPr/>
        </p:nvSpPr>
        <p:spPr bwMode="auto">
          <a:xfrm>
            <a:off x="341906" y="4349894"/>
            <a:ext cx="4251325" cy="144655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if (Length == Width)</a:t>
            </a:r>
          </a:p>
          <a:p>
            <a:pPr algn="l"/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&lt;&lt; “square”;</a:t>
            </a:r>
          </a:p>
          <a:p>
            <a:pPr algn="l"/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else</a:t>
            </a:r>
          </a:p>
          <a:p>
            <a:pPr algn="l"/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cout</a:t>
            </a: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&lt;&lt; “rectangle”;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772400" cy="533400"/>
          </a:xfrm>
        </p:spPr>
        <p:txBody>
          <a:bodyPr/>
          <a:lstStyle/>
          <a:p>
            <a:pPr algn="l" eaLnBrk="1" hangingPunct="1"/>
            <a:r>
              <a:rPr lang="en-US" sz="2800" b="1" u="sng">
                <a:latin typeface="Times New Roman" pitchFamily="18" charset="0"/>
              </a:rPr>
              <a:t>Examples: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228600" y="762000"/>
            <a:ext cx="5072063" cy="19462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if  (</a:t>
            </a:r>
            <a:r>
              <a:rPr lang="en-US" sz="2400" b="1" i="1">
                <a:solidFill>
                  <a:schemeClr val="hlink"/>
                </a:solidFill>
                <a:latin typeface="Times New Roman" pitchFamily="18" charset="0"/>
              </a:rPr>
              <a:t>Price &gt; 100.00)</a:t>
            </a:r>
          </a:p>
          <a:p>
            <a:pPr algn="l"/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     {</a:t>
            </a:r>
          </a:p>
          <a:p>
            <a:pPr algn="l"/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      cout &lt;&lt; “Shipping charge is 2%”;</a:t>
            </a:r>
          </a:p>
          <a:p>
            <a:pPr algn="l"/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      charge = 0.02*cost;</a:t>
            </a:r>
          </a:p>
          <a:p>
            <a:pPr algn="l"/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      }</a:t>
            </a: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228600" y="3124200"/>
            <a:ext cx="7256463" cy="4857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if  (</a:t>
            </a:r>
            <a:r>
              <a:rPr lang="en-US" sz="2400" b="1" i="1">
                <a:solidFill>
                  <a:schemeClr val="hlink"/>
                </a:solidFill>
                <a:latin typeface="Times New Roman" pitchFamily="18" charset="0"/>
              </a:rPr>
              <a:t>Age &lt; 0)  cout &lt;&lt; “Error.  Age cannot be negative.”;</a:t>
            </a:r>
          </a:p>
        </p:txBody>
      </p:sp>
      <p:sp>
        <p:nvSpPr>
          <p:cNvPr id="26629" name="Text Box 9"/>
          <p:cNvSpPr txBox="1">
            <a:spLocks noChangeArrowheads="1"/>
          </p:cNvSpPr>
          <p:nvPr/>
        </p:nvSpPr>
        <p:spPr bwMode="auto">
          <a:xfrm>
            <a:off x="5181600" y="3581400"/>
            <a:ext cx="39624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sz="2400" b="1" u="sng">
                <a:latin typeface="Times New Roman" pitchFamily="18" charset="0"/>
              </a:rPr>
              <a:t>Note</a:t>
            </a:r>
            <a:r>
              <a:rPr lang="en-US" sz="2400">
                <a:latin typeface="Times New Roman" pitchFamily="18" charset="0"/>
              </a:rPr>
              <a:t>:  Braces are only needed for 2 or more statements.</a:t>
            </a:r>
          </a:p>
        </p:txBody>
      </p:sp>
      <p:sp>
        <p:nvSpPr>
          <p:cNvPr id="26630" name="Text Box 5"/>
          <p:cNvSpPr txBox="1">
            <a:spLocks noChangeArrowheads="1"/>
          </p:cNvSpPr>
          <p:nvPr/>
        </p:nvSpPr>
        <p:spPr bwMode="auto">
          <a:xfrm>
            <a:off x="304800" y="4724400"/>
            <a:ext cx="5319713" cy="19462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if  (</a:t>
            </a:r>
            <a:r>
              <a:rPr lang="en-US" sz="2400" b="1" i="1">
                <a:solidFill>
                  <a:schemeClr val="hlink"/>
                </a:solidFill>
                <a:latin typeface="Times New Roman" pitchFamily="18" charset="0"/>
              </a:rPr>
              <a:t>Angle = = 90)</a:t>
            </a:r>
          </a:p>
          <a:p>
            <a:pPr algn="l"/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     {</a:t>
            </a:r>
          </a:p>
          <a:p>
            <a:pPr algn="l"/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      cout &lt;&lt; “Right triangle”;</a:t>
            </a:r>
          </a:p>
          <a:p>
            <a:pPr algn="l"/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      H = pow(pow(A,2)+pow(B,2),1.0/2);</a:t>
            </a:r>
          </a:p>
          <a:p>
            <a:pPr algn="l"/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      }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772400" cy="635000"/>
          </a:xfrm>
        </p:spPr>
        <p:txBody>
          <a:bodyPr/>
          <a:lstStyle/>
          <a:p>
            <a:pPr algn="l" eaLnBrk="1" hangingPunct="1"/>
            <a:r>
              <a:rPr lang="en-US" sz="28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switch Control Structure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35000"/>
            <a:ext cx="9144000" cy="5413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/>
              <a:t>Form: </a:t>
            </a:r>
          </a:p>
        </p:txBody>
      </p:sp>
      <p:sp>
        <p:nvSpPr>
          <p:cNvPr id="50180" name="Text Box 5"/>
          <p:cNvSpPr txBox="1">
            <a:spLocks noChangeArrowheads="1"/>
          </p:cNvSpPr>
          <p:nvPr/>
        </p:nvSpPr>
        <p:spPr bwMode="auto">
          <a:xfrm>
            <a:off x="400050" y="1176338"/>
            <a:ext cx="3338513" cy="52625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switch (expression)</a:t>
            </a:r>
          </a:p>
          <a:p>
            <a:pPr algn="l"/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          {case  constant1:</a:t>
            </a:r>
          </a:p>
          <a:p>
            <a:pPr algn="l"/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                  statement1a;</a:t>
            </a:r>
          </a:p>
          <a:p>
            <a:pPr algn="l"/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                  statement1b;</a:t>
            </a:r>
          </a:p>
          <a:p>
            <a:pPr algn="l"/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	       break;</a:t>
            </a:r>
          </a:p>
          <a:p>
            <a:pPr algn="l"/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                  …</a:t>
            </a:r>
          </a:p>
          <a:p>
            <a:pPr algn="l"/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            case  constant2:</a:t>
            </a:r>
          </a:p>
          <a:p>
            <a:pPr algn="l"/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                  statement2a;</a:t>
            </a:r>
          </a:p>
          <a:p>
            <a:pPr algn="l"/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                  statement2b;</a:t>
            </a:r>
          </a:p>
          <a:p>
            <a:pPr algn="l"/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                  …</a:t>
            </a:r>
          </a:p>
          <a:p>
            <a:pPr algn="l"/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                  …</a:t>
            </a:r>
          </a:p>
          <a:p>
            <a:pPr algn="l"/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            default:</a:t>
            </a:r>
          </a:p>
          <a:p>
            <a:pPr algn="l"/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                 statements;</a:t>
            </a:r>
          </a:p>
          <a:p>
            <a:pPr algn="l"/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          }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rot="10800000" flipV="1">
            <a:off x="3654425" y="1770063"/>
            <a:ext cx="1360488" cy="158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82" name="TextBox 14"/>
          <p:cNvSpPr txBox="1">
            <a:spLocks noChangeArrowheads="1"/>
          </p:cNvSpPr>
          <p:nvPr/>
        </p:nvSpPr>
        <p:spPr bwMode="auto">
          <a:xfrm>
            <a:off x="5014913" y="958850"/>
            <a:ext cx="4129087" cy="120015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Control jumps to this point if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expression = constant1</a:t>
            </a:r>
          </a:p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(must be an integer).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rot="10800000" flipV="1">
            <a:off x="3654425" y="5427663"/>
            <a:ext cx="1360488" cy="142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84" name="TextBox 16"/>
          <p:cNvSpPr txBox="1">
            <a:spLocks noChangeArrowheads="1"/>
          </p:cNvSpPr>
          <p:nvPr/>
        </p:nvSpPr>
        <p:spPr bwMode="auto">
          <a:xfrm>
            <a:off x="5014913" y="5213350"/>
            <a:ext cx="4129087" cy="157003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If expression was not equal to any of the constants listed, control jumps to this point (default section optional).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10800000" flipV="1">
            <a:off x="3654425" y="2924175"/>
            <a:ext cx="1360488" cy="142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86" name="TextBox 18"/>
          <p:cNvSpPr txBox="1">
            <a:spLocks noChangeArrowheads="1"/>
          </p:cNvSpPr>
          <p:nvPr/>
        </p:nvSpPr>
        <p:spPr bwMode="auto">
          <a:xfrm>
            <a:off x="5014913" y="2473325"/>
            <a:ext cx="4129087" cy="23082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Case sections often end with a 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break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statement.  Break transfers control to the end of the structure (closing brace).  If break is omitted, next case is executed also!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ChangeArrowheads="1"/>
          </p:cNvSpPr>
          <p:nvPr/>
        </p:nvSpPr>
        <p:spPr bwMode="auto">
          <a:xfrm>
            <a:off x="1655763" y="1752600"/>
            <a:ext cx="2133600" cy="3962400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l"/>
            <a:endParaRPr lang="en-US" sz="2400">
              <a:latin typeface="Times New Roman" pitchFamily="18" charset="0"/>
            </a:endParaRPr>
          </a:p>
        </p:txBody>
      </p:sp>
      <p:sp>
        <p:nvSpPr>
          <p:cNvPr id="51203" name="TextBox 5"/>
          <p:cNvSpPr txBox="1">
            <a:spLocks noChangeArrowheads="1"/>
          </p:cNvSpPr>
          <p:nvPr/>
        </p:nvSpPr>
        <p:spPr bwMode="auto">
          <a:xfrm>
            <a:off x="5135563" y="0"/>
            <a:ext cx="40084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Example 1:  Switch structure</a:t>
            </a:r>
          </a:p>
        </p:txBody>
      </p:sp>
      <p:grpSp>
        <p:nvGrpSpPr>
          <p:cNvPr id="51204" name="Group 9"/>
          <p:cNvGrpSpPr>
            <a:grpSpLocks/>
          </p:cNvGrpSpPr>
          <p:nvPr/>
        </p:nvGrpSpPr>
        <p:grpSpPr bwMode="auto">
          <a:xfrm>
            <a:off x="0" y="0"/>
            <a:ext cx="8955088" cy="6858000"/>
            <a:chOff x="0" y="0"/>
            <a:chExt cx="8955314" cy="6858000"/>
          </a:xfrm>
        </p:grpSpPr>
        <p:pic>
          <p:nvPicPr>
            <p:cNvPr id="51205" name="Picture 7"/>
            <p:cNvPicPr>
              <a:picLocks noChangeAspect="1" noChangeArrowheads="1"/>
            </p:cNvPicPr>
            <p:nvPr/>
          </p:nvPicPr>
          <p:blipFill>
            <a:blip r:embed="rId2"/>
            <a:srcRect l="21577" t="20187" r="28275" b="17892"/>
            <a:stretch>
              <a:fillRect/>
            </a:stretch>
          </p:blipFill>
          <p:spPr bwMode="auto">
            <a:xfrm>
              <a:off x="0" y="0"/>
              <a:ext cx="5297714" cy="490582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51206" name="Picture 6"/>
            <p:cNvPicPr>
              <a:picLocks noChangeAspect="1" noChangeArrowheads="1"/>
            </p:cNvPicPr>
            <p:nvPr/>
          </p:nvPicPr>
          <p:blipFill>
            <a:blip r:embed="rId3"/>
            <a:srcRect r="49316" b="60933"/>
            <a:stretch>
              <a:fillRect/>
            </a:stretch>
          </p:blipFill>
          <p:spPr bwMode="auto">
            <a:xfrm>
              <a:off x="4351930" y="1676176"/>
              <a:ext cx="4603384" cy="17927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51207" name="Picture 8"/>
            <p:cNvPicPr>
              <a:picLocks noChangeAspect="1" noChangeArrowheads="1"/>
            </p:cNvPicPr>
            <p:nvPr/>
          </p:nvPicPr>
          <p:blipFill>
            <a:blip r:embed="rId4"/>
            <a:srcRect l="21428" t="57491" r="26935" b="15526"/>
            <a:stretch>
              <a:fillRect/>
            </a:stretch>
          </p:blipFill>
          <p:spPr bwMode="auto">
            <a:xfrm>
              <a:off x="0" y="4884057"/>
              <a:ext cx="5036457" cy="19739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6" name="Group 23"/>
          <p:cNvGrpSpPr>
            <a:grpSpLocks/>
          </p:cNvGrpSpPr>
          <p:nvPr/>
        </p:nvGrpSpPr>
        <p:grpSpPr bwMode="auto">
          <a:xfrm>
            <a:off x="0" y="0"/>
            <a:ext cx="9166225" cy="6858000"/>
            <a:chOff x="0" y="0"/>
            <a:chExt cx="9166004" cy="6858000"/>
          </a:xfrm>
        </p:grpSpPr>
        <p:sp>
          <p:nvSpPr>
            <p:cNvPr id="52227" name="Rectangle 6"/>
            <p:cNvSpPr>
              <a:spLocks noChangeArrowheads="1"/>
            </p:cNvSpPr>
            <p:nvPr/>
          </p:nvSpPr>
          <p:spPr bwMode="auto">
            <a:xfrm>
              <a:off x="1655763" y="1752600"/>
              <a:ext cx="2133600" cy="3962400"/>
            </a:xfrm>
            <a:prstGeom prst="rect">
              <a:avLst/>
            </a:prstGeom>
            <a:noFill/>
            <a:ln w="381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l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2228" name="TextBox 5"/>
            <p:cNvSpPr txBox="1">
              <a:spLocks noChangeArrowheads="1"/>
            </p:cNvSpPr>
            <p:nvPr/>
          </p:nvSpPr>
          <p:spPr bwMode="auto">
            <a:xfrm>
              <a:off x="5135339" y="0"/>
              <a:ext cx="400866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u="sng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Example 2:  Switch structure</a:t>
              </a:r>
            </a:p>
          </p:txBody>
        </p:sp>
        <p:pic>
          <p:nvPicPr>
            <p:cNvPr id="52229" name="Picture 2"/>
            <p:cNvPicPr>
              <a:picLocks noChangeAspect="1" noChangeArrowheads="1"/>
            </p:cNvPicPr>
            <p:nvPr/>
          </p:nvPicPr>
          <p:blipFill>
            <a:blip r:embed="rId2"/>
            <a:srcRect l="21280" t="22025" r="28423" b="15475"/>
            <a:stretch>
              <a:fillRect/>
            </a:stretch>
          </p:blipFill>
          <p:spPr bwMode="auto">
            <a:xfrm>
              <a:off x="0" y="0"/>
              <a:ext cx="5152573" cy="480195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52230" name="Picture 3"/>
            <p:cNvPicPr>
              <a:picLocks noChangeAspect="1" noChangeArrowheads="1"/>
            </p:cNvPicPr>
            <p:nvPr/>
          </p:nvPicPr>
          <p:blipFill>
            <a:blip r:embed="rId3"/>
            <a:srcRect l="21280" t="57491" r="25298" b="15129"/>
            <a:stretch>
              <a:fillRect/>
            </a:stretch>
          </p:blipFill>
          <p:spPr bwMode="auto">
            <a:xfrm>
              <a:off x="0" y="4760686"/>
              <a:ext cx="5456054" cy="209731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pic>
          <p:nvPicPr>
            <p:cNvPr id="52231" name="Picture 5"/>
            <p:cNvPicPr>
              <a:picLocks noChangeAspect="1" noChangeArrowheads="1"/>
            </p:cNvPicPr>
            <p:nvPr/>
          </p:nvPicPr>
          <p:blipFill>
            <a:blip r:embed="rId4"/>
            <a:srcRect r="57744" b="60031"/>
            <a:stretch>
              <a:fillRect/>
            </a:stretch>
          </p:blipFill>
          <p:spPr bwMode="auto">
            <a:xfrm>
              <a:off x="5319259" y="3841523"/>
              <a:ext cx="3846745" cy="18383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sp>
          <p:nvSpPr>
            <p:cNvPr id="12" name="Flowchart: Alternate Process 11"/>
            <p:cNvSpPr/>
            <p:nvPr/>
          </p:nvSpPr>
          <p:spPr>
            <a:xfrm>
              <a:off x="304793" y="1044575"/>
              <a:ext cx="1146147" cy="188913"/>
            </a:xfrm>
            <a:prstGeom prst="flowChartAlternateProcess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lowchart: Alternate Process 12"/>
            <p:cNvSpPr/>
            <p:nvPr/>
          </p:nvSpPr>
          <p:spPr>
            <a:xfrm>
              <a:off x="892153" y="2751138"/>
              <a:ext cx="1676360" cy="195262"/>
            </a:xfrm>
            <a:prstGeom prst="flowChartAlternateProcess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15" name="Straight Arrow Connector 14"/>
            <p:cNvCxnSpPr>
              <a:endCxn id="12" idx="3"/>
            </p:cNvCxnSpPr>
            <p:nvPr/>
          </p:nvCxnSpPr>
          <p:spPr>
            <a:xfrm rot="10800000" flipV="1">
              <a:off x="1450940" y="1109663"/>
              <a:ext cx="4109939" cy="3016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235" name="TextBox 17"/>
            <p:cNvSpPr txBox="1">
              <a:spLocks noChangeArrowheads="1"/>
            </p:cNvSpPr>
            <p:nvPr/>
          </p:nvSpPr>
          <p:spPr bwMode="auto">
            <a:xfrm>
              <a:off x="5561351" y="769257"/>
              <a:ext cx="3582649" cy="1200329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Recall that characters are treated as integers (ASCII value)</a:t>
              </a: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rot="10800000" flipV="1">
              <a:off x="2568513" y="2751138"/>
              <a:ext cx="2992366" cy="3016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237" name="TextBox 22"/>
            <p:cNvSpPr txBox="1">
              <a:spLocks noChangeArrowheads="1"/>
            </p:cNvSpPr>
            <p:nvPr/>
          </p:nvSpPr>
          <p:spPr bwMode="auto">
            <a:xfrm>
              <a:off x="5583355" y="2346235"/>
              <a:ext cx="3582649" cy="830997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Allow for both upper and lower case inputs</a:t>
              </a:r>
            </a:p>
          </p:txBody>
        </p:sp>
      </p:grp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772400" cy="609600"/>
          </a:xfrm>
        </p:spPr>
        <p:txBody>
          <a:bodyPr/>
          <a:lstStyle/>
          <a:p>
            <a:pPr algn="l" eaLnBrk="1" hangingPunct="1"/>
            <a:r>
              <a:rPr lang="en-US" sz="28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Class Examples – Switch structures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09600"/>
            <a:ext cx="9144000" cy="2706093"/>
          </a:xfrm>
        </p:spPr>
        <p:txBody>
          <a:bodyPr/>
          <a:lstStyle/>
          <a:p>
            <a:pPr eaLnBrk="1" hangingPunct="1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Try one or more examples in class if time allows</a:t>
            </a:r>
          </a:p>
          <a:p>
            <a:pPr marL="457200" indent="-457200" eaLnBrk="1" hangingPunct="1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A)  Create a simple menu to convert a distance in feet to:</a:t>
            </a:r>
          </a:p>
          <a:p>
            <a:pPr marL="857250" lvl="1" indent="-457200" eaLnBrk="1" hangingPunct="1">
              <a:buAutoNum type="arabicParenR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inches</a:t>
            </a:r>
          </a:p>
          <a:p>
            <a:pPr marL="857250" lvl="1" indent="-457200" eaLnBrk="1" hangingPunct="1">
              <a:buAutoNum type="arabicParenR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centimeters</a:t>
            </a:r>
          </a:p>
          <a:p>
            <a:pPr marL="857250" lvl="1" indent="-457200" eaLnBrk="1" hangingPunct="1">
              <a:buAutoNum type="arabicParenR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meters</a:t>
            </a:r>
          </a:p>
          <a:p>
            <a:pPr marL="857250" lvl="1" indent="-457200" eaLnBrk="1" hangingPunct="1">
              <a:buAutoNum type="arabicParenR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miles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52104" y="4738254"/>
          <a:ext cx="3463636" cy="1584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1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1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Quantity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Unit Cost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0-24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$1.50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25-99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$1.25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 or more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$1.10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3455720"/>
            <a:ext cx="9144000" cy="1282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3550" marR="0" lvl="0" indent="-4635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>
                <a:tab pos="463550" algn="l"/>
              </a:tabLs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B)	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Calculate the cost to order a certain quantity of items.  </a:t>
            </a:r>
            <a:r>
              <a:rPr kumimoji="0" lang="en-US" sz="24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Hint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 Use integer division within the switch statement to reduce the number of cases..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772400" cy="533400"/>
          </a:xfrm>
        </p:spPr>
        <p:txBody>
          <a:bodyPr/>
          <a:lstStyle/>
          <a:p>
            <a:pPr algn="l" eaLnBrk="1" hangingPunct="1"/>
            <a:r>
              <a:rPr lang="en-US" sz="2800" b="1" u="sng">
                <a:solidFill>
                  <a:schemeClr val="hlink"/>
                </a:solidFill>
                <a:latin typeface="Times New Roman" pitchFamily="18" charset="0"/>
              </a:rPr>
              <a:t>Relational Expressions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09600"/>
            <a:ext cx="9144000" cy="3124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Times New Roman" pitchFamily="18" charset="0"/>
              </a:rPr>
              <a:t>Type of logical expression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>
                <a:latin typeface="Times New Roman" pitchFamily="18" charset="0"/>
              </a:rPr>
              <a:t>Produces result of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</a:rPr>
              <a:t>true</a:t>
            </a:r>
            <a:r>
              <a:rPr lang="en-US" sz="2400" dirty="0">
                <a:latin typeface="Times New Roman" pitchFamily="18" charset="0"/>
              </a:rPr>
              <a:t> or 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</a:rPr>
              <a:t>false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Times New Roman" pitchFamily="18" charset="0"/>
              </a:rPr>
              <a:t>Compares values of two arithmetic expressions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u="sng" dirty="0">
                <a:latin typeface="Times New Roman" pitchFamily="18" charset="0"/>
              </a:rPr>
              <a:t>Form</a:t>
            </a:r>
            <a:r>
              <a:rPr lang="en-US" sz="2400" dirty="0">
                <a:latin typeface="Times New Roman" pitchFamily="18" charset="0"/>
              </a:rPr>
              <a:t>:  </a:t>
            </a:r>
            <a:r>
              <a:rPr lang="en-US" sz="2400" b="1" dirty="0" err="1">
                <a:solidFill>
                  <a:schemeClr val="hlink"/>
                </a:solidFill>
                <a:latin typeface="Times New Roman" pitchFamily="18" charset="0"/>
              </a:rPr>
              <a:t>left_operand</a:t>
            </a:r>
            <a:r>
              <a:rPr lang="en-US" sz="2400" b="1" dirty="0">
                <a:solidFill>
                  <a:schemeClr val="hlink"/>
                </a:solidFill>
                <a:latin typeface="Times New Roman" pitchFamily="18" charset="0"/>
              </a:rPr>
              <a:t>  </a:t>
            </a:r>
            <a:r>
              <a:rPr lang="en-US" sz="2400" b="1" i="1" dirty="0" err="1">
                <a:solidFill>
                  <a:schemeClr val="hlink"/>
                </a:solidFill>
                <a:latin typeface="Times New Roman" pitchFamily="18" charset="0"/>
              </a:rPr>
              <a:t>relational_operator</a:t>
            </a:r>
            <a:r>
              <a:rPr lang="en-US" sz="2400" b="1" dirty="0">
                <a:solidFill>
                  <a:schemeClr val="hlink"/>
                </a:solidFill>
                <a:latin typeface="Times New Roman" pitchFamily="18" charset="0"/>
              </a:rPr>
              <a:t>   </a:t>
            </a:r>
            <a:r>
              <a:rPr lang="en-US" sz="2400" b="1" dirty="0" err="1">
                <a:solidFill>
                  <a:schemeClr val="hlink"/>
                </a:solidFill>
                <a:latin typeface="Times New Roman" pitchFamily="18" charset="0"/>
              </a:rPr>
              <a:t>right_operand</a:t>
            </a:r>
            <a:endParaRPr lang="en-US" sz="2400" b="1" dirty="0">
              <a:solidFill>
                <a:schemeClr val="hlink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u="sng" dirty="0">
                <a:latin typeface="Times New Roman" pitchFamily="18" charset="0"/>
              </a:rPr>
              <a:t>Example:</a:t>
            </a:r>
            <a:r>
              <a:rPr lang="en-US" sz="2400" b="1" dirty="0">
                <a:solidFill>
                  <a:schemeClr val="hlink"/>
                </a:solidFill>
                <a:latin typeface="Times New Roman" pitchFamily="18" charset="0"/>
              </a:rPr>
              <a:t>  if (x + y &lt; 6 - z)</a:t>
            </a:r>
          </a:p>
          <a:p>
            <a:pPr eaLnBrk="1" hangingPunct="1">
              <a:lnSpc>
                <a:spcPct val="80000"/>
              </a:lnSpc>
            </a:pPr>
            <a:endParaRPr lang="en-US" sz="2400" dirty="0">
              <a:latin typeface="Times New Roman" pitchFamily="18" charset="0"/>
            </a:endParaRPr>
          </a:p>
        </p:txBody>
      </p:sp>
      <p:graphicFrame>
        <p:nvGraphicFramePr>
          <p:cNvPr id="26663" name="Group 39"/>
          <p:cNvGraphicFramePr>
            <a:graphicFrameLocks noGrp="1"/>
          </p:cNvGraphicFramePr>
          <p:nvPr/>
        </p:nvGraphicFramePr>
        <p:xfrm>
          <a:off x="331788" y="2573338"/>
          <a:ext cx="8597152" cy="4054795"/>
        </p:xfrm>
        <a:graphic>
          <a:graphicData uri="http://schemas.openxmlformats.org/drawingml/2006/table">
            <a:tbl>
              <a:tblPr/>
              <a:tblGrid>
                <a:gridCol w="2644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4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8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Relational Operator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Example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= 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Equal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Row ==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!=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Not equal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Time != 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Greater than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Max_Value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&gt; 12.5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&gt;=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Greater than or equal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Age &gt;= 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Less than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 - B &lt; 0.001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&lt;=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Less than or equal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pow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(b,2) &lt;= 4*a*c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902"/>
            <a:ext cx="9144000" cy="2509729"/>
          </a:xfrm>
        </p:spPr>
        <p:txBody>
          <a:bodyPr anchor="t" anchorCtr="0"/>
          <a:lstStyle/>
          <a:p>
            <a:pPr algn="l" eaLnBrk="1" hangingPunct="1"/>
            <a:r>
              <a:rPr lang="en-US" sz="2800" b="1" u="sng" dirty="0">
                <a:solidFill>
                  <a:schemeClr val="hlink"/>
                </a:solidFill>
                <a:latin typeface="Times New Roman" pitchFamily="18" charset="0"/>
              </a:rPr>
              <a:t>Examples:  Relational Expressions</a:t>
            </a:r>
            <a:br>
              <a:rPr lang="en-US" sz="2800" b="1" u="sng" dirty="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For each case below, assume that: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b="1" i="1" dirty="0">
                <a:solidFill>
                  <a:schemeClr val="hlink"/>
                </a:solidFill>
                <a:latin typeface="Times New Roman" pitchFamily="18" charset="0"/>
              </a:rPr>
              <a:t>	</a:t>
            </a:r>
            <a:r>
              <a:rPr lang="en-US" sz="2400" b="1" i="1" dirty="0" err="1" smtClean="0">
                <a:solidFill>
                  <a:schemeClr val="hlink"/>
                </a:solidFill>
                <a:latin typeface="Times New Roman" pitchFamily="18" charset="0"/>
              </a:rPr>
              <a:t>int</a:t>
            </a:r>
            <a:r>
              <a:rPr lang="en-US" sz="2400" b="1" i="1" dirty="0" smtClean="0">
                <a:solidFill>
                  <a:schemeClr val="hlink"/>
                </a:solidFill>
                <a:latin typeface="Times New Roman" pitchFamily="18" charset="0"/>
              </a:rPr>
              <a:t> A </a:t>
            </a:r>
            <a:r>
              <a:rPr lang="en-US" sz="2400" b="1" i="1" dirty="0">
                <a:solidFill>
                  <a:schemeClr val="hlink"/>
                </a:solidFill>
                <a:latin typeface="Times New Roman" pitchFamily="18" charset="0"/>
              </a:rPr>
              <a:t>= -1, B = 3, C = 0, </a:t>
            </a:r>
            <a:r>
              <a:rPr lang="en-US" sz="2400" b="1" i="1" dirty="0" smtClean="0">
                <a:solidFill>
                  <a:schemeClr val="hlink"/>
                </a:solidFill>
                <a:latin typeface="Times New Roman" pitchFamily="18" charset="0"/>
              </a:rPr>
              <a:t>D </a:t>
            </a:r>
            <a:r>
              <a:rPr lang="en-US" sz="2400" b="1" i="1" dirty="0">
                <a:solidFill>
                  <a:schemeClr val="hlink"/>
                </a:solidFill>
                <a:latin typeface="Times New Roman" pitchFamily="18" charset="0"/>
              </a:rPr>
              <a:t>= 4</a:t>
            </a:r>
            <a:r>
              <a:rPr lang="en-US" sz="2400" b="1" i="1" dirty="0" smtClean="0">
                <a:solidFill>
                  <a:schemeClr val="hlink"/>
                </a:solidFill>
                <a:latin typeface="Times New Roman" pitchFamily="18" charset="0"/>
              </a:rPr>
              <a:t>;</a:t>
            </a:r>
            <a:br>
              <a:rPr lang="en-US" sz="2400" b="1" i="1" dirty="0" smtClean="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en-US" sz="2400" b="1" i="1" dirty="0">
                <a:solidFill>
                  <a:schemeClr val="hlink"/>
                </a:solidFill>
                <a:latin typeface="Times New Roman" pitchFamily="18" charset="0"/>
              </a:rPr>
              <a:t>	</a:t>
            </a:r>
            <a:r>
              <a:rPr lang="en-US" sz="2400" b="1" i="1" dirty="0" smtClean="0">
                <a:solidFill>
                  <a:schemeClr val="hlink"/>
                </a:solidFill>
                <a:latin typeface="Times New Roman" pitchFamily="18" charset="0"/>
              </a:rPr>
              <a:t>double E = 3, F = 4;</a:t>
            </a:r>
            <a:r>
              <a:rPr lang="en-US" sz="2400" b="1" i="1" dirty="0">
                <a:solidFill>
                  <a:schemeClr val="hlink"/>
                </a:solidFill>
                <a:latin typeface="Times New Roman" pitchFamily="18" charset="0"/>
              </a:rPr>
              <a:t/>
            </a:r>
            <a:br>
              <a:rPr lang="en-US" sz="2400" b="1" i="1" dirty="0">
                <a:solidFill>
                  <a:schemeClr val="hlink"/>
                </a:solidFill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Arithmetic operations are evaluated before logical operations (more on this later)</a:t>
            </a:r>
            <a:br>
              <a:rPr lang="en-US" sz="2400" dirty="0">
                <a:latin typeface="Times New Roman" pitchFamily="18" charset="0"/>
              </a:rPr>
            </a:br>
            <a:endParaRPr lang="en-US" sz="2800" u="sng" dirty="0">
              <a:latin typeface="Times New Roman" pitchFamily="18" charset="0"/>
            </a:endParaRPr>
          </a:p>
        </p:txBody>
      </p:sp>
      <p:graphicFrame>
        <p:nvGraphicFramePr>
          <p:cNvPr id="26663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57074"/>
              </p:ext>
            </p:extLst>
          </p:nvPr>
        </p:nvGraphicFramePr>
        <p:xfrm>
          <a:off x="594181" y="2525631"/>
          <a:ext cx="7245805" cy="4148141"/>
        </p:xfrm>
        <a:graphic>
          <a:graphicData uri="http://schemas.openxmlformats.org/drawingml/2006/table">
            <a:tbl>
              <a:tblPr/>
              <a:tblGrid>
                <a:gridCol w="39778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7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Relational Expressions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true or false?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( B – D &lt; A)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(A - B == C - D)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(B – D – A &lt;= 0)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(pow(B,2) &gt; B*D-2*A)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(1/D &gt;= 1/B)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2608704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(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1/F 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&gt;=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1/E)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(A != -1)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6069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772400" cy="533400"/>
          </a:xfrm>
        </p:spPr>
        <p:txBody>
          <a:bodyPr/>
          <a:lstStyle/>
          <a:p>
            <a:pPr algn="l" eaLnBrk="1" hangingPunct="1"/>
            <a:r>
              <a:rPr lang="en-US" sz="2800" b="1" u="sng" dirty="0">
                <a:solidFill>
                  <a:schemeClr val="hlink"/>
                </a:solidFill>
                <a:latin typeface="Times New Roman" pitchFamily="18" charset="0"/>
              </a:rPr>
              <a:t>The </a:t>
            </a:r>
            <a:r>
              <a:rPr lang="en-US" sz="2800" b="1" i="1" u="sng" dirty="0" err="1">
                <a:solidFill>
                  <a:srgbClr val="FF0000"/>
                </a:solidFill>
                <a:latin typeface="Times New Roman" pitchFamily="18" charset="0"/>
              </a:rPr>
              <a:t>bool</a:t>
            </a:r>
            <a:r>
              <a:rPr lang="en-US" sz="2800" b="1" u="sng" dirty="0">
                <a:solidFill>
                  <a:schemeClr val="hlink"/>
                </a:solidFill>
                <a:latin typeface="Times New Roman" pitchFamily="18" charset="0"/>
              </a:rPr>
              <a:t> data type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09601"/>
            <a:ext cx="9144000" cy="367615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Times New Roman" pitchFamily="18" charset="0"/>
              </a:rPr>
              <a:t>So far we have used the data types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</a:rPr>
              <a:t>int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</a:rPr>
              <a:t>, float, short, double, char</a:t>
            </a:r>
            <a:r>
              <a:rPr lang="en-US" sz="2400" dirty="0">
                <a:latin typeface="Times New Roman" pitchFamily="18" charset="0"/>
              </a:rPr>
              <a:t>, etc.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Times New Roman" pitchFamily="18" charset="0"/>
              </a:rPr>
              <a:t>The </a:t>
            </a:r>
            <a:r>
              <a:rPr lang="en-US" sz="2400" b="1" i="1" u="sng" dirty="0" err="1">
                <a:solidFill>
                  <a:srgbClr val="FF0000"/>
                </a:solidFill>
                <a:latin typeface="Times New Roman" pitchFamily="18" charset="0"/>
              </a:rPr>
              <a:t>bool</a:t>
            </a:r>
            <a:r>
              <a:rPr lang="en-US" sz="2400" dirty="0">
                <a:latin typeface="Times New Roman" pitchFamily="18" charset="0"/>
              </a:rPr>
              <a:t> data type is often used with relational expressions.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Times New Roman" pitchFamily="18" charset="0"/>
              </a:rPr>
              <a:t>Variables of type </a:t>
            </a:r>
            <a:r>
              <a:rPr lang="en-US" sz="2400" b="1" i="1" u="sng" dirty="0" err="1">
                <a:solidFill>
                  <a:srgbClr val="FF0000"/>
                </a:solidFill>
                <a:latin typeface="Times New Roman" pitchFamily="18" charset="0"/>
              </a:rPr>
              <a:t>bool</a:t>
            </a:r>
            <a:r>
              <a:rPr lang="en-US" sz="2400" dirty="0">
                <a:latin typeface="Times New Roman" pitchFamily="18" charset="0"/>
              </a:rPr>
              <a:t> can be either </a:t>
            </a:r>
            <a:r>
              <a:rPr lang="en-US" sz="2400" b="1" i="1" u="sng" dirty="0">
                <a:solidFill>
                  <a:srgbClr val="FF0000"/>
                </a:solidFill>
                <a:latin typeface="Times New Roman" pitchFamily="18" charset="0"/>
              </a:rPr>
              <a:t>true</a:t>
            </a:r>
            <a:r>
              <a:rPr lang="en-US" sz="2400" dirty="0">
                <a:latin typeface="Times New Roman" pitchFamily="18" charset="0"/>
              </a:rPr>
              <a:t> or </a:t>
            </a:r>
            <a:r>
              <a:rPr lang="en-US" sz="2400" b="1" i="1" u="sng" dirty="0">
                <a:solidFill>
                  <a:srgbClr val="FF0000"/>
                </a:solidFill>
                <a:latin typeface="Times New Roman" pitchFamily="18" charset="0"/>
              </a:rPr>
              <a:t>false</a:t>
            </a:r>
            <a:r>
              <a:rPr lang="en-US" sz="2400" dirty="0">
                <a:latin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Times New Roman" pitchFamily="18" charset="0"/>
              </a:rPr>
              <a:t>Example:</a:t>
            </a:r>
          </a:p>
          <a:p>
            <a:pPr marL="800100" lvl="2" indent="0" eaLnBrk="1" hangingPunct="1">
              <a:lnSpc>
                <a:spcPct val="80000"/>
              </a:lnSpc>
              <a:buNone/>
            </a:pPr>
            <a:r>
              <a:rPr lang="en-US" b="1" dirty="0" err="1">
                <a:solidFill>
                  <a:srgbClr val="0000FF"/>
                </a:solidFill>
                <a:latin typeface="Times New Roman" pitchFamily="18" charset="0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 j = 2;</a:t>
            </a:r>
          </a:p>
          <a:p>
            <a:pPr marL="800100" lvl="2" indent="0" eaLnBrk="1" hangingPunct="1">
              <a:lnSpc>
                <a:spcPct val="80000"/>
              </a:lnSpc>
              <a:buNone/>
            </a:pPr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double x = 3.75;</a:t>
            </a:r>
          </a:p>
          <a:p>
            <a:pPr marL="800100" lvl="2" indent="0" eaLnBrk="1" hangingPunct="1">
              <a:lnSpc>
                <a:spcPct val="80000"/>
              </a:lnSpc>
              <a:buNone/>
            </a:pP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</a:rPr>
              <a:t>bool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</a:rPr>
              <a:t> Result1 = true, Result2 = false ;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Times New Roman" pitchFamily="18" charset="0"/>
              </a:rPr>
              <a:t>C++ uses 1 to represent true and 0 to represent false. 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Times New Roman" pitchFamily="18" charset="0"/>
              </a:rPr>
              <a:t>If you display a </a:t>
            </a:r>
            <a:r>
              <a:rPr lang="en-US" sz="2400" dirty="0" err="1">
                <a:latin typeface="Times New Roman" pitchFamily="18" charset="0"/>
              </a:rPr>
              <a:t>bool</a:t>
            </a:r>
            <a:r>
              <a:rPr lang="en-US" sz="2400" dirty="0">
                <a:latin typeface="Times New Roman" pitchFamily="18" charset="0"/>
              </a:rPr>
              <a:t> variable, 0 or 1 will be displayed.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u="sng" dirty="0">
                <a:latin typeface="Times New Roman" pitchFamily="18" charset="0"/>
              </a:rPr>
              <a:t>Example</a:t>
            </a:r>
            <a:r>
              <a:rPr lang="en-US" sz="2400" dirty="0">
                <a:latin typeface="Times New Roman" pitchFamily="18" charset="0"/>
              </a:rPr>
              <a:t>:  Discuss the results below.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582"/>
          <a:stretch/>
        </p:blipFill>
        <p:spPr bwMode="auto">
          <a:xfrm>
            <a:off x="5750315" y="4862222"/>
            <a:ext cx="3393685" cy="1785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11"/>
          <a:stretch/>
        </p:blipFill>
        <p:spPr bwMode="auto">
          <a:xfrm>
            <a:off x="45218" y="4651513"/>
            <a:ext cx="5643319" cy="2206487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7579886" y="3088861"/>
            <a:ext cx="1446230" cy="954107"/>
          </a:xfrm>
          <a:prstGeom prst="rect">
            <a:avLst/>
          </a:prstGeom>
          <a:ln w="28575">
            <a:solidFill>
              <a:srgbClr val="0000FF"/>
            </a:solidFill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true = 1</a:t>
            </a:r>
          </a:p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false = 0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772400" cy="533400"/>
          </a:xfrm>
        </p:spPr>
        <p:txBody>
          <a:bodyPr/>
          <a:lstStyle/>
          <a:p>
            <a:pPr algn="l" eaLnBrk="1" hangingPunct="1"/>
            <a:r>
              <a:rPr lang="en-US" sz="2800" b="1" u="sng" dirty="0">
                <a:solidFill>
                  <a:schemeClr val="hlink"/>
                </a:solidFill>
                <a:latin typeface="Times New Roman" pitchFamily="18" charset="0"/>
              </a:rPr>
              <a:t>The </a:t>
            </a:r>
            <a:r>
              <a:rPr lang="en-US" sz="2800" b="1" i="1" u="sng" dirty="0" err="1">
                <a:solidFill>
                  <a:srgbClr val="FF0000"/>
                </a:solidFill>
                <a:latin typeface="Times New Roman" pitchFamily="18" charset="0"/>
              </a:rPr>
              <a:t>bool</a:t>
            </a:r>
            <a:r>
              <a:rPr lang="en-US" sz="2800" b="1" u="sng" dirty="0">
                <a:solidFill>
                  <a:schemeClr val="hlink"/>
                </a:solidFill>
                <a:latin typeface="Times New Roman" pitchFamily="18" charset="0"/>
              </a:rPr>
              <a:t> data type</a:t>
            </a:r>
            <a:r>
              <a:rPr lang="en-US" sz="2800" b="1" dirty="0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en-US" sz="2800" dirty="0">
                <a:solidFill>
                  <a:schemeClr val="hlink"/>
                </a:solidFill>
                <a:latin typeface="Times New Roman" pitchFamily="18" charset="0"/>
              </a:rPr>
              <a:t>(continued)</a:t>
            </a:r>
            <a:endParaRPr lang="en-US" sz="2800" u="sng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09601"/>
            <a:ext cx="9144000" cy="367615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Times New Roman" pitchFamily="18" charset="0"/>
              </a:rPr>
              <a:t>You can assign any numeric value to a </a:t>
            </a:r>
            <a:r>
              <a:rPr lang="en-US" sz="2400" dirty="0" err="1">
                <a:latin typeface="Times New Roman" pitchFamily="18" charset="0"/>
              </a:rPr>
              <a:t>bool</a:t>
            </a:r>
            <a:r>
              <a:rPr lang="en-US" sz="2400" dirty="0">
                <a:latin typeface="Times New Roman" pitchFamily="18" charset="0"/>
              </a:rPr>
              <a:t> variable.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Times New Roman" pitchFamily="18" charset="0"/>
              </a:rPr>
              <a:t>Any non-zero value is true.  Zero is false.</a:t>
            </a:r>
          </a:p>
          <a:p>
            <a:pPr eaLnBrk="1" hangingPunct="1">
              <a:lnSpc>
                <a:spcPct val="80000"/>
              </a:lnSpc>
            </a:pPr>
            <a:endParaRPr lang="en-US" sz="2400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400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400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u="sng" dirty="0">
                <a:latin typeface="Times New Roman" pitchFamily="18" charset="0"/>
              </a:rPr>
              <a:t>Examples</a:t>
            </a:r>
            <a:r>
              <a:rPr lang="en-US" sz="2400" dirty="0">
                <a:latin typeface="Times New Roman" pitchFamily="18" charset="0"/>
              </a:rPr>
              <a:t>:</a:t>
            </a:r>
          </a:p>
          <a:p>
            <a:pPr marL="800100" lvl="2" indent="0" eaLnBrk="1" hangingPunct="1">
              <a:lnSpc>
                <a:spcPct val="80000"/>
              </a:lnSpc>
              <a:buNone/>
              <a:tabLst>
                <a:tab pos="3028950" algn="l"/>
              </a:tabLst>
            </a:pP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</a:rPr>
              <a:t>bool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</a:rPr>
              <a:t> b1 = -1.5;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	// same as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</a:rPr>
              <a:t>bool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</a:rPr>
              <a:t> b1 = true;</a:t>
            </a:r>
          </a:p>
          <a:p>
            <a:pPr marL="800100" lvl="2" indent="0" eaLnBrk="1" hangingPunct="1">
              <a:lnSpc>
                <a:spcPct val="80000"/>
              </a:lnSpc>
              <a:buNone/>
              <a:tabLst>
                <a:tab pos="3028950" algn="l"/>
              </a:tabLst>
            </a:pP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</a:rPr>
              <a:t>bool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</a:rPr>
              <a:t> b2 = 0;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	// same as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</a:rPr>
              <a:t>bool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</a:rPr>
              <a:t> b2 = false;</a:t>
            </a:r>
          </a:p>
          <a:p>
            <a:pPr marL="800100" lvl="2" indent="0" eaLnBrk="1" hangingPunct="1">
              <a:lnSpc>
                <a:spcPct val="80000"/>
              </a:lnSpc>
              <a:buNone/>
              <a:tabLst>
                <a:tab pos="3028950" algn="l"/>
              </a:tabLst>
            </a:pP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</a:rPr>
              <a:t>bool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</a:rPr>
              <a:t> b3 = 1.5;</a:t>
            </a:r>
            <a:r>
              <a:rPr lang="en-US" b="1" dirty="0">
                <a:solidFill>
                  <a:srgbClr val="0000FF"/>
                </a:solidFill>
                <a:latin typeface="Times New Roman" pitchFamily="18" charset="0"/>
              </a:rPr>
              <a:t>	// same as </a:t>
            </a:r>
            <a:r>
              <a:rPr lang="en-US" b="1" i="1" dirty="0" err="1">
                <a:solidFill>
                  <a:srgbClr val="FF0000"/>
                </a:solidFill>
                <a:latin typeface="Times New Roman" pitchFamily="18" charset="0"/>
              </a:rPr>
              <a:t>bool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</a:rPr>
              <a:t> b3 = true;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89044" y="1419087"/>
            <a:ext cx="3269370" cy="830997"/>
          </a:xfrm>
          <a:prstGeom prst="rect">
            <a:avLst/>
          </a:prstGeom>
          <a:ln w="28575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Non-zero value = true</a:t>
            </a:r>
          </a:p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Zero value = false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731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772400" cy="533400"/>
          </a:xfrm>
        </p:spPr>
        <p:txBody>
          <a:bodyPr/>
          <a:lstStyle/>
          <a:p>
            <a:pPr algn="l" eaLnBrk="1" hangingPunct="1"/>
            <a:r>
              <a:rPr lang="en-US" sz="2800" b="1" u="sng">
                <a:solidFill>
                  <a:schemeClr val="hlink"/>
                </a:solidFill>
                <a:latin typeface="Times New Roman" pitchFamily="18" charset="0"/>
              </a:rPr>
              <a:t>Comparing Characters and Strings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09600"/>
            <a:ext cx="9144000" cy="41814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>
                <a:latin typeface="Times New Roman" pitchFamily="18" charset="0"/>
              </a:rPr>
              <a:t>Comparing letters is essential in alphabetizing names or in using characters to make decisions in selection structures.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Times New Roman" pitchFamily="18" charset="0"/>
              </a:rPr>
              <a:t>Single characters are treated as integers and are compared based on their ASCII value (see table in Appendix of the textbook), so</a:t>
            </a:r>
          </a:p>
          <a:p>
            <a:pPr lvl="1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‘A’ &lt; ‘B’  	</a:t>
            </a:r>
            <a:r>
              <a:rPr lang="en-US" sz="2400">
                <a:latin typeface="Times New Roman" pitchFamily="18" charset="0"/>
              </a:rPr>
              <a:t>(since using their ASCII values,    65 &lt; 66)</a:t>
            </a:r>
          </a:p>
          <a:p>
            <a:pPr lvl="1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‘A’ &lt; ‘a’</a:t>
            </a:r>
            <a:r>
              <a:rPr lang="en-US" sz="2400">
                <a:latin typeface="Times New Roman" pitchFamily="18" charset="0"/>
              </a:rPr>
              <a:t>	(65 &lt; 97)</a:t>
            </a:r>
          </a:p>
          <a:p>
            <a:pPr lvl="1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‘1’ &lt; ‘2’  </a:t>
            </a:r>
            <a:r>
              <a:rPr lang="en-US" sz="2400">
                <a:latin typeface="Times New Roman" pitchFamily="18" charset="0"/>
              </a:rPr>
              <a:t>	(49 &lt; 50)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latin typeface="Times New Roman" pitchFamily="18" charset="0"/>
              </a:rPr>
              <a:t>Strings of characters are compared one character at a time.  If the first character in each string is the same, then move on and compare the second character, etc.  They are essentially ordered as they might be in a dictionary, so</a:t>
            </a:r>
          </a:p>
          <a:p>
            <a:pPr lvl="1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</a:rPr>
              <a:t> “sent” &lt; “sentence” &lt; “sentences”</a:t>
            </a:r>
          </a:p>
          <a:p>
            <a:pPr eaLnBrk="1" hangingPunct="1">
              <a:lnSpc>
                <a:spcPct val="80000"/>
              </a:lnSpc>
            </a:pPr>
            <a:endParaRPr lang="en-US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466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849</TotalTime>
  <Pages>28</Pages>
  <Words>2671</Words>
  <Application>Microsoft Office PowerPoint</Application>
  <PresentationFormat>On-screen Show (4:3)</PresentationFormat>
  <Paragraphs>694</Paragraphs>
  <Slides>43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50" baseType="lpstr">
      <vt:lpstr>Arial</vt:lpstr>
      <vt:lpstr>Calibri</vt:lpstr>
      <vt:lpstr>Monotype Sorts</vt:lpstr>
      <vt:lpstr>Times New Roman</vt:lpstr>
      <vt:lpstr>Office Theme</vt:lpstr>
      <vt:lpstr>Equation</vt:lpstr>
      <vt:lpstr>Picture</vt:lpstr>
      <vt:lpstr>Chapter 3 – Selection Structures</vt:lpstr>
      <vt:lpstr>PowerPoint Presentation</vt:lpstr>
      <vt:lpstr>Simple if Control Structures</vt:lpstr>
      <vt:lpstr>Examples:</vt:lpstr>
      <vt:lpstr>Relational Expressions</vt:lpstr>
      <vt:lpstr>Examples:  Relational Expressions For each case below, assume that:  int A = -1, B = 3, C = 0, D = 4;  double E = 3, F = 4; Arithmetic operations are evaluated before logical operations (more on this later) </vt:lpstr>
      <vt:lpstr>The bool data type</vt:lpstr>
      <vt:lpstr>The bool data type (continued)</vt:lpstr>
      <vt:lpstr>Comparing Characters and Strings</vt:lpstr>
      <vt:lpstr>ASCII  Codes</vt:lpstr>
      <vt:lpstr>Logical Operators</vt:lpstr>
      <vt:lpstr>Logical AND Operator</vt:lpstr>
      <vt:lpstr>PowerPoint Presentation</vt:lpstr>
      <vt:lpstr>PowerPoint Presentation</vt:lpstr>
      <vt:lpstr>Logical OR Operator</vt:lpstr>
      <vt:lpstr>Logical NOT Operator</vt:lpstr>
      <vt:lpstr>Precedence of Operators</vt:lpstr>
      <vt:lpstr>PowerPoint Presentation</vt:lpstr>
      <vt:lpstr>Simple if/else control structures</vt:lpstr>
      <vt:lpstr>Flowchart for if/else control structures</vt:lpstr>
      <vt:lpstr>Examples</vt:lpstr>
      <vt:lpstr>Class Examples – If structures</vt:lpstr>
      <vt:lpstr>Nested if Statements</vt:lpstr>
      <vt:lpstr>PowerPoint Presentation</vt:lpstr>
      <vt:lpstr>if-else-if structures</vt:lpstr>
      <vt:lpstr>Format:  if-else-if structure</vt:lpstr>
      <vt:lpstr>Class Examples:  if-else-if structures A)  Write C++ instructions to find y(x) after the user enters a value for x.</vt:lpstr>
      <vt:lpstr>PowerPoint Presentation</vt:lpstr>
      <vt:lpstr>PowerPoint Presentation</vt:lpstr>
      <vt:lpstr>Testing for multiples</vt:lpstr>
      <vt:lpstr>Values of Relational Expressions</vt:lpstr>
      <vt:lpstr>PowerPoint Presentation</vt:lpstr>
      <vt:lpstr>Comparing for Equality</vt:lpstr>
      <vt:lpstr>Comparing for Equality - Example</vt:lpstr>
      <vt:lpstr>Common Errors in Selection Statements </vt:lpstr>
      <vt:lpstr>Common Errors in Selection Statements </vt:lpstr>
      <vt:lpstr>Common Errors in Selection Statements </vt:lpstr>
      <vt:lpstr>Common Errors in Selection Statements </vt:lpstr>
      <vt:lpstr>Conditional Expressions (Ternary Operator)</vt:lpstr>
      <vt:lpstr>switch Control Structure</vt:lpstr>
      <vt:lpstr>PowerPoint Presentation</vt:lpstr>
      <vt:lpstr>PowerPoint Presentation</vt:lpstr>
      <vt:lpstr>Class Examples – Switch structures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Making</dc:title>
  <dc:subject>chapter 5</dc:subject>
  <dc:creator>Ralph F. Tomlinson</dc:creator>
  <cp:lastModifiedBy>Paul Gordy</cp:lastModifiedBy>
  <cp:revision>143</cp:revision>
  <cp:lastPrinted>1601-01-01T00:00:00Z</cp:lastPrinted>
  <dcterms:created xsi:type="dcterms:W3CDTF">1995-09-20T05:50:46Z</dcterms:created>
  <dcterms:modified xsi:type="dcterms:W3CDTF">2018-01-24T21:13:24Z</dcterms:modified>
</cp:coreProperties>
</file>