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5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00C51-35A8-4E2B-90CF-54BA264FE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D8E46-B9A8-49E6-8F0C-5837BBBCE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696B-B4BF-47DF-A8CA-641C09ED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5908-E9A5-4E61-88A7-0AFAAC5F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69E0E-0531-40BC-8DF1-5B281BFA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2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F1AD8-F753-4A1D-B685-C804F922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6B753-DA48-41FA-876D-987EF6A66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CE6D-20A1-4560-BBD8-C6DC3F03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78854-4F53-444B-8DEF-21CAD9A1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F8F33-AE16-42D0-A241-C51BE4AD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4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C8B1F-DC59-4B2D-B28E-1F205ED6F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5EB5C-B29E-40C4-A05B-8133F0944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4B474-7ADF-4ABD-A2C9-91C63B19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3EB33-7EB0-4DB6-9F49-B8FCCA4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4AD80-4510-434B-956F-E8B81ACC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4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C626-EFD3-4BC9-9D62-A8461DFE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0DF2-8734-473E-9A6E-A284F68C9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969EA-F39C-46A9-8093-A63436E9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EE42C-2F52-4365-AAEB-26A9D0E0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40DE1-62DE-4A89-B3DB-E654E124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1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90263-E286-4402-9F31-5CBFDC36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1D418-10A6-4085-A116-FBD078DB2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EAD92-67D8-424B-AA01-78123B5E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DE589-86FF-4253-A0C7-C76B98F1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2F2A6-BC23-49AB-B878-613A8893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3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EEDC8-F676-4787-B493-25348AAA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C536-6DCB-4EB0-9609-2740612A2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4CE9A-FE10-4A44-97F8-BBC868467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4D452-23D9-4EF5-857E-A7E74F5D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3A183-E4AF-47B2-9BA2-04740A27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BE971-1E8B-49DA-99D9-DAE286F8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C6C8-FA24-4C0E-BC16-79A0B23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4B180-F5A2-4DA4-AA78-45FFBF53D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9F868-E2A7-42E5-9191-C3427708C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EBF7C-9A07-4E2B-881A-853AC4A50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2197F-E769-4D08-95F5-1BB2D648C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EFC3D-AD72-40D3-83BB-4D555842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99160-42CD-4C78-9FE4-72DB08D3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AFFAF-AB21-4B34-AC17-20CE0E3A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1941-E62B-4AEC-9892-995BAEFF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51DD5-231D-4BFC-8C72-2AA36128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57CCC-3C6D-4568-B1D5-400E29F6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4AFE0-054A-43D7-82A4-D6758900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C1A89-04A4-4D3F-BB07-EFC1A3F7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87463-21EC-4F97-830B-DCE9905B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AAD4D-0340-41FE-8B9D-634276B0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0C25-95E1-4FCC-8467-989C3A3D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4F4DB-C33C-4642-B703-88DE377CE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66845-2E00-4A39-86AF-6E1A8BABF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1207B-232D-4C0E-B6B3-531ABF6F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5D80E-8F20-4453-9AB4-8BFE374C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72718-1A79-4940-A763-6D0CD9F7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93-A22B-4AB5-9EF1-04BC65E9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586EC-B8C3-4C34-A131-CE938F958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89CFE-D368-4948-910B-52C092C64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BCD8C-9584-4746-83D5-E2AFD1BA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23852-7B31-4EA3-94ED-44B3A5DD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1D0FB-4962-4D11-969F-DD7DE805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E4176-6871-4F1C-869D-C0EBB805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771EA-DD7C-4400-8B93-A7DC7B490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833D-6777-44CB-903B-87754DF6B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43011-6592-4546-BA9F-F4AE71EDF8A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0AE6B-2AFC-44FB-A5D3-87F18D6EB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F58EF-E7E5-4E43-8519-E947D53ED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E64B-73CB-45F5-A624-BF1A2841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61F9B-547B-4DFB-AD99-A069DB0D0179}"/>
              </a:ext>
            </a:extLst>
          </p:cNvPr>
          <p:cNvSpPr txBox="1"/>
          <p:nvPr/>
        </p:nvSpPr>
        <p:spPr>
          <a:xfrm>
            <a:off x="1" y="612559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TCC’s MATLAB license does not allow students or faculty to freely download the software at home.</a:t>
            </a:r>
          </a:p>
          <a:p>
            <a:r>
              <a:rPr lang="en-US" sz="2200" dirty="0"/>
              <a:t>To complete MATLAB assignments, you have the following choices:</a:t>
            </a:r>
          </a:p>
          <a:p>
            <a:pPr marL="342900" indent="-342900">
              <a:buAutoNum type="arabicParenR"/>
            </a:pPr>
            <a:r>
              <a:rPr lang="en-US" sz="2200" dirty="0"/>
              <a:t>Work on campus in labs where MATLAB is installed</a:t>
            </a:r>
          </a:p>
          <a:p>
            <a:pPr marL="342900" indent="-342900">
              <a:buAutoNum type="arabicParenR"/>
            </a:pPr>
            <a:r>
              <a:rPr lang="en-US" sz="2200" dirty="0"/>
              <a:t>Buy the student version of MATLAB ($99)</a:t>
            </a:r>
          </a:p>
          <a:p>
            <a:pPr marL="342900" indent="-342900">
              <a:buAutoNum type="arabicParenR"/>
            </a:pPr>
            <a:r>
              <a:rPr lang="en-US" sz="2200" dirty="0"/>
              <a:t>Use a free clone of MATLAB such as Octave or </a:t>
            </a:r>
            <a:r>
              <a:rPr lang="en-US" sz="2200" dirty="0" err="1"/>
              <a:t>FreeMat</a:t>
            </a:r>
            <a:endParaRPr lang="en-US" sz="2200" dirty="0"/>
          </a:p>
          <a:p>
            <a:pPr marL="342900" indent="-342900">
              <a:buAutoNum type="arabicParenR"/>
            </a:pPr>
            <a:endParaRPr lang="en-US" sz="2200" dirty="0"/>
          </a:p>
          <a:p>
            <a:r>
              <a:rPr lang="en-US" sz="2200" dirty="0"/>
              <a:t>Information on downloading and using Octave is presented below.</a:t>
            </a:r>
          </a:p>
          <a:p>
            <a:endParaRPr lang="en-US" sz="2200" dirty="0"/>
          </a:p>
          <a:p>
            <a:r>
              <a:rPr lang="en-US" sz="2400" b="1" i="1" dirty="0"/>
              <a:t>Search for</a:t>
            </a:r>
            <a:r>
              <a:rPr lang="en-US" sz="2400" b="1" i="1" dirty="0">
                <a:solidFill>
                  <a:srgbClr val="0000FF"/>
                </a:solidFill>
              </a:rPr>
              <a:t> Octave </a:t>
            </a:r>
            <a:r>
              <a:rPr lang="en-US" sz="2400" b="1" i="1" dirty="0"/>
              <a:t>in a browser and select </a:t>
            </a:r>
            <a:r>
              <a:rPr lang="en-US" sz="2400" b="1" i="1" dirty="0">
                <a:solidFill>
                  <a:srgbClr val="0000FF"/>
                </a:solidFill>
              </a:rPr>
              <a:t>Download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D41AA4-1A90-419E-AFAD-AB788EF9F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6753"/>
            <a:ext cx="5475719" cy="3091247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D45C1A-D77F-49A2-9F75-FFC24906BF95}"/>
              </a:ext>
            </a:extLst>
          </p:cNvPr>
          <p:cNvSpPr/>
          <p:nvPr/>
        </p:nvSpPr>
        <p:spPr>
          <a:xfrm>
            <a:off x="6973598" y="4719281"/>
            <a:ext cx="51308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Octave claims that it is “largely compatible” with MATLAB.</a:t>
            </a:r>
          </a:p>
          <a:p>
            <a:r>
              <a:rPr lang="en-US" sz="2400" dirty="0"/>
              <a:t>You may find some small differences, but generally the code will be the same.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816ECF-7E66-4B5D-834C-D54A01D1E769}"/>
              </a:ext>
            </a:extLst>
          </p:cNvPr>
          <p:cNvCxnSpPr>
            <a:cxnSpLocks/>
          </p:cNvCxnSpPr>
          <p:nvPr/>
        </p:nvCxnSpPr>
        <p:spPr>
          <a:xfrm flipH="1">
            <a:off x="5469964" y="5015620"/>
            <a:ext cx="1503634" cy="52431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47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997DE9-1FBC-4EA2-A30E-53F63FBC3D51}"/>
              </a:ext>
            </a:extLst>
          </p:cNvPr>
          <p:cNvSpPr/>
          <p:nvPr/>
        </p:nvSpPr>
        <p:spPr>
          <a:xfrm>
            <a:off x="0" y="808166"/>
            <a:ext cx="7120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Select the desired platform below.  I selected </a:t>
            </a:r>
            <a:r>
              <a:rPr lang="en-US" sz="2400" b="1" i="1" dirty="0">
                <a:solidFill>
                  <a:srgbClr val="0000FF"/>
                </a:solidFill>
              </a:rPr>
              <a:t>Windows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7FF39A-DB9C-4F98-9805-A293EE5A3287}"/>
              </a:ext>
            </a:extLst>
          </p:cNvPr>
          <p:cNvSpPr/>
          <p:nvPr/>
        </p:nvSpPr>
        <p:spPr>
          <a:xfrm>
            <a:off x="7797175" y="1631661"/>
            <a:ext cx="42942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Select an installer package.  I selected the first one listed and it worked fine.</a:t>
            </a:r>
          </a:p>
          <a:p>
            <a:r>
              <a:rPr lang="en-US" sz="2400" b="1" i="1" dirty="0"/>
              <a:t>The software took a while to install.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DBD639C-2B99-4CC0-955E-44C9C7D56EB3}"/>
              </a:ext>
            </a:extLst>
          </p:cNvPr>
          <p:cNvGrpSpPr/>
          <p:nvPr/>
        </p:nvGrpSpPr>
        <p:grpSpPr>
          <a:xfrm>
            <a:off x="1" y="1263615"/>
            <a:ext cx="7797174" cy="5594385"/>
            <a:chOff x="1" y="1263615"/>
            <a:chExt cx="7797174" cy="559438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4B96486-6E3E-48C3-9D84-FD13A166D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6870"/>
            <a:stretch/>
          </p:blipFill>
          <p:spPr>
            <a:xfrm>
              <a:off x="1" y="1524000"/>
              <a:ext cx="6391922" cy="5334000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40CE2D-719A-42FB-9833-62400F3E6A25}"/>
                </a:ext>
              </a:extLst>
            </p:cNvPr>
            <p:cNvSpPr/>
            <p:nvPr/>
          </p:nvSpPr>
          <p:spPr>
            <a:xfrm>
              <a:off x="5069150" y="2325950"/>
              <a:ext cx="1026850" cy="550415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D33DA64-0C7D-46B3-8729-B509BEE8BED3}"/>
                </a:ext>
              </a:extLst>
            </p:cNvPr>
            <p:cNvCxnSpPr>
              <a:endCxn id="5" idx="0"/>
            </p:cNvCxnSpPr>
            <p:nvPr/>
          </p:nvCxnSpPr>
          <p:spPr>
            <a:xfrm flipH="1">
              <a:off x="5582575" y="1263615"/>
              <a:ext cx="631794" cy="1062335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9E8B29A-3F1E-4EC8-AD5A-6A711C474766}"/>
                </a:ext>
              </a:extLst>
            </p:cNvPr>
            <p:cNvSpPr/>
            <p:nvPr/>
          </p:nvSpPr>
          <p:spPr>
            <a:xfrm>
              <a:off x="365465" y="4582359"/>
              <a:ext cx="3913572" cy="264850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BA2A530-F650-47B5-87B2-5EC545D64761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4279037" y="2601157"/>
              <a:ext cx="3518138" cy="2113627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CDD9F00-AF8F-4AEA-80C7-D5530351C128}"/>
              </a:ext>
            </a:extLst>
          </p:cNvPr>
          <p:cNvSpPr/>
          <p:nvPr/>
        </p:nvSpPr>
        <p:spPr>
          <a:xfrm>
            <a:off x="6650854" y="4364388"/>
            <a:ext cx="5271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After installing Octave, you should have an icon on your desktop.  Use it to launch the software.</a:t>
            </a: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A1D40F8-23AF-43D7-B5C5-8F1F5E1E5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831" y="5531425"/>
            <a:ext cx="1098057" cy="132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5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7B163A-8112-40DB-9424-BF605F5E39AA}"/>
              </a:ext>
            </a:extLst>
          </p:cNvPr>
          <p:cNvSpPr/>
          <p:nvPr/>
        </p:nvSpPr>
        <p:spPr>
          <a:xfrm>
            <a:off x="10130827" y="838485"/>
            <a:ext cx="20611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Octave looks a little different from MATLAB, but has the same basic features. </a:t>
            </a:r>
            <a:endParaRPr lang="en-US" sz="24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0E4BE17-162C-4F4B-906E-5019B8666709}"/>
              </a:ext>
            </a:extLst>
          </p:cNvPr>
          <p:cNvGrpSpPr/>
          <p:nvPr/>
        </p:nvGrpSpPr>
        <p:grpSpPr>
          <a:xfrm>
            <a:off x="-28045" y="585761"/>
            <a:ext cx="9926647" cy="6272239"/>
            <a:chOff x="-28045" y="585761"/>
            <a:chExt cx="9926647" cy="627223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92D3C65-5529-4596-BC89-12412CE7C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85761"/>
              <a:ext cx="9898602" cy="6272239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AAAEAF5-4A44-457D-BEE2-BC5E880806EC}"/>
                </a:ext>
              </a:extLst>
            </p:cNvPr>
            <p:cNvSpPr txBox="1"/>
            <p:nvPr/>
          </p:nvSpPr>
          <p:spPr>
            <a:xfrm>
              <a:off x="5260062" y="4490517"/>
              <a:ext cx="1306129" cy="642797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000FF"/>
                  </a:solidFill>
                </a:rPr>
                <a:t>Command Window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1CC45B-48B7-4085-89AA-6FD95C03B8FC}"/>
                </a:ext>
              </a:extLst>
            </p:cNvPr>
            <p:cNvSpPr/>
            <p:nvPr/>
          </p:nvSpPr>
          <p:spPr>
            <a:xfrm>
              <a:off x="4949301" y="6011501"/>
              <a:ext cx="790596" cy="178432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5B5105A-86B2-4FE7-9610-A845ADB28AD8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 flipH="1">
              <a:off x="5344599" y="5133314"/>
              <a:ext cx="568528" cy="859485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6EA859-E435-415A-859A-FEAF73549763}"/>
                </a:ext>
              </a:extLst>
            </p:cNvPr>
            <p:cNvSpPr txBox="1"/>
            <p:nvPr/>
          </p:nvSpPr>
          <p:spPr>
            <a:xfrm>
              <a:off x="6770886" y="4503152"/>
              <a:ext cx="2979696" cy="64633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000FF"/>
                  </a:solidFill>
                </a:rPr>
                <a:t>Editor (use to make programs (scripts or .m files)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0C420B4-A7D7-4E3C-B0B4-9AD528DE7E4E}"/>
                </a:ext>
              </a:extLst>
            </p:cNvPr>
            <p:cNvSpPr/>
            <p:nvPr/>
          </p:nvSpPr>
          <p:spPr>
            <a:xfrm>
              <a:off x="6460125" y="6024136"/>
              <a:ext cx="790596" cy="178432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8CD00F8-9752-4F38-B3D9-C4D902987E82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 flipH="1">
              <a:off x="6855424" y="5149483"/>
              <a:ext cx="1405310" cy="855955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F63A06-401C-43A7-A0A4-C1E5BBF01E4C}"/>
                </a:ext>
              </a:extLst>
            </p:cNvPr>
            <p:cNvSpPr txBox="1"/>
            <p:nvPr/>
          </p:nvSpPr>
          <p:spPr>
            <a:xfrm>
              <a:off x="398719" y="4486983"/>
              <a:ext cx="1306129" cy="64633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000FF"/>
                  </a:solidFill>
                </a:rPr>
                <a:t>Command History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CFE755-F4AB-4E60-891F-701412F106A0}"/>
                </a:ext>
              </a:extLst>
            </p:cNvPr>
            <p:cNvSpPr/>
            <p:nvPr/>
          </p:nvSpPr>
          <p:spPr>
            <a:xfrm>
              <a:off x="-28045" y="5530159"/>
              <a:ext cx="790596" cy="178432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55DB4DA-0847-42A8-AF5F-8AF695F38D77}"/>
                </a:ext>
              </a:extLst>
            </p:cNvPr>
            <p:cNvCxnSpPr>
              <a:cxnSpLocks/>
              <a:stCxn id="13" idx="2"/>
              <a:endCxn id="14" idx="0"/>
            </p:cNvCxnSpPr>
            <p:nvPr/>
          </p:nvCxnSpPr>
          <p:spPr>
            <a:xfrm flipH="1">
              <a:off x="367253" y="5133314"/>
              <a:ext cx="684531" cy="396845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D1DA56-5B3A-43A5-A2BE-9D5A7C54AE15}"/>
                </a:ext>
              </a:extLst>
            </p:cNvPr>
            <p:cNvSpPr txBox="1"/>
            <p:nvPr/>
          </p:nvSpPr>
          <p:spPr>
            <a:xfrm>
              <a:off x="2426344" y="1983654"/>
              <a:ext cx="1799427" cy="923330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000FF"/>
                  </a:solidFill>
                </a:rPr>
                <a:t>File Browser (your scripts will appear here)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7226C2-67A2-4385-97D7-8D968F33D03A}"/>
                </a:ext>
              </a:extLst>
            </p:cNvPr>
            <p:cNvSpPr/>
            <p:nvPr/>
          </p:nvSpPr>
          <p:spPr>
            <a:xfrm>
              <a:off x="-15644" y="1149408"/>
              <a:ext cx="778195" cy="244825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114BE98-6A3F-436A-B9B0-F0F217ED4843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 flipV="1">
              <a:off x="790598" y="1268355"/>
              <a:ext cx="1635746" cy="117696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402EBB-65F5-4A18-B8A4-12EBE5384F07}"/>
                </a:ext>
              </a:extLst>
            </p:cNvPr>
            <p:cNvSpPr txBox="1"/>
            <p:nvPr/>
          </p:nvSpPr>
          <p:spPr>
            <a:xfrm>
              <a:off x="1994080" y="3647201"/>
              <a:ext cx="2373734" cy="64633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000FF"/>
                  </a:solidFill>
                </a:rPr>
                <a:t>Workspace (variables stored in memory)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D599C1D-CA20-4749-BAD4-77F125C48C15}"/>
                </a:ext>
              </a:extLst>
            </p:cNvPr>
            <p:cNvSpPr/>
            <p:nvPr/>
          </p:nvSpPr>
          <p:spPr>
            <a:xfrm>
              <a:off x="-28045" y="2968377"/>
              <a:ext cx="790596" cy="178432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60A9BC0-B87D-44F8-B828-09874F383D5D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 flipV="1">
              <a:off x="762552" y="3067147"/>
              <a:ext cx="1231528" cy="90322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47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2E42D-A891-4C1A-8537-A9DA65053CDD}"/>
              </a:ext>
            </a:extLst>
          </p:cNvPr>
          <p:cNvSpPr/>
          <p:nvPr/>
        </p:nvSpPr>
        <p:spPr>
          <a:xfrm>
            <a:off x="0" y="616543"/>
            <a:ext cx="6800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/>
              <a:t>Using the Command Window</a:t>
            </a:r>
            <a:r>
              <a:rPr lang="en-US" sz="2400" b="1" i="1" dirty="0"/>
              <a:t>: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62BA33-697C-45FB-B7FB-DE59EBEC4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4925"/>
            <a:ext cx="9010650" cy="5553075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0D3C3D-FDE5-43A4-BCFE-B45E605DAD3D}"/>
              </a:ext>
            </a:extLst>
          </p:cNvPr>
          <p:cNvSpPr/>
          <p:nvPr/>
        </p:nvSpPr>
        <p:spPr>
          <a:xfrm>
            <a:off x="4407762" y="2131959"/>
            <a:ext cx="2197223" cy="27951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3F503D-D375-4B7F-B11F-F2EA100A1C83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6604985" y="2725445"/>
            <a:ext cx="2974022" cy="80408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889BBCF-0C44-4744-AE87-D106E670D998}"/>
              </a:ext>
            </a:extLst>
          </p:cNvPr>
          <p:cNvSpPr/>
          <p:nvPr/>
        </p:nvSpPr>
        <p:spPr>
          <a:xfrm>
            <a:off x="9579007" y="2131959"/>
            <a:ext cx="2218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00FF"/>
                </a:solidFill>
              </a:rPr>
              <a:t>Looks just like MATLAB!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71397-DD8E-4906-AAAB-673397CC5EBE}"/>
              </a:ext>
            </a:extLst>
          </p:cNvPr>
          <p:cNvSpPr/>
          <p:nvPr/>
        </p:nvSpPr>
        <p:spPr>
          <a:xfrm>
            <a:off x="9712565" y="461665"/>
            <a:ext cx="24794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Some examples were entered in the Command Window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5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FCF90A5E-9F4E-4111-B29F-8A1676546A2E}"/>
              </a:ext>
            </a:extLst>
          </p:cNvPr>
          <p:cNvGrpSpPr/>
          <p:nvPr/>
        </p:nvGrpSpPr>
        <p:grpSpPr>
          <a:xfrm>
            <a:off x="-17178" y="0"/>
            <a:ext cx="12222587" cy="6858000"/>
            <a:chOff x="-17178" y="0"/>
            <a:chExt cx="12222587" cy="6858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5E1755FF-AC6B-48DA-9BFA-6FF7CF965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7178" y="1162853"/>
              <a:ext cx="9329854" cy="5695147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62F7F77-6CD8-4D25-9D51-2376918F6BFD}"/>
                </a:ext>
              </a:extLst>
            </p:cNvPr>
            <p:cNvSpPr txBox="1"/>
            <p:nvPr/>
          </p:nvSpPr>
          <p:spPr>
            <a:xfrm>
              <a:off x="0" y="0"/>
              <a:ext cx="6864956" cy="461665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0000FF"/>
                  </a:solidFill>
                </a:rPr>
                <a:t>EGR 120/EGR 110 – Using Octave instead of MATLAB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322E42D-A891-4C1A-8537-A9DA65053CDD}"/>
                </a:ext>
              </a:extLst>
            </p:cNvPr>
            <p:cNvSpPr/>
            <p:nvPr/>
          </p:nvSpPr>
          <p:spPr>
            <a:xfrm>
              <a:off x="0" y="616543"/>
              <a:ext cx="90996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u="sng" dirty="0"/>
                <a:t>Using the Editor</a:t>
              </a:r>
              <a:r>
                <a:rPr lang="en-US" sz="2400" b="1" i="1" dirty="0"/>
                <a:t> to create a program (or script or .m file)</a:t>
              </a:r>
              <a:endParaRPr lang="en-US" sz="24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90D3C3D-FDE5-43A4-BCFE-B45E605DAD3D}"/>
                </a:ext>
              </a:extLst>
            </p:cNvPr>
            <p:cNvSpPr/>
            <p:nvPr/>
          </p:nvSpPr>
          <p:spPr>
            <a:xfrm>
              <a:off x="5986068" y="5695025"/>
              <a:ext cx="663308" cy="253014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53F503D-D375-4B7F-B11F-F2EA100A1C83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 flipH="1">
              <a:off x="6317722" y="683581"/>
              <a:ext cx="1991778" cy="501144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89BBCF-0C44-4744-AE87-D106E670D998}"/>
                </a:ext>
              </a:extLst>
            </p:cNvPr>
            <p:cNvSpPr/>
            <p:nvPr/>
          </p:nvSpPr>
          <p:spPr>
            <a:xfrm>
              <a:off x="8114190" y="154878"/>
              <a:ext cx="22188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/>
                <a:t>1) Select </a:t>
              </a:r>
              <a:r>
                <a:rPr lang="en-US" sz="2400" b="1" i="1" u="sng" dirty="0">
                  <a:solidFill>
                    <a:srgbClr val="0000FF"/>
                  </a:solidFill>
                </a:rPr>
                <a:t>Editor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0555D0-E844-4B29-8855-951AD7C53576}"/>
                </a:ext>
              </a:extLst>
            </p:cNvPr>
            <p:cNvSpPr/>
            <p:nvPr/>
          </p:nvSpPr>
          <p:spPr>
            <a:xfrm>
              <a:off x="9099612" y="1594540"/>
              <a:ext cx="30923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b="1" i="1" dirty="0"/>
                <a:t>2) Select </a:t>
              </a:r>
              <a:r>
                <a:rPr lang="en-US" sz="2400" b="1" i="1" u="sng" dirty="0">
                  <a:solidFill>
                    <a:srgbClr val="0000FF"/>
                  </a:solidFill>
                </a:rPr>
                <a:t>New Script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174A48B-708C-4D99-8CD3-835B682DB3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8318" y="1864311"/>
              <a:ext cx="5495279" cy="101205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E878AF-B70C-4D06-AC9E-2B75119E90A6}"/>
                </a:ext>
              </a:extLst>
            </p:cNvPr>
            <p:cNvSpPr/>
            <p:nvPr/>
          </p:nvSpPr>
          <p:spPr>
            <a:xfrm>
              <a:off x="3636664" y="2673227"/>
              <a:ext cx="331654" cy="371813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E6FBF1E-68EA-4969-8905-42C448F85FC0}"/>
                </a:ext>
              </a:extLst>
            </p:cNvPr>
            <p:cNvSpPr/>
            <p:nvPr/>
          </p:nvSpPr>
          <p:spPr>
            <a:xfrm>
              <a:off x="4140992" y="3415398"/>
              <a:ext cx="5056274" cy="1607409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3CDFA9-8CCA-4FAC-A46B-5F05A774500D}"/>
                </a:ext>
              </a:extLst>
            </p:cNvPr>
            <p:cNvSpPr/>
            <p:nvPr/>
          </p:nvSpPr>
          <p:spPr>
            <a:xfrm>
              <a:off x="9104927" y="2535920"/>
              <a:ext cx="309238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b="1" i="1" dirty="0"/>
                <a:t>3) Enter your code (just like MATLAB)</a:t>
              </a:r>
              <a:endParaRPr lang="en-US" sz="2400" b="1" i="1" u="sng" dirty="0">
                <a:solidFill>
                  <a:srgbClr val="0000FF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66E09D7-BC83-437F-A8EF-78B3F18533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7131" y="2796340"/>
              <a:ext cx="596061" cy="634786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9C3699-53C2-41CD-AB0D-EF03A06898C5}"/>
                </a:ext>
              </a:extLst>
            </p:cNvPr>
            <p:cNvSpPr/>
            <p:nvPr/>
          </p:nvSpPr>
          <p:spPr>
            <a:xfrm>
              <a:off x="9383697" y="3977558"/>
              <a:ext cx="228966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b="1" i="1" dirty="0"/>
                <a:t>4) Select </a:t>
              </a:r>
              <a:r>
                <a:rPr lang="en-US" sz="2400" b="1" i="1" u="sng" dirty="0">
                  <a:solidFill>
                    <a:srgbClr val="0000FF"/>
                  </a:solidFill>
                </a:rPr>
                <a:t>Save File and Run</a:t>
              </a:r>
            </a:p>
            <a:p>
              <a:pPr algn="r"/>
              <a:r>
                <a:rPr lang="en-US" sz="2000" dirty="0"/>
                <a:t>(the Octave file will have a .m extension just like MATLAB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9EB2377-1A6B-484C-9B6F-0E3B140F81C6}"/>
                </a:ext>
              </a:extLst>
            </p:cNvPr>
            <p:cNvSpPr/>
            <p:nvPr/>
          </p:nvSpPr>
          <p:spPr>
            <a:xfrm>
              <a:off x="7936637" y="2686604"/>
              <a:ext cx="372862" cy="358435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F2D6DD6-6933-405A-8222-746AB7F6EE03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 flipH="1" flipV="1">
              <a:off x="8123068" y="3045039"/>
              <a:ext cx="1660124" cy="114417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7B9BA97-4D44-4C9C-B0E6-8B2A72295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79437" y="6000805"/>
              <a:ext cx="4725972" cy="835783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EBB4B65-DFA3-4B0C-9DCC-339CE879EC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99612" y="5386336"/>
              <a:ext cx="683581" cy="85512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9F4E0A0-36B8-4FF9-BA73-25284C507F5C}"/>
                </a:ext>
              </a:extLst>
            </p:cNvPr>
            <p:cNvSpPr/>
            <p:nvPr/>
          </p:nvSpPr>
          <p:spPr>
            <a:xfrm>
              <a:off x="225939" y="3062795"/>
              <a:ext cx="1150099" cy="30412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1FFE877-06A1-4F17-B5BB-EB6EF6B13CFB}"/>
                </a:ext>
              </a:extLst>
            </p:cNvPr>
            <p:cNvSpPr/>
            <p:nvPr/>
          </p:nvSpPr>
          <p:spPr>
            <a:xfrm>
              <a:off x="1911004" y="2753190"/>
              <a:ext cx="13523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>
                  <a:solidFill>
                    <a:srgbClr val="0000FF"/>
                  </a:solidFill>
                </a:rPr>
                <a:t>Your new script (after saving)</a:t>
              </a:r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F0664DD-E83A-4EDA-9834-BD9136136F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76040" y="3247939"/>
              <a:ext cx="452760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668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B979E9-7356-42B1-AEF7-4025FAD78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262"/>
            <a:ext cx="9126046" cy="5570738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D14A042-F717-4560-B4BD-40E8B615C4F3}"/>
              </a:ext>
            </a:extLst>
          </p:cNvPr>
          <p:cNvSpPr/>
          <p:nvPr/>
        </p:nvSpPr>
        <p:spPr>
          <a:xfrm>
            <a:off x="0" y="616543"/>
            <a:ext cx="9099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/>
              <a:t>Running the script and viewing the results</a:t>
            </a:r>
            <a:endParaRPr lang="en-US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97EE11-8B67-44E8-8BE3-1504E2439394}"/>
              </a:ext>
            </a:extLst>
          </p:cNvPr>
          <p:cNvSpPr/>
          <p:nvPr/>
        </p:nvSpPr>
        <p:spPr>
          <a:xfrm>
            <a:off x="3589096" y="5682163"/>
            <a:ext cx="1187089" cy="25301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C33802-ED26-4E99-AB53-1CF06865C991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4182641" y="4760436"/>
            <a:ext cx="779976" cy="921727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118AB8-00CA-4659-B4A9-673D87888709}"/>
              </a:ext>
            </a:extLst>
          </p:cNvPr>
          <p:cNvSpPr/>
          <p:nvPr/>
        </p:nvSpPr>
        <p:spPr>
          <a:xfrm>
            <a:off x="4879508" y="3560107"/>
            <a:ext cx="3970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Select </a:t>
            </a:r>
            <a:r>
              <a:rPr lang="en-US" sz="2400" b="1" i="1" u="sng" dirty="0">
                <a:solidFill>
                  <a:srgbClr val="0000FF"/>
                </a:solidFill>
              </a:rPr>
              <a:t>Command Window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/>
              <a:t>to enter inputs and view results (or to see error messages)</a:t>
            </a:r>
            <a:endParaRPr lang="en-US" sz="2400" b="1" i="1" u="sng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B614CCB-CF69-42E5-BD9D-195919CEDCD9}"/>
              </a:ext>
            </a:extLst>
          </p:cNvPr>
          <p:cNvSpPr/>
          <p:nvPr/>
        </p:nvSpPr>
        <p:spPr>
          <a:xfrm>
            <a:off x="3485743" y="2436479"/>
            <a:ext cx="3864968" cy="59968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3B479C-30F5-475C-8311-6BA5096BDED4}"/>
              </a:ext>
            </a:extLst>
          </p:cNvPr>
          <p:cNvSpPr/>
          <p:nvPr/>
        </p:nvSpPr>
        <p:spPr>
          <a:xfrm>
            <a:off x="9494980" y="1734499"/>
            <a:ext cx="26829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User entered </a:t>
            </a:r>
            <a:r>
              <a:rPr lang="en-US" sz="2400" b="1" i="1" dirty="0">
                <a:solidFill>
                  <a:srgbClr val="0000FF"/>
                </a:solidFill>
              </a:rPr>
              <a:t>10</a:t>
            </a:r>
            <a:r>
              <a:rPr lang="en-US" sz="2400" b="1" i="1" dirty="0"/>
              <a:t> and the results were shown</a:t>
            </a:r>
          </a:p>
          <a:p>
            <a:endParaRPr lang="en-US" sz="2400" b="1" i="1" u="sng" dirty="0"/>
          </a:p>
          <a:p>
            <a:r>
              <a:rPr lang="en-US" sz="2000" b="1" i="1" dirty="0"/>
              <a:t>Switch back and forth between the </a:t>
            </a:r>
            <a:r>
              <a:rPr lang="en-US" sz="2000" b="1" i="1" u="sng" dirty="0">
                <a:solidFill>
                  <a:srgbClr val="0000FF"/>
                </a:solidFill>
              </a:rPr>
              <a:t>Editor</a:t>
            </a:r>
            <a:r>
              <a:rPr lang="en-US" sz="2000" b="1" i="1" dirty="0"/>
              <a:t> (to modify or run the program) and the </a:t>
            </a:r>
            <a:r>
              <a:rPr lang="en-US" sz="2000" b="1" i="1" u="sng" dirty="0">
                <a:solidFill>
                  <a:srgbClr val="0000FF"/>
                </a:solidFill>
              </a:rPr>
              <a:t>Command Window</a:t>
            </a:r>
            <a:r>
              <a:rPr lang="en-US" sz="2000" b="1" i="1" dirty="0"/>
              <a:t> (to enter inputs and view the results)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C7C19E-E6B2-4CB9-9F40-20F7E0093A6E}"/>
              </a:ext>
            </a:extLst>
          </p:cNvPr>
          <p:cNvCxnSpPr>
            <a:cxnSpLocks/>
          </p:cNvCxnSpPr>
          <p:nvPr/>
        </p:nvCxnSpPr>
        <p:spPr>
          <a:xfrm flipH="1">
            <a:off x="7350711" y="2032969"/>
            <a:ext cx="2144269" cy="773706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2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2F7F77-6CD8-4D25-9D51-2376918F6BFD}"/>
              </a:ext>
            </a:extLst>
          </p:cNvPr>
          <p:cNvSpPr txBox="1"/>
          <p:nvPr/>
        </p:nvSpPr>
        <p:spPr>
          <a:xfrm>
            <a:off x="0" y="0"/>
            <a:ext cx="6864956" cy="46166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</a:rPr>
              <a:t>EGR 120/EGR 110 – Using Octave instead of MATLAB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14A042-F717-4560-B4BD-40E8B615C4F3}"/>
              </a:ext>
            </a:extLst>
          </p:cNvPr>
          <p:cNvSpPr/>
          <p:nvPr/>
        </p:nvSpPr>
        <p:spPr>
          <a:xfrm>
            <a:off x="-1" y="616543"/>
            <a:ext cx="11585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/>
              <a:t>Optional slide</a:t>
            </a:r>
            <a:r>
              <a:rPr lang="en-US" sz="2400" b="1" i="1" dirty="0"/>
              <a:t>:  Can I see the Command Window and the Editor at the same time?  Yes.</a:t>
            </a:r>
          </a:p>
          <a:p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DBD00-EA9F-45AE-8363-29B74C8A2E82}"/>
              </a:ext>
            </a:extLst>
          </p:cNvPr>
          <p:cNvSpPr/>
          <p:nvPr/>
        </p:nvSpPr>
        <p:spPr>
          <a:xfrm>
            <a:off x="-8064" y="1184133"/>
            <a:ext cx="4306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1) Select the </a:t>
            </a:r>
            <a:r>
              <a:rPr lang="en-US" sz="2000" b="1" i="1" u="sng" dirty="0">
                <a:solidFill>
                  <a:srgbClr val="0000FF"/>
                </a:solidFill>
              </a:rPr>
              <a:t>Command Window</a:t>
            </a:r>
            <a:r>
              <a:rPr lang="en-US" sz="2000" b="1" i="1" dirty="0"/>
              <a:t>.</a:t>
            </a: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en-US" sz="2000" b="1" i="1" dirty="0"/>
              <a:t>Grab it by the title bar and drag it to the right of the main window. </a:t>
            </a:r>
            <a:endParaRPr lang="en-US" sz="2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854D0F-DAF9-4592-96B6-42B96DF09F14}"/>
              </a:ext>
            </a:extLst>
          </p:cNvPr>
          <p:cNvGrpSpPr/>
          <p:nvPr/>
        </p:nvGrpSpPr>
        <p:grpSpPr>
          <a:xfrm>
            <a:off x="13226" y="2262538"/>
            <a:ext cx="4192206" cy="3978919"/>
            <a:chOff x="13226" y="2262538"/>
            <a:chExt cx="4192206" cy="397891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4708D07-448A-43A8-B587-067DD5945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26" y="2262538"/>
              <a:ext cx="4192206" cy="3978919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B72D2FE-5200-4DF7-B10B-D99A14C6ADF8}"/>
                </a:ext>
              </a:extLst>
            </p:cNvPr>
            <p:cNvSpPr/>
            <p:nvPr/>
          </p:nvSpPr>
          <p:spPr>
            <a:xfrm>
              <a:off x="1696220" y="2856563"/>
              <a:ext cx="1920759" cy="215113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6A699-C13E-469B-B2C3-D252CE7988D5}"/>
                </a:ext>
              </a:extLst>
            </p:cNvPr>
            <p:cNvSpPr/>
            <p:nvPr/>
          </p:nvSpPr>
          <p:spPr>
            <a:xfrm>
              <a:off x="1773591" y="3834130"/>
              <a:ext cx="1920759" cy="707886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</a:rPr>
                <a:t>Grab here and drag to the right</a:t>
              </a:r>
              <a:endParaRPr lang="en-US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EDD68A3-C633-42D8-B83D-5D2137486F21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2733971" y="3071676"/>
              <a:ext cx="0" cy="76245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DC3CCA4-8B03-494A-A0CC-C11AA60F6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444" y="2206399"/>
            <a:ext cx="7421861" cy="3512966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25F5F73-4728-4229-8F56-29A136D176A9}"/>
              </a:ext>
            </a:extLst>
          </p:cNvPr>
          <p:cNvSpPr/>
          <p:nvPr/>
        </p:nvSpPr>
        <p:spPr>
          <a:xfrm>
            <a:off x="4205432" y="1203333"/>
            <a:ext cx="7863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2) Result after dragging:</a:t>
            </a: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en-US" sz="2000" b="1" i="1" dirty="0"/>
              <a:t>Select the </a:t>
            </a:r>
            <a:r>
              <a:rPr lang="en-US" sz="2000" b="1" i="1" u="sng" dirty="0"/>
              <a:t>Editor window</a:t>
            </a:r>
            <a:r>
              <a:rPr lang="en-US" sz="2000" b="1" i="1" dirty="0"/>
              <a:t> on the left, make changes, and select Run.</a:t>
            </a: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en-US" sz="2000" b="1" i="1" dirty="0"/>
              <a:t>Select the </a:t>
            </a:r>
            <a:r>
              <a:rPr lang="en-US" sz="2000" b="1" i="1" u="sng" dirty="0">
                <a:solidFill>
                  <a:srgbClr val="0000FF"/>
                </a:solidFill>
              </a:rPr>
              <a:t>Command Window</a:t>
            </a:r>
            <a:r>
              <a:rPr lang="en-US" sz="2000" b="1" i="1" dirty="0"/>
              <a:t> on the right, enter values, view results.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AE4A-7A7A-4C8B-B70C-C6572E642CDF}"/>
              </a:ext>
            </a:extLst>
          </p:cNvPr>
          <p:cNvSpPr/>
          <p:nvPr/>
        </p:nvSpPr>
        <p:spPr>
          <a:xfrm>
            <a:off x="4373401" y="6082654"/>
            <a:ext cx="7211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3) You can return the Command Window to its original position as follows by selecting </a:t>
            </a:r>
            <a:r>
              <a:rPr lang="en-US" sz="2000" b="1" i="1" u="sng" dirty="0">
                <a:solidFill>
                  <a:srgbClr val="0000FF"/>
                </a:solidFill>
              </a:rPr>
              <a:t>Window</a:t>
            </a:r>
            <a:r>
              <a:rPr lang="en-US" sz="2000" b="1" i="1" dirty="0"/>
              <a:t> – </a:t>
            </a:r>
            <a:r>
              <a:rPr lang="en-US" sz="2000" b="1" i="1" u="sng" dirty="0">
                <a:solidFill>
                  <a:srgbClr val="0000FF"/>
                </a:solidFill>
              </a:rPr>
              <a:t>Reset Default Window Layout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49101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527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Gordy</dc:creator>
  <cp:lastModifiedBy>Paul Gordy</cp:lastModifiedBy>
  <cp:revision>3</cp:revision>
  <dcterms:created xsi:type="dcterms:W3CDTF">2020-01-30T03:37:12Z</dcterms:created>
  <dcterms:modified xsi:type="dcterms:W3CDTF">2020-01-30T14:22:54Z</dcterms:modified>
</cp:coreProperties>
</file>